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63"/>
  </p:notesMasterIdLst>
  <p:sldIdLst>
    <p:sldId id="535" r:id="rId2"/>
    <p:sldId id="536" r:id="rId3"/>
    <p:sldId id="537" r:id="rId4"/>
    <p:sldId id="538" r:id="rId5"/>
    <p:sldId id="539" r:id="rId6"/>
    <p:sldId id="540" r:id="rId7"/>
    <p:sldId id="541" r:id="rId8"/>
    <p:sldId id="543" r:id="rId9"/>
    <p:sldId id="542" r:id="rId10"/>
    <p:sldId id="544" r:id="rId11"/>
    <p:sldId id="545" r:id="rId12"/>
    <p:sldId id="546" r:id="rId13"/>
    <p:sldId id="569" r:id="rId14"/>
    <p:sldId id="570" r:id="rId15"/>
    <p:sldId id="571" r:id="rId16"/>
    <p:sldId id="572" r:id="rId17"/>
    <p:sldId id="573" r:id="rId18"/>
    <p:sldId id="574" r:id="rId19"/>
    <p:sldId id="575" r:id="rId20"/>
    <p:sldId id="576" r:id="rId21"/>
    <p:sldId id="551" r:id="rId22"/>
    <p:sldId id="552" r:id="rId23"/>
    <p:sldId id="553" r:id="rId24"/>
    <p:sldId id="577" r:id="rId25"/>
    <p:sldId id="578" r:id="rId26"/>
    <p:sldId id="579" r:id="rId27"/>
    <p:sldId id="580" r:id="rId28"/>
    <p:sldId id="581" r:id="rId29"/>
    <p:sldId id="554" r:id="rId30"/>
    <p:sldId id="555" r:id="rId31"/>
    <p:sldId id="556" r:id="rId32"/>
    <p:sldId id="557" r:id="rId33"/>
    <p:sldId id="558" r:id="rId34"/>
    <p:sldId id="591" r:id="rId35"/>
    <p:sldId id="559" r:id="rId36"/>
    <p:sldId id="560" r:id="rId37"/>
    <p:sldId id="561" r:id="rId38"/>
    <p:sldId id="562" r:id="rId39"/>
    <p:sldId id="563" r:id="rId40"/>
    <p:sldId id="564" r:id="rId41"/>
    <p:sldId id="565" r:id="rId42"/>
    <p:sldId id="566" r:id="rId43"/>
    <p:sldId id="567" r:id="rId44"/>
    <p:sldId id="582" r:id="rId45"/>
    <p:sldId id="281" r:id="rId46"/>
    <p:sldId id="583" r:id="rId47"/>
    <p:sldId id="594" r:id="rId48"/>
    <p:sldId id="595" r:id="rId49"/>
    <p:sldId id="584" r:id="rId50"/>
    <p:sldId id="585" r:id="rId51"/>
    <p:sldId id="586" r:id="rId52"/>
    <p:sldId id="587" r:id="rId53"/>
    <p:sldId id="588" r:id="rId54"/>
    <p:sldId id="589" r:id="rId55"/>
    <p:sldId id="590" r:id="rId56"/>
    <p:sldId id="262" r:id="rId57"/>
    <p:sldId id="263" r:id="rId58"/>
    <p:sldId id="265" r:id="rId59"/>
    <p:sldId id="592" r:id="rId60"/>
    <p:sldId id="266" r:id="rId61"/>
    <p:sldId id="593" r:id="rId62"/>
  </p:sldIdLst>
  <p:sldSz cx="9144000" cy="6858000" type="screen4x3"/>
  <p:notesSz cx="6934200" cy="92329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0046"/>
    <a:srgbClr val="000066"/>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00" autoAdjust="0"/>
  </p:normalViewPr>
  <p:slideViewPr>
    <p:cSldViewPr>
      <p:cViewPr varScale="1">
        <p:scale>
          <a:sx n="101" d="100"/>
          <a:sy n="101" d="100"/>
        </p:scale>
        <p:origin x="183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A4983833-DD77-4486-A7AB-2324518FCFFA}"/>
    <pc:docChg chg="custSel addSld delSld modSld sldOrd">
      <pc:chgData name="buzdugan artur" userId="1770a38c255ab84c" providerId="LiveId" clId="{A4983833-DD77-4486-A7AB-2324518FCFFA}" dt="2023-11-01T15:09:56.158" v="3804"/>
      <pc:docMkLst>
        <pc:docMk/>
      </pc:docMkLst>
      <pc:sldChg chg="del">
        <pc:chgData name="buzdugan artur" userId="1770a38c255ab84c" providerId="LiveId" clId="{A4983833-DD77-4486-A7AB-2324518FCFFA}" dt="2023-10-25T18:35:54.677" v="0" actId="47"/>
        <pc:sldMkLst>
          <pc:docMk/>
          <pc:sldMk cId="0" sldId="256"/>
        </pc:sldMkLst>
      </pc:sldChg>
      <pc:sldChg chg="del">
        <pc:chgData name="buzdugan artur" userId="1770a38c255ab84c" providerId="LiveId" clId="{A4983833-DD77-4486-A7AB-2324518FCFFA}" dt="2023-10-25T18:35:54.677" v="0" actId="47"/>
        <pc:sldMkLst>
          <pc:docMk/>
          <pc:sldMk cId="0" sldId="359"/>
        </pc:sldMkLst>
      </pc:sldChg>
      <pc:sldChg chg="del">
        <pc:chgData name="buzdugan artur" userId="1770a38c255ab84c" providerId="LiveId" clId="{A4983833-DD77-4486-A7AB-2324518FCFFA}" dt="2023-10-25T18:35:54.677" v="0" actId="47"/>
        <pc:sldMkLst>
          <pc:docMk/>
          <pc:sldMk cId="0" sldId="360"/>
        </pc:sldMkLst>
      </pc:sldChg>
      <pc:sldChg chg="del">
        <pc:chgData name="buzdugan artur" userId="1770a38c255ab84c" providerId="LiveId" clId="{A4983833-DD77-4486-A7AB-2324518FCFFA}" dt="2023-10-25T18:35:54.677" v="0" actId="47"/>
        <pc:sldMkLst>
          <pc:docMk/>
          <pc:sldMk cId="0" sldId="361"/>
        </pc:sldMkLst>
      </pc:sldChg>
      <pc:sldChg chg="del">
        <pc:chgData name="buzdugan artur" userId="1770a38c255ab84c" providerId="LiveId" clId="{A4983833-DD77-4486-A7AB-2324518FCFFA}" dt="2023-10-25T18:35:54.677" v="0" actId="47"/>
        <pc:sldMkLst>
          <pc:docMk/>
          <pc:sldMk cId="0" sldId="362"/>
        </pc:sldMkLst>
      </pc:sldChg>
      <pc:sldChg chg="del">
        <pc:chgData name="buzdugan artur" userId="1770a38c255ab84c" providerId="LiveId" clId="{A4983833-DD77-4486-A7AB-2324518FCFFA}" dt="2023-10-25T18:35:54.677" v="0" actId="47"/>
        <pc:sldMkLst>
          <pc:docMk/>
          <pc:sldMk cId="0" sldId="363"/>
        </pc:sldMkLst>
      </pc:sldChg>
      <pc:sldChg chg="del">
        <pc:chgData name="buzdugan artur" userId="1770a38c255ab84c" providerId="LiveId" clId="{A4983833-DD77-4486-A7AB-2324518FCFFA}" dt="2023-10-25T18:35:54.677" v="0" actId="47"/>
        <pc:sldMkLst>
          <pc:docMk/>
          <pc:sldMk cId="0" sldId="364"/>
        </pc:sldMkLst>
      </pc:sldChg>
      <pc:sldChg chg="del">
        <pc:chgData name="buzdugan artur" userId="1770a38c255ab84c" providerId="LiveId" clId="{A4983833-DD77-4486-A7AB-2324518FCFFA}" dt="2023-10-25T18:35:54.677" v="0" actId="47"/>
        <pc:sldMkLst>
          <pc:docMk/>
          <pc:sldMk cId="0" sldId="365"/>
        </pc:sldMkLst>
      </pc:sldChg>
      <pc:sldChg chg="del">
        <pc:chgData name="buzdugan artur" userId="1770a38c255ab84c" providerId="LiveId" clId="{A4983833-DD77-4486-A7AB-2324518FCFFA}" dt="2023-10-25T18:35:54.677" v="0" actId="47"/>
        <pc:sldMkLst>
          <pc:docMk/>
          <pc:sldMk cId="0" sldId="366"/>
        </pc:sldMkLst>
      </pc:sldChg>
      <pc:sldChg chg="del">
        <pc:chgData name="buzdugan artur" userId="1770a38c255ab84c" providerId="LiveId" clId="{A4983833-DD77-4486-A7AB-2324518FCFFA}" dt="2023-10-25T18:35:54.677" v="0" actId="47"/>
        <pc:sldMkLst>
          <pc:docMk/>
          <pc:sldMk cId="0" sldId="434"/>
        </pc:sldMkLst>
      </pc:sldChg>
      <pc:sldChg chg="del">
        <pc:chgData name="buzdugan artur" userId="1770a38c255ab84c" providerId="LiveId" clId="{A4983833-DD77-4486-A7AB-2324518FCFFA}" dt="2023-10-25T18:35:54.677" v="0" actId="47"/>
        <pc:sldMkLst>
          <pc:docMk/>
          <pc:sldMk cId="0" sldId="435"/>
        </pc:sldMkLst>
      </pc:sldChg>
      <pc:sldChg chg="del">
        <pc:chgData name="buzdugan artur" userId="1770a38c255ab84c" providerId="LiveId" clId="{A4983833-DD77-4486-A7AB-2324518FCFFA}" dt="2023-10-25T18:35:54.677" v="0" actId="47"/>
        <pc:sldMkLst>
          <pc:docMk/>
          <pc:sldMk cId="0" sldId="438"/>
        </pc:sldMkLst>
      </pc:sldChg>
      <pc:sldChg chg="del">
        <pc:chgData name="buzdugan artur" userId="1770a38c255ab84c" providerId="LiveId" clId="{A4983833-DD77-4486-A7AB-2324518FCFFA}" dt="2023-10-25T18:35:54.677" v="0" actId="47"/>
        <pc:sldMkLst>
          <pc:docMk/>
          <pc:sldMk cId="0" sldId="439"/>
        </pc:sldMkLst>
      </pc:sldChg>
      <pc:sldChg chg="del">
        <pc:chgData name="buzdugan artur" userId="1770a38c255ab84c" providerId="LiveId" clId="{A4983833-DD77-4486-A7AB-2324518FCFFA}" dt="2023-10-25T18:35:54.677" v="0" actId="47"/>
        <pc:sldMkLst>
          <pc:docMk/>
          <pc:sldMk cId="3374610712" sldId="441"/>
        </pc:sldMkLst>
      </pc:sldChg>
      <pc:sldChg chg="del">
        <pc:chgData name="buzdugan artur" userId="1770a38c255ab84c" providerId="LiveId" clId="{A4983833-DD77-4486-A7AB-2324518FCFFA}" dt="2023-10-25T18:35:54.677" v="0" actId="47"/>
        <pc:sldMkLst>
          <pc:docMk/>
          <pc:sldMk cId="2454135358" sldId="444"/>
        </pc:sldMkLst>
      </pc:sldChg>
      <pc:sldChg chg="del">
        <pc:chgData name="buzdugan artur" userId="1770a38c255ab84c" providerId="LiveId" clId="{A4983833-DD77-4486-A7AB-2324518FCFFA}" dt="2023-10-25T18:35:54.677" v="0" actId="47"/>
        <pc:sldMkLst>
          <pc:docMk/>
          <pc:sldMk cId="907941174" sldId="447"/>
        </pc:sldMkLst>
      </pc:sldChg>
      <pc:sldChg chg="del">
        <pc:chgData name="buzdugan artur" userId="1770a38c255ab84c" providerId="LiveId" clId="{A4983833-DD77-4486-A7AB-2324518FCFFA}" dt="2023-10-25T18:35:54.677" v="0" actId="47"/>
        <pc:sldMkLst>
          <pc:docMk/>
          <pc:sldMk cId="4212729709" sldId="448"/>
        </pc:sldMkLst>
      </pc:sldChg>
      <pc:sldChg chg="del">
        <pc:chgData name="buzdugan artur" userId="1770a38c255ab84c" providerId="LiveId" clId="{A4983833-DD77-4486-A7AB-2324518FCFFA}" dt="2023-10-25T18:35:54.677" v="0" actId="47"/>
        <pc:sldMkLst>
          <pc:docMk/>
          <pc:sldMk cId="3504954708" sldId="449"/>
        </pc:sldMkLst>
      </pc:sldChg>
      <pc:sldChg chg="del">
        <pc:chgData name="buzdugan artur" userId="1770a38c255ab84c" providerId="LiveId" clId="{A4983833-DD77-4486-A7AB-2324518FCFFA}" dt="2023-10-25T18:35:54.677" v="0" actId="47"/>
        <pc:sldMkLst>
          <pc:docMk/>
          <pc:sldMk cId="2884079425" sldId="453"/>
        </pc:sldMkLst>
      </pc:sldChg>
      <pc:sldChg chg="del">
        <pc:chgData name="buzdugan artur" userId="1770a38c255ab84c" providerId="LiveId" clId="{A4983833-DD77-4486-A7AB-2324518FCFFA}" dt="2023-10-25T18:35:54.677" v="0" actId="47"/>
        <pc:sldMkLst>
          <pc:docMk/>
          <pc:sldMk cId="2223145094" sldId="454"/>
        </pc:sldMkLst>
      </pc:sldChg>
      <pc:sldChg chg="del">
        <pc:chgData name="buzdugan artur" userId="1770a38c255ab84c" providerId="LiveId" clId="{A4983833-DD77-4486-A7AB-2324518FCFFA}" dt="2023-10-25T18:35:54.677" v="0" actId="47"/>
        <pc:sldMkLst>
          <pc:docMk/>
          <pc:sldMk cId="204393286" sldId="456"/>
        </pc:sldMkLst>
      </pc:sldChg>
      <pc:sldChg chg="del">
        <pc:chgData name="buzdugan artur" userId="1770a38c255ab84c" providerId="LiveId" clId="{A4983833-DD77-4486-A7AB-2324518FCFFA}" dt="2023-10-25T18:35:54.677" v="0" actId="47"/>
        <pc:sldMkLst>
          <pc:docMk/>
          <pc:sldMk cId="4160894113" sldId="457"/>
        </pc:sldMkLst>
      </pc:sldChg>
      <pc:sldChg chg="del">
        <pc:chgData name="buzdugan artur" userId="1770a38c255ab84c" providerId="LiveId" clId="{A4983833-DD77-4486-A7AB-2324518FCFFA}" dt="2023-10-25T18:35:54.677" v="0" actId="47"/>
        <pc:sldMkLst>
          <pc:docMk/>
          <pc:sldMk cId="3678750391" sldId="458"/>
        </pc:sldMkLst>
      </pc:sldChg>
      <pc:sldChg chg="del">
        <pc:chgData name="buzdugan artur" userId="1770a38c255ab84c" providerId="LiveId" clId="{A4983833-DD77-4486-A7AB-2324518FCFFA}" dt="2023-10-25T18:35:54.677" v="0" actId="47"/>
        <pc:sldMkLst>
          <pc:docMk/>
          <pc:sldMk cId="2765933104" sldId="459"/>
        </pc:sldMkLst>
      </pc:sldChg>
      <pc:sldChg chg="del">
        <pc:chgData name="buzdugan artur" userId="1770a38c255ab84c" providerId="LiveId" clId="{A4983833-DD77-4486-A7AB-2324518FCFFA}" dt="2023-10-25T18:35:54.677" v="0" actId="47"/>
        <pc:sldMkLst>
          <pc:docMk/>
          <pc:sldMk cId="887813611" sldId="460"/>
        </pc:sldMkLst>
      </pc:sldChg>
      <pc:sldChg chg="del">
        <pc:chgData name="buzdugan artur" userId="1770a38c255ab84c" providerId="LiveId" clId="{A4983833-DD77-4486-A7AB-2324518FCFFA}" dt="2023-10-25T18:35:54.677" v="0" actId="47"/>
        <pc:sldMkLst>
          <pc:docMk/>
          <pc:sldMk cId="1120121591" sldId="461"/>
        </pc:sldMkLst>
      </pc:sldChg>
      <pc:sldChg chg="del">
        <pc:chgData name="buzdugan artur" userId="1770a38c255ab84c" providerId="LiveId" clId="{A4983833-DD77-4486-A7AB-2324518FCFFA}" dt="2023-10-25T18:35:54.677" v="0" actId="47"/>
        <pc:sldMkLst>
          <pc:docMk/>
          <pc:sldMk cId="3482560841" sldId="462"/>
        </pc:sldMkLst>
      </pc:sldChg>
      <pc:sldChg chg="del">
        <pc:chgData name="buzdugan artur" userId="1770a38c255ab84c" providerId="LiveId" clId="{A4983833-DD77-4486-A7AB-2324518FCFFA}" dt="2023-10-25T18:35:54.677" v="0" actId="47"/>
        <pc:sldMkLst>
          <pc:docMk/>
          <pc:sldMk cId="312396818" sldId="464"/>
        </pc:sldMkLst>
      </pc:sldChg>
      <pc:sldChg chg="del">
        <pc:chgData name="buzdugan artur" userId="1770a38c255ab84c" providerId="LiveId" clId="{A4983833-DD77-4486-A7AB-2324518FCFFA}" dt="2023-10-25T18:35:54.677" v="0" actId="47"/>
        <pc:sldMkLst>
          <pc:docMk/>
          <pc:sldMk cId="4111291383" sldId="465"/>
        </pc:sldMkLst>
      </pc:sldChg>
      <pc:sldChg chg="del">
        <pc:chgData name="buzdugan artur" userId="1770a38c255ab84c" providerId="LiveId" clId="{A4983833-DD77-4486-A7AB-2324518FCFFA}" dt="2023-10-25T18:35:54.677" v="0" actId="47"/>
        <pc:sldMkLst>
          <pc:docMk/>
          <pc:sldMk cId="868483802" sldId="466"/>
        </pc:sldMkLst>
      </pc:sldChg>
      <pc:sldChg chg="del">
        <pc:chgData name="buzdugan artur" userId="1770a38c255ab84c" providerId="LiveId" clId="{A4983833-DD77-4486-A7AB-2324518FCFFA}" dt="2023-10-25T18:35:54.677" v="0" actId="47"/>
        <pc:sldMkLst>
          <pc:docMk/>
          <pc:sldMk cId="3584239235" sldId="509"/>
        </pc:sldMkLst>
      </pc:sldChg>
      <pc:sldChg chg="del">
        <pc:chgData name="buzdugan artur" userId="1770a38c255ab84c" providerId="LiveId" clId="{A4983833-DD77-4486-A7AB-2324518FCFFA}" dt="2023-10-25T18:35:54.677" v="0" actId="47"/>
        <pc:sldMkLst>
          <pc:docMk/>
          <pc:sldMk cId="1576080225" sldId="510"/>
        </pc:sldMkLst>
      </pc:sldChg>
      <pc:sldChg chg="del">
        <pc:chgData name="buzdugan artur" userId="1770a38c255ab84c" providerId="LiveId" clId="{A4983833-DD77-4486-A7AB-2324518FCFFA}" dt="2023-10-25T18:35:54.677" v="0" actId="47"/>
        <pc:sldMkLst>
          <pc:docMk/>
          <pc:sldMk cId="2839671323" sldId="511"/>
        </pc:sldMkLst>
      </pc:sldChg>
      <pc:sldChg chg="del">
        <pc:chgData name="buzdugan artur" userId="1770a38c255ab84c" providerId="LiveId" clId="{A4983833-DD77-4486-A7AB-2324518FCFFA}" dt="2023-10-25T18:35:54.677" v="0" actId="47"/>
        <pc:sldMkLst>
          <pc:docMk/>
          <pc:sldMk cId="260784253" sldId="512"/>
        </pc:sldMkLst>
      </pc:sldChg>
      <pc:sldChg chg="del">
        <pc:chgData name="buzdugan artur" userId="1770a38c255ab84c" providerId="LiveId" clId="{A4983833-DD77-4486-A7AB-2324518FCFFA}" dt="2023-10-25T18:35:54.677" v="0" actId="47"/>
        <pc:sldMkLst>
          <pc:docMk/>
          <pc:sldMk cId="2934771989" sldId="514"/>
        </pc:sldMkLst>
      </pc:sldChg>
      <pc:sldChg chg="del">
        <pc:chgData name="buzdugan artur" userId="1770a38c255ab84c" providerId="LiveId" clId="{A4983833-DD77-4486-A7AB-2324518FCFFA}" dt="2023-10-25T18:35:54.677" v="0" actId="47"/>
        <pc:sldMkLst>
          <pc:docMk/>
          <pc:sldMk cId="1269522688" sldId="515"/>
        </pc:sldMkLst>
      </pc:sldChg>
      <pc:sldChg chg="del">
        <pc:chgData name="buzdugan artur" userId="1770a38c255ab84c" providerId="LiveId" clId="{A4983833-DD77-4486-A7AB-2324518FCFFA}" dt="2023-10-25T18:35:54.677" v="0" actId="47"/>
        <pc:sldMkLst>
          <pc:docMk/>
          <pc:sldMk cId="3914798743" sldId="516"/>
        </pc:sldMkLst>
      </pc:sldChg>
      <pc:sldChg chg="del">
        <pc:chgData name="buzdugan artur" userId="1770a38c255ab84c" providerId="LiveId" clId="{A4983833-DD77-4486-A7AB-2324518FCFFA}" dt="2023-10-25T18:35:54.677" v="0" actId="47"/>
        <pc:sldMkLst>
          <pc:docMk/>
          <pc:sldMk cId="660748656" sldId="517"/>
        </pc:sldMkLst>
      </pc:sldChg>
      <pc:sldChg chg="del">
        <pc:chgData name="buzdugan artur" userId="1770a38c255ab84c" providerId="LiveId" clId="{A4983833-DD77-4486-A7AB-2324518FCFFA}" dt="2023-10-25T18:35:54.677" v="0" actId="47"/>
        <pc:sldMkLst>
          <pc:docMk/>
          <pc:sldMk cId="4003096700" sldId="518"/>
        </pc:sldMkLst>
      </pc:sldChg>
      <pc:sldChg chg="del">
        <pc:chgData name="buzdugan artur" userId="1770a38c255ab84c" providerId="LiveId" clId="{A4983833-DD77-4486-A7AB-2324518FCFFA}" dt="2023-10-25T18:35:54.677" v="0" actId="47"/>
        <pc:sldMkLst>
          <pc:docMk/>
          <pc:sldMk cId="2389985146" sldId="519"/>
        </pc:sldMkLst>
      </pc:sldChg>
      <pc:sldChg chg="del">
        <pc:chgData name="buzdugan artur" userId="1770a38c255ab84c" providerId="LiveId" clId="{A4983833-DD77-4486-A7AB-2324518FCFFA}" dt="2023-10-25T18:35:54.677" v="0" actId="47"/>
        <pc:sldMkLst>
          <pc:docMk/>
          <pc:sldMk cId="3062236808" sldId="520"/>
        </pc:sldMkLst>
      </pc:sldChg>
      <pc:sldChg chg="del">
        <pc:chgData name="buzdugan artur" userId="1770a38c255ab84c" providerId="LiveId" clId="{A4983833-DD77-4486-A7AB-2324518FCFFA}" dt="2023-10-25T18:35:54.677" v="0" actId="47"/>
        <pc:sldMkLst>
          <pc:docMk/>
          <pc:sldMk cId="2711331519" sldId="521"/>
        </pc:sldMkLst>
      </pc:sldChg>
      <pc:sldChg chg="del">
        <pc:chgData name="buzdugan artur" userId="1770a38c255ab84c" providerId="LiveId" clId="{A4983833-DD77-4486-A7AB-2324518FCFFA}" dt="2023-10-25T18:35:54.677" v="0" actId="47"/>
        <pc:sldMkLst>
          <pc:docMk/>
          <pc:sldMk cId="4176886877" sldId="522"/>
        </pc:sldMkLst>
      </pc:sldChg>
      <pc:sldChg chg="del">
        <pc:chgData name="buzdugan artur" userId="1770a38c255ab84c" providerId="LiveId" clId="{A4983833-DD77-4486-A7AB-2324518FCFFA}" dt="2023-10-25T18:35:54.677" v="0" actId="47"/>
        <pc:sldMkLst>
          <pc:docMk/>
          <pc:sldMk cId="2518060411" sldId="525"/>
        </pc:sldMkLst>
      </pc:sldChg>
      <pc:sldChg chg="del">
        <pc:chgData name="buzdugan artur" userId="1770a38c255ab84c" providerId="LiveId" clId="{A4983833-DD77-4486-A7AB-2324518FCFFA}" dt="2023-10-25T18:35:54.677" v="0" actId="47"/>
        <pc:sldMkLst>
          <pc:docMk/>
          <pc:sldMk cId="2223337161" sldId="526"/>
        </pc:sldMkLst>
      </pc:sldChg>
      <pc:sldChg chg="del">
        <pc:chgData name="buzdugan artur" userId="1770a38c255ab84c" providerId="LiveId" clId="{A4983833-DD77-4486-A7AB-2324518FCFFA}" dt="2023-10-25T18:35:54.677" v="0" actId="47"/>
        <pc:sldMkLst>
          <pc:docMk/>
          <pc:sldMk cId="3850771037" sldId="527"/>
        </pc:sldMkLst>
      </pc:sldChg>
      <pc:sldChg chg="del">
        <pc:chgData name="buzdugan artur" userId="1770a38c255ab84c" providerId="LiveId" clId="{A4983833-DD77-4486-A7AB-2324518FCFFA}" dt="2023-10-25T18:35:54.677" v="0" actId="47"/>
        <pc:sldMkLst>
          <pc:docMk/>
          <pc:sldMk cId="1637758745" sldId="528"/>
        </pc:sldMkLst>
      </pc:sldChg>
      <pc:sldChg chg="del">
        <pc:chgData name="buzdugan artur" userId="1770a38c255ab84c" providerId="LiveId" clId="{A4983833-DD77-4486-A7AB-2324518FCFFA}" dt="2023-10-25T18:35:54.677" v="0" actId="47"/>
        <pc:sldMkLst>
          <pc:docMk/>
          <pc:sldMk cId="3407029371" sldId="529"/>
        </pc:sldMkLst>
      </pc:sldChg>
      <pc:sldChg chg="del">
        <pc:chgData name="buzdugan artur" userId="1770a38c255ab84c" providerId="LiveId" clId="{A4983833-DD77-4486-A7AB-2324518FCFFA}" dt="2023-10-25T18:35:54.677" v="0" actId="47"/>
        <pc:sldMkLst>
          <pc:docMk/>
          <pc:sldMk cId="652970375" sldId="530"/>
        </pc:sldMkLst>
      </pc:sldChg>
      <pc:sldChg chg="del">
        <pc:chgData name="buzdugan artur" userId="1770a38c255ab84c" providerId="LiveId" clId="{A4983833-DD77-4486-A7AB-2324518FCFFA}" dt="2023-10-25T18:35:54.677" v="0" actId="47"/>
        <pc:sldMkLst>
          <pc:docMk/>
          <pc:sldMk cId="695971444" sldId="531"/>
        </pc:sldMkLst>
      </pc:sldChg>
      <pc:sldChg chg="del">
        <pc:chgData name="buzdugan artur" userId="1770a38c255ab84c" providerId="LiveId" clId="{A4983833-DD77-4486-A7AB-2324518FCFFA}" dt="2023-10-25T18:35:54.677" v="0" actId="47"/>
        <pc:sldMkLst>
          <pc:docMk/>
          <pc:sldMk cId="1654482951" sldId="532"/>
        </pc:sldMkLst>
      </pc:sldChg>
      <pc:sldChg chg="del">
        <pc:chgData name="buzdugan artur" userId="1770a38c255ab84c" providerId="LiveId" clId="{A4983833-DD77-4486-A7AB-2324518FCFFA}" dt="2023-10-25T18:35:54.677" v="0" actId="47"/>
        <pc:sldMkLst>
          <pc:docMk/>
          <pc:sldMk cId="3139755155" sldId="533"/>
        </pc:sldMkLst>
      </pc:sldChg>
      <pc:sldChg chg="del">
        <pc:chgData name="buzdugan artur" userId="1770a38c255ab84c" providerId="LiveId" clId="{A4983833-DD77-4486-A7AB-2324518FCFFA}" dt="2023-10-25T18:35:54.677" v="0" actId="47"/>
        <pc:sldMkLst>
          <pc:docMk/>
          <pc:sldMk cId="2890093299" sldId="534"/>
        </pc:sldMkLst>
      </pc:sldChg>
      <pc:sldChg chg="modSp mod">
        <pc:chgData name="buzdugan artur" userId="1770a38c255ab84c" providerId="LiveId" clId="{A4983833-DD77-4486-A7AB-2324518FCFFA}" dt="2023-11-01T15:08:30.841" v="3802" actId="113"/>
        <pc:sldMkLst>
          <pc:docMk/>
          <pc:sldMk cId="1860518731" sldId="537"/>
        </pc:sldMkLst>
        <pc:spChg chg="mod">
          <ac:chgData name="buzdugan artur" userId="1770a38c255ab84c" providerId="LiveId" clId="{A4983833-DD77-4486-A7AB-2324518FCFFA}" dt="2023-11-01T15:08:30.841" v="3802" actId="113"/>
          <ac:spMkLst>
            <pc:docMk/>
            <pc:sldMk cId="1860518731" sldId="537"/>
            <ac:spMk id="3" creationId="{00000000-0000-0000-0000-000000000000}"/>
          </ac:spMkLst>
        </pc:spChg>
      </pc:sldChg>
      <pc:sldChg chg="ord">
        <pc:chgData name="buzdugan artur" userId="1770a38c255ab84c" providerId="LiveId" clId="{A4983833-DD77-4486-A7AB-2324518FCFFA}" dt="2023-11-01T15:09:56.158" v="3804"/>
        <pc:sldMkLst>
          <pc:docMk/>
          <pc:sldMk cId="3991742989" sldId="542"/>
        </pc:sldMkLst>
      </pc:sldChg>
      <pc:sldChg chg="del">
        <pc:chgData name="buzdugan artur" userId="1770a38c255ab84c" providerId="LiveId" clId="{A4983833-DD77-4486-A7AB-2324518FCFFA}" dt="2023-11-01T15:06:59.605" v="3801" actId="47"/>
        <pc:sldMkLst>
          <pc:docMk/>
          <pc:sldMk cId="2963253355" sldId="568"/>
        </pc:sldMkLst>
      </pc:sldChg>
      <pc:sldChg chg="del">
        <pc:chgData name="buzdugan artur" userId="1770a38c255ab84c" providerId="LiveId" clId="{A4983833-DD77-4486-A7AB-2324518FCFFA}" dt="2023-10-25T18:35:54.677" v="0" actId="47"/>
        <pc:sldMkLst>
          <pc:docMk/>
          <pc:sldMk cId="3111355403" sldId="582"/>
        </pc:sldMkLst>
      </pc:sldChg>
      <pc:sldChg chg="addSp modSp new mod">
        <pc:chgData name="buzdugan artur" userId="1770a38c255ab84c" providerId="LiveId" clId="{A4983833-DD77-4486-A7AB-2324518FCFFA}" dt="2023-11-01T14:16:29.586" v="1112" actId="5793"/>
        <pc:sldMkLst>
          <pc:docMk/>
          <pc:sldMk cId="3153237522" sldId="582"/>
        </pc:sldMkLst>
        <pc:spChg chg="mod">
          <ac:chgData name="buzdugan artur" userId="1770a38c255ab84c" providerId="LiveId" clId="{A4983833-DD77-4486-A7AB-2324518FCFFA}" dt="2023-11-01T14:00:41.666" v="390" actId="1076"/>
          <ac:spMkLst>
            <pc:docMk/>
            <pc:sldMk cId="3153237522" sldId="582"/>
            <ac:spMk id="2" creationId="{7484A316-FA51-7EC1-55FD-4DAB10F7025A}"/>
          </ac:spMkLst>
        </pc:spChg>
        <pc:spChg chg="mod">
          <ac:chgData name="buzdugan artur" userId="1770a38c255ab84c" providerId="LiveId" clId="{A4983833-DD77-4486-A7AB-2324518FCFFA}" dt="2023-11-01T14:16:29.586" v="1112" actId="5793"/>
          <ac:spMkLst>
            <pc:docMk/>
            <pc:sldMk cId="3153237522" sldId="582"/>
            <ac:spMk id="3" creationId="{74D50A78-2670-3907-B884-78DCC37BF241}"/>
          </ac:spMkLst>
        </pc:spChg>
        <pc:picChg chg="add mod">
          <ac:chgData name="buzdugan artur" userId="1770a38c255ab84c" providerId="LiveId" clId="{A4983833-DD77-4486-A7AB-2324518FCFFA}" dt="2023-11-01T14:15:35.127" v="1104" actId="14100"/>
          <ac:picMkLst>
            <pc:docMk/>
            <pc:sldMk cId="3153237522" sldId="582"/>
            <ac:picMk id="5" creationId="{8B6574EF-43FD-6A65-0C1C-217C473B6058}"/>
          </ac:picMkLst>
        </pc:picChg>
        <pc:picChg chg="add mod">
          <ac:chgData name="buzdugan artur" userId="1770a38c255ab84c" providerId="LiveId" clId="{A4983833-DD77-4486-A7AB-2324518FCFFA}" dt="2023-11-01T14:16:18.432" v="1108" actId="14100"/>
          <ac:picMkLst>
            <pc:docMk/>
            <pc:sldMk cId="3153237522" sldId="582"/>
            <ac:picMk id="7" creationId="{9A1422C8-79C7-74C5-7A8A-08A73C4B82B5}"/>
          </ac:picMkLst>
        </pc:picChg>
      </pc:sldChg>
      <pc:sldChg chg="addSp delSp modSp new mod">
        <pc:chgData name="buzdugan artur" userId="1770a38c255ab84c" providerId="LiveId" clId="{A4983833-DD77-4486-A7AB-2324518FCFFA}" dt="2023-11-01T14:17:39.888" v="1124" actId="14100"/>
        <pc:sldMkLst>
          <pc:docMk/>
          <pc:sldMk cId="3024361152" sldId="583"/>
        </pc:sldMkLst>
        <pc:spChg chg="mod">
          <ac:chgData name="buzdugan artur" userId="1770a38c255ab84c" providerId="LiveId" clId="{A4983833-DD77-4486-A7AB-2324518FCFFA}" dt="2023-11-01T14:17:16.567" v="1117" actId="1076"/>
          <ac:spMkLst>
            <pc:docMk/>
            <pc:sldMk cId="3024361152" sldId="583"/>
            <ac:spMk id="2" creationId="{DAEA5813-0336-86C1-E3A7-728F161C8F2F}"/>
          </ac:spMkLst>
        </pc:spChg>
        <pc:spChg chg="del">
          <ac:chgData name="buzdugan artur" userId="1770a38c255ab84c" providerId="LiveId" clId="{A4983833-DD77-4486-A7AB-2324518FCFFA}" dt="2023-11-01T14:06:04.512" v="679" actId="22"/>
          <ac:spMkLst>
            <pc:docMk/>
            <pc:sldMk cId="3024361152" sldId="583"/>
            <ac:spMk id="3" creationId="{5AFC9B23-A570-0BBC-1262-F5FFDDBEA326}"/>
          </ac:spMkLst>
        </pc:spChg>
        <pc:spChg chg="add mod">
          <ac:chgData name="buzdugan artur" userId="1770a38c255ab84c" providerId="LiveId" clId="{A4983833-DD77-4486-A7AB-2324518FCFFA}" dt="2023-11-01T14:17:29.854" v="1121" actId="14100"/>
          <ac:spMkLst>
            <pc:docMk/>
            <pc:sldMk cId="3024361152" sldId="583"/>
            <ac:spMk id="9" creationId="{B29B2F81-6A29-66F5-6328-EBE0B87B4F1D}"/>
          </ac:spMkLst>
        </pc:spChg>
        <pc:spChg chg="add mod">
          <ac:chgData name="buzdugan artur" userId="1770a38c255ab84c" providerId="LiveId" clId="{A4983833-DD77-4486-A7AB-2324518FCFFA}" dt="2023-11-01T14:17:39.888" v="1124" actId="14100"/>
          <ac:spMkLst>
            <pc:docMk/>
            <pc:sldMk cId="3024361152" sldId="583"/>
            <ac:spMk id="11" creationId="{BB5D905E-9F58-AD6B-3DD1-D32D8BA4C5D2}"/>
          </ac:spMkLst>
        </pc:spChg>
        <pc:picChg chg="add mod ord">
          <ac:chgData name="buzdugan artur" userId="1770a38c255ab84c" providerId="LiveId" clId="{A4983833-DD77-4486-A7AB-2324518FCFFA}" dt="2023-11-01T14:17:25.307" v="1120" actId="14100"/>
          <ac:picMkLst>
            <pc:docMk/>
            <pc:sldMk cId="3024361152" sldId="583"/>
            <ac:picMk id="5" creationId="{0A17BEF4-0DA1-2D46-6A1A-AD215948D3DE}"/>
          </ac:picMkLst>
        </pc:picChg>
        <pc:picChg chg="add mod">
          <ac:chgData name="buzdugan artur" userId="1770a38c255ab84c" providerId="LiveId" clId="{A4983833-DD77-4486-A7AB-2324518FCFFA}" dt="2023-11-01T14:17:32.306" v="1122" actId="1076"/>
          <ac:picMkLst>
            <pc:docMk/>
            <pc:sldMk cId="3024361152" sldId="583"/>
            <ac:picMk id="7" creationId="{F9F185F6-617F-879F-53A3-A5A328861C3C}"/>
          </ac:picMkLst>
        </pc:picChg>
        <pc:picChg chg="add mod">
          <ac:chgData name="buzdugan artur" userId="1770a38c255ab84c" providerId="LiveId" clId="{A4983833-DD77-4486-A7AB-2324518FCFFA}" dt="2023-11-01T14:17:22.095" v="1119" actId="14100"/>
          <ac:picMkLst>
            <pc:docMk/>
            <pc:sldMk cId="3024361152" sldId="583"/>
            <ac:picMk id="12" creationId="{ED469C2D-E083-62BF-6CD4-D3E0AEED6CAF}"/>
          </ac:picMkLst>
        </pc:picChg>
      </pc:sldChg>
      <pc:sldChg chg="del">
        <pc:chgData name="buzdugan artur" userId="1770a38c255ab84c" providerId="LiveId" clId="{A4983833-DD77-4486-A7AB-2324518FCFFA}" dt="2023-10-25T18:35:54.677" v="0" actId="47"/>
        <pc:sldMkLst>
          <pc:docMk/>
          <pc:sldMk cId="3801557257" sldId="583"/>
        </pc:sldMkLst>
      </pc:sldChg>
      <pc:sldChg chg="addSp modSp new mod">
        <pc:chgData name="buzdugan artur" userId="1770a38c255ab84c" providerId="LiveId" clId="{A4983833-DD77-4486-A7AB-2324518FCFFA}" dt="2023-11-01T14:29:33.101" v="1580" actId="1076"/>
        <pc:sldMkLst>
          <pc:docMk/>
          <pc:sldMk cId="4228314832" sldId="584"/>
        </pc:sldMkLst>
        <pc:spChg chg="mod">
          <ac:chgData name="buzdugan artur" userId="1770a38c255ab84c" providerId="LiveId" clId="{A4983833-DD77-4486-A7AB-2324518FCFFA}" dt="2023-11-01T14:29:24.906" v="1578" actId="20577"/>
          <ac:spMkLst>
            <pc:docMk/>
            <pc:sldMk cId="4228314832" sldId="584"/>
            <ac:spMk id="2" creationId="{92CF7B1C-1B6A-97D4-D292-95FDCA16D215}"/>
          </ac:spMkLst>
        </pc:spChg>
        <pc:spChg chg="mod">
          <ac:chgData name="buzdugan artur" userId="1770a38c255ab84c" providerId="LiveId" clId="{A4983833-DD77-4486-A7AB-2324518FCFFA}" dt="2023-11-01T14:29:31.226" v="1579" actId="1076"/>
          <ac:spMkLst>
            <pc:docMk/>
            <pc:sldMk cId="4228314832" sldId="584"/>
            <ac:spMk id="3" creationId="{6D43CE12-2E09-B92E-9518-BB566E7BE921}"/>
          </ac:spMkLst>
        </pc:spChg>
        <pc:picChg chg="add mod">
          <ac:chgData name="buzdugan artur" userId="1770a38c255ab84c" providerId="LiveId" clId="{A4983833-DD77-4486-A7AB-2324518FCFFA}" dt="2023-11-01T14:29:33.101" v="1580" actId="1076"/>
          <ac:picMkLst>
            <pc:docMk/>
            <pc:sldMk cId="4228314832" sldId="584"/>
            <ac:picMk id="5" creationId="{69C86B9C-FF2A-C301-D4A7-4E60AF261DE0}"/>
          </ac:picMkLst>
        </pc:picChg>
      </pc:sldChg>
      <pc:sldChg chg="addSp modSp new mod">
        <pc:chgData name="buzdugan artur" userId="1770a38c255ab84c" providerId="LiveId" clId="{A4983833-DD77-4486-A7AB-2324518FCFFA}" dt="2023-11-01T14:38:41.179" v="2275" actId="6549"/>
        <pc:sldMkLst>
          <pc:docMk/>
          <pc:sldMk cId="1015867555" sldId="585"/>
        </pc:sldMkLst>
        <pc:spChg chg="mod">
          <ac:chgData name="buzdugan artur" userId="1770a38c255ab84c" providerId="LiveId" clId="{A4983833-DD77-4486-A7AB-2324518FCFFA}" dt="2023-11-01T14:30:07.219" v="1626" actId="1076"/>
          <ac:spMkLst>
            <pc:docMk/>
            <pc:sldMk cId="1015867555" sldId="585"/>
            <ac:spMk id="2" creationId="{D3D86C5C-FE14-DBFE-CCAC-38106E553AE0}"/>
          </ac:spMkLst>
        </pc:spChg>
        <pc:spChg chg="mod">
          <ac:chgData name="buzdugan artur" userId="1770a38c255ab84c" providerId="LiveId" clId="{A4983833-DD77-4486-A7AB-2324518FCFFA}" dt="2023-11-01T14:38:41.179" v="2275" actId="6549"/>
          <ac:spMkLst>
            <pc:docMk/>
            <pc:sldMk cId="1015867555" sldId="585"/>
            <ac:spMk id="3" creationId="{F930BEFB-C701-F048-57FF-8A3F0E86F3B6}"/>
          </ac:spMkLst>
        </pc:spChg>
        <pc:picChg chg="add mod">
          <ac:chgData name="buzdugan artur" userId="1770a38c255ab84c" providerId="LiveId" clId="{A4983833-DD77-4486-A7AB-2324518FCFFA}" dt="2023-11-01T14:36:34.495" v="2105" actId="1076"/>
          <ac:picMkLst>
            <pc:docMk/>
            <pc:sldMk cId="1015867555" sldId="585"/>
            <ac:picMk id="5" creationId="{06688205-19DC-A687-186C-BD9FC9C81B2C}"/>
          </ac:picMkLst>
        </pc:picChg>
        <pc:picChg chg="add mod">
          <ac:chgData name="buzdugan artur" userId="1770a38c255ab84c" providerId="LiveId" clId="{A4983833-DD77-4486-A7AB-2324518FCFFA}" dt="2023-11-01T14:35:59.356" v="2079" actId="14100"/>
          <ac:picMkLst>
            <pc:docMk/>
            <pc:sldMk cId="1015867555" sldId="585"/>
            <ac:picMk id="7" creationId="{DFBC2A9E-077F-DD53-C473-BF725CBA83A8}"/>
          </ac:picMkLst>
        </pc:picChg>
      </pc:sldChg>
      <pc:sldChg chg="addSp modSp new mod">
        <pc:chgData name="buzdugan artur" userId="1770a38c255ab84c" providerId="LiveId" clId="{A4983833-DD77-4486-A7AB-2324518FCFFA}" dt="2023-11-01T14:49:25.177" v="2969" actId="20577"/>
        <pc:sldMkLst>
          <pc:docMk/>
          <pc:sldMk cId="1731477695" sldId="586"/>
        </pc:sldMkLst>
        <pc:spChg chg="mod">
          <ac:chgData name="buzdugan artur" userId="1770a38c255ab84c" providerId="LiveId" clId="{A4983833-DD77-4486-A7AB-2324518FCFFA}" dt="2023-11-01T14:49:25.177" v="2969" actId="20577"/>
          <ac:spMkLst>
            <pc:docMk/>
            <pc:sldMk cId="1731477695" sldId="586"/>
            <ac:spMk id="2" creationId="{099BB7FB-4458-E6F6-258C-9EF2F9A7688F}"/>
          </ac:spMkLst>
        </pc:spChg>
        <pc:spChg chg="mod">
          <ac:chgData name="buzdugan artur" userId="1770a38c255ab84c" providerId="LiveId" clId="{A4983833-DD77-4486-A7AB-2324518FCFFA}" dt="2023-11-01T14:49:01.850" v="2954" actId="6549"/>
          <ac:spMkLst>
            <pc:docMk/>
            <pc:sldMk cId="1731477695" sldId="586"/>
            <ac:spMk id="3" creationId="{135DBFE3-5024-91B8-4D79-330A2720A13F}"/>
          </ac:spMkLst>
        </pc:spChg>
        <pc:picChg chg="add mod">
          <ac:chgData name="buzdugan artur" userId="1770a38c255ab84c" providerId="LiveId" clId="{A4983833-DD77-4486-A7AB-2324518FCFFA}" dt="2023-11-01T14:49:09.202" v="2955" actId="1076"/>
          <ac:picMkLst>
            <pc:docMk/>
            <pc:sldMk cId="1731477695" sldId="586"/>
            <ac:picMk id="5" creationId="{39C8197F-6AB0-7479-2D20-457F1430975E}"/>
          </ac:picMkLst>
        </pc:picChg>
      </pc:sldChg>
      <pc:sldChg chg="addSp modSp new mod">
        <pc:chgData name="buzdugan artur" userId="1770a38c255ab84c" providerId="LiveId" clId="{A4983833-DD77-4486-A7AB-2324518FCFFA}" dt="2023-11-01T15:02:26.715" v="3430" actId="6549"/>
        <pc:sldMkLst>
          <pc:docMk/>
          <pc:sldMk cId="3886491054" sldId="587"/>
        </pc:sldMkLst>
        <pc:spChg chg="mod">
          <ac:chgData name="buzdugan artur" userId="1770a38c255ab84c" providerId="LiveId" clId="{A4983833-DD77-4486-A7AB-2324518FCFFA}" dt="2023-11-01T15:02:26.715" v="3430" actId="6549"/>
          <ac:spMkLst>
            <pc:docMk/>
            <pc:sldMk cId="3886491054" sldId="587"/>
            <ac:spMk id="2" creationId="{9F7DC803-46D4-8F33-D996-48C3A030A0B9}"/>
          </ac:spMkLst>
        </pc:spChg>
        <pc:spChg chg="mod">
          <ac:chgData name="buzdugan artur" userId="1770a38c255ab84c" providerId="LiveId" clId="{A4983833-DD77-4486-A7AB-2324518FCFFA}" dt="2023-11-01T14:53:47.486" v="3176" actId="6549"/>
          <ac:spMkLst>
            <pc:docMk/>
            <pc:sldMk cId="3886491054" sldId="587"/>
            <ac:spMk id="3" creationId="{16639730-2F04-1910-EEB6-9F5115DB1198}"/>
          </ac:spMkLst>
        </pc:spChg>
        <pc:picChg chg="add mod">
          <ac:chgData name="buzdugan artur" userId="1770a38c255ab84c" providerId="LiveId" clId="{A4983833-DD77-4486-A7AB-2324518FCFFA}" dt="2023-11-01T14:52:10.747" v="3031" actId="14100"/>
          <ac:picMkLst>
            <pc:docMk/>
            <pc:sldMk cId="3886491054" sldId="587"/>
            <ac:picMk id="5" creationId="{AB2ECEE7-22D6-96ED-95F8-C56C29B432CF}"/>
          </ac:picMkLst>
        </pc:picChg>
      </pc:sldChg>
      <pc:sldChg chg="addSp modSp new mod">
        <pc:chgData name="buzdugan artur" userId="1770a38c255ab84c" providerId="LiveId" clId="{A4983833-DD77-4486-A7AB-2324518FCFFA}" dt="2023-11-01T14:57:23.833" v="3341" actId="6549"/>
        <pc:sldMkLst>
          <pc:docMk/>
          <pc:sldMk cId="2546699410" sldId="588"/>
        </pc:sldMkLst>
        <pc:spChg chg="mod">
          <ac:chgData name="buzdugan artur" userId="1770a38c255ab84c" providerId="LiveId" clId="{A4983833-DD77-4486-A7AB-2324518FCFFA}" dt="2023-11-01T14:55:03.956" v="3215" actId="14100"/>
          <ac:spMkLst>
            <pc:docMk/>
            <pc:sldMk cId="2546699410" sldId="588"/>
            <ac:spMk id="2" creationId="{7A83EBCA-2BCD-9CA0-F63D-8AC8463ECFA9}"/>
          </ac:spMkLst>
        </pc:spChg>
        <pc:spChg chg="mod">
          <ac:chgData name="buzdugan artur" userId="1770a38c255ab84c" providerId="LiveId" clId="{A4983833-DD77-4486-A7AB-2324518FCFFA}" dt="2023-11-01T14:57:23.833" v="3341" actId="6549"/>
          <ac:spMkLst>
            <pc:docMk/>
            <pc:sldMk cId="2546699410" sldId="588"/>
            <ac:spMk id="3" creationId="{60EC07B0-815D-4C95-8E5B-533B7F2ABE6B}"/>
          </ac:spMkLst>
        </pc:spChg>
        <pc:picChg chg="add mod">
          <ac:chgData name="buzdugan artur" userId="1770a38c255ab84c" providerId="LiveId" clId="{A4983833-DD77-4486-A7AB-2324518FCFFA}" dt="2023-11-01T14:55:37.871" v="3218" actId="1076"/>
          <ac:picMkLst>
            <pc:docMk/>
            <pc:sldMk cId="2546699410" sldId="588"/>
            <ac:picMk id="5" creationId="{98D249C8-D7B0-77F8-7B67-E2D2A241D070}"/>
          </ac:picMkLst>
        </pc:picChg>
      </pc:sldChg>
      <pc:sldChg chg="addSp modSp new mod">
        <pc:chgData name="buzdugan artur" userId="1770a38c255ab84c" providerId="LiveId" clId="{A4983833-DD77-4486-A7AB-2324518FCFFA}" dt="2023-11-01T15:01:03.009" v="3427" actId="20577"/>
        <pc:sldMkLst>
          <pc:docMk/>
          <pc:sldMk cId="3511003821" sldId="589"/>
        </pc:sldMkLst>
        <pc:spChg chg="mod">
          <ac:chgData name="buzdugan artur" userId="1770a38c255ab84c" providerId="LiveId" clId="{A4983833-DD77-4486-A7AB-2324518FCFFA}" dt="2023-11-01T14:58:06.864" v="3388" actId="1076"/>
          <ac:spMkLst>
            <pc:docMk/>
            <pc:sldMk cId="3511003821" sldId="589"/>
            <ac:spMk id="2" creationId="{80D7C038-09A0-2D41-A2F2-5A1D3C181157}"/>
          </ac:spMkLst>
        </pc:spChg>
        <pc:spChg chg="mod">
          <ac:chgData name="buzdugan artur" userId="1770a38c255ab84c" providerId="LiveId" clId="{A4983833-DD77-4486-A7AB-2324518FCFFA}" dt="2023-11-01T15:01:03.009" v="3427" actId="20577"/>
          <ac:spMkLst>
            <pc:docMk/>
            <pc:sldMk cId="3511003821" sldId="589"/>
            <ac:spMk id="3" creationId="{EAFC8A90-68E6-F425-AB3E-4B0628FC5B41}"/>
          </ac:spMkLst>
        </pc:spChg>
        <pc:picChg chg="add mod">
          <ac:chgData name="buzdugan artur" userId="1770a38c255ab84c" providerId="LiveId" clId="{A4983833-DD77-4486-A7AB-2324518FCFFA}" dt="2023-11-01T14:59:26.463" v="3397" actId="1076"/>
          <ac:picMkLst>
            <pc:docMk/>
            <pc:sldMk cId="3511003821" sldId="589"/>
            <ac:picMk id="5" creationId="{4644AE1B-AC7C-4427-D57A-0BC68358BB28}"/>
          </ac:picMkLst>
        </pc:picChg>
      </pc:sldChg>
      <pc:sldChg chg="modSp new mod">
        <pc:chgData name="buzdugan artur" userId="1770a38c255ab84c" providerId="LiveId" clId="{A4983833-DD77-4486-A7AB-2324518FCFFA}" dt="2023-11-01T15:06:47.312" v="3799" actId="1076"/>
        <pc:sldMkLst>
          <pc:docMk/>
          <pc:sldMk cId="2888151894" sldId="590"/>
        </pc:sldMkLst>
        <pc:spChg chg="mod">
          <ac:chgData name="buzdugan artur" userId="1770a38c255ab84c" providerId="LiveId" clId="{A4983833-DD77-4486-A7AB-2324518FCFFA}" dt="2023-11-01T15:06:44.563" v="3798" actId="1076"/>
          <ac:spMkLst>
            <pc:docMk/>
            <pc:sldMk cId="2888151894" sldId="590"/>
            <ac:spMk id="2" creationId="{626717AD-621E-BD38-E532-7E4F68DBE134}"/>
          </ac:spMkLst>
        </pc:spChg>
        <pc:spChg chg="mod">
          <ac:chgData name="buzdugan artur" userId="1770a38c255ab84c" providerId="LiveId" clId="{A4983833-DD77-4486-A7AB-2324518FCFFA}" dt="2023-11-01T15:06:47.312" v="3799" actId="1076"/>
          <ac:spMkLst>
            <pc:docMk/>
            <pc:sldMk cId="2888151894" sldId="590"/>
            <ac:spMk id="3" creationId="{955987BA-0DF0-36EF-926C-1BB051B2178F}"/>
          </ac:spMkLst>
        </pc:spChg>
      </pc:sldChg>
      <pc:sldChg chg="modSp new del mod">
        <pc:chgData name="buzdugan artur" userId="1770a38c255ab84c" providerId="LiveId" clId="{A4983833-DD77-4486-A7AB-2324518FCFFA}" dt="2023-11-01T15:06:50.138" v="3800" actId="47"/>
        <pc:sldMkLst>
          <pc:docMk/>
          <pc:sldMk cId="2293712871" sldId="591"/>
        </pc:sldMkLst>
        <pc:spChg chg="mod">
          <ac:chgData name="buzdugan artur" userId="1770a38c255ab84c" providerId="LiveId" clId="{A4983833-DD77-4486-A7AB-2324518FCFFA}" dt="2023-11-01T15:05:29.140" v="3727" actId="14100"/>
          <ac:spMkLst>
            <pc:docMk/>
            <pc:sldMk cId="2293712871" sldId="591"/>
            <ac:spMk id="2" creationId="{5878E2A0-D1FB-3447-A150-B05BD8EE5B0F}"/>
          </ac:spMkLst>
        </pc:spChg>
        <pc:spChg chg="mod">
          <ac:chgData name="buzdugan artur" userId="1770a38c255ab84c" providerId="LiveId" clId="{A4983833-DD77-4486-A7AB-2324518FCFFA}" dt="2023-11-01T15:05:51.712" v="3763" actId="20577"/>
          <ac:spMkLst>
            <pc:docMk/>
            <pc:sldMk cId="2293712871" sldId="591"/>
            <ac:spMk id="3" creationId="{1BB10D7E-8C35-5E35-AE9F-4A24D87AB3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40963" name="Rectangle 3"/>
          <p:cNvSpPr>
            <a:spLocks noGrp="1" noChangeArrowheads="1"/>
          </p:cNvSpPr>
          <p:nvPr>
            <p:ph type="dt" idx="1"/>
          </p:nvPr>
        </p:nvSpPr>
        <p:spPr bwMode="auto">
          <a:xfrm>
            <a:off x="39624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12292" name="Rectangle 4"/>
          <p:cNvSpPr>
            <a:spLocks noGrp="1" noRot="1" noChangeAspect="1" noChangeArrowheads="1" noTextEdit="1"/>
          </p:cNvSpPr>
          <p:nvPr>
            <p:ph type="sldImg" idx="2"/>
          </p:nvPr>
        </p:nvSpPr>
        <p:spPr bwMode="auto">
          <a:xfrm>
            <a:off x="1130300" y="685800"/>
            <a:ext cx="4673600" cy="3505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p:cNvSpPr>
            <a:spLocks noGrp="1" noChangeArrowheads="1"/>
          </p:cNvSpPr>
          <p:nvPr>
            <p:ph type="body" sz="quarter" idx="3"/>
          </p:nvPr>
        </p:nvSpPr>
        <p:spPr bwMode="auto">
          <a:xfrm>
            <a:off x="914400" y="4419600"/>
            <a:ext cx="5105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0966" name="Rectangle 6"/>
          <p:cNvSpPr>
            <a:spLocks noGrp="1" noChangeArrowheads="1"/>
          </p:cNvSpPr>
          <p:nvPr>
            <p:ph type="ftr" sz="quarter" idx="4"/>
          </p:nvPr>
        </p:nvSpPr>
        <p:spPr bwMode="auto">
          <a:xfrm>
            <a:off x="0" y="876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40967" name="Rectangle 7"/>
          <p:cNvSpPr>
            <a:spLocks noGrp="1" noChangeArrowheads="1"/>
          </p:cNvSpPr>
          <p:nvPr>
            <p:ph type="sldNum" sz="quarter" idx="5"/>
          </p:nvPr>
        </p:nvSpPr>
        <p:spPr bwMode="auto">
          <a:xfrm>
            <a:off x="3962400" y="876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F65C1F53-E035-42A7-9DDB-2DC02EF80B1A}" type="slidenum">
              <a:rPr lang="en-US" altLang="en-US"/>
              <a:pPr>
                <a:defRPr/>
              </a:pPr>
              <a:t>‹#›</a:t>
            </a:fld>
            <a:endParaRPr lang="en-US" altLang="en-US"/>
          </a:p>
        </p:txBody>
      </p:sp>
    </p:spTree>
    <p:extLst>
      <p:ext uri="{BB962C8B-B14F-4D97-AF65-F5344CB8AC3E}">
        <p14:creationId xmlns:p14="http://schemas.microsoft.com/office/powerpoint/2010/main" val="809168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5C14AF1A-6D1B-4DA6-9F5F-9310EAF12376}" type="slidenum">
              <a:rPr lang="en-US" altLang="en-US" baseline="-25000" smtClean="0">
                <a:latin typeface="Arial" panose="020B0604020202020204" pitchFamily="34" charset="0"/>
              </a:rPr>
              <a:pPr fontAlgn="base">
                <a:spcBef>
                  <a:spcPct val="0"/>
                </a:spcBef>
                <a:spcAft>
                  <a:spcPct val="0"/>
                </a:spcAft>
              </a:pPr>
              <a:t>1</a:t>
            </a:fld>
            <a:endParaRPr lang="en-US" altLang="en-US" baseline="-250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41874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6A76D581-2B1A-4316-89E8-9CD3605122F3}" type="slidenum">
              <a:rPr lang="en-US" altLang="en-US" sz="1200"/>
              <a:pPr/>
              <a:t>25</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 3-12 Zener Reg.</a:t>
            </a:r>
          </a:p>
        </p:txBody>
      </p:sp>
    </p:spTree>
    <p:extLst>
      <p:ext uri="{BB962C8B-B14F-4D97-AF65-F5344CB8AC3E}">
        <p14:creationId xmlns:p14="http://schemas.microsoft.com/office/powerpoint/2010/main" val="10771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58660FF9-CBE0-44FC-AB69-20807F1C6433}" type="slidenum">
              <a:rPr lang="en-US" altLang="en-US" sz="1200"/>
              <a:pPr/>
              <a:t>26</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 3-12 Zener Reg.</a:t>
            </a:r>
          </a:p>
        </p:txBody>
      </p:sp>
    </p:spTree>
    <p:extLst>
      <p:ext uri="{BB962C8B-B14F-4D97-AF65-F5344CB8AC3E}">
        <p14:creationId xmlns:p14="http://schemas.microsoft.com/office/powerpoint/2010/main" val="2927226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FBFAB2AE-F7FB-4070-8D0B-FE45769C1BA4}" type="slidenum">
              <a:rPr lang="en-US" altLang="en-US" sz="1200"/>
              <a:pPr/>
              <a:t>27</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 3-12 Zener Reg.</a:t>
            </a:r>
          </a:p>
        </p:txBody>
      </p:sp>
    </p:spTree>
    <p:extLst>
      <p:ext uri="{BB962C8B-B14F-4D97-AF65-F5344CB8AC3E}">
        <p14:creationId xmlns:p14="http://schemas.microsoft.com/office/powerpoint/2010/main" val="510614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CEDA9E7C-E523-4EDD-9B9E-C176622059D3}" type="slidenum">
              <a:rPr lang="en-US" altLang="en-US" sz="1200"/>
              <a:pPr/>
              <a:t>28</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 3-16a,b,&amp;c</a:t>
            </a:r>
          </a:p>
        </p:txBody>
      </p:sp>
    </p:spTree>
    <p:extLst>
      <p:ext uri="{BB962C8B-B14F-4D97-AF65-F5344CB8AC3E}">
        <p14:creationId xmlns:p14="http://schemas.microsoft.com/office/powerpoint/2010/main" val="848573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ED767B67-BA04-4F49-BE09-2CDD5A106AE2}" type="slidenum">
              <a:rPr lang="en-US" altLang="en-US" smtClean="0"/>
              <a:pPr>
                <a:defRPr/>
              </a:pPr>
              <a:t>36</a:t>
            </a:fld>
            <a:endParaRPr lang="en-US" altLang="en-US"/>
          </a:p>
        </p:txBody>
      </p:sp>
    </p:spTree>
    <p:extLst>
      <p:ext uri="{BB962C8B-B14F-4D97-AF65-F5344CB8AC3E}">
        <p14:creationId xmlns:p14="http://schemas.microsoft.com/office/powerpoint/2010/main" val="303629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A5A3C5FE-4E72-42D8-B474-44E6327BE046}" type="slidenum">
              <a:rPr lang="en-US" altLang="en-US" sz="1200"/>
              <a:pPr/>
              <a:t>14</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84470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2FB7F163-F137-4732-A640-8C16305A5E59}" type="slidenum">
              <a:rPr lang="en-US" altLang="en-US" sz="1200"/>
              <a:pPr/>
              <a:t>15</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416618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8ED638C7-C47C-4C00-96B6-B14EF4F09169}" type="slidenum">
              <a:rPr lang="en-US" altLang="en-US" sz="1200"/>
              <a:pPr/>
              <a:t>16</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28157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A9C5D541-BA01-42EC-ABEC-88DB17DB1FDE}" type="slidenum">
              <a:rPr lang="en-US" altLang="en-US" sz="1200"/>
              <a:pPr/>
              <a:t>17</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30943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39F74E2A-1E9C-437C-80C9-9CE657E8938D}" type="slidenum">
              <a:rPr lang="en-US" altLang="en-US" sz="1200"/>
              <a:pPr/>
              <a:t>18</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62632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47D7DFE1-6813-413F-8C1D-EC5517CE7404}" type="slidenum">
              <a:rPr lang="en-US" altLang="en-US" sz="1200"/>
              <a:pPr/>
              <a:t>19</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7672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720DD216-AB57-4FC1-AD0B-0DA685F76810}" type="slidenum">
              <a:rPr lang="en-US" altLang="en-US" sz="1200"/>
              <a:pPr/>
              <a:t>20</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227304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A1F76ABF-AF82-44F3-A508-83B11134C91E}" type="slidenum">
              <a:rPr lang="en-US" altLang="en-US" sz="1200"/>
              <a:pPr/>
              <a:t>24</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 3-12 Zener Reg.</a:t>
            </a:r>
          </a:p>
        </p:txBody>
      </p:sp>
    </p:spTree>
    <p:extLst>
      <p:ext uri="{BB962C8B-B14F-4D97-AF65-F5344CB8AC3E}">
        <p14:creationId xmlns:p14="http://schemas.microsoft.com/office/powerpoint/2010/main" val="1150680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2395538" y="3529013"/>
            <a:ext cx="5619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396319" y="802299"/>
            <a:ext cx="5618515" cy="2541431"/>
          </a:xfrm>
        </p:spPr>
        <p:txBody>
          <a:bodyPr bIns="0" anchor="b"/>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a:xfrm>
            <a:off x="2395538" y="328613"/>
            <a:ext cx="3087687" cy="309562"/>
          </a:xfrm>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xfrm>
            <a:off x="1435100" y="798513"/>
            <a:ext cx="801688" cy="504825"/>
          </a:xfrm>
        </p:spPr>
        <p:txBody>
          <a:bodyPr/>
          <a:lstStyle>
            <a:lvl1pPr>
              <a:defRPr/>
            </a:lvl1pPr>
          </a:lstStyle>
          <a:p>
            <a:pPr>
              <a:defRPr/>
            </a:pPr>
            <a:fld id="{75FBB198-7D76-4734-B445-20835F6A5CA8}" type="slidenum">
              <a:rPr lang="en-US" altLang="en-US"/>
              <a:pPr>
                <a:defRPr/>
              </a:pPr>
              <a:t>‹#›</a:t>
            </a:fld>
            <a:endParaRPr lang="en-US" altLang="en-US"/>
          </a:p>
        </p:txBody>
      </p:sp>
    </p:spTree>
    <p:extLst>
      <p:ext uri="{BB962C8B-B14F-4D97-AF65-F5344CB8AC3E}">
        <p14:creationId xmlns:p14="http://schemas.microsoft.com/office/powerpoint/2010/main" val="221199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73825CB-1A0A-4C91-BDAD-6E44C551EE72}" type="slidenum">
              <a:rPr lang="en-US" altLang="en-US"/>
              <a:pPr>
                <a:defRPr/>
              </a:pPr>
              <a:t>‹#›</a:t>
            </a:fld>
            <a:endParaRPr lang="en-US" altLang="en-US"/>
          </a:p>
        </p:txBody>
      </p:sp>
    </p:spTree>
    <p:extLst>
      <p:ext uri="{BB962C8B-B14F-4D97-AF65-F5344CB8AC3E}">
        <p14:creationId xmlns:p14="http://schemas.microsoft.com/office/powerpoint/2010/main" val="3725207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91832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43CD5468-6AC8-4F47-897C-9F0CE9F8EE76}" type="slidenum">
              <a:rPr lang="en-US" altLang="en-US"/>
              <a:pPr>
                <a:defRPr/>
              </a:pPr>
              <a:t>‹#›</a:t>
            </a:fld>
            <a:endParaRPr lang="en-US" altLang="en-US"/>
          </a:p>
        </p:txBody>
      </p:sp>
    </p:spTree>
    <p:extLst>
      <p:ext uri="{BB962C8B-B14F-4D97-AF65-F5344CB8AC3E}">
        <p14:creationId xmlns:p14="http://schemas.microsoft.com/office/powerpoint/2010/main" val="429118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1FDD794-D250-4B4F-B5B2-195B87270F33}" type="slidenum">
              <a:rPr lang="en-US" altLang="en-US"/>
              <a:pPr>
                <a:defRPr/>
              </a:pPr>
              <a:t>‹#›</a:t>
            </a:fld>
            <a:endParaRPr lang="en-US" altLang="en-US"/>
          </a:p>
        </p:txBody>
      </p:sp>
    </p:spTree>
    <p:extLst>
      <p:ext uri="{BB962C8B-B14F-4D97-AF65-F5344CB8AC3E}">
        <p14:creationId xmlns:p14="http://schemas.microsoft.com/office/powerpoint/2010/main" val="271785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443038" y="3805238"/>
            <a:ext cx="56181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756130"/>
            <a:ext cx="5617002" cy="1887950"/>
          </a:xfrm>
        </p:spPr>
        <p:txBody>
          <a:bodyPr anchor="b"/>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83D512CF-C507-4F15-BA50-D34AEF75198C}" type="slidenum">
              <a:rPr lang="en-US" altLang="en-US"/>
              <a:pPr>
                <a:defRPr/>
              </a:pPr>
              <a:t>‹#›</a:t>
            </a:fld>
            <a:endParaRPr lang="en-US" altLang="en-US"/>
          </a:p>
        </p:txBody>
      </p:sp>
    </p:spTree>
    <p:extLst>
      <p:ext uri="{BB962C8B-B14F-4D97-AF65-F5344CB8AC3E}">
        <p14:creationId xmlns:p14="http://schemas.microsoft.com/office/powerpoint/2010/main" val="115488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50955751-CC05-43C3-80C9-2B48F3D3F697}" type="slidenum">
              <a:rPr lang="en-US" altLang="en-US"/>
              <a:pPr>
                <a:defRPr/>
              </a:pPr>
              <a:t>‹#›</a:t>
            </a:fld>
            <a:endParaRPr lang="en-US" altLang="en-US"/>
          </a:p>
        </p:txBody>
      </p:sp>
    </p:spTree>
    <p:extLst>
      <p:ext uri="{BB962C8B-B14F-4D97-AF65-F5344CB8AC3E}">
        <p14:creationId xmlns:p14="http://schemas.microsoft.com/office/powerpoint/2010/main" val="161000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ltLang="en-US"/>
          </a:p>
        </p:txBody>
      </p:sp>
      <p:sp>
        <p:nvSpPr>
          <p:cNvPr id="9" name="Footer Placeholder 7"/>
          <p:cNvSpPr>
            <a:spLocks noGrp="1"/>
          </p:cNvSpPr>
          <p:nvPr>
            <p:ph type="ftr" sz="quarter" idx="11"/>
          </p:nvPr>
        </p:nvSpPr>
        <p:spPr/>
        <p:txBody>
          <a:bodyPr/>
          <a:lstStyle>
            <a:lvl1pPr>
              <a:defRPr/>
            </a:lvl1pPr>
          </a:lstStyle>
          <a:p>
            <a:pPr>
              <a:defRPr/>
            </a:pPr>
            <a:endParaRPr lang="en-US" altLang="en-US"/>
          </a:p>
        </p:txBody>
      </p:sp>
      <p:sp>
        <p:nvSpPr>
          <p:cNvPr id="10" name="Slide Number Placeholder 8"/>
          <p:cNvSpPr>
            <a:spLocks noGrp="1"/>
          </p:cNvSpPr>
          <p:nvPr>
            <p:ph type="sldNum" sz="quarter" idx="12"/>
          </p:nvPr>
        </p:nvSpPr>
        <p:spPr/>
        <p:txBody>
          <a:bodyPr/>
          <a:lstStyle>
            <a:lvl1pPr>
              <a:defRPr/>
            </a:lvl1pPr>
          </a:lstStyle>
          <a:p>
            <a:pPr>
              <a:defRPr/>
            </a:pPr>
            <a:fld id="{87BB9E63-8E71-4A65-B6B6-BC87B39008A8}" type="slidenum">
              <a:rPr lang="en-US" altLang="en-US"/>
              <a:pPr>
                <a:defRPr/>
              </a:pPr>
              <a:t>‹#›</a:t>
            </a:fld>
            <a:endParaRPr lang="en-US" altLang="en-US"/>
          </a:p>
        </p:txBody>
      </p:sp>
    </p:spTree>
    <p:extLst>
      <p:ext uri="{BB962C8B-B14F-4D97-AF65-F5344CB8AC3E}">
        <p14:creationId xmlns:p14="http://schemas.microsoft.com/office/powerpoint/2010/main" val="198829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ltLang="en-US"/>
          </a:p>
        </p:txBody>
      </p:sp>
      <p:sp>
        <p:nvSpPr>
          <p:cNvPr id="5" name="Footer Placeholder 3"/>
          <p:cNvSpPr>
            <a:spLocks noGrp="1"/>
          </p:cNvSpPr>
          <p:nvPr>
            <p:ph type="ftr" sz="quarter" idx="11"/>
          </p:nvPr>
        </p:nvSpPr>
        <p:spPr/>
        <p:txBody>
          <a:bodyPr/>
          <a:lstStyle>
            <a:lvl1pPr>
              <a:defRPr/>
            </a:lvl1pPr>
          </a:lstStyle>
          <a:p>
            <a:pPr>
              <a:defRPr/>
            </a:pPr>
            <a:endParaRPr lang="en-US" altLang="en-US"/>
          </a:p>
        </p:txBody>
      </p:sp>
      <p:sp>
        <p:nvSpPr>
          <p:cNvPr id="6" name="Slide Number Placeholder 4"/>
          <p:cNvSpPr>
            <a:spLocks noGrp="1"/>
          </p:cNvSpPr>
          <p:nvPr>
            <p:ph type="sldNum" sz="quarter" idx="12"/>
          </p:nvPr>
        </p:nvSpPr>
        <p:spPr/>
        <p:txBody>
          <a:bodyPr/>
          <a:lstStyle>
            <a:lvl1pPr>
              <a:defRPr/>
            </a:lvl1pPr>
          </a:lstStyle>
          <a:p>
            <a:pPr>
              <a:defRPr/>
            </a:pPr>
            <a:fld id="{748CE5BF-08CB-4D39-9D84-41B827658344}" type="slidenum">
              <a:rPr lang="en-US" altLang="en-US"/>
              <a:pPr>
                <a:defRPr/>
              </a:pPr>
              <a:t>‹#›</a:t>
            </a:fld>
            <a:endParaRPr lang="en-US" altLang="en-US"/>
          </a:p>
        </p:txBody>
      </p:sp>
    </p:spTree>
    <p:extLst>
      <p:ext uri="{BB962C8B-B14F-4D97-AF65-F5344CB8AC3E}">
        <p14:creationId xmlns:p14="http://schemas.microsoft.com/office/powerpoint/2010/main" val="262161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E672078C-C01F-453C-912E-DCDE69382CC5}" type="slidenum">
              <a:rPr lang="en-US" altLang="en-US"/>
              <a:pPr>
                <a:defRPr/>
              </a:pPr>
              <a:t>‹#›</a:t>
            </a:fld>
            <a:endParaRPr lang="en-US" altLang="en-US"/>
          </a:p>
        </p:txBody>
      </p:sp>
    </p:spTree>
    <p:extLst>
      <p:ext uri="{BB962C8B-B14F-4D97-AF65-F5344CB8AC3E}">
        <p14:creationId xmlns:p14="http://schemas.microsoft.com/office/powerpoint/2010/main" val="18558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441450" y="3205163"/>
            <a:ext cx="242411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39042" y="798973"/>
            <a:ext cx="2425950"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4EA884FD-9784-4A2D-AF5C-886810B68D38}" type="slidenum">
              <a:rPr lang="en-US" altLang="en-US"/>
              <a:pPr>
                <a:defRPr/>
              </a:pPr>
              <a:t>‹#›</a:t>
            </a:fld>
            <a:endParaRPr lang="en-US" altLang="en-US"/>
          </a:p>
        </p:txBody>
      </p:sp>
    </p:spTree>
    <p:extLst>
      <p:ext uri="{BB962C8B-B14F-4D97-AF65-F5344CB8AC3E}">
        <p14:creationId xmlns:p14="http://schemas.microsoft.com/office/powerpoint/2010/main" val="3720078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p:cNvGrpSpPr>
            <a:grpSpLocks/>
          </p:cNvGrpSpPr>
          <p:nvPr/>
        </p:nvGrpSpPr>
        <p:grpSpPr bwMode="auto">
          <a:xfrm>
            <a:off x="4995863" y="482600"/>
            <a:ext cx="3511550" cy="5148263"/>
            <a:chOff x="6852919" y="583365"/>
            <a:chExt cx="4681849" cy="5181928"/>
          </a:xfrm>
        </p:grpSpPr>
        <p:sp>
          <p:nvSpPr>
            <p:cNvPr id="6" name="Rectangle 5"/>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7"/>
          <p:cNvCxnSpPr/>
          <p:nvPr/>
        </p:nvCxnSpPr>
        <p:spPr>
          <a:xfrm>
            <a:off x="1441450" y="3143250"/>
            <a:ext cx="3241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148" y="1129513"/>
            <a:ext cx="3244935"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rtlCol="0">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Date Placeholder 4"/>
          <p:cNvSpPr>
            <a:spLocks noGrp="1"/>
          </p:cNvSpPr>
          <p:nvPr>
            <p:ph type="dt" sz="half" idx="10"/>
          </p:nvPr>
        </p:nvSpPr>
        <p:spPr>
          <a:xfrm>
            <a:off x="1436688" y="5470525"/>
            <a:ext cx="3252787" cy="319088"/>
          </a:xfrm>
        </p:spPr>
        <p:txBody>
          <a:bodyPr/>
          <a:lstStyle>
            <a:lvl1pPr algn="l">
              <a:defRPr/>
            </a:lvl1pPr>
          </a:lstStyle>
          <a:p>
            <a:pPr>
              <a:defRPr/>
            </a:pPr>
            <a:endParaRPr lang="en-US" altLang="en-US"/>
          </a:p>
        </p:txBody>
      </p:sp>
      <p:sp>
        <p:nvSpPr>
          <p:cNvPr id="10" name="Footer Placeholder 5"/>
          <p:cNvSpPr>
            <a:spLocks noGrp="1"/>
          </p:cNvSpPr>
          <p:nvPr>
            <p:ph type="ftr" sz="quarter" idx="11"/>
          </p:nvPr>
        </p:nvSpPr>
        <p:spPr>
          <a:xfrm>
            <a:off x="1438275" y="319088"/>
            <a:ext cx="3251200" cy="320675"/>
          </a:xfrm>
        </p:spPr>
        <p:txBody>
          <a:bodyPr/>
          <a:lstStyle>
            <a:lvl1pPr>
              <a:defRPr/>
            </a:lvl1pPr>
          </a:lstStyle>
          <a:p>
            <a:pPr>
              <a:defRPr/>
            </a:pPr>
            <a:endParaRPr lang="en-US" altLang="en-US"/>
          </a:p>
        </p:txBody>
      </p:sp>
      <p:sp>
        <p:nvSpPr>
          <p:cNvPr id="11" name="Slide Number Placeholder 6"/>
          <p:cNvSpPr>
            <a:spLocks noGrp="1"/>
          </p:cNvSpPr>
          <p:nvPr>
            <p:ph type="sldNum" sz="quarter" idx="12"/>
          </p:nvPr>
        </p:nvSpPr>
        <p:spPr/>
        <p:txBody>
          <a:bodyPr/>
          <a:lstStyle>
            <a:lvl1pPr>
              <a:defRPr/>
            </a:lvl1pPr>
          </a:lstStyle>
          <a:p>
            <a:pPr>
              <a:defRPr/>
            </a:pPr>
            <a:fld id="{2F668B43-66AC-4C57-AB39-8C9AF97A0DF2}" type="slidenum">
              <a:rPr lang="en-US" altLang="en-US"/>
              <a:pPr>
                <a:defRPr/>
              </a:pPr>
              <a:t>‹#›</a:t>
            </a:fld>
            <a:endParaRPr lang="en-US" altLang="en-US"/>
          </a:p>
        </p:txBody>
      </p:sp>
    </p:spTree>
    <p:extLst>
      <p:ext uri="{BB962C8B-B14F-4D97-AF65-F5344CB8AC3E}">
        <p14:creationId xmlns:p14="http://schemas.microsoft.com/office/powerpoint/2010/main" val="121499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2016125"/>
            <a:ext cx="9144000" cy="40798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11"/>
          <p:cNvPicPr>
            <a:picLocks noChangeAspect="1"/>
          </p:cNvPicPr>
          <p:nvPr/>
        </p:nvPicPr>
        <p:blipFill>
          <a:blip r:embed="rId14">
            <a:extLst>
              <a:ext uri="{28A0092B-C50C-407E-A947-70E740481C1C}">
                <a14:useLocalDpi xmlns:a14="http://schemas.microsoft.com/office/drawing/2010/main" val="0"/>
              </a:ext>
            </a:extLst>
          </a:blip>
          <a:srcRect l="12500" t="1538" r="12500" b="-1538"/>
          <a:stretch>
            <a:fillRect/>
          </a:stretch>
        </p:blipFill>
        <p:spPr bwMode="auto">
          <a:xfrm>
            <a:off x="0" y="6096000"/>
            <a:ext cx="914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0" y="61007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038" y="804863"/>
            <a:ext cx="6572250" cy="10493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30" name="Text Placeholder 2"/>
          <p:cNvSpPr>
            <a:spLocks noGrp="1"/>
          </p:cNvSpPr>
          <p:nvPr>
            <p:ph type="body" idx="1"/>
          </p:nvPr>
        </p:nvSpPr>
        <p:spPr bwMode="auto">
          <a:xfrm>
            <a:off x="1443038" y="2016125"/>
            <a:ext cx="65722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endParaRPr lang="en-US" altLang="en-US"/>
          </a:p>
        </p:txBody>
      </p:sp>
      <p:sp>
        <p:nvSpPr>
          <p:cNvPr id="5" name="Footer Placeholder 4"/>
          <p:cNvSpPr>
            <a:spLocks noGrp="1"/>
          </p:cNvSpPr>
          <p:nvPr>
            <p:ph type="ftr" sz="quarter" idx="3"/>
          </p:nvPr>
        </p:nvSpPr>
        <p:spPr>
          <a:xfrm>
            <a:off x="1443038" y="328613"/>
            <a:ext cx="4033837"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ltLang="en-US"/>
          </a:p>
        </p:txBody>
      </p:sp>
      <p:sp>
        <p:nvSpPr>
          <p:cNvPr id="6" name="Slide Number Placeholder 5"/>
          <p:cNvSpPr>
            <a:spLocks noGrp="1"/>
          </p:cNvSpPr>
          <p:nvPr>
            <p:ph type="sldNum" sz="quarter" idx="4"/>
          </p:nvPr>
        </p:nvSpPr>
        <p:spPr>
          <a:xfrm>
            <a:off x="487363" y="798513"/>
            <a:ext cx="795337" cy="504825"/>
          </a:xfrm>
          <a:prstGeom prst="rect">
            <a:avLst/>
          </a:prstGeom>
        </p:spPr>
        <p:txBody>
          <a:bodyPr vert="horz" lIns="91440" tIns="45720" rIns="91440" bIns="45720" rtlCol="0" anchor="t"/>
          <a:lstStyle>
            <a:lvl1pPr algn="r" eaLnBrk="1" fontAlgn="auto" hangingPunct="1">
              <a:spcBef>
                <a:spcPts val="0"/>
              </a:spcBef>
              <a:spcAft>
                <a:spcPts val="0"/>
              </a:spcAft>
              <a:defRPr sz="2800">
                <a:solidFill>
                  <a:schemeClr val="accent1"/>
                </a:solidFill>
                <a:latin typeface="+mn-lt"/>
              </a:defRPr>
            </a:lvl1pPr>
          </a:lstStyle>
          <a:p>
            <a:pPr>
              <a:defRPr/>
            </a:pPr>
            <a:fld id="{8A301F84-0CF8-4288-AFC8-366D0190E1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1" r:id="rId7"/>
    <p:sldLayoutId id="2147484768" r:id="rId8"/>
    <p:sldLayoutId id="2147484769" r:id="rId9"/>
    <p:sldLayoutId id="2147484770" r:id="rId10"/>
    <p:sldLayoutId id="2147484771" r:id="rId11"/>
  </p:sldLayoutIdLst>
  <p:txStyles>
    <p:titleStyle>
      <a:lvl1pPr algn="l" defTabSz="685800"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2pPr>
      <a:lvl3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3pPr>
      <a:lvl4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4pPr>
      <a:lvl5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5pPr>
      <a:lvl6pPr marL="457200" algn="l" defTabSz="685800" rtl="0" fontAlgn="base">
        <a:lnSpc>
          <a:spcPct val="90000"/>
        </a:lnSpc>
        <a:spcBef>
          <a:spcPct val="0"/>
        </a:spcBef>
        <a:spcAft>
          <a:spcPct val="0"/>
        </a:spcAft>
        <a:defRPr sz="3200">
          <a:solidFill>
            <a:schemeClr val="tx1"/>
          </a:solidFill>
          <a:latin typeface="Gill Sans MT" panose="020B0502020104020203" pitchFamily="34" charset="0"/>
        </a:defRPr>
      </a:lvl6pPr>
      <a:lvl7pPr marL="914400" algn="l" defTabSz="685800" rtl="0" fontAlgn="base">
        <a:lnSpc>
          <a:spcPct val="90000"/>
        </a:lnSpc>
        <a:spcBef>
          <a:spcPct val="0"/>
        </a:spcBef>
        <a:spcAft>
          <a:spcPct val="0"/>
        </a:spcAft>
        <a:defRPr sz="3200">
          <a:solidFill>
            <a:schemeClr val="tx1"/>
          </a:solidFill>
          <a:latin typeface="Gill Sans MT" panose="020B0502020104020203" pitchFamily="34" charset="0"/>
        </a:defRPr>
      </a:lvl7pPr>
      <a:lvl8pPr marL="1371600" algn="l" defTabSz="685800" rtl="0" fontAlgn="base">
        <a:lnSpc>
          <a:spcPct val="90000"/>
        </a:lnSpc>
        <a:spcBef>
          <a:spcPct val="0"/>
        </a:spcBef>
        <a:spcAft>
          <a:spcPct val="0"/>
        </a:spcAft>
        <a:defRPr sz="3200">
          <a:solidFill>
            <a:schemeClr val="tx1"/>
          </a:solidFill>
          <a:latin typeface="Gill Sans MT" panose="020B0502020104020203" pitchFamily="34" charset="0"/>
        </a:defRPr>
      </a:lvl8pPr>
      <a:lvl9pPr marL="1828800" algn="l" defTabSz="685800" rtl="0" fontAlgn="base">
        <a:lnSpc>
          <a:spcPct val="90000"/>
        </a:lnSpc>
        <a:spcBef>
          <a:spcPct val="0"/>
        </a:spcBef>
        <a:spcAft>
          <a:spcPct val="0"/>
        </a:spcAft>
        <a:defRPr sz="3200">
          <a:solidFill>
            <a:schemeClr val="tx1"/>
          </a:solidFill>
          <a:latin typeface="Gill Sans MT" panose="020B0502020104020203" pitchFamily="34" charset="0"/>
        </a:defRPr>
      </a:lvl9pPr>
    </p:titleStyle>
    <p:body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1.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3" Type="http://schemas.openxmlformats.org/officeDocument/2006/relationships/hyperlink" Target="http://www.futureelectronics.com/en/Search.aspx?dsNav=Ny:True,Ro:0,Nea:True,N:660-4294916963" TargetMode="External"/><Relationship Id="rId18" Type="http://schemas.openxmlformats.org/officeDocument/2006/relationships/hyperlink" Target="http://www.futureelectronics.com/en/Search.aspx?dsNav=Ny:True,Ro:0,Nea:True,N:660-4294917037" TargetMode="External"/><Relationship Id="rId26" Type="http://schemas.openxmlformats.org/officeDocument/2006/relationships/hyperlink" Target="http://www.futureelectronics.com/en/Search.aspx?dsNav=Ny:True,Ro:0,Nea:True,N:660-4294924810" TargetMode="External"/><Relationship Id="rId39" Type="http://schemas.openxmlformats.org/officeDocument/2006/relationships/hyperlink" Target="http://www.futureelectronics.com/en/Search.aspx?dsNav=Ny:True,Ro:0,Nea:True,N:660-4294921697" TargetMode="External"/><Relationship Id="rId21" Type="http://schemas.openxmlformats.org/officeDocument/2006/relationships/hyperlink" Target="http://www.futureelectronics.com/en/Search.aspx?dsNav=Ny:True,Ro:0,Nea:True,N:660-4294917046" TargetMode="External"/><Relationship Id="rId34" Type="http://schemas.openxmlformats.org/officeDocument/2006/relationships/hyperlink" Target="http://www.futureelectronics.com/en/Search.aspx?dsNav=Ny:True,Ro:0,Nea:True,N:660-4294918922" TargetMode="External"/><Relationship Id="rId42" Type="http://schemas.openxmlformats.org/officeDocument/2006/relationships/hyperlink" Target="http://www.futureelectronics.com/en/Search.aspx?dsNav=Ny:True,Ro:0,Nea:True,N:660-4294921164" TargetMode="External"/><Relationship Id="rId7" Type="http://schemas.openxmlformats.org/officeDocument/2006/relationships/hyperlink" Target="http://www.futureelectronics.com/en/Search.aspx?dsNav=Ny:True,Ro:0,Nea:True,N:660-4294919874" TargetMode="External"/><Relationship Id="rId2" Type="http://schemas.openxmlformats.org/officeDocument/2006/relationships/hyperlink" Target="http://www.futureelectronics.com/en/Search.aspx?dsNav=Ny:True,Ro:0,Nea:True,N:660-4294918698" TargetMode="External"/><Relationship Id="rId16" Type="http://schemas.openxmlformats.org/officeDocument/2006/relationships/hyperlink" Target="http://www.futureelectronics.com/en/Search.aspx?dsNav=Ny:True,Ro:0,Nea:True,N:660-4294916959" TargetMode="External"/><Relationship Id="rId29" Type="http://schemas.openxmlformats.org/officeDocument/2006/relationships/hyperlink" Target="http://www.futureelectronics.com/en/Search.aspx?dsNav=Ny:True,Ro:0,Nea:True,N:660-4294907663" TargetMode="External"/><Relationship Id="rId1" Type="http://schemas.openxmlformats.org/officeDocument/2006/relationships/slideLayout" Target="../slideLayouts/slideLayout2.xml"/><Relationship Id="rId6" Type="http://schemas.openxmlformats.org/officeDocument/2006/relationships/hyperlink" Target="http://www.futureelectronics.com/en/Search.aspx?dsNav=Ny:True,Ro:0,Nea:True,N:660-4294918596" TargetMode="External"/><Relationship Id="rId11" Type="http://schemas.openxmlformats.org/officeDocument/2006/relationships/hyperlink" Target="http://www.futureelectronics.com/en/Search.aspx?dsNav=Ny:True,Ro:0,Nea:True,N:660-4294916270" TargetMode="External"/><Relationship Id="rId24" Type="http://schemas.openxmlformats.org/officeDocument/2006/relationships/hyperlink" Target="http://www.futureelectronics.com/en/Search.aspx?dsNav=Ny:True,Ro:0,Nea:True,N:660-4294916562" TargetMode="External"/><Relationship Id="rId32" Type="http://schemas.openxmlformats.org/officeDocument/2006/relationships/hyperlink" Target="http://www.futureelectronics.com/en/Search.aspx?dsNav=Ny:True,Ro:0,Nea:True,N:660-4294881952" TargetMode="External"/><Relationship Id="rId37" Type="http://schemas.openxmlformats.org/officeDocument/2006/relationships/hyperlink" Target="http://www.futureelectronics.com/en/Search.aspx?dsNav=Ny:True,Ro:0,Nea:True,N:660-4294928765" TargetMode="External"/><Relationship Id="rId40" Type="http://schemas.openxmlformats.org/officeDocument/2006/relationships/hyperlink" Target="http://www.futureelectronics.com/en/Search.aspx?dsNav=Ny:True,Ro:0,Nea:True,N:660-4294920704" TargetMode="External"/><Relationship Id="rId45" Type="http://schemas.openxmlformats.org/officeDocument/2006/relationships/hyperlink" Target="http://www.futureelectronics.com/en/Search.aspx?dsNav=Ny:True,Ro:0,Nea:True,N:660-4294925065" TargetMode="External"/><Relationship Id="rId5" Type="http://schemas.openxmlformats.org/officeDocument/2006/relationships/hyperlink" Target="http://www.futureelectronics.com/en/Search.aspx?dsNav=Ny:True,Ro:0,Nea:True,N:660-4294921230" TargetMode="External"/><Relationship Id="rId15" Type="http://schemas.openxmlformats.org/officeDocument/2006/relationships/hyperlink" Target="http://www.futureelectronics.com/en/Search.aspx?dsNav=Ny:True,Ro:0,Nea:True,N:660-4294916979" TargetMode="External"/><Relationship Id="rId23" Type="http://schemas.openxmlformats.org/officeDocument/2006/relationships/hyperlink" Target="http://www.futureelectronics.com/en/Search.aspx?dsNav=Ny:True,Ro:0,Nea:True,N:660-4294917044" TargetMode="External"/><Relationship Id="rId28" Type="http://schemas.openxmlformats.org/officeDocument/2006/relationships/hyperlink" Target="http://www.futureelectronics.com/en/Search.aspx?dsNav=Ny:True,Ro:0,Nea:True,N:660-4294924819" TargetMode="External"/><Relationship Id="rId36" Type="http://schemas.openxmlformats.org/officeDocument/2006/relationships/hyperlink" Target="http://www.futureelectronics.com/en/Search.aspx?dsNav=Ny:True,Ro:0,Nea:True,N:660-4294928680" TargetMode="External"/><Relationship Id="rId10" Type="http://schemas.openxmlformats.org/officeDocument/2006/relationships/hyperlink" Target="http://www.futureelectronics.com/en/Search.aspx?dsNav=Ny:True,Ro:0,Nea:True,N:660-4294918593" TargetMode="External"/><Relationship Id="rId19" Type="http://schemas.openxmlformats.org/officeDocument/2006/relationships/hyperlink" Target="http://www.futureelectronics.com/en/Search.aspx?dsNav=Ny:True,Ro:0,Nea:True,N:660-4294917036" TargetMode="External"/><Relationship Id="rId31" Type="http://schemas.openxmlformats.org/officeDocument/2006/relationships/hyperlink" Target="http://www.futureelectronics.com/en/Search.aspx?dsNav=Ny:True,Ro:0,Nea:True,N:660-4294901567" TargetMode="External"/><Relationship Id="rId44" Type="http://schemas.openxmlformats.org/officeDocument/2006/relationships/hyperlink" Target="http://www.futureelectronics.com/en/Search.aspx?dsNav=Ny:True,Ro:0,Nea:True,N:660-4294941810" TargetMode="External"/><Relationship Id="rId4" Type="http://schemas.openxmlformats.org/officeDocument/2006/relationships/hyperlink" Target="http://www.futureelectronics.com/en/Search.aspx?dsNav=Ny:True,Ro:0,Nea:True,N:660-4294919712" TargetMode="External"/><Relationship Id="rId9" Type="http://schemas.openxmlformats.org/officeDocument/2006/relationships/hyperlink" Target="http://www.futureelectronics.com/en/Search.aspx?dsNav=Ny:True,Ro:0,Nea:True,N:660-4294917127" TargetMode="External"/><Relationship Id="rId14" Type="http://schemas.openxmlformats.org/officeDocument/2006/relationships/hyperlink" Target="http://www.futureelectronics.com/en/Search.aspx?dsNav=Ny:True,Ro:0,Nea:True,N:660-4294916980" TargetMode="External"/><Relationship Id="rId22" Type="http://schemas.openxmlformats.org/officeDocument/2006/relationships/hyperlink" Target="http://www.futureelectronics.com/en/Search.aspx?dsNav=Ny:True,Ro:0,Nea:True,N:660-4294917045" TargetMode="External"/><Relationship Id="rId27" Type="http://schemas.openxmlformats.org/officeDocument/2006/relationships/hyperlink" Target="http://www.futureelectronics.com/en/Search.aspx?dsNav=Ny:True,Ro:0,Nea:True,N:660-4294924813" TargetMode="External"/><Relationship Id="rId30" Type="http://schemas.openxmlformats.org/officeDocument/2006/relationships/hyperlink" Target="http://www.futureelectronics.com/en/Search.aspx?dsNav=Ny:True,Ro:0,Nea:True,N:660-4294918571" TargetMode="External"/><Relationship Id="rId35" Type="http://schemas.openxmlformats.org/officeDocument/2006/relationships/hyperlink" Target="http://www.futureelectronics.com/en/Search.aspx?dsNav=Ny:True,Ro:0,Nea:True,N:660-4294907989" TargetMode="External"/><Relationship Id="rId43" Type="http://schemas.openxmlformats.org/officeDocument/2006/relationships/hyperlink" Target="http://www.futureelectronics.com/en/Search.aspx?dsNav=Ny:True,Ro:0,Nea:True,N:660-4294932843" TargetMode="External"/><Relationship Id="rId8" Type="http://schemas.openxmlformats.org/officeDocument/2006/relationships/hyperlink" Target="http://www.futureelectronics.com/en/Search.aspx?dsNav=Ny:True,Ro:0,Nea:True,N:660-4294919517" TargetMode="External"/><Relationship Id="rId3" Type="http://schemas.openxmlformats.org/officeDocument/2006/relationships/hyperlink" Target="http://www.futureelectronics.com/en/Search.aspx?dsNav=Ny:True,Ro:0,Nea:True,N:660-4294920113" TargetMode="External"/><Relationship Id="rId12" Type="http://schemas.openxmlformats.org/officeDocument/2006/relationships/hyperlink" Target="http://www.futureelectronics.com/en/Search.aspx?dsNav=Ny:True,Ro:0,Nea:True,N:660-4294915520" TargetMode="External"/><Relationship Id="rId17" Type="http://schemas.openxmlformats.org/officeDocument/2006/relationships/hyperlink" Target="http://www.futureelectronics.com/en/Search.aspx?dsNav=Ny:True,Ro:0,Nea:True,N:660-4294916977" TargetMode="External"/><Relationship Id="rId25" Type="http://schemas.openxmlformats.org/officeDocument/2006/relationships/hyperlink" Target="http://www.futureelectronics.com/en/Search.aspx?dsNav=Ny:True,Ro:0,Nea:True,N:660-4294895116" TargetMode="External"/><Relationship Id="rId33" Type="http://schemas.openxmlformats.org/officeDocument/2006/relationships/hyperlink" Target="http://www.futureelectronics.com/en/Search.aspx?dsNav=Ny:True,Ro:0,Nea:True,N:660-4294903445" TargetMode="External"/><Relationship Id="rId38" Type="http://schemas.openxmlformats.org/officeDocument/2006/relationships/hyperlink" Target="http://www.futureelectronics.com/en/Search.aspx?dsNav=Ny:True,Ro:0,Nea:True,N:660-4294922392" TargetMode="External"/><Relationship Id="rId46" Type="http://schemas.openxmlformats.org/officeDocument/2006/relationships/hyperlink" Target="http://www.futureelectronics.com/en/Search.aspx?dsNav=Ny:True,Ro:0,Nea:True,N:660-4294920360" TargetMode="External"/><Relationship Id="rId20" Type="http://schemas.openxmlformats.org/officeDocument/2006/relationships/hyperlink" Target="http://www.futureelectronics.com/en/Search.aspx?dsNav=Ny:True,Ro:0,Nea:True,N:660-4294916976" TargetMode="External"/><Relationship Id="rId41" Type="http://schemas.openxmlformats.org/officeDocument/2006/relationships/hyperlink" Target="http://www.futureelectronics.com/en/Search.aspx?dsNav=Ny:True,Ro:0,Nea:True,N:660-4294921681"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Zener_diode" TargetMode="External"/><Relationship Id="rId2" Type="http://schemas.openxmlformats.org/officeDocument/2006/relationships/hyperlink" Target="https://en.wikipedia.org/wiki/JFET" TargetMode="Externa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2667000"/>
            <a:ext cx="8077200" cy="2590800"/>
          </a:xfrm>
        </p:spPr>
        <p:txBody>
          <a:bodyPr wrap="square" numCol="1" anchorCtr="0" compatLnSpc="1">
            <a:prstTxWarp prst="textNoShape">
              <a:avLst/>
            </a:prstTxWarp>
            <a:normAutofit/>
          </a:bodyPr>
          <a:lstStyle/>
          <a:p>
            <a:pPr algn="ctr" eaLnBrk="1" hangingPunct="1">
              <a:defRPr/>
            </a:pPr>
            <a:r>
              <a:rPr lang="ro-RO" altLang="en-US" sz="2900" cap="none" dirty="0"/>
              <a:t>V</a:t>
            </a:r>
            <a:r>
              <a:rPr lang="en-US" altLang="en-US" sz="2900" cap="none" dirty="0"/>
              <a:t>ARISTOR</a:t>
            </a:r>
            <a:r>
              <a:rPr lang="ro-RO" altLang="en-US" sz="2900" cap="none" dirty="0"/>
              <a:t>, </a:t>
            </a:r>
            <a:r>
              <a:rPr lang="ro-MD" altLang="en-US" sz="2900" cap="none" dirty="0"/>
              <a:t>STABILITROANE,  DE IMPULS,  SCHOTTKY, </a:t>
            </a:r>
            <a:br>
              <a:rPr lang="en-US" altLang="en-US" sz="2900" cap="none" dirty="0"/>
            </a:br>
            <a:endParaRPr lang="en-US" altLang="en-US" sz="2900" cap="none" dirty="0"/>
          </a:p>
        </p:txBody>
      </p:sp>
    </p:spTree>
    <p:extLst>
      <p:ext uri="{BB962C8B-B14F-4D97-AF65-F5344CB8AC3E}">
        <p14:creationId xmlns:p14="http://schemas.microsoft.com/office/powerpoint/2010/main" val="3571730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electrodb.ro/wp-content/uploads/2013/06/zen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52400"/>
            <a:ext cx="226853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152400"/>
            <a:ext cx="6248400" cy="533400"/>
          </a:xfrm>
        </p:spPr>
        <p:txBody>
          <a:bodyPr/>
          <a:lstStyle/>
          <a:p>
            <a:pPr>
              <a:defRPr/>
            </a:pPr>
            <a:r>
              <a:rPr lang="ro-MD" dirty="0"/>
              <a:t>STABILTRON – dioda </a:t>
            </a:r>
            <a:r>
              <a:rPr lang="ro-MD" dirty="0" err="1"/>
              <a:t>zener</a:t>
            </a:r>
            <a:endParaRPr lang="en-US" dirty="0"/>
          </a:p>
        </p:txBody>
      </p:sp>
      <p:sp>
        <p:nvSpPr>
          <p:cNvPr id="25604" name="Content Placeholder 2"/>
          <p:cNvSpPr>
            <a:spLocks noGrp="1"/>
          </p:cNvSpPr>
          <p:nvPr>
            <p:ph idx="1"/>
          </p:nvPr>
        </p:nvSpPr>
        <p:spPr>
          <a:xfrm>
            <a:off x="228600" y="711200"/>
            <a:ext cx="8726487" cy="3378200"/>
          </a:xfrm>
        </p:spPr>
        <p:txBody>
          <a:bodyPr/>
          <a:lstStyle/>
          <a:p>
            <a:pPr algn="just">
              <a:lnSpc>
                <a:spcPct val="150000"/>
              </a:lnSpc>
            </a:pPr>
            <a:r>
              <a:rPr lang="en-US" altLang="en-US" sz="1800" dirty="0">
                <a:latin typeface="Droid Sans"/>
              </a:rPr>
              <a:t>La </a:t>
            </a:r>
            <a:r>
              <a:rPr lang="en-US" altLang="en-US" sz="1800" dirty="0" err="1">
                <a:latin typeface="Droid Sans"/>
              </a:rPr>
              <a:t>polarizarea</a:t>
            </a:r>
            <a:r>
              <a:rPr lang="en-US" altLang="en-US" sz="1800" dirty="0">
                <a:latin typeface="Droid Sans"/>
              </a:rPr>
              <a:t> </a:t>
            </a:r>
            <a:r>
              <a:rPr lang="en-US" altLang="en-US" sz="1800" dirty="0" err="1">
                <a:latin typeface="Droid Sans"/>
              </a:rPr>
              <a:t>directă</a:t>
            </a:r>
            <a:r>
              <a:rPr lang="en-US" altLang="en-US" sz="1800" dirty="0">
                <a:latin typeface="Droid Sans"/>
              </a:rPr>
              <a:t>, DZ se </a:t>
            </a:r>
            <a:r>
              <a:rPr lang="en-US" altLang="en-US" sz="1800" dirty="0" err="1">
                <a:latin typeface="Droid Sans"/>
              </a:rPr>
              <a:t>comportă</a:t>
            </a:r>
            <a:r>
              <a:rPr lang="en-US" altLang="en-US" sz="1800" dirty="0">
                <a:latin typeface="Droid Sans"/>
              </a:rPr>
              <a:t> </a:t>
            </a:r>
            <a:r>
              <a:rPr lang="en-US" altLang="en-US" sz="1800" dirty="0" err="1">
                <a:latin typeface="Droid Sans"/>
              </a:rPr>
              <a:t>precum</a:t>
            </a:r>
            <a:r>
              <a:rPr lang="en-US" altLang="en-US" sz="1800" dirty="0">
                <a:latin typeface="Droid Sans"/>
              </a:rPr>
              <a:t> </a:t>
            </a:r>
            <a:r>
              <a:rPr lang="en-US" altLang="en-US" sz="1800" dirty="0" err="1">
                <a:latin typeface="Droid Sans"/>
              </a:rPr>
              <a:t>diodele</a:t>
            </a:r>
            <a:r>
              <a:rPr lang="en-US" altLang="en-US" sz="1800" dirty="0">
                <a:latin typeface="Droid Sans"/>
              </a:rPr>
              <a:t> </a:t>
            </a:r>
            <a:r>
              <a:rPr lang="en-US" altLang="en-US" sz="1800" dirty="0" err="1">
                <a:latin typeface="Droid Sans"/>
              </a:rPr>
              <a:t>redresoare</a:t>
            </a:r>
            <a:r>
              <a:rPr lang="en-US" altLang="en-US" sz="1800" dirty="0">
                <a:latin typeface="Droid Sans"/>
              </a:rPr>
              <a:t>: </a:t>
            </a:r>
            <a:r>
              <a:rPr lang="en-US" altLang="en-US" sz="1800" dirty="0" err="1">
                <a:latin typeface="Droid Sans"/>
              </a:rPr>
              <a:t>tensiunea</a:t>
            </a:r>
            <a:r>
              <a:rPr lang="en-US" altLang="en-US" sz="1800" dirty="0">
                <a:latin typeface="Droid Sans"/>
              </a:rPr>
              <a:t> </a:t>
            </a:r>
            <a:r>
              <a:rPr lang="en-US" altLang="en-US" sz="1800" dirty="0" err="1">
                <a:latin typeface="Droid Sans"/>
              </a:rPr>
              <a:t>directă</a:t>
            </a:r>
            <a:r>
              <a:rPr lang="en-US" altLang="en-US" sz="1800" dirty="0">
                <a:latin typeface="Droid Sans"/>
              </a:rPr>
              <a:t> are </a:t>
            </a:r>
            <a:r>
              <a:rPr lang="en-US" altLang="en-US" sz="1800" dirty="0" err="1">
                <a:latin typeface="Droid Sans"/>
              </a:rPr>
              <a:t>valoarea</a:t>
            </a:r>
            <a:r>
              <a:rPr lang="en-US" altLang="en-US" sz="1800" dirty="0">
                <a:latin typeface="Droid Sans"/>
              </a:rPr>
              <a:t> de 0,7 V, conform </a:t>
            </a:r>
            <a:r>
              <a:rPr lang="en-US" altLang="en-US" sz="1800" dirty="0" err="1">
                <a:latin typeface="Droid Sans"/>
              </a:rPr>
              <a:t>ecuaţiei</a:t>
            </a:r>
            <a:r>
              <a:rPr lang="en-US" altLang="en-US" sz="1800" dirty="0">
                <a:latin typeface="Droid Sans"/>
              </a:rPr>
              <a:t> </a:t>
            </a:r>
            <a:r>
              <a:rPr lang="en-US" altLang="en-US" sz="1800" dirty="0" err="1">
                <a:latin typeface="Droid Sans"/>
              </a:rPr>
              <a:t>diodei</a:t>
            </a:r>
            <a:r>
              <a:rPr lang="en-US" altLang="en-US" sz="1800" dirty="0">
                <a:latin typeface="Droid Sans"/>
              </a:rPr>
              <a:t>. </a:t>
            </a:r>
            <a:endParaRPr lang="ro-RO" altLang="en-US" sz="1800" dirty="0">
              <a:latin typeface="Droid Sans"/>
            </a:endParaRPr>
          </a:p>
          <a:p>
            <a:pPr algn="just">
              <a:lnSpc>
                <a:spcPct val="150000"/>
              </a:lnSpc>
            </a:pPr>
            <a:r>
              <a:rPr lang="en-US" altLang="en-US" sz="1800" dirty="0">
                <a:latin typeface="Droid Sans"/>
              </a:rPr>
              <a:t>La </a:t>
            </a:r>
            <a:r>
              <a:rPr lang="en-US" altLang="en-US" sz="1800" dirty="0" err="1">
                <a:latin typeface="Droid Sans"/>
              </a:rPr>
              <a:t>polarizarea</a:t>
            </a:r>
            <a:r>
              <a:rPr lang="en-US" altLang="en-US" sz="1800" dirty="0">
                <a:latin typeface="Droid Sans"/>
              </a:rPr>
              <a:t> </a:t>
            </a:r>
            <a:r>
              <a:rPr lang="en-US" altLang="en-US" sz="1800" dirty="0" err="1">
                <a:latin typeface="Droid Sans"/>
              </a:rPr>
              <a:t>inversă</a:t>
            </a:r>
            <a:r>
              <a:rPr lang="en-US" altLang="en-US" sz="1800" dirty="0">
                <a:latin typeface="Droid Sans"/>
              </a:rPr>
              <a:t> </a:t>
            </a:r>
            <a:r>
              <a:rPr lang="en-US" altLang="en-US" sz="1800" dirty="0" err="1">
                <a:latin typeface="Droid Sans"/>
              </a:rPr>
              <a:t>însă</a:t>
            </a:r>
            <a:r>
              <a:rPr lang="en-US" altLang="en-US" sz="1800" dirty="0">
                <a:latin typeface="Droid Sans"/>
              </a:rPr>
              <a:t>, </a:t>
            </a:r>
            <a:r>
              <a:rPr lang="en-US" altLang="en-US" sz="1800" dirty="0" err="1">
                <a:latin typeface="Droid Sans"/>
              </a:rPr>
              <a:t>acestea</a:t>
            </a:r>
            <a:r>
              <a:rPr lang="en-US" altLang="en-US" sz="1800" dirty="0">
                <a:latin typeface="Droid Sans"/>
              </a:rPr>
              <a:t> nu </a:t>
            </a:r>
            <a:r>
              <a:rPr lang="en-US" altLang="en-US" sz="1800" dirty="0" err="1">
                <a:latin typeface="Droid Sans"/>
              </a:rPr>
              <a:t>conduc</a:t>
            </a:r>
            <a:r>
              <a:rPr lang="en-US" altLang="en-US" sz="1800" dirty="0">
                <a:latin typeface="Droid Sans"/>
              </a:rPr>
              <a:t> </a:t>
            </a:r>
            <a:r>
              <a:rPr lang="en-US" altLang="en-US" sz="1800" dirty="0" err="1">
                <a:latin typeface="Droid Sans"/>
              </a:rPr>
              <a:t>curentul</a:t>
            </a:r>
            <a:r>
              <a:rPr lang="en-US" altLang="en-US" sz="1800" dirty="0">
                <a:latin typeface="Droid Sans"/>
              </a:rPr>
              <a:t> </a:t>
            </a:r>
            <a:r>
              <a:rPr lang="en-US" altLang="en-US" sz="1800" dirty="0" err="1">
                <a:latin typeface="Droid Sans"/>
              </a:rPr>
              <a:t>decât</a:t>
            </a:r>
            <a:r>
              <a:rPr lang="en-US" altLang="en-US" sz="1800" dirty="0">
                <a:latin typeface="Droid Sans"/>
              </a:rPr>
              <a:t> </a:t>
            </a:r>
            <a:r>
              <a:rPr lang="en-US" altLang="en-US" sz="1800" dirty="0" err="1">
                <a:latin typeface="Droid Sans"/>
              </a:rPr>
              <a:t>peste</a:t>
            </a:r>
            <a:r>
              <a:rPr lang="en-US" altLang="en-US" sz="1800" dirty="0">
                <a:latin typeface="Droid Sans"/>
              </a:rPr>
              <a:t> o </a:t>
            </a:r>
            <a:r>
              <a:rPr lang="en-US" altLang="en-US" sz="1800" dirty="0" err="1">
                <a:latin typeface="Droid Sans"/>
              </a:rPr>
              <a:t>anumită</a:t>
            </a:r>
            <a:r>
              <a:rPr lang="en-US" altLang="en-US" sz="1800" dirty="0">
                <a:latin typeface="Droid Sans"/>
              </a:rPr>
              <a:t> </a:t>
            </a:r>
            <a:r>
              <a:rPr lang="en-US" altLang="en-US" sz="1800" dirty="0" err="1">
                <a:latin typeface="Droid Sans"/>
              </a:rPr>
              <a:t>valoare</a:t>
            </a:r>
            <a:r>
              <a:rPr lang="en-US" altLang="en-US" sz="1800" dirty="0">
                <a:latin typeface="Droid Sans"/>
              </a:rPr>
              <a:t> a </a:t>
            </a:r>
            <a:r>
              <a:rPr lang="en-US" altLang="en-US" sz="1800" dirty="0" err="1">
                <a:latin typeface="Droid Sans"/>
              </a:rPr>
              <a:t>tensiunii</a:t>
            </a:r>
            <a:r>
              <a:rPr lang="en-US" altLang="en-US" sz="1800" dirty="0">
                <a:latin typeface="Droid Sans"/>
              </a:rPr>
              <a:t> de </a:t>
            </a:r>
            <a:r>
              <a:rPr lang="en-US" altLang="en-US" sz="1800" dirty="0" err="1">
                <a:latin typeface="Droid Sans"/>
              </a:rPr>
              <a:t>alimentare</a:t>
            </a:r>
            <a:r>
              <a:rPr lang="en-US" altLang="en-US" sz="1800" dirty="0">
                <a:latin typeface="Droid Sans"/>
              </a:rPr>
              <a:t>, </a:t>
            </a:r>
            <a:r>
              <a:rPr lang="en-US" altLang="en-US" sz="1800" dirty="0" err="1">
                <a:latin typeface="Droid Sans"/>
              </a:rPr>
              <a:t>valoare</a:t>
            </a:r>
            <a:r>
              <a:rPr lang="en-US" altLang="en-US" sz="1800" dirty="0">
                <a:latin typeface="Droid Sans"/>
              </a:rPr>
              <a:t> </a:t>
            </a:r>
            <a:r>
              <a:rPr lang="en-US" altLang="en-US" sz="1800" dirty="0" err="1">
                <a:latin typeface="Droid Sans"/>
              </a:rPr>
              <a:t>denumită</a:t>
            </a:r>
            <a:r>
              <a:rPr lang="en-US" altLang="en-US" sz="1800" dirty="0">
                <a:latin typeface="Droid Sans"/>
              </a:rPr>
              <a:t> </a:t>
            </a:r>
            <a:r>
              <a:rPr lang="en-US" altLang="en-US" sz="1800" dirty="0" err="1">
                <a:latin typeface="Droid Sans"/>
              </a:rPr>
              <a:t>tensiune</a:t>
            </a:r>
            <a:r>
              <a:rPr lang="en-US" altLang="en-US" sz="1800" dirty="0">
                <a:latin typeface="Droid Sans"/>
              </a:rPr>
              <a:t> Zener; </a:t>
            </a:r>
            <a:r>
              <a:rPr lang="en-US" altLang="en-US" sz="1800" dirty="0" err="1">
                <a:latin typeface="Droid Sans"/>
              </a:rPr>
              <a:t>după</a:t>
            </a:r>
            <a:r>
              <a:rPr lang="en-US" altLang="en-US" sz="1800" dirty="0">
                <a:latin typeface="Droid Sans"/>
              </a:rPr>
              <a:t> </a:t>
            </a:r>
            <a:r>
              <a:rPr lang="en-US" altLang="en-US" sz="1800" dirty="0" err="1">
                <a:latin typeface="Droid Sans"/>
              </a:rPr>
              <a:t>atingerea</a:t>
            </a:r>
            <a:r>
              <a:rPr lang="en-US" altLang="en-US" sz="1800" dirty="0">
                <a:latin typeface="Droid Sans"/>
              </a:rPr>
              <a:t> </a:t>
            </a:r>
            <a:r>
              <a:rPr lang="en-US" altLang="en-US" sz="1800" dirty="0" err="1">
                <a:latin typeface="Droid Sans"/>
              </a:rPr>
              <a:t>acestei</a:t>
            </a:r>
            <a:r>
              <a:rPr lang="en-US" altLang="en-US" sz="1800" dirty="0">
                <a:latin typeface="Droid Sans"/>
              </a:rPr>
              <a:t> </a:t>
            </a:r>
            <a:r>
              <a:rPr lang="en-US" altLang="en-US" sz="1800" dirty="0" err="1">
                <a:latin typeface="Droid Sans"/>
              </a:rPr>
              <a:t>valori</a:t>
            </a:r>
            <a:r>
              <a:rPr lang="en-US" altLang="en-US" sz="1800" dirty="0">
                <a:latin typeface="Droid Sans"/>
              </a:rPr>
              <a:t>, DZ </a:t>
            </a:r>
            <a:r>
              <a:rPr lang="en-US" altLang="en-US" sz="1800" dirty="0" err="1">
                <a:latin typeface="Droid Sans"/>
              </a:rPr>
              <a:t>va</a:t>
            </a:r>
            <a:r>
              <a:rPr lang="en-US" altLang="en-US" sz="1800" dirty="0">
                <a:latin typeface="Droid Sans"/>
              </a:rPr>
              <a:t> </a:t>
            </a:r>
            <a:r>
              <a:rPr lang="en-US" altLang="en-US" sz="1800" dirty="0" err="1">
                <a:latin typeface="Droid Sans"/>
              </a:rPr>
              <a:t>putea</a:t>
            </a:r>
            <a:r>
              <a:rPr lang="en-US" altLang="en-US" sz="1800" dirty="0">
                <a:latin typeface="Droid Sans"/>
              </a:rPr>
              <a:t> </a:t>
            </a:r>
            <a:r>
              <a:rPr lang="en-US" altLang="en-US" sz="1800" dirty="0" err="1">
                <a:latin typeface="Droid Sans"/>
              </a:rPr>
              <a:t>să</a:t>
            </a:r>
            <a:r>
              <a:rPr lang="en-US" altLang="en-US" sz="1800" dirty="0">
                <a:latin typeface="Droid Sans"/>
              </a:rPr>
              <a:t> </a:t>
            </a:r>
            <a:r>
              <a:rPr lang="en-US" altLang="en-US" sz="1800" dirty="0" err="1">
                <a:latin typeface="Droid Sans"/>
              </a:rPr>
              <a:t>conducă</a:t>
            </a:r>
            <a:r>
              <a:rPr lang="en-US" altLang="en-US" sz="1800" dirty="0">
                <a:latin typeface="Droid Sans"/>
              </a:rPr>
              <a:t> un </a:t>
            </a:r>
            <a:r>
              <a:rPr lang="en-US" altLang="en-US" sz="1800" dirty="0" err="1">
                <a:latin typeface="Droid Sans"/>
              </a:rPr>
              <a:t>curent</a:t>
            </a:r>
            <a:r>
              <a:rPr lang="en-US" altLang="en-US" sz="1800" dirty="0">
                <a:latin typeface="Droid Sans"/>
              </a:rPr>
              <a:t> </a:t>
            </a:r>
            <a:r>
              <a:rPr lang="en-US" altLang="en-US" sz="1800" dirty="0" err="1">
                <a:latin typeface="Droid Sans"/>
              </a:rPr>
              <a:t>substanţial</a:t>
            </a:r>
            <a:r>
              <a:rPr lang="en-US" altLang="en-US" sz="1800" dirty="0">
                <a:latin typeface="Droid Sans"/>
              </a:rPr>
              <a:t>, </a:t>
            </a:r>
            <a:r>
              <a:rPr lang="en-US" altLang="en-US" sz="1800" dirty="0" err="1">
                <a:latin typeface="Droid Sans"/>
              </a:rPr>
              <a:t>dar</a:t>
            </a:r>
            <a:r>
              <a:rPr lang="en-US" altLang="en-US" sz="1800" dirty="0">
                <a:latin typeface="Droid Sans"/>
              </a:rPr>
              <a:t> </a:t>
            </a:r>
            <a:r>
              <a:rPr lang="en-US" altLang="en-US" sz="1800" dirty="0" err="1">
                <a:latin typeface="Droid Sans"/>
              </a:rPr>
              <a:t>va</a:t>
            </a:r>
            <a:r>
              <a:rPr lang="en-US" altLang="en-US" sz="1800" dirty="0">
                <a:latin typeface="Droid Sans"/>
              </a:rPr>
              <a:t> </a:t>
            </a:r>
            <a:r>
              <a:rPr lang="en-US" altLang="en-US" sz="1800" dirty="0" err="1">
                <a:latin typeface="Droid Sans"/>
              </a:rPr>
              <a:t>limita</a:t>
            </a:r>
            <a:r>
              <a:rPr lang="en-US" altLang="en-US" sz="1800" dirty="0">
                <a:latin typeface="Droid Sans"/>
              </a:rPr>
              <a:t> </a:t>
            </a:r>
            <a:r>
              <a:rPr lang="en-US" altLang="en-US" sz="1800" dirty="0" err="1">
                <a:latin typeface="Droid Sans"/>
              </a:rPr>
              <a:t>căderea</a:t>
            </a:r>
            <a:r>
              <a:rPr lang="en-US" altLang="en-US" sz="1800" dirty="0">
                <a:latin typeface="Droid Sans"/>
              </a:rPr>
              <a:t> de </a:t>
            </a:r>
            <a:r>
              <a:rPr lang="en-US" altLang="en-US" sz="1800" dirty="0" err="1">
                <a:latin typeface="Droid Sans"/>
              </a:rPr>
              <a:t>tensiune</a:t>
            </a:r>
            <a:r>
              <a:rPr lang="en-US" altLang="en-US" sz="1800" dirty="0">
                <a:latin typeface="Droid Sans"/>
              </a:rPr>
              <a:t> la </a:t>
            </a:r>
            <a:r>
              <a:rPr lang="en-US" altLang="en-US" sz="1800" dirty="0" err="1">
                <a:latin typeface="Droid Sans"/>
              </a:rPr>
              <a:t>bornele</a:t>
            </a:r>
            <a:r>
              <a:rPr lang="en-US" altLang="en-US" sz="1800" dirty="0">
                <a:latin typeface="Droid Sans"/>
              </a:rPr>
              <a:t> sale la </a:t>
            </a:r>
            <a:r>
              <a:rPr lang="en-US" altLang="en-US" sz="1800" dirty="0" err="1">
                <a:latin typeface="Droid Sans"/>
              </a:rPr>
              <a:t>acea</a:t>
            </a:r>
            <a:r>
              <a:rPr lang="en-US" altLang="en-US" sz="1800" dirty="0">
                <a:latin typeface="Droid Sans"/>
              </a:rPr>
              <a:t> </a:t>
            </a:r>
            <a:r>
              <a:rPr lang="en-US" altLang="en-US" sz="1800" dirty="0" err="1">
                <a:latin typeface="Droid Sans"/>
              </a:rPr>
              <a:t>tensiune</a:t>
            </a:r>
            <a:r>
              <a:rPr lang="en-US" altLang="en-US" sz="1800" dirty="0">
                <a:latin typeface="Droid Sans"/>
              </a:rPr>
              <a:t> Zener. </a:t>
            </a:r>
            <a:r>
              <a:rPr lang="en-US" altLang="en-US" sz="1800" dirty="0" err="1">
                <a:latin typeface="Droid Sans"/>
              </a:rPr>
              <a:t>Atâta</a:t>
            </a:r>
            <a:r>
              <a:rPr lang="en-US" altLang="en-US" sz="1800" dirty="0">
                <a:latin typeface="Droid Sans"/>
              </a:rPr>
              <a:t> </a:t>
            </a:r>
            <a:r>
              <a:rPr lang="en-US" altLang="en-US" sz="1800" dirty="0" err="1">
                <a:latin typeface="Droid Sans"/>
              </a:rPr>
              <a:t>timp</a:t>
            </a:r>
            <a:r>
              <a:rPr lang="en-US" altLang="en-US" sz="1800" dirty="0">
                <a:latin typeface="Droid Sans"/>
              </a:rPr>
              <a:t> </a:t>
            </a:r>
            <a:r>
              <a:rPr lang="en-US" altLang="en-US" sz="1800" dirty="0" err="1">
                <a:latin typeface="Droid Sans"/>
              </a:rPr>
              <a:t>când</a:t>
            </a:r>
            <a:r>
              <a:rPr lang="en-US" altLang="en-US" sz="1800" dirty="0">
                <a:latin typeface="Droid Sans"/>
              </a:rPr>
              <a:t> </a:t>
            </a:r>
            <a:r>
              <a:rPr lang="en-US" altLang="en-US" sz="1800" dirty="0" err="1">
                <a:latin typeface="Droid Sans"/>
              </a:rPr>
              <a:t>puterea</a:t>
            </a:r>
            <a:r>
              <a:rPr lang="en-US" altLang="en-US" sz="1800" dirty="0">
                <a:latin typeface="Droid Sans"/>
              </a:rPr>
              <a:t> </a:t>
            </a:r>
            <a:r>
              <a:rPr lang="en-US" altLang="en-US" sz="1800" dirty="0" err="1">
                <a:latin typeface="Droid Sans"/>
              </a:rPr>
              <a:t>disipată</a:t>
            </a:r>
            <a:r>
              <a:rPr lang="en-US" altLang="en-US" sz="1800" dirty="0">
                <a:latin typeface="Droid Sans"/>
              </a:rPr>
              <a:t> sub </a:t>
            </a:r>
            <a:r>
              <a:rPr lang="en-US" altLang="en-US" sz="1800" dirty="0" err="1">
                <a:latin typeface="Droid Sans"/>
              </a:rPr>
              <a:t>formă</a:t>
            </a:r>
            <a:r>
              <a:rPr lang="en-US" altLang="en-US" sz="1800" dirty="0">
                <a:latin typeface="Droid Sans"/>
              </a:rPr>
              <a:t> de </a:t>
            </a:r>
            <a:r>
              <a:rPr lang="en-US" altLang="en-US" sz="1800" dirty="0" err="1">
                <a:latin typeface="Droid Sans"/>
              </a:rPr>
              <a:t>căldură</a:t>
            </a:r>
            <a:r>
              <a:rPr lang="en-US" altLang="en-US" sz="1800" dirty="0">
                <a:latin typeface="Droid Sans"/>
              </a:rPr>
              <a:t> nu </a:t>
            </a:r>
            <a:r>
              <a:rPr lang="en-US" altLang="en-US" sz="1800" dirty="0" err="1">
                <a:latin typeface="Droid Sans"/>
              </a:rPr>
              <a:t>depăşeşte</a:t>
            </a:r>
            <a:r>
              <a:rPr lang="en-US" altLang="en-US" sz="1800" dirty="0">
                <a:latin typeface="Droid Sans"/>
              </a:rPr>
              <a:t> </a:t>
            </a:r>
            <a:r>
              <a:rPr lang="en-US" altLang="en-US" sz="1800" dirty="0" err="1">
                <a:latin typeface="Droid Sans"/>
              </a:rPr>
              <a:t>limita</a:t>
            </a:r>
            <a:r>
              <a:rPr lang="en-US" altLang="en-US" sz="1800" dirty="0">
                <a:latin typeface="Droid Sans"/>
              </a:rPr>
              <a:t> </a:t>
            </a:r>
            <a:r>
              <a:rPr lang="en-US" altLang="en-US" sz="1800" dirty="0" err="1">
                <a:latin typeface="Droid Sans"/>
              </a:rPr>
              <a:t>termică</a:t>
            </a:r>
            <a:r>
              <a:rPr lang="en-US" altLang="en-US" sz="1800" dirty="0">
                <a:latin typeface="Droid Sans"/>
              </a:rPr>
              <a:t> a </a:t>
            </a:r>
            <a:r>
              <a:rPr lang="en-US" altLang="en-US" sz="1800" dirty="0" err="1">
                <a:latin typeface="Droid Sans"/>
              </a:rPr>
              <a:t>diodei</a:t>
            </a:r>
            <a:r>
              <a:rPr lang="en-US" altLang="en-US" sz="1800" dirty="0">
                <a:latin typeface="Droid Sans"/>
              </a:rPr>
              <a:t>, </a:t>
            </a:r>
            <a:r>
              <a:rPr lang="en-US" altLang="en-US" sz="1800" dirty="0" err="1">
                <a:latin typeface="Droid Sans"/>
              </a:rPr>
              <a:t>aceasta</a:t>
            </a:r>
            <a:r>
              <a:rPr lang="en-US" altLang="en-US" sz="1800" dirty="0">
                <a:latin typeface="Droid Sans"/>
              </a:rPr>
              <a:t> nu </a:t>
            </a:r>
            <a:r>
              <a:rPr lang="en-US" altLang="en-US" sz="1800" dirty="0" err="1">
                <a:latin typeface="Droid Sans"/>
              </a:rPr>
              <a:t>va</a:t>
            </a:r>
            <a:r>
              <a:rPr lang="en-US" altLang="en-US" sz="1800" dirty="0">
                <a:latin typeface="Droid Sans"/>
              </a:rPr>
              <a:t> fi </a:t>
            </a:r>
            <a:r>
              <a:rPr lang="en-US" altLang="en-US" sz="1800" dirty="0" err="1">
                <a:latin typeface="Droid Sans"/>
              </a:rPr>
              <a:t>afectată</a:t>
            </a:r>
            <a:r>
              <a:rPr lang="en-US" altLang="en-US" sz="1800" dirty="0">
                <a:latin typeface="Droid Sans"/>
              </a:rPr>
              <a:t> </a:t>
            </a:r>
            <a:r>
              <a:rPr lang="en-US" altLang="en-US" sz="1800" dirty="0" err="1">
                <a:latin typeface="Droid Sans"/>
              </a:rPr>
              <a:t>în</a:t>
            </a:r>
            <a:r>
              <a:rPr lang="en-US" altLang="en-US" sz="1800" dirty="0">
                <a:latin typeface="Droid Sans"/>
              </a:rPr>
              <a:t> </a:t>
            </a:r>
            <a:r>
              <a:rPr lang="en-US" altLang="en-US" sz="1800" dirty="0" err="1">
                <a:latin typeface="Droid Sans"/>
              </a:rPr>
              <a:t>niciun</a:t>
            </a:r>
            <a:r>
              <a:rPr lang="en-US" altLang="en-US" sz="1800" dirty="0">
                <a:latin typeface="Droid Sans"/>
              </a:rPr>
              <a:t> </a:t>
            </a:r>
            <a:r>
              <a:rPr lang="en-US" altLang="en-US" sz="1800" dirty="0" err="1">
                <a:latin typeface="Droid Sans"/>
              </a:rPr>
              <a:t>fel</a:t>
            </a:r>
            <a:r>
              <a:rPr lang="en-US" altLang="en-US" sz="1800" dirty="0">
                <a:latin typeface="Droid Sans"/>
              </a:rPr>
              <a:t>.</a:t>
            </a:r>
            <a:r>
              <a:rPr lang="en-US" altLang="en-US" sz="1800" dirty="0">
                <a:solidFill>
                  <a:srgbClr val="333333"/>
                </a:solidFill>
                <a:latin typeface="Droid Sans"/>
              </a:rPr>
              <a:t> </a:t>
            </a:r>
            <a:endParaRPr lang="ro-MD" altLang="en-US" sz="1800" dirty="0">
              <a:solidFill>
                <a:srgbClr val="333333"/>
              </a:solidFill>
              <a:latin typeface="Droid Sans"/>
            </a:endParaRPr>
          </a:p>
          <a:p>
            <a:pPr algn="just">
              <a:lnSpc>
                <a:spcPct val="150000"/>
              </a:lnSpc>
            </a:pPr>
            <a:r>
              <a:rPr lang="en-US" altLang="en-US" sz="1800" dirty="0">
                <a:solidFill>
                  <a:srgbClr val="333333"/>
                </a:solidFill>
                <a:latin typeface="Droid Sans"/>
              </a:rPr>
              <a:t>DZ </a:t>
            </a:r>
            <a:r>
              <a:rPr lang="en-US" altLang="en-US" sz="1800" dirty="0" err="1">
                <a:solidFill>
                  <a:srgbClr val="333333"/>
                </a:solidFill>
                <a:latin typeface="Droid Sans"/>
              </a:rPr>
              <a:t>sunt</a:t>
            </a:r>
            <a:r>
              <a:rPr lang="en-US" altLang="en-US" sz="1800" dirty="0">
                <a:solidFill>
                  <a:srgbClr val="333333"/>
                </a:solidFill>
                <a:latin typeface="Droid Sans"/>
              </a:rPr>
              <a:t> </a:t>
            </a:r>
            <a:r>
              <a:rPr lang="en-US" altLang="en-US" sz="1800" dirty="0" err="1">
                <a:solidFill>
                  <a:srgbClr val="333333"/>
                </a:solidFill>
                <a:latin typeface="Droid Sans"/>
              </a:rPr>
              <a:t>confecţionate</a:t>
            </a:r>
            <a:r>
              <a:rPr lang="en-US" altLang="en-US" sz="1800" dirty="0">
                <a:solidFill>
                  <a:srgbClr val="333333"/>
                </a:solidFill>
                <a:latin typeface="Droid Sans"/>
              </a:rPr>
              <a:t> cu </a:t>
            </a:r>
            <a:r>
              <a:rPr lang="en-US" altLang="en-US" sz="1800" dirty="0" err="1">
                <a:solidFill>
                  <a:srgbClr val="333333"/>
                </a:solidFill>
                <a:latin typeface="Droid Sans"/>
              </a:rPr>
              <a:t>tensiuni</a:t>
            </a:r>
            <a:r>
              <a:rPr lang="en-US" altLang="en-US" sz="1800" dirty="0">
                <a:solidFill>
                  <a:srgbClr val="333333"/>
                </a:solidFill>
                <a:latin typeface="Droid Sans"/>
              </a:rPr>
              <a:t> Zener de </a:t>
            </a:r>
            <a:r>
              <a:rPr lang="en-US" altLang="en-US" sz="1800" dirty="0" err="1">
                <a:solidFill>
                  <a:srgbClr val="333333"/>
                </a:solidFill>
                <a:latin typeface="Droid Sans"/>
              </a:rPr>
              <a:t>câţiva</a:t>
            </a:r>
            <a:r>
              <a:rPr lang="en-US" altLang="en-US" sz="1800" dirty="0">
                <a:solidFill>
                  <a:srgbClr val="333333"/>
                </a:solidFill>
                <a:latin typeface="Droid Sans"/>
              </a:rPr>
              <a:t> </a:t>
            </a:r>
            <a:r>
              <a:rPr lang="en-US" altLang="en-US" sz="1800" dirty="0" err="1">
                <a:solidFill>
                  <a:srgbClr val="333333"/>
                </a:solidFill>
                <a:latin typeface="Droid Sans"/>
              </a:rPr>
              <a:t>volţi</a:t>
            </a:r>
            <a:r>
              <a:rPr lang="en-US" altLang="en-US" sz="1800" dirty="0">
                <a:solidFill>
                  <a:srgbClr val="333333"/>
                </a:solidFill>
                <a:latin typeface="Droid Sans"/>
              </a:rPr>
              <a:t> </a:t>
            </a:r>
            <a:r>
              <a:rPr lang="en-US" altLang="en-US" sz="1800" dirty="0" err="1">
                <a:solidFill>
                  <a:srgbClr val="333333"/>
                </a:solidFill>
                <a:latin typeface="Droid Sans"/>
              </a:rPr>
              <a:t>până</a:t>
            </a:r>
            <a:r>
              <a:rPr lang="en-US" altLang="en-US" sz="1800" dirty="0">
                <a:solidFill>
                  <a:srgbClr val="333333"/>
                </a:solidFill>
                <a:latin typeface="Droid Sans"/>
              </a:rPr>
              <a:t> la </a:t>
            </a:r>
            <a:r>
              <a:rPr lang="en-US" altLang="en-US" sz="1800" dirty="0" err="1">
                <a:solidFill>
                  <a:srgbClr val="333333"/>
                </a:solidFill>
                <a:latin typeface="Droid Sans"/>
              </a:rPr>
              <a:t>sute</a:t>
            </a:r>
            <a:r>
              <a:rPr lang="en-US" altLang="en-US" sz="1800" dirty="0">
                <a:solidFill>
                  <a:srgbClr val="333333"/>
                </a:solidFill>
                <a:latin typeface="Droid Sans"/>
              </a:rPr>
              <a:t> de </a:t>
            </a:r>
            <a:r>
              <a:rPr lang="en-US" altLang="en-US" sz="1800" dirty="0" err="1">
                <a:solidFill>
                  <a:srgbClr val="333333"/>
                </a:solidFill>
                <a:latin typeface="Droid Sans"/>
              </a:rPr>
              <a:t>volţi</a:t>
            </a:r>
            <a:r>
              <a:rPr lang="en-US" altLang="en-US" sz="1800" dirty="0">
                <a:solidFill>
                  <a:srgbClr val="333333"/>
                </a:solidFill>
                <a:latin typeface="Droid Sans"/>
              </a:rPr>
              <a:t>. </a:t>
            </a:r>
            <a:r>
              <a:rPr lang="en-US" altLang="en-US" sz="1800" dirty="0" err="1">
                <a:solidFill>
                  <a:srgbClr val="333333"/>
                </a:solidFill>
                <a:latin typeface="Droid Sans"/>
              </a:rPr>
              <a:t>Tensiunea</a:t>
            </a:r>
            <a:r>
              <a:rPr lang="en-US" altLang="en-US" sz="1800" dirty="0">
                <a:solidFill>
                  <a:srgbClr val="333333"/>
                </a:solidFill>
                <a:latin typeface="Droid Sans"/>
              </a:rPr>
              <a:t> Zener </a:t>
            </a:r>
            <a:r>
              <a:rPr lang="en-US" altLang="en-US" sz="1800" dirty="0" err="1">
                <a:solidFill>
                  <a:srgbClr val="333333"/>
                </a:solidFill>
                <a:latin typeface="Droid Sans"/>
              </a:rPr>
              <a:t>variază</a:t>
            </a:r>
            <a:r>
              <a:rPr lang="en-US" altLang="en-US" sz="1800" dirty="0">
                <a:solidFill>
                  <a:srgbClr val="333333"/>
                </a:solidFill>
                <a:latin typeface="Droid Sans"/>
              </a:rPr>
              <a:t> </a:t>
            </a:r>
            <a:r>
              <a:rPr lang="en-US" altLang="en-US" sz="1800" dirty="0" err="1">
                <a:solidFill>
                  <a:srgbClr val="333333"/>
                </a:solidFill>
                <a:latin typeface="Droid Sans"/>
              </a:rPr>
              <a:t>uşor</a:t>
            </a:r>
            <a:r>
              <a:rPr lang="en-US" altLang="en-US" sz="1800" dirty="0">
                <a:solidFill>
                  <a:srgbClr val="333333"/>
                </a:solidFill>
                <a:latin typeface="Droid Sans"/>
              </a:rPr>
              <a:t> cu </a:t>
            </a:r>
            <a:r>
              <a:rPr lang="en-US" altLang="en-US" sz="1800" dirty="0" err="1">
                <a:solidFill>
                  <a:srgbClr val="333333"/>
                </a:solidFill>
                <a:latin typeface="Droid Sans"/>
              </a:rPr>
              <a:t>temperatura</a:t>
            </a:r>
            <a:r>
              <a:rPr lang="en-US" altLang="en-US" sz="1800" dirty="0">
                <a:solidFill>
                  <a:srgbClr val="333333"/>
                </a:solidFill>
                <a:latin typeface="Droid Sans"/>
              </a:rPr>
              <a:t>, </a:t>
            </a:r>
            <a:r>
              <a:rPr lang="en-US" altLang="en-US" sz="1800" dirty="0" err="1">
                <a:solidFill>
                  <a:srgbClr val="333333"/>
                </a:solidFill>
                <a:latin typeface="Droid Sans"/>
              </a:rPr>
              <a:t>dar</a:t>
            </a:r>
            <a:r>
              <a:rPr lang="en-US" altLang="en-US" sz="1800" dirty="0">
                <a:solidFill>
                  <a:srgbClr val="333333"/>
                </a:solidFill>
                <a:latin typeface="Droid Sans"/>
              </a:rPr>
              <a:t> </a:t>
            </a:r>
            <a:r>
              <a:rPr lang="en-US" altLang="en-US" sz="1800" dirty="0" err="1">
                <a:solidFill>
                  <a:srgbClr val="333333"/>
                </a:solidFill>
                <a:latin typeface="Droid Sans"/>
              </a:rPr>
              <a:t>acestea</a:t>
            </a:r>
            <a:r>
              <a:rPr lang="en-US" altLang="en-US" sz="1800" dirty="0">
                <a:solidFill>
                  <a:srgbClr val="333333"/>
                </a:solidFill>
                <a:latin typeface="Droid Sans"/>
              </a:rPr>
              <a:t> pot fi </a:t>
            </a:r>
            <a:r>
              <a:rPr lang="en-US" altLang="en-US" sz="1800" dirty="0" err="1">
                <a:solidFill>
                  <a:srgbClr val="333333"/>
                </a:solidFill>
                <a:latin typeface="Droid Sans"/>
              </a:rPr>
              <a:t>folosite</a:t>
            </a:r>
            <a:r>
              <a:rPr lang="en-US" altLang="en-US" sz="1800" dirty="0">
                <a:solidFill>
                  <a:srgbClr val="333333"/>
                </a:solidFill>
                <a:latin typeface="Droid Sans"/>
              </a:rPr>
              <a:t> cu </a:t>
            </a:r>
            <a:r>
              <a:rPr lang="en-US" altLang="en-US" sz="1800" dirty="0" err="1">
                <a:solidFill>
                  <a:srgbClr val="333333"/>
                </a:solidFill>
                <a:latin typeface="Droid Sans"/>
              </a:rPr>
              <a:t>succes</a:t>
            </a:r>
            <a:r>
              <a:rPr lang="en-US" altLang="en-US" sz="1800" dirty="0">
                <a:solidFill>
                  <a:srgbClr val="333333"/>
                </a:solidFill>
                <a:latin typeface="Droid Sans"/>
              </a:rPr>
              <a:t> ca </a:t>
            </a:r>
            <a:r>
              <a:rPr lang="en-US" altLang="en-US" sz="1800" dirty="0" err="1">
                <a:solidFill>
                  <a:srgbClr val="333333"/>
                </a:solidFill>
                <a:latin typeface="Droid Sans"/>
              </a:rPr>
              <a:t>dispozitive</a:t>
            </a:r>
            <a:r>
              <a:rPr lang="en-US" altLang="en-US" sz="1800" dirty="0">
                <a:solidFill>
                  <a:srgbClr val="333333"/>
                </a:solidFill>
                <a:latin typeface="Droid Sans"/>
              </a:rPr>
              <a:t> de </a:t>
            </a:r>
            <a:r>
              <a:rPr lang="en-US" altLang="en-US" sz="1800" dirty="0" err="1">
                <a:solidFill>
                  <a:srgbClr val="333333"/>
                </a:solidFill>
                <a:latin typeface="Droid Sans"/>
              </a:rPr>
              <a:t>stabilizare</a:t>
            </a:r>
            <a:r>
              <a:rPr lang="en-US" altLang="en-US" sz="1800" dirty="0">
                <a:solidFill>
                  <a:srgbClr val="333333"/>
                </a:solidFill>
                <a:latin typeface="Droid Sans"/>
              </a:rPr>
              <a:t> a </a:t>
            </a:r>
            <a:r>
              <a:rPr lang="en-US" altLang="en-US" sz="1800" dirty="0" err="1">
                <a:solidFill>
                  <a:srgbClr val="333333"/>
                </a:solidFill>
                <a:latin typeface="Droid Sans"/>
              </a:rPr>
              <a:t>tensiunii</a:t>
            </a:r>
            <a:r>
              <a:rPr lang="en-US" altLang="en-US" sz="1800" dirty="0">
                <a:solidFill>
                  <a:srgbClr val="333333"/>
                </a:solidFill>
                <a:latin typeface="Droid Sans"/>
              </a:rPr>
              <a:t> </a:t>
            </a:r>
            <a:r>
              <a:rPr lang="en-US" altLang="en-US" sz="1800" dirty="0" err="1">
                <a:solidFill>
                  <a:srgbClr val="333333"/>
                </a:solidFill>
                <a:latin typeface="Droid Sans"/>
              </a:rPr>
              <a:t>datorită</a:t>
            </a:r>
            <a:r>
              <a:rPr lang="en-US" altLang="en-US" sz="1800" dirty="0">
                <a:solidFill>
                  <a:srgbClr val="333333"/>
                </a:solidFill>
                <a:latin typeface="Droid Sans"/>
              </a:rPr>
              <a:t> </a:t>
            </a:r>
            <a:r>
              <a:rPr lang="en-US" altLang="en-US" sz="1800" dirty="0" err="1">
                <a:solidFill>
                  <a:srgbClr val="333333"/>
                </a:solidFill>
                <a:latin typeface="Droid Sans"/>
              </a:rPr>
              <a:t>stabilităţii</a:t>
            </a:r>
            <a:r>
              <a:rPr lang="en-US" altLang="en-US" sz="1800" dirty="0">
                <a:solidFill>
                  <a:srgbClr val="333333"/>
                </a:solidFill>
                <a:latin typeface="Droid Sans"/>
              </a:rPr>
              <a:t> </a:t>
            </a:r>
            <a:r>
              <a:rPr lang="en-US" altLang="en-US" sz="1800" dirty="0" err="1">
                <a:solidFill>
                  <a:srgbClr val="333333"/>
                </a:solidFill>
                <a:latin typeface="Droid Sans"/>
              </a:rPr>
              <a:t>şi</a:t>
            </a:r>
            <a:r>
              <a:rPr lang="en-US" altLang="en-US" sz="1800" dirty="0">
                <a:solidFill>
                  <a:srgbClr val="333333"/>
                </a:solidFill>
                <a:latin typeface="Droid Sans"/>
              </a:rPr>
              <a:t> </a:t>
            </a:r>
            <a:r>
              <a:rPr lang="en-US" altLang="en-US" sz="1800" dirty="0" err="1">
                <a:solidFill>
                  <a:srgbClr val="333333"/>
                </a:solidFill>
                <a:latin typeface="Droid Sans"/>
              </a:rPr>
              <a:t>acurateţii</a:t>
            </a:r>
            <a:r>
              <a:rPr lang="en-US" altLang="en-US" sz="1800" dirty="0">
                <a:solidFill>
                  <a:srgbClr val="333333"/>
                </a:solidFill>
                <a:latin typeface="Droid Sans"/>
              </a:rPr>
              <a:t> </a:t>
            </a:r>
            <a:r>
              <a:rPr lang="en-US" altLang="en-US" sz="1800" dirty="0" err="1">
                <a:solidFill>
                  <a:srgbClr val="333333"/>
                </a:solidFill>
                <a:latin typeface="Droid Sans"/>
              </a:rPr>
              <a:t>lor</a:t>
            </a:r>
            <a:r>
              <a:rPr lang="en-US" altLang="en-US" sz="1800" dirty="0">
                <a:solidFill>
                  <a:srgbClr val="333333"/>
                </a:solidFill>
                <a:latin typeface="Droid Sans"/>
              </a:rPr>
              <a:t> </a:t>
            </a:r>
            <a:r>
              <a:rPr lang="en-US" altLang="en-US" sz="1800" dirty="0" err="1">
                <a:solidFill>
                  <a:srgbClr val="333333"/>
                </a:solidFill>
                <a:latin typeface="Droid Sans"/>
              </a:rPr>
              <a:t>în</a:t>
            </a:r>
            <a:r>
              <a:rPr lang="en-US" altLang="en-US" sz="1800" dirty="0">
                <a:solidFill>
                  <a:srgbClr val="333333"/>
                </a:solidFill>
                <a:latin typeface="Droid Sans"/>
              </a:rPr>
              <a:t> </a:t>
            </a:r>
            <a:r>
              <a:rPr lang="en-US" altLang="en-US" sz="1800" dirty="0" err="1">
                <a:solidFill>
                  <a:srgbClr val="333333"/>
                </a:solidFill>
                <a:latin typeface="Droid Sans"/>
              </a:rPr>
              <a:t>funcţionare</a:t>
            </a:r>
            <a:endParaRPr lang="en-US" altLang="en-US" sz="1800" dirty="0"/>
          </a:p>
        </p:txBody>
      </p:sp>
    </p:spTree>
    <p:extLst>
      <p:ext uri="{BB962C8B-B14F-4D97-AF65-F5344CB8AC3E}">
        <p14:creationId xmlns:p14="http://schemas.microsoft.com/office/powerpoint/2010/main" val="1810585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electrodb.ro/wp-content/uploads/2013/06/zen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650" y="733425"/>
            <a:ext cx="346075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152400"/>
            <a:ext cx="8686800" cy="787400"/>
          </a:xfrm>
        </p:spPr>
        <p:txBody>
          <a:bodyPr wrap="square" numCol="1" anchorCtr="0" compatLnSpc="1">
            <a:prstTxWarp prst="textNoShape">
              <a:avLst/>
            </a:prstTxWarp>
            <a:normAutofit fontScale="90000"/>
          </a:bodyPr>
          <a:lstStyle/>
          <a:p>
            <a:pPr>
              <a:defRPr/>
            </a:pPr>
            <a:r>
              <a:rPr lang="en-US" altLang="ro-RO" sz="2900" cap="none">
                <a:latin typeface="Helvetica" panose="020B0604020202020204" pitchFamily="34" charset="0"/>
              </a:rPr>
              <a:t>POLARIZAREA CORECTĂ A DIODELOR ZENER</a:t>
            </a:r>
            <a:br>
              <a:rPr lang="en-US" altLang="ro-RO" sz="2900" cap="none">
                <a:latin typeface="Helvetica" panose="020B0604020202020204" pitchFamily="34" charset="0"/>
              </a:rPr>
            </a:br>
            <a:endParaRPr lang="en-US" altLang="ro-RO" sz="2900" cap="none"/>
          </a:p>
        </p:txBody>
      </p:sp>
      <p:sp>
        <p:nvSpPr>
          <p:cNvPr id="26628" name="Content Placeholder 2"/>
          <p:cNvSpPr>
            <a:spLocks noGrp="1"/>
          </p:cNvSpPr>
          <p:nvPr>
            <p:ph idx="1"/>
          </p:nvPr>
        </p:nvSpPr>
        <p:spPr>
          <a:xfrm>
            <a:off x="419100" y="2895600"/>
            <a:ext cx="8496300" cy="2587625"/>
          </a:xfrm>
        </p:spPr>
        <p:txBody>
          <a:bodyPr/>
          <a:lstStyle/>
          <a:p>
            <a:pPr>
              <a:lnSpc>
                <a:spcPct val="110000"/>
              </a:lnSpc>
            </a:pPr>
            <a:r>
              <a:rPr lang="en-US" altLang="en-US" sz="2400" dirty="0" err="1">
                <a:latin typeface="Droid Sans"/>
              </a:rPr>
              <a:t>Atenţie</a:t>
            </a:r>
            <a:r>
              <a:rPr lang="en-US" altLang="en-US" sz="2400" dirty="0">
                <a:latin typeface="Droid Sans"/>
              </a:rPr>
              <a:t>! </a:t>
            </a:r>
            <a:r>
              <a:rPr lang="en-US" altLang="en-US" sz="2400" dirty="0" err="1">
                <a:latin typeface="Droid Sans"/>
              </a:rPr>
              <a:t>Orientarea</a:t>
            </a:r>
            <a:r>
              <a:rPr lang="en-US" altLang="en-US" sz="2400" dirty="0">
                <a:latin typeface="Droid Sans"/>
              </a:rPr>
              <a:t> DZ </a:t>
            </a:r>
            <a:r>
              <a:rPr lang="en-US" altLang="en-US" sz="2400" dirty="0" err="1">
                <a:latin typeface="Droid Sans"/>
              </a:rPr>
              <a:t>faţă</a:t>
            </a:r>
            <a:r>
              <a:rPr lang="en-US" altLang="en-US" sz="2400" dirty="0">
                <a:latin typeface="Droid Sans"/>
              </a:rPr>
              <a:t> de </a:t>
            </a:r>
            <a:r>
              <a:rPr lang="en-US" altLang="en-US" sz="2400" dirty="0" err="1">
                <a:latin typeface="Droid Sans"/>
              </a:rPr>
              <a:t>sursa</a:t>
            </a:r>
            <a:r>
              <a:rPr lang="en-US" altLang="en-US" sz="2400" dirty="0">
                <a:latin typeface="Droid Sans"/>
              </a:rPr>
              <a:t> de </a:t>
            </a:r>
            <a:r>
              <a:rPr lang="en-US" altLang="en-US" sz="2400" dirty="0" err="1">
                <a:latin typeface="Droid Sans"/>
              </a:rPr>
              <a:t>tensiune</a:t>
            </a:r>
            <a:r>
              <a:rPr lang="en-US" altLang="en-US" sz="2400" dirty="0">
                <a:latin typeface="Droid Sans"/>
              </a:rPr>
              <a:t> </a:t>
            </a:r>
            <a:r>
              <a:rPr lang="en-US" altLang="en-US" sz="2400" dirty="0" err="1">
                <a:latin typeface="Droid Sans"/>
              </a:rPr>
              <a:t>în</a:t>
            </a:r>
            <a:r>
              <a:rPr lang="en-US" altLang="en-US" sz="2400" dirty="0">
                <a:latin typeface="Droid Sans"/>
              </a:rPr>
              <a:t> </a:t>
            </a:r>
            <a:r>
              <a:rPr lang="en-US" altLang="en-US" sz="2400" dirty="0" err="1">
                <a:latin typeface="Droid Sans"/>
              </a:rPr>
              <a:t>circuitul</a:t>
            </a:r>
            <a:r>
              <a:rPr lang="en-US" altLang="en-US" sz="2400" dirty="0">
                <a:latin typeface="Droid Sans"/>
              </a:rPr>
              <a:t> de </a:t>
            </a:r>
            <a:r>
              <a:rPr lang="en-US" altLang="en-US" sz="2400" dirty="0" err="1">
                <a:latin typeface="Droid Sans"/>
              </a:rPr>
              <a:t>mai</a:t>
            </a:r>
            <a:r>
              <a:rPr lang="en-US" altLang="en-US" sz="2400" dirty="0">
                <a:latin typeface="Droid Sans"/>
              </a:rPr>
              <a:t> </a:t>
            </a:r>
            <a:r>
              <a:rPr lang="en-US" altLang="en-US" sz="2400" dirty="0" err="1">
                <a:latin typeface="Droid Sans"/>
              </a:rPr>
              <a:t>sus</a:t>
            </a:r>
            <a:r>
              <a:rPr lang="en-US" altLang="en-US" sz="2400" dirty="0">
                <a:latin typeface="Droid Sans"/>
              </a:rPr>
              <a:t> </a:t>
            </a:r>
            <a:r>
              <a:rPr lang="en-US" altLang="en-US" sz="2400" dirty="0" err="1">
                <a:latin typeface="Droid Sans"/>
              </a:rPr>
              <a:t>este</a:t>
            </a:r>
            <a:r>
              <a:rPr lang="en-US" altLang="en-US" sz="2400" dirty="0">
                <a:latin typeface="Droid Sans"/>
              </a:rPr>
              <a:t> </a:t>
            </a:r>
            <a:r>
              <a:rPr lang="en-US" altLang="en-US" sz="2400" dirty="0" err="1">
                <a:latin typeface="Droid Sans"/>
              </a:rPr>
              <a:t>astfel</a:t>
            </a:r>
            <a:r>
              <a:rPr lang="en-US" altLang="en-US" sz="2400" dirty="0">
                <a:latin typeface="Droid Sans"/>
              </a:rPr>
              <a:t> </a:t>
            </a:r>
            <a:r>
              <a:rPr lang="en-US" altLang="en-US" sz="2400" dirty="0" err="1">
                <a:latin typeface="Droid Sans"/>
              </a:rPr>
              <a:t>încât</a:t>
            </a:r>
            <a:r>
              <a:rPr lang="en-US" altLang="en-US" sz="2400" dirty="0">
                <a:latin typeface="Droid Sans"/>
              </a:rPr>
              <a:t> </a:t>
            </a:r>
            <a:r>
              <a:rPr lang="en-US" altLang="en-US" sz="2400" dirty="0" err="1">
                <a:latin typeface="Droid Sans"/>
              </a:rPr>
              <a:t>dioda</a:t>
            </a:r>
            <a:r>
              <a:rPr lang="en-US" altLang="en-US" sz="2400" dirty="0">
                <a:latin typeface="Droid Sans"/>
              </a:rPr>
              <a:t> </a:t>
            </a:r>
            <a:r>
              <a:rPr lang="en-US" altLang="en-US" sz="2400" b="1" dirty="0" err="1">
                <a:latin typeface="Droid Sans"/>
              </a:rPr>
              <a:t>să</a:t>
            </a:r>
            <a:r>
              <a:rPr lang="en-US" altLang="en-US" sz="2400" b="1" dirty="0">
                <a:latin typeface="Droid Sans"/>
              </a:rPr>
              <a:t> fie </a:t>
            </a:r>
            <a:r>
              <a:rPr lang="en-US" altLang="en-US" sz="2400" b="1" dirty="0" err="1">
                <a:latin typeface="Droid Sans"/>
              </a:rPr>
              <a:t>polarizată</a:t>
            </a:r>
            <a:r>
              <a:rPr lang="en-US" altLang="en-US" sz="2400" b="1" dirty="0">
                <a:latin typeface="Droid Sans"/>
              </a:rPr>
              <a:t> invers</a:t>
            </a:r>
            <a:r>
              <a:rPr lang="en-US" altLang="en-US" sz="2400" dirty="0">
                <a:latin typeface="Droid Sans"/>
              </a:rPr>
              <a:t>. </a:t>
            </a:r>
            <a:r>
              <a:rPr lang="en-US" altLang="en-US" sz="2400" dirty="0" err="1">
                <a:latin typeface="Droid Sans"/>
              </a:rPr>
              <a:t>Acesta</a:t>
            </a:r>
            <a:r>
              <a:rPr lang="en-US" altLang="en-US" sz="2400" dirty="0">
                <a:latin typeface="Droid Sans"/>
              </a:rPr>
              <a:t> </a:t>
            </a:r>
            <a:r>
              <a:rPr lang="en-US" altLang="en-US" sz="2400" dirty="0" err="1">
                <a:latin typeface="Droid Sans"/>
              </a:rPr>
              <a:t>este</a:t>
            </a:r>
            <a:r>
              <a:rPr lang="en-US" altLang="en-US" sz="2400" dirty="0">
                <a:latin typeface="Droid Sans"/>
              </a:rPr>
              <a:t> </a:t>
            </a:r>
            <a:r>
              <a:rPr lang="en-US" altLang="en-US" sz="2400" dirty="0" err="1">
                <a:latin typeface="Droid Sans"/>
              </a:rPr>
              <a:t>modul</a:t>
            </a:r>
            <a:r>
              <a:rPr lang="en-US" altLang="en-US" sz="2400" dirty="0">
                <a:latin typeface="Droid Sans"/>
              </a:rPr>
              <a:t> </a:t>
            </a:r>
            <a:r>
              <a:rPr lang="en-US" altLang="en-US" sz="2400" dirty="0" err="1">
                <a:latin typeface="Droid Sans"/>
              </a:rPr>
              <a:t>corect</a:t>
            </a:r>
            <a:r>
              <a:rPr lang="en-US" altLang="en-US" sz="2400" dirty="0">
                <a:latin typeface="Droid Sans"/>
              </a:rPr>
              <a:t> de </a:t>
            </a:r>
            <a:r>
              <a:rPr lang="en-US" altLang="en-US" sz="2400" dirty="0" err="1">
                <a:latin typeface="Droid Sans"/>
              </a:rPr>
              <a:t>conectare</a:t>
            </a:r>
            <a:r>
              <a:rPr lang="en-US" altLang="en-US" sz="2400" dirty="0">
                <a:latin typeface="Droid Sans"/>
              </a:rPr>
              <a:t> a DZ </a:t>
            </a:r>
            <a:r>
              <a:rPr lang="en-US" altLang="en-US" sz="2400" dirty="0" err="1">
                <a:latin typeface="Droid Sans"/>
              </a:rPr>
              <a:t>în</a:t>
            </a:r>
            <a:r>
              <a:rPr lang="en-US" altLang="en-US" sz="2400" dirty="0">
                <a:latin typeface="Droid Sans"/>
              </a:rPr>
              <a:t> circuit! </a:t>
            </a:r>
            <a:r>
              <a:rPr lang="en-US" altLang="en-US" sz="2400" dirty="0" err="1">
                <a:latin typeface="Droid Sans"/>
              </a:rPr>
              <a:t>Dacă</a:t>
            </a:r>
            <a:r>
              <a:rPr lang="en-US" altLang="en-US" sz="2400" dirty="0">
                <a:latin typeface="Droid Sans"/>
              </a:rPr>
              <a:t> am fi </a:t>
            </a:r>
            <a:r>
              <a:rPr lang="en-US" altLang="en-US" sz="2400" dirty="0" err="1">
                <a:latin typeface="Droid Sans"/>
              </a:rPr>
              <a:t>să</a:t>
            </a:r>
            <a:r>
              <a:rPr lang="en-US" altLang="en-US" sz="2400" dirty="0">
                <a:latin typeface="Droid Sans"/>
              </a:rPr>
              <a:t> </a:t>
            </a:r>
            <a:r>
              <a:rPr lang="en-US" altLang="en-US" sz="2400" dirty="0" err="1">
                <a:latin typeface="Droid Sans"/>
              </a:rPr>
              <a:t>conectăm</a:t>
            </a:r>
            <a:r>
              <a:rPr lang="en-US" altLang="en-US" sz="2400" dirty="0">
                <a:latin typeface="Droid Sans"/>
              </a:rPr>
              <a:t> DZ invers, </a:t>
            </a:r>
            <a:r>
              <a:rPr lang="en-US" altLang="en-US" sz="2400" dirty="0" err="1">
                <a:latin typeface="Droid Sans"/>
              </a:rPr>
              <a:t>astfel</a:t>
            </a:r>
            <a:r>
              <a:rPr lang="en-US" altLang="en-US" sz="2400" dirty="0">
                <a:latin typeface="Droid Sans"/>
              </a:rPr>
              <a:t> </a:t>
            </a:r>
            <a:r>
              <a:rPr lang="en-US" altLang="en-US" sz="2400" dirty="0" err="1">
                <a:latin typeface="Droid Sans"/>
              </a:rPr>
              <a:t>încât</a:t>
            </a:r>
            <a:r>
              <a:rPr lang="en-US" altLang="en-US" sz="2400" dirty="0">
                <a:latin typeface="Droid Sans"/>
              </a:rPr>
              <a:t> </a:t>
            </a:r>
            <a:r>
              <a:rPr lang="en-US" altLang="en-US" sz="2400" dirty="0" err="1">
                <a:latin typeface="Droid Sans"/>
              </a:rPr>
              <a:t>să</a:t>
            </a:r>
            <a:r>
              <a:rPr lang="en-US" altLang="en-US" sz="2400" dirty="0">
                <a:latin typeface="Droid Sans"/>
              </a:rPr>
              <a:t> fie </a:t>
            </a:r>
            <a:r>
              <a:rPr lang="en-US" altLang="en-US" sz="2400" dirty="0" err="1">
                <a:latin typeface="Droid Sans"/>
              </a:rPr>
              <a:t>polarizată</a:t>
            </a:r>
            <a:r>
              <a:rPr lang="en-US" altLang="en-US" sz="2400" dirty="0">
                <a:latin typeface="Droid Sans"/>
              </a:rPr>
              <a:t> direct, </a:t>
            </a:r>
            <a:r>
              <a:rPr lang="en-US" altLang="en-US" sz="2400" dirty="0" err="1">
                <a:latin typeface="Droid Sans"/>
              </a:rPr>
              <a:t>aceasta</a:t>
            </a:r>
            <a:r>
              <a:rPr lang="en-US" altLang="en-US" sz="2400" dirty="0">
                <a:latin typeface="Droid Sans"/>
              </a:rPr>
              <a:t> s-</a:t>
            </a:r>
            <a:r>
              <a:rPr lang="en-US" altLang="en-US" sz="2400" dirty="0" err="1">
                <a:latin typeface="Droid Sans"/>
              </a:rPr>
              <a:t>ar</a:t>
            </a:r>
            <a:r>
              <a:rPr lang="en-US" altLang="en-US" sz="2400" dirty="0">
                <a:latin typeface="Droid Sans"/>
              </a:rPr>
              <a:t> </a:t>
            </a:r>
            <a:r>
              <a:rPr lang="en-US" altLang="en-US" sz="2400" dirty="0" err="1">
                <a:latin typeface="Droid Sans"/>
              </a:rPr>
              <a:t>comporta</a:t>
            </a:r>
            <a:r>
              <a:rPr lang="en-US" altLang="en-US" sz="2400" dirty="0">
                <a:latin typeface="Droid Sans"/>
              </a:rPr>
              <a:t> </a:t>
            </a:r>
            <a:r>
              <a:rPr lang="en-US" altLang="en-US" sz="2400" dirty="0" err="1">
                <a:latin typeface="Droid Sans"/>
              </a:rPr>
              <a:t>precum</a:t>
            </a:r>
            <a:r>
              <a:rPr lang="en-US" altLang="en-US" sz="2400" dirty="0">
                <a:latin typeface="Droid Sans"/>
              </a:rPr>
              <a:t> o </a:t>
            </a:r>
            <a:r>
              <a:rPr lang="en-US" altLang="en-US" sz="2400" dirty="0" err="1">
                <a:latin typeface="Droid Sans"/>
              </a:rPr>
              <a:t>diodă</a:t>
            </a:r>
            <a:r>
              <a:rPr lang="en-US" altLang="en-US" sz="2400" dirty="0">
                <a:latin typeface="Droid Sans"/>
              </a:rPr>
              <a:t> „</a:t>
            </a:r>
            <a:r>
              <a:rPr lang="en-US" altLang="en-US" sz="2400" dirty="0" err="1">
                <a:latin typeface="Droid Sans"/>
              </a:rPr>
              <a:t>normală</a:t>
            </a:r>
            <a:r>
              <a:rPr lang="en-US" altLang="en-US" sz="2400" dirty="0">
                <a:latin typeface="Droid Sans"/>
              </a:rPr>
              <a:t>”, </a:t>
            </a:r>
            <a:r>
              <a:rPr lang="en-US" altLang="en-US" sz="2400" dirty="0" err="1">
                <a:latin typeface="Droid Sans"/>
              </a:rPr>
              <a:t>iar</a:t>
            </a:r>
            <a:r>
              <a:rPr lang="en-US" altLang="en-US" sz="2400" dirty="0">
                <a:latin typeface="Droid Sans"/>
              </a:rPr>
              <a:t> </a:t>
            </a:r>
            <a:r>
              <a:rPr lang="en-US" altLang="en-US" sz="2400" dirty="0" err="1">
                <a:latin typeface="Droid Sans"/>
              </a:rPr>
              <a:t>tensiunea</a:t>
            </a:r>
            <a:r>
              <a:rPr lang="en-US" altLang="en-US" sz="2400" dirty="0">
                <a:latin typeface="Droid Sans"/>
              </a:rPr>
              <a:t> de </a:t>
            </a:r>
            <a:r>
              <a:rPr lang="en-US" altLang="en-US" sz="2400" dirty="0" err="1">
                <a:latin typeface="Droid Sans"/>
              </a:rPr>
              <a:t>polarizare</a:t>
            </a:r>
            <a:r>
              <a:rPr lang="en-US" altLang="en-US" sz="2400" dirty="0">
                <a:latin typeface="Droid Sans"/>
              </a:rPr>
              <a:t> </a:t>
            </a:r>
            <a:r>
              <a:rPr lang="en-US" altLang="en-US" sz="2400" dirty="0" err="1">
                <a:latin typeface="Droid Sans"/>
              </a:rPr>
              <a:t>directă</a:t>
            </a:r>
            <a:r>
              <a:rPr lang="en-US" altLang="en-US" sz="2400" dirty="0">
                <a:latin typeface="Droid Sans"/>
              </a:rPr>
              <a:t> </a:t>
            </a:r>
            <a:r>
              <a:rPr lang="en-US" altLang="en-US" sz="2400" dirty="0" err="1">
                <a:latin typeface="Droid Sans"/>
              </a:rPr>
              <a:t>ar</a:t>
            </a:r>
            <a:r>
              <a:rPr lang="en-US" altLang="en-US" sz="2400" dirty="0">
                <a:latin typeface="Droid Sans"/>
              </a:rPr>
              <a:t> </a:t>
            </a:r>
            <a:r>
              <a:rPr lang="en-US" altLang="en-US" sz="2400" dirty="0" err="1">
                <a:latin typeface="Droid Sans"/>
              </a:rPr>
              <a:t>avea</a:t>
            </a:r>
            <a:r>
              <a:rPr lang="en-US" altLang="en-US" sz="2400" dirty="0">
                <a:latin typeface="Droid Sans"/>
              </a:rPr>
              <a:t> o </a:t>
            </a:r>
            <a:r>
              <a:rPr lang="en-US" altLang="en-US" sz="2400" dirty="0" err="1">
                <a:latin typeface="Droid Sans"/>
              </a:rPr>
              <a:t>valoare</a:t>
            </a:r>
            <a:r>
              <a:rPr lang="en-US" altLang="en-US" sz="2400" dirty="0">
                <a:latin typeface="Droid Sans"/>
              </a:rPr>
              <a:t> de </a:t>
            </a:r>
            <a:r>
              <a:rPr lang="en-US" altLang="en-US" sz="2400" dirty="0" err="1">
                <a:latin typeface="Droid Sans"/>
              </a:rPr>
              <a:t>doar</a:t>
            </a:r>
            <a:r>
              <a:rPr lang="en-US" altLang="en-US" sz="2400" dirty="0">
                <a:latin typeface="Droid Sans"/>
              </a:rPr>
              <a:t> 0,7 V.</a:t>
            </a:r>
            <a:endParaRPr lang="en-US" altLang="en-US" sz="2400" dirty="0"/>
          </a:p>
        </p:txBody>
      </p:sp>
    </p:spTree>
    <p:extLst>
      <p:ext uri="{BB962C8B-B14F-4D97-AF65-F5344CB8AC3E}">
        <p14:creationId xmlns:p14="http://schemas.microsoft.com/office/powerpoint/2010/main" val="151525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a:spLocks noGrp="1" noRot="1" noChangeAspect="1" noMove="1" noResize="1" noEditPoints="1" noAdjustHandles="1" noChangeArrowheads="1" noChangeShapeType="1" noTextEdit="1"/>
          </p:cNvSpPr>
          <p:nvPr/>
        </p:nvSpPr>
        <p:spPr>
          <a:xfrm>
            <a:off x="0" y="2371725"/>
            <a:ext cx="9144000" cy="307975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652" name="Picture 11"/>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1538" b="-1538"/>
          <a:stretch>
            <a:fillRect/>
          </a:stretch>
        </p:blipFill>
        <p:spPr bwMode="black">
          <a:xfrm>
            <a:off x="0" y="5451475"/>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a:cxnSpLocks noGrp="1" noRot="1" noChangeAspect="1" noMove="1" noResize="1" noEditPoints="1" noAdjustHandles="1" noChangeArrowheads="1" noChangeShapeType="1"/>
          </p:cNvCxnSpPr>
          <p:nvPr/>
        </p:nvCxnSpPr>
        <p:spPr>
          <a:xfrm>
            <a:off x="0" y="54530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nvCxnSpPr>
        <p:spPr>
          <a:xfrm>
            <a:off x="1090613" y="2243138"/>
            <a:ext cx="313213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317500" y="107950"/>
            <a:ext cx="8140700" cy="787400"/>
          </a:xfrm>
        </p:spPr>
        <p:txBody>
          <a:bodyPr/>
          <a:lstStyle/>
          <a:p>
            <a:pPr>
              <a:defRPr/>
            </a:pPr>
            <a:r>
              <a:rPr lang="ro-MD" dirty="0"/>
              <a:t>Regiunea de operare a diodei zener</a:t>
            </a:r>
            <a:endParaRPr lang="en-US" dirty="0"/>
          </a:p>
        </p:txBody>
      </p:sp>
      <p:sp>
        <p:nvSpPr>
          <p:cNvPr id="27657" name="Content Placeholder 2"/>
          <p:cNvSpPr>
            <a:spLocks noGrp="1"/>
          </p:cNvSpPr>
          <p:nvPr>
            <p:ph idx="1"/>
          </p:nvPr>
        </p:nvSpPr>
        <p:spPr>
          <a:xfrm>
            <a:off x="303213" y="1195388"/>
            <a:ext cx="3886200" cy="2587625"/>
          </a:xfrm>
        </p:spPr>
        <p:txBody>
          <a:bodyPr/>
          <a:lstStyle/>
          <a:p>
            <a:r>
              <a:rPr lang="ro-MD" altLang="en-US" sz="2400"/>
              <a:t>Stabilizatoare de tensiune, regulare de tensiune (șunt), siguranță (protecția dispozitivelor electronice), elemente de referință, </a:t>
            </a:r>
          </a:p>
          <a:p>
            <a:r>
              <a:rPr lang="ro-MD" altLang="en-US" sz="2400"/>
              <a:t>operațiuni de comutare, protecția aparatelor de măsură</a:t>
            </a:r>
            <a:endParaRPr lang="en-US" altLang="en-US" sz="2400"/>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835" y="780664"/>
            <a:ext cx="4563662" cy="467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85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l="12308" r="12308"/>
          <a:stretch>
            <a:fillRect/>
          </a:stretch>
        </p:blipFill>
        <p:spPr bwMode="auto">
          <a:xfrm>
            <a:off x="4246605" y="1219200"/>
            <a:ext cx="48768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Grp="1" noChangeArrowheads="1"/>
          </p:cNvSpPr>
          <p:nvPr>
            <p:ph idx="1"/>
          </p:nvPr>
        </p:nvSpPr>
        <p:spPr bwMode="auto">
          <a:xfrm>
            <a:off x="152399" y="167979"/>
            <a:ext cx="4094205" cy="62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dirty="0"/>
              <a:t>The Zener diode’s breakdown </a:t>
            </a:r>
            <a:r>
              <a:rPr lang="en-US" altLang="en-US" dirty="0">
                <a:solidFill>
                  <a:schemeClr val="accent2"/>
                </a:solidFill>
              </a:rPr>
              <a:t>characteristics</a:t>
            </a:r>
            <a:r>
              <a:rPr lang="en-US" altLang="en-US" dirty="0"/>
              <a:t> are </a:t>
            </a:r>
            <a:r>
              <a:rPr lang="en-US" altLang="en-US" dirty="0">
                <a:solidFill>
                  <a:schemeClr val="accent2"/>
                </a:solidFill>
              </a:rPr>
              <a:t>determined by</a:t>
            </a:r>
            <a:r>
              <a:rPr lang="en-US" altLang="en-US" dirty="0"/>
              <a:t> the </a:t>
            </a:r>
            <a:r>
              <a:rPr lang="en-US" altLang="en-US" dirty="0">
                <a:solidFill>
                  <a:schemeClr val="accent2"/>
                </a:solidFill>
              </a:rPr>
              <a:t>doping</a:t>
            </a:r>
            <a:r>
              <a:rPr lang="en-US" altLang="en-US" dirty="0"/>
              <a:t> process. </a:t>
            </a:r>
          </a:p>
          <a:p>
            <a:pPr>
              <a:spcBef>
                <a:spcPct val="50000"/>
              </a:spcBef>
            </a:pPr>
            <a:r>
              <a:rPr lang="en-US" altLang="en-US" dirty="0"/>
              <a:t>Low voltage </a:t>
            </a:r>
            <a:r>
              <a:rPr lang="en-US" altLang="en-US" dirty="0" err="1"/>
              <a:t>Zeners</a:t>
            </a:r>
            <a:r>
              <a:rPr lang="en-US" altLang="en-US" dirty="0">
                <a:solidFill>
                  <a:srgbClr val="FF0000"/>
                </a:solidFill>
              </a:rPr>
              <a:t> (&lt; 5V)</a:t>
            </a:r>
            <a:r>
              <a:rPr lang="en-US" altLang="en-US" dirty="0"/>
              <a:t>, operate in the </a:t>
            </a:r>
            <a:r>
              <a:rPr lang="en-US" altLang="en-US" dirty="0">
                <a:solidFill>
                  <a:schemeClr val="accent2"/>
                </a:solidFill>
              </a:rPr>
              <a:t>Zener breakdown range</a:t>
            </a:r>
            <a:r>
              <a:rPr lang="en-US" altLang="en-US" dirty="0"/>
              <a:t>. </a:t>
            </a:r>
          </a:p>
          <a:p>
            <a:pPr>
              <a:spcBef>
                <a:spcPct val="50000"/>
              </a:spcBef>
            </a:pPr>
            <a:r>
              <a:rPr lang="en-US" altLang="en-US" dirty="0"/>
              <a:t>Those diodes which are designed to operate </a:t>
            </a:r>
            <a:r>
              <a:rPr lang="en-US" altLang="en-US" dirty="0">
                <a:solidFill>
                  <a:srgbClr val="FF0000"/>
                </a:solidFill>
              </a:rPr>
              <a:t>(&gt; 5V)</a:t>
            </a:r>
            <a:r>
              <a:rPr lang="en-US" altLang="en-US" dirty="0"/>
              <a:t> operate mostly in </a:t>
            </a:r>
            <a:r>
              <a:rPr lang="en-US" altLang="en-US" dirty="0">
                <a:solidFill>
                  <a:schemeClr val="accent2"/>
                </a:solidFill>
              </a:rPr>
              <a:t>avalanche breakdown range</a:t>
            </a:r>
            <a:r>
              <a:rPr lang="en-US" altLang="en-US" dirty="0"/>
              <a:t>. </a:t>
            </a:r>
          </a:p>
          <a:p>
            <a:pPr>
              <a:spcBef>
                <a:spcPct val="50000"/>
              </a:spcBef>
            </a:pPr>
            <a:r>
              <a:rPr lang="en-US" altLang="en-US" dirty="0" err="1"/>
              <a:t>Zeners</a:t>
            </a:r>
            <a:r>
              <a:rPr lang="en-US" altLang="en-US" dirty="0"/>
              <a:t> are available with voltage breakdowns of </a:t>
            </a:r>
            <a:r>
              <a:rPr lang="en-US" altLang="en-US" b="1" i="1" dirty="0">
                <a:solidFill>
                  <a:srgbClr val="0070C0"/>
                </a:solidFill>
              </a:rPr>
              <a:t>1.8V to 200V</a:t>
            </a:r>
            <a:r>
              <a:rPr lang="en-US" altLang="en-US" dirty="0"/>
              <a:t>.</a:t>
            </a:r>
          </a:p>
        </p:txBody>
      </p:sp>
      <p:sp>
        <p:nvSpPr>
          <p:cNvPr id="6" name="Text Box 6"/>
          <p:cNvSpPr txBox="1">
            <a:spLocks noChangeArrowheads="1"/>
          </p:cNvSpPr>
          <p:nvPr/>
        </p:nvSpPr>
        <p:spPr bwMode="auto">
          <a:xfrm>
            <a:off x="5410200" y="1295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sz="1800" dirty="0">
                <a:solidFill>
                  <a:srgbClr val="FF9933"/>
                </a:solidFill>
              </a:rPr>
              <a:t>Zener zone</a:t>
            </a:r>
          </a:p>
        </p:txBody>
      </p:sp>
      <p:sp>
        <p:nvSpPr>
          <p:cNvPr id="7" name="Text Box 7"/>
          <p:cNvSpPr txBox="1">
            <a:spLocks noChangeArrowheads="1"/>
          </p:cNvSpPr>
          <p:nvPr/>
        </p:nvSpPr>
        <p:spPr bwMode="auto">
          <a:xfrm>
            <a:off x="7086600" y="1485064"/>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sz="1800" dirty="0">
                <a:solidFill>
                  <a:schemeClr val="accent2"/>
                </a:solidFill>
              </a:rPr>
              <a:t>Diode zone</a:t>
            </a:r>
          </a:p>
        </p:txBody>
      </p:sp>
      <p:sp>
        <p:nvSpPr>
          <p:cNvPr id="8" name="Text Box 10"/>
          <p:cNvSpPr txBox="1">
            <a:spLocks noChangeArrowheads="1"/>
          </p:cNvSpPr>
          <p:nvPr/>
        </p:nvSpPr>
        <p:spPr bwMode="auto">
          <a:xfrm>
            <a:off x="4343400" y="4419600"/>
            <a:ext cx="12192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20000"/>
              </a:spcBef>
            </a:pPr>
            <a:r>
              <a:rPr lang="en-US" altLang="en-US" sz="1800" dirty="0">
                <a:solidFill>
                  <a:srgbClr val="FF0000"/>
                </a:solidFill>
              </a:rPr>
              <a:t>Avalanche</a:t>
            </a:r>
          </a:p>
          <a:p>
            <a:pPr>
              <a:spcBef>
                <a:spcPct val="20000"/>
              </a:spcBef>
            </a:pPr>
            <a:r>
              <a:rPr lang="en-US" altLang="en-US" sz="1800" dirty="0">
                <a:solidFill>
                  <a:srgbClr val="FF0000"/>
                </a:solidFill>
              </a:rPr>
              <a:t>zone</a:t>
            </a:r>
          </a:p>
        </p:txBody>
      </p:sp>
      <p:sp>
        <p:nvSpPr>
          <p:cNvPr id="9" name="Line 12"/>
          <p:cNvSpPr>
            <a:spLocks noChangeShapeType="1"/>
          </p:cNvSpPr>
          <p:nvPr/>
        </p:nvSpPr>
        <p:spPr bwMode="auto">
          <a:xfrm flipV="1">
            <a:off x="5562600" y="1600200"/>
            <a:ext cx="46038" cy="34290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13"/>
          <p:cNvSpPr txBox="1">
            <a:spLocks noChangeArrowheads="1"/>
          </p:cNvSpPr>
          <p:nvPr/>
        </p:nvSpPr>
        <p:spPr bwMode="auto">
          <a:xfrm>
            <a:off x="5303838" y="4966494"/>
            <a:ext cx="609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dirty="0">
                <a:solidFill>
                  <a:schemeClr val="accent2"/>
                </a:solidFill>
              </a:rPr>
              <a:t>5V.</a:t>
            </a:r>
          </a:p>
        </p:txBody>
      </p:sp>
    </p:spTree>
    <p:extLst>
      <p:ext uri="{BB962C8B-B14F-4D97-AF65-F5344CB8AC3E}">
        <p14:creationId xmlns:p14="http://schemas.microsoft.com/office/powerpoint/2010/main" val="2894285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381000"/>
            <a:ext cx="7772400" cy="533400"/>
          </a:xfrm>
        </p:spPr>
        <p:txBody>
          <a:bodyPr>
            <a:normAutofit fontScale="90000"/>
          </a:bodyPr>
          <a:lstStyle/>
          <a:p>
            <a:pPr>
              <a:defRPr/>
            </a:pPr>
            <a:r>
              <a:rPr lang="en-US" altLang="en-US" dirty="0">
                <a:solidFill>
                  <a:schemeClr val="accent2"/>
                </a:solidFill>
              </a:rPr>
              <a:t>Zener Diode – Breakdown Characteristics</a:t>
            </a:r>
            <a:endParaRPr lang="en-US" dirty="0">
              <a:solidFill>
                <a:schemeClr val="accent2"/>
              </a:solidFill>
            </a:endParaRPr>
          </a:p>
        </p:txBody>
      </p:sp>
      <p:sp>
        <p:nvSpPr>
          <p:cNvPr id="11267" name="Rectangle 3"/>
          <p:cNvSpPr>
            <a:spLocks noGrp="1" noChangeArrowheads="1"/>
          </p:cNvSpPr>
          <p:nvPr>
            <p:ph type="body" idx="1"/>
          </p:nvPr>
        </p:nvSpPr>
        <p:spPr bwMode="auto">
          <a:xfrm>
            <a:off x="152400" y="1371600"/>
            <a:ext cx="3581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31775" indent="-231775">
              <a:lnSpc>
                <a:spcPct val="90000"/>
              </a:lnSpc>
              <a:buFontTx/>
              <a:buNone/>
            </a:pPr>
            <a:r>
              <a:rPr lang="en-US" altLang="en-US" sz="2200">
                <a:latin typeface="Tahoma" panose="020B0604030504040204" pitchFamily="34" charset="0"/>
              </a:rPr>
              <a:t>Note very small reverse current (before “knee”).</a:t>
            </a:r>
          </a:p>
          <a:p>
            <a:pPr marL="231775" indent="-231775">
              <a:lnSpc>
                <a:spcPct val="90000"/>
              </a:lnSpc>
              <a:buFontTx/>
              <a:buNone/>
            </a:pPr>
            <a:endParaRPr lang="en-US" altLang="en-US" sz="2200">
              <a:latin typeface="Tahoma" panose="020B0604030504040204" pitchFamily="34" charset="0"/>
            </a:endParaRPr>
          </a:p>
          <a:p>
            <a:pPr marL="231775" indent="-231775">
              <a:lnSpc>
                <a:spcPct val="90000"/>
              </a:lnSpc>
              <a:buFontTx/>
              <a:buNone/>
            </a:pPr>
            <a:r>
              <a:rPr lang="en-US" altLang="en-US" sz="2200">
                <a:latin typeface="Tahoma" panose="020B0604030504040204" pitchFamily="34" charset="0"/>
              </a:rPr>
              <a:t>Breakdown occurs @ knee.</a:t>
            </a:r>
          </a:p>
          <a:p>
            <a:pPr marL="231775" indent="-231775">
              <a:lnSpc>
                <a:spcPct val="90000"/>
              </a:lnSpc>
              <a:buFontTx/>
              <a:buNone/>
            </a:pPr>
            <a:r>
              <a:rPr lang="en-US" altLang="en-US" sz="2200">
                <a:latin typeface="Tahoma" panose="020B0604030504040204" pitchFamily="34" charset="0"/>
              </a:rPr>
              <a:t>Breakdown Characteristics:</a:t>
            </a:r>
          </a:p>
          <a:p>
            <a:pPr marL="231775" indent="-231775">
              <a:lnSpc>
                <a:spcPct val="90000"/>
              </a:lnSpc>
            </a:pPr>
            <a:r>
              <a:rPr lang="en-US" altLang="en-US" sz="2200">
                <a:latin typeface="Tahoma" panose="020B0604030504040204" pitchFamily="34" charset="0"/>
              </a:rPr>
              <a:t>V</a:t>
            </a:r>
            <a:r>
              <a:rPr lang="en-US" altLang="en-US" sz="2200" b="1" baseline="-14000">
                <a:latin typeface="Tahoma" panose="020B0604030504040204" pitchFamily="34" charset="0"/>
              </a:rPr>
              <a:t>Z</a:t>
            </a:r>
            <a:r>
              <a:rPr lang="en-US" altLang="en-US" sz="2200">
                <a:latin typeface="Tahoma" panose="020B0604030504040204" pitchFamily="34" charset="0"/>
              </a:rPr>
              <a:t> remains near constant</a:t>
            </a:r>
          </a:p>
          <a:p>
            <a:pPr marL="231775" indent="-231775">
              <a:lnSpc>
                <a:spcPct val="90000"/>
              </a:lnSpc>
            </a:pPr>
            <a:r>
              <a:rPr lang="en-US" altLang="en-US" sz="2200">
                <a:latin typeface="Tahoma" panose="020B0604030504040204" pitchFamily="34" charset="0"/>
              </a:rPr>
              <a:t>V</a:t>
            </a:r>
            <a:r>
              <a:rPr lang="en-US" altLang="en-US" sz="2200" b="1" baseline="-14000">
                <a:latin typeface="Tahoma" panose="020B0604030504040204" pitchFamily="34" charset="0"/>
              </a:rPr>
              <a:t>Z</a:t>
            </a:r>
            <a:r>
              <a:rPr lang="en-US" altLang="en-US" sz="2200">
                <a:latin typeface="Tahoma" panose="020B0604030504040204" pitchFamily="34" charset="0"/>
              </a:rPr>
              <a:t> provides:</a:t>
            </a:r>
          </a:p>
          <a:p>
            <a:pPr marL="231775" indent="-231775">
              <a:lnSpc>
                <a:spcPct val="90000"/>
              </a:lnSpc>
              <a:buFontTx/>
              <a:buNone/>
            </a:pPr>
            <a:r>
              <a:rPr lang="en-US" altLang="en-US" sz="2200">
                <a:latin typeface="Tahoma" panose="020B0604030504040204" pitchFamily="34" charset="0"/>
              </a:rPr>
              <a:t>	     - </a:t>
            </a:r>
            <a:r>
              <a:rPr lang="en-US" altLang="en-US" sz="2200">
                <a:solidFill>
                  <a:srgbClr val="FF0000"/>
                </a:solidFill>
                <a:latin typeface="Tahoma" panose="020B0604030504040204" pitchFamily="34" charset="0"/>
              </a:rPr>
              <a:t>Reference Voltage</a:t>
            </a:r>
          </a:p>
          <a:p>
            <a:pPr marL="231775" indent="-231775">
              <a:lnSpc>
                <a:spcPct val="90000"/>
              </a:lnSpc>
              <a:buFontTx/>
              <a:buNone/>
            </a:pPr>
            <a:r>
              <a:rPr lang="en-US" altLang="en-US" sz="2200">
                <a:solidFill>
                  <a:srgbClr val="FF0000"/>
                </a:solidFill>
                <a:latin typeface="Tahoma" panose="020B0604030504040204" pitchFamily="34" charset="0"/>
              </a:rPr>
              <a:t>	     - Voltage Regulation</a:t>
            </a:r>
          </a:p>
          <a:p>
            <a:pPr marL="231775" indent="-231775">
              <a:lnSpc>
                <a:spcPct val="90000"/>
              </a:lnSpc>
            </a:pPr>
            <a:r>
              <a:rPr lang="en-US" altLang="en-US" sz="2200">
                <a:latin typeface="Tahoma" panose="020B0604030504040204" pitchFamily="34" charset="0"/>
              </a:rPr>
              <a:t>I</a:t>
            </a:r>
            <a:r>
              <a:rPr lang="en-US" altLang="en-US" sz="2200" b="1" baseline="-14000">
                <a:latin typeface="Tahoma" panose="020B0604030504040204" pitchFamily="34" charset="0"/>
              </a:rPr>
              <a:t>Z</a:t>
            </a:r>
            <a:r>
              <a:rPr lang="en-US" altLang="en-US" sz="2200">
                <a:latin typeface="Tahoma" panose="020B0604030504040204" pitchFamily="34" charset="0"/>
              </a:rPr>
              <a:t> increases rapidly</a:t>
            </a:r>
          </a:p>
          <a:p>
            <a:pPr marL="231775" indent="-231775">
              <a:lnSpc>
                <a:spcPct val="90000"/>
              </a:lnSpc>
            </a:pPr>
            <a:r>
              <a:rPr lang="en-US" altLang="en-US" sz="2200">
                <a:latin typeface="Tahoma" panose="020B0604030504040204" pitchFamily="34" charset="0"/>
              </a:rPr>
              <a:t>I</a:t>
            </a:r>
            <a:r>
              <a:rPr lang="en-US" altLang="en-US" sz="2200" b="1" baseline="-12000">
                <a:latin typeface="Tahoma" panose="020B0604030504040204" pitchFamily="34" charset="0"/>
              </a:rPr>
              <a:t>Z</a:t>
            </a:r>
            <a:r>
              <a:rPr lang="en-US" altLang="en-US" sz="2200" b="1" i="1" baseline="-25000">
                <a:latin typeface="Tahoma" panose="020B0604030504040204" pitchFamily="34" charset="0"/>
              </a:rPr>
              <a:t>MAX</a:t>
            </a:r>
            <a:r>
              <a:rPr lang="en-US" altLang="en-US" sz="2200">
                <a:latin typeface="Tahoma" panose="020B0604030504040204" pitchFamily="34" charset="0"/>
              </a:rPr>
              <a:t> is achieved quickly</a:t>
            </a:r>
          </a:p>
          <a:p>
            <a:pPr marL="231775" indent="-231775">
              <a:lnSpc>
                <a:spcPct val="90000"/>
              </a:lnSpc>
            </a:pPr>
            <a:r>
              <a:rPr lang="en-US" altLang="en-US" sz="2200">
                <a:latin typeface="Tahoma" panose="020B0604030504040204" pitchFamily="34" charset="0"/>
              </a:rPr>
              <a:t>Exceeding I</a:t>
            </a:r>
            <a:r>
              <a:rPr lang="en-US" altLang="en-US" sz="2200" b="1" baseline="-14000">
                <a:latin typeface="Tahoma" panose="020B0604030504040204" pitchFamily="34" charset="0"/>
              </a:rPr>
              <a:t>Z</a:t>
            </a:r>
            <a:r>
              <a:rPr lang="en-US" altLang="en-US" sz="2200" b="1" i="1" baseline="-25000">
                <a:latin typeface="Tahoma" panose="020B0604030504040204" pitchFamily="34" charset="0"/>
              </a:rPr>
              <a:t>MAX</a:t>
            </a:r>
            <a:r>
              <a:rPr lang="en-US" altLang="en-US" sz="2200">
                <a:latin typeface="Tahoma" panose="020B0604030504040204" pitchFamily="34" charset="0"/>
              </a:rPr>
              <a:t> is fatal</a:t>
            </a:r>
          </a:p>
        </p:txBody>
      </p:sp>
      <p:pic>
        <p:nvPicPr>
          <p:cNvPr id="11268" name="Picture 4" descr="fg03_00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371600"/>
            <a:ext cx="50292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Line 5"/>
          <p:cNvSpPr>
            <a:spLocks noChangeShapeType="1"/>
          </p:cNvSpPr>
          <p:nvPr/>
        </p:nvSpPr>
        <p:spPr bwMode="auto">
          <a:xfrm>
            <a:off x="3505200" y="1905000"/>
            <a:ext cx="1828800" cy="5334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0" name="Line 6"/>
          <p:cNvSpPr>
            <a:spLocks noChangeShapeType="1"/>
          </p:cNvSpPr>
          <p:nvPr/>
        </p:nvSpPr>
        <p:spPr bwMode="auto">
          <a:xfrm flipV="1">
            <a:off x="3733800" y="2743200"/>
            <a:ext cx="12954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94157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533400"/>
            <a:ext cx="7772400" cy="533400"/>
          </a:xfrm>
        </p:spPr>
        <p:txBody>
          <a:bodyPr/>
          <a:lstStyle/>
          <a:p>
            <a:pPr>
              <a:defRPr/>
            </a:pPr>
            <a:r>
              <a:rPr lang="en-US" altLang="en-US" dirty="0">
                <a:solidFill>
                  <a:schemeClr val="accent2"/>
                </a:solidFill>
              </a:rPr>
              <a:t>Zener Diodes – Voltage Regulation</a:t>
            </a:r>
            <a:endParaRPr lang="en-US" dirty="0">
              <a:solidFill>
                <a:schemeClr val="accent2"/>
              </a:solidFill>
            </a:endParaRPr>
          </a:p>
        </p:txBody>
      </p:sp>
      <p:sp>
        <p:nvSpPr>
          <p:cNvPr id="12291" name="Rectangle 3"/>
          <p:cNvSpPr>
            <a:spLocks noGrp="1" noChangeArrowheads="1"/>
          </p:cNvSpPr>
          <p:nvPr>
            <p:ph type="body" idx="1"/>
          </p:nvPr>
        </p:nvSpPr>
        <p:spPr bwMode="auto">
          <a:xfrm>
            <a:off x="609600" y="1981200"/>
            <a:ext cx="35814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31775" indent="-231775">
              <a:buFontTx/>
              <a:buNone/>
            </a:pPr>
            <a:r>
              <a:rPr lang="en-US" altLang="en-US" sz="2000">
                <a:latin typeface="Tahoma" panose="020B0604030504040204" pitchFamily="34" charset="0"/>
              </a:rPr>
              <a:t>Regulation occurs between:</a:t>
            </a:r>
          </a:p>
          <a:p>
            <a:pPr marL="231775" indent="-231775">
              <a:buFontTx/>
              <a:buNone/>
            </a:pPr>
            <a:endParaRPr lang="en-US" altLang="en-US" sz="2000">
              <a:latin typeface="Tahoma" panose="020B0604030504040204" pitchFamily="34" charset="0"/>
            </a:endParaRPr>
          </a:p>
          <a:p>
            <a:pPr marL="231775" indent="-231775">
              <a:buFontTx/>
              <a:buNone/>
            </a:pPr>
            <a:r>
              <a:rPr lang="en-US" altLang="en-US" sz="2000">
                <a:latin typeface="Tahoma" panose="020B0604030504040204" pitchFamily="34" charset="0"/>
              </a:rPr>
              <a:t>	</a:t>
            </a:r>
          </a:p>
          <a:p>
            <a:pPr marL="231775" indent="-231775">
              <a:buFontTx/>
              <a:buNone/>
            </a:pPr>
            <a:r>
              <a:rPr lang="en-US" altLang="en-US" sz="2000">
                <a:latin typeface="Tahoma" panose="020B0604030504040204" pitchFamily="34" charset="0"/>
              </a:rPr>
              <a:t>		V</a:t>
            </a:r>
            <a:r>
              <a:rPr lang="en-US" altLang="en-US" sz="2000" b="1" baseline="-14000">
                <a:latin typeface="Tahoma" panose="020B0604030504040204" pitchFamily="34" charset="0"/>
              </a:rPr>
              <a:t>ZK</a:t>
            </a:r>
            <a:r>
              <a:rPr lang="en-US" altLang="en-US" sz="2000">
                <a:latin typeface="Tahoma" panose="020B0604030504040204" pitchFamily="34" charset="0"/>
              </a:rPr>
              <a:t>  - knee voltage</a:t>
            </a:r>
          </a:p>
          <a:p>
            <a:pPr marL="231775" indent="-231775">
              <a:lnSpc>
                <a:spcPct val="150000"/>
              </a:lnSpc>
              <a:buFontTx/>
              <a:buNone/>
            </a:pPr>
            <a:r>
              <a:rPr lang="en-US" altLang="en-US" sz="2000">
                <a:latin typeface="Tahoma" panose="020B0604030504040204" pitchFamily="34" charset="0"/>
              </a:rPr>
              <a:t>		to</a:t>
            </a:r>
          </a:p>
          <a:p>
            <a:pPr marL="231775" indent="-231775">
              <a:buFontTx/>
              <a:buNone/>
            </a:pPr>
            <a:r>
              <a:rPr lang="en-US" altLang="en-US" sz="2000">
                <a:latin typeface="Tahoma" panose="020B0604030504040204" pitchFamily="34" charset="0"/>
              </a:rPr>
              <a:t>		V</a:t>
            </a:r>
            <a:r>
              <a:rPr lang="en-US" altLang="en-US" sz="2000" b="1" baseline="-14000">
                <a:latin typeface="Tahoma" panose="020B0604030504040204" pitchFamily="34" charset="0"/>
              </a:rPr>
              <a:t>ZM</a:t>
            </a:r>
            <a:r>
              <a:rPr lang="en-US" altLang="en-US" sz="2000">
                <a:latin typeface="Tahoma" panose="020B0604030504040204" pitchFamily="34" charset="0"/>
              </a:rPr>
              <a:t>  - Imax</a:t>
            </a:r>
            <a:endParaRPr lang="en-US" altLang="en-US" sz="3500">
              <a:latin typeface="Tahoma" panose="020B0604030504040204" pitchFamily="34" charset="0"/>
            </a:endParaRPr>
          </a:p>
        </p:txBody>
      </p:sp>
      <p:pic>
        <p:nvPicPr>
          <p:cNvPr id="12292" name="Picture 4" descr="fg03_00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219200"/>
            <a:ext cx="48768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Line 9"/>
          <p:cNvSpPr>
            <a:spLocks noChangeShapeType="1"/>
          </p:cNvSpPr>
          <p:nvPr/>
        </p:nvSpPr>
        <p:spPr bwMode="auto">
          <a:xfrm flipV="1">
            <a:off x="3657600" y="2514600"/>
            <a:ext cx="1676400" cy="762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4" name="Line 11"/>
          <p:cNvSpPr>
            <a:spLocks noChangeShapeType="1"/>
          </p:cNvSpPr>
          <p:nvPr/>
        </p:nvSpPr>
        <p:spPr bwMode="auto">
          <a:xfrm>
            <a:off x="2895600" y="4267200"/>
            <a:ext cx="2286000" cy="609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91972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28600"/>
            <a:ext cx="7772400" cy="609600"/>
          </a:xfrm>
        </p:spPr>
        <p:txBody>
          <a:bodyPr/>
          <a:lstStyle/>
          <a:p>
            <a:pPr>
              <a:defRPr/>
            </a:pPr>
            <a:r>
              <a:rPr lang="en-US" altLang="en-US" dirty="0">
                <a:solidFill>
                  <a:schemeClr val="accent2"/>
                </a:solidFill>
              </a:rPr>
              <a:t>Zener Diode – Equivalent Circuit</a:t>
            </a:r>
            <a:endParaRPr lang="en-US" dirty="0">
              <a:solidFill>
                <a:schemeClr val="accent2"/>
              </a:solidFill>
            </a:endParaRPr>
          </a:p>
        </p:txBody>
      </p:sp>
      <p:sp>
        <p:nvSpPr>
          <p:cNvPr id="13315" name="Rectangle 3"/>
          <p:cNvSpPr>
            <a:spLocks noGrp="1" noChangeArrowheads="1"/>
          </p:cNvSpPr>
          <p:nvPr>
            <p:ph type="body" idx="1"/>
          </p:nvPr>
        </p:nvSpPr>
        <p:spPr bwMode="auto">
          <a:xfrm>
            <a:off x="457200" y="1524000"/>
            <a:ext cx="45720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Ideal Zener exhibits a </a:t>
            </a:r>
            <a:r>
              <a:rPr lang="en-US" altLang="en-US" b="1">
                <a:solidFill>
                  <a:schemeClr val="accent2"/>
                </a:solidFill>
              </a:rPr>
              <a:t>constant voltage</a:t>
            </a:r>
            <a:r>
              <a:rPr lang="en-US" altLang="en-US"/>
              <a:t>, regardless of current draw.</a:t>
            </a:r>
          </a:p>
          <a:p>
            <a:pPr>
              <a:buFontTx/>
              <a:buNone/>
            </a:pPr>
            <a:endParaRPr lang="en-US" altLang="en-US"/>
          </a:p>
          <a:p>
            <a:r>
              <a:rPr lang="en-US" altLang="en-US"/>
              <a:t>Ideal Zener exhibits </a:t>
            </a:r>
          </a:p>
          <a:p>
            <a:pPr>
              <a:buFontTx/>
              <a:buNone/>
            </a:pPr>
            <a:r>
              <a:rPr lang="en-US" altLang="en-US">
                <a:solidFill>
                  <a:schemeClr val="accent2"/>
                </a:solidFill>
              </a:rPr>
              <a:t>	</a:t>
            </a:r>
            <a:r>
              <a:rPr lang="en-US" altLang="en-US" b="1">
                <a:solidFill>
                  <a:schemeClr val="accent2"/>
                </a:solidFill>
              </a:rPr>
              <a:t>No Resistance</a:t>
            </a:r>
            <a:r>
              <a:rPr lang="en-US" altLang="en-US" b="1"/>
              <a:t> </a:t>
            </a:r>
            <a:r>
              <a:rPr lang="en-US" altLang="en-US"/>
              <a:t>characteristics.</a:t>
            </a:r>
          </a:p>
        </p:txBody>
      </p:sp>
      <p:pic>
        <p:nvPicPr>
          <p:cNvPr id="13316" name="Picture 5" descr="IdealZe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95400"/>
            <a:ext cx="258445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718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457200"/>
            <a:ext cx="7772400" cy="609600"/>
          </a:xfrm>
        </p:spPr>
        <p:txBody>
          <a:bodyPr/>
          <a:lstStyle/>
          <a:p>
            <a:pPr>
              <a:defRPr/>
            </a:pPr>
            <a:r>
              <a:rPr lang="en-US" altLang="en-US" dirty="0">
                <a:solidFill>
                  <a:schemeClr val="accent2"/>
                </a:solidFill>
              </a:rPr>
              <a:t>Zener Diode – Equivalent Circuit</a:t>
            </a:r>
            <a:endParaRPr lang="en-US" dirty="0">
              <a:solidFill>
                <a:schemeClr val="accent2"/>
              </a:solidFill>
            </a:endParaRPr>
          </a:p>
        </p:txBody>
      </p:sp>
      <p:sp>
        <p:nvSpPr>
          <p:cNvPr id="14339" name="Rectangle 3"/>
          <p:cNvSpPr>
            <a:spLocks noGrp="1" noChangeArrowheads="1"/>
          </p:cNvSpPr>
          <p:nvPr>
            <p:ph type="body" idx="1"/>
          </p:nvPr>
        </p:nvSpPr>
        <p:spPr bwMode="auto">
          <a:xfrm>
            <a:off x="381000" y="1828800"/>
            <a:ext cx="5105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Zener exhibits a </a:t>
            </a:r>
            <a:r>
              <a:rPr lang="en-US" altLang="en-US" u="sng">
                <a:solidFill>
                  <a:schemeClr val="accent2"/>
                </a:solidFill>
              </a:rPr>
              <a:t>near</a:t>
            </a:r>
            <a:r>
              <a:rPr lang="en-US" altLang="en-US"/>
              <a:t> </a:t>
            </a:r>
            <a:r>
              <a:rPr lang="en-US" altLang="en-US">
                <a:solidFill>
                  <a:schemeClr val="accent2"/>
                </a:solidFill>
              </a:rPr>
              <a:t>constant voltage</a:t>
            </a:r>
            <a:r>
              <a:rPr lang="en-US" altLang="en-US"/>
              <a:t>, varied by current drawn through the series resistance Z</a:t>
            </a:r>
            <a:r>
              <a:rPr lang="en-US" altLang="en-US" b="1" baseline="-25000"/>
              <a:t>Z</a:t>
            </a:r>
            <a:r>
              <a:rPr lang="en-US" altLang="en-US"/>
              <a:t> (z</a:t>
            </a:r>
            <a:r>
              <a:rPr lang="en-US" altLang="en-US" b="1" baseline="-25000"/>
              <a:t>r</a:t>
            </a:r>
            <a:r>
              <a:rPr lang="en-US" altLang="en-US"/>
              <a:t>).</a:t>
            </a:r>
          </a:p>
          <a:p>
            <a:pPr>
              <a:buFontTx/>
              <a:buNone/>
            </a:pPr>
            <a:endParaRPr lang="en-US" altLang="en-US"/>
          </a:p>
          <a:p>
            <a:r>
              <a:rPr lang="en-US" altLang="en-US"/>
              <a:t>As I</a:t>
            </a:r>
            <a:r>
              <a:rPr lang="en-US" altLang="en-US" b="1" baseline="-25000"/>
              <a:t>Z</a:t>
            </a:r>
            <a:r>
              <a:rPr lang="en-US" altLang="en-US"/>
              <a:t> increases, V</a:t>
            </a:r>
            <a:r>
              <a:rPr lang="en-US" altLang="en-US" b="1" baseline="-25000"/>
              <a:t>Z</a:t>
            </a:r>
            <a:r>
              <a:rPr lang="en-US" altLang="en-US"/>
              <a:t> also increases.</a:t>
            </a:r>
          </a:p>
        </p:txBody>
      </p:sp>
      <p:pic>
        <p:nvPicPr>
          <p:cNvPr id="14340" name="Picture 5" descr="PracticalZe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475" y="1524000"/>
            <a:ext cx="3063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Oval 7"/>
          <p:cNvSpPr>
            <a:spLocks noChangeArrowheads="1"/>
          </p:cNvSpPr>
          <p:nvPr/>
        </p:nvSpPr>
        <p:spPr bwMode="auto">
          <a:xfrm>
            <a:off x="7086600" y="2514600"/>
            <a:ext cx="9906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endParaRPr lang="en-US" altLang="en-US"/>
          </a:p>
        </p:txBody>
      </p:sp>
      <p:sp>
        <p:nvSpPr>
          <p:cNvPr id="14342" name="Line 8"/>
          <p:cNvSpPr>
            <a:spLocks noChangeShapeType="1"/>
          </p:cNvSpPr>
          <p:nvPr/>
        </p:nvSpPr>
        <p:spPr bwMode="auto">
          <a:xfrm flipV="1">
            <a:off x="4953000" y="2895600"/>
            <a:ext cx="20574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19036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457200"/>
            <a:ext cx="7772400" cy="609600"/>
          </a:xfrm>
        </p:spPr>
        <p:txBody>
          <a:bodyPr>
            <a:normAutofit fontScale="90000"/>
          </a:bodyPr>
          <a:lstStyle/>
          <a:p>
            <a:pPr>
              <a:defRPr/>
            </a:pPr>
            <a:r>
              <a:rPr lang="en-US" altLang="en-US" dirty="0">
                <a:solidFill>
                  <a:schemeClr val="accent2"/>
                </a:solidFill>
              </a:rPr>
              <a:t>Zener Diode – Characteristic Curve</a:t>
            </a:r>
            <a:endParaRPr lang="en-US" dirty="0">
              <a:solidFill>
                <a:schemeClr val="accent2"/>
              </a:solidFill>
            </a:endParaRPr>
          </a:p>
        </p:txBody>
      </p:sp>
      <p:sp>
        <p:nvSpPr>
          <p:cNvPr id="15363" name="Rectangle 3"/>
          <p:cNvSpPr>
            <a:spLocks noGrp="1" noChangeArrowheads="1"/>
          </p:cNvSpPr>
          <p:nvPr>
            <p:ph type="body" idx="1"/>
          </p:nvPr>
        </p:nvSpPr>
        <p:spPr bwMode="auto">
          <a:xfrm>
            <a:off x="457200" y="1828800"/>
            <a:ext cx="41148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ym typeface="Symbol" panose="05050102010706020507" pitchFamily="18" charset="2"/>
              </a:rPr>
              <a:t>V</a:t>
            </a:r>
            <a:r>
              <a:rPr lang="en-US" altLang="en-US" b="1" baseline="-25000"/>
              <a:t>Z</a:t>
            </a:r>
            <a:r>
              <a:rPr lang="en-US" altLang="en-US">
                <a:sym typeface="Symbol" panose="05050102010706020507" pitchFamily="18" charset="2"/>
              </a:rPr>
              <a:t> results from I</a:t>
            </a:r>
            <a:r>
              <a:rPr lang="en-US" altLang="en-US" b="1" baseline="-25000"/>
              <a:t>Z</a:t>
            </a:r>
            <a:r>
              <a:rPr lang="en-US" altLang="en-US">
                <a:sym typeface="Symbol" panose="05050102010706020507" pitchFamily="18" charset="2"/>
              </a:rPr>
              <a:t>.</a:t>
            </a:r>
          </a:p>
          <a:p>
            <a:pPr>
              <a:buFontTx/>
              <a:buNone/>
            </a:pPr>
            <a:endParaRPr lang="en-US" altLang="en-US"/>
          </a:p>
          <a:p>
            <a:pPr>
              <a:buFontTx/>
              <a:buNone/>
            </a:pPr>
            <a:endParaRPr lang="en-US" altLang="en-US"/>
          </a:p>
          <a:p>
            <a:r>
              <a:rPr lang="en-US" altLang="en-US">
                <a:sym typeface="Symbol" panose="05050102010706020507" pitchFamily="18" charset="2"/>
              </a:rPr>
              <a:t>I</a:t>
            </a:r>
            <a:r>
              <a:rPr lang="en-US" altLang="en-US" b="1" baseline="-25000"/>
              <a:t>Z</a:t>
            </a:r>
            <a:r>
              <a:rPr lang="en-US" altLang="en-US">
                <a:sym typeface="Symbol" panose="05050102010706020507" pitchFamily="18" charset="2"/>
              </a:rPr>
              <a:t> thru Z</a:t>
            </a:r>
            <a:r>
              <a:rPr lang="en-US" altLang="en-US" b="1" baseline="-25000"/>
              <a:t>Z</a:t>
            </a:r>
            <a:r>
              <a:rPr lang="en-US" altLang="en-US">
                <a:sym typeface="Symbol" panose="05050102010706020507" pitchFamily="18" charset="2"/>
              </a:rPr>
              <a:t> produce this. </a:t>
            </a:r>
          </a:p>
        </p:txBody>
      </p:sp>
      <p:pic>
        <p:nvPicPr>
          <p:cNvPr id="15364" name="Picture 5" descr="ZennerCharacteristicCur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1600200"/>
            <a:ext cx="428466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6"/>
          <p:cNvSpPr txBox="1">
            <a:spLocks noChangeArrowheads="1"/>
          </p:cNvSpPr>
          <p:nvPr/>
        </p:nvSpPr>
        <p:spPr bwMode="auto">
          <a:xfrm>
            <a:off x="1219200" y="5715000"/>
            <a:ext cx="2438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a:t>See Ex. 3-2</a:t>
            </a:r>
          </a:p>
        </p:txBody>
      </p:sp>
      <p:sp>
        <p:nvSpPr>
          <p:cNvPr id="15366" name="Oval 7"/>
          <p:cNvSpPr>
            <a:spLocks noChangeArrowheads="1"/>
          </p:cNvSpPr>
          <p:nvPr/>
        </p:nvSpPr>
        <p:spPr bwMode="auto">
          <a:xfrm>
            <a:off x="5943600" y="1600200"/>
            <a:ext cx="838200" cy="4572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endParaRPr lang="en-US" altLang="en-US"/>
          </a:p>
        </p:txBody>
      </p:sp>
      <p:sp>
        <p:nvSpPr>
          <p:cNvPr id="15367" name="Line 11"/>
          <p:cNvSpPr>
            <a:spLocks noChangeShapeType="1"/>
          </p:cNvSpPr>
          <p:nvPr/>
        </p:nvSpPr>
        <p:spPr bwMode="auto">
          <a:xfrm>
            <a:off x="4800600" y="1524000"/>
            <a:ext cx="12192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8" name="Line 12"/>
          <p:cNvSpPr>
            <a:spLocks noChangeShapeType="1"/>
          </p:cNvSpPr>
          <p:nvPr/>
        </p:nvSpPr>
        <p:spPr bwMode="auto">
          <a:xfrm>
            <a:off x="3048000" y="1447800"/>
            <a:ext cx="17526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9" name="Line 13"/>
          <p:cNvSpPr>
            <a:spLocks noChangeShapeType="1"/>
          </p:cNvSpPr>
          <p:nvPr/>
        </p:nvSpPr>
        <p:spPr bwMode="auto">
          <a:xfrm flipV="1">
            <a:off x="1524000" y="1447800"/>
            <a:ext cx="15240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0" name="Oval 14"/>
          <p:cNvSpPr>
            <a:spLocks noChangeArrowheads="1"/>
          </p:cNvSpPr>
          <p:nvPr/>
        </p:nvSpPr>
        <p:spPr bwMode="auto">
          <a:xfrm>
            <a:off x="8610600" y="3657600"/>
            <a:ext cx="381000" cy="533400"/>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endParaRPr lang="en-US" altLang="en-US"/>
          </a:p>
        </p:txBody>
      </p:sp>
      <p:sp>
        <p:nvSpPr>
          <p:cNvPr id="15371" name="Line 15"/>
          <p:cNvSpPr>
            <a:spLocks noChangeShapeType="1"/>
          </p:cNvSpPr>
          <p:nvPr/>
        </p:nvSpPr>
        <p:spPr bwMode="auto">
          <a:xfrm>
            <a:off x="4267200" y="2362200"/>
            <a:ext cx="4191000" cy="129540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363542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533400"/>
            <a:ext cx="7772400" cy="533400"/>
          </a:xfrm>
        </p:spPr>
        <p:txBody>
          <a:bodyPr/>
          <a:lstStyle/>
          <a:p>
            <a:pPr>
              <a:defRPr/>
            </a:pPr>
            <a:r>
              <a:rPr lang="en-US" altLang="en-US" dirty="0">
                <a:solidFill>
                  <a:schemeClr val="accent2"/>
                </a:solidFill>
              </a:rPr>
              <a:t>Zener Diode</a:t>
            </a:r>
          </a:p>
        </p:txBody>
      </p:sp>
      <p:sp>
        <p:nvSpPr>
          <p:cNvPr id="16387" name="Text Box 3"/>
          <p:cNvSpPr txBox="1">
            <a:spLocks noChangeArrowheads="1"/>
          </p:cNvSpPr>
          <p:nvPr/>
        </p:nvSpPr>
        <p:spPr bwMode="auto">
          <a:xfrm>
            <a:off x="609600" y="1371600"/>
            <a:ext cx="80772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200">
                <a:solidFill>
                  <a:schemeClr val="tx1"/>
                </a:solidFill>
                <a:latin typeface="Tahoma" panose="020B0604030504040204" pitchFamily="34" charset="0"/>
              </a:defRPr>
            </a:lvl1pPr>
            <a:lvl2pPr marL="520700" indent="-1270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a:t>Zener diodes have given characteristics such as;</a:t>
            </a:r>
          </a:p>
          <a:p>
            <a:pPr>
              <a:spcBef>
                <a:spcPct val="20000"/>
              </a:spcBef>
              <a:buFontTx/>
              <a:buChar char="•"/>
            </a:pPr>
            <a:r>
              <a:rPr lang="en-US" altLang="en-US">
                <a:solidFill>
                  <a:schemeClr val="accent2"/>
                </a:solidFill>
              </a:rPr>
              <a:t>Temperature Coefficients</a:t>
            </a:r>
            <a:r>
              <a:rPr lang="en-US" altLang="en-US"/>
              <a:t> – describes the % </a:t>
            </a:r>
            <a:r>
              <a:rPr lang="en-US" altLang="en-US">
                <a:sym typeface="Symbol" panose="05050102010706020507" pitchFamily="18" charset="2"/>
              </a:rPr>
              <a:t>V</a:t>
            </a:r>
            <a:r>
              <a:rPr lang="en-US" altLang="en-US" b="1" baseline="-25000"/>
              <a:t>Z</a:t>
            </a:r>
            <a:r>
              <a:rPr lang="en-US" altLang="en-US">
                <a:sym typeface="Symbol" panose="05050102010706020507" pitchFamily="18" charset="2"/>
              </a:rPr>
              <a:t> for Temp (</a:t>
            </a:r>
            <a:r>
              <a:rPr lang="en-US" altLang="en-US" b="1" baseline="30000">
                <a:sym typeface="Symbol" panose="05050102010706020507" pitchFamily="18" charset="2"/>
              </a:rPr>
              <a:t>0</a:t>
            </a:r>
            <a:r>
              <a:rPr lang="en-US" altLang="en-US">
                <a:sym typeface="Symbol" panose="05050102010706020507" pitchFamily="18" charset="2"/>
              </a:rPr>
              <a:t>C)</a:t>
            </a:r>
            <a:r>
              <a:rPr lang="en-US" altLang="en-US"/>
              <a:t> </a:t>
            </a:r>
          </a:p>
          <a:p>
            <a:pPr lvl="1">
              <a:spcBef>
                <a:spcPct val="20000"/>
              </a:spcBef>
            </a:pPr>
            <a:r>
              <a:rPr lang="en-US" altLang="en-US">
                <a:sym typeface="Symbol" panose="05050102010706020507" pitchFamily="18" charset="2"/>
              </a:rPr>
              <a:t> V</a:t>
            </a:r>
            <a:r>
              <a:rPr lang="en-US" altLang="en-US" b="1" baseline="-25000"/>
              <a:t>Z</a:t>
            </a:r>
            <a:r>
              <a:rPr lang="en-US" altLang="en-US">
                <a:sym typeface="Symbol" panose="05050102010706020507" pitchFamily="18" charset="2"/>
              </a:rPr>
              <a:t> = V</a:t>
            </a:r>
            <a:r>
              <a:rPr lang="en-US" altLang="en-US" b="1" baseline="-25000"/>
              <a:t>Z</a:t>
            </a:r>
            <a:r>
              <a:rPr lang="en-US" altLang="en-US">
                <a:sym typeface="Symbol" panose="05050102010706020507" pitchFamily="18" charset="2"/>
              </a:rPr>
              <a:t> x TC</a:t>
            </a:r>
            <a:r>
              <a:rPr lang="en-US" altLang="en-US" b="1">
                <a:sym typeface="Symbol" panose="05050102010706020507" pitchFamily="18" charset="2"/>
              </a:rPr>
              <a:t> </a:t>
            </a:r>
            <a:r>
              <a:rPr lang="en-US" altLang="en-US">
                <a:sym typeface="Symbol" panose="05050102010706020507" pitchFamily="18" charset="2"/>
              </a:rPr>
              <a:t>T  </a:t>
            </a:r>
            <a:r>
              <a:rPr lang="en-US" altLang="en-US">
                <a:sym typeface="Wingdings" panose="05000000000000000000" pitchFamily="2" charset="2"/>
              </a:rPr>
              <a:t>  </a:t>
            </a:r>
            <a:r>
              <a:rPr lang="en-US" altLang="en-US">
                <a:solidFill>
                  <a:schemeClr val="accent2"/>
                </a:solidFill>
                <a:sym typeface="Wingdings" panose="05000000000000000000" pitchFamily="2" charset="2"/>
              </a:rPr>
              <a:t>%/</a:t>
            </a:r>
            <a:r>
              <a:rPr lang="en-US" altLang="en-US" b="1" baseline="30000">
                <a:solidFill>
                  <a:schemeClr val="accent2"/>
                </a:solidFill>
                <a:sym typeface="Wingdings" panose="05000000000000000000" pitchFamily="2" charset="2"/>
              </a:rPr>
              <a:t>o</a:t>
            </a:r>
            <a:r>
              <a:rPr lang="en-US" altLang="en-US">
                <a:solidFill>
                  <a:schemeClr val="accent2"/>
                </a:solidFill>
                <a:sym typeface="Wingdings" panose="05000000000000000000" pitchFamily="2" charset="2"/>
              </a:rPr>
              <a:t>C 		</a:t>
            </a:r>
          </a:p>
          <a:p>
            <a:pPr lvl="1">
              <a:spcBef>
                <a:spcPct val="20000"/>
              </a:spcBef>
            </a:pPr>
            <a:r>
              <a:rPr lang="en-US" altLang="en-US">
                <a:solidFill>
                  <a:schemeClr val="accent2"/>
                </a:solidFill>
                <a:sym typeface="Wingdings" panose="05000000000000000000" pitchFamily="2" charset="2"/>
              </a:rPr>
              <a:t>							</a:t>
            </a:r>
            <a:r>
              <a:rPr lang="en-US" altLang="en-US" sz="1800">
                <a:sym typeface="Wingdings" panose="05000000000000000000" pitchFamily="2" charset="2"/>
              </a:rPr>
              <a:t>See Ex.3-3 (</a:t>
            </a:r>
            <a:r>
              <a:rPr lang="en-US" altLang="en-US" sz="1800">
                <a:sym typeface="Symbol" panose="05050102010706020507" pitchFamily="18" charset="2"/>
              </a:rPr>
              <a:t>Vz)</a:t>
            </a:r>
          </a:p>
          <a:p>
            <a:pPr>
              <a:spcBef>
                <a:spcPct val="20000"/>
              </a:spcBef>
              <a:buFontTx/>
              <a:buChar char="•"/>
            </a:pPr>
            <a:r>
              <a:rPr lang="en-US" altLang="en-US">
                <a:solidFill>
                  <a:schemeClr val="accent2"/>
                </a:solidFill>
              </a:rPr>
              <a:t>Power Ratings</a:t>
            </a:r>
            <a:r>
              <a:rPr lang="en-US" altLang="en-US"/>
              <a:t> – the Zener incurs power dissipation based on I</a:t>
            </a:r>
            <a:r>
              <a:rPr lang="en-US" altLang="en-US" b="1" baseline="-25000"/>
              <a:t>Z</a:t>
            </a:r>
            <a:r>
              <a:rPr lang="en-US" altLang="en-US"/>
              <a:t> and Z</a:t>
            </a:r>
            <a:r>
              <a:rPr lang="en-US" altLang="en-US" b="1" baseline="-25000"/>
              <a:t>Z</a:t>
            </a:r>
            <a:r>
              <a:rPr lang="en-US" altLang="en-US"/>
              <a:t>  </a:t>
            </a:r>
            <a:r>
              <a:rPr lang="en-US" altLang="en-US">
                <a:sym typeface="Wingdings" panose="05000000000000000000" pitchFamily="2" charset="2"/>
              </a:rPr>
              <a:t> </a:t>
            </a:r>
            <a:r>
              <a:rPr lang="en-US" altLang="en-US">
                <a:solidFill>
                  <a:schemeClr val="accent2"/>
                </a:solidFill>
                <a:sym typeface="Wingdings" panose="05000000000000000000" pitchFamily="2" charset="2"/>
              </a:rPr>
              <a:t>P = I</a:t>
            </a:r>
            <a:r>
              <a:rPr lang="en-US" altLang="en-US" b="1" baseline="-25000"/>
              <a:t>Z</a:t>
            </a:r>
            <a:r>
              <a:rPr lang="en-US" altLang="en-US" b="1" baseline="30000">
                <a:solidFill>
                  <a:schemeClr val="accent2"/>
                </a:solidFill>
                <a:sym typeface="Wingdings" panose="05000000000000000000" pitchFamily="2" charset="2"/>
              </a:rPr>
              <a:t>2</a:t>
            </a:r>
            <a:r>
              <a:rPr lang="en-US" altLang="en-US">
                <a:solidFill>
                  <a:schemeClr val="accent2"/>
                </a:solidFill>
                <a:sym typeface="Wingdings" panose="05000000000000000000" pitchFamily="2" charset="2"/>
              </a:rPr>
              <a:t> x Z</a:t>
            </a:r>
            <a:r>
              <a:rPr lang="en-US" altLang="en-US" b="1" baseline="-25000"/>
              <a:t>Z</a:t>
            </a:r>
            <a:endParaRPr lang="en-US" altLang="en-US">
              <a:solidFill>
                <a:schemeClr val="accent2"/>
              </a:solidFill>
              <a:sym typeface="Wingdings" panose="05000000000000000000" pitchFamily="2" charset="2"/>
            </a:endParaRPr>
          </a:p>
          <a:p>
            <a:pPr lvl="1">
              <a:spcBef>
                <a:spcPct val="20000"/>
              </a:spcBef>
            </a:pPr>
            <a:r>
              <a:rPr lang="en-US" altLang="en-US"/>
              <a:t>Power de-rating factor specifies the reduced power rating for device operating temperatures in excess of the </a:t>
            </a:r>
            <a:r>
              <a:rPr lang="en-US" altLang="en-US">
                <a:solidFill>
                  <a:srgbClr val="FF0000"/>
                </a:solidFill>
              </a:rPr>
              <a:t>“rated maximum temperature”</a:t>
            </a:r>
            <a:r>
              <a:rPr lang="en-US" altLang="en-US"/>
              <a:t>.</a:t>
            </a:r>
          </a:p>
          <a:p>
            <a:pPr lvl="1">
              <a:spcBef>
                <a:spcPct val="20000"/>
              </a:spcBef>
            </a:pPr>
            <a:r>
              <a:rPr lang="en-US" altLang="en-US">
                <a:solidFill>
                  <a:schemeClr val="accent2"/>
                </a:solidFill>
              </a:rPr>
              <a:t>	</a:t>
            </a:r>
            <a:r>
              <a:rPr lang="en-US" altLang="en-US"/>
              <a:t>P</a:t>
            </a:r>
            <a:r>
              <a:rPr lang="en-US" altLang="en-US" b="1" baseline="-25000"/>
              <a:t>D </a:t>
            </a:r>
            <a:r>
              <a:rPr lang="en-US" altLang="en-US" b="1" baseline="-14000"/>
              <a:t>(de-rated)</a:t>
            </a:r>
            <a:r>
              <a:rPr lang="en-US" altLang="en-US"/>
              <a:t> = P</a:t>
            </a:r>
            <a:r>
              <a:rPr lang="en-US" altLang="en-US" b="1" baseline="-25000"/>
              <a:t>D </a:t>
            </a:r>
            <a:r>
              <a:rPr lang="en-US" altLang="en-US" b="1" baseline="-14000"/>
              <a:t>(max)</a:t>
            </a:r>
            <a:r>
              <a:rPr lang="en-US" altLang="en-US"/>
              <a:t> – (mW/</a:t>
            </a:r>
            <a:r>
              <a:rPr lang="en-US" altLang="en-US" b="1" baseline="30000"/>
              <a:t>0</a:t>
            </a:r>
            <a:r>
              <a:rPr lang="en-US" altLang="en-US"/>
              <a:t>C) </a:t>
            </a:r>
            <a:r>
              <a:rPr lang="en-US" altLang="en-US">
                <a:sym typeface="Symbol" panose="05050102010706020507" pitchFamily="18" charset="2"/>
              </a:rPr>
              <a:t>T </a:t>
            </a:r>
            <a:r>
              <a:rPr lang="en-US" altLang="en-US">
                <a:sym typeface="Wingdings" panose="05000000000000000000" pitchFamily="2" charset="2"/>
              </a:rPr>
              <a:t> </a:t>
            </a:r>
            <a:r>
              <a:rPr lang="en-US" altLang="en-US">
                <a:solidFill>
                  <a:schemeClr val="accent2"/>
                </a:solidFill>
                <a:sym typeface="Wingdings" panose="05000000000000000000" pitchFamily="2" charset="2"/>
              </a:rPr>
              <a:t>mW</a:t>
            </a:r>
            <a:r>
              <a:rPr lang="en-US" altLang="en-US">
                <a:sym typeface="Symbol" panose="05050102010706020507" pitchFamily="18" charset="2"/>
              </a:rPr>
              <a:t>								</a:t>
            </a:r>
            <a:endParaRPr lang="en-US" altLang="en-US" sz="1800">
              <a:sym typeface="Symbol" panose="05050102010706020507" pitchFamily="18" charset="2"/>
            </a:endParaRPr>
          </a:p>
          <a:p>
            <a:pPr>
              <a:spcBef>
                <a:spcPct val="20000"/>
              </a:spcBef>
            </a:pPr>
            <a:r>
              <a:rPr lang="en-US" altLang="en-US"/>
              <a:t>The data sheet provides this information.	 </a:t>
            </a:r>
            <a:r>
              <a:rPr lang="en-US" altLang="en-US" sz="1800"/>
              <a:t>See Ex. 3-4 (</a:t>
            </a:r>
            <a:r>
              <a:rPr lang="en-US" altLang="en-US" sz="1800">
                <a:sym typeface="Wingdings" panose="05000000000000000000" pitchFamily="2" charset="2"/>
              </a:rPr>
              <a:t>%/</a:t>
            </a:r>
            <a:r>
              <a:rPr lang="en-US" altLang="en-US" sz="1800" b="1" baseline="30000">
                <a:sym typeface="Wingdings" panose="05000000000000000000" pitchFamily="2" charset="2"/>
              </a:rPr>
              <a:t>o</a:t>
            </a:r>
            <a:r>
              <a:rPr lang="en-US" altLang="en-US" sz="1800">
                <a:sym typeface="Wingdings" panose="05000000000000000000" pitchFamily="2" charset="2"/>
              </a:rPr>
              <a:t>C)</a:t>
            </a:r>
          </a:p>
        </p:txBody>
      </p:sp>
    </p:spTree>
    <p:extLst>
      <p:ext uri="{BB962C8B-B14F-4D97-AF65-F5344CB8AC3E}">
        <p14:creationId xmlns:p14="http://schemas.microsoft.com/office/powerpoint/2010/main" val="237242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7275" y="4418013"/>
            <a:ext cx="2286000" cy="644525"/>
          </a:xfrm>
        </p:spPr>
        <p:txBody>
          <a:bodyPr/>
          <a:lstStyle/>
          <a:p>
            <a:pPr>
              <a:defRPr/>
            </a:pPr>
            <a:r>
              <a:rPr lang="en-US" dirty="0"/>
              <a:t>VARISTOR</a:t>
            </a:r>
            <a:endParaRPr lang="en-GB" dirty="0"/>
          </a:p>
        </p:txBody>
      </p:sp>
      <p:sp>
        <p:nvSpPr>
          <p:cNvPr id="16387" name="Content Placeholder 2"/>
          <p:cNvSpPr>
            <a:spLocks noGrp="1"/>
          </p:cNvSpPr>
          <p:nvPr>
            <p:ph idx="1"/>
          </p:nvPr>
        </p:nvSpPr>
        <p:spPr>
          <a:xfrm>
            <a:off x="-1588" y="0"/>
            <a:ext cx="5334001" cy="5033963"/>
          </a:xfrm>
        </p:spPr>
        <p:txBody>
          <a:bodyPr/>
          <a:lstStyle/>
          <a:p>
            <a:r>
              <a:rPr lang="ro-RO" altLang="en-US" sz="1800" dirty="0"/>
              <a:t>MOV –Metal-</a:t>
            </a:r>
            <a:r>
              <a:rPr lang="ro-RO" altLang="en-US" sz="1800" dirty="0" err="1"/>
              <a:t>Oxide</a:t>
            </a:r>
            <a:r>
              <a:rPr lang="ro-RO" altLang="en-US" sz="1800" dirty="0"/>
              <a:t> Varistor -</a:t>
            </a:r>
            <a:r>
              <a:rPr lang="en-US" altLang="en-US" sz="1800" dirty="0" err="1"/>
              <a:t>Dispozitiv</a:t>
            </a:r>
            <a:r>
              <a:rPr lang="en-US" altLang="en-US" sz="1800" dirty="0"/>
              <a:t> </a:t>
            </a:r>
            <a:r>
              <a:rPr lang="en-US" altLang="en-US" sz="1800" dirty="0" err="1"/>
              <a:t>electrotehnic</a:t>
            </a:r>
            <a:r>
              <a:rPr lang="en-US" altLang="en-US" sz="1800" dirty="0"/>
              <a:t> din material</a:t>
            </a:r>
            <a:r>
              <a:rPr lang="ro-RO" altLang="en-US" sz="1800" dirty="0"/>
              <a:t>e</a:t>
            </a:r>
            <a:r>
              <a:rPr lang="en-US" altLang="en-US" sz="1800" dirty="0"/>
              <a:t> </a:t>
            </a:r>
            <a:r>
              <a:rPr lang="en-US" altLang="en-US" sz="1800" b="1" dirty="0" err="1"/>
              <a:t>semiconductoare</a:t>
            </a:r>
            <a:r>
              <a:rPr lang="en-US" altLang="en-US" sz="1800" b="1" dirty="0"/>
              <a:t> </a:t>
            </a:r>
            <a:r>
              <a:rPr lang="en-US" altLang="en-US" sz="1800" dirty="0" err="1"/>
              <a:t>multifaze</a:t>
            </a:r>
            <a:r>
              <a:rPr lang="en-US" altLang="en-US" sz="1800" dirty="0"/>
              <a:t>.</a:t>
            </a:r>
          </a:p>
          <a:p>
            <a:r>
              <a:rPr lang="en-US" altLang="en-US" sz="1800" dirty="0" err="1"/>
              <a:t>Materialul</a:t>
            </a:r>
            <a:r>
              <a:rPr lang="en-US" altLang="en-US" sz="1800" dirty="0"/>
              <a:t> de </a:t>
            </a:r>
            <a:r>
              <a:rPr lang="en-US" altLang="en-US" sz="1800" dirty="0" err="1"/>
              <a:t>baz</a:t>
            </a:r>
            <a:r>
              <a:rPr lang="ro-RO" altLang="en-US" sz="1800" dirty="0"/>
              <a:t>ă</a:t>
            </a:r>
            <a:r>
              <a:rPr lang="en-US" altLang="en-US" sz="1800" dirty="0"/>
              <a:t> </a:t>
            </a:r>
            <a:r>
              <a:rPr lang="en-US" altLang="en-US" sz="1800" dirty="0" err="1"/>
              <a:t>SiC</a:t>
            </a:r>
            <a:r>
              <a:rPr lang="ro-RO" altLang="en-US" sz="1800" dirty="0"/>
              <a:t> </a:t>
            </a:r>
            <a:r>
              <a:rPr lang="ro-RO" altLang="en-US" sz="1800" dirty="0" err="1"/>
              <a:t>fărămițat</a:t>
            </a:r>
            <a:r>
              <a:rPr lang="ro-RO" altLang="en-US" sz="1800" dirty="0"/>
              <a:t> în granule de 40-300 mcm amestecat 26% de lut se coace la 1270 C (Se numește TIRIT)</a:t>
            </a:r>
          </a:p>
          <a:p>
            <a:r>
              <a:rPr lang="ro-RO" altLang="en-US" sz="1800" dirty="0"/>
              <a:t>Dacă folosim sticlă lichidă (75% SiO</a:t>
            </a:r>
            <a:r>
              <a:rPr lang="ro-RO" altLang="en-US" sz="1800" baseline="-25000" dirty="0"/>
              <a:t>2</a:t>
            </a:r>
            <a:r>
              <a:rPr lang="ro-RO" altLang="en-US" sz="1800" dirty="0"/>
              <a:t>+24% Na</a:t>
            </a:r>
            <a:r>
              <a:rPr lang="ro-RO" altLang="en-US" sz="1800" baseline="-25000" dirty="0"/>
              <a:t>2</a:t>
            </a:r>
            <a:r>
              <a:rPr lang="ro-RO" altLang="en-US" sz="1800" dirty="0"/>
              <a:t>O+ H</a:t>
            </a:r>
            <a:r>
              <a:rPr lang="ro-RO" altLang="en-US" sz="1800" baseline="-25000" dirty="0"/>
              <a:t>2</a:t>
            </a:r>
            <a:r>
              <a:rPr lang="ro-RO" altLang="en-US" sz="1800" dirty="0"/>
              <a:t>0) + </a:t>
            </a:r>
            <a:r>
              <a:rPr lang="ro-RO" altLang="en-US" sz="1800" dirty="0" err="1"/>
              <a:t>SiH</a:t>
            </a:r>
            <a:r>
              <a:rPr lang="ro-RO" altLang="en-US" sz="1800" dirty="0"/>
              <a:t> = VILIT la T=380 C.</a:t>
            </a:r>
          </a:p>
          <a:p>
            <a:r>
              <a:rPr lang="ro-RO" altLang="en-US" sz="1800" dirty="0"/>
              <a:t>O schimbare a conductivității varistorului cu tensiunea crescândă la bornele sale este asociată cu fenomene complexe la contactele sau la suprafața cristalelor. De exemplu, o scădere a rezistenței cu creșterea tensiunii </a:t>
            </a:r>
            <a:r>
              <a:rPr lang="ro-RO" altLang="en-US" sz="1800" dirty="0" err="1"/>
              <a:t>varistorilor</a:t>
            </a:r>
            <a:r>
              <a:rPr lang="ro-RO" altLang="en-US" sz="1800" dirty="0"/>
              <a:t> realizată pe baza </a:t>
            </a:r>
            <a:r>
              <a:rPr lang="ro-RO" altLang="en-US" sz="1800" dirty="0" err="1"/>
              <a:t>SiC</a:t>
            </a:r>
            <a:r>
              <a:rPr lang="ro-RO" altLang="en-US" sz="1800" dirty="0"/>
              <a:t> este asociată cu o scădere a rezistenței de contact între granulele de </a:t>
            </a:r>
            <a:r>
              <a:rPr lang="ro-RO" altLang="en-US" sz="1800" dirty="0" err="1"/>
              <a:t>SiC</a:t>
            </a:r>
            <a:r>
              <a:rPr lang="ro-RO" altLang="en-US" sz="1800" dirty="0"/>
              <a:t>.  Aceasta se datorează creșterii neliniare a curentului prin joncțiunile p-n care se formează la aceste contacte, ca urmare a emisiilor de câmp în secțiuni ascuțite ale granulelor, etc. </a:t>
            </a:r>
            <a:endParaRPr lang="en-GB" altLang="en-US" sz="1800" dirty="0"/>
          </a:p>
        </p:txBody>
      </p:sp>
      <p:pic>
        <p:nvPicPr>
          <p:cNvPr id="163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4300" y="0"/>
            <a:ext cx="39719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069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800" y="457200"/>
            <a:ext cx="2514600" cy="609600"/>
          </a:xfrm>
        </p:spPr>
        <p:txBody>
          <a:bodyPr>
            <a:normAutofit fontScale="90000"/>
          </a:bodyPr>
          <a:lstStyle/>
          <a:p>
            <a:pPr>
              <a:defRPr/>
            </a:pPr>
            <a:r>
              <a:rPr lang="en-US" sz="2400" dirty="0">
                <a:solidFill>
                  <a:schemeClr val="accent2"/>
                </a:solidFill>
              </a:rPr>
              <a:t>Zener Diode – </a:t>
            </a:r>
            <a:br>
              <a:rPr lang="en-US" sz="2400" dirty="0">
                <a:solidFill>
                  <a:schemeClr val="accent2"/>
                </a:solidFill>
              </a:rPr>
            </a:br>
            <a:r>
              <a:rPr lang="en-US" sz="2400" dirty="0">
                <a:solidFill>
                  <a:schemeClr val="accent2"/>
                </a:solidFill>
              </a:rPr>
              <a:t>Data Sheet</a:t>
            </a:r>
          </a:p>
        </p:txBody>
      </p:sp>
      <p:sp>
        <p:nvSpPr>
          <p:cNvPr id="17411" name="Rectangle 3"/>
          <p:cNvSpPr>
            <a:spLocks noGrp="1" noChangeArrowheads="1"/>
          </p:cNvSpPr>
          <p:nvPr>
            <p:ph type="body" idx="1"/>
          </p:nvPr>
        </p:nvSpPr>
        <p:spPr bwMode="auto">
          <a:xfrm>
            <a:off x="381000" y="1600200"/>
            <a:ext cx="2209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t>Power ratings</a:t>
            </a:r>
          </a:p>
          <a:p>
            <a:r>
              <a:rPr lang="en-US" altLang="en-US" sz="2000"/>
              <a:t>Temperature ratings</a:t>
            </a:r>
          </a:p>
          <a:p>
            <a:r>
              <a:rPr lang="en-US" altLang="en-US" sz="2000"/>
              <a:t>Vz nominal</a:t>
            </a:r>
          </a:p>
          <a:p>
            <a:r>
              <a:rPr lang="en-US" altLang="en-US" sz="2000"/>
              <a:t>Impedance</a:t>
            </a:r>
          </a:p>
          <a:p>
            <a:r>
              <a:rPr lang="en-US" altLang="en-US" sz="2000"/>
              <a:t>Power derating curves</a:t>
            </a:r>
          </a:p>
          <a:p>
            <a:r>
              <a:rPr lang="en-US" altLang="en-US" sz="2000"/>
              <a:t>Temperature coefficients</a:t>
            </a:r>
          </a:p>
          <a:p>
            <a:r>
              <a:rPr lang="en-US" altLang="en-US" sz="2000">
                <a:sym typeface="Symbol" panose="05050102010706020507" pitchFamily="18" charset="2"/>
              </a:rPr>
              <a:t>Zz - </a:t>
            </a:r>
            <a:r>
              <a:rPr lang="en-US" altLang="en-US" sz="2000"/>
              <a:t>Zener impedance</a:t>
            </a:r>
          </a:p>
          <a:p>
            <a:endParaRPr lang="en-US" altLang="en-US" sz="2000"/>
          </a:p>
        </p:txBody>
      </p:sp>
      <p:pic>
        <p:nvPicPr>
          <p:cNvPr id="17412" name="Picture 4" descr="fg03_007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655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Line 5"/>
          <p:cNvSpPr>
            <a:spLocks noChangeShapeType="1"/>
          </p:cNvSpPr>
          <p:nvPr/>
        </p:nvSpPr>
        <p:spPr bwMode="auto">
          <a:xfrm flipV="1">
            <a:off x="2286000" y="762000"/>
            <a:ext cx="1600200" cy="990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4" name="Line 6"/>
          <p:cNvSpPr>
            <a:spLocks noChangeShapeType="1"/>
          </p:cNvSpPr>
          <p:nvPr/>
        </p:nvSpPr>
        <p:spPr bwMode="auto">
          <a:xfrm flipV="1">
            <a:off x="2209800" y="914400"/>
            <a:ext cx="1828800" cy="1219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 name="Line 7"/>
          <p:cNvSpPr>
            <a:spLocks noChangeShapeType="1"/>
          </p:cNvSpPr>
          <p:nvPr/>
        </p:nvSpPr>
        <p:spPr bwMode="auto">
          <a:xfrm flipV="1">
            <a:off x="2057400" y="1828800"/>
            <a:ext cx="1371600" cy="990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6" name="Line 8"/>
          <p:cNvSpPr>
            <a:spLocks noChangeShapeType="1"/>
          </p:cNvSpPr>
          <p:nvPr/>
        </p:nvSpPr>
        <p:spPr bwMode="auto">
          <a:xfrm flipV="1">
            <a:off x="1981200" y="1828800"/>
            <a:ext cx="2819400" cy="1371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7" name="Line 9"/>
          <p:cNvSpPr>
            <a:spLocks noChangeShapeType="1"/>
          </p:cNvSpPr>
          <p:nvPr/>
        </p:nvSpPr>
        <p:spPr bwMode="auto">
          <a:xfrm flipV="1">
            <a:off x="1752600" y="1828800"/>
            <a:ext cx="4800600" cy="1752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8" name="Line 10"/>
          <p:cNvSpPr>
            <a:spLocks noChangeShapeType="1"/>
          </p:cNvSpPr>
          <p:nvPr/>
        </p:nvSpPr>
        <p:spPr bwMode="auto">
          <a:xfrm flipV="1">
            <a:off x="2209800" y="4038600"/>
            <a:ext cx="4267200" cy="228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9" name="Text Box 11"/>
          <p:cNvSpPr txBox="1">
            <a:spLocks noChangeArrowheads="1"/>
          </p:cNvSpPr>
          <p:nvPr/>
        </p:nvSpPr>
        <p:spPr bwMode="auto">
          <a:xfrm>
            <a:off x="457200" y="6248400"/>
            <a:ext cx="2133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endParaRPr lang="en-CA" altLang="en-US"/>
          </a:p>
        </p:txBody>
      </p:sp>
      <p:sp>
        <p:nvSpPr>
          <p:cNvPr id="17420" name="Line 12"/>
          <p:cNvSpPr>
            <a:spLocks noChangeShapeType="1"/>
          </p:cNvSpPr>
          <p:nvPr/>
        </p:nvSpPr>
        <p:spPr bwMode="auto">
          <a:xfrm>
            <a:off x="1981200" y="5181600"/>
            <a:ext cx="4267200" cy="228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68599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05800" cy="449263"/>
          </a:xfrm>
        </p:spPr>
        <p:txBody>
          <a:bodyPr wrap="square" numCol="1" anchorCtr="0" compatLnSpc="1">
            <a:prstTxWarp prst="textNoShape">
              <a:avLst/>
            </a:prstTxWarp>
            <a:normAutofit fontScale="90000"/>
          </a:bodyPr>
          <a:lstStyle/>
          <a:p>
            <a:pPr>
              <a:defRPr/>
            </a:pPr>
            <a:r>
              <a:rPr lang="ro-MD" altLang="ro-RO" sz="2900" cap="none"/>
              <a:t>MATEMATICA MECANISMULUI STABILIZĂRII</a:t>
            </a:r>
            <a:endParaRPr lang="en-US" altLang="ro-RO" sz="2900" cap="none"/>
          </a:p>
        </p:txBody>
      </p:sp>
      <p:sp>
        <p:nvSpPr>
          <p:cNvPr id="31747" name="Content Placeholder 2"/>
          <p:cNvSpPr>
            <a:spLocks noGrp="1"/>
          </p:cNvSpPr>
          <p:nvPr>
            <p:ph idx="1"/>
          </p:nvPr>
        </p:nvSpPr>
        <p:spPr>
          <a:xfrm>
            <a:off x="304800" y="1295400"/>
            <a:ext cx="8610600" cy="2587625"/>
          </a:xfrm>
        </p:spPr>
        <p:txBody>
          <a:bodyPr/>
          <a:lstStyle/>
          <a:p>
            <a:r>
              <a:rPr lang="ro-MD" altLang="ro-RO"/>
              <a:t>În rezultatul nestabilităților se va schimba tensiunea la intrare:</a:t>
            </a:r>
          </a:p>
          <a:p>
            <a:pPr>
              <a:buFont typeface="Arial" panose="020B0604020202020204" pitchFamily="34" charset="0"/>
              <a:buNone/>
            </a:pPr>
            <a:r>
              <a:rPr lang="el-GR" altLang="ro-RO" b="1">
                <a:solidFill>
                  <a:srgbClr val="000000"/>
                </a:solidFill>
                <a:latin typeface="Times New Roman" panose="02020603050405020304" pitchFamily="18" charset="0"/>
                <a:cs typeface="Times New Roman" panose="02020603050405020304" pitchFamily="18" charset="0"/>
              </a:rPr>
              <a:t>Δ</a:t>
            </a:r>
            <a:r>
              <a:rPr lang="en-US" altLang="ro-RO" b="1" i="1">
                <a:solidFill>
                  <a:srgbClr val="000000"/>
                </a:solidFill>
                <a:latin typeface="TimesNewRomanPS-ItalicMT"/>
              </a:rPr>
              <a:t>U </a:t>
            </a:r>
            <a:r>
              <a:rPr lang="ro-MD" altLang="ro-RO" b="1" i="1">
                <a:solidFill>
                  <a:srgbClr val="000000"/>
                </a:solidFill>
                <a:latin typeface="TimesNewRomanPS-ItalicMT"/>
              </a:rPr>
              <a:t>intr=</a:t>
            </a:r>
            <a:r>
              <a:rPr lang="el-GR" altLang="ro-RO" b="1" i="1">
                <a:solidFill>
                  <a:srgbClr val="000000"/>
                </a:solidFill>
                <a:latin typeface="Times New Roman" panose="02020603050405020304" pitchFamily="18" charset="0"/>
                <a:cs typeface="Times New Roman" panose="02020603050405020304" pitchFamily="18" charset="0"/>
              </a:rPr>
              <a:t>Δ</a:t>
            </a:r>
            <a:r>
              <a:rPr lang="az-Cyrl-AZ" altLang="ro-RO" sz="600" b="1" i="1">
                <a:solidFill>
                  <a:srgbClr val="000000"/>
                </a:solidFill>
                <a:latin typeface="TimesNewRomanPS-ItalicMT"/>
              </a:rPr>
              <a:t> </a:t>
            </a:r>
            <a:r>
              <a:rPr lang="en-US" altLang="ro-RO" b="1" i="1">
                <a:solidFill>
                  <a:srgbClr val="000000"/>
                </a:solidFill>
                <a:latin typeface="TimesNewRomanPS-ItalicMT"/>
              </a:rPr>
              <a:t>U</a:t>
            </a:r>
            <a:r>
              <a:rPr lang="ro-MD" altLang="ro-RO" b="1" i="1">
                <a:solidFill>
                  <a:srgbClr val="000000"/>
                </a:solidFill>
                <a:latin typeface="TimesNewRomanPS-ItalicMT"/>
              </a:rPr>
              <a:t>stab +Rlim(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 New Roman" panose="02020603050405020304" pitchFamily="18" charset="0"/>
                <a:cs typeface="Times New Roman" panose="02020603050405020304" pitchFamily="18" charset="0"/>
              </a:rPr>
              <a:t>Ustab/rdif </a:t>
            </a:r>
            <a:r>
              <a:rPr lang="ro-MD" altLang="ro-RO" b="1" i="1">
                <a:solidFill>
                  <a:srgbClr val="000000"/>
                </a:solidFill>
                <a:latin typeface="TimesNewRomanPS-ItalicMT"/>
              </a:rPr>
              <a:t>    +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NewRomanPS-ItalicMT"/>
              </a:rPr>
              <a:t> Usarcină/R sarcină)</a:t>
            </a:r>
          </a:p>
          <a:p>
            <a:pPr>
              <a:buFont typeface="Arial" panose="020B0604020202020204" pitchFamily="34" charset="0"/>
              <a:buNone/>
            </a:pPr>
            <a:r>
              <a:rPr lang="ro-MD" altLang="ro-RO" i="1">
                <a:solidFill>
                  <a:srgbClr val="000000"/>
                </a:solidFill>
                <a:latin typeface="TimesNewRomanPS-ItalicMT"/>
              </a:rPr>
              <a:t>De unde aflăm </a:t>
            </a:r>
            <a:r>
              <a:rPr lang="ro-MD" altLang="ro-RO" b="1" i="1">
                <a:solidFill>
                  <a:srgbClr val="000000"/>
                </a:solidFill>
                <a:latin typeface="TimesNewRomanPS-ItalicMT"/>
                <a:cs typeface="Times New Roman" panose="02020603050405020304" pitchFamily="18" charset="0"/>
              </a:rPr>
              <a:t>Δ</a:t>
            </a:r>
            <a:r>
              <a:rPr lang="ro-MD" altLang="ro-RO" b="1" i="1">
                <a:solidFill>
                  <a:srgbClr val="000000"/>
                </a:solidFill>
                <a:latin typeface="TimesNewRomanPS-ItalicMT"/>
              </a:rPr>
              <a:t> Ustabilitron  =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NewRomanPS-ItalicMT"/>
              </a:rPr>
              <a:t> U intr ( 1 / (1+Rlim/rdif  +Rlim/Rsarcină))  </a:t>
            </a:r>
            <a:r>
              <a:rPr lang="ro-MD" altLang="ro-RO" i="1">
                <a:solidFill>
                  <a:srgbClr val="000000"/>
                </a:solidFill>
                <a:latin typeface="TimesNewRomanPS-ItalicMT"/>
              </a:rPr>
              <a:t>        </a:t>
            </a:r>
          </a:p>
          <a:p>
            <a:pPr>
              <a:buFont typeface="Arial" panose="020B0604020202020204" pitchFamily="34" charset="0"/>
              <a:buNone/>
            </a:pPr>
            <a:r>
              <a:rPr lang="ro-MD" altLang="ro-RO" i="1">
                <a:solidFill>
                  <a:srgbClr val="000000"/>
                </a:solidFill>
                <a:latin typeface="TimesNewRomanPS-ItalicMT"/>
              </a:rPr>
              <a:t>Pentru </a:t>
            </a:r>
            <a:r>
              <a:rPr lang="ro-MD" altLang="ro-RO" b="1" i="1">
                <a:solidFill>
                  <a:srgbClr val="000000"/>
                </a:solidFill>
                <a:latin typeface="TimesNewRomanPS-ItalicMT"/>
              </a:rPr>
              <a:t>Rlim </a:t>
            </a:r>
            <a:r>
              <a:rPr lang="ro-MD" altLang="ro-RO" b="1" i="1">
                <a:solidFill>
                  <a:srgbClr val="000000"/>
                </a:solidFill>
                <a:latin typeface="Times New Roman" panose="02020603050405020304" pitchFamily="18" charset="0"/>
                <a:cs typeface="Times New Roman" panose="02020603050405020304" pitchFamily="18" charset="0"/>
              </a:rPr>
              <a:t>&gt;&gt; r dif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 New Roman" panose="02020603050405020304" pitchFamily="18" charset="0"/>
                <a:cs typeface="Times New Roman" panose="02020603050405020304" pitchFamily="18" charset="0"/>
              </a:rPr>
              <a:t> Ustabilitron   &lt;&lt;  Uintrare</a:t>
            </a:r>
          </a:p>
          <a:p>
            <a:pPr>
              <a:buFont typeface="Arial" panose="020B0604020202020204" pitchFamily="34" charset="0"/>
              <a:buNone/>
            </a:pPr>
            <a:r>
              <a:rPr lang="ro-MD" altLang="ro-RO" i="1">
                <a:solidFill>
                  <a:srgbClr val="000000"/>
                </a:solidFill>
                <a:latin typeface="Times New Roman" panose="02020603050405020304" pitchFamily="18" charset="0"/>
                <a:cs typeface="Times New Roman" panose="02020603050405020304" pitchFamily="18" charset="0"/>
              </a:rPr>
              <a:t>Eficiența stabilizării se caracterizează prin coeficientul de stabilizare</a:t>
            </a:r>
          </a:p>
          <a:p>
            <a:pPr>
              <a:buFont typeface="Arial" panose="020B0604020202020204" pitchFamily="34" charset="0"/>
              <a:buNone/>
            </a:pPr>
            <a:r>
              <a:rPr lang="ro-MD" altLang="ro-RO" b="1" i="1">
                <a:solidFill>
                  <a:srgbClr val="000000"/>
                </a:solidFill>
                <a:latin typeface="Times New Roman" panose="02020603050405020304" pitchFamily="18" charset="0"/>
                <a:cs typeface="Times New Roman" panose="02020603050405020304" pitchFamily="18" charset="0"/>
              </a:rPr>
              <a:t>                              K st =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 New Roman" panose="02020603050405020304" pitchFamily="18" charset="0"/>
                <a:cs typeface="Times New Roman" panose="02020603050405020304" pitchFamily="18" charset="0"/>
              </a:rPr>
              <a:t>Uintr/Uintr)  /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 New Roman" panose="02020603050405020304" pitchFamily="18" charset="0"/>
                <a:cs typeface="Times New Roman" panose="02020603050405020304" pitchFamily="18" charset="0"/>
              </a:rPr>
              <a:t>U sarcină/Usarcină)</a:t>
            </a:r>
          </a:p>
          <a:p>
            <a:pPr>
              <a:buFont typeface="Arial" panose="020B0604020202020204" pitchFamily="34" charset="0"/>
              <a:buNone/>
            </a:pPr>
            <a:r>
              <a:rPr lang="ro-MD" altLang="ro-RO" i="1">
                <a:solidFill>
                  <a:srgbClr val="000000"/>
                </a:solidFill>
                <a:latin typeface="Times New Roman" panose="02020603050405020304" pitchFamily="18" charset="0"/>
                <a:cs typeface="Times New Roman" panose="02020603050405020304" pitchFamily="18" charset="0"/>
              </a:rPr>
              <a:t>Influența temperaturii se ia în considerare prin      </a:t>
            </a:r>
          </a:p>
          <a:p>
            <a:pPr>
              <a:buFont typeface="Arial" panose="020B0604020202020204" pitchFamily="34" charset="0"/>
              <a:buNone/>
            </a:pPr>
            <a:r>
              <a:rPr lang="ro-MD" altLang="ro-RO" i="1">
                <a:solidFill>
                  <a:srgbClr val="000000"/>
                </a:solidFill>
                <a:latin typeface="Times New Roman" panose="02020603050405020304" pitchFamily="18" charset="0"/>
                <a:cs typeface="Times New Roman" panose="02020603050405020304" pitchFamily="18" charset="0"/>
              </a:rPr>
              <a:t>                              </a:t>
            </a:r>
            <a:r>
              <a:rPr lang="ro-MD" altLang="ro-RO" b="1" i="1">
                <a:solidFill>
                  <a:srgbClr val="000000"/>
                </a:solidFill>
                <a:latin typeface="Times New Roman" panose="02020603050405020304" pitchFamily="18" charset="0"/>
                <a:cs typeface="Times New Roman" panose="02020603050405020304" pitchFamily="18" charset="0"/>
              </a:rPr>
              <a:t>KTS stabilitron = Δ Ustab/(Ustab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 New Roman" panose="02020603050405020304" pitchFamily="18" charset="0"/>
                <a:cs typeface="Times New Roman" panose="02020603050405020304" pitchFamily="18" charset="0"/>
              </a:rPr>
              <a:t>T)</a:t>
            </a:r>
            <a:endParaRPr lang="en-US" altLang="ro-RO" b="1"/>
          </a:p>
        </p:txBody>
      </p:sp>
    </p:spTree>
    <p:extLst>
      <p:ext uri="{BB962C8B-B14F-4D97-AF65-F5344CB8AC3E}">
        <p14:creationId xmlns:p14="http://schemas.microsoft.com/office/powerpoint/2010/main" val="3420702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13" y="228600"/>
            <a:ext cx="8408987" cy="228600"/>
          </a:xfrm>
        </p:spPr>
        <p:txBody>
          <a:bodyPr>
            <a:normAutofit fontScale="90000"/>
          </a:bodyPr>
          <a:lstStyle/>
          <a:p>
            <a:pPr>
              <a:defRPr/>
            </a:pPr>
            <a:r>
              <a:rPr lang="ro-MD" dirty="0"/>
              <a:t>Factorul (coeficientul) de stabilizare</a:t>
            </a:r>
            <a:endParaRPr lang="en-US" dirty="0"/>
          </a:p>
        </p:txBody>
      </p:sp>
      <p:sp>
        <p:nvSpPr>
          <p:cNvPr id="32771" name="Content Placeholder 2"/>
          <p:cNvSpPr>
            <a:spLocks noGrp="1"/>
          </p:cNvSpPr>
          <p:nvPr>
            <p:ph idx="1"/>
          </p:nvPr>
        </p:nvSpPr>
        <p:spPr>
          <a:xfrm>
            <a:off x="68263" y="914400"/>
            <a:ext cx="8572500" cy="2587625"/>
          </a:xfrm>
        </p:spPr>
        <p:txBody>
          <a:bodyPr/>
          <a:lstStyle/>
          <a:p>
            <a:r>
              <a:rPr lang="ro-MD" altLang="ro-RO"/>
              <a:t>Dacă, la general K sau </a:t>
            </a:r>
            <a:r>
              <a:rPr lang="ro-MD" altLang="ro-RO" b="1"/>
              <a:t>S = </a:t>
            </a:r>
            <a:r>
              <a:rPr lang="el-GR" altLang="ro-RO" b="1">
                <a:latin typeface="Times New Roman" panose="02020603050405020304" pitchFamily="18" charset="0"/>
                <a:cs typeface="Times New Roman" panose="02020603050405020304" pitchFamily="18" charset="0"/>
              </a:rPr>
              <a:t>Δ</a:t>
            </a:r>
            <a:r>
              <a:rPr lang="ro-MD" altLang="ro-RO" b="1">
                <a:latin typeface="Times New Roman" panose="02020603050405020304" pitchFamily="18" charset="0"/>
                <a:cs typeface="Times New Roman" panose="02020603050405020304" pitchFamily="18" charset="0"/>
              </a:rPr>
              <a:t> U</a:t>
            </a:r>
            <a:r>
              <a:rPr lang="ro-MD" altLang="ro-RO" b="1" baseline="-25000">
                <a:latin typeface="Times New Roman" panose="02020603050405020304" pitchFamily="18" charset="0"/>
                <a:cs typeface="Times New Roman" panose="02020603050405020304" pitchFamily="18" charset="0"/>
              </a:rPr>
              <a:t>in</a:t>
            </a:r>
            <a:r>
              <a:rPr lang="ro-MD" altLang="ro-RO" b="1">
                <a:latin typeface="Times New Roman" panose="02020603050405020304" pitchFamily="18" charset="0"/>
                <a:cs typeface="Times New Roman" panose="02020603050405020304" pitchFamily="18" charset="0"/>
              </a:rPr>
              <a:t> / </a:t>
            </a:r>
            <a:r>
              <a:rPr lang="el-GR" altLang="ro-RO" b="1">
                <a:latin typeface="Times New Roman" panose="02020603050405020304" pitchFamily="18" charset="0"/>
                <a:cs typeface="Times New Roman" panose="02020603050405020304" pitchFamily="18" charset="0"/>
              </a:rPr>
              <a:t>Δ</a:t>
            </a:r>
            <a:r>
              <a:rPr lang="ro-MD" altLang="ro-RO" b="1">
                <a:latin typeface="Times New Roman" panose="02020603050405020304" pitchFamily="18" charset="0"/>
                <a:cs typeface="Times New Roman" panose="02020603050405020304" pitchFamily="18" charset="0"/>
              </a:rPr>
              <a:t>U</a:t>
            </a:r>
            <a:r>
              <a:rPr lang="ro-MD" altLang="ro-RO" b="1" baseline="-25000">
                <a:latin typeface="Times New Roman" panose="02020603050405020304" pitchFamily="18" charset="0"/>
                <a:cs typeface="Times New Roman" panose="02020603050405020304" pitchFamily="18" charset="0"/>
              </a:rPr>
              <a:t>ies</a:t>
            </a:r>
            <a:r>
              <a:rPr lang="ro-MD" altLang="ro-RO">
                <a:latin typeface="Times New Roman" panose="02020603050405020304" pitchFamily="18" charset="0"/>
                <a:cs typeface="Times New Roman" panose="02020603050405020304" pitchFamily="18" charset="0"/>
              </a:rPr>
              <a:t> aplicând L. Kirchhoff pe circuitul dat:  </a:t>
            </a:r>
            <a:r>
              <a:rPr lang="ro-MD" altLang="ro-RO" b="1">
                <a:latin typeface="Times New Roman" panose="02020603050405020304" pitchFamily="18" charset="0"/>
                <a:cs typeface="Times New Roman" panose="02020603050405020304" pitchFamily="18" charset="0"/>
              </a:rPr>
              <a:t>U</a:t>
            </a:r>
            <a:r>
              <a:rPr lang="ro-MD" altLang="ro-RO" b="1" baseline="-25000">
                <a:latin typeface="Times New Roman" panose="02020603050405020304" pitchFamily="18" charset="0"/>
                <a:cs typeface="Times New Roman" panose="02020603050405020304" pitchFamily="18" charset="0"/>
              </a:rPr>
              <a:t>in</a:t>
            </a:r>
            <a:r>
              <a:rPr lang="ro-MD" altLang="ro-RO" b="1">
                <a:latin typeface="Times New Roman" panose="02020603050405020304" pitchFamily="18" charset="0"/>
                <a:cs typeface="Times New Roman" panose="02020603050405020304" pitchFamily="18" charset="0"/>
              </a:rPr>
              <a:t> = iR</a:t>
            </a:r>
            <a:r>
              <a:rPr lang="ro-MD" altLang="ro-RO" b="1" baseline="-25000">
                <a:latin typeface="Times New Roman" panose="02020603050405020304" pitchFamily="18" charset="0"/>
                <a:cs typeface="Times New Roman" panose="02020603050405020304" pitchFamily="18" charset="0"/>
              </a:rPr>
              <a:t>o </a:t>
            </a:r>
            <a:r>
              <a:rPr lang="ro-MD" altLang="ro-RO" b="1">
                <a:latin typeface="Times New Roman" panose="02020603050405020304" pitchFamily="18" charset="0"/>
                <a:cs typeface="Times New Roman" panose="02020603050405020304" pitchFamily="18" charset="0"/>
              </a:rPr>
              <a:t>+ U</a:t>
            </a:r>
            <a:r>
              <a:rPr lang="ro-MD" altLang="ro-RO" b="1" baseline="-25000">
                <a:latin typeface="Times New Roman" panose="02020603050405020304" pitchFamily="18" charset="0"/>
                <a:cs typeface="Times New Roman" panose="02020603050405020304" pitchFamily="18" charset="0"/>
              </a:rPr>
              <a:t>ies</a:t>
            </a:r>
          </a:p>
          <a:p>
            <a:r>
              <a:rPr lang="ro-MD" altLang="ro-RO">
                <a:latin typeface="Times New Roman" panose="02020603050405020304" pitchFamily="18" charset="0"/>
                <a:cs typeface="Times New Roman" panose="02020603050405020304" pitchFamily="18" charset="0"/>
              </a:rPr>
              <a:t>Diferețiind ecuația și considerând corect că I intrare este practic egal cu I</a:t>
            </a:r>
            <a:r>
              <a:rPr lang="ro-MD" altLang="ro-RO" baseline="-25000">
                <a:latin typeface="Times New Roman" panose="02020603050405020304" pitchFamily="18" charset="0"/>
                <a:cs typeface="Times New Roman" panose="02020603050405020304" pitchFamily="18" charset="0"/>
              </a:rPr>
              <a:t>diodă </a:t>
            </a:r>
            <a:r>
              <a:rPr lang="ro-MD" altLang="ro-RO">
                <a:latin typeface="Times New Roman" panose="02020603050405020304" pitchFamily="18" charset="0"/>
                <a:cs typeface="Times New Roman" panose="02020603050405020304" pitchFamily="18" charset="0"/>
              </a:rPr>
              <a:t>obținem                         </a:t>
            </a:r>
            <a:r>
              <a:rPr lang="ro-MD" altLang="ro-RO" b="1">
                <a:latin typeface="Times New Roman" panose="02020603050405020304" pitchFamily="18" charset="0"/>
                <a:cs typeface="Times New Roman" panose="02020603050405020304" pitchFamily="18" charset="0"/>
              </a:rPr>
              <a:t>ΔU</a:t>
            </a:r>
            <a:r>
              <a:rPr lang="ro-MD" altLang="ro-RO" b="1" baseline="-25000">
                <a:latin typeface="Times New Roman" panose="02020603050405020304" pitchFamily="18" charset="0"/>
                <a:cs typeface="Times New Roman" panose="02020603050405020304" pitchFamily="18" charset="0"/>
              </a:rPr>
              <a:t>in</a:t>
            </a:r>
            <a:r>
              <a:rPr lang="ro-MD" altLang="ro-RO" b="1">
                <a:latin typeface="Times New Roman" panose="02020603050405020304" pitchFamily="18" charset="0"/>
                <a:cs typeface="Times New Roman" panose="02020603050405020304" pitchFamily="18" charset="0"/>
              </a:rPr>
              <a:t> = R</a:t>
            </a:r>
            <a:r>
              <a:rPr lang="ro-MD" altLang="ro-RO" b="1" baseline="-25000">
                <a:latin typeface="Times New Roman" panose="02020603050405020304" pitchFamily="18" charset="0"/>
                <a:cs typeface="Times New Roman" panose="02020603050405020304" pitchFamily="18" charset="0"/>
              </a:rPr>
              <a:t>o</a:t>
            </a:r>
            <a:r>
              <a:rPr lang="el-GR" altLang="ro-RO" b="1">
                <a:latin typeface="Times New Roman" panose="02020603050405020304" pitchFamily="18" charset="0"/>
                <a:cs typeface="Times New Roman" panose="02020603050405020304" pitchFamily="18" charset="0"/>
              </a:rPr>
              <a:t>Δ</a:t>
            </a:r>
            <a:r>
              <a:rPr lang="ro-MD" altLang="ro-RO" b="1">
                <a:latin typeface="Times New Roman" panose="02020603050405020304" pitchFamily="18" charset="0"/>
                <a:cs typeface="Times New Roman" panose="02020603050405020304" pitchFamily="18" charset="0"/>
              </a:rPr>
              <a:t>I</a:t>
            </a:r>
            <a:r>
              <a:rPr lang="ro-MD" altLang="ro-RO" b="1" baseline="-25000">
                <a:latin typeface="Times New Roman" panose="02020603050405020304" pitchFamily="18" charset="0"/>
                <a:cs typeface="Times New Roman" panose="02020603050405020304" pitchFamily="18" charset="0"/>
              </a:rPr>
              <a:t>diodă</a:t>
            </a:r>
            <a:r>
              <a:rPr lang="ro-MD" altLang="ro-RO" b="1">
                <a:latin typeface="Times New Roman" panose="02020603050405020304" pitchFamily="18" charset="0"/>
                <a:cs typeface="Times New Roman" panose="02020603050405020304" pitchFamily="18" charset="0"/>
              </a:rPr>
              <a:t>  + </a:t>
            </a:r>
            <a:r>
              <a:rPr lang="el-GR" altLang="ro-RO" b="1">
                <a:latin typeface="Times New Roman" panose="02020603050405020304" pitchFamily="18" charset="0"/>
                <a:cs typeface="Times New Roman" panose="02020603050405020304" pitchFamily="18" charset="0"/>
              </a:rPr>
              <a:t>Δ</a:t>
            </a:r>
            <a:r>
              <a:rPr lang="ro-MD" altLang="ro-RO" b="1">
                <a:latin typeface="Times New Roman" panose="02020603050405020304" pitchFamily="18" charset="0"/>
                <a:cs typeface="Times New Roman" panose="02020603050405020304" pitchFamily="18" charset="0"/>
              </a:rPr>
              <a:t>U </a:t>
            </a:r>
            <a:r>
              <a:rPr lang="ro-MD" altLang="ro-RO">
                <a:latin typeface="Times New Roman" panose="02020603050405020304" pitchFamily="18" charset="0"/>
                <a:cs typeface="Times New Roman" panose="02020603050405020304" pitchFamily="18" charset="0"/>
              </a:rPr>
              <a:t>ies. </a:t>
            </a:r>
          </a:p>
          <a:p>
            <a:r>
              <a:rPr lang="ro-MD" altLang="ro-RO">
                <a:latin typeface="Times New Roman" panose="02020603050405020304" pitchFamily="18" charset="0"/>
                <a:cs typeface="Times New Roman" panose="02020603050405020304" pitchFamily="18" charset="0"/>
              </a:rPr>
              <a:t>unde Ro – rezistența de limitare a curentului.</a:t>
            </a:r>
          </a:p>
          <a:p>
            <a:r>
              <a:rPr lang="ro-MD" altLang="ro-RO">
                <a:latin typeface="Times New Roman" panose="02020603050405020304" pitchFamily="18" charset="0"/>
                <a:cs typeface="Times New Roman" panose="02020603050405020304" pitchFamily="18" charset="0"/>
              </a:rPr>
              <a:t>Împărțim ecuația la ΔU</a:t>
            </a:r>
            <a:r>
              <a:rPr lang="ro-MD" altLang="ro-RO" b="1" baseline="-25000">
                <a:latin typeface="Times New Roman" panose="02020603050405020304" pitchFamily="18" charset="0"/>
                <a:cs typeface="Times New Roman" panose="02020603050405020304" pitchFamily="18" charset="0"/>
              </a:rPr>
              <a:t>ies</a:t>
            </a:r>
            <a:r>
              <a:rPr lang="ro-MD" altLang="ro-RO">
                <a:latin typeface="Times New Roman" panose="02020603050405020304" pitchFamily="18" charset="0"/>
                <a:cs typeface="Times New Roman" panose="02020603050405020304" pitchFamily="18" charset="0"/>
              </a:rPr>
              <a:t> și luând în considerare </a:t>
            </a:r>
          </a:p>
          <a:p>
            <a:pPr>
              <a:buFont typeface="Arial" panose="020B0604020202020204" pitchFamily="34" charset="0"/>
              <a:buNone/>
            </a:pPr>
            <a:r>
              <a:rPr lang="ro-MD" altLang="ro-RO">
                <a:latin typeface="Times New Roman" panose="02020603050405020304" pitchFamily="18" charset="0"/>
                <a:cs typeface="Times New Roman" panose="02020603050405020304" pitchFamily="18" charset="0"/>
              </a:rPr>
              <a:t>                            </a:t>
            </a:r>
            <a:r>
              <a:rPr lang="el-GR" altLang="ro-RO" b="1">
                <a:latin typeface="Times New Roman" panose="02020603050405020304" pitchFamily="18" charset="0"/>
                <a:cs typeface="Times New Roman" panose="02020603050405020304" pitchFamily="18" charset="0"/>
              </a:rPr>
              <a:t>Δ</a:t>
            </a:r>
            <a:r>
              <a:rPr lang="ro-MD" altLang="ro-RO" b="1">
                <a:latin typeface="Times New Roman" panose="02020603050405020304" pitchFamily="18" charset="0"/>
                <a:cs typeface="Times New Roman" panose="02020603050405020304" pitchFamily="18" charset="0"/>
              </a:rPr>
              <a:t>U</a:t>
            </a:r>
            <a:r>
              <a:rPr lang="ro-MD" altLang="ro-RO" b="1" baseline="-25000">
                <a:latin typeface="Times New Roman" panose="02020603050405020304" pitchFamily="18" charset="0"/>
                <a:cs typeface="Times New Roman" panose="02020603050405020304" pitchFamily="18" charset="0"/>
              </a:rPr>
              <a:t>ies</a:t>
            </a:r>
            <a:r>
              <a:rPr lang="ro-MD" altLang="ro-RO" b="1">
                <a:latin typeface="Times New Roman" panose="02020603050405020304" pitchFamily="18" charset="0"/>
                <a:cs typeface="Times New Roman" panose="02020603050405020304" pitchFamily="18" charset="0"/>
              </a:rPr>
              <a:t> = </a:t>
            </a:r>
            <a:r>
              <a:rPr lang="el-GR" altLang="ro-RO" b="1">
                <a:latin typeface="Times New Roman" panose="02020603050405020304" pitchFamily="18" charset="0"/>
                <a:cs typeface="Times New Roman" panose="02020603050405020304" pitchFamily="18" charset="0"/>
              </a:rPr>
              <a:t>Δ</a:t>
            </a:r>
            <a:r>
              <a:rPr lang="ro-MD" altLang="ro-RO" b="1">
                <a:latin typeface="Times New Roman" panose="02020603050405020304" pitchFamily="18" charset="0"/>
                <a:cs typeface="Times New Roman" panose="02020603050405020304" pitchFamily="18" charset="0"/>
              </a:rPr>
              <a:t>u</a:t>
            </a:r>
            <a:r>
              <a:rPr lang="ro-MD" altLang="ro-RO" b="1" baseline="-25000">
                <a:latin typeface="Times New Roman" panose="02020603050405020304" pitchFamily="18" charset="0"/>
                <a:cs typeface="Times New Roman" panose="02020603050405020304" pitchFamily="18" charset="0"/>
              </a:rPr>
              <a:t>diodă</a:t>
            </a:r>
            <a:r>
              <a:rPr lang="ro-MD" altLang="ro-RO">
                <a:latin typeface="Times New Roman" panose="02020603050405020304" pitchFamily="18" charset="0"/>
                <a:cs typeface="Times New Roman" panose="02020603050405020304" pitchFamily="18" charset="0"/>
              </a:rPr>
              <a:t> iar </a:t>
            </a:r>
            <a:r>
              <a:rPr lang="ro-MD" altLang="ro-RO" b="1">
                <a:latin typeface="Times New Roman" panose="02020603050405020304" pitchFamily="18" charset="0"/>
                <a:cs typeface="Times New Roman" panose="02020603050405020304" pitchFamily="18" charset="0"/>
              </a:rPr>
              <a:t>r</a:t>
            </a:r>
            <a:r>
              <a:rPr lang="ro-MD" altLang="ro-RO" b="1" baseline="-25000">
                <a:latin typeface="Times New Roman" panose="02020603050405020304" pitchFamily="18" charset="0"/>
                <a:cs typeface="Times New Roman" panose="02020603050405020304" pitchFamily="18" charset="0"/>
              </a:rPr>
              <a:t>i</a:t>
            </a:r>
            <a:r>
              <a:rPr lang="ro-MD" altLang="ro-RO" b="1">
                <a:latin typeface="Times New Roman" panose="02020603050405020304" pitchFamily="18" charset="0"/>
                <a:cs typeface="Times New Roman" panose="02020603050405020304" pitchFamily="18" charset="0"/>
              </a:rPr>
              <a:t> = </a:t>
            </a:r>
            <a:r>
              <a:rPr lang="el-GR" altLang="ro-RO" b="1">
                <a:latin typeface="Times New Roman" panose="02020603050405020304" pitchFamily="18" charset="0"/>
                <a:cs typeface="Times New Roman" panose="02020603050405020304" pitchFamily="18" charset="0"/>
              </a:rPr>
              <a:t>Δ</a:t>
            </a:r>
            <a:r>
              <a:rPr lang="ro-MD" altLang="ro-RO" b="1">
                <a:latin typeface="Times New Roman" panose="02020603050405020304" pitchFamily="18" charset="0"/>
                <a:cs typeface="Times New Roman" panose="02020603050405020304" pitchFamily="18" charset="0"/>
              </a:rPr>
              <a:t>U</a:t>
            </a:r>
            <a:r>
              <a:rPr lang="ro-MD" altLang="ro-RO" b="1" baseline="-25000">
                <a:latin typeface="Times New Roman" panose="02020603050405020304" pitchFamily="18" charset="0"/>
                <a:cs typeface="Times New Roman" panose="02020603050405020304" pitchFamily="18" charset="0"/>
              </a:rPr>
              <a:t>diodă </a:t>
            </a:r>
            <a:r>
              <a:rPr lang="ro-MD" altLang="ro-RO" b="1">
                <a:latin typeface="Times New Roman" panose="02020603050405020304" pitchFamily="18" charset="0"/>
                <a:cs typeface="Times New Roman" panose="02020603050405020304" pitchFamily="18" charset="0"/>
              </a:rPr>
              <a:t>/</a:t>
            </a:r>
            <a:r>
              <a:rPr lang="el-GR" altLang="ro-RO" b="1">
                <a:latin typeface="Times New Roman" panose="02020603050405020304" pitchFamily="18" charset="0"/>
                <a:cs typeface="Times New Roman" panose="02020603050405020304" pitchFamily="18" charset="0"/>
              </a:rPr>
              <a:t>Δ</a:t>
            </a:r>
            <a:r>
              <a:rPr lang="ro-MD" altLang="ro-RO" b="1" baseline="-25000">
                <a:latin typeface="Times New Roman" panose="02020603050405020304" pitchFamily="18" charset="0"/>
                <a:cs typeface="Times New Roman" panose="02020603050405020304" pitchFamily="18" charset="0"/>
              </a:rPr>
              <a:t>idiodă</a:t>
            </a:r>
            <a:r>
              <a:rPr lang="ro-MD" altLang="ro-RO" b="1">
                <a:latin typeface="Times New Roman" panose="02020603050405020304" pitchFamily="18" charset="0"/>
                <a:cs typeface="Times New Roman" panose="02020603050405020304" pitchFamily="18" charset="0"/>
              </a:rPr>
              <a:t> </a:t>
            </a:r>
            <a:r>
              <a:rPr lang="ro-MD" altLang="ro-RO">
                <a:latin typeface="Times New Roman" panose="02020603050405020304" pitchFamily="18" charset="0"/>
                <a:cs typeface="Times New Roman" panose="02020603050405020304" pitchFamily="18" charset="0"/>
              </a:rPr>
              <a:t>obținem expresia finală</a:t>
            </a:r>
          </a:p>
          <a:p>
            <a:pPr algn="ctr"/>
            <a:r>
              <a:rPr lang="ro-MD" altLang="ro-RO" b="1">
                <a:latin typeface="Times New Roman" panose="02020603050405020304" pitchFamily="18" charset="0"/>
                <a:cs typeface="Times New Roman" panose="02020603050405020304" pitchFamily="18" charset="0"/>
              </a:rPr>
              <a:t>S = 1 + Ro/r</a:t>
            </a:r>
            <a:r>
              <a:rPr lang="ro-MD" altLang="ro-RO" b="1" baseline="-25000">
                <a:latin typeface="Times New Roman" panose="02020603050405020304" pitchFamily="18" charset="0"/>
                <a:cs typeface="Times New Roman" panose="02020603050405020304" pitchFamily="18" charset="0"/>
              </a:rPr>
              <a:t>diodă</a:t>
            </a:r>
          </a:p>
          <a:p>
            <a:r>
              <a:rPr lang="ro-MD" altLang="ro-RO">
                <a:latin typeface="Times New Roman" panose="02020603050405020304" pitchFamily="18" charset="0"/>
                <a:cs typeface="Times New Roman" panose="02020603050405020304" pitchFamily="18" charset="0"/>
              </a:rPr>
              <a:t>Concl. Factorul de stabilizare este mai mare cu cât rexistența internă a DZ este mai mică ca rezistența de limitare a curentului Ro</a:t>
            </a:r>
            <a:endParaRPr lang="en-US" altLang="ro-RO"/>
          </a:p>
        </p:txBody>
      </p:sp>
      <p:pic>
        <p:nvPicPr>
          <p:cNvPr id="327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0188" y="5189538"/>
            <a:ext cx="25638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193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a:spLocks noGrp="1" noRot="1" noChangeAspect="1" noMove="1" noResize="1" noEditPoints="1" noAdjustHandles="1" noChangeArrowheads="1" noChangeShapeType="1" noTextEdit="1"/>
          </p:cNvSpPr>
          <p:nvPr/>
        </p:nvSpPr>
        <p:spPr>
          <a:xfrm>
            <a:off x="0" y="2371725"/>
            <a:ext cx="9144000" cy="307975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796" name="Picture 15"/>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1538" b="-1538"/>
          <a:stretch>
            <a:fillRect/>
          </a:stretch>
        </p:blipFill>
        <p:spPr bwMode="black">
          <a:xfrm>
            <a:off x="0" y="5451475"/>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a:cxnSpLocks noGrp="1" noRot="1" noChangeAspect="1" noMove="1" noResize="1" noEditPoints="1" noAdjustHandles="1" noChangeArrowheads="1" noChangeShapeType="1"/>
          </p:cNvCxnSpPr>
          <p:nvPr/>
        </p:nvCxnSpPr>
        <p:spPr>
          <a:xfrm>
            <a:off x="0" y="54530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noGrp="1" noRot="1" noChangeAspect="1" noMove="1" noResize="1" noEditPoints="1" noAdjustHandles="1" noChangeArrowheads="1" noChangeShapeType="1"/>
          </p:cNvCxnSpPr>
          <p:nvPr/>
        </p:nvCxnSpPr>
        <p:spPr>
          <a:xfrm>
            <a:off x="1090613" y="2243138"/>
            <a:ext cx="264795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3799"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229100"/>
            <a:ext cx="48006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Content Placeholder 7"/>
          <p:cNvSpPr>
            <a:spLocks noGrp="1"/>
          </p:cNvSpPr>
          <p:nvPr>
            <p:ph idx="1"/>
          </p:nvPr>
        </p:nvSpPr>
        <p:spPr>
          <a:xfrm>
            <a:off x="115888" y="-7938"/>
            <a:ext cx="8910637" cy="2801938"/>
          </a:xfrm>
        </p:spPr>
        <p:txBody>
          <a:bodyPr/>
          <a:lstStyle/>
          <a:p>
            <a:r>
              <a:rPr lang="ro-MD" altLang="en-US" sz="2400" dirty="0"/>
              <a:t>Pentru tensiuni </a:t>
            </a:r>
            <a:r>
              <a:rPr lang="ro-MD" altLang="en-US" sz="2400" dirty="0">
                <a:latin typeface="Times New Roman" panose="02020603050405020304" pitchFamily="18" charset="0"/>
                <a:cs typeface="Times New Roman" panose="02020603050405020304" pitchFamily="18" charset="0"/>
              </a:rPr>
              <a:t>&lt; 5V, ce corespunde </a:t>
            </a:r>
            <a:r>
              <a:rPr lang="ro-MD" altLang="en-US" sz="2400" b="1" i="1" dirty="0">
                <a:latin typeface="Times New Roman" panose="02020603050405020304" pitchFamily="18" charset="0"/>
                <a:cs typeface="Times New Roman" panose="02020603050405020304" pitchFamily="18" charset="0"/>
              </a:rPr>
              <a:t>p-n </a:t>
            </a:r>
            <a:r>
              <a:rPr lang="ro-MD" altLang="en-US" sz="2400" dirty="0">
                <a:latin typeface="Times New Roman" panose="02020603050405020304" pitchFamily="18" charset="0"/>
                <a:cs typeface="Times New Roman" panose="02020603050405020304" pitchFamily="18" charset="0"/>
              </a:rPr>
              <a:t>joncțiunii înguste, deci unde predomină străpungerea tunel KTS este negativ. Pentru tensiuni &gt; 6V (p-n joncțiuni mai late) predomină străpungerea prin avalanșă iar KTS este pozitiv (vezi </a:t>
            </a:r>
            <a:r>
              <a:rPr lang="ro-MD" altLang="en-US" sz="2400" dirty="0" err="1">
                <a:latin typeface="Times New Roman" panose="02020603050405020304" pitchFamily="18" charset="0"/>
                <a:cs typeface="Times New Roman" panose="02020603050405020304" pitchFamily="18" charset="0"/>
              </a:rPr>
              <a:t>fig</a:t>
            </a:r>
            <a:r>
              <a:rPr lang="ro-MD" altLang="en-US" sz="2400" dirty="0">
                <a:latin typeface="Times New Roman" panose="02020603050405020304" pitchFamily="18" charset="0"/>
                <a:cs typeface="Times New Roman" panose="02020603050405020304" pitchFamily="18" charset="0"/>
              </a:rPr>
              <a:t>). În acest caz cu creșterea temperaturii mobilitatea sarcinilor scade în </a:t>
            </a:r>
            <a:r>
              <a:rPr lang="ro-MD" altLang="en-US" sz="2400" b="1" i="1" dirty="0">
                <a:latin typeface="Times New Roman" panose="02020603050405020304" pitchFamily="18" charset="0"/>
                <a:cs typeface="Times New Roman" panose="02020603050405020304" pitchFamily="18" charset="0"/>
              </a:rPr>
              <a:t>p-n</a:t>
            </a:r>
            <a:r>
              <a:rPr lang="ro-MD" altLang="en-US" sz="2400" dirty="0">
                <a:latin typeface="Times New Roman" panose="02020603050405020304" pitchFamily="18" charset="0"/>
                <a:cs typeface="Times New Roman" panose="02020603050405020304" pitchFamily="18" charset="0"/>
              </a:rPr>
              <a:t> joncțiune, deci pentru ionizarea prin avalanșă este necesar un câmp electric mai puternic.</a:t>
            </a:r>
          </a:p>
          <a:p>
            <a:r>
              <a:rPr lang="ro-MD" altLang="en-US" sz="2400" dirty="0">
                <a:latin typeface="Times New Roman" panose="02020603050405020304" pitchFamily="18" charset="0"/>
                <a:cs typeface="Times New Roman" panose="02020603050405020304" pitchFamily="18" charset="0"/>
              </a:rPr>
              <a:t>Pentru compensarea oscilațiilor tensiunii cu temperatura se recomandă schema a 2 </a:t>
            </a:r>
            <a:r>
              <a:rPr lang="ro-MD" altLang="en-US" sz="2400" dirty="0" err="1">
                <a:latin typeface="Times New Roman" panose="02020603050405020304" pitchFamily="18" charset="0"/>
                <a:cs typeface="Times New Roman" panose="02020603050405020304" pitchFamily="18" charset="0"/>
              </a:rPr>
              <a:t>stabilitroane</a:t>
            </a:r>
            <a:r>
              <a:rPr lang="ro-MD" altLang="en-US" sz="2400" dirty="0">
                <a:latin typeface="Times New Roman" panose="02020603050405020304" pitchFamily="18" charset="0"/>
                <a:cs typeface="Times New Roman" panose="02020603050405020304" pitchFamily="18" charset="0"/>
              </a:rPr>
              <a:t> consecutive dar opuse. Astfel de dispozitive se numesc </a:t>
            </a:r>
            <a:r>
              <a:rPr lang="ro-MD" altLang="en-US" sz="2400" b="1" dirty="0" err="1">
                <a:latin typeface="Times New Roman" panose="02020603050405020304" pitchFamily="18" charset="0"/>
                <a:cs typeface="Times New Roman" panose="02020603050405020304" pitchFamily="18" charset="0"/>
              </a:rPr>
              <a:t>stabilitroane</a:t>
            </a:r>
            <a:r>
              <a:rPr lang="ro-MD" altLang="en-US" sz="2400" b="1" dirty="0">
                <a:latin typeface="Times New Roman" panose="02020603050405020304" pitchFamily="18" charset="0"/>
                <a:cs typeface="Times New Roman" panose="02020603050405020304" pitchFamily="18" charset="0"/>
              </a:rPr>
              <a:t> </a:t>
            </a:r>
            <a:r>
              <a:rPr lang="ro-MD" altLang="en-US" sz="2400" b="1" dirty="0" err="1">
                <a:latin typeface="Times New Roman" panose="02020603050405020304" pitchFamily="18" charset="0"/>
                <a:cs typeface="Times New Roman" panose="02020603050405020304" pitchFamily="18" charset="0"/>
              </a:rPr>
              <a:t>termocompensate</a:t>
            </a:r>
            <a:r>
              <a:rPr lang="ro-MD" altLang="en-US" sz="2400" dirty="0">
                <a:latin typeface="Times New Roman" panose="02020603050405020304" pitchFamily="18" charset="0"/>
                <a:cs typeface="Times New Roman" panose="02020603050405020304" pitchFamily="18" charset="0"/>
              </a:rPr>
              <a:t>.</a:t>
            </a:r>
            <a:endParaRPr lang="en-US" altLang="en-US" sz="2400" dirty="0"/>
          </a:p>
        </p:txBody>
      </p:sp>
    </p:spTree>
    <p:extLst>
      <p:ext uri="{BB962C8B-B14F-4D97-AF65-F5344CB8AC3E}">
        <p14:creationId xmlns:p14="http://schemas.microsoft.com/office/powerpoint/2010/main" val="4136466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52400"/>
            <a:ext cx="7772400" cy="533400"/>
          </a:xfrm>
        </p:spPr>
        <p:txBody>
          <a:bodyPr/>
          <a:lstStyle/>
          <a:p>
            <a:pPr>
              <a:defRPr/>
            </a:pPr>
            <a:r>
              <a:rPr lang="en-US" altLang="en-US" dirty="0">
                <a:solidFill>
                  <a:schemeClr val="accent2"/>
                </a:solidFill>
              </a:rPr>
              <a:t>Zener Diode - Applications</a:t>
            </a:r>
          </a:p>
        </p:txBody>
      </p:sp>
      <p:sp>
        <p:nvSpPr>
          <p:cNvPr id="18435" name="Text Box 3"/>
          <p:cNvSpPr txBox="1">
            <a:spLocks noChangeArrowheads="1"/>
          </p:cNvSpPr>
          <p:nvPr/>
        </p:nvSpPr>
        <p:spPr bwMode="auto">
          <a:xfrm>
            <a:off x="533400" y="685800"/>
            <a:ext cx="8153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lgn="ctr">
              <a:spcBef>
                <a:spcPct val="50000"/>
              </a:spcBef>
            </a:pPr>
            <a:r>
              <a:rPr lang="en-US" altLang="en-US" sz="2400" b="1">
                <a:solidFill>
                  <a:schemeClr val="accent2"/>
                </a:solidFill>
              </a:rPr>
              <a:t>Voltage Regulation</a:t>
            </a:r>
            <a:endParaRPr lang="en-US" altLang="en-US" b="1">
              <a:solidFill>
                <a:schemeClr val="accent2"/>
              </a:solidFill>
            </a:endParaRPr>
          </a:p>
          <a:p>
            <a:pPr>
              <a:spcBef>
                <a:spcPct val="50000"/>
              </a:spcBef>
            </a:pPr>
            <a:r>
              <a:rPr lang="en-US" altLang="en-US" sz="2000"/>
              <a:t>In this simple illustration of zener regulation circuit, the zener diode will “adjust” its impedance based on varying input voltages. Zener current will increase or decrease directly with voltage input changes. </a:t>
            </a:r>
            <a:r>
              <a:rPr lang="en-US" altLang="en-US"/>
              <a:t>The zener current, Iz, will vary to maintain a constant Vz. </a:t>
            </a:r>
          </a:p>
          <a:p>
            <a:pPr>
              <a:spcBef>
                <a:spcPct val="50000"/>
              </a:spcBef>
            </a:pPr>
            <a:r>
              <a:rPr lang="en-US" altLang="en-US"/>
              <a:t>Note: </a:t>
            </a:r>
            <a:r>
              <a:rPr lang="en-US" altLang="en-US" sz="2000"/>
              <a:t>The zener has a finite range of current operation.</a:t>
            </a:r>
          </a:p>
        </p:txBody>
      </p:sp>
      <p:sp>
        <p:nvSpPr>
          <p:cNvPr id="18436" name="Text Box 5"/>
          <p:cNvSpPr txBox="1">
            <a:spLocks noChangeArrowheads="1"/>
          </p:cNvSpPr>
          <p:nvPr/>
        </p:nvSpPr>
        <p:spPr bwMode="auto">
          <a:xfrm>
            <a:off x="7848600" y="4572000"/>
            <a:ext cx="11430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sz="2000"/>
              <a:t>V</a:t>
            </a:r>
            <a:r>
              <a:rPr lang="en-US" altLang="en-US" sz="2000" b="1" baseline="-14000"/>
              <a:t>Z remains constant</a:t>
            </a:r>
          </a:p>
        </p:txBody>
      </p:sp>
      <p:sp>
        <p:nvSpPr>
          <p:cNvPr id="18437" name="Line 6"/>
          <p:cNvSpPr>
            <a:spLocks noChangeShapeType="1"/>
          </p:cNvSpPr>
          <p:nvPr/>
        </p:nvSpPr>
        <p:spPr bwMode="auto">
          <a:xfrm flipH="1" flipV="1">
            <a:off x="6781800" y="4038600"/>
            <a:ext cx="1066800" cy="5334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8" name="Line 7"/>
          <p:cNvSpPr>
            <a:spLocks noChangeShapeType="1"/>
          </p:cNvSpPr>
          <p:nvPr/>
        </p:nvSpPr>
        <p:spPr bwMode="auto">
          <a:xfrm flipH="1">
            <a:off x="6781800" y="5334000"/>
            <a:ext cx="1066800" cy="685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8439" name="Picture 8" descr="fg03_00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76600"/>
            <a:ext cx="61722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Line 9"/>
          <p:cNvSpPr>
            <a:spLocks noChangeShapeType="1"/>
          </p:cNvSpPr>
          <p:nvPr/>
        </p:nvSpPr>
        <p:spPr bwMode="auto">
          <a:xfrm flipV="1">
            <a:off x="1219200" y="5029200"/>
            <a:ext cx="533400" cy="8382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4569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457200"/>
            <a:ext cx="7772400" cy="533400"/>
          </a:xfrm>
        </p:spPr>
        <p:txBody>
          <a:bodyPr/>
          <a:lstStyle/>
          <a:p>
            <a:pPr>
              <a:defRPr/>
            </a:pPr>
            <a:r>
              <a:rPr lang="en-US" altLang="en-US" dirty="0">
                <a:solidFill>
                  <a:schemeClr val="accent2"/>
                </a:solidFill>
              </a:rPr>
              <a:t>Zener Diode - Applications</a:t>
            </a:r>
          </a:p>
        </p:txBody>
      </p:sp>
      <p:sp>
        <p:nvSpPr>
          <p:cNvPr id="1028" name="Text Box 3"/>
          <p:cNvSpPr txBox="1">
            <a:spLocks noChangeArrowheads="1"/>
          </p:cNvSpPr>
          <p:nvPr/>
        </p:nvSpPr>
        <p:spPr bwMode="auto">
          <a:xfrm>
            <a:off x="609600" y="1066800"/>
            <a:ext cx="815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lgn="ctr">
              <a:spcBef>
                <a:spcPct val="50000"/>
              </a:spcBef>
            </a:pPr>
            <a:r>
              <a:rPr lang="en-US" altLang="en-US" sz="2400" b="1">
                <a:solidFill>
                  <a:schemeClr val="accent2"/>
                </a:solidFill>
              </a:rPr>
              <a:t>Load Regulation</a:t>
            </a:r>
            <a:endParaRPr lang="en-US" altLang="en-US" b="1">
              <a:solidFill>
                <a:schemeClr val="accent2"/>
              </a:solidFill>
            </a:endParaRPr>
          </a:p>
          <a:p>
            <a:pPr>
              <a:spcBef>
                <a:spcPct val="50000"/>
              </a:spcBef>
            </a:pPr>
            <a:r>
              <a:rPr lang="en-US" altLang="en-US" sz="2000"/>
              <a:t>In this simple illustration of zener regulation circuit, the zener diode will “adjust” its impedance based on varying input voltages and loads (R</a:t>
            </a:r>
            <a:r>
              <a:rPr lang="en-US" altLang="en-US" sz="2000" baseline="-25000"/>
              <a:t>L</a:t>
            </a:r>
            <a:r>
              <a:rPr lang="en-US" altLang="en-US" sz="2000"/>
              <a:t>) to be able to maintain its designated zener voltage. Zener current will increase or decrease directly with voltage input changes. The zener current will increase or decrease inversely with varying loads. Again, the zener has a finite range of operation.</a:t>
            </a:r>
          </a:p>
        </p:txBody>
      </p:sp>
      <p:pic>
        <p:nvPicPr>
          <p:cNvPr id="1029" name="Picture 4"/>
          <p:cNvPicPr>
            <a:picLocks noChangeAspect="1" noChangeArrowheads="1"/>
          </p:cNvPicPr>
          <p:nvPr/>
        </p:nvPicPr>
        <p:blipFill>
          <a:blip r:embed="rId3">
            <a:extLst>
              <a:ext uri="{28A0092B-C50C-407E-A947-70E740481C1C}">
                <a14:useLocalDpi xmlns:a14="http://schemas.microsoft.com/office/drawing/2010/main" val="0"/>
              </a:ext>
            </a:extLst>
          </a:blip>
          <a:srcRect t="17297" b="16397"/>
          <a:stretch>
            <a:fillRect/>
          </a:stretch>
        </p:blipFill>
        <p:spPr bwMode="auto">
          <a:xfrm>
            <a:off x="609600" y="3505200"/>
            <a:ext cx="60198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5"/>
          <p:cNvSpPr txBox="1">
            <a:spLocks noChangeArrowheads="1"/>
          </p:cNvSpPr>
          <p:nvPr/>
        </p:nvSpPr>
        <p:spPr bwMode="auto">
          <a:xfrm>
            <a:off x="7010400" y="4572000"/>
            <a:ext cx="1143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sz="2000"/>
              <a:t>V</a:t>
            </a:r>
            <a:r>
              <a:rPr lang="en-US" altLang="en-US" sz="2000" b="1" baseline="-14000"/>
              <a:t>Zener remains constant</a:t>
            </a:r>
          </a:p>
        </p:txBody>
      </p:sp>
      <p:sp>
        <p:nvSpPr>
          <p:cNvPr id="1031" name="Line 6"/>
          <p:cNvSpPr>
            <a:spLocks noChangeShapeType="1"/>
          </p:cNvSpPr>
          <p:nvPr/>
        </p:nvSpPr>
        <p:spPr bwMode="auto">
          <a:xfrm flipH="1" flipV="1">
            <a:off x="4800600" y="4114800"/>
            <a:ext cx="2209800" cy="609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2" name="Line 7"/>
          <p:cNvSpPr>
            <a:spLocks noChangeShapeType="1"/>
          </p:cNvSpPr>
          <p:nvPr/>
        </p:nvSpPr>
        <p:spPr bwMode="auto">
          <a:xfrm flipH="1">
            <a:off x="4800600" y="5181600"/>
            <a:ext cx="2209800" cy="457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3" name="Text Box 8"/>
          <p:cNvSpPr txBox="1">
            <a:spLocks noChangeArrowheads="1"/>
          </p:cNvSpPr>
          <p:nvPr/>
        </p:nvSpPr>
        <p:spPr bwMode="auto">
          <a:xfrm>
            <a:off x="7315200" y="5715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sz="1800">
                <a:solidFill>
                  <a:srgbClr val="FF0000"/>
                </a:solidFill>
              </a:rPr>
              <a:t>See Ex. 3-5</a:t>
            </a:r>
          </a:p>
        </p:txBody>
      </p:sp>
      <p:graphicFrame>
        <p:nvGraphicFramePr>
          <p:cNvPr id="1026" name="Object 14"/>
          <p:cNvGraphicFramePr>
            <a:graphicFrameLocks noGrp="1" noChangeAspect="1"/>
          </p:cNvGraphicFramePr>
          <p:nvPr>
            <p:ph idx="1"/>
          </p:nvPr>
        </p:nvGraphicFramePr>
        <p:xfrm>
          <a:off x="7239000" y="5943600"/>
          <a:ext cx="1390650" cy="914400"/>
        </p:xfrm>
        <a:graphic>
          <a:graphicData uri="http://schemas.openxmlformats.org/presentationml/2006/ole">
            <mc:AlternateContent xmlns:mc="http://schemas.openxmlformats.org/markup-compatibility/2006">
              <mc:Choice xmlns:v="urn:schemas-microsoft-com:vml" Requires="v">
                <p:oleObj name="Acrobat Document" r:id="rId4" imgW="1390680" imgH="914400" progId="AcroExch.Document">
                  <p:embed/>
                </p:oleObj>
              </mc:Choice>
              <mc:Fallback>
                <p:oleObj name="Acrobat Document" r:id="rId4" imgW="1390680" imgH="914400" progId="AcroExch.Document">
                  <p:embed/>
                  <p:pic>
                    <p:nvPicPr>
                      <p:cNvPr id="1026" name="Object 1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943600"/>
                        <a:ext cx="13906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03134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457200"/>
            <a:ext cx="7772400" cy="533400"/>
          </a:xfrm>
        </p:spPr>
        <p:txBody>
          <a:bodyPr/>
          <a:lstStyle/>
          <a:p>
            <a:pPr>
              <a:defRPr/>
            </a:pPr>
            <a:r>
              <a:rPr lang="en-US" altLang="en-US" dirty="0">
                <a:solidFill>
                  <a:schemeClr val="accent2"/>
                </a:solidFill>
              </a:rPr>
              <a:t>Zener Diode - Applications</a:t>
            </a:r>
          </a:p>
        </p:txBody>
      </p:sp>
      <p:pic>
        <p:nvPicPr>
          <p:cNvPr id="19459" name="Picture 12" descr="fg03_008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51054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13"/>
          <p:cNvSpPr txBox="1">
            <a:spLocks noChangeArrowheads="1"/>
          </p:cNvSpPr>
          <p:nvPr/>
        </p:nvSpPr>
        <p:spPr bwMode="auto">
          <a:xfrm>
            <a:off x="5867400" y="1752600"/>
            <a:ext cx="28194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a:t>Vin  	I</a:t>
            </a:r>
            <a:r>
              <a:rPr lang="en-US" altLang="en-US" b="1" baseline="-14000"/>
              <a:t>Z</a:t>
            </a:r>
            <a:r>
              <a:rPr lang="en-US" altLang="en-US"/>
              <a:t>      Vout</a:t>
            </a:r>
          </a:p>
          <a:p>
            <a:pPr>
              <a:spcBef>
                <a:spcPct val="50000"/>
              </a:spcBef>
            </a:pPr>
            <a:r>
              <a:rPr lang="en-US" altLang="en-US"/>
              <a:t>        </a:t>
            </a:r>
          </a:p>
        </p:txBody>
      </p:sp>
      <p:sp>
        <p:nvSpPr>
          <p:cNvPr id="19461" name="Line 14"/>
          <p:cNvSpPr>
            <a:spLocks noChangeShapeType="1"/>
          </p:cNvSpPr>
          <p:nvPr/>
        </p:nvSpPr>
        <p:spPr bwMode="auto">
          <a:xfrm flipV="1">
            <a:off x="7239000" y="1828800"/>
            <a:ext cx="0" cy="304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2" name="Line 15"/>
          <p:cNvSpPr>
            <a:spLocks noChangeShapeType="1"/>
          </p:cNvSpPr>
          <p:nvPr/>
        </p:nvSpPr>
        <p:spPr bwMode="auto">
          <a:xfrm>
            <a:off x="8305800" y="1981200"/>
            <a:ext cx="3810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3" name="Text Box 17"/>
          <p:cNvSpPr txBox="1">
            <a:spLocks noChangeArrowheads="1"/>
          </p:cNvSpPr>
          <p:nvPr/>
        </p:nvSpPr>
        <p:spPr bwMode="auto">
          <a:xfrm>
            <a:off x="6096000" y="4038600"/>
            <a:ext cx="2362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endParaRPr lang="en-US" altLang="en-US"/>
          </a:p>
        </p:txBody>
      </p:sp>
      <p:sp>
        <p:nvSpPr>
          <p:cNvPr id="19464" name="Text Box 18"/>
          <p:cNvSpPr txBox="1">
            <a:spLocks noChangeArrowheads="1"/>
          </p:cNvSpPr>
          <p:nvPr/>
        </p:nvSpPr>
        <p:spPr bwMode="auto">
          <a:xfrm>
            <a:off x="6019800" y="4343400"/>
            <a:ext cx="28194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a:t>Vin     I</a:t>
            </a:r>
            <a:r>
              <a:rPr lang="en-US" altLang="en-US" b="1" baseline="-14000"/>
              <a:t>Z</a:t>
            </a:r>
            <a:r>
              <a:rPr lang="en-US" altLang="en-US"/>
              <a:t>     Vout </a:t>
            </a:r>
          </a:p>
          <a:p>
            <a:pPr>
              <a:spcBef>
                <a:spcPct val="50000"/>
              </a:spcBef>
            </a:pPr>
            <a:r>
              <a:rPr lang="en-US" altLang="en-US"/>
              <a:t>        </a:t>
            </a:r>
          </a:p>
        </p:txBody>
      </p:sp>
      <p:sp>
        <p:nvSpPr>
          <p:cNvPr id="19465" name="Line 19"/>
          <p:cNvSpPr>
            <a:spLocks noChangeShapeType="1"/>
          </p:cNvSpPr>
          <p:nvPr/>
        </p:nvSpPr>
        <p:spPr bwMode="auto">
          <a:xfrm>
            <a:off x="6629400" y="4419600"/>
            <a:ext cx="0" cy="304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6" name="Line 20"/>
          <p:cNvSpPr>
            <a:spLocks noChangeShapeType="1"/>
          </p:cNvSpPr>
          <p:nvPr/>
        </p:nvSpPr>
        <p:spPr bwMode="auto">
          <a:xfrm>
            <a:off x="8305800" y="4572000"/>
            <a:ext cx="3810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7" name="Line 21"/>
          <p:cNvSpPr>
            <a:spLocks noChangeShapeType="1"/>
          </p:cNvSpPr>
          <p:nvPr/>
        </p:nvSpPr>
        <p:spPr bwMode="auto">
          <a:xfrm flipV="1">
            <a:off x="6477000" y="1828800"/>
            <a:ext cx="0" cy="304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8" name="Line 22"/>
          <p:cNvSpPr>
            <a:spLocks noChangeShapeType="1"/>
          </p:cNvSpPr>
          <p:nvPr/>
        </p:nvSpPr>
        <p:spPr bwMode="auto">
          <a:xfrm>
            <a:off x="7315200" y="4419600"/>
            <a:ext cx="0" cy="304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36975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533400"/>
            <a:ext cx="7772400" cy="533400"/>
          </a:xfrm>
        </p:spPr>
        <p:txBody>
          <a:bodyPr/>
          <a:lstStyle/>
          <a:p>
            <a:pPr>
              <a:defRPr/>
            </a:pPr>
            <a:r>
              <a:rPr lang="en-US" altLang="en-US" dirty="0">
                <a:solidFill>
                  <a:schemeClr val="accent2"/>
                </a:solidFill>
              </a:rPr>
              <a:t>Zener Diode - Applications</a:t>
            </a:r>
          </a:p>
        </p:txBody>
      </p:sp>
      <p:pic>
        <p:nvPicPr>
          <p:cNvPr id="2052" name="Picture 17" descr="fg03_0090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1219200"/>
            <a:ext cx="5486400" cy="2735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7"/>
          <p:cNvSpPr txBox="1">
            <a:spLocks noChangeArrowheads="1"/>
          </p:cNvSpPr>
          <p:nvPr/>
        </p:nvSpPr>
        <p:spPr bwMode="auto">
          <a:xfrm>
            <a:off x="6096000" y="4038600"/>
            <a:ext cx="2362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endParaRPr lang="en-US" altLang="en-US"/>
          </a:p>
        </p:txBody>
      </p:sp>
      <p:sp>
        <p:nvSpPr>
          <p:cNvPr id="2054" name="Text Box 13"/>
          <p:cNvSpPr txBox="1">
            <a:spLocks noChangeArrowheads="1"/>
          </p:cNvSpPr>
          <p:nvPr/>
        </p:nvSpPr>
        <p:spPr bwMode="auto">
          <a:xfrm>
            <a:off x="7315200" y="5665788"/>
            <a:ext cx="13716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sz="1800"/>
              <a:t>See Ex. 3-5</a:t>
            </a:r>
          </a:p>
          <a:p>
            <a:pPr>
              <a:spcBef>
                <a:spcPct val="50000"/>
              </a:spcBef>
            </a:pPr>
            <a:r>
              <a:rPr lang="en-US" altLang="en-US" sz="1800"/>
              <a:t>See Ex. 3-6</a:t>
            </a:r>
          </a:p>
          <a:p>
            <a:pPr>
              <a:spcBef>
                <a:spcPct val="50000"/>
              </a:spcBef>
            </a:pPr>
            <a:r>
              <a:rPr lang="en-US" altLang="en-US" sz="1800"/>
              <a:t>See Ex. 3-7</a:t>
            </a:r>
          </a:p>
        </p:txBody>
      </p:sp>
      <p:sp>
        <p:nvSpPr>
          <p:cNvPr id="2055" name="Text Box 18"/>
          <p:cNvSpPr txBox="1">
            <a:spLocks noChangeArrowheads="1"/>
          </p:cNvSpPr>
          <p:nvPr/>
        </p:nvSpPr>
        <p:spPr bwMode="auto">
          <a:xfrm>
            <a:off x="762000" y="3962400"/>
            <a:ext cx="62484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60000"/>
              </a:spcBef>
            </a:pPr>
            <a:r>
              <a:rPr lang="en-US" altLang="en-US"/>
              <a:t>Calculate V</a:t>
            </a:r>
            <a:r>
              <a:rPr lang="en-US" altLang="en-US" b="1" baseline="-14000"/>
              <a:t>Z</a:t>
            </a:r>
            <a:r>
              <a:rPr lang="en-US" altLang="en-US" b="1" baseline="-25000"/>
              <a:t>Regulate</a:t>
            </a:r>
            <a:r>
              <a:rPr lang="en-US" altLang="en-US"/>
              <a:t>: (pg.118)</a:t>
            </a:r>
          </a:p>
          <a:p>
            <a:pPr>
              <a:spcBef>
                <a:spcPct val="60000"/>
              </a:spcBef>
            </a:pPr>
            <a:r>
              <a:rPr lang="en-US" altLang="en-US"/>
              <a:t>V</a:t>
            </a:r>
            <a:r>
              <a:rPr lang="en-US" altLang="en-US" b="1" baseline="-14000"/>
              <a:t>in</a:t>
            </a:r>
            <a:r>
              <a:rPr lang="en-US" altLang="en-US" b="1" baseline="-32000"/>
              <a:t>MIN</a:t>
            </a:r>
            <a:r>
              <a:rPr lang="en-US" altLang="en-US"/>
              <a:t> = V</a:t>
            </a:r>
            <a:r>
              <a:rPr lang="en-US" altLang="en-US" b="1" baseline="-14000"/>
              <a:t>R</a:t>
            </a:r>
            <a:r>
              <a:rPr lang="en-US" altLang="en-US"/>
              <a:t> + V</a:t>
            </a:r>
            <a:r>
              <a:rPr lang="en-US" altLang="en-US" b="1" baseline="-14000"/>
              <a:t>Z</a:t>
            </a:r>
            <a:r>
              <a:rPr lang="en-US" altLang="en-US"/>
              <a:t> = 55mV + 10V = 10.055V.</a:t>
            </a:r>
          </a:p>
          <a:p>
            <a:pPr>
              <a:spcBef>
                <a:spcPct val="60000"/>
              </a:spcBef>
            </a:pPr>
            <a:r>
              <a:rPr lang="en-US" altLang="en-US"/>
              <a:t>V</a:t>
            </a:r>
            <a:r>
              <a:rPr lang="en-US" altLang="en-US" b="1" baseline="-14000"/>
              <a:t>R</a:t>
            </a:r>
            <a:r>
              <a:rPr lang="en-US" altLang="en-US"/>
              <a:t> = I</a:t>
            </a:r>
            <a:r>
              <a:rPr lang="en-US" altLang="en-US" b="1" baseline="-16000"/>
              <a:t>Z</a:t>
            </a:r>
            <a:r>
              <a:rPr lang="en-US" altLang="en-US"/>
              <a:t>R = (100mA)(220) = 22V.</a:t>
            </a:r>
          </a:p>
          <a:p>
            <a:pPr>
              <a:spcBef>
                <a:spcPct val="60000"/>
              </a:spcBef>
            </a:pPr>
            <a:r>
              <a:rPr lang="en-US" altLang="en-US"/>
              <a:t>V</a:t>
            </a:r>
            <a:r>
              <a:rPr lang="en-US" altLang="en-US" b="1" baseline="-14000"/>
              <a:t>in</a:t>
            </a:r>
            <a:r>
              <a:rPr lang="en-US" altLang="en-US" b="1" baseline="-16000"/>
              <a:t>(max)</a:t>
            </a:r>
            <a:r>
              <a:rPr lang="en-US" altLang="en-US"/>
              <a:t> = 22V + 10V = 32V</a:t>
            </a:r>
          </a:p>
          <a:p>
            <a:pPr>
              <a:spcBef>
                <a:spcPct val="60000"/>
              </a:spcBef>
            </a:pPr>
            <a:r>
              <a:rPr lang="en-US" altLang="en-US">
                <a:sym typeface="Symbol" panose="05050102010706020507" pitchFamily="18" charset="2"/>
              </a:rPr>
              <a:t>V</a:t>
            </a:r>
            <a:r>
              <a:rPr lang="en-US" altLang="en-US" b="1" baseline="-16000">
                <a:sym typeface="Symbol" panose="05050102010706020507" pitchFamily="18" charset="2"/>
              </a:rPr>
              <a:t>Reg</a:t>
            </a:r>
            <a:r>
              <a:rPr lang="en-US" altLang="en-US">
                <a:sym typeface="Symbol" panose="05050102010706020507" pitchFamily="18" charset="2"/>
              </a:rPr>
              <a:t> is </a:t>
            </a:r>
            <a:r>
              <a:rPr lang="en-US" altLang="en-US">
                <a:cs typeface="Tahoma" panose="020B0604030504040204" pitchFamily="34" charset="0"/>
                <a:sym typeface="Symbol" panose="05050102010706020507" pitchFamily="18" charset="2"/>
              </a:rPr>
              <a:t>≈</a:t>
            </a:r>
            <a:r>
              <a:rPr lang="en-US" altLang="en-US">
                <a:sym typeface="Symbol" panose="05050102010706020507" pitchFamily="18" charset="2"/>
              </a:rPr>
              <a:t>10V to 32V.</a:t>
            </a:r>
          </a:p>
        </p:txBody>
      </p:sp>
      <p:sp>
        <p:nvSpPr>
          <p:cNvPr id="2056" name="Text Box 20"/>
          <p:cNvSpPr txBox="1">
            <a:spLocks noChangeArrowheads="1"/>
          </p:cNvSpPr>
          <p:nvPr/>
        </p:nvSpPr>
        <p:spPr bwMode="auto">
          <a:xfrm>
            <a:off x="5257800" y="1371600"/>
            <a:ext cx="388620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10000"/>
              </a:spcBef>
            </a:pPr>
            <a:r>
              <a:rPr lang="en-US" altLang="en-US" sz="1800">
                <a:solidFill>
                  <a:schemeClr val="accent2"/>
                </a:solidFill>
              </a:rPr>
              <a:t>1N4740</a:t>
            </a:r>
          </a:p>
          <a:p>
            <a:pPr>
              <a:spcBef>
                <a:spcPct val="15000"/>
              </a:spcBef>
            </a:pPr>
            <a:r>
              <a:rPr lang="en-US" altLang="en-US" sz="1800"/>
              <a:t>P</a:t>
            </a:r>
            <a:r>
              <a:rPr lang="en-US" altLang="en-US" sz="1800" b="1" baseline="-16000"/>
              <a:t>D</a:t>
            </a:r>
            <a:r>
              <a:rPr lang="en-US" altLang="en-US" sz="1800" b="1" baseline="-32000"/>
              <a:t>MAX</a:t>
            </a:r>
            <a:r>
              <a:rPr lang="en-US" altLang="en-US" sz="1800"/>
              <a:t> = 1W. V</a:t>
            </a:r>
            <a:r>
              <a:rPr lang="en-US" altLang="en-US" sz="1800" b="1" baseline="-12000"/>
              <a:t>Z</a:t>
            </a:r>
            <a:r>
              <a:rPr lang="en-US" altLang="en-US" sz="1800"/>
              <a:t> = 10V.</a:t>
            </a:r>
          </a:p>
          <a:p>
            <a:pPr>
              <a:spcBef>
                <a:spcPct val="15000"/>
              </a:spcBef>
            </a:pPr>
            <a:r>
              <a:rPr lang="en-US" altLang="en-US" sz="1800"/>
              <a:t>I</a:t>
            </a:r>
            <a:r>
              <a:rPr lang="en-US" altLang="en-US" sz="1800" b="1" baseline="-16000"/>
              <a:t>ZK</a:t>
            </a:r>
            <a:r>
              <a:rPr lang="en-US" altLang="en-US" sz="1800"/>
              <a:t> = 0.25mA to I</a:t>
            </a:r>
            <a:r>
              <a:rPr lang="en-US" altLang="en-US" sz="1800" b="1" baseline="-14000"/>
              <a:t>ZM</a:t>
            </a:r>
            <a:r>
              <a:rPr lang="en-US" altLang="en-US" sz="1800"/>
              <a:t> = 100mA</a:t>
            </a:r>
          </a:p>
          <a:p>
            <a:pPr>
              <a:spcBef>
                <a:spcPct val="10000"/>
              </a:spcBef>
            </a:pPr>
            <a:r>
              <a:rPr lang="en-US" altLang="en-US" sz="1800"/>
              <a:t>V</a:t>
            </a:r>
            <a:r>
              <a:rPr lang="en-US" altLang="en-US" sz="1800" b="1" baseline="-16000"/>
              <a:t>R</a:t>
            </a:r>
            <a:r>
              <a:rPr lang="en-US" altLang="en-US" sz="1800" b="1" baseline="-26000"/>
              <a:t>min </a:t>
            </a:r>
            <a:r>
              <a:rPr lang="en-US" altLang="en-US" sz="1800"/>
              <a:t>= I</a:t>
            </a:r>
            <a:r>
              <a:rPr lang="en-US" altLang="en-US" sz="1800" b="1" baseline="-18000"/>
              <a:t>ZK</a:t>
            </a:r>
            <a:r>
              <a:rPr lang="en-US" altLang="en-US" sz="1800"/>
              <a:t>R= .25mA x 220 = 55mV</a:t>
            </a:r>
          </a:p>
          <a:p>
            <a:pPr>
              <a:spcBef>
                <a:spcPct val="10000"/>
              </a:spcBef>
            </a:pPr>
            <a:r>
              <a:rPr lang="en-US" altLang="en-US" sz="1800"/>
              <a:t>V</a:t>
            </a:r>
            <a:r>
              <a:rPr lang="en-US" altLang="en-US" sz="1800" b="1" baseline="-14000"/>
              <a:t>Rmax </a:t>
            </a:r>
            <a:r>
              <a:rPr lang="en-US" altLang="en-US" sz="1800" b="1"/>
              <a:t>= </a:t>
            </a:r>
            <a:r>
              <a:rPr lang="en-US" altLang="en-US" sz="1800"/>
              <a:t>I</a:t>
            </a:r>
            <a:r>
              <a:rPr lang="en-US" altLang="en-US" sz="1800" b="1" baseline="-16000"/>
              <a:t>ZM</a:t>
            </a:r>
            <a:r>
              <a:rPr lang="en-US" altLang="en-US" sz="1800" b="1"/>
              <a:t> </a:t>
            </a:r>
            <a:r>
              <a:rPr lang="en-US" altLang="en-US" sz="1800"/>
              <a:t>= 100mA x 220 = 22V.</a:t>
            </a:r>
            <a:endParaRPr lang="en-US" altLang="en-US" sz="1800" baseline="-14000"/>
          </a:p>
          <a:p>
            <a:pPr>
              <a:spcBef>
                <a:spcPct val="10000"/>
              </a:spcBef>
            </a:pPr>
            <a:endParaRPr lang="en-US" altLang="en-US" sz="1800"/>
          </a:p>
        </p:txBody>
      </p:sp>
      <p:graphicFrame>
        <p:nvGraphicFramePr>
          <p:cNvPr id="2050" name="Object 21"/>
          <p:cNvGraphicFramePr>
            <a:graphicFrameLocks noGrp="1" noChangeAspect="1"/>
          </p:cNvGraphicFramePr>
          <p:nvPr>
            <p:ph sz="half" idx="2"/>
          </p:nvPr>
        </p:nvGraphicFramePr>
        <p:xfrm>
          <a:off x="7162800" y="4724400"/>
          <a:ext cx="1390650" cy="914400"/>
        </p:xfrm>
        <a:graphic>
          <a:graphicData uri="http://schemas.openxmlformats.org/presentationml/2006/ole">
            <mc:AlternateContent xmlns:mc="http://schemas.openxmlformats.org/markup-compatibility/2006">
              <mc:Choice xmlns:v="urn:schemas-microsoft-com:vml" Requires="v">
                <p:oleObj name="Acrobat Document" r:id="rId4" imgW="1390680" imgH="914400" progId="AcroExch.Document">
                  <p:embed/>
                </p:oleObj>
              </mc:Choice>
              <mc:Fallback>
                <p:oleObj name="Acrobat Document" r:id="rId4" imgW="1390680" imgH="914400" progId="AcroExch.Document">
                  <p:embed/>
                  <p:pic>
                    <p:nvPicPr>
                      <p:cNvPr id="2050" name="Object 2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724400"/>
                        <a:ext cx="13906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7" name="Text Box 23"/>
          <p:cNvSpPr txBox="1">
            <a:spLocks noChangeArrowheads="1"/>
          </p:cNvSpPr>
          <p:nvPr/>
        </p:nvSpPr>
        <p:spPr bwMode="auto">
          <a:xfrm>
            <a:off x="8153400" y="2286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a:solidFill>
                  <a:srgbClr val="FF0000"/>
                </a:solidFill>
              </a:rPr>
              <a:t>**</a:t>
            </a:r>
          </a:p>
        </p:txBody>
      </p:sp>
    </p:spTree>
    <p:extLst>
      <p:ext uri="{BB962C8B-B14F-4D97-AF65-F5344CB8AC3E}">
        <p14:creationId xmlns:p14="http://schemas.microsoft.com/office/powerpoint/2010/main" val="133828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685800"/>
          </a:xfrm>
        </p:spPr>
        <p:txBody>
          <a:bodyPr/>
          <a:lstStyle/>
          <a:p>
            <a:pPr>
              <a:defRPr/>
            </a:pPr>
            <a:r>
              <a:rPr lang="en-US" altLang="en-US" dirty="0">
                <a:solidFill>
                  <a:schemeClr val="accent2"/>
                </a:solidFill>
              </a:rPr>
              <a:t>Zener Limiting</a:t>
            </a:r>
          </a:p>
        </p:txBody>
      </p:sp>
      <p:sp>
        <p:nvSpPr>
          <p:cNvPr id="20483" name="Text Box 3"/>
          <p:cNvSpPr txBox="1">
            <a:spLocks noChangeArrowheads="1"/>
          </p:cNvSpPr>
          <p:nvPr/>
        </p:nvSpPr>
        <p:spPr bwMode="auto">
          <a:xfrm>
            <a:off x="914400" y="914400"/>
            <a:ext cx="7467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sz="2000"/>
              <a:t>Zener diodes can used for limiting just as normal diodes. Recall in previous chapter studies about limiters. The difference to consider for a zener limiter is its zener breakdown characteristics.</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t="13811" b="15166"/>
          <a:stretch>
            <a:fillRect/>
          </a:stretch>
        </p:blipFill>
        <p:spPr bwMode="auto">
          <a:xfrm>
            <a:off x="304800" y="2438400"/>
            <a:ext cx="8610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Oval 6"/>
          <p:cNvSpPr>
            <a:spLocks noChangeArrowheads="1"/>
          </p:cNvSpPr>
          <p:nvPr/>
        </p:nvSpPr>
        <p:spPr bwMode="auto">
          <a:xfrm>
            <a:off x="2971800" y="3429000"/>
            <a:ext cx="457200" cy="3048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endParaRPr lang="en-US" altLang="en-US"/>
          </a:p>
        </p:txBody>
      </p:sp>
      <p:sp>
        <p:nvSpPr>
          <p:cNvPr id="20486" name="Oval 8"/>
          <p:cNvSpPr>
            <a:spLocks noChangeArrowheads="1"/>
          </p:cNvSpPr>
          <p:nvPr/>
        </p:nvSpPr>
        <p:spPr bwMode="auto">
          <a:xfrm>
            <a:off x="7696200" y="4038600"/>
            <a:ext cx="457200" cy="3048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endParaRPr lang="en-US" altLang="en-US"/>
          </a:p>
        </p:txBody>
      </p:sp>
      <p:sp>
        <p:nvSpPr>
          <p:cNvPr id="20487" name="Text Box 9"/>
          <p:cNvSpPr txBox="1">
            <a:spLocks noChangeArrowheads="1"/>
          </p:cNvSpPr>
          <p:nvPr/>
        </p:nvSpPr>
        <p:spPr bwMode="auto">
          <a:xfrm>
            <a:off x="7543800" y="6338888"/>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sz="1800"/>
              <a:t>See Ex.3-8</a:t>
            </a:r>
          </a:p>
        </p:txBody>
      </p:sp>
    </p:spTree>
    <p:extLst>
      <p:ext uri="{BB962C8B-B14F-4D97-AF65-F5344CB8AC3E}">
        <p14:creationId xmlns:p14="http://schemas.microsoft.com/office/powerpoint/2010/main" val="3667588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6781800" cy="381000"/>
          </a:xfrm>
        </p:spPr>
        <p:txBody>
          <a:bodyPr>
            <a:normAutofit fontScale="90000"/>
          </a:bodyPr>
          <a:lstStyle/>
          <a:p>
            <a:pPr>
              <a:defRPr/>
            </a:pPr>
            <a:r>
              <a:rPr lang="ro-MD" dirty="0" err="1"/>
              <a:t>Stabilitronul</a:t>
            </a:r>
            <a:r>
              <a:rPr lang="ro-MD" dirty="0"/>
              <a:t> </a:t>
            </a:r>
            <a:r>
              <a:rPr lang="ro-MD" dirty="0" err="1"/>
              <a:t>termocompensat</a:t>
            </a:r>
            <a:br>
              <a:rPr lang="en-US" dirty="0"/>
            </a:br>
            <a:endParaRPr lang="en-US" dirty="0"/>
          </a:p>
        </p:txBody>
      </p:sp>
      <p:pic>
        <p:nvPicPr>
          <p:cNvPr id="3481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2368550"/>
            <a:ext cx="43942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6"/>
          <p:cNvSpPr>
            <a:spLocks noChangeArrowheads="1"/>
          </p:cNvSpPr>
          <p:nvPr/>
        </p:nvSpPr>
        <p:spPr bwMode="auto">
          <a:xfrm>
            <a:off x="201613" y="1828800"/>
            <a:ext cx="4572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r>
              <a:rPr lang="en-US" altLang="en-US" sz="2800"/>
              <a:t>Pentru compensarea oscilațiilor tensiunii cu temperatura se recomandă schema a 2 stabilitroane consecutive dar opuse. Astfel de dispozitive se numesc stabilitroane termocompensate</a:t>
            </a:r>
            <a:r>
              <a:rPr lang="en-US" altLang="en-US" sz="1800"/>
              <a:t>.</a:t>
            </a:r>
          </a:p>
        </p:txBody>
      </p:sp>
    </p:spTree>
    <p:extLst>
      <p:ext uri="{BB962C8B-B14F-4D97-AF65-F5344CB8AC3E}">
        <p14:creationId xmlns:p14="http://schemas.microsoft.com/office/powerpoint/2010/main" val="14124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86" y="76200"/>
            <a:ext cx="4865914" cy="276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8472" y="71846"/>
            <a:ext cx="3478288" cy="267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886" y="2842707"/>
            <a:ext cx="8915400" cy="3139321"/>
          </a:xfrm>
          <a:prstGeom prst="rect">
            <a:avLst/>
          </a:prstGeom>
        </p:spPr>
        <p:txBody>
          <a:bodyPr wrap="square">
            <a:spAutoFit/>
          </a:bodyPr>
          <a:lstStyle/>
          <a:p>
            <a:pPr algn="just"/>
            <a:r>
              <a:rPr lang="ro-RO" b="1" dirty="0">
                <a:solidFill>
                  <a:srgbClr val="212121"/>
                </a:solidFill>
                <a:latin typeface="Bitter"/>
              </a:rPr>
              <a:t>Varistorul este un dispozitiv semiconductor pasiv </a:t>
            </a:r>
            <a:r>
              <a:rPr lang="ro-RO" dirty="0">
                <a:solidFill>
                  <a:srgbClr val="38761D"/>
                </a:solidFill>
                <a:latin typeface="Bitter"/>
              </a:rPr>
              <a:t>solid-state</a:t>
            </a:r>
            <a:r>
              <a:rPr lang="ro-RO" dirty="0">
                <a:solidFill>
                  <a:srgbClr val="212121"/>
                </a:solidFill>
                <a:latin typeface="Bitter"/>
              </a:rPr>
              <a:t> cu două terminale, care este utilizat pentru a asigura protecția circuitelor electrice și electronice.</a:t>
            </a:r>
          </a:p>
          <a:p>
            <a:pPr algn="just"/>
            <a:r>
              <a:rPr lang="ro-RO" dirty="0">
                <a:solidFill>
                  <a:srgbClr val="212121"/>
                </a:solidFill>
                <a:latin typeface="Bitter"/>
              </a:rPr>
              <a:t>Spre deosebire de siguranța sau întrerupătorul de circuit care oferă o protecție împotriva supracurentului, varistorul asigură o protecție la supratensiune, prin intermediul unei fixări de tensiune în mod similar cu cea a diodei </a:t>
            </a:r>
            <a:r>
              <a:rPr lang="ro-RO" dirty="0" err="1">
                <a:solidFill>
                  <a:srgbClr val="212121"/>
                </a:solidFill>
                <a:latin typeface="Bitter"/>
              </a:rPr>
              <a:t>zener</a:t>
            </a:r>
            <a:r>
              <a:rPr lang="ro-RO" dirty="0">
                <a:solidFill>
                  <a:srgbClr val="212121"/>
                </a:solidFill>
                <a:latin typeface="Bitter"/>
              </a:rPr>
              <a:t>. Dar, spre deosebire de un rezistor variabil a cărei valoare de rezistență poate fi variată manual între valorile sale minime și cele maxime, varistorul își schimbă automat valoarea rezistenței cu schimbarea tensiunii pe el, făcându-l un rezistor neliniar dependent de tensiune sau V</a:t>
            </a:r>
            <a:r>
              <a:rPr lang="ro-RO" baseline="-25000" dirty="0">
                <a:solidFill>
                  <a:srgbClr val="212121"/>
                </a:solidFill>
                <a:latin typeface="Bitter"/>
              </a:rPr>
              <a:t>DR </a:t>
            </a:r>
            <a:r>
              <a:rPr lang="ro-RO" dirty="0">
                <a:solidFill>
                  <a:srgbClr val="212121"/>
                </a:solidFill>
                <a:latin typeface="Bitter"/>
              </a:rPr>
              <a:t>.</a:t>
            </a:r>
          </a:p>
          <a:p>
            <a:pPr algn="just"/>
            <a:r>
              <a:rPr lang="ro-RO" dirty="0">
                <a:solidFill>
                  <a:srgbClr val="212121"/>
                </a:solidFill>
                <a:latin typeface="Bitter"/>
              </a:rPr>
              <a:t>În prezent, corpul rezistiv al unui varistor este fabricat din material semiconductor, fiind un tip de rezistor semiconductor cu caracteristici de tensiune și curent simetrice non-ohmice, potrivite atât pentru aplicațiile de tensiune AC, cât și pentru cele DC.</a:t>
            </a:r>
            <a:endParaRPr lang="ro-RO" b="0" i="0" dirty="0">
              <a:solidFill>
                <a:srgbClr val="212121"/>
              </a:solidFill>
              <a:effectLst/>
              <a:latin typeface="Bitter"/>
            </a:endParaRPr>
          </a:p>
        </p:txBody>
      </p:sp>
    </p:spTree>
    <p:extLst>
      <p:ext uri="{BB962C8B-B14F-4D97-AF65-F5344CB8AC3E}">
        <p14:creationId xmlns:p14="http://schemas.microsoft.com/office/powerpoint/2010/main" val="1860518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36513" y="76200"/>
            <a:ext cx="8955087" cy="1049338"/>
          </a:xfrm>
        </p:spPr>
        <p:txBody>
          <a:bodyPr wrap="square" numCol="1" anchorCtr="0" compatLnSpc="1">
            <a:prstTxWarp prst="textNoShape">
              <a:avLst/>
            </a:prstTxWarp>
          </a:bodyPr>
          <a:lstStyle/>
          <a:p>
            <a:r>
              <a:rPr lang="it-IT" altLang="ro-RO" cap="none">
                <a:solidFill>
                  <a:srgbClr val="333333"/>
                </a:solidFill>
                <a:latin typeface="Helvetica" panose="020B0604020202020204" pitchFamily="34" charset="0"/>
              </a:rPr>
              <a:t>LIMITA TERMICĂ ŞI DISTRUGEREA D</a:t>
            </a:r>
            <a:r>
              <a:rPr lang="ro-RO" altLang="ro-RO" cap="none">
                <a:solidFill>
                  <a:srgbClr val="333333"/>
                </a:solidFill>
                <a:latin typeface="Helvetica" panose="020B0604020202020204" pitchFamily="34" charset="0"/>
              </a:rPr>
              <a:t>. </a:t>
            </a:r>
            <a:r>
              <a:rPr lang="it-IT" altLang="ro-RO" cap="none">
                <a:solidFill>
                  <a:srgbClr val="333333"/>
                </a:solidFill>
                <a:latin typeface="Helvetica" panose="020B0604020202020204" pitchFamily="34" charset="0"/>
              </a:rPr>
              <a:t>ZENER</a:t>
            </a:r>
            <a:br>
              <a:rPr lang="it-IT" altLang="ro-RO" cap="none">
                <a:solidFill>
                  <a:srgbClr val="333333"/>
                </a:solidFill>
                <a:latin typeface="Helvetica" panose="020B0604020202020204" pitchFamily="34" charset="0"/>
              </a:rPr>
            </a:br>
            <a:endParaRPr lang="en-US" altLang="ro-RO" cap="none"/>
          </a:p>
        </p:txBody>
      </p:sp>
      <p:sp>
        <p:nvSpPr>
          <p:cNvPr id="35843" name="Content Placeholder 2"/>
          <p:cNvSpPr>
            <a:spLocks noGrp="1"/>
          </p:cNvSpPr>
          <p:nvPr>
            <p:ph idx="1"/>
          </p:nvPr>
        </p:nvSpPr>
        <p:spPr>
          <a:xfrm>
            <a:off x="304800" y="2057400"/>
            <a:ext cx="8134350" cy="2587625"/>
          </a:xfrm>
        </p:spPr>
        <p:txBody>
          <a:bodyPr/>
          <a:lstStyle/>
          <a:p>
            <a:r>
              <a:rPr lang="en-US" altLang="en-US">
                <a:solidFill>
                  <a:srgbClr val="333333"/>
                </a:solidFill>
                <a:latin typeface="Droid Sans"/>
              </a:rPr>
              <a:t>Ca şi oricare dispozitiv semiconductor, dioda Zener este sensibilă la temperatură. O temperatură excesivă poate duce la distrugerea diodei, astfel că va trebui să se ţină seama de puterea maximă permisă a diodei la proiectarea circuitelor. Interesant este faptul că, la distrugerea diodei Zener, datorită căldurii excesive, distrugerea rezultată duce la scurt-circuitarea diodei, nu la deschiderea. O astfel de diodă „stricată” poate fi detectată foarte uşor, întrucât se comportă precum un conductor electric: căderea de tensiune este aproape zero atât la polarizarea directă cât şi la polarizarea inversă.</a:t>
            </a:r>
            <a:endParaRPr lang="en-US" altLang="en-US"/>
          </a:p>
        </p:txBody>
      </p:sp>
    </p:spTree>
    <p:extLst>
      <p:ext uri="{BB962C8B-B14F-4D97-AF65-F5344CB8AC3E}">
        <p14:creationId xmlns:p14="http://schemas.microsoft.com/office/powerpoint/2010/main" val="991559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52400"/>
            <a:ext cx="8588375" cy="525463"/>
          </a:xfrm>
        </p:spPr>
        <p:txBody>
          <a:bodyPr wrap="square" numCol="1" anchorCtr="0" compatLnSpc="1">
            <a:prstTxWarp prst="textNoShape">
              <a:avLst/>
            </a:prstTxWarp>
            <a:normAutofit fontScale="90000"/>
          </a:bodyPr>
          <a:lstStyle/>
          <a:p>
            <a:pPr>
              <a:defRPr/>
            </a:pPr>
            <a:r>
              <a:rPr lang="ro-MD" altLang="ro-RO" sz="2900" b="1" cap="none">
                <a:solidFill>
                  <a:srgbClr val="444651"/>
                </a:solidFill>
                <a:latin typeface="Verdana" panose="020B0604030504040204" pitchFamily="34" charset="0"/>
              </a:rPr>
              <a:t>CLASIFICAREA DIODELOR ZENER DUPĂ             </a:t>
            </a:r>
            <a:br>
              <a:rPr lang="ro-MD" altLang="ro-RO" sz="2900" b="1" cap="none">
                <a:solidFill>
                  <a:srgbClr val="444651"/>
                </a:solidFill>
                <a:latin typeface="Verdana" panose="020B0604030504040204" pitchFamily="34" charset="0"/>
              </a:rPr>
            </a:br>
            <a:r>
              <a:rPr lang="ro-MD" altLang="ro-RO" sz="2900" b="1" cap="none">
                <a:solidFill>
                  <a:srgbClr val="444651"/>
                </a:solidFill>
                <a:latin typeface="Verdana" panose="020B0604030504040204" pitchFamily="34" charset="0"/>
              </a:rPr>
              <a:t>                     ATRIBUTE PRIMARE</a:t>
            </a:r>
            <a:br>
              <a:rPr lang="en-US" altLang="ro-RO" sz="2900" b="1" cap="none">
                <a:solidFill>
                  <a:srgbClr val="444651"/>
                </a:solidFill>
                <a:latin typeface="Verdana" panose="020B0604030504040204" pitchFamily="34" charset="0"/>
              </a:rPr>
            </a:br>
            <a:endParaRPr lang="en-US" altLang="ro-RO" sz="2900" cap="none"/>
          </a:p>
        </p:txBody>
      </p:sp>
      <p:sp>
        <p:nvSpPr>
          <p:cNvPr id="36867" name="Content Placeholder 2"/>
          <p:cNvSpPr>
            <a:spLocks noGrp="1"/>
          </p:cNvSpPr>
          <p:nvPr>
            <p:ph idx="1"/>
          </p:nvPr>
        </p:nvSpPr>
        <p:spPr>
          <a:xfrm>
            <a:off x="271463" y="2370138"/>
            <a:ext cx="8774112" cy="3417887"/>
          </a:xfrm>
        </p:spPr>
        <p:txBody>
          <a:bodyPr/>
          <a:lstStyle/>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en-US" altLang="en-US"/>
          </a:p>
        </p:txBody>
      </p:sp>
      <p:sp>
        <p:nvSpPr>
          <p:cNvPr id="7" name="Rectangle: Rounded Corners 6"/>
          <p:cNvSpPr/>
          <p:nvPr/>
        </p:nvSpPr>
        <p:spPr>
          <a:xfrm>
            <a:off x="449263" y="2582863"/>
            <a:ext cx="1376362" cy="282733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buFont typeface="Arial" panose="020B0604020202020204" pitchFamily="34" charset="0"/>
              <a:buChar char="•"/>
              <a:defRPr/>
            </a:pPr>
            <a:r>
              <a:rPr lang="pl-PL" dirty="0">
                <a:solidFill>
                  <a:srgbClr val="444651"/>
                </a:solidFill>
                <a:latin typeface="Verdana" panose="020B0604030504040204" pitchFamily="34" charset="0"/>
                <a:hlinkClick r:id="rId2"/>
              </a:rPr>
              <a:t>100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3"/>
              </a:rPr>
              <a:t>200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u="sng" dirty="0">
                <a:solidFill>
                  <a:srgbClr val="008000"/>
                </a:solidFill>
                <a:latin typeface="Verdana" panose="020B0604030504040204" pitchFamily="34" charset="0"/>
                <a:hlinkClick r:id="rId4"/>
              </a:rPr>
              <a:t>225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5"/>
              </a:rPr>
              <a:t>250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6"/>
              </a:rPr>
              <a:t>300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7"/>
              </a:rPr>
              <a:t>350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8"/>
              </a:rPr>
              <a:t>500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9"/>
              </a:rPr>
              <a:t>1 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10"/>
              </a:rPr>
              <a:t>3 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11"/>
              </a:rPr>
              <a:t>5 W</a:t>
            </a:r>
            <a:endParaRPr lang="pl-PL" dirty="0">
              <a:solidFill>
                <a:srgbClr val="3F3F3F"/>
              </a:solidFill>
              <a:latin typeface="Verdana" panose="020B0604030504040204" pitchFamily="34" charset="0"/>
            </a:endParaRPr>
          </a:p>
        </p:txBody>
      </p:sp>
      <p:sp>
        <p:nvSpPr>
          <p:cNvPr id="8" name="Rectangle: Rounded Corners 7"/>
          <p:cNvSpPr/>
          <p:nvPr/>
        </p:nvSpPr>
        <p:spPr>
          <a:xfrm>
            <a:off x="2022475" y="2370138"/>
            <a:ext cx="1204913" cy="36877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buFont typeface="Arial" panose="020B0604020202020204" pitchFamily="34" charset="0"/>
              <a:buChar char="•"/>
              <a:defRPr/>
            </a:pPr>
            <a:r>
              <a:rPr lang="nn-NO" u="sng" dirty="0">
                <a:solidFill>
                  <a:srgbClr val="008000"/>
                </a:solidFill>
                <a:latin typeface="Verdana" panose="020B0604030504040204" pitchFamily="34" charset="0"/>
                <a:hlinkClick r:id="rId12"/>
              </a:rPr>
              <a:t>1.8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3"/>
              </a:rPr>
              <a:t>3.3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4"/>
              </a:rPr>
              <a:t>4.7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5"/>
              </a:rPr>
              <a:t>5.1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6"/>
              </a:rPr>
              <a:t>5.6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7"/>
              </a:rPr>
              <a:t>6.2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8"/>
              </a:rPr>
              <a:t>6.8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9"/>
              </a:rPr>
              <a:t>7.5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20"/>
              </a:rPr>
              <a:t>10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21"/>
              </a:rPr>
              <a:t>12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22"/>
              </a:rPr>
              <a:t>15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23"/>
              </a:rPr>
              <a:t>18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24"/>
              </a:rPr>
              <a:t>1 kV</a:t>
            </a:r>
            <a:endParaRPr lang="nn-NO" dirty="0">
              <a:solidFill>
                <a:srgbClr val="3F3F3F"/>
              </a:solidFill>
              <a:latin typeface="Verdana" panose="020B0604030504040204" pitchFamily="34" charset="0"/>
            </a:endParaRPr>
          </a:p>
        </p:txBody>
      </p:sp>
      <p:sp>
        <p:nvSpPr>
          <p:cNvPr id="9" name="Scroll: Horizontal 8"/>
          <p:cNvSpPr/>
          <p:nvPr/>
        </p:nvSpPr>
        <p:spPr>
          <a:xfrm>
            <a:off x="250825" y="931863"/>
            <a:ext cx="1431925" cy="544512"/>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defRPr/>
            </a:pPr>
            <a:r>
              <a:rPr lang="ro-MD" altLang="ro-RO">
                <a:solidFill>
                  <a:srgbClr val="000000"/>
                </a:solidFill>
              </a:rPr>
              <a:t>Puterea disipată</a:t>
            </a:r>
            <a:endParaRPr lang="en-US" altLang="ro-RO">
              <a:solidFill>
                <a:srgbClr val="000000"/>
              </a:solidFill>
            </a:endParaRPr>
          </a:p>
        </p:txBody>
      </p:sp>
      <p:sp>
        <p:nvSpPr>
          <p:cNvPr id="10" name="Scroll: Horizontal 9"/>
          <p:cNvSpPr/>
          <p:nvPr/>
        </p:nvSpPr>
        <p:spPr>
          <a:xfrm>
            <a:off x="1825625" y="931863"/>
            <a:ext cx="1417638" cy="638175"/>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defRPr/>
            </a:pPr>
            <a:r>
              <a:rPr lang="ro-MD" altLang="ro-RO">
                <a:solidFill>
                  <a:srgbClr val="000000"/>
                </a:solidFill>
              </a:rPr>
              <a:t>U nominală de lucru</a:t>
            </a:r>
            <a:endParaRPr lang="en-US" altLang="ro-RO">
              <a:solidFill>
                <a:srgbClr val="000000"/>
              </a:solidFill>
            </a:endParaRPr>
          </a:p>
        </p:txBody>
      </p:sp>
      <p:sp>
        <p:nvSpPr>
          <p:cNvPr id="11" name="Scroll: Horizontal 10"/>
          <p:cNvSpPr/>
          <p:nvPr/>
        </p:nvSpPr>
        <p:spPr>
          <a:xfrm>
            <a:off x="3746500" y="979488"/>
            <a:ext cx="1122363" cy="542925"/>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ro-MD" dirty="0"/>
              <a:t>Curentul direct</a:t>
            </a:r>
            <a:endParaRPr lang="en-US" dirty="0"/>
          </a:p>
        </p:txBody>
      </p:sp>
      <p:sp>
        <p:nvSpPr>
          <p:cNvPr id="12" name="Scroll: Horizontal 11"/>
          <p:cNvSpPr/>
          <p:nvPr/>
        </p:nvSpPr>
        <p:spPr>
          <a:xfrm>
            <a:off x="5238750" y="979488"/>
            <a:ext cx="1228725" cy="542925"/>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defRPr/>
            </a:pPr>
            <a:r>
              <a:rPr lang="ro-MD" altLang="ro-RO">
                <a:solidFill>
                  <a:srgbClr val="000000"/>
                </a:solidFill>
              </a:rPr>
              <a:t>Tensiunea directă</a:t>
            </a:r>
            <a:endParaRPr lang="en-US" altLang="ro-RO">
              <a:solidFill>
                <a:srgbClr val="000000"/>
              </a:solidFill>
            </a:endParaRPr>
          </a:p>
        </p:txBody>
      </p:sp>
      <p:sp>
        <p:nvSpPr>
          <p:cNvPr id="13" name="Scroll: Horizontal 12"/>
          <p:cNvSpPr/>
          <p:nvPr/>
        </p:nvSpPr>
        <p:spPr>
          <a:xfrm>
            <a:off x="7011988" y="979488"/>
            <a:ext cx="1501775" cy="542925"/>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ro-MD" dirty="0"/>
              <a:t>Curentul invers </a:t>
            </a:r>
            <a:r>
              <a:rPr lang="ro-MD" dirty="0" err="1"/>
              <a:t>max</a:t>
            </a:r>
            <a:endParaRPr lang="en-US" dirty="0"/>
          </a:p>
        </p:txBody>
      </p:sp>
      <p:sp>
        <p:nvSpPr>
          <p:cNvPr id="14" name="Rectangle: Rounded Corners 13"/>
          <p:cNvSpPr/>
          <p:nvPr/>
        </p:nvSpPr>
        <p:spPr>
          <a:xfrm>
            <a:off x="3833813" y="2654300"/>
            <a:ext cx="1304925" cy="3403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buFont typeface="Arial" panose="020B0604020202020204" pitchFamily="34" charset="0"/>
              <a:buChar char="•"/>
              <a:defRPr/>
            </a:pPr>
            <a:r>
              <a:rPr lang="it-IT" u="sng" dirty="0">
                <a:solidFill>
                  <a:srgbClr val="008000"/>
                </a:solidFill>
                <a:latin typeface="Verdana" panose="020B0604030504040204" pitchFamily="34" charset="0"/>
                <a:hlinkClick r:id="rId25"/>
              </a:rPr>
              <a:t>200 µA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26"/>
              </a:rPr>
              <a:t>10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27"/>
              </a:rPr>
              <a:t>20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28"/>
              </a:rPr>
              <a:t>30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29"/>
              </a:rPr>
              <a:t>100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0"/>
              </a:rPr>
              <a:t>200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1"/>
              </a:rPr>
              <a:t>250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2"/>
              </a:rPr>
              <a:t>400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3"/>
              </a:rPr>
              <a:t>500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4"/>
              </a:rPr>
              <a:t>1 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5"/>
              </a:rPr>
              <a:t>3 A</a:t>
            </a:r>
            <a:endParaRPr lang="it-IT" dirty="0">
              <a:solidFill>
                <a:srgbClr val="3F3F3F"/>
              </a:solidFill>
              <a:latin typeface="Verdana" panose="020B0604030504040204" pitchFamily="34" charset="0"/>
            </a:endParaRPr>
          </a:p>
        </p:txBody>
      </p:sp>
      <p:sp>
        <p:nvSpPr>
          <p:cNvPr id="15" name="Rectangle: Rounded Corners 14"/>
          <p:cNvSpPr/>
          <p:nvPr/>
        </p:nvSpPr>
        <p:spPr>
          <a:xfrm>
            <a:off x="5440363" y="2471738"/>
            <a:ext cx="1052512" cy="35861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buFont typeface="Arial" panose="020B0604020202020204" pitchFamily="34" charset="0"/>
              <a:buChar char="•"/>
              <a:defRPr/>
            </a:pPr>
            <a:r>
              <a:rPr lang="en-US" u="sng" dirty="0">
                <a:solidFill>
                  <a:srgbClr val="008000"/>
                </a:solidFill>
                <a:latin typeface="Verdana" panose="020B0604030504040204" pitchFamily="34" charset="0"/>
                <a:hlinkClick r:id="rId36"/>
              </a:rPr>
              <a:t>900 mV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37"/>
              </a:rPr>
              <a:t>1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38"/>
              </a:rPr>
              <a:t>1.1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39"/>
              </a:rPr>
              <a:t>1.2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0"/>
              </a:rPr>
              <a:t>1.25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1"/>
              </a:rPr>
              <a:t>1.3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2"/>
              </a:rPr>
              <a:t>1.5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3"/>
              </a:rPr>
              <a:t>2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4"/>
              </a:rPr>
              <a:t>2.1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5"/>
              </a:rPr>
              <a:t>3.5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6"/>
              </a:rPr>
              <a:t>900 V</a:t>
            </a:r>
            <a:endParaRPr lang="en-US" dirty="0">
              <a:solidFill>
                <a:srgbClr val="3F3F3F"/>
              </a:solidFill>
              <a:latin typeface="Verdana" panose="020B0604030504040204" pitchFamily="34" charset="0"/>
            </a:endParaRPr>
          </a:p>
        </p:txBody>
      </p:sp>
      <p:sp>
        <p:nvSpPr>
          <p:cNvPr id="19" name="Rectangle: Rounded Corners 18"/>
          <p:cNvSpPr/>
          <p:nvPr/>
        </p:nvSpPr>
        <p:spPr>
          <a:xfrm>
            <a:off x="7229475" y="3032125"/>
            <a:ext cx="1206500" cy="27559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10 </a:t>
            </a:r>
            <a:r>
              <a:rPr lang="en-US" dirty="0" err="1"/>
              <a:t>nA</a:t>
            </a:r>
            <a:endParaRPr lang="en-US" dirty="0"/>
          </a:p>
          <a:p>
            <a:pPr algn="ctr">
              <a:defRPr/>
            </a:pPr>
            <a:r>
              <a:rPr lang="en-US" dirty="0"/>
              <a:t>50 </a:t>
            </a:r>
            <a:r>
              <a:rPr lang="en-US" dirty="0" err="1"/>
              <a:t>nA</a:t>
            </a:r>
            <a:endParaRPr lang="en-US" dirty="0"/>
          </a:p>
          <a:p>
            <a:pPr algn="ctr">
              <a:defRPr/>
            </a:pPr>
            <a:r>
              <a:rPr lang="en-US" dirty="0"/>
              <a:t>100 </a:t>
            </a:r>
            <a:r>
              <a:rPr lang="en-US" dirty="0" err="1"/>
              <a:t>nA</a:t>
            </a:r>
            <a:endParaRPr lang="en-US" dirty="0"/>
          </a:p>
          <a:p>
            <a:pPr algn="ctr">
              <a:defRPr/>
            </a:pPr>
            <a:r>
              <a:rPr lang="en-US" dirty="0"/>
              <a:t>500 </a:t>
            </a:r>
            <a:r>
              <a:rPr lang="en-US" dirty="0" err="1"/>
              <a:t>nA</a:t>
            </a:r>
            <a:endParaRPr lang="en-US" dirty="0"/>
          </a:p>
          <a:p>
            <a:pPr algn="ctr">
              <a:defRPr/>
            </a:pPr>
            <a:r>
              <a:rPr lang="en-US" dirty="0"/>
              <a:t>1 µA</a:t>
            </a:r>
          </a:p>
          <a:p>
            <a:pPr algn="ctr">
              <a:defRPr/>
            </a:pPr>
            <a:r>
              <a:rPr lang="en-US" dirty="0"/>
              <a:t>2 µA</a:t>
            </a:r>
          </a:p>
          <a:p>
            <a:pPr algn="ctr">
              <a:defRPr/>
            </a:pPr>
            <a:r>
              <a:rPr lang="en-US" dirty="0"/>
              <a:t>3 µA</a:t>
            </a:r>
          </a:p>
          <a:p>
            <a:pPr algn="ctr">
              <a:defRPr/>
            </a:pPr>
            <a:r>
              <a:rPr lang="en-US" dirty="0"/>
              <a:t>5 µA</a:t>
            </a:r>
          </a:p>
          <a:p>
            <a:pPr algn="ctr">
              <a:defRPr/>
            </a:pPr>
            <a:r>
              <a:rPr lang="en-US" dirty="0"/>
              <a:t>10 µA</a:t>
            </a:r>
          </a:p>
        </p:txBody>
      </p:sp>
    </p:spTree>
    <p:extLst>
      <p:ext uri="{BB962C8B-B14F-4D97-AF65-F5344CB8AC3E}">
        <p14:creationId xmlns:p14="http://schemas.microsoft.com/office/powerpoint/2010/main" val="2253408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6248400" cy="542925"/>
          </a:xfrm>
        </p:spPr>
        <p:txBody>
          <a:bodyPr/>
          <a:lstStyle/>
          <a:p>
            <a:pPr>
              <a:defRPr/>
            </a:pPr>
            <a:r>
              <a:rPr lang="ro-MD" dirty="0" err="1"/>
              <a:t>Stabistorul</a:t>
            </a:r>
            <a:r>
              <a:rPr lang="ro-MD" dirty="0"/>
              <a:t> </a:t>
            </a:r>
            <a:r>
              <a:rPr lang="en-US" dirty="0"/>
              <a:t> / </a:t>
            </a:r>
            <a:r>
              <a:rPr lang="ru-RU" dirty="0"/>
              <a:t>НОРМИСТОР</a:t>
            </a:r>
            <a:endParaRPr lang="en-US" dirty="0"/>
          </a:p>
        </p:txBody>
      </p:sp>
      <p:sp>
        <p:nvSpPr>
          <p:cNvPr id="37891" name="Content Placeholder 2"/>
          <p:cNvSpPr>
            <a:spLocks noGrp="1"/>
          </p:cNvSpPr>
          <p:nvPr>
            <p:ph idx="1"/>
          </p:nvPr>
        </p:nvSpPr>
        <p:spPr>
          <a:xfrm>
            <a:off x="457200" y="1311275"/>
            <a:ext cx="8229600" cy="3203575"/>
          </a:xfrm>
        </p:spPr>
        <p:txBody>
          <a:bodyPr/>
          <a:lstStyle/>
          <a:p>
            <a:pPr marL="0">
              <a:lnSpc>
                <a:spcPct val="150000"/>
              </a:lnSpc>
              <a:spcBef>
                <a:spcPct val="0"/>
              </a:spcBef>
            </a:pPr>
            <a:r>
              <a:rPr lang="ro-MD" altLang="ro-RO" sz="1800" b="1" dirty="0" err="1">
                <a:latin typeface="Times New Roman" panose="02020603050405020304" pitchFamily="18" charset="0"/>
                <a:ea typeface="Times New Roman" panose="02020603050405020304" pitchFamily="18" charset="0"/>
                <a:cs typeface="Arial" panose="020B0604020202020204" pitchFamily="34" charset="0"/>
              </a:rPr>
              <a:t>Stabistorul</a:t>
            </a: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 – tip special de diode din Si cu stabilitate foarte înaltă la polarizare directă. </a:t>
            </a:r>
            <a:r>
              <a:rPr lang="ro-MD" altLang="ro-RO" sz="1800" b="1" i="1" u="sng" dirty="0">
                <a:latin typeface="Times New Roman" panose="02020603050405020304" pitchFamily="18" charset="0"/>
                <a:ea typeface="Times New Roman" panose="02020603050405020304" pitchFamily="18" charset="0"/>
                <a:cs typeface="Arial" panose="020B0604020202020204" pitchFamily="34" charset="0"/>
              </a:rPr>
              <a:t>Se mai numește </a:t>
            </a:r>
            <a:r>
              <a:rPr lang="ro-MD" altLang="ro-RO" sz="1800" b="1" i="1" u="sng" dirty="0" err="1">
                <a:latin typeface="Times New Roman" panose="02020603050405020304" pitchFamily="18" charset="0"/>
                <a:ea typeface="Times New Roman" panose="02020603050405020304" pitchFamily="18" charset="0"/>
                <a:cs typeface="Arial" panose="020B0604020202020204" pitchFamily="34" charset="0"/>
              </a:rPr>
              <a:t>Zener</a:t>
            </a:r>
            <a:r>
              <a:rPr lang="ro-MD" altLang="ro-RO" sz="1800" b="1" i="1" u="sng" dirty="0">
                <a:latin typeface="Times New Roman" panose="02020603050405020304" pitchFamily="18" charset="0"/>
                <a:ea typeface="Times New Roman" panose="02020603050405020304" pitchFamily="18" charset="0"/>
                <a:cs typeface="Arial" panose="020B0604020202020204" pitchFamily="34" charset="0"/>
              </a:rPr>
              <a:t> în revers (</a:t>
            </a:r>
            <a:r>
              <a:rPr lang="ro-MD" altLang="ro-RO" sz="1800" b="1" i="1" u="sng" dirty="0" err="1">
                <a:latin typeface="Times New Roman" panose="02020603050405020304" pitchFamily="18" charset="0"/>
                <a:ea typeface="Times New Roman" panose="02020603050405020304" pitchFamily="18" charset="0"/>
                <a:cs typeface="Arial" panose="020B0604020202020204" pitchFamily="34" charset="0"/>
              </a:rPr>
              <a:t>forward</a:t>
            </a:r>
            <a:r>
              <a:rPr lang="ro-MD" altLang="ro-RO" sz="1800" b="1" i="1" u="sng" dirty="0">
                <a:latin typeface="Times New Roman" panose="02020603050405020304" pitchFamily="18" charset="0"/>
                <a:ea typeface="Times New Roman" panose="02020603050405020304" pitchFamily="18" charset="0"/>
                <a:cs typeface="Arial" panose="020B0604020202020204" pitchFamily="34" charset="0"/>
              </a:rPr>
              <a:t> </a:t>
            </a:r>
            <a:r>
              <a:rPr lang="ro-MD" altLang="ro-RO" sz="1800" b="1" i="1" u="sng" dirty="0" err="1">
                <a:latin typeface="Times New Roman" panose="02020603050405020304" pitchFamily="18" charset="0"/>
                <a:ea typeface="Times New Roman" panose="02020603050405020304" pitchFamily="18" charset="0"/>
                <a:cs typeface="Arial" panose="020B0604020202020204" pitchFamily="34" charset="0"/>
              </a:rPr>
              <a:t>reference</a:t>
            </a:r>
            <a:r>
              <a:rPr lang="ro-MD" altLang="ro-RO" sz="1800" b="1" i="1" u="sng" dirty="0">
                <a:latin typeface="Times New Roman" panose="02020603050405020304" pitchFamily="18" charset="0"/>
                <a:ea typeface="Times New Roman" panose="02020603050405020304" pitchFamily="18" charset="0"/>
                <a:cs typeface="Arial" panose="020B0604020202020204" pitchFamily="34" charset="0"/>
              </a:rPr>
              <a:t> diode)</a:t>
            </a:r>
          </a:p>
          <a:p>
            <a:pPr marL="0">
              <a:lnSpc>
                <a:spcPct val="150000"/>
              </a:lnSpc>
              <a:spcBef>
                <a:spcPct val="0"/>
              </a:spcBef>
            </a:pP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Aceste dispozitive sunt special elaborate pentru tensiuni mici de lucru, în interval mare de curenți și cu o stabilizare înaltă la deviații de temperatură.</a:t>
            </a:r>
          </a:p>
          <a:p>
            <a:pPr marL="0">
              <a:lnSpc>
                <a:spcPct val="150000"/>
              </a:lnSpc>
              <a:spcBef>
                <a:spcPct val="0"/>
              </a:spcBef>
            </a:pPr>
            <a:r>
              <a:rPr lang="ro-MD" altLang="ro-RO" sz="1800" b="1" dirty="0" err="1">
                <a:latin typeface="Times New Roman" panose="02020603050405020304" pitchFamily="18" charset="0"/>
                <a:ea typeface="Times New Roman" panose="02020603050405020304" pitchFamily="18" charset="0"/>
                <a:cs typeface="Arial" panose="020B0604020202020204" pitchFamily="34" charset="0"/>
              </a:rPr>
              <a:t>Stabistorul</a:t>
            </a: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 conține de la 1 la 4 </a:t>
            </a:r>
            <a:r>
              <a:rPr lang="ro-MD" altLang="ro-RO" sz="1800" b="1" dirty="0" err="1">
                <a:latin typeface="Times New Roman" panose="02020603050405020304" pitchFamily="18" charset="0"/>
                <a:ea typeface="Times New Roman" panose="02020603050405020304" pitchFamily="18" charset="0"/>
                <a:cs typeface="Arial" panose="020B0604020202020204" pitchFamily="34" charset="0"/>
              </a:rPr>
              <a:t>pn</a:t>
            </a: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 joncțiuni</a:t>
            </a:r>
          </a:p>
          <a:p>
            <a:pPr marL="0">
              <a:lnSpc>
                <a:spcPct val="150000"/>
              </a:lnSpc>
              <a:spcBef>
                <a:spcPct val="0"/>
              </a:spcBef>
            </a:pP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Previne în circuite suprasarcinile, nivelează picurile la oscilațiile de tensiune, rol de siguranță în aparataj de măsură, reglarea de voltaj, </a:t>
            </a:r>
            <a:r>
              <a:rPr lang="ro-MD" altLang="ro-RO" sz="1800" b="1" dirty="0" err="1">
                <a:latin typeface="Times New Roman" panose="02020603050405020304" pitchFamily="18" charset="0"/>
                <a:ea typeface="Times New Roman" panose="02020603050405020304" pitchFamily="18" charset="0"/>
                <a:cs typeface="Arial" panose="020B0604020202020204" pitchFamily="34" charset="0"/>
              </a:rPr>
              <a:t>sensori</a:t>
            </a: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 comparatori, de referință, în circuite logice ce solicită stabilizare foarte înaltă a tensiunii</a:t>
            </a:r>
          </a:p>
          <a:p>
            <a:pPr marL="0">
              <a:lnSpc>
                <a:spcPts val="1088"/>
              </a:lnSpc>
              <a:spcBef>
                <a:spcPct val="0"/>
              </a:spcBef>
            </a:pPr>
            <a:endParaRPr lang="ro-MD" altLang="ro-RO" sz="1800" dirty="0">
              <a:latin typeface="Times New Roman" panose="02020603050405020304" pitchFamily="18" charset="0"/>
              <a:ea typeface="Times New Roman" panose="02020603050405020304" pitchFamily="18" charset="0"/>
              <a:cs typeface="Arial" panose="020B0604020202020204" pitchFamily="34" charset="0"/>
            </a:endParaRPr>
          </a:p>
          <a:p>
            <a:pPr marL="0">
              <a:lnSpc>
                <a:spcPts val="1088"/>
              </a:lnSpc>
              <a:spcBef>
                <a:spcPct val="0"/>
              </a:spcBef>
            </a:pPr>
            <a:endParaRPr lang="ro-MD" altLang="ro-RO" sz="1800" dirty="0">
              <a:latin typeface="Times New Roman" panose="02020603050405020304" pitchFamily="18" charset="0"/>
              <a:ea typeface="Times New Roman" panose="02020603050405020304" pitchFamily="18" charset="0"/>
              <a:cs typeface="Arial" panose="020B0604020202020204" pitchFamily="34" charset="0"/>
            </a:endParaRPr>
          </a:p>
          <a:p>
            <a:pPr marL="0"/>
            <a:endParaRPr lang="en-US" altLang="ro-RO" dirty="0">
              <a:latin typeface="Calibri" panose="020F0502020204030204" pitchFamily="34" charset="0"/>
              <a:ea typeface="Calibri" panose="020F0502020204030204" pitchFamily="34" charset="0"/>
              <a:cs typeface="Arial" panose="020B0604020202020204" pitchFamily="34" charset="0"/>
            </a:endParaRPr>
          </a:p>
          <a:p>
            <a:pPr marL="0" algn="just"/>
            <a:endParaRPr lang="en-US" altLang="ro-RO" dirty="0"/>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7538" y="5051425"/>
            <a:ext cx="5753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586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381000" y="152400"/>
            <a:ext cx="8382000" cy="1447800"/>
          </a:xfrm>
        </p:spPr>
        <p:txBody>
          <a:bodyPr/>
          <a:lstStyle/>
          <a:p>
            <a:r>
              <a:rPr lang="ru-RU" altLang="en-US"/>
              <a:t>КС107А — Uст = 0,7 В; КС113А — Uст = 1,3 В; КС119А — Uст = 1,9 В; Д220С — Uст = 0,59 В</a:t>
            </a:r>
            <a:endParaRPr lang="en-US" altLang="en-US"/>
          </a:p>
          <a:p>
            <a:r>
              <a:rPr lang="en-US" altLang="en-US"/>
              <a:t>Stabil</a:t>
            </a:r>
            <a:r>
              <a:rPr lang="ro-RO" altLang="en-US"/>
              <a:t>i</a:t>
            </a:r>
            <a:r>
              <a:rPr lang="en-US" altLang="en-US"/>
              <a:t>troanele au tensiunea minimal</a:t>
            </a:r>
            <a:r>
              <a:rPr lang="ro-RO" altLang="en-US"/>
              <a:t>ă</a:t>
            </a:r>
            <a:r>
              <a:rPr lang="en-US" altLang="en-US"/>
              <a:t> de stabilizare de </a:t>
            </a:r>
            <a:r>
              <a:rPr lang="ro-RO" altLang="en-US"/>
              <a:t>până la 3V. Pentru stabilizarea tensiunii mai mici se utilizează  caracteristica directă a diodei a  stabistorelor (U st = </a:t>
            </a:r>
            <a:r>
              <a:rPr lang="ru-RU" altLang="en-US"/>
              <a:t>0,7...2 </a:t>
            </a:r>
            <a:r>
              <a:rPr lang="ro-RO" altLang="en-US"/>
              <a:t>V) și practic nu depinde de curent</a:t>
            </a:r>
            <a:endParaRPr lang="en-GB" altLang="en-US"/>
          </a:p>
        </p:txBody>
      </p:sp>
      <p:pic>
        <p:nvPicPr>
          <p:cNvPr id="3891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61061"/>
            <a:ext cx="6400800" cy="457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105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4A44F51-A3B5-5E50-24F7-679777265C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300" y="0"/>
            <a:ext cx="8153400" cy="610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900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3814763" cy="490538"/>
          </a:xfrm>
        </p:spPr>
        <p:txBody>
          <a:bodyPr>
            <a:normAutofit fontScale="90000"/>
          </a:bodyPr>
          <a:lstStyle/>
          <a:p>
            <a:pPr>
              <a:defRPr/>
            </a:pPr>
            <a:r>
              <a:rPr lang="ro-RO" dirty="0"/>
              <a:t>Alte </a:t>
            </a:r>
            <a:r>
              <a:rPr lang="ro-RO" dirty="0" err="1"/>
              <a:t>stabilitroane</a:t>
            </a:r>
            <a:r>
              <a:rPr lang="ro-RO" dirty="0"/>
              <a:t> </a:t>
            </a:r>
            <a:endParaRPr lang="en-GB" dirty="0"/>
          </a:p>
        </p:txBody>
      </p:sp>
      <p:sp>
        <p:nvSpPr>
          <p:cNvPr id="39939" name="Content Placeholder 2"/>
          <p:cNvSpPr>
            <a:spLocks noGrp="1"/>
          </p:cNvSpPr>
          <p:nvPr>
            <p:ph idx="1"/>
          </p:nvPr>
        </p:nvSpPr>
        <p:spPr>
          <a:xfrm>
            <a:off x="0" y="1268413"/>
            <a:ext cx="8991600" cy="3449637"/>
          </a:xfrm>
        </p:spPr>
        <p:txBody>
          <a:bodyPr/>
          <a:lstStyle/>
          <a:p>
            <a:r>
              <a:rPr lang="en-GB" altLang="en-US"/>
              <a:t>Unele </a:t>
            </a:r>
            <a:r>
              <a:rPr lang="ro-RO" altLang="en-US"/>
              <a:t>DZ</a:t>
            </a:r>
            <a:r>
              <a:rPr lang="en-GB" altLang="en-US"/>
              <a:t> pot fi utilizate în </a:t>
            </a:r>
            <a:r>
              <a:rPr lang="ro-RO" altLang="en-US"/>
              <a:t>regim de impuls</a:t>
            </a:r>
            <a:r>
              <a:rPr lang="en-GB" altLang="en-US"/>
              <a:t>. Acestea sunt utilizate pentru a stabiliza amplitudinea impulsurilor, limitările acestora, precum și pentru a proteja intrările dispozitivelor sensibile de suprasarcinile de tensiune.  Astfel de </a:t>
            </a:r>
            <a:r>
              <a:rPr lang="ro-RO" altLang="en-US"/>
              <a:t>DZ</a:t>
            </a:r>
            <a:r>
              <a:rPr lang="en-GB" altLang="en-US"/>
              <a:t> sunt numite </a:t>
            </a:r>
            <a:r>
              <a:rPr lang="en-GB" altLang="en-US" b="1"/>
              <a:t>diode zener </a:t>
            </a:r>
            <a:r>
              <a:rPr lang="ro-RO" altLang="en-US" b="1"/>
              <a:t>de impuls</a:t>
            </a:r>
            <a:r>
              <a:rPr lang="en-GB" altLang="en-US"/>
              <a:t>.</a:t>
            </a:r>
          </a:p>
          <a:p>
            <a:r>
              <a:rPr lang="en-GB" altLang="en-US"/>
              <a:t>Pentru utilizarea în cascade critice și echipamente de măsurare, au fost dezvoltate </a:t>
            </a:r>
            <a:r>
              <a:rPr lang="ro-RO" altLang="en-US"/>
              <a:t>DZ</a:t>
            </a:r>
            <a:r>
              <a:rPr lang="en-GB" altLang="en-US"/>
              <a:t> speciale de precizie. În aceste dispozitive, prin conectarea în serie a două sau mai multe joncțiuni p-n, se obține o precizie ridicată și stabilitatea tensiunii de stabilizare la schimbările de curent și de temperatură (</a:t>
            </a:r>
            <a:r>
              <a:rPr lang="el-GR" altLang="en-US" b="1"/>
              <a:t>α</a:t>
            </a:r>
            <a:r>
              <a:rPr lang="en-GB" altLang="en-US" b="1" baseline="-25000"/>
              <a:t>Us</a:t>
            </a:r>
            <a:r>
              <a:rPr lang="en-GB" altLang="en-US" b="1"/>
              <a:t>t</a:t>
            </a:r>
            <a:r>
              <a:rPr lang="ro-RO" altLang="en-US" b="1"/>
              <a:t> </a:t>
            </a:r>
            <a:r>
              <a:rPr lang="en-GB" altLang="en-US" b="1"/>
              <a:t>≤</a:t>
            </a:r>
            <a:r>
              <a:rPr lang="ro-RO" altLang="en-US" b="1"/>
              <a:t> </a:t>
            </a:r>
            <a:r>
              <a:rPr lang="en-GB" altLang="en-US" b="1"/>
              <a:t>0,0005% / ∘C</a:t>
            </a:r>
            <a:r>
              <a:rPr lang="en-GB" altLang="en-US"/>
              <a:t>).</a:t>
            </a:r>
          </a:p>
          <a:p>
            <a:r>
              <a:rPr lang="en-GB" altLang="en-US"/>
              <a:t>Alături de </a:t>
            </a:r>
            <a:r>
              <a:rPr lang="ro-RO" altLang="en-US"/>
              <a:t>DZ</a:t>
            </a:r>
            <a:r>
              <a:rPr lang="en-GB" altLang="en-US"/>
              <a:t> care au o caracteristică asimetrică I - V, sunt produse </a:t>
            </a:r>
            <a:r>
              <a:rPr lang="ro-RO" altLang="en-US"/>
              <a:t>DZ</a:t>
            </a:r>
            <a:r>
              <a:rPr lang="en-GB" altLang="en-US"/>
              <a:t> cu doi ano</a:t>
            </a:r>
            <a:r>
              <a:rPr lang="ro-RO" altLang="en-US"/>
              <a:t>z</a:t>
            </a:r>
            <a:r>
              <a:rPr lang="en-GB" altLang="en-US"/>
              <a:t>i cu caracteristică simetrică I - V. Sunt utilizate pentru limitarea bilaterală a tensiunii, pot fi utilizate în același mod ca </a:t>
            </a:r>
            <a:r>
              <a:rPr lang="ro-RO" altLang="en-US"/>
              <a:t>DZ</a:t>
            </a:r>
            <a:r>
              <a:rPr lang="en-GB" altLang="en-US"/>
              <a:t> de referință.</a:t>
            </a:r>
          </a:p>
        </p:txBody>
      </p:sp>
    </p:spTree>
    <p:extLst>
      <p:ext uri="{BB962C8B-B14F-4D97-AF65-F5344CB8AC3E}">
        <p14:creationId xmlns:p14="http://schemas.microsoft.com/office/powerpoint/2010/main" val="425030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Image result for constant current dio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455988"/>
            <a:ext cx="47498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265906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6" descr="Image result for constant current diod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2133600"/>
            <a:ext cx="2916237"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8" descr="CLD GRAPH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9038" y="0"/>
            <a:ext cx="294322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Content Placeholder 2"/>
          <p:cNvSpPr>
            <a:spLocks noGrp="1"/>
          </p:cNvSpPr>
          <p:nvPr>
            <p:ph idx="1"/>
          </p:nvPr>
        </p:nvSpPr>
        <p:spPr>
          <a:xfrm>
            <a:off x="0" y="1274763"/>
            <a:ext cx="6269038" cy="1717675"/>
          </a:xfrm>
        </p:spPr>
        <p:txBody>
          <a:bodyPr/>
          <a:lstStyle/>
          <a:p>
            <a:r>
              <a:rPr lang="ro-MD" altLang="en-US">
                <a:solidFill>
                  <a:srgbClr val="444651"/>
                </a:solidFill>
                <a:latin typeface="Verdana" panose="020B0604030504040204" pitchFamily="34" charset="0"/>
              </a:rPr>
              <a:t>Tensiunea nominală max limitată 0,8, </a:t>
            </a:r>
            <a:r>
              <a:rPr lang="en-US" altLang="en-US">
                <a:solidFill>
                  <a:srgbClr val="444651"/>
                </a:solidFill>
                <a:latin typeface="Verdana" panose="020B0604030504040204" pitchFamily="34" charset="0"/>
              </a:rPr>
              <a:t>1.7 V, 2.8 V, 3.1 V, 3.5 V and 3.7. V</a:t>
            </a:r>
            <a:r>
              <a:rPr lang="ro-MD" altLang="en-US">
                <a:solidFill>
                  <a:srgbClr val="444651"/>
                </a:solidFill>
                <a:latin typeface="Verdana" panose="020B0604030504040204" pitchFamily="34" charset="0"/>
              </a:rPr>
              <a:t>, </a:t>
            </a:r>
            <a:r>
              <a:rPr lang="en-US" altLang="en-US">
                <a:solidFill>
                  <a:srgbClr val="444651"/>
                </a:solidFill>
                <a:latin typeface="Verdana" panose="020B0604030504040204" pitchFamily="34" charset="0"/>
              </a:rPr>
              <a:t>4.5 V. </a:t>
            </a:r>
            <a:endParaRPr lang="ro-MD" altLang="en-US">
              <a:solidFill>
                <a:srgbClr val="444651"/>
              </a:solidFill>
              <a:latin typeface="Verdana" panose="020B0604030504040204" pitchFamily="34" charset="0"/>
            </a:endParaRPr>
          </a:p>
          <a:p>
            <a:r>
              <a:rPr lang="ro-MD" altLang="en-US">
                <a:solidFill>
                  <a:srgbClr val="444651"/>
                </a:solidFill>
                <a:latin typeface="Verdana" panose="020B0604030504040204" pitchFamily="34" charset="0"/>
              </a:rPr>
              <a:t>Curentul nominal regulat este în limitele </a:t>
            </a:r>
            <a:r>
              <a:rPr lang="en-US" altLang="en-US">
                <a:solidFill>
                  <a:srgbClr val="444651"/>
                </a:solidFill>
                <a:latin typeface="Verdana" panose="020B0604030504040204" pitchFamily="34" charset="0"/>
              </a:rPr>
              <a:t>0.31 mA </a:t>
            </a:r>
            <a:r>
              <a:rPr lang="ro-MD" altLang="en-US">
                <a:solidFill>
                  <a:srgbClr val="444651"/>
                </a:solidFill>
                <a:latin typeface="Verdana" panose="020B0604030504040204" pitchFamily="34" charset="0"/>
              </a:rPr>
              <a:t>- </a:t>
            </a:r>
            <a:r>
              <a:rPr lang="en-US" altLang="en-US">
                <a:solidFill>
                  <a:srgbClr val="444651"/>
                </a:solidFill>
                <a:latin typeface="Verdana" panose="020B0604030504040204" pitchFamily="34" charset="0"/>
              </a:rPr>
              <a:t>10 mA</a:t>
            </a:r>
            <a:r>
              <a:rPr lang="ro-MD" altLang="en-US">
                <a:solidFill>
                  <a:srgbClr val="444651"/>
                </a:solidFill>
                <a:latin typeface="Verdana" panose="020B0604030504040204" pitchFamily="34" charset="0"/>
              </a:rPr>
              <a:t> (cel mai frecvent utilizat este de 10 mA)</a:t>
            </a:r>
          </a:p>
          <a:p>
            <a:endParaRPr lang="en-US" altLang="en-US"/>
          </a:p>
        </p:txBody>
      </p:sp>
    </p:spTree>
    <p:extLst>
      <p:ext uri="{BB962C8B-B14F-4D97-AF65-F5344CB8AC3E}">
        <p14:creationId xmlns:p14="http://schemas.microsoft.com/office/powerpoint/2010/main" val="1149970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6019800" cy="838200"/>
          </a:xfrm>
        </p:spPr>
        <p:txBody>
          <a:bodyPr>
            <a:normAutofit fontScale="90000"/>
          </a:bodyPr>
          <a:lstStyle/>
          <a:p>
            <a:pPr>
              <a:defRPr/>
            </a:pPr>
            <a:r>
              <a:rPr lang="ro-MD" dirty="0"/>
              <a:t>Dioda de curent con</a:t>
            </a:r>
            <a:r>
              <a:rPr lang="en-US" dirty="0"/>
              <a:t>STANT/</a:t>
            </a:r>
            <a:br>
              <a:rPr lang="en-US" dirty="0"/>
            </a:br>
            <a:r>
              <a:rPr lang="en-US" dirty="0"/>
              <a:t>Constant current diodes</a:t>
            </a:r>
          </a:p>
        </p:txBody>
      </p:sp>
      <p:sp>
        <p:nvSpPr>
          <p:cNvPr id="45059" name="Content Placeholder 2"/>
          <p:cNvSpPr>
            <a:spLocks noGrp="1"/>
          </p:cNvSpPr>
          <p:nvPr>
            <p:ph idx="1"/>
          </p:nvPr>
        </p:nvSpPr>
        <p:spPr>
          <a:xfrm>
            <a:off x="0" y="762000"/>
            <a:ext cx="8924925" cy="4800600"/>
          </a:xfrm>
        </p:spPr>
        <p:txBody>
          <a:bodyPr/>
          <a:lstStyle/>
          <a:p>
            <a:pPr marL="0">
              <a:lnSpc>
                <a:spcPct val="107000"/>
              </a:lnSpc>
              <a:spcBef>
                <a:spcPct val="0"/>
              </a:spcBef>
              <a:spcAft>
                <a:spcPts val="800"/>
              </a:spcAft>
            </a:pPr>
            <a:r>
              <a:rPr lang="en-US" altLang="en-US" sz="2400" dirty="0">
                <a:latin typeface="Calibri" panose="020F0502020204030204" pitchFamily="34" charset="0"/>
                <a:ea typeface="Calibri" panose="020F0502020204030204" pitchFamily="34" charset="0"/>
                <a:cs typeface="Times New Roman" panose="02020603050405020304" pitchFamily="18" charset="0"/>
              </a:rPr>
              <a:t>Este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cunoscut</a:t>
            </a:r>
            <a:r>
              <a:rPr lang="ro-MD" altLang="en-US" sz="2400" dirty="0">
                <a:latin typeface="Calibri" panose="020F0502020204030204" pitchFamily="34" charset="0"/>
                <a:ea typeface="Calibri" panose="020F0502020204030204" pitchFamily="34" charset="0"/>
                <a:cs typeface="Times New Roman" panose="02020603050405020304" pitchFamily="18" charset="0"/>
              </a:rPr>
              <a:t>ă din anii 1960 ca diodă de reglare a curentului </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ro-MD" altLang="en-US" sz="2400" dirty="0">
                <a:latin typeface="Calibri" panose="020F0502020204030204" pitchFamily="34" charset="0"/>
                <a:ea typeface="Calibri" panose="020F0502020204030204" pitchFamily="34" charset="0"/>
                <a:cs typeface="Times New Roman" panose="02020603050405020304" pitchFamily="18" charset="0"/>
              </a:rPr>
              <a:t>(CRD-</a:t>
            </a:r>
            <a:r>
              <a:rPr lang="en-US" altLang="en-US" sz="2400" dirty="0">
                <a:latin typeface="Calibri" panose="020F0502020204030204" pitchFamily="34" charset="0"/>
                <a:ea typeface="Calibri" panose="020F0502020204030204" pitchFamily="34" charset="0"/>
                <a:cs typeface="Times New Roman" panose="02020603050405020304" pitchFamily="18" charset="0"/>
              </a:rPr>
              <a:t>current-regulating diode</a:t>
            </a:r>
            <a:r>
              <a:rPr lang="ro-MD" altLang="en-US" sz="2400" dirty="0">
                <a:latin typeface="Calibri" panose="020F0502020204030204" pitchFamily="34" charset="0"/>
                <a:ea typeface="Calibri" panose="020F0502020204030204" pitchFamily="34" charset="0"/>
                <a:cs typeface="Times New Roman" panose="02020603050405020304" pitchFamily="18" charset="0"/>
              </a:rPr>
              <a:t>)</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ro-MD" altLang="en-US" sz="2400" dirty="0">
                <a:latin typeface="Calibri" panose="020F0502020204030204" pitchFamily="34" charset="0"/>
                <a:ea typeface="Calibri" panose="020F0502020204030204" pitchFamily="34" charset="0"/>
                <a:cs typeface="Times New Roman" panose="02020603050405020304" pitchFamily="18" charset="0"/>
              </a:rPr>
              <a:t>sau diodă de </a:t>
            </a:r>
            <a:r>
              <a:rPr lang="ro-MD" altLang="en-US" sz="2400" b="1" dirty="0">
                <a:latin typeface="Calibri" panose="020F0502020204030204" pitchFamily="34" charset="0"/>
                <a:ea typeface="Calibri" panose="020F0502020204030204" pitchFamily="34" charset="0"/>
                <a:cs typeface="Times New Roman" panose="02020603050405020304" pitchFamily="18" charset="0"/>
              </a:rPr>
              <a:t>limitare </a:t>
            </a:r>
            <a:r>
              <a:rPr lang="ro-MD" altLang="en-US" sz="2400" dirty="0">
                <a:latin typeface="Calibri" panose="020F0502020204030204" pitchFamily="34" charset="0"/>
                <a:ea typeface="Calibri" panose="020F0502020204030204" pitchFamily="34" charset="0"/>
                <a:cs typeface="Times New Roman" panose="02020603050405020304" pitchFamily="18" charset="0"/>
              </a:rPr>
              <a:t>a curentului (CLD-</a:t>
            </a:r>
            <a:r>
              <a:rPr lang="en-US" altLang="en-US" sz="2400" dirty="0">
                <a:latin typeface="Calibri" panose="020F0502020204030204" pitchFamily="34" charset="0"/>
                <a:ea typeface="Calibri" panose="020F0502020204030204" pitchFamily="34" charset="0"/>
                <a:cs typeface="Times New Roman" panose="02020603050405020304" pitchFamily="18" charset="0"/>
              </a:rPr>
              <a:t> current-limiting diode</a:t>
            </a:r>
            <a:r>
              <a:rPr lang="ro-MD" altLang="en-US" sz="2400" dirty="0">
                <a:latin typeface="Calibri" panose="020F0502020204030204" pitchFamily="34" charset="0"/>
                <a:ea typeface="Calibri" panose="020F0502020204030204" pitchFamily="34" charset="0"/>
                <a:cs typeface="Times New Roman" panose="02020603050405020304" pitchFamily="18" charset="0"/>
              </a:rPr>
              <a:t>)</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ro-MD" altLang="en-US" sz="2400" dirty="0">
                <a:latin typeface="Calibri" panose="020F0502020204030204" pitchFamily="34" charset="0"/>
                <a:ea typeface="Calibri" panose="020F0502020204030204" pitchFamily="34" charset="0"/>
                <a:cs typeface="Times New Roman" panose="02020603050405020304" pitchFamily="18" charset="0"/>
              </a:rPr>
              <a:t>sau diodă conectată la tranzistor (</a:t>
            </a:r>
            <a:r>
              <a:rPr lang="en-US" altLang="en-US" sz="2400" dirty="0">
                <a:latin typeface="Calibri" panose="020F0502020204030204" pitchFamily="34" charset="0"/>
                <a:ea typeface="Calibri" panose="020F0502020204030204" pitchFamily="34" charset="0"/>
                <a:cs typeface="Times New Roman" panose="02020603050405020304" pitchFamily="18" charset="0"/>
              </a:rPr>
              <a:t>diode-connected transistor</a:t>
            </a:r>
            <a:r>
              <a:rPr lang="ro-MD" altLang="en-US" sz="2400" dirty="0">
                <a:latin typeface="Calibri" panose="020F0502020204030204" pitchFamily="34" charset="0"/>
                <a:ea typeface="Calibri" panose="020F0502020204030204" pitchFamily="34" charset="0"/>
                <a:cs typeface="Times New Roman" panose="02020603050405020304" pitchFamily="18" charset="0"/>
              </a:rPr>
              <a:t>)</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ro-MD" altLang="en-US" sz="2400" dirty="0">
                <a:latin typeface="Calibri" panose="020F0502020204030204" pitchFamily="34" charset="0"/>
                <a:ea typeface="Calibri" panose="020F0502020204030204" pitchFamily="34" charset="0"/>
                <a:cs typeface="Times New Roman" panose="02020603050405020304" pitchFamily="18" charset="0"/>
              </a:rPr>
              <a:t>Funcția principală este regularea tensiunii la un anumit curent. </a:t>
            </a:r>
            <a:endParaRPr lang="en-US" altLang="en-US" sz="24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ct val="0"/>
              </a:spcBef>
              <a:spcAft>
                <a:spcPts val="800"/>
              </a:spcAft>
            </a:pPr>
            <a:r>
              <a:rPr lang="ro-MD" altLang="en-US" sz="2400" dirty="0">
                <a:latin typeface="Calibri" panose="020F0502020204030204" pitchFamily="34" charset="0"/>
                <a:ea typeface="Calibri" panose="020F0502020204030204" pitchFamily="34" charset="0"/>
                <a:cs typeface="Times New Roman" panose="02020603050405020304" pitchFamily="18" charset="0"/>
              </a:rPr>
              <a:t>Dioda constă similar unui </a:t>
            </a:r>
            <a:r>
              <a:rPr lang="en-US" alt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2" tooltip="JFET"/>
              </a:rPr>
              <a:t>JFET</a:t>
            </a:r>
            <a:r>
              <a:rPr lang="en-US" altLang="en-US" sz="2400" dirty="0">
                <a:solidFill>
                  <a:srgbClr val="252525"/>
                </a:solidFill>
                <a:latin typeface="Arial" panose="020B0604020202020204" pitchFamily="34" charset="0"/>
                <a:ea typeface="Calibri" panose="020F0502020204030204" pitchFamily="34" charset="0"/>
                <a:cs typeface="Times New Roman" panose="02020603050405020304" pitchFamily="18" charset="0"/>
              </a:rPr>
              <a:t>-</a:t>
            </a:r>
            <a:r>
              <a:rPr lang="en-US" altLang="en-US" sz="2400" dirty="0" err="1">
                <a:solidFill>
                  <a:srgbClr val="252525"/>
                </a:solidFill>
                <a:latin typeface="Arial" panose="020B0604020202020204" pitchFamily="34" charset="0"/>
                <a:ea typeface="Calibri" panose="020F0502020204030204" pitchFamily="34" charset="0"/>
                <a:cs typeface="Times New Roman" panose="02020603050405020304" pitchFamily="18" charset="0"/>
              </a:rPr>
              <a:t>tran</a:t>
            </a:r>
            <a:r>
              <a:rPr lang="ro-MD" altLang="en-US" sz="2400" dirty="0">
                <a:solidFill>
                  <a:srgbClr val="252525"/>
                </a:solidFill>
                <a:latin typeface="Arial" panose="020B0604020202020204" pitchFamily="34" charset="0"/>
                <a:ea typeface="Calibri" panose="020F0502020204030204" pitchFamily="34" charset="0"/>
                <a:cs typeface="Times New Roman" panose="02020603050405020304" pitchFamily="18" charset="0"/>
              </a:rPr>
              <a:t>zistor cu canal n-tip,  </a:t>
            </a:r>
            <a:r>
              <a:rPr lang="ro-MD" altLang="en-US" sz="2400" b="1" dirty="0">
                <a:solidFill>
                  <a:srgbClr val="252525"/>
                </a:solidFill>
                <a:latin typeface="Arial" panose="020B0604020202020204" pitchFamily="34" charset="0"/>
                <a:ea typeface="Calibri" panose="020F0502020204030204" pitchFamily="34" charset="0"/>
                <a:cs typeface="Times New Roman" panose="02020603050405020304" pitchFamily="18" charset="0"/>
              </a:rPr>
              <a:t>în care poarta este scurtcircuitată cu sursa,</a:t>
            </a:r>
            <a:r>
              <a:rPr lang="ro-MD" altLang="en-US" sz="2400" dirty="0">
                <a:solidFill>
                  <a:srgbClr val="252525"/>
                </a:solidFill>
                <a:latin typeface="Arial" panose="020B0604020202020204" pitchFamily="34" charset="0"/>
                <a:ea typeface="Calibri" panose="020F0502020204030204" pitchFamily="34" charset="0"/>
                <a:cs typeface="Times New Roman" panose="02020603050405020304" pitchFamily="18" charset="0"/>
              </a:rPr>
              <a:t> </a:t>
            </a:r>
          </a:p>
          <a:p>
            <a:pPr marL="0">
              <a:lnSpc>
                <a:spcPct val="107000"/>
              </a:lnSpc>
              <a:spcBef>
                <a:spcPct val="0"/>
              </a:spcBef>
              <a:spcAft>
                <a:spcPts val="800"/>
              </a:spcAft>
            </a:pPr>
            <a:endParaRPr lang="ro-MD" altLang="en-US" sz="2400" dirty="0">
              <a:solidFill>
                <a:srgbClr val="252525"/>
              </a:solidFill>
              <a:latin typeface="Arial" panose="020B0604020202020204" pitchFamily="34" charset="0"/>
              <a:ea typeface="Calibri" panose="020F0502020204030204" pitchFamily="34" charset="0"/>
              <a:cs typeface="Times New Roman" panose="02020603050405020304" pitchFamily="18" charset="0"/>
            </a:endParaRPr>
          </a:p>
          <a:p>
            <a:pPr marL="0">
              <a:lnSpc>
                <a:spcPct val="107000"/>
              </a:lnSpc>
              <a:spcBef>
                <a:spcPct val="0"/>
              </a:spcBef>
              <a:spcAft>
                <a:spcPts val="800"/>
              </a:spcAft>
              <a:buFont typeface="Arial" panose="020B0604020202020204" pitchFamily="34" charset="0"/>
              <a:buNone/>
            </a:pPr>
            <a:r>
              <a:rPr lang="ro-MD" altLang="en-US" sz="2400" dirty="0">
                <a:solidFill>
                  <a:srgbClr val="252525"/>
                </a:solidFill>
                <a:latin typeface="Arial" panose="020B0604020202020204" pitchFamily="34" charset="0"/>
                <a:ea typeface="Calibri" panose="020F0502020204030204" pitchFamily="34" charset="0"/>
                <a:cs typeface="Times New Roman" panose="02020603050405020304" pitchFamily="18" charset="0"/>
              </a:rPr>
              <a:t>a căror funcții este analogică </a:t>
            </a:r>
            <a:r>
              <a:rPr lang="en-US" altLang="en-US" sz="2400" dirty="0">
                <a:solidFill>
                  <a:srgbClr val="252525"/>
                </a:solidFill>
                <a:latin typeface="Arial" panose="020B0604020202020204" pitchFamily="34" charset="0"/>
                <a:ea typeface="Calibri" panose="020F0502020204030204" pitchFamily="34" charset="0"/>
                <a:cs typeface="Times New Roman" panose="02020603050405020304" pitchFamily="18" charset="0"/>
              </a:rPr>
              <a:t> </a:t>
            </a:r>
            <a:r>
              <a:rPr lang="en-US" alt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3" tooltip="Zener diode"/>
              </a:rPr>
              <a:t>Zener diode</a:t>
            </a:r>
            <a:r>
              <a:rPr lang="ro-MD" alt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rPr>
              <a:t> ca limitatoare de tensiune</a:t>
            </a:r>
            <a:r>
              <a:rPr lang="en-US" altLang="en-US" sz="2400" dirty="0">
                <a:solidFill>
                  <a:srgbClr val="252525"/>
                </a:solidFill>
                <a:latin typeface="Arial" panose="020B0604020202020204" pitchFamily="34" charset="0"/>
                <a:ea typeface="Calibri" panose="020F0502020204030204" pitchFamily="34" charset="0"/>
                <a:cs typeface="Times New Roman" panose="02020603050405020304" pitchFamily="18" charset="0"/>
              </a:rPr>
              <a:t>). </a:t>
            </a:r>
            <a:endParaRPr lang="ro-RO" altLang="en-US" sz="2400" dirty="0">
              <a:solidFill>
                <a:srgbClr val="252525"/>
              </a:solidFill>
              <a:latin typeface="Arial" panose="020B0604020202020204" pitchFamily="34" charset="0"/>
              <a:ea typeface="Calibri" panose="020F0502020204030204" pitchFamily="34" charset="0"/>
              <a:cs typeface="Times New Roman" panose="02020603050405020304" pitchFamily="18" charset="0"/>
            </a:endParaRPr>
          </a:p>
          <a:p>
            <a:pPr marL="0">
              <a:lnSpc>
                <a:spcPct val="107000"/>
              </a:lnSpc>
              <a:spcBef>
                <a:spcPct val="0"/>
              </a:spcBef>
              <a:spcAft>
                <a:spcPts val="800"/>
              </a:spcAft>
            </a:pPr>
            <a:r>
              <a:rPr lang="ro-MD" altLang="en-US" sz="2400" dirty="0">
                <a:solidFill>
                  <a:srgbClr val="252525"/>
                </a:solidFill>
                <a:latin typeface="Arial" panose="020B0604020202020204" pitchFamily="34" charset="0"/>
                <a:ea typeface="Calibri" panose="020F0502020204030204" pitchFamily="34" charset="0"/>
                <a:cs typeface="Times New Roman" panose="02020603050405020304" pitchFamily="18" charset="0"/>
              </a:rPr>
              <a:t>Contrar diodei Zener caractersitica I-V a acestor diode indică un curent  constant </a:t>
            </a:r>
            <a:r>
              <a:rPr lang="ro-MD" altLang="en-US" sz="2400" b="1" dirty="0">
                <a:solidFill>
                  <a:srgbClr val="252525"/>
                </a:solidFill>
                <a:latin typeface="Arial" panose="020B0604020202020204" pitchFamily="34" charset="0"/>
                <a:ea typeface="Calibri" panose="020F0502020204030204" pitchFamily="34" charset="0"/>
                <a:cs typeface="Times New Roman" panose="02020603050405020304" pitchFamily="18" charset="0"/>
              </a:rPr>
              <a:t>în interval larg de tensiuni </a:t>
            </a:r>
            <a:r>
              <a:rPr lang="ro-MD" altLang="en-US" sz="2400" dirty="0">
                <a:solidFill>
                  <a:srgbClr val="252525"/>
                </a:solidFill>
                <a:latin typeface="Arial" panose="020B0604020202020204" pitchFamily="34" charset="0"/>
                <a:ea typeface="Calibri" panose="020F0502020204030204" pitchFamily="34" charset="0"/>
                <a:cs typeface="Times New Roman" panose="02020603050405020304" pitchFamily="18" charset="0"/>
              </a:rPr>
              <a:t>la polarizare directă. Astfel de structură permite obținerea unei impedanțe mari la ieșirea semnalului</a:t>
            </a:r>
            <a:endParaRPr lang="en-US" altLang="en-US" sz="2400" dirty="0">
              <a:ea typeface="Calibri" panose="020F0502020204030204" pitchFamily="34" charset="0"/>
              <a:cs typeface="Times New Roman" panose="02020603050405020304" pitchFamily="18" charset="0"/>
            </a:endParaRPr>
          </a:p>
        </p:txBody>
      </p:sp>
      <p:pic>
        <p:nvPicPr>
          <p:cNvPr id="45060"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5762625"/>
            <a:ext cx="10287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Рисунок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352800"/>
            <a:ext cx="2009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360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175" y="152400"/>
            <a:ext cx="4876800" cy="338138"/>
          </a:xfrm>
        </p:spPr>
        <p:txBody>
          <a:bodyPr>
            <a:normAutofit fontScale="90000"/>
          </a:bodyPr>
          <a:lstStyle/>
          <a:p>
            <a:pPr>
              <a:defRPr/>
            </a:pPr>
            <a:r>
              <a:rPr lang="ro-RO" dirty="0"/>
              <a:t>Parametrii Diodei Regulatoare de Curent</a:t>
            </a:r>
            <a:endParaRPr lang="ru-RU" dirty="0"/>
          </a:p>
        </p:txBody>
      </p:sp>
      <p:sp>
        <p:nvSpPr>
          <p:cNvPr id="46083" name="Объект 2"/>
          <p:cNvSpPr>
            <a:spLocks noGrp="1"/>
          </p:cNvSpPr>
          <p:nvPr>
            <p:ph idx="1"/>
          </p:nvPr>
        </p:nvSpPr>
        <p:spPr>
          <a:xfrm>
            <a:off x="0" y="1143000"/>
            <a:ext cx="5181600" cy="1600200"/>
          </a:xfrm>
        </p:spPr>
        <p:txBody>
          <a:bodyPr/>
          <a:lstStyle/>
          <a:p>
            <a:r>
              <a:rPr lang="en-US" altLang="en-US"/>
              <a:t>The most comon types categorised by nominal regulator of current, maximum limiting voltage, operating voltage, packaging type and power consumption.</a:t>
            </a:r>
            <a:endParaRPr lang="ru-RU" altLang="en-US"/>
          </a:p>
        </p:txBody>
      </p:sp>
      <p:pic>
        <p:nvPicPr>
          <p:cNvPr id="46084"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61913"/>
            <a:ext cx="3981450" cy="388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65475"/>
            <a:ext cx="66325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005388"/>
            <a:ext cx="66849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122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0"/>
            <a:ext cx="4876800" cy="990600"/>
          </a:xfrm>
        </p:spPr>
        <p:txBody>
          <a:bodyPr>
            <a:noAutofit/>
          </a:bodyPr>
          <a:lstStyle/>
          <a:p>
            <a:pPr>
              <a:defRPr/>
            </a:pPr>
            <a:r>
              <a:rPr lang="en-US" sz="3600" b="1" dirty="0"/>
              <a:t>Diode de </a:t>
            </a:r>
            <a:r>
              <a:rPr lang="en-US" sz="3600" b="1" dirty="0" err="1"/>
              <a:t>impuls</a:t>
            </a:r>
            <a:endParaRPr lang="en-US" sz="3600" b="1" dirty="0"/>
          </a:p>
        </p:txBody>
      </p:sp>
    </p:spTree>
    <p:extLst>
      <p:ext uri="{BB962C8B-B14F-4D97-AF65-F5344CB8AC3E}">
        <p14:creationId xmlns:p14="http://schemas.microsoft.com/office/powerpoint/2010/main" val="3785972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3231" y="228600"/>
            <a:ext cx="3128962" cy="642937"/>
          </a:xfrm>
        </p:spPr>
        <p:txBody>
          <a:bodyPr/>
          <a:lstStyle/>
          <a:p>
            <a:pPr>
              <a:defRPr/>
            </a:pPr>
            <a:r>
              <a:rPr lang="ro-RO" b="1" dirty="0"/>
              <a:t>fiabilitatea</a:t>
            </a:r>
            <a:endParaRPr lang="en-GB" b="1" dirty="0"/>
          </a:p>
        </p:txBody>
      </p:sp>
      <p:sp>
        <p:nvSpPr>
          <p:cNvPr id="18435" name="Content Placeholder 2"/>
          <p:cNvSpPr>
            <a:spLocks noGrp="1"/>
          </p:cNvSpPr>
          <p:nvPr>
            <p:ph idx="1"/>
          </p:nvPr>
        </p:nvSpPr>
        <p:spPr>
          <a:xfrm>
            <a:off x="1828801" y="3197061"/>
            <a:ext cx="4572000" cy="460539"/>
          </a:xfrm>
        </p:spPr>
        <p:txBody>
          <a:bodyPr/>
          <a:lstStyle/>
          <a:p>
            <a:r>
              <a:rPr lang="ro-RO" altLang="en-US" dirty="0"/>
              <a:t>Ca diode conectate mixt: serie si paralel</a:t>
            </a:r>
            <a:endParaRPr lang="en-GB" altLang="en-US" dirty="0"/>
          </a:p>
        </p:txBody>
      </p:sp>
      <p:pic>
        <p:nvPicPr>
          <p:cNvPr id="3" name="Picture 2"/>
          <p:cNvPicPr>
            <a:picLocks noChangeAspect="1"/>
          </p:cNvPicPr>
          <p:nvPr/>
        </p:nvPicPr>
        <p:blipFill>
          <a:blip r:embed="rId2"/>
          <a:stretch>
            <a:fillRect/>
          </a:stretch>
        </p:blipFill>
        <p:spPr>
          <a:xfrm>
            <a:off x="628649" y="1295400"/>
            <a:ext cx="7858125" cy="1885950"/>
          </a:xfrm>
          <a:prstGeom prst="rect">
            <a:avLst/>
          </a:prstGeom>
        </p:spPr>
      </p:pic>
      <p:pic>
        <p:nvPicPr>
          <p:cNvPr id="4" name="Picture 3"/>
          <p:cNvPicPr>
            <a:picLocks noChangeAspect="1"/>
          </p:cNvPicPr>
          <p:nvPr/>
        </p:nvPicPr>
        <p:blipFill>
          <a:blip r:embed="rId3"/>
          <a:stretch>
            <a:fillRect/>
          </a:stretch>
        </p:blipFill>
        <p:spPr>
          <a:xfrm>
            <a:off x="6400800" y="3124200"/>
            <a:ext cx="2019300" cy="2019300"/>
          </a:xfrm>
          <a:prstGeom prst="rect">
            <a:avLst/>
          </a:prstGeom>
        </p:spPr>
      </p:pic>
      <p:pic>
        <p:nvPicPr>
          <p:cNvPr id="7" name="Picture 6"/>
          <p:cNvPicPr>
            <a:picLocks noChangeAspect="1"/>
          </p:cNvPicPr>
          <p:nvPr/>
        </p:nvPicPr>
        <p:blipFill>
          <a:blip r:embed="rId4"/>
          <a:stretch>
            <a:fillRect/>
          </a:stretch>
        </p:blipFill>
        <p:spPr>
          <a:xfrm>
            <a:off x="161926" y="3793481"/>
            <a:ext cx="4872096" cy="2759719"/>
          </a:xfrm>
          <a:prstGeom prst="rect">
            <a:avLst/>
          </a:prstGeom>
        </p:spPr>
      </p:pic>
    </p:spTree>
    <p:extLst>
      <p:ext uri="{BB962C8B-B14F-4D97-AF65-F5344CB8AC3E}">
        <p14:creationId xmlns:p14="http://schemas.microsoft.com/office/powerpoint/2010/main" val="325062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38" y="304800"/>
            <a:ext cx="8970962" cy="473075"/>
          </a:xfrm>
        </p:spPr>
        <p:txBody>
          <a:bodyPr wrap="square" numCol="1" anchorCtr="0" compatLnSpc="1">
            <a:prstTxWarp prst="textNoShape">
              <a:avLst/>
            </a:prstTxWarp>
            <a:normAutofit fontScale="90000"/>
          </a:bodyPr>
          <a:lstStyle/>
          <a:p>
            <a:pPr>
              <a:defRPr/>
            </a:pPr>
            <a:r>
              <a:rPr lang="ro-MD" altLang="ro-RO" sz="2900" cap="none"/>
              <a:t>CLASIFICAREA TEHNOLOGICĂ A DIODELOR DE IMPULS</a:t>
            </a:r>
            <a:endParaRPr lang="en-US" altLang="ro-RO" sz="2900" cap="none"/>
          </a:p>
        </p:txBody>
      </p:sp>
      <p:sp>
        <p:nvSpPr>
          <p:cNvPr id="48131" name="Content Placeholder 2"/>
          <p:cNvSpPr>
            <a:spLocks noGrp="1"/>
          </p:cNvSpPr>
          <p:nvPr>
            <p:ph idx="1"/>
          </p:nvPr>
        </p:nvSpPr>
        <p:spPr>
          <a:xfrm>
            <a:off x="153988" y="1554163"/>
            <a:ext cx="8489950" cy="3402012"/>
          </a:xfrm>
        </p:spPr>
        <p:txBody>
          <a:bodyPr/>
          <a:lstStyle/>
          <a:p>
            <a:r>
              <a:rPr lang="ro-MD" altLang="en-US">
                <a:solidFill>
                  <a:srgbClr val="252525"/>
                </a:solidFill>
                <a:latin typeface="Arial" panose="020B0604020202020204" pitchFamily="34" charset="0"/>
              </a:rPr>
              <a:t>1. Cu contact punctiform</a:t>
            </a:r>
          </a:p>
          <a:p>
            <a:r>
              <a:rPr lang="ro-MD" altLang="en-US">
                <a:solidFill>
                  <a:srgbClr val="252525"/>
                </a:solidFill>
                <a:latin typeface="Arial" panose="020B0604020202020204" pitchFamily="34" charset="0"/>
              </a:rPr>
              <a:t>2. Microaliate</a:t>
            </a:r>
          </a:p>
          <a:p>
            <a:r>
              <a:rPr lang="ro-MD" altLang="en-US">
                <a:solidFill>
                  <a:srgbClr val="252525"/>
                </a:solidFill>
                <a:latin typeface="Arial" panose="020B0604020202020204" pitchFamily="34" charset="0"/>
              </a:rPr>
              <a:t>3. Aliate</a:t>
            </a:r>
          </a:p>
          <a:p>
            <a:r>
              <a:rPr lang="ro-MD" altLang="en-US">
                <a:solidFill>
                  <a:srgbClr val="252525"/>
                </a:solidFill>
                <a:latin typeface="Arial" panose="020B0604020202020204" pitchFamily="34" charset="0"/>
              </a:rPr>
              <a:t>3. Mesa diode</a:t>
            </a:r>
          </a:p>
          <a:p>
            <a:r>
              <a:rPr lang="ro-MD" altLang="en-US">
                <a:solidFill>
                  <a:srgbClr val="252525"/>
                </a:solidFill>
                <a:latin typeface="Arial" panose="020B0604020202020204" pitchFamily="34" charset="0"/>
              </a:rPr>
              <a:t>4. Dioda Schottky</a:t>
            </a:r>
          </a:p>
          <a:p>
            <a:endParaRPr lang="ro-MD" altLang="en-US">
              <a:solidFill>
                <a:srgbClr val="252525"/>
              </a:solidFill>
              <a:latin typeface="Arial" panose="020B0604020202020204" pitchFamily="34" charset="0"/>
            </a:endParaRPr>
          </a:p>
          <a:p>
            <a:r>
              <a:rPr lang="en-US" altLang="en-US">
                <a:solidFill>
                  <a:srgbClr val="252525"/>
                </a:solidFill>
                <a:latin typeface="Arial" panose="020B0604020202020204" pitchFamily="34" charset="0"/>
              </a:rPr>
              <a:t>Caracteristica statică a acestor diode este asemănătoare cu cea a diodelor cu joncţiune plană, </a:t>
            </a:r>
            <a:r>
              <a:rPr lang="en-US" altLang="en-US" b="1">
                <a:solidFill>
                  <a:srgbClr val="252525"/>
                </a:solidFill>
                <a:latin typeface="Arial" panose="020B0604020202020204" pitchFamily="34" charset="0"/>
              </a:rPr>
              <a:t>cu deosebirea că în regiunea polarizării inverse curentul nu prezintă un palier, ci creşte continuu cu tensiunea de polarizare inversă.</a:t>
            </a:r>
            <a:endParaRPr lang="en-US" altLang="en-US" b="1"/>
          </a:p>
        </p:txBody>
      </p:sp>
    </p:spTree>
    <p:extLst>
      <p:ext uri="{BB962C8B-B14F-4D97-AF65-F5344CB8AC3E}">
        <p14:creationId xmlns:p14="http://schemas.microsoft.com/office/powerpoint/2010/main" val="444718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0" name="Rectangle 69"/>
          <p:cNvSpPr>
            <a:spLocks noGrp="1" noRot="1" noChangeAspect="1" noMove="1" noResize="1" noEditPoints="1" noAdjustHandles="1" noChangeArrowheads="1" noChangeShapeType="1" noTextEdit="1"/>
          </p:cNvSpPr>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white"/>
              </a:solidFill>
            </a:endParaRPr>
          </a:p>
        </p:txBody>
      </p:sp>
      <p:sp>
        <p:nvSpPr>
          <p:cNvPr id="72" name="Rectangle 71"/>
          <p:cNvSpPr>
            <a:spLocks noGrp="1" noRot="1" noChangeAspect="1" noMove="1" noResize="1" noEditPoints="1" noAdjustHandles="1" noChangeArrowheads="1" noChangeShapeType="1" noTextEdit="1"/>
          </p:cNvSpPr>
          <p:nvPr/>
        </p:nvSpPr>
        <p:spPr>
          <a:xfrm>
            <a:off x="0" y="2371725"/>
            <a:ext cx="9144000" cy="307975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white"/>
              </a:solidFill>
            </a:endParaRPr>
          </a:p>
        </p:txBody>
      </p:sp>
      <p:pic>
        <p:nvPicPr>
          <p:cNvPr id="49156" name="Picture 73"/>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1538" b="-1538"/>
          <a:stretch>
            <a:fillRect/>
          </a:stretch>
        </p:blipFill>
        <p:spPr bwMode="black">
          <a:xfrm>
            <a:off x="0" y="5451475"/>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6" name="Straight Connector 75"/>
          <p:cNvCxnSpPr>
            <a:cxnSpLocks noGrp="1" noRot="1" noChangeAspect="1" noMove="1" noResize="1" noEditPoints="1" noAdjustHandles="1" noChangeArrowheads="1" noChangeShapeType="1"/>
          </p:cNvCxnSpPr>
          <p:nvPr/>
        </p:nvCxnSpPr>
        <p:spPr>
          <a:xfrm>
            <a:off x="0" y="54530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noGrp="1" noRot="1" noChangeAspect="1" noMove="1" noResize="1" noEditPoints="1" noAdjustHandles="1" noChangeArrowheads="1" noChangeShapeType="1"/>
          </p:cNvCxnSpPr>
          <p:nvPr/>
        </p:nvCxnSpPr>
        <p:spPr>
          <a:xfrm>
            <a:off x="1090613" y="2243138"/>
            <a:ext cx="264795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9159" name="Picture 2" descr="https://upload.wikimedia.org/wikipedia/ro/0/07/Dioda_contact_punctifo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663" y="4724400"/>
            <a:ext cx="5367337"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738" y="84138"/>
            <a:ext cx="8118475" cy="787400"/>
          </a:xfrm>
        </p:spPr>
        <p:txBody>
          <a:bodyPr/>
          <a:lstStyle/>
          <a:p>
            <a:pPr>
              <a:defRPr/>
            </a:pPr>
            <a:r>
              <a:rPr lang="ro-MD" dirty="0"/>
              <a:t>Dioda cu contact punctiform</a:t>
            </a:r>
            <a:endParaRPr lang="en-US" dirty="0"/>
          </a:p>
        </p:txBody>
      </p:sp>
      <p:sp>
        <p:nvSpPr>
          <p:cNvPr id="49161" name="Content Placeholder 2"/>
          <p:cNvSpPr>
            <a:spLocks noGrp="1"/>
          </p:cNvSpPr>
          <p:nvPr>
            <p:ph idx="1"/>
          </p:nvPr>
        </p:nvSpPr>
        <p:spPr>
          <a:xfrm>
            <a:off x="0" y="752475"/>
            <a:ext cx="9007475" cy="4176713"/>
          </a:xfrm>
        </p:spPr>
        <p:txBody>
          <a:bodyPr/>
          <a:lstStyle/>
          <a:p>
            <a:pPr marL="0" indent="0">
              <a:buFont typeface="Arial" panose="020B0604020202020204" pitchFamily="34" charset="0"/>
              <a:buNone/>
            </a:pPr>
            <a:r>
              <a:rPr lang="en-US" altLang="ro-RO"/>
              <a:t>Structura unei astfel de diode constă din o capsulă de sticlă străbătută de doi electrozi metalici. La extremitatea unui</a:t>
            </a:r>
            <a:r>
              <a:rPr lang="ro-MD" altLang="ro-RO"/>
              <a:t> electrod</a:t>
            </a:r>
            <a:r>
              <a:rPr lang="en-US" altLang="ro-RO"/>
              <a:t> se fixează un monocristal de </a:t>
            </a:r>
            <a:r>
              <a:rPr lang="ro-MD" altLang="ro-RO"/>
              <a:t>n-Ge</a:t>
            </a:r>
            <a:r>
              <a:rPr lang="en-US" altLang="ro-RO"/>
              <a:t>, de dimensiuni mici. După asamblarea mecanică, prin trecerea unui impuls de curent scurt, dar puternic, se formează o regiune de tip p</a:t>
            </a:r>
            <a:r>
              <a:rPr lang="ro-MD" altLang="ro-RO"/>
              <a:t> </a:t>
            </a:r>
            <a:r>
              <a:rPr lang="en-US" altLang="ro-RO"/>
              <a:t>în zona contactului dintre firul ascuţit de </a:t>
            </a:r>
            <a:r>
              <a:rPr lang="ro-MD" altLang="ro-RO"/>
              <a:t>W</a:t>
            </a:r>
            <a:r>
              <a:rPr lang="en-US" altLang="ro-RO"/>
              <a:t> şi cristalul </a:t>
            </a:r>
            <a:r>
              <a:rPr lang="ro-MD" altLang="ro-RO"/>
              <a:t>Ge</a:t>
            </a:r>
            <a:r>
              <a:rPr lang="en-US" altLang="ro-RO"/>
              <a:t>. Se constituie astfel o joncţiune pn cu suprafaţă foarte mică, de ordinul 10</a:t>
            </a:r>
            <a:r>
              <a:rPr lang="en-US" altLang="ro-RO" baseline="30000"/>
              <a:t>-4</a:t>
            </a:r>
            <a:r>
              <a:rPr lang="en-US" altLang="ro-RO"/>
              <a:t> mm², având de asemenea o capacitate foarte mică (</a:t>
            </a:r>
            <a:r>
              <a:rPr lang="en-US" altLang="ro-RO">
                <a:latin typeface="Times New Roman" panose="02020603050405020304" pitchFamily="18" charset="0"/>
                <a:cs typeface="Times New Roman" panose="02020603050405020304" pitchFamily="18" charset="0"/>
              </a:rPr>
              <a:t>&lt;</a:t>
            </a:r>
            <a:r>
              <a:rPr lang="ro-MD" altLang="ro-RO">
                <a:latin typeface="Times New Roman" panose="02020603050405020304" pitchFamily="18" charset="0"/>
                <a:cs typeface="Times New Roman" panose="02020603050405020304" pitchFamily="18" charset="0"/>
              </a:rPr>
              <a:t> 1</a:t>
            </a:r>
            <a:r>
              <a:rPr lang="en-US" altLang="ro-RO"/>
              <a:t> pF). Din această structură de mică capacitate </a:t>
            </a:r>
            <a:r>
              <a:rPr lang="ro-MD" altLang="ro-RO"/>
              <a:t>conchidem</a:t>
            </a:r>
            <a:r>
              <a:rPr lang="en-US" altLang="ro-RO"/>
              <a:t>:</a:t>
            </a:r>
          </a:p>
          <a:p>
            <a:pPr marL="0" indent="0">
              <a:lnSpc>
                <a:spcPct val="110000"/>
              </a:lnSpc>
            </a:pPr>
            <a:r>
              <a:rPr lang="en-US" altLang="ro-RO"/>
              <a:t>dioda poate funcţiona foarte bine şi la</a:t>
            </a:r>
            <a:r>
              <a:rPr lang="ro-MD" altLang="ro-RO"/>
              <a:t> </a:t>
            </a:r>
            <a:r>
              <a:rPr lang="en-US" altLang="ro-RO"/>
              <a:t>frecvenţe foarte înalte (Xc &gt;&gt; Ri);</a:t>
            </a:r>
            <a:r>
              <a:rPr lang="ro-MD" altLang="ro-RO"/>
              <a:t> </a:t>
            </a:r>
          </a:p>
          <a:p>
            <a:pPr marL="0" indent="0">
              <a:lnSpc>
                <a:spcPct val="110000"/>
              </a:lnSpc>
            </a:pPr>
            <a:r>
              <a:rPr lang="en-US" altLang="ro-RO"/>
              <a:t>curentul maxim admisibil este mic (mA);</a:t>
            </a:r>
          </a:p>
        </p:txBody>
      </p:sp>
    </p:spTree>
    <p:extLst>
      <p:ext uri="{BB962C8B-B14F-4D97-AF65-F5344CB8AC3E}">
        <p14:creationId xmlns:p14="http://schemas.microsoft.com/office/powerpoint/2010/main" val="2518862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91525" cy="228600"/>
          </a:xfrm>
        </p:spPr>
        <p:txBody>
          <a:bodyPr>
            <a:normAutofit fontScale="90000"/>
          </a:bodyPr>
          <a:lstStyle/>
          <a:p>
            <a:pPr>
              <a:defRPr/>
            </a:pPr>
            <a:r>
              <a:rPr lang="ro-MD" dirty="0"/>
              <a:t>Diode de semnal  (</a:t>
            </a:r>
            <a:r>
              <a:rPr lang="ro-MD" dirty="0" err="1"/>
              <a:t>Small</a:t>
            </a:r>
            <a:r>
              <a:rPr lang="ro-MD" dirty="0"/>
              <a:t> signal diode)</a:t>
            </a:r>
            <a:endParaRPr lang="en-US" dirty="0"/>
          </a:p>
        </p:txBody>
      </p:sp>
      <p:sp>
        <p:nvSpPr>
          <p:cNvPr id="50179" name="Content Placeholder 2"/>
          <p:cNvSpPr>
            <a:spLocks noGrp="1"/>
          </p:cNvSpPr>
          <p:nvPr>
            <p:ph idx="1"/>
          </p:nvPr>
        </p:nvSpPr>
        <p:spPr>
          <a:xfrm>
            <a:off x="80963" y="685800"/>
            <a:ext cx="6472237" cy="4462463"/>
          </a:xfrm>
        </p:spPr>
        <p:txBody>
          <a:bodyPr/>
          <a:lstStyle/>
          <a:p>
            <a:r>
              <a:rPr lang="ro-MD" altLang="en-US" sz="1800"/>
              <a:t>Aceste diode sunt dispozitive SC de dimensiuni foarte mici utilizate în general în circuite electronice cu curenți mici sau frecvențe înalte (radio, TV, circuite digitale). De fapt sunt un tip de diode cu contact punctiform sau cu altă denumire de diode pasivate cu sticlă (Glass Passivate Diode)</a:t>
            </a:r>
          </a:p>
          <a:p>
            <a:r>
              <a:rPr lang="ro-MD" altLang="en-US" sz="1800"/>
              <a:t>Considerând dimensiunile f.mici se marchează cu un pct roșu sau negru, ce indică catodul. Au curenți și puterea disipată mică: 150 mA și 500 mW</a:t>
            </a:r>
          </a:p>
          <a:p>
            <a:r>
              <a:rPr lang="ro-MD" altLang="en-US" sz="1800"/>
              <a:t>Sunt deseori comparate apropiat cu dioda redresoare, dar deosebirea mare este frecvența înaltă de lucru și un front al pulsului aproape de ideal – lucru în comutatoare electronice rapide. Caracteristicile acestor diode diferă de la Ge la Si:</a:t>
            </a:r>
          </a:p>
          <a:p>
            <a:endParaRPr lang="en-US" altLang="en-US"/>
          </a:p>
        </p:txBody>
      </p:sp>
      <p:pic>
        <p:nvPicPr>
          <p:cNvPr id="50180" name="Picture 2" descr="signal di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913" y="914400"/>
            <a:ext cx="235108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6" descr="signal diodes in se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75" y="2209800"/>
            <a:ext cx="2189163"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3"/>
          <p:cNvSpPr>
            <a:spLocks noChangeArrowheads="1"/>
          </p:cNvSpPr>
          <p:nvPr/>
        </p:nvSpPr>
        <p:spPr bwMode="auto">
          <a:xfrm>
            <a:off x="304800" y="4953000"/>
            <a:ext cx="8839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r>
              <a:rPr lang="ro-MD" altLang="en-US" sz="1800"/>
              <a:t>Ge – rezistență inversă mică, tensiunea directă de deschidere tot mic – 0,2-0,3 V.  dar rezistența directă f. mare din cauza dimensiunii mici a pn joncțiunii. Si – rezistența inversă f. mare cu aceiași mare tensiune de deschidere la polarizare directă </a:t>
            </a:r>
          </a:p>
          <a:p>
            <a:pPr>
              <a:lnSpc>
                <a:spcPct val="100000"/>
              </a:lnSpc>
              <a:spcBef>
                <a:spcPct val="0"/>
              </a:spcBef>
              <a:buClrTx/>
              <a:buSzTx/>
              <a:buFontTx/>
              <a:buNone/>
            </a:pPr>
            <a:r>
              <a:rPr lang="ro-MD" altLang="en-US" sz="1800"/>
              <a:t>de 0,6—o,7 V. Are rezistența directă mică ce conduce la curenți direcți mari și tensiunea inversă mare.</a:t>
            </a:r>
          </a:p>
        </p:txBody>
      </p:sp>
    </p:spTree>
    <p:extLst>
      <p:ext uri="{BB962C8B-B14F-4D97-AF65-F5344CB8AC3E}">
        <p14:creationId xmlns:p14="http://schemas.microsoft.com/office/powerpoint/2010/main" val="2712641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76200" y="0"/>
            <a:ext cx="8607425" cy="3124200"/>
          </a:xfrm>
        </p:spPr>
        <p:txBody>
          <a:bodyPr/>
          <a:lstStyle/>
          <a:p>
            <a:pPr algn="just">
              <a:lnSpc>
                <a:spcPct val="100000"/>
              </a:lnSpc>
            </a:pPr>
            <a:r>
              <a:rPr lang="en-US" altLang="en-US" sz="1800"/>
              <a:t>Diod</a:t>
            </a:r>
            <a:r>
              <a:rPr lang="ro-MD" altLang="en-US" sz="1800"/>
              <a:t>a</a:t>
            </a:r>
            <a:r>
              <a:rPr lang="en-US" altLang="en-US" sz="1800"/>
              <a:t> impuls se caracterizeaz</a:t>
            </a:r>
            <a:r>
              <a:rPr lang="ro-MD" altLang="en-US" sz="1800"/>
              <a:t>ă prin parametri ce depind de tehnologia confecționării. Cele obținute aliate au timp de restabilire mare.</a:t>
            </a:r>
          </a:p>
          <a:p>
            <a:pPr algn="just">
              <a:lnSpc>
                <a:spcPct val="100000"/>
              </a:lnSpc>
            </a:pPr>
            <a:r>
              <a:rPr lang="ro-MD" altLang="en-US" sz="1800"/>
              <a:t> Cele cu contact punctiform – capacitatea pn mică deci și  timpul de comutare f. mic (0,1 mkc) dar curenți direcți și tensiuni reverse tot mici.</a:t>
            </a:r>
            <a:r>
              <a:rPr lang="ru-RU" altLang="en-US" sz="1800"/>
              <a:t> </a:t>
            </a:r>
            <a:r>
              <a:rPr lang="ro-MD" altLang="en-US" sz="1800"/>
              <a:t>Mesa-diodele au timp de comutare foarte mare, curenți direcți mari.</a:t>
            </a:r>
            <a:r>
              <a:rPr lang="ru-RU" altLang="en-US" sz="1800"/>
              <a:t> </a:t>
            </a:r>
            <a:r>
              <a:rPr lang="ro-MD" altLang="en-US" sz="1800"/>
              <a:t>Diodele Schottky tot au performanțe f. bune.</a:t>
            </a:r>
          </a:p>
          <a:p>
            <a:pPr algn="just">
              <a:lnSpc>
                <a:spcPct val="100000"/>
              </a:lnSpc>
            </a:pPr>
            <a:r>
              <a:rPr lang="ro-MD" altLang="en-US" sz="1800"/>
              <a:t>Diodele impuls – comutatoare.</a:t>
            </a:r>
          </a:p>
          <a:p>
            <a:pPr algn="just">
              <a:lnSpc>
                <a:spcPct val="100000"/>
              </a:lnSpc>
            </a:pPr>
            <a:r>
              <a:rPr lang="ro-MD" altLang="en-US" sz="1800"/>
              <a:t>Parametru important al lor este timpul de restabilire a tensiunii directe și restabilire a rezistenței la polaritate inversă.</a:t>
            </a:r>
            <a:r>
              <a:rPr lang="ru-RU" altLang="en-US" sz="1800"/>
              <a:t> </a:t>
            </a:r>
            <a:endParaRPr lang="ro-MD" altLang="en-US" sz="1800"/>
          </a:p>
          <a:p>
            <a:pPr algn="just">
              <a:lnSpc>
                <a:spcPct val="100000"/>
              </a:lnSpc>
            </a:pPr>
            <a:r>
              <a:rPr lang="ro-MD" altLang="en-US" sz="1800"/>
              <a:t>O schemă model pentru utilizare ca cheie electronică este în fig.</a:t>
            </a:r>
            <a:endParaRPr lang="en-US" altLang="en-US" sz="1800"/>
          </a:p>
        </p:txBody>
      </p:sp>
      <p:pic>
        <p:nvPicPr>
          <p:cNvPr id="53251"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971800"/>
            <a:ext cx="2024063"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4983163"/>
            <a:ext cx="19970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Content Placeholder 7"/>
          <p:cNvSpPr txBox="1">
            <a:spLocks/>
          </p:cNvSpPr>
          <p:nvPr/>
        </p:nvSpPr>
        <p:spPr bwMode="auto">
          <a:xfrm>
            <a:off x="2286000" y="3211513"/>
            <a:ext cx="66294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defTabSz="6858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685800" indent="-228600" defTabSz="6858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defTabSz="6858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defTabSz="6858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defTabSz="6858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6858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6858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6858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6858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r>
              <a:rPr lang="ro-MD" altLang="en-US"/>
              <a:t>Dacă la cel puțin o diodă este aplicată tensiune de nivel mic – dioda respectivă se deschide. Curentul de la sursă prin rezistența  și dioda deschisă curge spre circuit. În rezultat – tensiunea la ieșire a circuitului este f.mic </a:t>
            </a:r>
          </a:p>
          <a:p>
            <a:r>
              <a:rPr lang="ro-MD" altLang="en-US"/>
              <a:t>Numai în caz când la ambele diode este aplicată tensiune înaltă – diodele sunt închise, curentul este nul, iar la ieșire este tensiune înaltă egală cu tensiunea de la sursă.</a:t>
            </a:r>
            <a:r>
              <a:rPr lang="ru-RU" altLang="en-US"/>
              <a:t> .</a:t>
            </a:r>
          </a:p>
          <a:p>
            <a:endParaRPr lang="en-US" altLang="en-US"/>
          </a:p>
        </p:txBody>
      </p:sp>
    </p:spTree>
    <p:extLst>
      <p:ext uri="{BB962C8B-B14F-4D97-AF65-F5344CB8AC3E}">
        <p14:creationId xmlns:p14="http://schemas.microsoft.com/office/powerpoint/2010/main" val="310568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484A316-FA51-7EC1-55FD-4DAB10F7025A}"/>
              </a:ext>
            </a:extLst>
          </p:cNvPr>
          <p:cNvSpPr>
            <a:spLocks noGrp="1"/>
          </p:cNvSpPr>
          <p:nvPr>
            <p:ph type="title"/>
          </p:nvPr>
        </p:nvSpPr>
        <p:spPr>
          <a:xfrm>
            <a:off x="1752600" y="304800"/>
            <a:ext cx="6572250" cy="719137"/>
          </a:xfrm>
        </p:spPr>
        <p:txBody>
          <a:bodyPr/>
          <a:lstStyle/>
          <a:p>
            <a:r>
              <a:rPr lang="ro-RO" dirty="0"/>
              <a:t>Dioda </a:t>
            </a:r>
            <a:r>
              <a:rPr lang="ro-RO" dirty="0" err="1"/>
              <a:t>Schottky</a:t>
            </a:r>
            <a:endParaRPr lang="en-US" dirty="0"/>
          </a:p>
        </p:txBody>
      </p:sp>
      <p:sp>
        <p:nvSpPr>
          <p:cNvPr id="3" name="Substituent conținut 2">
            <a:extLst>
              <a:ext uri="{FF2B5EF4-FFF2-40B4-BE49-F238E27FC236}">
                <a16:creationId xmlns:a16="http://schemas.microsoft.com/office/drawing/2014/main" id="{74D50A78-2670-3907-B884-78DCC37BF241}"/>
              </a:ext>
            </a:extLst>
          </p:cNvPr>
          <p:cNvSpPr>
            <a:spLocks noGrp="1"/>
          </p:cNvSpPr>
          <p:nvPr>
            <p:ph idx="1"/>
          </p:nvPr>
        </p:nvSpPr>
        <p:spPr>
          <a:xfrm>
            <a:off x="304800" y="1002166"/>
            <a:ext cx="8534400" cy="3789363"/>
          </a:xfrm>
        </p:spPr>
        <p:txBody>
          <a:bodyPr/>
          <a:lstStyle/>
          <a:p>
            <a:r>
              <a:rPr lang="ro-RO" dirty="0"/>
              <a:t>Dioda </a:t>
            </a:r>
            <a:r>
              <a:rPr lang="ro-RO" dirty="0" err="1"/>
              <a:t>Schottky</a:t>
            </a:r>
            <a:r>
              <a:rPr lang="ro-RO" dirty="0"/>
              <a:t> / dioda cu purtători fierbinți este o </a:t>
            </a:r>
          </a:p>
          <a:p>
            <a:pPr marL="0" indent="0">
              <a:buNone/>
            </a:pPr>
            <a:r>
              <a:rPr lang="ro-RO" dirty="0"/>
              <a:t>diodă cu cădere de potențial mică la polarizarea </a:t>
            </a:r>
          </a:p>
          <a:p>
            <a:pPr marL="0" indent="0">
              <a:buNone/>
            </a:pPr>
            <a:r>
              <a:rPr lang="ro-RO" dirty="0"/>
              <a:t>directă și timp de comutare foarte rapizi.</a:t>
            </a:r>
          </a:p>
          <a:p>
            <a:r>
              <a:rPr lang="ro-RO" dirty="0"/>
              <a:t>Potențialul de deschidere a diodei </a:t>
            </a:r>
            <a:r>
              <a:rPr lang="ro-RO" dirty="0" err="1"/>
              <a:t>Schottky</a:t>
            </a:r>
            <a:r>
              <a:rPr lang="ro-RO" dirty="0"/>
              <a:t> este de 0,15 – 0,45 V</a:t>
            </a:r>
          </a:p>
          <a:p>
            <a:r>
              <a:rPr lang="ro-RO" dirty="0"/>
              <a:t>Metale </a:t>
            </a:r>
            <a:r>
              <a:rPr lang="ro-RO" dirty="0" err="1"/>
              <a:t>tipce</a:t>
            </a:r>
            <a:r>
              <a:rPr lang="ro-RO" dirty="0"/>
              <a:t> pentru confecționare: Mo, Pt, Cr, W și semiconductoare de tip </a:t>
            </a:r>
            <a:r>
              <a:rPr lang="ro-RO" b="1" dirty="0"/>
              <a:t>n</a:t>
            </a:r>
            <a:r>
              <a:rPr lang="ro-RO" dirty="0"/>
              <a:t> – majoritar.</a:t>
            </a:r>
          </a:p>
          <a:p>
            <a:r>
              <a:rPr lang="ro-RO" dirty="0"/>
              <a:t>Metalul acționează ca Anod, iar semiconductorul – ca Catod</a:t>
            </a:r>
          </a:p>
          <a:p>
            <a:r>
              <a:rPr lang="ro-RO" dirty="0"/>
              <a:t>Altă diferență importantă este timpul de recuperare inversă (comutarea de la starea ON la starea OFF).</a:t>
            </a:r>
          </a:p>
          <a:p>
            <a:r>
              <a:rPr lang="ro-RO" dirty="0"/>
              <a:t>Dacă la p-n diode acest timp este de sute-mii </a:t>
            </a:r>
            <a:r>
              <a:rPr lang="ro-RO" dirty="0" err="1"/>
              <a:t>nanosec</a:t>
            </a:r>
            <a:r>
              <a:rPr lang="ro-RO" dirty="0"/>
              <a:t>, aceste diode nu au timp de recuperare inversă, deoarece nu există practic acumulare de sarcină în regiunea sărăcită</a:t>
            </a:r>
            <a:endParaRPr lang="en-US" dirty="0"/>
          </a:p>
        </p:txBody>
      </p:sp>
      <p:pic>
        <p:nvPicPr>
          <p:cNvPr id="5" name="Imagine 4">
            <a:extLst>
              <a:ext uri="{FF2B5EF4-FFF2-40B4-BE49-F238E27FC236}">
                <a16:creationId xmlns:a16="http://schemas.microsoft.com/office/drawing/2014/main" id="{8B6574EF-43FD-6A65-0C1C-217C473B6058}"/>
              </a:ext>
            </a:extLst>
          </p:cNvPr>
          <p:cNvPicPr>
            <a:picLocks noChangeAspect="1"/>
          </p:cNvPicPr>
          <p:nvPr/>
        </p:nvPicPr>
        <p:blipFill>
          <a:blip r:embed="rId2"/>
          <a:stretch>
            <a:fillRect/>
          </a:stretch>
        </p:blipFill>
        <p:spPr>
          <a:xfrm>
            <a:off x="6214341" y="30459"/>
            <a:ext cx="2806348" cy="971707"/>
          </a:xfrm>
          <a:prstGeom prst="rect">
            <a:avLst/>
          </a:prstGeom>
        </p:spPr>
      </p:pic>
      <p:pic>
        <p:nvPicPr>
          <p:cNvPr id="7" name="Imagine 6">
            <a:extLst>
              <a:ext uri="{FF2B5EF4-FFF2-40B4-BE49-F238E27FC236}">
                <a16:creationId xmlns:a16="http://schemas.microsoft.com/office/drawing/2014/main" id="{9A1422C8-79C7-74C5-7A8A-08A73C4B82B5}"/>
              </a:ext>
            </a:extLst>
          </p:cNvPr>
          <p:cNvPicPr>
            <a:picLocks noChangeAspect="1"/>
          </p:cNvPicPr>
          <p:nvPr/>
        </p:nvPicPr>
        <p:blipFill>
          <a:blip r:embed="rId3"/>
          <a:stretch>
            <a:fillRect/>
          </a:stretch>
        </p:blipFill>
        <p:spPr>
          <a:xfrm>
            <a:off x="6214341" y="1164416"/>
            <a:ext cx="2806348" cy="855936"/>
          </a:xfrm>
          <a:prstGeom prst="rect">
            <a:avLst/>
          </a:prstGeom>
        </p:spPr>
      </p:pic>
    </p:spTree>
    <p:extLst>
      <p:ext uri="{BB962C8B-B14F-4D97-AF65-F5344CB8AC3E}">
        <p14:creationId xmlns:p14="http://schemas.microsoft.com/office/powerpoint/2010/main" val="3153237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xfrm>
            <a:off x="8129016" y="5734050"/>
            <a:ext cx="609600" cy="521208"/>
          </a:xfrm>
          <a:prstGeom prst="rect">
            <a:avLst/>
          </a:prstGeom>
        </p:spPr>
        <p:txBody>
          <a:bodyPr vert="horz" rtlCol="0" anchor="ctr"/>
          <a:lstStyle>
            <a:defPPr>
              <a:defRPr lang="en-US"/>
            </a:defPPr>
            <a:lvl1pPr algn="ctr" rtl="0" eaLnBrk="1" fontAlgn="base" latinLnBrk="0" hangingPunct="1">
              <a:spcBef>
                <a:spcPct val="0"/>
              </a:spcBef>
              <a:spcAft>
                <a:spcPct val="0"/>
              </a:spcAft>
              <a:defRPr kumimoji="0" sz="1400" b="1" kern="1200">
                <a:solidFill>
                  <a:srgbClr val="FFFFFF"/>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CE138868-A473-4423-BCBD-89A80F07E3C0}" type="slidenum">
              <a:rPr lang="en-US" smtClean="0"/>
              <a:pPr>
                <a:defRPr/>
              </a:pPr>
              <a:t>45</a:t>
            </a:fld>
            <a:endParaRPr lang="en-US"/>
          </a:p>
        </p:txBody>
      </p:sp>
      <p:pic>
        <p:nvPicPr>
          <p:cNvPr id="5" name="Picture 4" descr="Slide16.JPG"/>
          <p:cNvPicPr>
            <a:picLocks noChangeAspect="1"/>
          </p:cNvPicPr>
          <p:nvPr/>
        </p:nvPicPr>
        <p:blipFill>
          <a:blip r:embed="rId2"/>
          <a:stretch>
            <a:fillRect/>
          </a:stretch>
        </p:blipFill>
        <p:spPr>
          <a:xfrm>
            <a:off x="4119" y="10297"/>
            <a:ext cx="6962775" cy="4772025"/>
          </a:xfrm>
          <a:prstGeom prst="rect">
            <a:avLst/>
          </a:prstGeom>
        </p:spPr>
      </p:pic>
      <p:sp>
        <p:nvSpPr>
          <p:cNvPr id="6" name="TextBox 5"/>
          <p:cNvSpPr txBox="1"/>
          <p:nvPr/>
        </p:nvSpPr>
        <p:spPr>
          <a:xfrm>
            <a:off x="1295400" y="5791200"/>
            <a:ext cx="6705600" cy="461665"/>
          </a:xfrm>
          <a:prstGeom prst="rect">
            <a:avLst/>
          </a:prstGeom>
          <a:noFill/>
        </p:spPr>
        <p:txBody>
          <a:bodyPr wrap="square" rtlCol="0">
            <a:spAutoFit/>
          </a:bodyPr>
          <a:lstStyle/>
          <a:p>
            <a:r>
              <a:rPr lang="en-US" dirty="0"/>
              <a:t>VI characteristics of  Schottky diode </a:t>
            </a:r>
            <a:endParaRPr lang="en-IN" dirty="0"/>
          </a:p>
        </p:txBody>
      </p:sp>
      <p:pic>
        <p:nvPicPr>
          <p:cNvPr id="3" name="Imagine 2">
            <a:extLst>
              <a:ext uri="{FF2B5EF4-FFF2-40B4-BE49-F238E27FC236}">
                <a16:creationId xmlns:a16="http://schemas.microsoft.com/office/drawing/2014/main" id="{820A20EB-EB86-A435-757E-C393A83407F7}"/>
              </a:ext>
            </a:extLst>
          </p:cNvPr>
          <p:cNvPicPr>
            <a:picLocks noChangeAspect="1"/>
          </p:cNvPicPr>
          <p:nvPr/>
        </p:nvPicPr>
        <p:blipFill>
          <a:blip r:embed="rId3"/>
          <a:stretch>
            <a:fillRect/>
          </a:stretch>
        </p:blipFill>
        <p:spPr>
          <a:xfrm>
            <a:off x="152400" y="775373"/>
            <a:ext cx="2875005" cy="1505955"/>
          </a:xfrm>
          <a:prstGeom prst="rect">
            <a:avLst/>
          </a:prstGeom>
        </p:spPr>
      </p:pic>
      <p:pic>
        <p:nvPicPr>
          <p:cNvPr id="8" name="Imagine 7">
            <a:extLst>
              <a:ext uri="{FF2B5EF4-FFF2-40B4-BE49-F238E27FC236}">
                <a16:creationId xmlns:a16="http://schemas.microsoft.com/office/drawing/2014/main" id="{7E570A93-5F21-7481-F307-32ED4292B81A}"/>
              </a:ext>
            </a:extLst>
          </p:cNvPr>
          <p:cNvPicPr>
            <a:picLocks noChangeAspect="1"/>
          </p:cNvPicPr>
          <p:nvPr/>
        </p:nvPicPr>
        <p:blipFill>
          <a:blip r:embed="rId4"/>
          <a:stretch>
            <a:fillRect/>
          </a:stretch>
        </p:blipFill>
        <p:spPr>
          <a:xfrm>
            <a:off x="6561329" y="157739"/>
            <a:ext cx="2450264" cy="1143000"/>
          </a:xfrm>
          <a:prstGeom prst="rect">
            <a:avLst/>
          </a:prstGeom>
        </p:spPr>
      </p:pic>
      <p:pic>
        <p:nvPicPr>
          <p:cNvPr id="10" name="Imagine 9">
            <a:extLst>
              <a:ext uri="{FF2B5EF4-FFF2-40B4-BE49-F238E27FC236}">
                <a16:creationId xmlns:a16="http://schemas.microsoft.com/office/drawing/2014/main" id="{154FB82C-7F17-A24F-DDF6-CA5437C222EA}"/>
              </a:ext>
            </a:extLst>
          </p:cNvPr>
          <p:cNvPicPr>
            <a:picLocks noChangeAspect="1"/>
          </p:cNvPicPr>
          <p:nvPr/>
        </p:nvPicPr>
        <p:blipFill>
          <a:blip r:embed="rId5"/>
          <a:stretch>
            <a:fillRect/>
          </a:stretch>
        </p:blipFill>
        <p:spPr>
          <a:xfrm>
            <a:off x="6515371" y="1481132"/>
            <a:ext cx="2457793" cy="2152950"/>
          </a:xfrm>
          <a:prstGeom prst="rect">
            <a:avLst/>
          </a:prstGeom>
        </p:spPr>
      </p:pic>
      <p:pic>
        <p:nvPicPr>
          <p:cNvPr id="12" name="Imagine 11">
            <a:extLst>
              <a:ext uri="{FF2B5EF4-FFF2-40B4-BE49-F238E27FC236}">
                <a16:creationId xmlns:a16="http://schemas.microsoft.com/office/drawing/2014/main" id="{EFACC091-2D1F-A3E0-9782-54870619E0D5}"/>
              </a:ext>
            </a:extLst>
          </p:cNvPr>
          <p:cNvPicPr>
            <a:picLocks noChangeAspect="1"/>
          </p:cNvPicPr>
          <p:nvPr/>
        </p:nvPicPr>
        <p:blipFill>
          <a:blip r:embed="rId6"/>
          <a:stretch>
            <a:fillRect/>
          </a:stretch>
        </p:blipFill>
        <p:spPr>
          <a:xfrm>
            <a:off x="5257801" y="3725176"/>
            <a:ext cx="3763676" cy="223237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AEA5813-0336-86C1-E3A7-728F161C8F2F}"/>
              </a:ext>
            </a:extLst>
          </p:cNvPr>
          <p:cNvSpPr>
            <a:spLocks noGrp="1"/>
          </p:cNvSpPr>
          <p:nvPr>
            <p:ph type="title"/>
          </p:nvPr>
        </p:nvSpPr>
        <p:spPr>
          <a:xfrm>
            <a:off x="3181350" y="47355"/>
            <a:ext cx="5962650" cy="1049337"/>
          </a:xfrm>
        </p:spPr>
        <p:txBody>
          <a:bodyPr/>
          <a:lstStyle/>
          <a:p>
            <a:r>
              <a:rPr lang="ro-RO" dirty="0"/>
              <a:t>Componentele curentului în p-n și </a:t>
            </a:r>
            <a:r>
              <a:rPr lang="ro-RO" dirty="0" err="1"/>
              <a:t>Schottky</a:t>
            </a:r>
            <a:r>
              <a:rPr lang="ro-RO" dirty="0"/>
              <a:t> diode</a:t>
            </a:r>
            <a:endParaRPr lang="en-US" dirty="0"/>
          </a:p>
        </p:txBody>
      </p:sp>
      <p:pic>
        <p:nvPicPr>
          <p:cNvPr id="5" name="Substituent conținut 4">
            <a:extLst>
              <a:ext uri="{FF2B5EF4-FFF2-40B4-BE49-F238E27FC236}">
                <a16:creationId xmlns:a16="http://schemas.microsoft.com/office/drawing/2014/main" id="{0A17BEF4-0DA1-2D46-6A1A-AD215948D3DE}"/>
              </a:ext>
            </a:extLst>
          </p:cNvPr>
          <p:cNvPicPr>
            <a:picLocks noGrp="1" noChangeAspect="1"/>
          </p:cNvPicPr>
          <p:nvPr>
            <p:ph idx="1"/>
          </p:nvPr>
        </p:nvPicPr>
        <p:blipFill>
          <a:blip r:embed="rId2"/>
          <a:stretch>
            <a:fillRect/>
          </a:stretch>
        </p:blipFill>
        <p:spPr>
          <a:xfrm>
            <a:off x="-13063" y="2413337"/>
            <a:ext cx="4845184" cy="2913244"/>
          </a:xfrm>
        </p:spPr>
      </p:pic>
      <p:pic>
        <p:nvPicPr>
          <p:cNvPr id="7" name="Imagine 6">
            <a:extLst>
              <a:ext uri="{FF2B5EF4-FFF2-40B4-BE49-F238E27FC236}">
                <a16:creationId xmlns:a16="http://schemas.microsoft.com/office/drawing/2014/main" id="{F9F185F6-617F-879F-53A3-A5A328861C3C}"/>
              </a:ext>
            </a:extLst>
          </p:cNvPr>
          <p:cNvPicPr>
            <a:picLocks noChangeAspect="1"/>
          </p:cNvPicPr>
          <p:nvPr/>
        </p:nvPicPr>
        <p:blipFill>
          <a:blip r:embed="rId3"/>
          <a:stretch>
            <a:fillRect/>
          </a:stretch>
        </p:blipFill>
        <p:spPr>
          <a:xfrm>
            <a:off x="3264898" y="1469454"/>
            <a:ext cx="2917892" cy="668344"/>
          </a:xfrm>
          <a:prstGeom prst="rect">
            <a:avLst/>
          </a:prstGeom>
        </p:spPr>
      </p:pic>
      <p:sp>
        <p:nvSpPr>
          <p:cNvPr id="9" name="CasetăText 8">
            <a:extLst>
              <a:ext uri="{FF2B5EF4-FFF2-40B4-BE49-F238E27FC236}">
                <a16:creationId xmlns:a16="http://schemas.microsoft.com/office/drawing/2014/main" id="{B29B2F81-6A29-66F5-6328-EBE0B87B4F1D}"/>
              </a:ext>
            </a:extLst>
          </p:cNvPr>
          <p:cNvSpPr txBox="1"/>
          <p:nvPr/>
        </p:nvSpPr>
        <p:spPr>
          <a:xfrm>
            <a:off x="4953000" y="2413337"/>
            <a:ext cx="4006984" cy="1477328"/>
          </a:xfrm>
          <a:prstGeom prst="rect">
            <a:avLst/>
          </a:prstGeom>
          <a:noFill/>
        </p:spPr>
        <p:txBody>
          <a:bodyPr wrap="square">
            <a:spAutoFit/>
          </a:bodyPr>
          <a:lstStyle/>
          <a:p>
            <a:r>
              <a:rPr lang="ro-RO" dirty="0"/>
              <a:t>Unde </a:t>
            </a:r>
            <a:r>
              <a:rPr lang="ru-RU" dirty="0"/>
              <a:t>Ф</a:t>
            </a:r>
            <a:r>
              <a:rPr lang="en-US" sz="1400" dirty="0"/>
              <a:t>b</a:t>
            </a:r>
            <a:r>
              <a:rPr lang="en-US" dirty="0"/>
              <a:t>  - </a:t>
            </a:r>
            <a:r>
              <a:rPr lang="ro-RO" dirty="0"/>
              <a:t>înălțimea barierei </a:t>
            </a:r>
            <a:r>
              <a:rPr lang="ro-RO" dirty="0" err="1"/>
              <a:t>Schottky</a:t>
            </a:r>
            <a:r>
              <a:rPr lang="ro-RO" dirty="0"/>
              <a:t>, V</a:t>
            </a:r>
            <a:r>
              <a:rPr lang="ro-RO" sz="1200" dirty="0"/>
              <a:t>A</a:t>
            </a:r>
            <a:r>
              <a:rPr lang="ro-RO" dirty="0"/>
              <a:t> – tensiunea aplicată,  A – aria contactului </a:t>
            </a:r>
            <a:r>
              <a:rPr lang="ro-RO" dirty="0" err="1"/>
              <a:t>Schottky</a:t>
            </a:r>
            <a:r>
              <a:rPr lang="ro-RO" dirty="0"/>
              <a:t>,  </a:t>
            </a:r>
            <a:r>
              <a:rPr lang="ro-RO" b="1" i="1" dirty="0">
                <a:latin typeface="Gigi" panose="04040504061007020D02" pitchFamily="82" charset="0"/>
              </a:rPr>
              <a:t>A</a:t>
            </a:r>
            <a:r>
              <a:rPr lang="ro-RO" dirty="0"/>
              <a:t> – constanta Richardson</a:t>
            </a:r>
          </a:p>
          <a:p>
            <a:r>
              <a:rPr lang="ro-RO" dirty="0"/>
              <a:t>Curentul invers de scurgere in </a:t>
            </a:r>
            <a:r>
              <a:rPr lang="ro-RO" dirty="0" err="1"/>
              <a:t>Shottky</a:t>
            </a:r>
            <a:r>
              <a:rPr lang="ro-RO" dirty="0"/>
              <a:t> este mult mai mare ca în p-n diodă</a:t>
            </a:r>
          </a:p>
        </p:txBody>
      </p:sp>
      <p:sp>
        <p:nvSpPr>
          <p:cNvPr id="11" name="CasetăText 10">
            <a:extLst>
              <a:ext uri="{FF2B5EF4-FFF2-40B4-BE49-F238E27FC236}">
                <a16:creationId xmlns:a16="http://schemas.microsoft.com/office/drawing/2014/main" id="{BB5D905E-9F58-AD6B-3DD1-D32D8BA4C5D2}"/>
              </a:ext>
            </a:extLst>
          </p:cNvPr>
          <p:cNvSpPr txBox="1"/>
          <p:nvPr/>
        </p:nvSpPr>
        <p:spPr>
          <a:xfrm>
            <a:off x="5105399" y="4105401"/>
            <a:ext cx="3845875" cy="1200329"/>
          </a:xfrm>
          <a:prstGeom prst="rect">
            <a:avLst/>
          </a:prstGeom>
          <a:noFill/>
        </p:spPr>
        <p:txBody>
          <a:bodyPr wrap="square">
            <a:spAutoFit/>
          </a:bodyPr>
          <a:lstStyle/>
          <a:p>
            <a:r>
              <a:rPr lang="ro-RO" dirty="0"/>
              <a:t>Deoarece </a:t>
            </a:r>
            <a:r>
              <a:rPr lang="ro-RO" dirty="0" err="1"/>
              <a:t>Schottky</a:t>
            </a:r>
            <a:r>
              <a:rPr lang="ro-RO" dirty="0"/>
              <a:t> dioda este un dispozitiv bazat pe purtători majoritari – frecvența de răspuns este foarte mare comparativ cu p+-n </a:t>
            </a:r>
            <a:r>
              <a:rPr lang="ro-RO" dirty="0" err="1"/>
              <a:t>didoe</a:t>
            </a:r>
            <a:endParaRPr lang="en-US" dirty="0"/>
          </a:p>
        </p:txBody>
      </p:sp>
      <p:pic>
        <p:nvPicPr>
          <p:cNvPr id="12" name="Imagine 11">
            <a:extLst>
              <a:ext uri="{FF2B5EF4-FFF2-40B4-BE49-F238E27FC236}">
                <a16:creationId xmlns:a16="http://schemas.microsoft.com/office/drawing/2014/main" id="{ED469C2D-E083-62BF-6CD4-D3E0AEED6CAF}"/>
              </a:ext>
            </a:extLst>
          </p:cNvPr>
          <p:cNvPicPr>
            <a:picLocks noChangeAspect="1"/>
          </p:cNvPicPr>
          <p:nvPr/>
        </p:nvPicPr>
        <p:blipFill>
          <a:blip r:embed="rId4"/>
          <a:stretch>
            <a:fillRect/>
          </a:stretch>
        </p:blipFill>
        <p:spPr>
          <a:xfrm>
            <a:off x="-13063" y="0"/>
            <a:ext cx="2756263" cy="2129089"/>
          </a:xfrm>
          <a:prstGeom prst="rect">
            <a:avLst/>
          </a:prstGeom>
        </p:spPr>
      </p:pic>
    </p:spTree>
    <p:extLst>
      <p:ext uri="{BB962C8B-B14F-4D97-AF65-F5344CB8AC3E}">
        <p14:creationId xmlns:p14="http://schemas.microsoft.com/office/powerpoint/2010/main" val="3024361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2E4A283-6628-B49F-22F8-28124BEB4B14}"/>
              </a:ext>
            </a:extLst>
          </p:cNvPr>
          <p:cNvSpPr>
            <a:spLocks noGrp="1"/>
          </p:cNvSpPr>
          <p:nvPr>
            <p:ph type="title"/>
          </p:nvPr>
        </p:nvSpPr>
        <p:spPr>
          <a:xfrm>
            <a:off x="0" y="152401"/>
            <a:ext cx="9144000" cy="685800"/>
          </a:xfrm>
        </p:spPr>
        <p:txBody>
          <a:bodyPr>
            <a:normAutofit/>
          </a:bodyPr>
          <a:lstStyle/>
          <a:p>
            <a:r>
              <a:rPr lang="en-US" sz="2800" b="1" dirty="0">
                <a:solidFill>
                  <a:srgbClr val="FF0000"/>
                </a:solidFill>
              </a:rPr>
              <a:t>Current components in Schottky diode</a:t>
            </a:r>
          </a:p>
        </p:txBody>
      </p:sp>
      <p:pic>
        <p:nvPicPr>
          <p:cNvPr id="8" name="Substituent conținut 7">
            <a:extLst>
              <a:ext uri="{FF2B5EF4-FFF2-40B4-BE49-F238E27FC236}">
                <a16:creationId xmlns:a16="http://schemas.microsoft.com/office/drawing/2014/main" id="{64E5C491-0E37-29E8-24AB-FEBA31EBDD75}"/>
              </a:ext>
            </a:extLst>
          </p:cNvPr>
          <p:cNvPicPr>
            <a:picLocks noGrp="1" noChangeAspect="1"/>
          </p:cNvPicPr>
          <p:nvPr>
            <p:ph idx="1"/>
          </p:nvPr>
        </p:nvPicPr>
        <p:blipFill>
          <a:blip r:embed="rId2"/>
          <a:stretch>
            <a:fillRect/>
          </a:stretch>
        </p:blipFill>
        <p:spPr>
          <a:xfrm>
            <a:off x="304800" y="838201"/>
            <a:ext cx="6735906" cy="1904999"/>
          </a:xfrm>
        </p:spPr>
      </p:pic>
      <p:pic>
        <p:nvPicPr>
          <p:cNvPr id="10" name="Imagine 9">
            <a:extLst>
              <a:ext uri="{FF2B5EF4-FFF2-40B4-BE49-F238E27FC236}">
                <a16:creationId xmlns:a16="http://schemas.microsoft.com/office/drawing/2014/main" id="{F37B8E50-670A-014C-3B2A-4517A0C40075}"/>
              </a:ext>
            </a:extLst>
          </p:cNvPr>
          <p:cNvPicPr>
            <a:picLocks noChangeAspect="1"/>
          </p:cNvPicPr>
          <p:nvPr/>
        </p:nvPicPr>
        <p:blipFill>
          <a:blip r:embed="rId3"/>
          <a:stretch>
            <a:fillRect/>
          </a:stretch>
        </p:blipFill>
        <p:spPr>
          <a:xfrm>
            <a:off x="304800" y="2743200"/>
            <a:ext cx="6735906" cy="2758514"/>
          </a:xfrm>
          <a:prstGeom prst="rect">
            <a:avLst/>
          </a:prstGeom>
        </p:spPr>
      </p:pic>
    </p:spTree>
    <p:extLst>
      <p:ext uri="{BB962C8B-B14F-4D97-AF65-F5344CB8AC3E}">
        <p14:creationId xmlns:p14="http://schemas.microsoft.com/office/powerpoint/2010/main" val="1509056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362B8B62-CE89-7FDC-11CC-4A7F03446C96}"/>
              </a:ext>
            </a:extLst>
          </p:cNvPr>
          <p:cNvPicPr>
            <a:picLocks noChangeAspect="1"/>
          </p:cNvPicPr>
          <p:nvPr/>
        </p:nvPicPr>
        <p:blipFill>
          <a:blip r:embed="rId2"/>
          <a:stretch>
            <a:fillRect/>
          </a:stretch>
        </p:blipFill>
        <p:spPr>
          <a:xfrm>
            <a:off x="1494995" y="670890"/>
            <a:ext cx="6154009" cy="1724266"/>
          </a:xfrm>
          <a:prstGeom prst="rect">
            <a:avLst/>
          </a:prstGeom>
        </p:spPr>
      </p:pic>
      <p:sp>
        <p:nvSpPr>
          <p:cNvPr id="6" name="Titlu 1">
            <a:extLst>
              <a:ext uri="{FF2B5EF4-FFF2-40B4-BE49-F238E27FC236}">
                <a16:creationId xmlns:a16="http://schemas.microsoft.com/office/drawing/2014/main" id="{25C71DEF-F785-C87B-6055-CF5B7F4A5BD7}"/>
              </a:ext>
            </a:extLst>
          </p:cNvPr>
          <p:cNvSpPr>
            <a:spLocks noGrp="1"/>
          </p:cNvSpPr>
          <p:nvPr>
            <p:ph type="title"/>
          </p:nvPr>
        </p:nvSpPr>
        <p:spPr>
          <a:xfrm>
            <a:off x="0" y="152400"/>
            <a:ext cx="8895921" cy="1049337"/>
          </a:xfrm>
        </p:spPr>
        <p:txBody>
          <a:bodyPr>
            <a:normAutofit/>
          </a:bodyPr>
          <a:lstStyle/>
          <a:p>
            <a:r>
              <a:rPr lang="en-US" sz="2800" b="1" dirty="0">
                <a:solidFill>
                  <a:srgbClr val="FF0000"/>
                </a:solidFill>
              </a:rPr>
              <a:t>Current components in Schottky diode</a:t>
            </a:r>
          </a:p>
        </p:txBody>
      </p:sp>
      <p:pic>
        <p:nvPicPr>
          <p:cNvPr id="8" name="Imagine 7">
            <a:extLst>
              <a:ext uri="{FF2B5EF4-FFF2-40B4-BE49-F238E27FC236}">
                <a16:creationId xmlns:a16="http://schemas.microsoft.com/office/drawing/2014/main" id="{493B244B-DD44-F715-5222-F3140E3B914C}"/>
              </a:ext>
            </a:extLst>
          </p:cNvPr>
          <p:cNvPicPr>
            <a:picLocks noChangeAspect="1"/>
          </p:cNvPicPr>
          <p:nvPr/>
        </p:nvPicPr>
        <p:blipFill>
          <a:blip r:embed="rId3"/>
          <a:stretch>
            <a:fillRect/>
          </a:stretch>
        </p:blipFill>
        <p:spPr>
          <a:xfrm>
            <a:off x="1485469" y="2395156"/>
            <a:ext cx="6163535" cy="2524477"/>
          </a:xfrm>
          <a:prstGeom prst="rect">
            <a:avLst/>
          </a:prstGeom>
        </p:spPr>
      </p:pic>
      <p:pic>
        <p:nvPicPr>
          <p:cNvPr id="10" name="Imagine 9">
            <a:extLst>
              <a:ext uri="{FF2B5EF4-FFF2-40B4-BE49-F238E27FC236}">
                <a16:creationId xmlns:a16="http://schemas.microsoft.com/office/drawing/2014/main" id="{FD1D6FE2-8FC6-8B1F-CAC6-787469025F28}"/>
              </a:ext>
            </a:extLst>
          </p:cNvPr>
          <p:cNvPicPr>
            <a:picLocks noChangeAspect="1"/>
          </p:cNvPicPr>
          <p:nvPr/>
        </p:nvPicPr>
        <p:blipFill>
          <a:blip r:embed="rId4"/>
          <a:stretch>
            <a:fillRect/>
          </a:stretch>
        </p:blipFill>
        <p:spPr>
          <a:xfrm>
            <a:off x="1485469" y="4928365"/>
            <a:ext cx="6134956" cy="971686"/>
          </a:xfrm>
          <a:prstGeom prst="rect">
            <a:avLst/>
          </a:prstGeom>
        </p:spPr>
      </p:pic>
    </p:spTree>
    <p:extLst>
      <p:ext uri="{BB962C8B-B14F-4D97-AF65-F5344CB8AC3E}">
        <p14:creationId xmlns:p14="http://schemas.microsoft.com/office/powerpoint/2010/main" val="2222092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2CF7B1C-1B6A-97D4-D292-95FDCA16D215}"/>
              </a:ext>
            </a:extLst>
          </p:cNvPr>
          <p:cNvSpPr>
            <a:spLocks noGrp="1"/>
          </p:cNvSpPr>
          <p:nvPr>
            <p:ph type="title"/>
          </p:nvPr>
        </p:nvSpPr>
        <p:spPr>
          <a:xfrm>
            <a:off x="304800" y="228601"/>
            <a:ext cx="7553325" cy="609600"/>
          </a:xfrm>
        </p:spPr>
        <p:txBody>
          <a:bodyPr/>
          <a:lstStyle/>
          <a:p>
            <a:r>
              <a:rPr lang="ro-RO" dirty="0"/>
              <a:t>Înălțimea barierei </a:t>
            </a:r>
            <a:r>
              <a:rPr lang="ro-RO" dirty="0" err="1"/>
              <a:t>Schottky</a:t>
            </a:r>
            <a:endParaRPr lang="en-US" dirty="0"/>
          </a:p>
        </p:txBody>
      </p:sp>
      <p:sp>
        <p:nvSpPr>
          <p:cNvPr id="3" name="Substituent conținut 2">
            <a:extLst>
              <a:ext uri="{FF2B5EF4-FFF2-40B4-BE49-F238E27FC236}">
                <a16:creationId xmlns:a16="http://schemas.microsoft.com/office/drawing/2014/main" id="{6D43CE12-2E09-B92E-9518-BB566E7BE921}"/>
              </a:ext>
            </a:extLst>
          </p:cNvPr>
          <p:cNvSpPr>
            <a:spLocks noGrp="1"/>
          </p:cNvSpPr>
          <p:nvPr>
            <p:ph idx="1"/>
          </p:nvPr>
        </p:nvSpPr>
        <p:spPr>
          <a:xfrm>
            <a:off x="-21771" y="762000"/>
            <a:ext cx="9031233" cy="3449638"/>
          </a:xfrm>
        </p:spPr>
        <p:txBody>
          <a:bodyPr/>
          <a:lstStyle/>
          <a:p>
            <a:r>
              <a:rPr lang="en-US" sz="1600" dirty="0"/>
              <a:t>Una </a:t>
            </a:r>
            <a:r>
              <a:rPr lang="en-US" sz="1600" dirty="0" err="1"/>
              <a:t>dintre</a:t>
            </a:r>
            <a:r>
              <a:rPr lang="en-US" sz="1600" dirty="0"/>
              <a:t> </a:t>
            </a:r>
            <a:r>
              <a:rPr lang="en-US" sz="1600" dirty="0" err="1"/>
              <a:t>cele</a:t>
            </a:r>
            <a:r>
              <a:rPr lang="en-US" sz="1600" dirty="0"/>
              <a:t> </a:t>
            </a:r>
            <a:r>
              <a:rPr lang="en-US" sz="1600" dirty="0" err="1"/>
              <a:t>mai</a:t>
            </a:r>
            <a:r>
              <a:rPr lang="en-US" sz="1600" dirty="0"/>
              <a:t> </a:t>
            </a:r>
            <a:r>
              <a:rPr lang="en-US" sz="1600" dirty="0" err="1"/>
              <a:t>importante</a:t>
            </a:r>
            <a:r>
              <a:rPr lang="en-US" sz="1600" dirty="0"/>
              <a:t> </a:t>
            </a:r>
            <a:r>
              <a:rPr lang="en-US" sz="1600" dirty="0" err="1"/>
              <a:t>caracteristici</a:t>
            </a:r>
            <a:r>
              <a:rPr lang="en-US" sz="1600" dirty="0"/>
              <a:t> ale </a:t>
            </a:r>
            <a:r>
              <a:rPr lang="en-US" sz="1600" dirty="0" err="1"/>
              <a:t>unei</a:t>
            </a:r>
            <a:r>
              <a:rPr lang="en-US" sz="1600" dirty="0"/>
              <a:t> </a:t>
            </a:r>
            <a:r>
              <a:rPr lang="en-US" sz="1600" dirty="0" err="1"/>
              <a:t>bariere</a:t>
            </a:r>
            <a:r>
              <a:rPr lang="en-US" sz="1600" dirty="0"/>
              <a:t> Schottky </a:t>
            </a:r>
            <a:r>
              <a:rPr lang="en-US" sz="1600" dirty="0" err="1"/>
              <a:t>este</a:t>
            </a:r>
            <a:r>
              <a:rPr lang="en-US" sz="1600" dirty="0"/>
              <a:t> </a:t>
            </a:r>
            <a:r>
              <a:rPr lang="en-US" sz="1600" dirty="0" err="1"/>
              <a:t>înălțimea</a:t>
            </a:r>
            <a:r>
              <a:rPr lang="en-US" sz="1600" dirty="0"/>
              <a:t> </a:t>
            </a:r>
            <a:r>
              <a:rPr lang="en-US" sz="1600" dirty="0" err="1"/>
              <a:t>barierei</a:t>
            </a:r>
            <a:r>
              <a:rPr lang="en-US" sz="1600" dirty="0"/>
              <a:t> Schottky. </a:t>
            </a:r>
            <a:r>
              <a:rPr lang="ro-RO" sz="1600" dirty="0"/>
              <a:t> </a:t>
            </a:r>
            <a:r>
              <a:rPr lang="en-US" sz="1600" dirty="0" err="1"/>
              <a:t>Valoarea</a:t>
            </a:r>
            <a:r>
              <a:rPr lang="en-US" sz="1600" dirty="0"/>
              <a:t> </a:t>
            </a:r>
            <a:r>
              <a:rPr lang="en-US" sz="1600" dirty="0" err="1"/>
              <a:t>acestei</a:t>
            </a:r>
            <a:r>
              <a:rPr lang="en-US" sz="1600" dirty="0"/>
              <a:t> </a:t>
            </a:r>
            <a:r>
              <a:rPr lang="en-US" sz="1600" dirty="0" err="1"/>
              <a:t>înălțimi</a:t>
            </a:r>
            <a:r>
              <a:rPr lang="en-US" sz="1600" dirty="0"/>
              <a:t> a </a:t>
            </a:r>
            <a:r>
              <a:rPr lang="en-US" sz="1600" dirty="0" err="1"/>
              <a:t>barierei</a:t>
            </a:r>
            <a:r>
              <a:rPr lang="en-US" sz="1600" dirty="0"/>
              <a:t> </a:t>
            </a:r>
            <a:r>
              <a:rPr lang="en-US" sz="1600" dirty="0" err="1"/>
              <a:t>depinde</a:t>
            </a:r>
            <a:r>
              <a:rPr lang="en-US" sz="1600" dirty="0"/>
              <a:t> de </a:t>
            </a:r>
            <a:r>
              <a:rPr lang="en-US" sz="1600" dirty="0" err="1"/>
              <a:t>combinația</a:t>
            </a:r>
            <a:r>
              <a:rPr lang="en-US" sz="1600" dirty="0"/>
              <a:t> </a:t>
            </a:r>
            <a:r>
              <a:rPr lang="ro-RO" sz="1600" dirty="0"/>
              <a:t>SC-</a:t>
            </a:r>
            <a:r>
              <a:rPr lang="ro-RO" sz="1600" dirty="0" err="1"/>
              <a:t>Me</a:t>
            </a:r>
            <a:r>
              <a:rPr lang="en-US" sz="1600" dirty="0"/>
              <a:t>.</a:t>
            </a:r>
            <a:r>
              <a:rPr lang="ro-RO" sz="1600" dirty="0"/>
              <a:t> </a:t>
            </a:r>
            <a:r>
              <a:rPr lang="en-US" sz="1600" dirty="0" err="1"/>
              <a:t>Înălțimea</a:t>
            </a:r>
            <a:r>
              <a:rPr lang="en-US" sz="1600" dirty="0"/>
              <a:t> </a:t>
            </a:r>
            <a:r>
              <a:rPr lang="en-US" sz="1600" dirty="0" err="1"/>
              <a:t>barierei</a:t>
            </a:r>
            <a:r>
              <a:rPr lang="en-US" sz="1600" dirty="0"/>
              <a:t> </a:t>
            </a:r>
            <a:r>
              <a:rPr lang="en-US" sz="1600" dirty="0" err="1"/>
              <a:t>schottky</a:t>
            </a:r>
            <a:r>
              <a:rPr lang="en-US" sz="1600" dirty="0"/>
              <a:t> a </a:t>
            </a:r>
            <a:r>
              <a:rPr lang="en-US" sz="1600" dirty="0" err="1"/>
              <a:t>contactului</a:t>
            </a:r>
            <a:r>
              <a:rPr lang="en-US" sz="1600" dirty="0"/>
              <a:t> ohmic (</a:t>
            </a:r>
            <a:r>
              <a:rPr lang="en-US" sz="1600" dirty="0" err="1"/>
              <a:t>barieră</a:t>
            </a:r>
            <a:r>
              <a:rPr lang="en-US" sz="1600" dirty="0"/>
              <a:t> </a:t>
            </a:r>
            <a:r>
              <a:rPr lang="en-US" sz="1600" dirty="0" err="1"/>
              <a:t>neredresoare</a:t>
            </a:r>
            <a:r>
              <a:rPr lang="en-US" sz="1600" dirty="0"/>
              <a:t>) </a:t>
            </a:r>
            <a:r>
              <a:rPr lang="en-US" sz="1600" dirty="0" err="1"/>
              <a:t>este</a:t>
            </a:r>
            <a:r>
              <a:rPr lang="en-US" sz="1600" dirty="0"/>
              <a:t> </a:t>
            </a:r>
            <a:r>
              <a:rPr lang="en-US" sz="1600" dirty="0" err="1"/>
              <a:t>foarte</a:t>
            </a:r>
            <a:r>
              <a:rPr lang="en-US" sz="1600" dirty="0"/>
              <a:t> </a:t>
            </a:r>
            <a:r>
              <a:rPr lang="en-US" sz="1600" dirty="0" err="1"/>
              <a:t>mică</a:t>
            </a:r>
            <a:r>
              <a:rPr lang="en-US" sz="1600" dirty="0"/>
              <a:t>, </a:t>
            </a:r>
            <a:r>
              <a:rPr lang="en-US" sz="1600" dirty="0" err="1"/>
              <a:t>în</a:t>
            </a:r>
            <a:r>
              <a:rPr lang="en-US" sz="1600" dirty="0"/>
              <a:t> </a:t>
            </a:r>
            <a:r>
              <a:rPr lang="en-US" sz="1600" dirty="0" err="1"/>
              <a:t>timp</a:t>
            </a:r>
            <a:r>
              <a:rPr lang="en-US" sz="1600" dirty="0"/>
              <a:t> </a:t>
            </a:r>
            <a:r>
              <a:rPr lang="en-US" sz="1600" dirty="0" err="1"/>
              <a:t>ce</a:t>
            </a:r>
            <a:r>
              <a:rPr lang="en-US" sz="1600" dirty="0"/>
              <a:t> </a:t>
            </a:r>
            <a:r>
              <a:rPr lang="en-US" sz="1600" dirty="0" err="1"/>
              <a:t>înălțimea</a:t>
            </a:r>
            <a:r>
              <a:rPr lang="en-US" sz="1600" dirty="0"/>
              <a:t> </a:t>
            </a:r>
            <a:r>
              <a:rPr lang="en-US" sz="1600" dirty="0" err="1"/>
              <a:t>barierei</a:t>
            </a:r>
            <a:r>
              <a:rPr lang="en-US" sz="1600" dirty="0"/>
              <a:t> </a:t>
            </a:r>
            <a:r>
              <a:rPr lang="en-US" sz="1600" dirty="0" err="1"/>
              <a:t>schottky</a:t>
            </a:r>
            <a:r>
              <a:rPr lang="en-US" sz="1600" dirty="0"/>
              <a:t> a </a:t>
            </a:r>
            <a:r>
              <a:rPr lang="en-US" sz="1600" dirty="0" err="1"/>
              <a:t>contactului</a:t>
            </a:r>
            <a:r>
              <a:rPr lang="en-US" sz="1600" dirty="0"/>
              <a:t> non-ohmic (</a:t>
            </a:r>
            <a:r>
              <a:rPr lang="en-US" sz="1600" dirty="0" err="1"/>
              <a:t>bariera</a:t>
            </a:r>
            <a:r>
              <a:rPr lang="en-US" sz="1600" dirty="0"/>
              <a:t> </a:t>
            </a:r>
            <a:r>
              <a:rPr lang="en-US" sz="1600" dirty="0" err="1"/>
              <a:t>redresoare</a:t>
            </a:r>
            <a:r>
              <a:rPr lang="en-US" sz="1600" dirty="0"/>
              <a:t>) </a:t>
            </a:r>
            <a:r>
              <a:rPr lang="en-US" sz="1600" dirty="0" err="1"/>
              <a:t>este</a:t>
            </a:r>
            <a:r>
              <a:rPr lang="en-US" sz="1600" dirty="0"/>
              <a:t> mare.</a:t>
            </a:r>
            <a:r>
              <a:rPr lang="ro-RO" sz="1600" dirty="0"/>
              <a:t> </a:t>
            </a:r>
          </a:p>
          <a:p>
            <a:endParaRPr lang="ro-RO" sz="1600" dirty="0"/>
          </a:p>
          <a:p>
            <a:endParaRPr lang="ro-RO" sz="1600" dirty="0"/>
          </a:p>
          <a:p>
            <a:r>
              <a:rPr lang="en-US" sz="1600" dirty="0" err="1"/>
              <a:t>În</a:t>
            </a:r>
            <a:r>
              <a:rPr lang="en-US" sz="1600" dirty="0"/>
              <a:t> </a:t>
            </a:r>
            <a:r>
              <a:rPr lang="en-US" sz="1600" dirty="0" err="1"/>
              <a:t>bariera</a:t>
            </a:r>
            <a:r>
              <a:rPr lang="en-US" sz="1600" dirty="0"/>
              <a:t> </a:t>
            </a:r>
            <a:r>
              <a:rPr lang="en-US" sz="1600" dirty="0" err="1"/>
              <a:t>schottky</a:t>
            </a:r>
            <a:r>
              <a:rPr lang="en-US" sz="1600" dirty="0"/>
              <a:t> </a:t>
            </a:r>
            <a:r>
              <a:rPr lang="en-US" sz="1600" dirty="0" err="1"/>
              <a:t>nere</a:t>
            </a:r>
            <a:r>
              <a:rPr lang="ro-RO" sz="1600" dirty="0"/>
              <a:t>dresoare</a:t>
            </a:r>
            <a:r>
              <a:rPr lang="en-US" sz="1600" dirty="0"/>
              <a:t>, </a:t>
            </a:r>
            <a:r>
              <a:rPr lang="en-US" sz="1600" dirty="0" err="1"/>
              <a:t>înălțimea</a:t>
            </a:r>
            <a:r>
              <a:rPr lang="en-US" sz="1600" dirty="0"/>
              <a:t> </a:t>
            </a:r>
            <a:r>
              <a:rPr lang="en-US" sz="1600" dirty="0" err="1"/>
              <a:t>barierei</a:t>
            </a:r>
            <a:r>
              <a:rPr lang="en-US" sz="1600" dirty="0"/>
              <a:t> nu </a:t>
            </a:r>
            <a:r>
              <a:rPr lang="en-US" sz="1600" dirty="0" err="1"/>
              <a:t>este</a:t>
            </a:r>
            <a:r>
              <a:rPr lang="en-US" sz="1600" dirty="0"/>
              <a:t> </a:t>
            </a:r>
            <a:r>
              <a:rPr lang="en-US" sz="1600" dirty="0" err="1"/>
              <a:t>suficient</a:t>
            </a:r>
            <a:r>
              <a:rPr lang="en-US" sz="1600" dirty="0"/>
              <a:t> de mare </a:t>
            </a:r>
            <a:r>
              <a:rPr lang="en-US" sz="1600" dirty="0" err="1"/>
              <a:t>pentru</a:t>
            </a:r>
            <a:r>
              <a:rPr lang="en-US" sz="1600" dirty="0"/>
              <a:t> a forma o </a:t>
            </a:r>
            <a:r>
              <a:rPr lang="en-US" sz="1600" dirty="0" err="1"/>
              <a:t>regiune</a:t>
            </a:r>
            <a:r>
              <a:rPr lang="en-US" sz="1600" dirty="0"/>
              <a:t> de </a:t>
            </a:r>
            <a:r>
              <a:rPr lang="en-US" sz="1600" dirty="0" err="1"/>
              <a:t>epuizare</a:t>
            </a:r>
            <a:r>
              <a:rPr lang="ro-RO" sz="1600" dirty="0"/>
              <a:t>, astfel </a:t>
            </a:r>
            <a:r>
              <a:rPr lang="en-US" sz="1600" dirty="0" err="1"/>
              <a:t>regiunea</a:t>
            </a:r>
            <a:r>
              <a:rPr lang="en-US" sz="1600" dirty="0"/>
              <a:t> de </a:t>
            </a:r>
            <a:r>
              <a:rPr lang="en-US" sz="1600" dirty="0" err="1"/>
              <a:t>epuizare</a:t>
            </a:r>
            <a:r>
              <a:rPr lang="en-US" sz="1600" dirty="0"/>
              <a:t> </a:t>
            </a:r>
            <a:r>
              <a:rPr lang="en-US" sz="1600" dirty="0" err="1"/>
              <a:t>este</a:t>
            </a:r>
            <a:r>
              <a:rPr lang="en-US" sz="1600" dirty="0"/>
              <a:t> </a:t>
            </a:r>
            <a:r>
              <a:rPr lang="en-US" sz="1600" dirty="0" err="1"/>
              <a:t>neglijabilă</a:t>
            </a:r>
            <a:r>
              <a:rPr lang="en-US" sz="1600" dirty="0"/>
              <a:t> </a:t>
            </a:r>
            <a:r>
              <a:rPr lang="en-US" sz="1600" dirty="0" err="1"/>
              <a:t>sau</a:t>
            </a:r>
            <a:r>
              <a:rPr lang="en-US" sz="1600" dirty="0"/>
              <a:t> </a:t>
            </a:r>
            <a:r>
              <a:rPr lang="en-US" sz="1600" dirty="0" err="1"/>
              <a:t>absentă</a:t>
            </a:r>
            <a:r>
              <a:rPr lang="en-US" sz="1600" dirty="0"/>
              <a:t> </a:t>
            </a:r>
            <a:r>
              <a:rPr lang="en-US" sz="1600" dirty="0" err="1"/>
              <a:t>în</a:t>
            </a:r>
            <a:r>
              <a:rPr lang="en-US" sz="1600" dirty="0"/>
              <a:t> </a:t>
            </a:r>
            <a:r>
              <a:rPr lang="en-US" sz="1600" dirty="0" err="1"/>
              <a:t>dioda</a:t>
            </a:r>
            <a:r>
              <a:rPr lang="en-US" sz="1600" dirty="0"/>
              <a:t> de contact </a:t>
            </a:r>
            <a:r>
              <a:rPr lang="en-US" sz="1600" dirty="0" err="1"/>
              <a:t>ohmică</a:t>
            </a:r>
            <a:r>
              <a:rPr lang="ro-RO" sz="1600" dirty="0"/>
              <a:t> și oferă o rezistență foarte scăzută la curentul electric.</a:t>
            </a:r>
            <a:r>
              <a:rPr lang="en-US" sz="1600" dirty="0"/>
              <a:t>.</a:t>
            </a:r>
            <a:r>
              <a:rPr lang="ro-RO" sz="1600" dirty="0"/>
              <a:t> </a:t>
            </a:r>
          </a:p>
          <a:p>
            <a:r>
              <a:rPr lang="ro-RO" sz="1600" dirty="0"/>
              <a:t>Î</a:t>
            </a:r>
            <a:r>
              <a:rPr lang="en-US" sz="1600" dirty="0"/>
              <a:t>n </a:t>
            </a:r>
            <a:r>
              <a:rPr lang="en-US" sz="1600" dirty="0" err="1"/>
              <a:t>barier</a:t>
            </a:r>
            <a:r>
              <a:rPr lang="ro-RO" sz="1600" dirty="0"/>
              <a:t>a</a:t>
            </a:r>
            <a:r>
              <a:rPr lang="en-US" sz="1600" dirty="0"/>
              <a:t> Schottky</a:t>
            </a:r>
            <a:r>
              <a:rPr lang="ro-RO" sz="1600" dirty="0"/>
              <a:t> redresoare</a:t>
            </a:r>
            <a:r>
              <a:rPr lang="en-US" sz="1600" dirty="0"/>
              <a:t> </a:t>
            </a:r>
            <a:r>
              <a:rPr lang="en-US" sz="1600" dirty="0" err="1"/>
              <a:t>înălțimea</a:t>
            </a:r>
            <a:r>
              <a:rPr lang="en-US" sz="1600" dirty="0"/>
              <a:t> </a:t>
            </a:r>
            <a:r>
              <a:rPr lang="en-US" sz="1600" dirty="0" err="1"/>
              <a:t>barierei</a:t>
            </a:r>
            <a:r>
              <a:rPr lang="en-US" sz="1600" dirty="0"/>
              <a:t> </a:t>
            </a:r>
            <a:r>
              <a:rPr lang="en-US" sz="1600" dirty="0" err="1"/>
              <a:t>este</a:t>
            </a:r>
            <a:r>
              <a:rPr lang="en-US" sz="1600" dirty="0"/>
              <a:t> </a:t>
            </a:r>
            <a:r>
              <a:rPr lang="en-US" sz="1600" dirty="0" err="1"/>
              <a:t>suficient</a:t>
            </a:r>
            <a:r>
              <a:rPr lang="en-US" sz="1600" dirty="0"/>
              <a:t> de mare </a:t>
            </a:r>
            <a:r>
              <a:rPr lang="en-US" sz="1600" dirty="0" err="1"/>
              <a:t>pentru</a:t>
            </a:r>
            <a:r>
              <a:rPr lang="en-US" sz="1600" dirty="0"/>
              <a:t> a forma o </a:t>
            </a:r>
            <a:r>
              <a:rPr lang="en-US" sz="1600" dirty="0" err="1"/>
              <a:t>regiune</a:t>
            </a:r>
            <a:r>
              <a:rPr lang="en-US" sz="1600" dirty="0"/>
              <a:t> de </a:t>
            </a:r>
            <a:r>
              <a:rPr lang="ro-RO" sz="1600" dirty="0"/>
              <a:t>sărăcire</a:t>
            </a:r>
            <a:r>
              <a:rPr lang="en-US" sz="1600" dirty="0"/>
              <a:t>. Deci </a:t>
            </a:r>
            <a:r>
              <a:rPr lang="en-US" sz="1600" dirty="0" err="1"/>
              <a:t>regiunea</a:t>
            </a:r>
            <a:r>
              <a:rPr lang="en-US" sz="1600" dirty="0"/>
              <a:t> de </a:t>
            </a:r>
            <a:r>
              <a:rPr lang="ro-RO" sz="1600" dirty="0"/>
              <a:t>sărăcire</a:t>
            </a:r>
            <a:r>
              <a:rPr lang="en-US" sz="1600" dirty="0"/>
              <a:t> </a:t>
            </a:r>
            <a:r>
              <a:rPr lang="en-US" sz="1600" dirty="0" err="1"/>
              <a:t>este</a:t>
            </a:r>
            <a:r>
              <a:rPr lang="en-US" sz="1600" dirty="0"/>
              <a:t> </a:t>
            </a:r>
            <a:r>
              <a:rPr lang="en-US" sz="1600" dirty="0" err="1"/>
              <a:t>prezentă</a:t>
            </a:r>
            <a:r>
              <a:rPr lang="en-US" sz="1600" dirty="0"/>
              <a:t> </a:t>
            </a:r>
            <a:r>
              <a:rPr lang="en-US" sz="1600" dirty="0" err="1"/>
              <a:t>în</a:t>
            </a:r>
            <a:r>
              <a:rPr lang="en-US" sz="1600" dirty="0"/>
              <a:t> </a:t>
            </a:r>
            <a:r>
              <a:rPr lang="en-US" sz="1600" dirty="0" err="1"/>
              <a:t>dioda</a:t>
            </a:r>
            <a:r>
              <a:rPr lang="en-US" sz="1600" dirty="0"/>
              <a:t> de contact non-</a:t>
            </a:r>
            <a:r>
              <a:rPr lang="en-US" sz="1600" dirty="0" err="1"/>
              <a:t>ohmică</a:t>
            </a:r>
            <a:r>
              <a:rPr lang="ro-RO" sz="1600" dirty="0"/>
              <a:t>, care </a:t>
            </a:r>
            <a:r>
              <a:rPr lang="en-US" sz="1600" dirty="0" err="1"/>
              <a:t>oferă</a:t>
            </a:r>
            <a:r>
              <a:rPr lang="en-US" sz="1600" dirty="0"/>
              <a:t> </a:t>
            </a:r>
            <a:r>
              <a:rPr lang="en-US" sz="1600" dirty="0" err="1"/>
              <a:t>rezistență</a:t>
            </a:r>
            <a:r>
              <a:rPr lang="en-US" sz="1600" dirty="0"/>
              <a:t> </a:t>
            </a:r>
            <a:r>
              <a:rPr lang="en-US" sz="1600" dirty="0" err="1"/>
              <a:t>ridicată</a:t>
            </a:r>
            <a:r>
              <a:rPr lang="en-US" sz="1600" dirty="0"/>
              <a:t> la </a:t>
            </a:r>
            <a:r>
              <a:rPr lang="en-US" sz="1600" dirty="0" err="1"/>
              <a:t>curentul</a:t>
            </a:r>
            <a:r>
              <a:rPr lang="en-US" sz="1600" dirty="0"/>
              <a:t> electric</a:t>
            </a:r>
            <a:endParaRPr lang="ro-RO" sz="1600" dirty="0"/>
          </a:p>
          <a:p>
            <a:r>
              <a:rPr lang="en-US" sz="1600" dirty="0" err="1"/>
              <a:t>Bariera</a:t>
            </a:r>
            <a:r>
              <a:rPr lang="en-US" sz="1600" dirty="0"/>
              <a:t> </a:t>
            </a:r>
            <a:r>
              <a:rPr lang="en-US" sz="1600" dirty="0" err="1"/>
              <a:t>schottky</a:t>
            </a:r>
            <a:r>
              <a:rPr lang="en-US" sz="1600" dirty="0"/>
              <a:t> </a:t>
            </a:r>
            <a:r>
              <a:rPr lang="ro-RO" sz="1600" dirty="0"/>
              <a:t>redresoare</a:t>
            </a:r>
            <a:r>
              <a:rPr lang="en-US" sz="1600" dirty="0"/>
              <a:t> se </a:t>
            </a:r>
            <a:r>
              <a:rPr lang="en-US" sz="1600" dirty="0" err="1"/>
              <a:t>formează</a:t>
            </a:r>
            <a:r>
              <a:rPr lang="en-US" sz="1600" dirty="0"/>
              <a:t> </a:t>
            </a:r>
            <a:r>
              <a:rPr lang="en-US" sz="1600" dirty="0" err="1"/>
              <a:t>atunci</a:t>
            </a:r>
            <a:r>
              <a:rPr lang="en-US" sz="1600" dirty="0"/>
              <a:t> </a:t>
            </a:r>
            <a:r>
              <a:rPr lang="en-US" sz="1600" dirty="0" err="1"/>
              <a:t>când</a:t>
            </a:r>
            <a:r>
              <a:rPr lang="en-US" sz="1600" dirty="0"/>
              <a:t> un </a:t>
            </a:r>
            <a:r>
              <a:rPr lang="ro-RO" sz="1600" dirty="0"/>
              <a:t>Me</a:t>
            </a:r>
            <a:r>
              <a:rPr lang="en-US" sz="1600" dirty="0"/>
              <a:t> </a:t>
            </a:r>
            <a:r>
              <a:rPr lang="en-US" sz="1600" dirty="0" err="1"/>
              <a:t>este</a:t>
            </a:r>
            <a:r>
              <a:rPr lang="en-US" sz="1600" dirty="0"/>
              <a:t> </a:t>
            </a:r>
            <a:r>
              <a:rPr lang="en-US" sz="1600" dirty="0" err="1"/>
              <a:t>în</a:t>
            </a:r>
            <a:r>
              <a:rPr lang="en-US" sz="1600" dirty="0"/>
              <a:t> contact cu </a:t>
            </a:r>
            <a:r>
              <a:rPr lang="ro-RO" sz="1600" dirty="0"/>
              <a:t>Sc</a:t>
            </a:r>
            <a:r>
              <a:rPr lang="en-US" sz="1600" dirty="0"/>
              <a:t> </a:t>
            </a:r>
            <a:r>
              <a:rPr lang="en-US" sz="1600" dirty="0" err="1"/>
              <a:t>ușor</a:t>
            </a:r>
            <a:r>
              <a:rPr lang="en-US" sz="1600" dirty="0"/>
              <a:t> </a:t>
            </a:r>
            <a:r>
              <a:rPr lang="en-US" sz="1600" dirty="0" err="1"/>
              <a:t>dopat</a:t>
            </a:r>
            <a:r>
              <a:rPr lang="en-US" sz="1600" dirty="0"/>
              <a:t>, </a:t>
            </a:r>
            <a:r>
              <a:rPr lang="en-US" sz="1600" dirty="0" err="1"/>
              <a:t>în</a:t>
            </a:r>
            <a:r>
              <a:rPr lang="en-US" sz="1600" dirty="0"/>
              <a:t> </a:t>
            </a:r>
            <a:r>
              <a:rPr lang="en-US" sz="1600" dirty="0" err="1"/>
              <a:t>timp</a:t>
            </a:r>
            <a:r>
              <a:rPr lang="en-US" sz="1600" dirty="0"/>
              <a:t> </a:t>
            </a:r>
            <a:r>
              <a:rPr lang="en-US" sz="1600" dirty="0" err="1"/>
              <a:t>ce</a:t>
            </a:r>
            <a:r>
              <a:rPr lang="en-US" sz="1600" dirty="0"/>
              <a:t> </a:t>
            </a:r>
            <a:r>
              <a:rPr lang="en-US" sz="1600" dirty="0" err="1"/>
              <a:t>bariera</a:t>
            </a:r>
            <a:r>
              <a:rPr lang="en-US" sz="1600" dirty="0"/>
              <a:t> </a:t>
            </a:r>
            <a:r>
              <a:rPr lang="en-US" sz="1600" dirty="0" err="1"/>
              <a:t>neredres</a:t>
            </a:r>
            <a:r>
              <a:rPr lang="ro-RO" sz="1600" dirty="0"/>
              <a:t>oare</a:t>
            </a:r>
            <a:r>
              <a:rPr lang="en-US" sz="1600" dirty="0"/>
              <a:t> se </a:t>
            </a:r>
            <a:r>
              <a:rPr lang="en-US" sz="1600" dirty="0" err="1"/>
              <a:t>formează</a:t>
            </a:r>
            <a:r>
              <a:rPr lang="en-US" sz="1600" dirty="0"/>
              <a:t> </a:t>
            </a:r>
            <a:r>
              <a:rPr lang="en-US" sz="1600" dirty="0" err="1"/>
              <a:t>când</a:t>
            </a:r>
            <a:r>
              <a:rPr lang="en-US" sz="1600" dirty="0"/>
              <a:t> un </a:t>
            </a:r>
            <a:r>
              <a:rPr lang="ro-RO" sz="1600" dirty="0"/>
              <a:t>Me</a:t>
            </a:r>
            <a:r>
              <a:rPr lang="en-US" sz="1600" dirty="0"/>
              <a:t> </a:t>
            </a:r>
            <a:r>
              <a:rPr lang="en-US" sz="1600" dirty="0" err="1"/>
              <a:t>este</a:t>
            </a:r>
            <a:r>
              <a:rPr lang="en-US" sz="1600" dirty="0"/>
              <a:t> </a:t>
            </a:r>
            <a:r>
              <a:rPr lang="en-US" sz="1600" dirty="0" err="1"/>
              <a:t>în</a:t>
            </a:r>
            <a:r>
              <a:rPr lang="en-US" sz="1600" dirty="0"/>
              <a:t> contact cu </a:t>
            </a:r>
            <a:r>
              <a:rPr lang="ro-RO" sz="1600" dirty="0"/>
              <a:t>Sc</a:t>
            </a:r>
            <a:r>
              <a:rPr lang="en-US" sz="1600" dirty="0"/>
              <a:t> </a:t>
            </a:r>
            <a:r>
              <a:rPr lang="en-US" sz="1600" dirty="0" err="1"/>
              <a:t>puternic</a:t>
            </a:r>
            <a:r>
              <a:rPr lang="en-US" sz="1600" dirty="0"/>
              <a:t> </a:t>
            </a:r>
            <a:r>
              <a:rPr lang="en-US" sz="1600" dirty="0" err="1"/>
              <a:t>dopat</a:t>
            </a:r>
            <a:r>
              <a:rPr lang="en-US" sz="1600" dirty="0"/>
              <a:t>.</a:t>
            </a:r>
            <a:r>
              <a:rPr lang="ro-RO" sz="1600" dirty="0"/>
              <a:t> </a:t>
            </a:r>
          </a:p>
          <a:p>
            <a:r>
              <a:rPr lang="en-US" sz="1600" dirty="0" err="1"/>
              <a:t>Contactul</a:t>
            </a:r>
            <a:r>
              <a:rPr lang="en-US" sz="1600" dirty="0"/>
              <a:t> ohmic are o </a:t>
            </a:r>
            <a:r>
              <a:rPr lang="en-US" sz="1600" dirty="0" err="1"/>
              <a:t>curbă</a:t>
            </a:r>
            <a:r>
              <a:rPr lang="en-US" sz="1600" dirty="0"/>
              <a:t> </a:t>
            </a:r>
            <a:r>
              <a:rPr lang="en-US" sz="1600" dirty="0" err="1"/>
              <a:t>liniară</a:t>
            </a:r>
            <a:r>
              <a:rPr lang="en-US" sz="1600" dirty="0"/>
              <a:t> </a:t>
            </a:r>
            <a:r>
              <a:rPr lang="en-US" sz="1600" dirty="0" err="1"/>
              <a:t>curent-tensiune</a:t>
            </a:r>
            <a:r>
              <a:rPr lang="en-US" sz="1600" dirty="0"/>
              <a:t> (I-V), </a:t>
            </a:r>
            <a:r>
              <a:rPr lang="en-US" sz="1600" dirty="0" err="1"/>
              <a:t>în</a:t>
            </a:r>
            <a:r>
              <a:rPr lang="en-US" sz="1600" dirty="0"/>
              <a:t> </a:t>
            </a:r>
            <a:r>
              <a:rPr lang="en-US" sz="1600" dirty="0" err="1"/>
              <a:t>timp</a:t>
            </a:r>
            <a:r>
              <a:rPr lang="en-US" sz="1600" dirty="0"/>
              <a:t> </a:t>
            </a:r>
            <a:r>
              <a:rPr lang="en-US" sz="1600" dirty="0" err="1"/>
              <a:t>ce</a:t>
            </a:r>
            <a:r>
              <a:rPr lang="en-US" sz="1600" dirty="0"/>
              <a:t> </a:t>
            </a:r>
            <a:r>
              <a:rPr lang="en-US" sz="1600" dirty="0" err="1"/>
              <a:t>contactul</a:t>
            </a:r>
            <a:r>
              <a:rPr lang="en-US" sz="1600" dirty="0"/>
              <a:t> non-ohmic are o </a:t>
            </a:r>
            <a:r>
              <a:rPr lang="en-US" sz="1600" dirty="0" err="1"/>
              <a:t>curbă</a:t>
            </a:r>
            <a:r>
              <a:rPr lang="en-US" sz="1600" dirty="0"/>
              <a:t> </a:t>
            </a:r>
            <a:r>
              <a:rPr lang="en-US" sz="1600" dirty="0" err="1"/>
              <a:t>neliniară</a:t>
            </a:r>
            <a:r>
              <a:rPr lang="en-US" sz="1600" dirty="0"/>
              <a:t> </a:t>
            </a:r>
            <a:r>
              <a:rPr lang="en-US" sz="1600" dirty="0" err="1"/>
              <a:t>curent-tensiune</a:t>
            </a:r>
            <a:r>
              <a:rPr lang="en-US" sz="1600" dirty="0"/>
              <a:t> (I-V).</a:t>
            </a:r>
          </a:p>
        </p:txBody>
      </p:sp>
      <p:pic>
        <p:nvPicPr>
          <p:cNvPr id="5" name="Imagine 4">
            <a:extLst>
              <a:ext uri="{FF2B5EF4-FFF2-40B4-BE49-F238E27FC236}">
                <a16:creationId xmlns:a16="http://schemas.microsoft.com/office/drawing/2014/main" id="{69C86B9C-FF2A-C301-D4A7-4E60AF261DE0}"/>
              </a:ext>
            </a:extLst>
          </p:cNvPr>
          <p:cNvPicPr>
            <a:picLocks noChangeAspect="1"/>
          </p:cNvPicPr>
          <p:nvPr/>
        </p:nvPicPr>
        <p:blipFill>
          <a:blip r:embed="rId2"/>
          <a:stretch>
            <a:fillRect/>
          </a:stretch>
        </p:blipFill>
        <p:spPr>
          <a:xfrm>
            <a:off x="4953000" y="1752600"/>
            <a:ext cx="3387835" cy="1188474"/>
          </a:xfrm>
          <a:prstGeom prst="rect">
            <a:avLst/>
          </a:prstGeom>
        </p:spPr>
      </p:pic>
    </p:spTree>
    <p:extLst>
      <p:ext uri="{BB962C8B-B14F-4D97-AF65-F5344CB8AC3E}">
        <p14:creationId xmlns:p14="http://schemas.microsoft.com/office/powerpoint/2010/main" val="4228314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6217" y="0"/>
            <a:ext cx="7315200" cy="398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76200" y="3124200"/>
            <a:ext cx="4143375" cy="3590925"/>
          </a:xfrm>
          <a:prstGeom prst="rect">
            <a:avLst/>
          </a:prstGeom>
        </p:spPr>
      </p:pic>
    </p:spTree>
    <p:extLst>
      <p:ext uri="{BB962C8B-B14F-4D97-AF65-F5344CB8AC3E}">
        <p14:creationId xmlns:p14="http://schemas.microsoft.com/office/powerpoint/2010/main" val="699541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3D86C5C-FE14-DBFE-CCAC-38106E553AE0}"/>
              </a:ext>
            </a:extLst>
          </p:cNvPr>
          <p:cNvSpPr>
            <a:spLocks noGrp="1"/>
          </p:cNvSpPr>
          <p:nvPr>
            <p:ph type="title"/>
          </p:nvPr>
        </p:nvSpPr>
        <p:spPr>
          <a:xfrm>
            <a:off x="0" y="304800"/>
            <a:ext cx="8915400" cy="587374"/>
          </a:xfrm>
        </p:spPr>
        <p:txBody>
          <a:bodyPr/>
          <a:lstStyle/>
          <a:p>
            <a:r>
              <a:rPr lang="ro-RO" dirty="0"/>
              <a:t>Benzile energetice ale barierei </a:t>
            </a:r>
            <a:r>
              <a:rPr lang="ro-RO" dirty="0" err="1"/>
              <a:t>Schottky</a:t>
            </a:r>
            <a:endParaRPr lang="en-US" dirty="0"/>
          </a:p>
        </p:txBody>
      </p:sp>
      <p:sp>
        <p:nvSpPr>
          <p:cNvPr id="3" name="Substituent conținut 2">
            <a:extLst>
              <a:ext uri="{FF2B5EF4-FFF2-40B4-BE49-F238E27FC236}">
                <a16:creationId xmlns:a16="http://schemas.microsoft.com/office/drawing/2014/main" id="{F930BEFB-C701-F048-57FF-8A3F0E86F3B6}"/>
              </a:ext>
            </a:extLst>
          </p:cNvPr>
          <p:cNvSpPr>
            <a:spLocks noGrp="1"/>
          </p:cNvSpPr>
          <p:nvPr>
            <p:ph idx="1"/>
          </p:nvPr>
        </p:nvSpPr>
        <p:spPr>
          <a:xfrm>
            <a:off x="98236" y="953539"/>
            <a:ext cx="8382000" cy="3449638"/>
          </a:xfrm>
        </p:spPr>
        <p:txBody>
          <a:bodyPr/>
          <a:lstStyle/>
          <a:p>
            <a:r>
              <a:rPr lang="en-US" dirty="0" err="1"/>
              <a:t>Diagrama</a:t>
            </a:r>
            <a:r>
              <a:rPr lang="en-US" dirty="0"/>
              <a:t> </a:t>
            </a:r>
            <a:r>
              <a:rPr lang="en-US" dirty="0" err="1"/>
              <a:t>benzilor</a:t>
            </a:r>
            <a:r>
              <a:rPr lang="en-US" dirty="0"/>
              <a:t> de </a:t>
            </a:r>
            <a:r>
              <a:rPr lang="en-US" dirty="0" err="1"/>
              <a:t>energie</a:t>
            </a:r>
            <a:r>
              <a:rPr lang="en-US" dirty="0"/>
              <a:t> a </a:t>
            </a:r>
            <a:r>
              <a:rPr lang="ro-RO" dirty="0"/>
              <a:t>n-SC </a:t>
            </a:r>
            <a:r>
              <a:rPr lang="en-US" dirty="0" err="1"/>
              <a:t>și</a:t>
            </a:r>
            <a:r>
              <a:rPr lang="en-US" dirty="0"/>
              <a:t> </a:t>
            </a:r>
            <a:r>
              <a:rPr lang="ro-RO" dirty="0"/>
              <a:t>Me</a:t>
            </a:r>
            <a:r>
              <a:rPr lang="en-US" dirty="0"/>
              <a:t> </a:t>
            </a:r>
            <a:r>
              <a:rPr lang="en-US" dirty="0" err="1"/>
              <a:t>este</a:t>
            </a:r>
            <a:r>
              <a:rPr lang="en-US" dirty="0"/>
              <a:t> </a:t>
            </a:r>
            <a:endParaRPr lang="ro-RO" dirty="0"/>
          </a:p>
          <a:p>
            <a:pPr marL="0" indent="0">
              <a:buNone/>
            </a:pPr>
            <a:r>
              <a:rPr lang="en-US" dirty="0" err="1"/>
              <a:t>prezentată</a:t>
            </a:r>
            <a:r>
              <a:rPr lang="en-US" dirty="0"/>
              <a:t> </a:t>
            </a:r>
            <a:r>
              <a:rPr lang="en-US" dirty="0" err="1"/>
              <a:t>în</a:t>
            </a:r>
            <a:r>
              <a:rPr lang="en-US" dirty="0"/>
              <a:t> </a:t>
            </a:r>
            <a:r>
              <a:rPr lang="en-US" dirty="0" err="1"/>
              <a:t>figura</a:t>
            </a:r>
            <a:r>
              <a:rPr lang="ro-RO" dirty="0"/>
              <a:t> (</a:t>
            </a:r>
            <a:r>
              <a:rPr lang="ro-RO" dirty="0" err="1"/>
              <a:t>Eo</a:t>
            </a:r>
            <a:r>
              <a:rPr lang="ro-RO" dirty="0"/>
              <a:t> – nivelul vacuumului).</a:t>
            </a:r>
          </a:p>
          <a:p>
            <a:r>
              <a:rPr lang="en-US" dirty="0" err="1"/>
              <a:t>Nivelul</a:t>
            </a:r>
            <a:r>
              <a:rPr lang="en-US" dirty="0"/>
              <a:t> de vid </a:t>
            </a:r>
            <a:r>
              <a:rPr lang="en-US" dirty="0" err="1"/>
              <a:t>este</a:t>
            </a:r>
            <a:r>
              <a:rPr lang="en-US" dirty="0"/>
              <a:t> </a:t>
            </a:r>
            <a:r>
              <a:rPr lang="en-US" dirty="0" err="1"/>
              <a:t>definit</a:t>
            </a:r>
            <a:r>
              <a:rPr lang="en-US" dirty="0"/>
              <a:t> ca </a:t>
            </a:r>
            <a:r>
              <a:rPr lang="en-US" dirty="0" err="1"/>
              <a:t>nivelul</a:t>
            </a:r>
            <a:r>
              <a:rPr lang="en-US" dirty="0"/>
              <a:t> de </a:t>
            </a:r>
            <a:r>
              <a:rPr lang="en-US" dirty="0" err="1"/>
              <a:t>energie</a:t>
            </a:r>
            <a:r>
              <a:rPr lang="en-US" dirty="0"/>
              <a:t> al </a:t>
            </a:r>
            <a:r>
              <a:rPr lang="ro-RO" dirty="0"/>
              <a:t>electronilor</a:t>
            </a:r>
          </a:p>
          <a:p>
            <a:pPr marL="0" indent="0">
              <a:buNone/>
            </a:pPr>
            <a:r>
              <a:rPr lang="ro-RO" dirty="0"/>
              <a:t>aflați î</a:t>
            </a:r>
            <a:r>
              <a:rPr lang="en-US" dirty="0"/>
              <a:t>n afara </a:t>
            </a:r>
            <a:r>
              <a:rPr lang="en-US" dirty="0" err="1"/>
              <a:t>materialului</a:t>
            </a:r>
            <a:r>
              <a:rPr lang="en-US" dirty="0"/>
              <a:t>. </a:t>
            </a:r>
            <a:r>
              <a:rPr lang="ro-RO" dirty="0"/>
              <a:t>Lucrul de ieșire</a:t>
            </a:r>
            <a:r>
              <a:rPr lang="en-US" dirty="0"/>
              <a:t> </a:t>
            </a:r>
            <a:r>
              <a:rPr lang="en-US" dirty="0" err="1"/>
              <a:t>este</a:t>
            </a:r>
            <a:r>
              <a:rPr lang="en-US" dirty="0"/>
              <a:t> </a:t>
            </a:r>
            <a:r>
              <a:rPr lang="en-US" dirty="0" err="1"/>
              <a:t>energia</a:t>
            </a:r>
            <a:r>
              <a:rPr lang="en-US" dirty="0"/>
              <a:t> </a:t>
            </a:r>
            <a:r>
              <a:rPr lang="en-US" dirty="0" err="1"/>
              <a:t>necesară</a:t>
            </a:r>
            <a:r>
              <a:rPr lang="en-US" dirty="0"/>
              <a:t> </a:t>
            </a:r>
            <a:r>
              <a:rPr lang="en-US" dirty="0" err="1"/>
              <a:t>pentru</a:t>
            </a:r>
            <a:r>
              <a:rPr lang="en-US" dirty="0"/>
              <a:t> a </a:t>
            </a:r>
            <a:r>
              <a:rPr lang="en-US" dirty="0" err="1"/>
              <a:t>muta</a:t>
            </a:r>
            <a:r>
              <a:rPr lang="en-US" dirty="0"/>
              <a:t> un electron de la </a:t>
            </a:r>
            <a:r>
              <a:rPr lang="en-US" dirty="0" err="1"/>
              <a:t>nivelul</a:t>
            </a:r>
            <a:r>
              <a:rPr lang="en-US" dirty="0"/>
              <a:t> Fermi (EF) la </a:t>
            </a:r>
            <a:r>
              <a:rPr lang="en-US" dirty="0" err="1"/>
              <a:t>nivelul</a:t>
            </a:r>
            <a:r>
              <a:rPr lang="en-US" dirty="0"/>
              <a:t> </a:t>
            </a:r>
            <a:r>
              <a:rPr lang="en-US" dirty="0" err="1"/>
              <a:t>vidului</a:t>
            </a:r>
            <a:r>
              <a:rPr lang="en-US" dirty="0"/>
              <a:t> (E0).</a:t>
            </a:r>
            <a:r>
              <a:rPr lang="ro-RO" dirty="0"/>
              <a:t> Lucrul de ieșire </a:t>
            </a:r>
            <a:r>
              <a:rPr lang="en-US" dirty="0" err="1"/>
              <a:t>este</a:t>
            </a:r>
            <a:r>
              <a:rPr lang="en-US" dirty="0"/>
              <a:t> </a:t>
            </a:r>
            <a:r>
              <a:rPr lang="en-US" dirty="0" err="1"/>
              <a:t>diferit</a:t>
            </a:r>
            <a:r>
              <a:rPr lang="en-US" dirty="0"/>
              <a:t> </a:t>
            </a:r>
            <a:r>
              <a:rPr lang="en-US" dirty="0" err="1"/>
              <a:t>pentru</a:t>
            </a:r>
            <a:r>
              <a:rPr lang="en-US" dirty="0"/>
              <a:t> </a:t>
            </a:r>
            <a:r>
              <a:rPr lang="ro-RO" dirty="0"/>
              <a:t>Me și SC</a:t>
            </a:r>
            <a:r>
              <a:rPr lang="en-US" dirty="0"/>
              <a:t>. </a:t>
            </a:r>
            <a:r>
              <a:rPr lang="ro-RO" dirty="0"/>
              <a:t>Lucrul de ieșire din Me</a:t>
            </a:r>
            <a:r>
              <a:rPr lang="en-US" dirty="0"/>
              <a:t> </a:t>
            </a:r>
            <a:r>
              <a:rPr lang="en-US" dirty="0" err="1"/>
              <a:t>este</a:t>
            </a:r>
            <a:r>
              <a:rPr lang="en-US" dirty="0"/>
              <a:t> </a:t>
            </a:r>
            <a:r>
              <a:rPr lang="en-US" dirty="0" err="1"/>
              <a:t>mai</a:t>
            </a:r>
            <a:r>
              <a:rPr lang="en-US" dirty="0"/>
              <a:t> mare </a:t>
            </a:r>
            <a:r>
              <a:rPr lang="en-US" dirty="0" err="1"/>
              <a:t>decât</a:t>
            </a:r>
            <a:r>
              <a:rPr lang="en-US" dirty="0"/>
              <a:t> </a:t>
            </a:r>
            <a:r>
              <a:rPr lang="ro-RO" dirty="0" err="1"/>
              <a:t>dintrun</a:t>
            </a:r>
            <a:r>
              <a:rPr lang="ro-RO" dirty="0"/>
              <a:t> SC</a:t>
            </a:r>
            <a:r>
              <a:rPr lang="en-US" dirty="0"/>
              <a:t>. </a:t>
            </a:r>
            <a:r>
              <a:rPr lang="en-US" dirty="0" err="1"/>
              <a:t>Prin</a:t>
            </a:r>
            <a:r>
              <a:rPr lang="en-US" dirty="0"/>
              <a:t> </a:t>
            </a:r>
            <a:r>
              <a:rPr lang="en-US" dirty="0" err="1"/>
              <a:t>urmare</a:t>
            </a:r>
            <a:r>
              <a:rPr lang="en-US" dirty="0"/>
              <a:t>, </a:t>
            </a:r>
            <a:r>
              <a:rPr lang="en-US" dirty="0" err="1"/>
              <a:t>electronii</a:t>
            </a:r>
            <a:r>
              <a:rPr lang="en-US" dirty="0"/>
              <a:t> din </a:t>
            </a:r>
            <a:r>
              <a:rPr lang="ro-RO" dirty="0"/>
              <a:t>n-SC</a:t>
            </a:r>
            <a:r>
              <a:rPr lang="en-US" dirty="0"/>
              <a:t> au o </a:t>
            </a:r>
            <a:r>
              <a:rPr lang="en-US" dirty="0" err="1"/>
              <a:t>energie</a:t>
            </a:r>
            <a:r>
              <a:rPr lang="en-US" dirty="0"/>
              <a:t> </a:t>
            </a:r>
            <a:r>
              <a:rPr lang="en-US" dirty="0" err="1"/>
              <a:t>potențială</a:t>
            </a:r>
            <a:r>
              <a:rPr lang="en-US" dirty="0"/>
              <a:t> </a:t>
            </a:r>
            <a:r>
              <a:rPr lang="en-US" dirty="0" err="1"/>
              <a:t>mai</a:t>
            </a:r>
            <a:r>
              <a:rPr lang="en-US" dirty="0"/>
              <a:t> mare </a:t>
            </a:r>
            <a:r>
              <a:rPr lang="en-US" dirty="0" err="1"/>
              <a:t>decât</a:t>
            </a:r>
            <a:r>
              <a:rPr lang="en-US" dirty="0"/>
              <a:t> </a:t>
            </a:r>
            <a:r>
              <a:rPr lang="en-US" dirty="0" err="1"/>
              <a:t>electronii</a:t>
            </a:r>
            <a:r>
              <a:rPr lang="en-US" dirty="0"/>
              <a:t> din </a:t>
            </a:r>
            <a:r>
              <a:rPr lang="ro-RO" dirty="0"/>
              <a:t>Me</a:t>
            </a:r>
            <a:r>
              <a:rPr lang="en-US" dirty="0"/>
              <a:t>.</a:t>
            </a:r>
            <a:r>
              <a:rPr lang="ro-RO" dirty="0"/>
              <a:t> </a:t>
            </a:r>
            <a:r>
              <a:rPr lang="en-US" dirty="0" err="1"/>
              <a:t>Nivelurile</a:t>
            </a:r>
            <a:r>
              <a:rPr lang="en-US" dirty="0"/>
              <a:t> de </a:t>
            </a:r>
            <a:r>
              <a:rPr lang="en-US" dirty="0" err="1"/>
              <a:t>energie</a:t>
            </a:r>
            <a:r>
              <a:rPr lang="en-US" dirty="0"/>
              <a:t> ale </a:t>
            </a:r>
            <a:r>
              <a:rPr lang="ro-RO" dirty="0"/>
              <a:t>Me</a:t>
            </a:r>
            <a:r>
              <a:rPr lang="en-US" dirty="0"/>
              <a:t> </a:t>
            </a:r>
            <a:r>
              <a:rPr lang="en-US" dirty="0" err="1"/>
              <a:t>și</a:t>
            </a:r>
            <a:r>
              <a:rPr lang="en-US" dirty="0"/>
              <a:t> </a:t>
            </a:r>
            <a:r>
              <a:rPr lang="ro-RO" dirty="0"/>
              <a:t>SC</a:t>
            </a:r>
            <a:r>
              <a:rPr lang="en-US" dirty="0"/>
              <a:t> sunt </a:t>
            </a:r>
            <a:r>
              <a:rPr lang="en-US" dirty="0" err="1"/>
              <a:t>diferite</a:t>
            </a:r>
            <a:endParaRPr lang="ro-RO" dirty="0"/>
          </a:p>
          <a:p>
            <a:pPr marL="0" indent="0">
              <a:buNone/>
            </a:pPr>
            <a:r>
              <a:rPr lang="en-US" dirty="0" err="1"/>
              <a:t>Nivelul</a:t>
            </a:r>
            <a:r>
              <a:rPr lang="en-US" dirty="0"/>
              <a:t> Fermi pe </a:t>
            </a:r>
            <a:r>
              <a:rPr lang="en-US" dirty="0" err="1"/>
              <a:t>partea</a:t>
            </a:r>
            <a:r>
              <a:rPr lang="en-US" dirty="0"/>
              <a:t> </a:t>
            </a:r>
            <a:r>
              <a:rPr lang="ro-RO" dirty="0"/>
              <a:t>n-SC</a:t>
            </a:r>
            <a:r>
              <a:rPr lang="en-US" dirty="0"/>
              <a:t>se </a:t>
            </a:r>
            <a:r>
              <a:rPr lang="en-US" dirty="0" err="1"/>
              <a:t>află</a:t>
            </a:r>
            <a:r>
              <a:rPr lang="en-US" dirty="0"/>
              <a:t> </a:t>
            </a:r>
            <a:r>
              <a:rPr lang="en-US" dirty="0" err="1"/>
              <a:t>deasupra</a:t>
            </a:r>
            <a:r>
              <a:rPr lang="en-US" dirty="0"/>
              <a:t> </a:t>
            </a:r>
            <a:r>
              <a:rPr lang="ro-RO" dirty="0"/>
              <a:t>celui din Me</a:t>
            </a:r>
            <a:r>
              <a:rPr lang="en-US" dirty="0"/>
              <a:t>.</a:t>
            </a:r>
            <a:endParaRPr lang="ro-RO" dirty="0"/>
          </a:p>
          <a:p>
            <a:pPr marL="0" indent="0">
              <a:buNone/>
            </a:pPr>
            <a:r>
              <a:rPr lang="ro-RO" dirty="0"/>
              <a:t>La contactul Me-SC potențialul de barieră (</a:t>
            </a:r>
            <a:r>
              <a:rPr lang="ro-RO" dirty="0" err="1"/>
              <a:t>Vbi</a:t>
            </a:r>
            <a:r>
              <a:rPr lang="ro-RO" dirty="0"/>
              <a:t>) pentru dioda </a:t>
            </a:r>
          </a:p>
          <a:p>
            <a:pPr marL="0" indent="0">
              <a:buNone/>
            </a:pPr>
            <a:r>
              <a:rPr lang="ro-RO" dirty="0" err="1"/>
              <a:t>Schottky</a:t>
            </a:r>
            <a:r>
              <a:rPr lang="ro-RO" dirty="0"/>
              <a:t> care este diferența dintre lucrurile de </a:t>
            </a:r>
            <a:r>
              <a:rPr lang="ro-RO" dirty="0" err="1"/>
              <a:t>iașire</a:t>
            </a:r>
            <a:r>
              <a:rPr lang="ro-RO" dirty="0"/>
              <a:t> ale unui </a:t>
            </a:r>
          </a:p>
          <a:p>
            <a:pPr marL="0" indent="0">
              <a:buNone/>
            </a:pPr>
            <a:r>
              <a:rPr lang="ro-RO" dirty="0"/>
              <a:t>n-SC și Me</a:t>
            </a:r>
            <a:endParaRPr lang="en-US" dirty="0"/>
          </a:p>
        </p:txBody>
      </p:sp>
      <p:pic>
        <p:nvPicPr>
          <p:cNvPr id="5" name="Imagine 4">
            <a:extLst>
              <a:ext uri="{FF2B5EF4-FFF2-40B4-BE49-F238E27FC236}">
                <a16:creationId xmlns:a16="http://schemas.microsoft.com/office/drawing/2014/main" id="{06688205-19DC-A687-186C-BD9FC9C81B2C}"/>
              </a:ext>
            </a:extLst>
          </p:cNvPr>
          <p:cNvPicPr>
            <a:picLocks noChangeAspect="1"/>
          </p:cNvPicPr>
          <p:nvPr/>
        </p:nvPicPr>
        <p:blipFill>
          <a:blip r:embed="rId2"/>
          <a:stretch>
            <a:fillRect/>
          </a:stretch>
        </p:blipFill>
        <p:spPr>
          <a:xfrm>
            <a:off x="6730223" y="791293"/>
            <a:ext cx="2353227" cy="1786184"/>
          </a:xfrm>
          <a:prstGeom prst="rect">
            <a:avLst/>
          </a:prstGeom>
        </p:spPr>
      </p:pic>
      <p:pic>
        <p:nvPicPr>
          <p:cNvPr id="7" name="Imagine 6">
            <a:extLst>
              <a:ext uri="{FF2B5EF4-FFF2-40B4-BE49-F238E27FC236}">
                <a16:creationId xmlns:a16="http://schemas.microsoft.com/office/drawing/2014/main" id="{DFBC2A9E-077F-DD53-C473-BF725CBA83A8}"/>
              </a:ext>
            </a:extLst>
          </p:cNvPr>
          <p:cNvPicPr>
            <a:picLocks noChangeAspect="1"/>
          </p:cNvPicPr>
          <p:nvPr/>
        </p:nvPicPr>
        <p:blipFill>
          <a:blip r:embed="rId3"/>
          <a:stretch>
            <a:fillRect/>
          </a:stretch>
        </p:blipFill>
        <p:spPr>
          <a:xfrm>
            <a:off x="6767910" y="3810000"/>
            <a:ext cx="2277854" cy="2155826"/>
          </a:xfrm>
          <a:prstGeom prst="rect">
            <a:avLst/>
          </a:prstGeom>
        </p:spPr>
      </p:pic>
    </p:spTree>
    <p:extLst>
      <p:ext uri="{BB962C8B-B14F-4D97-AF65-F5344CB8AC3E}">
        <p14:creationId xmlns:p14="http://schemas.microsoft.com/office/powerpoint/2010/main" val="1015867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99BB7FB-4458-E6F6-258C-9EF2F9A7688F}"/>
              </a:ext>
            </a:extLst>
          </p:cNvPr>
          <p:cNvSpPr>
            <a:spLocks noGrp="1"/>
          </p:cNvSpPr>
          <p:nvPr>
            <p:ph type="title"/>
          </p:nvPr>
        </p:nvSpPr>
        <p:spPr>
          <a:xfrm>
            <a:off x="304800" y="152400"/>
            <a:ext cx="8686800" cy="587374"/>
          </a:xfrm>
        </p:spPr>
        <p:txBody>
          <a:bodyPr/>
          <a:lstStyle/>
          <a:p>
            <a:r>
              <a:rPr lang="ro-RO" dirty="0"/>
              <a:t>Lucrul diodei </a:t>
            </a:r>
            <a:r>
              <a:rPr lang="ro-RO" dirty="0" err="1"/>
              <a:t>Schottky</a:t>
            </a:r>
            <a:r>
              <a:rPr lang="ro-RO" dirty="0"/>
              <a:t> nepolarizată</a:t>
            </a:r>
            <a:endParaRPr lang="en-US" dirty="0"/>
          </a:p>
        </p:txBody>
      </p:sp>
      <p:sp>
        <p:nvSpPr>
          <p:cNvPr id="3" name="Substituent conținut 2">
            <a:extLst>
              <a:ext uri="{FF2B5EF4-FFF2-40B4-BE49-F238E27FC236}">
                <a16:creationId xmlns:a16="http://schemas.microsoft.com/office/drawing/2014/main" id="{135DBFE3-5024-91B8-4D79-330A2720A13F}"/>
              </a:ext>
            </a:extLst>
          </p:cNvPr>
          <p:cNvSpPr>
            <a:spLocks noGrp="1"/>
          </p:cNvSpPr>
          <p:nvPr>
            <p:ph idx="1"/>
          </p:nvPr>
        </p:nvSpPr>
        <p:spPr>
          <a:xfrm>
            <a:off x="0" y="533400"/>
            <a:ext cx="5981259" cy="3449638"/>
          </a:xfrm>
        </p:spPr>
        <p:txBody>
          <a:bodyPr/>
          <a:lstStyle/>
          <a:p>
            <a:pPr marL="0" indent="0">
              <a:buNone/>
            </a:pPr>
            <a:r>
              <a:rPr lang="en-US" sz="1600" dirty="0" err="1">
                <a:latin typeface="Calibri" panose="020F0502020204030204" pitchFamily="34" charset="0"/>
                <a:ea typeface="Calibri" panose="020F0502020204030204" pitchFamily="34" charset="0"/>
                <a:cs typeface="Calibri" panose="020F0502020204030204" pitchFamily="34" charset="0"/>
              </a:rPr>
              <a:t>Când</a:t>
            </a:r>
            <a:r>
              <a:rPr lang="en-US" sz="1600" dirty="0">
                <a:latin typeface="Calibri" panose="020F0502020204030204" pitchFamily="34" charset="0"/>
                <a:ea typeface="Calibri" panose="020F0502020204030204" pitchFamily="34" charset="0"/>
                <a:cs typeface="Calibri" panose="020F0502020204030204" pitchFamily="34" charset="0"/>
              </a:rPr>
              <a:t> </a:t>
            </a:r>
            <a:r>
              <a:rPr lang="ro-RO" sz="1600" dirty="0">
                <a:latin typeface="Calibri" panose="020F0502020204030204" pitchFamily="34" charset="0"/>
                <a:ea typeface="Calibri" panose="020F0502020204030204" pitchFamily="34" charset="0"/>
                <a:cs typeface="Calibri" panose="020F0502020204030204" pitchFamily="34" charset="0"/>
              </a:rPr>
              <a:t>Me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este</a:t>
            </a:r>
            <a:r>
              <a:rPr lang="en-US" sz="1600" dirty="0">
                <a:latin typeface="Calibri" panose="020F0502020204030204" pitchFamily="34" charset="0"/>
                <a:ea typeface="Calibri" panose="020F0502020204030204" pitchFamily="34" charset="0"/>
                <a:cs typeface="Calibri" panose="020F0502020204030204" pitchFamily="34" charset="0"/>
              </a:rPr>
              <a:t> </a:t>
            </a:r>
            <a:r>
              <a:rPr lang="ro-RO" sz="1600" dirty="0">
                <a:latin typeface="Calibri" panose="020F0502020204030204" pitchFamily="34" charset="0"/>
                <a:ea typeface="Calibri" panose="020F0502020204030204" pitchFamily="34" charset="0"/>
                <a:cs typeface="Calibri" panose="020F0502020204030204" pitchFamily="34" charset="0"/>
              </a:rPr>
              <a:t>în contact cu n-SC</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electronii</a:t>
            </a:r>
            <a:r>
              <a:rPr lang="en-US" sz="1600" dirty="0">
                <a:latin typeface="Calibri" panose="020F0502020204030204" pitchFamily="34" charset="0"/>
                <a:ea typeface="Calibri" panose="020F0502020204030204" pitchFamily="34" charset="0"/>
                <a:cs typeface="Calibri" panose="020F0502020204030204" pitchFamily="34" charset="0"/>
              </a:rPr>
              <a:t> </a:t>
            </a:r>
            <a:r>
              <a:rPr lang="ro-RO" sz="1600" dirty="0">
                <a:latin typeface="Calibri" panose="020F0502020204030204" pitchFamily="34" charset="0"/>
                <a:ea typeface="Calibri" panose="020F0502020204030204" pitchFamily="34" charset="0"/>
                <a:cs typeface="Calibri" panose="020F0502020204030204" pitchFamily="34" charset="0"/>
              </a:rPr>
              <a:t>BC</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electroni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liberi</a:t>
            </a:r>
            <a:r>
              <a:rPr lang="en-US" sz="1600" dirty="0">
                <a:latin typeface="Calibri" panose="020F0502020204030204" pitchFamily="34" charset="0"/>
                <a:ea typeface="Calibri" panose="020F0502020204030204" pitchFamily="34" charset="0"/>
                <a:cs typeface="Calibri" panose="020F0502020204030204" pitchFamily="34" charset="0"/>
              </a:rPr>
              <a:t>) din</a:t>
            </a:r>
            <a:r>
              <a:rPr lang="ro-RO" sz="1600" dirty="0">
                <a:latin typeface="Calibri" panose="020F0502020204030204" pitchFamily="34" charset="0"/>
                <a:ea typeface="Calibri" panose="020F0502020204030204" pitchFamily="34" charset="0"/>
                <a:cs typeface="Calibri" panose="020F0502020204030204" pitchFamily="34" charset="0"/>
              </a:rPr>
              <a:t> SC</a:t>
            </a:r>
            <a:r>
              <a:rPr lang="en-US" sz="1600" dirty="0">
                <a:latin typeface="Calibri" panose="020F0502020204030204" pitchFamily="34" charset="0"/>
                <a:ea typeface="Calibri" panose="020F0502020204030204" pitchFamily="34" charset="0"/>
                <a:cs typeface="Calibri" panose="020F0502020204030204" pitchFamily="34" charset="0"/>
              </a:rPr>
              <a:t> se </a:t>
            </a:r>
            <a:r>
              <a:rPr lang="en-US" sz="1600" dirty="0" err="1">
                <a:latin typeface="Calibri" panose="020F0502020204030204" pitchFamily="34" charset="0"/>
                <a:ea typeface="Calibri" panose="020F0502020204030204" pitchFamily="34" charset="0"/>
                <a:cs typeface="Calibri" panose="020F0502020204030204" pitchFamily="34" charset="0"/>
              </a:rPr>
              <a:t>vor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muta</a:t>
            </a:r>
            <a:r>
              <a:rPr lang="en-US" sz="1600" dirty="0">
                <a:latin typeface="Calibri" panose="020F0502020204030204" pitchFamily="34" charset="0"/>
                <a:ea typeface="Calibri" panose="020F0502020204030204" pitchFamily="34" charset="0"/>
                <a:cs typeface="Calibri" panose="020F0502020204030204" pitchFamily="34" charset="0"/>
              </a:rPr>
              <a:t> de la </a:t>
            </a:r>
            <a:r>
              <a:rPr lang="ro-RO" sz="1600" dirty="0">
                <a:latin typeface="Calibri" panose="020F0502020204030204" pitchFamily="34" charset="0"/>
                <a:ea typeface="Calibri" panose="020F0502020204030204" pitchFamily="34" charset="0"/>
                <a:cs typeface="Calibri" panose="020F0502020204030204" pitchFamily="34" charset="0"/>
              </a:rPr>
              <a:t>n-SC</a:t>
            </a:r>
            <a:r>
              <a:rPr lang="en-US" sz="1600" dirty="0">
                <a:latin typeface="Calibri" panose="020F0502020204030204" pitchFamily="34" charset="0"/>
                <a:ea typeface="Calibri" panose="020F0502020204030204" pitchFamily="34" charset="0"/>
                <a:cs typeface="Calibri" panose="020F0502020204030204" pitchFamily="34" charset="0"/>
              </a:rPr>
              <a:t> la </a:t>
            </a:r>
            <a:r>
              <a:rPr lang="ro-RO" sz="1600" dirty="0">
                <a:latin typeface="Calibri" panose="020F0502020204030204" pitchFamily="34" charset="0"/>
                <a:ea typeface="Calibri" panose="020F0502020204030204" pitchFamily="34" charset="0"/>
                <a:cs typeface="Calibri" panose="020F0502020204030204" pitchFamily="34" charset="0"/>
              </a:rPr>
              <a:t>Me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pentru</a:t>
            </a:r>
            <a:r>
              <a:rPr lang="en-US" sz="1600" dirty="0">
                <a:latin typeface="Calibri" panose="020F0502020204030204" pitchFamily="34" charset="0"/>
                <a:ea typeface="Calibri" panose="020F0502020204030204" pitchFamily="34" charset="0"/>
                <a:cs typeface="Calibri" panose="020F0502020204030204" pitchFamily="34" charset="0"/>
              </a:rPr>
              <a:t> a </a:t>
            </a:r>
            <a:r>
              <a:rPr lang="en-US" sz="1600" dirty="0" err="1">
                <a:latin typeface="Calibri" panose="020F0502020204030204" pitchFamily="34" charset="0"/>
                <a:ea typeface="Calibri" panose="020F0502020204030204" pitchFamily="34" charset="0"/>
                <a:cs typeface="Calibri" panose="020F0502020204030204" pitchFamily="34" charset="0"/>
              </a:rPr>
              <a:t>stabili</a:t>
            </a:r>
            <a:r>
              <a:rPr lang="en-US" sz="1600" dirty="0">
                <a:latin typeface="Calibri" panose="020F0502020204030204" pitchFamily="34" charset="0"/>
                <a:ea typeface="Calibri" panose="020F0502020204030204" pitchFamily="34" charset="0"/>
                <a:cs typeface="Calibri" panose="020F0502020204030204" pitchFamily="34" charset="0"/>
              </a:rPr>
              <a:t> o stare de </a:t>
            </a:r>
            <a:r>
              <a:rPr lang="en-US" sz="1600" dirty="0" err="1">
                <a:latin typeface="Calibri" panose="020F0502020204030204" pitchFamily="34" charset="0"/>
                <a:ea typeface="Calibri" panose="020F0502020204030204" pitchFamily="34" charset="0"/>
                <a:cs typeface="Calibri" panose="020F0502020204030204" pitchFamily="34" charset="0"/>
              </a:rPr>
              <a:t>echilibru</a:t>
            </a:r>
            <a:r>
              <a:rPr lang="en-US" sz="1600" dirty="0">
                <a:latin typeface="Calibri" panose="020F0502020204030204" pitchFamily="34" charset="0"/>
                <a:ea typeface="Calibri" panose="020F0502020204030204" pitchFamily="34" charset="0"/>
                <a:cs typeface="Calibri" panose="020F0502020204030204" pitchFamily="34" charset="0"/>
              </a:rPr>
              <a:t>.</a:t>
            </a:r>
            <a:r>
              <a:rPr lang="ro-RO"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Electronii</a:t>
            </a:r>
            <a:r>
              <a:rPr lang="ro-RO" sz="1600" dirty="0">
                <a:latin typeface="Calibri" panose="020F0502020204030204" pitchFamily="34" charset="0"/>
                <a:ea typeface="Calibri" panose="020F0502020204030204" pitchFamily="34" charset="0"/>
                <a:cs typeface="Calibri" panose="020F0502020204030204" pitchFamily="34" charset="0"/>
              </a:rPr>
              <a:t> BC</a:t>
            </a:r>
            <a:r>
              <a:rPr lang="en-US" sz="1600" dirty="0">
                <a:latin typeface="Calibri" panose="020F0502020204030204" pitchFamily="34" charset="0"/>
                <a:ea typeface="Calibri" panose="020F0502020204030204" pitchFamily="34" charset="0"/>
                <a:cs typeface="Calibri" panose="020F0502020204030204" pitchFamily="34" charset="0"/>
              </a:rPr>
              <a:t> care </a:t>
            </a:r>
            <a:r>
              <a:rPr lang="en-US" sz="1600" dirty="0" err="1">
                <a:latin typeface="Calibri" panose="020F0502020204030204" pitchFamily="34" charset="0"/>
                <a:ea typeface="Calibri" panose="020F0502020204030204" pitchFamily="34" charset="0"/>
                <a:cs typeface="Calibri" panose="020F0502020204030204" pitchFamily="34" charset="0"/>
              </a:rPr>
              <a:t>traversează</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joncțiunea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vor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furniza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electroni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suplimentari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atomilor</a:t>
            </a:r>
            <a:r>
              <a:rPr lang="en-US" sz="1600" dirty="0">
                <a:latin typeface="Calibri" panose="020F0502020204030204" pitchFamily="34" charset="0"/>
                <a:ea typeface="Calibri" panose="020F0502020204030204" pitchFamily="34" charset="0"/>
                <a:cs typeface="Calibri" panose="020F0502020204030204" pitchFamily="34" charset="0"/>
              </a:rPr>
              <a:t> din </a:t>
            </a:r>
            <a:r>
              <a:rPr lang="ro-RO" sz="1600" dirty="0">
                <a:latin typeface="Calibri" panose="020F0502020204030204" pitchFamily="34" charset="0"/>
                <a:ea typeface="Calibri" panose="020F0502020204030204" pitchFamily="34" charset="0"/>
                <a:cs typeface="Calibri" panose="020F0502020204030204" pitchFamily="34" charset="0"/>
              </a:rPr>
              <a:t>Me</a:t>
            </a:r>
            <a:r>
              <a:rPr lang="en-US" sz="1600" dirty="0">
                <a:latin typeface="Calibri" panose="020F0502020204030204" pitchFamily="34" charset="0"/>
                <a:ea typeface="Calibri" panose="020F0502020204030204" pitchFamily="34" charset="0"/>
                <a:cs typeface="Calibri" panose="020F0502020204030204" pitchFamily="34" charset="0"/>
              </a:rPr>
              <a:t>. Ca </a:t>
            </a:r>
            <a:r>
              <a:rPr lang="en-US" sz="1600" dirty="0" err="1">
                <a:latin typeface="Calibri" panose="020F0502020204030204" pitchFamily="34" charset="0"/>
                <a:ea typeface="Calibri" panose="020F0502020204030204" pitchFamily="34" charset="0"/>
                <a:cs typeface="Calibri" panose="020F0502020204030204" pitchFamily="34" charset="0"/>
              </a:rPr>
              <a:t>urmare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atomii</a:t>
            </a:r>
            <a:r>
              <a:rPr lang="en-US" sz="1600" dirty="0">
                <a:latin typeface="Calibri" panose="020F0502020204030204" pitchFamily="34" charset="0"/>
                <a:ea typeface="Calibri" panose="020F0502020204030204" pitchFamily="34" charset="0"/>
                <a:cs typeface="Calibri" panose="020F0502020204030204" pitchFamily="34" charset="0"/>
              </a:rPr>
              <a:t> de la </a:t>
            </a:r>
            <a:r>
              <a:rPr lang="en-US" sz="1600" dirty="0" err="1">
                <a:latin typeface="Calibri" panose="020F0502020204030204" pitchFamily="34" charset="0"/>
                <a:ea typeface="Calibri" panose="020F0502020204030204" pitchFamily="34" charset="0"/>
                <a:cs typeface="Calibri" panose="020F0502020204030204" pitchFamily="34" charset="0"/>
              </a:rPr>
              <a:t>joncțiunea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metalică</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câștigă</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electroni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suplimentari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iar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atomii</a:t>
            </a:r>
            <a:r>
              <a:rPr lang="en-US" sz="1600" dirty="0">
                <a:latin typeface="Calibri" panose="020F0502020204030204" pitchFamily="34" charset="0"/>
                <a:ea typeface="Calibri" panose="020F0502020204030204" pitchFamily="34" charset="0"/>
                <a:cs typeface="Calibri" panose="020F0502020204030204" pitchFamily="34" charset="0"/>
              </a:rPr>
              <a:t> de la </a:t>
            </a:r>
            <a:r>
              <a:rPr lang="en-US" sz="1600" dirty="0" err="1">
                <a:latin typeface="Calibri" panose="020F0502020204030204" pitchFamily="34" charset="0"/>
                <a:ea typeface="Calibri" panose="020F0502020204030204" pitchFamily="34" charset="0"/>
                <a:cs typeface="Calibri" panose="020F0502020204030204" pitchFamily="34" charset="0"/>
              </a:rPr>
              <a:t>joncțiunea</a:t>
            </a:r>
            <a:r>
              <a:rPr lang="en-US" sz="1600" dirty="0">
                <a:latin typeface="Calibri" panose="020F0502020204030204" pitchFamily="34" charset="0"/>
                <a:ea typeface="Calibri" panose="020F0502020204030204" pitchFamily="34" charset="0"/>
                <a:cs typeface="Calibri" panose="020F0502020204030204" pitchFamily="34" charset="0"/>
              </a:rPr>
              <a:t> n-</a:t>
            </a:r>
            <a:r>
              <a:rPr lang="ro-RO" sz="1600" dirty="0">
                <a:latin typeface="Calibri" panose="020F0502020204030204" pitchFamily="34" charset="0"/>
                <a:ea typeface="Calibri" panose="020F0502020204030204" pitchFamily="34" charset="0"/>
                <a:cs typeface="Calibri" panose="020F0502020204030204" pitchFamily="34" charset="0"/>
              </a:rPr>
              <a:t>SC </a:t>
            </a:r>
            <a:r>
              <a:rPr lang="en-US" sz="1600" dirty="0" err="1">
                <a:latin typeface="Calibri" panose="020F0502020204030204" pitchFamily="34" charset="0"/>
                <a:ea typeface="Calibri" panose="020F0502020204030204" pitchFamily="34" charset="0"/>
                <a:cs typeface="Calibri" panose="020F0502020204030204" pitchFamily="34" charset="0"/>
              </a:rPr>
              <a:t>pierd</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electroni</a:t>
            </a:r>
            <a:r>
              <a:rPr lang="en-US" sz="1600" dirty="0">
                <a:latin typeface="Calibri" panose="020F0502020204030204" pitchFamily="34" charset="0"/>
                <a:ea typeface="Calibri" panose="020F0502020204030204" pitchFamily="34" charset="0"/>
                <a:cs typeface="Calibri" panose="020F0502020204030204" pitchFamily="34" charset="0"/>
              </a:rPr>
              <a:t>.</a:t>
            </a:r>
            <a:r>
              <a:rPr lang="ro-RO" sz="1600" dirty="0">
                <a:latin typeface="Calibri" panose="020F0502020204030204" pitchFamily="34" charset="0"/>
                <a:ea typeface="Calibri" panose="020F0502020204030204" pitchFamily="34" charset="0"/>
                <a:cs typeface="Calibri" panose="020F0502020204030204" pitchFamily="34" charset="0"/>
              </a:rPr>
              <a:t> Atomii la joncțiunea n-SC devin ioni pozitivi, în timp ce atomii la joncțiunea Me devin ioni negativi. Acești ioni pozitivi și negativi nu sunt altceva decât regiunea de sărăcire. Deoarece Me are </a:t>
            </a:r>
            <a:r>
              <a:rPr lang="ro-RO" sz="1600" dirty="0" err="1">
                <a:latin typeface="Calibri" panose="020F0502020204030204" pitchFamily="34" charset="0"/>
                <a:ea typeface="Calibri" panose="020F0502020204030204" pitchFamily="34" charset="0"/>
                <a:cs typeface="Calibri" panose="020F0502020204030204" pitchFamily="34" charset="0"/>
              </a:rPr>
              <a:t>f.mulți</a:t>
            </a:r>
            <a:r>
              <a:rPr lang="ro-RO" sz="1600" dirty="0">
                <a:latin typeface="Calibri" panose="020F0502020204030204" pitchFamily="34" charset="0"/>
                <a:ea typeface="Calibri" panose="020F0502020204030204" pitchFamily="34" charset="0"/>
                <a:cs typeface="Calibri" panose="020F0502020204030204" pitchFamily="34" charset="0"/>
              </a:rPr>
              <a:t> electroni liberi, lățimea pe care acești electroni se deplasează în Me este neglijabil subțire în comparație cu lățimea din interiorul n-SC. Deci, potențialul încorporat este prezentă în primul rând în interiorul </a:t>
            </a:r>
            <a:r>
              <a:rPr lang="ro-RO" sz="1600" dirty="0" err="1">
                <a:latin typeface="Calibri" panose="020F0502020204030204" pitchFamily="34" charset="0"/>
                <a:ea typeface="Calibri" panose="020F0502020204030204" pitchFamily="34" charset="0"/>
                <a:cs typeface="Calibri" panose="020F0502020204030204" pitchFamily="34" charset="0"/>
              </a:rPr>
              <a:t>nSC</a:t>
            </a:r>
            <a:r>
              <a:rPr lang="ro-RO" sz="1600" dirty="0">
                <a:latin typeface="Calibri" panose="020F0502020204030204" pitchFamily="34" charset="0"/>
                <a:ea typeface="Calibri" panose="020F0502020204030204" pitchFamily="34" charset="0"/>
                <a:cs typeface="Calibri" panose="020F0502020204030204" pitchFamily="34" charset="0"/>
              </a:rPr>
              <a:t>. Tensiunea încorporată este bariera văzută de electronii BC ai n-SC atunci când încearcă să se deplaseze în Me. Pentru a depăși această barieră, electronii liberi au nevoie de energie mai mare decât tensiunea încorporată. În dioda </a:t>
            </a:r>
            <a:r>
              <a:rPr lang="ro-RO" sz="1600" dirty="0" err="1">
                <a:latin typeface="Calibri" panose="020F0502020204030204" pitchFamily="34" charset="0"/>
                <a:ea typeface="Calibri" panose="020F0502020204030204" pitchFamily="34" charset="0"/>
                <a:cs typeface="Calibri" panose="020F0502020204030204" pitchFamily="34" charset="0"/>
              </a:rPr>
              <a:t>Schottky</a:t>
            </a:r>
            <a:r>
              <a:rPr lang="ro-RO" sz="1600" dirty="0">
                <a:latin typeface="Calibri" panose="020F0502020204030204" pitchFamily="34" charset="0"/>
                <a:ea typeface="Calibri" panose="020F0502020204030204" pitchFamily="34" charset="0"/>
                <a:cs typeface="Calibri" panose="020F0502020204030204" pitchFamily="34" charset="0"/>
              </a:rPr>
              <a:t> nepolarizată doar un număr mic de electroni va curge de la n-SC către Me. Tensiunea încorporată împiedică fluxul suplimentar de electroni din BC a n-SC în Me Transferul de electroni liberi din n-SC în Me are ca rezultat îndoirea benzii de energie în apropierea contactului.</a:t>
            </a:r>
          </a:p>
          <a:p>
            <a:endParaRPr lang="en-US" dirty="0"/>
          </a:p>
        </p:txBody>
      </p:sp>
      <p:pic>
        <p:nvPicPr>
          <p:cNvPr id="5" name="Imagine 4">
            <a:extLst>
              <a:ext uri="{FF2B5EF4-FFF2-40B4-BE49-F238E27FC236}">
                <a16:creationId xmlns:a16="http://schemas.microsoft.com/office/drawing/2014/main" id="{39C8197F-6AB0-7479-2D20-457F1430975E}"/>
              </a:ext>
            </a:extLst>
          </p:cNvPr>
          <p:cNvPicPr>
            <a:picLocks noChangeAspect="1"/>
          </p:cNvPicPr>
          <p:nvPr/>
        </p:nvPicPr>
        <p:blipFill>
          <a:blip r:embed="rId2"/>
          <a:stretch>
            <a:fillRect/>
          </a:stretch>
        </p:blipFill>
        <p:spPr>
          <a:xfrm>
            <a:off x="5981259" y="1676400"/>
            <a:ext cx="3162741" cy="3029373"/>
          </a:xfrm>
          <a:prstGeom prst="rect">
            <a:avLst/>
          </a:prstGeom>
        </p:spPr>
      </p:pic>
    </p:spTree>
    <p:extLst>
      <p:ext uri="{BB962C8B-B14F-4D97-AF65-F5344CB8AC3E}">
        <p14:creationId xmlns:p14="http://schemas.microsoft.com/office/powerpoint/2010/main" val="17314776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F7DC803-46D4-8F33-D996-48C3A030A0B9}"/>
              </a:ext>
            </a:extLst>
          </p:cNvPr>
          <p:cNvSpPr>
            <a:spLocks noGrp="1"/>
          </p:cNvSpPr>
          <p:nvPr>
            <p:ph type="title"/>
          </p:nvPr>
        </p:nvSpPr>
        <p:spPr>
          <a:xfrm>
            <a:off x="380999" y="228600"/>
            <a:ext cx="8649237" cy="587374"/>
          </a:xfrm>
        </p:spPr>
        <p:txBody>
          <a:bodyPr>
            <a:normAutofit fontScale="90000"/>
          </a:bodyPr>
          <a:lstStyle/>
          <a:p>
            <a:r>
              <a:rPr lang="ro-RO" dirty="0"/>
              <a:t>Lucrul diodei </a:t>
            </a:r>
            <a:r>
              <a:rPr lang="ro-RO" dirty="0" err="1"/>
              <a:t>schottky</a:t>
            </a:r>
            <a:r>
              <a:rPr lang="ro-RO" dirty="0"/>
              <a:t> polarizate direct</a:t>
            </a:r>
            <a:endParaRPr lang="en-US" dirty="0"/>
          </a:p>
        </p:txBody>
      </p:sp>
      <p:sp>
        <p:nvSpPr>
          <p:cNvPr id="3" name="Substituent conținut 2">
            <a:extLst>
              <a:ext uri="{FF2B5EF4-FFF2-40B4-BE49-F238E27FC236}">
                <a16:creationId xmlns:a16="http://schemas.microsoft.com/office/drawing/2014/main" id="{16639730-2F04-1910-EEB6-9F5115DB1198}"/>
              </a:ext>
            </a:extLst>
          </p:cNvPr>
          <p:cNvSpPr>
            <a:spLocks noGrp="1"/>
          </p:cNvSpPr>
          <p:nvPr>
            <p:ph idx="1"/>
          </p:nvPr>
        </p:nvSpPr>
        <p:spPr>
          <a:xfrm>
            <a:off x="361950" y="968374"/>
            <a:ext cx="5276850" cy="4822826"/>
          </a:xfrm>
        </p:spPr>
        <p:txBody>
          <a:bodyPr/>
          <a:lstStyle/>
          <a:p>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Dacă</a:t>
            </a:r>
            <a:r>
              <a:rPr lang="en-US" sz="1600" dirty="0">
                <a:latin typeface="Arial" panose="020B0604020202020204" pitchFamily="34" charset="0"/>
                <a:cs typeface="Arial" panose="020B0604020202020204" pitchFamily="34" charset="0"/>
              </a:rPr>
              <a:t> borna </a:t>
            </a:r>
            <a:r>
              <a:rPr lang="en-US" sz="1600" dirty="0" err="1">
                <a:latin typeface="Arial" panose="020B0604020202020204" pitchFamily="34" charset="0"/>
                <a:cs typeface="Arial" panose="020B0604020202020204" pitchFamily="34" charset="0"/>
              </a:rPr>
              <a:t>pozitivă</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bateriei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conectată</a:t>
            </a:r>
            <a:r>
              <a:rPr lang="en-US" sz="1600" dirty="0">
                <a:latin typeface="Arial" panose="020B0604020202020204" pitchFamily="34" charset="0"/>
                <a:cs typeface="Arial" panose="020B0604020202020204" pitchFamily="34" charset="0"/>
              </a:rPr>
              <a:t> la </a:t>
            </a:r>
            <a:r>
              <a:rPr lang="ro-RO" sz="1600" dirty="0">
                <a:latin typeface="Arial" panose="020B0604020202020204" pitchFamily="34" charset="0"/>
                <a:cs typeface="Arial" panose="020B0604020202020204" pitchFamily="34" charset="0"/>
              </a:rPr>
              <a:t>Me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și</a:t>
            </a:r>
            <a:r>
              <a:rPr lang="en-US" sz="1600" dirty="0">
                <a:latin typeface="Arial" panose="020B0604020202020204" pitchFamily="34" charset="0"/>
                <a:cs typeface="Arial" panose="020B0604020202020204" pitchFamily="34" charset="0"/>
              </a:rPr>
              <a:t> borna </a:t>
            </a:r>
            <a:r>
              <a:rPr lang="en-US" sz="1600" dirty="0" err="1">
                <a:latin typeface="Arial" panose="020B0604020202020204" pitchFamily="34" charset="0"/>
                <a:cs typeface="Arial" panose="020B0604020202020204" pitchFamily="34" charset="0"/>
              </a:rPr>
              <a:t>negativă</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bateriei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conectată</a:t>
            </a:r>
            <a:r>
              <a:rPr lang="en-US" sz="1600" dirty="0">
                <a:latin typeface="Arial" panose="020B0604020202020204" pitchFamily="34" charset="0"/>
                <a:cs typeface="Arial" panose="020B0604020202020204" pitchFamily="34" charset="0"/>
              </a:rPr>
              <a:t> la</a:t>
            </a:r>
            <a:r>
              <a:rPr lang="ro-RO" sz="1600" dirty="0">
                <a:latin typeface="Arial" panose="020B0604020202020204" pitchFamily="34" charset="0"/>
                <a:cs typeface="Arial" panose="020B0604020202020204" pitchFamily="34" charset="0"/>
              </a:rPr>
              <a:t> n-SC </a:t>
            </a:r>
            <a:r>
              <a:rPr lang="en-US" sz="1600" dirty="0" err="1">
                <a:latin typeface="Arial" panose="020B0604020202020204" pitchFamily="34" charset="0"/>
                <a:cs typeface="Arial" panose="020B0604020202020204" pitchFamily="34" charset="0"/>
              </a:rPr>
              <a:t>dioda</a:t>
            </a:r>
            <a:r>
              <a:rPr lang="en-US" sz="1600" dirty="0">
                <a:latin typeface="Arial" panose="020B0604020202020204" pitchFamily="34" charset="0"/>
                <a:cs typeface="Arial" panose="020B0604020202020204" pitchFamily="34" charset="0"/>
              </a:rPr>
              <a:t> Schottky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polarizată</a:t>
            </a:r>
            <a:r>
              <a:rPr lang="en-US" sz="1600" dirty="0">
                <a:latin typeface="Arial" panose="020B0604020202020204" pitchFamily="34" charset="0"/>
                <a:cs typeface="Arial" panose="020B0604020202020204" pitchFamily="34" charset="0"/>
              </a:rPr>
              <a:t> direct.</a:t>
            </a:r>
          </a:p>
          <a:p>
            <a:r>
              <a:rPr lang="en-US" sz="1600" dirty="0" err="1">
                <a:latin typeface="Arial" panose="020B0604020202020204" pitchFamily="34" charset="0"/>
                <a:cs typeface="Arial" panose="020B0604020202020204" pitchFamily="34" charset="0"/>
              </a:rPr>
              <a:t>Când</a:t>
            </a:r>
            <a:r>
              <a:rPr lang="en-US" sz="1600" dirty="0">
                <a:latin typeface="Arial" panose="020B0604020202020204" pitchFamily="34" charset="0"/>
                <a:cs typeface="Arial" panose="020B0604020202020204" pitchFamily="34" charset="0"/>
              </a:rPr>
              <a:t> o </a:t>
            </a:r>
            <a:r>
              <a:rPr lang="en-US" sz="1600" dirty="0" err="1">
                <a:latin typeface="Arial" panose="020B0604020202020204" pitchFamily="34" charset="0"/>
                <a:cs typeface="Arial" panose="020B0604020202020204" pitchFamily="34" charset="0"/>
              </a:rPr>
              <a:t>tensiune</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polarizare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directă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aplicată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diodei</a:t>
            </a:r>
            <a:r>
              <a:rPr lang="en-US" sz="1600" dirty="0">
                <a:latin typeface="Arial" panose="020B0604020202020204" pitchFamily="34" charset="0"/>
                <a:cs typeface="Arial" panose="020B0604020202020204" pitchFamily="34" charset="0"/>
              </a:rPr>
              <a:t> Schottky, un </a:t>
            </a:r>
            <a:r>
              <a:rPr lang="en-US" sz="1600" dirty="0" err="1">
                <a:latin typeface="Arial" panose="020B0604020202020204" pitchFamily="34" charset="0"/>
                <a:cs typeface="Arial" panose="020B0604020202020204" pitchFamily="34" charset="0"/>
              </a:rPr>
              <a:t>număr</a:t>
            </a:r>
            <a:r>
              <a:rPr lang="en-US" sz="1600" dirty="0">
                <a:latin typeface="Arial" panose="020B0604020202020204" pitchFamily="34" charset="0"/>
                <a:cs typeface="Arial" panose="020B0604020202020204" pitchFamily="34" charset="0"/>
              </a:rPr>
              <a:t> mare de </a:t>
            </a:r>
            <a:r>
              <a:rPr lang="en-US" sz="1600" dirty="0" err="1">
                <a:latin typeface="Arial" panose="020B0604020202020204" pitchFamily="34" charset="0"/>
                <a:cs typeface="Arial" panose="020B0604020202020204" pitchFamily="34" charset="0"/>
              </a:rPr>
              <a:t>electroni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liberi</a:t>
            </a:r>
            <a:r>
              <a:rPr lang="en-US" sz="1600" dirty="0">
                <a:latin typeface="Arial" panose="020B0604020202020204" pitchFamily="34" charset="0"/>
                <a:cs typeface="Arial" panose="020B0604020202020204" pitchFamily="34" charset="0"/>
              </a:rPr>
              <a:t> sunt </a:t>
            </a:r>
            <a:r>
              <a:rPr lang="en-US" sz="1600" dirty="0" err="1">
                <a:latin typeface="Arial" panose="020B0604020202020204" pitchFamily="34" charset="0"/>
                <a:cs typeface="Arial" panose="020B0604020202020204" pitchFamily="34" charset="0"/>
              </a:rPr>
              <a:t>generați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n-SC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și</a:t>
            </a:r>
            <a:r>
              <a:rPr lang="en-US" sz="1600" dirty="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Me</a:t>
            </a:r>
            <a:r>
              <a:rPr lang="en-US" sz="1600" dirty="0">
                <a:latin typeface="Arial" panose="020B0604020202020204" pitchFamily="34" charset="0"/>
                <a:cs typeface="Arial" panose="020B0604020202020204" pitchFamily="34" charset="0"/>
              </a:rPr>
              <a:t>. </a:t>
            </a:r>
            <a:endParaRPr lang="ro-RO"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Cu </a:t>
            </a:r>
            <a:r>
              <a:rPr lang="en-US" sz="1600" dirty="0" err="1">
                <a:latin typeface="Arial" panose="020B0604020202020204" pitchFamily="34" charset="0"/>
                <a:cs typeface="Arial" panose="020B0604020202020204" pitchFamily="34" charset="0"/>
              </a:rPr>
              <a:t>toate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acestea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electronii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liberi</a:t>
            </a:r>
            <a:r>
              <a:rPr lang="en-US" sz="1600" dirty="0">
                <a:latin typeface="Arial" panose="020B0604020202020204" pitchFamily="34" charset="0"/>
                <a:cs typeface="Arial" panose="020B0604020202020204" pitchFamily="34" charset="0"/>
              </a:rPr>
              <a:t> din </a:t>
            </a:r>
            <a:r>
              <a:rPr lang="ro-RO" sz="1600" dirty="0">
                <a:latin typeface="Arial" panose="020B0604020202020204" pitchFamily="34" charset="0"/>
                <a:cs typeface="Arial" panose="020B0604020202020204" pitchFamily="34" charset="0"/>
              </a:rPr>
              <a:t>n-SC și Me</a:t>
            </a:r>
            <a:r>
              <a:rPr lang="en-US" sz="1600" dirty="0">
                <a:latin typeface="Arial" panose="020B0604020202020204" pitchFamily="34" charset="0"/>
                <a:cs typeface="Arial" panose="020B0604020202020204" pitchFamily="34" charset="0"/>
              </a:rPr>
              <a:t> nu pot </a:t>
            </a:r>
            <a:r>
              <a:rPr lang="en-US" sz="1600" dirty="0" err="1">
                <a:latin typeface="Arial" panose="020B0604020202020204" pitchFamily="34" charset="0"/>
                <a:cs typeface="Arial" panose="020B0604020202020204" pitchFamily="34" charset="0"/>
              </a:rPr>
              <a:t>traversa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joncțiunea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decât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dacă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tensiunea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aplicată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mai</a:t>
            </a:r>
            <a:r>
              <a:rPr lang="en-US" sz="1600" dirty="0">
                <a:latin typeface="Arial" panose="020B0604020202020204" pitchFamily="34" charset="0"/>
                <a:cs typeface="Arial" panose="020B0604020202020204" pitchFamily="34" charset="0"/>
              </a:rPr>
              <a:t> mare de 0,2 </a:t>
            </a:r>
            <a:r>
              <a:rPr lang="en-US" sz="1600" dirty="0" err="1">
                <a:latin typeface="Arial" panose="020B0604020202020204" pitchFamily="34" charset="0"/>
                <a:cs typeface="Arial" panose="020B0604020202020204" pitchFamily="34" charset="0"/>
              </a:rPr>
              <a:t>volți</a:t>
            </a:r>
            <a:r>
              <a:rPr lang="en-US" sz="1600" dirty="0">
                <a:latin typeface="Arial" panose="020B0604020202020204" pitchFamily="34" charset="0"/>
                <a:cs typeface="Arial" panose="020B0604020202020204" pitchFamily="34" charset="0"/>
              </a:rPr>
              <a:t>.</a:t>
            </a:r>
          </a:p>
          <a:p>
            <a:r>
              <a:rPr lang="en-US" sz="1600" dirty="0" err="1">
                <a:latin typeface="Arial" panose="020B0604020202020204" pitchFamily="34" charset="0"/>
                <a:cs typeface="Arial" panose="020B0604020202020204" pitchFamily="34" charset="0"/>
              </a:rPr>
              <a:t>Dacă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tensiunea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aplicată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mai</a:t>
            </a:r>
            <a:r>
              <a:rPr lang="en-US" sz="1600" dirty="0">
                <a:latin typeface="Arial" panose="020B0604020202020204" pitchFamily="34" charset="0"/>
                <a:cs typeface="Arial" panose="020B0604020202020204" pitchFamily="34" charset="0"/>
              </a:rPr>
              <a:t> mare de 0,2 </a:t>
            </a:r>
            <a:r>
              <a:rPr lang="en-US" sz="1600" dirty="0" err="1">
                <a:latin typeface="Arial" panose="020B0604020202020204" pitchFamily="34" charset="0"/>
                <a:cs typeface="Arial" panose="020B0604020202020204" pitchFamily="34" charset="0"/>
              </a:rPr>
              <a:t>volți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electronii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liberi</a:t>
            </a:r>
            <a:r>
              <a:rPr lang="en-US" sz="1600" dirty="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suficientă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energie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și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depășesc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tensiunea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încorporată</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regiunii</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epuizare</a:t>
            </a:r>
            <a:r>
              <a:rPr lang="en-US" sz="1600" dirty="0">
                <a:latin typeface="Arial" panose="020B0604020202020204" pitchFamily="34" charset="0"/>
                <a:cs typeface="Arial" panose="020B0604020202020204" pitchFamily="34" charset="0"/>
              </a:rPr>
              <a:t>. Ca </a:t>
            </a:r>
            <a:r>
              <a:rPr lang="en-US" sz="1600" dirty="0" err="1">
                <a:latin typeface="Arial" panose="020B0604020202020204" pitchFamily="34" charset="0"/>
                <a:cs typeface="Arial" panose="020B0604020202020204" pitchFamily="34" charset="0"/>
              </a:rPr>
              <a:t>rezultat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curentul</a:t>
            </a:r>
            <a:r>
              <a:rPr lang="en-US" sz="1600" dirty="0">
                <a:latin typeface="Arial" panose="020B0604020202020204" pitchFamily="34" charset="0"/>
                <a:cs typeface="Arial" panose="020B0604020202020204" pitchFamily="34" charset="0"/>
              </a:rPr>
              <a:t> electric </a:t>
            </a:r>
            <a:r>
              <a:rPr lang="en-US" sz="1600" dirty="0" err="1">
                <a:latin typeface="Arial" panose="020B0604020202020204" pitchFamily="34" charset="0"/>
                <a:cs typeface="Arial" panose="020B0604020202020204" pitchFamily="34" charset="0"/>
              </a:rPr>
              <a:t>începe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curgă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dioda</a:t>
            </a:r>
            <a:r>
              <a:rPr lang="en-US" sz="1600" dirty="0">
                <a:latin typeface="Arial" panose="020B0604020202020204" pitchFamily="34" charset="0"/>
                <a:cs typeface="Arial" panose="020B0604020202020204" pitchFamily="34" charset="0"/>
              </a:rPr>
              <a:t> Schottky.</a:t>
            </a:r>
          </a:p>
          <a:p>
            <a:endParaRPr lang="en-US" sz="1600" dirty="0">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Dacă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tensiunea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aplicată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crește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continuu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regiunea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epuizare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devine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foarte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subțire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și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final </a:t>
            </a:r>
            <a:r>
              <a:rPr lang="en-US" sz="1600" dirty="0" err="1">
                <a:latin typeface="Arial" panose="020B0604020202020204" pitchFamily="34" charset="0"/>
                <a:cs typeface="Arial" panose="020B0604020202020204" pitchFamily="34" charset="0"/>
              </a:rPr>
              <a:t>dispare</a:t>
            </a:r>
            <a:endParaRPr lang="en-US" sz="1600" dirty="0">
              <a:latin typeface="Arial" panose="020B0604020202020204" pitchFamily="34" charset="0"/>
              <a:cs typeface="Arial" panose="020B0604020202020204" pitchFamily="34" charset="0"/>
            </a:endParaRPr>
          </a:p>
        </p:txBody>
      </p:sp>
      <p:pic>
        <p:nvPicPr>
          <p:cNvPr id="5" name="Imagine 4">
            <a:extLst>
              <a:ext uri="{FF2B5EF4-FFF2-40B4-BE49-F238E27FC236}">
                <a16:creationId xmlns:a16="http://schemas.microsoft.com/office/drawing/2014/main" id="{AB2ECEE7-22D6-96ED-95F8-C56C29B432CF}"/>
              </a:ext>
            </a:extLst>
          </p:cNvPr>
          <p:cNvPicPr>
            <a:picLocks noChangeAspect="1"/>
          </p:cNvPicPr>
          <p:nvPr/>
        </p:nvPicPr>
        <p:blipFill>
          <a:blip r:embed="rId2"/>
          <a:stretch>
            <a:fillRect/>
          </a:stretch>
        </p:blipFill>
        <p:spPr>
          <a:xfrm>
            <a:off x="5638800" y="968375"/>
            <a:ext cx="3391437" cy="2719866"/>
          </a:xfrm>
          <a:prstGeom prst="rect">
            <a:avLst/>
          </a:prstGeom>
        </p:spPr>
      </p:pic>
    </p:spTree>
    <p:extLst>
      <p:ext uri="{BB962C8B-B14F-4D97-AF65-F5344CB8AC3E}">
        <p14:creationId xmlns:p14="http://schemas.microsoft.com/office/powerpoint/2010/main" val="3886491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A83EBCA-2BCD-9CA0-F63D-8AC8463ECFA9}"/>
              </a:ext>
            </a:extLst>
          </p:cNvPr>
          <p:cNvSpPr>
            <a:spLocks noGrp="1"/>
          </p:cNvSpPr>
          <p:nvPr>
            <p:ph type="title"/>
          </p:nvPr>
        </p:nvSpPr>
        <p:spPr>
          <a:xfrm>
            <a:off x="304800" y="345077"/>
            <a:ext cx="8305800" cy="645523"/>
          </a:xfrm>
        </p:spPr>
        <p:txBody>
          <a:bodyPr/>
          <a:lstStyle/>
          <a:p>
            <a:r>
              <a:rPr lang="ro-RO" dirty="0"/>
              <a:t>Dioda </a:t>
            </a:r>
            <a:r>
              <a:rPr lang="ro-RO" dirty="0" err="1"/>
              <a:t>schottky</a:t>
            </a:r>
            <a:r>
              <a:rPr lang="ro-RO" dirty="0"/>
              <a:t> polarizată invers</a:t>
            </a:r>
            <a:endParaRPr lang="en-US" dirty="0"/>
          </a:p>
        </p:txBody>
      </p:sp>
      <p:sp>
        <p:nvSpPr>
          <p:cNvPr id="3" name="Substituent conținut 2">
            <a:extLst>
              <a:ext uri="{FF2B5EF4-FFF2-40B4-BE49-F238E27FC236}">
                <a16:creationId xmlns:a16="http://schemas.microsoft.com/office/drawing/2014/main" id="{60EC07B0-815D-4C95-8E5B-533B7F2ABE6B}"/>
              </a:ext>
            </a:extLst>
          </p:cNvPr>
          <p:cNvSpPr>
            <a:spLocks noGrp="1"/>
          </p:cNvSpPr>
          <p:nvPr>
            <p:ph idx="1"/>
          </p:nvPr>
        </p:nvSpPr>
        <p:spPr>
          <a:xfrm>
            <a:off x="280851" y="1010194"/>
            <a:ext cx="4824549" cy="3449638"/>
          </a:xfrm>
        </p:spPr>
        <p:txBody>
          <a:bodyPr/>
          <a:lstStyle/>
          <a:p>
            <a:r>
              <a:rPr lang="en-US" sz="1600" dirty="0" err="1">
                <a:latin typeface="Arial" panose="020B0604020202020204" pitchFamily="34" charset="0"/>
                <a:cs typeface="Arial" panose="020B0604020202020204" pitchFamily="34" charset="0"/>
              </a:rPr>
              <a:t>Dacă</a:t>
            </a:r>
            <a:r>
              <a:rPr lang="en-US" sz="1600" dirty="0">
                <a:latin typeface="Arial" panose="020B0604020202020204" pitchFamily="34" charset="0"/>
                <a:cs typeface="Arial" panose="020B0604020202020204" pitchFamily="34" charset="0"/>
              </a:rPr>
              <a:t> borna </a:t>
            </a:r>
            <a:r>
              <a:rPr lang="en-US" sz="1600" dirty="0" err="1">
                <a:latin typeface="Arial" panose="020B0604020202020204" pitchFamily="34" charset="0"/>
                <a:cs typeface="Arial" panose="020B0604020202020204" pitchFamily="34" charset="0"/>
              </a:rPr>
              <a:t>negativă</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bateriei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conectată</a:t>
            </a:r>
            <a:r>
              <a:rPr lang="en-US" sz="1600" dirty="0">
                <a:latin typeface="Arial" panose="020B0604020202020204" pitchFamily="34" charset="0"/>
                <a:cs typeface="Arial" panose="020B0604020202020204" pitchFamily="34" charset="0"/>
              </a:rPr>
              <a:t> la </a:t>
            </a:r>
            <a:r>
              <a:rPr lang="ro-RO" sz="1600" dirty="0">
                <a:latin typeface="Arial" panose="020B0604020202020204" pitchFamily="34" charset="0"/>
                <a:cs typeface="Arial" panose="020B0604020202020204" pitchFamily="34" charset="0"/>
              </a:rPr>
              <a:t>Me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și</a:t>
            </a:r>
            <a:r>
              <a:rPr lang="en-US" sz="1600" dirty="0">
                <a:latin typeface="Arial" panose="020B0604020202020204" pitchFamily="34" charset="0"/>
                <a:cs typeface="Arial" panose="020B0604020202020204" pitchFamily="34" charset="0"/>
              </a:rPr>
              <a:t> borna </a:t>
            </a:r>
            <a:r>
              <a:rPr lang="en-US" sz="1600" dirty="0" err="1">
                <a:latin typeface="Arial" panose="020B0604020202020204" pitchFamily="34" charset="0"/>
                <a:cs typeface="Arial" panose="020B0604020202020204" pitchFamily="34" charset="0"/>
              </a:rPr>
              <a:t>pozitivă</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bateriei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conectată</a:t>
            </a:r>
            <a:r>
              <a:rPr lang="en-US" sz="1600" dirty="0">
                <a:latin typeface="Arial" panose="020B0604020202020204" pitchFamily="34" charset="0"/>
                <a:cs typeface="Arial" panose="020B0604020202020204" pitchFamily="34" charset="0"/>
              </a:rPr>
              <a:t> la </a:t>
            </a:r>
            <a:r>
              <a:rPr lang="ro-RO" sz="1600" dirty="0">
                <a:latin typeface="Arial" panose="020B0604020202020204" pitchFamily="34" charset="0"/>
                <a:cs typeface="Arial" panose="020B0604020202020204" pitchFamily="34" charset="0"/>
              </a:rPr>
              <a:t>n-SC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dioda</a:t>
            </a:r>
            <a:r>
              <a:rPr lang="en-US" sz="1600" dirty="0">
                <a:latin typeface="Arial" panose="020B0604020202020204" pitchFamily="34" charset="0"/>
                <a:cs typeface="Arial" panose="020B0604020202020204" pitchFamily="34" charset="0"/>
              </a:rPr>
              <a:t> Schottky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polarizată</a:t>
            </a:r>
            <a:r>
              <a:rPr lang="en-US" sz="1600" dirty="0">
                <a:latin typeface="Arial" panose="020B0604020202020204" pitchFamily="34" charset="0"/>
                <a:cs typeface="Arial" panose="020B0604020202020204" pitchFamily="34" charset="0"/>
              </a:rPr>
              <a:t> invers.</a:t>
            </a:r>
            <a:endParaRPr lang="ro-RO" sz="1600" dirty="0">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Când</a:t>
            </a:r>
            <a:r>
              <a:rPr lang="en-US" sz="1600" dirty="0">
                <a:latin typeface="Arial" panose="020B0604020202020204" pitchFamily="34" charset="0"/>
                <a:cs typeface="Arial" panose="020B0604020202020204" pitchFamily="34" charset="0"/>
              </a:rPr>
              <a:t> se </a:t>
            </a:r>
            <a:r>
              <a:rPr lang="en-US" sz="1600" dirty="0" err="1">
                <a:latin typeface="Arial" panose="020B0604020202020204" pitchFamily="34" charset="0"/>
                <a:cs typeface="Arial" panose="020B0604020202020204" pitchFamily="34" charset="0"/>
              </a:rPr>
              <a:t>aplică</a:t>
            </a:r>
            <a:r>
              <a:rPr lang="en-US" sz="1600" dirty="0">
                <a:latin typeface="Arial" panose="020B0604020202020204" pitchFamily="34" charset="0"/>
                <a:cs typeface="Arial" panose="020B0604020202020204" pitchFamily="34" charset="0"/>
              </a:rPr>
              <a:t> o </a:t>
            </a:r>
            <a:r>
              <a:rPr lang="en-US" sz="1600" dirty="0" err="1">
                <a:latin typeface="Arial" panose="020B0604020202020204" pitchFamily="34" charset="0"/>
                <a:cs typeface="Arial" panose="020B0604020202020204" pitchFamily="34" charset="0"/>
              </a:rPr>
              <a:t>tensiune</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polarizare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inversă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diodei</a:t>
            </a:r>
            <a:r>
              <a:rPr lang="en-US" sz="1600" dirty="0">
                <a:latin typeface="Arial" panose="020B0604020202020204" pitchFamily="34" charset="0"/>
                <a:cs typeface="Arial" panose="020B0604020202020204" pitchFamily="34" charset="0"/>
              </a:rPr>
              <a:t> Schottky, </a:t>
            </a:r>
            <a:r>
              <a:rPr lang="en-US" sz="1600" dirty="0" err="1">
                <a:latin typeface="Arial" panose="020B0604020202020204" pitchFamily="34" charset="0"/>
                <a:cs typeface="Arial" panose="020B0604020202020204" pitchFamily="34" charset="0"/>
              </a:rPr>
              <a:t>lățimea</a:t>
            </a:r>
            <a:r>
              <a:rPr lang="en-US" sz="1600" dirty="0">
                <a:latin typeface="Arial" panose="020B0604020202020204" pitchFamily="34" charset="0"/>
                <a:cs typeface="Arial" panose="020B0604020202020204" pitchFamily="34" charset="0"/>
              </a:rPr>
              <a:t> de </a:t>
            </a:r>
            <a:r>
              <a:rPr lang="ro-RO" sz="1600" dirty="0">
                <a:latin typeface="Arial" panose="020B0604020202020204" pitchFamily="34" charset="0"/>
                <a:cs typeface="Arial" panose="020B0604020202020204" pitchFamily="34" charset="0"/>
              </a:rPr>
              <a:t>sărăcire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crește</a:t>
            </a:r>
            <a:r>
              <a:rPr lang="en-US" sz="1600" dirty="0">
                <a:latin typeface="Arial" panose="020B0604020202020204" pitchFamily="34" charset="0"/>
                <a:cs typeface="Arial" panose="020B0604020202020204" pitchFamily="34" charset="0"/>
              </a:rPr>
              <a:t>. Ca </a:t>
            </a:r>
            <a:r>
              <a:rPr lang="en-US" sz="1600" dirty="0" err="1">
                <a:latin typeface="Arial" panose="020B0604020202020204" pitchFamily="34" charset="0"/>
                <a:cs typeface="Arial" panose="020B0604020202020204" pitchFamily="34" charset="0"/>
              </a:rPr>
              <a:t>urmare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curentul</a:t>
            </a:r>
            <a:r>
              <a:rPr lang="en-US" sz="1600" dirty="0">
                <a:latin typeface="Arial" panose="020B0604020202020204" pitchFamily="34" charset="0"/>
                <a:cs typeface="Arial" panose="020B0604020202020204" pitchFamily="34" charset="0"/>
              </a:rPr>
              <a:t> electric nu </a:t>
            </a:r>
            <a:r>
              <a:rPr lang="en-US" sz="1600" dirty="0" err="1">
                <a:latin typeface="Arial" panose="020B0604020202020204" pitchFamily="34" charset="0"/>
                <a:cs typeface="Arial" panose="020B0604020202020204" pitchFamily="34" charset="0"/>
              </a:rPr>
              <a:t>mai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curge</a:t>
            </a:r>
            <a:r>
              <a:rPr lang="en-US" sz="1600" dirty="0">
                <a:latin typeface="Arial" panose="020B0604020202020204" pitchFamily="34" charset="0"/>
                <a:cs typeface="Arial" panose="020B0604020202020204" pitchFamily="34" charset="0"/>
              </a:rPr>
              <a:t>. Cu </a:t>
            </a:r>
            <a:r>
              <a:rPr lang="en-US" sz="1600" dirty="0" err="1">
                <a:latin typeface="Arial" panose="020B0604020202020204" pitchFamily="34" charset="0"/>
                <a:cs typeface="Arial" panose="020B0604020202020204" pitchFamily="34" charset="0"/>
              </a:rPr>
              <a:t>toate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acestea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curge</a:t>
            </a:r>
            <a:r>
              <a:rPr lang="en-US" sz="1600" dirty="0">
                <a:latin typeface="Arial" panose="020B0604020202020204" pitchFamily="34" charset="0"/>
                <a:cs typeface="Arial" panose="020B0604020202020204" pitchFamily="34" charset="0"/>
              </a:rPr>
              <a:t> un mic </a:t>
            </a:r>
            <a:r>
              <a:rPr lang="en-US" sz="1600" dirty="0" err="1">
                <a:latin typeface="Arial" panose="020B0604020202020204" pitchFamily="34" charset="0"/>
                <a:cs typeface="Arial" panose="020B0604020202020204" pitchFamily="34" charset="0"/>
              </a:rPr>
              <a:t>curent</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scurgere</a:t>
            </a:r>
            <a:r>
              <a:rPr lang="en-US" sz="1600" dirty="0">
                <a:latin typeface="Arial" panose="020B0604020202020204" pitchFamily="34" charset="0"/>
                <a:cs typeface="Arial" panose="020B0604020202020204" pitchFamily="34" charset="0"/>
              </a:rPr>
              <a:t> din </a:t>
            </a:r>
            <a:r>
              <a:rPr lang="en-US" sz="1600" dirty="0" err="1">
                <a:latin typeface="Arial" panose="020B0604020202020204" pitchFamily="34" charset="0"/>
                <a:cs typeface="Arial" panose="020B0604020202020204" pitchFamily="34" charset="0"/>
              </a:rPr>
              <a:t>cauza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electronilor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excitați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termic</a:t>
            </a:r>
            <a:r>
              <a:rPr lang="en-US" sz="1600" dirty="0">
                <a:latin typeface="Arial" panose="020B0604020202020204" pitchFamily="34" charset="0"/>
                <a:cs typeface="Arial" panose="020B0604020202020204" pitchFamily="34" charset="0"/>
              </a:rPr>
              <a:t> din metal.</a:t>
            </a:r>
            <a:r>
              <a:rPr lang="ro-RO" sz="1600" dirty="0">
                <a:latin typeface="Arial" panose="020B0604020202020204" pitchFamily="34" charset="0"/>
                <a:cs typeface="Arial" panose="020B0604020202020204" pitchFamily="34" charset="0"/>
              </a:rPr>
              <a:t> </a:t>
            </a:r>
          </a:p>
          <a:p>
            <a:r>
              <a:rPr lang="en-US" sz="1600" dirty="0" err="1">
                <a:latin typeface="Arial" panose="020B0604020202020204" pitchFamily="34" charset="0"/>
                <a:cs typeface="Arial" panose="020B0604020202020204" pitchFamily="34" charset="0"/>
              </a:rPr>
              <a:t>Dacă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tensiunea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polarizare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inversă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crește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continuu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curentul</a:t>
            </a:r>
            <a:r>
              <a:rPr lang="en-US" sz="1600" dirty="0">
                <a:latin typeface="Arial" panose="020B0604020202020204" pitchFamily="34" charset="0"/>
                <a:cs typeface="Arial" panose="020B0604020202020204" pitchFamily="34" charset="0"/>
              </a:rPr>
              <a:t> electric </a:t>
            </a:r>
            <a:r>
              <a:rPr lang="en-US" sz="1600" dirty="0" err="1">
                <a:latin typeface="Arial" panose="020B0604020202020204" pitchFamily="34" charset="0"/>
                <a:cs typeface="Arial" panose="020B0604020202020204" pitchFamily="34" charset="0"/>
              </a:rPr>
              <a:t>crește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treptat</a:t>
            </a:r>
            <a:r>
              <a:rPr lang="en-US" sz="1600" dirty="0">
                <a:latin typeface="Arial" panose="020B0604020202020204" pitchFamily="34" charset="0"/>
                <a:cs typeface="Arial" panose="020B0604020202020204" pitchFamily="34" charset="0"/>
              </a:rPr>
              <a:t> din </a:t>
            </a:r>
            <a:r>
              <a:rPr lang="en-US" sz="1600" dirty="0" err="1">
                <a:latin typeface="Arial" panose="020B0604020202020204" pitchFamily="34" charset="0"/>
                <a:cs typeface="Arial" panose="020B0604020202020204" pitchFamily="34" charset="0"/>
              </a:rPr>
              <a:t>cauza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barierei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slabe</a:t>
            </a:r>
            <a:r>
              <a:rPr lang="en-US" sz="1600" dirty="0">
                <a:latin typeface="Arial" panose="020B0604020202020204" pitchFamily="34" charset="0"/>
                <a:cs typeface="Arial" panose="020B0604020202020204" pitchFamily="34" charset="0"/>
              </a:rPr>
              <a:t>.</a:t>
            </a:r>
            <a:r>
              <a:rPr lang="ro-RO"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Dacă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tensiunea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polarizare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inversă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crește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mare </a:t>
            </a:r>
            <a:r>
              <a:rPr lang="en-US" sz="1600" dirty="0" err="1">
                <a:latin typeface="Arial" panose="020B0604020202020204" pitchFamily="34" charset="0"/>
                <a:cs typeface="Arial" panose="020B0604020202020204" pitchFamily="34" charset="0"/>
              </a:rPr>
              <a:t>măsură</a:t>
            </a:r>
            <a:r>
              <a:rPr lang="en-US" sz="1600" dirty="0">
                <a:latin typeface="Arial" panose="020B0604020202020204" pitchFamily="34" charset="0"/>
                <a:cs typeface="Arial" panose="020B0604020202020204" pitchFamily="34" charset="0"/>
              </a:rPr>
              <a:t>, are loc o </a:t>
            </a:r>
            <a:r>
              <a:rPr lang="en-US" sz="1600" dirty="0" err="1">
                <a:latin typeface="Arial" panose="020B0604020202020204" pitchFamily="34" charset="0"/>
                <a:cs typeface="Arial" panose="020B0604020202020204" pitchFamily="34" charset="0"/>
              </a:rPr>
              <a:t>creștere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bruscă</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curentului</a:t>
            </a:r>
            <a:r>
              <a:rPr lang="en-US" sz="1600" dirty="0">
                <a:latin typeface="Arial" panose="020B0604020202020204" pitchFamily="34" charset="0"/>
                <a:cs typeface="Arial" panose="020B0604020202020204" pitchFamily="34" charset="0"/>
              </a:rPr>
              <a:t> electric. </a:t>
            </a:r>
            <a:r>
              <a:rPr lang="en-US" sz="1600" dirty="0" err="1">
                <a:latin typeface="Arial" panose="020B0604020202020204" pitchFamily="34" charset="0"/>
                <a:cs typeface="Arial" panose="020B0604020202020204" pitchFamily="34" charset="0"/>
              </a:rPr>
              <a:t>Această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creștere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bruscă</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curentului</a:t>
            </a:r>
            <a:r>
              <a:rPr lang="en-US" sz="1600" dirty="0">
                <a:latin typeface="Arial" panose="020B0604020202020204" pitchFamily="34" charset="0"/>
                <a:cs typeface="Arial" panose="020B0604020202020204" pitchFamily="34" charset="0"/>
              </a:rPr>
              <a:t> electric </a:t>
            </a:r>
            <a:r>
              <a:rPr lang="en-US" sz="1600" dirty="0" err="1">
                <a:latin typeface="Arial" panose="020B0604020202020204" pitchFamily="34" charset="0"/>
                <a:cs typeface="Arial" panose="020B0604020202020204" pitchFamily="34" charset="0"/>
              </a:rPr>
              <a:t>determină</a:t>
            </a:r>
            <a:r>
              <a:rPr lang="en-US" sz="1600" dirty="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străpungerea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regiunii</a:t>
            </a:r>
            <a:r>
              <a:rPr lang="en-US" sz="1600" dirty="0">
                <a:latin typeface="Arial" panose="020B0604020202020204" pitchFamily="34" charset="0"/>
                <a:cs typeface="Arial" panose="020B0604020202020204" pitchFamily="34" charset="0"/>
              </a:rPr>
              <a:t> de </a:t>
            </a:r>
            <a:r>
              <a:rPr lang="ro-RO" sz="1600" dirty="0">
                <a:latin typeface="Arial" panose="020B0604020202020204" pitchFamily="34" charset="0"/>
                <a:cs typeface="Arial" panose="020B0604020202020204" pitchFamily="34" charset="0"/>
              </a:rPr>
              <a:t>sărăcire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ceea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poate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deteriora</a:t>
            </a:r>
            <a:r>
              <a:rPr lang="en-US" sz="1600" dirty="0">
                <a:latin typeface="Arial" panose="020B0604020202020204" pitchFamily="34" charset="0"/>
                <a:cs typeface="Arial" panose="020B0604020202020204" pitchFamily="34" charset="0"/>
              </a:rPr>
              <a:t> permanent di</a:t>
            </a:r>
            <a:r>
              <a:rPr lang="ro-RO" sz="1600" dirty="0">
                <a:latin typeface="Arial" panose="020B0604020202020204" pitchFamily="34" charset="0"/>
                <a:cs typeface="Arial" panose="020B0604020202020204" pitchFamily="34" charset="0"/>
              </a:rPr>
              <a:t>oda</a:t>
            </a:r>
            <a:r>
              <a:rPr lang="en-US" sz="1600" dirty="0">
                <a:latin typeface="Arial" panose="020B0604020202020204" pitchFamily="34" charset="0"/>
                <a:cs typeface="Arial" panose="020B0604020202020204" pitchFamily="34" charset="0"/>
              </a:rPr>
              <a:t>.</a:t>
            </a:r>
          </a:p>
        </p:txBody>
      </p:sp>
      <p:pic>
        <p:nvPicPr>
          <p:cNvPr id="5" name="Imagine 4">
            <a:extLst>
              <a:ext uri="{FF2B5EF4-FFF2-40B4-BE49-F238E27FC236}">
                <a16:creationId xmlns:a16="http://schemas.microsoft.com/office/drawing/2014/main" id="{98D249C8-D7B0-77F8-7B67-E2D2A241D070}"/>
              </a:ext>
            </a:extLst>
          </p:cNvPr>
          <p:cNvPicPr>
            <a:picLocks noChangeAspect="1"/>
          </p:cNvPicPr>
          <p:nvPr/>
        </p:nvPicPr>
        <p:blipFill>
          <a:blip r:embed="rId2"/>
          <a:stretch>
            <a:fillRect/>
          </a:stretch>
        </p:blipFill>
        <p:spPr>
          <a:xfrm>
            <a:off x="5257800" y="1143000"/>
            <a:ext cx="3753374" cy="2905530"/>
          </a:xfrm>
          <a:prstGeom prst="rect">
            <a:avLst/>
          </a:prstGeom>
        </p:spPr>
      </p:pic>
    </p:spTree>
    <p:extLst>
      <p:ext uri="{BB962C8B-B14F-4D97-AF65-F5344CB8AC3E}">
        <p14:creationId xmlns:p14="http://schemas.microsoft.com/office/powerpoint/2010/main" val="2546699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0D7C038-09A0-2D41-A2F2-5A1D3C181157}"/>
              </a:ext>
            </a:extLst>
          </p:cNvPr>
          <p:cNvSpPr>
            <a:spLocks noGrp="1"/>
          </p:cNvSpPr>
          <p:nvPr>
            <p:ph type="title"/>
          </p:nvPr>
        </p:nvSpPr>
        <p:spPr>
          <a:xfrm>
            <a:off x="533400" y="381000"/>
            <a:ext cx="8077200" cy="719137"/>
          </a:xfrm>
        </p:spPr>
        <p:txBody>
          <a:bodyPr/>
          <a:lstStyle/>
          <a:p>
            <a:r>
              <a:rPr lang="ro-RO" dirty="0"/>
              <a:t>Caracteristica I-V a diodei </a:t>
            </a:r>
            <a:r>
              <a:rPr lang="ro-RO" dirty="0" err="1"/>
              <a:t>schottky</a:t>
            </a:r>
            <a:endParaRPr lang="en-US" dirty="0"/>
          </a:p>
        </p:txBody>
      </p:sp>
      <p:sp>
        <p:nvSpPr>
          <p:cNvPr id="3" name="Substituent conținut 2">
            <a:extLst>
              <a:ext uri="{FF2B5EF4-FFF2-40B4-BE49-F238E27FC236}">
                <a16:creationId xmlns:a16="http://schemas.microsoft.com/office/drawing/2014/main" id="{EAFC8A90-68E6-F425-AB3E-4B0628FC5B41}"/>
              </a:ext>
            </a:extLst>
          </p:cNvPr>
          <p:cNvSpPr>
            <a:spLocks noGrp="1"/>
          </p:cNvSpPr>
          <p:nvPr>
            <p:ph idx="1"/>
          </p:nvPr>
        </p:nvSpPr>
        <p:spPr>
          <a:xfrm>
            <a:off x="266639" y="990600"/>
            <a:ext cx="5555323" cy="3449638"/>
          </a:xfrm>
        </p:spPr>
        <p:txBody>
          <a:bodyPr/>
          <a:lstStyle/>
          <a:p>
            <a:r>
              <a:rPr lang="en-US" sz="1600" dirty="0" err="1">
                <a:latin typeface="Arial" panose="020B0604020202020204" pitchFamily="34" charset="0"/>
                <a:cs typeface="Arial" panose="020B0604020202020204" pitchFamily="34" charset="0"/>
              </a:rPr>
              <a:t>Caracteristicile</a:t>
            </a:r>
            <a:r>
              <a:rPr lang="en-US" sz="1600" dirty="0">
                <a:latin typeface="Arial" panose="020B0604020202020204" pitchFamily="34" charset="0"/>
                <a:cs typeface="Arial" panose="020B0604020202020204" pitchFamily="34" charset="0"/>
              </a:rPr>
              <a:t> V-I (</a:t>
            </a:r>
            <a:r>
              <a:rPr lang="en-US" sz="1600" dirty="0" err="1">
                <a:latin typeface="Arial" panose="020B0604020202020204" pitchFamily="34" charset="0"/>
                <a:cs typeface="Arial" panose="020B0604020202020204" pitchFamily="34" charset="0"/>
              </a:rPr>
              <a:t>tensiune-curent</a:t>
            </a:r>
            <a:r>
              <a:rPr lang="en-US" sz="1600" dirty="0">
                <a:latin typeface="Arial" panose="020B0604020202020204" pitchFamily="34" charset="0"/>
                <a:cs typeface="Arial" panose="020B0604020202020204" pitchFamily="34" charset="0"/>
              </a:rPr>
              <a:t>) ale </a:t>
            </a:r>
            <a:r>
              <a:rPr lang="en-US" sz="1600" dirty="0" err="1">
                <a:latin typeface="Arial" panose="020B0604020202020204" pitchFamily="34" charset="0"/>
                <a:cs typeface="Arial" panose="020B0604020202020204" pitchFamily="34" charset="0"/>
              </a:rPr>
              <a:t>diodei</a:t>
            </a:r>
            <a:r>
              <a:rPr lang="en-US" sz="1600" dirty="0">
                <a:latin typeface="Arial" panose="020B0604020202020204" pitchFamily="34" charset="0"/>
                <a:cs typeface="Arial" panose="020B0604020202020204" pitchFamily="34" charset="0"/>
              </a:rPr>
              <a:t> Schottky sunt </a:t>
            </a:r>
            <a:r>
              <a:rPr lang="en-US" sz="1600" dirty="0" err="1">
                <a:latin typeface="Arial" panose="020B0604020202020204" pitchFamily="34" charset="0"/>
                <a:cs typeface="Arial" panose="020B0604020202020204" pitchFamily="34" charset="0"/>
              </a:rPr>
              <a:t>prezentate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figura</a:t>
            </a:r>
            <a:r>
              <a:rPr lang="en-US" sz="1600" dirty="0">
                <a:latin typeface="Arial" panose="020B0604020202020204" pitchFamily="34" charset="0"/>
                <a:cs typeface="Arial" panose="020B0604020202020204" pitchFamily="34" charset="0"/>
              </a:rPr>
              <a:t>.</a:t>
            </a:r>
            <a:endParaRPr lang="ro-RO" sz="1600" dirty="0">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Caracteristicile</a:t>
            </a:r>
            <a:r>
              <a:rPr lang="en-US" sz="1600" dirty="0">
                <a:latin typeface="Arial" panose="020B0604020202020204" pitchFamily="34" charset="0"/>
                <a:cs typeface="Arial" panose="020B0604020202020204" pitchFamily="34" charset="0"/>
              </a:rPr>
              <a:t> V-I ale </a:t>
            </a:r>
            <a:r>
              <a:rPr lang="en-US" sz="1600" dirty="0" err="1">
                <a:latin typeface="Arial" panose="020B0604020202020204" pitchFamily="34" charset="0"/>
                <a:cs typeface="Arial" panose="020B0604020202020204" pitchFamily="34" charset="0"/>
              </a:rPr>
              <a:t>diodei</a:t>
            </a:r>
            <a:r>
              <a:rPr lang="en-US" sz="1600" dirty="0">
                <a:latin typeface="Arial" panose="020B0604020202020204" pitchFamily="34" charset="0"/>
                <a:cs typeface="Arial" panose="020B0604020202020204" pitchFamily="34" charset="0"/>
              </a:rPr>
              <a:t> Schottky sunt </a:t>
            </a:r>
            <a:r>
              <a:rPr lang="en-US" sz="1600" dirty="0" err="1">
                <a:latin typeface="Arial" panose="020B0604020202020204" pitchFamily="34" charset="0"/>
                <a:cs typeface="Arial" panose="020B0604020202020204" pitchFamily="34" charset="0"/>
              </a:rPr>
              <a:t>aproape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similare</a:t>
            </a:r>
            <a:r>
              <a:rPr lang="en-US" sz="1600" dirty="0">
                <a:latin typeface="Arial" panose="020B0604020202020204" pitchFamily="34" charset="0"/>
                <a:cs typeface="Arial" panose="020B0604020202020204" pitchFamily="34" charset="0"/>
              </a:rPr>
              <a:t> cu </a:t>
            </a:r>
            <a:r>
              <a:rPr lang="en-US" sz="1600" dirty="0" err="1">
                <a:latin typeface="Arial" panose="020B0604020202020204" pitchFamily="34" charset="0"/>
                <a:cs typeface="Arial" panose="020B0604020202020204" pitchFamily="34" charset="0"/>
              </a:rPr>
              <a:t>diodei</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joncțiune</a:t>
            </a:r>
            <a:r>
              <a:rPr lang="en-US" sz="1600" dirty="0">
                <a:latin typeface="Arial" panose="020B0604020202020204" pitchFamily="34" charset="0"/>
                <a:cs typeface="Arial" panose="020B0604020202020204" pitchFamily="34" charset="0"/>
              </a:rPr>
              <a:t> P-N. Cu </a:t>
            </a:r>
            <a:r>
              <a:rPr lang="en-US" sz="1600" dirty="0" err="1">
                <a:latin typeface="Arial" panose="020B0604020202020204" pitchFamily="34" charset="0"/>
                <a:cs typeface="Arial" panose="020B0604020202020204" pitchFamily="34" charset="0"/>
              </a:rPr>
              <a:t>toate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acestea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căderea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tensiune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directă</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diodei</a:t>
            </a:r>
            <a:r>
              <a:rPr lang="en-US" sz="1600" dirty="0">
                <a:latin typeface="Arial" panose="020B0604020202020204" pitchFamily="34" charset="0"/>
                <a:cs typeface="Arial" panose="020B0604020202020204" pitchFamily="34" charset="0"/>
              </a:rPr>
              <a:t> Schottky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foarte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scăzută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comparație</a:t>
            </a:r>
            <a:r>
              <a:rPr lang="en-US" sz="1600" dirty="0">
                <a:latin typeface="Arial" panose="020B0604020202020204" pitchFamily="34" charset="0"/>
                <a:cs typeface="Arial" panose="020B0604020202020204" pitchFamily="34" charset="0"/>
              </a:rPr>
              <a:t> cu </a:t>
            </a:r>
            <a:r>
              <a:rPr lang="en-US" sz="1600" dirty="0" err="1">
                <a:latin typeface="Arial" panose="020B0604020202020204" pitchFamily="34" charset="0"/>
                <a:cs typeface="Arial" panose="020B0604020202020204" pitchFamily="34" charset="0"/>
              </a:rPr>
              <a:t>dioda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joncțiune</a:t>
            </a:r>
            <a:r>
              <a:rPr lang="en-US" sz="1600" dirty="0">
                <a:latin typeface="Arial" panose="020B0604020202020204" pitchFamily="34" charset="0"/>
                <a:cs typeface="Arial" panose="020B0604020202020204" pitchFamily="34" charset="0"/>
              </a:rPr>
              <a:t> P-N.</a:t>
            </a:r>
            <a:r>
              <a:rPr lang="ro-RO"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Căderea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tensiune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directă</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diodei</a:t>
            </a:r>
            <a:r>
              <a:rPr lang="en-US" sz="1600" dirty="0">
                <a:latin typeface="Arial" panose="020B0604020202020204" pitchFamily="34" charset="0"/>
                <a:cs typeface="Arial" panose="020B0604020202020204" pitchFamily="34" charset="0"/>
              </a:rPr>
              <a:t> Schottky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de 0,</a:t>
            </a:r>
            <a:r>
              <a:rPr lang="ro-RO" sz="16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până</a:t>
            </a:r>
            <a:r>
              <a:rPr lang="en-US" sz="1600" dirty="0">
                <a:latin typeface="Arial" panose="020B0604020202020204" pitchFamily="34" charset="0"/>
                <a:cs typeface="Arial" panose="020B0604020202020204" pitchFamily="34" charset="0"/>
              </a:rPr>
              <a:t> la 0,</a:t>
            </a:r>
            <a:r>
              <a:rPr lang="ro-RO" sz="1600" dirty="0">
                <a:latin typeface="Arial" panose="020B0604020202020204" pitchFamily="34" charset="0"/>
                <a:cs typeface="Arial" panose="020B0604020202020204" pitchFamily="34" charset="0"/>
              </a:rPr>
              <a:t>45</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volți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timp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căderea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tensiune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directă</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diodei</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joncțiune</a:t>
            </a:r>
            <a:r>
              <a:rPr lang="en-US" sz="1600" dirty="0">
                <a:latin typeface="Arial" panose="020B0604020202020204" pitchFamily="34" charset="0"/>
                <a:cs typeface="Arial" panose="020B0604020202020204" pitchFamily="34" charset="0"/>
              </a:rPr>
              <a:t> P-N cu </a:t>
            </a:r>
            <a:r>
              <a:rPr lang="en-US" sz="1600" dirty="0" err="1">
                <a:latin typeface="Arial" panose="020B0604020202020204" pitchFamily="34" charset="0"/>
                <a:cs typeface="Arial" panose="020B0604020202020204" pitchFamily="34" charset="0"/>
              </a:rPr>
              <a:t>siliciu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de 0,6 </a:t>
            </a:r>
            <a:r>
              <a:rPr lang="en-US" sz="1600" dirty="0" err="1">
                <a:latin typeface="Arial" panose="020B0604020202020204" pitchFamily="34" charset="0"/>
                <a:cs typeface="Arial" panose="020B0604020202020204" pitchFamily="34" charset="0"/>
              </a:rPr>
              <a:t>până</a:t>
            </a:r>
            <a:r>
              <a:rPr lang="en-US" sz="1600" dirty="0">
                <a:latin typeface="Arial" panose="020B0604020202020204" pitchFamily="34" charset="0"/>
                <a:cs typeface="Arial" panose="020B0604020202020204" pitchFamily="34" charset="0"/>
              </a:rPr>
              <a:t> la 0,7 </a:t>
            </a:r>
            <a:r>
              <a:rPr lang="en-US" sz="1600" dirty="0" err="1">
                <a:latin typeface="Arial" panose="020B0604020202020204" pitchFamily="34" charset="0"/>
                <a:cs typeface="Arial" panose="020B0604020202020204" pitchFamily="34" charset="0"/>
              </a:rPr>
              <a:t>volți</a:t>
            </a:r>
            <a:r>
              <a:rPr lang="en-US" sz="1600" dirty="0">
                <a:latin typeface="Arial" panose="020B0604020202020204" pitchFamily="34" charset="0"/>
                <a:cs typeface="Arial" panose="020B0604020202020204" pitchFamily="34" charset="0"/>
              </a:rPr>
              <a:t>.</a:t>
            </a:r>
            <a:r>
              <a:rPr lang="ro-RO" sz="1600" dirty="0">
                <a:latin typeface="Arial" panose="020B0604020202020204" pitchFamily="34" charset="0"/>
                <a:cs typeface="Arial" panose="020B0604020202020204" pitchFamily="34" charset="0"/>
              </a:rPr>
              <a:t> </a:t>
            </a:r>
          </a:p>
          <a:p>
            <a:r>
              <a:rPr lang="en-US" sz="1600" dirty="0" err="1">
                <a:latin typeface="Arial" panose="020B0604020202020204" pitchFamily="34" charset="0"/>
                <a:cs typeface="Arial" panose="020B0604020202020204" pitchFamily="34" charset="0"/>
              </a:rPr>
              <a:t>Dacă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tensiunea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polarizare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directă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mai</a:t>
            </a:r>
            <a:r>
              <a:rPr lang="en-US" sz="1600" dirty="0">
                <a:latin typeface="Arial" panose="020B0604020202020204" pitchFamily="34" charset="0"/>
                <a:cs typeface="Arial" panose="020B0604020202020204" pitchFamily="34" charset="0"/>
              </a:rPr>
              <a:t> mare de 0,2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 0,3 </a:t>
            </a:r>
            <a:r>
              <a:rPr lang="en-US" sz="1600" dirty="0" err="1">
                <a:latin typeface="Arial" panose="020B0604020202020204" pitchFamily="34" charset="0"/>
                <a:cs typeface="Arial" panose="020B0604020202020204" pitchFamily="34" charset="0"/>
              </a:rPr>
              <a:t>volți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curentul</a:t>
            </a:r>
            <a:r>
              <a:rPr lang="en-US" sz="1600" dirty="0">
                <a:latin typeface="Arial" panose="020B0604020202020204" pitchFamily="34" charset="0"/>
                <a:cs typeface="Arial" panose="020B0604020202020204" pitchFamily="34" charset="0"/>
              </a:rPr>
              <a:t> electric </a:t>
            </a:r>
            <a:r>
              <a:rPr lang="en-US" sz="1600" dirty="0" err="1">
                <a:latin typeface="Arial" panose="020B0604020202020204" pitchFamily="34" charset="0"/>
                <a:cs typeface="Arial" panose="020B0604020202020204" pitchFamily="34" charset="0"/>
              </a:rPr>
              <a:t>începe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curgă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dioda</a:t>
            </a:r>
            <a:r>
              <a:rPr lang="en-US" sz="1600" dirty="0">
                <a:latin typeface="Arial" panose="020B0604020202020204" pitchFamily="34" charset="0"/>
                <a:cs typeface="Arial" panose="020B0604020202020204" pitchFamily="34" charset="0"/>
              </a:rPr>
              <a:t> Schottky.</a:t>
            </a:r>
            <a:r>
              <a:rPr lang="ro-RO"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dioda</a:t>
            </a:r>
            <a:r>
              <a:rPr lang="en-US" sz="1600" dirty="0">
                <a:latin typeface="Arial" panose="020B0604020202020204" pitchFamily="34" charset="0"/>
                <a:cs typeface="Arial" panose="020B0604020202020204" pitchFamily="34" charset="0"/>
              </a:rPr>
              <a:t> Schottky, </a:t>
            </a:r>
            <a:r>
              <a:rPr lang="en-US" sz="1600" dirty="0" err="1">
                <a:latin typeface="Arial" panose="020B0604020202020204" pitchFamily="34" charset="0"/>
                <a:cs typeface="Arial" panose="020B0604020202020204" pitchFamily="34" charset="0"/>
              </a:rPr>
              <a:t>curentul</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saturație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inversă</a:t>
            </a:r>
            <a:r>
              <a:rPr lang="en-US" sz="1600" dirty="0">
                <a:latin typeface="Arial" panose="020B0604020202020204" pitchFamily="34" charset="0"/>
                <a:cs typeface="Arial" panose="020B0604020202020204" pitchFamily="34" charset="0"/>
              </a:rPr>
              <a:t> are loc la o </a:t>
            </a:r>
            <a:r>
              <a:rPr lang="en-US" sz="1600" dirty="0" err="1">
                <a:latin typeface="Arial" panose="020B0604020202020204" pitchFamily="34" charset="0"/>
                <a:cs typeface="Arial" panose="020B0604020202020204" pitchFamily="34" charset="0"/>
              </a:rPr>
              <a:t>tensiune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foarte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scăzută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comparație</a:t>
            </a:r>
            <a:r>
              <a:rPr lang="en-US" sz="1600" dirty="0">
                <a:latin typeface="Arial" panose="020B0604020202020204" pitchFamily="34" charset="0"/>
                <a:cs typeface="Arial" panose="020B0604020202020204" pitchFamily="34" charset="0"/>
              </a:rPr>
              <a:t> cu </a:t>
            </a:r>
            <a:r>
              <a:rPr lang="en-US" sz="1600" dirty="0" err="1">
                <a:latin typeface="Arial" panose="020B0604020202020204" pitchFamily="34" charset="0"/>
                <a:cs typeface="Arial" panose="020B0604020202020204" pitchFamily="34" charset="0"/>
              </a:rPr>
              <a:t>dioda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siliciu</a:t>
            </a:r>
            <a:r>
              <a:rPr lang="en-US" sz="1600" dirty="0">
                <a:latin typeface="Arial" panose="020B0604020202020204" pitchFamily="34" charset="0"/>
                <a:cs typeface="Arial" panose="020B0604020202020204" pitchFamily="34" charset="0"/>
              </a:rPr>
              <a:t>.</a:t>
            </a:r>
          </a:p>
        </p:txBody>
      </p:sp>
      <p:pic>
        <p:nvPicPr>
          <p:cNvPr id="5" name="Imagine 4">
            <a:extLst>
              <a:ext uri="{FF2B5EF4-FFF2-40B4-BE49-F238E27FC236}">
                <a16:creationId xmlns:a16="http://schemas.microsoft.com/office/drawing/2014/main" id="{4644AE1B-AC7C-4427-D57A-0BC68358BB28}"/>
              </a:ext>
            </a:extLst>
          </p:cNvPr>
          <p:cNvPicPr>
            <a:picLocks noChangeAspect="1"/>
          </p:cNvPicPr>
          <p:nvPr/>
        </p:nvPicPr>
        <p:blipFill>
          <a:blip r:embed="rId2"/>
          <a:stretch>
            <a:fillRect/>
          </a:stretch>
        </p:blipFill>
        <p:spPr>
          <a:xfrm>
            <a:off x="5821963" y="1600200"/>
            <a:ext cx="3055397" cy="2840038"/>
          </a:xfrm>
          <a:prstGeom prst="rect">
            <a:avLst/>
          </a:prstGeom>
        </p:spPr>
      </p:pic>
    </p:spTree>
    <p:extLst>
      <p:ext uri="{BB962C8B-B14F-4D97-AF65-F5344CB8AC3E}">
        <p14:creationId xmlns:p14="http://schemas.microsoft.com/office/powerpoint/2010/main" val="3511003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26717AD-621E-BD38-E532-7E4F68DBE134}"/>
              </a:ext>
            </a:extLst>
          </p:cNvPr>
          <p:cNvSpPr>
            <a:spLocks noGrp="1"/>
          </p:cNvSpPr>
          <p:nvPr>
            <p:ph type="title"/>
          </p:nvPr>
        </p:nvSpPr>
        <p:spPr>
          <a:xfrm>
            <a:off x="1371600" y="304800"/>
            <a:ext cx="6572250" cy="1049337"/>
          </a:xfrm>
        </p:spPr>
        <p:txBody>
          <a:bodyPr/>
          <a:lstStyle/>
          <a:p>
            <a:r>
              <a:rPr lang="ro-RO" dirty="0"/>
              <a:t>Avantajele / dezavantajele diodei </a:t>
            </a:r>
            <a:r>
              <a:rPr lang="ro-RO" dirty="0" err="1"/>
              <a:t>schottky</a:t>
            </a:r>
            <a:endParaRPr lang="en-US" dirty="0"/>
          </a:p>
        </p:txBody>
      </p:sp>
      <p:sp>
        <p:nvSpPr>
          <p:cNvPr id="3" name="Substituent conținut 2">
            <a:extLst>
              <a:ext uri="{FF2B5EF4-FFF2-40B4-BE49-F238E27FC236}">
                <a16:creationId xmlns:a16="http://schemas.microsoft.com/office/drawing/2014/main" id="{955987BA-0DF0-36EF-926C-1BB051B2178F}"/>
              </a:ext>
            </a:extLst>
          </p:cNvPr>
          <p:cNvSpPr>
            <a:spLocks noGrp="1"/>
          </p:cNvSpPr>
          <p:nvPr>
            <p:ph idx="1"/>
          </p:nvPr>
        </p:nvSpPr>
        <p:spPr>
          <a:xfrm>
            <a:off x="990600" y="1354137"/>
            <a:ext cx="7467600" cy="3449638"/>
          </a:xfrm>
        </p:spPr>
        <p:txBody>
          <a:bodyPr/>
          <a:lstStyle/>
          <a:p>
            <a:r>
              <a:rPr lang="ro-RO" dirty="0"/>
              <a:t>Capacitatea de joncțiune mică</a:t>
            </a:r>
          </a:p>
          <a:p>
            <a:r>
              <a:rPr lang="ro-RO" dirty="0"/>
              <a:t>Timp recuperare inversă rapid</a:t>
            </a:r>
          </a:p>
          <a:p>
            <a:r>
              <a:rPr lang="ro-RO" dirty="0"/>
              <a:t>Densitate de </a:t>
            </a:r>
            <a:r>
              <a:rPr lang="ro-RO" dirty="0" err="1"/>
              <a:t>curen</a:t>
            </a:r>
            <a:r>
              <a:rPr lang="en-US" dirty="0"/>
              <a:t>t</a:t>
            </a:r>
            <a:r>
              <a:rPr lang="ro-RO" dirty="0"/>
              <a:t> înaltă</a:t>
            </a:r>
          </a:p>
          <a:p>
            <a:r>
              <a:rPr lang="ro-RO" dirty="0"/>
              <a:t>Cădere de potențial direct – mică. Potențial de închidere mic.</a:t>
            </a:r>
          </a:p>
          <a:p>
            <a:r>
              <a:rPr lang="ro-RO" dirty="0"/>
              <a:t>Eficacitate înaltă</a:t>
            </a:r>
          </a:p>
          <a:p>
            <a:r>
              <a:rPr lang="ro-RO" dirty="0"/>
              <a:t>Operează la frecvențe înalte</a:t>
            </a:r>
          </a:p>
          <a:p>
            <a:r>
              <a:rPr lang="ro-RO" dirty="0" err="1"/>
              <a:t>Fond,de</a:t>
            </a:r>
            <a:r>
              <a:rPr lang="ro-RO" dirty="0"/>
              <a:t> semnal nedorit mai mic</a:t>
            </a:r>
          </a:p>
          <a:p>
            <a:r>
              <a:rPr lang="ro-RO" dirty="0"/>
              <a:t>DEZAVANTAJUL - </a:t>
            </a:r>
            <a:r>
              <a:rPr lang="fr-FR" dirty="0"/>
              <a:t>Curent </a:t>
            </a:r>
            <a:r>
              <a:rPr lang="fr-FR" dirty="0" err="1"/>
              <a:t>invers</a:t>
            </a:r>
            <a:r>
              <a:rPr lang="fr-FR" dirty="0"/>
              <a:t> de </a:t>
            </a:r>
            <a:r>
              <a:rPr lang="fr-FR" dirty="0" err="1"/>
              <a:t>saturație</a:t>
            </a:r>
            <a:r>
              <a:rPr lang="fr-FR" dirty="0"/>
              <a:t> </a:t>
            </a:r>
            <a:r>
              <a:rPr lang="fr-FR" dirty="0" err="1"/>
              <a:t>înalt</a:t>
            </a:r>
            <a:endParaRPr lang="fr-FR" dirty="0"/>
          </a:p>
          <a:p>
            <a:endParaRPr lang="en-US" dirty="0"/>
          </a:p>
        </p:txBody>
      </p:sp>
    </p:spTree>
    <p:extLst>
      <p:ext uri="{BB962C8B-B14F-4D97-AF65-F5344CB8AC3E}">
        <p14:creationId xmlns:p14="http://schemas.microsoft.com/office/powerpoint/2010/main" val="28881518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87313"/>
            <a:ext cx="7772400" cy="954087"/>
          </a:xfrm>
        </p:spPr>
        <p:txBody>
          <a:bodyPr>
            <a:normAutofit fontScale="90000"/>
          </a:bodyPr>
          <a:lstStyle/>
          <a:p>
            <a:r>
              <a:rPr lang="en-US" b="1" dirty="0"/>
              <a:t>Reverse recovery time</a:t>
            </a:r>
            <a:br>
              <a:rPr lang="en-US" b="1" dirty="0"/>
            </a:br>
            <a:endParaRPr lang="en-US" dirty="0"/>
          </a:p>
        </p:txBody>
      </p:sp>
      <p:sp>
        <p:nvSpPr>
          <p:cNvPr id="8195" name="Content Placeholder 2"/>
          <p:cNvSpPr>
            <a:spLocks noGrp="1"/>
          </p:cNvSpPr>
          <p:nvPr>
            <p:ph sz="quarter" idx="1"/>
          </p:nvPr>
        </p:nvSpPr>
        <p:spPr>
          <a:xfrm>
            <a:off x="647700" y="762000"/>
            <a:ext cx="7772400" cy="3046988"/>
          </a:xfrm>
        </p:spPr>
        <p:txBody>
          <a:bodyPr>
            <a:normAutofit/>
          </a:bodyPr>
          <a:lstStyle/>
          <a:p>
            <a:pPr algn="just"/>
            <a:r>
              <a:rPr lang="en-US" dirty="0"/>
              <a:t>The most important difference between the p-n and Schottky diode is reverse recovery time, when the diode switches from conducting to non-conducting state. </a:t>
            </a:r>
          </a:p>
          <a:p>
            <a:pPr algn="just"/>
            <a:r>
              <a:rPr lang="en-US" dirty="0"/>
              <a:t>Where in a p-n diode the reverse recovery time can be in the order of hundreds of nanoseconds and less than 100 ns for fast diodes, Schottky diodes do not have a recovery time, as there is nothing to recover from (i.e. no charge carrier depletion region at the junction).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67700" cy="792162"/>
          </a:xfrm>
        </p:spPr>
        <p:txBody>
          <a:bodyPr>
            <a:normAutofit fontScale="90000"/>
          </a:bodyPr>
          <a:lstStyle/>
          <a:p>
            <a:r>
              <a:rPr lang="en-US" sz="2800" b="1" dirty="0"/>
              <a:t>Some important points about schottky diode</a:t>
            </a:r>
          </a:p>
        </p:txBody>
      </p:sp>
      <p:sp>
        <p:nvSpPr>
          <p:cNvPr id="9219" name="Content Placeholder 2"/>
          <p:cNvSpPr>
            <a:spLocks noGrp="1"/>
          </p:cNvSpPr>
          <p:nvPr>
            <p:ph sz="quarter" idx="1"/>
          </p:nvPr>
        </p:nvSpPr>
        <p:spPr>
          <a:xfrm>
            <a:off x="533400" y="1409700"/>
            <a:ext cx="8305800" cy="5067300"/>
          </a:xfrm>
        </p:spPr>
        <p:txBody>
          <a:bodyPr>
            <a:normAutofit/>
          </a:bodyPr>
          <a:lstStyle/>
          <a:p>
            <a:pPr algn="just">
              <a:lnSpc>
                <a:spcPct val="150000"/>
              </a:lnSpc>
            </a:pPr>
            <a:r>
              <a:rPr lang="en-US" dirty="0"/>
              <a:t>Schottky diode is metal to semiconductor junction.</a:t>
            </a:r>
          </a:p>
          <a:p>
            <a:pPr algn="just">
              <a:lnSpc>
                <a:spcPct val="150000"/>
              </a:lnSpc>
            </a:pPr>
            <a:r>
              <a:rPr lang="en-US" dirty="0"/>
              <a:t>Schottky diode is a majority carrier device unlike to normal </a:t>
            </a:r>
            <a:r>
              <a:rPr lang="en-US" dirty="0" err="1"/>
              <a:t>pn</a:t>
            </a:r>
            <a:r>
              <a:rPr lang="en-US" dirty="0"/>
              <a:t> junction diode</a:t>
            </a:r>
          </a:p>
          <a:p>
            <a:pPr algn="just">
              <a:lnSpc>
                <a:spcPct val="150000"/>
              </a:lnSpc>
            </a:pPr>
            <a:r>
              <a:rPr lang="en-US" dirty="0"/>
              <a:t>It does not have charge storage region there for very fast speed</a:t>
            </a:r>
          </a:p>
          <a:p>
            <a:pPr algn="just">
              <a:lnSpc>
                <a:spcPct val="150000"/>
              </a:lnSpc>
            </a:pPr>
            <a:r>
              <a:rPr lang="en-US" dirty="0"/>
              <a:t>Semiconductor used is usually N-type.</a:t>
            </a:r>
          </a:p>
          <a:p>
            <a:pPr algn="just">
              <a:lnSpc>
                <a:spcPct val="150000"/>
              </a:lnSpc>
            </a:pPr>
            <a:r>
              <a:rPr lang="en-US" dirty="0"/>
              <a:t>Semiconductor region is lightly doped.</a:t>
            </a:r>
          </a:p>
          <a:p>
            <a:pPr algn="just">
              <a:lnSpc>
                <a:spcPct val="150000"/>
              </a:lnSpc>
            </a:pPr>
            <a:r>
              <a:rPr lang="en-US" dirty="0"/>
              <a:t>It is operated at high frequencies from few MHZ to GHZ range.</a:t>
            </a:r>
          </a:p>
          <a:p>
            <a:pPr algn="just">
              <a:lnSpc>
                <a:spcPct val="150000"/>
              </a:lnSpc>
            </a:pPr>
            <a:endParaRPr lang="en-US" dirty="0"/>
          </a:p>
          <a:p>
            <a:pPr algn="just"/>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87313"/>
            <a:ext cx="7772400" cy="954087"/>
          </a:xfrm>
        </p:spPr>
        <p:txBody>
          <a:bodyPr>
            <a:normAutofit fontScale="90000"/>
          </a:bodyPr>
          <a:lstStyle/>
          <a:p>
            <a:r>
              <a:rPr lang="en-US" b="1"/>
              <a:t>Limitations</a:t>
            </a:r>
            <a:br>
              <a:rPr lang="en-US" b="1"/>
            </a:br>
            <a:endParaRPr lang="en-US"/>
          </a:p>
        </p:txBody>
      </p:sp>
      <p:sp>
        <p:nvSpPr>
          <p:cNvPr id="11267" name="Content Placeholder 2"/>
          <p:cNvSpPr>
            <a:spLocks noGrp="1"/>
          </p:cNvSpPr>
          <p:nvPr>
            <p:ph sz="quarter" idx="1"/>
          </p:nvPr>
        </p:nvSpPr>
        <p:spPr>
          <a:xfrm>
            <a:off x="647700" y="914400"/>
            <a:ext cx="7772400" cy="5484813"/>
          </a:xfrm>
        </p:spPr>
        <p:txBody>
          <a:bodyPr>
            <a:normAutofit/>
          </a:bodyPr>
          <a:lstStyle/>
          <a:p>
            <a:pPr algn="just"/>
            <a:r>
              <a:rPr lang="en-US" dirty="0"/>
              <a:t>The most evident limitations of Schottky diodes are the relatively low reverse voltage ratings for silicon-metal Schottky diodes, typically 50 V and below, and a relatively high reverse leakage current. Some higher-voltage designs are available; 200V is considered a high reverse voltage.</a:t>
            </a:r>
          </a:p>
          <a:p>
            <a:pPr algn="just"/>
            <a:r>
              <a:rPr lang="en-US" dirty="0"/>
              <a:t>Reverse leakage current, because it increases with temperature, leads to a thermal instability issue. This often limits the useful reverse voltage to well below the actual rating.</a:t>
            </a:r>
          </a:p>
          <a:p>
            <a:pPr algn="just"/>
            <a:r>
              <a:rPr lang="en-US" dirty="0"/>
              <a:t>While higher reverse voltages are achievable, they would be accompanied by higher forward voltage drops, comparable to other types; such a Schottky diode would have no advantage</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a:extLst>
              <a:ext uri="{FF2B5EF4-FFF2-40B4-BE49-F238E27FC236}">
                <a16:creationId xmlns:a16="http://schemas.microsoft.com/office/drawing/2014/main" id="{BD069547-BAE4-E516-972F-974F481AC803}"/>
              </a:ext>
            </a:extLst>
          </p:cNvPr>
          <p:cNvPicPr>
            <a:picLocks noGrp="1" noChangeAspect="1"/>
          </p:cNvPicPr>
          <p:nvPr>
            <p:ph idx="1"/>
          </p:nvPr>
        </p:nvPicPr>
        <p:blipFill>
          <a:blip r:embed="rId2"/>
          <a:stretch>
            <a:fillRect/>
          </a:stretch>
        </p:blipFill>
        <p:spPr>
          <a:xfrm>
            <a:off x="381000" y="76200"/>
            <a:ext cx="8382000" cy="5955632"/>
          </a:xfrm>
        </p:spPr>
      </p:pic>
    </p:spTree>
    <p:extLst>
      <p:ext uri="{BB962C8B-B14F-4D97-AF65-F5344CB8AC3E}">
        <p14:creationId xmlns:p14="http://schemas.microsoft.com/office/powerpoint/2010/main" val="1912218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3" y="152400"/>
            <a:ext cx="8153400" cy="1049338"/>
          </a:xfrm>
        </p:spPr>
        <p:txBody>
          <a:bodyPr>
            <a:normAutofit fontScale="90000"/>
          </a:bodyPr>
          <a:lstStyle/>
          <a:p>
            <a:pPr>
              <a:defRPr/>
            </a:pPr>
            <a:r>
              <a:rPr lang="ro-RO" dirty="0"/>
              <a:t>TMOV – Metal </a:t>
            </a:r>
            <a:r>
              <a:rPr lang="ro-RO" dirty="0" err="1"/>
              <a:t>Oxide</a:t>
            </a:r>
            <a:r>
              <a:rPr lang="ro-RO" dirty="0"/>
              <a:t> Varistor </a:t>
            </a:r>
            <a:r>
              <a:rPr lang="ro-RO" dirty="0" err="1"/>
              <a:t>with</a:t>
            </a:r>
            <a:r>
              <a:rPr lang="ro-RO" dirty="0"/>
              <a:t> an </a:t>
            </a:r>
            <a:r>
              <a:rPr lang="ro-RO" dirty="0" err="1"/>
              <a:t>integrated</a:t>
            </a:r>
            <a:r>
              <a:rPr lang="ro-RO" dirty="0"/>
              <a:t> </a:t>
            </a:r>
            <a:r>
              <a:rPr lang="ro-RO" dirty="0" err="1"/>
              <a:t>thermally</a:t>
            </a:r>
            <a:r>
              <a:rPr lang="ro-RO" dirty="0"/>
              <a:t> </a:t>
            </a:r>
            <a:r>
              <a:rPr lang="ro-RO" dirty="0" err="1"/>
              <a:t>activated</a:t>
            </a:r>
            <a:r>
              <a:rPr lang="ro-RO" dirty="0"/>
              <a:t> element</a:t>
            </a:r>
            <a:endParaRPr lang="en-GB" dirty="0"/>
          </a:p>
        </p:txBody>
      </p:sp>
      <p:sp>
        <p:nvSpPr>
          <p:cNvPr id="20483" name="Content Placeholder 2"/>
          <p:cNvSpPr>
            <a:spLocks noGrp="1"/>
          </p:cNvSpPr>
          <p:nvPr>
            <p:ph idx="1"/>
          </p:nvPr>
        </p:nvSpPr>
        <p:spPr>
          <a:xfrm>
            <a:off x="152400" y="1077913"/>
            <a:ext cx="6572250" cy="3449637"/>
          </a:xfrm>
        </p:spPr>
        <p:txBody>
          <a:bodyPr/>
          <a:lstStyle/>
          <a:p>
            <a:endParaRPr lang="en-GB" altLang="en-US"/>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1063" y="1077913"/>
            <a:ext cx="18954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990600"/>
            <a:ext cx="7113588"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0899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87313"/>
            <a:ext cx="7772400" cy="954087"/>
          </a:xfrm>
        </p:spPr>
        <p:txBody>
          <a:bodyPr>
            <a:normAutofit fontScale="90000"/>
          </a:bodyPr>
          <a:lstStyle/>
          <a:p>
            <a:r>
              <a:rPr lang="en-US" b="1"/>
              <a:t>Applications</a:t>
            </a:r>
            <a:br>
              <a:rPr lang="en-US" b="1"/>
            </a:br>
            <a:endParaRPr lang="en-US"/>
          </a:p>
        </p:txBody>
      </p:sp>
      <p:sp>
        <p:nvSpPr>
          <p:cNvPr id="12291" name="Content Placeholder 2"/>
          <p:cNvSpPr>
            <a:spLocks noGrp="1"/>
          </p:cNvSpPr>
          <p:nvPr>
            <p:ph sz="quarter" idx="1"/>
          </p:nvPr>
        </p:nvSpPr>
        <p:spPr>
          <a:xfrm>
            <a:off x="723900" y="1219200"/>
            <a:ext cx="7734300" cy="4730587"/>
          </a:xfrm>
        </p:spPr>
        <p:txBody>
          <a:bodyPr>
            <a:normAutofit/>
          </a:bodyPr>
          <a:lstStyle/>
          <a:p>
            <a:pPr>
              <a:lnSpc>
                <a:spcPct val="200000"/>
              </a:lnSpc>
            </a:pPr>
            <a:r>
              <a:rPr lang="en-US" dirty="0"/>
              <a:t>Voltage clamping and clipping circuits</a:t>
            </a:r>
          </a:p>
          <a:p>
            <a:pPr>
              <a:lnSpc>
                <a:spcPct val="200000"/>
              </a:lnSpc>
            </a:pPr>
            <a:r>
              <a:rPr lang="en-US" dirty="0"/>
              <a:t>Reverse current and discharge protection</a:t>
            </a:r>
          </a:p>
          <a:p>
            <a:pPr>
              <a:lnSpc>
                <a:spcPct val="200000"/>
              </a:lnSpc>
            </a:pPr>
            <a:r>
              <a:rPr lang="en-US" dirty="0"/>
              <a:t>Rectify high frequencies  signal.</a:t>
            </a:r>
          </a:p>
          <a:p>
            <a:pPr>
              <a:lnSpc>
                <a:spcPct val="200000"/>
              </a:lnSpc>
            </a:pPr>
            <a:r>
              <a:rPr lang="en-US" dirty="0"/>
              <a:t>Low power TTL logic.</a:t>
            </a:r>
          </a:p>
          <a:p>
            <a:pPr>
              <a:lnSpc>
                <a:spcPct val="200000"/>
              </a:lnSpc>
            </a:pPr>
            <a:r>
              <a:rPr lang="en-US" dirty="0"/>
              <a:t>As a switching devices.</a:t>
            </a:r>
          </a:p>
        </p:txBody>
      </p:sp>
      <p:sp>
        <p:nvSpPr>
          <p:cNvPr id="12292" name="Slide Number Placeholder 3"/>
          <p:cNvSpPr>
            <a:spLocks noGrp="1"/>
          </p:cNvSpPr>
          <p:nvPr>
            <p:ph type="sldNum" sz="quarter" idx="15"/>
          </p:nvPr>
        </p:nvSpPr>
        <p:spPr>
          <a:xfrm>
            <a:off x="8129016" y="5734050"/>
            <a:ext cx="609600" cy="521208"/>
          </a:xfrm>
          <a:prstGeom prst="rect">
            <a:avLst/>
          </a:prstGeom>
          <a:noFill/>
        </p:spPr>
        <p:txBody>
          <a:bodyPr vert="horz" rtlCol="0" anchor="ctr"/>
          <a:lstStyle>
            <a:defPPr>
              <a:defRPr lang="en-US"/>
            </a:defPPr>
            <a:lvl1pPr algn="ctr" rtl="0" eaLnBrk="1" fontAlgn="base" latinLnBrk="0" hangingPunct="1">
              <a:spcBef>
                <a:spcPct val="0"/>
              </a:spcBef>
              <a:spcAft>
                <a:spcPct val="0"/>
              </a:spcAft>
              <a:defRPr kumimoji="0" sz="1400" b="1" kern="1200">
                <a:solidFill>
                  <a:srgbClr val="FFFFFF"/>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CE138868-A473-4423-BCBD-89A80F07E3C0}"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17AFDBD-F3F9-9DA3-4C93-83619BDE01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62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075" y="15875"/>
            <a:ext cx="6572250" cy="593725"/>
          </a:xfrm>
        </p:spPr>
        <p:txBody>
          <a:bodyPr/>
          <a:lstStyle/>
          <a:p>
            <a:pPr>
              <a:defRPr/>
            </a:pPr>
            <a:r>
              <a:rPr lang="ro-RO" dirty="0"/>
              <a:t>Compararea varistor - dioda</a:t>
            </a:r>
            <a:endParaRPr lang="en-GB" dirty="0"/>
          </a:p>
        </p:txBody>
      </p:sp>
      <p:sp>
        <p:nvSpPr>
          <p:cNvPr id="23555" name="Content Placeholder 2"/>
          <p:cNvSpPr>
            <a:spLocks noGrp="1"/>
          </p:cNvSpPr>
          <p:nvPr>
            <p:ph idx="1"/>
          </p:nvPr>
        </p:nvSpPr>
        <p:spPr>
          <a:xfrm>
            <a:off x="304800" y="719138"/>
            <a:ext cx="8686800" cy="3449637"/>
          </a:xfrm>
        </p:spPr>
        <p:txBody>
          <a:bodyPr/>
          <a:lstStyle/>
          <a:p>
            <a:r>
              <a:rPr lang="ro-RO" altLang="en-US" dirty="0"/>
              <a:t>Certitudine</a:t>
            </a:r>
          </a:p>
          <a:p>
            <a:r>
              <a:rPr lang="ro-RO" altLang="en-US" dirty="0"/>
              <a:t>Temperaturi înalte de lucru</a:t>
            </a:r>
          </a:p>
          <a:p>
            <a:r>
              <a:rPr lang="ro-RO" altLang="en-US" dirty="0"/>
              <a:t>Dimensiuni mici</a:t>
            </a:r>
          </a:p>
          <a:p>
            <a:r>
              <a:rPr lang="ro-RO" altLang="en-US" dirty="0"/>
              <a:t>Bipolaritate</a:t>
            </a:r>
          </a:p>
          <a:p>
            <a:r>
              <a:rPr lang="ro-RO" altLang="en-US" dirty="0"/>
              <a:t>Timp de închidere mic (2-4 ori mai mic)</a:t>
            </a:r>
          </a:p>
          <a:p>
            <a:r>
              <a:rPr lang="ro-RO" altLang="en-US" dirty="0"/>
              <a:t>Caracteristici de filtrare</a:t>
            </a:r>
            <a:r>
              <a:rPr lang="en-US" altLang="en-US" dirty="0"/>
              <a:t>&gt; la diode </a:t>
            </a:r>
            <a:r>
              <a:rPr lang="en-US" altLang="en-US" dirty="0" err="1"/>
              <a:t>capacitatea</a:t>
            </a:r>
            <a:r>
              <a:rPr lang="en-US" altLang="en-US" dirty="0"/>
              <a:t> </a:t>
            </a:r>
            <a:r>
              <a:rPr lang="en-US" altLang="en-US" dirty="0" err="1"/>
              <a:t>foarte</a:t>
            </a:r>
            <a:r>
              <a:rPr lang="en-US" altLang="en-US" dirty="0"/>
              <a:t> mica </a:t>
            </a:r>
            <a:r>
              <a:rPr lang="en-US" altLang="en-US" dirty="0" err="1"/>
              <a:t>astfel</a:t>
            </a:r>
            <a:r>
              <a:rPr lang="en-US" altLang="en-US" dirty="0"/>
              <a:t> nu au </a:t>
            </a:r>
            <a:r>
              <a:rPr lang="en-US" altLang="en-US" dirty="0" err="1"/>
              <a:t>caracteristici</a:t>
            </a:r>
            <a:r>
              <a:rPr lang="en-US" altLang="en-US" dirty="0"/>
              <a:t> de </a:t>
            </a:r>
            <a:r>
              <a:rPr lang="en-US" altLang="en-US" dirty="0" err="1"/>
              <a:t>filtrare</a:t>
            </a:r>
            <a:r>
              <a:rPr lang="en-US" altLang="en-US" dirty="0"/>
              <a:t>. </a:t>
            </a:r>
            <a:r>
              <a:rPr lang="en-US" altLang="en-US" dirty="0" err="1"/>
              <a:t>Pentru</a:t>
            </a:r>
            <a:r>
              <a:rPr lang="en-US" altLang="en-US" dirty="0"/>
              <a:t> </a:t>
            </a:r>
            <a:r>
              <a:rPr lang="en-US" altLang="en-US" dirty="0" err="1"/>
              <a:t>protectia</a:t>
            </a:r>
            <a:r>
              <a:rPr lang="en-US" altLang="en-US" dirty="0"/>
              <a:t> </a:t>
            </a:r>
            <a:r>
              <a:rPr lang="en-US" altLang="en-US" dirty="0" err="1"/>
              <a:t>bipolara</a:t>
            </a:r>
            <a:r>
              <a:rPr lang="en-US" altLang="en-US" dirty="0"/>
              <a:t> – </a:t>
            </a:r>
            <a:r>
              <a:rPr lang="en-US" altLang="en-US" dirty="0" err="1"/>
              <a:t>trebuie</a:t>
            </a:r>
            <a:r>
              <a:rPr lang="en-US" altLang="en-US" dirty="0"/>
              <a:t> 2 diode!</a:t>
            </a:r>
            <a:endParaRPr lang="en-GB" altLang="en-US" dirty="0"/>
          </a:p>
        </p:txBody>
      </p:sp>
      <p:pic>
        <p:nvPicPr>
          <p:cNvPr id="3" name="Picture 2"/>
          <p:cNvPicPr>
            <a:picLocks noChangeAspect="1"/>
          </p:cNvPicPr>
          <p:nvPr/>
        </p:nvPicPr>
        <p:blipFill>
          <a:blip r:embed="rId2"/>
          <a:stretch>
            <a:fillRect/>
          </a:stretch>
        </p:blipFill>
        <p:spPr>
          <a:xfrm>
            <a:off x="6248672" y="5867400"/>
            <a:ext cx="2257425" cy="885825"/>
          </a:xfrm>
          <a:prstGeom prst="rect">
            <a:avLst/>
          </a:prstGeom>
        </p:spPr>
      </p:pic>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2906" y="457200"/>
            <a:ext cx="4401094" cy="261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41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2819400" cy="436563"/>
          </a:xfrm>
        </p:spPr>
        <p:txBody>
          <a:bodyPr>
            <a:normAutofit fontScale="90000"/>
          </a:bodyPr>
          <a:lstStyle/>
          <a:p>
            <a:pPr>
              <a:defRPr/>
            </a:pPr>
            <a:r>
              <a:rPr lang="ro-MD" dirty="0"/>
              <a:t>Dioda </a:t>
            </a:r>
            <a:r>
              <a:rPr lang="ro-MD" dirty="0" err="1"/>
              <a:t>Zener</a:t>
            </a:r>
            <a:endParaRPr lang="en-US" dirty="0"/>
          </a:p>
        </p:txBody>
      </p:sp>
      <p:sp>
        <p:nvSpPr>
          <p:cNvPr id="24579" name="Content Placeholder 2"/>
          <p:cNvSpPr>
            <a:spLocks noGrp="1"/>
          </p:cNvSpPr>
          <p:nvPr>
            <p:ph idx="1"/>
          </p:nvPr>
        </p:nvSpPr>
        <p:spPr>
          <a:xfrm>
            <a:off x="33338" y="685800"/>
            <a:ext cx="9034462" cy="3381375"/>
          </a:xfrm>
        </p:spPr>
        <p:txBody>
          <a:bodyPr/>
          <a:lstStyle/>
          <a:p>
            <a:pPr algn="ctr"/>
            <a:r>
              <a:rPr lang="en-US" altLang="en-US" dirty="0"/>
              <a:t>p-</a:t>
            </a:r>
            <a:r>
              <a:rPr lang="ro-MD" altLang="en-US" dirty="0"/>
              <a:t>n joncțiune puternic dopată</a:t>
            </a:r>
          </a:p>
          <a:p>
            <a:r>
              <a:rPr lang="ro-MD" altLang="en-US" dirty="0"/>
              <a:t>Străpungerea joncţiunii este nedistructivă, caracterizată prin creşterea puternică a curentului invers în condiţiile menţinerii aproare constante a tensiunii inverse.  Două efecte determină această comportare: </a:t>
            </a:r>
            <a:r>
              <a:rPr lang="ro-MD" altLang="en-US" b="1" dirty="0"/>
              <a:t>efectul Zener şi efectul multiplicării în avalanşă al purtătorilor.</a:t>
            </a:r>
            <a:r>
              <a:rPr lang="ro-MD" altLang="en-US" dirty="0"/>
              <a:t> </a:t>
            </a:r>
          </a:p>
          <a:p>
            <a:r>
              <a:rPr lang="ro-MD" altLang="en-US" dirty="0"/>
              <a:t>Efectul Zener este predominant la tensiuni inverse cuprinse între 2,7 V - 5 V. Datorită dopării puternice a zonelor de tip </a:t>
            </a:r>
            <a:r>
              <a:rPr lang="ro-MD" altLang="en-US" i="1" dirty="0"/>
              <a:t>p</a:t>
            </a:r>
            <a:r>
              <a:rPr lang="ro-MD" altLang="en-US" dirty="0"/>
              <a:t> şi </a:t>
            </a:r>
            <a:r>
              <a:rPr lang="ro-MD" altLang="en-US" i="1" dirty="0"/>
              <a:t>n</a:t>
            </a:r>
            <a:r>
              <a:rPr lang="ro-MD" altLang="en-US" dirty="0"/>
              <a:t>, bariera de potenţial este redusă chiar şi la tensiuni de polarizare inverse, astfel încât este posibilă trecerea purtătorilor prin </a:t>
            </a:r>
            <a:r>
              <a:rPr lang="ro-MD" altLang="en-US" i="1" dirty="0"/>
              <a:t>p-n</a:t>
            </a:r>
            <a:r>
              <a:rPr lang="ro-MD" altLang="en-US" dirty="0"/>
              <a:t>. </a:t>
            </a:r>
          </a:p>
          <a:p>
            <a:r>
              <a:rPr lang="ro-MD" altLang="en-US" dirty="0"/>
              <a:t>Efectul multiplicării în avalanşă este predominant la diode cu dopări mai reduse şi determină tensiuni de străpungere de </a:t>
            </a:r>
            <a:r>
              <a:rPr lang="ro-MD" altLang="en-US" b="1" i="1" dirty="0"/>
              <a:t>peste 7 V</a:t>
            </a:r>
            <a:r>
              <a:rPr lang="ro-MD" altLang="en-US" dirty="0"/>
              <a:t>.</a:t>
            </a:r>
          </a:p>
          <a:p>
            <a:r>
              <a:rPr lang="ro-MD" altLang="en-US" dirty="0"/>
              <a:t>Datorită câmpului electric intens la nivelul </a:t>
            </a:r>
            <a:r>
              <a:rPr lang="ro-MD" altLang="en-US" dirty="0" err="1"/>
              <a:t>joncţiunii</a:t>
            </a:r>
            <a:r>
              <a:rPr lang="ro-MD" altLang="en-US" dirty="0"/>
              <a:t>, electronii sunt puternic </a:t>
            </a:r>
            <a:r>
              <a:rPr lang="ro-MD" altLang="en-US" dirty="0" err="1"/>
              <a:t>acceleraţi</a:t>
            </a:r>
            <a:r>
              <a:rPr lang="ro-MD" altLang="en-US" dirty="0"/>
              <a:t> </a:t>
            </a:r>
            <a:r>
              <a:rPr lang="ro-MD" altLang="en-US" dirty="0" err="1"/>
              <a:t>şi</a:t>
            </a:r>
            <a:r>
              <a:rPr lang="ro-MD" altLang="en-US" dirty="0"/>
              <a:t> </a:t>
            </a:r>
            <a:r>
              <a:rPr lang="ro-MD" altLang="en-US" dirty="0" err="1"/>
              <a:t>interacţiunea</a:t>
            </a:r>
            <a:r>
              <a:rPr lang="ro-MD" altLang="en-US" dirty="0"/>
              <a:t> lor cu atomii din </a:t>
            </a:r>
            <a:r>
              <a:rPr lang="ro-MD" altLang="en-US" dirty="0" err="1"/>
              <a:t>reţea</a:t>
            </a:r>
            <a:r>
              <a:rPr lang="ro-MD" altLang="en-US" dirty="0"/>
              <a:t> duce la formarea de noi perechi electron-gol. </a:t>
            </a:r>
            <a:r>
              <a:rPr lang="ro-MD" altLang="en-US" dirty="0" err="1"/>
              <a:t>Aceştia</a:t>
            </a:r>
            <a:r>
              <a:rPr lang="ro-MD" altLang="en-US" dirty="0"/>
              <a:t> determină la rândul lor </a:t>
            </a:r>
            <a:r>
              <a:rPr lang="ro-MD" altLang="en-US" dirty="0" err="1"/>
              <a:t>apariţia</a:t>
            </a:r>
            <a:r>
              <a:rPr lang="ro-MD" altLang="en-US" dirty="0"/>
              <a:t> de noi purtători, ceea ce duce la "multiplicarea în </a:t>
            </a:r>
            <a:r>
              <a:rPr lang="ro-MD" altLang="en-US" dirty="0" err="1"/>
              <a:t>avalanşă</a:t>
            </a:r>
            <a:r>
              <a:rPr lang="ro-MD" altLang="en-US" dirty="0"/>
              <a:t>" a purtătorilor de sarcină</a:t>
            </a:r>
          </a:p>
          <a:p>
            <a:endParaRPr lang="ro-MD" altLang="en-US" dirty="0"/>
          </a:p>
          <a:p>
            <a:endParaRPr lang="en-US" altLang="en-US" dirty="0"/>
          </a:p>
        </p:txBody>
      </p:sp>
    </p:spTree>
    <p:extLst>
      <p:ext uri="{BB962C8B-B14F-4D97-AF65-F5344CB8AC3E}">
        <p14:creationId xmlns:p14="http://schemas.microsoft.com/office/powerpoint/2010/main" val="3588459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pic>
        <p:nvPicPr>
          <p:cNvPr id="2050" name="Picture 2" descr="Zener Diode Basic Operation and Applications Fig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2519" y="32657"/>
            <a:ext cx="7253287" cy="54399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81920" y="5472624"/>
            <a:ext cx="3469219" cy="369332"/>
          </a:xfrm>
          <a:prstGeom prst="rect">
            <a:avLst/>
          </a:prstGeom>
        </p:spPr>
        <p:txBody>
          <a:bodyPr wrap="none">
            <a:spAutoFit/>
          </a:bodyPr>
          <a:lstStyle/>
          <a:p>
            <a:pPr algn="ctr"/>
            <a:r>
              <a:rPr lang="en-US" altLang="en-US" dirty="0"/>
              <a:t>p-</a:t>
            </a:r>
            <a:r>
              <a:rPr lang="ro-MD" altLang="en-US" dirty="0"/>
              <a:t>n joncțiune de Si puternic dopată</a:t>
            </a:r>
          </a:p>
        </p:txBody>
      </p:sp>
    </p:spTree>
    <p:extLst>
      <p:ext uri="{BB962C8B-B14F-4D97-AF65-F5344CB8AC3E}">
        <p14:creationId xmlns:p14="http://schemas.microsoft.com/office/powerpoint/2010/main" val="399174298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5398</TotalTime>
  <Words>4744</Words>
  <Application>Microsoft Office PowerPoint</Application>
  <PresentationFormat>Expunere pe ecran (4:3)</PresentationFormat>
  <Paragraphs>369</Paragraphs>
  <Slides>61</Slides>
  <Notes>14</Notes>
  <HiddenSlides>0</HiddenSlides>
  <MMClips>0</MMClips>
  <ScaleCrop>false</ScaleCrop>
  <HeadingPairs>
    <vt:vector size="8" baseType="variant">
      <vt:variant>
        <vt:lpstr>Fonturi utilizate</vt:lpstr>
      </vt:variant>
      <vt:variant>
        <vt:i4>13</vt:i4>
      </vt:variant>
      <vt:variant>
        <vt:lpstr>Temă</vt:lpstr>
      </vt:variant>
      <vt:variant>
        <vt:i4>1</vt:i4>
      </vt:variant>
      <vt:variant>
        <vt:lpstr>Servere OLE încorporate</vt:lpstr>
      </vt:variant>
      <vt:variant>
        <vt:i4>1</vt:i4>
      </vt:variant>
      <vt:variant>
        <vt:lpstr>Titluri diapozitive</vt:lpstr>
      </vt:variant>
      <vt:variant>
        <vt:i4>61</vt:i4>
      </vt:variant>
    </vt:vector>
  </HeadingPairs>
  <TitlesOfParts>
    <vt:vector size="76" baseType="lpstr">
      <vt:lpstr>Arial</vt:lpstr>
      <vt:lpstr>Bitter</vt:lpstr>
      <vt:lpstr>Calibri</vt:lpstr>
      <vt:lpstr>Droid Sans</vt:lpstr>
      <vt:lpstr>Gigi</vt:lpstr>
      <vt:lpstr>Gill Sans MT</vt:lpstr>
      <vt:lpstr>Helvetica</vt:lpstr>
      <vt:lpstr>Symbol</vt:lpstr>
      <vt:lpstr>Tahoma</vt:lpstr>
      <vt:lpstr>Times New Roman</vt:lpstr>
      <vt:lpstr>TimesNewRomanPS-ItalicMT</vt:lpstr>
      <vt:lpstr>Verdana</vt:lpstr>
      <vt:lpstr>Wingdings</vt:lpstr>
      <vt:lpstr>Gallery</vt:lpstr>
      <vt:lpstr>Acrobat Document</vt:lpstr>
      <vt:lpstr>VARISTOR, STABILITROANE,  DE IMPULS,  SCHOTTKY,  </vt:lpstr>
      <vt:lpstr>VARISTOR</vt:lpstr>
      <vt:lpstr>Prezentare PowerPoint</vt:lpstr>
      <vt:lpstr>fiabilitatea</vt:lpstr>
      <vt:lpstr>Prezentare PowerPoint</vt:lpstr>
      <vt:lpstr>TMOV – Metal Oxide Varistor with an integrated thermally activated element</vt:lpstr>
      <vt:lpstr>Compararea varistor - dioda</vt:lpstr>
      <vt:lpstr>Dioda Zener</vt:lpstr>
      <vt:lpstr>Prezentare PowerPoint</vt:lpstr>
      <vt:lpstr>STABILTRON – dioda zener</vt:lpstr>
      <vt:lpstr>POLARIZAREA CORECTĂ A DIODELOR ZENER </vt:lpstr>
      <vt:lpstr>Regiunea de operare a diodei zener</vt:lpstr>
      <vt:lpstr>Prezentare PowerPoint</vt:lpstr>
      <vt:lpstr>Zener Diode – Breakdown Characteristics</vt:lpstr>
      <vt:lpstr>Zener Diodes – Voltage Regulation</vt:lpstr>
      <vt:lpstr>Zener Diode – Equivalent Circuit</vt:lpstr>
      <vt:lpstr>Zener Diode – Equivalent Circuit</vt:lpstr>
      <vt:lpstr>Zener Diode – Characteristic Curve</vt:lpstr>
      <vt:lpstr>Zener Diode</vt:lpstr>
      <vt:lpstr>Zener Diode –  Data Sheet</vt:lpstr>
      <vt:lpstr>MATEMATICA MECANISMULUI STABILIZĂRII</vt:lpstr>
      <vt:lpstr>Factorul (coeficientul) de stabilizare</vt:lpstr>
      <vt:lpstr>Prezentare PowerPoint</vt:lpstr>
      <vt:lpstr>Zener Diode - Applications</vt:lpstr>
      <vt:lpstr>Zener Diode - Applications</vt:lpstr>
      <vt:lpstr>Zener Diode - Applications</vt:lpstr>
      <vt:lpstr>Zener Diode - Applications</vt:lpstr>
      <vt:lpstr>Zener Limiting</vt:lpstr>
      <vt:lpstr>Stabilitronul termocompensat </vt:lpstr>
      <vt:lpstr>LIMITA TERMICĂ ŞI DISTRUGEREA D. ZENER </vt:lpstr>
      <vt:lpstr>CLASIFICAREA DIODELOR ZENER DUPĂ                                   ATRIBUTE PRIMARE </vt:lpstr>
      <vt:lpstr>Stabistorul  / НОРМИСТОР</vt:lpstr>
      <vt:lpstr>Prezentare PowerPoint</vt:lpstr>
      <vt:lpstr>Prezentare PowerPoint</vt:lpstr>
      <vt:lpstr>Alte stabilitroane </vt:lpstr>
      <vt:lpstr>Prezentare PowerPoint</vt:lpstr>
      <vt:lpstr>Dioda de curent conSTANT/ Constant current diodes</vt:lpstr>
      <vt:lpstr>Parametrii Diodei Regulatoare de Curent</vt:lpstr>
      <vt:lpstr>Diode de impuls</vt:lpstr>
      <vt:lpstr>CLASIFICAREA TEHNOLOGICĂ A DIODELOR DE IMPULS</vt:lpstr>
      <vt:lpstr>Dioda cu contact punctiform</vt:lpstr>
      <vt:lpstr>Diode de semnal  (Small signal diode)</vt:lpstr>
      <vt:lpstr>Prezentare PowerPoint</vt:lpstr>
      <vt:lpstr>Dioda Schottky</vt:lpstr>
      <vt:lpstr>Prezentare PowerPoint</vt:lpstr>
      <vt:lpstr>Componentele curentului în p-n și Schottky diode</vt:lpstr>
      <vt:lpstr>Current components in Schottky diode</vt:lpstr>
      <vt:lpstr>Current components in Schottky diode</vt:lpstr>
      <vt:lpstr>Înălțimea barierei Schottky</vt:lpstr>
      <vt:lpstr>Benzile energetice ale barierei Schottky</vt:lpstr>
      <vt:lpstr>Lucrul diodei Schottky nepolarizată</vt:lpstr>
      <vt:lpstr>Lucrul diodei schottky polarizate direct</vt:lpstr>
      <vt:lpstr>Dioda schottky polarizată invers</vt:lpstr>
      <vt:lpstr>Caracteristica I-V a diodei schottky</vt:lpstr>
      <vt:lpstr>Avantajele / dezavantajele diodei schottky</vt:lpstr>
      <vt:lpstr>Reverse recovery time </vt:lpstr>
      <vt:lpstr>Some important points about schottky diode</vt:lpstr>
      <vt:lpstr>Limitations </vt:lpstr>
      <vt:lpstr>Prezentare PowerPoint</vt:lpstr>
      <vt:lpstr>Applications </vt:lpstr>
      <vt:lpstr>Prezentare PowerPoint</vt:lpstr>
    </vt:vector>
  </TitlesOfParts>
  <Company>MATEC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MATEC41</dc:creator>
  <cp:lastModifiedBy>buzdugan artur</cp:lastModifiedBy>
  <cp:revision>389</cp:revision>
  <dcterms:created xsi:type="dcterms:W3CDTF">2008-07-21T15:30:37Z</dcterms:created>
  <dcterms:modified xsi:type="dcterms:W3CDTF">2024-02-13T12:22:01Z</dcterms:modified>
</cp:coreProperties>
</file>