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88" r:id="rId13"/>
    <p:sldId id="286" r:id="rId14"/>
    <p:sldId id="287" r:id="rId15"/>
    <p:sldId id="289" r:id="rId16"/>
    <p:sldId id="285" r:id="rId17"/>
    <p:sldId id="267" r:id="rId18"/>
    <p:sldId id="284"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76" d="100"/>
          <a:sy n="76" d="100"/>
        </p:scale>
        <p:origin x="96" y="6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A7090-69EF-4663-90E1-477A0D22E6FE}" type="datetimeFigureOut">
              <a:rPr lang="en-US" smtClean="0"/>
              <a:t>12/10/2024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7898A-E606-44E9-B5E7-B04EA3153B23}" type="slidenum">
              <a:rPr lang="en-US" smtClean="0"/>
              <a:t>‹#›</a:t>
            </a:fld>
            <a:endParaRPr lang="en-US"/>
          </a:p>
        </p:txBody>
      </p:sp>
    </p:spTree>
    <p:extLst>
      <p:ext uri="{BB962C8B-B14F-4D97-AF65-F5344CB8AC3E}">
        <p14:creationId xmlns:p14="http://schemas.microsoft.com/office/powerpoint/2010/main" val="397306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4B57AF3-DBA1-AB2D-8371-B8C736BE3338}"/>
              </a:ext>
            </a:extLst>
          </p:cNvPr>
          <p:cNvSpPr>
            <a:spLocks noGrp="1" noChangeArrowheads="1"/>
          </p:cNvSpPr>
          <p:nvPr>
            <p:ph type="ctrTitle"/>
          </p:nvPr>
        </p:nvSpPr>
        <p:spPr>
          <a:xfrm>
            <a:off x="2438400" y="53975"/>
            <a:ext cx="6400800" cy="1016000"/>
          </a:xfrm>
        </p:spPr>
        <p:txBody>
          <a:bodyPr/>
          <a:lstStyle>
            <a:lvl1pPr>
              <a:defRPr/>
            </a:lvl1pPr>
          </a:lstStyle>
          <a:p>
            <a:pPr lvl="0"/>
            <a:r>
              <a:rPr lang="ro-RO" altLang="en-US" noProof="0"/>
              <a:t>Faceți clic pentru a edita stilul de titlu coordonator</a:t>
            </a:r>
            <a:endParaRPr lang="en-US" altLang="en-US" noProof="0"/>
          </a:p>
        </p:txBody>
      </p:sp>
      <p:sp>
        <p:nvSpPr>
          <p:cNvPr id="4099" name="Rectangle 3">
            <a:extLst>
              <a:ext uri="{FF2B5EF4-FFF2-40B4-BE49-F238E27FC236}">
                <a16:creationId xmlns:a16="http://schemas.microsoft.com/office/drawing/2014/main" id="{B5302B2A-A46B-26DB-6FCC-68696A4CA4B3}"/>
              </a:ext>
            </a:extLst>
          </p:cNvPr>
          <p:cNvSpPr>
            <a:spLocks noGrp="1" noChangeArrowheads="1"/>
          </p:cNvSpPr>
          <p:nvPr>
            <p:ph type="subTitle" idx="1"/>
          </p:nvPr>
        </p:nvSpPr>
        <p:spPr>
          <a:xfrm>
            <a:off x="2438400" y="892175"/>
            <a:ext cx="6400800" cy="698500"/>
          </a:xfrm>
        </p:spPr>
        <p:txBody>
          <a:bodyPr/>
          <a:lstStyle>
            <a:lvl1pPr marL="0" indent="0" algn="ctr">
              <a:buFontTx/>
              <a:buNone/>
              <a:defRPr/>
            </a:lvl1pPr>
          </a:lstStyle>
          <a:p>
            <a:pPr lvl="0"/>
            <a:r>
              <a:rPr lang="ro-RO" altLang="en-US" noProof="0"/>
              <a:t>Faceți clic pentru a edita stilul de subtitlu coordonator</a:t>
            </a:r>
            <a:endParaRPr lang="en-US" altLang="en-US" noProof="0"/>
          </a:p>
        </p:txBody>
      </p:sp>
      <p:sp>
        <p:nvSpPr>
          <p:cNvPr id="4100" name="Rectangle 4">
            <a:extLst>
              <a:ext uri="{FF2B5EF4-FFF2-40B4-BE49-F238E27FC236}">
                <a16:creationId xmlns:a16="http://schemas.microsoft.com/office/drawing/2014/main" id="{9645921D-DD11-1938-715F-EAC663D9DE17}"/>
              </a:ext>
            </a:extLst>
          </p:cNvPr>
          <p:cNvSpPr>
            <a:spLocks noGrp="1" noChangeArrowheads="1"/>
          </p:cNvSpPr>
          <p:nvPr>
            <p:ph type="dt" sz="half" idx="2"/>
          </p:nvPr>
        </p:nvSpPr>
        <p:spPr>
          <a:xfrm>
            <a:off x="762000" y="6159500"/>
            <a:ext cx="2133600" cy="476250"/>
          </a:xfrm>
        </p:spPr>
        <p:txBody>
          <a:bodyPr/>
          <a:lstStyle>
            <a:lvl1pPr>
              <a:defRPr/>
            </a:lvl1pPr>
          </a:lstStyle>
          <a:p>
            <a:endParaRPr lang="en-US" altLang="en-US"/>
          </a:p>
        </p:txBody>
      </p:sp>
      <p:sp>
        <p:nvSpPr>
          <p:cNvPr id="4101" name="Rectangle 5">
            <a:extLst>
              <a:ext uri="{FF2B5EF4-FFF2-40B4-BE49-F238E27FC236}">
                <a16:creationId xmlns:a16="http://schemas.microsoft.com/office/drawing/2014/main" id="{10D8D340-DDE1-6D78-4C75-EA9513082648}"/>
              </a:ext>
            </a:extLst>
          </p:cNvPr>
          <p:cNvSpPr>
            <a:spLocks noGrp="1" noChangeArrowheads="1"/>
          </p:cNvSpPr>
          <p:nvPr>
            <p:ph type="ftr" sz="quarter" idx="3"/>
          </p:nvPr>
        </p:nvSpPr>
        <p:spPr>
          <a:xfrm>
            <a:off x="3429000" y="6159500"/>
            <a:ext cx="2895600" cy="476250"/>
          </a:xfrm>
        </p:spPr>
        <p:txBody>
          <a:bodyPr/>
          <a:lstStyle>
            <a:lvl1pPr>
              <a:defRPr/>
            </a:lvl1pPr>
          </a:lstStyle>
          <a:p>
            <a:endParaRPr lang="en-US" altLang="en-US"/>
          </a:p>
        </p:txBody>
      </p:sp>
      <p:sp>
        <p:nvSpPr>
          <p:cNvPr id="4102" name="Rectangle 6">
            <a:extLst>
              <a:ext uri="{FF2B5EF4-FFF2-40B4-BE49-F238E27FC236}">
                <a16:creationId xmlns:a16="http://schemas.microsoft.com/office/drawing/2014/main" id="{4FA40DFD-4E19-586D-67F2-8CA160B13E16}"/>
              </a:ext>
            </a:extLst>
          </p:cNvPr>
          <p:cNvSpPr>
            <a:spLocks noGrp="1" noChangeArrowheads="1"/>
          </p:cNvSpPr>
          <p:nvPr>
            <p:ph type="sldNum" sz="quarter" idx="4"/>
          </p:nvPr>
        </p:nvSpPr>
        <p:spPr>
          <a:xfrm>
            <a:off x="6858000" y="6159500"/>
            <a:ext cx="2133600" cy="476250"/>
          </a:xfrm>
        </p:spPr>
        <p:txBody>
          <a:bodyPr/>
          <a:lstStyle>
            <a:lvl1pPr>
              <a:defRPr/>
            </a:lvl1pPr>
          </a:lstStyle>
          <a:p>
            <a:fld id="{DC186DC4-EC51-47D7-AA48-468E023F003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55190FE-1AC7-D2A6-B6FC-900E1E9FBFD8}"/>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2B99F46D-DFD8-965F-C953-CC9DDC5503E2}"/>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B9FEA196-313C-4968-C572-A12E6F3D92EF}"/>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98A5E71E-65CE-DC13-B80F-E1416F3495FA}"/>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546E1742-AA9B-D334-FB20-B78AC010F312}"/>
              </a:ext>
            </a:extLst>
          </p:cNvPr>
          <p:cNvSpPr>
            <a:spLocks noGrp="1"/>
          </p:cNvSpPr>
          <p:nvPr>
            <p:ph type="sldNum" sz="quarter" idx="12"/>
          </p:nvPr>
        </p:nvSpPr>
        <p:spPr/>
        <p:txBody>
          <a:bodyPr/>
          <a:lstStyle>
            <a:lvl1pPr>
              <a:defRPr/>
            </a:lvl1pPr>
          </a:lstStyle>
          <a:p>
            <a:fld id="{F01D0853-59F2-4FC2-AABB-8B9DB45F556F}" type="slidenum">
              <a:rPr lang="en-US" altLang="en-US"/>
              <a:pPr/>
              <a:t>‹#›</a:t>
            </a:fld>
            <a:endParaRPr lang="en-US" altLang="en-US"/>
          </a:p>
        </p:txBody>
      </p:sp>
    </p:spTree>
    <p:extLst>
      <p:ext uri="{BB962C8B-B14F-4D97-AF65-F5344CB8AC3E}">
        <p14:creationId xmlns:p14="http://schemas.microsoft.com/office/powerpoint/2010/main" val="3434541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B5BCF3BA-93AE-11A6-FF13-249DAAB8EA27}"/>
              </a:ext>
            </a:extLst>
          </p:cNvPr>
          <p:cNvSpPr>
            <a:spLocks noGrp="1"/>
          </p:cNvSpPr>
          <p:nvPr>
            <p:ph type="title" orient="vert"/>
          </p:nvPr>
        </p:nvSpPr>
        <p:spPr>
          <a:xfrm>
            <a:off x="6629400" y="228600"/>
            <a:ext cx="2057400" cy="6248400"/>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660FF8FE-5242-11A2-018D-A2FC42F95DE5}"/>
              </a:ext>
            </a:extLst>
          </p:cNvPr>
          <p:cNvSpPr>
            <a:spLocks noGrp="1"/>
          </p:cNvSpPr>
          <p:nvPr>
            <p:ph type="body" orient="vert" idx="1"/>
          </p:nvPr>
        </p:nvSpPr>
        <p:spPr>
          <a:xfrm>
            <a:off x="457200" y="228600"/>
            <a:ext cx="6019800" cy="624840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44BEB23-8785-8945-4EB6-0EFFDD506C9D}"/>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47D5C588-A704-EB9A-F38F-6D8C3DF64243}"/>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545B8F56-9C2B-3E00-FCE9-889D28AC8946}"/>
              </a:ext>
            </a:extLst>
          </p:cNvPr>
          <p:cNvSpPr>
            <a:spLocks noGrp="1"/>
          </p:cNvSpPr>
          <p:nvPr>
            <p:ph type="sldNum" sz="quarter" idx="12"/>
          </p:nvPr>
        </p:nvSpPr>
        <p:spPr/>
        <p:txBody>
          <a:bodyPr/>
          <a:lstStyle>
            <a:lvl1pPr>
              <a:defRPr/>
            </a:lvl1pPr>
          </a:lstStyle>
          <a:p>
            <a:fld id="{FBCB56A9-9C88-4D23-8D75-7B4D3745010E}" type="slidenum">
              <a:rPr lang="en-US" altLang="en-US"/>
              <a:pPr/>
              <a:t>‹#›</a:t>
            </a:fld>
            <a:endParaRPr lang="en-US" altLang="en-US"/>
          </a:p>
        </p:txBody>
      </p:sp>
    </p:spTree>
    <p:extLst>
      <p:ext uri="{BB962C8B-B14F-4D97-AF65-F5344CB8AC3E}">
        <p14:creationId xmlns:p14="http://schemas.microsoft.com/office/powerpoint/2010/main" val="47480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81420C-402D-2395-5B11-33145C81F153}"/>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A2863E8C-3702-4CCA-1561-955CFA98F821}"/>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6BB1C540-4287-97A6-043D-372FE3391A80}"/>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C27B67A0-200B-BEFD-07AE-4D212FF0B229}"/>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1263C2F4-48E3-96C7-07DB-0DF95452944C}"/>
              </a:ext>
            </a:extLst>
          </p:cNvPr>
          <p:cNvSpPr>
            <a:spLocks noGrp="1"/>
          </p:cNvSpPr>
          <p:nvPr>
            <p:ph type="sldNum" sz="quarter" idx="12"/>
          </p:nvPr>
        </p:nvSpPr>
        <p:spPr/>
        <p:txBody>
          <a:bodyPr/>
          <a:lstStyle>
            <a:lvl1pPr>
              <a:defRPr/>
            </a:lvl1pPr>
          </a:lstStyle>
          <a:p>
            <a:fld id="{0451E1D0-CB23-4E13-905F-BB0A79E1C199}" type="slidenum">
              <a:rPr lang="en-US" altLang="en-US"/>
              <a:pPr/>
              <a:t>‹#›</a:t>
            </a:fld>
            <a:endParaRPr lang="en-US" altLang="en-US"/>
          </a:p>
        </p:txBody>
      </p:sp>
    </p:spTree>
    <p:extLst>
      <p:ext uri="{BB962C8B-B14F-4D97-AF65-F5344CB8AC3E}">
        <p14:creationId xmlns:p14="http://schemas.microsoft.com/office/powerpoint/2010/main" val="127050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A6F327C-0215-8860-7C38-2302A3D0B814}"/>
              </a:ext>
            </a:extLst>
          </p:cNvPr>
          <p:cNvSpPr>
            <a:spLocks noGrp="1"/>
          </p:cNvSpPr>
          <p:nvPr>
            <p:ph type="title"/>
          </p:nvPr>
        </p:nvSpPr>
        <p:spPr>
          <a:xfrm>
            <a:off x="623888" y="1709738"/>
            <a:ext cx="78867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15EAE98D-E703-6B73-3BCE-E12CFD75CB0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0C507CE7-0BAE-C781-E831-7A75A69038C7}"/>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C6578F16-3B18-320A-EA88-87C71DD0B006}"/>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E9EF84DF-BC36-E641-FE78-E246BD56E7C2}"/>
              </a:ext>
            </a:extLst>
          </p:cNvPr>
          <p:cNvSpPr>
            <a:spLocks noGrp="1"/>
          </p:cNvSpPr>
          <p:nvPr>
            <p:ph type="sldNum" sz="quarter" idx="12"/>
          </p:nvPr>
        </p:nvSpPr>
        <p:spPr/>
        <p:txBody>
          <a:bodyPr/>
          <a:lstStyle>
            <a:lvl1pPr>
              <a:defRPr/>
            </a:lvl1pPr>
          </a:lstStyle>
          <a:p>
            <a:fld id="{36D7AF8E-5771-4B88-B33E-16F39AD4605D}" type="slidenum">
              <a:rPr lang="en-US" altLang="en-US"/>
              <a:pPr/>
              <a:t>‹#›</a:t>
            </a:fld>
            <a:endParaRPr lang="en-US" altLang="en-US"/>
          </a:p>
        </p:txBody>
      </p:sp>
    </p:spTree>
    <p:extLst>
      <p:ext uri="{BB962C8B-B14F-4D97-AF65-F5344CB8AC3E}">
        <p14:creationId xmlns:p14="http://schemas.microsoft.com/office/powerpoint/2010/main" val="314582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75CAFBA-1123-5AAE-6A76-6B7052713D44}"/>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6D3857BF-C733-8E03-A13E-5C58D752D8CE}"/>
              </a:ext>
            </a:extLst>
          </p:cNvPr>
          <p:cNvSpPr>
            <a:spLocks noGrp="1"/>
          </p:cNvSpPr>
          <p:nvPr>
            <p:ph sz="half" idx="1"/>
          </p:nvPr>
        </p:nvSpPr>
        <p:spPr>
          <a:xfrm>
            <a:off x="457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1B1A70DF-965C-58AA-B55F-022F941093B5}"/>
              </a:ext>
            </a:extLst>
          </p:cNvPr>
          <p:cNvSpPr>
            <a:spLocks noGrp="1"/>
          </p:cNvSpPr>
          <p:nvPr>
            <p:ph sz="half" idx="2"/>
          </p:nvPr>
        </p:nvSpPr>
        <p:spPr>
          <a:xfrm>
            <a:off x="4648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E9E7226B-343B-F8F1-4117-E9C8E7EA7156}"/>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D2526ACA-CA48-B406-7EEC-2BC5AD085C93}"/>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3BE33883-D1B6-FC17-4B78-3EFC3DA454D7}"/>
              </a:ext>
            </a:extLst>
          </p:cNvPr>
          <p:cNvSpPr>
            <a:spLocks noGrp="1"/>
          </p:cNvSpPr>
          <p:nvPr>
            <p:ph type="sldNum" sz="quarter" idx="12"/>
          </p:nvPr>
        </p:nvSpPr>
        <p:spPr/>
        <p:txBody>
          <a:bodyPr/>
          <a:lstStyle>
            <a:lvl1pPr>
              <a:defRPr/>
            </a:lvl1pPr>
          </a:lstStyle>
          <a:p>
            <a:fld id="{98CC8FBA-12AA-49D7-A035-AC086E1DAB8B}" type="slidenum">
              <a:rPr lang="en-US" altLang="en-US"/>
              <a:pPr/>
              <a:t>‹#›</a:t>
            </a:fld>
            <a:endParaRPr lang="en-US" altLang="en-US"/>
          </a:p>
        </p:txBody>
      </p:sp>
    </p:spTree>
    <p:extLst>
      <p:ext uri="{BB962C8B-B14F-4D97-AF65-F5344CB8AC3E}">
        <p14:creationId xmlns:p14="http://schemas.microsoft.com/office/powerpoint/2010/main" val="188408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5902E28-1362-B9D2-8B13-D0C431839DF2}"/>
              </a:ext>
            </a:extLst>
          </p:cNvPr>
          <p:cNvSpPr>
            <a:spLocks noGrp="1"/>
          </p:cNvSpPr>
          <p:nvPr>
            <p:ph type="title"/>
          </p:nvPr>
        </p:nvSpPr>
        <p:spPr>
          <a:xfrm>
            <a:off x="630238" y="365125"/>
            <a:ext cx="78867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71B4BE84-98E1-E40F-559B-F4B19C9142F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1911B4C9-E0B6-D57A-E380-4E0EE76EBD47}"/>
              </a:ext>
            </a:extLst>
          </p:cNvPr>
          <p:cNvSpPr>
            <a:spLocks noGrp="1"/>
          </p:cNvSpPr>
          <p:nvPr>
            <p:ph sz="half" idx="2"/>
          </p:nvPr>
        </p:nvSpPr>
        <p:spPr>
          <a:xfrm>
            <a:off x="630238" y="2505075"/>
            <a:ext cx="386873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C2C5F98E-2F7E-BCE3-708F-3AAEBBC2B2A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50ED3675-A6F9-CDA5-CC6E-7172DF93B54B}"/>
              </a:ext>
            </a:extLst>
          </p:cNvPr>
          <p:cNvSpPr>
            <a:spLocks noGrp="1"/>
          </p:cNvSpPr>
          <p:nvPr>
            <p:ph sz="quarter" idx="4"/>
          </p:nvPr>
        </p:nvSpPr>
        <p:spPr>
          <a:xfrm>
            <a:off x="4629150" y="2505075"/>
            <a:ext cx="38877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FD9B1381-4E57-747C-526F-32B20947E064}"/>
              </a:ext>
            </a:extLst>
          </p:cNvPr>
          <p:cNvSpPr>
            <a:spLocks noGrp="1"/>
          </p:cNvSpPr>
          <p:nvPr>
            <p:ph type="dt" sz="half" idx="10"/>
          </p:nvPr>
        </p:nvSpPr>
        <p:spPr/>
        <p:txBody>
          <a:bodyPr/>
          <a:lstStyle>
            <a:lvl1pPr>
              <a:defRPr/>
            </a:lvl1pPr>
          </a:lstStyle>
          <a:p>
            <a:endParaRPr lang="en-US" altLang="en-US"/>
          </a:p>
        </p:txBody>
      </p:sp>
      <p:sp>
        <p:nvSpPr>
          <p:cNvPr id="8" name="Substituent subsol 7">
            <a:extLst>
              <a:ext uri="{FF2B5EF4-FFF2-40B4-BE49-F238E27FC236}">
                <a16:creationId xmlns:a16="http://schemas.microsoft.com/office/drawing/2014/main" id="{059C1AAC-AA8A-4E8B-ED40-EA795031423C}"/>
              </a:ext>
            </a:extLst>
          </p:cNvPr>
          <p:cNvSpPr>
            <a:spLocks noGrp="1"/>
          </p:cNvSpPr>
          <p:nvPr>
            <p:ph type="ftr" sz="quarter" idx="11"/>
          </p:nvPr>
        </p:nvSpPr>
        <p:spPr/>
        <p:txBody>
          <a:bodyPr/>
          <a:lstStyle>
            <a:lvl1pPr>
              <a:defRPr/>
            </a:lvl1pPr>
          </a:lstStyle>
          <a:p>
            <a:endParaRPr lang="en-US" altLang="en-US"/>
          </a:p>
        </p:txBody>
      </p:sp>
      <p:sp>
        <p:nvSpPr>
          <p:cNvPr id="9" name="Substituent număr diapozitiv 8">
            <a:extLst>
              <a:ext uri="{FF2B5EF4-FFF2-40B4-BE49-F238E27FC236}">
                <a16:creationId xmlns:a16="http://schemas.microsoft.com/office/drawing/2014/main" id="{4ABCE5F9-B80B-309B-5F6B-2F5FA8F68D13}"/>
              </a:ext>
            </a:extLst>
          </p:cNvPr>
          <p:cNvSpPr>
            <a:spLocks noGrp="1"/>
          </p:cNvSpPr>
          <p:nvPr>
            <p:ph type="sldNum" sz="quarter" idx="12"/>
          </p:nvPr>
        </p:nvSpPr>
        <p:spPr/>
        <p:txBody>
          <a:bodyPr/>
          <a:lstStyle>
            <a:lvl1pPr>
              <a:defRPr/>
            </a:lvl1pPr>
          </a:lstStyle>
          <a:p>
            <a:fld id="{4F2CF992-BDF4-4605-A0EF-399BA44D9197}" type="slidenum">
              <a:rPr lang="en-US" altLang="en-US"/>
              <a:pPr/>
              <a:t>‹#›</a:t>
            </a:fld>
            <a:endParaRPr lang="en-US" altLang="en-US"/>
          </a:p>
        </p:txBody>
      </p:sp>
    </p:spTree>
    <p:extLst>
      <p:ext uri="{BB962C8B-B14F-4D97-AF65-F5344CB8AC3E}">
        <p14:creationId xmlns:p14="http://schemas.microsoft.com/office/powerpoint/2010/main" val="366784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E92ED18-E4C1-77D9-528F-8BA84A9A9828}"/>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CC79ED90-9448-FD5B-C5A3-15AD4F96B603}"/>
              </a:ext>
            </a:extLst>
          </p:cNvPr>
          <p:cNvSpPr>
            <a:spLocks noGrp="1"/>
          </p:cNvSpPr>
          <p:nvPr>
            <p:ph type="dt" sz="half" idx="10"/>
          </p:nvPr>
        </p:nvSpPr>
        <p:spPr/>
        <p:txBody>
          <a:bodyPr/>
          <a:lstStyle>
            <a:lvl1pPr>
              <a:defRPr/>
            </a:lvl1pPr>
          </a:lstStyle>
          <a:p>
            <a:endParaRPr lang="en-US" altLang="en-US"/>
          </a:p>
        </p:txBody>
      </p:sp>
      <p:sp>
        <p:nvSpPr>
          <p:cNvPr id="4" name="Substituent subsol 3">
            <a:extLst>
              <a:ext uri="{FF2B5EF4-FFF2-40B4-BE49-F238E27FC236}">
                <a16:creationId xmlns:a16="http://schemas.microsoft.com/office/drawing/2014/main" id="{1315BDA8-C572-6B43-B0C6-1B7A1AE523E1}"/>
              </a:ext>
            </a:extLst>
          </p:cNvPr>
          <p:cNvSpPr>
            <a:spLocks noGrp="1"/>
          </p:cNvSpPr>
          <p:nvPr>
            <p:ph type="ftr" sz="quarter" idx="11"/>
          </p:nvPr>
        </p:nvSpPr>
        <p:spPr/>
        <p:txBody>
          <a:bodyPr/>
          <a:lstStyle>
            <a:lvl1pPr>
              <a:defRPr/>
            </a:lvl1pPr>
          </a:lstStyle>
          <a:p>
            <a:endParaRPr lang="en-US" altLang="en-US"/>
          </a:p>
        </p:txBody>
      </p:sp>
      <p:sp>
        <p:nvSpPr>
          <p:cNvPr id="5" name="Substituent număr diapozitiv 4">
            <a:extLst>
              <a:ext uri="{FF2B5EF4-FFF2-40B4-BE49-F238E27FC236}">
                <a16:creationId xmlns:a16="http://schemas.microsoft.com/office/drawing/2014/main" id="{B6C820B2-B987-8809-812C-5049C13E68DF}"/>
              </a:ext>
            </a:extLst>
          </p:cNvPr>
          <p:cNvSpPr>
            <a:spLocks noGrp="1"/>
          </p:cNvSpPr>
          <p:nvPr>
            <p:ph type="sldNum" sz="quarter" idx="12"/>
          </p:nvPr>
        </p:nvSpPr>
        <p:spPr/>
        <p:txBody>
          <a:bodyPr/>
          <a:lstStyle>
            <a:lvl1pPr>
              <a:defRPr/>
            </a:lvl1pPr>
          </a:lstStyle>
          <a:p>
            <a:fld id="{E134F9A1-D85B-44BC-AB92-7518AA5D002D}" type="slidenum">
              <a:rPr lang="en-US" altLang="en-US"/>
              <a:pPr/>
              <a:t>‹#›</a:t>
            </a:fld>
            <a:endParaRPr lang="en-US" altLang="en-US"/>
          </a:p>
        </p:txBody>
      </p:sp>
    </p:spTree>
    <p:extLst>
      <p:ext uri="{BB962C8B-B14F-4D97-AF65-F5344CB8AC3E}">
        <p14:creationId xmlns:p14="http://schemas.microsoft.com/office/powerpoint/2010/main" val="2298223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DD86C449-A51F-3C1B-89F9-A5FDAD8F1324}"/>
              </a:ext>
            </a:extLst>
          </p:cNvPr>
          <p:cNvSpPr>
            <a:spLocks noGrp="1"/>
          </p:cNvSpPr>
          <p:nvPr>
            <p:ph type="dt" sz="half" idx="10"/>
          </p:nvPr>
        </p:nvSpPr>
        <p:spPr/>
        <p:txBody>
          <a:bodyPr/>
          <a:lstStyle>
            <a:lvl1pPr>
              <a:defRPr/>
            </a:lvl1pPr>
          </a:lstStyle>
          <a:p>
            <a:endParaRPr lang="en-US" altLang="en-US"/>
          </a:p>
        </p:txBody>
      </p:sp>
      <p:sp>
        <p:nvSpPr>
          <p:cNvPr id="3" name="Substituent subsol 2">
            <a:extLst>
              <a:ext uri="{FF2B5EF4-FFF2-40B4-BE49-F238E27FC236}">
                <a16:creationId xmlns:a16="http://schemas.microsoft.com/office/drawing/2014/main" id="{E07D8F1B-63F6-E609-9FF6-AA367DC4DBB9}"/>
              </a:ext>
            </a:extLst>
          </p:cNvPr>
          <p:cNvSpPr>
            <a:spLocks noGrp="1"/>
          </p:cNvSpPr>
          <p:nvPr>
            <p:ph type="ftr" sz="quarter" idx="11"/>
          </p:nvPr>
        </p:nvSpPr>
        <p:spPr/>
        <p:txBody>
          <a:bodyPr/>
          <a:lstStyle>
            <a:lvl1pPr>
              <a:defRPr/>
            </a:lvl1pPr>
          </a:lstStyle>
          <a:p>
            <a:endParaRPr lang="en-US" altLang="en-US"/>
          </a:p>
        </p:txBody>
      </p:sp>
      <p:sp>
        <p:nvSpPr>
          <p:cNvPr id="4" name="Substituent număr diapozitiv 3">
            <a:extLst>
              <a:ext uri="{FF2B5EF4-FFF2-40B4-BE49-F238E27FC236}">
                <a16:creationId xmlns:a16="http://schemas.microsoft.com/office/drawing/2014/main" id="{03D5DE07-526A-FF10-7A5B-2DD19F5F1A67}"/>
              </a:ext>
            </a:extLst>
          </p:cNvPr>
          <p:cNvSpPr>
            <a:spLocks noGrp="1"/>
          </p:cNvSpPr>
          <p:nvPr>
            <p:ph type="sldNum" sz="quarter" idx="12"/>
          </p:nvPr>
        </p:nvSpPr>
        <p:spPr/>
        <p:txBody>
          <a:bodyPr/>
          <a:lstStyle>
            <a:lvl1pPr>
              <a:defRPr/>
            </a:lvl1pPr>
          </a:lstStyle>
          <a:p>
            <a:fld id="{8AEC807B-1FE9-4176-A4E0-4A10528071B1}" type="slidenum">
              <a:rPr lang="en-US" altLang="en-US"/>
              <a:pPr/>
              <a:t>‹#›</a:t>
            </a:fld>
            <a:endParaRPr lang="en-US" altLang="en-US"/>
          </a:p>
        </p:txBody>
      </p:sp>
    </p:spTree>
    <p:extLst>
      <p:ext uri="{BB962C8B-B14F-4D97-AF65-F5344CB8AC3E}">
        <p14:creationId xmlns:p14="http://schemas.microsoft.com/office/powerpoint/2010/main" val="291154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6E3AB8B-136F-814B-2296-97C6A8B60AEC}"/>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9363AF37-7518-8FB2-FA74-5377F3C4016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5F09BAED-1FF6-E0D8-256D-1A89CE57C0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71333D93-FBD7-9AC1-829D-DB6F23B5932D}"/>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18A9FBD3-7292-2C47-E7AD-A3F0969FF4BF}"/>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68A4B73D-D320-D250-8576-8EC67BC1EB35}"/>
              </a:ext>
            </a:extLst>
          </p:cNvPr>
          <p:cNvSpPr>
            <a:spLocks noGrp="1"/>
          </p:cNvSpPr>
          <p:nvPr>
            <p:ph type="sldNum" sz="quarter" idx="12"/>
          </p:nvPr>
        </p:nvSpPr>
        <p:spPr/>
        <p:txBody>
          <a:bodyPr/>
          <a:lstStyle>
            <a:lvl1pPr>
              <a:defRPr/>
            </a:lvl1pPr>
          </a:lstStyle>
          <a:p>
            <a:fld id="{678E86E1-4145-4C2F-AF22-25BC8790A3EF}" type="slidenum">
              <a:rPr lang="en-US" altLang="en-US"/>
              <a:pPr/>
              <a:t>‹#›</a:t>
            </a:fld>
            <a:endParaRPr lang="en-US" altLang="en-US"/>
          </a:p>
        </p:txBody>
      </p:sp>
    </p:spTree>
    <p:extLst>
      <p:ext uri="{BB962C8B-B14F-4D97-AF65-F5344CB8AC3E}">
        <p14:creationId xmlns:p14="http://schemas.microsoft.com/office/powerpoint/2010/main" val="153728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C87E7B8-AF5E-7A14-2433-F7951ED8D72F}"/>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413C2D74-43DB-FFC6-8FF0-4BB385ABFE7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a:p>
        </p:txBody>
      </p:sp>
      <p:sp>
        <p:nvSpPr>
          <p:cNvPr id="4" name="Substituent text 3">
            <a:extLst>
              <a:ext uri="{FF2B5EF4-FFF2-40B4-BE49-F238E27FC236}">
                <a16:creationId xmlns:a16="http://schemas.microsoft.com/office/drawing/2014/main" id="{FA919E08-62C6-5E5B-A06C-4BED2634BD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6F9DC166-51AB-5F4A-961C-7304478468C1}"/>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B10D3FBA-7922-EC4F-31EA-11EBD6A432A7}"/>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5B62246B-AEC9-41F9-A43A-EE522C1DCF11}"/>
              </a:ext>
            </a:extLst>
          </p:cNvPr>
          <p:cNvSpPr>
            <a:spLocks noGrp="1"/>
          </p:cNvSpPr>
          <p:nvPr>
            <p:ph type="sldNum" sz="quarter" idx="12"/>
          </p:nvPr>
        </p:nvSpPr>
        <p:spPr/>
        <p:txBody>
          <a:bodyPr/>
          <a:lstStyle>
            <a:lvl1pPr>
              <a:defRPr/>
            </a:lvl1pPr>
          </a:lstStyle>
          <a:p>
            <a:fld id="{9E36D3C6-8B3F-4E0C-AD07-86E13562845C}" type="slidenum">
              <a:rPr lang="en-US" altLang="en-US"/>
              <a:pPr/>
              <a:t>‹#›</a:t>
            </a:fld>
            <a:endParaRPr lang="en-US" altLang="en-US"/>
          </a:p>
        </p:txBody>
      </p:sp>
    </p:spTree>
    <p:extLst>
      <p:ext uri="{BB962C8B-B14F-4D97-AF65-F5344CB8AC3E}">
        <p14:creationId xmlns:p14="http://schemas.microsoft.com/office/powerpoint/2010/main" val="95422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32BF2D-FA4D-BFCA-D911-51A5D8D1B8AE}"/>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o-RO" altLang="en-US"/>
              <a:t>Faceți clic pentru a edita stilul de titlu coordonator</a:t>
            </a:r>
            <a:endParaRPr lang="en-US" altLang="en-US"/>
          </a:p>
        </p:txBody>
      </p:sp>
      <p:sp>
        <p:nvSpPr>
          <p:cNvPr id="1027" name="Rectangle 3">
            <a:extLst>
              <a:ext uri="{FF2B5EF4-FFF2-40B4-BE49-F238E27FC236}">
                <a16:creationId xmlns:a16="http://schemas.microsoft.com/office/drawing/2014/main" id="{5968624E-B765-80E7-2793-B0840500C4ED}"/>
              </a:ext>
            </a:extLst>
          </p:cNvPr>
          <p:cNvSpPr>
            <a:spLocks noGrp="1" noChangeArrowheads="1"/>
          </p:cNvSpPr>
          <p:nvPr>
            <p:ph type="body" idx="1"/>
          </p:nvPr>
        </p:nvSpPr>
        <p:spPr bwMode="auto">
          <a:xfrm>
            <a:off x="457200" y="19510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o-RO" altLang="en-US"/>
              <a:t>Faceţi clic pentru a edita Master stiluri text</a:t>
            </a:r>
          </a:p>
          <a:p>
            <a:pPr lvl="1"/>
            <a:r>
              <a:rPr lang="ro-RO" altLang="en-US"/>
              <a:t>al doilea nivel</a:t>
            </a:r>
          </a:p>
          <a:p>
            <a:pPr lvl="2"/>
            <a:r>
              <a:rPr lang="ro-RO" altLang="en-US"/>
              <a:t>al treilea nivel</a:t>
            </a:r>
          </a:p>
          <a:p>
            <a:pPr lvl="3"/>
            <a:r>
              <a:rPr lang="ro-RO" altLang="en-US"/>
              <a:t>al patrulea nivel</a:t>
            </a:r>
          </a:p>
          <a:p>
            <a:pPr lvl="4"/>
            <a:r>
              <a:rPr lang="ro-RO" altLang="en-US"/>
              <a:t>al cincilea nivel</a:t>
            </a:r>
            <a:endParaRPr lang="en-US" altLang="en-US"/>
          </a:p>
        </p:txBody>
      </p:sp>
      <p:sp>
        <p:nvSpPr>
          <p:cNvPr id="1028" name="Rectangle 4">
            <a:extLst>
              <a:ext uri="{FF2B5EF4-FFF2-40B4-BE49-F238E27FC236}">
                <a16:creationId xmlns:a16="http://schemas.microsoft.com/office/drawing/2014/main" id="{2E081DBD-0EFF-F5A5-B160-3713D8E6405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51E057B0-B801-A9A2-98D2-FD8ED2B715C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D79BAECD-7CF4-6745-6D70-4D76239A304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5C6D63E-29F5-4B08-9017-84EE08910A1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itachi-hightech.com/global/en/media/dfm_03_gif_tcm27-23268.gif"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93E1C62-E5C0-B0E3-4FAB-E31C25D1AFB4}"/>
              </a:ext>
            </a:extLst>
          </p:cNvPr>
          <p:cNvSpPr>
            <a:spLocks noGrp="1" noChangeArrowheads="1"/>
          </p:cNvSpPr>
          <p:nvPr>
            <p:ph type="ctrTitle"/>
          </p:nvPr>
        </p:nvSpPr>
        <p:spPr>
          <a:xfrm>
            <a:off x="838200" y="892175"/>
            <a:ext cx="8077200" cy="1016000"/>
          </a:xfrm>
        </p:spPr>
        <p:txBody>
          <a:bodyPr/>
          <a:lstStyle/>
          <a:p>
            <a:r>
              <a:rPr lang="ro-RO" altLang="en-US" b="1" dirty="0"/>
              <a:t>Tema Fundamentele dezvoltării nanometrologiei</a:t>
            </a:r>
            <a:br>
              <a:rPr lang="ro-RO" altLang="en-US" b="1" dirty="0"/>
            </a:br>
            <a:endParaRPr lang="en-US" altLang="en-US" b="1" dirty="0"/>
          </a:p>
        </p:txBody>
      </p:sp>
      <p:sp>
        <p:nvSpPr>
          <p:cNvPr id="2051" name="Rectangle 3">
            <a:extLst>
              <a:ext uri="{FF2B5EF4-FFF2-40B4-BE49-F238E27FC236}">
                <a16:creationId xmlns:a16="http://schemas.microsoft.com/office/drawing/2014/main" id="{769CC0DF-714A-A3D0-5AEF-C80DDA8DAB79}"/>
              </a:ext>
            </a:extLst>
          </p:cNvPr>
          <p:cNvSpPr>
            <a:spLocks noGrp="1" noChangeArrowheads="1"/>
          </p:cNvSpPr>
          <p:nvPr>
            <p:ph type="subTitle" idx="1"/>
          </p:nvPr>
        </p:nvSpPr>
        <p:spPr>
          <a:xfrm>
            <a:off x="2895600" y="5616575"/>
            <a:ext cx="6400800" cy="698500"/>
          </a:xfrm>
        </p:spPr>
        <p:txBody>
          <a:bodyPr/>
          <a:lstStyle/>
          <a:p>
            <a:r>
              <a:rPr lang="en-US" altLang="en-US"/>
              <a:t>Company 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ro-RO" sz="2000" dirty="0"/>
              <a:t>Conchidem, că instrumentele de prima generație ar include probabil variații ale tehnologiilor actuale (a se vedea următoarele sliduri ). </a:t>
            </a:r>
          </a:p>
          <a:p>
            <a:pPr marL="0" indent="0">
              <a:buNone/>
            </a:pPr>
            <a:r>
              <a:rPr lang="ro-RO" sz="2000" dirty="0"/>
              <a:t>Concomitent, noi clase de instrumente ar fi dezvoltate special pentru producția de masă care să permită configurarea rapidă (</a:t>
            </a:r>
            <a:r>
              <a:rPr lang="ro-RO" sz="2000" b="1" dirty="0"/>
              <a:t>calibrare)</a:t>
            </a:r>
            <a:r>
              <a:rPr lang="ro-RO" sz="2000" dirty="0"/>
              <a:t>; reconfigurare pentru alte aplicații și ușurință în utilizare de către personalul de producție.</a:t>
            </a:r>
            <a:endParaRPr lang="en-US" sz="2000" dirty="0"/>
          </a:p>
        </p:txBody>
      </p:sp>
    </p:spTree>
    <p:extLst>
      <p:ext uri="{BB962C8B-B14F-4D97-AF65-F5344CB8AC3E}">
        <p14:creationId xmlns:p14="http://schemas.microsoft.com/office/powerpoint/2010/main" val="301489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 Bazate pe probe scanning:</a:t>
            </a:r>
            <a:br>
              <a:rPr lang="ro-RO" dirty="0"/>
            </a:br>
            <a:r>
              <a:rPr lang="en-US" sz="4000" dirty="0" err="1"/>
              <a:t>Microsco</a:t>
            </a:r>
            <a:r>
              <a:rPr lang="ro-RO" sz="4000" dirty="0"/>
              <a:t>a</a:t>
            </a:r>
            <a:r>
              <a:rPr lang="en-US" sz="4000" dirty="0"/>
              <a:t>p</a:t>
            </a:r>
            <a:r>
              <a:rPr lang="ro-RO" sz="4000" dirty="0"/>
              <a:t>e</a:t>
            </a:r>
            <a:r>
              <a:rPr lang="en-US" sz="4000" dirty="0"/>
              <a:t> cu </a:t>
            </a:r>
            <a:r>
              <a:rPr lang="en-US" sz="4000" dirty="0" err="1"/>
              <a:t>sondă</a:t>
            </a:r>
            <a:r>
              <a:rPr lang="en-US" sz="4000" dirty="0"/>
              <a:t> de </a:t>
            </a:r>
            <a:r>
              <a:rPr lang="en-US" sz="4000" dirty="0" err="1"/>
              <a:t>scanare</a:t>
            </a:r>
            <a:br>
              <a:rPr lang="en-US" dirty="0"/>
            </a:br>
            <a:endParaRPr lang="en-US" dirty="0"/>
          </a:p>
        </p:txBody>
      </p:sp>
      <p:sp>
        <p:nvSpPr>
          <p:cNvPr id="3" name="Content Placeholder 2"/>
          <p:cNvSpPr>
            <a:spLocks noGrp="1"/>
          </p:cNvSpPr>
          <p:nvPr>
            <p:ph idx="1"/>
          </p:nvPr>
        </p:nvSpPr>
        <p:spPr>
          <a:xfrm>
            <a:off x="304800" y="1379838"/>
            <a:ext cx="8229600" cy="4525962"/>
          </a:xfrm>
        </p:spPr>
        <p:txBody>
          <a:bodyPr/>
          <a:lstStyle/>
          <a:p>
            <a:pPr marL="0" indent="0">
              <a:buNone/>
            </a:pPr>
            <a:r>
              <a:rPr lang="en-US" dirty="0" err="1"/>
              <a:t>Abordări</a:t>
            </a:r>
            <a:r>
              <a:rPr lang="en-US" dirty="0"/>
              <a:t> de </a:t>
            </a:r>
            <a:r>
              <a:rPr lang="en-US" dirty="0" err="1"/>
              <a:t>măsurare</a:t>
            </a:r>
            <a:r>
              <a:rPr lang="ro-RO" dirty="0"/>
              <a:t> cu</a:t>
            </a:r>
            <a:r>
              <a:rPr lang="en-US" dirty="0"/>
              <a:t> </a:t>
            </a:r>
            <a:r>
              <a:rPr lang="en-US" dirty="0" err="1"/>
              <a:t>sonde</a:t>
            </a:r>
            <a:r>
              <a:rPr lang="en-US" dirty="0"/>
              <a:t> </a:t>
            </a:r>
            <a:r>
              <a:rPr lang="en-US" dirty="0" err="1"/>
              <a:t>fizice</a:t>
            </a:r>
            <a:r>
              <a:rPr lang="en-US" dirty="0"/>
              <a:t> care</a:t>
            </a:r>
            <a:r>
              <a:rPr lang="ro-RO" dirty="0"/>
              <a:t> </a:t>
            </a:r>
            <a:r>
              <a:rPr lang="en-US" dirty="0"/>
              <a:t>fie contact</a:t>
            </a:r>
            <a:r>
              <a:rPr lang="ro-RO" dirty="0"/>
              <a:t>ează</a:t>
            </a:r>
            <a:r>
              <a:rPr lang="en-US" dirty="0"/>
              <a:t> </a:t>
            </a:r>
            <a:r>
              <a:rPr lang="en-US" dirty="0" err="1"/>
              <a:t>proba</a:t>
            </a:r>
            <a:r>
              <a:rPr lang="ro-RO" dirty="0"/>
              <a:t> </a:t>
            </a:r>
            <a:r>
              <a:rPr lang="en-US" dirty="0"/>
              <a:t>direct </a:t>
            </a:r>
            <a:r>
              <a:rPr lang="en-US" dirty="0" err="1"/>
              <a:t>sau</a:t>
            </a:r>
            <a:r>
              <a:rPr lang="en-US" dirty="0"/>
              <a:t> </a:t>
            </a:r>
            <a:r>
              <a:rPr lang="en-US" dirty="0" err="1"/>
              <a:t>sunt</a:t>
            </a:r>
            <a:r>
              <a:rPr lang="en-US" dirty="0"/>
              <a:t> </a:t>
            </a:r>
            <a:r>
              <a:rPr lang="en-US" dirty="0" err="1"/>
              <a:t>controlați</a:t>
            </a:r>
            <a:r>
              <a:rPr lang="en-US" dirty="0"/>
              <a:t> </a:t>
            </a:r>
            <a:r>
              <a:rPr lang="en-US" dirty="0" err="1"/>
              <a:t>să</a:t>
            </a:r>
            <a:r>
              <a:rPr lang="en-US" dirty="0"/>
              <a:t> fie</a:t>
            </a:r>
            <a:r>
              <a:rPr lang="ro-RO" dirty="0"/>
              <a:t> </a:t>
            </a:r>
            <a:r>
              <a:rPr lang="en-US" dirty="0" err="1"/>
              <a:t>în</a:t>
            </a:r>
            <a:r>
              <a:rPr lang="en-US" dirty="0"/>
              <a:t> contact </a:t>
            </a:r>
            <a:r>
              <a:rPr lang="en-US" dirty="0" err="1"/>
              <a:t>apropiat</a:t>
            </a:r>
            <a:r>
              <a:rPr lang="en-US" dirty="0"/>
              <a:t> cu</a:t>
            </a:r>
            <a:r>
              <a:rPr lang="ro-RO" dirty="0"/>
              <a:t> </a:t>
            </a:r>
            <a:r>
              <a:rPr lang="en-US" dirty="0" err="1"/>
              <a:t>suprafaţă</a:t>
            </a:r>
            <a:r>
              <a:rPr lang="ro-RO" dirty="0"/>
              <a:t> studiată</a:t>
            </a:r>
          </a:p>
          <a:p>
            <a:pPr marL="0" indent="0">
              <a:buNone/>
            </a:pPr>
            <a:endParaRPr lang="en-US" dirty="0"/>
          </a:p>
          <a:p>
            <a:r>
              <a:rPr lang="ro-RO" sz="2000" dirty="0"/>
              <a:t>Microscop de </a:t>
            </a:r>
            <a:r>
              <a:rPr lang="en-US" sz="2000" dirty="0" err="1"/>
              <a:t>Forță</a:t>
            </a:r>
            <a:r>
              <a:rPr lang="en-US" sz="2000" dirty="0"/>
              <a:t> </a:t>
            </a:r>
            <a:r>
              <a:rPr lang="en-US" sz="2000" dirty="0" err="1"/>
              <a:t>magnetică</a:t>
            </a:r>
            <a:r>
              <a:rPr lang="ro-RO" sz="2000" dirty="0"/>
              <a:t> MFM</a:t>
            </a:r>
            <a:endParaRPr lang="en-US" sz="2000" dirty="0"/>
          </a:p>
          <a:p>
            <a:r>
              <a:rPr lang="ro-RO" sz="2000" dirty="0"/>
              <a:t>Microscop de </a:t>
            </a:r>
            <a:r>
              <a:rPr lang="en-US" sz="2000" dirty="0" err="1"/>
              <a:t>Forța</a:t>
            </a:r>
            <a:r>
              <a:rPr lang="en-US" sz="2000" dirty="0"/>
              <a:t> de </a:t>
            </a:r>
            <a:r>
              <a:rPr lang="en-US" sz="2000" dirty="0" err="1"/>
              <a:t>rezonanță</a:t>
            </a:r>
            <a:r>
              <a:rPr lang="en-US" sz="2000" dirty="0"/>
              <a:t> </a:t>
            </a:r>
            <a:r>
              <a:rPr lang="en-US" sz="2000" dirty="0" err="1"/>
              <a:t>magnetică</a:t>
            </a:r>
            <a:r>
              <a:rPr lang="ro-RO" sz="2000" dirty="0"/>
              <a:t>  MRFM</a:t>
            </a:r>
            <a:endParaRPr lang="en-US" sz="2000" dirty="0"/>
          </a:p>
          <a:p>
            <a:r>
              <a:rPr lang="ro-RO" sz="2000" dirty="0"/>
              <a:t>Microscop cu </a:t>
            </a:r>
            <a:r>
              <a:rPr lang="en-US" sz="2000" dirty="0" err="1"/>
              <a:t>Forța</a:t>
            </a:r>
            <a:r>
              <a:rPr lang="en-US" sz="2000" dirty="0"/>
              <a:t> </a:t>
            </a:r>
            <a:r>
              <a:rPr lang="en-US" sz="2000" dirty="0" err="1"/>
              <a:t>atomică</a:t>
            </a:r>
            <a:r>
              <a:rPr lang="en-US" sz="2000" dirty="0"/>
              <a:t> AFM</a:t>
            </a:r>
          </a:p>
          <a:p>
            <a:r>
              <a:rPr lang="ro-RO" sz="2000" dirty="0"/>
              <a:t>Microscop  de </a:t>
            </a:r>
            <a:r>
              <a:rPr lang="en-US" sz="2000" dirty="0" err="1"/>
              <a:t>Forța</a:t>
            </a:r>
            <a:r>
              <a:rPr lang="en-US" sz="2000" dirty="0"/>
              <a:t> </a:t>
            </a:r>
            <a:r>
              <a:rPr lang="en-US" sz="2000" dirty="0" err="1"/>
              <a:t>dinamică</a:t>
            </a:r>
            <a:r>
              <a:rPr lang="ro-RO" sz="2000" dirty="0"/>
              <a:t> DFM</a:t>
            </a:r>
            <a:endParaRPr lang="en-US" sz="2000" dirty="0"/>
          </a:p>
          <a:p>
            <a:r>
              <a:rPr lang="en-US" sz="2000" dirty="0" err="1"/>
              <a:t>Senzori</a:t>
            </a:r>
            <a:r>
              <a:rPr lang="en-US" sz="2000" dirty="0"/>
              <a:t> </a:t>
            </a:r>
            <a:r>
              <a:rPr lang="ro-RO" sz="2000" dirty="0"/>
              <a:t>C</a:t>
            </a:r>
            <a:r>
              <a:rPr lang="en-US" sz="2000" dirty="0" err="1"/>
              <a:t>antilever</a:t>
            </a:r>
            <a:r>
              <a:rPr lang="ro-RO" sz="2000" dirty="0"/>
              <a:t> CLS+</a:t>
            </a:r>
            <a:endParaRPr lang="en-US" sz="2000" dirty="0"/>
          </a:p>
        </p:txBody>
      </p:sp>
    </p:spTree>
    <p:extLst>
      <p:ext uri="{BB962C8B-B14F-4D97-AF65-F5344CB8AC3E}">
        <p14:creationId xmlns:p14="http://schemas.microsoft.com/office/powerpoint/2010/main" val="18676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2971800" cy="1143000"/>
          </a:xfrm>
        </p:spPr>
        <p:txBody>
          <a:bodyPr/>
          <a:lstStyle/>
          <a:p>
            <a:r>
              <a:rPr lang="ro-RO" dirty="0"/>
              <a:t>MFM</a:t>
            </a:r>
            <a:endParaRPr lang="en-US" dirty="0"/>
          </a:p>
        </p:txBody>
      </p:sp>
      <p:sp>
        <p:nvSpPr>
          <p:cNvPr id="3" name="Content Placeholder 2"/>
          <p:cNvSpPr>
            <a:spLocks noGrp="1"/>
          </p:cNvSpPr>
          <p:nvPr>
            <p:ph idx="1"/>
          </p:nvPr>
        </p:nvSpPr>
        <p:spPr>
          <a:xfrm>
            <a:off x="25400" y="3657600"/>
            <a:ext cx="8915400" cy="2895600"/>
          </a:xfrm>
        </p:spPr>
        <p:txBody>
          <a:bodyPr/>
          <a:lstStyle/>
          <a:p>
            <a:pPr marL="0" indent="0">
              <a:buNone/>
            </a:pPr>
            <a:r>
              <a:rPr lang="en-US" sz="2000" dirty="0" err="1"/>
              <a:t>În</a:t>
            </a:r>
            <a:r>
              <a:rPr lang="en-US" sz="2000" dirty="0"/>
              <a:t> </a:t>
            </a:r>
            <a:r>
              <a:rPr lang="en-US" sz="2000" dirty="0" err="1"/>
              <a:t>microscopia</a:t>
            </a:r>
            <a:r>
              <a:rPr lang="en-US" sz="2000" dirty="0"/>
              <a:t> cu </a:t>
            </a:r>
            <a:r>
              <a:rPr lang="en-US" sz="2000" dirty="0" err="1"/>
              <a:t>forță</a:t>
            </a:r>
            <a:r>
              <a:rPr lang="en-US" sz="2000" dirty="0"/>
              <a:t> </a:t>
            </a:r>
            <a:r>
              <a:rPr lang="en-US" sz="2000" dirty="0" err="1"/>
              <a:t>magnetică</a:t>
            </a:r>
            <a:r>
              <a:rPr lang="en-US" sz="2000" dirty="0"/>
              <a:t> (MFM), </a:t>
            </a:r>
            <a:r>
              <a:rPr lang="en-US" sz="2000" dirty="0" err="1"/>
              <a:t>câmpul</a:t>
            </a:r>
            <a:r>
              <a:rPr lang="en-US" sz="2000" dirty="0"/>
              <a:t> magnetic </a:t>
            </a:r>
            <a:r>
              <a:rPr lang="en-US" sz="2000" dirty="0" err="1"/>
              <a:t>parazit</a:t>
            </a:r>
            <a:r>
              <a:rPr lang="en-US" sz="2000" dirty="0"/>
              <a:t> </a:t>
            </a:r>
            <a:r>
              <a:rPr lang="en-US" sz="2000" dirty="0" err="1"/>
              <a:t>deasupra</a:t>
            </a:r>
            <a:r>
              <a:rPr lang="en-US" sz="2000" dirty="0"/>
              <a:t> </a:t>
            </a:r>
            <a:r>
              <a:rPr lang="en-US" sz="2000" dirty="0" err="1"/>
              <a:t>unui</a:t>
            </a:r>
            <a:r>
              <a:rPr lang="en-US" sz="2000" dirty="0"/>
              <a:t> </a:t>
            </a:r>
            <a:r>
              <a:rPr lang="en-US" sz="2000" dirty="0" err="1"/>
              <a:t>eșantion</a:t>
            </a:r>
            <a:r>
              <a:rPr lang="en-US" sz="2000" dirty="0"/>
              <a:t> </a:t>
            </a:r>
            <a:r>
              <a:rPr lang="en-US" sz="2000" dirty="0" err="1"/>
              <a:t>foarte</a:t>
            </a:r>
            <a:r>
              <a:rPr lang="en-US" sz="2000" dirty="0"/>
              <a:t> plat, </a:t>
            </a:r>
            <a:r>
              <a:rPr lang="en-US" sz="2000" dirty="0" err="1"/>
              <a:t>sau</a:t>
            </a:r>
            <a:r>
              <a:rPr lang="en-US" sz="2000" dirty="0"/>
              <a:t> </a:t>
            </a:r>
            <a:r>
              <a:rPr lang="en-US" sz="2000" dirty="0" err="1"/>
              <a:t>eșantion</a:t>
            </a:r>
            <a:r>
              <a:rPr lang="en-US" sz="2000" dirty="0"/>
              <a:t>, </a:t>
            </a:r>
            <a:r>
              <a:rPr lang="en-US" sz="2000" dirty="0" err="1"/>
              <a:t>este</a:t>
            </a:r>
            <a:r>
              <a:rPr lang="en-US" sz="2000" dirty="0"/>
              <a:t> </a:t>
            </a:r>
            <a:r>
              <a:rPr lang="en-US" sz="2000" dirty="0" err="1"/>
              <a:t>detectat</a:t>
            </a:r>
            <a:r>
              <a:rPr lang="en-US" sz="2000" dirty="0"/>
              <a:t> </a:t>
            </a:r>
            <a:r>
              <a:rPr lang="en-US" sz="2000" dirty="0" err="1"/>
              <a:t>prin</a:t>
            </a:r>
            <a:r>
              <a:rPr lang="en-US" sz="2000" dirty="0"/>
              <a:t> </a:t>
            </a:r>
            <a:r>
              <a:rPr lang="en-US" sz="2000" dirty="0" err="1"/>
              <a:t>plasarea</a:t>
            </a:r>
            <a:r>
              <a:rPr lang="en-US" sz="2000" dirty="0"/>
              <a:t> </a:t>
            </a:r>
            <a:r>
              <a:rPr lang="en-US" sz="2000" dirty="0" err="1"/>
              <a:t>unui</a:t>
            </a:r>
            <a:r>
              <a:rPr lang="en-US" sz="2000" dirty="0"/>
              <a:t> element magnetic mic, </a:t>
            </a:r>
            <a:r>
              <a:rPr lang="en-US" sz="2000" dirty="0" err="1"/>
              <a:t>vârful</a:t>
            </a:r>
            <a:r>
              <a:rPr lang="en-US" sz="2000" dirty="0"/>
              <a:t>, </a:t>
            </a:r>
            <a:r>
              <a:rPr lang="en-US" sz="2000" dirty="0" err="1"/>
              <a:t>montat</a:t>
            </a:r>
            <a:r>
              <a:rPr lang="en-US" sz="2000" dirty="0"/>
              <a:t> </a:t>
            </a:r>
            <a:r>
              <a:rPr lang="en-US" sz="2000" dirty="0" err="1"/>
              <a:t>pe</a:t>
            </a:r>
            <a:r>
              <a:rPr lang="en-US" sz="2000" dirty="0"/>
              <a:t> un arc </a:t>
            </a:r>
            <a:r>
              <a:rPr lang="en-US" sz="2000" dirty="0" err="1"/>
              <a:t>în</a:t>
            </a:r>
            <a:r>
              <a:rPr lang="en-US" sz="2000" dirty="0"/>
              <a:t> </a:t>
            </a:r>
            <a:r>
              <a:rPr lang="en-US" sz="2000" dirty="0" err="1"/>
              <a:t>consolă</a:t>
            </a:r>
            <a:r>
              <a:rPr lang="en-US" sz="2000" dirty="0"/>
              <a:t> </a:t>
            </a:r>
            <a:r>
              <a:rPr lang="en-US" sz="2000" dirty="0" err="1"/>
              <a:t>foarte</a:t>
            </a:r>
            <a:r>
              <a:rPr lang="en-US" sz="2000" dirty="0"/>
              <a:t> </a:t>
            </a:r>
            <a:r>
              <a:rPr lang="en-US" sz="2000" dirty="0" err="1"/>
              <a:t>aproape</a:t>
            </a:r>
            <a:r>
              <a:rPr lang="en-US" sz="2000" dirty="0"/>
              <a:t> de </a:t>
            </a:r>
            <a:r>
              <a:rPr lang="en-US" sz="2000" dirty="0" err="1"/>
              <a:t>suprafața</a:t>
            </a:r>
            <a:r>
              <a:rPr lang="en-US" sz="2000" dirty="0"/>
              <a:t> </a:t>
            </a:r>
            <a:r>
              <a:rPr lang="en-US" sz="2000" dirty="0" err="1"/>
              <a:t>probei</a:t>
            </a:r>
            <a:r>
              <a:rPr lang="en-US" sz="2000" dirty="0"/>
              <a:t> (Fig). </a:t>
            </a:r>
            <a:r>
              <a:rPr lang="en-US" sz="2000" dirty="0" err="1"/>
              <a:t>Dimensiunile</a:t>
            </a:r>
            <a:r>
              <a:rPr lang="en-US" sz="2000" dirty="0"/>
              <a:t> </a:t>
            </a:r>
            <a:r>
              <a:rPr lang="en-US" sz="2000" dirty="0" err="1"/>
              <a:t>tipice</a:t>
            </a:r>
            <a:r>
              <a:rPr lang="en-US" sz="2000" dirty="0"/>
              <a:t> </a:t>
            </a:r>
            <a:r>
              <a:rPr lang="en-US" sz="2000" dirty="0" err="1"/>
              <a:t>sunt</a:t>
            </a:r>
            <a:r>
              <a:rPr lang="en-US" sz="2000" dirty="0"/>
              <a:t> o </a:t>
            </a:r>
            <a:r>
              <a:rPr lang="en-US" sz="2000" dirty="0" err="1"/>
              <a:t>lungime</a:t>
            </a:r>
            <a:r>
              <a:rPr lang="en-US" sz="2000" dirty="0"/>
              <a:t> </a:t>
            </a:r>
            <a:r>
              <a:rPr lang="en-US" sz="2000" dirty="0" err="1"/>
              <a:t>în</a:t>
            </a:r>
            <a:r>
              <a:rPr lang="en-US" sz="2000" dirty="0"/>
              <a:t> </a:t>
            </a:r>
            <a:r>
              <a:rPr lang="en-US" sz="2000" dirty="0" err="1"/>
              <a:t>consolă</a:t>
            </a:r>
            <a:r>
              <a:rPr lang="en-US" sz="2000" dirty="0"/>
              <a:t> de 200 </a:t>
            </a:r>
            <a:r>
              <a:rPr lang="el-GR" sz="2000" dirty="0"/>
              <a:t>μ</a:t>
            </a:r>
            <a:r>
              <a:rPr lang="en-US" sz="2000" dirty="0"/>
              <a:t>m, </a:t>
            </a:r>
            <a:r>
              <a:rPr lang="en-US" sz="2000" dirty="0" err="1"/>
              <a:t>lungimea</a:t>
            </a:r>
            <a:r>
              <a:rPr lang="en-US" sz="2000" dirty="0"/>
              <a:t> </a:t>
            </a:r>
            <a:r>
              <a:rPr lang="en-US" sz="2000" dirty="0" err="1"/>
              <a:t>vârfului</a:t>
            </a:r>
            <a:r>
              <a:rPr lang="en-US" sz="2000" dirty="0"/>
              <a:t> de 4 </a:t>
            </a:r>
            <a:r>
              <a:rPr lang="el-GR" sz="2000" dirty="0"/>
              <a:t>μ</a:t>
            </a:r>
            <a:r>
              <a:rPr lang="en-US" sz="2000" dirty="0"/>
              <a:t>m </a:t>
            </a:r>
            <a:r>
              <a:rPr lang="en-US" sz="2000" dirty="0" err="1"/>
              <a:t>și</a:t>
            </a:r>
            <a:r>
              <a:rPr lang="en-US" sz="2000" dirty="0"/>
              <a:t> un </a:t>
            </a:r>
            <a:r>
              <a:rPr lang="en-US" sz="2000" dirty="0" err="1"/>
              <a:t>diametru</a:t>
            </a:r>
            <a:r>
              <a:rPr lang="en-US" sz="2000" dirty="0"/>
              <a:t> de 50 nm </a:t>
            </a:r>
            <a:r>
              <a:rPr lang="en-US" sz="2000" dirty="0" err="1"/>
              <a:t>și</a:t>
            </a:r>
            <a:r>
              <a:rPr lang="en-US" sz="2000" dirty="0"/>
              <a:t> o </a:t>
            </a:r>
            <a:r>
              <a:rPr lang="en-US" sz="2000" dirty="0" err="1"/>
              <a:t>distanță</a:t>
            </a:r>
            <a:r>
              <a:rPr lang="en-US" sz="2000" dirty="0"/>
              <a:t> de 30 nm de la </a:t>
            </a:r>
            <a:r>
              <a:rPr lang="en-US" sz="2000" dirty="0" err="1"/>
              <a:t>suprafață</a:t>
            </a:r>
            <a:r>
              <a:rPr lang="en-US" sz="2000" dirty="0"/>
              <a:t>. </a:t>
            </a:r>
            <a:r>
              <a:rPr lang="en-US" sz="2000" dirty="0" err="1"/>
              <a:t>Forța</a:t>
            </a:r>
            <a:r>
              <a:rPr lang="en-US" sz="2000" dirty="0"/>
              <a:t> </a:t>
            </a:r>
            <a:r>
              <a:rPr lang="en-US" sz="2000" dirty="0" err="1"/>
              <a:t>asupra</a:t>
            </a:r>
            <a:r>
              <a:rPr lang="en-US" sz="2000" dirty="0"/>
              <a:t> </a:t>
            </a:r>
            <a:r>
              <a:rPr lang="en-US" sz="2000" dirty="0" err="1"/>
              <a:t>vârfului</a:t>
            </a:r>
            <a:r>
              <a:rPr lang="en-US" sz="2000" dirty="0"/>
              <a:t> magnetic </a:t>
            </a:r>
            <a:r>
              <a:rPr lang="en-US" sz="2000" dirty="0" err="1"/>
              <a:t>este</a:t>
            </a:r>
            <a:r>
              <a:rPr lang="en-US" sz="2000" dirty="0"/>
              <a:t> </a:t>
            </a:r>
            <a:r>
              <a:rPr lang="en-US" sz="2000" dirty="0" err="1"/>
              <a:t>detectată</a:t>
            </a:r>
            <a:r>
              <a:rPr lang="en-US" sz="2000" dirty="0"/>
              <a:t> </a:t>
            </a:r>
            <a:r>
              <a:rPr lang="en-US" sz="2000" dirty="0" err="1"/>
              <a:t>prin</a:t>
            </a:r>
            <a:r>
              <a:rPr lang="en-US" sz="2000" dirty="0"/>
              <a:t> </a:t>
            </a:r>
            <a:r>
              <a:rPr lang="en-US" sz="2000" dirty="0" err="1"/>
              <a:t>măsurarea</a:t>
            </a:r>
            <a:r>
              <a:rPr lang="en-US" sz="2000" dirty="0"/>
              <a:t> </a:t>
            </a:r>
            <a:r>
              <a:rPr lang="en-US" sz="2000" dirty="0" err="1"/>
              <a:t>deplasării</a:t>
            </a:r>
            <a:r>
              <a:rPr lang="en-US" sz="2000" dirty="0"/>
              <a:t> </a:t>
            </a:r>
            <a:r>
              <a:rPr lang="en-US" sz="2000" dirty="0" err="1"/>
              <a:t>capătului</a:t>
            </a:r>
            <a:r>
              <a:rPr lang="en-US" sz="2000" dirty="0"/>
              <a:t> </a:t>
            </a:r>
            <a:r>
              <a:rPr lang="en-US" sz="2000" dirty="0" err="1"/>
              <a:t>consolei</a:t>
            </a:r>
            <a:r>
              <a:rPr lang="en-US" sz="2000" dirty="0"/>
              <a:t>, de </a:t>
            </a:r>
            <a:r>
              <a:rPr lang="en-US" sz="2000" dirty="0" err="1"/>
              <a:t>obicei</a:t>
            </a:r>
            <a:r>
              <a:rPr lang="en-US" sz="2000" dirty="0"/>
              <a:t> </a:t>
            </a:r>
            <a:r>
              <a:rPr lang="en-US" sz="2000" dirty="0" err="1"/>
              <a:t>prin</a:t>
            </a:r>
            <a:r>
              <a:rPr lang="en-US" sz="2000" dirty="0"/>
              <a:t> </a:t>
            </a:r>
            <a:r>
              <a:rPr lang="en-US" sz="2000" dirty="0" err="1"/>
              <a:t>mijloace</a:t>
            </a:r>
            <a:r>
              <a:rPr lang="en-US" sz="2000" dirty="0"/>
              <a:t> </a:t>
            </a:r>
            <a:r>
              <a:rPr lang="en-US" sz="2000" dirty="0" err="1"/>
              <a:t>optice</a:t>
            </a:r>
            <a:r>
              <a:rPr lang="en-US" sz="2000" dirty="0"/>
              <a:t>. </a:t>
            </a:r>
            <a:r>
              <a:rPr lang="en-US" sz="2000" dirty="0" err="1"/>
              <a:t>Forțele</a:t>
            </a:r>
            <a:r>
              <a:rPr lang="en-US" sz="2000" dirty="0"/>
              <a:t> </a:t>
            </a:r>
            <a:r>
              <a:rPr lang="en-US" sz="2000" dirty="0" err="1"/>
              <a:t>măsurate</a:t>
            </a:r>
            <a:r>
              <a:rPr lang="en-US" sz="2000" dirty="0"/>
              <a:t> </a:t>
            </a:r>
            <a:r>
              <a:rPr lang="en-US" sz="2000" dirty="0" err="1"/>
              <a:t>în</a:t>
            </a:r>
            <a:r>
              <a:rPr lang="en-US" sz="2000" dirty="0"/>
              <a:t> </a:t>
            </a:r>
            <a:r>
              <a:rPr lang="en-US" sz="2000" dirty="0" err="1"/>
              <a:t>aplicațiile</a:t>
            </a:r>
            <a:r>
              <a:rPr lang="en-US" sz="2000" dirty="0"/>
              <a:t> </a:t>
            </a:r>
            <a:r>
              <a:rPr lang="en-US" sz="2000" dirty="0" err="1"/>
              <a:t>tipice</a:t>
            </a:r>
            <a:r>
              <a:rPr lang="en-US" sz="2000" dirty="0"/>
              <a:t> MFM </a:t>
            </a:r>
            <a:r>
              <a:rPr lang="en-US" sz="2000" dirty="0" err="1"/>
              <a:t>sunt</a:t>
            </a:r>
            <a:r>
              <a:rPr lang="en-US" sz="2000" dirty="0"/>
              <a:t> de </a:t>
            </a:r>
            <a:r>
              <a:rPr lang="en-US" sz="2000" dirty="0" err="1"/>
              <a:t>ordinul</a:t>
            </a:r>
            <a:r>
              <a:rPr lang="en-US" sz="2000" dirty="0"/>
              <a:t> a 30 </a:t>
            </a:r>
            <a:r>
              <a:rPr lang="en-US" sz="2000" dirty="0" err="1"/>
              <a:t>pN</a:t>
            </a:r>
            <a:r>
              <a:rPr lang="en-US" sz="2000" dirty="0"/>
              <a:t>, cu </a:t>
            </a:r>
            <a:r>
              <a:rPr lang="en-US" sz="2000" dirty="0" err="1"/>
              <a:t>deviații</a:t>
            </a:r>
            <a:r>
              <a:rPr lang="en-US" sz="2000" dirty="0"/>
              <a:t> </a:t>
            </a:r>
            <a:r>
              <a:rPr lang="en-US" sz="2000" dirty="0" err="1"/>
              <a:t>tipice</a:t>
            </a:r>
            <a:r>
              <a:rPr lang="en-US" sz="2000" dirty="0"/>
              <a:t> </a:t>
            </a:r>
            <a:r>
              <a:rPr lang="en-US" sz="2000" dirty="0" err="1"/>
              <a:t>în</a:t>
            </a:r>
            <a:r>
              <a:rPr lang="en-US" sz="2000" dirty="0"/>
              <a:t> </a:t>
            </a:r>
            <a:r>
              <a:rPr lang="en-US" sz="2000" dirty="0" err="1"/>
              <a:t>consolă</a:t>
            </a:r>
            <a:r>
              <a:rPr lang="en-US" sz="2000" dirty="0"/>
              <a:t> de </a:t>
            </a:r>
            <a:r>
              <a:rPr lang="en-US" sz="2000" dirty="0" err="1"/>
              <a:t>ordinul</a:t>
            </a:r>
            <a:r>
              <a:rPr lang="en-US" sz="2000" dirty="0"/>
              <a:t> </a:t>
            </a:r>
            <a:r>
              <a:rPr lang="en-US" sz="2000" dirty="0" err="1"/>
              <a:t>nanometrilor</a:t>
            </a:r>
            <a:r>
              <a:rPr lang="en-US" sz="2000" dirty="0"/>
              <a:t>.</a:t>
            </a:r>
          </a:p>
        </p:txBody>
      </p:sp>
      <p:pic>
        <p:nvPicPr>
          <p:cNvPr id="4" name="Picture 3"/>
          <p:cNvPicPr>
            <a:picLocks noChangeAspect="1"/>
          </p:cNvPicPr>
          <p:nvPr/>
        </p:nvPicPr>
        <p:blipFill>
          <a:blip r:embed="rId2"/>
          <a:stretch>
            <a:fillRect/>
          </a:stretch>
        </p:blipFill>
        <p:spPr>
          <a:xfrm>
            <a:off x="2743200" y="105064"/>
            <a:ext cx="6291629" cy="3543300"/>
          </a:xfrm>
          <a:prstGeom prst="rect">
            <a:avLst/>
          </a:prstGeom>
        </p:spPr>
      </p:pic>
    </p:spTree>
    <p:extLst>
      <p:ext uri="{BB962C8B-B14F-4D97-AF65-F5344CB8AC3E}">
        <p14:creationId xmlns:p14="http://schemas.microsoft.com/office/powerpoint/2010/main" val="916293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Magnetic rezonanse force microscope</a:t>
            </a:r>
            <a:endParaRPr lang="en-US" dirty="0"/>
          </a:p>
        </p:txBody>
      </p:sp>
      <p:sp>
        <p:nvSpPr>
          <p:cNvPr id="3" name="Content Placeholder 2"/>
          <p:cNvSpPr>
            <a:spLocks noGrp="1"/>
          </p:cNvSpPr>
          <p:nvPr>
            <p:ph idx="1"/>
          </p:nvPr>
        </p:nvSpPr>
        <p:spPr>
          <a:xfrm>
            <a:off x="156519" y="1981200"/>
            <a:ext cx="8991600" cy="4525962"/>
          </a:xfrm>
        </p:spPr>
        <p:txBody>
          <a:bodyPr/>
          <a:lstStyle/>
          <a:p>
            <a:pPr marL="0" indent="0">
              <a:buNone/>
            </a:pPr>
            <a:r>
              <a:rPr lang="ro-RO" sz="2000" dirty="0"/>
              <a:t>Conceptul MRFM combină ideile de imagistică prin rezonanță magnetică (RMN) și microscopie cu forță atomică (AFM). RMN convențional folosește o bobină inductivă ca antenă pentru a detecta spinurile nucleare sau electronice rezonante într-un gradient de câmp magnetic. MRFM folosește un cantilever cu vârf cu o particulă feromagnetică (Fe-Co) pentru a detecta direct forța modulată a gradientului spinului între spinul probei și vârf. Particula magnetică este caracterizată folosind tehnica magnetometriei cantilever. Pe măsură ce vârful feromagnetic se mișcă aproape de probă, spinurile nucleare ale atomilor devin atrase de acesta și generează o forță mică asupra cantileverului. Rotațiile sunt apoi schimbate în mod repetat, determinând cantileverul să balanseze ușor înainte și înapoi într-o mișcare sincronă. Această deplasare este măsurată cu un interferometru (razul laser) pentru a crea o serie de imagini 2-D ale eșantionului, care sunt combinate pentru a genera o imagine 3-D. Interferometrul măsoară frecvența de rezonanță a consolei. </a:t>
            </a:r>
            <a:endParaRPr lang="en-US" dirty="0"/>
          </a:p>
        </p:txBody>
      </p:sp>
    </p:spTree>
    <p:extLst>
      <p:ext uri="{BB962C8B-B14F-4D97-AF65-F5344CB8AC3E}">
        <p14:creationId xmlns:p14="http://schemas.microsoft.com/office/powerpoint/2010/main" val="428862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962400" cy="1143000"/>
          </a:xfrm>
        </p:spPr>
        <p:txBody>
          <a:bodyPr/>
          <a:lstStyle/>
          <a:p>
            <a:r>
              <a:rPr lang="ro-RO" dirty="0"/>
              <a:t>Magnetic Resonance Force</a:t>
            </a:r>
            <a:endParaRPr lang="en-US" dirty="0"/>
          </a:p>
        </p:txBody>
      </p:sp>
      <p:sp>
        <p:nvSpPr>
          <p:cNvPr id="3" name="Content Placeholder 2"/>
          <p:cNvSpPr>
            <a:spLocks noGrp="1"/>
          </p:cNvSpPr>
          <p:nvPr>
            <p:ph idx="1"/>
          </p:nvPr>
        </p:nvSpPr>
        <p:spPr>
          <a:xfrm>
            <a:off x="0" y="1600200"/>
            <a:ext cx="4216443" cy="4525962"/>
          </a:xfrm>
        </p:spPr>
        <p:txBody>
          <a:bodyPr/>
          <a:lstStyle/>
          <a:p>
            <a:pPr marL="0" indent="0" algn="just">
              <a:buNone/>
            </a:pPr>
            <a:r>
              <a:rPr lang="en-US" sz="2000" dirty="0" err="1"/>
              <a:t>Particulele</a:t>
            </a:r>
            <a:r>
              <a:rPr lang="en-US" sz="2000" dirty="0"/>
              <a:t> </a:t>
            </a:r>
            <a:r>
              <a:rPr lang="en-US" sz="2000" dirty="0" err="1"/>
              <a:t>feromagnetice</a:t>
            </a:r>
            <a:r>
              <a:rPr lang="en-US" sz="2000" dirty="0"/>
              <a:t> </a:t>
            </a:r>
            <a:r>
              <a:rPr lang="en-US" sz="2000" dirty="0" err="1"/>
              <a:t>mai</a:t>
            </a:r>
            <a:r>
              <a:rPr lang="en-US" sz="2000" dirty="0"/>
              <a:t> </a:t>
            </a:r>
            <a:r>
              <a:rPr lang="en-US" sz="2000" dirty="0" err="1"/>
              <a:t>mici</a:t>
            </a:r>
            <a:r>
              <a:rPr lang="en-US" sz="2000" dirty="0"/>
              <a:t> </a:t>
            </a:r>
            <a:r>
              <a:rPr lang="en-US" sz="2000" dirty="0" err="1"/>
              <a:t>și</a:t>
            </a:r>
            <a:r>
              <a:rPr lang="en-US" sz="2000" dirty="0"/>
              <a:t> </a:t>
            </a:r>
            <a:r>
              <a:rPr lang="en-US" sz="2000" dirty="0" err="1"/>
              <a:t>consolele</a:t>
            </a:r>
            <a:r>
              <a:rPr lang="en-US" sz="2000" dirty="0"/>
              <a:t> </a:t>
            </a:r>
            <a:r>
              <a:rPr lang="en-US" sz="2000" dirty="0" err="1"/>
              <a:t>mai</a:t>
            </a:r>
            <a:r>
              <a:rPr lang="en-US" sz="2000" dirty="0"/>
              <a:t> </a:t>
            </a:r>
            <a:r>
              <a:rPr lang="en-US" sz="2000" dirty="0" err="1"/>
              <a:t>moi</a:t>
            </a:r>
            <a:r>
              <a:rPr lang="en-US" sz="2000" dirty="0"/>
              <a:t> </a:t>
            </a:r>
            <a:r>
              <a:rPr lang="en-US" sz="2000" dirty="0" err="1"/>
              <a:t>cresc</a:t>
            </a:r>
            <a:r>
              <a:rPr lang="en-US" sz="2000" dirty="0"/>
              <a:t> </a:t>
            </a:r>
            <a:r>
              <a:rPr lang="en-US" sz="2000" dirty="0" err="1"/>
              <a:t>raportul</a:t>
            </a:r>
            <a:r>
              <a:rPr lang="en-US" sz="2000" dirty="0"/>
              <a:t> </a:t>
            </a:r>
            <a:r>
              <a:rPr lang="en-US" sz="2000" dirty="0" err="1"/>
              <a:t>semnal-zgomot</a:t>
            </a:r>
            <a:r>
              <a:rPr lang="en-US" sz="2000" dirty="0"/>
              <a:t>.</a:t>
            </a:r>
            <a:r>
              <a:rPr lang="ro-RO" sz="2000" dirty="0"/>
              <a:t> S</a:t>
            </a:r>
            <a:r>
              <a:rPr lang="en-US" sz="2000" dirty="0" err="1"/>
              <a:t>ensibilitatea</a:t>
            </a:r>
            <a:r>
              <a:rPr lang="en-US" sz="2000" dirty="0"/>
              <a:t> MRFM </a:t>
            </a:r>
            <a:r>
              <a:rPr lang="en-US" sz="2000" dirty="0" err="1"/>
              <a:t>crește</a:t>
            </a:r>
            <a:r>
              <a:rPr lang="en-US" sz="2000" dirty="0"/>
              <a:t> </a:t>
            </a:r>
            <a:r>
              <a:rPr lang="en-US" sz="2000" dirty="0" err="1"/>
              <a:t>pe</a:t>
            </a:r>
            <a:r>
              <a:rPr lang="en-US" sz="2000" dirty="0"/>
              <a:t> </a:t>
            </a:r>
            <a:r>
              <a:rPr lang="en-US" sz="2000" dirty="0" err="1"/>
              <a:t>măsură</a:t>
            </a:r>
            <a:r>
              <a:rPr lang="en-US" sz="2000" dirty="0"/>
              <a:t> </a:t>
            </a:r>
            <a:r>
              <a:rPr lang="en-US" sz="2000" dirty="0" err="1"/>
              <a:t>ce</a:t>
            </a:r>
            <a:r>
              <a:rPr lang="en-US" sz="2000" dirty="0"/>
              <a:t> </a:t>
            </a:r>
            <a:r>
              <a:rPr lang="en-US" sz="2000" dirty="0" err="1"/>
              <a:t>dimensiunile</a:t>
            </a:r>
            <a:r>
              <a:rPr lang="en-US" sz="2000" dirty="0"/>
              <a:t> </a:t>
            </a:r>
            <a:r>
              <a:rPr lang="en-US" sz="2000" dirty="0" err="1"/>
              <a:t>dispozitivului</a:t>
            </a:r>
            <a:r>
              <a:rPr lang="en-US" sz="2000" dirty="0"/>
              <a:t> </a:t>
            </a:r>
            <a:r>
              <a:rPr lang="en-US" sz="2000" dirty="0" err="1"/>
              <a:t>și</a:t>
            </a:r>
            <a:r>
              <a:rPr lang="en-US" sz="2000" dirty="0"/>
              <a:t> </a:t>
            </a:r>
            <a:r>
              <a:rPr lang="en-US" sz="2000" dirty="0" err="1"/>
              <a:t>eșantionului</a:t>
            </a:r>
            <a:r>
              <a:rPr lang="en-US" sz="2000" dirty="0"/>
              <a:t> </a:t>
            </a:r>
            <a:r>
              <a:rPr lang="en-US" sz="2000" dirty="0" err="1"/>
              <a:t>sunt</a:t>
            </a:r>
            <a:r>
              <a:rPr lang="en-US" sz="2000" dirty="0"/>
              <a:t> </a:t>
            </a:r>
            <a:r>
              <a:rPr lang="en-US" sz="2000" dirty="0" err="1"/>
              <a:t>reduse</a:t>
            </a:r>
            <a:r>
              <a:rPr lang="en-US" sz="2000" dirty="0"/>
              <a:t>. </a:t>
            </a:r>
            <a:r>
              <a:rPr lang="en-US" sz="2000" dirty="0" err="1"/>
              <a:t>Deoarece</a:t>
            </a:r>
            <a:r>
              <a:rPr lang="en-US" sz="2000" dirty="0"/>
              <a:t> </a:t>
            </a:r>
            <a:r>
              <a:rPr lang="en-US" sz="2000" dirty="0" err="1"/>
              <a:t>raportul</a:t>
            </a:r>
            <a:r>
              <a:rPr lang="en-US" sz="2000" dirty="0"/>
              <a:t> </a:t>
            </a:r>
            <a:r>
              <a:rPr lang="en-US" sz="2000" dirty="0" err="1"/>
              <a:t>semnal-zgomot</a:t>
            </a:r>
            <a:r>
              <a:rPr lang="en-US" sz="2000" dirty="0"/>
              <a:t> </a:t>
            </a:r>
            <a:r>
              <a:rPr lang="en-US" sz="2000" dirty="0" err="1"/>
              <a:t>este</a:t>
            </a:r>
            <a:r>
              <a:rPr lang="en-US" sz="2000" dirty="0"/>
              <a:t> invers </a:t>
            </a:r>
            <a:r>
              <a:rPr lang="en-US" sz="2000" dirty="0" err="1"/>
              <a:t>proporțional</a:t>
            </a:r>
            <a:r>
              <a:rPr lang="en-US" sz="2000" dirty="0"/>
              <a:t> cu </a:t>
            </a:r>
            <a:r>
              <a:rPr lang="en-US" sz="2000" dirty="0" err="1"/>
              <a:t>dimensiunea</a:t>
            </a:r>
            <a:r>
              <a:rPr lang="en-US" sz="2000" dirty="0"/>
              <a:t> </a:t>
            </a:r>
            <a:r>
              <a:rPr lang="en-US" sz="2000" dirty="0" err="1"/>
              <a:t>eșantionului</a:t>
            </a:r>
            <a:r>
              <a:rPr lang="en-US" sz="2000" dirty="0"/>
              <a:t>, </a:t>
            </a:r>
            <a:r>
              <a:rPr lang="en-US" sz="2000" dirty="0" err="1"/>
              <a:t>mișcarea</a:t>
            </a:r>
            <a:r>
              <a:rPr lang="en-US" sz="2000" dirty="0"/>
              <a:t> </a:t>
            </a:r>
            <a:r>
              <a:rPr lang="en-US" sz="2000" dirty="0" err="1"/>
              <a:t>browniană</a:t>
            </a:r>
            <a:r>
              <a:rPr lang="en-US" sz="2000" dirty="0"/>
              <a:t> </a:t>
            </a:r>
            <a:r>
              <a:rPr lang="en-US" sz="2000" dirty="0" err="1"/>
              <a:t>este</a:t>
            </a:r>
            <a:r>
              <a:rPr lang="en-US" sz="2000" dirty="0"/>
              <a:t> </a:t>
            </a:r>
            <a:r>
              <a:rPr lang="en-US" sz="2000" dirty="0" err="1"/>
              <a:t>sursa</a:t>
            </a:r>
            <a:r>
              <a:rPr lang="en-US" sz="2000" dirty="0"/>
              <a:t> </a:t>
            </a:r>
            <a:r>
              <a:rPr lang="en-US" sz="2000" dirty="0" err="1"/>
              <a:t>primară</a:t>
            </a:r>
            <a:r>
              <a:rPr lang="en-US" sz="2000" dirty="0"/>
              <a:t> de </a:t>
            </a:r>
            <a:r>
              <a:rPr lang="en-US" sz="2000" dirty="0" err="1"/>
              <a:t>zgomot</a:t>
            </a:r>
            <a:r>
              <a:rPr lang="en-US" sz="2000" dirty="0"/>
              <a:t> la </a:t>
            </a:r>
            <a:r>
              <a:rPr lang="en-US" sz="2000" dirty="0" err="1"/>
              <a:t>scara</a:t>
            </a:r>
            <a:r>
              <a:rPr lang="en-US" sz="2000" dirty="0"/>
              <a:t> </a:t>
            </a:r>
            <a:r>
              <a:rPr lang="en-US" sz="2000" dirty="0" err="1"/>
              <a:t>în</a:t>
            </a:r>
            <a:r>
              <a:rPr lang="en-US" sz="2000" dirty="0"/>
              <a:t> care MRFM </a:t>
            </a:r>
            <a:r>
              <a:rPr lang="en-US" sz="2000" dirty="0" err="1"/>
              <a:t>este</a:t>
            </a:r>
            <a:r>
              <a:rPr lang="en-US" sz="2000" dirty="0"/>
              <a:t> </a:t>
            </a:r>
            <a:r>
              <a:rPr lang="en-US" sz="2000" dirty="0" err="1"/>
              <a:t>utilă</a:t>
            </a:r>
            <a:r>
              <a:rPr lang="en-US" sz="2000" dirty="0"/>
              <a:t>. </a:t>
            </a:r>
            <a:endParaRPr lang="ro-RO" sz="2000" dirty="0"/>
          </a:p>
          <a:p>
            <a:pPr marL="0" indent="0" algn="just">
              <a:buNone/>
            </a:pPr>
            <a:r>
              <a:rPr lang="en-US" sz="2000" dirty="0" err="1"/>
              <a:t>În</a:t>
            </a:r>
            <a:r>
              <a:rPr lang="en-US" sz="2000" dirty="0"/>
              <a:t> </a:t>
            </a:r>
            <a:r>
              <a:rPr lang="en-US" sz="2000" dirty="0" err="1"/>
              <a:t>consecință</a:t>
            </a:r>
            <a:r>
              <a:rPr lang="en-US" sz="2000" dirty="0"/>
              <a:t>, </a:t>
            </a:r>
            <a:r>
              <a:rPr lang="en-US" sz="2000" dirty="0" err="1"/>
              <a:t>dispozitivele</a:t>
            </a:r>
            <a:r>
              <a:rPr lang="en-US" sz="2000" dirty="0"/>
              <a:t> MRFM </a:t>
            </a:r>
            <a:r>
              <a:rPr lang="en-US" sz="2000" dirty="0" err="1"/>
              <a:t>sunt</a:t>
            </a:r>
            <a:r>
              <a:rPr lang="en-US" sz="2000" dirty="0"/>
              <a:t> </a:t>
            </a:r>
            <a:r>
              <a:rPr lang="en-US" sz="2000" dirty="0" err="1"/>
              <a:t>răcite</a:t>
            </a:r>
            <a:r>
              <a:rPr lang="en-US" sz="2000" dirty="0"/>
              <a:t> </a:t>
            </a:r>
            <a:r>
              <a:rPr lang="en-US" sz="2000" dirty="0" err="1"/>
              <a:t>criogenic</a:t>
            </a:r>
            <a:r>
              <a:rPr lang="en-US" sz="2000" dirty="0"/>
              <a:t>. </a:t>
            </a:r>
            <a:endParaRPr lang="ro-RO" sz="2000" dirty="0"/>
          </a:p>
          <a:p>
            <a:pPr marL="0" indent="0" algn="just">
              <a:buNone/>
            </a:pPr>
            <a:r>
              <a:rPr lang="en-US" sz="2000" dirty="0"/>
              <a:t>MRFM a </a:t>
            </a:r>
            <a:r>
              <a:rPr lang="en-US" sz="2000" dirty="0" err="1"/>
              <a:t>fost</a:t>
            </a:r>
            <a:r>
              <a:rPr lang="en-US" sz="2000" dirty="0"/>
              <a:t> </a:t>
            </a:r>
            <a:r>
              <a:rPr lang="en-US" sz="2000" dirty="0" err="1"/>
              <a:t>conceput</a:t>
            </a:r>
            <a:r>
              <a:rPr lang="en-US" sz="2000" dirty="0"/>
              <a:t> special </a:t>
            </a:r>
            <a:r>
              <a:rPr lang="en-US" sz="2000" dirty="0" err="1"/>
              <a:t>pentru</a:t>
            </a:r>
            <a:r>
              <a:rPr lang="en-US" sz="2000" dirty="0"/>
              <a:t> a </a:t>
            </a:r>
            <a:r>
              <a:rPr lang="en-US" sz="2000" dirty="0" err="1"/>
              <a:t>determina</a:t>
            </a:r>
            <a:r>
              <a:rPr lang="en-US" sz="2000" dirty="0"/>
              <a:t> </a:t>
            </a:r>
            <a:r>
              <a:rPr lang="en-US" sz="2000" dirty="0" err="1"/>
              <a:t>structura</a:t>
            </a:r>
            <a:r>
              <a:rPr lang="en-US" sz="2000" dirty="0"/>
              <a:t> </a:t>
            </a:r>
            <a:r>
              <a:rPr lang="en-US" sz="2000" dirty="0" err="1"/>
              <a:t>proteinelor</a:t>
            </a:r>
            <a:r>
              <a:rPr lang="en-US" sz="2000" dirty="0"/>
              <a:t> in situ.</a:t>
            </a:r>
          </a:p>
          <a:p>
            <a:endParaRPr lang="en-US" dirty="0"/>
          </a:p>
        </p:txBody>
      </p:sp>
      <p:pic>
        <p:nvPicPr>
          <p:cNvPr id="5" name="Picture 4"/>
          <p:cNvPicPr>
            <a:picLocks noChangeAspect="1"/>
          </p:cNvPicPr>
          <p:nvPr/>
        </p:nvPicPr>
        <p:blipFill>
          <a:blip r:embed="rId2"/>
          <a:stretch>
            <a:fillRect/>
          </a:stretch>
        </p:blipFill>
        <p:spPr>
          <a:xfrm>
            <a:off x="4216443" y="0"/>
            <a:ext cx="4927557" cy="6858000"/>
          </a:xfrm>
          <a:prstGeom prst="rect">
            <a:avLst/>
          </a:prstGeom>
        </p:spPr>
      </p:pic>
    </p:spTree>
    <p:extLst>
      <p:ext uri="{BB962C8B-B14F-4D97-AF65-F5344CB8AC3E}">
        <p14:creationId xmlns:p14="http://schemas.microsoft.com/office/powerpoint/2010/main" val="272593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733800" cy="1143000"/>
          </a:xfrm>
        </p:spPr>
        <p:txBody>
          <a:bodyPr/>
          <a:lstStyle/>
          <a:p>
            <a:r>
              <a:rPr lang="ro-RO" dirty="0"/>
              <a:t>AFM</a:t>
            </a:r>
            <a:endParaRPr lang="en-US" dirty="0"/>
          </a:p>
        </p:txBody>
      </p:sp>
      <p:pic>
        <p:nvPicPr>
          <p:cNvPr id="5" name="Content Placeholder 4"/>
          <p:cNvPicPr>
            <a:picLocks noGrp="1" noChangeAspect="1"/>
          </p:cNvPicPr>
          <p:nvPr>
            <p:ph idx="1"/>
          </p:nvPr>
        </p:nvPicPr>
        <p:blipFill>
          <a:blip r:embed="rId2"/>
          <a:stretch>
            <a:fillRect/>
          </a:stretch>
        </p:blipFill>
        <p:spPr>
          <a:xfrm>
            <a:off x="4464616" y="76200"/>
            <a:ext cx="4671146" cy="4525962"/>
          </a:xfrm>
          <a:prstGeom prst="rect">
            <a:avLst/>
          </a:prstGeom>
        </p:spPr>
      </p:pic>
      <p:sp>
        <p:nvSpPr>
          <p:cNvPr id="6" name="Rectangle 5"/>
          <p:cNvSpPr/>
          <p:nvPr/>
        </p:nvSpPr>
        <p:spPr>
          <a:xfrm>
            <a:off x="0" y="1562100"/>
            <a:ext cx="4572000" cy="3416320"/>
          </a:xfrm>
          <a:prstGeom prst="rect">
            <a:avLst/>
          </a:prstGeom>
        </p:spPr>
        <p:txBody>
          <a:bodyPr>
            <a:spAutoFit/>
          </a:bodyPr>
          <a:lstStyle/>
          <a:p>
            <a:r>
              <a:rPr lang="en-US" dirty="0" err="1">
                <a:solidFill>
                  <a:srgbClr val="3C4043"/>
                </a:solidFill>
                <a:latin typeface="Roboto"/>
              </a:rPr>
              <a:t>În</a:t>
            </a:r>
            <a:r>
              <a:rPr lang="en-US" dirty="0">
                <a:solidFill>
                  <a:srgbClr val="3C4043"/>
                </a:solidFill>
                <a:latin typeface="Roboto"/>
              </a:rPr>
              <a:t> mod similar </a:t>
            </a:r>
            <a:r>
              <a:rPr lang="en-US" dirty="0" err="1">
                <a:solidFill>
                  <a:srgbClr val="3C4043"/>
                </a:solidFill>
                <a:latin typeface="Roboto"/>
              </a:rPr>
              <a:t>modului</a:t>
            </a:r>
            <a:r>
              <a:rPr lang="en-US" dirty="0">
                <a:solidFill>
                  <a:srgbClr val="3C4043"/>
                </a:solidFill>
                <a:latin typeface="Roboto"/>
              </a:rPr>
              <a:t> </a:t>
            </a:r>
            <a:r>
              <a:rPr lang="en-US" dirty="0" err="1">
                <a:solidFill>
                  <a:srgbClr val="3C4043"/>
                </a:solidFill>
                <a:latin typeface="Roboto"/>
              </a:rPr>
              <a:t>în</a:t>
            </a:r>
            <a:r>
              <a:rPr lang="en-US" dirty="0">
                <a:solidFill>
                  <a:srgbClr val="3C4043"/>
                </a:solidFill>
                <a:latin typeface="Roboto"/>
              </a:rPr>
              <a:t> care </a:t>
            </a:r>
            <a:r>
              <a:rPr lang="en-US" dirty="0" err="1">
                <a:solidFill>
                  <a:srgbClr val="3C4043"/>
                </a:solidFill>
                <a:latin typeface="Roboto"/>
              </a:rPr>
              <a:t>funcționează</a:t>
            </a:r>
            <a:r>
              <a:rPr lang="en-US" dirty="0">
                <a:solidFill>
                  <a:srgbClr val="3C4043"/>
                </a:solidFill>
                <a:latin typeface="Roboto"/>
              </a:rPr>
              <a:t> un </a:t>
            </a:r>
            <a:r>
              <a:rPr lang="en-US" dirty="0" err="1">
                <a:solidFill>
                  <a:srgbClr val="3C4043"/>
                </a:solidFill>
                <a:latin typeface="Roboto"/>
              </a:rPr>
              <a:t>microscop</a:t>
            </a:r>
            <a:r>
              <a:rPr lang="en-US" dirty="0">
                <a:solidFill>
                  <a:srgbClr val="3C4043"/>
                </a:solidFill>
                <a:latin typeface="Roboto"/>
              </a:rPr>
              <a:t> de </a:t>
            </a:r>
            <a:r>
              <a:rPr lang="en-US" dirty="0" err="1">
                <a:solidFill>
                  <a:srgbClr val="3C4043"/>
                </a:solidFill>
                <a:latin typeface="Roboto"/>
              </a:rPr>
              <a:t>scanare</a:t>
            </a:r>
            <a:r>
              <a:rPr lang="en-US" dirty="0">
                <a:solidFill>
                  <a:srgbClr val="3C4043"/>
                </a:solidFill>
                <a:latin typeface="Roboto"/>
              </a:rPr>
              <a:t> </a:t>
            </a:r>
            <a:r>
              <a:rPr lang="en-US" dirty="0" err="1">
                <a:solidFill>
                  <a:srgbClr val="3C4043"/>
                </a:solidFill>
                <a:latin typeface="Roboto"/>
              </a:rPr>
              <a:t>tunel</a:t>
            </a:r>
            <a:r>
              <a:rPr lang="en-US" dirty="0">
                <a:solidFill>
                  <a:srgbClr val="3C4043"/>
                </a:solidFill>
                <a:latin typeface="Roboto"/>
              </a:rPr>
              <a:t>, un </a:t>
            </a:r>
            <a:r>
              <a:rPr lang="en-US" dirty="0" err="1">
                <a:solidFill>
                  <a:srgbClr val="3C4043"/>
                </a:solidFill>
                <a:latin typeface="Roboto"/>
              </a:rPr>
              <a:t>vârf</a:t>
            </a:r>
            <a:r>
              <a:rPr lang="en-US" dirty="0">
                <a:solidFill>
                  <a:srgbClr val="3C4043"/>
                </a:solidFill>
                <a:latin typeface="Roboto"/>
              </a:rPr>
              <a:t> </a:t>
            </a:r>
            <a:r>
              <a:rPr lang="en-US" dirty="0" err="1">
                <a:solidFill>
                  <a:srgbClr val="3C4043"/>
                </a:solidFill>
                <a:latin typeface="Roboto"/>
              </a:rPr>
              <a:t>ascuțit</a:t>
            </a:r>
            <a:r>
              <a:rPr lang="en-US" dirty="0">
                <a:solidFill>
                  <a:srgbClr val="3C4043"/>
                </a:solidFill>
                <a:latin typeface="Roboto"/>
              </a:rPr>
              <a:t> </a:t>
            </a:r>
            <a:r>
              <a:rPr lang="en-US" dirty="0" err="1">
                <a:solidFill>
                  <a:srgbClr val="3C4043"/>
                </a:solidFill>
                <a:latin typeface="Roboto"/>
              </a:rPr>
              <a:t>este</a:t>
            </a:r>
            <a:r>
              <a:rPr lang="en-US" dirty="0">
                <a:solidFill>
                  <a:srgbClr val="3C4043"/>
                </a:solidFill>
                <a:latin typeface="Roboto"/>
              </a:rPr>
              <a:t> </a:t>
            </a:r>
            <a:r>
              <a:rPr lang="en-US" dirty="0" err="1">
                <a:solidFill>
                  <a:srgbClr val="3C4043"/>
                </a:solidFill>
                <a:latin typeface="Roboto"/>
              </a:rPr>
              <a:t>scanat</a:t>
            </a:r>
            <a:r>
              <a:rPr lang="en-US" dirty="0">
                <a:solidFill>
                  <a:srgbClr val="3C4043"/>
                </a:solidFill>
                <a:latin typeface="Roboto"/>
              </a:rPr>
              <a:t> raster </a:t>
            </a:r>
            <a:r>
              <a:rPr lang="en-US" dirty="0" err="1">
                <a:solidFill>
                  <a:srgbClr val="3C4043"/>
                </a:solidFill>
                <a:latin typeface="Roboto"/>
              </a:rPr>
              <a:t>pe</a:t>
            </a:r>
            <a:r>
              <a:rPr lang="en-US" dirty="0">
                <a:solidFill>
                  <a:srgbClr val="3C4043"/>
                </a:solidFill>
                <a:latin typeface="Roboto"/>
              </a:rPr>
              <a:t> o </a:t>
            </a:r>
            <a:r>
              <a:rPr lang="en-US" dirty="0" err="1">
                <a:solidFill>
                  <a:srgbClr val="3C4043"/>
                </a:solidFill>
                <a:latin typeface="Roboto"/>
              </a:rPr>
              <a:t>suprafață</a:t>
            </a:r>
            <a:r>
              <a:rPr lang="en-US" dirty="0">
                <a:solidFill>
                  <a:srgbClr val="3C4043"/>
                </a:solidFill>
                <a:latin typeface="Roboto"/>
              </a:rPr>
              <a:t> </a:t>
            </a:r>
            <a:r>
              <a:rPr lang="en-US" dirty="0" err="1">
                <a:solidFill>
                  <a:srgbClr val="3C4043"/>
                </a:solidFill>
                <a:latin typeface="Roboto"/>
              </a:rPr>
              <a:t>folosind</a:t>
            </a:r>
            <a:r>
              <a:rPr lang="en-US" dirty="0">
                <a:solidFill>
                  <a:srgbClr val="3C4043"/>
                </a:solidFill>
                <a:latin typeface="Roboto"/>
              </a:rPr>
              <a:t> o </a:t>
            </a:r>
            <a:r>
              <a:rPr lang="en-US" dirty="0" err="1">
                <a:solidFill>
                  <a:srgbClr val="3C4043"/>
                </a:solidFill>
                <a:latin typeface="Roboto"/>
              </a:rPr>
              <a:t>buclă</a:t>
            </a:r>
            <a:r>
              <a:rPr lang="en-US" dirty="0">
                <a:solidFill>
                  <a:srgbClr val="3C4043"/>
                </a:solidFill>
                <a:latin typeface="Roboto"/>
              </a:rPr>
              <a:t> de feedback </a:t>
            </a:r>
            <a:r>
              <a:rPr lang="en-US" dirty="0" err="1">
                <a:solidFill>
                  <a:srgbClr val="3C4043"/>
                </a:solidFill>
                <a:latin typeface="Roboto"/>
              </a:rPr>
              <a:t>pentru</a:t>
            </a:r>
            <a:r>
              <a:rPr lang="en-US" dirty="0">
                <a:solidFill>
                  <a:srgbClr val="3C4043"/>
                </a:solidFill>
                <a:latin typeface="Roboto"/>
              </a:rPr>
              <a:t> a </a:t>
            </a:r>
            <a:r>
              <a:rPr lang="en-US" dirty="0" err="1">
                <a:solidFill>
                  <a:srgbClr val="3C4043"/>
                </a:solidFill>
                <a:latin typeface="Roboto"/>
              </a:rPr>
              <a:t>ajusta</a:t>
            </a:r>
            <a:r>
              <a:rPr lang="en-US" dirty="0">
                <a:solidFill>
                  <a:srgbClr val="3C4043"/>
                </a:solidFill>
                <a:latin typeface="Roboto"/>
              </a:rPr>
              <a:t> </a:t>
            </a:r>
            <a:r>
              <a:rPr lang="en-US" dirty="0" err="1">
                <a:solidFill>
                  <a:srgbClr val="3C4043"/>
                </a:solidFill>
                <a:latin typeface="Roboto"/>
              </a:rPr>
              <a:t>parametrii</a:t>
            </a:r>
            <a:r>
              <a:rPr lang="en-US" dirty="0">
                <a:solidFill>
                  <a:srgbClr val="3C4043"/>
                </a:solidFill>
                <a:latin typeface="Roboto"/>
              </a:rPr>
              <a:t> </a:t>
            </a:r>
            <a:r>
              <a:rPr lang="en-US" dirty="0" err="1">
                <a:solidFill>
                  <a:srgbClr val="3C4043"/>
                </a:solidFill>
                <a:latin typeface="Roboto"/>
              </a:rPr>
              <a:t>necesari</a:t>
            </a:r>
            <a:r>
              <a:rPr lang="en-US" dirty="0">
                <a:solidFill>
                  <a:srgbClr val="3C4043"/>
                </a:solidFill>
                <a:latin typeface="Roboto"/>
              </a:rPr>
              <a:t> </a:t>
            </a:r>
            <a:r>
              <a:rPr lang="en-US" dirty="0" err="1">
                <a:solidFill>
                  <a:srgbClr val="3C4043"/>
                </a:solidFill>
                <a:latin typeface="Roboto"/>
              </a:rPr>
              <a:t>pentru</a:t>
            </a:r>
            <a:r>
              <a:rPr lang="en-US" dirty="0">
                <a:solidFill>
                  <a:srgbClr val="3C4043"/>
                </a:solidFill>
                <a:latin typeface="Roboto"/>
              </a:rPr>
              <a:t> </a:t>
            </a:r>
            <a:r>
              <a:rPr lang="en-US" dirty="0" err="1">
                <a:solidFill>
                  <a:srgbClr val="3C4043"/>
                </a:solidFill>
                <a:latin typeface="Roboto"/>
              </a:rPr>
              <a:t>imaginea</a:t>
            </a:r>
            <a:r>
              <a:rPr lang="en-US" dirty="0">
                <a:solidFill>
                  <a:srgbClr val="3C4043"/>
                </a:solidFill>
                <a:latin typeface="Roboto"/>
              </a:rPr>
              <a:t> </a:t>
            </a:r>
            <a:r>
              <a:rPr lang="en-US" dirty="0" err="1">
                <a:solidFill>
                  <a:srgbClr val="3C4043"/>
                </a:solidFill>
                <a:latin typeface="Roboto"/>
              </a:rPr>
              <a:t>unei</a:t>
            </a:r>
            <a:r>
              <a:rPr lang="en-US" dirty="0">
                <a:solidFill>
                  <a:srgbClr val="3C4043"/>
                </a:solidFill>
                <a:latin typeface="Roboto"/>
              </a:rPr>
              <a:t> </a:t>
            </a:r>
            <a:r>
              <a:rPr lang="en-US" dirty="0" err="1">
                <a:solidFill>
                  <a:srgbClr val="3C4043"/>
                </a:solidFill>
                <a:latin typeface="Roboto"/>
              </a:rPr>
              <a:t>suprafețe</a:t>
            </a:r>
            <a:r>
              <a:rPr lang="en-US" dirty="0">
                <a:solidFill>
                  <a:srgbClr val="3C4043"/>
                </a:solidFill>
                <a:latin typeface="Roboto"/>
              </a:rPr>
              <a:t>. </a:t>
            </a:r>
            <a:endParaRPr lang="ro-RO" dirty="0">
              <a:solidFill>
                <a:srgbClr val="3C4043"/>
              </a:solidFill>
              <a:latin typeface="Roboto"/>
            </a:endParaRPr>
          </a:p>
          <a:p>
            <a:r>
              <a:rPr lang="en-US" dirty="0" err="1">
                <a:solidFill>
                  <a:srgbClr val="3C4043"/>
                </a:solidFill>
                <a:latin typeface="Roboto"/>
              </a:rPr>
              <a:t>Spre</a:t>
            </a:r>
            <a:r>
              <a:rPr lang="en-US" dirty="0">
                <a:solidFill>
                  <a:srgbClr val="3C4043"/>
                </a:solidFill>
                <a:latin typeface="Roboto"/>
              </a:rPr>
              <a:t> </a:t>
            </a:r>
            <a:r>
              <a:rPr lang="en-US" dirty="0" err="1">
                <a:solidFill>
                  <a:srgbClr val="3C4043"/>
                </a:solidFill>
                <a:latin typeface="Roboto"/>
              </a:rPr>
              <a:t>deosebire</a:t>
            </a:r>
            <a:r>
              <a:rPr lang="en-US" dirty="0">
                <a:solidFill>
                  <a:srgbClr val="3C4043"/>
                </a:solidFill>
                <a:latin typeface="Roboto"/>
              </a:rPr>
              <a:t> de </a:t>
            </a:r>
            <a:r>
              <a:rPr lang="en-US" dirty="0" err="1">
                <a:solidFill>
                  <a:srgbClr val="3C4043"/>
                </a:solidFill>
                <a:latin typeface="Roboto"/>
              </a:rPr>
              <a:t>microscoapele</a:t>
            </a:r>
            <a:r>
              <a:rPr lang="en-US" dirty="0">
                <a:solidFill>
                  <a:srgbClr val="3C4043"/>
                </a:solidFill>
                <a:latin typeface="Roboto"/>
              </a:rPr>
              <a:t> de </a:t>
            </a:r>
            <a:r>
              <a:rPr lang="en-US" dirty="0" err="1">
                <a:solidFill>
                  <a:srgbClr val="3C4043"/>
                </a:solidFill>
                <a:latin typeface="Roboto"/>
              </a:rPr>
              <a:t>scanare</a:t>
            </a:r>
            <a:r>
              <a:rPr lang="en-US" dirty="0">
                <a:solidFill>
                  <a:srgbClr val="3C4043"/>
                </a:solidFill>
                <a:latin typeface="Roboto"/>
              </a:rPr>
              <a:t> cu </a:t>
            </a:r>
            <a:r>
              <a:rPr lang="en-US" dirty="0" err="1">
                <a:solidFill>
                  <a:srgbClr val="3C4043"/>
                </a:solidFill>
                <a:latin typeface="Roboto"/>
              </a:rPr>
              <a:t>tunel</a:t>
            </a:r>
            <a:r>
              <a:rPr lang="en-US" dirty="0">
                <a:solidFill>
                  <a:srgbClr val="3C4043"/>
                </a:solidFill>
                <a:latin typeface="Roboto"/>
              </a:rPr>
              <a:t>, </a:t>
            </a:r>
            <a:r>
              <a:rPr lang="ro-RO" dirty="0">
                <a:solidFill>
                  <a:srgbClr val="3C4043"/>
                </a:solidFill>
                <a:latin typeface="Roboto"/>
              </a:rPr>
              <a:t>AFM</a:t>
            </a:r>
            <a:r>
              <a:rPr lang="en-US" dirty="0">
                <a:solidFill>
                  <a:srgbClr val="3C4043"/>
                </a:solidFill>
                <a:latin typeface="Roboto"/>
              </a:rPr>
              <a:t> nu are </a:t>
            </a:r>
            <a:r>
              <a:rPr lang="en-US" dirty="0" err="1">
                <a:solidFill>
                  <a:srgbClr val="3C4043"/>
                </a:solidFill>
                <a:latin typeface="Roboto"/>
              </a:rPr>
              <a:t>nevoie</a:t>
            </a:r>
            <a:r>
              <a:rPr lang="en-US" dirty="0">
                <a:solidFill>
                  <a:srgbClr val="3C4043"/>
                </a:solidFill>
                <a:latin typeface="Roboto"/>
              </a:rPr>
              <a:t> de o </a:t>
            </a:r>
            <a:r>
              <a:rPr lang="en-US" dirty="0" err="1">
                <a:solidFill>
                  <a:srgbClr val="3C4043"/>
                </a:solidFill>
                <a:latin typeface="Roboto"/>
              </a:rPr>
              <a:t>probă</a:t>
            </a:r>
            <a:r>
              <a:rPr lang="en-US" dirty="0">
                <a:solidFill>
                  <a:srgbClr val="3C4043"/>
                </a:solidFill>
                <a:latin typeface="Roboto"/>
              </a:rPr>
              <a:t> </a:t>
            </a:r>
            <a:r>
              <a:rPr lang="en-US" dirty="0" err="1">
                <a:solidFill>
                  <a:srgbClr val="3C4043"/>
                </a:solidFill>
                <a:latin typeface="Roboto"/>
              </a:rPr>
              <a:t>conducătoare</a:t>
            </a:r>
            <a:r>
              <a:rPr lang="en-US" dirty="0">
                <a:solidFill>
                  <a:srgbClr val="3C4043"/>
                </a:solidFill>
                <a:latin typeface="Roboto"/>
              </a:rPr>
              <a:t>. </a:t>
            </a:r>
            <a:r>
              <a:rPr lang="en-US" dirty="0" err="1">
                <a:solidFill>
                  <a:srgbClr val="3C4043"/>
                </a:solidFill>
                <a:latin typeface="Roboto"/>
              </a:rPr>
              <a:t>În</a:t>
            </a:r>
            <a:r>
              <a:rPr lang="en-US" dirty="0">
                <a:solidFill>
                  <a:srgbClr val="3C4043"/>
                </a:solidFill>
                <a:latin typeface="Roboto"/>
              </a:rPr>
              <a:t> </a:t>
            </a:r>
            <a:r>
              <a:rPr lang="en-US" dirty="0" err="1">
                <a:solidFill>
                  <a:srgbClr val="3C4043"/>
                </a:solidFill>
                <a:latin typeface="Roboto"/>
              </a:rPr>
              <a:t>loc</a:t>
            </a:r>
            <a:r>
              <a:rPr lang="en-US" dirty="0">
                <a:solidFill>
                  <a:srgbClr val="3C4043"/>
                </a:solidFill>
                <a:latin typeface="Roboto"/>
              </a:rPr>
              <a:t> </a:t>
            </a:r>
            <a:r>
              <a:rPr lang="en-US" dirty="0" err="1">
                <a:solidFill>
                  <a:srgbClr val="3C4043"/>
                </a:solidFill>
                <a:latin typeface="Roboto"/>
              </a:rPr>
              <a:t>să</a:t>
            </a:r>
            <a:r>
              <a:rPr lang="en-US" dirty="0">
                <a:solidFill>
                  <a:srgbClr val="3C4043"/>
                </a:solidFill>
                <a:latin typeface="Roboto"/>
              </a:rPr>
              <a:t> se </a:t>
            </a:r>
            <a:r>
              <a:rPr lang="en-US" dirty="0" err="1">
                <a:solidFill>
                  <a:srgbClr val="3C4043"/>
                </a:solidFill>
                <a:latin typeface="Roboto"/>
              </a:rPr>
              <a:t>folosească</a:t>
            </a:r>
            <a:r>
              <a:rPr lang="en-US" dirty="0">
                <a:solidFill>
                  <a:srgbClr val="3C4043"/>
                </a:solidFill>
                <a:latin typeface="Roboto"/>
              </a:rPr>
              <a:t> </a:t>
            </a:r>
            <a:r>
              <a:rPr lang="en-US" dirty="0" err="1">
                <a:solidFill>
                  <a:srgbClr val="3C4043"/>
                </a:solidFill>
                <a:latin typeface="Roboto"/>
              </a:rPr>
              <a:t>efectul</a:t>
            </a:r>
            <a:r>
              <a:rPr lang="en-US" dirty="0">
                <a:solidFill>
                  <a:srgbClr val="3C4043"/>
                </a:solidFill>
                <a:latin typeface="Roboto"/>
              </a:rPr>
              <a:t> </a:t>
            </a:r>
            <a:r>
              <a:rPr lang="en-US" dirty="0" err="1">
                <a:solidFill>
                  <a:srgbClr val="3C4043"/>
                </a:solidFill>
                <a:latin typeface="Roboto"/>
              </a:rPr>
              <a:t>mecanic</a:t>
            </a:r>
            <a:r>
              <a:rPr lang="en-US" dirty="0">
                <a:solidFill>
                  <a:srgbClr val="3C4043"/>
                </a:solidFill>
                <a:latin typeface="Roboto"/>
              </a:rPr>
              <a:t> </a:t>
            </a:r>
            <a:r>
              <a:rPr lang="en-US" dirty="0" err="1">
                <a:solidFill>
                  <a:srgbClr val="3C4043"/>
                </a:solidFill>
                <a:latin typeface="Roboto"/>
              </a:rPr>
              <a:t>cuantic</a:t>
            </a:r>
            <a:r>
              <a:rPr lang="en-US" dirty="0">
                <a:solidFill>
                  <a:srgbClr val="3C4043"/>
                </a:solidFill>
                <a:latin typeface="Roboto"/>
              </a:rPr>
              <a:t> al </a:t>
            </a:r>
            <a:r>
              <a:rPr lang="en-US" dirty="0" err="1">
                <a:solidFill>
                  <a:srgbClr val="3C4043"/>
                </a:solidFill>
                <a:latin typeface="Roboto"/>
              </a:rPr>
              <a:t>tunelului</a:t>
            </a:r>
            <a:r>
              <a:rPr lang="en-US" dirty="0">
                <a:solidFill>
                  <a:srgbClr val="3C4043"/>
                </a:solidFill>
                <a:latin typeface="Roboto"/>
              </a:rPr>
              <a:t>, </a:t>
            </a:r>
            <a:r>
              <a:rPr lang="en-US" dirty="0" err="1">
                <a:solidFill>
                  <a:srgbClr val="3C4043"/>
                </a:solidFill>
                <a:latin typeface="Roboto"/>
              </a:rPr>
              <a:t>forțele</a:t>
            </a:r>
            <a:r>
              <a:rPr lang="en-US" dirty="0">
                <a:solidFill>
                  <a:srgbClr val="3C4043"/>
                </a:solidFill>
                <a:latin typeface="Roboto"/>
              </a:rPr>
              <a:t> </a:t>
            </a:r>
            <a:r>
              <a:rPr lang="en-US" dirty="0" err="1">
                <a:solidFill>
                  <a:srgbClr val="3C4043"/>
                </a:solidFill>
                <a:latin typeface="Roboto"/>
              </a:rPr>
              <a:t>atomice</a:t>
            </a:r>
            <a:r>
              <a:rPr lang="en-US" dirty="0">
                <a:solidFill>
                  <a:srgbClr val="3C4043"/>
                </a:solidFill>
                <a:latin typeface="Roboto"/>
              </a:rPr>
              <a:t> </a:t>
            </a:r>
            <a:r>
              <a:rPr lang="en-US" dirty="0" err="1">
                <a:solidFill>
                  <a:srgbClr val="3C4043"/>
                </a:solidFill>
                <a:latin typeface="Roboto"/>
              </a:rPr>
              <a:t>sunt</a:t>
            </a:r>
            <a:r>
              <a:rPr lang="en-US" dirty="0">
                <a:solidFill>
                  <a:srgbClr val="3C4043"/>
                </a:solidFill>
                <a:latin typeface="Roboto"/>
              </a:rPr>
              <a:t> </a:t>
            </a:r>
            <a:r>
              <a:rPr lang="en-US" dirty="0" err="1">
                <a:solidFill>
                  <a:srgbClr val="3C4043"/>
                </a:solidFill>
                <a:latin typeface="Roboto"/>
              </a:rPr>
              <a:t>folosite</a:t>
            </a:r>
            <a:r>
              <a:rPr lang="en-US" dirty="0">
                <a:solidFill>
                  <a:srgbClr val="3C4043"/>
                </a:solidFill>
                <a:latin typeface="Roboto"/>
              </a:rPr>
              <a:t> </a:t>
            </a:r>
            <a:r>
              <a:rPr lang="en-US" dirty="0" err="1">
                <a:solidFill>
                  <a:srgbClr val="3C4043"/>
                </a:solidFill>
                <a:latin typeface="Roboto"/>
              </a:rPr>
              <a:t>pentru</a:t>
            </a:r>
            <a:r>
              <a:rPr lang="en-US" dirty="0">
                <a:solidFill>
                  <a:srgbClr val="3C4043"/>
                </a:solidFill>
                <a:latin typeface="Roboto"/>
              </a:rPr>
              <a:t> a </a:t>
            </a:r>
            <a:r>
              <a:rPr lang="en-US" dirty="0" err="1">
                <a:solidFill>
                  <a:srgbClr val="3C4043"/>
                </a:solidFill>
                <a:latin typeface="Roboto"/>
              </a:rPr>
              <a:t>mapa</a:t>
            </a:r>
            <a:r>
              <a:rPr lang="en-US" dirty="0">
                <a:solidFill>
                  <a:srgbClr val="3C4043"/>
                </a:solidFill>
                <a:latin typeface="Roboto"/>
              </a:rPr>
              <a:t> </a:t>
            </a:r>
            <a:r>
              <a:rPr lang="en-US" dirty="0" err="1">
                <a:solidFill>
                  <a:srgbClr val="3C4043"/>
                </a:solidFill>
                <a:latin typeface="Roboto"/>
              </a:rPr>
              <a:t>interacțiunea</a:t>
            </a:r>
            <a:r>
              <a:rPr lang="en-US" dirty="0">
                <a:solidFill>
                  <a:srgbClr val="3C4043"/>
                </a:solidFill>
                <a:latin typeface="Roboto"/>
              </a:rPr>
              <a:t> </a:t>
            </a:r>
            <a:r>
              <a:rPr lang="en-US" dirty="0" err="1">
                <a:solidFill>
                  <a:srgbClr val="3C4043"/>
                </a:solidFill>
                <a:latin typeface="Roboto"/>
              </a:rPr>
              <a:t>vârf-eșantion</a:t>
            </a:r>
            <a:r>
              <a:rPr lang="en-US" dirty="0">
                <a:solidFill>
                  <a:srgbClr val="3C4043"/>
                </a:solidFill>
                <a:latin typeface="Roboto"/>
              </a:rPr>
              <a:t>. </a:t>
            </a:r>
            <a:endParaRPr lang="en-US" dirty="0"/>
          </a:p>
        </p:txBody>
      </p:sp>
      <p:sp>
        <p:nvSpPr>
          <p:cNvPr id="7" name="Rectangle 6"/>
          <p:cNvSpPr/>
          <p:nvPr/>
        </p:nvSpPr>
        <p:spPr>
          <a:xfrm>
            <a:off x="14416" y="4837679"/>
            <a:ext cx="9129584" cy="2031325"/>
          </a:xfrm>
          <a:prstGeom prst="rect">
            <a:avLst/>
          </a:prstGeom>
        </p:spPr>
        <p:txBody>
          <a:bodyPr wrap="square">
            <a:spAutoFit/>
          </a:bodyPr>
          <a:lstStyle/>
          <a:p>
            <a:r>
              <a:rPr lang="en-US" dirty="0"/>
              <a:t>Denumită </a:t>
            </a:r>
            <a:r>
              <a:rPr lang="en-US" dirty="0" err="1"/>
              <a:t>adesea</a:t>
            </a:r>
            <a:r>
              <a:rPr lang="en-US" dirty="0"/>
              <a:t> </a:t>
            </a:r>
            <a:r>
              <a:rPr lang="en-US" dirty="0" err="1"/>
              <a:t>microscopie</a:t>
            </a:r>
            <a:r>
              <a:rPr lang="en-US" dirty="0"/>
              <a:t> cu </a:t>
            </a:r>
            <a:r>
              <a:rPr lang="en-US" dirty="0" err="1"/>
              <a:t>sondă</a:t>
            </a:r>
            <a:r>
              <a:rPr lang="en-US" dirty="0"/>
              <a:t> de </a:t>
            </a:r>
            <a:r>
              <a:rPr lang="en-US" dirty="0" err="1"/>
              <a:t>scanare</a:t>
            </a:r>
            <a:r>
              <a:rPr lang="en-US" dirty="0"/>
              <a:t> (SPM), </a:t>
            </a:r>
            <a:r>
              <a:rPr lang="en-US" dirty="0" err="1"/>
              <a:t>există</a:t>
            </a:r>
            <a:r>
              <a:rPr lang="en-US" dirty="0"/>
              <a:t> </a:t>
            </a:r>
            <a:r>
              <a:rPr lang="en-US" dirty="0" err="1"/>
              <a:t>tehnici</a:t>
            </a:r>
            <a:r>
              <a:rPr lang="en-US" dirty="0"/>
              <a:t> de </a:t>
            </a:r>
            <a:r>
              <a:rPr lang="en-US" dirty="0" err="1"/>
              <a:t>microscopie</a:t>
            </a:r>
            <a:r>
              <a:rPr lang="en-US" dirty="0"/>
              <a:t> cu </a:t>
            </a:r>
            <a:r>
              <a:rPr lang="en-US" dirty="0" err="1"/>
              <a:t>forță</a:t>
            </a:r>
            <a:r>
              <a:rPr lang="en-US" dirty="0"/>
              <a:t> </a:t>
            </a:r>
            <a:r>
              <a:rPr lang="en-US" dirty="0" err="1"/>
              <a:t>atomică</a:t>
            </a:r>
            <a:r>
              <a:rPr lang="en-US" dirty="0"/>
              <a:t> </a:t>
            </a:r>
            <a:r>
              <a:rPr lang="en-US" dirty="0" err="1"/>
              <a:t>pentru</a:t>
            </a:r>
            <a:r>
              <a:rPr lang="en-US" dirty="0"/>
              <a:t> </a:t>
            </a:r>
            <a:r>
              <a:rPr lang="en-US" dirty="0" err="1"/>
              <a:t>aproape</a:t>
            </a:r>
            <a:r>
              <a:rPr lang="en-US" dirty="0"/>
              <a:t> </a:t>
            </a:r>
            <a:r>
              <a:rPr lang="en-US" dirty="0" err="1"/>
              <a:t>orice</a:t>
            </a:r>
            <a:r>
              <a:rPr lang="en-US" dirty="0"/>
              <a:t> </a:t>
            </a:r>
            <a:r>
              <a:rPr lang="en-US" dirty="0" err="1"/>
              <a:t>interacțiune</a:t>
            </a:r>
            <a:r>
              <a:rPr lang="en-US" dirty="0"/>
              <a:t> cu </a:t>
            </a:r>
            <a:r>
              <a:rPr lang="en-US" dirty="0" err="1"/>
              <a:t>forță</a:t>
            </a:r>
            <a:r>
              <a:rPr lang="en-US" dirty="0"/>
              <a:t> </a:t>
            </a:r>
            <a:r>
              <a:rPr lang="en-US" dirty="0" err="1"/>
              <a:t>măsurabilă</a:t>
            </a:r>
            <a:r>
              <a:rPr lang="en-US" dirty="0"/>
              <a:t> </a:t>
            </a:r>
            <a:endParaRPr lang="ro-RO" dirty="0"/>
          </a:p>
          <a:p>
            <a:pPr marL="285750" indent="-285750">
              <a:buFontTx/>
              <a:buChar char="-"/>
            </a:pPr>
            <a:r>
              <a:rPr lang="en-US" dirty="0"/>
              <a:t>van der Waals, </a:t>
            </a:r>
            <a:r>
              <a:rPr lang="en-US" dirty="0" err="1"/>
              <a:t>electrică</a:t>
            </a:r>
            <a:r>
              <a:rPr lang="en-US" dirty="0"/>
              <a:t>, </a:t>
            </a:r>
            <a:r>
              <a:rPr lang="en-US" dirty="0" err="1"/>
              <a:t>magnetică</a:t>
            </a:r>
            <a:r>
              <a:rPr lang="en-US" dirty="0"/>
              <a:t>, </a:t>
            </a:r>
            <a:r>
              <a:rPr lang="en-US" dirty="0" err="1"/>
              <a:t>termică</a:t>
            </a:r>
            <a:r>
              <a:rPr lang="en-US" dirty="0"/>
              <a:t>. </a:t>
            </a:r>
            <a:endParaRPr lang="ro-RO" dirty="0"/>
          </a:p>
          <a:p>
            <a:pPr marL="285750" indent="-285750">
              <a:buFontTx/>
              <a:buChar char="-"/>
            </a:pPr>
            <a:r>
              <a:rPr lang="en-US" dirty="0" err="1"/>
              <a:t>Pentru</a:t>
            </a:r>
            <a:r>
              <a:rPr lang="en-US" dirty="0"/>
              <a:t> </a:t>
            </a:r>
            <a:r>
              <a:rPr lang="en-US" dirty="0" err="1"/>
              <a:t>unele</a:t>
            </a:r>
            <a:r>
              <a:rPr lang="en-US" dirty="0"/>
              <a:t> </a:t>
            </a:r>
            <a:r>
              <a:rPr lang="en-US" dirty="0" err="1"/>
              <a:t>dintre</a:t>
            </a:r>
            <a:r>
              <a:rPr lang="en-US" dirty="0"/>
              <a:t> </a:t>
            </a:r>
            <a:r>
              <a:rPr lang="en-US" dirty="0" err="1"/>
              <a:t>tehnicile</a:t>
            </a:r>
            <a:r>
              <a:rPr lang="en-US" dirty="0"/>
              <a:t> </a:t>
            </a:r>
            <a:r>
              <a:rPr lang="en-US" dirty="0" err="1"/>
              <a:t>mai</a:t>
            </a:r>
            <a:r>
              <a:rPr lang="en-US" dirty="0"/>
              <a:t> </a:t>
            </a:r>
            <a:r>
              <a:rPr lang="en-US" dirty="0" err="1"/>
              <a:t>specializate</a:t>
            </a:r>
            <a:r>
              <a:rPr lang="en-US" dirty="0"/>
              <a:t>, </a:t>
            </a:r>
            <a:r>
              <a:rPr lang="en-US" dirty="0" err="1"/>
              <a:t>sunt</a:t>
            </a:r>
            <a:r>
              <a:rPr lang="en-US" dirty="0"/>
              <a:t> </a:t>
            </a:r>
            <a:r>
              <a:rPr lang="en-US" dirty="0" err="1"/>
              <a:t>necesare</a:t>
            </a:r>
            <a:r>
              <a:rPr lang="en-US" dirty="0"/>
              <a:t> </a:t>
            </a:r>
            <a:r>
              <a:rPr lang="ro-RO" dirty="0"/>
              <a:t>tehnici</a:t>
            </a:r>
            <a:r>
              <a:rPr lang="en-US" dirty="0"/>
              <a:t> </a:t>
            </a:r>
            <a:r>
              <a:rPr lang="en-US" dirty="0" err="1"/>
              <a:t>modificate</a:t>
            </a:r>
            <a:r>
              <a:rPr lang="en-US" dirty="0"/>
              <a:t> </a:t>
            </a:r>
            <a:r>
              <a:rPr lang="en-US" dirty="0" err="1"/>
              <a:t>și</a:t>
            </a:r>
            <a:r>
              <a:rPr lang="en-US" dirty="0"/>
              <a:t> </a:t>
            </a:r>
            <a:r>
              <a:rPr lang="en-US" dirty="0" err="1"/>
              <a:t>ajustări</a:t>
            </a:r>
            <a:r>
              <a:rPr lang="en-US" dirty="0"/>
              <a:t> software. </a:t>
            </a:r>
            <a:r>
              <a:rPr lang="en-US" dirty="0" err="1"/>
              <a:t>În</a:t>
            </a:r>
            <a:r>
              <a:rPr lang="en-US" dirty="0"/>
              <a:t> plus </a:t>
            </a:r>
            <a:r>
              <a:rPr lang="en-US" dirty="0" err="1"/>
              <a:t>față</a:t>
            </a:r>
            <a:r>
              <a:rPr lang="en-US" dirty="0"/>
              <a:t> de </a:t>
            </a:r>
            <a:r>
              <a:rPr lang="en-US" dirty="0" err="1"/>
              <a:t>poziționarea</a:t>
            </a:r>
            <a:r>
              <a:rPr lang="en-US" dirty="0"/>
              <a:t> la </a:t>
            </a:r>
            <a:r>
              <a:rPr lang="en-US" dirty="0" err="1"/>
              <a:t>nivel</a:t>
            </a:r>
            <a:r>
              <a:rPr lang="en-US" dirty="0"/>
              <a:t> de Angstrom </a:t>
            </a:r>
            <a:r>
              <a:rPr lang="en-US" dirty="0" err="1"/>
              <a:t>și</a:t>
            </a:r>
            <a:r>
              <a:rPr lang="en-US" dirty="0"/>
              <a:t> </a:t>
            </a:r>
            <a:r>
              <a:rPr lang="en-US" dirty="0" err="1"/>
              <a:t>controlul</a:t>
            </a:r>
            <a:r>
              <a:rPr lang="en-US" dirty="0"/>
              <a:t> </a:t>
            </a:r>
            <a:r>
              <a:rPr lang="en-US" dirty="0" err="1"/>
              <a:t>buclei</a:t>
            </a:r>
            <a:r>
              <a:rPr lang="en-US" dirty="0"/>
              <a:t> de feedback, </a:t>
            </a:r>
            <a:r>
              <a:rPr lang="en-US" dirty="0" err="1"/>
              <a:t>există</a:t>
            </a:r>
            <a:r>
              <a:rPr lang="en-US" dirty="0"/>
              <a:t> 2 </a:t>
            </a:r>
            <a:r>
              <a:rPr lang="en-US" dirty="0" err="1"/>
              <a:t>componente</a:t>
            </a:r>
            <a:r>
              <a:rPr lang="en-US" dirty="0"/>
              <a:t> de </a:t>
            </a:r>
            <a:r>
              <a:rPr lang="en-US" dirty="0" err="1"/>
              <a:t>obicei</a:t>
            </a:r>
            <a:r>
              <a:rPr lang="en-US" dirty="0"/>
              <a:t> </a:t>
            </a:r>
            <a:r>
              <a:rPr lang="en-US" dirty="0" err="1"/>
              <a:t>incluse</a:t>
            </a:r>
            <a:r>
              <a:rPr lang="en-US" dirty="0"/>
              <a:t> </a:t>
            </a:r>
            <a:r>
              <a:rPr lang="en-US" dirty="0" err="1"/>
              <a:t>în</a:t>
            </a:r>
            <a:r>
              <a:rPr lang="en-US" dirty="0"/>
              <a:t> Microscopia </a:t>
            </a:r>
            <a:r>
              <a:rPr lang="en-US" dirty="0" err="1"/>
              <a:t>Forței</a:t>
            </a:r>
            <a:r>
              <a:rPr lang="en-US" dirty="0"/>
              <a:t> </a:t>
            </a:r>
            <a:r>
              <a:rPr lang="en-US" dirty="0" err="1"/>
              <a:t>Atomice</a:t>
            </a:r>
            <a:r>
              <a:rPr lang="en-US" dirty="0"/>
              <a:t>: De</a:t>
            </a:r>
            <a:r>
              <a:rPr lang="ro-RO" dirty="0"/>
              <a:t>flecția</a:t>
            </a:r>
            <a:r>
              <a:rPr lang="en-US" dirty="0" err="1"/>
              <a:t>și</a:t>
            </a:r>
            <a:r>
              <a:rPr lang="en-US" dirty="0"/>
              <a:t> </a:t>
            </a:r>
            <a:r>
              <a:rPr lang="en-US" dirty="0" err="1"/>
              <a:t>Măsurarea</a:t>
            </a:r>
            <a:r>
              <a:rPr lang="ro-RO" dirty="0"/>
              <a:t> F</a:t>
            </a:r>
            <a:r>
              <a:rPr lang="en-US" dirty="0" err="1"/>
              <a:t>orței</a:t>
            </a:r>
            <a:r>
              <a:rPr lang="en-US" dirty="0"/>
              <a:t>.</a:t>
            </a:r>
          </a:p>
        </p:txBody>
      </p:sp>
    </p:spTree>
    <p:extLst>
      <p:ext uri="{BB962C8B-B14F-4D97-AF65-F5344CB8AC3E}">
        <p14:creationId xmlns:p14="http://schemas.microsoft.com/office/powerpoint/2010/main" val="3927527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Dynamic Force Microscope (DFM)</a:t>
            </a:r>
            <a:br>
              <a:rPr lang="en-US" b="1" dirty="0"/>
            </a:br>
            <a:endParaRPr lang="en-US" dirty="0"/>
          </a:p>
        </p:txBody>
      </p:sp>
      <p:sp>
        <p:nvSpPr>
          <p:cNvPr id="3" name="Content Placeholder 2"/>
          <p:cNvSpPr>
            <a:spLocks noGrp="1"/>
          </p:cNvSpPr>
          <p:nvPr>
            <p:ph idx="1"/>
          </p:nvPr>
        </p:nvSpPr>
        <p:spPr>
          <a:xfrm>
            <a:off x="5105400" y="1951038"/>
            <a:ext cx="3581400" cy="4525962"/>
          </a:xfrm>
        </p:spPr>
        <p:txBody>
          <a:bodyPr/>
          <a:lstStyle/>
          <a:p>
            <a:pPr marL="0" indent="0">
              <a:buNone/>
            </a:pPr>
            <a:r>
              <a:rPr lang="en-US" sz="2000" dirty="0" err="1"/>
              <a:t>Pentru</a:t>
            </a:r>
            <a:r>
              <a:rPr lang="en-US" sz="2000" dirty="0"/>
              <a:t> DFM, </a:t>
            </a:r>
            <a:r>
              <a:rPr lang="en-US" sz="2000" dirty="0" err="1"/>
              <a:t>cantileverul</a:t>
            </a:r>
            <a:r>
              <a:rPr lang="en-US" sz="2000" dirty="0"/>
              <a:t> </a:t>
            </a:r>
            <a:r>
              <a:rPr lang="en-US" sz="2000" dirty="0" err="1"/>
              <a:t>oscilează</a:t>
            </a:r>
            <a:r>
              <a:rPr lang="en-US" sz="2000" dirty="0"/>
              <a:t> </a:t>
            </a:r>
            <a:r>
              <a:rPr lang="en-US" sz="2000" dirty="0" err="1"/>
              <a:t>în</a:t>
            </a:r>
            <a:r>
              <a:rPr lang="en-US" sz="2000" dirty="0"/>
              <a:t> </a:t>
            </a:r>
            <a:r>
              <a:rPr lang="en-US" sz="2000" dirty="0" err="1"/>
              <a:t>timp</a:t>
            </a:r>
            <a:r>
              <a:rPr lang="en-US" sz="2000" dirty="0"/>
              <a:t> </a:t>
            </a:r>
            <a:r>
              <a:rPr lang="en-US" sz="2000" dirty="0" err="1"/>
              <a:t>ce</a:t>
            </a:r>
            <a:r>
              <a:rPr lang="en-US" sz="2000" dirty="0"/>
              <a:t> se </a:t>
            </a:r>
            <a:r>
              <a:rPr lang="en-US" sz="2000" dirty="0" err="1"/>
              <a:t>apropie</a:t>
            </a:r>
            <a:r>
              <a:rPr lang="en-US" sz="2000" dirty="0"/>
              <a:t> de </a:t>
            </a:r>
            <a:r>
              <a:rPr lang="en-US" sz="2000" dirty="0" err="1"/>
              <a:t>suprafața</a:t>
            </a:r>
            <a:r>
              <a:rPr lang="en-US" sz="2000" dirty="0"/>
              <a:t> </a:t>
            </a:r>
            <a:r>
              <a:rPr lang="en-US" sz="2000" dirty="0" err="1"/>
              <a:t>probei</a:t>
            </a:r>
            <a:r>
              <a:rPr lang="en-US" sz="2000" dirty="0"/>
              <a:t>. </a:t>
            </a:r>
            <a:r>
              <a:rPr lang="en-US" sz="2000" dirty="0" err="1"/>
              <a:t>Forța</a:t>
            </a:r>
            <a:r>
              <a:rPr lang="en-US" sz="2000" dirty="0"/>
              <a:t> </a:t>
            </a:r>
            <a:r>
              <a:rPr lang="en-US" sz="2000" dirty="0" err="1"/>
              <a:t>dintre</a:t>
            </a:r>
            <a:r>
              <a:rPr lang="en-US" sz="2000" dirty="0"/>
              <a:t> </a:t>
            </a:r>
            <a:r>
              <a:rPr lang="en-US" sz="2000" dirty="0" err="1"/>
              <a:t>sondă</a:t>
            </a:r>
            <a:r>
              <a:rPr lang="en-US" sz="2000" dirty="0"/>
              <a:t> </a:t>
            </a:r>
            <a:r>
              <a:rPr lang="en-US" sz="2000" dirty="0" err="1"/>
              <a:t>și</a:t>
            </a:r>
            <a:r>
              <a:rPr lang="en-US" sz="2000" dirty="0"/>
              <a:t> </a:t>
            </a:r>
            <a:r>
              <a:rPr lang="en-US" sz="2000" dirty="0" err="1"/>
              <a:t>probă</a:t>
            </a:r>
            <a:r>
              <a:rPr lang="en-US" sz="2000" dirty="0"/>
              <a:t> </a:t>
            </a:r>
            <a:r>
              <a:rPr lang="en-US" sz="2000" dirty="0" err="1"/>
              <a:t>este</a:t>
            </a:r>
            <a:r>
              <a:rPr lang="en-US" sz="2000" dirty="0"/>
              <a:t> </a:t>
            </a:r>
            <a:r>
              <a:rPr lang="en-US" sz="2000" dirty="0" err="1"/>
              <a:t>reflectată</a:t>
            </a:r>
            <a:r>
              <a:rPr lang="en-US" sz="2000" dirty="0"/>
              <a:t> de </a:t>
            </a:r>
            <a:r>
              <a:rPr lang="en-US" sz="2000" dirty="0" err="1"/>
              <a:t>modificarea</a:t>
            </a:r>
            <a:r>
              <a:rPr lang="en-US" sz="2000" dirty="0"/>
              <a:t> </a:t>
            </a:r>
            <a:r>
              <a:rPr lang="en-US" sz="2000" dirty="0" err="1"/>
              <a:t>amplitudinii</a:t>
            </a:r>
            <a:r>
              <a:rPr lang="en-US" sz="2000" dirty="0"/>
              <a:t> </a:t>
            </a:r>
            <a:r>
              <a:rPr lang="en-US" sz="2000" dirty="0" err="1"/>
              <a:t>cantileverului</a:t>
            </a:r>
            <a:r>
              <a:rPr lang="en-US" sz="2000" dirty="0"/>
              <a:t> </a:t>
            </a:r>
            <a:r>
              <a:rPr lang="en-US" sz="2000" dirty="0" err="1"/>
              <a:t>și</a:t>
            </a:r>
            <a:r>
              <a:rPr lang="en-US" sz="2000" dirty="0"/>
              <a:t> </a:t>
            </a:r>
            <a:r>
              <a:rPr lang="en-US" sz="2000" dirty="0" err="1"/>
              <a:t>menținută</a:t>
            </a:r>
            <a:r>
              <a:rPr lang="en-US" sz="2000" dirty="0"/>
              <a:t> </a:t>
            </a:r>
            <a:r>
              <a:rPr lang="en-US" sz="2000" dirty="0" err="1"/>
              <a:t>constantă</a:t>
            </a:r>
            <a:r>
              <a:rPr lang="en-US" sz="2000" dirty="0"/>
              <a:t> </a:t>
            </a:r>
            <a:r>
              <a:rPr lang="en-US" sz="2000" dirty="0" err="1"/>
              <a:t>în</a:t>
            </a:r>
            <a:r>
              <a:rPr lang="en-US" sz="2000" dirty="0"/>
              <a:t> </a:t>
            </a:r>
            <a:r>
              <a:rPr lang="en-US" sz="2000" dirty="0" err="1"/>
              <a:t>timpul</a:t>
            </a:r>
            <a:r>
              <a:rPr lang="en-US" sz="2000" dirty="0"/>
              <a:t> </a:t>
            </a:r>
            <a:r>
              <a:rPr lang="en-US" sz="2000" dirty="0" err="1"/>
              <a:t>scanării</a:t>
            </a:r>
            <a:r>
              <a:rPr lang="en-US" sz="2000" dirty="0"/>
              <a:t> </a:t>
            </a:r>
            <a:r>
              <a:rPr lang="en-US" sz="2000" dirty="0" err="1"/>
              <a:t>și</a:t>
            </a:r>
            <a:r>
              <a:rPr lang="en-US" sz="2000" dirty="0"/>
              <a:t> </a:t>
            </a:r>
            <a:r>
              <a:rPr lang="en-US" sz="2000" dirty="0" err="1"/>
              <a:t>observării</a:t>
            </a:r>
            <a:r>
              <a:rPr lang="en-US" sz="2000" dirty="0"/>
              <a:t> </a:t>
            </a:r>
            <a:r>
              <a:rPr lang="en-US" sz="2000" dirty="0" err="1"/>
              <a:t>suprafeței</a:t>
            </a:r>
            <a:r>
              <a:rPr lang="en-US" sz="2000" dirty="0"/>
              <a:t> </a:t>
            </a:r>
            <a:r>
              <a:rPr lang="en-US" sz="2000" dirty="0" err="1"/>
              <a:t>probei</a:t>
            </a:r>
            <a:r>
              <a:rPr lang="en-US" sz="2000" dirty="0"/>
              <a:t>.</a:t>
            </a:r>
          </a:p>
        </p:txBody>
      </p:sp>
      <p:pic>
        <p:nvPicPr>
          <p:cNvPr id="5122"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7" y="1572584"/>
            <a:ext cx="2239513" cy="23898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8462" y="4648200"/>
            <a:ext cx="4572000" cy="1200329"/>
          </a:xfrm>
          <a:prstGeom prst="rect">
            <a:avLst/>
          </a:prstGeom>
        </p:spPr>
        <p:txBody>
          <a:bodyPr>
            <a:spAutoFit/>
          </a:bodyPr>
          <a:lstStyle/>
          <a:p>
            <a:r>
              <a:rPr lang="en-US" dirty="0">
                <a:hlinkClick r:id="rId3"/>
              </a:rPr>
              <a:t>https://www.hitachi-hightech.com/global/en/media/dfm_03_gif_tcm27-23268.gif</a:t>
            </a:r>
            <a:endParaRPr lang="ro-RO" dirty="0"/>
          </a:p>
          <a:p>
            <a:endParaRPr lang="en-US" dirty="0"/>
          </a:p>
        </p:txBody>
      </p:sp>
      <p:pic>
        <p:nvPicPr>
          <p:cNvPr id="5126" name="Picture 6" descr="Dendr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053" y="1539633"/>
            <a:ext cx="2308471" cy="246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63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Cantilever based sensors</a:t>
            </a:r>
            <a:endParaRPr lang="en-US" dirty="0"/>
          </a:p>
        </p:txBody>
      </p:sp>
      <p:pic>
        <p:nvPicPr>
          <p:cNvPr id="4" name="Content Placeholder 3"/>
          <p:cNvPicPr>
            <a:picLocks noGrp="1" noChangeAspect="1"/>
          </p:cNvPicPr>
          <p:nvPr>
            <p:ph idx="1"/>
          </p:nvPr>
        </p:nvPicPr>
        <p:blipFill>
          <a:blip r:embed="rId2"/>
          <a:stretch>
            <a:fillRect/>
          </a:stretch>
        </p:blipFill>
        <p:spPr>
          <a:xfrm>
            <a:off x="582174" y="1905000"/>
            <a:ext cx="8104626" cy="3078738"/>
          </a:xfrm>
          <a:prstGeom prst="rect">
            <a:avLst/>
          </a:prstGeom>
        </p:spPr>
      </p:pic>
      <p:sp>
        <p:nvSpPr>
          <p:cNvPr id="5" name="Rectangle 4"/>
          <p:cNvSpPr/>
          <p:nvPr/>
        </p:nvSpPr>
        <p:spPr>
          <a:xfrm>
            <a:off x="3505200" y="6019800"/>
            <a:ext cx="5334000" cy="369332"/>
          </a:xfrm>
          <a:prstGeom prst="rect">
            <a:avLst/>
          </a:prstGeom>
        </p:spPr>
        <p:txBody>
          <a:bodyPr wrap="square">
            <a:spAutoFit/>
          </a:bodyPr>
          <a:lstStyle/>
          <a:p>
            <a:r>
              <a:rPr lang="en-US" i="1" dirty="0">
                <a:solidFill>
                  <a:srgbClr val="474747"/>
                </a:solidFill>
                <a:latin typeface="Google Sans"/>
              </a:rPr>
              <a:t>A good example of a cantilever beam is </a:t>
            </a:r>
            <a:r>
              <a:rPr lang="en-US" i="1" dirty="0">
                <a:solidFill>
                  <a:srgbClr val="040C28"/>
                </a:solidFill>
                <a:latin typeface="Google Sans"/>
              </a:rPr>
              <a:t>a balcony</a:t>
            </a:r>
            <a:endParaRPr lang="en-US" i="1" dirty="0"/>
          </a:p>
        </p:txBody>
      </p:sp>
      <p:pic>
        <p:nvPicPr>
          <p:cNvPr id="6" name="Picture 5"/>
          <p:cNvPicPr>
            <a:picLocks noChangeAspect="1"/>
          </p:cNvPicPr>
          <p:nvPr/>
        </p:nvPicPr>
        <p:blipFill>
          <a:blip r:embed="rId3"/>
          <a:stretch>
            <a:fillRect/>
          </a:stretch>
        </p:blipFill>
        <p:spPr>
          <a:xfrm>
            <a:off x="1447800" y="5714985"/>
            <a:ext cx="1954733" cy="978961"/>
          </a:xfrm>
          <a:prstGeom prst="rect">
            <a:avLst/>
          </a:prstGeom>
        </p:spPr>
      </p:pic>
    </p:spTree>
    <p:extLst>
      <p:ext uri="{BB962C8B-B14F-4D97-AF65-F5344CB8AC3E}">
        <p14:creationId xmlns:p14="http://schemas.microsoft.com/office/powerpoint/2010/main" val="3762854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Cantilever Beam </a:t>
            </a:r>
            <a:br>
              <a:rPr lang="ro-RO" b="1" dirty="0"/>
            </a:br>
            <a:r>
              <a:rPr lang="ro-RO" b="1" dirty="0"/>
              <a:t>Equations</a:t>
            </a:r>
            <a:endParaRPr lang="en-US" dirty="0"/>
          </a:p>
        </p:txBody>
      </p:sp>
      <p:sp>
        <p:nvSpPr>
          <p:cNvPr id="3" name="Content Placeholder 2"/>
          <p:cNvSpPr>
            <a:spLocks noGrp="1"/>
          </p:cNvSpPr>
          <p:nvPr>
            <p:ph idx="1"/>
          </p:nvPr>
        </p:nvSpPr>
        <p:spPr>
          <a:xfrm>
            <a:off x="457200" y="1951038"/>
            <a:ext cx="4876800" cy="4906962"/>
          </a:xfrm>
        </p:spPr>
        <p:txBody>
          <a:bodyPr/>
          <a:lstStyle/>
          <a:p>
            <a:pPr marL="0" indent="0">
              <a:buNone/>
            </a:pPr>
            <a:r>
              <a:rPr lang="ro-RO" sz="2000" dirty="0"/>
              <a:t>Cantilever Beam Deflections:</a:t>
            </a:r>
          </a:p>
          <a:p>
            <a:r>
              <a:rPr lang="en-US" sz="2000" dirty="0"/>
              <a:t>W = </a:t>
            </a:r>
            <a:r>
              <a:rPr lang="ro-RO" sz="2000" dirty="0"/>
              <a:t>S</a:t>
            </a:r>
            <a:r>
              <a:rPr lang="en-US" sz="2000" dirty="0" err="1"/>
              <a:t>arcină</a:t>
            </a:r>
            <a:r>
              <a:rPr lang="en-US" sz="2000" dirty="0"/>
              <a:t> </a:t>
            </a:r>
            <a:endParaRPr lang="ro-RO" sz="2000" dirty="0"/>
          </a:p>
          <a:p>
            <a:r>
              <a:rPr lang="en-US" sz="2000" dirty="0"/>
              <a:t>L = </a:t>
            </a:r>
            <a:r>
              <a:rPr lang="en-US" sz="2000" dirty="0" err="1"/>
              <a:t>Lungimea</a:t>
            </a:r>
            <a:r>
              <a:rPr lang="en-US" sz="2000" dirty="0"/>
              <a:t> </a:t>
            </a:r>
            <a:r>
              <a:rPr lang="en-US" sz="2000" dirty="0" err="1"/>
              <a:t>membrului</a:t>
            </a:r>
            <a:r>
              <a:rPr lang="en-US" sz="2000" dirty="0"/>
              <a:t> </a:t>
            </a:r>
            <a:endParaRPr lang="ro-RO" sz="2000" dirty="0"/>
          </a:p>
          <a:p>
            <a:r>
              <a:rPr lang="en-US" sz="2000" dirty="0"/>
              <a:t>E = </a:t>
            </a:r>
            <a:r>
              <a:rPr lang="en-US" sz="2000" dirty="0" err="1"/>
              <a:t>modulul</a:t>
            </a:r>
            <a:r>
              <a:rPr lang="en-US" sz="2000" dirty="0"/>
              <a:t> </a:t>
            </a:r>
            <a:r>
              <a:rPr lang="en-US" sz="2000" dirty="0" err="1"/>
              <a:t>lui</a:t>
            </a:r>
            <a:r>
              <a:rPr lang="en-US" sz="2000" dirty="0"/>
              <a:t> Young </a:t>
            </a:r>
            <a:endParaRPr lang="ro-RO" sz="2000" dirty="0"/>
          </a:p>
          <a:p>
            <a:r>
              <a:rPr lang="en-US" sz="2000" dirty="0"/>
              <a:t>I = </a:t>
            </a:r>
            <a:r>
              <a:rPr lang="en-US" sz="2000" dirty="0" err="1"/>
              <a:t>momentul</a:t>
            </a:r>
            <a:r>
              <a:rPr lang="en-US" sz="2000" dirty="0"/>
              <a:t> de </a:t>
            </a:r>
            <a:r>
              <a:rPr lang="en-US" sz="2000" dirty="0" err="1"/>
              <a:t>inerție</a:t>
            </a:r>
            <a:r>
              <a:rPr lang="en-US" sz="2000" dirty="0"/>
              <a:t> al </a:t>
            </a:r>
            <a:r>
              <a:rPr lang="en-US" sz="2000" dirty="0" err="1"/>
              <a:t>fasciculului</a:t>
            </a:r>
            <a:endParaRPr lang="ro-RO" sz="2000" dirty="0"/>
          </a:p>
          <a:p>
            <a:pPr marL="0" indent="0">
              <a:buNone/>
            </a:pPr>
            <a:endParaRPr lang="ro-RO" sz="2000" b="1" dirty="0"/>
          </a:p>
          <a:p>
            <a:pPr marL="0" indent="0">
              <a:buNone/>
            </a:pPr>
            <a:endParaRPr lang="ro-RO" sz="2000" b="1" dirty="0"/>
          </a:p>
          <a:p>
            <a:pPr marL="0" indent="0">
              <a:buNone/>
            </a:pPr>
            <a:r>
              <a:rPr lang="en-US" sz="2000" b="1" dirty="0"/>
              <a:t>Cantilever Beam Moments</a:t>
            </a:r>
            <a:endParaRPr lang="ro-RO" sz="2000" b="1" dirty="0"/>
          </a:p>
          <a:p>
            <a:pPr marL="0" indent="0">
              <a:buNone/>
            </a:pPr>
            <a:r>
              <a:rPr lang="en-US" sz="2000" b="1" dirty="0" err="1"/>
              <a:t>M</a:t>
            </a:r>
            <a:r>
              <a:rPr lang="en-US" sz="2000" b="1" baseline="-25000" dirty="0" err="1"/>
              <a:t>x</a:t>
            </a:r>
            <a:r>
              <a:rPr lang="en-US" sz="2000" b="1" dirty="0"/>
              <a:t>=−</a:t>
            </a:r>
            <a:r>
              <a:rPr lang="ro-RO" sz="2000" b="1" dirty="0"/>
              <a:t>W</a:t>
            </a:r>
            <a:r>
              <a:rPr lang="en-US" sz="2000" b="1" baseline="-25000" dirty="0"/>
              <a:t>x</a:t>
            </a:r>
            <a:r>
              <a:rPr lang="ro-RO" sz="2000" dirty="0"/>
              <a:t> (M – moment de încovoiere</a:t>
            </a:r>
            <a:endParaRPr lang="en-US" sz="2000" dirty="0"/>
          </a:p>
          <a:p>
            <a:pPr marL="0" indent="0">
              <a:buNone/>
            </a:pPr>
            <a:r>
              <a:rPr lang="en-US" sz="2000" b="1" dirty="0"/>
              <a:t>Cantilever Beam Stress</a:t>
            </a:r>
            <a:r>
              <a:rPr lang="ro-RO" sz="2000" b="1" dirty="0"/>
              <a:t> (</a:t>
            </a:r>
            <a:r>
              <a:rPr lang="ro-RO" sz="2000" dirty="0"/>
              <a:t>stresul grinzii)</a:t>
            </a:r>
            <a:endParaRPr lang="en-US" sz="2000" dirty="0"/>
          </a:p>
          <a:p>
            <a:pPr marL="0" indent="0">
              <a:buNone/>
            </a:pPr>
            <a:r>
              <a:rPr lang="en-US" sz="2000" b="1" dirty="0"/>
              <a:t>Cantilever Beam Reaction Forces</a:t>
            </a:r>
            <a:endParaRPr lang="ro-RO" sz="2000" b="1" dirty="0"/>
          </a:p>
          <a:p>
            <a:pPr marL="0" indent="0">
              <a:buNone/>
            </a:pPr>
            <a:r>
              <a:rPr lang="en-US" sz="2000" dirty="0"/>
              <a:t>Reaction Force in Y =Ry=</a:t>
            </a:r>
            <a:r>
              <a:rPr lang="ro-RO" sz="2000" dirty="0"/>
              <a:t>W </a:t>
            </a:r>
            <a:endParaRPr lang="en-US" sz="2000" dirty="0"/>
          </a:p>
          <a:p>
            <a:pPr marL="0" indent="0">
              <a:buNone/>
            </a:pPr>
            <a:r>
              <a:rPr lang="en-US" sz="2000" dirty="0"/>
              <a:t>Moment Force about Z  =</a:t>
            </a:r>
            <a:r>
              <a:rPr lang="en-US" sz="2000" dirty="0" err="1"/>
              <a:t>F</a:t>
            </a:r>
            <a:r>
              <a:rPr lang="en-US" sz="2000" baseline="-25000" dirty="0" err="1"/>
              <a:t>y</a:t>
            </a:r>
            <a:r>
              <a:rPr lang="en-US" sz="2000" dirty="0"/>
              <a:t>=</a:t>
            </a:r>
            <a:r>
              <a:rPr lang="ro-RO" sz="2000" dirty="0"/>
              <a:t>W</a:t>
            </a:r>
            <a:r>
              <a:rPr lang="en-US" sz="2000" baseline="-25000" dirty="0"/>
              <a:t>x</a:t>
            </a:r>
          </a:p>
          <a:p>
            <a:endParaRPr lang="en-US" sz="2000" dirty="0"/>
          </a:p>
        </p:txBody>
      </p:sp>
      <p:pic>
        <p:nvPicPr>
          <p:cNvPr id="4" name="Picture 3"/>
          <p:cNvPicPr>
            <a:picLocks noChangeAspect="1"/>
          </p:cNvPicPr>
          <p:nvPr/>
        </p:nvPicPr>
        <p:blipFill>
          <a:blip r:embed="rId2"/>
          <a:stretch>
            <a:fillRect/>
          </a:stretch>
        </p:blipFill>
        <p:spPr>
          <a:xfrm>
            <a:off x="5489489" y="0"/>
            <a:ext cx="3581400" cy="5232354"/>
          </a:xfrm>
          <a:prstGeom prst="rect">
            <a:avLst/>
          </a:prstGeom>
        </p:spPr>
      </p:pic>
    </p:spTree>
    <p:extLst>
      <p:ext uri="{BB962C8B-B14F-4D97-AF65-F5344CB8AC3E}">
        <p14:creationId xmlns:p14="http://schemas.microsoft.com/office/powerpoint/2010/main" val="1064491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Cantilever Sensor Principle</a:t>
            </a:r>
          </a:p>
        </p:txBody>
      </p:sp>
      <p:sp>
        <p:nvSpPr>
          <p:cNvPr id="3" name="Content Placeholder 2"/>
          <p:cNvSpPr>
            <a:spLocks noGrp="1"/>
          </p:cNvSpPr>
          <p:nvPr>
            <p:ph idx="1"/>
          </p:nvPr>
        </p:nvSpPr>
        <p:spPr/>
        <p:txBody>
          <a:bodyPr/>
          <a:lstStyle/>
          <a:p>
            <a:r>
              <a:rPr lang="en-US" dirty="0" err="1"/>
              <a:t>Detectarea</a:t>
            </a:r>
            <a:r>
              <a:rPr lang="en-US" dirty="0"/>
              <a:t> </a:t>
            </a:r>
            <a:r>
              <a:rPr lang="en-US" dirty="0" err="1"/>
              <a:t>Interacțiunilor</a:t>
            </a:r>
            <a:r>
              <a:rPr lang="en-US" dirty="0"/>
              <a:t> </a:t>
            </a:r>
            <a:r>
              <a:rPr lang="en-US" dirty="0" err="1"/>
              <a:t>Moleculare</a:t>
            </a:r>
            <a:r>
              <a:rPr lang="en-US" dirty="0"/>
              <a:t> </a:t>
            </a:r>
            <a:r>
              <a:rPr lang="en-US" dirty="0" err="1"/>
              <a:t>folosind</a:t>
            </a:r>
            <a:r>
              <a:rPr lang="en-US" dirty="0"/>
              <a:t> </a:t>
            </a:r>
            <a:r>
              <a:rPr lang="ro-RO" dirty="0"/>
              <a:t>Matricea / Aranjarea </a:t>
            </a:r>
            <a:r>
              <a:rPr lang="en-US" dirty="0"/>
              <a:t>Cantilever</a:t>
            </a:r>
          </a:p>
        </p:txBody>
      </p:sp>
      <p:pic>
        <p:nvPicPr>
          <p:cNvPr id="4" name="Picture 3"/>
          <p:cNvPicPr>
            <a:picLocks noChangeAspect="1"/>
          </p:cNvPicPr>
          <p:nvPr/>
        </p:nvPicPr>
        <p:blipFill>
          <a:blip r:embed="rId2"/>
          <a:stretch>
            <a:fillRect/>
          </a:stretch>
        </p:blipFill>
        <p:spPr>
          <a:xfrm>
            <a:off x="0" y="2975336"/>
            <a:ext cx="8767632" cy="3528437"/>
          </a:xfrm>
          <a:prstGeom prst="rect">
            <a:avLst/>
          </a:prstGeom>
        </p:spPr>
      </p:pic>
    </p:spTree>
    <p:extLst>
      <p:ext uri="{BB962C8B-B14F-4D97-AF65-F5344CB8AC3E}">
        <p14:creationId xmlns:p14="http://schemas.microsoft.com/office/powerpoint/2010/main" val="177855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Nanocaracterizarea </a:t>
            </a:r>
            <a:endParaRPr lang="en-US" dirty="0"/>
          </a:p>
        </p:txBody>
      </p:sp>
      <p:sp>
        <p:nvSpPr>
          <p:cNvPr id="3" name="Content Placeholder 2"/>
          <p:cNvSpPr>
            <a:spLocks noGrp="1"/>
          </p:cNvSpPr>
          <p:nvPr>
            <p:ph idx="1"/>
          </p:nvPr>
        </p:nvSpPr>
        <p:spPr/>
        <p:txBody>
          <a:bodyPr/>
          <a:lstStyle/>
          <a:p>
            <a:r>
              <a:rPr lang="ro-RO" dirty="0"/>
              <a:t>măsurarea proprietăților fizice și chimice, cum ar fi dimensiunea/mărimea, forța, compoziția, suprafața și forma materialelor și dispozitivelor la scară nanometrică; include imagini ale relațiilor tridimensionale (3D) ale componentelor complexe la scară nanometrică.</a:t>
            </a:r>
          </a:p>
          <a:p>
            <a:br>
              <a:rPr lang="ro-RO" dirty="0"/>
            </a:br>
            <a:endParaRPr lang="en-US" dirty="0"/>
          </a:p>
        </p:txBody>
      </p:sp>
    </p:spTree>
    <p:extLst>
      <p:ext uri="{BB962C8B-B14F-4D97-AF65-F5344CB8AC3E}">
        <p14:creationId xmlns:p14="http://schemas.microsoft.com/office/powerpoint/2010/main" val="804177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Cantilever based chemical Nose</a:t>
            </a:r>
          </a:p>
        </p:txBody>
      </p:sp>
      <p:pic>
        <p:nvPicPr>
          <p:cNvPr id="4" name="Content Placeholder 3"/>
          <p:cNvPicPr>
            <a:picLocks noGrp="1" noChangeAspect="1"/>
          </p:cNvPicPr>
          <p:nvPr>
            <p:ph idx="1"/>
          </p:nvPr>
        </p:nvPicPr>
        <p:blipFill>
          <a:blip r:embed="rId2"/>
          <a:stretch>
            <a:fillRect/>
          </a:stretch>
        </p:blipFill>
        <p:spPr>
          <a:xfrm>
            <a:off x="2362200" y="1889843"/>
            <a:ext cx="4141605" cy="4945503"/>
          </a:xfrm>
          <a:prstGeom prst="rect">
            <a:avLst/>
          </a:prstGeom>
        </p:spPr>
      </p:pic>
    </p:spTree>
    <p:extLst>
      <p:ext uri="{BB962C8B-B14F-4D97-AF65-F5344CB8AC3E}">
        <p14:creationId xmlns:p14="http://schemas.microsoft.com/office/powerpoint/2010/main" val="303831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DNA sensor</a:t>
            </a:r>
            <a:endParaRPr lang="en-US" dirty="0"/>
          </a:p>
        </p:txBody>
      </p:sp>
      <p:pic>
        <p:nvPicPr>
          <p:cNvPr id="4" name="Content Placeholder 3"/>
          <p:cNvPicPr>
            <a:picLocks noGrp="1" noChangeAspect="1"/>
          </p:cNvPicPr>
          <p:nvPr>
            <p:ph idx="1"/>
          </p:nvPr>
        </p:nvPicPr>
        <p:blipFill>
          <a:blip r:embed="rId2"/>
          <a:stretch>
            <a:fillRect/>
          </a:stretch>
        </p:blipFill>
        <p:spPr>
          <a:xfrm>
            <a:off x="228599" y="1828800"/>
            <a:ext cx="8816359" cy="4419600"/>
          </a:xfrm>
          <a:prstGeom prst="rect">
            <a:avLst/>
          </a:prstGeom>
        </p:spPr>
      </p:pic>
    </p:spTree>
    <p:extLst>
      <p:ext uri="{BB962C8B-B14F-4D97-AF65-F5344CB8AC3E}">
        <p14:creationId xmlns:p14="http://schemas.microsoft.com/office/powerpoint/2010/main" val="561006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3600" b="1" dirty="0"/>
              <a:t>Magnetic Resonance Force Microscopy: Towards Detection of Single Spins</a:t>
            </a:r>
          </a:p>
        </p:txBody>
      </p:sp>
      <p:pic>
        <p:nvPicPr>
          <p:cNvPr id="4" name="Content Placeholder 3"/>
          <p:cNvPicPr>
            <a:picLocks noGrp="1" noChangeAspect="1"/>
          </p:cNvPicPr>
          <p:nvPr>
            <p:ph idx="1"/>
          </p:nvPr>
        </p:nvPicPr>
        <p:blipFill>
          <a:blip r:embed="rId2"/>
          <a:stretch>
            <a:fillRect/>
          </a:stretch>
        </p:blipFill>
        <p:spPr>
          <a:xfrm>
            <a:off x="914400" y="1600200"/>
            <a:ext cx="7315200" cy="5091460"/>
          </a:xfrm>
          <a:prstGeom prst="rect">
            <a:avLst/>
          </a:prstGeom>
        </p:spPr>
      </p:pic>
    </p:spTree>
    <p:extLst>
      <p:ext uri="{BB962C8B-B14F-4D97-AF65-F5344CB8AC3E}">
        <p14:creationId xmlns:p14="http://schemas.microsoft.com/office/powerpoint/2010/main" val="1398490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dirty="0"/>
              <a:t>Why SFM with </a:t>
            </a:r>
            <a:r>
              <a:rPr lang="en-US" dirty="0" err="1"/>
              <a:t>ultrasmall</a:t>
            </a:r>
            <a:r>
              <a:rPr lang="en-US" dirty="0"/>
              <a:t> cantilevers? </a:t>
            </a:r>
          </a:p>
        </p:txBody>
      </p:sp>
      <p:sp>
        <p:nvSpPr>
          <p:cNvPr id="3" name="Content Placeholder 2"/>
          <p:cNvSpPr>
            <a:spLocks noGrp="1"/>
          </p:cNvSpPr>
          <p:nvPr>
            <p:ph idx="1"/>
          </p:nvPr>
        </p:nvSpPr>
        <p:spPr>
          <a:xfrm>
            <a:off x="37070" y="1524000"/>
            <a:ext cx="8839200" cy="4525962"/>
          </a:xfrm>
        </p:spPr>
        <p:txBody>
          <a:bodyPr/>
          <a:lstStyle/>
          <a:p>
            <a:pPr marL="0" indent="0">
              <a:buNone/>
            </a:pPr>
            <a:r>
              <a:rPr lang="en-US" sz="2000" dirty="0"/>
              <a:t>SFM </a:t>
            </a:r>
            <a:r>
              <a:rPr lang="en-US" sz="2000" dirty="0" err="1"/>
              <a:t>sau</a:t>
            </a:r>
            <a:r>
              <a:rPr lang="en-US" sz="2000" dirty="0"/>
              <a:t> AFM ideal </a:t>
            </a:r>
            <a:r>
              <a:rPr lang="en-US" sz="2000" dirty="0" err="1"/>
              <a:t>ar</a:t>
            </a:r>
            <a:r>
              <a:rPr lang="en-US" sz="2000" dirty="0"/>
              <a:t> </a:t>
            </a:r>
            <a:r>
              <a:rPr lang="en-US" sz="2000" dirty="0" err="1"/>
              <a:t>mapa</a:t>
            </a:r>
            <a:r>
              <a:rPr lang="en-US" sz="2000" dirty="0"/>
              <a:t> </a:t>
            </a:r>
            <a:r>
              <a:rPr lang="en-US" sz="2000" dirty="0" err="1"/>
              <a:t>simultan</a:t>
            </a:r>
            <a:r>
              <a:rPr lang="en-US" sz="2000" dirty="0"/>
              <a:t> </a:t>
            </a:r>
            <a:r>
              <a:rPr lang="en-US" sz="2000" dirty="0" err="1"/>
              <a:t>și</a:t>
            </a:r>
            <a:r>
              <a:rPr lang="en-US" sz="2000" dirty="0"/>
              <a:t> direct: </a:t>
            </a:r>
            <a:endParaRPr lang="ro-RO" sz="2000" dirty="0"/>
          </a:p>
          <a:p>
            <a:pPr>
              <a:buFontTx/>
              <a:buChar char="-"/>
            </a:pPr>
            <a:r>
              <a:rPr lang="en-US" sz="2000" dirty="0" err="1"/>
              <a:t>gradienti</a:t>
            </a:r>
            <a:r>
              <a:rPr lang="en-US" sz="2000" dirty="0"/>
              <a:t> </a:t>
            </a:r>
            <a:r>
              <a:rPr lang="en-US" sz="2000" dirty="0" err="1"/>
              <a:t>verticali</a:t>
            </a:r>
            <a:r>
              <a:rPr lang="en-US" sz="2000" dirty="0"/>
              <a:t> </a:t>
            </a:r>
            <a:r>
              <a:rPr lang="en-US" sz="2000" dirty="0" err="1"/>
              <a:t>sau</a:t>
            </a:r>
            <a:r>
              <a:rPr lang="en-US" sz="2000" dirty="0"/>
              <a:t> de </a:t>
            </a:r>
            <a:r>
              <a:rPr lang="en-US" sz="2000" dirty="0" err="1"/>
              <a:t>forta</a:t>
            </a:r>
            <a:r>
              <a:rPr lang="en-US" sz="2000" dirty="0"/>
              <a:t> </a:t>
            </a:r>
            <a:endParaRPr lang="ro-RO" sz="2000" dirty="0"/>
          </a:p>
          <a:p>
            <a:pPr>
              <a:buFontTx/>
              <a:buChar char="-"/>
            </a:pPr>
            <a:r>
              <a:rPr lang="en-US" sz="2000" dirty="0"/>
              <a:t>forte </a:t>
            </a:r>
            <a:r>
              <a:rPr lang="en-US" sz="2000" dirty="0" err="1"/>
              <a:t>laterale</a:t>
            </a:r>
            <a:r>
              <a:rPr lang="en-US" sz="2000" dirty="0"/>
              <a:t> </a:t>
            </a:r>
            <a:r>
              <a:rPr lang="en-US" sz="2000" dirty="0" err="1"/>
              <a:t>sau</a:t>
            </a:r>
            <a:r>
              <a:rPr lang="en-US" sz="2000" dirty="0"/>
              <a:t> </a:t>
            </a:r>
            <a:r>
              <a:rPr lang="en-US" sz="2000" dirty="0" err="1"/>
              <a:t>gradienti</a:t>
            </a:r>
            <a:r>
              <a:rPr lang="en-US" sz="2000" dirty="0"/>
              <a:t> de </a:t>
            </a:r>
            <a:r>
              <a:rPr lang="en-US" sz="2000" dirty="0" err="1"/>
              <a:t>forta</a:t>
            </a:r>
            <a:r>
              <a:rPr lang="en-US" sz="2000" dirty="0"/>
              <a:t> </a:t>
            </a:r>
            <a:endParaRPr lang="ro-RO" sz="2000" dirty="0"/>
          </a:p>
          <a:p>
            <a:pPr>
              <a:buFontTx/>
              <a:buChar char="-"/>
            </a:pPr>
            <a:r>
              <a:rPr lang="en-US" sz="2000" dirty="0" err="1"/>
              <a:t>pierdere</a:t>
            </a:r>
            <a:r>
              <a:rPr lang="en-US" sz="2000" dirty="0"/>
              <a:t> de </a:t>
            </a:r>
            <a:r>
              <a:rPr lang="en-US" sz="2000" dirty="0" err="1"/>
              <a:t>energie</a:t>
            </a:r>
            <a:r>
              <a:rPr lang="en-US" sz="2000" dirty="0"/>
              <a:t> </a:t>
            </a:r>
            <a:r>
              <a:rPr lang="en-US" sz="2000" dirty="0" err="1"/>
              <a:t>datorita</a:t>
            </a:r>
            <a:r>
              <a:rPr lang="en-US" sz="2000" dirty="0"/>
              <a:t> </a:t>
            </a:r>
            <a:r>
              <a:rPr lang="en-US" sz="2000" dirty="0" err="1"/>
              <a:t>modului</a:t>
            </a:r>
            <a:r>
              <a:rPr lang="en-US" sz="2000" dirty="0"/>
              <a:t> vertical de </a:t>
            </a:r>
            <a:r>
              <a:rPr lang="en-US" sz="2000" dirty="0" err="1"/>
              <a:t>oscilatie</a:t>
            </a:r>
            <a:r>
              <a:rPr lang="en-US" sz="2000" dirty="0"/>
              <a:t> </a:t>
            </a:r>
            <a:endParaRPr lang="ro-RO" sz="2000" dirty="0"/>
          </a:p>
          <a:p>
            <a:pPr>
              <a:buFontTx/>
              <a:buChar char="-"/>
            </a:pPr>
            <a:r>
              <a:rPr lang="en-US" sz="2000" dirty="0" err="1"/>
              <a:t>pierderea</a:t>
            </a:r>
            <a:r>
              <a:rPr lang="en-US" sz="2000" dirty="0"/>
              <a:t> de </a:t>
            </a:r>
            <a:r>
              <a:rPr lang="en-US" sz="2000" dirty="0" err="1"/>
              <a:t>energie</a:t>
            </a:r>
            <a:r>
              <a:rPr lang="en-US" sz="2000" dirty="0"/>
              <a:t> </a:t>
            </a:r>
            <a:r>
              <a:rPr lang="en-US" sz="2000" dirty="0" err="1"/>
              <a:t>datorita</a:t>
            </a:r>
            <a:r>
              <a:rPr lang="en-US" sz="2000" dirty="0"/>
              <a:t> </a:t>
            </a:r>
            <a:r>
              <a:rPr lang="en-US" sz="2000" dirty="0" err="1"/>
              <a:t>modului</a:t>
            </a:r>
            <a:r>
              <a:rPr lang="en-US" sz="2000" dirty="0"/>
              <a:t> de </a:t>
            </a:r>
            <a:r>
              <a:rPr lang="en-US" sz="2000" dirty="0" err="1"/>
              <a:t>torsiune</a:t>
            </a:r>
            <a:r>
              <a:rPr lang="en-US" sz="2000" dirty="0"/>
              <a:t> de </a:t>
            </a:r>
            <a:r>
              <a:rPr lang="en-US" sz="2000" dirty="0" err="1"/>
              <a:t>oscilatie</a:t>
            </a:r>
            <a:r>
              <a:rPr lang="en-US" sz="2000" dirty="0"/>
              <a:t> </a:t>
            </a:r>
            <a:endParaRPr lang="ro-RO" sz="2000" dirty="0"/>
          </a:p>
          <a:p>
            <a:pPr>
              <a:buFontTx/>
              <a:buChar char="-"/>
            </a:pPr>
            <a:r>
              <a:rPr lang="en-US" sz="2000" dirty="0" err="1"/>
              <a:t>curent</a:t>
            </a:r>
            <a:r>
              <a:rPr lang="en-US" sz="2000" dirty="0"/>
              <a:t> de </a:t>
            </a:r>
            <a:r>
              <a:rPr lang="en-US" sz="2000" dirty="0" err="1"/>
              <a:t>tunel</a:t>
            </a:r>
            <a:r>
              <a:rPr lang="en-US" sz="2000" dirty="0"/>
              <a:t> (la </a:t>
            </a:r>
            <a:r>
              <a:rPr lang="en-US" sz="2000" dirty="0" err="1"/>
              <a:t>fel</a:t>
            </a:r>
            <a:r>
              <a:rPr lang="en-US" sz="2000" dirty="0"/>
              <a:t> de bun ca un STM) </a:t>
            </a:r>
            <a:endParaRPr lang="ro-RO" sz="2000" dirty="0"/>
          </a:p>
          <a:p>
            <a:pPr marL="0" indent="0">
              <a:buNone/>
            </a:pPr>
            <a:r>
              <a:rPr lang="ro-RO" sz="2000" dirty="0"/>
              <a:t>ș</a:t>
            </a:r>
            <a:r>
              <a:rPr lang="en-US" sz="2000" dirty="0" err="1"/>
              <a:t>i</a:t>
            </a:r>
            <a:r>
              <a:rPr lang="en-US" sz="2000" dirty="0"/>
              <a:t> </a:t>
            </a:r>
            <a:endParaRPr lang="ro-RO" sz="2000" dirty="0"/>
          </a:p>
          <a:p>
            <a:pPr>
              <a:buFontTx/>
              <a:buChar char="-"/>
            </a:pPr>
            <a:r>
              <a:rPr lang="en-US" sz="2000" dirty="0"/>
              <a:t>au o </a:t>
            </a:r>
            <a:r>
              <a:rPr lang="en-US" sz="2000" dirty="0" err="1"/>
              <a:t>sensibilitate</a:t>
            </a:r>
            <a:r>
              <a:rPr lang="en-US" sz="2000" dirty="0"/>
              <a:t> la </a:t>
            </a:r>
            <a:r>
              <a:rPr lang="en-US" sz="2000" dirty="0" err="1"/>
              <a:t>forță</a:t>
            </a:r>
            <a:r>
              <a:rPr lang="en-US" sz="2000" dirty="0"/>
              <a:t> </a:t>
            </a:r>
            <a:r>
              <a:rPr lang="en-US" sz="2000" dirty="0" err="1"/>
              <a:t>extrem</a:t>
            </a:r>
            <a:r>
              <a:rPr lang="en-US" sz="2000" dirty="0"/>
              <a:t> de mare &lt;&lt; 0.1pN </a:t>
            </a:r>
            <a:endParaRPr lang="ro-RO" sz="2000" dirty="0"/>
          </a:p>
          <a:p>
            <a:pPr>
              <a:buFontTx/>
              <a:buChar char="-"/>
            </a:pPr>
            <a:r>
              <a:rPr lang="en-US" sz="2000" dirty="0" err="1"/>
              <a:t>permite</a:t>
            </a:r>
            <a:r>
              <a:rPr lang="en-US" sz="2000" dirty="0"/>
              <a:t> </a:t>
            </a:r>
            <a:r>
              <a:rPr lang="en-US" sz="2000" dirty="0" err="1"/>
              <a:t>măsurători</a:t>
            </a:r>
            <a:r>
              <a:rPr lang="en-US" sz="2000" dirty="0"/>
              <a:t> la o </a:t>
            </a:r>
            <a:r>
              <a:rPr lang="en-US" sz="2000" dirty="0" err="1"/>
              <a:t>bandă</a:t>
            </a:r>
            <a:r>
              <a:rPr lang="en-US" sz="2000" dirty="0"/>
              <a:t> mare </a:t>
            </a:r>
            <a:endParaRPr lang="ro-RO" sz="2000" dirty="0"/>
          </a:p>
          <a:p>
            <a:pPr>
              <a:buFontTx/>
              <a:buChar char="-"/>
            </a:pPr>
            <a:r>
              <a:rPr lang="en-US" sz="2000" dirty="0" err="1"/>
              <a:t>să</a:t>
            </a:r>
            <a:r>
              <a:rPr lang="en-US" sz="2000" dirty="0"/>
              <a:t> fie </a:t>
            </a:r>
            <a:r>
              <a:rPr lang="en-US" sz="2000" dirty="0" err="1"/>
              <a:t>capabil</a:t>
            </a:r>
            <a:r>
              <a:rPr lang="en-US" sz="2000" dirty="0"/>
              <a:t> </a:t>
            </a:r>
            <a:r>
              <a:rPr lang="en-US" sz="2000" dirty="0" err="1"/>
              <a:t>să</a:t>
            </a:r>
            <a:r>
              <a:rPr lang="en-US" sz="2000" dirty="0"/>
              <a:t> </a:t>
            </a:r>
            <a:r>
              <a:rPr lang="en-US" sz="2000" dirty="0" err="1"/>
              <a:t>poziționeze</a:t>
            </a:r>
            <a:r>
              <a:rPr lang="en-US" sz="2000" dirty="0"/>
              <a:t> </a:t>
            </a:r>
            <a:r>
              <a:rPr lang="ro-RO" sz="2000" b="1" dirty="0"/>
              <a:t>și</a:t>
            </a:r>
            <a:r>
              <a:rPr lang="en-US" sz="2000" b="1" dirty="0"/>
              <a:t> </a:t>
            </a:r>
            <a:r>
              <a:rPr lang="en-US" sz="2000" b="1" dirty="0" err="1"/>
              <a:t>să</a:t>
            </a:r>
            <a:r>
              <a:rPr lang="en-US" sz="2000" b="1" dirty="0"/>
              <a:t> </a:t>
            </a:r>
            <a:r>
              <a:rPr lang="en-US" sz="2000" b="1" dirty="0" err="1"/>
              <a:t>mențină</a:t>
            </a:r>
            <a:r>
              <a:rPr lang="en-US" sz="2000" b="1" dirty="0"/>
              <a:t> </a:t>
            </a:r>
            <a:r>
              <a:rPr lang="en-US" sz="2000" b="1" dirty="0" err="1"/>
              <a:t>vârful</a:t>
            </a:r>
            <a:r>
              <a:rPr lang="en-US" sz="2000" b="1" dirty="0"/>
              <a:t> l</a:t>
            </a:r>
            <a:r>
              <a:rPr lang="en-US" sz="2000" dirty="0"/>
              <a:t>a </a:t>
            </a:r>
            <a:r>
              <a:rPr lang="ro-RO" sz="2000" dirty="0"/>
              <a:t>o distanță arbitrară mică</a:t>
            </a:r>
            <a:r>
              <a:rPr lang="en-US" sz="2000" dirty="0"/>
              <a:t>, </a:t>
            </a:r>
            <a:r>
              <a:rPr lang="en-US" sz="2000" dirty="0" err="1"/>
              <a:t>adică</a:t>
            </a:r>
            <a:r>
              <a:rPr lang="en-US" sz="2000" dirty="0"/>
              <a:t> au un </a:t>
            </a:r>
            <a:r>
              <a:rPr lang="en-US" sz="2000" dirty="0" err="1"/>
              <a:t>vârf</a:t>
            </a:r>
            <a:r>
              <a:rPr lang="en-US" sz="2000" dirty="0"/>
              <a:t> cu o </a:t>
            </a:r>
            <a:r>
              <a:rPr lang="en-US" sz="2000" dirty="0" err="1"/>
              <a:t>conformitate</a:t>
            </a:r>
            <a:r>
              <a:rPr lang="en-US" sz="2000" dirty="0"/>
              <a:t> </a:t>
            </a:r>
            <a:r>
              <a:rPr lang="en-US" sz="2000" dirty="0" err="1"/>
              <a:t>controlabilă</a:t>
            </a:r>
            <a:endParaRPr lang="ro-RO" sz="2000" dirty="0"/>
          </a:p>
          <a:p>
            <a:pPr marL="0" indent="0">
              <a:buNone/>
            </a:pPr>
            <a:r>
              <a:rPr lang="en-US" sz="2000" dirty="0" err="1"/>
              <a:t>Abordarea</a:t>
            </a:r>
            <a:r>
              <a:rPr lang="en-US" sz="2000" dirty="0"/>
              <a:t> </a:t>
            </a:r>
            <a:r>
              <a:rPr lang="en-US" sz="2000" dirty="0" err="1"/>
              <a:t>noastră</a:t>
            </a:r>
            <a:r>
              <a:rPr lang="en-US" sz="2000" dirty="0"/>
              <a:t>: </a:t>
            </a:r>
            <a:r>
              <a:rPr lang="en-US" sz="2000" dirty="0" err="1"/>
              <a:t>utilizați</a:t>
            </a:r>
            <a:r>
              <a:rPr lang="en-US" sz="2000" dirty="0"/>
              <a:t> </a:t>
            </a:r>
            <a:r>
              <a:rPr lang="en-US" sz="2000" dirty="0" err="1"/>
              <a:t>suficient</a:t>
            </a:r>
            <a:r>
              <a:rPr lang="en-US" sz="2000" dirty="0"/>
              <a:t> de rigid (&gt;200 N/m) </a:t>
            </a:r>
            <a:endParaRPr lang="ro-RO" sz="2000" dirty="0"/>
          </a:p>
          <a:p>
            <a:pPr marL="0" indent="0">
              <a:buNone/>
            </a:pPr>
            <a:r>
              <a:rPr lang="en-US" sz="2000" dirty="0" err="1"/>
              <a:t>operați</a:t>
            </a:r>
            <a:r>
              <a:rPr lang="en-US" sz="2000" dirty="0"/>
              <a:t>-le la </a:t>
            </a:r>
            <a:r>
              <a:rPr lang="en-US" sz="2000" dirty="0" err="1"/>
              <a:t>amplitudini</a:t>
            </a:r>
            <a:r>
              <a:rPr lang="en-US" sz="2000" dirty="0"/>
              <a:t> </a:t>
            </a:r>
            <a:r>
              <a:rPr lang="en-US" sz="2000" dirty="0" err="1"/>
              <a:t>mici</a:t>
            </a:r>
            <a:r>
              <a:rPr lang="en-US" sz="2000" dirty="0"/>
              <a:t> de </a:t>
            </a:r>
            <a:r>
              <a:rPr lang="en-US" sz="2000" dirty="0" err="1"/>
              <a:t>oscilație</a:t>
            </a:r>
            <a:r>
              <a:rPr lang="en-US" sz="2000" dirty="0"/>
              <a:t> (&lt; 0,1 A) </a:t>
            </a:r>
            <a:endParaRPr lang="ro-RO" sz="2000" dirty="0"/>
          </a:p>
          <a:p>
            <a:pPr marL="0" indent="0">
              <a:buNone/>
            </a:pPr>
            <a:r>
              <a:rPr lang="en-US" sz="2000" dirty="0" err="1"/>
              <a:t>faceți</a:t>
            </a:r>
            <a:r>
              <a:rPr lang="en-US" sz="2000" dirty="0"/>
              <a:t>-le </a:t>
            </a:r>
            <a:r>
              <a:rPr lang="en-US" sz="2000" dirty="0" err="1"/>
              <a:t>suficient</a:t>
            </a:r>
            <a:r>
              <a:rPr lang="en-US" sz="2000" dirty="0"/>
              <a:t> de </a:t>
            </a:r>
            <a:r>
              <a:rPr lang="en-US" sz="2000" dirty="0" err="1"/>
              <a:t>mici</a:t>
            </a:r>
            <a:r>
              <a:rPr lang="en-US" sz="2000" dirty="0"/>
              <a:t> (10-20um) </a:t>
            </a:r>
            <a:r>
              <a:rPr lang="en-US" sz="2000" dirty="0" err="1"/>
              <a:t>pentru</a:t>
            </a:r>
            <a:r>
              <a:rPr lang="en-US" sz="2000" dirty="0"/>
              <a:t> a </a:t>
            </a:r>
            <a:r>
              <a:rPr lang="en-US" sz="2000" dirty="0" err="1"/>
              <a:t>obține</a:t>
            </a:r>
            <a:r>
              <a:rPr lang="en-US" sz="2000" dirty="0"/>
              <a:t> </a:t>
            </a:r>
            <a:r>
              <a:rPr lang="en-US" sz="2000" dirty="0" err="1"/>
              <a:t>sensibilitatea</a:t>
            </a:r>
            <a:r>
              <a:rPr lang="en-US" sz="2000" dirty="0"/>
              <a:t> </a:t>
            </a:r>
            <a:r>
              <a:rPr lang="en-US" sz="2000" dirty="0" err="1"/>
              <a:t>necesară</a:t>
            </a:r>
            <a:r>
              <a:rPr lang="en-US" sz="2000" dirty="0"/>
              <a:t> la </a:t>
            </a:r>
            <a:r>
              <a:rPr lang="en-US" sz="2000" dirty="0" err="1"/>
              <a:t>lățimi</a:t>
            </a:r>
            <a:r>
              <a:rPr lang="en-US" sz="2000" dirty="0"/>
              <a:t> de </a:t>
            </a:r>
            <a:r>
              <a:rPr lang="en-US" sz="2000" dirty="0" err="1"/>
              <a:t>bandă</a:t>
            </a:r>
            <a:r>
              <a:rPr lang="en-US" sz="2000" dirty="0"/>
              <a:t> </a:t>
            </a:r>
            <a:r>
              <a:rPr lang="en-US" sz="2000" dirty="0" err="1"/>
              <a:t>mari</a:t>
            </a:r>
            <a:r>
              <a:rPr lang="en-US" sz="2000" dirty="0"/>
              <a:t>.</a:t>
            </a:r>
          </a:p>
        </p:txBody>
      </p:sp>
    </p:spTree>
    <p:extLst>
      <p:ext uri="{BB962C8B-B14F-4D97-AF65-F5344CB8AC3E}">
        <p14:creationId xmlns:p14="http://schemas.microsoft.com/office/powerpoint/2010/main" val="1031028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dirty="0"/>
              <a:t>Other Members of the S</a:t>
            </a:r>
            <a:r>
              <a:rPr lang="ro-RO" dirty="0"/>
              <a:t>canning Probe Microscope (S</a:t>
            </a:r>
            <a:r>
              <a:rPr lang="en-US" dirty="0"/>
              <a:t>PM</a:t>
            </a:r>
            <a:r>
              <a:rPr lang="ro-RO" dirty="0"/>
              <a:t>)</a:t>
            </a:r>
            <a:r>
              <a:rPr lang="en-US" dirty="0"/>
              <a:t> Family</a:t>
            </a:r>
          </a:p>
        </p:txBody>
      </p:sp>
      <p:pic>
        <p:nvPicPr>
          <p:cNvPr id="4" name="Content Placeholder 3"/>
          <p:cNvPicPr>
            <a:picLocks noGrp="1" noChangeAspect="1"/>
          </p:cNvPicPr>
          <p:nvPr>
            <p:ph idx="1"/>
          </p:nvPr>
        </p:nvPicPr>
        <p:blipFill>
          <a:blip r:embed="rId2"/>
          <a:stretch>
            <a:fillRect/>
          </a:stretch>
        </p:blipFill>
        <p:spPr>
          <a:xfrm>
            <a:off x="1317060" y="1428650"/>
            <a:ext cx="6683940" cy="5429350"/>
          </a:xfrm>
          <a:prstGeom prst="rect">
            <a:avLst/>
          </a:prstGeom>
        </p:spPr>
      </p:pic>
    </p:spTree>
    <p:extLst>
      <p:ext uri="{BB962C8B-B14F-4D97-AF65-F5344CB8AC3E}">
        <p14:creationId xmlns:p14="http://schemas.microsoft.com/office/powerpoint/2010/main" val="1310854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Scanning Near Field Optical Microscopy (SNOM)</a:t>
            </a:r>
          </a:p>
        </p:txBody>
      </p:sp>
      <p:sp>
        <p:nvSpPr>
          <p:cNvPr id="3" name="Content Placeholder 2"/>
          <p:cNvSpPr>
            <a:spLocks noGrp="1"/>
          </p:cNvSpPr>
          <p:nvPr>
            <p:ph idx="1"/>
          </p:nvPr>
        </p:nvSpPr>
        <p:spPr>
          <a:xfrm>
            <a:off x="76200" y="1951038"/>
            <a:ext cx="4648200" cy="4525962"/>
          </a:xfrm>
        </p:spPr>
        <p:txBody>
          <a:bodyPr/>
          <a:lstStyle/>
          <a:p>
            <a:r>
              <a:rPr lang="en-US" sz="2000" dirty="0" err="1"/>
              <a:t>Vârf</a:t>
            </a:r>
            <a:r>
              <a:rPr lang="en-US" sz="2000" dirty="0"/>
              <a:t> </a:t>
            </a:r>
            <a:r>
              <a:rPr lang="en-US" sz="2000" dirty="0" err="1"/>
              <a:t>în</a:t>
            </a:r>
            <a:r>
              <a:rPr lang="en-US" sz="2000" dirty="0"/>
              <a:t> </a:t>
            </a:r>
            <a:r>
              <a:rPr lang="en-US" sz="2000" dirty="0" err="1"/>
              <a:t>apropiere</a:t>
            </a:r>
            <a:r>
              <a:rPr lang="en-US" sz="2000" dirty="0"/>
              <a:t> (</a:t>
            </a:r>
            <a:r>
              <a:rPr lang="en-US" sz="2000" dirty="0" err="1"/>
              <a:t>câțiva</a:t>
            </a:r>
            <a:r>
              <a:rPr lang="en-US" sz="2000" dirty="0"/>
              <a:t> nm)</a:t>
            </a:r>
            <a:r>
              <a:rPr lang="ro-RO" sz="2000" dirty="0"/>
              <a:t> </a:t>
            </a:r>
            <a:r>
              <a:rPr lang="en-US" sz="2000" dirty="0"/>
              <a:t>a </a:t>
            </a:r>
            <a:r>
              <a:rPr lang="en-US" sz="2000" dirty="0" err="1"/>
              <a:t>unei</a:t>
            </a:r>
            <a:r>
              <a:rPr lang="en-US" sz="2000" dirty="0"/>
              <a:t> </a:t>
            </a:r>
            <a:r>
              <a:rPr lang="en-US" sz="2000" dirty="0" err="1"/>
              <a:t>suprafeţe</a:t>
            </a:r>
            <a:r>
              <a:rPr lang="en-US" sz="2000" dirty="0"/>
              <a:t> de </a:t>
            </a:r>
            <a:r>
              <a:rPr lang="en-US" sz="2000" dirty="0" err="1"/>
              <a:t>câmp</a:t>
            </a:r>
            <a:r>
              <a:rPr lang="en-US" sz="2000" dirty="0"/>
              <a:t> evanescent</a:t>
            </a:r>
            <a:r>
              <a:rPr lang="ro-RO" sz="2000" dirty="0"/>
              <a:t> </a:t>
            </a:r>
            <a:r>
              <a:rPr lang="en-US" sz="2000" dirty="0" err="1"/>
              <a:t>poate</a:t>
            </a:r>
            <a:r>
              <a:rPr lang="en-US" sz="2000" dirty="0"/>
              <a:t> </a:t>
            </a:r>
            <a:r>
              <a:rPr lang="ro-RO" sz="2000" dirty="0"/>
              <a:t>converti </a:t>
            </a:r>
            <a:r>
              <a:rPr lang="en-US" sz="2000" dirty="0" err="1"/>
              <a:t>într</a:t>
            </a:r>
            <a:r>
              <a:rPr lang="en-US" sz="2000" dirty="0"/>
              <a:t>-un </a:t>
            </a:r>
            <a:r>
              <a:rPr lang="en-US" sz="2000" dirty="0" err="1"/>
              <a:t>câmp</a:t>
            </a:r>
            <a:r>
              <a:rPr lang="en-US" sz="2000" dirty="0"/>
              <a:t> de </a:t>
            </a:r>
            <a:r>
              <a:rPr lang="en-US" sz="2000" dirty="0" err="1"/>
              <a:t>propagare</a:t>
            </a:r>
            <a:r>
              <a:rPr lang="en-US" sz="2000" dirty="0"/>
              <a:t>: SNOM </a:t>
            </a:r>
            <a:r>
              <a:rPr lang="en-US" sz="2000" dirty="0" err="1"/>
              <a:t>fără</a:t>
            </a:r>
            <a:r>
              <a:rPr lang="en-US" sz="2000" dirty="0"/>
              <a:t> </a:t>
            </a:r>
            <a:r>
              <a:rPr lang="en-US" sz="2000" dirty="0" err="1"/>
              <a:t>deschidere</a:t>
            </a:r>
            <a:r>
              <a:rPr lang="ro-RO" sz="2000" dirty="0"/>
              <a:t>/apertură</a:t>
            </a:r>
            <a:endParaRPr lang="en-US" sz="2000" dirty="0"/>
          </a:p>
          <a:p>
            <a:endParaRPr lang="ro-RO" sz="2000" dirty="0"/>
          </a:p>
          <a:p>
            <a:endParaRPr lang="ro-RO" sz="2000" dirty="0"/>
          </a:p>
          <a:p>
            <a:r>
              <a:rPr lang="en-US" sz="2000" dirty="0" err="1"/>
              <a:t>Reciprocitate</a:t>
            </a:r>
            <a:r>
              <a:rPr lang="en-US" sz="2000" dirty="0"/>
              <a:t>: </a:t>
            </a:r>
            <a:r>
              <a:rPr lang="ro-RO" sz="2000" dirty="0"/>
              <a:t>L</a:t>
            </a:r>
            <a:r>
              <a:rPr lang="en-US" sz="2000" dirty="0" err="1"/>
              <a:t>ocalizat</a:t>
            </a:r>
            <a:r>
              <a:rPr lang="en-US" sz="2000" dirty="0"/>
              <a:t> (evanescent)</a:t>
            </a:r>
            <a:r>
              <a:rPr lang="ro-RO" sz="2000" dirty="0"/>
              <a:t> </a:t>
            </a:r>
            <a:r>
              <a:rPr lang="en-US" sz="2000" dirty="0" err="1"/>
              <a:t>în</a:t>
            </a:r>
            <a:r>
              <a:rPr lang="en-US" sz="2000" dirty="0"/>
              <a:t> </a:t>
            </a:r>
            <a:r>
              <a:rPr lang="en-US" sz="2000" dirty="0" err="1"/>
              <a:t>sursa</a:t>
            </a:r>
            <a:r>
              <a:rPr lang="en-US" sz="2000" dirty="0"/>
              <a:t> </a:t>
            </a:r>
            <a:r>
              <a:rPr lang="en-US" sz="2000" dirty="0" err="1"/>
              <a:t>câmpului</a:t>
            </a:r>
            <a:r>
              <a:rPr lang="en-US" sz="2000" dirty="0"/>
              <a:t> </a:t>
            </a:r>
            <a:r>
              <a:rPr lang="en-US" sz="2000" dirty="0" err="1"/>
              <a:t>apropiat</a:t>
            </a:r>
            <a:r>
              <a:rPr lang="en-US" sz="2000" dirty="0"/>
              <a:t> </a:t>
            </a:r>
            <a:r>
              <a:rPr lang="en-US" sz="2000" dirty="0" err="1"/>
              <a:t>lângă</a:t>
            </a:r>
            <a:r>
              <a:rPr lang="en-US" sz="2000" dirty="0"/>
              <a:t> o </a:t>
            </a:r>
            <a:r>
              <a:rPr lang="en-US" sz="2000" dirty="0" err="1"/>
              <a:t>suprafață</a:t>
            </a:r>
            <a:r>
              <a:rPr lang="ro-RO" sz="2000" dirty="0"/>
              <a:t> </a:t>
            </a:r>
            <a:r>
              <a:rPr lang="en-US" sz="2000" dirty="0"/>
              <a:t>conduce la </a:t>
            </a:r>
            <a:r>
              <a:rPr lang="en-US" sz="2000" dirty="0" err="1"/>
              <a:t>generarea</a:t>
            </a:r>
            <a:r>
              <a:rPr lang="en-US" sz="2000" dirty="0"/>
              <a:t> un</a:t>
            </a:r>
            <a:r>
              <a:rPr lang="ro-RO" sz="2000" dirty="0"/>
              <a:t>unui câmp de propagare</a:t>
            </a:r>
            <a:r>
              <a:rPr lang="en-US" sz="2000" dirty="0"/>
              <a:t>: </a:t>
            </a:r>
            <a:r>
              <a:rPr lang="en-US" sz="2000" dirty="0" err="1"/>
              <a:t>deschidere</a:t>
            </a:r>
            <a:r>
              <a:rPr lang="ro-RO" sz="2000" dirty="0"/>
              <a:t>/apertura</a:t>
            </a:r>
            <a:r>
              <a:rPr lang="en-US" sz="2000" dirty="0"/>
              <a:t> SNOM</a:t>
            </a:r>
          </a:p>
          <a:p>
            <a:endParaRPr lang="en-US" dirty="0"/>
          </a:p>
        </p:txBody>
      </p:sp>
      <p:pic>
        <p:nvPicPr>
          <p:cNvPr id="4" name="Picture 3"/>
          <p:cNvPicPr>
            <a:picLocks noChangeAspect="1"/>
          </p:cNvPicPr>
          <p:nvPr/>
        </p:nvPicPr>
        <p:blipFill>
          <a:blip r:embed="rId2"/>
          <a:stretch>
            <a:fillRect/>
          </a:stretch>
        </p:blipFill>
        <p:spPr>
          <a:xfrm>
            <a:off x="5181600" y="1951038"/>
            <a:ext cx="3588877" cy="3657563"/>
          </a:xfrm>
          <a:prstGeom prst="rect">
            <a:avLst/>
          </a:prstGeom>
        </p:spPr>
      </p:pic>
    </p:spTree>
    <p:extLst>
      <p:ext uri="{BB962C8B-B14F-4D97-AF65-F5344CB8AC3E}">
        <p14:creationId xmlns:p14="http://schemas.microsoft.com/office/powerpoint/2010/main" val="4015167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Confecționarea aperturii</a:t>
            </a:r>
            <a:endParaRPr lang="en-US" dirty="0"/>
          </a:p>
        </p:txBody>
      </p:sp>
      <p:sp>
        <p:nvSpPr>
          <p:cNvPr id="3" name="Content Placeholder 2"/>
          <p:cNvSpPr>
            <a:spLocks noGrp="1"/>
          </p:cNvSpPr>
          <p:nvPr>
            <p:ph idx="1"/>
          </p:nvPr>
        </p:nvSpPr>
        <p:spPr>
          <a:xfrm>
            <a:off x="457200" y="1951038"/>
            <a:ext cx="4419600" cy="4525962"/>
          </a:xfrm>
        </p:spPr>
        <p:txBody>
          <a:bodyPr/>
          <a:lstStyle/>
          <a:p>
            <a:r>
              <a:rPr lang="en-US" sz="2000" dirty="0" err="1"/>
              <a:t>Depunere</a:t>
            </a:r>
            <a:r>
              <a:rPr lang="en-US" sz="2000" dirty="0"/>
              <a:t> de metal </a:t>
            </a:r>
            <a:r>
              <a:rPr lang="en-US" sz="2000" dirty="0" err="1"/>
              <a:t>și</a:t>
            </a:r>
            <a:r>
              <a:rPr lang="en-US" sz="2000" dirty="0"/>
              <a:t> </a:t>
            </a:r>
            <a:r>
              <a:rPr lang="en-US" sz="2000" dirty="0" err="1"/>
              <a:t>efect</a:t>
            </a:r>
            <a:r>
              <a:rPr lang="en-US" sz="2000" dirty="0"/>
              <a:t> de </a:t>
            </a:r>
            <a:r>
              <a:rPr lang="en-US" sz="2000" dirty="0" err="1"/>
              <a:t>umbră</a:t>
            </a:r>
            <a:r>
              <a:rPr lang="en-US" sz="2000" dirty="0"/>
              <a:t>: </a:t>
            </a:r>
            <a:endParaRPr lang="ro-RO" sz="2000" dirty="0"/>
          </a:p>
          <a:p>
            <a:pPr>
              <a:buFontTx/>
              <a:buChar char="-"/>
            </a:pPr>
            <a:r>
              <a:rPr lang="en-US" sz="2000" dirty="0" err="1"/>
              <a:t>Reproductibilitate</a:t>
            </a:r>
            <a:r>
              <a:rPr lang="en-US" sz="2000" dirty="0"/>
              <a:t> </a:t>
            </a:r>
            <a:r>
              <a:rPr lang="en-US" sz="2000" dirty="0" err="1"/>
              <a:t>slabă</a:t>
            </a:r>
            <a:r>
              <a:rPr lang="en-US" sz="2000" dirty="0"/>
              <a:t> </a:t>
            </a:r>
            <a:endParaRPr lang="ro-RO" sz="2000" dirty="0"/>
          </a:p>
          <a:p>
            <a:pPr>
              <a:buFontTx/>
              <a:buChar char="-"/>
            </a:pPr>
            <a:r>
              <a:rPr lang="en-US" sz="2000" dirty="0" err="1"/>
              <a:t>Diafragma</a:t>
            </a:r>
            <a:r>
              <a:rPr lang="en-US" sz="2000" dirty="0"/>
              <a:t> de ~ 70 nm </a:t>
            </a:r>
            <a:endParaRPr lang="ro-RO" sz="2000" dirty="0"/>
          </a:p>
          <a:p>
            <a:pPr>
              <a:buFontTx/>
              <a:buChar char="-"/>
            </a:pPr>
            <a:r>
              <a:rPr lang="en-US" sz="2000" dirty="0" err="1"/>
              <a:t>Producerea</a:t>
            </a:r>
            <a:r>
              <a:rPr lang="en-US" sz="2000" dirty="0"/>
              <a:t> </a:t>
            </a:r>
            <a:r>
              <a:rPr lang="en-US" sz="2000" dirty="0" err="1"/>
              <a:t>paralelă</a:t>
            </a:r>
            <a:r>
              <a:rPr lang="en-US" sz="2000" dirty="0"/>
              <a:t> a acutului</a:t>
            </a:r>
            <a:endParaRPr lang="ro-RO" sz="2000" dirty="0"/>
          </a:p>
          <a:p>
            <a:endParaRPr lang="ro-RO" sz="2000" dirty="0"/>
          </a:p>
          <a:p>
            <a:endParaRPr lang="ro-RO" sz="2000" dirty="0"/>
          </a:p>
          <a:p>
            <a:endParaRPr lang="ro-RO" sz="2000" dirty="0"/>
          </a:p>
          <a:p>
            <a:r>
              <a:rPr lang="en-US" sz="2000" dirty="0" err="1"/>
              <a:t>Fascicul</a:t>
            </a:r>
            <a:r>
              <a:rPr lang="en-US" sz="2000" dirty="0"/>
              <a:t> de </a:t>
            </a:r>
            <a:r>
              <a:rPr lang="en-US" sz="2000" dirty="0" err="1"/>
              <a:t>ioni</a:t>
            </a:r>
            <a:r>
              <a:rPr lang="en-US" sz="2000" dirty="0"/>
              <a:t> </a:t>
            </a:r>
            <a:r>
              <a:rPr lang="en-US" sz="2000" dirty="0" err="1"/>
              <a:t>focalizat</a:t>
            </a:r>
            <a:r>
              <a:rPr lang="en-US" sz="2000" dirty="0"/>
              <a:t>: </a:t>
            </a:r>
            <a:endParaRPr lang="ro-RO" sz="2000" dirty="0"/>
          </a:p>
          <a:p>
            <a:pPr>
              <a:buFontTx/>
              <a:buChar char="-"/>
            </a:pPr>
            <a:r>
              <a:rPr lang="en-US" sz="2000" dirty="0" err="1"/>
              <a:t>Reproductibilitate</a:t>
            </a:r>
            <a:r>
              <a:rPr lang="en-US" sz="2000" dirty="0"/>
              <a:t> </a:t>
            </a:r>
            <a:r>
              <a:rPr lang="en-US" sz="2000" dirty="0" err="1"/>
              <a:t>bună</a:t>
            </a:r>
            <a:r>
              <a:rPr lang="en-US" sz="2000" dirty="0"/>
              <a:t> </a:t>
            </a:r>
            <a:endParaRPr lang="ro-RO" sz="2000" dirty="0"/>
          </a:p>
          <a:p>
            <a:pPr>
              <a:buFontTx/>
              <a:buChar char="-"/>
            </a:pPr>
            <a:r>
              <a:rPr lang="en-US" sz="2000" dirty="0" err="1"/>
              <a:t>Diafragma</a:t>
            </a:r>
            <a:r>
              <a:rPr lang="en-US" sz="2000" dirty="0"/>
              <a:t> de ~ 20 nm </a:t>
            </a:r>
            <a:endParaRPr lang="ro-RO" sz="2000" dirty="0"/>
          </a:p>
          <a:p>
            <a:pPr>
              <a:buFontTx/>
              <a:buChar char="-"/>
            </a:pPr>
            <a:r>
              <a:rPr lang="en-US" sz="2000" dirty="0" err="1"/>
              <a:t>Proces</a:t>
            </a:r>
            <a:r>
              <a:rPr lang="en-US" sz="2000" dirty="0"/>
              <a:t> cu un </a:t>
            </a:r>
            <a:r>
              <a:rPr lang="en-US" sz="2000" dirty="0" err="1"/>
              <a:t>singur</a:t>
            </a:r>
            <a:r>
              <a:rPr lang="en-US" sz="2000" dirty="0"/>
              <a:t> </a:t>
            </a:r>
            <a:r>
              <a:rPr lang="en-US" sz="2000" dirty="0" err="1"/>
              <a:t>vârf</a:t>
            </a:r>
            <a:r>
              <a:rPr lang="en-US" sz="2000" dirty="0"/>
              <a:t> </a:t>
            </a:r>
            <a:endParaRPr lang="ro-RO" sz="2000" dirty="0"/>
          </a:p>
          <a:p>
            <a:pPr>
              <a:buFontTx/>
              <a:buChar char="-"/>
            </a:pPr>
            <a:r>
              <a:rPr lang="en-US" sz="2000" dirty="0" err="1"/>
              <a:t>Scump</a:t>
            </a:r>
            <a:endParaRPr lang="en-US" sz="2000" dirty="0"/>
          </a:p>
        </p:txBody>
      </p:sp>
      <p:pic>
        <p:nvPicPr>
          <p:cNvPr id="4" name="Picture 3"/>
          <p:cNvPicPr>
            <a:picLocks noChangeAspect="1"/>
          </p:cNvPicPr>
          <p:nvPr/>
        </p:nvPicPr>
        <p:blipFill>
          <a:blip r:embed="rId2"/>
          <a:stretch>
            <a:fillRect/>
          </a:stretch>
        </p:blipFill>
        <p:spPr>
          <a:xfrm>
            <a:off x="5105400" y="1986049"/>
            <a:ext cx="3353091" cy="1836579"/>
          </a:xfrm>
          <a:prstGeom prst="rect">
            <a:avLst/>
          </a:prstGeom>
        </p:spPr>
      </p:pic>
      <p:pic>
        <p:nvPicPr>
          <p:cNvPr id="5" name="Picture 4"/>
          <p:cNvPicPr>
            <a:picLocks noChangeAspect="1"/>
          </p:cNvPicPr>
          <p:nvPr/>
        </p:nvPicPr>
        <p:blipFill>
          <a:blip r:embed="rId3"/>
          <a:stretch>
            <a:fillRect/>
          </a:stretch>
        </p:blipFill>
        <p:spPr>
          <a:xfrm>
            <a:off x="5013953" y="4687178"/>
            <a:ext cx="3444538" cy="1752752"/>
          </a:xfrm>
          <a:prstGeom prst="rect">
            <a:avLst/>
          </a:prstGeom>
        </p:spPr>
      </p:pic>
    </p:spTree>
    <p:extLst>
      <p:ext uri="{BB962C8B-B14F-4D97-AF65-F5344CB8AC3E}">
        <p14:creationId xmlns:p14="http://schemas.microsoft.com/office/powerpoint/2010/main" val="1642035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51038"/>
            <a:ext cx="4114800" cy="4525962"/>
          </a:xfrm>
        </p:spPr>
        <p:txBody>
          <a:bodyPr/>
          <a:lstStyle/>
          <a:p>
            <a:r>
              <a:rPr lang="ro-RO" sz="2000" dirty="0"/>
              <a:t>Electrolit solid</a:t>
            </a:r>
          </a:p>
          <a:p>
            <a:pPr>
              <a:buFontTx/>
              <a:buChar char="-"/>
            </a:pPr>
            <a:r>
              <a:rPr lang="ro-RO" sz="2000" dirty="0"/>
              <a:t>Reproducere bună</a:t>
            </a:r>
          </a:p>
          <a:p>
            <a:pPr>
              <a:buFontTx/>
              <a:buChar char="-"/>
            </a:pPr>
            <a:r>
              <a:rPr lang="ro-RO" sz="2000" dirty="0"/>
              <a:t>Apertua sub 40 nm</a:t>
            </a:r>
          </a:p>
          <a:p>
            <a:pPr>
              <a:buFontTx/>
              <a:buChar char="-"/>
            </a:pPr>
            <a:r>
              <a:rPr lang="ro-RO" sz="2000" dirty="0"/>
              <a:t>Ieftină</a:t>
            </a:r>
          </a:p>
          <a:p>
            <a:pPr>
              <a:buFontTx/>
              <a:buChar char="-"/>
            </a:pPr>
            <a:r>
              <a:rPr lang="ro-RO" sz="2000" dirty="0"/>
              <a:t>Dependentă de metal</a:t>
            </a:r>
          </a:p>
          <a:p>
            <a:pPr>
              <a:buFontTx/>
              <a:buChar char="-"/>
            </a:pPr>
            <a:r>
              <a:rPr lang="ro-RO" sz="2000" dirty="0"/>
              <a:t>Proces singlu peak</a:t>
            </a:r>
          </a:p>
          <a:p>
            <a:pPr>
              <a:buFontTx/>
              <a:buChar char="-"/>
            </a:pPr>
            <a:endParaRPr lang="ro-RO" sz="2000" dirty="0"/>
          </a:p>
          <a:p>
            <a:pPr marL="0" indent="0">
              <a:buNone/>
            </a:pPr>
            <a:r>
              <a:rPr lang="ro-RO" sz="2000" dirty="0"/>
              <a:t>Tip cantilever</a:t>
            </a:r>
          </a:p>
          <a:p>
            <a:pPr>
              <a:buFontTx/>
              <a:buChar char="-"/>
            </a:pPr>
            <a:r>
              <a:rPr lang="ro-RO" sz="2000" dirty="0"/>
              <a:t>AFM imaging posibil</a:t>
            </a:r>
          </a:p>
          <a:p>
            <a:pPr>
              <a:buFontTx/>
              <a:buChar char="-"/>
            </a:pPr>
            <a:r>
              <a:rPr lang="ro-RO" sz="2000" dirty="0"/>
              <a:t>Apertura sub 40 nm</a:t>
            </a:r>
          </a:p>
          <a:p>
            <a:pPr>
              <a:buFontTx/>
              <a:buChar char="-"/>
            </a:pPr>
            <a:r>
              <a:rPr lang="ro-RO" sz="2000" dirty="0"/>
              <a:t>Microfabricare</a:t>
            </a:r>
          </a:p>
          <a:p>
            <a:pPr>
              <a:buFontTx/>
              <a:buChar char="-"/>
            </a:pPr>
            <a:r>
              <a:rPr lang="ro-RO" sz="2000" dirty="0"/>
              <a:t>Ieftin </a:t>
            </a:r>
            <a:endParaRPr lang="en-US" sz="2000" dirty="0"/>
          </a:p>
        </p:txBody>
      </p:sp>
      <p:pic>
        <p:nvPicPr>
          <p:cNvPr id="4" name="Picture 3"/>
          <p:cNvPicPr>
            <a:picLocks noChangeAspect="1"/>
          </p:cNvPicPr>
          <p:nvPr/>
        </p:nvPicPr>
        <p:blipFill>
          <a:blip r:embed="rId2"/>
          <a:stretch>
            <a:fillRect/>
          </a:stretch>
        </p:blipFill>
        <p:spPr>
          <a:xfrm>
            <a:off x="4800600" y="2133600"/>
            <a:ext cx="4092295" cy="3581710"/>
          </a:xfrm>
          <a:prstGeom prst="rect">
            <a:avLst/>
          </a:prstGeom>
        </p:spPr>
      </p:pic>
    </p:spTree>
    <p:extLst>
      <p:ext uri="{BB962C8B-B14F-4D97-AF65-F5344CB8AC3E}">
        <p14:creationId xmlns:p14="http://schemas.microsoft.com/office/powerpoint/2010/main" val="2390588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Principle of SNOM and modes</a:t>
            </a:r>
            <a:endParaRPr lang="en-US" dirty="0"/>
          </a:p>
        </p:txBody>
      </p:sp>
      <p:pic>
        <p:nvPicPr>
          <p:cNvPr id="4" name="Content Placeholder 3"/>
          <p:cNvPicPr>
            <a:picLocks noGrp="1" noChangeAspect="1"/>
          </p:cNvPicPr>
          <p:nvPr>
            <p:ph idx="1"/>
          </p:nvPr>
        </p:nvPicPr>
        <p:blipFill>
          <a:blip r:embed="rId2"/>
          <a:stretch>
            <a:fillRect/>
          </a:stretch>
        </p:blipFill>
        <p:spPr>
          <a:xfrm>
            <a:off x="190500" y="1219200"/>
            <a:ext cx="8763000" cy="5462501"/>
          </a:xfrm>
          <a:prstGeom prst="rect">
            <a:avLst/>
          </a:prstGeom>
        </p:spPr>
      </p:pic>
    </p:spTree>
    <p:extLst>
      <p:ext uri="{BB962C8B-B14F-4D97-AF65-F5344CB8AC3E}">
        <p14:creationId xmlns:p14="http://schemas.microsoft.com/office/powerpoint/2010/main" val="1025306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dirty="0"/>
              <a:t>SNOM single fluorescent molecules</a:t>
            </a:r>
          </a:p>
        </p:txBody>
      </p:sp>
      <p:sp>
        <p:nvSpPr>
          <p:cNvPr id="3" name="Content Placeholder 2"/>
          <p:cNvSpPr>
            <a:spLocks noGrp="1"/>
          </p:cNvSpPr>
          <p:nvPr>
            <p:ph idx="1"/>
          </p:nvPr>
        </p:nvSpPr>
        <p:spPr>
          <a:xfrm>
            <a:off x="3657600" y="5210174"/>
            <a:ext cx="5486400" cy="1647826"/>
          </a:xfrm>
        </p:spPr>
        <p:txBody>
          <a:bodyPr/>
          <a:lstStyle/>
          <a:p>
            <a:pPr marL="0" indent="0">
              <a:buNone/>
            </a:pPr>
            <a:r>
              <a:rPr lang="en-US" sz="2000" dirty="0"/>
              <a:t>Imagine de </a:t>
            </a:r>
            <a:r>
              <a:rPr lang="en-US" sz="2000" dirty="0" err="1"/>
              <a:t>fluorescență</a:t>
            </a:r>
            <a:r>
              <a:rPr lang="en-US" sz="2000" dirty="0"/>
              <a:t> SNOM a Molecule</a:t>
            </a:r>
            <a:r>
              <a:rPr lang="ro-RO" sz="2000" dirty="0"/>
              <a:t>i</a:t>
            </a:r>
            <a:r>
              <a:rPr lang="en-US" sz="2000" dirty="0"/>
              <a:t> </a:t>
            </a:r>
            <a:r>
              <a:rPr lang="en-US" sz="2000" dirty="0" err="1"/>
              <a:t>individuale</a:t>
            </a:r>
            <a:r>
              <a:rPr lang="en-US" sz="2000" dirty="0"/>
              <a:t>. </a:t>
            </a:r>
            <a:r>
              <a:rPr lang="en-US" sz="2000" dirty="0" err="1"/>
              <a:t>Fiecare</a:t>
            </a:r>
            <a:r>
              <a:rPr lang="en-US" sz="2000" dirty="0"/>
              <a:t> </a:t>
            </a:r>
            <a:r>
              <a:rPr lang="en-US" sz="2000" dirty="0" err="1"/>
              <a:t>molecula</a:t>
            </a:r>
            <a:r>
              <a:rPr lang="en-US" sz="2000" dirty="0"/>
              <a:t> </a:t>
            </a:r>
            <a:r>
              <a:rPr lang="en-US" sz="2000" dirty="0" err="1"/>
              <a:t>este</a:t>
            </a:r>
            <a:r>
              <a:rPr lang="en-US" sz="2000" dirty="0"/>
              <a:t> o </a:t>
            </a:r>
            <a:r>
              <a:rPr lang="en-US" sz="2000" dirty="0" err="1"/>
              <a:t>sursă</a:t>
            </a:r>
            <a:r>
              <a:rPr lang="en-US" sz="2000" dirty="0"/>
              <a:t> </a:t>
            </a:r>
            <a:r>
              <a:rPr lang="en-US" sz="2000" dirty="0" err="1"/>
              <a:t>punctuală</a:t>
            </a:r>
            <a:r>
              <a:rPr lang="en-US" sz="2000" dirty="0"/>
              <a:t> </a:t>
            </a:r>
            <a:r>
              <a:rPr lang="en-US" sz="2000" dirty="0" err="1"/>
              <a:t>și</a:t>
            </a:r>
            <a:r>
              <a:rPr lang="en-US" sz="2000" dirty="0"/>
              <a:t> produce conform </a:t>
            </a:r>
            <a:r>
              <a:rPr lang="en-US" sz="2000" dirty="0" err="1"/>
              <a:t>acestuia</a:t>
            </a:r>
            <a:r>
              <a:rPr lang="en-US" sz="2000" dirty="0"/>
              <a:t> </a:t>
            </a:r>
            <a:r>
              <a:rPr lang="en-US" sz="2000" dirty="0" err="1"/>
              <a:t>orientarea</a:t>
            </a:r>
            <a:r>
              <a:rPr lang="en-US" sz="2000" dirty="0"/>
              <a:t> </a:t>
            </a:r>
            <a:r>
              <a:rPr lang="en-US" sz="2000" dirty="0" err="1"/>
              <a:t>diferitelor</a:t>
            </a:r>
            <a:r>
              <a:rPr lang="en-US" sz="2000" dirty="0"/>
              <a:t> </a:t>
            </a:r>
            <a:r>
              <a:rPr lang="en-US" sz="2000" dirty="0" err="1"/>
              <a:t>imagini</a:t>
            </a:r>
            <a:r>
              <a:rPr lang="en-US" sz="2000" dirty="0"/>
              <a:t> </a:t>
            </a:r>
            <a:r>
              <a:rPr lang="en-US" sz="2000" dirty="0" err="1"/>
              <a:t>vârf</a:t>
            </a:r>
            <a:r>
              <a:rPr lang="en-US" sz="2000" dirty="0"/>
              <a:t> de ex. </a:t>
            </a:r>
            <a:r>
              <a:rPr lang="en-US" sz="2000" dirty="0" err="1"/>
              <a:t>puncte</a:t>
            </a:r>
            <a:r>
              <a:rPr lang="en-US" sz="2000" dirty="0"/>
              <a:t> </a:t>
            </a:r>
            <a:r>
              <a:rPr lang="en-US" sz="2000" dirty="0" err="1"/>
              <a:t>strălucitoare</a:t>
            </a:r>
            <a:r>
              <a:rPr lang="en-US" sz="2000" dirty="0"/>
              <a:t>, </a:t>
            </a:r>
            <a:r>
              <a:rPr lang="en-US" sz="2000" dirty="0" err="1"/>
              <a:t>inele</a:t>
            </a:r>
            <a:r>
              <a:rPr lang="en-US" sz="2000" dirty="0"/>
              <a:t>, </a:t>
            </a:r>
            <a:r>
              <a:rPr lang="en-US" sz="2000" dirty="0" err="1"/>
              <a:t>strălucitoare</a:t>
            </a:r>
            <a:r>
              <a:rPr lang="en-US" sz="2000" dirty="0"/>
              <a:t> </a:t>
            </a:r>
            <a:r>
              <a:rPr lang="en-US" sz="2000" dirty="0" err="1"/>
              <a:t>puncte</a:t>
            </a:r>
            <a:r>
              <a:rPr lang="en-US" sz="2000" dirty="0"/>
              <a:t> </a:t>
            </a:r>
            <a:r>
              <a:rPr lang="en-US" sz="2000" dirty="0" err="1"/>
              <a:t>duble</a:t>
            </a:r>
            <a:r>
              <a:rPr lang="en-US" sz="2000" dirty="0"/>
              <a:t>.</a:t>
            </a:r>
          </a:p>
        </p:txBody>
      </p:sp>
      <p:pic>
        <p:nvPicPr>
          <p:cNvPr id="4" name="Picture 3"/>
          <p:cNvPicPr>
            <a:picLocks noChangeAspect="1"/>
          </p:cNvPicPr>
          <p:nvPr/>
        </p:nvPicPr>
        <p:blipFill>
          <a:blip r:embed="rId2"/>
          <a:stretch>
            <a:fillRect/>
          </a:stretch>
        </p:blipFill>
        <p:spPr>
          <a:xfrm>
            <a:off x="5257800" y="1752600"/>
            <a:ext cx="3284505" cy="3284505"/>
          </a:xfrm>
          <a:prstGeom prst="rect">
            <a:avLst/>
          </a:prstGeom>
        </p:spPr>
      </p:pic>
      <p:pic>
        <p:nvPicPr>
          <p:cNvPr id="3074" name="Picture 2" descr="https://ars.els-cdn.com/content/image/1-s2.0-S0006349505734160-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60" y="2032777"/>
            <a:ext cx="3228975"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331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Nanomecanica </a:t>
            </a:r>
            <a:endParaRPr lang="en-US" dirty="0"/>
          </a:p>
        </p:txBody>
      </p:sp>
      <p:sp>
        <p:nvSpPr>
          <p:cNvPr id="3" name="Content Placeholder 2"/>
          <p:cNvSpPr>
            <a:spLocks noGrp="1"/>
          </p:cNvSpPr>
          <p:nvPr>
            <p:ph idx="1"/>
          </p:nvPr>
        </p:nvSpPr>
        <p:spPr/>
        <p:txBody>
          <a:bodyPr/>
          <a:lstStyle/>
          <a:p>
            <a:r>
              <a:rPr lang="en-US" dirty="0" err="1"/>
              <a:t>măsurarea</a:t>
            </a:r>
            <a:r>
              <a:rPr lang="en-US" dirty="0"/>
              <a:t> </a:t>
            </a:r>
            <a:r>
              <a:rPr lang="en-US" dirty="0" err="1"/>
              <a:t>proprietăților</a:t>
            </a:r>
            <a:r>
              <a:rPr lang="en-US" dirty="0"/>
              <a:t> </a:t>
            </a:r>
            <a:r>
              <a:rPr lang="en-US" dirty="0" err="1"/>
              <a:t>mecanice</a:t>
            </a:r>
            <a:r>
              <a:rPr lang="en-US" dirty="0"/>
              <a:t> </a:t>
            </a:r>
            <a:r>
              <a:rPr lang="en-US" dirty="0" err="1"/>
              <a:t>precum</a:t>
            </a:r>
            <a:r>
              <a:rPr lang="en-US" dirty="0"/>
              <a:t> </a:t>
            </a:r>
            <a:r>
              <a:rPr lang="en-US" dirty="0" err="1"/>
              <a:t>frecare</a:t>
            </a:r>
            <a:r>
              <a:rPr lang="en-US" dirty="0"/>
              <a:t>, </a:t>
            </a:r>
            <a:r>
              <a:rPr lang="en-US" dirty="0" err="1"/>
              <a:t>duritate</a:t>
            </a:r>
            <a:r>
              <a:rPr lang="en-US" dirty="0"/>
              <a:t>, </a:t>
            </a:r>
            <a:r>
              <a:rPr lang="en-US" dirty="0" err="1"/>
              <a:t>elasticitate</a:t>
            </a:r>
            <a:r>
              <a:rPr lang="en-US" dirty="0"/>
              <a:t>, </a:t>
            </a:r>
            <a:r>
              <a:rPr lang="en-US" dirty="0" err="1"/>
              <a:t>aderență</a:t>
            </a:r>
            <a:r>
              <a:rPr lang="en-US" dirty="0"/>
              <a:t>, </a:t>
            </a:r>
            <a:r>
              <a:rPr lang="en-US" dirty="0" err="1"/>
              <a:t>durabilitatea</a:t>
            </a:r>
            <a:r>
              <a:rPr lang="en-US" dirty="0"/>
              <a:t> </a:t>
            </a:r>
            <a:r>
              <a:rPr lang="en-US" dirty="0" err="1"/>
              <a:t>și</a:t>
            </a:r>
            <a:r>
              <a:rPr lang="en-US" dirty="0"/>
              <a:t> </a:t>
            </a:r>
            <a:r>
              <a:rPr lang="en-US" dirty="0" err="1"/>
              <a:t>performanța</a:t>
            </a:r>
            <a:r>
              <a:rPr lang="en-US" dirty="0"/>
              <a:t> </a:t>
            </a:r>
            <a:r>
              <a:rPr lang="en-US" dirty="0" err="1"/>
              <a:t>materialelor</a:t>
            </a:r>
            <a:r>
              <a:rPr lang="en-US" dirty="0"/>
              <a:t> </a:t>
            </a:r>
            <a:r>
              <a:rPr lang="en-US" dirty="0" err="1"/>
              <a:t>nanostructurate</a:t>
            </a:r>
            <a:r>
              <a:rPr lang="en-US" dirty="0"/>
              <a:t> </a:t>
            </a:r>
            <a:r>
              <a:rPr lang="en-US" dirty="0" err="1"/>
              <a:t>în</a:t>
            </a:r>
            <a:r>
              <a:rPr lang="en-US" dirty="0"/>
              <a:t> </a:t>
            </a:r>
            <a:r>
              <a:rPr lang="en-US" dirty="0" err="1"/>
              <a:t>dispozitive</a:t>
            </a:r>
            <a:r>
              <a:rPr lang="en-US" dirty="0"/>
              <a:t> </a:t>
            </a:r>
            <a:r>
              <a:rPr lang="en-US" dirty="0" err="1"/>
              <a:t>și</a:t>
            </a:r>
            <a:r>
              <a:rPr lang="en-US" dirty="0"/>
              <a:t> </a:t>
            </a:r>
            <a:r>
              <a:rPr lang="en-US" dirty="0" err="1"/>
              <a:t>sisteme</a:t>
            </a:r>
            <a:r>
              <a:rPr lang="en-US" dirty="0"/>
              <a:t>; include </a:t>
            </a:r>
            <a:r>
              <a:rPr lang="en-US" dirty="0" err="1"/>
              <a:t>identificarea</a:t>
            </a:r>
            <a:r>
              <a:rPr lang="en-US" dirty="0"/>
              <a:t> la </a:t>
            </a:r>
            <a:r>
              <a:rPr lang="en-US" dirty="0" err="1"/>
              <a:t>scară</a:t>
            </a:r>
            <a:r>
              <a:rPr lang="en-US" dirty="0"/>
              <a:t> </a:t>
            </a:r>
            <a:r>
              <a:rPr lang="en-US" dirty="0" err="1"/>
              <a:t>nanometrică</a:t>
            </a:r>
            <a:r>
              <a:rPr lang="en-US" dirty="0"/>
              <a:t> </a:t>
            </a:r>
            <a:r>
              <a:rPr lang="en-US" dirty="0" err="1"/>
              <a:t>și</a:t>
            </a:r>
            <a:r>
              <a:rPr lang="en-US" dirty="0"/>
              <a:t> </a:t>
            </a:r>
            <a:r>
              <a:rPr lang="en-US" dirty="0" err="1"/>
              <a:t>nanotribiologia</a:t>
            </a:r>
            <a:r>
              <a:rPr lang="en-US" dirty="0"/>
              <a:t> </a:t>
            </a:r>
            <a:r>
              <a:rPr lang="en-US" dirty="0" err="1"/>
              <a:t>aplicată</a:t>
            </a:r>
            <a:r>
              <a:rPr lang="en-US" dirty="0"/>
              <a:t> la </a:t>
            </a:r>
            <a:r>
              <a:rPr lang="en-US" dirty="0" err="1"/>
              <a:t>mecanica</a:t>
            </a:r>
            <a:r>
              <a:rPr lang="en-US" dirty="0"/>
              <a:t> </a:t>
            </a:r>
            <a:r>
              <a:rPr lang="en-US" dirty="0" err="1"/>
              <a:t>materialelor</a:t>
            </a:r>
            <a:r>
              <a:rPr lang="en-US" dirty="0"/>
              <a:t> cu </a:t>
            </a:r>
            <a:r>
              <a:rPr lang="en-US" dirty="0" err="1"/>
              <a:t>volum</a:t>
            </a:r>
            <a:r>
              <a:rPr lang="en-US" dirty="0"/>
              <a:t> </a:t>
            </a:r>
            <a:r>
              <a:rPr lang="en-US" dirty="0" err="1"/>
              <a:t>constrâns</a:t>
            </a:r>
            <a:r>
              <a:rPr lang="en-US" dirty="0"/>
              <a:t>.</a:t>
            </a:r>
          </a:p>
        </p:txBody>
      </p:sp>
    </p:spTree>
    <p:extLst>
      <p:ext uri="{BB962C8B-B14F-4D97-AF65-F5344CB8AC3E}">
        <p14:creationId xmlns:p14="http://schemas.microsoft.com/office/powerpoint/2010/main" val="1853643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1143000"/>
          </a:xfrm>
        </p:spPr>
        <p:txBody>
          <a:bodyPr/>
          <a:lstStyle/>
          <a:p>
            <a:r>
              <a:rPr lang="ro-RO" dirty="0"/>
              <a:t>Semiconductors: Surface plasmons and field enhancement</a:t>
            </a:r>
            <a:endParaRPr lang="en-US" dirty="0"/>
          </a:p>
        </p:txBody>
      </p:sp>
      <p:pic>
        <p:nvPicPr>
          <p:cNvPr id="4" name="Content Placeholder 3"/>
          <p:cNvPicPr>
            <a:picLocks noGrp="1" noChangeAspect="1"/>
          </p:cNvPicPr>
          <p:nvPr>
            <p:ph idx="1"/>
          </p:nvPr>
        </p:nvPicPr>
        <p:blipFill>
          <a:blip r:embed="rId2"/>
          <a:stretch>
            <a:fillRect/>
          </a:stretch>
        </p:blipFill>
        <p:spPr>
          <a:xfrm>
            <a:off x="28832" y="1802027"/>
            <a:ext cx="5194272" cy="5029200"/>
          </a:xfrm>
          <a:prstGeom prst="rect">
            <a:avLst/>
          </a:prstGeom>
        </p:spPr>
      </p:pic>
    </p:spTree>
    <p:extLst>
      <p:ext uri="{BB962C8B-B14F-4D97-AF65-F5344CB8AC3E}">
        <p14:creationId xmlns:p14="http://schemas.microsoft.com/office/powerpoint/2010/main" val="4261850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Biology</a:t>
            </a:r>
            <a:endParaRPr lang="en-US" dirty="0"/>
          </a:p>
        </p:txBody>
      </p:sp>
      <p:sp>
        <p:nvSpPr>
          <p:cNvPr id="3" name="Content Placeholder 2"/>
          <p:cNvSpPr>
            <a:spLocks noGrp="1"/>
          </p:cNvSpPr>
          <p:nvPr>
            <p:ph idx="1"/>
          </p:nvPr>
        </p:nvSpPr>
        <p:spPr>
          <a:xfrm>
            <a:off x="152400" y="1752600"/>
            <a:ext cx="3657600" cy="5105400"/>
          </a:xfrm>
        </p:spPr>
        <p:txBody>
          <a:bodyPr/>
          <a:lstStyle/>
          <a:p>
            <a:r>
              <a:rPr lang="en-US" sz="2000" dirty="0" err="1"/>
              <a:t>Topografia</a:t>
            </a:r>
            <a:r>
              <a:rPr lang="en-US" sz="2000" dirty="0"/>
              <a:t> </a:t>
            </a:r>
            <a:r>
              <a:rPr lang="en-US" sz="2000" dirty="0" err="1"/>
              <a:t>forței</a:t>
            </a:r>
            <a:r>
              <a:rPr lang="en-US" sz="2000" dirty="0"/>
              <a:t> de </a:t>
            </a:r>
            <a:r>
              <a:rPr lang="en-US" sz="2000" dirty="0" err="1"/>
              <a:t>forfecare</a:t>
            </a:r>
            <a:r>
              <a:rPr lang="en-US" sz="2000" dirty="0"/>
              <a:t> </a:t>
            </a:r>
            <a:r>
              <a:rPr lang="en-US" sz="2000" dirty="0" err="1"/>
              <a:t>și</a:t>
            </a:r>
            <a:r>
              <a:rPr lang="en-US" sz="2000" dirty="0"/>
              <a:t> </a:t>
            </a:r>
            <a:r>
              <a:rPr lang="en-US" sz="2000" dirty="0" err="1"/>
              <a:t>fluorescența</a:t>
            </a:r>
            <a:r>
              <a:rPr lang="en-US" sz="2000" dirty="0"/>
              <a:t> </a:t>
            </a:r>
            <a:r>
              <a:rPr lang="en-US" sz="2000" dirty="0" err="1"/>
              <a:t>câmpului</a:t>
            </a:r>
            <a:r>
              <a:rPr lang="en-US" sz="2000" dirty="0"/>
              <a:t> </a:t>
            </a:r>
            <a:r>
              <a:rPr lang="en-US" sz="2000" dirty="0" err="1"/>
              <a:t>apropiat</a:t>
            </a:r>
            <a:r>
              <a:rPr lang="en-US" sz="2000" dirty="0"/>
              <a:t> din </a:t>
            </a:r>
            <a:r>
              <a:rPr lang="en-US" sz="2000" dirty="0" err="1"/>
              <a:t>celulele</a:t>
            </a:r>
            <a:r>
              <a:rPr lang="en-US" sz="2000" dirty="0"/>
              <a:t> </a:t>
            </a:r>
            <a:r>
              <a:rPr lang="en-US" sz="2000" dirty="0" err="1"/>
              <a:t>fibroblaste</a:t>
            </a:r>
            <a:r>
              <a:rPr lang="en-US" sz="2000" dirty="0"/>
              <a:t> </a:t>
            </a:r>
            <a:r>
              <a:rPr lang="en-US" sz="2000" dirty="0" err="1"/>
              <a:t>marcate</a:t>
            </a:r>
            <a:r>
              <a:rPr lang="en-US" sz="2000" dirty="0"/>
              <a:t> cu GFP. </a:t>
            </a:r>
            <a:endParaRPr lang="ro-RO" sz="2000" dirty="0"/>
          </a:p>
          <a:p>
            <a:endParaRPr lang="ro-RO" sz="2000" dirty="0"/>
          </a:p>
          <a:p>
            <a:endParaRPr lang="ro-RO" sz="2000" dirty="0"/>
          </a:p>
          <a:p>
            <a:endParaRPr lang="ro-RO" sz="2000" dirty="0"/>
          </a:p>
          <a:p>
            <a:r>
              <a:rPr lang="en-US" sz="2000" dirty="0" err="1"/>
              <a:t>Topografie</a:t>
            </a:r>
            <a:r>
              <a:rPr lang="en-US" sz="2000" dirty="0"/>
              <a:t> </a:t>
            </a:r>
            <a:r>
              <a:rPr lang="en-US" sz="2000" dirty="0" err="1"/>
              <a:t>și</a:t>
            </a:r>
            <a:r>
              <a:rPr lang="en-US" sz="2000" dirty="0"/>
              <a:t> </a:t>
            </a:r>
            <a:r>
              <a:rPr lang="en-US" sz="2000" dirty="0" err="1"/>
              <a:t>imagini</a:t>
            </a:r>
            <a:r>
              <a:rPr lang="en-US" sz="2000" dirty="0"/>
              <a:t> de </a:t>
            </a:r>
            <a:r>
              <a:rPr lang="en-US" sz="2000" dirty="0" err="1"/>
              <a:t>înflorire</a:t>
            </a:r>
            <a:r>
              <a:rPr lang="en-US" sz="2000" dirty="0"/>
              <a:t> a </a:t>
            </a:r>
            <a:r>
              <a:rPr lang="en-US" sz="2000" dirty="0" err="1"/>
              <a:t>unui</a:t>
            </a:r>
            <a:r>
              <a:rPr lang="en-US" sz="2000" dirty="0"/>
              <a:t> con de </a:t>
            </a:r>
            <a:r>
              <a:rPr lang="en-US" sz="2000" dirty="0" err="1"/>
              <a:t>creştere</a:t>
            </a:r>
            <a:r>
              <a:rPr lang="en-US" sz="2000" dirty="0"/>
              <a:t> a </a:t>
            </a:r>
            <a:r>
              <a:rPr lang="en-US" sz="2000" dirty="0" err="1"/>
              <a:t>celulelor</a:t>
            </a:r>
            <a:r>
              <a:rPr lang="en-US" sz="2000" dirty="0"/>
              <a:t> </a:t>
            </a:r>
            <a:r>
              <a:rPr lang="en-US" sz="2000" dirty="0" err="1"/>
              <a:t>nervoase</a:t>
            </a:r>
            <a:r>
              <a:rPr lang="en-US" sz="2000" dirty="0"/>
              <a:t> ale </a:t>
            </a:r>
            <a:r>
              <a:rPr lang="en-US" sz="2000" dirty="0" err="1"/>
              <a:t>hipocampul</a:t>
            </a:r>
            <a:r>
              <a:rPr lang="ro-RO" sz="2000" dirty="0"/>
              <a:t>ui</a:t>
            </a:r>
            <a:r>
              <a:rPr lang="en-US" sz="2000" dirty="0"/>
              <a:t> </a:t>
            </a:r>
            <a:r>
              <a:rPr lang="en-US" sz="2000" dirty="0" err="1"/>
              <a:t>unui</a:t>
            </a:r>
            <a:r>
              <a:rPr lang="en-US" sz="2000" dirty="0"/>
              <a:t> </a:t>
            </a:r>
            <a:r>
              <a:rPr lang="en-US" sz="2000" dirty="0" err="1"/>
              <a:t>șobolan</a:t>
            </a:r>
            <a:r>
              <a:rPr lang="en-US" sz="2000" dirty="0"/>
              <a:t>. </a:t>
            </a:r>
            <a:endParaRPr lang="ro-RO" sz="2000" dirty="0"/>
          </a:p>
          <a:p>
            <a:pPr marL="0" indent="0">
              <a:buNone/>
            </a:pPr>
            <a:r>
              <a:rPr lang="en-US" sz="2000" dirty="0" err="1"/>
              <a:t>Mostrele</a:t>
            </a:r>
            <a:r>
              <a:rPr lang="en-US" sz="2000" dirty="0"/>
              <a:t> </a:t>
            </a:r>
            <a:r>
              <a:rPr lang="en-US" sz="2000" dirty="0" err="1"/>
              <a:t>sunt</a:t>
            </a:r>
            <a:r>
              <a:rPr lang="en-US" sz="2000" dirty="0"/>
              <a:t> </a:t>
            </a:r>
            <a:r>
              <a:rPr lang="en-US" sz="2000" dirty="0" err="1"/>
              <a:t>marcate</a:t>
            </a:r>
            <a:r>
              <a:rPr lang="en-US" sz="2000" dirty="0"/>
              <a:t> </a:t>
            </a:r>
            <a:r>
              <a:rPr lang="en-US" sz="2000" dirty="0" err="1"/>
              <a:t>prin</a:t>
            </a:r>
            <a:r>
              <a:rPr lang="en-US" sz="2000" dirty="0"/>
              <a:t> </a:t>
            </a:r>
            <a:r>
              <a:rPr lang="en-US" sz="2000" dirty="0" err="1"/>
              <a:t>fluorescență</a:t>
            </a:r>
            <a:r>
              <a:rPr lang="en-US" sz="2000" dirty="0"/>
              <a:t> cu DIC18.</a:t>
            </a:r>
          </a:p>
        </p:txBody>
      </p:sp>
      <p:pic>
        <p:nvPicPr>
          <p:cNvPr id="4" name="Picture 3"/>
          <p:cNvPicPr>
            <a:picLocks noChangeAspect="1"/>
          </p:cNvPicPr>
          <p:nvPr/>
        </p:nvPicPr>
        <p:blipFill>
          <a:blip r:embed="rId2"/>
          <a:stretch>
            <a:fillRect/>
          </a:stretch>
        </p:blipFill>
        <p:spPr>
          <a:xfrm>
            <a:off x="3798455" y="1219200"/>
            <a:ext cx="4543730" cy="2225501"/>
          </a:xfrm>
          <a:prstGeom prst="rect">
            <a:avLst/>
          </a:prstGeom>
        </p:spPr>
      </p:pic>
      <p:pic>
        <p:nvPicPr>
          <p:cNvPr id="5" name="Picture 4"/>
          <p:cNvPicPr>
            <a:picLocks noChangeAspect="1"/>
          </p:cNvPicPr>
          <p:nvPr/>
        </p:nvPicPr>
        <p:blipFill>
          <a:blip r:embed="rId3"/>
          <a:stretch>
            <a:fillRect/>
          </a:stretch>
        </p:blipFill>
        <p:spPr>
          <a:xfrm>
            <a:off x="3823854" y="3568704"/>
            <a:ext cx="4557023" cy="3319314"/>
          </a:xfrm>
          <a:prstGeom prst="rect">
            <a:avLst/>
          </a:prstGeom>
        </p:spPr>
      </p:pic>
    </p:spTree>
    <p:extLst>
      <p:ext uri="{BB962C8B-B14F-4D97-AF65-F5344CB8AC3E}">
        <p14:creationId xmlns:p14="http://schemas.microsoft.com/office/powerpoint/2010/main" val="3882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5" y="266700"/>
            <a:ext cx="6440933" cy="1143000"/>
          </a:xfrm>
        </p:spPr>
        <p:txBody>
          <a:bodyPr/>
          <a:lstStyle/>
          <a:p>
            <a:r>
              <a:rPr lang="it-IT" sz="4000" dirty="0"/>
              <a:t>Scanning Ion Conductance Microscope (SICM)</a:t>
            </a:r>
            <a:endParaRPr lang="en-US" sz="4000" dirty="0"/>
          </a:p>
        </p:txBody>
      </p:sp>
      <p:sp>
        <p:nvSpPr>
          <p:cNvPr id="3" name="Content Placeholder 2"/>
          <p:cNvSpPr>
            <a:spLocks noGrp="1"/>
          </p:cNvSpPr>
          <p:nvPr>
            <p:ph idx="1"/>
          </p:nvPr>
        </p:nvSpPr>
        <p:spPr>
          <a:xfrm>
            <a:off x="152400" y="1676400"/>
            <a:ext cx="8991600" cy="4525962"/>
          </a:xfrm>
        </p:spPr>
        <p:txBody>
          <a:bodyPr/>
          <a:lstStyle/>
          <a:p>
            <a:pPr marL="0" indent="0">
              <a:buNone/>
            </a:pPr>
            <a:r>
              <a:rPr lang="en-US" sz="2000" dirty="0"/>
              <a:t>SICM </a:t>
            </a:r>
            <a:r>
              <a:rPr lang="en-US" sz="2000" dirty="0" err="1"/>
              <a:t>folosește</a:t>
            </a:r>
            <a:r>
              <a:rPr lang="en-US" sz="2000" dirty="0"/>
              <a:t> o </a:t>
            </a:r>
            <a:r>
              <a:rPr lang="en-US" sz="2000" dirty="0" err="1"/>
              <a:t>micropipetă</a:t>
            </a:r>
            <a:r>
              <a:rPr lang="en-US" sz="2000" dirty="0"/>
              <a:t> care se </a:t>
            </a:r>
            <a:r>
              <a:rPr lang="en-US" sz="2000" dirty="0" err="1"/>
              <a:t>apropie</a:t>
            </a:r>
            <a:r>
              <a:rPr lang="en-US" sz="2000" dirty="0"/>
              <a:t> de </a:t>
            </a:r>
            <a:r>
              <a:rPr lang="en-US" sz="2000" dirty="0" err="1"/>
              <a:t>suprafața</a:t>
            </a:r>
            <a:r>
              <a:rPr lang="en-US" sz="2000" dirty="0"/>
              <a:t> probe</a:t>
            </a:r>
            <a:r>
              <a:rPr lang="ro-RO" sz="2000" dirty="0"/>
              <a:t>i</a:t>
            </a:r>
            <a:r>
              <a:rPr lang="en-US" sz="2000" dirty="0"/>
              <a:t> </a:t>
            </a:r>
            <a:r>
              <a:rPr lang="en-US" sz="2000" dirty="0" err="1"/>
              <a:t>scufundate</a:t>
            </a:r>
            <a:r>
              <a:rPr lang="en-US" sz="2000" dirty="0"/>
              <a:t> </a:t>
            </a:r>
            <a:r>
              <a:rPr lang="en-US" sz="2000" dirty="0" err="1"/>
              <a:t>într</a:t>
            </a:r>
            <a:r>
              <a:rPr lang="en-US" sz="2000" dirty="0"/>
              <a:t>-un </a:t>
            </a:r>
            <a:r>
              <a:rPr lang="en-US" sz="2000" dirty="0" err="1"/>
              <a:t>electrolit</a:t>
            </a:r>
            <a:r>
              <a:rPr lang="en-US" sz="2000" dirty="0"/>
              <a:t>. Se </a:t>
            </a:r>
            <a:r>
              <a:rPr lang="en-US" sz="2000" dirty="0" err="1"/>
              <a:t>măsoară</a:t>
            </a:r>
            <a:r>
              <a:rPr lang="en-US" sz="2000" dirty="0"/>
              <a:t> </a:t>
            </a:r>
            <a:r>
              <a:rPr lang="en-US" sz="2000" dirty="0" err="1"/>
              <a:t>conductanța</a:t>
            </a:r>
            <a:r>
              <a:rPr lang="en-US" sz="2000" dirty="0"/>
              <a:t> </a:t>
            </a:r>
            <a:r>
              <a:rPr lang="en-US" sz="2000" dirty="0" err="1"/>
              <a:t>ionică</a:t>
            </a:r>
            <a:r>
              <a:rPr lang="en-US" sz="2000" dirty="0"/>
              <a:t> </a:t>
            </a:r>
            <a:r>
              <a:rPr lang="en-US" sz="2000" dirty="0" err="1"/>
              <a:t>dintre</a:t>
            </a:r>
            <a:r>
              <a:rPr lang="en-US" sz="2000" dirty="0"/>
              <a:t> </a:t>
            </a:r>
            <a:r>
              <a:rPr lang="en-US" sz="2000" dirty="0" err="1"/>
              <a:t>electrodul</a:t>
            </a:r>
            <a:r>
              <a:rPr lang="en-US" sz="2000" dirty="0"/>
              <a:t> din </a:t>
            </a:r>
            <a:r>
              <a:rPr lang="en-US" sz="2000" dirty="0" err="1"/>
              <a:t>soluție</a:t>
            </a:r>
            <a:r>
              <a:rPr lang="en-US" sz="2000" dirty="0"/>
              <a:t> </a:t>
            </a:r>
            <a:r>
              <a:rPr lang="en-US" sz="2000" dirty="0" err="1"/>
              <a:t>și</a:t>
            </a:r>
            <a:r>
              <a:rPr lang="en-US" sz="2000" dirty="0"/>
              <a:t> </a:t>
            </a:r>
            <a:r>
              <a:rPr lang="en-US" sz="2000" dirty="0" err="1"/>
              <a:t>electrodul</a:t>
            </a:r>
            <a:r>
              <a:rPr lang="en-US" sz="2000" dirty="0"/>
              <a:t> din </a:t>
            </a:r>
            <a:r>
              <a:rPr lang="en-US" sz="2000" dirty="0" err="1"/>
              <a:t>pipetă</a:t>
            </a:r>
            <a:r>
              <a:rPr lang="en-US" sz="2000" dirty="0"/>
              <a:t>. </a:t>
            </a:r>
            <a:r>
              <a:rPr lang="en-US" sz="2000" dirty="0" err="1"/>
              <a:t>Pe</a:t>
            </a:r>
            <a:r>
              <a:rPr lang="en-US" sz="2000" dirty="0"/>
              <a:t> </a:t>
            </a:r>
            <a:r>
              <a:rPr lang="en-US" sz="2000" dirty="0" err="1"/>
              <a:t>măsură</a:t>
            </a:r>
            <a:r>
              <a:rPr lang="en-US" sz="2000" dirty="0"/>
              <a:t> </a:t>
            </a:r>
            <a:r>
              <a:rPr lang="en-US" sz="2000" dirty="0" err="1"/>
              <a:t>ce</a:t>
            </a:r>
            <a:r>
              <a:rPr lang="en-US" sz="2000" dirty="0"/>
              <a:t> </a:t>
            </a:r>
            <a:r>
              <a:rPr lang="en-US" sz="2000" dirty="0" err="1"/>
              <a:t>pipeta</a:t>
            </a:r>
            <a:r>
              <a:rPr lang="en-US" sz="2000" dirty="0"/>
              <a:t> se </a:t>
            </a:r>
            <a:r>
              <a:rPr lang="en-US" sz="2000" dirty="0" err="1"/>
              <a:t>apropie</a:t>
            </a:r>
            <a:r>
              <a:rPr lang="en-US" sz="2000" dirty="0"/>
              <a:t> de </a:t>
            </a:r>
            <a:r>
              <a:rPr lang="en-US" sz="2000" dirty="0" err="1"/>
              <a:t>suprafața</a:t>
            </a:r>
            <a:r>
              <a:rPr lang="en-US" sz="2000" dirty="0"/>
              <a:t> </a:t>
            </a:r>
            <a:r>
              <a:rPr lang="en-US" sz="2000" dirty="0" err="1"/>
              <a:t>probei</a:t>
            </a:r>
            <a:r>
              <a:rPr lang="en-US" sz="2000" dirty="0"/>
              <a:t>, </a:t>
            </a:r>
            <a:r>
              <a:rPr lang="en-US" sz="2000" dirty="0" err="1"/>
              <a:t>secțiunea</a:t>
            </a:r>
            <a:r>
              <a:rPr lang="en-US" sz="2000" dirty="0"/>
              <a:t> </a:t>
            </a:r>
            <a:r>
              <a:rPr lang="en-US" sz="2000" dirty="0" err="1"/>
              <a:t>transversală</a:t>
            </a:r>
            <a:r>
              <a:rPr lang="en-US" sz="2000" dirty="0"/>
              <a:t> a </a:t>
            </a:r>
            <a:r>
              <a:rPr lang="en-US" sz="2000" dirty="0" err="1"/>
              <a:t>căii</a:t>
            </a:r>
            <a:r>
              <a:rPr lang="en-US" sz="2000" dirty="0"/>
              <a:t> </a:t>
            </a:r>
            <a:r>
              <a:rPr lang="en-US" sz="2000" dirty="0" err="1"/>
              <a:t>ionilor</a:t>
            </a:r>
            <a:r>
              <a:rPr lang="en-US" sz="2000" dirty="0"/>
              <a:t> de la un </a:t>
            </a:r>
            <a:r>
              <a:rPr lang="en-US" sz="2000" dirty="0" err="1"/>
              <a:t>electrod</a:t>
            </a:r>
            <a:r>
              <a:rPr lang="en-US" sz="2000" dirty="0"/>
              <a:t> la </a:t>
            </a:r>
            <a:r>
              <a:rPr lang="en-US" sz="2000" dirty="0" err="1"/>
              <a:t>altul</a:t>
            </a:r>
            <a:r>
              <a:rPr lang="en-US" sz="2000" dirty="0"/>
              <a:t> </a:t>
            </a:r>
            <a:r>
              <a:rPr lang="en-US" sz="2000" dirty="0" err="1"/>
              <a:t>este</a:t>
            </a:r>
            <a:r>
              <a:rPr lang="en-US" sz="2000" dirty="0"/>
              <a:t> </a:t>
            </a:r>
            <a:r>
              <a:rPr lang="en-US" sz="2000" dirty="0" err="1"/>
              <a:t>redusă</a:t>
            </a:r>
            <a:r>
              <a:rPr lang="en-US" sz="2000" dirty="0"/>
              <a:t> </a:t>
            </a:r>
            <a:r>
              <a:rPr lang="en-US" sz="2000" dirty="0" err="1"/>
              <a:t>și</a:t>
            </a:r>
            <a:r>
              <a:rPr lang="en-US" sz="2000" dirty="0"/>
              <a:t> </a:t>
            </a:r>
            <a:r>
              <a:rPr lang="en-US" sz="2000" dirty="0" err="1"/>
              <a:t>conductanța</a:t>
            </a:r>
            <a:r>
              <a:rPr lang="en-US" sz="2000" dirty="0"/>
              <a:t> </a:t>
            </a:r>
            <a:r>
              <a:rPr lang="en-US" sz="2000" dirty="0" err="1"/>
              <a:t>scade</a:t>
            </a:r>
            <a:r>
              <a:rPr lang="en-US" sz="2000" dirty="0"/>
              <a:t>. </a:t>
            </a:r>
            <a:endParaRPr lang="ro-RO" sz="2000" dirty="0"/>
          </a:p>
          <a:p>
            <a:pPr marL="0" indent="0">
              <a:buNone/>
            </a:pPr>
            <a:r>
              <a:rPr lang="en-US" sz="2000" dirty="0" err="1"/>
              <a:t>Rezoluția</a:t>
            </a:r>
            <a:r>
              <a:rPr lang="en-US" sz="2000" dirty="0"/>
              <a:t> </a:t>
            </a:r>
            <a:r>
              <a:rPr lang="en-US" sz="2000" dirty="0" err="1"/>
              <a:t>este</a:t>
            </a:r>
            <a:r>
              <a:rPr lang="en-US" sz="2000" dirty="0"/>
              <a:t> </a:t>
            </a:r>
            <a:r>
              <a:rPr lang="ro-RO" sz="2000" dirty="0"/>
              <a:t>funcție </a:t>
            </a:r>
            <a:r>
              <a:rPr lang="en-US" sz="2000" dirty="0"/>
              <a:t>de </a:t>
            </a:r>
            <a:r>
              <a:rPr lang="en-US" sz="2000" dirty="0" err="1"/>
              <a:t>dimensiunea</a:t>
            </a:r>
            <a:r>
              <a:rPr lang="en-US" sz="2000" dirty="0"/>
              <a:t> </a:t>
            </a:r>
            <a:r>
              <a:rPr lang="en-US" sz="2000" dirty="0" err="1"/>
              <a:t>diafragmei</a:t>
            </a:r>
            <a:r>
              <a:rPr lang="en-US" sz="2000" dirty="0"/>
              <a:t>. </a:t>
            </a:r>
            <a:r>
              <a:rPr lang="ro-RO" sz="2000" dirty="0"/>
              <a:t>S</a:t>
            </a:r>
            <a:r>
              <a:rPr lang="en-US" sz="2000" dirty="0" err="1"/>
              <a:t>ondele</a:t>
            </a:r>
            <a:r>
              <a:rPr lang="en-US" sz="2000" dirty="0"/>
              <a:t> </a:t>
            </a:r>
            <a:r>
              <a:rPr lang="en-US" sz="2000" dirty="0" err="1"/>
              <a:t>microfabricate</a:t>
            </a:r>
            <a:r>
              <a:rPr lang="en-US" sz="2000" dirty="0"/>
              <a:t> au </a:t>
            </a:r>
            <a:r>
              <a:rPr lang="en-US" sz="2000" dirty="0" err="1"/>
              <a:t>avantajul</a:t>
            </a:r>
            <a:r>
              <a:rPr lang="en-US" sz="2000" dirty="0"/>
              <a:t> </a:t>
            </a:r>
            <a:r>
              <a:rPr lang="en-US" sz="2000" dirty="0" err="1"/>
              <a:t>unei</a:t>
            </a:r>
            <a:r>
              <a:rPr lang="en-US" sz="2000" dirty="0"/>
              <a:t> </a:t>
            </a:r>
            <a:r>
              <a:rPr lang="ro-RO" sz="2000" dirty="0"/>
              <a:t>aperturi </a:t>
            </a:r>
            <a:r>
              <a:rPr lang="en-US" sz="2000" dirty="0" err="1"/>
              <a:t>mai</a:t>
            </a:r>
            <a:r>
              <a:rPr lang="en-US" sz="2000" dirty="0"/>
              <a:t> </a:t>
            </a:r>
            <a:r>
              <a:rPr lang="en-US" sz="2000" dirty="0" err="1"/>
              <a:t>mici</a:t>
            </a:r>
            <a:r>
              <a:rPr lang="en-US" sz="2000" dirty="0"/>
              <a:t> </a:t>
            </a:r>
            <a:r>
              <a:rPr lang="en-US" sz="2000" dirty="0" err="1"/>
              <a:t>și</a:t>
            </a:r>
            <a:r>
              <a:rPr lang="en-US" sz="2000" dirty="0"/>
              <a:t> o </a:t>
            </a:r>
            <a:r>
              <a:rPr lang="en-US" sz="2000" dirty="0" err="1"/>
              <a:t>stabilitate</a:t>
            </a:r>
            <a:r>
              <a:rPr lang="en-US" sz="2000" dirty="0"/>
              <a:t> </a:t>
            </a:r>
            <a:r>
              <a:rPr lang="en-US" sz="2000" dirty="0" err="1"/>
              <a:t>mai</a:t>
            </a:r>
            <a:r>
              <a:rPr lang="en-US" sz="2000" dirty="0"/>
              <a:t> mare. </a:t>
            </a:r>
            <a:r>
              <a:rPr lang="en-US" sz="2000" dirty="0" err="1"/>
              <a:t>Structuri</a:t>
            </a:r>
            <a:r>
              <a:rPr lang="en-US" sz="2000" dirty="0"/>
              <a:t> de </a:t>
            </a:r>
            <a:r>
              <a:rPr lang="en-US" sz="2000" dirty="0" err="1"/>
              <a:t>ordinul</a:t>
            </a:r>
            <a:r>
              <a:rPr lang="en-US" sz="2000" dirty="0"/>
              <a:t> a 100 nm pot fi </a:t>
            </a:r>
            <a:r>
              <a:rPr lang="en-US" sz="2000" dirty="0" err="1"/>
              <a:t>rezolvate</a:t>
            </a:r>
            <a:r>
              <a:rPr lang="en-US" sz="2000" dirty="0"/>
              <a:t>. </a:t>
            </a:r>
            <a:endParaRPr lang="ro-RO" sz="2000" dirty="0"/>
          </a:p>
          <a:p>
            <a:pPr marL="0" indent="0">
              <a:buNone/>
            </a:pPr>
            <a:r>
              <a:rPr lang="en-US" sz="2000" dirty="0" err="1"/>
              <a:t>Distanța</a:t>
            </a:r>
            <a:r>
              <a:rPr lang="en-US" sz="2000" dirty="0"/>
              <a:t> </a:t>
            </a:r>
            <a:r>
              <a:rPr lang="en-US" sz="2000" dirty="0" err="1"/>
              <a:t>este</a:t>
            </a:r>
            <a:r>
              <a:rPr lang="en-US" sz="2000" dirty="0"/>
              <a:t> </a:t>
            </a:r>
            <a:r>
              <a:rPr lang="en-US" sz="2000" dirty="0" err="1"/>
              <a:t>controlată</a:t>
            </a:r>
            <a:r>
              <a:rPr lang="en-US" sz="2000" dirty="0"/>
              <a:t> de </a:t>
            </a:r>
            <a:r>
              <a:rPr lang="en-US" sz="2000" dirty="0" err="1"/>
              <a:t>curentul</a:t>
            </a:r>
            <a:r>
              <a:rPr lang="en-US" sz="2000" dirty="0"/>
              <a:t> ionic. </a:t>
            </a:r>
            <a:r>
              <a:rPr lang="en-US" sz="2000" dirty="0" err="1"/>
              <a:t>Alternativ</a:t>
            </a:r>
            <a:r>
              <a:rPr lang="en-US" sz="2000" dirty="0"/>
              <a:t>, </a:t>
            </a:r>
            <a:r>
              <a:rPr lang="en-US" sz="2000" dirty="0" err="1"/>
              <a:t>poate</a:t>
            </a:r>
            <a:r>
              <a:rPr lang="en-US" sz="2000" dirty="0"/>
              <a:t> fi </a:t>
            </a:r>
            <a:r>
              <a:rPr lang="en-US" sz="2000" dirty="0" err="1"/>
              <a:t>utilizată</a:t>
            </a:r>
            <a:r>
              <a:rPr lang="en-US" sz="2000" dirty="0"/>
              <a:t> o </a:t>
            </a:r>
            <a:r>
              <a:rPr lang="en-US" sz="2000" dirty="0" err="1"/>
              <a:t>combinație</a:t>
            </a:r>
            <a:r>
              <a:rPr lang="en-US" sz="2000" dirty="0"/>
              <a:t> de SICM </a:t>
            </a:r>
            <a:r>
              <a:rPr lang="en-US" sz="2000" dirty="0" err="1"/>
              <a:t>și</a:t>
            </a:r>
            <a:r>
              <a:rPr lang="en-US" sz="2000" dirty="0"/>
              <a:t> SFM. </a:t>
            </a:r>
            <a:r>
              <a:rPr lang="en-US" sz="2000" dirty="0" err="1"/>
              <a:t>În</a:t>
            </a:r>
            <a:r>
              <a:rPr lang="en-US" sz="2000" dirty="0"/>
              <a:t> </a:t>
            </a:r>
            <a:r>
              <a:rPr lang="en-US" sz="2000" dirty="0" err="1"/>
              <a:t>acest</a:t>
            </a:r>
            <a:r>
              <a:rPr lang="en-US" sz="2000" dirty="0"/>
              <a:t> </a:t>
            </a:r>
            <a:r>
              <a:rPr lang="en-US" sz="2000" dirty="0" err="1"/>
              <a:t>caz</a:t>
            </a:r>
            <a:r>
              <a:rPr lang="en-US" sz="2000" dirty="0"/>
              <a:t>, </a:t>
            </a:r>
            <a:r>
              <a:rPr lang="en-US" sz="2000" dirty="0" err="1"/>
              <a:t>pipetele</a:t>
            </a:r>
            <a:r>
              <a:rPr lang="en-US" sz="2000" dirty="0"/>
              <a:t> au </a:t>
            </a:r>
            <a:r>
              <a:rPr lang="en-US" sz="2000" dirty="0" err="1"/>
              <a:t>fost</a:t>
            </a:r>
            <a:r>
              <a:rPr lang="en-US" sz="2000" dirty="0"/>
              <a:t> </a:t>
            </a:r>
            <a:r>
              <a:rPr lang="en-US" sz="2000" dirty="0" err="1"/>
              <a:t>realizate</a:t>
            </a:r>
            <a:r>
              <a:rPr lang="en-US" sz="2000" dirty="0"/>
              <a:t> din </a:t>
            </a:r>
            <a:r>
              <a:rPr lang="en-US" sz="2000" dirty="0" err="1"/>
              <a:t>tuburi</a:t>
            </a:r>
            <a:r>
              <a:rPr lang="en-US" sz="2000" dirty="0"/>
              <a:t> de </a:t>
            </a:r>
            <a:r>
              <a:rPr lang="en-US" sz="2000" dirty="0" err="1"/>
              <a:t>sticlă</a:t>
            </a:r>
            <a:r>
              <a:rPr lang="en-US" sz="2000" dirty="0"/>
              <a:t> de </a:t>
            </a:r>
            <a:r>
              <a:rPr lang="en-US" sz="2000" dirty="0" err="1"/>
              <a:t>cuarț</a:t>
            </a:r>
            <a:r>
              <a:rPr lang="en-US" sz="2000" dirty="0"/>
              <a:t> </a:t>
            </a:r>
            <a:r>
              <a:rPr lang="en-US" sz="2000" dirty="0" err="1"/>
              <a:t>trase</a:t>
            </a:r>
            <a:r>
              <a:rPr lang="en-US" sz="2000" dirty="0"/>
              <a:t>, </a:t>
            </a:r>
            <a:r>
              <a:rPr lang="en-US" sz="2000" dirty="0" err="1"/>
              <a:t>unde</a:t>
            </a:r>
            <a:r>
              <a:rPr lang="en-US" sz="2000" dirty="0"/>
              <a:t> </a:t>
            </a:r>
            <a:r>
              <a:rPr lang="en-US" sz="2000" dirty="0" err="1"/>
              <a:t>porțiunea</a:t>
            </a:r>
            <a:r>
              <a:rPr lang="en-US" sz="2000" dirty="0"/>
              <a:t> </a:t>
            </a:r>
            <a:r>
              <a:rPr lang="en-US" sz="2000" dirty="0" err="1"/>
              <a:t>frontală</a:t>
            </a:r>
            <a:r>
              <a:rPr lang="en-US" sz="2000" dirty="0"/>
              <a:t> </a:t>
            </a:r>
            <a:r>
              <a:rPr lang="en-US" sz="2000" dirty="0" err="1"/>
              <a:t>este</a:t>
            </a:r>
            <a:r>
              <a:rPr lang="en-US" sz="2000" dirty="0"/>
              <a:t> </a:t>
            </a:r>
            <a:r>
              <a:rPr lang="en-US" sz="2000" dirty="0" err="1"/>
              <a:t>îndoită</a:t>
            </a:r>
            <a:r>
              <a:rPr lang="en-US" sz="2000" dirty="0"/>
              <a:t>. </a:t>
            </a:r>
            <a:r>
              <a:rPr lang="en-US" sz="2000" dirty="0" err="1"/>
              <a:t>Deformarea</a:t>
            </a:r>
            <a:r>
              <a:rPr lang="en-US" sz="2000" dirty="0"/>
              <a:t> pipet</a:t>
            </a:r>
            <a:r>
              <a:rPr lang="ro-RO" sz="2000" dirty="0"/>
              <a:t>ei</a:t>
            </a:r>
            <a:r>
              <a:rPr lang="en-US" sz="2000" dirty="0"/>
              <a:t> </a:t>
            </a:r>
            <a:r>
              <a:rPr lang="en-US" sz="2000" dirty="0" err="1"/>
              <a:t>poate</a:t>
            </a:r>
            <a:r>
              <a:rPr lang="en-US" sz="2000" dirty="0"/>
              <a:t> fi </a:t>
            </a:r>
            <a:r>
              <a:rPr lang="en-US" sz="2000" dirty="0" err="1"/>
              <a:t>măsurată</a:t>
            </a:r>
            <a:r>
              <a:rPr lang="en-US" sz="2000" dirty="0"/>
              <a:t> cu </a:t>
            </a:r>
            <a:r>
              <a:rPr lang="en-US" sz="2000" dirty="0" err="1"/>
              <a:t>metoda</a:t>
            </a:r>
            <a:r>
              <a:rPr lang="en-US" sz="2000" dirty="0"/>
              <a:t> </a:t>
            </a:r>
            <a:r>
              <a:rPr lang="en-US" sz="2000" dirty="0" err="1"/>
              <a:t>convențională</a:t>
            </a:r>
            <a:r>
              <a:rPr lang="en-US" sz="2000" dirty="0"/>
              <a:t> de </a:t>
            </a:r>
            <a:r>
              <a:rPr lang="en-US" sz="2000" dirty="0" err="1"/>
              <a:t>deviere</a:t>
            </a:r>
            <a:r>
              <a:rPr lang="en-US" sz="2000" dirty="0"/>
              <a:t> a </a:t>
            </a:r>
            <a:r>
              <a:rPr lang="en-US" sz="2000" dirty="0" err="1"/>
              <a:t>fasciculului</a:t>
            </a:r>
            <a:r>
              <a:rPr lang="en-US" sz="2000" dirty="0"/>
              <a:t> laser. </a:t>
            </a:r>
            <a:r>
              <a:rPr lang="en-US" sz="2000" dirty="0" err="1"/>
              <a:t>Microscopul</a:t>
            </a:r>
            <a:r>
              <a:rPr lang="en-US" sz="2000" dirty="0"/>
              <a:t> </a:t>
            </a:r>
            <a:r>
              <a:rPr lang="en-US" sz="2000" dirty="0" err="1"/>
              <a:t>poate</a:t>
            </a:r>
            <a:r>
              <a:rPr lang="en-US" sz="2000" dirty="0"/>
              <a:t> fi </a:t>
            </a:r>
            <a:r>
              <a:rPr lang="en-US" sz="2000" dirty="0" err="1"/>
              <a:t>operat</a:t>
            </a:r>
            <a:r>
              <a:rPr lang="en-US" sz="2000" dirty="0"/>
              <a:t> fie </a:t>
            </a:r>
            <a:r>
              <a:rPr lang="en-US" sz="2000" dirty="0" err="1"/>
              <a:t>în</a:t>
            </a:r>
            <a:r>
              <a:rPr lang="en-US" sz="2000" dirty="0"/>
              <a:t> </a:t>
            </a:r>
            <a:r>
              <a:rPr lang="en-US" sz="2000" dirty="0" err="1"/>
              <a:t>modul</a:t>
            </a:r>
            <a:r>
              <a:rPr lang="en-US" sz="2000" dirty="0"/>
              <a:t> de contact, fie </a:t>
            </a:r>
            <a:r>
              <a:rPr lang="en-US" sz="2000" dirty="0" err="1"/>
              <a:t>în</a:t>
            </a:r>
            <a:r>
              <a:rPr lang="en-US" sz="2000" dirty="0"/>
              <a:t> </a:t>
            </a:r>
            <a:r>
              <a:rPr lang="en-US" sz="2000" dirty="0" err="1"/>
              <a:t>modul</a:t>
            </a:r>
            <a:r>
              <a:rPr lang="en-US" sz="2000" dirty="0"/>
              <a:t> de </a:t>
            </a:r>
            <a:r>
              <a:rPr lang="en-US" sz="2000" dirty="0" err="1"/>
              <a:t>atingere</a:t>
            </a:r>
            <a:r>
              <a:rPr lang="en-US" sz="2000" dirty="0"/>
              <a:t>. </a:t>
            </a:r>
            <a:r>
              <a:rPr lang="en-US" sz="2000" dirty="0" err="1"/>
              <a:t>În</a:t>
            </a:r>
            <a:r>
              <a:rPr lang="en-US" sz="2000" dirty="0"/>
              <a:t> </a:t>
            </a:r>
            <a:r>
              <a:rPr lang="en-US" sz="2000" dirty="0" err="1"/>
              <a:t>ambele</a:t>
            </a:r>
            <a:r>
              <a:rPr lang="en-US" sz="2000" dirty="0"/>
              <a:t> </a:t>
            </a:r>
            <a:r>
              <a:rPr lang="en-US" sz="2000" dirty="0" err="1"/>
              <a:t>cazuri</a:t>
            </a:r>
            <a:r>
              <a:rPr lang="en-US" sz="2000" dirty="0"/>
              <a:t>, </a:t>
            </a:r>
            <a:r>
              <a:rPr lang="en-US" sz="2000" dirty="0" err="1"/>
              <a:t>curentul</a:t>
            </a:r>
            <a:r>
              <a:rPr lang="en-US" sz="2000" dirty="0"/>
              <a:t> ionic se </a:t>
            </a:r>
            <a:r>
              <a:rPr lang="en-US" sz="2000" dirty="0" err="1"/>
              <a:t>măsoară</a:t>
            </a:r>
            <a:r>
              <a:rPr lang="en-US" sz="2000" dirty="0"/>
              <a:t> </a:t>
            </a:r>
            <a:r>
              <a:rPr lang="en-US" sz="2000" dirty="0" err="1"/>
              <a:t>în</a:t>
            </a:r>
            <a:r>
              <a:rPr lang="en-US" sz="2000" dirty="0"/>
              <a:t> </a:t>
            </a:r>
            <a:r>
              <a:rPr lang="en-US" sz="2000" dirty="0" err="1"/>
              <a:t>timpul</a:t>
            </a:r>
            <a:r>
              <a:rPr lang="en-US" sz="2000" dirty="0"/>
              <a:t> </a:t>
            </a:r>
            <a:r>
              <a:rPr lang="en-US" sz="2000" dirty="0" err="1"/>
              <a:t>imagisticii</a:t>
            </a:r>
            <a:r>
              <a:rPr lang="en-US" sz="2000" dirty="0"/>
              <a:t>. </a:t>
            </a:r>
            <a:r>
              <a:rPr lang="en-US" sz="2000" dirty="0" err="1"/>
              <a:t>Principala</a:t>
            </a:r>
            <a:r>
              <a:rPr lang="en-US" sz="2000" dirty="0"/>
              <a:t> </a:t>
            </a:r>
            <a:r>
              <a:rPr lang="en-US" sz="2000" dirty="0" err="1"/>
              <a:t>aplicație</a:t>
            </a:r>
            <a:r>
              <a:rPr lang="en-US" sz="2000" dirty="0"/>
              <a:t> a SICM </a:t>
            </a:r>
            <a:r>
              <a:rPr lang="en-US" sz="2000" dirty="0" err="1"/>
              <a:t>este</a:t>
            </a:r>
            <a:r>
              <a:rPr lang="en-US" sz="2000" dirty="0"/>
              <a:t> </a:t>
            </a:r>
            <a:r>
              <a:rPr lang="en-US" sz="2000" dirty="0" err="1"/>
              <a:t>măsurarea</a:t>
            </a:r>
            <a:r>
              <a:rPr lang="en-US" sz="2000" dirty="0"/>
              <a:t> </a:t>
            </a:r>
            <a:r>
              <a:rPr lang="en-US" sz="2000" dirty="0" err="1"/>
              <a:t>distribuției</a:t>
            </a:r>
            <a:r>
              <a:rPr lang="en-US" sz="2000" dirty="0"/>
              <a:t> </a:t>
            </a:r>
            <a:r>
              <a:rPr lang="en-US" sz="2000" dirty="0" err="1"/>
              <a:t>curenților</a:t>
            </a:r>
            <a:r>
              <a:rPr lang="en-US" sz="2000" dirty="0"/>
              <a:t> </a:t>
            </a:r>
            <a:r>
              <a:rPr lang="en-US" sz="2000" dirty="0" err="1"/>
              <a:t>ionici</a:t>
            </a:r>
            <a:r>
              <a:rPr lang="en-US" sz="2000" dirty="0"/>
              <a:t> </a:t>
            </a:r>
            <a:r>
              <a:rPr lang="en-US" sz="2000" dirty="0" err="1"/>
              <a:t>prin</a:t>
            </a:r>
            <a:r>
              <a:rPr lang="en-US" sz="2000" dirty="0"/>
              <a:t> </a:t>
            </a:r>
            <a:r>
              <a:rPr lang="en-US" sz="2000" dirty="0" err="1"/>
              <a:t>pori</a:t>
            </a:r>
            <a:r>
              <a:rPr lang="en-US" sz="2000" dirty="0"/>
              <a:t> </a:t>
            </a:r>
            <a:r>
              <a:rPr lang="en-US" sz="2000" dirty="0" err="1"/>
              <a:t>dintr</a:t>
            </a:r>
            <a:r>
              <a:rPr lang="en-US" sz="2000" dirty="0"/>
              <a:t>-o </a:t>
            </a:r>
            <a:r>
              <a:rPr lang="en-US" sz="2000" dirty="0" err="1"/>
              <a:t>suprafață</a:t>
            </a:r>
            <a:r>
              <a:rPr lang="en-US" sz="2000" dirty="0"/>
              <a:t> </a:t>
            </a:r>
            <a:r>
              <a:rPr lang="en-US" sz="2000" dirty="0" err="1"/>
              <a:t>poroasă</a:t>
            </a:r>
            <a:r>
              <a:rPr lang="en-US" sz="2000" dirty="0"/>
              <a:t>.</a:t>
            </a:r>
          </a:p>
        </p:txBody>
      </p:sp>
      <p:pic>
        <p:nvPicPr>
          <p:cNvPr id="4" name="Picture 3"/>
          <p:cNvPicPr>
            <a:picLocks noChangeAspect="1"/>
          </p:cNvPicPr>
          <p:nvPr/>
        </p:nvPicPr>
        <p:blipFill>
          <a:blip r:embed="rId2"/>
          <a:stretch>
            <a:fillRect/>
          </a:stretch>
        </p:blipFill>
        <p:spPr>
          <a:xfrm>
            <a:off x="6461528" y="0"/>
            <a:ext cx="2682472" cy="1729890"/>
          </a:xfrm>
          <a:prstGeom prst="rect">
            <a:avLst/>
          </a:prstGeom>
        </p:spPr>
      </p:pic>
    </p:spTree>
    <p:extLst>
      <p:ext uri="{BB962C8B-B14F-4D97-AF65-F5344CB8AC3E}">
        <p14:creationId xmlns:p14="http://schemas.microsoft.com/office/powerpoint/2010/main" val="2266556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Photoemission Microscopy with Scanning Aperture (PEMSA)</a:t>
            </a:r>
          </a:p>
        </p:txBody>
      </p:sp>
      <p:sp>
        <p:nvSpPr>
          <p:cNvPr id="3" name="Content Placeholder 2"/>
          <p:cNvSpPr>
            <a:spLocks noGrp="1"/>
          </p:cNvSpPr>
          <p:nvPr>
            <p:ph idx="1"/>
          </p:nvPr>
        </p:nvSpPr>
        <p:spPr>
          <a:xfrm>
            <a:off x="76200" y="1524000"/>
            <a:ext cx="8991600" cy="4525962"/>
          </a:xfrm>
        </p:spPr>
        <p:txBody>
          <a:bodyPr/>
          <a:lstStyle/>
          <a:p>
            <a:pPr marL="0" indent="0">
              <a:buNone/>
            </a:pPr>
            <a:r>
              <a:rPr lang="en-US" sz="2000" dirty="0" err="1"/>
              <a:t>În</a:t>
            </a:r>
            <a:r>
              <a:rPr lang="en-US" sz="2000" dirty="0"/>
              <a:t> PEMSA </a:t>
            </a:r>
            <a:r>
              <a:rPr lang="en-US" sz="2000" dirty="0" err="1"/>
              <a:t>fotoemisia</a:t>
            </a:r>
            <a:r>
              <a:rPr lang="en-US" sz="2000" dirty="0"/>
              <a:t> de </a:t>
            </a:r>
            <a:r>
              <a:rPr lang="en-US" sz="2000" dirty="0" err="1"/>
              <a:t>electroni</a:t>
            </a:r>
            <a:r>
              <a:rPr lang="en-US" sz="2000" dirty="0"/>
              <a:t> care </a:t>
            </a:r>
            <a:r>
              <a:rPr lang="ro-RO" sz="2000" dirty="0"/>
              <a:t>părăsesc</a:t>
            </a:r>
            <a:r>
              <a:rPr lang="en-US" sz="2000" dirty="0"/>
              <a:t> </a:t>
            </a:r>
            <a:r>
              <a:rPr lang="en-US" sz="2000" dirty="0" err="1"/>
              <a:t>suprafata</a:t>
            </a:r>
            <a:r>
              <a:rPr lang="en-US" sz="2000" dirty="0"/>
              <a:t> </a:t>
            </a:r>
            <a:r>
              <a:rPr lang="en-US" sz="2000" dirty="0" err="1"/>
              <a:t>si</a:t>
            </a:r>
            <a:r>
              <a:rPr lang="en-US" sz="2000" dirty="0"/>
              <a:t> </a:t>
            </a:r>
            <a:r>
              <a:rPr lang="en-US" sz="2000" dirty="0" err="1"/>
              <a:t>trecand</a:t>
            </a:r>
            <a:r>
              <a:rPr lang="en-US" sz="2000" dirty="0"/>
              <a:t> </a:t>
            </a:r>
            <a:r>
              <a:rPr lang="en-US" sz="2000" dirty="0" err="1"/>
              <a:t>printr</a:t>
            </a:r>
            <a:r>
              <a:rPr lang="en-US" sz="2000" dirty="0"/>
              <a:t>-o </a:t>
            </a:r>
            <a:r>
              <a:rPr lang="ro-RO" sz="2000" dirty="0"/>
              <a:t>apertură</a:t>
            </a:r>
            <a:r>
              <a:rPr lang="en-US" sz="2000" dirty="0"/>
              <a:t> mica </a:t>
            </a:r>
            <a:r>
              <a:rPr lang="en-US" sz="2000" dirty="0" err="1"/>
              <a:t>este</a:t>
            </a:r>
            <a:r>
              <a:rPr lang="en-US" sz="2000" dirty="0"/>
              <a:t> </a:t>
            </a:r>
            <a:r>
              <a:rPr lang="en-US" sz="2000" dirty="0" err="1"/>
              <a:t>măsurat</a:t>
            </a:r>
            <a:r>
              <a:rPr lang="ro-RO" sz="2000" dirty="0"/>
              <a:t>ă</a:t>
            </a:r>
            <a:r>
              <a:rPr lang="en-US" sz="2000" dirty="0"/>
              <a:t>. </a:t>
            </a:r>
            <a:r>
              <a:rPr lang="en-US" sz="2000" dirty="0" err="1"/>
              <a:t>Folosind</a:t>
            </a:r>
            <a:r>
              <a:rPr lang="en-US" sz="2000" dirty="0"/>
              <a:t> </a:t>
            </a:r>
            <a:r>
              <a:rPr lang="en-US" sz="2000" dirty="0" err="1"/>
              <a:t>lumina</a:t>
            </a:r>
            <a:r>
              <a:rPr lang="en-US" sz="2000" dirty="0"/>
              <a:t> </a:t>
            </a:r>
            <a:r>
              <a:rPr lang="en-US" sz="2000" dirty="0" err="1"/>
              <a:t>polarizată</a:t>
            </a:r>
            <a:r>
              <a:rPr lang="en-US" sz="2000" dirty="0"/>
              <a:t> </a:t>
            </a:r>
            <a:r>
              <a:rPr lang="ro-RO" sz="2000" dirty="0"/>
              <a:t>dependențăa </a:t>
            </a:r>
            <a:r>
              <a:rPr lang="en-US" sz="2000" dirty="0" err="1"/>
              <a:t>polariz</a:t>
            </a:r>
            <a:r>
              <a:rPr lang="ro-RO" sz="2000" dirty="0"/>
              <a:t>ării</a:t>
            </a:r>
            <a:r>
              <a:rPr lang="en-US" sz="2000" dirty="0"/>
              <a:t> circular</a:t>
            </a:r>
            <a:r>
              <a:rPr lang="ro-RO" sz="2000" dirty="0"/>
              <a:t>e</a:t>
            </a:r>
            <a:r>
              <a:rPr lang="en-US" sz="2000" dirty="0"/>
              <a:t> de </a:t>
            </a:r>
            <a:r>
              <a:rPr lang="en-US" sz="2000" dirty="0" err="1"/>
              <a:t>curent</a:t>
            </a:r>
            <a:r>
              <a:rPr lang="en-US" sz="2000" dirty="0"/>
              <a:t> de </a:t>
            </a:r>
            <a:r>
              <a:rPr lang="en-US" sz="2000" dirty="0" err="1"/>
              <a:t>fotoemisie</a:t>
            </a:r>
            <a:r>
              <a:rPr lang="en-US" sz="2000" dirty="0"/>
              <a:t> </a:t>
            </a:r>
            <a:r>
              <a:rPr lang="en-US" sz="2000" dirty="0" err="1"/>
              <a:t>poate</a:t>
            </a:r>
            <a:r>
              <a:rPr lang="en-US" sz="2000" dirty="0"/>
              <a:t> fi </a:t>
            </a:r>
            <a:r>
              <a:rPr lang="en-US" sz="2000" dirty="0" err="1"/>
              <a:t>măsurat</a:t>
            </a:r>
            <a:r>
              <a:rPr lang="en-US" sz="2000" dirty="0"/>
              <a:t>. </a:t>
            </a:r>
            <a:r>
              <a:rPr lang="ro-RO" sz="2000" dirty="0"/>
              <a:t>O</a:t>
            </a:r>
            <a:r>
              <a:rPr lang="en-US" sz="2000" dirty="0"/>
              <a:t> </a:t>
            </a:r>
            <a:r>
              <a:rPr lang="en-US" sz="2000" dirty="0" err="1"/>
              <a:t>rezoluție</a:t>
            </a:r>
            <a:r>
              <a:rPr lang="en-US" sz="2000" dirty="0"/>
              <a:t> de 30 nm </a:t>
            </a:r>
            <a:r>
              <a:rPr lang="ro-RO" sz="2000" dirty="0"/>
              <a:t>a fost realizată</a:t>
            </a:r>
            <a:r>
              <a:rPr lang="en-US" sz="2000" dirty="0"/>
              <a:t>. </a:t>
            </a:r>
            <a:r>
              <a:rPr lang="ro-RO" sz="2000" dirty="0"/>
              <a:t>Imaginea D</a:t>
            </a:r>
            <a:r>
              <a:rPr lang="en-US" sz="2000" dirty="0"/>
              <a:t>omen</a:t>
            </a:r>
            <a:r>
              <a:rPr lang="ro-RO" sz="2000" dirty="0"/>
              <a:t>elor magnetice ale</a:t>
            </a:r>
            <a:r>
              <a:rPr lang="en-US" sz="2000" dirty="0"/>
              <a:t> </a:t>
            </a:r>
            <a:r>
              <a:rPr lang="en-US" sz="2000" dirty="0" err="1"/>
              <a:t>unui</a:t>
            </a:r>
            <a:r>
              <a:rPr lang="en-US" sz="2000" dirty="0"/>
              <a:t> film Co/Pt au </a:t>
            </a:r>
            <a:r>
              <a:rPr lang="en-US" sz="2000" dirty="0" err="1"/>
              <a:t>fost</a:t>
            </a:r>
            <a:r>
              <a:rPr lang="ro-RO" sz="2000" dirty="0"/>
              <a:t> obținute.</a:t>
            </a:r>
            <a:r>
              <a:rPr lang="en-US" sz="2000" dirty="0"/>
              <a:t> </a:t>
            </a:r>
            <a:endParaRPr lang="ro-RO" sz="2000" dirty="0"/>
          </a:p>
          <a:p>
            <a:pPr marL="0" indent="0">
              <a:buNone/>
            </a:pPr>
            <a:r>
              <a:rPr lang="en-US" sz="2000" dirty="0" err="1"/>
              <a:t>Contrastul</a:t>
            </a:r>
            <a:r>
              <a:rPr lang="en-US" sz="2000" dirty="0"/>
              <a:t> magnetic al PEMSA are </a:t>
            </a:r>
            <a:r>
              <a:rPr lang="en-US" sz="2000" dirty="0" err="1"/>
              <a:t>legătură</a:t>
            </a:r>
            <a:r>
              <a:rPr lang="en-US" sz="2000" dirty="0"/>
              <a:t> cu </a:t>
            </a:r>
            <a:r>
              <a:rPr lang="en-US" sz="2000" dirty="0" err="1"/>
              <a:t>microscopia</a:t>
            </a:r>
            <a:r>
              <a:rPr lang="en-US" sz="2000" dirty="0"/>
              <a:t> Kerr de </a:t>
            </a:r>
            <a:r>
              <a:rPr lang="en-US" sz="2000" dirty="0" err="1"/>
              <a:t>scanare</a:t>
            </a:r>
            <a:r>
              <a:rPr lang="en-US" sz="2000" dirty="0"/>
              <a:t>. </a:t>
            </a:r>
            <a:r>
              <a:rPr lang="en-US" sz="2000" dirty="0" err="1"/>
              <a:t>Fotonii</a:t>
            </a:r>
            <a:r>
              <a:rPr lang="en-US" sz="2000" dirty="0"/>
              <a:t> care </a:t>
            </a:r>
            <a:r>
              <a:rPr lang="en-US" sz="2000" dirty="0" err="1"/>
              <a:t>contribuie</a:t>
            </a:r>
            <a:r>
              <a:rPr lang="en-US" sz="2000" dirty="0"/>
              <a:t> la </a:t>
            </a:r>
            <a:r>
              <a:rPr lang="en-US" sz="2000" dirty="0" err="1"/>
              <a:t>semnal</a:t>
            </a:r>
            <a:r>
              <a:rPr lang="en-US" sz="2000" dirty="0"/>
              <a:t> </a:t>
            </a:r>
            <a:r>
              <a:rPr lang="en-US" sz="2000" dirty="0" err="1"/>
              <a:t>trebuie</a:t>
            </a:r>
            <a:r>
              <a:rPr lang="en-US" sz="2000" dirty="0"/>
              <a:t> </a:t>
            </a:r>
            <a:r>
              <a:rPr lang="en-US" sz="2000" dirty="0" err="1"/>
              <a:t>să</a:t>
            </a:r>
            <a:r>
              <a:rPr lang="en-US" sz="2000" dirty="0"/>
              <a:t> fie </a:t>
            </a:r>
            <a:r>
              <a:rPr lang="en-US" sz="2000" dirty="0" err="1"/>
              <a:t>absorbit</a:t>
            </a:r>
            <a:r>
              <a:rPr lang="ro-RO" sz="2000" dirty="0"/>
              <a:t>i</a:t>
            </a:r>
            <a:r>
              <a:rPr lang="en-US" sz="2000" dirty="0"/>
              <a:t> </a:t>
            </a:r>
            <a:r>
              <a:rPr lang="en-US" sz="2000" dirty="0" err="1"/>
              <a:t>foarte</a:t>
            </a:r>
            <a:r>
              <a:rPr lang="en-US" sz="2000" dirty="0"/>
              <a:t> </a:t>
            </a:r>
            <a:r>
              <a:rPr lang="en-US" sz="2000" dirty="0" err="1"/>
              <a:t>aproape</a:t>
            </a:r>
            <a:r>
              <a:rPr lang="en-US" sz="2000" dirty="0"/>
              <a:t> de </a:t>
            </a:r>
            <a:r>
              <a:rPr lang="en-US" sz="2000" dirty="0" err="1"/>
              <a:t>suprafata</a:t>
            </a:r>
            <a:r>
              <a:rPr lang="en-US" sz="2000" dirty="0"/>
              <a:t>. </a:t>
            </a:r>
            <a:r>
              <a:rPr lang="en-US" sz="2000" dirty="0" err="1"/>
              <a:t>Fotoelectronii</a:t>
            </a:r>
            <a:r>
              <a:rPr lang="en-US" sz="2000" dirty="0"/>
              <a:t> </a:t>
            </a:r>
            <a:r>
              <a:rPr lang="en-US" sz="2000" dirty="0" err="1"/>
              <a:t>creați</a:t>
            </a:r>
            <a:r>
              <a:rPr lang="en-US" sz="2000" dirty="0"/>
              <a:t> au </a:t>
            </a:r>
            <a:r>
              <a:rPr lang="en-US" sz="2000" dirty="0" err="1"/>
              <a:t>energii</a:t>
            </a:r>
            <a:r>
              <a:rPr lang="en-US" sz="2000" dirty="0"/>
              <a:t> </a:t>
            </a:r>
            <a:r>
              <a:rPr lang="en-US" sz="2000" dirty="0" err="1"/>
              <a:t>joase</a:t>
            </a:r>
            <a:r>
              <a:rPr lang="en-US" sz="2000" dirty="0"/>
              <a:t> (</a:t>
            </a:r>
            <a:r>
              <a:rPr lang="ro-RO" sz="2000" dirty="0"/>
              <a:t>eV</a:t>
            </a:r>
            <a:r>
              <a:rPr lang="en-US" sz="2000" dirty="0"/>
              <a:t>) </a:t>
            </a:r>
            <a:r>
              <a:rPr lang="en-US" sz="2000" dirty="0" err="1"/>
              <a:t>ceea</a:t>
            </a:r>
            <a:r>
              <a:rPr lang="en-US" sz="2000" dirty="0"/>
              <a:t> </a:t>
            </a:r>
            <a:r>
              <a:rPr lang="en-US" sz="2000" dirty="0" err="1"/>
              <a:t>ce</a:t>
            </a:r>
            <a:r>
              <a:rPr lang="en-US" sz="2000" dirty="0"/>
              <a:t> </a:t>
            </a:r>
            <a:r>
              <a:rPr lang="en-US" sz="2000" dirty="0" err="1"/>
              <a:t>limitează</a:t>
            </a:r>
            <a:r>
              <a:rPr lang="en-US" sz="2000" dirty="0"/>
              <a:t> media </a:t>
            </a:r>
            <a:r>
              <a:rPr lang="ro-RO" sz="2000" dirty="0"/>
              <a:t>parcursului liber la </a:t>
            </a:r>
            <a:r>
              <a:rPr lang="en-US" sz="2000" dirty="0" err="1"/>
              <a:t>câțiva</a:t>
            </a:r>
            <a:r>
              <a:rPr lang="en-US" sz="2000" dirty="0"/>
              <a:t> </a:t>
            </a:r>
            <a:r>
              <a:rPr lang="ro-RO" sz="2000" dirty="0"/>
              <a:t>nm. Aperturile </a:t>
            </a:r>
            <a:r>
              <a:rPr lang="en-US" sz="2000" dirty="0" err="1"/>
              <a:t>utilizate</a:t>
            </a:r>
            <a:r>
              <a:rPr lang="en-US" sz="2000" dirty="0"/>
              <a:t> </a:t>
            </a:r>
            <a:r>
              <a:rPr lang="ro-RO" sz="2000" dirty="0"/>
              <a:t>de</a:t>
            </a:r>
            <a:r>
              <a:rPr lang="en-US" sz="2000" dirty="0"/>
              <a:t> 30-45 nm </a:t>
            </a:r>
            <a:r>
              <a:rPr lang="en-US" sz="2000" dirty="0" err="1"/>
              <a:t>în</a:t>
            </a:r>
            <a:r>
              <a:rPr lang="en-US" sz="2000" dirty="0"/>
              <a:t> </a:t>
            </a:r>
            <a:r>
              <a:rPr lang="en-US" sz="2000" dirty="0" err="1"/>
              <a:t>diametru</a:t>
            </a:r>
            <a:r>
              <a:rPr lang="en-US" sz="2000" dirty="0"/>
              <a:t>. The </a:t>
            </a:r>
            <a:r>
              <a:rPr lang="en-US" sz="2000" dirty="0" err="1"/>
              <a:t>proba</a:t>
            </a:r>
            <a:r>
              <a:rPr lang="en-US" sz="2000" dirty="0"/>
              <a:t> a </a:t>
            </a:r>
            <a:r>
              <a:rPr lang="en-US" sz="2000" dirty="0" err="1"/>
              <a:t>fost</a:t>
            </a:r>
            <a:r>
              <a:rPr lang="en-US" sz="2000" dirty="0"/>
              <a:t> </a:t>
            </a:r>
            <a:r>
              <a:rPr lang="ro-RO" sz="2000" dirty="0"/>
              <a:t>inițial</a:t>
            </a:r>
            <a:r>
              <a:rPr lang="en-US" sz="2000" dirty="0"/>
              <a:t> </a:t>
            </a:r>
            <a:r>
              <a:rPr lang="en-US" sz="2000" dirty="0" err="1"/>
              <a:t>polarizat</a:t>
            </a:r>
            <a:r>
              <a:rPr lang="ro-RO" sz="2000" dirty="0"/>
              <a:t>ă</a:t>
            </a:r>
            <a:r>
              <a:rPr lang="en-US" sz="2000" dirty="0"/>
              <a:t> la +1V </a:t>
            </a:r>
            <a:r>
              <a:rPr lang="en-US" sz="2000" dirty="0" err="1"/>
              <a:t>pentru</a:t>
            </a:r>
            <a:r>
              <a:rPr lang="en-US" sz="2000" dirty="0"/>
              <a:t> a </a:t>
            </a:r>
            <a:r>
              <a:rPr lang="en-US" sz="2000" dirty="0" err="1"/>
              <a:t>suprima</a:t>
            </a:r>
            <a:r>
              <a:rPr lang="en-US" sz="2000" dirty="0"/>
              <a:t> </a:t>
            </a:r>
            <a:r>
              <a:rPr lang="en-US" sz="2000" dirty="0" err="1"/>
              <a:t>fotoemisia</a:t>
            </a:r>
            <a:r>
              <a:rPr lang="en-US" sz="2000" dirty="0"/>
              <a:t> </a:t>
            </a:r>
            <a:r>
              <a:rPr lang="en-US" sz="2000" dirty="0" err="1"/>
              <a:t>și</a:t>
            </a:r>
            <a:r>
              <a:rPr lang="en-US" sz="2000" dirty="0"/>
              <a:t> a </a:t>
            </a:r>
            <a:r>
              <a:rPr lang="en-US" sz="2000" dirty="0" err="1"/>
              <a:t>fost</a:t>
            </a:r>
            <a:r>
              <a:rPr lang="en-US" sz="2000" dirty="0"/>
              <a:t> </a:t>
            </a:r>
            <a:r>
              <a:rPr lang="en-US" sz="2000" dirty="0" err="1"/>
              <a:t>abordată</a:t>
            </a:r>
            <a:r>
              <a:rPr lang="en-US" sz="2000" dirty="0"/>
              <a:t> </a:t>
            </a:r>
            <a:r>
              <a:rPr lang="en-US" sz="2000" dirty="0" err="1"/>
              <a:t>spre</a:t>
            </a:r>
            <a:r>
              <a:rPr lang="en-US" sz="2000" dirty="0"/>
              <a:t> </a:t>
            </a:r>
            <a:r>
              <a:rPr lang="en-US" sz="2000" dirty="0" err="1"/>
              <a:t>vârf</a:t>
            </a:r>
            <a:r>
              <a:rPr lang="en-US" sz="2000" dirty="0"/>
              <a:t> </a:t>
            </a:r>
            <a:r>
              <a:rPr lang="en-US" sz="2000" dirty="0" err="1"/>
              <a:t>până</a:t>
            </a:r>
            <a:r>
              <a:rPr lang="en-US" sz="2000" dirty="0"/>
              <a:t> la </a:t>
            </a:r>
            <a:r>
              <a:rPr lang="en-US" sz="2000" dirty="0" err="1"/>
              <a:t>curent</a:t>
            </a:r>
            <a:r>
              <a:rPr lang="en-US" sz="2000" dirty="0"/>
              <a:t> de </a:t>
            </a:r>
            <a:r>
              <a:rPr lang="en-US" sz="2000" dirty="0" err="1"/>
              <a:t>tunel</a:t>
            </a:r>
            <a:r>
              <a:rPr lang="en-US" sz="2000" dirty="0"/>
              <a:t> </a:t>
            </a:r>
            <a:r>
              <a:rPr lang="en-US" sz="2000" dirty="0" err="1"/>
              <a:t>crescut</a:t>
            </a:r>
            <a:r>
              <a:rPr lang="en-US" sz="2000" dirty="0"/>
              <a:t>. </a:t>
            </a:r>
            <a:r>
              <a:rPr lang="en-US" sz="2000" dirty="0" err="1"/>
              <a:t>Apoi</a:t>
            </a:r>
            <a:r>
              <a:rPr lang="en-US" sz="2000" dirty="0"/>
              <a:t> </a:t>
            </a:r>
            <a:r>
              <a:rPr lang="en-US" sz="2000" dirty="0" err="1"/>
              <a:t>proba</a:t>
            </a:r>
            <a:r>
              <a:rPr lang="en-US" sz="2000" dirty="0"/>
              <a:t> a </a:t>
            </a:r>
            <a:r>
              <a:rPr lang="en-US" sz="2000" dirty="0" err="1"/>
              <a:t>fost</a:t>
            </a:r>
            <a:r>
              <a:rPr lang="en-US" sz="2000" dirty="0"/>
              <a:t> </a:t>
            </a:r>
            <a:r>
              <a:rPr lang="en-US" sz="2000" dirty="0" err="1"/>
              <a:t>retrasă</a:t>
            </a:r>
            <a:r>
              <a:rPr lang="en-US" sz="2000" dirty="0"/>
              <a:t> la 30 nm </a:t>
            </a:r>
            <a:r>
              <a:rPr lang="en-US" sz="2000" dirty="0" err="1"/>
              <a:t>și</a:t>
            </a:r>
            <a:r>
              <a:rPr lang="en-US" sz="2000" dirty="0"/>
              <a:t> </a:t>
            </a:r>
            <a:r>
              <a:rPr lang="en-US" sz="2000" dirty="0" err="1"/>
              <a:t>polariza</a:t>
            </a:r>
            <a:r>
              <a:rPr lang="ro-RO" sz="2000" dirty="0"/>
              <a:t>tă</a:t>
            </a:r>
            <a:r>
              <a:rPr lang="en-US" sz="2000" dirty="0"/>
              <a:t> la -10 V </a:t>
            </a:r>
            <a:r>
              <a:rPr lang="en-US" sz="2000" dirty="0" err="1"/>
              <a:t>pentru</a:t>
            </a:r>
            <a:r>
              <a:rPr lang="en-US" sz="2000" dirty="0"/>
              <a:t> a fi </a:t>
            </a:r>
            <a:r>
              <a:rPr lang="en-US" sz="2000" dirty="0" err="1"/>
              <a:t>detectată</a:t>
            </a:r>
            <a:r>
              <a:rPr lang="en-US" sz="2000" dirty="0"/>
              <a:t> </a:t>
            </a:r>
            <a:r>
              <a:rPr lang="en-US" sz="2000" dirty="0" err="1"/>
              <a:t>fotoemisia</a:t>
            </a:r>
            <a:r>
              <a:rPr lang="en-US" sz="2000" dirty="0"/>
              <a:t>. Cu 2 </a:t>
            </a:r>
            <a:r>
              <a:rPr lang="en-US" sz="2000" dirty="0" err="1"/>
              <a:t>mW</a:t>
            </a:r>
            <a:r>
              <a:rPr lang="en-US" sz="2000" dirty="0"/>
              <a:t> de </a:t>
            </a:r>
            <a:r>
              <a:rPr lang="en-US" sz="2000" dirty="0" err="1"/>
              <a:t>lumină</a:t>
            </a:r>
            <a:r>
              <a:rPr lang="en-US" sz="2000" dirty="0"/>
              <a:t>, se </a:t>
            </a:r>
            <a:r>
              <a:rPr lang="en-US" sz="2000" dirty="0" err="1"/>
              <a:t>generează</a:t>
            </a:r>
            <a:r>
              <a:rPr lang="en-US" sz="2000" dirty="0"/>
              <a:t> un </a:t>
            </a:r>
            <a:r>
              <a:rPr lang="en-US" sz="2000" dirty="0" err="1"/>
              <a:t>fotocurent</a:t>
            </a:r>
            <a:r>
              <a:rPr lang="en-US" sz="2000" dirty="0"/>
              <a:t> de 100 </a:t>
            </a:r>
            <a:r>
              <a:rPr lang="en-US" sz="2000" dirty="0" err="1"/>
              <a:t>nÅ</a:t>
            </a:r>
            <a:r>
              <a:rPr lang="en-US" sz="2000" dirty="0"/>
              <a:t> </a:t>
            </a:r>
            <a:r>
              <a:rPr lang="en-US" sz="2000" dirty="0" err="1"/>
              <a:t>și</a:t>
            </a:r>
            <a:r>
              <a:rPr lang="en-US" sz="2000" dirty="0"/>
              <a:t> se </a:t>
            </a:r>
            <a:r>
              <a:rPr lang="en-US" sz="2000" dirty="0" err="1"/>
              <a:t>trece</a:t>
            </a:r>
            <a:r>
              <a:rPr lang="en-US" sz="2000" dirty="0"/>
              <a:t> 1pÅ </a:t>
            </a:r>
            <a:r>
              <a:rPr lang="en-US" sz="2000" dirty="0" err="1"/>
              <a:t>prin</a:t>
            </a:r>
            <a:r>
              <a:rPr lang="en-US" sz="2000" dirty="0"/>
              <a:t> </a:t>
            </a:r>
            <a:r>
              <a:rPr lang="ro-RO" sz="2000" dirty="0"/>
              <a:t>apertura de </a:t>
            </a:r>
            <a:r>
              <a:rPr lang="en-US" sz="2000" dirty="0"/>
              <a:t>30 nm. </a:t>
            </a:r>
            <a:r>
              <a:rPr lang="en-US" sz="2000" dirty="0" err="1"/>
              <a:t>Fotoemisia</a:t>
            </a:r>
            <a:r>
              <a:rPr lang="en-US" sz="2000" dirty="0"/>
              <a:t> </a:t>
            </a:r>
            <a:r>
              <a:rPr lang="en-US" sz="2000" dirty="0" err="1"/>
              <a:t>este</a:t>
            </a:r>
            <a:r>
              <a:rPr lang="en-US" sz="2000" dirty="0"/>
              <a:t> </a:t>
            </a:r>
            <a:r>
              <a:rPr lang="en-US" sz="2000" dirty="0" err="1"/>
              <a:t>înregistrată</a:t>
            </a:r>
            <a:r>
              <a:rPr lang="en-US" sz="2000" dirty="0"/>
              <a:t> </a:t>
            </a:r>
            <a:r>
              <a:rPr lang="en-US" sz="2000" dirty="0" err="1"/>
              <a:t>pe</a:t>
            </a:r>
            <a:r>
              <a:rPr lang="en-US" sz="2000" dirty="0"/>
              <a:t> </a:t>
            </a:r>
            <a:r>
              <a:rPr lang="en-US" sz="2000" dirty="0" err="1"/>
              <a:t>măsură</a:t>
            </a:r>
            <a:r>
              <a:rPr lang="en-US" sz="2000" dirty="0"/>
              <a:t> </a:t>
            </a:r>
            <a:r>
              <a:rPr lang="en-US" sz="2000" dirty="0" err="1"/>
              <a:t>ce</a:t>
            </a:r>
            <a:r>
              <a:rPr lang="en-US" sz="2000" dirty="0"/>
              <a:t> </a:t>
            </a:r>
            <a:r>
              <a:rPr lang="en-US" sz="2000" dirty="0" err="1"/>
              <a:t>polarizarea</a:t>
            </a:r>
            <a:r>
              <a:rPr lang="en-US" sz="2000" dirty="0"/>
              <a:t> </a:t>
            </a:r>
            <a:r>
              <a:rPr lang="en-US" sz="2000" dirty="0" err="1"/>
              <a:t>luminii</a:t>
            </a:r>
            <a:r>
              <a:rPr lang="en-US" sz="2000" dirty="0"/>
              <a:t> </a:t>
            </a:r>
            <a:r>
              <a:rPr lang="en-US" sz="2000" dirty="0" err="1"/>
              <a:t>este</a:t>
            </a:r>
            <a:r>
              <a:rPr lang="en-US" sz="2000" dirty="0"/>
              <a:t> </a:t>
            </a:r>
            <a:r>
              <a:rPr lang="en-US" sz="2000" dirty="0" err="1"/>
              <a:t>alternată</a:t>
            </a:r>
            <a:r>
              <a:rPr lang="en-US" sz="2000" dirty="0"/>
              <a:t>. </a:t>
            </a:r>
            <a:r>
              <a:rPr lang="en-US" sz="2000" dirty="0" err="1"/>
              <a:t>Apoi</a:t>
            </a:r>
            <a:r>
              <a:rPr lang="en-US" sz="2000" dirty="0"/>
              <a:t> </a:t>
            </a:r>
            <a:r>
              <a:rPr lang="en-US" sz="2000" dirty="0" err="1"/>
              <a:t>proba</a:t>
            </a:r>
            <a:r>
              <a:rPr lang="en-US" sz="2000" dirty="0"/>
              <a:t> </a:t>
            </a:r>
            <a:r>
              <a:rPr lang="en-US" sz="2000" dirty="0" err="1"/>
              <a:t>este</a:t>
            </a:r>
            <a:r>
              <a:rPr lang="en-US" sz="2000" dirty="0"/>
              <a:t> </a:t>
            </a:r>
            <a:r>
              <a:rPr lang="en-US" sz="2000" dirty="0" err="1"/>
              <a:t>mutată</a:t>
            </a:r>
            <a:r>
              <a:rPr lang="en-US" sz="2000" dirty="0"/>
              <a:t> </a:t>
            </a:r>
            <a:r>
              <a:rPr lang="en-US" sz="2000" dirty="0" err="1"/>
              <a:t>în</a:t>
            </a:r>
            <a:r>
              <a:rPr lang="en-US" sz="2000" dirty="0"/>
              <a:t> </a:t>
            </a:r>
            <a:r>
              <a:rPr lang="en-US" sz="2000" dirty="0" err="1"/>
              <a:t>următoarea</a:t>
            </a:r>
            <a:r>
              <a:rPr lang="en-US" sz="2000" dirty="0"/>
              <a:t> </a:t>
            </a:r>
            <a:r>
              <a:rPr lang="en-US" sz="2000" dirty="0" err="1"/>
              <a:t>poziţie</a:t>
            </a:r>
            <a:r>
              <a:rPr lang="en-US" sz="2000" dirty="0"/>
              <a:t> </a:t>
            </a:r>
            <a:r>
              <a:rPr lang="en-US" sz="2000" dirty="0" err="1"/>
              <a:t>şi</a:t>
            </a:r>
            <a:r>
              <a:rPr lang="en-US" sz="2000" dirty="0"/>
              <a:t> </a:t>
            </a:r>
            <a:r>
              <a:rPr lang="en-US" sz="2000" dirty="0" err="1"/>
              <a:t>ciclul</a:t>
            </a:r>
            <a:r>
              <a:rPr lang="en-US" sz="2000" dirty="0"/>
              <a:t> se </a:t>
            </a:r>
            <a:r>
              <a:rPr lang="en-US" sz="2000" dirty="0" err="1"/>
              <a:t>repetă</a:t>
            </a:r>
            <a:r>
              <a:rPr lang="en-US" sz="2000" dirty="0"/>
              <a:t>. </a:t>
            </a:r>
            <a:r>
              <a:rPr lang="en-US" sz="2000" dirty="0" err="1"/>
              <a:t>Deoarece</a:t>
            </a:r>
            <a:r>
              <a:rPr lang="en-US" sz="2000" dirty="0"/>
              <a:t> </a:t>
            </a:r>
            <a:r>
              <a:rPr lang="en-US" sz="2000" dirty="0" err="1"/>
              <a:t>rezoluția</a:t>
            </a:r>
            <a:r>
              <a:rPr lang="en-US" sz="2000" dirty="0"/>
              <a:t> </a:t>
            </a:r>
            <a:r>
              <a:rPr lang="en-US" sz="2000" dirty="0" err="1"/>
              <a:t>este</a:t>
            </a:r>
            <a:r>
              <a:rPr lang="en-US" sz="2000" dirty="0"/>
              <a:t> </a:t>
            </a:r>
            <a:r>
              <a:rPr lang="en-US" sz="2000" dirty="0" err="1"/>
              <a:t>dată</a:t>
            </a:r>
            <a:r>
              <a:rPr lang="en-US" sz="2000" dirty="0"/>
              <a:t> </a:t>
            </a:r>
            <a:r>
              <a:rPr lang="en-US" sz="2000" dirty="0" err="1"/>
              <a:t>aproximativ</a:t>
            </a:r>
            <a:r>
              <a:rPr lang="en-US" sz="2000" dirty="0"/>
              <a:t> de </a:t>
            </a:r>
            <a:r>
              <a:rPr lang="ro-RO" sz="2000" dirty="0"/>
              <a:t>parcursul liber al </a:t>
            </a:r>
            <a:r>
              <a:rPr lang="en-US" sz="2000" dirty="0" err="1"/>
              <a:t>fotoelectronilor</a:t>
            </a:r>
            <a:r>
              <a:rPr lang="en-US" sz="2000" dirty="0"/>
              <a:t> </a:t>
            </a:r>
            <a:r>
              <a:rPr lang="en-US" sz="2000" dirty="0" err="1"/>
              <a:t>și</a:t>
            </a:r>
            <a:r>
              <a:rPr lang="en-US" sz="2000" dirty="0"/>
              <a:t> </a:t>
            </a:r>
            <a:r>
              <a:rPr lang="en-US" sz="2000" dirty="0" err="1"/>
              <a:t>dimensiunea</a:t>
            </a:r>
            <a:r>
              <a:rPr lang="en-US" sz="2000" dirty="0"/>
              <a:t> </a:t>
            </a:r>
            <a:r>
              <a:rPr lang="ro-RO" sz="2000" dirty="0"/>
              <a:t>aperturii se s</a:t>
            </a:r>
            <a:r>
              <a:rPr lang="en-US" sz="2000" dirty="0" err="1"/>
              <a:t>ugerează</a:t>
            </a:r>
            <a:r>
              <a:rPr lang="en-US" sz="2000" dirty="0"/>
              <a:t> </a:t>
            </a:r>
            <a:r>
              <a:rPr lang="en-US" sz="2000" dirty="0" err="1"/>
              <a:t>că</a:t>
            </a:r>
            <a:r>
              <a:rPr lang="en-US" sz="2000" dirty="0"/>
              <a:t> </a:t>
            </a:r>
            <a:r>
              <a:rPr lang="en-US" sz="2000" dirty="0" err="1"/>
              <a:t>rezoluția</a:t>
            </a:r>
            <a:r>
              <a:rPr lang="en-US" sz="2000" dirty="0"/>
              <a:t> </a:t>
            </a:r>
            <a:r>
              <a:rPr lang="en-US" sz="2000" dirty="0" err="1"/>
              <a:t>va</a:t>
            </a:r>
            <a:r>
              <a:rPr lang="en-US" sz="2000" dirty="0"/>
              <a:t> </a:t>
            </a:r>
            <a:r>
              <a:rPr lang="en-US" sz="2000" dirty="0" err="1"/>
              <a:t>depăși</a:t>
            </a:r>
            <a:r>
              <a:rPr lang="en-US" sz="2000" dirty="0"/>
              <a:t> </a:t>
            </a:r>
            <a:r>
              <a:rPr lang="en-US" sz="2000" dirty="0" err="1"/>
              <a:t>rezoluția</a:t>
            </a:r>
            <a:r>
              <a:rPr lang="en-US" sz="2000" dirty="0"/>
              <a:t> SNOM. </a:t>
            </a:r>
          </a:p>
        </p:txBody>
      </p:sp>
    </p:spTree>
    <p:extLst>
      <p:ext uri="{BB962C8B-B14F-4D97-AF65-F5344CB8AC3E}">
        <p14:creationId xmlns:p14="http://schemas.microsoft.com/office/powerpoint/2010/main" val="326100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Nanoelectronica, Nanomagnetismul, Nanofotonica</a:t>
            </a:r>
            <a:endParaRPr lang="en-US" dirty="0"/>
          </a:p>
        </p:txBody>
      </p:sp>
      <p:sp>
        <p:nvSpPr>
          <p:cNvPr id="3" name="Content Placeholder 2"/>
          <p:cNvSpPr>
            <a:spLocks noGrp="1"/>
          </p:cNvSpPr>
          <p:nvPr>
            <p:ph idx="1"/>
          </p:nvPr>
        </p:nvSpPr>
        <p:spPr/>
        <p:txBody>
          <a:bodyPr/>
          <a:lstStyle/>
          <a:p>
            <a:r>
              <a:rPr lang="en-US" dirty="0" err="1"/>
              <a:t>măsurare</a:t>
            </a:r>
            <a:r>
              <a:rPr lang="en-US" dirty="0"/>
              <a:t> </a:t>
            </a:r>
            <a:r>
              <a:rPr lang="en-US" dirty="0" err="1"/>
              <a:t>reproductibilă</a:t>
            </a:r>
            <a:r>
              <a:rPr lang="en-US" dirty="0"/>
              <a:t> </a:t>
            </a:r>
            <a:r>
              <a:rPr lang="en-US" dirty="0" err="1"/>
              <a:t>electronică</a:t>
            </a:r>
            <a:r>
              <a:rPr lang="en-US" dirty="0"/>
              <a:t>, </a:t>
            </a:r>
            <a:r>
              <a:rPr lang="en-US" dirty="0" err="1"/>
              <a:t>fotonică</a:t>
            </a:r>
            <a:r>
              <a:rPr lang="en-US" dirty="0"/>
              <a:t> </a:t>
            </a:r>
            <a:r>
              <a:rPr lang="en-US" dirty="0" err="1"/>
              <a:t>sau</a:t>
            </a:r>
            <a:r>
              <a:rPr lang="en-US" dirty="0"/>
              <a:t> </a:t>
            </a:r>
            <a:r>
              <a:rPr lang="en-US" dirty="0" err="1"/>
              <a:t>proprietăți</a:t>
            </a:r>
            <a:r>
              <a:rPr lang="en-US" dirty="0"/>
              <a:t> </a:t>
            </a:r>
            <a:r>
              <a:rPr lang="en-US" dirty="0" err="1"/>
              <a:t>magnetice</a:t>
            </a:r>
            <a:r>
              <a:rPr lang="en-US" dirty="0"/>
              <a:t> (de </a:t>
            </a:r>
            <a:r>
              <a:rPr lang="en-US" dirty="0" err="1"/>
              <a:t>suprafață</a:t>
            </a:r>
            <a:r>
              <a:rPr lang="en-US" dirty="0"/>
              <a:t> </a:t>
            </a:r>
            <a:r>
              <a:rPr lang="en-US" dirty="0" err="1"/>
              <a:t>sau</a:t>
            </a:r>
            <a:r>
              <a:rPr lang="en-US" dirty="0"/>
              <a:t> </a:t>
            </a:r>
            <a:r>
              <a:rPr lang="en-US" dirty="0" err="1"/>
              <a:t>încorporate</a:t>
            </a:r>
            <a:r>
              <a:rPr lang="en-US" dirty="0"/>
              <a:t>) cum </a:t>
            </a:r>
            <a:r>
              <a:rPr lang="en-US" dirty="0" err="1"/>
              <a:t>ar</a:t>
            </a:r>
            <a:r>
              <a:rPr lang="en-US" dirty="0"/>
              <a:t> fi </a:t>
            </a:r>
            <a:r>
              <a:rPr lang="en-US" dirty="0" err="1"/>
              <a:t>rezistența</a:t>
            </a:r>
            <a:r>
              <a:rPr lang="en-US" dirty="0"/>
              <a:t>, </a:t>
            </a:r>
            <a:r>
              <a:rPr lang="en-US" dirty="0" err="1"/>
              <a:t>indicele</a:t>
            </a:r>
            <a:r>
              <a:rPr lang="en-US" dirty="0"/>
              <a:t> de </a:t>
            </a:r>
            <a:r>
              <a:rPr lang="en-US" dirty="0" err="1"/>
              <a:t>refracție</a:t>
            </a:r>
            <a:r>
              <a:rPr lang="en-US" dirty="0"/>
              <a:t>, </a:t>
            </a:r>
            <a:r>
              <a:rPr lang="en-US" dirty="0" err="1"/>
              <a:t>emisivitatea</a:t>
            </a:r>
            <a:r>
              <a:rPr lang="en-US" dirty="0"/>
              <a:t> </a:t>
            </a:r>
            <a:r>
              <a:rPr lang="en-US" dirty="0" err="1"/>
              <a:t>dispozitivelor</a:t>
            </a:r>
            <a:r>
              <a:rPr lang="en-US" dirty="0"/>
              <a:t> la </a:t>
            </a:r>
            <a:r>
              <a:rPr lang="en-US" dirty="0" err="1"/>
              <a:t>scară</a:t>
            </a:r>
            <a:r>
              <a:rPr lang="en-US" dirty="0"/>
              <a:t> </a:t>
            </a:r>
            <a:r>
              <a:rPr lang="en-US" dirty="0" err="1"/>
              <a:t>nanometrică</a:t>
            </a:r>
            <a:r>
              <a:rPr lang="en-US" dirty="0"/>
              <a:t> </a:t>
            </a:r>
            <a:r>
              <a:rPr lang="en-US" dirty="0" err="1"/>
              <a:t>și</a:t>
            </a:r>
            <a:r>
              <a:rPr lang="en-US" dirty="0"/>
              <a:t> </a:t>
            </a:r>
            <a:r>
              <a:rPr lang="en-US" dirty="0" err="1"/>
              <a:t>materiale</a:t>
            </a:r>
            <a:r>
              <a:rPr lang="en-US" dirty="0"/>
              <a:t> </a:t>
            </a:r>
            <a:r>
              <a:rPr lang="en-US" dirty="0" err="1"/>
              <a:t>după</a:t>
            </a:r>
            <a:r>
              <a:rPr lang="en-US" dirty="0"/>
              <a:t> cum </a:t>
            </a:r>
            <a:r>
              <a:rPr lang="en-US" dirty="0" err="1"/>
              <a:t>este</a:t>
            </a:r>
            <a:r>
              <a:rPr lang="en-US" dirty="0"/>
              <a:t> </a:t>
            </a:r>
            <a:r>
              <a:rPr lang="en-US" dirty="0" err="1"/>
              <a:t>necesar</a:t>
            </a:r>
            <a:r>
              <a:rPr lang="en-US" dirty="0"/>
              <a:t> </a:t>
            </a:r>
            <a:r>
              <a:rPr lang="en-US" dirty="0" err="1"/>
              <a:t>pentru</a:t>
            </a:r>
            <a:r>
              <a:rPr lang="en-US" dirty="0"/>
              <a:t> a </a:t>
            </a:r>
            <a:r>
              <a:rPr lang="en-US" dirty="0" err="1"/>
              <a:t>încorpora</a:t>
            </a:r>
            <a:r>
              <a:rPr lang="en-US" dirty="0"/>
              <a:t> cu </a:t>
            </a:r>
            <a:r>
              <a:rPr lang="en-US" dirty="0" err="1"/>
              <a:t>succes</a:t>
            </a:r>
            <a:r>
              <a:rPr lang="en-US" dirty="0"/>
              <a:t> </a:t>
            </a:r>
            <a:r>
              <a:rPr lang="en-US" dirty="0" err="1"/>
              <a:t>dispozitive</a:t>
            </a:r>
            <a:r>
              <a:rPr lang="en-US" dirty="0"/>
              <a:t> </a:t>
            </a:r>
            <a:r>
              <a:rPr lang="en-US" dirty="0" err="1"/>
              <a:t>în</a:t>
            </a:r>
            <a:r>
              <a:rPr lang="en-US" dirty="0"/>
              <a:t> </a:t>
            </a:r>
            <a:r>
              <a:rPr lang="en-US" dirty="0" err="1"/>
              <a:t>produsele</a:t>
            </a:r>
            <a:r>
              <a:rPr lang="en-US" dirty="0"/>
              <a:t> </a:t>
            </a:r>
            <a:r>
              <a:rPr lang="en-US" dirty="0" err="1"/>
              <a:t>comerciale</a:t>
            </a:r>
            <a:endParaRPr lang="en-US" dirty="0"/>
          </a:p>
        </p:txBody>
      </p:sp>
    </p:spTree>
    <p:extLst>
      <p:ext uri="{BB962C8B-B14F-4D97-AF65-F5344CB8AC3E}">
        <p14:creationId xmlns:p14="http://schemas.microsoft.com/office/powerpoint/2010/main" val="95328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Nanofabricarea</a:t>
            </a:r>
            <a:endParaRPr lang="en-US" dirty="0"/>
          </a:p>
        </p:txBody>
      </p:sp>
      <p:sp>
        <p:nvSpPr>
          <p:cNvPr id="3" name="Content Placeholder 2"/>
          <p:cNvSpPr>
            <a:spLocks noGrp="1"/>
          </p:cNvSpPr>
          <p:nvPr>
            <p:ph idx="1"/>
          </p:nvPr>
        </p:nvSpPr>
        <p:spPr/>
        <p:txBody>
          <a:bodyPr/>
          <a:lstStyle/>
          <a:p>
            <a:r>
              <a:rPr lang="en-US" dirty="0" err="1"/>
              <a:t>metrologia</a:t>
            </a:r>
            <a:r>
              <a:rPr lang="en-US" dirty="0"/>
              <a:t> </a:t>
            </a:r>
            <a:r>
              <a:rPr lang="en-US" dirty="0" err="1"/>
              <a:t>pentru</a:t>
            </a:r>
            <a:r>
              <a:rPr lang="en-US" dirty="0"/>
              <a:t> a </a:t>
            </a:r>
            <a:r>
              <a:rPr lang="en-US" dirty="0" err="1"/>
              <a:t>sprijini</a:t>
            </a:r>
            <a:r>
              <a:rPr lang="en-US" dirty="0"/>
              <a:t> </a:t>
            </a:r>
            <a:r>
              <a:rPr lang="en-US" dirty="0" err="1"/>
              <a:t>fabricarea</a:t>
            </a:r>
            <a:r>
              <a:rPr lang="en-US" dirty="0"/>
              <a:t> </a:t>
            </a:r>
            <a:r>
              <a:rPr lang="en-US" dirty="0" err="1"/>
              <a:t>structurilor</a:t>
            </a:r>
            <a:r>
              <a:rPr lang="en-US" dirty="0"/>
              <a:t> </a:t>
            </a:r>
            <a:r>
              <a:rPr lang="en-US" dirty="0" err="1"/>
              <a:t>asemănătoare</a:t>
            </a:r>
            <a:r>
              <a:rPr lang="en-US" dirty="0"/>
              <a:t> </a:t>
            </a:r>
            <a:r>
              <a:rPr lang="en-US" dirty="0" err="1"/>
              <a:t>dispozitivelor</a:t>
            </a:r>
            <a:r>
              <a:rPr lang="en-US" dirty="0"/>
              <a:t> cu </a:t>
            </a:r>
            <a:r>
              <a:rPr lang="en-US" dirty="0" err="1"/>
              <a:t>caracteristici</a:t>
            </a:r>
            <a:r>
              <a:rPr lang="en-US" dirty="0"/>
              <a:t> </a:t>
            </a:r>
            <a:r>
              <a:rPr lang="en-US" dirty="0" err="1"/>
              <a:t>având</a:t>
            </a:r>
            <a:r>
              <a:rPr lang="en-US" dirty="0"/>
              <a:t> </a:t>
            </a:r>
            <a:r>
              <a:rPr lang="en-US" dirty="0" err="1"/>
              <a:t>dimensiuni</a:t>
            </a:r>
            <a:r>
              <a:rPr lang="en-US" dirty="0"/>
              <a:t> ca mic ca un </a:t>
            </a:r>
            <a:r>
              <a:rPr lang="en-US" dirty="0" err="1"/>
              <a:t>singur</a:t>
            </a:r>
            <a:r>
              <a:rPr lang="en-US" dirty="0"/>
              <a:t> atom; include </a:t>
            </a:r>
            <a:r>
              <a:rPr lang="en-US" dirty="0" err="1"/>
              <a:t>manipularea</a:t>
            </a:r>
            <a:r>
              <a:rPr lang="en-US" dirty="0"/>
              <a:t> </a:t>
            </a:r>
            <a:r>
              <a:rPr lang="en-US" dirty="0" err="1"/>
              <a:t>și</a:t>
            </a:r>
            <a:r>
              <a:rPr lang="en-US" dirty="0"/>
              <a:t> </a:t>
            </a:r>
            <a:r>
              <a:rPr lang="en-US" dirty="0" err="1"/>
              <a:t>plasarea</a:t>
            </a:r>
            <a:r>
              <a:rPr lang="en-US" dirty="0"/>
              <a:t> </a:t>
            </a:r>
            <a:r>
              <a:rPr lang="en-US" dirty="0" err="1"/>
              <a:t>atomilor</a:t>
            </a:r>
            <a:r>
              <a:rPr lang="en-US" dirty="0"/>
              <a:t> </a:t>
            </a:r>
            <a:r>
              <a:rPr lang="en-US" dirty="0" err="1"/>
              <a:t>și</a:t>
            </a:r>
            <a:r>
              <a:rPr lang="en-US" dirty="0"/>
              <a:t> </a:t>
            </a:r>
            <a:r>
              <a:rPr lang="en-US" dirty="0" err="1"/>
              <a:t>moleculelor</a:t>
            </a:r>
            <a:r>
              <a:rPr lang="en-US" dirty="0"/>
              <a:t> </a:t>
            </a:r>
            <a:r>
              <a:rPr lang="en-US" dirty="0" err="1"/>
              <a:t>individuale</a:t>
            </a:r>
            <a:r>
              <a:rPr lang="en-US" dirty="0"/>
              <a:t> </a:t>
            </a:r>
            <a:r>
              <a:rPr lang="en-US" dirty="0" err="1"/>
              <a:t>și</a:t>
            </a:r>
            <a:r>
              <a:rPr lang="en-US" dirty="0"/>
              <a:t> </a:t>
            </a:r>
            <a:r>
              <a:rPr lang="en-US" dirty="0" err="1"/>
              <a:t>externe</a:t>
            </a:r>
            <a:r>
              <a:rPr lang="en-US" dirty="0"/>
              <a:t> </a:t>
            </a:r>
            <a:r>
              <a:rPr lang="en-US" dirty="0" err="1"/>
              <a:t>instrumente</a:t>
            </a:r>
            <a:r>
              <a:rPr lang="en-US" dirty="0"/>
              <a:t> </a:t>
            </a:r>
            <a:r>
              <a:rPr lang="en-US" dirty="0" err="1"/>
              <a:t>pentru</a:t>
            </a:r>
            <a:r>
              <a:rPr lang="en-US" dirty="0"/>
              <a:t> a </a:t>
            </a:r>
            <a:r>
              <a:rPr lang="en-US" dirty="0" err="1"/>
              <a:t>interacționa</a:t>
            </a:r>
            <a:r>
              <a:rPr lang="en-US" dirty="0"/>
              <a:t> cu </a:t>
            </a:r>
            <a:r>
              <a:rPr lang="en-US" dirty="0" err="1"/>
              <a:t>structurile</a:t>
            </a:r>
            <a:r>
              <a:rPr lang="en-US" dirty="0"/>
              <a:t> </a:t>
            </a:r>
            <a:r>
              <a:rPr lang="en-US" dirty="0" err="1"/>
              <a:t>și</a:t>
            </a:r>
            <a:r>
              <a:rPr lang="en-US" dirty="0"/>
              <a:t> </a:t>
            </a:r>
            <a:r>
              <a:rPr lang="en-US" dirty="0" err="1"/>
              <a:t>dispozitivele</a:t>
            </a:r>
            <a:endParaRPr lang="en-US" dirty="0"/>
          </a:p>
        </p:txBody>
      </p:sp>
    </p:spTree>
    <p:extLst>
      <p:ext uri="{BB962C8B-B14F-4D97-AF65-F5344CB8AC3E}">
        <p14:creationId xmlns:p14="http://schemas.microsoft.com/office/powerpoint/2010/main" val="117803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Nanofabricarea în masă</a:t>
            </a:r>
            <a:endParaRPr lang="en-US" dirty="0"/>
          </a:p>
        </p:txBody>
      </p:sp>
      <p:sp>
        <p:nvSpPr>
          <p:cNvPr id="3" name="Content Placeholder 2"/>
          <p:cNvSpPr>
            <a:spLocks noGrp="1"/>
          </p:cNvSpPr>
          <p:nvPr>
            <p:ph idx="1"/>
          </p:nvPr>
        </p:nvSpPr>
        <p:spPr/>
        <p:txBody>
          <a:bodyPr/>
          <a:lstStyle/>
          <a:p>
            <a:r>
              <a:rPr lang="en-US" dirty="0" err="1"/>
              <a:t>metrologie</a:t>
            </a:r>
            <a:r>
              <a:rPr lang="en-US" dirty="0"/>
              <a:t> </a:t>
            </a:r>
            <a:r>
              <a:rPr lang="en-US" dirty="0" err="1"/>
              <a:t>pentru</a:t>
            </a:r>
            <a:r>
              <a:rPr lang="en-US" dirty="0"/>
              <a:t> a </a:t>
            </a:r>
            <a:r>
              <a:rPr lang="en-US" dirty="0" err="1"/>
              <a:t>sprijini</a:t>
            </a:r>
            <a:r>
              <a:rPr lang="en-US" dirty="0"/>
              <a:t> </a:t>
            </a:r>
            <a:r>
              <a:rPr lang="en-US" dirty="0" err="1"/>
              <a:t>fabricarea</a:t>
            </a:r>
            <a:r>
              <a:rPr lang="en-US" dirty="0"/>
              <a:t> </a:t>
            </a:r>
            <a:r>
              <a:rPr lang="en-US" dirty="0" err="1"/>
              <a:t>în</a:t>
            </a:r>
            <a:r>
              <a:rPr lang="en-US" dirty="0"/>
              <a:t> </a:t>
            </a:r>
            <a:r>
              <a:rPr lang="en-US" dirty="0" err="1"/>
              <a:t>masă</a:t>
            </a:r>
            <a:r>
              <a:rPr lang="en-US" dirty="0"/>
              <a:t> a </a:t>
            </a:r>
            <a:r>
              <a:rPr lang="en-US" dirty="0" err="1"/>
              <a:t>produselor</a:t>
            </a:r>
            <a:r>
              <a:rPr lang="en-US" dirty="0"/>
              <a:t> </a:t>
            </a:r>
            <a:r>
              <a:rPr lang="en-US" dirty="0" err="1"/>
              <a:t>bazate</a:t>
            </a:r>
            <a:r>
              <a:rPr lang="en-US" dirty="0"/>
              <a:t> </a:t>
            </a:r>
            <a:r>
              <a:rPr lang="en-US" dirty="0" err="1"/>
              <a:t>pe</a:t>
            </a:r>
            <a:r>
              <a:rPr lang="en-US" dirty="0"/>
              <a:t> </a:t>
            </a:r>
            <a:r>
              <a:rPr lang="en-US" dirty="0" err="1"/>
              <a:t>nanotehnologie</a:t>
            </a:r>
            <a:r>
              <a:rPr lang="en-US" dirty="0"/>
              <a:t>; include </a:t>
            </a:r>
            <a:r>
              <a:rPr lang="en-US" dirty="0" err="1"/>
              <a:t>capacitatea</a:t>
            </a:r>
            <a:r>
              <a:rPr lang="en-US" dirty="0"/>
              <a:t> de a </a:t>
            </a:r>
            <a:r>
              <a:rPr lang="en-US" dirty="0" err="1"/>
              <a:t>măsura</a:t>
            </a:r>
            <a:r>
              <a:rPr lang="en-US" dirty="0"/>
              <a:t>, </a:t>
            </a:r>
            <a:r>
              <a:rPr lang="en-US" dirty="0" err="1"/>
              <a:t>controla</a:t>
            </a:r>
            <a:r>
              <a:rPr lang="en-US" dirty="0"/>
              <a:t> </a:t>
            </a:r>
            <a:r>
              <a:rPr lang="en-US" dirty="0" err="1"/>
              <a:t>și</a:t>
            </a:r>
            <a:r>
              <a:rPr lang="en-US" dirty="0"/>
              <a:t> </a:t>
            </a:r>
            <a:r>
              <a:rPr lang="en-US" dirty="0" err="1"/>
              <a:t>prezice</a:t>
            </a:r>
            <a:r>
              <a:rPr lang="en-US" dirty="0"/>
              <a:t> </a:t>
            </a:r>
            <a:r>
              <a:rPr lang="en-US" dirty="0" err="1"/>
              <a:t>structura</a:t>
            </a:r>
            <a:r>
              <a:rPr lang="en-US" dirty="0"/>
              <a:t> la </a:t>
            </a:r>
            <a:r>
              <a:rPr lang="en-US" dirty="0" err="1"/>
              <a:t>scară</a:t>
            </a:r>
            <a:r>
              <a:rPr lang="en-US" dirty="0"/>
              <a:t> </a:t>
            </a:r>
            <a:r>
              <a:rPr lang="en-US" dirty="0" err="1"/>
              <a:t>nanometrică</a:t>
            </a:r>
            <a:r>
              <a:rPr lang="en-US" dirty="0"/>
              <a:t>, </a:t>
            </a:r>
            <a:r>
              <a:rPr lang="en-US" dirty="0" err="1"/>
              <a:t>performanța</a:t>
            </a:r>
            <a:r>
              <a:rPr lang="en-US" dirty="0"/>
              <a:t> </a:t>
            </a:r>
            <a:r>
              <a:rPr lang="en-US" dirty="0" err="1"/>
              <a:t>și</a:t>
            </a:r>
            <a:r>
              <a:rPr lang="en-US" dirty="0"/>
              <a:t> </a:t>
            </a:r>
            <a:r>
              <a:rPr lang="en-US" dirty="0" err="1"/>
              <a:t>proprietățile</a:t>
            </a:r>
            <a:r>
              <a:rPr lang="en-US" dirty="0"/>
              <a:t> </a:t>
            </a:r>
            <a:r>
              <a:rPr lang="en-US" dirty="0" err="1"/>
              <a:t>materialelor</a:t>
            </a:r>
            <a:r>
              <a:rPr lang="en-US" dirty="0"/>
              <a:t> </a:t>
            </a:r>
            <a:r>
              <a:rPr lang="en-US" dirty="0" err="1"/>
              <a:t>și</a:t>
            </a:r>
            <a:r>
              <a:rPr lang="en-US" dirty="0"/>
              <a:t> </a:t>
            </a:r>
            <a:r>
              <a:rPr lang="en-US" dirty="0" err="1"/>
              <a:t>dispozitive</a:t>
            </a:r>
            <a:r>
              <a:rPr lang="en-US" dirty="0"/>
              <a:t>, la </a:t>
            </a:r>
            <a:r>
              <a:rPr lang="en-US" dirty="0" err="1"/>
              <a:t>scară</a:t>
            </a:r>
            <a:r>
              <a:rPr lang="en-US" dirty="0"/>
              <a:t> </a:t>
            </a:r>
            <a:r>
              <a:rPr lang="en-US" dirty="0" err="1"/>
              <a:t>milimetrică</a:t>
            </a:r>
            <a:r>
              <a:rPr lang="en-US" dirty="0"/>
              <a:t> </a:t>
            </a:r>
            <a:r>
              <a:rPr lang="en-US" dirty="0" err="1"/>
              <a:t>în</a:t>
            </a:r>
            <a:r>
              <a:rPr lang="en-US" dirty="0"/>
              <a:t> mod </a:t>
            </a:r>
            <a:r>
              <a:rPr lang="en-US" dirty="0" err="1"/>
              <a:t>fiabil</a:t>
            </a:r>
            <a:r>
              <a:rPr lang="en-US" dirty="0"/>
              <a:t>, </a:t>
            </a:r>
            <a:r>
              <a:rPr lang="en-US" dirty="0" err="1"/>
              <a:t>reproductibil</a:t>
            </a:r>
            <a:r>
              <a:rPr lang="en-US" dirty="0"/>
              <a:t> </a:t>
            </a:r>
            <a:r>
              <a:rPr lang="en-US" dirty="0" err="1"/>
              <a:t>și</a:t>
            </a:r>
            <a:r>
              <a:rPr lang="en-US" dirty="0"/>
              <a:t> la </a:t>
            </a:r>
            <a:r>
              <a:rPr lang="en-US" dirty="0" err="1"/>
              <a:t>nivelul</a:t>
            </a:r>
            <a:r>
              <a:rPr lang="en-US" dirty="0"/>
              <a:t> </a:t>
            </a:r>
            <a:r>
              <a:rPr lang="en-US" dirty="0" err="1"/>
              <a:t>producției</a:t>
            </a:r>
            <a:r>
              <a:rPr lang="en-US" dirty="0"/>
              <a:t>.</a:t>
            </a:r>
          </a:p>
        </p:txBody>
      </p:sp>
    </p:spTree>
    <p:extLst>
      <p:ext uri="{BB962C8B-B14F-4D97-AF65-F5344CB8AC3E}">
        <p14:creationId xmlns:p14="http://schemas.microsoft.com/office/powerpoint/2010/main" val="3686770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Instrumentație și metrologie pentru nanofabricare: </a:t>
            </a:r>
            <a:endParaRPr lang="en-US" dirty="0"/>
          </a:p>
        </p:txBody>
      </p:sp>
      <p:sp>
        <p:nvSpPr>
          <p:cNvPr id="3" name="Content Placeholder 2"/>
          <p:cNvSpPr>
            <a:spLocks noGrp="1"/>
          </p:cNvSpPr>
          <p:nvPr>
            <p:ph idx="1"/>
          </p:nvPr>
        </p:nvSpPr>
        <p:spPr/>
        <p:txBody>
          <a:bodyPr/>
          <a:lstStyle/>
          <a:p>
            <a:r>
              <a:rPr lang="ro-RO" sz="2000" dirty="0"/>
              <a:t>Pe măsură ce conceptele de produs la scară nanometrică trec la de fabricație, nevoile de metrologie se vor schimba în consecință. Pentru a îndeplini aceste cerințe provocatoare de producție, industria va avea nevoie de noi instrumente de metrologie de diferite tipuri și cantități.</a:t>
            </a:r>
          </a:p>
          <a:p>
            <a:r>
              <a:rPr lang="ro-RO" sz="2000" dirty="0"/>
              <a:t> Se poate aștepta ca tehnologiile instrumentului va include evoluția majorității tehnologiilor actuale de metrologie, cum ar fi </a:t>
            </a:r>
          </a:p>
          <a:p>
            <a:pPr marL="0" indent="0">
              <a:buNone/>
            </a:pPr>
            <a:r>
              <a:rPr lang="ro-RO" sz="2000" i="1" dirty="0"/>
              <a:t>optica în câmp apropiat, microscopia de scanare, spectroscopie și interferometrie, deși factorul de formă va fi probabil diferit pentru a se potrivi specifice cerințele de fabricație. </a:t>
            </a:r>
            <a:endParaRPr lang="en-US" sz="2000" i="1" dirty="0"/>
          </a:p>
        </p:txBody>
      </p:sp>
    </p:spTree>
    <p:extLst>
      <p:ext uri="{BB962C8B-B14F-4D97-AF65-F5344CB8AC3E}">
        <p14:creationId xmlns:p14="http://schemas.microsoft.com/office/powerpoint/2010/main" val="237002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ro-RO" sz="2000" dirty="0"/>
              <a:t>La fel de semnificativă va fi dezvoltarea de noi instrumente automatizate proiectate special pentru aplicații de producție de masă. </a:t>
            </a:r>
          </a:p>
          <a:p>
            <a:r>
              <a:rPr lang="ro-RO" sz="2000" dirty="0"/>
              <a:t>Industria va căuta instrumente de metrologie care nu necesită ultra-înalt medii de vid (UHV) sau izolare strictă a vibrațiilor, pot fi configurate în matrice de masă, suportă extrem de măsurători rapide, ocupă spațiu limitat de producție, permit volumul de lucru de fabricație adecvat și poate fi cumpărat la costuri rezonabile. </a:t>
            </a:r>
          </a:p>
          <a:p>
            <a:r>
              <a:rPr lang="ro-RO" sz="2000" dirty="0"/>
              <a:t>Datele de la instrumente trebuie să fie primite în timp real, permițând o analiză rapidă și transformare în informaţie şi cunoştinţe. Instrumentele trebuie să asigure, de asemenea, o instalare rapidă (calibrare), sprijin reconfigurare pentru alte utilizări și utilizarea suportului de către personalul de producție. </a:t>
            </a:r>
            <a:endParaRPr lang="en-US" sz="2000" dirty="0"/>
          </a:p>
        </p:txBody>
      </p:sp>
    </p:spTree>
    <p:extLst>
      <p:ext uri="{BB962C8B-B14F-4D97-AF65-F5344CB8AC3E}">
        <p14:creationId xmlns:p14="http://schemas.microsoft.com/office/powerpoint/2010/main" val="32635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ro-RO" sz="2000" dirty="0"/>
              <a:t>Acestea sunt cerințe solicitante în ceea ce privește precizia și producția, totuși esențiale pentru tranziția nanoprodusului de la prototip la producție starea. </a:t>
            </a:r>
          </a:p>
          <a:p>
            <a:r>
              <a:rPr lang="ro-RO" sz="2000" dirty="0"/>
              <a:t>Tehnologiile de măsurare trebuie să ofere personalului de producție informațiile necesare pentru întreținere controlul procesului de fabricație pentru a se asigura că produsele produse vor fi conforme cu specificațiile de inginerie. </a:t>
            </a:r>
          </a:p>
          <a:p>
            <a:r>
              <a:rPr lang="ro-RO" sz="2000" dirty="0"/>
              <a:t>Acest informațiile de control trebuie furnizate în intervalele de timp cerute de producție și în formate adecvate pentru personalului de producție. </a:t>
            </a:r>
          </a:p>
          <a:p>
            <a:r>
              <a:rPr lang="ro-RO" sz="2000" dirty="0"/>
              <a:t>Definirea nevoilor pentru acest domeniu a fost o provocare, deoarece nanofabricarea acoperă un domeniu divers, necesitând astfel o set divers de instrumente de metrologie și infrastructură potrivite atât pentru piețele cu volum redus, cât și pentru cele cu volum mare. S-a încheiat</a:t>
            </a:r>
            <a:endParaRPr lang="en-US" sz="2000" dirty="0"/>
          </a:p>
          <a:p>
            <a:endParaRPr lang="en-US" dirty="0"/>
          </a:p>
        </p:txBody>
      </p:sp>
    </p:spTree>
    <p:extLst>
      <p:ext uri="{BB962C8B-B14F-4D97-AF65-F5344CB8AC3E}">
        <p14:creationId xmlns:p14="http://schemas.microsoft.com/office/powerpoint/2010/main" val="39327898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00226F</Template>
  <TotalTime>731</TotalTime>
  <Words>2202</Words>
  <Application>Microsoft Office PowerPoint</Application>
  <PresentationFormat>Expunere pe ecran (4:3)</PresentationFormat>
  <Paragraphs>135</Paragraphs>
  <Slides>33</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33</vt:i4>
      </vt:variant>
    </vt:vector>
  </HeadingPairs>
  <TitlesOfParts>
    <vt:vector size="38" baseType="lpstr">
      <vt:lpstr>Arial</vt:lpstr>
      <vt:lpstr>Calibri</vt:lpstr>
      <vt:lpstr>Google Sans</vt:lpstr>
      <vt:lpstr>Roboto</vt:lpstr>
      <vt:lpstr>Default Design</vt:lpstr>
      <vt:lpstr>Tema Fundamentele dezvoltării nanometrologiei </vt:lpstr>
      <vt:lpstr>Nanocaracterizarea </vt:lpstr>
      <vt:lpstr>Nanomecanica </vt:lpstr>
      <vt:lpstr>Nanoelectronica, Nanomagnetismul, Nanofotonica</vt:lpstr>
      <vt:lpstr>Nanofabricarea</vt:lpstr>
      <vt:lpstr>Nanofabricarea în masă</vt:lpstr>
      <vt:lpstr>Instrumentație și metrologie pentru nanofabricare: </vt:lpstr>
      <vt:lpstr>Prezentare PowerPoint</vt:lpstr>
      <vt:lpstr>Prezentare PowerPoint</vt:lpstr>
      <vt:lpstr>Prezentare PowerPoint</vt:lpstr>
      <vt:lpstr>I. Bazate pe probe scanning: Microscoape cu sondă de scanare </vt:lpstr>
      <vt:lpstr>MFM</vt:lpstr>
      <vt:lpstr>Magnetic rezonanse force microscope</vt:lpstr>
      <vt:lpstr>Magnetic Resonance Force</vt:lpstr>
      <vt:lpstr>AFM</vt:lpstr>
      <vt:lpstr>Dynamic Force Microscope (DFM) </vt:lpstr>
      <vt:lpstr>Cantilever based sensors</vt:lpstr>
      <vt:lpstr>Cantilever Beam  Equations</vt:lpstr>
      <vt:lpstr>Cantilever Sensor Principle</vt:lpstr>
      <vt:lpstr>Cantilever based chemical Nose</vt:lpstr>
      <vt:lpstr>DNA sensor</vt:lpstr>
      <vt:lpstr>Magnetic Resonance Force Microscopy: Towards Detection of Single Spins</vt:lpstr>
      <vt:lpstr>Why SFM with ultrasmall cantilevers? </vt:lpstr>
      <vt:lpstr>Other Members of the Scanning Probe Microscope (SPM) Family</vt:lpstr>
      <vt:lpstr>Scanning Near Field Optical Microscopy (SNOM)</vt:lpstr>
      <vt:lpstr>Confecționarea aperturii</vt:lpstr>
      <vt:lpstr>Prezentare PowerPoint</vt:lpstr>
      <vt:lpstr>Principle of SNOM and modes</vt:lpstr>
      <vt:lpstr>SNOM single fluorescent molecules</vt:lpstr>
      <vt:lpstr>Semiconductors: Surface plasmons and field enhancement</vt:lpstr>
      <vt:lpstr>Biology</vt:lpstr>
      <vt:lpstr>Scanning Ion Conductance Microscope (SICM)</vt:lpstr>
      <vt:lpstr>Photoemission Microscopy with Scanning Aperture (PEMSA)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7 Verificarea și calibrarea în nanometrologie</dc:title>
  <dc:subject>DigitalOfficePro Free Templates</dc:subject>
  <dc:creator>buzdugan artur</dc:creator>
  <cp:keywords>Templates; PowerPoint; DigitalOfficePro; Free</cp:keywords>
  <cp:lastModifiedBy>buzdugan artur</cp:lastModifiedBy>
  <cp:revision>43</cp:revision>
  <dcterms:created xsi:type="dcterms:W3CDTF">2024-06-18T10:02:07Z</dcterms:created>
  <dcterms:modified xsi:type="dcterms:W3CDTF">2024-12-10T18:48:24Z</dcterms:modified>
  <cp:category>Templates;PowerPoint</cp:category>
</cp:coreProperties>
</file>