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4"/>
  </p:notesMasterIdLst>
  <p:sldIdLst>
    <p:sldId id="256" r:id="rId2"/>
    <p:sldId id="274" r:id="rId3"/>
    <p:sldId id="309" r:id="rId4"/>
    <p:sldId id="310" r:id="rId5"/>
    <p:sldId id="279" r:id="rId6"/>
    <p:sldId id="358" r:id="rId7"/>
    <p:sldId id="357" r:id="rId8"/>
    <p:sldId id="312" r:id="rId9"/>
    <p:sldId id="313" r:id="rId10"/>
    <p:sldId id="317" r:id="rId11"/>
    <p:sldId id="319" r:id="rId12"/>
    <p:sldId id="318" r:id="rId13"/>
    <p:sldId id="320" r:id="rId14"/>
    <p:sldId id="321" r:id="rId15"/>
    <p:sldId id="322" r:id="rId16"/>
    <p:sldId id="359" r:id="rId17"/>
    <p:sldId id="325" r:id="rId18"/>
    <p:sldId id="330" r:id="rId19"/>
    <p:sldId id="338" r:id="rId20"/>
    <p:sldId id="339" r:id="rId21"/>
    <p:sldId id="331" r:id="rId22"/>
    <p:sldId id="332" r:id="rId23"/>
    <p:sldId id="335" r:id="rId24"/>
    <p:sldId id="336" r:id="rId25"/>
    <p:sldId id="305" r:id="rId26"/>
    <p:sldId id="341" r:id="rId27"/>
    <p:sldId id="342" r:id="rId28"/>
    <p:sldId id="257" r:id="rId29"/>
    <p:sldId id="259" r:id="rId30"/>
    <p:sldId id="260" r:id="rId31"/>
    <p:sldId id="262" r:id="rId32"/>
    <p:sldId id="360" r:id="rId33"/>
    <p:sldId id="361" r:id="rId34"/>
    <p:sldId id="362" r:id="rId35"/>
    <p:sldId id="264" r:id="rId36"/>
    <p:sldId id="263" r:id="rId37"/>
    <p:sldId id="267" r:id="rId38"/>
    <p:sldId id="268" r:id="rId39"/>
    <p:sldId id="270" r:id="rId40"/>
    <p:sldId id="275" r:id="rId41"/>
    <p:sldId id="277" r:id="rId42"/>
    <p:sldId id="280" r:id="rId43"/>
    <p:sldId id="281" r:id="rId44"/>
    <p:sldId id="282" r:id="rId45"/>
    <p:sldId id="284" r:id="rId46"/>
    <p:sldId id="285" r:id="rId47"/>
    <p:sldId id="287" r:id="rId48"/>
    <p:sldId id="288" r:id="rId49"/>
    <p:sldId id="292" r:id="rId50"/>
    <p:sldId id="346" r:id="rId51"/>
    <p:sldId id="293" r:id="rId52"/>
    <p:sldId id="294" r:id="rId53"/>
    <p:sldId id="295" r:id="rId54"/>
    <p:sldId id="296" r:id="rId55"/>
    <p:sldId id="297" r:id="rId56"/>
    <p:sldId id="363" r:id="rId57"/>
    <p:sldId id="345" r:id="rId58"/>
    <p:sldId id="299" r:id="rId59"/>
    <p:sldId id="307" r:id="rId60"/>
    <p:sldId id="300" r:id="rId61"/>
    <p:sldId id="350" r:id="rId62"/>
    <p:sldId id="351" r:id="rId63"/>
    <p:sldId id="352" r:id="rId64"/>
    <p:sldId id="353" r:id="rId65"/>
    <p:sldId id="354" r:id="rId66"/>
    <p:sldId id="355" r:id="rId67"/>
    <p:sldId id="356" r:id="rId68"/>
    <p:sldId id="301" r:id="rId69"/>
    <p:sldId id="344" r:id="rId70"/>
    <p:sldId id="302" r:id="rId71"/>
    <p:sldId id="343" r:id="rId72"/>
    <p:sldId id="304"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2" autoAdjust="0"/>
    <p:restoredTop sz="96247" autoAdjust="0"/>
  </p:normalViewPr>
  <p:slideViewPr>
    <p:cSldViewPr snapToGrid="0">
      <p:cViewPr varScale="1">
        <p:scale>
          <a:sx n="109" d="100"/>
          <a:sy n="109" d="100"/>
        </p:scale>
        <p:origin x="4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B2381511-BDDF-452C-AC17-7AE6ACC5FC71}"/>
    <pc:docChg chg="undo redo custSel delSld modSld">
      <pc:chgData name="buzdugan artur" userId="1770a38c255ab84c" providerId="LiveId" clId="{B2381511-BDDF-452C-AC17-7AE6ACC5FC71}" dt="2023-10-26T16:48:18.280" v="349" actId="47"/>
      <pc:docMkLst>
        <pc:docMk/>
      </pc:docMkLst>
      <pc:sldChg chg="modSp mod">
        <pc:chgData name="buzdugan artur" userId="1770a38c255ab84c" providerId="LiveId" clId="{B2381511-BDDF-452C-AC17-7AE6ACC5FC71}" dt="2023-10-26T16:23:10.572" v="13" actId="20577"/>
        <pc:sldMkLst>
          <pc:docMk/>
          <pc:sldMk cId="3396892309" sldId="257"/>
        </pc:sldMkLst>
      </pc:sldChg>
      <pc:sldChg chg="modSp mod">
        <pc:chgData name="buzdugan artur" userId="1770a38c255ab84c" providerId="LiveId" clId="{B2381511-BDDF-452C-AC17-7AE6ACC5FC71}" dt="2023-10-26T16:23:21.153" v="15" actId="14100"/>
        <pc:sldMkLst>
          <pc:docMk/>
          <pc:sldMk cId="1197715717" sldId="258"/>
        </pc:sldMkLst>
      </pc:sldChg>
      <pc:sldChg chg="delSp">
        <pc:chgData name="buzdugan artur" userId="1770a38c255ab84c" providerId="LiveId" clId="{B2381511-BDDF-452C-AC17-7AE6ACC5FC71}" dt="2023-10-26T16:23:26.791" v="16" actId="478"/>
        <pc:sldMkLst>
          <pc:docMk/>
          <pc:sldMk cId="1263576803" sldId="259"/>
        </pc:sldMkLst>
      </pc:sldChg>
      <pc:sldChg chg="modSp mod">
        <pc:chgData name="buzdugan artur" userId="1770a38c255ab84c" providerId="LiveId" clId="{B2381511-BDDF-452C-AC17-7AE6ACC5FC71}" dt="2023-10-26T16:25:06.748" v="39" actId="179"/>
        <pc:sldMkLst>
          <pc:docMk/>
          <pc:sldMk cId="2336876915" sldId="262"/>
        </pc:sldMkLst>
      </pc:sldChg>
      <pc:sldChg chg="addSp modSp mod">
        <pc:chgData name="buzdugan artur" userId="1770a38c255ab84c" providerId="LiveId" clId="{B2381511-BDDF-452C-AC17-7AE6ACC5FC71}" dt="2023-10-26T16:29:28.535" v="109" actId="1076"/>
        <pc:sldMkLst>
          <pc:docMk/>
          <pc:sldMk cId="2572980237" sldId="268"/>
        </pc:sldMkLst>
      </pc:sldChg>
      <pc:sldChg chg="modSp del mod">
        <pc:chgData name="buzdugan artur" userId="1770a38c255ab84c" providerId="LiveId" clId="{B2381511-BDDF-452C-AC17-7AE6ACC5FC71}" dt="2023-10-26T16:29:30.700" v="110" actId="47"/>
        <pc:sldMkLst>
          <pc:docMk/>
          <pc:sldMk cId="600532879" sldId="269"/>
        </pc:sldMkLst>
      </pc:sldChg>
      <pc:sldChg chg="addSp modSp mod">
        <pc:chgData name="buzdugan artur" userId="1770a38c255ab84c" providerId="LiveId" clId="{B2381511-BDDF-452C-AC17-7AE6ACC5FC71}" dt="2023-10-26T16:32:56.734" v="163" actId="1076"/>
        <pc:sldMkLst>
          <pc:docMk/>
          <pc:sldMk cId="4031558830" sldId="270"/>
        </pc:sldMkLst>
      </pc:sldChg>
      <pc:sldChg chg="addSp delSp modSp del mod">
        <pc:chgData name="buzdugan artur" userId="1770a38c255ab84c" providerId="LiveId" clId="{B2381511-BDDF-452C-AC17-7AE6ACC5FC71}" dt="2023-10-26T16:32:59.826" v="164" actId="47"/>
        <pc:sldMkLst>
          <pc:docMk/>
          <pc:sldMk cId="3867518653" sldId="271"/>
        </pc:sldMkLst>
      </pc:sldChg>
      <pc:sldChg chg="addSp delSp modSp del mod">
        <pc:chgData name="buzdugan artur" userId="1770a38c255ab84c" providerId="LiveId" clId="{B2381511-BDDF-452C-AC17-7AE6ACC5FC71}" dt="2023-10-26T16:48:18.280" v="349" actId="47"/>
        <pc:sldMkLst>
          <pc:docMk/>
          <pc:sldMk cId="3976060405" sldId="272"/>
        </pc:sldMkLst>
      </pc:sldChg>
      <pc:sldChg chg="del">
        <pc:chgData name="buzdugan artur" userId="1770a38c255ab84c" providerId="LiveId" clId="{B2381511-BDDF-452C-AC17-7AE6ACC5FC71}" dt="2023-10-26T16:36:29.759" v="215" actId="47"/>
        <pc:sldMkLst>
          <pc:docMk/>
          <pc:sldMk cId="916212817" sldId="273"/>
        </pc:sldMkLst>
      </pc:sldChg>
      <pc:sldChg chg="modSp del mod">
        <pc:chgData name="buzdugan artur" userId="1770a38c255ab84c" providerId="LiveId" clId="{B2381511-BDDF-452C-AC17-7AE6ACC5FC71}" dt="2023-10-26T16:47:48.763" v="348" actId="47"/>
        <pc:sldMkLst>
          <pc:docMk/>
          <pc:sldMk cId="3586057752" sldId="274"/>
        </pc:sldMkLst>
      </pc:sldChg>
      <pc:sldChg chg="del">
        <pc:chgData name="buzdugan artur" userId="1770a38c255ab84c" providerId="LiveId" clId="{B2381511-BDDF-452C-AC17-7AE6ACC5FC71}" dt="2023-10-26T16:37:19.209" v="217" actId="47"/>
        <pc:sldMkLst>
          <pc:docMk/>
          <pc:sldMk cId="3713482531" sldId="278"/>
        </pc:sldMkLst>
      </pc:sldChg>
      <pc:sldChg chg="del">
        <pc:chgData name="buzdugan artur" userId="1770a38c255ab84c" providerId="LiveId" clId="{B2381511-BDDF-452C-AC17-7AE6ACC5FC71}" dt="2023-10-26T16:37:25.590" v="218" actId="47"/>
        <pc:sldMkLst>
          <pc:docMk/>
          <pc:sldMk cId="2545891516" sldId="279"/>
        </pc:sldMkLst>
      </pc:sldChg>
      <pc:sldChg chg="modSp mod">
        <pc:chgData name="buzdugan artur" userId="1770a38c255ab84c" providerId="LiveId" clId="{B2381511-BDDF-452C-AC17-7AE6ACC5FC71}" dt="2023-10-26T16:37:34.281" v="221" actId="14100"/>
        <pc:sldMkLst>
          <pc:docMk/>
          <pc:sldMk cId="4129906604" sldId="280"/>
        </pc:sldMkLst>
      </pc:sldChg>
      <pc:sldChg chg="addSp modSp mod">
        <pc:chgData name="buzdugan artur" userId="1770a38c255ab84c" providerId="LiveId" clId="{B2381511-BDDF-452C-AC17-7AE6ACC5FC71}" dt="2023-10-26T16:40:40.712" v="256" actId="14100"/>
        <pc:sldMkLst>
          <pc:docMk/>
          <pc:sldMk cId="2109824340" sldId="282"/>
        </pc:sldMkLst>
      </pc:sldChg>
      <pc:sldChg chg="del">
        <pc:chgData name="buzdugan artur" userId="1770a38c255ab84c" providerId="LiveId" clId="{B2381511-BDDF-452C-AC17-7AE6ACC5FC71}" dt="2023-10-26T16:40:43.998" v="257" actId="47"/>
        <pc:sldMkLst>
          <pc:docMk/>
          <pc:sldMk cId="2103238318" sldId="283"/>
        </pc:sldMkLst>
      </pc:sldChg>
      <pc:sldChg chg="modSp mod">
        <pc:chgData name="buzdugan artur" userId="1770a38c255ab84c" providerId="LiveId" clId="{B2381511-BDDF-452C-AC17-7AE6ACC5FC71}" dt="2023-10-26T16:40:58.009" v="260" actId="113"/>
        <pc:sldMkLst>
          <pc:docMk/>
          <pc:sldMk cId="1357818966" sldId="285"/>
        </pc:sldMkLst>
      </pc:sldChg>
      <pc:sldChg chg="modSp mod">
        <pc:chgData name="buzdugan artur" userId="1770a38c255ab84c" providerId="LiveId" clId="{B2381511-BDDF-452C-AC17-7AE6ACC5FC71}" dt="2023-10-26T16:41:34.286" v="270" actId="20577"/>
        <pc:sldMkLst>
          <pc:docMk/>
          <pc:sldMk cId="3796938351" sldId="286"/>
        </pc:sldMkLst>
      </pc:sldChg>
      <pc:sldChg chg="modSp mod">
        <pc:chgData name="buzdugan artur" userId="1770a38c255ab84c" providerId="LiveId" clId="{B2381511-BDDF-452C-AC17-7AE6ACC5FC71}" dt="2023-10-26T16:42:04.615" v="282" actId="1076"/>
        <pc:sldMkLst>
          <pc:docMk/>
          <pc:sldMk cId="2212774808" sldId="287"/>
        </pc:sldMkLst>
      </pc:sldChg>
      <pc:sldChg chg="modSp mod">
        <pc:chgData name="buzdugan artur" userId="1770a38c255ab84c" providerId="LiveId" clId="{B2381511-BDDF-452C-AC17-7AE6ACC5FC71}" dt="2023-10-26T16:43:38.143" v="296" actId="14100"/>
        <pc:sldMkLst>
          <pc:docMk/>
          <pc:sldMk cId="702205324" sldId="289"/>
        </pc:sldMkLst>
      </pc:sldChg>
      <pc:sldChg chg="modSp del mod">
        <pc:chgData name="buzdugan artur" userId="1770a38c255ab84c" providerId="LiveId" clId="{B2381511-BDDF-452C-AC17-7AE6ACC5FC71}" dt="2023-10-26T16:43:42.497" v="297" actId="47"/>
        <pc:sldMkLst>
          <pc:docMk/>
          <pc:sldMk cId="3598458700" sldId="290"/>
        </pc:sldMkLst>
      </pc:sldChg>
      <pc:sldChg chg="delSp modSp mod">
        <pc:chgData name="buzdugan artur" userId="1770a38c255ab84c" providerId="LiveId" clId="{B2381511-BDDF-452C-AC17-7AE6ACC5FC71}" dt="2023-10-26T16:44:43.343" v="304"/>
        <pc:sldMkLst>
          <pc:docMk/>
          <pc:sldMk cId="885709866" sldId="299"/>
        </pc:sldMkLst>
      </pc:sldChg>
      <pc:sldChg chg="modSp mod">
        <pc:chgData name="buzdugan artur" userId="1770a38c255ab84c" providerId="LiveId" clId="{B2381511-BDDF-452C-AC17-7AE6ACC5FC71}" dt="2023-10-26T16:46:23.531" v="339" actId="255"/>
        <pc:sldMkLst>
          <pc:docMk/>
          <pc:sldMk cId="2666668068" sldId="301"/>
        </pc:sldMkLst>
      </pc:sldChg>
      <pc:sldChg chg="addSp delSp modSp mod">
        <pc:chgData name="buzdugan artur" userId="1770a38c255ab84c" providerId="LiveId" clId="{B2381511-BDDF-452C-AC17-7AE6ACC5FC71}" dt="2023-10-26T16:46:51.183" v="347" actId="1076"/>
        <pc:sldMkLst>
          <pc:docMk/>
          <pc:sldMk cId="384466325" sldId="302"/>
        </pc:sldMkLst>
      </pc:sldChg>
      <pc:sldChg chg="modSp mod">
        <pc:chgData name="buzdugan artur" userId="1770a38c255ab84c" providerId="LiveId" clId="{B2381511-BDDF-452C-AC17-7AE6ACC5FC71}" dt="2023-10-26T16:42:11.768" v="284" actId="20577"/>
        <pc:sldMkLst>
          <pc:docMk/>
          <pc:sldMk cId="3799846391" sldId="306"/>
        </pc:sldMkLst>
      </pc:sldChg>
      <pc:sldChg chg="modSp mod">
        <pc:chgData name="buzdugan artur" userId="1770a38c255ab84c" providerId="LiveId" clId="{B2381511-BDDF-452C-AC17-7AE6ACC5FC71}" dt="2023-10-26T16:45:28.617" v="312" actId="1076"/>
        <pc:sldMkLst>
          <pc:docMk/>
          <pc:sldMk cId="3426012843" sldId="307"/>
        </pc:sldMkLst>
      </pc:sldChg>
      <pc:sldChg chg="del">
        <pc:chgData name="buzdugan artur" userId="1770a38c255ab84c" providerId="LiveId" clId="{B2381511-BDDF-452C-AC17-7AE6ACC5FC71}" dt="2023-10-26T16:45:20.061" v="310" actId="47"/>
        <pc:sldMkLst>
          <pc:docMk/>
          <pc:sldMk cId="401301080" sldId="308"/>
        </pc:sldMkLst>
      </pc:sldChg>
      <pc:sldMasterChg chg="delSldLayout">
        <pc:chgData name="buzdugan artur" userId="1770a38c255ab84c" providerId="LiveId" clId="{B2381511-BDDF-452C-AC17-7AE6ACC5FC71}" dt="2023-10-26T16:29:30.700" v="110" actId="47"/>
        <pc:sldMasterMkLst>
          <pc:docMk/>
          <pc:sldMasterMk cId="0" sldId="2147483648"/>
        </pc:sldMasterMkLst>
        <pc:sldLayoutChg chg="del">
          <pc:chgData name="buzdugan artur" userId="1770a38c255ab84c" providerId="LiveId" clId="{B2381511-BDDF-452C-AC17-7AE6ACC5FC71}" dt="2023-10-26T16:29:30.700" v="110" actId="47"/>
          <pc:sldLayoutMkLst>
            <pc:docMk/>
            <pc:sldMasterMk cId="0" sldId="2147483648"/>
            <pc:sldLayoutMk cId="3522643775" sldId="2147483660"/>
          </pc:sldLayoutMkLst>
        </pc:sldLayoutChg>
      </pc:sldMasterChg>
    </pc:docChg>
  </pc:docChgLst>
  <pc:docChgLst>
    <pc:chgData name="Artur Buzdugan" userId="5f3b015a-e9ee-48c8-acfc-42d5b596e5cd" providerId="ADAL" clId="{856ED5C7-3509-4BFF-9694-975D7183BB8C}"/>
    <pc:docChg chg="delSld modSld">
      <pc:chgData name="Artur Buzdugan" userId="5f3b015a-e9ee-48c8-acfc-42d5b596e5cd" providerId="ADAL" clId="{856ED5C7-3509-4BFF-9694-975D7183BB8C}" dt="2026-03-26T07:12:19.467" v="17" actId="47"/>
      <pc:docMkLst>
        <pc:docMk/>
      </pc:docMkLst>
      <pc:sldChg chg="modSp mod">
        <pc:chgData name="Artur Buzdugan" userId="5f3b015a-e9ee-48c8-acfc-42d5b596e5cd" providerId="ADAL" clId="{856ED5C7-3509-4BFF-9694-975D7183BB8C}" dt="2026-03-26T07:11:57.084" v="14" actId="6549"/>
        <pc:sldMkLst>
          <pc:docMk/>
          <pc:sldMk cId="2064834289" sldId="256"/>
        </pc:sldMkLst>
        <pc:spChg chg="mod">
          <ac:chgData name="Artur Buzdugan" userId="5f3b015a-e9ee-48c8-acfc-42d5b596e5cd" providerId="ADAL" clId="{856ED5C7-3509-4BFF-9694-975D7183BB8C}" dt="2026-03-26T07:11:57.084" v="14" actId="6549"/>
          <ac:spMkLst>
            <pc:docMk/>
            <pc:sldMk cId="2064834289" sldId="256"/>
            <ac:spMk id="2" creationId="{00000000-0000-0000-0000-000000000000}"/>
          </ac:spMkLst>
        </pc:spChg>
      </pc:sldChg>
      <pc:sldChg chg="del">
        <pc:chgData name="Artur Buzdugan" userId="5f3b015a-e9ee-48c8-acfc-42d5b596e5cd" providerId="ADAL" clId="{856ED5C7-3509-4BFF-9694-975D7183BB8C}" dt="2026-03-26T07:12:16.509" v="15" actId="47"/>
        <pc:sldMkLst>
          <pc:docMk/>
          <pc:sldMk cId="568585071" sldId="326"/>
        </pc:sldMkLst>
      </pc:sldChg>
      <pc:sldChg chg="del">
        <pc:chgData name="Artur Buzdugan" userId="5f3b015a-e9ee-48c8-acfc-42d5b596e5cd" providerId="ADAL" clId="{856ED5C7-3509-4BFF-9694-975D7183BB8C}" dt="2026-03-26T07:12:17.648" v="16" actId="47"/>
        <pc:sldMkLst>
          <pc:docMk/>
          <pc:sldMk cId="1402761403" sldId="327"/>
        </pc:sldMkLst>
      </pc:sldChg>
      <pc:sldChg chg="del">
        <pc:chgData name="Artur Buzdugan" userId="5f3b015a-e9ee-48c8-acfc-42d5b596e5cd" providerId="ADAL" clId="{856ED5C7-3509-4BFF-9694-975D7183BB8C}" dt="2026-03-26T07:12:19.467" v="17" actId="47"/>
        <pc:sldMkLst>
          <pc:docMk/>
          <pc:sldMk cId="1631392407" sldId="328"/>
        </pc:sldMkLst>
      </pc:sldChg>
    </pc:docChg>
  </pc:docChgLst>
  <pc:docChgLst>
    <pc:chgData name="buzdugan artur" userId="1770a38c255ab84c" providerId="LiveId" clId="{134143AE-3F29-4F7B-AAF7-A55CDDDDBD4E}"/>
    <pc:docChg chg="custSel addSld delSld modSld">
      <pc:chgData name="buzdugan artur" userId="1770a38c255ab84c" providerId="LiveId" clId="{134143AE-3F29-4F7B-AAF7-A55CDDDDBD4E}" dt="2023-11-13T14:34:30.950" v="27" actId="27636"/>
      <pc:docMkLst>
        <pc:docMk/>
      </pc:docMkLst>
      <pc:sldChg chg="delSp mod">
        <pc:chgData name="buzdugan artur" userId="1770a38c255ab84c" providerId="LiveId" clId="{134143AE-3F29-4F7B-AAF7-A55CDDDDBD4E}" dt="2023-11-13T14:25:39.227" v="1" actId="478"/>
        <pc:sldMkLst>
          <pc:docMk/>
          <pc:sldMk cId="1197715717" sldId="258"/>
        </pc:sldMkLst>
      </pc:sldChg>
      <pc:sldChg chg="delSp mod">
        <pc:chgData name="buzdugan artur" userId="1770a38c255ab84c" providerId="LiveId" clId="{134143AE-3F29-4F7B-AAF7-A55CDDDDBD4E}" dt="2023-11-13T14:26:03.824" v="3" actId="478"/>
        <pc:sldMkLst>
          <pc:docMk/>
          <pc:sldMk cId="2899600000" sldId="260"/>
        </pc:sldMkLst>
      </pc:sldChg>
      <pc:sldChg chg="delSp mod">
        <pc:chgData name="buzdugan artur" userId="1770a38c255ab84c" providerId="LiveId" clId="{134143AE-3F29-4F7B-AAF7-A55CDDDDBD4E}" dt="2023-11-13T14:26:52.209" v="4" actId="478"/>
        <pc:sldMkLst>
          <pc:docMk/>
          <pc:sldMk cId="2701584401" sldId="264"/>
        </pc:sldMkLst>
      </pc:sldChg>
      <pc:sldChg chg="del">
        <pc:chgData name="buzdugan artur" userId="1770a38c255ab84c" providerId="LiveId" clId="{134143AE-3F29-4F7B-AAF7-A55CDDDDBD4E}" dt="2023-11-13T14:27:31.313" v="5" actId="47"/>
        <pc:sldMkLst>
          <pc:docMk/>
          <pc:sldMk cId="3170026381" sldId="266"/>
        </pc:sldMkLst>
      </pc:sldChg>
      <pc:sldChg chg="add">
        <pc:chgData name="buzdugan artur" userId="1770a38c255ab84c" providerId="LiveId" clId="{134143AE-3F29-4F7B-AAF7-A55CDDDDBD4E}" dt="2023-11-13T14:34:30.698" v="7"/>
        <pc:sldMkLst>
          <pc:docMk/>
          <pc:sldMk cId="3431388715" sldId="274"/>
        </pc:sldMkLst>
      </pc:sldChg>
      <pc:sldChg chg="modSp add mod">
        <pc:chgData name="buzdugan artur" userId="1770a38c255ab84c" providerId="LiveId" clId="{134143AE-3F29-4F7B-AAF7-A55CDDDDBD4E}" dt="2023-11-13T14:34:30.777" v="9" actId="27636"/>
        <pc:sldMkLst>
          <pc:docMk/>
          <pc:sldMk cId="2908762347" sldId="279"/>
        </pc:sldMkLst>
      </pc:sldChg>
      <pc:sldChg chg="del">
        <pc:chgData name="buzdugan artur" userId="1770a38c255ab84c" providerId="LiveId" clId="{134143AE-3F29-4F7B-AAF7-A55CDDDDBD4E}" dt="2023-11-13T14:28:29.299" v="6" actId="47"/>
        <pc:sldMkLst>
          <pc:docMk/>
          <pc:sldMk cId="1199544803" sldId="291"/>
        </pc:sldMkLst>
      </pc:sldChg>
      <pc:sldChg chg="add">
        <pc:chgData name="buzdugan artur" userId="1770a38c255ab84c" providerId="LiveId" clId="{134143AE-3F29-4F7B-AAF7-A55CDDDDBD4E}" dt="2023-11-13T14:34:30.698" v="7"/>
        <pc:sldMkLst>
          <pc:docMk/>
          <pc:sldMk cId="3693303936" sldId="291"/>
        </pc:sldMkLst>
      </pc:sldChg>
      <pc:sldChg chg="add">
        <pc:chgData name="buzdugan artur" userId="1770a38c255ab84c" providerId="LiveId" clId="{134143AE-3F29-4F7B-AAF7-A55CDDDDBD4E}" dt="2023-11-13T14:34:30.698" v="7"/>
        <pc:sldMkLst>
          <pc:docMk/>
          <pc:sldMk cId="4263572251" sldId="305"/>
        </pc:sldMkLst>
      </pc:sldChg>
      <pc:sldChg chg="add">
        <pc:chgData name="buzdugan artur" userId="1770a38c255ab84c" providerId="LiveId" clId="{134143AE-3F29-4F7B-AAF7-A55CDDDDBD4E}" dt="2023-11-13T14:34:30.698" v="7"/>
        <pc:sldMkLst>
          <pc:docMk/>
          <pc:sldMk cId="1271498325" sldId="308"/>
        </pc:sldMkLst>
      </pc:sldChg>
      <pc:sldChg chg="add">
        <pc:chgData name="buzdugan artur" userId="1770a38c255ab84c" providerId="LiveId" clId="{134143AE-3F29-4F7B-AAF7-A55CDDDDBD4E}" dt="2023-11-13T14:34:30.698" v="7"/>
        <pc:sldMkLst>
          <pc:docMk/>
          <pc:sldMk cId="4108640478" sldId="309"/>
        </pc:sldMkLst>
      </pc:sldChg>
      <pc:sldChg chg="modSp add mod">
        <pc:chgData name="buzdugan artur" userId="1770a38c255ab84c" providerId="LiveId" clId="{134143AE-3F29-4F7B-AAF7-A55CDDDDBD4E}" dt="2023-11-13T14:34:30.777" v="8" actId="27636"/>
        <pc:sldMkLst>
          <pc:docMk/>
          <pc:sldMk cId="3107317131" sldId="310"/>
        </pc:sldMkLst>
      </pc:sldChg>
      <pc:sldChg chg="add">
        <pc:chgData name="buzdugan artur" userId="1770a38c255ab84c" providerId="LiveId" clId="{134143AE-3F29-4F7B-AAF7-A55CDDDDBD4E}" dt="2023-11-13T14:34:30.698" v="7"/>
        <pc:sldMkLst>
          <pc:docMk/>
          <pc:sldMk cId="215482359" sldId="311"/>
        </pc:sldMkLst>
      </pc:sldChg>
      <pc:sldChg chg="add">
        <pc:chgData name="buzdugan artur" userId="1770a38c255ab84c" providerId="LiveId" clId="{134143AE-3F29-4F7B-AAF7-A55CDDDDBD4E}" dt="2023-11-13T14:34:30.698" v="7"/>
        <pc:sldMkLst>
          <pc:docMk/>
          <pc:sldMk cId="2189682219" sldId="312"/>
        </pc:sldMkLst>
      </pc:sldChg>
      <pc:sldChg chg="add">
        <pc:chgData name="buzdugan artur" userId="1770a38c255ab84c" providerId="LiveId" clId="{134143AE-3F29-4F7B-AAF7-A55CDDDDBD4E}" dt="2023-11-13T14:34:30.698" v="7"/>
        <pc:sldMkLst>
          <pc:docMk/>
          <pc:sldMk cId="775357964" sldId="313"/>
        </pc:sldMkLst>
      </pc:sldChg>
      <pc:sldChg chg="add">
        <pc:chgData name="buzdugan artur" userId="1770a38c255ab84c" providerId="LiveId" clId="{134143AE-3F29-4F7B-AAF7-A55CDDDDBD4E}" dt="2023-11-13T14:34:30.698" v="7"/>
        <pc:sldMkLst>
          <pc:docMk/>
          <pc:sldMk cId="511643231" sldId="317"/>
        </pc:sldMkLst>
      </pc:sldChg>
      <pc:sldChg chg="add">
        <pc:chgData name="buzdugan artur" userId="1770a38c255ab84c" providerId="LiveId" clId="{134143AE-3F29-4F7B-AAF7-A55CDDDDBD4E}" dt="2023-11-13T14:34:30.698" v="7"/>
        <pc:sldMkLst>
          <pc:docMk/>
          <pc:sldMk cId="1238226659" sldId="318"/>
        </pc:sldMkLst>
      </pc:sldChg>
      <pc:sldChg chg="add">
        <pc:chgData name="buzdugan artur" userId="1770a38c255ab84c" providerId="LiveId" clId="{134143AE-3F29-4F7B-AAF7-A55CDDDDBD4E}" dt="2023-11-13T14:34:30.698" v="7"/>
        <pc:sldMkLst>
          <pc:docMk/>
          <pc:sldMk cId="1528672579" sldId="319"/>
        </pc:sldMkLst>
      </pc:sldChg>
      <pc:sldChg chg="add">
        <pc:chgData name="buzdugan artur" userId="1770a38c255ab84c" providerId="LiveId" clId="{134143AE-3F29-4F7B-AAF7-A55CDDDDBD4E}" dt="2023-11-13T14:34:30.698" v="7"/>
        <pc:sldMkLst>
          <pc:docMk/>
          <pc:sldMk cId="3019622264" sldId="320"/>
        </pc:sldMkLst>
      </pc:sldChg>
      <pc:sldChg chg="modSp add mod">
        <pc:chgData name="buzdugan artur" userId="1770a38c255ab84c" providerId="LiveId" clId="{134143AE-3F29-4F7B-AAF7-A55CDDDDBD4E}" dt="2023-11-13T14:34:30.809" v="10" actId="27636"/>
        <pc:sldMkLst>
          <pc:docMk/>
          <pc:sldMk cId="2969576703" sldId="321"/>
        </pc:sldMkLst>
      </pc:sldChg>
      <pc:sldChg chg="add">
        <pc:chgData name="buzdugan artur" userId="1770a38c255ab84c" providerId="LiveId" clId="{134143AE-3F29-4F7B-AAF7-A55CDDDDBD4E}" dt="2023-11-13T14:34:30.698" v="7"/>
        <pc:sldMkLst>
          <pc:docMk/>
          <pc:sldMk cId="4169522110" sldId="322"/>
        </pc:sldMkLst>
      </pc:sldChg>
      <pc:sldChg chg="modSp add mod">
        <pc:chgData name="buzdugan artur" userId="1770a38c255ab84c" providerId="LiveId" clId="{134143AE-3F29-4F7B-AAF7-A55CDDDDBD4E}" dt="2023-11-13T14:34:30.856" v="11" actId="27636"/>
        <pc:sldMkLst>
          <pc:docMk/>
          <pc:sldMk cId="3565380712" sldId="323"/>
        </pc:sldMkLst>
      </pc:sldChg>
      <pc:sldChg chg="add">
        <pc:chgData name="buzdugan artur" userId="1770a38c255ab84c" providerId="LiveId" clId="{134143AE-3F29-4F7B-AAF7-A55CDDDDBD4E}" dt="2023-11-13T14:34:30.698" v="7"/>
        <pc:sldMkLst>
          <pc:docMk/>
          <pc:sldMk cId="849520455" sldId="324"/>
        </pc:sldMkLst>
      </pc:sldChg>
      <pc:sldChg chg="add">
        <pc:chgData name="buzdugan artur" userId="1770a38c255ab84c" providerId="LiveId" clId="{134143AE-3F29-4F7B-AAF7-A55CDDDDBD4E}" dt="2023-11-13T14:34:30.698" v="7"/>
        <pc:sldMkLst>
          <pc:docMk/>
          <pc:sldMk cId="3216012914" sldId="325"/>
        </pc:sldMkLst>
      </pc:sldChg>
      <pc:sldChg chg="add">
        <pc:chgData name="buzdugan artur" userId="1770a38c255ab84c" providerId="LiveId" clId="{134143AE-3F29-4F7B-AAF7-A55CDDDDBD4E}" dt="2023-11-13T14:34:30.698" v="7"/>
        <pc:sldMkLst>
          <pc:docMk/>
          <pc:sldMk cId="568585071" sldId="326"/>
        </pc:sldMkLst>
      </pc:sldChg>
      <pc:sldChg chg="modSp add mod">
        <pc:chgData name="buzdugan artur" userId="1770a38c255ab84c" providerId="LiveId" clId="{134143AE-3F29-4F7B-AAF7-A55CDDDDBD4E}" dt="2023-11-13T14:34:30.872" v="12" actId="27636"/>
        <pc:sldMkLst>
          <pc:docMk/>
          <pc:sldMk cId="1402761403" sldId="327"/>
        </pc:sldMkLst>
      </pc:sldChg>
      <pc:sldChg chg="modSp add mod">
        <pc:chgData name="buzdugan artur" userId="1770a38c255ab84c" providerId="LiveId" clId="{134143AE-3F29-4F7B-AAF7-A55CDDDDBD4E}" dt="2023-11-13T14:34:30.872" v="13" actId="27636"/>
        <pc:sldMkLst>
          <pc:docMk/>
          <pc:sldMk cId="1631392407" sldId="328"/>
        </pc:sldMkLst>
      </pc:sldChg>
      <pc:sldChg chg="add">
        <pc:chgData name="buzdugan artur" userId="1770a38c255ab84c" providerId="LiveId" clId="{134143AE-3F29-4F7B-AAF7-A55CDDDDBD4E}" dt="2023-11-13T14:34:30.698" v="7"/>
        <pc:sldMkLst>
          <pc:docMk/>
          <pc:sldMk cId="1624870723" sldId="329"/>
        </pc:sldMkLst>
      </pc:sldChg>
      <pc:sldChg chg="add">
        <pc:chgData name="buzdugan artur" userId="1770a38c255ab84c" providerId="LiveId" clId="{134143AE-3F29-4F7B-AAF7-A55CDDDDBD4E}" dt="2023-11-13T14:34:30.698" v="7"/>
        <pc:sldMkLst>
          <pc:docMk/>
          <pc:sldMk cId="397554197" sldId="330"/>
        </pc:sldMkLst>
      </pc:sldChg>
      <pc:sldChg chg="modSp add mod">
        <pc:chgData name="buzdugan artur" userId="1770a38c255ab84c" providerId="LiveId" clId="{134143AE-3F29-4F7B-AAF7-A55CDDDDBD4E}" dt="2023-11-13T14:34:30.872" v="15" actId="27636"/>
        <pc:sldMkLst>
          <pc:docMk/>
          <pc:sldMk cId="993256535" sldId="331"/>
        </pc:sldMkLst>
      </pc:sldChg>
      <pc:sldChg chg="modSp add mod">
        <pc:chgData name="buzdugan artur" userId="1770a38c255ab84c" providerId="LiveId" clId="{134143AE-3F29-4F7B-AAF7-A55CDDDDBD4E}" dt="2023-11-13T14:34:30.872" v="16" actId="27636"/>
        <pc:sldMkLst>
          <pc:docMk/>
          <pc:sldMk cId="938266602" sldId="332"/>
        </pc:sldMkLst>
      </pc:sldChg>
      <pc:sldChg chg="add">
        <pc:chgData name="buzdugan artur" userId="1770a38c255ab84c" providerId="LiveId" clId="{134143AE-3F29-4F7B-AAF7-A55CDDDDBD4E}" dt="2023-11-13T14:34:30.698" v="7"/>
        <pc:sldMkLst>
          <pc:docMk/>
          <pc:sldMk cId="4077206687" sldId="333"/>
        </pc:sldMkLst>
      </pc:sldChg>
      <pc:sldChg chg="add">
        <pc:chgData name="buzdugan artur" userId="1770a38c255ab84c" providerId="LiveId" clId="{134143AE-3F29-4F7B-AAF7-A55CDDDDBD4E}" dt="2023-11-13T14:34:30.698" v="7"/>
        <pc:sldMkLst>
          <pc:docMk/>
          <pc:sldMk cId="981742624" sldId="334"/>
        </pc:sldMkLst>
      </pc:sldChg>
      <pc:sldChg chg="add">
        <pc:chgData name="buzdugan artur" userId="1770a38c255ab84c" providerId="LiveId" clId="{134143AE-3F29-4F7B-AAF7-A55CDDDDBD4E}" dt="2023-11-13T14:34:30.698" v="7"/>
        <pc:sldMkLst>
          <pc:docMk/>
          <pc:sldMk cId="387860777" sldId="335"/>
        </pc:sldMkLst>
      </pc:sldChg>
      <pc:sldChg chg="modSp add mod">
        <pc:chgData name="buzdugan artur" userId="1770a38c255ab84c" providerId="LiveId" clId="{134143AE-3F29-4F7B-AAF7-A55CDDDDBD4E}" dt="2023-11-13T14:34:30.903" v="19" actId="27636"/>
        <pc:sldMkLst>
          <pc:docMk/>
          <pc:sldMk cId="1307277056" sldId="336"/>
        </pc:sldMkLst>
      </pc:sldChg>
      <pc:sldChg chg="modSp add mod">
        <pc:chgData name="buzdugan artur" userId="1770a38c255ab84c" providerId="LiveId" clId="{134143AE-3F29-4F7B-AAF7-A55CDDDDBD4E}" dt="2023-11-13T14:34:30.903" v="20" actId="27636"/>
        <pc:sldMkLst>
          <pc:docMk/>
          <pc:sldMk cId="497760133" sldId="337"/>
        </pc:sldMkLst>
      </pc:sldChg>
      <pc:sldChg chg="add">
        <pc:chgData name="buzdugan artur" userId="1770a38c255ab84c" providerId="LiveId" clId="{134143AE-3F29-4F7B-AAF7-A55CDDDDBD4E}" dt="2023-11-13T14:34:30.698" v="7"/>
        <pc:sldMkLst>
          <pc:docMk/>
          <pc:sldMk cId="2497726026" sldId="338"/>
        </pc:sldMkLst>
      </pc:sldChg>
      <pc:sldChg chg="add">
        <pc:chgData name="buzdugan artur" userId="1770a38c255ab84c" providerId="LiveId" clId="{134143AE-3F29-4F7B-AAF7-A55CDDDDBD4E}" dt="2023-11-13T14:34:30.698" v="7"/>
        <pc:sldMkLst>
          <pc:docMk/>
          <pc:sldMk cId="3140453950" sldId="339"/>
        </pc:sldMkLst>
      </pc:sldChg>
      <pc:sldChg chg="add">
        <pc:chgData name="buzdugan artur" userId="1770a38c255ab84c" providerId="LiveId" clId="{134143AE-3F29-4F7B-AAF7-A55CDDDDBD4E}" dt="2023-11-13T14:34:30.698" v="7"/>
        <pc:sldMkLst>
          <pc:docMk/>
          <pc:sldMk cId="766694227" sldId="340"/>
        </pc:sldMkLst>
      </pc:sldChg>
      <pc:sldChg chg="modSp add mod">
        <pc:chgData name="buzdugan artur" userId="1770a38c255ab84c" providerId="LiveId" clId="{134143AE-3F29-4F7B-AAF7-A55CDDDDBD4E}" dt="2023-11-13T14:34:30.935" v="22" actId="27636"/>
        <pc:sldMkLst>
          <pc:docMk/>
          <pc:sldMk cId="1061486038" sldId="341"/>
        </pc:sldMkLst>
      </pc:sldChg>
      <pc:sldChg chg="modSp add mod">
        <pc:chgData name="buzdugan artur" userId="1770a38c255ab84c" providerId="LiveId" clId="{134143AE-3F29-4F7B-AAF7-A55CDDDDBD4E}" dt="2023-11-13T14:34:30.950" v="26" actId="27636"/>
        <pc:sldMkLst>
          <pc:docMk/>
          <pc:sldMk cId="1827055993" sldId="342"/>
        </pc:sldMkLst>
      </pc:sldChg>
      <pc:sldChg chg="modSp add mod">
        <pc:chgData name="buzdugan artur" userId="1770a38c255ab84c" providerId="LiveId" clId="{134143AE-3F29-4F7B-AAF7-A55CDDDDBD4E}" dt="2023-11-13T14:34:30.950" v="27" actId="27636"/>
        <pc:sldMkLst>
          <pc:docMk/>
          <pc:sldMk cId="374957365" sldId="3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70C6BB-7D66-43E2-A72C-954905A17655}" type="datetimeFigureOut">
              <a:rPr lang="en-GB" smtClean="0"/>
              <a:t>02/04/2026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B8A13-A5F4-487B-AC05-57F6EF6F980A}" type="slidenum">
              <a:rPr lang="en-GB" smtClean="0"/>
              <a:t>‹#›</a:t>
            </a:fld>
            <a:endParaRPr lang="en-GB"/>
          </a:p>
        </p:txBody>
      </p:sp>
    </p:spTree>
    <p:extLst>
      <p:ext uri="{BB962C8B-B14F-4D97-AF65-F5344CB8AC3E}">
        <p14:creationId xmlns:p14="http://schemas.microsoft.com/office/powerpoint/2010/main" val="3051874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5A13194-4676-45A3-9C2B-283E4BDD5B63}" type="slidenum">
              <a:rPr lang="en-US" altLang="en-US" sz="1200" smtClean="0">
                <a:solidFill>
                  <a:srgbClr val="000000"/>
                </a:solidFill>
                <a:latin typeface="Calibri" panose="020F0502020204030204" pitchFamily="34" charset="0"/>
              </a:rPr>
              <a:pPr/>
              <a:t>68</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383450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4/2/2026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609600" y="277813"/>
            <a:ext cx="10972800" cy="58531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12"/>
          <p:cNvSpPr>
            <a:spLocks noGrp="1" noChangeArrowheads="1"/>
          </p:cNvSpPr>
          <p:nvPr>
            <p:ph type="dt" sz="half" idx="10"/>
          </p:nvPr>
        </p:nvSpPr>
        <p:spPr>
          <a:ln/>
        </p:spPr>
        <p:txBody>
          <a:bodyPr/>
          <a:lstStyle>
            <a:lvl1pPr>
              <a:defRPr/>
            </a:lvl1pPr>
          </a:lstStyle>
          <a:p>
            <a:pPr>
              <a:defRPr/>
            </a:pPr>
            <a:endParaRPr lang="tr-TR"/>
          </a:p>
        </p:txBody>
      </p:sp>
      <p:sp>
        <p:nvSpPr>
          <p:cNvPr id="4" name="Rectangle 13"/>
          <p:cNvSpPr>
            <a:spLocks noGrp="1" noChangeArrowheads="1"/>
          </p:cNvSpPr>
          <p:nvPr>
            <p:ph type="ftr" sz="quarter" idx="11"/>
          </p:nvPr>
        </p:nvSpPr>
        <p:spPr>
          <a:ln/>
        </p:spPr>
        <p:txBody>
          <a:bodyPr/>
          <a:lstStyle>
            <a:lvl1pPr>
              <a:defRPr/>
            </a:lvl1pPr>
          </a:lstStyle>
          <a:p>
            <a:pPr>
              <a:defRPr/>
            </a:pPr>
            <a:endParaRPr lang="tr-TR"/>
          </a:p>
        </p:txBody>
      </p:sp>
      <p:sp>
        <p:nvSpPr>
          <p:cNvPr id="5" name="Rectangle 14"/>
          <p:cNvSpPr>
            <a:spLocks noGrp="1" noChangeArrowheads="1"/>
          </p:cNvSpPr>
          <p:nvPr>
            <p:ph type="sldNum" sz="quarter" idx="12"/>
          </p:nvPr>
        </p:nvSpPr>
        <p:spPr>
          <a:ln/>
        </p:spPr>
        <p:txBody>
          <a:bodyPr/>
          <a:lstStyle>
            <a:lvl1pPr>
              <a:defRPr/>
            </a:lvl1pPr>
          </a:lstStyle>
          <a:p>
            <a:pPr>
              <a:defRPr/>
            </a:pPr>
            <a:fld id="{F53D15B3-F723-43AF-A23A-E426D893CF95}" type="slidenum">
              <a:rPr lang="tr-TR" altLang="en-US"/>
              <a:pPr>
                <a:defRPr/>
              </a:pPr>
              <a:t>‹#›</a:t>
            </a:fld>
            <a:endParaRPr lang="tr-TR" altLang="en-US"/>
          </a:p>
        </p:txBody>
      </p:sp>
    </p:spTree>
    <p:extLst>
      <p:ext uri="{BB962C8B-B14F-4D97-AF65-F5344CB8AC3E}">
        <p14:creationId xmlns:p14="http://schemas.microsoft.com/office/powerpoint/2010/main" val="1995570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4/2/2026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txBody>
          <a:bodyPr/>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4/2/2026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4/2/2026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4/2/2026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jpeg"/></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wmf"/><Relationship Id="rId4" Type="http://schemas.openxmlformats.org/officeDocument/2006/relationships/oleObject" Target="../embeddings/oleObject2.bin"/></Relationships>
</file>

<file path=ppt/slides/_rels/slide5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5377" y="1839747"/>
            <a:ext cx="5758961" cy="1782684"/>
          </a:xfrm>
        </p:spPr>
        <p:txBody>
          <a:bodyPr/>
          <a:lstStyle/>
          <a:p>
            <a:r>
              <a:rPr lang="ro-RO" sz="4000" b="1" dirty="0">
                <a:latin typeface="Arial" panose="020B0604020202020204" pitchFamily="34" charset="0"/>
                <a:cs typeface="Arial" panose="020B0604020202020204" pitchFamily="34" charset="0"/>
              </a:rPr>
              <a:t>FOTOTRANZISTOARE,  OPTOCUPLOARE. </a:t>
            </a:r>
            <a:br>
              <a:rPr lang="ro-RO" sz="4000" b="1" dirty="0">
                <a:latin typeface="Arial" panose="020B0604020202020204" pitchFamily="34" charset="0"/>
                <a:cs typeface="Arial" panose="020B0604020202020204" pitchFamily="34" charset="0"/>
              </a:rPr>
            </a:br>
            <a:r>
              <a:rPr lang="ro-RO" sz="4000" b="1" dirty="0">
                <a:latin typeface="Arial" panose="020B0604020202020204" pitchFamily="34" charset="0"/>
                <a:cs typeface="Arial" panose="020B0604020202020204" pitchFamily="34" charset="0"/>
              </a:rPr>
              <a:t>LED, dioda laser</a:t>
            </a:r>
            <a:endParaRPr lang="en-GB" sz="4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032714" y="4595187"/>
            <a:ext cx="6831673" cy="1086237"/>
          </a:xfrm>
        </p:spPr>
        <p:txBody>
          <a:bodyPr/>
          <a:lstStyle/>
          <a:p>
            <a:endParaRPr lang="en-GB" dirty="0"/>
          </a:p>
        </p:txBody>
      </p:sp>
    </p:spTree>
    <p:extLst>
      <p:ext uri="{BB962C8B-B14F-4D97-AF65-F5344CB8AC3E}">
        <p14:creationId xmlns:p14="http://schemas.microsoft.com/office/powerpoint/2010/main" val="2064834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Caracteristicile FT</a:t>
            </a:r>
            <a:endParaRPr lang="en-GB" dirty="0"/>
          </a:p>
        </p:txBody>
      </p:sp>
      <p:sp>
        <p:nvSpPr>
          <p:cNvPr id="3" name="Content Placeholder 2"/>
          <p:cNvSpPr>
            <a:spLocks noGrp="1"/>
          </p:cNvSpPr>
          <p:nvPr>
            <p:ph idx="1"/>
          </p:nvPr>
        </p:nvSpPr>
        <p:spPr>
          <a:xfrm>
            <a:off x="1110342" y="1762819"/>
            <a:ext cx="10472057" cy="4422827"/>
          </a:xfrm>
        </p:spPr>
        <p:txBody>
          <a:bodyPr/>
          <a:lstStyle/>
          <a:p>
            <a:r>
              <a:rPr lang="en-GB" sz="2800" dirty="0">
                <a:latin typeface="Calibri" panose="020F0502020204030204" pitchFamily="34" charset="0"/>
                <a:ea typeface="Calibri" panose="020F0502020204030204" pitchFamily="34" charset="0"/>
                <a:cs typeface="Calibri" panose="020F0502020204030204" pitchFamily="34" charset="0"/>
              </a:rPr>
              <a:t>Caracteristicile </a:t>
            </a:r>
            <a:r>
              <a:rPr lang="ro-RO" sz="2800" dirty="0">
                <a:latin typeface="Calibri" panose="020F0502020204030204" pitchFamily="34" charset="0"/>
                <a:ea typeface="Calibri" panose="020F0502020204030204" pitchFamily="34" charset="0"/>
                <a:cs typeface="Calibri" panose="020F0502020204030204" pitchFamily="34" charset="0"/>
              </a:rPr>
              <a:t>FT la</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diferite</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intensități</a:t>
            </a:r>
            <a:r>
              <a:rPr lang="en-GB" sz="2800" dirty="0">
                <a:latin typeface="Calibri" panose="020F0502020204030204" pitchFamily="34" charset="0"/>
                <a:ea typeface="Calibri" panose="020F0502020204030204" pitchFamily="34" charset="0"/>
                <a:cs typeface="Calibri" panose="020F0502020204030204" pitchFamily="34" charset="0"/>
              </a:rPr>
              <a:t> de </a:t>
            </a:r>
            <a:r>
              <a:rPr lang="en-GB" sz="2800" dirty="0" err="1">
                <a:latin typeface="Calibri" panose="020F0502020204030204" pitchFamily="34" charset="0"/>
                <a:ea typeface="Calibri" panose="020F0502020204030204" pitchFamily="34" charset="0"/>
                <a:cs typeface="Calibri" panose="020F0502020204030204" pitchFamily="34" charset="0"/>
              </a:rPr>
              <a:t>lumină</a:t>
            </a:r>
            <a:r>
              <a:rPr lang="en-GB" sz="2800" dirty="0">
                <a:latin typeface="Calibri" panose="020F0502020204030204" pitchFamily="34" charset="0"/>
                <a:ea typeface="Calibri" panose="020F0502020204030204" pitchFamily="34" charset="0"/>
                <a:cs typeface="Calibri" panose="020F0502020204030204" pitchFamily="34" charset="0"/>
              </a:rPr>
              <a:t>. Ele sunt </a:t>
            </a:r>
            <a:r>
              <a:rPr lang="en-GB" sz="2800" dirty="0" err="1">
                <a:latin typeface="Calibri" panose="020F0502020204030204" pitchFamily="34" charset="0"/>
                <a:ea typeface="Calibri" panose="020F0502020204030204" pitchFamily="34" charset="0"/>
                <a:cs typeface="Calibri" panose="020F0502020204030204" pitchFamily="34" charset="0"/>
              </a:rPr>
              <a:t>foarte</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asemănătoare</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caracteristicilor</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unui</a:t>
            </a:r>
            <a:r>
              <a:rPr lang="en-GB" sz="2800" dirty="0">
                <a:latin typeface="Calibri" panose="020F0502020204030204" pitchFamily="34" charset="0"/>
                <a:ea typeface="Calibri" panose="020F0502020204030204" pitchFamily="34" charset="0"/>
                <a:cs typeface="Calibri" panose="020F0502020204030204" pitchFamily="34" charset="0"/>
              </a:rPr>
              <a:t> </a:t>
            </a:r>
            <a:r>
              <a:rPr lang="ro-RO" sz="2800" dirty="0">
                <a:latin typeface="Calibri" panose="020F0502020204030204" pitchFamily="34" charset="0"/>
                <a:ea typeface="Calibri" panose="020F0502020204030204" pitchFamily="34" charset="0"/>
                <a:cs typeface="Calibri" panose="020F0502020204030204" pitchFamily="34" charset="0"/>
              </a:rPr>
              <a:t>BJT</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dar</a:t>
            </a:r>
            <a:r>
              <a:rPr lang="en-GB" sz="2800" dirty="0">
                <a:latin typeface="Calibri" panose="020F0502020204030204" pitchFamily="34" charset="0"/>
                <a:ea typeface="Calibri" panose="020F0502020204030204" pitchFamily="34" charset="0"/>
                <a:cs typeface="Calibri" panose="020F0502020204030204" pitchFamily="34" charset="0"/>
              </a:rPr>
              <a:t> cu </a:t>
            </a:r>
            <a:r>
              <a:rPr lang="en-GB" sz="2800" i="1" dirty="0" err="1">
                <a:latin typeface="Calibri" panose="020F0502020204030204" pitchFamily="34" charset="0"/>
                <a:ea typeface="Calibri" panose="020F0502020204030204" pitchFamily="34" charset="0"/>
                <a:cs typeface="Calibri" panose="020F0502020204030204" pitchFamily="34" charset="0"/>
              </a:rPr>
              <a:t>nivel</a:t>
            </a:r>
            <a:r>
              <a:rPr lang="ro-RO" sz="2800" i="1" dirty="0">
                <a:latin typeface="Calibri" panose="020F0502020204030204" pitchFamily="34" charset="0"/>
                <a:ea typeface="Calibri" panose="020F0502020204030204" pitchFamily="34" charset="0"/>
                <a:cs typeface="Calibri" panose="020F0502020204030204" pitchFamily="34" charset="0"/>
              </a:rPr>
              <a:t>e</a:t>
            </a:r>
            <a:r>
              <a:rPr lang="en-GB" sz="2800" i="1" dirty="0">
                <a:latin typeface="Calibri" panose="020F0502020204030204" pitchFamily="34" charset="0"/>
                <a:ea typeface="Calibri" panose="020F0502020204030204" pitchFamily="34" charset="0"/>
                <a:cs typeface="Calibri" panose="020F0502020204030204" pitchFamily="34" charset="0"/>
              </a:rPr>
              <a:t> </a:t>
            </a:r>
            <a:r>
              <a:rPr lang="en-GB" sz="2800" i="1" dirty="0" err="1">
                <a:latin typeface="Calibri" panose="020F0502020204030204" pitchFamily="34" charset="0"/>
                <a:ea typeface="Calibri" panose="020F0502020204030204" pitchFamily="34" charset="0"/>
                <a:cs typeface="Calibri" panose="020F0502020204030204" pitchFamily="34" charset="0"/>
              </a:rPr>
              <a:t>diferite</a:t>
            </a:r>
            <a:r>
              <a:rPr lang="en-GB" sz="2800" i="1" dirty="0">
                <a:latin typeface="Calibri" panose="020F0502020204030204" pitchFamily="34" charset="0"/>
                <a:ea typeface="Calibri" panose="020F0502020204030204" pitchFamily="34" charset="0"/>
                <a:cs typeface="Calibri" panose="020F0502020204030204" pitchFamily="34" charset="0"/>
              </a:rPr>
              <a:t> ale </a:t>
            </a:r>
            <a:r>
              <a:rPr lang="en-GB" sz="2800" i="1" dirty="0" err="1">
                <a:latin typeface="Calibri" panose="020F0502020204030204" pitchFamily="34" charset="0"/>
                <a:ea typeface="Calibri" panose="020F0502020204030204" pitchFamily="34" charset="0"/>
                <a:cs typeface="Calibri" panose="020F0502020204030204" pitchFamily="34" charset="0"/>
              </a:rPr>
              <a:t>curentului</a:t>
            </a:r>
            <a:r>
              <a:rPr lang="en-GB" sz="2800" i="1" dirty="0">
                <a:latin typeface="Calibri" panose="020F0502020204030204" pitchFamily="34" charset="0"/>
                <a:ea typeface="Calibri" panose="020F0502020204030204" pitchFamily="34" charset="0"/>
                <a:cs typeface="Calibri" panose="020F0502020204030204" pitchFamily="34" charset="0"/>
              </a:rPr>
              <a:t> de </a:t>
            </a:r>
            <a:r>
              <a:rPr lang="en-GB" sz="2800" i="1" dirty="0" err="1">
                <a:latin typeface="Calibri" panose="020F0502020204030204" pitchFamily="34" charset="0"/>
                <a:ea typeface="Calibri" panose="020F0502020204030204" pitchFamily="34" charset="0"/>
                <a:cs typeface="Calibri" panose="020F0502020204030204" pitchFamily="34" charset="0"/>
              </a:rPr>
              <a:t>bază</a:t>
            </a:r>
            <a:r>
              <a:rPr lang="en-GB" sz="2800" i="1" dirty="0">
                <a:latin typeface="Calibri" panose="020F0502020204030204" pitchFamily="34" charset="0"/>
                <a:ea typeface="Calibri" panose="020F0502020204030204" pitchFamily="34" charset="0"/>
                <a:cs typeface="Calibri" panose="020F0502020204030204" pitchFamily="34" charset="0"/>
              </a:rPr>
              <a:t> </a:t>
            </a:r>
            <a:r>
              <a:rPr lang="en-GB" sz="2800" i="1" dirty="0" err="1">
                <a:latin typeface="Calibri" panose="020F0502020204030204" pitchFamily="34" charset="0"/>
                <a:ea typeface="Calibri" panose="020F0502020204030204" pitchFamily="34" charset="0"/>
                <a:cs typeface="Calibri" panose="020F0502020204030204" pitchFamily="34" charset="0"/>
              </a:rPr>
              <a:t>înlocuit</a:t>
            </a:r>
            <a:r>
              <a:rPr lang="en-GB" sz="2800" i="1" dirty="0">
                <a:latin typeface="Calibri" panose="020F0502020204030204" pitchFamily="34" charset="0"/>
                <a:ea typeface="Calibri" panose="020F0502020204030204" pitchFamily="34" charset="0"/>
                <a:cs typeface="Calibri" panose="020F0502020204030204" pitchFamily="34" charset="0"/>
              </a:rPr>
              <a:t> de </a:t>
            </a:r>
            <a:r>
              <a:rPr lang="en-GB" sz="2800" i="1" dirty="0" err="1">
                <a:latin typeface="Calibri" panose="020F0502020204030204" pitchFamily="34" charset="0"/>
                <a:ea typeface="Calibri" panose="020F0502020204030204" pitchFamily="34" charset="0"/>
                <a:cs typeface="Calibri" panose="020F0502020204030204" pitchFamily="34" charset="0"/>
              </a:rPr>
              <a:t>diferite</a:t>
            </a:r>
            <a:r>
              <a:rPr lang="en-GB" sz="2800" i="1" dirty="0">
                <a:latin typeface="Calibri" panose="020F0502020204030204" pitchFamily="34" charset="0"/>
                <a:ea typeface="Calibri" panose="020F0502020204030204" pitchFamily="34" charset="0"/>
                <a:cs typeface="Calibri" panose="020F0502020204030204" pitchFamily="34" charset="0"/>
              </a:rPr>
              <a:t> </a:t>
            </a:r>
            <a:r>
              <a:rPr lang="en-GB" sz="2800" i="1" dirty="0" err="1">
                <a:latin typeface="Calibri" panose="020F0502020204030204" pitchFamily="34" charset="0"/>
                <a:ea typeface="Calibri" panose="020F0502020204030204" pitchFamily="34" charset="0"/>
                <a:cs typeface="Calibri" panose="020F0502020204030204" pitchFamily="34" charset="0"/>
              </a:rPr>
              <a:t>nivel</a:t>
            </a:r>
            <a:r>
              <a:rPr lang="ro-RO" sz="2800" i="1" dirty="0">
                <a:latin typeface="Calibri" panose="020F0502020204030204" pitchFamily="34" charset="0"/>
                <a:ea typeface="Calibri" panose="020F0502020204030204" pitchFamily="34" charset="0"/>
                <a:cs typeface="Calibri" panose="020F0502020204030204" pitchFamily="34" charset="0"/>
              </a:rPr>
              <a:t>e </a:t>
            </a:r>
            <a:r>
              <a:rPr lang="en-GB" sz="2800" i="1" dirty="0">
                <a:latin typeface="Calibri" panose="020F0502020204030204" pitchFamily="34" charset="0"/>
                <a:ea typeface="Calibri" panose="020F0502020204030204" pitchFamily="34" charset="0"/>
                <a:cs typeface="Calibri" panose="020F0502020204030204" pitchFamily="34" charset="0"/>
              </a:rPr>
              <a:t>ale </a:t>
            </a:r>
            <a:r>
              <a:rPr lang="en-GB" sz="2800" i="1" dirty="0" err="1">
                <a:latin typeface="Calibri" panose="020F0502020204030204" pitchFamily="34" charset="0"/>
                <a:ea typeface="Calibri" panose="020F0502020204030204" pitchFamily="34" charset="0"/>
                <a:cs typeface="Calibri" panose="020F0502020204030204" pitchFamily="34" charset="0"/>
              </a:rPr>
              <a:t>intensității</a:t>
            </a:r>
            <a:r>
              <a:rPr lang="en-GB" sz="2800" i="1" dirty="0">
                <a:latin typeface="Calibri" panose="020F0502020204030204" pitchFamily="34" charset="0"/>
                <a:ea typeface="Calibri" panose="020F0502020204030204" pitchFamily="34" charset="0"/>
                <a:cs typeface="Calibri" panose="020F0502020204030204" pitchFamily="34" charset="0"/>
              </a:rPr>
              <a:t> </a:t>
            </a:r>
            <a:r>
              <a:rPr lang="en-GB" sz="2800" i="1" dirty="0" err="1">
                <a:latin typeface="Calibri" panose="020F0502020204030204" pitchFamily="34" charset="0"/>
                <a:ea typeface="Calibri" panose="020F0502020204030204" pitchFamily="34" charset="0"/>
                <a:cs typeface="Calibri" panose="020F0502020204030204" pitchFamily="34" charset="0"/>
              </a:rPr>
              <a:t>luminii</a:t>
            </a:r>
            <a:r>
              <a:rPr lang="en-GB" sz="2800" dirty="0">
                <a:latin typeface="Calibri" panose="020F0502020204030204" pitchFamily="34" charset="0"/>
                <a:ea typeface="Calibri" panose="020F0502020204030204" pitchFamily="34" charset="0"/>
                <a:cs typeface="Calibri" panose="020F0502020204030204" pitchFamily="34" charset="0"/>
              </a:rPr>
              <a:t>.</a:t>
            </a:r>
          </a:p>
          <a:p>
            <a:r>
              <a:rPr lang="en-GB" sz="2800" dirty="0" err="1">
                <a:latin typeface="Calibri" panose="020F0502020204030204" pitchFamily="34" charset="0"/>
                <a:ea typeface="Calibri" panose="020F0502020204030204" pitchFamily="34" charset="0"/>
                <a:cs typeface="Calibri" panose="020F0502020204030204" pitchFamily="34" charset="0"/>
              </a:rPr>
              <a:t>Există</a:t>
            </a:r>
            <a:r>
              <a:rPr lang="en-GB" sz="2800" dirty="0">
                <a:latin typeface="Calibri" panose="020F0502020204030204" pitchFamily="34" charset="0"/>
                <a:ea typeface="Calibri" panose="020F0502020204030204" pitchFamily="34" charset="0"/>
                <a:cs typeface="Calibri" panose="020F0502020204030204" pitchFamily="34" charset="0"/>
              </a:rPr>
              <a:t> o </a:t>
            </a:r>
            <a:r>
              <a:rPr lang="en-GB" sz="2800" dirty="0" err="1">
                <a:latin typeface="Calibri" panose="020F0502020204030204" pitchFamily="34" charset="0"/>
                <a:ea typeface="Calibri" panose="020F0502020204030204" pitchFamily="34" charset="0"/>
                <a:cs typeface="Calibri" panose="020F0502020204030204" pitchFamily="34" charset="0"/>
              </a:rPr>
              <a:t>cantitate</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mică</a:t>
            </a:r>
            <a:r>
              <a:rPr lang="en-GB" sz="2800" dirty="0">
                <a:latin typeface="Calibri" panose="020F0502020204030204" pitchFamily="34" charset="0"/>
                <a:ea typeface="Calibri" panose="020F0502020204030204" pitchFamily="34" charset="0"/>
                <a:cs typeface="Calibri" panose="020F0502020204030204" pitchFamily="34" charset="0"/>
              </a:rPr>
              <a:t> de </a:t>
            </a:r>
            <a:r>
              <a:rPr lang="en-GB" sz="2800" dirty="0" err="1">
                <a:latin typeface="Calibri" panose="020F0502020204030204" pitchFamily="34" charset="0"/>
                <a:ea typeface="Calibri" panose="020F0502020204030204" pitchFamily="34" charset="0"/>
                <a:cs typeface="Calibri" panose="020F0502020204030204" pitchFamily="34" charset="0"/>
              </a:rPr>
              <a:t>curent</a:t>
            </a:r>
            <a:r>
              <a:rPr lang="en-GB" sz="2800" dirty="0">
                <a:latin typeface="Calibri" panose="020F0502020204030204" pitchFamily="34" charset="0"/>
                <a:ea typeface="Calibri" panose="020F0502020204030204" pitchFamily="34" charset="0"/>
                <a:cs typeface="Calibri" panose="020F0502020204030204" pitchFamily="34" charset="0"/>
              </a:rPr>
              <a:t> care </a:t>
            </a:r>
            <a:r>
              <a:rPr lang="en-GB" sz="2800" dirty="0" err="1">
                <a:latin typeface="Calibri" panose="020F0502020204030204" pitchFamily="34" charset="0"/>
                <a:ea typeface="Calibri" panose="020F0502020204030204" pitchFamily="34" charset="0"/>
                <a:cs typeface="Calibri" panose="020F0502020204030204" pitchFamily="34" charset="0"/>
              </a:rPr>
              <a:t>curge</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în</a:t>
            </a:r>
            <a:r>
              <a:rPr lang="en-GB" sz="2800" dirty="0">
                <a:latin typeface="Calibri" panose="020F0502020204030204" pitchFamily="34" charset="0"/>
                <a:ea typeface="Calibri" panose="020F0502020204030204" pitchFamily="34" charset="0"/>
                <a:cs typeface="Calibri" panose="020F0502020204030204" pitchFamily="34" charset="0"/>
              </a:rPr>
              <a:t> </a:t>
            </a:r>
            <a:r>
              <a:rPr lang="ro-RO" sz="2800" dirty="0">
                <a:latin typeface="Calibri" panose="020F0502020204030204" pitchFamily="34" charset="0"/>
                <a:ea typeface="Calibri" panose="020F0502020204030204" pitchFamily="34" charset="0"/>
                <a:cs typeface="Calibri" panose="020F0502020204030204" pitchFamily="34" charset="0"/>
              </a:rPr>
              <a:t>FT</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chiar</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și</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atunci</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când</a:t>
            </a:r>
            <a:r>
              <a:rPr lang="en-GB" sz="2800" dirty="0">
                <a:latin typeface="Calibri" panose="020F0502020204030204" pitchFamily="34" charset="0"/>
                <a:ea typeface="Calibri" panose="020F0502020204030204" pitchFamily="34" charset="0"/>
                <a:cs typeface="Calibri" panose="020F0502020204030204" pitchFamily="34" charset="0"/>
              </a:rPr>
              <a:t> nu </a:t>
            </a:r>
            <a:r>
              <a:rPr lang="en-GB" sz="2800" dirty="0" err="1">
                <a:latin typeface="Calibri" panose="020F0502020204030204" pitchFamily="34" charset="0"/>
                <a:ea typeface="Calibri" panose="020F0502020204030204" pitchFamily="34" charset="0"/>
                <a:cs typeface="Calibri" panose="020F0502020204030204" pitchFamily="34" charset="0"/>
              </a:rPr>
              <a:t>există</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lumină</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Acesta</a:t>
            </a:r>
            <a:r>
              <a:rPr lang="en-GB" sz="2800" dirty="0">
                <a:latin typeface="Calibri" panose="020F0502020204030204" pitchFamily="34" charset="0"/>
                <a:ea typeface="Calibri" panose="020F0502020204030204" pitchFamily="34" charset="0"/>
                <a:cs typeface="Calibri" panose="020F0502020204030204" pitchFamily="34" charset="0"/>
              </a:rPr>
              <a:t> se </a:t>
            </a:r>
            <a:r>
              <a:rPr lang="en-GB" sz="2800" dirty="0" err="1">
                <a:latin typeface="Calibri" panose="020F0502020204030204" pitchFamily="34" charset="0"/>
                <a:ea typeface="Calibri" panose="020F0502020204030204" pitchFamily="34" charset="0"/>
                <a:cs typeface="Calibri" panose="020F0502020204030204" pitchFamily="34" charset="0"/>
              </a:rPr>
              <a:t>numește</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curent</a:t>
            </a:r>
            <a:r>
              <a:rPr lang="en-GB" sz="2800" dirty="0">
                <a:latin typeface="Calibri" panose="020F0502020204030204" pitchFamily="34" charset="0"/>
                <a:ea typeface="Calibri" panose="020F0502020204030204" pitchFamily="34" charset="0"/>
                <a:cs typeface="Calibri" panose="020F0502020204030204" pitchFamily="34" charset="0"/>
              </a:rPr>
              <a:t> </a:t>
            </a:r>
            <a:r>
              <a:rPr lang="ro-RO" sz="2800" dirty="0">
                <a:latin typeface="Calibri" panose="020F0502020204030204" pitchFamily="34" charset="0"/>
                <a:ea typeface="Calibri" panose="020F0502020204030204" pitchFamily="34" charset="0"/>
                <a:cs typeface="Calibri" panose="020F0502020204030204" pitchFamily="34" charset="0"/>
              </a:rPr>
              <a:t>de întuneric</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și</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reprezintă</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numărul</a:t>
            </a:r>
            <a:r>
              <a:rPr lang="en-GB" sz="2800" dirty="0">
                <a:latin typeface="Calibri" panose="020F0502020204030204" pitchFamily="34" charset="0"/>
                <a:ea typeface="Calibri" panose="020F0502020204030204" pitchFamily="34" charset="0"/>
                <a:cs typeface="Calibri" panose="020F0502020204030204" pitchFamily="34" charset="0"/>
              </a:rPr>
              <a:t> mic de </a:t>
            </a:r>
            <a:r>
              <a:rPr lang="en-GB" sz="2800" dirty="0" err="1">
                <a:latin typeface="Calibri" panose="020F0502020204030204" pitchFamily="34" charset="0"/>
                <a:ea typeface="Calibri" panose="020F0502020204030204" pitchFamily="34" charset="0"/>
                <a:cs typeface="Calibri" panose="020F0502020204030204" pitchFamily="34" charset="0"/>
              </a:rPr>
              <a:t>purtători</a:t>
            </a:r>
            <a:r>
              <a:rPr lang="en-GB" sz="2800" dirty="0">
                <a:latin typeface="Calibri" panose="020F0502020204030204" pitchFamily="34" charset="0"/>
                <a:ea typeface="Calibri" panose="020F0502020204030204" pitchFamily="34" charset="0"/>
                <a:cs typeface="Calibri" panose="020F0502020204030204" pitchFamily="34" charset="0"/>
              </a:rPr>
              <a:t> care </a:t>
            </a:r>
            <a:r>
              <a:rPr lang="en-GB" sz="2800" dirty="0" err="1">
                <a:latin typeface="Calibri" panose="020F0502020204030204" pitchFamily="34" charset="0"/>
                <a:ea typeface="Calibri" panose="020F0502020204030204" pitchFamily="34" charset="0"/>
                <a:cs typeface="Calibri" panose="020F0502020204030204" pitchFamily="34" charset="0"/>
              </a:rPr>
              <a:t>sunt</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injectați</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în</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emi</a:t>
            </a:r>
            <a:r>
              <a:rPr lang="ro-RO" sz="2800" dirty="0">
                <a:latin typeface="Calibri" panose="020F0502020204030204" pitchFamily="34" charset="0"/>
                <a:ea typeface="Calibri" panose="020F0502020204030204" pitchFamily="34" charset="0"/>
                <a:cs typeface="Calibri" panose="020F0502020204030204" pitchFamily="34" charset="0"/>
              </a:rPr>
              <a:t>tor din bază</a:t>
            </a:r>
            <a:r>
              <a:rPr lang="en-GB" sz="2800" dirty="0">
                <a:latin typeface="Calibri" panose="020F0502020204030204" pitchFamily="34" charset="0"/>
                <a:ea typeface="Calibri" panose="020F0502020204030204" pitchFamily="34" charset="0"/>
                <a:cs typeface="Calibri" panose="020F0502020204030204" pitchFamily="34" charset="0"/>
              </a:rPr>
              <a:t>. La </a:t>
            </a:r>
            <a:r>
              <a:rPr lang="en-GB" sz="2800" dirty="0" err="1">
                <a:latin typeface="Calibri" panose="020F0502020204030204" pitchFamily="34" charset="0"/>
                <a:ea typeface="Calibri" panose="020F0502020204030204" pitchFamily="34" charset="0"/>
                <a:cs typeface="Calibri" panose="020F0502020204030204" pitchFamily="34" charset="0"/>
              </a:rPr>
              <a:t>fel</a:t>
            </a:r>
            <a:r>
              <a:rPr lang="en-GB" sz="2800" dirty="0">
                <a:latin typeface="Calibri" panose="020F0502020204030204" pitchFamily="34" charset="0"/>
                <a:ea typeface="Calibri" panose="020F0502020204030204" pitchFamily="34" charset="0"/>
                <a:cs typeface="Calibri" panose="020F0502020204030204" pitchFamily="34" charset="0"/>
              </a:rPr>
              <a:t> ca </a:t>
            </a:r>
            <a:r>
              <a:rPr lang="en-GB" sz="2800" dirty="0" err="1">
                <a:latin typeface="Calibri" panose="020F0502020204030204" pitchFamily="34" charset="0"/>
                <a:ea typeface="Calibri" panose="020F0502020204030204" pitchFamily="34" charset="0"/>
                <a:cs typeface="Calibri" panose="020F0502020204030204" pitchFamily="34" charset="0"/>
              </a:rPr>
              <a:t>purtătorii</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fotogenerați</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aceasta</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este</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supusă</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și</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amplificării</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prin</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acțiunea</a:t>
            </a:r>
            <a:r>
              <a:rPr lang="en-GB" sz="2800" dirty="0">
                <a:latin typeface="Calibri" panose="020F0502020204030204" pitchFamily="34" charset="0"/>
                <a:ea typeface="Calibri" panose="020F0502020204030204" pitchFamily="34" charset="0"/>
                <a:cs typeface="Calibri" panose="020F0502020204030204" pitchFamily="34" charset="0"/>
              </a:rPr>
              <a:t> </a:t>
            </a:r>
            <a:r>
              <a:rPr lang="ro-RO" sz="2800" dirty="0">
                <a:latin typeface="Calibri" panose="020F0502020204030204" pitchFamily="34" charset="0"/>
                <a:ea typeface="Calibri" panose="020F0502020204030204" pitchFamily="34" charset="0"/>
                <a:cs typeface="Calibri" panose="020F0502020204030204" pitchFamily="34" charset="0"/>
              </a:rPr>
              <a:t>FT</a:t>
            </a:r>
            <a:r>
              <a:rPr lang="en-GB" sz="2800" dirty="0">
                <a:latin typeface="Calibri" panose="020F0502020204030204" pitchFamily="34" charset="0"/>
                <a:ea typeface="Calibri" panose="020F0502020204030204" pitchFamily="34" charset="0"/>
                <a:cs typeface="Calibri" panose="020F0502020204030204" pitchFamily="34" charset="0"/>
              </a:rPr>
              <a:t>.</a:t>
            </a:r>
          </a:p>
          <a:p>
            <a:endParaRPr lang="en-GB" dirty="0"/>
          </a:p>
        </p:txBody>
      </p:sp>
    </p:spTree>
    <p:extLst>
      <p:ext uri="{BB962C8B-B14F-4D97-AF65-F5344CB8AC3E}">
        <p14:creationId xmlns:p14="http://schemas.microsoft.com/office/powerpoint/2010/main" val="51164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44921"/>
          </a:xfrm>
        </p:spPr>
        <p:txBody>
          <a:bodyPr>
            <a:normAutofit/>
          </a:bodyPr>
          <a:lstStyle/>
          <a:p>
            <a:r>
              <a:rPr lang="ro-RO" sz="2400" dirty="0">
                <a:latin typeface="Calibri" panose="020F0502020204030204" pitchFamily="34" charset="0"/>
                <a:ea typeface="Calibri" panose="020F0502020204030204" pitchFamily="34" charset="0"/>
                <a:cs typeface="Calibri" panose="020F0502020204030204" pitchFamily="34" charset="0"/>
              </a:rPr>
              <a:t>Semnalul de ieșire la fototranzistor</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69848" y="1215973"/>
            <a:ext cx="10058400" cy="4050792"/>
          </a:xfrm>
        </p:spPr>
        <p:txBody>
          <a:bodyPr>
            <a:normAutofit/>
          </a:bodyPr>
          <a:lstStyle/>
          <a:p>
            <a:pPr marL="0" indent="0">
              <a:buNone/>
            </a:pPr>
            <a:r>
              <a:rPr lang="ro-RO" dirty="0">
                <a:latin typeface="Arial" panose="020B0604020202020204" pitchFamily="34" charset="0"/>
                <a:cs typeface="Arial" panose="020B0604020202020204" pitchFamily="34" charset="0"/>
              </a:rPr>
              <a:t>depinde de:</a:t>
            </a:r>
          </a:p>
          <a:p>
            <a:r>
              <a:rPr lang="ro-RO" dirty="0">
                <a:latin typeface="Arial" panose="020B0604020202020204" pitchFamily="34" charset="0"/>
                <a:cs typeface="Arial" panose="020B0604020202020204" pitchFamily="34" charset="0"/>
              </a:rPr>
              <a:t>Lungimea de undă a luminii incidente;</a:t>
            </a:r>
          </a:p>
          <a:p>
            <a:r>
              <a:rPr lang="ro-RO" dirty="0">
                <a:latin typeface="Arial" panose="020B0604020202020204" pitchFamily="34" charset="0"/>
                <a:cs typeface="Arial" panose="020B0604020202020204" pitchFamily="34" charset="0"/>
              </a:rPr>
              <a:t>Suprafața expusă a FT;</a:t>
            </a:r>
          </a:p>
          <a:p>
            <a:r>
              <a:rPr lang="ro-RO" dirty="0">
                <a:latin typeface="Arial" panose="020B0604020202020204" pitchFamily="34" charset="0"/>
                <a:cs typeface="Arial" panose="020B0604020202020204" pitchFamily="34" charset="0"/>
              </a:rPr>
              <a:t>Amplificarea la CC a FT.</a:t>
            </a:r>
          </a:p>
          <a:p>
            <a:pPr marL="0" indent="0" algn="ctr">
              <a:buNone/>
            </a:pPr>
            <a:r>
              <a:rPr lang="ro-RO" b="1" dirty="0">
                <a:latin typeface="Arial" panose="020B0604020202020204" pitchFamily="34" charset="0"/>
                <a:cs typeface="Arial" panose="020B0604020202020204" pitchFamily="34" charset="0"/>
              </a:rPr>
              <a:t>Caracteristicile unui FT pot fi exprimate in termeni de</a:t>
            </a:r>
            <a:r>
              <a:rPr lang="ro-RO" dirty="0">
                <a:latin typeface="Arial" panose="020B0604020202020204" pitchFamily="34" charset="0"/>
                <a:cs typeface="Arial" panose="020B0604020202020204" pitchFamily="34" charset="0"/>
              </a:rPr>
              <a:t>:</a:t>
            </a:r>
          </a:p>
          <a:p>
            <a:r>
              <a:rPr lang="ro-RO" dirty="0">
                <a:latin typeface="Arial" panose="020B0604020202020204" pitchFamily="34" charset="0"/>
                <a:cs typeface="Arial" panose="020B0604020202020204" pitchFamily="34" charset="0"/>
              </a:rPr>
              <a:t>Răspunsul spectral</a:t>
            </a:r>
          </a:p>
          <a:p>
            <a:r>
              <a:rPr lang="ro-RO" dirty="0">
                <a:latin typeface="Arial" panose="020B0604020202020204" pitchFamily="34" charset="0"/>
                <a:cs typeface="Arial" panose="020B0604020202020204" pitchFamily="34" charset="0"/>
              </a:rPr>
              <a:t>Coeficientul de amplificare  (eficiența convergenței luminii în semnal electric)</a:t>
            </a:r>
          </a:p>
          <a:p>
            <a:r>
              <a:rPr lang="ro-RO" dirty="0">
                <a:latin typeface="Arial" panose="020B0604020202020204" pitchFamily="34" charset="0"/>
                <a:cs typeface="Arial" panose="020B0604020202020204" pitchFamily="34" charset="0"/>
              </a:rPr>
              <a:t>Constanta de timp (răspunsul)</a:t>
            </a:r>
          </a:p>
          <a:p>
            <a:r>
              <a:rPr lang="ro-RO" dirty="0">
                <a:latin typeface="Arial" panose="020B0604020202020204" pitchFamily="34" charset="0"/>
                <a:cs typeface="Arial" panose="020B0604020202020204" pitchFamily="34" charset="0"/>
              </a:rPr>
              <a:t>Sensibilitatea la iluminare (raportul curentului fotoelectric la fluxul luminos)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8672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6404" y="3337046"/>
            <a:ext cx="2610576" cy="2402193"/>
          </a:xfrm>
          <a:prstGeom prst="rect">
            <a:avLst/>
          </a:prstGeom>
        </p:spPr>
      </p:pic>
      <p:pic>
        <p:nvPicPr>
          <p:cNvPr id="8" name="Picture 7"/>
          <p:cNvPicPr>
            <a:picLocks noChangeAspect="1"/>
          </p:cNvPicPr>
          <p:nvPr/>
        </p:nvPicPr>
        <p:blipFill>
          <a:blip r:embed="rId3"/>
          <a:stretch>
            <a:fillRect/>
          </a:stretch>
        </p:blipFill>
        <p:spPr>
          <a:xfrm>
            <a:off x="648019" y="292096"/>
            <a:ext cx="2904395" cy="2484871"/>
          </a:xfrm>
          <a:prstGeom prst="rect">
            <a:avLst/>
          </a:prstGeom>
        </p:spPr>
      </p:pic>
      <p:pic>
        <p:nvPicPr>
          <p:cNvPr id="4" name="Imagine 3">
            <a:extLst>
              <a:ext uri="{FF2B5EF4-FFF2-40B4-BE49-F238E27FC236}">
                <a16:creationId xmlns:a16="http://schemas.microsoft.com/office/drawing/2014/main" id="{C39B4A30-9AA7-A042-1EBE-51EC9082152F}"/>
              </a:ext>
            </a:extLst>
          </p:cNvPr>
          <p:cNvPicPr>
            <a:picLocks noChangeAspect="1"/>
          </p:cNvPicPr>
          <p:nvPr/>
        </p:nvPicPr>
        <p:blipFill>
          <a:blip r:embed="rId4"/>
          <a:stretch>
            <a:fillRect/>
          </a:stretch>
        </p:blipFill>
        <p:spPr>
          <a:xfrm>
            <a:off x="3794719" y="3337046"/>
            <a:ext cx="3834270" cy="2402193"/>
          </a:xfrm>
          <a:prstGeom prst="rect">
            <a:avLst/>
          </a:prstGeom>
        </p:spPr>
      </p:pic>
      <p:pic>
        <p:nvPicPr>
          <p:cNvPr id="7" name="Picture 4">
            <a:extLst>
              <a:ext uri="{FF2B5EF4-FFF2-40B4-BE49-F238E27FC236}">
                <a16:creationId xmlns:a16="http://schemas.microsoft.com/office/drawing/2014/main" id="{0E79E864-3B87-AF8B-20F3-E4DA01CCD35C}"/>
              </a:ext>
            </a:extLst>
          </p:cNvPr>
          <p:cNvPicPr>
            <a:picLocks noChangeAspect="1"/>
          </p:cNvPicPr>
          <p:nvPr/>
        </p:nvPicPr>
        <p:blipFill>
          <a:blip r:embed="rId5"/>
          <a:stretch>
            <a:fillRect/>
          </a:stretch>
        </p:blipFill>
        <p:spPr>
          <a:xfrm>
            <a:off x="3967831" y="287414"/>
            <a:ext cx="3488046" cy="2502996"/>
          </a:xfrm>
          <a:prstGeom prst="rect">
            <a:avLst/>
          </a:prstGeom>
        </p:spPr>
      </p:pic>
      <p:pic>
        <p:nvPicPr>
          <p:cNvPr id="9" name="Picture 5">
            <a:extLst>
              <a:ext uri="{FF2B5EF4-FFF2-40B4-BE49-F238E27FC236}">
                <a16:creationId xmlns:a16="http://schemas.microsoft.com/office/drawing/2014/main" id="{07D5C96C-5D08-27DF-4C83-7C3BC87C5488}"/>
              </a:ext>
            </a:extLst>
          </p:cNvPr>
          <p:cNvPicPr>
            <a:picLocks noChangeAspect="1"/>
          </p:cNvPicPr>
          <p:nvPr/>
        </p:nvPicPr>
        <p:blipFill>
          <a:blip r:embed="rId6"/>
          <a:stretch>
            <a:fillRect/>
          </a:stretch>
        </p:blipFill>
        <p:spPr>
          <a:xfrm>
            <a:off x="8046728" y="3337045"/>
            <a:ext cx="3537776" cy="2402193"/>
          </a:xfrm>
          <a:prstGeom prst="rect">
            <a:avLst/>
          </a:prstGeom>
        </p:spPr>
      </p:pic>
      <p:pic>
        <p:nvPicPr>
          <p:cNvPr id="1026" name="Picture 2">
            <a:extLst>
              <a:ext uri="{FF2B5EF4-FFF2-40B4-BE49-F238E27FC236}">
                <a16:creationId xmlns:a16="http://schemas.microsoft.com/office/drawing/2014/main" id="{4B1D982C-0BA6-3E18-AF46-0018E101B6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3148" y="287414"/>
            <a:ext cx="2966586" cy="249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226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305776" cy="671815"/>
          </a:xfrm>
        </p:spPr>
        <p:txBody>
          <a:bodyPr>
            <a:normAutofit/>
          </a:bodyPr>
          <a:lstStyle/>
          <a:p>
            <a:r>
              <a:rPr lang="ro-RO" sz="2400" dirty="0"/>
              <a:t>Avantajele                              și                dezavantajele FT</a:t>
            </a:r>
            <a:endParaRPr lang="en-GB" sz="2400" dirty="0"/>
          </a:p>
        </p:txBody>
      </p:sp>
      <p:sp>
        <p:nvSpPr>
          <p:cNvPr id="3" name="Content Placeholder 2"/>
          <p:cNvSpPr>
            <a:spLocks noGrp="1"/>
          </p:cNvSpPr>
          <p:nvPr>
            <p:ph idx="1"/>
          </p:nvPr>
        </p:nvSpPr>
        <p:spPr>
          <a:xfrm>
            <a:off x="899518" y="1251832"/>
            <a:ext cx="4649635" cy="4431792"/>
          </a:xfrm>
        </p:spPr>
        <p:txBody>
          <a:bodyPr>
            <a:normAutofit lnSpcReduction="10000"/>
          </a:bodyPr>
          <a:lstStyle/>
          <a:p>
            <a:r>
              <a:rPr lang="ro-RO" sz="1800" dirty="0">
                <a:latin typeface="Arial" panose="020B0604020202020204" pitchFamily="34" charset="0"/>
                <a:cs typeface="Arial" panose="020B0604020202020204" pitchFamily="34" charset="0"/>
              </a:rPr>
              <a:t>Simple, compacte și nu prea scumpe</a:t>
            </a:r>
          </a:p>
          <a:p>
            <a:r>
              <a:rPr lang="ro-RO" sz="1800" dirty="0">
                <a:latin typeface="Arial" panose="020B0604020202020204" pitchFamily="34" charset="0"/>
                <a:cs typeface="Arial" panose="020B0604020202020204" pitchFamily="34" charset="0"/>
              </a:rPr>
              <a:t>Curenți mari, amplificare mare, răspuns rapid comparativ cu fotodioda</a:t>
            </a:r>
          </a:p>
          <a:p>
            <a:r>
              <a:rPr lang="ro-RO" sz="1800" dirty="0">
                <a:latin typeface="Arial" panose="020B0604020202020204" pitchFamily="34" charset="0"/>
                <a:cs typeface="Arial" panose="020B0604020202020204" pitchFamily="34" charset="0"/>
              </a:rPr>
              <a:t>Rezulta în tensiune la ieșire diferit de </a:t>
            </a:r>
            <a:r>
              <a:rPr lang="ro-RO" sz="1800" dirty="0" err="1">
                <a:latin typeface="Arial" panose="020B0604020202020204" pitchFamily="34" charset="0"/>
                <a:cs typeface="Arial" panose="020B0604020202020204" pitchFamily="34" charset="0"/>
              </a:rPr>
              <a:t>fotoresistor</a:t>
            </a:r>
            <a:endParaRPr lang="ro-RO" sz="1800" dirty="0">
              <a:latin typeface="Arial" panose="020B0604020202020204" pitchFamily="34" charset="0"/>
              <a:cs typeface="Arial" panose="020B0604020202020204" pitchFamily="34" charset="0"/>
            </a:endParaRPr>
          </a:p>
          <a:p>
            <a:r>
              <a:rPr lang="ro-RO" sz="1800" dirty="0">
                <a:latin typeface="Arial" panose="020B0604020202020204" pitchFamily="34" charset="0"/>
                <a:cs typeface="Arial" panose="020B0604020202020204" pitchFamily="34" charset="0"/>
              </a:rPr>
              <a:t>Sensibilitate la spectru larg de lumina incidentă de la UV la IR</a:t>
            </a:r>
          </a:p>
          <a:p>
            <a:r>
              <a:rPr lang="ro-RO" sz="1800" dirty="0">
                <a:latin typeface="Arial" panose="020B0604020202020204" pitchFamily="34" charset="0"/>
                <a:cs typeface="Arial" panose="020B0604020202020204" pitchFamily="34" charset="0"/>
              </a:rPr>
              <a:t>Sensibilitatea la număr larg de surse (</a:t>
            </a:r>
            <a:r>
              <a:rPr lang="ro-RO" sz="1800" dirty="0" err="1">
                <a:latin typeface="Arial" panose="020B0604020202020204" pitchFamily="34" charset="0"/>
                <a:cs typeface="Arial" panose="020B0604020202020204" pitchFamily="34" charset="0"/>
              </a:rPr>
              <a:t>incadenscente</a:t>
            </a:r>
            <a:r>
              <a:rPr lang="ro-RO" sz="1800" dirty="0">
                <a:latin typeface="Arial" panose="020B0604020202020204" pitchFamily="34" charset="0"/>
                <a:cs typeface="Arial" panose="020B0604020202020204" pitchFamily="34" charset="0"/>
              </a:rPr>
              <a:t>, </a:t>
            </a:r>
            <a:r>
              <a:rPr lang="ro-RO" sz="1800" dirty="0" err="1">
                <a:latin typeface="Arial" panose="020B0604020202020204" pitchFamily="34" charset="0"/>
                <a:cs typeface="Arial" panose="020B0604020202020204" pitchFamily="34" charset="0"/>
              </a:rPr>
              <a:t>fluoroscentem</a:t>
            </a:r>
            <a:r>
              <a:rPr lang="ro-RO" sz="1800" dirty="0">
                <a:latin typeface="Arial" panose="020B0604020202020204" pitchFamily="34" charset="0"/>
                <a:cs typeface="Arial" panose="020B0604020202020204" pitchFamily="34" charset="0"/>
              </a:rPr>
              <a:t> neon, lasere, foc, solar)</a:t>
            </a:r>
          </a:p>
          <a:p>
            <a:r>
              <a:rPr lang="ro-RO" sz="1800" dirty="0">
                <a:latin typeface="Arial" panose="020B0604020202020204" pitchFamily="34" charset="0"/>
                <a:cs typeface="Arial" panose="020B0604020202020204" pitchFamily="34" charset="0"/>
              </a:rPr>
              <a:t>De încredere și stabile</a:t>
            </a:r>
          </a:p>
          <a:p>
            <a:r>
              <a:rPr lang="ro-RO" sz="1800" dirty="0">
                <a:latin typeface="Arial" panose="020B0604020202020204" pitchFamily="34" charset="0"/>
                <a:cs typeface="Arial" panose="020B0604020202020204" pitchFamily="34" charset="0"/>
              </a:rPr>
              <a:t>Fond mai mic ca la fotodiodele cu avalanșă</a:t>
            </a:r>
          </a:p>
          <a:p>
            <a:r>
              <a:rPr lang="ro-RO" sz="1800" dirty="0">
                <a:latin typeface="Arial" panose="020B0604020202020204" pitchFamily="34" charset="0"/>
                <a:cs typeface="Arial" panose="020B0604020202020204" pitchFamily="34" charset="0"/>
              </a:rPr>
              <a:t>Diferite constructiv</a:t>
            </a:r>
            <a:endParaRPr lang="en-GB" sz="1800"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1D4C2A55-D464-3386-5421-D7B00783736F}"/>
              </a:ext>
            </a:extLst>
          </p:cNvPr>
          <p:cNvSpPr txBox="1">
            <a:spLocks/>
          </p:cNvSpPr>
          <p:nvPr/>
        </p:nvSpPr>
        <p:spPr>
          <a:xfrm>
            <a:off x="5961529" y="1251831"/>
            <a:ext cx="5414095" cy="4118027"/>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GB" sz="1800" dirty="0">
                <a:latin typeface="Calibri" panose="020F0502020204030204" pitchFamily="34" charset="0"/>
                <a:ea typeface="Calibri" panose="020F0502020204030204" pitchFamily="34" charset="0"/>
                <a:cs typeface="Calibri" panose="020F0502020204030204" pitchFamily="34" charset="0"/>
              </a:rPr>
              <a:t>Nu </a:t>
            </a:r>
            <a:r>
              <a:rPr lang="en-GB" sz="1800" dirty="0" err="1">
                <a:latin typeface="Calibri" panose="020F0502020204030204" pitchFamily="34" charset="0"/>
                <a:ea typeface="Calibri" panose="020F0502020204030204" pitchFamily="34" charset="0"/>
                <a:cs typeface="Calibri" panose="020F0502020204030204" pitchFamily="34" charset="0"/>
              </a:rPr>
              <a:t>suporta</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tensiuni</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mari</a:t>
            </a:r>
            <a:r>
              <a:rPr lang="en-GB" sz="1800" dirty="0">
                <a:latin typeface="Calibri" panose="020F0502020204030204" pitchFamily="34" charset="0"/>
                <a:ea typeface="Calibri" panose="020F0502020204030204" pitchFamily="34" charset="0"/>
                <a:cs typeface="Calibri" panose="020F0502020204030204" pitchFamily="34" charset="0"/>
              </a:rPr>
              <a:t> dacă </a:t>
            </a:r>
            <a:r>
              <a:rPr lang="en-GB" sz="1800" dirty="0" err="1">
                <a:latin typeface="Calibri" panose="020F0502020204030204" pitchFamily="34" charset="0"/>
                <a:ea typeface="Calibri" panose="020F0502020204030204" pitchFamily="34" charset="0"/>
                <a:cs typeface="Calibri" panose="020F0502020204030204" pitchFamily="34" charset="0"/>
              </a:rPr>
              <a:t>este</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fabricat</a:t>
            </a:r>
            <a:r>
              <a:rPr lang="en-GB" sz="1800" dirty="0">
                <a:latin typeface="Calibri" panose="020F0502020204030204" pitchFamily="34" charset="0"/>
                <a:ea typeface="Calibri" panose="020F0502020204030204" pitchFamily="34" charset="0"/>
                <a:cs typeface="Calibri" panose="020F0502020204030204" pitchFamily="34" charset="0"/>
              </a:rPr>
              <a:t> din </a:t>
            </a:r>
            <a:r>
              <a:rPr lang="ro-RO" sz="1800" dirty="0">
                <a:latin typeface="Calibri" panose="020F0502020204030204" pitchFamily="34" charset="0"/>
                <a:ea typeface="Calibri" panose="020F0502020204030204" pitchFamily="34" charset="0"/>
                <a:cs typeface="Calibri" panose="020F0502020204030204" pitchFamily="34" charset="0"/>
              </a:rPr>
              <a:t>Si</a:t>
            </a:r>
            <a:r>
              <a:rPr lang="en-GB" sz="1800" dirty="0">
                <a:latin typeface="Calibri" panose="020F0502020204030204" pitchFamily="34" charset="0"/>
                <a:ea typeface="Calibri" panose="020F0502020204030204" pitchFamily="34" charset="0"/>
                <a:cs typeface="Calibri" panose="020F0502020204030204" pitchFamily="34" charset="0"/>
              </a:rPr>
              <a:t>.</a:t>
            </a:r>
          </a:p>
          <a:p>
            <a:r>
              <a:rPr lang="ro-RO" sz="1800" dirty="0">
                <a:latin typeface="Calibri" panose="020F0502020204030204" pitchFamily="34" charset="0"/>
                <a:ea typeface="Calibri" panose="020F0502020204030204" pitchFamily="34" charset="0"/>
                <a:cs typeface="Calibri" panose="020F0502020204030204" pitchFamily="34" charset="0"/>
              </a:rPr>
              <a:t>Sensibile la supratensiuni</a:t>
            </a:r>
            <a:endParaRPr lang="en-GB" sz="1800" dirty="0">
              <a:latin typeface="Calibri" panose="020F0502020204030204" pitchFamily="34" charset="0"/>
              <a:ea typeface="Calibri" panose="020F0502020204030204" pitchFamily="34" charset="0"/>
              <a:cs typeface="Calibri" panose="020F0502020204030204" pitchFamily="34" charset="0"/>
            </a:endParaRPr>
          </a:p>
          <a:p>
            <a:r>
              <a:rPr lang="en-GB" sz="1800" dirty="0" err="1">
                <a:latin typeface="Calibri" panose="020F0502020204030204" pitchFamily="34" charset="0"/>
                <a:ea typeface="Calibri" panose="020F0502020204030204" pitchFamily="34" charset="0"/>
                <a:cs typeface="Calibri" panose="020F0502020204030204" pitchFamily="34" charset="0"/>
              </a:rPr>
              <a:t>Afectat</a:t>
            </a:r>
            <a:r>
              <a:rPr lang="en-GB" sz="1800" dirty="0">
                <a:latin typeface="Calibri" panose="020F0502020204030204" pitchFamily="34" charset="0"/>
                <a:ea typeface="Calibri" panose="020F0502020204030204" pitchFamily="34" charset="0"/>
                <a:cs typeface="Calibri" panose="020F0502020204030204" pitchFamily="34" charset="0"/>
              </a:rPr>
              <a:t> de </a:t>
            </a:r>
            <a:r>
              <a:rPr lang="en-GB" sz="1800" dirty="0" err="1">
                <a:latin typeface="Calibri" panose="020F0502020204030204" pitchFamily="34" charset="0"/>
                <a:ea typeface="Calibri" panose="020F0502020204030204" pitchFamily="34" charset="0"/>
                <a:cs typeface="Calibri" panose="020F0502020204030204" pitchFamily="34" charset="0"/>
              </a:rPr>
              <a:t>energia</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electromagnetică</a:t>
            </a:r>
            <a:r>
              <a:rPr lang="en-GB" sz="1800" dirty="0">
                <a:latin typeface="Calibri" panose="020F0502020204030204" pitchFamily="34" charset="0"/>
                <a:ea typeface="Calibri" panose="020F0502020204030204" pitchFamily="34" charset="0"/>
                <a:cs typeface="Calibri" panose="020F0502020204030204" pitchFamily="34" charset="0"/>
              </a:rPr>
              <a:t>.</a:t>
            </a:r>
          </a:p>
          <a:p>
            <a:r>
              <a:rPr lang="en-GB" sz="1800" dirty="0">
                <a:latin typeface="Calibri" panose="020F0502020204030204" pitchFamily="34" charset="0"/>
                <a:ea typeface="Calibri" panose="020F0502020204030204" pitchFamily="34" charset="0"/>
                <a:cs typeface="Calibri" panose="020F0502020204030204" pitchFamily="34" charset="0"/>
              </a:rPr>
              <a:t>Nu </a:t>
            </a:r>
            <a:r>
              <a:rPr lang="en-GB" sz="1800" dirty="0" err="1">
                <a:latin typeface="Calibri" panose="020F0502020204030204" pitchFamily="34" charset="0"/>
                <a:ea typeface="Calibri" panose="020F0502020204030204" pitchFamily="34" charset="0"/>
                <a:cs typeface="Calibri" panose="020F0502020204030204" pitchFamily="34" charset="0"/>
              </a:rPr>
              <a:t>permiteți</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curgerea</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ușoară</a:t>
            </a:r>
            <a:r>
              <a:rPr lang="en-GB" sz="1800" dirty="0">
                <a:latin typeface="Calibri" panose="020F0502020204030204" pitchFamily="34" charset="0"/>
                <a:ea typeface="Calibri" panose="020F0502020204030204" pitchFamily="34" charset="0"/>
                <a:cs typeface="Calibri" panose="020F0502020204030204" pitchFamily="34" charset="0"/>
              </a:rPr>
              <a:t> a </a:t>
            </a:r>
            <a:r>
              <a:rPr lang="en-GB" sz="1800" dirty="0" err="1">
                <a:latin typeface="Calibri" panose="020F0502020204030204" pitchFamily="34" charset="0"/>
                <a:ea typeface="Calibri" panose="020F0502020204030204" pitchFamily="34" charset="0"/>
                <a:cs typeface="Calibri" panose="020F0502020204030204" pitchFamily="34" charset="0"/>
              </a:rPr>
              <a:t>electronilor</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spre</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deosebire</a:t>
            </a:r>
            <a:r>
              <a:rPr lang="en-GB" sz="1800" dirty="0">
                <a:latin typeface="Calibri" panose="020F0502020204030204" pitchFamily="34" charset="0"/>
                <a:ea typeface="Calibri" panose="020F0502020204030204" pitchFamily="34" charset="0"/>
                <a:cs typeface="Calibri" panose="020F0502020204030204" pitchFamily="34" charset="0"/>
              </a:rPr>
              <a:t> de </a:t>
            </a:r>
            <a:r>
              <a:rPr lang="en-GB" sz="1800" dirty="0" err="1">
                <a:latin typeface="Calibri" panose="020F0502020204030204" pitchFamily="34" charset="0"/>
                <a:ea typeface="Calibri" panose="020F0502020204030204" pitchFamily="34" charset="0"/>
                <a:cs typeface="Calibri" panose="020F0502020204030204" pitchFamily="34" charset="0"/>
              </a:rPr>
              <a:t>tuburile</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electronice</a:t>
            </a:r>
            <a:r>
              <a:rPr lang="en-GB" sz="1800" dirty="0">
                <a:latin typeface="Calibri" panose="020F0502020204030204" pitchFamily="34" charset="0"/>
                <a:ea typeface="Calibri" panose="020F0502020204030204" pitchFamily="34" charset="0"/>
                <a:cs typeface="Calibri" panose="020F0502020204030204" pitchFamily="34" charset="0"/>
              </a:rPr>
              <a:t>.</a:t>
            </a:r>
          </a:p>
          <a:p>
            <a:r>
              <a:rPr lang="en-GB" sz="1800" dirty="0" err="1">
                <a:latin typeface="Calibri" panose="020F0502020204030204" pitchFamily="34" charset="0"/>
                <a:ea typeface="Calibri" panose="020F0502020204030204" pitchFamily="34" charset="0"/>
                <a:cs typeface="Calibri" panose="020F0502020204030204" pitchFamily="34" charset="0"/>
              </a:rPr>
              <a:t>Răspuns</a:t>
            </a:r>
            <a:r>
              <a:rPr lang="en-GB" sz="1800" dirty="0">
                <a:latin typeface="Calibri" panose="020F0502020204030204" pitchFamily="34" charset="0"/>
                <a:ea typeface="Calibri" panose="020F0502020204030204" pitchFamily="34" charset="0"/>
                <a:cs typeface="Calibri" panose="020F0502020204030204" pitchFamily="34" charset="0"/>
              </a:rPr>
              <a:t> slab </a:t>
            </a:r>
            <a:r>
              <a:rPr lang="ro-RO" sz="1800" dirty="0">
                <a:latin typeface="Calibri" panose="020F0502020204030204" pitchFamily="34" charset="0"/>
                <a:ea typeface="Calibri" panose="020F0502020204030204" pitchFamily="34" charset="0"/>
                <a:cs typeface="Calibri" panose="020F0502020204030204" pitchFamily="34" charset="0"/>
              </a:rPr>
              <a:t>la</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înaltă</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frecvență</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datorită</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unei</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capacități</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mari</a:t>
            </a:r>
            <a:r>
              <a:rPr lang="en-GB" sz="1800" dirty="0">
                <a:latin typeface="Calibri" panose="020F0502020204030204" pitchFamily="34" charset="0"/>
                <a:ea typeface="Calibri" panose="020F0502020204030204" pitchFamily="34" charset="0"/>
                <a:cs typeface="Calibri" panose="020F0502020204030204" pitchFamily="34" charset="0"/>
              </a:rPr>
              <a:t> </a:t>
            </a:r>
            <a:r>
              <a:rPr lang="ro-RO" sz="1800" dirty="0">
                <a:latin typeface="Calibri" panose="020F0502020204030204" pitchFamily="34" charset="0"/>
                <a:ea typeface="Calibri" panose="020F0502020204030204" pitchFamily="34" charset="0"/>
                <a:cs typeface="Calibri" panose="020F0502020204030204" pitchFamily="34" charset="0"/>
              </a:rPr>
              <a:t>a joncțiunii colector-baza</a:t>
            </a:r>
            <a:r>
              <a:rPr lang="en-GB" sz="1800" dirty="0">
                <a:latin typeface="Calibri" panose="020F0502020204030204" pitchFamily="34" charset="0"/>
                <a:ea typeface="Calibri" panose="020F0502020204030204" pitchFamily="34" charset="0"/>
                <a:cs typeface="Calibri" panose="020F0502020204030204" pitchFamily="34" charset="0"/>
              </a:rPr>
              <a:t>.</a:t>
            </a:r>
          </a:p>
          <a:p>
            <a:r>
              <a:rPr lang="en-GB" sz="1800" dirty="0">
                <a:latin typeface="Calibri" panose="020F0502020204030204" pitchFamily="34" charset="0"/>
                <a:ea typeface="Calibri" panose="020F0502020204030204" pitchFamily="34" charset="0"/>
                <a:cs typeface="Calibri" panose="020F0502020204030204" pitchFamily="34" charset="0"/>
              </a:rPr>
              <a:t>Nu se pot </a:t>
            </a:r>
            <a:r>
              <a:rPr lang="en-GB" sz="1800" dirty="0" err="1">
                <a:latin typeface="Calibri" panose="020F0502020204030204" pitchFamily="34" charset="0"/>
                <a:ea typeface="Calibri" panose="020F0502020204030204" pitchFamily="34" charset="0"/>
                <a:cs typeface="Calibri" panose="020F0502020204030204" pitchFamily="34" charset="0"/>
              </a:rPr>
              <a:t>detecta</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niveluri</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scăzute</a:t>
            </a:r>
            <a:r>
              <a:rPr lang="en-GB" sz="1800" dirty="0">
                <a:latin typeface="Calibri" panose="020F0502020204030204" pitchFamily="34" charset="0"/>
                <a:ea typeface="Calibri" panose="020F0502020204030204" pitchFamily="34" charset="0"/>
                <a:cs typeface="Calibri" panose="020F0502020204030204" pitchFamily="34" charset="0"/>
              </a:rPr>
              <a:t> de </a:t>
            </a:r>
            <a:r>
              <a:rPr lang="en-GB" sz="1800" dirty="0" err="1">
                <a:latin typeface="Calibri" panose="020F0502020204030204" pitchFamily="34" charset="0"/>
                <a:ea typeface="Calibri" panose="020F0502020204030204" pitchFamily="34" charset="0"/>
                <a:cs typeface="Calibri" panose="020F0502020204030204" pitchFamily="34" charset="0"/>
              </a:rPr>
              <a:t>lumină</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mai</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bune</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decât</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fotodiodele</a:t>
            </a:r>
            <a:r>
              <a:rPr lang="en-GB" sz="18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19622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635" y="260148"/>
            <a:ext cx="2809789" cy="881784"/>
          </a:xfrm>
        </p:spPr>
        <p:txBody>
          <a:bodyPr>
            <a:normAutofit/>
          </a:bodyPr>
          <a:lstStyle/>
          <a:p>
            <a:r>
              <a:rPr lang="ro-RO" sz="2400" b="1" dirty="0"/>
              <a:t>Aplicațiile FT</a:t>
            </a:r>
            <a:endParaRPr lang="en-GB" sz="2400" b="1" dirty="0"/>
          </a:p>
        </p:txBody>
      </p:sp>
      <p:sp>
        <p:nvSpPr>
          <p:cNvPr id="3" name="Content Placeholder 2"/>
          <p:cNvSpPr>
            <a:spLocks noGrp="1"/>
          </p:cNvSpPr>
          <p:nvPr>
            <p:ph idx="1"/>
          </p:nvPr>
        </p:nvSpPr>
        <p:spPr>
          <a:xfrm>
            <a:off x="749374" y="2107475"/>
            <a:ext cx="4880956" cy="4049485"/>
          </a:xfrm>
        </p:spPr>
        <p:txBody>
          <a:bodyPr>
            <a:normAutofit lnSpcReduction="10000"/>
          </a:bodyPr>
          <a:lstStyle/>
          <a:p>
            <a:r>
              <a:rPr lang="en-GB" sz="2400" dirty="0">
                <a:latin typeface="Arial" panose="020B0604020202020204" pitchFamily="34" charset="0"/>
                <a:cs typeface="Arial" panose="020B0604020202020204" pitchFamily="34" charset="0"/>
              </a:rPr>
              <a:t>1. </a:t>
            </a:r>
            <a:r>
              <a:rPr lang="en-GB" sz="2400" dirty="0" err="1">
                <a:latin typeface="Arial" panose="020B0604020202020204" pitchFamily="34" charset="0"/>
                <a:cs typeface="Arial" panose="020B0604020202020204" pitchFamily="34" charset="0"/>
              </a:rPr>
              <a:t>Detectarea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obiectelor</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2. </a:t>
            </a:r>
            <a:r>
              <a:rPr lang="en-GB" sz="2400" dirty="0" err="1">
                <a:latin typeface="Arial" panose="020B0604020202020204" pitchFamily="34" charset="0"/>
                <a:cs typeface="Arial" panose="020B0604020202020204" pitchFamily="34" charset="0"/>
              </a:rPr>
              <a:t>Detectarea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codificatorului</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3. </a:t>
            </a:r>
            <a:r>
              <a:rPr lang="en-GB" sz="2400" dirty="0" err="1">
                <a:latin typeface="Arial" panose="020B0604020202020204" pitchFamily="34" charset="0"/>
                <a:cs typeface="Arial" panose="020B0604020202020204" pitchFamily="34" charset="0"/>
              </a:rPr>
              <a:t>Sisteme</a:t>
            </a:r>
            <a:r>
              <a:rPr lang="en-GB" sz="2400" dirty="0">
                <a:latin typeface="Arial" panose="020B0604020202020204" pitchFamily="34" charset="0"/>
                <a:cs typeface="Arial" panose="020B0604020202020204" pitchFamily="34" charset="0"/>
              </a:rPr>
              <a:t> automate de control electric, cum </a:t>
            </a:r>
            <a:r>
              <a:rPr lang="en-GB" sz="2400" dirty="0" err="1">
                <a:latin typeface="Arial" panose="020B0604020202020204" pitchFamily="34" charset="0"/>
                <a:cs typeface="Arial" panose="020B0604020202020204" pitchFamily="34" charset="0"/>
              </a:rPr>
              <a:t>ar</a:t>
            </a:r>
            <a:r>
              <a:rPr lang="en-GB" sz="2400" dirty="0">
                <a:latin typeface="Arial" panose="020B0604020202020204" pitchFamily="34" charset="0"/>
                <a:cs typeface="Arial" panose="020B0604020202020204" pitchFamily="34" charset="0"/>
              </a:rPr>
              <a:t> fi </a:t>
            </a:r>
            <a:r>
              <a:rPr lang="en-GB" sz="2400" dirty="0" err="1">
                <a:latin typeface="Arial" panose="020B0604020202020204" pitchFamily="34" charset="0"/>
                <a:cs typeface="Arial" panose="020B0604020202020204" pitchFamily="34" charset="0"/>
              </a:rPr>
              <a:t>în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detectoarele</a:t>
            </a:r>
            <a:r>
              <a:rPr lang="en-GB" sz="2400" dirty="0">
                <a:latin typeface="Arial" panose="020B0604020202020204" pitchFamily="34" charset="0"/>
                <a:cs typeface="Arial" panose="020B0604020202020204" pitchFamily="34" charset="0"/>
              </a:rPr>
              <a:t> de </a:t>
            </a:r>
            <a:r>
              <a:rPr lang="en-GB" sz="2400" dirty="0" err="1">
                <a:latin typeface="Arial" panose="020B0604020202020204" pitchFamily="34" charset="0"/>
                <a:cs typeface="Arial" panose="020B0604020202020204" pitchFamily="34" charset="0"/>
              </a:rPr>
              <a:t>lumină</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4. </a:t>
            </a:r>
            <a:r>
              <a:rPr lang="en-GB" sz="2400" dirty="0" err="1">
                <a:latin typeface="Arial" panose="020B0604020202020204" pitchFamily="34" charset="0"/>
                <a:cs typeface="Arial" panose="020B0604020202020204" pitchFamily="34" charset="0"/>
              </a:rPr>
              <a:t>Sisteme</a:t>
            </a:r>
            <a:r>
              <a:rPr lang="en-GB" sz="2400" dirty="0">
                <a:latin typeface="Arial" panose="020B0604020202020204" pitchFamily="34" charset="0"/>
                <a:cs typeface="Arial" panose="020B0604020202020204" pitchFamily="34" charset="0"/>
              </a:rPr>
              <a:t> de </a:t>
            </a:r>
            <a:r>
              <a:rPr lang="en-GB" sz="2400" dirty="0" err="1">
                <a:latin typeface="Arial" panose="020B0604020202020204" pitchFamily="34" charset="0"/>
                <a:cs typeface="Arial" panose="020B0604020202020204" pitchFamily="34" charset="0"/>
              </a:rPr>
              <a:t>securitate</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5. </a:t>
            </a:r>
            <a:r>
              <a:rPr lang="en-GB" sz="2400" dirty="0" err="1">
                <a:latin typeface="Arial" panose="020B0604020202020204" pitchFamily="34" charset="0"/>
                <a:cs typeface="Arial" panose="020B0604020202020204" pitchFamily="34" charset="0"/>
              </a:rPr>
              <a:t>Cititoarele</a:t>
            </a:r>
            <a:r>
              <a:rPr lang="en-GB" sz="2400" dirty="0">
                <a:latin typeface="Arial" panose="020B0604020202020204" pitchFamily="34" charset="0"/>
                <a:cs typeface="Arial" panose="020B0604020202020204" pitchFamily="34" charset="0"/>
              </a:rPr>
              <a:t> cu </a:t>
            </a:r>
            <a:r>
              <a:rPr lang="en-GB" sz="2400" dirty="0" err="1">
                <a:latin typeface="Arial" panose="020B0604020202020204" pitchFamily="34" charset="0"/>
                <a:cs typeface="Arial" panose="020B0604020202020204" pitchFamily="34" charset="0"/>
              </a:rPr>
              <a:t>carduri</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6. </a:t>
            </a:r>
            <a:r>
              <a:rPr lang="en-GB" sz="2400" dirty="0" err="1">
                <a:latin typeface="Arial" panose="020B0604020202020204" pitchFamily="34" charset="0"/>
                <a:cs typeface="Arial" panose="020B0604020202020204" pitchFamily="34" charset="0"/>
              </a:rPr>
              <a:t>Relee</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7. </a:t>
            </a:r>
            <a:r>
              <a:rPr lang="en-GB" sz="2400" dirty="0" err="1">
                <a:latin typeface="Arial" panose="020B0604020202020204" pitchFamily="34" charset="0"/>
                <a:cs typeface="Arial" panose="020B0604020202020204" pitchFamily="34" charset="0"/>
              </a:rPr>
              <a:t>Circuite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logice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computerizate</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8. </a:t>
            </a:r>
            <a:r>
              <a:rPr lang="en-GB" sz="2400" dirty="0" err="1">
                <a:latin typeface="Arial" panose="020B0604020202020204" pitchFamily="34" charset="0"/>
                <a:cs typeface="Arial" panose="020B0604020202020204" pitchFamily="34" charset="0"/>
              </a:rPr>
              <a:t>Sisteme</a:t>
            </a:r>
            <a:r>
              <a:rPr lang="en-GB" sz="2400" dirty="0">
                <a:latin typeface="Arial" panose="020B0604020202020204" pitchFamily="34" charset="0"/>
                <a:cs typeface="Arial" panose="020B0604020202020204" pitchFamily="34" charset="0"/>
              </a:rPr>
              <a:t> de </a:t>
            </a:r>
            <a:r>
              <a:rPr lang="en-GB" sz="2400" dirty="0" err="1">
                <a:latin typeface="Arial" panose="020B0604020202020204" pitchFamily="34" charset="0"/>
                <a:cs typeface="Arial" panose="020B0604020202020204" pitchFamily="34" charset="0"/>
              </a:rPr>
              <a:t>numărare</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9. </a:t>
            </a:r>
            <a:r>
              <a:rPr lang="en-GB" sz="2400" dirty="0" err="1">
                <a:latin typeface="Arial" panose="020B0604020202020204" pitchFamily="34" charset="0"/>
                <a:cs typeface="Arial" panose="020B0604020202020204" pitchFamily="34" charset="0"/>
              </a:rPr>
              <a:t>Detectoare</a:t>
            </a:r>
            <a:r>
              <a:rPr lang="en-GB" sz="2400" dirty="0">
                <a:latin typeface="Arial" panose="020B0604020202020204" pitchFamily="34" charset="0"/>
                <a:cs typeface="Arial" panose="020B0604020202020204" pitchFamily="34" charset="0"/>
              </a:rPr>
              <a:t> de </a:t>
            </a:r>
            <a:r>
              <a:rPr lang="en-GB" sz="2400" dirty="0" err="1">
                <a:latin typeface="Arial" panose="020B0604020202020204" pitchFamily="34" charset="0"/>
                <a:cs typeface="Arial" panose="020B0604020202020204" pitchFamily="34" charset="0"/>
              </a:rPr>
              <a:t>fum</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5826033" y="2168435"/>
            <a:ext cx="5920489" cy="3988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buNone/>
            </a:pPr>
            <a:r>
              <a:rPr lang="en-GB" sz="2400" dirty="0">
                <a:latin typeface="Arial" panose="020B0604020202020204" pitchFamily="34" charset="0"/>
                <a:cs typeface="Arial" panose="020B0604020202020204" pitchFamily="34" charset="0"/>
              </a:rPr>
              <a:t>10. </a:t>
            </a:r>
            <a:r>
              <a:rPr lang="en-GB" sz="2400" dirty="0" err="1">
                <a:latin typeface="Arial" panose="020B0604020202020204" pitchFamily="34" charset="0"/>
                <a:ea typeface="Calibri" panose="020F0502020204030204" pitchFamily="34" charset="0"/>
                <a:cs typeface="Arial" panose="020B0604020202020204" pitchFamily="34" charset="0"/>
              </a:rPr>
              <a:t>Dispozitive</a:t>
            </a:r>
            <a:r>
              <a:rPr lang="en-GB" sz="2400" dirty="0">
                <a:latin typeface="Arial" panose="020B0604020202020204" pitchFamily="34" charset="0"/>
                <a:ea typeface="Calibri" panose="020F0502020204030204" pitchFamily="34" charset="0"/>
                <a:cs typeface="Arial" panose="020B0604020202020204" pitchFamily="34" charset="0"/>
              </a:rPr>
              <a:t> de </a:t>
            </a:r>
            <a:r>
              <a:rPr lang="ro-RO" sz="2400" dirty="0">
                <a:latin typeface="Arial" panose="020B0604020202020204" pitchFamily="34" charset="0"/>
                <a:ea typeface="Calibri" panose="020F0502020204030204" pitchFamily="34" charset="0"/>
                <a:cs typeface="Arial" panose="020B0604020202020204" pitchFamily="34" charset="0"/>
              </a:rPr>
              <a:t>localizare</a:t>
            </a:r>
            <a:r>
              <a:rPr lang="en-GB" sz="2400" dirty="0">
                <a:latin typeface="Arial" panose="020B0604020202020204" pitchFamily="34" charset="0"/>
                <a:ea typeface="Calibri" panose="020F0502020204030204" pitchFamily="34" charset="0"/>
                <a:cs typeface="Arial" panose="020B0604020202020204" pitchFamily="34" charset="0"/>
              </a:rPr>
              <a:t> cu </a:t>
            </a:r>
            <a:r>
              <a:rPr lang="en-GB" sz="2400" dirty="0" err="1">
                <a:latin typeface="Arial" panose="020B0604020202020204" pitchFamily="34" charset="0"/>
                <a:ea typeface="Calibri" panose="020F0502020204030204" pitchFamily="34" charset="0"/>
                <a:cs typeface="Arial" panose="020B0604020202020204" pitchFamily="34" charset="0"/>
              </a:rPr>
              <a:t>rază</a:t>
            </a:r>
            <a:r>
              <a:rPr lang="en-GB" sz="2400" dirty="0">
                <a:latin typeface="Arial" panose="020B0604020202020204" pitchFamily="34" charset="0"/>
                <a:ea typeface="Calibri" panose="020F0502020204030204" pitchFamily="34" charset="0"/>
                <a:cs typeface="Arial" panose="020B0604020202020204" pitchFamily="34" charset="0"/>
              </a:rPr>
              <a:t> laser</a:t>
            </a:r>
            <a:br>
              <a:rPr lang="en-GB" sz="2400" dirty="0">
                <a:latin typeface="Arial" panose="020B0604020202020204" pitchFamily="34" charset="0"/>
                <a:ea typeface="Calibri" panose="020F0502020204030204" pitchFamily="34" charset="0"/>
                <a:cs typeface="Arial" panose="020B0604020202020204" pitchFamily="34" charset="0"/>
              </a:rPr>
            </a:br>
            <a:r>
              <a:rPr lang="en-GB" sz="2400" dirty="0">
                <a:latin typeface="Arial" panose="020B0604020202020204" pitchFamily="34" charset="0"/>
                <a:ea typeface="Calibri" panose="020F0502020204030204" pitchFamily="34" charset="0"/>
                <a:cs typeface="Arial" panose="020B0604020202020204" pitchFamily="34" charset="0"/>
              </a:rPr>
              <a:t>11. </a:t>
            </a:r>
            <a:r>
              <a:rPr lang="en-GB" sz="2400" dirty="0" err="1">
                <a:latin typeface="Arial" panose="020B0604020202020204" pitchFamily="34" charset="0"/>
                <a:ea typeface="Calibri" panose="020F0502020204030204" pitchFamily="34" charset="0"/>
                <a:cs typeface="Arial" panose="020B0604020202020204" pitchFamily="34" charset="0"/>
              </a:rPr>
              <a:t>Telecomenzi</a:t>
            </a:r>
            <a:r>
              <a:rPr lang="en-GB" sz="2400" dirty="0">
                <a:latin typeface="Arial" panose="020B0604020202020204" pitchFamily="34" charset="0"/>
                <a:ea typeface="Calibri" panose="020F0502020204030204" pitchFamily="34" charset="0"/>
                <a:cs typeface="Arial" panose="020B0604020202020204" pitchFamily="34" charset="0"/>
              </a:rPr>
              <a:t> </a:t>
            </a:r>
            <a:r>
              <a:rPr lang="en-GB" sz="2400" dirty="0" err="1">
                <a:latin typeface="Arial" panose="020B0604020202020204" pitchFamily="34" charset="0"/>
                <a:ea typeface="Calibri" panose="020F0502020204030204" pitchFamily="34" charset="0"/>
                <a:cs typeface="Arial" panose="020B0604020202020204" pitchFamily="34" charset="0"/>
              </a:rPr>
              <a:t>optice</a:t>
            </a:r>
            <a:br>
              <a:rPr lang="en-GB" sz="2400" dirty="0">
                <a:latin typeface="Arial" panose="020B0604020202020204" pitchFamily="34" charset="0"/>
                <a:ea typeface="Calibri" panose="020F0502020204030204" pitchFamily="34" charset="0"/>
                <a:cs typeface="Arial" panose="020B0604020202020204" pitchFamily="34" charset="0"/>
              </a:rPr>
            </a:br>
            <a:r>
              <a:rPr lang="en-GB" sz="2400" dirty="0">
                <a:latin typeface="Arial" panose="020B0604020202020204" pitchFamily="34" charset="0"/>
                <a:ea typeface="Calibri" panose="020F0502020204030204" pitchFamily="34" charset="0"/>
                <a:cs typeface="Arial" panose="020B0604020202020204" pitchFamily="34" charset="0"/>
              </a:rPr>
              <a:t>12. CD </a:t>
            </a:r>
            <a:r>
              <a:rPr lang="en-GB" sz="2400" dirty="0" err="1">
                <a:latin typeface="Arial" panose="020B0604020202020204" pitchFamily="34" charset="0"/>
                <a:ea typeface="Calibri" panose="020F0502020204030204" pitchFamily="34" charset="0"/>
                <a:cs typeface="Arial" panose="020B0604020202020204" pitchFamily="34" charset="0"/>
              </a:rPr>
              <a:t>playere</a:t>
            </a:r>
            <a:br>
              <a:rPr lang="en-GB" sz="2400" dirty="0">
                <a:latin typeface="Arial" panose="020B0604020202020204" pitchFamily="34" charset="0"/>
                <a:ea typeface="Calibri" panose="020F0502020204030204" pitchFamily="34" charset="0"/>
                <a:cs typeface="Arial" panose="020B0604020202020204" pitchFamily="34" charset="0"/>
              </a:rPr>
            </a:br>
            <a:r>
              <a:rPr lang="en-GB" sz="2400" dirty="0">
                <a:latin typeface="Arial" panose="020B0604020202020204" pitchFamily="34" charset="0"/>
                <a:ea typeface="Calibri" panose="020F0502020204030204" pitchFamily="34" charset="0"/>
                <a:cs typeface="Arial" panose="020B0604020202020204" pitchFamily="34" charset="0"/>
              </a:rPr>
              <a:t>13. </a:t>
            </a:r>
            <a:r>
              <a:rPr lang="en-GB" sz="2400" dirty="0" err="1">
                <a:latin typeface="Arial" panose="020B0604020202020204" pitchFamily="34" charset="0"/>
                <a:ea typeface="Calibri" panose="020F0502020204030204" pitchFamily="34" charset="0"/>
                <a:cs typeface="Arial" panose="020B0604020202020204" pitchFamily="34" charset="0"/>
              </a:rPr>
              <a:t>Astronomie</a:t>
            </a:r>
            <a:br>
              <a:rPr lang="en-GB" sz="2400" dirty="0">
                <a:latin typeface="Arial" panose="020B0604020202020204" pitchFamily="34" charset="0"/>
                <a:ea typeface="Calibri" panose="020F0502020204030204" pitchFamily="34" charset="0"/>
                <a:cs typeface="Arial" panose="020B0604020202020204" pitchFamily="34" charset="0"/>
              </a:rPr>
            </a:br>
            <a:r>
              <a:rPr lang="en-GB" sz="2400" dirty="0">
                <a:latin typeface="Arial" panose="020B0604020202020204" pitchFamily="34" charset="0"/>
                <a:ea typeface="Calibri" panose="020F0502020204030204" pitchFamily="34" charset="0"/>
                <a:cs typeface="Arial" panose="020B0604020202020204" pitchFamily="34" charset="0"/>
              </a:rPr>
              <a:t>14. </a:t>
            </a:r>
            <a:r>
              <a:rPr lang="en-GB" sz="2400" dirty="0" err="1">
                <a:latin typeface="Arial" panose="020B0604020202020204" pitchFamily="34" charset="0"/>
                <a:ea typeface="Calibri" panose="020F0502020204030204" pitchFamily="34" charset="0"/>
                <a:cs typeface="Arial" panose="020B0604020202020204" pitchFamily="34" charset="0"/>
              </a:rPr>
              <a:t>Sisteme</a:t>
            </a:r>
            <a:r>
              <a:rPr lang="en-GB" sz="2400" dirty="0">
                <a:latin typeface="Arial" panose="020B0604020202020204" pitchFamily="34" charset="0"/>
                <a:ea typeface="Calibri" panose="020F0502020204030204" pitchFamily="34" charset="0"/>
                <a:cs typeface="Arial" panose="020B0604020202020204" pitchFamily="34" charset="0"/>
              </a:rPr>
              <a:t> de </a:t>
            </a:r>
            <a:r>
              <a:rPr lang="en-GB" sz="2400" dirty="0" err="1">
                <a:latin typeface="Arial" panose="020B0604020202020204" pitchFamily="34" charset="0"/>
                <a:ea typeface="Calibri" panose="020F0502020204030204" pitchFamily="34" charset="0"/>
                <a:cs typeface="Arial" panose="020B0604020202020204" pitchFamily="34" charset="0"/>
              </a:rPr>
              <a:t>vedere</a:t>
            </a:r>
            <a:r>
              <a:rPr lang="en-GB" sz="2400" dirty="0">
                <a:latin typeface="Arial" panose="020B0604020202020204" pitchFamily="34" charset="0"/>
                <a:ea typeface="Calibri" panose="020F0502020204030204" pitchFamily="34" charset="0"/>
                <a:cs typeface="Arial" panose="020B0604020202020204" pitchFamily="34" charset="0"/>
              </a:rPr>
              <a:t> </a:t>
            </a:r>
            <a:r>
              <a:rPr lang="en-GB" sz="2400" dirty="0" err="1">
                <a:latin typeface="Arial" panose="020B0604020202020204" pitchFamily="34" charset="0"/>
                <a:ea typeface="Calibri" panose="020F0502020204030204" pitchFamily="34" charset="0"/>
                <a:cs typeface="Arial" panose="020B0604020202020204" pitchFamily="34" charset="0"/>
              </a:rPr>
              <a:t>nocturnă</a:t>
            </a:r>
            <a:br>
              <a:rPr lang="en-GB" sz="2400" dirty="0">
                <a:latin typeface="Arial" panose="020B0604020202020204" pitchFamily="34" charset="0"/>
                <a:ea typeface="Calibri" panose="020F0502020204030204" pitchFamily="34" charset="0"/>
                <a:cs typeface="Arial" panose="020B0604020202020204" pitchFamily="34" charset="0"/>
              </a:rPr>
            </a:br>
            <a:r>
              <a:rPr lang="en-GB" sz="2400" dirty="0">
                <a:latin typeface="Arial" panose="020B0604020202020204" pitchFamily="34" charset="0"/>
                <a:ea typeface="Calibri" panose="020F0502020204030204" pitchFamily="34" charset="0"/>
                <a:cs typeface="Arial" panose="020B0604020202020204" pitchFamily="34" charset="0"/>
              </a:rPr>
              <a:t>15. </a:t>
            </a:r>
            <a:r>
              <a:rPr lang="en-GB" sz="2400" dirty="0" err="1">
                <a:latin typeface="Arial" panose="020B0604020202020204" pitchFamily="34" charset="0"/>
                <a:ea typeface="Calibri" panose="020F0502020204030204" pitchFamily="34" charset="0"/>
                <a:cs typeface="Arial" panose="020B0604020202020204" pitchFamily="34" charset="0"/>
              </a:rPr>
              <a:t>Receptoare</a:t>
            </a:r>
            <a:r>
              <a:rPr lang="en-GB" sz="2400" dirty="0">
                <a:latin typeface="Arial" panose="020B0604020202020204" pitchFamily="34" charset="0"/>
                <a:ea typeface="Calibri" panose="020F0502020204030204" pitchFamily="34" charset="0"/>
                <a:cs typeface="Arial" panose="020B0604020202020204" pitchFamily="34" charset="0"/>
              </a:rPr>
              <a:t> </a:t>
            </a:r>
            <a:r>
              <a:rPr lang="en-GB" sz="2400" dirty="0" err="1">
                <a:latin typeface="Arial" panose="020B0604020202020204" pitchFamily="34" charset="0"/>
                <a:ea typeface="Calibri" panose="020F0502020204030204" pitchFamily="34" charset="0"/>
                <a:cs typeface="Arial" panose="020B0604020202020204" pitchFamily="34" charset="0"/>
              </a:rPr>
              <a:t>infraroșii</a:t>
            </a:r>
            <a:br>
              <a:rPr lang="en-GB" sz="2400" dirty="0">
                <a:latin typeface="Arial" panose="020B0604020202020204" pitchFamily="34" charset="0"/>
                <a:ea typeface="Calibri" panose="020F0502020204030204" pitchFamily="34" charset="0"/>
                <a:cs typeface="Arial" panose="020B0604020202020204" pitchFamily="34" charset="0"/>
              </a:rPr>
            </a:br>
            <a:r>
              <a:rPr lang="en-GB" sz="2400" dirty="0">
                <a:latin typeface="Arial" panose="020B0604020202020204" pitchFamily="34" charset="0"/>
                <a:ea typeface="Calibri" panose="020F0502020204030204" pitchFamily="34" charset="0"/>
                <a:cs typeface="Arial" panose="020B0604020202020204" pitchFamily="34" charset="0"/>
              </a:rPr>
              <a:t>16. </a:t>
            </a:r>
            <a:r>
              <a:rPr lang="en-GB" sz="2400" dirty="0" err="1">
                <a:latin typeface="Arial" panose="020B0604020202020204" pitchFamily="34" charset="0"/>
                <a:ea typeface="Calibri" panose="020F0502020204030204" pitchFamily="34" charset="0"/>
                <a:cs typeface="Arial" panose="020B0604020202020204" pitchFamily="34" charset="0"/>
              </a:rPr>
              <a:t>Imprimante</a:t>
            </a:r>
            <a:r>
              <a:rPr lang="en-GB" sz="2400" dirty="0">
                <a:latin typeface="Arial" panose="020B0604020202020204" pitchFamily="34" charset="0"/>
                <a:ea typeface="Calibri" panose="020F0502020204030204" pitchFamily="34" charset="0"/>
                <a:cs typeface="Arial" panose="020B0604020202020204" pitchFamily="34" charset="0"/>
              </a:rPr>
              <a:t> </a:t>
            </a:r>
            <a:r>
              <a:rPr lang="en-GB" sz="2400" dirty="0" err="1">
                <a:latin typeface="Arial" panose="020B0604020202020204" pitchFamily="34" charset="0"/>
                <a:ea typeface="Calibri" panose="020F0502020204030204" pitchFamily="34" charset="0"/>
                <a:cs typeface="Arial" panose="020B0604020202020204" pitchFamily="34" charset="0"/>
              </a:rPr>
              <a:t>și</a:t>
            </a:r>
            <a:r>
              <a:rPr lang="en-GB" sz="2400" dirty="0">
                <a:latin typeface="Arial" panose="020B0604020202020204" pitchFamily="34" charset="0"/>
                <a:ea typeface="Calibri" panose="020F0502020204030204" pitchFamily="34" charset="0"/>
                <a:cs typeface="Arial" panose="020B0604020202020204" pitchFamily="34" charset="0"/>
              </a:rPr>
              <a:t> </a:t>
            </a:r>
            <a:r>
              <a:rPr lang="en-GB" sz="2400" dirty="0" err="1">
                <a:latin typeface="Arial" panose="020B0604020202020204" pitchFamily="34" charset="0"/>
                <a:ea typeface="Calibri" panose="020F0502020204030204" pitchFamily="34" charset="0"/>
                <a:cs typeface="Arial" panose="020B0604020202020204" pitchFamily="34" charset="0"/>
              </a:rPr>
              <a:t>copiatoare</a:t>
            </a:r>
            <a:br>
              <a:rPr lang="en-GB" sz="2400" dirty="0">
                <a:latin typeface="Arial" panose="020B0604020202020204" pitchFamily="34" charset="0"/>
                <a:ea typeface="Calibri" panose="020F0502020204030204" pitchFamily="34" charset="0"/>
                <a:cs typeface="Arial" panose="020B0604020202020204" pitchFamily="34" charset="0"/>
              </a:rPr>
            </a:br>
            <a:r>
              <a:rPr lang="en-GB" sz="2400" dirty="0">
                <a:latin typeface="Arial" panose="020B0604020202020204" pitchFamily="34" charset="0"/>
                <a:ea typeface="Calibri" panose="020F0502020204030204" pitchFamily="34" charset="0"/>
                <a:cs typeface="Arial" panose="020B0604020202020204" pitchFamily="34" charset="0"/>
              </a:rPr>
              <a:t>17. </a:t>
            </a:r>
            <a:r>
              <a:rPr lang="en-GB" sz="2400" dirty="0" err="1">
                <a:latin typeface="Arial" panose="020B0604020202020204" pitchFamily="34" charset="0"/>
                <a:ea typeface="Calibri" panose="020F0502020204030204" pitchFamily="34" charset="0"/>
                <a:cs typeface="Arial" panose="020B0604020202020204" pitchFamily="34" charset="0"/>
              </a:rPr>
              <a:t>Camere</a:t>
            </a:r>
            <a:r>
              <a:rPr lang="en-GB" sz="2400" dirty="0">
                <a:latin typeface="Arial" panose="020B0604020202020204" pitchFamily="34" charset="0"/>
                <a:ea typeface="Calibri" panose="020F0502020204030204" pitchFamily="34" charset="0"/>
                <a:cs typeface="Arial" panose="020B0604020202020204" pitchFamily="34" charset="0"/>
              </a:rPr>
              <a:t> </a:t>
            </a:r>
            <a:r>
              <a:rPr lang="en-GB" sz="2400" dirty="0" err="1">
                <a:latin typeface="Arial" panose="020B0604020202020204" pitchFamily="34" charset="0"/>
                <a:ea typeface="Calibri" panose="020F0502020204030204" pitchFamily="34" charset="0"/>
                <a:cs typeface="Arial" panose="020B0604020202020204" pitchFamily="34" charset="0"/>
              </a:rPr>
              <a:t>foto</a:t>
            </a:r>
            <a:r>
              <a:rPr lang="en-GB" sz="2400" dirty="0">
                <a:latin typeface="Arial" panose="020B0604020202020204" pitchFamily="34" charset="0"/>
                <a:ea typeface="Calibri" panose="020F0502020204030204" pitchFamily="34" charset="0"/>
                <a:cs typeface="Arial" panose="020B0604020202020204" pitchFamily="34" charset="0"/>
              </a:rPr>
              <a:t> ca </a:t>
            </a:r>
            <a:r>
              <a:rPr lang="en-GB" sz="2400" dirty="0" err="1">
                <a:latin typeface="Arial" panose="020B0604020202020204" pitchFamily="34" charset="0"/>
                <a:ea typeface="Calibri" panose="020F0502020204030204" pitchFamily="34" charset="0"/>
                <a:cs typeface="Arial" panose="020B0604020202020204" pitchFamily="34" charset="0"/>
              </a:rPr>
              <a:t>obturatoare</a:t>
            </a:r>
            <a:br>
              <a:rPr lang="en-GB" sz="2400" dirty="0">
                <a:latin typeface="Arial" panose="020B0604020202020204" pitchFamily="34" charset="0"/>
                <a:ea typeface="Calibri" panose="020F0502020204030204" pitchFamily="34" charset="0"/>
                <a:cs typeface="Arial" panose="020B0604020202020204" pitchFamily="34" charset="0"/>
              </a:rPr>
            </a:br>
            <a:r>
              <a:rPr lang="en-GB" sz="2400" dirty="0">
                <a:latin typeface="Arial" panose="020B0604020202020204" pitchFamily="34" charset="0"/>
                <a:ea typeface="Calibri" panose="020F0502020204030204" pitchFamily="34" charset="0"/>
                <a:cs typeface="Arial" panose="020B0604020202020204" pitchFamily="34" charset="0"/>
              </a:rPr>
              <a:t>18. </a:t>
            </a:r>
            <a:r>
              <a:rPr lang="en-GB" sz="2400" dirty="0" err="1">
                <a:latin typeface="Arial" panose="020B0604020202020204" pitchFamily="34" charset="0"/>
                <a:ea typeface="Calibri" panose="020F0502020204030204" pitchFamily="34" charset="0"/>
                <a:cs typeface="Arial" panose="020B0604020202020204" pitchFamily="34" charset="0"/>
              </a:rPr>
              <a:t>Comparatori</a:t>
            </a:r>
            <a:r>
              <a:rPr lang="en-GB" sz="2400" dirty="0">
                <a:latin typeface="Arial" panose="020B0604020202020204" pitchFamily="34" charset="0"/>
                <a:ea typeface="Calibri" panose="020F0502020204030204" pitchFamily="34" charset="0"/>
                <a:cs typeface="Arial" panose="020B0604020202020204" pitchFamily="34" charset="0"/>
              </a:rPr>
              <a:t> de </a:t>
            </a:r>
            <a:r>
              <a:rPr lang="en-GB" sz="2400" dirty="0" err="1">
                <a:latin typeface="Arial" panose="020B0604020202020204" pitchFamily="34" charset="0"/>
                <a:ea typeface="Calibri" panose="020F0502020204030204" pitchFamily="34" charset="0"/>
                <a:cs typeface="Arial" panose="020B0604020202020204" pitchFamily="34" charset="0"/>
              </a:rPr>
              <a:t>nivel</a:t>
            </a:r>
            <a:r>
              <a:rPr lang="ro-RO" sz="2400" dirty="0">
                <a:latin typeface="Arial" panose="020B0604020202020204" pitchFamily="34" charset="0"/>
                <a:ea typeface="Calibri" panose="020F0502020204030204" pitchFamily="34" charset="0"/>
                <a:cs typeface="Arial" panose="020B0604020202020204" pitchFamily="34" charset="0"/>
              </a:rPr>
              <a:t> </a:t>
            </a:r>
            <a:endParaRPr lang="en-GB"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69576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1388" y="241211"/>
            <a:ext cx="2850776" cy="782031"/>
          </a:xfrm>
        </p:spPr>
        <p:txBody>
          <a:bodyPr>
            <a:normAutofit/>
          </a:bodyPr>
          <a:lstStyle/>
          <a:p>
            <a:r>
              <a:rPr lang="ro-RO" sz="2400" b="1" dirty="0" err="1"/>
              <a:t>Fotodarlington</a:t>
            </a:r>
            <a:r>
              <a:rPr lang="ro-RO" sz="2400" dirty="0"/>
              <a:t> </a:t>
            </a:r>
            <a:endParaRPr lang="en-GB" sz="2400" dirty="0"/>
          </a:p>
        </p:txBody>
      </p:sp>
      <p:sp>
        <p:nvSpPr>
          <p:cNvPr id="3" name="Content Placeholder 2"/>
          <p:cNvSpPr>
            <a:spLocks noGrp="1"/>
          </p:cNvSpPr>
          <p:nvPr>
            <p:ph idx="1"/>
          </p:nvPr>
        </p:nvSpPr>
        <p:spPr>
          <a:xfrm>
            <a:off x="998376" y="1023242"/>
            <a:ext cx="8109764" cy="4351338"/>
          </a:xfrm>
        </p:spPr>
        <p:txBody>
          <a:bodyPr>
            <a:normAutofit/>
          </a:bodyPr>
          <a:lstStyle/>
          <a:p>
            <a:pPr algn="just"/>
            <a:r>
              <a:rPr lang="en-GB" sz="2400" dirty="0" err="1">
                <a:latin typeface="Arial" panose="020B0604020202020204" pitchFamily="34" charset="0"/>
                <a:cs typeface="Arial" panose="020B0604020202020204" pitchFamily="34" charset="0"/>
              </a:rPr>
              <a:t>Tranzistorul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fotodarlington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oferă</a:t>
            </a:r>
            <a:r>
              <a:rPr lang="en-GB" sz="2400" dirty="0">
                <a:latin typeface="Arial" panose="020B0604020202020204" pitchFamily="34" charset="0"/>
                <a:cs typeface="Arial" panose="020B0604020202020204" pitchFamily="34" charset="0"/>
              </a:rPr>
              <a:t> un grad de </a:t>
            </a:r>
            <a:r>
              <a:rPr lang="en-GB" sz="2400" dirty="0" err="1">
                <a:latin typeface="Arial" panose="020B0604020202020204" pitchFamily="34" charset="0"/>
                <a:cs typeface="Arial" panose="020B0604020202020204" pitchFamily="34" charset="0"/>
              </a:rPr>
              <a:t>sensibilitate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mult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mai</a:t>
            </a:r>
            <a:r>
              <a:rPr lang="en-GB" sz="2400" dirty="0">
                <a:latin typeface="Arial" panose="020B0604020202020204" pitchFamily="34" charset="0"/>
                <a:cs typeface="Arial" panose="020B0604020202020204" pitchFamily="34" charset="0"/>
              </a:rPr>
              <a:t> mare </a:t>
            </a:r>
            <a:r>
              <a:rPr lang="en-GB" sz="2400" dirty="0" err="1">
                <a:latin typeface="Arial" panose="020B0604020202020204" pitchFamily="34" charset="0"/>
                <a:cs typeface="Arial" panose="020B0604020202020204" pitchFamily="34" charset="0"/>
              </a:rPr>
              <a:t>în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comparație</a:t>
            </a:r>
            <a:r>
              <a:rPr lang="en-GB" sz="2400" dirty="0">
                <a:latin typeface="Arial" panose="020B0604020202020204" pitchFamily="34" charset="0"/>
                <a:cs typeface="Arial" panose="020B0604020202020204" pitchFamily="34" charset="0"/>
              </a:rPr>
              <a:t> cu </a:t>
            </a:r>
            <a:r>
              <a:rPr lang="en-GB" sz="2400" dirty="0" err="1">
                <a:latin typeface="Arial" panose="020B0604020202020204" pitchFamily="34" charset="0"/>
                <a:cs typeface="Arial" panose="020B0604020202020204" pitchFamily="34" charset="0"/>
              </a:rPr>
              <a:t>alți</a:t>
            </a:r>
            <a:r>
              <a:rPr lang="en-GB" sz="2400" dirty="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FT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acest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lucru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este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în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detrimentul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timpului</a:t>
            </a:r>
            <a:r>
              <a:rPr lang="en-GB" sz="2400" dirty="0">
                <a:latin typeface="Arial" panose="020B0604020202020204" pitchFamily="34" charset="0"/>
                <a:cs typeface="Arial" panose="020B0604020202020204" pitchFamily="34" charset="0"/>
              </a:rPr>
              <a:t> de </a:t>
            </a:r>
            <a:r>
              <a:rPr lang="en-GB" sz="2400" dirty="0" err="1">
                <a:latin typeface="Arial" panose="020B0604020202020204" pitchFamily="34" charset="0"/>
                <a:cs typeface="Arial" panose="020B0604020202020204" pitchFamily="34" charset="0"/>
              </a:rPr>
              <a:t>răspuns</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și</a:t>
            </a:r>
            <a:r>
              <a:rPr lang="en-GB" sz="2400" dirty="0">
                <a:latin typeface="Arial" panose="020B0604020202020204" pitchFamily="34" charset="0"/>
                <a:cs typeface="Arial" panose="020B0604020202020204" pitchFamily="34" charset="0"/>
              </a:rPr>
              <a:t> al </a:t>
            </a:r>
            <a:r>
              <a:rPr lang="en-GB" sz="2400" dirty="0" err="1">
                <a:latin typeface="Arial" panose="020B0604020202020204" pitchFamily="34" charset="0"/>
                <a:cs typeface="Arial" panose="020B0604020202020204" pitchFamily="34" charset="0"/>
              </a:rPr>
              <a:t>răspunsului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în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frecvență</a:t>
            </a:r>
            <a:r>
              <a:rPr lang="en-GB" sz="2400" dirty="0">
                <a:latin typeface="Arial" panose="020B0604020202020204" pitchFamily="34" charset="0"/>
                <a:cs typeface="Arial" panose="020B0604020202020204" pitchFamily="34" charset="0"/>
              </a:rPr>
              <a:t>.</a:t>
            </a:r>
          </a:p>
          <a:p>
            <a:pPr algn="just"/>
            <a:r>
              <a:rPr lang="en-GB" sz="2400" dirty="0" err="1">
                <a:latin typeface="Arial" panose="020B0604020202020204" pitchFamily="34" charset="0"/>
                <a:cs typeface="Arial" panose="020B0604020202020204" pitchFamily="34" charset="0"/>
              </a:rPr>
              <a:t>În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configurația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tranzistorului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fotodarlington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primul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tranzistor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acționează</a:t>
            </a:r>
            <a:r>
              <a:rPr lang="en-GB" sz="2400" dirty="0">
                <a:latin typeface="Arial" panose="020B0604020202020204" pitchFamily="34" charset="0"/>
                <a:cs typeface="Arial" panose="020B0604020202020204" pitchFamily="34" charset="0"/>
              </a:rPr>
              <a:t> ca </a:t>
            </a:r>
            <a:r>
              <a:rPr lang="en-GB" sz="2400" dirty="0" err="1">
                <a:latin typeface="Arial" panose="020B0604020202020204" pitchFamily="34" charset="0"/>
                <a:cs typeface="Arial" panose="020B0604020202020204" pitchFamily="34" charset="0"/>
              </a:rPr>
              <a:t>fotodetector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emi</a:t>
            </a:r>
            <a:r>
              <a:rPr lang="ro-RO" sz="2400" dirty="0">
                <a:latin typeface="Arial" panose="020B0604020202020204" pitchFamily="34" charset="0"/>
                <a:cs typeface="Arial" panose="020B0604020202020204" pitchFamily="34" charset="0"/>
              </a:rPr>
              <a:t>torul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său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este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cuplat</a:t>
            </a:r>
            <a:r>
              <a:rPr lang="en-GB" sz="2400" dirty="0">
                <a:latin typeface="Arial" panose="020B0604020202020204" pitchFamily="34" charset="0"/>
                <a:cs typeface="Arial" panose="020B0604020202020204" pitchFamily="34" charset="0"/>
              </a:rPr>
              <a:t> la </a:t>
            </a:r>
            <a:r>
              <a:rPr lang="en-GB" sz="2400" dirty="0" err="1">
                <a:latin typeface="Arial" panose="020B0604020202020204" pitchFamily="34" charset="0"/>
                <a:cs typeface="Arial" panose="020B0604020202020204" pitchFamily="34" charset="0"/>
              </a:rPr>
              <a:t>baza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celui</a:t>
            </a:r>
            <a:r>
              <a:rPr lang="en-GB" sz="2400" dirty="0">
                <a:latin typeface="Arial" panose="020B0604020202020204" pitchFamily="34" charset="0"/>
                <a:cs typeface="Arial" panose="020B0604020202020204" pitchFamily="34" charset="0"/>
              </a:rPr>
              <a:t> de-al </a:t>
            </a:r>
            <a:r>
              <a:rPr lang="en-GB" sz="2400" dirty="0" err="1">
                <a:latin typeface="Arial" panose="020B0604020202020204" pitchFamily="34" charset="0"/>
                <a:cs typeface="Arial" panose="020B0604020202020204" pitchFamily="34" charset="0"/>
              </a:rPr>
              <a:t>doilea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tranzistor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Acest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lucru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dă</a:t>
            </a:r>
            <a:r>
              <a:rPr lang="en-GB" sz="2400" dirty="0">
                <a:latin typeface="Arial" panose="020B0604020202020204" pitchFamily="34" charset="0"/>
                <a:cs typeface="Arial" panose="020B0604020202020204" pitchFamily="34" charset="0"/>
              </a:rPr>
              <a:t> un </a:t>
            </a:r>
            <a:r>
              <a:rPr lang="en-GB" sz="2400" dirty="0" err="1">
                <a:latin typeface="Arial" panose="020B0604020202020204" pitchFamily="34" charset="0"/>
                <a:cs typeface="Arial" panose="020B0604020202020204" pitchFamily="34" charset="0"/>
              </a:rPr>
              <a:t>nivel</a:t>
            </a:r>
            <a:r>
              <a:rPr lang="en-GB" sz="2400" dirty="0">
                <a:latin typeface="Arial" panose="020B0604020202020204" pitchFamily="34" charset="0"/>
                <a:cs typeface="Arial" panose="020B0604020202020204" pitchFamily="34" charset="0"/>
              </a:rPr>
              <a:t> de </a:t>
            </a:r>
            <a:r>
              <a:rPr lang="ro-RO" sz="2400" dirty="0">
                <a:latin typeface="Arial" panose="020B0604020202020204" pitchFamily="34" charset="0"/>
                <a:cs typeface="Arial" panose="020B0604020202020204" pitchFamily="34" charset="0"/>
              </a:rPr>
              <a:t>amplificare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foarte</a:t>
            </a:r>
            <a:r>
              <a:rPr lang="en-GB" sz="2400" dirty="0">
                <a:latin typeface="Arial" panose="020B0604020202020204" pitchFamily="34" charset="0"/>
                <a:cs typeface="Arial" panose="020B0604020202020204" pitchFamily="34" charset="0"/>
              </a:rPr>
              <a:t> mare</a:t>
            </a:r>
            <a:endParaRPr lang="ro-RO" sz="2400" dirty="0">
              <a:latin typeface="Arial" panose="020B0604020202020204" pitchFamily="34" charset="0"/>
              <a:cs typeface="Arial" panose="020B0604020202020204" pitchFamily="34" charset="0"/>
            </a:endParaRPr>
          </a:p>
          <a:p>
            <a:pPr algn="just"/>
            <a:r>
              <a:rPr lang="ro-RO" sz="2400" dirty="0">
                <a:latin typeface="Arial" panose="020B0604020202020204" pitchFamily="34" charset="0"/>
                <a:cs typeface="Arial" panose="020B0604020202020204" pitchFamily="34" charset="0"/>
              </a:rPr>
              <a:t>Tensiunea de deschidere a </a:t>
            </a:r>
            <a:r>
              <a:rPr lang="ro-RO" sz="2400" dirty="0" err="1">
                <a:latin typeface="Arial" panose="020B0604020202020204" pitchFamily="34" charset="0"/>
                <a:cs typeface="Arial" panose="020B0604020202020204" pitchFamily="34" charset="0"/>
              </a:rPr>
              <a:t>fotodarlington</a:t>
            </a:r>
            <a:r>
              <a:rPr lang="ro-RO" sz="2400" dirty="0">
                <a:latin typeface="Arial" panose="020B0604020202020204" pitchFamily="34" charset="0"/>
                <a:cs typeface="Arial" panose="020B0604020202020204" pitchFamily="34" charset="0"/>
              </a:rPr>
              <a:t> este dublă tranzistorului singular (Si – 0,7V, </a:t>
            </a:r>
            <a:r>
              <a:rPr lang="ro-RO" sz="2400" dirty="0" err="1">
                <a:latin typeface="Arial" panose="020B0604020202020204" pitchFamily="34" charset="0"/>
                <a:cs typeface="Arial" panose="020B0604020202020204" pitchFamily="34" charset="0"/>
              </a:rPr>
              <a:t>Fotodarlington</a:t>
            </a:r>
            <a:r>
              <a:rPr lang="ro-RO" sz="2400" dirty="0">
                <a:latin typeface="Arial" panose="020B0604020202020204" pitchFamily="34" charset="0"/>
                <a:cs typeface="Arial" panose="020B0604020202020204" pitchFamily="34" charset="0"/>
              </a:rPr>
              <a:t> – 1,4V)</a:t>
            </a:r>
            <a:endParaRPr lang="en-GB"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0219765" y="547607"/>
            <a:ext cx="1346992" cy="1260596"/>
          </a:xfrm>
          <a:prstGeom prst="rect">
            <a:avLst/>
          </a:prstGeom>
        </p:spPr>
      </p:pic>
      <p:pic>
        <p:nvPicPr>
          <p:cNvPr id="5" name="Picture 4"/>
          <p:cNvPicPr>
            <a:picLocks noChangeAspect="1"/>
          </p:cNvPicPr>
          <p:nvPr/>
        </p:nvPicPr>
        <p:blipFill>
          <a:blip r:embed="rId3"/>
          <a:stretch>
            <a:fillRect/>
          </a:stretch>
        </p:blipFill>
        <p:spPr>
          <a:xfrm>
            <a:off x="10219765" y="2772507"/>
            <a:ext cx="1346992" cy="1123474"/>
          </a:xfrm>
          <a:prstGeom prst="rect">
            <a:avLst/>
          </a:prstGeom>
        </p:spPr>
      </p:pic>
      <p:pic>
        <p:nvPicPr>
          <p:cNvPr id="6" name="Picture 5"/>
          <p:cNvPicPr>
            <a:picLocks noChangeAspect="1"/>
          </p:cNvPicPr>
          <p:nvPr/>
        </p:nvPicPr>
        <p:blipFill>
          <a:blip r:embed="rId4"/>
          <a:stretch>
            <a:fillRect/>
          </a:stretch>
        </p:blipFill>
        <p:spPr>
          <a:xfrm>
            <a:off x="1632856" y="5457135"/>
            <a:ext cx="4328351" cy="624281"/>
          </a:xfrm>
          <a:prstGeom prst="rect">
            <a:avLst/>
          </a:prstGeom>
        </p:spPr>
      </p:pic>
      <p:pic>
        <p:nvPicPr>
          <p:cNvPr id="7" name="Picture 6"/>
          <p:cNvPicPr>
            <a:picLocks noChangeAspect="1"/>
          </p:cNvPicPr>
          <p:nvPr/>
        </p:nvPicPr>
        <p:blipFill>
          <a:blip r:embed="rId5"/>
          <a:stretch>
            <a:fillRect/>
          </a:stretch>
        </p:blipFill>
        <p:spPr>
          <a:xfrm>
            <a:off x="6786901" y="5374580"/>
            <a:ext cx="2877051" cy="675364"/>
          </a:xfrm>
          <a:prstGeom prst="rect">
            <a:avLst/>
          </a:prstGeom>
        </p:spPr>
      </p:pic>
    </p:spTree>
    <p:extLst>
      <p:ext uri="{BB962C8B-B14F-4D97-AF65-F5344CB8AC3E}">
        <p14:creationId xmlns:p14="http://schemas.microsoft.com/office/powerpoint/2010/main" val="4169522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ADBFF88-F6DD-D5F1-F537-7092C252B01A}"/>
              </a:ext>
            </a:extLst>
          </p:cNvPr>
          <p:cNvGraphicFramePr>
            <a:graphicFrameLocks noGrp="1"/>
          </p:cNvGraphicFramePr>
          <p:nvPr>
            <p:ph idx="1"/>
            <p:extLst>
              <p:ext uri="{D42A27DB-BD31-4B8C-83A1-F6EECF244321}">
                <p14:modId xmlns:p14="http://schemas.microsoft.com/office/powerpoint/2010/main" val="2208615156"/>
              </p:ext>
            </p:extLst>
          </p:nvPr>
        </p:nvGraphicFramePr>
        <p:xfrm>
          <a:off x="433953" y="63414"/>
          <a:ext cx="11499742" cy="6794589"/>
        </p:xfrm>
        <a:graphic>
          <a:graphicData uri="http://schemas.openxmlformats.org/drawingml/2006/table">
            <a:tbl>
              <a:tblPr firstRow="1" bandRow="1">
                <a:tableStyleId>{5C22544A-7EE6-4342-B048-85BDC9FD1C3A}</a:tableStyleId>
              </a:tblPr>
              <a:tblGrid>
                <a:gridCol w="5749871">
                  <a:extLst>
                    <a:ext uri="{9D8B030D-6E8A-4147-A177-3AD203B41FA5}">
                      <a16:colId xmlns:a16="http://schemas.microsoft.com/office/drawing/2014/main" val="2455870268"/>
                    </a:ext>
                  </a:extLst>
                </a:gridCol>
                <a:gridCol w="5749871">
                  <a:extLst>
                    <a:ext uri="{9D8B030D-6E8A-4147-A177-3AD203B41FA5}">
                      <a16:colId xmlns:a16="http://schemas.microsoft.com/office/drawing/2014/main" val="31997618"/>
                    </a:ext>
                  </a:extLst>
                </a:gridCol>
              </a:tblGrid>
              <a:tr h="468575">
                <a:tc>
                  <a:txBody>
                    <a:bodyPr/>
                    <a:lstStyle/>
                    <a:p>
                      <a:pPr algn="ctr" fontAlgn="base">
                        <a:spcAft>
                          <a:spcPts val="1800"/>
                        </a:spcAft>
                        <a:buNone/>
                      </a:pPr>
                      <a:r>
                        <a:rPr lang="en-US" b="1" dirty="0">
                          <a:solidFill>
                            <a:srgbClr val="666666"/>
                          </a:solidFill>
                          <a:effectLst/>
                          <a:highlight>
                            <a:srgbClr val="FFFF00"/>
                          </a:highlight>
                          <a:latin typeface="inherit"/>
                        </a:rPr>
                        <a:t>Photodiode</a:t>
                      </a:r>
                      <a:endParaRPr lang="en-US" b="0" dirty="0">
                        <a:solidFill>
                          <a:srgbClr val="666666"/>
                        </a:solidFill>
                        <a:effectLst/>
                        <a:highlight>
                          <a:srgbClr val="FFFF00"/>
                        </a:highlight>
                        <a:latin typeface="Arial" panose="020B0604020202020204" pitchFamily="34" charset="0"/>
                      </a:endParaRPr>
                    </a:p>
                  </a:txBody>
                  <a:tcPr anchor="ctr"/>
                </a:tc>
                <a:tc>
                  <a:txBody>
                    <a:bodyPr/>
                    <a:lstStyle/>
                    <a:p>
                      <a:pPr algn="ctr" fontAlgn="base">
                        <a:spcAft>
                          <a:spcPts val="1800"/>
                        </a:spcAft>
                        <a:buNone/>
                      </a:pPr>
                      <a:r>
                        <a:rPr lang="en-US" b="1" dirty="0">
                          <a:solidFill>
                            <a:srgbClr val="666666"/>
                          </a:solidFill>
                          <a:effectLst/>
                          <a:highlight>
                            <a:srgbClr val="FFFF00"/>
                          </a:highlight>
                          <a:latin typeface="inherit"/>
                        </a:rPr>
                        <a:t>Phototransistor</a:t>
                      </a:r>
                      <a:endParaRPr lang="en-US" b="0" dirty="0">
                        <a:solidFill>
                          <a:srgbClr val="666666"/>
                        </a:solidFill>
                        <a:effectLst/>
                        <a:highlight>
                          <a:srgbClr val="FFFF00"/>
                        </a:highlight>
                        <a:latin typeface="Arial" panose="020B0604020202020204" pitchFamily="34" charset="0"/>
                      </a:endParaRPr>
                    </a:p>
                  </a:txBody>
                  <a:tcPr anchor="ctr"/>
                </a:tc>
                <a:extLst>
                  <a:ext uri="{0D108BD9-81ED-4DB2-BD59-A6C34878D82A}">
                    <a16:rowId xmlns:a16="http://schemas.microsoft.com/office/drawing/2014/main" val="3911099564"/>
                  </a:ext>
                </a:extLst>
              </a:tr>
              <a:tr h="982577">
                <a:tc>
                  <a:txBody>
                    <a:bodyPr/>
                    <a:lstStyle/>
                    <a:p>
                      <a:pPr algn="l" fontAlgn="base">
                        <a:buNone/>
                      </a:pPr>
                      <a:r>
                        <a:rPr lang="en-US" b="0" dirty="0">
                          <a:effectLst/>
                          <a:latin typeface="inherit"/>
                        </a:rPr>
                        <a:t> is a PN-junction diode, used to generate electric current once a photon of light strikes on their surface.</a:t>
                      </a:r>
                    </a:p>
                  </a:txBody>
                  <a:tcPr anchor="ctr"/>
                </a:tc>
                <a:tc>
                  <a:txBody>
                    <a:bodyPr/>
                    <a:lstStyle/>
                    <a:p>
                      <a:pPr algn="l" fontAlgn="base">
                        <a:buNone/>
                      </a:pPr>
                      <a:r>
                        <a:rPr lang="en-US" b="0" dirty="0">
                          <a:effectLst/>
                          <a:latin typeface="inherit"/>
                        </a:rPr>
                        <a:t>is used to change the energy of the light into an electrical energy</a:t>
                      </a:r>
                    </a:p>
                  </a:txBody>
                  <a:tcPr anchor="ctr"/>
                </a:tc>
                <a:extLst>
                  <a:ext uri="{0D108BD9-81ED-4DB2-BD59-A6C34878D82A}">
                    <a16:rowId xmlns:a16="http://schemas.microsoft.com/office/drawing/2014/main" val="3087384017"/>
                  </a:ext>
                </a:extLst>
              </a:tr>
              <a:tr h="468575">
                <a:tc>
                  <a:txBody>
                    <a:bodyPr/>
                    <a:lstStyle/>
                    <a:p>
                      <a:pPr algn="l" fontAlgn="base">
                        <a:buNone/>
                      </a:pPr>
                      <a:r>
                        <a:rPr lang="en-US" b="0">
                          <a:effectLst/>
                          <a:latin typeface="inherit"/>
                        </a:rPr>
                        <a:t>It is less sensitive</a:t>
                      </a:r>
                    </a:p>
                  </a:txBody>
                  <a:tcPr anchor="ctr"/>
                </a:tc>
                <a:tc>
                  <a:txBody>
                    <a:bodyPr/>
                    <a:lstStyle/>
                    <a:p>
                      <a:pPr algn="l" fontAlgn="base">
                        <a:buNone/>
                      </a:pPr>
                      <a:r>
                        <a:rPr lang="en-US" b="0">
                          <a:effectLst/>
                          <a:latin typeface="inherit"/>
                        </a:rPr>
                        <a:t>It is more sensitive</a:t>
                      </a:r>
                    </a:p>
                  </a:txBody>
                  <a:tcPr anchor="ctr"/>
                </a:tc>
                <a:extLst>
                  <a:ext uri="{0D108BD9-81ED-4DB2-BD59-A6C34878D82A}">
                    <a16:rowId xmlns:a16="http://schemas.microsoft.com/office/drawing/2014/main" val="426302126"/>
                  </a:ext>
                </a:extLst>
              </a:tr>
              <a:tr h="468575">
                <a:tc>
                  <a:txBody>
                    <a:bodyPr/>
                    <a:lstStyle/>
                    <a:p>
                      <a:pPr algn="l" fontAlgn="base">
                        <a:buNone/>
                      </a:pPr>
                      <a:r>
                        <a:rPr lang="en-US" b="0">
                          <a:effectLst/>
                          <a:latin typeface="inherit"/>
                        </a:rPr>
                        <a:t>The output response of photodiode is fast</a:t>
                      </a:r>
                    </a:p>
                  </a:txBody>
                  <a:tcPr anchor="ctr"/>
                </a:tc>
                <a:tc>
                  <a:txBody>
                    <a:bodyPr/>
                    <a:lstStyle/>
                    <a:p>
                      <a:pPr algn="l" fontAlgn="base">
                        <a:buNone/>
                      </a:pPr>
                      <a:r>
                        <a:rPr lang="en-US" b="0">
                          <a:effectLst/>
                          <a:latin typeface="inherit"/>
                        </a:rPr>
                        <a:t>The output response of the phototransistor is low</a:t>
                      </a:r>
                    </a:p>
                  </a:txBody>
                  <a:tcPr anchor="ctr"/>
                </a:tc>
                <a:extLst>
                  <a:ext uri="{0D108BD9-81ED-4DB2-BD59-A6C34878D82A}">
                    <a16:rowId xmlns:a16="http://schemas.microsoft.com/office/drawing/2014/main" val="1731692384"/>
                  </a:ext>
                </a:extLst>
              </a:tr>
              <a:tr h="468575">
                <a:tc>
                  <a:txBody>
                    <a:bodyPr/>
                    <a:lstStyle/>
                    <a:p>
                      <a:pPr algn="l" fontAlgn="base">
                        <a:buNone/>
                      </a:pPr>
                      <a:r>
                        <a:rPr lang="en-US" b="0">
                          <a:effectLst/>
                          <a:latin typeface="inherit"/>
                        </a:rPr>
                        <a:t>It produces current</a:t>
                      </a:r>
                    </a:p>
                  </a:txBody>
                  <a:tcPr anchor="ctr"/>
                </a:tc>
                <a:tc>
                  <a:txBody>
                    <a:bodyPr/>
                    <a:lstStyle/>
                    <a:p>
                      <a:pPr algn="l" fontAlgn="base">
                        <a:buNone/>
                      </a:pPr>
                      <a:r>
                        <a:rPr lang="en-US" b="0">
                          <a:effectLst/>
                          <a:latin typeface="inherit"/>
                        </a:rPr>
                        <a:t>It produces voltage and current</a:t>
                      </a:r>
                    </a:p>
                  </a:txBody>
                  <a:tcPr anchor="ctr"/>
                </a:tc>
                <a:extLst>
                  <a:ext uri="{0D108BD9-81ED-4DB2-BD59-A6C34878D82A}">
                    <a16:rowId xmlns:a16="http://schemas.microsoft.com/office/drawing/2014/main" val="91824103"/>
                  </a:ext>
                </a:extLst>
              </a:tr>
              <a:tr h="687804">
                <a:tc>
                  <a:txBody>
                    <a:bodyPr/>
                    <a:lstStyle/>
                    <a:p>
                      <a:pPr algn="l" fontAlgn="base">
                        <a:buNone/>
                      </a:pPr>
                      <a:r>
                        <a:rPr lang="en-US" b="0" dirty="0">
                          <a:effectLst/>
                          <a:latin typeface="inherit"/>
                        </a:rPr>
                        <a:t>It is used in solar power generation, detecting UV otherwise IR rays &amp; also for light measuring, etc.</a:t>
                      </a:r>
                    </a:p>
                  </a:txBody>
                  <a:tcPr anchor="ctr"/>
                </a:tc>
                <a:tc>
                  <a:txBody>
                    <a:bodyPr/>
                    <a:lstStyle/>
                    <a:p>
                      <a:pPr algn="l" fontAlgn="base">
                        <a:buNone/>
                      </a:pPr>
                      <a:r>
                        <a:rPr lang="en-US" b="0">
                          <a:effectLst/>
                          <a:latin typeface="inherit"/>
                        </a:rPr>
                        <a:t>It is used in compact disc players, smoke detectors, lasers, invisible light receivers, etc.</a:t>
                      </a:r>
                    </a:p>
                  </a:txBody>
                  <a:tcPr anchor="ctr"/>
                </a:tc>
                <a:extLst>
                  <a:ext uri="{0D108BD9-81ED-4DB2-BD59-A6C34878D82A}">
                    <a16:rowId xmlns:a16="http://schemas.microsoft.com/office/drawing/2014/main" val="3414540071"/>
                  </a:ext>
                </a:extLst>
              </a:tr>
              <a:tr h="468575">
                <a:tc>
                  <a:txBody>
                    <a:bodyPr/>
                    <a:lstStyle/>
                    <a:p>
                      <a:pPr algn="l" fontAlgn="base">
                        <a:buNone/>
                      </a:pPr>
                      <a:r>
                        <a:rPr lang="en-US" b="0">
                          <a:effectLst/>
                          <a:latin typeface="inherit"/>
                        </a:rPr>
                        <a:t>It is more reactive to incident lights</a:t>
                      </a:r>
                    </a:p>
                  </a:txBody>
                  <a:tcPr anchor="ctr"/>
                </a:tc>
                <a:tc>
                  <a:txBody>
                    <a:bodyPr/>
                    <a:lstStyle/>
                    <a:p>
                      <a:pPr algn="l" fontAlgn="base">
                        <a:buNone/>
                      </a:pPr>
                      <a:r>
                        <a:rPr lang="en-US" b="0">
                          <a:effectLst/>
                          <a:latin typeface="inherit"/>
                        </a:rPr>
                        <a:t>It is less reactive</a:t>
                      </a:r>
                    </a:p>
                  </a:txBody>
                  <a:tcPr anchor="ctr"/>
                </a:tc>
                <a:extLst>
                  <a:ext uri="{0D108BD9-81ED-4DB2-BD59-A6C34878D82A}">
                    <a16:rowId xmlns:a16="http://schemas.microsoft.com/office/drawing/2014/main" val="2541150871"/>
                  </a:ext>
                </a:extLst>
              </a:tr>
              <a:tr h="468575">
                <a:tc>
                  <a:txBody>
                    <a:bodyPr/>
                    <a:lstStyle/>
                    <a:p>
                      <a:pPr algn="l" fontAlgn="base">
                        <a:buNone/>
                      </a:pPr>
                      <a:r>
                        <a:rPr lang="en-US" b="0" dirty="0">
                          <a:effectLst/>
                          <a:latin typeface="inherit"/>
                        </a:rPr>
                        <a:t>has a less dark current</a:t>
                      </a:r>
                    </a:p>
                  </a:txBody>
                  <a:tcPr anchor="ctr"/>
                </a:tc>
                <a:tc>
                  <a:txBody>
                    <a:bodyPr/>
                    <a:lstStyle/>
                    <a:p>
                      <a:pPr algn="l" fontAlgn="base">
                        <a:buNone/>
                      </a:pPr>
                      <a:r>
                        <a:rPr lang="en-US" b="0" dirty="0">
                          <a:effectLst/>
                          <a:latin typeface="inherit"/>
                        </a:rPr>
                        <a:t> has high dark current</a:t>
                      </a:r>
                    </a:p>
                  </a:txBody>
                  <a:tcPr anchor="ctr"/>
                </a:tc>
                <a:extLst>
                  <a:ext uri="{0D108BD9-81ED-4DB2-BD59-A6C34878D82A}">
                    <a16:rowId xmlns:a16="http://schemas.microsoft.com/office/drawing/2014/main" val="2971607116"/>
                  </a:ext>
                </a:extLst>
              </a:tr>
              <a:tr h="468575">
                <a:tc>
                  <a:txBody>
                    <a:bodyPr/>
                    <a:lstStyle/>
                    <a:p>
                      <a:pPr algn="l" fontAlgn="base">
                        <a:buNone/>
                      </a:pPr>
                      <a:r>
                        <a:rPr lang="en-US" b="0" dirty="0">
                          <a:effectLst/>
                          <a:latin typeface="inherit"/>
                        </a:rPr>
                        <a:t>both the biasing is used like forward and reverse</a:t>
                      </a:r>
                    </a:p>
                  </a:txBody>
                  <a:tcPr anchor="ctr"/>
                </a:tc>
                <a:tc>
                  <a:txBody>
                    <a:bodyPr/>
                    <a:lstStyle/>
                    <a:p>
                      <a:pPr algn="l" fontAlgn="base">
                        <a:buNone/>
                      </a:pPr>
                      <a:r>
                        <a:rPr lang="en-US" b="0" dirty="0">
                          <a:effectLst/>
                          <a:latin typeface="inherit"/>
                        </a:rPr>
                        <a:t>forward biasing is used</a:t>
                      </a:r>
                    </a:p>
                  </a:txBody>
                  <a:tcPr anchor="ctr"/>
                </a:tc>
                <a:extLst>
                  <a:ext uri="{0D108BD9-81ED-4DB2-BD59-A6C34878D82A}">
                    <a16:rowId xmlns:a16="http://schemas.microsoft.com/office/drawing/2014/main" val="3461222679"/>
                  </a:ext>
                </a:extLst>
              </a:tr>
              <a:tr h="468575">
                <a:tc>
                  <a:txBody>
                    <a:bodyPr/>
                    <a:lstStyle/>
                    <a:p>
                      <a:pPr algn="l" fontAlgn="base">
                        <a:buNone/>
                      </a:pPr>
                      <a:r>
                        <a:rPr lang="en-US" b="0">
                          <a:effectLst/>
                          <a:latin typeface="inherit"/>
                        </a:rPr>
                        <a:t>The linear response range of photodiode is much wider</a:t>
                      </a:r>
                    </a:p>
                  </a:txBody>
                  <a:tcPr anchor="ctr"/>
                </a:tc>
                <a:tc>
                  <a:txBody>
                    <a:bodyPr/>
                    <a:lstStyle/>
                    <a:p>
                      <a:pPr algn="l" fontAlgn="base">
                        <a:buNone/>
                      </a:pPr>
                      <a:r>
                        <a:rPr lang="en-US" b="0">
                          <a:effectLst/>
                          <a:latin typeface="inherit"/>
                        </a:rPr>
                        <a:t>The linear response range of phototransistor is much lower</a:t>
                      </a:r>
                    </a:p>
                  </a:txBody>
                  <a:tcPr anchor="ctr"/>
                </a:tc>
                <a:extLst>
                  <a:ext uri="{0D108BD9-81ED-4DB2-BD59-A6C34878D82A}">
                    <a16:rowId xmlns:a16="http://schemas.microsoft.com/office/drawing/2014/main" val="356048638"/>
                  </a:ext>
                </a:extLst>
              </a:tr>
              <a:tr h="687804">
                <a:tc>
                  <a:txBody>
                    <a:bodyPr/>
                    <a:lstStyle/>
                    <a:p>
                      <a:pPr algn="l" fontAlgn="base">
                        <a:buNone/>
                      </a:pPr>
                      <a:r>
                        <a:rPr lang="en-US" b="0" dirty="0">
                          <a:effectLst/>
                          <a:latin typeface="inherit"/>
                        </a:rPr>
                        <a:t> allows low current as compared to a phototransistor</a:t>
                      </a:r>
                    </a:p>
                  </a:txBody>
                  <a:tcPr anchor="ctr"/>
                </a:tc>
                <a:tc>
                  <a:txBody>
                    <a:bodyPr/>
                    <a:lstStyle/>
                    <a:p>
                      <a:pPr algn="l" fontAlgn="base">
                        <a:buNone/>
                      </a:pPr>
                      <a:r>
                        <a:rPr lang="en-US" b="0" dirty="0">
                          <a:effectLst/>
                          <a:latin typeface="inherit"/>
                        </a:rPr>
                        <a:t>allows high current as compared to the photodiode</a:t>
                      </a:r>
                    </a:p>
                  </a:txBody>
                  <a:tcPr anchor="ctr"/>
                </a:tc>
                <a:extLst>
                  <a:ext uri="{0D108BD9-81ED-4DB2-BD59-A6C34878D82A}">
                    <a16:rowId xmlns:a16="http://schemas.microsoft.com/office/drawing/2014/main" val="1818239818"/>
                  </a:ext>
                </a:extLst>
              </a:tr>
              <a:tr h="687804">
                <a:tc>
                  <a:txBody>
                    <a:bodyPr/>
                    <a:lstStyle/>
                    <a:p>
                      <a:pPr algn="l" fontAlgn="base">
                        <a:buNone/>
                      </a:pPr>
                      <a:r>
                        <a:rPr lang="en-US" b="0" dirty="0">
                          <a:effectLst/>
                          <a:latin typeface="inherit"/>
                        </a:rPr>
                        <a:t> is used for battery-powered devices that use less power.</a:t>
                      </a:r>
                    </a:p>
                  </a:txBody>
                  <a:tcPr anchor="ctr"/>
                </a:tc>
                <a:tc>
                  <a:txBody>
                    <a:bodyPr/>
                    <a:lstStyle/>
                    <a:p>
                      <a:pPr algn="l" fontAlgn="base">
                        <a:buNone/>
                      </a:pPr>
                      <a:r>
                        <a:rPr lang="en-US" b="0" dirty="0">
                          <a:effectLst/>
                          <a:latin typeface="inherit"/>
                        </a:rPr>
                        <a:t>is used as a solid-state switch, not like a photodiode.</a:t>
                      </a:r>
                    </a:p>
                  </a:txBody>
                  <a:tcPr anchor="ctr"/>
                </a:tc>
                <a:extLst>
                  <a:ext uri="{0D108BD9-81ED-4DB2-BD59-A6C34878D82A}">
                    <a16:rowId xmlns:a16="http://schemas.microsoft.com/office/drawing/2014/main" val="2376448795"/>
                  </a:ext>
                </a:extLst>
              </a:tr>
            </a:tbl>
          </a:graphicData>
        </a:graphic>
      </p:graphicFrame>
    </p:spTree>
    <p:extLst>
      <p:ext uri="{BB962C8B-B14F-4D97-AF65-F5344CB8AC3E}">
        <p14:creationId xmlns:p14="http://schemas.microsoft.com/office/powerpoint/2010/main" val="1686687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ini pentru important characteristics of phototransist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13140"/>
            <a:ext cx="5057762" cy="50577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8402195" y="0"/>
            <a:ext cx="1556843" cy="1868212"/>
          </a:xfrm>
          <a:prstGeom prst="rect">
            <a:avLst/>
          </a:prstGeom>
        </p:spPr>
      </p:pic>
      <p:sp>
        <p:nvSpPr>
          <p:cNvPr id="3" name="CasetăText 2">
            <a:extLst>
              <a:ext uri="{FF2B5EF4-FFF2-40B4-BE49-F238E27FC236}">
                <a16:creationId xmlns:a16="http://schemas.microsoft.com/office/drawing/2014/main" id="{46621461-B099-FD36-69F8-72BB03A482C2}"/>
              </a:ext>
            </a:extLst>
          </p:cNvPr>
          <p:cNvSpPr txBox="1"/>
          <p:nvPr/>
        </p:nvSpPr>
        <p:spPr>
          <a:xfrm>
            <a:off x="5269424" y="1967616"/>
            <a:ext cx="6664270" cy="4093428"/>
          </a:xfrm>
          <a:prstGeom prst="rect">
            <a:avLst/>
          </a:prstGeom>
          <a:noFill/>
        </p:spPr>
        <p:txBody>
          <a:bodyPr wrap="square">
            <a:spAutoFit/>
          </a:bodyPr>
          <a:lstStyle/>
          <a:p>
            <a:r>
              <a:rPr lang="en-GB" sz="2000" dirty="0">
                <a:latin typeface="Calibri" panose="020F0502020204030204" pitchFamily="34" charset="0"/>
                <a:ea typeface="Calibri" panose="020F0502020204030204" pitchFamily="34" charset="0"/>
                <a:cs typeface="Calibri" panose="020F0502020204030204" pitchFamily="34" charset="0"/>
              </a:rPr>
              <a:t>Un </a:t>
            </a:r>
            <a:r>
              <a:rPr lang="en-GB" sz="2000" dirty="0" err="1">
                <a:latin typeface="Calibri" panose="020F0502020204030204" pitchFamily="34" charset="0"/>
                <a:ea typeface="Calibri" panose="020F0502020204030204" pitchFamily="34" charset="0"/>
                <a:cs typeface="Calibri" panose="020F0502020204030204" pitchFamily="34" charset="0"/>
              </a:rPr>
              <a:t>solaristor</a:t>
            </a:r>
            <a:r>
              <a:rPr lang="en-GB" sz="2000" dirty="0">
                <a:latin typeface="Calibri" panose="020F0502020204030204" pitchFamily="34" charset="0"/>
                <a:ea typeface="Calibri" panose="020F0502020204030204" pitchFamily="34" charset="0"/>
                <a:cs typeface="Calibri" panose="020F0502020204030204" pitchFamily="34" charset="0"/>
              </a:rPr>
              <a:t> (</a:t>
            </a:r>
            <a:r>
              <a:rPr lang="ro-RO" sz="2000" dirty="0">
                <a:latin typeface="Calibri" panose="020F0502020204030204" pitchFamily="34" charset="0"/>
                <a:ea typeface="Calibri" panose="020F0502020204030204" pitchFamily="34" charset="0"/>
                <a:cs typeface="Calibri" panose="020F0502020204030204" pitchFamily="34" charset="0"/>
              </a:rPr>
              <a:t>T</a:t>
            </a:r>
            <a:r>
              <a:rPr lang="en-GB" sz="2000" dirty="0" err="1">
                <a:latin typeface="Calibri" panose="020F0502020204030204" pitchFamily="34" charset="0"/>
                <a:ea typeface="Calibri" panose="020F0502020204030204" pitchFamily="34" charset="0"/>
                <a:cs typeface="Calibri" panose="020F0502020204030204" pitchFamily="34" charset="0"/>
              </a:rPr>
              <a:t>ranzistorul</a:t>
            </a:r>
            <a:r>
              <a:rPr lang="en-GB" sz="2000" dirty="0">
                <a:latin typeface="Calibri" panose="020F0502020204030204" pitchFamily="34" charset="0"/>
                <a:ea typeface="Calibri" panose="020F0502020204030204" pitchFamily="34" charset="0"/>
                <a:cs typeface="Calibri" panose="020F0502020204030204" pitchFamily="34" charset="0"/>
              </a:rPr>
              <a:t> cu </a:t>
            </a:r>
            <a:r>
              <a:rPr lang="en-GB" sz="2000" dirty="0" err="1">
                <a:latin typeface="Calibri" panose="020F0502020204030204" pitchFamily="34" charset="0"/>
                <a:ea typeface="Calibri" panose="020F0502020204030204" pitchFamily="34" charset="0"/>
                <a:cs typeface="Calibri" panose="020F0502020204030204" pitchFamily="34" charset="0"/>
              </a:rPr>
              <a:t>celule</a:t>
            </a:r>
            <a:r>
              <a:rPr lang="en-GB" sz="2000" dirty="0">
                <a:latin typeface="Calibri" panose="020F0502020204030204" pitchFamily="34" charset="0"/>
                <a:ea typeface="Calibri" panose="020F0502020204030204" pitchFamily="34" charset="0"/>
                <a:cs typeface="Calibri" panose="020F0502020204030204" pitchFamily="34" charset="0"/>
              </a:rPr>
              <a:t> SOLARE) </a:t>
            </a:r>
            <a:r>
              <a:rPr lang="ro-RO" sz="2000" dirty="0">
                <a:latin typeface="Calibri" panose="020F0502020204030204" pitchFamily="34" charset="0"/>
                <a:ea typeface="Calibri" panose="020F0502020204030204" pitchFamily="34" charset="0"/>
                <a:cs typeface="Calibri" panose="020F0502020204030204" pitchFamily="34" charset="0"/>
              </a:rPr>
              <a:t>– </a:t>
            </a:r>
            <a:r>
              <a:rPr lang="en-GB" sz="2000" dirty="0">
                <a:latin typeface="Calibri" panose="020F0502020204030204" pitchFamily="34" charset="0"/>
                <a:ea typeface="Calibri" panose="020F0502020204030204" pitchFamily="34" charset="0"/>
                <a:cs typeface="Calibri" panose="020F0502020204030204" pitchFamily="34" charset="0"/>
              </a:rPr>
              <a:t>un</a:t>
            </a:r>
            <a:r>
              <a:rPr lang="ro-RO" sz="2000" dirty="0">
                <a:latin typeface="Calibri" panose="020F0502020204030204" pitchFamily="34" charset="0"/>
                <a:ea typeface="Calibri" panose="020F0502020204030204" pitchFamily="34" charset="0"/>
                <a:cs typeface="Calibri" panose="020F0502020204030204" pitchFamily="34" charset="0"/>
              </a:rPr>
              <a:t> FT </a:t>
            </a:r>
            <a:r>
              <a:rPr lang="en-GB" sz="2000" dirty="0">
                <a:latin typeface="Calibri" panose="020F0502020204030204" pitchFamily="34" charset="0"/>
                <a:ea typeface="Calibri" panose="020F0502020204030204" pitchFamily="34" charset="0"/>
                <a:cs typeface="Calibri" panose="020F0502020204030204" pitchFamily="34" charset="0"/>
              </a:rPr>
              <a:t>cu </a:t>
            </a:r>
            <a:r>
              <a:rPr lang="en-GB" sz="2000" dirty="0" err="1">
                <a:latin typeface="Calibri" panose="020F0502020204030204" pitchFamily="34" charset="0"/>
                <a:ea typeface="Calibri" panose="020F0502020204030204" pitchFamily="34" charset="0"/>
                <a:cs typeface="Calibri" panose="020F0502020204030204" pitchFamily="34" charset="0"/>
              </a:rPr>
              <a:t>două</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terminale</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Tranzistorul</a:t>
            </a:r>
            <a:r>
              <a:rPr lang="en-GB" sz="2000" dirty="0">
                <a:latin typeface="Calibri" panose="020F0502020204030204" pitchFamily="34" charset="0"/>
                <a:ea typeface="Calibri" panose="020F0502020204030204" pitchFamily="34" charset="0"/>
                <a:cs typeface="Calibri" panose="020F0502020204030204" pitchFamily="34" charset="0"/>
              </a:rPr>
              <a:t> cu </a:t>
            </a:r>
            <a:r>
              <a:rPr lang="ro-RO" sz="2000" dirty="0">
                <a:latin typeface="Calibri" panose="020F0502020204030204" pitchFamily="34" charset="0"/>
                <a:ea typeface="Calibri" panose="020F0502020204030204" pitchFamily="34" charset="0"/>
                <a:cs typeface="Calibri" panose="020F0502020204030204" pitchFamily="34" charset="0"/>
              </a:rPr>
              <a:t>2 în 1 </a:t>
            </a:r>
            <a:r>
              <a:rPr lang="en-GB" sz="2000" dirty="0">
                <a:latin typeface="Calibri" panose="020F0502020204030204" pitchFamily="34" charset="0"/>
                <a:ea typeface="Calibri" panose="020F0502020204030204" pitchFamily="34" charset="0"/>
                <a:cs typeface="Calibri" panose="020F0502020204030204" pitchFamily="34" charset="0"/>
              </a:rPr>
              <a:t>plus </a:t>
            </a:r>
            <a:r>
              <a:rPr lang="en-GB" sz="2000" dirty="0" err="1">
                <a:latin typeface="Calibri" panose="020F0502020204030204" pitchFamily="34" charset="0"/>
                <a:ea typeface="Calibri" panose="020F0502020204030204" pitchFamily="34" charset="0"/>
                <a:cs typeface="Calibri" panose="020F0502020204030204" pitchFamily="34" charset="0"/>
              </a:rPr>
              <a:t>celula</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solară</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realizează</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modularea</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curentului</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înalt-scăzut</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printr</a:t>
            </a:r>
            <a:r>
              <a:rPr lang="en-GB" sz="2000" dirty="0">
                <a:latin typeface="Calibri" panose="020F0502020204030204" pitchFamily="34" charset="0"/>
                <a:ea typeface="Calibri" panose="020F0502020204030204" pitchFamily="34" charset="0"/>
                <a:cs typeface="Calibri" panose="020F0502020204030204" pitchFamily="34" charset="0"/>
              </a:rPr>
              <a:t>-un </a:t>
            </a:r>
            <a:r>
              <a:rPr lang="en-GB" sz="2000" dirty="0" err="1">
                <a:latin typeface="Calibri" panose="020F0502020204030204" pitchFamily="34" charset="0"/>
                <a:ea typeface="Calibri" panose="020F0502020204030204" pitchFamily="34" charset="0"/>
                <a:cs typeface="Calibri" panose="020F0502020204030204" pitchFamily="34" charset="0"/>
              </a:rPr>
              <a:t>efect</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memresistiv</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în</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fluxul</a:t>
            </a:r>
            <a:r>
              <a:rPr lang="en-GB" sz="2000" dirty="0">
                <a:latin typeface="Calibri" panose="020F0502020204030204" pitchFamily="34" charset="0"/>
                <a:ea typeface="Calibri" panose="020F0502020204030204" pitchFamily="34" charset="0"/>
                <a:cs typeface="Calibri" panose="020F0502020204030204" pitchFamily="34" charset="0"/>
              </a:rPr>
              <a:t> de </a:t>
            </a:r>
            <a:r>
              <a:rPr lang="en-GB" sz="2000" dirty="0" err="1">
                <a:latin typeface="Calibri" panose="020F0502020204030204" pitchFamily="34" charset="0"/>
                <a:ea typeface="Calibri" panose="020F0502020204030204" pitchFamily="34" charset="0"/>
                <a:cs typeface="Calibri" panose="020F0502020204030204" pitchFamily="34" charset="0"/>
              </a:rPr>
              <a:t>purtători</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fotogenerați</a:t>
            </a:r>
            <a:r>
              <a:rPr lang="en-GB" sz="2000" dirty="0">
                <a:latin typeface="Calibri" panose="020F0502020204030204" pitchFamily="34" charset="0"/>
                <a:ea typeface="Calibri" panose="020F0502020204030204" pitchFamily="34" charset="0"/>
                <a:cs typeface="Calibri" panose="020F0502020204030204" pitchFamily="34" charset="0"/>
              </a:rPr>
              <a:t>. </a:t>
            </a:r>
            <a:endParaRPr lang="ro-RO" sz="2000" dirty="0">
              <a:latin typeface="Calibri" panose="020F0502020204030204" pitchFamily="34" charset="0"/>
              <a:ea typeface="Calibri" panose="020F0502020204030204" pitchFamily="34" charset="0"/>
              <a:cs typeface="Calibri" panose="020F0502020204030204" pitchFamily="34" charset="0"/>
            </a:endParaRPr>
          </a:p>
          <a:p>
            <a:endParaRPr lang="ro-RO" sz="2000" dirty="0">
              <a:latin typeface="Calibri" panose="020F0502020204030204" pitchFamily="34" charset="0"/>
              <a:ea typeface="Calibri" panose="020F0502020204030204" pitchFamily="34" charset="0"/>
              <a:cs typeface="Calibri" panose="020F0502020204030204" pitchFamily="34" charset="0"/>
            </a:endParaRPr>
          </a:p>
          <a:p>
            <a:r>
              <a:rPr lang="en-GB" sz="2000" dirty="0" err="1">
                <a:latin typeface="Calibri" panose="020F0502020204030204" pitchFamily="34" charset="0"/>
                <a:ea typeface="Calibri" panose="020F0502020204030204" pitchFamily="34" charset="0"/>
                <a:cs typeface="Calibri" panose="020F0502020204030204" pitchFamily="34" charset="0"/>
              </a:rPr>
              <a:t>Termenul</a:t>
            </a:r>
            <a:r>
              <a:rPr lang="en-GB" sz="2000" dirty="0">
                <a:latin typeface="Calibri" panose="020F0502020204030204" pitchFamily="34" charset="0"/>
                <a:ea typeface="Calibri" panose="020F0502020204030204" pitchFamily="34" charset="0"/>
                <a:cs typeface="Calibri" panose="020F0502020204030204" pitchFamily="34" charset="0"/>
              </a:rPr>
              <a:t> a </a:t>
            </a:r>
            <a:r>
              <a:rPr lang="en-GB" sz="2000" dirty="0" err="1">
                <a:latin typeface="Calibri" panose="020F0502020204030204" pitchFamily="34" charset="0"/>
                <a:ea typeface="Calibri" panose="020F0502020204030204" pitchFamily="34" charset="0"/>
                <a:cs typeface="Calibri" panose="020F0502020204030204" pitchFamily="34" charset="0"/>
              </a:rPr>
              <a:t>fost</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inventat</a:t>
            </a:r>
            <a:r>
              <a:rPr lang="en-GB" sz="2000" dirty="0">
                <a:latin typeface="Calibri" panose="020F0502020204030204" pitchFamily="34" charset="0"/>
                <a:ea typeface="Calibri" panose="020F0502020204030204" pitchFamily="34" charset="0"/>
                <a:cs typeface="Calibri" panose="020F0502020204030204" pitchFamily="34" charset="0"/>
              </a:rPr>
              <a:t> de </a:t>
            </a:r>
            <a:r>
              <a:rPr lang="en-GB" sz="2000" dirty="0" err="1">
                <a:latin typeface="Calibri" panose="020F0502020204030204" pitchFamily="34" charset="0"/>
                <a:ea typeface="Calibri" panose="020F0502020204030204" pitchFamily="34" charset="0"/>
                <a:cs typeface="Calibri" panose="020F0502020204030204" pitchFamily="34" charset="0"/>
              </a:rPr>
              <a:t>dr.</a:t>
            </a:r>
            <a:r>
              <a:rPr lang="en-GB" sz="2000" dirty="0">
                <a:latin typeface="Calibri" panose="020F0502020204030204" pitchFamily="34" charset="0"/>
                <a:ea typeface="Calibri" panose="020F0502020204030204" pitchFamily="34" charset="0"/>
                <a:cs typeface="Calibri" panose="020F0502020204030204" pitchFamily="34" charset="0"/>
              </a:rPr>
              <a:t> Amador Perez-Tomas, </a:t>
            </a:r>
            <a:r>
              <a:rPr lang="en-GB" sz="2000" dirty="0" err="1">
                <a:latin typeface="Calibri" panose="020F0502020204030204" pitchFamily="34" charset="0"/>
                <a:ea typeface="Calibri" panose="020F0502020204030204" pitchFamily="34" charset="0"/>
                <a:cs typeface="Calibri" panose="020F0502020204030204" pitchFamily="34" charset="0"/>
              </a:rPr>
              <a:t>în</a:t>
            </a:r>
            <a:r>
              <a:rPr lang="en-GB" sz="2000" dirty="0">
                <a:latin typeface="Calibri" panose="020F0502020204030204" pitchFamily="34" charset="0"/>
                <a:ea typeface="Calibri" panose="020F0502020204030204" pitchFamily="34" charset="0"/>
                <a:cs typeface="Calibri" panose="020F0502020204030204" pitchFamily="34" charset="0"/>
              </a:rPr>
              <a:t> 2018, </a:t>
            </a:r>
          </a:p>
          <a:p>
            <a:endParaRPr lang="ro-RO" sz="2000" dirty="0">
              <a:latin typeface="Calibri" panose="020F0502020204030204" pitchFamily="34" charset="0"/>
              <a:ea typeface="Calibri" panose="020F0502020204030204" pitchFamily="34" charset="0"/>
              <a:cs typeface="Calibri" panose="020F0502020204030204" pitchFamily="34" charset="0"/>
            </a:endParaRPr>
          </a:p>
          <a:p>
            <a:r>
              <a:rPr lang="en-GB" sz="2000" dirty="0" err="1">
                <a:latin typeface="Calibri" panose="020F0502020204030204" pitchFamily="34" charset="0"/>
                <a:ea typeface="Calibri" panose="020F0502020204030204" pitchFamily="34" charset="0"/>
                <a:cs typeface="Calibri" panose="020F0502020204030204" pitchFamily="34" charset="0"/>
              </a:rPr>
              <a:t>Într</a:t>
            </a:r>
            <a:r>
              <a:rPr lang="en-GB" sz="2000" dirty="0">
                <a:latin typeface="Calibri" panose="020F0502020204030204" pitchFamily="34" charset="0"/>
                <a:ea typeface="Calibri" panose="020F0502020204030204" pitchFamily="34" charset="0"/>
                <a:cs typeface="Calibri" panose="020F0502020204030204" pitchFamily="34" charset="0"/>
              </a:rPr>
              <a:t>-o </a:t>
            </a:r>
            <a:r>
              <a:rPr lang="en-GB" sz="2000" dirty="0" err="1">
                <a:latin typeface="Calibri" panose="020F0502020204030204" pitchFamily="34" charset="0"/>
                <a:ea typeface="Calibri" panose="020F0502020204030204" pitchFamily="34" charset="0"/>
                <a:cs typeface="Calibri" panose="020F0502020204030204" pitchFamily="34" charset="0"/>
              </a:rPr>
              <a:t>realizare</a:t>
            </a:r>
            <a:r>
              <a:rPr lang="en-GB" sz="2000" dirty="0">
                <a:latin typeface="Calibri" panose="020F0502020204030204" pitchFamily="34" charset="0"/>
                <a:ea typeface="Calibri" panose="020F0502020204030204" pitchFamily="34" charset="0"/>
                <a:cs typeface="Calibri" panose="020F0502020204030204" pitchFamily="34" charset="0"/>
              </a:rPr>
              <a:t> de </a:t>
            </a:r>
            <a:r>
              <a:rPr lang="en-GB" sz="2000" dirty="0" err="1">
                <a:latin typeface="Calibri" panose="020F0502020204030204" pitchFamily="34" charset="0"/>
                <a:ea typeface="Calibri" panose="020F0502020204030204" pitchFamily="34" charset="0"/>
                <a:cs typeface="Calibri" panose="020F0502020204030204" pitchFamily="34" charset="0"/>
              </a:rPr>
              <a:t>bază</a:t>
            </a:r>
            <a:r>
              <a:rPr lang="en-GB" sz="2000" dirty="0">
                <a:latin typeface="Calibri" panose="020F0502020204030204" pitchFamily="34" charset="0"/>
                <a:ea typeface="Calibri" panose="020F0502020204030204" pitchFamily="34" charset="0"/>
                <a:cs typeface="Calibri" panose="020F0502020204030204" pitchFamily="34" charset="0"/>
              </a:rPr>
              <a:t> a </a:t>
            </a:r>
            <a:r>
              <a:rPr lang="en-GB" sz="2000" dirty="0" err="1">
                <a:latin typeface="Calibri" panose="020F0502020204030204" pitchFamily="34" charset="0"/>
                <a:ea typeface="Calibri" panose="020F0502020204030204" pitchFamily="34" charset="0"/>
                <a:cs typeface="Calibri" panose="020F0502020204030204" pitchFamily="34" charset="0"/>
              </a:rPr>
              <a:t>Solaristor</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b="1" i="1" dirty="0" err="1">
                <a:latin typeface="Calibri" panose="020F0502020204030204" pitchFamily="34" charset="0"/>
                <a:ea typeface="Calibri" panose="020F0502020204030204" pitchFamily="34" charset="0"/>
                <a:cs typeface="Calibri" panose="020F0502020204030204" pitchFamily="34" charset="0"/>
              </a:rPr>
              <a:t>efectul</a:t>
            </a:r>
            <a:r>
              <a:rPr lang="en-GB" sz="2000" b="1" i="1" dirty="0">
                <a:latin typeface="Calibri" panose="020F0502020204030204" pitchFamily="34" charset="0"/>
                <a:ea typeface="Calibri" panose="020F0502020204030204" pitchFamily="34" charset="0"/>
                <a:cs typeface="Calibri" panose="020F0502020204030204" pitchFamily="34" charset="0"/>
              </a:rPr>
              <a:t> </a:t>
            </a:r>
            <a:r>
              <a:rPr lang="en-GB" sz="2000" b="1" i="1" dirty="0" err="1">
                <a:latin typeface="Calibri" panose="020F0502020204030204" pitchFamily="34" charset="0"/>
                <a:ea typeface="Calibri" panose="020F0502020204030204" pitchFamily="34" charset="0"/>
                <a:cs typeface="Calibri" panose="020F0502020204030204" pitchFamily="34" charset="0"/>
              </a:rPr>
              <a:t>tranzistorului</a:t>
            </a:r>
            <a:r>
              <a:rPr lang="en-GB" sz="2000" b="1" i="1" dirty="0">
                <a:latin typeface="Calibri" panose="020F0502020204030204" pitchFamily="34" charset="0"/>
                <a:ea typeface="Calibri" panose="020F0502020204030204" pitchFamily="34" charset="0"/>
                <a:cs typeface="Calibri" panose="020F0502020204030204" pitchFamily="34" charset="0"/>
              </a:rPr>
              <a:t> auto-</a:t>
            </a:r>
            <a:r>
              <a:rPr lang="en-GB" sz="2000" b="1" i="1" dirty="0" err="1">
                <a:latin typeface="Calibri" panose="020F0502020204030204" pitchFamily="34" charset="0"/>
                <a:ea typeface="Calibri" panose="020F0502020204030204" pitchFamily="34" charset="0"/>
                <a:cs typeface="Calibri" panose="020F0502020204030204" pitchFamily="34" charset="0"/>
              </a:rPr>
              <a:t>alimentat</a:t>
            </a:r>
            <a:r>
              <a:rPr lang="en-GB" sz="2000" b="1" i="1" dirty="0">
                <a:latin typeface="Calibri" panose="020F0502020204030204" pitchFamily="34" charset="0"/>
                <a:ea typeface="Calibri" panose="020F0502020204030204" pitchFamily="34" charset="0"/>
                <a:cs typeface="Calibri" panose="020F0502020204030204" pitchFamily="34" charset="0"/>
              </a:rPr>
              <a:t> </a:t>
            </a:r>
            <a:r>
              <a:rPr lang="en-GB" sz="2000" b="1" i="1" dirty="0" err="1">
                <a:latin typeface="Calibri" panose="020F0502020204030204" pitchFamily="34" charset="0"/>
                <a:ea typeface="Calibri" panose="020F0502020204030204" pitchFamily="34" charset="0"/>
                <a:cs typeface="Calibri" panose="020F0502020204030204" pitchFamily="34" charset="0"/>
              </a:rPr>
              <a:t>este</a:t>
            </a:r>
            <a:r>
              <a:rPr lang="en-GB" sz="2000" b="1" i="1" dirty="0">
                <a:latin typeface="Calibri" panose="020F0502020204030204" pitchFamily="34" charset="0"/>
                <a:ea typeface="Calibri" panose="020F0502020204030204" pitchFamily="34" charset="0"/>
                <a:cs typeface="Calibri" panose="020F0502020204030204" pitchFamily="34" charset="0"/>
              </a:rPr>
              <a:t> </a:t>
            </a:r>
            <a:r>
              <a:rPr lang="en-GB" sz="2000" b="1" i="1" dirty="0" err="1">
                <a:latin typeface="Calibri" panose="020F0502020204030204" pitchFamily="34" charset="0"/>
                <a:ea typeface="Calibri" panose="020F0502020204030204" pitchFamily="34" charset="0"/>
                <a:cs typeface="Calibri" panose="020F0502020204030204" pitchFamily="34" charset="0"/>
              </a:rPr>
              <a:t>obținut</a:t>
            </a:r>
            <a:r>
              <a:rPr lang="en-GB" sz="2000" b="1" i="1" dirty="0">
                <a:latin typeface="Calibri" panose="020F0502020204030204" pitchFamily="34" charset="0"/>
                <a:ea typeface="Calibri" panose="020F0502020204030204" pitchFamily="34" charset="0"/>
                <a:cs typeface="Calibri" panose="020F0502020204030204" pitchFamily="34" charset="0"/>
              </a:rPr>
              <a:t> </a:t>
            </a:r>
            <a:r>
              <a:rPr lang="en-GB" sz="2000" b="1" i="1" dirty="0" err="1">
                <a:latin typeface="Calibri" panose="020F0502020204030204" pitchFamily="34" charset="0"/>
                <a:ea typeface="Calibri" panose="020F0502020204030204" pitchFamily="34" charset="0"/>
                <a:cs typeface="Calibri" panose="020F0502020204030204" pitchFamily="34" charset="0"/>
              </a:rPr>
              <a:t>prin</a:t>
            </a:r>
            <a:r>
              <a:rPr lang="en-GB" sz="2000" b="1" i="1" dirty="0">
                <a:latin typeface="Calibri" panose="020F0502020204030204" pitchFamily="34" charset="0"/>
                <a:ea typeface="Calibri" panose="020F0502020204030204" pitchFamily="34" charset="0"/>
                <a:cs typeface="Calibri" panose="020F0502020204030204" pitchFamily="34" charset="0"/>
              </a:rPr>
              <a:t> </a:t>
            </a:r>
            <a:r>
              <a:rPr lang="en-GB" sz="2000" b="1" i="1" dirty="0" err="1">
                <a:latin typeface="Calibri" panose="020F0502020204030204" pitchFamily="34" charset="0"/>
                <a:ea typeface="Calibri" panose="020F0502020204030204" pitchFamily="34" charset="0"/>
                <a:cs typeface="Calibri" panose="020F0502020204030204" pitchFamily="34" charset="0"/>
              </a:rPr>
              <a:t>integrarea</a:t>
            </a:r>
            <a:r>
              <a:rPr lang="en-GB" sz="2000" b="1" i="1" dirty="0">
                <a:latin typeface="Calibri" panose="020F0502020204030204" pitchFamily="34" charset="0"/>
                <a:ea typeface="Calibri" panose="020F0502020204030204" pitchFamily="34" charset="0"/>
                <a:cs typeface="Calibri" panose="020F0502020204030204" pitchFamily="34" charset="0"/>
              </a:rPr>
              <a:t> </a:t>
            </a:r>
            <a:r>
              <a:rPr lang="en-GB" sz="2000" b="1" i="1" dirty="0" err="1">
                <a:latin typeface="Calibri" panose="020F0502020204030204" pitchFamily="34" charset="0"/>
                <a:ea typeface="Calibri" panose="020F0502020204030204" pitchFamily="34" charset="0"/>
                <a:cs typeface="Calibri" panose="020F0502020204030204" pitchFamily="34" charset="0"/>
              </a:rPr>
              <a:t>unui</a:t>
            </a:r>
            <a:r>
              <a:rPr lang="en-GB" sz="2000" b="1" i="1" dirty="0">
                <a:latin typeface="Calibri" panose="020F0502020204030204" pitchFamily="34" charset="0"/>
                <a:ea typeface="Calibri" panose="020F0502020204030204" pitchFamily="34" charset="0"/>
                <a:cs typeface="Calibri" panose="020F0502020204030204" pitchFamily="34" charset="0"/>
              </a:rPr>
              <a:t> </a:t>
            </a:r>
            <a:r>
              <a:rPr lang="en-GB" sz="2000" b="1" i="1" dirty="0" err="1">
                <a:latin typeface="Calibri" panose="020F0502020204030204" pitchFamily="34" charset="0"/>
                <a:ea typeface="Calibri" panose="020F0502020204030204" pitchFamily="34" charset="0"/>
                <a:cs typeface="Calibri" panose="020F0502020204030204" pitchFamily="34" charset="0"/>
              </a:rPr>
              <a:t>strat</a:t>
            </a:r>
            <a:r>
              <a:rPr lang="en-GB" sz="2000" b="1" i="1" dirty="0">
                <a:latin typeface="Calibri" panose="020F0502020204030204" pitchFamily="34" charset="0"/>
                <a:ea typeface="Calibri" panose="020F0502020204030204" pitchFamily="34" charset="0"/>
                <a:cs typeface="Calibri" panose="020F0502020204030204" pitchFamily="34" charset="0"/>
              </a:rPr>
              <a:t> </a:t>
            </a:r>
            <a:r>
              <a:rPr lang="en-GB" sz="2000" b="1" i="1" dirty="0" err="1">
                <a:latin typeface="Calibri" panose="020F0502020204030204" pitchFamily="34" charset="0"/>
                <a:ea typeface="Calibri" panose="020F0502020204030204" pitchFamily="34" charset="0"/>
                <a:cs typeface="Calibri" panose="020F0502020204030204" pitchFamily="34" charset="0"/>
              </a:rPr>
              <a:t>absorbant</a:t>
            </a:r>
            <a:r>
              <a:rPr lang="en-GB" sz="2000" b="1" i="1" dirty="0">
                <a:latin typeface="Calibri" panose="020F0502020204030204" pitchFamily="34" charset="0"/>
                <a:ea typeface="Calibri" panose="020F0502020204030204" pitchFamily="34" charset="0"/>
                <a:cs typeface="Calibri" panose="020F0502020204030204" pitchFamily="34" charset="0"/>
              </a:rPr>
              <a:t> de </a:t>
            </a:r>
            <a:r>
              <a:rPr lang="en-GB" sz="2000" b="1" i="1" dirty="0" err="1">
                <a:latin typeface="Calibri" panose="020F0502020204030204" pitchFamily="34" charset="0"/>
                <a:ea typeface="Calibri" panose="020F0502020204030204" pitchFamily="34" charset="0"/>
                <a:cs typeface="Calibri" panose="020F0502020204030204" pitchFamily="34" charset="0"/>
              </a:rPr>
              <a:t>lumină</a:t>
            </a:r>
            <a:r>
              <a:rPr lang="en-GB" sz="2000" b="1" i="1" dirty="0">
                <a:latin typeface="Calibri" panose="020F0502020204030204" pitchFamily="34" charset="0"/>
                <a:ea typeface="Calibri" panose="020F0502020204030204" pitchFamily="34" charset="0"/>
                <a:cs typeface="Calibri" panose="020F0502020204030204" pitchFamily="34" charset="0"/>
              </a:rPr>
              <a:t> </a:t>
            </a:r>
            <a:r>
              <a:rPr lang="en-GB" sz="2000" i="1" dirty="0">
                <a:latin typeface="Calibri" panose="020F0502020204030204" pitchFamily="34" charset="0"/>
                <a:ea typeface="Calibri" panose="020F0502020204030204" pitchFamily="34" charset="0"/>
                <a:cs typeface="Calibri" panose="020F0502020204030204" pitchFamily="34" charset="0"/>
              </a:rPr>
              <a:t>(material care </a:t>
            </a:r>
            <a:r>
              <a:rPr lang="en-GB" sz="2000" i="1" dirty="0" err="1">
                <a:latin typeface="Calibri" panose="020F0502020204030204" pitchFamily="34" charset="0"/>
                <a:ea typeface="Calibri" panose="020F0502020204030204" pitchFamily="34" charset="0"/>
                <a:cs typeface="Calibri" panose="020F0502020204030204" pitchFamily="34" charset="0"/>
              </a:rPr>
              <a:t>absoarbe</a:t>
            </a:r>
            <a:r>
              <a:rPr lang="en-GB" sz="2000" i="1" dirty="0">
                <a:latin typeface="Calibri" panose="020F0502020204030204" pitchFamily="34" charset="0"/>
                <a:ea typeface="Calibri" panose="020F0502020204030204" pitchFamily="34" charset="0"/>
                <a:cs typeface="Calibri" panose="020F0502020204030204" pitchFamily="34" charset="0"/>
              </a:rPr>
              <a:t> </a:t>
            </a:r>
            <a:r>
              <a:rPr lang="en-GB" sz="2000" i="1" dirty="0" err="1">
                <a:latin typeface="Calibri" panose="020F0502020204030204" pitchFamily="34" charset="0"/>
                <a:ea typeface="Calibri" panose="020F0502020204030204" pitchFamily="34" charset="0"/>
                <a:cs typeface="Calibri" panose="020F0502020204030204" pitchFamily="34" charset="0"/>
              </a:rPr>
              <a:t>energia</a:t>
            </a:r>
            <a:r>
              <a:rPr lang="en-GB" sz="2000" i="1" dirty="0">
                <a:latin typeface="Calibri" panose="020F0502020204030204" pitchFamily="34" charset="0"/>
                <a:ea typeface="Calibri" panose="020F0502020204030204" pitchFamily="34" charset="0"/>
                <a:cs typeface="Calibri" panose="020F0502020204030204" pitchFamily="34" charset="0"/>
              </a:rPr>
              <a:t> </a:t>
            </a:r>
            <a:r>
              <a:rPr lang="en-GB" sz="2000" i="1" dirty="0" err="1">
                <a:latin typeface="Calibri" panose="020F0502020204030204" pitchFamily="34" charset="0"/>
                <a:ea typeface="Calibri" panose="020F0502020204030204" pitchFamily="34" charset="0"/>
                <a:cs typeface="Calibri" panose="020F0502020204030204" pitchFamily="34" charset="0"/>
              </a:rPr>
              <a:t>fotonului</a:t>
            </a:r>
            <a:r>
              <a:rPr lang="en-GB" sz="2000" i="1" dirty="0">
                <a:latin typeface="Calibri" panose="020F0502020204030204" pitchFamily="34" charset="0"/>
                <a:ea typeface="Calibri" panose="020F0502020204030204" pitchFamily="34" charset="0"/>
                <a:cs typeface="Calibri" panose="020F0502020204030204" pitchFamily="34" charset="0"/>
              </a:rPr>
              <a:t>) </a:t>
            </a:r>
            <a:r>
              <a:rPr lang="en-GB" sz="2000" i="1" dirty="0" err="1">
                <a:latin typeface="Calibri" panose="020F0502020204030204" pitchFamily="34" charset="0"/>
                <a:ea typeface="Calibri" panose="020F0502020204030204" pitchFamily="34" charset="0"/>
                <a:cs typeface="Calibri" panose="020F0502020204030204" pitchFamily="34" charset="0"/>
              </a:rPr>
              <a:t>în</a:t>
            </a:r>
            <a:r>
              <a:rPr lang="en-GB" sz="2000" i="1" dirty="0">
                <a:latin typeface="Calibri" panose="020F0502020204030204" pitchFamily="34" charset="0"/>
                <a:ea typeface="Calibri" panose="020F0502020204030204" pitchFamily="34" charset="0"/>
                <a:cs typeface="Calibri" panose="020F0502020204030204" pitchFamily="34" charset="0"/>
              </a:rPr>
              <a:t> </a:t>
            </a:r>
            <a:r>
              <a:rPr lang="en-GB" sz="2000" i="1" dirty="0" err="1">
                <a:latin typeface="Calibri" panose="020F0502020204030204" pitchFamily="34" charset="0"/>
                <a:ea typeface="Calibri" panose="020F0502020204030204" pitchFamily="34" charset="0"/>
                <a:cs typeface="Calibri" panose="020F0502020204030204" pitchFamily="34" charset="0"/>
              </a:rPr>
              <a:t>serie</a:t>
            </a:r>
            <a:r>
              <a:rPr lang="en-GB" sz="2000" i="1" dirty="0">
                <a:latin typeface="Calibri" panose="020F0502020204030204" pitchFamily="34" charset="0"/>
                <a:ea typeface="Calibri" panose="020F0502020204030204" pitchFamily="34" charset="0"/>
                <a:cs typeface="Calibri" panose="020F0502020204030204" pitchFamily="34" charset="0"/>
              </a:rPr>
              <a:t> cu un </a:t>
            </a:r>
            <a:r>
              <a:rPr lang="en-GB" sz="2000" i="1" dirty="0" err="1">
                <a:latin typeface="Calibri" panose="020F0502020204030204" pitchFamily="34" charset="0"/>
                <a:ea typeface="Calibri" panose="020F0502020204030204" pitchFamily="34" charset="0"/>
                <a:cs typeface="Calibri" panose="020F0502020204030204" pitchFamily="34" charset="0"/>
              </a:rPr>
              <a:t>strat</a:t>
            </a:r>
            <a:r>
              <a:rPr lang="en-GB" sz="2000" i="1" dirty="0">
                <a:latin typeface="Calibri" panose="020F0502020204030204" pitchFamily="34" charset="0"/>
                <a:ea typeface="Calibri" panose="020F0502020204030204" pitchFamily="34" charset="0"/>
                <a:cs typeface="Calibri" panose="020F0502020204030204" pitchFamily="34" charset="0"/>
              </a:rPr>
              <a:t> de transport semiconductor </a:t>
            </a:r>
            <a:r>
              <a:rPr lang="en-GB" sz="2000" i="1" dirty="0" err="1">
                <a:latin typeface="Calibri" panose="020F0502020204030204" pitchFamily="34" charset="0"/>
                <a:ea typeface="Calibri" panose="020F0502020204030204" pitchFamily="34" charset="0"/>
                <a:cs typeface="Calibri" panose="020F0502020204030204" pitchFamily="34" charset="0"/>
              </a:rPr>
              <a:t>funcțional</a:t>
            </a:r>
            <a:r>
              <a:rPr lang="en-GB" sz="2000" i="1" dirty="0">
                <a:latin typeface="Calibri" panose="020F0502020204030204" pitchFamily="34" charset="0"/>
                <a:ea typeface="Calibri" panose="020F0502020204030204" pitchFamily="34" charset="0"/>
                <a:cs typeface="Calibri" panose="020F0502020204030204" pitchFamily="34" charset="0"/>
              </a:rPr>
              <a:t>, </a:t>
            </a:r>
            <a:r>
              <a:rPr lang="ro-RO" sz="2000" i="1" dirty="0">
                <a:latin typeface="Calibri" panose="020F0502020204030204" pitchFamily="34" charset="0"/>
                <a:ea typeface="Calibri" panose="020F0502020204030204" pitchFamily="34" charset="0"/>
                <a:cs typeface="Calibri" panose="020F0502020204030204" pitchFamily="34" charset="0"/>
              </a:rPr>
              <a:t>a cărui </a:t>
            </a:r>
            <a:r>
              <a:rPr lang="en-GB" sz="2000" i="1" dirty="0" err="1">
                <a:latin typeface="Calibri" panose="020F0502020204030204" pitchFamily="34" charset="0"/>
                <a:ea typeface="Calibri" panose="020F0502020204030204" pitchFamily="34" charset="0"/>
                <a:cs typeface="Calibri" panose="020F0502020204030204" pitchFamily="34" charset="0"/>
              </a:rPr>
              <a:t>conductibilitatea</a:t>
            </a:r>
            <a:r>
              <a:rPr lang="en-GB" sz="2000" i="1" dirty="0">
                <a:latin typeface="Calibri" panose="020F0502020204030204" pitchFamily="34" charset="0"/>
                <a:ea typeface="Calibri" panose="020F0502020204030204" pitchFamily="34" charset="0"/>
                <a:cs typeface="Calibri" panose="020F0502020204030204" pitchFamily="34" charset="0"/>
              </a:rPr>
              <a:t> </a:t>
            </a:r>
            <a:r>
              <a:rPr lang="en-GB" sz="2000" i="1" dirty="0" err="1">
                <a:latin typeface="Calibri" panose="020F0502020204030204" pitchFamily="34" charset="0"/>
                <a:ea typeface="Calibri" panose="020F0502020204030204" pitchFamily="34" charset="0"/>
                <a:cs typeface="Calibri" panose="020F0502020204030204" pitchFamily="34" charset="0"/>
              </a:rPr>
              <a:t>internă</a:t>
            </a:r>
            <a:r>
              <a:rPr lang="en-GB" sz="2000" i="1" dirty="0">
                <a:latin typeface="Calibri" panose="020F0502020204030204" pitchFamily="34" charset="0"/>
                <a:ea typeface="Calibri" panose="020F0502020204030204" pitchFamily="34" charset="0"/>
                <a:cs typeface="Calibri" panose="020F0502020204030204" pitchFamily="34" charset="0"/>
              </a:rPr>
              <a:t> </a:t>
            </a:r>
            <a:r>
              <a:rPr lang="en-GB" sz="2000" i="1" dirty="0" err="1">
                <a:latin typeface="Calibri" panose="020F0502020204030204" pitchFamily="34" charset="0"/>
                <a:ea typeface="Calibri" panose="020F0502020204030204" pitchFamily="34" charset="0"/>
                <a:cs typeface="Calibri" panose="020F0502020204030204" pitchFamily="34" charset="0"/>
              </a:rPr>
              <a:t>sau</a:t>
            </a:r>
            <a:r>
              <a:rPr lang="en-GB" sz="2000" i="1" dirty="0">
                <a:latin typeface="Calibri" panose="020F0502020204030204" pitchFamily="34" charset="0"/>
                <a:ea typeface="Calibri" panose="020F0502020204030204" pitchFamily="34" charset="0"/>
                <a:cs typeface="Calibri" panose="020F0502020204030204" pitchFamily="34" charset="0"/>
              </a:rPr>
              <a:t> </a:t>
            </a:r>
            <a:r>
              <a:rPr lang="en-GB" sz="2000" i="1" dirty="0" err="1">
                <a:latin typeface="Calibri" panose="020F0502020204030204" pitchFamily="34" charset="0"/>
                <a:ea typeface="Calibri" panose="020F0502020204030204" pitchFamily="34" charset="0"/>
                <a:cs typeface="Calibri" panose="020F0502020204030204" pitchFamily="34" charset="0"/>
              </a:rPr>
              <a:t>rezistența</a:t>
            </a:r>
            <a:r>
              <a:rPr lang="en-GB" sz="2000" i="1" dirty="0">
                <a:latin typeface="Calibri" panose="020F0502020204030204" pitchFamily="34" charset="0"/>
                <a:ea typeface="Calibri" panose="020F0502020204030204" pitchFamily="34" charset="0"/>
                <a:cs typeface="Calibri" panose="020F0502020204030204" pitchFamily="34" charset="0"/>
              </a:rPr>
              <a:t> de contact pot fi </a:t>
            </a:r>
            <a:r>
              <a:rPr lang="en-GB" sz="2000" i="1" dirty="0" err="1">
                <a:latin typeface="Calibri" panose="020F0502020204030204" pitchFamily="34" charset="0"/>
                <a:ea typeface="Calibri" panose="020F0502020204030204" pitchFamily="34" charset="0"/>
                <a:cs typeface="Calibri" panose="020F0502020204030204" pitchFamily="34" charset="0"/>
              </a:rPr>
              <a:t>modificate</a:t>
            </a:r>
            <a:r>
              <a:rPr lang="en-GB" sz="2000" i="1" dirty="0">
                <a:latin typeface="Calibri" panose="020F0502020204030204" pitchFamily="34" charset="0"/>
                <a:ea typeface="Calibri" panose="020F0502020204030204" pitchFamily="34" charset="0"/>
                <a:cs typeface="Calibri" panose="020F0502020204030204" pitchFamily="34" charset="0"/>
              </a:rPr>
              <a:t> extern.</a:t>
            </a:r>
          </a:p>
        </p:txBody>
      </p:sp>
    </p:spTree>
    <p:extLst>
      <p:ext uri="{BB962C8B-B14F-4D97-AF65-F5344CB8AC3E}">
        <p14:creationId xmlns:p14="http://schemas.microsoft.com/office/powerpoint/2010/main" val="3216012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9688" y="160296"/>
            <a:ext cx="7027715" cy="1099450"/>
          </a:xfrm>
        </p:spPr>
        <p:txBody>
          <a:bodyPr>
            <a:normAutofit fontScale="90000"/>
          </a:bodyPr>
          <a:lstStyle/>
          <a:p>
            <a:r>
              <a:rPr lang="en-US" b="1" dirty="0" err="1">
                <a:solidFill>
                  <a:srgbClr val="FF0000"/>
                </a:solidFill>
              </a:rPr>
              <a:t>Optocuploare</a:t>
            </a:r>
            <a:r>
              <a:rPr lang="ro-RO" b="1" dirty="0">
                <a:solidFill>
                  <a:srgbClr val="FF0000"/>
                </a:solidFill>
              </a:rPr>
              <a:t> / optoizolatoare                   – variante constructive</a:t>
            </a:r>
            <a:r>
              <a:rPr lang="en-US" dirty="0"/>
              <a:t> </a:t>
            </a:r>
            <a:endParaRPr lang="en-GB" dirty="0"/>
          </a:p>
        </p:txBody>
      </p:sp>
      <p:pic>
        <p:nvPicPr>
          <p:cNvPr id="1026" name="Picture 2" descr="Imagini pentru optocoupler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909" y="1527988"/>
            <a:ext cx="4549351" cy="51697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ini pentru optocoupler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494849"/>
            <a:ext cx="5805025" cy="323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54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60" y="952740"/>
            <a:ext cx="10515600" cy="5177472"/>
          </a:xfrm>
        </p:spPr>
        <p:txBody>
          <a:bodyPr>
            <a:normAutofit/>
          </a:bodyPr>
          <a:lstStyle/>
          <a:p>
            <a:r>
              <a:rPr lang="en-GB" sz="2400" dirty="0" err="1">
                <a:latin typeface="Arial" panose="020B0604020202020204" pitchFamily="34" charset="0"/>
                <a:cs typeface="Arial" panose="020B0604020202020204" pitchFamily="34" charset="0"/>
              </a:rPr>
              <a:t>Optocupl</a:t>
            </a:r>
            <a:r>
              <a:rPr lang="ro-RO" sz="2400" dirty="0" err="1">
                <a:latin typeface="Arial" panose="020B0604020202020204" pitchFamily="34" charset="0"/>
                <a:cs typeface="Arial" panose="020B0604020202020204" pitchFamily="34" charset="0"/>
              </a:rPr>
              <a:t>oa</a:t>
            </a:r>
            <a:r>
              <a:rPr lang="en-GB" sz="2400" dirty="0" err="1">
                <a:latin typeface="Arial" panose="020B0604020202020204" pitchFamily="34" charset="0"/>
                <a:cs typeface="Arial" panose="020B0604020202020204" pitchFamily="34" charset="0"/>
              </a:rPr>
              <a:t>rele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sunt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disponibile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în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patru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tipuri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generale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fiecare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având</a:t>
            </a:r>
            <a:r>
              <a:rPr lang="en-GB" sz="2400" dirty="0">
                <a:latin typeface="Arial" panose="020B0604020202020204" pitchFamily="34" charset="0"/>
                <a:cs typeface="Arial" panose="020B0604020202020204" pitchFamily="34" charset="0"/>
              </a:rPr>
              <a:t> o </a:t>
            </a:r>
            <a:r>
              <a:rPr lang="en-GB" sz="2400" dirty="0" err="1">
                <a:latin typeface="Arial" panose="020B0604020202020204" pitchFamily="34" charset="0"/>
                <a:cs typeface="Arial" panose="020B0604020202020204" pitchFamily="34" charset="0"/>
              </a:rPr>
              <a:t>sursă</a:t>
            </a:r>
            <a:r>
              <a:rPr lang="en-GB" sz="2400" dirty="0">
                <a:latin typeface="Arial" panose="020B0604020202020204" pitchFamily="34" charset="0"/>
                <a:cs typeface="Arial" panose="020B0604020202020204" pitchFamily="34" charset="0"/>
              </a:rPr>
              <a:t> LED </a:t>
            </a:r>
            <a:r>
              <a:rPr lang="en-GB" sz="2400" dirty="0" err="1">
                <a:latin typeface="Arial" panose="020B0604020202020204" pitchFamily="34" charset="0"/>
                <a:cs typeface="Arial" panose="020B0604020202020204" pitchFamily="34" charset="0"/>
              </a:rPr>
              <a:t>infraroșu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dar</a:t>
            </a:r>
            <a:r>
              <a:rPr lang="en-GB" sz="2400" dirty="0">
                <a:latin typeface="Arial" panose="020B0604020202020204" pitchFamily="34" charset="0"/>
                <a:cs typeface="Arial" panose="020B0604020202020204" pitchFamily="34" charset="0"/>
              </a:rPr>
              <a:t> cu </a:t>
            </a:r>
            <a:r>
              <a:rPr lang="en-GB" sz="2400" dirty="0" err="1">
                <a:latin typeface="Arial" panose="020B0604020202020204" pitchFamily="34" charset="0"/>
                <a:cs typeface="Arial" panose="020B0604020202020204" pitchFamily="34" charset="0"/>
              </a:rPr>
              <a:t>diferite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dispozitive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fotosensibile</a:t>
            </a:r>
            <a:r>
              <a:rPr lang="ro-RO" sz="2400" dirty="0">
                <a:latin typeface="Arial" panose="020B0604020202020204" pitchFamily="34" charset="0"/>
                <a:cs typeface="Arial" panose="020B0604020202020204" pitchFamily="34" charset="0"/>
              </a:rPr>
              <a:t> (fotoreceptoare) </a:t>
            </a:r>
          </a:p>
          <a:p>
            <a:pPr marL="0" indent="0">
              <a:buNone/>
            </a:pPr>
            <a:r>
              <a:rPr lang="en-GB" sz="2400" dirty="0">
                <a:latin typeface="Arial" panose="020B0604020202020204" pitchFamily="34" charset="0"/>
                <a:cs typeface="Arial" panose="020B0604020202020204" pitchFamily="34" charset="0"/>
              </a:rPr>
              <a:t> Cele </a:t>
            </a:r>
            <a:r>
              <a:rPr lang="en-GB" sz="2400" dirty="0" err="1">
                <a:latin typeface="Arial" panose="020B0604020202020204" pitchFamily="34" charset="0"/>
                <a:cs typeface="Arial" panose="020B0604020202020204" pitchFamily="34" charset="0"/>
              </a:rPr>
              <a:t>patru</a:t>
            </a:r>
            <a:r>
              <a:rPr lang="en-GB" sz="2400" dirty="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structuri fotosensibile</a:t>
            </a:r>
            <a:r>
              <a:rPr lang="en-GB" sz="2400" dirty="0">
                <a:latin typeface="Arial" panose="020B0604020202020204" pitchFamily="34" charset="0"/>
                <a:cs typeface="Arial" panose="020B0604020202020204" pitchFamily="34" charset="0"/>
              </a:rPr>
              <a:t>: </a:t>
            </a:r>
            <a:endParaRPr lang="ro-RO" sz="2400" dirty="0">
              <a:latin typeface="Arial" panose="020B0604020202020204" pitchFamily="34" charset="0"/>
              <a:cs typeface="Arial" panose="020B0604020202020204" pitchFamily="34" charset="0"/>
            </a:endParaRPr>
          </a:p>
          <a:p>
            <a:r>
              <a:rPr lang="en-GB" sz="2400" b="1" dirty="0" err="1">
                <a:latin typeface="Arial" panose="020B0604020202020204" pitchFamily="34" charset="0"/>
                <a:cs typeface="Arial" panose="020B0604020202020204" pitchFamily="34" charset="0"/>
              </a:rPr>
              <a:t>Fototranzistor</a:t>
            </a:r>
            <a:r>
              <a:rPr lang="en-GB" sz="2400" b="1" dirty="0">
                <a:latin typeface="Arial" panose="020B0604020202020204" pitchFamily="34" charset="0"/>
                <a:cs typeface="Arial" panose="020B0604020202020204" pitchFamily="34" charset="0"/>
              </a:rPr>
              <a:t>, </a:t>
            </a:r>
            <a:r>
              <a:rPr lang="ro-RO" sz="2400" b="1" dirty="0">
                <a:latin typeface="Arial" panose="020B0604020202020204" pitchFamily="34" charset="0"/>
                <a:cs typeface="Arial" panose="020B0604020202020204" pitchFamily="34" charset="0"/>
              </a:rPr>
              <a:t>F</a:t>
            </a:r>
            <a:r>
              <a:rPr lang="en-GB" sz="2400" b="1" dirty="0" err="1">
                <a:latin typeface="Arial" panose="020B0604020202020204" pitchFamily="34" charset="0"/>
                <a:cs typeface="Arial" panose="020B0604020202020204" pitchFamily="34" charset="0"/>
              </a:rPr>
              <a:t>otodarlington</a:t>
            </a:r>
            <a:r>
              <a:rPr lang="en-GB" sz="2400" b="1" dirty="0">
                <a:latin typeface="Arial" panose="020B0604020202020204" pitchFamily="34" charset="0"/>
                <a:cs typeface="Arial" panose="020B0604020202020204" pitchFamily="34" charset="0"/>
              </a:rPr>
              <a:t>, </a:t>
            </a:r>
            <a:r>
              <a:rPr lang="ro-RO" sz="2400" b="1" dirty="0">
                <a:latin typeface="Arial" panose="020B0604020202020204" pitchFamily="34" charset="0"/>
                <a:cs typeface="Arial" panose="020B0604020202020204" pitchFamily="34" charset="0"/>
              </a:rPr>
              <a:t>F</a:t>
            </a:r>
            <a:r>
              <a:rPr lang="en-GB" sz="2400" b="1" dirty="0" err="1">
                <a:latin typeface="Arial" panose="020B0604020202020204" pitchFamily="34" charset="0"/>
                <a:cs typeface="Arial" panose="020B0604020202020204" pitchFamily="34" charset="0"/>
              </a:rPr>
              <a:t>otoSCR</a:t>
            </a:r>
            <a:r>
              <a:rPr lang="en-GB" sz="2400" b="1"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și</a:t>
            </a:r>
            <a:r>
              <a:rPr lang="en-GB" sz="2400" b="1" dirty="0">
                <a:latin typeface="Arial" panose="020B0604020202020204" pitchFamily="34" charset="0"/>
                <a:cs typeface="Arial" panose="020B0604020202020204" pitchFamily="34" charset="0"/>
              </a:rPr>
              <a:t> </a:t>
            </a:r>
            <a:r>
              <a:rPr lang="ro-RO" sz="2400" b="1" dirty="0">
                <a:latin typeface="Arial" panose="020B0604020202020204" pitchFamily="34" charset="0"/>
                <a:cs typeface="Arial" panose="020B0604020202020204" pitchFamily="34" charset="0"/>
              </a:rPr>
              <a:t>F</a:t>
            </a:r>
            <a:r>
              <a:rPr lang="en-GB" sz="2400" b="1" dirty="0" err="1">
                <a:latin typeface="Arial" panose="020B0604020202020204" pitchFamily="34" charset="0"/>
                <a:cs typeface="Arial" panose="020B0604020202020204" pitchFamily="34" charset="0"/>
              </a:rPr>
              <a:t>ototriac</a:t>
            </a:r>
            <a:r>
              <a:rPr lang="en-GB" sz="2400" dirty="0">
                <a:latin typeface="Arial" panose="020B0604020202020204" pitchFamily="34" charset="0"/>
                <a:cs typeface="Arial" panose="020B0604020202020204" pitchFamily="34" charset="0"/>
              </a:rPr>
              <a:t>, </a:t>
            </a:r>
            <a:endParaRPr lang="ro-RO" sz="2400" dirty="0">
              <a:latin typeface="Arial" panose="020B0604020202020204" pitchFamily="34" charset="0"/>
              <a:cs typeface="Arial" panose="020B0604020202020204" pitchFamily="34" charset="0"/>
            </a:endParaRPr>
          </a:p>
          <a:p>
            <a:r>
              <a:rPr lang="en-GB" sz="2400" dirty="0" err="1">
                <a:latin typeface="Arial" panose="020B0604020202020204" pitchFamily="34" charset="0"/>
                <a:cs typeface="Arial" panose="020B0604020202020204" pitchFamily="34" charset="0"/>
              </a:rPr>
              <a:t>Dispozitivele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fototranzistor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fotodarlington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utilizate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în</a:t>
            </a:r>
            <a:r>
              <a:rPr lang="en-GB" sz="2400" dirty="0">
                <a:latin typeface="Arial" panose="020B0604020202020204" pitchFamily="34" charset="0"/>
                <a:cs typeface="Arial" panose="020B0604020202020204" pitchFamily="34" charset="0"/>
              </a:rPr>
              <a:t> principal </a:t>
            </a:r>
            <a:r>
              <a:rPr lang="en-GB" sz="2400" dirty="0" err="1">
                <a:latin typeface="Arial" panose="020B0604020202020204" pitchFamily="34" charset="0"/>
                <a:cs typeface="Arial" panose="020B0604020202020204" pitchFamily="34" charset="0"/>
              </a:rPr>
              <a:t>în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circuitele</a:t>
            </a:r>
            <a:r>
              <a:rPr lang="en-GB" sz="2400" dirty="0">
                <a:latin typeface="Arial" panose="020B0604020202020204" pitchFamily="34" charset="0"/>
                <a:cs typeface="Arial" panose="020B0604020202020204" pitchFamily="34" charset="0"/>
              </a:rPr>
              <a:t> de </a:t>
            </a:r>
            <a:r>
              <a:rPr lang="en-GB" sz="2400" dirty="0" err="1">
                <a:solidFill>
                  <a:srgbClr val="FF0000"/>
                </a:solidFill>
                <a:latin typeface="Arial" panose="020B0604020202020204" pitchFamily="34" charset="0"/>
                <a:cs typeface="Arial" panose="020B0604020202020204" pitchFamily="34" charset="0"/>
              </a:rPr>
              <a:t>curent</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continuu</a:t>
            </a:r>
            <a:endParaRPr lang="ro-RO" sz="2400" dirty="0">
              <a:solidFill>
                <a:srgbClr val="FF0000"/>
              </a:solidFill>
              <a:latin typeface="Arial" panose="020B0604020202020204" pitchFamily="34" charset="0"/>
              <a:cs typeface="Arial" panose="020B0604020202020204" pitchFamily="34" charset="0"/>
            </a:endParaRPr>
          </a:p>
          <a:p>
            <a:r>
              <a:rPr lang="ro-RO" sz="2400" dirty="0">
                <a:latin typeface="Arial" panose="020B0604020202020204" pitchFamily="34" charset="0"/>
                <a:cs typeface="Arial" panose="020B0604020202020204" pitchFamily="34" charset="0"/>
              </a:rPr>
              <a:t>Dispozitivele </a:t>
            </a:r>
            <a:r>
              <a:rPr lang="en-GB" sz="2400" dirty="0">
                <a:latin typeface="Arial" panose="020B0604020202020204" pitchFamily="34" charset="0"/>
                <a:cs typeface="Arial" panose="020B0604020202020204" pitchFamily="34" charset="0"/>
              </a:rPr>
              <a:t>SCR </a:t>
            </a:r>
            <a:r>
              <a:rPr lang="en-GB" sz="2400" dirty="0" err="1">
                <a:latin typeface="Arial" panose="020B0604020202020204" pitchFamily="34" charset="0"/>
                <a:cs typeface="Arial" panose="020B0604020202020204" pitchFamily="34" charset="0"/>
              </a:rPr>
              <a:t>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fototriac</a:t>
            </a:r>
            <a:r>
              <a:rPr lang="ro-RO" sz="2400" dirty="0" err="1">
                <a:latin typeface="Arial" panose="020B0604020202020204" pitchFamily="34" charset="0"/>
                <a:cs typeface="Arial" panose="020B0604020202020204" pitchFamily="34" charset="0"/>
              </a:rPr>
              <a:t>ul</a:t>
            </a:r>
            <a:r>
              <a:rPr lang="en-GB" sz="2400" dirty="0">
                <a:latin typeface="Arial" panose="020B0604020202020204" pitchFamily="34" charset="0"/>
                <a:cs typeface="Arial" panose="020B0604020202020204" pitchFamily="34" charset="0"/>
              </a:rPr>
              <a:t> permit </a:t>
            </a:r>
            <a:r>
              <a:rPr lang="en-GB" sz="2400" dirty="0" err="1">
                <a:latin typeface="Arial" panose="020B0604020202020204" pitchFamily="34" charset="0"/>
                <a:cs typeface="Arial" panose="020B0604020202020204" pitchFamily="34" charset="0"/>
              </a:rPr>
              <a:t>controlul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circuitelor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alimentate</a:t>
            </a:r>
            <a:r>
              <a:rPr lang="en-GB" sz="2400" dirty="0">
                <a:latin typeface="Arial" panose="020B0604020202020204" pitchFamily="34" charset="0"/>
                <a:cs typeface="Arial" panose="020B0604020202020204" pitchFamily="34" charset="0"/>
              </a:rPr>
              <a:t> cu </a:t>
            </a:r>
            <a:r>
              <a:rPr lang="en-GB" sz="2400" dirty="0" err="1">
                <a:solidFill>
                  <a:srgbClr val="FF0000"/>
                </a:solidFill>
                <a:latin typeface="Arial" panose="020B0604020202020204" pitchFamily="34" charset="0"/>
                <a:cs typeface="Arial" panose="020B0604020202020204" pitchFamily="34" charset="0"/>
              </a:rPr>
              <a:t>curent</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alternativ</a:t>
            </a:r>
            <a:r>
              <a:rPr lang="en-GB" sz="2400" dirty="0">
                <a:latin typeface="Arial" panose="020B0604020202020204" pitchFamily="34" charset="0"/>
                <a:cs typeface="Arial" panose="020B0604020202020204" pitchFamily="34" charset="0"/>
              </a:rPr>
              <a:t>. </a:t>
            </a:r>
            <a:endParaRPr lang="ro-RO" sz="2400" dirty="0">
              <a:latin typeface="Arial" panose="020B0604020202020204" pitchFamily="34" charset="0"/>
              <a:cs typeface="Arial" panose="020B0604020202020204" pitchFamily="34" charset="0"/>
            </a:endParaRPr>
          </a:p>
          <a:p>
            <a:r>
              <a:rPr lang="en-GB" sz="2400" dirty="0" err="1">
                <a:latin typeface="Arial" panose="020B0604020202020204" pitchFamily="34" charset="0"/>
                <a:cs typeface="Arial" panose="020B0604020202020204" pitchFamily="34" charset="0"/>
              </a:rPr>
              <a:t>Există</a:t>
            </a:r>
            <a:r>
              <a:rPr lang="en-GB" sz="2400" dirty="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și </a:t>
            </a:r>
            <a:r>
              <a:rPr lang="en-GB" sz="2400" dirty="0" err="1">
                <a:latin typeface="Arial" panose="020B0604020202020204" pitchFamily="34" charset="0"/>
                <a:cs typeface="Arial" panose="020B0604020202020204" pitchFamily="34" charset="0"/>
              </a:rPr>
              <a:t>multe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alte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tipuri</a:t>
            </a:r>
            <a:r>
              <a:rPr lang="en-GB" sz="2400" dirty="0">
                <a:latin typeface="Arial" panose="020B0604020202020204" pitchFamily="34" charset="0"/>
                <a:cs typeface="Arial" panose="020B0604020202020204" pitchFamily="34" charset="0"/>
              </a:rPr>
              <a:t> de </a:t>
            </a:r>
            <a:r>
              <a:rPr lang="en-GB" sz="2400" dirty="0" err="1">
                <a:latin typeface="Arial" panose="020B0604020202020204" pitchFamily="34" charset="0"/>
                <a:cs typeface="Arial" panose="020B0604020202020204" pitchFamily="34" charset="0"/>
              </a:rPr>
              <a:t>combinații-senzori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sursă</a:t>
            </a:r>
            <a:r>
              <a:rPr lang="en-GB" sz="2400" dirty="0">
                <a:latin typeface="Arial" panose="020B0604020202020204" pitchFamily="34" charset="0"/>
                <a:cs typeface="Arial" panose="020B0604020202020204" pitchFamily="34" charset="0"/>
              </a:rPr>
              <a:t>, cum </a:t>
            </a:r>
            <a:r>
              <a:rPr lang="en-GB" sz="2400" dirty="0" err="1">
                <a:latin typeface="Arial" panose="020B0604020202020204" pitchFamily="34" charset="0"/>
                <a:cs typeface="Arial" panose="020B0604020202020204" pitchFamily="34" charset="0"/>
              </a:rPr>
              <a:t>ar</a:t>
            </a:r>
            <a:r>
              <a:rPr lang="en-GB" sz="2400" dirty="0">
                <a:latin typeface="Arial" panose="020B0604020202020204" pitchFamily="34" charset="0"/>
                <a:cs typeface="Arial" panose="020B0604020202020204" pitchFamily="34" charset="0"/>
              </a:rPr>
              <a:t> fi </a:t>
            </a:r>
            <a:r>
              <a:rPr lang="en-GB" sz="2400" dirty="0" err="1">
                <a:latin typeface="Arial" panose="020B0604020202020204" pitchFamily="34" charset="0"/>
                <a:cs typeface="Arial" panose="020B0604020202020204" pitchFamily="34" charset="0"/>
              </a:rPr>
              <a:t>fotodiodă</a:t>
            </a:r>
            <a:r>
              <a:rPr lang="en-GB" sz="2400" dirty="0">
                <a:latin typeface="Arial" panose="020B0604020202020204" pitchFamily="34" charset="0"/>
                <a:cs typeface="Arial" panose="020B0604020202020204" pitchFamily="34" charset="0"/>
              </a:rPr>
              <a:t>- LED, LED-LASER, </a:t>
            </a:r>
            <a:r>
              <a:rPr lang="en-GB" sz="2400" dirty="0" err="1">
                <a:latin typeface="Arial" panose="020B0604020202020204" pitchFamily="34" charset="0"/>
                <a:cs typeface="Arial" panose="020B0604020202020204" pitchFamily="34" charset="0"/>
              </a:rPr>
              <a:t>perechi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lampă-fotorezistor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optocupl</a:t>
            </a:r>
            <a:r>
              <a:rPr lang="ro-RO" sz="2400" dirty="0">
                <a:latin typeface="Arial" panose="020B0604020202020204" pitchFamily="34" charset="0"/>
                <a:cs typeface="Arial" panose="020B0604020202020204" pitchFamily="34" charset="0"/>
              </a:rPr>
              <a:t>oare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reflectorizante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și</a:t>
            </a:r>
            <a:r>
              <a:rPr lang="en-GB" sz="2400" dirty="0">
                <a:latin typeface="Arial" panose="020B0604020202020204" pitchFamily="34" charset="0"/>
                <a:cs typeface="Arial" panose="020B0604020202020204" pitchFamily="34" charset="0"/>
              </a:rPr>
              <a:t> cu </a:t>
            </a:r>
            <a:r>
              <a:rPr lang="en-GB" sz="2400" dirty="0" err="1">
                <a:latin typeface="Arial" panose="020B0604020202020204" pitchFamily="34" charset="0"/>
                <a:cs typeface="Arial" panose="020B0604020202020204" pitchFamily="34" charset="0"/>
              </a:rPr>
              <a:t>fante</a:t>
            </a:r>
            <a:r>
              <a:rPr lang="en-GB"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97726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254" y="1238470"/>
            <a:ext cx="11388436" cy="4677138"/>
          </a:xfrm>
        </p:spPr>
        <p:txBody>
          <a:bodyPr>
            <a:normAutofit/>
          </a:bodyPr>
          <a:lstStyle/>
          <a:p>
            <a:endParaRPr lang="ro-RO" sz="2400" dirty="0"/>
          </a:p>
          <a:p>
            <a:endParaRPr lang="ro-RO" sz="2400" dirty="0"/>
          </a:p>
          <a:p>
            <a:r>
              <a:rPr lang="en-GB" sz="2400" dirty="0">
                <a:latin typeface="Arial" panose="020B0604020202020204" pitchFamily="34" charset="0"/>
                <a:cs typeface="Arial" panose="020B0604020202020204" pitchFamily="34" charset="0"/>
              </a:rPr>
              <a:t>F</a:t>
            </a:r>
            <a:r>
              <a:rPr lang="ro-RO" sz="2400" dirty="0">
                <a:latin typeface="Arial" panose="020B0604020202020204" pitchFamily="34" charset="0"/>
                <a:cs typeface="Arial" panose="020B0604020202020204" pitchFamily="34" charset="0"/>
              </a:rPr>
              <a:t>T - fi</a:t>
            </a:r>
            <a:r>
              <a:rPr lang="en-GB" sz="2400" dirty="0">
                <a:latin typeface="Arial" panose="020B0604020202020204" pitchFamily="34" charset="0"/>
                <a:cs typeface="Arial" panose="020B0604020202020204" pitchFamily="34" charset="0"/>
              </a:rPr>
              <a:t>e </a:t>
            </a:r>
            <a:r>
              <a:rPr lang="en-GB" sz="2400" dirty="0" err="1">
                <a:latin typeface="Arial" panose="020B0604020202020204" pitchFamily="34" charset="0"/>
                <a:cs typeface="Arial" panose="020B0604020202020204" pitchFamily="34" charset="0"/>
              </a:rPr>
              <a:t>dispozitive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semiconductoare</a:t>
            </a:r>
            <a:r>
              <a:rPr lang="en-GB" sz="2400" dirty="0">
                <a:latin typeface="Arial" panose="020B0604020202020204" pitchFamily="34" charset="0"/>
                <a:cs typeface="Arial" panose="020B0604020202020204" pitchFamily="34" charset="0"/>
              </a:rPr>
              <a:t> tri-</a:t>
            </a:r>
            <a:r>
              <a:rPr lang="en-GB" sz="2400" dirty="0" err="1">
                <a:latin typeface="Arial" panose="020B0604020202020204" pitchFamily="34" charset="0"/>
                <a:cs typeface="Arial" panose="020B0604020202020204" pitchFamily="34" charset="0"/>
              </a:rPr>
              <a:t>terminale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emitor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bază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colector</a:t>
            </a:r>
            <a:r>
              <a:rPr lang="en-GB" sz="2400" dirty="0">
                <a:latin typeface="Arial" panose="020B0604020202020204" pitchFamily="34" charset="0"/>
                <a:cs typeface="Arial" panose="020B0604020202020204" pitchFamily="34" charset="0"/>
              </a:rPr>
              <a:t>), fie bi-</a:t>
            </a:r>
            <a:r>
              <a:rPr lang="en-GB" sz="2400" dirty="0" err="1">
                <a:latin typeface="Arial" panose="020B0604020202020204" pitchFamily="34" charset="0"/>
                <a:cs typeface="Arial" panose="020B0604020202020204" pitchFamily="34" charset="0"/>
              </a:rPr>
              <a:t>terminale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emitor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colector</a:t>
            </a:r>
            <a:r>
              <a:rPr lang="en-GB" sz="2400" dirty="0">
                <a:latin typeface="Arial" panose="020B0604020202020204" pitchFamily="34" charset="0"/>
                <a:cs typeface="Arial" panose="020B0604020202020204" pitchFamily="34" charset="0"/>
              </a:rPr>
              <a:t>) care </a:t>
            </a:r>
            <a:r>
              <a:rPr lang="ro-RO" sz="2400" dirty="0">
                <a:latin typeface="Arial" panose="020B0604020202020204" pitchFamily="34" charset="0"/>
                <a:cs typeface="Arial" panose="020B0604020202020204" pitchFamily="34" charset="0"/>
              </a:rPr>
              <a:t>au </a:t>
            </a:r>
            <a:r>
              <a:rPr lang="en-GB" sz="2400" dirty="0" err="1">
                <a:latin typeface="Arial" panose="020B0604020202020204" pitchFamily="34" charset="0"/>
                <a:cs typeface="Arial" panose="020B0604020202020204" pitchFamily="34" charset="0"/>
              </a:rPr>
              <a:t>regiune</a:t>
            </a:r>
            <a:r>
              <a:rPr lang="ro-RO" sz="2400" dirty="0">
                <a:latin typeface="Arial" panose="020B0604020202020204" pitchFamily="34" charset="0"/>
                <a:cs typeface="Arial" panose="020B0604020202020204" pitchFamily="34" charset="0"/>
              </a:rPr>
              <a:t>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baz</a:t>
            </a:r>
            <a:r>
              <a:rPr lang="ro-RO" sz="2400" dirty="0">
                <a:latin typeface="Arial" panose="020B0604020202020204" pitchFamily="34" charset="0"/>
                <a:cs typeface="Arial" panose="020B0604020202020204" pitchFamily="34" charset="0"/>
              </a:rPr>
              <a:t>ei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sensibilă</a:t>
            </a:r>
            <a:r>
              <a:rPr lang="en-GB" sz="2400" dirty="0">
                <a:latin typeface="Arial" panose="020B0604020202020204" pitchFamily="34" charset="0"/>
                <a:cs typeface="Arial" panose="020B0604020202020204" pitchFamily="34" charset="0"/>
              </a:rPr>
              <a:t> la </a:t>
            </a:r>
            <a:r>
              <a:rPr lang="en-GB" sz="2400" dirty="0" err="1">
                <a:latin typeface="Arial" panose="020B0604020202020204" pitchFamily="34" charset="0"/>
                <a:cs typeface="Arial" panose="020B0604020202020204" pitchFamily="34" charset="0"/>
              </a:rPr>
              <a:t>lumină</a:t>
            </a:r>
            <a:r>
              <a:rPr lang="en-GB" sz="2400" dirty="0">
                <a:latin typeface="Arial" panose="020B0604020202020204" pitchFamily="34" charset="0"/>
                <a:cs typeface="Arial" panose="020B0604020202020204" pitchFamily="34" charset="0"/>
              </a:rPr>
              <a:t>. </a:t>
            </a:r>
            <a:endParaRPr lang="ro-RO" sz="2400" dirty="0">
              <a:latin typeface="Arial" panose="020B0604020202020204" pitchFamily="34" charset="0"/>
              <a:cs typeface="Arial" panose="020B0604020202020204" pitchFamily="34" charset="0"/>
            </a:endParaRPr>
          </a:p>
          <a:p>
            <a:r>
              <a:rPr lang="en-GB" sz="2400" dirty="0" err="1">
                <a:latin typeface="Arial" panose="020B0604020202020204" pitchFamily="34" charset="0"/>
                <a:cs typeface="Arial" panose="020B0604020202020204" pitchFamily="34" charset="0"/>
              </a:rPr>
              <a:t>În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cazul</a:t>
            </a:r>
            <a:r>
              <a:rPr lang="en-GB" sz="2400" dirty="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FT</a:t>
            </a:r>
            <a:r>
              <a:rPr lang="en-GB" sz="2400" dirty="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pe </a:t>
            </a:r>
            <a:r>
              <a:rPr lang="ro-RO" sz="2400" dirty="0" err="1">
                <a:latin typeface="Arial" panose="020B0604020202020204" pitchFamily="34" charset="0"/>
                <a:cs typeface="Arial" panose="020B0604020202020204" pitchFamily="34" charset="0"/>
              </a:rPr>
              <a:t>homojoncțiuni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întregul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dispozitiv</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fi </a:t>
            </a:r>
            <a:r>
              <a:rPr lang="en-GB" sz="2400" dirty="0" err="1">
                <a:latin typeface="Arial" panose="020B0604020202020204" pitchFamily="34" charset="0"/>
                <a:cs typeface="Arial" panose="020B0604020202020204" pitchFamily="34" charset="0"/>
              </a:rPr>
              <a:t>realizat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dintr</a:t>
            </a:r>
            <a:r>
              <a:rPr lang="en-GB" sz="2400" dirty="0">
                <a:latin typeface="Arial" panose="020B0604020202020204" pitchFamily="34" charset="0"/>
                <a:cs typeface="Arial" panose="020B0604020202020204" pitchFamily="34" charset="0"/>
              </a:rPr>
              <a:t>-un </a:t>
            </a:r>
            <a:r>
              <a:rPr lang="en-GB" sz="2400" dirty="0" err="1">
                <a:latin typeface="Arial" panose="020B0604020202020204" pitchFamily="34" charset="0"/>
                <a:cs typeface="Arial" panose="020B0604020202020204" pitchFamily="34" charset="0"/>
              </a:rPr>
              <a:t>singur</a:t>
            </a:r>
            <a:r>
              <a:rPr lang="en-GB" sz="2400" dirty="0">
                <a:latin typeface="Arial" panose="020B0604020202020204" pitchFamily="34" charset="0"/>
                <a:cs typeface="Arial" panose="020B0604020202020204" pitchFamily="34" charset="0"/>
              </a:rPr>
              <a:t> tip de material; fie </a:t>
            </a:r>
            <a:r>
              <a:rPr lang="ro-RO" sz="2400" dirty="0">
                <a:latin typeface="Arial" panose="020B0604020202020204" pitchFamily="34" charset="0"/>
                <a:cs typeface="Arial" panose="020B0604020202020204" pitchFamily="34" charset="0"/>
              </a:rPr>
              <a:t>Si</a:t>
            </a:r>
            <a:r>
              <a:rPr lang="en-GB" sz="2400" dirty="0">
                <a:latin typeface="Arial" panose="020B0604020202020204" pitchFamily="34" charset="0"/>
                <a:cs typeface="Arial" panose="020B0604020202020204" pitchFamily="34" charset="0"/>
              </a:rPr>
              <a:t>, fie </a:t>
            </a:r>
            <a:r>
              <a:rPr lang="ro-RO" sz="2400" dirty="0">
                <a:latin typeface="Arial" panose="020B0604020202020204" pitchFamily="34" charset="0"/>
                <a:cs typeface="Arial" panose="020B0604020202020204" pitchFamily="34" charset="0"/>
              </a:rPr>
              <a:t>Ge</a:t>
            </a:r>
            <a:r>
              <a:rPr lang="en-GB" sz="2400" dirty="0">
                <a:latin typeface="Arial" panose="020B0604020202020204" pitchFamily="34" charset="0"/>
                <a:cs typeface="Arial" panose="020B0604020202020204" pitchFamily="34" charset="0"/>
              </a:rPr>
              <a:t>. Cu </a:t>
            </a:r>
            <a:r>
              <a:rPr lang="en-GB" sz="2400" dirty="0" err="1">
                <a:latin typeface="Arial" panose="020B0604020202020204" pitchFamily="34" charset="0"/>
                <a:cs typeface="Arial" panose="020B0604020202020204" pitchFamily="34" charset="0"/>
              </a:rPr>
              <a:t>toate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acestea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pentru</a:t>
            </a:r>
            <a:r>
              <a:rPr lang="en-GB" sz="2400" dirty="0">
                <a:latin typeface="Arial" panose="020B0604020202020204" pitchFamily="34" charset="0"/>
                <a:cs typeface="Arial" panose="020B0604020202020204" pitchFamily="34" charset="0"/>
              </a:rPr>
              <a:t> a </a:t>
            </a:r>
            <a:r>
              <a:rPr lang="en-GB" sz="2400" dirty="0" err="1">
                <a:latin typeface="Arial" panose="020B0604020202020204" pitchFamily="34" charset="0"/>
                <a:cs typeface="Arial" panose="020B0604020202020204" pitchFamily="34" charset="0"/>
              </a:rPr>
              <a:t>crește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eficiența</a:t>
            </a:r>
            <a:r>
              <a:rPr lang="en-GB" sz="2400" dirty="0">
                <a:latin typeface="Arial" panose="020B0604020202020204" pitchFamily="34" charset="0"/>
                <a:cs typeface="Arial" panose="020B0604020202020204" pitchFamily="34" charset="0"/>
              </a:rPr>
              <a:t> lor, </a:t>
            </a:r>
            <a:r>
              <a:rPr lang="ro-RO" sz="2400" dirty="0">
                <a:latin typeface="Arial" panose="020B0604020202020204" pitchFamily="34" charset="0"/>
                <a:cs typeface="Arial" panose="020B0604020202020204" pitchFamily="34" charset="0"/>
              </a:rPr>
              <a:t>FT</a:t>
            </a:r>
            <a:r>
              <a:rPr lang="en-GB" sz="2400" dirty="0">
                <a:latin typeface="Arial" panose="020B0604020202020204" pitchFamily="34" charset="0"/>
                <a:cs typeface="Arial" panose="020B0604020202020204" pitchFamily="34" charset="0"/>
              </a:rPr>
              <a:t> pot fi </a:t>
            </a:r>
            <a:r>
              <a:rPr lang="en-GB" sz="2400" dirty="0" err="1">
                <a:latin typeface="Arial" panose="020B0604020202020204" pitchFamily="34" charset="0"/>
                <a:cs typeface="Arial" panose="020B0604020202020204" pitchFamily="34" charset="0"/>
              </a:rPr>
              <a:t>confecționați</a:t>
            </a:r>
            <a:r>
              <a:rPr lang="en-GB" sz="2400" dirty="0">
                <a:latin typeface="Arial" panose="020B0604020202020204" pitchFamily="34" charset="0"/>
                <a:cs typeface="Arial" panose="020B0604020202020204" pitchFamily="34" charset="0"/>
              </a:rPr>
              <a:t> din </a:t>
            </a:r>
            <a:r>
              <a:rPr lang="en-GB" sz="2400" dirty="0" err="1">
                <a:latin typeface="Arial" panose="020B0604020202020204" pitchFamily="34" charset="0"/>
                <a:cs typeface="Arial" panose="020B0604020202020204" pitchFamily="34" charset="0"/>
              </a:rPr>
              <a:t>materiale</a:t>
            </a:r>
            <a:r>
              <a:rPr lang="en-GB" sz="2400" dirty="0">
                <a:latin typeface="Arial" panose="020B0604020202020204" pitchFamily="34" charset="0"/>
                <a:cs typeface="Arial" panose="020B0604020202020204" pitchFamily="34" charset="0"/>
              </a:rPr>
              <a:t> non-</a:t>
            </a:r>
            <a:r>
              <a:rPr lang="en-GB" sz="2400" dirty="0" err="1">
                <a:latin typeface="Arial" panose="020B0604020202020204" pitchFamily="34" charset="0"/>
                <a:cs typeface="Arial" panose="020B0604020202020204" pitchFamily="34" charset="0"/>
              </a:rPr>
              <a:t>identice</a:t>
            </a:r>
            <a:r>
              <a:rPr lang="en-GB" sz="2400" dirty="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AIIBV</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precum</a:t>
            </a:r>
            <a:r>
              <a:rPr lang="en-GB" sz="2400" dirty="0">
                <a:latin typeface="Arial" panose="020B0604020202020204" pitchFamily="34" charset="0"/>
                <a:cs typeface="Arial" panose="020B0604020202020204" pitchFamily="34" charset="0"/>
              </a:rPr>
              <a:t> GaAs) de o parte </a:t>
            </a:r>
            <a:r>
              <a:rPr lang="en-GB" sz="2400" dirty="0" err="1">
                <a:latin typeface="Arial" panose="020B0604020202020204" pitchFamily="34" charset="0"/>
                <a:cs typeface="Arial" panose="020B0604020202020204" pitchFamily="34" charset="0"/>
              </a:rPr>
              <a:t>și</a:t>
            </a:r>
            <a:r>
              <a:rPr lang="en-GB" sz="2400" dirty="0">
                <a:latin typeface="Arial" panose="020B0604020202020204" pitchFamily="34" charset="0"/>
                <a:cs typeface="Arial" panose="020B0604020202020204" pitchFamily="34" charset="0"/>
              </a:rPr>
              <a:t> de </a:t>
            </a:r>
            <a:r>
              <a:rPr lang="en-GB" sz="2400" dirty="0" err="1">
                <a:latin typeface="Arial" panose="020B0604020202020204" pitchFamily="34" charset="0"/>
                <a:cs typeface="Arial" panose="020B0604020202020204" pitchFamily="34" charset="0"/>
              </a:rPr>
              <a:t>alta</a:t>
            </a:r>
            <a:r>
              <a:rPr lang="en-GB" sz="2400" dirty="0">
                <a:latin typeface="Arial" panose="020B0604020202020204" pitchFamily="34" charset="0"/>
                <a:cs typeface="Arial" panose="020B0604020202020204" pitchFamily="34" charset="0"/>
              </a:rPr>
              <a:t> a </a:t>
            </a:r>
            <a:r>
              <a:rPr lang="en-GB" sz="2400" dirty="0" err="1">
                <a:latin typeface="Arial" panose="020B0604020202020204" pitchFamily="34" charset="0"/>
                <a:cs typeface="Arial" panose="020B0604020202020204" pitchFamily="34" charset="0"/>
              </a:rPr>
              <a:t>joncțiunii</a:t>
            </a:r>
            <a:r>
              <a:rPr lang="en-GB" sz="2400" dirty="0">
                <a:latin typeface="Arial" panose="020B0604020202020204" pitchFamily="34" charset="0"/>
                <a:cs typeface="Arial" panose="020B0604020202020204" pitchFamily="34" charset="0"/>
              </a:rPr>
              <a:t> </a:t>
            </a:r>
            <a:r>
              <a:rPr lang="en-GB" sz="2400" b="1" i="1" dirty="0">
                <a:latin typeface="Arial" panose="020B0604020202020204" pitchFamily="34" charset="0"/>
                <a:cs typeface="Arial" panose="020B0604020202020204" pitchFamily="34" charset="0"/>
              </a:rPr>
              <a:t>p</a:t>
            </a:r>
            <a:r>
              <a:rPr lang="ro-RO" sz="2400" b="1" i="1" dirty="0">
                <a:latin typeface="Arial" panose="020B0604020202020204" pitchFamily="34" charset="0"/>
                <a:cs typeface="Arial" panose="020B0604020202020204" pitchFamily="34" charset="0"/>
              </a:rPr>
              <a:t>-</a:t>
            </a:r>
            <a:r>
              <a:rPr lang="en-GB" sz="2400" b="1" i="1" dirty="0">
                <a:latin typeface="Arial" panose="020B0604020202020204" pitchFamily="34" charset="0"/>
                <a:cs typeface="Arial" panose="020B0604020202020204" pitchFamily="34" charset="0"/>
              </a:rPr>
              <a:t>n</a:t>
            </a:r>
            <a:r>
              <a:rPr lang="en-GB" sz="2400" dirty="0">
                <a:latin typeface="Arial" panose="020B0604020202020204" pitchFamily="34" charset="0"/>
                <a:cs typeface="Arial" panose="020B0604020202020204" pitchFamily="34" charset="0"/>
              </a:rPr>
              <a:t> care </a:t>
            </a:r>
            <a:r>
              <a:rPr lang="en-GB" sz="2400" dirty="0" err="1">
                <a:latin typeface="Arial" panose="020B0604020202020204" pitchFamily="34" charset="0"/>
                <a:cs typeface="Arial" panose="020B0604020202020204" pitchFamily="34" charset="0"/>
              </a:rPr>
              <a:t>duce</a:t>
            </a:r>
            <a:r>
              <a:rPr lang="en-GB" sz="2400" dirty="0">
                <a:latin typeface="Arial" panose="020B0604020202020204" pitchFamily="34" charset="0"/>
                <a:cs typeface="Arial" panose="020B0604020202020204" pitchFamily="34" charset="0"/>
              </a:rPr>
              <a:t> la </a:t>
            </a:r>
            <a:r>
              <a:rPr lang="en-GB" sz="2400" dirty="0" err="1">
                <a:latin typeface="Arial" panose="020B0604020202020204" pitchFamily="34" charset="0"/>
                <a:cs typeface="Arial" panose="020B0604020202020204" pitchFamily="34" charset="0"/>
              </a:rPr>
              <a:t>dispozitive</a:t>
            </a:r>
            <a:r>
              <a:rPr lang="en-GB" sz="2400" dirty="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pe baza h</a:t>
            </a:r>
            <a:r>
              <a:rPr lang="en-GB" sz="2400" dirty="0" err="1">
                <a:latin typeface="Arial" panose="020B0604020202020204" pitchFamily="34" charset="0"/>
                <a:cs typeface="Arial" panose="020B0604020202020204" pitchFamily="34" charset="0"/>
              </a:rPr>
              <a:t>eteroj</a:t>
            </a:r>
            <a:r>
              <a:rPr lang="ro-RO" sz="2400" dirty="0">
                <a:latin typeface="Arial" panose="020B0604020202020204" pitchFamily="34" charset="0"/>
                <a:cs typeface="Arial" panose="020B0604020202020204" pitchFamily="34" charset="0"/>
              </a:rPr>
              <a:t>oncțiunile</a:t>
            </a:r>
            <a:r>
              <a:rPr lang="en-GB" sz="2400" dirty="0">
                <a:latin typeface="Arial" panose="020B0604020202020204" pitchFamily="34" charset="0"/>
                <a:cs typeface="Arial" panose="020B0604020202020204" pitchFamily="34" charset="0"/>
              </a:rPr>
              <a:t>. </a:t>
            </a:r>
            <a:endParaRPr lang="ro-RO"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Cu </a:t>
            </a:r>
            <a:r>
              <a:rPr lang="en-GB" sz="2400" dirty="0" err="1">
                <a:latin typeface="Arial" panose="020B0604020202020204" pitchFamily="34" charset="0"/>
                <a:cs typeface="Arial" panose="020B0604020202020204" pitchFamily="34" charset="0"/>
              </a:rPr>
              <a:t>toate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acestea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dispozitivele</a:t>
            </a:r>
            <a:r>
              <a:rPr lang="en-GB" sz="2400" dirty="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pe </a:t>
            </a:r>
            <a:r>
              <a:rPr lang="ro-RO" sz="2400" dirty="0" err="1">
                <a:latin typeface="Arial" panose="020B0604020202020204" pitchFamily="34" charset="0"/>
                <a:cs typeface="Arial" panose="020B0604020202020204" pitchFamily="34" charset="0"/>
              </a:rPr>
              <a:t>homojoncțiuni</a:t>
            </a:r>
            <a:r>
              <a:rPr lang="ro-RO" sz="2400" dirty="0">
                <a:latin typeface="Arial" panose="020B0604020202020204" pitchFamily="34" charset="0"/>
                <a:cs typeface="Arial" panose="020B0604020202020204" pitchFamily="34" charset="0"/>
              </a:rPr>
              <a:t> </a:t>
            </a:r>
            <a:r>
              <a:rPr lang="ro-RO" sz="2400" dirty="0" err="1">
                <a:latin typeface="Arial" panose="020B0604020202020204" pitchFamily="34" charset="0"/>
                <a:cs typeface="Arial" panose="020B0604020202020204" pitchFamily="34" charset="0"/>
              </a:rPr>
              <a:t>su</a:t>
            </a:r>
            <a:r>
              <a:rPr lang="en-GB" sz="2400" dirty="0" err="1">
                <a:latin typeface="Arial" panose="020B0604020202020204" pitchFamily="34" charset="0"/>
                <a:cs typeface="Arial" panose="020B0604020202020204" pitchFamily="34" charset="0"/>
              </a:rPr>
              <a:t>nt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mai</a:t>
            </a:r>
            <a:r>
              <a:rPr lang="en-GB" sz="2400" dirty="0">
                <a:latin typeface="Arial" panose="020B0604020202020204" pitchFamily="34" charset="0"/>
                <a:cs typeface="Arial" panose="020B0604020202020204" pitchFamily="34" charset="0"/>
              </a:rPr>
              <a:t> des </a:t>
            </a:r>
            <a:r>
              <a:rPr lang="en-GB" sz="2400" dirty="0" err="1">
                <a:latin typeface="Arial" panose="020B0604020202020204" pitchFamily="34" charset="0"/>
                <a:cs typeface="Arial" panose="020B0604020202020204" pitchFamily="34" charset="0"/>
              </a:rPr>
              <a:t>utilizate</a:t>
            </a:r>
            <a:r>
              <a:rPr lang="en-GB" sz="2400" dirty="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ca cele pe baza heterojoncțiuni, deorece sunt mai ieftine</a:t>
            </a:r>
            <a:r>
              <a:rPr lang="en-GB"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31388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1812" y="2193764"/>
            <a:ext cx="4533389" cy="715530"/>
          </a:xfrm>
        </p:spPr>
        <p:txBody>
          <a:bodyPr>
            <a:normAutofit fontScale="90000"/>
          </a:bodyPr>
          <a:lstStyle/>
          <a:p>
            <a:pPr algn="ctr"/>
            <a:r>
              <a:rPr lang="ro-RO" b="1" dirty="0"/>
              <a:t>Tipuri optocuploare</a:t>
            </a:r>
            <a:endParaRPr lang="en-GB" b="1" dirty="0"/>
          </a:p>
        </p:txBody>
      </p:sp>
      <p:pic>
        <p:nvPicPr>
          <p:cNvPr id="4" name="Content Placeholder 3"/>
          <p:cNvPicPr>
            <a:picLocks noGrp="1" noChangeAspect="1"/>
          </p:cNvPicPr>
          <p:nvPr>
            <p:ph idx="1"/>
          </p:nvPr>
        </p:nvPicPr>
        <p:blipFill>
          <a:blip r:embed="rId2"/>
          <a:stretch>
            <a:fillRect/>
          </a:stretch>
        </p:blipFill>
        <p:spPr>
          <a:xfrm>
            <a:off x="627531" y="384768"/>
            <a:ext cx="5172634" cy="4479970"/>
          </a:xfrm>
          <a:prstGeom prst="rect">
            <a:avLst/>
          </a:prstGeom>
        </p:spPr>
      </p:pic>
      <p:pic>
        <p:nvPicPr>
          <p:cNvPr id="5" name="Picture 4"/>
          <p:cNvPicPr>
            <a:picLocks noChangeAspect="1"/>
          </p:cNvPicPr>
          <p:nvPr/>
        </p:nvPicPr>
        <p:blipFill>
          <a:blip r:embed="rId3"/>
          <a:stretch>
            <a:fillRect/>
          </a:stretch>
        </p:blipFill>
        <p:spPr>
          <a:xfrm>
            <a:off x="627531" y="4785064"/>
            <a:ext cx="5438045" cy="1935071"/>
          </a:xfrm>
          <a:prstGeom prst="rect">
            <a:avLst/>
          </a:prstGeom>
        </p:spPr>
      </p:pic>
      <p:pic>
        <p:nvPicPr>
          <p:cNvPr id="6" name="Picture 5"/>
          <p:cNvPicPr>
            <a:picLocks noChangeAspect="1"/>
          </p:cNvPicPr>
          <p:nvPr/>
        </p:nvPicPr>
        <p:blipFill>
          <a:blip r:embed="rId4"/>
          <a:stretch>
            <a:fillRect/>
          </a:stretch>
        </p:blipFill>
        <p:spPr>
          <a:xfrm>
            <a:off x="7179639" y="4785064"/>
            <a:ext cx="3667125" cy="1828800"/>
          </a:xfrm>
          <a:prstGeom prst="rect">
            <a:avLst/>
          </a:prstGeom>
        </p:spPr>
      </p:pic>
    </p:spTree>
    <p:extLst>
      <p:ext uri="{BB962C8B-B14F-4D97-AF65-F5344CB8AC3E}">
        <p14:creationId xmlns:p14="http://schemas.microsoft.com/office/powerpoint/2010/main" val="3140453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087" y="290140"/>
            <a:ext cx="6982470" cy="704695"/>
          </a:xfrm>
        </p:spPr>
        <p:txBody>
          <a:bodyPr>
            <a:normAutofit/>
          </a:bodyPr>
          <a:lstStyle/>
          <a:p>
            <a:r>
              <a:rPr lang="ro-RO" dirty="0"/>
              <a:t>Clasificarea optocuploarelor</a:t>
            </a:r>
            <a:endParaRPr lang="en-GB" dirty="0"/>
          </a:p>
        </p:txBody>
      </p:sp>
      <p:sp>
        <p:nvSpPr>
          <p:cNvPr id="3" name="Text Placeholder 2"/>
          <p:cNvSpPr>
            <a:spLocks noGrp="1"/>
          </p:cNvSpPr>
          <p:nvPr>
            <p:ph type="body" idx="1"/>
          </p:nvPr>
        </p:nvSpPr>
        <p:spPr>
          <a:xfrm>
            <a:off x="858814" y="1420087"/>
            <a:ext cx="5386917" cy="639763"/>
          </a:xfrm>
        </p:spPr>
        <p:txBody>
          <a:bodyPr/>
          <a:lstStyle/>
          <a:p>
            <a:r>
              <a:rPr lang="ro-RO" sz="3200" i="1" dirty="0">
                <a:latin typeface="Arial" panose="020B0604020202020204" pitchFamily="34" charset="0"/>
                <a:cs typeface="Arial" panose="020B0604020202020204" pitchFamily="34" charset="0"/>
              </a:rPr>
              <a:t>După gradul de integrare</a:t>
            </a:r>
            <a:endParaRPr lang="en-GB" sz="3200" i="1"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348385" y="2134500"/>
            <a:ext cx="5773189" cy="2239673"/>
          </a:xfrm>
        </p:spPr>
        <p:txBody>
          <a:bodyPr>
            <a:normAutofit/>
          </a:bodyPr>
          <a:lstStyle/>
          <a:p>
            <a:pPr algn="just"/>
            <a:r>
              <a:rPr lang="ro-RO" sz="2400" b="1" dirty="0" err="1">
                <a:latin typeface="Calibri" panose="020F0502020204030204" pitchFamily="34" charset="0"/>
                <a:ea typeface="Calibri" panose="020F0502020204030204" pitchFamily="34" charset="0"/>
                <a:cs typeface="Calibri" panose="020F0502020204030204" pitchFamily="34" charset="0"/>
              </a:rPr>
              <a:t>Optocupluri</a:t>
            </a:r>
            <a:r>
              <a:rPr lang="ro-RO" sz="2400" b="1" dirty="0">
                <a:latin typeface="Calibri" panose="020F0502020204030204" pitchFamily="34" charset="0"/>
                <a:ea typeface="Calibri" panose="020F0502020204030204" pitchFamily="34" charset="0"/>
                <a:cs typeface="Calibri" panose="020F0502020204030204" pitchFamily="34" charset="0"/>
              </a:rPr>
              <a:t> – din 2 sau mai multe elemente, inclusiv asamblate într-un cip</a:t>
            </a:r>
          </a:p>
          <a:p>
            <a:pPr algn="just"/>
            <a:r>
              <a:rPr lang="ro-RO" sz="2400" b="1" dirty="0" err="1">
                <a:latin typeface="Calibri" panose="020F0502020204030204" pitchFamily="34" charset="0"/>
                <a:ea typeface="Calibri" panose="020F0502020204030204" pitchFamily="34" charset="0"/>
                <a:cs typeface="Calibri" panose="020F0502020204030204" pitchFamily="34" charset="0"/>
              </a:rPr>
              <a:t>Optocupluri</a:t>
            </a:r>
            <a:r>
              <a:rPr lang="ro-RO" sz="2400" b="1" dirty="0">
                <a:latin typeface="Calibri" panose="020F0502020204030204" pitchFamily="34" charset="0"/>
                <a:ea typeface="Calibri" panose="020F0502020204030204" pitchFamily="34" charset="0"/>
                <a:cs typeface="Calibri" panose="020F0502020204030204" pitchFamily="34" charset="0"/>
              </a:rPr>
              <a:t> integrate (cu am</a:t>
            </a:r>
            <a:r>
              <a:rPr lang="en-US" sz="2400" b="1" dirty="0">
                <a:latin typeface="Calibri" panose="020F0502020204030204" pitchFamily="34" charset="0"/>
                <a:ea typeface="Calibri" panose="020F0502020204030204" pitchFamily="34" charset="0"/>
                <a:cs typeface="Calibri" panose="020F0502020204030204" pitchFamily="34" charset="0"/>
              </a:rPr>
              <a:t>p</a:t>
            </a:r>
            <a:r>
              <a:rPr lang="ro-RO" sz="2400" b="1" dirty="0" err="1">
                <a:latin typeface="Calibri" panose="020F0502020204030204" pitchFamily="34" charset="0"/>
                <a:ea typeface="Calibri" panose="020F0502020204030204" pitchFamily="34" charset="0"/>
                <a:cs typeface="Calibri" panose="020F0502020204030204" pitchFamily="34" charset="0"/>
              </a:rPr>
              <a:t>lificatoare</a:t>
            </a:r>
            <a:r>
              <a:rPr lang="ro-RO" sz="2400" b="1" dirty="0">
                <a:latin typeface="Calibri" panose="020F0502020204030204" pitchFamily="34" charset="0"/>
                <a:ea typeface="Calibri" panose="020F0502020204030204" pitchFamily="34" charset="0"/>
                <a:cs typeface="Calibri" panose="020F0502020204030204" pitchFamily="34" charset="0"/>
              </a:rPr>
              <a:t>, etc)</a:t>
            </a:r>
            <a:endParaRPr lang="en-GB" sz="2400" b="1" dirty="0">
              <a:latin typeface="Calibri" panose="020F0502020204030204" pitchFamily="34" charset="0"/>
              <a:ea typeface="Calibri" panose="020F0502020204030204" pitchFamily="34" charset="0"/>
              <a:cs typeface="Calibri" panose="020F0502020204030204" pitchFamily="34" charset="0"/>
            </a:endParaRPr>
          </a:p>
        </p:txBody>
      </p:sp>
      <p:sp>
        <p:nvSpPr>
          <p:cNvPr id="5" name="Text Placeholder 4"/>
          <p:cNvSpPr>
            <a:spLocks noGrp="1"/>
          </p:cNvSpPr>
          <p:nvPr>
            <p:ph type="body" sz="quarter" idx="3"/>
          </p:nvPr>
        </p:nvSpPr>
        <p:spPr>
          <a:xfrm>
            <a:off x="732542" y="4502051"/>
            <a:ext cx="5389033" cy="639763"/>
          </a:xfrm>
        </p:spPr>
        <p:txBody>
          <a:bodyPr/>
          <a:lstStyle/>
          <a:p>
            <a:r>
              <a:rPr lang="ro-RO" sz="3200" i="1" dirty="0">
                <a:latin typeface="Arial" panose="020B0604020202020204" pitchFamily="34" charset="0"/>
                <a:cs typeface="Arial" panose="020B0604020202020204" pitchFamily="34" charset="0"/>
              </a:rPr>
              <a:t>După tipul canalului optic</a:t>
            </a:r>
            <a:endParaRPr lang="en-GB" sz="3200" i="1"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4"/>
          </p:nvPr>
        </p:nvSpPr>
        <p:spPr>
          <a:xfrm>
            <a:off x="608387" y="5269692"/>
            <a:ext cx="4543905" cy="1210239"/>
          </a:xfrm>
        </p:spPr>
        <p:txBody>
          <a:bodyPr>
            <a:normAutofit/>
          </a:bodyPr>
          <a:lstStyle/>
          <a:p>
            <a:r>
              <a:rPr lang="ro-RO" sz="2667" b="1" dirty="0">
                <a:latin typeface="Arial" panose="020B0604020202020204" pitchFamily="34" charset="0"/>
                <a:cs typeface="Arial" panose="020B0604020202020204" pitchFamily="34" charset="0"/>
              </a:rPr>
              <a:t>Cu canal optic deschis</a:t>
            </a:r>
          </a:p>
          <a:p>
            <a:r>
              <a:rPr lang="ro-RO" sz="2667" b="1" dirty="0">
                <a:latin typeface="Arial" panose="020B0604020202020204" pitchFamily="34" charset="0"/>
                <a:cs typeface="Arial" panose="020B0604020202020204" pitchFamily="34" charset="0"/>
              </a:rPr>
              <a:t>Cu canal optic </a:t>
            </a:r>
            <a:r>
              <a:rPr lang="ro-RO" sz="2667" b="1" dirty="0" err="1">
                <a:latin typeface="Arial" panose="020B0604020202020204" pitchFamily="34" charset="0"/>
                <a:cs typeface="Arial" panose="020B0604020202020204" pitchFamily="34" charset="0"/>
              </a:rPr>
              <a:t>inchis</a:t>
            </a:r>
            <a:endParaRPr lang="en-GB" sz="2667" b="1" dirty="0">
              <a:latin typeface="Arial" panose="020B0604020202020204" pitchFamily="34" charset="0"/>
              <a:cs typeface="Arial" panose="020B0604020202020204" pitchFamily="34" charset="0"/>
            </a:endParaRPr>
          </a:p>
        </p:txBody>
      </p:sp>
      <p:sp>
        <p:nvSpPr>
          <p:cNvPr id="9" name="Rectangle 8"/>
          <p:cNvSpPr/>
          <p:nvPr/>
        </p:nvSpPr>
        <p:spPr>
          <a:xfrm>
            <a:off x="6578963" y="1645920"/>
            <a:ext cx="4815293" cy="584775"/>
          </a:xfrm>
          <a:prstGeom prst="rect">
            <a:avLst/>
          </a:prstGeom>
        </p:spPr>
        <p:txBody>
          <a:bodyPr wrap="none">
            <a:spAutoFit/>
          </a:bodyPr>
          <a:lstStyle/>
          <a:p>
            <a:pPr lvl="0" algn="ctr">
              <a:spcBef>
                <a:spcPct val="20000"/>
              </a:spcBef>
            </a:pPr>
            <a:r>
              <a:rPr lang="ro-RO" sz="3200" b="1" i="1" dirty="0">
                <a:solidFill>
                  <a:srgbClr val="FF0000"/>
                </a:solidFill>
                <a:latin typeface="Calibri" panose="020F0502020204030204" pitchFamily="34" charset="0"/>
                <a:ea typeface="Calibri" panose="020F0502020204030204" pitchFamily="34" charset="0"/>
                <a:cs typeface="Calibri" panose="020F0502020204030204" pitchFamily="34" charset="0"/>
              </a:rPr>
              <a:t>După tipul fotoreceptorului</a:t>
            </a:r>
            <a:endParaRPr lang="en-GB" sz="32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Content Placeholder 5"/>
          <p:cNvSpPr txBox="1">
            <a:spLocks/>
          </p:cNvSpPr>
          <p:nvPr/>
        </p:nvSpPr>
        <p:spPr>
          <a:xfrm>
            <a:off x="6245731" y="2485103"/>
            <a:ext cx="5389033" cy="3432371"/>
          </a:xfrm>
          <a:prstGeom prst="rect">
            <a:avLst/>
          </a:prstGeom>
        </p:spPr>
        <p:txBody>
          <a:bodyPr vert="horz" lIns="121920" tIns="60960" rIns="121920" bIns="60960" rtlCol="0">
            <a:noAutofit/>
          </a:bodyPr>
          <a:lstStyle>
            <a:lvl1pPr marL="342900" indent="-342900" algn="ctr"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ctr"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ctr"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ctr"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ctr"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gn="just"/>
            <a:r>
              <a:rPr lang="ro-RO" sz="2667" b="1" dirty="0">
                <a:latin typeface="Calibri" panose="020F0502020204030204" pitchFamily="34" charset="0"/>
                <a:ea typeface="Calibri" panose="020F0502020204030204" pitchFamily="34" charset="0"/>
                <a:cs typeface="Calibri" panose="020F0502020204030204" pitchFamily="34" charset="0"/>
              </a:rPr>
              <a:t>Cu FR</a:t>
            </a:r>
          </a:p>
          <a:p>
            <a:pPr algn="just"/>
            <a:r>
              <a:rPr lang="ro-RO" sz="2667" b="1" dirty="0">
                <a:latin typeface="Calibri" panose="020F0502020204030204" pitchFamily="34" charset="0"/>
                <a:ea typeface="Calibri" panose="020F0502020204030204" pitchFamily="34" charset="0"/>
                <a:cs typeface="Calibri" panose="020F0502020204030204" pitchFamily="34" charset="0"/>
              </a:rPr>
              <a:t>Cu FD</a:t>
            </a:r>
          </a:p>
          <a:p>
            <a:pPr algn="just"/>
            <a:r>
              <a:rPr lang="ro-RO" sz="2667" b="1" dirty="0">
                <a:latin typeface="Calibri" panose="020F0502020204030204" pitchFamily="34" charset="0"/>
                <a:ea typeface="Calibri" panose="020F0502020204030204" pitchFamily="34" charset="0"/>
                <a:cs typeface="Calibri" panose="020F0502020204030204" pitchFamily="34" charset="0"/>
              </a:rPr>
              <a:t>Cu FT (BP sau BP  Darlington)</a:t>
            </a:r>
          </a:p>
          <a:p>
            <a:pPr algn="just"/>
            <a:r>
              <a:rPr lang="ro-RO" sz="2667" b="1" dirty="0">
                <a:latin typeface="Calibri" panose="020F0502020204030204" pitchFamily="34" charset="0"/>
                <a:ea typeface="Calibri" panose="020F0502020204030204" pitchFamily="34" charset="0"/>
                <a:cs typeface="Calibri" panose="020F0502020204030204" pitchFamily="34" charset="0"/>
              </a:rPr>
              <a:t>Cu generator </a:t>
            </a:r>
            <a:r>
              <a:rPr lang="ro-RO" sz="2667" b="1" dirty="0" err="1">
                <a:latin typeface="Calibri" panose="020F0502020204030204" pitchFamily="34" charset="0"/>
                <a:ea typeface="Calibri" panose="020F0502020204030204" pitchFamily="34" charset="0"/>
                <a:cs typeface="Calibri" panose="020F0502020204030204" pitchFamily="34" charset="0"/>
              </a:rPr>
              <a:t>fotogalvanic</a:t>
            </a:r>
            <a:r>
              <a:rPr lang="ro-RO" sz="2667" b="1" dirty="0">
                <a:latin typeface="Calibri" panose="020F0502020204030204" pitchFamily="34" charset="0"/>
                <a:ea typeface="Calibri" panose="020F0502020204030204" pitchFamily="34" charset="0"/>
                <a:cs typeface="Calibri" panose="020F0502020204030204" pitchFamily="34" charset="0"/>
              </a:rPr>
              <a:t> (elemente solare, de regulă conțin și TEC)</a:t>
            </a:r>
          </a:p>
          <a:p>
            <a:pPr algn="just"/>
            <a:r>
              <a:rPr lang="ro-RO" sz="2667" b="1" dirty="0">
                <a:latin typeface="Calibri" panose="020F0502020204030204" pitchFamily="34" charset="0"/>
                <a:ea typeface="Calibri" panose="020F0502020204030204" pitchFamily="34" charset="0"/>
                <a:cs typeface="Calibri" panose="020F0502020204030204" pitchFamily="34" charset="0"/>
              </a:rPr>
              <a:t>Cu Fototiristor</a:t>
            </a:r>
            <a:endParaRPr lang="en-GB" sz="2667"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3256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227" y="374900"/>
            <a:ext cx="3868527" cy="814427"/>
          </a:xfrm>
        </p:spPr>
        <p:txBody>
          <a:bodyPr>
            <a:normAutofit/>
          </a:bodyPr>
          <a:lstStyle/>
          <a:p>
            <a:r>
              <a:rPr lang="ro-RO" dirty="0"/>
              <a:t>Optocuploare </a:t>
            </a:r>
            <a:endParaRPr lang="en-GB" dirty="0"/>
          </a:p>
        </p:txBody>
      </p:sp>
      <p:sp>
        <p:nvSpPr>
          <p:cNvPr id="3" name="Text Placeholder 2"/>
          <p:cNvSpPr>
            <a:spLocks noGrp="1"/>
          </p:cNvSpPr>
          <p:nvPr>
            <p:ph type="body" idx="1"/>
          </p:nvPr>
        </p:nvSpPr>
        <p:spPr>
          <a:xfrm>
            <a:off x="1035486" y="1562906"/>
            <a:ext cx="4754880" cy="640080"/>
          </a:xfrm>
        </p:spPr>
        <p:txBody>
          <a:bodyPr/>
          <a:lstStyle/>
          <a:p>
            <a:r>
              <a:rPr lang="ro-RO" dirty="0"/>
              <a:t>OC cu canal optic deschis</a:t>
            </a:r>
            <a:endParaRPr lang="en-GB" dirty="0"/>
          </a:p>
        </p:txBody>
      </p:sp>
      <p:pic>
        <p:nvPicPr>
          <p:cNvPr id="7" name="Content Placeholder 6"/>
          <p:cNvPicPr>
            <a:picLocks noGrp="1" noChangeAspect="1"/>
          </p:cNvPicPr>
          <p:nvPr>
            <p:ph sz="half" idx="2"/>
          </p:nvPr>
        </p:nvPicPr>
        <p:blipFill>
          <a:blip r:embed="rId2"/>
          <a:stretch>
            <a:fillRect/>
          </a:stretch>
        </p:blipFill>
        <p:spPr>
          <a:xfrm>
            <a:off x="1740967" y="2343862"/>
            <a:ext cx="5366148" cy="3238740"/>
          </a:xfrm>
          <a:prstGeom prst="rect">
            <a:avLst/>
          </a:prstGeom>
        </p:spPr>
      </p:pic>
      <p:sp>
        <p:nvSpPr>
          <p:cNvPr id="9" name="Rectangle 8"/>
          <p:cNvSpPr/>
          <p:nvPr/>
        </p:nvSpPr>
        <p:spPr>
          <a:xfrm>
            <a:off x="618709" y="5723479"/>
            <a:ext cx="5121915" cy="461665"/>
          </a:xfrm>
          <a:prstGeom prst="rect">
            <a:avLst/>
          </a:prstGeom>
        </p:spPr>
        <p:txBody>
          <a:bodyPr wrap="none">
            <a:spAutoFit/>
          </a:bodyPr>
          <a:lstStyle/>
          <a:p>
            <a:r>
              <a:rPr lang="ro-RO" sz="2400" dirty="0">
                <a:solidFill>
                  <a:srgbClr val="FF0000"/>
                </a:solidFill>
              </a:rPr>
              <a:t>1- emițător, 2- </a:t>
            </a:r>
            <a:r>
              <a:rPr lang="ro-RO" sz="2400" dirty="0" err="1">
                <a:solidFill>
                  <a:srgbClr val="FF0000"/>
                </a:solidFill>
              </a:rPr>
              <a:t>fotodetector</a:t>
            </a:r>
            <a:r>
              <a:rPr lang="ro-RO" sz="2400" dirty="0">
                <a:solidFill>
                  <a:srgbClr val="FF0000"/>
                </a:solidFill>
              </a:rPr>
              <a:t>, 3-  obiectul</a:t>
            </a:r>
            <a:endParaRPr lang="en-GB" sz="2400" dirty="0">
              <a:solidFill>
                <a:srgbClr val="FF0000"/>
              </a:solidFill>
            </a:endParaRPr>
          </a:p>
        </p:txBody>
      </p:sp>
      <p:pic>
        <p:nvPicPr>
          <p:cNvPr id="11" name="Picture 10"/>
          <p:cNvPicPr>
            <a:picLocks noChangeAspect="1"/>
          </p:cNvPicPr>
          <p:nvPr/>
        </p:nvPicPr>
        <p:blipFill>
          <a:blip r:embed="rId3"/>
          <a:stretch>
            <a:fillRect/>
          </a:stretch>
        </p:blipFill>
        <p:spPr>
          <a:xfrm>
            <a:off x="8494677" y="3059724"/>
            <a:ext cx="2141085" cy="1605815"/>
          </a:xfrm>
          <a:prstGeom prst="rect">
            <a:avLst/>
          </a:prstGeom>
        </p:spPr>
      </p:pic>
    </p:spTree>
    <p:extLst>
      <p:ext uri="{BB962C8B-B14F-4D97-AF65-F5344CB8AC3E}">
        <p14:creationId xmlns:p14="http://schemas.microsoft.com/office/powerpoint/2010/main" val="938266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057" y="1125514"/>
            <a:ext cx="6249357" cy="5017508"/>
          </a:xfrm>
        </p:spPr>
        <p:txBody>
          <a:bodyPr>
            <a:normAutofit/>
          </a:bodyPr>
          <a:lstStyle/>
          <a:p>
            <a:pPr algn="just"/>
            <a:r>
              <a:rPr lang="ro-RO" dirty="0">
                <a:latin typeface="Calibri" panose="020F0502020204030204" pitchFamily="34" charset="0"/>
                <a:ea typeface="Calibri" panose="020F0502020204030204" pitchFamily="34" charset="0"/>
                <a:cs typeface="Calibri" panose="020F0502020204030204" pitchFamily="34" charset="0"/>
              </a:rPr>
              <a:t>Dispozitiv </a:t>
            </a:r>
            <a:r>
              <a:rPr lang="en-GB" dirty="0" err="1">
                <a:latin typeface="Calibri" panose="020F0502020204030204" pitchFamily="34" charset="0"/>
                <a:ea typeface="Calibri" panose="020F0502020204030204" pitchFamily="34" charset="0"/>
                <a:cs typeface="Calibri" panose="020F0502020204030204" pitchFamily="34" charset="0"/>
              </a:rPr>
              <a:t>închis</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într</a:t>
            </a:r>
            <a:r>
              <a:rPr lang="en-GB" dirty="0">
                <a:latin typeface="Calibri" panose="020F0502020204030204" pitchFamily="34" charset="0"/>
                <a:ea typeface="Calibri" panose="020F0502020204030204" pitchFamily="34" charset="0"/>
                <a:cs typeface="Calibri" panose="020F0502020204030204" pitchFamily="34" charset="0"/>
              </a:rPr>
              <a:t>-un </a:t>
            </a:r>
            <a:r>
              <a:rPr lang="en-GB" dirty="0" err="1">
                <a:latin typeface="Calibri" panose="020F0502020204030204" pitchFamily="34" charset="0"/>
                <a:ea typeface="Calibri" panose="020F0502020204030204" pitchFamily="34" charset="0"/>
                <a:cs typeface="Calibri" panose="020F0502020204030204" pitchFamily="34" charset="0"/>
              </a:rPr>
              <a:t>singur</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dispozitiv</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și</a:t>
            </a:r>
            <a:r>
              <a:rPr lang="en-GB" dirty="0">
                <a:latin typeface="Calibri" panose="020F0502020204030204" pitchFamily="34" charset="0"/>
                <a:ea typeface="Calibri" panose="020F0502020204030204" pitchFamily="34" charset="0"/>
                <a:cs typeface="Calibri" panose="020F0502020204030204" pitchFamily="34" charset="0"/>
              </a:rPr>
              <a:t> are </a:t>
            </a:r>
            <a:r>
              <a:rPr lang="en-GB" b="1" dirty="0" err="1">
                <a:latin typeface="Calibri" panose="020F0502020204030204" pitchFamily="34" charset="0"/>
                <a:ea typeface="Calibri" panose="020F0502020204030204" pitchFamily="34" charset="0"/>
                <a:cs typeface="Calibri" panose="020F0502020204030204" pitchFamily="34" charset="0"/>
              </a:rPr>
              <a:t>aspectul</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unui</a:t>
            </a:r>
            <a:r>
              <a:rPr lang="en-GB" dirty="0">
                <a:latin typeface="Calibri" panose="020F0502020204030204" pitchFamily="34" charset="0"/>
                <a:ea typeface="Calibri" panose="020F0502020204030204" pitchFamily="34" charset="0"/>
                <a:cs typeface="Calibri" panose="020F0502020204030204" pitchFamily="34" charset="0"/>
              </a:rPr>
              <a:t> circuit </a:t>
            </a:r>
            <a:r>
              <a:rPr lang="en-GB" dirty="0" err="1">
                <a:latin typeface="Calibri" panose="020F0502020204030204" pitchFamily="34" charset="0"/>
                <a:ea typeface="Calibri" panose="020F0502020204030204" pitchFamily="34" charset="0"/>
                <a:cs typeface="Calibri" panose="020F0502020204030204" pitchFamily="34" charset="0"/>
              </a:rPr>
              <a:t>integrat</a:t>
            </a:r>
            <a:r>
              <a:rPr lang="en-GB" dirty="0">
                <a:latin typeface="Calibri" panose="020F0502020204030204" pitchFamily="34" charset="0"/>
                <a:ea typeface="Calibri" panose="020F0502020204030204" pitchFamily="34" charset="0"/>
                <a:cs typeface="Calibri" panose="020F0502020204030204" pitchFamily="34" charset="0"/>
              </a:rPr>
              <a:t> (IC) </a:t>
            </a:r>
            <a:r>
              <a:rPr lang="en-GB" dirty="0" err="1">
                <a:latin typeface="Calibri" panose="020F0502020204030204" pitchFamily="34" charset="0"/>
                <a:ea typeface="Calibri" panose="020F0502020204030204" pitchFamily="34" charset="0"/>
                <a:cs typeface="Calibri" panose="020F0502020204030204" pitchFamily="34" charset="0"/>
              </a:rPr>
              <a:t>sau</a:t>
            </a:r>
            <a:r>
              <a:rPr lang="en-GB" dirty="0">
                <a:latin typeface="Calibri" panose="020F0502020204030204" pitchFamily="34" charset="0"/>
                <a:ea typeface="Calibri" panose="020F0502020204030204" pitchFamily="34" charset="0"/>
                <a:cs typeface="Calibri" panose="020F0502020204030204" pitchFamily="34" charset="0"/>
              </a:rPr>
              <a:t> al </a:t>
            </a:r>
            <a:r>
              <a:rPr lang="en-GB" dirty="0" err="1">
                <a:latin typeface="Calibri" panose="020F0502020204030204" pitchFamily="34" charset="0"/>
                <a:ea typeface="Calibri" panose="020F0502020204030204" pitchFamily="34" charset="0"/>
                <a:cs typeface="Calibri" panose="020F0502020204030204" pitchFamily="34" charset="0"/>
              </a:rPr>
              <a:t>unui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tranzistor</a:t>
            </a:r>
            <a:r>
              <a:rPr lang="en-GB" dirty="0">
                <a:latin typeface="Calibri" panose="020F0502020204030204" pitchFamily="34" charset="0"/>
                <a:ea typeface="Calibri" panose="020F0502020204030204" pitchFamily="34" charset="0"/>
                <a:cs typeface="Calibri" panose="020F0502020204030204" pitchFamily="34" charset="0"/>
              </a:rPr>
              <a:t> cu c</a:t>
            </a:r>
            <a:r>
              <a:rPr lang="ro-RO" dirty="0" err="1">
                <a:latin typeface="Calibri" panose="020F0502020204030204" pitchFamily="34" charset="0"/>
                <a:ea typeface="Calibri" panose="020F0502020204030204" pitchFamily="34" charset="0"/>
                <a:cs typeface="Calibri" panose="020F0502020204030204" pitchFamily="34" charset="0"/>
              </a:rPr>
              <a:t>ontacte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suplimentare</a:t>
            </a:r>
            <a:r>
              <a:rPr lang="en-GB" dirty="0">
                <a:latin typeface="Calibri" panose="020F0502020204030204" pitchFamily="34" charset="0"/>
                <a:ea typeface="Calibri" panose="020F0502020204030204" pitchFamily="34" charset="0"/>
                <a:cs typeface="Calibri" panose="020F0502020204030204" pitchFamily="34" charset="0"/>
              </a:rPr>
              <a:t>. </a:t>
            </a:r>
            <a:endParaRPr lang="ro-RO" dirty="0">
              <a:latin typeface="Calibri" panose="020F0502020204030204" pitchFamily="34" charset="0"/>
              <a:ea typeface="Calibri" panose="020F0502020204030204" pitchFamily="34" charset="0"/>
              <a:cs typeface="Calibri" panose="020F0502020204030204" pitchFamily="34" charset="0"/>
            </a:endParaRPr>
          </a:p>
          <a:p>
            <a:pPr algn="just"/>
            <a:r>
              <a:rPr lang="en-GB" dirty="0" err="1">
                <a:latin typeface="Calibri" panose="020F0502020204030204" pitchFamily="34" charset="0"/>
                <a:ea typeface="Calibri" panose="020F0502020204030204" pitchFamily="34" charset="0"/>
                <a:cs typeface="Calibri" panose="020F0502020204030204" pitchFamily="34" charset="0"/>
              </a:rPr>
              <a:t>utilizate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pentru</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izolarea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circuitelor</a:t>
            </a:r>
            <a:r>
              <a:rPr lang="en-GB" dirty="0">
                <a:latin typeface="Calibri" panose="020F0502020204030204" pitchFamily="34" charset="0"/>
                <a:ea typeface="Calibri" panose="020F0502020204030204" pitchFamily="34" charset="0"/>
                <a:cs typeface="Calibri" panose="020F0502020204030204" pitchFamily="34" charset="0"/>
              </a:rPr>
              <a:t> de </a:t>
            </a:r>
            <a:r>
              <a:rPr lang="en-GB" dirty="0" err="1">
                <a:latin typeface="Calibri" panose="020F0502020204030204" pitchFamily="34" charset="0"/>
                <a:ea typeface="Calibri" panose="020F0502020204030204" pitchFamily="34" charset="0"/>
                <a:cs typeface="Calibri" panose="020F0502020204030204" pitchFamily="34" charset="0"/>
              </a:rPr>
              <a:t>putere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mică</a:t>
            </a:r>
            <a:r>
              <a:rPr lang="en-GB" dirty="0">
                <a:latin typeface="Calibri" panose="020F0502020204030204" pitchFamily="34" charset="0"/>
                <a:ea typeface="Calibri" panose="020F0502020204030204" pitchFamily="34" charset="0"/>
                <a:cs typeface="Calibri" panose="020F0502020204030204" pitchFamily="34" charset="0"/>
              </a:rPr>
              <a:t> de </a:t>
            </a:r>
            <a:r>
              <a:rPr lang="en-GB" dirty="0" err="1">
                <a:latin typeface="Calibri" panose="020F0502020204030204" pitchFamily="34" charset="0"/>
                <a:ea typeface="Calibri" panose="020F0502020204030204" pitchFamily="34" charset="0"/>
                <a:cs typeface="Calibri" panose="020F0502020204030204" pitchFamily="34" charset="0"/>
              </a:rPr>
              <a:t>circuitele</a:t>
            </a:r>
            <a:r>
              <a:rPr lang="en-GB" dirty="0">
                <a:latin typeface="Calibri" panose="020F0502020204030204" pitchFamily="34" charset="0"/>
                <a:ea typeface="Calibri" panose="020F0502020204030204" pitchFamily="34" charset="0"/>
                <a:cs typeface="Calibri" panose="020F0502020204030204" pitchFamily="34" charset="0"/>
              </a:rPr>
              <a:t> cu </a:t>
            </a:r>
            <a:r>
              <a:rPr lang="en-GB" dirty="0" err="1">
                <a:latin typeface="Calibri" panose="020F0502020204030204" pitchFamily="34" charset="0"/>
                <a:ea typeface="Calibri" panose="020F0502020204030204" pitchFamily="34" charset="0"/>
                <a:cs typeface="Calibri" panose="020F0502020204030204" pitchFamily="34" charset="0"/>
              </a:rPr>
              <a:t>putere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mai</a:t>
            </a:r>
            <a:r>
              <a:rPr lang="en-GB" dirty="0">
                <a:latin typeface="Calibri" panose="020F0502020204030204" pitchFamily="34" charset="0"/>
                <a:ea typeface="Calibri" panose="020F0502020204030204" pitchFamily="34" charset="0"/>
                <a:cs typeface="Calibri" panose="020F0502020204030204" pitchFamily="34" charset="0"/>
              </a:rPr>
              <a:t> mare </a:t>
            </a:r>
            <a:r>
              <a:rPr lang="en-GB" dirty="0" err="1">
                <a:latin typeface="Calibri" panose="020F0502020204030204" pitchFamily="34" charset="0"/>
                <a:ea typeface="Calibri" panose="020F0502020204030204" pitchFamily="34" charset="0"/>
                <a:cs typeface="Calibri" panose="020F0502020204030204" pitchFamily="34" charset="0"/>
              </a:rPr>
              <a:t>și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pentru</a:t>
            </a:r>
            <a:r>
              <a:rPr lang="en-GB" dirty="0">
                <a:latin typeface="Calibri" panose="020F0502020204030204" pitchFamily="34" charset="0"/>
                <a:ea typeface="Calibri" panose="020F0502020204030204" pitchFamily="34" charset="0"/>
                <a:cs typeface="Calibri" panose="020F0502020204030204" pitchFamily="34" charset="0"/>
              </a:rPr>
              <a:t> a </a:t>
            </a:r>
            <a:r>
              <a:rPr lang="en-GB" dirty="0" err="1">
                <a:latin typeface="Calibri" panose="020F0502020204030204" pitchFamily="34" charset="0"/>
                <a:ea typeface="Calibri" panose="020F0502020204030204" pitchFamily="34" charset="0"/>
                <a:cs typeface="Calibri" panose="020F0502020204030204" pitchFamily="34" charset="0"/>
              </a:rPr>
              <a:t>elimina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zgomotul</a:t>
            </a:r>
            <a:r>
              <a:rPr lang="en-GB" dirty="0">
                <a:latin typeface="Calibri" panose="020F0502020204030204" pitchFamily="34" charset="0"/>
                <a:ea typeface="Calibri" panose="020F0502020204030204" pitchFamily="34" charset="0"/>
                <a:cs typeface="Calibri" panose="020F0502020204030204" pitchFamily="34" charset="0"/>
              </a:rPr>
              <a:t> electric de la </a:t>
            </a:r>
            <a:r>
              <a:rPr lang="en-GB" dirty="0" err="1">
                <a:latin typeface="Calibri" panose="020F0502020204030204" pitchFamily="34" charset="0"/>
                <a:ea typeface="Calibri" panose="020F0502020204030204" pitchFamily="34" charset="0"/>
                <a:cs typeface="Calibri" panose="020F0502020204030204" pitchFamily="34" charset="0"/>
              </a:rPr>
              <a:t>semnale</a:t>
            </a:r>
            <a:r>
              <a:rPr lang="en-GB" dirty="0">
                <a:latin typeface="Calibri" panose="020F0502020204030204" pitchFamily="34" charset="0"/>
                <a:ea typeface="Calibri" panose="020F0502020204030204" pitchFamily="34" charset="0"/>
                <a:cs typeface="Calibri" panose="020F0502020204030204" pitchFamily="34" charset="0"/>
              </a:rPr>
              <a:t>.</a:t>
            </a:r>
          </a:p>
          <a:p>
            <a:pPr algn="just"/>
            <a:r>
              <a:rPr lang="ro-RO" dirty="0">
                <a:latin typeface="Calibri" panose="020F0502020204030204" pitchFamily="34" charset="0"/>
                <a:ea typeface="Calibri" panose="020F0502020204030204" pitchFamily="34" charset="0"/>
                <a:cs typeface="Calibri" panose="020F0502020204030204" pitchFamily="34" charset="0"/>
              </a:rPr>
              <a:t>c</a:t>
            </a:r>
            <a:r>
              <a:rPr lang="en-GB" dirty="0" err="1">
                <a:latin typeface="Calibri" panose="020F0502020204030204" pitchFamily="34" charset="0"/>
                <a:ea typeface="Calibri" panose="020F0502020204030204" pitchFamily="34" charset="0"/>
                <a:cs typeface="Calibri" panose="020F0502020204030204" pitchFamily="34" charset="0"/>
              </a:rPr>
              <a:t>ele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mai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potrivite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pentru</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semnalele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digitale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dar</a:t>
            </a:r>
            <a:r>
              <a:rPr lang="en-GB" dirty="0">
                <a:latin typeface="Calibri" panose="020F0502020204030204" pitchFamily="34" charset="0"/>
                <a:ea typeface="Calibri" panose="020F0502020204030204" pitchFamily="34" charset="0"/>
                <a:cs typeface="Calibri" panose="020F0502020204030204" pitchFamily="34" charset="0"/>
              </a:rPr>
              <a:t> pot fi </a:t>
            </a:r>
            <a:r>
              <a:rPr lang="en-GB" dirty="0" err="1">
                <a:latin typeface="Calibri" panose="020F0502020204030204" pitchFamily="34" charset="0"/>
                <a:ea typeface="Calibri" panose="020F0502020204030204" pitchFamily="34" charset="0"/>
                <a:cs typeface="Calibri" panose="020F0502020204030204" pitchFamily="34" charset="0"/>
              </a:rPr>
              <a:t>utilizate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și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pentru</a:t>
            </a:r>
            <a:r>
              <a:rPr lang="en-GB" dirty="0">
                <a:latin typeface="Calibri" panose="020F0502020204030204" pitchFamily="34" charset="0"/>
                <a:ea typeface="Calibri" panose="020F0502020204030204" pitchFamily="34" charset="0"/>
                <a:cs typeface="Calibri" panose="020F0502020204030204" pitchFamily="34" charset="0"/>
              </a:rPr>
              <a:t> a </a:t>
            </a:r>
            <a:r>
              <a:rPr lang="en-GB" dirty="0" err="1">
                <a:latin typeface="Calibri" panose="020F0502020204030204" pitchFamily="34" charset="0"/>
                <a:ea typeface="Calibri" panose="020F0502020204030204" pitchFamily="34" charset="0"/>
                <a:cs typeface="Calibri" panose="020F0502020204030204" pitchFamily="34" charset="0"/>
              </a:rPr>
              <a:t>transfera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semnale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analogice</a:t>
            </a:r>
            <a:r>
              <a:rPr lang="en-GB" dirty="0">
                <a:latin typeface="Calibri" panose="020F0502020204030204" pitchFamily="34" charset="0"/>
                <a:ea typeface="Calibri" panose="020F0502020204030204" pitchFamily="34" charset="0"/>
                <a:cs typeface="Calibri" panose="020F0502020204030204" pitchFamily="34" charset="0"/>
              </a:rPr>
              <a:t>. </a:t>
            </a:r>
            <a:endParaRPr lang="ro-RO" dirty="0">
              <a:latin typeface="Calibri" panose="020F0502020204030204" pitchFamily="34" charset="0"/>
              <a:ea typeface="Calibri" panose="020F0502020204030204" pitchFamily="34" charset="0"/>
              <a:cs typeface="Calibri" panose="020F0502020204030204" pitchFamily="34" charset="0"/>
            </a:endParaRPr>
          </a:p>
          <a:p>
            <a:pPr algn="just"/>
            <a:r>
              <a:rPr lang="ro-RO" dirty="0">
                <a:latin typeface="Calibri" panose="020F0502020204030204" pitchFamily="34" charset="0"/>
                <a:ea typeface="Calibri" panose="020F0502020204030204" pitchFamily="34" charset="0"/>
                <a:cs typeface="Calibri" panose="020F0502020204030204" pitchFamily="34" charset="0"/>
              </a:rPr>
              <a:t>c</a:t>
            </a:r>
            <a:r>
              <a:rPr lang="en-GB" dirty="0" err="1">
                <a:latin typeface="Calibri" panose="020F0502020204030204" pitchFamily="34" charset="0"/>
                <a:ea typeface="Calibri" panose="020F0502020204030204" pitchFamily="34" charset="0"/>
                <a:cs typeface="Calibri" panose="020F0502020204030204" pitchFamily="34" charset="0"/>
              </a:rPr>
              <a:t>ea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mai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frecventă</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viteză</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disponibilă</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pentru</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optoizolatoarele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digitale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și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analogice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este</a:t>
            </a:r>
            <a:r>
              <a:rPr lang="en-GB" dirty="0">
                <a:latin typeface="Calibri" panose="020F0502020204030204" pitchFamily="34" charset="0"/>
                <a:ea typeface="Calibri" panose="020F0502020204030204" pitchFamily="34" charset="0"/>
                <a:cs typeface="Calibri" panose="020F0502020204030204" pitchFamily="34" charset="0"/>
              </a:rPr>
              <a:t> de 1 Mb / sec, </a:t>
            </a:r>
            <a:r>
              <a:rPr lang="en-GB" dirty="0" err="1">
                <a:latin typeface="Calibri" panose="020F0502020204030204" pitchFamily="34" charset="0"/>
                <a:ea typeface="Calibri" panose="020F0502020204030204" pitchFamily="34" charset="0"/>
                <a:cs typeface="Calibri" panose="020F0502020204030204" pitchFamily="34" charset="0"/>
              </a:rPr>
              <a:t>deși</a:t>
            </a:r>
            <a:r>
              <a:rPr lang="en-GB" dirty="0">
                <a:latin typeface="Calibri" panose="020F0502020204030204" pitchFamily="34" charset="0"/>
                <a:ea typeface="Calibri" panose="020F0502020204030204" pitchFamily="34" charset="0"/>
                <a:cs typeface="Calibri" panose="020F0502020204030204" pitchFamily="34" charset="0"/>
              </a:rPr>
              <a:t> sunt </a:t>
            </a:r>
            <a:r>
              <a:rPr lang="en-GB" dirty="0" err="1">
                <a:latin typeface="Calibri" panose="020F0502020204030204" pitchFamily="34" charset="0"/>
                <a:ea typeface="Calibri" panose="020F0502020204030204" pitchFamily="34" charset="0"/>
                <a:cs typeface="Calibri" panose="020F0502020204030204" pitchFamily="34" charset="0"/>
              </a:rPr>
              <a:t>disponibile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și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viteze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digitale</a:t>
            </a:r>
            <a:r>
              <a:rPr lang="en-GB" dirty="0">
                <a:latin typeface="Calibri" panose="020F0502020204030204" pitchFamily="34" charset="0"/>
                <a:ea typeface="Calibri" panose="020F0502020204030204" pitchFamily="34" charset="0"/>
                <a:cs typeface="Calibri" panose="020F0502020204030204" pitchFamily="34" charset="0"/>
              </a:rPr>
              <a:t> de 10 Mb / sec </a:t>
            </a:r>
            <a:r>
              <a:rPr lang="en-GB" dirty="0" err="1">
                <a:latin typeface="Calibri" panose="020F0502020204030204" pitchFamily="34" charset="0"/>
                <a:ea typeface="Calibri" panose="020F0502020204030204" pitchFamily="34" charset="0"/>
                <a:cs typeface="Calibri" panose="020F0502020204030204" pitchFamily="34" charset="0"/>
              </a:rPr>
              <a:t>și</a:t>
            </a:r>
            <a:r>
              <a:rPr lang="en-GB" dirty="0">
                <a:latin typeface="Calibri" panose="020F0502020204030204" pitchFamily="34" charset="0"/>
                <a:ea typeface="Calibri" panose="020F0502020204030204" pitchFamily="34" charset="0"/>
                <a:cs typeface="Calibri" panose="020F0502020204030204" pitchFamily="34" charset="0"/>
              </a:rPr>
              <a:t> 15 Mb / sec. </a:t>
            </a:r>
            <a:endParaRPr lang="ro-RO" dirty="0">
              <a:latin typeface="Calibri" panose="020F0502020204030204" pitchFamily="34" charset="0"/>
              <a:ea typeface="Calibri" panose="020F0502020204030204" pitchFamily="34" charset="0"/>
              <a:cs typeface="Calibri" panose="020F0502020204030204" pitchFamily="34" charset="0"/>
            </a:endParaRPr>
          </a:p>
          <a:p>
            <a:pPr algn="just"/>
            <a:r>
              <a:rPr lang="en-GB" dirty="0">
                <a:latin typeface="Calibri" panose="020F0502020204030204" pitchFamily="34" charset="0"/>
                <a:ea typeface="Calibri" panose="020F0502020204030204" pitchFamily="34" charset="0"/>
                <a:cs typeface="Calibri" panose="020F0502020204030204" pitchFamily="34" charset="0"/>
              </a:rPr>
              <a:t>sunt considerate </a:t>
            </a:r>
            <a:r>
              <a:rPr lang="en-GB" dirty="0" err="1">
                <a:latin typeface="Calibri" panose="020F0502020204030204" pitchFamily="34" charset="0"/>
                <a:ea typeface="Calibri" panose="020F0502020204030204" pitchFamily="34" charset="0"/>
                <a:cs typeface="Calibri" panose="020F0502020204030204" pitchFamily="34" charset="0"/>
              </a:rPr>
              <a:t>prea</a:t>
            </a:r>
            <a:r>
              <a:rPr lang="en-GB" dirty="0">
                <a:latin typeface="Calibri" panose="020F0502020204030204" pitchFamily="34" charset="0"/>
                <a:ea typeface="Calibri" panose="020F0502020204030204" pitchFamily="34" charset="0"/>
                <a:cs typeface="Calibri" panose="020F0502020204030204" pitchFamily="34" charset="0"/>
              </a:rPr>
              <a:t> lente </a:t>
            </a:r>
            <a:r>
              <a:rPr lang="en-GB" dirty="0" err="1">
                <a:latin typeface="Calibri" panose="020F0502020204030204" pitchFamily="34" charset="0"/>
                <a:ea typeface="Calibri" panose="020F0502020204030204" pitchFamily="34" charset="0"/>
                <a:cs typeface="Calibri" panose="020F0502020204030204" pitchFamily="34" charset="0"/>
              </a:rPr>
              <a:t>pentru</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multe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utilizări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digitale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moderne</a:t>
            </a: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084627" y="348111"/>
            <a:ext cx="4791792" cy="3080889"/>
          </a:xfrm>
          <a:prstGeom prst="rect">
            <a:avLst/>
          </a:prstGeom>
        </p:spPr>
      </p:pic>
      <p:pic>
        <p:nvPicPr>
          <p:cNvPr id="5" name="Picture 4"/>
          <p:cNvPicPr>
            <a:picLocks noChangeAspect="1"/>
          </p:cNvPicPr>
          <p:nvPr/>
        </p:nvPicPr>
        <p:blipFill>
          <a:blip r:embed="rId3"/>
          <a:stretch>
            <a:fillRect/>
          </a:stretch>
        </p:blipFill>
        <p:spPr>
          <a:xfrm>
            <a:off x="7084626" y="4073194"/>
            <a:ext cx="4791793" cy="2069828"/>
          </a:xfrm>
          <a:prstGeom prst="rect">
            <a:avLst/>
          </a:prstGeom>
        </p:spPr>
      </p:pic>
    </p:spTree>
    <p:extLst>
      <p:ext uri="{BB962C8B-B14F-4D97-AF65-F5344CB8AC3E}">
        <p14:creationId xmlns:p14="http://schemas.microsoft.com/office/powerpoint/2010/main" val="387860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3100" y="307882"/>
            <a:ext cx="5157787" cy="823912"/>
          </a:xfrm>
        </p:spPr>
        <p:txBody>
          <a:bodyPr>
            <a:normAutofit fontScale="92500"/>
          </a:bodyPr>
          <a:lstStyle/>
          <a:p>
            <a:r>
              <a:rPr lang="ro-RO" dirty="0" err="1"/>
              <a:t>Optotranzistor</a:t>
            </a:r>
            <a:r>
              <a:rPr lang="ro-RO" dirty="0"/>
              <a:t> pentru comutarea la </a:t>
            </a:r>
            <a:r>
              <a:rPr lang="ro-RO" dirty="0" err="1"/>
              <a:t>c.c.</a:t>
            </a:r>
            <a:endParaRPr lang="en-GB" dirty="0"/>
          </a:p>
        </p:txBody>
      </p:sp>
      <p:pic>
        <p:nvPicPr>
          <p:cNvPr id="7" name="Content Placeholder 6"/>
          <p:cNvPicPr>
            <a:picLocks noGrp="1" noChangeAspect="1"/>
          </p:cNvPicPr>
          <p:nvPr>
            <p:ph sz="half" idx="2"/>
          </p:nvPr>
        </p:nvPicPr>
        <p:blipFill>
          <a:blip r:embed="rId2"/>
          <a:stretch>
            <a:fillRect/>
          </a:stretch>
        </p:blipFill>
        <p:spPr>
          <a:xfrm>
            <a:off x="1216730" y="1247884"/>
            <a:ext cx="4056421" cy="2347672"/>
          </a:xfrm>
          <a:prstGeom prst="rect">
            <a:avLst/>
          </a:prstGeom>
        </p:spPr>
      </p:pic>
      <p:sp>
        <p:nvSpPr>
          <p:cNvPr id="5" name="Text Placeholder 4"/>
          <p:cNvSpPr>
            <a:spLocks noGrp="1"/>
          </p:cNvSpPr>
          <p:nvPr>
            <p:ph type="body" sz="quarter" idx="3"/>
          </p:nvPr>
        </p:nvSpPr>
        <p:spPr>
          <a:xfrm>
            <a:off x="6518297" y="1713721"/>
            <a:ext cx="5183188" cy="629776"/>
          </a:xfrm>
        </p:spPr>
        <p:txBody>
          <a:bodyPr>
            <a:normAutofit fontScale="92500"/>
          </a:bodyPr>
          <a:lstStyle/>
          <a:p>
            <a:r>
              <a:rPr lang="ro-RO" dirty="0"/>
              <a:t>Optocuplorul cu TRIAC – aplicații</a:t>
            </a:r>
            <a:endParaRPr lang="en-GB" dirty="0"/>
          </a:p>
        </p:txBody>
      </p:sp>
      <p:pic>
        <p:nvPicPr>
          <p:cNvPr id="8" name="Content Placeholder 7"/>
          <p:cNvPicPr>
            <a:picLocks noGrp="1" noChangeAspect="1"/>
          </p:cNvPicPr>
          <p:nvPr>
            <p:ph sz="quarter" idx="4"/>
          </p:nvPr>
        </p:nvPicPr>
        <p:blipFill>
          <a:blip r:embed="rId3"/>
          <a:stretch>
            <a:fillRect/>
          </a:stretch>
        </p:blipFill>
        <p:spPr>
          <a:xfrm>
            <a:off x="6301846" y="2509828"/>
            <a:ext cx="4813646" cy="2171456"/>
          </a:xfrm>
          <a:prstGeom prst="rect">
            <a:avLst/>
          </a:prstGeom>
        </p:spPr>
      </p:pic>
    </p:spTree>
    <p:extLst>
      <p:ext uri="{BB962C8B-B14F-4D97-AF65-F5344CB8AC3E}">
        <p14:creationId xmlns:p14="http://schemas.microsoft.com/office/powerpoint/2010/main" val="1307277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76399" y="693924"/>
            <a:ext cx="23871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b="1" dirty="0"/>
              <a:t>Aplicații</a:t>
            </a:r>
            <a:endParaRPr lang="en-GB" b="1" dirty="0"/>
          </a:p>
        </p:txBody>
      </p:sp>
      <p:sp>
        <p:nvSpPr>
          <p:cNvPr id="6" name="Content Placeholder 2"/>
          <p:cNvSpPr txBox="1">
            <a:spLocks/>
          </p:cNvSpPr>
          <p:nvPr/>
        </p:nvSpPr>
        <p:spPr>
          <a:xfrm>
            <a:off x="2688393" y="3291613"/>
            <a:ext cx="8530592" cy="23426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sz="2400" dirty="0">
                <a:latin typeface="Calibri" panose="020F0502020204030204" pitchFamily="34" charset="0"/>
                <a:ea typeface="Calibri" panose="020F0502020204030204" pitchFamily="34" charset="0"/>
                <a:cs typeface="Calibri" panose="020F0502020204030204" pitchFamily="34" charset="0"/>
              </a:rPr>
              <a:t>Control CC și CA la controlul puterii</a:t>
            </a:r>
          </a:p>
          <a:p>
            <a:r>
              <a:rPr lang="ro-RO" sz="2400" dirty="0">
                <a:latin typeface="Calibri" panose="020F0502020204030204" pitchFamily="34" charset="0"/>
                <a:ea typeface="Calibri" panose="020F0502020204030204" pitchFamily="34" charset="0"/>
                <a:cs typeface="Calibri" panose="020F0502020204030204" pitchFamily="34" charset="0"/>
              </a:rPr>
              <a:t>Comutare input/output la microprocesoare</a:t>
            </a:r>
          </a:p>
          <a:p>
            <a:r>
              <a:rPr lang="ro-RO" sz="2400" dirty="0">
                <a:latin typeface="Calibri" panose="020F0502020204030204" pitchFamily="34" charset="0"/>
                <a:ea typeface="Calibri" panose="020F0502020204030204" pitchFamily="34" charset="0"/>
                <a:cs typeface="Calibri" panose="020F0502020204030204" pitchFamily="34" charset="0"/>
              </a:rPr>
              <a:t>Protecția echipamentului de comunicații</a:t>
            </a:r>
          </a:p>
          <a:p>
            <a:r>
              <a:rPr lang="ro-RO" sz="2400" dirty="0">
                <a:latin typeface="Calibri" panose="020F0502020204030204" pitchFamily="34" charset="0"/>
                <a:ea typeface="Calibri" panose="020F0502020204030204" pitchFamily="34" charset="0"/>
                <a:cs typeface="Calibri" panose="020F0502020204030204" pitchFamily="34" charset="0"/>
              </a:rPr>
              <a:t>Reglarea livrării puterii</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3572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848533"/>
          </a:xfrm>
        </p:spPr>
        <p:txBody>
          <a:bodyPr>
            <a:normAutofit/>
          </a:bodyPr>
          <a:lstStyle/>
          <a:p>
            <a:r>
              <a:rPr lang="ro-RO" dirty="0"/>
              <a:t>Avantajele și dezavantajele optocuploarelor</a:t>
            </a:r>
            <a:endParaRPr lang="en-GB" dirty="0"/>
          </a:p>
        </p:txBody>
      </p:sp>
      <p:sp>
        <p:nvSpPr>
          <p:cNvPr id="3" name="Content Placeholder 2"/>
          <p:cNvSpPr>
            <a:spLocks noGrp="1"/>
          </p:cNvSpPr>
          <p:nvPr>
            <p:ph idx="1"/>
          </p:nvPr>
        </p:nvSpPr>
        <p:spPr>
          <a:xfrm>
            <a:off x="838200" y="1213657"/>
            <a:ext cx="7424652" cy="5513713"/>
          </a:xfrm>
        </p:spPr>
        <p:txBody>
          <a:bodyPr>
            <a:normAutofit fontScale="77500" lnSpcReduction="20000"/>
          </a:bodyPr>
          <a:lstStyle/>
          <a:p>
            <a:r>
              <a:rPr lang="ro-RO" b="1" dirty="0">
                <a:latin typeface="Calibri" panose="020F0502020204030204" pitchFamily="34" charset="0"/>
                <a:ea typeface="Calibri" panose="020F0502020204030204" pitchFamily="34" charset="0"/>
                <a:cs typeface="Calibri" panose="020F0502020204030204" pitchFamily="34" charset="0"/>
              </a:rPr>
              <a:t>Avantaje:</a:t>
            </a:r>
          </a:p>
          <a:p>
            <a:r>
              <a:rPr lang="ro-RO" dirty="0">
                <a:latin typeface="Calibri" panose="020F0502020204030204" pitchFamily="34" charset="0"/>
                <a:ea typeface="Calibri" panose="020F0502020204030204" pitchFamily="34" charset="0"/>
                <a:cs typeface="Calibri" panose="020F0502020204030204" pitchFamily="34" charset="0"/>
              </a:rPr>
              <a:t>Îndepărtează zgomotul electric de la semnale</a:t>
            </a:r>
          </a:p>
          <a:p>
            <a:r>
              <a:rPr lang="ro-RO" dirty="0">
                <a:latin typeface="Calibri" panose="020F0502020204030204" pitchFamily="34" charset="0"/>
                <a:ea typeface="Calibri" panose="020F0502020204030204" pitchFamily="34" charset="0"/>
                <a:cs typeface="Calibri" panose="020F0502020204030204" pitchFamily="34" charset="0"/>
              </a:rPr>
              <a:t>Izolează dispozitivele de joasă tensiune de circuitele de înaltă tensiune</a:t>
            </a:r>
          </a:p>
          <a:p>
            <a:r>
              <a:rPr lang="ro-RO" dirty="0">
                <a:latin typeface="Calibri" panose="020F0502020204030204" pitchFamily="34" charset="0"/>
                <a:ea typeface="Calibri" panose="020F0502020204030204" pitchFamily="34" charset="0"/>
                <a:cs typeface="Calibri" panose="020F0502020204030204" pitchFamily="34" charset="0"/>
              </a:rPr>
              <a:t>Permite să utilizăm semnale digitale mici pentru a controla tensiunile de curent alternativ mai mari</a:t>
            </a:r>
          </a:p>
          <a:p>
            <a:r>
              <a:rPr lang="ro-RO" dirty="0">
                <a:latin typeface="Calibri" panose="020F0502020204030204" pitchFamily="34" charset="0"/>
                <a:ea typeface="Calibri" panose="020F0502020204030204" pitchFamily="34" charset="0"/>
                <a:cs typeface="Calibri" panose="020F0502020204030204" pitchFamily="34" charset="0"/>
              </a:rPr>
              <a:t>Foarte rapide deoarece sunt dispozitive electron-fotonice;</a:t>
            </a:r>
          </a:p>
          <a:p>
            <a:r>
              <a:rPr lang="ro-RO" dirty="0">
                <a:latin typeface="Calibri" panose="020F0502020204030204" pitchFamily="34" charset="0"/>
                <a:ea typeface="Calibri" panose="020F0502020204030204" pitchFamily="34" charset="0"/>
                <a:cs typeface="Calibri" panose="020F0502020204030204" pitchFamily="34" charset="0"/>
              </a:rPr>
              <a:t>Asigură izolare totală și a </a:t>
            </a:r>
            <a:r>
              <a:rPr lang="ro-RO" dirty="0" err="1">
                <a:latin typeface="Calibri" panose="020F0502020204030204" pitchFamily="34" charset="0"/>
                <a:ea typeface="Calibri" panose="020F0502020204030204" pitchFamily="34" charset="0"/>
                <a:cs typeface="Calibri" panose="020F0502020204030204" pitchFamily="34" charset="0"/>
              </a:rPr>
              <a:t>împămîntării</a:t>
            </a:r>
            <a:r>
              <a:rPr lang="ro-RO" dirty="0">
                <a:latin typeface="Calibri" panose="020F0502020204030204" pitchFamily="34" charset="0"/>
                <a:ea typeface="Calibri" panose="020F0502020204030204" pitchFamily="34" charset="0"/>
                <a:cs typeface="Calibri" panose="020F0502020204030204" pitchFamily="34" charset="0"/>
              </a:rPr>
              <a:t> circuitului de intrare de cel de ieșire;</a:t>
            </a:r>
          </a:p>
          <a:p>
            <a:r>
              <a:rPr lang="ro-RO" dirty="0">
                <a:latin typeface="Calibri" panose="020F0502020204030204" pitchFamily="34" charset="0"/>
                <a:ea typeface="Calibri" panose="020F0502020204030204" pitchFamily="34" charset="0"/>
                <a:cs typeface="Calibri" panose="020F0502020204030204" pitchFamily="34" charset="0"/>
              </a:rPr>
              <a:t>Cuplarea între etaje – prin fotoni (particule fără sarcină) – deci nu este afectat de </a:t>
            </a:r>
            <a:r>
              <a:rPr lang="ro-RO" dirty="0" err="1">
                <a:latin typeface="Calibri" panose="020F0502020204030204" pitchFamily="34" charset="0"/>
                <a:ea typeface="Calibri" panose="020F0502020204030204" pitchFamily="34" charset="0"/>
                <a:cs typeface="Calibri" panose="020F0502020204030204" pitchFamily="34" charset="0"/>
              </a:rPr>
              <a:t>cîmpul</a:t>
            </a:r>
            <a:r>
              <a:rPr lang="ro-RO" dirty="0">
                <a:latin typeface="Calibri" panose="020F0502020204030204" pitchFamily="34" charset="0"/>
                <a:ea typeface="Calibri" panose="020F0502020204030204" pitchFamily="34" charset="0"/>
                <a:cs typeface="Calibri" panose="020F0502020204030204" pitchFamily="34" charset="0"/>
              </a:rPr>
              <a:t> electromagnetic;</a:t>
            </a:r>
          </a:p>
          <a:p>
            <a:r>
              <a:rPr lang="ro-RO" dirty="0">
                <a:latin typeface="Calibri" panose="020F0502020204030204" pitchFamily="34" charset="0"/>
                <a:ea typeface="Calibri" panose="020F0502020204030204" pitchFamily="34" charset="0"/>
                <a:cs typeface="Calibri" panose="020F0502020204030204" pitchFamily="34" charset="0"/>
              </a:rPr>
              <a:t>Sarcină la ieșire nu afectează circuitul la intrare deoarece cuplarea este prin fotoni dintre ieșire-intrare LED și </a:t>
            </a:r>
            <a:r>
              <a:rPr lang="ro-RO" dirty="0" err="1">
                <a:latin typeface="Calibri" panose="020F0502020204030204" pitchFamily="34" charset="0"/>
                <a:ea typeface="Calibri" panose="020F0502020204030204" pitchFamily="34" charset="0"/>
                <a:cs typeface="Calibri" panose="020F0502020204030204" pitchFamily="34" charset="0"/>
              </a:rPr>
              <a:t>Fotodetectorul</a:t>
            </a:r>
            <a:r>
              <a:rPr lang="ro-RO" dirty="0">
                <a:latin typeface="Calibri" panose="020F0502020204030204" pitchFamily="34" charset="0"/>
                <a:ea typeface="Calibri" panose="020F0502020204030204" pitchFamily="34" charset="0"/>
                <a:cs typeface="Calibri" panose="020F0502020204030204" pitchFamily="34" charset="0"/>
              </a:rPr>
              <a:t> sunt alimentate de surse diferite  - izolarea!</a:t>
            </a:r>
          </a:p>
          <a:p>
            <a:r>
              <a:rPr lang="ro-RO" dirty="0">
                <a:latin typeface="Calibri" panose="020F0502020204030204" pitchFamily="34" charset="0"/>
                <a:ea typeface="Calibri" panose="020F0502020204030204" pitchFamily="34" charset="0"/>
                <a:cs typeface="Calibri" panose="020F0502020204030204" pitchFamily="34" charset="0"/>
              </a:rPr>
              <a:t>Dimensiuni foarte mici;</a:t>
            </a:r>
          </a:p>
          <a:p>
            <a:r>
              <a:rPr lang="ro-RO" dirty="0">
                <a:latin typeface="Calibri" panose="020F0502020204030204" pitchFamily="34" charset="0"/>
                <a:ea typeface="Calibri" panose="020F0502020204030204" pitchFamily="34" charset="0"/>
                <a:cs typeface="Calibri" panose="020F0502020204030204" pitchFamily="34" charset="0"/>
              </a:rPr>
              <a:t>Foarte ieftine;</a:t>
            </a:r>
          </a:p>
          <a:p>
            <a:r>
              <a:rPr lang="ro-RO" dirty="0">
                <a:latin typeface="Calibri" panose="020F0502020204030204" pitchFamily="34" charset="0"/>
                <a:ea typeface="Calibri" panose="020F0502020204030204" pitchFamily="34" charset="0"/>
                <a:cs typeface="Calibri" panose="020F0502020204030204" pitchFamily="34" charset="0"/>
              </a:rPr>
              <a:t>Foarte </a:t>
            </a:r>
            <a:r>
              <a:rPr lang="ro-RO" dirty="0" err="1">
                <a:latin typeface="Calibri" panose="020F0502020204030204" pitchFamily="34" charset="0"/>
                <a:ea typeface="Calibri" panose="020F0502020204030204" pitchFamily="34" charset="0"/>
                <a:cs typeface="Calibri" panose="020F0502020204030204" pitchFamily="34" charset="0"/>
              </a:rPr>
              <a:t>ușoare;integrarea</a:t>
            </a:r>
            <a:r>
              <a:rPr lang="ro-RO" dirty="0">
                <a:latin typeface="Calibri" panose="020F0502020204030204" pitchFamily="34" charset="0"/>
                <a:ea typeface="Calibri" panose="020F0502020204030204" pitchFamily="34" charset="0"/>
                <a:cs typeface="Calibri" panose="020F0502020204030204" pitchFamily="34" charset="0"/>
              </a:rPr>
              <a:t> ușoară în alte chipuri</a:t>
            </a:r>
          </a:p>
          <a:p>
            <a:r>
              <a:rPr lang="ro-RO" dirty="0">
                <a:latin typeface="Calibri" panose="020F0502020204030204" pitchFamily="34" charset="0"/>
                <a:ea typeface="Calibri" panose="020F0502020204030204" pitchFamily="34" charset="0"/>
                <a:cs typeface="Calibri" panose="020F0502020204030204" pitchFamily="34" charset="0"/>
              </a:rPr>
              <a:t>În circuite de comutare optoizolatoarele nu produc tranziții grele ca transformatoarele deoarece nu au inductanțe;</a:t>
            </a:r>
          </a:p>
          <a:p>
            <a:r>
              <a:rPr lang="ro-RO" dirty="0" err="1">
                <a:latin typeface="Calibri" panose="020F0502020204030204" pitchFamily="34" charset="0"/>
                <a:ea typeface="Calibri" panose="020F0502020204030204" pitchFamily="34" charset="0"/>
                <a:cs typeface="Calibri" panose="020F0502020204030204" pitchFamily="34" charset="0"/>
              </a:rPr>
              <a:t>Transformatoarle</a:t>
            </a:r>
            <a:r>
              <a:rPr lang="ro-RO" dirty="0">
                <a:latin typeface="Calibri" panose="020F0502020204030204" pitchFamily="34" charset="0"/>
                <a:ea typeface="Calibri" panose="020F0502020204030204" pitchFamily="34" charset="0"/>
                <a:cs typeface="Calibri" panose="020F0502020204030204" pitchFamily="34" charset="0"/>
              </a:rPr>
              <a:t> produc un fond datorită prezenței componentei rezistive. La optocuploare acest lucru lipsește</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8595361" y="1567275"/>
            <a:ext cx="3341716" cy="4216539"/>
          </a:xfrm>
          <a:prstGeom prst="rect">
            <a:avLst/>
          </a:prstGeom>
        </p:spPr>
        <p:txBody>
          <a:bodyPr wrap="square">
            <a:spAutoFit/>
          </a:bodyPr>
          <a:lstStyle/>
          <a:p>
            <a:r>
              <a:rPr lang="ro-RO" sz="2400" b="1" dirty="0">
                <a:latin typeface="Arial" panose="020B0604020202020204" pitchFamily="34" charset="0"/>
                <a:cs typeface="Arial" panose="020B0604020202020204" pitchFamily="34" charset="0"/>
              </a:rPr>
              <a:t>Dezavantaje:</a:t>
            </a:r>
          </a:p>
          <a:p>
            <a:endParaRPr lang="ro-RO" sz="2400" b="1" dirty="0">
              <a:latin typeface="Arial" panose="020B0604020202020204" pitchFamily="34" charset="0"/>
              <a:cs typeface="Arial" panose="020B0604020202020204" pitchFamily="34" charset="0"/>
            </a:endParaRPr>
          </a:p>
          <a:p>
            <a:r>
              <a:rPr lang="ro-RO" sz="2000" dirty="0">
                <a:latin typeface="Arial" panose="020B0604020202020204" pitchFamily="34" charset="0"/>
                <a:cs typeface="Arial" panose="020B0604020202020204" pitchFamily="34" charset="0"/>
              </a:rPr>
              <a:t>Nu rezistă curenți mari comparativ cu transformatoarele;</a:t>
            </a:r>
          </a:p>
          <a:p>
            <a:endParaRPr lang="ro-RO" sz="2000" dirty="0">
              <a:latin typeface="Arial" panose="020B0604020202020204" pitchFamily="34" charset="0"/>
              <a:cs typeface="Arial" panose="020B0604020202020204" pitchFamily="34" charset="0"/>
            </a:endParaRPr>
          </a:p>
          <a:p>
            <a:r>
              <a:rPr lang="ro-RO" sz="2000" dirty="0">
                <a:latin typeface="Arial" panose="020B0604020202020204" pitchFamily="34" charset="0"/>
                <a:cs typeface="Arial" panose="020B0604020202020204" pitchFamily="34" charset="0"/>
              </a:rPr>
              <a:t>Transformatoarele pot cupla direct circuite cu voltaj mare și mic.</a:t>
            </a:r>
          </a:p>
          <a:p>
            <a:r>
              <a:rPr lang="ro-RO" sz="2000" dirty="0">
                <a:latin typeface="Arial" panose="020B0604020202020204" pitchFamily="34" charset="0"/>
                <a:cs typeface="Arial" panose="020B0604020202020204" pitchFamily="34" charset="0"/>
              </a:rPr>
              <a:t> </a:t>
            </a:r>
          </a:p>
          <a:p>
            <a:r>
              <a:rPr lang="ro-RO" sz="2000" dirty="0">
                <a:latin typeface="Arial" panose="020B0604020202020204" pitchFamily="34" charset="0"/>
                <a:cs typeface="Arial" panose="020B0604020202020204" pitchFamily="34" charset="0"/>
              </a:rPr>
              <a:t>Optocuploarele necesită pentru aceasta interfețe adiționale</a:t>
            </a:r>
            <a:r>
              <a:rPr lang="ro-RO" sz="2000" dirty="0"/>
              <a:t>;</a:t>
            </a:r>
          </a:p>
        </p:txBody>
      </p:sp>
    </p:spTree>
    <p:extLst>
      <p:ext uri="{BB962C8B-B14F-4D97-AF65-F5344CB8AC3E}">
        <p14:creationId xmlns:p14="http://schemas.microsoft.com/office/powerpoint/2010/main" val="1061486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163" y="71055"/>
            <a:ext cx="10745144" cy="689896"/>
          </a:xfrm>
        </p:spPr>
        <p:txBody>
          <a:bodyPr>
            <a:normAutofit/>
          </a:bodyPr>
          <a:lstStyle/>
          <a:p>
            <a:r>
              <a:rPr lang="ro-RO" dirty="0"/>
              <a:t>Optocuploare       versus       RELEE</a:t>
            </a:r>
            <a:endParaRPr lang="en-GB" dirty="0"/>
          </a:p>
        </p:txBody>
      </p:sp>
      <p:sp>
        <p:nvSpPr>
          <p:cNvPr id="3" name="Text Placeholder 2"/>
          <p:cNvSpPr>
            <a:spLocks noGrp="1"/>
          </p:cNvSpPr>
          <p:nvPr>
            <p:ph type="body" idx="1"/>
          </p:nvPr>
        </p:nvSpPr>
        <p:spPr>
          <a:xfrm>
            <a:off x="1496272" y="868158"/>
            <a:ext cx="2767270" cy="431217"/>
          </a:xfrm>
        </p:spPr>
        <p:txBody>
          <a:bodyPr/>
          <a:lstStyle/>
          <a:p>
            <a:r>
              <a:rPr lang="ro-RO" b="1" dirty="0"/>
              <a:t>Avantaje </a:t>
            </a:r>
            <a:endParaRPr lang="en-GB" b="1" dirty="0"/>
          </a:p>
        </p:txBody>
      </p:sp>
      <p:sp>
        <p:nvSpPr>
          <p:cNvPr id="4" name="Content Placeholder 3"/>
          <p:cNvSpPr>
            <a:spLocks noGrp="1"/>
          </p:cNvSpPr>
          <p:nvPr>
            <p:ph sz="half" idx="2"/>
          </p:nvPr>
        </p:nvSpPr>
        <p:spPr>
          <a:xfrm>
            <a:off x="923731" y="1257649"/>
            <a:ext cx="5386917" cy="3035059"/>
          </a:xfrm>
        </p:spPr>
        <p:txBody>
          <a:bodyPr>
            <a:noAutofit/>
          </a:bodyPr>
          <a:lstStyle/>
          <a:p>
            <a:pPr algn="just"/>
            <a:r>
              <a:rPr lang="en-GB" sz="1800" dirty="0">
                <a:latin typeface="Calibri" panose="020F0502020204030204" pitchFamily="34" charset="0"/>
                <a:ea typeface="Calibri" panose="020F0502020204030204" pitchFamily="34" charset="0"/>
                <a:cs typeface="Calibri" panose="020F0502020204030204" pitchFamily="34" charset="0"/>
              </a:rPr>
              <a:t>Economic</a:t>
            </a:r>
          </a:p>
          <a:p>
            <a:pPr algn="just"/>
            <a:r>
              <a:rPr lang="en-GB" sz="1800" dirty="0" err="1">
                <a:latin typeface="Calibri" panose="020F0502020204030204" pitchFamily="34" charset="0"/>
                <a:ea typeface="Calibri" panose="020F0502020204030204" pitchFamily="34" charset="0"/>
                <a:cs typeface="Calibri" panose="020F0502020204030204" pitchFamily="34" charset="0"/>
              </a:rPr>
              <a:t>Soliditatea</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în</a:t>
            </a:r>
            <a:r>
              <a:rPr lang="en-GB" sz="1800" dirty="0">
                <a:latin typeface="Calibri" panose="020F0502020204030204" pitchFamily="34" charset="0"/>
                <a:ea typeface="Calibri" panose="020F0502020204030204" pitchFamily="34" charset="0"/>
                <a:cs typeface="Calibri" panose="020F0502020204030204" pitchFamily="34" charset="0"/>
              </a:rPr>
              <a:t> stare </a:t>
            </a:r>
            <a:r>
              <a:rPr lang="en-GB" sz="1800" dirty="0" err="1">
                <a:latin typeface="Calibri" panose="020F0502020204030204" pitchFamily="34" charset="0"/>
                <a:ea typeface="Calibri" panose="020F0502020204030204" pitchFamily="34" charset="0"/>
                <a:cs typeface="Calibri" panose="020F0502020204030204" pitchFamily="34" charset="0"/>
              </a:rPr>
              <a:t>solidă</a:t>
            </a:r>
            <a:endParaRPr lang="en-GB" sz="1800" dirty="0">
              <a:latin typeface="Calibri" panose="020F0502020204030204" pitchFamily="34" charset="0"/>
              <a:ea typeface="Calibri" panose="020F0502020204030204" pitchFamily="34" charset="0"/>
              <a:cs typeface="Calibri" panose="020F0502020204030204" pitchFamily="34" charset="0"/>
            </a:endParaRPr>
          </a:p>
          <a:p>
            <a:pPr algn="just"/>
            <a:r>
              <a:rPr lang="en-GB" sz="1800" dirty="0" err="1">
                <a:latin typeface="Calibri" panose="020F0502020204030204" pitchFamily="34" charset="0"/>
                <a:ea typeface="Calibri" panose="020F0502020204030204" pitchFamily="34" charset="0"/>
                <a:cs typeface="Calibri" panose="020F0502020204030204" pitchFamily="34" charset="0"/>
              </a:rPr>
              <a:t>Transmisia</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semnalului</a:t>
            </a:r>
            <a:r>
              <a:rPr lang="en-GB" sz="1800" dirty="0">
                <a:latin typeface="Calibri" panose="020F0502020204030204" pitchFamily="34" charset="0"/>
                <a:ea typeface="Calibri" panose="020F0502020204030204" pitchFamily="34" charset="0"/>
                <a:cs typeface="Calibri" panose="020F0502020204030204" pitchFamily="34" charset="0"/>
              </a:rPr>
              <a:t> de mare </a:t>
            </a:r>
            <a:r>
              <a:rPr lang="en-GB" sz="1800" dirty="0" err="1">
                <a:latin typeface="Calibri" panose="020F0502020204030204" pitchFamily="34" charset="0"/>
                <a:ea typeface="Calibri" panose="020F0502020204030204" pitchFamily="34" charset="0"/>
                <a:cs typeface="Calibri" panose="020F0502020204030204" pitchFamily="34" charset="0"/>
              </a:rPr>
              <a:t>viteză</a:t>
            </a:r>
            <a:endParaRPr lang="en-GB" sz="1800" dirty="0">
              <a:latin typeface="Calibri" panose="020F0502020204030204" pitchFamily="34" charset="0"/>
              <a:ea typeface="Calibri" panose="020F0502020204030204" pitchFamily="34" charset="0"/>
              <a:cs typeface="Calibri" panose="020F0502020204030204" pitchFamily="34" charset="0"/>
            </a:endParaRPr>
          </a:p>
          <a:p>
            <a:pPr algn="just"/>
            <a:r>
              <a:rPr lang="en-GB" sz="1800" dirty="0">
                <a:latin typeface="Calibri" panose="020F0502020204030204" pitchFamily="34" charset="0"/>
                <a:ea typeface="Calibri" panose="020F0502020204030204" pitchFamily="34" charset="0"/>
                <a:cs typeface="Calibri" panose="020F0502020204030204" pitchFamily="34" charset="0"/>
              </a:rPr>
              <a:t>DC </a:t>
            </a:r>
            <a:r>
              <a:rPr lang="en-GB" sz="1800" dirty="0" err="1">
                <a:latin typeface="Calibri" panose="020F0502020204030204" pitchFamily="34" charset="0"/>
                <a:ea typeface="Calibri" panose="020F0502020204030204" pitchFamily="34" charset="0"/>
                <a:cs typeface="Calibri" panose="020F0502020204030204" pitchFamily="34" charset="0"/>
              </a:rPr>
              <a:t>și</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transmisie</a:t>
            </a:r>
            <a:r>
              <a:rPr lang="en-GB" sz="1800" dirty="0">
                <a:latin typeface="Calibri" panose="020F0502020204030204" pitchFamily="34" charset="0"/>
                <a:ea typeface="Calibri" panose="020F0502020204030204" pitchFamily="34" charset="0"/>
                <a:cs typeface="Calibri" panose="020F0502020204030204" pitchFamily="34" charset="0"/>
              </a:rPr>
              <a:t> de </a:t>
            </a:r>
            <a:r>
              <a:rPr lang="en-GB" sz="1800" dirty="0" err="1">
                <a:latin typeface="Calibri" panose="020F0502020204030204" pitchFamily="34" charset="0"/>
                <a:ea typeface="Calibri" panose="020F0502020204030204" pitchFamily="34" charset="0"/>
                <a:cs typeface="Calibri" panose="020F0502020204030204" pitchFamily="34" charset="0"/>
              </a:rPr>
              <a:t>joasă</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frecvență</a:t>
            </a:r>
            <a:endParaRPr lang="en-GB" sz="1800" dirty="0">
              <a:latin typeface="Calibri" panose="020F0502020204030204" pitchFamily="34" charset="0"/>
              <a:ea typeface="Calibri" panose="020F0502020204030204" pitchFamily="34" charset="0"/>
              <a:cs typeface="Calibri" panose="020F0502020204030204" pitchFamily="34" charset="0"/>
            </a:endParaRPr>
          </a:p>
          <a:p>
            <a:pPr algn="just"/>
            <a:r>
              <a:rPr lang="en-GB" sz="1800" dirty="0" err="1">
                <a:latin typeface="Calibri" panose="020F0502020204030204" pitchFamily="34" charset="0"/>
                <a:ea typeface="Calibri" panose="020F0502020204030204" pitchFamily="34" charset="0"/>
                <a:cs typeface="Calibri" panose="020F0502020204030204" pitchFamily="34" charset="0"/>
              </a:rPr>
              <a:t>Izolație</a:t>
            </a:r>
            <a:r>
              <a:rPr lang="en-GB" sz="1800" dirty="0">
                <a:latin typeface="Calibri" panose="020F0502020204030204" pitchFamily="34" charset="0"/>
                <a:ea typeface="Calibri" panose="020F0502020204030204" pitchFamily="34" charset="0"/>
                <a:cs typeface="Calibri" panose="020F0502020204030204" pitchFamily="34" charset="0"/>
              </a:rPr>
              <a:t> de </a:t>
            </a:r>
            <a:r>
              <a:rPr lang="en-GB" sz="1800" dirty="0" err="1">
                <a:latin typeface="Calibri" panose="020F0502020204030204" pitchFamily="34" charset="0"/>
                <a:ea typeface="Calibri" panose="020F0502020204030204" pitchFamily="34" charset="0"/>
                <a:cs typeface="Calibri" panose="020F0502020204030204" pitchFamily="34" charset="0"/>
              </a:rPr>
              <a:t>înaltă</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tensiune</a:t>
            </a:r>
            <a:endParaRPr lang="en-GB" sz="1800" dirty="0">
              <a:latin typeface="Calibri" panose="020F0502020204030204" pitchFamily="34" charset="0"/>
              <a:ea typeface="Calibri" panose="020F0502020204030204" pitchFamily="34" charset="0"/>
              <a:cs typeface="Calibri" panose="020F0502020204030204" pitchFamily="34" charset="0"/>
            </a:endParaRPr>
          </a:p>
          <a:p>
            <a:pPr algn="just"/>
            <a:r>
              <a:rPr lang="en-GB" sz="1800" dirty="0" err="1">
                <a:latin typeface="Calibri" panose="020F0502020204030204" pitchFamily="34" charset="0"/>
                <a:ea typeface="Calibri" panose="020F0502020204030204" pitchFamily="34" charset="0"/>
                <a:cs typeface="Calibri" panose="020F0502020204030204" pitchFamily="34" charset="0"/>
              </a:rPr>
              <a:t>Impedanță</a:t>
            </a:r>
            <a:r>
              <a:rPr lang="en-GB" sz="1800" dirty="0">
                <a:latin typeface="Calibri" panose="020F0502020204030204" pitchFamily="34" charset="0"/>
                <a:ea typeface="Calibri" panose="020F0502020204030204" pitchFamily="34" charset="0"/>
                <a:cs typeface="Calibri" panose="020F0502020204030204" pitchFamily="34" charset="0"/>
              </a:rPr>
              <a:t> de </a:t>
            </a:r>
            <a:r>
              <a:rPr lang="en-GB" sz="1800" dirty="0" err="1">
                <a:latin typeface="Calibri" panose="020F0502020204030204" pitchFamily="34" charset="0"/>
                <a:ea typeface="Calibri" panose="020F0502020204030204" pitchFamily="34" charset="0"/>
                <a:cs typeface="Calibri" panose="020F0502020204030204" pitchFamily="34" charset="0"/>
              </a:rPr>
              <a:t>izolare</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ridicată</a:t>
            </a:r>
            <a:endParaRPr lang="en-GB" sz="1800" dirty="0">
              <a:latin typeface="Calibri" panose="020F0502020204030204" pitchFamily="34" charset="0"/>
              <a:ea typeface="Calibri" panose="020F0502020204030204" pitchFamily="34" charset="0"/>
              <a:cs typeface="Calibri" panose="020F0502020204030204" pitchFamily="34" charset="0"/>
            </a:endParaRPr>
          </a:p>
          <a:p>
            <a:pPr algn="just"/>
            <a:r>
              <a:rPr lang="ro-RO" sz="1800" dirty="0">
                <a:latin typeface="Calibri" panose="020F0502020204030204" pitchFamily="34" charset="0"/>
                <a:ea typeface="Calibri" panose="020F0502020204030204" pitchFamily="34" charset="0"/>
                <a:cs typeface="Calibri" panose="020F0502020204030204" pitchFamily="34" charset="0"/>
              </a:rPr>
              <a:t>D</a:t>
            </a:r>
            <a:r>
              <a:rPr lang="en-GB" sz="1800" dirty="0" err="1">
                <a:latin typeface="Calibri" panose="020F0502020204030204" pitchFamily="34" charset="0"/>
                <a:ea typeface="Calibri" panose="020F0502020204030204" pitchFamily="34" charset="0"/>
                <a:cs typeface="Calibri" panose="020F0502020204030204" pitchFamily="34" charset="0"/>
              </a:rPr>
              <a:t>imensiuni</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mici</a:t>
            </a:r>
            <a:endParaRPr lang="en-GB" sz="1800" dirty="0">
              <a:latin typeface="Calibri" panose="020F0502020204030204" pitchFamily="34" charset="0"/>
              <a:ea typeface="Calibri" panose="020F0502020204030204" pitchFamily="34" charset="0"/>
              <a:cs typeface="Calibri" panose="020F0502020204030204" pitchFamily="34" charset="0"/>
            </a:endParaRPr>
          </a:p>
          <a:p>
            <a:pPr algn="just"/>
            <a:r>
              <a:rPr lang="en-GB" dirty="0" err="1">
                <a:latin typeface="Calibri" panose="020F0502020204030204" pitchFamily="34" charset="0"/>
                <a:ea typeface="Calibri" panose="020F0502020204030204" pitchFamily="34" charset="0"/>
                <a:cs typeface="Calibri" panose="020F0502020204030204" pitchFamily="34" charset="0"/>
              </a:rPr>
              <a:t>Fără</a:t>
            </a:r>
            <a:r>
              <a:rPr lang="en-GB" dirty="0">
                <a:latin typeface="Calibri" panose="020F0502020204030204" pitchFamily="34" charset="0"/>
                <a:ea typeface="Calibri" panose="020F0502020204030204" pitchFamily="34" charset="0"/>
                <a:cs typeface="Calibri" panose="020F0502020204030204" pitchFamily="34" charset="0"/>
              </a:rPr>
              <a:t> s</a:t>
            </a:r>
            <a:r>
              <a:rPr lang="ro-RO" dirty="0" err="1">
                <a:latin typeface="Calibri" panose="020F0502020204030204" pitchFamily="34" charset="0"/>
                <a:ea typeface="Calibri" panose="020F0502020204030204" pitchFamily="34" charset="0"/>
                <a:cs typeface="Calibri" panose="020F0502020204030204" pitchFamily="34" charset="0"/>
              </a:rPr>
              <a:t>tări</a:t>
            </a:r>
            <a:r>
              <a:rPr lang="en-GB" dirty="0">
                <a:latin typeface="Calibri" panose="020F0502020204030204" pitchFamily="34" charset="0"/>
                <a:ea typeface="Calibri" panose="020F0502020204030204" pitchFamily="34" charset="0"/>
                <a:cs typeface="Calibri" panose="020F0502020204030204" pitchFamily="34" charset="0"/>
              </a:rPr>
              <a:t> de contact</a:t>
            </a:r>
          </a:p>
          <a:p>
            <a:pPr algn="just"/>
            <a:r>
              <a:rPr lang="en-GB" dirty="0" err="1">
                <a:latin typeface="Calibri" panose="020F0502020204030204" pitchFamily="34" charset="0"/>
                <a:ea typeface="Calibri" panose="020F0502020204030204" pitchFamily="34" charset="0"/>
                <a:cs typeface="Calibri" panose="020F0502020204030204" pitchFamily="34" charset="0"/>
              </a:rPr>
              <a:t>Funcționare</a:t>
            </a:r>
            <a:r>
              <a:rPr lang="en-GB" dirty="0">
                <a:latin typeface="Calibri" panose="020F0502020204030204" pitchFamily="34" charset="0"/>
                <a:ea typeface="Calibri" panose="020F0502020204030204" pitchFamily="34" charset="0"/>
                <a:cs typeface="Calibri" panose="020F0502020204030204" pitchFamily="34" charset="0"/>
              </a:rPr>
              <a:t> cu </a:t>
            </a:r>
            <a:r>
              <a:rPr lang="en-GB" dirty="0" err="1">
                <a:latin typeface="Calibri" panose="020F0502020204030204" pitchFamily="34" charset="0"/>
                <a:ea typeface="Calibri" panose="020F0502020204030204" pitchFamily="34" charset="0"/>
                <a:cs typeface="Calibri" panose="020F0502020204030204" pitchFamily="34" charset="0"/>
              </a:rPr>
              <a:t>putere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redusă</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5" name="Text Placeholder 4"/>
          <p:cNvSpPr>
            <a:spLocks noGrp="1"/>
          </p:cNvSpPr>
          <p:nvPr>
            <p:ph type="body" sz="quarter" idx="3"/>
          </p:nvPr>
        </p:nvSpPr>
        <p:spPr>
          <a:xfrm>
            <a:off x="1721245" y="4944514"/>
            <a:ext cx="2169619" cy="445047"/>
          </a:xfrm>
        </p:spPr>
        <p:txBody>
          <a:bodyPr/>
          <a:lstStyle/>
          <a:p>
            <a:r>
              <a:rPr lang="ro-RO" b="1" dirty="0"/>
              <a:t>Dezavantaje</a:t>
            </a:r>
            <a:r>
              <a:rPr lang="ro-RO" dirty="0"/>
              <a:t> </a:t>
            </a:r>
            <a:endParaRPr lang="en-GB" dirty="0"/>
          </a:p>
        </p:txBody>
      </p:sp>
      <p:sp>
        <p:nvSpPr>
          <p:cNvPr id="6" name="Content Placeholder 5"/>
          <p:cNvSpPr>
            <a:spLocks noGrp="1"/>
          </p:cNvSpPr>
          <p:nvPr>
            <p:ph sz="quarter" idx="4"/>
          </p:nvPr>
        </p:nvSpPr>
        <p:spPr>
          <a:xfrm>
            <a:off x="923731" y="5315919"/>
            <a:ext cx="4885910" cy="1450895"/>
          </a:xfrm>
        </p:spPr>
        <p:txBody>
          <a:bodyPr>
            <a:noAutofit/>
          </a:bodyPr>
          <a:lstStyle/>
          <a:p>
            <a:pPr algn="just"/>
            <a:r>
              <a:rPr lang="ro-RO" sz="1800" dirty="0">
                <a:latin typeface="Arial" panose="020B0604020202020204" pitchFamily="34" charset="0"/>
                <a:cs typeface="Arial" panose="020B0604020202020204" pitchFamily="34" charset="0"/>
              </a:rPr>
              <a:t>Rezistență finită la ON</a:t>
            </a:r>
          </a:p>
          <a:p>
            <a:pPr algn="just"/>
            <a:r>
              <a:rPr lang="ro-RO" sz="1800" dirty="0">
                <a:latin typeface="Arial" panose="020B0604020202020204" pitchFamily="34" charset="0"/>
                <a:cs typeface="Arial" panose="020B0604020202020204" pitchFamily="34" charset="0"/>
              </a:rPr>
              <a:t>Rezistență finită la OFF</a:t>
            </a:r>
          </a:p>
          <a:p>
            <a:pPr algn="just"/>
            <a:r>
              <a:rPr lang="ro-RO" sz="1800" dirty="0">
                <a:latin typeface="Arial" panose="020B0604020202020204" pitchFamily="34" charset="0"/>
                <a:cs typeface="Arial" panose="020B0604020202020204" pitchFamily="34" charset="0"/>
              </a:rPr>
              <a:t>Curent limitat</a:t>
            </a:r>
          </a:p>
          <a:p>
            <a:pPr algn="just"/>
            <a:r>
              <a:rPr lang="ro-RO" sz="1800" dirty="0">
                <a:latin typeface="Arial" panose="020B0604020202020204" pitchFamily="34" charset="0"/>
                <a:cs typeface="Arial" panose="020B0604020202020204" pitchFamily="34" charset="0"/>
              </a:rPr>
              <a:t>Eficiența joasă de </a:t>
            </a:r>
            <a:r>
              <a:rPr lang="ro-RO" sz="1800" dirty="0" err="1">
                <a:latin typeface="Arial" panose="020B0604020202020204" pitchFamily="34" charset="0"/>
                <a:cs typeface="Arial" panose="020B0604020202020204" pitchFamily="34" charset="0"/>
              </a:rPr>
              <a:t>trnasmisie</a:t>
            </a:r>
            <a:endParaRPr lang="en-GB" sz="1800" dirty="0">
              <a:latin typeface="Arial" panose="020B0604020202020204" pitchFamily="34" charset="0"/>
              <a:cs typeface="Arial" panose="020B0604020202020204" pitchFamily="34" charset="0"/>
            </a:endParaRPr>
          </a:p>
        </p:txBody>
      </p:sp>
      <p:sp>
        <p:nvSpPr>
          <p:cNvPr id="7" name="Rectangle 6"/>
          <p:cNvSpPr/>
          <p:nvPr/>
        </p:nvSpPr>
        <p:spPr>
          <a:xfrm>
            <a:off x="7928460" y="1174528"/>
            <a:ext cx="2038828" cy="666786"/>
          </a:xfrm>
          <a:prstGeom prst="rect">
            <a:avLst/>
          </a:prstGeom>
        </p:spPr>
        <p:txBody>
          <a:bodyPr wrap="none">
            <a:spAutoFit/>
          </a:bodyPr>
          <a:lstStyle/>
          <a:p>
            <a:r>
              <a:rPr lang="en-GB" sz="3733" b="1" dirty="0" err="1"/>
              <a:t>Avantaje</a:t>
            </a:r>
            <a:r>
              <a:rPr lang="en-GB" sz="3733" b="1" dirty="0"/>
              <a:t> </a:t>
            </a:r>
          </a:p>
        </p:txBody>
      </p:sp>
      <p:sp>
        <p:nvSpPr>
          <p:cNvPr id="8" name="Content Placeholder 3"/>
          <p:cNvSpPr txBox="1">
            <a:spLocks/>
          </p:cNvSpPr>
          <p:nvPr/>
        </p:nvSpPr>
        <p:spPr>
          <a:xfrm>
            <a:off x="6428075" y="2006870"/>
            <a:ext cx="5386917" cy="2440164"/>
          </a:xfrm>
          <a:prstGeom prst="rect">
            <a:avLst/>
          </a:prstGeom>
        </p:spPr>
        <p:txBody>
          <a:bodyPr vert="horz" lIns="121920" tIns="60960" rIns="121920" bIns="60960" rtlCol="0">
            <a:normAutofit/>
          </a:bodyPr>
          <a:lstStyle>
            <a:lvl1pPr marL="342900" indent="-342900" algn="ctr"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ctr"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ctr"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ctr"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ctr"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gn="just"/>
            <a:r>
              <a:rPr lang="ro-RO" dirty="0">
                <a:latin typeface="Calibri" panose="020F0502020204030204" pitchFamily="34" charset="0"/>
                <a:ea typeface="Calibri" panose="020F0502020204030204" pitchFamily="34" charset="0"/>
                <a:cs typeface="Calibri" panose="020F0502020204030204" pitchFamily="34" charset="0"/>
              </a:rPr>
              <a:t>Rezistența joasă la ON</a:t>
            </a:r>
          </a:p>
          <a:p>
            <a:pPr algn="just"/>
            <a:r>
              <a:rPr lang="ro-RO" dirty="0">
                <a:latin typeface="Calibri" panose="020F0502020204030204" pitchFamily="34" charset="0"/>
                <a:ea typeface="Calibri" panose="020F0502020204030204" pitchFamily="34" charset="0"/>
                <a:cs typeface="Calibri" panose="020F0502020204030204" pitchFamily="34" charset="0"/>
              </a:rPr>
              <a:t>Putere mare de comutare</a:t>
            </a:r>
          </a:p>
          <a:p>
            <a:pPr algn="just"/>
            <a:r>
              <a:rPr lang="ro-RO" dirty="0">
                <a:latin typeface="Calibri" panose="020F0502020204030204" pitchFamily="34" charset="0"/>
                <a:ea typeface="Calibri" panose="020F0502020204030204" pitchFamily="34" charset="0"/>
                <a:cs typeface="Calibri" panose="020F0502020204030204" pitchFamily="34" charset="0"/>
              </a:rPr>
              <a:t>Izolare la tensiuni f. înalte</a:t>
            </a:r>
          </a:p>
          <a:p>
            <a:pPr algn="just"/>
            <a:r>
              <a:rPr lang="ro-RO" dirty="0">
                <a:latin typeface="Calibri" panose="020F0502020204030204" pitchFamily="34" charset="0"/>
                <a:ea typeface="Calibri" panose="020F0502020204030204" pitchFamily="34" charset="0"/>
                <a:cs typeface="Calibri" panose="020F0502020204030204" pitchFamily="34" charset="0"/>
              </a:rPr>
              <a:t>La </a:t>
            </a:r>
            <a:r>
              <a:rPr lang="ro-RO" dirty="0" err="1">
                <a:latin typeface="Calibri" panose="020F0502020204030204" pitchFamily="34" charset="0"/>
                <a:ea typeface="Calibri" panose="020F0502020204030204" pitchFamily="34" charset="0"/>
                <a:cs typeface="Calibri" panose="020F0502020204030204" pitchFamily="34" charset="0"/>
              </a:rPr>
              <a:t>c.c.</a:t>
            </a:r>
            <a:r>
              <a:rPr lang="ro-RO" dirty="0">
                <a:latin typeface="Calibri" panose="020F0502020204030204" pitchFamily="34" charset="0"/>
                <a:ea typeface="Calibri" panose="020F0502020204030204" pitchFamily="34" charset="0"/>
                <a:cs typeface="Calibri" panose="020F0502020204030204" pitchFamily="34" charset="0"/>
              </a:rPr>
              <a:t> </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9" name="Content Placeholder 5"/>
          <p:cNvSpPr txBox="1">
            <a:spLocks/>
          </p:cNvSpPr>
          <p:nvPr/>
        </p:nvSpPr>
        <p:spPr>
          <a:xfrm>
            <a:off x="6317239" y="4944514"/>
            <a:ext cx="5389033" cy="1450895"/>
          </a:xfrm>
          <a:prstGeom prst="rect">
            <a:avLst/>
          </a:prstGeom>
        </p:spPr>
        <p:txBody>
          <a:bodyPr vert="horz" lIns="121920" tIns="60960" rIns="121920" bIns="60960" rtlCol="0">
            <a:noAutofit/>
          </a:bodyPr>
          <a:lstStyle>
            <a:lvl1pPr marL="342900" indent="-342900" algn="ctr"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ctr"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ctr"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ctr"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ctr"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gn="just"/>
            <a:r>
              <a:rPr lang="ro-RO" sz="2000" dirty="0">
                <a:latin typeface="Arial" panose="020B0604020202020204" pitchFamily="34" charset="0"/>
                <a:cs typeface="Arial" panose="020B0604020202020204" pitchFamily="34" charset="0"/>
              </a:rPr>
              <a:t>Cost înalt</a:t>
            </a:r>
          </a:p>
          <a:p>
            <a:pPr algn="just"/>
            <a:r>
              <a:rPr lang="ro-RO" sz="2000" dirty="0">
                <a:latin typeface="Arial" panose="020B0604020202020204" pitchFamily="34" charset="0"/>
                <a:cs typeface="Arial" panose="020B0604020202020204" pitchFamily="34" charset="0"/>
              </a:rPr>
              <a:t>Consum de energie mare</a:t>
            </a:r>
          </a:p>
          <a:p>
            <a:pPr algn="just"/>
            <a:r>
              <a:rPr lang="ro-RO" sz="2000" dirty="0">
                <a:latin typeface="Arial" panose="020B0604020202020204" pitchFamily="34" charset="0"/>
                <a:cs typeface="Arial" panose="020B0604020202020204" pitchFamily="34" charset="0"/>
              </a:rPr>
              <a:t>Viteza de comutare foarte mică</a:t>
            </a:r>
          </a:p>
          <a:p>
            <a:pPr algn="just"/>
            <a:r>
              <a:rPr lang="ro-RO" sz="2000" dirty="0">
                <a:latin typeface="Arial" panose="020B0604020202020204" pitchFamily="34" charset="0"/>
                <a:cs typeface="Arial" panose="020B0604020202020204" pitchFamily="34" charset="0"/>
              </a:rPr>
              <a:t>Gabarite relativ mari</a:t>
            </a:r>
          </a:p>
          <a:p>
            <a:pPr algn="just"/>
            <a:r>
              <a:rPr lang="ro-RO" sz="2000" dirty="0">
                <a:latin typeface="Arial" panose="020B0604020202020204" pitchFamily="34" charset="0"/>
                <a:cs typeface="Arial" panose="020B0604020202020204" pitchFamily="34" charset="0"/>
              </a:rPr>
              <a:t>Fezabilitate insuficientă</a:t>
            </a:r>
            <a:endParaRPr lang="en-GB" sz="2000" dirty="0">
              <a:latin typeface="Arial" panose="020B0604020202020204" pitchFamily="34" charset="0"/>
              <a:cs typeface="Arial" panose="020B0604020202020204" pitchFamily="34" charset="0"/>
            </a:endParaRPr>
          </a:p>
        </p:txBody>
      </p:sp>
      <p:sp>
        <p:nvSpPr>
          <p:cNvPr id="10" name="Text Placeholder 4"/>
          <p:cNvSpPr txBox="1">
            <a:spLocks/>
          </p:cNvSpPr>
          <p:nvPr/>
        </p:nvSpPr>
        <p:spPr>
          <a:xfrm>
            <a:off x="5874762" y="4362317"/>
            <a:ext cx="5389033" cy="639763"/>
          </a:xfrm>
          <a:prstGeom prst="rect">
            <a:avLst/>
          </a:prstGeom>
        </p:spPr>
        <p:txBody>
          <a:bodyPr vert="horz" lIns="121920" tIns="60960" rIns="121920" bIns="60960" rtlCol="0" anchor="b">
            <a:normAutofit/>
          </a:bodyPr>
          <a:lstStyle>
            <a:lvl1pPr marL="0" indent="0" algn="ctr"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ro-RO" sz="3200" dirty="0"/>
              <a:t>Dezavantaje </a:t>
            </a:r>
            <a:endParaRPr lang="en-GB" sz="3200" dirty="0"/>
          </a:p>
        </p:txBody>
      </p:sp>
    </p:spTree>
    <p:extLst>
      <p:ext uri="{BB962C8B-B14F-4D97-AF65-F5344CB8AC3E}">
        <p14:creationId xmlns:p14="http://schemas.microsoft.com/office/powerpoint/2010/main" val="1827055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525" y="321906"/>
            <a:ext cx="6953460" cy="680417"/>
          </a:xfrm>
        </p:spPr>
        <p:txBody>
          <a:bodyPr>
            <a:normAutofit fontScale="90000"/>
          </a:bodyPr>
          <a:lstStyle/>
          <a:p>
            <a:r>
              <a:rPr lang="en-US" dirty="0" err="1"/>
              <a:t>Fotoluminisc</a:t>
            </a:r>
            <a:r>
              <a:rPr lang="ro-RO" dirty="0" err="1"/>
              <a:t>ența</a:t>
            </a:r>
            <a:r>
              <a:rPr lang="ro-RO" dirty="0"/>
              <a:t> - recapitulare </a:t>
            </a:r>
            <a:endParaRPr lang="en-US" dirty="0"/>
          </a:p>
        </p:txBody>
      </p:sp>
      <p:sp>
        <p:nvSpPr>
          <p:cNvPr id="3" name="Content Placeholder 2"/>
          <p:cNvSpPr>
            <a:spLocks noGrp="1"/>
          </p:cNvSpPr>
          <p:nvPr>
            <p:ph idx="1"/>
          </p:nvPr>
        </p:nvSpPr>
        <p:spPr>
          <a:xfrm>
            <a:off x="717176" y="1392933"/>
            <a:ext cx="11283418" cy="5465067"/>
          </a:xfrm>
        </p:spPr>
        <p:txBody>
          <a:bodyPr>
            <a:normAutofit fontScale="47500" lnSpcReduction="20000"/>
          </a:bodyPr>
          <a:lstStyle/>
          <a:p>
            <a:r>
              <a:rPr lang="en-US" sz="4400" b="1" dirty="0" err="1">
                <a:latin typeface="Calibri" panose="020F0502020204030204" pitchFamily="34" charset="0"/>
                <a:ea typeface="Calibri" panose="020F0502020204030204" pitchFamily="34" charset="0"/>
                <a:cs typeface="Calibri" panose="020F0502020204030204" pitchFamily="34" charset="0"/>
              </a:rPr>
              <a:t>Luminescența</a:t>
            </a:r>
            <a:r>
              <a:rPr lang="ro-RO" sz="4400" dirty="0">
                <a:latin typeface="Calibri" panose="020F0502020204030204" pitchFamily="34" charset="0"/>
                <a:ea typeface="Calibri" panose="020F0502020204030204" pitchFamily="34" charset="0"/>
                <a:cs typeface="Calibri" panose="020F0502020204030204" pitchFamily="34" charset="0"/>
              </a:rPr>
              <a:t> - </a:t>
            </a:r>
            <a:r>
              <a:rPr lang="en-US" sz="4400" dirty="0" err="1">
                <a:latin typeface="Calibri" panose="020F0502020204030204" pitchFamily="34" charset="0"/>
                <a:ea typeface="Calibri" panose="020F0502020204030204" pitchFamily="34" charset="0"/>
                <a:cs typeface="Calibri" panose="020F0502020204030204" pitchFamily="34" charset="0"/>
              </a:rPr>
              <a:t>termen</a:t>
            </a:r>
            <a:r>
              <a:rPr lang="en-US" sz="4400" dirty="0">
                <a:latin typeface="Calibri" panose="020F0502020204030204" pitchFamily="34" charset="0"/>
                <a:ea typeface="Calibri" panose="020F0502020204030204" pitchFamily="34" charset="0"/>
                <a:cs typeface="Calibri" panose="020F0502020204030204" pitchFamily="34" charset="0"/>
              </a:rPr>
              <a:t> general </a:t>
            </a:r>
            <a:r>
              <a:rPr lang="en-US" sz="4400" dirty="0" err="1">
                <a:latin typeface="Calibri" panose="020F0502020204030204" pitchFamily="34" charset="0"/>
                <a:ea typeface="Calibri" panose="020F0502020204030204" pitchFamily="34" charset="0"/>
                <a:cs typeface="Calibri" panose="020F0502020204030204" pitchFamily="34" charset="0"/>
              </a:rPr>
              <a:t>pentru</a:t>
            </a:r>
            <a:r>
              <a:rPr lang="en-US" sz="4400" dirty="0">
                <a:latin typeface="Calibri" panose="020F0502020204030204" pitchFamily="34" charset="0"/>
                <a:ea typeface="Calibri" panose="020F0502020204030204" pitchFamily="34" charset="0"/>
                <a:cs typeface="Calibri" panose="020F0502020204030204" pitchFamily="34" charset="0"/>
              </a:rPr>
              <a:t> a </a:t>
            </a:r>
            <a:r>
              <a:rPr lang="en-US" sz="4400" dirty="0" err="1">
                <a:latin typeface="Calibri" panose="020F0502020204030204" pitchFamily="34" charset="0"/>
                <a:ea typeface="Calibri" panose="020F0502020204030204" pitchFamily="34" charset="0"/>
                <a:cs typeface="Calibri" panose="020F0502020204030204" pitchFamily="34" charset="0"/>
              </a:rPr>
              <a:t>descrie</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emisia</a:t>
            </a:r>
            <a:r>
              <a:rPr lang="en-US" sz="4400" dirty="0">
                <a:latin typeface="Calibri" panose="020F0502020204030204" pitchFamily="34" charset="0"/>
                <a:ea typeface="Calibri" panose="020F0502020204030204" pitchFamily="34" charset="0"/>
                <a:cs typeface="Calibri" panose="020F0502020204030204" pitchFamily="34" charset="0"/>
              </a:rPr>
              <a:t> de </a:t>
            </a:r>
            <a:r>
              <a:rPr lang="en-US" sz="4400" dirty="0" err="1">
                <a:latin typeface="Calibri" panose="020F0502020204030204" pitchFamily="34" charset="0"/>
                <a:ea typeface="Calibri" panose="020F0502020204030204" pitchFamily="34" charset="0"/>
                <a:cs typeface="Calibri" panose="020F0502020204030204" pitchFamily="34" charset="0"/>
              </a:rPr>
              <a:t>radiație</a:t>
            </a:r>
            <a:r>
              <a:rPr lang="en-US" sz="4400" dirty="0">
                <a:latin typeface="Calibri" panose="020F0502020204030204" pitchFamily="34" charset="0"/>
                <a:ea typeface="Calibri" panose="020F0502020204030204" pitchFamily="34" charset="0"/>
                <a:cs typeface="Calibri" panose="020F0502020204030204" pitchFamily="34" charset="0"/>
              </a:rPr>
              <a:t> de la un solid </a:t>
            </a:r>
            <a:r>
              <a:rPr lang="en-US" sz="4400" dirty="0" err="1">
                <a:latin typeface="Calibri" panose="020F0502020204030204" pitchFamily="34" charset="0"/>
                <a:ea typeface="Calibri" panose="020F0502020204030204" pitchFamily="34" charset="0"/>
                <a:cs typeface="Calibri" panose="020F0502020204030204" pitchFamily="34" charset="0"/>
              </a:rPr>
              <a:t>atunci</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când</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asupra</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lui</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acționeazå</a:t>
            </a:r>
            <a:r>
              <a:rPr lang="en-US" sz="4400" dirty="0">
                <a:latin typeface="Calibri" panose="020F0502020204030204" pitchFamily="34" charset="0"/>
                <a:ea typeface="Calibri" panose="020F0502020204030204" pitchFamily="34" charset="0"/>
                <a:cs typeface="Calibri" panose="020F0502020204030204" pitchFamily="34" charset="0"/>
              </a:rPr>
              <a:t> o </a:t>
            </a:r>
            <a:r>
              <a:rPr lang="en-US" sz="4400" dirty="0" err="1">
                <a:latin typeface="Calibri" panose="020F0502020204030204" pitchFamily="34" charset="0"/>
                <a:ea typeface="Calibri" panose="020F0502020204030204" pitchFamily="34" charset="0"/>
                <a:cs typeface="Calibri" panose="020F0502020204030204" pitchFamily="34" charset="0"/>
              </a:rPr>
              <a:t>anumitå</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formå</a:t>
            </a:r>
            <a:r>
              <a:rPr lang="en-US" sz="4400" dirty="0">
                <a:latin typeface="Calibri" panose="020F0502020204030204" pitchFamily="34" charset="0"/>
                <a:ea typeface="Calibri" panose="020F0502020204030204" pitchFamily="34" charset="0"/>
                <a:cs typeface="Calibri" panose="020F0502020204030204" pitchFamily="34" charset="0"/>
              </a:rPr>
              <a:t> de </a:t>
            </a:r>
            <a:r>
              <a:rPr lang="en-US" sz="4400" dirty="0" err="1">
                <a:latin typeface="Calibri" panose="020F0502020204030204" pitchFamily="34" charset="0"/>
                <a:ea typeface="Calibri" panose="020F0502020204030204" pitchFamily="34" charset="0"/>
                <a:cs typeface="Calibri" panose="020F0502020204030204" pitchFamily="34" charset="0"/>
              </a:rPr>
              <a:t>energie</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În</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funcție</a:t>
            </a:r>
            <a:r>
              <a:rPr lang="en-US" sz="4400" dirty="0">
                <a:latin typeface="Calibri" panose="020F0502020204030204" pitchFamily="34" charset="0"/>
                <a:ea typeface="Calibri" panose="020F0502020204030204" pitchFamily="34" charset="0"/>
                <a:cs typeface="Calibri" panose="020F0502020204030204" pitchFamily="34" charset="0"/>
              </a:rPr>
              <a:t> de </a:t>
            </a:r>
            <a:r>
              <a:rPr lang="en-US" sz="4400" dirty="0" err="1">
                <a:latin typeface="Calibri" panose="020F0502020204030204" pitchFamily="34" charset="0"/>
                <a:ea typeface="Calibri" panose="020F0502020204030204" pitchFamily="34" charset="0"/>
                <a:cs typeface="Calibri" panose="020F0502020204030204" pitchFamily="34" charset="0"/>
              </a:rPr>
              <a:t>metoda</a:t>
            </a:r>
            <a:r>
              <a:rPr lang="en-US" sz="4400" dirty="0">
                <a:latin typeface="Calibri" panose="020F0502020204030204" pitchFamily="34" charset="0"/>
                <a:ea typeface="Calibri" panose="020F0502020204030204" pitchFamily="34" charset="0"/>
                <a:cs typeface="Calibri" panose="020F0502020204030204" pitchFamily="34" charset="0"/>
              </a:rPr>
              <a:t> de </a:t>
            </a:r>
            <a:r>
              <a:rPr lang="en-US" sz="4400" dirty="0" err="1">
                <a:latin typeface="Calibri" panose="020F0502020204030204" pitchFamily="34" charset="0"/>
                <a:ea typeface="Calibri" panose="020F0502020204030204" pitchFamily="34" charset="0"/>
                <a:cs typeface="Calibri" panose="020F0502020204030204" pitchFamily="34" charset="0"/>
              </a:rPr>
              <a:t>excitație</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avem</a:t>
            </a:r>
            <a:r>
              <a:rPr lang="en-US" sz="44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US" sz="4400" b="1" dirty="0">
                <a:latin typeface="Calibri" panose="020F0502020204030204" pitchFamily="34" charset="0"/>
                <a:ea typeface="Calibri" panose="020F0502020204030204" pitchFamily="34" charset="0"/>
                <a:cs typeface="Calibri" panose="020F0502020204030204" pitchFamily="34" charset="0"/>
              </a:rPr>
              <a:t>■ fotoluminescența</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excitația</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apare</a:t>
            </a:r>
            <a:r>
              <a:rPr lang="en-US" sz="4400" dirty="0">
                <a:latin typeface="Calibri" panose="020F0502020204030204" pitchFamily="34" charset="0"/>
                <a:ea typeface="Calibri" panose="020F0502020204030204" pitchFamily="34" charset="0"/>
                <a:cs typeface="Calibri" panose="020F0502020204030204" pitchFamily="34" charset="0"/>
              </a:rPr>
              <a:t> din </a:t>
            </a:r>
            <a:r>
              <a:rPr lang="en-US" sz="4400" dirty="0" err="1">
                <a:latin typeface="Calibri" panose="020F0502020204030204" pitchFamily="34" charset="0"/>
                <a:ea typeface="Calibri" panose="020F0502020204030204" pitchFamily="34" charset="0"/>
                <a:cs typeface="Calibri" panose="020F0502020204030204" pitchFamily="34" charset="0"/>
              </a:rPr>
              <a:t>absorbția</a:t>
            </a:r>
            <a:r>
              <a:rPr lang="en-US" sz="4400" dirty="0">
                <a:latin typeface="Calibri" panose="020F0502020204030204" pitchFamily="34" charset="0"/>
                <a:ea typeface="Calibri" panose="020F0502020204030204" pitchFamily="34" charset="0"/>
                <a:cs typeface="Calibri" panose="020F0502020204030204" pitchFamily="34" charset="0"/>
              </a:rPr>
              <a:t> de </a:t>
            </a:r>
            <a:r>
              <a:rPr lang="en-US" sz="4400" dirty="0" err="1">
                <a:latin typeface="Calibri" panose="020F0502020204030204" pitchFamily="34" charset="0"/>
                <a:ea typeface="Calibri" panose="020F0502020204030204" pitchFamily="34" charset="0"/>
                <a:cs typeface="Calibri" panose="020F0502020204030204" pitchFamily="34" charset="0"/>
              </a:rPr>
              <a:t>fotoni</a:t>
            </a:r>
            <a:r>
              <a:rPr lang="en-US" sz="44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b="1" dirty="0" err="1">
                <a:latin typeface="Calibri" panose="020F0502020204030204" pitchFamily="34" charset="0"/>
                <a:ea typeface="Calibri" panose="020F0502020204030204" pitchFamily="34" charset="0"/>
                <a:cs typeface="Calibri" panose="020F0502020204030204" pitchFamily="34" charset="0"/>
              </a:rPr>
              <a:t>catodoluminescența</a:t>
            </a:r>
            <a:r>
              <a:rPr lang="en-US" sz="4400" b="1"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excitația</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apare</a:t>
            </a:r>
            <a:r>
              <a:rPr lang="en-US" sz="4400" dirty="0">
                <a:latin typeface="Calibri" panose="020F0502020204030204" pitchFamily="34" charset="0"/>
                <a:ea typeface="Calibri" panose="020F0502020204030204" pitchFamily="34" charset="0"/>
                <a:cs typeface="Calibri" panose="020F0502020204030204" pitchFamily="34" charset="0"/>
              </a:rPr>
              <a:t> ca </a:t>
            </a:r>
            <a:r>
              <a:rPr lang="en-US" sz="4400" dirty="0" err="1">
                <a:latin typeface="Calibri" panose="020F0502020204030204" pitchFamily="34" charset="0"/>
                <a:ea typeface="Calibri" panose="020F0502020204030204" pitchFamily="34" charset="0"/>
                <a:cs typeface="Calibri" panose="020F0502020204030204" pitchFamily="34" charset="0"/>
              </a:rPr>
              <a:t>urmare</a:t>
            </a:r>
            <a:r>
              <a:rPr lang="en-US" sz="4400" dirty="0">
                <a:latin typeface="Calibri" panose="020F0502020204030204" pitchFamily="34" charset="0"/>
                <a:ea typeface="Calibri" panose="020F0502020204030204" pitchFamily="34" charset="0"/>
                <a:cs typeface="Calibri" panose="020F0502020204030204" pitchFamily="34" charset="0"/>
              </a:rPr>
              <a:t> a </a:t>
            </a:r>
            <a:r>
              <a:rPr lang="en-US" sz="4400" dirty="0" err="1">
                <a:latin typeface="Calibri" panose="020F0502020204030204" pitchFamily="34" charset="0"/>
                <a:ea typeface="Calibri" panose="020F0502020204030204" pitchFamily="34" charset="0"/>
                <a:cs typeface="Calibri" panose="020F0502020204030204" pitchFamily="34" charset="0"/>
              </a:rPr>
              <a:t>bombardårii</a:t>
            </a:r>
            <a:r>
              <a:rPr lang="en-US" sz="4400" dirty="0">
                <a:latin typeface="Calibri" panose="020F0502020204030204" pitchFamily="34" charset="0"/>
                <a:ea typeface="Calibri" panose="020F0502020204030204" pitchFamily="34" charset="0"/>
                <a:cs typeface="Calibri" panose="020F0502020204030204" pitchFamily="34" charset="0"/>
              </a:rPr>
              <a:t> cu un </a:t>
            </a:r>
            <a:r>
              <a:rPr lang="en-US" sz="4400" dirty="0" err="1">
                <a:latin typeface="Calibri" panose="020F0502020204030204" pitchFamily="34" charset="0"/>
                <a:ea typeface="Calibri" panose="020F0502020204030204" pitchFamily="34" charset="0"/>
                <a:cs typeface="Calibri" panose="020F0502020204030204" pitchFamily="34" charset="0"/>
              </a:rPr>
              <a:t>fascicol</a:t>
            </a:r>
            <a:r>
              <a:rPr lang="en-US" sz="4400" dirty="0">
                <a:latin typeface="Calibri" panose="020F0502020204030204" pitchFamily="34" charset="0"/>
                <a:ea typeface="Calibri" panose="020F0502020204030204" pitchFamily="34" charset="0"/>
                <a:cs typeface="Calibri" panose="020F0502020204030204" pitchFamily="34" charset="0"/>
              </a:rPr>
              <a:t> de </a:t>
            </a:r>
            <a:r>
              <a:rPr lang="en-US" sz="4400" dirty="0" err="1">
                <a:latin typeface="Calibri" panose="020F0502020204030204" pitchFamily="34" charset="0"/>
                <a:ea typeface="Calibri" panose="020F0502020204030204" pitchFamily="34" charset="0"/>
                <a:cs typeface="Calibri" panose="020F0502020204030204" pitchFamily="34" charset="0"/>
              </a:rPr>
              <a:t>electroni</a:t>
            </a:r>
            <a:r>
              <a:rPr lang="en-US" sz="44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b="1" dirty="0" err="1">
                <a:latin typeface="Calibri" panose="020F0502020204030204" pitchFamily="34" charset="0"/>
                <a:ea typeface="Calibri" panose="020F0502020204030204" pitchFamily="34" charset="0"/>
                <a:cs typeface="Calibri" panose="020F0502020204030204" pitchFamily="34" charset="0"/>
              </a:rPr>
              <a:t>electroluminescența</a:t>
            </a:r>
            <a:r>
              <a:rPr lang="en-US" sz="4400" b="1" dirty="0">
                <a:latin typeface="Calibri" panose="020F0502020204030204" pitchFamily="34" charset="0"/>
                <a:ea typeface="Calibri" panose="020F0502020204030204" pitchFamily="34" charset="0"/>
                <a:cs typeface="Calibri" panose="020F0502020204030204" pitchFamily="34" charset="0"/>
              </a:rPr>
              <a:t>,</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excitația</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rezultå</a:t>
            </a:r>
            <a:r>
              <a:rPr lang="en-US" sz="4400" dirty="0">
                <a:latin typeface="Calibri" panose="020F0502020204030204" pitchFamily="34" charset="0"/>
                <a:ea typeface="Calibri" panose="020F0502020204030204" pitchFamily="34" charset="0"/>
                <a:cs typeface="Calibri" panose="020F0502020204030204" pitchFamily="34" charset="0"/>
              </a:rPr>
              <a:t> la </a:t>
            </a:r>
            <a:r>
              <a:rPr lang="en-US" sz="4400" dirty="0" err="1">
                <a:latin typeface="Calibri" panose="020F0502020204030204" pitchFamily="34" charset="0"/>
                <a:ea typeface="Calibri" panose="020F0502020204030204" pitchFamily="34" charset="0"/>
                <a:cs typeface="Calibri" panose="020F0502020204030204" pitchFamily="34" charset="0"/>
              </a:rPr>
              <a:t>aplicarea</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unui</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câmp</a:t>
            </a:r>
            <a:r>
              <a:rPr lang="en-US" sz="4400" dirty="0">
                <a:latin typeface="Calibri" panose="020F0502020204030204" pitchFamily="34" charset="0"/>
                <a:ea typeface="Calibri" panose="020F0502020204030204" pitchFamily="34" charset="0"/>
                <a:cs typeface="Calibri" panose="020F0502020204030204" pitchFamily="34" charset="0"/>
              </a:rPr>
              <a:t> electric (</a:t>
            </a:r>
            <a:r>
              <a:rPr lang="en-US" sz="4400" dirty="0" err="1">
                <a:latin typeface="Calibri" panose="020F0502020204030204" pitchFamily="34" charset="0"/>
                <a:ea typeface="Calibri" panose="020F0502020204030204" pitchFamily="34" charset="0"/>
                <a:cs typeface="Calibri" panose="020F0502020204030204" pitchFamily="34" charset="0"/>
              </a:rPr>
              <a:t>alternativ</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sau</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continuu</a:t>
            </a:r>
            <a:r>
              <a:rPr lang="en-US" sz="44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US" sz="4400" dirty="0" err="1">
                <a:latin typeface="Calibri" panose="020F0502020204030204" pitchFamily="34" charset="0"/>
                <a:ea typeface="Calibri" panose="020F0502020204030204" pitchFamily="34" charset="0"/>
                <a:cs typeface="Calibri" panose="020F0502020204030204" pitchFamily="34" charset="0"/>
              </a:rPr>
              <a:t>Oricare</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ar</a:t>
            </a:r>
            <a:r>
              <a:rPr lang="en-US" sz="4400" dirty="0">
                <a:latin typeface="Calibri" panose="020F0502020204030204" pitchFamily="34" charset="0"/>
                <a:ea typeface="Calibri" panose="020F0502020204030204" pitchFamily="34" charset="0"/>
                <a:cs typeface="Calibri" panose="020F0502020204030204" pitchFamily="34" charset="0"/>
              </a:rPr>
              <a:t> fi forma de </a:t>
            </a:r>
            <a:r>
              <a:rPr lang="en-US" sz="4400" dirty="0" err="1">
                <a:latin typeface="Calibri" panose="020F0502020204030204" pitchFamily="34" charset="0"/>
                <a:ea typeface="Calibri" panose="020F0502020204030204" pitchFamily="34" charset="0"/>
                <a:cs typeface="Calibri" panose="020F0502020204030204" pitchFamily="34" charset="0"/>
              </a:rPr>
              <a:t>energie</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ce</a:t>
            </a:r>
            <a:r>
              <a:rPr lang="en-US" sz="4400" dirty="0">
                <a:latin typeface="Calibri" panose="020F0502020204030204" pitchFamily="34" charset="0"/>
                <a:ea typeface="Calibri" panose="020F0502020204030204" pitchFamily="34" charset="0"/>
                <a:cs typeface="Calibri" panose="020F0502020204030204" pitchFamily="34" charset="0"/>
              </a:rPr>
              <a:t> cade </a:t>
            </a:r>
            <a:r>
              <a:rPr lang="en-US" sz="4400" dirty="0" err="1">
                <a:latin typeface="Calibri" panose="020F0502020204030204" pitchFamily="34" charset="0"/>
                <a:ea typeface="Calibri" panose="020F0502020204030204" pitchFamily="34" charset="0"/>
                <a:cs typeface="Calibri" panose="020F0502020204030204" pitchFamily="34" charset="0"/>
              </a:rPr>
              <a:t>pe</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materialul</a:t>
            </a:r>
            <a:r>
              <a:rPr lang="en-US" sz="4400" dirty="0">
                <a:latin typeface="Calibri" panose="020F0502020204030204" pitchFamily="34" charset="0"/>
                <a:ea typeface="Calibri" panose="020F0502020204030204" pitchFamily="34" charset="0"/>
                <a:cs typeface="Calibri" panose="020F0502020204030204" pitchFamily="34" charset="0"/>
              </a:rPr>
              <a:t> luminescent, </a:t>
            </a:r>
            <a:r>
              <a:rPr lang="en-US" sz="4400" dirty="0" err="1">
                <a:latin typeface="Calibri" panose="020F0502020204030204" pitchFamily="34" charset="0"/>
                <a:ea typeface="Calibri" panose="020F0502020204030204" pitchFamily="34" charset="0"/>
                <a:cs typeface="Calibri" panose="020F0502020204030204" pitchFamily="34" charset="0"/>
              </a:rPr>
              <a:t>în</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stadiul</a:t>
            </a:r>
            <a:r>
              <a:rPr lang="en-US" sz="4400" dirty="0">
                <a:latin typeface="Calibri" panose="020F0502020204030204" pitchFamily="34" charset="0"/>
                <a:ea typeface="Calibri" panose="020F0502020204030204" pitchFamily="34" charset="0"/>
                <a:cs typeface="Calibri" panose="020F0502020204030204" pitchFamily="34" charset="0"/>
              </a:rPr>
              <a:t> final al </a:t>
            </a:r>
            <a:r>
              <a:rPr lang="en-US" sz="4400" dirty="0" err="1">
                <a:latin typeface="Calibri" panose="020F0502020204030204" pitchFamily="34" charset="0"/>
                <a:ea typeface="Calibri" panose="020F0502020204030204" pitchFamily="34" charset="0"/>
                <a:cs typeface="Calibri" panose="020F0502020204030204" pitchFamily="34" charset="0"/>
              </a:rPr>
              <a:t>procesului</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apare</a:t>
            </a:r>
            <a:r>
              <a:rPr lang="en-US" sz="4400" dirty="0">
                <a:latin typeface="Calibri" panose="020F0502020204030204" pitchFamily="34" charset="0"/>
                <a:ea typeface="Calibri" panose="020F0502020204030204" pitchFamily="34" charset="0"/>
                <a:cs typeface="Calibri" panose="020F0502020204030204" pitchFamily="34" charset="0"/>
              </a:rPr>
              <a:t> de </a:t>
            </a:r>
            <a:r>
              <a:rPr lang="en-US" sz="4400" dirty="0" err="1">
                <a:latin typeface="Calibri" panose="020F0502020204030204" pitchFamily="34" charset="0"/>
                <a:ea typeface="Calibri" panose="020F0502020204030204" pitchFamily="34" charset="0"/>
                <a:cs typeface="Calibri" panose="020F0502020204030204" pitchFamily="34" charset="0"/>
              </a:rPr>
              <a:t>fapt</a:t>
            </a:r>
            <a:r>
              <a:rPr lang="en-US" sz="4400" dirty="0">
                <a:latin typeface="Calibri" panose="020F0502020204030204" pitchFamily="34" charset="0"/>
                <a:ea typeface="Calibri" panose="020F0502020204030204" pitchFamily="34" charset="0"/>
                <a:cs typeface="Calibri" panose="020F0502020204030204" pitchFamily="34" charset="0"/>
              </a:rPr>
              <a:t> o </a:t>
            </a:r>
            <a:r>
              <a:rPr lang="en-US" sz="4400" dirty="0" err="1">
                <a:latin typeface="Calibri" panose="020F0502020204030204" pitchFamily="34" charset="0"/>
                <a:ea typeface="Calibri" panose="020F0502020204030204" pitchFamily="34" charset="0"/>
                <a:cs typeface="Calibri" panose="020F0502020204030204" pitchFamily="34" charset="0"/>
              </a:rPr>
              <a:t>tranziție</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între</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douå</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nivele</a:t>
            </a:r>
            <a:r>
              <a:rPr lang="en-US" sz="4400" dirty="0">
                <a:latin typeface="Calibri" panose="020F0502020204030204" pitchFamily="34" charset="0"/>
                <a:ea typeface="Calibri" panose="020F0502020204030204" pitchFamily="34" charset="0"/>
                <a:cs typeface="Calibri" panose="020F0502020204030204" pitchFamily="34" charset="0"/>
              </a:rPr>
              <a:t> de </a:t>
            </a:r>
            <a:r>
              <a:rPr lang="en-US" sz="4400" dirty="0" err="1">
                <a:latin typeface="Calibri" panose="020F0502020204030204" pitchFamily="34" charset="0"/>
                <a:ea typeface="Calibri" panose="020F0502020204030204" pitchFamily="34" charset="0"/>
                <a:cs typeface="Calibri" panose="020F0502020204030204" pitchFamily="34" charset="0"/>
              </a:rPr>
              <a:t>energie</a:t>
            </a:r>
            <a:r>
              <a:rPr lang="en-US" sz="4400" dirty="0">
                <a:latin typeface="Calibri" panose="020F0502020204030204" pitchFamily="34" charset="0"/>
                <a:ea typeface="Calibri" panose="020F0502020204030204" pitchFamily="34" charset="0"/>
                <a:cs typeface="Calibri" panose="020F0502020204030204" pitchFamily="34" charset="0"/>
              </a:rPr>
              <a:t> E1 </a:t>
            </a:r>
            <a:r>
              <a:rPr lang="en-US" sz="4400" dirty="0" err="1">
                <a:latin typeface="Calibri" panose="020F0502020204030204" pitchFamily="34" charset="0"/>
                <a:ea typeface="Calibri" panose="020F0502020204030204" pitchFamily="34" charset="0"/>
                <a:cs typeface="Calibri" panose="020F0502020204030204" pitchFamily="34" charset="0"/>
              </a:rPr>
              <a:t>çi</a:t>
            </a:r>
            <a:r>
              <a:rPr lang="en-US" sz="4400" dirty="0">
                <a:latin typeface="Calibri" panose="020F0502020204030204" pitchFamily="34" charset="0"/>
                <a:ea typeface="Calibri" panose="020F0502020204030204" pitchFamily="34" charset="0"/>
                <a:cs typeface="Calibri" panose="020F0502020204030204" pitchFamily="34" charset="0"/>
              </a:rPr>
              <a:t> E2 (E2 &gt; E1) cu </a:t>
            </a:r>
            <a:r>
              <a:rPr lang="en-US" sz="4400" b="1" dirty="0" err="1">
                <a:latin typeface="Calibri" panose="020F0502020204030204" pitchFamily="34" charset="0"/>
                <a:ea typeface="Calibri" panose="020F0502020204030204" pitchFamily="34" charset="0"/>
                <a:cs typeface="Calibri" panose="020F0502020204030204" pitchFamily="34" charset="0"/>
              </a:rPr>
              <a:t>emisia</a:t>
            </a:r>
            <a:r>
              <a:rPr lang="en-US" sz="4400" b="1" dirty="0">
                <a:latin typeface="Calibri" panose="020F0502020204030204" pitchFamily="34" charset="0"/>
                <a:ea typeface="Calibri" panose="020F0502020204030204" pitchFamily="34" charset="0"/>
                <a:cs typeface="Calibri" panose="020F0502020204030204" pitchFamily="34" charset="0"/>
              </a:rPr>
              <a:t> de </a:t>
            </a:r>
            <a:r>
              <a:rPr lang="en-US" sz="4400" b="1" dirty="0" err="1">
                <a:latin typeface="Calibri" panose="020F0502020204030204" pitchFamily="34" charset="0"/>
                <a:ea typeface="Calibri" panose="020F0502020204030204" pitchFamily="34" charset="0"/>
                <a:cs typeface="Calibri" panose="020F0502020204030204" pitchFamily="34" charset="0"/>
              </a:rPr>
              <a:t>radiație</a:t>
            </a:r>
            <a:r>
              <a:rPr lang="en-US" sz="4400" b="1" dirty="0">
                <a:latin typeface="Calibri" panose="020F0502020204030204" pitchFamily="34" charset="0"/>
                <a:ea typeface="Calibri" panose="020F0502020204030204" pitchFamily="34" charset="0"/>
                <a:cs typeface="Calibri" panose="020F0502020204030204" pitchFamily="34" charset="0"/>
              </a:rPr>
              <a:t> de </a:t>
            </a:r>
            <a:r>
              <a:rPr lang="en-US" sz="4400" b="1" dirty="0" err="1">
                <a:latin typeface="Calibri" panose="020F0502020204030204" pitchFamily="34" charset="0"/>
                <a:ea typeface="Calibri" panose="020F0502020204030204" pitchFamily="34" charset="0"/>
                <a:cs typeface="Calibri" panose="020F0502020204030204" pitchFamily="34" charset="0"/>
              </a:rPr>
              <a:t>lungime</a:t>
            </a:r>
            <a:r>
              <a:rPr lang="en-US" sz="4400" b="1" dirty="0">
                <a:latin typeface="Calibri" panose="020F0502020204030204" pitchFamily="34" charset="0"/>
                <a:ea typeface="Calibri" panose="020F0502020204030204" pitchFamily="34" charset="0"/>
                <a:cs typeface="Calibri" panose="020F0502020204030204" pitchFamily="34" charset="0"/>
              </a:rPr>
              <a:t> de </a:t>
            </a:r>
            <a:r>
              <a:rPr lang="en-US" sz="4400" b="1" dirty="0" err="1">
                <a:latin typeface="Calibri" panose="020F0502020204030204" pitchFamily="34" charset="0"/>
                <a:ea typeface="Calibri" panose="020F0502020204030204" pitchFamily="34" charset="0"/>
                <a:cs typeface="Calibri" panose="020F0502020204030204" pitchFamily="34" charset="0"/>
              </a:rPr>
              <a:t>undå</a:t>
            </a:r>
            <a:r>
              <a:rPr lang="en-US" sz="4400" b="1" dirty="0">
                <a:latin typeface="Calibri" panose="020F0502020204030204" pitchFamily="34" charset="0"/>
                <a:ea typeface="Calibri" panose="020F0502020204030204" pitchFamily="34" charset="0"/>
                <a:cs typeface="Calibri" panose="020F0502020204030204" pitchFamily="34" charset="0"/>
              </a:rPr>
              <a:t> </a:t>
            </a:r>
            <a:r>
              <a:rPr lang="el-GR" sz="4400" b="1" dirty="0">
                <a:latin typeface="Calibri" panose="020F0502020204030204" pitchFamily="34" charset="0"/>
                <a:ea typeface="Calibri" panose="020F0502020204030204" pitchFamily="34" charset="0"/>
                <a:cs typeface="Calibri" panose="020F0502020204030204" pitchFamily="34" charset="0"/>
              </a:rPr>
              <a:t>λ:</a:t>
            </a:r>
          </a:p>
          <a:p>
            <a:pPr marL="0" indent="0">
              <a:buNone/>
            </a:pPr>
            <a:r>
              <a:rPr lang="el-GR" sz="4400" b="1" dirty="0">
                <a:latin typeface="Calibri" panose="020F0502020204030204" pitchFamily="34" charset="0"/>
                <a:ea typeface="Calibri" panose="020F0502020204030204" pitchFamily="34" charset="0"/>
                <a:cs typeface="Calibri" panose="020F0502020204030204" pitchFamily="34" charset="0"/>
              </a:rPr>
              <a:t>                                                               </a:t>
            </a:r>
            <a:r>
              <a:rPr lang="en-US" sz="4400" b="1" dirty="0" err="1">
                <a:latin typeface="Calibri" panose="020F0502020204030204" pitchFamily="34" charset="0"/>
                <a:ea typeface="Calibri" panose="020F0502020204030204" pitchFamily="34" charset="0"/>
                <a:cs typeface="Calibri" panose="020F0502020204030204" pitchFamily="34" charset="0"/>
              </a:rPr>
              <a:t>hc</a:t>
            </a:r>
            <a:r>
              <a:rPr lang="en-US" sz="4400" b="1" dirty="0">
                <a:latin typeface="Calibri" panose="020F0502020204030204" pitchFamily="34" charset="0"/>
                <a:ea typeface="Calibri" panose="020F0502020204030204" pitchFamily="34" charset="0"/>
                <a:cs typeface="Calibri" panose="020F0502020204030204" pitchFamily="34" charset="0"/>
              </a:rPr>
              <a:t>/</a:t>
            </a:r>
            <a:r>
              <a:rPr lang="el-GR" sz="4400" b="1" dirty="0">
                <a:latin typeface="Calibri" panose="020F0502020204030204" pitchFamily="34" charset="0"/>
                <a:ea typeface="Calibri" panose="020F0502020204030204" pitchFamily="34" charset="0"/>
                <a:cs typeface="Calibri" panose="020F0502020204030204" pitchFamily="34" charset="0"/>
              </a:rPr>
              <a:t>λ = </a:t>
            </a:r>
            <a:r>
              <a:rPr lang="en-US" sz="4400" b="1" dirty="0">
                <a:latin typeface="Calibri" panose="020F0502020204030204" pitchFamily="34" charset="0"/>
                <a:ea typeface="Calibri" panose="020F0502020204030204" pitchFamily="34" charset="0"/>
                <a:cs typeface="Calibri" panose="020F0502020204030204" pitchFamily="34" charset="0"/>
              </a:rPr>
              <a:t>E2-E1</a:t>
            </a:r>
          </a:p>
          <a:p>
            <a:pPr marL="0" indent="0">
              <a:buNone/>
            </a:pPr>
            <a:r>
              <a:rPr lang="en-US" sz="4400" i="1" dirty="0">
                <a:latin typeface="Calibri" panose="020F0502020204030204" pitchFamily="34" charset="0"/>
                <a:ea typeface="Calibri" panose="020F0502020204030204" pitchFamily="34" charset="0"/>
                <a:cs typeface="Calibri" panose="020F0502020204030204" pitchFamily="34" charset="0"/>
              </a:rPr>
              <a:t>E1 </a:t>
            </a:r>
            <a:r>
              <a:rPr lang="en-US" sz="4400" i="1" dirty="0" err="1">
                <a:latin typeface="Calibri" panose="020F0502020204030204" pitchFamily="34" charset="0"/>
                <a:ea typeface="Calibri" panose="020F0502020204030204" pitchFamily="34" charset="0"/>
                <a:cs typeface="Calibri" panose="020F0502020204030204" pitchFamily="34" charset="0"/>
              </a:rPr>
              <a:t>çi</a:t>
            </a:r>
            <a:r>
              <a:rPr lang="en-US" sz="4400" i="1" dirty="0">
                <a:latin typeface="Calibri" panose="020F0502020204030204" pitchFamily="34" charset="0"/>
                <a:ea typeface="Calibri" panose="020F0502020204030204" pitchFamily="34" charset="0"/>
                <a:cs typeface="Calibri" panose="020F0502020204030204" pitchFamily="34" charset="0"/>
              </a:rPr>
              <a:t> E2 </a:t>
            </a:r>
            <a:r>
              <a:rPr lang="ro-RO" sz="4400" i="1" dirty="0">
                <a:latin typeface="Calibri" panose="020F0502020204030204" pitchFamily="34" charset="0"/>
                <a:ea typeface="Calibri" panose="020F0502020204030204" pitchFamily="34" charset="0"/>
                <a:cs typeface="Calibri" panose="020F0502020204030204" pitchFamily="34" charset="0"/>
              </a:rPr>
              <a:t>-</a:t>
            </a:r>
            <a:r>
              <a:rPr lang="en-US" sz="4400" i="1" dirty="0">
                <a:latin typeface="Calibri" panose="020F0502020204030204" pitchFamily="34" charset="0"/>
                <a:ea typeface="Calibri" panose="020F0502020204030204" pitchFamily="34" charset="0"/>
                <a:cs typeface="Calibri" panose="020F0502020204030204" pitchFamily="34" charset="0"/>
              </a:rPr>
              <a:t> </a:t>
            </a:r>
            <a:r>
              <a:rPr lang="en-US" sz="4400" i="1" dirty="0" err="1">
                <a:latin typeface="Calibri" panose="020F0502020204030204" pitchFamily="34" charset="0"/>
                <a:ea typeface="Calibri" panose="020F0502020204030204" pitchFamily="34" charset="0"/>
                <a:cs typeface="Calibri" panose="020F0502020204030204" pitchFamily="34" charset="0"/>
              </a:rPr>
              <a:t>nivele</a:t>
            </a:r>
            <a:r>
              <a:rPr lang="en-US" sz="4400" i="1" dirty="0">
                <a:latin typeface="Calibri" panose="020F0502020204030204" pitchFamily="34" charset="0"/>
                <a:ea typeface="Calibri" panose="020F0502020204030204" pitchFamily="34" charset="0"/>
                <a:cs typeface="Calibri" panose="020F0502020204030204" pitchFamily="34" charset="0"/>
              </a:rPr>
              <a:t> care </a:t>
            </a:r>
            <a:r>
              <a:rPr lang="en-US" sz="4400" i="1" dirty="0" err="1">
                <a:latin typeface="Calibri" panose="020F0502020204030204" pitchFamily="34" charset="0"/>
                <a:ea typeface="Calibri" panose="020F0502020204030204" pitchFamily="34" charset="0"/>
                <a:cs typeface="Calibri" panose="020F0502020204030204" pitchFamily="34" charset="0"/>
              </a:rPr>
              <a:t>aparțin</a:t>
            </a:r>
            <a:r>
              <a:rPr lang="en-US" sz="4400" i="1" dirty="0">
                <a:latin typeface="Calibri" panose="020F0502020204030204" pitchFamily="34" charset="0"/>
                <a:ea typeface="Calibri" panose="020F0502020204030204" pitchFamily="34" charset="0"/>
                <a:cs typeface="Calibri" panose="020F0502020204030204" pitchFamily="34" charset="0"/>
              </a:rPr>
              <a:t> la </a:t>
            </a:r>
            <a:r>
              <a:rPr lang="en-US" sz="4400" i="1" dirty="0" err="1">
                <a:latin typeface="Calibri" panose="020F0502020204030204" pitchFamily="34" charset="0"/>
                <a:ea typeface="Calibri" panose="020F0502020204030204" pitchFamily="34" charset="0"/>
                <a:cs typeface="Calibri" panose="020F0502020204030204" pitchFamily="34" charset="0"/>
              </a:rPr>
              <a:t>douå</a:t>
            </a:r>
            <a:r>
              <a:rPr lang="en-US" sz="4400" i="1" dirty="0">
                <a:latin typeface="Calibri" panose="020F0502020204030204" pitchFamily="34" charset="0"/>
                <a:ea typeface="Calibri" panose="020F0502020204030204" pitchFamily="34" charset="0"/>
                <a:cs typeface="Calibri" panose="020F0502020204030204" pitchFamily="34" charset="0"/>
              </a:rPr>
              <a:t> </a:t>
            </a:r>
            <a:r>
              <a:rPr lang="en-US" sz="4400" i="1" dirty="0" err="1">
                <a:latin typeface="Calibri" panose="020F0502020204030204" pitchFamily="34" charset="0"/>
                <a:ea typeface="Calibri" panose="020F0502020204030204" pitchFamily="34" charset="0"/>
                <a:cs typeface="Calibri" panose="020F0502020204030204" pitchFamily="34" charset="0"/>
              </a:rPr>
              <a:t>grupuri</a:t>
            </a:r>
            <a:r>
              <a:rPr lang="en-US" sz="4400" i="1" dirty="0">
                <a:latin typeface="Calibri" panose="020F0502020204030204" pitchFamily="34" charset="0"/>
                <a:ea typeface="Calibri" panose="020F0502020204030204" pitchFamily="34" charset="0"/>
                <a:cs typeface="Calibri" panose="020F0502020204030204" pitchFamily="34" charset="0"/>
              </a:rPr>
              <a:t> de </a:t>
            </a:r>
            <a:r>
              <a:rPr lang="en-US" sz="4400" i="1" dirty="0" err="1">
                <a:latin typeface="Calibri" panose="020F0502020204030204" pitchFamily="34" charset="0"/>
                <a:ea typeface="Calibri" panose="020F0502020204030204" pitchFamily="34" charset="0"/>
                <a:cs typeface="Calibri" panose="020F0502020204030204" pitchFamily="34" charset="0"/>
              </a:rPr>
              <a:t>nivele</a:t>
            </a:r>
            <a:r>
              <a:rPr lang="en-US" sz="4400" i="1" dirty="0">
                <a:latin typeface="Calibri" panose="020F0502020204030204" pitchFamily="34" charset="0"/>
                <a:ea typeface="Calibri" panose="020F0502020204030204" pitchFamily="34" charset="0"/>
                <a:cs typeface="Calibri" panose="020F0502020204030204" pitchFamily="34" charset="0"/>
              </a:rPr>
              <a:t> de </a:t>
            </a:r>
            <a:r>
              <a:rPr lang="en-US" sz="4400" i="1" dirty="0" err="1">
                <a:latin typeface="Calibri" panose="020F0502020204030204" pitchFamily="34" charset="0"/>
                <a:ea typeface="Calibri" panose="020F0502020204030204" pitchFamily="34" charset="0"/>
                <a:cs typeface="Calibri" panose="020F0502020204030204" pitchFamily="34" charset="0"/>
              </a:rPr>
              <a:t>energie</a:t>
            </a:r>
            <a:r>
              <a:rPr lang="en-US" sz="4400" i="1" dirty="0">
                <a:latin typeface="Calibri" panose="020F0502020204030204" pitchFamily="34" charset="0"/>
                <a:ea typeface="Calibri" panose="020F0502020204030204" pitchFamily="34" charset="0"/>
                <a:cs typeface="Calibri" panose="020F0502020204030204" pitchFamily="34" charset="0"/>
              </a:rPr>
              <a:t>, </a:t>
            </a:r>
            <a:r>
              <a:rPr lang="en-US" sz="4400" i="1" dirty="0" err="1">
                <a:latin typeface="Calibri" panose="020F0502020204030204" pitchFamily="34" charset="0"/>
                <a:ea typeface="Calibri" panose="020F0502020204030204" pitchFamily="34" charset="0"/>
                <a:cs typeface="Calibri" panose="020F0502020204030204" pitchFamily="34" charset="0"/>
              </a:rPr>
              <a:t>astfel</a:t>
            </a:r>
            <a:r>
              <a:rPr lang="en-US" sz="4400" i="1" dirty="0">
                <a:latin typeface="Calibri" panose="020F0502020204030204" pitchFamily="34" charset="0"/>
                <a:ea typeface="Calibri" panose="020F0502020204030204" pitchFamily="34" charset="0"/>
                <a:cs typeface="Calibri" panose="020F0502020204030204" pitchFamily="34" charset="0"/>
              </a:rPr>
              <a:t> </a:t>
            </a:r>
            <a:r>
              <a:rPr lang="en-US" sz="4400" i="1" dirty="0" err="1">
                <a:latin typeface="Calibri" panose="020F0502020204030204" pitchFamily="34" charset="0"/>
                <a:ea typeface="Calibri" panose="020F0502020204030204" pitchFamily="34" charset="0"/>
                <a:cs typeface="Calibri" panose="020F0502020204030204" pitchFamily="34" charset="0"/>
              </a:rPr>
              <a:t>cå</a:t>
            </a:r>
            <a:r>
              <a:rPr lang="en-US" sz="4400" i="1" dirty="0">
                <a:latin typeface="Calibri" panose="020F0502020204030204" pitchFamily="34" charset="0"/>
                <a:ea typeface="Calibri" panose="020F0502020204030204" pitchFamily="34" charset="0"/>
                <a:cs typeface="Calibri" panose="020F0502020204030204" pitchFamily="34" charset="0"/>
              </a:rPr>
              <a:t> la </a:t>
            </a:r>
            <a:r>
              <a:rPr lang="en-US" sz="4400" i="1" dirty="0" err="1">
                <a:latin typeface="Calibri" panose="020F0502020204030204" pitchFamily="34" charset="0"/>
                <a:ea typeface="Calibri" panose="020F0502020204030204" pitchFamily="34" charset="0"/>
                <a:cs typeface="Calibri" panose="020F0502020204030204" pitchFamily="34" charset="0"/>
              </a:rPr>
              <a:t>emisie</a:t>
            </a:r>
            <a:r>
              <a:rPr lang="en-US" sz="4400" i="1" dirty="0">
                <a:latin typeface="Calibri" panose="020F0502020204030204" pitchFamily="34" charset="0"/>
                <a:ea typeface="Calibri" panose="020F0502020204030204" pitchFamily="34" charset="0"/>
                <a:cs typeface="Calibri" panose="020F0502020204030204" pitchFamily="34" charset="0"/>
              </a:rPr>
              <a:t>, </a:t>
            </a:r>
            <a:r>
              <a:rPr lang="en-US" sz="4400" i="1" dirty="0" err="1">
                <a:latin typeface="Calibri" panose="020F0502020204030204" pitchFamily="34" charset="0"/>
                <a:ea typeface="Calibri" panose="020F0502020204030204" pitchFamily="34" charset="0"/>
                <a:cs typeface="Calibri" panose="020F0502020204030204" pitchFamily="34" charset="0"/>
              </a:rPr>
              <a:t>în</a:t>
            </a:r>
            <a:r>
              <a:rPr lang="en-US" sz="4400" i="1" dirty="0">
                <a:latin typeface="Calibri" panose="020F0502020204030204" pitchFamily="34" charset="0"/>
                <a:ea typeface="Calibri" panose="020F0502020204030204" pitchFamily="34" charset="0"/>
                <a:cs typeface="Calibri" panose="020F0502020204030204" pitchFamily="34" charset="0"/>
              </a:rPr>
              <a:t> </a:t>
            </a:r>
            <a:r>
              <a:rPr lang="en-US" sz="4400" i="1" dirty="0" err="1">
                <a:latin typeface="Calibri" panose="020F0502020204030204" pitchFamily="34" charset="0"/>
                <a:ea typeface="Calibri" panose="020F0502020204030204" pitchFamily="34" charset="0"/>
                <a:cs typeface="Calibri" panose="020F0502020204030204" pitchFamily="34" charset="0"/>
              </a:rPr>
              <a:t>locul</a:t>
            </a:r>
            <a:r>
              <a:rPr lang="en-US" sz="4400" i="1" dirty="0">
                <a:latin typeface="Calibri" panose="020F0502020204030204" pitchFamily="34" charset="0"/>
                <a:ea typeface="Calibri" panose="020F0502020204030204" pitchFamily="34" charset="0"/>
                <a:cs typeface="Calibri" panose="020F0502020204030204" pitchFamily="34" charset="0"/>
              </a:rPr>
              <a:t> </a:t>
            </a:r>
            <a:r>
              <a:rPr lang="en-US" sz="4400" i="1" dirty="0" err="1">
                <a:latin typeface="Calibri" panose="020F0502020204030204" pitchFamily="34" charset="0"/>
                <a:ea typeface="Calibri" panose="020F0502020204030204" pitchFamily="34" charset="0"/>
                <a:cs typeface="Calibri" panose="020F0502020204030204" pitchFamily="34" charset="0"/>
              </a:rPr>
              <a:t>unei</a:t>
            </a:r>
            <a:r>
              <a:rPr lang="en-US" sz="4400" i="1" dirty="0">
                <a:latin typeface="Calibri" panose="020F0502020204030204" pitchFamily="34" charset="0"/>
                <a:ea typeface="Calibri" panose="020F0502020204030204" pitchFamily="34" charset="0"/>
                <a:cs typeface="Calibri" panose="020F0502020204030204" pitchFamily="34" charset="0"/>
              </a:rPr>
              <a:t> </a:t>
            </a:r>
            <a:r>
              <a:rPr lang="en-US" sz="4400" i="1" dirty="0" err="1">
                <a:latin typeface="Calibri" panose="020F0502020204030204" pitchFamily="34" charset="0"/>
                <a:ea typeface="Calibri" panose="020F0502020204030204" pitchFamily="34" charset="0"/>
                <a:cs typeface="Calibri" panose="020F0502020204030204" pitchFamily="34" charset="0"/>
              </a:rPr>
              <a:t>singure</a:t>
            </a:r>
            <a:r>
              <a:rPr lang="en-US" sz="4400" i="1" dirty="0">
                <a:latin typeface="Calibri" panose="020F0502020204030204" pitchFamily="34" charset="0"/>
                <a:ea typeface="Calibri" panose="020F0502020204030204" pitchFamily="34" charset="0"/>
                <a:cs typeface="Calibri" panose="020F0502020204030204" pitchFamily="34" charset="0"/>
              </a:rPr>
              <a:t> </a:t>
            </a:r>
            <a:r>
              <a:rPr lang="en-US" sz="4400" i="1" dirty="0" err="1">
                <a:latin typeface="Calibri" panose="020F0502020204030204" pitchFamily="34" charset="0"/>
                <a:ea typeface="Calibri" panose="020F0502020204030204" pitchFamily="34" charset="0"/>
                <a:cs typeface="Calibri" panose="020F0502020204030204" pitchFamily="34" charset="0"/>
              </a:rPr>
              <a:t>lungimi</a:t>
            </a:r>
            <a:r>
              <a:rPr lang="en-US" sz="4400" i="1" dirty="0">
                <a:latin typeface="Calibri" panose="020F0502020204030204" pitchFamily="34" charset="0"/>
                <a:ea typeface="Calibri" panose="020F0502020204030204" pitchFamily="34" charset="0"/>
                <a:cs typeface="Calibri" panose="020F0502020204030204" pitchFamily="34" charset="0"/>
              </a:rPr>
              <a:t> de </a:t>
            </a:r>
            <a:r>
              <a:rPr lang="en-US" sz="4400" i="1" dirty="0" err="1">
                <a:latin typeface="Calibri" panose="020F0502020204030204" pitchFamily="34" charset="0"/>
                <a:ea typeface="Calibri" panose="020F0502020204030204" pitchFamily="34" charset="0"/>
                <a:cs typeface="Calibri" panose="020F0502020204030204" pitchFamily="34" charset="0"/>
              </a:rPr>
              <a:t>undå</a:t>
            </a:r>
            <a:r>
              <a:rPr lang="en-US" sz="4400" i="1" dirty="0">
                <a:latin typeface="Calibri" panose="020F0502020204030204" pitchFamily="34" charset="0"/>
                <a:ea typeface="Calibri" panose="020F0502020204030204" pitchFamily="34" charset="0"/>
                <a:cs typeface="Calibri" panose="020F0502020204030204" pitchFamily="34" charset="0"/>
              </a:rPr>
              <a:t>, </a:t>
            </a:r>
            <a:r>
              <a:rPr lang="en-US" sz="4400" i="1" dirty="0" err="1">
                <a:latin typeface="Calibri" panose="020F0502020204030204" pitchFamily="34" charset="0"/>
                <a:ea typeface="Calibri" panose="020F0502020204030204" pitchFamily="34" charset="0"/>
                <a:cs typeface="Calibri" panose="020F0502020204030204" pitchFamily="34" charset="0"/>
              </a:rPr>
              <a:t>în</a:t>
            </a:r>
            <a:r>
              <a:rPr lang="en-US" sz="4400" i="1" dirty="0">
                <a:latin typeface="Calibri" panose="020F0502020204030204" pitchFamily="34" charset="0"/>
                <a:ea typeface="Calibri" panose="020F0502020204030204" pitchFamily="34" charset="0"/>
                <a:cs typeface="Calibri" panose="020F0502020204030204" pitchFamily="34" charset="0"/>
              </a:rPr>
              <a:t> mod </a:t>
            </a:r>
            <a:r>
              <a:rPr lang="en-US" sz="4400" i="1" dirty="0" err="1">
                <a:latin typeface="Calibri" panose="020F0502020204030204" pitchFamily="34" charset="0"/>
                <a:ea typeface="Calibri" panose="020F0502020204030204" pitchFamily="34" charset="0"/>
                <a:cs typeface="Calibri" panose="020F0502020204030204" pitchFamily="34" charset="0"/>
              </a:rPr>
              <a:t>obișnuit</a:t>
            </a:r>
            <a:r>
              <a:rPr lang="en-US" sz="4400" i="1" dirty="0">
                <a:latin typeface="Calibri" panose="020F0502020204030204" pitchFamily="34" charset="0"/>
                <a:ea typeface="Calibri" panose="020F0502020204030204" pitchFamily="34" charset="0"/>
                <a:cs typeface="Calibri" panose="020F0502020204030204" pitchFamily="34" charset="0"/>
              </a:rPr>
              <a:t> </a:t>
            </a:r>
            <a:r>
              <a:rPr lang="en-US" sz="4400" i="1" dirty="0" err="1">
                <a:latin typeface="Calibri" panose="020F0502020204030204" pitchFamily="34" charset="0"/>
                <a:ea typeface="Calibri" panose="020F0502020204030204" pitchFamily="34" charset="0"/>
                <a:cs typeface="Calibri" panose="020F0502020204030204" pitchFamily="34" charset="0"/>
              </a:rPr>
              <a:t>apare</a:t>
            </a:r>
            <a:r>
              <a:rPr lang="en-US" sz="4400" i="1" dirty="0">
                <a:latin typeface="Calibri" panose="020F0502020204030204" pitchFamily="34" charset="0"/>
                <a:ea typeface="Calibri" panose="020F0502020204030204" pitchFamily="34" charset="0"/>
                <a:cs typeface="Calibri" panose="020F0502020204030204" pitchFamily="34" charset="0"/>
              </a:rPr>
              <a:t> o </a:t>
            </a:r>
            <a:r>
              <a:rPr lang="en-US" sz="4400" i="1" dirty="0" err="1">
                <a:latin typeface="Calibri" panose="020F0502020204030204" pitchFamily="34" charset="0"/>
                <a:ea typeface="Calibri" panose="020F0502020204030204" pitchFamily="34" charset="0"/>
                <a:cs typeface="Calibri" panose="020F0502020204030204" pitchFamily="34" charset="0"/>
              </a:rPr>
              <a:t>bandå</a:t>
            </a:r>
            <a:r>
              <a:rPr lang="en-US" sz="4400" i="1" dirty="0">
                <a:latin typeface="Calibri" panose="020F0502020204030204" pitchFamily="34" charset="0"/>
                <a:ea typeface="Calibri" panose="020F0502020204030204" pitchFamily="34" charset="0"/>
                <a:cs typeface="Calibri" panose="020F0502020204030204" pitchFamily="34" charset="0"/>
              </a:rPr>
              <a:t> de </a:t>
            </a:r>
            <a:r>
              <a:rPr lang="en-US" sz="4400" i="1" dirty="0" err="1">
                <a:latin typeface="Calibri" panose="020F0502020204030204" pitchFamily="34" charset="0"/>
                <a:ea typeface="Calibri" panose="020F0502020204030204" pitchFamily="34" charset="0"/>
                <a:cs typeface="Calibri" panose="020F0502020204030204" pitchFamily="34" charset="0"/>
              </a:rPr>
              <a:t>lungimi</a:t>
            </a:r>
            <a:r>
              <a:rPr lang="en-US" sz="4400" i="1" dirty="0">
                <a:latin typeface="Calibri" panose="020F0502020204030204" pitchFamily="34" charset="0"/>
                <a:ea typeface="Calibri" panose="020F0502020204030204" pitchFamily="34" charset="0"/>
                <a:cs typeface="Calibri" panose="020F0502020204030204" pitchFamily="34" charset="0"/>
              </a:rPr>
              <a:t> de </a:t>
            </a:r>
            <a:r>
              <a:rPr lang="en-US" sz="4400" i="1" dirty="0" err="1">
                <a:latin typeface="Calibri" panose="020F0502020204030204" pitchFamily="34" charset="0"/>
                <a:ea typeface="Calibri" panose="020F0502020204030204" pitchFamily="34" charset="0"/>
                <a:cs typeface="Calibri" panose="020F0502020204030204" pitchFamily="34" charset="0"/>
              </a:rPr>
              <a:t>undå</a:t>
            </a:r>
            <a:r>
              <a:rPr lang="en-US" sz="4400" i="1" dirty="0">
                <a:latin typeface="Calibri" panose="020F0502020204030204" pitchFamily="34" charset="0"/>
                <a:ea typeface="Calibri" panose="020F0502020204030204" pitchFamily="34" charset="0"/>
                <a:cs typeface="Calibri" panose="020F0502020204030204" pitchFamily="34" charset="0"/>
              </a:rPr>
              <a:t>. </a:t>
            </a:r>
            <a:endParaRPr lang="ro-RO" sz="4400" i="1" dirty="0">
              <a:latin typeface="Calibri" panose="020F0502020204030204" pitchFamily="34" charset="0"/>
              <a:ea typeface="Calibri" panose="020F0502020204030204" pitchFamily="34" charset="0"/>
              <a:cs typeface="Calibri" panose="020F0502020204030204" pitchFamily="34" charset="0"/>
            </a:endParaRPr>
          </a:p>
          <a:p>
            <a:r>
              <a:rPr lang="en-US" sz="4400" dirty="0">
                <a:latin typeface="Calibri" panose="020F0502020204030204" pitchFamily="34" charset="0"/>
                <a:ea typeface="Calibri" panose="020F0502020204030204" pitchFamily="34" charset="0"/>
                <a:cs typeface="Calibri" panose="020F0502020204030204" pitchFamily="34" charset="0"/>
              </a:rPr>
              <a:t>Dacå </a:t>
            </a:r>
            <a:r>
              <a:rPr lang="en-US" sz="4400" dirty="0" err="1">
                <a:latin typeface="Calibri" panose="020F0502020204030204" pitchFamily="34" charset="0"/>
                <a:ea typeface="Calibri" panose="020F0502020204030204" pitchFamily="34" charset="0"/>
                <a:cs typeface="Calibri" panose="020F0502020204030204" pitchFamily="34" charset="0"/>
              </a:rPr>
              <a:t>mecanismul</a:t>
            </a:r>
            <a:r>
              <a:rPr lang="en-US" sz="4400" dirty="0">
                <a:latin typeface="Calibri" panose="020F0502020204030204" pitchFamily="34" charset="0"/>
                <a:ea typeface="Calibri" panose="020F0502020204030204" pitchFamily="34" charset="0"/>
                <a:cs typeface="Calibri" panose="020F0502020204030204" pitchFamily="34" charset="0"/>
              </a:rPr>
              <a:t> de </a:t>
            </a:r>
            <a:r>
              <a:rPr lang="en-US" sz="4400" dirty="0" err="1">
                <a:latin typeface="Calibri" panose="020F0502020204030204" pitchFamily="34" charset="0"/>
                <a:ea typeface="Calibri" panose="020F0502020204030204" pitchFamily="34" charset="0"/>
                <a:cs typeface="Calibri" panose="020F0502020204030204" pitchFamily="34" charset="0"/>
              </a:rPr>
              <a:t>excitație</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înceteazå</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luminescența</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persistå</a:t>
            </a:r>
            <a:r>
              <a:rPr lang="en-US" sz="4400" dirty="0">
                <a:latin typeface="Calibri" panose="020F0502020204030204" pitchFamily="34" charset="0"/>
                <a:ea typeface="Calibri" panose="020F0502020204030204" pitchFamily="34" charset="0"/>
                <a:cs typeface="Calibri" panose="020F0502020204030204" pitchFamily="34" charset="0"/>
              </a:rPr>
              <a:t> un interval de </a:t>
            </a:r>
            <a:r>
              <a:rPr lang="en-US" sz="4400" dirty="0" err="1">
                <a:latin typeface="Calibri" panose="020F0502020204030204" pitchFamily="34" charset="0"/>
                <a:ea typeface="Calibri" panose="020F0502020204030204" pitchFamily="34" charset="0"/>
                <a:cs typeface="Calibri" panose="020F0502020204030204" pitchFamily="34" charset="0"/>
              </a:rPr>
              <a:t>timp</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egal</a:t>
            </a:r>
            <a:r>
              <a:rPr lang="en-US" sz="4400" dirty="0">
                <a:latin typeface="Calibri" panose="020F0502020204030204" pitchFamily="34" charset="0"/>
                <a:ea typeface="Calibri" panose="020F0502020204030204" pitchFamily="34" charset="0"/>
                <a:cs typeface="Calibri" panose="020F0502020204030204" pitchFamily="34" charset="0"/>
              </a:rPr>
              <a:t> cu </a:t>
            </a:r>
            <a:r>
              <a:rPr lang="en-US" sz="4400" dirty="0" err="1">
                <a:latin typeface="Calibri" panose="020F0502020204030204" pitchFamily="34" charset="0"/>
                <a:ea typeface="Calibri" panose="020F0502020204030204" pitchFamily="34" charset="0"/>
                <a:cs typeface="Calibri" panose="020F0502020204030204" pitchFamily="34" charset="0"/>
              </a:rPr>
              <a:t>timpul</a:t>
            </a:r>
            <a:r>
              <a:rPr lang="en-US" sz="4400" dirty="0">
                <a:latin typeface="Calibri" panose="020F0502020204030204" pitchFamily="34" charset="0"/>
                <a:ea typeface="Calibri" panose="020F0502020204030204" pitchFamily="34" charset="0"/>
                <a:cs typeface="Calibri" panose="020F0502020204030204" pitchFamily="34" charset="0"/>
              </a:rPr>
              <a:t> de </a:t>
            </a:r>
            <a:r>
              <a:rPr lang="en-US" sz="4400" dirty="0" err="1">
                <a:latin typeface="Calibri" panose="020F0502020204030204" pitchFamily="34" charset="0"/>
                <a:ea typeface="Calibri" panose="020F0502020204030204" pitchFamily="34" charset="0"/>
                <a:cs typeface="Calibri" panose="020F0502020204030204" pitchFamily="34" charset="0"/>
              </a:rPr>
              <a:t>viațå</a:t>
            </a:r>
            <a:r>
              <a:rPr lang="en-US" sz="4400" dirty="0">
                <a:latin typeface="Calibri" panose="020F0502020204030204" pitchFamily="34" charset="0"/>
                <a:ea typeface="Calibri" panose="020F0502020204030204" pitchFamily="34" charset="0"/>
                <a:cs typeface="Calibri" panose="020F0502020204030204" pitchFamily="34" charset="0"/>
              </a:rPr>
              <a:t> a </a:t>
            </a:r>
            <a:r>
              <a:rPr lang="en-US" sz="4400" dirty="0" err="1">
                <a:latin typeface="Calibri" panose="020F0502020204030204" pitchFamily="34" charset="0"/>
                <a:ea typeface="Calibri" panose="020F0502020204030204" pitchFamily="34" charset="0"/>
                <a:cs typeface="Calibri" panose="020F0502020204030204" pitchFamily="34" charset="0"/>
              </a:rPr>
              <a:t>tranziției</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între</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cele</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douå</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nivele</a:t>
            </a:r>
            <a:r>
              <a:rPr lang="en-US" sz="4400" dirty="0">
                <a:latin typeface="Calibri" panose="020F0502020204030204" pitchFamily="34" charset="0"/>
                <a:ea typeface="Calibri" panose="020F0502020204030204" pitchFamily="34" charset="0"/>
                <a:cs typeface="Calibri" panose="020F0502020204030204" pitchFamily="34" charset="0"/>
              </a:rPr>
              <a:t> E1 </a:t>
            </a:r>
            <a:r>
              <a:rPr lang="en-US" sz="4400" dirty="0" err="1">
                <a:latin typeface="Calibri" panose="020F0502020204030204" pitchFamily="34" charset="0"/>
                <a:ea typeface="Calibri" panose="020F0502020204030204" pitchFamily="34" charset="0"/>
                <a:cs typeface="Calibri" panose="020F0502020204030204" pitchFamily="34" charset="0"/>
              </a:rPr>
              <a:t>çi</a:t>
            </a:r>
            <a:r>
              <a:rPr lang="en-US" sz="4400" dirty="0">
                <a:latin typeface="Calibri" panose="020F0502020204030204" pitchFamily="34" charset="0"/>
                <a:ea typeface="Calibri" panose="020F0502020204030204" pitchFamily="34" charset="0"/>
                <a:cs typeface="Calibri" panose="020F0502020204030204" pitchFamily="34" charset="0"/>
              </a:rPr>
              <a:t> E2, </a:t>
            </a:r>
            <a:r>
              <a:rPr lang="en-US" sz="4400" dirty="0" err="1">
                <a:latin typeface="Calibri" panose="020F0502020204030204" pitchFamily="34" charset="0"/>
                <a:ea typeface="Calibri" panose="020F0502020204030204" pitchFamily="34" charset="0"/>
                <a:cs typeface="Calibri" panose="020F0502020204030204" pitchFamily="34" charset="0"/>
              </a:rPr>
              <a:t>este</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ceea</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ce</a:t>
            </a:r>
            <a:r>
              <a:rPr lang="en-US" sz="4400" dirty="0">
                <a:latin typeface="Calibri" panose="020F0502020204030204" pitchFamily="34" charset="0"/>
                <a:ea typeface="Calibri" panose="020F0502020204030204" pitchFamily="34" charset="0"/>
                <a:cs typeface="Calibri" panose="020F0502020204030204" pitchFamily="34" charset="0"/>
              </a:rPr>
              <a:t> se </a:t>
            </a:r>
            <a:r>
              <a:rPr lang="en-US" sz="4400" dirty="0" err="1">
                <a:latin typeface="Calibri" panose="020F0502020204030204" pitchFamily="34" charset="0"/>
                <a:ea typeface="Calibri" panose="020F0502020204030204" pitchFamily="34" charset="0"/>
                <a:cs typeface="Calibri" panose="020F0502020204030204" pitchFamily="34" charset="0"/>
              </a:rPr>
              <a:t>numeçte</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b="1" dirty="0" err="1">
                <a:latin typeface="Calibri" panose="020F0502020204030204" pitchFamily="34" charset="0"/>
                <a:ea typeface="Calibri" panose="020F0502020204030204" pitchFamily="34" charset="0"/>
                <a:cs typeface="Calibri" panose="020F0502020204030204" pitchFamily="34" charset="0"/>
              </a:rPr>
              <a:t>fluorescența</a:t>
            </a:r>
            <a:r>
              <a:rPr lang="en-US" sz="4400" b="1" dirty="0">
                <a:latin typeface="Calibri" panose="020F0502020204030204" pitchFamily="34" charset="0"/>
                <a:ea typeface="Calibri" panose="020F0502020204030204" pitchFamily="34" charset="0"/>
                <a:cs typeface="Calibri" panose="020F0502020204030204" pitchFamily="34" charset="0"/>
              </a:rPr>
              <a:t>.</a:t>
            </a:r>
            <a:endParaRPr lang="ro-RO" sz="4400" b="1" dirty="0">
              <a:latin typeface="Calibri" panose="020F0502020204030204" pitchFamily="34" charset="0"/>
              <a:ea typeface="Calibri" panose="020F0502020204030204" pitchFamily="34" charset="0"/>
              <a:cs typeface="Calibri" panose="020F0502020204030204" pitchFamily="34" charset="0"/>
            </a:endParaRPr>
          </a:p>
          <a:p>
            <a:r>
              <a:rPr lang="en-US" sz="4400" b="1" dirty="0" err="1">
                <a:latin typeface="Calibri" panose="020F0502020204030204" pitchFamily="34" charset="0"/>
                <a:ea typeface="Calibri" panose="020F0502020204030204" pitchFamily="34" charset="0"/>
                <a:cs typeface="Calibri" panose="020F0502020204030204" pitchFamily="34" charset="0"/>
              </a:rPr>
              <a:t>Fosforescența</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apare</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atunci</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când</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luminescența</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persistå</a:t>
            </a:r>
            <a:r>
              <a:rPr lang="en-US" sz="4400" dirty="0">
                <a:latin typeface="Calibri" panose="020F0502020204030204" pitchFamily="34" charset="0"/>
                <a:ea typeface="Calibri" panose="020F0502020204030204" pitchFamily="34" charset="0"/>
                <a:cs typeface="Calibri" panose="020F0502020204030204" pitchFamily="34" charset="0"/>
              </a:rPr>
              <a:t> un </a:t>
            </a:r>
            <a:r>
              <a:rPr lang="en-US" sz="4400" dirty="0" err="1">
                <a:latin typeface="Calibri" panose="020F0502020204030204" pitchFamily="34" charset="0"/>
                <a:ea typeface="Calibri" panose="020F0502020204030204" pitchFamily="34" charset="0"/>
                <a:cs typeface="Calibri" panose="020F0502020204030204" pitchFamily="34" charset="0"/>
              </a:rPr>
              <a:t>timp</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mult</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mai</a:t>
            </a:r>
            <a:r>
              <a:rPr lang="en-US" sz="4400" dirty="0">
                <a:latin typeface="Calibri" panose="020F0502020204030204" pitchFamily="34" charset="0"/>
                <a:ea typeface="Calibri" panose="020F0502020204030204" pitchFamily="34" charset="0"/>
                <a:cs typeface="Calibri" panose="020F0502020204030204" pitchFamily="34" charset="0"/>
              </a:rPr>
              <a:t> lung. </a:t>
            </a:r>
            <a:r>
              <a:rPr lang="en-US" sz="4400" dirty="0" err="1">
                <a:latin typeface="Calibri" panose="020F0502020204030204" pitchFamily="34" charset="0"/>
                <a:ea typeface="Calibri" panose="020F0502020204030204" pitchFamily="34" charset="0"/>
                <a:cs typeface="Calibri" panose="020F0502020204030204" pitchFamily="34" charset="0"/>
              </a:rPr>
              <a:t>Adeseori</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fosforescența</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este</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atribuitå</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prezenței</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unei</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ståri</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metastabile</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sau</a:t>
            </a:r>
            <a:r>
              <a:rPr lang="en-US" sz="4400" dirty="0">
                <a:latin typeface="Calibri" panose="020F0502020204030204" pitchFamily="34" charset="0"/>
                <a:ea typeface="Calibri" panose="020F0502020204030204" pitchFamily="34" charset="0"/>
                <a:cs typeface="Calibri" panose="020F0502020204030204" pitchFamily="34" charset="0"/>
              </a:rPr>
              <a:t> cu </a:t>
            </a:r>
            <a:r>
              <a:rPr lang="en-US" sz="4400" dirty="0" err="1">
                <a:latin typeface="Calibri" panose="020F0502020204030204" pitchFamily="34" charset="0"/>
                <a:ea typeface="Calibri" panose="020F0502020204030204" pitchFamily="34" charset="0"/>
                <a:cs typeface="Calibri" panose="020F0502020204030204" pitchFamily="34" charset="0"/>
              </a:rPr>
              <a:t>timp</a:t>
            </a:r>
            <a:r>
              <a:rPr lang="en-US" sz="4400" dirty="0">
                <a:latin typeface="Calibri" panose="020F0502020204030204" pitchFamily="34" charset="0"/>
                <a:ea typeface="Calibri" panose="020F0502020204030204" pitchFamily="34" charset="0"/>
                <a:cs typeface="Calibri" panose="020F0502020204030204" pitchFamily="34" charset="0"/>
              </a:rPr>
              <a:t> de </a:t>
            </a:r>
            <a:r>
              <a:rPr lang="en-US" sz="4400" dirty="0" err="1">
                <a:latin typeface="Calibri" panose="020F0502020204030204" pitchFamily="34" charset="0"/>
                <a:ea typeface="Calibri" panose="020F0502020204030204" pitchFamily="34" charset="0"/>
                <a:cs typeface="Calibri" panose="020F0502020204030204" pitchFamily="34" charset="0"/>
              </a:rPr>
              <a:t>viațå</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foarte</a:t>
            </a:r>
            <a:r>
              <a:rPr lang="en-US" sz="4400" dirty="0">
                <a:latin typeface="Calibri" panose="020F0502020204030204" pitchFamily="34" charset="0"/>
                <a:ea typeface="Calibri" panose="020F0502020204030204" pitchFamily="34" charset="0"/>
                <a:cs typeface="Calibri" panose="020F0502020204030204" pitchFamily="34" charset="0"/>
              </a:rPr>
              <a:t> lung) cu </a:t>
            </a:r>
            <a:r>
              <a:rPr lang="en-US" sz="4400" dirty="0" err="1">
                <a:latin typeface="Calibri" panose="020F0502020204030204" pitchFamily="34" charset="0"/>
                <a:ea typeface="Calibri" panose="020F0502020204030204" pitchFamily="34" charset="0"/>
                <a:cs typeface="Calibri" panose="020F0502020204030204" pitchFamily="34" charset="0"/>
              </a:rPr>
              <a:t>energie</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mai</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micå</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decât</a:t>
            </a:r>
            <a:r>
              <a:rPr lang="en-US" sz="4400" dirty="0">
                <a:latin typeface="Calibri" panose="020F0502020204030204" pitchFamily="34" charset="0"/>
                <a:ea typeface="Calibri" panose="020F0502020204030204" pitchFamily="34" charset="0"/>
                <a:cs typeface="Calibri" panose="020F0502020204030204" pitchFamily="34" charset="0"/>
              </a:rPr>
              <a:t> E2. </a:t>
            </a:r>
            <a:r>
              <a:rPr lang="en-US" sz="4400" dirty="0" err="1">
                <a:latin typeface="Calibri" panose="020F0502020204030204" pitchFamily="34" charset="0"/>
                <a:ea typeface="Calibri" panose="020F0502020204030204" pitchFamily="34" charset="0"/>
                <a:cs typeface="Calibri" panose="020F0502020204030204" pitchFamily="34" charset="0"/>
              </a:rPr>
              <a:t>Electronii</a:t>
            </a:r>
            <a:r>
              <a:rPr lang="en-US" sz="4400" dirty="0">
                <a:latin typeface="Calibri" panose="020F0502020204030204" pitchFamily="34" charset="0"/>
                <a:ea typeface="Calibri" panose="020F0502020204030204" pitchFamily="34" charset="0"/>
                <a:cs typeface="Calibri" panose="020F0502020204030204" pitchFamily="34" charset="0"/>
              </a:rPr>
              <a:t> pot </a:t>
            </a:r>
            <a:r>
              <a:rPr lang="en-US" sz="4400" dirty="0" err="1">
                <a:latin typeface="Calibri" panose="020F0502020204030204" pitchFamily="34" charset="0"/>
                <a:ea typeface="Calibri" panose="020F0502020204030204" pitchFamily="34" charset="0"/>
                <a:cs typeface="Calibri" panose="020F0502020204030204" pitchFamily="34" charset="0"/>
              </a:rPr>
              <a:t>cådea</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în</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aceste</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ståri</a:t>
            </a:r>
            <a:r>
              <a:rPr lang="en-US" sz="4400" dirty="0">
                <a:latin typeface="Calibri" panose="020F0502020204030204" pitchFamily="34" charset="0"/>
                <a:ea typeface="Calibri" panose="020F0502020204030204" pitchFamily="34" charset="0"/>
                <a:cs typeface="Calibri" panose="020F0502020204030204" pitchFamily="34" charset="0"/>
              </a:rPr>
              <a:t> </a:t>
            </a:r>
            <a:r>
              <a:rPr lang="ro-RO" sz="4400" dirty="0">
                <a:latin typeface="Calibri" panose="020F0502020204030204" pitchFamily="34" charset="0"/>
                <a:ea typeface="Calibri" panose="020F0502020204030204" pitchFamily="34" charset="0"/>
                <a:cs typeface="Calibri" panose="020F0502020204030204" pitchFamily="34" charset="0"/>
              </a:rPr>
              <a:t>ș</a:t>
            </a:r>
            <a:r>
              <a:rPr lang="en-US" sz="4400" dirty="0" err="1">
                <a:latin typeface="Calibri" panose="020F0502020204030204" pitchFamily="34" charset="0"/>
                <a:ea typeface="Calibri" panose="020F0502020204030204" pitchFamily="34" charset="0"/>
                <a:cs typeface="Calibri" panose="020F0502020204030204" pitchFamily="34" charset="0"/>
              </a:rPr>
              <a:t>i</a:t>
            </a:r>
            <a:r>
              <a:rPr lang="en-US" sz="4400" dirty="0">
                <a:latin typeface="Calibri" panose="020F0502020204030204" pitchFamily="34" charset="0"/>
                <a:ea typeface="Calibri" panose="020F0502020204030204" pitchFamily="34" charset="0"/>
                <a:cs typeface="Calibri" panose="020F0502020204030204" pitchFamily="34" charset="0"/>
              </a:rPr>
              <a:t> pot </a:t>
            </a:r>
            <a:r>
              <a:rPr lang="en-US" sz="4400" dirty="0" err="1">
                <a:latin typeface="Calibri" panose="020F0502020204030204" pitchFamily="34" charset="0"/>
                <a:ea typeface="Calibri" panose="020F0502020204030204" pitchFamily="34" charset="0"/>
                <a:cs typeface="Calibri" panose="020F0502020204030204" pitchFamily="34" charset="0"/>
              </a:rPr>
              <a:t>råmâne</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în</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capcanå</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pânå</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când</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vor</a:t>
            </a:r>
            <a:r>
              <a:rPr lang="en-US" sz="4400" dirty="0">
                <a:latin typeface="Calibri" panose="020F0502020204030204" pitchFamily="34" charset="0"/>
                <a:ea typeface="Calibri" panose="020F0502020204030204" pitchFamily="34" charset="0"/>
                <a:cs typeface="Calibri" panose="020F0502020204030204" pitchFamily="34" charset="0"/>
              </a:rPr>
              <a:t> fi </a:t>
            </a:r>
            <a:r>
              <a:rPr lang="en-US" sz="4400" dirty="0" err="1">
                <a:latin typeface="Calibri" panose="020F0502020204030204" pitchFamily="34" charset="0"/>
                <a:ea typeface="Calibri" panose="020F0502020204030204" pitchFamily="34" charset="0"/>
                <a:cs typeface="Calibri" panose="020F0502020204030204" pitchFamily="34" charset="0"/>
              </a:rPr>
              <a:t>eliberați</a:t>
            </a:r>
            <a:r>
              <a:rPr lang="en-US" sz="4400" dirty="0">
                <a:latin typeface="Calibri" panose="020F0502020204030204" pitchFamily="34" charset="0"/>
                <a:ea typeface="Calibri" panose="020F0502020204030204" pitchFamily="34" charset="0"/>
                <a:cs typeface="Calibri" panose="020F0502020204030204" pitchFamily="34" charset="0"/>
              </a:rPr>
              <a:t> ca </a:t>
            </a:r>
            <a:r>
              <a:rPr lang="en-US" sz="4400" dirty="0" err="1">
                <a:latin typeface="Calibri" panose="020F0502020204030204" pitchFamily="34" charset="0"/>
                <a:ea typeface="Calibri" panose="020F0502020204030204" pitchFamily="34" charset="0"/>
                <a:cs typeface="Calibri" panose="020F0502020204030204" pitchFamily="34" charset="0"/>
              </a:rPr>
              <a:t>urmare</a:t>
            </a:r>
            <a:r>
              <a:rPr lang="en-US" sz="4400" dirty="0">
                <a:latin typeface="Calibri" panose="020F0502020204030204" pitchFamily="34" charset="0"/>
                <a:ea typeface="Calibri" panose="020F0502020204030204" pitchFamily="34" charset="0"/>
                <a:cs typeface="Calibri" panose="020F0502020204030204" pitchFamily="34" charset="0"/>
              </a:rPr>
              <a:t> a </a:t>
            </a:r>
            <a:r>
              <a:rPr lang="en-US" sz="4400" dirty="0" err="1">
                <a:latin typeface="Calibri" panose="020F0502020204030204" pitchFamily="34" charset="0"/>
                <a:ea typeface="Calibri" panose="020F0502020204030204" pitchFamily="34" charset="0"/>
                <a:cs typeface="Calibri" panose="020F0502020204030204" pitchFamily="34" charset="0"/>
              </a:rPr>
              <a:t>excitațiilor</a:t>
            </a: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termice</a:t>
            </a:r>
            <a:endParaRPr lang="en-US" sz="4400" dirty="0">
              <a:latin typeface="Calibri" panose="020F0502020204030204" pitchFamily="34" charset="0"/>
              <a:ea typeface="Calibri" panose="020F0502020204030204" pitchFamily="34" charset="0"/>
              <a:cs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3396892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413908" y="108145"/>
            <a:ext cx="7886700" cy="701675"/>
          </a:xfrm>
        </p:spPr>
        <p:txBody>
          <a:bodyPr>
            <a:normAutofit/>
          </a:bodyPr>
          <a:lstStyle/>
          <a:p>
            <a:pPr eaLnBrk="1" hangingPunct="1">
              <a:defRPr/>
            </a:pPr>
            <a:r>
              <a:rPr lang="en-US" b="1" dirty="0">
                <a:latin typeface="Calibri" panose="020F0502020204030204" pitchFamily="34" charset="0"/>
                <a:ea typeface="Calibri" panose="020F0502020204030204" pitchFamily="34" charset="0"/>
                <a:cs typeface="Times New Roman" panose="02020603050405020304" pitchFamily="18" charset="0"/>
              </a:rPr>
              <a:t>Ce </a:t>
            </a:r>
            <a:r>
              <a:rPr lang="en-US" b="1" dirty="0" err="1">
                <a:latin typeface="Calibri" panose="020F0502020204030204" pitchFamily="34" charset="0"/>
                <a:ea typeface="Calibri" panose="020F0502020204030204" pitchFamily="34" charset="0"/>
                <a:cs typeface="Times New Roman" panose="02020603050405020304" pitchFamily="18" charset="0"/>
              </a:rPr>
              <a:t>sunt</a:t>
            </a:r>
            <a:r>
              <a:rPr lang="en-US" b="1" dirty="0">
                <a:latin typeface="Calibri" panose="020F0502020204030204" pitchFamily="34" charset="0"/>
                <a:ea typeface="Calibri" panose="020F0502020204030204" pitchFamily="34" charset="0"/>
                <a:cs typeface="Times New Roman" panose="02020603050405020304" pitchFamily="18" charset="0"/>
              </a:rPr>
              <a:t> LED-urile ?</a:t>
            </a:r>
            <a:endParaRPr lang="en-US" altLang="en-US" dirty="0">
              <a:latin typeface="Times New Roman" panose="02020603050405020304" pitchFamily="18" charset="0"/>
              <a:cs typeface="Times New Roman" panose="02020603050405020304" pitchFamily="18" charset="0"/>
            </a:endParaRPr>
          </a:p>
        </p:txBody>
      </p:sp>
      <p:sp>
        <p:nvSpPr>
          <p:cNvPr id="10244" name="Rectangle 3"/>
          <p:cNvSpPr>
            <a:spLocks noGrp="1" noChangeArrowheads="1"/>
          </p:cNvSpPr>
          <p:nvPr>
            <p:ph type="body" idx="1"/>
          </p:nvPr>
        </p:nvSpPr>
        <p:spPr>
          <a:xfrm>
            <a:off x="966723" y="1020126"/>
            <a:ext cx="11225277" cy="5865331"/>
          </a:xfrm>
        </p:spPr>
        <p:txBody>
          <a:bodyPr>
            <a:normAutofit/>
          </a:bodyPr>
          <a:lstStyle/>
          <a:p>
            <a:pPr marL="0" indent="0" eaLnBrk="1" hangingPunct="1">
              <a:lnSpc>
                <a:spcPct val="80000"/>
              </a:lnSpc>
              <a:buNone/>
            </a:pPr>
            <a:r>
              <a:rPr lang="en-US" altLang="en-US" sz="1800" dirty="0">
                <a:latin typeface="Times New Roman" panose="02020603050405020304" pitchFamily="18" charset="0"/>
                <a:cs typeface="Times New Roman" panose="02020603050405020304" pitchFamily="18" charset="0"/>
              </a:rPr>
              <a:t>Un LED (din </a:t>
            </a:r>
            <a:r>
              <a:rPr lang="en-US" altLang="en-US" sz="1800" dirty="0" err="1">
                <a:latin typeface="Times New Roman" panose="02020603050405020304" pitchFamily="18" charset="0"/>
                <a:cs typeface="Times New Roman" panose="02020603050405020304" pitchFamily="18" charset="0"/>
              </a:rPr>
              <a:t>engleză</a:t>
            </a:r>
            <a:r>
              <a:rPr lang="en-US" altLang="en-US" sz="1800" dirty="0">
                <a:latin typeface="Times New Roman" panose="02020603050405020304" pitchFamily="18" charset="0"/>
                <a:cs typeface="Times New Roman" panose="02020603050405020304" pitchFamily="18" charset="0"/>
              </a:rPr>
              <a:t>: light-emitting diode), </a:t>
            </a:r>
            <a:r>
              <a:rPr lang="en-US" altLang="en-US" sz="1800" dirty="0" err="1">
                <a:latin typeface="Times New Roman" panose="02020603050405020304" pitchFamily="18" charset="0"/>
                <a:cs typeface="Times New Roman" panose="02020603050405020304" pitchFamily="18" charset="0"/>
              </a:rPr>
              <a:t>înseamnă</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diodă</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emițătoare</a:t>
            </a:r>
            <a:r>
              <a:rPr lang="en-US" altLang="en-US" sz="1800" dirty="0">
                <a:latin typeface="Times New Roman" panose="02020603050405020304" pitchFamily="18" charset="0"/>
                <a:cs typeface="Times New Roman" panose="02020603050405020304" pitchFamily="18" charset="0"/>
              </a:rPr>
              <a:t> de </a:t>
            </a:r>
            <a:r>
              <a:rPr lang="en-US" altLang="en-US" sz="1800" dirty="0" err="1">
                <a:latin typeface="Times New Roman" panose="02020603050405020304" pitchFamily="18" charset="0"/>
                <a:cs typeface="Times New Roman" panose="02020603050405020304" pitchFamily="18" charset="0"/>
              </a:rPr>
              <a:t>lumină</a:t>
            </a:r>
            <a:r>
              <a:rPr lang="en-US" altLang="en-US" sz="1800" dirty="0">
                <a:latin typeface="Times New Roman" panose="02020603050405020304" pitchFamily="18" charset="0"/>
                <a:cs typeface="Times New Roman" panose="02020603050405020304" pitchFamily="18" charset="0"/>
              </a:rPr>
              <a:t>) </a:t>
            </a:r>
            <a:r>
              <a:rPr lang="ro-RO"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diodă</a:t>
            </a:r>
            <a:r>
              <a:rPr lang="en-US" altLang="en-US" sz="1800" dirty="0">
                <a:latin typeface="Times New Roman" panose="02020603050405020304" pitchFamily="18" charset="0"/>
                <a:cs typeface="Times New Roman" panose="02020603050405020304" pitchFamily="18" charset="0"/>
              </a:rPr>
              <a:t> SC </a:t>
            </a:r>
            <a:r>
              <a:rPr lang="en-US" altLang="en-US" sz="1800" dirty="0" err="1">
                <a:latin typeface="Times New Roman" panose="02020603050405020304" pitchFamily="18" charset="0"/>
                <a:cs typeface="Times New Roman" panose="02020603050405020304" pitchFamily="18" charset="0"/>
              </a:rPr>
              <a:t>ce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emite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lumină</a:t>
            </a:r>
            <a:r>
              <a:rPr lang="en-US" altLang="en-US" sz="1800" dirty="0">
                <a:latin typeface="Times New Roman" panose="02020603050405020304" pitchFamily="18" charset="0"/>
                <a:cs typeface="Times New Roman" panose="02020603050405020304" pitchFamily="18" charset="0"/>
              </a:rPr>
              <a:t> </a:t>
            </a:r>
            <a:r>
              <a:rPr lang="en-US" altLang="en-US" sz="1800" b="1" dirty="0">
                <a:solidFill>
                  <a:srgbClr val="FF0000"/>
                </a:solidFill>
                <a:latin typeface="Times New Roman" panose="02020603050405020304" pitchFamily="18" charset="0"/>
                <a:cs typeface="Times New Roman" panose="02020603050405020304" pitchFamily="18" charset="0"/>
              </a:rPr>
              <a:t>la </a:t>
            </a:r>
            <a:r>
              <a:rPr lang="en-US" altLang="en-US" sz="1800" b="1" dirty="0" err="1">
                <a:solidFill>
                  <a:srgbClr val="FF0000"/>
                </a:solidFill>
                <a:latin typeface="Times New Roman" panose="02020603050405020304" pitchFamily="18" charset="0"/>
                <a:cs typeface="Times New Roman" panose="02020603050405020304" pitchFamily="18" charset="0"/>
              </a:rPr>
              <a:t>polarizarea</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directă</a:t>
            </a:r>
            <a:r>
              <a:rPr lang="en-US" altLang="en-US" sz="1800" b="1" dirty="0">
                <a:solidFill>
                  <a:srgbClr val="FF0000"/>
                </a:solidFill>
                <a:latin typeface="Times New Roman" panose="02020603050405020304" pitchFamily="18" charset="0"/>
                <a:cs typeface="Times New Roman" panose="02020603050405020304" pitchFamily="18" charset="0"/>
              </a:rPr>
              <a:t> a </a:t>
            </a:r>
            <a:r>
              <a:rPr lang="en-US" altLang="en-US" sz="1800" b="1" dirty="0" err="1">
                <a:solidFill>
                  <a:srgbClr val="FF0000"/>
                </a:solidFill>
                <a:latin typeface="Times New Roman" panose="02020603050405020304" pitchFamily="18" charset="0"/>
                <a:cs typeface="Times New Roman" panose="02020603050405020304" pitchFamily="18" charset="0"/>
              </a:rPr>
              <a:t>joncțiunii</a:t>
            </a:r>
            <a:r>
              <a:rPr lang="en-US" altLang="en-US" sz="1800" b="1" dirty="0">
                <a:solidFill>
                  <a:srgbClr val="FF0000"/>
                </a:solidFill>
                <a:latin typeface="Times New Roman" panose="02020603050405020304" pitchFamily="18" charset="0"/>
                <a:cs typeface="Times New Roman" panose="02020603050405020304" pitchFamily="18" charset="0"/>
              </a:rPr>
              <a:t> p-n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Efectul</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este</a:t>
            </a:r>
            <a:r>
              <a:rPr lang="en-US" altLang="en-US" sz="1800" dirty="0">
                <a:latin typeface="Times New Roman" panose="02020603050405020304" pitchFamily="18" charset="0"/>
                <a:cs typeface="Times New Roman" panose="02020603050405020304" pitchFamily="18" charset="0"/>
              </a:rPr>
              <a:t> o </a:t>
            </a:r>
            <a:r>
              <a:rPr lang="en-US" altLang="en-US" sz="1800" dirty="0" err="1">
                <a:latin typeface="Times New Roman" panose="02020603050405020304" pitchFamily="18" charset="0"/>
                <a:cs typeface="Times New Roman" panose="02020603050405020304" pitchFamily="18" charset="0"/>
              </a:rPr>
              <a:t>formă</a:t>
            </a:r>
            <a:r>
              <a:rPr lang="en-US" altLang="en-US" sz="1800" dirty="0">
                <a:latin typeface="Times New Roman" panose="02020603050405020304" pitchFamily="18" charset="0"/>
                <a:cs typeface="Times New Roman" panose="02020603050405020304" pitchFamily="18" charset="0"/>
              </a:rPr>
              <a:t> de </a:t>
            </a:r>
            <a:r>
              <a:rPr lang="en-US" altLang="en-US" sz="1800" dirty="0" err="1">
                <a:latin typeface="Times New Roman" panose="02020603050405020304" pitchFamily="18" charset="0"/>
                <a:cs typeface="Times New Roman" panose="02020603050405020304" pitchFamily="18" charset="0"/>
              </a:rPr>
              <a:t>electroluminescență</a:t>
            </a:r>
            <a:r>
              <a:rPr lang="en-US" altLang="en-US" sz="1800" dirty="0">
                <a:latin typeface="Times New Roman" panose="02020603050405020304" pitchFamily="18" charset="0"/>
                <a:cs typeface="Times New Roman" panose="02020603050405020304" pitchFamily="18" charset="0"/>
              </a:rPr>
              <a:t>.</a:t>
            </a:r>
            <a:endParaRPr lang="ro-RO" altLang="en-US" sz="1800" dirty="0">
              <a:latin typeface="Times New Roman" panose="02020603050405020304" pitchFamily="18" charset="0"/>
              <a:cs typeface="Times New Roman" panose="02020603050405020304" pitchFamily="18" charset="0"/>
            </a:endParaRPr>
          </a:p>
          <a:p>
            <a:pPr marL="0" indent="0" eaLnBrk="1" hangingPunct="1">
              <a:lnSpc>
                <a:spcPct val="80000"/>
              </a:lnSpc>
              <a:buNone/>
            </a:pPr>
            <a:r>
              <a:rPr lang="en-US" altLang="en-US" sz="1800" dirty="0">
                <a:latin typeface="Times New Roman" panose="02020603050405020304" pitchFamily="18" charset="0"/>
                <a:cs typeface="Times New Roman" panose="02020603050405020304" pitchFamily="18" charset="0"/>
              </a:rPr>
              <a:t>Un LED </a:t>
            </a:r>
            <a:r>
              <a:rPr lang="en-US" altLang="en-US" sz="1800" dirty="0" err="1">
                <a:latin typeface="Times New Roman" panose="02020603050405020304" pitchFamily="18" charset="0"/>
                <a:cs typeface="Times New Roman" panose="02020603050405020304" pitchFamily="18" charset="0"/>
              </a:rPr>
              <a:t>este</a:t>
            </a:r>
            <a:r>
              <a:rPr lang="en-US" altLang="en-US" sz="1800" dirty="0">
                <a:latin typeface="Times New Roman" panose="02020603050405020304" pitchFamily="18" charset="0"/>
                <a:cs typeface="Times New Roman" panose="02020603050405020304" pitchFamily="18" charset="0"/>
              </a:rPr>
              <a:t> o </a:t>
            </a:r>
            <a:r>
              <a:rPr lang="en-US" altLang="en-US" sz="1800" dirty="0" err="1">
                <a:latin typeface="Times New Roman" panose="02020603050405020304" pitchFamily="18" charset="0"/>
                <a:cs typeface="Times New Roman" panose="02020603050405020304" pitchFamily="18" charset="0"/>
              </a:rPr>
              <a:t>sursă</a:t>
            </a:r>
            <a:r>
              <a:rPr lang="en-US" altLang="en-US" sz="1800" dirty="0">
                <a:latin typeface="Times New Roman" panose="02020603050405020304" pitchFamily="18" charset="0"/>
                <a:cs typeface="Times New Roman" panose="02020603050405020304" pitchFamily="18" charset="0"/>
              </a:rPr>
              <a:t> de </a:t>
            </a:r>
            <a:r>
              <a:rPr lang="en-US" altLang="en-US" sz="1800" dirty="0" err="1">
                <a:latin typeface="Times New Roman" panose="02020603050405020304" pitchFamily="18" charset="0"/>
                <a:cs typeface="Times New Roman" panose="02020603050405020304" pitchFamily="18" charset="0"/>
              </a:rPr>
              <a:t>lumină</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mică</a:t>
            </a:r>
            <a:r>
              <a:rPr lang="en-US" altLang="en-US" sz="1800" dirty="0">
                <a:latin typeface="Times New Roman" panose="02020603050405020304" pitchFamily="18" charset="0"/>
                <a:cs typeface="Times New Roman" panose="02020603050405020304" pitchFamily="18" charset="0"/>
              </a:rPr>
              <a:t>, de </a:t>
            </a:r>
            <a:r>
              <a:rPr lang="en-US" altLang="en-US" sz="1800" dirty="0" err="1">
                <a:latin typeface="Times New Roman" panose="02020603050405020304" pitchFamily="18" charset="0"/>
                <a:cs typeface="Times New Roman" panose="02020603050405020304" pitchFamily="18" charset="0"/>
              </a:rPr>
              <a:t>cele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mai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multe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ori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însoțită</a:t>
            </a:r>
            <a:r>
              <a:rPr lang="en-US" altLang="en-US" sz="1800" dirty="0">
                <a:latin typeface="Times New Roman" panose="02020603050405020304" pitchFamily="18" charset="0"/>
                <a:cs typeface="Times New Roman" panose="02020603050405020304" pitchFamily="18" charset="0"/>
              </a:rPr>
              <a:t> de un circuit electric </a:t>
            </a:r>
            <a:r>
              <a:rPr lang="en-US" altLang="en-US" sz="1800" dirty="0" err="1">
                <a:latin typeface="Times New Roman" panose="02020603050405020304" pitchFamily="18" charset="0"/>
                <a:cs typeface="Times New Roman" panose="02020603050405020304" pitchFamily="18" charset="0"/>
              </a:rPr>
              <a:t>ce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permite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modularea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formei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radiației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luminoase</a:t>
            </a:r>
            <a:r>
              <a:rPr lang="en-US" altLang="en-US" sz="1800" dirty="0">
                <a:latin typeface="Times New Roman" panose="02020603050405020304" pitchFamily="18" charset="0"/>
                <a:cs typeface="Times New Roman" panose="02020603050405020304" pitchFamily="18" charset="0"/>
              </a:rPr>
              <a:t>. </a:t>
            </a:r>
            <a:endParaRPr lang="ro-RO" altLang="en-US" sz="1800" dirty="0">
              <a:latin typeface="Times New Roman" panose="02020603050405020304" pitchFamily="18" charset="0"/>
              <a:cs typeface="Times New Roman" panose="02020603050405020304" pitchFamily="18" charset="0"/>
            </a:endParaRPr>
          </a:p>
          <a:p>
            <a:pPr marL="0" indent="0" eaLnBrk="1" hangingPunct="1">
              <a:lnSpc>
                <a:spcPct val="80000"/>
              </a:lnSpc>
              <a:buNone/>
            </a:pPr>
            <a:r>
              <a:rPr lang="ro-RO" altLang="en-US" sz="1800" dirty="0">
                <a:latin typeface="Times New Roman" panose="02020603050405020304" pitchFamily="18" charset="0"/>
                <a:cs typeface="Times New Roman" panose="02020603050405020304" pitchFamily="18" charset="0"/>
              </a:rPr>
              <a:t>S</a:t>
            </a:r>
            <a:r>
              <a:rPr lang="en-US" altLang="en-US" sz="1800" dirty="0" err="1">
                <a:latin typeface="Times New Roman" panose="02020603050405020304" pitchFamily="18" charset="0"/>
                <a:cs typeface="Times New Roman" panose="02020603050405020304" pitchFamily="18" charset="0"/>
              </a:rPr>
              <a:t>unt</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utilizate</a:t>
            </a:r>
            <a:r>
              <a:rPr lang="en-US" altLang="en-US" sz="1800" dirty="0">
                <a:latin typeface="Times New Roman" panose="02020603050405020304" pitchFamily="18" charset="0"/>
                <a:cs typeface="Times New Roman" panose="02020603050405020304" pitchFamily="18" charset="0"/>
              </a:rPr>
              <a:t> ca </a:t>
            </a:r>
            <a:r>
              <a:rPr lang="en-US" altLang="en-US" sz="1800" dirty="0" err="1">
                <a:latin typeface="Times New Roman" panose="02020603050405020304" pitchFamily="18" charset="0"/>
                <a:cs typeface="Times New Roman" panose="02020603050405020304" pitchFamily="18" charset="0"/>
              </a:rPr>
              <a:t>indicatori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în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cadrul</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dispozitivelor</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electronice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dar</a:t>
            </a:r>
            <a:r>
              <a:rPr lang="en-US" altLang="en-US" sz="1800" dirty="0">
                <a:latin typeface="Times New Roman" panose="02020603050405020304" pitchFamily="18" charset="0"/>
                <a:cs typeface="Times New Roman" panose="02020603050405020304" pitchFamily="18" charset="0"/>
              </a:rPr>
              <a:t> din </a:t>
            </a:r>
            <a:r>
              <a:rPr lang="en-US" altLang="en-US" sz="1800" dirty="0" err="1">
                <a:latin typeface="Times New Roman" panose="02020603050405020304" pitchFamily="18" charset="0"/>
                <a:cs typeface="Times New Roman" panose="02020603050405020304" pitchFamily="18" charset="0"/>
              </a:rPr>
              <a:t>ce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în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mai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mult</a:t>
            </a:r>
            <a:r>
              <a:rPr lang="en-US" altLang="en-US" sz="1800" dirty="0">
                <a:latin typeface="Times New Roman" panose="02020603050405020304" pitchFamily="18" charset="0"/>
                <a:cs typeface="Times New Roman" panose="02020603050405020304" pitchFamily="18" charset="0"/>
              </a:rPr>
              <a:t> au </a:t>
            </a:r>
            <a:r>
              <a:rPr lang="en-US" altLang="en-US" sz="1800" dirty="0" err="1">
                <a:latin typeface="Times New Roman" panose="02020603050405020304" pitchFamily="18" charset="0"/>
                <a:cs typeface="Times New Roman" panose="02020603050405020304" pitchFamily="18" charset="0"/>
              </a:rPr>
              <a:t>început</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să</a:t>
            </a:r>
            <a:r>
              <a:rPr lang="en-US" altLang="en-US" sz="1800" dirty="0">
                <a:latin typeface="Times New Roman" panose="02020603050405020304" pitchFamily="18" charset="0"/>
                <a:cs typeface="Times New Roman" panose="02020603050405020304" pitchFamily="18" charset="0"/>
              </a:rPr>
              <a:t> fie </a:t>
            </a:r>
            <a:r>
              <a:rPr lang="en-US" altLang="en-US" sz="1800" dirty="0" err="1">
                <a:latin typeface="Times New Roman" panose="02020603050405020304" pitchFamily="18" charset="0"/>
                <a:cs typeface="Times New Roman" panose="02020603050405020304" pitchFamily="18" charset="0"/>
              </a:rPr>
              <a:t>utilizate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în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aplicații</a:t>
            </a:r>
            <a:r>
              <a:rPr lang="en-US" altLang="en-US" sz="1800" dirty="0">
                <a:latin typeface="Times New Roman" panose="02020603050405020304" pitchFamily="18" charset="0"/>
                <a:cs typeface="Times New Roman" panose="02020603050405020304" pitchFamily="18" charset="0"/>
              </a:rPr>
              <a:t> de </a:t>
            </a:r>
            <a:r>
              <a:rPr lang="en-US" altLang="en-US" sz="1800" dirty="0" err="1">
                <a:latin typeface="Times New Roman" panose="02020603050405020304" pitchFamily="18" charset="0"/>
                <a:cs typeface="Times New Roman" panose="02020603050405020304" pitchFamily="18" charset="0"/>
              </a:rPr>
              <a:t>putere</a:t>
            </a:r>
            <a:r>
              <a:rPr lang="en-US" altLang="en-US" sz="1800" dirty="0">
                <a:latin typeface="Times New Roman" panose="02020603050405020304" pitchFamily="18" charset="0"/>
                <a:cs typeface="Times New Roman" panose="02020603050405020304" pitchFamily="18" charset="0"/>
              </a:rPr>
              <a:t> ca </a:t>
            </a:r>
            <a:r>
              <a:rPr lang="en-US" altLang="en-US" sz="1800" dirty="0" err="1">
                <a:latin typeface="Times New Roman" panose="02020603050405020304" pitchFamily="18" charset="0"/>
                <a:cs typeface="Times New Roman" panose="02020603050405020304" pitchFamily="18" charset="0"/>
              </a:rPr>
              <a:t>surse</a:t>
            </a:r>
            <a:r>
              <a:rPr lang="en-US" altLang="en-US" sz="1800" dirty="0">
                <a:latin typeface="Times New Roman" panose="02020603050405020304" pitchFamily="18" charset="0"/>
                <a:cs typeface="Times New Roman" panose="02020603050405020304" pitchFamily="18" charset="0"/>
              </a:rPr>
              <a:t> de </a:t>
            </a:r>
            <a:r>
              <a:rPr lang="en-US" altLang="en-US" sz="1800" dirty="0" err="1">
                <a:latin typeface="Times New Roman" panose="02020603050405020304" pitchFamily="18" charset="0"/>
                <a:cs typeface="Times New Roman" panose="02020603050405020304" pitchFamily="18" charset="0"/>
              </a:rPr>
              <a:t>iluminare</a:t>
            </a:r>
            <a:r>
              <a:rPr lang="en-US" altLang="en-US" sz="1800" dirty="0">
                <a:latin typeface="Times New Roman" panose="02020603050405020304" pitchFamily="18" charset="0"/>
                <a:cs typeface="Times New Roman" panose="02020603050405020304" pitchFamily="18" charset="0"/>
              </a:rPr>
              <a:t>. </a:t>
            </a:r>
            <a:endParaRPr lang="ro-RO" altLang="en-US" sz="1800" dirty="0">
              <a:latin typeface="Times New Roman" panose="02020603050405020304" pitchFamily="18" charset="0"/>
              <a:cs typeface="Times New Roman" panose="02020603050405020304" pitchFamily="18" charset="0"/>
            </a:endParaRPr>
          </a:p>
          <a:p>
            <a:pPr marL="0" indent="0" eaLnBrk="1" hangingPunct="1">
              <a:lnSpc>
                <a:spcPct val="80000"/>
              </a:lnSpc>
              <a:buNone/>
            </a:pPr>
            <a:r>
              <a:rPr lang="en-US" altLang="en-US" sz="1800" dirty="0" err="1">
                <a:latin typeface="Times New Roman" panose="02020603050405020304" pitchFamily="18" charset="0"/>
                <a:cs typeface="Times New Roman" panose="02020603050405020304" pitchFamily="18" charset="0"/>
              </a:rPr>
              <a:t>Culoarea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luminii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emise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depinde</a:t>
            </a:r>
            <a:r>
              <a:rPr lang="en-US" altLang="en-US" sz="1800" dirty="0">
                <a:latin typeface="Times New Roman" panose="02020603050405020304" pitchFamily="18" charset="0"/>
                <a:cs typeface="Times New Roman" panose="02020603050405020304" pitchFamily="18" charset="0"/>
              </a:rPr>
              <a:t> de </a:t>
            </a:r>
            <a:r>
              <a:rPr lang="en-US" altLang="en-US" sz="1800" dirty="0" err="1">
                <a:latin typeface="Times New Roman" panose="02020603050405020304" pitchFamily="18" charset="0"/>
                <a:cs typeface="Times New Roman" panose="02020603050405020304" pitchFamily="18" charset="0"/>
              </a:rPr>
              <a:t>compoziția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și</a:t>
            </a:r>
            <a:r>
              <a:rPr lang="en-US" altLang="en-US" sz="1800" dirty="0">
                <a:latin typeface="Times New Roman" panose="02020603050405020304" pitchFamily="18" charset="0"/>
                <a:cs typeface="Times New Roman" panose="02020603050405020304" pitchFamily="18" charset="0"/>
              </a:rPr>
              <a:t> de </a:t>
            </a:r>
            <a:r>
              <a:rPr lang="en-US" altLang="en-US" sz="1800" dirty="0" err="1">
                <a:latin typeface="Times New Roman" panose="02020603050405020304" pitchFamily="18" charset="0"/>
                <a:cs typeface="Times New Roman" panose="02020603050405020304" pitchFamily="18" charset="0"/>
              </a:rPr>
              <a:t>starea</a:t>
            </a:r>
            <a:r>
              <a:rPr lang="en-US" altLang="en-US" sz="1800" dirty="0">
                <a:latin typeface="Times New Roman" panose="02020603050405020304" pitchFamily="18" charset="0"/>
                <a:cs typeface="Times New Roman" panose="02020603050405020304" pitchFamily="18" charset="0"/>
              </a:rPr>
              <a:t> </a:t>
            </a:r>
            <a:r>
              <a:rPr lang="ro-RO" altLang="en-US" sz="1800" dirty="0">
                <a:latin typeface="Times New Roman" panose="02020603050405020304" pitchFamily="18" charset="0"/>
                <a:cs typeface="Times New Roman" panose="02020603050405020304" pitchFamily="18" charset="0"/>
              </a:rPr>
              <a:t>SC</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folosit</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și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poate</a:t>
            </a:r>
            <a:r>
              <a:rPr lang="en-US" altLang="en-US" sz="1800" dirty="0">
                <a:latin typeface="Times New Roman" panose="02020603050405020304" pitchFamily="18" charset="0"/>
                <a:cs typeface="Times New Roman" panose="02020603050405020304" pitchFamily="18" charset="0"/>
              </a:rPr>
              <a:t> </a:t>
            </a:r>
            <a:r>
              <a:rPr lang="ro-RO" altLang="en-US" sz="1800" dirty="0">
                <a:latin typeface="Times New Roman" panose="02020603050405020304" pitchFamily="18" charset="0"/>
                <a:cs typeface="Times New Roman" panose="02020603050405020304" pitchFamily="18" charset="0"/>
              </a:rPr>
              <a:t>de la </a:t>
            </a:r>
            <a:r>
              <a:rPr lang="en-US" altLang="en-US" sz="1800" dirty="0" err="1">
                <a:latin typeface="Times New Roman" panose="02020603050405020304" pitchFamily="18" charset="0"/>
                <a:cs typeface="Times New Roman" panose="02020603050405020304" pitchFamily="18" charset="0"/>
              </a:rPr>
              <a:t>spectrul</a:t>
            </a:r>
            <a:r>
              <a:rPr lang="en-US" altLang="en-US" sz="1800" dirty="0">
                <a:latin typeface="Times New Roman" panose="02020603050405020304" pitchFamily="18" charset="0"/>
                <a:cs typeface="Times New Roman" panose="02020603050405020304" pitchFamily="18" charset="0"/>
              </a:rPr>
              <a:t> </a:t>
            </a:r>
            <a:r>
              <a:rPr lang="ro-RO" altLang="en-US" sz="1800" dirty="0">
                <a:latin typeface="Times New Roman" panose="02020603050405020304" pitchFamily="18" charset="0"/>
                <a:cs typeface="Times New Roman" panose="02020603050405020304" pitchFamily="18" charset="0"/>
              </a:rPr>
              <a:t>IR la UV</a:t>
            </a:r>
            <a:r>
              <a:rPr lang="en-US" altLang="en-US" sz="1800" dirty="0">
                <a:latin typeface="Times New Roman" panose="02020603050405020304" pitchFamily="18" charset="0"/>
                <a:cs typeface="Times New Roman" panose="02020603050405020304" pitchFamily="18" charset="0"/>
              </a:rPr>
              <a:t>. </a:t>
            </a:r>
            <a:endParaRPr lang="ro-RO" altLang="en-US" sz="1800" dirty="0">
              <a:latin typeface="Times New Roman" panose="02020603050405020304" pitchFamily="18" charset="0"/>
              <a:cs typeface="Times New Roman" panose="02020603050405020304" pitchFamily="18" charset="0"/>
            </a:endParaRPr>
          </a:p>
          <a:p>
            <a:pPr marL="0" indent="0" eaLnBrk="1" hangingPunct="1">
              <a:lnSpc>
                <a:spcPct val="80000"/>
              </a:lnSpc>
              <a:buNone/>
            </a:pPr>
            <a:r>
              <a:rPr lang="en-US" altLang="en-US" sz="1800" dirty="0">
                <a:latin typeface="Times New Roman" panose="02020603050405020304" pitchFamily="18" charset="0"/>
                <a:cs typeface="Times New Roman" panose="02020603050405020304" pitchFamily="18" charset="0"/>
              </a:rPr>
              <a:t>LED-urile sunt </a:t>
            </a:r>
            <a:r>
              <a:rPr lang="en-US" altLang="en-US" sz="1800" dirty="0" err="1">
                <a:latin typeface="Times New Roman" panose="02020603050405020304" pitchFamily="18" charset="0"/>
                <a:cs typeface="Times New Roman" panose="02020603050405020304" pitchFamily="18" charset="0"/>
              </a:rPr>
              <a:t>folosite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pentru</a:t>
            </a:r>
            <a:r>
              <a:rPr lang="en-US" altLang="en-US" sz="1800" dirty="0">
                <a:latin typeface="Times New Roman" panose="02020603050405020304" pitchFamily="18" charset="0"/>
                <a:cs typeface="Times New Roman" panose="02020603050405020304" pitchFamily="18" charset="0"/>
              </a:rPr>
              <a:t> a </a:t>
            </a:r>
            <a:r>
              <a:rPr lang="en-US" altLang="en-US" sz="1800" dirty="0" err="1">
                <a:latin typeface="Times New Roman" panose="02020603050405020304" pitchFamily="18" charset="0"/>
                <a:cs typeface="Times New Roman" panose="02020603050405020304" pitchFamily="18" charset="0"/>
              </a:rPr>
              <a:t>oferi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lumină</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albă</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și</a:t>
            </a:r>
            <a:r>
              <a:rPr lang="en-US" altLang="en-US" sz="1800" dirty="0">
                <a:latin typeface="Times New Roman" panose="02020603050405020304" pitchFamily="18" charset="0"/>
                <a:cs typeface="Times New Roman" panose="02020603050405020304" pitchFamily="18" charset="0"/>
              </a:rPr>
              <a:t> de </a:t>
            </a:r>
            <a:r>
              <a:rPr lang="en-US" altLang="en-US" sz="1800" dirty="0" err="1">
                <a:latin typeface="Times New Roman" panose="02020603050405020304" pitchFamily="18" charset="0"/>
                <a:cs typeface="Times New Roman" panose="02020603050405020304" pitchFamily="18" charset="0"/>
              </a:rPr>
              <a:t>culoare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în</a:t>
            </a:r>
            <a:r>
              <a:rPr lang="en-US" altLang="en-US" sz="1800" dirty="0">
                <a:latin typeface="Times New Roman" panose="02020603050405020304" pitchFamily="18" charset="0"/>
                <a:cs typeface="Times New Roman" panose="02020603050405020304" pitchFamily="18" charset="0"/>
              </a:rPr>
              <a:t> lanterne, </a:t>
            </a:r>
            <a:r>
              <a:rPr lang="en-US" altLang="en-US" sz="1800" dirty="0" err="1">
                <a:latin typeface="Times New Roman" panose="02020603050405020304" pitchFamily="18" charset="0"/>
                <a:cs typeface="Times New Roman" panose="02020603050405020304" pitchFamily="18" charset="0"/>
              </a:rPr>
              <a:t>becuri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și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corpuri</a:t>
            </a:r>
            <a:r>
              <a:rPr lang="en-US" altLang="en-US" sz="1800" dirty="0">
                <a:latin typeface="Times New Roman" panose="02020603050405020304" pitchFamily="18" charset="0"/>
                <a:cs typeface="Times New Roman" panose="02020603050405020304" pitchFamily="18" charset="0"/>
              </a:rPr>
              <a:t> de </a:t>
            </a:r>
            <a:r>
              <a:rPr lang="en-US" altLang="en-US" sz="1800" dirty="0" err="1">
                <a:latin typeface="Times New Roman" panose="02020603050405020304" pitchFamily="18" charset="0"/>
                <a:cs typeface="Times New Roman" panose="02020603050405020304" pitchFamily="18" charset="0"/>
              </a:rPr>
              <a:t>iluminat</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compacte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dar</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și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într</a:t>
            </a:r>
            <a:r>
              <a:rPr lang="en-US" altLang="en-US" sz="1800" dirty="0">
                <a:latin typeface="Times New Roman" panose="02020603050405020304" pitchFamily="18" charset="0"/>
                <a:cs typeface="Times New Roman" panose="02020603050405020304" pitchFamily="18" charset="0"/>
              </a:rPr>
              <a:t>-o </a:t>
            </a:r>
            <a:r>
              <a:rPr lang="en-US" altLang="en-US" sz="1800" dirty="0" err="1">
                <a:latin typeface="Times New Roman" panose="02020603050405020304" pitchFamily="18" charset="0"/>
                <a:cs typeface="Times New Roman" panose="02020603050405020304" pitchFamily="18" charset="0"/>
              </a:rPr>
              <a:t>serie</a:t>
            </a:r>
            <a:r>
              <a:rPr lang="en-US" altLang="en-US" sz="1800" dirty="0">
                <a:latin typeface="Times New Roman" panose="02020603050405020304" pitchFamily="18" charset="0"/>
                <a:cs typeface="Times New Roman" panose="02020603050405020304" pitchFamily="18" charset="0"/>
              </a:rPr>
              <a:t> mare de </a:t>
            </a:r>
            <a:r>
              <a:rPr lang="en-US" altLang="en-US" sz="1800" dirty="0" err="1">
                <a:latin typeface="Times New Roman" panose="02020603050405020304" pitchFamily="18" charset="0"/>
                <a:cs typeface="Times New Roman" panose="02020603050405020304" pitchFamily="18" charset="0"/>
              </a:rPr>
              <a:t>dispozitive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electronice</a:t>
            </a:r>
            <a:r>
              <a:rPr lang="en-US" altLang="en-US" sz="1800" dirty="0">
                <a:latin typeface="Times New Roman" panose="02020603050405020304" pitchFamily="18" charset="0"/>
                <a:cs typeface="Times New Roman" panose="02020603050405020304" pitchFamily="18" charset="0"/>
              </a:rPr>
              <a:t>.</a:t>
            </a:r>
            <a:endParaRPr lang="ro-RO" altLang="en-US" sz="1800" dirty="0">
              <a:latin typeface="Times New Roman" panose="02020603050405020304" pitchFamily="18" charset="0"/>
              <a:cs typeface="Times New Roman" panose="02020603050405020304" pitchFamily="18" charset="0"/>
            </a:endParaRPr>
          </a:p>
          <a:p>
            <a:pPr marL="0" indent="0" eaLnBrk="1" hangingPunct="1">
              <a:lnSpc>
                <a:spcPct val="80000"/>
              </a:lnSpc>
              <a:buNone/>
            </a:pPr>
            <a:endParaRPr lang="ro-RO" altLang="en-US" sz="1800" dirty="0">
              <a:latin typeface="Times New Roman" panose="02020603050405020304" pitchFamily="18" charset="0"/>
              <a:cs typeface="Times New Roman" panose="02020603050405020304" pitchFamily="18" charset="0"/>
            </a:endParaRPr>
          </a:p>
          <a:p>
            <a:pPr marL="0" indent="0" eaLnBrk="1" hangingPunct="1">
              <a:lnSpc>
                <a:spcPct val="80000"/>
              </a:lnSpc>
              <a:buNone/>
            </a:pPr>
            <a:r>
              <a:rPr lang="en-US" altLang="en-US" sz="1800" dirty="0" err="1">
                <a:latin typeface="Times New Roman" panose="02020603050405020304" pitchFamily="18" charset="0"/>
                <a:cs typeface="Times New Roman" panose="02020603050405020304" pitchFamily="18" charset="0"/>
              </a:rPr>
              <a:t>Piciorul</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mai</a:t>
            </a:r>
            <a:r>
              <a:rPr lang="en-US" altLang="en-US" sz="1800" dirty="0">
                <a:latin typeface="Times New Roman" panose="02020603050405020304" pitchFamily="18" charset="0"/>
                <a:cs typeface="Times New Roman" panose="02020603050405020304" pitchFamily="18" charset="0"/>
              </a:rPr>
              <a:t> lung </a:t>
            </a:r>
            <a:r>
              <a:rPr lang="en-US" altLang="en-US" sz="1800" dirty="0" err="1">
                <a:latin typeface="Times New Roman" panose="02020603050405020304" pitchFamily="18" charset="0"/>
                <a:cs typeface="Times New Roman" panose="02020603050405020304" pitchFamily="18" charset="0"/>
              </a:rPr>
              <a:t>este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anodul</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în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timp</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piciorul</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mai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scurt</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este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catodul</a:t>
            </a:r>
            <a:r>
              <a:rPr lang="en-US" altLang="en-US" sz="1800" dirty="0">
                <a:latin typeface="Times New Roman" panose="02020603050405020304" pitchFamily="18" charset="0"/>
                <a:cs typeface="Times New Roman" panose="02020603050405020304" pitchFamily="18" charset="0"/>
              </a:rPr>
              <a:t>.</a:t>
            </a:r>
            <a:endParaRPr lang="ro-RO" altLang="en-US" sz="1800" dirty="0">
              <a:latin typeface="Times New Roman" panose="02020603050405020304" pitchFamily="18" charset="0"/>
              <a:cs typeface="Times New Roman" panose="02020603050405020304" pitchFamily="18" charset="0"/>
            </a:endParaRPr>
          </a:p>
          <a:p>
            <a:pPr marL="0" indent="0" eaLnBrk="1" hangingPunct="1">
              <a:lnSpc>
                <a:spcPct val="80000"/>
              </a:lnSpc>
              <a:buNone/>
            </a:pPr>
            <a:r>
              <a:rPr lang="en-US" altLang="en-US" sz="1800" dirty="0" err="1">
                <a:latin typeface="Times New Roman" panose="02020603050405020304" pitchFamily="18" charset="0"/>
                <a:cs typeface="Times New Roman" panose="02020603050405020304" pitchFamily="18" charset="0"/>
              </a:rPr>
              <a:t>În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cazul</a:t>
            </a:r>
            <a:r>
              <a:rPr lang="en-US" altLang="en-US" sz="1800" dirty="0">
                <a:latin typeface="Times New Roman" panose="02020603050405020304" pitchFamily="18" charset="0"/>
                <a:cs typeface="Times New Roman" panose="02020603050405020304" pitchFamily="18" charset="0"/>
              </a:rPr>
              <a:t> LED-</a:t>
            </a:r>
            <a:r>
              <a:rPr lang="en-US" altLang="en-US" sz="1800" dirty="0" err="1">
                <a:latin typeface="Times New Roman" panose="02020603050405020304" pitchFamily="18" charset="0"/>
                <a:cs typeface="Times New Roman" panose="02020603050405020304" pitchFamily="18" charset="0"/>
              </a:rPr>
              <a:t>urilor</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transparente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placa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interioară</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mai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mică</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este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anodul</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în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timp</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placa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mai</a:t>
            </a:r>
            <a:r>
              <a:rPr lang="en-US" altLang="en-US" sz="1800" dirty="0">
                <a:latin typeface="Times New Roman" panose="02020603050405020304" pitchFamily="18" charset="0"/>
                <a:cs typeface="Times New Roman" panose="02020603050405020304" pitchFamily="18" charset="0"/>
              </a:rPr>
              <a:t> mare </a:t>
            </a:r>
            <a:r>
              <a:rPr lang="en-US" altLang="en-US" sz="1800" dirty="0" err="1">
                <a:latin typeface="Times New Roman" panose="02020603050405020304" pitchFamily="18" charset="0"/>
                <a:cs typeface="Times New Roman" panose="02020603050405020304" pitchFamily="18" charset="0"/>
              </a:rPr>
              <a:t>este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catodul</a:t>
            </a:r>
            <a:r>
              <a:rPr lang="en-US" altLang="en-US" sz="1800" dirty="0">
                <a:latin typeface="Times New Roman" panose="02020603050405020304" pitchFamily="18" charset="0"/>
                <a:cs typeface="Times New Roman" panose="02020603050405020304" pitchFamily="18" charset="0"/>
              </a:rPr>
              <a:t>.</a:t>
            </a:r>
            <a:endParaRPr lang="ro-RO" altLang="en-US" sz="1800" dirty="0">
              <a:latin typeface="Times New Roman" panose="02020603050405020304" pitchFamily="18" charset="0"/>
              <a:cs typeface="Times New Roman" panose="02020603050405020304" pitchFamily="18" charset="0"/>
            </a:endParaRPr>
          </a:p>
          <a:p>
            <a:pPr marL="0" indent="0" eaLnBrk="1" hangingPunct="1">
              <a:lnSpc>
                <a:spcPct val="80000"/>
              </a:lnSpc>
              <a:buNone/>
            </a:pPr>
            <a:r>
              <a:rPr lang="en-US" altLang="en-US" sz="1800" dirty="0" err="1">
                <a:latin typeface="Times New Roman" panose="02020603050405020304" pitchFamily="18" charset="0"/>
                <a:cs typeface="Times New Roman" panose="02020603050405020304" pitchFamily="18" charset="0"/>
              </a:rPr>
              <a:t>Catodul</a:t>
            </a:r>
            <a:r>
              <a:rPr lang="en-US" altLang="en-US" sz="1800" dirty="0">
                <a:latin typeface="Times New Roman" panose="02020603050405020304" pitchFamily="18" charset="0"/>
                <a:cs typeface="Times New Roman" panose="02020603050405020304" pitchFamily="18" charset="0"/>
              </a:rPr>
              <a:t> are un </a:t>
            </a:r>
            <a:r>
              <a:rPr lang="en-US" altLang="en-US" sz="1800" dirty="0" err="1">
                <a:latin typeface="Times New Roman" panose="02020603050405020304" pitchFamily="18" charset="0"/>
                <a:cs typeface="Times New Roman" panose="02020603050405020304" pitchFamily="18" charset="0"/>
              </a:rPr>
              <a:t>punct</a:t>
            </a:r>
            <a:r>
              <a:rPr lang="en-US" altLang="en-US" sz="1800" dirty="0">
                <a:latin typeface="Times New Roman" panose="02020603050405020304" pitchFamily="18" charset="0"/>
                <a:cs typeface="Times New Roman" panose="02020603050405020304" pitchFamily="18" charset="0"/>
              </a:rPr>
              <a:t> plat pe el.</a:t>
            </a:r>
            <a:endParaRPr lang="ro-RO" altLang="en-US" sz="1800" dirty="0">
              <a:latin typeface="Times New Roman" panose="02020603050405020304" pitchFamily="18" charset="0"/>
              <a:cs typeface="Times New Roman" panose="02020603050405020304" pitchFamily="18" charset="0"/>
            </a:endParaRPr>
          </a:p>
          <a:p>
            <a:pPr marL="0" indent="0" eaLnBrk="1" hangingPunct="1">
              <a:lnSpc>
                <a:spcPct val="80000"/>
              </a:lnSpc>
              <a:buNone/>
            </a:pPr>
            <a:r>
              <a:rPr lang="en-US" altLang="en-US" sz="1800" b="1" dirty="0" err="1">
                <a:latin typeface="Times New Roman" panose="02020603050405020304" pitchFamily="18" charset="0"/>
                <a:cs typeface="Times New Roman" panose="02020603050405020304" pitchFamily="18" charset="0"/>
              </a:rPr>
              <a:t>Folosind</a:t>
            </a:r>
            <a:r>
              <a:rPr lang="en-US" altLang="en-US" sz="1800" b="1" dirty="0">
                <a:latin typeface="Times New Roman" panose="02020603050405020304" pitchFamily="18" charset="0"/>
                <a:cs typeface="Times New Roman" panose="02020603050405020304" pitchFamily="18" charset="0"/>
              </a:rPr>
              <a:t> un </a:t>
            </a:r>
            <a:r>
              <a:rPr lang="en-US" altLang="en-US" sz="1800" b="1" dirty="0" err="1">
                <a:latin typeface="Times New Roman" panose="02020603050405020304" pitchFamily="18" charset="0"/>
                <a:cs typeface="Times New Roman" panose="02020603050405020304" pitchFamily="18" charset="0"/>
              </a:rPr>
              <a:t>multimetru</a:t>
            </a:r>
            <a:r>
              <a:rPr lang="en-US" altLang="en-US" sz="1800" dirty="0">
                <a:latin typeface="Times New Roman" panose="02020603050405020304" pitchFamily="18" charset="0"/>
                <a:cs typeface="Times New Roman" panose="02020603050405020304" pitchFamily="18" charset="0"/>
              </a:rPr>
              <a:t>, se </a:t>
            </a:r>
            <a:r>
              <a:rPr lang="en-US" altLang="en-US" sz="1800" dirty="0" err="1">
                <a:latin typeface="Times New Roman" panose="02020603050405020304" pitchFamily="18" charset="0"/>
                <a:cs typeface="Times New Roman" panose="02020603050405020304" pitchFamily="18" charset="0"/>
              </a:rPr>
              <a:t>utilizează</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modul</a:t>
            </a:r>
            <a:r>
              <a:rPr lang="en-US" altLang="en-US" sz="1800" dirty="0">
                <a:latin typeface="Times New Roman" panose="02020603050405020304" pitchFamily="18" charset="0"/>
                <a:cs typeface="Times New Roman" panose="02020603050405020304" pitchFamily="18" charset="0"/>
              </a:rPr>
              <a:t> de </a:t>
            </a:r>
            <a:r>
              <a:rPr lang="en-US" altLang="en-US" sz="1800" dirty="0" err="1">
                <a:latin typeface="Times New Roman" panose="02020603050405020304" pitchFamily="18" charset="0"/>
                <a:cs typeface="Times New Roman" panose="02020603050405020304" pitchFamily="18" charset="0"/>
              </a:rPr>
              <a:t>continuitate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În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polarizarea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directă</a:t>
            </a:r>
            <a:r>
              <a:rPr lang="en-US" altLang="en-US" sz="1800" dirty="0">
                <a:latin typeface="Times New Roman" panose="02020603050405020304" pitchFamily="18" charset="0"/>
                <a:cs typeface="Times New Roman" panose="02020603050405020304" pitchFamily="18" charset="0"/>
              </a:rPr>
              <a:t>, LED-ul se </a:t>
            </a:r>
            <a:r>
              <a:rPr lang="en-US" altLang="en-US" sz="1800" dirty="0" err="1">
                <a:latin typeface="Times New Roman" panose="02020603050405020304" pitchFamily="18" charset="0"/>
                <a:cs typeface="Times New Roman" panose="02020603050405020304" pitchFamily="18" charset="0"/>
              </a:rPr>
              <a:t>va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aprinde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și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va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porni</a:t>
            </a:r>
            <a:r>
              <a:rPr lang="en-US" altLang="en-US" sz="1800" dirty="0">
                <a:latin typeface="Times New Roman" panose="02020603050405020304" pitchFamily="18" charset="0"/>
                <a:cs typeface="Times New Roman" panose="02020603050405020304" pitchFamily="18" charset="0"/>
              </a:rPr>
              <a:t> un buzzer, </a:t>
            </a:r>
            <a:r>
              <a:rPr lang="en-US" altLang="en-US" sz="1800" dirty="0" err="1">
                <a:latin typeface="Times New Roman" panose="02020603050405020304" pitchFamily="18" charset="0"/>
                <a:cs typeface="Times New Roman" panose="02020603050405020304" pitchFamily="18" charset="0"/>
              </a:rPr>
              <a:t>în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timp</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în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polarizarea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inversă</a:t>
            </a:r>
            <a:r>
              <a:rPr lang="en-US" altLang="en-US" sz="1800" dirty="0">
                <a:latin typeface="Times New Roman" panose="02020603050405020304" pitchFamily="18" charset="0"/>
                <a:cs typeface="Times New Roman" panose="02020603050405020304" pitchFamily="18" charset="0"/>
              </a:rPr>
              <a:t> nu se </a:t>
            </a:r>
            <a:r>
              <a:rPr lang="en-US" altLang="en-US" sz="1800" dirty="0" err="1">
                <a:latin typeface="Times New Roman" panose="02020603050405020304" pitchFamily="18" charset="0"/>
                <a:cs typeface="Times New Roman" panose="02020603050405020304" pitchFamily="18" charset="0"/>
              </a:rPr>
              <a:t>aprinde</a:t>
            </a:r>
            <a:r>
              <a:rPr lang="en-US" altLang="en-US" sz="1800" dirty="0">
                <a:latin typeface="Times New Roman" panose="02020603050405020304" pitchFamily="18" charset="0"/>
                <a:cs typeface="Times New Roman" panose="02020603050405020304" pitchFamily="18" charset="0"/>
              </a:rPr>
              <a:t>.</a:t>
            </a:r>
          </a:p>
        </p:txBody>
      </p:sp>
      <p:pic>
        <p:nvPicPr>
          <p:cNvPr id="10247" name="Picture 2"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3"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4"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5"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6"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7" descr="icon_us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171451"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96D0EE8-90E9-0807-614D-A71C31D3F616}"/>
              </a:ext>
            </a:extLst>
          </p:cNvPr>
          <p:cNvPicPr>
            <a:picLocks noChangeAspect="1"/>
          </p:cNvPicPr>
          <p:nvPr/>
        </p:nvPicPr>
        <p:blipFill>
          <a:blip r:embed="rId4"/>
          <a:stretch>
            <a:fillRect/>
          </a:stretch>
        </p:blipFill>
        <p:spPr>
          <a:xfrm>
            <a:off x="9968383" y="57151"/>
            <a:ext cx="2101363" cy="962975"/>
          </a:xfrm>
          <a:prstGeom prst="rect">
            <a:avLst/>
          </a:prstGeom>
        </p:spPr>
      </p:pic>
    </p:spTree>
    <p:extLst>
      <p:ext uri="{BB962C8B-B14F-4D97-AF65-F5344CB8AC3E}">
        <p14:creationId xmlns:p14="http://schemas.microsoft.com/office/powerpoint/2010/main" val="1263576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08957" y="3896546"/>
            <a:ext cx="7263331" cy="2350633"/>
          </a:xfrm>
          <a:prstGeom prst="rect">
            <a:avLst/>
          </a:prstGeom>
        </p:spPr>
      </p:pic>
      <p:pic>
        <p:nvPicPr>
          <p:cNvPr id="7" name="Picture 6"/>
          <p:cNvPicPr>
            <a:picLocks noChangeAspect="1"/>
          </p:cNvPicPr>
          <p:nvPr/>
        </p:nvPicPr>
        <p:blipFill>
          <a:blip r:embed="rId3"/>
          <a:stretch>
            <a:fillRect/>
          </a:stretch>
        </p:blipFill>
        <p:spPr>
          <a:xfrm>
            <a:off x="6380449" y="990145"/>
            <a:ext cx="3291839" cy="2194559"/>
          </a:xfrm>
          <a:prstGeom prst="rect">
            <a:avLst/>
          </a:prstGeom>
        </p:spPr>
      </p:pic>
      <p:pic>
        <p:nvPicPr>
          <p:cNvPr id="8" name="Picture 7"/>
          <p:cNvPicPr>
            <a:picLocks noChangeAspect="1"/>
          </p:cNvPicPr>
          <p:nvPr/>
        </p:nvPicPr>
        <p:blipFill>
          <a:blip r:embed="rId4"/>
          <a:stretch>
            <a:fillRect/>
          </a:stretch>
        </p:blipFill>
        <p:spPr>
          <a:xfrm>
            <a:off x="2408957" y="2959330"/>
            <a:ext cx="7263331" cy="631594"/>
          </a:xfrm>
          <a:prstGeom prst="rect">
            <a:avLst/>
          </a:prstGeom>
        </p:spPr>
      </p:pic>
      <p:pic>
        <p:nvPicPr>
          <p:cNvPr id="9" name="Picture 8"/>
          <p:cNvPicPr>
            <a:picLocks noChangeAspect="1"/>
          </p:cNvPicPr>
          <p:nvPr/>
        </p:nvPicPr>
        <p:blipFill>
          <a:blip r:embed="rId5"/>
          <a:stretch>
            <a:fillRect/>
          </a:stretch>
        </p:blipFill>
        <p:spPr>
          <a:xfrm>
            <a:off x="2364367" y="980393"/>
            <a:ext cx="3676255" cy="1978937"/>
          </a:xfrm>
          <a:prstGeom prst="rect">
            <a:avLst/>
          </a:prstGeom>
        </p:spPr>
      </p:pic>
    </p:spTree>
    <p:extLst>
      <p:ext uri="{BB962C8B-B14F-4D97-AF65-F5344CB8AC3E}">
        <p14:creationId xmlns:p14="http://schemas.microsoft.com/office/powerpoint/2010/main" val="4108640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3119" y="2416938"/>
            <a:ext cx="2850493" cy="814428"/>
          </a:xfrm>
        </p:spPr>
        <p:txBody>
          <a:bodyPr>
            <a:normAutofit/>
          </a:bodyPr>
          <a:lstStyle/>
          <a:p>
            <a:r>
              <a:rPr lang="ro-RO" dirty="0"/>
              <a:t>Tipuri LED </a:t>
            </a:r>
            <a:endParaRPr lang="en-GB" dirty="0"/>
          </a:p>
        </p:txBody>
      </p:sp>
      <p:sp>
        <p:nvSpPr>
          <p:cNvPr id="3" name="Content Placeholder 2"/>
          <p:cNvSpPr>
            <a:spLocks noGrp="1"/>
          </p:cNvSpPr>
          <p:nvPr>
            <p:ph idx="1"/>
          </p:nvPr>
        </p:nvSpPr>
        <p:spPr>
          <a:xfrm>
            <a:off x="295947" y="380872"/>
            <a:ext cx="10994760" cy="4886557"/>
          </a:xfrm>
        </p:spPr>
        <p:txBody>
          <a:bodyPr/>
          <a:lstStyle/>
          <a:p>
            <a:r>
              <a:rPr lang="ro-RO" dirty="0"/>
              <a:t>Regim lucru LED                                                       Dimensiuni </a:t>
            </a:r>
            <a:endParaRPr lang="en-GB" dirty="0"/>
          </a:p>
          <a:p>
            <a:endParaRPr lang="en-GB" dirty="0"/>
          </a:p>
        </p:txBody>
      </p:sp>
      <p:pic>
        <p:nvPicPr>
          <p:cNvPr id="5" name="Picture 4"/>
          <p:cNvPicPr>
            <a:picLocks noChangeAspect="1"/>
          </p:cNvPicPr>
          <p:nvPr/>
        </p:nvPicPr>
        <p:blipFill>
          <a:blip r:embed="rId2"/>
          <a:stretch>
            <a:fillRect/>
          </a:stretch>
        </p:blipFill>
        <p:spPr>
          <a:xfrm>
            <a:off x="1269244" y="1215511"/>
            <a:ext cx="3505318" cy="2549322"/>
          </a:xfrm>
          <a:prstGeom prst="rect">
            <a:avLst/>
          </a:prstGeom>
        </p:spPr>
      </p:pic>
      <p:pic>
        <p:nvPicPr>
          <p:cNvPr id="7" name="Picture 6"/>
          <p:cNvPicPr>
            <a:picLocks noChangeAspect="1"/>
          </p:cNvPicPr>
          <p:nvPr/>
        </p:nvPicPr>
        <p:blipFill>
          <a:blip r:embed="rId3"/>
          <a:stretch>
            <a:fillRect/>
          </a:stretch>
        </p:blipFill>
        <p:spPr>
          <a:xfrm>
            <a:off x="9195468" y="4708712"/>
            <a:ext cx="2379280" cy="2130401"/>
          </a:xfrm>
          <a:prstGeom prst="rect">
            <a:avLst/>
          </a:prstGeom>
        </p:spPr>
      </p:pic>
      <p:sp>
        <p:nvSpPr>
          <p:cNvPr id="9" name="Right Arrow 8"/>
          <p:cNvSpPr/>
          <p:nvPr/>
        </p:nvSpPr>
        <p:spPr>
          <a:xfrm>
            <a:off x="8148519" y="2416937"/>
            <a:ext cx="1304544" cy="646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 name="Down Arrow 9"/>
          <p:cNvSpPr/>
          <p:nvPr/>
        </p:nvSpPr>
        <p:spPr>
          <a:xfrm>
            <a:off x="7114033" y="3286240"/>
            <a:ext cx="424019" cy="957187"/>
          </a:xfrm>
          <a:prstGeom prst="downArrow">
            <a:avLst>
              <a:gd name="adj1" fmla="val 5546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2" name="Picture 11"/>
          <p:cNvPicPr>
            <a:picLocks noChangeAspect="1"/>
          </p:cNvPicPr>
          <p:nvPr/>
        </p:nvPicPr>
        <p:blipFill>
          <a:blip r:embed="rId4"/>
          <a:stretch>
            <a:fillRect/>
          </a:stretch>
        </p:blipFill>
        <p:spPr>
          <a:xfrm>
            <a:off x="5793327" y="4356482"/>
            <a:ext cx="3282121" cy="2482631"/>
          </a:xfrm>
          <a:prstGeom prst="rect">
            <a:avLst/>
          </a:prstGeom>
        </p:spPr>
      </p:pic>
      <p:pic>
        <p:nvPicPr>
          <p:cNvPr id="13" name="Picture 12"/>
          <p:cNvPicPr>
            <a:picLocks noChangeAspect="1"/>
          </p:cNvPicPr>
          <p:nvPr/>
        </p:nvPicPr>
        <p:blipFill>
          <a:blip r:embed="rId5"/>
          <a:stretch>
            <a:fillRect/>
          </a:stretch>
        </p:blipFill>
        <p:spPr>
          <a:xfrm>
            <a:off x="10050727" y="1890720"/>
            <a:ext cx="1967736" cy="2817992"/>
          </a:xfrm>
          <a:prstGeom prst="rect">
            <a:avLst/>
          </a:prstGeom>
        </p:spPr>
      </p:pic>
    </p:spTree>
    <p:extLst>
      <p:ext uri="{BB962C8B-B14F-4D97-AF65-F5344CB8AC3E}">
        <p14:creationId xmlns:p14="http://schemas.microsoft.com/office/powerpoint/2010/main" val="2899600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6330819" y="-1865020"/>
            <a:ext cx="679862" cy="5151915"/>
          </a:xfrm>
        </p:spPr>
        <p:txBody>
          <a:bodyPr vert="vert270" anchor="t">
            <a:normAutofit fontScale="90000"/>
          </a:bodyPr>
          <a:lstStyle/>
          <a:p>
            <a:pPr>
              <a:defRPr/>
            </a:pPr>
            <a:r>
              <a:rPr lang="en-US"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Clasificare</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Construcție</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FF0000"/>
              </a:solidFill>
            </a:endParaRPr>
          </a:p>
        </p:txBody>
      </p:sp>
      <p:sp>
        <p:nvSpPr>
          <p:cNvPr id="3" name="Content Placeholder 2"/>
          <p:cNvSpPr>
            <a:spLocks noGrp="1"/>
          </p:cNvSpPr>
          <p:nvPr>
            <p:ph idx="1"/>
          </p:nvPr>
        </p:nvSpPr>
        <p:spPr>
          <a:xfrm>
            <a:off x="1323111" y="1323905"/>
            <a:ext cx="10449406" cy="4924496"/>
          </a:xfrm>
        </p:spPr>
        <p:txBody>
          <a:bodyPr>
            <a:noAutofit/>
          </a:bodyPr>
          <a:lstStyle/>
          <a:p>
            <a:pPr marL="511175" indent="-511175">
              <a:lnSpc>
                <a:spcPct val="90000"/>
              </a:lnSpc>
              <a:buNone/>
              <a:defRPr/>
            </a:pPr>
            <a:r>
              <a:rPr lang="en-US" sz="2400" dirty="0">
                <a:latin typeface="Calibri" panose="020F0502020204030204" pitchFamily="34" charset="0"/>
                <a:ea typeface="Calibri" panose="020F0502020204030204" pitchFamily="34" charset="0"/>
                <a:cs typeface="Times New Roman" panose="02020603050405020304" pitchFamily="18" charset="0"/>
              </a:rPr>
              <a:t>Led-</a:t>
            </a:r>
            <a:r>
              <a:rPr lang="en-US" sz="2400" dirty="0" err="1">
                <a:latin typeface="Calibri" panose="020F0502020204030204" pitchFamily="34" charset="0"/>
                <a:ea typeface="Calibri" panose="020F0502020204030204" pitchFamily="34" charset="0"/>
                <a:cs typeface="Times New Roman" panose="02020603050405020304" pitchFamily="18" charset="0"/>
              </a:rPr>
              <a:t>uri</a:t>
            </a:r>
            <a:r>
              <a:rPr lang="en-US" sz="2400" dirty="0">
                <a:latin typeface="Calibri" panose="020F0502020204030204" pitchFamily="34" charset="0"/>
                <a:ea typeface="Calibri" panose="020F0502020204030204" pitchFamily="34" charset="0"/>
                <a:cs typeface="Times New Roman" panose="02020603050405020304" pitchFamily="18" charset="0"/>
              </a:rPr>
              <a:t> se </a:t>
            </a:r>
            <a:r>
              <a:rPr lang="en-US" sz="2400" dirty="0" err="1">
                <a:latin typeface="Calibri" panose="020F0502020204030204" pitchFamily="34" charset="0"/>
                <a:ea typeface="Calibri" panose="020F0502020204030204" pitchFamily="34" charset="0"/>
                <a:cs typeface="Times New Roman" panose="02020603050405020304" pitchFamily="18" charset="0"/>
              </a:rPr>
              <a:t>împart</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doua</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mari</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categorii</a:t>
            </a:r>
            <a:r>
              <a:rPr lang="en-US" sz="2400" dirty="0">
                <a:latin typeface="Calibri" panose="020F0502020204030204" pitchFamily="34" charset="0"/>
                <a:ea typeface="Calibri" panose="020F0502020204030204" pitchFamily="34" charset="0"/>
                <a:cs typeface="Times New Roman" panose="02020603050405020304" pitchFamily="18" charset="0"/>
              </a:rPr>
              <a:t>:</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a) Led-</a:t>
            </a:r>
            <a:r>
              <a:rPr lang="en-US" sz="2400" dirty="0" err="1">
                <a:latin typeface="Calibri" panose="020F0502020204030204" pitchFamily="34" charset="0"/>
                <a:ea typeface="Calibri" panose="020F0502020204030204" pitchFamily="34" charset="0"/>
                <a:cs typeface="Times New Roman" panose="02020603050405020304" pitchFamily="18" charset="0"/>
              </a:rPr>
              <a:t>uri</a:t>
            </a:r>
            <a:r>
              <a:rPr lang="en-US" sz="2400" dirty="0">
                <a:latin typeface="Calibri" panose="020F0502020204030204" pitchFamily="34" charset="0"/>
                <a:ea typeface="Calibri" panose="020F0502020204030204" pitchFamily="34" charset="0"/>
                <a:cs typeface="Times New Roman" panose="02020603050405020304" pitchFamily="18" charset="0"/>
              </a:rPr>
              <a:t> de </a:t>
            </a:r>
            <a:r>
              <a:rPr lang="en-US" sz="2400" dirty="0" err="1">
                <a:latin typeface="Calibri" panose="020F0502020204030204" pitchFamily="34" charset="0"/>
                <a:ea typeface="Calibri" panose="020F0502020204030204" pitchFamily="34" charset="0"/>
                <a:cs typeface="Times New Roman" panose="02020603050405020304" pitchFamily="18" charset="0"/>
              </a:rPr>
              <a:t>mică</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putere</a:t>
            </a:r>
            <a:r>
              <a:rPr lang="en-US" sz="2400" dirty="0">
                <a:latin typeface="Calibri" panose="020F0502020204030204" pitchFamily="34" charset="0"/>
                <a:ea typeface="Calibri" panose="020F0502020204030204" pitchFamily="34" charset="0"/>
                <a:cs typeface="Times New Roman" panose="02020603050405020304" pitchFamily="18" charset="0"/>
              </a:rPr>
              <a:t> (&lt;1W);</a:t>
            </a:r>
            <a:r>
              <a:rPr lang="ro-RO" sz="2400" dirty="0">
                <a:latin typeface="Calibri" panose="020F0502020204030204" pitchFamily="34" charset="0"/>
                <a:ea typeface="Calibri" panose="020F0502020204030204" pitchFamily="34" charset="0"/>
                <a:cs typeface="Times New Roman" panose="02020603050405020304" pitchFamily="18" charset="0"/>
              </a:rPr>
              <a:t>  </a:t>
            </a:r>
            <a:r>
              <a:rPr lang="ro-RO"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indicatoare</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b) Led-</a:t>
            </a:r>
            <a:r>
              <a:rPr lang="en-US" sz="2400" dirty="0" err="1">
                <a:latin typeface="Calibri" panose="020F0502020204030204" pitchFamily="34" charset="0"/>
                <a:ea typeface="Calibri" panose="020F0502020204030204" pitchFamily="34" charset="0"/>
                <a:cs typeface="Times New Roman" panose="02020603050405020304" pitchFamily="18" charset="0"/>
              </a:rPr>
              <a:t>uri</a:t>
            </a:r>
            <a:r>
              <a:rPr lang="en-US" sz="2400" dirty="0">
                <a:latin typeface="Calibri" panose="020F0502020204030204" pitchFamily="34" charset="0"/>
                <a:ea typeface="Calibri" panose="020F0502020204030204" pitchFamily="34" charset="0"/>
                <a:cs typeface="Times New Roman" panose="02020603050405020304" pitchFamily="18" charset="0"/>
              </a:rPr>
              <a:t> de mare </a:t>
            </a:r>
            <a:r>
              <a:rPr lang="en-US" sz="2400" dirty="0" err="1">
                <a:latin typeface="Calibri" panose="020F0502020204030204" pitchFamily="34" charset="0"/>
                <a:ea typeface="Calibri" panose="020F0502020204030204" pitchFamily="34" charset="0"/>
                <a:cs typeface="Times New Roman" panose="02020603050405020304" pitchFamily="18" charset="0"/>
              </a:rPr>
              <a:t>putere</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ro-RO"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De iluminare</a:t>
            </a:r>
          </a:p>
          <a:p>
            <a:pPr marL="511175" indent="-511175">
              <a:lnSpc>
                <a:spcPct val="90000"/>
              </a:lnSpc>
              <a:buNone/>
              <a:defRPr/>
            </a:pPr>
            <a:r>
              <a:rPr 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funcție</a:t>
            </a:r>
            <a:r>
              <a:rPr lang="en-US" sz="2400" dirty="0">
                <a:latin typeface="Calibri" panose="020F0502020204030204" pitchFamily="34" charset="0"/>
                <a:ea typeface="Calibri" panose="020F0502020204030204" pitchFamily="34" charset="0"/>
                <a:cs typeface="Times New Roman" panose="02020603050405020304" pitchFamily="18" charset="0"/>
              </a:rPr>
              <a:t> de </a:t>
            </a:r>
            <a:r>
              <a:rPr lang="en-US" sz="2400" dirty="0" err="1">
                <a:latin typeface="Calibri" panose="020F0502020204030204" pitchFamily="34" charset="0"/>
                <a:ea typeface="Calibri" panose="020F0502020204030204" pitchFamily="34" charset="0"/>
                <a:cs typeface="Times New Roman" panose="02020603050405020304" pitchFamily="18" charset="0"/>
              </a:rPr>
              <a:t>tipul</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constructiv</a:t>
            </a:r>
            <a:r>
              <a:rPr lang="en-US" sz="2400" dirty="0">
                <a:latin typeface="Calibri" panose="020F0502020204030204" pitchFamily="34" charset="0"/>
                <a:ea typeface="Calibri" panose="020F0502020204030204" pitchFamily="34" charset="0"/>
                <a:cs typeface="Times New Roman" panose="02020603050405020304" pitchFamily="18" charset="0"/>
              </a:rPr>
              <a:t> LED-urile se </a:t>
            </a:r>
            <a:r>
              <a:rPr lang="en-US" sz="2400" dirty="0" err="1">
                <a:latin typeface="Calibri" panose="020F0502020204030204" pitchFamily="34" charset="0"/>
                <a:ea typeface="Calibri" panose="020F0502020204030204" pitchFamily="34" charset="0"/>
                <a:cs typeface="Times New Roman" panose="02020603050405020304" pitchFamily="18" charset="0"/>
              </a:rPr>
              <a:t>împart</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sz="2400" dirty="0">
                <a:latin typeface="Calibri" panose="020F0502020204030204" pitchFamily="34" charset="0"/>
                <a:ea typeface="Calibri" panose="020F0502020204030204" pitchFamily="34" charset="0"/>
                <a:cs typeface="Times New Roman" panose="02020603050405020304" pitchFamily="18" charset="0"/>
              </a:rPr>
              <a:t>:</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a) Led-</a:t>
            </a:r>
            <a:r>
              <a:rPr lang="en-US" sz="2400" dirty="0" err="1">
                <a:latin typeface="Calibri" panose="020F0502020204030204" pitchFamily="34" charset="0"/>
                <a:ea typeface="Calibri" panose="020F0502020204030204" pitchFamily="34" charset="0"/>
                <a:cs typeface="Times New Roman" panose="02020603050405020304" pitchFamily="18" charset="0"/>
              </a:rPr>
              <a:t>uri</a:t>
            </a:r>
            <a:r>
              <a:rPr lang="en-US" sz="2400" dirty="0">
                <a:latin typeface="Calibri" panose="020F0502020204030204" pitchFamily="34" charset="0"/>
                <a:ea typeface="Calibri" panose="020F0502020204030204" pitchFamily="34" charset="0"/>
                <a:cs typeface="Times New Roman" panose="02020603050405020304" pitchFamily="18" charset="0"/>
              </a:rPr>
              <a:t> THT (</a:t>
            </a:r>
            <a:r>
              <a:rPr lang="en-US" sz="2400" dirty="0" err="1">
                <a:latin typeface="Calibri" panose="020F0502020204030204" pitchFamily="34" charset="0"/>
                <a:ea typeface="Calibri" panose="020F0502020204030204" pitchFamily="34" charset="0"/>
                <a:cs typeface="Times New Roman" panose="02020603050405020304" pitchFamily="18" charset="0"/>
              </a:rPr>
              <a:t>cazul</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ro-RO" sz="2400" i="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indicatoarelor</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jos</a:t>
            </a:r>
            <a:r>
              <a:rPr lang="en-US" sz="2400" dirty="0">
                <a:latin typeface="Calibri" panose="020F0502020204030204" pitchFamily="34" charset="0"/>
                <a:ea typeface="Calibri" panose="020F0502020204030204" pitchFamily="34" charset="0"/>
                <a:cs typeface="Times New Roman" panose="02020603050405020304" pitchFamily="18" charset="0"/>
              </a:rPr>
              <a:t>);</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b) Led-</a:t>
            </a:r>
            <a:r>
              <a:rPr lang="en-US" sz="2400" dirty="0" err="1">
                <a:latin typeface="Calibri" panose="020F0502020204030204" pitchFamily="34" charset="0"/>
                <a:ea typeface="Calibri" panose="020F0502020204030204" pitchFamily="34" charset="0"/>
                <a:cs typeface="Times New Roman" panose="02020603050405020304" pitchFamily="18" charset="0"/>
              </a:rPr>
              <a:t>uri</a:t>
            </a:r>
            <a:r>
              <a:rPr lang="en-US" sz="2400" dirty="0">
                <a:latin typeface="Calibri" panose="020F0502020204030204" pitchFamily="34" charset="0"/>
                <a:ea typeface="Calibri" panose="020F0502020204030204" pitchFamily="34" charset="0"/>
                <a:cs typeface="Times New Roman" panose="02020603050405020304" pitchFamily="18" charset="0"/>
              </a:rPr>
              <a:t> SMD (</a:t>
            </a:r>
            <a:r>
              <a:rPr lang="en-US" sz="2400" dirty="0" err="1">
                <a:latin typeface="Calibri" panose="020F0502020204030204" pitchFamily="34" charset="0"/>
                <a:ea typeface="Calibri" panose="020F0502020204030204" pitchFamily="34" charset="0"/>
                <a:cs typeface="Times New Roman" panose="02020603050405020304" pitchFamily="18" charset="0"/>
              </a:rPr>
              <a:t>cazul</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ro-RO" sz="2400"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LED iluminare</a:t>
            </a:r>
            <a:r>
              <a:rPr lang="en-US" sz="2400" dirty="0">
                <a:latin typeface="Calibri" panose="020F0502020204030204" pitchFamily="34" charset="0"/>
                <a:ea typeface="Calibri" panose="020F0502020204030204" pitchFamily="34" charset="0"/>
                <a:cs typeface="Times New Roman" panose="02020603050405020304" pitchFamily="18" charset="0"/>
              </a:rPr>
              <a:t>);</a:t>
            </a:r>
            <a:endParaRPr lang="ro-RO" sz="2400" dirty="0">
              <a:latin typeface="Calibri" panose="020F0502020204030204" pitchFamily="34" charset="0"/>
              <a:ea typeface="Calibri" panose="020F0502020204030204" pitchFamily="34" charset="0"/>
              <a:cs typeface="Times New Roman" panose="02020603050405020304" pitchFamily="18" charset="0"/>
            </a:endParaRPr>
          </a:p>
          <a:p>
            <a:pPr marL="511175" indent="-53975">
              <a:lnSpc>
                <a:spcPct val="90000"/>
              </a:lnSpc>
              <a:buNone/>
              <a:defRPr/>
            </a:pPr>
            <a:r>
              <a:rPr lang="en-US" sz="2400" dirty="0">
                <a:latin typeface="Calibri" panose="020F0502020204030204" pitchFamily="34" charset="0"/>
                <a:ea typeface="Calibri" panose="020F0502020204030204" pitchFamily="34" charset="0"/>
                <a:cs typeface="Times New Roman" panose="02020603050405020304" pitchFamily="18" charset="0"/>
              </a:rPr>
              <a:t>c) Led-</a:t>
            </a:r>
            <a:r>
              <a:rPr lang="en-US" sz="2400" dirty="0" err="1">
                <a:latin typeface="Calibri" panose="020F0502020204030204" pitchFamily="34" charset="0"/>
                <a:ea typeface="Calibri" panose="020F0502020204030204" pitchFamily="34" charset="0"/>
                <a:cs typeface="Times New Roman" panose="02020603050405020304" pitchFamily="18" charset="0"/>
              </a:rPr>
              <a:t>uri</a:t>
            </a:r>
            <a:r>
              <a:rPr lang="en-US" sz="2400" dirty="0">
                <a:latin typeface="Calibri" panose="020F0502020204030204" pitchFamily="34" charset="0"/>
                <a:ea typeface="Calibri" panose="020F0502020204030204" pitchFamily="34" charset="0"/>
                <a:cs typeface="Times New Roman" panose="02020603050405020304" pitchFamily="18" charset="0"/>
              </a:rPr>
              <a:t> de </a:t>
            </a:r>
            <a:r>
              <a:rPr lang="en-US" sz="2400" dirty="0" err="1">
                <a:latin typeface="Calibri" panose="020F0502020204030204" pitchFamily="34" charset="0"/>
                <a:ea typeface="Calibri" panose="020F0502020204030204" pitchFamily="34" charset="0"/>
                <a:cs typeface="Times New Roman" panose="02020603050405020304" pitchFamily="18" charset="0"/>
              </a:rPr>
              <a:t>putere</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unul</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sau</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mai</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multe</a:t>
            </a:r>
            <a:r>
              <a:rPr lang="en-US" sz="2400" dirty="0">
                <a:latin typeface="Calibri" panose="020F0502020204030204" pitchFamily="34" charset="0"/>
                <a:ea typeface="Calibri" panose="020F0502020204030204" pitchFamily="34" charset="0"/>
                <a:cs typeface="Times New Roman" panose="02020603050405020304" pitchFamily="18" charset="0"/>
              </a:rPr>
              <a:t> LED-</a:t>
            </a:r>
            <a:r>
              <a:rPr lang="en-US" sz="2400" dirty="0" err="1">
                <a:latin typeface="Calibri" panose="020F0502020204030204" pitchFamily="34" charset="0"/>
                <a:ea typeface="Calibri" panose="020F0502020204030204" pitchFamily="34" charset="0"/>
                <a:cs typeface="Times New Roman" panose="02020603050405020304" pitchFamily="18" charset="0"/>
              </a:rPr>
              <a:t>uri</a:t>
            </a:r>
            <a:r>
              <a:rPr lang="en-US" sz="2400" dirty="0">
                <a:latin typeface="Calibri" panose="020F0502020204030204" pitchFamily="34" charset="0"/>
                <a:ea typeface="Calibri" panose="020F0502020204030204" pitchFamily="34" charset="0"/>
                <a:cs typeface="Times New Roman" panose="02020603050405020304" pitchFamily="18" charset="0"/>
              </a:rPr>
              <a:t> SMD de </a:t>
            </a:r>
            <a:r>
              <a:rPr lang="en-US" sz="2400" dirty="0" err="1">
                <a:latin typeface="Calibri" panose="020F0502020204030204" pitchFamily="34" charset="0"/>
                <a:ea typeface="Calibri" panose="020F0502020204030204" pitchFamily="34" charset="0"/>
                <a:cs typeface="Times New Roman" panose="02020603050405020304" pitchFamily="18" charset="0"/>
              </a:rPr>
              <a:t>putere</a:t>
            </a:r>
            <a:r>
              <a:rPr lang="en-US" sz="2400" dirty="0">
                <a:latin typeface="Calibri" panose="020F0502020204030204" pitchFamily="34" charset="0"/>
                <a:ea typeface="Calibri" panose="020F0502020204030204" pitchFamily="34" charset="0"/>
                <a:cs typeface="Times New Roman" panose="02020603050405020304" pitchFamily="18" charset="0"/>
              </a:rPr>
              <a:t> mare).</a:t>
            </a:r>
          </a:p>
          <a:p>
            <a:pPr marL="0" indent="0">
              <a:lnSpc>
                <a:spcPct val="90000"/>
              </a:lnSpc>
              <a:buNone/>
              <a:defRPr/>
            </a:pPr>
            <a:r>
              <a:rPr 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funcție</a:t>
            </a:r>
            <a:r>
              <a:rPr lang="en-US" sz="2400" dirty="0">
                <a:latin typeface="Calibri" panose="020F0502020204030204" pitchFamily="34" charset="0"/>
                <a:ea typeface="Calibri" panose="020F0502020204030204" pitchFamily="34" charset="0"/>
                <a:cs typeface="Times New Roman" panose="02020603050405020304" pitchFamily="18" charset="0"/>
              </a:rPr>
              <a:t> de </a:t>
            </a:r>
            <a:r>
              <a:rPr lang="en-US" sz="2400" dirty="0" err="1">
                <a:latin typeface="Calibri" panose="020F0502020204030204" pitchFamily="34" charset="0"/>
                <a:ea typeface="Calibri" panose="020F0502020204030204" pitchFamily="34" charset="0"/>
                <a:cs typeface="Times New Roman" panose="02020603050405020304" pitchFamily="18" charset="0"/>
              </a:rPr>
              <a:t>numărul</a:t>
            </a:r>
            <a:r>
              <a:rPr lang="en-US" sz="2400" dirty="0">
                <a:latin typeface="Calibri" panose="020F0502020204030204" pitchFamily="34" charset="0"/>
                <a:ea typeface="Calibri" panose="020F0502020204030204" pitchFamily="34" charset="0"/>
                <a:cs typeface="Times New Roman" panose="02020603050405020304" pitchFamily="18" charset="0"/>
              </a:rPr>
              <a:t> de </a:t>
            </a:r>
            <a:r>
              <a:rPr lang="en-US" sz="2400" dirty="0" err="1">
                <a:latin typeface="Calibri" panose="020F0502020204030204" pitchFamily="34" charset="0"/>
                <a:ea typeface="Calibri" panose="020F0502020204030204" pitchFamily="34" charset="0"/>
                <a:cs typeface="Times New Roman" panose="02020603050405020304" pitchFamily="18" charset="0"/>
              </a:rPr>
              <a:t>culori</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redate</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deosebim</a:t>
            </a: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ro-RO" sz="2400" dirty="0">
              <a:latin typeface="Calibri" panose="020F0502020204030204" pitchFamily="34" charset="0"/>
              <a:ea typeface="Calibri" panose="020F0502020204030204" pitchFamily="34" charset="0"/>
              <a:cs typeface="Times New Roman" panose="02020603050405020304" pitchFamily="18" charset="0"/>
            </a:endParaRPr>
          </a:p>
          <a:p>
            <a:pPr marL="382588" indent="20638">
              <a:buFont typeface="Wingdings" panose="05000000000000000000" pitchFamily="2" charset="2"/>
              <a:buChar char="q"/>
              <a:defRPr/>
            </a:pPr>
            <a:r>
              <a:rPr lang="en-US" sz="2400" i="1" dirty="0">
                <a:latin typeface="Calibri" panose="020F0502020204030204" pitchFamily="34" charset="0"/>
                <a:ea typeface="Calibri" panose="020F0502020204030204" pitchFamily="34" charset="0"/>
                <a:cs typeface="Times New Roman" panose="02020603050405020304" pitchFamily="18" charset="0"/>
              </a:rPr>
              <a:t>led-</a:t>
            </a:r>
            <a:r>
              <a:rPr lang="en-US" sz="2400" i="1" dirty="0" err="1">
                <a:latin typeface="Calibri" panose="020F0502020204030204" pitchFamily="34" charset="0"/>
                <a:ea typeface="Calibri" panose="020F0502020204030204" pitchFamily="34" charset="0"/>
                <a:cs typeface="Times New Roman" panose="02020603050405020304" pitchFamily="18" charset="0"/>
              </a:rPr>
              <a:t>uri</a:t>
            </a:r>
            <a:r>
              <a:rPr lang="en-US" sz="2400" i="1" dirty="0">
                <a:latin typeface="Calibri" panose="020F0502020204030204" pitchFamily="34" charset="0"/>
                <a:ea typeface="Calibri" panose="020F0502020204030204" pitchFamily="34" charset="0"/>
                <a:cs typeface="Times New Roman" panose="02020603050405020304" pitchFamily="18" charset="0"/>
              </a:rPr>
              <a:t> simple, </a:t>
            </a:r>
            <a:endParaRPr lang="ro-RO" sz="2400" i="1" dirty="0">
              <a:latin typeface="Calibri" panose="020F0502020204030204" pitchFamily="34" charset="0"/>
              <a:ea typeface="Calibri" panose="020F0502020204030204" pitchFamily="34" charset="0"/>
              <a:cs typeface="Times New Roman" panose="02020603050405020304" pitchFamily="18" charset="0"/>
            </a:endParaRPr>
          </a:p>
          <a:p>
            <a:pPr marL="382588" indent="20638">
              <a:buFont typeface="Wingdings" panose="05000000000000000000" pitchFamily="2" charset="2"/>
              <a:buChar char="q"/>
              <a:defRPr/>
            </a:pPr>
            <a:r>
              <a:rPr lang="en-US" sz="2400" i="1" dirty="0" err="1">
                <a:latin typeface="Calibri" panose="020F0502020204030204" pitchFamily="34" charset="0"/>
                <a:ea typeface="Calibri" panose="020F0502020204030204" pitchFamily="34" charset="0"/>
                <a:cs typeface="Times New Roman" panose="02020603050405020304" pitchFamily="18" charset="0"/>
              </a:rPr>
              <a:t>bicolore</a:t>
            </a:r>
            <a:r>
              <a:rPr lang="en-US" sz="2400" i="1" dirty="0">
                <a:latin typeface="Calibri" panose="020F0502020204030204" pitchFamily="34" charset="0"/>
                <a:ea typeface="Calibri" panose="020F0502020204030204" pitchFamily="34" charset="0"/>
                <a:cs typeface="Times New Roman" panose="02020603050405020304" pitchFamily="18" charset="0"/>
              </a:rPr>
              <a:t> </a:t>
            </a:r>
            <a:r>
              <a:rPr lang="en-US" sz="2400" i="1" dirty="0" err="1">
                <a:latin typeface="Calibri" panose="020F0502020204030204" pitchFamily="34" charset="0"/>
                <a:ea typeface="Calibri" panose="020F0502020204030204" pitchFamily="34" charset="0"/>
                <a:cs typeface="Times New Roman" panose="02020603050405020304" pitchFamily="18" charset="0"/>
              </a:rPr>
              <a:t>și</a:t>
            </a:r>
            <a:r>
              <a:rPr lang="en-US" sz="2400" i="1" dirty="0">
                <a:latin typeface="Calibri" panose="020F0502020204030204" pitchFamily="34" charset="0"/>
                <a:ea typeface="Calibri" panose="020F0502020204030204" pitchFamily="34" charset="0"/>
                <a:cs typeface="Times New Roman" panose="02020603050405020304" pitchFamily="18" charset="0"/>
              </a:rPr>
              <a:t> </a:t>
            </a:r>
            <a:endParaRPr lang="ro-RO" sz="2400" i="1" dirty="0">
              <a:latin typeface="Calibri" panose="020F0502020204030204" pitchFamily="34" charset="0"/>
              <a:ea typeface="Calibri" panose="020F0502020204030204" pitchFamily="34" charset="0"/>
              <a:cs typeface="Times New Roman" panose="02020603050405020304" pitchFamily="18" charset="0"/>
            </a:endParaRPr>
          </a:p>
          <a:p>
            <a:pPr marL="382588" indent="20638">
              <a:buFont typeface="Wingdings" panose="05000000000000000000" pitchFamily="2" charset="2"/>
              <a:buChar char="q"/>
              <a:defRPr/>
            </a:pPr>
            <a:r>
              <a:rPr lang="en-US" sz="2400" i="1" dirty="0" err="1">
                <a:latin typeface="Calibri" panose="020F0502020204030204" pitchFamily="34" charset="0"/>
                <a:ea typeface="Calibri" panose="020F0502020204030204" pitchFamily="34" charset="0"/>
                <a:cs typeface="Times New Roman" panose="02020603050405020304" pitchFamily="18" charset="0"/>
              </a:rPr>
              <a:t>tricolore</a:t>
            </a:r>
            <a:r>
              <a:rPr lang="en-US" sz="2400" i="1" dirty="0">
                <a:latin typeface="Calibri" panose="020F0502020204030204" pitchFamily="34" charset="0"/>
                <a:ea typeface="Calibri" panose="020F0502020204030204" pitchFamily="34" charset="0"/>
                <a:cs typeface="Times New Roman" panose="02020603050405020304" pitchFamily="18" charset="0"/>
              </a:rPr>
              <a:t> (</a:t>
            </a:r>
            <a:r>
              <a:rPr lang="en-US" sz="2400" i="1" dirty="0" err="1">
                <a:latin typeface="Calibri" panose="020F0502020204030204" pitchFamily="34" charset="0"/>
                <a:ea typeface="Calibri" panose="020F0502020204030204" pitchFamily="34" charset="0"/>
                <a:cs typeface="Times New Roman" panose="02020603050405020304" pitchFamily="18" charset="0"/>
              </a:rPr>
              <a:t>cele</a:t>
            </a:r>
            <a:r>
              <a:rPr lang="en-US" sz="2400" i="1" dirty="0">
                <a:latin typeface="Calibri" panose="020F0502020204030204" pitchFamily="34" charset="0"/>
                <a:ea typeface="Calibri" panose="020F0502020204030204" pitchFamily="34" charset="0"/>
                <a:cs typeface="Times New Roman" panose="02020603050405020304" pitchFamily="18" charset="0"/>
              </a:rPr>
              <a:t> din </a:t>
            </a:r>
            <a:r>
              <a:rPr lang="en-US" sz="2400" i="1" dirty="0" err="1">
                <a:latin typeface="Calibri" panose="020F0502020204030204" pitchFamily="34" charset="0"/>
                <a:ea typeface="Calibri" panose="020F0502020204030204" pitchFamily="34" charset="0"/>
                <a:cs typeface="Times New Roman" panose="02020603050405020304" pitchFamily="18" charset="0"/>
              </a:rPr>
              <a:t>urmă</a:t>
            </a:r>
            <a:r>
              <a:rPr lang="en-US" sz="2400" i="1" dirty="0">
                <a:latin typeface="Calibri" panose="020F0502020204030204" pitchFamily="34" charset="0"/>
                <a:ea typeface="Calibri" panose="020F0502020204030204" pitchFamily="34" charset="0"/>
                <a:cs typeface="Times New Roman" panose="02020603050405020304" pitchFamily="18" charset="0"/>
              </a:rPr>
              <a:t> </a:t>
            </a:r>
            <a:r>
              <a:rPr lang="en-US" sz="2400" i="1" dirty="0" err="1">
                <a:latin typeface="Calibri" panose="020F0502020204030204" pitchFamily="34" charset="0"/>
                <a:ea typeface="Calibri" panose="020F0502020204030204" pitchFamily="34" charset="0"/>
                <a:cs typeface="Times New Roman" panose="02020603050405020304" pitchFamily="18" charset="0"/>
              </a:rPr>
              <a:t>mai</a:t>
            </a:r>
            <a:r>
              <a:rPr lang="en-US" sz="2400" i="1" dirty="0">
                <a:latin typeface="Calibri" panose="020F0502020204030204" pitchFamily="34" charset="0"/>
                <a:ea typeface="Calibri" panose="020F0502020204030204" pitchFamily="34" charset="0"/>
                <a:cs typeface="Times New Roman" panose="02020603050405020304" pitchFamily="18" charset="0"/>
              </a:rPr>
              <a:t> </a:t>
            </a:r>
            <a:r>
              <a:rPr lang="en-US" sz="2400" i="1" dirty="0" err="1">
                <a:latin typeface="Calibri" panose="020F0502020204030204" pitchFamily="34" charset="0"/>
                <a:ea typeface="Calibri" panose="020F0502020204030204" pitchFamily="34" charset="0"/>
                <a:cs typeface="Times New Roman" panose="02020603050405020304" pitchFamily="18" charset="0"/>
              </a:rPr>
              <a:t>poartă</a:t>
            </a:r>
            <a:r>
              <a:rPr lang="en-US" sz="2400" i="1" dirty="0">
                <a:latin typeface="Calibri" panose="020F0502020204030204" pitchFamily="34" charset="0"/>
                <a:ea typeface="Calibri" panose="020F0502020204030204" pitchFamily="34" charset="0"/>
                <a:cs typeface="Times New Roman" panose="02020603050405020304" pitchFamily="18" charset="0"/>
              </a:rPr>
              <a:t> </a:t>
            </a:r>
            <a:r>
              <a:rPr lang="en-US" sz="2400" i="1" dirty="0" err="1">
                <a:latin typeface="Calibri" panose="020F0502020204030204" pitchFamily="34" charset="0"/>
                <a:ea typeface="Calibri" panose="020F0502020204030204" pitchFamily="34" charset="0"/>
                <a:cs typeface="Times New Roman" panose="02020603050405020304" pitchFamily="18" charset="0"/>
              </a:rPr>
              <a:t>numele</a:t>
            </a:r>
            <a:r>
              <a:rPr lang="en-US" sz="2400" i="1" dirty="0">
                <a:latin typeface="Calibri" panose="020F0502020204030204" pitchFamily="34" charset="0"/>
                <a:ea typeface="Calibri" panose="020F0502020204030204" pitchFamily="34" charset="0"/>
                <a:cs typeface="Times New Roman" panose="02020603050405020304" pitchFamily="18" charset="0"/>
              </a:rPr>
              <a:t> de led-</a:t>
            </a:r>
            <a:r>
              <a:rPr lang="en-US" sz="2400" i="1" dirty="0" err="1">
                <a:latin typeface="Calibri" panose="020F0502020204030204" pitchFamily="34" charset="0"/>
                <a:ea typeface="Calibri" panose="020F0502020204030204" pitchFamily="34" charset="0"/>
                <a:cs typeface="Times New Roman" panose="02020603050405020304" pitchFamily="18" charset="0"/>
              </a:rPr>
              <a:t>uri</a:t>
            </a:r>
            <a:r>
              <a:rPr lang="en-US" sz="2400" i="1" dirty="0">
                <a:latin typeface="Calibri" panose="020F0502020204030204" pitchFamily="34" charset="0"/>
                <a:ea typeface="Calibri" panose="020F0502020204030204" pitchFamily="34" charset="0"/>
                <a:cs typeface="Times New Roman" panose="02020603050405020304" pitchFamily="18" charset="0"/>
              </a:rPr>
              <a:t> RGB).</a:t>
            </a:r>
            <a:endParaRPr lang="en-US" sz="2400" i="1" dirty="0"/>
          </a:p>
        </p:txBody>
      </p:sp>
    </p:spTree>
    <p:extLst>
      <p:ext uri="{BB962C8B-B14F-4D97-AF65-F5344CB8AC3E}">
        <p14:creationId xmlns:p14="http://schemas.microsoft.com/office/powerpoint/2010/main" val="2336876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638029-4973-5C1B-8AF9-0047CEAC7438}"/>
              </a:ext>
            </a:extLst>
          </p:cNvPr>
          <p:cNvPicPr>
            <a:picLocks noChangeAspect="1"/>
          </p:cNvPicPr>
          <p:nvPr/>
        </p:nvPicPr>
        <p:blipFill>
          <a:blip r:embed="rId2"/>
          <a:stretch>
            <a:fillRect/>
          </a:stretch>
        </p:blipFill>
        <p:spPr>
          <a:xfrm>
            <a:off x="1626577" y="437573"/>
            <a:ext cx="3824654" cy="3363211"/>
          </a:xfrm>
          <a:prstGeom prst="rect">
            <a:avLst/>
          </a:prstGeom>
        </p:spPr>
      </p:pic>
      <p:sp>
        <p:nvSpPr>
          <p:cNvPr id="10" name="TextBox 9">
            <a:extLst>
              <a:ext uri="{FF2B5EF4-FFF2-40B4-BE49-F238E27FC236}">
                <a16:creationId xmlns:a16="http://schemas.microsoft.com/office/drawing/2014/main" id="{A05E8481-1655-8CF0-C25C-289E81FB223B}"/>
              </a:ext>
            </a:extLst>
          </p:cNvPr>
          <p:cNvSpPr txBox="1"/>
          <p:nvPr/>
        </p:nvSpPr>
        <p:spPr>
          <a:xfrm>
            <a:off x="7570177" y="688017"/>
            <a:ext cx="4355767" cy="2862322"/>
          </a:xfrm>
          <a:prstGeom prst="rect">
            <a:avLst/>
          </a:prstGeom>
          <a:noFill/>
        </p:spPr>
        <p:txBody>
          <a:bodyPr wrap="square">
            <a:spAutoFit/>
          </a:bodyPr>
          <a:lstStyle/>
          <a:p>
            <a:r>
              <a:rPr lang="en-US" dirty="0"/>
              <a:t>LED-ul </a:t>
            </a:r>
            <a:r>
              <a:rPr lang="ro-RO" dirty="0"/>
              <a:t>-</a:t>
            </a:r>
            <a:r>
              <a:rPr lang="en-US" dirty="0"/>
              <a:t> din </a:t>
            </a:r>
            <a:r>
              <a:rPr lang="ro-RO" dirty="0"/>
              <a:t>3</a:t>
            </a:r>
            <a:r>
              <a:rPr lang="en-US" dirty="0"/>
              <a:t> </a:t>
            </a:r>
            <a:r>
              <a:rPr lang="en-US" dirty="0" err="1"/>
              <a:t>straturi</a:t>
            </a:r>
            <a:r>
              <a:rPr lang="ro-RO" dirty="0"/>
              <a:t> (</a:t>
            </a:r>
            <a:r>
              <a:rPr lang="en-US" dirty="0"/>
              <a:t>un </a:t>
            </a:r>
            <a:r>
              <a:rPr lang="en-US" dirty="0" err="1"/>
              <a:t>strat</a:t>
            </a:r>
            <a:r>
              <a:rPr lang="en-US" dirty="0"/>
              <a:t> </a:t>
            </a:r>
            <a:r>
              <a:rPr lang="ro-RO" dirty="0"/>
              <a:t>p-SC, </a:t>
            </a:r>
            <a:r>
              <a:rPr lang="en-US" dirty="0"/>
              <a:t>un </a:t>
            </a:r>
            <a:r>
              <a:rPr lang="en-US" dirty="0" err="1"/>
              <a:t>strat</a:t>
            </a:r>
            <a:r>
              <a:rPr lang="en-US" dirty="0"/>
              <a:t> </a:t>
            </a:r>
            <a:r>
              <a:rPr lang="ro-RO" dirty="0"/>
              <a:t>n-SC</a:t>
            </a:r>
            <a:r>
              <a:rPr lang="en-US" dirty="0"/>
              <a:t> </a:t>
            </a:r>
            <a:r>
              <a:rPr lang="en-US" dirty="0" err="1"/>
              <a:t>și</a:t>
            </a:r>
            <a:r>
              <a:rPr lang="en-US" dirty="0"/>
              <a:t> o </a:t>
            </a:r>
            <a:r>
              <a:rPr lang="en-US" dirty="0" err="1"/>
              <a:t>regiune</a:t>
            </a:r>
            <a:r>
              <a:rPr lang="en-US" dirty="0"/>
              <a:t> </a:t>
            </a:r>
            <a:r>
              <a:rPr lang="en-US" dirty="0" err="1"/>
              <a:t>activă</a:t>
            </a:r>
            <a:r>
              <a:rPr lang="ro-RO" dirty="0"/>
              <a:t> (care are </a:t>
            </a:r>
            <a:r>
              <a:rPr lang="en-US" dirty="0"/>
              <a:t>are un </a:t>
            </a:r>
            <a:r>
              <a:rPr lang="en-US" dirty="0" err="1"/>
              <a:t>număr</a:t>
            </a:r>
            <a:r>
              <a:rPr lang="en-US" dirty="0"/>
              <a:t> egal de </a:t>
            </a:r>
            <a:r>
              <a:rPr lang="en-US" dirty="0" err="1"/>
              <a:t>electroni</a:t>
            </a:r>
            <a:r>
              <a:rPr lang="en-US" dirty="0"/>
              <a:t> </a:t>
            </a:r>
            <a:r>
              <a:rPr lang="en-US" dirty="0" err="1"/>
              <a:t>și</a:t>
            </a:r>
            <a:r>
              <a:rPr lang="en-US" dirty="0"/>
              <a:t> </a:t>
            </a:r>
            <a:r>
              <a:rPr lang="en-US" dirty="0" err="1"/>
              <a:t>goluri</a:t>
            </a:r>
            <a:r>
              <a:rPr lang="en-US" dirty="0"/>
              <a:t>, </a:t>
            </a:r>
            <a:r>
              <a:rPr lang="en-US" dirty="0" err="1"/>
              <a:t>prin</a:t>
            </a:r>
            <a:r>
              <a:rPr lang="en-US" dirty="0"/>
              <a:t> </a:t>
            </a:r>
            <a:r>
              <a:rPr lang="en-US" dirty="0" err="1"/>
              <a:t>urmare</a:t>
            </a:r>
            <a:r>
              <a:rPr lang="en-US" dirty="0"/>
              <a:t>, nu </a:t>
            </a:r>
            <a:r>
              <a:rPr lang="en-US" dirty="0" err="1"/>
              <a:t>există</a:t>
            </a:r>
            <a:r>
              <a:rPr lang="en-US" dirty="0"/>
              <a:t> </a:t>
            </a:r>
            <a:r>
              <a:rPr lang="en-US" dirty="0" err="1"/>
              <a:t>purtători</a:t>
            </a:r>
            <a:r>
              <a:rPr lang="en-US" dirty="0"/>
              <a:t> de </a:t>
            </a:r>
            <a:r>
              <a:rPr lang="en-US" dirty="0" err="1"/>
              <a:t>sarcină</a:t>
            </a:r>
            <a:r>
              <a:rPr lang="en-US" dirty="0"/>
              <a:t> </a:t>
            </a:r>
            <a:r>
              <a:rPr lang="en-US" dirty="0" err="1"/>
              <a:t>majoritari</a:t>
            </a:r>
            <a:r>
              <a:rPr lang="ro-RO" dirty="0"/>
              <a:t>)</a:t>
            </a:r>
            <a:r>
              <a:rPr lang="en-US" dirty="0"/>
              <a:t>.</a:t>
            </a:r>
            <a:endParaRPr lang="ro-RO" dirty="0"/>
          </a:p>
          <a:p>
            <a:r>
              <a:rPr lang="en-US" dirty="0" err="1"/>
              <a:t>Regiunea</a:t>
            </a:r>
            <a:r>
              <a:rPr lang="en-US" dirty="0"/>
              <a:t> </a:t>
            </a:r>
            <a:r>
              <a:rPr lang="en-US" dirty="0" err="1"/>
              <a:t>activă</a:t>
            </a:r>
            <a:r>
              <a:rPr lang="en-US" dirty="0"/>
              <a:t> </a:t>
            </a:r>
            <a:r>
              <a:rPr lang="en-US" dirty="0" err="1"/>
              <a:t>este</a:t>
            </a:r>
            <a:r>
              <a:rPr lang="en-US" dirty="0"/>
              <a:t> </a:t>
            </a:r>
            <a:r>
              <a:rPr lang="en-US" dirty="0" err="1"/>
              <a:t>cunoscută</a:t>
            </a:r>
            <a:r>
              <a:rPr lang="en-US" dirty="0"/>
              <a:t> </a:t>
            </a:r>
            <a:r>
              <a:rPr lang="en-US" dirty="0" err="1"/>
              <a:t>și</a:t>
            </a:r>
            <a:r>
              <a:rPr lang="en-US" dirty="0"/>
              <a:t> </a:t>
            </a:r>
            <a:r>
              <a:rPr lang="ro-RO" dirty="0"/>
              <a:t>ca </a:t>
            </a:r>
            <a:r>
              <a:rPr lang="en-US" dirty="0" err="1"/>
              <a:t>regiune</a:t>
            </a:r>
            <a:r>
              <a:rPr lang="en-US" dirty="0"/>
              <a:t> de </a:t>
            </a:r>
            <a:r>
              <a:rPr lang="en-US" dirty="0" err="1"/>
              <a:t>epuizare</a:t>
            </a:r>
            <a:r>
              <a:rPr lang="en-US" dirty="0"/>
              <a:t>. </a:t>
            </a:r>
            <a:r>
              <a:rPr lang="en-US" dirty="0" err="1"/>
              <a:t>Electronii</a:t>
            </a:r>
            <a:r>
              <a:rPr lang="en-US" dirty="0"/>
              <a:t> </a:t>
            </a:r>
            <a:r>
              <a:rPr lang="en-US" dirty="0" err="1"/>
              <a:t>și</a:t>
            </a:r>
            <a:r>
              <a:rPr lang="en-US" dirty="0"/>
              <a:t> </a:t>
            </a:r>
            <a:r>
              <a:rPr lang="en-US" dirty="0" err="1"/>
              <a:t>golurile</a:t>
            </a:r>
            <a:r>
              <a:rPr lang="en-US" dirty="0"/>
              <a:t> se </a:t>
            </a:r>
            <a:r>
              <a:rPr lang="en-US" dirty="0" err="1"/>
              <a:t>recombină</a:t>
            </a:r>
            <a:r>
              <a:rPr lang="en-US" dirty="0"/>
              <a:t> </a:t>
            </a:r>
            <a:r>
              <a:rPr lang="en-US" dirty="0" err="1"/>
              <a:t>în</a:t>
            </a:r>
            <a:r>
              <a:rPr lang="en-US" dirty="0"/>
              <a:t> </a:t>
            </a:r>
            <a:r>
              <a:rPr lang="en-US" dirty="0" err="1"/>
              <a:t>această</a:t>
            </a:r>
            <a:r>
              <a:rPr lang="en-US" dirty="0"/>
              <a:t> </a:t>
            </a:r>
            <a:r>
              <a:rPr lang="en-US" dirty="0" err="1"/>
              <a:t>regiune</a:t>
            </a:r>
            <a:r>
              <a:rPr lang="en-US" dirty="0"/>
              <a:t>. </a:t>
            </a:r>
            <a:endParaRPr lang="ro-RO" dirty="0"/>
          </a:p>
          <a:p>
            <a:r>
              <a:rPr lang="ro-RO" dirty="0"/>
              <a:t>S</a:t>
            </a:r>
            <a:r>
              <a:rPr lang="en-US" dirty="0" err="1"/>
              <a:t>tratul</a:t>
            </a:r>
            <a:r>
              <a:rPr lang="en-US" dirty="0"/>
              <a:t> P </a:t>
            </a:r>
            <a:r>
              <a:rPr lang="en-US" dirty="0" err="1"/>
              <a:t>este</a:t>
            </a:r>
            <a:r>
              <a:rPr lang="en-US" dirty="0"/>
              <a:t> </a:t>
            </a:r>
            <a:r>
              <a:rPr lang="en-US" dirty="0" err="1"/>
              <a:t>conceput</a:t>
            </a:r>
            <a:r>
              <a:rPr lang="en-US" dirty="0"/>
              <a:t> </a:t>
            </a:r>
            <a:r>
              <a:rPr lang="en-US" dirty="0" err="1"/>
              <a:t>pentru</a:t>
            </a:r>
            <a:r>
              <a:rPr lang="en-US" dirty="0"/>
              <a:t> a fi </a:t>
            </a:r>
            <a:r>
              <a:rPr lang="en-US" dirty="0" err="1"/>
              <a:t>menținut</a:t>
            </a:r>
            <a:r>
              <a:rPr lang="en-US" dirty="0"/>
              <a:t> </a:t>
            </a:r>
            <a:r>
              <a:rPr lang="en-US" dirty="0" err="1"/>
              <a:t>în</a:t>
            </a:r>
            <a:r>
              <a:rPr lang="en-US" dirty="0"/>
              <a:t> </a:t>
            </a:r>
            <a:r>
              <a:rPr lang="en-US" dirty="0" err="1"/>
              <a:t>partea</a:t>
            </a:r>
            <a:r>
              <a:rPr lang="en-US" dirty="0"/>
              <a:t> </a:t>
            </a:r>
            <a:r>
              <a:rPr lang="en-US" dirty="0" err="1"/>
              <a:t>superioară</a:t>
            </a:r>
            <a:r>
              <a:rPr lang="en-US" dirty="0"/>
              <a:t> a LED-</a:t>
            </a:r>
            <a:r>
              <a:rPr lang="en-US" dirty="0" err="1"/>
              <a:t>ului</a:t>
            </a:r>
            <a:r>
              <a:rPr lang="en-US" dirty="0"/>
              <a:t>.</a:t>
            </a:r>
          </a:p>
        </p:txBody>
      </p:sp>
      <p:pic>
        <p:nvPicPr>
          <p:cNvPr id="3080" name="Picture 8">
            <a:extLst>
              <a:ext uri="{FF2B5EF4-FFF2-40B4-BE49-F238E27FC236}">
                <a16:creationId xmlns:a16="http://schemas.microsoft.com/office/drawing/2014/main" id="{F1FB624E-451F-C6FA-CC07-CE8A57E51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413" y="3688704"/>
            <a:ext cx="2282715" cy="2795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863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845F0-58DA-6373-7D42-461D463F5F2B}"/>
              </a:ext>
            </a:extLst>
          </p:cNvPr>
          <p:cNvSpPr>
            <a:spLocks noGrp="1"/>
          </p:cNvSpPr>
          <p:nvPr>
            <p:ph type="title"/>
          </p:nvPr>
        </p:nvSpPr>
        <p:spPr>
          <a:xfrm>
            <a:off x="1371600" y="685800"/>
            <a:ext cx="9601200" cy="879529"/>
          </a:xfrm>
        </p:spPr>
        <p:txBody>
          <a:bodyPr/>
          <a:lstStyle/>
          <a:p>
            <a:r>
              <a:rPr lang="ro-RO" dirty="0" err="1"/>
              <a:t>Working</a:t>
            </a:r>
            <a:r>
              <a:rPr lang="ro-RO" dirty="0"/>
              <a:t> of LED</a:t>
            </a:r>
            <a:endParaRPr lang="en-US" dirty="0"/>
          </a:p>
        </p:txBody>
      </p:sp>
      <p:pic>
        <p:nvPicPr>
          <p:cNvPr id="4098" name="Picture 2">
            <a:extLst>
              <a:ext uri="{FF2B5EF4-FFF2-40B4-BE49-F238E27FC236}">
                <a16:creationId xmlns:a16="http://schemas.microsoft.com/office/drawing/2014/main" id="{9CF49E48-6E89-7ADD-6B79-3CA6F5C49B4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7869" y="1638300"/>
            <a:ext cx="5593328" cy="3581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14BB58-CEBA-2A48-869F-8B8A2E1AD1AB}"/>
              </a:ext>
            </a:extLst>
          </p:cNvPr>
          <p:cNvSpPr txBox="1"/>
          <p:nvPr/>
        </p:nvSpPr>
        <p:spPr>
          <a:xfrm>
            <a:off x="6093418" y="262890"/>
            <a:ext cx="6098582" cy="4247317"/>
          </a:xfrm>
          <a:prstGeom prst="rect">
            <a:avLst/>
          </a:prstGeom>
          <a:noFill/>
        </p:spPr>
        <p:txBody>
          <a:bodyPr wrap="square">
            <a:spAutoFit/>
          </a:bodyPr>
          <a:lstStyle/>
          <a:p>
            <a:r>
              <a:rPr lang="ro-RO" dirty="0"/>
              <a:t>C</a:t>
            </a:r>
            <a:r>
              <a:rPr lang="en-US" dirty="0"/>
              <a:t>a o </a:t>
            </a:r>
            <a:r>
              <a:rPr lang="en-US" dirty="0" err="1"/>
              <a:t>diodă</a:t>
            </a:r>
            <a:r>
              <a:rPr lang="en-US" dirty="0"/>
              <a:t> </a:t>
            </a:r>
            <a:r>
              <a:rPr lang="en-US" dirty="0" err="1"/>
              <a:t>normală</a:t>
            </a:r>
            <a:r>
              <a:rPr lang="en-US" dirty="0"/>
              <a:t>, LED-ul </a:t>
            </a:r>
            <a:r>
              <a:rPr lang="en-US" i="1" dirty="0" err="1"/>
              <a:t>funcționează</a:t>
            </a:r>
            <a:r>
              <a:rPr lang="en-US" i="1" dirty="0"/>
              <a:t> </a:t>
            </a:r>
            <a:r>
              <a:rPr lang="en-US" i="1" dirty="0" err="1"/>
              <a:t>doar</a:t>
            </a:r>
            <a:r>
              <a:rPr lang="en-US" i="1" dirty="0"/>
              <a:t> </a:t>
            </a:r>
            <a:r>
              <a:rPr lang="en-US" i="1" dirty="0" err="1"/>
              <a:t>în</a:t>
            </a:r>
            <a:r>
              <a:rPr lang="en-US" i="1" dirty="0"/>
              <a:t> </a:t>
            </a:r>
            <a:r>
              <a:rPr lang="en-US" i="1" dirty="0" err="1"/>
              <a:t>polarizare</a:t>
            </a:r>
            <a:r>
              <a:rPr lang="en-US" i="1" dirty="0"/>
              <a:t> </a:t>
            </a:r>
            <a:r>
              <a:rPr lang="en-US" i="1" dirty="0" err="1"/>
              <a:t>directă</a:t>
            </a:r>
            <a:r>
              <a:rPr lang="ro-RO" dirty="0"/>
              <a:t> (</a:t>
            </a:r>
            <a:r>
              <a:rPr lang="en-US" dirty="0" err="1"/>
              <a:t>anodul</a:t>
            </a:r>
            <a:r>
              <a:rPr lang="en-US" dirty="0"/>
              <a:t> </a:t>
            </a:r>
            <a:r>
              <a:rPr lang="ro-RO" dirty="0"/>
              <a:t>are</a:t>
            </a:r>
            <a:r>
              <a:rPr lang="en-US" dirty="0"/>
              <a:t> o </a:t>
            </a:r>
            <a:r>
              <a:rPr lang="en-US" dirty="0" err="1"/>
              <a:t>tensiune</a:t>
            </a:r>
            <a:r>
              <a:rPr lang="en-US" dirty="0"/>
              <a:t> </a:t>
            </a:r>
            <a:r>
              <a:rPr lang="en-US" dirty="0" err="1"/>
              <a:t>mai</a:t>
            </a:r>
            <a:r>
              <a:rPr lang="en-US" dirty="0"/>
              <a:t> mare </a:t>
            </a:r>
            <a:r>
              <a:rPr lang="en-US" dirty="0" err="1"/>
              <a:t>în</a:t>
            </a:r>
            <a:r>
              <a:rPr lang="en-US" dirty="0"/>
              <a:t> </a:t>
            </a:r>
            <a:r>
              <a:rPr lang="en-US" dirty="0" err="1"/>
              <a:t>comparație</a:t>
            </a:r>
            <a:r>
              <a:rPr lang="en-US" dirty="0"/>
              <a:t> cu </a:t>
            </a:r>
            <a:r>
              <a:rPr lang="en-US" dirty="0" err="1"/>
              <a:t>catodul</a:t>
            </a:r>
            <a:r>
              <a:rPr lang="ro-RO" dirty="0"/>
              <a:t>)</a:t>
            </a:r>
            <a:r>
              <a:rPr lang="en-US" dirty="0"/>
              <a:t>. </a:t>
            </a:r>
            <a:r>
              <a:rPr lang="ro-RO" dirty="0"/>
              <a:t>U</a:t>
            </a:r>
            <a:r>
              <a:rPr lang="en-US" dirty="0" err="1"/>
              <a:t>rmare</a:t>
            </a:r>
            <a:r>
              <a:rPr lang="ro-RO" dirty="0"/>
              <a:t> a polarizării directe</a:t>
            </a:r>
            <a:r>
              <a:rPr lang="en-US" dirty="0"/>
              <a:t> </a:t>
            </a:r>
            <a:r>
              <a:rPr lang="en-US" dirty="0" err="1"/>
              <a:t>regiunea</a:t>
            </a:r>
            <a:r>
              <a:rPr lang="en-US" dirty="0"/>
              <a:t> de </a:t>
            </a:r>
            <a:r>
              <a:rPr lang="en-US" dirty="0" err="1"/>
              <a:t>epuizare</a:t>
            </a:r>
            <a:r>
              <a:rPr lang="ro-RO" dirty="0"/>
              <a:t>. Stratul activ- </a:t>
            </a:r>
            <a:r>
              <a:rPr lang="en-US" dirty="0"/>
              <a:t> </a:t>
            </a:r>
            <a:r>
              <a:rPr lang="en-US" dirty="0" err="1"/>
              <a:t>începe</a:t>
            </a:r>
            <a:r>
              <a:rPr lang="en-US" dirty="0"/>
              <a:t> </a:t>
            </a:r>
            <a:r>
              <a:rPr lang="en-US" dirty="0" err="1"/>
              <a:t>să</a:t>
            </a:r>
            <a:r>
              <a:rPr lang="en-US" dirty="0"/>
              <a:t> se </a:t>
            </a:r>
            <a:r>
              <a:rPr lang="en-US" dirty="0" err="1"/>
              <a:t>micșoreze</a:t>
            </a:r>
            <a:r>
              <a:rPr lang="en-US" dirty="0"/>
              <a:t>. Prin </a:t>
            </a:r>
            <a:r>
              <a:rPr lang="en-US" dirty="0" err="1"/>
              <a:t>urmare</a:t>
            </a:r>
            <a:r>
              <a:rPr lang="en-US" dirty="0"/>
              <a:t>, </a:t>
            </a:r>
            <a:r>
              <a:rPr lang="en-US" dirty="0" err="1"/>
              <a:t>electronii</a:t>
            </a:r>
            <a:r>
              <a:rPr lang="en-US" dirty="0"/>
              <a:t> din </a:t>
            </a:r>
            <a:r>
              <a:rPr lang="en-US" dirty="0" err="1"/>
              <a:t>regiunea</a:t>
            </a:r>
            <a:r>
              <a:rPr lang="en-US" dirty="0"/>
              <a:t> </a:t>
            </a:r>
            <a:r>
              <a:rPr lang="en-US" i="1" dirty="0">
                <a:solidFill>
                  <a:srgbClr val="FF0000"/>
                </a:solidFill>
              </a:rPr>
              <a:t>n</a:t>
            </a:r>
            <a:r>
              <a:rPr lang="en-US" dirty="0"/>
              <a:t> </a:t>
            </a:r>
            <a:r>
              <a:rPr lang="en-US" dirty="0" err="1"/>
              <a:t>și</a:t>
            </a:r>
            <a:r>
              <a:rPr lang="en-US" dirty="0"/>
              <a:t> </a:t>
            </a:r>
            <a:r>
              <a:rPr lang="en-US" dirty="0" err="1"/>
              <a:t>golurile</a:t>
            </a:r>
            <a:r>
              <a:rPr lang="en-US" dirty="0"/>
              <a:t> din </a:t>
            </a:r>
            <a:r>
              <a:rPr lang="en-US" dirty="0" err="1"/>
              <a:t>regiunea</a:t>
            </a:r>
            <a:r>
              <a:rPr lang="en-US" dirty="0"/>
              <a:t> </a:t>
            </a:r>
            <a:r>
              <a:rPr lang="en-US" i="1" dirty="0">
                <a:solidFill>
                  <a:srgbClr val="FF0000"/>
                </a:solidFill>
              </a:rPr>
              <a:t>p</a:t>
            </a:r>
            <a:r>
              <a:rPr lang="en-US" dirty="0"/>
              <a:t> </a:t>
            </a:r>
            <a:r>
              <a:rPr lang="en-US" dirty="0" err="1"/>
              <a:t>încep</a:t>
            </a:r>
            <a:r>
              <a:rPr lang="en-US" dirty="0"/>
              <a:t> </a:t>
            </a:r>
            <a:r>
              <a:rPr lang="en-US" dirty="0" err="1"/>
              <a:t>să</a:t>
            </a:r>
            <a:r>
              <a:rPr lang="en-US" dirty="0"/>
              <a:t> </a:t>
            </a:r>
            <a:r>
              <a:rPr lang="en-US" dirty="0" err="1"/>
              <a:t>treacă</a:t>
            </a:r>
            <a:r>
              <a:rPr lang="en-US" dirty="0"/>
              <a:t> </a:t>
            </a:r>
            <a:r>
              <a:rPr lang="en-US" dirty="0" err="1"/>
              <a:t>prin</a:t>
            </a:r>
            <a:r>
              <a:rPr lang="en-US" dirty="0"/>
              <a:t> </a:t>
            </a:r>
            <a:r>
              <a:rPr lang="en-US" dirty="0" err="1"/>
              <a:t>joncțiune</a:t>
            </a:r>
            <a:r>
              <a:rPr lang="en-US" dirty="0"/>
              <a:t>. </a:t>
            </a:r>
            <a:r>
              <a:rPr lang="en-US" dirty="0" err="1"/>
              <a:t>Aceasta</a:t>
            </a:r>
            <a:r>
              <a:rPr lang="en-US" dirty="0"/>
              <a:t> </a:t>
            </a:r>
            <a:r>
              <a:rPr lang="en-US" dirty="0" err="1"/>
              <a:t>începe</a:t>
            </a:r>
            <a:r>
              <a:rPr lang="en-US" dirty="0"/>
              <a:t> </a:t>
            </a:r>
            <a:r>
              <a:rPr lang="en-US" dirty="0" err="1"/>
              <a:t>să</a:t>
            </a:r>
            <a:r>
              <a:rPr lang="en-US" dirty="0"/>
              <a:t> se recombine </a:t>
            </a:r>
            <a:r>
              <a:rPr lang="en-US" dirty="0" err="1"/>
              <a:t>în</a:t>
            </a:r>
            <a:r>
              <a:rPr lang="en-US" dirty="0"/>
              <a:t> </a:t>
            </a:r>
            <a:r>
              <a:rPr lang="en-US" dirty="0" err="1"/>
              <a:t>regiunea</a:t>
            </a:r>
            <a:r>
              <a:rPr lang="en-US" dirty="0"/>
              <a:t> </a:t>
            </a:r>
            <a:r>
              <a:rPr lang="en-US" dirty="0" err="1"/>
              <a:t>activă</a:t>
            </a:r>
            <a:r>
              <a:rPr lang="en-US" dirty="0"/>
              <a:t>. </a:t>
            </a:r>
          </a:p>
          <a:p>
            <a:r>
              <a:rPr lang="en-US" dirty="0" err="1"/>
              <a:t>În</a:t>
            </a:r>
            <a:r>
              <a:rPr lang="en-US" dirty="0"/>
              <a:t> </a:t>
            </a:r>
            <a:r>
              <a:rPr lang="en-US" dirty="0" err="1"/>
              <a:t>timpul</a:t>
            </a:r>
            <a:r>
              <a:rPr lang="en-US" dirty="0"/>
              <a:t> </a:t>
            </a:r>
            <a:r>
              <a:rPr lang="en-US" dirty="0" err="1"/>
              <a:t>recombinării</a:t>
            </a:r>
            <a:r>
              <a:rPr lang="en-US" dirty="0"/>
              <a:t>, </a:t>
            </a:r>
            <a:r>
              <a:rPr lang="en-US" dirty="0" err="1"/>
              <a:t>electronii</a:t>
            </a:r>
            <a:r>
              <a:rPr lang="en-US" dirty="0"/>
              <a:t> din BC cad </a:t>
            </a:r>
            <a:r>
              <a:rPr lang="en-US" dirty="0" err="1"/>
              <a:t>în</a:t>
            </a:r>
            <a:r>
              <a:rPr lang="en-US" dirty="0"/>
              <a:t> BV </a:t>
            </a:r>
            <a:r>
              <a:rPr lang="en-US" dirty="0" err="1"/>
              <a:t>prin</a:t>
            </a:r>
            <a:r>
              <a:rPr lang="en-US" dirty="0"/>
              <a:t> </a:t>
            </a:r>
            <a:r>
              <a:rPr lang="en-US" dirty="0" err="1"/>
              <a:t>recombinarea</a:t>
            </a:r>
            <a:r>
              <a:rPr lang="en-US" dirty="0"/>
              <a:t> cu </a:t>
            </a:r>
            <a:r>
              <a:rPr lang="en-US" dirty="0" err="1"/>
              <a:t>golurile</a:t>
            </a:r>
            <a:r>
              <a:rPr lang="en-US" dirty="0"/>
              <a:t> </a:t>
            </a:r>
            <a:r>
              <a:rPr lang="en-US" dirty="0" err="1"/>
              <a:t>și</a:t>
            </a:r>
            <a:r>
              <a:rPr lang="en-US" dirty="0"/>
              <a:t> </a:t>
            </a:r>
            <a:r>
              <a:rPr lang="en-US" dirty="0" err="1"/>
              <a:t>eliberează</a:t>
            </a:r>
            <a:r>
              <a:rPr lang="en-US" dirty="0"/>
              <a:t> </a:t>
            </a:r>
            <a:r>
              <a:rPr lang="en-US" dirty="0" err="1"/>
              <a:t>energia</a:t>
            </a:r>
            <a:r>
              <a:rPr lang="en-US" dirty="0"/>
              <a:t> sub </a:t>
            </a:r>
            <a:r>
              <a:rPr lang="en-US" dirty="0" err="1"/>
              <a:t>formă</a:t>
            </a:r>
            <a:r>
              <a:rPr lang="en-US" dirty="0"/>
              <a:t> de </a:t>
            </a:r>
            <a:r>
              <a:rPr lang="en-US" dirty="0" err="1"/>
              <a:t>lumină</a:t>
            </a:r>
            <a:r>
              <a:rPr lang="en-US" dirty="0"/>
              <a:t>. </a:t>
            </a:r>
          </a:p>
          <a:p>
            <a:r>
              <a:rPr lang="en-US" dirty="0" err="1"/>
              <a:t>După</a:t>
            </a:r>
            <a:r>
              <a:rPr lang="en-US" dirty="0"/>
              <a:t> </a:t>
            </a:r>
            <a:r>
              <a:rPr lang="en-US" dirty="0" err="1"/>
              <a:t>câteva</a:t>
            </a:r>
            <a:r>
              <a:rPr lang="en-US" dirty="0"/>
              <a:t> </a:t>
            </a:r>
            <a:r>
              <a:rPr lang="en-US" dirty="0" err="1"/>
              <a:t>recombinări</a:t>
            </a:r>
            <a:r>
              <a:rPr lang="en-US" dirty="0"/>
              <a:t>, </a:t>
            </a:r>
            <a:r>
              <a:rPr lang="en-US" dirty="0" err="1"/>
              <a:t>lățimea</a:t>
            </a:r>
            <a:r>
              <a:rPr lang="en-US" dirty="0"/>
              <a:t> </a:t>
            </a:r>
            <a:r>
              <a:rPr lang="en-US" dirty="0" err="1"/>
              <a:t>regiunii</a:t>
            </a:r>
            <a:r>
              <a:rPr lang="en-US" dirty="0"/>
              <a:t> de </a:t>
            </a:r>
            <a:r>
              <a:rPr lang="en-US" dirty="0" err="1"/>
              <a:t>epuizare</a:t>
            </a:r>
            <a:r>
              <a:rPr lang="en-US" dirty="0"/>
              <a:t> </a:t>
            </a:r>
            <a:r>
              <a:rPr lang="en-US" dirty="0" err="1"/>
              <a:t>scade</a:t>
            </a:r>
            <a:r>
              <a:rPr lang="en-US" dirty="0"/>
              <a:t> </a:t>
            </a:r>
            <a:r>
              <a:rPr lang="en-US" dirty="0" err="1"/>
              <a:t>în</a:t>
            </a:r>
            <a:r>
              <a:rPr lang="en-US" dirty="0"/>
              <a:t> </a:t>
            </a:r>
            <a:r>
              <a:rPr lang="en-US" dirty="0" err="1"/>
              <a:t>continuare</a:t>
            </a:r>
            <a:r>
              <a:rPr lang="en-US" dirty="0"/>
              <a:t>, </a:t>
            </a:r>
            <a:r>
              <a:rPr lang="en-US" dirty="0" err="1"/>
              <a:t>iar</a:t>
            </a:r>
            <a:r>
              <a:rPr lang="en-US" dirty="0"/>
              <a:t> </a:t>
            </a:r>
            <a:r>
              <a:rPr lang="en-US" dirty="0" err="1"/>
              <a:t>intensitatea</a:t>
            </a:r>
            <a:r>
              <a:rPr lang="en-US" dirty="0"/>
              <a:t> </a:t>
            </a:r>
            <a:r>
              <a:rPr lang="en-US" dirty="0" err="1"/>
              <a:t>luminii</a:t>
            </a:r>
            <a:r>
              <a:rPr lang="en-US" dirty="0"/>
              <a:t> </a:t>
            </a:r>
            <a:r>
              <a:rPr lang="en-US" dirty="0" err="1"/>
              <a:t>crește</a:t>
            </a:r>
            <a:r>
              <a:rPr lang="en-US" dirty="0"/>
              <a:t>.</a:t>
            </a:r>
            <a:endParaRPr lang="ro-RO" dirty="0"/>
          </a:p>
          <a:p>
            <a:endParaRPr lang="en-US" dirty="0"/>
          </a:p>
          <a:p>
            <a:r>
              <a:rPr lang="en-US" dirty="0" err="1"/>
              <a:t>Proprietatea</a:t>
            </a:r>
            <a:r>
              <a:rPr lang="en-US" dirty="0"/>
              <a:t> de </a:t>
            </a:r>
            <a:r>
              <a:rPr lang="en-US" dirty="0" err="1"/>
              <a:t>conversie</a:t>
            </a:r>
            <a:r>
              <a:rPr lang="en-US" dirty="0"/>
              <a:t> a </a:t>
            </a:r>
            <a:r>
              <a:rPr lang="en-US" dirty="0" err="1"/>
              <a:t>electricității</a:t>
            </a:r>
            <a:r>
              <a:rPr lang="en-US" dirty="0"/>
              <a:t> </a:t>
            </a:r>
            <a:r>
              <a:rPr lang="en-US" dirty="0" err="1"/>
              <a:t>în</a:t>
            </a:r>
            <a:r>
              <a:rPr lang="en-US" dirty="0"/>
              <a:t> </a:t>
            </a:r>
            <a:r>
              <a:rPr lang="en-US" dirty="0" err="1"/>
              <a:t>energie</a:t>
            </a:r>
            <a:r>
              <a:rPr lang="en-US" dirty="0"/>
              <a:t> </a:t>
            </a:r>
            <a:r>
              <a:rPr lang="en-US" dirty="0" err="1"/>
              <a:t>luminoasă</a:t>
            </a:r>
            <a:r>
              <a:rPr lang="en-US" dirty="0"/>
              <a:t> se </a:t>
            </a:r>
            <a:r>
              <a:rPr lang="en-US" dirty="0" err="1"/>
              <a:t>numește</a:t>
            </a:r>
            <a:r>
              <a:rPr lang="en-US" dirty="0"/>
              <a:t> electro-</a:t>
            </a:r>
            <a:r>
              <a:rPr lang="en-US" dirty="0" err="1"/>
              <a:t>lumin</a:t>
            </a:r>
            <a:r>
              <a:rPr lang="ro-RO" dirty="0" err="1"/>
              <a:t>iscență</a:t>
            </a:r>
            <a:r>
              <a:rPr lang="ro-RO" dirty="0"/>
              <a:t>.</a:t>
            </a:r>
            <a:r>
              <a:rPr lang="en-US" dirty="0"/>
              <a:t> </a:t>
            </a:r>
          </a:p>
        </p:txBody>
      </p:sp>
      <p:sp>
        <p:nvSpPr>
          <p:cNvPr id="7" name="TextBox 6">
            <a:extLst>
              <a:ext uri="{FF2B5EF4-FFF2-40B4-BE49-F238E27FC236}">
                <a16:creationId xmlns:a16="http://schemas.microsoft.com/office/drawing/2014/main" id="{D6C56B42-95A0-E892-3433-75963C0866CF}"/>
              </a:ext>
            </a:extLst>
          </p:cNvPr>
          <p:cNvSpPr txBox="1"/>
          <p:nvPr/>
        </p:nvSpPr>
        <p:spPr>
          <a:xfrm>
            <a:off x="715753" y="5120137"/>
            <a:ext cx="11320916" cy="1754326"/>
          </a:xfrm>
          <a:prstGeom prst="rect">
            <a:avLst/>
          </a:prstGeom>
          <a:noFill/>
        </p:spPr>
        <p:txBody>
          <a:bodyPr wrap="square">
            <a:spAutoFit/>
          </a:bodyPr>
          <a:lstStyle/>
          <a:p>
            <a:r>
              <a:rPr lang="en-US" dirty="0" err="1"/>
              <a:t>După</a:t>
            </a:r>
            <a:r>
              <a:rPr lang="en-US" dirty="0"/>
              <a:t> cum </a:t>
            </a:r>
            <a:r>
              <a:rPr lang="en-US" dirty="0" err="1"/>
              <a:t>știm</a:t>
            </a:r>
            <a:r>
              <a:rPr lang="en-US" dirty="0"/>
              <a:t>, </a:t>
            </a:r>
            <a:r>
              <a:rPr lang="en-US" dirty="0" err="1"/>
              <a:t>curentul</a:t>
            </a:r>
            <a:r>
              <a:rPr lang="en-US" dirty="0"/>
              <a:t> direct al </a:t>
            </a:r>
            <a:r>
              <a:rPr lang="en-US" dirty="0" err="1"/>
              <a:t>diodei</a:t>
            </a:r>
            <a:r>
              <a:rPr lang="en-US" dirty="0"/>
              <a:t> </a:t>
            </a:r>
            <a:r>
              <a:rPr lang="en-US" dirty="0" err="1"/>
              <a:t>crește</a:t>
            </a:r>
            <a:r>
              <a:rPr lang="en-US" dirty="0"/>
              <a:t> </a:t>
            </a:r>
            <a:r>
              <a:rPr lang="en-US" dirty="0" err="1"/>
              <a:t>exponențial</a:t>
            </a:r>
            <a:r>
              <a:rPr lang="en-US" dirty="0"/>
              <a:t> </a:t>
            </a:r>
            <a:r>
              <a:rPr lang="en-US" dirty="0" err="1"/>
              <a:t>odată</a:t>
            </a:r>
            <a:r>
              <a:rPr lang="en-US" dirty="0"/>
              <a:t> </a:t>
            </a:r>
            <a:r>
              <a:rPr lang="en-US" dirty="0" err="1"/>
              <a:t>ce</a:t>
            </a:r>
            <a:r>
              <a:rPr lang="en-US" dirty="0"/>
              <a:t> </a:t>
            </a:r>
            <a:r>
              <a:rPr lang="en-US" dirty="0" err="1"/>
              <a:t>joncțiunea</a:t>
            </a:r>
            <a:r>
              <a:rPr lang="en-US" dirty="0"/>
              <a:t> </a:t>
            </a:r>
            <a:r>
              <a:rPr lang="en-US" dirty="0" err="1"/>
              <a:t>este</a:t>
            </a:r>
            <a:r>
              <a:rPr lang="en-US" dirty="0"/>
              <a:t> </a:t>
            </a:r>
            <a:r>
              <a:rPr lang="en-US" dirty="0" err="1"/>
              <a:t>polarizată</a:t>
            </a:r>
            <a:r>
              <a:rPr lang="en-US" dirty="0"/>
              <a:t> direct, </a:t>
            </a:r>
            <a:r>
              <a:rPr lang="en-US" dirty="0" err="1"/>
              <a:t>acest</a:t>
            </a:r>
            <a:r>
              <a:rPr lang="en-US" dirty="0"/>
              <a:t> </a:t>
            </a:r>
            <a:r>
              <a:rPr lang="en-US" dirty="0" err="1"/>
              <a:t>curent</a:t>
            </a:r>
            <a:r>
              <a:rPr lang="en-US" dirty="0"/>
              <a:t> </a:t>
            </a:r>
            <a:r>
              <a:rPr lang="en-US" dirty="0" err="1"/>
              <a:t>imens</a:t>
            </a:r>
            <a:r>
              <a:rPr lang="en-US" dirty="0"/>
              <a:t> </a:t>
            </a:r>
            <a:r>
              <a:rPr lang="en-US" dirty="0" err="1"/>
              <a:t>poate</a:t>
            </a:r>
            <a:r>
              <a:rPr lang="en-US" dirty="0"/>
              <a:t> </a:t>
            </a:r>
            <a:r>
              <a:rPr lang="en-US" dirty="0" err="1"/>
              <a:t>deteriora</a:t>
            </a:r>
            <a:r>
              <a:rPr lang="en-US" dirty="0"/>
              <a:t> permanent LED-ul. </a:t>
            </a:r>
            <a:r>
              <a:rPr lang="ro-RO" i="1" dirty="0">
                <a:solidFill>
                  <a:srgbClr val="FF0000"/>
                </a:solidFill>
              </a:rPr>
              <a:t>S</a:t>
            </a:r>
            <a:r>
              <a:rPr lang="en-US" i="1" dirty="0">
                <a:solidFill>
                  <a:srgbClr val="FF0000"/>
                </a:solidFill>
              </a:rPr>
              <a:t>e </a:t>
            </a:r>
            <a:r>
              <a:rPr lang="en-US" i="1" dirty="0" err="1">
                <a:solidFill>
                  <a:srgbClr val="FF0000"/>
                </a:solidFill>
              </a:rPr>
              <a:t>utilizează</a:t>
            </a:r>
            <a:r>
              <a:rPr lang="en-US" i="1" dirty="0">
                <a:solidFill>
                  <a:srgbClr val="FF0000"/>
                </a:solidFill>
              </a:rPr>
              <a:t> o </a:t>
            </a:r>
            <a:r>
              <a:rPr lang="en-US" i="1" dirty="0" err="1">
                <a:solidFill>
                  <a:srgbClr val="FF0000"/>
                </a:solidFill>
              </a:rPr>
              <a:t>rezistență</a:t>
            </a:r>
            <a:r>
              <a:rPr lang="en-US" i="1" dirty="0">
                <a:solidFill>
                  <a:srgbClr val="FF0000"/>
                </a:solidFill>
              </a:rPr>
              <a:t> de </a:t>
            </a:r>
            <a:r>
              <a:rPr lang="en-US" i="1" dirty="0" err="1">
                <a:solidFill>
                  <a:srgbClr val="FF0000"/>
                </a:solidFill>
              </a:rPr>
              <a:t>limitare</a:t>
            </a:r>
            <a:r>
              <a:rPr lang="en-US" i="1" dirty="0">
                <a:solidFill>
                  <a:srgbClr val="FF0000"/>
                </a:solidFill>
              </a:rPr>
              <a:t> a </a:t>
            </a:r>
            <a:r>
              <a:rPr lang="en-US" i="1" dirty="0" err="1">
                <a:solidFill>
                  <a:srgbClr val="FF0000"/>
                </a:solidFill>
              </a:rPr>
              <a:t>curentului</a:t>
            </a:r>
            <a:r>
              <a:rPr lang="en-US" i="1" dirty="0">
                <a:solidFill>
                  <a:srgbClr val="FF0000"/>
                </a:solidFill>
              </a:rPr>
              <a:t> </a:t>
            </a:r>
            <a:r>
              <a:rPr lang="en-US" i="1" dirty="0" err="1">
                <a:solidFill>
                  <a:srgbClr val="FF0000"/>
                </a:solidFill>
              </a:rPr>
              <a:t>în</a:t>
            </a:r>
            <a:r>
              <a:rPr lang="en-US" i="1" dirty="0">
                <a:solidFill>
                  <a:srgbClr val="FF0000"/>
                </a:solidFill>
              </a:rPr>
              <a:t> </a:t>
            </a:r>
            <a:r>
              <a:rPr lang="en-US" i="1" dirty="0" err="1">
                <a:solidFill>
                  <a:srgbClr val="FF0000"/>
                </a:solidFill>
              </a:rPr>
              <a:t>serie</a:t>
            </a:r>
            <a:r>
              <a:rPr lang="en-US" i="1" dirty="0">
                <a:solidFill>
                  <a:srgbClr val="FF0000"/>
                </a:solidFill>
              </a:rPr>
              <a:t> cu LED-ul </a:t>
            </a:r>
            <a:r>
              <a:rPr lang="en-US" dirty="0" err="1"/>
              <a:t>pentru</a:t>
            </a:r>
            <a:r>
              <a:rPr lang="en-US" dirty="0"/>
              <a:t> a </a:t>
            </a:r>
            <a:r>
              <a:rPr lang="en-US" dirty="0" err="1"/>
              <a:t>limita</a:t>
            </a:r>
            <a:r>
              <a:rPr lang="en-US" dirty="0"/>
              <a:t> </a:t>
            </a:r>
            <a:r>
              <a:rPr lang="en-US" dirty="0" err="1"/>
              <a:t>curentul</a:t>
            </a:r>
            <a:r>
              <a:rPr lang="en-US" dirty="0"/>
              <a:t>. </a:t>
            </a:r>
          </a:p>
          <a:p>
            <a:r>
              <a:rPr lang="en-US" dirty="0"/>
              <a:t>Nu </a:t>
            </a:r>
            <a:r>
              <a:rPr lang="en-US" dirty="0" err="1"/>
              <a:t>doar</a:t>
            </a:r>
            <a:r>
              <a:rPr lang="en-US" dirty="0"/>
              <a:t> </a:t>
            </a:r>
            <a:r>
              <a:rPr lang="en-US" dirty="0" err="1"/>
              <a:t>curentul</a:t>
            </a:r>
            <a:r>
              <a:rPr lang="en-US" dirty="0"/>
              <a:t> </a:t>
            </a:r>
            <a:r>
              <a:rPr lang="en-US" dirty="0" err="1"/>
              <a:t>poate</a:t>
            </a:r>
            <a:r>
              <a:rPr lang="en-US" dirty="0"/>
              <a:t> </a:t>
            </a:r>
            <a:r>
              <a:rPr lang="en-US" dirty="0" err="1"/>
              <a:t>deteriora</a:t>
            </a:r>
            <a:r>
              <a:rPr lang="en-US" dirty="0"/>
              <a:t> LED-ul, ci </a:t>
            </a:r>
            <a:r>
              <a:rPr lang="en-US" dirty="0" err="1"/>
              <a:t>și</a:t>
            </a:r>
            <a:r>
              <a:rPr lang="en-US" dirty="0"/>
              <a:t> </a:t>
            </a:r>
            <a:r>
              <a:rPr lang="en-US" dirty="0" err="1"/>
              <a:t>tensiunea</a:t>
            </a:r>
            <a:r>
              <a:rPr lang="en-US" dirty="0"/>
              <a:t>. </a:t>
            </a:r>
            <a:r>
              <a:rPr lang="en-US" i="1" dirty="0" err="1">
                <a:solidFill>
                  <a:srgbClr val="FF0000"/>
                </a:solidFill>
              </a:rPr>
              <a:t>Tensiunea</a:t>
            </a:r>
            <a:r>
              <a:rPr lang="en-US" i="1" dirty="0">
                <a:solidFill>
                  <a:srgbClr val="FF0000"/>
                </a:solidFill>
              </a:rPr>
              <a:t> de </a:t>
            </a:r>
            <a:r>
              <a:rPr lang="en-US" i="1" dirty="0" err="1">
                <a:solidFill>
                  <a:srgbClr val="FF0000"/>
                </a:solidFill>
              </a:rPr>
              <a:t>alimentare</a:t>
            </a:r>
            <a:r>
              <a:rPr lang="en-US" i="1" dirty="0">
                <a:solidFill>
                  <a:srgbClr val="FF0000"/>
                </a:solidFill>
              </a:rPr>
              <a:t> nu </a:t>
            </a:r>
            <a:r>
              <a:rPr lang="en-US" i="1" dirty="0" err="1">
                <a:solidFill>
                  <a:srgbClr val="FF0000"/>
                </a:solidFill>
              </a:rPr>
              <a:t>trebuie</a:t>
            </a:r>
            <a:r>
              <a:rPr lang="en-US" i="1" dirty="0">
                <a:solidFill>
                  <a:srgbClr val="FF0000"/>
                </a:solidFill>
              </a:rPr>
              <a:t> </a:t>
            </a:r>
            <a:r>
              <a:rPr lang="en-US" i="1" dirty="0" err="1">
                <a:solidFill>
                  <a:srgbClr val="FF0000"/>
                </a:solidFill>
              </a:rPr>
              <a:t>să</a:t>
            </a:r>
            <a:r>
              <a:rPr lang="en-US" i="1" dirty="0">
                <a:solidFill>
                  <a:srgbClr val="FF0000"/>
                </a:solidFill>
              </a:rPr>
              <a:t> fie </a:t>
            </a:r>
            <a:r>
              <a:rPr lang="en-US" i="1" dirty="0" err="1">
                <a:solidFill>
                  <a:srgbClr val="FF0000"/>
                </a:solidFill>
              </a:rPr>
              <a:t>mai</a:t>
            </a:r>
            <a:r>
              <a:rPr lang="en-US" i="1" dirty="0">
                <a:solidFill>
                  <a:srgbClr val="FF0000"/>
                </a:solidFill>
              </a:rPr>
              <a:t> mare </a:t>
            </a:r>
            <a:r>
              <a:rPr lang="en-US" i="1" dirty="0" err="1">
                <a:solidFill>
                  <a:srgbClr val="FF0000"/>
                </a:solidFill>
              </a:rPr>
              <a:t>decât</a:t>
            </a:r>
            <a:r>
              <a:rPr lang="en-US" i="1" dirty="0">
                <a:solidFill>
                  <a:srgbClr val="FF0000"/>
                </a:solidFill>
              </a:rPr>
              <a:t> </a:t>
            </a:r>
            <a:r>
              <a:rPr lang="en-US" i="1" dirty="0" err="1">
                <a:solidFill>
                  <a:srgbClr val="FF0000"/>
                </a:solidFill>
              </a:rPr>
              <a:t>tensiunea</a:t>
            </a:r>
            <a:r>
              <a:rPr lang="en-US" i="1" dirty="0">
                <a:solidFill>
                  <a:srgbClr val="FF0000"/>
                </a:solidFill>
              </a:rPr>
              <a:t> de </a:t>
            </a:r>
            <a:r>
              <a:rPr lang="en-US" i="1" dirty="0" err="1">
                <a:solidFill>
                  <a:srgbClr val="FF0000"/>
                </a:solidFill>
              </a:rPr>
              <a:t>funcționare</a:t>
            </a:r>
            <a:r>
              <a:rPr lang="en-US" i="1" dirty="0">
                <a:solidFill>
                  <a:srgbClr val="FF0000"/>
                </a:solidFill>
              </a:rPr>
              <a:t> </a:t>
            </a:r>
            <a:r>
              <a:rPr lang="en-US" i="1" dirty="0" err="1">
                <a:solidFill>
                  <a:srgbClr val="FF0000"/>
                </a:solidFill>
              </a:rPr>
              <a:t>directă</a:t>
            </a:r>
            <a:r>
              <a:rPr lang="en-US" dirty="0"/>
              <a:t>. </a:t>
            </a:r>
            <a:r>
              <a:rPr lang="en-US" dirty="0" err="1"/>
              <a:t>În</a:t>
            </a:r>
            <a:r>
              <a:rPr lang="en-US" dirty="0"/>
              <a:t> </a:t>
            </a:r>
            <a:r>
              <a:rPr lang="en-US" dirty="0" err="1"/>
              <a:t>caz</a:t>
            </a:r>
            <a:r>
              <a:rPr lang="en-US" dirty="0"/>
              <a:t> </a:t>
            </a:r>
            <a:r>
              <a:rPr lang="en-US" dirty="0" err="1"/>
              <a:t>contrar</a:t>
            </a:r>
            <a:r>
              <a:rPr lang="en-US" dirty="0"/>
              <a:t>, se </a:t>
            </a:r>
            <a:r>
              <a:rPr lang="en-US" dirty="0" err="1"/>
              <a:t>poate</a:t>
            </a:r>
            <a:r>
              <a:rPr lang="en-US" dirty="0"/>
              <a:t> </a:t>
            </a:r>
            <a:r>
              <a:rPr lang="en-US" dirty="0" err="1"/>
              <a:t>deteriora</a:t>
            </a:r>
            <a:r>
              <a:rPr lang="en-US" dirty="0"/>
              <a:t> </a:t>
            </a:r>
            <a:r>
              <a:rPr lang="en-US" dirty="0" err="1"/>
              <a:t>joncțiunea</a:t>
            </a:r>
            <a:r>
              <a:rPr lang="en-US" dirty="0"/>
              <a:t>. Un LED normal are o </a:t>
            </a:r>
            <a:r>
              <a:rPr lang="en-US" dirty="0" err="1"/>
              <a:t>tensiune</a:t>
            </a:r>
            <a:r>
              <a:rPr lang="en-US" dirty="0"/>
              <a:t> </a:t>
            </a:r>
            <a:r>
              <a:rPr lang="en-US" dirty="0" err="1"/>
              <a:t>nominală</a:t>
            </a:r>
            <a:r>
              <a:rPr lang="en-US" dirty="0"/>
              <a:t> de </a:t>
            </a:r>
            <a:r>
              <a:rPr lang="en-US" dirty="0" err="1"/>
              <a:t>până</a:t>
            </a:r>
            <a:r>
              <a:rPr lang="en-US" dirty="0"/>
              <a:t> la 4,0 V </a:t>
            </a:r>
            <a:r>
              <a:rPr lang="en-US" dirty="0" err="1"/>
              <a:t>și</a:t>
            </a:r>
            <a:r>
              <a:rPr lang="en-US" dirty="0"/>
              <a:t> un </a:t>
            </a:r>
            <a:r>
              <a:rPr lang="en-US" dirty="0" err="1"/>
              <a:t>curent</a:t>
            </a:r>
            <a:r>
              <a:rPr lang="en-US" dirty="0"/>
              <a:t> nominal de </a:t>
            </a:r>
            <a:r>
              <a:rPr lang="en-US" dirty="0" err="1"/>
              <a:t>până</a:t>
            </a:r>
            <a:r>
              <a:rPr lang="en-US" dirty="0"/>
              <a:t> la 30 mA.</a:t>
            </a:r>
          </a:p>
        </p:txBody>
      </p:sp>
    </p:spTree>
    <p:extLst>
      <p:ext uri="{BB962C8B-B14F-4D97-AF65-F5344CB8AC3E}">
        <p14:creationId xmlns:p14="http://schemas.microsoft.com/office/powerpoint/2010/main" val="2395464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F7255F3B-8C8C-B298-EFAA-EE1B04BA271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4975" y="639869"/>
            <a:ext cx="5086689" cy="440039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44FE5DD4-6BAF-0C7A-DEE9-9C7D0C389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517" y="2446381"/>
            <a:ext cx="4837167" cy="38114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722194E-962D-06AF-9F7F-49FFD9945528}"/>
              </a:ext>
            </a:extLst>
          </p:cNvPr>
          <p:cNvSpPr txBox="1"/>
          <p:nvPr/>
        </p:nvSpPr>
        <p:spPr>
          <a:xfrm>
            <a:off x="842394" y="5218056"/>
            <a:ext cx="5253606" cy="1200329"/>
          </a:xfrm>
          <a:prstGeom prst="rect">
            <a:avLst/>
          </a:prstGeom>
          <a:noFill/>
        </p:spPr>
        <p:txBody>
          <a:bodyPr wrap="square">
            <a:spAutoFit/>
          </a:bodyPr>
          <a:lstStyle/>
          <a:p>
            <a:r>
              <a:rPr lang="en-US" b="0" i="0" dirty="0" err="1">
                <a:solidFill>
                  <a:srgbClr val="2C2F34"/>
                </a:solidFill>
                <a:effectLst/>
                <a:latin typeface="arial" panose="020B0604020202020204" pitchFamily="34" charset="0"/>
              </a:rPr>
              <a:t>Aluminium</a:t>
            </a:r>
            <a:r>
              <a:rPr lang="en-US" b="0" i="0" dirty="0">
                <a:solidFill>
                  <a:srgbClr val="2C2F34"/>
                </a:solidFill>
                <a:effectLst/>
                <a:latin typeface="arial" panose="020B0604020202020204" pitchFamily="34" charset="0"/>
              </a:rPr>
              <a:t> Gallium Arsenide</a:t>
            </a:r>
            <a:r>
              <a:rPr lang="ro-RO" b="0" i="0" dirty="0">
                <a:solidFill>
                  <a:srgbClr val="2C2F34"/>
                </a:solidFill>
                <a:effectLst/>
                <a:latin typeface="arial" panose="020B0604020202020204" pitchFamily="34" charset="0"/>
              </a:rPr>
              <a:t> </a:t>
            </a:r>
            <a:r>
              <a:rPr lang="en-US" b="0" i="0" dirty="0">
                <a:solidFill>
                  <a:srgbClr val="2C2F34"/>
                </a:solidFill>
                <a:effectLst/>
                <a:latin typeface="arial" panose="020B0604020202020204" pitchFamily="34" charset="0"/>
              </a:rPr>
              <a:t>(</a:t>
            </a:r>
            <a:r>
              <a:rPr lang="en-US" b="0" i="0" dirty="0" err="1">
                <a:solidFill>
                  <a:srgbClr val="2C2F34"/>
                </a:solidFill>
                <a:effectLst/>
                <a:latin typeface="arial" panose="020B0604020202020204" pitchFamily="34" charset="0"/>
              </a:rPr>
              <a:t>AlGaAs</a:t>
            </a:r>
            <a:r>
              <a:rPr lang="en-US" b="0" i="0" dirty="0">
                <a:solidFill>
                  <a:srgbClr val="2C2F34"/>
                </a:solidFill>
                <a:effectLst/>
                <a:latin typeface="arial" panose="020B0604020202020204" pitchFamily="34" charset="0"/>
              </a:rPr>
              <a:t>), Gallium Arsenic Phosphide</a:t>
            </a:r>
            <a:r>
              <a:rPr lang="ro-RO" b="0" i="0" dirty="0">
                <a:solidFill>
                  <a:srgbClr val="2C2F34"/>
                </a:solidFill>
                <a:effectLst/>
                <a:latin typeface="arial" panose="020B0604020202020204" pitchFamily="34" charset="0"/>
              </a:rPr>
              <a:t> </a:t>
            </a:r>
            <a:r>
              <a:rPr lang="en-US" b="0" i="0" dirty="0">
                <a:solidFill>
                  <a:srgbClr val="2C2F34"/>
                </a:solidFill>
                <a:effectLst/>
                <a:latin typeface="arial" panose="020B0604020202020204" pitchFamily="34" charset="0"/>
              </a:rPr>
              <a:t>(</a:t>
            </a:r>
            <a:r>
              <a:rPr lang="en-US" b="0" i="0" dirty="0" err="1">
                <a:solidFill>
                  <a:srgbClr val="2C2F34"/>
                </a:solidFill>
                <a:effectLst/>
                <a:latin typeface="arial" panose="020B0604020202020204" pitchFamily="34" charset="0"/>
              </a:rPr>
              <a:t>GaAsP</a:t>
            </a:r>
            <a:r>
              <a:rPr lang="en-US" b="0" i="0" dirty="0">
                <a:solidFill>
                  <a:srgbClr val="2C2F34"/>
                </a:solidFill>
                <a:effectLst/>
                <a:latin typeface="arial" panose="020B0604020202020204" pitchFamily="34" charset="0"/>
              </a:rPr>
              <a:t>), </a:t>
            </a:r>
            <a:r>
              <a:rPr lang="en-US" b="0" i="0" dirty="0" err="1">
                <a:solidFill>
                  <a:srgbClr val="2C2F34"/>
                </a:solidFill>
                <a:effectLst/>
                <a:latin typeface="arial" panose="020B0604020202020204" pitchFamily="34" charset="0"/>
              </a:rPr>
              <a:t>Aluminium</a:t>
            </a:r>
            <a:r>
              <a:rPr lang="en-US" b="0" i="0" dirty="0">
                <a:solidFill>
                  <a:srgbClr val="2C2F34"/>
                </a:solidFill>
                <a:effectLst/>
                <a:latin typeface="arial" panose="020B0604020202020204" pitchFamily="34" charset="0"/>
              </a:rPr>
              <a:t> Gallium Phosphide</a:t>
            </a:r>
            <a:r>
              <a:rPr lang="ro-RO" b="0" i="0" dirty="0">
                <a:solidFill>
                  <a:srgbClr val="2C2F34"/>
                </a:solidFill>
                <a:effectLst/>
                <a:latin typeface="arial" panose="020B0604020202020204" pitchFamily="34" charset="0"/>
              </a:rPr>
              <a:t> </a:t>
            </a:r>
            <a:r>
              <a:rPr lang="en-US" b="0" i="0" dirty="0">
                <a:solidFill>
                  <a:srgbClr val="2C2F34"/>
                </a:solidFill>
                <a:effectLst/>
                <a:latin typeface="arial" panose="020B0604020202020204" pitchFamily="34" charset="0"/>
              </a:rPr>
              <a:t>(</a:t>
            </a:r>
            <a:r>
              <a:rPr lang="en-US" b="0" i="0" dirty="0" err="1">
                <a:solidFill>
                  <a:srgbClr val="2C2F34"/>
                </a:solidFill>
                <a:effectLst/>
                <a:latin typeface="arial" panose="020B0604020202020204" pitchFamily="34" charset="0"/>
              </a:rPr>
              <a:t>AlGaP</a:t>
            </a:r>
            <a:r>
              <a:rPr lang="en-US" b="0" i="0" dirty="0">
                <a:solidFill>
                  <a:srgbClr val="2C2F34"/>
                </a:solidFill>
                <a:effectLst/>
                <a:latin typeface="arial" panose="020B0604020202020204" pitchFamily="34" charset="0"/>
              </a:rPr>
              <a:t>), Indium gallium nitride (</a:t>
            </a:r>
            <a:r>
              <a:rPr lang="en-US" b="0" i="0" dirty="0" err="1">
                <a:solidFill>
                  <a:srgbClr val="2C2F34"/>
                </a:solidFill>
                <a:effectLst/>
                <a:latin typeface="arial" panose="020B0604020202020204" pitchFamily="34" charset="0"/>
              </a:rPr>
              <a:t>InGaN</a:t>
            </a:r>
            <a:r>
              <a:rPr lang="en-US" b="0" i="0" dirty="0">
                <a:solidFill>
                  <a:srgbClr val="2C2F34"/>
                </a:solidFill>
                <a:effectLst/>
                <a:latin typeface="arial" panose="020B0604020202020204" pitchFamily="34" charset="0"/>
              </a:rPr>
              <a:t>), and Zinc Selenide</a:t>
            </a:r>
            <a:r>
              <a:rPr lang="ro-RO" b="0" i="0" dirty="0">
                <a:solidFill>
                  <a:srgbClr val="2C2F34"/>
                </a:solidFill>
                <a:effectLst/>
                <a:latin typeface="arial" panose="020B0604020202020204" pitchFamily="34" charset="0"/>
              </a:rPr>
              <a:t> </a:t>
            </a:r>
            <a:r>
              <a:rPr lang="en-US" b="0" i="0" dirty="0">
                <a:solidFill>
                  <a:srgbClr val="2C2F34"/>
                </a:solidFill>
                <a:effectLst/>
                <a:latin typeface="arial" panose="020B0604020202020204" pitchFamily="34" charset="0"/>
              </a:rPr>
              <a:t>(</a:t>
            </a:r>
            <a:r>
              <a:rPr lang="en-US" b="0" i="0" dirty="0" err="1">
                <a:solidFill>
                  <a:srgbClr val="2C2F34"/>
                </a:solidFill>
                <a:effectLst/>
                <a:latin typeface="arial" panose="020B0604020202020204" pitchFamily="34" charset="0"/>
              </a:rPr>
              <a:t>ZnSe</a:t>
            </a:r>
            <a:r>
              <a:rPr lang="en-US" b="0" i="0" dirty="0">
                <a:solidFill>
                  <a:srgbClr val="2C2F34"/>
                </a:solidFill>
                <a:effectLst/>
                <a:latin typeface="arial" panose="020B0604020202020204" pitchFamily="34" charset="0"/>
              </a:rPr>
              <a:t>), etc.</a:t>
            </a:r>
            <a:endParaRPr lang="en-US" dirty="0"/>
          </a:p>
        </p:txBody>
      </p:sp>
    </p:spTree>
    <p:extLst>
      <p:ext uri="{BB962C8B-B14F-4D97-AF65-F5344CB8AC3E}">
        <p14:creationId xmlns:p14="http://schemas.microsoft.com/office/powerpoint/2010/main" val="3508330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730188" y="259954"/>
            <a:ext cx="9601200" cy="771526"/>
          </a:xfrm>
        </p:spPr>
        <p:txBody>
          <a:bodyPr>
            <a:normAutofit/>
          </a:bodyPr>
          <a:lstStyle/>
          <a:p>
            <a:pPr eaLnBrk="1" hangingPunct="1">
              <a:defRPr/>
            </a:pPr>
            <a:r>
              <a:rPr lang="tr-TR" dirty="0">
                <a:solidFill>
                  <a:srgbClr val="FF0000"/>
                </a:solidFill>
              </a:rPr>
              <a:t>Produc</a:t>
            </a:r>
            <a:r>
              <a:rPr lang="ro-MD" dirty="0" err="1">
                <a:solidFill>
                  <a:srgbClr val="FF0000"/>
                </a:solidFill>
              </a:rPr>
              <a:t>erea</a:t>
            </a:r>
            <a:r>
              <a:rPr lang="ro-MD" dirty="0">
                <a:solidFill>
                  <a:srgbClr val="FF0000"/>
                </a:solidFill>
              </a:rPr>
              <a:t> fotonului</a:t>
            </a:r>
            <a:endParaRPr lang="tr-TR" dirty="0">
              <a:solidFill>
                <a:srgbClr val="FF0000"/>
              </a:solidFill>
            </a:endParaRPr>
          </a:p>
        </p:txBody>
      </p:sp>
      <p:sp>
        <p:nvSpPr>
          <p:cNvPr id="75779" name="Rectangle 3"/>
          <p:cNvSpPr>
            <a:spLocks noGrp="1" noChangeArrowheads="1"/>
          </p:cNvSpPr>
          <p:nvPr>
            <p:ph type="body" idx="1"/>
          </p:nvPr>
        </p:nvSpPr>
        <p:spPr>
          <a:xfrm>
            <a:off x="1425576" y="1050846"/>
            <a:ext cx="8229600" cy="749300"/>
          </a:xfrm>
        </p:spPr>
        <p:txBody>
          <a:bodyPr/>
          <a:lstStyle/>
          <a:p>
            <a:pPr eaLnBrk="1" hangingPunct="1">
              <a:buFont typeface="Wingdings" panose="05000000000000000000" pitchFamily="2" charset="2"/>
              <a:buNone/>
              <a:defRPr/>
            </a:pPr>
            <a:r>
              <a:rPr lang="tr-TR" dirty="0"/>
              <a:t>Electron</a:t>
            </a:r>
            <a:r>
              <a:rPr lang="ro-MD" dirty="0"/>
              <a:t>ii</a:t>
            </a:r>
            <a:r>
              <a:rPr lang="tr-TR" dirty="0"/>
              <a:t> recombin</a:t>
            </a:r>
            <a:r>
              <a:rPr lang="ro-MD" dirty="0"/>
              <a:t>ă</a:t>
            </a:r>
            <a:r>
              <a:rPr lang="tr-TR" dirty="0"/>
              <a:t> </a:t>
            </a:r>
            <a:r>
              <a:rPr lang="ro-MD" dirty="0"/>
              <a:t>cu golurile</a:t>
            </a:r>
            <a:r>
              <a:rPr lang="tr-TR" dirty="0"/>
              <a:t>.</a:t>
            </a:r>
          </a:p>
          <a:p>
            <a:pPr eaLnBrk="1" hangingPunct="1">
              <a:defRPr/>
            </a:pPr>
            <a:endParaRPr lang="tr-TR" dirty="0"/>
          </a:p>
          <a:p>
            <a:pPr eaLnBrk="1" hangingPunct="1">
              <a:defRPr/>
            </a:pPr>
            <a:endParaRPr lang="tr-TR" dirty="0"/>
          </a:p>
          <a:p>
            <a:pPr eaLnBrk="1" hangingPunct="1">
              <a:defRPr/>
            </a:pPr>
            <a:endParaRPr lang="tr-TR" dirty="0"/>
          </a:p>
          <a:p>
            <a:pPr eaLnBrk="1" hangingPunct="1">
              <a:defRPr/>
            </a:pPr>
            <a:endParaRPr lang="tr-TR" dirty="0"/>
          </a:p>
        </p:txBody>
      </p:sp>
      <p:sp>
        <p:nvSpPr>
          <p:cNvPr id="75780" name="Oval 4"/>
          <p:cNvSpPr>
            <a:spLocks noChangeArrowheads="1"/>
          </p:cNvSpPr>
          <p:nvPr/>
        </p:nvSpPr>
        <p:spPr bwMode="auto">
          <a:xfrm>
            <a:off x="2566988" y="2492376"/>
            <a:ext cx="288925" cy="288925"/>
          </a:xfrm>
          <a:prstGeom prst="ellipse">
            <a:avLst/>
          </a:prstGeom>
          <a:gradFill rotWithShape="1">
            <a:gsLst>
              <a:gs pos="0">
                <a:schemeClr val="accent1"/>
              </a:gs>
              <a:gs pos="50000">
                <a:schemeClr val="accent1">
                  <a:gamma/>
                  <a:shade val="46275"/>
                  <a:invGamma/>
                </a:schemeClr>
              </a:gs>
              <a:gs pos="100000">
                <a:schemeClr val="accent1"/>
              </a:gs>
            </a:gsLst>
            <a:lin ang="5400000" scaled="1"/>
          </a:gradFill>
          <a:ln w="9525">
            <a:noFill/>
            <a:round/>
            <a:headEnd/>
            <a:tailEnd/>
          </a:ln>
          <a:effectLst/>
        </p:spPr>
        <p:txBody>
          <a:bodyPr wrap="none" anchor="ctr"/>
          <a:lstStyle/>
          <a:p>
            <a:pPr eaLnBrk="1" hangingPunct="1">
              <a:defRPr/>
            </a:pPr>
            <a:endParaRPr lang="tr-TR" b="1">
              <a:solidFill>
                <a:srgbClr val="FFFFFF"/>
              </a:solidFill>
              <a:latin typeface="Arial" charset="0"/>
            </a:endParaRPr>
          </a:p>
        </p:txBody>
      </p:sp>
      <p:sp>
        <p:nvSpPr>
          <p:cNvPr id="75781" name="Oval 5"/>
          <p:cNvSpPr>
            <a:spLocks noChangeArrowheads="1"/>
          </p:cNvSpPr>
          <p:nvPr/>
        </p:nvSpPr>
        <p:spPr bwMode="auto">
          <a:xfrm>
            <a:off x="2566988" y="3500439"/>
            <a:ext cx="288925" cy="288925"/>
          </a:xfrm>
          <a:prstGeom prst="ellipse">
            <a:avLst/>
          </a:prstGeom>
          <a:gradFill rotWithShape="1">
            <a:gsLst>
              <a:gs pos="0">
                <a:srgbClr val="76762F"/>
              </a:gs>
              <a:gs pos="50000">
                <a:srgbClr val="FFFF66"/>
              </a:gs>
              <a:gs pos="100000">
                <a:srgbClr val="76762F"/>
              </a:gs>
            </a:gsLst>
            <a:lin ang="5400000" scaled="1"/>
          </a:gradFill>
          <a:ln w="9525">
            <a:solidFill>
              <a:srgbClr val="000000"/>
            </a:solidFill>
            <a:round/>
            <a:headEnd/>
            <a:tailEnd/>
          </a:ln>
        </p:spPr>
        <p:txBody>
          <a:bodyPr wrap="none" anchor="ct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b="1">
              <a:solidFill>
                <a:srgbClr val="FF0000"/>
              </a:solidFill>
            </a:endParaRPr>
          </a:p>
        </p:txBody>
      </p:sp>
      <p:sp>
        <p:nvSpPr>
          <p:cNvPr id="75785" name="Freeform 9"/>
          <p:cNvSpPr>
            <a:spLocks/>
          </p:cNvSpPr>
          <p:nvPr/>
        </p:nvSpPr>
        <p:spPr bwMode="auto">
          <a:xfrm>
            <a:off x="3845859" y="2681437"/>
            <a:ext cx="1827293" cy="876930"/>
          </a:xfrm>
          <a:custGeom>
            <a:avLst/>
            <a:gdLst>
              <a:gd name="T0" fmla="*/ 0 w 1270"/>
              <a:gd name="T1" fmla="*/ 2147483646 h 747"/>
              <a:gd name="T2" fmla="*/ 2147483646 w 1270"/>
              <a:gd name="T3" fmla="*/ 2147483646 h 747"/>
              <a:gd name="T4" fmla="*/ 2147483646 w 1270"/>
              <a:gd name="T5" fmla="*/ 2147483646 h 747"/>
              <a:gd name="T6" fmla="*/ 2147483646 w 1270"/>
              <a:gd name="T7" fmla="*/ 2147483646 h 747"/>
              <a:gd name="T8" fmla="*/ 0 60000 65536"/>
              <a:gd name="T9" fmla="*/ 0 60000 65536"/>
              <a:gd name="T10" fmla="*/ 0 60000 65536"/>
              <a:gd name="T11" fmla="*/ 0 60000 65536"/>
              <a:gd name="T12" fmla="*/ 0 w 1270"/>
              <a:gd name="T13" fmla="*/ 0 h 747"/>
              <a:gd name="T14" fmla="*/ 1270 w 1270"/>
              <a:gd name="T15" fmla="*/ 747 h 747"/>
            </a:gdLst>
            <a:ahLst/>
            <a:cxnLst>
              <a:cxn ang="T8">
                <a:pos x="T0" y="T1"/>
              </a:cxn>
              <a:cxn ang="T9">
                <a:pos x="T2" y="T3"/>
              </a:cxn>
              <a:cxn ang="T10">
                <a:pos x="T4" y="T5"/>
              </a:cxn>
              <a:cxn ang="T11">
                <a:pos x="T6" y="T7"/>
              </a:cxn>
            </a:cxnLst>
            <a:rect l="T12" t="T13" r="T14" b="T15"/>
            <a:pathLst>
              <a:path w="1270" h="747">
                <a:moveTo>
                  <a:pt x="0" y="391"/>
                </a:moveTo>
                <a:cubicBezTo>
                  <a:pt x="50" y="334"/>
                  <a:pt x="164" y="0"/>
                  <a:pt x="301" y="50"/>
                </a:cubicBezTo>
                <a:cubicBezTo>
                  <a:pt x="438" y="100"/>
                  <a:pt x="661" y="633"/>
                  <a:pt x="822" y="690"/>
                </a:cubicBezTo>
                <a:cubicBezTo>
                  <a:pt x="983" y="747"/>
                  <a:pt x="1177" y="453"/>
                  <a:pt x="1270" y="391"/>
                </a:cubicBezTo>
              </a:path>
            </a:pathLst>
          </a:custGeom>
          <a:noFill/>
          <a:ln w="9525">
            <a:solidFill>
              <a:srgbClr val="FF3300"/>
            </a:solidFill>
            <a:round/>
            <a:headEnd/>
            <a:tailEnd type="triangle" w="med" len="med"/>
          </a:ln>
          <a:scene3d>
            <a:camera prst="legacyObliqueTopRight"/>
            <a:lightRig rig="legacyFlat3" dir="b"/>
          </a:scene3d>
          <a:sp3d extrusionH="430200" prstMaterial="legacyMatte">
            <a:bevelT w="13500" h="13500" prst="angle"/>
            <a:bevelB w="13500" h="13500" prst="angle"/>
            <a:extrusionClr>
              <a:srgbClr val="FF3300"/>
            </a:extrusionClr>
            <a:contourClr>
              <a:srgbClr val="FF3300"/>
            </a:contourClr>
          </a:sp3d>
          <a:extLst>
            <a:ext uri="{909E8E84-426E-40DD-AFC4-6F175D3DCCD1}">
              <a14:hiddenFill xmlns:a14="http://schemas.microsoft.com/office/drawing/2010/main">
                <a:solidFill>
                  <a:srgbClr val="FFFFFF"/>
                </a:solidFill>
              </a14:hiddenFill>
            </a:ext>
          </a:extLst>
        </p:spPr>
        <p:txBody>
          <a:bodyPr>
            <a:flatTx/>
          </a:bodyPr>
          <a:lstStyle/>
          <a:p>
            <a:endParaRPr lang="en-GB"/>
          </a:p>
        </p:txBody>
      </p:sp>
      <p:sp>
        <p:nvSpPr>
          <p:cNvPr id="75786" name="Rectangle 10"/>
          <p:cNvSpPr>
            <a:spLocks noChangeArrowheads="1"/>
          </p:cNvSpPr>
          <p:nvPr/>
        </p:nvSpPr>
        <p:spPr bwMode="auto">
          <a:xfrm>
            <a:off x="597415" y="3991888"/>
            <a:ext cx="10282518" cy="523220"/>
          </a:xfrm>
          <a:prstGeom prst="rect">
            <a:avLst/>
          </a:prstGeom>
          <a:noFill/>
          <a:ln w="9525">
            <a:noFill/>
            <a:miter lim="800000"/>
            <a:headEnd/>
            <a:tailEnd/>
          </a:ln>
          <a:effectLst/>
        </p:spPr>
        <p:txBody>
          <a:bodyPr wrap="square">
            <a:spAutoFit/>
          </a:bodyPr>
          <a:lstStyle/>
          <a:p>
            <a:pPr algn="ctr" eaLnBrk="1" hangingPunct="1">
              <a:defRPr/>
            </a:pPr>
            <a:r>
              <a:rPr lang="tr-TR" sz="2800" dirty="0">
                <a:solidFill>
                  <a:srgbClr val="FFFFFF"/>
                </a:solidFill>
                <a:effectLst>
                  <a:outerShdw blurRad="38100" dist="38100" dir="2700000" algn="tl">
                    <a:srgbClr val="000000"/>
                  </a:outerShdw>
                </a:effectLst>
                <a:latin typeface="Arial" charset="0"/>
              </a:rPr>
              <a:t>Energ</a:t>
            </a:r>
            <a:r>
              <a:rPr lang="ro-MD" sz="2800" dirty="0">
                <a:solidFill>
                  <a:srgbClr val="FFFFFF"/>
                </a:solidFill>
                <a:effectLst>
                  <a:outerShdw blurRad="38100" dist="38100" dir="2700000" algn="tl">
                    <a:srgbClr val="000000"/>
                  </a:outerShdw>
                </a:effectLst>
                <a:latin typeface="Arial" charset="0"/>
              </a:rPr>
              <a:t>ia</a:t>
            </a:r>
            <a:r>
              <a:rPr lang="tr-TR" sz="2800" dirty="0">
                <a:solidFill>
                  <a:srgbClr val="FFFFFF"/>
                </a:solidFill>
                <a:effectLst>
                  <a:outerShdw blurRad="38100" dist="38100" dir="2700000" algn="tl">
                    <a:srgbClr val="000000"/>
                  </a:outerShdw>
                </a:effectLst>
                <a:latin typeface="Arial" charset="0"/>
              </a:rPr>
              <a:t> </a:t>
            </a:r>
            <a:r>
              <a:rPr lang="ro-MD" sz="2800" dirty="0">
                <a:solidFill>
                  <a:srgbClr val="FFFFFF"/>
                </a:solidFill>
                <a:effectLst>
                  <a:outerShdw blurRad="38100" dist="38100" dir="2700000" algn="tl">
                    <a:srgbClr val="000000"/>
                  </a:outerShdw>
                </a:effectLst>
                <a:latin typeface="Arial" charset="0"/>
              </a:rPr>
              <a:t>fotonului este energia </a:t>
            </a:r>
            <a:r>
              <a:rPr lang="tr-TR" sz="2800" dirty="0">
                <a:solidFill>
                  <a:srgbClr val="FFFFFF"/>
                </a:solidFill>
                <a:effectLst>
                  <a:outerShdw blurRad="38100" dist="38100" dir="2700000" algn="tl">
                    <a:srgbClr val="000000"/>
                  </a:outerShdw>
                </a:effectLst>
                <a:latin typeface="Arial" charset="0"/>
              </a:rPr>
              <a:t>band gap.</a:t>
            </a:r>
          </a:p>
        </p:txBody>
      </p:sp>
      <p:sp>
        <p:nvSpPr>
          <p:cNvPr id="19464" name="Line 11"/>
          <p:cNvSpPr>
            <a:spLocks noChangeShapeType="1"/>
          </p:cNvSpPr>
          <p:nvPr/>
        </p:nvSpPr>
        <p:spPr bwMode="auto">
          <a:xfrm>
            <a:off x="3646721" y="4651860"/>
            <a:ext cx="1366839"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65" name="Line 12"/>
          <p:cNvSpPr>
            <a:spLocks noChangeShapeType="1"/>
          </p:cNvSpPr>
          <p:nvPr/>
        </p:nvSpPr>
        <p:spPr bwMode="auto">
          <a:xfrm>
            <a:off x="3645135" y="5264935"/>
            <a:ext cx="1368425"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66" name="Line 13"/>
          <p:cNvSpPr>
            <a:spLocks noChangeShapeType="1"/>
          </p:cNvSpPr>
          <p:nvPr/>
        </p:nvSpPr>
        <p:spPr bwMode="auto">
          <a:xfrm flipH="1">
            <a:off x="4365812" y="4651861"/>
            <a:ext cx="7379" cy="613074"/>
          </a:xfrm>
          <a:prstGeom prst="line">
            <a:avLst/>
          </a:prstGeom>
          <a:noFill/>
          <a:ln w="38100">
            <a:solidFill>
              <a:srgbClr val="CC00FF"/>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a:p>
        </p:txBody>
      </p:sp>
      <p:sp>
        <p:nvSpPr>
          <p:cNvPr id="19467" name="Text Box 14"/>
          <p:cNvSpPr txBox="1">
            <a:spLocks noChangeArrowheads="1"/>
          </p:cNvSpPr>
          <p:nvPr/>
        </p:nvSpPr>
        <p:spPr bwMode="auto">
          <a:xfrm>
            <a:off x="5121464" y="4443520"/>
            <a:ext cx="611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tr-TR" altLang="en-US" sz="1800" b="1" dirty="0">
                <a:solidFill>
                  <a:srgbClr val="FF0000"/>
                </a:solidFill>
              </a:rPr>
              <a:t>CB</a:t>
            </a:r>
          </a:p>
        </p:txBody>
      </p:sp>
      <p:sp>
        <p:nvSpPr>
          <p:cNvPr id="19468" name="Text Box 15"/>
          <p:cNvSpPr txBox="1">
            <a:spLocks noChangeArrowheads="1"/>
          </p:cNvSpPr>
          <p:nvPr/>
        </p:nvSpPr>
        <p:spPr bwMode="auto">
          <a:xfrm>
            <a:off x="5110505" y="5074840"/>
            <a:ext cx="611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tr-TR" altLang="en-US" sz="1800" b="1" dirty="0">
                <a:solidFill>
                  <a:srgbClr val="FF0000"/>
                </a:solidFill>
              </a:rPr>
              <a:t>VB</a:t>
            </a:r>
          </a:p>
        </p:txBody>
      </p:sp>
      <p:sp>
        <p:nvSpPr>
          <p:cNvPr id="19469" name="Text Box 16"/>
          <p:cNvSpPr txBox="1">
            <a:spLocks noChangeArrowheads="1"/>
          </p:cNvSpPr>
          <p:nvPr/>
        </p:nvSpPr>
        <p:spPr bwMode="auto">
          <a:xfrm>
            <a:off x="1919289" y="2420937"/>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tr-TR" altLang="en-US" sz="1800" b="1" dirty="0">
                <a:solidFill>
                  <a:srgbClr val="FF0000"/>
                </a:solidFill>
              </a:rPr>
              <a:t>e</a:t>
            </a:r>
            <a:r>
              <a:rPr lang="tr-TR" altLang="en-US" sz="1800" b="1" baseline="30000" dirty="0">
                <a:solidFill>
                  <a:srgbClr val="FF0000"/>
                </a:solidFill>
              </a:rPr>
              <a:t>-</a:t>
            </a:r>
            <a:endParaRPr lang="tr-TR" altLang="en-US" sz="1800" b="1" dirty="0">
              <a:solidFill>
                <a:srgbClr val="FF0000"/>
              </a:solidFill>
            </a:endParaRPr>
          </a:p>
        </p:txBody>
      </p:sp>
      <p:sp>
        <p:nvSpPr>
          <p:cNvPr id="19470" name="Text Box 17"/>
          <p:cNvSpPr txBox="1">
            <a:spLocks noChangeArrowheads="1"/>
          </p:cNvSpPr>
          <p:nvPr/>
        </p:nvSpPr>
        <p:spPr bwMode="auto">
          <a:xfrm>
            <a:off x="1992314" y="3494088"/>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tr-TR" altLang="en-US" sz="1800" b="1" dirty="0">
                <a:solidFill>
                  <a:srgbClr val="FF0000"/>
                </a:solidFill>
              </a:rPr>
              <a:t>h</a:t>
            </a:r>
          </a:p>
        </p:txBody>
      </p:sp>
      <p:pic>
        <p:nvPicPr>
          <p:cNvPr id="2" name="Picture 1"/>
          <p:cNvPicPr>
            <a:picLocks noChangeAspect="1"/>
          </p:cNvPicPr>
          <p:nvPr/>
        </p:nvPicPr>
        <p:blipFill>
          <a:blip r:embed="rId2"/>
          <a:stretch>
            <a:fillRect/>
          </a:stretch>
        </p:blipFill>
        <p:spPr>
          <a:xfrm>
            <a:off x="7862887" y="2233667"/>
            <a:ext cx="3146027" cy="1776772"/>
          </a:xfrm>
          <a:prstGeom prst="rect">
            <a:avLst/>
          </a:prstGeom>
        </p:spPr>
      </p:pic>
      <p:sp>
        <p:nvSpPr>
          <p:cNvPr id="4" name="Right Arrow 3"/>
          <p:cNvSpPr/>
          <p:nvPr/>
        </p:nvSpPr>
        <p:spPr>
          <a:xfrm>
            <a:off x="6518849" y="3117286"/>
            <a:ext cx="1048984" cy="190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cxnSp>
        <p:nvCxnSpPr>
          <p:cNvPr id="6" name="Curved Connector 5"/>
          <p:cNvCxnSpPr/>
          <p:nvPr/>
        </p:nvCxnSpPr>
        <p:spPr>
          <a:xfrm rot="16200000" flipH="1">
            <a:off x="9981021" y="2029927"/>
            <a:ext cx="1128692" cy="669131"/>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CasetăText 4">
            <a:extLst>
              <a:ext uri="{FF2B5EF4-FFF2-40B4-BE49-F238E27FC236}">
                <a16:creationId xmlns:a16="http://schemas.microsoft.com/office/drawing/2014/main" id="{9F7304CA-EB0D-DE68-FCF7-552471C007C7}"/>
              </a:ext>
            </a:extLst>
          </p:cNvPr>
          <p:cNvSpPr txBox="1"/>
          <p:nvPr/>
        </p:nvSpPr>
        <p:spPr>
          <a:xfrm>
            <a:off x="803603" y="5425926"/>
            <a:ext cx="11119456" cy="1200329"/>
          </a:xfrm>
          <a:prstGeom prst="rect">
            <a:avLst/>
          </a:prstGeom>
          <a:noFill/>
        </p:spPr>
        <p:txBody>
          <a:bodyPr wrap="square">
            <a:spAutoFit/>
          </a:bodyPr>
          <a:lstStyle/>
          <a:p>
            <a:pPr eaLnBrk="1" hangingPunct="1"/>
            <a:r>
              <a:rPr lang="ro-MD" altLang="ru-RU" sz="1800" dirty="0"/>
              <a:t>Emisia de fotoni are loc când avem purtători minoritari injectați ce </a:t>
            </a:r>
            <a:r>
              <a:rPr lang="ro-MD" altLang="ru-RU" sz="1800" dirty="0" err="1"/>
              <a:t>recombinează</a:t>
            </a:r>
            <a:r>
              <a:rPr lang="ro-MD" altLang="ru-RU" sz="1800" dirty="0"/>
              <a:t> cu cei majoritari</a:t>
            </a:r>
            <a:r>
              <a:rPr lang="tr-TR" altLang="ru-RU" sz="1800" dirty="0"/>
              <a:t>.</a:t>
            </a:r>
          </a:p>
          <a:p>
            <a:pPr eaLnBrk="1" hangingPunct="1"/>
            <a:r>
              <a:rPr lang="ro-MD" altLang="ru-RU" sz="1800" dirty="0"/>
              <a:t>Dacă lungimea de difuzie a </a:t>
            </a:r>
            <a:r>
              <a:rPr lang="ro-MD" altLang="ru-RU" sz="1800" i="1" dirty="0">
                <a:solidFill>
                  <a:srgbClr val="FF0000"/>
                </a:solidFill>
              </a:rPr>
              <a:t>e</a:t>
            </a:r>
            <a:r>
              <a:rPr lang="tr-TR" altLang="ru-RU" sz="1800" i="1" baseline="30000" dirty="0">
                <a:solidFill>
                  <a:srgbClr val="FF0000"/>
                </a:solidFill>
              </a:rPr>
              <a:t>-</a:t>
            </a:r>
            <a:r>
              <a:rPr lang="tr-TR" altLang="ru-RU" sz="1800" baseline="30000" dirty="0"/>
              <a:t> </a:t>
            </a:r>
            <a:r>
              <a:rPr lang="ro-MD" altLang="ru-RU" sz="1800" dirty="0"/>
              <a:t> este mai mare ca cea a golurilor, regiunea de emisie a fotonilor este mai mare în regiunea </a:t>
            </a:r>
            <a:r>
              <a:rPr lang="tr-TR" altLang="ru-RU" sz="1800" dirty="0"/>
              <a:t> </a:t>
            </a:r>
            <a:r>
              <a:rPr lang="tr-TR" altLang="ru-RU" sz="1800" i="1" dirty="0">
                <a:solidFill>
                  <a:srgbClr val="FF0000"/>
                </a:solidFill>
              </a:rPr>
              <a:t>p-</a:t>
            </a:r>
            <a:r>
              <a:rPr lang="ro-MD" altLang="ru-RU" sz="1800" dirty="0"/>
              <a:t> a </a:t>
            </a:r>
            <a:r>
              <a:rPr lang="ro-MD" altLang="ru-RU" sz="1800" dirty="0">
                <a:solidFill>
                  <a:srgbClr val="FF0000"/>
                </a:solidFill>
              </a:rPr>
              <a:t>p</a:t>
            </a:r>
            <a:r>
              <a:rPr lang="en-US" altLang="ru-RU" sz="1800" dirty="0">
                <a:solidFill>
                  <a:srgbClr val="FF0000"/>
                </a:solidFill>
              </a:rPr>
              <a:t>-</a:t>
            </a:r>
            <a:r>
              <a:rPr lang="ro-MD" altLang="ru-RU" sz="1800" dirty="0">
                <a:solidFill>
                  <a:srgbClr val="FF0000"/>
                </a:solidFill>
              </a:rPr>
              <a:t>n</a:t>
            </a:r>
            <a:r>
              <a:rPr lang="tr-TR" altLang="ru-RU" sz="1800" dirty="0"/>
              <a:t> j</a:t>
            </a:r>
            <a:r>
              <a:rPr lang="ro-MD" altLang="ru-RU" sz="1800" dirty="0"/>
              <a:t>o</a:t>
            </a:r>
            <a:r>
              <a:rPr lang="tr-TR" altLang="ru-RU" sz="1800" dirty="0"/>
              <a:t>ncti</a:t>
            </a:r>
            <a:r>
              <a:rPr lang="ro-MD" altLang="ru-RU" sz="1800" dirty="0"/>
              <a:t>unii comparativ cu cea de la regiunea</a:t>
            </a:r>
            <a:r>
              <a:rPr lang="tr-TR" altLang="ru-RU" sz="1800" dirty="0"/>
              <a:t> </a:t>
            </a:r>
            <a:r>
              <a:rPr lang="tr-TR" altLang="ru-RU" sz="1800" i="1" dirty="0">
                <a:solidFill>
                  <a:srgbClr val="FF0000"/>
                </a:solidFill>
              </a:rPr>
              <a:t>n-</a:t>
            </a:r>
            <a:r>
              <a:rPr lang="tr-TR" altLang="ru-RU" sz="1800" dirty="0"/>
              <a:t>.</a:t>
            </a:r>
          </a:p>
          <a:p>
            <a:pPr eaLnBrk="1" hangingPunct="1"/>
            <a:r>
              <a:rPr lang="tr-TR" altLang="ru-RU" sz="1800" dirty="0"/>
              <a:t>Constructi</a:t>
            </a:r>
            <a:r>
              <a:rPr lang="ro-MD" altLang="ru-RU" sz="1800" dirty="0"/>
              <a:t>v</a:t>
            </a:r>
            <a:r>
              <a:rPr lang="tr-TR" altLang="ru-RU" sz="1800" dirty="0"/>
              <a:t> LED </a:t>
            </a:r>
            <a:r>
              <a:rPr lang="ro-MD" altLang="ru-RU" sz="1800" dirty="0"/>
              <a:t>real va fi mai bun de tip </a:t>
            </a:r>
            <a:r>
              <a:rPr lang="tr-TR" altLang="ru-RU" sz="1800" i="1" dirty="0">
                <a:solidFill>
                  <a:srgbClr val="FF0000"/>
                </a:solidFill>
              </a:rPr>
              <a:t>n</a:t>
            </a:r>
            <a:r>
              <a:rPr lang="tr-TR" altLang="ru-RU" sz="1800" i="1" baseline="30000" dirty="0">
                <a:solidFill>
                  <a:srgbClr val="FF0000"/>
                </a:solidFill>
              </a:rPr>
              <a:t>++</a:t>
            </a:r>
            <a:r>
              <a:rPr lang="tr-TR" altLang="ru-RU" sz="1800" i="1" dirty="0">
                <a:solidFill>
                  <a:srgbClr val="FF0000"/>
                </a:solidFill>
              </a:rPr>
              <a:t>p </a:t>
            </a:r>
            <a:endParaRPr lang="tr-TR" altLang="ru-RU" sz="1800" dirty="0"/>
          </a:p>
        </p:txBody>
      </p:sp>
    </p:spTree>
    <p:extLst>
      <p:ext uri="{BB962C8B-B14F-4D97-AF65-F5344CB8AC3E}">
        <p14:creationId xmlns:p14="http://schemas.microsoft.com/office/powerpoint/2010/main" val="2701584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grpId="0" nodeType="clickEffect">
                                  <p:stCondLst>
                                    <p:cond delay="0"/>
                                  </p:stCondLst>
                                  <p:childTnLst>
                                    <p:animMotion origin="layout" path="M -1.11111E-6 3.75723E-6 L 0.35434 0.10497 " pathEditMode="relative" rAng="0" ptsTypes="AA">
                                      <p:cBhvr>
                                        <p:cTn id="6" dur="2000" fill="hold"/>
                                        <p:tgtEl>
                                          <p:spTgt spid="75780"/>
                                        </p:tgtEl>
                                        <p:attrNameLst>
                                          <p:attrName>ppt_x</p:attrName>
                                          <p:attrName>ppt_y</p:attrName>
                                        </p:attrNameLst>
                                      </p:cBhvr>
                                      <p:rCtr x="17708" y="5249"/>
                                    </p:animMotion>
                                  </p:childTnLst>
                                  <p:subTnLst>
                                    <p:set>
                                      <p:cBhvr override="childStyle">
                                        <p:cTn dur="1" fill="hold" display="0" masterRel="sameClick" afterEffect="1">
                                          <p:stCondLst>
                                            <p:cond evt="end" delay="0">
                                              <p:tn val="5"/>
                                            </p:cond>
                                          </p:stCondLst>
                                        </p:cTn>
                                        <p:tgtEl>
                                          <p:spTgt spid="75780"/>
                                        </p:tgtEl>
                                        <p:attrNameLst>
                                          <p:attrName>style.visibility</p:attrName>
                                        </p:attrNameLst>
                                      </p:cBhvr>
                                      <p:to>
                                        <p:strVal val="hidden"/>
                                      </p:to>
                                    </p:set>
                                  </p:subTnLst>
                                </p:cTn>
                              </p:par>
                              <p:par>
                                <p:cTn id="7" presetID="56" presetClass="path" presetSubtype="0" accel="50000" decel="50000" fill="hold" grpId="0" nodeType="withEffect">
                                  <p:stCondLst>
                                    <p:cond delay="0"/>
                                  </p:stCondLst>
                                  <p:childTnLst>
                                    <p:animMotion origin="layout" path="M -1.11111E-6 2.94798E-6 L 0.35434 -0.04185 " pathEditMode="relative" rAng="0" ptsTypes="AA">
                                      <p:cBhvr>
                                        <p:cTn id="8" dur="2000" fill="hold"/>
                                        <p:tgtEl>
                                          <p:spTgt spid="75781"/>
                                        </p:tgtEl>
                                        <p:attrNameLst>
                                          <p:attrName>ppt_x</p:attrName>
                                          <p:attrName>ppt_y</p:attrName>
                                        </p:attrNameLst>
                                      </p:cBhvr>
                                      <p:rCtr x="17708" y="-2104"/>
                                    </p:animMotion>
                                  </p:childTnLst>
                                  <p:subTnLst>
                                    <p:set>
                                      <p:cBhvr override="childStyle">
                                        <p:cTn dur="1" fill="hold" display="0" masterRel="sameClick" afterEffect="1">
                                          <p:stCondLst>
                                            <p:cond evt="end" delay="0">
                                              <p:tn val="7"/>
                                            </p:cond>
                                          </p:stCondLst>
                                        </p:cTn>
                                        <p:tgtEl>
                                          <p:spTgt spid="75781"/>
                                        </p:tgtEl>
                                        <p:attrNameLst>
                                          <p:attrName>style.visibility</p:attrName>
                                        </p:attrNameLst>
                                      </p:cBhvr>
                                      <p:to>
                                        <p:strVal val="hidden"/>
                                      </p:to>
                                    </p:set>
                                  </p:subTnLst>
                                </p:cTn>
                              </p:par>
                            </p:childTnLst>
                          </p:cTn>
                        </p:par>
                        <p:par>
                          <p:cTn id="9" fill="hold" nodeType="afterGroup">
                            <p:stCondLst>
                              <p:cond delay="2000"/>
                            </p:stCondLst>
                            <p:childTnLst>
                              <p:par>
                                <p:cTn id="10" presetID="8" presetClass="entr" presetSubtype="16" fill="hold" grpId="0" nodeType="afterEffect">
                                  <p:stCondLst>
                                    <p:cond delay="0"/>
                                  </p:stCondLst>
                                  <p:childTnLst>
                                    <p:set>
                                      <p:cBhvr>
                                        <p:cTn id="11" dur="1" fill="hold">
                                          <p:stCondLst>
                                            <p:cond delay="0"/>
                                          </p:stCondLst>
                                        </p:cTn>
                                        <p:tgtEl>
                                          <p:spTgt spid="75785"/>
                                        </p:tgtEl>
                                        <p:attrNameLst>
                                          <p:attrName>style.visibility</p:attrName>
                                        </p:attrNameLst>
                                      </p:cBhvr>
                                      <p:to>
                                        <p:strVal val="visible"/>
                                      </p:to>
                                    </p:set>
                                    <p:animEffect transition="in" filter="diamond(in)">
                                      <p:cBhvr>
                                        <p:cTn id="12" dur="2000"/>
                                        <p:tgtEl>
                                          <p:spTgt spid="757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5786"/>
                                        </p:tgtEl>
                                        <p:attrNameLst>
                                          <p:attrName>style.visibility</p:attrName>
                                        </p:attrNameLst>
                                      </p:cBhvr>
                                      <p:to>
                                        <p:strVal val="visible"/>
                                      </p:to>
                                    </p:set>
                                    <p:animEffect transition="in" filter="box(in)">
                                      <p:cBhvr>
                                        <p:cTn id="17" dur="500"/>
                                        <p:tgtEl>
                                          <p:spTgt spid="75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nimBg="1"/>
      <p:bldP spid="75781" grpId="0" animBg="1"/>
      <p:bldP spid="75785" grpId="0" animBg="1"/>
      <p:bldP spid="7578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5"/>
          <p:cNvSpPr>
            <a:spLocks noChangeArrowheads="1"/>
          </p:cNvSpPr>
          <p:nvPr/>
        </p:nvSpPr>
        <p:spPr bwMode="auto">
          <a:xfrm>
            <a:off x="1524001" y="1484313"/>
            <a:ext cx="9036050" cy="1384995"/>
          </a:xfrm>
          <a:prstGeom prst="rect">
            <a:avLst/>
          </a:prstGeom>
          <a:noFill/>
          <a:ln w="9525">
            <a:noFill/>
            <a:miter lim="800000"/>
            <a:headEnd/>
            <a:tailEnd/>
          </a:ln>
          <a:effectLst/>
        </p:spPr>
        <p:txBody>
          <a:bodyPr wrap="square">
            <a:spAutoFit/>
          </a:bodyPr>
          <a:lstStyle/>
          <a:p>
            <a:pPr eaLnBrk="1" hangingPunct="1">
              <a:defRPr/>
            </a:pPr>
            <a:r>
              <a:rPr lang="tr-TR" sz="2800" b="1" i="1" dirty="0">
                <a:solidFill>
                  <a:srgbClr val="3399FF"/>
                </a:solidFill>
                <a:effectLst>
                  <a:outerShdw blurRad="38100" dist="38100" dir="2700000" algn="tl">
                    <a:srgbClr val="000000"/>
                  </a:outerShdw>
                </a:effectLst>
                <a:latin typeface="Arial" charset="0"/>
              </a:rPr>
              <a:t>Mechani</a:t>
            </a:r>
            <a:r>
              <a:rPr lang="en-US" sz="2800" b="1" i="1" dirty="0">
                <a:solidFill>
                  <a:srgbClr val="3399FF"/>
                </a:solidFill>
                <a:effectLst>
                  <a:outerShdw blurRad="38100" dist="38100" dir="2700000" algn="tl">
                    <a:srgbClr val="000000"/>
                  </a:outerShdw>
                </a:effectLst>
                <a:latin typeface="Arial" charset="0"/>
              </a:rPr>
              <a:t>s</a:t>
            </a:r>
            <a:r>
              <a:rPr lang="ro-RO" sz="2800" b="1" i="1" dirty="0">
                <a:solidFill>
                  <a:srgbClr val="3399FF"/>
                </a:solidFill>
                <a:effectLst>
                  <a:outerShdw blurRad="38100" dist="38100" dir="2700000" algn="tl">
                    <a:srgbClr val="000000"/>
                  </a:outerShdw>
                </a:effectLst>
                <a:latin typeface="Arial" charset="0"/>
              </a:rPr>
              <a:t>mul este </a:t>
            </a:r>
            <a:r>
              <a:rPr lang="tr-TR" sz="2800" b="1" i="1" dirty="0">
                <a:solidFill>
                  <a:srgbClr val="3399FF"/>
                </a:solidFill>
                <a:effectLst>
                  <a:outerShdw blurRad="38100" dist="38100" dir="2700000" algn="tl">
                    <a:srgbClr val="000000"/>
                  </a:outerShdw>
                </a:effectLst>
                <a:latin typeface="Arial" charset="0"/>
              </a:rPr>
              <a:t>“injecti</a:t>
            </a:r>
            <a:r>
              <a:rPr lang="ro-RO" sz="2800" b="1" i="1" dirty="0">
                <a:solidFill>
                  <a:srgbClr val="3399FF"/>
                </a:solidFill>
                <a:effectLst>
                  <a:outerShdw blurRad="38100" dist="38100" dir="2700000" algn="tl">
                    <a:srgbClr val="000000"/>
                  </a:outerShdw>
                </a:effectLst>
                <a:latin typeface="Arial" charset="0"/>
              </a:rPr>
              <a:t>a</a:t>
            </a:r>
            <a:r>
              <a:rPr lang="tr-TR" sz="2800" b="1" i="1" dirty="0">
                <a:solidFill>
                  <a:srgbClr val="3399FF"/>
                </a:solidFill>
                <a:effectLst>
                  <a:outerShdw blurRad="38100" dist="38100" dir="2700000" algn="tl">
                    <a:srgbClr val="000000"/>
                  </a:outerShdw>
                </a:effectLst>
                <a:latin typeface="Arial" charset="0"/>
              </a:rPr>
              <a:t> </a:t>
            </a:r>
          </a:p>
          <a:p>
            <a:pPr eaLnBrk="1" hangingPunct="1">
              <a:defRPr/>
            </a:pPr>
            <a:endParaRPr lang="ro-MD" sz="2800" b="1" i="1" dirty="0">
              <a:solidFill>
                <a:srgbClr val="3399FF"/>
              </a:solidFill>
              <a:effectLst>
                <a:outerShdw blurRad="38100" dist="38100" dir="2700000" algn="tl">
                  <a:srgbClr val="000000"/>
                </a:outerShdw>
              </a:effectLst>
              <a:latin typeface="Arial" charset="0"/>
            </a:endParaRPr>
          </a:p>
          <a:p>
            <a:pPr eaLnBrk="1" hangingPunct="1">
              <a:defRPr/>
            </a:pPr>
            <a:r>
              <a:rPr lang="ro-MD" sz="2800" b="1" i="1" dirty="0">
                <a:solidFill>
                  <a:srgbClr val="3399FF"/>
                </a:solidFill>
                <a:effectLst>
                  <a:outerShdw blurRad="38100" dist="38100" dir="2700000" algn="tl">
                    <a:srgbClr val="000000"/>
                  </a:outerShdw>
                </a:effectLst>
                <a:latin typeface="Arial" charset="0"/>
              </a:rPr>
              <a:t>Luminiscența ne vorbește, că sunt generați fotoni</a:t>
            </a:r>
            <a:r>
              <a:rPr lang="tr-TR" sz="2800" b="1" i="1" dirty="0">
                <a:solidFill>
                  <a:srgbClr val="3399FF"/>
                </a:solidFill>
                <a:effectLst>
                  <a:outerShdw blurRad="38100" dist="38100" dir="2700000" algn="tl">
                    <a:srgbClr val="000000"/>
                  </a:outerShdw>
                </a:effectLst>
                <a:latin typeface="Arial" charset="0"/>
              </a:rPr>
              <a:t>.</a:t>
            </a:r>
          </a:p>
        </p:txBody>
      </p:sp>
      <p:sp>
        <p:nvSpPr>
          <p:cNvPr id="72712" name="Rectangle 8"/>
          <p:cNvSpPr>
            <a:spLocks noChangeArrowheads="1"/>
          </p:cNvSpPr>
          <p:nvPr/>
        </p:nvSpPr>
        <p:spPr bwMode="auto">
          <a:xfrm>
            <a:off x="1604889" y="3640139"/>
            <a:ext cx="6219972" cy="954107"/>
          </a:xfrm>
          <a:prstGeom prst="rect">
            <a:avLst/>
          </a:prstGeom>
          <a:noFill/>
          <a:ln w="9525">
            <a:noFill/>
            <a:miter lim="800000"/>
            <a:headEnd/>
            <a:tailEnd/>
          </a:ln>
          <a:effectLst/>
        </p:spPr>
        <p:txBody>
          <a:bodyPr wrap="none">
            <a:spAutoFit/>
          </a:bodyPr>
          <a:lstStyle/>
          <a:p>
            <a:pPr algn="just" eaLnBrk="1" hangingPunct="1">
              <a:defRPr/>
            </a:pPr>
            <a:r>
              <a:rPr lang="tr-TR" sz="2800" b="1" i="1" dirty="0">
                <a:solidFill>
                  <a:srgbClr val="3399FF"/>
                </a:solidFill>
                <a:effectLst>
                  <a:outerShdw blurRad="38100" dist="38100" dir="2700000" algn="tl">
                    <a:srgbClr val="000000"/>
                  </a:outerShdw>
                </a:effectLst>
                <a:latin typeface="Arial" charset="0"/>
              </a:rPr>
              <a:t>Electro</a:t>
            </a:r>
            <a:r>
              <a:rPr lang="ro-MD" sz="2800" b="1" i="1" dirty="0" err="1">
                <a:solidFill>
                  <a:srgbClr val="3399FF"/>
                </a:solidFill>
                <a:effectLst>
                  <a:outerShdw blurRad="38100" dist="38100" dir="2700000" algn="tl">
                    <a:srgbClr val="000000"/>
                  </a:outerShdw>
                </a:effectLst>
                <a:latin typeface="Arial" charset="0"/>
              </a:rPr>
              <a:t>luminscența</a:t>
            </a:r>
            <a:r>
              <a:rPr lang="ro-MD" sz="2800" b="1" i="1" dirty="0">
                <a:solidFill>
                  <a:srgbClr val="3399FF"/>
                </a:solidFill>
                <a:effectLst>
                  <a:outerShdw blurRad="38100" dist="38100" dir="2700000" algn="tl">
                    <a:srgbClr val="000000"/>
                  </a:outerShdw>
                </a:effectLst>
                <a:latin typeface="Arial" charset="0"/>
              </a:rPr>
              <a:t> ne vorbește că </a:t>
            </a:r>
          </a:p>
          <a:p>
            <a:pPr algn="just" eaLnBrk="1" hangingPunct="1">
              <a:defRPr/>
            </a:pPr>
            <a:r>
              <a:rPr lang="ro-MD" sz="2800" b="1" i="1" dirty="0">
                <a:solidFill>
                  <a:srgbClr val="3399FF"/>
                </a:solidFill>
                <a:effectLst>
                  <a:outerShdw blurRad="38100" dist="38100" dir="2700000" algn="tl">
                    <a:srgbClr val="000000"/>
                  </a:outerShdw>
                </a:effectLst>
                <a:latin typeface="Arial" charset="0"/>
              </a:rPr>
              <a:t>Fotonii produc un curent electric</a:t>
            </a:r>
            <a:r>
              <a:rPr lang="tr-TR" sz="2800" b="1" i="1" dirty="0">
                <a:solidFill>
                  <a:srgbClr val="3399FF"/>
                </a:solidFill>
                <a:effectLst>
                  <a:outerShdw blurRad="38100" dist="38100" dir="2700000" algn="tl">
                    <a:srgbClr val="000000"/>
                  </a:outerShdw>
                </a:effectLst>
                <a:latin typeface="Arial" charset="0"/>
              </a:rPr>
              <a:t>.</a:t>
            </a:r>
          </a:p>
        </p:txBody>
      </p:sp>
      <p:sp>
        <p:nvSpPr>
          <p:cNvPr id="72713" name="Rectangle 9"/>
          <p:cNvSpPr>
            <a:spLocks noChangeArrowheads="1"/>
          </p:cNvSpPr>
          <p:nvPr/>
        </p:nvSpPr>
        <p:spPr bwMode="auto">
          <a:xfrm>
            <a:off x="7607301" y="1592265"/>
            <a:ext cx="647700" cy="719137"/>
          </a:xfrm>
          <a:prstGeom prst="rect">
            <a:avLst/>
          </a:prstGeom>
          <a:gradFill rotWithShape="1">
            <a:gsLst>
              <a:gs pos="0">
                <a:schemeClr val="folHlink"/>
              </a:gs>
              <a:gs pos="50000">
                <a:schemeClr val="folHlink">
                  <a:gamma/>
                  <a:shade val="46275"/>
                  <a:invGamma/>
                </a:schemeClr>
              </a:gs>
              <a:gs pos="100000">
                <a:schemeClr val="folHlink"/>
              </a:gs>
            </a:gsLst>
            <a:lin ang="5400000" scaled="1"/>
          </a:gradFill>
          <a:ln w="9525">
            <a:noFill/>
            <a:miter lim="800000"/>
            <a:headEnd/>
            <a:tailEnd/>
          </a:ln>
          <a:effectLst/>
        </p:spPr>
        <p:txBody>
          <a:bodyPr wrap="none" anchor="ctr"/>
          <a:lstStyle/>
          <a:p>
            <a:pPr eaLnBrk="1" hangingPunct="1">
              <a:defRPr/>
            </a:pPr>
            <a:endParaRPr lang="tr-TR" b="1">
              <a:solidFill>
                <a:srgbClr val="FFFFFF"/>
              </a:solidFill>
              <a:latin typeface="Arial" charset="0"/>
            </a:endParaRPr>
          </a:p>
        </p:txBody>
      </p:sp>
      <p:sp>
        <p:nvSpPr>
          <p:cNvPr id="18437" name="Freeform 10"/>
          <p:cNvSpPr>
            <a:spLocks/>
          </p:cNvSpPr>
          <p:nvPr/>
        </p:nvSpPr>
        <p:spPr bwMode="auto">
          <a:xfrm>
            <a:off x="8255000" y="1557339"/>
            <a:ext cx="2305051" cy="798512"/>
          </a:xfrm>
          <a:custGeom>
            <a:avLst/>
            <a:gdLst>
              <a:gd name="T0" fmla="*/ 0 w 1452"/>
              <a:gd name="T1" fmla="*/ 2147483646 h 503"/>
              <a:gd name="T2" fmla="*/ 2147483646 w 1452"/>
              <a:gd name="T3" fmla="*/ 2147483646 h 503"/>
              <a:gd name="T4" fmla="*/ 2147483646 w 1452"/>
              <a:gd name="T5" fmla="*/ 2147483646 h 503"/>
              <a:gd name="T6" fmla="*/ 2147483646 w 1452"/>
              <a:gd name="T7" fmla="*/ 2147483646 h 503"/>
              <a:gd name="T8" fmla="*/ 2147483646 w 1452"/>
              <a:gd name="T9" fmla="*/ 2147483646 h 503"/>
              <a:gd name="T10" fmla="*/ 0 60000 65536"/>
              <a:gd name="T11" fmla="*/ 0 60000 65536"/>
              <a:gd name="T12" fmla="*/ 0 60000 65536"/>
              <a:gd name="T13" fmla="*/ 0 60000 65536"/>
              <a:gd name="T14" fmla="*/ 0 60000 65536"/>
              <a:gd name="T15" fmla="*/ 0 w 1452"/>
              <a:gd name="T16" fmla="*/ 0 h 503"/>
              <a:gd name="T17" fmla="*/ 1452 w 1452"/>
              <a:gd name="T18" fmla="*/ 503 h 503"/>
            </a:gdLst>
            <a:ahLst/>
            <a:cxnLst>
              <a:cxn ang="T10">
                <a:pos x="T0" y="T1"/>
              </a:cxn>
              <a:cxn ang="T11">
                <a:pos x="T2" y="T3"/>
              </a:cxn>
              <a:cxn ang="T12">
                <a:pos x="T4" y="T5"/>
              </a:cxn>
              <a:cxn ang="T13">
                <a:pos x="T6" y="T7"/>
              </a:cxn>
              <a:cxn ang="T14">
                <a:pos x="T8" y="T9"/>
              </a:cxn>
            </a:cxnLst>
            <a:rect l="T15" t="T16" r="T17" b="T18"/>
            <a:pathLst>
              <a:path w="1452" h="503">
                <a:moveTo>
                  <a:pt x="0" y="248"/>
                </a:moveTo>
                <a:cubicBezTo>
                  <a:pt x="59" y="213"/>
                  <a:pt x="246" y="0"/>
                  <a:pt x="357" y="36"/>
                </a:cubicBezTo>
                <a:cubicBezTo>
                  <a:pt x="468" y="72"/>
                  <a:pt x="569" y="429"/>
                  <a:pt x="668" y="466"/>
                </a:cubicBezTo>
                <a:cubicBezTo>
                  <a:pt x="767" y="503"/>
                  <a:pt x="820" y="292"/>
                  <a:pt x="951" y="256"/>
                </a:cubicBezTo>
                <a:cubicBezTo>
                  <a:pt x="1082" y="220"/>
                  <a:pt x="1348" y="250"/>
                  <a:pt x="1452" y="248"/>
                </a:cubicBezTo>
              </a:path>
            </a:pathLst>
          </a:custGeom>
          <a:noFill/>
          <a:ln w="28575">
            <a:solidFill>
              <a:srgbClr val="FF66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438" name="Rectangle 45"/>
          <p:cNvSpPr>
            <a:spLocks noChangeArrowheads="1"/>
          </p:cNvSpPr>
          <p:nvPr/>
        </p:nvSpPr>
        <p:spPr bwMode="auto">
          <a:xfrm>
            <a:off x="7824789" y="3860800"/>
            <a:ext cx="2592387" cy="649288"/>
          </a:xfrm>
          <a:prstGeom prst="rect">
            <a:avLst/>
          </a:prstGeom>
          <a:gradFill rotWithShape="1">
            <a:gsLst>
              <a:gs pos="0">
                <a:srgbClr val="FFFF66"/>
              </a:gs>
              <a:gs pos="100000">
                <a:srgbClr val="76762F"/>
              </a:gs>
            </a:gsLst>
            <a:lin ang="5400000" scaled="1"/>
          </a:gradFill>
          <a:ln w="9525">
            <a:solidFill>
              <a:schemeClr val="tx1"/>
            </a:solidFill>
            <a:miter lim="800000"/>
            <a:headEnd/>
            <a:tailEnd/>
          </a:ln>
        </p:spPr>
        <p:txBody>
          <a:bodyPr wrap="none" anchor="ct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b="1">
              <a:solidFill>
                <a:srgbClr val="FFFFFF"/>
              </a:solidFill>
            </a:endParaRPr>
          </a:p>
        </p:txBody>
      </p:sp>
      <p:grpSp>
        <p:nvGrpSpPr>
          <p:cNvPr id="2" name="Group 47"/>
          <p:cNvGrpSpPr>
            <a:grpSpLocks/>
          </p:cNvGrpSpPr>
          <p:nvPr/>
        </p:nvGrpSpPr>
        <p:grpSpPr bwMode="auto">
          <a:xfrm>
            <a:off x="7824789" y="3933840"/>
            <a:ext cx="504825" cy="369890"/>
            <a:chOff x="3742" y="3249"/>
            <a:chExt cx="318" cy="233"/>
          </a:xfrm>
        </p:grpSpPr>
        <p:sp>
          <p:nvSpPr>
            <p:cNvPr id="72718" name="Oval 14"/>
            <p:cNvSpPr>
              <a:spLocks noChangeArrowheads="1"/>
            </p:cNvSpPr>
            <p:nvPr/>
          </p:nvSpPr>
          <p:spPr bwMode="auto">
            <a:xfrm>
              <a:off x="3787" y="3298"/>
              <a:ext cx="136" cy="136"/>
            </a:xfrm>
            <a:prstGeom prst="ellipse">
              <a:avLst/>
            </a:prstGeom>
            <a:gradFill rotWithShape="1">
              <a:gsLst>
                <a:gs pos="0">
                  <a:schemeClr val="accent1"/>
                </a:gs>
                <a:gs pos="50000">
                  <a:schemeClr val="accent1">
                    <a:gamma/>
                    <a:shade val="46275"/>
                    <a:invGamma/>
                  </a:schemeClr>
                </a:gs>
                <a:gs pos="100000">
                  <a:schemeClr val="accent1"/>
                </a:gs>
              </a:gsLst>
              <a:lin ang="5400000" scaled="1"/>
            </a:gradFill>
            <a:ln w="9525">
              <a:noFill/>
              <a:round/>
              <a:headEnd/>
              <a:tailEnd/>
            </a:ln>
            <a:effectLst/>
          </p:spPr>
          <p:txBody>
            <a:bodyPr wrap="none" anchor="ctr"/>
            <a:lstStyle/>
            <a:p>
              <a:pPr eaLnBrk="1" hangingPunct="1">
                <a:defRPr/>
              </a:pPr>
              <a:endParaRPr lang="tr-TR" b="1">
                <a:solidFill>
                  <a:srgbClr val="FFFFFF"/>
                </a:solidFill>
                <a:latin typeface="Arial" charset="0"/>
              </a:endParaRPr>
            </a:p>
          </p:txBody>
        </p:sp>
        <p:sp>
          <p:nvSpPr>
            <p:cNvPr id="18456" name="Text Box 15"/>
            <p:cNvSpPr txBox="1">
              <a:spLocks noChangeArrowheads="1"/>
            </p:cNvSpPr>
            <p:nvPr/>
          </p:nvSpPr>
          <p:spPr bwMode="auto">
            <a:xfrm>
              <a:off x="3742" y="3249"/>
              <a:ext cx="31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tr-TR" altLang="en-US" sz="1800" b="1">
                  <a:solidFill>
                    <a:srgbClr val="FFFFFF"/>
                  </a:solidFill>
                </a:rPr>
                <a:t>e</a:t>
              </a:r>
              <a:r>
                <a:rPr lang="tr-TR" altLang="en-US" sz="1800" b="1" baseline="30000">
                  <a:solidFill>
                    <a:srgbClr val="FFFFFF"/>
                  </a:solidFill>
                </a:rPr>
                <a:t>-</a:t>
              </a:r>
              <a:endParaRPr lang="tr-TR" altLang="en-US" sz="1800" b="1">
                <a:solidFill>
                  <a:srgbClr val="FFFFFF"/>
                </a:solidFill>
              </a:endParaRPr>
            </a:p>
          </p:txBody>
        </p:sp>
      </p:grpSp>
      <p:sp>
        <p:nvSpPr>
          <p:cNvPr id="72753" name="Rectangle 49"/>
          <p:cNvSpPr>
            <a:spLocks noChangeArrowheads="1"/>
          </p:cNvSpPr>
          <p:nvPr/>
        </p:nvSpPr>
        <p:spPr bwMode="auto">
          <a:xfrm>
            <a:off x="191407" y="5224465"/>
            <a:ext cx="7700956" cy="1384995"/>
          </a:xfrm>
          <a:prstGeom prst="rect">
            <a:avLst/>
          </a:prstGeom>
          <a:noFill/>
          <a:ln w="9525">
            <a:noFill/>
            <a:miter lim="800000"/>
            <a:headEnd/>
            <a:tailEnd/>
          </a:ln>
          <a:effectLst/>
        </p:spPr>
        <p:txBody>
          <a:bodyPr wrap="square">
            <a:spAutoFit/>
          </a:bodyPr>
          <a:lstStyle/>
          <a:p>
            <a:pPr eaLnBrk="1" hangingPunct="1">
              <a:defRPr/>
            </a:pPr>
            <a:r>
              <a:rPr lang="tr-TR" sz="2800" b="1" i="1" dirty="0">
                <a:solidFill>
                  <a:srgbClr val="3399FF"/>
                </a:solidFill>
                <a:effectLst>
                  <a:outerShdw blurRad="38100" dist="38100" dir="2700000" algn="tl">
                    <a:srgbClr val="000000"/>
                  </a:outerShdw>
                </a:effectLst>
                <a:latin typeface="Arial" charset="0"/>
              </a:rPr>
              <a:t>Inject</a:t>
            </a:r>
            <a:r>
              <a:rPr lang="ro-MD" sz="2800" b="1" i="1" dirty="0" err="1">
                <a:solidFill>
                  <a:srgbClr val="3399FF"/>
                </a:solidFill>
                <a:effectLst>
                  <a:outerShdw blurRad="38100" dist="38100" dir="2700000" algn="tl">
                    <a:srgbClr val="000000"/>
                  </a:outerShdw>
                </a:effectLst>
                <a:latin typeface="Arial" charset="0"/>
              </a:rPr>
              <a:t>area</a:t>
            </a:r>
            <a:r>
              <a:rPr lang="ro-MD" sz="2800" b="1" i="1" dirty="0">
                <a:solidFill>
                  <a:srgbClr val="3399FF"/>
                </a:solidFill>
                <a:effectLst>
                  <a:outerShdw blurRad="38100" dist="38100" dir="2700000" algn="tl">
                    <a:srgbClr val="000000"/>
                  </a:outerShdw>
                </a:effectLst>
                <a:latin typeface="Arial" charset="0"/>
              </a:rPr>
              <a:t> ne vorbește, că </a:t>
            </a:r>
          </a:p>
          <a:p>
            <a:pPr eaLnBrk="1" hangingPunct="1">
              <a:defRPr/>
            </a:pPr>
            <a:r>
              <a:rPr lang="ro-MD" sz="2800" b="1" i="1" dirty="0">
                <a:solidFill>
                  <a:srgbClr val="3399FF"/>
                </a:solidFill>
                <a:effectLst>
                  <a:outerShdw blurRad="38100" dist="38100" dir="2700000" algn="tl">
                    <a:srgbClr val="000000"/>
                  </a:outerShdw>
                </a:effectLst>
                <a:latin typeface="Arial" charset="0"/>
              </a:rPr>
              <a:t>producerea fotonilor </a:t>
            </a:r>
            <a:r>
              <a:rPr lang="tr-TR" sz="2800" b="1" i="1" dirty="0">
                <a:solidFill>
                  <a:srgbClr val="3399FF"/>
                </a:solidFill>
                <a:effectLst>
                  <a:outerShdw blurRad="38100" dist="38100" dir="2700000" algn="tl">
                    <a:srgbClr val="000000"/>
                  </a:outerShdw>
                </a:effectLst>
                <a:latin typeface="Arial" charset="0"/>
              </a:rPr>
              <a:t> </a:t>
            </a:r>
            <a:r>
              <a:rPr lang="ro-MD" sz="2800" b="1" i="1" dirty="0">
                <a:solidFill>
                  <a:srgbClr val="3399FF"/>
                </a:solidFill>
                <a:effectLst>
                  <a:outerShdw blurRad="38100" dist="38100" dir="2700000" algn="tl">
                    <a:srgbClr val="000000"/>
                  </a:outerShdw>
                </a:effectLst>
                <a:latin typeface="Arial" charset="0"/>
              </a:rPr>
              <a:t>este cauzată</a:t>
            </a:r>
          </a:p>
          <a:p>
            <a:pPr eaLnBrk="1" hangingPunct="1">
              <a:defRPr/>
            </a:pPr>
            <a:r>
              <a:rPr lang="ro-MD" sz="2800" b="1" i="1" dirty="0">
                <a:solidFill>
                  <a:srgbClr val="3399FF"/>
                </a:solidFill>
                <a:effectLst>
                  <a:outerShdw blurRad="38100" dist="38100" dir="2700000" algn="tl">
                    <a:srgbClr val="000000"/>
                  </a:outerShdw>
                </a:effectLst>
                <a:latin typeface="Arial" charset="0"/>
              </a:rPr>
              <a:t> de injectarea purtătorilor de sarcină</a:t>
            </a:r>
            <a:endParaRPr lang="tr-TR" sz="2800" b="1" i="1" dirty="0">
              <a:solidFill>
                <a:srgbClr val="3399FF"/>
              </a:solidFill>
              <a:effectLst>
                <a:outerShdw blurRad="38100" dist="38100" dir="2700000" algn="tl">
                  <a:srgbClr val="000000"/>
                </a:outerShdw>
              </a:effectLst>
              <a:latin typeface="Arial" charset="0"/>
            </a:endParaRPr>
          </a:p>
        </p:txBody>
      </p:sp>
      <p:sp>
        <p:nvSpPr>
          <p:cNvPr id="72754" name="Rectangle 50"/>
          <p:cNvSpPr>
            <a:spLocks noGrp="1" noChangeArrowheads="1"/>
          </p:cNvSpPr>
          <p:nvPr>
            <p:ph type="title"/>
          </p:nvPr>
        </p:nvSpPr>
        <p:spPr>
          <a:xfrm>
            <a:off x="1322650" y="330092"/>
            <a:ext cx="10146537" cy="704850"/>
          </a:xfrm>
        </p:spPr>
        <p:txBody>
          <a:bodyPr>
            <a:normAutofit fontScale="90000"/>
          </a:bodyPr>
          <a:lstStyle/>
          <a:p>
            <a:pPr eaLnBrk="1" hangingPunct="1">
              <a:defRPr/>
            </a:pPr>
            <a:r>
              <a:rPr lang="tr-TR" sz="4000" b="1" i="1" dirty="0">
                <a:solidFill>
                  <a:srgbClr val="FF0000"/>
                </a:solidFill>
              </a:rPr>
              <a:t>Mechanism</a:t>
            </a:r>
            <a:r>
              <a:rPr lang="ro-MD" sz="4000" b="1" i="1" dirty="0" err="1">
                <a:solidFill>
                  <a:srgbClr val="FF0000"/>
                </a:solidFill>
              </a:rPr>
              <a:t>ul</a:t>
            </a:r>
            <a:r>
              <a:rPr lang="ro-MD" sz="4000" b="1" i="1" dirty="0">
                <a:solidFill>
                  <a:srgbClr val="FF0000"/>
                </a:solidFill>
              </a:rPr>
              <a:t> emiterii de fotoni </a:t>
            </a:r>
            <a:r>
              <a:rPr lang="tr-TR" sz="4000" b="1" i="1" dirty="0">
                <a:solidFill>
                  <a:srgbClr val="FF0000"/>
                </a:solidFill>
              </a:rPr>
              <a:t> in LED</a:t>
            </a:r>
            <a:r>
              <a:rPr lang="ro-MD" sz="4000" b="1" i="1" dirty="0">
                <a:solidFill>
                  <a:srgbClr val="FF0000"/>
                </a:solidFill>
              </a:rPr>
              <a:t>-uri</a:t>
            </a:r>
            <a:r>
              <a:rPr lang="tr-TR" sz="4000" b="1" i="1" dirty="0">
                <a:solidFill>
                  <a:srgbClr val="FF0000"/>
                </a:solidFill>
              </a:rPr>
              <a:t>?</a:t>
            </a:r>
            <a:br>
              <a:rPr lang="tr-TR" sz="4000" b="1" i="1" dirty="0">
                <a:solidFill>
                  <a:srgbClr val="FF0000"/>
                </a:solidFill>
              </a:rPr>
            </a:br>
            <a:endParaRPr lang="tr-TR" sz="4000" b="1" i="1" dirty="0">
              <a:solidFill>
                <a:srgbClr val="FF0000"/>
              </a:solidFill>
            </a:endParaRPr>
          </a:p>
        </p:txBody>
      </p:sp>
      <p:sp>
        <p:nvSpPr>
          <p:cNvPr id="18442" name="Rectangle 52"/>
          <p:cNvSpPr>
            <a:spLocks noChangeArrowheads="1"/>
          </p:cNvSpPr>
          <p:nvPr/>
        </p:nvSpPr>
        <p:spPr bwMode="auto">
          <a:xfrm>
            <a:off x="7391401" y="5443539"/>
            <a:ext cx="2592388" cy="649287"/>
          </a:xfrm>
          <a:prstGeom prst="rect">
            <a:avLst/>
          </a:prstGeom>
          <a:gradFill rotWithShape="1">
            <a:gsLst>
              <a:gs pos="0">
                <a:srgbClr val="FFFF66"/>
              </a:gs>
              <a:gs pos="100000">
                <a:srgbClr val="76762F"/>
              </a:gs>
            </a:gsLst>
            <a:lin ang="5400000" scaled="1"/>
          </a:gradFill>
          <a:ln w="9525">
            <a:solidFill>
              <a:schemeClr val="tx1"/>
            </a:solidFill>
            <a:miter lim="800000"/>
            <a:headEnd/>
            <a:tailEnd/>
          </a:ln>
        </p:spPr>
        <p:txBody>
          <a:bodyPr wrap="none" anchor="ct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b="1">
              <a:solidFill>
                <a:srgbClr val="FFFFFF"/>
              </a:solidFill>
            </a:endParaRPr>
          </a:p>
        </p:txBody>
      </p:sp>
      <p:sp>
        <p:nvSpPr>
          <p:cNvPr id="18443" name="Line 53"/>
          <p:cNvSpPr>
            <a:spLocks noChangeShapeType="1"/>
          </p:cNvSpPr>
          <p:nvPr/>
        </p:nvSpPr>
        <p:spPr bwMode="auto">
          <a:xfrm flipH="1">
            <a:off x="7032626" y="5734051"/>
            <a:ext cx="35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4" name="Line 54"/>
          <p:cNvSpPr>
            <a:spLocks noChangeShapeType="1"/>
          </p:cNvSpPr>
          <p:nvPr/>
        </p:nvSpPr>
        <p:spPr bwMode="auto">
          <a:xfrm flipH="1">
            <a:off x="9985377" y="5734051"/>
            <a:ext cx="35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5" name="Line 55"/>
          <p:cNvSpPr>
            <a:spLocks noChangeShapeType="1"/>
          </p:cNvSpPr>
          <p:nvPr/>
        </p:nvSpPr>
        <p:spPr bwMode="auto">
          <a:xfrm>
            <a:off x="7032625" y="5734051"/>
            <a:ext cx="0" cy="790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6" name="Line 56"/>
          <p:cNvSpPr>
            <a:spLocks noChangeShapeType="1"/>
          </p:cNvSpPr>
          <p:nvPr/>
        </p:nvSpPr>
        <p:spPr bwMode="auto">
          <a:xfrm>
            <a:off x="10344151" y="5734051"/>
            <a:ext cx="0" cy="790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7" name="Line 57"/>
          <p:cNvSpPr>
            <a:spLocks noChangeShapeType="1"/>
          </p:cNvSpPr>
          <p:nvPr/>
        </p:nvSpPr>
        <p:spPr bwMode="auto">
          <a:xfrm>
            <a:off x="7032626" y="6524625"/>
            <a:ext cx="1368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8" name="Line 58"/>
          <p:cNvSpPr>
            <a:spLocks noChangeShapeType="1"/>
          </p:cNvSpPr>
          <p:nvPr/>
        </p:nvSpPr>
        <p:spPr bwMode="auto">
          <a:xfrm>
            <a:off x="8543926" y="6524625"/>
            <a:ext cx="1800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9" name="Line 59"/>
          <p:cNvSpPr>
            <a:spLocks noChangeShapeType="1"/>
          </p:cNvSpPr>
          <p:nvPr/>
        </p:nvSpPr>
        <p:spPr bwMode="auto">
          <a:xfrm>
            <a:off x="8401051" y="6453189"/>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50" name="Line 60"/>
          <p:cNvSpPr>
            <a:spLocks noChangeShapeType="1"/>
          </p:cNvSpPr>
          <p:nvPr/>
        </p:nvSpPr>
        <p:spPr bwMode="auto">
          <a:xfrm>
            <a:off x="8543925" y="6237288"/>
            <a:ext cx="0" cy="6207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3" name="Group 61"/>
          <p:cNvGrpSpPr>
            <a:grpSpLocks/>
          </p:cNvGrpSpPr>
          <p:nvPr/>
        </p:nvGrpSpPr>
        <p:grpSpPr bwMode="auto">
          <a:xfrm>
            <a:off x="7391401" y="5516559"/>
            <a:ext cx="504825" cy="369887"/>
            <a:chOff x="3742" y="3249"/>
            <a:chExt cx="318" cy="233"/>
          </a:xfrm>
        </p:grpSpPr>
        <p:sp>
          <p:nvSpPr>
            <p:cNvPr id="72766" name="Oval 62"/>
            <p:cNvSpPr>
              <a:spLocks noChangeArrowheads="1"/>
            </p:cNvSpPr>
            <p:nvPr/>
          </p:nvSpPr>
          <p:spPr bwMode="auto">
            <a:xfrm>
              <a:off x="3787" y="3298"/>
              <a:ext cx="136" cy="136"/>
            </a:xfrm>
            <a:prstGeom prst="ellipse">
              <a:avLst/>
            </a:prstGeom>
            <a:gradFill rotWithShape="1">
              <a:gsLst>
                <a:gs pos="0">
                  <a:schemeClr val="accent1"/>
                </a:gs>
                <a:gs pos="50000">
                  <a:schemeClr val="accent1">
                    <a:gamma/>
                    <a:shade val="46275"/>
                    <a:invGamma/>
                  </a:schemeClr>
                </a:gs>
                <a:gs pos="100000">
                  <a:schemeClr val="accent1"/>
                </a:gs>
              </a:gsLst>
              <a:lin ang="5400000" scaled="1"/>
            </a:gradFill>
            <a:ln w="9525">
              <a:noFill/>
              <a:round/>
              <a:headEnd/>
              <a:tailEnd/>
            </a:ln>
            <a:effectLst/>
          </p:spPr>
          <p:txBody>
            <a:bodyPr wrap="none" anchor="ctr"/>
            <a:lstStyle/>
            <a:p>
              <a:pPr eaLnBrk="1" hangingPunct="1">
                <a:defRPr/>
              </a:pPr>
              <a:endParaRPr lang="tr-TR" b="1">
                <a:solidFill>
                  <a:srgbClr val="FFFFFF"/>
                </a:solidFill>
                <a:latin typeface="Arial" charset="0"/>
              </a:endParaRPr>
            </a:p>
          </p:txBody>
        </p:sp>
        <p:sp>
          <p:nvSpPr>
            <p:cNvPr id="18454" name="Text Box 63"/>
            <p:cNvSpPr txBox="1">
              <a:spLocks noChangeArrowheads="1"/>
            </p:cNvSpPr>
            <p:nvPr/>
          </p:nvSpPr>
          <p:spPr bwMode="auto">
            <a:xfrm>
              <a:off x="3742" y="3249"/>
              <a:ext cx="31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tr-TR" altLang="en-US" sz="1800" b="1">
                  <a:solidFill>
                    <a:srgbClr val="FFFFFF"/>
                  </a:solidFill>
                </a:rPr>
                <a:t>e</a:t>
              </a:r>
              <a:r>
                <a:rPr lang="tr-TR" altLang="en-US" sz="1800" b="1" baseline="30000">
                  <a:solidFill>
                    <a:srgbClr val="FFFFFF"/>
                  </a:solidFill>
                </a:rPr>
                <a:t>-</a:t>
              </a:r>
              <a:endParaRPr lang="tr-TR" altLang="en-US" sz="1800" b="1">
                <a:solidFill>
                  <a:srgbClr val="FFFFFF"/>
                </a:solidFill>
              </a:endParaRPr>
            </a:p>
          </p:txBody>
        </p:sp>
      </p:grpSp>
      <p:sp>
        <p:nvSpPr>
          <p:cNvPr id="18452" name="Freeform 64"/>
          <p:cNvSpPr>
            <a:spLocks/>
          </p:cNvSpPr>
          <p:nvPr/>
        </p:nvSpPr>
        <p:spPr bwMode="auto">
          <a:xfrm>
            <a:off x="7967663" y="5300663"/>
            <a:ext cx="2305051" cy="798512"/>
          </a:xfrm>
          <a:custGeom>
            <a:avLst/>
            <a:gdLst>
              <a:gd name="T0" fmla="*/ 0 w 1452"/>
              <a:gd name="T1" fmla="*/ 2147483646 h 503"/>
              <a:gd name="T2" fmla="*/ 2147483646 w 1452"/>
              <a:gd name="T3" fmla="*/ 2147483646 h 503"/>
              <a:gd name="T4" fmla="*/ 2147483646 w 1452"/>
              <a:gd name="T5" fmla="*/ 2147483646 h 503"/>
              <a:gd name="T6" fmla="*/ 2147483646 w 1452"/>
              <a:gd name="T7" fmla="*/ 2147483646 h 503"/>
              <a:gd name="T8" fmla="*/ 2147483646 w 1452"/>
              <a:gd name="T9" fmla="*/ 2147483646 h 503"/>
              <a:gd name="T10" fmla="*/ 0 60000 65536"/>
              <a:gd name="T11" fmla="*/ 0 60000 65536"/>
              <a:gd name="T12" fmla="*/ 0 60000 65536"/>
              <a:gd name="T13" fmla="*/ 0 60000 65536"/>
              <a:gd name="T14" fmla="*/ 0 60000 65536"/>
              <a:gd name="T15" fmla="*/ 0 w 1452"/>
              <a:gd name="T16" fmla="*/ 0 h 503"/>
              <a:gd name="T17" fmla="*/ 1452 w 1452"/>
              <a:gd name="T18" fmla="*/ 503 h 503"/>
            </a:gdLst>
            <a:ahLst/>
            <a:cxnLst>
              <a:cxn ang="T10">
                <a:pos x="T0" y="T1"/>
              </a:cxn>
              <a:cxn ang="T11">
                <a:pos x="T2" y="T3"/>
              </a:cxn>
              <a:cxn ang="T12">
                <a:pos x="T4" y="T5"/>
              </a:cxn>
              <a:cxn ang="T13">
                <a:pos x="T6" y="T7"/>
              </a:cxn>
              <a:cxn ang="T14">
                <a:pos x="T8" y="T9"/>
              </a:cxn>
            </a:cxnLst>
            <a:rect l="T15" t="T16" r="T17" b="T18"/>
            <a:pathLst>
              <a:path w="1452" h="503">
                <a:moveTo>
                  <a:pt x="0" y="248"/>
                </a:moveTo>
                <a:cubicBezTo>
                  <a:pt x="59" y="213"/>
                  <a:pt x="246" y="0"/>
                  <a:pt x="357" y="36"/>
                </a:cubicBezTo>
                <a:cubicBezTo>
                  <a:pt x="468" y="72"/>
                  <a:pt x="569" y="429"/>
                  <a:pt x="668" y="466"/>
                </a:cubicBezTo>
                <a:cubicBezTo>
                  <a:pt x="767" y="503"/>
                  <a:pt x="820" y="292"/>
                  <a:pt x="951" y="256"/>
                </a:cubicBezTo>
                <a:cubicBezTo>
                  <a:pt x="1082" y="220"/>
                  <a:pt x="1348" y="250"/>
                  <a:pt x="1452" y="248"/>
                </a:cubicBezTo>
              </a:path>
            </a:pathLst>
          </a:custGeom>
          <a:noFill/>
          <a:ln w="28575">
            <a:solidFill>
              <a:srgbClr val="FF66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1442387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dissolve">
                                      <p:cBhvr>
                                        <p:cTn id="7" dur="500"/>
                                        <p:tgtEl>
                                          <p:spTgt spid="727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2712"/>
                                        </p:tgtEl>
                                        <p:attrNameLst>
                                          <p:attrName>style.visibility</p:attrName>
                                        </p:attrNameLst>
                                      </p:cBhvr>
                                      <p:to>
                                        <p:strVal val="visible"/>
                                      </p:to>
                                    </p:set>
                                    <p:animEffect transition="in" filter="dissolve">
                                      <p:cBhvr>
                                        <p:cTn id="12" dur="500"/>
                                        <p:tgtEl>
                                          <p:spTgt spid="727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3" presetClass="path" presetSubtype="0" repeatCount="indefinite" accel="50000" decel="50000" fill="hold" nodeType="clickEffect">
                                  <p:stCondLst>
                                    <p:cond delay="0"/>
                                  </p:stCondLst>
                                  <p:childTnLst>
                                    <p:animMotion origin="layout" path="M 0.0059 0.00485 L 0.2559 0.00485 " pathEditMode="fixed" rAng="0" ptsTypes="AA">
                                      <p:cBhvr>
                                        <p:cTn id="16" dur="2000" fill="hold"/>
                                        <p:tgtEl>
                                          <p:spTgt spid="2"/>
                                        </p:tgtEl>
                                        <p:attrNameLst>
                                          <p:attrName>ppt_x</p:attrName>
                                          <p:attrName>ppt_y</p:attrName>
                                        </p:attrNameLst>
                                      </p:cBhvr>
                                      <p:rCtr x="12500" y="0"/>
                                    </p:animMotion>
                                  </p:childTnLst>
                                  <p:subTnLst>
                                    <p:set>
                                      <p:cBhvr override="childStyle">
                                        <p:cTn dur="1" fill="hold" display="0" masterRel="sameClick" afterEffect="1">
                                          <p:stCondLst>
                                            <p:cond evt="end" delay="0">
                                              <p:tn val="15"/>
                                            </p:cond>
                                          </p:stCondLst>
                                        </p:cTn>
                                        <p:tgtEl>
                                          <p:spTgt spid="2"/>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2753"/>
                                        </p:tgtEl>
                                        <p:attrNameLst>
                                          <p:attrName>style.visibility</p:attrName>
                                        </p:attrNameLst>
                                      </p:cBhvr>
                                      <p:to>
                                        <p:strVal val="visible"/>
                                      </p:to>
                                    </p:set>
                                    <p:animEffect transition="in" filter="dissolve">
                                      <p:cBhvr>
                                        <p:cTn id="21" dur="500"/>
                                        <p:tgtEl>
                                          <p:spTgt spid="7275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3" presetClass="path" presetSubtype="0" repeatCount="indefinite" accel="50000" decel="50000" fill="hold" nodeType="clickEffect">
                                  <p:stCondLst>
                                    <p:cond delay="0"/>
                                  </p:stCondLst>
                                  <p:childTnLst>
                                    <p:animMotion origin="layout" path="M 0.0059 0.00485 L 0.2559 0.00485 " pathEditMode="fixed" rAng="0" ptsTypes="AA">
                                      <p:cBhvr>
                                        <p:cTn id="25" dur="2000" fill="hold"/>
                                        <p:tgtEl>
                                          <p:spTgt spid="3"/>
                                        </p:tgtEl>
                                        <p:attrNameLst>
                                          <p:attrName>ppt_x</p:attrName>
                                          <p:attrName>ppt_y</p:attrName>
                                        </p:attrNameLst>
                                      </p:cBhvr>
                                      <p:rCtr x="12500" y="0"/>
                                    </p:animMotion>
                                  </p:childTnLst>
                                  <p:subTnLst>
                                    <p:set>
                                      <p:cBhvr override="childStyle">
                                        <p:cTn dur="1" fill="hold" display="0" masterRel="sameClick" afterEffect="1">
                                          <p:stCondLst>
                                            <p:cond evt="end" delay="0">
                                              <p:tn val="24"/>
                                            </p:cond>
                                          </p:stCondLst>
                                        </p:cTn>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p:bldP spid="72712" grpId="0"/>
      <p:bldP spid="7275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6"/>
          <p:cNvSpPr>
            <a:spLocks noChangeArrowheads="1"/>
          </p:cNvSpPr>
          <p:nvPr/>
        </p:nvSpPr>
        <p:spPr bwMode="auto">
          <a:xfrm>
            <a:off x="3287714" y="1773239"/>
            <a:ext cx="720725" cy="2879725"/>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contourClr>
              <a:schemeClr val="tx1"/>
            </a:contourClr>
          </a:sp3d>
        </p:spPr>
        <p:txBody>
          <a:bodyPr wrap="none" anchor="ctr">
            <a:flatTx/>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b="1">
              <a:solidFill>
                <a:srgbClr val="FFFFFF"/>
              </a:solidFill>
            </a:endParaRPr>
          </a:p>
        </p:txBody>
      </p:sp>
      <p:sp>
        <p:nvSpPr>
          <p:cNvPr id="24579" name="Rectangle 2"/>
          <p:cNvSpPr>
            <a:spLocks noGrp="1" noChangeArrowheads="1"/>
          </p:cNvSpPr>
          <p:nvPr>
            <p:ph type="title"/>
          </p:nvPr>
        </p:nvSpPr>
        <p:spPr/>
        <p:txBody>
          <a:bodyPr>
            <a:normAutofit/>
          </a:bodyPr>
          <a:lstStyle/>
          <a:p>
            <a:pPr eaLnBrk="1" hangingPunct="1"/>
            <a:r>
              <a:rPr lang="ro-RO" altLang="en-US" sz="2800" dirty="0"/>
              <a:t>Sensibilitatea ochiului uman la spectrul luminii</a:t>
            </a:r>
            <a:br>
              <a:rPr lang="tr-TR" altLang="en-US" sz="2800" dirty="0"/>
            </a:br>
            <a:endParaRPr lang="tr-TR" altLang="en-US" sz="2800" dirty="0"/>
          </a:p>
        </p:txBody>
      </p:sp>
      <p:sp>
        <p:nvSpPr>
          <p:cNvPr id="24580" name="Line 9"/>
          <p:cNvSpPr>
            <a:spLocks noChangeShapeType="1"/>
          </p:cNvSpPr>
          <p:nvPr/>
        </p:nvSpPr>
        <p:spPr bwMode="auto">
          <a:xfrm>
            <a:off x="4043363" y="1765301"/>
            <a:ext cx="0" cy="2881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81" name="Line 10"/>
          <p:cNvSpPr>
            <a:spLocks noChangeShapeType="1"/>
          </p:cNvSpPr>
          <p:nvPr/>
        </p:nvSpPr>
        <p:spPr bwMode="auto">
          <a:xfrm>
            <a:off x="4764088" y="1765301"/>
            <a:ext cx="0" cy="2881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82" name="Line 11"/>
          <p:cNvSpPr>
            <a:spLocks noChangeShapeType="1"/>
          </p:cNvSpPr>
          <p:nvPr/>
        </p:nvSpPr>
        <p:spPr bwMode="auto">
          <a:xfrm>
            <a:off x="5483225" y="1765301"/>
            <a:ext cx="0" cy="2881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83" name="Line 12"/>
          <p:cNvSpPr>
            <a:spLocks noChangeShapeType="1"/>
          </p:cNvSpPr>
          <p:nvPr/>
        </p:nvSpPr>
        <p:spPr bwMode="auto">
          <a:xfrm>
            <a:off x="6203951" y="1765301"/>
            <a:ext cx="0" cy="2881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84" name="Line 13"/>
          <p:cNvSpPr>
            <a:spLocks noChangeShapeType="1"/>
          </p:cNvSpPr>
          <p:nvPr/>
        </p:nvSpPr>
        <p:spPr bwMode="auto">
          <a:xfrm>
            <a:off x="6924675" y="1765301"/>
            <a:ext cx="0" cy="2881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85" name="Line 14"/>
          <p:cNvSpPr>
            <a:spLocks noChangeShapeType="1"/>
          </p:cNvSpPr>
          <p:nvPr/>
        </p:nvSpPr>
        <p:spPr bwMode="auto">
          <a:xfrm>
            <a:off x="7643813" y="1765301"/>
            <a:ext cx="0" cy="2881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86" name="Line 15"/>
          <p:cNvSpPr>
            <a:spLocks noChangeShapeType="1"/>
          </p:cNvSpPr>
          <p:nvPr/>
        </p:nvSpPr>
        <p:spPr bwMode="auto">
          <a:xfrm>
            <a:off x="8364539" y="1765301"/>
            <a:ext cx="0" cy="2881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87" name="Text Box 19"/>
          <p:cNvSpPr txBox="1">
            <a:spLocks noChangeArrowheads="1"/>
          </p:cNvSpPr>
          <p:nvPr/>
        </p:nvSpPr>
        <p:spPr bwMode="auto">
          <a:xfrm>
            <a:off x="3108326" y="4718050"/>
            <a:ext cx="63357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tr-TR" altLang="en-US" sz="1800" b="1">
                <a:solidFill>
                  <a:srgbClr val="CC3300"/>
                </a:solidFill>
              </a:rPr>
              <a:t>350    400      450     500      550     600     650     700      750</a:t>
            </a:r>
            <a:r>
              <a:rPr lang="tr-TR" altLang="en-US" sz="1800" b="1">
                <a:solidFill>
                  <a:srgbClr val="FFFFFF"/>
                </a:solidFill>
              </a:rPr>
              <a:t>    	</a:t>
            </a:r>
          </a:p>
        </p:txBody>
      </p:sp>
      <p:sp>
        <p:nvSpPr>
          <p:cNvPr id="24588" name="Text Box 20"/>
          <p:cNvSpPr txBox="1">
            <a:spLocks noChangeArrowheads="1"/>
          </p:cNvSpPr>
          <p:nvPr/>
        </p:nvSpPr>
        <p:spPr bwMode="auto">
          <a:xfrm>
            <a:off x="2532065" y="1406525"/>
            <a:ext cx="719137"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tr-TR" altLang="en-US" sz="1800" b="1">
                <a:solidFill>
                  <a:srgbClr val="66FF33"/>
                </a:solidFill>
              </a:rPr>
              <a:t>10</a:t>
            </a:r>
            <a:r>
              <a:rPr lang="tr-TR" altLang="en-US" sz="1800" b="1" baseline="30000">
                <a:solidFill>
                  <a:srgbClr val="66FF33"/>
                </a:solidFill>
              </a:rPr>
              <a:t>0</a:t>
            </a:r>
          </a:p>
          <a:p>
            <a:pPr eaLnBrk="1" hangingPunct="1">
              <a:spcBef>
                <a:spcPct val="50000"/>
              </a:spcBef>
              <a:buClrTx/>
              <a:buSzTx/>
              <a:buFontTx/>
              <a:buNone/>
            </a:pPr>
            <a:endParaRPr lang="tr-TR" altLang="en-US" sz="1800" b="1">
              <a:solidFill>
                <a:srgbClr val="66FF33"/>
              </a:solidFill>
            </a:endParaRPr>
          </a:p>
          <a:p>
            <a:pPr eaLnBrk="1" hangingPunct="1">
              <a:spcBef>
                <a:spcPct val="50000"/>
              </a:spcBef>
              <a:buClrTx/>
              <a:buSzTx/>
              <a:buFontTx/>
              <a:buNone/>
            </a:pPr>
            <a:r>
              <a:rPr lang="tr-TR" altLang="en-US" sz="1800" b="1">
                <a:solidFill>
                  <a:srgbClr val="66FF33"/>
                </a:solidFill>
              </a:rPr>
              <a:t>10</a:t>
            </a:r>
            <a:r>
              <a:rPr lang="tr-TR" altLang="en-US" sz="1800" b="1" baseline="30000">
                <a:solidFill>
                  <a:srgbClr val="66FF33"/>
                </a:solidFill>
              </a:rPr>
              <a:t>-1</a:t>
            </a:r>
          </a:p>
          <a:p>
            <a:pPr eaLnBrk="1" hangingPunct="1">
              <a:spcBef>
                <a:spcPct val="50000"/>
              </a:spcBef>
              <a:buClrTx/>
              <a:buSzTx/>
              <a:buFontTx/>
              <a:buNone/>
            </a:pPr>
            <a:endParaRPr lang="tr-TR" altLang="en-US" sz="1800" b="1">
              <a:solidFill>
                <a:srgbClr val="66FF33"/>
              </a:solidFill>
            </a:endParaRPr>
          </a:p>
          <a:p>
            <a:pPr eaLnBrk="1" hangingPunct="1">
              <a:spcBef>
                <a:spcPct val="50000"/>
              </a:spcBef>
              <a:buClrTx/>
              <a:buSzTx/>
              <a:buFontTx/>
              <a:buNone/>
            </a:pPr>
            <a:r>
              <a:rPr lang="tr-TR" altLang="en-US" sz="1800" b="1">
                <a:solidFill>
                  <a:srgbClr val="66FF33"/>
                </a:solidFill>
              </a:rPr>
              <a:t>10</a:t>
            </a:r>
            <a:r>
              <a:rPr lang="tr-TR" altLang="en-US" sz="1800" b="1" baseline="30000">
                <a:solidFill>
                  <a:srgbClr val="66FF33"/>
                </a:solidFill>
              </a:rPr>
              <a:t>-2</a:t>
            </a:r>
            <a:endParaRPr lang="tr-TR" altLang="en-US" sz="1800" b="1">
              <a:solidFill>
                <a:srgbClr val="66FF33"/>
              </a:solidFill>
            </a:endParaRPr>
          </a:p>
          <a:p>
            <a:pPr eaLnBrk="1" hangingPunct="1">
              <a:spcBef>
                <a:spcPct val="50000"/>
              </a:spcBef>
              <a:buClrTx/>
              <a:buSzTx/>
              <a:buFontTx/>
              <a:buNone/>
            </a:pPr>
            <a:endParaRPr lang="tr-TR" altLang="en-US" sz="1800" b="1">
              <a:solidFill>
                <a:srgbClr val="66FF33"/>
              </a:solidFill>
            </a:endParaRPr>
          </a:p>
          <a:p>
            <a:pPr eaLnBrk="1" hangingPunct="1">
              <a:spcBef>
                <a:spcPct val="50000"/>
              </a:spcBef>
              <a:buClrTx/>
              <a:buSzTx/>
              <a:buFontTx/>
              <a:buNone/>
            </a:pPr>
            <a:r>
              <a:rPr lang="tr-TR" altLang="en-US" sz="1800" b="1">
                <a:solidFill>
                  <a:srgbClr val="66FF33"/>
                </a:solidFill>
              </a:rPr>
              <a:t>10</a:t>
            </a:r>
            <a:r>
              <a:rPr lang="tr-TR" altLang="en-US" sz="1800" b="1" baseline="30000">
                <a:solidFill>
                  <a:srgbClr val="66FF33"/>
                </a:solidFill>
              </a:rPr>
              <a:t>-3</a:t>
            </a:r>
          </a:p>
          <a:p>
            <a:pPr eaLnBrk="1" hangingPunct="1">
              <a:spcBef>
                <a:spcPct val="50000"/>
              </a:spcBef>
              <a:buClrTx/>
              <a:buSzTx/>
              <a:buFontTx/>
              <a:buNone/>
            </a:pPr>
            <a:endParaRPr lang="tr-TR" altLang="en-US" sz="1800" b="1">
              <a:solidFill>
                <a:srgbClr val="66FF33"/>
              </a:solidFill>
            </a:endParaRPr>
          </a:p>
          <a:p>
            <a:pPr eaLnBrk="1" hangingPunct="1">
              <a:spcBef>
                <a:spcPct val="50000"/>
              </a:spcBef>
              <a:buClrTx/>
              <a:buSzTx/>
              <a:buFontTx/>
              <a:buNone/>
            </a:pPr>
            <a:r>
              <a:rPr lang="tr-TR" altLang="en-US" sz="1800" b="1">
                <a:solidFill>
                  <a:srgbClr val="66FF33"/>
                </a:solidFill>
              </a:rPr>
              <a:t>10</a:t>
            </a:r>
            <a:r>
              <a:rPr lang="tr-TR" altLang="en-US" sz="1800" b="1" baseline="30000">
                <a:solidFill>
                  <a:srgbClr val="66FF33"/>
                </a:solidFill>
              </a:rPr>
              <a:t>-4</a:t>
            </a:r>
            <a:endParaRPr lang="tr-TR" altLang="en-US" sz="1800" b="1">
              <a:solidFill>
                <a:srgbClr val="66FF33"/>
              </a:solidFill>
            </a:endParaRPr>
          </a:p>
        </p:txBody>
      </p:sp>
      <p:sp>
        <p:nvSpPr>
          <p:cNvPr id="24589" name="Freeform 28"/>
          <p:cNvSpPr>
            <a:spLocks/>
          </p:cNvSpPr>
          <p:nvPr/>
        </p:nvSpPr>
        <p:spPr bwMode="auto">
          <a:xfrm>
            <a:off x="6564315" y="547687"/>
            <a:ext cx="971546" cy="1346202"/>
          </a:xfrm>
          <a:custGeom>
            <a:avLst/>
            <a:gdLst>
              <a:gd name="T0" fmla="*/ 2147483646 w 781"/>
              <a:gd name="T1" fmla="*/ 0 h 625"/>
              <a:gd name="T2" fmla="*/ 2147483646 w 781"/>
              <a:gd name="T3" fmla="*/ 2147483646 h 625"/>
              <a:gd name="T4" fmla="*/ 0 w 781"/>
              <a:gd name="T5" fmla="*/ 2147483646 h 625"/>
              <a:gd name="T6" fmla="*/ 0 60000 65536"/>
              <a:gd name="T7" fmla="*/ 0 60000 65536"/>
              <a:gd name="T8" fmla="*/ 0 60000 65536"/>
              <a:gd name="T9" fmla="*/ 0 w 781"/>
              <a:gd name="T10" fmla="*/ 0 h 625"/>
              <a:gd name="T11" fmla="*/ 781 w 781"/>
              <a:gd name="T12" fmla="*/ 625 h 625"/>
            </a:gdLst>
            <a:ahLst/>
            <a:cxnLst>
              <a:cxn ang="T6">
                <a:pos x="T0" y="T1"/>
              </a:cxn>
              <a:cxn ang="T7">
                <a:pos x="T2" y="T3"/>
              </a:cxn>
              <a:cxn ang="T8">
                <a:pos x="T4" y="T5"/>
              </a:cxn>
            </a:cxnLst>
            <a:rect l="T9" t="T10" r="T11" b="T12"/>
            <a:pathLst>
              <a:path w="781" h="625">
                <a:moveTo>
                  <a:pt x="781" y="0"/>
                </a:moveTo>
                <a:lnTo>
                  <a:pt x="159" y="64"/>
                </a:lnTo>
                <a:lnTo>
                  <a:pt x="0" y="625"/>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6109" name="Text Box 29"/>
          <p:cNvSpPr txBox="1">
            <a:spLocks noChangeArrowheads="1"/>
          </p:cNvSpPr>
          <p:nvPr/>
        </p:nvSpPr>
        <p:spPr bwMode="auto">
          <a:xfrm>
            <a:off x="7535863" y="287603"/>
            <a:ext cx="2843212" cy="369332"/>
          </a:xfrm>
          <a:prstGeom prst="rect">
            <a:avLst/>
          </a:prstGeom>
          <a:noFill/>
          <a:ln w="9525">
            <a:noFill/>
            <a:miter lim="800000"/>
            <a:headEnd/>
            <a:tailEnd/>
          </a:ln>
          <a:effectLst/>
        </p:spPr>
        <p:txBody>
          <a:bodyPr>
            <a:spAutoFit/>
          </a:bodyPr>
          <a:lstStyle/>
          <a:p>
            <a:pPr eaLnBrk="1" hangingPunct="1">
              <a:spcBef>
                <a:spcPct val="50000"/>
              </a:spcBef>
              <a:defRPr/>
            </a:pPr>
            <a:r>
              <a:rPr lang="tr-TR" b="1" i="1" u="sng" dirty="0">
                <a:solidFill>
                  <a:srgbClr val="FF0000"/>
                </a:solidFill>
                <a:effectLst>
                  <a:outerShdw blurRad="38100" dist="38100" dir="2700000" algn="tl">
                    <a:srgbClr val="000000"/>
                  </a:outerShdw>
                </a:effectLst>
                <a:latin typeface="Arial" charset="0"/>
              </a:rPr>
              <a:t>Relative eye response</a:t>
            </a:r>
          </a:p>
        </p:txBody>
      </p:sp>
      <p:sp>
        <p:nvSpPr>
          <p:cNvPr id="24591" name="Text Box 36"/>
          <p:cNvSpPr txBox="1">
            <a:spLocks noChangeArrowheads="1"/>
          </p:cNvSpPr>
          <p:nvPr/>
        </p:nvSpPr>
        <p:spPr bwMode="auto">
          <a:xfrm>
            <a:off x="4475163" y="5078414"/>
            <a:ext cx="31686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ro-RO" altLang="en-US" sz="1800" b="1" dirty="0"/>
              <a:t>Lungimea de undă, nm</a:t>
            </a:r>
            <a:endParaRPr lang="tr-TR" altLang="en-US" sz="1800" b="1" dirty="0"/>
          </a:p>
        </p:txBody>
      </p:sp>
      <p:sp>
        <p:nvSpPr>
          <p:cNvPr id="24592" name="Rectangle 39"/>
          <p:cNvSpPr>
            <a:spLocks noChangeArrowheads="1"/>
          </p:cNvSpPr>
          <p:nvPr/>
        </p:nvSpPr>
        <p:spPr bwMode="auto">
          <a:xfrm>
            <a:off x="4008439" y="1773239"/>
            <a:ext cx="647700" cy="2879725"/>
          </a:xfrm>
          <a:prstGeom prst="rect">
            <a:avLst/>
          </a:prstGeom>
          <a:solidFill>
            <a:srgbClr val="CC00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00FF"/>
            </a:extrusionClr>
            <a:contourClr>
              <a:srgbClr val="CC00FF"/>
            </a:contourClr>
          </a:sp3d>
        </p:spPr>
        <p:txBody>
          <a:bodyPr wrap="none" anchor="ctr">
            <a:flatTx/>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b="1">
              <a:solidFill>
                <a:srgbClr val="FFFFFF"/>
              </a:solidFill>
            </a:endParaRPr>
          </a:p>
        </p:txBody>
      </p:sp>
      <p:sp>
        <p:nvSpPr>
          <p:cNvPr id="24593" name="Line 37"/>
          <p:cNvSpPr>
            <a:spLocks noChangeShapeType="1"/>
          </p:cNvSpPr>
          <p:nvPr/>
        </p:nvSpPr>
        <p:spPr bwMode="auto">
          <a:xfrm flipV="1">
            <a:off x="3467100" y="1765301"/>
            <a:ext cx="0" cy="28813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4" name="Rectangle 38"/>
          <p:cNvSpPr>
            <a:spLocks noChangeArrowheads="1"/>
          </p:cNvSpPr>
          <p:nvPr/>
        </p:nvSpPr>
        <p:spPr bwMode="auto">
          <a:xfrm>
            <a:off x="2316163" y="5670552"/>
            <a:ext cx="8604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r>
              <a:rPr lang="ro-RO" altLang="en-US" sz="2400" b="1" dirty="0"/>
              <a:t>Materiale pentru LED-uri</a:t>
            </a:r>
            <a:r>
              <a:rPr lang="tr-TR" altLang="en-US" sz="2400" b="1" dirty="0"/>
              <a:t>.</a:t>
            </a:r>
          </a:p>
        </p:txBody>
      </p:sp>
      <p:sp>
        <p:nvSpPr>
          <p:cNvPr id="46110" name="Text Box 30"/>
          <p:cNvSpPr txBox="1">
            <a:spLocks noChangeArrowheads="1"/>
          </p:cNvSpPr>
          <p:nvPr/>
        </p:nvSpPr>
        <p:spPr bwMode="auto">
          <a:xfrm rot="16200000">
            <a:off x="3567907" y="2877622"/>
            <a:ext cx="863600" cy="369332"/>
          </a:xfrm>
          <a:prstGeom prst="rect">
            <a:avLst/>
          </a:prstGeom>
          <a:noFill/>
          <a:ln w="9525">
            <a:solidFill>
              <a:srgbClr val="FF99FF"/>
            </a:solidFill>
            <a:miter lim="800000"/>
            <a:headEnd/>
            <a:tailEnd/>
          </a:ln>
          <a:effectLst/>
        </p:spPr>
        <p:txBody>
          <a:bodyPr>
            <a:spAutoFit/>
          </a:bodyPr>
          <a:lstStyle/>
          <a:p>
            <a:pPr eaLnBrk="1" hangingPunct="1">
              <a:spcBef>
                <a:spcPct val="50000"/>
              </a:spcBef>
              <a:defRPr/>
            </a:pPr>
            <a:r>
              <a:rPr lang="tr-TR" b="1">
                <a:solidFill>
                  <a:srgbClr val="FFFFFF"/>
                </a:solidFill>
                <a:effectLst>
                  <a:outerShdw blurRad="38100" dist="38100" dir="2700000" algn="tl">
                    <a:srgbClr val="000000"/>
                  </a:outerShdw>
                </a:effectLst>
                <a:latin typeface="Arial" charset="0"/>
              </a:rPr>
              <a:t>GaN</a:t>
            </a:r>
          </a:p>
        </p:txBody>
      </p:sp>
      <p:sp>
        <p:nvSpPr>
          <p:cNvPr id="24596" name="Rectangle 40"/>
          <p:cNvSpPr>
            <a:spLocks noChangeArrowheads="1"/>
          </p:cNvSpPr>
          <p:nvPr/>
        </p:nvSpPr>
        <p:spPr bwMode="auto">
          <a:xfrm>
            <a:off x="4656140" y="1773239"/>
            <a:ext cx="719137" cy="2879725"/>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b="1">
              <a:solidFill>
                <a:srgbClr val="FFFFFF"/>
              </a:solidFill>
            </a:endParaRPr>
          </a:p>
        </p:txBody>
      </p:sp>
      <p:sp>
        <p:nvSpPr>
          <p:cNvPr id="46111" name="Text Box 31"/>
          <p:cNvSpPr txBox="1">
            <a:spLocks noChangeArrowheads="1"/>
          </p:cNvSpPr>
          <p:nvPr/>
        </p:nvSpPr>
        <p:spPr bwMode="auto">
          <a:xfrm rot="16200000">
            <a:off x="4375944" y="2877623"/>
            <a:ext cx="863600" cy="369332"/>
          </a:xfrm>
          <a:prstGeom prst="rect">
            <a:avLst/>
          </a:prstGeom>
          <a:noFill/>
          <a:ln w="9525">
            <a:solidFill>
              <a:srgbClr val="FF99FF"/>
            </a:solidFill>
            <a:miter lim="800000"/>
            <a:headEnd/>
            <a:tailEnd/>
          </a:ln>
          <a:effectLst/>
        </p:spPr>
        <p:txBody>
          <a:bodyPr>
            <a:spAutoFit/>
          </a:bodyPr>
          <a:lstStyle/>
          <a:p>
            <a:pPr eaLnBrk="1" hangingPunct="1">
              <a:spcBef>
                <a:spcPct val="50000"/>
              </a:spcBef>
              <a:defRPr/>
            </a:pPr>
            <a:r>
              <a:rPr lang="tr-TR" b="1">
                <a:solidFill>
                  <a:srgbClr val="FFFFFF"/>
                </a:solidFill>
                <a:effectLst>
                  <a:outerShdw blurRad="38100" dist="38100" dir="2700000" algn="tl">
                    <a:srgbClr val="000000"/>
                  </a:outerShdw>
                </a:effectLst>
                <a:latin typeface="Arial" charset="0"/>
              </a:rPr>
              <a:t>ZnSe</a:t>
            </a:r>
          </a:p>
        </p:txBody>
      </p:sp>
      <p:sp>
        <p:nvSpPr>
          <p:cNvPr id="24598" name="Text Box 22"/>
          <p:cNvSpPr txBox="1">
            <a:spLocks noChangeArrowheads="1"/>
          </p:cNvSpPr>
          <p:nvPr/>
        </p:nvSpPr>
        <p:spPr bwMode="auto">
          <a:xfrm>
            <a:off x="4008439" y="4141788"/>
            <a:ext cx="647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tr-TR" altLang="en-US" sz="1400" b="1">
                <a:solidFill>
                  <a:srgbClr val="FFFFFF"/>
                </a:solidFill>
              </a:rPr>
              <a:t>violet</a:t>
            </a:r>
          </a:p>
        </p:txBody>
      </p:sp>
      <p:sp>
        <p:nvSpPr>
          <p:cNvPr id="24599" name="Text Box 23"/>
          <p:cNvSpPr txBox="1">
            <a:spLocks noChangeArrowheads="1"/>
          </p:cNvSpPr>
          <p:nvPr/>
        </p:nvSpPr>
        <p:spPr bwMode="auto">
          <a:xfrm>
            <a:off x="4727575" y="4141788"/>
            <a:ext cx="647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tr-TR" altLang="en-US" sz="1400" b="1">
                <a:solidFill>
                  <a:srgbClr val="FFFFFF"/>
                </a:solidFill>
              </a:rPr>
              <a:t>blue</a:t>
            </a:r>
          </a:p>
        </p:txBody>
      </p:sp>
      <p:sp>
        <p:nvSpPr>
          <p:cNvPr id="24600" name="Rectangle 41"/>
          <p:cNvSpPr>
            <a:spLocks noChangeArrowheads="1"/>
          </p:cNvSpPr>
          <p:nvPr/>
        </p:nvSpPr>
        <p:spPr bwMode="auto">
          <a:xfrm>
            <a:off x="5376865" y="1773239"/>
            <a:ext cx="719137" cy="2879725"/>
          </a:xfrm>
          <a:prstGeom prst="rect">
            <a:avLst/>
          </a:prstGeom>
          <a:solidFill>
            <a:srgbClr val="66FF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FF33"/>
            </a:extrusionClr>
            <a:contourClr>
              <a:srgbClr val="66FF33"/>
            </a:contourClr>
          </a:sp3d>
        </p:spPr>
        <p:txBody>
          <a:bodyPr wrap="none" anchor="ctr">
            <a:flatTx/>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b="1">
              <a:solidFill>
                <a:srgbClr val="FFFFFF"/>
              </a:solidFill>
            </a:endParaRPr>
          </a:p>
        </p:txBody>
      </p:sp>
      <p:sp>
        <p:nvSpPr>
          <p:cNvPr id="46112" name="Text Box 32"/>
          <p:cNvSpPr txBox="1">
            <a:spLocks noChangeArrowheads="1"/>
          </p:cNvSpPr>
          <p:nvPr/>
        </p:nvSpPr>
        <p:spPr bwMode="auto">
          <a:xfrm rot="16200000">
            <a:off x="5009357" y="2803011"/>
            <a:ext cx="1006475" cy="369332"/>
          </a:xfrm>
          <a:prstGeom prst="rect">
            <a:avLst/>
          </a:prstGeom>
          <a:noFill/>
          <a:ln w="9525">
            <a:solidFill>
              <a:srgbClr val="FF99FF"/>
            </a:solidFill>
            <a:miter lim="800000"/>
            <a:headEnd/>
            <a:tailEnd/>
          </a:ln>
          <a:effectLst/>
        </p:spPr>
        <p:txBody>
          <a:bodyPr>
            <a:spAutoFit/>
          </a:bodyPr>
          <a:lstStyle/>
          <a:p>
            <a:pPr eaLnBrk="1" hangingPunct="1">
              <a:spcBef>
                <a:spcPct val="50000"/>
              </a:spcBef>
              <a:defRPr/>
            </a:pPr>
            <a:r>
              <a:rPr lang="tr-TR" b="1">
                <a:solidFill>
                  <a:srgbClr val="FFFFFF"/>
                </a:solidFill>
                <a:effectLst>
                  <a:outerShdw blurRad="38100" dist="38100" dir="2700000" algn="tl">
                    <a:srgbClr val="000000"/>
                  </a:outerShdw>
                </a:effectLst>
                <a:latin typeface="Arial" charset="0"/>
              </a:rPr>
              <a:t>GaP:N</a:t>
            </a:r>
          </a:p>
        </p:txBody>
      </p:sp>
      <p:sp>
        <p:nvSpPr>
          <p:cNvPr id="24602" name="Text Box 24"/>
          <p:cNvSpPr txBox="1">
            <a:spLocks noChangeArrowheads="1"/>
          </p:cNvSpPr>
          <p:nvPr/>
        </p:nvSpPr>
        <p:spPr bwMode="auto">
          <a:xfrm>
            <a:off x="5375275" y="4141788"/>
            <a:ext cx="7191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tr-TR" altLang="en-US" sz="1400" b="1">
                <a:solidFill>
                  <a:srgbClr val="FFFFFF"/>
                </a:solidFill>
              </a:rPr>
              <a:t>green</a:t>
            </a:r>
          </a:p>
        </p:txBody>
      </p:sp>
      <p:sp>
        <p:nvSpPr>
          <p:cNvPr id="24603" name="Rectangle 42"/>
          <p:cNvSpPr>
            <a:spLocks noChangeArrowheads="1"/>
          </p:cNvSpPr>
          <p:nvPr/>
        </p:nvSpPr>
        <p:spPr bwMode="auto">
          <a:xfrm>
            <a:off x="6096000" y="1773239"/>
            <a:ext cx="720725" cy="287972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b="1">
              <a:solidFill>
                <a:srgbClr val="FFFFFF"/>
              </a:solidFill>
            </a:endParaRPr>
          </a:p>
        </p:txBody>
      </p:sp>
      <p:sp>
        <p:nvSpPr>
          <p:cNvPr id="24604" name="Text Box 25"/>
          <p:cNvSpPr txBox="1">
            <a:spLocks noChangeArrowheads="1"/>
          </p:cNvSpPr>
          <p:nvPr/>
        </p:nvSpPr>
        <p:spPr bwMode="auto">
          <a:xfrm>
            <a:off x="6167437" y="4141788"/>
            <a:ext cx="7921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tr-TR" altLang="en-US" sz="1400" b="1">
                <a:solidFill>
                  <a:srgbClr val="FFFFFF"/>
                </a:solidFill>
              </a:rPr>
              <a:t>yellow</a:t>
            </a:r>
          </a:p>
        </p:txBody>
      </p:sp>
      <p:sp>
        <p:nvSpPr>
          <p:cNvPr id="24605" name="Rectangle 43"/>
          <p:cNvSpPr>
            <a:spLocks noChangeArrowheads="1"/>
          </p:cNvSpPr>
          <p:nvPr/>
        </p:nvSpPr>
        <p:spPr bwMode="auto">
          <a:xfrm>
            <a:off x="6816725" y="1773239"/>
            <a:ext cx="719139" cy="2879725"/>
          </a:xfrm>
          <a:prstGeom prst="rect">
            <a:avLst/>
          </a:prstGeom>
          <a:solidFill>
            <a:srgbClr val="FF66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6600"/>
            </a:extrusionClr>
            <a:contourClr>
              <a:srgbClr val="FF6600"/>
            </a:contourClr>
          </a:sp3d>
        </p:spPr>
        <p:txBody>
          <a:bodyPr wrap="none" anchor="ctr">
            <a:flatTx/>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b="1">
              <a:solidFill>
                <a:srgbClr val="FFFFFF"/>
              </a:solidFill>
            </a:endParaRPr>
          </a:p>
        </p:txBody>
      </p:sp>
      <p:sp>
        <p:nvSpPr>
          <p:cNvPr id="24606" name="Rectangle 44"/>
          <p:cNvSpPr>
            <a:spLocks noChangeArrowheads="1"/>
          </p:cNvSpPr>
          <p:nvPr/>
        </p:nvSpPr>
        <p:spPr bwMode="auto">
          <a:xfrm>
            <a:off x="7535863" y="1773239"/>
            <a:ext cx="792163" cy="2879725"/>
          </a:xfrm>
          <a:prstGeom prst="rect">
            <a:avLst/>
          </a:prstGeom>
          <a:solidFill>
            <a:srgbClr val="FF0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p:spPr>
        <p:txBody>
          <a:bodyPr wrap="none" anchor="ctr">
            <a:flatTx/>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b="1">
              <a:solidFill>
                <a:srgbClr val="FFFFFF"/>
              </a:solidFill>
            </a:endParaRPr>
          </a:p>
        </p:txBody>
      </p:sp>
      <p:sp>
        <p:nvSpPr>
          <p:cNvPr id="46113" name="Text Box 33"/>
          <p:cNvSpPr txBox="1">
            <a:spLocks noChangeArrowheads="1"/>
          </p:cNvSpPr>
          <p:nvPr/>
        </p:nvSpPr>
        <p:spPr bwMode="auto">
          <a:xfrm rot="16200000">
            <a:off x="5638007" y="2622034"/>
            <a:ext cx="1365251" cy="369332"/>
          </a:xfrm>
          <a:prstGeom prst="rect">
            <a:avLst/>
          </a:prstGeom>
          <a:noFill/>
          <a:ln w="9525">
            <a:solidFill>
              <a:srgbClr val="FF99FF"/>
            </a:solidFill>
            <a:miter lim="800000"/>
            <a:headEnd/>
            <a:tailEnd/>
          </a:ln>
          <a:effectLst/>
        </p:spPr>
        <p:txBody>
          <a:bodyPr>
            <a:spAutoFit/>
          </a:bodyPr>
          <a:lstStyle/>
          <a:p>
            <a:pPr eaLnBrk="1" hangingPunct="1">
              <a:spcBef>
                <a:spcPct val="50000"/>
              </a:spcBef>
              <a:defRPr/>
            </a:pPr>
            <a:r>
              <a:rPr lang="tr-TR" b="1">
                <a:solidFill>
                  <a:srgbClr val="FFFFFF"/>
                </a:solidFill>
                <a:effectLst>
                  <a:outerShdw blurRad="38100" dist="38100" dir="2700000" algn="tl">
                    <a:srgbClr val="000000"/>
                  </a:outerShdw>
                </a:effectLst>
                <a:latin typeface="Arial" charset="0"/>
              </a:rPr>
              <a:t>GaAs</a:t>
            </a:r>
            <a:r>
              <a:rPr lang="tr-TR" b="1" baseline="-25000">
                <a:solidFill>
                  <a:srgbClr val="FFFFFF"/>
                </a:solidFill>
                <a:effectLst>
                  <a:outerShdw blurRad="38100" dist="38100" dir="2700000" algn="tl">
                    <a:srgbClr val="000000"/>
                  </a:outerShdw>
                </a:effectLst>
                <a:latin typeface="Arial" charset="0"/>
              </a:rPr>
              <a:t>.14</a:t>
            </a:r>
            <a:r>
              <a:rPr lang="tr-TR" b="1" baseline="30000">
                <a:solidFill>
                  <a:srgbClr val="FFFFFF"/>
                </a:solidFill>
                <a:effectLst>
                  <a:outerShdw blurRad="38100" dist="38100" dir="2700000" algn="tl">
                    <a:srgbClr val="000000"/>
                  </a:outerShdw>
                </a:effectLst>
                <a:latin typeface="Arial" charset="0"/>
              </a:rPr>
              <a:t>p</a:t>
            </a:r>
            <a:r>
              <a:rPr lang="tr-TR" b="1" baseline="-25000">
                <a:solidFill>
                  <a:srgbClr val="FFFFFF"/>
                </a:solidFill>
                <a:effectLst>
                  <a:outerShdw blurRad="38100" dist="38100" dir="2700000" algn="tl">
                    <a:srgbClr val="000000"/>
                  </a:outerShdw>
                </a:effectLst>
                <a:latin typeface="Arial" charset="0"/>
              </a:rPr>
              <a:t>86</a:t>
            </a:r>
            <a:endParaRPr lang="tr-TR" b="1">
              <a:solidFill>
                <a:srgbClr val="FFFFFF"/>
              </a:solidFill>
              <a:effectLst>
                <a:outerShdw blurRad="38100" dist="38100" dir="2700000" algn="tl">
                  <a:srgbClr val="000000"/>
                </a:outerShdw>
              </a:effectLst>
              <a:latin typeface="Arial" charset="0"/>
            </a:endParaRPr>
          </a:p>
        </p:txBody>
      </p:sp>
      <p:sp>
        <p:nvSpPr>
          <p:cNvPr id="46114" name="Text Box 34"/>
          <p:cNvSpPr txBox="1">
            <a:spLocks noChangeArrowheads="1"/>
          </p:cNvSpPr>
          <p:nvPr/>
        </p:nvSpPr>
        <p:spPr bwMode="auto">
          <a:xfrm rot="16200000">
            <a:off x="6196807" y="2623622"/>
            <a:ext cx="1365251" cy="369332"/>
          </a:xfrm>
          <a:prstGeom prst="rect">
            <a:avLst/>
          </a:prstGeom>
          <a:noFill/>
          <a:ln w="9525">
            <a:solidFill>
              <a:srgbClr val="FF99FF"/>
            </a:solidFill>
            <a:miter lim="800000"/>
            <a:headEnd/>
            <a:tailEnd/>
          </a:ln>
          <a:effectLst/>
        </p:spPr>
        <p:txBody>
          <a:bodyPr>
            <a:spAutoFit/>
          </a:bodyPr>
          <a:lstStyle/>
          <a:p>
            <a:pPr eaLnBrk="1" hangingPunct="1">
              <a:spcBef>
                <a:spcPct val="50000"/>
              </a:spcBef>
              <a:defRPr/>
            </a:pPr>
            <a:r>
              <a:rPr lang="tr-TR" b="1">
                <a:solidFill>
                  <a:srgbClr val="FFFFFF"/>
                </a:solidFill>
                <a:effectLst>
                  <a:outerShdw blurRad="38100" dist="38100" dir="2700000" algn="tl">
                    <a:srgbClr val="000000"/>
                  </a:outerShdw>
                </a:effectLst>
                <a:latin typeface="Arial" charset="0"/>
              </a:rPr>
              <a:t>GaAs</a:t>
            </a:r>
            <a:r>
              <a:rPr lang="tr-TR" b="1" baseline="-25000">
                <a:solidFill>
                  <a:srgbClr val="FFFFFF"/>
                </a:solidFill>
                <a:effectLst>
                  <a:outerShdw blurRad="38100" dist="38100" dir="2700000" algn="tl">
                    <a:srgbClr val="000000"/>
                  </a:outerShdw>
                </a:effectLst>
                <a:latin typeface="Arial" charset="0"/>
              </a:rPr>
              <a:t>.35</a:t>
            </a:r>
            <a:r>
              <a:rPr lang="tr-TR" b="1" baseline="30000">
                <a:solidFill>
                  <a:srgbClr val="FFFFFF"/>
                </a:solidFill>
                <a:effectLst>
                  <a:outerShdw blurRad="38100" dist="38100" dir="2700000" algn="tl">
                    <a:srgbClr val="000000"/>
                  </a:outerShdw>
                </a:effectLst>
                <a:latin typeface="Arial" charset="0"/>
              </a:rPr>
              <a:t>p</a:t>
            </a:r>
            <a:r>
              <a:rPr lang="tr-TR" b="1" baseline="-25000">
                <a:solidFill>
                  <a:srgbClr val="FFFFFF"/>
                </a:solidFill>
                <a:effectLst>
                  <a:outerShdw blurRad="38100" dist="38100" dir="2700000" algn="tl">
                    <a:srgbClr val="000000"/>
                  </a:outerShdw>
                </a:effectLst>
                <a:latin typeface="Arial" charset="0"/>
              </a:rPr>
              <a:t>65</a:t>
            </a:r>
            <a:endParaRPr lang="tr-TR" b="1">
              <a:solidFill>
                <a:srgbClr val="FFFFFF"/>
              </a:solidFill>
              <a:effectLst>
                <a:outerShdw blurRad="38100" dist="38100" dir="2700000" algn="tl">
                  <a:srgbClr val="000000"/>
                </a:outerShdw>
              </a:effectLst>
              <a:latin typeface="Arial" charset="0"/>
            </a:endParaRPr>
          </a:p>
        </p:txBody>
      </p:sp>
      <p:sp>
        <p:nvSpPr>
          <p:cNvPr id="24609" name="Text Box 27"/>
          <p:cNvSpPr txBox="1">
            <a:spLocks noChangeArrowheads="1"/>
          </p:cNvSpPr>
          <p:nvPr/>
        </p:nvSpPr>
        <p:spPr bwMode="auto">
          <a:xfrm>
            <a:off x="7680326" y="4141789"/>
            <a:ext cx="647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tr-TR" altLang="en-US" sz="1400" b="1">
                <a:solidFill>
                  <a:srgbClr val="FFFFFF"/>
                </a:solidFill>
              </a:rPr>
              <a:t>red</a:t>
            </a:r>
          </a:p>
        </p:txBody>
      </p:sp>
      <p:sp>
        <p:nvSpPr>
          <p:cNvPr id="24610" name="Text Box 26"/>
          <p:cNvSpPr txBox="1">
            <a:spLocks noChangeArrowheads="1"/>
          </p:cNvSpPr>
          <p:nvPr/>
        </p:nvSpPr>
        <p:spPr bwMode="auto">
          <a:xfrm>
            <a:off x="6816725" y="4141788"/>
            <a:ext cx="7921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tr-TR" altLang="en-US" sz="1400" b="1">
                <a:solidFill>
                  <a:srgbClr val="FFFFFF"/>
                </a:solidFill>
              </a:rPr>
              <a:t>orange</a:t>
            </a:r>
          </a:p>
        </p:txBody>
      </p:sp>
      <p:sp>
        <p:nvSpPr>
          <p:cNvPr id="24611" name="Rectangle 45"/>
          <p:cNvSpPr>
            <a:spLocks noChangeArrowheads="1"/>
          </p:cNvSpPr>
          <p:nvPr/>
        </p:nvSpPr>
        <p:spPr bwMode="auto">
          <a:xfrm>
            <a:off x="8328026" y="1773239"/>
            <a:ext cx="720725" cy="2879725"/>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contourClr>
              <a:schemeClr val="tx1"/>
            </a:contourClr>
          </a:sp3d>
        </p:spPr>
        <p:txBody>
          <a:bodyPr wrap="none" anchor="ctr">
            <a:flatTx/>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b="1">
              <a:solidFill>
                <a:srgbClr val="FFFFFF"/>
              </a:solidFill>
            </a:endParaRPr>
          </a:p>
        </p:txBody>
      </p:sp>
      <p:sp>
        <p:nvSpPr>
          <p:cNvPr id="24612" name="Freeform 7"/>
          <p:cNvSpPr>
            <a:spLocks/>
          </p:cNvSpPr>
          <p:nvPr/>
        </p:nvSpPr>
        <p:spPr bwMode="auto">
          <a:xfrm>
            <a:off x="3787775" y="1609725"/>
            <a:ext cx="5043488" cy="3036888"/>
          </a:xfrm>
          <a:custGeom>
            <a:avLst/>
            <a:gdLst>
              <a:gd name="T0" fmla="*/ 2147483646 w 3177"/>
              <a:gd name="T1" fmla="*/ 2147483646 h 1913"/>
              <a:gd name="T2" fmla="*/ 2147483646 w 3177"/>
              <a:gd name="T3" fmla="*/ 2147483646 h 1913"/>
              <a:gd name="T4" fmla="*/ 2147483646 w 3177"/>
              <a:gd name="T5" fmla="*/ 2147483646 h 1913"/>
              <a:gd name="T6" fmla="*/ 2147483646 w 3177"/>
              <a:gd name="T7" fmla="*/ 2147483646 h 1913"/>
              <a:gd name="T8" fmla="*/ 0 60000 65536"/>
              <a:gd name="T9" fmla="*/ 0 60000 65536"/>
              <a:gd name="T10" fmla="*/ 0 60000 65536"/>
              <a:gd name="T11" fmla="*/ 0 60000 65536"/>
              <a:gd name="T12" fmla="*/ 0 w 3177"/>
              <a:gd name="T13" fmla="*/ 0 h 1913"/>
              <a:gd name="T14" fmla="*/ 3177 w 3177"/>
              <a:gd name="T15" fmla="*/ 1913 h 1913"/>
            </a:gdLst>
            <a:ahLst/>
            <a:cxnLst>
              <a:cxn ang="T8">
                <a:pos x="T0" y="T1"/>
              </a:cxn>
              <a:cxn ang="T9">
                <a:pos x="T2" y="T3"/>
              </a:cxn>
              <a:cxn ang="T10">
                <a:pos x="T4" y="T5"/>
              </a:cxn>
              <a:cxn ang="T11">
                <a:pos x="T6" y="T7"/>
              </a:cxn>
            </a:cxnLst>
            <a:rect l="T12" t="T13" r="T14" b="T15"/>
            <a:pathLst>
              <a:path w="3177" h="1913">
                <a:moveTo>
                  <a:pt x="25" y="1913"/>
                </a:moveTo>
                <a:cubicBezTo>
                  <a:pt x="63" y="1818"/>
                  <a:pt x="0" y="1648"/>
                  <a:pt x="251" y="1345"/>
                </a:cubicBezTo>
                <a:cubicBezTo>
                  <a:pt x="502" y="1042"/>
                  <a:pt x="1043" y="0"/>
                  <a:pt x="1531" y="93"/>
                </a:cubicBezTo>
                <a:cubicBezTo>
                  <a:pt x="2019" y="186"/>
                  <a:pt x="2834" y="1526"/>
                  <a:pt x="3177" y="1903"/>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613" name="Line 18"/>
          <p:cNvSpPr>
            <a:spLocks noChangeShapeType="1"/>
          </p:cNvSpPr>
          <p:nvPr/>
        </p:nvSpPr>
        <p:spPr bwMode="auto">
          <a:xfrm flipV="1">
            <a:off x="3287714" y="3933825"/>
            <a:ext cx="576103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614" name="Line 17"/>
          <p:cNvSpPr>
            <a:spLocks noChangeShapeType="1"/>
          </p:cNvSpPr>
          <p:nvPr/>
        </p:nvSpPr>
        <p:spPr bwMode="auto">
          <a:xfrm flipV="1">
            <a:off x="3287714" y="3213100"/>
            <a:ext cx="576103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615" name="Line 16"/>
          <p:cNvSpPr>
            <a:spLocks noChangeShapeType="1"/>
          </p:cNvSpPr>
          <p:nvPr/>
        </p:nvSpPr>
        <p:spPr bwMode="auto">
          <a:xfrm flipV="1">
            <a:off x="3287714" y="2492375"/>
            <a:ext cx="576103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15" name="Text Box 35"/>
          <p:cNvSpPr txBox="1">
            <a:spLocks noChangeArrowheads="1"/>
          </p:cNvSpPr>
          <p:nvPr/>
        </p:nvSpPr>
        <p:spPr bwMode="auto">
          <a:xfrm rot="16200000">
            <a:off x="7133432" y="2623622"/>
            <a:ext cx="1365251" cy="369332"/>
          </a:xfrm>
          <a:prstGeom prst="rect">
            <a:avLst/>
          </a:prstGeom>
          <a:noFill/>
          <a:ln w="9525">
            <a:solidFill>
              <a:srgbClr val="FF99FF"/>
            </a:solidFill>
            <a:miter lim="800000"/>
            <a:headEnd/>
            <a:tailEnd/>
          </a:ln>
          <a:effectLst/>
        </p:spPr>
        <p:txBody>
          <a:bodyPr>
            <a:spAutoFit/>
          </a:bodyPr>
          <a:lstStyle/>
          <a:p>
            <a:pPr eaLnBrk="1" hangingPunct="1">
              <a:spcBef>
                <a:spcPct val="50000"/>
              </a:spcBef>
              <a:defRPr/>
            </a:pPr>
            <a:r>
              <a:rPr lang="tr-TR" b="1">
                <a:solidFill>
                  <a:srgbClr val="FFFFFF"/>
                </a:solidFill>
                <a:effectLst>
                  <a:outerShdw blurRad="38100" dist="38100" dir="2700000" algn="tl">
                    <a:srgbClr val="000000"/>
                  </a:outerShdw>
                </a:effectLst>
                <a:latin typeface="Arial" charset="0"/>
              </a:rPr>
              <a:t>GaAs</a:t>
            </a:r>
            <a:r>
              <a:rPr lang="tr-TR" b="1" baseline="-25000">
                <a:solidFill>
                  <a:srgbClr val="FFFFFF"/>
                </a:solidFill>
                <a:effectLst>
                  <a:outerShdw blurRad="38100" dist="38100" dir="2700000" algn="tl">
                    <a:srgbClr val="000000"/>
                  </a:outerShdw>
                </a:effectLst>
                <a:latin typeface="Arial" charset="0"/>
              </a:rPr>
              <a:t>.6</a:t>
            </a:r>
            <a:r>
              <a:rPr lang="tr-TR" b="1" baseline="30000">
                <a:solidFill>
                  <a:srgbClr val="FFFFFF"/>
                </a:solidFill>
                <a:effectLst>
                  <a:outerShdw blurRad="38100" dist="38100" dir="2700000" algn="tl">
                    <a:srgbClr val="000000"/>
                  </a:outerShdw>
                </a:effectLst>
                <a:latin typeface="Arial" charset="0"/>
              </a:rPr>
              <a:t>p</a:t>
            </a:r>
            <a:r>
              <a:rPr lang="tr-TR" b="1" baseline="-25000">
                <a:solidFill>
                  <a:srgbClr val="FFFFFF"/>
                </a:solidFill>
                <a:effectLst>
                  <a:outerShdw blurRad="38100" dist="38100" dir="2700000" algn="tl">
                    <a:srgbClr val="000000"/>
                  </a:outerShdw>
                </a:effectLst>
                <a:latin typeface="Arial" charset="0"/>
              </a:rPr>
              <a:t>4</a:t>
            </a:r>
            <a:endParaRPr lang="tr-TR" b="1">
              <a:solidFill>
                <a:srgbClr val="FFFFFF"/>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2908384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864658" y="251107"/>
            <a:ext cx="9601200" cy="663293"/>
          </a:xfrm>
        </p:spPr>
        <p:txBody>
          <a:bodyPr>
            <a:normAutofit fontScale="90000"/>
          </a:bodyPr>
          <a:lstStyle/>
          <a:p>
            <a:pPr eaLnBrk="1" hangingPunct="1">
              <a:defRPr/>
            </a:pPr>
            <a:r>
              <a:rPr lang="tr-TR" dirty="0">
                <a:solidFill>
                  <a:srgbClr val="FF0000"/>
                </a:solidFill>
              </a:rPr>
              <a:t>Propr</a:t>
            </a:r>
            <a:r>
              <a:rPr lang="ro-RO" dirty="0" err="1">
                <a:solidFill>
                  <a:srgbClr val="FF0000"/>
                </a:solidFill>
              </a:rPr>
              <a:t>ietățile</a:t>
            </a:r>
            <a:r>
              <a:rPr lang="ro-RO" dirty="0">
                <a:solidFill>
                  <a:srgbClr val="FF0000"/>
                </a:solidFill>
              </a:rPr>
              <a:t> </a:t>
            </a:r>
            <a:r>
              <a:rPr lang="tr-TR" dirty="0">
                <a:solidFill>
                  <a:srgbClr val="FF0000"/>
                </a:solidFill>
              </a:rPr>
              <a:t>InGaN</a:t>
            </a:r>
          </a:p>
        </p:txBody>
      </p:sp>
      <p:sp>
        <p:nvSpPr>
          <p:cNvPr id="104451" name="Rectangle 3"/>
          <p:cNvSpPr>
            <a:spLocks noGrp="1" noChangeArrowheads="1"/>
          </p:cNvSpPr>
          <p:nvPr>
            <p:ph type="body" idx="1"/>
          </p:nvPr>
        </p:nvSpPr>
        <p:spPr>
          <a:xfrm>
            <a:off x="1048871" y="1004584"/>
            <a:ext cx="10255622" cy="3074357"/>
          </a:xfrm>
        </p:spPr>
        <p:txBody>
          <a:bodyPr>
            <a:normAutofit/>
          </a:bodyPr>
          <a:lstStyle/>
          <a:p>
            <a:pPr marL="0" indent="0">
              <a:buNone/>
              <a:defRPr/>
            </a:pPr>
            <a:r>
              <a:rPr lang="tr-TR" dirty="0">
                <a:solidFill>
                  <a:schemeClr val="accent1"/>
                </a:solidFill>
                <a:latin typeface="Calibri" panose="020F0502020204030204" pitchFamily="34" charset="0"/>
                <a:ea typeface="Calibri" panose="020F0502020204030204" pitchFamily="34" charset="0"/>
                <a:cs typeface="Calibri" panose="020F0502020204030204" pitchFamily="34" charset="0"/>
              </a:rPr>
              <a:t>InGaN </a:t>
            </a:r>
            <a:r>
              <a:rPr lang="ro-RO" dirty="0">
                <a:solidFill>
                  <a:schemeClr val="accent1"/>
                </a:solidFill>
                <a:latin typeface="Calibri" panose="020F0502020204030204" pitchFamily="34" charset="0"/>
                <a:ea typeface="Calibri" panose="020F0502020204030204" pitchFamily="34" charset="0"/>
                <a:cs typeface="Calibri" panose="020F0502020204030204" pitchFamily="34" charset="0"/>
              </a:rPr>
              <a:t>la </a:t>
            </a:r>
            <a:r>
              <a:rPr lang="ro-RO" dirty="0" err="1">
                <a:solidFill>
                  <a:schemeClr val="accent1"/>
                </a:solidFill>
                <a:latin typeface="Calibri" panose="020F0502020204030204" pitchFamily="34" charset="0"/>
                <a:ea typeface="Calibri" panose="020F0502020204030204" pitchFamily="34" charset="0"/>
                <a:cs typeface="Calibri" panose="020F0502020204030204" pitchFamily="34" charset="0"/>
              </a:rPr>
              <a:t>compozitia</a:t>
            </a:r>
            <a:r>
              <a:rPr lang="ro-RO" dirty="0">
                <a:solidFill>
                  <a:schemeClr val="accent1"/>
                </a:solidFill>
                <a:latin typeface="Calibri" panose="020F0502020204030204" pitchFamily="34" charset="0"/>
                <a:ea typeface="Calibri" panose="020F0502020204030204" pitchFamily="34" charset="0"/>
                <a:cs typeface="Calibri" panose="020F0502020204030204" pitchFamily="34" charset="0"/>
              </a:rPr>
              <a:t> dată: </a:t>
            </a:r>
            <a:endParaRPr lang="tr-TR"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just">
              <a:defRPr/>
            </a:pPr>
            <a:r>
              <a:rPr lang="ro-RO" dirty="0">
                <a:solidFill>
                  <a:schemeClr val="accent1"/>
                </a:solidFill>
                <a:latin typeface="Calibri" panose="020F0502020204030204" pitchFamily="34" charset="0"/>
                <a:ea typeface="Calibri" panose="020F0502020204030204" pitchFamily="34" charset="0"/>
                <a:cs typeface="Calibri" panose="020F0502020204030204" pitchFamily="34" charset="0"/>
              </a:rPr>
              <a:t>un material ( o </a:t>
            </a:r>
            <a:r>
              <a:rPr lang="ro-RO" dirty="0" err="1">
                <a:solidFill>
                  <a:schemeClr val="accent1"/>
                </a:solidFill>
                <a:latin typeface="Calibri" panose="020F0502020204030204" pitchFamily="34" charset="0"/>
                <a:ea typeface="Calibri" panose="020F0502020204030204" pitchFamily="34" charset="0"/>
                <a:cs typeface="Calibri" panose="020F0502020204030204" pitchFamily="34" charset="0"/>
              </a:rPr>
              <a:t>compozitie</a:t>
            </a:r>
            <a:r>
              <a:rPr lang="ro-RO" dirty="0">
                <a:solidFill>
                  <a:schemeClr val="accent1"/>
                </a:solidFill>
                <a:latin typeface="Calibri" panose="020F0502020204030204" pitchFamily="34" charset="0"/>
                <a:ea typeface="Calibri" panose="020F0502020204030204" pitchFamily="34" charset="0"/>
                <a:cs typeface="Calibri" panose="020F0502020204030204" pitchFamily="34" charset="0"/>
              </a:rPr>
              <a:t>) Emite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ro-RO" dirty="0">
                <a:solidFill>
                  <a:schemeClr val="accent1"/>
                </a:solidFill>
                <a:latin typeface="Calibri" panose="020F0502020204030204" pitchFamily="34" charset="0"/>
                <a:ea typeface="Calibri" panose="020F0502020204030204" pitchFamily="34" charset="0"/>
                <a:cs typeface="Calibri" panose="020F0502020204030204" pitchFamily="34" charset="0"/>
              </a:rPr>
              <a:t>exclusiv o lungime de undă…</a:t>
            </a:r>
          </a:p>
          <a:p>
            <a:pPr algn="just" eaLnBrk="1" hangingPunct="1">
              <a:defRPr/>
            </a:pPr>
            <a:r>
              <a:rPr lang="ro-RO" dirty="0">
                <a:solidFill>
                  <a:schemeClr val="accent1"/>
                </a:solidFill>
                <a:latin typeface="Calibri" panose="020F0502020204030204" pitchFamily="34" charset="0"/>
                <a:ea typeface="Calibri" panose="020F0502020204030204" pitchFamily="34" charset="0"/>
                <a:cs typeface="Calibri" panose="020F0502020204030204" pitchFamily="34" charset="0"/>
              </a:rPr>
              <a:t>Nu poate emite lumina albă</a:t>
            </a:r>
            <a:r>
              <a:rPr lang="tr-TR"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pPr algn="just" eaLnBrk="1" hangingPunct="1">
              <a:defRPr/>
            </a:pPr>
            <a:r>
              <a:rPr lang="ro-RO" dirty="0">
                <a:solidFill>
                  <a:schemeClr val="accent1"/>
                </a:solidFill>
                <a:latin typeface="Calibri" panose="020F0502020204030204" pitchFamily="34" charset="0"/>
                <a:ea typeface="Calibri" panose="020F0502020204030204" pitchFamily="34" charset="0"/>
                <a:cs typeface="Calibri" panose="020F0502020204030204" pitchFamily="34" charset="0"/>
              </a:rPr>
              <a:t>Pentru obținerea mai multor lungimi de undă emise, - straturi – multistraturi…</a:t>
            </a:r>
            <a:r>
              <a:rPr lang="tr-TR" dirty="0">
                <a:solidFill>
                  <a:srgbClr val="CC00FF"/>
                </a:solidFill>
                <a:latin typeface="Calibri" panose="020F0502020204030204" pitchFamily="34" charset="0"/>
                <a:ea typeface="Calibri" panose="020F0502020204030204" pitchFamily="34" charset="0"/>
                <a:cs typeface="Calibri" panose="020F0502020204030204" pitchFamily="34" charset="0"/>
              </a:rPr>
              <a:t> </a:t>
            </a:r>
          </a:p>
          <a:p>
            <a:pPr algn="just">
              <a:buNone/>
              <a:defRPr/>
            </a:pPr>
            <a:r>
              <a:rPr lang="tr-TR" dirty="0">
                <a:solidFill>
                  <a:schemeClr val="accent1"/>
                </a:solidFill>
                <a:latin typeface="Calibri" panose="020F0502020204030204" pitchFamily="34" charset="0"/>
                <a:ea typeface="Calibri" panose="020F0502020204030204" pitchFamily="34" charset="0"/>
                <a:cs typeface="Calibri" panose="020F0502020204030204" pitchFamily="34" charset="0"/>
              </a:rPr>
              <a:t>Un LED fabricat într-un material </a:t>
            </a:r>
            <a:r>
              <a:rPr lang="ro-RO" dirty="0">
                <a:solidFill>
                  <a:schemeClr val="accent1"/>
                </a:solidFill>
                <a:latin typeface="Calibri" panose="020F0502020204030204" pitchFamily="34" charset="0"/>
                <a:ea typeface="Calibri" panose="020F0502020204030204" pitchFamily="34" charset="0"/>
                <a:cs typeface="Calibri" panose="020F0502020204030204" pitchFamily="34" charset="0"/>
              </a:rPr>
              <a:t>cu gradient de concentrații</a:t>
            </a:r>
            <a:r>
              <a:rPr lang="tr-TR" dirty="0">
                <a:solidFill>
                  <a:schemeClr val="accent1"/>
                </a:solidFill>
                <a:latin typeface="Calibri" panose="020F0502020204030204" pitchFamily="34" charset="0"/>
                <a:ea typeface="Calibri" panose="020F0502020204030204" pitchFamily="34" charset="0"/>
                <a:cs typeface="Calibri" panose="020F0502020204030204" pitchFamily="34" charset="0"/>
              </a:rPr>
              <a:t>, unde pe ambele părți ale regiunii de joncțiune materialul se schimbă de la InN la GaN prin intermediul aliajelor InGaN.</a:t>
            </a:r>
            <a:r>
              <a:rPr lang="ro-RO" dirty="0">
                <a:solidFill>
                  <a:schemeClr val="accent1"/>
                </a:solidFill>
                <a:latin typeface="Calibri" panose="020F0502020204030204" pitchFamily="34" charset="0"/>
                <a:ea typeface="Calibri" panose="020F0502020204030204" pitchFamily="34" charset="0"/>
                <a:cs typeface="Calibri" panose="020F0502020204030204" pitchFamily="34" charset="0"/>
              </a:rPr>
              <a:t> Astfel purtătorii de sarcină minoritari trebuie să traverseze toată zonă – deci le trebuie energii diferite, ce este </a:t>
            </a:r>
            <a:r>
              <a:rPr lang="ro-RO" dirty="0" err="1">
                <a:solidFill>
                  <a:schemeClr val="accent1"/>
                </a:solidFill>
                <a:latin typeface="Calibri" panose="020F0502020204030204" pitchFamily="34" charset="0"/>
                <a:ea typeface="Calibri" panose="020F0502020204030204" pitchFamily="34" charset="0"/>
                <a:cs typeface="Calibri" panose="020F0502020204030204" pitchFamily="34" charset="0"/>
              </a:rPr>
              <a:t>dificial</a:t>
            </a:r>
            <a:r>
              <a:rPr lang="ro-RO" dirty="0">
                <a:solidFill>
                  <a:schemeClr val="accent1"/>
                </a:solidFill>
                <a:latin typeface="Calibri" panose="020F0502020204030204" pitchFamily="34" charset="0"/>
                <a:ea typeface="Calibri" panose="020F0502020204030204" pitchFamily="34" charset="0"/>
                <a:cs typeface="Calibri" panose="020F0502020204030204" pitchFamily="34" charset="0"/>
              </a:rPr>
              <a:t> de realizat în practică</a:t>
            </a:r>
            <a:endParaRPr lang="tr-TR"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Group 56">
            <a:extLst>
              <a:ext uri="{FF2B5EF4-FFF2-40B4-BE49-F238E27FC236}">
                <a16:creationId xmlns:a16="http://schemas.microsoft.com/office/drawing/2014/main" id="{C8809056-114A-2232-0D94-6B13E0A961FE}"/>
              </a:ext>
            </a:extLst>
          </p:cNvPr>
          <p:cNvGraphicFramePr>
            <a:graphicFrameLocks/>
          </p:cNvGraphicFramePr>
          <p:nvPr>
            <p:extLst>
              <p:ext uri="{D42A27DB-BD31-4B8C-83A1-F6EECF244321}">
                <p14:modId xmlns:p14="http://schemas.microsoft.com/office/powerpoint/2010/main" val="975889088"/>
              </p:ext>
            </p:extLst>
          </p:nvPr>
        </p:nvGraphicFramePr>
        <p:xfrm>
          <a:off x="1479176" y="4074459"/>
          <a:ext cx="9986682" cy="2558582"/>
        </p:xfrm>
        <a:graphic>
          <a:graphicData uri="http://schemas.openxmlformats.org/drawingml/2006/table">
            <a:tbl>
              <a:tblPr/>
              <a:tblGrid>
                <a:gridCol w="3542560">
                  <a:extLst>
                    <a:ext uri="{9D8B030D-6E8A-4147-A177-3AD203B41FA5}">
                      <a16:colId xmlns:a16="http://schemas.microsoft.com/office/drawing/2014/main" val="20000"/>
                    </a:ext>
                  </a:extLst>
                </a:gridCol>
                <a:gridCol w="3254689">
                  <a:extLst>
                    <a:ext uri="{9D8B030D-6E8A-4147-A177-3AD203B41FA5}">
                      <a16:colId xmlns:a16="http://schemas.microsoft.com/office/drawing/2014/main" val="20001"/>
                    </a:ext>
                  </a:extLst>
                </a:gridCol>
                <a:gridCol w="3189433">
                  <a:extLst>
                    <a:ext uri="{9D8B030D-6E8A-4147-A177-3AD203B41FA5}">
                      <a16:colId xmlns:a16="http://schemas.microsoft.com/office/drawing/2014/main" val="20002"/>
                    </a:ext>
                  </a:extLst>
                </a:gridCol>
              </a:tblGrid>
              <a:tr h="3680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tr-TR" sz="20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tx2"/>
                        </a:gs>
                        <a:gs pos="50000">
                          <a:schemeClr val="tx2">
                            <a:gamma/>
                            <a:tint val="25490"/>
                            <a:invGamma/>
                          </a:schemeClr>
                        </a:gs>
                        <a:gs pos="100000">
                          <a:schemeClr val="tx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tr-TR" sz="2000" b="0" i="0" u="none" strike="noStrike" cap="none" normalizeH="0" baseline="0" dirty="0">
                          <a:ln>
                            <a:noFill/>
                          </a:ln>
                          <a:solidFill>
                            <a:srgbClr val="FF3300"/>
                          </a:solidFill>
                          <a:effectLst>
                            <a:outerShdw blurRad="38100" dist="38100" dir="2700000" algn="tl">
                              <a:srgbClr val="000000"/>
                            </a:outerShdw>
                          </a:effectLst>
                          <a:latin typeface="Arial" charset="0"/>
                        </a:rPr>
                        <a:t>GaN</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tx2"/>
                        </a:gs>
                        <a:gs pos="50000">
                          <a:schemeClr val="tx2">
                            <a:gamma/>
                            <a:tint val="25490"/>
                            <a:invGamma/>
                          </a:schemeClr>
                        </a:gs>
                        <a:gs pos="100000">
                          <a:schemeClr val="tx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tr-TR" sz="2000" b="0" i="0" u="none" strike="noStrike" cap="none" normalizeH="0" baseline="0">
                          <a:ln>
                            <a:noFill/>
                          </a:ln>
                          <a:solidFill>
                            <a:srgbClr val="FF3300"/>
                          </a:solidFill>
                          <a:effectLst>
                            <a:outerShdw blurRad="38100" dist="38100" dir="2700000" algn="tl">
                              <a:srgbClr val="000000"/>
                            </a:outerShdw>
                          </a:effectLst>
                          <a:latin typeface="Arial" charset="0"/>
                        </a:rPr>
                        <a:t>InN</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tx2"/>
                        </a:gs>
                        <a:gs pos="50000">
                          <a:schemeClr val="tx2">
                            <a:gamma/>
                            <a:tint val="25490"/>
                            <a:invGamma/>
                          </a:schemeClr>
                        </a:gs>
                        <a:gs pos="100000">
                          <a:schemeClr val="tx2"/>
                        </a:gs>
                      </a:gsLst>
                      <a:lin ang="5400000" scaled="1"/>
                    </a:gradFill>
                  </a:tcPr>
                </a:tc>
                <a:extLst>
                  <a:ext uri="{0D108BD9-81ED-4DB2-BD59-A6C34878D82A}">
                    <a16:rowId xmlns:a16="http://schemas.microsoft.com/office/drawing/2014/main" val="10000"/>
                  </a:ext>
                </a:extLst>
              </a:tr>
              <a:tr h="65125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tr-TR" sz="2000" b="0" i="0" u="none" strike="noStrike" cap="none" normalizeH="0" baseline="0" dirty="0">
                          <a:ln>
                            <a:noFill/>
                          </a:ln>
                          <a:solidFill>
                            <a:srgbClr val="FF3300"/>
                          </a:solidFill>
                          <a:effectLst>
                            <a:outerShdw blurRad="38100" dist="38100" dir="2700000" algn="tl">
                              <a:srgbClr val="000000"/>
                            </a:outerShdw>
                          </a:effectLst>
                          <a:latin typeface="Arial" charset="0"/>
                        </a:rPr>
                        <a:t>       Concentra</a:t>
                      </a:r>
                      <a:r>
                        <a:rPr kumimoji="0" lang="ro-MD" sz="2000" b="0" i="0" u="none" strike="noStrike" cap="none" normalizeH="0" baseline="0" dirty="0" err="1">
                          <a:ln>
                            <a:noFill/>
                          </a:ln>
                          <a:solidFill>
                            <a:srgbClr val="FF3300"/>
                          </a:solidFill>
                          <a:effectLst>
                            <a:outerShdw blurRad="38100" dist="38100" dir="2700000" algn="tl">
                              <a:srgbClr val="000000"/>
                            </a:outerShdw>
                          </a:effectLst>
                          <a:latin typeface="Arial" charset="0"/>
                        </a:rPr>
                        <a:t>ția</a:t>
                      </a:r>
                      <a:r>
                        <a:rPr kumimoji="0" lang="tr-TR" sz="2000" b="0" i="0" u="none" strike="noStrike" cap="none" normalizeH="0" baseline="0" dirty="0">
                          <a:ln>
                            <a:noFill/>
                          </a:ln>
                          <a:solidFill>
                            <a:srgbClr val="FF3300"/>
                          </a:solidFill>
                          <a:effectLst>
                            <a:outerShdw blurRad="38100" dist="38100" dir="2700000" algn="tl">
                              <a:srgbClr val="000000"/>
                            </a:outerShdw>
                          </a:effectLst>
                          <a:latin typeface="Arial" charset="0"/>
                        </a:rPr>
                        <a:t>:</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tx2"/>
                        </a:gs>
                        <a:gs pos="50000">
                          <a:schemeClr val="tx2">
                            <a:gamma/>
                            <a:tint val="25490"/>
                            <a:invGamma/>
                          </a:schemeClr>
                        </a:gs>
                        <a:gs pos="100000">
                          <a:schemeClr val="tx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o-RO" sz="2000" b="0" i="0" u="none" strike="noStrike" cap="none" normalizeH="0" baseline="0" dirty="0">
                          <a:ln>
                            <a:noFill/>
                          </a:ln>
                          <a:solidFill>
                            <a:schemeClr val="accent1"/>
                          </a:solidFill>
                          <a:effectLst>
                            <a:outerShdw blurRad="38100" dist="38100" dir="2700000" algn="tl">
                              <a:srgbClr val="000000"/>
                            </a:outerShdw>
                          </a:effectLst>
                          <a:latin typeface="Arial" charset="0"/>
                        </a:rPr>
                        <a:t>Aliajul cu concentrația maximă de galiu</a:t>
                      </a:r>
                      <a:endParaRPr kumimoji="0" lang="tr-TR" sz="2000" b="0" i="0" u="none" strike="noStrike" cap="none" normalizeH="0" baseline="0" dirty="0">
                        <a:ln>
                          <a:noFill/>
                        </a:ln>
                        <a:solidFill>
                          <a:schemeClr val="accent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tx2"/>
                        </a:gs>
                        <a:gs pos="50000">
                          <a:schemeClr val="tx2">
                            <a:gamma/>
                            <a:tint val="25490"/>
                            <a:invGamma/>
                          </a:schemeClr>
                        </a:gs>
                        <a:gs pos="100000">
                          <a:schemeClr val="tx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o-RO" sz="2000" b="0" i="0" u="none" strike="noStrike" cap="none" normalizeH="0" baseline="0" dirty="0">
                          <a:ln>
                            <a:noFill/>
                          </a:ln>
                          <a:solidFill>
                            <a:schemeClr val="accent1"/>
                          </a:solidFill>
                          <a:effectLst>
                            <a:outerShdw blurRad="38100" dist="38100" dir="2700000" algn="tl">
                              <a:srgbClr val="000000"/>
                            </a:outerShdw>
                          </a:effectLst>
                          <a:latin typeface="Arial" charset="0"/>
                        </a:rPr>
                        <a:t>Aliajul cu concentrația maximă de indiu</a:t>
                      </a:r>
                      <a:endParaRPr kumimoji="0" lang="tr-TR" sz="2000" b="0" i="0" u="none" strike="noStrike" cap="none" normalizeH="0" baseline="0" dirty="0">
                        <a:ln>
                          <a:noFill/>
                        </a:ln>
                        <a:solidFill>
                          <a:schemeClr val="accent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tx2"/>
                        </a:gs>
                        <a:gs pos="50000">
                          <a:schemeClr val="tx2">
                            <a:gamma/>
                            <a:tint val="25490"/>
                            <a:invGamma/>
                          </a:schemeClr>
                        </a:gs>
                        <a:gs pos="100000">
                          <a:schemeClr val="tx2"/>
                        </a:gs>
                      </a:gsLst>
                      <a:lin ang="5400000" scaled="1"/>
                    </a:gradFill>
                  </a:tcPr>
                </a:tc>
                <a:extLst>
                  <a:ext uri="{0D108BD9-81ED-4DB2-BD59-A6C34878D82A}">
                    <a16:rowId xmlns:a16="http://schemas.microsoft.com/office/drawing/2014/main" val="10001"/>
                  </a:ext>
                </a:extLst>
              </a:tr>
              <a:tr h="3680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tr-TR" sz="2000" b="0" i="0" u="none" strike="noStrike" cap="none" normalizeH="0" baseline="0" dirty="0">
                          <a:ln>
                            <a:noFill/>
                          </a:ln>
                          <a:solidFill>
                            <a:srgbClr val="FF3300"/>
                          </a:solidFill>
                          <a:effectLst>
                            <a:outerShdw blurRad="38100" dist="38100" dir="2700000" algn="tl">
                              <a:srgbClr val="000000"/>
                            </a:outerShdw>
                          </a:effectLst>
                          <a:latin typeface="Arial" charset="0"/>
                        </a:rPr>
                        <a:t>Band</a:t>
                      </a:r>
                      <a:r>
                        <a:rPr kumimoji="0" lang="en-US" sz="2000" b="0" i="0" u="none" strike="noStrike" cap="none" normalizeH="0" baseline="0" dirty="0">
                          <a:ln>
                            <a:noFill/>
                          </a:ln>
                          <a:solidFill>
                            <a:srgbClr val="FF3300"/>
                          </a:solidFill>
                          <a:effectLst>
                            <a:outerShdw blurRad="38100" dist="38100" dir="2700000" algn="tl">
                              <a:srgbClr val="000000"/>
                            </a:outerShdw>
                          </a:effectLst>
                          <a:latin typeface="Arial" charset="0"/>
                        </a:rPr>
                        <a:t>a </a:t>
                      </a:r>
                      <a:r>
                        <a:rPr kumimoji="0" lang="ro-RO" sz="2000" b="0" i="0" u="none" strike="noStrike" cap="none" normalizeH="0" baseline="0" dirty="0">
                          <a:ln>
                            <a:noFill/>
                          </a:ln>
                          <a:solidFill>
                            <a:srgbClr val="FF3300"/>
                          </a:solidFill>
                          <a:effectLst>
                            <a:outerShdw blurRad="38100" dist="38100" dir="2700000" algn="tl">
                              <a:srgbClr val="000000"/>
                            </a:outerShdw>
                          </a:effectLst>
                          <a:latin typeface="Arial" charset="0"/>
                        </a:rPr>
                        <a:t>interzisă </a:t>
                      </a:r>
                      <a:r>
                        <a:rPr kumimoji="0" lang="tr-TR" sz="2000" b="0" i="0" u="none" strike="noStrike" cap="none" normalizeH="0" baseline="0" dirty="0">
                          <a:ln>
                            <a:noFill/>
                          </a:ln>
                          <a:solidFill>
                            <a:srgbClr val="FF3300"/>
                          </a:solidFill>
                          <a:effectLst>
                            <a:outerShdw blurRad="38100" dist="38100" dir="2700000" algn="tl">
                              <a:srgbClr val="000000"/>
                            </a:outerShdw>
                          </a:effectLst>
                          <a:latin typeface="Arial" charset="0"/>
                        </a:rPr>
                        <a:t>:</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tx2"/>
                        </a:gs>
                        <a:gs pos="50000">
                          <a:schemeClr val="tx2">
                            <a:gamma/>
                            <a:tint val="25490"/>
                            <a:invGamma/>
                          </a:schemeClr>
                        </a:gs>
                        <a:gs pos="100000">
                          <a:schemeClr val="tx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tr-TR" sz="2000" b="0" i="0" u="none" strike="noStrike" cap="none" normalizeH="0" baseline="0" dirty="0">
                          <a:ln>
                            <a:noFill/>
                          </a:ln>
                          <a:solidFill>
                            <a:schemeClr val="accent1"/>
                          </a:solidFill>
                          <a:effectLst>
                            <a:outerShdw blurRad="38100" dist="38100" dir="2700000" algn="tl">
                              <a:srgbClr val="000000"/>
                            </a:outerShdw>
                          </a:effectLst>
                          <a:latin typeface="Arial" charset="0"/>
                        </a:rPr>
                        <a:t>3.3eV</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tx2"/>
                        </a:gs>
                        <a:gs pos="50000">
                          <a:schemeClr val="tx2">
                            <a:gamma/>
                            <a:tint val="25490"/>
                            <a:invGamma/>
                          </a:schemeClr>
                        </a:gs>
                        <a:gs pos="100000">
                          <a:schemeClr val="tx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tr-TR" sz="2000" b="0" i="0" u="none" strike="noStrike" cap="none" normalizeH="0" baseline="0">
                          <a:ln>
                            <a:noFill/>
                          </a:ln>
                          <a:solidFill>
                            <a:schemeClr val="accent1"/>
                          </a:solidFill>
                          <a:effectLst>
                            <a:outerShdw blurRad="38100" dist="38100" dir="2700000" algn="tl">
                              <a:srgbClr val="000000"/>
                            </a:outerShdw>
                          </a:effectLst>
                          <a:latin typeface="Arial" charset="0"/>
                        </a:rPr>
                        <a:t>2 eV</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tx2"/>
                        </a:gs>
                        <a:gs pos="50000">
                          <a:schemeClr val="tx2">
                            <a:gamma/>
                            <a:tint val="25490"/>
                            <a:invGamma/>
                          </a:schemeClr>
                        </a:gs>
                        <a:gs pos="100000">
                          <a:schemeClr val="tx2"/>
                        </a:gs>
                      </a:gsLst>
                      <a:lin ang="5400000" scaled="1"/>
                    </a:gradFill>
                  </a:tcPr>
                </a:tc>
                <a:extLst>
                  <a:ext uri="{0D108BD9-81ED-4DB2-BD59-A6C34878D82A}">
                    <a16:rowId xmlns:a16="http://schemas.microsoft.com/office/drawing/2014/main" val="10002"/>
                  </a:ext>
                </a:extLst>
              </a:tr>
              <a:tr h="3680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o-MD" sz="2000" b="0" i="0" u="none" strike="noStrike" cap="none" normalizeH="0" baseline="0" dirty="0">
                          <a:ln>
                            <a:noFill/>
                          </a:ln>
                          <a:solidFill>
                            <a:srgbClr val="FF3300"/>
                          </a:solidFill>
                          <a:effectLst>
                            <a:outerShdw blurRad="38100" dist="38100" dir="2700000" algn="tl">
                              <a:srgbClr val="000000"/>
                            </a:outerShdw>
                          </a:effectLst>
                          <a:latin typeface="Arial" charset="0"/>
                        </a:rPr>
                        <a:t>Lungimea de undă a f</a:t>
                      </a:r>
                      <a:r>
                        <a:rPr kumimoji="0" lang="tr-TR" sz="2000" b="0" i="0" u="none" strike="noStrike" cap="none" normalizeH="0" baseline="0" dirty="0">
                          <a:ln>
                            <a:noFill/>
                          </a:ln>
                          <a:solidFill>
                            <a:srgbClr val="FF3300"/>
                          </a:solidFill>
                          <a:effectLst>
                            <a:outerShdw blurRad="38100" dist="38100" dir="2700000" algn="tl">
                              <a:srgbClr val="000000"/>
                            </a:outerShdw>
                          </a:effectLst>
                          <a:latin typeface="Arial" charset="0"/>
                        </a:rPr>
                        <a:t>oton</a:t>
                      </a:r>
                      <a:r>
                        <a:rPr kumimoji="0" lang="ro-MD" sz="2000" b="0" i="0" u="none" strike="noStrike" cap="none" normalizeH="0" baseline="0" dirty="0" err="1">
                          <a:ln>
                            <a:noFill/>
                          </a:ln>
                          <a:solidFill>
                            <a:srgbClr val="FF3300"/>
                          </a:solidFill>
                          <a:effectLst>
                            <a:outerShdw blurRad="38100" dist="38100" dir="2700000" algn="tl">
                              <a:srgbClr val="000000"/>
                            </a:outerShdw>
                          </a:effectLst>
                          <a:latin typeface="Arial" charset="0"/>
                        </a:rPr>
                        <a:t>ilor</a:t>
                      </a:r>
                      <a:endParaRPr kumimoji="0" lang="tr-TR" sz="2000" b="0" i="0" u="none" strike="noStrike" cap="none" normalizeH="0" baseline="0" dirty="0">
                        <a:ln>
                          <a:noFill/>
                        </a:ln>
                        <a:solidFill>
                          <a:srgbClr val="FF3300"/>
                        </a:solidFill>
                        <a:effectLst>
                          <a:outerShdw blurRad="38100" dist="38100" dir="2700000" algn="tl">
                            <a:srgbClr val="000000"/>
                          </a:outerShdw>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tx2"/>
                        </a:gs>
                        <a:gs pos="50000">
                          <a:schemeClr val="tx2">
                            <a:gamma/>
                            <a:tint val="25490"/>
                            <a:invGamma/>
                          </a:schemeClr>
                        </a:gs>
                        <a:gs pos="100000">
                          <a:schemeClr val="tx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tr-TR" sz="2000" b="0" i="0" u="none" strike="noStrike" cap="none" normalizeH="0" baseline="0" dirty="0">
                          <a:ln>
                            <a:noFill/>
                          </a:ln>
                          <a:solidFill>
                            <a:schemeClr val="accent1"/>
                          </a:solidFill>
                          <a:effectLst>
                            <a:outerShdw blurRad="38100" dist="38100" dir="2700000" algn="tl">
                              <a:srgbClr val="000000"/>
                            </a:outerShdw>
                          </a:effectLst>
                          <a:latin typeface="Arial" charset="0"/>
                        </a:rPr>
                        <a:t>376 nm</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tx2"/>
                        </a:gs>
                        <a:gs pos="50000">
                          <a:schemeClr val="tx2">
                            <a:gamma/>
                            <a:tint val="25490"/>
                            <a:invGamma/>
                          </a:schemeClr>
                        </a:gs>
                        <a:gs pos="100000">
                          <a:schemeClr val="tx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tr-TR" sz="2000" b="0" i="0" u="none" strike="noStrike" cap="none" normalizeH="0" baseline="0">
                          <a:ln>
                            <a:noFill/>
                          </a:ln>
                          <a:solidFill>
                            <a:schemeClr val="accent1"/>
                          </a:solidFill>
                          <a:effectLst>
                            <a:outerShdw blurRad="38100" dist="38100" dir="2700000" algn="tl">
                              <a:srgbClr val="000000"/>
                            </a:outerShdw>
                          </a:effectLst>
                          <a:latin typeface="Arial" charset="0"/>
                        </a:rPr>
                        <a:t>620 nm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tx2"/>
                        </a:gs>
                        <a:gs pos="50000">
                          <a:schemeClr val="tx2">
                            <a:gamma/>
                            <a:tint val="25490"/>
                            <a:invGamma/>
                          </a:schemeClr>
                        </a:gs>
                        <a:gs pos="100000">
                          <a:schemeClr val="tx2"/>
                        </a:gs>
                      </a:gsLst>
                      <a:lin ang="5400000" scaled="1"/>
                    </a:gradFill>
                  </a:tcPr>
                </a:tc>
                <a:extLst>
                  <a:ext uri="{0D108BD9-81ED-4DB2-BD59-A6C34878D82A}">
                    <a16:rowId xmlns:a16="http://schemas.microsoft.com/office/drawing/2014/main" val="10003"/>
                  </a:ext>
                </a:extLst>
              </a:tr>
              <a:tr h="66888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tr-TR" sz="2000" b="0" i="0" u="none" strike="noStrike" cap="none" normalizeH="0" baseline="0" dirty="0">
                          <a:ln>
                            <a:noFill/>
                          </a:ln>
                          <a:solidFill>
                            <a:srgbClr val="FF3300"/>
                          </a:solidFill>
                          <a:effectLst>
                            <a:outerShdw blurRad="38100" dist="38100" dir="2700000" algn="tl">
                              <a:srgbClr val="000000"/>
                            </a:outerShdw>
                          </a:effectLst>
                          <a:latin typeface="Arial" charset="0"/>
                        </a:rPr>
                        <a:t>Part</a:t>
                      </a:r>
                      <a:r>
                        <a:rPr kumimoji="0" lang="ro-MD" sz="2000" b="0" i="0" u="none" strike="noStrike" cap="none" normalizeH="0" baseline="0" dirty="0">
                          <a:ln>
                            <a:noFill/>
                          </a:ln>
                          <a:solidFill>
                            <a:srgbClr val="FF3300"/>
                          </a:solidFill>
                          <a:effectLst>
                            <a:outerShdw blurRad="38100" dist="38100" dir="2700000" algn="tl">
                              <a:srgbClr val="000000"/>
                            </a:outerShdw>
                          </a:effectLst>
                          <a:latin typeface="Arial" charset="0"/>
                        </a:rPr>
                        <a:t>ea spectrului EM</a:t>
                      </a:r>
                      <a:endParaRPr kumimoji="0" lang="tr-TR" sz="2000" b="0" i="0" u="none" strike="noStrike" cap="none" normalizeH="0" baseline="0" dirty="0">
                        <a:ln>
                          <a:noFill/>
                        </a:ln>
                        <a:solidFill>
                          <a:srgbClr val="FF3300"/>
                        </a:solidFill>
                        <a:effectLst>
                          <a:outerShdw blurRad="38100" dist="38100" dir="2700000" algn="tl">
                            <a:srgbClr val="000000"/>
                          </a:outerShdw>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tx2"/>
                        </a:gs>
                        <a:gs pos="50000">
                          <a:schemeClr val="tx2">
                            <a:gamma/>
                            <a:tint val="25490"/>
                            <a:invGamma/>
                          </a:schemeClr>
                        </a:gs>
                        <a:gs pos="100000">
                          <a:schemeClr val="tx2"/>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o-RO" sz="2000" b="0" i="0" u="none" strike="noStrike" cap="none" normalizeH="0" baseline="0" dirty="0">
                          <a:ln>
                            <a:noFill/>
                          </a:ln>
                          <a:solidFill>
                            <a:schemeClr val="accent1"/>
                          </a:solidFill>
                          <a:effectLst>
                            <a:outerShdw blurRad="38100" dist="38100" dir="2700000" algn="tl">
                              <a:srgbClr val="000000"/>
                            </a:outerShdw>
                          </a:effectLst>
                          <a:latin typeface="Arial" charset="0"/>
                        </a:rPr>
                        <a:t>    </a:t>
                      </a:r>
                      <a:r>
                        <a:rPr kumimoji="0" lang="tr-TR" sz="2000" b="0" i="0" u="none" strike="noStrike" cap="none" normalizeH="0" baseline="0" dirty="0">
                          <a:ln>
                            <a:noFill/>
                          </a:ln>
                          <a:solidFill>
                            <a:schemeClr val="accent1"/>
                          </a:solidFill>
                          <a:effectLst>
                            <a:outerShdw blurRad="38100" dist="38100" dir="2700000" algn="tl">
                              <a:srgbClr val="000000"/>
                            </a:outerShdw>
                          </a:effectLst>
                          <a:latin typeface="Arial" charset="0"/>
                        </a:rPr>
                        <a:t>ultraviolet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tx2"/>
                        </a:gs>
                        <a:gs pos="50000">
                          <a:schemeClr val="tx2">
                            <a:gamma/>
                            <a:tint val="25490"/>
                            <a:invGamma/>
                          </a:schemeClr>
                        </a:gs>
                        <a:gs pos="100000">
                          <a:schemeClr val="tx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tr-TR" sz="2000" b="0" i="0" u="none" strike="noStrike" cap="none" normalizeH="0" baseline="0" dirty="0">
                          <a:ln>
                            <a:noFill/>
                          </a:ln>
                          <a:solidFill>
                            <a:schemeClr val="accent1"/>
                          </a:solidFill>
                          <a:effectLst>
                            <a:outerShdw blurRad="38100" dist="38100" dir="2700000" algn="tl">
                              <a:srgbClr val="000000"/>
                            </a:outerShdw>
                          </a:effectLst>
                          <a:latin typeface="Arial" charset="0"/>
                        </a:rPr>
                        <a:t>vi</a:t>
                      </a:r>
                      <a:r>
                        <a:rPr kumimoji="0" lang="ro-RO" sz="2000" b="0" i="0" u="none" strike="noStrike" cap="none" normalizeH="0" baseline="0" dirty="0">
                          <a:ln>
                            <a:noFill/>
                          </a:ln>
                          <a:solidFill>
                            <a:schemeClr val="accent1"/>
                          </a:solidFill>
                          <a:effectLst>
                            <a:outerShdw blurRad="38100" dist="38100" dir="2700000" algn="tl">
                              <a:srgbClr val="000000"/>
                            </a:outerShdw>
                          </a:effectLst>
                          <a:latin typeface="Arial" charset="0"/>
                        </a:rPr>
                        <a:t>z</a:t>
                      </a:r>
                      <a:r>
                        <a:rPr kumimoji="0" lang="tr-TR" sz="2000" b="0" i="0" u="none" strike="noStrike" cap="none" normalizeH="0" baseline="0" dirty="0">
                          <a:ln>
                            <a:noFill/>
                          </a:ln>
                          <a:solidFill>
                            <a:schemeClr val="accent1"/>
                          </a:solidFill>
                          <a:effectLst>
                            <a:outerShdw blurRad="38100" dist="38100" dir="2700000" algn="tl">
                              <a:srgbClr val="000000"/>
                            </a:outerShdw>
                          </a:effectLst>
                          <a:latin typeface="Arial" charset="0"/>
                        </a:rPr>
                        <a:t>ib</a:t>
                      </a:r>
                      <a:r>
                        <a:rPr kumimoji="0" lang="ro-MD" sz="2000" b="0" i="0" u="none" strike="noStrike" cap="none" normalizeH="0" baseline="0" dirty="0">
                          <a:ln>
                            <a:noFill/>
                          </a:ln>
                          <a:solidFill>
                            <a:schemeClr val="accent1"/>
                          </a:solidFill>
                          <a:effectLst>
                            <a:outerShdw blurRad="38100" dist="38100" dir="2700000" algn="tl">
                              <a:srgbClr val="000000"/>
                            </a:outerShdw>
                          </a:effectLst>
                          <a:latin typeface="Arial" charset="0"/>
                        </a:rPr>
                        <a:t>i</a:t>
                      </a:r>
                      <a:r>
                        <a:rPr kumimoji="0" lang="tr-TR" sz="2000" b="0" i="0" u="none" strike="noStrike" cap="none" normalizeH="0" baseline="0" dirty="0">
                          <a:ln>
                            <a:noFill/>
                          </a:ln>
                          <a:solidFill>
                            <a:schemeClr val="accent1"/>
                          </a:solidFill>
                          <a:effectLst>
                            <a:outerShdw blurRad="38100" dist="38100" dir="2700000" algn="tl">
                              <a:srgbClr val="000000"/>
                            </a:outerShdw>
                          </a:effectLst>
                          <a:latin typeface="Arial" charset="0"/>
                        </a:rPr>
                        <a:t>l (orange)</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tx2"/>
                        </a:gs>
                        <a:gs pos="50000">
                          <a:schemeClr val="tx2">
                            <a:gamma/>
                            <a:tint val="25490"/>
                            <a:invGamma/>
                          </a:schemeClr>
                        </a:gs>
                        <a:gs pos="100000">
                          <a:schemeClr val="tx2"/>
                        </a:gs>
                      </a:gsLst>
                      <a:lin ang="5400000" scaled="1"/>
                    </a:gra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72980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0409" y="171294"/>
            <a:ext cx="3053073" cy="1913026"/>
          </a:xfrm>
          <a:prstGeom prst="rect">
            <a:avLst/>
          </a:prstGeom>
        </p:spPr>
      </p:pic>
      <p:pic>
        <p:nvPicPr>
          <p:cNvPr id="3" name="Picture 2"/>
          <p:cNvPicPr>
            <a:picLocks noChangeAspect="1"/>
          </p:cNvPicPr>
          <p:nvPr/>
        </p:nvPicPr>
        <p:blipFill>
          <a:blip r:embed="rId3"/>
          <a:stretch>
            <a:fillRect/>
          </a:stretch>
        </p:blipFill>
        <p:spPr>
          <a:xfrm>
            <a:off x="380409" y="2226038"/>
            <a:ext cx="3053073" cy="1565703"/>
          </a:xfrm>
          <a:prstGeom prst="rect">
            <a:avLst/>
          </a:prstGeom>
        </p:spPr>
      </p:pic>
      <p:pic>
        <p:nvPicPr>
          <p:cNvPr id="4" name="Picture 3"/>
          <p:cNvPicPr>
            <a:picLocks noChangeAspect="1"/>
          </p:cNvPicPr>
          <p:nvPr/>
        </p:nvPicPr>
        <p:blipFill>
          <a:blip r:embed="rId4"/>
          <a:stretch>
            <a:fillRect/>
          </a:stretch>
        </p:blipFill>
        <p:spPr>
          <a:xfrm>
            <a:off x="4055939" y="171293"/>
            <a:ext cx="3053073" cy="1589509"/>
          </a:xfrm>
          <a:prstGeom prst="rect">
            <a:avLst/>
          </a:prstGeom>
        </p:spPr>
      </p:pic>
      <p:pic>
        <p:nvPicPr>
          <p:cNvPr id="5" name="Picture 4"/>
          <p:cNvPicPr>
            <a:picLocks noChangeAspect="1"/>
          </p:cNvPicPr>
          <p:nvPr/>
        </p:nvPicPr>
        <p:blipFill>
          <a:blip r:embed="rId5"/>
          <a:stretch>
            <a:fillRect/>
          </a:stretch>
        </p:blipFill>
        <p:spPr>
          <a:xfrm>
            <a:off x="4094410" y="2231662"/>
            <a:ext cx="3014602" cy="1575714"/>
          </a:xfrm>
          <a:prstGeom prst="rect">
            <a:avLst/>
          </a:prstGeom>
        </p:spPr>
      </p:pic>
      <p:sp>
        <p:nvSpPr>
          <p:cNvPr id="6" name="Down Arrow 5"/>
          <p:cNvSpPr/>
          <p:nvPr/>
        </p:nvSpPr>
        <p:spPr>
          <a:xfrm>
            <a:off x="3460777" y="1127807"/>
            <a:ext cx="417415" cy="13045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Down Arrow 6"/>
          <p:cNvSpPr/>
          <p:nvPr/>
        </p:nvSpPr>
        <p:spPr>
          <a:xfrm>
            <a:off x="7309651" y="1127807"/>
            <a:ext cx="421818" cy="13045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cxnSp>
        <p:nvCxnSpPr>
          <p:cNvPr id="9" name="Curved Connector 8"/>
          <p:cNvCxnSpPr/>
          <p:nvPr/>
        </p:nvCxnSpPr>
        <p:spPr>
          <a:xfrm rot="5400000" flipH="1" flipV="1">
            <a:off x="5748573" y="2990147"/>
            <a:ext cx="1130215" cy="78628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Content Placeholder 2">
            <a:extLst>
              <a:ext uri="{FF2B5EF4-FFF2-40B4-BE49-F238E27FC236}">
                <a16:creationId xmlns:a16="http://schemas.microsoft.com/office/drawing/2014/main" id="{C3D5D74F-E8A7-C84A-6960-7CB8BBBE830C}"/>
              </a:ext>
            </a:extLst>
          </p:cNvPr>
          <p:cNvPicPr>
            <a:picLocks noGrp="1" noChangeAspect="1"/>
          </p:cNvPicPr>
          <p:nvPr>
            <p:ph/>
          </p:nvPr>
        </p:nvPicPr>
        <p:blipFill>
          <a:blip r:embed="rId6"/>
          <a:stretch>
            <a:fillRect/>
          </a:stretch>
        </p:blipFill>
        <p:spPr>
          <a:xfrm>
            <a:off x="8036268" y="171293"/>
            <a:ext cx="3053072" cy="1550422"/>
          </a:xfrm>
          <a:prstGeom prst="rect">
            <a:avLst/>
          </a:prstGeom>
        </p:spPr>
      </p:pic>
      <p:pic>
        <p:nvPicPr>
          <p:cNvPr id="10" name="Picture 3">
            <a:extLst>
              <a:ext uri="{FF2B5EF4-FFF2-40B4-BE49-F238E27FC236}">
                <a16:creationId xmlns:a16="http://schemas.microsoft.com/office/drawing/2014/main" id="{49864F71-15E1-FBDF-DEA7-EA6913FEA3ED}"/>
              </a:ext>
            </a:extLst>
          </p:cNvPr>
          <p:cNvPicPr>
            <a:picLocks noChangeAspect="1"/>
          </p:cNvPicPr>
          <p:nvPr/>
        </p:nvPicPr>
        <p:blipFill>
          <a:blip r:embed="rId7"/>
          <a:stretch>
            <a:fillRect/>
          </a:stretch>
        </p:blipFill>
        <p:spPr>
          <a:xfrm>
            <a:off x="8007205" y="2226038"/>
            <a:ext cx="3006619" cy="1550422"/>
          </a:xfrm>
          <a:prstGeom prst="rect">
            <a:avLst/>
          </a:prstGeom>
        </p:spPr>
      </p:pic>
      <p:pic>
        <p:nvPicPr>
          <p:cNvPr id="11" name="Picture 4">
            <a:extLst>
              <a:ext uri="{FF2B5EF4-FFF2-40B4-BE49-F238E27FC236}">
                <a16:creationId xmlns:a16="http://schemas.microsoft.com/office/drawing/2014/main" id="{2B9B1FE2-65E4-1013-8F3C-C8C8FE8ED34F}"/>
              </a:ext>
            </a:extLst>
          </p:cNvPr>
          <p:cNvPicPr>
            <a:picLocks noChangeAspect="1"/>
          </p:cNvPicPr>
          <p:nvPr/>
        </p:nvPicPr>
        <p:blipFill>
          <a:blip r:embed="rId8"/>
          <a:stretch>
            <a:fillRect/>
          </a:stretch>
        </p:blipFill>
        <p:spPr>
          <a:xfrm>
            <a:off x="1447985" y="4505550"/>
            <a:ext cx="3010902" cy="1550422"/>
          </a:xfrm>
          <a:prstGeom prst="rect">
            <a:avLst/>
          </a:prstGeom>
        </p:spPr>
      </p:pic>
      <p:pic>
        <p:nvPicPr>
          <p:cNvPr id="12" name="Picture 6">
            <a:extLst>
              <a:ext uri="{FF2B5EF4-FFF2-40B4-BE49-F238E27FC236}">
                <a16:creationId xmlns:a16="http://schemas.microsoft.com/office/drawing/2014/main" id="{B0399A03-1E69-16F1-F40B-99EADF0421AF}"/>
              </a:ext>
            </a:extLst>
          </p:cNvPr>
          <p:cNvPicPr>
            <a:picLocks noChangeAspect="1"/>
          </p:cNvPicPr>
          <p:nvPr/>
        </p:nvPicPr>
        <p:blipFill>
          <a:blip r:embed="rId9"/>
          <a:stretch>
            <a:fillRect/>
          </a:stretch>
        </p:blipFill>
        <p:spPr>
          <a:xfrm>
            <a:off x="5739135" y="4544310"/>
            <a:ext cx="2998198" cy="1511662"/>
          </a:xfrm>
          <a:prstGeom prst="rect">
            <a:avLst/>
          </a:prstGeom>
        </p:spPr>
      </p:pic>
      <p:sp>
        <p:nvSpPr>
          <p:cNvPr id="13" name="Săgeată: dreapta 12">
            <a:extLst>
              <a:ext uri="{FF2B5EF4-FFF2-40B4-BE49-F238E27FC236}">
                <a16:creationId xmlns:a16="http://schemas.microsoft.com/office/drawing/2014/main" id="{8869F0DD-0D7D-E862-98CA-E270E21C1CE6}"/>
              </a:ext>
            </a:extLst>
          </p:cNvPr>
          <p:cNvSpPr/>
          <p:nvPr/>
        </p:nvSpPr>
        <p:spPr>
          <a:xfrm>
            <a:off x="11304494" y="3227294"/>
            <a:ext cx="607523" cy="2779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ăgeată: dreapta 13">
            <a:extLst>
              <a:ext uri="{FF2B5EF4-FFF2-40B4-BE49-F238E27FC236}">
                <a16:creationId xmlns:a16="http://schemas.microsoft.com/office/drawing/2014/main" id="{50E9DF58-469E-C92B-518C-4054C8F083E7}"/>
              </a:ext>
            </a:extLst>
          </p:cNvPr>
          <p:cNvSpPr/>
          <p:nvPr/>
        </p:nvSpPr>
        <p:spPr>
          <a:xfrm>
            <a:off x="4795249" y="5141808"/>
            <a:ext cx="607523" cy="2779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ăgeată: dreapta 14">
            <a:extLst>
              <a:ext uri="{FF2B5EF4-FFF2-40B4-BE49-F238E27FC236}">
                <a16:creationId xmlns:a16="http://schemas.microsoft.com/office/drawing/2014/main" id="{FF991ABA-7580-C829-E699-AC9AD9349A4D}"/>
              </a:ext>
            </a:extLst>
          </p:cNvPr>
          <p:cNvSpPr/>
          <p:nvPr/>
        </p:nvSpPr>
        <p:spPr>
          <a:xfrm>
            <a:off x="802696" y="5161188"/>
            <a:ext cx="607523" cy="2779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558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374" y="315250"/>
            <a:ext cx="8501719" cy="765406"/>
          </a:xfrm>
        </p:spPr>
        <p:txBody>
          <a:bodyPr>
            <a:normAutofit/>
          </a:bodyPr>
          <a:lstStyle/>
          <a:p>
            <a:r>
              <a:rPr lang="ro-RO" dirty="0"/>
              <a:t>Cum lucrează un fototranzistor</a:t>
            </a:r>
            <a:endParaRPr lang="en-GB" dirty="0"/>
          </a:p>
        </p:txBody>
      </p:sp>
      <p:sp>
        <p:nvSpPr>
          <p:cNvPr id="3" name="Content Placeholder 2"/>
          <p:cNvSpPr>
            <a:spLocks noGrp="1"/>
          </p:cNvSpPr>
          <p:nvPr>
            <p:ph idx="1"/>
          </p:nvPr>
        </p:nvSpPr>
        <p:spPr>
          <a:xfrm>
            <a:off x="332509" y="1080656"/>
            <a:ext cx="11704320" cy="5777344"/>
          </a:xfrm>
        </p:spPr>
        <p:txBody>
          <a:bodyPr>
            <a:noAutofit/>
          </a:bodyPr>
          <a:lstStyle/>
          <a:p>
            <a:r>
              <a:rPr lang="en-GB" dirty="0">
                <a:latin typeface="Calibri" panose="020F0502020204030204" pitchFamily="34" charset="0"/>
                <a:ea typeface="Calibri" panose="020F0502020204030204" pitchFamily="34" charset="0"/>
                <a:cs typeface="Calibri" panose="020F0502020204030204" pitchFamily="34" charset="0"/>
              </a:rPr>
              <a:t>1. Caracteristicile </a:t>
            </a:r>
            <a:r>
              <a:rPr lang="ro-RO" dirty="0">
                <a:latin typeface="Calibri" panose="020F0502020204030204" pitchFamily="34" charset="0"/>
                <a:ea typeface="Calibri" panose="020F0502020204030204" pitchFamily="34" charset="0"/>
                <a:cs typeface="Calibri" panose="020F0502020204030204" pitchFamily="34" charset="0"/>
              </a:rPr>
              <a:t>FT</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sunt</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similare</a:t>
            </a:r>
            <a:r>
              <a:rPr lang="en-GB" dirty="0">
                <a:latin typeface="Calibri" panose="020F0502020204030204" pitchFamily="34" charset="0"/>
                <a:ea typeface="Calibri" panose="020F0502020204030204" pitchFamily="34" charset="0"/>
                <a:cs typeface="Calibri" panose="020F0502020204030204" pitchFamily="34" charset="0"/>
              </a:rPr>
              <a:t> cu </a:t>
            </a:r>
            <a:r>
              <a:rPr lang="en-GB" dirty="0" err="1">
                <a:latin typeface="Calibri" panose="020F0502020204030204" pitchFamily="34" charset="0"/>
                <a:ea typeface="Calibri" panose="020F0502020204030204" pitchFamily="34" charset="0"/>
                <a:cs typeface="Calibri" panose="020F0502020204030204" pitchFamily="34" charset="0"/>
              </a:rPr>
              <a:t>cele</a:t>
            </a:r>
            <a:r>
              <a:rPr lang="en-GB" dirty="0">
                <a:latin typeface="Calibri" panose="020F0502020204030204" pitchFamily="34" charset="0"/>
                <a:ea typeface="Calibri" panose="020F0502020204030204" pitchFamily="34" charset="0"/>
                <a:cs typeface="Calibri" panose="020F0502020204030204" pitchFamily="34" charset="0"/>
              </a:rPr>
              <a:t> ale </a:t>
            </a:r>
            <a:r>
              <a:rPr lang="ro-RO" dirty="0">
                <a:latin typeface="Calibri" panose="020F0502020204030204" pitchFamily="34" charset="0"/>
                <a:ea typeface="Calibri" panose="020F0502020204030204" pitchFamily="34" charset="0"/>
                <a:cs typeface="Calibri" panose="020F0502020204030204" pitchFamily="34" charset="0"/>
              </a:rPr>
              <a:t>TB</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normale</a:t>
            </a:r>
            <a:r>
              <a:rPr lang="en-GB" dirty="0">
                <a:latin typeface="Calibri" panose="020F0502020204030204" pitchFamily="34" charset="0"/>
                <a:ea typeface="Calibri" panose="020F0502020204030204" pitchFamily="34" charset="0"/>
                <a:cs typeface="Calibri" panose="020F0502020204030204" pitchFamily="34" charset="0"/>
              </a:rPr>
              <a:t>, cu </a:t>
            </a:r>
            <a:r>
              <a:rPr lang="en-GB" dirty="0" err="1">
                <a:latin typeface="Calibri" panose="020F0502020204030204" pitchFamily="34" charset="0"/>
                <a:ea typeface="Calibri" panose="020F0502020204030204" pitchFamily="34" charset="0"/>
                <a:cs typeface="Calibri" panose="020F0502020204030204" pitchFamily="34" charset="0"/>
              </a:rPr>
              <a:t>excepția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faptului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că</a:t>
            </a:r>
            <a:r>
              <a:rPr lang="en-GB" dirty="0">
                <a:latin typeface="Calibri" panose="020F0502020204030204" pitchFamily="34" charset="0"/>
                <a:ea typeface="Calibri" panose="020F0502020204030204" pitchFamily="34" charset="0"/>
                <a:cs typeface="Calibri" panose="020F0502020204030204" pitchFamily="34" charset="0"/>
              </a:rPr>
              <a:t> au un </a:t>
            </a:r>
            <a:r>
              <a:rPr lang="en-GB" dirty="0" err="1">
                <a:latin typeface="Calibri" panose="020F0502020204030204" pitchFamily="34" charset="0"/>
                <a:ea typeface="Calibri" panose="020F0502020204030204" pitchFamily="34" charset="0"/>
                <a:cs typeface="Calibri" panose="020F0502020204030204" pitchFamily="34" charset="0"/>
              </a:rPr>
              <a:t>curent</a:t>
            </a:r>
            <a:r>
              <a:rPr lang="en-GB" dirty="0">
                <a:latin typeface="Calibri" panose="020F0502020204030204" pitchFamily="34" charset="0"/>
                <a:ea typeface="Calibri" panose="020F0502020204030204" pitchFamily="34" charset="0"/>
                <a:cs typeface="Calibri" panose="020F0502020204030204" pitchFamily="34" charset="0"/>
              </a:rPr>
              <a:t> de </a:t>
            </a:r>
            <a:r>
              <a:rPr lang="en-GB" dirty="0" err="1">
                <a:latin typeface="Calibri" panose="020F0502020204030204" pitchFamily="34" charset="0"/>
                <a:ea typeface="Calibri" panose="020F0502020204030204" pitchFamily="34" charset="0"/>
                <a:cs typeface="Calibri" panose="020F0502020204030204" pitchFamily="34" charset="0"/>
              </a:rPr>
              <a:t>bază</a:t>
            </a:r>
            <a:r>
              <a:rPr lang="en-GB" dirty="0">
                <a:latin typeface="Calibri" panose="020F0502020204030204" pitchFamily="34" charset="0"/>
                <a:ea typeface="Calibri" panose="020F0502020204030204" pitchFamily="34" charset="0"/>
                <a:cs typeface="Calibri" panose="020F0502020204030204" pitchFamily="34" charset="0"/>
              </a:rPr>
              <a:t> </a:t>
            </a:r>
            <a:r>
              <a:rPr lang="en-GB" i="1" dirty="0" err="1">
                <a:latin typeface="Calibri" panose="020F0502020204030204" pitchFamily="34" charset="0"/>
                <a:ea typeface="Calibri" panose="020F0502020204030204" pitchFamily="34" charset="0"/>
                <a:cs typeface="Calibri" panose="020F0502020204030204" pitchFamily="34" charset="0"/>
              </a:rPr>
              <a:t>înlocuit</a:t>
            </a:r>
            <a:r>
              <a:rPr lang="en-GB" i="1"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de </a:t>
            </a:r>
            <a:r>
              <a:rPr lang="en-GB" dirty="0" err="1">
                <a:latin typeface="Calibri" panose="020F0502020204030204" pitchFamily="34" charset="0"/>
                <a:ea typeface="Calibri" panose="020F0502020204030204" pitchFamily="34" charset="0"/>
                <a:cs typeface="Calibri" panose="020F0502020204030204" pitchFamily="34" charset="0"/>
              </a:rPr>
              <a:t>intensitatea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luminii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Aceasta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înseamnă</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că</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chiar</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și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aceste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dispozitive</a:t>
            </a:r>
            <a:r>
              <a:rPr lang="en-GB" dirty="0">
                <a:latin typeface="Calibri" panose="020F0502020204030204" pitchFamily="34" charset="0"/>
                <a:ea typeface="Calibri" panose="020F0502020204030204" pitchFamily="34" charset="0"/>
                <a:cs typeface="Calibri" panose="020F0502020204030204" pitchFamily="34" charset="0"/>
              </a:rPr>
              <a:t> au </a:t>
            </a:r>
            <a:r>
              <a:rPr lang="en-GB" dirty="0" err="1">
                <a:latin typeface="Calibri" panose="020F0502020204030204" pitchFamily="34" charset="0"/>
                <a:ea typeface="Calibri" panose="020F0502020204030204" pitchFamily="34" charset="0"/>
                <a:cs typeface="Calibri" panose="020F0502020204030204" pitchFamily="34" charset="0"/>
              </a:rPr>
              <a:t>trei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regiuni</a:t>
            </a:r>
            <a:r>
              <a:rPr lang="en-GB" dirty="0">
                <a:latin typeface="Calibri" panose="020F0502020204030204" pitchFamily="34" charset="0"/>
                <a:ea typeface="Calibri" panose="020F0502020204030204" pitchFamily="34" charset="0"/>
                <a:cs typeface="Calibri" panose="020F0502020204030204" pitchFamily="34" charset="0"/>
              </a:rPr>
              <a:t> de </a:t>
            </a:r>
            <a:r>
              <a:rPr lang="en-GB" dirty="0" err="1">
                <a:latin typeface="Calibri" panose="020F0502020204030204" pitchFamily="34" charset="0"/>
                <a:ea typeface="Calibri" panose="020F0502020204030204" pitchFamily="34" charset="0"/>
                <a:cs typeface="Calibri" panose="020F0502020204030204" pitchFamily="34" charset="0"/>
              </a:rPr>
              <a:t>operare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adică</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tăiere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activ</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și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saturație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Acest</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lucru</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implică</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în</a:t>
            </a:r>
            <a:r>
              <a:rPr lang="en-GB" dirty="0">
                <a:latin typeface="Calibri" panose="020F0502020204030204" pitchFamily="34" charset="0"/>
                <a:ea typeface="Calibri" panose="020F0502020204030204" pitchFamily="34" charset="0"/>
                <a:cs typeface="Calibri" panose="020F0502020204030204" pitchFamily="34" charset="0"/>
              </a:rPr>
              <a:t> plus </a:t>
            </a:r>
            <a:r>
              <a:rPr lang="en-GB" dirty="0" err="1">
                <a:latin typeface="Calibri" panose="020F0502020204030204" pitchFamily="34" charset="0"/>
                <a:ea typeface="Calibri" panose="020F0502020204030204" pitchFamily="34" charset="0"/>
                <a:cs typeface="Calibri" panose="020F0502020204030204" pitchFamily="34" charset="0"/>
              </a:rPr>
              <a:t>faptul</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că</a:t>
            </a:r>
            <a:r>
              <a:rPr lang="en-GB" dirty="0">
                <a:latin typeface="Calibri" panose="020F0502020204030204" pitchFamily="34" charset="0"/>
                <a:ea typeface="Calibri" panose="020F0502020204030204" pitchFamily="34" charset="0"/>
                <a:cs typeface="Calibri" panose="020F0502020204030204" pitchFamily="34" charset="0"/>
              </a:rPr>
              <a:t> </a:t>
            </a:r>
            <a:r>
              <a:rPr lang="ro-RO" dirty="0">
                <a:latin typeface="Calibri" panose="020F0502020204030204" pitchFamily="34" charset="0"/>
                <a:ea typeface="Calibri" panose="020F0502020204030204" pitchFamily="34" charset="0"/>
                <a:cs typeface="Calibri" panose="020F0502020204030204" pitchFamily="34" charset="0"/>
              </a:rPr>
              <a:t>FT</a:t>
            </a:r>
            <a:r>
              <a:rPr lang="en-GB" dirty="0">
                <a:latin typeface="Calibri" panose="020F0502020204030204" pitchFamily="34" charset="0"/>
                <a:ea typeface="Calibri" panose="020F0502020204030204" pitchFamily="34" charset="0"/>
                <a:cs typeface="Calibri" panose="020F0502020204030204" pitchFamily="34" charset="0"/>
              </a:rPr>
              <a:t> pot fi </a:t>
            </a:r>
            <a:r>
              <a:rPr lang="en-GB" dirty="0" err="1">
                <a:latin typeface="Calibri" panose="020F0502020204030204" pitchFamily="34" charset="0"/>
                <a:ea typeface="Calibri" panose="020F0502020204030204" pitchFamily="34" charset="0"/>
                <a:cs typeface="Calibri" panose="020F0502020204030204" pitchFamily="34" charset="0"/>
              </a:rPr>
              <a:t>folosiți</a:t>
            </a:r>
            <a:r>
              <a:rPr lang="en-GB" dirty="0">
                <a:latin typeface="Calibri" panose="020F0502020204030204" pitchFamily="34" charset="0"/>
                <a:ea typeface="Calibri" panose="020F0502020204030204" pitchFamily="34" charset="0"/>
                <a:cs typeface="Calibri" panose="020F0502020204030204" pitchFamily="34" charset="0"/>
              </a:rPr>
              <a:t> fie </a:t>
            </a:r>
            <a:r>
              <a:rPr lang="en-GB" dirty="0" err="1">
                <a:latin typeface="Calibri" panose="020F0502020204030204" pitchFamily="34" charset="0"/>
                <a:ea typeface="Calibri" panose="020F0502020204030204" pitchFamily="34" charset="0"/>
                <a:cs typeface="Calibri" panose="020F0502020204030204" pitchFamily="34" charset="0"/>
              </a:rPr>
              <a:t>pentru</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aplicații</a:t>
            </a:r>
            <a:r>
              <a:rPr lang="en-GB" dirty="0">
                <a:latin typeface="Calibri" panose="020F0502020204030204" pitchFamily="34" charset="0"/>
                <a:ea typeface="Calibri" panose="020F0502020204030204" pitchFamily="34" charset="0"/>
                <a:cs typeface="Calibri" panose="020F0502020204030204" pitchFamily="34" charset="0"/>
              </a:rPr>
              <a:t> de </a:t>
            </a:r>
            <a:r>
              <a:rPr lang="en-GB" dirty="0" err="1">
                <a:latin typeface="Calibri" panose="020F0502020204030204" pitchFamily="34" charset="0"/>
                <a:ea typeface="Calibri" panose="020F0502020204030204" pitchFamily="34" charset="0"/>
                <a:cs typeface="Calibri" panose="020F0502020204030204" pitchFamily="34" charset="0"/>
              </a:rPr>
              <a:t>comutare</a:t>
            </a:r>
            <a:r>
              <a:rPr lang="en-GB" dirty="0">
                <a:latin typeface="Calibri" panose="020F0502020204030204" pitchFamily="34" charset="0"/>
                <a:ea typeface="Calibri" panose="020F0502020204030204" pitchFamily="34" charset="0"/>
                <a:cs typeface="Calibri" panose="020F0502020204030204" pitchFamily="34" charset="0"/>
              </a:rPr>
              <a:t> (</a:t>
            </a:r>
            <a:r>
              <a:rPr lang="ro-RO" dirty="0">
                <a:latin typeface="Calibri" panose="020F0502020204030204" pitchFamily="34" charset="0"/>
                <a:ea typeface="Calibri" panose="020F0502020204030204" pitchFamily="34" charset="0"/>
                <a:cs typeface="Calibri" panose="020F0502020204030204" pitchFamily="34" charset="0"/>
              </a:rPr>
              <a:t>blocare, și saturație)</a:t>
            </a:r>
            <a:r>
              <a:rPr lang="en-GB" dirty="0">
                <a:latin typeface="Calibri" panose="020F0502020204030204" pitchFamily="34" charset="0"/>
                <a:ea typeface="Calibri" panose="020F0502020204030204" pitchFamily="34" charset="0"/>
                <a:cs typeface="Calibri" panose="020F0502020204030204" pitchFamily="34" charset="0"/>
              </a:rPr>
              <a:t>, fie </a:t>
            </a:r>
            <a:r>
              <a:rPr lang="en-GB" dirty="0" err="1">
                <a:latin typeface="Calibri" panose="020F0502020204030204" pitchFamily="34" charset="0"/>
                <a:ea typeface="Calibri" panose="020F0502020204030204" pitchFamily="34" charset="0"/>
                <a:cs typeface="Calibri" panose="020F0502020204030204" pitchFamily="34" charset="0"/>
              </a:rPr>
              <a:t>pentru</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amplificare</a:t>
            </a:r>
            <a:r>
              <a:rPr lang="en-GB" dirty="0">
                <a:latin typeface="Calibri" panose="020F0502020204030204" pitchFamily="34" charset="0"/>
                <a:ea typeface="Calibri" panose="020F0502020204030204" pitchFamily="34" charset="0"/>
                <a:cs typeface="Calibri" panose="020F0502020204030204" pitchFamily="34" charset="0"/>
              </a:rPr>
              <a:t> (mod </a:t>
            </a:r>
            <a:r>
              <a:rPr lang="en-GB" dirty="0" err="1">
                <a:latin typeface="Calibri" panose="020F0502020204030204" pitchFamily="34" charset="0"/>
                <a:ea typeface="Calibri" panose="020F0502020204030204" pitchFamily="34" charset="0"/>
                <a:cs typeface="Calibri" panose="020F0502020204030204" pitchFamily="34" charset="0"/>
              </a:rPr>
              <a:t>activ</a:t>
            </a:r>
            <a:r>
              <a:rPr lang="en-GB" dirty="0">
                <a:latin typeface="Calibri" panose="020F0502020204030204" pitchFamily="34" charset="0"/>
                <a:ea typeface="Calibri" panose="020F0502020204030204" pitchFamily="34" charset="0"/>
                <a:cs typeface="Calibri" panose="020F0502020204030204" pitchFamily="34" charset="0"/>
              </a:rPr>
              <a:t>), la </a:t>
            </a:r>
            <a:r>
              <a:rPr lang="en-GB" dirty="0" err="1">
                <a:latin typeface="Calibri" panose="020F0502020204030204" pitchFamily="34" charset="0"/>
                <a:ea typeface="Calibri" panose="020F0502020204030204" pitchFamily="34" charset="0"/>
                <a:cs typeface="Calibri" panose="020F0502020204030204" pitchFamily="34" charset="0"/>
              </a:rPr>
              <a:t>fel</a:t>
            </a:r>
            <a:r>
              <a:rPr lang="en-GB" dirty="0">
                <a:latin typeface="Calibri" panose="020F0502020204030204" pitchFamily="34" charset="0"/>
                <a:ea typeface="Calibri" panose="020F0502020204030204" pitchFamily="34" charset="0"/>
                <a:cs typeface="Calibri" panose="020F0502020204030204" pitchFamily="34" charset="0"/>
              </a:rPr>
              <a:t> ca </a:t>
            </a:r>
            <a:r>
              <a:rPr lang="ro-RO" dirty="0">
                <a:latin typeface="Calibri" panose="020F0502020204030204" pitchFamily="34" charset="0"/>
                <a:ea typeface="Calibri" panose="020F0502020204030204" pitchFamily="34" charset="0"/>
                <a:cs typeface="Calibri" panose="020F0502020204030204" pitchFamily="34" charset="0"/>
              </a:rPr>
              <a:t>TB.</a:t>
            </a:r>
          </a:p>
          <a:p>
            <a:r>
              <a:rPr lang="en-GB" dirty="0">
                <a:latin typeface="Calibri" panose="020F0502020204030204" pitchFamily="34" charset="0"/>
                <a:ea typeface="Calibri" panose="020F0502020204030204" pitchFamily="34" charset="0"/>
                <a:cs typeface="Calibri" panose="020F0502020204030204" pitchFamily="34" charset="0"/>
              </a:rPr>
              <a:t>2. F</a:t>
            </a:r>
            <a:r>
              <a:rPr lang="ro-RO" dirty="0">
                <a:latin typeface="Calibri" panose="020F0502020204030204" pitchFamily="34" charset="0"/>
                <a:ea typeface="Calibri" panose="020F0502020204030204" pitchFamily="34" charset="0"/>
                <a:cs typeface="Calibri" panose="020F0502020204030204" pitchFamily="34" charset="0"/>
              </a:rPr>
              <a:t>T</a:t>
            </a:r>
            <a:r>
              <a:rPr lang="en-GB" dirty="0">
                <a:latin typeface="Calibri" panose="020F0502020204030204" pitchFamily="34" charset="0"/>
                <a:ea typeface="Calibri" panose="020F0502020204030204" pitchFamily="34" charset="0"/>
                <a:cs typeface="Calibri" panose="020F0502020204030204" pitchFamily="34" charset="0"/>
              </a:rPr>
              <a:t> pot fi </a:t>
            </a:r>
            <a:r>
              <a:rPr lang="en-GB" dirty="0" err="1">
                <a:latin typeface="Calibri" panose="020F0502020204030204" pitchFamily="34" charset="0"/>
                <a:ea typeface="Calibri" panose="020F0502020204030204" pitchFamily="34" charset="0"/>
                <a:cs typeface="Calibri" panose="020F0502020204030204" pitchFamily="34" charset="0"/>
              </a:rPr>
              <a:t>configurați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în</a:t>
            </a:r>
            <a:r>
              <a:rPr lang="en-GB" dirty="0">
                <a:latin typeface="Calibri" panose="020F0502020204030204" pitchFamily="34" charset="0"/>
                <a:ea typeface="Calibri" panose="020F0502020204030204" pitchFamily="34" charset="0"/>
                <a:cs typeface="Calibri" panose="020F0502020204030204" pitchFamily="34" charset="0"/>
              </a:rPr>
              <a:t> </a:t>
            </a:r>
            <a:r>
              <a:rPr lang="ro-RO" dirty="0">
                <a:latin typeface="Calibri" panose="020F0502020204030204" pitchFamily="34" charset="0"/>
                <a:ea typeface="Calibri" panose="020F0502020204030204" pitchFamily="34" charset="0"/>
                <a:cs typeface="Calibri" panose="020F0502020204030204" pitchFamily="34" charset="0"/>
              </a:rPr>
              <a:t>2</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configurații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diferite</a:t>
            </a:r>
            <a:r>
              <a:rPr lang="ro-RO"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a:t>
            </a:r>
            <a:r>
              <a:rPr lang="ro-RO" b="1" dirty="0">
                <a:latin typeface="Calibri" panose="020F0502020204030204" pitchFamily="34" charset="0"/>
                <a:ea typeface="Calibri" panose="020F0502020204030204" pitchFamily="34" charset="0"/>
                <a:cs typeface="Calibri" panose="020F0502020204030204" pitchFamily="34" charset="0"/>
              </a:rPr>
              <a:t>CC</a:t>
            </a:r>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err="1">
                <a:latin typeface="Calibri" panose="020F0502020204030204" pitchFamily="34" charset="0"/>
                <a:ea typeface="Calibri" panose="020F0502020204030204" pitchFamily="34" charset="0"/>
                <a:cs typeface="Calibri" panose="020F0502020204030204" pitchFamily="34" charset="0"/>
              </a:rPr>
              <a:t>sau</a:t>
            </a:r>
            <a:r>
              <a:rPr lang="ro-RO" b="1" dirty="0">
                <a:latin typeface="Calibri" panose="020F0502020204030204" pitchFamily="34" charset="0"/>
                <a:ea typeface="Calibri" panose="020F0502020204030204" pitchFamily="34" charset="0"/>
                <a:cs typeface="Calibri" panose="020F0502020204030204" pitchFamily="34" charset="0"/>
              </a:rPr>
              <a:t> EC</a:t>
            </a:r>
            <a:r>
              <a:rPr lang="en-GB" b="1"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în</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funcție</a:t>
            </a:r>
            <a:r>
              <a:rPr lang="en-GB" dirty="0">
                <a:latin typeface="Calibri" panose="020F0502020204030204" pitchFamily="34" charset="0"/>
                <a:ea typeface="Calibri" panose="020F0502020204030204" pitchFamily="34" charset="0"/>
                <a:cs typeface="Calibri" panose="020F0502020204030204" pitchFamily="34" charset="0"/>
              </a:rPr>
              <a:t> de </a:t>
            </a:r>
            <a:r>
              <a:rPr lang="en-GB" dirty="0" err="1">
                <a:latin typeface="Calibri" panose="020F0502020204030204" pitchFamily="34" charset="0"/>
                <a:ea typeface="Calibri" panose="020F0502020204030204" pitchFamily="34" charset="0"/>
                <a:cs typeface="Calibri" panose="020F0502020204030204" pitchFamily="34" charset="0"/>
              </a:rPr>
              <a:t>terminalul</a:t>
            </a:r>
            <a:r>
              <a:rPr lang="en-GB" dirty="0">
                <a:latin typeface="Calibri" panose="020F0502020204030204" pitchFamily="34" charset="0"/>
                <a:ea typeface="Calibri" panose="020F0502020204030204" pitchFamily="34" charset="0"/>
                <a:cs typeface="Calibri" panose="020F0502020204030204" pitchFamily="34" charset="0"/>
              </a:rPr>
              <a:t> care </a:t>
            </a:r>
            <a:r>
              <a:rPr lang="en-GB" dirty="0" err="1">
                <a:latin typeface="Calibri" panose="020F0502020204030204" pitchFamily="34" charset="0"/>
                <a:ea typeface="Calibri" panose="020F0502020204030204" pitchFamily="34" charset="0"/>
                <a:cs typeface="Calibri" panose="020F0502020204030204" pitchFamily="34" charset="0"/>
              </a:rPr>
              <a:t>este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comun</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între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terminalele</a:t>
            </a:r>
            <a:r>
              <a:rPr lang="en-GB" dirty="0">
                <a:latin typeface="Calibri" panose="020F0502020204030204" pitchFamily="34" charset="0"/>
                <a:ea typeface="Calibri" panose="020F0502020204030204" pitchFamily="34" charset="0"/>
                <a:cs typeface="Calibri" panose="020F0502020204030204" pitchFamily="34" charset="0"/>
              </a:rPr>
              <a:t> de </a:t>
            </a:r>
            <a:r>
              <a:rPr lang="en-GB" dirty="0" err="1">
                <a:latin typeface="Calibri" panose="020F0502020204030204" pitchFamily="34" charset="0"/>
                <a:ea typeface="Calibri" panose="020F0502020204030204" pitchFamily="34" charset="0"/>
                <a:cs typeface="Calibri" panose="020F0502020204030204" pitchFamily="34" charset="0"/>
              </a:rPr>
              <a:t>intrare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și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ieșire</a:t>
            </a:r>
            <a:r>
              <a:rPr lang="en-GB" dirty="0">
                <a:latin typeface="Calibri" panose="020F0502020204030204" pitchFamily="34" charset="0"/>
                <a:ea typeface="Calibri" panose="020F0502020204030204" pitchFamily="34" charset="0"/>
                <a:cs typeface="Calibri" panose="020F0502020204030204" pitchFamily="34" charset="0"/>
              </a:rPr>
              <a:t>, similar cu </a:t>
            </a:r>
            <a:r>
              <a:rPr lang="ro-RO" dirty="0">
                <a:latin typeface="Calibri" panose="020F0502020204030204" pitchFamily="34" charset="0"/>
                <a:ea typeface="Calibri" panose="020F0502020204030204" pitchFamily="34" charset="0"/>
                <a:cs typeface="Calibri" panose="020F0502020204030204" pitchFamily="34" charset="0"/>
              </a:rPr>
              <a:t>TB</a:t>
            </a:r>
            <a:r>
              <a:rPr lang="en-GB" dirty="0">
                <a:latin typeface="Calibri" panose="020F0502020204030204" pitchFamily="34" charset="0"/>
                <a:ea typeface="Calibri" panose="020F0502020204030204" pitchFamily="34" charset="0"/>
                <a:cs typeface="Calibri" panose="020F0502020204030204" pitchFamily="34" charset="0"/>
              </a:rPr>
              <a:t> </a:t>
            </a:r>
            <a:r>
              <a:rPr lang="ro-RO" dirty="0">
                <a:latin typeface="Calibri" panose="020F0502020204030204" pitchFamily="34" charset="0"/>
                <a:ea typeface="Calibri" panose="020F0502020204030204" pitchFamily="34" charset="0"/>
                <a:cs typeface="Calibri" panose="020F0502020204030204" pitchFamily="34" charset="0"/>
              </a:rPr>
              <a:t>clasic</a:t>
            </a:r>
          </a:p>
          <a:p>
            <a:r>
              <a:rPr lang="en-GB" dirty="0">
                <a:latin typeface="Calibri" panose="020F0502020204030204" pitchFamily="34" charset="0"/>
                <a:ea typeface="Calibri" panose="020F0502020204030204" pitchFamily="34" charset="0"/>
                <a:cs typeface="Calibri" panose="020F0502020204030204" pitchFamily="34" charset="0"/>
              </a:rPr>
              <a:t>3. Un mic </a:t>
            </a:r>
            <a:r>
              <a:rPr lang="en-GB" dirty="0" err="1">
                <a:latin typeface="Calibri" panose="020F0502020204030204" pitchFamily="34" charset="0"/>
                <a:ea typeface="Calibri" panose="020F0502020204030204" pitchFamily="34" charset="0"/>
                <a:cs typeface="Calibri" panose="020F0502020204030204" pitchFamily="34" charset="0"/>
              </a:rPr>
              <a:t>curent</a:t>
            </a:r>
            <a:r>
              <a:rPr lang="en-GB" dirty="0">
                <a:latin typeface="Calibri" panose="020F0502020204030204" pitchFamily="34" charset="0"/>
                <a:ea typeface="Calibri" panose="020F0502020204030204" pitchFamily="34" charset="0"/>
                <a:cs typeface="Calibri" panose="020F0502020204030204" pitchFamily="34" charset="0"/>
              </a:rPr>
              <a:t> de </a:t>
            </a:r>
            <a:r>
              <a:rPr lang="en-GB" dirty="0" err="1">
                <a:latin typeface="Calibri" panose="020F0502020204030204" pitchFamily="34" charset="0"/>
                <a:ea typeface="Calibri" panose="020F0502020204030204" pitchFamily="34" charset="0"/>
                <a:cs typeface="Calibri" panose="020F0502020204030204" pitchFamily="34" charset="0"/>
              </a:rPr>
              <a:t>saturație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inversă</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numit</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curent</a:t>
            </a:r>
            <a:r>
              <a:rPr lang="en-GB" dirty="0">
                <a:latin typeface="Calibri" panose="020F0502020204030204" pitchFamily="34" charset="0"/>
                <a:ea typeface="Calibri" panose="020F0502020204030204" pitchFamily="34" charset="0"/>
                <a:cs typeface="Calibri" panose="020F0502020204030204" pitchFamily="34" charset="0"/>
              </a:rPr>
              <a:t> </a:t>
            </a:r>
            <a:r>
              <a:rPr lang="ro-RO" dirty="0">
                <a:latin typeface="Calibri" panose="020F0502020204030204" pitchFamily="34" charset="0"/>
                <a:ea typeface="Calibri" panose="020F0502020204030204" pitchFamily="34" charset="0"/>
                <a:cs typeface="Calibri" panose="020F0502020204030204" pitchFamily="34" charset="0"/>
              </a:rPr>
              <a:t>de întuneric,</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curge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prin</a:t>
            </a:r>
            <a:r>
              <a:rPr lang="en-GB" dirty="0">
                <a:latin typeface="Calibri" panose="020F0502020204030204" pitchFamily="34" charset="0"/>
                <a:ea typeface="Calibri" panose="020F0502020204030204" pitchFamily="34" charset="0"/>
                <a:cs typeface="Calibri" panose="020F0502020204030204" pitchFamily="34" charset="0"/>
              </a:rPr>
              <a:t> </a:t>
            </a:r>
            <a:r>
              <a:rPr lang="ro-RO" dirty="0">
                <a:latin typeface="Calibri" panose="020F0502020204030204" pitchFamily="34" charset="0"/>
                <a:ea typeface="Calibri" panose="020F0502020204030204" pitchFamily="34" charset="0"/>
                <a:cs typeface="Calibri" panose="020F0502020204030204" pitchFamily="34" charset="0"/>
              </a:rPr>
              <a:t>FT </a:t>
            </a:r>
            <a:r>
              <a:rPr lang="en-GB" dirty="0" err="1">
                <a:latin typeface="Calibri" panose="020F0502020204030204" pitchFamily="34" charset="0"/>
                <a:ea typeface="Calibri" panose="020F0502020204030204" pitchFamily="34" charset="0"/>
                <a:cs typeface="Calibri" panose="020F0502020204030204" pitchFamily="34" charset="0"/>
              </a:rPr>
              <a:t>în</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absența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luminii</a:t>
            </a:r>
            <a:r>
              <a:rPr lang="en-GB" dirty="0">
                <a:latin typeface="Calibri" panose="020F0502020204030204" pitchFamily="34" charset="0"/>
                <a:ea typeface="Calibri" panose="020F0502020204030204" pitchFamily="34" charset="0"/>
                <a:cs typeface="Calibri" panose="020F0502020204030204" pitchFamily="34" charset="0"/>
              </a:rPr>
              <a:t> a </a:t>
            </a:r>
            <a:r>
              <a:rPr lang="en-GB" dirty="0" err="1">
                <a:latin typeface="Calibri" panose="020F0502020204030204" pitchFamily="34" charset="0"/>
                <a:ea typeface="Calibri" panose="020F0502020204030204" pitchFamily="34" charset="0"/>
                <a:cs typeface="Calibri" panose="020F0502020204030204" pitchFamily="34" charset="0"/>
              </a:rPr>
              <a:t>cărei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valoare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crește</a:t>
            </a:r>
            <a:r>
              <a:rPr lang="en-GB" dirty="0">
                <a:latin typeface="Calibri" panose="020F0502020204030204" pitchFamily="34" charset="0"/>
                <a:ea typeface="Calibri" panose="020F0502020204030204" pitchFamily="34" charset="0"/>
                <a:cs typeface="Calibri" panose="020F0502020204030204" pitchFamily="34" charset="0"/>
              </a:rPr>
              <a:t> cu </a:t>
            </a:r>
            <a:r>
              <a:rPr lang="en-GB" dirty="0" err="1">
                <a:latin typeface="Calibri" panose="020F0502020204030204" pitchFamily="34" charset="0"/>
                <a:ea typeface="Calibri" panose="020F0502020204030204" pitchFamily="34" charset="0"/>
                <a:cs typeface="Calibri" panose="020F0502020204030204" pitchFamily="34" charset="0"/>
              </a:rPr>
              <a:t>temperatur</a:t>
            </a:r>
            <a:r>
              <a:rPr lang="ro-RO" dirty="0">
                <a:latin typeface="Calibri" panose="020F0502020204030204" pitchFamily="34" charset="0"/>
                <a:ea typeface="Calibri" panose="020F0502020204030204" pitchFamily="34" charset="0"/>
                <a:cs typeface="Calibri" panose="020F0502020204030204" pitchFamily="34" charset="0"/>
              </a:rPr>
              <a:t>a</a:t>
            </a:r>
            <a:r>
              <a:rPr lang="en-GB" dirty="0">
                <a:latin typeface="Calibri" panose="020F0502020204030204" pitchFamily="34" charset="0"/>
                <a:ea typeface="Calibri" panose="020F0502020204030204" pitchFamily="34" charset="0"/>
                <a:cs typeface="Calibri" panose="020F0502020204030204" pitchFamily="34" charset="0"/>
              </a:rPr>
              <a:t>, identic</a:t>
            </a:r>
            <a:r>
              <a:rPr lang="ro-RO" dirty="0">
                <a:latin typeface="Calibri" panose="020F0502020204030204" pitchFamily="34" charset="0"/>
                <a:ea typeface="Calibri" panose="020F0502020204030204" pitchFamily="34" charset="0"/>
                <a:cs typeface="Calibri" panose="020F0502020204030204" pitchFamily="34" charset="0"/>
              </a:rPr>
              <a:t> TB normal</a:t>
            </a:r>
            <a:r>
              <a:rPr lang="en-GB" dirty="0">
                <a:latin typeface="Calibri" panose="020F0502020204030204" pitchFamily="34" charset="0"/>
                <a:ea typeface="Calibri" panose="020F0502020204030204" pitchFamily="34" charset="0"/>
                <a:cs typeface="Calibri" panose="020F0502020204030204" pitchFamily="34" charset="0"/>
              </a:rPr>
              <a:t>.</a:t>
            </a:r>
          </a:p>
          <a:p>
            <a:r>
              <a:rPr lang="en-GB" dirty="0">
                <a:latin typeface="Calibri" panose="020F0502020204030204" pitchFamily="34" charset="0"/>
                <a:ea typeface="Calibri" panose="020F0502020204030204" pitchFamily="34" charset="0"/>
                <a:cs typeface="Calibri" panose="020F0502020204030204" pitchFamily="34" charset="0"/>
              </a:rPr>
              <a:t>4. F</a:t>
            </a:r>
            <a:r>
              <a:rPr lang="ro-RO" dirty="0">
                <a:latin typeface="Calibri" panose="020F0502020204030204" pitchFamily="34" charset="0"/>
                <a:ea typeface="Calibri" panose="020F0502020204030204" pitchFamily="34" charset="0"/>
                <a:cs typeface="Calibri" panose="020F0502020204030204" pitchFamily="34" charset="0"/>
              </a:rPr>
              <a:t>T</a:t>
            </a:r>
            <a:r>
              <a:rPr lang="en-GB" dirty="0">
                <a:latin typeface="Calibri" panose="020F0502020204030204" pitchFamily="34" charset="0"/>
                <a:ea typeface="Calibri" panose="020F0502020204030204" pitchFamily="34" charset="0"/>
                <a:cs typeface="Calibri" panose="020F0502020204030204" pitchFamily="34" charset="0"/>
              </a:rPr>
              <a:t> sunt </a:t>
            </a:r>
            <a:r>
              <a:rPr lang="en-GB" dirty="0" err="1">
                <a:latin typeface="Calibri" panose="020F0502020204030204" pitchFamily="34" charset="0"/>
                <a:ea typeface="Calibri" panose="020F0502020204030204" pitchFamily="34" charset="0"/>
                <a:cs typeface="Calibri" panose="020F0502020204030204" pitchFamily="34" charset="0"/>
              </a:rPr>
              <a:t>predispuși</a:t>
            </a:r>
            <a:r>
              <a:rPr lang="en-GB" dirty="0">
                <a:latin typeface="Calibri" panose="020F0502020204030204" pitchFamily="34" charset="0"/>
                <a:ea typeface="Calibri" panose="020F0502020204030204" pitchFamily="34" charset="0"/>
                <a:cs typeface="Calibri" panose="020F0502020204030204" pitchFamily="34" charset="0"/>
              </a:rPr>
              <a:t> la </a:t>
            </a:r>
            <a:r>
              <a:rPr lang="en-GB" dirty="0" err="1">
                <a:latin typeface="Calibri" panose="020F0502020204030204" pitchFamily="34" charset="0"/>
                <a:ea typeface="Calibri" panose="020F0502020204030204" pitchFamily="34" charset="0"/>
                <a:cs typeface="Calibri" panose="020F0502020204030204" pitchFamily="34" charset="0"/>
              </a:rPr>
              <a:t>deteriorarea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permanentă</a:t>
            </a:r>
            <a:r>
              <a:rPr lang="en-GB" dirty="0">
                <a:latin typeface="Calibri" panose="020F0502020204030204" pitchFamily="34" charset="0"/>
                <a:ea typeface="Calibri" panose="020F0502020204030204" pitchFamily="34" charset="0"/>
                <a:cs typeface="Calibri" panose="020F0502020204030204" pitchFamily="34" charset="0"/>
              </a:rPr>
              <a:t> din dacă </a:t>
            </a:r>
            <a:r>
              <a:rPr lang="en-GB" dirty="0" err="1">
                <a:latin typeface="Calibri" panose="020F0502020204030204" pitchFamily="34" charset="0"/>
                <a:ea typeface="Calibri" panose="020F0502020204030204" pitchFamily="34" charset="0"/>
                <a:cs typeface="Calibri" panose="020F0502020204030204" pitchFamily="34" charset="0"/>
              </a:rPr>
              <a:t>tensiunea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aplicată</a:t>
            </a:r>
            <a:r>
              <a:rPr lang="en-GB" dirty="0">
                <a:latin typeface="Calibri" panose="020F0502020204030204" pitchFamily="34" charset="0"/>
                <a:ea typeface="Calibri" panose="020F0502020204030204" pitchFamily="34" charset="0"/>
                <a:cs typeface="Calibri" panose="020F0502020204030204" pitchFamily="34" charset="0"/>
              </a:rPr>
              <a:t> pe </a:t>
            </a:r>
            <a:r>
              <a:rPr lang="en-GB" dirty="0" err="1">
                <a:latin typeface="Calibri" panose="020F0502020204030204" pitchFamily="34" charset="0"/>
                <a:ea typeface="Calibri" panose="020F0502020204030204" pitchFamily="34" charset="0"/>
                <a:cs typeface="Calibri" panose="020F0502020204030204" pitchFamily="34" charset="0"/>
              </a:rPr>
              <a:t>joncțiunea</a:t>
            </a:r>
            <a:r>
              <a:rPr lang="en-GB" dirty="0">
                <a:latin typeface="Calibri" panose="020F0502020204030204" pitchFamily="34" charset="0"/>
                <a:ea typeface="Calibri" panose="020F0502020204030204" pitchFamily="34" charset="0"/>
                <a:cs typeface="Calibri" panose="020F0502020204030204" pitchFamily="34" charset="0"/>
              </a:rPr>
              <a:t> </a:t>
            </a:r>
            <a:r>
              <a:rPr lang="ro-RO" dirty="0">
                <a:latin typeface="Calibri" panose="020F0502020204030204" pitchFamily="34" charset="0"/>
                <a:ea typeface="Calibri" panose="020F0502020204030204" pitchFamily="34" charset="0"/>
                <a:cs typeface="Calibri" panose="020F0502020204030204" pitchFamily="34" charset="0"/>
              </a:rPr>
              <a:t>C-E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crește</a:t>
            </a:r>
            <a:r>
              <a:rPr lang="en-GB" dirty="0">
                <a:latin typeface="Calibri" panose="020F0502020204030204" pitchFamily="34" charset="0"/>
                <a:ea typeface="Calibri" panose="020F0502020204030204" pitchFamily="34" charset="0"/>
                <a:cs typeface="Calibri" panose="020F0502020204030204" pitchFamily="34" charset="0"/>
              </a:rPr>
              <a:t> </a:t>
            </a:r>
            <a:r>
              <a:rPr lang="ro-RO" dirty="0">
                <a:latin typeface="Calibri" panose="020F0502020204030204" pitchFamily="34" charset="0"/>
                <a:ea typeface="Calibri" panose="020F0502020204030204" pitchFamily="34" charset="0"/>
                <a:cs typeface="Calibri" panose="020F0502020204030204" pitchFamily="34" charset="0"/>
              </a:rPr>
              <a:t>peste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tensiunea</a:t>
            </a:r>
            <a:r>
              <a:rPr lang="en-GB" dirty="0">
                <a:latin typeface="Calibri" panose="020F0502020204030204" pitchFamily="34" charset="0"/>
                <a:ea typeface="Calibri" panose="020F0502020204030204" pitchFamily="34" charset="0"/>
                <a:cs typeface="Calibri" panose="020F0502020204030204" pitchFamily="34" charset="0"/>
              </a:rPr>
              <a:t> de </a:t>
            </a:r>
            <a:r>
              <a:rPr lang="ro-RO" dirty="0">
                <a:latin typeface="Calibri" panose="020F0502020204030204" pitchFamily="34" charset="0"/>
                <a:ea typeface="Calibri" panose="020F0502020204030204" pitchFamily="34" charset="0"/>
                <a:cs typeface="Calibri" panose="020F0502020204030204" pitchFamily="34" charset="0"/>
              </a:rPr>
              <a:t>străpungere</a:t>
            </a:r>
            <a:r>
              <a:rPr lang="en-GB" dirty="0">
                <a:latin typeface="Calibri" panose="020F0502020204030204" pitchFamily="34" charset="0"/>
                <a:ea typeface="Calibri" panose="020F0502020204030204" pitchFamily="34" charset="0"/>
                <a:cs typeface="Calibri" panose="020F0502020204030204" pitchFamily="34" charset="0"/>
              </a:rPr>
              <a:t>, ca </a:t>
            </a:r>
            <a:r>
              <a:rPr lang="ro-RO" dirty="0">
                <a:latin typeface="Calibri" panose="020F0502020204030204" pitchFamily="34" charset="0"/>
                <a:ea typeface="Calibri" panose="020F0502020204030204" pitchFamily="34" charset="0"/>
                <a:cs typeface="Calibri" panose="020F0502020204030204" pitchFamily="34" charset="0"/>
              </a:rPr>
              <a:t>la TB normal.</a:t>
            </a:r>
            <a:endParaRPr lang="en-US"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dacă lumina cade pe </a:t>
            </a:r>
            <a:r>
              <a:rPr lang="en-GB" dirty="0" err="1">
                <a:latin typeface="Calibri" panose="020F0502020204030204" pitchFamily="34" charset="0"/>
                <a:ea typeface="Calibri" panose="020F0502020204030204" pitchFamily="34" charset="0"/>
                <a:cs typeface="Calibri" panose="020F0502020204030204" pitchFamily="34" charset="0"/>
              </a:rPr>
              <a:t>regiunea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bazei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atunci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rezultă</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generarea</a:t>
            </a:r>
            <a:r>
              <a:rPr lang="en-GB" dirty="0">
                <a:latin typeface="Calibri" panose="020F0502020204030204" pitchFamily="34" charset="0"/>
                <a:ea typeface="Calibri" panose="020F0502020204030204" pitchFamily="34" charset="0"/>
                <a:cs typeface="Calibri" panose="020F0502020204030204" pitchFamily="34" charset="0"/>
              </a:rPr>
              <a:t> de </a:t>
            </a:r>
            <a:r>
              <a:rPr lang="en-GB" dirty="0" err="1">
                <a:latin typeface="Calibri" panose="020F0502020204030204" pitchFamily="34" charset="0"/>
                <a:ea typeface="Calibri" panose="020F0502020204030204" pitchFamily="34" charset="0"/>
                <a:cs typeface="Calibri" panose="020F0502020204030204" pitchFamily="34" charset="0"/>
              </a:rPr>
              <a:t>perechi</a:t>
            </a:r>
            <a:r>
              <a:rPr lang="en-GB" dirty="0">
                <a:latin typeface="Calibri" panose="020F0502020204030204" pitchFamily="34" charset="0"/>
                <a:ea typeface="Calibri" panose="020F0502020204030204" pitchFamily="34" charset="0"/>
                <a:cs typeface="Calibri" panose="020F0502020204030204" pitchFamily="34" charset="0"/>
              </a:rPr>
              <a:t> de </a:t>
            </a:r>
            <a:r>
              <a:rPr lang="en-GB" i="1" dirty="0">
                <a:solidFill>
                  <a:srgbClr val="FF0000"/>
                </a:solidFill>
                <a:latin typeface="Calibri" panose="020F0502020204030204" pitchFamily="34" charset="0"/>
                <a:ea typeface="Calibri" panose="020F0502020204030204" pitchFamily="34" charset="0"/>
                <a:cs typeface="Calibri" panose="020F0502020204030204" pitchFamily="34" charset="0"/>
              </a:rPr>
              <a:t>e-h</a:t>
            </a:r>
            <a:r>
              <a:rPr lang="en-GB" dirty="0">
                <a:latin typeface="Calibri" panose="020F0502020204030204" pitchFamily="34" charset="0"/>
                <a:ea typeface="Calibri" panose="020F0502020204030204" pitchFamily="34" charset="0"/>
                <a:cs typeface="Calibri" panose="020F0502020204030204" pitchFamily="34" charset="0"/>
              </a:rPr>
              <a:t>  care </a:t>
            </a:r>
            <a:r>
              <a:rPr lang="en-GB" dirty="0" err="1">
                <a:latin typeface="Calibri" panose="020F0502020204030204" pitchFamily="34" charset="0"/>
                <a:ea typeface="Calibri" panose="020F0502020204030204" pitchFamily="34" charset="0"/>
                <a:cs typeface="Calibri" panose="020F0502020204030204" pitchFamily="34" charset="0"/>
              </a:rPr>
              <a:t>dau</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naștere</a:t>
            </a:r>
            <a:r>
              <a:rPr lang="en-GB" dirty="0">
                <a:latin typeface="Calibri" panose="020F0502020204030204" pitchFamily="34" charset="0"/>
                <a:ea typeface="Calibri" panose="020F0502020204030204" pitchFamily="34" charset="0"/>
                <a:cs typeface="Calibri" panose="020F0502020204030204" pitchFamily="34" charset="0"/>
              </a:rPr>
              <a:t> la </a:t>
            </a:r>
            <a:r>
              <a:rPr lang="en-GB" dirty="0" err="1">
                <a:latin typeface="Calibri" panose="020F0502020204030204" pitchFamily="34" charset="0"/>
                <a:ea typeface="Calibri" panose="020F0502020204030204" pitchFamily="34" charset="0"/>
                <a:cs typeface="Calibri" panose="020F0502020204030204" pitchFamily="34" charset="0"/>
              </a:rPr>
              <a:t>curentul</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bazei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Acest</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lucru</a:t>
            </a:r>
            <a:r>
              <a:rPr lang="en-GB" dirty="0">
                <a:latin typeface="Calibri" panose="020F0502020204030204" pitchFamily="34" charset="0"/>
                <a:ea typeface="Calibri" panose="020F0502020204030204" pitchFamily="34" charset="0"/>
                <a:cs typeface="Calibri" panose="020F0502020204030204" pitchFamily="34" charset="0"/>
              </a:rPr>
              <a:t> conduce </a:t>
            </a:r>
            <a:r>
              <a:rPr lang="en-GB" dirty="0" err="1">
                <a:latin typeface="Calibri" panose="020F0502020204030204" pitchFamily="34" charset="0"/>
                <a:ea typeface="Calibri" panose="020F0502020204030204" pitchFamily="34" charset="0"/>
                <a:cs typeface="Calibri" panose="020F0502020204030204" pitchFamily="34" charset="0"/>
              </a:rPr>
              <a:t>în</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continuare</a:t>
            </a:r>
            <a:r>
              <a:rPr lang="en-GB" dirty="0">
                <a:latin typeface="Calibri" panose="020F0502020204030204" pitchFamily="34" charset="0"/>
                <a:ea typeface="Calibri" panose="020F0502020204030204" pitchFamily="34" charset="0"/>
                <a:cs typeface="Calibri" panose="020F0502020204030204" pitchFamily="34" charset="0"/>
              </a:rPr>
              <a:t> la </a:t>
            </a:r>
            <a:r>
              <a:rPr lang="en-GB" dirty="0" err="1">
                <a:latin typeface="Calibri" panose="020F0502020204030204" pitchFamily="34" charset="0"/>
                <a:ea typeface="Calibri" panose="020F0502020204030204" pitchFamily="34" charset="0"/>
                <a:cs typeface="Calibri" panose="020F0502020204030204" pitchFamily="34" charset="0"/>
              </a:rPr>
              <a:t>fluxul</a:t>
            </a:r>
            <a:r>
              <a:rPr lang="en-GB" dirty="0">
                <a:latin typeface="Calibri" panose="020F0502020204030204" pitchFamily="34" charset="0"/>
                <a:ea typeface="Calibri" panose="020F0502020204030204" pitchFamily="34" charset="0"/>
                <a:cs typeface="Calibri" panose="020F0502020204030204" pitchFamily="34" charset="0"/>
              </a:rPr>
              <a:t> de </a:t>
            </a:r>
            <a:r>
              <a:rPr lang="en-GB" dirty="0" err="1">
                <a:latin typeface="Calibri" panose="020F0502020204030204" pitchFamily="34" charset="0"/>
                <a:ea typeface="Calibri" panose="020F0502020204030204" pitchFamily="34" charset="0"/>
                <a:cs typeface="Calibri" panose="020F0502020204030204" pitchFamily="34" charset="0"/>
              </a:rPr>
              <a:t>curent</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în</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emitor</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prin</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dispozitiv</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ceea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ce</a:t>
            </a:r>
            <a:r>
              <a:rPr lang="en-GB" dirty="0">
                <a:latin typeface="Calibri" panose="020F0502020204030204" pitchFamily="34" charset="0"/>
                <a:ea typeface="Calibri" panose="020F0502020204030204" pitchFamily="34" charset="0"/>
                <a:cs typeface="Calibri" panose="020F0502020204030204" pitchFamily="34" charset="0"/>
              </a:rPr>
              <a:t> conduce la </a:t>
            </a:r>
            <a:r>
              <a:rPr lang="en-GB" dirty="0" err="1">
                <a:latin typeface="Calibri" panose="020F0502020204030204" pitchFamily="34" charset="0"/>
                <a:ea typeface="Calibri" panose="020F0502020204030204" pitchFamily="34" charset="0"/>
                <a:cs typeface="Calibri" panose="020F0502020204030204" pitchFamily="34" charset="0"/>
              </a:rPr>
              <a:t>procesul</a:t>
            </a:r>
            <a:r>
              <a:rPr lang="en-GB" dirty="0">
                <a:latin typeface="Calibri" panose="020F0502020204030204" pitchFamily="34" charset="0"/>
                <a:ea typeface="Calibri" panose="020F0502020204030204" pitchFamily="34" charset="0"/>
                <a:cs typeface="Calibri" panose="020F0502020204030204" pitchFamily="34" charset="0"/>
              </a:rPr>
              <a:t> de </a:t>
            </a:r>
            <a:r>
              <a:rPr lang="en-GB" dirty="0" err="1">
                <a:latin typeface="Calibri" panose="020F0502020204030204" pitchFamily="34" charset="0"/>
                <a:ea typeface="Calibri" panose="020F0502020204030204" pitchFamily="34" charset="0"/>
                <a:cs typeface="Calibri" panose="020F0502020204030204" pitchFamily="34" charset="0"/>
              </a:rPr>
              <a:t>amplificare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ce</a:t>
            </a:r>
            <a:r>
              <a:rPr lang="en-GB" dirty="0">
                <a:latin typeface="Calibri" panose="020F0502020204030204" pitchFamily="34" charset="0"/>
                <a:ea typeface="Calibri" panose="020F0502020204030204" pitchFamily="34" charset="0"/>
                <a:cs typeface="Calibri" panose="020F0502020204030204" pitchFamily="34" charset="0"/>
              </a:rPr>
              <a:t> se </a:t>
            </a:r>
            <a:r>
              <a:rPr lang="en-GB" dirty="0" err="1">
                <a:latin typeface="Calibri" panose="020F0502020204030204" pitchFamily="34" charset="0"/>
                <a:ea typeface="Calibri" panose="020F0502020204030204" pitchFamily="34" charset="0"/>
                <a:cs typeface="Calibri" panose="020F0502020204030204" pitchFamily="34" charset="0"/>
              </a:rPr>
              <a:t>datorează</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faptului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că</a:t>
            </a:r>
            <a:r>
              <a:rPr lang="en-GB" dirty="0">
                <a:latin typeface="Calibri" panose="020F0502020204030204" pitchFamily="34" charset="0"/>
                <a:ea typeface="Calibri" panose="020F0502020204030204" pitchFamily="34" charset="0"/>
                <a:cs typeface="Calibri" panose="020F0502020204030204" pitchFamily="34" charset="0"/>
              </a:rPr>
              <a:t>, </a:t>
            </a:r>
            <a:r>
              <a:rPr lang="en-GB" i="1" dirty="0" err="1">
                <a:latin typeface="Calibri" panose="020F0502020204030204" pitchFamily="34" charset="0"/>
                <a:ea typeface="Calibri" panose="020F0502020204030204" pitchFamily="34" charset="0"/>
                <a:cs typeface="Calibri" panose="020F0502020204030204" pitchFamily="34" charset="0"/>
              </a:rPr>
              <a:t>magnitudinea</a:t>
            </a:r>
            <a:r>
              <a:rPr lang="en-GB" i="1" dirty="0">
                <a:latin typeface="Calibri" panose="020F0502020204030204" pitchFamily="34" charset="0"/>
                <a:ea typeface="Calibri" panose="020F0502020204030204" pitchFamily="34" charset="0"/>
                <a:cs typeface="Calibri" panose="020F0502020204030204" pitchFamily="34" charset="0"/>
              </a:rPr>
              <a:t> </a:t>
            </a:r>
            <a:r>
              <a:rPr lang="en-GB" i="1" dirty="0" err="1">
                <a:latin typeface="Calibri" panose="020F0502020204030204" pitchFamily="34" charset="0"/>
                <a:ea typeface="Calibri" panose="020F0502020204030204" pitchFamily="34" charset="0"/>
                <a:cs typeface="Calibri" panose="020F0502020204030204" pitchFamily="34" charset="0"/>
              </a:rPr>
              <a:t>fotocurentului</a:t>
            </a:r>
            <a:r>
              <a:rPr lang="en-GB" i="1" dirty="0">
                <a:latin typeface="Calibri" panose="020F0502020204030204" pitchFamily="34" charset="0"/>
                <a:ea typeface="Calibri" panose="020F0502020204030204" pitchFamily="34" charset="0"/>
                <a:cs typeface="Calibri" panose="020F0502020204030204" pitchFamily="34" charset="0"/>
              </a:rPr>
              <a:t> </a:t>
            </a:r>
            <a:r>
              <a:rPr lang="en-GB" i="1" dirty="0" err="1">
                <a:latin typeface="Calibri" panose="020F0502020204030204" pitchFamily="34" charset="0"/>
                <a:ea typeface="Calibri" panose="020F0502020204030204" pitchFamily="34" charset="0"/>
                <a:cs typeface="Calibri" panose="020F0502020204030204" pitchFamily="34" charset="0"/>
              </a:rPr>
              <a:t>va</a:t>
            </a:r>
            <a:r>
              <a:rPr lang="en-GB" i="1" dirty="0">
                <a:latin typeface="Calibri" panose="020F0502020204030204" pitchFamily="34" charset="0"/>
                <a:ea typeface="Calibri" panose="020F0502020204030204" pitchFamily="34" charset="0"/>
                <a:cs typeface="Calibri" panose="020F0502020204030204" pitchFamily="34" charset="0"/>
              </a:rPr>
              <a:t> fi </a:t>
            </a:r>
            <a:r>
              <a:rPr lang="en-GB" i="1" dirty="0" err="1">
                <a:latin typeface="Calibri" panose="020F0502020204030204" pitchFamily="34" charset="0"/>
                <a:ea typeface="Calibri" panose="020F0502020204030204" pitchFamily="34" charset="0"/>
                <a:cs typeface="Calibri" panose="020F0502020204030204" pitchFamily="34" charset="0"/>
              </a:rPr>
              <a:t>proporțional</a:t>
            </a:r>
            <a:r>
              <a:rPr lang="en-GB" i="1" dirty="0">
                <a:latin typeface="Calibri" panose="020F0502020204030204" pitchFamily="34" charset="0"/>
                <a:ea typeface="Calibri" panose="020F0502020204030204" pitchFamily="34" charset="0"/>
                <a:cs typeface="Calibri" panose="020F0502020204030204" pitchFamily="34" charset="0"/>
              </a:rPr>
              <a:t> </a:t>
            </a:r>
            <a:r>
              <a:rPr lang="en-GB" i="1" dirty="0" err="1">
                <a:latin typeface="Calibri" panose="020F0502020204030204" pitchFamily="34" charset="0"/>
                <a:ea typeface="Calibri" panose="020F0502020204030204" pitchFamily="34" charset="0"/>
                <a:cs typeface="Calibri" panose="020F0502020204030204" pitchFamily="34" charset="0"/>
              </a:rPr>
              <a:t>iluminarii</a:t>
            </a:r>
            <a:r>
              <a:rPr lang="en-GB" i="1"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și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va</a:t>
            </a:r>
            <a:r>
              <a:rPr lang="en-GB" dirty="0">
                <a:latin typeface="Calibri" panose="020F0502020204030204" pitchFamily="34" charset="0"/>
                <a:ea typeface="Calibri" panose="020F0502020204030204" pitchFamily="34" charset="0"/>
                <a:cs typeface="Calibri" panose="020F0502020204030204" pitchFamily="34" charset="0"/>
              </a:rPr>
              <a:t> fi </a:t>
            </a:r>
            <a:r>
              <a:rPr lang="en-GB" i="1" dirty="0" err="1">
                <a:latin typeface="Calibri" panose="020F0502020204030204" pitchFamily="34" charset="0"/>
                <a:ea typeface="Calibri" panose="020F0502020204030204" pitchFamily="34" charset="0"/>
                <a:cs typeface="Calibri" panose="020F0502020204030204" pitchFamily="34" charset="0"/>
              </a:rPr>
              <a:t>amplificat</a:t>
            </a:r>
            <a:r>
              <a:rPr lang="en-GB" i="1" dirty="0">
                <a:latin typeface="Calibri" panose="020F0502020204030204" pitchFamily="34" charset="0"/>
                <a:ea typeface="Calibri" panose="020F0502020204030204" pitchFamily="34" charset="0"/>
                <a:cs typeface="Calibri" panose="020F0502020204030204" pitchFamily="34" charset="0"/>
              </a:rPr>
              <a:t> de </a:t>
            </a:r>
            <a:r>
              <a:rPr lang="en-GB" i="1" dirty="0" err="1">
                <a:latin typeface="Calibri" panose="020F0502020204030204" pitchFamily="34" charset="0"/>
                <a:ea typeface="Calibri" panose="020F0502020204030204" pitchFamily="34" charset="0"/>
                <a:cs typeface="Calibri" panose="020F0502020204030204" pitchFamily="34" charset="0"/>
              </a:rPr>
              <a:t>câștigul</a:t>
            </a:r>
            <a:r>
              <a:rPr lang="en-GB" i="1" dirty="0">
                <a:latin typeface="Calibri" panose="020F0502020204030204" pitchFamily="34" charset="0"/>
                <a:ea typeface="Calibri" panose="020F0502020204030204" pitchFamily="34" charset="0"/>
                <a:cs typeface="Calibri" panose="020F0502020204030204" pitchFamily="34" charset="0"/>
              </a:rPr>
              <a:t> </a:t>
            </a:r>
            <a:r>
              <a:rPr lang="en-GB" i="1" dirty="0" err="1">
                <a:latin typeface="Calibri" panose="020F0502020204030204" pitchFamily="34" charset="0"/>
                <a:ea typeface="Calibri" panose="020F0502020204030204" pitchFamily="34" charset="0"/>
                <a:cs typeface="Calibri" panose="020F0502020204030204" pitchFamily="34" charset="0"/>
              </a:rPr>
              <a:t>tranzistorului</a:t>
            </a:r>
            <a:r>
              <a:rPr lang="en-GB" i="1" dirty="0">
                <a:latin typeface="Calibri" panose="020F0502020204030204" pitchFamily="34" charset="0"/>
                <a:ea typeface="Calibri" panose="020F0502020204030204" pitchFamily="34" charset="0"/>
                <a:cs typeface="Calibri" panose="020F0502020204030204" pitchFamily="34" charset="0"/>
              </a:rPr>
              <a:t> care </a:t>
            </a:r>
            <a:r>
              <a:rPr lang="en-GB" i="1" dirty="0" err="1">
                <a:latin typeface="Calibri" panose="020F0502020204030204" pitchFamily="34" charset="0"/>
                <a:ea typeface="Calibri" panose="020F0502020204030204" pitchFamily="34" charset="0"/>
                <a:cs typeface="Calibri" panose="020F0502020204030204" pitchFamily="34" charset="0"/>
              </a:rPr>
              <a:t>duce</a:t>
            </a:r>
            <a:r>
              <a:rPr lang="en-GB" i="1" dirty="0">
                <a:latin typeface="Calibri" panose="020F0502020204030204" pitchFamily="34" charset="0"/>
                <a:ea typeface="Calibri" panose="020F0502020204030204" pitchFamily="34" charset="0"/>
                <a:cs typeface="Calibri" panose="020F0502020204030204" pitchFamily="34" charset="0"/>
              </a:rPr>
              <a:t> la un </a:t>
            </a:r>
            <a:r>
              <a:rPr lang="en-GB" i="1" dirty="0" err="1">
                <a:latin typeface="Calibri" panose="020F0502020204030204" pitchFamily="34" charset="0"/>
                <a:ea typeface="Calibri" panose="020F0502020204030204" pitchFamily="34" charset="0"/>
                <a:cs typeface="Calibri" panose="020F0502020204030204" pitchFamily="34" charset="0"/>
              </a:rPr>
              <a:t>curent</a:t>
            </a:r>
            <a:r>
              <a:rPr lang="en-GB" i="1" dirty="0">
                <a:latin typeface="Calibri" panose="020F0502020204030204" pitchFamily="34" charset="0"/>
                <a:ea typeface="Calibri" panose="020F0502020204030204" pitchFamily="34" charset="0"/>
                <a:cs typeface="Calibri" panose="020F0502020204030204" pitchFamily="34" charset="0"/>
              </a:rPr>
              <a:t> </a:t>
            </a:r>
            <a:r>
              <a:rPr lang="en-GB" i="1" dirty="0" err="1">
                <a:latin typeface="Calibri" panose="020F0502020204030204" pitchFamily="34" charset="0"/>
                <a:ea typeface="Calibri" panose="020F0502020204030204" pitchFamily="34" charset="0"/>
                <a:cs typeface="Calibri" panose="020F0502020204030204" pitchFamily="34" charset="0"/>
              </a:rPr>
              <a:t>mai</a:t>
            </a:r>
            <a:r>
              <a:rPr lang="en-GB" i="1" dirty="0">
                <a:latin typeface="Calibri" panose="020F0502020204030204" pitchFamily="34" charset="0"/>
                <a:ea typeface="Calibri" panose="020F0502020204030204" pitchFamily="34" charset="0"/>
                <a:cs typeface="Calibri" panose="020F0502020204030204" pitchFamily="34" charset="0"/>
              </a:rPr>
              <a:t> mare la </a:t>
            </a:r>
            <a:r>
              <a:rPr lang="en-GB" i="1" dirty="0" err="1">
                <a:latin typeface="Calibri" panose="020F0502020204030204" pitchFamily="34" charset="0"/>
                <a:ea typeface="Calibri" panose="020F0502020204030204" pitchFamily="34" charset="0"/>
                <a:cs typeface="Calibri" panose="020F0502020204030204" pitchFamily="34" charset="0"/>
              </a:rPr>
              <a:t>colector</a:t>
            </a:r>
            <a:r>
              <a:rPr lang="en-GB" dirty="0">
                <a:latin typeface="Calibri" panose="020F0502020204030204" pitchFamily="34" charset="0"/>
                <a:ea typeface="Calibri" panose="020F0502020204030204" pitchFamily="34" charset="0"/>
                <a:cs typeface="Calibri" panose="020F0502020204030204" pitchFamily="34" charset="0"/>
              </a:rPr>
              <a:t>.</a:t>
            </a:r>
          </a:p>
          <a:p>
            <a:endParaRPr lang="en-GB"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7317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981200" y="274637"/>
            <a:ext cx="8229600" cy="411163"/>
          </a:xfrm>
        </p:spPr>
        <p:txBody>
          <a:bodyPr>
            <a:normAutofit fontScale="90000"/>
          </a:bodyPr>
          <a:lstStyle/>
          <a:p>
            <a:r>
              <a:rPr lang="en-US" altLang="en-US" sz="2800" b="1">
                <a:latin typeface="Calibri" panose="020F0502020204030204" pitchFamily="34" charset="0"/>
                <a:ea typeface="Calibri" panose="020F0502020204030204" pitchFamily="34" charset="0"/>
                <a:cs typeface="Times New Roman" panose="02020603050405020304" pitchFamily="18" charset="0"/>
              </a:rPr>
              <a:t>Eficiența și parametrii de funcționare</a:t>
            </a:r>
            <a:r>
              <a:rPr lang="en-US" altLang="en-US" sz="2800">
                <a:latin typeface="Calibri" panose="020F0502020204030204" pitchFamily="34" charset="0"/>
                <a:ea typeface="Calibri" panose="020F0502020204030204" pitchFamily="34" charset="0"/>
                <a:cs typeface="Times New Roman" panose="02020603050405020304" pitchFamily="18" charset="0"/>
              </a:rPr>
              <a:t> </a:t>
            </a:r>
            <a:r>
              <a:rPr lang="en-US" altLang="en-US" sz="2800" b="1">
                <a:latin typeface="Calibri" panose="020F0502020204030204" pitchFamily="34" charset="0"/>
                <a:ea typeface="Calibri" panose="020F0502020204030204" pitchFamily="34" charset="0"/>
                <a:cs typeface="Times New Roman" panose="02020603050405020304" pitchFamily="18" charset="0"/>
              </a:rPr>
              <a:t>a LED-urilor</a:t>
            </a:r>
            <a:endParaRPr lang="en-US" altLang="en-US" sz="2800">
              <a:ea typeface="Calibri" panose="020F0502020204030204" pitchFamily="34" charset="0"/>
              <a:cs typeface="Times New Roman" panose="02020603050405020304" pitchFamily="18" charset="0"/>
            </a:endParaRPr>
          </a:p>
        </p:txBody>
      </p:sp>
      <p:sp>
        <p:nvSpPr>
          <p:cNvPr id="52227" name="Content Placeholder 2"/>
          <p:cNvSpPr>
            <a:spLocks noGrp="1"/>
          </p:cNvSpPr>
          <p:nvPr>
            <p:ph idx="1"/>
          </p:nvPr>
        </p:nvSpPr>
        <p:spPr>
          <a:xfrm>
            <a:off x="878541" y="685800"/>
            <a:ext cx="10714838" cy="6019800"/>
          </a:xfrm>
        </p:spPr>
        <p:txBody>
          <a:bodyPr/>
          <a:lstStyle/>
          <a:p>
            <a:r>
              <a:rPr lang="en-US" altLang="en-US" sz="2400" dirty="0">
                <a:latin typeface="Calibri" panose="020F0502020204030204" pitchFamily="34" charset="0"/>
                <a:ea typeface="Calibri" panose="020F0502020204030204" pitchFamily="34" charset="0"/>
                <a:cs typeface="Times New Roman" panose="02020603050405020304" pitchFamily="18" charset="0"/>
              </a:rPr>
              <a:t>LED-</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urile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indicatoare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tipice</a:t>
            </a:r>
            <a:r>
              <a:rPr lang="en-US" altLang="en-US" sz="2400" dirty="0">
                <a:latin typeface="Calibri" panose="020F0502020204030204" pitchFamily="34" charset="0"/>
                <a:ea typeface="Calibri" panose="020F0502020204030204" pitchFamily="34" charset="0"/>
                <a:cs typeface="Times New Roman" panose="02020603050405020304" pitchFamily="18" charset="0"/>
              </a:rPr>
              <a:t> -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cel</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mult</a:t>
            </a:r>
            <a:r>
              <a:rPr lang="en-US" altLang="en-US" sz="2400" dirty="0">
                <a:latin typeface="Calibri" panose="020F0502020204030204" pitchFamily="34" charset="0"/>
                <a:ea typeface="Calibri" panose="020F0502020204030204" pitchFamily="34" charset="0"/>
                <a:cs typeface="Times New Roman" panose="02020603050405020304" pitchFamily="18" charset="0"/>
              </a:rPr>
              <a:t> cu 30...60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mW</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energie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electrică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p>
          <a:p>
            <a:r>
              <a:rPr lang="en-US" altLang="en-US" sz="2400" dirty="0">
                <a:latin typeface="Calibri" panose="020F0502020204030204" pitchFamily="34" charset="0"/>
                <a:ea typeface="Calibri" panose="020F0502020204030204" pitchFamily="34" charset="0"/>
                <a:cs typeface="Times New Roman" panose="02020603050405020304" pitchFamily="18" charset="0"/>
              </a:rPr>
              <a:t>În 1999, Philips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Lumileds</a:t>
            </a:r>
            <a:r>
              <a:rPr lang="en-US" altLang="en-US" sz="2400" dirty="0">
                <a:latin typeface="Calibri" panose="020F0502020204030204" pitchFamily="34" charset="0"/>
                <a:ea typeface="Calibri" panose="020F0502020204030204" pitchFamily="34" charset="0"/>
                <a:cs typeface="Times New Roman" panose="02020603050405020304" pitchFamily="18" charset="0"/>
              </a:rPr>
              <a:t> a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introdus</a:t>
            </a:r>
            <a:r>
              <a:rPr lang="en-US" altLang="en-US" sz="2400" dirty="0">
                <a:latin typeface="Calibri" panose="020F0502020204030204" pitchFamily="34" charset="0"/>
                <a:ea typeface="Calibri" panose="020F0502020204030204" pitchFamily="34" charset="0"/>
                <a:cs typeface="Times New Roman" panose="02020603050405020304" pitchFamily="18" charset="0"/>
              </a:rPr>
              <a:t> LED-</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putere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capabile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să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funcționeze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continuu</a:t>
            </a:r>
            <a:r>
              <a:rPr lang="en-US" altLang="en-US" sz="2400" dirty="0">
                <a:latin typeface="Calibri" panose="020F0502020204030204" pitchFamily="34" charset="0"/>
                <a:ea typeface="Calibri" panose="020F0502020204030204" pitchFamily="34" charset="0"/>
                <a:cs typeface="Times New Roman" panose="02020603050405020304" pitchFamily="18" charset="0"/>
              </a:rPr>
              <a:t> cu un watt. </a:t>
            </a:r>
            <a:endParaRPr lang="en-US" altLang="en-US" sz="2400" dirty="0">
              <a:ea typeface="Calibri" panose="020F0502020204030204" pitchFamily="34" charset="0"/>
              <a:cs typeface="Times New Roman" panose="02020603050405020304" pitchFamily="18" charset="0"/>
            </a:endParaRPr>
          </a:p>
        </p:txBody>
      </p:sp>
      <p:pic>
        <p:nvPicPr>
          <p:cNvPr id="52228" name="Picture 3" descr="Imagine postat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612" y="2198677"/>
            <a:ext cx="4016188" cy="215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4"/>
          <p:cNvSpPr>
            <a:spLocks noChangeArrowheads="1"/>
          </p:cNvSpPr>
          <p:nvPr/>
        </p:nvSpPr>
        <p:spPr bwMode="auto">
          <a:xfrm>
            <a:off x="1202317" y="2871060"/>
            <a:ext cx="454068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dirty="0">
                <a:latin typeface="Calibri" panose="020F0502020204030204" pitchFamily="34" charset="0"/>
                <a:ea typeface="Calibri" panose="020F0502020204030204" pitchFamily="34" charset="0"/>
                <a:cs typeface="Times New Roman" panose="02020603050405020304" pitchFamily="18" charset="0"/>
              </a:rPr>
              <a:t>În </a:t>
            </a:r>
            <a:r>
              <a:rPr lang="en-US" altLang="en-US" dirty="0" err="1">
                <a:latin typeface="Calibri" panose="020F0502020204030204" pitchFamily="34" charset="0"/>
                <a:ea typeface="Calibri" panose="020F0502020204030204" pitchFamily="34" charset="0"/>
                <a:cs typeface="Times New Roman" panose="02020603050405020304" pitchFamily="18" charset="0"/>
              </a:rPr>
              <a:t>decembrie</a:t>
            </a:r>
            <a:r>
              <a:rPr lang="en-US" altLang="en-US" dirty="0">
                <a:latin typeface="Calibri" panose="020F0502020204030204" pitchFamily="34" charset="0"/>
                <a:ea typeface="Calibri" panose="020F0502020204030204" pitchFamily="34" charset="0"/>
                <a:cs typeface="Times New Roman" panose="02020603050405020304" pitchFamily="18" charset="0"/>
              </a:rPr>
              <a:t> 2012 Cree </a:t>
            </a:r>
            <a:r>
              <a:rPr lang="en-US" altLang="en-US" dirty="0" err="1">
                <a:latin typeface="Calibri" panose="020F0502020204030204" pitchFamily="34" charset="0"/>
                <a:ea typeface="Calibri" panose="020F0502020204030204" pitchFamily="34" charset="0"/>
                <a:cs typeface="Times New Roman" panose="02020603050405020304" pitchFamily="18" charset="0"/>
              </a:rPr>
              <a:t>anunță</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err="1">
                <a:latin typeface="Calibri" panose="020F0502020204030204" pitchFamily="34" charset="0"/>
                <a:ea typeface="Calibri" panose="020F0502020204030204" pitchFamily="34" charset="0"/>
                <a:cs typeface="Times New Roman" panose="02020603050405020304" pitchFamily="18" charset="0"/>
              </a:rPr>
              <a:t>disponibilitatea</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err="1">
                <a:latin typeface="Calibri" panose="020F0502020204030204" pitchFamily="34" charset="0"/>
                <a:ea typeface="Calibri" panose="020F0502020204030204" pitchFamily="34" charset="0"/>
                <a:cs typeface="Times New Roman" panose="02020603050405020304" pitchFamily="18" charset="0"/>
              </a:rPr>
              <a:t>comercială</a:t>
            </a:r>
            <a:r>
              <a:rPr lang="en-US" altLang="en-US" dirty="0">
                <a:latin typeface="Calibri" panose="020F0502020204030204" pitchFamily="34" charset="0"/>
                <a:ea typeface="Calibri" panose="020F0502020204030204" pitchFamily="34" charset="0"/>
                <a:cs typeface="Times New Roman" panose="02020603050405020304" pitchFamily="18" charset="0"/>
              </a:rPr>
              <a:t> a LED-</a:t>
            </a:r>
            <a:r>
              <a:rPr lang="en-US" altLang="en-US" dirty="0" err="1">
                <a:latin typeface="Calibri" panose="020F0502020204030204" pitchFamily="34" charset="0"/>
                <a:ea typeface="Calibri" panose="020F0502020204030204" pitchFamily="34" charset="0"/>
                <a:cs typeface="Times New Roman" panose="02020603050405020304" pitchFamily="18" charset="0"/>
              </a:rPr>
              <a:t>urilor</a:t>
            </a:r>
            <a:r>
              <a:rPr lang="en-US" altLang="en-US" dirty="0">
                <a:latin typeface="Calibri" panose="020F0502020204030204" pitchFamily="34" charset="0"/>
                <a:ea typeface="Calibri" panose="020F0502020204030204" pitchFamily="34" charset="0"/>
                <a:cs typeface="Times New Roman" panose="02020603050405020304" pitchFamily="18" charset="0"/>
              </a:rPr>
              <a:t> cu </a:t>
            </a:r>
            <a:r>
              <a:rPr lang="en-US" altLang="en-US" dirty="0" err="1">
                <a:latin typeface="Calibri" panose="020F0502020204030204" pitchFamily="34" charset="0"/>
                <a:ea typeface="Calibri" panose="020F0502020204030204" pitchFamily="34" charset="0"/>
                <a:cs typeface="Times New Roman" panose="02020603050405020304" pitchFamily="18" charset="0"/>
              </a:rPr>
              <a:t>eficiență</a:t>
            </a:r>
            <a:r>
              <a:rPr lang="en-US" altLang="en-US" dirty="0">
                <a:latin typeface="Calibri" panose="020F0502020204030204" pitchFamily="34" charset="0"/>
                <a:ea typeface="Calibri" panose="020F0502020204030204" pitchFamily="34" charset="0"/>
                <a:cs typeface="Times New Roman" panose="02020603050405020304" pitchFamily="18" charset="0"/>
              </a:rPr>
              <a:t> de 200 lm/W la </a:t>
            </a:r>
            <a:r>
              <a:rPr lang="en-US" altLang="en-US" dirty="0" err="1">
                <a:latin typeface="Calibri" panose="020F0502020204030204" pitchFamily="34" charset="0"/>
                <a:ea typeface="Calibri" panose="020F0502020204030204" pitchFamily="34" charset="0"/>
                <a:cs typeface="Times New Roman" panose="02020603050405020304" pitchFamily="18" charset="0"/>
              </a:rPr>
              <a:t>temperatura</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err="1">
                <a:latin typeface="Calibri" panose="020F0502020204030204" pitchFamily="34" charset="0"/>
                <a:ea typeface="Calibri" panose="020F0502020204030204" pitchFamily="34" charset="0"/>
                <a:cs typeface="Times New Roman" panose="02020603050405020304" pitchFamily="18" charset="0"/>
              </a:rPr>
              <a:t>camerei</a:t>
            </a:r>
            <a:r>
              <a:rPr lang="en-US" altLang="en-US" dirty="0">
                <a:latin typeface="Calibri" panose="020F0502020204030204" pitchFamily="34" charset="0"/>
                <a:ea typeface="Calibri" panose="020F0502020204030204" pitchFamily="34" charset="0"/>
                <a:cs typeface="Times New Roman" panose="02020603050405020304" pitchFamily="18" charset="0"/>
              </a:rPr>
              <a:t>.</a:t>
            </a:r>
            <a:br>
              <a:rPr lang="en-US" altLang="en-US" dirty="0">
                <a:latin typeface="Calibri" panose="020F0502020204030204" pitchFamily="34" charset="0"/>
                <a:ea typeface="Calibri" panose="020F0502020204030204" pitchFamily="34" charset="0"/>
                <a:cs typeface="Times New Roman" panose="02020603050405020304" pitchFamily="18" charset="0"/>
              </a:rPr>
            </a:br>
            <a:endParaRPr lang="en-US" altLang="en-US" dirty="0">
              <a:ea typeface="Calibri" panose="020F0502020204030204" pitchFamily="34"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D97F90AD-DDA7-40EE-0C18-3ED5E8FDB804}"/>
              </a:ext>
            </a:extLst>
          </p:cNvPr>
          <p:cNvSpPr txBox="1">
            <a:spLocks/>
          </p:cNvSpPr>
          <p:nvPr/>
        </p:nvSpPr>
        <p:spPr>
          <a:xfrm>
            <a:off x="1596765" y="4897215"/>
            <a:ext cx="9601200" cy="180838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altLang="en-US" sz="1800" dirty="0" err="1">
                <a:latin typeface="Calibri" panose="020F0502020204030204" pitchFamily="34" charset="0"/>
                <a:ea typeface="Calibri" panose="020F0502020204030204" pitchFamily="34" charset="0"/>
                <a:cs typeface="Times New Roman" panose="02020603050405020304" pitchFamily="18" charset="0"/>
              </a:rPr>
              <a:t>Dispozitivele</a:t>
            </a:r>
            <a:r>
              <a:rPr lang="en-US" altLang="en-US" sz="1800" dirty="0">
                <a:latin typeface="Calibri" panose="020F0502020204030204" pitchFamily="34" charset="0"/>
                <a:ea typeface="Calibri" panose="020F0502020204030204" pitchFamily="34" charset="0"/>
                <a:cs typeface="Times New Roman" panose="02020603050405020304" pitchFamily="18" charset="0"/>
              </a:rPr>
              <a:t> solid-state, cum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ar</a:t>
            </a:r>
            <a:r>
              <a:rPr lang="en-US" altLang="en-US" sz="1800" dirty="0">
                <a:latin typeface="Calibri" panose="020F0502020204030204" pitchFamily="34" charset="0"/>
                <a:ea typeface="Calibri" panose="020F0502020204030204" pitchFamily="34" charset="0"/>
                <a:cs typeface="Times New Roman" panose="02020603050405020304" pitchFamily="18" charset="0"/>
              </a:rPr>
              <a:t> fi LED-urile, sunt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supuse</a:t>
            </a:r>
            <a:r>
              <a:rPr lang="en-US" altLang="en-US" sz="1800" dirty="0">
                <a:latin typeface="Calibri" panose="020F0502020204030204" pitchFamily="34" charset="0"/>
                <a:ea typeface="Calibri" panose="020F0502020204030204" pitchFamily="34" charset="0"/>
                <a:cs typeface="Times New Roman" panose="02020603050405020304" pitchFamily="18" charset="0"/>
              </a:rPr>
              <a:t> la o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uzura</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destul</a:t>
            </a:r>
            <a:r>
              <a:rPr lang="en-US" altLang="en-US" sz="1800" dirty="0">
                <a:latin typeface="Calibri" panose="020F0502020204030204" pitchFamily="34" charset="0"/>
                <a:ea typeface="Calibri" panose="020F0502020204030204" pitchFamily="34" charset="0"/>
                <a:cs typeface="Times New Roman" panose="02020603050405020304" pitchFamily="18" charset="0"/>
              </a:rPr>
              <a:t> de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mică</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dacă</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acestea</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funcționează</a:t>
            </a:r>
            <a:r>
              <a:rPr lang="en-US" altLang="en-US" sz="1800" dirty="0">
                <a:latin typeface="Calibri" panose="020F0502020204030204" pitchFamily="34" charset="0"/>
                <a:ea typeface="Calibri" panose="020F0502020204030204" pitchFamily="34" charset="0"/>
                <a:cs typeface="Times New Roman" panose="02020603050405020304" pitchFamily="18" charset="0"/>
              </a:rPr>
              <a:t> la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curenți</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mici</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și</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temperaturi</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scăzute</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Multe</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dintre</a:t>
            </a:r>
            <a:r>
              <a:rPr lang="en-US" altLang="en-US" sz="1800" dirty="0">
                <a:latin typeface="Calibri" panose="020F0502020204030204" pitchFamily="34" charset="0"/>
                <a:ea typeface="Calibri" panose="020F0502020204030204" pitchFamily="34" charset="0"/>
                <a:cs typeface="Times New Roman" panose="02020603050405020304" pitchFamily="18" charset="0"/>
              </a:rPr>
              <a:t> LED-urile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concepute</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anii</a:t>
            </a:r>
            <a:r>
              <a:rPr lang="en-US" altLang="en-US" sz="1800" dirty="0">
                <a:latin typeface="Calibri" panose="020F0502020204030204" pitchFamily="34" charset="0"/>
                <a:ea typeface="Calibri" panose="020F0502020204030204" pitchFamily="34" charset="0"/>
                <a:cs typeface="Times New Roman" panose="02020603050405020304" pitchFamily="18" charset="0"/>
              </a:rPr>
              <a:t> ‘70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și</a:t>
            </a:r>
            <a:r>
              <a:rPr lang="en-US" altLang="en-US" sz="1800" dirty="0">
                <a:latin typeface="Calibri" panose="020F0502020204030204" pitchFamily="34" charset="0"/>
                <a:ea typeface="Calibri" panose="020F0502020204030204" pitchFamily="34" charset="0"/>
                <a:cs typeface="Times New Roman" panose="02020603050405020304" pitchFamily="18" charset="0"/>
              </a:rPr>
              <a:t> ‘80 sunt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încă</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lucru</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și</a:t>
            </a:r>
            <a:r>
              <a:rPr lang="en-US" altLang="en-US" sz="1800" dirty="0">
                <a:latin typeface="Calibri" panose="020F0502020204030204" pitchFamily="34" charset="0"/>
                <a:ea typeface="Calibri" panose="020F0502020204030204" pitchFamily="34" charset="0"/>
                <a:cs typeface="Times New Roman" panose="02020603050405020304" pitchFamily="18" charset="0"/>
              </a:rPr>
              <a:t> la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începutul</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secolului</a:t>
            </a:r>
            <a:r>
              <a:rPr lang="en-US" altLang="en-US" sz="1800" dirty="0">
                <a:latin typeface="Calibri" panose="020F0502020204030204" pitchFamily="34" charset="0"/>
                <a:ea typeface="Calibri" panose="020F0502020204030204" pitchFamily="34" charset="0"/>
                <a:cs typeface="Times New Roman" panose="02020603050405020304" pitchFamily="18" charset="0"/>
              </a:rPr>
              <a:t> 21. </a:t>
            </a:r>
          </a:p>
          <a:p>
            <a:r>
              <a:rPr lang="en-US" altLang="en-US" sz="1800" b="1" dirty="0" err="1">
                <a:latin typeface="Calibri" panose="020F0502020204030204" pitchFamily="34" charset="0"/>
                <a:ea typeface="Calibri" panose="020F0502020204030204" pitchFamily="34" charset="0"/>
                <a:cs typeface="Times New Roman" panose="02020603050405020304" pitchFamily="18" charset="0"/>
              </a:rPr>
              <a:t>Durata</a:t>
            </a:r>
            <a:r>
              <a:rPr lang="en-US" altLang="en-US" sz="1800" b="1" dirty="0">
                <a:latin typeface="Calibri" panose="020F0502020204030204" pitchFamily="34" charset="0"/>
                <a:ea typeface="Calibri" panose="020F0502020204030204" pitchFamily="34" charset="0"/>
                <a:cs typeface="Times New Roman" panose="02020603050405020304" pitchFamily="18" charset="0"/>
              </a:rPr>
              <a:t> de </a:t>
            </a:r>
            <a:r>
              <a:rPr lang="en-US" altLang="en-US" sz="1800" b="1" dirty="0" err="1">
                <a:latin typeface="Calibri" panose="020F0502020204030204" pitchFamily="34" charset="0"/>
                <a:ea typeface="Calibri" panose="020F0502020204030204" pitchFamily="34" charset="0"/>
                <a:cs typeface="Times New Roman" panose="02020603050405020304" pitchFamily="18" charset="0"/>
              </a:rPr>
              <a:t>viață</a:t>
            </a:r>
            <a:r>
              <a:rPr lang="en-US" altLang="en-US" sz="1800" b="1"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tipică</a:t>
            </a:r>
            <a:r>
              <a:rPr lang="en-US" altLang="en-US" sz="1800" dirty="0">
                <a:latin typeface="Calibri" panose="020F0502020204030204" pitchFamily="34" charset="0"/>
                <a:ea typeface="Calibri" panose="020F0502020204030204" pitchFamily="34" charset="0"/>
                <a:cs typeface="Times New Roman" panose="02020603050405020304" pitchFamily="18" charset="0"/>
              </a:rPr>
              <a:t> a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unui</a:t>
            </a:r>
            <a:r>
              <a:rPr lang="en-US" altLang="en-US" sz="1800" dirty="0">
                <a:latin typeface="Calibri" panose="020F0502020204030204" pitchFamily="34" charset="0"/>
                <a:ea typeface="Calibri" panose="020F0502020204030204" pitchFamily="34" charset="0"/>
                <a:cs typeface="Times New Roman" panose="02020603050405020304" pitchFamily="18" charset="0"/>
              </a:rPr>
              <a:t> LED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este</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între</a:t>
            </a:r>
            <a:r>
              <a:rPr lang="en-US" altLang="en-US" sz="1800" dirty="0">
                <a:latin typeface="Calibri" panose="020F0502020204030204" pitchFamily="34" charset="0"/>
                <a:ea typeface="Calibri" panose="020F0502020204030204" pitchFamily="34" charset="0"/>
                <a:cs typeface="Times New Roman" panose="02020603050405020304" pitchFamily="18" charset="0"/>
              </a:rPr>
              <a:t> 25000 </a:t>
            </a:r>
            <a:r>
              <a:rPr lang="ro-RO" altLang="en-US" sz="1800" dirty="0">
                <a:latin typeface="Calibri" panose="020F0502020204030204" pitchFamily="34" charset="0"/>
                <a:ea typeface="Calibri" panose="020F0502020204030204" pitchFamily="34" charset="0"/>
                <a:cs typeface="Times New Roman" panose="02020603050405020304" pitchFamily="18" charset="0"/>
              </a:rPr>
              <a:t>-</a:t>
            </a:r>
            <a:r>
              <a:rPr lang="en-US" altLang="en-US" sz="1800" dirty="0">
                <a:latin typeface="Calibri" panose="020F0502020204030204" pitchFamily="34" charset="0"/>
                <a:ea typeface="Calibri" panose="020F0502020204030204" pitchFamily="34" charset="0"/>
                <a:cs typeface="Times New Roman" panose="02020603050405020304" pitchFamily="18" charset="0"/>
              </a:rPr>
              <a:t> 100000 de ore,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dar</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transferul</a:t>
            </a:r>
            <a:r>
              <a:rPr lang="en-US" altLang="en-US" sz="1800" dirty="0">
                <a:latin typeface="Calibri" panose="020F0502020204030204" pitchFamily="34" charset="0"/>
                <a:ea typeface="Calibri" panose="020F0502020204030204" pitchFamily="34" charset="0"/>
                <a:cs typeface="Times New Roman" panose="02020603050405020304" pitchFamily="18" charset="0"/>
              </a:rPr>
              <a:t> de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căldură</a:t>
            </a:r>
            <a:r>
              <a:rPr lang="en-US" altLang="en-US" sz="1800" dirty="0">
                <a:latin typeface="Calibri" panose="020F0502020204030204" pitchFamily="34" charset="0"/>
                <a:ea typeface="Calibri" panose="020F0502020204030204" pitchFamily="34" charset="0"/>
                <a:cs typeface="Times New Roman" panose="02020603050405020304" pitchFamily="18" charset="0"/>
              </a:rPr>
              <a:t> cu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mediu</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ambiant</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și</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modul</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1800" dirty="0">
                <a:latin typeface="Calibri" panose="020F0502020204030204" pitchFamily="34" charset="0"/>
                <a:ea typeface="Calibri" panose="020F0502020204030204" pitchFamily="34" charset="0"/>
                <a:cs typeface="Times New Roman" panose="02020603050405020304" pitchFamily="18" charset="0"/>
              </a:rPr>
              <a:t> care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alegem</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curentul</a:t>
            </a:r>
            <a:r>
              <a:rPr lang="en-US" altLang="en-US" sz="1800" dirty="0">
                <a:latin typeface="Calibri" panose="020F0502020204030204" pitchFamily="34" charset="0"/>
                <a:ea typeface="Calibri" panose="020F0502020204030204" pitchFamily="34" charset="0"/>
                <a:cs typeface="Times New Roman" panose="02020603050405020304" pitchFamily="18" charset="0"/>
              </a:rPr>
              <a:t> de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funcționare</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poate</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prelungi</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sau</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scurta</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acest</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timp</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1800" dirty="0">
                <a:latin typeface="Calibri" panose="020F0502020204030204" pitchFamily="34" charset="0"/>
                <a:ea typeface="Calibri" panose="020F0502020204030204" pitchFamily="34" charset="0"/>
                <a:cs typeface="Times New Roman" panose="02020603050405020304" pitchFamily="18" charset="0"/>
              </a:rPr>
              <a:t> mod </a:t>
            </a:r>
            <a:r>
              <a:rPr lang="en-US" altLang="en-US" sz="1800" dirty="0" err="1">
                <a:latin typeface="Calibri" panose="020F0502020204030204" pitchFamily="34" charset="0"/>
                <a:ea typeface="Calibri" panose="020F0502020204030204" pitchFamily="34" charset="0"/>
                <a:cs typeface="Times New Roman" panose="02020603050405020304" pitchFamily="18" charset="0"/>
              </a:rPr>
              <a:t>semnificativ</a:t>
            </a:r>
            <a:r>
              <a:rPr lang="en-US" altLang="en-US" sz="1800" dirty="0">
                <a:latin typeface="Calibri" panose="020F0502020204030204" pitchFamily="34" charset="0"/>
                <a:ea typeface="Calibri" panose="020F0502020204030204" pitchFamily="34" charset="0"/>
                <a:cs typeface="Times New Roman" panose="02020603050405020304" pitchFamily="18" charset="0"/>
              </a:rPr>
              <a:t>.</a:t>
            </a:r>
            <a:endParaRPr lang="en-US" altLang="en-US" sz="1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1286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a:t>Avantajele LED-urilor</a:t>
            </a:r>
            <a:endParaRPr lang="en-GB" dirty="0"/>
          </a:p>
        </p:txBody>
      </p:sp>
      <p:sp>
        <p:nvSpPr>
          <p:cNvPr id="3" name="Content Placeholder 2"/>
          <p:cNvSpPr>
            <a:spLocks noGrp="1"/>
          </p:cNvSpPr>
          <p:nvPr>
            <p:ph idx="1"/>
          </p:nvPr>
        </p:nvSpPr>
        <p:spPr/>
        <p:txBody>
          <a:bodyPr>
            <a:normAutofit/>
          </a:bodyPr>
          <a:lstStyle/>
          <a:p>
            <a:r>
              <a:rPr lang="ro-RO" dirty="0"/>
              <a:t>Fiabilitate mecanică și fezabilitate înaltă</a:t>
            </a:r>
          </a:p>
          <a:p>
            <a:r>
              <a:rPr lang="ro-RO" dirty="0"/>
              <a:t>Lipsa supraîncălzirii și tensiunilor înalte</a:t>
            </a:r>
          </a:p>
          <a:p>
            <a:r>
              <a:rPr lang="ro-RO" dirty="0"/>
              <a:t>Nivel înalt de securitate electrică și incendiară</a:t>
            </a:r>
          </a:p>
          <a:p>
            <a:r>
              <a:rPr lang="ro-RO" dirty="0"/>
              <a:t>Inerția practic nulă</a:t>
            </a:r>
          </a:p>
          <a:p>
            <a:r>
              <a:rPr lang="ro-RO" dirty="0"/>
              <a:t>Foarte miniaturizate</a:t>
            </a:r>
          </a:p>
          <a:p>
            <a:r>
              <a:rPr lang="ro-RO" dirty="0"/>
              <a:t>Montarea ușoară</a:t>
            </a:r>
          </a:p>
          <a:p>
            <a:r>
              <a:rPr lang="ro-RO" dirty="0"/>
              <a:t>Durată de funcționare foarte mare</a:t>
            </a:r>
          </a:p>
          <a:p>
            <a:r>
              <a:rPr lang="ro-RO" dirty="0"/>
              <a:t>Piața LED-urilor de culoare albă – dominantă – cca 50%</a:t>
            </a:r>
            <a:endParaRPr lang="en-GB" dirty="0"/>
          </a:p>
        </p:txBody>
      </p:sp>
    </p:spTree>
    <p:extLst>
      <p:ext uri="{BB962C8B-B14F-4D97-AF65-F5344CB8AC3E}">
        <p14:creationId xmlns:p14="http://schemas.microsoft.com/office/powerpoint/2010/main" val="1618768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896471" y="274637"/>
            <a:ext cx="11205554" cy="639763"/>
          </a:xfrm>
        </p:spPr>
        <p:txBody>
          <a:bodyPr>
            <a:noAutofit/>
          </a:bodyPr>
          <a:lstStyle/>
          <a:p>
            <a:r>
              <a:rPr lang="en-US" altLang="en-US" sz="2400" b="1" dirty="0" err="1">
                <a:latin typeface="Calibri" panose="020F0502020204030204" pitchFamily="34" charset="0"/>
                <a:ea typeface="Calibri" panose="020F0502020204030204" pitchFamily="34" charset="0"/>
                <a:cs typeface="Times New Roman" panose="02020603050405020304" pitchFamily="18" charset="0"/>
              </a:rPr>
              <a:t>Alimentarea</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 LED-</a:t>
            </a:r>
            <a:r>
              <a:rPr lang="en-US" altLang="en-US" sz="2400" b="1" dirty="0" err="1">
                <a:latin typeface="Calibri" panose="020F0502020204030204" pitchFamily="34" charset="0"/>
                <a:ea typeface="Calibri" panose="020F0502020204030204" pitchFamily="34" charset="0"/>
                <a:cs typeface="Times New Roman" panose="02020603050405020304" pitchFamily="18" charset="0"/>
              </a:rPr>
              <a:t>urilor</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 </a:t>
            </a:r>
            <a:r>
              <a:rPr lang="en-US" altLang="en-US" sz="2400" b="1" dirty="0" err="1">
                <a:latin typeface="Calibri" panose="020F0502020204030204" pitchFamily="34" charset="0"/>
                <a:ea typeface="Calibri" panose="020F0502020204030204" pitchFamily="34" charset="0"/>
                <a:cs typeface="Times New Roman" panose="02020603050405020304" pitchFamily="18" charset="0"/>
              </a:rPr>
              <a:t>prin</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 3 </a:t>
            </a:r>
            <a:r>
              <a:rPr lang="en-US" altLang="en-US" sz="2400" b="1" dirty="0" err="1">
                <a:latin typeface="Calibri" panose="020F0502020204030204" pitchFamily="34" charset="0"/>
                <a:ea typeface="Calibri" panose="020F0502020204030204" pitchFamily="34" charset="0"/>
                <a:cs typeface="Times New Roman" panose="02020603050405020304" pitchFamily="18" charset="0"/>
              </a:rPr>
              <a:t>metode</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 </a:t>
            </a:r>
            <a:r>
              <a:rPr lang="en-US" altLang="en-US" sz="2400" b="1" dirty="0" err="1">
                <a:latin typeface="Calibri" panose="020F0502020204030204" pitchFamily="34" charset="0"/>
                <a:ea typeface="Calibri" panose="020F0502020204030204" pitchFamily="34" charset="0"/>
                <a:cs typeface="Times New Roman" panose="02020603050405020304" pitchFamily="18" charset="0"/>
              </a:rPr>
              <a:t>surse</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 de c.c. (CC – Constant Current) </a:t>
            </a:r>
            <a:r>
              <a:rPr lang="en-US" altLang="en-US" sz="2400" b="1" dirty="0" err="1">
                <a:latin typeface="Calibri" panose="020F0502020204030204" pitchFamily="34" charset="0"/>
                <a:ea typeface="Calibri" panose="020F0502020204030204" pitchFamily="34" charset="0"/>
                <a:cs typeface="Times New Roman" panose="02020603050405020304" pitchFamily="18" charset="0"/>
              </a:rPr>
              <a:t>sau</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 </a:t>
            </a:r>
            <a:r>
              <a:rPr lang="en-US" altLang="en-US" sz="2400" b="1" dirty="0" err="1">
                <a:latin typeface="Calibri" panose="020F0502020204030204" pitchFamily="34" charset="0"/>
                <a:ea typeface="Calibri" panose="020F0502020204030204" pitchFamily="34" charset="0"/>
                <a:cs typeface="Times New Roman" panose="02020603050405020304" pitchFamily="18" charset="0"/>
              </a:rPr>
              <a:t>unei</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 </a:t>
            </a:r>
            <a:r>
              <a:rPr lang="en-US" altLang="en-US" sz="2400" b="1" dirty="0" err="1">
                <a:latin typeface="Calibri" panose="020F0502020204030204" pitchFamily="34" charset="0"/>
                <a:ea typeface="Calibri" panose="020F0502020204030204" pitchFamily="34" charset="0"/>
                <a:cs typeface="Times New Roman" panose="02020603050405020304" pitchFamily="18" charset="0"/>
              </a:rPr>
              <a:t>surse</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b="1" dirty="0" err="1">
                <a:latin typeface="Calibri" panose="020F0502020204030204" pitchFamily="34" charset="0"/>
                <a:ea typeface="Calibri" panose="020F0502020204030204" pitchFamily="34" charset="0"/>
                <a:cs typeface="Times New Roman" panose="02020603050405020304" pitchFamily="18" charset="0"/>
              </a:rPr>
              <a:t>tensiune</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 </a:t>
            </a:r>
            <a:r>
              <a:rPr lang="en-US" altLang="en-US" sz="2400" b="1" dirty="0" err="1">
                <a:latin typeface="Calibri" panose="020F0502020204030204" pitchFamily="34" charset="0"/>
                <a:ea typeface="Calibri" panose="020F0502020204030204" pitchFamily="34" charset="0"/>
                <a:cs typeface="Times New Roman" panose="02020603050405020304" pitchFamily="18" charset="0"/>
              </a:rPr>
              <a:t>constantă</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 (CV – Constant Voltage), mixt</a:t>
            </a:r>
            <a:r>
              <a:rPr lang="ro-MD" altLang="en-US" sz="2400" b="1" dirty="0">
                <a:latin typeface="Calibri" panose="020F0502020204030204" pitchFamily="34" charset="0"/>
                <a:ea typeface="Calibri" panose="020F0502020204030204" pitchFamily="34" charset="0"/>
                <a:cs typeface="Times New Roman" panose="02020603050405020304" pitchFamily="18" charset="0"/>
              </a:rPr>
              <a:t>ă (CC-CV)</a:t>
            </a:r>
            <a:br>
              <a:rPr lang="en-US" altLang="en-US" sz="2133" b="1" dirty="0">
                <a:latin typeface="Calibri" panose="020F0502020204030204" pitchFamily="34" charset="0"/>
                <a:ea typeface="Calibri" panose="020F0502020204030204" pitchFamily="34" charset="0"/>
                <a:cs typeface="Times New Roman" panose="02020603050405020304" pitchFamily="18" charset="0"/>
              </a:rPr>
            </a:br>
            <a:endParaRPr lang="en-US" altLang="en-US" sz="2133" b="1" dirty="0">
              <a:ea typeface="Calibri" panose="020F0502020204030204" pitchFamily="34" charset="0"/>
              <a:cs typeface="Times New Roman" panose="02020603050405020304" pitchFamily="18" charset="0"/>
            </a:endParaRPr>
          </a:p>
        </p:txBody>
      </p:sp>
      <p:pic>
        <p:nvPicPr>
          <p:cNvPr id="61443" name="Content Placeholder 3" descr="Imagine postată"/>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603846" y="1073481"/>
            <a:ext cx="9548247" cy="3201558"/>
          </a:xfrm>
        </p:spPr>
      </p:pic>
      <p:sp>
        <p:nvSpPr>
          <p:cNvPr id="61444" name="Rectangle 4"/>
          <p:cNvSpPr>
            <a:spLocks noChangeArrowheads="1"/>
          </p:cNvSpPr>
          <p:nvPr/>
        </p:nvSpPr>
        <p:spPr bwMode="auto">
          <a:xfrm>
            <a:off x="1039906" y="4275039"/>
            <a:ext cx="1091868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ro-MD" altLang="en-US" dirty="0">
                <a:latin typeface="Calibri" panose="020F0502020204030204" pitchFamily="34" charset="0"/>
                <a:ea typeface="Calibri" panose="020F0502020204030204" pitchFamily="34" charset="0"/>
                <a:cs typeface="Times New Roman" panose="02020603050405020304" pitchFamily="18" charset="0"/>
              </a:rPr>
              <a:t>Axa x – creșterea rezistenței sarcinii, axa Y – tensiunea de ieșire a modulului de alimentare a LED</a:t>
            </a:r>
          </a:p>
          <a:p>
            <a:r>
              <a:rPr lang="ro-MD" altLang="en-US" dirty="0">
                <a:latin typeface="Calibri" panose="020F0502020204030204" pitchFamily="34" charset="0"/>
                <a:ea typeface="Calibri" panose="020F0502020204030204" pitchFamily="34" charset="0"/>
                <a:cs typeface="Times New Roman" panose="02020603050405020304" pitchFamily="18" charset="0"/>
              </a:rPr>
              <a:t>Linia albastră –tensiunea de ieșire, linia verde – curentul de ieșire</a:t>
            </a:r>
          </a:p>
          <a:p>
            <a:r>
              <a:rPr lang="en-US" altLang="en-US" dirty="0">
                <a:latin typeface="Calibri" panose="020F0502020204030204" pitchFamily="34" charset="0"/>
                <a:ea typeface="Calibri" panose="020F0502020204030204" pitchFamily="34" charset="0"/>
                <a:cs typeface="Times New Roman" panose="02020603050405020304" pitchFamily="18" charset="0"/>
              </a:rPr>
              <a:t>În </a:t>
            </a:r>
            <a:r>
              <a:rPr lang="en-US" altLang="en-US" dirty="0" err="1">
                <a:latin typeface="Calibri" panose="020F0502020204030204" pitchFamily="34" charset="0"/>
                <a:ea typeface="Calibri" panose="020F0502020204030204" pitchFamily="34" charset="0"/>
                <a:cs typeface="Times New Roman" panose="02020603050405020304" pitchFamily="18" charset="0"/>
              </a:rPr>
              <a:t>caz</a:t>
            </a:r>
            <a:r>
              <a:rPr lang="ro-MD" altLang="en-US" dirty="0">
                <a:latin typeface="Calibri" panose="020F0502020204030204" pitchFamily="34" charset="0"/>
                <a:ea typeface="Calibri" panose="020F0502020204030204" pitchFamily="34" charset="0"/>
                <a:cs typeface="Times New Roman" panose="02020603050405020304" pitchFamily="18" charset="0"/>
              </a:rPr>
              <a:t> când</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err="1">
                <a:latin typeface="Calibri" panose="020F0502020204030204" pitchFamily="34" charset="0"/>
                <a:ea typeface="Calibri" panose="020F0502020204030204" pitchFamily="34" charset="0"/>
                <a:cs typeface="Times New Roman" panose="02020603050405020304" pitchFamily="18" charset="0"/>
              </a:rPr>
              <a:t>mai</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err="1">
                <a:latin typeface="Calibri" panose="020F0502020204030204" pitchFamily="34" charset="0"/>
                <a:ea typeface="Calibri" panose="020F0502020204030204" pitchFamily="34" charset="0"/>
                <a:cs typeface="Times New Roman" panose="02020603050405020304" pitchFamily="18" charset="0"/>
              </a:rPr>
              <a:t>multe</a:t>
            </a:r>
            <a:r>
              <a:rPr lang="en-US" altLang="en-US" dirty="0">
                <a:latin typeface="Calibri" panose="020F0502020204030204" pitchFamily="34" charset="0"/>
                <a:ea typeface="Calibri" panose="020F0502020204030204" pitchFamily="34" charset="0"/>
                <a:cs typeface="Times New Roman" panose="02020603050405020304" pitchFamily="18" charset="0"/>
              </a:rPr>
              <a:t> LED-</a:t>
            </a:r>
            <a:r>
              <a:rPr lang="en-US" altLang="en-US" dirty="0" err="1">
                <a:latin typeface="Calibri" panose="020F0502020204030204" pitchFamily="34" charset="0"/>
                <a:ea typeface="Calibri" panose="020F0502020204030204" pitchFamily="34" charset="0"/>
                <a:cs typeface="Times New Roman" panose="02020603050405020304" pitchFamily="18" charset="0"/>
              </a:rPr>
              <a:t>uri</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err="1">
                <a:latin typeface="Calibri" panose="020F0502020204030204" pitchFamily="34" charset="0"/>
                <a:ea typeface="Calibri" panose="020F0502020204030204" pitchFamily="34" charset="0"/>
                <a:cs typeface="Times New Roman" panose="02020603050405020304" pitchFamily="18" charset="0"/>
              </a:rPr>
              <a:t>sunt</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err="1">
                <a:latin typeface="Calibri" panose="020F0502020204030204" pitchFamily="34" charset="0"/>
                <a:ea typeface="Calibri" panose="020F0502020204030204" pitchFamily="34" charset="0"/>
                <a:cs typeface="Times New Roman" panose="02020603050405020304" pitchFamily="18" charset="0"/>
              </a:rPr>
              <a:t>conectate</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err="1">
                <a:latin typeface="Calibri" panose="020F0502020204030204" pitchFamily="34" charset="0"/>
                <a:ea typeface="Calibri" panose="020F0502020204030204" pitchFamily="34" charset="0"/>
                <a:cs typeface="Times New Roman" panose="02020603050405020304" pitchFamily="18" charset="0"/>
              </a:rPr>
              <a:t>în</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err="1">
                <a:latin typeface="Calibri" panose="020F0502020204030204" pitchFamily="34" charset="0"/>
                <a:ea typeface="Calibri" panose="020F0502020204030204" pitchFamily="34" charset="0"/>
                <a:cs typeface="Times New Roman" panose="02020603050405020304" pitchFamily="18" charset="0"/>
              </a:rPr>
              <a:t>serie</a:t>
            </a:r>
            <a:r>
              <a:rPr lang="ro-MD" altLang="en-US" dirty="0">
                <a:latin typeface="Calibri" panose="020F0502020204030204" pitchFamily="34" charset="0"/>
                <a:ea typeface="Calibri" panose="020F0502020204030204" pitchFamily="34" charset="0"/>
                <a:cs typeface="Times New Roman" panose="02020603050405020304" pitchFamily="18" charset="0"/>
              </a:rPr>
              <a:t>-</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err="1">
                <a:latin typeface="Calibri" panose="020F0502020204030204" pitchFamily="34" charset="0"/>
                <a:ea typeface="Calibri" panose="020F0502020204030204" pitchFamily="34" charset="0"/>
                <a:cs typeface="Times New Roman" panose="02020603050405020304" pitchFamily="18" charset="0"/>
              </a:rPr>
              <a:t>eficient</a:t>
            </a:r>
            <a:r>
              <a:rPr lang="ro-MD" altLang="en-US" dirty="0">
                <a:latin typeface="Calibri" panose="020F0502020204030204" pitchFamily="34" charset="0"/>
                <a:ea typeface="Calibri" panose="020F0502020204030204" pitchFamily="34" charset="0"/>
                <a:cs typeface="Times New Roman" panose="02020603050405020304" pitchFamily="18" charset="0"/>
              </a:rPr>
              <a:t>ă</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err="1">
                <a:latin typeface="Calibri" panose="020F0502020204030204" pitchFamily="34" charset="0"/>
                <a:ea typeface="Calibri" panose="020F0502020204030204" pitchFamily="34" charset="0"/>
                <a:cs typeface="Times New Roman" panose="02020603050405020304" pitchFamily="18" charset="0"/>
              </a:rPr>
              <a:t>alimenta</a:t>
            </a:r>
            <a:r>
              <a:rPr lang="ro-MD" altLang="en-US" dirty="0">
                <a:latin typeface="Calibri" panose="020F0502020204030204" pitchFamily="34" charset="0"/>
                <a:ea typeface="Calibri" panose="020F0502020204030204" pitchFamily="34" charset="0"/>
                <a:cs typeface="Times New Roman" panose="02020603050405020304" pitchFamily="18" charset="0"/>
              </a:rPr>
              <a:t>re </a:t>
            </a:r>
            <a:r>
              <a:rPr lang="en-US" altLang="en-US" dirty="0">
                <a:latin typeface="Calibri" panose="020F0502020204030204" pitchFamily="34" charset="0"/>
                <a:ea typeface="Calibri" panose="020F0502020204030204" pitchFamily="34" charset="0"/>
                <a:cs typeface="Times New Roman" panose="02020603050405020304" pitchFamily="18" charset="0"/>
              </a:rPr>
              <a:t>c</a:t>
            </a:r>
            <a:r>
              <a:rPr lang="ro-MD" altLang="en-US" dirty="0">
                <a:latin typeface="Calibri" panose="020F0502020204030204" pitchFamily="34" charset="0"/>
                <a:ea typeface="Calibri" panose="020F0502020204030204" pitchFamily="34" charset="0"/>
                <a:cs typeface="Times New Roman" panose="02020603050405020304" pitchFamily="18" charset="0"/>
              </a:rPr>
              <a:t>.c.</a:t>
            </a:r>
            <a:r>
              <a:rPr lang="en-US" altLang="en-US" dirty="0">
                <a:latin typeface="Calibri" panose="020F0502020204030204" pitchFamily="34" charset="0"/>
                <a:ea typeface="Calibri" panose="020F0502020204030204" pitchFamily="34" charset="0"/>
                <a:cs typeface="Times New Roman" panose="02020603050405020304" pitchFamily="18" charset="0"/>
              </a:rPr>
              <a:t> </a:t>
            </a:r>
            <a:endParaRPr lang="ro-MD" altLang="en-US" dirty="0">
              <a:latin typeface="Calibri" panose="020F0502020204030204" pitchFamily="34" charset="0"/>
              <a:ea typeface="Calibri" panose="020F0502020204030204" pitchFamily="34" charset="0"/>
              <a:cs typeface="Times New Roman" panose="02020603050405020304" pitchFamily="18" charset="0"/>
            </a:endParaRPr>
          </a:p>
          <a:p>
            <a:r>
              <a:rPr lang="en-US" altLang="en-US" dirty="0">
                <a:latin typeface="Calibri" panose="020F0502020204030204" pitchFamily="34" charset="0"/>
                <a:ea typeface="Calibri" panose="020F0502020204030204" pitchFamily="34" charset="0"/>
                <a:cs typeface="Times New Roman" panose="02020603050405020304" pitchFamily="18" charset="0"/>
              </a:rPr>
              <a:t>În </a:t>
            </a:r>
            <a:r>
              <a:rPr lang="en-US" altLang="en-US" dirty="0" err="1">
                <a:latin typeface="Calibri" panose="020F0502020204030204" pitchFamily="34" charset="0"/>
                <a:ea typeface="Calibri" panose="020F0502020204030204" pitchFamily="34" charset="0"/>
                <a:cs typeface="Times New Roman" panose="02020603050405020304" pitchFamily="18" charset="0"/>
              </a:rPr>
              <a:t>caz</a:t>
            </a:r>
            <a:r>
              <a:rPr lang="ro-MD" altLang="en-US" dirty="0">
                <a:latin typeface="Calibri" panose="020F0502020204030204" pitchFamily="34" charset="0"/>
                <a:ea typeface="Calibri" panose="020F0502020204030204" pitchFamily="34" charset="0"/>
                <a:cs typeface="Times New Roman" panose="02020603050405020304" pitchFamily="18" charset="0"/>
              </a:rPr>
              <a:t> când</a:t>
            </a:r>
            <a:r>
              <a:rPr lang="en-US" altLang="en-US" dirty="0">
                <a:latin typeface="Calibri" panose="020F0502020204030204" pitchFamily="34" charset="0"/>
                <a:ea typeface="Calibri" panose="020F0502020204030204" pitchFamily="34" charset="0"/>
                <a:cs typeface="Times New Roman" panose="02020603050405020304" pitchFamily="18" charset="0"/>
              </a:rPr>
              <a:t> LED-</a:t>
            </a:r>
            <a:r>
              <a:rPr lang="en-US" altLang="en-US" dirty="0" err="1">
                <a:latin typeface="Calibri" panose="020F0502020204030204" pitchFamily="34" charset="0"/>
                <a:ea typeface="Calibri" panose="020F0502020204030204" pitchFamily="34" charset="0"/>
                <a:cs typeface="Times New Roman" panose="02020603050405020304" pitchFamily="18" charset="0"/>
              </a:rPr>
              <a:t>urile</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err="1">
                <a:latin typeface="Calibri" panose="020F0502020204030204" pitchFamily="34" charset="0"/>
                <a:ea typeface="Calibri" panose="020F0502020204030204" pitchFamily="34" charset="0"/>
                <a:cs typeface="Times New Roman" panose="02020603050405020304" pitchFamily="18" charset="0"/>
              </a:rPr>
              <a:t>sunt</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err="1">
                <a:latin typeface="Calibri" panose="020F0502020204030204" pitchFamily="34" charset="0"/>
                <a:ea typeface="Calibri" panose="020F0502020204030204" pitchFamily="34" charset="0"/>
                <a:cs typeface="Times New Roman" panose="02020603050405020304" pitchFamily="18" charset="0"/>
              </a:rPr>
              <a:t>conectate</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err="1">
                <a:latin typeface="Calibri" panose="020F0502020204030204" pitchFamily="34" charset="0"/>
                <a:ea typeface="Calibri" panose="020F0502020204030204" pitchFamily="34" charset="0"/>
                <a:cs typeface="Times New Roman" panose="02020603050405020304" pitchFamily="18" charset="0"/>
              </a:rPr>
              <a:t>în</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err="1">
                <a:latin typeface="Calibri" panose="020F0502020204030204" pitchFamily="34" charset="0"/>
                <a:ea typeface="Calibri" panose="020F0502020204030204" pitchFamily="34" charset="0"/>
                <a:cs typeface="Times New Roman" panose="02020603050405020304" pitchFamily="18" charset="0"/>
              </a:rPr>
              <a:t>paralel</a:t>
            </a:r>
            <a:r>
              <a:rPr lang="ro-MD"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err="1">
                <a:latin typeface="Calibri" panose="020F0502020204030204" pitchFamily="34" charset="0"/>
                <a:ea typeface="Calibri" panose="020F0502020204030204" pitchFamily="34" charset="0"/>
                <a:cs typeface="Times New Roman" panose="02020603050405020304" pitchFamily="18" charset="0"/>
              </a:rPr>
              <a:t>putea</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err="1">
                <a:latin typeface="Calibri" panose="020F0502020204030204" pitchFamily="34" charset="0"/>
                <a:ea typeface="Calibri" panose="020F0502020204030204" pitchFamily="34" charset="0"/>
                <a:cs typeface="Times New Roman" panose="02020603050405020304" pitchFamily="18" charset="0"/>
              </a:rPr>
              <a:t>exista</a:t>
            </a:r>
            <a:r>
              <a:rPr lang="en-US" altLang="en-US" dirty="0">
                <a:latin typeface="Calibri" panose="020F0502020204030204" pitchFamily="34" charset="0"/>
                <a:ea typeface="Calibri" panose="020F0502020204030204" pitchFamily="34" charset="0"/>
                <a:cs typeface="Times New Roman" panose="02020603050405020304" pitchFamily="18" charset="0"/>
              </a:rPr>
              <a:t> o </a:t>
            </a:r>
            <a:r>
              <a:rPr lang="en-US" altLang="en-US" dirty="0" err="1">
                <a:latin typeface="Calibri" panose="020F0502020204030204" pitchFamily="34" charset="0"/>
                <a:ea typeface="Calibri" panose="020F0502020204030204" pitchFamily="34" charset="0"/>
                <a:cs typeface="Times New Roman" panose="02020603050405020304" pitchFamily="18" charset="0"/>
              </a:rPr>
              <a:t>problemă</a:t>
            </a:r>
            <a:r>
              <a:rPr lang="en-US" altLang="en-US" dirty="0">
                <a:latin typeface="Calibri" panose="020F0502020204030204" pitchFamily="34" charset="0"/>
                <a:ea typeface="Calibri" panose="020F0502020204030204" pitchFamily="34" charset="0"/>
                <a:cs typeface="Times New Roman" panose="02020603050405020304" pitchFamily="18" charset="0"/>
              </a:rPr>
              <a:t> de </a:t>
            </a:r>
            <a:r>
              <a:rPr lang="en-US" altLang="en-US" dirty="0" err="1">
                <a:latin typeface="Calibri" panose="020F0502020204030204" pitchFamily="34" charset="0"/>
                <a:ea typeface="Calibri" panose="020F0502020204030204" pitchFamily="34" charset="0"/>
                <a:cs typeface="Times New Roman" panose="02020603050405020304" pitchFamily="18" charset="0"/>
              </a:rPr>
              <a:t>distribuție</a:t>
            </a:r>
            <a:r>
              <a:rPr lang="en-US" altLang="en-US" dirty="0">
                <a:latin typeface="Calibri" panose="020F0502020204030204" pitchFamily="34" charset="0"/>
                <a:ea typeface="Calibri" panose="020F0502020204030204" pitchFamily="34" charset="0"/>
                <a:cs typeface="Times New Roman" panose="02020603050405020304" pitchFamily="18" charset="0"/>
              </a:rPr>
              <a:t> a </a:t>
            </a:r>
            <a:r>
              <a:rPr lang="en-US" altLang="en-US" dirty="0" err="1">
                <a:latin typeface="Calibri" panose="020F0502020204030204" pitchFamily="34" charset="0"/>
                <a:ea typeface="Calibri" panose="020F0502020204030204" pitchFamily="34" charset="0"/>
                <a:cs typeface="Times New Roman" panose="02020603050405020304" pitchFamily="18" charset="0"/>
              </a:rPr>
              <a:t>curentului</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err="1">
                <a:latin typeface="Calibri" panose="020F0502020204030204" pitchFamily="34" charset="0"/>
                <a:ea typeface="Calibri" panose="020F0502020204030204" pitchFamily="34" charset="0"/>
                <a:cs typeface="Times New Roman" panose="02020603050405020304" pitchFamily="18" charset="0"/>
              </a:rPr>
              <a:t>prin</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err="1">
                <a:latin typeface="Calibri" panose="020F0502020204030204" pitchFamily="34" charset="0"/>
                <a:ea typeface="Calibri" panose="020F0502020204030204" pitchFamily="34" charset="0"/>
                <a:cs typeface="Times New Roman" panose="02020603050405020304" pitchFamily="18" charset="0"/>
              </a:rPr>
              <a:t>fiecare</a:t>
            </a:r>
            <a:r>
              <a:rPr lang="en-US" altLang="en-US" dirty="0">
                <a:latin typeface="Calibri" panose="020F0502020204030204" pitchFamily="34" charset="0"/>
                <a:ea typeface="Calibri" panose="020F0502020204030204" pitchFamily="34" charset="0"/>
                <a:cs typeface="Times New Roman" panose="02020603050405020304" pitchFamily="18" charset="0"/>
              </a:rPr>
              <a:t> LED.</a:t>
            </a:r>
            <a:endParaRPr lang="en-US" alt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9906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981200" y="274637"/>
            <a:ext cx="8229600" cy="487363"/>
          </a:xfrm>
        </p:spPr>
        <p:txBody>
          <a:bodyPr>
            <a:normAutofit fontScale="90000"/>
          </a:bodyPr>
          <a:lstStyle/>
          <a:p>
            <a:r>
              <a:rPr lang="en-US" altLang="en-US" b="1">
                <a:latin typeface="Calibri" panose="020F0502020204030204" pitchFamily="34" charset="0"/>
                <a:ea typeface="Calibri" panose="020F0502020204030204" pitchFamily="34" charset="0"/>
                <a:cs typeface="Times New Roman" panose="02020603050405020304" pitchFamily="18" charset="0"/>
              </a:rPr>
              <a:t>Led-uri serie și/sau paralel ?</a:t>
            </a:r>
            <a:endParaRPr lang="en-US" altLang="en-US">
              <a:ea typeface="Calibri" panose="020F0502020204030204" pitchFamily="34" charset="0"/>
              <a:cs typeface="Times New Roman" panose="02020603050405020304" pitchFamily="18" charset="0"/>
            </a:endParaRPr>
          </a:p>
        </p:txBody>
      </p:sp>
      <p:sp>
        <p:nvSpPr>
          <p:cNvPr id="64515" name="Content Placeholder 2"/>
          <p:cNvSpPr>
            <a:spLocks noGrp="1"/>
          </p:cNvSpPr>
          <p:nvPr>
            <p:ph idx="1"/>
          </p:nvPr>
        </p:nvSpPr>
        <p:spPr>
          <a:xfrm>
            <a:off x="1165411" y="990601"/>
            <a:ext cx="10631575" cy="5135563"/>
          </a:xfrm>
        </p:spPr>
        <p:txBody>
          <a:bodyPr>
            <a:normAutofit/>
          </a:bodyPr>
          <a:lstStyle/>
          <a:p>
            <a:r>
              <a:rPr lang="en-US" altLang="en-US" sz="2400" b="1" i="1" dirty="0">
                <a:latin typeface="Calibri" panose="020F0502020204030204" pitchFamily="34" charset="0"/>
                <a:ea typeface="Calibri" panose="020F0502020204030204" pitchFamily="34" charset="0"/>
                <a:cs typeface="Times New Roman" panose="02020603050405020304" pitchFamily="18" charset="0"/>
              </a:rPr>
              <a:t>Conectarea </a:t>
            </a:r>
            <a:r>
              <a:rPr lang="en-US" altLang="en-US" sz="2400" b="1" i="1" dirty="0" err="1">
                <a:latin typeface="Calibri" panose="020F0502020204030204" pitchFamily="34" charset="0"/>
                <a:ea typeface="Calibri" panose="020F0502020204030204" pitchFamily="34" charset="0"/>
                <a:cs typeface="Times New Roman" panose="02020603050405020304" pitchFamily="18" charset="0"/>
              </a:rPr>
              <a:t>serie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b="1" i="1" dirty="0">
                <a:latin typeface="Calibri" panose="020F0502020204030204" pitchFamily="34" charset="0"/>
                <a:ea typeface="Calibri" panose="020F0502020204030204" pitchFamily="34" charset="0"/>
                <a:cs typeface="Times New Roman" panose="02020603050405020304" pitchFamily="18" charset="0"/>
              </a:rPr>
              <a:t>-</a:t>
            </a:r>
            <a:r>
              <a:rPr lang="ro-RO" altLang="en-US" sz="2400" b="1" i="1"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evită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o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luminozitate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inegală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din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cauza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variaţiei</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curent</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Deci,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toate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LED-</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urile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vor</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vedea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acelaşi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curent</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pentru</a:t>
            </a:r>
            <a:r>
              <a:rPr lang="en-US" altLang="en-US" sz="2400" dirty="0">
                <a:latin typeface="Calibri" panose="020F0502020204030204" pitchFamily="34" charset="0"/>
                <a:ea typeface="Calibri" panose="020F0502020204030204" pitchFamily="34" charset="0"/>
                <a:cs typeface="Times New Roman" panose="02020603050405020304" pitchFamily="18" charset="0"/>
              </a:rPr>
              <a:t> a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obţine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acelaşi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nivel</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luminozitate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Tensiunea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ieșire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driverului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va</a:t>
            </a:r>
            <a:r>
              <a:rPr lang="en-US" altLang="en-US" sz="2400" dirty="0">
                <a:latin typeface="Calibri" panose="020F0502020204030204" pitchFamily="34" charset="0"/>
                <a:ea typeface="Calibri" panose="020F0502020204030204" pitchFamily="34" charset="0"/>
                <a:cs typeface="Times New Roman" panose="02020603050405020304" pitchFamily="18" charset="0"/>
              </a:rPr>
              <a:t> fi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egală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cu:</a:t>
            </a:r>
            <a:br>
              <a:rPr lang="en-US" altLang="en-US" sz="2400" dirty="0">
                <a:latin typeface="Calibri" panose="020F0502020204030204" pitchFamily="34" charset="0"/>
                <a:ea typeface="Calibri" panose="020F0502020204030204" pitchFamily="34" charset="0"/>
                <a:cs typeface="Times New Roman" panose="02020603050405020304" pitchFamily="18" charset="0"/>
              </a:rPr>
            </a:br>
            <a:r>
              <a:rPr lang="ro-RO"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V</a:t>
            </a:r>
            <a:r>
              <a:rPr lang="en-US" altLang="en-US" sz="2400" b="1" baseline="-25000" dirty="0">
                <a:latin typeface="Calibri" panose="020F0502020204030204" pitchFamily="34" charset="0"/>
                <a:ea typeface="Calibri" panose="020F0502020204030204" pitchFamily="34" charset="0"/>
                <a:cs typeface="Times New Roman" panose="02020603050405020304" pitchFamily="18" charset="0"/>
              </a:rPr>
              <a:t>OUT</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 = V</a:t>
            </a:r>
            <a:r>
              <a:rPr lang="en-US" altLang="en-US" sz="2400" b="1" baseline="-25000" dirty="0">
                <a:latin typeface="Calibri" panose="020F0502020204030204" pitchFamily="34" charset="0"/>
                <a:ea typeface="Calibri" panose="020F0502020204030204" pitchFamily="34" charset="0"/>
                <a:cs typeface="Times New Roman" panose="02020603050405020304" pitchFamily="18" charset="0"/>
              </a:rPr>
              <a:t>F</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 X n</a:t>
            </a:r>
            <a:br>
              <a:rPr lang="en-US" altLang="en-US" sz="2400" dirty="0">
                <a:latin typeface="Calibri" panose="020F0502020204030204" pitchFamily="34" charset="0"/>
                <a:ea typeface="Calibri" panose="020F0502020204030204" pitchFamily="34" charset="0"/>
                <a:cs typeface="Times New Roman" panose="02020603050405020304" pitchFamily="18" charset="0"/>
              </a:rPr>
            </a:br>
            <a:r>
              <a:rPr lang="en-US" altLang="en-US" sz="2400" dirty="0" err="1">
                <a:latin typeface="Calibri" panose="020F0502020204030204" pitchFamily="34" charset="0"/>
                <a:ea typeface="Calibri" panose="020F0502020204030204" pitchFamily="34" charset="0"/>
                <a:cs typeface="Times New Roman" panose="02020603050405020304" pitchFamily="18" charset="0"/>
              </a:rPr>
              <a:t>unde</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 </a:t>
            </a:r>
            <a:r>
              <a:rPr lang="en-US" altLang="en-US" sz="2400" b="1" dirty="0" err="1">
                <a:latin typeface="Calibri" panose="020F0502020204030204" pitchFamily="34" charset="0"/>
                <a:ea typeface="Calibri" panose="020F0502020204030204" pitchFamily="34" charset="0"/>
                <a:cs typeface="Times New Roman" panose="02020603050405020304" pitchFamily="18" charset="0"/>
              </a:rPr>
              <a:t>V</a:t>
            </a:r>
            <a:r>
              <a:rPr lang="en-US" altLang="en-US" sz="2400" b="1" baseline="-25000" dirty="0" err="1">
                <a:latin typeface="Calibri" panose="020F0502020204030204" pitchFamily="34" charset="0"/>
                <a:ea typeface="Calibri" panose="020F0502020204030204" pitchFamily="34" charset="0"/>
                <a:cs typeface="Times New Roman" panose="02020603050405020304" pitchFamily="18" charset="0"/>
              </a:rPr>
              <a:t>F</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este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tensiunea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nominală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funcţionare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 LED-</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ului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și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este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numărul</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LED-</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conectate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serie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br>
              <a:rPr lang="en-US" altLang="en-US" sz="2400" dirty="0">
                <a:latin typeface="Calibri" panose="020F0502020204030204" pitchFamily="34" charset="0"/>
                <a:ea typeface="Calibri" panose="020F0502020204030204" pitchFamily="34" charset="0"/>
                <a:cs typeface="Times New Roman" panose="02020603050405020304" pitchFamily="18" charset="0"/>
              </a:rPr>
            </a:br>
            <a:endParaRPr lang="ro-RO" altLang="en-US" sz="2400" dirty="0">
              <a:latin typeface="Calibri" panose="020F0502020204030204" pitchFamily="34" charset="0"/>
              <a:ea typeface="Calibri" panose="020F0502020204030204" pitchFamily="34" charset="0"/>
              <a:cs typeface="Times New Roman" panose="02020603050405020304" pitchFamily="18" charset="0"/>
            </a:endParaRPr>
          </a:p>
          <a:p>
            <a:r>
              <a:rPr lang="en-US" alt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cazul</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conectării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serie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 LED-</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urilor</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curentul</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ieşire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 driver-</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ului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va</a:t>
            </a:r>
            <a:r>
              <a:rPr lang="en-US" altLang="en-US" sz="2400" dirty="0">
                <a:latin typeface="Calibri" panose="020F0502020204030204" pitchFamily="34" charset="0"/>
                <a:ea typeface="Calibri" panose="020F0502020204030204" pitchFamily="34" charset="0"/>
                <a:cs typeface="Times New Roman" panose="02020603050405020304" pitchFamily="18" charset="0"/>
              </a:rPr>
              <a:t> fi egal:</a:t>
            </a:r>
            <a:br>
              <a:rPr lang="en-US" altLang="en-US" sz="2400" dirty="0">
                <a:latin typeface="Calibri" panose="020F0502020204030204" pitchFamily="34" charset="0"/>
                <a:ea typeface="Calibri" panose="020F0502020204030204" pitchFamily="34" charset="0"/>
                <a:cs typeface="Times New Roman" panose="02020603050405020304" pitchFamily="18" charset="0"/>
              </a:rPr>
            </a:br>
            <a:r>
              <a:rPr lang="ro-RO"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I</a:t>
            </a:r>
            <a:r>
              <a:rPr lang="en-US" altLang="en-US" sz="2400" b="1" baseline="-25000" dirty="0">
                <a:latin typeface="Calibri" panose="020F0502020204030204" pitchFamily="34" charset="0"/>
                <a:ea typeface="Calibri" panose="020F0502020204030204" pitchFamily="34" charset="0"/>
                <a:cs typeface="Times New Roman" panose="02020603050405020304" pitchFamily="18" charset="0"/>
              </a:rPr>
              <a:t>OUT</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 = I</a:t>
            </a:r>
            <a:r>
              <a:rPr lang="en-US" altLang="en-US" sz="2400" b="1" baseline="-25000" dirty="0">
                <a:latin typeface="Calibri" panose="020F0502020204030204" pitchFamily="34" charset="0"/>
                <a:ea typeface="Calibri" panose="020F0502020204030204" pitchFamily="34" charset="0"/>
                <a:cs typeface="Times New Roman" panose="02020603050405020304" pitchFamily="18" charset="0"/>
              </a:rPr>
              <a:t>F</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a:t>
            </a:r>
            <a:br>
              <a:rPr lang="en-US" altLang="en-US" sz="2400" dirty="0">
                <a:latin typeface="Calibri" panose="020F0502020204030204" pitchFamily="34" charset="0"/>
                <a:ea typeface="Calibri" panose="020F0502020204030204" pitchFamily="34" charset="0"/>
                <a:cs typeface="Times New Roman" panose="02020603050405020304" pitchFamily="18" charset="0"/>
              </a:rPr>
            </a:br>
            <a:r>
              <a:rPr lang="en-US" altLang="en-US" sz="2400" dirty="0" err="1">
                <a:latin typeface="Calibri" panose="020F0502020204030204" pitchFamily="34" charset="0"/>
                <a:ea typeface="Calibri" panose="020F0502020204030204" pitchFamily="34" charset="0"/>
                <a:cs typeface="Times New Roman" panose="02020603050405020304" pitchFamily="18" charset="0"/>
              </a:rPr>
              <a:t>unde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I</a:t>
            </a:r>
            <a:r>
              <a:rPr lang="en-US" altLang="en-US" sz="2400" b="1" baseline="-25000" dirty="0">
                <a:latin typeface="Calibri" panose="020F0502020204030204" pitchFamily="34" charset="0"/>
                <a:ea typeface="Calibri" panose="020F0502020204030204" pitchFamily="34" charset="0"/>
                <a:cs typeface="Times New Roman" panose="02020603050405020304" pitchFamily="18" charset="0"/>
              </a:rPr>
              <a:t>F</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este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curentul</a:t>
            </a:r>
            <a:r>
              <a:rPr lang="en-US" altLang="en-US" sz="2400" dirty="0">
                <a:latin typeface="Calibri" panose="020F0502020204030204" pitchFamily="34" charset="0"/>
                <a:ea typeface="Calibri" panose="020F0502020204030204" pitchFamily="34" charset="0"/>
                <a:cs typeface="Times New Roman" panose="02020603050405020304" pitchFamily="18" charset="0"/>
              </a:rPr>
              <a:t> nominal al LED-</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ului</a:t>
            </a:r>
            <a:r>
              <a:rPr lang="en-US" altLang="en-US" sz="2400" dirty="0">
                <a:latin typeface="Calibri" panose="020F0502020204030204" pitchFamily="34" charset="0"/>
                <a:ea typeface="Calibri" panose="020F0502020204030204" pitchFamily="34" charset="0"/>
                <a:cs typeface="Times New Roman" panose="02020603050405020304" pitchFamily="18" charset="0"/>
              </a:rPr>
              <a:t>, o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dată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foarte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importantă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catalog. </a:t>
            </a:r>
            <a:endParaRPr lang="en-US" altLang="en-US"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239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p:cNvSpPr>
            <a:spLocks noGrp="1"/>
          </p:cNvSpPr>
          <p:nvPr>
            <p:ph idx="1"/>
          </p:nvPr>
        </p:nvSpPr>
        <p:spPr>
          <a:xfrm>
            <a:off x="1014666" y="169118"/>
            <a:ext cx="10693240" cy="1837346"/>
          </a:xfrm>
        </p:spPr>
        <p:txBody>
          <a:bodyPr>
            <a:normAutofit/>
          </a:bodyPr>
          <a:lstStyle/>
          <a:p>
            <a:pPr marL="0" indent="0">
              <a:lnSpc>
                <a:spcPct val="107000"/>
              </a:lnSpc>
              <a:spcBef>
                <a:spcPct val="0"/>
              </a:spcBef>
              <a:spcAft>
                <a:spcPts val="800"/>
              </a:spcAft>
              <a:buNone/>
            </a:pPr>
            <a:r>
              <a:rPr lang="en-US" altLang="ru-RU" b="1" i="1" dirty="0">
                <a:latin typeface="Calibri" panose="020F0502020204030204" pitchFamily="34" charset="0"/>
                <a:ea typeface="Calibri" panose="020F0502020204030204" pitchFamily="34" charset="0"/>
                <a:cs typeface="Times New Roman" panose="02020603050405020304" pitchFamily="18" charset="0"/>
              </a:rPr>
              <a:t>Avantajele </a:t>
            </a:r>
            <a:r>
              <a:rPr lang="en-US" altLang="ru-RU" b="1" i="1" dirty="0" err="1">
                <a:latin typeface="Calibri" panose="020F0502020204030204" pitchFamily="34" charset="0"/>
                <a:ea typeface="Calibri" panose="020F0502020204030204" pitchFamily="34" charset="0"/>
                <a:cs typeface="Times New Roman" panose="02020603050405020304" pitchFamily="18" charset="0"/>
              </a:rPr>
              <a:t>conectării</a:t>
            </a:r>
            <a:r>
              <a:rPr lang="en-US" altLang="ru-RU" b="1" i="1" dirty="0">
                <a:latin typeface="Calibri" panose="020F0502020204030204" pitchFamily="34" charset="0"/>
                <a:ea typeface="Calibri" panose="020F0502020204030204" pitchFamily="34" charset="0"/>
                <a:cs typeface="Times New Roman" panose="02020603050405020304" pitchFamily="18" charset="0"/>
              </a:rPr>
              <a:t> </a:t>
            </a:r>
            <a:r>
              <a:rPr lang="en-US" altLang="ru-RU" b="1" i="1" dirty="0" err="1">
                <a:latin typeface="Calibri" panose="020F0502020204030204" pitchFamily="34" charset="0"/>
                <a:ea typeface="Calibri" panose="020F0502020204030204" pitchFamily="34" charset="0"/>
                <a:cs typeface="Times New Roman" panose="02020603050405020304" pitchFamily="18" charset="0"/>
              </a:rPr>
              <a:t>în</a:t>
            </a:r>
            <a:r>
              <a:rPr lang="en-US" altLang="ru-RU" b="1" i="1" dirty="0">
                <a:latin typeface="Calibri" panose="020F0502020204030204" pitchFamily="34" charset="0"/>
                <a:ea typeface="Calibri" panose="020F0502020204030204" pitchFamily="34" charset="0"/>
                <a:cs typeface="Times New Roman" panose="02020603050405020304" pitchFamily="18" charset="0"/>
              </a:rPr>
              <a:t> </a:t>
            </a:r>
            <a:r>
              <a:rPr lang="en-US" altLang="ru-RU" b="1" i="1" dirty="0" err="1">
                <a:latin typeface="Calibri" panose="020F0502020204030204" pitchFamily="34" charset="0"/>
                <a:ea typeface="Calibri" panose="020F0502020204030204" pitchFamily="34" charset="0"/>
                <a:cs typeface="Times New Roman" panose="02020603050405020304" pitchFamily="18" charset="0"/>
              </a:rPr>
              <a:t>serie</a:t>
            </a:r>
            <a:r>
              <a:rPr lang="en-US" altLang="ru-RU" b="1" i="1" dirty="0">
                <a:latin typeface="Calibri" panose="020F0502020204030204" pitchFamily="34" charset="0"/>
                <a:ea typeface="Calibri" panose="020F0502020204030204" pitchFamily="34" charset="0"/>
                <a:cs typeface="Times New Roman" panose="02020603050405020304" pitchFamily="18" charset="0"/>
              </a:rPr>
              <a:t> a LED-</a:t>
            </a:r>
            <a:r>
              <a:rPr lang="en-US" altLang="ru-RU" b="1" i="1" dirty="0" err="1">
                <a:latin typeface="Calibri" panose="020F0502020204030204" pitchFamily="34" charset="0"/>
                <a:ea typeface="Calibri" panose="020F0502020204030204" pitchFamily="34" charset="0"/>
                <a:cs typeface="Times New Roman" panose="02020603050405020304" pitchFamily="18" charset="0"/>
              </a:rPr>
              <a:t>urilor</a:t>
            </a:r>
            <a:r>
              <a:rPr lang="en-US" altLang="ru-RU" b="1" i="1" dirty="0">
                <a:latin typeface="Calibri" panose="020F0502020204030204" pitchFamily="34" charset="0"/>
                <a:ea typeface="Calibri" panose="020F0502020204030204" pitchFamily="34" charset="0"/>
                <a:cs typeface="Times New Roman" panose="02020603050405020304" pitchFamily="18" charset="0"/>
              </a:rPr>
              <a:t>:</a:t>
            </a:r>
            <a:endParaRPr lang="en-US" altLang="ru-RU"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ct val="0"/>
              </a:spcBef>
              <a:spcAft>
                <a:spcPts val="800"/>
              </a:spcAft>
              <a:buSzPts val="1000"/>
              <a:buFont typeface="Symbol" panose="05050102010706020507" pitchFamily="18" charset="2"/>
              <a:buChar char=""/>
            </a:pPr>
            <a:r>
              <a:rPr lang="en-US" altLang="ru-RU" dirty="0" err="1">
                <a:latin typeface="Calibri" panose="020F0502020204030204" pitchFamily="34" charset="0"/>
                <a:ea typeface="Calibri" panose="020F0502020204030204" pitchFamily="34" charset="0"/>
                <a:cs typeface="Times New Roman" panose="02020603050405020304" pitchFamily="18" charset="0"/>
              </a:rPr>
              <a:t>complexitate</a:t>
            </a:r>
            <a:r>
              <a:rPr lang="en-US" altLang="ru-RU" dirty="0">
                <a:latin typeface="Calibri" panose="020F0502020204030204" pitchFamily="34" charset="0"/>
                <a:ea typeface="Calibri" panose="020F0502020204030204" pitchFamily="34" charset="0"/>
                <a:cs typeface="Times New Roman" panose="02020603050405020304" pitchFamily="18" charset="0"/>
              </a:rPr>
              <a:t> </a:t>
            </a:r>
            <a:r>
              <a:rPr lang="en-US" altLang="ru-RU" dirty="0" err="1">
                <a:latin typeface="Calibri" panose="020F0502020204030204" pitchFamily="34" charset="0"/>
                <a:ea typeface="Calibri" panose="020F0502020204030204" pitchFamily="34" charset="0"/>
                <a:cs typeface="Times New Roman" panose="02020603050405020304" pitchFamily="18" charset="0"/>
              </a:rPr>
              <a:t>scăzută</a:t>
            </a:r>
            <a:r>
              <a:rPr lang="en-US" altLang="ru-RU" dirty="0">
                <a:latin typeface="Calibri" panose="020F0502020204030204" pitchFamily="34" charset="0"/>
                <a:ea typeface="Calibri" panose="020F0502020204030204" pitchFamily="34" charset="0"/>
                <a:cs typeface="Times New Roman" panose="02020603050405020304" pitchFamily="18" charset="0"/>
              </a:rPr>
              <a:t> a </a:t>
            </a:r>
            <a:r>
              <a:rPr lang="en-US" altLang="ru-RU" dirty="0" err="1">
                <a:latin typeface="Calibri" panose="020F0502020204030204" pitchFamily="34" charset="0"/>
                <a:ea typeface="Calibri" panose="020F0502020204030204" pitchFamily="34" charset="0"/>
                <a:cs typeface="Times New Roman" panose="02020603050405020304" pitchFamily="18" charset="0"/>
              </a:rPr>
              <a:t>circuitului</a:t>
            </a:r>
            <a:r>
              <a:rPr lang="en-US" altLang="ru-RU" dirty="0">
                <a:latin typeface="Calibri" panose="020F0502020204030204" pitchFamily="34" charset="0"/>
                <a:ea typeface="Calibri" panose="020F0502020204030204" pitchFamily="34" charset="0"/>
                <a:cs typeface="Times New Roman" panose="02020603050405020304" pitchFamily="18" charset="0"/>
              </a:rPr>
              <a:t>;</a:t>
            </a:r>
          </a:p>
          <a:p>
            <a:pPr marL="0">
              <a:lnSpc>
                <a:spcPct val="107000"/>
              </a:lnSpc>
              <a:spcBef>
                <a:spcPct val="0"/>
              </a:spcBef>
              <a:spcAft>
                <a:spcPts val="800"/>
              </a:spcAft>
              <a:buSzPts val="1000"/>
              <a:buFont typeface="Symbol" panose="05050102010706020507" pitchFamily="18" charset="2"/>
              <a:buChar char=""/>
            </a:pPr>
            <a:r>
              <a:rPr lang="en-US" altLang="ru-RU" dirty="0" err="1">
                <a:latin typeface="Calibri" panose="020F0502020204030204" pitchFamily="34" charset="0"/>
                <a:ea typeface="Calibri" panose="020F0502020204030204" pitchFamily="34" charset="0"/>
                <a:cs typeface="Times New Roman" panose="02020603050405020304" pitchFamily="18" charset="0"/>
              </a:rPr>
              <a:t>fiecare</a:t>
            </a:r>
            <a:r>
              <a:rPr lang="en-US" altLang="ru-RU" dirty="0">
                <a:latin typeface="Calibri" panose="020F0502020204030204" pitchFamily="34" charset="0"/>
                <a:ea typeface="Calibri" panose="020F0502020204030204" pitchFamily="34" charset="0"/>
                <a:cs typeface="Times New Roman" panose="02020603050405020304" pitchFamily="18" charset="0"/>
              </a:rPr>
              <a:t> LED </a:t>
            </a:r>
            <a:r>
              <a:rPr lang="en-US" altLang="ru-RU" dirty="0" err="1">
                <a:latin typeface="Calibri" panose="020F0502020204030204" pitchFamily="34" charset="0"/>
                <a:ea typeface="Calibri" panose="020F0502020204030204" pitchFamily="34" charset="0"/>
                <a:cs typeface="Times New Roman" panose="02020603050405020304" pitchFamily="18" charset="0"/>
              </a:rPr>
              <a:t>vede</a:t>
            </a:r>
            <a:r>
              <a:rPr lang="en-US" altLang="ru-RU" dirty="0">
                <a:latin typeface="Calibri" panose="020F0502020204030204" pitchFamily="34" charset="0"/>
                <a:ea typeface="Calibri" panose="020F0502020204030204" pitchFamily="34" charset="0"/>
                <a:cs typeface="Times New Roman" panose="02020603050405020304" pitchFamily="18" charset="0"/>
              </a:rPr>
              <a:t> </a:t>
            </a:r>
            <a:r>
              <a:rPr lang="en-US" altLang="ru-RU" dirty="0" err="1">
                <a:latin typeface="Calibri" panose="020F0502020204030204" pitchFamily="34" charset="0"/>
                <a:ea typeface="Calibri" panose="020F0502020204030204" pitchFamily="34" charset="0"/>
                <a:cs typeface="Times New Roman" panose="02020603050405020304" pitchFamily="18" charset="0"/>
              </a:rPr>
              <a:t>acelaş</a:t>
            </a:r>
            <a:r>
              <a:rPr lang="en-US" altLang="ru-RU" dirty="0">
                <a:latin typeface="Calibri" panose="020F0502020204030204" pitchFamily="34" charset="0"/>
                <a:ea typeface="Calibri" panose="020F0502020204030204" pitchFamily="34" charset="0"/>
                <a:cs typeface="Times New Roman" panose="02020603050405020304" pitchFamily="18" charset="0"/>
              </a:rPr>
              <a:t> </a:t>
            </a:r>
            <a:r>
              <a:rPr lang="en-US" altLang="ru-RU" dirty="0" err="1">
                <a:latin typeface="Calibri" panose="020F0502020204030204" pitchFamily="34" charset="0"/>
                <a:ea typeface="Calibri" panose="020F0502020204030204" pitchFamily="34" charset="0"/>
                <a:cs typeface="Times New Roman" panose="02020603050405020304" pitchFamily="18" charset="0"/>
              </a:rPr>
              <a:t>curent</a:t>
            </a:r>
            <a:r>
              <a:rPr lang="en-US" altLang="ru-RU" dirty="0">
                <a:latin typeface="Calibri" panose="020F0502020204030204" pitchFamily="34" charset="0"/>
                <a:ea typeface="Calibri" panose="020F0502020204030204" pitchFamily="34" charset="0"/>
                <a:cs typeface="Times New Roman" panose="02020603050405020304" pitchFamily="18" charset="0"/>
              </a:rPr>
              <a:t>;</a:t>
            </a:r>
          </a:p>
          <a:p>
            <a:pPr marL="0">
              <a:lnSpc>
                <a:spcPct val="107000"/>
              </a:lnSpc>
              <a:spcBef>
                <a:spcPct val="0"/>
              </a:spcBef>
              <a:spcAft>
                <a:spcPts val="800"/>
              </a:spcAft>
              <a:buSzPts val="1000"/>
              <a:buFont typeface="Symbol" panose="05050102010706020507" pitchFamily="18" charset="2"/>
              <a:buChar char=""/>
            </a:pPr>
            <a:r>
              <a:rPr lang="en-US" altLang="ru-RU" dirty="0" err="1">
                <a:latin typeface="Calibri" panose="020F0502020204030204" pitchFamily="34" charset="0"/>
                <a:ea typeface="Calibri" panose="020F0502020204030204" pitchFamily="34" charset="0"/>
                <a:cs typeface="Times New Roman" panose="02020603050405020304" pitchFamily="18" charset="0"/>
              </a:rPr>
              <a:t>eficienţă</a:t>
            </a:r>
            <a:r>
              <a:rPr lang="en-US" altLang="ru-RU" dirty="0">
                <a:latin typeface="Calibri" panose="020F0502020204030204" pitchFamily="34" charset="0"/>
                <a:ea typeface="Calibri" panose="020F0502020204030204" pitchFamily="34" charset="0"/>
                <a:cs typeface="Times New Roman" panose="02020603050405020304" pitchFamily="18" charset="0"/>
              </a:rPr>
              <a:t> </a:t>
            </a:r>
            <a:r>
              <a:rPr lang="en-US" altLang="ru-RU" dirty="0" err="1">
                <a:latin typeface="Calibri" panose="020F0502020204030204" pitchFamily="34" charset="0"/>
                <a:ea typeface="Calibri" panose="020F0502020204030204" pitchFamily="34" charset="0"/>
                <a:cs typeface="Times New Roman" panose="02020603050405020304" pitchFamily="18" charset="0"/>
              </a:rPr>
              <a:t>ridicată</a:t>
            </a:r>
            <a:r>
              <a:rPr lang="en-US" altLang="ru-RU" dirty="0">
                <a:latin typeface="Calibri" panose="020F0502020204030204" pitchFamily="34" charset="0"/>
                <a:ea typeface="Calibri" panose="020F0502020204030204" pitchFamily="34" charset="0"/>
                <a:cs typeface="Times New Roman" panose="02020603050405020304" pitchFamily="18" charset="0"/>
              </a:rPr>
              <a:t> (nu </a:t>
            </a:r>
            <a:r>
              <a:rPr lang="en-US" altLang="ru-RU" dirty="0" err="1">
                <a:latin typeface="Calibri" panose="020F0502020204030204" pitchFamily="34" charset="0"/>
                <a:ea typeface="Calibri" panose="020F0502020204030204" pitchFamily="34" charset="0"/>
                <a:cs typeface="Times New Roman" panose="02020603050405020304" pitchFamily="18" charset="0"/>
              </a:rPr>
              <a:t>este</a:t>
            </a:r>
            <a:r>
              <a:rPr lang="en-US" altLang="ru-RU" dirty="0">
                <a:latin typeface="Calibri" panose="020F0502020204030204" pitchFamily="34" charset="0"/>
                <a:ea typeface="Calibri" panose="020F0502020204030204" pitchFamily="34" charset="0"/>
                <a:cs typeface="Times New Roman" panose="02020603050405020304" pitchFamily="18" charset="0"/>
              </a:rPr>
              <a:t> </a:t>
            </a:r>
            <a:r>
              <a:rPr lang="en-US" altLang="ru-RU" dirty="0" err="1">
                <a:latin typeface="Calibri" panose="020F0502020204030204" pitchFamily="34" charset="0"/>
                <a:ea typeface="Calibri" panose="020F0502020204030204" pitchFamily="34" charset="0"/>
                <a:cs typeface="Times New Roman" panose="02020603050405020304" pitchFamily="18" charset="0"/>
              </a:rPr>
              <a:t>necesar</a:t>
            </a:r>
            <a:r>
              <a:rPr lang="en-US" altLang="ru-RU" dirty="0">
                <a:latin typeface="Calibri" panose="020F0502020204030204" pitchFamily="34" charset="0"/>
                <a:ea typeface="Calibri" panose="020F0502020204030204" pitchFamily="34" charset="0"/>
                <a:cs typeface="Times New Roman" panose="02020603050405020304" pitchFamily="18" charset="0"/>
              </a:rPr>
              <a:t> </a:t>
            </a:r>
            <a:r>
              <a:rPr lang="en-US" altLang="ru-RU" dirty="0" err="1">
                <a:latin typeface="Calibri" panose="020F0502020204030204" pitchFamily="34" charset="0"/>
                <a:ea typeface="Calibri" panose="020F0502020204030204" pitchFamily="34" charset="0"/>
                <a:cs typeface="Times New Roman" panose="02020603050405020304" pitchFamily="18" charset="0"/>
              </a:rPr>
              <a:t>rezistor</a:t>
            </a:r>
            <a:r>
              <a:rPr lang="en-US" altLang="ru-RU" dirty="0">
                <a:latin typeface="Calibri" panose="020F0502020204030204" pitchFamily="34" charset="0"/>
                <a:ea typeface="Calibri" panose="020F0502020204030204" pitchFamily="34" charset="0"/>
                <a:cs typeface="Times New Roman" panose="02020603050405020304" pitchFamily="18" charset="0"/>
              </a:rPr>
              <a:t> de </a:t>
            </a:r>
            <a:r>
              <a:rPr lang="en-US" altLang="ru-RU" dirty="0" err="1">
                <a:latin typeface="Calibri" panose="020F0502020204030204" pitchFamily="34" charset="0"/>
                <a:ea typeface="Calibri" panose="020F0502020204030204" pitchFamily="34" charset="0"/>
                <a:cs typeface="Times New Roman" panose="02020603050405020304" pitchFamily="18" charset="0"/>
              </a:rPr>
              <a:t>balast</a:t>
            </a:r>
            <a:r>
              <a:rPr lang="en-US" altLang="ru-RU" dirty="0">
                <a:latin typeface="Calibri" panose="020F0502020204030204" pitchFamily="34" charset="0"/>
                <a:ea typeface="Calibri" panose="020F0502020204030204" pitchFamily="34" charset="0"/>
                <a:cs typeface="Times New Roman" panose="02020603050405020304" pitchFamily="18" charset="0"/>
              </a:rPr>
              <a:t>).</a:t>
            </a:r>
          </a:p>
        </p:txBody>
      </p:sp>
      <p:sp>
        <p:nvSpPr>
          <p:cNvPr id="2" name="Content Placeholder 2">
            <a:extLst>
              <a:ext uri="{FF2B5EF4-FFF2-40B4-BE49-F238E27FC236}">
                <a16:creationId xmlns:a16="http://schemas.microsoft.com/office/drawing/2014/main" id="{36159918-9577-4B63-DF24-EFCE2B98CE28}"/>
              </a:ext>
            </a:extLst>
          </p:cNvPr>
          <p:cNvSpPr txBox="1">
            <a:spLocks/>
          </p:cNvSpPr>
          <p:nvPr/>
        </p:nvSpPr>
        <p:spPr>
          <a:xfrm>
            <a:off x="947431" y="2006464"/>
            <a:ext cx="10827710" cy="4546736"/>
          </a:xfrm>
          <a:prstGeom prst="rect">
            <a:avLst/>
          </a:prstGeom>
        </p:spPr>
        <p:txBody>
          <a:bodyPr vert="horz" lIns="91440" tIns="45720" rIns="91440" bIns="45720" rtlCol="0">
            <a:normAutofit fontScale="850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07000"/>
              </a:lnSpc>
              <a:spcBef>
                <a:spcPct val="0"/>
              </a:spcBef>
              <a:spcAft>
                <a:spcPts val="800"/>
              </a:spcAft>
              <a:buSzPts val="1000"/>
              <a:buNone/>
            </a:pPr>
            <a:r>
              <a:rPr lang="ro-RO" altLang="ru-RU" sz="2400" b="1" dirty="0" err="1">
                <a:latin typeface="Calibri" panose="020F0502020204030204" pitchFamily="34" charset="0"/>
                <a:ea typeface="Calibri" panose="020F0502020204030204" pitchFamily="34" charset="0"/>
                <a:cs typeface="Times New Roman" panose="02020603050405020304" pitchFamily="18" charset="0"/>
              </a:rPr>
              <a:t>Deza</a:t>
            </a:r>
            <a:r>
              <a:rPr lang="en-US" altLang="ru-RU" sz="2400" b="1" dirty="0" err="1">
                <a:latin typeface="Calibri" panose="020F0502020204030204" pitchFamily="34" charset="0"/>
                <a:ea typeface="Calibri" panose="020F0502020204030204" pitchFamily="34" charset="0"/>
                <a:cs typeface="Times New Roman" panose="02020603050405020304" pitchFamily="18" charset="0"/>
              </a:rPr>
              <a:t>vantajele</a:t>
            </a:r>
            <a:r>
              <a:rPr lang="en-US" altLang="ru-RU" sz="2400" b="1" dirty="0">
                <a:latin typeface="Calibri" panose="020F0502020204030204" pitchFamily="34" charset="0"/>
                <a:ea typeface="Calibri" panose="020F0502020204030204" pitchFamily="34" charset="0"/>
                <a:cs typeface="Times New Roman" panose="02020603050405020304" pitchFamily="18" charset="0"/>
              </a:rPr>
              <a:t> </a:t>
            </a:r>
            <a:r>
              <a:rPr lang="en-US" altLang="ru-RU" sz="2400" b="1" dirty="0" err="1">
                <a:latin typeface="Calibri" panose="020F0502020204030204" pitchFamily="34" charset="0"/>
                <a:ea typeface="Calibri" panose="020F0502020204030204" pitchFamily="34" charset="0"/>
                <a:cs typeface="Times New Roman" panose="02020603050405020304" pitchFamily="18" charset="0"/>
              </a:rPr>
              <a:t>conectării</a:t>
            </a:r>
            <a:r>
              <a:rPr lang="en-US" altLang="ru-RU" sz="2400" b="1" dirty="0">
                <a:latin typeface="Calibri" panose="020F0502020204030204" pitchFamily="34" charset="0"/>
                <a:ea typeface="Calibri" panose="020F0502020204030204" pitchFamily="34" charset="0"/>
                <a:cs typeface="Times New Roman" panose="02020603050405020304" pitchFamily="18" charset="0"/>
              </a:rPr>
              <a:t> </a:t>
            </a:r>
            <a:r>
              <a:rPr lang="en-US" altLang="ru-RU" sz="2400" b="1" dirty="0" err="1">
                <a:latin typeface="Calibri" panose="020F0502020204030204" pitchFamily="34" charset="0"/>
                <a:ea typeface="Calibri" panose="020F0502020204030204" pitchFamily="34" charset="0"/>
                <a:cs typeface="Times New Roman" panose="02020603050405020304" pitchFamily="18" charset="0"/>
              </a:rPr>
              <a:t>în</a:t>
            </a:r>
            <a:r>
              <a:rPr lang="en-US" altLang="ru-RU" sz="2400" b="1" dirty="0">
                <a:latin typeface="Calibri" panose="020F0502020204030204" pitchFamily="34" charset="0"/>
                <a:ea typeface="Calibri" panose="020F0502020204030204" pitchFamily="34" charset="0"/>
                <a:cs typeface="Times New Roman" panose="02020603050405020304" pitchFamily="18" charset="0"/>
              </a:rPr>
              <a:t> </a:t>
            </a:r>
            <a:r>
              <a:rPr lang="en-US" altLang="ru-RU" sz="2400" b="1" dirty="0" err="1">
                <a:latin typeface="Calibri" panose="020F0502020204030204" pitchFamily="34" charset="0"/>
                <a:ea typeface="Calibri" panose="020F0502020204030204" pitchFamily="34" charset="0"/>
                <a:cs typeface="Times New Roman" panose="02020603050405020304" pitchFamily="18" charset="0"/>
              </a:rPr>
              <a:t>serie</a:t>
            </a:r>
            <a:r>
              <a:rPr lang="en-US" altLang="ru-RU" sz="2400" b="1" dirty="0">
                <a:latin typeface="Calibri" panose="020F0502020204030204" pitchFamily="34" charset="0"/>
                <a:ea typeface="Calibri" panose="020F0502020204030204" pitchFamily="34" charset="0"/>
                <a:cs typeface="Times New Roman" panose="02020603050405020304" pitchFamily="18" charset="0"/>
              </a:rPr>
              <a:t> a LED-</a:t>
            </a:r>
            <a:r>
              <a:rPr lang="en-US" altLang="ru-RU" sz="2400" b="1" dirty="0" err="1">
                <a:latin typeface="Calibri" panose="020F0502020204030204" pitchFamily="34" charset="0"/>
                <a:ea typeface="Calibri" panose="020F0502020204030204" pitchFamily="34" charset="0"/>
                <a:cs typeface="Times New Roman" panose="02020603050405020304" pitchFamily="18" charset="0"/>
              </a:rPr>
              <a:t>urilor</a:t>
            </a:r>
            <a:r>
              <a:rPr lang="en-US" altLang="ru-RU" sz="2400" b="1" dirty="0">
                <a:latin typeface="Calibri" panose="020F0502020204030204" pitchFamily="34" charset="0"/>
                <a:ea typeface="Calibri" panose="020F0502020204030204" pitchFamily="34" charset="0"/>
                <a:cs typeface="Times New Roman" panose="02020603050405020304" pitchFamily="18" charset="0"/>
              </a:rPr>
              <a:t>:</a:t>
            </a:r>
          </a:p>
          <a:p>
            <a:pPr marL="0">
              <a:lnSpc>
                <a:spcPct val="107000"/>
              </a:lnSpc>
              <a:spcBef>
                <a:spcPct val="0"/>
              </a:spcBef>
              <a:spcAft>
                <a:spcPts val="800"/>
              </a:spcAft>
              <a:buSzPts val="1000"/>
              <a:buFont typeface="Symbol" panose="05050102010706020507" pitchFamily="18" charset="2"/>
              <a:buChar char=""/>
            </a:pPr>
            <a:r>
              <a:rPr lang="en-US" altLang="ru-RU" sz="2400" dirty="0">
                <a:latin typeface="Calibri" panose="020F0502020204030204" pitchFamily="34" charset="0"/>
                <a:ea typeface="Calibri" panose="020F0502020204030204" pitchFamily="34" charset="0"/>
                <a:cs typeface="Times New Roman" panose="02020603050405020304" pitchFamily="18" charset="0"/>
              </a:rPr>
              <a:t>tensiunea de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ieşire</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poate</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deveni</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destul</a:t>
            </a:r>
            <a:r>
              <a:rPr lang="en-US" altLang="ru-RU" sz="2400" dirty="0">
                <a:latin typeface="Calibri" panose="020F0502020204030204" pitchFamily="34" charset="0"/>
                <a:ea typeface="Calibri" panose="020F0502020204030204" pitchFamily="34" charset="0"/>
                <a:cs typeface="Times New Roman" panose="02020603050405020304" pitchFamily="18" charset="0"/>
              </a:rPr>
              <a:t> de mare;</a:t>
            </a:r>
          </a:p>
          <a:p>
            <a:pPr marL="0">
              <a:lnSpc>
                <a:spcPct val="107000"/>
              </a:lnSpc>
              <a:spcBef>
                <a:spcPct val="0"/>
              </a:spcBef>
              <a:spcAft>
                <a:spcPts val="800"/>
              </a:spcAft>
              <a:buSzPts val="1000"/>
              <a:buFont typeface="Symbol" panose="05050102010706020507" pitchFamily="18" charset="2"/>
              <a:buChar char=""/>
            </a:pPr>
            <a:r>
              <a:rPr lang="en-US" altLang="ru-RU" sz="2400" dirty="0">
                <a:latin typeface="Calibri" panose="020F0502020204030204" pitchFamily="34" charset="0"/>
                <a:ea typeface="Calibri" panose="020F0502020204030204" pitchFamily="34" charset="0"/>
                <a:cs typeface="Times New Roman" panose="02020603050405020304" pitchFamily="18" charset="0"/>
              </a:rPr>
              <a:t>pe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parcursul</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duratei</a:t>
            </a:r>
            <a:r>
              <a:rPr lang="en-US" altLang="ru-RU" sz="2400" dirty="0">
                <a:latin typeface="Calibri" panose="020F0502020204030204" pitchFamily="34" charset="0"/>
                <a:ea typeface="Calibri" panose="020F0502020204030204" pitchFamily="34" charset="0"/>
                <a:cs typeface="Times New Roman" panose="02020603050405020304" pitchFamily="18" charset="0"/>
              </a:rPr>
              <a:t> de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viaţă</a:t>
            </a:r>
            <a:r>
              <a:rPr lang="en-US" altLang="ru-RU" sz="2400" dirty="0">
                <a:latin typeface="Calibri" panose="020F0502020204030204" pitchFamily="34" charset="0"/>
                <a:ea typeface="Calibri" panose="020F0502020204030204" pitchFamily="34" charset="0"/>
                <a:cs typeface="Times New Roman" panose="02020603050405020304" pitchFamily="18" charset="0"/>
              </a:rPr>
              <a:t>, LED-</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urilor</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îşi</a:t>
            </a:r>
            <a:r>
              <a:rPr lang="en-US" altLang="ru-RU" sz="2400" dirty="0">
                <a:latin typeface="Calibri" panose="020F0502020204030204" pitchFamily="34" charset="0"/>
                <a:ea typeface="Calibri" panose="020F0502020204030204" pitchFamily="34" charset="0"/>
                <a:cs typeface="Times New Roman" panose="02020603050405020304" pitchFamily="18" charset="0"/>
              </a:rPr>
              <a:t> pot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modifica</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ru-RU" sz="2400" dirty="0">
                <a:latin typeface="Calibri" panose="020F0502020204030204" pitchFamily="34" charset="0"/>
                <a:ea typeface="Calibri" panose="020F0502020204030204" pitchFamily="34" charset="0"/>
                <a:cs typeface="Times New Roman" panose="02020603050405020304" pitchFamily="18" charset="0"/>
              </a:rPr>
              <a:t> mod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inegal</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parametrii</a:t>
            </a:r>
            <a:r>
              <a:rPr lang="en-US" altLang="ru-RU" sz="2400" dirty="0">
                <a:latin typeface="Calibri" panose="020F0502020204030204" pitchFamily="34" charset="0"/>
                <a:ea typeface="Calibri" panose="020F0502020204030204" pitchFamily="34" charset="0"/>
                <a:cs typeface="Times New Roman" panose="02020603050405020304" pitchFamily="18" charset="0"/>
              </a:rPr>
              <a:t> de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funcţionare</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fapt</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ce</a:t>
            </a:r>
            <a:r>
              <a:rPr lang="en-US" altLang="ru-RU" sz="2400" dirty="0">
                <a:latin typeface="Calibri" panose="020F0502020204030204" pitchFamily="34" charset="0"/>
                <a:ea typeface="Calibri" panose="020F0502020204030204" pitchFamily="34" charset="0"/>
                <a:cs typeface="Times New Roman" panose="02020603050405020304" pitchFamily="18" charset="0"/>
              </a:rPr>
              <a:t> conduce la o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supraîncărcare</a:t>
            </a:r>
            <a:r>
              <a:rPr lang="en-US" altLang="ru-RU" sz="2400" dirty="0">
                <a:latin typeface="Calibri" panose="020F0502020204030204" pitchFamily="34" charset="0"/>
                <a:ea typeface="Calibri" panose="020F0502020204030204" pitchFamily="34" charset="0"/>
                <a:cs typeface="Times New Roman" panose="02020603050405020304" pitchFamily="18" charset="0"/>
              </a:rPr>
              <a:t> a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unora</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şi</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subîncărcare</a:t>
            </a:r>
            <a:r>
              <a:rPr lang="en-US" altLang="ru-RU" sz="2400" dirty="0">
                <a:latin typeface="Calibri" panose="020F0502020204030204" pitchFamily="34" charset="0"/>
                <a:ea typeface="Calibri" panose="020F0502020204030204" pitchFamily="34" charset="0"/>
                <a:cs typeface="Times New Roman" panose="02020603050405020304" pitchFamily="18" charset="0"/>
              </a:rPr>
              <a:t> a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altora</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fapt</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ce</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va</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cauza</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defectarea</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mult</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mai</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rapidă</a:t>
            </a:r>
            <a:r>
              <a:rPr lang="en-US" altLang="ru-RU" sz="2400" dirty="0">
                <a:latin typeface="Calibri" panose="020F0502020204030204" pitchFamily="34" charset="0"/>
                <a:ea typeface="Calibri" panose="020F0502020204030204" pitchFamily="34" charset="0"/>
                <a:cs typeface="Times New Roman" panose="02020603050405020304" pitchFamily="18" charset="0"/>
              </a:rPr>
              <a:t> a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şirului</a:t>
            </a:r>
            <a:r>
              <a:rPr lang="en-US" altLang="ru-RU" sz="2400" dirty="0">
                <a:latin typeface="Calibri" panose="020F0502020204030204" pitchFamily="34" charset="0"/>
                <a:ea typeface="Calibri" panose="020F0502020204030204" pitchFamily="34" charset="0"/>
                <a:cs typeface="Times New Roman" panose="02020603050405020304" pitchFamily="18" charset="0"/>
              </a:rPr>
              <a:t> de LED-</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uri</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sau</a:t>
            </a:r>
            <a:r>
              <a:rPr lang="en-US" altLang="ru-RU" sz="2400" dirty="0">
                <a:latin typeface="Calibri" panose="020F0502020204030204" pitchFamily="34" charset="0"/>
                <a:ea typeface="Calibri" panose="020F0502020204030204" pitchFamily="34" charset="0"/>
                <a:cs typeface="Times New Roman" panose="02020603050405020304" pitchFamily="18" charset="0"/>
              </a:rPr>
              <a:t> la o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luminozitate</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neuniformă</a:t>
            </a:r>
            <a:r>
              <a:rPr lang="en-US" altLang="ru-RU" sz="2400" dirty="0">
                <a:latin typeface="Calibri" panose="020F0502020204030204" pitchFamily="34" charset="0"/>
                <a:ea typeface="Calibri" panose="020F0502020204030204" pitchFamily="34" charset="0"/>
                <a:cs typeface="Times New Roman" panose="02020603050405020304" pitchFamily="18" charset="0"/>
              </a:rPr>
              <a:t>;</a:t>
            </a:r>
          </a:p>
          <a:p>
            <a:pPr marL="0">
              <a:lnSpc>
                <a:spcPct val="107000"/>
              </a:lnSpc>
              <a:spcBef>
                <a:spcPct val="0"/>
              </a:spcBef>
              <a:spcAft>
                <a:spcPts val="800"/>
              </a:spcAft>
              <a:buSzPts val="1000"/>
              <a:buFont typeface="Symbol" panose="05050102010706020507" pitchFamily="18" charset="2"/>
              <a:buChar char=""/>
            </a:pPr>
            <a:r>
              <a:rPr lang="en-US" altLang="ru-RU" sz="2400" dirty="0" err="1">
                <a:latin typeface="Calibri" panose="020F0502020204030204" pitchFamily="34" charset="0"/>
                <a:ea typeface="Calibri" panose="020F0502020204030204" pitchFamily="34" charset="0"/>
                <a:cs typeface="Times New Roman" panose="02020603050405020304" pitchFamily="18" charset="0"/>
              </a:rPr>
              <a:t>dacă</a:t>
            </a:r>
            <a:r>
              <a:rPr lang="en-US" altLang="ru-RU" sz="2400" dirty="0">
                <a:latin typeface="Calibri" panose="020F0502020204030204" pitchFamily="34" charset="0"/>
                <a:ea typeface="Calibri" panose="020F0502020204030204" pitchFamily="34" charset="0"/>
                <a:cs typeface="Times New Roman" panose="02020603050405020304" pitchFamily="18" charset="0"/>
              </a:rPr>
              <a:t> un LED se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defectează</a:t>
            </a:r>
            <a:r>
              <a:rPr lang="en-US" altLang="ru-RU" sz="2400" dirty="0">
                <a:latin typeface="Calibri" panose="020F0502020204030204" pitchFamily="34" charset="0"/>
                <a:ea typeface="Calibri" panose="020F0502020204030204" pitchFamily="34" charset="0"/>
                <a:cs typeface="Times New Roman" panose="02020603050405020304" pitchFamily="18" charset="0"/>
              </a:rPr>
              <a:t> se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întrerupe</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luminozitatea</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întregii</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conexiuni</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serie</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endParaRPr lang="ro-RO" altLang="ru-RU" sz="24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ct val="0"/>
              </a:spcBef>
              <a:spcAft>
                <a:spcPts val="800"/>
              </a:spcAft>
              <a:buSzPts val="1000"/>
              <a:buFont typeface="Symbol" panose="05050102010706020507" pitchFamily="18" charset="2"/>
              <a:buChar char=""/>
            </a:pPr>
            <a:r>
              <a:rPr lang="en-US" altLang="ru-RU" sz="2400" dirty="0">
                <a:latin typeface="Calibri" panose="020F0502020204030204" pitchFamily="34" charset="0"/>
                <a:ea typeface="Calibri" panose="020F0502020204030204" pitchFamily="34" charset="0"/>
                <a:cs typeface="Times New Roman" panose="02020603050405020304" pitchFamily="18" charset="0"/>
              </a:rPr>
              <a:t>Un LED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scurtcircuitat</a:t>
            </a:r>
            <a:r>
              <a:rPr lang="en-US" altLang="ru-RU" sz="2400" dirty="0">
                <a:latin typeface="Calibri" panose="020F0502020204030204" pitchFamily="34" charset="0"/>
                <a:ea typeface="Calibri" panose="020F0502020204030204" pitchFamily="34" charset="0"/>
                <a:cs typeface="Times New Roman" panose="02020603050405020304" pitchFamily="18" charset="0"/>
              </a:rPr>
              <a:t> are un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efect</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redus</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asupra</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luminozităţi</a:t>
            </a:r>
            <a:r>
              <a:rPr lang="en-US" altLang="ru-RU" sz="2400" dirty="0">
                <a:latin typeface="Calibri" panose="020F0502020204030204" pitchFamily="34" charset="0"/>
                <a:ea typeface="Calibri" panose="020F0502020204030204" pitchFamily="34" charset="0"/>
                <a:cs typeface="Times New Roman" panose="02020603050405020304" pitchFamily="18" charset="0"/>
              </a:rPr>
              <a:t> per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ansamblu</a:t>
            </a:r>
            <a:r>
              <a:rPr lang="en-US" altLang="ru-RU" sz="2400" dirty="0">
                <a:latin typeface="Calibri" panose="020F0502020204030204" pitchFamily="34" charset="0"/>
                <a:ea typeface="Calibri" panose="020F0502020204030204" pitchFamily="34" charset="0"/>
                <a:cs typeface="Times New Roman" panose="02020603050405020304" pitchFamily="18" charset="0"/>
              </a:rPr>
              <a:t> a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circuitului</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dar</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poate</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provoacă</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supravoltarea</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celorlalte</a:t>
            </a:r>
            <a:r>
              <a:rPr lang="en-US" altLang="ru-RU" sz="2400" dirty="0">
                <a:latin typeface="Calibri" panose="020F0502020204030204" pitchFamily="34" charset="0"/>
                <a:ea typeface="Calibri" panose="020F0502020204030204" pitchFamily="34" charset="0"/>
                <a:cs typeface="Times New Roman" panose="02020603050405020304" pitchFamily="18" charset="0"/>
              </a:rPr>
              <a:t> LED-</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uri</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aflate</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serie</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dacă</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driverul</a:t>
            </a:r>
            <a:r>
              <a:rPr lang="en-US" altLang="ru-RU" sz="2400" dirty="0">
                <a:latin typeface="Calibri" panose="020F0502020204030204" pitchFamily="34" charset="0"/>
                <a:ea typeface="Calibri" panose="020F0502020204030204" pitchFamily="34" charset="0"/>
                <a:cs typeface="Times New Roman" panose="02020603050405020304" pitchFamily="18" charset="0"/>
              </a:rPr>
              <a:t> de LED-</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uri</a:t>
            </a:r>
            <a:r>
              <a:rPr lang="en-US" altLang="ru-RU" sz="2400" dirty="0">
                <a:latin typeface="Calibri" panose="020F0502020204030204" pitchFamily="34" charset="0"/>
                <a:ea typeface="Calibri" panose="020F0502020204030204" pitchFamily="34" charset="0"/>
                <a:cs typeface="Times New Roman" panose="02020603050405020304" pitchFamily="18" charset="0"/>
              </a:rPr>
              <a:t> nu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este</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prevăzut</a:t>
            </a:r>
            <a:r>
              <a:rPr lang="en-US" altLang="ru-RU" sz="2400" dirty="0">
                <a:latin typeface="Calibri" panose="020F0502020204030204" pitchFamily="34" charset="0"/>
                <a:ea typeface="Calibri" panose="020F0502020204030204" pitchFamily="34" charset="0"/>
                <a:cs typeface="Times New Roman" panose="02020603050405020304" pitchFamily="18" charset="0"/>
              </a:rPr>
              <a:t> cu o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reacţie</a:t>
            </a:r>
            <a:r>
              <a:rPr lang="en-US" altLang="ru-RU" sz="2400" dirty="0">
                <a:latin typeface="Calibri" panose="020F0502020204030204" pitchFamily="34" charset="0"/>
                <a:ea typeface="Calibri" panose="020F0502020204030204" pitchFamily="34" charset="0"/>
                <a:cs typeface="Times New Roman" panose="02020603050405020304" pitchFamily="18" charset="0"/>
              </a:rPr>
              <a:t> de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curent</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prin</a:t>
            </a:r>
            <a:r>
              <a:rPr lang="en-US" altLang="ru-RU" sz="2400" dirty="0">
                <a:latin typeface="Calibri" panose="020F0502020204030204" pitchFamily="34" charset="0"/>
                <a:ea typeface="Calibri" panose="020F0502020204030204" pitchFamily="34" charset="0"/>
                <a:cs typeface="Times New Roman" panose="02020603050405020304" pitchFamily="18" charset="0"/>
              </a:rPr>
              <a:t> care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să</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regleze</a:t>
            </a:r>
            <a:r>
              <a:rPr lang="en-US" altLang="ru-RU" sz="2400" dirty="0">
                <a:latin typeface="Calibri" panose="020F0502020204030204" pitchFamily="34" charset="0"/>
                <a:ea typeface="Calibri" panose="020F0502020204030204" pitchFamily="34" charset="0"/>
                <a:cs typeface="Times New Roman" panose="02020603050405020304" pitchFamily="18" charset="0"/>
              </a:rPr>
              <a:t> automat tensiunea de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ieşire</a:t>
            </a:r>
            <a:r>
              <a:rPr lang="en-US" altLang="ru-RU" sz="2400" dirty="0">
                <a:latin typeface="Calibri" panose="020F0502020204030204" pitchFamily="34" charset="0"/>
                <a:ea typeface="Calibri" panose="020F0502020204030204" pitchFamily="34" charset="0"/>
                <a:cs typeface="Times New Roman" panose="02020603050405020304" pitchFamily="18" charset="0"/>
              </a:rPr>
              <a:t> la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valoarea</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corespunzătoare</a:t>
            </a:r>
            <a:r>
              <a:rPr lang="en-US" altLang="ru-RU" sz="2400" dirty="0">
                <a:latin typeface="Calibri" panose="020F0502020204030204" pitchFamily="34" charset="0"/>
                <a:ea typeface="Calibri" panose="020F0502020204030204" pitchFamily="34" charset="0"/>
                <a:cs typeface="Times New Roman" panose="02020603050405020304" pitchFamily="18" charset="0"/>
              </a:rPr>
              <a:t> -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menţionez</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acest</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lucru</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deoarece</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majoritatea</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driverelor</a:t>
            </a:r>
            <a:r>
              <a:rPr lang="en-US" altLang="ru-RU" sz="2400" dirty="0">
                <a:latin typeface="Calibri" panose="020F0502020204030204" pitchFamily="34" charset="0"/>
                <a:ea typeface="Calibri" panose="020F0502020204030204" pitchFamily="34" charset="0"/>
                <a:cs typeface="Times New Roman" panose="02020603050405020304" pitchFamily="18" charset="0"/>
              </a:rPr>
              <a:t> de LED-</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uri</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realizate</a:t>
            </a:r>
            <a:r>
              <a:rPr lang="en-US" altLang="ru-RU" sz="2400" dirty="0">
                <a:latin typeface="Calibri" panose="020F0502020204030204" pitchFamily="34" charset="0"/>
                <a:ea typeface="Calibri" panose="020F0502020204030204" pitchFamily="34" charset="0"/>
                <a:cs typeface="Times New Roman" panose="02020603050405020304" pitchFamily="18" charset="0"/>
              </a:rPr>
              <a:t> cu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circuite</a:t>
            </a:r>
            <a:r>
              <a:rPr lang="en-US" altLang="ru-RU" sz="2400" dirty="0">
                <a:latin typeface="Calibri" panose="020F0502020204030204" pitchFamily="34" charset="0"/>
                <a:ea typeface="Calibri" panose="020F0502020204030204" pitchFamily="34" charset="0"/>
                <a:cs typeface="Times New Roman" panose="02020603050405020304" pitchFamily="18" charset="0"/>
              </a:rPr>
              <a:t> integrate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stabilizatoare</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liniare</a:t>
            </a:r>
            <a:r>
              <a:rPr lang="en-US" altLang="ru-RU" sz="2400" dirty="0">
                <a:latin typeface="Calibri" panose="020F0502020204030204" pitchFamily="34" charset="0"/>
                <a:ea typeface="Calibri" panose="020F0502020204030204" pitchFamily="34" charset="0"/>
                <a:cs typeface="Times New Roman" panose="02020603050405020304" pitchFamily="18" charset="0"/>
              </a:rPr>
              <a:t> de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tensiune</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dau</a:t>
            </a:r>
            <a:r>
              <a:rPr lang="en-US" altLang="ru-RU" sz="2400" dirty="0">
                <a:latin typeface="Calibri" panose="020F0502020204030204" pitchFamily="34" charset="0"/>
                <a:ea typeface="Calibri" panose="020F0502020204030204" pitchFamily="34" charset="0"/>
                <a:cs typeface="Times New Roman" panose="02020603050405020304" pitchFamily="18" charset="0"/>
              </a:rPr>
              <a:t> la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ieşire</a:t>
            </a:r>
            <a:r>
              <a:rPr lang="en-US" altLang="ru-RU" sz="2400" dirty="0">
                <a:latin typeface="Calibri" panose="020F0502020204030204" pitchFamily="34" charset="0"/>
                <a:ea typeface="Calibri" panose="020F0502020204030204" pitchFamily="34" charset="0"/>
                <a:cs typeface="Times New Roman" panose="02020603050405020304" pitchFamily="18" charset="0"/>
              </a:rPr>
              <a:t> o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tensiune</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fixă</a:t>
            </a:r>
            <a:r>
              <a:rPr lang="en-US" altLang="ru-RU" sz="2400" dirty="0">
                <a:latin typeface="Calibri" panose="020F0502020204030204" pitchFamily="34" charset="0"/>
                <a:ea typeface="Calibri" panose="020F0502020204030204" pitchFamily="34" charset="0"/>
                <a:cs typeface="Times New Roman" panose="02020603050405020304" pitchFamily="18" charset="0"/>
              </a:rPr>
              <a:t>, care nu se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reglează</a:t>
            </a:r>
            <a:r>
              <a:rPr lang="en-US" altLang="ru-RU" sz="2400" dirty="0">
                <a:latin typeface="Calibri" panose="020F0502020204030204" pitchFamily="34" charset="0"/>
                <a:ea typeface="Calibri" panose="020F0502020204030204" pitchFamily="34" charset="0"/>
                <a:cs typeface="Times New Roman" panose="02020603050405020304" pitchFamily="18" charset="0"/>
              </a:rPr>
              <a:t> automat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funcţie</a:t>
            </a:r>
            <a:r>
              <a:rPr lang="en-US" altLang="ru-RU" sz="2400" dirty="0">
                <a:latin typeface="Calibri" panose="020F0502020204030204" pitchFamily="34" charset="0"/>
                <a:ea typeface="Calibri" panose="020F0502020204030204" pitchFamily="34" charset="0"/>
                <a:cs typeface="Times New Roman" panose="02020603050405020304" pitchFamily="18" charset="0"/>
              </a:rPr>
              <a:t> de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curentul</a:t>
            </a:r>
            <a:r>
              <a:rPr lang="en-US" altLang="ru-RU" sz="2400" dirty="0">
                <a:latin typeface="Calibri" panose="020F0502020204030204" pitchFamily="34" charset="0"/>
                <a:ea typeface="Calibri" panose="020F0502020204030204" pitchFamily="34" charset="0"/>
                <a:cs typeface="Times New Roman" panose="02020603050405020304" pitchFamily="18" charset="0"/>
              </a:rPr>
              <a:t> nominal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consumat</a:t>
            </a:r>
            <a:r>
              <a:rPr lang="en-US" altLang="ru-RU" sz="2400" dirty="0">
                <a:latin typeface="Calibri" panose="020F0502020204030204" pitchFamily="34" charset="0"/>
                <a:ea typeface="Calibri" panose="020F0502020204030204" pitchFamily="34" charset="0"/>
                <a:cs typeface="Times New Roman" panose="02020603050405020304" pitchFamily="18" charset="0"/>
              </a:rPr>
              <a:t> de LED-</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uri</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această</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situaţie</a:t>
            </a:r>
            <a:r>
              <a:rPr lang="en-US" altLang="ru-RU" sz="2400" dirty="0">
                <a:latin typeface="Calibri" panose="020F0502020204030204" pitchFamily="34" charset="0"/>
                <a:ea typeface="Calibri" panose="020F0502020204030204" pitchFamily="34" charset="0"/>
                <a:cs typeface="Times New Roman" panose="02020603050405020304" pitchFamily="18" charset="0"/>
              </a:rPr>
              <a:t>, se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poate</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întâmpla</a:t>
            </a:r>
            <a:r>
              <a:rPr lang="en-US" altLang="ru-RU" sz="2400" dirty="0">
                <a:latin typeface="Calibri" panose="020F0502020204030204" pitchFamily="34" charset="0"/>
                <a:ea typeface="Calibri" panose="020F0502020204030204" pitchFamily="34" charset="0"/>
                <a:cs typeface="Times New Roman" panose="02020603050405020304" pitchFamily="18" charset="0"/>
              </a:rPr>
              <a:t> ca la un moment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dat</a:t>
            </a:r>
            <a:r>
              <a:rPr lang="en-US" altLang="ru-RU" sz="2400" dirty="0">
                <a:latin typeface="Calibri" panose="020F0502020204030204" pitchFamily="34" charset="0"/>
                <a:ea typeface="Calibri" panose="020F0502020204030204" pitchFamily="34" charset="0"/>
                <a:cs typeface="Times New Roman" panose="02020603050405020304" pitchFamily="18" charset="0"/>
              </a:rPr>
              <a:t> tensiunea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fixă</a:t>
            </a:r>
            <a:r>
              <a:rPr lang="en-US" altLang="ru-RU" sz="2400" dirty="0">
                <a:latin typeface="Calibri" panose="020F0502020204030204" pitchFamily="34" charset="0"/>
                <a:ea typeface="Calibri" panose="020F0502020204030204" pitchFamily="34" charset="0"/>
                <a:cs typeface="Times New Roman" panose="02020603050405020304" pitchFamily="18" charset="0"/>
              </a:rPr>
              <a:t> de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ieşire</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să</a:t>
            </a:r>
            <a:r>
              <a:rPr lang="en-US" altLang="ru-RU" sz="2400" dirty="0">
                <a:latin typeface="Calibri" panose="020F0502020204030204" pitchFamily="34" charset="0"/>
                <a:ea typeface="Calibri" panose="020F0502020204030204" pitchFamily="34" charset="0"/>
                <a:cs typeface="Times New Roman" panose="02020603050405020304" pitchFamily="18" charset="0"/>
              </a:rPr>
              <a:t> fie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prea</a:t>
            </a:r>
            <a:r>
              <a:rPr lang="en-US" altLang="ru-RU" sz="2400" dirty="0">
                <a:latin typeface="Calibri" panose="020F0502020204030204" pitchFamily="34" charset="0"/>
                <a:ea typeface="Calibri" panose="020F0502020204030204" pitchFamily="34" charset="0"/>
                <a:cs typeface="Times New Roman" panose="02020603050405020304" pitchFamily="18" charset="0"/>
              </a:rPr>
              <a:t> mare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pentru</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cele</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i="1" dirty="0">
                <a:latin typeface="Calibri" panose="020F0502020204030204" pitchFamily="34" charset="0"/>
                <a:ea typeface="Calibri" panose="020F0502020204030204" pitchFamily="34" charset="0"/>
                <a:cs typeface="Times New Roman" panose="02020603050405020304" pitchFamily="18" charset="0"/>
              </a:rPr>
              <a:t>n-1</a:t>
            </a:r>
            <a:r>
              <a:rPr lang="en-US" altLang="ru-RU" sz="2400" dirty="0">
                <a:latin typeface="Calibri" panose="020F0502020204030204" pitchFamily="34" charset="0"/>
                <a:ea typeface="Calibri" panose="020F0502020204030204" pitchFamily="34" charset="0"/>
                <a:cs typeface="Times New Roman" panose="02020603050405020304" pitchFamily="18" charset="0"/>
              </a:rPr>
              <a:t> LED-</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uri</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rămase</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ru-RU" sz="2400" dirty="0">
                <a:latin typeface="Calibri" panose="020F0502020204030204" pitchFamily="34" charset="0"/>
                <a:ea typeface="Calibri" panose="020F0502020204030204" pitchFamily="34" charset="0"/>
                <a:cs typeface="Times New Roman" panose="02020603050405020304" pitchFamily="18" charset="0"/>
              </a:rPr>
              <a:t> </a:t>
            </a:r>
            <a:r>
              <a:rPr lang="en-US" altLang="ru-RU" sz="2400" dirty="0" err="1">
                <a:latin typeface="Calibri" panose="020F0502020204030204" pitchFamily="34" charset="0"/>
                <a:ea typeface="Calibri" panose="020F0502020204030204" pitchFamily="34" charset="0"/>
                <a:cs typeface="Times New Roman" panose="02020603050405020304" pitchFamily="18" charset="0"/>
              </a:rPr>
              <a:t>funcţiune</a:t>
            </a:r>
            <a:r>
              <a:rPr lang="en-US" altLang="ru-RU" sz="2400" dirty="0">
                <a:latin typeface="Calibri" panose="020F0502020204030204" pitchFamily="34" charset="0"/>
                <a:ea typeface="Calibri" panose="020F0502020204030204" pitchFamily="34" charset="0"/>
                <a:cs typeface="Times New Roman" panose="02020603050405020304" pitchFamily="18" charset="0"/>
              </a:rPr>
              <a:t>.</a:t>
            </a:r>
          </a:p>
          <a:p>
            <a:endParaRPr lang="en-GB" dirty="0"/>
          </a:p>
        </p:txBody>
      </p:sp>
    </p:spTree>
    <p:extLst>
      <p:ext uri="{BB962C8B-B14F-4D97-AF65-F5344CB8AC3E}">
        <p14:creationId xmlns:p14="http://schemas.microsoft.com/office/powerpoint/2010/main" val="2109824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952043" y="248004"/>
            <a:ext cx="4313068" cy="487363"/>
          </a:xfrm>
        </p:spPr>
        <p:txBody>
          <a:bodyPr>
            <a:normAutofit fontScale="90000"/>
          </a:bodyPr>
          <a:lstStyle/>
          <a:p>
            <a:r>
              <a:rPr lang="en-US" altLang="en-US" b="1" i="1" dirty="0">
                <a:latin typeface="Calibri" panose="020F0502020204030204" pitchFamily="34" charset="0"/>
                <a:ea typeface="Calibri" panose="020F0502020204030204" pitchFamily="34" charset="0"/>
                <a:cs typeface="Times New Roman" panose="02020603050405020304" pitchFamily="18" charset="0"/>
              </a:rPr>
              <a:t>Conectarea </a:t>
            </a:r>
            <a:r>
              <a:rPr lang="en-US" altLang="en-US" b="1" i="1" dirty="0" err="1">
                <a:latin typeface="Calibri" panose="020F0502020204030204" pitchFamily="34" charset="0"/>
                <a:ea typeface="Calibri" panose="020F0502020204030204" pitchFamily="34" charset="0"/>
                <a:cs typeface="Times New Roman" panose="02020603050405020304" pitchFamily="18" charset="0"/>
              </a:rPr>
              <a:t>paralel</a:t>
            </a:r>
            <a:r>
              <a:rPr lang="en-US" altLang="en-US" dirty="0">
                <a:latin typeface="Calibri" panose="020F0502020204030204" pitchFamily="34" charset="0"/>
                <a:ea typeface="Calibri" panose="020F0502020204030204" pitchFamily="34" charset="0"/>
                <a:cs typeface="Times New Roman" panose="02020603050405020304" pitchFamily="18" charset="0"/>
              </a:rPr>
              <a:t> </a:t>
            </a:r>
            <a:endParaRPr lang="en-US" altLang="en-US" dirty="0">
              <a:ea typeface="Calibri" panose="020F0502020204030204" pitchFamily="34" charset="0"/>
              <a:cs typeface="Times New Roman" panose="02020603050405020304" pitchFamily="18" charset="0"/>
            </a:endParaRPr>
          </a:p>
        </p:txBody>
      </p:sp>
      <p:sp>
        <p:nvSpPr>
          <p:cNvPr id="66563" name="Content Placeholder 2"/>
          <p:cNvSpPr>
            <a:spLocks noGrp="1"/>
          </p:cNvSpPr>
          <p:nvPr>
            <p:ph idx="1"/>
          </p:nvPr>
        </p:nvSpPr>
        <p:spPr>
          <a:xfrm>
            <a:off x="1398494" y="914401"/>
            <a:ext cx="10602100" cy="5190564"/>
          </a:xfrm>
        </p:spPr>
        <p:txBody>
          <a:bodyPr>
            <a:normAutofit fontScale="92500" lnSpcReduction="20000"/>
          </a:bodyPr>
          <a:lstStyle/>
          <a:p>
            <a:pPr marL="0" indent="0">
              <a:buNone/>
            </a:pPr>
            <a:r>
              <a:rPr lang="ro-RO" altLang="en-US" sz="2400" dirty="0">
                <a:latin typeface="Calibri" panose="020F0502020204030204" pitchFamily="34" charset="0"/>
                <a:ea typeface="Calibri" panose="020F0502020204030204" pitchFamily="34" charset="0"/>
                <a:cs typeface="Times New Roman" panose="02020603050405020304" pitchFamily="18" charset="0"/>
              </a:rPr>
              <a:t>Admitem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avem</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trei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ro-RO" altLang="en-US" sz="2400" dirty="0">
                <a:latin typeface="Calibri" panose="020F0502020204030204" pitchFamily="34" charset="0"/>
                <a:ea typeface="Calibri" panose="020F0502020204030204" pitchFamily="34" charset="0"/>
                <a:cs typeface="Times New Roman" panose="02020603050405020304" pitchFamily="18" charset="0"/>
              </a:rPr>
              <a:t>șiruri </a:t>
            </a:r>
            <a:r>
              <a:rPr lang="en-US" altLang="en-US" sz="2400" dirty="0">
                <a:latin typeface="Calibri" panose="020F0502020204030204" pitchFamily="34" charset="0"/>
                <a:ea typeface="Calibri" panose="020F0502020204030204" pitchFamily="34" charset="0"/>
                <a:cs typeface="Times New Roman" panose="02020603050405020304" pitchFamily="18" charset="0"/>
              </a:rPr>
              <a:t>de LED-</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conectate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paralel</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Prin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fiecare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şir</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circulă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un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curent</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ro-RO" altLang="en-US" sz="2400" dirty="0">
                <a:latin typeface="Calibri" panose="020F0502020204030204" pitchFamily="34" charset="0"/>
                <a:ea typeface="Calibri" panose="020F0502020204030204" pitchFamily="34" charset="0"/>
                <a:cs typeface="Times New Roman" panose="02020603050405020304" pitchFamily="18" charset="0"/>
              </a:rPr>
              <a:t>notat </a:t>
            </a:r>
            <a:r>
              <a:rPr lang="en-US" altLang="en-US" sz="2400" dirty="0">
                <a:latin typeface="Calibri" panose="020F0502020204030204" pitchFamily="34" charset="0"/>
                <a:ea typeface="Calibri" panose="020F0502020204030204" pitchFamily="34" charset="0"/>
                <a:cs typeface="Times New Roman" panose="02020603050405020304" pitchFamily="18" charset="0"/>
              </a:rPr>
              <a:t>cu: I</a:t>
            </a:r>
            <a:r>
              <a:rPr lang="en-US" altLang="en-US" sz="2400" baseline="-25000" dirty="0">
                <a:latin typeface="Calibri" panose="020F0502020204030204" pitchFamily="34" charset="0"/>
                <a:ea typeface="Calibri" panose="020F0502020204030204" pitchFamily="34" charset="0"/>
                <a:cs typeface="Times New Roman" panose="02020603050405020304" pitchFamily="18" charset="0"/>
              </a:rPr>
              <a:t>F1</a:t>
            </a:r>
            <a:r>
              <a:rPr lang="en-US" altLang="en-US" sz="2400" dirty="0">
                <a:latin typeface="Calibri" panose="020F0502020204030204" pitchFamily="34" charset="0"/>
                <a:ea typeface="Calibri" panose="020F0502020204030204" pitchFamily="34" charset="0"/>
                <a:cs typeface="Times New Roman" panose="02020603050405020304" pitchFamily="18" charset="0"/>
              </a:rPr>
              <a:t>, I</a:t>
            </a:r>
            <a:r>
              <a:rPr lang="en-US" altLang="en-US" sz="2400" baseline="-25000" dirty="0">
                <a:latin typeface="Calibri" panose="020F0502020204030204" pitchFamily="34" charset="0"/>
                <a:ea typeface="Calibri" panose="020F0502020204030204" pitchFamily="34" charset="0"/>
                <a:cs typeface="Times New Roman" panose="02020603050405020304" pitchFamily="18" charset="0"/>
              </a:rPr>
              <a:t>F2</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şi</a:t>
            </a:r>
            <a:r>
              <a:rPr lang="en-US" altLang="en-US" sz="2400" dirty="0">
                <a:latin typeface="Calibri" panose="020F0502020204030204" pitchFamily="34" charset="0"/>
                <a:ea typeface="Calibri" panose="020F0502020204030204" pitchFamily="34" charset="0"/>
                <a:cs typeface="Times New Roman" panose="02020603050405020304" pitchFamily="18" charset="0"/>
              </a:rPr>
              <a:t> I</a:t>
            </a:r>
            <a:r>
              <a:rPr lang="en-US" altLang="en-US" sz="2400" baseline="-25000" dirty="0">
                <a:latin typeface="Calibri" panose="020F0502020204030204" pitchFamily="34" charset="0"/>
                <a:ea typeface="Calibri" panose="020F0502020204030204" pitchFamily="34" charset="0"/>
                <a:cs typeface="Times New Roman" panose="02020603050405020304" pitchFamily="18" charset="0"/>
              </a:rPr>
              <a:t>F3</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Driverul</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LED-</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va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trebui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să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asigure</a:t>
            </a:r>
            <a:r>
              <a:rPr lang="en-US" altLang="en-US" sz="2400" dirty="0">
                <a:latin typeface="Calibri" panose="020F0502020204030204" pitchFamily="34" charset="0"/>
                <a:ea typeface="Calibri" panose="020F0502020204030204" pitchFamily="34" charset="0"/>
                <a:cs typeface="Times New Roman" panose="02020603050405020304" pitchFamily="18" charset="0"/>
              </a:rPr>
              <a:t> o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tensiune</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ieşire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constantă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egală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cu n</a:t>
            </a:r>
            <a:r>
              <a:rPr lang="en-US" altLang="en-US" sz="2400" baseline="-25000" dirty="0">
                <a:latin typeface="Calibri" panose="020F0502020204030204" pitchFamily="34" charset="0"/>
                <a:ea typeface="Calibri" panose="020F0502020204030204" pitchFamily="34" charset="0"/>
                <a:cs typeface="Times New Roman" panose="02020603050405020304" pitchFamily="18" charset="0"/>
              </a:rPr>
              <a:t>s</a:t>
            </a:r>
            <a:r>
              <a:rPr lang="en-US" altLang="en-US" sz="2400" dirty="0">
                <a:latin typeface="Calibri" panose="020F0502020204030204" pitchFamily="34" charset="0"/>
                <a:ea typeface="Calibri" panose="020F0502020204030204" pitchFamily="34" charset="0"/>
                <a:cs typeface="Times New Roman" panose="02020603050405020304" pitchFamily="18" charset="0"/>
              </a:rPr>
              <a:t> x V</a:t>
            </a:r>
            <a:r>
              <a:rPr lang="en-US" altLang="en-US" sz="2400" baseline="-25000" dirty="0">
                <a:latin typeface="Calibri" panose="020F0502020204030204" pitchFamily="34" charset="0"/>
                <a:ea typeface="Calibri" panose="020F0502020204030204" pitchFamily="34" charset="0"/>
                <a:cs typeface="Times New Roman" panose="02020603050405020304" pitchFamily="18" charset="0"/>
              </a:rPr>
              <a:t>F</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unde</a:t>
            </a:r>
            <a:r>
              <a:rPr lang="en-US" altLang="en-US" sz="2400" dirty="0">
                <a:latin typeface="Calibri" panose="020F0502020204030204" pitchFamily="34" charset="0"/>
                <a:ea typeface="Calibri" panose="020F0502020204030204" pitchFamily="34" charset="0"/>
                <a:cs typeface="Times New Roman" panose="02020603050405020304" pitchFamily="18" charset="0"/>
              </a:rPr>
              <a:t> n</a:t>
            </a:r>
            <a:r>
              <a:rPr lang="en-US" altLang="en-US" sz="2400" baseline="-25000" dirty="0">
                <a:latin typeface="Calibri" panose="020F0502020204030204" pitchFamily="34" charset="0"/>
                <a:ea typeface="Calibri" panose="020F0502020204030204" pitchFamily="34" charset="0"/>
                <a:cs typeface="Times New Roman" panose="02020603050405020304" pitchFamily="18" charset="0"/>
              </a:rPr>
              <a:t>s</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reprezintă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numărul</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LED-</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dintr</a:t>
            </a:r>
            <a:r>
              <a:rPr lang="en-US" altLang="en-US" sz="2400" dirty="0">
                <a:latin typeface="Calibri" panose="020F0502020204030204" pitchFamily="34" charset="0"/>
                <a:ea typeface="Calibri" panose="020F0502020204030204" pitchFamily="34" charset="0"/>
                <a:cs typeface="Times New Roman" panose="02020603050405020304" pitchFamily="18" charset="0"/>
              </a:rPr>
              <a:t>-un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şir</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Atunci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curentul</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ieşire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 driver-</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ului</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LED-</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va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trebui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să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fie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suma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curenţilor</a:t>
            </a:r>
            <a:r>
              <a:rPr lang="en-US" altLang="en-US" sz="2400" dirty="0">
                <a:latin typeface="Calibri" panose="020F0502020204030204" pitchFamily="34" charset="0"/>
                <a:ea typeface="Calibri" panose="020F0502020204030204" pitchFamily="34" charset="0"/>
                <a:cs typeface="Times New Roman" panose="02020603050405020304" pitchFamily="18" charset="0"/>
              </a:rPr>
              <a:t> care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circulă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prin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cele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trei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şiruri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LED-</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conectate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paralel</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mai</a:t>
            </a:r>
            <a:r>
              <a:rPr lang="en-US" altLang="en-US" sz="2400" dirty="0">
                <a:latin typeface="Calibri" panose="020F0502020204030204" pitchFamily="34" charset="0"/>
                <a:ea typeface="Calibri" panose="020F0502020204030204" pitchFamily="34" charset="0"/>
                <a:cs typeface="Times New Roman" panose="02020603050405020304" pitchFamily="18" charset="0"/>
              </a:rPr>
              <a:t> exact:</a:t>
            </a:r>
            <a:endParaRPr lang="ro-RO" alt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br>
              <a:rPr lang="en-US" altLang="en-US" sz="2400" dirty="0">
                <a:latin typeface="Calibri" panose="020F0502020204030204" pitchFamily="34" charset="0"/>
                <a:ea typeface="Calibri" panose="020F0502020204030204" pitchFamily="34" charset="0"/>
                <a:cs typeface="Times New Roman" panose="02020603050405020304" pitchFamily="18" charset="0"/>
              </a:rPr>
            </a:br>
            <a:r>
              <a:rPr lang="ro-RO"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I</a:t>
            </a:r>
            <a:r>
              <a:rPr lang="en-US" altLang="en-US" sz="2400" b="1" baseline="-25000" dirty="0">
                <a:latin typeface="Calibri" panose="020F0502020204030204" pitchFamily="34" charset="0"/>
                <a:ea typeface="Calibri" panose="020F0502020204030204" pitchFamily="34" charset="0"/>
                <a:cs typeface="Times New Roman" panose="02020603050405020304" pitchFamily="18" charset="0"/>
              </a:rPr>
              <a:t>OUT</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 =I</a:t>
            </a:r>
            <a:r>
              <a:rPr lang="en-US" altLang="en-US" sz="2400" b="1" baseline="-25000" dirty="0">
                <a:latin typeface="Calibri" panose="020F0502020204030204" pitchFamily="34" charset="0"/>
                <a:ea typeface="Calibri" panose="020F0502020204030204" pitchFamily="34" charset="0"/>
                <a:cs typeface="Times New Roman" panose="02020603050405020304" pitchFamily="18" charset="0"/>
              </a:rPr>
              <a:t>F1</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 +I</a:t>
            </a:r>
            <a:r>
              <a:rPr lang="en-US" altLang="en-US" sz="2400" b="1" baseline="-25000" dirty="0">
                <a:latin typeface="Calibri" panose="020F0502020204030204" pitchFamily="34" charset="0"/>
                <a:ea typeface="Calibri" panose="020F0502020204030204" pitchFamily="34" charset="0"/>
                <a:cs typeface="Times New Roman" panose="02020603050405020304" pitchFamily="18" charset="0"/>
              </a:rPr>
              <a:t>F2</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 +I</a:t>
            </a:r>
            <a:r>
              <a:rPr lang="en-US" altLang="en-US" sz="2400" b="1" baseline="-25000" dirty="0">
                <a:latin typeface="Calibri" panose="020F0502020204030204" pitchFamily="34" charset="0"/>
                <a:ea typeface="Calibri" panose="020F0502020204030204" pitchFamily="34" charset="0"/>
                <a:cs typeface="Times New Roman" panose="02020603050405020304" pitchFamily="18" charset="0"/>
              </a:rPr>
              <a:t>F3</a:t>
            </a:r>
            <a:r>
              <a:rPr lang="ro-MD" altLang="en-US" sz="2400" b="1" baseline="-250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ro-RO" alt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altLang="en-US" sz="2400" dirty="0" err="1">
                <a:latin typeface="Calibri" panose="020F0502020204030204" pitchFamily="34" charset="0"/>
                <a:ea typeface="Calibri" panose="020F0502020204030204" pitchFamily="34" charset="0"/>
                <a:cs typeface="Times New Roman" panose="02020603050405020304" pitchFamily="18" charset="0"/>
              </a:rPr>
              <a:t>Dacă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I</a:t>
            </a:r>
            <a:r>
              <a:rPr lang="en-US" altLang="en-US" sz="2400" b="1" baseline="-25000" dirty="0">
                <a:latin typeface="Calibri" panose="020F0502020204030204" pitchFamily="34" charset="0"/>
                <a:ea typeface="Calibri" panose="020F0502020204030204" pitchFamily="34" charset="0"/>
                <a:cs typeface="Times New Roman" panose="02020603050405020304" pitchFamily="18" charset="0"/>
              </a:rPr>
              <a:t>F1</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=I</a:t>
            </a:r>
            <a:r>
              <a:rPr lang="en-US" altLang="en-US" sz="2400" b="1" baseline="-25000" dirty="0">
                <a:latin typeface="Calibri" panose="020F0502020204030204" pitchFamily="34" charset="0"/>
                <a:ea typeface="Calibri" panose="020F0502020204030204" pitchFamily="34" charset="0"/>
                <a:cs typeface="Times New Roman" panose="02020603050405020304" pitchFamily="18" charset="0"/>
              </a:rPr>
              <a:t>F2</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=I</a:t>
            </a:r>
            <a:r>
              <a:rPr lang="en-US" altLang="en-US" sz="2400" b="1" baseline="-25000" dirty="0">
                <a:latin typeface="Calibri" panose="020F0502020204030204" pitchFamily="34" charset="0"/>
                <a:ea typeface="Calibri" panose="020F0502020204030204" pitchFamily="34" charset="0"/>
                <a:cs typeface="Times New Roman" panose="02020603050405020304" pitchFamily="18" charset="0"/>
              </a:rPr>
              <a:t>F3</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=I</a:t>
            </a:r>
            <a:r>
              <a:rPr lang="en-US" altLang="en-US" sz="2400" b="1" baseline="-25000" dirty="0">
                <a:latin typeface="Calibri" panose="020F0502020204030204" pitchFamily="34" charset="0"/>
                <a:ea typeface="Calibri" panose="020F0502020204030204" pitchFamily="34" charset="0"/>
                <a:cs typeface="Times New Roman" panose="02020603050405020304" pitchFamily="18" charset="0"/>
              </a:rPr>
              <a:t>F</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atunci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I</a:t>
            </a:r>
            <a:r>
              <a:rPr lang="en-US" altLang="en-US" sz="2400" b="1" baseline="-25000" dirty="0">
                <a:latin typeface="Calibri" panose="020F0502020204030204" pitchFamily="34" charset="0"/>
                <a:ea typeface="Calibri" panose="020F0502020204030204" pitchFamily="34" charset="0"/>
                <a:cs typeface="Times New Roman" panose="02020603050405020304" pitchFamily="18" charset="0"/>
              </a:rPr>
              <a:t>OUT</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 = 3 x I</a:t>
            </a:r>
            <a:r>
              <a:rPr lang="en-US" altLang="en-US" sz="2400" b="1" baseline="-25000" dirty="0">
                <a:latin typeface="Calibri" panose="020F0502020204030204" pitchFamily="34" charset="0"/>
                <a:ea typeface="Calibri" panose="020F0502020204030204" pitchFamily="34" charset="0"/>
                <a:cs typeface="Times New Roman" panose="02020603050405020304" pitchFamily="18" charset="0"/>
              </a:rPr>
              <a:t>F</a:t>
            </a:r>
            <a:r>
              <a:rPr lang="en-US" altLang="en-US" sz="2400" dirty="0">
                <a:latin typeface="Calibri" panose="020F0502020204030204" pitchFamily="34" charset="0"/>
                <a:ea typeface="Calibri" panose="020F0502020204030204" pitchFamily="34" charset="0"/>
                <a:cs typeface="Times New Roman" panose="02020603050405020304" pitchFamily="18" charset="0"/>
              </a:rPr>
              <a:t>.</a:t>
            </a:r>
            <a:br>
              <a:rPr lang="en-US" altLang="en-US" sz="2400" dirty="0">
                <a:latin typeface="Calibri" panose="020F0502020204030204" pitchFamily="34" charset="0"/>
                <a:ea typeface="Calibri" panose="020F0502020204030204" pitchFamily="34" charset="0"/>
                <a:cs typeface="Times New Roman" panose="02020603050405020304" pitchFamily="18" charset="0"/>
              </a:rPr>
            </a:br>
            <a:endParaRPr lang="ro-RO" alt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altLang="en-US" sz="2400" dirty="0" err="1">
                <a:latin typeface="Calibri" panose="020F0502020204030204" pitchFamily="34" charset="0"/>
                <a:ea typeface="Calibri" panose="020F0502020204030204" pitchFamily="34" charset="0"/>
                <a:cs typeface="Times New Roman" panose="02020603050405020304" pitchFamily="18" charset="0"/>
              </a:rPr>
              <a:t>Tensiunea</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ieşire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 driver-</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ului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va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rămâne</a:t>
            </a:r>
            <a:r>
              <a:rPr lang="en-US" altLang="en-US" sz="2400" dirty="0">
                <a:latin typeface="Calibri" panose="020F0502020204030204" pitchFamily="34" charset="0"/>
                <a:ea typeface="Calibri" panose="020F0502020204030204" pitchFamily="34" charset="0"/>
                <a:cs typeface="Times New Roman" panose="02020603050405020304" pitchFamily="18" charset="0"/>
              </a:rPr>
              <a:t> ca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cea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calculată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iniţial</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adica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acei</a:t>
            </a:r>
            <a:r>
              <a:rPr lang="en-US" altLang="en-US" sz="2400" dirty="0">
                <a:latin typeface="Calibri" panose="020F0502020204030204" pitchFamily="34" charset="0"/>
                <a:ea typeface="Calibri" panose="020F0502020204030204" pitchFamily="34" charset="0"/>
                <a:cs typeface="Times New Roman" panose="02020603050405020304" pitchFamily="18" charset="0"/>
              </a:rPr>
              <a:t> 10V,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dacă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avem</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cinci</a:t>
            </a:r>
            <a:r>
              <a:rPr lang="en-US" altLang="en-US" sz="2400" dirty="0">
                <a:latin typeface="Calibri" panose="020F0502020204030204" pitchFamily="34" charset="0"/>
                <a:ea typeface="Calibri" panose="020F0502020204030204" pitchFamily="34" charset="0"/>
                <a:cs typeface="Times New Roman" panose="02020603050405020304" pitchFamily="18" charset="0"/>
              </a:rPr>
              <a:t> LED-</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conectate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serie</a:t>
            </a:r>
            <a:r>
              <a:rPr lang="en-US" altLang="en-US" sz="2400" dirty="0">
                <a:latin typeface="Calibri" panose="020F0502020204030204" pitchFamily="34" charset="0"/>
                <a:ea typeface="Calibri" panose="020F0502020204030204" pitchFamily="34" charset="0"/>
                <a:cs typeface="Times New Roman" panose="02020603050405020304" pitchFamily="18" charset="0"/>
              </a:rPr>
              <a:t> pe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fiecare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şir</a:t>
            </a:r>
            <a:r>
              <a:rPr lang="en-US" altLang="en-US" sz="2400" dirty="0">
                <a:latin typeface="Calibri" panose="020F0502020204030204" pitchFamily="34" charset="0"/>
                <a:ea typeface="Calibri" panose="020F0502020204030204" pitchFamily="34" charset="0"/>
                <a:cs typeface="Times New Roman" panose="02020603050405020304" pitchFamily="18" charset="0"/>
              </a:rPr>
              <a:t> cu VF = 2V.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Dacă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considerăm</a:t>
            </a:r>
            <a:r>
              <a:rPr lang="en-US" altLang="en-US" sz="2400" dirty="0">
                <a:latin typeface="Calibri" panose="020F0502020204030204" pitchFamily="34" charset="0"/>
                <a:ea typeface="Calibri" panose="020F0502020204030204" pitchFamily="34" charset="0"/>
                <a:cs typeface="Times New Roman" panose="02020603050405020304" pitchFamily="18" charset="0"/>
              </a:rPr>
              <a:t> IF = 30mA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atunci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curentul</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ieşire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 driver-</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ului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va</a:t>
            </a:r>
            <a:r>
              <a:rPr lang="en-US" altLang="en-US" sz="2400" dirty="0">
                <a:latin typeface="Calibri" panose="020F0502020204030204" pitchFamily="34" charset="0"/>
                <a:ea typeface="Calibri" panose="020F0502020204030204" pitchFamily="34" charset="0"/>
                <a:cs typeface="Times New Roman" panose="02020603050405020304" pitchFamily="18" charset="0"/>
              </a:rPr>
              <a:t> fi 90mA. Deci,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prin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conectarea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paralel</a:t>
            </a:r>
            <a:r>
              <a:rPr lang="en-US" altLang="en-US" sz="2400" dirty="0">
                <a:latin typeface="Calibri" panose="020F0502020204030204" pitchFamily="34" charset="0"/>
                <a:ea typeface="Calibri" panose="020F0502020204030204" pitchFamily="34" charset="0"/>
                <a:cs typeface="Times New Roman" panose="02020603050405020304" pitchFamily="18" charset="0"/>
              </a:rPr>
              <a:t> a LED-</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urilor</a:t>
            </a:r>
            <a:r>
              <a:rPr lang="en-US" altLang="en-US" sz="2400" dirty="0">
                <a:latin typeface="Calibri" panose="020F0502020204030204" pitchFamily="34" charset="0"/>
                <a:ea typeface="Calibri" panose="020F0502020204030204" pitchFamily="34" charset="0"/>
                <a:cs typeface="Times New Roman" panose="02020603050405020304" pitchFamily="18" charset="0"/>
              </a:rPr>
              <a:t> tensiunea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ieşire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poate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fi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aceeaşi</a:t>
            </a:r>
            <a:r>
              <a:rPr lang="en-US" altLang="en-US" sz="2400" dirty="0">
                <a:latin typeface="Calibri" panose="020F0502020204030204" pitchFamily="34" charset="0"/>
                <a:ea typeface="Calibri" panose="020F0502020204030204" pitchFamily="34" charset="0"/>
                <a:cs typeface="Times New Roman" panose="02020603050405020304" pitchFamily="18" charset="0"/>
              </a:rPr>
              <a:t> ca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cazul</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conexiuni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serie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dacă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avem</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aceleaşi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tipuri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LED-</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dar</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curentul</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necesar</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pentru</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alimentarea</a:t>
            </a:r>
            <a:r>
              <a:rPr lang="en-US" altLang="en-US" sz="2400" dirty="0">
                <a:latin typeface="Calibri" panose="020F0502020204030204" pitchFamily="34" charset="0"/>
                <a:ea typeface="Calibri" panose="020F0502020204030204" pitchFamily="34" charset="0"/>
                <a:cs typeface="Times New Roman" panose="02020603050405020304" pitchFamily="18" charset="0"/>
              </a:rPr>
              <a:t> lor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va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creşte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funcţie</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câte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şiruri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LED-</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conectăm</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paralel</a:t>
            </a:r>
            <a:r>
              <a:rPr lang="en-US" altLang="en-US" sz="2400" dirty="0">
                <a:latin typeface="Calibri" panose="020F0502020204030204" pitchFamily="34" charset="0"/>
                <a:ea typeface="Calibri" panose="020F0502020204030204" pitchFamily="34" charset="0"/>
                <a:cs typeface="Times New Roman" panose="02020603050405020304" pitchFamily="18" charset="0"/>
              </a:rPr>
              <a:t>.</a:t>
            </a:r>
            <a:endParaRPr lang="ro-RO" alt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1484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9382"/>
            <a:ext cx="10515600" cy="6267796"/>
          </a:xfrm>
        </p:spPr>
        <p:txBody>
          <a:bodyPr>
            <a:noAutofit/>
          </a:bodyPr>
          <a:lstStyle/>
          <a:p>
            <a:pPr marL="0" indent="0">
              <a:buNone/>
            </a:pPr>
            <a:r>
              <a:rPr lang="en-US" altLang="en-US" sz="2400" b="1" i="1" dirty="0">
                <a:latin typeface="Calibri" panose="020F0502020204030204" pitchFamily="34" charset="0"/>
                <a:ea typeface="Calibri" panose="020F0502020204030204" pitchFamily="34" charset="0"/>
                <a:cs typeface="Times New Roman" panose="02020603050405020304" pitchFamily="18" charset="0"/>
              </a:rPr>
              <a:t>Avantajul</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a:latin typeface="Calibri" panose="020F0502020204030204" pitchFamily="34" charset="0"/>
                <a:ea typeface="Calibri" panose="020F0502020204030204" pitchFamily="34" charset="0"/>
                <a:cs typeface="Times New Roman" panose="02020603050405020304" pitchFamily="18" charset="0"/>
              </a:rPr>
              <a:t>major al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conexiuni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paralel</a:t>
            </a:r>
            <a:r>
              <a:rPr lang="en-US" altLang="en-US" sz="2400" dirty="0">
                <a:latin typeface="Calibri" panose="020F0502020204030204" pitchFamily="34" charset="0"/>
                <a:ea typeface="Calibri" panose="020F0502020204030204" pitchFamily="34" charset="0"/>
                <a:cs typeface="Times New Roman" panose="02020603050405020304" pitchFamily="18" charset="0"/>
              </a:rPr>
              <a:t> a LED-</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urilor</a:t>
            </a:r>
            <a:r>
              <a:rPr lang="ro-RO" altLang="en-US" sz="2400" dirty="0">
                <a:latin typeface="Calibri" panose="020F0502020204030204" pitchFamily="34" charset="0"/>
                <a:ea typeface="Calibri" panose="020F0502020204030204" pitchFamily="34" charset="0"/>
                <a:cs typeface="Times New Roman" panose="02020603050405020304" pitchFamily="18" charset="0"/>
              </a:rPr>
              <a:t> -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putem</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folosi</a:t>
            </a:r>
            <a:r>
              <a:rPr lang="en-US" altLang="en-US" sz="2400" dirty="0">
                <a:latin typeface="Calibri" panose="020F0502020204030204" pitchFamily="34" charset="0"/>
                <a:ea typeface="Calibri" panose="020F0502020204030204" pitchFamily="34" charset="0"/>
                <a:cs typeface="Times New Roman" panose="02020603050405020304" pitchFamily="18" charset="0"/>
              </a:rPr>
              <a:t> un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număr</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mai</a:t>
            </a:r>
            <a:r>
              <a:rPr lang="en-US" altLang="en-US" sz="2400" dirty="0">
                <a:latin typeface="Calibri" panose="020F0502020204030204" pitchFamily="34" charset="0"/>
                <a:ea typeface="Calibri" panose="020F0502020204030204" pitchFamily="34" charset="0"/>
                <a:cs typeface="Times New Roman" panose="02020603050405020304" pitchFamily="18" charset="0"/>
              </a:rPr>
              <a:t> mare de LED-</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care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dacă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s-</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ar</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conecta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serie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ar</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avea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nevoie</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o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tensiune</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alimentare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mai</a:t>
            </a:r>
            <a:r>
              <a:rPr lang="en-US" altLang="en-US" sz="2400" dirty="0">
                <a:latin typeface="Calibri" panose="020F0502020204030204" pitchFamily="34" charset="0"/>
                <a:ea typeface="Calibri" panose="020F0502020204030204" pitchFamily="34" charset="0"/>
                <a:cs typeface="Times New Roman" panose="02020603050405020304" pitchFamily="18" charset="0"/>
              </a:rPr>
              <a:t> mare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decât</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cea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nominală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ieşire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 driver-</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ului</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LED-</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endParaRPr lang="ro-RO" alt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ro-RO" altLang="en-US" sz="2400" b="1" i="1" dirty="0">
                <a:latin typeface="Calibri" panose="020F0502020204030204" pitchFamily="34" charset="0"/>
                <a:ea typeface="Calibri" panose="020F0502020204030204" pitchFamily="34" charset="0"/>
                <a:cs typeface="Times New Roman" panose="02020603050405020304" pitchFamily="18" charset="0"/>
              </a:rPr>
              <a:t>Dezavantajul</a:t>
            </a:r>
            <a:r>
              <a:rPr lang="ro-RO"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conexiuni</a:t>
            </a:r>
            <a:r>
              <a:rPr lang="ro-RO" altLang="en-US" sz="2400" dirty="0">
                <a:latin typeface="Calibri" panose="020F0502020204030204" pitchFamily="34" charset="0"/>
                <a:ea typeface="Calibri" panose="020F0502020204030204" pitchFamily="34" charset="0"/>
                <a:cs typeface="Times New Roman" panose="02020603050405020304" pitchFamily="18" charset="0"/>
              </a:rPr>
              <a:t>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paralel</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ro-RO"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diferenţele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mici</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toleranţe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sau</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dispersie</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fabricaţie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componentelor</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unui</a:t>
            </a:r>
            <a:r>
              <a:rPr lang="en-US" altLang="en-US" sz="2400" dirty="0">
                <a:latin typeface="Calibri" panose="020F0502020204030204" pitchFamily="34" charset="0"/>
                <a:ea typeface="Calibri" panose="020F0502020204030204" pitchFamily="34" charset="0"/>
                <a:cs typeface="Times New Roman" panose="02020603050405020304" pitchFamily="18" charset="0"/>
              </a:rPr>
              <a:t> circuit pot duce la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diferenţe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semnificative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ceea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priveşte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curentul</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absorbit</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fiecare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şir</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LED-</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endParaRPr lang="ro-RO" alt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altLang="en-US" sz="2400" dirty="0" err="1">
                <a:latin typeface="Calibri" panose="020F0502020204030204" pitchFamily="34" charset="0"/>
                <a:ea typeface="Calibri" panose="020F0502020204030204" pitchFamily="34" charset="0"/>
                <a:cs typeface="Times New Roman" panose="02020603050405020304" pitchFamily="18" charset="0"/>
              </a:rPr>
              <a:t>Acest</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lucru</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va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avea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repercursiuni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asupra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percepţiei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intensităţii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culori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sau</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luminozităţi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unui</a:t>
            </a:r>
            <a:r>
              <a:rPr lang="en-US" altLang="en-US" sz="2400" dirty="0">
                <a:latin typeface="Calibri" panose="020F0502020204030204" pitchFamily="34" charset="0"/>
                <a:ea typeface="Calibri" panose="020F0502020204030204" pitchFamily="34" charset="0"/>
                <a:cs typeface="Times New Roman" panose="02020603050405020304" pitchFamily="18" charset="0"/>
              </a:rPr>
              <a:t> LED,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ajungând</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până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cazuri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extreme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când</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defectarea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unuia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sau</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mai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multor</a:t>
            </a:r>
            <a:r>
              <a:rPr lang="en-US" altLang="en-US" sz="2400" dirty="0">
                <a:latin typeface="Calibri" panose="020F0502020204030204" pitchFamily="34" charset="0"/>
                <a:ea typeface="Calibri" panose="020F0502020204030204" pitchFamily="34" charset="0"/>
                <a:cs typeface="Times New Roman" panose="02020603050405020304" pitchFamily="18" charset="0"/>
              </a:rPr>
              <a:t> LED-</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să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producă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scoaterea</a:t>
            </a:r>
            <a:r>
              <a:rPr lang="en-US" altLang="en-US" sz="2400" dirty="0">
                <a:latin typeface="Calibri" panose="020F0502020204030204" pitchFamily="34" charset="0"/>
                <a:ea typeface="Calibri" panose="020F0502020204030204" pitchFamily="34" charset="0"/>
                <a:cs typeface="Times New Roman" panose="02020603050405020304" pitchFamily="18" charset="0"/>
              </a:rPr>
              <a:t> din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funcţiune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întregului</a:t>
            </a:r>
            <a:r>
              <a:rPr lang="en-US" altLang="en-US" sz="2400" dirty="0">
                <a:latin typeface="Calibri" panose="020F0502020204030204" pitchFamily="34" charset="0"/>
                <a:ea typeface="Calibri" panose="020F0502020204030204" pitchFamily="34" charset="0"/>
                <a:cs typeface="Times New Roman" panose="02020603050405020304" pitchFamily="18" charset="0"/>
              </a:rPr>
              <a:t> circuit.</a:t>
            </a:r>
            <a:endParaRPr lang="ro-RO" alt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Pentru a </a:t>
            </a:r>
            <a:r>
              <a:rPr lang="en-GB" sz="2400" dirty="0" err="1">
                <a:latin typeface="Calibri" panose="020F0502020204030204" pitchFamily="34" charset="0"/>
                <a:ea typeface="Calibri" panose="020F0502020204030204" pitchFamily="34" charset="0"/>
                <a:cs typeface="Calibri" panose="020F0502020204030204" pitchFamily="34" charset="0"/>
              </a:rPr>
              <a:t>elimina</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sau</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mai</a:t>
            </a:r>
            <a:r>
              <a:rPr lang="en-GB" sz="2400" dirty="0">
                <a:latin typeface="Calibri" panose="020F0502020204030204" pitchFamily="34" charset="0"/>
                <a:ea typeface="Calibri" panose="020F0502020204030204" pitchFamily="34" charset="0"/>
                <a:cs typeface="Calibri" panose="020F0502020204030204" pitchFamily="34" charset="0"/>
              </a:rPr>
              <a:t> bine </a:t>
            </a:r>
            <a:r>
              <a:rPr lang="en-GB" sz="2400" dirty="0" err="1">
                <a:latin typeface="Calibri" panose="020F0502020204030204" pitchFamily="34" charset="0"/>
                <a:ea typeface="Calibri" panose="020F0502020204030204" pitchFamily="34" charset="0"/>
                <a:cs typeface="Calibri" panose="020F0502020204030204" pitchFamily="34" charset="0"/>
              </a:rPr>
              <a:t>zis</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pentru</a:t>
            </a:r>
            <a:r>
              <a:rPr lang="en-GB" sz="2400" dirty="0">
                <a:latin typeface="Calibri" panose="020F0502020204030204" pitchFamily="34" charset="0"/>
                <a:ea typeface="Calibri" panose="020F0502020204030204" pitchFamily="34" charset="0"/>
                <a:cs typeface="Calibri" panose="020F0502020204030204" pitchFamily="34" charset="0"/>
              </a:rPr>
              <a:t> a reduce la minimum </a:t>
            </a:r>
            <a:r>
              <a:rPr lang="en-GB" sz="2400" dirty="0" err="1">
                <a:latin typeface="Calibri" panose="020F0502020204030204" pitchFamily="34" charset="0"/>
                <a:ea typeface="Calibri" panose="020F0502020204030204" pitchFamily="34" charset="0"/>
                <a:cs typeface="Calibri" panose="020F0502020204030204" pitchFamily="34" charset="0"/>
              </a:rPr>
              <a:t>consecinţa</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expusă</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în</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serie</a:t>
            </a:r>
            <a:r>
              <a:rPr lang="en-GB" sz="2400" dirty="0">
                <a:latin typeface="Calibri" panose="020F0502020204030204" pitchFamily="34" charset="0"/>
                <a:ea typeface="Calibri" panose="020F0502020204030204" pitchFamily="34" charset="0"/>
                <a:cs typeface="Calibri" panose="020F0502020204030204" pitchFamily="34" charset="0"/>
              </a:rPr>
              <a:t> cu </a:t>
            </a:r>
            <a:r>
              <a:rPr lang="en-GB" sz="2400" dirty="0" err="1">
                <a:latin typeface="Calibri" panose="020F0502020204030204" pitchFamily="34" charset="0"/>
                <a:ea typeface="Calibri" panose="020F0502020204030204" pitchFamily="34" charset="0"/>
                <a:cs typeface="Calibri" panose="020F0502020204030204" pitchFamily="34" charset="0"/>
              </a:rPr>
              <a:t>fiecare</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şir</a:t>
            </a:r>
            <a:r>
              <a:rPr lang="en-GB" sz="2400" dirty="0">
                <a:latin typeface="Calibri" panose="020F0502020204030204" pitchFamily="34" charset="0"/>
                <a:ea typeface="Calibri" panose="020F0502020204030204" pitchFamily="34" charset="0"/>
                <a:cs typeface="Calibri" panose="020F0502020204030204" pitchFamily="34" charset="0"/>
              </a:rPr>
              <a:t> de LED-</a:t>
            </a:r>
            <a:r>
              <a:rPr lang="en-GB" sz="2400" dirty="0" err="1">
                <a:latin typeface="Calibri" panose="020F0502020204030204" pitchFamily="34" charset="0"/>
                <a:ea typeface="Calibri" panose="020F0502020204030204" pitchFamily="34" charset="0"/>
                <a:cs typeface="Calibri" panose="020F0502020204030204" pitchFamily="34" charset="0"/>
              </a:rPr>
              <a:t>uri</a:t>
            </a:r>
            <a:r>
              <a:rPr lang="en-GB" sz="2400" dirty="0">
                <a:latin typeface="Calibri" panose="020F0502020204030204" pitchFamily="34" charset="0"/>
                <a:ea typeface="Calibri" panose="020F0502020204030204" pitchFamily="34" charset="0"/>
                <a:cs typeface="Calibri" panose="020F0502020204030204" pitchFamily="34" charset="0"/>
              </a:rPr>
              <a:t> se </a:t>
            </a:r>
            <a:r>
              <a:rPr lang="en-GB" sz="2400" dirty="0" err="1">
                <a:latin typeface="Calibri" panose="020F0502020204030204" pitchFamily="34" charset="0"/>
                <a:ea typeface="Calibri" panose="020F0502020204030204" pitchFamily="34" charset="0"/>
                <a:cs typeface="Calibri" panose="020F0502020204030204" pitchFamily="34" charset="0"/>
              </a:rPr>
              <a:t>va</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conecta</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obligatoriu</a:t>
            </a:r>
            <a:r>
              <a:rPr lang="en-GB" sz="2400" dirty="0">
                <a:latin typeface="Calibri" panose="020F0502020204030204" pitchFamily="34" charset="0"/>
                <a:ea typeface="Calibri" panose="020F0502020204030204" pitchFamily="34" charset="0"/>
                <a:cs typeface="Calibri" panose="020F0502020204030204" pitchFamily="34" charset="0"/>
              </a:rPr>
              <a:t> un </a:t>
            </a:r>
            <a:r>
              <a:rPr lang="en-GB" sz="2400" dirty="0" err="1">
                <a:latin typeface="Calibri" panose="020F0502020204030204" pitchFamily="34" charset="0"/>
                <a:ea typeface="Calibri" panose="020F0502020204030204" pitchFamily="34" charset="0"/>
                <a:cs typeface="Calibri" panose="020F0502020204030204" pitchFamily="34" charset="0"/>
              </a:rPr>
              <a:t>rezistor</a:t>
            </a:r>
            <a:r>
              <a:rPr lang="en-GB" sz="2400" dirty="0">
                <a:latin typeface="Calibri" panose="020F0502020204030204" pitchFamily="34" charset="0"/>
                <a:ea typeface="Calibri" panose="020F0502020204030204" pitchFamily="34" charset="0"/>
                <a:cs typeface="Calibri" panose="020F0502020204030204" pitchFamily="34" charset="0"/>
              </a:rPr>
              <a:t> de </a:t>
            </a:r>
            <a:r>
              <a:rPr lang="en-GB" sz="2400" dirty="0" err="1">
                <a:latin typeface="Calibri" panose="020F0502020204030204" pitchFamily="34" charset="0"/>
                <a:ea typeface="Calibri" panose="020F0502020204030204" pitchFamily="34" charset="0"/>
                <a:cs typeface="Calibri" panose="020F0502020204030204" pitchFamily="34" charset="0"/>
              </a:rPr>
              <a:t>echilibrare</a:t>
            </a:r>
            <a:r>
              <a:rPr lang="en-GB" sz="2400" dirty="0">
                <a:latin typeface="Calibri" panose="020F0502020204030204" pitchFamily="34" charset="0"/>
                <a:ea typeface="Calibri" panose="020F0502020204030204" pitchFamily="34" charset="0"/>
                <a:cs typeface="Calibri" panose="020F0502020204030204" pitchFamily="34" charset="0"/>
              </a:rPr>
              <a:t>: RB1, RB2 &amp; RB3, care </a:t>
            </a:r>
            <a:r>
              <a:rPr lang="en-GB" sz="2400" dirty="0" err="1">
                <a:latin typeface="Calibri" panose="020F0502020204030204" pitchFamily="34" charset="0"/>
                <a:ea typeface="Calibri" panose="020F0502020204030204" pitchFamily="34" charset="0"/>
                <a:cs typeface="Calibri" panose="020F0502020204030204" pitchFamily="34" charset="0"/>
              </a:rPr>
              <a:t>va</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ajuta</a:t>
            </a:r>
            <a:r>
              <a:rPr lang="en-GB" sz="2400" dirty="0">
                <a:latin typeface="Calibri" panose="020F0502020204030204" pitchFamily="34" charset="0"/>
                <a:ea typeface="Calibri" panose="020F0502020204030204" pitchFamily="34" charset="0"/>
                <a:cs typeface="Calibri" panose="020F0502020204030204" pitchFamily="34" charset="0"/>
              </a:rPr>
              <a:t> la </a:t>
            </a:r>
            <a:r>
              <a:rPr lang="en-GB" sz="2400" dirty="0" err="1">
                <a:latin typeface="Calibri" panose="020F0502020204030204" pitchFamily="34" charset="0"/>
                <a:ea typeface="Calibri" panose="020F0502020204030204" pitchFamily="34" charset="0"/>
                <a:cs typeface="Calibri" panose="020F0502020204030204" pitchFamily="34" charset="0"/>
              </a:rPr>
              <a:t>compensarea</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variaţiilor</a:t>
            </a:r>
            <a:r>
              <a:rPr lang="en-GB" sz="2400" dirty="0">
                <a:latin typeface="Calibri" panose="020F0502020204030204" pitchFamily="34" charset="0"/>
                <a:ea typeface="Calibri" panose="020F0502020204030204" pitchFamily="34" charset="0"/>
                <a:cs typeface="Calibri" panose="020F0502020204030204" pitchFamily="34" charset="0"/>
              </a:rPr>
              <a:t> de </a:t>
            </a:r>
            <a:r>
              <a:rPr lang="en-GB" sz="2400" dirty="0" err="1">
                <a:latin typeface="Calibri" panose="020F0502020204030204" pitchFamily="34" charset="0"/>
                <a:ea typeface="Calibri" panose="020F0502020204030204" pitchFamily="34" charset="0"/>
                <a:cs typeface="Calibri" panose="020F0502020204030204" pitchFamily="34" charset="0"/>
              </a:rPr>
              <a:t>curent</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cauzate</a:t>
            </a:r>
            <a:r>
              <a:rPr lang="en-GB" sz="2400" dirty="0">
                <a:latin typeface="Calibri" panose="020F0502020204030204" pitchFamily="34" charset="0"/>
                <a:ea typeface="Calibri" panose="020F0502020204030204" pitchFamily="34" charset="0"/>
                <a:cs typeface="Calibri" panose="020F0502020204030204" pitchFamily="34" charset="0"/>
              </a:rPr>
              <a:t> de </a:t>
            </a:r>
            <a:r>
              <a:rPr lang="en-GB" sz="2400" dirty="0" err="1">
                <a:latin typeface="Calibri" panose="020F0502020204030204" pitchFamily="34" charset="0"/>
                <a:ea typeface="Calibri" panose="020F0502020204030204" pitchFamily="34" charset="0"/>
                <a:cs typeface="Calibri" panose="020F0502020204030204" pitchFamily="34" charset="0"/>
              </a:rPr>
              <a:t>diferenţele</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tipice</a:t>
            </a:r>
            <a:r>
              <a:rPr lang="en-GB" sz="2400" dirty="0">
                <a:latin typeface="Calibri" panose="020F0502020204030204" pitchFamily="34" charset="0"/>
                <a:ea typeface="Calibri" panose="020F0502020204030204" pitchFamily="34" charset="0"/>
                <a:cs typeface="Calibri" panose="020F0502020204030204" pitchFamily="34" charset="0"/>
              </a:rPr>
              <a:t> VF a LED-</a:t>
            </a:r>
            <a:r>
              <a:rPr lang="en-GB" sz="2400" dirty="0" err="1">
                <a:latin typeface="Calibri" panose="020F0502020204030204" pitchFamily="34" charset="0"/>
                <a:ea typeface="Calibri" panose="020F0502020204030204" pitchFamily="34" charset="0"/>
                <a:cs typeface="Calibri" panose="020F0502020204030204" pitchFamily="34" charset="0"/>
              </a:rPr>
              <a:t>urilor</a:t>
            </a:r>
            <a:r>
              <a:rPr lang="en-GB" sz="24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GB" sz="2400" dirty="0" err="1">
                <a:latin typeface="Calibri" panose="020F0502020204030204" pitchFamily="34" charset="0"/>
                <a:ea typeface="Calibri" panose="020F0502020204030204" pitchFamily="34" charset="0"/>
                <a:cs typeface="Calibri" panose="020F0502020204030204" pitchFamily="34" charset="0"/>
              </a:rPr>
              <a:t>Dezechilibre</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mici</a:t>
            </a:r>
            <a:r>
              <a:rPr lang="en-GB" sz="2400" dirty="0">
                <a:latin typeface="Calibri" panose="020F0502020204030204" pitchFamily="34" charset="0"/>
                <a:ea typeface="Calibri" panose="020F0502020204030204" pitchFamily="34" charset="0"/>
                <a:cs typeface="Calibri" panose="020F0502020204030204" pitchFamily="34" charset="0"/>
              </a:rPr>
              <a:t> a VF din </a:t>
            </a:r>
            <a:r>
              <a:rPr lang="en-GB" sz="2400" dirty="0" err="1">
                <a:latin typeface="Calibri" panose="020F0502020204030204" pitchFamily="34" charset="0"/>
                <a:ea typeface="Calibri" panose="020F0502020204030204" pitchFamily="34" charset="0"/>
                <a:cs typeface="Calibri" panose="020F0502020204030204" pitchFamily="34" charset="0"/>
              </a:rPr>
              <a:t>cadrul</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unui</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şir</a:t>
            </a:r>
            <a:r>
              <a:rPr lang="en-GB" sz="2400" dirty="0">
                <a:latin typeface="Calibri" panose="020F0502020204030204" pitchFamily="34" charset="0"/>
                <a:ea typeface="Calibri" panose="020F0502020204030204" pitchFamily="34" charset="0"/>
                <a:cs typeface="Calibri" panose="020F0502020204030204" pitchFamily="34" charset="0"/>
              </a:rPr>
              <a:t> de LED-</a:t>
            </a:r>
            <a:r>
              <a:rPr lang="en-GB" sz="2400" dirty="0" err="1">
                <a:latin typeface="Calibri" panose="020F0502020204030204" pitchFamily="34" charset="0"/>
                <a:ea typeface="Calibri" panose="020F0502020204030204" pitchFamily="34" charset="0"/>
                <a:cs typeface="Calibri" panose="020F0502020204030204" pitchFamily="34" charset="0"/>
              </a:rPr>
              <a:t>uri</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conectate</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în</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serie</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ar</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putea</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provoca</a:t>
            </a:r>
            <a:r>
              <a:rPr lang="en-GB" sz="2400" dirty="0">
                <a:latin typeface="Calibri" panose="020F0502020204030204" pitchFamily="34" charset="0"/>
                <a:ea typeface="Calibri" panose="020F0502020204030204" pitchFamily="34" charset="0"/>
                <a:cs typeface="Calibri" panose="020F0502020204030204" pitchFamily="34" charset="0"/>
              </a:rPr>
              <a:t> o </a:t>
            </a:r>
            <a:r>
              <a:rPr lang="en-GB" sz="2400" dirty="0" err="1">
                <a:latin typeface="Calibri" panose="020F0502020204030204" pitchFamily="34" charset="0"/>
                <a:ea typeface="Calibri" panose="020F0502020204030204" pitchFamily="34" charset="0"/>
                <a:cs typeface="Calibri" panose="020F0502020204030204" pitchFamily="34" charset="0"/>
              </a:rPr>
              <a:t>variaţie</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semnificativă</a:t>
            </a:r>
            <a:r>
              <a:rPr lang="en-GB" sz="2400" dirty="0">
                <a:latin typeface="Calibri" panose="020F0502020204030204" pitchFamily="34" charset="0"/>
                <a:ea typeface="Calibri" panose="020F0502020204030204" pitchFamily="34" charset="0"/>
                <a:cs typeface="Calibri" panose="020F0502020204030204" pitchFamily="34" charset="0"/>
              </a:rPr>
              <a:t> a </a:t>
            </a:r>
            <a:r>
              <a:rPr lang="en-GB" sz="2400" dirty="0" err="1">
                <a:latin typeface="Calibri" panose="020F0502020204030204" pitchFamily="34" charset="0"/>
                <a:ea typeface="Calibri" panose="020F0502020204030204" pitchFamily="34" charset="0"/>
                <a:cs typeface="Calibri" panose="020F0502020204030204" pitchFamily="34" charset="0"/>
              </a:rPr>
              <a:t>curentului</a:t>
            </a:r>
            <a:r>
              <a:rPr lang="en-GB" sz="2400" dirty="0">
                <a:latin typeface="Calibri" panose="020F0502020204030204" pitchFamily="34" charset="0"/>
                <a:ea typeface="Calibri" panose="020F0502020204030204" pitchFamily="34" charset="0"/>
                <a:cs typeface="Calibri" panose="020F0502020204030204" pitchFamily="34" charset="0"/>
              </a:rPr>
              <a:t> IF </a:t>
            </a:r>
            <a:r>
              <a:rPr lang="en-GB" sz="2400" dirty="0" err="1">
                <a:latin typeface="Calibri" panose="020F0502020204030204" pitchFamily="34" charset="0"/>
                <a:ea typeface="Calibri" panose="020F0502020204030204" pitchFamily="34" charset="0"/>
                <a:cs typeface="Calibri" panose="020F0502020204030204" pitchFamily="34" charset="0"/>
              </a:rPr>
              <a:t>prin</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şir</a:t>
            </a:r>
            <a:r>
              <a:rPr lang="en-GB" sz="24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GB" sz="2400" dirty="0" err="1">
                <a:latin typeface="Calibri" panose="020F0502020204030204" pitchFamily="34" charset="0"/>
                <a:ea typeface="Calibri" panose="020F0502020204030204" pitchFamily="34" charset="0"/>
                <a:cs typeface="Calibri" panose="020F0502020204030204" pitchFamily="34" charset="0"/>
              </a:rPr>
              <a:t>Valoarea</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tipică</a:t>
            </a:r>
            <a:r>
              <a:rPr lang="en-GB" sz="2400" dirty="0">
                <a:latin typeface="Calibri" panose="020F0502020204030204" pitchFamily="34" charset="0"/>
                <a:ea typeface="Calibri" panose="020F0502020204030204" pitchFamily="34" charset="0"/>
                <a:cs typeface="Calibri" panose="020F0502020204030204" pitchFamily="34" charset="0"/>
              </a:rPr>
              <a:t> a </a:t>
            </a:r>
            <a:r>
              <a:rPr lang="en-GB" sz="2400" dirty="0" err="1">
                <a:latin typeface="Calibri" panose="020F0502020204030204" pitchFamily="34" charset="0"/>
                <a:ea typeface="Calibri" panose="020F0502020204030204" pitchFamily="34" charset="0"/>
                <a:cs typeface="Calibri" panose="020F0502020204030204" pitchFamily="34" charset="0"/>
              </a:rPr>
              <a:t>rezistenţei</a:t>
            </a:r>
            <a:r>
              <a:rPr lang="en-GB" sz="2400" dirty="0">
                <a:latin typeface="Calibri" panose="020F0502020204030204" pitchFamily="34" charset="0"/>
                <a:ea typeface="Calibri" panose="020F0502020204030204" pitchFamily="34" charset="0"/>
                <a:cs typeface="Calibri" panose="020F0502020204030204" pitchFamily="34" charset="0"/>
              </a:rPr>
              <a:t> de </a:t>
            </a:r>
            <a:r>
              <a:rPr lang="en-GB" sz="2400" dirty="0" err="1">
                <a:latin typeface="Calibri" panose="020F0502020204030204" pitchFamily="34" charset="0"/>
                <a:ea typeface="Calibri" panose="020F0502020204030204" pitchFamily="34" charset="0"/>
                <a:cs typeface="Calibri" panose="020F0502020204030204" pitchFamily="34" charset="0"/>
              </a:rPr>
              <a:t>balast</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este</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mai</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mică</a:t>
            </a:r>
            <a:r>
              <a:rPr lang="en-GB" sz="2400" dirty="0">
                <a:latin typeface="Calibri" panose="020F0502020204030204" pitchFamily="34" charset="0"/>
                <a:ea typeface="Calibri" panose="020F0502020204030204" pitchFamily="34" charset="0"/>
                <a:cs typeface="Calibri" panose="020F0502020204030204" pitchFamily="34" charset="0"/>
              </a:rPr>
              <a:t> de 20 </a:t>
            </a:r>
            <a:r>
              <a:rPr lang="en-GB" sz="2400" dirty="0" err="1">
                <a:latin typeface="Calibri" panose="020F0502020204030204" pitchFamily="34" charset="0"/>
                <a:ea typeface="Calibri" panose="020F0502020204030204" pitchFamily="34" charset="0"/>
                <a:cs typeface="Calibri" panose="020F0502020204030204" pitchFamily="34" charset="0"/>
              </a:rPr>
              <a:t>Ohmi</a:t>
            </a:r>
            <a:r>
              <a:rPr lang="en-GB" sz="2400" dirty="0">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GB" sz="2400" dirty="0"/>
          </a:p>
        </p:txBody>
      </p:sp>
    </p:spTree>
    <p:extLst>
      <p:ext uri="{BB962C8B-B14F-4D97-AF65-F5344CB8AC3E}">
        <p14:creationId xmlns:p14="http://schemas.microsoft.com/office/powerpoint/2010/main" val="1357818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3623569" y="248004"/>
            <a:ext cx="4535010" cy="487363"/>
          </a:xfrm>
        </p:spPr>
        <p:txBody>
          <a:bodyPr>
            <a:normAutofit fontScale="90000"/>
          </a:bodyPr>
          <a:lstStyle/>
          <a:p>
            <a:r>
              <a:rPr lang="en-US" altLang="en-US" b="1" dirty="0" err="1">
                <a:latin typeface="Calibri" panose="020F0502020204030204" pitchFamily="34" charset="0"/>
                <a:ea typeface="Calibri" panose="020F0502020204030204" pitchFamily="34" charset="0"/>
                <a:cs typeface="Times New Roman" panose="02020603050405020304" pitchFamily="18" charset="0"/>
              </a:rPr>
              <a:t>Conexiunea</a:t>
            </a:r>
            <a:r>
              <a:rPr lang="en-US" altLang="en-US" b="1" dirty="0">
                <a:latin typeface="Calibri" panose="020F0502020204030204" pitchFamily="34" charset="0"/>
                <a:ea typeface="Calibri" panose="020F0502020204030204" pitchFamily="34" charset="0"/>
                <a:cs typeface="Times New Roman" panose="02020603050405020304" pitchFamily="18" charset="0"/>
              </a:rPr>
              <a:t> </a:t>
            </a:r>
            <a:r>
              <a:rPr lang="en-US" altLang="en-US" b="1" dirty="0" err="1">
                <a:latin typeface="Calibri" panose="020F0502020204030204" pitchFamily="34" charset="0"/>
                <a:ea typeface="Calibri" panose="020F0502020204030204" pitchFamily="34" charset="0"/>
                <a:cs typeface="Times New Roman" panose="02020603050405020304" pitchFamily="18" charset="0"/>
              </a:rPr>
              <a:t>matrice</a:t>
            </a:r>
            <a:endParaRPr lang="en-US" altLang="en-US" dirty="0">
              <a:ea typeface="Calibri" panose="020F0502020204030204" pitchFamily="34" charset="0"/>
              <a:cs typeface="Times New Roman" panose="02020603050405020304" pitchFamily="18" charset="0"/>
            </a:endParaRPr>
          </a:p>
        </p:txBody>
      </p:sp>
      <p:sp>
        <p:nvSpPr>
          <p:cNvPr id="67587" name="Content Placeholder 2"/>
          <p:cNvSpPr>
            <a:spLocks noGrp="1"/>
          </p:cNvSpPr>
          <p:nvPr>
            <p:ph idx="1"/>
          </p:nvPr>
        </p:nvSpPr>
        <p:spPr>
          <a:xfrm>
            <a:off x="923366" y="1116106"/>
            <a:ext cx="11104122" cy="5383305"/>
          </a:xfrm>
        </p:spPr>
        <p:txBody>
          <a:bodyPr>
            <a:normAutofit/>
          </a:bodyPr>
          <a:lstStyle/>
          <a:p>
            <a:pPr marL="0" indent="0">
              <a:buNone/>
            </a:pPr>
            <a:r>
              <a:rPr lang="ro-RO" altLang="en-US" sz="2400" dirty="0">
                <a:latin typeface="Calibri" panose="020F0502020204030204" pitchFamily="34" charset="0"/>
                <a:ea typeface="Calibri" panose="020F0502020204030204" pitchFamily="34" charset="0"/>
                <a:cs typeface="Times New Roman" panose="02020603050405020304" pitchFamily="18" charset="0"/>
              </a:rPr>
              <a:t>C</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onexiunea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matrice</a:t>
            </a:r>
            <a:r>
              <a:rPr lang="ro-RO"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a:latin typeface="Calibri" panose="020F0502020204030204" pitchFamily="34" charset="0"/>
                <a:ea typeface="Calibri" panose="020F0502020204030204" pitchFamily="34" charset="0"/>
                <a:cs typeface="Times New Roman" panose="02020603050405020304" pitchFamily="18" charset="0"/>
              </a:rPr>
              <a:t>LED-urile sunt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conectate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pe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laturi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alimentare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orizontale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şi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verticale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endParaRPr lang="ro-RO" alt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altLang="en-US" sz="2400" dirty="0" err="1">
                <a:latin typeface="Calibri" panose="020F0502020204030204" pitchFamily="34" charset="0"/>
                <a:ea typeface="Calibri" panose="020F0502020204030204" pitchFamily="34" charset="0"/>
                <a:cs typeface="Times New Roman" panose="02020603050405020304" pitchFamily="18" charset="0"/>
              </a:rPr>
              <a:t>Acest</a:t>
            </a:r>
            <a:r>
              <a:rPr lang="en-US" altLang="en-US" sz="2400" dirty="0">
                <a:latin typeface="Calibri" panose="020F0502020204030204" pitchFamily="34" charset="0"/>
                <a:ea typeface="Calibri" panose="020F0502020204030204" pitchFamily="34" charset="0"/>
                <a:cs typeface="Times New Roman" panose="02020603050405020304" pitchFamily="18" charset="0"/>
              </a:rPr>
              <a:t> mod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conectare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denumit</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şi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conexiunea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cruce</a:t>
            </a:r>
            <a:r>
              <a:rPr lang="en-US" altLang="en-US" sz="2400" dirty="0">
                <a:latin typeface="Calibri" panose="020F0502020204030204" pitchFamily="34" charset="0"/>
                <a:ea typeface="Calibri" panose="020F0502020204030204" pitchFamily="34" charset="0"/>
                <a:cs typeface="Times New Roman" panose="02020603050405020304" pitchFamily="18" charset="0"/>
              </a:rPr>
              <a:t>, nu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este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altceva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decât</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conectarea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unor</a:t>
            </a:r>
            <a:r>
              <a:rPr lang="en-US" altLang="en-US" sz="2400" dirty="0">
                <a:latin typeface="Calibri" panose="020F0502020204030204" pitchFamily="34" charset="0"/>
                <a:ea typeface="Calibri" panose="020F0502020204030204" pitchFamily="34" charset="0"/>
                <a:cs typeface="Times New Roman" panose="02020603050405020304" pitchFamily="18" charset="0"/>
              </a:rPr>
              <a:t> LED-</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serie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şi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paralel</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endParaRPr lang="ro-RO" alt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conexiunea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matrice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este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ceva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mai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tolerantă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la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erori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nu se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folosesc</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rezistențe</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echilibrare</a:t>
            </a:r>
            <a:r>
              <a:rPr lang="ro-RO" altLang="en-US" sz="2400" dirty="0">
                <a:latin typeface="Calibri" panose="020F0502020204030204" pitchFamily="34" charset="0"/>
                <a:ea typeface="Calibri" panose="020F0502020204030204" pitchFamily="34" charset="0"/>
                <a:cs typeface="Times New Roman" panose="02020603050405020304" pitchFamily="18" charset="0"/>
              </a:rPr>
              <a:t> la unirea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paralel</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iar</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eficiența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conexiuni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este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mult</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îmbunătățită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endParaRPr lang="ro-RO" alt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altLang="en-US" sz="2400" dirty="0" err="1">
                <a:latin typeface="Calibri" panose="020F0502020204030204" pitchFamily="34" charset="0"/>
                <a:ea typeface="Calibri" panose="020F0502020204030204" pitchFamily="34" charset="0"/>
                <a:cs typeface="Times New Roman" panose="02020603050405020304" pitchFamily="18" charset="0"/>
              </a:rPr>
              <a:t>Totuşi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distribuţia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curentului</a:t>
            </a:r>
            <a:r>
              <a:rPr lang="en-US" altLang="en-US" sz="2400" dirty="0">
                <a:latin typeface="Calibri" panose="020F0502020204030204" pitchFamily="34" charset="0"/>
                <a:ea typeface="Calibri" panose="020F0502020204030204" pitchFamily="34" charset="0"/>
                <a:cs typeface="Times New Roman" panose="02020603050405020304" pitchFamily="18" charset="0"/>
              </a:rPr>
              <a:t> pe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laturile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matricii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rămâne</a:t>
            </a:r>
            <a:r>
              <a:rPr lang="en-US" altLang="en-US" sz="2400" dirty="0">
                <a:latin typeface="Calibri" panose="020F0502020204030204" pitchFamily="34" charset="0"/>
                <a:ea typeface="Calibri" panose="020F0502020204030204" pitchFamily="34" charset="0"/>
                <a:cs typeface="Times New Roman" panose="02020603050405020304" pitchFamily="18" charset="0"/>
              </a:rPr>
              <a:t> o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problemă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endParaRPr lang="ro-RO" alt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altLang="en-US" sz="2400" dirty="0">
                <a:latin typeface="Calibri" panose="020F0502020204030204" pitchFamily="34" charset="0"/>
                <a:ea typeface="Calibri" panose="020F0502020204030204" pitchFamily="34" charset="0"/>
                <a:cs typeface="Times New Roman" panose="02020603050405020304" pitchFamily="18" charset="0"/>
              </a:rPr>
              <a:t>O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distribuţie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inegală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curentului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cauzată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toleranţele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componentelor</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poate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conduce la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diferenţe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vizibile</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luminozitate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endParaRPr lang="ro-RO" alt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altLang="en-US" sz="2400" dirty="0" err="1">
                <a:latin typeface="Calibri" panose="020F0502020204030204" pitchFamily="34" charset="0"/>
                <a:ea typeface="Calibri" panose="020F0502020204030204" pitchFamily="34" charset="0"/>
                <a:cs typeface="Times New Roman" panose="02020603050405020304" pitchFamily="18" charset="0"/>
              </a:rPr>
              <a:t>Spre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exemplu</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diferenţe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ale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caracteristicilor</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termice</a:t>
            </a:r>
            <a:r>
              <a:rPr lang="en-US" altLang="en-US" sz="2400" dirty="0">
                <a:latin typeface="Calibri" panose="020F0502020204030204" pitchFamily="34" charset="0"/>
                <a:ea typeface="Calibri" panose="020F0502020204030204" pitchFamily="34" charset="0"/>
                <a:cs typeface="Times New Roman" panose="02020603050405020304" pitchFamily="18" charset="0"/>
              </a:rPr>
              <a:t> pot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cauza</a:t>
            </a:r>
            <a:r>
              <a:rPr lang="en-US" altLang="en-US" sz="2400" dirty="0">
                <a:latin typeface="Calibri" panose="020F0502020204030204" pitchFamily="34" charset="0"/>
                <a:ea typeface="Calibri" panose="020F0502020204030204" pitchFamily="34" charset="0"/>
                <a:cs typeface="Times New Roman" panose="02020603050405020304" pitchFamily="18" charset="0"/>
              </a:rPr>
              <a:t> o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variaţie</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curent</a:t>
            </a:r>
            <a:r>
              <a:rPr lang="en-US" altLang="en-US" sz="2400" dirty="0">
                <a:latin typeface="Calibri" panose="020F0502020204030204" pitchFamily="34" charset="0"/>
                <a:ea typeface="Calibri" panose="020F0502020204030204" pitchFamily="34" charset="0"/>
                <a:cs typeface="Times New Roman" panose="02020603050405020304" pitchFamily="18" charset="0"/>
              </a:rPr>
              <a:t> care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va</a:t>
            </a:r>
            <a:r>
              <a:rPr lang="en-US" altLang="en-US" sz="2400" dirty="0">
                <a:latin typeface="Calibri" panose="020F0502020204030204" pitchFamily="34" charset="0"/>
                <a:ea typeface="Calibri" panose="020F0502020204030204" pitchFamily="34" charset="0"/>
                <a:cs typeface="Times New Roman" panose="02020603050405020304" pitchFamily="18" charset="0"/>
              </a:rPr>
              <a:t> duce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inevitabil</a:t>
            </a:r>
            <a:r>
              <a:rPr lang="en-US" altLang="en-US" sz="2400" dirty="0">
                <a:latin typeface="Calibri" panose="020F0502020204030204" pitchFamily="34" charset="0"/>
                <a:ea typeface="Calibri" panose="020F0502020204030204" pitchFamily="34" charset="0"/>
                <a:cs typeface="Times New Roman" panose="02020603050405020304" pitchFamily="18" charset="0"/>
              </a:rPr>
              <a:t> la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problema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semnalată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anterior pe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parcursul</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trecerii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timpului</a:t>
            </a:r>
            <a:r>
              <a:rPr lang="en-US" altLang="en-US" sz="2400" dirty="0">
                <a:latin typeface="Calibri" panose="020F0502020204030204" pitchFamily="34" charset="0"/>
                <a:ea typeface="Calibri" panose="020F0502020204030204" pitchFamily="34" charset="0"/>
                <a:cs typeface="Times New Roman" panose="02020603050405020304" pitchFamily="18" charset="0"/>
              </a:rPr>
              <a:t>.</a:t>
            </a:r>
            <a:endParaRPr lang="ro-RO" alt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27748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3420411" y="221371"/>
            <a:ext cx="5147569" cy="563563"/>
          </a:xfrm>
        </p:spPr>
        <p:txBody>
          <a:bodyPr>
            <a:normAutofit fontScale="90000"/>
          </a:bodyPr>
          <a:lstStyle/>
          <a:p>
            <a:r>
              <a:rPr lang="en-US" altLang="en-US" b="1" dirty="0" err="1">
                <a:latin typeface="Calibri" panose="020F0502020204030204" pitchFamily="34" charset="0"/>
                <a:ea typeface="Calibri" panose="020F0502020204030204" pitchFamily="34" charset="0"/>
                <a:cs typeface="Times New Roman" panose="02020603050405020304" pitchFamily="18" charset="0"/>
              </a:rPr>
              <a:t>Conexiunea</a:t>
            </a:r>
            <a:r>
              <a:rPr lang="en-US" altLang="en-US" b="1" dirty="0">
                <a:latin typeface="Calibri" panose="020F0502020204030204" pitchFamily="34" charset="0"/>
                <a:ea typeface="Calibri" panose="020F0502020204030204" pitchFamily="34" charset="0"/>
                <a:cs typeface="Times New Roman" panose="02020603050405020304" pitchFamily="18" charset="0"/>
              </a:rPr>
              <a:t> </a:t>
            </a:r>
            <a:r>
              <a:rPr lang="en-US" altLang="en-US" b="1" dirty="0" err="1">
                <a:latin typeface="Calibri" panose="020F0502020204030204" pitchFamily="34" charset="0"/>
                <a:ea typeface="Calibri" panose="020F0502020204030204" pitchFamily="34" charset="0"/>
                <a:cs typeface="Times New Roman" panose="02020603050405020304" pitchFamily="18" charset="0"/>
              </a:rPr>
              <a:t>multicanal</a:t>
            </a:r>
            <a:endParaRPr lang="en-US" altLang="en-US" dirty="0">
              <a:ea typeface="Calibri" panose="020F0502020204030204" pitchFamily="34" charset="0"/>
              <a:cs typeface="Times New Roman" panose="02020603050405020304" pitchFamily="18" charset="0"/>
            </a:endParaRPr>
          </a:p>
        </p:txBody>
      </p:sp>
      <p:sp>
        <p:nvSpPr>
          <p:cNvPr id="68611" name="Content Placeholder 2"/>
          <p:cNvSpPr>
            <a:spLocks noGrp="1"/>
          </p:cNvSpPr>
          <p:nvPr>
            <p:ph idx="1"/>
          </p:nvPr>
        </p:nvSpPr>
        <p:spPr>
          <a:xfrm>
            <a:off x="395013" y="914401"/>
            <a:ext cx="11198367" cy="5211763"/>
          </a:xfrm>
        </p:spPr>
        <p:txBody>
          <a:bodyPr>
            <a:noAutofit/>
          </a:bodyPr>
          <a:lstStyle/>
          <a:p>
            <a:r>
              <a:rPr lang="en-US" altLang="en-US" sz="2400" dirty="0">
                <a:latin typeface="Calibri" panose="020F0502020204030204" pitchFamily="34" charset="0"/>
                <a:ea typeface="Calibri" panose="020F0502020204030204" pitchFamily="34" charset="0"/>
                <a:cs typeface="Times New Roman" panose="02020603050405020304" pitchFamily="18" charset="0"/>
              </a:rPr>
              <a:t>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obicei</a:t>
            </a:r>
            <a:r>
              <a:rPr lang="en-US" altLang="en-US" sz="2400" dirty="0">
                <a:latin typeface="Calibri" panose="020F0502020204030204" pitchFamily="34" charset="0"/>
                <a:ea typeface="Calibri" panose="020F0502020204030204" pitchFamily="34" charset="0"/>
                <a:cs typeface="Times New Roman" panose="02020603050405020304" pitchFamily="18" charset="0"/>
              </a:rPr>
              <a:t>, se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recomandă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utilizarea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conectării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serie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 LED-</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urilor</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ori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căte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ori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este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posibil</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deoarece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acest</a:t>
            </a:r>
            <a:r>
              <a:rPr lang="en-US" altLang="en-US" sz="2400" dirty="0">
                <a:latin typeface="Calibri" panose="020F0502020204030204" pitchFamily="34" charset="0"/>
                <a:ea typeface="Calibri" panose="020F0502020204030204" pitchFamily="34" charset="0"/>
                <a:cs typeface="Times New Roman" panose="02020603050405020304" pitchFamily="18" charset="0"/>
              </a:rPr>
              <a:t> mod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conectare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evită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problemele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termice</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distribuţie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întâlnite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cazul</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conexiunilor</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matrice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şi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paralel</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endParaRPr lang="ro-RO" altLang="en-US" sz="2400" dirty="0">
              <a:latin typeface="Calibri" panose="020F0502020204030204" pitchFamily="34" charset="0"/>
              <a:ea typeface="Calibri" panose="020F0502020204030204" pitchFamily="34" charset="0"/>
              <a:cs typeface="Times New Roman" panose="02020603050405020304" pitchFamily="18" charset="0"/>
            </a:endParaRPr>
          </a:p>
          <a:p>
            <a:endParaRPr lang="ro-RO" altLang="en-US" sz="2400" dirty="0">
              <a:latin typeface="Calibri" panose="020F0502020204030204" pitchFamily="34" charset="0"/>
              <a:ea typeface="Calibri" panose="020F0502020204030204" pitchFamily="34" charset="0"/>
              <a:cs typeface="Times New Roman" panose="02020603050405020304" pitchFamily="18" charset="0"/>
            </a:endParaRPr>
          </a:p>
          <a:p>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Conexiunea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cea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mai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robustă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constă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utilizarea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unui</a:t>
            </a:r>
            <a:r>
              <a:rPr lang="en-US" altLang="en-US" sz="2400" dirty="0">
                <a:latin typeface="Calibri" panose="020F0502020204030204" pitchFamily="34" charset="0"/>
                <a:ea typeface="Calibri" panose="020F0502020204030204" pitchFamily="34" charset="0"/>
                <a:cs typeface="Times New Roman" panose="02020603050405020304" pitchFamily="18" charset="0"/>
              </a:rPr>
              <a:t> driver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separat</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pentru</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fiecare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şir</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LED-</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sau</a:t>
            </a:r>
            <a:r>
              <a:rPr lang="en-US" altLang="en-US" sz="2400" dirty="0">
                <a:latin typeface="Calibri" panose="020F0502020204030204" pitchFamily="34" charset="0"/>
                <a:ea typeface="Calibri" panose="020F0502020204030204" pitchFamily="34" charset="0"/>
                <a:cs typeface="Times New Roman" panose="02020603050405020304" pitchFamily="18" charset="0"/>
              </a:rPr>
              <a:t> un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aşa</a:t>
            </a:r>
            <a:r>
              <a:rPr lang="ro-RO"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zis</a:t>
            </a:r>
            <a:r>
              <a:rPr lang="en-US" altLang="en-US" sz="2400" dirty="0">
                <a:latin typeface="Calibri" panose="020F0502020204030204" pitchFamily="34" charset="0"/>
                <a:ea typeface="Calibri" panose="020F0502020204030204" pitchFamily="34" charset="0"/>
                <a:cs typeface="Times New Roman" panose="02020603050405020304" pitchFamily="18" charset="0"/>
              </a:rPr>
              <a:t> driver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multicanal</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endParaRPr lang="ro-RO" altLang="en-US" sz="2400" dirty="0">
              <a:latin typeface="Calibri" panose="020F0502020204030204" pitchFamily="34" charset="0"/>
              <a:ea typeface="Calibri" panose="020F0502020204030204" pitchFamily="34" charset="0"/>
              <a:cs typeface="Times New Roman" panose="02020603050405020304" pitchFamily="18" charset="0"/>
            </a:endParaRPr>
          </a:p>
          <a:p>
            <a:endParaRPr lang="ro-RO" altLang="en-US" sz="2400" dirty="0">
              <a:latin typeface="Calibri" panose="020F0502020204030204" pitchFamily="34" charset="0"/>
              <a:ea typeface="Calibri" panose="020F0502020204030204" pitchFamily="34" charset="0"/>
              <a:cs typeface="Times New Roman" panose="02020603050405020304" pitchFamily="18" charset="0"/>
            </a:endParaRPr>
          </a:p>
          <a:p>
            <a:r>
              <a:rPr lang="en-US" altLang="en-US" sz="2400" dirty="0" err="1">
                <a:latin typeface="Calibri" panose="020F0502020204030204" pitchFamily="34" charset="0"/>
                <a:ea typeface="Calibri" panose="020F0502020204030204" pitchFamily="34" charset="0"/>
                <a:cs typeface="Times New Roman" panose="02020603050405020304" pitchFamily="18" charset="0"/>
              </a:rPr>
              <a:t>Acest</a:t>
            </a:r>
            <a:r>
              <a:rPr lang="en-US" altLang="en-US" sz="2400" dirty="0">
                <a:latin typeface="Calibri" panose="020F0502020204030204" pitchFamily="34" charset="0"/>
                <a:ea typeface="Calibri" panose="020F0502020204030204" pitchFamily="34" charset="0"/>
                <a:cs typeface="Times New Roman" panose="02020603050405020304" pitchFamily="18" charset="0"/>
              </a:rPr>
              <a:t> mod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conectare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combina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avantajele</a:t>
            </a:r>
            <a:r>
              <a:rPr lang="en-US" altLang="en-US" sz="2400" dirty="0">
                <a:latin typeface="Calibri" panose="020F0502020204030204" pitchFamily="34" charset="0"/>
                <a:ea typeface="Calibri" panose="020F0502020204030204" pitchFamily="34" charset="0"/>
                <a:cs typeface="Times New Roman" panose="02020603050405020304" pitchFamily="18" charset="0"/>
              </a:rPr>
              <a:t> de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fiabilitate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conexiuni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serie</a:t>
            </a:r>
            <a:r>
              <a:rPr lang="en-US" altLang="en-US" sz="2400" dirty="0">
                <a:latin typeface="Calibri" panose="020F0502020204030204" pitchFamily="34" charset="0"/>
                <a:ea typeface="Calibri" panose="020F0502020204030204" pitchFamily="34" charset="0"/>
                <a:cs typeface="Times New Roman" panose="02020603050405020304" pitchFamily="18" charset="0"/>
              </a:rPr>
              <a:t> cu o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capabilitate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mare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curent</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caracteristică</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conexiunilor</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matrice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şi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paralel</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endParaRPr lang="ro-RO" altLang="en-US" sz="2400" dirty="0">
              <a:latin typeface="Calibri" panose="020F0502020204030204" pitchFamily="34" charset="0"/>
              <a:ea typeface="Calibri" panose="020F0502020204030204" pitchFamily="34" charset="0"/>
              <a:cs typeface="Times New Roman" panose="02020603050405020304" pitchFamily="18" charset="0"/>
            </a:endParaRPr>
          </a:p>
          <a:p>
            <a:endParaRPr lang="ro-RO" altLang="en-US" sz="2400" dirty="0">
              <a:latin typeface="Calibri" panose="020F0502020204030204" pitchFamily="34" charset="0"/>
              <a:ea typeface="Calibri" panose="020F0502020204030204" pitchFamily="34" charset="0"/>
              <a:cs typeface="Times New Roman" panose="02020603050405020304" pitchFamily="18" charset="0"/>
            </a:endParaRPr>
          </a:p>
          <a:p>
            <a:r>
              <a:rPr lang="en-US" altLang="en-US" sz="2400" b="1" i="1" dirty="0" err="1">
                <a:latin typeface="Calibri" panose="020F0502020204030204" pitchFamily="34" charset="0"/>
                <a:ea typeface="Calibri" panose="020F0502020204030204" pitchFamily="34" charset="0"/>
                <a:cs typeface="Times New Roman" panose="02020603050405020304" pitchFamily="18" charset="0"/>
              </a:rPr>
              <a:t>Dezavantajul</a:t>
            </a:r>
            <a:r>
              <a:rPr lang="en-US" altLang="en-US" sz="2400" dirty="0">
                <a:latin typeface="Calibri" panose="020F0502020204030204" pitchFamily="34" charset="0"/>
                <a:ea typeface="Calibri" panose="020F0502020204030204" pitchFamily="34" charset="0"/>
                <a:cs typeface="Times New Roman" panose="02020603050405020304" pitchFamily="18" charset="0"/>
              </a:rPr>
              <a:t> evident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în</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cazul</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unei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asemenea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abordări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este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creşterea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costurilor</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şi</a:t>
            </a:r>
            <a:r>
              <a:rPr lang="en-US" altLang="en-US" sz="2400" dirty="0">
                <a:latin typeface="Calibri" panose="020F0502020204030204" pitchFamily="34" charset="0"/>
                <a:ea typeface="Calibri" panose="020F0502020204030204" pitchFamily="34" charset="0"/>
                <a:cs typeface="Times New Roman" panose="02020603050405020304" pitchFamily="18" charset="0"/>
              </a:rPr>
              <a:t> a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complexităţii</a:t>
            </a:r>
            <a:r>
              <a:rPr lang="en-US" altLang="en-US" sz="2400" dirty="0">
                <a:latin typeface="Calibri" panose="020F0502020204030204" pitchFamily="34" charset="0"/>
                <a:ea typeface="Calibri" panose="020F0502020204030204" pitchFamily="34" charset="0"/>
                <a:cs typeface="Times New Roman" panose="02020603050405020304" pitchFamily="18" charset="0"/>
              </a:rPr>
              <a:t>.</a:t>
            </a:r>
            <a:br>
              <a:rPr lang="en-US" altLang="en-US" sz="2400" dirty="0">
                <a:latin typeface="Calibri" panose="020F0502020204030204" pitchFamily="34" charset="0"/>
                <a:ea typeface="Calibri" panose="020F0502020204030204" pitchFamily="34" charset="0"/>
                <a:cs typeface="Times New Roman" panose="02020603050405020304" pitchFamily="18" charset="0"/>
              </a:rPr>
            </a:br>
            <a:endParaRPr lang="en-US" altLang="en-US"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7052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2178293" y="380999"/>
            <a:ext cx="8229600" cy="759417"/>
          </a:xfrm>
        </p:spPr>
        <p:txBody>
          <a:bodyPr>
            <a:normAutofit/>
          </a:bodyPr>
          <a:lstStyle/>
          <a:p>
            <a:pPr eaLnBrk="1" hangingPunct="1"/>
            <a:r>
              <a:rPr lang="en-US" altLang="en-US" dirty="0">
                <a:solidFill>
                  <a:srgbClr val="962E69"/>
                </a:solidFill>
                <a:latin typeface="Showcard Gothic" panose="04020904020102020604" pitchFamily="82" charset="0"/>
              </a:rPr>
              <a:t>      </a:t>
            </a:r>
            <a:r>
              <a:rPr lang="en-US" altLang="en-US" dirty="0" err="1">
                <a:solidFill>
                  <a:srgbClr val="962E69"/>
                </a:solidFill>
                <a:latin typeface="Showcard Gothic" panose="04020904020102020604" pitchFamily="82" charset="0"/>
              </a:rPr>
              <a:t>Introduc</a:t>
            </a:r>
            <a:r>
              <a:rPr lang="ro-MD" altLang="en-US" dirty="0">
                <a:solidFill>
                  <a:srgbClr val="962E69"/>
                </a:solidFill>
                <a:latin typeface="Showcard Gothic" panose="04020904020102020604" pitchFamily="82" charset="0"/>
              </a:rPr>
              <a:t>ere dioda laser</a:t>
            </a:r>
            <a:endParaRPr lang="en-US" altLang="en-US" dirty="0">
              <a:solidFill>
                <a:srgbClr val="962E69"/>
              </a:solidFill>
              <a:latin typeface="Showcard Gothic" panose="04020904020102020604" pitchFamily="82" charset="0"/>
            </a:endParaRPr>
          </a:p>
        </p:txBody>
      </p:sp>
      <p:sp>
        <p:nvSpPr>
          <p:cNvPr id="37891" name="Rectangle 3"/>
          <p:cNvSpPr>
            <a:spLocks noGrp="1"/>
          </p:cNvSpPr>
          <p:nvPr>
            <p:ph sz="quarter" idx="1"/>
          </p:nvPr>
        </p:nvSpPr>
        <p:spPr>
          <a:xfrm>
            <a:off x="952952" y="1529784"/>
            <a:ext cx="10994760" cy="5275263"/>
          </a:xfrm>
        </p:spPr>
        <p:txBody>
          <a:bodyPr>
            <a:normAutofit/>
          </a:bodyPr>
          <a:lstStyle/>
          <a:p>
            <a:pPr eaLnBrk="1" hangingPunct="1"/>
            <a:r>
              <a:rPr lang="en-US" altLang="en-US" sz="2400" dirty="0" err="1"/>
              <a:t>Acronimul</a:t>
            </a:r>
            <a:r>
              <a:rPr lang="en-US" altLang="en-US" sz="2400" dirty="0"/>
              <a:t> LASER </a:t>
            </a:r>
            <a:r>
              <a:rPr lang="en-US" altLang="en-US" sz="2400" dirty="0" err="1"/>
              <a:t>înseamnă</a:t>
            </a:r>
            <a:r>
              <a:rPr lang="en-US" altLang="en-US" sz="2400" dirty="0"/>
              <a:t> Light Amplification by Stimulated Emission of Radiation. </a:t>
            </a:r>
            <a:endParaRPr lang="ro-RO" altLang="en-US" sz="2400" dirty="0"/>
          </a:p>
          <a:p>
            <a:pPr eaLnBrk="1" hangingPunct="1"/>
            <a:r>
              <a:rPr lang="en-US" altLang="en-US" sz="2400" dirty="0" err="1"/>
              <a:t>Primul</a:t>
            </a:r>
            <a:r>
              <a:rPr lang="en-US" altLang="en-US" sz="2400" dirty="0"/>
              <a:t> laser </a:t>
            </a:r>
            <a:r>
              <a:rPr lang="en-US" altLang="en-US" sz="2400" dirty="0" err="1"/>
              <a:t>funcţional</a:t>
            </a:r>
            <a:r>
              <a:rPr lang="en-US" altLang="en-US" sz="2400" dirty="0"/>
              <a:t> a </a:t>
            </a:r>
            <a:r>
              <a:rPr lang="en-US" altLang="en-US" sz="2400" dirty="0" err="1"/>
              <a:t>fost</a:t>
            </a:r>
            <a:r>
              <a:rPr lang="en-US" altLang="en-US" sz="2400" dirty="0"/>
              <a:t> </a:t>
            </a:r>
            <a:r>
              <a:rPr lang="en-US" altLang="en-US" sz="2400" dirty="0" err="1"/>
              <a:t>construit</a:t>
            </a:r>
            <a:r>
              <a:rPr lang="en-US" altLang="en-US" sz="2400" dirty="0"/>
              <a:t> </a:t>
            </a:r>
            <a:r>
              <a:rPr lang="en-US" altLang="en-US" sz="2400" dirty="0" err="1"/>
              <a:t>pe</a:t>
            </a:r>
            <a:r>
              <a:rPr lang="en-US" altLang="en-US" sz="2400" dirty="0"/>
              <a:t> </a:t>
            </a:r>
            <a:r>
              <a:rPr lang="en-US" altLang="en-US" sz="2400" dirty="0" err="1"/>
              <a:t>rubin</a:t>
            </a:r>
            <a:r>
              <a:rPr lang="en-US" altLang="en-US" sz="2400" dirty="0"/>
              <a:t> de </a:t>
            </a:r>
            <a:r>
              <a:rPr lang="en-US" altLang="en-US" sz="2400" dirty="0" err="1"/>
              <a:t>către</a:t>
            </a:r>
            <a:r>
              <a:rPr lang="en-US" altLang="en-US" sz="2400" dirty="0"/>
              <a:t> </a:t>
            </a:r>
            <a:r>
              <a:rPr lang="en-US" altLang="en-US" sz="2400" dirty="0" err="1"/>
              <a:t>americanul</a:t>
            </a:r>
            <a:r>
              <a:rPr lang="en-US" altLang="en-US" sz="2400" dirty="0"/>
              <a:t> Theodore </a:t>
            </a:r>
            <a:r>
              <a:rPr lang="en-US" altLang="en-US" sz="2400" dirty="0" err="1"/>
              <a:t>Meiman</a:t>
            </a:r>
            <a:r>
              <a:rPr lang="en-US" altLang="en-US" sz="2400" dirty="0"/>
              <a:t>, </a:t>
            </a:r>
            <a:r>
              <a:rPr lang="en-US" altLang="en-US" sz="2400" dirty="0" err="1"/>
              <a:t>în</a:t>
            </a:r>
            <a:r>
              <a:rPr lang="en-US" altLang="en-US" sz="2400" dirty="0"/>
              <a:t> 1960. </a:t>
            </a:r>
            <a:endParaRPr lang="ro-RO" altLang="en-US" sz="2400" dirty="0"/>
          </a:p>
          <a:p>
            <a:pPr eaLnBrk="1" hangingPunct="1"/>
            <a:endParaRPr lang="ro-RO" altLang="en-US" sz="2400" dirty="0"/>
          </a:p>
          <a:p>
            <a:pPr eaLnBrk="1" hangingPunct="1"/>
            <a:r>
              <a:rPr lang="en-US" altLang="en-US" sz="2400" dirty="0" err="1"/>
              <a:t>Interesant</a:t>
            </a:r>
            <a:r>
              <a:rPr lang="en-US" altLang="en-US" sz="2400" dirty="0"/>
              <a:t> </a:t>
            </a:r>
            <a:r>
              <a:rPr lang="en-US" altLang="en-US" sz="2400" dirty="0" err="1"/>
              <a:t>este</a:t>
            </a:r>
            <a:r>
              <a:rPr lang="en-US" altLang="en-US" sz="2400" dirty="0"/>
              <a:t> </a:t>
            </a:r>
            <a:r>
              <a:rPr lang="en-US" altLang="en-US" sz="2400" dirty="0" err="1"/>
              <a:t>că</a:t>
            </a:r>
            <a:r>
              <a:rPr lang="en-US" altLang="en-US" sz="2400" dirty="0"/>
              <a:t> </a:t>
            </a:r>
            <a:r>
              <a:rPr lang="en-US" altLang="en-US" sz="2400" u="sng" dirty="0" err="1"/>
              <a:t>laserul</a:t>
            </a:r>
            <a:r>
              <a:rPr lang="en-US" altLang="en-US" sz="2400" u="sng" dirty="0"/>
              <a:t> nu </a:t>
            </a:r>
            <a:r>
              <a:rPr lang="en-US" altLang="en-US" sz="2400" u="sng" dirty="0" err="1"/>
              <a:t>este</a:t>
            </a:r>
            <a:r>
              <a:rPr lang="en-US" altLang="en-US" sz="2400" u="sng" dirty="0"/>
              <a:t> un </a:t>
            </a:r>
            <a:r>
              <a:rPr lang="en-US" altLang="en-US" sz="2400" u="sng" dirty="0" err="1"/>
              <a:t>amplificator</a:t>
            </a:r>
            <a:r>
              <a:rPr lang="en-US" altLang="en-US" sz="2400" u="sng" dirty="0"/>
              <a:t> de </a:t>
            </a:r>
            <a:r>
              <a:rPr lang="en-US" altLang="en-US" sz="2400" u="sng" dirty="0" err="1"/>
              <a:t>lumină</a:t>
            </a:r>
            <a:r>
              <a:rPr lang="en-US" altLang="en-US" sz="2400" u="sng" dirty="0"/>
              <a:t>, </a:t>
            </a:r>
            <a:r>
              <a:rPr lang="ro-RO" altLang="en-US" sz="2400" u="sng" dirty="0"/>
              <a:t>aș</a:t>
            </a:r>
            <a:r>
              <a:rPr lang="en-US" altLang="en-US" sz="2400" u="sng" dirty="0"/>
              <a:t>a cum </a:t>
            </a:r>
            <a:r>
              <a:rPr lang="en-US" altLang="en-US" sz="2400" u="sng" dirty="0" err="1"/>
              <a:t>sugerează</a:t>
            </a:r>
            <a:r>
              <a:rPr lang="en-US" altLang="en-US" sz="2400" u="sng" dirty="0"/>
              <a:t> </a:t>
            </a:r>
            <a:r>
              <a:rPr lang="en-US" altLang="en-US" sz="2400" u="sng" dirty="0" err="1"/>
              <a:t>numele</a:t>
            </a:r>
            <a:r>
              <a:rPr lang="en-US" altLang="en-US" sz="2400" u="sng" dirty="0"/>
              <a:t>, </a:t>
            </a:r>
            <a:r>
              <a:rPr lang="en-US" altLang="en-US" sz="2400" i="1" u="sng" dirty="0">
                <a:solidFill>
                  <a:srgbClr val="FF0000"/>
                </a:solidFill>
              </a:rPr>
              <a:t>ci un generator de </a:t>
            </a:r>
            <a:r>
              <a:rPr lang="en-US" altLang="en-US" sz="2400" i="1" u="sng" dirty="0" err="1">
                <a:solidFill>
                  <a:srgbClr val="FF0000"/>
                </a:solidFill>
              </a:rPr>
              <a:t>lumină</a:t>
            </a:r>
            <a:r>
              <a:rPr lang="en-US" altLang="en-US" sz="2400" dirty="0"/>
              <a:t> </a:t>
            </a:r>
            <a:r>
              <a:rPr lang="en-US" altLang="en-US" sz="2400" dirty="0" err="1"/>
              <a:t>prin</a:t>
            </a:r>
            <a:r>
              <a:rPr lang="en-US" altLang="en-US" sz="2400" dirty="0"/>
              <a:t> </a:t>
            </a:r>
            <a:r>
              <a:rPr lang="en-US" altLang="en-US" sz="2400" dirty="0" err="1"/>
              <a:t>emisie</a:t>
            </a:r>
            <a:r>
              <a:rPr lang="en-US" altLang="en-US" sz="2400" dirty="0"/>
              <a:t> </a:t>
            </a:r>
            <a:r>
              <a:rPr lang="en-US" altLang="en-US" sz="2400" dirty="0" err="1"/>
              <a:t>stimulată</a:t>
            </a:r>
            <a:r>
              <a:rPr lang="en-US" altLang="en-US" sz="2400" dirty="0"/>
              <a:t> de </a:t>
            </a:r>
            <a:r>
              <a:rPr lang="en-US" altLang="en-US" sz="2400" dirty="0" err="1"/>
              <a:t>radiaţie</a:t>
            </a:r>
            <a:r>
              <a:rPr lang="en-US" altLang="en-US" sz="2400" dirty="0"/>
              <a:t>. </a:t>
            </a:r>
          </a:p>
          <a:p>
            <a:pPr eaLnBrk="1" hangingPunct="1"/>
            <a:endParaRPr lang="en-US" altLang="en-US" sz="2400" dirty="0"/>
          </a:p>
        </p:txBody>
      </p:sp>
    </p:spTree>
    <p:extLst>
      <p:ext uri="{BB962C8B-B14F-4D97-AF65-F5344CB8AC3E}">
        <p14:creationId xmlns:p14="http://schemas.microsoft.com/office/powerpoint/2010/main" val="1055953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800" decel="100000"/>
                                        <p:tgtEl>
                                          <p:spTgt spid="37890"/>
                                        </p:tgtEl>
                                      </p:cBhvr>
                                    </p:animEffect>
                                    <p:anim calcmode="lin" valueType="num">
                                      <p:cBhvr>
                                        <p:cTn id="8" dur="800" decel="100000" fill="hold"/>
                                        <p:tgtEl>
                                          <p:spTgt spid="37890"/>
                                        </p:tgtEl>
                                        <p:attrNameLst>
                                          <p:attrName>style.rotation</p:attrName>
                                        </p:attrNameLst>
                                      </p:cBhvr>
                                      <p:tavLst>
                                        <p:tav tm="0">
                                          <p:val>
                                            <p:fltVal val="-90"/>
                                          </p:val>
                                        </p:tav>
                                        <p:tav tm="100000">
                                          <p:val>
                                            <p:fltVal val="0"/>
                                          </p:val>
                                        </p:tav>
                                      </p:tavLst>
                                    </p:anim>
                                    <p:anim calcmode="lin" valueType="num">
                                      <p:cBhvr>
                                        <p:cTn id="9" dur="800" decel="100000" fill="hold"/>
                                        <p:tgtEl>
                                          <p:spTgt spid="37890"/>
                                        </p:tgtEl>
                                        <p:attrNameLst>
                                          <p:attrName>ppt_x</p:attrName>
                                        </p:attrNameLst>
                                      </p:cBhvr>
                                      <p:tavLst>
                                        <p:tav tm="0">
                                          <p:val>
                                            <p:strVal val="#ppt_x+0.4"/>
                                          </p:val>
                                        </p:tav>
                                        <p:tav tm="100000">
                                          <p:val>
                                            <p:strVal val="#ppt_x-0.05"/>
                                          </p:val>
                                        </p:tav>
                                      </p:tavLst>
                                    </p:anim>
                                    <p:anim calcmode="lin" valueType="num">
                                      <p:cBhvr>
                                        <p:cTn id="10" dur="800" decel="100000" fill="hold"/>
                                        <p:tgtEl>
                                          <p:spTgt spid="3789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789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789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7891">
                                            <p:txEl>
                                              <p:pRg st="0" end="0"/>
                                            </p:txEl>
                                          </p:spTgt>
                                        </p:tgtEl>
                                        <p:attrNameLst>
                                          <p:attrName>style.visibility</p:attrName>
                                        </p:attrNameLst>
                                      </p:cBhvr>
                                      <p:to>
                                        <p:strVal val="visible"/>
                                      </p:to>
                                    </p:set>
                                    <p:anim calcmode="lin" valueType="num">
                                      <p:cBhvr additive="base">
                                        <p:cTn id="1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7891">
                                            <p:txEl>
                                              <p:pRg st="1" end="1"/>
                                            </p:txEl>
                                          </p:spTgt>
                                        </p:tgtEl>
                                        <p:attrNameLst>
                                          <p:attrName>style.visibility</p:attrName>
                                        </p:attrNameLst>
                                      </p:cBhvr>
                                      <p:to>
                                        <p:strVal val="visible"/>
                                      </p:to>
                                    </p:set>
                                    <p:anim calcmode="lin" valueType="num">
                                      <p:cBhvr additive="base">
                                        <p:cTn id="2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7891">
                                            <p:txEl>
                                              <p:pRg st="3" end="3"/>
                                            </p:txEl>
                                          </p:spTgt>
                                        </p:tgtEl>
                                        <p:attrNameLst>
                                          <p:attrName>style.visibility</p:attrName>
                                        </p:attrNameLst>
                                      </p:cBhvr>
                                      <p:to>
                                        <p:strVal val="visible"/>
                                      </p:to>
                                    </p:set>
                                    <p:anim calcmode="lin" valueType="num">
                                      <p:cBhvr additive="base">
                                        <p:cTn id="29"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279967" cy="732155"/>
          </a:xfrm>
        </p:spPr>
        <p:txBody>
          <a:bodyPr>
            <a:normAutofit/>
          </a:bodyPr>
          <a:lstStyle/>
          <a:p>
            <a:r>
              <a:rPr lang="ro-RO" dirty="0"/>
              <a:t>Moduri de lucru a FT</a:t>
            </a:r>
            <a:endParaRPr lang="en-GB" dirty="0"/>
          </a:p>
        </p:txBody>
      </p:sp>
      <p:pic>
        <p:nvPicPr>
          <p:cNvPr id="4" name="Content Placeholder 3"/>
          <p:cNvPicPr>
            <a:picLocks noGrp="1" noChangeAspect="1"/>
          </p:cNvPicPr>
          <p:nvPr>
            <p:ph idx="1"/>
          </p:nvPr>
        </p:nvPicPr>
        <p:blipFill>
          <a:blip r:embed="rId2"/>
          <a:stretch>
            <a:fillRect/>
          </a:stretch>
        </p:blipFill>
        <p:spPr>
          <a:xfrm>
            <a:off x="8388220" y="647523"/>
            <a:ext cx="3324932" cy="2970498"/>
          </a:xfrm>
          <a:prstGeom prst="rect">
            <a:avLst/>
          </a:prstGeom>
        </p:spPr>
      </p:pic>
      <p:sp>
        <p:nvSpPr>
          <p:cNvPr id="5" name="Rectangle 4"/>
          <p:cNvSpPr/>
          <p:nvPr/>
        </p:nvSpPr>
        <p:spPr>
          <a:xfrm>
            <a:off x="838200" y="1318907"/>
            <a:ext cx="7358148" cy="2246769"/>
          </a:xfrm>
          <a:prstGeom prst="rect">
            <a:avLst/>
          </a:prstGeom>
        </p:spPr>
        <p:txBody>
          <a:bodyPr wrap="square">
            <a:spAutoFit/>
          </a:bodyPr>
          <a:lstStyle/>
          <a:p>
            <a:r>
              <a:rPr lang="en-GB" sz="2000" dirty="0" err="1">
                <a:latin typeface="Calibri" panose="020F0502020204030204" pitchFamily="34" charset="0"/>
                <a:ea typeface="Calibri" panose="020F0502020204030204" pitchFamily="34" charset="0"/>
                <a:cs typeface="Calibri" panose="020F0502020204030204" pitchFamily="34" charset="0"/>
              </a:rPr>
              <a:t>Amplificator</a:t>
            </a:r>
            <a:r>
              <a:rPr lang="en-GB" sz="2000" dirty="0">
                <a:latin typeface="Calibri" panose="020F0502020204030204" pitchFamily="34" charset="0"/>
                <a:ea typeface="Calibri" panose="020F0502020204030204" pitchFamily="34" charset="0"/>
                <a:cs typeface="Calibri" panose="020F0502020204030204" pitchFamily="34" charset="0"/>
              </a:rPr>
              <a:t> de </a:t>
            </a:r>
            <a:r>
              <a:rPr lang="en-GB" sz="2000" i="1" dirty="0" err="1">
                <a:latin typeface="Calibri" panose="020F0502020204030204" pitchFamily="34" charset="0"/>
                <a:ea typeface="Calibri" panose="020F0502020204030204" pitchFamily="34" charset="0"/>
                <a:cs typeface="Calibri" panose="020F0502020204030204" pitchFamily="34" charset="0"/>
              </a:rPr>
              <a:t>emi</a:t>
            </a:r>
            <a:r>
              <a:rPr lang="ro-RO" sz="2000" i="1" dirty="0">
                <a:latin typeface="Calibri" panose="020F0502020204030204" pitchFamily="34" charset="0"/>
                <a:ea typeface="Calibri" panose="020F0502020204030204" pitchFamily="34" charset="0"/>
                <a:cs typeface="Calibri" panose="020F0502020204030204" pitchFamily="34" charset="0"/>
              </a:rPr>
              <a:t>tor</a:t>
            </a:r>
            <a:r>
              <a:rPr lang="en-GB" sz="2000" i="1" dirty="0">
                <a:latin typeface="Calibri" panose="020F0502020204030204" pitchFamily="34" charset="0"/>
                <a:ea typeface="Calibri" panose="020F0502020204030204" pitchFamily="34" charset="0"/>
                <a:cs typeface="Calibri" panose="020F0502020204030204" pitchFamily="34" charset="0"/>
              </a:rPr>
              <a:t> </a:t>
            </a:r>
            <a:r>
              <a:rPr lang="en-GB" sz="2000" i="1" dirty="0" err="1">
                <a:latin typeface="Calibri" panose="020F0502020204030204" pitchFamily="34" charset="0"/>
                <a:ea typeface="Calibri" panose="020F0502020204030204" pitchFamily="34" charset="0"/>
                <a:cs typeface="Calibri" panose="020F0502020204030204" pitchFamily="34" charset="0"/>
              </a:rPr>
              <a:t>comun</a:t>
            </a:r>
            <a:r>
              <a:rPr lang="en-GB" sz="2000" i="1" dirty="0">
                <a:latin typeface="Calibri" panose="020F0502020204030204" pitchFamily="34" charset="0"/>
                <a:ea typeface="Calibri" panose="020F0502020204030204" pitchFamily="34" charset="0"/>
                <a:cs typeface="Calibri" panose="020F0502020204030204" pitchFamily="34" charset="0"/>
              </a:rPr>
              <a:t> </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tensiunea</a:t>
            </a:r>
            <a:r>
              <a:rPr lang="en-GB" sz="2000" dirty="0">
                <a:latin typeface="Calibri" panose="020F0502020204030204" pitchFamily="34" charset="0"/>
                <a:ea typeface="Calibri" panose="020F0502020204030204" pitchFamily="34" charset="0"/>
                <a:cs typeface="Calibri" panose="020F0502020204030204" pitchFamily="34" charset="0"/>
              </a:rPr>
              <a:t> de </a:t>
            </a:r>
            <a:r>
              <a:rPr lang="en-GB" sz="2000" dirty="0" err="1">
                <a:latin typeface="Calibri" panose="020F0502020204030204" pitchFamily="34" charset="0"/>
                <a:ea typeface="Calibri" panose="020F0502020204030204" pitchFamily="34" charset="0"/>
                <a:cs typeface="Calibri" panose="020F0502020204030204" pitchFamily="34" charset="0"/>
              </a:rPr>
              <a:t>ie</a:t>
            </a:r>
            <a:r>
              <a:rPr lang="ro-RO" sz="2000" dirty="0">
                <a:latin typeface="Calibri" panose="020F0502020204030204" pitchFamily="34" charset="0"/>
                <a:ea typeface="Calibri" panose="020F0502020204030204" pitchFamily="34" charset="0"/>
                <a:cs typeface="Calibri" panose="020F0502020204030204" pitchFamily="34" charset="0"/>
              </a:rPr>
              <a:t>șire </a:t>
            </a:r>
            <a:r>
              <a:rPr lang="en-GB" sz="2000" dirty="0" err="1">
                <a:latin typeface="Calibri" panose="020F0502020204030204" pitchFamily="34" charset="0"/>
                <a:ea typeface="Calibri" panose="020F0502020204030204" pitchFamily="34" charset="0"/>
                <a:cs typeface="Calibri" panose="020F0502020204030204" pitchFamily="34" charset="0"/>
              </a:rPr>
              <a:t>trece</a:t>
            </a:r>
            <a:r>
              <a:rPr lang="en-GB" sz="2000" dirty="0">
                <a:latin typeface="Calibri" panose="020F0502020204030204" pitchFamily="34" charset="0"/>
                <a:ea typeface="Calibri" panose="020F0502020204030204" pitchFamily="34" charset="0"/>
                <a:cs typeface="Calibri" panose="020F0502020204030204" pitchFamily="34" charset="0"/>
              </a:rPr>
              <a:t> </a:t>
            </a:r>
            <a:r>
              <a:rPr lang="ro-RO" sz="2000" dirty="0">
                <a:latin typeface="Calibri" panose="020F0502020204030204" pitchFamily="34" charset="0"/>
                <a:ea typeface="Calibri" panose="020F0502020204030204" pitchFamily="34" charset="0"/>
                <a:cs typeface="Calibri" panose="020F0502020204030204" pitchFamily="34" charset="0"/>
              </a:rPr>
              <a:t>cu lumina </a:t>
            </a:r>
            <a:r>
              <a:rPr lang="en-GB" sz="2000" dirty="0">
                <a:latin typeface="Calibri" panose="020F0502020204030204" pitchFamily="34" charset="0"/>
                <a:ea typeface="Calibri" panose="020F0502020204030204" pitchFamily="34" charset="0"/>
                <a:cs typeface="Calibri" panose="020F0502020204030204" pitchFamily="34" charset="0"/>
              </a:rPr>
              <a:t>de la „</a:t>
            </a:r>
            <a:r>
              <a:rPr lang="en-GB" sz="2000" dirty="0" err="1">
                <a:latin typeface="Calibri" panose="020F0502020204030204" pitchFamily="34" charset="0"/>
                <a:ea typeface="Calibri" panose="020F0502020204030204" pitchFamily="34" charset="0"/>
                <a:cs typeface="Calibri" panose="020F0502020204030204" pitchFamily="34" charset="0"/>
              </a:rPr>
              <a:t>înalt</a:t>
            </a:r>
            <a:r>
              <a:rPr lang="en-GB" sz="2000" dirty="0">
                <a:latin typeface="Calibri" panose="020F0502020204030204" pitchFamily="34" charset="0"/>
                <a:ea typeface="Calibri" panose="020F0502020204030204" pitchFamily="34" charset="0"/>
                <a:cs typeface="Calibri" panose="020F0502020204030204" pitchFamily="34" charset="0"/>
              </a:rPr>
              <a:t>” la „</a:t>
            </a:r>
            <a:r>
              <a:rPr lang="en-GB" sz="2000" dirty="0" err="1">
                <a:latin typeface="Calibri" panose="020F0502020204030204" pitchFamily="34" charset="0"/>
                <a:ea typeface="Calibri" panose="020F0502020204030204" pitchFamily="34" charset="0"/>
                <a:cs typeface="Calibri" panose="020F0502020204030204" pitchFamily="34" charset="0"/>
              </a:rPr>
              <a:t>scăzut</a:t>
            </a:r>
            <a:r>
              <a:rPr lang="en-GB" sz="2000" dirty="0">
                <a:latin typeface="Calibri" panose="020F0502020204030204" pitchFamily="34" charset="0"/>
                <a:ea typeface="Calibri" panose="020F0502020204030204" pitchFamily="34" charset="0"/>
                <a:cs typeface="Calibri" panose="020F0502020204030204" pitchFamily="34" charset="0"/>
              </a:rPr>
              <a:t>”.</a:t>
            </a:r>
            <a:r>
              <a:rPr lang="ro-RO" sz="2000" dirty="0">
                <a:latin typeface="Calibri" panose="020F0502020204030204" pitchFamily="34" charset="0"/>
                <a:ea typeface="Calibri" panose="020F0502020204030204" pitchFamily="34" charset="0"/>
                <a:cs typeface="Calibri" panose="020F0502020204030204" pitchFamily="34" charset="0"/>
              </a:rPr>
              <a:t> </a:t>
            </a:r>
            <a:r>
              <a:rPr lang="ro-RO" sz="2000" b="1" dirty="0">
                <a:latin typeface="Calibri" panose="020F0502020204030204" pitchFamily="34" charset="0"/>
                <a:ea typeface="Calibri" panose="020F0502020204030204" pitchFamily="34" charset="0"/>
                <a:cs typeface="Calibri" panose="020F0502020204030204" pitchFamily="34" charset="0"/>
              </a:rPr>
              <a:t>Frecvent util ca amplificator</a:t>
            </a:r>
            <a:endParaRPr lang="en-GB" sz="2000" b="1" dirty="0">
              <a:latin typeface="Calibri" panose="020F0502020204030204" pitchFamily="34" charset="0"/>
              <a:ea typeface="Calibri" panose="020F0502020204030204" pitchFamily="34" charset="0"/>
              <a:cs typeface="Calibri" panose="020F0502020204030204" pitchFamily="34" charset="0"/>
            </a:endParaRPr>
          </a:p>
          <a:p>
            <a:r>
              <a:rPr lang="en-GB" sz="2000" dirty="0" err="1">
                <a:latin typeface="Calibri" panose="020F0502020204030204" pitchFamily="34" charset="0"/>
                <a:ea typeface="Calibri" panose="020F0502020204030204" pitchFamily="34" charset="0"/>
                <a:cs typeface="Calibri" panose="020F0502020204030204" pitchFamily="34" charset="0"/>
              </a:rPr>
              <a:t>Amplificator</a:t>
            </a:r>
            <a:r>
              <a:rPr lang="en-GB" sz="2000" dirty="0">
                <a:latin typeface="Calibri" panose="020F0502020204030204" pitchFamily="34" charset="0"/>
                <a:ea typeface="Calibri" panose="020F0502020204030204" pitchFamily="34" charset="0"/>
                <a:cs typeface="Calibri" panose="020F0502020204030204" pitchFamily="34" charset="0"/>
              </a:rPr>
              <a:t> de </a:t>
            </a:r>
            <a:r>
              <a:rPr lang="en-GB" sz="2000" i="1" dirty="0" err="1">
                <a:latin typeface="Calibri" panose="020F0502020204030204" pitchFamily="34" charset="0"/>
                <a:ea typeface="Calibri" panose="020F0502020204030204" pitchFamily="34" charset="0"/>
                <a:cs typeface="Calibri" panose="020F0502020204030204" pitchFamily="34" charset="0"/>
              </a:rPr>
              <a:t>colec</a:t>
            </a:r>
            <a:r>
              <a:rPr lang="ro-RO" sz="2000" i="1" dirty="0">
                <a:latin typeface="Calibri" panose="020F0502020204030204" pitchFamily="34" charset="0"/>
                <a:ea typeface="Calibri" panose="020F0502020204030204" pitchFamily="34" charset="0"/>
                <a:cs typeface="Calibri" panose="020F0502020204030204" pitchFamily="34" charset="0"/>
              </a:rPr>
              <a:t>tor comun </a:t>
            </a:r>
            <a:r>
              <a:rPr lang="en-GB" sz="2000" dirty="0">
                <a:latin typeface="Calibri" panose="020F0502020204030204" pitchFamily="34" charset="0"/>
                <a:ea typeface="Calibri" panose="020F0502020204030204" pitchFamily="34" charset="0"/>
                <a:cs typeface="Calibri" panose="020F0502020204030204" pitchFamily="34" charset="0"/>
              </a:rPr>
              <a:t>– </a:t>
            </a:r>
            <a:r>
              <a:rPr lang="ro-RO" sz="2000" dirty="0">
                <a:latin typeface="Calibri" panose="020F0502020204030204" pitchFamily="34" charset="0"/>
                <a:ea typeface="Calibri" panose="020F0502020204030204" pitchFamily="34" charset="0"/>
                <a:cs typeface="Calibri" panose="020F0502020204030204" pitchFamily="34" charset="0"/>
              </a:rPr>
              <a:t>tensiunea de ieșire </a:t>
            </a:r>
            <a:r>
              <a:rPr lang="en-GB" sz="2000" dirty="0" err="1">
                <a:latin typeface="Calibri" panose="020F0502020204030204" pitchFamily="34" charset="0"/>
                <a:ea typeface="Calibri" panose="020F0502020204030204" pitchFamily="34" charset="0"/>
                <a:cs typeface="Calibri" panose="020F0502020204030204" pitchFamily="34" charset="0"/>
              </a:rPr>
              <a:t>trece</a:t>
            </a:r>
            <a:r>
              <a:rPr lang="en-GB" sz="2000" dirty="0">
                <a:latin typeface="Calibri" panose="020F0502020204030204" pitchFamily="34" charset="0"/>
                <a:ea typeface="Calibri" panose="020F0502020204030204" pitchFamily="34" charset="0"/>
                <a:cs typeface="Calibri" panose="020F0502020204030204" pitchFamily="34" charset="0"/>
              </a:rPr>
              <a:t> </a:t>
            </a:r>
            <a:r>
              <a:rPr lang="ro-RO" sz="2000" dirty="0">
                <a:latin typeface="Calibri" panose="020F0502020204030204" pitchFamily="34" charset="0"/>
                <a:ea typeface="Calibri" panose="020F0502020204030204" pitchFamily="34" charset="0"/>
                <a:cs typeface="Calibri" panose="020F0502020204030204" pitchFamily="34" charset="0"/>
              </a:rPr>
              <a:t>cu lumina </a:t>
            </a:r>
            <a:r>
              <a:rPr lang="en-GB" sz="2000" dirty="0">
                <a:latin typeface="Calibri" panose="020F0502020204030204" pitchFamily="34" charset="0"/>
                <a:ea typeface="Calibri" panose="020F0502020204030204" pitchFamily="34" charset="0"/>
                <a:cs typeface="Calibri" panose="020F0502020204030204" pitchFamily="34" charset="0"/>
              </a:rPr>
              <a:t>de la „</a:t>
            </a:r>
            <a:r>
              <a:rPr lang="en-GB" sz="2000" dirty="0" err="1">
                <a:latin typeface="Calibri" panose="020F0502020204030204" pitchFamily="34" charset="0"/>
                <a:ea typeface="Calibri" panose="020F0502020204030204" pitchFamily="34" charset="0"/>
                <a:cs typeface="Calibri" panose="020F0502020204030204" pitchFamily="34" charset="0"/>
              </a:rPr>
              <a:t>joasă</a:t>
            </a:r>
            <a:r>
              <a:rPr lang="en-GB" sz="2000" dirty="0">
                <a:latin typeface="Calibri" panose="020F0502020204030204" pitchFamily="34" charset="0"/>
                <a:ea typeface="Calibri" panose="020F0502020204030204" pitchFamily="34" charset="0"/>
                <a:cs typeface="Calibri" panose="020F0502020204030204" pitchFamily="34" charset="0"/>
              </a:rPr>
              <a:t>” la „</a:t>
            </a:r>
            <a:r>
              <a:rPr lang="en-GB" sz="2000" dirty="0" err="1">
                <a:latin typeface="Calibri" panose="020F0502020204030204" pitchFamily="34" charset="0"/>
                <a:ea typeface="Calibri" panose="020F0502020204030204" pitchFamily="34" charset="0"/>
                <a:cs typeface="Calibri" panose="020F0502020204030204" pitchFamily="34" charset="0"/>
              </a:rPr>
              <a:t>înaltă</a:t>
            </a:r>
            <a:r>
              <a:rPr lang="en-GB" sz="2000" dirty="0">
                <a:latin typeface="Calibri" panose="020F0502020204030204" pitchFamily="34" charset="0"/>
                <a:ea typeface="Calibri" panose="020F0502020204030204" pitchFamily="34" charset="0"/>
                <a:cs typeface="Calibri" panose="020F0502020204030204" pitchFamily="34" charset="0"/>
              </a:rPr>
              <a:t>”.</a:t>
            </a:r>
          </a:p>
          <a:p>
            <a:r>
              <a:rPr lang="en-GB" sz="2000" dirty="0">
                <a:latin typeface="Calibri" panose="020F0502020204030204" pitchFamily="34" charset="0"/>
                <a:ea typeface="Calibri" panose="020F0502020204030204" pitchFamily="34" charset="0"/>
                <a:cs typeface="Calibri" panose="020F0502020204030204" pitchFamily="34" charset="0"/>
              </a:rPr>
              <a:t>F</a:t>
            </a:r>
            <a:r>
              <a:rPr lang="ro-RO" sz="2000" dirty="0">
                <a:latin typeface="Calibri" panose="020F0502020204030204" pitchFamily="34" charset="0"/>
                <a:ea typeface="Calibri" panose="020F0502020204030204" pitchFamily="34" charset="0"/>
                <a:cs typeface="Calibri" panose="020F0502020204030204" pitchFamily="34" charset="0"/>
              </a:rPr>
              <a:t>T</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poate</a:t>
            </a:r>
            <a:r>
              <a:rPr lang="en-GB" sz="2000" dirty="0">
                <a:latin typeface="Calibri" panose="020F0502020204030204" pitchFamily="34" charset="0"/>
                <a:ea typeface="Calibri" panose="020F0502020204030204" pitchFamily="34" charset="0"/>
                <a:cs typeface="Calibri" panose="020F0502020204030204" pitchFamily="34" charset="0"/>
              </a:rPr>
              <a:t> fi </a:t>
            </a:r>
            <a:r>
              <a:rPr lang="en-GB" sz="2000" dirty="0" err="1">
                <a:latin typeface="Calibri" panose="020F0502020204030204" pitchFamily="34" charset="0"/>
                <a:ea typeface="Calibri" panose="020F0502020204030204" pitchFamily="34" charset="0"/>
                <a:cs typeface="Calibri" panose="020F0502020204030204" pitchFamily="34" charset="0"/>
              </a:rPr>
              <a:t>utilizat</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în</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două</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moduri</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diferite</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i="1" dirty="0" err="1">
                <a:solidFill>
                  <a:srgbClr val="FF0000"/>
                </a:solidFill>
                <a:latin typeface="Calibri" panose="020F0502020204030204" pitchFamily="34" charset="0"/>
                <a:ea typeface="Calibri" panose="020F0502020204030204" pitchFamily="34" charset="0"/>
                <a:cs typeface="Calibri" panose="020F0502020204030204" pitchFamily="34" charset="0"/>
              </a:rPr>
              <a:t>activ</a:t>
            </a:r>
            <a:r>
              <a:rPr lang="en-GB" sz="2000" i="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GB" sz="2000" i="1" dirty="0" err="1">
                <a:solidFill>
                  <a:srgbClr val="FF0000"/>
                </a:solidFill>
                <a:latin typeface="Calibri" panose="020F0502020204030204" pitchFamily="34" charset="0"/>
                <a:ea typeface="Calibri" panose="020F0502020204030204" pitchFamily="34" charset="0"/>
                <a:cs typeface="Calibri" panose="020F0502020204030204" pitchFamily="34" charset="0"/>
              </a:rPr>
              <a:t>și</a:t>
            </a:r>
            <a:r>
              <a:rPr lang="en-GB" sz="2000" i="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GB" sz="2000" i="1" dirty="0" err="1">
                <a:solidFill>
                  <a:srgbClr val="FF0000"/>
                </a:solidFill>
                <a:latin typeface="Calibri" panose="020F0502020204030204" pitchFamily="34" charset="0"/>
                <a:ea typeface="Calibri" panose="020F0502020204030204" pitchFamily="34" charset="0"/>
                <a:cs typeface="Calibri" panose="020F0502020204030204" pitchFamily="34" charset="0"/>
              </a:rPr>
              <a:t>comutator</a:t>
            </a:r>
            <a:r>
              <a:rPr lang="en-GB" sz="2000" dirty="0">
                <a:latin typeface="Calibri" panose="020F0502020204030204" pitchFamily="34" charset="0"/>
                <a:ea typeface="Calibri" panose="020F0502020204030204" pitchFamily="34" charset="0"/>
                <a:cs typeface="Calibri" panose="020F0502020204030204" pitchFamily="34" charset="0"/>
              </a:rPr>
              <a:t>. </a:t>
            </a:r>
            <a:endParaRPr lang="ro-RO" sz="2000" dirty="0">
              <a:latin typeface="Calibri" panose="020F0502020204030204" pitchFamily="34" charset="0"/>
              <a:ea typeface="Calibri" panose="020F0502020204030204" pitchFamily="34" charset="0"/>
              <a:cs typeface="Calibri" panose="020F0502020204030204" pitchFamily="34" charset="0"/>
            </a:endParaRPr>
          </a:p>
          <a:p>
            <a:r>
              <a:rPr lang="en-GB" sz="2000" dirty="0" err="1">
                <a:latin typeface="Calibri" panose="020F0502020204030204" pitchFamily="34" charset="0"/>
                <a:ea typeface="Calibri" panose="020F0502020204030204" pitchFamily="34" charset="0"/>
                <a:cs typeface="Calibri" panose="020F0502020204030204" pitchFamily="34" charset="0"/>
              </a:rPr>
              <a:t>Aceste</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moduri</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sunt</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controlate</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prin</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schimbarea</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valorii</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rezistorului</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Ecuațiile</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sunt</a:t>
            </a:r>
            <a:r>
              <a:rPr lang="en-GB" sz="2000" dirty="0">
                <a:latin typeface="Calibri" panose="020F0502020204030204" pitchFamily="34" charset="0"/>
                <a:ea typeface="Calibri" panose="020F0502020204030204" pitchFamily="34" charset="0"/>
                <a:cs typeface="Calibri" panose="020F0502020204030204" pitchFamily="34" charset="0"/>
              </a:rPr>
              <a:t>:</a:t>
            </a:r>
          </a:p>
        </p:txBody>
      </p:sp>
      <p:sp>
        <p:nvSpPr>
          <p:cNvPr id="7" name="Rectangle 6"/>
          <p:cNvSpPr/>
          <p:nvPr/>
        </p:nvSpPr>
        <p:spPr>
          <a:xfrm>
            <a:off x="998376" y="4820548"/>
            <a:ext cx="11193624" cy="1938992"/>
          </a:xfrm>
          <a:prstGeom prst="rect">
            <a:avLst/>
          </a:prstGeom>
        </p:spPr>
        <p:txBody>
          <a:bodyPr wrap="square">
            <a:spAutoFit/>
          </a:bodyPr>
          <a:lstStyle/>
          <a:p>
            <a:r>
              <a:rPr lang="ro-RO" sz="2000" i="1" dirty="0">
                <a:solidFill>
                  <a:srgbClr val="000000"/>
                </a:solidFill>
                <a:latin typeface="Arial" panose="020B0604020202020204" pitchFamily="34" charset="0"/>
              </a:rPr>
              <a:t>Tipic, se recomandă  rezistența de </a:t>
            </a:r>
            <a:r>
              <a:rPr lang="en-GB" sz="2000" i="1" dirty="0">
                <a:solidFill>
                  <a:srgbClr val="000000"/>
                </a:solidFill>
                <a:latin typeface="Arial" panose="020B0604020202020204" pitchFamily="34" charset="0"/>
              </a:rPr>
              <a:t>5kohm </a:t>
            </a:r>
            <a:r>
              <a:rPr lang="ro-RO" sz="2000" i="1" dirty="0">
                <a:solidFill>
                  <a:srgbClr val="000000"/>
                </a:solidFill>
                <a:latin typeface="Arial" panose="020B0604020202020204" pitchFamily="34" charset="0"/>
              </a:rPr>
              <a:t>sau mai mare la conectarea </a:t>
            </a:r>
            <a:r>
              <a:rPr lang="ro-RO" sz="2000" b="1" i="1" dirty="0">
                <a:solidFill>
                  <a:srgbClr val="FF0000"/>
                </a:solidFill>
                <a:latin typeface="Arial" panose="020B0604020202020204" pitchFamily="34" charset="0"/>
              </a:rPr>
              <a:t>ca comutator</a:t>
            </a:r>
          </a:p>
          <a:p>
            <a:r>
              <a:rPr lang="ro-RO" sz="2000" i="1" dirty="0">
                <a:solidFill>
                  <a:srgbClr val="000000"/>
                </a:solidFill>
                <a:latin typeface="Arial" panose="020B0604020202020204" pitchFamily="34" charset="0"/>
              </a:rPr>
              <a:t>Tensiunea de ieșire de nivel înalt în modul de comutare trebuie să fie egală cu tensiunea de alimentare. Tensiunea de ieșire de nivel scăzut în modul de comutare trebuie să fie sub 0,8 volți.</a:t>
            </a:r>
          </a:p>
          <a:p>
            <a:r>
              <a:rPr lang="ro-RO" sz="2000" b="1" dirty="0">
                <a:solidFill>
                  <a:srgbClr val="000000"/>
                </a:solidFill>
                <a:latin typeface="Arial" panose="020B0604020202020204" pitchFamily="34" charset="0"/>
              </a:rPr>
              <a:t>Mod de comutare </a:t>
            </a:r>
            <a:r>
              <a:rPr lang="en-GB" sz="2000" dirty="0">
                <a:solidFill>
                  <a:srgbClr val="000000"/>
                </a:solidFill>
                <a:latin typeface="Arial" panose="020B0604020202020204" pitchFamily="34" charset="0"/>
              </a:rPr>
              <a:t>– </a:t>
            </a:r>
            <a:r>
              <a:rPr lang="ro-RO" sz="2000" dirty="0">
                <a:solidFill>
                  <a:srgbClr val="000000"/>
                </a:solidFill>
                <a:latin typeface="Arial" panose="020B0604020202020204" pitchFamily="34" charset="0"/>
              </a:rPr>
              <a:t>FT va fi comutat între regimul  blocare  (OFF) și saturație ON</a:t>
            </a:r>
            <a:r>
              <a:rPr lang="en-GB" sz="2000" dirty="0">
                <a:solidFill>
                  <a:srgbClr val="000000"/>
                </a:solidFill>
                <a:latin typeface="Arial" panose="020B0604020202020204" pitchFamily="34" charset="0"/>
              </a:rPr>
              <a:t>. </a:t>
            </a:r>
            <a:r>
              <a:rPr lang="ro-RO" sz="2000" dirty="0">
                <a:solidFill>
                  <a:srgbClr val="000000"/>
                </a:solidFill>
                <a:latin typeface="Arial" panose="020B0604020202020204" pitchFamily="34" charset="0"/>
              </a:rPr>
              <a:t>Aceasta înseamnă, că la iluminare transistorul va conduce, în caz contrar el va fi ca dielectric</a:t>
            </a:r>
            <a:r>
              <a:rPr lang="en-GB" sz="2000" dirty="0">
                <a:solidFill>
                  <a:srgbClr val="000000"/>
                </a:solidFill>
                <a:latin typeface="Arial" panose="020B0604020202020204" pitchFamily="34" charset="0"/>
              </a:rPr>
              <a:t>.</a:t>
            </a:r>
          </a:p>
          <a:p>
            <a:pPr>
              <a:buFont typeface="Arial" panose="020B0604020202020204" pitchFamily="34" charset="0"/>
              <a:buChar char="•"/>
            </a:pPr>
            <a:r>
              <a:rPr lang="ro-RO" sz="2000" b="1" dirty="0">
                <a:solidFill>
                  <a:srgbClr val="000000"/>
                </a:solidFill>
                <a:latin typeface="Arial" panose="020B0604020202020204" pitchFamily="34" charset="0"/>
              </a:rPr>
              <a:t>Mod </a:t>
            </a:r>
            <a:r>
              <a:rPr lang="en-GB" sz="2000" b="1" dirty="0" err="1">
                <a:solidFill>
                  <a:srgbClr val="000000"/>
                </a:solidFill>
                <a:latin typeface="Arial" panose="020B0604020202020204" pitchFamily="34" charset="0"/>
              </a:rPr>
              <a:t>Activ</a:t>
            </a:r>
            <a:r>
              <a:rPr lang="en-GB" sz="2000" dirty="0">
                <a:solidFill>
                  <a:srgbClr val="000000"/>
                </a:solidFill>
                <a:latin typeface="Arial" panose="020B0604020202020204" pitchFamily="34" charset="0"/>
              </a:rPr>
              <a:t>, </a:t>
            </a:r>
            <a:r>
              <a:rPr lang="ro-RO" sz="2000" dirty="0">
                <a:solidFill>
                  <a:srgbClr val="000000"/>
                </a:solidFill>
                <a:latin typeface="Arial" panose="020B0604020202020204" pitchFamily="34" charset="0"/>
              </a:rPr>
              <a:t>ieșirea FT este </a:t>
            </a:r>
            <a:r>
              <a:rPr lang="en-GB" sz="2000" dirty="0">
                <a:solidFill>
                  <a:srgbClr val="000000"/>
                </a:solidFill>
                <a:latin typeface="Arial" panose="020B0604020202020204" pitchFamily="34" charset="0"/>
              </a:rPr>
              <a:t>proportional</a:t>
            </a:r>
            <a:r>
              <a:rPr lang="ro-RO" sz="2000" dirty="0">
                <a:solidFill>
                  <a:srgbClr val="000000"/>
                </a:solidFill>
                <a:latin typeface="Arial" panose="020B0604020202020204" pitchFamily="34" charset="0"/>
              </a:rPr>
              <a:t>ă intensității luminii</a:t>
            </a:r>
            <a:r>
              <a:rPr lang="en-GB" sz="2000" dirty="0">
                <a:solidFill>
                  <a:srgbClr val="000000"/>
                </a:solidFill>
                <a:latin typeface="Arial" panose="020B0604020202020204" pitchFamily="34" charset="0"/>
              </a:rPr>
              <a:t>.</a:t>
            </a:r>
            <a:endParaRPr lang="en-GB" sz="2000" b="0" i="0" dirty="0">
              <a:solidFill>
                <a:srgbClr val="000000"/>
              </a:solidFill>
              <a:effectLst/>
              <a:latin typeface="Arial" panose="020B0604020202020204" pitchFamily="34" charset="0"/>
            </a:endParaRPr>
          </a:p>
        </p:txBody>
      </p:sp>
      <p:sp>
        <p:nvSpPr>
          <p:cNvPr id="8" name="TextBox 7">
            <a:extLst>
              <a:ext uri="{FF2B5EF4-FFF2-40B4-BE49-F238E27FC236}">
                <a16:creationId xmlns:a16="http://schemas.microsoft.com/office/drawing/2014/main" id="{DEBCA4F3-7852-ABE5-77E3-1FE6116580CD}"/>
              </a:ext>
            </a:extLst>
          </p:cNvPr>
          <p:cNvSpPr txBox="1"/>
          <p:nvPr/>
        </p:nvSpPr>
        <p:spPr>
          <a:xfrm>
            <a:off x="1467983" y="3618021"/>
            <a:ext cx="6098582" cy="830997"/>
          </a:xfrm>
          <a:prstGeom prst="rect">
            <a:avLst/>
          </a:prstGeom>
          <a:noFill/>
        </p:spPr>
        <p:txBody>
          <a:bodyPr wrap="square">
            <a:spAutoFit/>
          </a:bodyPr>
          <a:lstStyle/>
          <a:p>
            <a:pPr algn="ctr">
              <a:buNone/>
            </a:pPr>
            <a:r>
              <a:rPr lang="en-US" sz="2400" b="1" i="0" dirty="0">
                <a:solidFill>
                  <a:srgbClr val="09574D"/>
                </a:solidFill>
                <a:effectLst/>
                <a:latin typeface="Arial" panose="020B0604020202020204" pitchFamily="34" charset="0"/>
              </a:rPr>
              <a:t>Active Mode :</a:t>
            </a:r>
            <a:r>
              <a:rPr lang="en-US" sz="2400" b="0" i="0" dirty="0">
                <a:solidFill>
                  <a:srgbClr val="09574D"/>
                </a:solidFill>
                <a:effectLst/>
                <a:latin typeface="Arial" panose="020B0604020202020204" pitchFamily="34" charset="0"/>
              </a:rPr>
              <a:t> V</a:t>
            </a:r>
            <a:r>
              <a:rPr lang="en-US" sz="2400" b="0" i="0" baseline="-25000" dirty="0">
                <a:solidFill>
                  <a:srgbClr val="09574D"/>
                </a:solidFill>
                <a:effectLst/>
                <a:latin typeface="Arial" panose="020B0604020202020204" pitchFamily="34" charset="0"/>
              </a:rPr>
              <a:t>CC</a:t>
            </a:r>
            <a:r>
              <a:rPr lang="en-US" sz="2400" b="0" i="0" dirty="0">
                <a:solidFill>
                  <a:srgbClr val="09574D"/>
                </a:solidFill>
                <a:effectLst/>
                <a:latin typeface="Arial" panose="020B0604020202020204" pitchFamily="34" charset="0"/>
              </a:rPr>
              <a:t> &gt; R</a:t>
            </a:r>
            <a:r>
              <a:rPr lang="en-US" sz="2400" b="0" i="0" baseline="-25000" dirty="0">
                <a:solidFill>
                  <a:srgbClr val="09574D"/>
                </a:solidFill>
                <a:effectLst/>
                <a:latin typeface="Arial" panose="020B0604020202020204" pitchFamily="34" charset="0"/>
              </a:rPr>
              <a:t>L</a:t>
            </a:r>
            <a:r>
              <a:rPr lang="en-US" sz="2400" b="0" i="0" dirty="0">
                <a:solidFill>
                  <a:srgbClr val="09574D"/>
                </a:solidFill>
                <a:effectLst/>
                <a:latin typeface="Arial" panose="020B0604020202020204" pitchFamily="34" charset="0"/>
              </a:rPr>
              <a:t> x I</a:t>
            </a:r>
            <a:r>
              <a:rPr lang="en-US" sz="2400" b="0" i="0" baseline="-25000" dirty="0">
                <a:solidFill>
                  <a:srgbClr val="09574D"/>
                </a:solidFill>
                <a:effectLst/>
                <a:latin typeface="Arial" panose="020B0604020202020204" pitchFamily="34" charset="0"/>
              </a:rPr>
              <a:t>CC</a:t>
            </a:r>
            <a:endParaRPr lang="en-US" sz="2400" b="0" i="0" dirty="0">
              <a:solidFill>
                <a:srgbClr val="09574D"/>
              </a:solidFill>
              <a:effectLst/>
              <a:latin typeface="Arial" panose="020B0604020202020204" pitchFamily="34" charset="0"/>
            </a:endParaRPr>
          </a:p>
          <a:p>
            <a:pPr algn="ctr">
              <a:buNone/>
            </a:pPr>
            <a:r>
              <a:rPr lang="en-US" sz="2400" b="1" i="0" dirty="0">
                <a:solidFill>
                  <a:srgbClr val="09574D"/>
                </a:solidFill>
                <a:effectLst/>
                <a:latin typeface="Arial" panose="020B0604020202020204" pitchFamily="34" charset="0"/>
              </a:rPr>
              <a:t>Switch Mode :</a:t>
            </a:r>
            <a:r>
              <a:rPr lang="en-US" sz="2400" b="0" i="0" dirty="0">
                <a:solidFill>
                  <a:srgbClr val="09574D"/>
                </a:solidFill>
                <a:effectLst/>
                <a:latin typeface="Arial" panose="020B0604020202020204" pitchFamily="34" charset="0"/>
              </a:rPr>
              <a:t> V</a:t>
            </a:r>
            <a:r>
              <a:rPr lang="en-US" sz="2400" b="0" i="0" baseline="-25000" dirty="0">
                <a:solidFill>
                  <a:srgbClr val="09574D"/>
                </a:solidFill>
                <a:effectLst/>
                <a:latin typeface="Arial" panose="020B0604020202020204" pitchFamily="34" charset="0"/>
              </a:rPr>
              <a:t>CC</a:t>
            </a:r>
            <a:r>
              <a:rPr lang="en-US" sz="2400" b="0" i="0" dirty="0">
                <a:solidFill>
                  <a:srgbClr val="09574D"/>
                </a:solidFill>
                <a:effectLst/>
                <a:latin typeface="Arial" panose="020B0604020202020204" pitchFamily="34" charset="0"/>
              </a:rPr>
              <a:t> &lt; R</a:t>
            </a:r>
            <a:r>
              <a:rPr lang="en-US" sz="2400" b="0" i="0" baseline="-25000" dirty="0">
                <a:solidFill>
                  <a:srgbClr val="09574D"/>
                </a:solidFill>
                <a:effectLst/>
                <a:latin typeface="Arial" panose="020B0604020202020204" pitchFamily="34" charset="0"/>
              </a:rPr>
              <a:t>L</a:t>
            </a:r>
            <a:r>
              <a:rPr lang="en-US" sz="2400" b="0" i="0" dirty="0">
                <a:solidFill>
                  <a:srgbClr val="09574D"/>
                </a:solidFill>
                <a:effectLst/>
                <a:latin typeface="Arial" panose="020B0604020202020204" pitchFamily="34" charset="0"/>
              </a:rPr>
              <a:t> x I</a:t>
            </a:r>
            <a:r>
              <a:rPr lang="en-US" sz="2400" b="0" i="0" baseline="-25000" dirty="0">
                <a:solidFill>
                  <a:srgbClr val="09574D"/>
                </a:solidFill>
                <a:effectLst/>
                <a:latin typeface="Arial" panose="020B0604020202020204" pitchFamily="34" charset="0"/>
              </a:rPr>
              <a:t>CC</a:t>
            </a:r>
            <a:endParaRPr lang="en-US" sz="2400" b="0" i="0" dirty="0">
              <a:solidFill>
                <a:srgbClr val="09574D"/>
              </a:solidFill>
              <a:effectLst/>
              <a:latin typeface="Arial" panose="020B0604020202020204" pitchFamily="34" charset="0"/>
            </a:endParaRPr>
          </a:p>
        </p:txBody>
      </p:sp>
    </p:spTree>
    <p:extLst>
      <p:ext uri="{BB962C8B-B14F-4D97-AF65-F5344CB8AC3E}">
        <p14:creationId xmlns:p14="http://schemas.microsoft.com/office/powerpoint/2010/main" val="2908762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8B8793-CD48-6FC2-5875-0D75056EF443}"/>
              </a:ext>
            </a:extLst>
          </p:cNvPr>
          <p:cNvPicPr>
            <a:picLocks noGrp="1" noChangeAspect="1"/>
          </p:cNvPicPr>
          <p:nvPr>
            <p:ph idx="1"/>
          </p:nvPr>
        </p:nvPicPr>
        <p:blipFill>
          <a:blip r:embed="rId2"/>
          <a:stretch>
            <a:fillRect/>
          </a:stretch>
        </p:blipFill>
        <p:spPr>
          <a:xfrm>
            <a:off x="1961501" y="412375"/>
            <a:ext cx="8796146" cy="6193325"/>
          </a:xfrm>
          <a:prstGeom prst="rect">
            <a:avLst/>
          </a:prstGeom>
        </p:spPr>
      </p:pic>
    </p:spTree>
    <p:extLst>
      <p:ext uri="{BB962C8B-B14F-4D97-AF65-F5344CB8AC3E}">
        <p14:creationId xmlns:p14="http://schemas.microsoft.com/office/powerpoint/2010/main" val="12248117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059934" y="171294"/>
            <a:ext cx="4268420" cy="601663"/>
          </a:xfrm>
        </p:spPr>
        <p:txBody>
          <a:bodyPr>
            <a:normAutofit fontScale="90000"/>
          </a:bodyPr>
          <a:lstStyle/>
          <a:p>
            <a:pPr algn="ctr"/>
            <a:r>
              <a:rPr lang="ro-MD" altLang="en-US" dirty="0"/>
              <a:t>Radiația spontană</a:t>
            </a:r>
            <a:endParaRPr lang="en-US" altLang="en-US" dirty="0"/>
          </a:p>
        </p:txBody>
      </p:sp>
      <p:sp>
        <p:nvSpPr>
          <p:cNvPr id="3" name="Content Placeholder 2"/>
          <p:cNvSpPr>
            <a:spLocks noGrp="1"/>
          </p:cNvSpPr>
          <p:nvPr>
            <p:ph sz="quarter" idx="1"/>
          </p:nvPr>
        </p:nvSpPr>
        <p:spPr>
          <a:xfrm>
            <a:off x="930864" y="772957"/>
            <a:ext cx="11124286" cy="5913749"/>
          </a:xfrm>
        </p:spPr>
        <p:txBody>
          <a:bodyPr>
            <a:normAutofit lnSpcReduction="10000"/>
          </a:bodyPr>
          <a:lstStyle/>
          <a:p>
            <a:pPr>
              <a:defRPr/>
            </a:pPr>
            <a:r>
              <a:rPr lang="ro-RO" sz="1800" dirty="0">
                <a:latin typeface="Arial" panose="020B0604020202020204" pitchFamily="34" charset="0"/>
                <a:cs typeface="Arial" panose="020B0604020202020204" pitchFamily="34" charset="0"/>
              </a:rPr>
              <a:t>2 tipuri r</a:t>
            </a:r>
            <a:r>
              <a:rPr lang="en-US" sz="1800" dirty="0" err="1">
                <a:latin typeface="Arial" panose="020B0604020202020204" pitchFamily="34" charset="0"/>
                <a:cs typeface="Arial" panose="020B0604020202020204" pitchFamily="34" charset="0"/>
              </a:rPr>
              <a:t>adiaţii</a:t>
            </a:r>
            <a:r>
              <a:rPr lang="en-US" sz="1800"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spontană</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şi</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stimulată</a:t>
            </a:r>
            <a:r>
              <a:rPr lang="en-US" sz="1800" b="1" dirty="0">
                <a:latin typeface="Arial" panose="020B0604020202020204" pitchFamily="34" charset="0"/>
                <a:cs typeface="Arial" panose="020B0604020202020204" pitchFamily="34" charset="0"/>
              </a:rPr>
              <a:t>. </a:t>
            </a:r>
            <a:endParaRPr lang="ro-RO" sz="1800" b="1" dirty="0">
              <a:latin typeface="Arial" panose="020B0604020202020204" pitchFamily="34" charset="0"/>
              <a:cs typeface="Arial" panose="020B0604020202020204" pitchFamily="34" charset="0"/>
            </a:endParaRPr>
          </a:p>
          <a:p>
            <a:pPr>
              <a:defRPr/>
            </a:pPr>
            <a:r>
              <a:rPr lang="en-US" sz="1800" b="1" dirty="0" err="1">
                <a:latin typeface="Arial" panose="020B0604020202020204" pitchFamily="34" charset="0"/>
                <a:cs typeface="Arial" panose="020B0604020202020204" pitchFamily="34" charset="0"/>
              </a:rPr>
              <a:t>Spontană</a:t>
            </a:r>
            <a:r>
              <a:rPr lang="en-US" sz="1800" dirty="0">
                <a:latin typeface="Arial" panose="020B0604020202020204" pitchFamily="34" charset="0"/>
                <a:cs typeface="Arial" panose="020B0604020202020204" pitchFamily="34" charset="0"/>
              </a:rPr>
              <a:t> </a:t>
            </a:r>
            <a:r>
              <a:rPr lang="ro-RO" sz="18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are </a:t>
            </a:r>
            <a:r>
              <a:rPr lang="en-US" sz="1800" dirty="0" err="1">
                <a:latin typeface="Arial" panose="020B0604020202020204" pitchFamily="34" charset="0"/>
                <a:cs typeface="Arial" panose="020B0604020202020204" pitchFamily="34" charset="0"/>
              </a:rPr>
              <a:t>loc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fără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cauze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externe</a:t>
            </a:r>
            <a:r>
              <a:rPr lang="en-US" sz="1800" dirty="0">
                <a:latin typeface="Arial" panose="020B0604020202020204" pitchFamily="34" charset="0"/>
                <a:cs typeface="Arial" panose="020B0604020202020204" pitchFamily="34" charset="0"/>
              </a:rPr>
              <a:t>. </a:t>
            </a:r>
            <a:r>
              <a:rPr lang="ro-RO" sz="1800" dirty="0">
                <a:latin typeface="Arial" panose="020B0604020202020204" pitchFamily="34" charset="0"/>
                <a:cs typeface="Arial" panose="020B0604020202020204" pitchFamily="34" charset="0"/>
              </a:rPr>
              <a:t>A</a:t>
            </a:r>
            <a:r>
              <a:rPr lang="en-US" sz="1800" dirty="0" err="1">
                <a:latin typeface="Arial" panose="020B0604020202020204" pitchFamily="34" charset="0"/>
                <a:cs typeface="Arial" panose="020B0604020202020204" pitchFamily="34" charset="0"/>
              </a:rPr>
              <a:t>cest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lucru</a:t>
            </a:r>
            <a:r>
              <a:rPr lang="en-US" sz="1800" dirty="0">
                <a:latin typeface="Arial" panose="020B0604020202020204" pitchFamily="34" charset="0"/>
                <a:cs typeface="Arial" panose="020B0604020202020204" pitchFamily="34" charset="0"/>
              </a:rPr>
              <a:t> se </a:t>
            </a:r>
            <a:r>
              <a:rPr lang="en-US" sz="1800" dirty="0" err="1">
                <a:latin typeface="Arial" panose="020B0604020202020204" pitchFamily="34" charset="0"/>
                <a:cs typeface="Arial" panose="020B0604020202020204" pitchFamily="34" charset="0"/>
              </a:rPr>
              <a:t>întîmplă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LED-</a:t>
            </a:r>
            <a:r>
              <a:rPr lang="en-US" sz="1800" dirty="0" err="1">
                <a:latin typeface="Arial" panose="020B0604020202020204" pitchFamily="34" charset="0"/>
                <a:cs typeface="Arial" panose="020B0604020202020204" pitchFamily="34" charset="0"/>
              </a:rPr>
              <a:t>uri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electronii</a:t>
            </a:r>
            <a:r>
              <a:rPr lang="en-US" sz="1800" dirty="0">
                <a:latin typeface="Arial" panose="020B0604020202020204" pitchFamily="34" charset="0"/>
                <a:cs typeface="Arial" panose="020B0604020202020204" pitchFamily="34" charset="0"/>
              </a:rPr>
              <a:t> excitaţi din </a:t>
            </a:r>
            <a:r>
              <a:rPr lang="ro-RO" sz="1800" dirty="0">
                <a:latin typeface="Arial" panose="020B0604020202020204" pitchFamily="34" charset="0"/>
                <a:cs typeface="Arial" panose="020B0604020202020204" pitchFamily="34" charset="0"/>
              </a:rPr>
              <a:t>BC</a:t>
            </a:r>
            <a:r>
              <a:rPr lang="en-US" sz="1800" dirty="0">
                <a:latin typeface="Arial" panose="020B0604020202020204" pitchFamily="34" charset="0"/>
                <a:cs typeface="Arial" panose="020B0604020202020204" pitchFamily="34" charset="0"/>
              </a:rPr>
              <a:t> </a:t>
            </a:r>
            <a:r>
              <a:rPr lang="ro-RO" sz="1800" dirty="0">
                <a:latin typeface="Arial" panose="020B0604020202020204" pitchFamily="34" charset="0"/>
                <a:cs typeface="Arial" panose="020B0604020202020204" pitchFamily="34" charset="0"/>
              </a:rPr>
              <a:t>trec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fără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nici</a:t>
            </a:r>
            <a:r>
              <a:rPr lang="en-US" sz="1800" dirty="0">
                <a:latin typeface="Arial" panose="020B0604020202020204" pitchFamily="34" charset="0"/>
                <a:cs typeface="Arial" panose="020B0604020202020204" pitchFamily="34" charset="0"/>
              </a:rPr>
              <a:t> un </a:t>
            </a:r>
            <a:r>
              <a:rPr lang="en-US" sz="1800" dirty="0" err="1">
                <a:latin typeface="Arial" panose="020B0604020202020204" pitchFamily="34" charset="0"/>
                <a:cs typeface="Arial" panose="020B0604020202020204" pitchFamily="34" charset="0"/>
              </a:rPr>
              <a:t>stimulent</a:t>
            </a:r>
            <a:r>
              <a:rPr lang="en-US" sz="1800" dirty="0">
                <a:latin typeface="Arial" panose="020B0604020202020204" pitchFamily="34" charset="0"/>
                <a:cs typeface="Arial" panose="020B0604020202020204" pitchFamily="34" charset="0"/>
              </a:rPr>
              <a:t> extern, </a:t>
            </a: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a:t>
            </a:r>
            <a:r>
              <a:rPr lang="ro-RO" sz="1800" dirty="0">
                <a:latin typeface="Arial" panose="020B0604020202020204" pitchFamily="34" charset="0"/>
                <a:cs typeface="Arial" panose="020B0604020202020204" pitchFamily="34" charset="0"/>
              </a:rPr>
              <a:t>BV</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produc</a:t>
            </a:r>
            <a:r>
              <a:rPr lang="ro-RO" sz="1800" dirty="0">
                <a:latin typeface="Arial" panose="020B0604020202020204" pitchFamily="34" charset="0"/>
                <a:cs typeface="Arial" panose="020B0604020202020204" pitchFamily="34" charset="0"/>
              </a:rPr>
              <a:t>â</a:t>
            </a:r>
            <a:r>
              <a:rPr lang="en-US" sz="1800" dirty="0" err="1">
                <a:latin typeface="Arial" panose="020B0604020202020204" pitchFamily="34" charset="0"/>
                <a:cs typeface="Arial" panose="020B0604020202020204" pitchFamily="34" charset="0"/>
              </a:rPr>
              <a:t>nd</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radiaţie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spontană</a:t>
            </a:r>
            <a:r>
              <a:rPr lang="en-US" sz="1800" dirty="0">
                <a:latin typeface="Arial" panose="020B0604020202020204" pitchFamily="34" charset="0"/>
                <a:cs typeface="Arial" panose="020B0604020202020204" pitchFamily="34" charset="0"/>
              </a:rPr>
              <a:t>. </a:t>
            </a:r>
            <a:endParaRPr lang="ro-RO" sz="1800" dirty="0">
              <a:latin typeface="Arial" panose="020B0604020202020204" pitchFamily="34" charset="0"/>
              <a:cs typeface="Arial" panose="020B0604020202020204" pitchFamily="34" charset="0"/>
            </a:endParaRPr>
          </a:p>
          <a:p>
            <a:pPr marL="0" indent="0" algn="ctr">
              <a:buNone/>
              <a:defRPr/>
            </a:pPr>
            <a:r>
              <a:rPr lang="ro-RO" sz="2600" b="1" dirty="0">
                <a:solidFill>
                  <a:schemeClr val="tx1"/>
                </a:solidFill>
                <a:latin typeface="Arial" panose="020B0604020202020204" pitchFamily="34" charset="0"/>
                <a:cs typeface="Arial" panose="020B0604020202020204" pitchFamily="34" charset="0"/>
              </a:rPr>
              <a:t>Caracteristicile </a:t>
            </a:r>
            <a:r>
              <a:rPr lang="en-US" sz="2600" b="1" dirty="0" err="1">
                <a:solidFill>
                  <a:schemeClr val="tx1"/>
                </a:solidFill>
                <a:latin typeface="Arial" panose="020B0604020202020204" pitchFamily="34" charset="0"/>
                <a:cs typeface="Arial" panose="020B0604020202020204" pitchFamily="34" charset="0"/>
              </a:rPr>
              <a:t>radiaţiei</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spontane</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sunt</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următoarele</a:t>
            </a:r>
            <a:r>
              <a:rPr lang="en-US" sz="2600" b="1" dirty="0">
                <a:solidFill>
                  <a:schemeClr val="tx1"/>
                </a:solidFill>
                <a:latin typeface="Arial" panose="020B0604020202020204" pitchFamily="34" charset="0"/>
                <a:cs typeface="Arial" panose="020B0604020202020204" pitchFamily="34" charset="0"/>
              </a:rPr>
              <a:t>: </a:t>
            </a:r>
            <a:endParaRPr lang="ro-RO" sz="2600" b="1" dirty="0">
              <a:solidFill>
                <a:schemeClr val="tx1"/>
              </a:solidFill>
              <a:latin typeface="Arial" panose="020B0604020202020204" pitchFamily="34" charset="0"/>
              <a:cs typeface="Arial" panose="020B0604020202020204" pitchFamily="34" charset="0"/>
            </a:endParaRPr>
          </a:p>
          <a:p>
            <a:pPr marL="342891" indent="-342891">
              <a:buFont typeface="Wingdings 2" panose="05020102010507070707" pitchFamily="18" charset="2"/>
              <a:buAutoNum type="arabicPeriod"/>
              <a:defRPr/>
            </a:pPr>
            <a:r>
              <a:rPr lang="en-US" sz="1800" i="1" dirty="0" err="1">
                <a:latin typeface="Arial" panose="020B0604020202020204" pitchFamily="34" charset="0"/>
                <a:cs typeface="Arial" panose="020B0604020202020204" pitchFamily="34" charset="0"/>
              </a:rPr>
              <a:t>Saltul</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electronilor</a:t>
            </a:r>
            <a:r>
              <a:rPr lang="en-US" sz="1800" i="1" dirty="0">
                <a:latin typeface="Arial" panose="020B0604020202020204" pitchFamily="34" charset="0"/>
                <a:cs typeface="Arial" panose="020B0604020202020204" pitchFamily="34" charset="0"/>
              </a:rPr>
              <a:t> </a:t>
            </a:r>
            <a:r>
              <a:rPr lang="en-US" sz="1800" i="1" dirty="0" err="1">
                <a:solidFill>
                  <a:srgbClr val="FF0000"/>
                </a:solidFill>
                <a:latin typeface="Arial" panose="020B0604020202020204" pitchFamily="34" charset="0"/>
                <a:cs typeface="Arial" panose="020B0604020202020204" pitchFamily="34" charset="0"/>
              </a:rPr>
              <a:t>între</a:t>
            </a:r>
            <a:r>
              <a:rPr lang="en-US" sz="1800" i="1" dirty="0">
                <a:solidFill>
                  <a:srgbClr val="FF0000"/>
                </a:solidFill>
                <a:latin typeface="Arial" panose="020B0604020202020204" pitchFamily="34" charset="0"/>
                <a:cs typeface="Arial" panose="020B0604020202020204" pitchFamily="34" charset="0"/>
              </a:rPr>
              <a:t> </a:t>
            </a:r>
            <a:r>
              <a:rPr lang="en-US" sz="1800" i="1" dirty="0" err="1">
                <a:solidFill>
                  <a:srgbClr val="FF0000"/>
                </a:solidFill>
                <a:latin typeface="Arial" panose="020B0604020202020204" pitchFamily="34" charset="0"/>
                <a:cs typeface="Arial" panose="020B0604020202020204" pitchFamily="34" charset="0"/>
              </a:rPr>
              <a:t>diferite</a:t>
            </a:r>
            <a:r>
              <a:rPr lang="en-US" sz="1800" i="1" dirty="0">
                <a:solidFill>
                  <a:srgbClr val="FF0000"/>
                </a:solidFill>
                <a:latin typeface="Arial" panose="020B0604020202020204" pitchFamily="34" charset="0"/>
                <a:cs typeface="Arial" panose="020B0604020202020204" pitchFamily="34" charset="0"/>
              </a:rPr>
              <a:t> </a:t>
            </a:r>
            <a:r>
              <a:rPr lang="en-US" sz="1800" i="1" dirty="0" err="1">
                <a:solidFill>
                  <a:srgbClr val="FF0000"/>
                </a:solidFill>
                <a:latin typeface="Arial" panose="020B0604020202020204" pitchFamily="34" charset="0"/>
                <a:cs typeface="Arial" panose="020B0604020202020204" pitchFamily="34" charset="0"/>
              </a:rPr>
              <a:t>nivele</a:t>
            </a:r>
            <a:r>
              <a:rPr lang="en-US" sz="1800" i="1" dirty="0">
                <a:solidFill>
                  <a:srgbClr val="FF0000"/>
                </a:solidFill>
                <a:latin typeface="Arial" panose="020B0604020202020204" pitchFamily="34" charset="0"/>
                <a:cs typeface="Arial" panose="020B0604020202020204" pitchFamily="34" charset="0"/>
              </a:rPr>
              <a:t> </a:t>
            </a:r>
            <a:r>
              <a:rPr lang="en-US" sz="1800" i="1" dirty="0" err="1">
                <a:solidFill>
                  <a:srgbClr val="FF0000"/>
                </a:solidFill>
                <a:latin typeface="Arial" panose="020B0604020202020204" pitchFamily="34" charset="0"/>
                <a:cs typeface="Arial" panose="020B0604020202020204" pitchFamily="34" charset="0"/>
              </a:rPr>
              <a:t>energetice</a:t>
            </a:r>
            <a:r>
              <a:rPr lang="en-US" sz="1800" i="1" dirty="0">
                <a:solidFill>
                  <a:srgbClr val="FF000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ale </a:t>
            </a:r>
            <a:r>
              <a:rPr lang="ro-RO" sz="1800" dirty="0">
                <a:latin typeface="Arial" panose="020B0604020202020204" pitchFamily="34" charset="0"/>
                <a:cs typeface="Arial" panose="020B0604020202020204" pitchFamily="34" charset="0"/>
              </a:rPr>
              <a:t>BC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şi</a:t>
            </a:r>
            <a:r>
              <a:rPr lang="en-US" sz="1800" dirty="0">
                <a:latin typeface="Arial" panose="020B0604020202020204" pitchFamily="34" charset="0"/>
                <a:cs typeface="Arial" panose="020B0604020202020204" pitchFamily="34" charset="0"/>
              </a:rPr>
              <a:t> </a:t>
            </a:r>
            <a:r>
              <a:rPr lang="ro-RO" sz="1800" dirty="0">
                <a:latin typeface="Arial" panose="020B0604020202020204" pitchFamily="34" charset="0"/>
                <a:cs typeface="Arial" panose="020B0604020202020204" pitchFamily="34" charset="0"/>
              </a:rPr>
              <a:t>BV</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determină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producerea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radiaţiei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ceea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explică</a:t>
            </a:r>
            <a:r>
              <a:rPr lang="en-US" sz="1800"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lăţimea</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spectrală</a:t>
            </a:r>
            <a:r>
              <a:rPr lang="en-US" sz="1800" i="1" dirty="0">
                <a:latin typeface="Arial" panose="020B0604020202020204" pitchFamily="34" charset="0"/>
                <a:cs typeface="Arial" panose="020B0604020202020204" pitchFamily="34" charset="0"/>
              </a:rPr>
              <a:t> mare </a:t>
            </a:r>
            <a:r>
              <a:rPr lang="en-US" sz="1800" dirty="0">
                <a:latin typeface="Arial" panose="020B0604020202020204" pitchFamily="34" charset="0"/>
                <a:cs typeface="Arial" panose="020B0604020202020204" pitchFamily="34" charset="0"/>
              </a:rPr>
              <a:t>a </a:t>
            </a:r>
            <a:r>
              <a:rPr lang="en-US" sz="1800" dirty="0" err="1">
                <a:latin typeface="Arial" panose="020B0604020202020204" pitchFamily="34" charset="0"/>
                <a:cs typeface="Arial" panose="020B0604020202020204" pitchFamily="34" charset="0"/>
              </a:rPr>
              <a:t>acestor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surse</a:t>
            </a:r>
            <a:r>
              <a:rPr lang="en-US" sz="1800" dirty="0">
                <a:latin typeface="Arial" panose="020B0604020202020204" pitchFamily="34" charset="0"/>
                <a:cs typeface="Arial" panose="020B0604020202020204" pitchFamily="34" charset="0"/>
              </a:rPr>
              <a:t>. Din </a:t>
            </a:r>
            <a:r>
              <a:rPr lang="en-US" sz="1800" dirty="0" err="1">
                <a:latin typeface="Arial" panose="020B0604020202020204" pitchFamily="34" charset="0"/>
                <a:cs typeface="Arial" panose="020B0604020202020204" pitchFamily="34" charset="0"/>
              </a:rPr>
              <a:t>acest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motiv</a:t>
            </a:r>
            <a:r>
              <a:rPr lang="en-US" sz="1800" dirty="0">
                <a:latin typeface="Arial" panose="020B0604020202020204" pitchFamily="34" charset="0"/>
                <a:cs typeface="Arial" panose="020B0604020202020204" pitchFamily="34" charset="0"/>
              </a:rPr>
              <a:t> un LED are o </a:t>
            </a:r>
            <a:r>
              <a:rPr lang="en-US" sz="1800" dirty="0" err="1">
                <a:latin typeface="Arial" panose="020B0604020202020204" pitchFamily="34" charset="0"/>
                <a:cs typeface="Arial" panose="020B0604020202020204" pitchFamily="34" charset="0"/>
              </a:rPr>
              <a:t>lăţime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sprectrală</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cca</a:t>
            </a:r>
            <a:r>
              <a:rPr lang="en-US" sz="1800" dirty="0">
                <a:latin typeface="Arial" panose="020B0604020202020204" pitchFamily="34" charset="0"/>
                <a:cs typeface="Arial" panose="020B0604020202020204" pitchFamily="34" charset="0"/>
              </a:rPr>
              <a:t> 60 nm </a:t>
            </a:r>
            <a:r>
              <a:rPr lang="en-US" sz="1800" dirty="0" err="1">
                <a:latin typeface="Arial" panose="020B0604020202020204" pitchFamily="34" charset="0"/>
                <a:cs typeface="Arial" panose="020B0604020202020204" pitchFamily="34" charset="0"/>
              </a:rPr>
              <a:t>pentru</a:t>
            </a:r>
            <a:r>
              <a:rPr lang="en-US" sz="1800" dirty="0">
                <a:latin typeface="Arial" panose="020B0604020202020204" pitchFamily="34" charset="0"/>
                <a:cs typeface="Arial" panose="020B0604020202020204" pitchFamily="34" charset="0"/>
              </a:rPr>
              <a:t> o </a:t>
            </a:r>
            <a:r>
              <a:rPr lang="en-US" sz="1800" dirty="0" err="1">
                <a:latin typeface="Arial" panose="020B0604020202020204" pitchFamily="34" charset="0"/>
                <a:cs typeface="Arial" panose="020B0604020202020204" pitchFamily="34" charset="0"/>
              </a:rPr>
              <a:t>funcţionare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lungimea</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undă</a:t>
            </a:r>
            <a:r>
              <a:rPr lang="en-US" sz="1800" dirty="0">
                <a:latin typeface="Arial" panose="020B0604020202020204" pitchFamily="34" charset="0"/>
                <a:cs typeface="Arial" panose="020B0604020202020204" pitchFamily="34" charset="0"/>
              </a:rPr>
              <a:t> de 850 nm </a:t>
            </a:r>
            <a:r>
              <a:rPr lang="en-US" sz="1800" dirty="0" err="1">
                <a:latin typeface="Arial" panose="020B0604020202020204" pitchFamily="34" charset="0"/>
                <a:cs typeface="Arial" panose="020B0604020202020204" pitchFamily="34" charset="0"/>
              </a:rPr>
              <a:t>şi</a:t>
            </a:r>
            <a:r>
              <a:rPr lang="en-US" sz="1800" dirty="0">
                <a:latin typeface="Arial" panose="020B0604020202020204" pitchFamily="34" charset="0"/>
                <a:cs typeface="Arial" panose="020B0604020202020204" pitchFamily="34" charset="0"/>
              </a:rPr>
              <a:t> de 170 nm </a:t>
            </a:r>
            <a:r>
              <a:rPr lang="en-US" sz="1800" dirty="0" err="1">
                <a:latin typeface="Arial" panose="020B0604020202020204" pitchFamily="34" charset="0"/>
                <a:cs typeface="Arial" panose="020B0604020202020204" pitchFamily="34" charset="0"/>
              </a:rPr>
              <a:t>pentru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funcţionarea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pe</a:t>
            </a:r>
            <a:r>
              <a:rPr lang="en-US" sz="1800" dirty="0">
                <a:latin typeface="Arial" panose="020B0604020202020204" pitchFamily="34" charset="0"/>
                <a:cs typeface="Arial" panose="020B0604020202020204" pitchFamily="34" charset="0"/>
              </a:rPr>
              <a:t> 1300 nm.</a:t>
            </a:r>
            <a:endParaRPr lang="ro-MD" sz="1800" dirty="0">
              <a:latin typeface="Arial" panose="020B0604020202020204" pitchFamily="34" charset="0"/>
              <a:cs typeface="Arial" panose="020B0604020202020204" pitchFamily="34" charset="0"/>
            </a:endParaRPr>
          </a:p>
          <a:p>
            <a:pPr marL="0" indent="0">
              <a:buNone/>
              <a:defRPr/>
            </a:pPr>
            <a:r>
              <a:rPr lang="en-US" sz="1800" dirty="0">
                <a:latin typeface="Arial" panose="020B0604020202020204" pitchFamily="34" charset="0"/>
                <a:cs typeface="Arial" panose="020B0604020202020204" pitchFamily="34" charset="0"/>
              </a:rPr>
              <a:t>2. </a:t>
            </a:r>
            <a:r>
              <a:rPr lang="en-US" sz="1800" dirty="0" err="1">
                <a:latin typeface="Arial" panose="020B0604020202020204" pitchFamily="34" charset="0"/>
                <a:cs typeface="Arial" panose="020B0604020202020204" pitchFamily="34" charset="0"/>
              </a:rPr>
              <a:t>Deoarece</a:t>
            </a:r>
            <a:r>
              <a:rPr lang="en-US" sz="1800" dirty="0">
                <a:latin typeface="Arial" panose="020B0604020202020204" pitchFamily="34" charset="0"/>
                <a:cs typeface="Arial" panose="020B0604020202020204" pitchFamily="34" charset="0"/>
              </a:rPr>
              <a:t> </a:t>
            </a:r>
            <a:r>
              <a:rPr lang="en-US" sz="1800" i="1" dirty="0" err="1">
                <a:solidFill>
                  <a:srgbClr val="FF0000"/>
                </a:solidFill>
                <a:latin typeface="Arial" panose="020B0604020202020204" pitchFamily="34" charset="0"/>
                <a:cs typeface="Arial" panose="020B0604020202020204" pitchFamily="34" charset="0"/>
              </a:rPr>
              <a:t>fotonii</a:t>
            </a:r>
            <a:r>
              <a:rPr lang="en-US" sz="1800" i="1" dirty="0">
                <a:solidFill>
                  <a:srgbClr val="FF0000"/>
                </a:solidFill>
                <a:latin typeface="Arial" panose="020B0604020202020204" pitchFamily="34" charset="0"/>
                <a:cs typeface="Arial" panose="020B0604020202020204" pitchFamily="34" charset="0"/>
              </a:rPr>
              <a:t> sunt </a:t>
            </a:r>
            <a:r>
              <a:rPr lang="en-US" sz="1800" i="1" dirty="0" err="1">
                <a:solidFill>
                  <a:srgbClr val="FF0000"/>
                </a:solidFill>
                <a:latin typeface="Arial" panose="020B0604020202020204" pitchFamily="34" charset="0"/>
                <a:cs typeface="Arial" panose="020B0604020202020204" pitchFamily="34" charset="0"/>
              </a:rPr>
              <a:t>radiaţi</a:t>
            </a:r>
            <a:r>
              <a:rPr lang="en-US" sz="1800" i="1" dirty="0">
                <a:solidFill>
                  <a:srgbClr val="FF0000"/>
                </a:solidFill>
                <a:latin typeface="Arial" panose="020B0604020202020204" pitchFamily="34" charset="0"/>
                <a:cs typeface="Arial" panose="020B0604020202020204" pitchFamily="34" charset="0"/>
              </a:rPr>
              <a:t> pe </a:t>
            </a:r>
            <a:r>
              <a:rPr lang="en-US" sz="1800" i="1" dirty="0" err="1">
                <a:solidFill>
                  <a:srgbClr val="FF0000"/>
                </a:solidFill>
                <a:latin typeface="Arial" panose="020B0604020202020204" pitchFamily="34" charset="0"/>
                <a:cs typeface="Arial" panose="020B0604020202020204" pitchFamily="34" charset="0"/>
              </a:rPr>
              <a:t>direcţii</a:t>
            </a:r>
            <a:r>
              <a:rPr lang="en-US" sz="1800" i="1" dirty="0">
                <a:solidFill>
                  <a:srgbClr val="FF0000"/>
                </a:solidFill>
                <a:latin typeface="Arial" panose="020B0604020202020204" pitchFamily="34" charset="0"/>
                <a:cs typeface="Arial" panose="020B0604020202020204" pitchFamily="34" charset="0"/>
              </a:rPr>
              <a:t> </a:t>
            </a:r>
            <a:r>
              <a:rPr lang="en-US" sz="1800" i="1" dirty="0" err="1">
                <a:solidFill>
                  <a:srgbClr val="FF0000"/>
                </a:solidFill>
                <a:latin typeface="Arial" panose="020B0604020202020204" pitchFamily="34" charset="0"/>
                <a:cs typeface="Arial" panose="020B0604020202020204" pitchFamily="34" charset="0"/>
              </a:rPr>
              <a:t>arbitrare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foarte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puţini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dintre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participă</a:t>
            </a:r>
            <a:r>
              <a:rPr lang="en-US" sz="1800" dirty="0">
                <a:latin typeface="Arial" panose="020B0604020202020204" pitchFamily="34" charset="0"/>
                <a:cs typeface="Arial" panose="020B0604020202020204" pitchFamily="34" charset="0"/>
              </a:rPr>
              <a:t> la </a:t>
            </a:r>
            <a:r>
              <a:rPr lang="en-US" sz="1800" dirty="0" err="1">
                <a:latin typeface="Arial" panose="020B0604020202020204" pitchFamily="34" charset="0"/>
                <a:cs typeface="Arial" panose="020B0604020202020204" pitchFamily="34" charset="0"/>
              </a:rPr>
              <a:t>crearea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luminii</a:t>
            </a:r>
            <a:r>
              <a:rPr lang="en-US" sz="1800" dirty="0">
                <a:latin typeface="Arial" panose="020B0604020202020204" pitchFamily="34" charset="0"/>
                <a:cs typeface="Arial" panose="020B0604020202020204" pitchFamily="34" charset="0"/>
              </a:rPr>
              <a:t> pe </a:t>
            </a:r>
            <a:r>
              <a:rPr lang="en-US" sz="1800" dirty="0" err="1">
                <a:latin typeface="Arial" panose="020B0604020202020204" pitchFamily="34" charset="0"/>
                <a:cs typeface="Arial" panose="020B0604020202020204" pitchFamily="34" charset="0"/>
              </a:rPr>
              <a:t>direcţia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dorită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ceea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ce</a:t>
            </a:r>
            <a:r>
              <a:rPr lang="en-US" sz="1800" dirty="0">
                <a:latin typeface="Arial" panose="020B0604020202020204" pitchFamily="34" charset="0"/>
                <a:cs typeface="Arial" panose="020B0604020202020204" pitchFamily="34" charset="0"/>
              </a:rPr>
              <a:t> reduce </a:t>
            </a:r>
            <a:r>
              <a:rPr lang="en-US" sz="1800" dirty="0" err="1">
                <a:latin typeface="Arial" panose="020B0604020202020204" pitchFamily="34" charset="0"/>
                <a:cs typeface="Arial" panose="020B0604020202020204" pitchFamily="34" charset="0"/>
              </a:rPr>
              <a:t>puterea</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ieşire</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unui</a:t>
            </a:r>
            <a:r>
              <a:rPr lang="en-US" sz="1800" dirty="0">
                <a:latin typeface="Arial" panose="020B0604020202020204" pitchFamily="34" charset="0"/>
                <a:cs typeface="Arial" panose="020B0604020202020204" pitchFamily="34" charset="0"/>
              </a:rPr>
              <a:t> LED. </a:t>
            </a:r>
            <a:r>
              <a:rPr lang="en-US" sz="1800" dirty="0" err="1">
                <a:latin typeface="Arial" panose="020B0604020202020204" pitchFamily="34" charset="0"/>
                <a:cs typeface="Arial" panose="020B0604020202020204" pitchFamily="34" charset="0"/>
              </a:rPr>
              <a:t>Aceasta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înseamnă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conversia</a:t>
            </a:r>
            <a:r>
              <a:rPr lang="en-US" sz="1800" dirty="0">
                <a:latin typeface="Arial" panose="020B0604020202020204" pitchFamily="34" charset="0"/>
                <a:cs typeface="Arial" panose="020B0604020202020204" pitchFamily="34" charset="0"/>
              </a:rPr>
              <a:t> current-</a:t>
            </a:r>
            <a:r>
              <a:rPr lang="en-US" sz="1800" dirty="0" err="1">
                <a:latin typeface="Arial" panose="020B0604020202020204" pitchFamily="34" charset="0"/>
                <a:cs typeface="Arial" panose="020B0604020202020204" pitchFamily="34" charset="0"/>
              </a:rPr>
              <a:t>lumină</a:t>
            </a:r>
            <a:r>
              <a:rPr lang="en-US" sz="1800" dirty="0">
                <a:latin typeface="Arial" panose="020B0604020202020204" pitchFamily="34" charset="0"/>
                <a:cs typeface="Arial" panose="020B0604020202020204" pitchFamily="34" charset="0"/>
              </a:rPr>
              <a:t> are loc cu </a:t>
            </a:r>
            <a:r>
              <a:rPr lang="en-US" sz="1800" dirty="0" err="1">
                <a:latin typeface="Arial" panose="020B0604020202020204" pitchFamily="34" charset="0"/>
                <a:cs typeface="Arial" panose="020B0604020202020204" pitchFamily="34" charset="0"/>
              </a:rPr>
              <a:t>eficienţă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redusă</a:t>
            </a:r>
            <a:r>
              <a:rPr lang="en-US" sz="1800" dirty="0">
                <a:latin typeface="Arial" panose="020B0604020202020204" pitchFamily="34" charset="0"/>
                <a:cs typeface="Arial" panose="020B0604020202020204" pitchFamily="34" charset="0"/>
              </a:rPr>
              <a:t>.</a:t>
            </a:r>
            <a:endParaRPr lang="ro-RO" sz="1800" dirty="0">
              <a:latin typeface="Arial" panose="020B0604020202020204" pitchFamily="34" charset="0"/>
              <a:cs typeface="Arial" panose="020B0604020202020204" pitchFamily="34" charset="0"/>
            </a:endParaRPr>
          </a:p>
          <a:p>
            <a:pPr marL="0" indent="0">
              <a:buNone/>
              <a:defRPr/>
            </a:pPr>
            <a:r>
              <a:rPr lang="ro-MD" sz="1800" dirty="0">
                <a:latin typeface="Arial" panose="020B0604020202020204" pitchFamily="34" charset="0"/>
                <a:cs typeface="Arial" panose="020B0604020202020204" pitchFamily="34" charset="0"/>
              </a:rPr>
              <a:t>3. Fotonii care contribuie la puterea de </a:t>
            </a:r>
            <a:r>
              <a:rPr lang="ro-MD" sz="1800" dirty="0" err="1">
                <a:latin typeface="Arial" panose="020B0604020202020204" pitchFamily="34" charset="0"/>
                <a:cs typeface="Arial" panose="020B0604020202020204" pitchFamily="34" charset="0"/>
              </a:rPr>
              <a:t>ieşire</a:t>
            </a:r>
            <a:r>
              <a:rPr lang="ro-MD" sz="1800" dirty="0">
                <a:latin typeface="Arial" panose="020B0604020202020204" pitchFamily="34" charset="0"/>
                <a:cs typeface="Arial" panose="020B0604020202020204" pitchFamily="34" charset="0"/>
              </a:rPr>
              <a:t>, nu se </a:t>
            </a:r>
            <a:r>
              <a:rPr lang="ro-MD" sz="1800" dirty="0" err="1">
                <a:latin typeface="Arial" panose="020B0604020202020204" pitchFamily="34" charset="0"/>
                <a:cs typeface="Arial" panose="020B0604020202020204" pitchFamily="34" charset="0"/>
              </a:rPr>
              <a:t>mişcă</a:t>
            </a:r>
            <a:r>
              <a:rPr lang="ro-MD" sz="1800" dirty="0">
                <a:latin typeface="Arial" panose="020B0604020202020204" pitchFamily="34" charset="0"/>
                <a:cs typeface="Arial" panose="020B0604020202020204" pitchFamily="34" charset="0"/>
              </a:rPr>
              <a:t> strict într-o singură </a:t>
            </a:r>
            <a:r>
              <a:rPr lang="ro-MD" sz="1800" dirty="0" err="1">
                <a:latin typeface="Arial" panose="020B0604020202020204" pitchFamily="34" charset="0"/>
                <a:cs typeface="Arial" panose="020B0604020202020204" pitchFamily="34" charset="0"/>
              </a:rPr>
              <a:t>direcţie</a:t>
            </a:r>
            <a:r>
              <a:rPr lang="ro-MD" sz="1800" dirty="0">
                <a:latin typeface="Arial" panose="020B0604020202020204" pitchFamily="34" charset="0"/>
                <a:cs typeface="Arial" panose="020B0604020202020204" pitchFamily="34" charset="0"/>
              </a:rPr>
              <a:t> dar </a:t>
            </a:r>
            <a:r>
              <a:rPr lang="ro-MD" sz="1800" i="1" dirty="0">
                <a:solidFill>
                  <a:srgbClr val="FF0000"/>
                </a:solidFill>
                <a:latin typeface="Arial" panose="020B0604020202020204" pitchFamily="34" charset="0"/>
                <a:cs typeface="Arial" panose="020B0604020202020204" pitchFamily="34" charset="0"/>
              </a:rPr>
              <a:t>se propagă în interiorul unui con</a:t>
            </a:r>
            <a:r>
              <a:rPr lang="ro-MD" sz="1800" dirty="0">
                <a:latin typeface="Arial" panose="020B0604020202020204" pitchFamily="34" charset="0"/>
                <a:cs typeface="Arial" panose="020B0604020202020204" pitchFamily="34" charset="0"/>
              </a:rPr>
              <a:t>, ceea ce conduce la o </a:t>
            </a:r>
            <a:r>
              <a:rPr lang="ro-MD" sz="1800" dirty="0" err="1">
                <a:latin typeface="Arial" panose="020B0604020202020204" pitchFamily="34" charset="0"/>
                <a:cs typeface="Arial" panose="020B0604020202020204" pitchFamily="34" charset="0"/>
              </a:rPr>
              <a:t>împrăştiere</a:t>
            </a:r>
            <a:r>
              <a:rPr lang="ro-MD" sz="1800" dirty="0">
                <a:latin typeface="Arial" panose="020B0604020202020204" pitchFamily="34" charset="0"/>
                <a:cs typeface="Arial" panose="020B0604020202020204" pitchFamily="34" charset="0"/>
              </a:rPr>
              <a:t> </a:t>
            </a:r>
            <a:r>
              <a:rPr lang="ro-MD" sz="1800" dirty="0" err="1">
                <a:latin typeface="Arial" panose="020B0604020202020204" pitchFamily="34" charset="0"/>
                <a:cs typeface="Arial" panose="020B0604020202020204" pitchFamily="34" charset="0"/>
              </a:rPr>
              <a:t>spatială</a:t>
            </a:r>
            <a:r>
              <a:rPr lang="ro-MD" sz="1800" dirty="0">
                <a:latin typeface="Arial" panose="020B0604020202020204" pitchFamily="34" charset="0"/>
                <a:cs typeface="Arial" panose="020B0604020202020204" pitchFamily="34" charset="0"/>
              </a:rPr>
              <a:t> a </a:t>
            </a:r>
            <a:r>
              <a:rPr lang="ro-MD" sz="1800" dirty="0" err="1">
                <a:latin typeface="Arial" panose="020B0604020202020204" pitchFamily="34" charset="0"/>
                <a:cs typeface="Arial" panose="020B0604020202020204" pitchFamily="34" charset="0"/>
              </a:rPr>
              <a:t>radiaţiei</a:t>
            </a:r>
            <a:r>
              <a:rPr lang="ro-MD" sz="1800" dirty="0">
                <a:latin typeface="Arial" panose="020B0604020202020204" pitchFamily="34" charset="0"/>
                <a:cs typeface="Arial" panose="020B0604020202020204" pitchFamily="34" charset="0"/>
              </a:rPr>
              <a:t>. Din acest motiv, LED-</a:t>
            </a:r>
            <a:r>
              <a:rPr lang="ro-MD" sz="1800" dirty="0" err="1">
                <a:latin typeface="Arial" panose="020B0604020202020204" pitchFamily="34" charset="0"/>
                <a:cs typeface="Arial" panose="020B0604020202020204" pitchFamily="34" charset="0"/>
              </a:rPr>
              <a:t>ul</a:t>
            </a:r>
            <a:r>
              <a:rPr lang="ro-MD" sz="1800" dirty="0">
                <a:latin typeface="Arial" panose="020B0604020202020204" pitchFamily="34" charset="0"/>
                <a:cs typeface="Arial" panose="020B0604020202020204" pitchFamily="34" charset="0"/>
              </a:rPr>
              <a:t> este modelat ca o </a:t>
            </a:r>
            <a:r>
              <a:rPr lang="ro-MD" sz="1800" i="1" dirty="0">
                <a:solidFill>
                  <a:srgbClr val="FF0000"/>
                </a:solidFill>
                <a:latin typeface="Arial" panose="020B0604020202020204" pitchFamily="34" charset="0"/>
                <a:cs typeface="Arial" panose="020B0604020202020204" pitchFamily="34" charset="0"/>
              </a:rPr>
              <a:t>sursă </a:t>
            </a:r>
            <a:r>
              <a:rPr lang="ro-MD" sz="1800" i="1" dirty="0" err="1">
                <a:solidFill>
                  <a:srgbClr val="FF0000"/>
                </a:solidFill>
                <a:latin typeface="Arial" panose="020B0604020202020204" pitchFamily="34" charset="0"/>
                <a:cs typeface="Arial" panose="020B0604020202020204" pitchFamily="34" charset="0"/>
              </a:rPr>
              <a:t>Lambertiană</a:t>
            </a:r>
            <a:r>
              <a:rPr lang="ro-MD" sz="1800" dirty="0">
                <a:latin typeface="Arial" panose="020B0604020202020204" pitchFamily="34" charset="0"/>
                <a:cs typeface="Arial" panose="020B0604020202020204" pitchFamily="34" charset="0"/>
              </a:rPr>
              <a:t>. </a:t>
            </a:r>
          </a:p>
          <a:p>
            <a:pPr marL="0" indent="0">
              <a:buNone/>
              <a:defRPr/>
            </a:pPr>
            <a:r>
              <a:rPr lang="ro-RO" sz="1800" dirty="0">
                <a:latin typeface="Arial" panose="020B0604020202020204" pitchFamily="34" charset="0"/>
                <a:cs typeface="Arial" panose="020B0604020202020204" pitchFamily="34" charset="0"/>
              </a:rPr>
              <a:t>4</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Tranziţia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electronilor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şi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prin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urmare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emisia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fotonilor</a:t>
            </a:r>
            <a:r>
              <a:rPr lang="en-US" sz="1800" dirty="0">
                <a:latin typeface="Arial" panose="020B0604020202020204" pitchFamily="34" charset="0"/>
                <a:cs typeface="Arial" panose="020B0604020202020204" pitchFamily="34" charset="0"/>
              </a:rPr>
              <a:t>, are loc la </a:t>
            </a:r>
            <a:r>
              <a:rPr lang="en-US" sz="1800" dirty="0" err="1">
                <a:latin typeface="Arial" panose="020B0604020202020204" pitchFamily="34" charset="0"/>
                <a:cs typeface="Arial" panose="020B0604020202020204" pitchFamily="34" charset="0"/>
              </a:rPr>
              <a:t>momente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aleatorii</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timp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deci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fotonii</a:t>
            </a:r>
            <a:r>
              <a:rPr lang="en-US" sz="1800" dirty="0">
                <a:latin typeface="Arial" panose="020B0604020202020204" pitchFamily="34" charset="0"/>
                <a:cs typeface="Arial" panose="020B0604020202020204" pitchFamily="34" charset="0"/>
              </a:rPr>
              <a:t> sunt </a:t>
            </a:r>
            <a:r>
              <a:rPr lang="en-US" sz="1800" dirty="0" err="1">
                <a:latin typeface="Arial" panose="020B0604020202020204" pitchFamily="34" charset="0"/>
                <a:cs typeface="Arial" panose="020B0604020202020204" pitchFamily="34" charset="0"/>
              </a:rPr>
              <a:t>creaţi</a:t>
            </a:r>
            <a:r>
              <a:rPr lang="en-US" sz="1800" dirty="0">
                <a:latin typeface="Arial" panose="020B0604020202020204" pitchFamily="34" charset="0"/>
                <a:cs typeface="Arial" panose="020B0604020202020204" pitchFamily="34" charset="0"/>
              </a:rPr>
              <a:t> independent </a:t>
            </a:r>
            <a:r>
              <a:rPr lang="en-US" sz="1800" dirty="0" err="1">
                <a:latin typeface="Arial" panose="020B0604020202020204" pitchFamily="34" charset="0"/>
                <a:cs typeface="Arial" panose="020B0604020202020204" pitchFamily="34" charset="0"/>
              </a:rPr>
              <a:t>unul</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altul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Prin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urmare</a:t>
            </a:r>
            <a:r>
              <a:rPr lang="en-US" sz="1800" dirty="0">
                <a:latin typeface="Arial" panose="020B0604020202020204" pitchFamily="34" charset="0"/>
                <a:cs typeface="Arial" panose="020B0604020202020204" pitchFamily="34" charset="0"/>
              </a:rPr>
              <a:t> nu </a:t>
            </a:r>
            <a:r>
              <a:rPr lang="en-US" sz="1800" dirty="0" err="1">
                <a:latin typeface="Arial" panose="020B0604020202020204" pitchFamily="34" charset="0"/>
                <a:cs typeface="Arial" panose="020B0604020202020204" pitchFamily="34" charset="0"/>
              </a:rPr>
              <a:t>există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nici</a:t>
            </a:r>
            <a:r>
              <a:rPr lang="en-US" sz="1800" dirty="0">
                <a:latin typeface="Arial" panose="020B0604020202020204" pitchFamily="34" charset="0"/>
                <a:cs typeface="Arial" panose="020B0604020202020204" pitchFamily="34" charset="0"/>
              </a:rPr>
              <a:t> o </a:t>
            </a:r>
            <a:r>
              <a:rPr lang="en-US" sz="1800" dirty="0" err="1">
                <a:latin typeface="Arial" panose="020B0604020202020204" pitchFamily="34" charset="0"/>
                <a:cs typeface="Arial" panose="020B0604020202020204" pitchFamily="34" charset="0"/>
              </a:rPr>
              <a:t>corelare</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fază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între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fotoni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motiv</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pentru</a:t>
            </a:r>
            <a:r>
              <a:rPr lang="en-US" sz="1800" dirty="0">
                <a:latin typeface="Arial" panose="020B0604020202020204" pitchFamily="34" charset="0"/>
                <a:cs typeface="Arial" panose="020B0604020202020204" pitchFamily="34" charset="0"/>
              </a:rPr>
              <a:t> care </a:t>
            </a:r>
            <a:r>
              <a:rPr lang="en-US" sz="1800" b="1" dirty="0" err="1">
                <a:latin typeface="Arial" panose="020B0604020202020204" pitchFamily="34" charset="0"/>
                <a:cs typeface="Arial" panose="020B0604020202020204" pitchFamily="34" charset="0"/>
              </a:rPr>
              <a:t>radiaţia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este</a:t>
            </a:r>
            <a:r>
              <a:rPr lang="en-US" sz="1800" b="1" dirty="0">
                <a:latin typeface="Arial" panose="020B0604020202020204" pitchFamily="34" charset="0"/>
                <a:cs typeface="Arial" panose="020B0604020202020204" pitchFamily="34" charset="0"/>
              </a:rPr>
              <a:t> </a:t>
            </a:r>
            <a:r>
              <a:rPr lang="ro-RO" sz="1800" b="1" dirty="0">
                <a:latin typeface="Arial" panose="020B0604020202020204" pitchFamily="34" charset="0"/>
                <a:cs typeface="Arial" panose="020B0604020202020204" pitchFamily="34" charset="0"/>
              </a:rPr>
              <a:t>n</a:t>
            </a:r>
            <a:r>
              <a:rPr lang="en-US" sz="1800" b="1" dirty="0" err="1">
                <a:latin typeface="Arial" panose="020B0604020202020204" pitchFamily="34" charset="0"/>
                <a:cs typeface="Arial" panose="020B0604020202020204" pitchFamily="34" charset="0"/>
              </a:rPr>
              <a:t>ecoerentă</a:t>
            </a:r>
            <a:r>
              <a:rPr lang="en-US" sz="1800" dirty="0">
                <a:latin typeface="Arial" panose="020B0604020202020204" pitchFamily="34" charset="0"/>
                <a:cs typeface="Arial" panose="020B0604020202020204" pitchFamily="34" charset="0"/>
              </a:rPr>
              <a:t>. </a:t>
            </a:r>
            <a:endParaRPr lang="ro-MD" sz="1800" dirty="0">
              <a:latin typeface="Arial" panose="020B0604020202020204" pitchFamily="34" charset="0"/>
              <a:cs typeface="Arial" panose="020B0604020202020204" pitchFamily="34" charset="0"/>
            </a:endParaRPr>
          </a:p>
          <a:p>
            <a:pPr marL="0" indent="0">
              <a:buNone/>
              <a:defRPr/>
            </a:pPr>
            <a:r>
              <a:rPr lang="en-US" sz="1800" dirty="0" err="1">
                <a:latin typeface="Arial" panose="020B0604020202020204" pitchFamily="34" charset="0"/>
                <a:cs typeface="Arial" panose="020B0604020202020204" pitchFamily="34" charset="0"/>
              </a:rPr>
              <a:t>Caracteristici</a:t>
            </a:r>
            <a:r>
              <a:rPr lang="ro-RO" sz="1800" dirty="0">
                <a:latin typeface="Arial" panose="020B0604020202020204" pitchFamily="34" charset="0"/>
                <a:cs typeface="Arial" panose="020B0604020202020204" pitchFamily="34" charset="0"/>
              </a:rPr>
              <a:t>le</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mai</a:t>
            </a:r>
            <a:r>
              <a:rPr lang="en-US" sz="1800" dirty="0">
                <a:latin typeface="Arial" panose="020B0604020202020204" pitchFamily="34" charset="0"/>
                <a:cs typeface="Arial" panose="020B0604020202020204" pitchFamily="34" charset="0"/>
              </a:rPr>
              <a:t> sus ale </a:t>
            </a:r>
            <a:r>
              <a:rPr lang="en-US" sz="1800" dirty="0" err="1">
                <a:latin typeface="Arial" panose="020B0604020202020204" pitchFamily="34" charset="0"/>
                <a:cs typeface="Arial" panose="020B0604020202020204" pitchFamily="34" charset="0"/>
              </a:rPr>
              <a:t>radiaţiei</a:t>
            </a:r>
            <a:r>
              <a:rPr lang="en-US" sz="1800" dirty="0">
                <a:latin typeface="Arial" panose="020B0604020202020204" pitchFamily="34" charset="0"/>
                <a:cs typeface="Arial" panose="020B0604020202020204" pitchFamily="34" charset="0"/>
              </a:rPr>
              <a:t> LED fac </a:t>
            </a:r>
            <a:r>
              <a:rPr lang="en-US" sz="1800" dirty="0" err="1">
                <a:latin typeface="Arial" panose="020B0604020202020204" pitchFamily="34" charset="0"/>
                <a:cs typeface="Arial" panose="020B0604020202020204" pitchFamily="34" charset="0"/>
              </a:rPr>
              <a:t>aceast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emi</a:t>
            </a:r>
            <a:r>
              <a:rPr lang="ro-RO" sz="1800" dirty="0">
                <a:latin typeface="Arial" panose="020B0604020202020204" pitchFamily="34" charset="0"/>
                <a:cs typeface="Arial" panose="020B0604020202020204" pitchFamily="34" charset="0"/>
              </a:rPr>
              <a:t>tor</a:t>
            </a:r>
            <a:r>
              <a:rPr lang="en-US" sz="1800"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inutilizabil</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pentru</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legăturile</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optice</a:t>
            </a:r>
            <a:r>
              <a:rPr lang="en-US" sz="1800" b="1" dirty="0">
                <a:latin typeface="Arial" panose="020B0604020202020204" pitchFamily="34" charset="0"/>
                <a:cs typeface="Arial" panose="020B0604020202020204" pitchFamily="34" charset="0"/>
              </a:rPr>
              <a:t> la mare </a:t>
            </a:r>
            <a:r>
              <a:rPr lang="en-US" sz="1800" b="1" dirty="0" err="1">
                <a:latin typeface="Arial" panose="020B0604020202020204" pitchFamily="34" charset="0"/>
                <a:cs typeface="Arial" panose="020B0604020202020204" pitchFamily="34" charset="0"/>
              </a:rPr>
              <a:t>distanţă</a:t>
            </a:r>
            <a:r>
              <a:rPr lang="en-US" sz="18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24321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85826" y="175419"/>
            <a:ext cx="5693667" cy="715963"/>
          </a:xfrm>
        </p:spPr>
        <p:txBody>
          <a:bodyPr>
            <a:normAutofit fontScale="90000"/>
          </a:bodyPr>
          <a:lstStyle/>
          <a:p>
            <a:r>
              <a:rPr lang="ro-MD" altLang="en-US" dirty="0"/>
              <a:t>Radiația optică stimulată</a:t>
            </a:r>
            <a:endParaRPr lang="en-US" altLang="en-US" dirty="0"/>
          </a:p>
        </p:txBody>
      </p:sp>
      <p:sp>
        <p:nvSpPr>
          <p:cNvPr id="3" name="Content Placeholder 2"/>
          <p:cNvSpPr>
            <a:spLocks noGrp="1"/>
          </p:cNvSpPr>
          <p:nvPr>
            <p:ph sz="quarter" idx="1"/>
          </p:nvPr>
        </p:nvSpPr>
        <p:spPr>
          <a:xfrm>
            <a:off x="824752" y="1066800"/>
            <a:ext cx="11367247" cy="5791200"/>
          </a:xfrm>
        </p:spPr>
        <p:txBody>
          <a:bodyPr>
            <a:normAutofit fontScale="92500" lnSpcReduction="20000"/>
          </a:bodyPr>
          <a:lstStyle/>
          <a:p>
            <a:pPr marL="0" indent="0" algn="ctr">
              <a:buNone/>
              <a:defRPr/>
            </a:pPr>
            <a:endParaRPr lang="ro-RO" sz="2000" b="1" dirty="0">
              <a:solidFill>
                <a:schemeClr val="tx1"/>
              </a:solidFill>
            </a:endParaRPr>
          </a:p>
          <a:p>
            <a:pPr marL="0" indent="0" algn="ctr">
              <a:buNone/>
              <a:defRPr/>
            </a:pPr>
            <a:endParaRPr lang="ro-RO" sz="2000" b="1" dirty="0">
              <a:solidFill>
                <a:schemeClr val="tx1"/>
              </a:solidFill>
            </a:endParaRPr>
          </a:p>
          <a:p>
            <a:pPr marL="0" indent="0" algn="just">
              <a:buNone/>
              <a:defRPr/>
            </a:pPr>
            <a:r>
              <a:rPr lang="ro-RO" b="1" dirty="0">
                <a:solidFill>
                  <a:schemeClr val="tx1"/>
                </a:solidFill>
              </a:rPr>
              <a:t>Alt proces are loc atunci când un foton extern </a:t>
            </a:r>
            <a:r>
              <a:rPr lang="ro-RO" b="1" dirty="0" err="1">
                <a:solidFill>
                  <a:schemeClr val="tx1"/>
                </a:solidFill>
              </a:rPr>
              <a:t>loveşte</a:t>
            </a:r>
            <a:r>
              <a:rPr lang="ro-RO" b="1" dirty="0">
                <a:solidFill>
                  <a:schemeClr val="tx1"/>
                </a:solidFill>
              </a:rPr>
              <a:t> un electron excitat. </a:t>
            </a:r>
          </a:p>
          <a:p>
            <a:pPr marL="0" indent="0" algn="just">
              <a:buNone/>
              <a:defRPr/>
            </a:pPr>
            <a:r>
              <a:rPr lang="ro-RO" b="1" dirty="0" err="1">
                <a:solidFill>
                  <a:schemeClr val="tx1"/>
                </a:solidFill>
              </a:rPr>
              <a:t>Interacţiunea</a:t>
            </a:r>
            <a:r>
              <a:rPr lang="ro-RO" b="1" dirty="0">
                <a:solidFill>
                  <a:schemeClr val="tx1"/>
                </a:solidFill>
              </a:rPr>
              <a:t> dintre ei include o </a:t>
            </a:r>
            <a:r>
              <a:rPr lang="ro-RO" b="1" dirty="0" err="1">
                <a:solidFill>
                  <a:schemeClr val="tx1"/>
                </a:solidFill>
              </a:rPr>
              <a:t>tranziţie</a:t>
            </a:r>
            <a:r>
              <a:rPr lang="ro-RO" b="1" dirty="0">
                <a:solidFill>
                  <a:schemeClr val="tx1"/>
                </a:solidFill>
              </a:rPr>
              <a:t> </a:t>
            </a:r>
            <a:r>
              <a:rPr lang="ro-RO" b="1" dirty="0" err="1">
                <a:solidFill>
                  <a:schemeClr val="tx1"/>
                </a:solidFill>
              </a:rPr>
              <a:t>şi</a:t>
            </a:r>
            <a:r>
              <a:rPr lang="ro-RO" b="1" dirty="0">
                <a:solidFill>
                  <a:schemeClr val="tx1"/>
                </a:solidFill>
              </a:rPr>
              <a:t> o emisie/</a:t>
            </a:r>
            <a:r>
              <a:rPr lang="ro-RO" b="1" dirty="0" err="1">
                <a:solidFill>
                  <a:schemeClr val="tx1"/>
                </a:solidFill>
              </a:rPr>
              <a:t>radiaţie</a:t>
            </a:r>
            <a:r>
              <a:rPr lang="ro-RO" b="1" dirty="0">
                <a:solidFill>
                  <a:schemeClr val="tx1"/>
                </a:solidFill>
              </a:rPr>
              <a:t> de foton nou. </a:t>
            </a:r>
          </a:p>
          <a:p>
            <a:pPr marL="0" indent="0" algn="just">
              <a:buNone/>
              <a:defRPr/>
            </a:pPr>
            <a:r>
              <a:rPr lang="ro-RO" b="1" dirty="0">
                <a:solidFill>
                  <a:schemeClr val="tx1"/>
                </a:solidFill>
              </a:rPr>
              <a:t>În acest caz, emisia indusă este stimulată de fotonul extern. Prin urmare, această </a:t>
            </a:r>
          </a:p>
          <a:p>
            <a:pPr marL="0" indent="0" algn="just">
              <a:buNone/>
              <a:defRPr/>
            </a:pPr>
            <a:r>
              <a:rPr lang="ro-RO" b="1" dirty="0" err="1">
                <a:solidFill>
                  <a:schemeClr val="tx1"/>
                </a:solidFill>
              </a:rPr>
              <a:t>radiaţie</a:t>
            </a:r>
            <a:r>
              <a:rPr lang="ro-RO" b="1" dirty="0">
                <a:solidFill>
                  <a:schemeClr val="tx1"/>
                </a:solidFill>
              </a:rPr>
              <a:t> este numită stimulată.</a:t>
            </a:r>
          </a:p>
          <a:p>
            <a:pPr marL="0" indent="0" algn="ctr">
              <a:buNone/>
              <a:defRPr/>
            </a:pPr>
            <a:r>
              <a:rPr lang="en-US" sz="2000" b="1" dirty="0" err="1">
                <a:solidFill>
                  <a:schemeClr val="tx1"/>
                </a:solidFill>
              </a:rPr>
              <a:t>Radiaţia</a:t>
            </a:r>
            <a:r>
              <a:rPr lang="en-US" sz="2000" b="1" dirty="0">
                <a:solidFill>
                  <a:schemeClr val="tx1"/>
                </a:solidFill>
              </a:rPr>
              <a:t> </a:t>
            </a:r>
            <a:r>
              <a:rPr lang="en-US" sz="2000" b="1" dirty="0" err="1">
                <a:solidFill>
                  <a:schemeClr val="tx1"/>
                </a:solidFill>
              </a:rPr>
              <a:t>stimulată</a:t>
            </a:r>
            <a:r>
              <a:rPr lang="en-US" sz="2000" b="1" dirty="0">
                <a:solidFill>
                  <a:schemeClr val="tx1"/>
                </a:solidFill>
              </a:rPr>
              <a:t> are </a:t>
            </a:r>
            <a:r>
              <a:rPr lang="en-US" sz="2000" b="1" dirty="0" err="1">
                <a:solidFill>
                  <a:schemeClr val="tx1"/>
                </a:solidFill>
              </a:rPr>
              <a:t>următoarele</a:t>
            </a:r>
            <a:r>
              <a:rPr lang="en-US" sz="2000" b="1" dirty="0">
                <a:solidFill>
                  <a:schemeClr val="tx1"/>
                </a:solidFill>
              </a:rPr>
              <a:t> </a:t>
            </a:r>
            <a:r>
              <a:rPr lang="en-US" sz="2000" b="1" dirty="0" err="1">
                <a:solidFill>
                  <a:schemeClr val="tx1"/>
                </a:solidFill>
              </a:rPr>
              <a:t>proprietăţi</a:t>
            </a:r>
            <a:r>
              <a:rPr lang="en-US" sz="2000" b="1" dirty="0">
                <a:solidFill>
                  <a:schemeClr val="tx1"/>
                </a:solidFill>
              </a:rPr>
              <a:t>:</a:t>
            </a:r>
            <a:endParaRPr lang="ro-RO" sz="2000" b="1" dirty="0">
              <a:solidFill>
                <a:schemeClr val="tx1"/>
              </a:solidFill>
            </a:endParaRPr>
          </a:p>
          <a:p>
            <a:pPr marL="0" indent="0">
              <a:buNone/>
              <a:defRPr/>
            </a:pPr>
            <a:r>
              <a:rPr lang="en-US" sz="2000" dirty="0"/>
              <a:t>1. </a:t>
            </a:r>
            <a:r>
              <a:rPr lang="ro-RO" sz="2000" dirty="0"/>
              <a:t>U</a:t>
            </a:r>
            <a:r>
              <a:rPr lang="en-US" sz="2000" dirty="0"/>
              <a:t>n </a:t>
            </a:r>
            <a:r>
              <a:rPr lang="en-US" sz="2000" dirty="0" err="1"/>
              <a:t>foton</a:t>
            </a:r>
            <a:r>
              <a:rPr lang="en-US" sz="2000" dirty="0"/>
              <a:t> </a:t>
            </a:r>
            <a:r>
              <a:rPr lang="ro-RO" sz="2000" dirty="0"/>
              <a:t>incident</a:t>
            </a:r>
            <a:r>
              <a:rPr lang="en-US" sz="2000" dirty="0"/>
              <a:t> </a:t>
            </a:r>
            <a:r>
              <a:rPr lang="en-US" sz="2000" dirty="0" err="1"/>
              <a:t>forţează</a:t>
            </a:r>
            <a:r>
              <a:rPr lang="en-US" sz="2000" dirty="0"/>
              <a:t> </a:t>
            </a:r>
            <a:r>
              <a:rPr lang="en-US" sz="2000" dirty="0" err="1"/>
              <a:t>emisia</a:t>
            </a:r>
            <a:r>
              <a:rPr lang="en-US" sz="2000" dirty="0"/>
              <a:t> </a:t>
            </a:r>
            <a:r>
              <a:rPr lang="en-US" sz="2000" b="1" dirty="0" err="1">
                <a:solidFill>
                  <a:srgbClr val="FF0000"/>
                </a:solidFill>
              </a:rPr>
              <a:t>unui</a:t>
            </a:r>
            <a:r>
              <a:rPr lang="ro-RO" sz="2000" b="1" dirty="0">
                <a:solidFill>
                  <a:srgbClr val="FF0000"/>
                </a:solidFill>
              </a:rPr>
              <a:t> al doilea</a:t>
            </a:r>
            <a:r>
              <a:rPr lang="en-US" sz="2000" b="1" dirty="0">
                <a:solidFill>
                  <a:srgbClr val="FF0000"/>
                </a:solidFill>
              </a:rPr>
              <a:t> </a:t>
            </a:r>
            <a:r>
              <a:rPr lang="en-US" sz="2000" b="1" dirty="0" err="1">
                <a:solidFill>
                  <a:srgbClr val="FF0000"/>
                </a:solidFill>
              </a:rPr>
              <a:t>foton</a:t>
            </a:r>
            <a:r>
              <a:rPr lang="en-US" sz="2000" b="1" dirty="0">
                <a:solidFill>
                  <a:srgbClr val="FF0000"/>
                </a:solidFill>
              </a:rPr>
              <a:t> cu </a:t>
            </a:r>
            <a:r>
              <a:rPr lang="en-US" sz="2000" b="1" dirty="0" err="1">
                <a:solidFill>
                  <a:srgbClr val="FF0000"/>
                </a:solidFill>
              </a:rPr>
              <a:t>energie</a:t>
            </a:r>
            <a:r>
              <a:rPr lang="en-US" sz="2000" b="1" dirty="0">
                <a:solidFill>
                  <a:srgbClr val="FF0000"/>
                </a:solidFill>
              </a:rPr>
              <a:t> </a:t>
            </a:r>
            <a:r>
              <a:rPr lang="en-US" sz="2000" b="1" dirty="0" err="1">
                <a:solidFill>
                  <a:srgbClr val="FF0000"/>
                </a:solidFill>
              </a:rPr>
              <a:t>similară</a:t>
            </a:r>
            <a:r>
              <a:rPr lang="en-US" sz="2000" b="1" dirty="0">
                <a:solidFill>
                  <a:srgbClr val="FF0000"/>
                </a:solidFill>
              </a:rPr>
              <a:t> </a:t>
            </a:r>
            <a:r>
              <a:rPr lang="en-US" sz="2000" dirty="0"/>
              <a:t>(</a:t>
            </a:r>
            <a:r>
              <a:rPr lang="en-US" sz="2000" b="1" i="1" dirty="0"/>
              <a:t>Ep</a:t>
            </a:r>
            <a:r>
              <a:rPr lang="en-US" sz="2000" dirty="0"/>
              <a:t>) </a:t>
            </a:r>
            <a:r>
              <a:rPr lang="en-US" sz="2000" b="1" dirty="0">
                <a:solidFill>
                  <a:srgbClr val="FF0000"/>
                </a:solidFill>
              </a:rPr>
              <a:t>f</a:t>
            </a:r>
            <a:r>
              <a:rPr lang="ro-RO" sz="2000" b="1" dirty="0">
                <a:solidFill>
                  <a:srgbClr val="FF0000"/>
                </a:solidFill>
              </a:rPr>
              <a:t>ă</a:t>
            </a:r>
            <a:r>
              <a:rPr lang="en-US" sz="2000" b="1" dirty="0">
                <a:solidFill>
                  <a:srgbClr val="FF0000"/>
                </a:solidFill>
              </a:rPr>
              <a:t>r</a:t>
            </a:r>
            <a:r>
              <a:rPr lang="ro-RO" sz="2000" b="1" dirty="0">
                <a:solidFill>
                  <a:srgbClr val="FF0000"/>
                </a:solidFill>
              </a:rPr>
              <a:t>ă</a:t>
            </a:r>
            <a:r>
              <a:rPr lang="en-US" sz="2000" b="1" dirty="0">
                <a:solidFill>
                  <a:srgbClr val="FF0000"/>
                </a:solidFill>
              </a:rPr>
              <a:t> a fi </a:t>
            </a:r>
            <a:r>
              <a:rPr lang="en-US" sz="2000" b="1" dirty="0" err="1">
                <a:solidFill>
                  <a:srgbClr val="FF0000"/>
                </a:solidFill>
              </a:rPr>
              <a:t>absorbit</a:t>
            </a:r>
            <a:r>
              <a:rPr lang="en-US" sz="2000" dirty="0"/>
              <a:t>. Cu </a:t>
            </a:r>
            <a:r>
              <a:rPr lang="en-US" sz="2000" dirty="0" err="1"/>
              <a:t>alte</a:t>
            </a:r>
            <a:r>
              <a:rPr lang="ro-MD" sz="2000" dirty="0"/>
              <a:t> </a:t>
            </a:r>
            <a:r>
              <a:rPr lang="en-US" sz="2000" dirty="0" err="1"/>
              <a:t>cuvinte</a:t>
            </a:r>
            <a:r>
              <a:rPr lang="en-US" sz="2000" dirty="0"/>
              <a:t>, </a:t>
            </a:r>
            <a:r>
              <a:rPr lang="en-US" sz="2000" b="1" dirty="0" err="1"/>
              <a:t>fotonul</a:t>
            </a:r>
            <a:r>
              <a:rPr lang="en-US" sz="2000" b="1" dirty="0"/>
              <a:t> extern </a:t>
            </a:r>
            <a:r>
              <a:rPr lang="en-US" sz="2000" b="1" dirty="0" err="1"/>
              <a:t>stimuleaza</a:t>
            </a:r>
            <a:r>
              <a:rPr lang="en-US" sz="2000" b="1" dirty="0"/>
              <a:t> </a:t>
            </a:r>
            <a:r>
              <a:rPr lang="en-US" sz="2000" b="1" dirty="0" err="1"/>
              <a:t>radiaţie</a:t>
            </a:r>
            <a:r>
              <a:rPr lang="en-US" sz="2000" b="1" dirty="0"/>
              <a:t> cu </a:t>
            </a:r>
            <a:r>
              <a:rPr lang="en-US" sz="2000" b="1" dirty="0" err="1"/>
              <a:t>aceeaşi</a:t>
            </a:r>
            <a:r>
              <a:rPr lang="en-US" sz="2000" b="1" dirty="0"/>
              <a:t> </a:t>
            </a:r>
            <a:r>
              <a:rPr lang="en-US" sz="2000" b="1" dirty="0" err="1"/>
              <a:t>lungime</a:t>
            </a:r>
            <a:r>
              <a:rPr lang="en-US" sz="2000" dirty="0"/>
              <a:t> de </a:t>
            </a:r>
            <a:r>
              <a:rPr lang="en-US" sz="2000" dirty="0" err="1"/>
              <a:t>undă</a:t>
            </a:r>
            <a:r>
              <a:rPr lang="en-US" sz="2000" dirty="0"/>
              <a:t> ca a </a:t>
            </a:r>
            <a:r>
              <a:rPr lang="en-US" sz="2000" dirty="0" err="1"/>
              <a:t>lui</a:t>
            </a:r>
            <a:r>
              <a:rPr lang="en-US" sz="2000" dirty="0"/>
              <a:t>.</a:t>
            </a:r>
            <a:r>
              <a:rPr lang="ro-RO" sz="2000" dirty="0"/>
              <a:t> </a:t>
            </a:r>
            <a:r>
              <a:rPr lang="en-US" sz="2000" dirty="0"/>
              <a:t>Această </a:t>
            </a:r>
            <a:r>
              <a:rPr lang="en-US" sz="2000" dirty="0" err="1"/>
              <a:t>proprietate</a:t>
            </a:r>
            <a:r>
              <a:rPr lang="en-US" sz="2000" dirty="0"/>
              <a:t> face ca </a:t>
            </a:r>
            <a:r>
              <a:rPr lang="en-US" sz="2000" i="1" dirty="0" err="1">
                <a:solidFill>
                  <a:srgbClr val="FF0000"/>
                </a:solidFill>
              </a:rPr>
              <a:t>lăţimea</a:t>
            </a:r>
            <a:r>
              <a:rPr lang="en-US" sz="2000" i="1" dirty="0">
                <a:solidFill>
                  <a:srgbClr val="FF0000"/>
                </a:solidFill>
              </a:rPr>
              <a:t> </a:t>
            </a:r>
            <a:r>
              <a:rPr lang="en-US" sz="2000" i="1" dirty="0" err="1">
                <a:solidFill>
                  <a:srgbClr val="FF0000"/>
                </a:solidFill>
              </a:rPr>
              <a:t>spectrală</a:t>
            </a:r>
            <a:r>
              <a:rPr lang="en-US" sz="2000" i="1" dirty="0">
                <a:solidFill>
                  <a:srgbClr val="FF0000"/>
                </a:solidFill>
              </a:rPr>
              <a:t> a </a:t>
            </a:r>
            <a:r>
              <a:rPr lang="en-US" sz="2000" i="1" dirty="0" err="1">
                <a:solidFill>
                  <a:srgbClr val="FF0000"/>
                </a:solidFill>
              </a:rPr>
              <a:t>luminii</a:t>
            </a:r>
            <a:r>
              <a:rPr lang="en-US" sz="2000" i="1" dirty="0">
                <a:solidFill>
                  <a:srgbClr val="FF0000"/>
                </a:solidFill>
              </a:rPr>
              <a:t> radiate </a:t>
            </a:r>
            <a:r>
              <a:rPr lang="en-US" sz="2000" i="1" dirty="0" err="1">
                <a:solidFill>
                  <a:srgbClr val="FF0000"/>
                </a:solidFill>
              </a:rPr>
              <a:t>să</a:t>
            </a:r>
            <a:r>
              <a:rPr lang="en-US" sz="2000" i="1" dirty="0">
                <a:solidFill>
                  <a:srgbClr val="FF0000"/>
                </a:solidFill>
              </a:rPr>
              <a:t> fie </a:t>
            </a:r>
            <a:r>
              <a:rPr lang="en-US" sz="2000" i="1" dirty="0" err="1">
                <a:solidFill>
                  <a:srgbClr val="FF0000"/>
                </a:solidFill>
              </a:rPr>
              <a:t>îngustă</a:t>
            </a:r>
            <a:r>
              <a:rPr lang="en-US" sz="2000" i="1" dirty="0">
                <a:solidFill>
                  <a:srgbClr val="FF0000"/>
                </a:solidFill>
              </a:rPr>
              <a:t>.</a:t>
            </a:r>
            <a:r>
              <a:rPr lang="en-US" sz="2000" dirty="0"/>
              <a:t> </a:t>
            </a:r>
            <a:r>
              <a:rPr lang="ro-RO" sz="2000" dirty="0"/>
              <a:t>U</a:t>
            </a:r>
            <a:r>
              <a:rPr lang="en-US" sz="2000" dirty="0"/>
              <a:t>n laser</a:t>
            </a:r>
            <a:r>
              <a:rPr lang="ro-RO" sz="2000" dirty="0"/>
              <a:t> are</a:t>
            </a:r>
            <a:r>
              <a:rPr lang="en-US" sz="2000" dirty="0"/>
              <a:t> </a:t>
            </a:r>
            <a:r>
              <a:rPr lang="en-US" sz="2000" dirty="0" err="1"/>
              <a:t>lăţimea</a:t>
            </a:r>
            <a:r>
              <a:rPr lang="en-US" sz="2000" dirty="0"/>
              <a:t> </a:t>
            </a:r>
            <a:r>
              <a:rPr lang="en-US" sz="2000" dirty="0" err="1"/>
              <a:t>spectrală</a:t>
            </a:r>
            <a:r>
              <a:rPr lang="en-US" sz="2000" dirty="0"/>
              <a:t> </a:t>
            </a:r>
            <a:r>
              <a:rPr lang="ro-RO" sz="2000" dirty="0"/>
              <a:t>de</a:t>
            </a:r>
            <a:r>
              <a:rPr lang="en-US" sz="2000" dirty="0"/>
              <a:t> </a:t>
            </a:r>
            <a:r>
              <a:rPr lang="ro-RO" sz="2000" dirty="0"/>
              <a:t>cca</a:t>
            </a:r>
            <a:r>
              <a:rPr lang="en-US" sz="2000" dirty="0"/>
              <a:t> 1nm, at</a:t>
            </a:r>
            <a:r>
              <a:rPr lang="ro-RO" sz="2000" dirty="0"/>
              <a:t>â</a:t>
            </a:r>
            <a:r>
              <a:rPr lang="en-US" sz="2000" dirty="0"/>
              <a:t>t la 1300 nm</a:t>
            </a:r>
            <a:r>
              <a:rPr lang="ro-MD" sz="2000" dirty="0"/>
              <a:t> </a:t>
            </a:r>
            <a:r>
              <a:rPr lang="en-US" sz="2000" dirty="0"/>
              <a:t>c</a:t>
            </a:r>
            <a:r>
              <a:rPr lang="ro-RO" sz="2000" dirty="0"/>
              <a:t>â</a:t>
            </a:r>
            <a:r>
              <a:rPr lang="en-US" sz="2000" dirty="0"/>
              <a:t>t </a:t>
            </a:r>
            <a:r>
              <a:rPr lang="en-US" sz="2000" dirty="0" err="1"/>
              <a:t>şi</a:t>
            </a:r>
            <a:r>
              <a:rPr lang="en-US" sz="2000" dirty="0"/>
              <a:t> la 1550 nm.</a:t>
            </a:r>
          </a:p>
          <a:p>
            <a:pPr marL="0" indent="0">
              <a:buNone/>
              <a:defRPr/>
            </a:pPr>
            <a:r>
              <a:rPr lang="en-US" sz="2000" dirty="0"/>
              <a:t>2. </a:t>
            </a:r>
            <a:r>
              <a:rPr lang="en-US" sz="2000" dirty="0" err="1"/>
              <a:t>Deoarece</a:t>
            </a:r>
            <a:r>
              <a:rPr lang="en-US" sz="2000" dirty="0"/>
              <a:t> </a:t>
            </a:r>
            <a:r>
              <a:rPr lang="en-US" sz="2000" dirty="0" err="1"/>
              <a:t>toţi</a:t>
            </a:r>
            <a:r>
              <a:rPr lang="en-US" sz="2000" dirty="0"/>
              <a:t> </a:t>
            </a:r>
            <a:r>
              <a:rPr lang="en-US" sz="2000" dirty="0" err="1"/>
              <a:t>fotonii</a:t>
            </a:r>
            <a:r>
              <a:rPr lang="en-US" sz="2000" dirty="0"/>
              <a:t> se </a:t>
            </a:r>
            <a:r>
              <a:rPr lang="en-US" sz="2000" dirty="0" err="1"/>
              <a:t>propagă</a:t>
            </a:r>
            <a:r>
              <a:rPr lang="en-US" sz="2000" dirty="0"/>
              <a:t> </a:t>
            </a:r>
            <a:r>
              <a:rPr lang="en-US" sz="2000" dirty="0" err="1"/>
              <a:t>în</a:t>
            </a:r>
            <a:r>
              <a:rPr lang="en-US" sz="2000" dirty="0"/>
              <a:t> </a:t>
            </a:r>
            <a:r>
              <a:rPr lang="en-US" sz="2000" dirty="0" err="1"/>
              <a:t>aceeaşi</a:t>
            </a:r>
            <a:r>
              <a:rPr lang="en-US" sz="2000" dirty="0"/>
              <a:t> </a:t>
            </a:r>
            <a:r>
              <a:rPr lang="en-US" sz="2000" dirty="0" err="1"/>
              <a:t>direcţie</a:t>
            </a:r>
            <a:r>
              <a:rPr lang="en-US" sz="2000" dirty="0"/>
              <a:t>, </a:t>
            </a:r>
            <a:r>
              <a:rPr lang="en-US" sz="2000" dirty="0" err="1"/>
              <a:t>toţi</a:t>
            </a:r>
            <a:r>
              <a:rPr lang="en-US" sz="2000" dirty="0"/>
              <a:t> </a:t>
            </a:r>
            <a:r>
              <a:rPr lang="en-US" sz="2000" dirty="0" err="1"/>
              <a:t>contribuie</a:t>
            </a:r>
            <a:r>
              <a:rPr lang="en-US" sz="2000" dirty="0"/>
              <a:t> la </a:t>
            </a:r>
            <a:r>
              <a:rPr lang="en-US" sz="2000" dirty="0" err="1"/>
              <a:t>puterea</a:t>
            </a:r>
            <a:r>
              <a:rPr lang="ro-MD" sz="2000" dirty="0"/>
              <a:t> </a:t>
            </a:r>
            <a:r>
              <a:rPr lang="en-US" sz="2000" dirty="0" err="1"/>
              <a:t>luminoasă</a:t>
            </a:r>
            <a:r>
              <a:rPr lang="en-US" sz="2000" dirty="0"/>
              <a:t>. </a:t>
            </a:r>
            <a:r>
              <a:rPr lang="en-US" sz="2000" dirty="0" err="1"/>
              <a:t>Prin</a:t>
            </a:r>
            <a:r>
              <a:rPr lang="en-US" sz="2000" dirty="0"/>
              <a:t> </a:t>
            </a:r>
            <a:r>
              <a:rPr lang="en-US" sz="2000" dirty="0" err="1"/>
              <a:t>urmare</a:t>
            </a:r>
            <a:r>
              <a:rPr lang="en-US" sz="2000" dirty="0"/>
              <a:t>, </a:t>
            </a:r>
            <a:r>
              <a:rPr lang="en-US" sz="2000" b="1" dirty="0" err="1"/>
              <a:t>eficienţa</a:t>
            </a:r>
            <a:r>
              <a:rPr lang="en-US" sz="2000" b="1" dirty="0"/>
              <a:t> </a:t>
            </a:r>
            <a:r>
              <a:rPr lang="en-US" sz="2000" b="1" dirty="0" err="1"/>
              <a:t>conversiei</a:t>
            </a:r>
            <a:r>
              <a:rPr lang="en-US" sz="2000" b="1" dirty="0"/>
              <a:t> </a:t>
            </a:r>
            <a:r>
              <a:rPr lang="en-US" sz="2000" b="1" dirty="0" err="1"/>
              <a:t>curent-lumină</a:t>
            </a:r>
            <a:r>
              <a:rPr lang="en-US" sz="2000" b="1" dirty="0"/>
              <a:t> </a:t>
            </a:r>
            <a:r>
              <a:rPr lang="en-US" sz="2000" b="1" dirty="0" err="1"/>
              <a:t>este</a:t>
            </a:r>
            <a:r>
              <a:rPr lang="en-US" sz="2000" b="1" dirty="0"/>
              <a:t> mare</a:t>
            </a:r>
            <a:r>
              <a:rPr lang="en-US" sz="2000" dirty="0"/>
              <a:t> </a:t>
            </a:r>
            <a:r>
              <a:rPr lang="en-US" sz="2000" dirty="0" err="1"/>
              <a:t>şi</a:t>
            </a:r>
            <a:r>
              <a:rPr lang="en-US" sz="2000" dirty="0"/>
              <a:t> </a:t>
            </a:r>
            <a:r>
              <a:rPr lang="en-US" sz="2000" dirty="0" err="1"/>
              <a:t>drept</a:t>
            </a:r>
            <a:r>
              <a:rPr lang="ro-MD" sz="2000" dirty="0"/>
              <a:t> </a:t>
            </a:r>
            <a:r>
              <a:rPr lang="en-US" sz="2000" dirty="0" err="1"/>
              <a:t>consecinţă</a:t>
            </a:r>
            <a:r>
              <a:rPr lang="en-US" sz="2000" dirty="0"/>
              <a:t> </a:t>
            </a:r>
            <a:r>
              <a:rPr lang="en-US" sz="2000" dirty="0" err="1"/>
              <a:t>şi</a:t>
            </a:r>
            <a:r>
              <a:rPr lang="en-US" sz="2000" dirty="0"/>
              <a:t> </a:t>
            </a:r>
            <a:r>
              <a:rPr lang="en-US" sz="2000" b="1" dirty="0" err="1"/>
              <a:t>puterea</a:t>
            </a:r>
            <a:r>
              <a:rPr lang="en-US" sz="2000" b="1" dirty="0"/>
              <a:t> de </a:t>
            </a:r>
            <a:r>
              <a:rPr lang="en-US" sz="2000" b="1" dirty="0" err="1"/>
              <a:t>ieşire</a:t>
            </a:r>
            <a:r>
              <a:rPr lang="en-US" sz="2000" b="1" dirty="0"/>
              <a:t> </a:t>
            </a:r>
            <a:r>
              <a:rPr lang="en-US" sz="2000" b="1" dirty="0" err="1"/>
              <a:t>va</a:t>
            </a:r>
            <a:r>
              <a:rPr lang="en-US" sz="2000" b="1" dirty="0"/>
              <a:t> fi la </a:t>
            </a:r>
            <a:r>
              <a:rPr lang="en-US" sz="2000" b="1" dirty="0" err="1"/>
              <a:t>fel</a:t>
            </a:r>
            <a:r>
              <a:rPr lang="en-US" sz="2000" dirty="0"/>
              <a:t>.</a:t>
            </a:r>
          </a:p>
          <a:p>
            <a:pPr marL="0" indent="0">
              <a:buNone/>
              <a:defRPr/>
            </a:pPr>
            <a:r>
              <a:rPr lang="en-US" sz="2000" dirty="0"/>
              <a:t>3. </a:t>
            </a:r>
            <a:r>
              <a:rPr lang="en-US" sz="2000" dirty="0" err="1"/>
              <a:t>Fotonii</a:t>
            </a:r>
            <a:r>
              <a:rPr lang="en-US" sz="2000" dirty="0"/>
              <a:t> </a:t>
            </a:r>
            <a:r>
              <a:rPr lang="en-US" sz="2000" dirty="0" err="1"/>
              <a:t>stimulaţi</a:t>
            </a:r>
            <a:r>
              <a:rPr lang="en-US" sz="2000" dirty="0"/>
              <a:t> se </a:t>
            </a:r>
            <a:r>
              <a:rPr lang="en-US" sz="2000" dirty="0" err="1"/>
              <a:t>propagă</a:t>
            </a:r>
            <a:r>
              <a:rPr lang="en-US" sz="2000" dirty="0"/>
              <a:t> </a:t>
            </a:r>
            <a:r>
              <a:rPr lang="en-US" sz="2000" dirty="0" err="1"/>
              <a:t>în</a:t>
            </a:r>
            <a:r>
              <a:rPr lang="en-US" sz="2000" dirty="0"/>
              <a:t> </a:t>
            </a:r>
            <a:r>
              <a:rPr lang="en-US" sz="2000" dirty="0" err="1"/>
              <a:t>aceeaşi</a:t>
            </a:r>
            <a:r>
              <a:rPr lang="en-US" sz="2000" dirty="0"/>
              <a:t> </a:t>
            </a:r>
            <a:r>
              <a:rPr lang="en-US" sz="2000" dirty="0" err="1"/>
              <a:t>direcţie</a:t>
            </a:r>
            <a:r>
              <a:rPr lang="en-US" sz="2000" dirty="0"/>
              <a:t> cu </a:t>
            </a:r>
            <a:r>
              <a:rPr lang="en-US" sz="2000" dirty="0" err="1"/>
              <a:t>fotonii</a:t>
            </a:r>
            <a:r>
              <a:rPr lang="en-US" sz="2000" dirty="0"/>
              <a:t> care </a:t>
            </a:r>
            <a:r>
              <a:rPr lang="en-US" sz="2000" dirty="0" err="1"/>
              <a:t>i</a:t>
            </a:r>
            <a:r>
              <a:rPr lang="en-US" sz="2000" dirty="0"/>
              <a:t>-au </a:t>
            </a:r>
            <a:r>
              <a:rPr lang="en-US" sz="2000" dirty="0" err="1"/>
              <a:t>stimulat</a:t>
            </a:r>
            <a:r>
              <a:rPr lang="en-US" sz="2000" dirty="0"/>
              <a:t>. </a:t>
            </a:r>
            <a:r>
              <a:rPr lang="en-US" sz="2000" dirty="0" err="1"/>
              <a:t>Prin</a:t>
            </a:r>
            <a:r>
              <a:rPr lang="ro-MD" sz="2000" dirty="0"/>
              <a:t> </a:t>
            </a:r>
            <a:r>
              <a:rPr lang="en-US" sz="2000" dirty="0" err="1"/>
              <a:t>urmare</a:t>
            </a:r>
            <a:r>
              <a:rPr lang="en-US" sz="2000" dirty="0"/>
              <a:t>, </a:t>
            </a:r>
            <a:r>
              <a:rPr lang="en-US" sz="2000" dirty="0" err="1"/>
              <a:t>lumina</a:t>
            </a:r>
            <a:r>
              <a:rPr lang="en-US" sz="2000" dirty="0"/>
              <a:t> </a:t>
            </a:r>
            <a:r>
              <a:rPr lang="en-US" sz="2000" dirty="0" err="1"/>
              <a:t>stimulată</a:t>
            </a:r>
            <a:r>
              <a:rPr lang="en-US" sz="2000" dirty="0"/>
              <a:t> </a:t>
            </a:r>
            <a:r>
              <a:rPr lang="en-US" sz="2000" dirty="0" err="1"/>
              <a:t>va</a:t>
            </a:r>
            <a:r>
              <a:rPr lang="en-US" sz="2000" dirty="0"/>
              <a:t> fi </a:t>
            </a:r>
            <a:r>
              <a:rPr lang="en-US" sz="2000" b="1" dirty="0">
                <a:solidFill>
                  <a:srgbClr val="FF0000"/>
                </a:solidFill>
              </a:rPr>
              <a:t>bine </a:t>
            </a:r>
            <a:r>
              <a:rPr lang="en-US" sz="2000" b="1" dirty="0" err="1">
                <a:solidFill>
                  <a:srgbClr val="FF0000"/>
                </a:solidFill>
              </a:rPr>
              <a:t>direcţionată</a:t>
            </a:r>
            <a:r>
              <a:rPr lang="en-US" sz="2000" b="1" dirty="0"/>
              <a:t>.</a:t>
            </a:r>
          </a:p>
          <a:p>
            <a:pPr marL="0" indent="0">
              <a:buNone/>
              <a:defRPr/>
            </a:pPr>
            <a:r>
              <a:rPr lang="en-US" sz="2000" dirty="0"/>
              <a:t>4. </a:t>
            </a:r>
            <a:r>
              <a:rPr lang="en-US" sz="2000" dirty="0" err="1"/>
              <a:t>Deoarece</a:t>
            </a:r>
            <a:r>
              <a:rPr lang="en-US" sz="2000" dirty="0"/>
              <a:t> un </a:t>
            </a:r>
            <a:r>
              <a:rPr lang="en-US" sz="2000" dirty="0" err="1"/>
              <a:t>foton</a:t>
            </a:r>
            <a:r>
              <a:rPr lang="en-US" sz="2000" dirty="0"/>
              <a:t> </a:t>
            </a:r>
            <a:r>
              <a:rPr lang="en-US" sz="2000" dirty="0" err="1"/>
              <a:t>stimulat</a:t>
            </a:r>
            <a:r>
              <a:rPr lang="en-US" sz="2000" dirty="0"/>
              <a:t> </a:t>
            </a:r>
            <a:r>
              <a:rPr lang="en-US" sz="2000" dirty="0" err="1"/>
              <a:t>este</a:t>
            </a:r>
            <a:r>
              <a:rPr lang="en-US" sz="2000" dirty="0"/>
              <a:t> </a:t>
            </a:r>
            <a:r>
              <a:rPr lang="en-US" sz="2000" dirty="0" err="1"/>
              <a:t>radiat</a:t>
            </a:r>
            <a:r>
              <a:rPr lang="en-US" sz="2000" dirty="0"/>
              <a:t> </a:t>
            </a:r>
            <a:r>
              <a:rPr lang="en-US" sz="2000" dirty="0" err="1"/>
              <a:t>doar</a:t>
            </a:r>
            <a:r>
              <a:rPr lang="en-US" sz="2000" dirty="0"/>
              <a:t> </a:t>
            </a:r>
            <a:r>
              <a:rPr lang="en-US" sz="2000" dirty="0" err="1"/>
              <a:t>cînd</a:t>
            </a:r>
            <a:r>
              <a:rPr lang="en-US" sz="2000" dirty="0"/>
              <a:t> un </a:t>
            </a:r>
            <a:r>
              <a:rPr lang="en-US" sz="2000" dirty="0" err="1"/>
              <a:t>foton</a:t>
            </a:r>
            <a:r>
              <a:rPr lang="en-US" sz="2000" dirty="0"/>
              <a:t> extern </a:t>
            </a:r>
            <a:r>
              <a:rPr lang="en-US" sz="2000" dirty="0" err="1"/>
              <a:t>amorsează</a:t>
            </a:r>
            <a:r>
              <a:rPr lang="ro-MD" sz="2000" dirty="0"/>
              <a:t> </a:t>
            </a:r>
            <a:r>
              <a:rPr lang="en-US" sz="2000" dirty="0" err="1"/>
              <a:t>această</a:t>
            </a:r>
            <a:r>
              <a:rPr lang="en-US" sz="2000" dirty="0"/>
              <a:t> </a:t>
            </a:r>
            <a:r>
              <a:rPr lang="en-US" sz="2000" dirty="0" err="1"/>
              <a:t>acţiune</a:t>
            </a:r>
            <a:r>
              <a:rPr lang="en-US" sz="2000" dirty="0"/>
              <a:t>, </a:t>
            </a:r>
            <a:r>
              <a:rPr lang="en-US" sz="2000" dirty="0" err="1"/>
              <a:t>ambii</a:t>
            </a:r>
            <a:r>
              <a:rPr lang="en-US" sz="2000" dirty="0"/>
              <a:t> </a:t>
            </a:r>
            <a:r>
              <a:rPr lang="en-US" sz="2000" dirty="0" err="1"/>
              <a:t>fotoni</a:t>
            </a:r>
            <a:r>
              <a:rPr lang="en-US" sz="2000" dirty="0"/>
              <a:t> se </a:t>
            </a:r>
            <a:r>
              <a:rPr lang="en-US" sz="2000" dirty="0" err="1"/>
              <a:t>spune</a:t>
            </a:r>
            <a:r>
              <a:rPr lang="en-US" sz="2000" dirty="0"/>
              <a:t> </a:t>
            </a:r>
            <a:r>
              <a:rPr lang="en-US" sz="2000" dirty="0" err="1"/>
              <a:t>că</a:t>
            </a:r>
            <a:r>
              <a:rPr lang="en-US" sz="2000" dirty="0"/>
              <a:t> </a:t>
            </a:r>
            <a:r>
              <a:rPr lang="en-US" sz="2000" b="1" dirty="0" err="1"/>
              <a:t>sunt</a:t>
            </a:r>
            <a:r>
              <a:rPr lang="en-US" sz="2000" b="1" dirty="0"/>
              <a:t> </a:t>
            </a:r>
            <a:r>
              <a:rPr lang="en-US" sz="2000" b="1" dirty="0" err="1"/>
              <a:t>sincronizaţi</a:t>
            </a:r>
            <a:r>
              <a:rPr lang="en-US" sz="2000" dirty="0"/>
              <a:t>. </a:t>
            </a:r>
            <a:r>
              <a:rPr lang="en-US" sz="2000" dirty="0" err="1"/>
              <a:t>Aceasta</a:t>
            </a:r>
            <a:r>
              <a:rPr lang="en-US" sz="2000" dirty="0"/>
              <a:t> </a:t>
            </a:r>
            <a:r>
              <a:rPr lang="en-US" sz="2000" dirty="0" err="1"/>
              <a:t>înseamnă</a:t>
            </a:r>
            <a:r>
              <a:rPr lang="en-US" sz="2000" dirty="0"/>
              <a:t> </a:t>
            </a:r>
            <a:r>
              <a:rPr lang="en-US" sz="2000" dirty="0" err="1"/>
              <a:t>că</a:t>
            </a:r>
            <a:r>
              <a:rPr lang="ro-MD" sz="2000" dirty="0"/>
              <a:t> </a:t>
            </a:r>
            <a:r>
              <a:rPr lang="en-US" sz="2000" dirty="0" err="1"/>
              <a:t>ambii</a:t>
            </a:r>
            <a:r>
              <a:rPr lang="en-US" sz="2000" dirty="0"/>
              <a:t> </a:t>
            </a:r>
            <a:r>
              <a:rPr lang="en-US" sz="2000" dirty="0" err="1"/>
              <a:t>fotoni</a:t>
            </a:r>
            <a:r>
              <a:rPr lang="en-US" sz="2000" dirty="0"/>
              <a:t> </a:t>
            </a:r>
            <a:r>
              <a:rPr lang="en-US" sz="2000" dirty="0" err="1"/>
              <a:t>sunt</a:t>
            </a:r>
            <a:r>
              <a:rPr lang="en-US" sz="2000" dirty="0"/>
              <a:t> </a:t>
            </a:r>
            <a:r>
              <a:rPr lang="en-US" sz="2000" dirty="0" err="1"/>
              <a:t>în</a:t>
            </a:r>
            <a:r>
              <a:rPr lang="en-US" sz="2000" dirty="0"/>
              <a:t> </a:t>
            </a:r>
            <a:r>
              <a:rPr lang="en-US" sz="2000" dirty="0" err="1"/>
              <a:t>fază</a:t>
            </a:r>
            <a:r>
              <a:rPr lang="en-US" sz="2000" dirty="0"/>
              <a:t> </a:t>
            </a:r>
            <a:r>
              <a:rPr lang="en-US" sz="2000" dirty="0" err="1"/>
              <a:t>şi</a:t>
            </a:r>
            <a:r>
              <a:rPr lang="en-US" sz="2000" dirty="0"/>
              <a:t> </a:t>
            </a:r>
            <a:r>
              <a:rPr lang="en-US" sz="2000" b="1" dirty="0" err="1">
                <a:solidFill>
                  <a:srgbClr val="FF0000"/>
                </a:solidFill>
              </a:rPr>
              <a:t>astfel</a:t>
            </a:r>
            <a:r>
              <a:rPr lang="en-US" sz="2000" b="1" dirty="0">
                <a:solidFill>
                  <a:srgbClr val="FF0000"/>
                </a:solidFill>
              </a:rPr>
              <a:t> </a:t>
            </a:r>
            <a:r>
              <a:rPr lang="en-US" sz="2000" b="1" dirty="0" err="1">
                <a:solidFill>
                  <a:srgbClr val="FF0000"/>
                </a:solidFill>
              </a:rPr>
              <a:t>radiaţia</a:t>
            </a:r>
            <a:r>
              <a:rPr lang="en-US" sz="2000" b="1" dirty="0">
                <a:solidFill>
                  <a:srgbClr val="FF0000"/>
                </a:solidFill>
              </a:rPr>
              <a:t> </a:t>
            </a:r>
            <a:r>
              <a:rPr lang="en-US" sz="2000" b="1" dirty="0" err="1">
                <a:solidFill>
                  <a:srgbClr val="FF0000"/>
                </a:solidFill>
              </a:rPr>
              <a:t>stimulată</a:t>
            </a:r>
            <a:r>
              <a:rPr lang="en-US" sz="2000" b="1" dirty="0">
                <a:solidFill>
                  <a:srgbClr val="FF0000"/>
                </a:solidFill>
              </a:rPr>
              <a:t> </a:t>
            </a:r>
            <a:r>
              <a:rPr lang="en-US" sz="2000" b="1" dirty="0" err="1">
                <a:solidFill>
                  <a:srgbClr val="FF0000"/>
                </a:solidFill>
              </a:rPr>
              <a:t>este</a:t>
            </a:r>
            <a:r>
              <a:rPr lang="en-US" sz="2000" b="1" dirty="0">
                <a:solidFill>
                  <a:srgbClr val="FF0000"/>
                </a:solidFill>
              </a:rPr>
              <a:t> </a:t>
            </a:r>
            <a:r>
              <a:rPr lang="en-US" sz="2000" b="1" dirty="0" err="1">
                <a:solidFill>
                  <a:srgbClr val="FF0000"/>
                </a:solidFill>
              </a:rPr>
              <a:t>coerentă</a:t>
            </a:r>
            <a:endParaRPr lang="en-US" sz="2000" b="1" dirty="0">
              <a:solidFill>
                <a:srgbClr val="FF0000"/>
              </a:solidFill>
            </a:endParaRPr>
          </a:p>
        </p:txBody>
      </p:sp>
      <p:pic>
        <p:nvPicPr>
          <p:cNvPr id="5" name="Picture 4">
            <a:extLst>
              <a:ext uri="{FF2B5EF4-FFF2-40B4-BE49-F238E27FC236}">
                <a16:creationId xmlns:a16="http://schemas.microsoft.com/office/drawing/2014/main" id="{2002144F-362C-BB31-42F9-467151EB34FE}"/>
              </a:ext>
            </a:extLst>
          </p:cNvPr>
          <p:cNvPicPr>
            <a:picLocks noChangeAspect="1"/>
          </p:cNvPicPr>
          <p:nvPr/>
        </p:nvPicPr>
        <p:blipFill>
          <a:blip r:embed="rId2"/>
          <a:stretch>
            <a:fillRect/>
          </a:stretch>
        </p:blipFill>
        <p:spPr>
          <a:xfrm>
            <a:off x="7991329" y="-13620"/>
            <a:ext cx="4229690" cy="1810003"/>
          </a:xfrm>
          <a:prstGeom prst="rect">
            <a:avLst/>
          </a:prstGeom>
        </p:spPr>
      </p:pic>
    </p:spTree>
    <p:extLst>
      <p:ext uri="{BB962C8B-B14F-4D97-AF65-F5344CB8AC3E}">
        <p14:creationId xmlns:p14="http://schemas.microsoft.com/office/powerpoint/2010/main" val="2719399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32" indent="-285744">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2971" indent="-228594">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160" indent="-228594">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349" indent="-228594">
              <a:spcBef>
                <a:spcPts val="375"/>
              </a:spcBef>
              <a:buClr>
                <a:srgbClr val="A28E6A"/>
              </a:buClr>
              <a:buChar char="o"/>
              <a:defRPr sz="2000">
                <a:solidFill>
                  <a:schemeClr val="tx1"/>
                </a:solidFill>
                <a:latin typeface="Perpetua" panose="02020502060401020303" pitchFamily="18" charset="0"/>
              </a:defRPr>
            </a:lvl5pPr>
            <a:lvl6pPr marL="2514537" indent="-228594"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726" indent="-228594"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8914" indent="-228594"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103" indent="-228594"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lgn="r">
              <a:spcBef>
                <a:spcPct val="50000"/>
              </a:spcBef>
              <a:buClrTx/>
              <a:buSzTx/>
              <a:buFontTx/>
              <a:buNone/>
            </a:pPr>
            <a:fld id="{AF95DE43-8627-4F53-A486-802B98E3C8DA}" type="slidenum">
              <a:rPr lang="zh-TW" altLang="en-US"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a:spcBef>
                  <a:spcPct val="50000"/>
                </a:spcBef>
                <a:buClrTx/>
                <a:buSzTx/>
                <a:buFontTx/>
                <a:buNone/>
              </a:pPr>
              <a:t>53</a:t>
            </a:fld>
            <a:endParaRPr lang="zh-TW" altLang="en-US"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2291" name="Rectangle 2"/>
          <p:cNvSpPr>
            <a:spLocks noGrp="1" noChangeArrowheads="1"/>
          </p:cNvSpPr>
          <p:nvPr>
            <p:ph type="title"/>
          </p:nvPr>
        </p:nvSpPr>
        <p:spPr>
          <a:xfrm>
            <a:off x="4512425" y="298623"/>
            <a:ext cx="3816927" cy="549275"/>
          </a:xfrm>
        </p:spPr>
        <p:txBody>
          <a:bodyPr/>
          <a:lstStyle/>
          <a:p>
            <a:pPr algn="ctr" eaLnBrk="1" hangingPunct="1"/>
            <a:r>
              <a:rPr lang="en-US" altLang="zh-TW" sz="2000" b="1" dirty="0" err="1">
                <a:latin typeface="Arial" panose="020B0604020202020204" pitchFamily="34" charset="0"/>
              </a:rPr>
              <a:t>Compa</a:t>
            </a:r>
            <a:r>
              <a:rPr lang="ro-MD" altLang="zh-TW" sz="2000" b="1" dirty="0" err="1">
                <a:latin typeface="Arial" panose="020B0604020202020204" pitchFamily="34" charset="0"/>
              </a:rPr>
              <a:t>rarea</a:t>
            </a:r>
            <a:r>
              <a:rPr lang="en-US" altLang="zh-TW" sz="2000" b="1" dirty="0">
                <a:latin typeface="Arial" panose="020B0604020202020204" pitchFamily="34" charset="0"/>
              </a:rPr>
              <a:t> LD </a:t>
            </a:r>
            <a:r>
              <a:rPr lang="ro-MD" altLang="zh-TW" sz="2000" b="1" dirty="0">
                <a:latin typeface="Arial" panose="020B0604020202020204" pitchFamily="34" charset="0"/>
              </a:rPr>
              <a:t>și</a:t>
            </a:r>
            <a:r>
              <a:rPr lang="en-US" altLang="zh-TW" sz="2000" b="1" dirty="0">
                <a:latin typeface="Arial" panose="020B0604020202020204" pitchFamily="34" charset="0"/>
              </a:rPr>
              <a:t> LED </a:t>
            </a:r>
            <a:endParaRPr lang="zh-TW" altLang="en-US" sz="2000" b="1" dirty="0">
              <a:latin typeface="Arial" panose="020B0604020202020204" pitchFamily="34" charset="0"/>
            </a:endParaRPr>
          </a:p>
        </p:txBody>
      </p:sp>
      <p:sp>
        <p:nvSpPr>
          <p:cNvPr id="12292" name="Rectangle 6"/>
          <p:cNvSpPr>
            <a:spLocks noGrp="1" noChangeArrowheads="1"/>
          </p:cNvSpPr>
          <p:nvPr>
            <p:ph type="body" sz="half" idx="1"/>
          </p:nvPr>
        </p:nvSpPr>
        <p:spPr>
          <a:xfrm>
            <a:off x="770965" y="1041189"/>
            <a:ext cx="5000148" cy="3913365"/>
          </a:xfrm>
        </p:spPr>
        <p:txBody>
          <a:bodyPr>
            <a:noAutofit/>
          </a:bodyPr>
          <a:lstStyle/>
          <a:p>
            <a:pPr eaLnBrk="1" hangingPunct="1">
              <a:buClr>
                <a:schemeClr val="tx1"/>
              </a:buClr>
            </a:pPr>
            <a:r>
              <a:rPr lang="ro-MD" altLang="zh-TW" sz="2000" b="1" i="1" dirty="0">
                <a:latin typeface="Arial" panose="020B0604020202020204" pitchFamily="34" charset="0"/>
              </a:rPr>
              <a:t>Dioda </a:t>
            </a:r>
            <a:r>
              <a:rPr lang="en-US" altLang="zh-TW" sz="2000" b="1" i="1" dirty="0">
                <a:latin typeface="Arial" panose="020B0604020202020204" pitchFamily="34" charset="0"/>
              </a:rPr>
              <a:t>Laser </a:t>
            </a:r>
            <a:endParaRPr lang="en-US" altLang="zh-TW" sz="2000" dirty="0">
              <a:latin typeface="Arial" panose="020B0604020202020204" pitchFamily="34" charset="0"/>
            </a:endParaRPr>
          </a:p>
          <a:p>
            <a:pPr marL="112713" lvl="1" indent="0" eaLnBrk="1" hangingPunct="1"/>
            <a:r>
              <a:rPr lang="ro-MD" altLang="zh-TW" sz="2000" b="1" dirty="0">
                <a:latin typeface="Arial" panose="020B0604020202020204" pitchFamily="34" charset="0"/>
              </a:rPr>
              <a:t>Radiația stimulată</a:t>
            </a:r>
            <a:endParaRPr lang="en-US" altLang="zh-TW" sz="2000" b="1" dirty="0">
              <a:latin typeface="Arial" panose="020B0604020202020204" pitchFamily="34" charset="0"/>
            </a:endParaRPr>
          </a:p>
          <a:p>
            <a:pPr marL="112713" lvl="1" indent="0" eaLnBrk="1" hangingPunct="1"/>
            <a:r>
              <a:rPr lang="ro-MD" altLang="zh-TW" sz="2000" b="1" dirty="0">
                <a:latin typeface="Arial" panose="020B0604020202020204" pitchFamily="34" charset="0"/>
              </a:rPr>
              <a:t>Spectru de emisie îngust, liniar</a:t>
            </a:r>
            <a:endParaRPr lang="en-US" altLang="zh-TW" sz="2000" b="1" dirty="0">
              <a:latin typeface="Arial" panose="020B0604020202020204" pitchFamily="34" charset="0"/>
            </a:endParaRPr>
          </a:p>
          <a:p>
            <a:pPr marL="112713" lvl="1" indent="0" eaLnBrk="1" hangingPunct="1"/>
            <a:r>
              <a:rPr lang="ro-RO" altLang="zh-TW" sz="2000" b="1" dirty="0">
                <a:latin typeface="Arial" panose="020B0604020202020204" pitchFamily="34" charset="0"/>
              </a:rPr>
              <a:t>C</a:t>
            </a:r>
            <a:r>
              <a:rPr lang="en-US" altLang="zh-TW" sz="2000" b="1" dirty="0" err="1">
                <a:latin typeface="Arial" panose="020B0604020202020204" pitchFamily="34" charset="0"/>
              </a:rPr>
              <a:t>oerent</a:t>
            </a:r>
            <a:r>
              <a:rPr lang="ro-RO" altLang="zh-TW" sz="2000" b="1" dirty="0">
                <a:latin typeface="Arial" panose="020B0604020202020204" pitchFamily="34" charset="0"/>
              </a:rPr>
              <a:t>ă</a:t>
            </a:r>
            <a:endParaRPr lang="en-US" altLang="zh-TW" sz="2000" b="1" dirty="0">
              <a:latin typeface="Arial" panose="020B0604020202020204" pitchFamily="34" charset="0"/>
            </a:endParaRPr>
          </a:p>
          <a:p>
            <a:pPr marL="112713" lvl="1" indent="0" eaLnBrk="1" hangingPunct="1"/>
            <a:r>
              <a:rPr lang="ro-MD" altLang="zh-TW" sz="2000" b="1" dirty="0">
                <a:latin typeface="Arial" panose="020B0604020202020204" pitchFamily="34" charset="0"/>
              </a:rPr>
              <a:t>Putere ieșire înaltă</a:t>
            </a:r>
            <a:endParaRPr lang="en-US" altLang="zh-TW" sz="2000" b="1" dirty="0">
              <a:latin typeface="Arial" panose="020B0604020202020204" pitchFamily="34" charset="0"/>
            </a:endParaRPr>
          </a:p>
          <a:p>
            <a:pPr marL="112713" lvl="1" indent="0" eaLnBrk="1" hangingPunct="1"/>
            <a:r>
              <a:rPr lang="ro-MD" altLang="zh-TW" sz="2000" b="1" dirty="0">
                <a:latin typeface="Arial" panose="020B0604020202020204" pitchFamily="34" charset="0"/>
              </a:rPr>
              <a:t>Dispozitiv de prag</a:t>
            </a:r>
            <a:endParaRPr lang="en-US" altLang="zh-TW" sz="2000" b="1" dirty="0">
              <a:latin typeface="Arial" panose="020B0604020202020204" pitchFamily="34" charset="0"/>
            </a:endParaRPr>
          </a:p>
          <a:p>
            <a:pPr marL="112713" lvl="1" indent="0" eaLnBrk="1" hangingPunct="1"/>
            <a:r>
              <a:rPr lang="ro-MD" altLang="zh-TW" sz="2000" b="1" dirty="0">
                <a:latin typeface="Arial" panose="020B0604020202020204" pitchFamily="34" charset="0"/>
              </a:rPr>
              <a:t>Dependență de T puternică</a:t>
            </a:r>
            <a:endParaRPr lang="en-US" altLang="zh-TW" sz="2000" b="1" dirty="0">
              <a:latin typeface="Arial" panose="020B0604020202020204" pitchFamily="34" charset="0"/>
            </a:endParaRPr>
          </a:p>
          <a:p>
            <a:pPr marL="112713" lvl="1" indent="0" eaLnBrk="1" hangingPunct="1"/>
            <a:r>
              <a:rPr lang="ro-MD" altLang="zh-TW" sz="2000" b="1" dirty="0">
                <a:latin typeface="Arial" panose="020B0604020202020204" pitchFamily="34" charset="0"/>
              </a:rPr>
              <a:t>Eficiența de cuplare</a:t>
            </a:r>
          </a:p>
          <a:p>
            <a:pPr marL="112713" lvl="1" indent="0" eaLnBrk="1" hangingPunct="1">
              <a:buNone/>
            </a:pPr>
            <a:r>
              <a:rPr lang="ro-MD" altLang="zh-TW" sz="2000" b="1" dirty="0">
                <a:latin typeface="Arial" panose="020B0604020202020204" pitchFamily="34" charset="0"/>
              </a:rPr>
              <a:t>      cu fibra optică</a:t>
            </a:r>
          </a:p>
          <a:p>
            <a:pPr marL="112713" lvl="1" indent="0" eaLnBrk="1" hangingPunct="1">
              <a:buNone/>
            </a:pPr>
            <a:r>
              <a:rPr lang="ro-MD" altLang="zh-TW" sz="2000" b="1" dirty="0">
                <a:latin typeface="Arial" panose="020B0604020202020204" pitchFamily="34" charset="0"/>
              </a:rPr>
              <a:t>      înaltă</a:t>
            </a:r>
            <a:endParaRPr lang="zh-TW" altLang="zh-TW" sz="2000" b="1" dirty="0">
              <a:latin typeface="Arial" panose="020B0604020202020204" pitchFamily="34" charset="0"/>
            </a:endParaRPr>
          </a:p>
        </p:txBody>
      </p:sp>
      <p:sp>
        <p:nvSpPr>
          <p:cNvPr id="12293" name="Rectangle 7"/>
          <p:cNvSpPr>
            <a:spLocks noGrp="1" noChangeArrowheads="1"/>
          </p:cNvSpPr>
          <p:nvPr>
            <p:ph type="body" sz="half" idx="2"/>
          </p:nvPr>
        </p:nvSpPr>
        <p:spPr>
          <a:xfrm>
            <a:off x="6486202" y="754254"/>
            <a:ext cx="5000147" cy="2942706"/>
          </a:xfrm>
        </p:spPr>
        <p:txBody>
          <a:bodyPr>
            <a:normAutofit fontScale="92500" lnSpcReduction="10000"/>
          </a:bodyPr>
          <a:lstStyle/>
          <a:p>
            <a:pPr eaLnBrk="1" hangingPunct="1">
              <a:buClr>
                <a:schemeClr val="tx1"/>
              </a:buClr>
            </a:pPr>
            <a:r>
              <a:rPr lang="en-US" altLang="zh-TW" sz="2000" b="1" i="1" dirty="0">
                <a:latin typeface="Arial" panose="020B0604020202020204" pitchFamily="34" charset="0"/>
              </a:rPr>
              <a:t>LED</a:t>
            </a:r>
            <a:endParaRPr lang="en-US" altLang="zh-TW" sz="2000" dirty="0">
              <a:latin typeface="Arial" panose="020B0604020202020204" pitchFamily="34" charset="0"/>
            </a:endParaRPr>
          </a:p>
          <a:p>
            <a:pPr lvl="1" eaLnBrk="1" hangingPunct="1"/>
            <a:r>
              <a:rPr lang="ro-MD" altLang="zh-TW" sz="2000" b="1" dirty="0">
                <a:latin typeface="Arial" panose="020B0604020202020204" pitchFamily="34" charset="0"/>
              </a:rPr>
              <a:t>Radiația spontană</a:t>
            </a:r>
            <a:endParaRPr lang="en-US" altLang="zh-TW" sz="2000" b="1" dirty="0">
              <a:latin typeface="Arial" panose="020B0604020202020204" pitchFamily="34" charset="0"/>
            </a:endParaRPr>
          </a:p>
          <a:p>
            <a:pPr lvl="1" eaLnBrk="1" hangingPunct="1"/>
            <a:r>
              <a:rPr lang="ro-MD" altLang="zh-TW" sz="2000" b="1" dirty="0">
                <a:latin typeface="Arial" panose="020B0604020202020204" pitchFamily="34" charset="0"/>
              </a:rPr>
              <a:t>Spectru emisie larg</a:t>
            </a:r>
            <a:endParaRPr lang="en-US" altLang="zh-TW" sz="2000" b="1" dirty="0">
              <a:latin typeface="Arial" panose="020B0604020202020204" pitchFamily="34" charset="0"/>
            </a:endParaRPr>
          </a:p>
          <a:p>
            <a:pPr lvl="1" eaLnBrk="1" hangingPunct="1"/>
            <a:r>
              <a:rPr lang="ro-RO" altLang="zh-TW" sz="2000" b="1" dirty="0">
                <a:latin typeface="Arial" panose="020B0604020202020204" pitchFamily="34" charset="0"/>
              </a:rPr>
              <a:t>I</a:t>
            </a:r>
            <a:r>
              <a:rPr lang="en-US" altLang="zh-TW" sz="2000" b="1" dirty="0" err="1">
                <a:latin typeface="Arial" panose="020B0604020202020204" pitchFamily="34" charset="0"/>
              </a:rPr>
              <a:t>ncoerent</a:t>
            </a:r>
            <a:endParaRPr lang="en-US" altLang="zh-TW" sz="2000" b="1" dirty="0">
              <a:latin typeface="Arial" panose="020B0604020202020204" pitchFamily="34" charset="0"/>
            </a:endParaRPr>
          </a:p>
          <a:p>
            <a:pPr lvl="1" eaLnBrk="1" hangingPunct="1"/>
            <a:r>
              <a:rPr lang="ro-MD" altLang="zh-TW" sz="2000" b="1" dirty="0">
                <a:latin typeface="Arial" panose="020B0604020202020204" pitchFamily="34" charset="0"/>
              </a:rPr>
              <a:t>Putere ieșire joasă</a:t>
            </a:r>
            <a:endParaRPr lang="en-US" altLang="zh-TW" sz="2000" b="1" dirty="0">
              <a:latin typeface="Arial" panose="020B0604020202020204" pitchFamily="34" charset="0"/>
            </a:endParaRPr>
          </a:p>
          <a:p>
            <a:pPr lvl="1" eaLnBrk="1" hangingPunct="1"/>
            <a:r>
              <a:rPr lang="ro-MD" altLang="zh-TW" sz="2000" b="1" dirty="0">
                <a:latin typeface="Arial" panose="020B0604020202020204" pitchFamily="34" charset="0"/>
              </a:rPr>
              <a:t>Curentul nu are prag</a:t>
            </a:r>
            <a:endParaRPr lang="en-US" altLang="zh-TW" sz="2000" b="1" dirty="0">
              <a:latin typeface="Arial" panose="020B0604020202020204" pitchFamily="34" charset="0"/>
            </a:endParaRPr>
          </a:p>
          <a:p>
            <a:pPr lvl="1" eaLnBrk="1" hangingPunct="1"/>
            <a:r>
              <a:rPr lang="ro-MD" altLang="zh-TW" sz="2000" b="1" dirty="0">
                <a:latin typeface="Arial" panose="020B0604020202020204" pitchFamily="34" charset="0"/>
              </a:rPr>
              <a:t>Dependență de T slabă</a:t>
            </a:r>
            <a:endParaRPr lang="en-US" altLang="zh-TW" sz="2000" b="1" dirty="0">
              <a:latin typeface="Arial" panose="020B0604020202020204" pitchFamily="34" charset="0"/>
            </a:endParaRPr>
          </a:p>
          <a:p>
            <a:pPr lvl="1" eaLnBrk="1" hangingPunct="1"/>
            <a:r>
              <a:rPr lang="ro-MD" altLang="zh-TW" sz="2000" b="1" dirty="0">
                <a:latin typeface="Arial" panose="020B0604020202020204" pitchFamily="34" charset="0"/>
              </a:rPr>
              <a:t>Eficiența cuplare cu fibra optică joasă</a:t>
            </a:r>
            <a:endParaRPr lang="en-US" altLang="zh-TW" sz="2000" b="1" dirty="0">
              <a:latin typeface="Arial" panose="020B0604020202020204" pitchFamily="34" charset="0"/>
            </a:endParaRPr>
          </a:p>
        </p:txBody>
      </p:sp>
      <p:pic>
        <p:nvPicPr>
          <p:cNvPr id="3074" name="Picture 2" descr="Imagini pentru stimulated radiation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6755" y="3611336"/>
            <a:ext cx="487680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5751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32" indent="-285744">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2971" indent="-228594">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160" indent="-228594">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349" indent="-228594">
              <a:spcBef>
                <a:spcPts val="375"/>
              </a:spcBef>
              <a:buClr>
                <a:srgbClr val="A28E6A"/>
              </a:buClr>
              <a:buChar char="o"/>
              <a:defRPr sz="2000">
                <a:solidFill>
                  <a:schemeClr val="tx1"/>
                </a:solidFill>
                <a:latin typeface="Perpetua" panose="02020502060401020303" pitchFamily="18" charset="0"/>
              </a:defRPr>
            </a:lvl5pPr>
            <a:lvl6pPr marL="2514537" indent="-228594"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726" indent="-228594"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8914" indent="-228594"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103" indent="-228594"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lgn="r">
              <a:spcBef>
                <a:spcPct val="50000"/>
              </a:spcBef>
              <a:buClrTx/>
              <a:buSzTx/>
              <a:buFontTx/>
              <a:buNone/>
            </a:pPr>
            <a:fld id="{32EBD81F-A928-4E29-B6E7-43A7B75FB487}" type="slidenum">
              <a:rPr lang="zh-TW" altLang="en-US"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a:spcBef>
                  <a:spcPct val="50000"/>
                </a:spcBef>
                <a:buClrTx/>
                <a:buSzTx/>
                <a:buFontTx/>
                <a:buNone/>
              </a:pPr>
              <a:t>54</a:t>
            </a:fld>
            <a:endParaRPr lang="zh-TW" altLang="en-US"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3315" name="Rectangle 2"/>
          <p:cNvSpPr>
            <a:spLocks noGrp="1" noChangeArrowheads="1"/>
          </p:cNvSpPr>
          <p:nvPr>
            <p:ph type="title"/>
          </p:nvPr>
        </p:nvSpPr>
        <p:spPr>
          <a:xfrm>
            <a:off x="3472630" y="265838"/>
            <a:ext cx="2443280" cy="407213"/>
          </a:xfrm>
        </p:spPr>
        <p:txBody>
          <a:bodyPr>
            <a:normAutofit/>
          </a:bodyPr>
          <a:lstStyle/>
          <a:p>
            <a:pPr algn="ctr" eaLnBrk="1" hangingPunct="1"/>
            <a:r>
              <a:rPr lang="ro-MD" altLang="zh-TW" sz="2000" b="1" dirty="0">
                <a:latin typeface="Arial" panose="020B0604020202020204" pitchFamily="34" charset="0"/>
              </a:rPr>
              <a:t>Emisia stimulată</a:t>
            </a:r>
            <a:endParaRPr lang="zh-TW" altLang="en-US" sz="2000" b="1" dirty="0">
              <a:latin typeface="Arial" panose="020B0604020202020204" pitchFamily="34" charset="0"/>
            </a:endParaRPr>
          </a:p>
        </p:txBody>
      </p:sp>
      <p:sp>
        <p:nvSpPr>
          <p:cNvPr id="13316" name="Rectangle 3"/>
          <p:cNvSpPr>
            <a:spLocks noGrp="1" noChangeArrowheads="1"/>
          </p:cNvSpPr>
          <p:nvPr>
            <p:ph type="body" idx="1"/>
          </p:nvPr>
        </p:nvSpPr>
        <p:spPr>
          <a:xfrm>
            <a:off x="789146" y="1963023"/>
            <a:ext cx="11068265" cy="3824263"/>
          </a:xfrm>
        </p:spPr>
        <p:txBody>
          <a:bodyPr>
            <a:normAutofit/>
          </a:bodyPr>
          <a:lstStyle/>
          <a:p>
            <a:pPr eaLnBrk="1" hangingPunct="1">
              <a:buClr>
                <a:schemeClr val="tx1"/>
              </a:buClr>
            </a:pPr>
            <a:r>
              <a:rPr lang="ro-MD" altLang="zh-TW" sz="1400" b="1" dirty="0">
                <a:latin typeface="Arial" panose="020B0604020202020204" pitchFamily="34" charset="0"/>
              </a:rPr>
              <a:t>Emisia stimulată</a:t>
            </a:r>
            <a:endParaRPr lang="en-US" altLang="zh-TW" sz="1400" b="1" dirty="0">
              <a:latin typeface="Arial" panose="020B0604020202020204" pitchFamily="34" charset="0"/>
            </a:endParaRPr>
          </a:p>
          <a:p>
            <a:pPr eaLnBrk="1" hangingPunct="1">
              <a:buClr>
                <a:schemeClr val="tx1"/>
              </a:buClr>
            </a:pPr>
            <a:r>
              <a:rPr lang="ro-MD" altLang="zh-TW" sz="1600" b="1" dirty="0">
                <a:latin typeface="Arial" panose="020B0604020202020204" pitchFamily="34" charset="0"/>
              </a:rPr>
              <a:t>2 cerințe de bază pentru ca o emisie stimulată </a:t>
            </a:r>
          </a:p>
          <a:p>
            <a:pPr marL="0" indent="0" eaLnBrk="1" hangingPunct="1">
              <a:buClr>
                <a:schemeClr val="tx1"/>
              </a:buClr>
              <a:buNone/>
            </a:pPr>
            <a:r>
              <a:rPr lang="ro-MD" altLang="zh-TW" sz="1600" b="1" dirty="0">
                <a:latin typeface="Arial" panose="020B0604020202020204" pitchFamily="34" charset="0"/>
              </a:rPr>
              <a:t>să aibă loc</a:t>
            </a:r>
            <a:r>
              <a:rPr lang="en-US" altLang="zh-TW" sz="1600" b="1" dirty="0">
                <a:latin typeface="Arial" panose="020B0604020202020204" pitchFamily="34" charset="0"/>
              </a:rPr>
              <a:t>:</a:t>
            </a:r>
            <a:endParaRPr lang="ro-RO" altLang="zh-TW" sz="1600" b="1" dirty="0">
              <a:latin typeface="Arial" panose="020B0604020202020204" pitchFamily="34" charset="0"/>
            </a:endParaRPr>
          </a:p>
          <a:p>
            <a:pPr marL="0" indent="0" eaLnBrk="1" hangingPunct="1">
              <a:buClr>
                <a:schemeClr val="tx1"/>
              </a:buClr>
              <a:buNone/>
            </a:pPr>
            <a:r>
              <a:rPr lang="en-US" altLang="zh-TW" sz="1400" dirty="0">
                <a:latin typeface="Arial" panose="020B0604020202020204" pitchFamily="34" charset="0"/>
              </a:rPr>
              <a:t>(</a:t>
            </a:r>
            <a:r>
              <a:rPr lang="en-US" altLang="zh-TW" sz="1600" dirty="0">
                <a:latin typeface="Arial" panose="020B0604020202020204" pitchFamily="34" charset="0"/>
              </a:rPr>
              <a:t>1) </a:t>
            </a:r>
            <a:r>
              <a:rPr lang="ro-MD" altLang="zh-TW" sz="1600" b="1" dirty="0">
                <a:latin typeface="Arial" panose="020B0604020202020204" pitchFamily="34" charset="0"/>
              </a:rPr>
              <a:t>O cavitate optică rezonatoare pentru a mări </a:t>
            </a:r>
            <a:r>
              <a:rPr lang="en-US" altLang="zh-TW" sz="1600" b="1" dirty="0">
                <a:latin typeface="Arial" panose="020B0604020202020204" pitchFamily="34" charset="0"/>
              </a:rPr>
              <a:t> </a:t>
            </a:r>
            <a:r>
              <a:rPr lang="ro-MD" altLang="zh-TW" sz="1600" b="1" dirty="0">
                <a:latin typeface="Arial" panose="020B0604020202020204" pitchFamily="34" charset="0"/>
              </a:rPr>
              <a:t>câmpul de fotoni produși</a:t>
            </a:r>
            <a:endParaRPr lang="en-US" altLang="zh-TW" sz="1600" b="1" dirty="0">
              <a:latin typeface="Arial" panose="020B0604020202020204" pitchFamily="34" charset="0"/>
            </a:endParaRPr>
          </a:p>
          <a:p>
            <a:pPr lvl="1" eaLnBrk="1" hangingPunct="1"/>
            <a:r>
              <a:rPr lang="ro-MD" altLang="zh-TW" sz="1600" dirty="0">
                <a:latin typeface="Arial" panose="020B0604020202020204" pitchFamily="34" charset="0"/>
              </a:rPr>
              <a:t>O densitate largă de energii a câmpului de fotoni</a:t>
            </a:r>
            <a:r>
              <a:rPr lang="en-US" altLang="zh-TW" sz="1600" dirty="0">
                <a:latin typeface="Arial" panose="020B0604020202020204" pitchFamily="34" charset="0"/>
              </a:rPr>
              <a:t> </a:t>
            </a:r>
            <a:r>
              <a:rPr lang="en-US" altLang="zh-TW" sz="1600" dirty="0">
                <a:latin typeface="Arial" panose="020B0604020202020204" pitchFamily="34" charset="0"/>
                <a:sym typeface="Symbol" panose="05050102010706020507" pitchFamily="18" charset="2"/>
              </a:rPr>
              <a:t></a:t>
            </a:r>
            <a:r>
              <a:rPr lang="en-US" altLang="zh-TW" sz="1600" dirty="0">
                <a:latin typeface="Arial" panose="020B0604020202020204" pitchFamily="34" charset="0"/>
                <a:sym typeface="Math A" pitchFamily="18" charset="2"/>
              </a:rPr>
              <a:t>(</a:t>
            </a:r>
            <a:r>
              <a:rPr lang="en-US" altLang="zh-TW" sz="1600" dirty="0">
                <a:latin typeface="Arial" panose="020B0604020202020204" pitchFamily="34" charset="0"/>
                <a:sym typeface="Symbol" panose="05050102010706020507" pitchFamily="18" charset="2"/>
              </a:rPr>
              <a:t></a:t>
            </a:r>
            <a:r>
              <a:rPr lang="en-US" altLang="zh-TW" sz="1600" baseline="-25000" dirty="0">
                <a:latin typeface="Arial" panose="020B0604020202020204" pitchFamily="34" charset="0"/>
                <a:sym typeface="Math A" pitchFamily="18" charset="2"/>
              </a:rPr>
              <a:t>12</a:t>
            </a:r>
            <a:r>
              <a:rPr lang="en-US" altLang="zh-TW" sz="1600" dirty="0">
                <a:latin typeface="Arial" panose="020B0604020202020204" pitchFamily="34" charset="0"/>
                <a:sym typeface="Math A" pitchFamily="18" charset="2"/>
              </a:rPr>
              <a:t>) </a:t>
            </a:r>
            <a:r>
              <a:rPr lang="ro-MD" altLang="zh-TW" sz="1600" dirty="0">
                <a:latin typeface="Arial" panose="020B0604020202020204" pitchFamily="34" charset="0"/>
                <a:sym typeface="Math A" pitchFamily="18" charset="2"/>
              </a:rPr>
              <a:t>va amplifica emisia stimulată mai tare ca emisia spontană</a:t>
            </a:r>
            <a:endParaRPr lang="en-US" altLang="zh-TW" sz="1600" dirty="0">
              <a:latin typeface="Arial" panose="020B0604020202020204" pitchFamily="34" charset="0"/>
              <a:sym typeface="Math A" pitchFamily="18" charset="2"/>
            </a:endParaRPr>
          </a:p>
          <a:p>
            <a:pPr eaLnBrk="1" hangingPunct="1">
              <a:buClr>
                <a:schemeClr val="tx1"/>
              </a:buClr>
              <a:buFontTx/>
              <a:buNone/>
            </a:pPr>
            <a:r>
              <a:rPr lang="en-US" altLang="zh-TW" sz="1400" dirty="0">
                <a:latin typeface="Arial" panose="020B0604020202020204" pitchFamily="34" charset="0"/>
              </a:rPr>
              <a:t> </a:t>
            </a:r>
            <a:r>
              <a:rPr lang="en-US" altLang="zh-TW" sz="1600" dirty="0">
                <a:latin typeface="Arial" panose="020B0604020202020204" pitchFamily="34" charset="0"/>
              </a:rPr>
              <a:t>(2) </a:t>
            </a:r>
            <a:r>
              <a:rPr lang="ro-RO" altLang="zh-TW" sz="1600" b="1" dirty="0">
                <a:latin typeface="Arial" panose="020B0604020202020204" pitchFamily="34" charset="0"/>
              </a:rPr>
              <a:t>O</a:t>
            </a:r>
            <a:r>
              <a:rPr lang="ro-MD" altLang="zh-TW" sz="1600" b="1" dirty="0" err="1">
                <a:latin typeface="Arial" panose="020B0604020202020204" pitchFamily="34" charset="0"/>
              </a:rPr>
              <a:t>bținerea</a:t>
            </a:r>
            <a:r>
              <a:rPr lang="ro-MD" altLang="zh-TW" sz="1600" b="1" dirty="0">
                <a:latin typeface="Arial" panose="020B0604020202020204" pitchFamily="34" charset="0"/>
              </a:rPr>
              <a:t> inversării populației purtătorilor de sarcină</a:t>
            </a:r>
            <a:endParaRPr lang="en-US" altLang="zh-TW" sz="1600" b="1" i="1" dirty="0">
              <a:latin typeface="Arial" panose="020B0604020202020204" pitchFamily="34" charset="0"/>
            </a:endParaRPr>
          </a:p>
          <a:p>
            <a:pPr lvl="1" eaLnBrk="1" hangingPunct="1"/>
            <a:r>
              <a:rPr lang="ro-RO" altLang="zh-TW" sz="1600" dirty="0">
                <a:latin typeface="Arial" panose="020B0604020202020204" pitchFamily="34" charset="0"/>
              </a:rPr>
              <a:t> necesara deoarece electronii au capabilitatea de a absorbi energie la </a:t>
            </a:r>
            <a:r>
              <a:rPr lang="ro-RO" altLang="zh-TW" sz="1600" dirty="0" err="1">
                <a:latin typeface="Arial" panose="020B0604020202020204" pitchFamily="34" charset="0"/>
              </a:rPr>
              <a:t>aceeasi</a:t>
            </a:r>
            <a:r>
              <a:rPr lang="ro-RO" altLang="zh-TW" sz="1600" dirty="0">
                <a:latin typeface="Arial" panose="020B0604020202020204" pitchFamily="34" charset="0"/>
              </a:rPr>
              <a:t> frecventa la care are loc emisia stimulata</a:t>
            </a:r>
          </a:p>
          <a:p>
            <a:pPr lvl="1" eaLnBrk="1" hangingPunct="1"/>
            <a:r>
              <a:rPr lang="ro-RO" altLang="zh-TW" sz="1600" dirty="0">
                <a:latin typeface="Arial" panose="020B0604020202020204" pitchFamily="34" charset="0"/>
              </a:rPr>
              <a:t>se </a:t>
            </a:r>
            <a:r>
              <a:rPr lang="ro-RO" altLang="zh-TW" sz="1600" dirty="0" err="1">
                <a:latin typeface="Arial" panose="020B0604020202020204" pitchFamily="34" charset="0"/>
              </a:rPr>
              <a:t>defineste</a:t>
            </a:r>
            <a:r>
              <a:rPr lang="ro-RO" altLang="zh-TW" sz="1600" dirty="0">
                <a:latin typeface="Arial" panose="020B0604020202020204" pitchFamily="34" charset="0"/>
              </a:rPr>
              <a:t> probabilistic: probabilitatea de emisie stimulata sa fie mai mare </a:t>
            </a:r>
            <a:r>
              <a:rPr lang="ro-RO" altLang="zh-TW" sz="1600" dirty="0" err="1">
                <a:latin typeface="Arial" panose="020B0604020202020204" pitchFamily="34" charset="0"/>
              </a:rPr>
              <a:t>decat</a:t>
            </a:r>
            <a:r>
              <a:rPr lang="ro-RO" altLang="zh-TW" sz="1600" dirty="0">
                <a:latin typeface="Arial" panose="020B0604020202020204" pitchFamily="34" charset="0"/>
              </a:rPr>
              <a:t> probabilitatea de </a:t>
            </a:r>
            <a:r>
              <a:rPr lang="ro-RO" altLang="zh-TW" sz="1600" dirty="0" err="1">
                <a:latin typeface="Arial" panose="020B0604020202020204" pitchFamily="34" charset="0"/>
              </a:rPr>
              <a:t>absorbtie</a:t>
            </a:r>
            <a:endParaRPr lang="ro-RO" altLang="zh-TW" sz="1600" dirty="0">
              <a:latin typeface="Arial" panose="020B0604020202020204" pitchFamily="34" charset="0"/>
            </a:endParaRPr>
          </a:p>
          <a:p>
            <a:pPr lvl="1" eaLnBrk="1" hangingPunct="1">
              <a:buFontTx/>
              <a:buNone/>
            </a:pPr>
            <a:endParaRPr lang="en-US" altLang="zh-TW" sz="1600" dirty="0">
              <a:latin typeface="Arial" panose="020B0604020202020204" pitchFamily="34" charset="0"/>
            </a:endParaRPr>
          </a:p>
          <a:p>
            <a:pPr eaLnBrk="1" hangingPunct="1">
              <a:buClr>
                <a:schemeClr val="tx1"/>
              </a:buClr>
            </a:pPr>
            <a:endParaRPr lang="zh-TW" altLang="zh-TW" sz="1400" dirty="0">
              <a:latin typeface="Arial" panose="020B0604020202020204" pitchFamily="34" charset="0"/>
            </a:endParaRPr>
          </a:p>
        </p:txBody>
      </p:sp>
      <p:pic>
        <p:nvPicPr>
          <p:cNvPr id="13319" name="Picture 7" descr="C:\Documents and Settings\吳坤憲\My Documents\光電元件講義\3-5-3.jpg"/>
          <p:cNvPicPr>
            <a:picLocks noChangeAspect="1" noChangeArrowheads="1"/>
          </p:cNvPicPr>
          <p:nvPr/>
        </p:nvPicPr>
        <p:blipFill>
          <a:blip r:embed="rId2" cstate="print">
            <a:lum bright="-24000" contrast="60000"/>
            <a:extLst>
              <a:ext uri="{28A0092B-C50C-407E-A947-70E740481C1C}">
                <a14:useLocalDpi xmlns:a14="http://schemas.microsoft.com/office/drawing/2010/main" val="0"/>
              </a:ext>
            </a:extLst>
          </a:blip>
          <a:srcRect/>
          <a:stretch>
            <a:fillRect/>
          </a:stretch>
        </p:blipFill>
        <p:spPr bwMode="auto">
          <a:xfrm>
            <a:off x="3480984" y="5195349"/>
            <a:ext cx="4733118" cy="64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C:\Documents and Settings\吳坤憲\My Documents\光電元件講義\3-5-4.jpg"/>
          <p:cNvPicPr>
            <a:picLocks noChangeAspect="1" noChangeArrowheads="1"/>
          </p:cNvPicPr>
          <p:nvPr/>
        </p:nvPicPr>
        <p:blipFill>
          <a:blip r:embed="rId3" cstate="print">
            <a:lum bright="-12000" contrast="30000"/>
            <a:extLst>
              <a:ext uri="{28A0092B-C50C-407E-A947-70E740481C1C}">
                <a14:useLocalDpi xmlns:a14="http://schemas.microsoft.com/office/drawing/2010/main" val="0"/>
              </a:ext>
            </a:extLst>
          </a:blip>
          <a:srcRect/>
          <a:stretch>
            <a:fillRect/>
          </a:stretch>
        </p:blipFill>
        <p:spPr bwMode="auto">
          <a:xfrm>
            <a:off x="1005230" y="6037241"/>
            <a:ext cx="4450174" cy="630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C:\Documents and Settings\吳坤憲\My Documents\光電元件講義\3-5-5.jpg"/>
          <p:cNvPicPr>
            <a:picLocks noChangeAspect="1" noChangeArrowheads="1"/>
          </p:cNvPicPr>
          <p:nvPr/>
        </p:nvPicPr>
        <p:blipFill>
          <a:blip r:embed="rId4" cstate="print">
            <a:lum bright="-36000" contrast="60000"/>
            <a:extLst>
              <a:ext uri="{28A0092B-C50C-407E-A947-70E740481C1C}">
                <a14:useLocalDpi xmlns:a14="http://schemas.microsoft.com/office/drawing/2010/main" val="0"/>
              </a:ext>
            </a:extLst>
          </a:blip>
          <a:srcRect/>
          <a:stretch>
            <a:fillRect/>
          </a:stretch>
        </p:blipFill>
        <p:spPr bwMode="auto">
          <a:xfrm>
            <a:off x="5593045" y="5926329"/>
            <a:ext cx="3194494" cy="85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ini pentru stimulated radiation 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5910" y="0"/>
            <a:ext cx="6276090" cy="241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7911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406528" y="388237"/>
            <a:ext cx="6358675" cy="487363"/>
          </a:xfrm>
        </p:spPr>
        <p:txBody>
          <a:bodyPr>
            <a:normAutofit fontScale="90000"/>
          </a:bodyPr>
          <a:lstStyle/>
          <a:p>
            <a:r>
              <a:rPr lang="ro-MD" altLang="en-US" dirty="0"/>
              <a:t>Reacția pozitivă. Rezonator</a:t>
            </a:r>
            <a:endParaRPr lang="en-US" altLang="en-US" dirty="0"/>
          </a:p>
        </p:txBody>
      </p:sp>
      <p:sp>
        <p:nvSpPr>
          <p:cNvPr id="15363" name="Content Placeholder 2"/>
          <p:cNvSpPr>
            <a:spLocks noGrp="1"/>
          </p:cNvSpPr>
          <p:nvPr>
            <p:ph sz="quarter" idx="1"/>
          </p:nvPr>
        </p:nvSpPr>
        <p:spPr>
          <a:xfrm>
            <a:off x="1012492" y="5700394"/>
            <a:ext cx="10876366" cy="785310"/>
          </a:xfrm>
        </p:spPr>
        <p:txBody>
          <a:bodyPr>
            <a:noAutofit/>
          </a:bodyPr>
          <a:lstStyle/>
          <a:p>
            <a:r>
              <a:rPr lang="en-US" altLang="en-US" sz="1800" dirty="0" err="1">
                <a:latin typeface="Arial" panose="020B0604020202020204" pitchFamily="34" charset="0"/>
                <a:cs typeface="Arial" panose="020B0604020202020204" pitchFamily="34" charset="0"/>
              </a:rPr>
              <a:t>Prin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urmare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cele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două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oglinzi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realizează</a:t>
            </a:r>
            <a:r>
              <a:rPr lang="en-US" altLang="en-US" sz="1800" dirty="0">
                <a:latin typeface="Arial" panose="020B0604020202020204" pitchFamily="34" charset="0"/>
                <a:cs typeface="Arial" panose="020B0604020202020204" pitchFamily="34" charset="0"/>
              </a:rPr>
              <a:t> </a:t>
            </a:r>
            <a:r>
              <a:rPr lang="en-US" altLang="en-US" sz="1800" i="1" dirty="0">
                <a:solidFill>
                  <a:srgbClr val="FF0000"/>
                </a:solidFill>
                <a:latin typeface="Arial" panose="020B0604020202020204" pitchFamily="34" charset="0"/>
                <a:cs typeface="Arial" panose="020B0604020202020204" pitchFamily="34" charset="0"/>
              </a:rPr>
              <a:t>o </a:t>
            </a:r>
            <a:r>
              <a:rPr lang="en-US" altLang="en-US" sz="1800" i="1" dirty="0" err="1">
                <a:solidFill>
                  <a:srgbClr val="FF0000"/>
                </a:solidFill>
                <a:latin typeface="Arial" panose="020B0604020202020204" pitchFamily="34" charset="0"/>
                <a:cs typeface="Arial" panose="020B0604020202020204" pitchFamily="34" charset="0"/>
              </a:rPr>
              <a:t>reacţie</a:t>
            </a:r>
            <a:r>
              <a:rPr lang="en-US" altLang="en-US" sz="1800" i="1" dirty="0">
                <a:solidFill>
                  <a:srgbClr val="FF0000"/>
                </a:solidFill>
                <a:latin typeface="Arial" panose="020B0604020202020204" pitchFamily="34" charset="0"/>
                <a:cs typeface="Arial" panose="020B0604020202020204" pitchFamily="34" charset="0"/>
              </a:rPr>
              <a:t> </a:t>
            </a:r>
            <a:r>
              <a:rPr lang="en-US" altLang="en-US" sz="1800" i="1" dirty="0" err="1">
                <a:solidFill>
                  <a:srgbClr val="FF0000"/>
                </a:solidFill>
                <a:latin typeface="Arial" panose="020B0604020202020204" pitchFamily="34" charset="0"/>
                <a:cs typeface="Arial" panose="020B0604020202020204" pitchFamily="34" charset="0"/>
              </a:rPr>
              <a:t>optică</a:t>
            </a:r>
            <a:r>
              <a:rPr lang="en-US" altLang="en-US" sz="1800" i="1" dirty="0">
                <a:solidFill>
                  <a:srgbClr val="FF0000"/>
                </a:solidFill>
                <a:latin typeface="Arial" panose="020B0604020202020204" pitchFamily="34" charset="0"/>
                <a:cs typeface="Arial" panose="020B0604020202020204" pitchFamily="34" charset="0"/>
              </a:rPr>
              <a:t> </a:t>
            </a:r>
            <a:r>
              <a:rPr lang="en-US" altLang="en-US" sz="1800" i="1" dirty="0" err="1">
                <a:solidFill>
                  <a:srgbClr val="FF0000"/>
                </a:solidFill>
                <a:latin typeface="Arial" panose="020B0604020202020204" pitchFamily="34" charset="0"/>
                <a:cs typeface="Arial" panose="020B0604020202020204" pitchFamily="34" charset="0"/>
              </a:rPr>
              <a:t>pozitivă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Pozitiv</a:t>
            </a:r>
            <a:r>
              <a:rPr lang="ro-RO" altLang="en-US" sz="1800" dirty="0">
                <a:latin typeface="Arial" panose="020B0604020202020204" pitchFamily="34" charset="0"/>
                <a:cs typeface="Arial" panose="020B0604020202020204" pitchFamily="34" charset="0"/>
              </a:rPr>
              <a:t>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deoarece</a:t>
            </a:r>
            <a:r>
              <a:rPr lang="ro-MD"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reacţia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adună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ieşirea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fotonii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stimulaţi</a:t>
            </a:r>
            <a:r>
              <a:rPr lang="en-US" altLang="en-US" sz="1800" dirty="0">
                <a:latin typeface="Arial" panose="020B0604020202020204" pitchFamily="34" charset="0"/>
                <a:cs typeface="Arial" panose="020B0604020202020204" pitchFamily="34" charset="0"/>
              </a:rPr>
              <a:t>) la </a:t>
            </a:r>
            <a:r>
              <a:rPr lang="en-US" altLang="en-US" sz="1800" dirty="0" err="1">
                <a:latin typeface="Arial" panose="020B0604020202020204" pitchFamily="34" charset="0"/>
                <a:cs typeface="Arial" panose="020B0604020202020204" pitchFamily="34" charset="0"/>
              </a:rPr>
              <a:t>intrare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fotonii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externi</a:t>
            </a:r>
            <a:r>
              <a:rPr lang="en-US" altLang="en-US" sz="1800" dirty="0">
                <a:latin typeface="Arial" panose="020B0604020202020204" pitchFamily="34" charset="0"/>
                <a:cs typeface="Arial" panose="020B0604020202020204" pitchFamily="34" charset="0"/>
              </a:rPr>
              <a:t>). </a:t>
            </a:r>
            <a:r>
              <a:rPr lang="en-US" altLang="en-US" sz="1800" i="1" dirty="0" err="1">
                <a:latin typeface="Arial" panose="020B0604020202020204" pitchFamily="34" charset="0"/>
                <a:cs typeface="Arial" panose="020B0604020202020204" pitchFamily="34" charset="0"/>
              </a:rPr>
              <a:t>Aceste</a:t>
            </a:r>
            <a:r>
              <a:rPr lang="en-US" altLang="en-US" sz="1800" i="1" dirty="0">
                <a:latin typeface="Arial" panose="020B0604020202020204" pitchFamily="34" charset="0"/>
                <a:cs typeface="Arial" panose="020B0604020202020204" pitchFamily="34" charset="0"/>
              </a:rPr>
              <a:t> </a:t>
            </a:r>
            <a:r>
              <a:rPr lang="en-US" altLang="en-US" sz="1800" i="1" dirty="0" err="1">
                <a:latin typeface="Arial" panose="020B0604020202020204" pitchFamily="34" charset="0"/>
                <a:cs typeface="Arial" panose="020B0604020202020204" pitchFamily="34" charset="0"/>
              </a:rPr>
              <a:t>două</a:t>
            </a:r>
            <a:r>
              <a:rPr lang="en-US" altLang="en-US" sz="1800" i="1" dirty="0">
                <a:latin typeface="Arial" panose="020B0604020202020204" pitchFamily="34" charset="0"/>
                <a:cs typeface="Arial" panose="020B0604020202020204" pitchFamily="34" charset="0"/>
              </a:rPr>
              <a:t> </a:t>
            </a:r>
            <a:r>
              <a:rPr lang="en-US" altLang="en-US" sz="1800" i="1" dirty="0" err="1">
                <a:latin typeface="Arial" panose="020B0604020202020204" pitchFamily="34" charset="0"/>
                <a:cs typeface="Arial" panose="020B0604020202020204" pitchFamily="34" charset="0"/>
              </a:rPr>
              <a:t>oglinzi</a:t>
            </a:r>
            <a:r>
              <a:rPr lang="ro-MD" altLang="en-US" sz="1800" i="1" dirty="0">
                <a:latin typeface="Arial" panose="020B0604020202020204" pitchFamily="34" charset="0"/>
                <a:cs typeface="Arial" panose="020B0604020202020204" pitchFamily="34" charset="0"/>
              </a:rPr>
              <a:t> f</a:t>
            </a:r>
            <a:r>
              <a:rPr lang="en-US" altLang="en-US" sz="1800" i="1" dirty="0" err="1">
                <a:latin typeface="Arial" panose="020B0604020202020204" pitchFamily="34" charset="0"/>
                <a:cs typeface="Arial" panose="020B0604020202020204" pitchFamily="34" charset="0"/>
              </a:rPr>
              <a:t>ormează</a:t>
            </a:r>
            <a:r>
              <a:rPr lang="en-US" altLang="en-US" sz="1800" i="1" dirty="0">
                <a:latin typeface="Arial" panose="020B0604020202020204" pitchFamily="34" charset="0"/>
                <a:cs typeface="Arial" panose="020B0604020202020204" pitchFamily="34" charset="0"/>
              </a:rPr>
              <a:t> un </a:t>
            </a:r>
            <a:r>
              <a:rPr lang="en-US" altLang="en-US" sz="1800" i="1" dirty="0" err="1">
                <a:latin typeface="Arial" panose="020B0604020202020204" pitchFamily="34" charset="0"/>
                <a:cs typeface="Arial" panose="020B0604020202020204" pitchFamily="34" charset="0"/>
              </a:rPr>
              <a:t>rezonator</a:t>
            </a:r>
            <a:r>
              <a:rPr lang="en-US" altLang="en-US" sz="1800" i="1" dirty="0">
                <a:latin typeface="Arial" panose="020B0604020202020204" pitchFamily="34" charset="0"/>
                <a:cs typeface="Arial" panose="020B0604020202020204" pitchFamily="34" charset="0"/>
              </a:rPr>
              <a:t>.</a:t>
            </a:r>
            <a:endParaRPr lang="ro-RO" altLang="en-US" sz="1800" i="1" dirty="0">
              <a:latin typeface="Arial" panose="020B0604020202020204" pitchFamily="34" charset="0"/>
              <a:cs typeface="Arial" panose="020B0604020202020204" pitchFamily="34" charset="0"/>
            </a:endParaRPr>
          </a:p>
        </p:txBody>
      </p:sp>
      <p:pic>
        <p:nvPicPr>
          <p:cNvPr id="2" name="Picture 2" descr="Imagini pentru stimulated radiation picture">
            <a:extLst>
              <a:ext uri="{FF2B5EF4-FFF2-40B4-BE49-F238E27FC236}">
                <a16:creationId xmlns:a16="http://schemas.microsoft.com/office/drawing/2014/main" id="{FC3D7132-6CDE-CA54-B1A7-D768E27F2A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63854"/>
            <a:ext cx="6426108" cy="2192240"/>
          </a:xfrm>
          <a:prstGeom prst="rect">
            <a:avLst/>
          </a:prstGeom>
          <a:noFill/>
          <a:extLst>
            <a:ext uri="{909E8E84-426E-40DD-AFC4-6F175D3DCCD1}">
              <a14:hiddenFill xmlns:a14="http://schemas.microsoft.com/office/drawing/2010/main">
                <a:solidFill>
                  <a:srgbClr val="FFFFFF"/>
                </a:solidFill>
              </a14:hiddenFill>
            </a:ext>
          </a:extLst>
        </p:spPr>
      </p:pic>
      <p:sp>
        <p:nvSpPr>
          <p:cNvPr id="4" name="CasetăText 3">
            <a:extLst>
              <a:ext uri="{FF2B5EF4-FFF2-40B4-BE49-F238E27FC236}">
                <a16:creationId xmlns:a16="http://schemas.microsoft.com/office/drawing/2014/main" id="{C6599F39-B4A2-4A23-3DE8-288C590EC1AB}"/>
              </a:ext>
            </a:extLst>
          </p:cNvPr>
          <p:cNvSpPr txBox="1"/>
          <p:nvPr/>
        </p:nvSpPr>
        <p:spPr>
          <a:xfrm>
            <a:off x="1012492" y="1157606"/>
            <a:ext cx="10569908" cy="1477328"/>
          </a:xfrm>
          <a:prstGeom prst="rect">
            <a:avLst/>
          </a:prstGeom>
          <a:noFill/>
        </p:spPr>
        <p:txBody>
          <a:bodyPr wrap="square">
            <a:spAutoFit/>
          </a:bodyPr>
          <a:lstStyle/>
          <a:p>
            <a:r>
              <a:rPr lang="en-US" altLang="en-US" sz="1800" dirty="0" err="1">
                <a:latin typeface="Arial" panose="020B0604020202020204" pitchFamily="34" charset="0"/>
                <a:cs typeface="Arial" panose="020B0604020202020204" pitchFamily="34" charset="0"/>
              </a:rPr>
              <a:t>Pentru</a:t>
            </a:r>
            <a:r>
              <a:rPr lang="en-US" altLang="en-US" sz="1800" dirty="0">
                <a:latin typeface="Arial" panose="020B0604020202020204" pitchFamily="34" charset="0"/>
                <a:cs typeface="Arial" panose="020B0604020202020204" pitchFamily="34" charset="0"/>
              </a:rPr>
              <a:t> a </a:t>
            </a:r>
            <a:r>
              <a:rPr lang="en-US" altLang="en-US" sz="1800" dirty="0" err="1">
                <a:latin typeface="Arial" panose="020B0604020202020204" pitchFamily="34" charset="0"/>
                <a:cs typeface="Arial" panose="020B0604020202020204" pitchFamily="34" charset="0"/>
              </a:rPr>
              <a:t>radia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lumină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stimulată</a:t>
            </a:r>
            <a:r>
              <a:rPr lang="en-US" altLang="en-US" sz="1800" dirty="0">
                <a:latin typeface="Arial" panose="020B0604020202020204" pitchFamily="34" charset="0"/>
                <a:cs typeface="Arial" panose="020B0604020202020204" pitchFamily="34" charset="0"/>
              </a:rPr>
              <a:t> cu </a:t>
            </a:r>
            <a:r>
              <a:rPr lang="en-US" altLang="en-US" sz="1800" dirty="0" err="1">
                <a:latin typeface="Arial" panose="020B0604020202020204" pitchFamily="34" charset="0"/>
                <a:cs typeface="Arial" panose="020B0604020202020204" pitchFamily="34" charset="0"/>
              </a:rPr>
              <a:t>putere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semnificativa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avem</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nevoie</a:t>
            </a:r>
            <a:r>
              <a:rPr lang="en-US" altLang="en-US" sz="1800" dirty="0">
                <a:latin typeface="Arial" panose="020B0604020202020204" pitchFamily="34" charset="0"/>
                <a:cs typeface="Arial" panose="020B0604020202020204" pitchFamily="34" charset="0"/>
              </a:rPr>
              <a:t> de </a:t>
            </a:r>
            <a:r>
              <a:rPr lang="en-US" altLang="en-US" sz="1800" dirty="0" err="1">
                <a:latin typeface="Arial" panose="020B0604020202020204" pitchFamily="34" charset="0"/>
                <a:cs typeface="Arial" panose="020B0604020202020204" pitchFamily="34" charset="0"/>
              </a:rPr>
              <a:t>mili</a:t>
            </a:r>
            <a:r>
              <a:rPr lang="ro-RO" altLang="en-US" sz="1800" dirty="0">
                <a:latin typeface="Arial" panose="020B0604020202020204" pitchFamily="34" charset="0"/>
                <a:cs typeface="Arial" panose="020B0604020202020204" pitchFamily="34" charset="0"/>
              </a:rPr>
              <a:t>arde</a:t>
            </a:r>
            <a:r>
              <a:rPr lang="en-US" altLang="en-US" sz="1800" dirty="0">
                <a:latin typeface="Arial" panose="020B0604020202020204" pitchFamily="34" charset="0"/>
                <a:cs typeface="Arial" panose="020B0604020202020204" pitchFamily="34" charset="0"/>
              </a:rPr>
              <a:t> de </a:t>
            </a:r>
            <a:r>
              <a:rPr lang="en-US" altLang="en-US" sz="1800" dirty="0" err="1">
                <a:latin typeface="Arial" panose="020B0604020202020204" pitchFamily="34" charset="0"/>
                <a:cs typeface="Arial" panose="020B0604020202020204" pitchFamily="34" charset="0"/>
              </a:rPr>
              <a:t>fotoni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Pentru</a:t>
            </a:r>
            <a:r>
              <a:rPr lang="en-US" altLang="en-US" sz="1800" dirty="0">
                <a:latin typeface="Arial" panose="020B0604020202020204" pitchFamily="34" charset="0"/>
                <a:cs typeface="Arial" panose="020B0604020202020204" pitchFamily="34" charset="0"/>
              </a:rPr>
              <a:t> a </a:t>
            </a:r>
            <a:r>
              <a:rPr lang="en-US" altLang="en-US" sz="1800" dirty="0" err="1">
                <a:latin typeface="Arial" panose="020B0604020202020204" pitchFamily="34" charset="0"/>
                <a:cs typeface="Arial" panose="020B0604020202020204" pitchFamily="34" charset="0"/>
              </a:rPr>
              <a:t>stimula</a:t>
            </a:r>
            <a:r>
              <a:rPr lang="en-US" altLang="en-US" sz="1800" dirty="0">
                <a:latin typeface="Arial" panose="020B0604020202020204" pitchFamily="34" charset="0"/>
                <a:cs typeface="Arial" panose="020B0604020202020204" pitchFamily="34" charset="0"/>
              </a:rPr>
              <a:t> o </a:t>
            </a:r>
            <a:r>
              <a:rPr lang="en-US" altLang="en-US" sz="1800" dirty="0" err="1">
                <a:latin typeface="Arial" panose="020B0604020202020204" pitchFamily="34" charset="0"/>
                <a:cs typeface="Arial" panose="020B0604020202020204" pitchFamily="34" charset="0"/>
              </a:rPr>
              <a:t>astfel</a:t>
            </a:r>
            <a:r>
              <a:rPr lang="en-US" altLang="en-US" sz="1800" dirty="0">
                <a:latin typeface="Arial" panose="020B0604020202020204" pitchFamily="34" charset="0"/>
                <a:cs typeface="Arial" panose="020B0604020202020204" pitchFamily="34" charset="0"/>
              </a:rPr>
              <a:t> de </a:t>
            </a:r>
            <a:r>
              <a:rPr lang="en-US" altLang="en-US" sz="1800" dirty="0" err="1">
                <a:latin typeface="Arial" panose="020B0604020202020204" pitchFamily="34" charset="0"/>
                <a:cs typeface="Arial" panose="020B0604020202020204" pitchFamily="34" charset="0"/>
              </a:rPr>
              <a:t>radiaţie</a:t>
            </a:r>
            <a:r>
              <a:rPr lang="en-US" altLang="en-US" sz="1800" dirty="0">
                <a:latin typeface="Arial" panose="020B0604020202020204" pitchFamily="34" charset="0"/>
                <a:cs typeface="Arial" panose="020B0604020202020204" pitchFamily="34" charset="0"/>
              </a:rPr>
              <a:t>, se </a:t>
            </a:r>
            <a:r>
              <a:rPr lang="en-US" altLang="en-US" sz="1800" dirty="0" err="1">
                <a:latin typeface="Arial" panose="020B0604020202020204" pitchFamily="34" charset="0"/>
                <a:cs typeface="Arial" panose="020B0604020202020204" pitchFamily="34" charset="0"/>
              </a:rPr>
              <a:t>plasează</a:t>
            </a:r>
            <a:r>
              <a:rPr lang="en-US" altLang="en-US" sz="1800" dirty="0">
                <a:latin typeface="Arial" panose="020B0604020202020204" pitchFamily="34" charset="0"/>
                <a:cs typeface="Arial" panose="020B0604020202020204" pitchFamily="34" charset="0"/>
              </a:rPr>
              <a:t> o </a:t>
            </a:r>
            <a:r>
              <a:rPr lang="en-US" altLang="en-US" sz="1800" dirty="0" err="1">
                <a:latin typeface="Arial" panose="020B0604020202020204" pitchFamily="34" charset="0"/>
                <a:cs typeface="Arial" panose="020B0604020202020204" pitchFamily="34" charset="0"/>
              </a:rPr>
              <a:t>oglindă</a:t>
            </a:r>
            <a:r>
              <a:rPr lang="en-US" altLang="en-US" sz="1800" dirty="0">
                <a:latin typeface="Arial" panose="020B0604020202020204" pitchFamily="34" charset="0"/>
                <a:cs typeface="Arial" panose="020B0604020202020204" pitchFamily="34" charset="0"/>
              </a:rPr>
              <a:t> la un </a:t>
            </a:r>
            <a:r>
              <a:rPr lang="en-US" altLang="en-US" sz="1800" dirty="0" err="1">
                <a:latin typeface="Arial" panose="020B0604020202020204" pitchFamily="34" charset="0"/>
                <a:cs typeface="Arial" panose="020B0604020202020204" pitchFamily="34" charset="0"/>
              </a:rPr>
              <a:t>capăt</a:t>
            </a:r>
            <a:r>
              <a:rPr lang="ro-MD" altLang="en-US" sz="18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al </a:t>
            </a:r>
            <a:r>
              <a:rPr lang="en-US" altLang="en-US" sz="1800" dirty="0" err="1">
                <a:latin typeface="Arial" panose="020B0604020202020204" pitchFamily="34" charset="0"/>
                <a:cs typeface="Arial" panose="020B0604020202020204" pitchFamily="34" charset="0"/>
              </a:rPr>
              <a:t>regiunii</a:t>
            </a:r>
            <a:r>
              <a:rPr lang="en-US" altLang="en-US" sz="1800" dirty="0">
                <a:latin typeface="Arial" panose="020B0604020202020204" pitchFamily="34" charset="0"/>
                <a:cs typeface="Arial" panose="020B0604020202020204" pitchFamily="34" charset="0"/>
              </a:rPr>
              <a:t> active</a:t>
            </a:r>
            <a:r>
              <a:rPr lang="ro-MD" altLang="en-US" sz="1800" dirty="0">
                <a:latin typeface="Arial" panose="020B0604020202020204" pitchFamily="34" charset="0"/>
                <a:cs typeface="Arial" panose="020B0604020202020204" pitchFamily="34" charset="0"/>
              </a:rPr>
              <a:t>. Cei 2</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electroni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unul</a:t>
            </a:r>
            <a:r>
              <a:rPr lang="en-US" altLang="en-US" sz="1800" dirty="0">
                <a:latin typeface="Arial" panose="020B0604020202020204" pitchFamily="34" charset="0"/>
                <a:cs typeface="Arial" panose="020B0604020202020204" pitchFamily="34" charset="0"/>
              </a:rPr>
              <a:t> extern </a:t>
            </a:r>
            <a:r>
              <a:rPr lang="en-US" altLang="en-US" sz="1800" dirty="0" err="1">
                <a:latin typeface="Arial" panose="020B0604020202020204" pitchFamily="34" charset="0"/>
                <a:cs typeface="Arial" panose="020B0604020202020204" pitchFamily="34" charset="0"/>
              </a:rPr>
              <a:t>şi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unul</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stimulat</a:t>
            </a:r>
            <a:r>
              <a:rPr lang="en-US" altLang="en-US" sz="1800" dirty="0">
                <a:latin typeface="Arial" panose="020B0604020202020204" pitchFamily="34" charset="0"/>
                <a:cs typeface="Arial" panose="020B0604020202020204" pitchFamily="34" charset="0"/>
              </a:rPr>
              <a:t>, sunt </a:t>
            </a:r>
            <a:r>
              <a:rPr lang="en-US" altLang="en-US" sz="1800" dirty="0" err="1">
                <a:latin typeface="Arial" panose="020B0604020202020204" pitchFamily="34" charset="0"/>
                <a:cs typeface="Arial" panose="020B0604020202020204" pitchFamily="34" charset="0"/>
              </a:rPr>
              <a:t>astfel</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reflectaţi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înapoi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înspre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regiunea</a:t>
            </a:r>
            <a:r>
              <a:rPr lang="ro-MD"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activă</a:t>
            </a:r>
            <a:r>
              <a:rPr lang="ro-MD" altLang="en-US" sz="1800" dirty="0">
                <a:latin typeface="Arial" panose="020B0604020202020204" pitchFamily="34" charset="0"/>
                <a:cs typeface="Arial" panose="020B0604020202020204" pitchFamily="34" charset="0"/>
              </a:rPr>
              <a:t> și </a:t>
            </a:r>
            <a:r>
              <a:rPr lang="en-US" altLang="en-US" sz="1800" dirty="0" err="1">
                <a:latin typeface="Arial" panose="020B0604020202020204" pitchFamily="34" charset="0"/>
                <a:cs typeface="Arial" panose="020B0604020202020204" pitchFamily="34" charset="0"/>
              </a:rPr>
              <a:t>vor</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funcţiona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acum</a:t>
            </a:r>
            <a:r>
              <a:rPr lang="ro-MD" altLang="en-US" sz="1800" dirty="0">
                <a:latin typeface="Arial" panose="020B0604020202020204" pitchFamily="34" charset="0"/>
                <a:cs typeface="Arial" panose="020B0604020202020204" pitchFamily="34" charset="0"/>
              </a:rPr>
              <a:t> ca o</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radiaţie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externă</a:t>
            </a:r>
            <a:r>
              <a:rPr lang="ro-MD" altLang="en-US" sz="1800" dirty="0">
                <a:latin typeface="Arial" panose="020B0604020202020204" pitchFamily="34" charset="0"/>
                <a:cs typeface="Arial" panose="020B0604020202020204" pitchFamily="34" charset="0"/>
              </a:rPr>
              <a:t>, stimulând iarăși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emisia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altor</a:t>
            </a:r>
            <a:r>
              <a:rPr lang="ro-MD"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doi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fotoni</a:t>
            </a:r>
            <a:r>
              <a:rPr lang="ro-MD" altLang="en-US" sz="1800" dirty="0">
                <a:latin typeface="Arial" panose="020B0604020202020204" pitchFamily="34" charset="0"/>
                <a:cs typeface="Arial" panose="020B0604020202020204" pitchFamily="34" charset="0"/>
              </a:rPr>
              <a:t>, care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patru</a:t>
            </a:r>
            <a:r>
              <a:rPr lang="ro-MD" altLang="en-US" sz="1800" dirty="0">
                <a:latin typeface="Arial" panose="020B0604020202020204" pitchFamily="34" charset="0"/>
                <a:cs typeface="Arial" panose="020B0604020202020204" pitchFamily="34" charset="0"/>
              </a:rPr>
              <a:t> fiind deja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fotoni</a:t>
            </a:r>
            <a:r>
              <a:rPr lang="en-US" altLang="en-US" sz="1800" dirty="0">
                <a:latin typeface="Arial" panose="020B0604020202020204" pitchFamily="34" charset="0"/>
                <a:cs typeface="Arial" panose="020B0604020202020204" pitchFamily="34" charset="0"/>
              </a:rPr>
              <a:t> </a:t>
            </a:r>
            <a:r>
              <a:rPr lang="ro-MD" altLang="en-US" sz="1800" dirty="0">
                <a:latin typeface="Arial" panose="020B0604020202020204" pitchFamily="34" charset="0"/>
                <a:cs typeface="Arial" panose="020B0604020202020204" pitchFamily="34" charset="0"/>
              </a:rPr>
              <a:t>vor fi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reflectaţi</a:t>
            </a:r>
            <a:r>
              <a:rPr lang="en-US" altLang="en-US" sz="1800" dirty="0">
                <a:latin typeface="Arial" panose="020B0604020202020204" pitchFamily="34" charset="0"/>
                <a:cs typeface="Arial" panose="020B0604020202020204" pitchFamily="34" charset="0"/>
              </a:rPr>
              <a:t> de o a </a:t>
            </a:r>
            <a:r>
              <a:rPr lang="en-US" altLang="en-US" sz="1800" dirty="0" err="1">
                <a:latin typeface="Arial" panose="020B0604020202020204" pitchFamily="34" charset="0"/>
                <a:cs typeface="Arial" panose="020B0604020202020204" pitchFamily="34" charset="0"/>
              </a:rPr>
              <a:t>doua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oglindă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poziţionată</a:t>
            </a:r>
            <a:r>
              <a:rPr lang="en-US" altLang="en-US" sz="1800" dirty="0">
                <a:latin typeface="Arial" panose="020B0604020202020204" pitchFamily="34" charset="0"/>
                <a:cs typeface="Arial" panose="020B0604020202020204" pitchFamily="34" charset="0"/>
              </a:rPr>
              <a:t> la </a:t>
            </a:r>
            <a:r>
              <a:rPr lang="en-US" altLang="en-US" sz="1800" dirty="0" err="1">
                <a:latin typeface="Arial" panose="020B0604020202020204" pitchFamily="34" charset="0"/>
                <a:cs typeface="Arial" panose="020B0604020202020204" pitchFamily="34" charset="0"/>
              </a:rPr>
              <a:t>celălalt</a:t>
            </a:r>
            <a:r>
              <a:rPr lang="ro-MD"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capăt</a:t>
            </a:r>
            <a:r>
              <a:rPr lang="en-US" altLang="en-US" sz="1800" dirty="0">
                <a:latin typeface="Arial" panose="020B0604020202020204" pitchFamily="34" charset="0"/>
                <a:cs typeface="Arial" panose="020B0604020202020204" pitchFamily="34" charset="0"/>
              </a:rPr>
              <a:t> a </a:t>
            </a:r>
            <a:r>
              <a:rPr lang="en-US" altLang="en-US" sz="1800" dirty="0" err="1">
                <a:latin typeface="Arial" panose="020B0604020202020204" pitchFamily="34" charset="0"/>
                <a:cs typeface="Arial" panose="020B0604020202020204" pitchFamily="34" charset="0"/>
              </a:rPr>
              <a:t>regiunii</a:t>
            </a:r>
            <a:r>
              <a:rPr lang="en-US" altLang="en-US" sz="1800" dirty="0">
                <a:latin typeface="Arial" panose="020B0604020202020204" pitchFamily="34" charset="0"/>
                <a:cs typeface="Arial" panose="020B0604020202020204" pitchFamily="34" charset="0"/>
              </a:rPr>
              <a:t> active</a:t>
            </a:r>
            <a:r>
              <a:rPr lang="ro-MD" altLang="en-US" sz="1800" dirty="0">
                <a:latin typeface="Arial" panose="020B0604020202020204" pitchFamily="34" charset="0"/>
                <a:cs typeface="Arial" panose="020B0604020202020204" pitchFamily="34" charset="0"/>
              </a:rPr>
              <a:t> ș.a.m.d.</a:t>
            </a:r>
          </a:p>
        </p:txBody>
      </p:sp>
      <p:pic>
        <p:nvPicPr>
          <p:cNvPr id="6" name="Imagine 5">
            <a:extLst>
              <a:ext uri="{FF2B5EF4-FFF2-40B4-BE49-F238E27FC236}">
                <a16:creationId xmlns:a16="http://schemas.microsoft.com/office/drawing/2014/main" id="{B8FB7ECC-37C4-6133-D2D9-3A471895A880}"/>
              </a:ext>
            </a:extLst>
          </p:cNvPr>
          <p:cNvPicPr>
            <a:picLocks noChangeAspect="1"/>
          </p:cNvPicPr>
          <p:nvPr/>
        </p:nvPicPr>
        <p:blipFill>
          <a:blip r:embed="rId3"/>
          <a:stretch>
            <a:fillRect/>
          </a:stretch>
        </p:blipFill>
        <p:spPr>
          <a:xfrm>
            <a:off x="6450675" y="2844940"/>
            <a:ext cx="5661608" cy="2192240"/>
          </a:xfrm>
          <a:prstGeom prst="rect">
            <a:avLst/>
          </a:prstGeom>
        </p:spPr>
      </p:pic>
    </p:spTree>
    <p:extLst>
      <p:ext uri="{BB962C8B-B14F-4D97-AF65-F5344CB8AC3E}">
        <p14:creationId xmlns:p14="http://schemas.microsoft.com/office/powerpoint/2010/main" val="18395334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CE41-4186-960A-2D55-26B8AA89C9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74328A-A4B0-6F9C-8974-0116A543CC29}"/>
              </a:ext>
            </a:extLst>
          </p:cNvPr>
          <p:cNvSpPr>
            <a:spLocks noGrp="1"/>
          </p:cNvSpPr>
          <p:nvPr>
            <p:ph idx="1"/>
          </p:nvPr>
        </p:nvSpPr>
        <p:spPr/>
        <p:txBody>
          <a:bodyPr/>
          <a:lstStyle/>
          <a:p>
            <a:r>
              <a:rPr lang="en-US" dirty="0" err="1"/>
              <a:t>Pentru</a:t>
            </a:r>
            <a:r>
              <a:rPr lang="en-US" dirty="0"/>
              <a:t> a </a:t>
            </a:r>
            <a:r>
              <a:rPr lang="en-US" dirty="0" err="1"/>
              <a:t>realiza</a:t>
            </a:r>
            <a:r>
              <a:rPr lang="en-US" dirty="0"/>
              <a:t> </a:t>
            </a:r>
            <a:endParaRPr lang="ro-RO" dirty="0"/>
          </a:p>
          <a:p>
            <a:r>
              <a:rPr lang="en-US" dirty="0"/>
              <a:t>◦ </a:t>
            </a:r>
            <a:r>
              <a:rPr lang="en-US" dirty="0" err="1"/>
              <a:t>coerenta</a:t>
            </a:r>
            <a:r>
              <a:rPr lang="en-US" dirty="0"/>
              <a:t> </a:t>
            </a:r>
            <a:r>
              <a:rPr lang="en-US" dirty="0" err="1"/>
              <a:t>radiatiei</a:t>
            </a:r>
            <a:r>
              <a:rPr lang="en-US" dirty="0"/>
              <a:t> </a:t>
            </a:r>
            <a:endParaRPr lang="ro-RO" dirty="0"/>
          </a:p>
          <a:p>
            <a:r>
              <a:rPr lang="en-US" dirty="0"/>
              <a:t>◦ </a:t>
            </a:r>
            <a:r>
              <a:rPr lang="en-US" dirty="0" err="1"/>
              <a:t>interferenta</a:t>
            </a:r>
            <a:r>
              <a:rPr lang="en-US" dirty="0"/>
              <a:t> </a:t>
            </a:r>
            <a:r>
              <a:rPr lang="en-US" dirty="0" err="1"/>
              <a:t>constructiva</a:t>
            </a:r>
            <a:r>
              <a:rPr lang="en-US" dirty="0"/>
              <a:t> </a:t>
            </a:r>
            <a:r>
              <a:rPr lang="en-US" dirty="0" err="1"/>
              <a:t>intre</a:t>
            </a:r>
            <a:r>
              <a:rPr lang="en-US" dirty="0"/>
              <a:t> </a:t>
            </a:r>
            <a:r>
              <a:rPr lang="en-US" dirty="0" err="1"/>
              <a:t>radiatiile</a:t>
            </a:r>
            <a:r>
              <a:rPr lang="en-US" dirty="0"/>
              <a:t> </a:t>
            </a:r>
            <a:r>
              <a:rPr lang="en-US" dirty="0" err="1"/>
              <a:t>incidente</a:t>
            </a:r>
            <a:r>
              <a:rPr lang="en-US" dirty="0"/>
              <a:t> </a:t>
            </a:r>
            <a:r>
              <a:rPr lang="en-US" dirty="0" err="1"/>
              <a:t>si</a:t>
            </a:r>
            <a:r>
              <a:rPr lang="en-US" dirty="0"/>
              <a:t> </a:t>
            </a:r>
            <a:r>
              <a:rPr lang="en-US" dirty="0" err="1"/>
              <a:t>reflectate</a:t>
            </a:r>
            <a:r>
              <a:rPr lang="en-US" dirty="0"/>
              <a:t> de </a:t>
            </a:r>
            <a:r>
              <a:rPr lang="en-US" dirty="0" err="1"/>
              <a:t>oglinzi</a:t>
            </a:r>
            <a:r>
              <a:rPr lang="en-US" dirty="0"/>
              <a:t>,</a:t>
            </a:r>
            <a:endParaRPr lang="ro-RO" dirty="0"/>
          </a:p>
          <a:p>
            <a:pPr marL="0" indent="0">
              <a:buNone/>
            </a:pPr>
            <a:r>
              <a:rPr lang="en-US" dirty="0"/>
              <a:t> </a:t>
            </a:r>
            <a:r>
              <a:rPr lang="en-US" dirty="0" err="1"/>
              <a:t>distanta</a:t>
            </a:r>
            <a:r>
              <a:rPr lang="en-US" dirty="0"/>
              <a:t> </a:t>
            </a:r>
            <a:r>
              <a:rPr lang="en-US" dirty="0" err="1"/>
              <a:t>intre</a:t>
            </a:r>
            <a:r>
              <a:rPr lang="en-US" dirty="0"/>
              <a:t> </a:t>
            </a:r>
            <a:r>
              <a:rPr lang="en-US" dirty="0" err="1"/>
              <a:t>oglinzi</a:t>
            </a:r>
            <a:r>
              <a:rPr lang="en-US" dirty="0"/>
              <a:t> </a:t>
            </a:r>
            <a:r>
              <a:rPr lang="en-US" dirty="0" err="1"/>
              <a:t>trebuie</a:t>
            </a:r>
            <a:r>
              <a:rPr lang="en-US" dirty="0"/>
              <a:t> </a:t>
            </a:r>
            <a:r>
              <a:rPr lang="en-US" dirty="0" err="1"/>
              <a:t>sa</a:t>
            </a:r>
            <a:r>
              <a:rPr lang="en-US" dirty="0"/>
              <a:t> fie un </a:t>
            </a:r>
            <a:r>
              <a:rPr lang="en-US" dirty="0" err="1"/>
              <a:t>multiplu</a:t>
            </a:r>
            <a:r>
              <a:rPr lang="en-US" dirty="0"/>
              <a:t> a </a:t>
            </a:r>
            <a:r>
              <a:rPr lang="en-US" dirty="0" err="1"/>
              <a:t>jumatate</a:t>
            </a:r>
            <a:r>
              <a:rPr lang="en-US" dirty="0"/>
              <a:t> din </a:t>
            </a:r>
            <a:r>
              <a:rPr lang="en-US" dirty="0" err="1"/>
              <a:t>lungimea</a:t>
            </a:r>
            <a:r>
              <a:rPr lang="en-US" dirty="0"/>
              <a:t> de </a:t>
            </a:r>
            <a:r>
              <a:rPr lang="en-US" dirty="0" err="1"/>
              <a:t>unda</a:t>
            </a:r>
            <a:endParaRPr lang="ro-RO" dirty="0"/>
          </a:p>
          <a:p>
            <a:pPr marL="0" indent="0">
              <a:buNone/>
            </a:pPr>
            <a:endParaRPr lang="ro-RO" dirty="0"/>
          </a:p>
          <a:p>
            <a:pPr marL="0" indent="0">
              <a:buNone/>
            </a:pPr>
            <a:endParaRPr lang="ro-RO" dirty="0"/>
          </a:p>
          <a:p>
            <a:pPr marL="0" indent="0">
              <a:buNone/>
            </a:pPr>
            <a:endParaRPr lang="ro-RO" dirty="0"/>
          </a:p>
          <a:p>
            <a:pPr marL="0" indent="0">
              <a:buNone/>
            </a:pPr>
            <a:r>
              <a:rPr lang="en-US" dirty="0"/>
              <a:t> </a:t>
            </a:r>
            <a:r>
              <a:rPr lang="en-US" dirty="0" err="1"/>
              <a:t>Pentru</a:t>
            </a:r>
            <a:r>
              <a:rPr lang="en-US" dirty="0"/>
              <a:t> </a:t>
            </a:r>
            <a:r>
              <a:rPr lang="en-US" dirty="0" err="1"/>
              <a:t>eficientizarea</a:t>
            </a:r>
            <a:r>
              <a:rPr lang="en-US" dirty="0"/>
              <a:t> </a:t>
            </a:r>
            <a:r>
              <a:rPr lang="en-US" dirty="0" err="1"/>
              <a:t>pomparii</a:t>
            </a:r>
            <a:r>
              <a:rPr lang="en-US" dirty="0"/>
              <a:t> de </a:t>
            </a:r>
            <a:r>
              <a:rPr lang="en-US" dirty="0" err="1"/>
              <a:t>energie</a:t>
            </a:r>
            <a:r>
              <a:rPr lang="en-US" dirty="0"/>
              <a:t> din exterior L=100÷200</a:t>
            </a:r>
            <a:r>
              <a:rPr lang="el-GR" dirty="0"/>
              <a:t>μ</a:t>
            </a:r>
            <a:r>
              <a:rPr lang="en-US" dirty="0"/>
              <a:t>m, k  400</a:t>
            </a:r>
          </a:p>
        </p:txBody>
      </p:sp>
      <p:pic>
        <p:nvPicPr>
          <p:cNvPr id="5" name="Picture 4">
            <a:extLst>
              <a:ext uri="{FF2B5EF4-FFF2-40B4-BE49-F238E27FC236}">
                <a16:creationId xmlns:a16="http://schemas.microsoft.com/office/drawing/2014/main" id="{652D1E00-271C-274A-F829-4A629A7FD597}"/>
              </a:ext>
            </a:extLst>
          </p:cNvPr>
          <p:cNvPicPr>
            <a:picLocks noChangeAspect="1"/>
          </p:cNvPicPr>
          <p:nvPr/>
        </p:nvPicPr>
        <p:blipFill>
          <a:blip r:embed="rId2"/>
          <a:stretch>
            <a:fillRect/>
          </a:stretch>
        </p:blipFill>
        <p:spPr>
          <a:xfrm>
            <a:off x="3794395" y="4091552"/>
            <a:ext cx="4603210" cy="927513"/>
          </a:xfrm>
          <a:prstGeom prst="rect">
            <a:avLst/>
          </a:prstGeom>
        </p:spPr>
      </p:pic>
    </p:spTree>
    <p:extLst>
      <p:ext uri="{BB962C8B-B14F-4D97-AF65-F5344CB8AC3E}">
        <p14:creationId xmlns:p14="http://schemas.microsoft.com/office/powerpoint/2010/main" val="24603326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8D7F935-C116-248B-FFF2-A0E6007D0E00}"/>
              </a:ext>
            </a:extLst>
          </p:cNvPr>
          <p:cNvSpPr>
            <a:spLocks noGrp="1"/>
          </p:cNvSpPr>
          <p:nvPr>
            <p:ph type="title"/>
          </p:nvPr>
        </p:nvSpPr>
        <p:spPr>
          <a:xfrm>
            <a:off x="3361765" y="310802"/>
            <a:ext cx="6714565" cy="802341"/>
          </a:xfrm>
        </p:spPr>
        <p:txBody>
          <a:bodyPr/>
          <a:lstStyle/>
          <a:p>
            <a:r>
              <a:rPr lang="ro-RO" dirty="0" err="1"/>
              <a:t>Fabry</a:t>
            </a:r>
            <a:r>
              <a:rPr lang="ro-RO" dirty="0"/>
              <a:t> – </a:t>
            </a:r>
            <a:r>
              <a:rPr lang="ro-RO" dirty="0" err="1"/>
              <a:t>Perot</a:t>
            </a:r>
            <a:r>
              <a:rPr lang="ro-RO" dirty="0"/>
              <a:t> </a:t>
            </a:r>
            <a:r>
              <a:rPr lang="ro-RO" dirty="0" err="1"/>
              <a:t>Resonator</a:t>
            </a:r>
            <a:endParaRPr lang="en-US" dirty="0"/>
          </a:p>
        </p:txBody>
      </p:sp>
      <p:graphicFrame>
        <p:nvGraphicFramePr>
          <p:cNvPr id="4" name="Content Placeholder 3">
            <a:extLst>
              <a:ext uri="{FF2B5EF4-FFF2-40B4-BE49-F238E27FC236}">
                <a16:creationId xmlns:a16="http://schemas.microsoft.com/office/drawing/2014/main" id="{95768E97-7372-1F9B-4CB1-C7B5EF6EEA8A}"/>
              </a:ext>
            </a:extLst>
          </p:cNvPr>
          <p:cNvGraphicFramePr>
            <a:graphicFrameLocks noGrp="1" noChangeAspect="1"/>
          </p:cNvGraphicFramePr>
          <p:nvPr>
            <p:ph idx="1"/>
            <p:extLst>
              <p:ext uri="{D42A27DB-BD31-4B8C-83A1-F6EECF244321}">
                <p14:modId xmlns:p14="http://schemas.microsoft.com/office/powerpoint/2010/main" val="3279770067"/>
              </p:ext>
            </p:extLst>
          </p:nvPr>
        </p:nvGraphicFramePr>
        <p:xfrm>
          <a:off x="2185988" y="1255336"/>
          <a:ext cx="8383587" cy="4200525"/>
        </p:xfrm>
        <a:graphic>
          <a:graphicData uri="http://schemas.openxmlformats.org/presentationml/2006/ole">
            <mc:AlternateContent xmlns:mc="http://schemas.openxmlformats.org/markup-compatibility/2006">
              <mc:Choice xmlns:v="urn:schemas-microsoft-com:vml" Requires="v">
                <p:oleObj name="Document" r:id="rId2" imgW="6201327" imgH="3107145" progId="Word.Document.8">
                  <p:embed/>
                </p:oleObj>
              </mc:Choice>
              <mc:Fallback>
                <p:oleObj name="Document" r:id="rId2" imgW="6201327" imgH="3107145" progId="Word.Document.8">
                  <p:embed/>
                  <p:pic>
                    <p:nvPicPr>
                      <p:cNvPr id="4" name="Content Placeholder 3">
                        <a:extLst>
                          <a:ext uri="{FF2B5EF4-FFF2-40B4-BE49-F238E27FC236}">
                            <a16:creationId xmlns:a16="http://schemas.microsoft.com/office/drawing/2014/main" id="{95768E97-7372-1F9B-4CB1-C7B5EF6EEA8A}"/>
                          </a:ext>
                        </a:extLst>
                      </p:cNvPr>
                      <p:cNvPicPr>
                        <a:picLocks noChangeAspect="1" noChangeArrowheads="1"/>
                      </p:cNvPicPr>
                      <p:nvPr/>
                    </p:nvPicPr>
                    <p:blipFill>
                      <a:blip r:embed="rId3"/>
                      <a:srcRect/>
                      <a:stretch>
                        <a:fillRect/>
                      </a:stretch>
                    </p:blipFill>
                    <p:spPr bwMode="auto">
                      <a:xfrm>
                        <a:off x="2185988" y="1255336"/>
                        <a:ext cx="8383587" cy="4200525"/>
                      </a:xfrm>
                      <a:prstGeom prst="rect">
                        <a:avLst/>
                      </a:prstGeom>
                      <a:noFill/>
                      <a:ln>
                        <a:noFill/>
                      </a:ln>
                      <a:effectLst/>
                    </p:spPr>
                  </p:pic>
                </p:oleObj>
              </mc:Fallback>
            </mc:AlternateContent>
          </a:graphicData>
        </a:graphic>
      </p:graphicFrame>
      <p:graphicFrame>
        <p:nvGraphicFramePr>
          <p:cNvPr id="5" name="Object 4">
            <a:extLst>
              <a:ext uri="{FF2B5EF4-FFF2-40B4-BE49-F238E27FC236}">
                <a16:creationId xmlns:a16="http://schemas.microsoft.com/office/drawing/2014/main" id="{3B28FB70-A272-FD24-C939-1E85DE7C3F6E}"/>
              </a:ext>
            </a:extLst>
          </p:cNvPr>
          <p:cNvGraphicFramePr>
            <a:graphicFrameLocks noChangeAspect="1"/>
          </p:cNvGraphicFramePr>
          <p:nvPr>
            <p:extLst>
              <p:ext uri="{D42A27DB-BD31-4B8C-83A1-F6EECF244321}">
                <p14:modId xmlns:p14="http://schemas.microsoft.com/office/powerpoint/2010/main" val="1419997267"/>
              </p:ext>
            </p:extLst>
          </p:nvPr>
        </p:nvGraphicFramePr>
        <p:xfrm>
          <a:off x="6719047" y="5221376"/>
          <a:ext cx="3835400" cy="849313"/>
        </p:xfrm>
        <a:graphic>
          <a:graphicData uri="http://schemas.openxmlformats.org/presentationml/2006/ole">
            <mc:AlternateContent xmlns:mc="http://schemas.openxmlformats.org/markup-compatibility/2006">
              <mc:Choice xmlns:v="urn:schemas-microsoft-com:vml" Requires="v">
                <p:oleObj name="Equation" r:id="rId4" imgW="2006280" imgH="444240" progId="Equation.3">
                  <p:embed/>
                </p:oleObj>
              </mc:Choice>
              <mc:Fallback>
                <p:oleObj name="Equation" r:id="rId4" imgW="2006280" imgH="444240" progId="Equation.3">
                  <p:embed/>
                  <p:pic>
                    <p:nvPicPr>
                      <p:cNvPr id="5" name="Object 4">
                        <a:extLst>
                          <a:ext uri="{FF2B5EF4-FFF2-40B4-BE49-F238E27FC236}">
                            <a16:creationId xmlns:a16="http://schemas.microsoft.com/office/drawing/2014/main" id="{3B28FB70-A272-FD24-C939-1E85DE7C3F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9047" y="5221376"/>
                        <a:ext cx="3835400" cy="84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6">
            <a:extLst>
              <a:ext uri="{FF2B5EF4-FFF2-40B4-BE49-F238E27FC236}">
                <a16:creationId xmlns:a16="http://schemas.microsoft.com/office/drawing/2014/main" id="{E67ECF68-36FF-D820-33B9-1A26A5AA63D3}"/>
              </a:ext>
            </a:extLst>
          </p:cNvPr>
          <p:cNvSpPr txBox="1">
            <a:spLocks noChangeArrowheads="1"/>
          </p:cNvSpPr>
          <p:nvPr/>
        </p:nvSpPr>
        <p:spPr bwMode="auto">
          <a:xfrm>
            <a:off x="6586631" y="6268447"/>
            <a:ext cx="4545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400" i="1" dirty="0">
                <a:latin typeface="Times New Roman" panose="02020603050405020304" pitchFamily="18" charset="0"/>
                <a:cs typeface="Arial" panose="020B0604020202020204" pitchFamily="34" charset="0"/>
              </a:rPr>
              <a:t>R:</a:t>
            </a:r>
            <a:r>
              <a:rPr lang="en-CA" altLang="en-US" sz="2000" dirty="0">
                <a:latin typeface="Times New Roman" panose="02020603050405020304" pitchFamily="18" charset="0"/>
                <a:cs typeface="Arial" panose="020B0604020202020204" pitchFamily="34" charset="0"/>
              </a:rPr>
              <a:t> </a:t>
            </a:r>
            <a:r>
              <a:rPr lang="en-CA" altLang="en-US" sz="1400" dirty="0">
                <a:latin typeface="Times New Roman" panose="02020603050405020304" pitchFamily="18" charset="0"/>
                <a:cs typeface="Arial" panose="020B0604020202020204" pitchFamily="34" charset="0"/>
              </a:rPr>
              <a:t>reflectance of the optical intensity, </a:t>
            </a:r>
            <a:r>
              <a:rPr lang="en-CA" altLang="en-US" sz="1400" i="1" dirty="0">
                <a:latin typeface="Times New Roman" panose="02020603050405020304" pitchFamily="18" charset="0"/>
                <a:cs typeface="Arial" panose="020B0604020202020204" pitchFamily="34" charset="0"/>
              </a:rPr>
              <a:t>k</a:t>
            </a:r>
            <a:r>
              <a:rPr lang="en-CA" altLang="en-US" sz="1400" dirty="0">
                <a:latin typeface="Times New Roman" panose="02020603050405020304" pitchFamily="18" charset="0"/>
                <a:cs typeface="Arial" panose="020B0604020202020204" pitchFamily="34" charset="0"/>
              </a:rPr>
              <a:t>: optical wavenumber</a:t>
            </a:r>
          </a:p>
        </p:txBody>
      </p:sp>
      <p:pic>
        <p:nvPicPr>
          <p:cNvPr id="7" name="Picture 6">
            <a:extLst>
              <a:ext uri="{FF2B5EF4-FFF2-40B4-BE49-F238E27FC236}">
                <a16:creationId xmlns:a16="http://schemas.microsoft.com/office/drawing/2014/main" id="{6032295D-DC42-A7FC-084E-AFB4F8783370}"/>
              </a:ext>
            </a:extLst>
          </p:cNvPr>
          <p:cNvPicPr>
            <a:picLocks noChangeAspect="1"/>
          </p:cNvPicPr>
          <p:nvPr/>
        </p:nvPicPr>
        <p:blipFill>
          <a:blip r:embed="rId6"/>
          <a:stretch>
            <a:fillRect/>
          </a:stretch>
        </p:blipFill>
        <p:spPr>
          <a:xfrm>
            <a:off x="3289440" y="5726271"/>
            <a:ext cx="1666578" cy="849313"/>
          </a:xfrm>
          <a:prstGeom prst="rect">
            <a:avLst/>
          </a:prstGeom>
        </p:spPr>
      </p:pic>
    </p:spTree>
    <p:extLst>
      <p:ext uri="{BB962C8B-B14F-4D97-AF65-F5344CB8AC3E}">
        <p14:creationId xmlns:p14="http://schemas.microsoft.com/office/powerpoint/2010/main" val="31345812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94291" y="104543"/>
            <a:ext cx="7572652" cy="563563"/>
          </a:xfrm>
        </p:spPr>
        <p:txBody>
          <a:bodyPr>
            <a:noAutofit/>
          </a:bodyPr>
          <a:lstStyle/>
          <a:p>
            <a:r>
              <a:rPr lang="ro-MD" altLang="en-US" sz="3600" b="1" dirty="0"/>
              <a:t>Inversiunea populației în dioda laser</a:t>
            </a:r>
            <a:endParaRPr lang="en-US" altLang="en-US" sz="3600" b="1" dirty="0"/>
          </a:p>
        </p:txBody>
      </p:sp>
      <p:sp>
        <p:nvSpPr>
          <p:cNvPr id="16387" name="Content Placeholder 2"/>
          <p:cNvSpPr>
            <a:spLocks noGrp="1"/>
          </p:cNvSpPr>
          <p:nvPr>
            <p:ph sz="quarter" idx="1"/>
          </p:nvPr>
        </p:nvSpPr>
        <p:spPr>
          <a:xfrm>
            <a:off x="794290" y="773308"/>
            <a:ext cx="6071459" cy="5898079"/>
          </a:xfrm>
        </p:spPr>
        <p:txBody>
          <a:bodyPr>
            <a:noAutofit/>
          </a:bodyPr>
          <a:lstStyle/>
          <a:p>
            <a:pPr marL="0" indent="0" algn="just">
              <a:buNone/>
            </a:pPr>
            <a:r>
              <a:rPr lang="en-US" altLang="en-US" sz="1800" dirty="0">
                <a:latin typeface="Arial" panose="020B0604020202020204" pitchFamily="34" charset="0"/>
                <a:cs typeface="Arial" panose="020B0604020202020204" pitchFamily="34" charset="0"/>
              </a:rPr>
              <a:t>Pentru a</a:t>
            </a:r>
            <a:r>
              <a:rPr lang="ro-MD"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susţine</a:t>
            </a:r>
            <a:r>
              <a:rPr lang="en-US" altLang="en-US" sz="1800" dirty="0">
                <a:latin typeface="Arial" panose="020B0604020202020204" pitchFamily="34" charset="0"/>
                <a:cs typeface="Arial" panose="020B0604020202020204" pitchFamily="34" charset="0"/>
              </a:rPr>
              <a:t> </a:t>
            </a:r>
            <a:r>
              <a:rPr lang="ro-MD" altLang="en-US" sz="1800" dirty="0">
                <a:latin typeface="Arial" panose="020B0604020202020204" pitchFamily="34" charset="0"/>
                <a:cs typeface="Arial" panose="020B0604020202020204" pitchFamily="34" charset="0"/>
              </a:rPr>
              <a:t>p</a:t>
            </a:r>
            <a:r>
              <a:rPr lang="en-US" altLang="en-US" sz="1800" dirty="0" err="1">
                <a:latin typeface="Arial" panose="020B0604020202020204" pitchFamily="34" charset="0"/>
                <a:cs typeface="Arial" panose="020B0604020202020204" pitchFamily="34" charset="0"/>
              </a:rPr>
              <a:t>roces</a:t>
            </a:r>
            <a:r>
              <a:rPr lang="ro-MD" altLang="en-US" sz="1800" dirty="0" err="1">
                <a:latin typeface="Arial" panose="020B0604020202020204" pitchFamily="34" charset="0"/>
                <a:cs typeface="Arial" panose="020B0604020202020204" pitchFamily="34" charset="0"/>
              </a:rPr>
              <a:t>ul</a:t>
            </a:r>
            <a:r>
              <a:rPr lang="ro-MD" altLang="en-US" sz="1800" dirty="0">
                <a:latin typeface="Arial" panose="020B0604020202020204" pitchFamily="34" charset="0"/>
                <a:cs typeface="Arial" panose="020B0604020202020204" pitchFamily="34" charset="0"/>
              </a:rPr>
              <a:t> de creștere rapidă a </a:t>
            </a:r>
            <a:r>
              <a:rPr lang="ro-MD" altLang="en-US" sz="1800" b="1" dirty="0">
                <a:latin typeface="Arial" panose="020B0604020202020204" pitchFamily="34" charset="0"/>
                <a:cs typeface="Arial" panose="020B0604020202020204" pitchFamily="34" charset="0"/>
              </a:rPr>
              <a:t>nr fotoni </a:t>
            </a:r>
            <a:r>
              <a:rPr lang="ro-MD" altLang="en-US" sz="1800" dirty="0">
                <a:latin typeface="Arial" panose="020B0604020202020204" pitchFamily="34" charset="0"/>
                <a:cs typeface="Arial" panose="020B0604020202020204" pitchFamily="34" charset="0"/>
              </a:rPr>
              <a:t>stimulați </a:t>
            </a:r>
            <a:r>
              <a:rPr lang="en-US" altLang="en-US" sz="1800" dirty="0" err="1">
                <a:latin typeface="Arial" panose="020B0604020202020204" pitchFamily="34" charset="0"/>
                <a:cs typeface="Arial" panose="020B0604020202020204" pitchFamily="34" charset="0"/>
              </a:rPr>
              <a:t>avem</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nevoie</a:t>
            </a:r>
            <a:r>
              <a:rPr lang="en-US" altLang="en-US" sz="1800" dirty="0">
                <a:latin typeface="Arial" panose="020B0604020202020204" pitchFamily="34" charset="0"/>
                <a:cs typeface="Arial" panose="020B0604020202020204" pitchFamily="34" charset="0"/>
              </a:rPr>
              <a:t> de un </a:t>
            </a:r>
            <a:r>
              <a:rPr lang="en-US" altLang="en-US" sz="1800" dirty="0" err="1">
                <a:latin typeface="Arial" panose="020B0604020202020204" pitchFamily="34" charset="0"/>
                <a:cs typeface="Arial" panose="020B0604020202020204" pitchFamily="34" charset="0"/>
              </a:rPr>
              <a:t>număr</a:t>
            </a:r>
            <a:r>
              <a:rPr lang="en-US" altLang="en-US" sz="1800" dirty="0">
                <a:latin typeface="Arial" panose="020B0604020202020204" pitchFamily="34" charset="0"/>
                <a:cs typeface="Arial" panose="020B0604020202020204" pitchFamily="34" charset="0"/>
              </a:rPr>
              <a:t> mare de </a:t>
            </a:r>
            <a:r>
              <a:rPr lang="en-US" altLang="en-US" sz="1800" dirty="0" err="1">
                <a:latin typeface="Arial" panose="020B0604020202020204" pitchFamily="34" charset="0"/>
                <a:cs typeface="Arial" panose="020B0604020202020204" pitchFamily="34" charset="0"/>
              </a:rPr>
              <a:t>electroni</a:t>
            </a:r>
            <a:r>
              <a:rPr lang="en-US" altLang="en-US" sz="1800" dirty="0">
                <a:latin typeface="Arial" panose="020B0604020202020204" pitchFamily="34" charset="0"/>
                <a:cs typeface="Arial" panose="020B0604020202020204" pitchFamily="34" charset="0"/>
              </a:rPr>
              <a:t> excitaţi </a:t>
            </a:r>
            <a:r>
              <a:rPr lang="en-US" altLang="en-US" sz="1800" dirty="0" err="1">
                <a:latin typeface="Arial" panose="020B0604020202020204" pitchFamily="34" charset="0"/>
                <a:cs typeface="Arial" panose="020B0604020202020204" pitchFamily="34" charset="0"/>
              </a:rPr>
              <a:t>disponibili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în</a:t>
            </a:r>
            <a:r>
              <a:rPr lang="ro-MD" altLang="en-US" sz="1800" dirty="0">
                <a:latin typeface="Arial" panose="020B0604020202020204" pitchFamily="34" charset="0"/>
                <a:cs typeface="Arial" panose="020B0604020202020204" pitchFamily="34" charset="0"/>
              </a:rPr>
              <a:t> BC</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Ştim</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folosind</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energie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externă</a:t>
            </a:r>
            <a:r>
              <a:rPr lang="en-US" altLang="en-US" sz="1800" dirty="0">
                <a:latin typeface="Arial" panose="020B0604020202020204" pitchFamily="34" charset="0"/>
                <a:cs typeface="Arial" panose="020B0604020202020204" pitchFamily="34" charset="0"/>
              </a:rPr>
              <a:t> - </a:t>
            </a:r>
            <a:r>
              <a:rPr lang="en-US" altLang="en-US" sz="1800" dirty="0" err="1">
                <a:latin typeface="Arial" panose="020B0604020202020204" pitchFamily="34" charset="0"/>
                <a:cs typeface="Arial" panose="020B0604020202020204" pitchFamily="34" charset="0"/>
              </a:rPr>
              <a:t>curentul</a:t>
            </a:r>
            <a:r>
              <a:rPr lang="en-US" altLang="en-US" sz="1800" dirty="0">
                <a:latin typeface="Arial" panose="020B0604020202020204" pitchFamily="34" charset="0"/>
                <a:cs typeface="Arial" panose="020B0604020202020204" pitchFamily="34" charset="0"/>
              </a:rPr>
              <a:t> direct </a:t>
            </a:r>
            <a:r>
              <a:rPr lang="en-US" altLang="en-US" sz="1800" dirty="0" err="1">
                <a:latin typeface="Arial" panose="020B0604020202020204" pitchFamily="34" charset="0"/>
                <a:cs typeface="Arial" panose="020B0604020202020204" pitchFamily="34" charset="0"/>
              </a:rPr>
              <a:t>pentru</a:t>
            </a:r>
            <a:r>
              <a:rPr lang="en-US" altLang="en-US" sz="1800" dirty="0">
                <a:latin typeface="Arial" panose="020B0604020202020204" pitchFamily="34" charset="0"/>
                <a:cs typeface="Arial" panose="020B0604020202020204" pitchFamily="34" charset="0"/>
              </a:rPr>
              <a:t> un LED -</a:t>
            </a:r>
            <a:r>
              <a:rPr lang="ro-MD"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este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posibil</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excităm</a:t>
            </a:r>
            <a:r>
              <a:rPr lang="en-US" altLang="en-US" sz="1800" dirty="0">
                <a:latin typeface="Arial" panose="020B0604020202020204" pitchFamily="34" charset="0"/>
                <a:cs typeface="Arial" panose="020B0604020202020204" pitchFamily="34" charset="0"/>
              </a:rPr>
              <a:t> un </a:t>
            </a:r>
            <a:r>
              <a:rPr lang="en-US" altLang="en-US" sz="1800" dirty="0" err="1">
                <a:latin typeface="Arial" panose="020B0604020202020204" pitchFamily="34" charset="0"/>
                <a:cs typeface="Arial" panose="020B0604020202020204" pitchFamily="34" charset="0"/>
              </a:rPr>
              <a:t>număr</a:t>
            </a:r>
            <a:r>
              <a:rPr lang="en-US" altLang="en-US" sz="1800" dirty="0">
                <a:latin typeface="Arial" panose="020B0604020202020204" pitchFamily="34" charset="0"/>
                <a:cs typeface="Arial" panose="020B0604020202020204" pitchFamily="34" charset="0"/>
              </a:rPr>
              <a:t> de </a:t>
            </a:r>
            <a:r>
              <a:rPr lang="en-US" altLang="en-US" sz="1800" dirty="0" err="1">
                <a:latin typeface="Arial" panose="020B0604020202020204" pitchFamily="34" charset="0"/>
                <a:cs typeface="Arial" panose="020B0604020202020204" pitchFamily="34" charset="0"/>
              </a:rPr>
              <a:t>electroni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Însă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în</a:t>
            </a:r>
            <a:r>
              <a:rPr lang="en-US" altLang="en-US" sz="1800" dirty="0">
                <a:latin typeface="Arial" panose="020B0604020202020204" pitchFamily="34" charset="0"/>
                <a:cs typeface="Arial" panose="020B0604020202020204" pitchFamily="34" charset="0"/>
              </a:rPr>
              <a:t> laser, </a:t>
            </a:r>
            <a:r>
              <a:rPr lang="en-US" altLang="en-US" sz="1800" dirty="0" err="1">
                <a:latin typeface="Arial" panose="020B0604020202020204" pitchFamily="34" charset="0"/>
                <a:cs typeface="Arial" panose="020B0604020202020204" pitchFamily="34" charset="0"/>
              </a:rPr>
              <a:t>golirea</a:t>
            </a:r>
            <a:r>
              <a:rPr lang="en-US" altLang="en-US" sz="1800" dirty="0">
                <a:latin typeface="Arial" panose="020B0604020202020204" pitchFamily="34" charset="0"/>
                <a:cs typeface="Arial" panose="020B0604020202020204" pitchFamily="34" charset="0"/>
              </a:rPr>
              <a:t> </a:t>
            </a:r>
            <a:r>
              <a:rPr lang="ro-RO" altLang="en-US" sz="1800" dirty="0">
                <a:latin typeface="Arial" panose="020B0604020202020204" pitchFamily="34" charset="0"/>
                <a:cs typeface="Arial" panose="020B0604020202020204" pitchFamily="34" charset="0"/>
              </a:rPr>
              <a:t>BC</a:t>
            </a:r>
            <a:r>
              <a:rPr lang="en-US" altLang="en-US" sz="1800" dirty="0">
                <a:latin typeface="Arial" panose="020B0604020202020204" pitchFamily="34" charset="0"/>
                <a:cs typeface="Arial" panose="020B0604020202020204" pitchFamily="34" charset="0"/>
              </a:rPr>
              <a:t> se</a:t>
            </a:r>
            <a:r>
              <a:rPr lang="ro-MD" altLang="en-US" sz="18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face </a:t>
            </a:r>
            <a:r>
              <a:rPr lang="en-US" altLang="en-US" sz="1800" dirty="0" err="1">
                <a:latin typeface="Arial" panose="020B0604020202020204" pitchFamily="34" charset="0"/>
                <a:cs typeface="Arial" panose="020B0604020202020204" pitchFamily="34" charset="0"/>
              </a:rPr>
              <a:t>mult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mai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repede</a:t>
            </a:r>
            <a:r>
              <a:rPr lang="en-US" altLang="en-US" sz="1800" dirty="0">
                <a:latin typeface="Arial" panose="020B0604020202020204" pitchFamily="34" charset="0"/>
                <a:cs typeface="Arial" panose="020B0604020202020204" pitchFamily="34" charset="0"/>
              </a:rPr>
              <a:t> dec</a:t>
            </a:r>
            <a:r>
              <a:rPr lang="ro-RO" altLang="en-US" sz="1800" dirty="0">
                <a:latin typeface="Arial" panose="020B0604020202020204" pitchFamily="34" charset="0"/>
                <a:cs typeface="Arial" panose="020B0604020202020204" pitchFamily="34" charset="0"/>
              </a:rPr>
              <a:t>â</a:t>
            </a:r>
            <a:r>
              <a:rPr lang="en-US" altLang="en-US" sz="1800" dirty="0">
                <a:latin typeface="Arial" panose="020B0604020202020204" pitchFamily="34" charset="0"/>
                <a:cs typeface="Arial" panose="020B0604020202020204" pitchFamily="34" charset="0"/>
              </a:rPr>
              <a:t>t </a:t>
            </a:r>
            <a:r>
              <a:rPr lang="en-US" altLang="en-US" sz="1800" dirty="0" err="1">
                <a:latin typeface="Arial" panose="020B0604020202020204" pitchFamily="34" charset="0"/>
                <a:cs typeface="Arial" panose="020B0604020202020204" pitchFamily="34" charset="0"/>
              </a:rPr>
              <a:t>într</a:t>
            </a:r>
            <a:r>
              <a:rPr lang="en-US" altLang="en-US" sz="1800" dirty="0">
                <a:latin typeface="Arial" panose="020B0604020202020204" pitchFamily="34" charset="0"/>
                <a:cs typeface="Arial" panose="020B0604020202020204" pitchFamily="34" charset="0"/>
              </a:rPr>
              <a:t>-un LED. </a:t>
            </a:r>
            <a:r>
              <a:rPr lang="en-US" altLang="en-US" sz="1800" dirty="0" err="1">
                <a:latin typeface="Arial" panose="020B0604020202020204" pitchFamily="34" charset="0"/>
                <a:cs typeface="Arial" panose="020B0604020202020204" pitchFamily="34" charset="0"/>
              </a:rPr>
              <a:t>Prin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urmare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avem</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nevoie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excităm</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electroni</a:t>
            </a:r>
            <a:r>
              <a:rPr lang="en-US" altLang="en-US" sz="1800" dirty="0">
                <a:latin typeface="Arial" panose="020B0604020202020204" pitchFamily="34" charset="0"/>
                <a:cs typeface="Arial" panose="020B0604020202020204" pitchFamily="34" charset="0"/>
              </a:rPr>
              <a:t> la</a:t>
            </a:r>
            <a:r>
              <a:rPr lang="ro-MD" altLang="en-US" sz="18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o </a:t>
            </a:r>
            <a:r>
              <a:rPr lang="en-US" altLang="en-US" sz="1800" dirty="0" err="1">
                <a:latin typeface="Arial" panose="020B0604020202020204" pitchFamily="34" charset="0"/>
                <a:cs typeface="Arial" panose="020B0604020202020204" pitchFamily="34" charset="0"/>
              </a:rPr>
              <a:t>viteza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mult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mai</a:t>
            </a:r>
            <a:r>
              <a:rPr lang="en-US" altLang="en-US" sz="1800" dirty="0">
                <a:latin typeface="Arial" panose="020B0604020202020204" pitchFamily="34" charset="0"/>
                <a:cs typeface="Arial" panose="020B0604020202020204" pitchFamily="34" charset="0"/>
              </a:rPr>
              <a:t> mare </a:t>
            </a:r>
            <a:r>
              <a:rPr lang="en-US" altLang="en-US" sz="1800" dirty="0" err="1">
                <a:latin typeface="Arial" panose="020B0604020202020204" pitchFamily="34" charset="0"/>
                <a:cs typeface="Arial" panose="020B0604020202020204" pitchFamily="34" charset="0"/>
              </a:rPr>
              <a:t>decit</a:t>
            </a:r>
            <a:r>
              <a:rPr lang="en-US" altLang="en-US" sz="1800" dirty="0">
                <a:latin typeface="Arial" panose="020B0604020202020204" pitchFamily="34" charset="0"/>
                <a:cs typeface="Arial" panose="020B0604020202020204" pitchFamily="34" charset="0"/>
              </a:rPr>
              <a:t> o </a:t>
            </a:r>
            <a:r>
              <a:rPr lang="en-US" altLang="en-US" sz="1800" dirty="0" err="1">
                <a:latin typeface="Arial" panose="020B0604020202020204" pitchFamily="34" charset="0"/>
                <a:cs typeface="Arial" panose="020B0604020202020204" pitchFamily="34" charset="0"/>
              </a:rPr>
              <a:t>facem</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într</a:t>
            </a:r>
            <a:r>
              <a:rPr lang="en-US" altLang="en-US" sz="1800" dirty="0">
                <a:latin typeface="Arial" panose="020B0604020202020204" pitchFamily="34" charset="0"/>
                <a:cs typeface="Arial" panose="020B0604020202020204" pitchFamily="34" charset="0"/>
              </a:rPr>
              <a:t>-un LED. În </a:t>
            </a:r>
            <a:r>
              <a:rPr lang="en-US" altLang="en-US" sz="1800" dirty="0" err="1">
                <a:latin typeface="Arial" panose="020B0604020202020204" pitchFamily="34" charset="0"/>
                <a:cs typeface="Arial" panose="020B0604020202020204" pitchFamily="34" charset="0"/>
              </a:rPr>
              <a:t>fapt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pentru</a:t>
            </a:r>
            <a:r>
              <a:rPr lang="en-US" altLang="en-US" sz="1800" dirty="0">
                <a:latin typeface="Arial" panose="020B0604020202020204" pitchFamily="34" charset="0"/>
                <a:cs typeface="Arial" panose="020B0604020202020204" pitchFamily="34" charset="0"/>
              </a:rPr>
              <a:t> un </a:t>
            </a:r>
            <a:r>
              <a:rPr lang="en-US" altLang="en-US" sz="1800" dirty="0" err="1">
                <a:latin typeface="Arial" panose="020B0604020202020204" pitchFamily="34" charset="0"/>
                <a:cs typeface="Arial" panose="020B0604020202020204" pitchFamily="34" charset="0"/>
              </a:rPr>
              <a:t>proces</a:t>
            </a:r>
            <a:r>
              <a:rPr lang="en-US" altLang="en-US" sz="1800" dirty="0">
                <a:latin typeface="Arial" panose="020B0604020202020204" pitchFamily="34" charset="0"/>
                <a:cs typeface="Arial" panose="020B0604020202020204" pitchFamily="34" charset="0"/>
              </a:rPr>
              <a:t> laser </a:t>
            </a:r>
            <a:r>
              <a:rPr lang="ro-RO" altLang="en-US" sz="1800" dirty="0">
                <a:latin typeface="Arial" panose="020B0604020202020204" pitchFamily="34" charset="0"/>
                <a:cs typeface="Arial" panose="020B0604020202020204" pitchFamily="34" charset="0"/>
              </a:rPr>
              <a:t>este necesar </a:t>
            </a:r>
            <a:r>
              <a:rPr lang="en-US" altLang="en-US" sz="1800" dirty="0" err="1">
                <a:latin typeface="Arial" panose="020B0604020202020204" pitchFamily="34" charset="0"/>
                <a:cs typeface="Arial" panose="020B0604020202020204" pitchFamily="34" charset="0"/>
              </a:rPr>
              <a:t>să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avem</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mai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mulţi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electroni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în</a:t>
            </a:r>
            <a:r>
              <a:rPr lang="en-US" altLang="en-US" sz="1800" dirty="0">
                <a:latin typeface="Arial" panose="020B0604020202020204" pitchFamily="34" charset="0"/>
                <a:cs typeface="Arial" panose="020B0604020202020204" pitchFamily="34" charset="0"/>
              </a:rPr>
              <a:t> </a:t>
            </a:r>
            <a:r>
              <a:rPr lang="ro-RO" altLang="en-US" sz="1800" dirty="0">
                <a:latin typeface="Arial" panose="020B0604020202020204" pitchFamily="34" charset="0"/>
                <a:cs typeface="Arial" panose="020B0604020202020204" pitchFamily="34" charset="0"/>
              </a:rPr>
              <a:t>BC</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decît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în</a:t>
            </a:r>
            <a:r>
              <a:rPr lang="en-US" altLang="en-US" sz="1800" dirty="0">
                <a:latin typeface="Arial" panose="020B0604020202020204" pitchFamily="34" charset="0"/>
                <a:cs typeface="Arial" panose="020B0604020202020204" pitchFamily="34" charset="0"/>
              </a:rPr>
              <a:t> </a:t>
            </a:r>
            <a:r>
              <a:rPr lang="ro-MD" altLang="en-US" sz="1800" dirty="0">
                <a:latin typeface="Arial" panose="020B0604020202020204" pitchFamily="34" charset="0"/>
                <a:cs typeface="Arial" panose="020B0604020202020204" pitchFamily="34" charset="0"/>
              </a:rPr>
              <a:t>BV.</a:t>
            </a:r>
            <a:r>
              <a:rPr lang="en-US" altLang="en-US" sz="1800" dirty="0">
                <a:latin typeface="Arial" panose="020B0604020202020204" pitchFamily="34" charset="0"/>
                <a:cs typeface="Arial" panose="020B0604020202020204" pitchFamily="34" charset="0"/>
              </a:rPr>
              <a:t> </a:t>
            </a:r>
            <a:endParaRPr lang="ro-RO" altLang="en-US" sz="1800" dirty="0">
              <a:latin typeface="Arial" panose="020B0604020202020204" pitchFamily="34" charset="0"/>
              <a:cs typeface="Arial" panose="020B0604020202020204" pitchFamily="34" charset="0"/>
            </a:endParaRPr>
          </a:p>
          <a:p>
            <a:pPr marL="0" indent="0" algn="just">
              <a:buNone/>
            </a:pPr>
            <a:r>
              <a:rPr lang="en-US" altLang="en-US" sz="1800" dirty="0" err="1">
                <a:latin typeface="Arial" panose="020B0604020202020204" pitchFamily="34" charset="0"/>
                <a:cs typeface="Arial" panose="020B0604020202020204" pitchFamily="34" charset="0"/>
              </a:rPr>
              <a:t>Această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situaţie</a:t>
            </a:r>
            <a:r>
              <a:rPr lang="en-US" altLang="en-US" sz="1800" dirty="0">
                <a:latin typeface="Arial" panose="020B0604020202020204" pitchFamily="34" charset="0"/>
                <a:cs typeface="Arial" panose="020B0604020202020204" pitchFamily="34" charset="0"/>
              </a:rPr>
              <a:t> se </a:t>
            </a:r>
            <a:r>
              <a:rPr lang="en-US" altLang="en-US" sz="1800" dirty="0" err="1">
                <a:latin typeface="Arial" panose="020B0604020202020204" pitchFamily="34" charset="0"/>
                <a:cs typeface="Arial" panose="020B0604020202020204" pitchFamily="34" charset="0"/>
              </a:rPr>
              <a:t>numeşte</a:t>
            </a:r>
            <a:r>
              <a:rPr lang="en-US" altLang="en-US" sz="1800" dirty="0">
                <a:latin typeface="Arial" panose="020B0604020202020204" pitchFamily="34" charset="0"/>
                <a:cs typeface="Arial" panose="020B0604020202020204" pitchFamily="34" charset="0"/>
              </a:rPr>
              <a:t> </a:t>
            </a:r>
            <a:r>
              <a:rPr lang="en-US" altLang="en-US" sz="1800" b="1" dirty="0" err="1">
                <a:latin typeface="Arial" panose="020B0604020202020204" pitchFamily="34" charset="0"/>
                <a:cs typeface="Arial" panose="020B0604020202020204" pitchFamily="34" charset="0"/>
              </a:rPr>
              <a:t>inversiune</a:t>
            </a:r>
            <a:r>
              <a:rPr lang="en-US" altLang="en-US" sz="1800" b="1" dirty="0">
                <a:latin typeface="Arial" panose="020B0604020202020204" pitchFamily="34" charset="0"/>
                <a:cs typeface="Arial" panose="020B0604020202020204" pitchFamily="34" charset="0"/>
              </a:rPr>
              <a:t> de </a:t>
            </a:r>
            <a:r>
              <a:rPr lang="en-US" altLang="en-US" sz="1800" b="1" dirty="0" err="1">
                <a:latin typeface="Arial" panose="020B0604020202020204" pitchFamily="34" charset="0"/>
                <a:cs typeface="Arial" panose="020B0604020202020204" pitchFamily="34" charset="0"/>
              </a:rPr>
              <a:t>populaţie</a:t>
            </a:r>
            <a:r>
              <a:rPr lang="en-US" altLang="en-US" sz="1800" b="1"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deoarece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în</a:t>
            </a:r>
            <a:r>
              <a:rPr lang="en-US" altLang="en-US" sz="1800" dirty="0">
                <a:latin typeface="Arial" panose="020B0604020202020204" pitchFamily="34" charset="0"/>
                <a:cs typeface="Arial" panose="020B0604020202020204" pitchFamily="34" charset="0"/>
              </a:rPr>
              <a:t> mod normal, </a:t>
            </a:r>
            <a:r>
              <a:rPr lang="ro-MD" altLang="en-US" sz="1800" dirty="0">
                <a:latin typeface="Arial" panose="020B0604020202020204" pitchFamily="34" charset="0"/>
                <a:cs typeface="Arial" panose="020B0604020202020204" pitchFamily="34" charset="0"/>
              </a:rPr>
              <a:t>BV</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este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mult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mai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populată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decit</a:t>
            </a:r>
            <a:r>
              <a:rPr lang="en-US" altLang="en-US" sz="1800" dirty="0">
                <a:latin typeface="Arial" panose="020B0604020202020204" pitchFamily="34" charset="0"/>
                <a:cs typeface="Arial" panose="020B0604020202020204" pitchFamily="34" charset="0"/>
              </a:rPr>
              <a:t> </a:t>
            </a:r>
            <a:r>
              <a:rPr lang="ro-MD" altLang="en-US" sz="1800" dirty="0">
                <a:latin typeface="Arial" panose="020B0604020202020204" pitchFamily="34" charset="0"/>
                <a:cs typeface="Arial" panose="020B0604020202020204" pitchFamily="34" charset="0"/>
              </a:rPr>
              <a:t>BC</a:t>
            </a:r>
            <a:r>
              <a:rPr lang="en-US" altLang="en-US" sz="1800" dirty="0">
                <a:latin typeface="Arial" panose="020B0604020202020204" pitchFamily="34" charset="0"/>
                <a:cs typeface="Arial" panose="020B0604020202020204" pitchFamily="34" charset="0"/>
              </a:rPr>
              <a:t>. </a:t>
            </a:r>
            <a:endParaRPr lang="ro-RO" altLang="en-US" sz="1800" dirty="0">
              <a:latin typeface="Arial" panose="020B0604020202020204" pitchFamily="34" charset="0"/>
              <a:cs typeface="Arial" panose="020B0604020202020204" pitchFamily="34" charset="0"/>
            </a:endParaRPr>
          </a:p>
          <a:p>
            <a:pPr marL="0" indent="0" algn="just">
              <a:buNone/>
            </a:pPr>
            <a:r>
              <a:rPr lang="en-US" altLang="en-US" sz="1800" dirty="0" err="1">
                <a:latin typeface="Arial" panose="020B0604020202020204" pitchFamily="34" charset="0"/>
                <a:cs typeface="Arial" panose="020B0604020202020204" pitchFamily="34" charset="0"/>
              </a:rPr>
              <a:t>Pentru</a:t>
            </a:r>
            <a:r>
              <a:rPr lang="en-US" altLang="en-US" sz="1800" dirty="0">
                <a:latin typeface="Arial" panose="020B0604020202020204" pitchFamily="34" charset="0"/>
                <a:cs typeface="Arial" panose="020B0604020202020204" pitchFamily="34" charset="0"/>
              </a:rPr>
              <a:t> a </a:t>
            </a:r>
            <a:r>
              <a:rPr lang="en-US" altLang="en-US" sz="1800" dirty="0" err="1">
                <a:latin typeface="Arial" panose="020B0604020202020204" pitchFamily="34" charset="0"/>
                <a:cs typeface="Arial" panose="020B0604020202020204" pitchFamily="34" charset="0"/>
              </a:rPr>
              <a:t>creea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această</a:t>
            </a:r>
            <a:r>
              <a:rPr lang="ro-MD"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inversiune</a:t>
            </a:r>
            <a:r>
              <a:rPr lang="en-US" altLang="en-US" sz="1800" dirty="0">
                <a:latin typeface="Arial" panose="020B0604020202020204" pitchFamily="34" charset="0"/>
                <a:cs typeface="Arial" panose="020B0604020202020204" pitchFamily="34" charset="0"/>
              </a:rPr>
              <a:t> de </a:t>
            </a:r>
            <a:r>
              <a:rPr lang="en-US" altLang="en-US" sz="1800" dirty="0" err="1">
                <a:latin typeface="Arial" panose="020B0604020202020204" pitchFamily="34" charset="0"/>
                <a:cs typeface="Arial" panose="020B0604020202020204" pitchFamily="34" charset="0"/>
              </a:rPr>
              <a:t>populaţie</a:t>
            </a:r>
            <a:r>
              <a:rPr lang="en-US" altLang="en-US" sz="1800" dirty="0">
                <a:latin typeface="Arial" panose="020B0604020202020204" pitchFamily="34" charset="0"/>
                <a:cs typeface="Arial" panose="020B0604020202020204" pitchFamily="34" charset="0"/>
              </a:rPr>
              <a:t>, se </a:t>
            </a:r>
            <a:r>
              <a:rPr lang="en-US" altLang="en-US" sz="1800" dirty="0" err="1">
                <a:latin typeface="Arial" panose="020B0604020202020204" pitchFamily="34" charset="0"/>
                <a:cs typeface="Arial" panose="020B0604020202020204" pitchFamily="34" charset="0"/>
              </a:rPr>
              <a:t>trece</a:t>
            </a:r>
            <a:r>
              <a:rPr lang="en-US" altLang="en-US" sz="1800" dirty="0">
                <a:latin typeface="Arial" panose="020B0604020202020204" pitchFamily="34" charset="0"/>
                <a:cs typeface="Arial" panose="020B0604020202020204" pitchFamily="34" charset="0"/>
              </a:rPr>
              <a:t> o </a:t>
            </a:r>
            <a:r>
              <a:rPr lang="en-US" altLang="en-US" sz="1800" dirty="0" err="1">
                <a:latin typeface="Arial" panose="020B0604020202020204" pitchFamily="34" charset="0"/>
                <a:cs typeface="Arial" panose="020B0604020202020204" pitchFamily="34" charset="0"/>
              </a:rPr>
              <a:t>densitate</a:t>
            </a:r>
            <a:r>
              <a:rPr lang="en-US" altLang="en-US" sz="1800" dirty="0">
                <a:latin typeface="Arial" panose="020B0604020202020204" pitchFamily="34" charset="0"/>
                <a:cs typeface="Arial" panose="020B0604020202020204" pitchFamily="34" charset="0"/>
              </a:rPr>
              <a:t> mare de </a:t>
            </a:r>
            <a:r>
              <a:rPr lang="en-US" altLang="en-US" sz="1800" dirty="0" err="1">
                <a:latin typeface="Arial" panose="020B0604020202020204" pitchFamily="34" charset="0"/>
                <a:cs typeface="Arial" panose="020B0604020202020204" pitchFamily="34" charset="0"/>
              </a:rPr>
              <a:t>curent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printr</a:t>
            </a:r>
            <a:r>
              <a:rPr lang="en-US" altLang="en-US" sz="1800" dirty="0">
                <a:latin typeface="Arial" panose="020B0604020202020204" pitchFamily="34" charset="0"/>
                <a:cs typeface="Arial" panose="020B0604020202020204" pitchFamily="34" charset="0"/>
              </a:rPr>
              <a:t>-o </a:t>
            </a:r>
            <a:r>
              <a:rPr lang="en-US" altLang="en-US" sz="1800" dirty="0" err="1">
                <a:latin typeface="Arial" panose="020B0604020202020204" pitchFamily="34" charset="0"/>
                <a:cs typeface="Arial" panose="020B0604020202020204" pitchFamily="34" charset="0"/>
              </a:rPr>
              <a:t>regiune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activă</a:t>
            </a:r>
            <a:r>
              <a:rPr lang="ro-MD"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îngustă</a:t>
            </a:r>
            <a:r>
              <a:rPr lang="en-US" altLang="en-US" sz="1800" dirty="0">
                <a:latin typeface="Arial" panose="020B0604020202020204" pitchFamily="34" charset="0"/>
                <a:cs typeface="Arial" panose="020B0604020202020204" pitchFamily="34" charset="0"/>
              </a:rPr>
              <a:t>.</a:t>
            </a:r>
            <a:r>
              <a:rPr lang="ro-MD"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Inversiunea</a:t>
            </a:r>
            <a:r>
              <a:rPr lang="en-US" altLang="en-US" sz="1800" dirty="0">
                <a:latin typeface="Arial" panose="020B0604020202020204" pitchFamily="34" charset="0"/>
                <a:cs typeface="Arial" panose="020B0604020202020204" pitchFamily="34" charset="0"/>
              </a:rPr>
              <a:t> de </a:t>
            </a:r>
            <a:r>
              <a:rPr lang="en-US" altLang="en-US" sz="1800" dirty="0" err="1">
                <a:latin typeface="Arial" panose="020B0604020202020204" pitchFamily="34" charset="0"/>
                <a:cs typeface="Arial" panose="020B0604020202020204" pitchFamily="34" charset="0"/>
              </a:rPr>
              <a:t>populaţie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este</a:t>
            </a:r>
            <a:r>
              <a:rPr lang="en-US" altLang="en-US" sz="1800" dirty="0">
                <a:latin typeface="Arial" panose="020B0604020202020204" pitchFamily="34" charset="0"/>
                <a:cs typeface="Arial" panose="020B0604020202020204" pitchFamily="34" charset="0"/>
              </a:rPr>
              <a:t> o </a:t>
            </a:r>
            <a:r>
              <a:rPr lang="en-US" altLang="en-US" sz="1800" dirty="0" err="1">
                <a:latin typeface="Arial" panose="020B0604020202020204" pitchFamily="34" charset="0"/>
                <a:cs typeface="Arial" panose="020B0604020202020204" pitchFamily="34" charset="0"/>
              </a:rPr>
              <a:t>condiţie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necesară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pentru</a:t>
            </a:r>
            <a:r>
              <a:rPr lang="en-US" altLang="en-US" sz="1800" dirty="0">
                <a:latin typeface="Arial" panose="020B0604020202020204" pitchFamily="34" charset="0"/>
                <a:cs typeface="Arial" panose="020B0604020202020204" pitchFamily="34" charset="0"/>
              </a:rPr>
              <a:t> a </a:t>
            </a:r>
            <a:r>
              <a:rPr lang="en-US" altLang="en-US" sz="1800" dirty="0" err="1">
                <a:latin typeface="Arial" panose="020B0604020202020204" pitchFamily="34" charset="0"/>
                <a:cs typeface="Arial" panose="020B0604020202020204" pitchFamily="34" charset="0"/>
              </a:rPr>
              <a:t>crea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efectul</a:t>
            </a:r>
            <a:r>
              <a:rPr lang="en-US" altLang="en-US" sz="1800" dirty="0">
                <a:latin typeface="Arial" panose="020B0604020202020204" pitchFamily="34" charset="0"/>
                <a:cs typeface="Arial" panose="020B0604020202020204" pitchFamily="34" charset="0"/>
              </a:rPr>
              <a:t> laser </a:t>
            </a:r>
            <a:r>
              <a:rPr lang="en-US" altLang="en-US" sz="1800" dirty="0" err="1">
                <a:latin typeface="Arial" panose="020B0604020202020204" pitchFamily="34" charset="0"/>
                <a:cs typeface="Arial" panose="020B0604020202020204" pitchFamily="34" charset="0"/>
              </a:rPr>
              <a:t>deoarece</a:t>
            </a:r>
            <a:r>
              <a:rPr lang="en-US" altLang="en-US" sz="1800" dirty="0">
                <a:latin typeface="Arial" panose="020B0604020202020204" pitchFamily="34" charset="0"/>
                <a:cs typeface="Arial" panose="020B0604020202020204" pitchFamily="34" charset="0"/>
              </a:rPr>
              <a:t> c</a:t>
            </a:r>
            <a:r>
              <a:rPr lang="ro-MD" altLang="en-US" sz="1800" dirty="0">
                <a:latin typeface="Arial" panose="020B0604020202020204" pitchFamily="34" charset="0"/>
                <a:cs typeface="Arial" panose="020B0604020202020204" pitchFamily="34" charset="0"/>
              </a:rPr>
              <a:t>â</a:t>
            </a:r>
            <a:r>
              <a:rPr lang="en-US" altLang="en-US" sz="1800" dirty="0">
                <a:latin typeface="Arial" panose="020B0604020202020204" pitchFamily="34" charset="0"/>
                <a:cs typeface="Arial" panose="020B0604020202020204" pitchFamily="34" charset="0"/>
              </a:rPr>
              <a:t>t </a:t>
            </a:r>
            <a:r>
              <a:rPr lang="en-US" altLang="en-US" sz="1800" dirty="0" err="1">
                <a:latin typeface="Arial" panose="020B0604020202020204" pitchFamily="34" charset="0"/>
                <a:cs typeface="Arial" panose="020B0604020202020204" pitchFamily="34" charset="0"/>
              </a:rPr>
              <a:t>este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mai</a:t>
            </a:r>
            <a:r>
              <a:rPr lang="en-US" altLang="en-US" sz="1800" dirty="0">
                <a:latin typeface="Arial" panose="020B0604020202020204" pitchFamily="34" charset="0"/>
                <a:cs typeface="Arial" panose="020B0604020202020204" pitchFamily="34" charset="0"/>
              </a:rPr>
              <a:t> mare n</a:t>
            </a:r>
            <a:r>
              <a:rPr lang="ro-RO" altLang="en-US" sz="1800" dirty="0">
                <a:latin typeface="Arial" panose="020B0604020202020204" pitchFamily="34" charset="0"/>
                <a:cs typeface="Arial" panose="020B0604020202020204" pitchFamily="34" charset="0"/>
              </a:rPr>
              <a:t>r</a:t>
            </a:r>
            <a:r>
              <a:rPr lang="en-US" altLang="en-US" sz="1800" dirty="0">
                <a:latin typeface="Arial" panose="020B0604020202020204" pitchFamily="34" charset="0"/>
                <a:cs typeface="Arial" panose="020B0604020202020204" pitchFamily="34" charset="0"/>
              </a:rPr>
              <a:t> de </a:t>
            </a:r>
            <a:r>
              <a:rPr lang="en-US" altLang="en-US" sz="1800" dirty="0" err="1">
                <a:latin typeface="Arial" panose="020B0604020202020204" pitchFamily="34" charset="0"/>
                <a:cs typeface="Arial" panose="020B0604020202020204" pitchFamily="34" charset="0"/>
              </a:rPr>
              <a:t>electroni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excitaţi</a:t>
            </a:r>
            <a:r>
              <a:rPr lang="en-US" altLang="en-US" sz="1800" dirty="0">
                <a:latin typeface="Arial" panose="020B0604020202020204" pitchFamily="34" charset="0"/>
                <a:cs typeface="Arial" panose="020B0604020202020204" pitchFamily="34" charset="0"/>
              </a:rPr>
              <a:t>, cu at</a:t>
            </a:r>
            <a:r>
              <a:rPr lang="ro-RO" altLang="en-US" sz="1800" dirty="0">
                <a:latin typeface="Arial" panose="020B0604020202020204" pitchFamily="34" charset="0"/>
                <a:cs typeface="Arial" panose="020B0604020202020204" pitchFamily="34" charset="0"/>
              </a:rPr>
              <a:t>â</a:t>
            </a:r>
            <a:r>
              <a:rPr lang="en-US" altLang="en-US" sz="1800" dirty="0">
                <a:latin typeface="Arial" panose="020B0604020202020204" pitchFamily="34" charset="0"/>
                <a:cs typeface="Arial" panose="020B0604020202020204" pitchFamily="34" charset="0"/>
              </a:rPr>
              <a:t>t </a:t>
            </a:r>
            <a:r>
              <a:rPr lang="en-US" altLang="en-US" sz="1800" dirty="0" err="1">
                <a:latin typeface="Arial" panose="020B0604020202020204" pitchFamily="34" charset="0"/>
                <a:cs typeface="Arial" panose="020B0604020202020204" pitchFamily="34" charset="0"/>
              </a:rPr>
              <a:t>mai</a:t>
            </a:r>
            <a:r>
              <a:rPr lang="en-US" altLang="en-US" sz="1800" dirty="0">
                <a:latin typeface="Arial" panose="020B0604020202020204" pitchFamily="34" charset="0"/>
                <a:cs typeface="Arial" panose="020B0604020202020204" pitchFamily="34" charset="0"/>
              </a:rPr>
              <a:t> mare </a:t>
            </a:r>
            <a:r>
              <a:rPr lang="en-US" altLang="en-US" sz="1800" dirty="0" err="1">
                <a:latin typeface="Arial" panose="020B0604020202020204" pitchFamily="34" charset="0"/>
                <a:cs typeface="Arial" panose="020B0604020202020204" pitchFamily="34" charset="0"/>
              </a:rPr>
              <a:t>este</a:t>
            </a:r>
            <a:r>
              <a:rPr lang="en-US" altLang="en-US" sz="1800" dirty="0">
                <a:latin typeface="Arial" panose="020B0604020202020204" pitchFamily="34" charset="0"/>
                <a:cs typeface="Arial" panose="020B0604020202020204" pitchFamily="34" charset="0"/>
              </a:rPr>
              <a:t> n</a:t>
            </a:r>
            <a:r>
              <a:rPr lang="ro-RO" altLang="en-US" sz="1800" dirty="0">
                <a:latin typeface="Arial" panose="020B0604020202020204" pitchFamily="34" charset="0"/>
                <a:cs typeface="Arial" panose="020B0604020202020204" pitchFamily="34" charset="0"/>
              </a:rPr>
              <a:t>r</a:t>
            </a:r>
            <a:r>
              <a:rPr lang="en-US" altLang="en-US" sz="1800" dirty="0">
                <a:latin typeface="Arial" panose="020B0604020202020204" pitchFamily="34" charset="0"/>
                <a:cs typeface="Arial" panose="020B0604020202020204" pitchFamily="34" charset="0"/>
              </a:rPr>
              <a:t> de </a:t>
            </a:r>
            <a:r>
              <a:rPr lang="en-US" altLang="en-US" sz="1800" dirty="0" err="1">
                <a:latin typeface="Arial" panose="020B0604020202020204" pitchFamily="34" charset="0"/>
                <a:cs typeface="Arial" panose="020B0604020202020204" pitchFamily="34" charset="0"/>
              </a:rPr>
              <a:t>fotoni</a:t>
            </a:r>
            <a:r>
              <a:rPr lang="ro-MD"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stimulaţi</a:t>
            </a:r>
            <a:r>
              <a:rPr lang="en-US" altLang="en-US" sz="1800" dirty="0">
                <a:latin typeface="Arial" panose="020B0604020202020204" pitchFamily="34" charset="0"/>
                <a:cs typeface="Arial" panose="020B0604020202020204" pitchFamily="34" charset="0"/>
              </a:rPr>
              <a:t> care pot fi </a:t>
            </a:r>
            <a:r>
              <a:rPr lang="en-US" altLang="en-US" sz="1800" dirty="0" err="1">
                <a:latin typeface="Arial" panose="020B0604020202020204" pitchFamily="34" charset="0"/>
                <a:cs typeface="Arial" panose="020B0604020202020204" pitchFamily="34" charset="0"/>
              </a:rPr>
              <a:t>radiaţi</a:t>
            </a:r>
            <a:r>
              <a:rPr lang="en-US" altLang="en-US" sz="1800" dirty="0">
                <a:latin typeface="Arial" panose="020B0604020202020204" pitchFamily="34" charset="0"/>
                <a:cs typeface="Arial" panose="020B0604020202020204" pitchFamily="34" charset="0"/>
              </a:rPr>
              <a:t>. </a:t>
            </a:r>
            <a:endParaRPr lang="ro-RO" altLang="en-US" sz="1800" dirty="0">
              <a:latin typeface="Arial" panose="020B0604020202020204" pitchFamily="34" charset="0"/>
              <a:cs typeface="Arial" panose="020B0604020202020204" pitchFamily="34" charset="0"/>
            </a:endParaRPr>
          </a:p>
          <a:p>
            <a:pPr marL="0" indent="0" algn="just">
              <a:buNone/>
            </a:pPr>
            <a:r>
              <a:rPr lang="en-US" altLang="en-US" sz="1800" dirty="0">
                <a:latin typeface="Arial" panose="020B0604020202020204" pitchFamily="34" charset="0"/>
                <a:cs typeface="Arial" panose="020B0604020202020204" pitchFamily="34" charset="0"/>
              </a:rPr>
              <a:t>Cu </a:t>
            </a:r>
            <a:r>
              <a:rPr lang="en-US" altLang="en-US" sz="1800" dirty="0" err="1">
                <a:latin typeface="Arial" panose="020B0604020202020204" pitchFamily="34" charset="0"/>
                <a:cs typeface="Arial" panose="020B0604020202020204" pitchFamily="34" charset="0"/>
              </a:rPr>
              <a:t>alte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cuvinte</a:t>
            </a:r>
            <a:r>
              <a:rPr lang="en-US" altLang="en-US" sz="1800" dirty="0">
                <a:latin typeface="Arial" panose="020B0604020202020204" pitchFamily="34" charset="0"/>
                <a:cs typeface="Arial" panose="020B0604020202020204" pitchFamily="34" charset="0"/>
              </a:rPr>
              <a:t>, n</a:t>
            </a:r>
            <a:r>
              <a:rPr lang="ro-RO" altLang="en-US" sz="1800" dirty="0">
                <a:latin typeface="Arial" panose="020B0604020202020204" pitchFamily="34" charset="0"/>
                <a:cs typeface="Arial" panose="020B0604020202020204" pitchFamily="34" charset="0"/>
              </a:rPr>
              <a:t>r</a:t>
            </a:r>
            <a:r>
              <a:rPr lang="en-US" altLang="en-US" sz="1800" dirty="0">
                <a:latin typeface="Arial" panose="020B0604020202020204" pitchFamily="34" charset="0"/>
                <a:cs typeface="Arial" panose="020B0604020202020204" pitchFamily="34" charset="0"/>
              </a:rPr>
              <a:t> de </a:t>
            </a:r>
            <a:r>
              <a:rPr lang="en-US" altLang="en-US" sz="1800" dirty="0" err="1">
                <a:latin typeface="Arial" panose="020B0604020202020204" pitchFamily="34" charset="0"/>
                <a:cs typeface="Arial" panose="020B0604020202020204" pitchFamily="34" charset="0"/>
              </a:rPr>
              <a:t>electroni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excitaţi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determină</a:t>
            </a:r>
            <a:r>
              <a:rPr lang="ro-MD" altLang="en-US" sz="18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c</a:t>
            </a:r>
            <a:r>
              <a:rPr lang="ro-RO" altLang="en-US" sz="1800" dirty="0">
                <a:latin typeface="Arial" panose="020B0604020202020204" pitchFamily="34" charset="0"/>
                <a:cs typeface="Arial" panose="020B0604020202020204" pitchFamily="34" charset="0"/>
              </a:rPr>
              <a:t>â</a:t>
            </a:r>
            <a:r>
              <a:rPr lang="en-US" altLang="en-US" sz="1800" dirty="0" err="1">
                <a:latin typeface="Arial" panose="020B0604020202020204" pitchFamily="34" charset="0"/>
                <a:cs typeface="Arial" panose="020B0604020202020204" pitchFamily="34" charset="0"/>
              </a:rPr>
              <a:t>ştigul</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diodei</a:t>
            </a:r>
            <a:r>
              <a:rPr lang="en-US" altLang="en-US" sz="1800" dirty="0">
                <a:latin typeface="Arial" panose="020B0604020202020204" pitchFamily="34" charset="0"/>
                <a:cs typeface="Arial" panose="020B0604020202020204" pitchFamily="34" charset="0"/>
              </a:rPr>
              <a:t> laser.</a:t>
            </a:r>
            <a:endParaRPr lang="ro-MD" altLang="en-US" sz="1800" dirty="0">
              <a:latin typeface="Arial" panose="020B0604020202020204" pitchFamily="34" charset="0"/>
              <a:cs typeface="Arial" panose="020B0604020202020204" pitchFamily="34" charset="0"/>
            </a:endParaRPr>
          </a:p>
          <a:p>
            <a:pPr marL="0" indent="0">
              <a:buNone/>
            </a:pPr>
            <a:endParaRPr lang="ro-MD" altLang="en-US" dirty="0"/>
          </a:p>
        </p:txBody>
      </p:sp>
      <p:pic>
        <p:nvPicPr>
          <p:cNvPr id="3" name="Picture 2"/>
          <p:cNvPicPr>
            <a:picLocks noChangeAspect="1"/>
          </p:cNvPicPr>
          <p:nvPr/>
        </p:nvPicPr>
        <p:blipFill>
          <a:blip r:embed="rId2"/>
          <a:stretch>
            <a:fillRect/>
          </a:stretch>
        </p:blipFill>
        <p:spPr>
          <a:xfrm>
            <a:off x="7073569" y="1915721"/>
            <a:ext cx="5118431" cy="3307207"/>
          </a:xfrm>
          <a:prstGeom prst="rect">
            <a:avLst/>
          </a:prstGeom>
        </p:spPr>
      </p:pic>
    </p:spTree>
    <p:extLst>
      <p:ext uri="{BB962C8B-B14F-4D97-AF65-F5344CB8AC3E}">
        <p14:creationId xmlns:p14="http://schemas.microsoft.com/office/powerpoint/2010/main" val="8857098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3341" y="1165411"/>
            <a:ext cx="10246659" cy="4527177"/>
          </a:xfrm>
        </p:spPr>
        <p:txBody>
          <a:bodyPr/>
          <a:lstStyle/>
          <a:p>
            <a:r>
              <a:rPr lang="en-US" altLang="en-US" sz="1800" dirty="0" err="1">
                <a:latin typeface="Arial" panose="020B0604020202020204" pitchFamily="34" charset="0"/>
                <a:cs typeface="Arial" panose="020B0604020202020204" pitchFamily="34" charset="0"/>
              </a:rPr>
              <a:t>Pe</a:t>
            </a:r>
            <a:r>
              <a:rPr lang="en-US" altLang="en-US" sz="1800" dirty="0">
                <a:latin typeface="Arial" panose="020B0604020202020204" pitchFamily="34" charset="0"/>
                <a:cs typeface="Arial" panose="020B0604020202020204" pitchFamily="34" charset="0"/>
              </a:rPr>
              <a:t> de </a:t>
            </a:r>
            <a:r>
              <a:rPr lang="en-US" altLang="en-US" sz="1800" dirty="0" err="1">
                <a:latin typeface="Arial" panose="020B0604020202020204" pitchFamily="34" charset="0"/>
                <a:cs typeface="Arial" panose="020B0604020202020204" pitchFamily="34" charset="0"/>
              </a:rPr>
              <a:t>altă</a:t>
            </a:r>
            <a:r>
              <a:rPr lang="en-US" altLang="en-US" sz="1800" dirty="0">
                <a:latin typeface="Arial" panose="020B0604020202020204" pitchFamily="34" charset="0"/>
                <a:cs typeface="Arial" panose="020B0604020202020204" pitchFamily="34" charset="0"/>
              </a:rPr>
              <a:t> parte, o </a:t>
            </a:r>
            <a:r>
              <a:rPr lang="en-US" altLang="en-US" sz="1800" dirty="0" err="1">
                <a:latin typeface="Arial" panose="020B0604020202020204" pitchFamily="34" charset="0"/>
                <a:cs typeface="Arial" panose="020B0604020202020204" pitchFamily="34" charset="0"/>
              </a:rPr>
              <a:t>diod</a:t>
            </a:r>
            <a:r>
              <a:rPr lang="ro-RO" altLang="en-US" sz="1800" dirty="0">
                <a:latin typeface="Arial" panose="020B0604020202020204" pitchFamily="34" charset="0"/>
                <a:cs typeface="Arial" panose="020B0604020202020204" pitchFamily="34" charset="0"/>
              </a:rPr>
              <a:t>ă</a:t>
            </a:r>
            <a:r>
              <a:rPr lang="en-US" altLang="en-US" sz="1800" dirty="0">
                <a:latin typeface="Arial" panose="020B0604020202020204" pitchFamily="34" charset="0"/>
                <a:cs typeface="Arial" panose="020B0604020202020204" pitchFamily="34" charset="0"/>
              </a:rPr>
              <a:t> laser introduce </a:t>
            </a:r>
            <a:r>
              <a:rPr lang="en-US" altLang="en-US" sz="1800" dirty="0" err="1">
                <a:latin typeface="Arial" panose="020B0604020202020204" pitchFamily="34" charset="0"/>
                <a:cs typeface="Arial" panose="020B0604020202020204" pitchFamily="34" charset="0"/>
              </a:rPr>
              <a:t>şi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anumite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pierderi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Există</a:t>
            </a:r>
            <a:r>
              <a:rPr lang="ro-MD"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două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mecanisme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principale</a:t>
            </a:r>
            <a:r>
              <a:rPr lang="en-US" altLang="en-US" sz="1800" dirty="0">
                <a:latin typeface="Arial" panose="020B0604020202020204" pitchFamily="34" charset="0"/>
                <a:cs typeface="Arial" panose="020B0604020202020204" pitchFamily="34" charset="0"/>
              </a:rPr>
              <a:t>: </a:t>
            </a:r>
            <a:r>
              <a:rPr lang="en-US" altLang="en-US" sz="1800" b="1" dirty="0" err="1">
                <a:latin typeface="Arial" panose="020B0604020202020204" pitchFamily="34" charset="0"/>
                <a:cs typeface="Arial" panose="020B0604020202020204" pitchFamily="34" charset="0"/>
              </a:rPr>
              <a:t>absorbţia</a:t>
            </a:r>
            <a:r>
              <a:rPr lang="en-US" altLang="en-US" sz="1800" b="1" dirty="0">
                <a:latin typeface="Arial" panose="020B0604020202020204" pitchFamily="34" charset="0"/>
                <a:cs typeface="Arial" panose="020B0604020202020204" pitchFamily="34" charset="0"/>
              </a:rPr>
              <a:t> </a:t>
            </a:r>
            <a:r>
              <a:rPr lang="en-US" altLang="en-US" sz="1800" b="1" dirty="0" err="1">
                <a:latin typeface="Arial" panose="020B0604020202020204" pitchFamily="34" charset="0"/>
                <a:cs typeface="Arial" panose="020B0604020202020204" pitchFamily="34" charset="0"/>
              </a:rPr>
              <a:t>şi</a:t>
            </a:r>
            <a:r>
              <a:rPr lang="en-US" altLang="en-US" sz="1800" b="1" dirty="0">
                <a:latin typeface="Arial" panose="020B0604020202020204" pitchFamily="34" charset="0"/>
                <a:cs typeface="Arial" panose="020B0604020202020204" pitchFamily="34" charset="0"/>
              </a:rPr>
              <a:t> </a:t>
            </a:r>
            <a:r>
              <a:rPr lang="en-US" altLang="en-US" sz="1800" b="1" dirty="0" err="1">
                <a:latin typeface="Arial" panose="020B0604020202020204" pitchFamily="34" charset="0"/>
                <a:cs typeface="Arial" panose="020B0604020202020204" pitchFamily="34" charset="0"/>
              </a:rPr>
              <a:t>transmisia</a:t>
            </a:r>
            <a:r>
              <a:rPr lang="en-US" altLang="en-US" sz="1800" b="1" dirty="0">
                <a:latin typeface="Arial" panose="020B0604020202020204" pitchFamily="34" charset="0"/>
                <a:cs typeface="Arial" panose="020B0604020202020204" pitchFamily="34" charset="0"/>
              </a:rPr>
              <a:t> </a:t>
            </a:r>
            <a:r>
              <a:rPr lang="en-US" altLang="en-US" sz="1800" b="1" dirty="0" err="1">
                <a:latin typeface="Arial" panose="020B0604020202020204" pitchFamily="34" charset="0"/>
                <a:cs typeface="Arial" panose="020B0604020202020204" pitchFamily="34" charset="0"/>
              </a:rPr>
              <a:t>fotonilor</a:t>
            </a:r>
            <a:r>
              <a:rPr lang="en-US" altLang="en-US" sz="1800" b="1" dirty="0">
                <a:latin typeface="Arial" panose="020B0604020202020204" pitchFamily="34" charset="0"/>
                <a:cs typeface="Arial" panose="020B0604020202020204" pitchFamily="34" charset="0"/>
              </a:rPr>
              <a:t> </a:t>
            </a:r>
            <a:r>
              <a:rPr lang="en-US" altLang="en-US" sz="1800" b="1" dirty="0" err="1">
                <a:latin typeface="Arial" panose="020B0604020202020204" pitchFamily="34" charset="0"/>
                <a:cs typeface="Arial" panose="020B0604020202020204" pitchFamily="34" charset="0"/>
              </a:rPr>
              <a:t>stimulaţi</a:t>
            </a:r>
            <a:r>
              <a:rPr lang="en-US" altLang="en-US" sz="1800" dirty="0">
                <a:latin typeface="Arial" panose="020B0604020202020204" pitchFamily="34" charset="0"/>
                <a:cs typeface="Arial" panose="020B0604020202020204" pitchFamily="34" charset="0"/>
              </a:rPr>
              <a:t>. </a:t>
            </a:r>
            <a:endParaRPr lang="ro-RO" altLang="en-US" sz="1800" dirty="0">
              <a:latin typeface="Arial" panose="020B0604020202020204" pitchFamily="34" charset="0"/>
              <a:cs typeface="Arial" panose="020B0604020202020204" pitchFamily="34" charset="0"/>
            </a:endParaRPr>
          </a:p>
          <a:p>
            <a:r>
              <a:rPr lang="en-US" altLang="en-US" sz="1800" dirty="0" err="1">
                <a:latin typeface="Arial" panose="020B0604020202020204" pitchFamily="34" charset="0"/>
                <a:cs typeface="Arial" panose="020B0604020202020204" pitchFamily="34" charset="0"/>
              </a:rPr>
              <a:t>Astfel</a:t>
            </a:r>
            <a:r>
              <a:rPr lang="en-US" altLang="en-US" sz="1800" dirty="0">
                <a:latin typeface="Arial" panose="020B0604020202020204" pitchFamily="34" charset="0"/>
                <a:cs typeface="Arial" panose="020B0604020202020204" pitchFamily="34" charset="0"/>
              </a:rPr>
              <a:t>, o parte din</a:t>
            </a:r>
            <a:r>
              <a:rPr lang="ro-MD"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fotonii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stimulati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sunt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absorbiţi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în</a:t>
            </a:r>
            <a:r>
              <a:rPr lang="en-US" altLang="en-US" sz="1800" dirty="0">
                <a:latin typeface="Arial" panose="020B0604020202020204" pitchFamily="34" charset="0"/>
                <a:cs typeface="Arial" panose="020B0604020202020204" pitchFamily="34" charset="0"/>
              </a:rPr>
              <a:t> </a:t>
            </a:r>
            <a:r>
              <a:rPr lang="ro-MD" altLang="en-US" sz="1800" dirty="0">
                <a:latin typeface="Arial" panose="020B0604020202020204" pitchFamily="34" charset="0"/>
                <a:cs typeface="Arial" panose="020B0604020202020204" pitchFamily="34" charset="0"/>
              </a:rPr>
              <a:t>SC</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înainte</a:t>
            </a:r>
            <a:r>
              <a:rPr lang="en-US" altLang="en-US" sz="1800" dirty="0">
                <a:latin typeface="Arial" panose="020B0604020202020204" pitchFamily="34" charset="0"/>
                <a:cs typeface="Arial" panose="020B0604020202020204" pitchFamily="34" charset="0"/>
              </a:rPr>
              <a:t> de a </a:t>
            </a:r>
            <a:r>
              <a:rPr lang="ro-RO" altLang="en-US" sz="1800" dirty="0">
                <a:latin typeface="Arial" panose="020B0604020202020204" pitchFamily="34" charset="0"/>
                <a:cs typeface="Arial" panose="020B0604020202020204" pitchFamily="34" charset="0"/>
              </a:rPr>
              <a:t>fi iradiate în exterior</a:t>
            </a:r>
            <a:r>
              <a:rPr lang="en-US" altLang="en-US" sz="1800" dirty="0">
                <a:latin typeface="Arial" panose="020B0604020202020204" pitchFamily="34" charset="0"/>
                <a:cs typeface="Arial" panose="020B0604020202020204" pitchFamily="34" charset="0"/>
              </a:rPr>
              <a:t>. </a:t>
            </a:r>
            <a:endParaRPr lang="ro-RO" altLang="en-US" sz="1800" dirty="0">
              <a:latin typeface="Arial" panose="020B0604020202020204" pitchFamily="34" charset="0"/>
              <a:cs typeface="Arial" panose="020B0604020202020204" pitchFamily="34" charset="0"/>
            </a:endParaRPr>
          </a:p>
          <a:p>
            <a:r>
              <a:rPr lang="en-US" altLang="en-US" sz="1800" dirty="0" err="1">
                <a:latin typeface="Arial" panose="020B0604020202020204" pitchFamily="34" charset="0"/>
                <a:cs typeface="Arial" panose="020B0604020202020204" pitchFamily="34" charset="0"/>
              </a:rPr>
              <a:t>În</a:t>
            </a:r>
            <a:r>
              <a:rPr lang="en-US" altLang="en-US" sz="1800" dirty="0">
                <a:latin typeface="Arial" panose="020B0604020202020204" pitchFamily="34" charset="0"/>
                <a:cs typeface="Arial" panose="020B0604020202020204" pitchFamily="34" charset="0"/>
              </a:rPr>
              <a:t> al </a:t>
            </a:r>
            <a:r>
              <a:rPr lang="en-US" altLang="en-US" sz="1800" dirty="0" err="1">
                <a:latin typeface="Arial" panose="020B0604020202020204" pitchFamily="34" charset="0"/>
                <a:cs typeface="Arial" panose="020B0604020202020204" pitchFamily="34" charset="0"/>
              </a:rPr>
              <a:t>doilea</a:t>
            </a:r>
            <a:r>
              <a:rPr lang="en-US" altLang="en-US" sz="1800" dirty="0">
                <a:latin typeface="Arial" panose="020B0604020202020204" pitchFamily="34" charset="0"/>
                <a:cs typeface="Arial" panose="020B0604020202020204" pitchFamily="34" charset="0"/>
              </a:rPr>
              <a:t> r</a:t>
            </a:r>
            <a:r>
              <a:rPr lang="ro-RO" altLang="en-US" sz="1800" dirty="0">
                <a:latin typeface="Arial" panose="020B0604020202020204" pitchFamily="34" charset="0"/>
                <a:cs typeface="Arial" panose="020B0604020202020204" pitchFamily="34" charset="0"/>
              </a:rPr>
              <a:t>â</a:t>
            </a:r>
            <a:r>
              <a:rPr lang="en-US" altLang="en-US" sz="1800" dirty="0" err="1">
                <a:latin typeface="Arial" panose="020B0604020202020204" pitchFamily="34" charset="0"/>
                <a:cs typeface="Arial" panose="020B0604020202020204" pitchFamily="34" charset="0"/>
              </a:rPr>
              <a:t>nd</a:t>
            </a:r>
            <a:r>
              <a:rPr lang="en-US" altLang="en-US" sz="1800" dirty="0">
                <a:latin typeface="Arial" panose="020B0604020202020204" pitchFamily="34" charset="0"/>
                <a:cs typeface="Arial" panose="020B0604020202020204" pitchFamily="34" charset="0"/>
              </a:rPr>
              <a:t>, o</a:t>
            </a:r>
            <a:r>
              <a:rPr lang="ro-MD" altLang="en-US" sz="1800" dirty="0">
                <a:latin typeface="Arial" panose="020B0604020202020204" pitchFamily="34" charset="0"/>
                <a:cs typeface="Arial" panose="020B0604020202020204" pitchFamily="34" charset="0"/>
              </a:rPr>
              <a:t>g</a:t>
            </a:r>
            <a:r>
              <a:rPr lang="en-US" altLang="en-US" sz="1800" dirty="0" err="1">
                <a:latin typeface="Arial" panose="020B0604020202020204" pitchFamily="34" charset="0"/>
                <a:cs typeface="Arial" panose="020B0604020202020204" pitchFamily="34" charset="0"/>
              </a:rPr>
              <a:t>linzile</a:t>
            </a:r>
            <a:r>
              <a:rPr lang="en-US" altLang="en-US" sz="1800" dirty="0">
                <a:latin typeface="Arial" panose="020B0604020202020204" pitchFamily="34" charset="0"/>
                <a:cs typeface="Arial" panose="020B0604020202020204" pitchFamily="34" charset="0"/>
              </a:rPr>
              <a:t> nu </a:t>
            </a:r>
            <a:r>
              <a:rPr lang="en-US" altLang="en-US" sz="1800" dirty="0" err="1">
                <a:latin typeface="Arial" panose="020B0604020202020204" pitchFamily="34" charset="0"/>
                <a:cs typeface="Arial" panose="020B0604020202020204" pitchFamily="34" charset="0"/>
              </a:rPr>
              <a:t>reflectă</a:t>
            </a:r>
            <a:r>
              <a:rPr lang="en-US" altLang="en-US" sz="1800" dirty="0">
                <a:latin typeface="Arial" panose="020B0604020202020204" pitchFamily="34" charset="0"/>
                <a:cs typeface="Arial" panose="020B0604020202020204" pitchFamily="34" charset="0"/>
              </a:rPr>
              <a:t> 100% </a:t>
            </a:r>
            <a:r>
              <a:rPr lang="en-US" altLang="en-US" sz="1800" dirty="0" err="1">
                <a:latin typeface="Arial" panose="020B0604020202020204" pitchFamily="34" charset="0"/>
                <a:cs typeface="Arial" panose="020B0604020202020204" pitchFamily="34" charset="0"/>
              </a:rPr>
              <a:t>fotonii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incidenţi</a:t>
            </a:r>
            <a:r>
              <a:rPr lang="en-US" altLang="en-US" sz="1800" dirty="0">
                <a:latin typeface="Arial" panose="020B0604020202020204" pitchFamily="34" charset="0"/>
                <a:cs typeface="Arial" panose="020B0604020202020204" pitchFamily="34" charset="0"/>
              </a:rPr>
              <a:t>. </a:t>
            </a:r>
            <a:r>
              <a:rPr lang="ro-MD" altLang="en-US" sz="1800" dirty="0">
                <a:latin typeface="Arial" panose="020B0604020202020204" pitchFamily="34" charset="0"/>
                <a:cs typeface="Arial" panose="020B0604020202020204" pitchFamily="34" charset="0"/>
              </a:rPr>
              <a:t>S</a:t>
            </a:r>
            <a:r>
              <a:rPr lang="en-US" altLang="en-US" sz="1800" dirty="0">
                <a:latin typeface="Arial" panose="020B0604020202020204" pitchFamily="34" charset="0"/>
                <a:cs typeface="Arial" panose="020B0604020202020204" pitchFamily="34" charset="0"/>
              </a:rPr>
              <a:t>-</a:t>
            </a:r>
            <a:r>
              <a:rPr lang="en-US" altLang="en-US" sz="1800" dirty="0" err="1">
                <a:latin typeface="Arial" panose="020B0604020202020204" pitchFamily="34" charset="0"/>
                <a:cs typeface="Arial" panose="020B0604020202020204" pitchFamily="34" charset="0"/>
              </a:rPr>
              <a:t>ar</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părea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numărul</a:t>
            </a:r>
            <a:r>
              <a:rPr lang="en-US" altLang="en-US" sz="1800" dirty="0">
                <a:latin typeface="Arial" panose="020B0604020202020204" pitchFamily="34" charset="0"/>
                <a:cs typeface="Arial" panose="020B0604020202020204" pitchFamily="34" charset="0"/>
              </a:rPr>
              <a:t> de </a:t>
            </a:r>
            <a:r>
              <a:rPr lang="en-US" altLang="en-US" sz="1800" dirty="0" err="1">
                <a:latin typeface="Arial" panose="020B0604020202020204" pitchFamily="34" charset="0"/>
                <a:cs typeface="Arial" panose="020B0604020202020204" pitchFamily="34" charset="0"/>
              </a:rPr>
              <a:t>fotoni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stimulaţi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continuă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crească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infinit</a:t>
            </a:r>
            <a:r>
              <a:rPr lang="en-US" altLang="en-US" sz="1800" dirty="0">
                <a:latin typeface="Arial" panose="020B0604020202020204" pitchFamily="34" charset="0"/>
                <a:cs typeface="Arial" panose="020B0604020202020204" pitchFamily="34" charset="0"/>
              </a:rPr>
              <a:t>,</a:t>
            </a:r>
            <a:r>
              <a:rPr lang="ro-MD"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ce</a:t>
            </a:r>
            <a:r>
              <a:rPr lang="en-US" altLang="en-US" sz="1800" dirty="0">
                <a:latin typeface="Arial" panose="020B0604020202020204" pitchFamily="34" charset="0"/>
                <a:cs typeface="Arial" panose="020B0604020202020204" pitchFamily="34" charset="0"/>
              </a:rPr>
              <a:t>, evident, nu </a:t>
            </a:r>
            <a:r>
              <a:rPr lang="en-US" altLang="en-US" sz="1800" dirty="0" err="1">
                <a:latin typeface="Arial" panose="020B0604020202020204" pitchFamily="34" charset="0"/>
                <a:cs typeface="Arial" panose="020B0604020202020204" pitchFamily="34" charset="0"/>
              </a:rPr>
              <a:t>este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adevărat</a:t>
            </a:r>
            <a:r>
              <a:rPr lang="en-US" altLang="en-US" sz="1800" dirty="0">
                <a:latin typeface="Arial" panose="020B0604020202020204" pitchFamily="34" charset="0"/>
                <a:cs typeface="Arial" panose="020B0604020202020204" pitchFamily="34" charset="0"/>
              </a:rPr>
              <a:t>. </a:t>
            </a:r>
            <a:endParaRPr lang="ro-RO" altLang="en-US" sz="1800" dirty="0">
              <a:latin typeface="Arial" panose="020B0604020202020204" pitchFamily="34" charset="0"/>
              <a:cs typeface="Arial" panose="020B0604020202020204" pitchFamily="34" charset="0"/>
            </a:endParaRPr>
          </a:p>
          <a:p>
            <a:r>
              <a:rPr lang="en-US" altLang="en-US" sz="1800" dirty="0">
                <a:latin typeface="Arial" panose="020B0604020202020204" pitchFamily="34" charset="0"/>
                <a:cs typeface="Arial" panose="020B0604020202020204" pitchFamily="34" charset="0"/>
              </a:rPr>
              <a:t>La</a:t>
            </a:r>
            <a:r>
              <a:rPr lang="ro-MD"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începutul</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procesului</a:t>
            </a:r>
            <a:r>
              <a:rPr lang="en-US" altLang="en-US" sz="1800" dirty="0">
                <a:latin typeface="Arial" panose="020B0604020202020204" pitchFamily="34" charset="0"/>
                <a:cs typeface="Arial" panose="020B0604020202020204" pitchFamily="34" charset="0"/>
              </a:rPr>
              <a:t> laser, n</a:t>
            </a:r>
            <a:r>
              <a:rPr lang="ro-RO" altLang="en-US" sz="1800" dirty="0">
                <a:latin typeface="Arial" panose="020B0604020202020204" pitchFamily="34" charset="0"/>
                <a:cs typeface="Arial" panose="020B0604020202020204" pitchFamily="34" charset="0"/>
              </a:rPr>
              <a:t>r</a:t>
            </a:r>
            <a:r>
              <a:rPr lang="en-US" altLang="en-US" sz="1800" dirty="0">
                <a:latin typeface="Arial" panose="020B0604020202020204" pitchFamily="34" charset="0"/>
                <a:cs typeface="Arial" panose="020B0604020202020204" pitchFamily="34" charset="0"/>
              </a:rPr>
              <a:t> de </a:t>
            </a:r>
            <a:r>
              <a:rPr lang="en-US" altLang="en-US" sz="1800" dirty="0" err="1">
                <a:latin typeface="Arial" panose="020B0604020202020204" pitchFamily="34" charset="0"/>
                <a:cs typeface="Arial" panose="020B0604020202020204" pitchFamily="34" charset="0"/>
              </a:rPr>
              <a:t>fotoni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continu</a:t>
            </a:r>
            <a:r>
              <a:rPr lang="ro-RO" altLang="en-US" sz="1800" dirty="0">
                <a:latin typeface="Arial" panose="020B0604020202020204" pitchFamily="34" charset="0"/>
                <a:cs typeface="Arial" panose="020B0604020202020204" pitchFamily="34" charset="0"/>
              </a:rPr>
              <a:t>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sa</a:t>
            </a:r>
            <a:r>
              <a:rPr lang="en-US" altLang="en-US" sz="1800" dirty="0">
                <a:latin typeface="Arial" panose="020B0604020202020204" pitchFamily="34" charset="0"/>
                <a:cs typeface="Arial" panose="020B0604020202020204" pitchFamily="34" charset="0"/>
              </a:rPr>
              <a:t> c</a:t>
            </a:r>
            <a:r>
              <a:rPr lang="ro-MD" altLang="en-US" sz="1800" dirty="0">
                <a:latin typeface="Arial" panose="020B0604020202020204" pitchFamily="34" charset="0"/>
                <a:cs typeface="Arial" panose="020B0604020202020204" pitchFamily="34" charset="0"/>
              </a:rPr>
              <a:t>r</a:t>
            </a:r>
            <a:r>
              <a:rPr lang="en-US" altLang="en-US" sz="1800" dirty="0" err="1">
                <a:latin typeface="Arial" panose="020B0604020202020204" pitchFamily="34" charset="0"/>
                <a:cs typeface="Arial" panose="020B0604020202020204" pitchFamily="34" charset="0"/>
              </a:rPr>
              <a:t>ească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liniar</a:t>
            </a:r>
            <a:r>
              <a:rPr lang="en-US" altLang="en-US" sz="1800" dirty="0">
                <a:latin typeface="Arial" panose="020B0604020202020204" pitchFamily="34" charset="0"/>
                <a:cs typeface="Arial" panose="020B0604020202020204" pitchFamily="34" charset="0"/>
              </a:rPr>
              <a:t>, cu </a:t>
            </a:r>
            <a:r>
              <a:rPr lang="en-US" altLang="en-US" sz="1800" dirty="0" err="1">
                <a:latin typeface="Arial" panose="020B0604020202020204" pitchFamily="34" charset="0"/>
                <a:cs typeface="Arial" panose="020B0604020202020204" pitchFamily="34" charset="0"/>
              </a:rPr>
              <a:t>viteză</a:t>
            </a:r>
            <a:r>
              <a:rPr lang="ro-MD"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explozivă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dar</a:t>
            </a:r>
            <a:r>
              <a:rPr lang="en-US" altLang="en-US" sz="1800" dirty="0">
                <a:latin typeface="Arial" panose="020B0604020202020204" pitchFamily="34" charset="0"/>
                <a:cs typeface="Arial" panose="020B0604020202020204" pitchFamily="34" charset="0"/>
              </a:rPr>
              <a:t>, pe </a:t>
            </a:r>
            <a:r>
              <a:rPr lang="en-US" altLang="en-US" sz="1800" dirty="0" err="1">
                <a:latin typeface="Arial" panose="020B0604020202020204" pitchFamily="34" charset="0"/>
                <a:cs typeface="Arial" panose="020B0604020202020204" pitchFamily="34" charset="0"/>
              </a:rPr>
              <a:t>măsură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procesul</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continuă</a:t>
            </a:r>
            <a:r>
              <a:rPr lang="en-US" altLang="en-US" sz="1800" dirty="0">
                <a:latin typeface="Arial" panose="020B0604020202020204" pitchFamily="34" charset="0"/>
                <a:cs typeface="Arial" panose="020B0604020202020204" pitchFamily="34" charset="0"/>
              </a:rPr>
              <a:t>, cu c</a:t>
            </a:r>
            <a:r>
              <a:rPr lang="ro-RO" altLang="en-US" sz="1800" dirty="0">
                <a:latin typeface="Arial" panose="020B0604020202020204" pitchFamily="34" charset="0"/>
                <a:cs typeface="Arial" panose="020B0604020202020204" pitchFamily="34" charset="0"/>
              </a:rPr>
              <a:t>â</a:t>
            </a:r>
            <a:r>
              <a:rPr lang="en-US" altLang="en-US" sz="1800" dirty="0">
                <a:latin typeface="Arial" panose="020B0604020202020204" pitchFamily="34" charset="0"/>
                <a:cs typeface="Arial" panose="020B0604020202020204" pitchFamily="34" charset="0"/>
              </a:rPr>
              <a:t>t sunt </a:t>
            </a:r>
            <a:r>
              <a:rPr lang="en-US" altLang="en-US" sz="1800" dirty="0" err="1">
                <a:latin typeface="Arial" panose="020B0604020202020204" pitchFamily="34" charset="0"/>
                <a:cs typeface="Arial" panose="020B0604020202020204" pitchFamily="34" charset="0"/>
              </a:rPr>
              <a:t>mai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mulţi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fotoni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stimulaţi</a:t>
            </a:r>
            <a:r>
              <a:rPr lang="en-US" altLang="en-US" sz="1800" dirty="0">
                <a:latin typeface="Arial" panose="020B0604020202020204" pitchFamily="34" charset="0"/>
                <a:cs typeface="Arial" panose="020B0604020202020204" pitchFamily="34" charset="0"/>
              </a:rPr>
              <a:t>, cu</a:t>
            </a:r>
            <a:r>
              <a:rPr lang="ro-MD" altLang="en-US" sz="18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at</a:t>
            </a:r>
            <a:r>
              <a:rPr lang="ro-RO" altLang="en-US" sz="1800" dirty="0">
                <a:latin typeface="Arial" panose="020B0604020202020204" pitchFamily="34" charset="0"/>
                <a:cs typeface="Arial" panose="020B0604020202020204" pitchFamily="34" charset="0"/>
              </a:rPr>
              <a:t>â</a:t>
            </a:r>
            <a:r>
              <a:rPr lang="en-US" altLang="en-US" sz="1800" dirty="0">
                <a:latin typeface="Arial" panose="020B0604020202020204" pitchFamily="34" charset="0"/>
                <a:cs typeface="Arial" panose="020B0604020202020204" pitchFamily="34" charset="0"/>
              </a:rPr>
              <a:t>t sunt </a:t>
            </a:r>
            <a:r>
              <a:rPr lang="en-US" altLang="en-US" sz="1800" dirty="0" err="1">
                <a:latin typeface="Arial" panose="020B0604020202020204" pitchFamily="34" charset="0"/>
                <a:cs typeface="Arial" panose="020B0604020202020204" pitchFamily="34" charset="0"/>
              </a:rPr>
              <a:t>mai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mulţi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fotoni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pierduţi</a:t>
            </a:r>
            <a:r>
              <a:rPr lang="en-US" altLang="en-US" sz="1800" dirty="0">
                <a:latin typeface="Arial" panose="020B0604020202020204" pitchFamily="34" charset="0"/>
                <a:cs typeface="Arial" panose="020B0604020202020204" pitchFamily="34" charset="0"/>
              </a:rPr>
              <a:t>. Din </a:t>
            </a:r>
            <a:r>
              <a:rPr lang="en-US" altLang="en-US" sz="1800" dirty="0" err="1">
                <a:latin typeface="Arial" panose="020B0604020202020204" pitchFamily="34" charset="0"/>
                <a:cs typeface="Arial" panose="020B0604020202020204" pitchFamily="34" charset="0"/>
              </a:rPr>
              <a:t>fericire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pierderea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este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constantă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pentru</a:t>
            </a:r>
            <a:r>
              <a:rPr lang="en-US" altLang="en-US" sz="1800" dirty="0">
                <a:latin typeface="Arial" panose="020B0604020202020204" pitchFamily="34" charset="0"/>
                <a:cs typeface="Arial" panose="020B0604020202020204" pitchFamily="34" charset="0"/>
              </a:rPr>
              <a:t> o </a:t>
            </a:r>
            <a:r>
              <a:rPr lang="en-US" altLang="en-US" sz="1800" dirty="0" err="1">
                <a:latin typeface="Arial" panose="020B0604020202020204" pitchFamily="34" charset="0"/>
                <a:cs typeface="Arial" panose="020B0604020202020204" pitchFamily="34" charset="0"/>
              </a:rPr>
              <a:t>diodă</a:t>
            </a:r>
            <a:r>
              <a:rPr lang="ro-MD"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dată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în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timp</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ce</a:t>
            </a:r>
            <a:r>
              <a:rPr lang="en-US" altLang="en-US" sz="1800" dirty="0">
                <a:latin typeface="Arial" panose="020B0604020202020204" pitchFamily="34" charset="0"/>
                <a:cs typeface="Arial" panose="020B0604020202020204" pitchFamily="34" charset="0"/>
              </a:rPr>
              <a:t> c</a:t>
            </a:r>
            <a:r>
              <a:rPr lang="ro-RO" altLang="en-US" sz="1800" dirty="0">
                <a:latin typeface="Arial" panose="020B0604020202020204" pitchFamily="34" charset="0"/>
                <a:cs typeface="Arial" panose="020B0604020202020204" pitchFamily="34" charset="0"/>
              </a:rPr>
              <a:t>â</a:t>
            </a:r>
            <a:r>
              <a:rPr lang="en-US" altLang="en-US" sz="1800" dirty="0" err="1">
                <a:latin typeface="Arial" panose="020B0604020202020204" pitchFamily="34" charset="0"/>
                <a:cs typeface="Arial" panose="020B0604020202020204" pitchFamily="34" charset="0"/>
              </a:rPr>
              <a:t>ştigul</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poate</a:t>
            </a:r>
            <a:r>
              <a:rPr lang="en-US" altLang="en-US" sz="1800" dirty="0">
                <a:latin typeface="Arial" panose="020B0604020202020204" pitchFamily="34" charset="0"/>
                <a:cs typeface="Arial" panose="020B0604020202020204" pitchFamily="34" charset="0"/>
              </a:rPr>
              <a:t> fi </a:t>
            </a:r>
            <a:r>
              <a:rPr lang="ro-MD" altLang="en-US" sz="1800" dirty="0">
                <a:latin typeface="Arial" panose="020B0604020202020204" pitchFamily="34" charset="0"/>
                <a:cs typeface="Arial" panose="020B0604020202020204" pitchFamily="34" charset="0"/>
              </a:rPr>
              <a:t>crescut</a:t>
            </a:r>
            <a:r>
              <a:rPr lang="en-US" altLang="en-US" sz="1800" dirty="0">
                <a:latin typeface="Arial" panose="020B0604020202020204" pitchFamily="34" charset="0"/>
                <a:cs typeface="Arial" panose="020B0604020202020204" pitchFamily="34" charset="0"/>
              </a:rPr>
              <a:t>.</a:t>
            </a:r>
            <a:r>
              <a:rPr lang="ro-MD" altLang="en-US" sz="1800" dirty="0">
                <a:latin typeface="Arial" panose="020B0604020202020204" pitchFamily="34" charset="0"/>
                <a:cs typeface="Arial" panose="020B0604020202020204" pitchFamily="34" charset="0"/>
              </a:rPr>
              <a:t> </a:t>
            </a:r>
          </a:p>
          <a:p>
            <a:r>
              <a:rPr lang="en-US" altLang="en-US" sz="1800" dirty="0" err="1">
                <a:latin typeface="Arial" panose="020B0604020202020204" pitchFamily="34" charset="0"/>
                <a:cs typeface="Arial" panose="020B0604020202020204" pitchFamily="34" charset="0"/>
              </a:rPr>
              <a:t>Creşterea</a:t>
            </a:r>
            <a:r>
              <a:rPr lang="en-US" altLang="en-US" sz="1800" dirty="0">
                <a:latin typeface="Arial" panose="020B0604020202020204" pitchFamily="34" charset="0"/>
                <a:cs typeface="Arial" panose="020B0604020202020204" pitchFamily="34" charset="0"/>
              </a:rPr>
              <a:t> c</a:t>
            </a:r>
            <a:r>
              <a:rPr lang="ro-RO" altLang="en-US" sz="1800" dirty="0">
                <a:latin typeface="Arial" panose="020B0604020202020204" pitchFamily="34" charset="0"/>
                <a:cs typeface="Arial" panose="020B0604020202020204" pitchFamily="34" charset="0"/>
              </a:rPr>
              <a:t>â</a:t>
            </a:r>
            <a:r>
              <a:rPr lang="en-US" altLang="en-US" sz="1800" dirty="0" err="1">
                <a:latin typeface="Arial" panose="020B0604020202020204" pitchFamily="34" charset="0"/>
                <a:cs typeface="Arial" panose="020B0604020202020204" pitchFamily="34" charset="0"/>
              </a:rPr>
              <a:t>ştigului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este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obţinută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prin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creşterea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curentului</a:t>
            </a:r>
            <a:r>
              <a:rPr lang="en-US" altLang="en-US" sz="1800" dirty="0">
                <a:latin typeface="Arial" panose="020B0604020202020204" pitchFamily="34" charset="0"/>
                <a:cs typeface="Arial" panose="020B0604020202020204" pitchFamily="34" charset="0"/>
              </a:rPr>
              <a:t> direct. La un moment </a:t>
            </a:r>
            <a:r>
              <a:rPr lang="en-US" altLang="en-US" sz="1800" dirty="0" err="1">
                <a:latin typeface="Arial" panose="020B0604020202020204" pitchFamily="34" charset="0"/>
                <a:cs typeface="Arial" panose="020B0604020202020204" pitchFamily="34" charset="0"/>
              </a:rPr>
              <a:t>dat</a:t>
            </a:r>
            <a:r>
              <a:rPr lang="en-US" altLang="en-US" sz="1800" dirty="0">
                <a:latin typeface="Arial" panose="020B0604020202020204" pitchFamily="34" charset="0"/>
                <a:cs typeface="Arial" panose="020B0604020202020204" pitchFamily="34" charset="0"/>
              </a:rPr>
              <a:t>,</a:t>
            </a:r>
            <a:r>
              <a:rPr lang="ro-MD" altLang="en-US" sz="18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c</a:t>
            </a:r>
            <a:r>
              <a:rPr lang="ro-RO" altLang="en-US" sz="1800" dirty="0">
                <a:latin typeface="Arial" panose="020B0604020202020204" pitchFamily="34" charset="0"/>
                <a:cs typeface="Arial" panose="020B0604020202020204" pitchFamily="34" charset="0"/>
              </a:rPr>
              <a:t>â</a:t>
            </a:r>
            <a:r>
              <a:rPr lang="en-US" altLang="en-US" sz="1800" dirty="0" err="1">
                <a:latin typeface="Arial" panose="020B0604020202020204" pitchFamily="34" charset="0"/>
                <a:cs typeface="Arial" panose="020B0604020202020204" pitchFamily="34" charset="0"/>
              </a:rPr>
              <a:t>ştigul</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devine</a:t>
            </a:r>
            <a:r>
              <a:rPr lang="en-US" altLang="en-US" sz="1800" dirty="0">
                <a:latin typeface="Arial" panose="020B0604020202020204" pitchFamily="34" charset="0"/>
                <a:cs typeface="Arial" panose="020B0604020202020204" pitchFamily="34" charset="0"/>
              </a:rPr>
              <a:t> egal cu </a:t>
            </a:r>
            <a:r>
              <a:rPr lang="en-US" altLang="en-US" sz="1800" dirty="0" err="1">
                <a:latin typeface="Arial" panose="020B0604020202020204" pitchFamily="34" charset="0"/>
                <a:cs typeface="Arial" panose="020B0604020202020204" pitchFamily="34" charset="0"/>
              </a:rPr>
              <a:t>pierderile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situaţie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numită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condiţie</a:t>
            </a:r>
            <a:r>
              <a:rPr lang="en-US" altLang="en-US" sz="1800" dirty="0">
                <a:latin typeface="Arial" panose="020B0604020202020204" pitchFamily="34" charset="0"/>
                <a:cs typeface="Arial" panose="020B0604020202020204" pitchFamily="34" charset="0"/>
              </a:rPr>
              <a:t> de </a:t>
            </a:r>
            <a:r>
              <a:rPr lang="en-US" altLang="en-US" sz="1800" dirty="0" err="1">
                <a:latin typeface="Arial" panose="020B0604020202020204" pitchFamily="34" charset="0"/>
                <a:cs typeface="Arial" panose="020B0604020202020204" pitchFamily="34" charset="0"/>
              </a:rPr>
              <a:t>prag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curentul</a:t>
            </a:r>
            <a:r>
              <a:rPr lang="ro-MD"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corespunzător</a:t>
            </a:r>
            <a:r>
              <a:rPr lang="en-US" altLang="en-US" sz="1800" dirty="0">
                <a:latin typeface="Arial" panose="020B0604020202020204" pitchFamily="34" charset="0"/>
                <a:cs typeface="Arial" panose="020B0604020202020204" pitchFamily="34" charset="0"/>
              </a:rPr>
              <a:t> se </a:t>
            </a:r>
            <a:r>
              <a:rPr lang="en-US" altLang="en-US" sz="1800" dirty="0" err="1">
                <a:latin typeface="Arial" panose="020B0604020202020204" pitchFamily="34" charset="0"/>
                <a:cs typeface="Arial" panose="020B0604020202020204" pitchFamily="34" charset="0"/>
              </a:rPr>
              <a:t>numeşte</a:t>
            </a:r>
            <a:r>
              <a:rPr lang="en-US" altLang="en-US" sz="1800" dirty="0">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curent</a:t>
            </a:r>
            <a:r>
              <a:rPr lang="en-US" altLang="en-US" sz="1800" b="1" dirty="0">
                <a:solidFill>
                  <a:srgbClr val="FF0000"/>
                </a:solidFill>
                <a:latin typeface="Arial" panose="020B0604020202020204" pitchFamily="34" charset="0"/>
                <a:cs typeface="Arial" panose="020B0604020202020204" pitchFamily="34" charset="0"/>
              </a:rPr>
              <a:t> de </a:t>
            </a:r>
            <a:r>
              <a:rPr lang="en-US" altLang="en-US" sz="1800" b="1" dirty="0" err="1">
                <a:solidFill>
                  <a:srgbClr val="FF0000"/>
                </a:solidFill>
                <a:latin typeface="Arial" panose="020B0604020202020204" pitchFamily="34" charset="0"/>
                <a:cs typeface="Arial" panose="020B0604020202020204" pitchFamily="34" charset="0"/>
              </a:rPr>
              <a:t>prag</a:t>
            </a:r>
            <a:r>
              <a:rPr lang="en-US" altLang="en-US" sz="1800" b="1" dirty="0">
                <a:solidFill>
                  <a:srgbClr val="FF0000"/>
                </a:solidFill>
                <a:latin typeface="Arial" panose="020B0604020202020204" pitchFamily="34" charset="0"/>
                <a:cs typeface="Arial" panose="020B0604020202020204" pitchFamily="34" charset="0"/>
              </a:rPr>
              <a:t>). </a:t>
            </a:r>
          </a:p>
          <a:p>
            <a:endParaRPr lang="ro-RO" altLang="en-US" dirty="0"/>
          </a:p>
          <a:p>
            <a:endParaRPr lang="en-GB" dirty="0"/>
          </a:p>
        </p:txBody>
      </p:sp>
    </p:spTree>
    <p:extLst>
      <p:ext uri="{BB962C8B-B14F-4D97-AF65-F5344CB8AC3E}">
        <p14:creationId xmlns:p14="http://schemas.microsoft.com/office/powerpoint/2010/main" val="3426012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46438-ECC1-8016-6187-A6F1E74EFA83}"/>
              </a:ext>
            </a:extLst>
          </p:cNvPr>
          <p:cNvSpPr>
            <a:spLocks noGrp="1"/>
          </p:cNvSpPr>
          <p:nvPr>
            <p:ph type="title"/>
          </p:nvPr>
        </p:nvSpPr>
        <p:spPr>
          <a:xfrm>
            <a:off x="1371600" y="685800"/>
            <a:ext cx="9601200" cy="786539"/>
          </a:xfrm>
        </p:spPr>
        <p:txBody>
          <a:bodyPr/>
          <a:lstStyle/>
          <a:p>
            <a:r>
              <a:rPr lang="ro-RO" dirty="0"/>
              <a:t>FT  circuit cu baza comună</a:t>
            </a:r>
            <a:endParaRPr lang="en-US" dirty="0"/>
          </a:p>
        </p:txBody>
      </p:sp>
      <p:sp>
        <p:nvSpPr>
          <p:cNvPr id="3" name="Content Placeholder 2">
            <a:extLst>
              <a:ext uri="{FF2B5EF4-FFF2-40B4-BE49-F238E27FC236}">
                <a16:creationId xmlns:a16="http://schemas.microsoft.com/office/drawing/2014/main" id="{FB4E23AF-3A1F-2B45-0040-303B5B239C97}"/>
              </a:ext>
            </a:extLst>
          </p:cNvPr>
          <p:cNvSpPr>
            <a:spLocks noGrp="1"/>
          </p:cNvSpPr>
          <p:nvPr>
            <p:ph idx="1"/>
          </p:nvPr>
        </p:nvSpPr>
        <p:spPr>
          <a:xfrm>
            <a:off x="940331" y="1770929"/>
            <a:ext cx="7857640" cy="4066815"/>
          </a:xfrm>
        </p:spPr>
        <p:txBody>
          <a:bodyPr>
            <a:normAutofit/>
          </a:bodyPr>
          <a:lstStyle/>
          <a:p>
            <a:r>
              <a:rPr lang="ro-RO" dirty="0"/>
              <a:t>A</a:t>
            </a:r>
            <a:r>
              <a:rPr lang="en-US" dirty="0"/>
              <a:t>l </a:t>
            </a:r>
            <a:r>
              <a:rPr lang="en-US" dirty="0" err="1"/>
              <a:t>treilea</a:t>
            </a:r>
            <a:r>
              <a:rPr lang="en-US" dirty="0"/>
              <a:t> circuit </a:t>
            </a:r>
            <a:r>
              <a:rPr lang="ro-RO" dirty="0"/>
              <a:t>FT</a:t>
            </a:r>
            <a:r>
              <a:rPr lang="en-US" dirty="0"/>
              <a:t> </a:t>
            </a:r>
            <a:r>
              <a:rPr lang="en-US" dirty="0" err="1"/>
              <a:t>implică</a:t>
            </a:r>
            <a:r>
              <a:rPr lang="en-US" dirty="0"/>
              <a:t> </a:t>
            </a:r>
            <a:r>
              <a:rPr lang="en-US" dirty="0" err="1"/>
              <a:t>doar</a:t>
            </a:r>
            <a:r>
              <a:rPr lang="en-US" dirty="0"/>
              <a:t> </a:t>
            </a:r>
            <a:r>
              <a:rPr lang="en-US" dirty="0" err="1"/>
              <a:t>cele</a:t>
            </a:r>
            <a:r>
              <a:rPr lang="en-US" dirty="0"/>
              <a:t> </a:t>
            </a:r>
            <a:r>
              <a:rPr lang="en-US" dirty="0" err="1"/>
              <a:t>trei</a:t>
            </a:r>
            <a:r>
              <a:rPr lang="en-US" dirty="0"/>
              <a:t> </a:t>
            </a:r>
            <a:r>
              <a:rPr lang="en-US" dirty="0" err="1"/>
              <a:t>componente</a:t>
            </a:r>
            <a:r>
              <a:rPr lang="en-US" dirty="0"/>
              <a:t> cu fir care au o </a:t>
            </a:r>
            <a:r>
              <a:rPr lang="en-US" dirty="0" err="1"/>
              <a:t>conexiune</a:t>
            </a:r>
            <a:r>
              <a:rPr lang="en-US" dirty="0"/>
              <a:t> de </a:t>
            </a:r>
            <a:r>
              <a:rPr lang="en-US" dirty="0" err="1"/>
              <a:t>bază</a:t>
            </a:r>
            <a:r>
              <a:rPr lang="en-US" dirty="0"/>
              <a:t>. </a:t>
            </a:r>
            <a:r>
              <a:rPr lang="en-US" dirty="0" err="1"/>
              <a:t>Accesul</a:t>
            </a:r>
            <a:r>
              <a:rPr lang="en-US" dirty="0"/>
              <a:t> la </a:t>
            </a:r>
            <a:r>
              <a:rPr lang="en-US" dirty="0" err="1"/>
              <a:t>bază</a:t>
            </a:r>
            <a:r>
              <a:rPr lang="en-US" dirty="0"/>
              <a:t> </a:t>
            </a:r>
            <a:r>
              <a:rPr lang="en-US" dirty="0" err="1"/>
              <a:t>permite</a:t>
            </a:r>
            <a:r>
              <a:rPr lang="en-US" dirty="0"/>
              <a:t> </a:t>
            </a:r>
            <a:r>
              <a:rPr lang="en-US" dirty="0" err="1"/>
              <a:t>conectarea</a:t>
            </a:r>
            <a:r>
              <a:rPr lang="en-US" dirty="0"/>
              <a:t> </a:t>
            </a:r>
            <a:r>
              <a:rPr lang="en-US" dirty="0" err="1"/>
              <a:t>unei</a:t>
            </a:r>
            <a:r>
              <a:rPr lang="en-US" dirty="0"/>
              <a:t> </a:t>
            </a:r>
            <a:r>
              <a:rPr lang="en-US" dirty="0" err="1"/>
              <a:t>rezistențe</a:t>
            </a:r>
            <a:r>
              <a:rPr lang="en-US" dirty="0"/>
              <a:t> </a:t>
            </a:r>
            <a:r>
              <a:rPr lang="en-US" dirty="0" err="1"/>
              <a:t>bază-emitor</a:t>
            </a:r>
            <a:r>
              <a:rPr lang="en-US" dirty="0"/>
              <a:t>. O </a:t>
            </a:r>
            <a:r>
              <a:rPr lang="en-US" dirty="0" err="1"/>
              <a:t>valoare</a:t>
            </a:r>
            <a:r>
              <a:rPr lang="en-US" dirty="0"/>
              <a:t> </a:t>
            </a:r>
            <a:r>
              <a:rPr lang="en-US" b="1" dirty="0">
                <a:solidFill>
                  <a:srgbClr val="FF0000"/>
                </a:solidFill>
              </a:rPr>
              <a:t>R</a:t>
            </a:r>
            <a:r>
              <a:rPr lang="en-US" sz="1200" b="1" dirty="0">
                <a:solidFill>
                  <a:srgbClr val="FF0000"/>
                </a:solidFill>
              </a:rPr>
              <a:t>BE</a:t>
            </a:r>
            <a:r>
              <a:rPr lang="en-US" sz="1200" dirty="0"/>
              <a:t> </a:t>
            </a:r>
            <a:r>
              <a:rPr lang="en-US" dirty="0"/>
              <a:t>mare </a:t>
            </a:r>
            <a:r>
              <a:rPr lang="en-US" dirty="0" err="1"/>
              <a:t>va</a:t>
            </a:r>
            <a:r>
              <a:rPr lang="en-US" dirty="0"/>
              <a:t> </a:t>
            </a:r>
            <a:r>
              <a:rPr lang="en-US" dirty="0" err="1"/>
              <a:t>împiedica</a:t>
            </a:r>
            <a:r>
              <a:rPr lang="en-US" dirty="0"/>
              <a:t> </a:t>
            </a:r>
            <a:r>
              <a:rPr lang="en-US" dirty="0" err="1"/>
              <a:t>nivelurile</a:t>
            </a:r>
            <a:r>
              <a:rPr lang="en-US" dirty="0"/>
              <a:t> </a:t>
            </a:r>
            <a:r>
              <a:rPr lang="en-US" dirty="0" err="1"/>
              <a:t>scăzute</a:t>
            </a:r>
            <a:r>
              <a:rPr lang="en-US" dirty="0"/>
              <a:t> de </a:t>
            </a:r>
            <a:r>
              <a:rPr lang="en-US" dirty="0" err="1"/>
              <a:t>lumină</a:t>
            </a:r>
            <a:r>
              <a:rPr lang="en-US" dirty="0"/>
              <a:t> </a:t>
            </a:r>
            <a:r>
              <a:rPr lang="en-US" dirty="0" err="1"/>
              <a:t>să</a:t>
            </a:r>
            <a:r>
              <a:rPr lang="en-US" dirty="0"/>
              <a:t> </a:t>
            </a:r>
            <a:r>
              <a:rPr lang="en-US" dirty="0" err="1"/>
              <a:t>declanșeze</a:t>
            </a:r>
            <a:r>
              <a:rPr lang="en-US" dirty="0"/>
              <a:t> </a:t>
            </a:r>
            <a:r>
              <a:rPr lang="ro-RO" dirty="0"/>
              <a:t>FT</a:t>
            </a:r>
            <a:r>
              <a:rPr lang="en-US" dirty="0"/>
              <a:t> </a:t>
            </a:r>
            <a:r>
              <a:rPr lang="en-US" dirty="0" err="1"/>
              <a:t>și</a:t>
            </a:r>
            <a:r>
              <a:rPr lang="en-US" dirty="0"/>
              <a:t> </a:t>
            </a:r>
            <a:r>
              <a:rPr lang="en-US" dirty="0" err="1"/>
              <a:t>va</a:t>
            </a:r>
            <a:r>
              <a:rPr lang="en-US" dirty="0"/>
              <a:t> </a:t>
            </a:r>
            <a:r>
              <a:rPr lang="en-US" dirty="0" err="1"/>
              <a:t>ajuta</a:t>
            </a:r>
            <a:r>
              <a:rPr lang="en-US" dirty="0"/>
              <a:t> la </a:t>
            </a:r>
            <a:r>
              <a:rPr lang="en-US" dirty="0" err="1"/>
              <a:t>furnizarea</a:t>
            </a:r>
            <a:r>
              <a:rPr lang="en-US" dirty="0"/>
              <a:t> </a:t>
            </a:r>
            <a:r>
              <a:rPr lang="en-US" dirty="0" err="1"/>
              <a:t>unei</a:t>
            </a:r>
            <a:r>
              <a:rPr lang="en-US" dirty="0"/>
              <a:t> </a:t>
            </a:r>
            <a:r>
              <a:rPr lang="en-US" dirty="0" err="1"/>
              <a:t>ieșiri</a:t>
            </a:r>
            <a:r>
              <a:rPr lang="en-US" dirty="0"/>
              <a:t> </a:t>
            </a:r>
            <a:r>
              <a:rPr lang="en-US" dirty="0" err="1"/>
              <a:t>mai</a:t>
            </a:r>
            <a:r>
              <a:rPr lang="en-US" dirty="0"/>
              <a:t> </a:t>
            </a:r>
            <a:r>
              <a:rPr lang="en-US" dirty="0" err="1"/>
              <a:t>digitale</a:t>
            </a:r>
            <a:r>
              <a:rPr lang="en-US" dirty="0"/>
              <a:t>. </a:t>
            </a:r>
            <a:endParaRPr lang="ro-RO" dirty="0"/>
          </a:p>
          <a:p>
            <a:r>
              <a:rPr lang="en-US" dirty="0" err="1"/>
              <a:t>Terminalele</a:t>
            </a:r>
            <a:r>
              <a:rPr lang="en-US" dirty="0"/>
              <a:t> </a:t>
            </a:r>
            <a:r>
              <a:rPr lang="ro-RO" dirty="0"/>
              <a:t>C &amp; E</a:t>
            </a:r>
            <a:r>
              <a:rPr lang="en-US" dirty="0"/>
              <a:t> pot fi </a:t>
            </a:r>
            <a:r>
              <a:rPr lang="en-US" dirty="0" err="1"/>
              <a:t>conectate</a:t>
            </a:r>
            <a:r>
              <a:rPr lang="en-US" dirty="0"/>
              <a:t> </a:t>
            </a:r>
            <a:r>
              <a:rPr lang="en-US" dirty="0" err="1"/>
              <a:t>în</a:t>
            </a:r>
            <a:r>
              <a:rPr lang="en-US" dirty="0"/>
              <a:t> </a:t>
            </a:r>
            <a:r>
              <a:rPr lang="en-US" dirty="0" err="1"/>
              <a:t>același</a:t>
            </a:r>
            <a:r>
              <a:rPr lang="en-US" dirty="0"/>
              <a:t> mod. </a:t>
            </a:r>
          </a:p>
          <a:p>
            <a:endParaRPr lang="en-US" dirty="0"/>
          </a:p>
          <a:p>
            <a:endParaRPr lang="ro-RO" dirty="0"/>
          </a:p>
          <a:p>
            <a:r>
              <a:rPr lang="en-US" sz="1200" i="1" dirty="0"/>
              <a:t>Light in Motion </a:t>
            </a:r>
            <a:r>
              <a:rPr lang="en-US" sz="1200" i="1" dirty="0" err="1"/>
              <a:t>oferă</a:t>
            </a:r>
            <a:r>
              <a:rPr lang="en-US" sz="1200" i="1" dirty="0"/>
              <a:t> </a:t>
            </a:r>
            <a:r>
              <a:rPr lang="en-US" sz="1200" i="1" dirty="0" err="1"/>
              <a:t>componenta</a:t>
            </a:r>
            <a:r>
              <a:rPr lang="en-US" sz="1200" i="1" dirty="0"/>
              <a:t> cu </a:t>
            </a:r>
            <a:r>
              <a:rPr lang="en-US" sz="1200" i="1" dirty="0" err="1"/>
              <a:t>trei</a:t>
            </a:r>
            <a:r>
              <a:rPr lang="en-US" sz="1200" i="1" dirty="0"/>
              <a:t> fir</a:t>
            </a:r>
            <a:r>
              <a:rPr lang="ro-RO" sz="1200" i="1" dirty="0"/>
              <a:t>e</a:t>
            </a:r>
            <a:r>
              <a:rPr lang="en-US" sz="1200" i="1" dirty="0"/>
              <a:t> </a:t>
            </a:r>
            <a:r>
              <a:rPr lang="en-US" sz="1200" i="1" dirty="0" err="1"/>
              <a:t>doar</a:t>
            </a:r>
            <a:r>
              <a:rPr lang="en-US" sz="1200" i="1" dirty="0"/>
              <a:t> </a:t>
            </a:r>
            <a:r>
              <a:rPr lang="en-US" sz="1200" i="1" dirty="0" err="1"/>
              <a:t>într</a:t>
            </a:r>
            <a:r>
              <a:rPr lang="en-US" sz="1200" i="1" dirty="0"/>
              <a:t>-o </a:t>
            </a:r>
            <a:r>
              <a:rPr lang="en-US" sz="1200" i="1" dirty="0" err="1"/>
              <a:t>capsulă</a:t>
            </a:r>
            <a:r>
              <a:rPr lang="en-US" sz="1200" i="1" dirty="0"/>
              <a:t> </a:t>
            </a:r>
            <a:r>
              <a:rPr lang="en-US" sz="1200" i="1" dirty="0" err="1"/>
              <a:t>ermetică</a:t>
            </a:r>
            <a:r>
              <a:rPr lang="en-US" sz="1200" i="1" dirty="0"/>
              <a:t>.</a:t>
            </a:r>
            <a:r>
              <a:rPr lang="ro-RO" sz="1200" i="1" dirty="0"/>
              <a:t> </a:t>
            </a:r>
            <a:r>
              <a:rPr lang="en-US" sz="1200" i="1" dirty="0" err="1"/>
              <a:t>În</a:t>
            </a:r>
            <a:r>
              <a:rPr lang="en-US" sz="1200" i="1" dirty="0"/>
              <a:t> </a:t>
            </a:r>
            <a:r>
              <a:rPr lang="en-US" sz="1200" i="1" dirty="0" err="1"/>
              <a:t>cele</a:t>
            </a:r>
            <a:r>
              <a:rPr lang="en-US" sz="1200" i="1" dirty="0"/>
              <a:t> din </a:t>
            </a:r>
            <a:r>
              <a:rPr lang="en-US" sz="1200" i="1" dirty="0" err="1"/>
              <a:t>urmă</a:t>
            </a:r>
            <a:r>
              <a:rPr lang="en-US" sz="1200" i="1" dirty="0"/>
              <a:t>, </a:t>
            </a:r>
            <a:r>
              <a:rPr lang="ro-RO" sz="1200" i="1" dirty="0"/>
              <a:t>FT</a:t>
            </a:r>
            <a:r>
              <a:rPr lang="en-US" sz="1200" i="1" dirty="0"/>
              <a:t> </a:t>
            </a:r>
            <a:r>
              <a:rPr lang="en-US" sz="1200" i="1" dirty="0" err="1"/>
              <a:t>ar</a:t>
            </a:r>
            <a:r>
              <a:rPr lang="en-US" sz="1200" i="1" dirty="0"/>
              <a:t> </a:t>
            </a:r>
            <a:r>
              <a:rPr lang="en-US" sz="1200" i="1" dirty="0" err="1"/>
              <a:t>trebui</a:t>
            </a:r>
            <a:r>
              <a:rPr lang="en-US" sz="1200" i="1" dirty="0"/>
              <a:t> </a:t>
            </a:r>
            <a:r>
              <a:rPr lang="en-US" sz="1200" i="1" dirty="0" err="1"/>
              <a:t>să</a:t>
            </a:r>
            <a:r>
              <a:rPr lang="en-US" sz="1200" i="1" dirty="0"/>
              <a:t> fie </a:t>
            </a:r>
            <a:r>
              <a:rPr lang="en-US" sz="1200" i="1" dirty="0" err="1"/>
              <a:t>polarizat</a:t>
            </a:r>
            <a:r>
              <a:rPr lang="en-US" sz="1200" i="1" dirty="0"/>
              <a:t> (</a:t>
            </a:r>
            <a:r>
              <a:rPr lang="ro-RO" sz="1200" i="1" dirty="0"/>
              <a:t>l</a:t>
            </a:r>
            <a:r>
              <a:rPr lang="en-US" sz="1200" i="1" dirty="0"/>
              <a:t>a VCC) cu 5 </a:t>
            </a:r>
            <a:r>
              <a:rPr lang="en-US" sz="1200" i="1" dirty="0" err="1"/>
              <a:t>volți</a:t>
            </a:r>
            <a:r>
              <a:rPr lang="en-US" sz="1200" i="1" dirty="0"/>
              <a:t>. </a:t>
            </a:r>
            <a:r>
              <a:rPr lang="ro-RO" sz="1200" b="1" i="1" dirty="0"/>
              <a:t>VCC </a:t>
            </a:r>
            <a:r>
              <a:rPr lang="ro-RO" sz="1200" b="1" i="1" dirty="0" err="1"/>
              <a:t>max</a:t>
            </a:r>
            <a:r>
              <a:rPr lang="ro-RO" sz="1200" b="1" i="1" dirty="0"/>
              <a:t> = </a:t>
            </a:r>
            <a:r>
              <a:rPr lang="en-US" sz="1200" b="1" i="1" dirty="0"/>
              <a:t>16 V</a:t>
            </a:r>
            <a:r>
              <a:rPr lang="en-US" sz="1200" i="1" dirty="0"/>
              <a:t>, </a:t>
            </a:r>
            <a:r>
              <a:rPr lang="en-US" sz="1200" i="1" dirty="0" err="1"/>
              <a:t>însă</a:t>
            </a:r>
            <a:r>
              <a:rPr lang="en-US" sz="1200" i="1" dirty="0"/>
              <a:t> </a:t>
            </a:r>
            <a:r>
              <a:rPr lang="en-US" sz="1200" i="1" dirty="0" err="1"/>
              <a:t>performanța</a:t>
            </a:r>
            <a:r>
              <a:rPr lang="en-US" sz="1200" i="1" dirty="0"/>
              <a:t> </a:t>
            </a:r>
            <a:r>
              <a:rPr lang="en-US" sz="1200" i="1" dirty="0" err="1"/>
              <a:t>componentei</a:t>
            </a:r>
            <a:r>
              <a:rPr lang="en-US" sz="1200" i="1" dirty="0"/>
              <a:t> nu se </a:t>
            </a:r>
            <a:r>
              <a:rPr lang="en-US" sz="1200" i="1" dirty="0" err="1"/>
              <a:t>modifică</a:t>
            </a:r>
            <a:r>
              <a:rPr lang="en-US" sz="1200" i="1" dirty="0"/>
              <a:t> cu o </a:t>
            </a:r>
            <a:r>
              <a:rPr lang="en-US" sz="1200" i="1" dirty="0" err="1"/>
              <a:t>polarizare</a:t>
            </a:r>
            <a:r>
              <a:rPr lang="en-US" sz="1200" i="1" dirty="0"/>
              <a:t> </a:t>
            </a:r>
            <a:r>
              <a:rPr lang="en-US" sz="1200" i="1" dirty="0" err="1"/>
              <a:t>mai</a:t>
            </a:r>
            <a:r>
              <a:rPr lang="en-US" sz="1200" i="1" dirty="0"/>
              <a:t> mare, cu </a:t>
            </a:r>
            <a:r>
              <a:rPr lang="en-US" sz="1200" i="1" dirty="0" err="1"/>
              <a:t>excepția</a:t>
            </a:r>
            <a:r>
              <a:rPr lang="en-US" sz="1200" i="1" dirty="0"/>
              <a:t> </a:t>
            </a:r>
            <a:r>
              <a:rPr lang="en-US" sz="1200" i="1" dirty="0" err="1"/>
              <a:t>cazului</a:t>
            </a:r>
            <a:r>
              <a:rPr lang="en-US" sz="1200" i="1" dirty="0"/>
              <a:t> </a:t>
            </a:r>
            <a:r>
              <a:rPr lang="en-US" sz="1200" i="1" dirty="0" err="1"/>
              <a:t>în</a:t>
            </a:r>
            <a:r>
              <a:rPr lang="en-US" sz="1200" i="1" dirty="0"/>
              <a:t> care </a:t>
            </a:r>
            <a:r>
              <a:rPr lang="ro-RO" sz="1200" i="1" dirty="0"/>
              <a:t>FT</a:t>
            </a:r>
            <a:r>
              <a:rPr lang="en-US" sz="1200" i="1" dirty="0"/>
              <a:t> </a:t>
            </a:r>
            <a:r>
              <a:rPr lang="en-US" sz="1200" i="1" dirty="0" err="1"/>
              <a:t>este</a:t>
            </a:r>
            <a:r>
              <a:rPr lang="en-US" sz="1200" i="1" dirty="0"/>
              <a:t> </a:t>
            </a:r>
            <a:r>
              <a:rPr lang="en-US" sz="1200" i="1" dirty="0" err="1"/>
              <a:t>utilizat</a:t>
            </a:r>
            <a:r>
              <a:rPr lang="en-US" sz="1200" i="1" dirty="0"/>
              <a:t> ca </a:t>
            </a:r>
            <a:r>
              <a:rPr lang="en-US" sz="1200" i="1" dirty="0" err="1"/>
              <a:t>comutator</a:t>
            </a:r>
            <a:r>
              <a:rPr lang="en-US" sz="1200" i="1" dirty="0"/>
              <a:t> - </a:t>
            </a:r>
            <a:r>
              <a:rPr lang="en-US" sz="1200" i="1" dirty="0" err="1"/>
              <a:t>ieșirea</a:t>
            </a:r>
            <a:r>
              <a:rPr lang="en-US" sz="1200" i="1" dirty="0"/>
              <a:t> de </a:t>
            </a:r>
            <a:r>
              <a:rPr lang="en-US" sz="1200" i="1" dirty="0" err="1"/>
              <a:t>nivel</a:t>
            </a:r>
            <a:r>
              <a:rPr lang="en-US" sz="1200" i="1" dirty="0"/>
              <a:t> </a:t>
            </a:r>
            <a:r>
              <a:rPr lang="en-US" sz="1200" i="1" dirty="0" err="1"/>
              <a:t>înalt</a:t>
            </a:r>
            <a:r>
              <a:rPr lang="en-US" sz="1200" i="1" dirty="0"/>
              <a:t> </a:t>
            </a:r>
            <a:r>
              <a:rPr lang="en-US" sz="1200" i="1" dirty="0" err="1"/>
              <a:t>va</a:t>
            </a:r>
            <a:r>
              <a:rPr lang="en-US" sz="1200" i="1" dirty="0"/>
              <a:t> fi </a:t>
            </a:r>
            <a:r>
              <a:rPr lang="en-US" sz="1200" i="1" dirty="0" err="1"/>
              <a:t>egală</a:t>
            </a:r>
            <a:r>
              <a:rPr lang="en-US" sz="1200" i="1" dirty="0"/>
              <a:t> cu </a:t>
            </a:r>
            <a:r>
              <a:rPr lang="en-US" sz="1200" i="1" dirty="0" err="1"/>
              <a:t>setarea</a:t>
            </a:r>
            <a:r>
              <a:rPr lang="en-US" sz="1200" i="1" dirty="0"/>
              <a:t> </a:t>
            </a:r>
            <a:r>
              <a:rPr lang="en-US" sz="1200" i="1" dirty="0" err="1"/>
              <a:t>mai</a:t>
            </a:r>
            <a:r>
              <a:rPr lang="en-US" sz="1200" i="1" dirty="0"/>
              <a:t> mare.</a:t>
            </a:r>
            <a:endParaRPr lang="ro-RO" sz="1200" i="1" dirty="0"/>
          </a:p>
        </p:txBody>
      </p:sp>
      <p:pic>
        <p:nvPicPr>
          <p:cNvPr id="5" name="Picture 4">
            <a:extLst>
              <a:ext uri="{FF2B5EF4-FFF2-40B4-BE49-F238E27FC236}">
                <a16:creationId xmlns:a16="http://schemas.microsoft.com/office/drawing/2014/main" id="{D75543D4-FB17-153B-49BD-8C67268A5312}"/>
              </a:ext>
            </a:extLst>
          </p:cNvPr>
          <p:cNvPicPr>
            <a:picLocks noChangeAspect="1"/>
          </p:cNvPicPr>
          <p:nvPr/>
        </p:nvPicPr>
        <p:blipFill>
          <a:blip r:embed="rId2"/>
          <a:stretch>
            <a:fillRect/>
          </a:stretch>
        </p:blipFill>
        <p:spPr>
          <a:xfrm>
            <a:off x="8944311" y="1862754"/>
            <a:ext cx="2809477" cy="3132492"/>
          </a:xfrm>
          <a:prstGeom prst="rect">
            <a:avLst/>
          </a:prstGeom>
        </p:spPr>
      </p:pic>
    </p:spTree>
    <p:extLst>
      <p:ext uri="{BB962C8B-B14F-4D97-AF65-F5344CB8AC3E}">
        <p14:creationId xmlns:p14="http://schemas.microsoft.com/office/powerpoint/2010/main" val="29675912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68702" y="171293"/>
            <a:ext cx="6774185" cy="411163"/>
          </a:xfrm>
        </p:spPr>
        <p:txBody>
          <a:bodyPr>
            <a:normAutofit fontScale="90000"/>
          </a:bodyPr>
          <a:lstStyle/>
          <a:p>
            <a:r>
              <a:rPr lang="ro-MD" altLang="en-US" sz="3200" dirty="0"/>
              <a:t>Efectul laser</a:t>
            </a:r>
            <a:endParaRPr lang="en-US" altLang="en-US" sz="3200" dirty="0"/>
          </a:p>
        </p:txBody>
      </p:sp>
      <p:sp>
        <p:nvSpPr>
          <p:cNvPr id="17411" name="Content Placeholder 2"/>
          <p:cNvSpPr>
            <a:spLocks noGrp="1"/>
          </p:cNvSpPr>
          <p:nvPr>
            <p:ph sz="quarter" idx="1"/>
          </p:nvPr>
        </p:nvSpPr>
        <p:spPr>
          <a:xfrm>
            <a:off x="986117" y="782115"/>
            <a:ext cx="11014473" cy="4872962"/>
          </a:xfrm>
        </p:spPr>
        <p:txBody>
          <a:bodyPr>
            <a:normAutofit lnSpcReduction="10000"/>
          </a:bodyPr>
          <a:lstStyle/>
          <a:p>
            <a:r>
              <a:rPr lang="en-US" altLang="en-US" sz="1800" dirty="0" err="1">
                <a:latin typeface="Arial" panose="020B0604020202020204" pitchFamily="34" charset="0"/>
                <a:cs typeface="Arial" panose="020B0604020202020204" pitchFamily="34" charset="0"/>
              </a:rPr>
              <a:t>Peste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această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condi</a:t>
            </a:r>
            <a:r>
              <a:rPr lang="ro-RO" altLang="en-US" sz="1800" dirty="0">
                <a:latin typeface="Arial" panose="020B0604020202020204" pitchFamily="34" charset="0"/>
                <a:cs typeface="Arial" panose="020B0604020202020204" pitchFamily="34" charset="0"/>
              </a:rPr>
              <a:t>ț</a:t>
            </a:r>
            <a:r>
              <a:rPr lang="en-US" altLang="en-US" sz="1800" dirty="0" err="1">
                <a:latin typeface="Arial" panose="020B0604020202020204" pitchFamily="34" charset="0"/>
                <a:cs typeface="Arial" panose="020B0604020202020204" pitchFamily="34" charset="0"/>
              </a:rPr>
              <a:t>ie</a:t>
            </a:r>
            <a:r>
              <a:rPr lang="en-US" altLang="en-US" sz="1800" dirty="0">
                <a:latin typeface="Arial" panose="020B0604020202020204" pitchFamily="34" charset="0"/>
                <a:cs typeface="Arial" panose="020B0604020202020204" pitchFamily="34" charset="0"/>
              </a:rPr>
              <a:t> de </a:t>
            </a:r>
            <a:r>
              <a:rPr lang="en-US" altLang="en-US" sz="1800" dirty="0" err="1">
                <a:latin typeface="Arial" panose="020B0604020202020204" pitchFamily="34" charset="0"/>
                <a:cs typeface="Arial" panose="020B0604020202020204" pitchFamily="34" charset="0"/>
              </a:rPr>
              <a:t>prag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dioda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începe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să</a:t>
            </a:r>
            <a:r>
              <a:rPr lang="en-US" altLang="en-US" sz="1800" dirty="0">
                <a:latin typeface="Arial" panose="020B0604020202020204" pitchFamily="34" charset="0"/>
                <a:cs typeface="Arial" panose="020B0604020202020204" pitchFamily="34" charset="0"/>
              </a:rPr>
              <a:t> se comport</a:t>
            </a:r>
            <a:r>
              <a:rPr lang="ro-RO" altLang="en-US" sz="1800" dirty="0">
                <a:latin typeface="Arial" panose="020B0604020202020204" pitchFamily="34" charset="0"/>
                <a:cs typeface="Arial" panose="020B0604020202020204" pitchFamily="34" charset="0"/>
              </a:rPr>
              <a:t>ă</a:t>
            </a:r>
            <a:r>
              <a:rPr lang="en-US" altLang="en-US" sz="1800" dirty="0">
                <a:latin typeface="Arial" panose="020B0604020202020204" pitchFamily="34" charset="0"/>
                <a:cs typeface="Arial" panose="020B0604020202020204" pitchFamily="34" charset="0"/>
              </a:rPr>
              <a:t> ca o </a:t>
            </a:r>
            <a:r>
              <a:rPr lang="en-US" altLang="en-US" sz="1800" dirty="0" err="1">
                <a:latin typeface="Arial" panose="020B0604020202020204" pitchFamily="34" charset="0"/>
                <a:cs typeface="Arial" panose="020B0604020202020204" pitchFamily="34" charset="0"/>
              </a:rPr>
              <a:t>diodă</a:t>
            </a:r>
            <a:r>
              <a:rPr lang="en-US" altLang="en-US" sz="1800" dirty="0">
                <a:latin typeface="Arial" panose="020B0604020202020204" pitchFamily="34" charset="0"/>
                <a:cs typeface="Arial" panose="020B0604020202020204" pitchFamily="34" charset="0"/>
              </a:rPr>
              <a:t> laser. </a:t>
            </a:r>
            <a:r>
              <a:rPr lang="en-US" altLang="en-US" sz="1800" dirty="0" err="1">
                <a:latin typeface="Arial" panose="020B0604020202020204" pitchFamily="34" charset="0"/>
                <a:cs typeface="Arial" panose="020B0604020202020204" pitchFamily="34" charset="0"/>
              </a:rPr>
              <a:t>Dacă</a:t>
            </a:r>
            <a:r>
              <a:rPr lang="ro-MD"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continuăm</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creştem</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curentul</a:t>
            </a:r>
            <a:r>
              <a:rPr lang="en-US" altLang="en-US" sz="1800" dirty="0">
                <a:latin typeface="Arial" panose="020B0604020202020204" pitchFamily="34" charset="0"/>
                <a:cs typeface="Arial" panose="020B0604020202020204" pitchFamily="34" charset="0"/>
              </a:rPr>
              <a:t> direct, n</a:t>
            </a:r>
            <a:r>
              <a:rPr lang="ro-RO" altLang="en-US" sz="1800" dirty="0">
                <a:latin typeface="Arial" panose="020B0604020202020204" pitchFamily="34" charset="0"/>
                <a:cs typeface="Arial" panose="020B0604020202020204" pitchFamily="34" charset="0"/>
              </a:rPr>
              <a:t>r</a:t>
            </a:r>
            <a:r>
              <a:rPr lang="en-US" altLang="en-US" sz="1800" dirty="0">
                <a:latin typeface="Arial" panose="020B0604020202020204" pitchFamily="34" charset="0"/>
                <a:cs typeface="Arial" panose="020B0604020202020204" pitchFamily="34" charset="0"/>
              </a:rPr>
              <a:t> de </a:t>
            </a:r>
            <a:r>
              <a:rPr lang="en-US" altLang="en-US" sz="1800" dirty="0" err="1">
                <a:latin typeface="Arial" panose="020B0604020202020204" pitchFamily="34" charset="0"/>
                <a:cs typeface="Arial" panose="020B0604020202020204" pitchFamily="34" charset="0"/>
              </a:rPr>
              <a:t>fotoni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emişi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stimulat</a:t>
            </a:r>
            <a:r>
              <a:rPr lang="ro-MD"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continuă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crească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ceea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ce</a:t>
            </a:r>
            <a:r>
              <a:rPr lang="en-US" altLang="en-US" sz="1800" dirty="0">
                <a:latin typeface="Arial" panose="020B0604020202020204" pitchFamily="34" charset="0"/>
                <a:cs typeface="Arial" panose="020B0604020202020204" pitchFamily="34" charset="0"/>
              </a:rPr>
              <a:t> induce </a:t>
            </a:r>
            <a:r>
              <a:rPr lang="en-US" altLang="en-US" sz="1800" dirty="0" err="1">
                <a:latin typeface="Arial" panose="020B0604020202020204" pitchFamily="34" charset="0"/>
                <a:cs typeface="Arial" panose="020B0604020202020204" pitchFamily="34" charset="0"/>
              </a:rPr>
              <a:t>şi</a:t>
            </a:r>
            <a:r>
              <a:rPr lang="en-US" altLang="en-US" sz="1800" dirty="0">
                <a:latin typeface="Arial" panose="020B0604020202020204" pitchFamily="34" charset="0"/>
                <a:cs typeface="Arial" panose="020B0604020202020204" pitchFamily="34" charset="0"/>
              </a:rPr>
              <a:t> o </a:t>
            </a:r>
            <a:r>
              <a:rPr lang="en-US" altLang="en-US" sz="1800" dirty="0" err="1">
                <a:latin typeface="Arial" panose="020B0604020202020204" pitchFamily="34" charset="0"/>
                <a:cs typeface="Arial" panose="020B0604020202020204" pitchFamily="34" charset="0"/>
              </a:rPr>
              <a:t>creştere</a:t>
            </a:r>
            <a:r>
              <a:rPr lang="en-US" altLang="en-US" sz="1800" dirty="0">
                <a:latin typeface="Arial" panose="020B0604020202020204" pitchFamily="34" charset="0"/>
                <a:cs typeface="Arial" panose="020B0604020202020204" pitchFamily="34" charset="0"/>
              </a:rPr>
              <a:t> a </a:t>
            </a:r>
            <a:r>
              <a:rPr lang="en-US" altLang="en-US" sz="1800" dirty="0" err="1">
                <a:latin typeface="Arial" panose="020B0604020202020204" pitchFamily="34" charset="0"/>
                <a:cs typeface="Arial" panose="020B0604020202020204" pitchFamily="34" charset="0"/>
              </a:rPr>
              <a:t>puterii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luminoase</a:t>
            </a:r>
            <a:r>
              <a:rPr lang="en-US" altLang="en-US" sz="1800" dirty="0">
                <a:latin typeface="Arial" panose="020B0604020202020204" pitchFamily="34" charset="0"/>
                <a:cs typeface="Arial" panose="020B0604020202020204" pitchFamily="34" charset="0"/>
              </a:rPr>
              <a:t>. </a:t>
            </a:r>
            <a:endParaRPr lang="ro-RO" altLang="en-US" sz="1800" dirty="0">
              <a:latin typeface="Arial" panose="020B0604020202020204" pitchFamily="34" charset="0"/>
              <a:cs typeface="Arial" panose="020B0604020202020204" pitchFamily="34" charset="0"/>
            </a:endParaRPr>
          </a:p>
          <a:p>
            <a:r>
              <a:rPr lang="en-US" altLang="en-US" sz="1800" dirty="0">
                <a:latin typeface="Arial" panose="020B0604020202020204" pitchFamily="34" charset="0"/>
                <a:cs typeface="Arial" panose="020B0604020202020204" pitchFamily="34" charset="0"/>
              </a:rPr>
              <a:t>Se </a:t>
            </a:r>
            <a:r>
              <a:rPr lang="en-US" altLang="en-US" sz="1800" dirty="0" err="1">
                <a:latin typeface="Arial" panose="020B0604020202020204" pitchFamily="34" charset="0"/>
                <a:cs typeface="Arial" panose="020B0604020202020204" pitchFamily="34" charset="0"/>
              </a:rPr>
              <a:t>obtine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astfel</a:t>
            </a:r>
            <a:r>
              <a:rPr lang="en-US" altLang="en-US" sz="1800" dirty="0">
                <a:latin typeface="Arial" panose="020B0604020202020204" pitchFamily="34" charset="0"/>
                <a:cs typeface="Arial" panose="020B0604020202020204" pitchFamily="34" charset="0"/>
              </a:rPr>
              <a:t> o</a:t>
            </a:r>
            <a:r>
              <a:rPr lang="ro-MD"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diodă</a:t>
            </a:r>
            <a:r>
              <a:rPr lang="ro-MD" altLang="en-US" sz="1800" dirty="0">
                <a:latin typeface="Arial" panose="020B0604020202020204" pitchFamily="34" charset="0"/>
                <a:cs typeface="Arial" panose="020B0604020202020204" pitchFamily="34" charset="0"/>
              </a:rPr>
              <a:t> SC </a:t>
            </a:r>
            <a:r>
              <a:rPr lang="en-US" altLang="en-US" sz="1800" dirty="0">
                <a:latin typeface="Arial" panose="020B0604020202020204" pitchFamily="34" charset="0"/>
                <a:cs typeface="Arial" panose="020B0604020202020204" pitchFamily="34" charset="0"/>
              </a:rPr>
              <a:t>care </a:t>
            </a:r>
            <a:r>
              <a:rPr lang="en-US" altLang="en-US" sz="1800" dirty="0" err="1">
                <a:latin typeface="Arial" panose="020B0604020202020204" pitchFamily="34" charset="0"/>
                <a:cs typeface="Arial" panose="020B0604020202020204" pitchFamily="34" charset="0"/>
              </a:rPr>
              <a:t>emite</a:t>
            </a:r>
            <a:r>
              <a:rPr lang="en-US" altLang="en-US" sz="1800" dirty="0">
                <a:latin typeface="Arial" panose="020B0604020202020204" pitchFamily="34" charset="0"/>
                <a:cs typeface="Arial" panose="020B0604020202020204" pitchFamily="34" charset="0"/>
              </a:rPr>
              <a:t> o </a:t>
            </a:r>
            <a:r>
              <a:rPr lang="en-US" altLang="en-US" sz="1800" dirty="0" err="1">
                <a:latin typeface="Arial" panose="020B0604020202020204" pitchFamily="34" charset="0"/>
                <a:cs typeface="Arial" panose="020B0604020202020204" pitchFamily="34" charset="0"/>
              </a:rPr>
              <a:t>limină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monocromatică</a:t>
            </a:r>
            <a:r>
              <a:rPr lang="en-US" altLang="en-US" sz="1800" dirty="0">
                <a:latin typeface="Arial" panose="020B0604020202020204" pitchFamily="34" charset="0"/>
                <a:cs typeface="Arial" panose="020B0604020202020204" pitchFamily="34" charset="0"/>
              </a:rPr>
              <a:t>, bine </a:t>
            </a:r>
            <a:r>
              <a:rPr lang="en-US" altLang="en-US" sz="1800" dirty="0" err="1">
                <a:latin typeface="Arial" panose="020B0604020202020204" pitchFamily="34" charset="0"/>
                <a:cs typeface="Arial" panose="020B0604020202020204" pitchFamily="34" charset="0"/>
              </a:rPr>
              <a:t>direcţionată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foarte</a:t>
            </a:r>
            <a:r>
              <a:rPr lang="ro-MD"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intensă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şi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coerentă</a:t>
            </a:r>
            <a:r>
              <a:rPr lang="en-US" altLang="en-US" sz="1800" dirty="0">
                <a:latin typeface="Arial" panose="020B0604020202020204" pitchFamily="34" charset="0"/>
                <a:cs typeface="Arial" panose="020B0604020202020204" pitchFamily="34" charset="0"/>
              </a:rPr>
              <a:t>. De </a:t>
            </a:r>
            <a:r>
              <a:rPr lang="en-US" altLang="en-US" sz="1800" dirty="0" err="1">
                <a:latin typeface="Arial" panose="020B0604020202020204" pitchFamily="34" charset="0"/>
                <a:cs typeface="Arial" panose="020B0604020202020204" pitchFamily="34" charset="0"/>
              </a:rPr>
              <a:t>reţinut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pentru</a:t>
            </a:r>
            <a:r>
              <a:rPr lang="en-US" altLang="en-US" sz="1800" dirty="0">
                <a:latin typeface="Arial" panose="020B0604020202020204" pitchFamily="34" charset="0"/>
                <a:cs typeface="Arial" panose="020B0604020202020204" pitchFamily="34" charset="0"/>
              </a:rPr>
              <a:t> a face o </a:t>
            </a:r>
            <a:r>
              <a:rPr lang="en-US" altLang="en-US" sz="1800" dirty="0" err="1">
                <a:latin typeface="Arial" panose="020B0604020202020204" pitchFamily="34" charset="0"/>
                <a:cs typeface="Arial" panose="020B0604020202020204" pitchFamily="34" charset="0"/>
              </a:rPr>
              <a:t>diodă</a:t>
            </a:r>
            <a:r>
              <a:rPr lang="en-US" altLang="en-US" sz="1800" dirty="0">
                <a:latin typeface="Arial" panose="020B0604020202020204" pitchFamily="34" charset="0"/>
                <a:cs typeface="Arial" panose="020B0604020202020204" pitchFamily="34" charset="0"/>
              </a:rPr>
              <a:t> laser </a:t>
            </a:r>
            <a:r>
              <a:rPr lang="en-US" altLang="en-US" sz="1800" dirty="0" err="1">
                <a:latin typeface="Arial" panose="020B0604020202020204" pitchFamily="34" charset="0"/>
                <a:cs typeface="Arial" panose="020B0604020202020204" pitchFamily="34" charset="0"/>
              </a:rPr>
              <a:t>să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genereze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lumină</a:t>
            </a:r>
            <a:r>
              <a:rPr lang="en-US" altLang="en-US" sz="1800" dirty="0">
                <a:latin typeface="Arial" panose="020B0604020202020204" pitchFamily="34" charset="0"/>
                <a:cs typeface="Arial" panose="020B0604020202020204" pitchFamily="34" charset="0"/>
              </a:rPr>
              <a:t>, </a:t>
            </a:r>
            <a:r>
              <a:rPr lang="en-US" altLang="en-US" sz="1800" dirty="0">
                <a:solidFill>
                  <a:srgbClr val="FF0000"/>
                </a:solidFill>
                <a:latin typeface="Arial" panose="020B0604020202020204" pitchFamily="34" charset="0"/>
                <a:cs typeface="Arial" panose="020B0604020202020204" pitchFamily="34" charset="0"/>
              </a:rPr>
              <a:t>c</a:t>
            </a:r>
            <a:r>
              <a:rPr lang="ro-RO" altLang="en-US" sz="1800" dirty="0">
                <a:solidFill>
                  <a:srgbClr val="FF0000"/>
                </a:solidFill>
                <a:latin typeface="Arial" panose="020B0604020202020204" pitchFamily="34" charset="0"/>
                <a:cs typeface="Arial" panose="020B0604020202020204" pitchFamily="34" charset="0"/>
              </a:rPr>
              <a:t>â</a:t>
            </a:r>
            <a:r>
              <a:rPr lang="en-US" altLang="en-US" sz="1800" dirty="0" err="1">
                <a:solidFill>
                  <a:srgbClr val="FF0000"/>
                </a:solidFill>
                <a:latin typeface="Arial" panose="020B0604020202020204" pitchFamily="34" charset="0"/>
                <a:cs typeface="Arial" panose="020B0604020202020204" pitchFamily="34" charset="0"/>
              </a:rPr>
              <a:t>ştigul</a:t>
            </a:r>
            <a:r>
              <a:rPr lang="ro-MD" altLang="en-US" sz="1800" dirty="0">
                <a:solidFill>
                  <a:srgbClr val="FF0000"/>
                </a:solidFill>
                <a:latin typeface="Arial" panose="020B0604020202020204" pitchFamily="34" charset="0"/>
                <a:cs typeface="Arial" panose="020B0604020202020204" pitchFamily="34" charset="0"/>
              </a:rPr>
              <a:t> </a:t>
            </a:r>
            <a:r>
              <a:rPr lang="en-US" altLang="en-US" sz="1800" dirty="0" err="1">
                <a:solidFill>
                  <a:srgbClr val="FF0000"/>
                </a:solidFill>
                <a:latin typeface="Arial" panose="020B0604020202020204" pitchFamily="34" charset="0"/>
                <a:cs typeface="Arial" panose="020B0604020202020204" pitchFamily="34" charset="0"/>
              </a:rPr>
              <a:t>trebuie</a:t>
            </a:r>
            <a:r>
              <a:rPr lang="en-US" altLang="en-US" sz="1800" dirty="0">
                <a:solidFill>
                  <a:srgbClr val="FF0000"/>
                </a:solidFill>
                <a:latin typeface="Arial" panose="020B0604020202020204" pitchFamily="34" charset="0"/>
                <a:cs typeface="Arial" panose="020B0604020202020204" pitchFamily="34" charset="0"/>
              </a:rPr>
              <a:t> </a:t>
            </a:r>
            <a:r>
              <a:rPr lang="en-US" altLang="en-US" sz="1800" dirty="0" err="1">
                <a:solidFill>
                  <a:srgbClr val="FF0000"/>
                </a:solidFill>
                <a:latin typeface="Arial" panose="020B0604020202020204" pitchFamily="34" charset="0"/>
                <a:cs typeface="Arial" panose="020B0604020202020204" pitchFamily="34" charset="0"/>
              </a:rPr>
              <a:t>să</a:t>
            </a:r>
            <a:r>
              <a:rPr lang="en-US" altLang="en-US" sz="1800" dirty="0">
                <a:solidFill>
                  <a:srgbClr val="FF0000"/>
                </a:solidFill>
                <a:latin typeface="Arial" panose="020B0604020202020204" pitchFamily="34" charset="0"/>
                <a:cs typeface="Arial" panose="020B0604020202020204" pitchFamily="34" charset="0"/>
              </a:rPr>
              <a:t> </a:t>
            </a:r>
            <a:r>
              <a:rPr lang="en-US" altLang="en-US" sz="1800" dirty="0" err="1">
                <a:solidFill>
                  <a:srgbClr val="FF0000"/>
                </a:solidFill>
                <a:latin typeface="Arial" panose="020B0604020202020204" pitchFamily="34" charset="0"/>
                <a:cs typeface="Arial" panose="020B0604020202020204" pitchFamily="34" charset="0"/>
              </a:rPr>
              <a:t>depăşească</a:t>
            </a:r>
            <a:r>
              <a:rPr lang="en-US" altLang="en-US" sz="1800" dirty="0">
                <a:solidFill>
                  <a:srgbClr val="FF0000"/>
                </a:solidFill>
                <a:latin typeface="Arial" panose="020B0604020202020204" pitchFamily="34" charset="0"/>
                <a:cs typeface="Arial" panose="020B0604020202020204" pitchFamily="34" charset="0"/>
              </a:rPr>
              <a:t> </a:t>
            </a:r>
            <a:r>
              <a:rPr lang="en-US" altLang="en-US" sz="1800" dirty="0" err="1">
                <a:solidFill>
                  <a:srgbClr val="FF0000"/>
                </a:solidFill>
                <a:latin typeface="Arial" panose="020B0604020202020204" pitchFamily="34" charset="0"/>
                <a:cs typeface="Arial" panose="020B0604020202020204" pitchFamily="34" charset="0"/>
              </a:rPr>
              <a:t>pierderile</a:t>
            </a:r>
            <a:r>
              <a:rPr lang="en-US" altLang="en-US" sz="1800" dirty="0">
                <a:latin typeface="Arial" panose="020B0604020202020204" pitchFamily="34" charset="0"/>
                <a:cs typeface="Arial" panose="020B0604020202020204" pitchFamily="34" charset="0"/>
              </a:rPr>
              <a:t>. </a:t>
            </a:r>
            <a:endParaRPr lang="ro-RO" altLang="en-US" sz="1800" dirty="0">
              <a:latin typeface="Arial" panose="020B0604020202020204" pitchFamily="34" charset="0"/>
              <a:cs typeface="Arial" panose="020B0604020202020204" pitchFamily="34" charset="0"/>
            </a:endParaRPr>
          </a:p>
          <a:p>
            <a:pPr marL="0" indent="0">
              <a:buNone/>
            </a:pPr>
            <a:r>
              <a:rPr lang="ro-RO" altLang="en-US" sz="18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Din </a:t>
            </a:r>
            <a:r>
              <a:rPr lang="en-US" altLang="en-US" sz="1800" dirty="0" err="1">
                <a:latin typeface="Arial" panose="020B0604020202020204" pitchFamily="34" charset="0"/>
                <a:cs typeface="Arial" panose="020B0604020202020204" pitchFamily="34" charset="0"/>
              </a:rPr>
              <a:t>consideraţiile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anterioare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putem</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concluziona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că</a:t>
            </a:r>
            <a:r>
              <a:rPr lang="en-US" altLang="en-US" sz="1800" dirty="0">
                <a:latin typeface="Arial" panose="020B0604020202020204" pitchFamily="34" charset="0"/>
                <a:cs typeface="Arial" panose="020B0604020202020204" pitchFamily="34" charset="0"/>
              </a:rPr>
              <a:t> o </a:t>
            </a:r>
            <a:r>
              <a:rPr lang="en-US" altLang="en-US" sz="1800" dirty="0" err="1">
                <a:latin typeface="Arial" panose="020B0604020202020204" pitchFamily="34" charset="0"/>
                <a:cs typeface="Arial" panose="020B0604020202020204" pitchFamily="34" charset="0"/>
              </a:rPr>
              <a:t>diodă</a:t>
            </a:r>
            <a:r>
              <a:rPr lang="en-US" altLang="en-US" sz="1800" dirty="0">
                <a:latin typeface="Arial" panose="020B0604020202020204" pitchFamily="34" charset="0"/>
                <a:cs typeface="Arial" panose="020B0604020202020204" pitchFamily="34" charset="0"/>
              </a:rPr>
              <a:t> </a:t>
            </a:r>
            <a:r>
              <a:rPr lang="ro-MD" altLang="en-US" sz="1800" dirty="0">
                <a:latin typeface="Arial" panose="020B0604020202020204" pitchFamily="34" charset="0"/>
                <a:cs typeface="Arial" panose="020B0604020202020204" pitchFamily="34" charset="0"/>
              </a:rPr>
              <a:t>SC </a:t>
            </a:r>
            <a:r>
              <a:rPr lang="en-US" altLang="en-US" sz="1800" dirty="0" err="1">
                <a:latin typeface="Arial" panose="020B0604020202020204" pitchFamily="34" charset="0"/>
                <a:cs typeface="Arial" panose="020B0604020202020204" pitchFamily="34" charset="0"/>
              </a:rPr>
              <a:t>funcţionează</a:t>
            </a:r>
            <a:r>
              <a:rPr lang="ro-MD" altLang="en-US" sz="18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ca un laser </a:t>
            </a:r>
            <a:r>
              <a:rPr lang="en-US" altLang="en-US" sz="1800" dirty="0" err="1">
                <a:latin typeface="Arial" panose="020B0604020202020204" pitchFamily="34" charset="0"/>
                <a:cs typeface="Arial" panose="020B0604020202020204" pitchFamily="34" charset="0"/>
              </a:rPr>
              <a:t>dacă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sunt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întrunite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următoarele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condiţii</a:t>
            </a:r>
            <a:r>
              <a:rPr lang="en-US" altLang="en-US" sz="1800" dirty="0">
                <a:latin typeface="Arial" panose="020B0604020202020204" pitchFamily="34" charset="0"/>
                <a:cs typeface="Arial" panose="020B0604020202020204" pitchFamily="34" charset="0"/>
              </a:rPr>
              <a:t>:</a:t>
            </a:r>
          </a:p>
          <a:p>
            <a:pPr marL="0" indent="0">
              <a:buNone/>
            </a:pPr>
            <a:r>
              <a:rPr lang="en-US" altLang="en-US" sz="1800" dirty="0">
                <a:latin typeface="Arial" panose="020B0604020202020204" pitchFamily="34" charset="0"/>
                <a:cs typeface="Arial" panose="020B0604020202020204" pitchFamily="34" charset="0"/>
              </a:rPr>
              <a:t>• </a:t>
            </a:r>
            <a:r>
              <a:rPr lang="en-US" altLang="en-US" sz="1800" dirty="0" err="1">
                <a:solidFill>
                  <a:srgbClr val="FF0000"/>
                </a:solidFill>
                <a:latin typeface="Arial" panose="020B0604020202020204" pitchFamily="34" charset="0"/>
                <a:cs typeface="Arial" panose="020B0604020202020204" pitchFamily="34" charset="0"/>
              </a:rPr>
              <a:t>Inversiunea</a:t>
            </a:r>
            <a:r>
              <a:rPr lang="en-US" altLang="en-US" sz="1800" dirty="0">
                <a:solidFill>
                  <a:srgbClr val="FF0000"/>
                </a:solidFill>
                <a:latin typeface="Arial" panose="020B0604020202020204" pitchFamily="34" charset="0"/>
                <a:cs typeface="Arial" panose="020B0604020202020204" pitchFamily="34" charset="0"/>
              </a:rPr>
              <a:t> de </a:t>
            </a:r>
            <a:r>
              <a:rPr lang="en-US" altLang="en-US" sz="1800" dirty="0" err="1">
                <a:solidFill>
                  <a:srgbClr val="FF0000"/>
                </a:solidFill>
                <a:latin typeface="Arial" panose="020B0604020202020204" pitchFamily="34" charset="0"/>
                <a:cs typeface="Arial" panose="020B0604020202020204" pitchFamily="34" charset="0"/>
              </a:rPr>
              <a:t>populaţie</a:t>
            </a:r>
            <a:endParaRPr lang="en-US" altLang="en-US" sz="1800" dirty="0">
              <a:solidFill>
                <a:srgbClr val="FF0000"/>
              </a:solidFill>
              <a:latin typeface="Arial" panose="020B0604020202020204" pitchFamily="34" charset="0"/>
              <a:cs typeface="Arial" panose="020B0604020202020204" pitchFamily="34" charset="0"/>
            </a:endParaRPr>
          </a:p>
          <a:p>
            <a:pPr marL="0" indent="0">
              <a:buNone/>
            </a:pPr>
            <a:r>
              <a:rPr lang="en-US" altLang="en-US" sz="1800" dirty="0">
                <a:solidFill>
                  <a:srgbClr val="FF0000"/>
                </a:solidFill>
                <a:latin typeface="Arial" panose="020B0604020202020204" pitchFamily="34" charset="0"/>
                <a:cs typeface="Arial" panose="020B0604020202020204" pitchFamily="34" charset="0"/>
              </a:rPr>
              <a:t>• </a:t>
            </a:r>
            <a:r>
              <a:rPr lang="en-US" altLang="en-US" sz="1800" dirty="0" err="1">
                <a:solidFill>
                  <a:srgbClr val="FF0000"/>
                </a:solidFill>
                <a:latin typeface="Arial" panose="020B0604020202020204" pitchFamily="34" charset="0"/>
                <a:cs typeface="Arial" panose="020B0604020202020204" pitchFamily="34" charset="0"/>
              </a:rPr>
              <a:t>Emisia</a:t>
            </a:r>
            <a:r>
              <a:rPr lang="en-US" altLang="en-US" sz="1800" dirty="0">
                <a:solidFill>
                  <a:srgbClr val="FF0000"/>
                </a:solidFill>
                <a:latin typeface="Arial" panose="020B0604020202020204" pitchFamily="34" charset="0"/>
                <a:cs typeface="Arial" panose="020B0604020202020204" pitchFamily="34" charset="0"/>
              </a:rPr>
              <a:t> </a:t>
            </a:r>
            <a:r>
              <a:rPr lang="en-US" altLang="en-US" sz="1800" dirty="0" err="1">
                <a:solidFill>
                  <a:srgbClr val="FF0000"/>
                </a:solidFill>
                <a:latin typeface="Arial" panose="020B0604020202020204" pitchFamily="34" charset="0"/>
                <a:cs typeface="Arial" panose="020B0604020202020204" pitchFamily="34" charset="0"/>
              </a:rPr>
              <a:t>stimulată</a:t>
            </a:r>
            <a:endParaRPr lang="en-US" altLang="en-US" sz="1800" dirty="0">
              <a:solidFill>
                <a:srgbClr val="FF0000"/>
              </a:solidFill>
              <a:latin typeface="Arial" panose="020B0604020202020204" pitchFamily="34" charset="0"/>
              <a:cs typeface="Arial" panose="020B0604020202020204" pitchFamily="34" charset="0"/>
            </a:endParaRPr>
          </a:p>
          <a:p>
            <a:pPr marL="0" indent="0">
              <a:buNone/>
            </a:pPr>
            <a:r>
              <a:rPr lang="en-US" altLang="en-US" sz="1800" dirty="0">
                <a:solidFill>
                  <a:srgbClr val="FF0000"/>
                </a:solidFill>
                <a:latin typeface="Arial" panose="020B0604020202020204" pitchFamily="34" charset="0"/>
                <a:cs typeface="Arial" panose="020B0604020202020204" pitchFamily="34" charset="0"/>
              </a:rPr>
              <a:t>• </a:t>
            </a:r>
            <a:r>
              <a:rPr lang="en-US" altLang="en-US" sz="1800" dirty="0" err="1">
                <a:solidFill>
                  <a:srgbClr val="FF0000"/>
                </a:solidFill>
                <a:latin typeface="Arial" panose="020B0604020202020204" pitchFamily="34" charset="0"/>
                <a:cs typeface="Arial" panose="020B0604020202020204" pitchFamily="34" charset="0"/>
              </a:rPr>
              <a:t>Reacţia</a:t>
            </a:r>
            <a:r>
              <a:rPr lang="en-US" altLang="en-US" sz="1800" dirty="0">
                <a:solidFill>
                  <a:srgbClr val="FF0000"/>
                </a:solidFill>
                <a:latin typeface="Arial" panose="020B0604020202020204" pitchFamily="34" charset="0"/>
                <a:cs typeface="Arial" panose="020B0604020202020204" pitchFamily="34" charset="0"/>
              </a:rPr>
              <a:t> negative</a:t>
            </a:r>
            <a:endParaRPr lang="ro-RO" altLang="en-US" sz="1800" dirty="0">
              <a:solidFill>
                <a:srgbClr val="FF0000"/>
              </a:solidFill>
              <a:latin typeface="Arial" panose="020B0604020202020204" pitchFamily="34" charset="0"/>
              <a:cs typeface="Arial" panose="020B0604020202020204" pitchFamily="34" charset="0"/>
            </a:endParaRPr>
          </a:p>
          <a:p>
            <a:pPr marL="0" indent="0">
              <a:buNone/>
            </a:pPr>
            <a:r>
              <a:rPr lang="en-US" sz="1800" b="1" dirty="0" err="1"/>
              <a:t>Castigul</a:t>
            </a:r>
            <a:r>
              <a:rPr lang="en-US" sz="1800" b="1" dirty="0"/>
              <a:t> </a:t>
            </a:r>
            <a:r>
              <a:rPr lang="en-US" sz="1800" b="1" dirty="0" err="1"/>
              <a:t>diodei</a:t>
            </a:r>
            <a:r>
              <a:rPr lang="en-US" sz="1800" b="1" dirty="0"/>
              <a:t> laser </a:t>
            </a:r>
            <a:r>
              <a:rPr lang="en-US" sz="1800" dirty="0"/>
              <a:t>(</a:t>
            </a:r>
            <a:r>
              <a:rPr lang="en-US" sz="1800" dirty="0" err="1"/>
              <a:t>eficacitatea</a:t>
            </a:r>
            <a:r>
              <a:rPr lang="en-US" sz="1800" dirty="0"/>
              <a:t> </a:t>
            </a:r>
            <a:r>
              <a:rPr lang="en-US" sz="1800" dirty="0" err="1"/>
              <a:t>aparitiei</a:t>
            </a:r>
            <a:r>
              <a:rPr lang="en-US" sz="1800" dirty="0"/>
              <a:t> </a:t>
            </a:r>
            <a:r>
              <a:rPr lang="en-US" sz="1800" dirty="0" err="1"/>
              <a:t>emisiei</a:t>
            </a:r>
            <a:r>
              <a:rPr lang="en-US" sz="1800" dirty="0"/>
              <a:t> stimulate) </a:t>
            </a:r>
            <a:r>
              <a:rPr lang="en-US" sz="1800" dirty="0" err="1"/>
              <a:t>depinde</a:t>
            </a:r>
            <a:endParaRPr lang="ro-RO" sz="1800" dirty="0"/>
          </a:p>
          <a:p>
            <a:pPr marL="0" indent="0">
              <a:buNone/>
            </a:pPr>
            <a:r>
              <a:rPr lang="en-US" sz="1800" dirty="0"/>
              <a:t> ◦ de </a:t>
            </a:r>
            <a:r>
              <a:rPr lang="en-US" sz="1800" dirty="0" err="1"/>
              <a:t>caracteristicile</a:t>
            </a:r>
            <a:r>
              <a:rPr lang="en-US" sz="1800" dirty="0"/>
              <a:t> </a:t>
            </a:r>
            <a:r>
              <a:rPr lang="en-US" sz="1800" dirty="0" err="1"/>
              <a:t>energetice</a:t>
            </a:r>
            <a:r>
              <a:rPr lang="en-US" sz="1800" dirty="0"/>
              <a:t> ale </a:t>
            </a:r>
            <a:r>
              <a:rPr lang="en-US" sz="1800" dirty="0" err="1"/>
              <a:t>materialului</a:t>
            </a:r>
            <a:r>
              <a:rPr lang="en-US" sz="1800" dirty="0"/>
              <a:t> din care e </a:t>
            </a:r>
            <a:r>
              <a:rPr lang="en-US" sz="1800" dirty="0" err="1"/>
              <a:t>realizata</a:t>
            </a:r>
            <a:r>
              <a:rPr lang="en-US" sz="1800" dirty="0"/>
              <a:t> </a:t>
            </a:r>
            <a:r>
              <a:rPr lang="en-US" sz="1800" dirty="0" err="1"/>
              <a:t>dioda</a:t>
            </a:r>
            <a:r>
              <a:rPr lang="en-US" sz="1800" dirty="0"/>
              <a:t> </a:t>
            </a:r>
            <a:endParaRPr lang="ro-RO" sz="1800" dirty="0"/>
          </a:p>
          <a:p>
            <a:pPr marL="0" indent="0">
              <a:buNone/>
            </a:pPr>
            <a:r>
              <a:rPr lang="en-US" sz="1800" dirty="0"/>
              <a:t>◦ de </a:t>
            </a:r>
            <a:r>
              <a:rPr lang="en-US" sz="1800" dirty="0" err="1"/>
              <a:t>energia</a:t>
            </a:r>
            <a:r>
              <a:rPr lang="en-US" sz="1800" dirty="0"/>
              <a:t> </a:t>
            </a:r>
            <a:r>
              <a:rPr lang="en-US" sz="1800" dirty="0" err="1"/>
              <a:t>pompata</a:t>
            </a:r>
            <a:r>
              <a:rPr lang="en-US" sz="1800" dirty="0"/>
              <a:t> din exterior (</a:t>
            </a:r>
            <a:r>
              <a:rPr lang="en-US" sz="1800" dirty="0" err="1"/>
              <a:t>curentul</a:t>
            </a:r>
            <a:r>
              <a:rPr lang="en-US" sz="1800" dirty="0"/>
              <a:t> </a:t>
            </a:r>
            <a:r>
              <a:rPr lang="en-US" sz="1800" dirty="0" err="1"/>
              <a:t>prin</a:t>
            </a:r>
            <a:r>
              <a:rPr lang="en-US" sz="1800" dirty="0"/>
              <a:t> </a:t>
            </a:r>
            <a:r>
              <a:rPr lang="en-US" sz="1800" dirty="0" err="1"/>
              <a:t>dioda</a:t>
            </a:r>
            <a:r>
              <a:rPr lang="en-US" sz="1800" dirty="0"/>
              <a:t>)</a:t>
            </a:r>
            <a:endParaRPr lang="en-US" altLang="en-US"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9522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1673" y="482619"/>
            <a:ext cx="10071279" cy="6077422"/>
          </a:xfrm>
          <a:prstGeom prst="rect">
            <a:avLst/>
          </a:prstGeom>
        </p:spPr>
      </p:pic>
    </p:spTree>
    <p:extLst>
      <p:ext uri="{BB962C8B-B14F-4D97-AF65-F5344CB8AC3E}">
        <p14:creationId xmlns:p14="http://schemas.microsoft.com/office/powerpoint/2010/main" val="4009501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68154" y="15498"/>
            <a:ext cx="9521311" cy="6715814"/>
          </a:xfrm>
          <a:prstGeom prst="rect">
            <a:avLst/>
          </a:prstGeom>
        </p:spPr>
      </p:pic>
    </p:spTree>
    <p:extLst>
      <p:ext uri="{BB962C8B-B14F-4D97-AF65-F5344CB8AC3E}">
        <p14:creationId xmlns:p14="http://schemas.microsoft.com/office/powerpoint/2010/main" val="34113781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2428" y="0"/>
            <a:ext cx="11050073" cy="6965198"/>
          </a:xfrm>
          <a:prstGeom prst="rect">
            <a:avLst/>
          </a:prstGeom>
        </p:spPr>
      </p:pic>
    </p:spTree>
    <p:extLst>
      <p:ext uri="{BB962C8B-B14F-4D97-AF65-F5344CB8AC3E}">
        <p14:creationId xmlns:p14="http://schemas.microsoft.com/office/powerpoint/2010/main" val="580484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6974" y="277987"/>
            <a:ext cx="10637950" cy="6362683"/>
          </a:xfrm>
          <a:prstGeom prst="rect">
            <a:avLst/>
          </a:prstGeom>
        </p:spPr>
      </p:pic>
    </p:spTree>
    <p:extLst>
      <p:ext uri="{BB962C8B-B14F-4D97-AF65-F5344CB8AC3E}">
        <p14:creationId xmlns:p14="http://schemas.microsoft.com/office/powerpoint/2010/main" val="20849191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9701" y="0"/>
            <a:ext cx="10238704" cy="6902175"/>
          </a:xfrm>
          <a:prstGeom prst="rect">
            <a:avLst/>
          </a:prstGeom>
        </p:spPr>
      </p:pic>
    </p:spTree>
    <p:extLst>
      <p:ext uri="{BB962C8B-B14F-4D97-AF65-F5344CB8AC3E}">
        <p14:creationId xmlns:p14="http://schemas.microsoft.com/office/powerpoint/2010/main" val="11633445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8947" y="237544"/>
            <a:ext cx="9890372" cy="6447261"/>
          </a:xfrm>
          <a:prstGeom prst="rect">
            <a:avLst/>
          </a:prstGeom>
        </p:spPr>
      </p:pic>
    </p:spTree>
    <p:extLst>
      <p:ext uri="{BB962C8B-B14F-4D97-AF65-F5344CB8AC3E}">
        <p14:creationId xmlns:p14="http://schemas.microsoft.com/office/powerpoint/2010/main" val="2284062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30849" y="532531"/>
            <a:ext cx="8416948" cy="5946884"/>
          </a:xfrm>
          <a:prstGeom prst="rect">
            <a:avLst/>
          </a:prstGeom>
        </p:spPr>
      </p:pic>
    </p:spTree>
    <p:extLst>
      <p:ext uri="{BB962C8B-B14F-4D97-AF65-F5344CB8AC3E}">
        <p14:creationId xmlns:p14="http://schemas.microsoft.com/office/powerpoint/2010/main" val="12317600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431081" y="171294"/>
            <a:ext cx="7126233" cy="814428"/>
          </a:xfrm>
        </p:spPr>
        <p:txBody>
          <a:bodyPr>
            <a:normAutofit fontScale="90000"/>
          </a:bodyPr>
          <a:lstStyle/>
          <a:p>
            <a:r>
              <a:rPr lang="en-US" altLang="en-US" dirty="0" err="1"/>
              <a:t>Analiza</a:t>
            </a:r>
            <a:r>
              <a:rPr lang="en-US" altLang="en-US" dirty="0"/>
              <a:t> </a:t>
            </a:r>
            <a:r>
              <a:rPr lang="en-US" altLang="en-US" dirty="0" err="1"/>
              <a:t>luminii</a:t>
            </a:r>
            <a:r>
              <a:rPr lang="en-US" altLang="en-US" dirty="0"/>
              <a:t> </a:t>
            </a:r>
            <a:r>
              <a:rPr lang="en-US" altLang="en-US" dirty="0" err="1"/>
              <a:t>unei</a:t>
            </a:r>
            <a:r>
              <a:rPr lang="en-US" altLang="en-US" dirty="0"/>
              <a:t> diode laser</a:t>
            </a:r>
            <a:r>
              <a:rPr lang="ro-MD" altLang="en-US" dirty="0"/>
              <a:t> </a:t>
            </a:r>
            <a:endParaRPr lang="en-US" altLang="en-US" dirty="0"/>
          </a:p>
        </p:txBody>
      </p:sp>
      <p:sp>
        <p:nvSpPr>
          <p:cNvPr id="3" name="Content Placeholder 2"/>
          <p:cNvSpPr>
            <a:spLocks noGrp="1"/>
          </p:cNvSpPr>
          <p:nvPr>
            <p:ph sz="quarter" idx="1"/>
          </p:nvPr>
        </p:nvSpPr>
        <p:spPr>
          <a:xfrm>
            <a:off x="1039906" y="985722"/>
            <a:ext cx="10987253" cy="5700985"/>
          </a:xfrm>
        </p:spPr>
        <p:txBody>
          <a:bodyPr>
            <a:normAutofit/>
          </a:bodyPr>
          <a:lstStyle/>
          <a:p>
            <a:pPr marL="0" indent="0">
              <a:buNone/>
              <a:defRPr/>
            </a:pPr>
            <a:r>
              <a:rPr lang="en-US" sz="1800" b="1" dirty="0">
                <a:latin typeface="Arial" panose="020B0604020202020204" pitchFamily="34" charset="0"/>
                <a:cs typeface="Arial" panose="020B0604020202020204" pitchFamily="34" charset="0"/>
              </a:rPr>
              <a:t>O </a:t>
            </a:r>
            <a:r>
              <a:rPr lang="en-US" sz="1800" b="1" dirty="0" err="1">
                <a:latin typeface="Arial" panose="020B0604020202020204" pitchFamily="34" charset="0"/>
                <a:cs typeface="Arial" panose="020B0604020202020204" pitchFamily="34" charset="0"/>
              </a:rPr>
              <a:t>dioda</a:t>
            </a:r>
            <a:r>
              <a:rPr lang="en-US" sz="1800" b="1" dirty="0">
                <a:latin typeface="Arial" panose="020B0604020202020204" pitchFamily="34" charset="0"/>
                <a:cs typeface="Arial" panose="020B0604020202020204" pitchFamily="34" charset="0"/>
              </a:rPr>
              <a:t> laser </a:t>
            </a:r>
            <a:r>
              <a:rPr lang="en-US" sz="1800" b="1" dirty="0" err="1">
                <a:latin typeface="Arial" panose="020B0604020202020204" pitchFamily="34" charset="0"/>
                <a:cs typeface="Arial" panose="020B0604020202020204" pitchFamily="34" charset="0"/>
              </a:rPr>
              <a:t>emite</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lumină</a:t>
            </a:r>
            <a:r>
              <a:rPr lang="en-US" sz="1800" b="1" dirty="0">
                <a:latin typeface="Arial" panose="020B0604020202020204" pitchFamily="34" charset="0"/>
                <a:cs typeface="Arial" panose="020B0604020202020204" pitchFamily="34" charset="0"/>
              </a:rPr>
              <a:t> care </a:t>
            </a:r>
            <a:r>
              <a:rPr lang="en-US" sz="1800" b="1" dirty="0" err="1">
                <a:latin typeface="Arial" panose="020B0604020202020204" pitchFamily="34" charset="0"/>
                <a:cs typeface="Arial" panose="020B0604020202020204" pitchFamily="34" charset="0"/>
              </a:rPr>
              <a:t>poate</a:t>
            </a:r>
            <a:r>
              <a:rPr lang="en-US" sz="1800" b="1" dirty="0">
                <a:latin typeface="Arial" panose="020B0604020202020204" pitchFamily="34" charset="0"/>
                <a:cs typeface="Arial" panose="020B0604020202020204" pitchFamily="34" charset="0"/>
              </a:rPr>
              <a:t> fi </a:t>
            </a:r>
            <a:r>
              <a:rPr lang="en-US" sz="1800" b="1" dirty="0" err="1">
                <a:latin typeface="Arial" panose="020B0604020202020204" pitchFamily="34" charset="0"/>
                <a:cs typeface="Arial" panose="020B0604020202020204" pitchFamily="34" charset="0"/>
              </a:rPr>
              <a:t>caracterizată</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astfel</a:t>
            </a:r>
            <a:r>
              <a:rPr lang="en-US" sz="1800" dirty="0">
                <a:latin typeface="Arial" panose="020B0604020202020204" pitchFamily="34" charset="0"/>
                <a:cs typeface="Arial" panose="020B0604020202020204" pitchFamily="34" charset="0"/>
              </a:rPr>
              <a:t>:</a:t>
            </a:r>
            <a:endParaRPr lang="ro-RO" sz="1800" dirty="0">
              <a:latin typeface="Arial" panose="020B0604020202020204" pitchFamily="34" charset="0"/>
              <a:cs typeface="Arial" panose="020B0604020202020204" pitchFamily="34" charset="0"/>
            </a:endParaRPr>
          </a:p>
          <a:p>
            <a:pPr>
              <a:buAutoNum type="arabicPeriod"/>
              <a:defRPr/>
            </a:pPr>
            <a:r>
              <a:rPr lang="en-US" sz="1800" dirty="0" err="1">
                <a:solidFill>
                  <a:srgbClr val="FF0000"/>
                </a:solidFill>
                <a:latin typeface="Arial" panose="020B0604020202020204" pitchFamily="34" charset="0"/>
                <a:cs typeface="Arial" panose="020B0604020202020204" pitchFamily="34" charset="0"/>
              </a:rPr>
              <a:t>Monocromatică</a:t>
            </a:r>
            <a:r>
              <a:rPr lang="ro-RO" sz="1800" dirty="0">
                <a:solidFill>
                  <a:srgbClr val="FF0000"/>
                </a:solidFill>
                <a:latin typeface="Arial" panose="020B0604020202020204" pitchFamily="34" charset="0"/>
                <a:cs typeface="Arial" panose="020B0604020202020204" pitchFamily="34" charset="0"/>
              </a:rPr>
              <a:t> - l</a:t>
            </a:r>
            <a:r>
              <a:rPr lang="en-US" sz="1800" dirty="0" err="1">
                <a:latin typeface="Arial" panose="020B0604020202020204" pitchFamily="34" charset="0"/>
                <a:cs typeface="Arial" panose="020B0604020202020204" pitchFamily="34" charset="0"/>
              </a:rPr>
              <a:t>ătimea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spectrală</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radiaţiei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este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foarte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îngustă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Aceasta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poate</a:t>
            </a:r>
            <a:r>
              <a:rPr lang="en-US" sz="1800" dirty="0">
                <a:latin typeface="Arial" panose="020B0604020202020204" pitchFamily="34" charset="0"/>
                <a:cs typeface="Arial" panose="020B0604020202020204" pitchFamily="34" charset="0"/>
              </a:rPr>
              <a:t> </a:t>
            </a:r>
            <a:r>
              <a:rPr lang="ro-RO" sz="1800" dirty="0">
                <a:latin typeface="Arial" panose="020B0604020202020204" pitchFamily="34" charset="0"/>
                <a:cs typeface="Arial" panose="020B0604020202020204" pitchFamily="34" charset="0"/>
              </a:rPr>
              <a:t>de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zecim</a:t>
            </a:r>
            <a:r>
              <a:rPr lang="ro-RO" sz="1800" dirty="0">
                <a:latin typeface="Arial" panose="020B0604020202020204" pitchFamily="34" charset="0"/>
                <a:cs typeface="Arial" panose="020B0604020202020204" pitchFamily="34" charset="0"/>
              </a:rPr>
              <a:t>i-</a:t>
            </a:r>
            <a:r>
              <a:rPr lang="en-US" sz="1800" dirty="0" err="1">
                <a:latin typeface="Arial" panose="020B0604020202020204" pitchFamily="34" charset="0"/>
                <a:cs typeface="Arial" panose="020B0604020202020204" pitchFamily="34" charset="0"/>
              </a:rPr>
              <a:t>sutim</a:t>
            </a:r>
            <a:r>
              <a:rPr lang="ro-RO" sz="1800" dirty="0">
                <a:latin typeface="Arial" panose="020B0604020202020204" pitchFamily="34" charset="0"/>
                <a:cs typeface="Arial" panose="020B0604020202020204" pitchFamily="34" charset="0"/>
              </a:rPr>
              <a:t>i</a:t>
            </a:r>
            <a:r>
              <a:rPr lang="en-US" sz="1800" dirty="0">
                <a:latin typeface="Arial" panose="020B0604020202020204" pitchFamily="34" charset="0"/>
                <a:cs typeface="Arial" panose="020B0604020202020204" pitchFamily="34" charset="0"/>
              </a:rPr>
              <a:t> nm.</a:t>
            </a:r>
            <a:endParaRPr lang="ro-RO" sz="1800" dirty="0">
              <a:latin typeface="Arial" panose="020B0604020202020204" pitchFamily="34" charset="0"/>
              <a:cs typeface="Arial" panose="020B0604020202020204" pitchFamily="34" charset="0"/>
            </a:endParaRPr>
          </a:p>
          <a:p>
            <a:pPr marL="0" indent="0">
              <a:buNone/>
              <a:defRPr/>
            </a:pPr>
            <a:r>
              <a:rPr lang="en-US" sz="1800" dirty="0">
                <a:latin typeface="Arial" panose="020B0604020202020204" pitchFamily="34" charset="0"/>
                <a:cs typeface="Arial" panose="020B0604020202020204" pitchFamily="34" charset="0"/>
              </a:rPr>
              <a:t>2. </a:t>
            </a:r>
            <a:r>
              <a:rPr lang="en-US" sz="1800" dirty="0">
                <a:solidFill>
                  <a:srgbClr val="FF0000"/>
                </a:solidFill>
                <a:latin typeface="Arial" panose="020B0604020202020204" pitchFamily="34" charset="0"/>
                <a:cs typeface="Arial" panose="020B0604020202020204" pitchFamily="34" charset="0"/>
              </a:rPr>
              <a:t>Bine </a:t>
            </a:r>
            <a:r>
              <a:rPr lang="en-US" sz="1800" dirty="0" err="1">
                <a:solidFill>
                  <a:srgbClr val="FF0000"/>
                </a:solidFill>
                <a:latin typeface="Arial" panose="020B0604020202020204" pitchFamily="34" charset="0"/>
                <a:cs typeface="Arial" panose="020B0604020202020204" pitchFamily="34" charset="0"/>
              </a:rPr>
              <a:t>direcţionată</a:t>
            </a:r>
            <a:r>
              <a:rPr lang="ro-RO" sz="1800" dirty="0">
                <a:solidFill>
                  <a:srgbClr val="FF0000"/>
                </a:solidFill>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diodă</a:t>
            </a:r>
            <a:r>
              <a:rPr lang="en-US" sz="1800" dirty="0">
                <a:latin typeface="Arial" panose="020B0604020202020204" pitchFamily="34" charset="0"/>
                <a:cs typeface="Arial" panose="020B0604020202020204" pitchFamily="34" charset="0"/>
              </a:rPr>
              <a:t> laser </a:t>
            </a:r>
            <a:r>
              <a:rPr lang="en-US" sz="1800" dirty="0" err="1">
                <a:latin typeface="Arial" panose="020B0604020202020204" pitchFamily="34" charset="0"/>
                <a:cs typeface="Arial" panose="020B0604020202020204" pitchFamily="34" charset="0"/>
              </a:rPr>
              <a:t>radiază</a:t>
            </a:r>
            <a:r>
              <a:rPr lang="en-US" sz="1800" dirty="0">
                <a:latin typeface="Arial" panose="020B0604020202020204" pitchFamily="34" charset="0"/>
                <a:cs typeface="Arial" panose="020B0604020202020204" pitchFamily="34" charset="0"/>
              </a:rPr>
              <a:t> un </a:t>
            </a:r>
            <a:r>
              <a:rPr lang="en-US" sz="1800" dirty="0" err="1">
                <a:latin typeface="Arial" panose="020B0604020202020204" pitchFamily="34" charset="0"/>
                <a:cs typeface="Arial" panose="020B0604020202020204" pitchFamily="34" charset="0"/>
              </a:rPr>
              <a:t>fascicol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îngust</a:t>
            </a:r>
            <a:r>
              <a:rPr lang="en-US" sz="1800" dirty="0">
                <a:latin typeface="Arial" panose="020B0604020202020204" pitchFamily="34" charset="0"/>
                <a:cs typeface="Arial" panose="020B0604020202020204" pitchFamily="34" charset="0"/>
              </a:rPr>
              <a:t>, bine </a:t>
            </a:r>
            <a:r>
              <a:rPr lang="en-US" sz="1800" dirty="0" err="1">
                <a:latin typeface="Arial" panose="020B0604020202020204" pitchFamily="34" charset="0"/>
                <a:cs typeface="Arial" panose="020B0604020202020204" pitchFamily="34" charset="0"/>
              </a:rPr>
              <a:t>direcţionat</a:t>
            </a:r>
            <a:r>
              <a:rPr lang="en-US" sz="1800" dirty="0">
                <a:latin typeface="Arial" panose="020B0604020202020204" pitchFamily="34" charset="0"/>
                <a:cs typeface="Arial" panose="020B0604020202020204" pitchFamily="34" charset="0"/>
              </a:rPr>
              <a:t>, care</a:t>
            </a:r>
            <a:r>
              <a:rPr lang="ro-MD"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poate</a:t>
            </a:r>
            <a:r>
              <a:rPr lang="en-US" sz="1800" dirty="0">
                <a:latin typeface="Arial" panose="020B0604020202020204" pitchFamily="34" charset="0"/>
                <a:cs typeface="Arial" panose="020B0604020202020204" pitchFamily="34" charset="0"/>
              </a:rPr>
              <a:t> fi </a:t>
            </a:r>
            <a:r>
              <a:rPr lang="en-US" sz="1800" dirty="0" err="1">
                <a:latin typeface="Arial" panose="020B0604020202020204" pitchFamily="34" charset="0"/>
                <a:cs typeface="Arial" panose="020B0604020202020204" pitchFamily="34" charset="0"/>
              </a:rPr>
              <a:t>uşor</a:t>
            </a:r>
            <a:r>
              <a:rPr lang="en-US" sz="1800" dirty="0">
                <a:latin typeface="Arial" panose="020B0604020202020204" pitchFamily="34" charset="0"/>
                <a:cs typeface="Arial" panose="020B0604020202020204" pitchFamily="34" charset="0"/>
              </a:rPr>
              <a:t> </a:t>
            </a:r>
            <a:r>
              <a:rPr lang="ro-RO" sz="1800" dirty="0">
                <a:latin typeface="Arial" panose="020B0604020202020204" pitchFamily="34" charset="0"/>
                <a:cs typeface="Arial" panose="020B0604020202020204" pitchFamily="34" charset="0"/>
              </a:rPr>
              <a:t>conectat la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fibră</a:t>
            </a:r>
            <a:r>
              <a:rPr lang="en-US" sz="1800" dirty="0">
                <a:latin typeface="Arial" panose="020B0604020202020204" pitchFamily="34" charset="0"/>
                <a:cs typeface="Arial" panose="020B0604020202020204" pitchFamily="34" charset="0"/>
              </a:rPr>
              <a:t>.</a:t>
            </a:r>
            <a:endParaRPr lang="ro-RO" sz="1800" dirty="0">
              <a:latin typeface="Arial" panose="020B0604020202020204" pitchFamily="34" charset="0"/>
              <a:cs typeface="Arial" panose="020B0604020202020204" pitchFamily="34" charset="0"/>
            </a:endParaRPr>
          </a:p>
          <a:p>
            <a:pPr marL="0" indent="0">
              <a:buNone/>
              <a:defRPr/>
            </a:pPr>
            <a:r>
              <a:rPr lang="en-US" sz="1800" dirty="0">
                <a:latin typeface="Arial" panose="020B0604020202020204" pitchFamily="34" charset="0"/>
                <a:cs typeface="Arial" panose="020B0604020202020204" pitchFamily="34" charset="0"/>
              </a:rPr>
              <a:t>3. </a:t>
            </a:r>
            <a:r>
              <a:rPr lang="en-US" sz="1800" dirty="0" err="1">
                <a:solidFill>
                  <a:srgbClr val="FF0000"/>
                </a:solidFill>
                <a:latin typeface="Arial" panose="020B0604020202020204" pitchFamily="34" charset="0"/>
                <a:cs typeface="Arial" panose="020B0604020202020204" pitchFamily="34" charset="0"/>
              </a:rPr>
              <a:t>Foarte</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intensă</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şi</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eficientă</a:t>
            </a:r>
            <a:r>
              <a:rPr lang="ro-RO" sz="1800" dirty="0">
                <a:solidFill>
                  <a:srgbClr val="FF0000"/>
                </a:solidFill>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poate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radia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sute</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mW</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Cel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mai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nou</a:t>
            </a:r>
            <a:r>
              <a:rPr lang="en-US" sz="1800" dirty="0">
                <a:latin typeface="Arial" panose="020B0604020202020204" pitchFamily="34" charset="0"/>
                <a:cs typeface="Arial" panose="020B0604020202020204" pitchFamily="34" charset="0"/>
              </a:rPr>
              <a:t> tip</a:t>
            </a:r>
            <a:r>
              <a:rPr lang="ro-MD"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de laser </a:t>
            </a:r>
            <a:r>
              <a:rPr lang="en-US" sz="1800" dirty="0" err="1">
                <a:latin typeface="Arial" panose="020B0604020202020204" pitchFamily="34" charset="0"/>
                <a:cs typeface="Arial" panose="020B0604020202020204" pitchFamily="34" charset="0"/>
              </a:rPr>
              <a:t>poate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radia</a:t>
            </a:r>
            <a:r>
              <a:rPr lang="en-US" sz="1800" dirty="0">
                <a:latin typeface="Arial" panose="020B0604020202020204" pitchFamily="34" charset="0"/>
                <a:cs typeface="Arial" panose="020B0604020202020204" pitchFamily="34" charset="0"/>
              </a:rPr>
              <a:t> 1 </a:t>
            </a:r>
            <a:r>
              <a:rPr lang="en-US" sz="1800" dirty="0" err="1">
                <a:latin typeface="Arial" panose="020B0604020202020204" pitchFamily="34" charset="0"/>
                <a:cs typeface="Arial" panose="020B0604020202020204" pitchFamily="34" charset="0"/>
              </a:rPr>
              <a:t>mW</a:t>
            </a:r>
            <a:r>
              <a:rPr lang="en-US" sz="1800" dirty="0">
                <a:latin typeface="Arial" panose="020B0604020202020204" pitchFamily="34" charset="0"/>
                <a:cs typeface="Arial" panose="020B0604020202020204" pitchFamily="34" charset="0"/>
              </a:rPr>
              <a:t> la 10 mA </a:t>
            </a:r>
            <a:r>
              <a:rPr lang="en-US" sz="1800" dirty="0" err="1">
                <a:latin typeface="Arial" panose="020B0604020202020204" pitchFamily="34" charset="0"/>
                <a:cs typeface="Arial" panose="020B0604020202020204" pitchFamily="34" charset="0"/>
              </a:rPr>
              <a:t>curent</a:t>
            </a:r>
            <a:r>
              <a:rPr lang="en-US" sz="1800" dirty="0">
                <a:latin typeface="Arial" panose="020B0604020202020204" pitchFamily="34" charset="0"/>
                <a:cs typeface="Arial" panose="020B0604020202020204" pitchFamily="34" charset="0"/>
              </a:rPr>
              <a:t> direct, </a:t>
            </a:r>
            <a:r>
              <a:rPr lang="en-US" sz="1800" dirty="0" err="1">
                <a:latin typeface="Arial" panose="020B0604020202020204" pitchFamily="34" charset="0"/>
                <a:cs typeface="Arial" panose="020B0604020202020204" pitchFamily="34" charset="0"/>
              </a:rPr>
              <a:t>ceea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înseamna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aven</a:t>
            </a:r>
            <a:r>
              <a:rPr lang="en-US" sz="1800" dirty="0">
                <a:latin typeface="Arial" panose="020B0604020202020204" pitchFamily="34" charset="0"/>
                <a:cs typeface="Arial" panose="020B0604020202020204" pitchFamily="34" charset="0"/>
              </a:rPr>
              <a:t> o</a:t>
            </a:r>
            <a:r>
              <a:rPr lang="ro-MD"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conversie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curent-lumină</a:t>
            </a:r>
            <a:r>
              <a:rPr lang="en-US" sz="1800" dirty="0">
                <a:latin typeface="Arial" panose="020B0604020202020204" pitchFamily="34" charset="0"/>
                <a:cs typeface="Arial" panose="020B0604020202020204" pitchFamily="34" charset="0"/>
              </a:rPr>
              <a:t> de 10 </a:t>
            </a:r>
            <a:r>
              <a:rPr lang="en-US" sz="1800" dirty="0" err="1">
                <a:latin typeface="Arial" panose="020B0604020202020204" pitchFamily="34" charset="0"/>
                <a:cs typeface="Arial" panose="020B0604020202020204" pitchFamily="34" charset="0"/>
              </a:rPr>
              <a:t>ori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mai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eficientă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decit</a:t>
            </a:r>
            <a:r>
              <a:rPr lang="en-US" sz="1800" dirty="0">
                <a:latin typeface="Arial" panose="020B0604020202020204" pitchFamily="34" charset="0"/>
                <a:cs typeface="Arial" panose="020B0604020202020204" pitchFamily="34" charset="0"/>
              </a:rPr>
              <a:t> la un LED.</a:t>
            </a:r>
          </a:p>
          <a:p>
            <a:pPr marL="0" indent="0">
              <a:buNone/>
              <a:defRPr/>
            </a:pPr>
            <a:r>
              <a:rPr lang="en-US" sz="1800" dirty="0">
                <a:latin typeface="Arial" panose="020B0604020202020204" pitchFamily="34" charset="0"/>
                <a:cs typeface="Arial" panose="020B0604020202020204" pitchFamily="34" charset="0"/>
              </a:rPr>
              <a:t>4. </a:t>
            </a:r>
            <a:r>
              <a:rPr lang="en-US" sz="1800" dirty="0" err="1">
                <a:solidFill>
                  <a:srgbClr val="FF0000"/>
                </a:solidFill>
                <a:latin typeface="Arial" panose="020B0604020202020204" pitchFamily="34" charset="0"/>
                <a:cs typeface="Arial" panose="020B0604020202020204" pitchFamily="34" charset="0"/>
              </a:rPr>
              <a:t>Coerentă</a:t>
            </a:r>
            <a:r>
              <a:rPr lang="ro-RO" sz="1800" dirty="0">
                <a:solidFill>
                  <a:srgbClr val="FF0000"/>
                </a:solidFill>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adică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toate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oscilatiile</a:t>
            </a:r>
            <a:r>
              <a:rPr lang="ro-MD"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sunt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fază</a:t>
            </a:r>
            <a:r>
              <a:rPr lang="ro-RO" sz="18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proprietate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importantă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pentru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transmisia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şi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detecţia</a:t>
            </a:r>
            <a:r>
              <a:rPr lang="ro-MD"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informaţiei</a:t>
            </a:r>
            <a:r>
              <a:rPr lang="en-US" sz="1800" dirty="0">
                <a:latin typeface="Arial" panose="020B0604020202020204" pitchFamily="34" charset="0"/>
                <a:cs typeface="Arial" panose="020B0604020202020204" pitchFamily="34" charset="0"/>
              </a:rPr>
              <a:t>.</a:t>
            </a:r>
          </a:p>
          <a:p>
            <a:pPr marL="0" indent="0">
              <a:buNone/>
              <a:defRPr/>
            </a:pPr>
            <a:endParaRPr lang="ro-RO" sz="1800" b="1" i="1" dirty="0">
              <a:latin typeface="Arial" panose="020B0604020202020204" pitchFamily="34" charset="0"/>
              <a:cs typeface="Arial" panose="020B0604020202020204" pitchFamily="34" charset="0"/>
            </a:endParaRPr>
          </a:p>
          <a:p>
            <a:pPr marL="0" indent="0">
              <a:buNone/>
              <a:defRPr/>
            </a:pPr>
            <a:r>
              <a:rPr lang="en-US" sz="1600" b="1" i="1" dirty="0">
                <a:latin typeface="Arial" panose="020B0604020202020204" pitchFamily="34" charset="0"/>
                <a:cs typeface="Arial" panose="020B0604020202020204" pitchFamily="34" charset="0"/>
              </a:rPr>
              <a:t>De </a:t>
            </a:r>
            <a:r>
              <a:rPr lang="en-US" sz="1600" b="1" i="1" dirty="0" err="1">
                <a:latin typeface="Arial" panose="020B0604020202020204" pitchFamily="34" charset="0"/>
                <a:cs typeface="Arial" panose="020B0604020202020204" pitchFamily="34" charset="0"/>
              </a:rPr>
              <a:t>reţinut</a:t>
            </a:r>
            <a:r>
              <a:rPr lang="ro-RO" sz="1600" b="1" i="1" dirty="0">
                <a:latin typeface="Arial" panose="020B0604020202020204" pitchFamily="34" charset="0"/>
                <a:cs typeface="Arial" panose="020B0604020202020204" pitchFamily="34" charset="0"/>
              </a:rPr>
              <a:t>:</a:t>
            </a:r>
            <a:r>
              <a:rPr lang="en-US" sz="1600" b="1" i="1" dirty="0">
                <a:latin typeface="Arial" panose="020B0604020202020204" pitchFamily="34" charset="0"/>
                <a:cs typeface="Arial" panose="020B0604020202020204" pitchFamily="34" charset="0"/>
              </a:rPr>
              <a:t> </a:t>
            </a:r>
            <a:r>
              <a:rPr lang="en-US" sz="1600" b="1" i="1" dirty="0" err="1">
                <a:solidFill>
                  <a:srgbClr val="FF0000"/>
                </a:solidFill>
                <a:latin typeface="Arial" panose="020B0604020202020204" pitchFamily="34" charset="0"/>
                <a:cs typeface="Arial" panose="020B0604020202020204" pitchFamily="34" charset="0"/>
              </a:rPr>
              <a:t>doar</a:t>
            </a:r>
            <a:r>
              <a:rPr lang="en-US" sz="1600" b="1" i="1" dirty="0">
                <a:solidFill>
                  <a:srgbClr val="FF0000"/>
                </a:solidFill>
                <a:latin typeface="Arial" panose="020B0604020202020204" pitchFamily="34" charset="0"/>
                <a:cs typeface="Arial" panose="020B0604020202020204" pitchFamily="34" charset="0"/>
              </a:rPr>
              <a:t> </a:t>
            </a:r>
            <a:r>
              <a:rPr lang="en-US" sz="1600" b="1" i="1" dirty="0" err="1">
                <a:solidFill>
                  <a:srgbClr val="FF0000"/>
                </a:solidFill>
                <a:latin typeface="Arial" panose="020B0604020202020204" pitchFamily="34" charset="0"/>
                <a:cs typeface="Arial" panose="020B0604020202020204" pitchFamily="34" charset="0"/>
              </a:rPr>
              <a:t>combinaţia</a:t>
            </a:r>
            <a:r>
              <a:rPr lang="en-US" sz="1600" b="1" i="1" dirty="0">
                <a:solidFill>
                  <a:srgbClr val="FF0000"/>
                </a:solidFill>
                <a:latin typeface="Arial" panose="020B0604020202020204" pitchFamily="34" charset="0"/>
                <a:cs typeface="Arial" panose="020B0604020202020204" pitchFamily="34" charset="0"/>
              </a:rPr>
              <a:t> </a:t>
            </a:r>
            <a:r>
              <a:rPr lang="ro-RO" sz="1600" b="1" i="1" dirty="0">
                <a:solidFill>
                  <a:srgbClr val="FF0000"/>
                </a:solidFill>
                <a:latin typeface="Arial" panose="020B0604020202020204" pitchFamily="34" charset="0"/>
                <a:cs typeface="Arial" panose="020B0604020202020204" pitchFamily="34" charset="0"/>
              </a:rPr>
              <a:t>R</a:t>
            </a:r>
            <a:r>
              <a:rPr lang="en-US" sz="1600" b="1" i="1" dirty="0" err="1">
                <a:solidFill>
                  <a:srgbClr val="FF0000"/>
                </a:solidFill>
                <a:latin typeface="Arial" panose="020B0604020202020204" pitchFamily="34" charset="0"/>
                <a:cs typeface="Arial" panose="020B0604020202020204" pitchFamily="34" charset="0"/>
              </a:rPr>
              <a:t>ezonator</a:t>
            </a:r>
            <a:r>
              <a:rPr lang="ro-RO" sz="1600" b="1" i="1" dirty="0">
                <a:solidFill>
                  <a:srgbClr val="FF0000"/>
                </a:solidFill>
                <a:latin typeface="Arial" panose="020B0604020202020204" pitchFamily="34" charset="0"/>
                <a:cs typeface="Arial" panose="020B0604020202020204" pitchFamily="34" charset="0"/>
              </a:rPr>
              <a:t> - M</a:t>
            </a:r>
            <a:r>
              <a:rPr lang="en-US" sz="1600" b="1" i="1" dirty="0" err="1">
                <a:solidFill>
                  <a:srgbClr val="FF0000"/>
                </a:solidFill>
                <a:latin typeface="Arial" panose="020B0604020202020204" pitchFamily="34" charset="0"/>
                <a:cs typeface="Arial" panose="020B0604020202020204" pitchFamily="34" charset="0"/>
              </a:rPr>
              <a:t>ediu</a:t>
            </a:r>
            <a:r>
              <a:rPr lang="en-US" sz="1600" b="1" i="1" dirty="0">
                <a:solidFill>
                  <a:srgbClr val="FF0000"/>
                </a:solidFill>
                <a:latin typeface="Arial" panose="020B0604020202020204" pitchFamily="34" charset="0"/>
                <a:cs typeface="Arial" panose="020B0604020202020204" pitchFamily="34" charset="0"/>
              </a:rPr>
              <a:t> </a:t>
            </a:r>
            <a:r>
              <a:rPr lang="ro-RO" sz="1600" b="1" i="1" dirty="0" err="1">
                <a:solidFill>
                  <a:srgbClr val="FF0000"/>
                </a:solidFill>
                <a:latin typeface="Arial" panose="020B0604020202020204" pitchFamily="34" charset="0"/>
                <a:cs typeface="Arial" panose="020B0604020202020204" pitchFamily="34" charset="0"/>
              </a:rPr>
              <a:t>A</a:t>
            </a:r>
            <a:r>
              <a:rPr lang="en-US" sz="1600" b="1" i="1" dirty="0" err="1">
                <a:solidFill>
                  <a:srgbClr val="FF0000"/>
                </a:solidFill>
                <a:latin typeface="Arial" panose="020B0604020202020204" pitchFamily="34" charset="0"/>
                <a:cs typeface="Arial" panose="020B0604020202020204" pitchFamily="34" charset="0"/>
              </a:rPr>
              <a:t>ctiv</a:t>
            </a:r>
            <a:r>
              <a:rPr lang="en-US" sz="1600" b="1" i="1" dirty="0">
                <a:solidFill>
                  <a:srgbClr val="FF0000"/>
                </a:solidFill>
                <a:latin typeface="Arial" panose="020B0604020202020204" pitchFamily="34" charset="0"/>
                <a:cs typeface="Arial" panose="020B0604020202020204" pitchFamily="34" charset="0"/>
              </a:rPr>
              <a:t> produce </a:t>
            </a:r>
            <a:r>
              <a:rPr lang="en-US" sz="1600" b="1" i="1" dirty="0" err="1">
                <a:solidFill>
                  <a:srgbClr val="FF0000"/>
                </a:solidFill>
                <a:latin typeface="Arial" panose="020B0604020202020204" pitchFamily="34" charset="0"/>
                <a:cs typeface="Arial" panose="020B0604020202020204" pitchFamily="34" charset="0"/>
              </a:rPr>
              <a:t>lumina</a:t>
            </a:r>
            <a:r>
              <a:rPr lang="en-US" sz="1600" b="1" i="1" dirty="0">
                <a:solidFill>
                  <a:srgbClr val="FF0000"/>
                </a:solidFill>
                <a:latin typeface="Arial" panose="020B0604020202020204" pitchFamily="34" charset="0"/>
                <a:cs typeface="Arial" panose="020B0604020202020204" pitchFamily="34" charset="0"/>
              </a:rPr>
              <a:t> cu</a:t>
            </a:r>
            <a:r>
              <a:rPr lang="ro-MD" sz="1600" b="1" i="1" dirty="0">
                <a:solidFill>
                  <a:srgbClr val="FF0000"/>
                </a:solidFill>
                <a:latin typeface="Arial" panose="020B0604020202020204" pitchFamily="34" charset="0"/>
                <a:cs typeface="Arial" panose="020B0604020202020204" pitchFamily="34" charset="0"/>
              </a:rPr>
              <a:t> </a:t>
            </a:r>
            <a:r>
              <a:rPr lang="en-US" sz="1600" b="1" i="1" dirty="0" err="1">
                <a:solidFill>
                  <a:srgbClr val="FF0000"/>
                </a:solidFill>
                <a:latin typeface="Arial" panose="020B0604020202020204" pitchFamily="34" charset="0"/>
                <a:cs typeface="Arial" panose="020B0604020202020204" pitchFamily="34" charset="0"/>
              </a:rPr>
              <a:t>aceste</a:t>
            </a:r>
            <a:r>
              <a:rPr lang="en-US" sz="1600" b="1" i="1" dirty="0">
                <a:solidFill>
                  <a:srgbClr val="FF0000"/>
                </a:solidFill>
                <a:latin typeface="Arial" panose="020B0604020202020204" pitchFamily="34" charset="0"/>
                <a:cs typeface="Arial" panose="020B0604020202020204" pitchFamily="34" charset="0"/>
              </a:rPr>
              <a:t> </a:t>
            </a:r>
            <a:r>
              <a:rPr lang="en-US" sz="1600" b="1" i="1" dirty="0" err="1">
                <a:solidFill>
                  <a:srgbClr val="FF0000"/>
                </a:solidFill>
                <a:latin typeface="Arial" panose="020B0604020202020204" pitchFamily="34" charset="0"/>
                <a:cs typeface="Arial" panose="020B0604020202020204" pitchFamily="34" charset="0"/>
              </a:rPr>
              <a:t>propietăţi</a:t>
            </a:r>
            <a:r>
              <a:rPr lang="en-US" sz="1600" b="1" i="1" dirty="0">
                <a:solidFill>
                  <a:srgbClr val="FF0000"/>
                </a:solidFill>
                <a:latin typeface="Arial" panose="020B0604020202020204" pitchFamily="34" charset="0"/>
                <a:cs typeface="Arial" panose="020B0604020202020204" pitchFamily="34" charset="0"/>
              </a:rPr>
              <a:t> </a:t>
            </a:r>
            <a:r>
              <a:rPr lang="en-US" sz="1600" b="1" i="1" dirty="0" err="1">
                <a:solidFill>
                  <a:srgbClr val="FF0000"/>
                </a:solidFill>
                <a:latin typeface="Arial" panose="020B0604020202020204" pitchFamily="34" charset="0"/>
                <a:cs typeface="Arial" panose="020B0604020202020204" pitchFamily="34" charset="0"/>
              </a:rPr>
              <a:t>remarcabile</a:t>
            </a:r>
            <a:r>
              <a:rPr lang="en-US" sz="1800" b="1" i="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66680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852DA92-29FB-EDCE-3212-2D99198D6E0C}"/>
              </a:ext>
            </a:extLst>
          </p:cNvPr>
          <p:cNvSpPr>
            <a:spLocks noGrp="1"/>
          </p:cNvSpPr>
          <p:nvPr>
            <p:ph type="title"/>
          </p:nvPr>
        </p:nvSpPr>
        <p:spPr>
          <a:xfrm>
            <a:off x="3164542" y="562535"/>
            <a:ext cx="7252447" cy="856129"/>
          </a:xfrm>
        </p:spPr>
        <p:txBody>
          <a:bodyPr/>
          <a:lstStyle/>
          <a:p>
            <a:r>
              <a:rPr lang="ro-RO" dirty="0"/>
              <a:t>Laser diode </a:t>
            </a:r>
            <a:r>
              <a:rPr lang="ro-RO" dirty="0" err="1"/>
              <a:t>characteristics</a:t>
            </a:r>
            <a:endParaRPr lang="en-US" dirty="0"/>
          </a:p>
        </p:txBody>
      </p:sp>
      <p:sp>
        <p:nvSpPr>
          <p:cNvPr id="3" name="Substituent conținut 2">
            <a:extLst>
              <a:ext uri="{FF2B5EF4-FFF2-40B4-BE49-F238E27FC236}">
                <a16:creationId xmlns:a16="http://schemas.microsoft.com/office/drawing/2014/main" id="{C8333DD4-5EF7-6A7C-ACEE-FC68953C5CA6}"/>
              </a:ext>
            </a:extLst>
          </p:cNvPr>
          <p:cNvSpPr>
            <a:spLocks noGrp="1"/>
          </p:cNvSpPr>
          <p:nvPr>
            <p:ph idx="1"/>
          </p:nvPr>
        </p:nvSpPr>
        <p:spPr>
          <a:xfrm>
            <a:off x="1371599" y="1418664"/>
            <a:ext cx="10246659" cy="4551830"/>
          </a:xfrm>
        </p:spPr>
        <p:txBody>
          <a:bodyPr>
            <a:normAutofit/>
          </a:bodyPr>
          <a:lstStyle/>
          <a:p>
            <a:r>
              <a:rPr lang="en-US" sz="2400" dirty="0" err="1">
                <a:latin typeface="Arial" panose="020B0604020202020204" pitchFamily="34" charset="0"/>
                <a:cs typeface="Arial" panose="020B0604020202020204" pitchFamily="34" charset="0"/>
              </a:rPr>
              <a:t>Timp</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răspuns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în</a:t>
            </a:r>
            <a:r>
              <a:rPr lang="en-US" sz="2400" dirty="0">
                <a:latin typeface="Arial" panose="020B0604020202020204" pitchFamily="34" charset="0"/>
                <a:cs typeface="Arial" panose="020B0604020202020204" pitchFamily="34" charset="0"/>
              </a:rPr>
              <a:t> </a:t>
            </a:r>
            <a:r>
              <a:rPr lang="en-US" sz="2400" b="1" i="1" dirty="0" err="1">
                <a:latin typeface="Arial" panose="020B0604020202020204" pitchFamily="34" charset="0"/>
                <a:cs typeface="Arial" panose="020B0604020202020204" pitchFamily="34" charset="0"/>
              </a:rPr>
              <a:t>nanosecundă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chiar</a:t>
            </a:r>
            <a:r>
              <a:rPr lang="en-US" sz="2400" dirty="0">
                <a:latin typeface="Arial" panose="020B0604020202020204" pitchFamily="34" charset="0"/>
                <a:cs typeface="Arial" panose="020B0604020202020204" pitchFamily="34" charset="0"/>
              </a:rPr>
              <a:t> </a:t>
            </a:r>
            <a:r>
              <a:rPr lang="en-US" sz="2400" b="1" i="1" dirty="0" err="1">
                <a:latin typeface="Arial" panose="020B0604020202020204" pitchFamily="34" charset="0"/>
                <a:cs typeface="Arial" panose="020B0604020202020204" pitchFamily="34" charset="0"/>
              </a:rPr>
              <a:t>picosecundă</a:t>
            </a:r>
            <a:r>
              <a:rPr lang="en-US" sz="2400" dirty="0">
                <a:latin typeface="Arial" panose="020B0604020202020204" pitchFamily="34" charset="0"/>
                <a:cs typeface="Arial" panose="020B0604020202020204" pitchFamily="34" charset="0"/>
              </a:rPr>
              <a:t> (GHz BW)</a:t>
            </a:r>
            <a:endParaRPr lang="ro-RO" sz="2400" dirty="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Lățimea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spectrală</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ordinul</a:t>
            </a:r>
            <a:r>
              <a:rPr lang="en-US" sz="2400"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nm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mai</a:t>
            </a:r>
            <a:r>
              <a:rPr lang="en-US" sz="2400" dirty="0">
                <a:latin typeface="Arial" panose="020B0604020202020204" pitchFamily="34" charset="0"/>
                <a:cs typeface="Arial" panose="020B0604020202020204" pitchFamily="34" charset="0"/>
              </a:rPr>
              <a:t> mica</a:t>
            </a:r>
            <a:endParaRPr lang="ro-RO" sz="2400" dirty="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Putere</a:t>
            </a:r>
            <a:r>
              <a:rPr lang="en-US" sz="2400" dirty="0">
                <a:latin typeface="Arial" panose="020B0604020202020204" pitchFamily="34" charset="0"/>
                <a:cs typeface="Arial" panose="020B0604020202020204" pitchFamily="34" charset="0"/>
              </a:rPr>
              <a:t> mare de </a:t>
            </a:r>
            <a:r>
              <a:rPr lang="en-US" sz="2400" dirty="0" err="1">
                <a:latin typeface="Arial" panose="020B0604020202020204" pitchFamily="34" charset="0"/>
                <a:cs typeface="Arial" panose="020B0604020202020204" pitchFamily="34" charset="0"/>
              </a:rPr>
              <a:t>ieșire</a:t>
            </a:r>
            <a:r>
              <a:rPr lang="en-US" sz="2400" dirty="0">
                <a:latin typeface="Arial" panose="020B0604020202020204" pitchFamily="34" charset="0"/>
                <a:cs typeface="Arial" panose="020B0604020202020204" pitchFamily="34" charset="0"/>
              </a:rPr>
              <a:t> (</a:t>
            </a:r>
            <a:r>
              <a:rPr lang="en-US" sz="2400" b="1" i="1" dirty="0" err="1">
                <a:latin typeface="Arial" panose="020B0604020202020204" pitchFamily="34" charset="0"/>
                <a:cs typeface="Arial" panose="020B0604020202020204" pitchFamily="34" charset="0"/>
              </a:rPr>
              <a:t>zeci</a:t>
            </a:r>
            <a:r>
              <a:rPr lang="en-US" sz="2400" b="1" i="1" dirty="0">
                <a:latin typeface="Arial" panose="020B0604020202020204" pitchFamily="34" charset="0"/>
                <a:cs typeface="Arial" panose="020B0604020202020204" pitchFamily="34" charset="0"/>
              </a:rPr>
              <a:t> de </a:t>
            </a:r>
            <a:r>
              <a:rPr lang="en-US" sz="2400" b="1" i="1" dirty="0" err="1">
                <a:latin typeface="Arial" panose="020B0604020202020204" pitchFamily="34" charset="0"/>
                <a:cs typeface="Arial" panose="020B0604020202020204" pitchFamily="34" charset="0"/>
              </a:rPr>
              <a:t>mW</a:t>
            </a:r>
            <a:r>
              <a:rPr lang="en-US" sz="2400" dirty="0">
                <a:latin typeface="Arial" panose="020B0604020202020204" pitchFamily="34" charset="0"/>
                <a:cs typeface="Arial" panose="020B0604020202020204" pitchFamily="34" charset="0"/>
              </a:rPr>
              <a:t>)</a:t>
            </a:r>
            <a:endParaRPr lang="ro-RO" sz="2400" dirty="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Fascicul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îngust</a:t>
            </a:r>
            <a:r>
              <a:rPr lang="en-US" sz="2400" dirty="0">
                <a:latin typeface="Arial" panose="020B0604020202020204" pitchFamily="34" charset="0"/>
                <a:cs typeface="Arial" panose="020B0604020202020204" pitchFamily="34" charset="0"/>
              </a:rPr>
              <a:t> (</a:t>
            </a:r>
            <a:r>
              <a:rPr lang="en-US" sz="2400" b="1" i="1" dirty="0" err="1">
                <a:latin typeface="Arial" panose="020B0604020202020204" pitchFamily="34" charset="0"/>
                <a:cs typeface="Arial" panose="020B0604020202020204" pitchFamily="34" charset="0"/>
              </a:rPr>
              <a:t>cuplare</a:t>
            </a:r>
            <a:r>
              <a:rPr lang="en-US" sz="2400" b="1" i="1" dirty="0">
                <a:latin typeface="Arial" panose="020B0604020202020204" pitchFamily="34" charset="0"/>
                <a:cs typeface="Arial" panose="020B0604020202020204" pitchFamily="34" charset="0"/>
              </a:rPr>
              <a:t> </a:t>
            </a:r>
            <a:r>
              <a:rPr lang="en-US" sz="2400" b="1" i="1" dirty="0" err="1">
                <a:latin typeface="Arial" panose="020B0604020202020204" pitchFamily="34" charset="0"/>
                <a:cs typeface="Arial" panose="020B0604020202020204" pitchFamily="34" charset="0"/>
              </a:rPr>
              <a:t>bună</a:t>
            </a:r>
            <a:r>
              <a:rPr lang="en-US" sz="2400" b="1" i="1" dirty="0">
                <a:latin typeface="Arial" panose="020B0604020202020204" pitchFamily="34" charset="0"/>
                <a:cs typeface="Arial" panose="020B0604020202020204" pitchFamily="34" charset="0"/>
              </a:rPr>
              <a:t> la </a:t>
            </a:r>
            <a:r>
              <a:rPr lang="en-US" sz="2400" b="1" i="1" dirty="0" err="1">
                <a:latin typeface="Arial" panose="020B0604020202020204" pitchFamily="34" charset="0"/>
                <a:cs typeface="Arial" panose="020B0604020202020204" pitchFamily="34" charset="0"/>
              </a:rPr>
              <a:t>fibre</a:t>
            </a:r>
            <a:r>
              <a:rPr lang="en-US" sz="2400" b="1" i="1" dirty="0">
                <a:latin typeface="Arial" panose="020B0604020202020204" pitchFamily="34" charset="0"/>
                <a:cs typeface="Arial" panose="020B0604020202020204" pitchFamily="34" charset="0"/>
              </a:rPr>
              <a:t> </a:t>
            </a:r>
            <a:r>
              <a:rPr lang="en-US" sz="2400" b="1" i="1" dirty="0" err="1">
                <a:latin typeface="Arial" panose="020B0604020202020204" pitchFamily="34" charset="0"/>
                <a:cs typeface="Arial" panose="020B0604020202020204" pitchFamily="34" charset="0"/>
              </a:rPr>
              <a:t>monomode</a:t>
            </a:r>
            <a:r>
              <a:rPr lang="en-US" sz="2400" dirty="0">
                <a:latin typeface="Arial" panose="020B0604020202020204" pitchFamily="34" charset="0"/>
                <a:cs typeface="Arial" panose="020B0604020202020204" pitchFamily="34" charset="0"/>
              </a:rPr>
              <a:t>)</a:t>
            </a:r>
            <a:endParaRPr lang="ro-RO" sz="2400" dirty="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Diodele</a:t>
            </a:r>
            <a:r>
              <a:rPr lang="en-US" sz="2400" dirty="0">
                <a:latin typeface="Arial" panose="020B0604020202020204" pitchFamily="34" charset="0"/>
                <a:cs typeface="Arial" panose="020B0604020202020204" pitchFamily="34" charset="0"/>
              </a:rPr>
              <a:t> laser au </a:t>
            </a:r>
            <a:r>
              <a:rPr lang="en-US" sz="2400" dirty="0" err="1">
                <a:latin typeface="Arial" panose="020B0604020202020204" pitchFamily="34" charset="0"/>
                <a:cs typeface="Arial" panose="020B0604020202020204" pitchFamily="34" charset="0"/>
              </a:rPr>
              <a:t>trei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moduri</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radiație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distincte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anume</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moduri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longitudinale</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laterale</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și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transversale</a:t>
            </a:r>
            <a:r>
              <a:rPr lang="en-US" sz="2400" dirty="0">
                <a:solidFill>
                  <a:srgbClr val="FF0000"/>
                </a:solidFill>
                <a:latin typeface="Arial" panose="020B0604020202020204" pitchFamily="34" charset="0"/>
                <a:cs typeface="Arial" panose="020B0604020202020204" pitchFamily="34" charset="0"/>
              </a:rPr>
              <a:t>.</a:t>
            </a:r>
            <a:endParaRPr lang="ro-RO" sz="2400" dirty="0">
              <a:solidFill>
                <a:srgbClr val="FF0000"/>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La </a:t>
            </a:r>
            <a:r>
              <a:rPr lang="en-US" sz="2400" dirty="0" err="1">
                <a:latin typeface="Arial" panose="020B0604020202020204" pitchFamily="34" charset="0"/>
                <a:cs typeface="Arial" panose="020B0604020202020204" pitchFamily="34" charset="0"/>
              </a:rPr>
              <a:t>diodele</a:t>
            </a:r>
            <a:r>
              <a:rPr lang="en-US" sz="2400" dirty="0">
                <a:latin typeface="Arial" panose="020B0604020202020204" pitchFamily="34" charset="0"/>
                <a:cs typeface="Arial" panose="020B0604020202020204" pitchFamily="34" charset="0"/>
              </a:rPr>
              <a:t> laser, </a:t>
            </a:r>
            <a:r>
              <a:rPr lang="en-US" sz="2400" dirty="0" err="1">
                <a:latin typeface="Arial" panose="020B0604020202020204" pitchFamily="34" charset="0"/>
                <a:cs typeface="Arial" panose="020B0604020202020204" pitchFamily="34" charset="0"/>
              </a:rPr>
              <a:t>oglinzile</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capăt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oferă</a:t>
            </a:r>
            <a:r>
              <a:rPr lang="en-US" sz="2400" dirty="0">
                <a:latin typeface="Arial" panose="020B0604020202020204" pitchFamily="34" charset="0"/>
                <a:cs typeface="Arial" panose="020B0604020202020204" pitchFamily="34" charset="0"/>
              </a:rPr>
              <a:t> un feedback optic </a:t>
            </a:r>
            <a:r>
              <a:rPr lang="en-US" sz="2400" dirty="0" err="1">
                <a:latin typeface="Arial" panose="020B0604020202020204" pitchFamily="34" charset="0"/>
                <a:cs typeface="Arial" panose="020B0604020202020204" pitchFamily="34" charset="0"/>
              </a:rPr>
              <a:t>puternic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în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direcția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longitudinală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astfel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încât</a:t>
            </a:r>
            <a:r>
              <a:rPr lang="en-US" sz="2400" dirty="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din cauza </a:t>
            </a:r>
            <a:r>
              <a:rPr lang="en-US" sz="2400" dirty="0" err="1">
                <a:latin typeface="Arial" panose="020B0604020202020204" pitchFamily="34" charset="0"/>
                <a:cs typeface="Arial" panose="020B0604020202020204" pitchFamily="34" charset="0"/>
              </a:rPr>
              <a:t>marginilor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fațetelor</a:t>
            </a:r>
            <a:r>
              <a:rPr lang="ro-RO" sz="2400" dirty="0">
                <a:latin typeface="Arial" panose="020B0604020202020204" pitchFamily="34" charset="0"/>
                <a:cs typeface="Arial" panose="020B0604020202020204" pitchFamily="34" charset="0"/>
              </a:rPr>
              <a:t> oglinzilor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radiația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poate</a:t>
            </a:r>
            <a:r>
              <a:rPr lang="en-US" sz="2400" dirty="0">
                <a:latin typeface="Arial" panose="020B0604020202020204" pitchFamily="34" charset="0"/>
                <a:cs typeface="Arial" panose="020B0604020202020204" pitchFamily="34" charset="0"/>
              </a:rPr>
              <a:t> fi </a:t>
            </a:r>
            <a:r>
              <a:rPr lang="en-US" sz="2400" dirty="0" err="1">
                <a:latin typeface="Arial" panose="020B0604020202020204" pitchFamily="34" charset="0"/>
                <a:cs typeface="Arial" panose="020B0604020202020204" pitchFamily="34" charset="0"/>
              </a:rPr>
              <a:t>realizată</a:t>
            </a:r>
            <a:r>
              <a:rPr lang="ro-RO" sz="2400" dirty="0">
                <a:latin typeface="Arial" panose="020B0604020202020204" pitchFamily="34" charset="0"/>
                <a:cs typeface="Arial" panose="020B0604020202020204" pitchFamily="34" charset="0"/>
              </a:rPr>
              <a:t> preponderent </a:t>
            </a:r>
            <a:r>
              <a:rPr lang="en-US" sz="2400" dirty="0" err="1">
                <a:latin typeface="Arial" panose="020B0604020202020204" pitchFamily="34" charset="0"/>
                <a:cs typeface="Arial" panose="020B0604020202020204" pitchFamily="34" charset="0"/>
              </a:rPr>
              <a:t>în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direcția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longitudinală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degrabă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decât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în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direcția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laterală</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48369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D463C-3B23-6129-B8FD-6AA79B2DEE18}"/>
              </a:ext>
            </a:extLst>
          </p:cNvPr>
          <p:cNvSpPr>
            <a:spLocks noGrp="1"/>
          </p:cNvSpPr>
          <p:nvPr>
            <p:ph type="title"/>
          </p:nvPr>
        </p:nvSpPr>
        <p:spPr>
          <a:xfrm>
            <a:off x="4998203" y="281553"/>
            <a:ext cx="2766447" cy="709047"/>
          </a:xfrm>
        </p:spPr>
        <p:txBody>
          <a:bodyPr/>
          <a:lstStyle/>
          <a:p>
            <a:r>
              <a:rPr lang="ro-RO" dirty="0"/>
              <a:t>Tipuri FT</a:t>
            </a:r>
            <a:endParaRPr lang="en-US" dirty="0"/>
          </a:p>
        </p:txBody>
      </p:sp>
      <p:sp>
        <p:nvSpPr>
          <p:cNvPr id="3" name="Content Placeholder 2">
            <a:extLst>
              <a:ext uri="{FF2B5EF4-FFF2-40B4-BE49-F238E27FC236}">
                <a16:creationId xmlns:a16="http://schemas.microsoft.com/office/drawing/2014/main" id="{A421BDFB-65EE-8D14-C2CF-74A22A83E1EC}"/>
              </a:ext>
            </a:extLst>
          </p:cNvPr>
          <p:cNvSpPr>
            <a:spLocks noGrp="1"/>
          </p:cNvSpPr>
          <p:nvPr>
            <p:ph idx="1"/>
          </p:nvPr>
        </p:nvSpPr>
        <p:spPr>
          <a:xfrm>
            <a:off x="1371600" y="1162373"/>
            <a:ext cx="10205634" cy="5414074"/>
          </a:xfrm>
        </p:spPr>
        <p:txBody>
          <a:bodyPr>
            <a:normAutofit/>
          </a:bodyPr>
          <a:lstStyle/>
          <a:p>
            <a:pPr marL="0" indent="0">
              <a:buNone/>
            </a:pPr>
            <a:r>
              <a:rPr lang="en-US" b="1" dirty="0" err="1"/>
              <a:t>Fototranzistor</a:t>
            </a:r>
            <a:r>
              <a:rPr lang="en-US" b="1" dirty="0"/>
              <a:t> BJT</a:t>
            </a:r>
            <a:endParaRPr lang="ro-RO" b="1" dirty="0"/>
          </a:p>
          <a:p>
            <a:r>
              <a:rPr lang="en-US" dirty="0" err="1"/>
              <a:t>fototranzistor</a:t>
            </a:r>
            <a:r>
              <a:rPr lang="en-US" dirty="0"/>
              <a:t> </a:t>
            </a:r>
            <a:r>
              <a:rPr lang="en-US" dirty="0" err="1"/>
              <a:t>mai</a:t>
            </a:r>
            <a:r>
              <a:rPr lang="en-US" dirty="0"/>
              <a:t> </a:t>
            </a:r>
            <a:r>
              <a:rPr lang="en-US" dirty="0" err="1"/>
              <a:t>frecvent</a:t>
            </a:r>
            <a:r>
              <a:rPr lang="en-US" dirty="0"/>
              <a:t> </a:t>
            </a:r>
            <a:r>
              <a:rPr lang="en-US" dirty="0" err="1"/>
              <a:t>utilizat</a:t>
            </a:r>
            <a:r>
              <a:rPr lang="en-US" dirty="0"/>
              <a:t>. </a:t>
            </a:r>
            <a:r>
              <a:rPr lang="ro-RO" dirty="0"/>
              <a:t>D</a:t>
            </a:r>
            <a:r>
              <a:rPr lang="en-US" dirty="0" err="1"/>
              <a:t>isponibil</a:t>
            </a:r>
            <a:r>
              <a:rPr lang="en-US" dirty="0"/>
              <a:t> </a:t>
            </a:r>
            <a:r>
              <a:rPr lang="en-US" dirty="0" err="1"/>
              <a:t>în</a:t>
            </a:r>
            <a:r>
              <a:rPr lang="en-US" dirty="0"/>
              <a:t> ​​</a:t>
            </a:r>
            <a:r>
              <a:rPr lang="en-US" dirty="0" err="1"/>
              <a:t>variante</a:t>
            </a:r>
            <a:r>
              <a:rPr lang="en-US" dirty="0"/>
              <a:t> NPN, </a:t>
            </a:r>
            <a:r>
              <a:rPr lang="en-US" dirty="0" err="1"/>
              <a:t>și</a:t>
            </a:r>
            <a:r>
              <a:rPr lang="en-US" dirty="0"/>
              <a:t> PNP. </a:t>
            </a:r>
            <a:endParaRPr lang="ro-RO" dirty="0"/>
          </a:p>
          <a:p>
            <a:r>
              <a:rPr lang="en-US" dirty="0"/>
              <a:t>Sursa de </a:t>
            </a:r>
            <a:r>
              <a:rPr lang="en-US" dirty="0" err="1"/>
              <a:t>lumină</a:t>
            </a:r>
            <a:r>
              <a:rPr lang="en-US" dirty="0"/>
              <a:t> </a:t>
            </a:r>
            <a:r>
              <a:rPr lang="en-US" dirty="0" err="1"/>
              <a:t>controlează</a:t>
            </a:r>
            <a:r>
              <a:rPr lang="en-US" dirty="0"/>
              <a:t> </a:t>
            </a:r>
            <a:r>
              <a:rPr lang="en-US" dirty="0" err="1"/>
              <a:t>curentul</a:t>
            </a:r>
            <a:r>
              <a:rPr lang="en-US" dirty="0"/>
              <a:t> de </a:t>
            </a:r>
            <a:r>
              <a:rPr lang="en-US" dirty="0" err="1"/>
              <a:t>colector</a:t>
            </a:r>
            <a:r>
              <a:rPr lang="en-US" dirty="0"/>
              <a:t>. </a:t>
            </a:r>
            <a:r>
              <a:rPr lang="en-US" dirty="0" err="1"/>
              <a:t>Dezavantaj</a:t>
            </a:r>
            <a:r>
              <a:rPr lang="en-US" dirty="0"/>
              <a:t> </a:t>
            </a:r>
            <a:r>
              <a:rPr lang="ro-RO" dirty="0"/>
              <a:t>- </a:t>
            </a:r>
            <a:r>
              <a:rPr lang="en-US" dirty="0" err="1"/>
              <a:t>permite</a:t>
            </a:r>
            <a:r>
              <a:rPr lang="en-US" dirty="0"/>
              <a:t> </a:t>
            </a:r>
            <a:r>
              <a:rPr lang="en-US" dirty="0" err="1"/>
              <a:t>curentul</a:t>
            </a:r>
            <a:r>
              <a:rPr lang="en-US" dirty="0"/>
              <a:t> de </a:t>
            </a:r>
            <a:r>
              <a:rPr lang="en-US" dirty="0" err="1"/>
              <a:t>scurgere</a:t>
            </a:r>
            <a:r>
              <a:rPr lang="en-US" dirty="0"/>
              <a:t> </a:t>
            </a:r>
            <a:r>
              <a:rPr lang="en-US" dirty="0" err="1"/>
              <a:t>în</a:t>
            </a:r>
            <a:r>
              <a:rPr lang="en-US" dirty="0"/>
              <a:t> </a:t>
            </a:r>
            <a:r>
              <a:rPr lang="en-US" dirty="0" err="1"/>
              <a:t>condiții</a:t>
            </a:r>
            <a:r>
              <a:rPr lang="en-US" dirty="0"/>
              <a:t> de </a:t>
            </a:r>
            <a:r>
              <a:rPr lang="en-US" dirty="0" err="1"/>
              <a:t>întuneric</a:t>
            </a:r>
            <a:r>
              <a:rPr lang="en-US" dirty="0"/>
              <a:t>. Cu </a:t>
            </a:r>
            <a:r>
              <a:rPr lang="en-US" dirty="0" err="1"/>
              <a:t>toate</a:t>
            </a:r>
            <a:r>
              <a:rPr lang="en-US" dirty="0"/>
              <a:t> </a:t>
            </a:r>
            <a:r>
              <a:rPr lang="en-US" dirty="0" err="1"/>
              <a:t>acestea</a:t>
            </a:r>
            <a:r>
              <a:rPr lang="en-US" dirty="0"/>
              <a:t>, </a:t>
            </a:r>
            <a:r>
              <a:rPr lang="en-US" dirty="0" err="1"/>
              <a:t>poate</a:t>
            </a:r>
            <a:r>
              <a:rPr lang="en-US" dirty="0"/>
              <a:t> conduce un </a:t>
            </a:r>
            <a:r>
              <a:rPr lang="en-US" dirty="0" err="1"/>
              <a:t>curent</a:t>
            </a:r>
            <a:r>
              <a:rPr lang="en-US" dirty="0"/>
              <a:t> mare </a:t>
            </a:r>
            <a:r>
              <a:rPr lang="en-US" dirty="0" err="1"/>
              <a:t>deoarece</a:t>
            </a:r>
            <a:r>
              <a:rPr lang="en-US" dirty="0"/>
              <a:t> </a:t>
            </a:r>
            <a:r>
              <a:rPr lang="en-US" dirty="0" err="1"/>
              <a:t>fluxul</a:t>
            </a:r>
            <a:r>
              <a:rPr lang="en-US" dirty="0"/>
              <a:t> de </a:t>
            </a:r>
            <a:r>
              <a:rPr lang="en-US" dirty="0" err="1"/>
              <a:t>curent</a:t>
            </a:r>
            <a:r>
              <a:rPr lang="en-US" dirty="0"/>
              <a:t> se </a:t>
            </a:r>
            <a:r>
              <a:rPr lang="en-US" dirty="0" err="1"/>
              <a:t>datorează</a:t>
            </a:r>
            <a:r>
              <a:rPr lang="en-US" dirty="0"/>
              <a:t> </a:t>
            </a:r>
            <a:r>
              <a:rPr lang="en-US" dirty="0" err="1"/>
              <a:t>atât</a:t>
            </a:r>
            <a:r>
              <a:rPr lang="en-US" dirty="0"/>
              <a:t> </a:t>
            </a:r>
            <a:r>
              <a:rPr lang="en-US" dirty="0" err="1"/>
              <a:t>purtătorilor</a:t>
            </a:r>
            <a:r>
              <a:rPr lang="en-US" dirty="0"/>
              <a:t> de </a:t>
            </a:r>
            <a:r>
              <a:rPr lang="en-US" dirty="0" err="1"/>
              <a:t>sarcină</a:t>
            </a:r>
            <a:r>
              <a:rPr lang="en-US" dirty="0"/>
              <a:t> </a:t>
            </a:r>
            <a:r>
              <a:rPr lang="en-US" dirty="0" err="1"/>
              <a:t>majoritari</a:t>
            </a:r>
            <a:r>
              <a:rPr lang="en-US" dirty="0"/>
              <a:t>, </a:t>
            </a:r>
            <a:r>
              <a:rPr lang="en-US" dirty="0" err="1"/>
              <a:t>cât</a:t>
            </a:r>
            <a:r>
              <a:rPr lang="en-US" dirty="0"/>
              <a:t> </a:t>
            </a:r>
            <a:r>
              <a:rPr lang="en-US" dirty="0" err="1"/>
              <a:t>și</a:t>
            </a:r>
            <a:r>
              <a:rPr lang="en-US" dirty="0"/>
              <a:t> </a:t>
            </a:r>
            <a:r>
              <a:rPr lang="en-US" dirty="0" err="1"/>
              <a:t>minoritari</a:t>
            </a:r>
            <a:r>
              <a:rPr lang="en-US" dirty="0"/>
              <a:t>. Nu </a:t>
            </a:r>
            <a:r>
              <a:rPr lang="en-US" dirty="0" err="1"/>
              <a:t>poate</a:t>
            </a:r>
            <a:r>
              <a:rPr lang="en-US" dirty="0"/>
              <a:t> </a:t>
            </a:r>
            <a:r>
              <a:rPr lang="en-US" dirty="0" err="1"/>
              <a:t>funcționa</a:t>
            </a:r>
            <a:r>
              <a:rPr lang="en-US" dirty="0"/>
              <a:t> la </a:t>
            </a:r>
            <a:r>
              <a:rPr lang="en-US" dirty="0" err="1"/>
              <a:t>frecvență</a:t>
            </a:r>
            <a:r>
              <a:rPr lang="en-US" dirty="0"/>
              <a:t> </a:t>
            </a:r>
            <a:r>
              <a:rPr lang="en-US" dirty="0" err="1"/>
              <a:t>înaltă</a:t>
            </a:r>
            <a:r>
              <a:rPr lang="en-US" dirty="0"/>
              <a:t>, </a:t>
            </a:r>
            <a:r>
              <a:rPr lang="en-US" dirty="0" err="1"/>
              <a:t>dar</a:t>
            </a:r>
            <a:r>
              <a:rPr lang="en-US" dirty="0"/>
              <a:t> </a:t>
            </a:r>
            <a:r>
              <a:rPr lang="en-US" dirty="0" err="1"/>
              <a:t>permite</a:t>
            </a:r>
            <a:r>
              <a:rPr lang="en-US" dirty="0"/>
              <a:t> un </a:t>
            </a:r>
            <a:r>
              <a:rPr lang="en-US" dirty="0" err="1"/>
              <a:t>curent</a:t>
            </a:r>
            <a:r>
              <a:rPr lang="en-US" dirty="0"/>
              <a:t> mare cu </a:t>
            </a:r>
            <a:r>
              <a:rPr lang="en-US" dirty="0" err="1"/>
              <a:t>câștig</a:t>
            </a:r>
            <a:r>
              <a:rPr lang="en-US" dirty="0"/>
              <a:t> mare.</a:t>
            </a:r>
            <a:endParaRPr lang="ro-RO" dirty="0"/>
          </a:p>
          <a:p>
            <a:r>
              <a:rPr lang="en-US" b="1" dirty="0" err="1"/>
              <a:t>Fototranzistor</a:t>
            </a:r>
            <a:r>
              <a:rPr lang="en-US" b="1" dirty="0"/>
              <a:t> FET</a:t>
            </a:r>
            <a:endParaRPr lang="ro-RO" b="1" dirty="0"/>
          </a:p>
          <a:p>
            <a:r>
              <a:rPr lang="en-US" dirty="0" err="1"/>
              <a:t>tranzistor</a:t>
            </a:r>
            <a:r>
              <a:rPr lang="en-US" dirty="0"/>
              <a:t> cu </a:t>
            </a:r>
            <a:r>
              <a:rPr lang="en-US" dirty="0" err="1"/>
              <a:t>efect</a:t>
            </a:r>
            <a:r>
              <a:rPr lang="en-US" dirty="0"/>
              <a:t> de </a:t>
            </a:r>
            <a:r>
              <a:rPr lang="en-US" dirty="0" err="1"/>
              <a:t>câmp</a:t>
            </a:r>
            <a:r>
              <a:rPr lang="en-US" dirty="0"/>
              <a:t> </a:t>
            </a:r>
            <a:r>
              <a:rPr lang="en-US" dirty="0" err="1"/>
              <a:t>fără</a:t>
            </a:r>
            <a:r>
              <a:rPr lang="en-US" dirty="0"/>
              <a:t> </a:t>
            </a:r>
            <a:r>
              <a:rPr lang="en-US" dirty="0" err="1"/>
              <a:t>joncțiune</a:t>
            </a:r>
            <a:r>
              <a:rPr lang="en-US" dirty="0"/>
              <a:t> </a:t>
            </a:r>
            <a:r>
              <a:rPr lang="en-US" dirty="0" err="1"/>
              <a:t>și</a:t>
            </a:r>
            <a:r>
              <a:rPr lang="en-US" dirty="0"/>
              <a:t> cu un canal </a:t>
            </a:r>
            <a:r>
              <a:rPr lang="en-US" dirty="0" err="1"/>
              <a:t>sensibil</a:t>
            </a:r>
            <a:r>
              <a:rPr lang="en-US" dirty="0"/>
              <a:t> la </a:t>
            </a:r>
            <a:r>
              <a:rPr lang="en-US" dirty="0" err="1"/>
              <a:t>lumină</a:t>
            </a:r>
            <a:r>
              <a:rPr lang="en-US" dirty="0"/>
              <a:t>. </a:t>
            </a:r>
            <a:r>
              <a:rPr lang="en-US" dirty="0" err="1"/>
              <a:t>Canalul</a:t>
            </a:r>
            <a:r>
              <a:rPr lang="en-US" dirty="0"/>
              <a:t> </a:t>
            </a:r>
            <a:r>
              <a:rPr lang="en-US" dirty="0" err="1"/>
              <a:t>poate</a:t>
            </a:r>
            <a:r>
              <a:rPr lang="en-US" dirty="0"/>
              <a:t> fi fie canal N, fie canal P. Are </a:t>
            </a:r>
            <a:r>
              <a:rPr lang="en-US" dirty="0" err="1"/>
              <a:t>două</a:t>
            </a:r>
            <a:r>
              <a:rPr lang="en-US" dirty="0"/>
              <a:t> </a:t>
            </a:r>
            <a:r>
              <a:rPr lang="en-US" dirty="0" err="1"/>
              <a:t>terminale</a:t>
            </a:r>
            <a:r>
              <a:rPr lang="en-US" dirty="0"/>
              <a:t> </a:t>
            </a:r>
            <a:r>
              <a:rPr lang="en-US" dirty="0" err="1"/>
              <a:t>numite</a:t>
            </a:r>
            <a:r>
              <a:rPr lang="en-US" dirty="0"/>
              <a:t> </a:t>
            </a:r>
            <a:r>
              <a:rPr lang="en-US" dirty="0" err="1"/>
              <a:t>sursă</a:t>
            </a:r>
            <a:r>
              <a:rPr lang="en-US" dirty="0"/>
              <a:t> </a:t>
            </a:r>
            <a:r>
              <a:rPr lang="ro-RO" dirty="0"/>
              <a:t>(S) </a:t>
            </a:r>
            <a:r>
              <a:rPr lang="en-US" dirty="0" err="1"/>
              <a:t>și</a:t>
            </a:r>
            <a:r>
              <a:rPr lang="en-US" dirty="0"/>
              <a:t> </a:t>
            </a:r>
            <a:r>
              <a:rPr lang="en-US" dirty="0" err="1"/>
              <a:t>dren</a:t>
            </a:r>
            <a:r>
              <a:rPr lang="ro-RO" dirty="0"/>
              <a:t> (D)</a:t>
            </a:r>
            <a:r>
              <a:rPr lang="en-US" dirty="0"/>
              <a:t>. </a:t>
            </a:r>
            <a:endParaRPr lang="ro-RO" dirty="0"/>
          </a:p>
          <a:p>
            <a:r>
              <a:rPr lang="ro-RO" dirty="0"/>
              <a:t>C</a:t>
            </a:r>
            <a:r>
              <a:rPr lang="en-US" dirty="0" err="1"/>
              <a:t>onstructiv</a:t>
            </a:r>
            <a:r>
              <a:rPr lang="en-US" dirty="0"/>
              <a:t>, </a:t>
            </a:r>
            <a:r>
              <a:rPr lang="ro-RO" dirty="0"/>
              <a:t>D</a:t>
            </a:r>
            <a:r>
              <a:rPr lang="en-US" dirty="0"/>
              <a:t> </a:t>
            </a:r>
            <a:r>
              <a:rPr lang="en-US" dirty="0" err="1"/>
              <a:t>și</a:t>
            </a:r>
            <a:r>
              <a:rPr lang="en-US" dirty="0"/>
              <a:t> </a:t>
            </a:r>
            <a:r>
              <a:rPr lang="ro-RO" dirty="0"/>
              <a:t>S</a:t>
            </a:r>
            <a:r>
              <a:rPr lang="en-US" dirty="0"/>
              <a:t> sunt </a:t>
            </a:r>
            <a:r>
              <a:rPr lang="en-US" dirty="0" err="1"/>
              <a:t>aceleași</a:t>
            </a:r>
            <a:r>
              <a:rPr lang="en-US" dirty="0"/>
              <a:t>, </a:t>
            </a:r>
            <a:r>
              <a:rPr lang="en-US" dirty="0" err="1"/>
              <a:t>putând</a:t>
            </a:r>
            <a:r>
              <a:rPr lang="en-US" dirty="0"/>
              <a:t> fi </a:t>
            </a:r>
            <a:r>
              <a:rPr lang="en-US" dirty="0" err="1"/>
              <a:t>interschimbate</a:t>
            </a:r>
            <a:r>
              <a:rPr lang="en-US" dirty="0"/>
              <a:t>. </a:t>
            </a:r>
            <a:r>
              <a:rPr lang="en-US" dirty="0" err="1"/>
              <a:t>Drenul</a:t>
            </a:r>
            <a:r>
              <a:rPr lang="en-US" dirty="0"/>
              <a:t> </a:t>
            </a:r>
            <a:r>
              <a:rPr lang="en-US" dirty="0" err="1"/>
              <a:t>este</a:t>
            </a:r>
            <a:r>
              <a:rPr lang="en-US" dirty="0"/>
              <a:t> </a:t>
            </a:r>
            <a:r>
              <a:rPr lang="en-US" dirty="0" err="1"/>
              <a:t>pozitiv</a:t>
            </a:r>
            <a:r>
              <a:rPr lang="en-US" dirty="0"/>
              <a:t> </a:t>
            </a:r>
            <a:r>
              <a:rPr lang="en-US" dirty="0" err="1"/>
              <a:t>față</a:t>
            </a:r>
            <a:r>
              <a:rPr lang="en-US" dirty="0"/>
              <a:t> de </a:t>
            </a:r>
            <a:r>
              <a:rPr lang="en-US" dirty="0" err="1"/>
              <a:t>sursă</a:t>
            </a:r>
            <a:r>
              <a:rPr lang="en-US" dirty="0"/>
              <a:t>. Lumina </a:t>
            </a:r>
            <a:r>
              <a:rPr lang="en-US" dirty="0" err="1"/>
              <a:t>incidentă</a:t>
            </a:r>
            <a:r>
              <a:rPr lang="en-US" dirty="0"/>
              <a:t> </a:t>
            </a:r>
            <a:r>
              <a:rPr lang="en-US" dirty="0" err="1"/>
              <a:t>controlează</a:t>
            </a:r>
            <a:r>
              <a:rPr lang="en-US" dirty="0"/>
              <a:t> </a:t>
            </a:r>
            <a:r>
              <a:rPr lang="en-US" dirty="0" err="1"/>
              <a:t>curentul</a:t>
            </a:r>
            <a:r>
              <a:rPr lang="en-US" dirty="0"/>
              <a:t> de </a:t>
            </a:r>
            <a:r>
              <a:rPr lang="en-US" dirty="0" err="1"/>
              <a:t>dren</a:t>
            </a:r>
            <a:r>
              <a:rPr lang="en-US" dirty="0"/>
              <a:t>. Are o </a:t>
            </a:r>
            <a:r>
              <a:rPr lang="en-US" dirty="0" err="1"/>
              <a:t>viteză</a:t>
            </a:r>
            <a:r>
              <a:rPr lang="en-US" dirty="0"/>
              <a:t> mare de </a:t>
            </a:r>
            <a:r>
              <a:rPr lang="en-US" dirty="0" err="1"/>
              <a:t>comutare</a:t>
            </a:r>
            <a:r>
              <a:rPr lang="en-US" dirty="0"/>
              <a:t>, </a:t>
            </a:r>
            <a:r>
              <a:rPr lang="en-US" dirty="0" err="1"/>
              <a:t>ceea</a:t>
            </a:r>
            <a:r>
              <a:rPr lang="en-US" dirty="0"/>
              <a:t> </a:t>
            </a:r>
            <a:r>
              <a:rPr lang="en-US" dirty="0" err="1"/>
              <a:t>ce</a:t>
            </a:r>
            <a:r>
              <a:rPr lang="ro-RO" dirty="0"/>
              <a:t>-</a:t>
            </a:r>
            <a:r>
              <a:rPr lang="en-US" dirty="0" err="1"/>
              <a:t>i</a:t>
            </a:r>
            <a:r>
              <a:rPr lang="en-US" dirty="0"/>
              <a:t> </a:t>
            </a:r>
            <a:r>
              <a:rPr lang="en-US" dirty="0" err="1"/>
              <a:t>permite</a:t>
            </a:r>
            <a:r>
              <a:rPr lang="en-US" dirty="0"/>
              <a:t> </a:t>
            </a:r>
            <a:r>
              <a:rPr lang="en-US" dirty="0" err="1"/>
              <a:t>aplicații</a:t>
            </a:r>
            <a:r>
              <a:rPr lang="en-US" dirty="0"/>
              <a:t> de </a:t>
            </a:r>
            <a:r>
              <a:rPr lang="en-US" dirty="0" err="1"/>
              <a:t>înaltă</a:t>
            </a:r>
            <a:r>
              <a:rPr lang="en-US" dirty="0"/>
              <a:t> </a:t>
            </a:r>
            <a:r>
              <a:rPr lang="en-US" dirty="0" err="1"/>
              <a:t>frecvență</a:t>
            </a:r>
            <a:r>
              <a:rPr lang="en-US" dirty="0"/>
              <a:t>. Dar </a:t>
            </a:r>
            <a:r>
              <a:rPr lang="en-US" dirty="0" err="1"/>
              <a:t>permite</a:t>
            </a:r>
            <a:r>
              <a:rPr lang="en-US" dirty="0"/>
              <a:t> un </a:t>
            </a:r>
            <a:r>
              <a:rPr lang="en-US" dirty="0" err="1"/>
              <a:t>curent</a:t>
            </a:r>
            <a:r>
              <a:rPr lang="en-US" dirty="0"/>
              <a:t> </a:t>
            </a:r>
            <a:r>
              <a:rPr lang="en-US" dirty="0" err="1"/>
              <a:t>scăzut</a:t>
            </a:r>
            <a:r>
              <a:rPr lang="en-US" dirty="0"/>
              <a:t> </a:t>
            </a:r>
            <a:r>
              <a:rPr lang="en-US" dirty="0" err="1"/>
              <a:t>și</a:t>
            </a:r>
            <a:r>
              <a:rPr lang="en-US" dirty="0"/>
              <a:t> un </a:t>
            </a:r>
            <a:r>
              <a:rPr lang="en-US" dirty="0" err="1"/>
              <a:t>câștig</a:t>
            </a:r>
            <a:r>
              <a:rPr lang="en-US" dirty="0"/>
              <a:t> </a:t>
            </a:r>
            <a:r>
              <a:rPr lang="en-US" dirty="0" err="1"/>
              <a:t>scăzut</a:t>
            </a:r>
            <a:r>
              <a:rPr lang="en-US" dirty="0"/>
              <a:t>.</a:t>
            </a:r>
          </a:p>
        </p:txBody>
      </p:sp>
    </p:spTree>
    <p:extLst>
      <p:ext uri="{BB962C8B-B14F-4D97-AF65-F5344CB8AC3E}">
        <p14:creationId xmlns:p14="http://schemas.microsoft.com/office/powerpoint/2010/main" val="10636699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438400" y="274637"/>
            <a:ext cx="7772400" cy="715963"/>
          </a:xfrm>
        </p:spPr>
        <p:txBody>
          <a:bodyPr>
            <a:normAutofit/>
          </a:bodyPr>
          <a:lstStyle/>
          <a:p>
            <a:r>
              <a:rPr lang="ro-MD" altLang="en-US"/>
              <a:t>Parametrii diodei laser</a:t>
            </a:r>
            <a:endParaRPr lang="en-US" altLang="en-US"/>
          </a:p>
        </p:txBody>
      </p:sp>
      <p:sp>
        <p:nvSpPr>
          <p:cNvPr id="3" name="Content Placeholder 2"/>
          <p:cNvSpPr>
            <a:spLocks noGrp="1"/>
          </p:cNvSpPr>
          <p:nvPr>
            <p:ph sz="quarter" idx="1"/>
          </p:nvPr>
        </p:nvSpPr>
        <p:spPr>
          <a:xfrm>
            <a:off x="1255059" y="990599"/>
            <a:ext cx="10745534" cy="5592763"/>
          </a:xfrm>
        </p:spPr>
        <p:txBody>
          <a:bodyPr>
            <a:normAutofit/>
          </a:bodyPr>
          <a:lstStyle/>
          <a:p>
            <a:pPr>
              <a:defRPr/>
            </a:pPr>
            <a:r>
              <a:rPr lang="ro-MD" b="1" dirty="0">
                <a:latin typeface="Arial" panose="020B0604020202020204" pitchFamily="34" charset="0"/>
                <a:cs typeface="Arial" panose="020B0604020202020204" pitchFamily="34" charset="0"/>
              </a:rPr>
              <a:t>Curentul de prag </a:t>
            </a:r>
            <a:r>
              <a:rPr lang="ro-MD" dirty="0">
                <a:latin typeface="Arial" panose="020B0604020202020204" pitchFamily="34" charset="0"/>
                <a:cs typeface="Arial" panose="020B0604020202020204" pitchFamily="34" charset="0"/>
              </a:rPr>
              <a:t>– curentul la care dioda începe să funcționeze ca o diodă laser</a:t>
            </a:r>
          </a:p>
          <a:p>
            <a:pPr marL="0" indent="0">
              <a:buNone/>
              <a:defRPr/>
            </a:pPr>
            <a:r>
              <a:rPr lang="ro-MD" b="1" dirty="0">
                <a:latin typeface="Arial" panose="020B0604020202020204" pitchFamily="34" charset="0"/>
                <a:cs typeface="Arial" panose="020B0604020202020204" pitchFamily="34" charset="0"/>
              </a:rPr>
              <a:t>I </a:t>
            </a:r>
            <a:r>
              <a:rPr lang="ro-MD" b="1" baseline="-25000" dirty="0">
                <a:latin typeface="Arial" panose="020B0604020202020204" pitchFamily="34" charset="0"/>
                <a:cs typeface="Arial" panose="020B0604020202020204" pitchFamily="34" charset="0"/>
              </a:rPr>
              <a:t>prag</a:t>
            </a:r>
            <a:r>
              <a:rPr lang="ro-MD" b="1" dirty="0">
                <a:latin typeface="Arial" panose="020B0604020202020204" pitchFamily="34" charset="0"/>
                <a:cs typeface="Arial" panose="020B0604020202020204" pitchFamily="34" charset="0"/>
              </a:rPr>
              <a:t> (T) = I</a:t>
            </a:r>
            <a:r>
              <a:rPr lang="ro-MD" b="1" baseline="-25000" dirty="0">
                <a:latin typeface="Arial" panose="020B0604020202020204" pitchFamily="34" charset="0"/>
                <a:cs typeface="Arial" panose="020B0604020202020204" pitchFamily="34" charset="0"/>
              </a:rPr>
              <a:t>o </a:t>
            </a:r>
            <a:r>
              <a:rPr lang="ro-MD" b="1" dirty="0" err="1">
                <a:latin typeface="Arial" panose="020B0604020202020204" pitchFamily="34" charset="0"/>
                <a:cs typeface="Arial" panose="020B0604020202020204" pitchFamily="34" charset="0"/>
              </a:rPr>
              <a:t>exp</a:t>
            </a:r>
            <a:r>
              <a:rPr lang="ro-MD" b="1" dirty="0">
                <a:latin typeface="Arial" panose="020B0604020202020204" pitchFamily="34" charset="0"/>
                <a:cs typeface="Arial" panose="020B0604020202020204" pitchFamily="34" charset="0"/>
              </a:rPr>
              <a:t> (T/</a:t>
            </a:r>
            <a:r>
              <a:rPr lang="ro-MD" b="1" dirty="0" err="1">
                <a:latin typeface="Arial" panose="020B0604020202020204" pitchFamily="34" charset="0"/>
                <a:cs typeface="Arial" panose="020B0604020202020204" pitchFamily="34" charset="0"/>
              </a:rPr>
              <a:t>To</a:t>
            </a:r>
            <a:r>
              <a:rPr lang="ro-MD" b="1" dirty="0">
                <a:latin typeface="Arial" panose="020B0604020202020204" pitchFamily="34" charset="0"/>
                <a:cs typeface="Arial" panose="020B0604020202020204" pitchFamily="34" charset="0"/>
              </a:rPr>
              <a:t>) </a:t>
            </a:r>
            <a:r>
              <a:rPr lang="ro-MD" dirty="0">
                <a:latin typeface="Arial" panose="020B0604020202020204" pitchFamily="34" charset="0"/>
                <a:cs typeface="Arial" panose="020B0604020202020204" pitchFamily="34" charset="0"/>
              </a:rPr>
              <a:t>(cu temperatura crește rata recombinării </a:t>
            </a:r>
            <a:r>
              <a:rPr lang="ro-MD" dirty="0" err="1">
                <a:latin typeface="Arial" panose="020B0604020202020204" pitchFamily="34" charset="0"/>
                <a:cs typeface="Arial" panose="020B0604020202020204" pitchFamily="34" charset="0"/>
              </a:rPr>
              <a:t>neradiative</a:t>
            </a:r>
            <a:r>
              <a:rPr lang="ro-MD" dirty="0">
                <a:latin typeface="Arial" panose="020B0604020202020204" pitchFamily="34" charset="0"/>
                <a:cs typeface="Arial" panose="020B0604020202020204" pitchFamily="34" charset="0"/>
              </a:rPr>
              <a:t>, ce scade eficiența cuantică internă.</a:t>
            </a:r>
          </a:p>
          <a:p>
            <a:pPr marL="0" indent="0">
              <a:buNone/>
              <a:defRPr/>
            </a:pPr>
            <a:endParaRPr lang="ro-MD" dirty="0">
              <a:latin typeface="Arial" panose="020B0604020202020204" pitchFamily="34" charset="0"/>
              <a:cs typeface="Arial" panose="020B0604020202020204" pitchFamily="34" charset="0"/>
            </a:endParaRPr>
          </a:p>
          <a:p>
            <a:pPr marL="0" indent="0">
              <a:buNone/>
              <a:defRPr/>
            </a:pPr>
            <a:endParaRPr lang="ro-MD" dirty="0">
              <a:latin typeface="Arial" panose="020B0604020202020204" pitchFamily="34" charset="0"/>
              <a:cs typeface="Arial" panose="020B0604020202020204" pitchFamily="34" charset="0"/>
            </a:endParaRPr>
          </a:p>
          <a:p>
            <a:pPr marL="0" indent="0">
              <a:buNone/>
              <a:defRPr/>
            </a:pPr>
            <a:endParaRPr lang="ro-MD" dirty="0">
              <a:latin typeface="Arial" panose="020B0604020202020204" pitchFamily="34" charset="0"/>
              <a:cs typeface="Arial" panose="020B0604020202020204" pitchFamily="34" charset="0"/>
            </a:endParaRPr>
          </a:p>
          <a:p>
            <a:pPr marL="0" indent="0">
              <a:buNone/>
              <a:defRPr/>
            </a:pPr>
            <a:endParaRPr lang="ro-MD" dirty="0">
              <a:latin typeface="Arial" panose="020B0604020202020204" pitchFamily="34" charset="0"/>
              <a:cs typeface="Arial" panose="020B0604020202020204" pitchFamily="34" charset="0"/>
            </a:endParaRPr>
          </a:p>
          <a:p>
            <a:pPr marL="0" indent="0">
              <a:buNone/>
              <a:defRPr/>
            </a:pPr>
            <a:endParaRPr lang="ro-MD" dirty="0">
              <a:latin typeface="Arial" panose="020B0604020202020204" pitchFamily="34" charset="0"/>
              <a:cs typeface="Arial" panose="020B0604020202020204" pitchFamily="34" charset="0"/>
            </a:endParaRPr>
          </a:p>
          <a:p>
            <a:pPr marL="0" indent="0">
              <a:buNone/>
              <a:defRPr/>
            </a:pPr>
            <a:endParaRPr lang="ro-MD" dirty="0">
              <a:latin typeface="Arial" panose="020B0604020202020204" pitchFamily="34" charset="0"/>
              <a:cs typeface="Arial" panose="020B0604020202020204" pitchFamily="34" charset="0"/>
            </a:endParaRPr>
          </a:p>
          <a:p>
            <a:pPr marL="0" indent="0">
              <a:buNone/>
              <a:defRPr/>
            </a:pPr>
            <a:endParaRPr lang="ro-MD" dirty="0">
              <a:latin typeface="Arial" panose="020B0604020202020204" pitchFamily="34" charset="0"/>
              <a:cs typeface="Arial" panose="020B0604020202020204" pitchFamily="34" charset="0"/>
            </a:endParaRPr>
          </a:p>
          <a:p>
            <a:pPr marL="0" indent="0">
              <a:buNone/>
              <a:defRPr/>
            </a:pPr>
            <a:endParaRPr lang="ro-MD" dirty="0">
              <a:latin typeface="Arial" panose="020B0604020202020204" pitchFamily="34" charset="0"/>
              <a:cs typeface="Arial" panose="020B0604020202020204" pitchFamily="34" charset="0"/>
            </a:endParaRPr>
          </a:p>
          <a:p>
            <a:pPr>
              <a:defRPr/>
            </a:pPr>
            <a:r>
              <a:rPr lang="ro-MD" b="1" dirty="0">
                <a:latin typeface="Arial" panose="020B0604020202020204" pitchFamily="34" charset="0"/>
                <a:cs typeface="Arial" panose="020B0604020202020204" pitchFamily="34" charset="0"/>
              </a:rPr>
              <a:t>Lățimea spectrului </a:t>
            </a:r>
            <a:r>
              <a:rPr lang="ro-MD" dirty="0">
                <a:latin typeface="Arial" panose="020B0604020202020204" pitchFamily="34" charset="0"/>
                <a:cs typeface="Arial" panose="020B0604020202020204" pitchFamily="34" charset="0"/>
              </a:rPr>
              <a:t>Distingem lățimea spectrală (pentru laser </a:t>
            </a:r>
            <a:r>
              <a:rPr lang="ro-MD" dirty="0" err="1">
                <a:latin typeface="Arial" panose="020B0604020202020204" pitchFamily="34" charset="0"/>
                <a:cs typeface="Arial" panose="020B0604020202020204" pitchFamily="34" charset="0"/>
              </a:rPr>
              <a:t>multimod</a:t>
            </a:r>
            <a:r>
              <a:rPr lang="ro-MD" dirty="0">
                <a:latin typeface="Arial" panose="020B0604020202020204" pitchFamily="34" charset="0"/>
                <a:cs typeface="Arial" panose="020B0604020202020204" pitchFamily="34" charset="0"/>
              </a:rPr>
              <a:t>) și lățimea liniei spectrale</a:t>
            </a:r>
          </a:p>
        </p:txBody>
      </p:sp>
      <p:pic>
        <p:nvPicPr>
          <p:cNvPr id="2" name="Picture 3">
            <a:extLst>
              <a:ext uri="{FF2B5EF4-FFF2-40B4-BE49-F238E27FC236}">
                <a16:creationId xmlns:a16="http://schemas.microsoft.com/office/drawing/2014/main" id="{60FE5623-DA93-E3FA-303D-F9AB48E80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189754" y="2144408"/>
            <a:ext cx="4507887" cy="3159105"/>
          </a:xfrm>
          <a:prstGeom prst="rect">
            <a:avLst/>
          </a:prstGeom>
          <a:noFill/>
        </p:spPr>
      </p:pic>
      <p:pic>
        <p:nvPicPr>
          <p:cNvPr id="4" name="Picture 3">
            <a:extLst>
              <a:ext uri="{FF2B5EF4-FFF2-40B4-BE49-F238E27FC236}">
                <a16:creationId xmlns:a16="http://schemas.microsoft.com/office/drawing/2014/main" id="{BD562C22-3568-2B00-EC9A-77543C6B5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117" y="2207428"/>
            <a:ext cx="3361765" cy="315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663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78CE589-58FC-30C2-2CA3-C69870D13A35}"/>
              </a:ext>
            </a:extLst>
          </p:cNvPr>
          <p:cNvSpPr>
            <a:spLocks noGrp="1"/>
          </p:cNvSpPr>
          <p:nvPr>
            <p:ph type="title"/>
          </p:nvPr>
        </p:nvSpPr>
        <p:spPr>
          <a:xfrm>
            <a:off x="1371600" y="685800"/>
            <a:ext cx="9601200" cy="874059"/>
          </a:xfrm>
        </p:spPr>
        <p:txBody>
          <a:bodyPr/>
          <a:lstStyle/>
          <a:p>
            <a:pPr algn="ctr"/>
            <a:r>
              <a:rPr lang="ro-RO" b="1" dirty="0"/>
              <a:t>Zgomotul diodei laser</a:t>
            </a:r>
            <a:endParaRPr lang="en-US" b="1" dirty="0"/>
          </a:p>
        </p:txBody>
      </p:sp>
      <p:sp>
        <p:nvSpPr>
          <p:cNvPr id="3" name="Substituent conținut 2">
            <a:extLst>
              <a:ext uri="{FF2B5EF4-FFF2-40B4-BE49-F238E27FC236}">
                <a16:creationId xmlns:a16="http://schemas.microsoft.com/office/drawing/2014/main" id="{18DF60C4-88B2-0EB1-3FB1-FA07A6E9B8AB}"/>
              </a:ext>
            </a:extLst>
          </p:cNvPr>
          <p:cNvSpPr>
            <a:spLocks noGrp="1"/>
          </p:cNvSpPr>
          <p:nvPr>
            <p:ph idx="1"/>
          </p:nvPr>
        </p:nvSpPr>
        <p:spPr>
          <a:xfrm>
            <a:off x="1371600" y="2286000"/>
            <a:ext cx="9601200" cy="4096871"/>
          </a:xfrm>
        </p:spPr>
        <p:txBody>
          <a:bodyPr>
            <a:normAutofit/>
          </a:bodyPr>
          <a:lstStyle/>
          <a:p>
            <a:r>
              <a:rPr lang="en-US" b="1" dirty="0" err="1"/>
              <a:t>Zgomot</a:t>
            </a:r>
            <a:r>
              <a:rPr lang="en-US" b="1" dirty="0"/>
              <a:t> modal </a:t>
            </a:r>
            <a:r>
              <a:rPr lang="en-US" dirty="0"/>
              <a:t>(</a:t>
            </a:r>
            <a:r>
              <a:rPr lang="en-US" dirty="0" err="1"/>
              <a:t>speckel</a:t>
            </a:r>
            <a:r>
              <a:rPr lang="en-US" dirty="0"/>
              <a:t>): </a:t>
            </a:r>
            <a:r>
              <a:rPr lang="en-US" dirty="0" err="1"/>
              <a:t>Fluctuații</a:t>
            </a:r>
            <a:r>
              <a:rPr lang="en-US" dirty="0"/>
              <a:t> </a:t>
            </a:r>
            <a:r>
              <a:rPr lang="en-US" dirty="0" err="1"/>
              <a:t>în</a:t>
            </a:r>
            <a:r>
              <a:rPr lang="en-US" dirty="0"/>
              <a:t> </a:t>
            </a:r>
            <a:r>
              <a:rPr lang="en-US" dirty="0" err="1"/>
              <a:t>distribuția</a:t>
            </a:r>
            <a:r>
              <a:rPr lang="en-US" dirty="0"/>
              <a:t> </a:t>
            </a:r>
            <a:r>
              <a:rPr lang="en-US" dirty="0" err="1"/>
              <a:t>energiei</a:t>
            </a:r>
            <a:r>
              <a:rPr lang="en-US" dirty="0"/>
              <a:t> </a:t>
            </a:r>
            <a:r>
              <a:rPr lang="en-US" dirty="0" err="1"/>
              <a:t>între</a:t>
            </a:r>
            <a:r>
              <a:rPr lang="en-US" dirty="0"/>
              <a:t> </a:t>
            </a:r>
            <a:r>
              <a:rPr lang="en-US" dirty="0" err="1"/>
              <a:t>diferite</a:t>
            </a:r>
            <a:r>
              <a:rPr lang="en-US" dirty="0"/>
              <a:t> </a:t>
            </a:r>
            <a:r>
              <a:rPr lang="en-US" dirty="0" err="1"/>
              <a:t>moduri</a:t>
            </a:r>
            <a:r>
              <a:rPr lang="en-US" dirty="0"/>
              <a:t>.</a:t>
            </a:r>
            <a:endParaRPr lang="ro-RO" dirty="0"/>
          </a:p>
          <a:p>
            <a:r>
              <a:rPr lang="en-US" b="1" dirty="0" err="1"/>
              <a:t>Zgomot</a:t>
            </a:r>
            <a:r>
              <a:rPr lang="en-US" b="1" dirty="0"/>
              <a:t> de </a:t>
            </a:r>
            <a:r>
              <a:rPr lang="en-US" b="1" dirty="0" err="1"/>
              <a:t>partiție</a:t>
            </a:r>
            <a:r>
              <a:rPr lang="en-US" b="1" dirty="0"/>
              <a:t> de mod: </a:t>
            </a:r>
            <a:r>
              <a:rPr lang="en-US" dirty="0" err="1"/>
              <a:t>fluctuații</a:t>
            </a:r>
            <a:r>
              <a:rPr lang="en-US" dirty="0"/>
              <a:t> de </a:t>
            </a:r>
            <a:r>
              <a:rPr lang="en-US" dirty="0" err="1"/>
              <a:t>intensitate</a:t>
            </a:r>
            <a:r>
              <a:rPr lang="en-US" dirty="0"/>
              <a:t> </a:t>
            </a:r>
            <a:r>
              <a:rPr lang="en-US" dirty="0" err="1"/>
              <a:t>în</a:t>
            </a:r>
            <a:r>
              <a:rPr lang="en-US" dirty="0"/>
              <a:t> </a:t>
            </a:r>
            <a:r>
              <a:rPr lang="en-US" dirty="0" err="1"/>
              <a:t>modurile</a:t>
            </a:r>
            <a:r>
              <a:rPr lang="en-US" dirty="0"/>
              <a:t> </a:t>
            </a:r>
            <a:r>
              <a:rPr lang="en-US" dirty="0" err="1"/>
              <a:t>longitudinale</a:t>
            </a:r>
            <a:r>
              <a:rPr lang="en-US" dirty="0"/>
              <a:t> ale </a:t>
            </a:r>
            <a:r>
              <a:rPr lang="en-US" dirty="0" err="1"/>
              <a:t>unei</a:t>
            </a:r>
            <a:r>
              <a:rPr lang="en-US" dirty="0"/>
              <a:t> diode laser, </a:t>
            </a:r>
            <a:r>
              <a:rPr lang="en-US" dirty="0" err="1"/>
              <a:t>principală</a:t>
            </a:r>
            <a:r>
              <a:rPr lang="en-US" dirty="0"/>
              <a:t> </a:t>
            </a:r>
            <a:r>
              <a:rPr lang="en-US" dirty="0" err="1"/>
              <a:t>sursă</a:t>
            </a:r>
            <a:r>
              <a:rPr lang="en-US" dirty="0"/>
              <a:t> de </a:t>
            </a:r>
            <a:r>
              <a:rPr lang="en-US" dirty="0" err="1"/>
              <a:t>zgomot</a:t>
            </a:r>
            <a:r>
              <a:rPr lang="en-US" dirty="0"/>
              <a:t> </a:t>
            </a:r>
            <a:r>
              <a:rPr lang="en-US" dirty="0" err="1"/>
              <a:t>în</a:t>
            </a:r>
            <a:r>
              <a:rPr lang="en-US" dirty="0"/>
              <a:t> </a:t>
            </a:r>
            <a:r>
              <a:rPr lang="en-US" dirty="0" err="1"/>
              <a:t>sistemele</a:t>
            </a:r>
            <a:r>
              <a:rPr lang="en-US" dirty="0"/>
              <a:t> de </a:t>
            </a:r>
            <a:r>
              <a:rPr lang="en-US" dirty="0" err="1"/>
              <a:t>fibră</a:t>
            </a:r>
            <a:r>
              <a:rPr lang="en-US" dirty="0"/>
              <a:t> </a:t>
            </a:r>
            <a:r>
              <a:rPr lang="en-US" dirty="0" err="1"/>
              <a:t>monomod</a:t>
            </a:r>
            <a:r>
              <a:rPr lang="en-US" dirty="0"/>
              <a:t>.</a:t>
            </a:r>
            <a:endParaRPr lang="ro-RO" dirty="0"/>
          </a:p>
          <a:p>
            <a:r>
              <a:rPr lang="en-US" b="1" dirty="0" err="1"/>
              <a:t>Zgomot</a:t>
            </a:r>
            <a:r>
              <a:rPr lang="en-US" b="1" dirty="0"/>
              <a:t> de </a:t>
            </a:r>
            <a:r>
              <a:rPr lang="en-US" b="1" dirty="0" err="1"/>
              <a:t>reflexie</a:t>
            </a:r>
            <a:r>
              <a:rPr lang="en-US" dirty="0"/>
              <a:t>: </a:t>
            </a:r>
            <a:r>
              <a:rPr lang="en-US" dirty="0" err="1"/>
              <a:t>Ieșirea</a:t>
            </a:r>
            <a:r>
              <a:rPr lang="en-US" dirty="0"/>
              <a:t> de </a:t>
            </a:r>
            <a:r>
              <a:rPr lang="en-US" dirty="0" err="1"/>
              <a:t>lumină</a:t>
            </a:r>
            <a:r>
              <a:rPr lang="en-US" dirty="0"/>
              <a:t> </a:t>
            </a:r>
            <a:r>
              <a:rPr lang="en-US" dirty="0" err="1"/>
              <a:t>este</a:t>
            </a:r>
            <a:r>
              <a:rPr lang="en-US" dirty="0"/>
              <a:t> </a:t>
            </a:r>
            <a:r>
              <a:rPr lang="en-US" dirty="0" err="1"/>
              <a:t>reflectată</a:t>
            </a:r>
            <a:r>
              <a:rPr lang="en-US" dirty="0"/>
              <a:t> </a:t>
            </a:r>
            <a:r>
              <a:rPr lang="en-US" dirty="0" err="1"/>
              <a:t>înapoi</a:t>
            </a:r>
            <a:r>
              <a:rPr lang="en-US" dirty="0"/>
              <a:t> de la </a:t>
            </a:r>
            <a:r>
              <a:rPr lang="en-US" dirty="0" err="1"/>
              <a:t>articulațiile</a:t>
            </a:r>
            <a:r>
              <a:rPr lang="en-US" dirty="0"/>
              <a:t> </a:t>
            </a:r>
            <a:r>
              <a:rPr lang="en-US" dirty="0" err="1"/>
              <a:t>fibrelor</a:t>
            </a:r>
            <a:r>
              <a:rPr lang="en-US" dirty="0"/>
              <a:t> </a:t>
            </a:r>
            <a:r>
              <a:rPr lang="en-US" dirty="0" err="1"/>
              <a:t>în</a:t>
            </a:r>
            <a:r>
              <a:rPr lang="en-US" dirty="0"/>
              <a:t> laser, se </a:t>
            </a:r>
            <a:r>
              <a:rPr lang="en-US" dirty="0" err="1"/>
              <a:t>cuplează</a:t>
            </a:r>
            <a:r>
              <a:rPr lang="en-US" dirty="0"/>
              <a:t> cu </a:t>
            </a:r>
            <a:r>
              <a:rPr lang="en-US" dirty="0" err="1"/>
              <a:t>moduri</a:t>
            </a:r>
            <a:r>
              <a:rPr lang="en-US" dirty="0"/>
              <a:t> de laser, </a:t>
            </a:r>
            <a:r>
              <a:rPr lang="en-US" dirty="0" err="1"/>
              <a:t>schimbându</a:t>
            </a:r>
            <a:r>
              <a:rPr lang="en-US" dirty="0"/>
              <a:t>-le </a:t>
            </a:r>
            <a:r>
              <a:rPr lang="en-US" dirty="0" err="1"/>
              <a:t>faza</a:t>
            </a:r>
            <a:r>
              <a:rPr lang="en-US" dirty="0"/>
              <a:t> </a:t>
            </a:r>
            <a:r>
              <a:rPr lang="en-US" dirty="0" err="1"/>
              <a:t>și</a:t>
            </a:r>
            <a:r>
              <a:rPr lang="en-US" dirty="0"/>
              <a:t> </a:t>
            </a:r>
            <a:r>
              <a:rPr lang="en-US" dirty="0" err="1"/>
              <a:t>generează</a:t>
            </a:r>
            <a:r>
              <a:rPr lang="en-US" dirty="0"/>
              <a:t> </a:t>
            </a:r>
            <a:r>
              <a:rPr lang="en-US" dirty="0" err="1"/>
              <a:t>vârfuri</a:t>
            </a:r>
            <a:r>
              <a:rPr lang="en-US" dirty="0"/>
              <a:t> de </a:t>
            </a:r>
            <a:r>
              <a:rPr lang="en-US" dirty="0" err="1"/>
              <a:t>zgomot</a:t>
            </a:r>
            <a:r>
              <a:rPr lang="en-US" dirty="0"/>
              <a:t>. </a:t>
            </a:r>
            <a:endParaRPr lang="ro-RO" dirty="0"/>
          </a:p>
          <a:p>
            <a:endParaRPr lang="ro-RO" dirty="0"/>
          </a:p>
          <a:p>
            <a:endParaRPr lang="ro-RO" dirty="0"/>
          </a:p>
          <a:p>
            <a:r>
              <a:rPr lang="en-US" dirty="0"/>
              <a:t>.</a:t>
            </a:r>
          </a:p>
        </p:txBody>
      </p:sp>
    </p:spTree>
    <p:extLst>
      <p:ext uri="{BB962C8B-B14F-4D97-AF65-F5344CB8AC3E}">
        <p14:creationId xmlns:p14="http://schemas.microsoft.com/office/powerpoint/2010/main" val="7972289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44837" y="227012"/>
            <a:ext cx="4717002" cy="639763"/>
          </a:xfrm>
          <a:extLst>
            <a:ext uri="{91240B29-F687-4F45-9708-019B960494DF}">
              <a14:hiddenLine xmlns:a14="http://schemas.microsoft.com/office/drawing/2010/main" w="12700">
                <a:solidFill>
                  <a:schemeClr val="tx1"/>
                </a:solidFill>
                <a:miter lim="800000"/>
                <a:headEnd/>
                <a:tailEnd/>
              </a14:hiddenLine>
            </a:ext>
          </a:extLst>
        </p:spPr>
        <p:txBody>
          <a:bodyPr vert="horz" lIns="90487" tIns="44451" rIns="90487" bIns="44451" rtlCol="0" anchor="ctr">
            <a:normAutofit fontScale="90000"/>
          </a:bodyPr>
          <a:lstStyle/>
          <a:p>
            <a:pPr eaLnBrk="1" hangingPunct="1"/>
            <a:r>
              <a:rPr lang="ro-RO" altLang="en-US" b="1" dirty="0"/>
              <a:t>Curentul de întuneric</a:t>
            </a:r>
            <a:endParaRPr lang="en-US" altLang="en-US" b="1" dirty="0"/>
          </a:p>
        </p:txBody>
      </p:sp>
      <p:sp>
        <p:nvSpPr>
          <p:cNvPr id="24579" name="Rectangle 3" descr="Light upward diagonal"/>
          <p:cNvSpPr>
            <a:spLocks noChangeArrowheads="1"/>
          </p:cNvSpPr>
          <p:nvPr/>
        </p:nvSpPr>
        <p:spPr bwMode="auto">
          <a:xfrm>
            <a:off x="3511551" y="1530351"/>
            <a:ext cx="1739900" cy="215900"/>
          </a:xfrm>
          <a:prstGeom prst="rect">
            <a:avLst/>
          </a:prstGeom>
          <a:blipFill dpi="0" rotWithShape="0">
            <a:blip r:embed="rId2"/>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1" hangingPunct="1">
              <a:spcBef>
                <a:spcPct val="0"/>
              </a:spcBef>
              <a:buClrTx/>
              <a:buSzTx/>
              <a:buFontTx/>
              <a:buNone/>
            </a:pPr>
            <a:endParaRPr lang="en-US" altLang="en-US" sz="1400">
              <a:latin typeface="Arial" panose="020B0604020202020204" pitchFamily="34" charset="0"/>
            </a:endParaRPr>
          </a:p>
        </p:txBody>
      </p:sp>
      <p:sp>
        <p:nvSpPr>
          <p:cNvPr id="24580" name="Rectangle 4" descr="Light upward diagonal"/>
          <p:cNvSpPr>
            <a:spLocks noChangeArrowheads="1"/>
          </p:cNvSpPr>
          <p:nvPr/>
        </p:nvSpPr>
        <p:spPr bwMode="auto">
          <a:xfrm>
            <a:off x="6407151" y="1530351"/>
            <a:ext cx="1739900" cy="215900"/>
          </a:xfrm>
          <a:prstGeom prst="rect">
            <a:avLst/>
          </a:prstGeom>
          <a:blipFill dpi="0" rotWithShape="0">
            <a:blip r:embed="rId2"/>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1" hangingPunct="1">
              <a:spcBef>
                <a:spcPct val="0"/>
              </a:spcBef>
              <a:buClrTx/>
              <a:buSzTx/>
              <a:buFontTx/>
              <a:buNone/>
            </a:pPr>
            <a:endParaRPr lang="en-US" altLang="en-US" sz="1400">
              <a:latin typeface="Arial" panose="020B0604020202020204" pitchFamily="34" charset="0"/>
            </a:endParaRPr>
          </a:p>
        </p:txBody>
      </p:sp>
      <p:sp>
        <p:nvSpPr>
          <p:cNvPr id="24581" name="Line 5"/>
          <p:cNvSpPr>
            <a:spLocks noChangeShapeType="1"/>
          </p:cNvSpPr>
          <p:nvPr/>
        </p:nvSpPr>
        <p:spPr bwMode="auto">
          <a:xfrm>
            <a:off x="4730751" y="1752600"/>
            <a:ext cx="2044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2" name="Line 6"/>
          <p:cNvSpPr>
            <a:spLocks noChangeShapeType="1"/>
          </p:cNvSpPr>
          <p:nvPr/>
        </p:nvSpPr>
        <p:spPr bwMode="auto">
          <a:xfrm>
            <a:off x="5111751" y="2057400"/>
            <a:ext cx="1511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3" name="Arc 7"/>
          <p:cNvSpPr>
            <a:spLocks/>
          </p:cNvSpPr>
          <p:nvPr/>
        </p:nvSpPr>
        <p:spPr bwMode="auto">
          <a:xfrm>
            <a:off x="4808537" y="1752600"/>
            <a:ext cx="298451" cy="298451"/>
          </a:xfrm>
          <a:custGeom>
            <a:avLst/>
            <a:gdLst>
              <a:gd name="T0" fmla="*/ 2147483646 w 21600"/>
              <a:gd name="T1" fmla="*/ 2147483646 h 21600"/>
              <a:gd name="T2" fmla="*/ 0 w 21600"/>
              <a:gd name="T3" fmla="*/ 0 h 21600"/>
              <a:gd name="T4" fmla="*/ 2147483646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4" name="Arc 8"/>
          <p:cNvSpPr>
            <a:spLocks/>
          </p:cNvSpPr>
          <p:nvPr/>
        </p:nvSpPr>
        <p:spPr bwMode="auto">
          <a:xfrm>
            <a:off x="6629400" y="1752600"/>
            <a:ext cx="298451" cy="298451"/>
          </a:xfrm>
          <a:custGeom>
            <a:avLst/>
            <a:gdLst>
              <a:gd name="T0" fmla="*/ 2147483646 w 21600"/>
              <a:gd name="T1" fmla="*/ 0 h 21600"/>
              <a:gd name="T2" fmla="*/ 0 w 21600"/>
              <a:gd name="T3" fmla="*/ 2147483646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600"/>
                  <a:pt x="0" y="21600"/>
                </a:cubicBezTo>
              </a:path>
              <a:path w="21600" h="21600" stroke="0" extrusionOk="0">
                <a:moveTo>
                  <a:pt x="21600" y="0"/>
                </a:moveTo>
                <a:cubicBezTo>
                  <a:pt x="21600" y="11929"/>
                  <a:pt x="11929" y="21600"/>
                  <a:pt x="0" y="21600"/>
                </a:cubicBezTo>
                <a:lnTo>
                  <a:pt x="0" y="0"/>
                </a:lnTo>
                <a:lnTo>
                  <a:pt x="2160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5" name="Line 9"/>
          <p:cNvSpPr>
            <a:spLocks noChangeShapeType="1"/>
          </p:cNvSpPr>
          <p:nvPr/>
        </p:nvSpPr>
        <p:spPr bwMode="auto">
          <a:xfrm>
            <a:off x="3511551" y="2362200"/>
            <a:ext cx="46355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6" name="Rectangle 10"/>
          <p:cNvSpPr>
            <a:spLocks noChangeArrowheads="1"/>
          </p:cNvSpPr>
          <p:nvPr/>
        </p:nvSpPr>
        <p:spPr bwMode="auto">
          <a:xfrm>
            <a:off x="7370763" y="1800226"/>
            <a:ext cx="2388473" cy="36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1" rIns="90487" bIns="44451">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ro-RO" altLang="en-US" sz="1800" dirty="0">
                <a:latin typeface="Arial" panose="020B0604020202020204" pitchFamily="34" charset="0"/>
              </a:rPr>
              <a:t>Scurgeri de suprafață</a:t>
            </a:r>
            <a:endParaRPr lang="en-US" altLang="en-US" sz="1800" dirty="0">
              <a:latin typeface="Arial" panose="020B0604020202020204" pitchFamily="34" charset="0"/>
            </a:endParaRPr>
          </a:p>
        </p:txBody>
      </p:sp>
      <p:sp>
        <p:nvSpPr>
          <p:cNvPr id="24587" name="Rectangle 11"/>
          <p:cNvSpPr>
            <a:spLocks noChangeArrowheads="1"/>
          </p:cNvSpPr>
          <p:nvPr/>
        </p:nvSpPr>
        <p:spPr bwMode="auto">
          <a:xfrm>
            <a:off x="5465765" y="2486026"/>
            <a:ext cx="2042225" cy="36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1" rIns="90487" bIns="44451">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ro-RO" altLang="en-US" sz="1800" dirty="0">
                <a:latin typeface="Arial" panose="020B0604020202020204" pitchFamily="34" charset="0"/>
              </a:rPr>
              <a:t>Scurgeri de volum</a:t>
            </a:r>
            <a:endParaRPr lang="en-US" altLang="en-US" sz="1800" dirty="0">
              <a:latin typeface="Arial" panose="020B0604020202020204" pitchFamily="34" charset="0"/>
            </a:endParaRPr>
          </a:p>
        </p:txBody>
      </p:sp>
      <p:sp>
        <p:nvSpPr>
          <p:cNvPr id="24588" name="Line 12"/>
          <p:cNvSpPr>
            <a:spLocks noChangeShapeType="1"/>
          </p:cNvSpPr>
          <p:nvPr/>
        </p:nvSpPr>
        <p:spPr bwMode="auto">
          <a:xfrm>
            <a:off x="5867400" y="2063751"/>
            <a:ext cx="0" cy="4445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9" name="Line 13"/>
          <p:cNvSpPr>
            <a:spLocks noChangeShapeType="1"/>
          </p:cNvSpPr>
          <p:nvPr/>
        </p:nvSpPr>
        <p:spPr bwMode="auto">
          <a:xfrm>
            <a:off x="6940551" y="1758951"/>
            <a:ext cx="520700" cy="2159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90" name="Rectangle 14"/>
          <p:cNvSpPr>
            <a:spLocks noChangeArrowheads="1"/>
          </p:cNvSpPr>
          <p:nvPr/>
        </p:nvSpPr>
        <p:spPr bwMode="auto">
          <a:xfrm>
            <a:off x="2493964" y="3248026"/>
            <a:ext cx="2901434" cy="147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1" rIns="90487" bIns="44451">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en-US" altLang="en-US" sz="1800" b="1" i="1" dirty="0">
                <a:latin typeface="Arial" panose="020B0604020202020204" pitchFamily="34" charset="0"/>
              </a:rPr>
              <a:t>S</a:t>
            </a:r>
            <a:r>
              <a:rPr lang="ro-RO" altLang="en-US" sz="1800" b="1" i="1" dirty="0">
                <a:latin typeface="Arial" panose="020B0604020202020204" pitchFamily="34" charset="0"/>
              </a:rPr>
              <a:t>curgeri de suprafață</a:t>
            </a:r>
          </a:p>
          <a:p>
            <a:pPr>
              <a:spcBef>
                <a:spcPct val="0"/>
              </a:spcBef>
              <a:buClrTx/>
              <a:buSzTx/>
              <a:buFontTx/>
              <a:buNone/>
            </a:pPr>
            <a:endParaRPr lang="ro-RO" altLang="en-US" sz="1800" dirty="0">
              <a:latin typeface="Arial" panose="020B0604020202020204" pitchFamily="34" charset="0"/>
            </a:endParaRPr>
          </a:p>
          <a:p>
            <a:pPr>
              <a:spcBef>
                <a:spcPct val="0"/>
              </a:spcBef>
              <a:buClrTx/>
              <a:buSzTx/>
              <a:buFontTx/>
              <a:buNone/>
            </a:pPr>
            <a:r>
              <a:rPr lang="ro-RO" altLang="en-US" sz="1800" dirty="0">
                <a:latin typeface="Arial" panose="020B0604020202020204" pitchFamily="34" charset="0"/>
              </a:rPr>
              <a:t>Conducția </a:t>
            </a:r>
            <a:endParaRPr lang="en-US" altLang="en-US" sz="1800" dirty="0">
              <a:latin typeface="Arial" panose="020B0604020202020204" pitchFamily="34" charset="0"/>
            </a:endParaRPr>
          </a:p>
          <a:p>
            <a:pPr>
              <a:spcBef>
                <a:spcPct val="0"/>
              </a:spcBef>
              <a:buClrTx/>
              <a:buSzTx/>
              <a:buFontTx/>
              <a:buNone/>
            </a:pPr>
            <a:endParaRPr lang="en-US" altLang="en-US" sz="1800" dirty="0">
              <a:latin typeface="Arial" panose="020B0604020202020204" pitchFamily="34" charset="0"/>
            </a:endParaRPr>
          </a:p>
          <a:p>
            <a:pPr>
              <a:spcBef>
                <a:spcPct val="0"/>
              </a:spcBef>
              <a:buClrTx/>
              <a:buSzTx/>
              <a:buFontTx/>
              <a:buNone/>
            </a:pPr>
            <a:r>
              <a:rPr lang="en-US" altLang="en-US" sz="1800" dirty="0">
                <a:latin typeface="Arial" panose="020B0604020202020204" pitchFamily="34" charset="0"/>
              </a:rPr>
              <a:t>Genera</a:t>
            </a:r>
            <a:r>
              <a:rPr lang="ro-RO" altLang="en-US" sz="1800" dirty="0">
                <a:latin typeface="Arial" panose="020B0604020202020204" pitchFamily="34" charset="0"/>
              </a:rPr>
              <a:t>rea </a:t>
            </a:r>
            <a:r>
              <a:rPr lang="en-US" altLang="en-US" sz="1800" dirty="0">
                <a:latin typeface="Arial" panose="020B0604020202020204" pitchFamily="34" charset="0"/>
              </a:rPr>
              <a:t>-</a:t>
            </a:r>
            <a:r>
              <a:rPr lang="ro-RO" altLang="en-US" sz="1800" dirty="0">
                <a:latin typeface="Arial" panose="020B0604020202020204" pitchFamily="34" charset="0"/>
              </a:rPr>
              <a:t> recombinarea</a:t>
            </a:r>
            <a:endParaRPr lang="en-US" altLang="en-US" sz="1800" dirty="0">
              <a:latin typeface="Arial" panose="020B0604020202020204" pitchFamily="34" charset="0"/>
            </a:endParaRPr>
          </a:p>
        </p:txBody>
      </p:sp>
      <p:sp>
        <p:nvSpPr>
          <p:cNvPr id="24591" name="Rectangle 15"/>
          <p:cNvSpPr>
            <a:spLocks noChangeArrowheads="1"/>
          </p:cNvSpPr>
          <p:nvPr/>
        </p:nvSpPr>
        <p:spPr bwMode="auto">
          <a:xfrm>
            <a:off x="6913564" y="3248026"/>
            <a:ext cx="2862962" cy="20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1" rIns="90487" bIns="44451">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ro-RO" altLang="en-US" sz="1800" b="1" i="1" dirty="0">
                <a:latin typeface="Arial" panose="020B0604020202020204" pitchFamily="34" charset="0"/>
              </a:rPr>
              <a:t>Scurgeri de volum</a:t>
            </a:r>
            <a:endParaRPr lang="en-US" altLang="en-US" sz="1800" i="1" dirty="0">
              <a:latin typeface="Arial" panose="020B0604020202020204" pitchFamily="34" charset="0"/>
            </a:endParaRPr>
          </a:p>
          <a:p>
            <a:pPr>
              <a:spcBef>
                <a:spcPct val="0"/>
              </a:spcBef>
              <a:buClrTx/>
              <a:buSzTx/>
              <a:buFontTx/>
              <a:buNone/>
            </a:pPr>
            <a:endParaRPr lang="en-US" altLang="en-US" sz="1800" i="1" dirty="0">
              <a:latin typeface="Arial" panose="020B0604020202020204" pitchFamily="34" charset="0"/>
            </a:endParaRPr>
          </a:p>
          <a:p>
            <a:pPr>
              <a:spcBef>
                <a:spcPct val="0"/>
              </a:spcBef>
              <a:buClrTx/>
              <a:buSzTx/>
              <a:buFontTx/>
              <a:buNone/>
            </a:pPr>
            <a:r>
              <a:rPr lang="en-US" altLang="en-US" sz="1800" dirty="0" err="1">
                <a:latin typeface="Arial" panose="020B0604020202020204" pitchFamily="34" charset="0"/>
              </a:rPr>
              <a:t>Dif</a:t>
            </a:r>
            <a:r>
              <a:rPr lang="ro-RO" altLang="en-US" sz="1800" dirty="0" err="1">
                <a:latin typeface="Arial" panose="020B0604020202020204" pitchFamily="34" charset="0"/>
              </a:rPr>
              <a:t>uzia</a:t>
            </a:r>
            <a:endParaRPr lang="en-US" altLang="en-US" sz="1800" dirty="0">
              <a:latin typeface="Arial" panose="020B0604020202020204" pitchFamily="34" charset="0"/>
            </a:endParaRPr>
          </a:p>
          <a:p>
            <a:pPr>
              <a:spcBef>
                <a:spcPct val="0"/>
              </a:spcBef>
              <a:buClrTx/>
              <a:buSzTx/>
              <a:buFontTx/>
              <a:buNone/>
            </a:pPr>
            <a:endParaRPr lang="en-US" altLang="en-US" sz="1800" dirty="0">
              <a:latin typeface="Arial" panose="020B0604020202020204" pitchFamily="34" charset="0"/>
            </a:endParaRPr>
          </a:p>
          <a:p>
            <a:pPr>
              <a:spcBef>
                <a:spcPct val="0"/>
              </a:spcBef>
              <a:buClrTx/>
              <a:buSzTx/>
              <a:buFontTx/>
              <a:buNone/>
            </a:pPr>
            <a:r>
              <a:rPr lang="en-US" altLang="en-US" sz="1800" dirty="0">
                <a:latin typeface="Arial" panose="020B0604020202020204" pitchFamily="34" charset="0"/>
              </a:rPr>
              <a:t>Genera</a:t>
            </a:r>
            <a:r>
              <a:rPr lang="ro-RO" altLang="en-US" sz="1800" dirty="0">
                <a:latin typeface="Arial" panose="020B0604020202020204" pitchFamily="34" charset="0"/>
              </a:rPr>
              <a:t>rea-</a:t>
            </a:r>
            <a:r>
              <a:rPr lang="en-US" altLang="en-US" sz="1800" dirty="0" err="1">
                <a:latin typeface="Arial" panose="020B0604020202020204" pitchFamily="34" charset="0"/>
              </a:rPr>
              <a:t>Recombina</a:t>
            </a:r>
            <a:r>
              <a:rPr lang="ro-RO" altLang="en-US" sz="1800" dirty="0">
                <a:latin typeface="Arial" panose="020B0604020202020204" pitchFamily="34" charset="0"/>
              </a:rPr>
              <a:t>rea</a:t>
            </a:r>
            <a:endParaRPr lang="en-US" altLang="en-US" sz="1800" dirty="0">
              <a:latin typeface="Arial" panose="020B0604020202020204" pitchFamily="34" charset="0"/>
            </a:endParaRPr>
          </a:p>
          <a:p>
            <a:pPr>
              <a:spcBef>
                <a:spcPct val="0"/>
              </a:spcBef>
              <a:buClrTx/>
              <a:buSzTx/>
              <a:buFontTx/>
              <a:buNone/>
            </a:pPr>
            <a:endParaRPr lang="en-US" altLang="en-US" sz="1800" dirty="0">
              <a:latin typeface="Arial" panose="020B0604020202020204" pitchFamily="34" charset="0"/>
            </a:endParaRPr>
          </a:p>
          <a:p>
            <a:pPr>
              <a:spcBef>
                <a:spcPct val="0"/>
              </a:spcBef>
              <a:buClrTx/>
              <a:buSzTx/>
              <a:buFontTx/>
              <a:buNone/>
            </a:pPr>
            <a:r>
              <a:rPr lang="en-US" altLang="en-US" sz="1800" dirty="0" err="1">
                <a:latin typeface="Arial" panose="020B0604020202020204" pitchFamily="34" charset="0"/>
              </a:rPr>
              <a:t>Tun</a:t>
            </a:r>
            <a:r>
              <a:rPr lang="ro-RO" altLang="en-US" sz="1800" dirty="0" err="1">
                <a:latin typeface="Arial" panose="020B0604020202020204" pitchFamily="34" charset="0"/>
              </a:rPr>
              <a:t>elarea</a:t>
            </a:r>
            <a:endParaRPr lang="en-US" altLang="en-US" sz="1800" dirty="0">
              <a:latin typeface="Arial" panose="020B0604020202020204" pitchFamily="34" charset="0"/>
            </a:endParaRPr>
          </a:p>
        </p:txBody>
      </p:sp>
    </p:spTree>
    <p:extLst>
      <p:ext uri="{BB962C8B-B14F-4D97-AF65-F5344CB8AC3E}">
        <p14:creationId xmlns:p14="http://schemas.microsoft.com/office/powerpoint/2010/main" val="38392400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3851776" cy="626992"/>
          </a:xfrm>
        </p:spPr>
        <p:txBody>
          <a:bodyPr>
            <a:normAutofit/>
          </a:bodyPr>
          <a:lstStyle/>
          <a:p>
            <a:r>
              <a:rPr lang="en-US" sz="2400" dirty="0" err="1"/>
              <a:t>Benzile</a:t>
            </a:r>
            <a:r>
              <a:rPr lang="en-US" sz="2400" dirty="0"/>
              <a:t> </a:t>
            </a:r>
            <a:r>
              <a:rPr lang="en-US" sz="2400" dirty="0" err="1"/>
              <a:t>energetice</a:t>
            </a:r>
            <a:r>
              <a:rPr lang="en-US" sz="2400" dirty="0"/>
              <a:t> la un FT</a:t>
            </a:r>
            <a:endParaRPr lang="en-GB" sz="2400" dirty="0"/>
          </a:p>
        </p:txBody>
      </p:sp>
      <p:pic>
        <p:nvPicPr>
          <p:cNvPr id="4" name="Content Placeholder 3"/>
          <p:cNvPicPr>
            <a:picLocks noGrp="1" noChangeAspect="1"/>
          </p:cNvPicPr>
          <p:nvPr>
            <p:ph idx="1"/>
          </p:nvPr>
        </p:nvPicPr>
        <p:blipFill>
          <a:blip r:embed="rId2"/>
          <a:stretch>
            <a:fillRect/>
          </a:stretch>
        </p:blipFill>
        <p:spPr>
          <a:xfrm>
            <a:off x="1344705" y="1499418"/>
            <a:ext cx="6767967" cy="2619148"/>
          </a:xfrm>
          <a:prstGeom prst="rect">
            <a:avLst/>
          </a:prstGeom>
        </p:spPr>
      </p:pic>
    </p:spTree>
    <p:extLst>
      <p:ext uri="{BB962C8B-B14F-4D97-AF65-F5344CB8AC3E}">
        <p14:creationId xmlns:p14="http://schemas.microsoft.com/office/powerpoint/2010/main" val="2189682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923" y="130629"/>
            <a:ext cx="2971800" cy="489303"/>
          </a:xfrm>
        </p:spPr>
        <p:txBody>
          <a:bodyPr>
            <a:noAutofit/>
          </a:bodyPr>
          <a:lstStyle/>
          <a:p>
            <a:r>
              <a:rPr lang="ro-RO" sz="2400" b="1" dirty="0"/>
              <a:t>Caracteristicile FT</a:t>
            </a:r>
            <a:endParaRPr lang="en-GB" sz="2400" b="1" dirty="0"/>
          </a:p>
        </p:txBody>
      </p:sp>
      <p:sp>
        <p:nvSpPr>
          <p:cNvPr id="3" name="Content Placeholder 2"/>
          <p:cNvSpPr>
            <a:spLocks noGrp="1"/>
          </p:cNvSpPr>
          <p:nvPr>
            <p:ph idx="1"/>
          </p:nvPr>
        </p:nvSpPr>
        <p:spPr>
          <a:xfrm>
            <a:off x="884695" y="619932"/>
            <a:ext cx="10949246" cy="5796346"/>
          </a:xfrm>
        </p:spPr>
        <p:txBody>
          <a:bodyPr>
            <a:normAutofit lnSpcReduction="10000"/>
          </a:bodyPr>
          <a:lstStyle/>
          <a:p>
            <a:r>
              <a:rPr lang="ro-RO" sz="2400" dirty="0">
                <a:latin typeface="Arial" panose="020B0604020202020204" pitchFamily="34" charset="0"/>
                <a:cs typeface="Arial" panose="020B0604020202020204" pitchFamily="34" charset="0"/>
              </a:rPr>
              <a:t>FT</a:t>
            </a:r>
            <a:r>
              <a:rPr lang="en-GB" sz="2400" dirty="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nivel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ridicat</a:t>
            </a:r>
            <a:r>
              <a:rPr lang="en-GB" sz="2400" dirty="0">
                <a:latin typeface="Arial" panose="020B0604020202020204" pitchFamily="34" charset="0"/>
                <a:cs typeface="Arial" panose="020B0604020202020204" pitchFamily="34" charset="0"/>
              </a:rPr>
              <a:t> de </a:t>
            </a:r>
            <a:r>
              <a:rPr lang="ro-RO" sz="2400" dirty="0">
                <a:latin typeface="Arial" panose="020B0604020202020204" pitchFamily="34" charset="0"/>
                <a:cs typeface="Arial" panose="020B0604020202020204" pitchFamily="34" charset="0"/>
              </a:rPr>
              <a:t>amplificare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rezultat</a:t>
            </a:r>
            <a:r>
              <a:rPr lang="en-GB" sz="2400" dirty="0">
                <a:latin typeface="Arial" panose="020B0604020202020204" pitchFamily="34" charset="0"/>
                <a:cs typeface="Arial" panose="020B0604020202020204" pitchFamily="34" charset="0"/>
              </a:rPr>
              <a:t> din </a:t>
            </a:r>
            <a:r>
              <a:rPr lang="en-GB" sz="2400" dirty="0" err="1">
                <a:latin typeface="Arial" panose="020B0604020202020204" pitchFamily="34" charset="0"/>
                <a:cs typeface="Arial" panose="020B0604020202020204" pitchFamily="34" charset="0"/>
              </a:rPr>
              <a:t>acțiunea</a:t>
            </a:r>
            <a:r>
              <a:rPr lang="en-GB" sz="2400" dirty="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FT</a:t>
            </a:r>
            <a:r>
              <a:rPr lang="en-GB" sz="2400" dirty="0">
                <a:latin typeface="Arial" panose="020B0604020202020204" pitchFamily="34" charset="0"/>
                <a:cs typeface="Arial" panose="020B0604020202020204" pitchFamily="34" charset="0"/>
              </a:rPr>
              <a:t>. Pentru </a:t>
            </a:r>
            <a:r>
              <a:rPr lang="en-GB" sz="2400" dirty="0" err="1">
                <a:latin typeface="Arial" panose="020B0604020202020204" pitchFamily="34" charset="0"/>
                <a:cs typeface="Arial" panose="020B0604020202020204" pitchFamily="34" charset="0"/>
              </a:rPr>
              <a:t>homostructuri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acesta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poate</a:t>
            </a:r>
            <a:r>
              <a:rPr lang="en-GB" sz="2400" dirty="0">
                <a:latin typeface="Arial" panose="020B0604020202020204" pitchFamily="34" charset="0"/>
                <a:cs typeface="Arial" panose="020B0604020202020204" pitchFamily="34" charset="0"/>
              </a:rPr>
              <a:t> fi de </a:t>
            </a:r>
            <a:r>
              <a:rPr lang="en-GB" sz="2400" dirty="0" err="1">
                <a:latin typeface="Arial" panose="020B0604020202020204" pitchFamily="34" charset="0"/>
                <a:cs typeface="Arial" panose="020B0604020202020204" pitchFamily="34" charset="0"/>
              </a:rPr>
              <a:t>ordinul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aproximativ</a:t>
            </a:r>
            <a:r>
              <a:rPr lang="en-GB" sz="2400" dirty="0">
                <a:latin typeface="Arial" panose="020B0604020202020204" pitchFamily="34" charset="0"/>
                <a:cs typeface="Arial" panose="020B0604020202020204" pitchFamily="34" charset="0"/>
              </a:rPr>
              <a:t> 50 </a:t>
            </a:r>
            <a:r>
              <a:rPr lang="ro-RO" sz="2400" dirty="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 la </a:t>
            </a:r>
            <a:r>
              <a:rPr lang="en-GB" sz="2400" dirty="0" err="1">
                <a:latin typeface="Arial" panose="020B0604020202020204" pitchFamily="34" charset="0"/>
                <a:cs typeface="Arial" panose="020B0604020202020204" pitchFamily="34" charset="0"/>
              </a:rPr>
              <a:t>câteva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sute</a:t>
            </a:r>
            <a:r>
              <a:rPr lang="en-GB" sz="2400" dirty="0">
                <a:latin typeface="Arial" panose="020B0604020202020204" pitchFamily="34" charset="0"/>
                <a:cs typeface="Arial" panose="020B0604020202020204" pitchFamily="34" charset="0"/>
              </a:rPr>
              <a:t>.</a:t>
            </a:r>
          </a:p>
          <a:p>
            <a:r>
              <a:rPr lang="ro-RO" sz="2400" dirty="0">
                <a:latin typeface="Arial" panose="020B0604020202020204" pitchFamily="34" charset="0"/>
                <a:cs typeface="Arial" panose="020B0604020202020204" pitchFamily="34" charset="0"/>
              </a:rPr>
              <a:t>FT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heterostructur</a:t>
            </a:r>
            <a:r>
              <a:rPr lang="ro-RO" sz="2400" dirty="0">
                <a:latin typeface="Arial" panose="020B0604020202020204" pitchFamily="34" charset="0"/>
                <a:cs typeface="Arial" panose="020B0604020202020204" pitchFamily="34" charset="0"/>
              </a:rPr>
              <a:t>i -  valori</a:t>
            </a:r>
            <a:r>
              <a:rPr lang="en-GB" sz="2400" dirty="0">
                <a:latin typeface="Arial" panose="020B0604020202020204" pitchFamily="34" charset="0"/>
                <a:cs typeface="Arial" panose="020B0604020202020204" pitchFamily="34" charset="0"/>
              </a:rPr>
              <a:t> de </a:t>
            </a:r>
            <a:r>
              <a:rPr lang="en-GB" sz="2400" dirty="0" err="1">
                <a:latin typeface="Arial" panose="020B0604020202020204" pitchFamily="34" charset="0"/>
                <a:cs typeface="Arial" panose="020B0604020202020204" pitchFamily="34" charset="0"/>
              </a:rPr>
              <a:t>câștig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până</a:t>
            </a:r>
            <a:r>
              <a:rPr lang="en-GB" sz="2400" dirty="0">
                <a:latin typeface="Arial" panose="020B0604020202020204" pitchFamily="34" charset="0"/>
                <a:cs typeface="Arial" panose="020B0604020202020204" pitchFamily="34" charset="0"/>
              </a:rPr>
              <a:t> la </a:t>
            </a:r>
            <a:r>
              <a:rPr lang="en-GB" sz="2400" dirty="0" err="1">
                <a:latin typeface="Arial" panose="020B0604020202020204" pitchFamily="34" charset="0"/>
                <a:cs typeface="Arial" panose="020B0604020202020204" pitchFamily="34" charset="0"/>
              </a:rPr>
              <a:t>zece</a:t>
            </a:r>
            <a:r>
              <a:rPr lang="en-GB" sz="2400" dirty="0">
                <a:latin typeface="Arial" panose="020B0604020202020204" pitchFamily="34" charset="0"/>
                <a:cs typeface="Arial" panose="020B0604020202020204" pitchFamily="34" charset="0"/>
              </a:rPr>
              <a:t> mii</a:t>
            </a:r>
            <a:r>
              <a:rPr lang="ro-RO"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mult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costisitoare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pentru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fabricare</a:t>
            </a:r>
            <a:r>
              <a:rPr lang="en-GB" sz="2400" dirty="0">
                <a:latin typeface="Arial" panose="020B0604020202020204" pitchFamily="34" charset="0"/>
                <a:cs typeface="Arial" panose="020B0604020202020204" pitchFamily="34" charset="0"/>
              </a:rPr>
              <a:t>. </a:t>
            </a:r>
            <a:endParaRPr lang="ro-RO" sz="2400" dirty="0">
              <a:latin typeface="Arial" panose="020B0604020202020204" pitchFamily="34" charset="0"/>
              <a:cs typeface="Arial" panose="020B0604020202020204" pitchFamily="34" charset="0"/>
            </a:endParaRPr>
          </a:p>
          <a:p>
            <a:r>
              <a:rPr lang="ro-RO" sz="2400" dirty="0">
                <a:latin typeface="Arial" panose="020B0604020202020204" pitchFamily="34" charset="0"/>
                <a:cs typeface="Arial" panose="020B0604020202020204" pitchFamily="34" charset="0"/>
              </a:rPr>
              <a:t>FT</a:t>
            </a:r>
            <a:r>
              <a:rPr lang="en-GB" sz="2400" dirty="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nivel</a:t>
            </a:r>
            <a:r>
              <a:rPr lang="en-GB" sz="2400" dirty="0">
                <a:latin typeface="Arial" panose="020B0604020202020204" pitchFamily="34" charset="0"/>
                <a:cs typeface="Arial" panose="020B0604020202020204" pitchFamily="34" charset="0"/>
              </a:rPr>
              <a:t> de </a:t>
            </a:r>
            <a:r>
              <a:rPr lang="en-GB" sz="2400" dirty="0" err="1">
                <a:latin typeface="Arial" panose="020B0604020202020204" pitchFamily="34" charset="0"/>
                <a:cs typeface="Arial" panose="020B0604020202020204" pitchFamily="34" charset="0"/>
              </a:rPr>
              <a:t>zgomot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mult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mai</a:t>
            </a:r>
            <a:r>
              <a:rPr lang="en-GB" sz="2400" dirty="0">
                <a:latin typeface="Arial" panose="020B0604020202020204" pitchFamily="34" charset="0"/>
                <a:cs typeface="Arial" panose="020B0604020202020204" pitchFamily="34" charset="0"/>
              </a:rPr>
              <a:t> mic.</a:t>
            </a:r>
          </a:p>
          <a:p>
            <a:pPr marL="0" indent="0">
              <a:buNone/>
            </a:pPr>
            <a:r>
              <a:rPr lang="ro-RO" sz="2400" dirty="0">
                <a:latin typeface="Arial" panose="020B0604020202020204" pitchFamily="34" charset="0"/>
                <a:cs typeface="Arial" panose="020B0604020202020204" pitchFamily="34" charset="0"/>
              </a:rPr>
              <a:t>DEZAVANTAGE</a:t>
            </a:r>
          </a:p>
          <a:p>
            <a:r>
              <a:rPr lang="en-GB" sz="2400" dirty="0">
                <a:latin typeface="Arial" panose="020B0604020202020204" pitchFamily="34" charset="0"/>
                <a:cs typeface="Arial" panose="020B0604020202020204" pitchFamily="34" charset="0"/>
              </a:rPr>
              <a:t>nu are un </a:t>
            </a:r>
            <a:r>
              <a:rPr lang="en-GB" sz="2400" dirty="0" err="1">
                <a:latin typeface="Arial" panose="020B0604020202020204" pitchFamily="34" charset="0"/>
                <a:cs typeface="Arial" panose="020B0604020202020204" pitchFamily="34" charset="0"/>
              </a:rPr>
              <a:t>răspuns</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deosebit</a:t>
            </a:r>
            <a:r>
              <a:rPr lang="en-GB" sz="2400" dirty="0">
                <a:latin typeface="Arial" panose="020B0604020202020204" pitchFamily="34" charset="0"/>
                <a:cs typeface="Arial" panose="020B0604020202020204" pitchFamily="34" charset="0"/>
              </a:rPr>
              <a:t> de bun la </a:t>
            </a:r>
            <a:r>
              <a:rPr lang="en-GB" sz="2400" dirty="0" err="1">
                <a:latin typeface="Arial" panose="020B0604020202020204" pitchFamily="34" charset="0"/>
                <a:cs typeface="Arial" panose="020B0604020202020204" pitchFamily="34" charset="0"/>
              </a:rPr>
              <a:t>frecvență</a:t>
            </a:r>
            <a:r>
              <a:rPr lang="en-GB" sz="2400" dirty="0">
                <a:latin typeface="Arial" panose="020B0604020202020204" pitchFamily="34" charset="0"/>
                <a:cs typeface="Arial" panose="020B0604020202020204" pitchFamily="34" charset="0"/>
              </a:rPr>
              <a:t> mare</a:t>
            </a:r>
            <a:r>
              <a:rPr lang="ro-RO" sz="2400" dirty="0">
                <a:latin typeface="Arial" panose="020B0604020202020204" pitchFamily="34" charset="0"/>
                <a:cs typeface="Arial" panose="020B0604020202020204" pitchFamily="34" charset="0"/>
              </a:rPr>
              <a:t>, ce </a:t>
            </a:r>
            <a:r>
              <a:rPr lang="en-GB" sz="2400" dirty="0" err="1">
                <a:latin typeface="Arial" panose="020B0604020202020204" pitchFamily="34" charset="0"/>
                <a:cs typeface="Arial" panose="020B0604020202020204" pitchFamily="34" charset="0"/>
              </a:rPr>
              <a:t>rezultă</a:t>
            </a:r>
            <a:r>
              <a:rPr lang="en-GB" sz="2400" dirty="0">
                <a:latin typeface="Arial" panose="020B0604020202020204" pitchFamily="34" charset="0"/>
                <a:cs typeface="Arial" panose="020B0604020202020204" pitchFamily="34" charset="0"/>
              </a:rPr>
              <a:t> din </a:t>
            </a:r>
            <a:r>
              <a:rPr lang="en-GB" sz="2400" dirty="0" err="1">
                <a:latin typeface="Arial" panose="020B0604020202020204" pitchFamily="34" charset="0"/>
                <a:cs typeface="Arial" panose="020B0604020202020204" pitchFamily="34" charset="0"/>
              </a:rPr>
              <a:t>capacitatea</a:t>
            </a:r>
            <a:r>
              <a:rPr lang="en-GB" sz="2400" dirty="0">
                <a:latin typeface="Arial" panose="020B0604020202020204" pitchFamily="34" charset="0"/>
                <a:cs typeface="Arial" panose="020B0604020202020204" pitchFamily="34" charset="0"/>
              </a:rPr>
              <a:t> mare </a:t>
            </a:r>
            <a:r>
              <a:rPr lang="en-GB" sz="2400" dirty="0" err="1">
                <a:latin typeface="Arial" panose="020B0604020202020204" pitchFamily="34" charset="0"/>
                <a:cs typeface="Arial" panose="020B0604020202020204" pitchFamily="34" charset="0"/>
              </a:rPr>
              <a:t>asociată</a:t>
            </a:r>
            <a:r>
              <a:rPr lang="en-GB" sz="2400" dirty="0">
                <a:latin typeface="Arial" panose="020B0604020202020204" pitchFamily="34" charset="0"/>
                <a:cs typeface="Arial" panose="020B0604020202020204" pitchFamily="34" charset="0"/>
              </a:rPr>
              <a:t> cu </a:t>
            </a:r>
            <a:r>
              <a:rPr lang="en-GB" sz="2400" dirty="0" err="1">
                <a:latin typeface="Arial" panose="020B0604020202020204" pitchFamily="34" charset="0"/>
                <a:cs typeface="Arial" panose="020B0604020202020204" pitchFamily="34" charset="0"/>
              </a:rPr>
              <a:t>joncțiunea</a:t>
            </a:r>
            <a:r>
              <a:rPr lang="en-GB" sz="2400" dirty="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B-C care </a:t>
            </a:r>
            <a:r>
              <a:rPr lang="en-GB" sz="2400" dirty="0" err="1">
                <a:latin typeface="Arial" panose="020B0604020202020204" pitchFamily="34" charset="0"/>
                <a:cs typeface="Arial" panose="020B0604020202020204" pitchFamily="34" charset="0"/>
              </a:rPr>
              <a:t>este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proiectată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să</a:t>
            </a:r>
            <a:r>
              <a:rPr lang="en-GB" sz="2400" dirty="0">
                <a:latin typeface="Arial" panose="020B0604020202020204" pitchFamily="34" charset="0"/>
                <a:cs typeface="Arial" panose="020B0604020202020204" pitchFamily="34" charset="0"/>
              </a:rPr>
              <a:t> fie </a:t>
            </a:r>
            <a:r>
              <a:rPr lang="en-GB" sz="2400" dirty="0" err="1">
                <a:latin typeface="Arial" panose="020B0604020202020204" pitchFamily="34" charset="0"/>
                <a:cs typeface="Arial" panose="020B0604020202020204" pitchFamily="34" charset="0"/>
              </a:rPr>
              <a:t>relativ</a:t>
            </a:r>
            <a:r>
              <a:rPr lang="en-GB" sz="2400" dirty="0">
                <a:latin typeface="Arial" panose="020B0604020202020204" pitchFamily="34" charset="0"/>
                <a:cs typeface="Arial" panose="020B0604020202020204" pitchFamily="34" charset="0"/>
              </a:rPr>
              <a:t> mare </a:t>
            </a:r>
            <a:r>
              <a:rPr lang="en-GB" sz="2400" dirty="0" err="1">
                <a:latin typeface="Arial" panose="020B0604020202020204" pitchFamily="34" charset="0"/>
                <a:cs typeface="Arial" panose="020B0604020202020204" pitchFamily="34" charset="0"/>
              </a:rPr>
              <a:t>pentru</a:t>
            </a:r>
            <a:r>
              <a:rPr lang="en-GB" sz="2400" dirty="0">
                <a:latin typeface="Arial" panose="020B0604020202020204" pitchFamily="34" charset="0"/>
                <a:cs typeface="Arial" panose="020B0604020202020204" pitchFamily="34" charset="0"/>
              </a:rPr>
              <a:t> a-</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putea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ridica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cantități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suficiente</a:t>
            </a:r>
            <a:r>
              <a:rPr lang="en-GB" sz="2400" dirty="0">
                <a:latin typeface="Arial" panose="020B0604020202020204" pitchFamily="34" charset="0"/>
                <a:cs typeface="Arial" panose="020B0604020202020204" pitchFamily="34" charset="0"/>
              </a:rPr>
              <a:t> de </a:t>
            </a:r>
            <a:r>
              <a:rPr lang="en-GB" sz="2400" dirty="0" err="1">
                <a:latin typeface="Arial" panose="020B0604020202020204" pitchFamily="34" charset="0"/>
                <a:cs typeface="Arial" panose="020B0604020202020204" pitchFamily="34" charset="0"/>
              </a:rPr>
              <a:t>lumină</a:t>
            </a:r>
            <a:r>
              <a:rPr lang="en-GB" sz="2400" dirty="0">
                <a:latin typeface="Arial" panose="020B0604020202020204" pitchFamily="34" charset="0"/>
                <a:cs typeface="Arial" panose="020B0604020202020204" pitchFamily="34" charset="0"/>
              </a:rPr>
              <a:t>. Pentru un </a:t>
            </a:r>
            <a:r>
              <a:rPr lang="ro-RO" sz="2400" dirty="0">
                <a:latin typeface="Arial" panose="020B0604020202020204" pitchFamily="34" charset="0"/>
                <a:cs typeface="Arial" panose="020B0604020202020204" pitchFamily="34" charset="0"/>
              </a:rPr>
              <a:t>FT</a:t>
            </a:r>
            <a:r>
              <a:rPr lang="en-GB" sz="2400" dirty="0">
                <a:latin typeface="Arial" panose="020B0604020202020204" pitchFamily="34" charset="0"/>
                <a:cs typeface="Arial" panose="020B0604020202020204" pitchFamily="34" charset="0"/>
              </a:rPr>
              <a:t> homo-</a:t>
            </a:r>
            <a:r>
              <a:rPr lang="en-GB" sz="2400" dirty="0" err="1">
                <a:latin typeface="Arial" panose="020B0604020202020204" pitchFamily="34" charset="0"/>
                <a:cs typeface="Arial" panose="020B0604020202020204" pitchFamily="34" charset="0"/>
              </a:rPr>
              <a:t>structură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lățimea</a:t>
            </a:r>
            <a:r>
              <a:rPr lang="en-GB" sz="2400" dirty="0">
                <a:latin typeface="Arial" panose="020B0604020202020204" pitchFamily="34" charset="0"/>
                <a:cs typeface="Arial" panose="020B0604020202020204" pitchFamily="34" charset="0"/>
              </a:rPr>
              <a:t> de </a:t>
            </a:r>
            <a:r>
              <a:rPr lang="en-GB" sz="2400" dirty="0" err="1">
                <a:latin typeface="Arial" panose="020B0604020202020204" pitchFamily="34" charset="0"/>
                <a:cs typeface="Arial" panose="020B0604020202020204" pitchFamily="34" charset="0"/>
              </a:rPr>
              <a:t>bandă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poate</a:t>
            </a:r>
            <a:r>
              <a:rPr lang="en-GB" sz="2400" dirty="0">
                <a:latin typeface="Arial" panose="020B0604020202020204" pitchFamily="34" charset="0"/>
                <a:cs typeface="Arial" panose="020B0604020202020204" pitchFamily="34" charset="0"/>
              </a:rPr>
              <a:t> fi </a:t>
            </a:r>
            <a:r>
              <a:rPr lang="en-GB" sz="2400" dirty="0" err="1">
                <a:latin typeface="Arial" panose="020B0604020202020204" pitchFamily="34" charset="0"/>
                <a:cs typeface="Arial" panose="020B0604020202020204" pitchFamily="34" charset="0"/>
              </a:rPr>
              <a:t>limitată</a:t>
            </a:r>
            <a:r>
              <a:rPr lang="en-GB" sz="2400" dirty="0">
                <a:latin typeface="Arial" panose="020B0604020202020204" pitchFamily="34" charset="0"/>
                <a:cs typeface="Arial" panose="020B0604020202020204" pitchFamily="34" charset="0"/>
              </a:rPr>
              <a:t> la </a:t>
            </a:r>
            <a:r>
              <a:rPr lang="en-GB" sz="2400" dirty="0" err="1">
                <a:latin typeface="Arial" panose="020B0604020202020204" pitchFamily="34" charset="0"/>
                <a:cs typeface="Arial" panose="020B0604020202020204" pitchFamily="34" charset="0"/>
              </a:rPr>
              <a:t>aproximativ</a:t>
            </a:r>
            <a:r>
              <a:rPr lang="en-GB" sz="2400" dirty="0">
                <a:latin typeface="Arial" panose="020B0604020202020204" pitchFamily="34" charset="0"/>
                <a:cs typeface="Arial" panose="020B0604020202020204" pitchFamily="34" charset="0"/>
              </a:rPr>
              <a:t> 250 kHz. </a:t>
            </a:r>
            <a:r>
              <a:rPr lang="ro-RO" sz="2400" dirty="0">
                <a:latin typeface="Arial" panose="020B0604020202020204" pitchFamily="34" charset="0"/>
                <a:cs typeface="Arial" panose="020B0604020202020204" pitchFamily="34" charset="0"/>
              </a:rPr>
              <a:t>FT</a:t>
            </a:r>
            <a:r>
              <a:rPr lang="en-GB" sz="2400" dirty="0">
                <a:latin typeface="Arial" panose="020B0604020202020204" pitchFamily="34" charset="0"/>
                <a:cs typeface="Arial" panose="020B0604020202020204" pitchFamily="34" charset="0"/>
              </a:rPr>
              <a:t> cu </a:t>
            </a:r>
            <a:r>
              <a:rPr lang="en-GB" sz="2400" dirty="0" err="1">
                <a:latin typeface="Arial" panose="020B0604020202020204" pitchFamily="34" charset="0"/>
                <a:cs typeface="Arial" panose="020B0604020202020204" pitchFamily="34" charset="0"/>
              </a:rPr>
              <a:t>joncțiuni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heterogene</a:t>
            </a:r>
            <a:r>
              <a:rPr lang="en-GB" sz="2400" dirty="0">
                <a:latin typeface="Arial" panose="020B0604020202020204" pitchFamily="34" charset="0"/>
                <a:cs typeface="Arial" panose="020B0604020202020204" pitchFamily="34" charset="0"/>
              </a:rPr>
              <a:t> au o </a:t>
            </a:r>
            <a:r>
              <a:rPr lang="en-GB" sz="2400" dirty="0" err="1">
                <a:latin typeface="Arial" panose="020B0604020202020204" pitchFamily="34" charset="0"/>
                <a:cs typeface="Arial" panose="020B0604020202020204" pitchFamily="34" charset="0"/>
              </a:rPr>
              <a:t>limită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mult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mai</a:t>
            </a:r>
            <a:r>
              <a:rPr lang="en-GB" sz="2400" dirty="0">
                <a:latin typeface="Arial" panose="020B0604020202020204" pitchFamily="34" charset="0"/>
                <a:cs typeface="Arial" panose="020B0604020202020204" pitchFamily="34" charset="0"/>
              </a:rPr>
              <a:t> mare, </a:t>
            </a:r>
            <a:r>
              <a:rPr lang="en-GB" sz="2400" dirty="0" err="1">
                <a:latin typeface="Arial" panose="020B0604020202020204" pitchFamily="34" charset="0"/>
                <a:cs typeface="Arial" panose="020B0604020202020204" pitchFamily="34" charset="0"/>
              </a:rPr>
              <a:t>iar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unele</a:t>
            </a:r>
            <a:r>
              <a:rPr lang="en-GB" sz="2400" dirty="0">
                <a:latin typeface="Arial" panose="020B0604020202020204" pitchFamily="34" charset="0"/>
                <a:cs typeface="Arial" panose="020B0604020202020204" pitchFamily="34" charset="0"/>
              </a:rPr>
              <a:t> pot fi operate la </a:t>
            </a:r>
            <a:r>
              <a:rPr lang="en-GB" sz="2400" dirty="0" err="1">
                <a:latin typeface="Arial" panose="020B0604020202020204" pitchFamily="34" charset="0"/>
                <a:cs typeface="Arial" panose="020B0604020202020204" pitchFamily="34" charset="0"/>
              </a:rPr>
              <a:t>frecvențe</a:t>
            </a:r>
            <a:r>
              <a:rPr lang="en-GB" sz="2400" dirty="0">
                <a:latin typeface="Arial" panose="020B0604020202020204" pitchFamily="34" charset="0"/>
                <a:cs typeface="Arial" panose="020B0604020202020204" pitchFamily="34" charset="0"/>
              </a:rPr>
              <a:t> de </a:t>
            </a:r>
            <a:r>
              <a:rPr lang="en-GB" sz="2400" dirty="0" err="1">
                <a:latin typeface="Arial" panose="020B0604020202020204" pitchFamily="34" charset="0"/>
                <a:cs typeface="Arial" panose="020B0604020202020204" pitchFamily="34" charset="0"/>
              </a:rPr>
              <a:t>până</a:t>
            </a:r>
            <a:r>
              <a:rPr lang="en-GB" sz="2400" dirty="0">
                <a:latin typeface="Arial" panose="020B0604020202020204" pitchFamily="34" charset="0"/>
                <a:cs typeface="Arial" panose="020B0604020202020204" pitchFamily="34" charset="0"/>
              </a:rPr>
              <a:t> la 1 GHz.</a:t>
            </a:r>
            <a:endParaRPr lang="ro-RO" sz="2400" dirty="0">
              <a:latin typeface="Arial" panose="020B0604020202020204" pitchFamily="34" charset="0"/>
              <a:cs typeface="Arial" panose="020B0604020202020204" pitchFamily="34" charset="0"/>
            </a:endParaRPr>
          </a:p>
          <a:p>
            <a:r>
              <a:rPr lang="ro-RO" sz="2400" dirty="0">
                <a:latin typeface="Arial" panose="020B0604020202020204" pitchFamily="34" charset="0"/>
                <a:cs typeface="Arial" panose="020B0604020202020204" pitchFamily="34" charset="0"/>
              </a:rPr>
              <a:t>FT pe Si nu suportă tensiuni mai mari ca 1,000 V</a:t>
            </a:r>
          </a:p>
          <a:p>
            <a:r>
              <a:rPr lang="ro-RO" sz="2400" dirty="0">
                <a:latin typeface="Arial" panose="020B0604020202020204" pitchFamily="34" charset="0"/>
                <a:cs typeface="Arial" panose="020B0604020202020204" pitchFamily="34" charset="0"/>
              </a:rPr>
              <a:t>Mai sensibile la </a:t>
            </a:r>
            <a:r>
              <a:rPr lang="ro-RO" sz="2400" dirty="0" err="1">
                <a:latin typeface="Arial" panose="020B0604020202020204" pitchFamily="34" charset="0"/>
                <a:cs typeface="Arial" panose="020B0604020202020204" pitchFamily="34" charset="0"/>
              </a:rPr>
              <a:t>cîmpuri</a:t>
            </a:r>
            <a:r>
              <a:rPr lang="ro-RO" sz="2400" dirty="0">
                <a:latin typeface="Arial" panose="020B0604020202020204" pitchFamily="34" charset="0"/>
                <a:cs typeface="Arial" panose="020B0604020202020204" pitchFamily="34" charset="0"/>
              </a:rPr>
              <a:t> EM</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535796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326</TotalTime>
  <Words>6847</Words>
  <Application>Microsoft Office PowerPoint</Application>
  <PresentationFormat>Widescreen</PresentationFormat>
  <Paragraphs>504</Paragraphs>
  <Slides>72</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72</vt:i4>
      </vt:variant>
    </vt:vector>
  </HeadingPairs>
  <TitlesOfParts>
    <vt:vector size="85" baseType="lpstr">
      <vt:lpstr>Arial</vt:lpstr>
      <vt:lpstr>Arial</vt:lpstr>
      <vt:lpstr>Calibri</vt:lpstr>
      <vt:lpstr>Franklin Gothic Book</vt:lpstr>
      <vt:lpstr>inherit</vt:lpstr>
      <vt:lpstr>Showcard Gothic</vt:lpstr>
      <vt:lpstr>Symbol</vt:lpstr>
      <vt:lpstr>Times New Roman</vt:lpstr>
      <vt:lpstr>Wingdings</vt:lpstr>
      <vt:lpstr>Wingdings 2</vt:lpstr>
      <vt:lpstr>Crop</vt:lpstr>
      <vt:lpstr>Document</vt:lpstr>
      <vt:lpstr>Equation</vt:lpstr>
      <vt:lpstr>FOTOTRANZISTOARE,  OPTOCUPLOARE.  LED, dioda laser</vt:lpstr>
      <vt:lpstr>PowerPoint Presentation</vt:lpstr>
      <vt:lpstr>PowerPoint Presentation</vt:lpstr>
      <vt:lpstr>Cum lucrează un fototranzistor</vt:lpstr>
      <vt:lpstr>Moduri de lucru a FT</vt:lpstr>
      <vt:lpstr>FT  circuit cu baza comună</vt:lpstr>
      <vt:lpstr>Tipuri FT</vt:lpstr>
      <vt:lpstr>Benzile energetice la un FT</vt:lpstr>
      <vt:lpstr>Caracteristicile FT</vt:lpstr>
      <vt:lpstr>Caracteristicile FT</vt:lpstr>
      <vt:lpstr>Semnalul de ieșire la fototranzistor</vt:lpstr>
      <vt:lpstr>PowerPoint Presentation</vt:lpstr>
      <vt:lpstr>Avantajele                              și                dezavantajele FT</vt:lpstr>
      <vt:lpstr>Aplicațiile FT</vt:lpstr>
      <vt:lpstr>Fotodarlington </vt:lpstr>
      <vt:lpstr>PowerPoint Presentation</vt:lpstr>
      <vt:lpstr>PowerPoint Presentation</vt:lpstr>
      <vt:lpstr>Optocuploare / optoizolatoare                   – variante constructive </vt:lpstr>
      <vt:lpstr>PowerPoint Presentation</vt:lpstr>
      <vt:lpstr>Tipuri optocuploare</vt:lpstr>
      <vt:lpstr>Clasificarea optocuploarelor</vt:lpstr>
      <vt:lpstr>Optocuploare </vt:lpstr>
      <vt:lpstr>PowerPoint Presentation</vt:lpstr>
      <vt:lpstr>PowerPoint Presentation</vt:lpstr>
      <vt:lpstr>PowerPoint Presentation</vt:lpstr>
      <vt:lpstr>Avantajele și dezavantajele optocuploarelor</vt:lpstr>
      <vt:lpstr>Optocuploare       versus       RELEE</vt:lpstr>
      <vt:lpstr>Fotoluminiscența - recapitulare </vt:lpstr>
      <vt:lpstr>Ce sunt LED-urile ?</vt:lpstr>
      <vt:lpstr>Tipuri LED </vt:lpstr>
      <vt:lpstr>Clasificare. Construcție.</vt:lpstr>
      <vt:lpstr>PowerPoint Presentation</vt:lpstr>
      <vt:lpstr>Working of LED</vt:lpstr>
      <vt:lpstr>PowerPoint Presentation</vt:lpstr>
      <vt:lpstr>Producerea fotonului</vt:lpstr>
      <vt:lpstr>Mechanismul emiterii de fotoni  in LED-uri? </vt:lpstr>
      <vt:lpstr>Sensibilitatea ochiului uman la spectrul luminii </vt:lpstr>
      <vt:lpstr>Proprietățile InGaN</vt:lpstr>
      <vt:lpstr>PowerPoint Presentation</vt:lpstr>
      <vt:lpstr>Eficiența și parametrii de funcționare a LED-urilor</vt:lpstr>
      <vt:lpstr>Avantajele LED-urilor</vt:lpstr>
      <vt:lpstr>Alimentarea LED-urilor prin 3 metode: surse de c.c. (CC – Constant Current) sau unei surse de tensiune constantă (CV – Constant Voltage), mixtă (CC-CV) </vt:lpstr>
      <vt:lpstr>Led-uri serie și/sau paralel ?</vt:lpstr>
      <vt:lpstr>PowerPoint Presentation</vt:lpstr>
      <vt:lpstr>Conectarea paralel </vt:lpstr>
      <vt:lpstr>PowerPoint Presentation</vt:lpstr>
      <vt:lpstr>Conexiunea matrice</vt:lpstr>
      <vt:lpstr>Conexiunea multicanal</vt:lpstr>
      <vt:lpstr>      Introducere dioda laser</vt:lpstr>
      <vt:lpstr>PowerPoint Presentation</vt:lpstr>
      <vt:lpstr>Radiația spontană</vt:lpstr>
      <vt:lpstr>Radiația optică stimulată</vt:lpstr>
      <vt:lpstr>Compararea LD și LED </vt:lpstr>
      <vt:lpstr>Emisia stimulată</vt:lpstr>
      <vt:lpstr>Reacția pozitivă. Rezonator</vt:lpstr>
      <vt:lpstr>PowerPoint Presentation</vt:lpstr>
      <vt:lpstr>Fabry – Perot Resonator</vt:lpstr>
      <vt:lpstr>Inversiunea populației în dioda laser</vt:lpstr>
      <vt:lpstr>PowerPoint Presentation</vt:lpstr>
      <vt:lpstr>Efectul laser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Analiza luminii unei diode laser </vt:lpstr>
      <vt:lpstr>Laser diode characteristics</vt:lpstr>
      <vt:lpstr>Parametrii diodei laser</vt:lpstr>
      <vt:lpstr>Zgomotul diodei laser</vt:lpstr>
      <vt:lpstr>Curentul de întuneric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19  LED, dioda laser</dc:title>
  <dc:creator>Nusec</dc:creator>
  <cp:lastModifiedBy>Artur Buzdugan</cp:lastModifiedBy>
  <cp:revision>18</cp:revision>
  <dcterms:created xsi:type="dcterms:W3CDTF">2020-03-18T16:37:54Z</dcterms:created>
  <dcterms:modified xsi:type="dcterms:W3CDTF">2026-04-02T08:24:45Z</dcterms:modified>
</cp:coreProperties>
</file>