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EB Garamond"/>
      <p:regular r:id="rId20"/>
      <p:bold r:id="rId21"/>
      <p:italic r:id="rId22"/>
      <p:boldItalic r:id="rId23"/>
    </p:embeddedFont>
    <p:embeddedFont>
      <p:font typeface="PT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BGaramond-regular.fntdata"/><Relationship Id="rId22" Type="http://schemas.openxmlformats.org/officeDocument/2006/relationships/font" Target="fonts/EBGaramond-italic.fntdata"/><Relationship Id="rId21" Type="http://schemas.openxmlformats.org/officeDocument/2006/relationships/font" Target="fonts/EBGaramond-bold.fntdata"/><Relationship Id="rId24" Type="http://schemas.openxmlformats.org/officeDocument/2006/relationships/font" Target="fonts/PTSans-regular.fntdata"/><Relationship Id="rId23" Type="http://schemas.openxmlformats.org/officeDocument/2006/relationships/font" Target="fonts/EBGaramond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TSans-italic.fntdata"/><Relationship Id="rId25" Type="http://schemas.openxmlformats.org/officeDocument/2006/relationships/font" Target="fonts/PTSans-bold.fntdata"/><Relationship Id="rId27" Type="http://schemas.openxmlformats.org/officeDocument/2006/relationships/font" Target="fonts/PT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7715664b19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" name="Google Shape;22;g7715664b19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990540fea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990540fea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9550c6d411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9550c6d41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990540fea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990540fea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951ef5365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951ef5365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951ef53652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951ef5365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951ef5365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" name="Google Shape;30;g951ef5365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9550c6d41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9550c6d41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9666bf4f6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9666bf4f6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550c6d41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550c6d41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9666bf4f6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9666bf4f6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9550c6d411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9550c6d411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9666bf4f6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9666bf4f6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550c6d41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9550c6d41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Page" type="title">
  <p:cSld name="TITL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/>
        </p:nvSpPr>
        <p:spPr>
          <a:xfrm>
            <a:off x="0" y="0"/>
            <a:ext cx="9144000" cy="2362800"/>
          </a:xfrm>
          <a:prstGeom prst="rect">
            <a:avLst/>
          </a:prstGeom>
          <a:solidFill>
            <a:srgbClr val="0B5394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</p:txBody>
      </p:sp>
      <p:sp>
        <p:nvSpPr>
          <p:cNvPr id="8" name="Google Shape;8;p2"/>
          <p:cNvSpPr txBox="1"/>
          <p:nvPr/>
        </p:nvSpPr>
        <p:spPr>
          <a:xfrm>
            <a:off x="0" y="3012000"/>
            <a:ext cx="9144000" cy="17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65200" y="3204438"/>
            <a:ext cx="1413600" cy="14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/>
          <p:nvPr/>
        </p:nvSpPr>
        <p:spPr>
          <a:xfrm>
            <a:off x="0" y="4810475"/>
            <a:ext cx="9144000" cy="3333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b="1" sz="1000">
              <a:solidFill>
                <a:srgbClr val="FFFFFF"/>
              </a:solidFill>
            </a:endParaRPr>
          </a:p>
        </p:txBody>
      </p:sp>
      <p:sp>
        <p:nvSpPr>
          <p:cNvPr id="11" name="Google Shape;11;p2"/>
          <p:cNvSpPr txBox="1"/>
          <p:nvPr/>
        </p:nvSpPr>
        <p:spPr>
          <a:xfrm>
            <a:off x="0" y="2362875"/>
            <a:ext cx="9144000" cy="649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B539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/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3"/>
          <p:cNvSpPr txBox="1"/>
          <p:nvPr/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3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b="1" sz="1200">
                <a:solidFill>
                  <a:srgbClr val="0B5394"/>
                </a:solidFill>
              </a:defRPr>
            </a:lvl1pPr>
            <a:lvl2pPr lvl="1" rtl="0" algn="ctr">
              <a:buNone/>
              <a:defRPr b="1" sz="1200">
                <a:solidFill>
                  <a:srgbClr val="0B5394"/>
                </a:solidFill>
              </a:defRPr>
            </a:lvl2pPr>
            <a:lvl3pPr lvl="2" rtl="0" algn="ctr">
              <a:buNone/>
              <a:defRPr b="1" sz="1200">
                <a:solidFill>
                  <a:srgbClr val="0B5394"/>
                </a:solidFill>
              </a:defRPr>
            </a:lvl3pPr>
            <a:lvl4pPr lvl="3" rtl="0" algn="ctr">
              <a:buNone/>
              <a:defRPr b="1" sz="1200">
                <a:solidFill>
                  <a:srgbClr val="0B5394"/>
                </a:solidFill>
              </a:defRPr>
            </a:lvl4pPr>
            <a:lvl5pPr lvl="4" rtl="0" algn="ctr">
              <a:buNone/>
              <a:defRPr b="1" sz="1200">
                <a:solidFill>
                  <a:srgbClr val="0B5394"/>
                </a:solidFill>
              </a:defRPr>
            </a:lvl5pPr>
            <a:lvl6pPr lvl="5" rtl="0" algn="ctr">
              <a:buNone/>
              <a:defRPr b="1" sz="1200">
                <a:solidFill>
                  <a:srgbClr val="0B5394"/>
                </a:solidFill>
              </a:defRPr>
            </a:lvl6pPr>
            <a:lvl7pPr lvl="6" rtl="0" algn="ctr">
              <a:buNone/>
              <a:defRPr b="1" sz="1200">
                <a:solidFill>
                  <a:srgbClr val="0B5394"/>
                </a:solidFill>
              </a:defRPr>
            </a:lvl7pPr>
            <a:lvl8pPr lvl="7" rtl="0" algn="ctr">
              <a:buNone/>
              <a:defRPr b="1" sz="1200">
                <a:solidFill>
                  <a:srgbClr val="0B5394"/>
                </a:solidFill>
              </a:defRPr>
            </a:lvl8pPr>
            <a:lvl9pPr lvl="8" rtl="0" algn="ctr">
              <a:buNone/>
              <a:defRPr b="1" sz="1200">
                <a:solidFill>
                  <a:srgbClr val="0B5394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" name="Google Shape;18;p3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SECTION_HEADER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sourcemaking.com/design_patterns/creational_patterns" TargetMode="External"/><Relationship Id="rId4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ctrTitle"/>
          </p:nvPr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0B5394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Software Design Techniques and Mechanisms</a:t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Topic: Creational Design Patterns</a:t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5" name="Google Shape;25;p5"/>
          <p:cNvSpPr txBox="1"/>
          <p:nvPr/>
        </p:nvSpPr>
        <p:spPr>
          <a:xfrm>
            <a:off x="0" y="3153450"/>
            <a:ext cx="9144000" cy="15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/>
        </p:nvSpPr>
        <p:spPr>
          <a:xfrm>
            <a:off x="0" y="4733975"/>
            <a:ext cx="9144000" cy="4095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Chișinău 2021</a:t>
            </a:r>
            <a:endParaRPr b="1" sz="16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7" name="Google Shape;27;p5"/>
          <p:cNvSpPr txBox="1"/>
          <p:nvPr/>
        </p:nvSpPr>
        <p:spPr>
          <a:xfrm>
            <a:off x="0" y="2571750"/>
            <a:ext cx="9144000" cy="58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Presenter: Drumea Vasile</a:t>
            </a:r>
            <a:endParaRPr b="1" sz="16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UML Diagram for Abstract Factory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14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" name="Google Shape;116;p14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7" name="Google Shape;11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1200" y="1171550"/>
            <a:ext cx="6581589" cy="331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Builder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3" name="Google Shape;123;p15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Separates object construction from its representation so that the same construction process could create different representations.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15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" name="Google Shape;127;p15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UML Diagram for Builder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5" name="Google Shape;135;p16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" name="Google Shape;136;p16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37" name="Google Shape;13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275" y="1355188"/>
            <a:ext cx="7791450" cy="294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References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43" name="Google Shape;143;p17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 u="sng">
                <a:solidFill>
                  <a:schemeClr val="hlink"/>
                </a:solidFill>
                <a:latin typeface="PT Sans"/>
                <a:ea typeface="PT Sans"/>
                <a:cs typeface="PT Sans"/>
                <a:sym typeface="PT Sans"/>
                <a:hlinkClick r:id="rId3"/>
              </a:rPr>
              <a:t>https://sourcemaking.com/design_patterns/creational_patterns</a:t>
            </a: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“Gang of four”, 1994, </a:t>
            </a:r>
            <a:r>
              <a:rPr b="1" i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Design Patterns: Elements of Reusable Object-Oriented Software</a:t>
            </a:r>
            <a:endParaRPr b="1" i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P.S. All the diagrams are from [2].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17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7" name="Google Shape;147;p17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8"/>
          <p:cNvSpPr txBox="1"/>
          <p:nvPr/>
        </p:nvSpPr>
        <p:spPr>
          <a:xfrm>
            <a:off x="904200" y="2143800"/>
            <a:ext cx="733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Thanks for your attention!</a:t>
            </a:r>
            <a:endParaRPr b="1" sz="24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Questions?</a:t>
            </a:r>
            <a:endParaRPr b="1" sz="24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Overview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Creational Design Patterns are all about class instantiation.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This group can be divided into 2 groups: 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○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Class-Creation patterns (using inheritance)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○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Object-Creation patterns (using delegation)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4" name="Google Shape;34;p6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" name="Google Shape;36;p6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Singleton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 class that should have only one instance at any time.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It contains static encapsulated instance.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constructor should be private.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It must be made thread safe.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44" name="Google Shape;44;p7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" name="Google Shape;45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Google Shape;46;p7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UML </a:t>
            </a:r>
            <a:r>
              <a:rPr b="1" lang="en" sz="2400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Diagram for </a:t>
            </a: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Singleton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3" name="Google Shape;53;p8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" name="Google Shape;5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" name="Google Shape;55;p8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7" name="Google Shape;57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0188" y="1514475"/>
            <a:ext cx="5343525" cy="211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Prototype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Initialized instances of the classes that are meant to be cloned.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 collection that caches the prototype objects.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4" name="Google Shape;64;p9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9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UML Diagram for Prototype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3" name="Google Shape;73;p10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" name="Google Shape;75;p10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77" name="Google Shape;7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0138" y="1171550"/>
            <a:ext cx="6603623" cy="331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Factory Method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Creates an instance out of several related derived classes.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It is usually used together with other creational design patterns.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4" name="Google Shape;84;p11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1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UML Diagram for Factory Method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3" name="Google Shape;93;p12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2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6" name="Google Shape;96;p12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97" name="Google Shape;97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813" y="1200600"/>
            <a:ext cx="7572375" cy="300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Abstract Factory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3" name="Google Shape;103;p13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Provides an interface for creating families of related objects without specifying the concrete object.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It defines Factory Methods for each type of product.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3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7" name="Google Shape;107;p13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UM Slid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