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5253" autoAdjust="0"/>
  </p:normalViewPr>
  <p:slideViewPr>
    <p:cSldViewPr snapToGrid="0">
      <p:cViewPr varScale="1">
        <p:scale>
          <a:sx n="107" d="100"/>
          <a:sy n="107" d="100"/>
        </p:scale>
        <p:origin x="10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5" y="280656"/>
            <a:ext cx="11633703" cy="3648547"/>
          </a:xfrm>
        </p:spPr>
        <p:txBody>
          <a:bodyPr anchor="t">
            <a:normAutofit/>
          </a:bodyPr>
          <a:lstStyle/>
          <a:p>
            <a:r>
              <a:rPr lang="x-none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Circuite și Dispozitive Electronice </a:t>
            </a:r>
            <a:br>
              <a:rPr lang="x-none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 cu efect de câmp. Clasificare. Caracteristici.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en-US" dirty="0" err="1"/>
              <a:t>Lect</a:t>
            </a:r>
            <a:r>
              <a:rPr lang="x-none" dirty="0"/>
              <a:t>. Univ. </a:t>
            </a:r>
            <a:r>
              <a:rPr lang="ru-RU" dirty="0" err="1" smtClean="0"/>
              <a:t>Dr</a:t>
            </a:r>
            <a:r>
              <a:rPr lang="ru-RU" smtClean="0"/>
              <a:t>., </a:t>
            </a:r>
            <a:r>
              <a:rPr lang="ru-RU" dirty="0" err="1" smtClean="0"/>
              <a:t>Magariu</a:t>
            </a:r>
            <a:r>
              <a:rPr lang="ru-RU" dirty="0" smtClean="0"/>
              <a:t> </a:t>
            </a:r>
            <a:r>
              <a:rPr lang="ru-RU" dirty="0" err="1" smtClean="0"/>
              <a:t>Nicolae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73658" y="2519487"/>
            <a:ext cx="10429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>Scopul:</a:t>
            </a:r>
            <a:r>
              <a:rPr lang="en-GB" dirty="0" smtClean="0"/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face </a:t>
            </a:r>
            <a:r>
              <a:rPr lang="x-none">
                <a:latin typeface="Times New Roman" panose="02020603050405020304" pitchFamily="18" charset="0"/>
                <a:cs typeface="Times New Roman" panose="02020603050405020304" pitchFamily="18" charset="0"/>
              </a:rPr>
              <a:t>cunoștință 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tranzistoarele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TEC-J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TEC-MOS: Generalităţi. Principiu de funcţionare. Simboluri. Caracteristicile statice ale TEC-J. Circuite de polarizare. Tranzistorul MOS cu canal iniţial. Tranzistorul MOS cu canal indus. Polarizarea tranzistoarelor MOS.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039577"/>
              </p:ext>
            </p:extLst>
          </p:nvPr>
        </p:nvGraphicFramePr>
        <p:xfrm>
          <a:off x="2045275" y="102742"/>
          <a:ext cx="8855097" cy="64822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0094">
                  <a:extLst>
                    <a:ext uri="{9D8B030D-6E8A-4147-A177-3AD203B41FA5}">
                      <a16:colId xmlns="" xmlns:a16="http://schemas.microsoft.com/office/drawing/2014/main" val="359778943"/>
                    </a:ext>
                  </a:extLst>
                </a:gridCol>
                <a:gridCol w="3900487">
                  <a:extLst>
                    <a:ext uri="{9D8B030D-6E8A-4147-A177-3AD203B41FA5}">
                      <a16:colId xmlns="" xmlns:a16="http://schemas.microsoft.com/office/drawing/2014/main" val="2176909484"/>
                    </a:ext>
                  </a:extLst>
                </a:gridCol>
                <a:gridCol w="4204516">
                  <a:extLst>
                    <a:ext uri="{9D8B030D-6E8A-4147-A177-3AD203B41FA5}">
                      <a16:colId xmlns="" xmlns:a16="http://schemas.microsoft.com/office/drawing/2014/main" val="1769801474"/>
                    </a:ext>
                  </a:extLst>
                </a:gridCol>
              </a:tblGrid>
              <a:tr h="490485">
                <a:tc>
                  <a:txBody>
                    <a:bodyPr/>
                    <a:lstStyle/>
                    <a:p>
                      <a:pPr algn="ctr"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Tranzistor cu efect de câmp (FET)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Transistor cu joncțiune bipolar (BJT)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84432659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Câștig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tensiune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mic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Câștig de tensiune mare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368097903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Câștig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curent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mare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Câștig de curent scăzut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2678149493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Impedanță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intrare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foarte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ridicată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Impedanță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intrare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redusă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1426874144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Impedanță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înaltă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ieșire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Impedanță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scăzută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ieșire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1867112923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Generare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zgomot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scăzut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Generare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zgomot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201296291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rapid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comutare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comutare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1193996836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Ușor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deteriorat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static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Robust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3781738693"/>
                  </a:ext>
                </a:extLst>
              </a:tr>
              <a:tr h="6725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Unele au nevoie de o intrare pentru a comuta "OFF"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Necesită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intrare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zero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comuta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"OFF"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2318045107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Dispozitiv controlat cu tensiune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Dispozitiv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controlat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curent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3052217110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Prezintă proprietățile unui rezistor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1063142991"/>
                  </a:ext>
                </a:extLst>
              </a:tr>
              <a:tr h="4904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 scump decât bipolar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Ieftin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1317118427"/>
                  </a:ext>
                </a:extLst>
              </a:tr>
              <a:tr h="3084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Dificil de polarizat</a:t>
                      </a:r>
                    </a:p>
                  </a:txBody>
                  <a:tcPr marL="21567" marR="21567" marT="43134" marB="43134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Ușor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polarizat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7" marR="21567" marT="43134" marB="43134"/>
                </a:tc>
                <a:extLst>
                  <a:ext uri="{0D108BD9-81ED-4DB2-BD59-A6C34878D82A}">
                    <a16:rowId xmlns="" xmlns:a16="http://schemas.microsoft.com/office/drawing/2014/main" val="2281623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6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3497"/>
            <a:ext cx="12192000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Bipolar Junction Transistor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(BJT)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 forma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semiconductoare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unite,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invers.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(BJT) NPN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PNP.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operate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mic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de la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Săgeata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fluxul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convențional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conexiune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configurația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Emitor-comun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(CE),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disponibile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Bază-comună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(CB)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Colector-comun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(CC).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amplificatorului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Bază-Emitor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întotdeauna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Colector-Bază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întotdeauna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invers.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Ecuația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circulă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de: IE = IB + IC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Curbele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ieșire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pot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adecvat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Q, 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fi,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un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electronic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saturație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tăiere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(cut-off)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lămpi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solenoizi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inductive, cum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motoarele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DC,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solenoizii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diodă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"Flywheel"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invers,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poziționată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generării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deconectată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pot conduce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deteriorarea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NPN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Emitorul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PNP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Emitorul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129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2456"/>
            <a:ext cx="12032055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câmp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ield 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ffect 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ransistor)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Tranzistoarele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câmp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împărțite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poartă-joncțiune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denumite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JFET,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poartă-izolată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IGFET,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cunoscute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denumirea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 MOSFET.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poartă-izolatăe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pot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subdivizate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tip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tip de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disponibile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​​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versiunile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canal-N,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canal-P.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rezistențe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puțin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deloc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MOSFET)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circulă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terminalul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făcându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comutatoare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electronice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Impedanța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MOSFET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JFET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izolant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electricitatea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deteriora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ușurință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dispozitivele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MOSFET,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atenție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manevrați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similar cu un "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conductiv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stare "ON"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similar cu un "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închis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câștiguri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comparativ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joncțiune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obișnuită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conexiune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Sursă-comună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(CS),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disponibile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Poartă-comună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(CG)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Drenă-comună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(CD).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întrerupătoare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rezistenței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înalte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canalului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rezistenței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joase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"ON".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JFET cu canal-N,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JFET cu canal-P,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canal-P,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"OFF"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canal-N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"ON"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"+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MOSFET-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canal-P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stare "ON"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7243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6159" y="-89078"/>
            <a:ext cx="1199584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Tranzistoarele</a:t>
            </a:r>
            <a:r>
              <a:rPr lang="en-US" dirty="0"/>
              <a:t> cu </a:t>
            </a:r>
            <a:r>
              <a:rPr lang="en-US" dirty="0" err="1"/>
              <a:t>efect</a:t>
            </a:r>
            <a:r>
              <a:rPr lang="en-US" dirty="0"/>
              <a:t> de </a:t>
            </a:r>
            <a:r>
              <a:rPr lang="en-US" dirty="0" err="1"/>
              <a:t>câmp</a:t>
            </a:r>
            <a:r>
              <a:rPr lang="en-US" dirty="0"/>
              <a:t> au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avantaje</a:t>
            </a:r>
            <a:r>
              <a:rPr lang="en-US" dirty="0"/>
              <a:t> </a:t>
            </a:r>
            <a:r>
              <a:rPr lang="en-US" dirty="0" err="1"/>
              <a:t>faţă</a:t>
            </a:r>
            <a:r>
              <a:rPr lang="en-US" dirty="0"/>
              <a:t> de </a:t>
            </a:r>
            <a:r>
              <a:rPr lang="en-US" dirty="0" err="1"/>
              <a:t>tranzistoarele</a:t>
            </a:r>
            <a:r>
              <a:rPr lang="en-US" dirty="0"/>
              <a:t> </a:t>
            </a:r>
            <a:r>
              <a:rPr lang="en-US" dirty="0" err="1"/>
              <a:t>bipolare</a:t>
            </a:r>
            <a:r>
              <a:rPr lang="en-US" dirty="0"/>
              <a:t> :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/>
              <a:t>prezintă</a:t>
            </a:r>
            <a:r>
              <a:rPr lang="en-US" dirty="0"/>
              <a:t> </a:t>
            </a:r>
            <a:r>
              <a:rPr lang="en-US" dirty="0" err="1"/>
              <a:t>impedanţă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mare (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comandate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);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pot fi </a:t>
            </a:r>
            <a:r>
              <a:rPr lang="en-US" dirty="0" err="1"/>
              <a:t>utilizate</a:t>
            </a:r>
            <a:r>
              <a:rPr lang="en-US" dirty="0"/>
              <a:t> ca </a:t>
            </a:r>
            <a:r>
              <a:rPr lang="en-US" dirty="0" err="1"/>
              <a:t>rezistenţe</a:t>
            </a:r>
            <a:r>
              <a:rPr lang="en-US" dirty="0"/>
              <a:t> </a:t>
            </a:r>
            <a:r>
              <a:rPr lang="en-US" dirty="0" err="1"/>
              <a:t>comandate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;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/>
              <a:t>liniaritate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a </a:t>
            </a:r>
            <a:r>
              <a:rPr lang="en-US" dirty="0" err="1"/>
              <a:t>circuitului</a:t>
            </a:r>
            <a:r>
              <a:rPr lang="en-US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/>
              <a:t>zgomot</a:t>
            </a:r>
            <a:r>
              <a:rPr lang="en-US" dirty="0"/>
              <a:t> </a:t>
            </a:r>
            <a:r>
              <a:rPr lang="en-US" dirty="0" err="1"/>
              <a:t>redus</a:t>
            </a:r>
            <a:r>
              <a:rPr lang="en-US" dirty="0"/>
              <a:t>;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/>
              <a:t>gabarit</a:t>
            </a:r>
            <a:r>
              <a:rPr lang="en-US" dirty="0"/>
              <a:t> </a:t>
            </a:r>
            <a:r>
              <a:rPr lang="en-US" dirty="0" err="1"/>
              <a:t>redus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r>
              <a:rPr lang="en-US" dirty="0" err="1"/>
              <a:t>Zgomotul</a:t>
            </a:r>
            <a:r>
              <a:rPr lang="en-US" dirty="0"/>
              <a:t> </a:t>
            </a:r>
            <a:r>
              <a:rPr lang="en-US" dirty="0" err="1"/>
              <a:t>tranzistoarelor</a:t>
            </a:r>
            <a:r>
              <a:rPr lang="en-US" dirty="0"/>
              <a:t> TEC-MOS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destul</a:t>
            </a:r>
            <a:r>
              <a:rPr lang="en-US" dirty="0"/>
              <a:t> de mare </a:t>
            </a:r>
            <a:r>
              <a:rPr lang="en-US" dirty="0" err="1"/>
              <a:t>şi</a:t>
            </a:r>
            <a:r>
              <a:rPr lang="en-US" dirty="0"/>
              <a:t> ca </a:t>
            </a:r>
            <a:r>
              <a:rPr lang="en-US" dirty="0" err="1"/>
              <a:t>urmare</a:t>
            </a:r>
            <a:r>
              <a:rPr lang="en-US" dirty="0"/>
              <a:t> nu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adecvate</a:t>
            </a:r>
            <a:r>
              <a:rPr lang="en-US" dirty="0"/>
              <a:t> </a:t>
            </a:r>
            <a:r>
              <a:rPr lang="en-US" dirty="0" err="1"/>
              <a:t>aplicaţiilor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semnalului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mic.TB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general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performante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TEC, au </a:t>
            </a:r>
            <a:r>
              <a:rPr lang="en-US" dirty="0" err="1"/>
              <a:t>transconductanţa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comportarea</a:t>
            </a:r>
            <a:r>
              <a:rPr lang="en-US" dirty="0"/>
              <a:t> cu </a:t>
            </a:r>
            <a:r>
              <a:rPr lang="en-US" dirty="0" err="1"/>
              <a:t>frcvenţa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de </a:t>
            </a:r>
            <a:r>
              <a:rPr lang="en-US" dirty="0" err="1"/>
              <a:t>aceea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preferate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aplicaţii.La</a:t>
            </a:r>
            <a:r>
              <a:rPr lang="en-US" dirty="0"/>
              <a:t> </a:t>
            </a:r>
            <a:r>
              <a:rPr lang="en-US" dirty="0" err="1"/>
              <a:t>puteri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însă</a:t>
            </a:r>
            <a:r>
              <a:rPr lang="en-US" dirty="0"/>
              <a:t> , TEC-MOS are o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</a:t>
            </a:r>
            <a:r>
              <a:rPr lang="en-US" dirty="0" err="1"/>
              <a:t>liniaritate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TB. De </a:t>
            </a:r>
            <a:r>
              <a:rPr lang="en-US" dirty="0" err="1"/>
              <a:t>asemenea</a:t>
            </a:r>
            <a:r>
              <a:rPr lang="en-US" dirty="0"/>
              <a:t> , </a:t>
            </a:r>
            <a:r>
              <a:rPr lang="en-US" dirty="0" err="1"/>
              <a:t>comutatoarele</a:t>
            </a:r>
            <a:r>
              <a:rPr lang="en-US" dirty="0"/>
              <a:t> cu TEC-MOS au o </a:t>
            </a:r>
            <a:r>
              <a:rPr lang="en-US" dirty="0" err="1"/>
              <a:t>comutaţie</a:t>
            </a:r>
            <a:r>
              <a:rPr lang="en-US" dirty="0"/>
              <a:t> </a:t>
            </a:r>
            <a:r>
              <a:rPr lang="en-US" dirty="0" err="1"/>
              <a:t>rapidă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comparaţie</a:t>
            </a:r>
            <a:r>
              <a:rPr lang="en-US" dirty="0"/>
              <a:t> cu TB, care are o </a:t>
            </a:r>
            <a:r>
              <a:rPr lang="en-US" dirty="0" err="1"/>
              <a:t>semnificativă</a:t>
            </a:r>
            <a:r>
              <a:rPr lang="en-US" dirty="0"/>
              <a:t> </a:t>
            </a:r>
            <a:r>
              <a:rPr lang="en-US" dirty="0" err="1"/>
              <a:t>întârziere</a:t>
            </a:r>
            <a:r>
              <a:rPr lang="en-US" dirty="0"/>
              <a:t> </a:t>
            </a:r>
            <a:r>
              <a:rPr lang="en-US" dirty="0" err="1"/>
              <a:t>datorită</a:t>
            </a:r>
            <a:r>
              <a:rPr lang="en-US" dirty="0"/>
              <a:t> </a:t>
            </a:r>
            <a:r>
              <a:rPr lang="en-US" dirty="0" err="1"/>
              <a:t>intrării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 smtClean="0"/>
              <a:t>saturaţie</a:t>
            </a:r>
            <a:endParaRPr lang="en-US" dirty="0" smtClean="0"/>
          </a:p>
          <a:p>
            <a:endParaRPr lang="en-GB" dirty="0"/>
          </a:p>
          <a:p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tranzistorul</a:t>
            </a:r>
            <a:r>
              <a:rPr lang="en-US" dirty="0"/>
              <a:t> bipolar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raport</a:t>
            </a:r>
            <a:r>
              <a:rPr lang="en-US" dirty="0"/>
              <a:t> are </a:t>
            </a:r>
            <a:r>
              <a:rPr lang="en-US" dirty="0" err="1"/>
              <a:t>avantajele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capacitate </a:t>
            </a:r>
            <a:r>
              <a:rPr lang="en-US" dirty="0" err="1"/>
              <a:t>mai</a:t>
            </a:r>
            <a:r>
              <a:rPr lang="en-US" dirty="0"/>
              <a:t> mare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cădere</a:t>
            </a:r>
            <a:r>
              <a:rPr lang="en-US" dirty="0"/>
              <a:t> </a:t>
            </a:r>
            <a:r>
              <a:rPr lang="en-US" dirty="0" err="1"/>
              <a:t>mică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in </a:t>
            </a:r>
            <a:r>
              <a:rPr lang="en-US" dirty="0" err="1"/>
              <a:t>conducţie</a:t>
            </a:r>
            <a:r>
              <a:rPr lang="en-US" dirty="0"/>
              <a:t>, V</a:t>
            </a:r>
            <a:r>
              <a:rPr lang="en-US" baseline="-25000" dirty="0"/>
              <a:t>CEON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altă</a:t>
            </a:r>
            <a:r>
              <a:rPr lang="en-US" dirty="0"/>
              <a:t> parte </a:t>
            </a:r>
            <a:r>
              <a:rPr lang="en-US" dirty="0" err="1"/>
              <a:t>dezavantajele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timpi</a:t>
            </a:r>
            <a:r>
              <a:rPr lang="en-US" dirty="0"/>
              <a:t> </a:t>
            </a:r>
            <a:r>
              <a:rPr lang="en-US" dirty="0" err="1"/>
              <a:t>relativ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de </a:t>
            </a:r>
            <a:r>
              <a:rPr lang="en-US" dirty="0" err="1"/>
              <a:t>comutaţie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putere</a:t>
            </a:r>
            <a:r>
              <a:rPr lang="en-US" dirty="0"/>
              <a:t> de </a:t>
            </a:r>
            <a:r>
              <a:rPr lang="en-US" dirty="0" err="1"/>
              <a:t>comandă</a:t>
            </a:r>
            <a:r>
              <a:rPr lang="en-US" dirty="0"/>
              <a:t> mare;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prezenţa</a:t>
            </a:r>
            <a:r>
              <a:rPr lang="en-US" dirty="0"/>
              <a:t> </a:t>
            </a:r>
            <a:r>
              <a:rPr lang="en-US" dirty="0" err="1"/>
              <a:t>saturaţiei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pericolul</a:t>
            </a:r>
            <a:r>
              <a:rPr lang="en-US" dirty="0"/>
              <a:t> de </a:t>
            </a:r>
            <a:r>
              <a:rPr lang="en-US" dirty="0" err="1"/>
              <a:t>distrugere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de a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străpungere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Tranzistorul</a:t>
            </a:r>
            <a:r>
              <a:rPr lang="en-US" dirty="0" smtClean="0"/>
              <a:t> </a:t>
            </a:r>
            <a:r>
              <a:rPr lang="en-US" dirty="0"/>
              <a:t>MOSFET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avantajos</a:t>
            </a:r>
            <a:r>
              <a:rPr lang="en-US" dirty="0"/>
              <a:t> din </a:t>
            </a:r>
            <a:r>
              <a:rPr lang="en-US" dirty="0" err="1"/>
              <a:t>motivele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timpi</a:t>
            </a:r>
            <a:r>
              <a:rPr lang="en-US" dirty="0"/>
              <a:t> </a:t>
            </a:r>
            <a:r>
              <a:rPr lang="en-US" dirty="0" err="1"/>
              <a:t>mici</a:t>
            </a:r>
            <a:r>
              <a:rPr lang="en-US" dirty="0"/>
              <a:t> de </a:t>
            </a:r>
            <a:r>
              <a:rPr lang="en-US" dirty="0" err="1"/>
              <a:t>comutaţie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comandă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dirty="0"/>
              <a:t>• </a:t>
            </a:r>
            <a:r>
              <a:rPr lang="en-US" dirty="0" err="1"/>
              <a:t>inexistenţa</a:t>
            </a:r>
            <a:r>
              <a:rPr lang="en-US" dirty="0"/>
              <a:t> </a:t>
            </a:r>
            <a:r>
              <a:rPr lang="en-US" dirty="0" err="1"/>
              <a:t>saturaţiei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celei</a:t>
            </a:r>
            <a:r>
              <a:rPr lang="en-US" dirty="0"/>
              <a:t> de a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străpungeri</a:t>
            </a:r>
            <a:r>
              <a:rPr lang="en-US" dirty="0"/>
              <a:t> ;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capacitate </a:t>
            </a:r>
            <a:r>
              <a:rPr lang="en-US" dirty="0" err="1"/>
              <a:t>relativ</a:t>
            </a:r>
            <a:r>
              <a:rPr lang="en-US" dirty="0"/>
              <a:t> </a:t>
            </a:r>
            <a:r>
              <a:rPr lang="en-US" dirty="0" err="1"/>
              <a:t>mică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78661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ructura celulă memorie flash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60" y="227224"/>
            <a:ext cx="6653874" cy="409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6760" y="4519007"/>
            <a:ext cx="119652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Poarta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flotantă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se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poate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conecta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la un 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rând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doar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prin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poarta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 de control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.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Atunci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când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este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stabilită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o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legătură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între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cele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două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porţi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celula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memorie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are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valoarea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b="1" dirty="0">
                <a:solidFill>
                  <a:srgbClr val="333333"/>
                </a:solidFill>
                <a:latin typeface="Helvetica Neue"/>
              </a:rPr>
              <a:t>1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.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Schimbarea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valorii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b="1" dirty="0">
                <a:solidFill>
                  <a:srgbClr val="333333"/>
                </a:solidFill>
                <a:latin typeface="Helvetica Neue"/>
              </a:rPr>
              <a:t>0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se face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prin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intermediul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unui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proces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numit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Fowler-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Nordheim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 tunneling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.</a:t>
            </a:r>
          </a:p>
          <a:p>
            <a:pPr algn="just"/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Procesul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 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tunneling 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este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folosit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pentru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a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modifica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starea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porţii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flotante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. La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aplicarea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unei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tensiuni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10-13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volţi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porţii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flotante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electroni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excitaţi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sunt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împinşi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stratul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dielectric, care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acţionează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ca o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barieră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între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poarta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flotantă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şi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poarta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control. O 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celulă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i="1" dirty="0" err="1">
                <a:solidFill>
                  <a:srgbClr val="333333"/>
                </a:solidFill>
                <a:latin typeface="Helvetica Neue"/>
              </a:rPr>
              <a:t>senzor</a:t>
            </a:r>
            <a:r>
              <a:rPr lang="en-US" sz="1600" i="1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monitorizează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nivelul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sarcinii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trece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prin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poarta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flotantă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;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atunci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când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acest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nivel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al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mişcării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sarcini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electrice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trece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dielectric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depăşeşte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50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procente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valoarea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celulei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memorie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devine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0.</a:t>
            </a:r>
            <a:r>
              <a:rPr lang="x-none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Întoarcerea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la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valoarea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 1 a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celulei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memorie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se face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prin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aplicarea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unei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tensiuni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mai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mari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către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toată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memoria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ori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către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blocuri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de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memorie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cazul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în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care nu se face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ştergerea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Helvetica Neue"/>
              </a:rPr>
              <a:t>completă</a:t>
            </a:r>
            <a:r>
              <a:rPr lang="en-US" sz="1600" dirty="0">
                <a:solidFill>
                  <a:srgbClr val="333333"/>
                </a:solidFill>
                <a:latin typeface="Helvetica Neue"/>
              </a:rPr>
              <a:t>.</a:t>
            </a:r>
          </a:p>
        </p:txBody>
      </p:sp>
      <p:pic>
        <p:nvPicPr>
          <p:cNvPr id="1028" name="Picture 4" descr="A NAND Flash memory cel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634" y="227224"/>
            <a:ext cx="5286960" cy="364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43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91440"/>
            <a:ext cx="12128269" cy="6708371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 err="1"/>
              <a:t>Tranzistorul</a:t>
            </a:r>
            <a:r>
              <a:rPr lang="en-US" sz="2000" b="1" u="sng" dirty="0"/>
              <a:t> cu </a:t>
            </a:r>
            <a:r>
              <a:rPr lang="en-US" sz="2000" b="1" u="sng" dirty="0" err="1"/>
              <a:t>efect</a:t>
            </a:r>
            <a:r>
              <a:rPr lang="en-US" sz="2000" b="1" u="sng" dirty="0"/>
              <a:t> de </a:t>
            </a:r>
            <a:r>
              <a:rPr lang="en-US" sz="2000" b="1" u="sng" dirty="0" err="1"/>
              <a:t>câmp</a:t>
            </a:r>
            <a:r>
              <a:rPr lang="en-US" sz="2000" b="1" u="sng" dirty="0"/>
              <a:t> </a:t>
            </a:r>
            <a:r>
              <a:rPr lang="en-US" sz="1800" dirty="0"/>
              <a:t>(TEC) </a:t>
            </a:r>
            <a:r>
              <a:rPr lang="en-US" sz="1800" dirty="0" err="1"/>
              <a:t>este</a:t>
            </a:r>
            <a:r>
              <a:rPr lang="en-US" sz="1800" dirty="0"/>
              <a:t> un </a:t>
            </a:r>
            <a:r>
              <a:rPr lang="en-US" sz="1800" b="1" i="1" dirty="0" err="1"/>
              <a:t>tranzistor</a:t>
            </a:r>
            <a:r>
              <a:rPr lang="en-US" sz="1800" b="1" i="1" dirty="0"/>
              <a:t> unipolar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 smtClean="0"/>
              <a:t>că</a:t>
            </a:r>
            <a:r>
              <a:rPr lang="en-US" sz="1800" dirty="0" smtClean="0"/>
              <a:t> </a:t>
            </a:r>
            <a:r>
              <a:rPr lang="en-US" sz="1800" dirty="0" err="1" smtClean="0"/>
              <a:t>în</a:t>
            </a:r>
            <a:r>
              <a:rPr lang="en-US" sz="1800" dirty="0" smtClean="0"/>
              <a:t> </a:t>
            </a:r>
            <a:r>
              <a:rPr lang="en-US" sz="1800" dirty="0" err="1"/>
              <a:t>interiorul</a:t>
            </a:r>
            <a:r>
              <a:rPr lang="en-US" sz="1800" dirty="0"/>
              <a:t> </a:t>
            </a:r>
            <a:r>
              <a:rPr lang="en-US" sz="1800" dirty="0" err="1"/>
              <a:t>lui</a:t>
            </a:r>
            <a:r>
              <a:rPr lang="en-US" sz="1800" dirty="0"/>
              <a:t> </a:t>
            </a:r>
            <a:r>
              <a:rPr lang="en-US" sz="1800" b="1" i="1" dirty="0" err="1"/>
              <a:t>conducţia</a:t>
            </a:r>
            <a:r>
              <a:rPr lang="en-US" sz="1800" b="1" i="1" dirty="0"/>
              <a:t> </a:t>
            </a:r>
            <a:r>
              <a:rPr lang="en-US" sz="1800" b="1" i="1" dirty="0" err="1"/>
              <a:t>electrică</a:t>
            </a:r>
            <a:r>
              <a:rPr lang="en-US" sz="1800" b="1" i="1" dirty="0"/>
              <a:t> </a:t>
            </a:r>
            <a:r>
              <a:rPr lang="en-US" sz="1800" b="1" i="1" dirty="0" err="1"/>
              <a:t>este</a:t>
            </a:r>
            <a:r>
              <a:rPr lang="en-US" sz="1800" b="1" i="1" dirty="0"/>
              <a:t> </a:t>
            </a:r>
            <a:r>
              <a:rPr lang="en-US" sz="1800" b="1" i="1" dirty="0" err="1"/>
              <a:t>asigurată</a:t>
            </a:r>
            <a:r>
              <a:rPr lang="en-US" sz="1800" b="1" i="1" dirty="0"/>
              <a:t> de un </a:t>
            </a:r>
            <a:r>
              <a:rPr lang="en-US" sz="1800" b="1" i="1" dirty="0" smtClean="0"/>
              <a:t>canal semiconductor </a:t>
            </a:r>
            <a:r>
              <a:rPr lang="en-US" sz="1800" b="1" i="1" dirty="0"/>
              <a:t>cu un </a:t>
            </a:r>
            <a:r>
              <a:rPr lang="en-US" sz="1800" b="1" i="1" dirty="0" err="1"/>
              <a:t>singur</a:t>
            </a:r>
            <a:r>
              <a:rPr lang="en-US" sz="1800" b="1" i="1" dirty="0"/>
              <a:t> tip de </a:t>
            </a:r>
            <a:r>
              <a:rPr lang="en-US" sz="1800" b="1" i="1" dirty="0" err="1"/>
              <a:t>purtători</a:t>
            </a:r>
            <a:r>
              <a:rPr lang="en-US" sz="1800" b="1" i="1" dirty="0"/>
              <a:t> de </a:t>
            </a:r>
            <a:r>
              <a:rPr lang="en-US" sz="1800" b="1" i="1" dirty="0" err="1"/>
              <a:t>sarcină</a:t>
            </a:r>
            <a:r>
              <a:rPr lang="en-US" sz="1800" dirty="0"/>
              <a:t>: fie </a:t>
            </a:r>
            <a:r>
              <a:rPr lang="en-US" sz="1800" dirty="0" err="1"/>
              <a:t>electronii</a:t>
            </a:r>
            <a:r>
              <a:rPr lang="en-US" sz="1800" dirty="0"/>
              <a:t>, </a:t>
            </a:r>
            <a:r>
              <a:rPr lang="en-US" sz="1800" dirty="0" smtClean="0"/>
              <a:t>fie </a:t>
            </a:r>
            <a:r>
              <a:rPr lang="en-US" sz="1800" dirty="0" err="1" smtClean="0"/>
              <a:t>golurile</a:t>
            </a:r>
            <a:r>
              <a:rPr lang="en-US" sz="1800" dirty="0"/>
              <a:t>. Se </a:t>
            </a:r>
            <a:r>
              <a:rPr lang="en-US" sz="1800" dirty="0" err="1"/>
              <a:t>numesc</a:t>
            </a:r>
            <a:r>
              <a:rPr lang="en-US" sz="1800" dirty="0"/>
              <a:t> “cu </a:t>
            </a:r>
            <a:r>
              <a:rPr lang="en-US" sz="1800" dirty="0" err="1"/>
              <a:t>efect</a:t>
            </a:r>
            <a:r>
              <a:rPr lang="en-US" sz="1800" dirty="0"/>
              <a:t> de </a:t>
            </a:r>
            <a:r>
              <a:rPr lang="en-US" sz="1800" dirty="0" err="1"/>
              <a:t>câmp</a:t>
            </a:r>
            <a:r>
              <a:rPr lang="en-US" sz="1800" dirty="0"/>
              <a:t>” </a:t>
            </a:r>
            <a:r>
              <a:rPr lang="en-US" sz="1800" dirty="0" err="1"/>
              <a:t>deoarece</a:t>
            </a:r>
            <a:r>
              <a:rPr lang="en-US" sz="1800" dirty="0"/>
              <a:t> </a:t>
            </a:r>
            <a:r>
              <a:rPr lang="en-US" sz="1800" dirty="0" err="1"/>
              <a:t>intensitatea</a:t>
            </a:r>
            <a:r>
              <a:rPr lang="en-US" sz="1800" dirty="0"/>
              <a:t> </a:t>
            </a:r>
            <a:r>
              <a:rPr lang="en-US" sz="1800" dirty="0" err="1" smtClean="0"/>
              <a:t>curentului</a:t>
            </a:r>
            <a:r>
              <a:rPr lang="en-US" sz="1800" dirty="0" smtClean="0"/>
              <a:t> </a:t>
            </a:r>
            <a:r>
              <a:rPr lang="en-US" sz="1800" dirty="0" err="1" smtClean="0"/>
              <a:t>între</a:t>
            </a:r>
            <a:r>
              <a:rPr lang="en-US" sz="1800" dirty="0" smtClean="0"/>
              <a:t> </a:t>
            </a:r>
            <a:r>
              <a:rPr lang="en-US" sz="1800" dirty="0" err="1"/>
              <a:t>două</a:t>
            </a:r>
            <a:r>
              <a:rPr lang="en-US" sz="1800" dirty="0"/>
              <a:t> </a:t>
            </a:r>
            <a:r>
              <a:rPr lang="en-US" sz="1800" dirty="0" err="1"/>
              <a:t>terminale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controlată</a:t>
            </a:r>
            <a:r>
              <a:rPr lang="en-US" sz="1800" dirty="0"/>
              <a:t> de </a:t>
            </a:r>
            <a:r>
              <a:rPr lang="en-US" sz="1800" dirty="0" err="1"/>
              <a:t>potenţialul</a:t>
            </a:r>
            <a:r>
              <a:rPr lang="en-US" sz="1800" dirty="0"/>
              <a:t> </a:t>
            </a:r>
            <a:r>
              <a:rPr lang="en-US" sz="1800" dirty="0" err="1"/>
              <a:t>câmpului</a:t>
            </a:r>
            <a:r>
              <a:rPr lang="en-US" sz="1800" dirty="0"/>
              <a:t> electric </a:t>
            </a:r>
            <a:r>
              <a:rPr lang="en-US" sz="1800" dirty="0" err="1"/>
              <a:t>generat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de un al </a:t>
            </a:r>
            <a:r>
              <a:rPr lang="en-US" sz="1800" dirty="0" err="1"/>
              <a:t>treilea</a:t>
            </a:r>
            <a:r>
              <a:rPr lang="en-US" sz="1800" dirty="0"/>
              <a:t> terminal. De </a:t>
            </a:r>
            <a:r>
              <a:rPr lang="en-US" sz="1800" dirty="0" err="1"/>
              <a:t>aceea</a:t>
            </a:r>
            <a:r>
              <a:rPr lang="en-US" sz="1800" dirty="0"/>
              <a:t> </a:t>
            </a:r>
            <a:r>
              <a:rPr lang="en-US" sz="1800" dirty="0" err="1"/>
              <a:t>tranzistorul</a:t>
            </a:r>
            <a:r>
              <a:rPr lang="en-US" sz="1800" dirty="0"/>
              <a:t> cu </a:t>
            </a:r>
            <a:r>
              <a:rPr lang="en-US" sz="1800" dirty="0" err="1"/>
              <a:t>efect</a:t>
            </a:r>
            <a:r>
              <a:rPr lang="en-US" sz="1800" dirty="0"/>
              <a:t> de </a:t>
            </a:r>
            <a:r>
              <a:rPr lang="en-US" sz="1800" dirty="0" err="1"/>
              <a:t>câmp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smtClean="0"/>
              <a:t>un </a:t>
            </a:r>
            <a:r>
              <a:rPr lang="en-US" sz="1800" b="1" i="1" dirty="0" smtClean="0"/>
              <a:t>element </a:t>
            </a:r>
            <a:r>
              <a:rPr lang="en-US" sz="1800" b="1" i="1" dirty="0" err="1"/>
              <a:t>activ</a:t>
            </a:r>
            <a:r>
              <a:rPr lang="en-US" sz="1800" b="1" i="1" dirty="0"/>
              <a:t> </a:t>
            </a:r>
            <a:r>
              <a:rPr lang="en-US" sz="1800" b="1" i="1" dirty="0" err="1"/>
              <a:t>comandat</a:t>
            </a:r>
            <a:r>
              <a:rPr lang="en-US" sz="1800" b="1" i="1" dirty="0"/>
              <a:t> </a:t>
            </a:r>
            <a:r>
              <a:rPr lang="en-US" sz="1800" b="1" i="1" dirty="0" err="1"/>
              <a:t>în</a:t>
            </a:r>
            <a:r>
              <a:rPr lang="en-US" sz="1800" b="1" i="1" dirty="0"/>
              <a:t> </a:t>
            </a:r>
            <a:r>
              <a:rPr lang="en-US" sz="1800" b="1" i="1" dirty="0" err="1"/>
              <a:t>tensiune</a:t>
            </a:r>
            <a:r>
              <a:rPr lang="en-US" sz="1800" dirty="0"/>
              <a:t>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344" y="1143117"/>
            <a:ext cx="9056630" cy="417936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5599482"/>
            <a:ext cx="121282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câmp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tipuri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: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tranzistori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cu </a:t>
            </a:r>
            <a:r>
              <a:rPr lang="en-US" b="1" dirty="0" err="1" smtClean="0">
                <a:solidFill>
                  <a:srgbClr val="000000"/>
                </a:solidFill>
                <a:latin typeface="TimesNewRomanPS-BoldMT"/>
              </a:rPr>
              <a:t>efect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de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câmp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cu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joncţiune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TECJ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tranzistori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cu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efect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de 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camp metal-</a:t>
            </a:r>
            <a:r>
              <a:rPr lang="en-US" b="1" dirty="0" err="1" smtClean="0">
                <a:solidFill>
                  <a:srgbClr val="000000"/>
                </a:solidFill>
                <a:latin typeface="TimesNewRomanPS-BoldMT"/>
              </a:rPr>
              <a:t>oxid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-semiconductor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TECMOS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Uneori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TECMOS-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denumit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câmp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poartă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izolată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categorii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cu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canal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tip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tip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fiind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complementare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structură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internă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23557" y="1288473"/>
            <a:ext cx="358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FET </a:t>
            </a:r>
            <a:r>
              <a:rPr lang="en-US" b="1" dirty="0"/>
              <a:t>field-effect transistor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10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043" y="346857"/>
            <a:ext cx="7644493" cy="29036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8" y="3603852"/>
            <a:ext cx="8077881" cy="29741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580663" y="310839"/>
            <a:ext cx="351880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efect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câmp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electronic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trei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terminale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unele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tipuri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au 4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terminale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care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numesc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Poartă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Substrat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conectate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capetele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Sursa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furnizează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purtătorii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drena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colectează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purtătorii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numeşte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notează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Grila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controlează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GS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6200" y="-1232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TRANZISTOARE CU GRILĂ JONCȚIUNE (TEC-J)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423" y="0"/>
            <a:ext cx="3562350" cy="12480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34" y="3583063"/>
            <a:ext cx="9337902" cy="320885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1037503"/>
            <a:ext cx="121729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comandă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care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invers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inversă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negativă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generează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jurul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regiune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golită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extinde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semiconductorul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slab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dopat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zona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mărindu-i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îngustarea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Astfel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mare. Din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considerent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mic (de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ordinul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zecilor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nanoamperi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Lăţimea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implicit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pot fi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comandate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modificarea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tensiunii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DD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furnizează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care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circulă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dinspre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spre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comandat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U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GG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îngustează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scade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890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71104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Deoarece</a:t>
            </a:r>
            <a:r>
              <a:rPr lang="en-US" sz="2400" dirty="0"/>
              <a:t> </a:t>
            </a:r>
            <a:r>
              <a:rPr lang="en-US" sz="2400" dirty="0" err="1"/>
              <a:t>joncţiunea</a:t>
            </a:r>
            <a:r>
              <a:rPr lang="en-US" sz="2400" dirty="0"/>
              <a:t> </a:t>
            </a:r>
            <a:r>
              <a:rPr lang="en-US" sz="2400" dirty="0" err="1"/>
              <a:t>grilă-sursă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polarizată</a:t>
            </a:r>
            <a:r>
              <a:rPr lang="en-US" sz="2400" dirty="0"/>
              <a:t> invers, </a:t>
            </a:r>
            <a:r>
              <a:rPr lang="en-US" sz="2400" dirty="0" err="1"/>
              <a:t>aceste</a:t>
            </a:r>
            <a:r>
              <a:rPr lang="en-US" sz="2400" dirty="0"/>
              <a:t> </a:t>
            </a:r>
            <a:r>
              <a:rPr lang="en-US" sz="2400" dirty="0" err="1"/>
              <a:t>tranzistoare</a:t>
            </a:r>
            <a:r>
              <a:rPr lang="en-US" sz="2400" dirty="0"/>
              <a:t> nu au</a:t>
            </a:r>
            <a:br>
              <a:rPr lang="en-US" sz="2400" dirty="0"/>
            </a:br>
            <a:r>
              <a:rPr lang="en-US" sz="2400" dirty="0" err="1"/>
              <a:t>caracteristică</a:t>
            </a:r>
            <a:r>
              <a:rPr lang="en-US" sz="2400" dirty="0"/>
              <a:t> de </a:t>
            </a:r>
            <a:r>
              <a:rPr lang="en-US" sz="2400" dirty="0" err="1"/>
              <a:t>intrare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cele</a:t>
            </a:r>
            <a:r>
              <a:rPr lang="en-US" sz="2400" dirty="0"/>
              <a:t> </a:t>
            </a:r>
            <a:r>
              <a:rPr lang="en-US" sz="2400" dirty="0" err="1"/>
              <a:t>ce</a:t>
            </a:r>
            <a:r>
              <a:rPr lang="en-US" sz="2400" dirty="0"/>
              <a:t> </a:t>
            </a:r>
            <a:r>
              <a:rPr lang="en-US" sz="2400" dirty="0" err="1"/>
              <a:t>urmează</a:t>
            </a:r>
            <a:r>
              <a:rPr lang="en-US" sz="2400" dirty="0"/>
              <a:t> se </a:t>
            </a:r>
            <a:r>
              <a:rPr lang="en-US" sz="2400" dirty="0" err="1"/>
              <a:t>vor</a:t>
            </a:r>
            <a:r>
              <a:rPr lang="en-US" sz="2400" dirty="0"/>
              <a:t> </a:t>
            </a:r>
            <a:r>
              <a:rPr lang="en-US" sz="2400" dirty="0" err="1"/>
              <a:t>prezenta</a:t>
            </a:r>
            <a:r>
              <a:rPr lang="en-US" sz="2400" dirty="0"/>
              <a:t> </a:t>
            </a:r>
            <a:r>
              <a:rPr lang="en-US" sz="2400" b="1" dirty="0" err="1"/>
              <a:t>caracteristica</a:t>
            </a:r>
            <a:r>
              <a:rPr lang="en-US" sz="2400" b="1" dirty="0"/>
              <a:t> de </a:t>
            </a:r>
            <a:r>
              <a:rPr lang="en-US" sz="2400" b="1" dirty="0" err="1"/>
              <a:t>ieşire</a:t>
            </a:r>
            <a:r>
              <a:rPr lang="en-US" sz="2400" b="1" dirty="0"/>
              <a:t> I</a:t>
            </a:r>
            <a:r>
              <a:rPr lang="en-US" sz="2400" b="1" baseline="-25000" dirty="0"/>
              <a:t>D</a:t>
            </a:r>
            <a:r>
              <a:rPr lang="en-US" sz="2400" b="1" dirty="0"/>
              <a:t> = f(V</a:t>
            </a:r>
            <a:r>
              <a:rPr lang="en-US" sz="2400" b="1" baseline="-25000" dirty="0"/>
              <a:t>DS</a:t>
            </a:r>
            <a:r>
              <a:rPr lang="en-US" sz="2400" b="1" dirty="0"/>
              <a:t>) </a:t>
            </a:r>
            <a:r>
              <a:rPr lang="en-US" sz="2400" dirty="0" err="1" smtClean="0"/>
              <a:t>şi</a:t>
            </a:r>
            <a:r>
              <a:rPr lang="en-US" sz="2400" dirty="0" smtClean="0"/>
              <a:t> </a:t>
            </a:r>
            <a:r>
              <a:rPr lang="en-US" sz="2400" b="1" dirty="0" err="1" smtClean="0"/>
              <a:t>caracteristica</a:t>
            </a:r>
            <a:r>
              <a:rPr lang="en-US" sz="2400" b="1" dirty="0" smtClean="0"/>
              <a:t> </a:t>
            </a:r>
            <a:r>
              <a:rPr lang="en-US" sz="2400" b="1" dirty="0"/>
              <a:t>de transfer I</a:t>
            </a:r>
            <a:r>
              <a:rPr lang="en-US" sz="2400" b="1" baseline="-25000" dirty="0"/>
              <a:t>D</a:t>
            </a:r>
            <a:r>
              <a:rPr lang="en-US" sz="2400" b="1" dirty="0"/>
              <a:t> = f(V</a:t>
            </a:r>
            <a:r>
              <a:rPr lang="en-US" sz="2400" b="1" baseline="-25000" dirty="0"/>
              <a:t>GS</a:t>
            </a:r>
            <a:r>
              <a:rPr lang="en-US" sz="2400" b="1" dirty="0"/>
              <a:t>)</a:t>
            </a:r>
            <a:r>
              <a:rPr lang="en-US" sz="24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2" y="1524000"/>
            <a:ext cx="875347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" y="212271"/>
            <a:ext cx="12077701" cy="65151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tranzistorul</a:t>
            </a:r>
            <a:r>
              <a:rPr lang="en-US" sz="2400" dirty="0"/>
              <a:t> </a:t>
            </a:r>
            <a:r>
              <a:rPr lang="en-US" sz="2400" b="1" dirty="0"/>
              <a:t>BC264 </a:t>
            </a:r>
            <a:r>
              <a:rPr lang="en-US" sz="2400" dirty="0"/>
              <a:t>care </a:t>
            </a:r>
            <a:r>
              <a:rPr lang="en-US" sz="2400" dirty="0" smtClean="0"/>
              <a:t>are </a:t>
            </a:r>
            <a:r>
              <a:rPr lang="en-US" sz="2400" dirty="0" err="1" smtClean="0"/>
              <a:t>următoarele</a:t>
            </a:r>
            <a:r>
              <a:rPr lang="en-US" sz="2400" dirty="0" smtClean="0"/>
              <a:t> </a:t>
            </a:r>
            <a:r>
              <a:rPr lang="en-US" sz="2400" dirty="0"/>
              <a:t>date de catalog:</a:t>
            </a:r>
            <a:br>
              <a:rPr lang="en-US" sz="2400" dirty="0"/>
            </a:br>
            <a:r>
              <a:rPr lang="en-US" sz="2400" dirty="0" smtClean="0"/>
              <a:t>- </a:t>
            </a:r>
            <a:r>
              <a:rPr lang="en-US" sz="2400" dirty="0" err="1"/>
              <a:t>tensiunea</a:t>
            </a:r>
            <a:r>
              <a:rPr lang="en-US" sz="2400" dirty="0"/>
              <a:t> </a:t>
            </a:r>
            <a:r>
              <a:rPr lang="en-US" sz="2400" dirty="0" err="1"/>
              <a:t>drenă-sursă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DS</a:t>
            </a:r>
            <a:r>
              <a:rPr lang="en-US" sz="2400" b="1" dirty="0"/>
              <a:t> = 15V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 smtClean="0"/>
              <a:t>- </a:t>
            </a:r>
            <a:r>
              <a:rPr lang="en-US" sz="2400" dirty="0" err="1"/>
              <a:t>tensiunea</a:t>
            </a:r>
            <a:r>
              <a:rPr lang="en-US" sz="2400" dirty="0"/>
              <a:t> de </a:t>
            </a:r>
            <a:r>
              <a:rPr lang="en-US" sz="2400" dirty="0" err="1"/>
              <a:t>blocare</a:t>
            </a:r>
            <a:r>
              <a:rPr lang="en-US" sz="2400" dirty="0"/>
              <a:t> </a:t>
            </a:r>
            <a:r>
              <a:rPr lang="en-US" sz="2400" dirty="0" err="1"/>
              <a:t>grilă-sursă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GS</a:t>
            </a:r>
            <a:r>
              <a:rPr lang="en-US" sz="2400" dirty="0"/>
              <a:t>(</a:t>
            </a:r>
            <a:r>
              <a:rPr lang="en-US" sz="2400" dirty="0" err="1"/>
              <a:t>blocare</a:t>
            </a:r>
            <a:r>
              <a:rPr lang="en-US" sz="2400" dirty="0"/>
              <a:t>) </a:t>
            </a:r>
            <a:r>
              <a:rPr lang="en-US" sz="2400" b="1" dirty="0"/>
              <a:t>= – 5V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 smtClean="0"/>
              <a:t>- </a:t>
            </a:r>
            <a:r>
              <a:rPr lang="en-US" sz="2400" b="1" dirty="0" err="1"/>
              <a:t>Tensiunea</a:t>
            </a:r>
            <a:r>
              <a:rPr lang="en-US" sz="2400" b="1" dirty="0"/>
              <a:t> de </a:t>
            </a:r>
            <a:r>
              <a:rPr lang="en-US" sz="2400" b="1" dirty="0" err="1"/>
              <a:t>blocare</a:t>
            </a:r>
            <a:r>
              <a:rPr lang="en-US" sz="2400" b="1" dirty="0"/>
              <a:t> </a:t>
            </a:r>
            <a:r>
              <a:rPr lang="en-US" sz="2400" dirty="0"/>
              <a:t>- </a:t>
            </a:r>
            <a:r>
              <a:rPr lang="en-US" sz="2400" dirty="0" err="1"/>
              <a:t>reprezintă</a:t>
            </a:r>
            <a:r>
              <a:rPr lang="en-US" sz="2400" dirty="0"/>
              <a:t> </a:t>
            </a:r>
            <a:r>
              <a:rPr lang="en-US" sz="2400" dirty="0" err="1"/>
              <a:t>valoarea</a:t>
            </a:r>
            <a:r>
              <a:rPr lang="en-US" sz="2400" dirty="0"/>
              <a:t> </a:t>
            </a:r>
            <a:r>
              <a:rPr lang="en-US" sz="2400" dirty="0" err="1"/>
              <a:t>tensiunii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GS</a:t>
            </a:r>
            <a:r>
              <a:rPr lang="en-US" sz="2400" b="1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smtClean="0"/>
              <a:t>care </a:t>
            </a:r>
            <a:r>
              <a:rPr lang="en-US" sz="2400" dirty="0" err="1" smtClean="0"/>
              <a:t>curentul</a:t>
            </a:r>
            <a:r>
              <a:rPr lang="en-US" sz="2400" dirty="0" smtClean="0"/>
              <a:t> </a:t>
            </a:r>
            <a:r>
              <a:rPr lang="en-US" sz="2400" b="1" dirty="0"/>
              <a:t>I</a:t>
            </a:r>
            <a:r>
              <a:rPr lang="en-US" sz="2400" b="1" baseline="-25000" dirty="0"/>
              <a:t>D</a:t>
            </a:r>
            <a:r>
              <a:rPr lang="en-US" sz="2400" b="1" dirty="0"/>
              <a:t> </a:t>
            </a:r>
            <a:r>
              <a:rPr lang="en-US" sz="2400" dirty="0" smtClean="0"/>
              <a:t>= </a:t>
            </a:r>
            <a:r>
              <a:rPr lang="en-US" sz="2400" b="1" dirty="0"/>
              <a:t>0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 smtClean="0"/>
              <a:t>- </a:t>
            </a:r>
            <a:r>
              <a:rPr lang="en-US" sz="2400" dirty="0" err="1"/>
              <a:t>curentul</a:t>
            </a:r>
            <a:r>
              <a:rPr lang="en-US" sz="2400" dirty="0"/>
              <a:t> de </a:t>
            </a:r>
            <a:r>
              <a:rPr lang="en-US" sz="2400" dirty="0" err="1"/>
              <a:t>drenă</a:t>
            </a:r>
            <a:r>
              <a:rPr lang="en-US" sz="2400" dirty="0"/>
              <a:t> maxim </a:t>
            </a:r>
            <a:r>
              <a:rPr lang="en-US" sz="2400" b="1" dirty="0"/>
              <a:t>I</a:t>
            </a:r>
            <a:r>
              <a:rPr lang="en-US" sz="2400" b="1" baseline="-25000" dirty="0"/>
              <a:t>DSS</a:t>
            </a:r>
            <a:r>
              <a:rPr lang="en-US" sz="2400" b="1" dirty="0"/>
              <a:t> = 12 mA</a:t>
            </a:r>
            <a:r>
              <a:rPr lang="en-US" sz="2400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err="1"/>
              <a:t>Pentru</a:t>
            </a:r>
            <a:r>
              <a:rPr lang="en-US" sz="2400" dirty="0"/>
              <a:t> a </a:t>
            </a:r>
            <a:r>
              <a:rPr lang="en-US" sz="2400" dirty="0" err="1"/>
              <a:t>trasa</a:t>
            </a:r>
            <a:r>
              <a:rPr lang="en-US" sz="2400" dirty="0"/>
              <a:t> </a:t>
            </a:r>
            <a:r>
              <a:rPr lang="en-US" sz="2400" b="1" dirty="0" err="1"/>
              <a:t>graficul</a:t>
            </a:r>
            <a:r>
              <a:rPr lang="en-US" sz="2400" b="1" dirty="0"/>
              <a:t> </a:t>
            </a:r>
            <a:r>
              <a:rPr lang="en-US" sz="2400" b="1" dirty="0" err="1"/>
              <a:t>caracteristicii</a:t>
            </a:r>
            <a:r>
              <a:rPr lang="en-US" sz="2400" b="1" dirty="0"/>
              <a:t> de transfer </a:t>
            </a:r>
            <a:r>
              <a:rPr lang="en-US" sz="2400" dirty="0" err="1"/>
              <a:t>trebuie</a:t>
            </a:r>
            <a:r>
              <a:rPr lang="en-US" sz="2400" dirty="0"/>
              <a:t> determinate </a:t>
            </a:r>
            <a:r>
              <a:rPr lang="en-US" sz="2400" dirty="0" err="1" smtClean="0"/>
              <a:t>coordonatele</a:t>
            </a:r>
            <a:r>
              <a:rPr lang="en-US" sz="2400" dirty="0" smtClean="0"/>
              <a:t> </a:t>
            </a:r>
            <a:r>
              <a:rPr lang="en-US" sz="2400" b="1" dirty="0" smtClean="0"/>
              <a:t>I</a:t>
            </a:r>
            <a:r>
              <a:rPr lang="en-US" sz="2400" b="1" baseline="-25000" dirty="0" smtClean="0"/>
              <a:t>D</a:t>
            </a:r>
            <a:r>
              <a:rPr lang="en-US" sz="2400" b="1" dirty="0" smtClean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funcţie</a:t>
            </a:r>
            <a:r>
              <a:rPr lang="en-US" sz="2400" dirty="0"/>
              <a:t> de </a:t>
            </a:r>
            <a:r>
              <a:rPr lang="en-US" sz="2400" dirty="0" err="1"/>
              <a:t>valorile</a:t>
            </a:r>
            <a:r>
              <a:rPr lang="en-US" sz="2400" dirty="0"/>
              <a:t> </a:t>
            </a:r>
            <a:r>
              <a:rPr lang="en-US" sz="2400" b="1" dirty="0"/>
              <a:t>–V</a:t>
            </a:r>
            <a:r>
              <a:rPr lang="en-US" sz="2400" b="1" baseline="-25000" dirty="0"/>
              <a:t>GS</a:t>
            </a:r>
            <a:r>
              <a:rPr lang="en-US" sz="2400" b="1" dirty="0"/>
              <a:t>.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determinarea</a:t>
            </a:r>
            <a:r>
              <a:rPr lang="en-US" sz="2400" dirty="0"/>
              <a:t> </a:t>
            </a:r>
            <a:r>
              <a:rPr lang="en-US" sz="2400" dirty="0" err="1"/>
              <a:t>lor</a:t>
            </a:r>
            <a:r>
              <a:rPr lang="en-US" sz="2400" dirty="0"/>
              <a:t> se </a:t>
            </a:r>
            <a:r>
              <a:rPr lang="en-US" sz="2400" dirty="0" err="1"/>
              <a:t>utilizează</a:t>
            </a:r>
            <a:r>
              <a:rPr lang="en-US" sz="2400" dirty="0"/>
              <a:t> formula: </a:t>
            </a:r>
            <a:br>
              <a:rPr lang="en-US" sz="2400" dirty="0"/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570" y="2603046"/>
            <a:ext cx="3429000" cy="8667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97" y="3742644"/>
            <a:ext cx="83724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03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TRANZISTOARE CU GRILĂ IZOLATĂ (TEC-MOS)</a:t>
            </a:r>
            <a:r>
              <a:rPr lang="en-US" i="1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232" y="262457"/>
            <a:ext cx="120695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Structura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TEC-MOS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diferă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structura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TEC-J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faptul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poarta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grila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tranzistorului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izolată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faţă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canal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printr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-un stat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subţire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dioxid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siliciu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SiO</a:t>
            </a:r>
            <a:r>
              <a:rPr 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Datorită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izolaţiei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realizată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stratul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oxid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au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 (de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ordinul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10</a:t>
            </a:r>
            <a:r>
              <a:rPr lang="en-US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15</a:t>
            </a:r>
            <a:r>
              <a:rPr 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Ω)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extrem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mic (de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ordinul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10</a:t>
            </a:r>
            <a:r>
              <a:rPr lang="en-US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-15</a:t>
            </a:r>
            <a:r>
              <a:rPr lang="en-US" sz="10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A).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categorii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TEC-MOS: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TEC-MOS cu canal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iniţial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tip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întotdeauna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prezent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fiind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realizat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mijloace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tehnologice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TEC-MOS cu canal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tip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condiţiile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corespunzător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32" y="2847780"/>
            <a:ext cx="7235699" cy="18047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11" y="4652527"/>
            <a:ext cx="6759685" cy="156655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8406" y="2773284"/>
            <a:ext cx="2795937" cy="16192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8407" y="4563269"/>
            <a:ext cx="2959222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07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891" y="126470"/>
            <a:ext cx="114828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Un TEC-MOS,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grilei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lucra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regim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sărăcire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regim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îmbogăţire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negativă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lucrează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regim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sărăcire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aplicată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pozitivă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lucrează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regim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îmbogăţire</a:t>
            </a:r>
            <a:r>
              <a:rPr lang="en-US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9800"/>
            <a:ext cx="8296275" cy="44386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447166" y="1049800"/>
            <a:ext cx="36213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negativă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sarcinile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negative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îndepărtează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n,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lăsa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urma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goluri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rămâne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sărăcit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conductivitatea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duce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scăderea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intensităţii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până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goleşte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complet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devine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nul</a:t>
            </a:r>
            <a:r>
              <a:rPr lang="en-US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5380672"/>
            <a:ext cx="121439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pozitivă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sarcinile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pozitive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atrag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electronii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n.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îmbogăţeşte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conductivitatea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duce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intensităţii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D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TEC-MOS cu canal </a:t>
            </a:r>
            <a:r>
              <a:rPr lang="en-US" dirty="0" err="1"/>
              <a:t>iniţial</a:t>
            </a:r>
            <a:r>
              <a:rPr lang="en-US" dirty="0"/>
              <a:t> P, </a:t>
            </a:r>
            <a:r>
              <a:rPr lang="en-US" dirty="0" err="1"/>
              <a:t>tranzistoarele</a:t>
            </a:r>
            <a:r>
              <a:rPr lang="en-US" dirty="0"/>
              <a:t> </a:t>
            </a:r>
            <a:r>
              <a:rPr lang="en-US" dirty="0" err="1"/>
              <a:t>funcţionează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similar, </a:t>
            </a:r>
            <a:r>
              <a:rPr lang="en-US" dirty="0" smtClean="0"/>
              <a:t>cu </a:t>
            </a:r>
            <a:r>
              <a:rPr lang="en-US" dirty="0" err="1" smtClean="0"/>
              <a:t>excepţia</a:t>
            </a:r>
            <a:r>
              <a:rPr lang="en-US" dirty="0" smtClean="0"/>
              <a:t> </a:t>
            </a:r>
            <a:r>
              <a:rPr lang="en-US" dirty="0" err="1"/>
              <a:t>faptului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polarităţile</a:t>
            </a:r>
            <a:r>
              <a:rPr lang="en-US" dirty="0"/>
              <a:t> </a:t>
            </a:r>
            <a:r>
              <a:rPr lang="en-US" dirty="0" err="1"/>
              <a:t>tensiunilor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inversate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cazuri</a:t>
            </a:r>
            <a:r>
              <a:rPr lang="en-US" dirty="0"/>
              <a:t>,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tranzistoare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b="1" dirty="0" err="1"/>
              <a:t>regim</a:t>
            </a:r>
            <a:r>
              <a:rPr lang="en-US" b="1" dirty="0"/>
              <a:t> de </a:t>
            </a:r>
            <a:r>
              <a:rPr lang="en-US" b="1" dirty="0" err="1"/>
              <a:t>sărăcire</a:t>
            </a:r>
            <a:r>
              <a:rPr lang="en-US" dirty="0"/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0891" y="980967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TEC-MOS cu canal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iniţial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65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786" y="751193"/>
            <a:ext cx="6610350" cy="40195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-79742"/>
            <a:ext cx="11488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realizat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constructiv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corect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o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prag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. TEC-MOS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canal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lucrează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numai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regim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îmbogăţire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7974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TEC-MOS cu canal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5136" y="520422"/>
            <a:ext cx="543745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pozitivă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prag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generează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suprafaţa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substratului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strat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subţire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sarcini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negative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substrat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vecinătatea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grilei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induce un canal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cărui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conductivitate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odată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grilă-sursă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GG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creşte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05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Un TEC-MOS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obişnuit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conducţie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îngust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lung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duce la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o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rezistenţă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drenă-sursă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lucru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limitează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utilizarea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circuite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curenţi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mici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utilizarea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circuite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modificate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construcţie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dimensiunile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forma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lărgirea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scurtarea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permiţând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obţinerea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curenţi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5475624"/>
            <a:ext cx="1212259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Dispozitivele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TEC-MOS se pot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distruge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uşor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datorită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descărcărilor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electrostatice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prevenii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această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situaţie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luate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următoarele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măsuri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precauţie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dispozitivele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TEC-MOS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păstrate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ambalaj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din material antistatic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terminalele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scurtcircuitate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staniol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un conductor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metalic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subţire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scurtcircuitul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dintre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terminale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îndepărtează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numai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a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fost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lipit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nu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permisă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aplicarea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unui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grila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tranzistorului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acesta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nu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alimentat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sz="14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1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6867</TotalTime>
  <Words>934</Words>
  <Application>Microsoft Office PowerPoint</Application>
  <PresentationFormat>Широкоэкранный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Helvetica Neue</vt:lpstr>
      <vt:lpstr>Symbol</vt:lpstr>
      <vt:lpstr>Times New Roman</vt:lpstr>
      <vt:lpstr>TimesNewRomanPS-BoldMT</vt:lpstr>
      <vt:lpstr>TimesNewRomanPS-ItalicMT</vt:lpstr>
      <vt:lpstr>TimesNewRomanPSMT</vt:lpstr>
      <vt:lpstr>Office Theme</vt:lpstr>
      <vt:lpstr>Circuite și Dispozitive Electronice  Tema 6 – Tranzistoare cu efect de câmp. Clasificare. Caracteristici.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</dc:title>
  <dc:creator>Пользователь Windows</dc:creator>
  <cp:lastModifiedBy>Пользователь Windows</cp:lastModifiedBy>
  <cp:revision>255</cp:revision>
  <dcterms:created xsi:type="dcterms:W3CDTF">2020-08-28T11:28:42Z</dcterms:created>
  <dcterms:modified xsi:type="dcterms:W3CDTF">2024-12-11T13:55:43Z</dcterms:modified>
</cp:coreProperties>
</file>