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80" r:id="rId4"/>
    <p:sldId id="281" r:id="rId5"/>
    <p:sldId id="291" r:id="rId6"/>
    <p:sldId id="290" r:id="rId7"/>
    <p:sldId id="292" r:id="rId8"/>
    <p:sldId id="293" r:id="rId9"/>
    <p:sldId id="294" r:id="rId10"/>
    <p:sldId id="295" r:id="rId11"/>
    <p:sldId id="258"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311" r:id="rId28"/>
    <p:sldId id="314" r:id="rId29"/>
    <p:sldId id="315" r:id="rId30"/>
    <p:sldId id="312" r:id="rId31"/>
    <p:sldId id="313"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32" autoAdjust="0"/>
  </p:normalViewPr>
  <p:slideViewPr>
    <p:cSldViewPr snapToGrid="0">
      <p:cViewPr varScale="1">
        <p:scale>
          <a:sx n="78" d="100"/>
          <a:sy n="78" d="100"/>
        </p:scale>
        <p:origin x="8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97CBC-204B-4E48-A82A-BB260D48A4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43A7F0E-827F-49DB-B818-4575D9B7D8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733718-F1EA-4712-B2AA-4E099EF6D014}"/>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5" name="Footer Placeholder 4">
            <a:extLst>
              <a:ext uri="{FF2B5EF4-FFF2-40B4-BE49-F238E27FC236}">
                <a16:creationId xmlns:a16="http://schemas.microsoft.com/office/drawing/2014/main" id="{014B2CCA-C7B6-4F35-BEAA-984F14D87C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00A47B-B666-4D3E-8EA9-6CDF56F53F74}"/>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311780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EFDBC-A0EF-4A0C-9A65-ADA4072C16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39A548-BD9D-4FC5-9A2C-25997F4364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9A7D9E-409B-4087-BAF3-75ED639568A6}"/>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5" name="Footer Placeholder 4">
            <a:extLst>
              <a:ext uri="{FF2B5EF4-FFF2-40B4-BE49-F238E27FC236}">
                <a16:creationId xmlns:a16="http://schemas.microsoft.com/office/drawing/2014/main" id="{B8C1B42B-B8CB-4151-85CC-2FB0174B43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97BB0D-307B-4268-9DFE-A3A858F32CC1}"/>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760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682D09-7AEE-4DB9-BFDD-0B63CF9B585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81B087-06E8-489F-BCFA-2A108EC556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F1D833-7A68-4A8F-AD66-7F59D521C93F}"/>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5" name="Footer Placeholder 4">
            <a:extLst>
              <a:ext uri="{FF2B5EF4-FFF2-40B4-BE49-F238E27FC236}">
                <a16:creationId xmlns:a16="http://schemas.microsoft.com/office/drawing/2014/main" id="{EF6BEBE7-F8C3-4223-B5A1-5A3FFAA88F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BE9C82-8435-4F68-A877-E42E2BC39966}"/>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3705578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526E1-1118-4CB2-A2C9-C62C0F6BE3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F373CA-9192-44A7-BF8A-A369055537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C696B2-4D9F-438A-A6C8-44AE79B5A7DE}"/>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5" name="Footer Placeholder 4">
            <a:extLst>
              <a:ext uri="{FF2B5EF4-FFF2-40B4-BE49-F238E27FC236}">
                <a16:creationId xmlns:a16="http://schemas.microsoft.com/office/drawing/2014/main" id="{9830A84E-E76C-4F60-AA20-0F8C8E749D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4AC487-746F-473F-BD6F-DBA2610F415E}"/>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1436522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C2483-EA70-4FAB-9982-4282AF2F75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19F36D-E3E2-4BAE-A1E2-2E40FA8DEB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07A385-CF14-4385-95B1-44BDD608E422}"/>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5" name="Footer Placeholder 4">
            <a:extLst>
              <a:ext uri="{FF2B5EF4-FFF2-40B4-BE49-F238E27FC236}">
                <a16:creationId xmlns:a16="http://schemas.microsoft.com/office/drawing/2014/main" id="{4D4FE4C1-4DB9-41CE-A5D1-F94205ABB2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AC6F03-8240-40A8-941D-01EABF7AB9F6}"/>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3656908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1944B-4332-463C-924E-314C7386FA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71FFDA-550F-4D27-A1AC-BD56C2332F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886EE9-4DA3-46B7-AC37-67E94448F5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B8802F-B794-4C49-86D2-A5F1D4E70681}"/>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6" name="Footer Placeholder 5">
            <a:extLst>
              <a:ext uri="{FF2B5EF4-FFF2-40B4-BE49-F238E27FC236}">
                <a16:creationId xmlns:a16="http://schemas.microsoft.com/office/drawing/2014/main" id="{5CE0C4FB-E99B-4998-8080-D27C5362B2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7A3C37-5E1B-4C2B-8100-C323348FF096}"/>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3838794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462F-D7C6-46BB-9292-813461F6DF0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170414-9A5B-400D-8BDD-62EEDD0A1C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CB6016-9E3A-449A-AC9A-D8B72004C0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0AEAFC4-26CC-49A7-8AF0-FB13222A24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509B3F-7BA4-41A2-AA83-0D7001BB9B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CB0C2DC-B1AA-4963-A2AD-1343B25BF298}"/>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8" name="Footer Placeholder 7">
            <a:extLst>
              <a:ext uri="{FF2B5EF4-FFF2-40B4-BE49-F238E27FC236}">
                <a16:creationId xmlns:a16="http://schemas.microsoft.com/office/drawing/2014/main" id="{E758A6F7-7569-43E3-8DAE-0A96753DFDF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518028-2276-4C39-9243-632AE436EBBD}"/>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2522402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1F93A-F326-43C3-AC03-D84093917C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4A9782-73E9-410F-AB0D-FC3C3CC57485}"/>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4" name="Footer Placeholder 3">
            <a:extLst>
              <a:ext uri="{FF2B5EF4-FFF2-40B4-BE49-F238E27FC236}">
                <a16:creationId xmlns:a16="http://schemas.microsoft.com/office/drawing/2014/main" id="{B721580C-ACC8-4183-9234-E5E7FFFD775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4832B0C-01CB-40DD-94DD-702E8F89F87B}"/>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3169636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69D1ED-4CC9-432F-9EFC-39F6923BC5E9}"/>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3" name="Footer Placeholder 2">
            <a:extLst>
              <a:ext uri="{FF2B5EF4-FFF2-40B4-BE49-F238E27FC236}">
                <a16:creationId xmlns:a16="http://schemas.microsoft.com/office/drawing/2014/main" id="{4903A136-2DB8-4E28-BC56-8C09AE8F882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F43185-1C53-4A1C-B57F-04D436D2A18C}"/>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2606309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614C-D369-45FF-B316-2FE2655D83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9AE856-0CF8-4D92-A392-F44692D3E7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C94ACD-940E-4839-9649-72DC09A359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A2EC84-4DB2-4B25-B5A9-F20C43D94E2E}"/>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6" name="Footer Placeholder 5">
            <a:extLst>
              <a:ext uri="{FF2B5EF4-FFF2-40B4-BE49-F238E27FC236}">
                <a16:creationId xmlns:a16="http://schemas.microsoft.com/office/drawing/2014/main" id="{7527F6A7-41BA-466D-9B2D-7BD2CE7A2F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E50604-80A2-42FB-92AB-E50842FB673F}"/>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3215787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F0C79-77B1-4440-9215-ED519A57A4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51EDE7B-0A52-4A64-AB98-6814B7F569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AA6D21-5B03-4DA9-8A29-7E30B4DD83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1B7E54-9CF0-4CD6-9413-359A7E608149}"/>
              </a:ext>
            </a:extLst>
          </p:cNvPr>
          <p:cNvSpPr>
            <a:spLocks noGrp="1"/>
          </p:cNvSpPr>
          <p:nvPr>
            <p:ph type="dt" sz="half" idx="10"/>
          </p:nvPr>
        </p:nvSpPr>
        <p:spPr/>
        <p:txBody>
          <a:bodyPr/>
          <a:lstStyle/>
          <a:p>
            <a:fld id="{C2632775-B306-4574-8102-516A6FD36097}" type="datetimeFigureOut">
              <a:rPr lang="en-US" smtClean="0"/>
              <a:t>1/24/2022</a:t>
            </a:fld>
            <a:endParaRPr lang="en-US"/>
          </a:p>
        </p:txBody>
      </p:sp>
      <p:sp>
        <p:nvSpPr>
          <p:cNvPr id="6" name="Footer Placeholder 5">
            <a:extLst>
              <a:ext uri="{FF2B5EF4-FFF2-40B4-BE49-F238E27FC236}">
                <a16:creationId xmlns:a16="http://schemas.microsoft.com/office/drawing/2014/main" id="{B0461F8D-EDAD-4A76-AC74-9D92644C6F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0D6E40-8FA8-4C8D-A7A0-85B4128B9178}"/>
              </a:ext>
            </a:extLst>
          </p:cNvPr>
          <p:cNvSpPr>
            <a:spLocks noGrp="1"/>
          </p:cNvSpPr>
          <p:nvPr>
            <p:ph type="sldNum" sz="quarter" idx="12"/>
          </p:nvPr>
        </p:nvSpPr>
        <p:spPr/>
        <p:txBody>
          <a:bodyPr/>
          <a:lstStyle/>
          <a:p>
            <a:fld id="{E6539DC3-68D5-476D-BD8B-AF37355B70D0}" type="slidenum">
              <a:rPr lang="en-US" smtClean="0"/>
              <a:t>‹#›</a:t>
            </a:fld>
            <a:endParaRPr lang="en-US"/>
          </a:p>
        </p:txBody>
      </p:sp>
    </p:spTree>
    <p:extLst>
      <p:ext uri="{BB962C8B-B14F-4D97-AF65-F5344CB8AC3E}">
        <p14:creationId xmlns:p14="http://schemas.microsoft.com/office/powerpoint/2010/main" val="1222796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648F6E-2E0F-478D-B065-1B2ED6093C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73C9EB-5CAB-487B-B672-944DFB9CF8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05DE0F-7698-4DC4-9BF3-9328539315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632775-B306-4574-8102-516A6FD36097}" type="datetimeFigureOut">
              <a:rPr lang="en-US" smtClean="0"/>
              <a:t>1/24/2022</a:t>
            </a:fld>
            <a:endParaRPr lang="en-US"/>
          </a:p>
        </p:txBody>
      </p:sp>
      <p:sp>
        <p:nvSpPr>
          <p:cNvPr id="5" name="Footer Placeholder 4">
            <a:extLst>
              <a:ext uri="{FF2B5EF4-FFF2-40B4-BE49-F238E27FC236}">
                <a16:creationId xmlns:a16="http://schemas.microsoft.com/office/drawing/2014/main" id="{4658A728-8EDC-4B20-9989-6C0730F387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5C3C9A-4D8B-4FC7-84BD-BBBFAE62FC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539DC3-68D5-476D-BD8B-AF37355B70D0}" type="slidenum">
              <a:rPr lang="en-US" smtClean="0"/>
              <a:t>‹#›</a:t>
            </a:fld>
            <a:endParaRPr lang="en-US"/>
          </a:p>
        </p:txBody>
      </p:sp>
    </p:spTree>
    <p:extLst>
      <p:ext uri="{BB962C8B-B14F-4D97-AF65-F5344CB8AC3E}">
        <p14:creationId xmlns:p14="http://schemas.microsoft.com/office/powerpoint/2010/main" val="1208111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387B1-5DC0-4D60-8C8D-F180E86AC1CA}"/>
              </a:ext>
            </a:extLst>
          </p:cNvPr>
          <p:cNvSpPr>
            <a:spLocks noGrp="1"/>
          </p:cNvSpPr>
          <p:nvPr>
            <p:ph type="ctrTitle"/>
          </p:nvPr>
        </p:nvSpPr>
        <p:spPr/>
        <p:txBody>
          <a:bodyPr/>
          <a:lstStyle/>
          <a:p>
            <a:r>
              <a:rPr lang="en-US" b="1" dirty="0">
                <a:solidFill>
                  <a:srgbClr val="002060"/>
                </a:solidFill>
              </a:rPr>
              <a:t>Programare procedural</a:t>
            </a:r>
            <a:r>
              <a:rPr lang="ro-RO" b="1" dirty="0">
                <a:solidFill>
                  <a:srgbClr val="002060"/>
                </a:solidFill>
              </a:rPr>
              <a:t>ă</a:t>
            </a:r>
            <a:endParaRPr lang="en-US" b="1" dirty="0">
              <a:solidFill>
                <a:srgbClr val="002060"/>
              </a:solidFill>
            </a:endParaRPr>
          </a:p>
        </p:txBody>
      </p:sp>
      <p:sp>
        <p:nvSpPr>
          <p:cNvPr id="3" name="Subtitle 2">
            <a:extLst>
              <a:ext uri="{FF2B5EF4-FFF2-40B4-BE49-F238E27FC236}">
                <a16:creationId xmlns:a16="http://schemas.microsoft.com/office/drawing/2014/main" id="{C9D516F5-69C2-40AC-97FF-7CD0C4562EB1}"/>
              </a:ext>
            </a:extLst>
          </p:cNvPr>
          <p:cNvSpPr>
            <a:spLocks noGrp="1"/>
          </p:cNvSpPr>
          <p:nvPr>
            <p:ph type="subTitle" idx="1"/>
          </p:nvPr>
        </p:nvSpPr>
        <p:spPr>
          <a:xfrm>
            <a:off x="7661414" y="5928852"/>
            <a:ext cx="4451927" cy="929148"/>
          </a:xfrm>
        </p:spPr>
        <p:txBody>
          <a:bodyPr/>
          <a:lstStyle/>
          <a:p>
            <a:r>
              <a:rPr lang="ro-RO" dirty="0" err="1">
                <a:solidFill>
                  <a:srgbClr val="002060"/>
                </a:solidFill>
              </a:rPr>
              <a:t>l.univ</a:t>
            </a:r>
            <a:r>
              <a:rPr lang="ro-RO" dirty="0">
                <a:solidFill>
                  <a:srgbClr val="002060"/>
                </a:solidFill>
              </a:rPr>
              <a:t>. Branişte Rodica</a:t>
            </a:r>
            <a:endParaRPr lang="en-US" dirty="0">
              <a:solidFill>
                <a:srgbClr val="002060"/>
              </a:solidFill>
            </a:endParaRPr>
          </a:p>
        </p:txBody>
      </p:sp>
      <p:pic>
        <p:nvPicPr>
          <p:cNvPr id="4" name="Picture 3">
            <a:extLst>
              <a:ext uri="{FF2B5EF4-FFF2-40B4-BE49-F238E27FC236}">
                <a16:creationId xmlns:a16="http://schemas.microsoft.com/office/drawing/2014/main" id="{A4AF09DB-213A-4E2C-97CB-2FAC2428C652}"/>
              </a:ext>
            </a:extLst>
          </p:cNvPr>
          <p:cNvPicPr>
            <a:picLocks noChangeAspect="1"/>
          </p:cNvPicPr>
          <p:nvPr/>
        </p:nvPicPr>
        <p:blipFill>
          <a:blip r:embed="rId2"/>
          <a:stretch>
            <a:fillRect/>
          </a:stretch>
        </p:blipFill>
        <p:spPr>
          <a:xfrm>
            <a:off x="8835700" y="0"/>
            <a:ext cx="3356300" cy="2517225"/>
          </a:xfrm>
          <a:prstGeom prst="rect">
            <a:avLst/>
          </a:prstGeom>
        </p:spPr>
      </p:pic>
    </p:spTree>
    <p:extLst>
      <p:ext uri="{BB962C8B-B14F-4D97-AF65-F5344CB8AC3E}">
        <p14:creationId xmlns:p14="http://schemas.microsoft.com/office/powerpoint/2010/main" val="3702941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7BF30A-E580-4695-8EBE-CE73B6550E80}"/>
              </a:ext>
            </a:extLst>
          </p:cNvPr>
          <p:cNvSpPr>
            <a:spLocks noGrp="1"/>
          </p:cNvSpPr>
          <p:nvPr>
            <p:ph idx="1"/>
          </p:nvPr>
        </p:nvSpPr>
        <p:spPr>
          <a:xfrm>
            <a:off x="324465" y="875071"/>
            <a:ext cx="11395588" cy="5329084"/>
          </a:xfrm>
        </p:spPr>
        <p:txBody>
          <a:bodyPr/>
          <a:lstStyle/>
          <a:p>
            <a:r>
              <a:rPr lang="ro-RO" b="1" i="1" dirty="0"/>
              <a:t>Limbaje funcţionale: </a:t>
            </a:r>
            <a:r>
              <a:rPr lang="ro-RO" dirty="0"/>
              <a:t>se bazează pe conceptul matematic al funcției. </a:t>
            </a:r>
          </a:p>
          <a:p>
            <a:pPr marL="0" indent="0">
              <a:buNone/>
            </a:pPr>
            <a:r>
              <a:rPr lang="ro-RO" dirty="0"/>
              <a:t>Ex: </a:t>
            </a:r>
            <a:r>
              <a:rPr lang="ro-RO" dirty="0" err="1"/>
              <a:t>Lisp</a:t>
            </a:r>
            <a:r>
              <a:rPr lang="ro-RO" dirty="0"/>
              <a:t>, </a:t>
            </a:r>
            <a:r>
              <a:rPr lang="ro-RO" dirty="0" err="1"/>
              <a:t>Clarion</a:t>
            </a:r>
            <a:r>
              <a:rPr lang="ro-RO" dirty="0"/>
              <a:t>, </a:t>
            </a:r>
            <a:r>
              <a:rPr lang="ro-RO" dirty="0" err="1"/>
              <a:t>Clojure</a:t>
            </a:r>
            <a:r>
              <a:rPr lang="ro-RO" dirty="0"/>
              <a:t>, Sistem, C++11. </a:t>
            </a:r>
          </a:p>
          <a:p>
            <a:pPr marL="0" indent="0">
              <a:buNone/>
            </a:pPr>
            <a:endParaRPr lang="ro-RO" dirty="0"/>
          </a:p>
          <a:p>
            <a:pPr algn="just"/>
            <a:r>
              <a:rPr lang="ro-RO" b="1" i="1" dirty="0"/>
              <a:t>Limbaje logice (declarative): </a:t>
            </a:r>
            <a:r>
              <a:rPr lang="ro-RO" dirty="0"/>
              <a:t>instrucțiunea este o clauză care descrie o relație între date: programarea într-un limbaj logic înseamnă descrierea setului de relații dintre date și rezultatul dorit, iar programatorul este angajat în stabilirea modului în care datele trebuie să evolueze în timpul calculului.</a:t>
            </a:r>
          </a:p>
          <a:p>
            <a:pPr marL="0" indent="0" algn="just">
              <a:buNone/>
            </a:pPr>
            <a:r>
              <a:rPr lang="ro-RO" dirty="0"/>
              <a:t>Ex: Curry, Mercur, Prolog </a:t>
            </a:r>
          </a:p>
          <a:p>
            <a:pPr marL="0" indent="0">
              <a:buNone/>
            </a:pPr>
            <a:endParaRPr lang="en-US" dirty="0"/>
          </a:p>
        </p:txBody>
      </p:sp>
    </p:spTree>
    <p:extLst>
      <p:ext uri="{BB962C8B-B14F-4D97-AF65-F5344CB8AC3E}">
        <p14:creationId xmlns:p14="http://schemas.microsoft.com/office/powerpoint/2010/main" val="3460122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4AFD1-AFA6-4924-8776-215ABCABA252}"/>
              </a:ext>
            </a:extLst>
          </p:cNvPr>
          <p:cNvSpPr>
            <a:spLocks noGrp="1"/>
          </p:cNvSpPr>
          <p:nvPr>
            <p:ph type="title"/>
          </p:nvPr>
        </p:nvSpPr>
        <p:spPr>
          <a:xfrm>
            <a:off x="83127" y="365125"/>
            <a:ext cx="12108873" cy="1460500"/>
          </a:xfrm>
        </p:spPr>
        <p:txBody>
          <a:bodyPr/>
          <a:lstStyle/>
          <a:p>
            <a:pPr algn="ctr"/>
            <a:r>
              <a:rPr lang="ro-RO" b="1" dirty="0">
                <a:solidFill>
                  <a:srgbClr val="002060"/>
                </a:solidFill>
              </a:rPr>
              <a:t>Inițiere în VBA</a:t>
            </a:r>
            <a:endParaRPr lang="en-US" b="1" dirty="0">
              <a:solidFill>
                <a:srgbClr val="002060"/>
              </a:solidFill>
            </a:endParaRPr>
          </a:p>
        </p:txBody>
      </p:sp>
      <p:sp>
        <p:nvSpPr>
          <p:cNvPr id="3" name="Content Placeholder 2">
            <a:extLst>
              <a:ext uri="{FF2B5EF4-FFF2-40B4-BE49-F238E27FC236}">
                <a16:creationId xmlns:a16="http://schemas.microsoft.com/office/drawing/2014/main" id="{18C8F403-538A-4471-BE69-5923A18D208C}"/>
              </a:ext>
            </a:extLst>
          </p:cNvPr>
          <p:cNvSpPr>
            <a:spLocks noGrp="1"/>
          </p:cNvSpPr>
          <p:nvPr>
            <p:ph idx="1"/>
          </p:nvPr>
        </p:nvSpPr>
        <p:spPr/>
        <p:txBody>
          <a:bodyPr>
            <a:normAutofit lnSpcReduction="10000"/>
          </a:bodyPr>
          <a:lstStyle/>
          <a:p>
            <a:pPr marL="0" indent="0" algn="just">
              <a:buNone/>
            </a:pPr>
            <a:r>
              <a:rPr lang="ro-RO" sz="3200" noProof="1"/>
              <a:t>Din inițiativa bine cunoscutului president al corporației Microsoft Bill Gates, limbajul de programare Basic ( ușor de învățat) a fost dezvoltat într-un puternic mediu de dezvoltare a aplicațiilor produse de MS. </a:t>
            </a:r>
          </a:p>
          <a:p>
            <a:pPr marL="0" indent="0" algn="just">
              <a:buNone/>
            </a:pPr>
            <a:r>
              <a:rPr lang="ro-RO" sz="3200" noProof="1"/>
              <a:t>Au existat diferite versiuni ale acestui limbaj de programare: BasicA, BasicM, GWBasic, MegaBasic, BasicHP, Qbasic, etc.. După schimbări esențiale a apărut Visual Basic, care fiind încorporat în aplicațiile  suitei MS, a adus la apariția limbajului de programae Visual Basic for Aplications ( VBA)  </a:t>
            </a:r>
          </a:p>
          <a:p>
            <a:pPr marL="0" indent="0" algn="just">
              <a:buNone/>
            </a:pPr>
            <a:r>
              <a:rPr lang="en-US" dirty="0"/>
              <a:t> </a:t>
            </a:r>
          </a:p>
        </p:txBody>
      </p:sp>
    </p:spTree>
    <p:extLst>
      <p:ext uri="{BB962C8B-B14F-4D97-AF65-F5344CB8AC3E}">
        <p14:creationId xmlns:p14="http://schemas.microsoft.com/office/powerpoint/2010/main" val="4244662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D82B3-E170-43B9-82B6-D90927FB37EA}"/>
              </a:ext>
            </a:extLst>
          </p:cNvPr>
          <p:cNvSpPr>
            <a:spLocks noGrp="1"/>
          </p:cNvSpPr>
          <p:nvPr>
            <p:ph type="title"/>
          </p:nvPr>
        </p:nvSpPr>
        <p:spPr>
          <a:xfrm>
            <a:off x="0" y="0"/>
            <a:ext cx="12192000" cy="1173018"/>
          </a:xfrm>
        </p:spPr>
        <p:txBody>
          <a:bodyPr>
            <a:normAutofit fontScale="90000"/>
          </a:bodyPr>
          <a:lstStyle/>
          <a:p>
            <a:pPr algn="ctr"/>
            <a:r>
              <a:rPr lang="ro-RO" noProof="1">
                <a:solidFill>
                  <a:srgbClr val="002060"/>
                </a:solidFill>
                <a:latin typeface="+mn-lt"/>
              </a:rPr>
              <a:t>VBA este componentă a familiei de limbaje Visual Basic - scurt istoric</a:t>
            </a:r>
          </a:p>
        </p:txBody>
      </p:sp>
      <p:sp>
        <p:nvSpPr>
          <p:cNvPr id="3" name="Content Placeholder 2">
            <a:extLst>
              <a:ext uri="{FF2B5EF4-FFF2-40B4-BE49-F238E27FC236}">
                <a16:creationId xmlns:a16="http://schemas.microsoft.com/office/drawing/2014/main" id="{395690D3-2C7E-469F-B924-A1B4563AF305}"/>
              </a:ext>
            </a:extLst>
          </p:cNvPr>
          <p:cNvSpPr>
            <a:spLocks noGrp="1"/>
          </p:cNvSpPr>
          <p:nvPr>
            <p:ph idx="1"/>
          </p:nvPr>
        </p:nvSpPr>
        <p:spPr>
          <a:xfrm>
            <a:off x="71582" y="1717963"/>
            <a:ext cx="11815617" cy="4359564"/>
          </a:xfrm>
        </p:spPr>
        <p:txBody>
          <a:bodyPr>
            <a:normAutofit/>
          </a:bodyPr>
          <a:lstStyle/>
          <a:p>
            <a:pPr indent="449263">
              <a:buFontTx/>
              <a:buNone/>
              <a:defRPr/>
            </a:pPr>
            <a:r>
              <a:rPr lang="en-US" altLang="ru-RU" sz="2800" b="1" i="1" dirty="0">
                <a:latin typeface="Times New Roman" pitchFamily="18" charset="0"/>
                <a:cs typeface="Times New Roman" pitchFamily="18" charset="0"/>
              </a:rPr>
              <a:t>1991 -  VBA </a:t>
            </a:r>
            <a:r>
              <a:rPr lang="en-US" altLang="ru-RU" sz="2800" b="1" i="1" dirty="0" err="1">
                <a:latin typeface="Times New Roman" pitchFamily="18" charset="0"/>
                <a:cs typeface="Times New Roman" pitchFamily="18" charset="0"/>
              </a:rPr>
              <a:t>apare</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în</a:t>
            </a:r>
            <a:r>
              <a:rPr lang="en-US" altLang="ru-RU" sz="2800" b="1" i="1" dirty="0">
                <a:latin typeface="Times New Roman" pitchFamily="18" charset="0"/>
                <a:cs typeface="Times New Roman" pitchFamily="18" charset="0"/>
              </a:rPr>
              <a:t> Microsoft Excel</a:t>
            </a:r>
            <a:endParaRPr lang="ru-RU" altLang="ru-RU" sz="2800" b="1" i="1" dirty="0">
              <a:latin typeface="Times New Roman" pitchFamily="18" charset="0"/>
              <a:cs typeface="Times New Roman" pitchFamily="18" charset="0"/>
            </a:endParaRPr>
          </a:p>
          <a:p>
            <a:pPr indent="449263">
              <a:buFontTx/>
              <a:buNone/>
              <a:defRPr/>
            </a:pPr>
            <a:r>
              <a:rPr lang="en-US" altLang="ru-RU" sz="2800" b="1" i="1" dirty="0">
                <a:latin typeface="Times New Roman" pitchFamily="18" charset="0"/>
                <a:cs typeface="Times New Roman" pitchFamily="18" charset="0"/>
              </a:rPr>
              <a:t>1994 -  VBA </a:t>
            </a:r>
            <a:r>
              <a:rPr lang="en-US" altLang="ru-RU" sz="2800" b="1" i="1" dirty="0" err="1">
                <a:latin typeface="Times New Roman" pitchFamily="18" charset="0"/>
                <a:cs typeface="Times New Roman" pitchFamily="18" charset="0"/>
              </a:rPr>
              <a:t>este</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ataşat</a:t>
            </a:r>
            <a:r>
              <a:rPr lang="en-US" altLang="ru-RU" sz="2800" b="1" i="1" dirty="0">
                <a:latin typeface="Times New Roman" pitchFamily="18" charset="0"/>
                <a:cs typeface="Times New Roman" pitchFamily="18" charset="0"/>
              </a:rPr>
              <a:t> la Microsoft Project</a:t>
            </a:r>
            <a:endParaRPr lang="ru-RU" altLang="ru-RU" sz="2800" b="1" i="1" dirty="0">
              <a:latin typeface="Times New Roman" pitchFamily="18" charset="0"/>
              <a:cs typeface="Times New Roman" pitchFamily="18" charset="0"/>
            </a:endParaRPr>
          </a:p>
          <a:p>
            <a:pPr indent="449263">
              <a:buFontTx/>
              <a:buNone/>
              <a:defRPr/>
            </a:pPr>
            <a:r>
              <a:rPr lang="en-US" altLang="ru-RU" sz="2800" b="1" i="1" dirty="0">
                <a:latin typeface="Times New Roman" pitchFamily="18" charset="0"/>
                <a:cs typeface="Times New Roman" pitchFamily="18" charset="0"/>
              </a:rPr>
              <a:t>1995 -  </a:t>
            </a:r>
            <a:r>
              <a:rPr lang="en-US" altLang="ru-RU" sz="2800" b="1" i="1" dirty="0" err="1">
                <a:latin typeface="Times New Roman" pitchFamily="18" charset="0"/>
                <a:cs typeface="Times New Roman" pitchFamily="18" charset="0"/>
              </a:rPr>
              <a:t>este</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inclus</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în</a:t>
            </a:r>
            <a:r>
              <a:rPr lang="en-US" altLang="ru-RU" sz="2800" b="1" i="1" dirty="0">
                <a:latin typeface="Times New Roman" pitchFamily="18" charset="0"/>
                <a:cs typeface="Times New Roman" pitchFamily="18" charset="0"/>
              </a:rPr>
              <a:t> Microsoft Access, înlocuind </a:t>
            </a:r>
            <a:r>
              <a:rPr lang="ro-RO" altLang="ru-RU" sz="2800" b="1" i="1" dirty="0">
                <a:latin typeface="Times New Roman" pitchFamily="18" charset="0"/>
                <a:cs typeface="Times New Roman" pitchFamily="18" charset="0"/>
              </a:rPr>
              <a:t> </a:t>
            </a:r>
            <a:r>
              <a:rPr lang="en-US" altLang="ru-RU" sz="2800" b="1" i="1" dirty="0">
                <a:latin typeface="Times New Roman" pitchFamily="18" charset="0"/>
                <a:cs typeface="Times New Roman" pitchFamily="18" charset="0"/>
              </a:rPr>
              <a:t>Access</a:t>
            </a:r>
            <a:r>
              <a:rPr lang="ro-RO" altLang="ru-RU" sz="2800" b="1" i="1" dirty="0">
                <a:latin typeface="Times New Roman" pitchFamily="18" charset="0"/>
                <a:cs typeface="Times New Roman" pitchFamily="18" charset="0"/>
              </a:rPr>
              <a:t> </a:t>
            </a:r>
            <a:r>
              <a:rPr lang="en-US" altLang="ru-RU" sz="2800" b="1" i="1" dirty="0">
                <a:latin typeface="Times New Roman" pitchFamily="18" charset="0"/>
                <a:cs typeface="Times New Roman" pitchFamily="18" charset="0"/>
              </a:rPr>
              <a:t>Basic</a:t>
            </a:r>
            <a:endParaRPr lang="ru-RU" altLang="ru-RU" sz="2800" b="1" i="1" dirty="0">
              <a:latin typeface="Times New Roman" pitchFamily="18" charset="0"/>
              <a:cs typeface="Times New Roman" pitchFamily="18" charset="0"/>
            </a:endParaRPr>
          </a:p>
          <a:p>
            <a:pPr indent="449263">
              <a:buFontTx/>
              <a:buNone/>
              <a:defRPr/>
            </a:pPr>
            <a:r>
              <a:rPr lang="en-US" altLang="ru-RU" sz="2800" b="1" i="1" dirty="0">
                <a:latin typeface="Times New Roman" pitchFamily="18" charset="0"/>
                <a:cs typeface="Times New Roman" pitchFamily="18" charset="0"/>
              </a:rPr>
              <a:t>1996 -  VBA </a:t>
            </a:r>
            <a:r>
              <a:rPr lang="en-US" altLang="ru-RU" sz="2800" b="1" i="1" dirty="0" err="1">
                <a:latin typeface="Times New Roman" pitchFamily="18" charset="0"/>
                <a:cs typeface="Times New Roman" pitchFamily="18" charset="0"/>
              </a:rPr>
              <a:t>devine</a:t>
            </a:r>
            <a:r>
              <a:rPr lang="en-US" altLang="ru-RU" sz="2800" b="1" i="1" dirty="0">
                <a:latin typeface="Times New Roman" pitchFamily="18" charset="0"/>
                <a:cs typeface="Times New Roman" pitchFamily="18" charset="0"/>
              </a:rPr>
              <a:t> element </a:t>
            </a:r>
            <a:r>
              <a:rPr lang="en-US" altLang="ru-RU" sz="2800" b="1" i="1" dirty="0" err="1">
                <a:latin typeface="Times New Roman" pitchFamily="18" charset="0"/>
                <a:cs typeface="Times New Roman" pitchFamily="18" charset="0"/>
              </a:rPr>
              <a:t>în</a:t>
            </a:r>
            <a:r>
              <a:rPr lang="en-US" altLang="ru-RU" sz="2800" b="1" i="1" dirty="0">
                <a:latin typeface="Times New Roman" pitchFamily="18" charset="0"/>
                <a:cs typeface="Times New Roman" pitchFamily="18" charset="0"/>
              </a:rPr>
              <a:t> Visual Basic</a:t>
            </a:r>
            <a:endParaRPr lang="ru-RU" altLang="ru-RU" sz="2800" b="1" i="1" dirty="0">
              <a:latin typeface="Times New Roman" pitchFamily="18" charset="0"/>
              <a:cs typeface="Times New Roman" pitchFamily="18" charset="0"/>
            </a:endParaRPr>
          </a:p>
          <a:p>
            <a:pPr indent="449263">
              <a:buFontTx/>
              <a:buNone/>
              <a:defRPr/>
            </a:pPr>
            <a:r>
              <a:rPr lang="en-US" altLang="ru-RU" sz="2800" b="1" i="1" dirty="0">
                <a:latin typeface="Times New Roman" pitchFamily="18" charset="0"/>
                <a:cs typeface="Times New Roman" pitchFamily="18" charset="0"/>
              </a:rPr>
              <a:t>1996 -  </a:t>
            </a:r>
            <a:r>
              <a:rPr lang="en-US" altLang="ru-RU" sz="2800" b="1" i="1" dirty="0" err="1">
                <a:latin typeface="Times New Roman" pitchFamily="18" charset="0"/>
                <a:cs typeface="Times New Roman" pitchFamily="18" charset="0"/>
              </a:rPr>
              <a:t>este</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inclus</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în</a:t>
            </a:r>
            <a:r>
              <a:rPr lang="en-US" altLang="ru-RU" sz="2800" b="1" i="1" dirty="0">
                <a:latin typeface="Times New Roman" pitchFamily="18" charset="0"/>
                <a:cs typeface="Times New Roman" pitchFamily="18" charset="0"/>
              </a:rPr>
              <a:t> Word, înlocuind Word Basic</a:t>
            </a:r>
            <a:endParaRPr lang="ru-RU" altLang="ru-RU" sz="2800" b="1" i="1" dirty="0">
              <a:latin typeface="Times New Roman" pitchFamily="18" charset="0"/>
              <a:cs typeface="Times New Roman" pitchFamily="18" charset="0"/>
            </a:endParaRPr>
          </a:p>
          <a:p>
            <a:pPr indent="449263">
              <a:buFontTx/>
              <a:buNone/>
              <a:defRPr/>
            </a:pPr>
            <a:r>
              <a:rPr lang="en-US" altLang="ru-RU" sz="2800" b="1" i="1" dirty="0">
                <a:latin typeface="Times New Roman" pitchFamily="18" charset="0"/>
                <a:cs typeface="Times New Roman" pitchFamily="18" charset="0"/>
              </a:rPr>
              <a:t>1997 -  VBA </a:t>
            </a:r>
            <a:r>
              <a:rPr lang="en-US" altLang="ru-RU" sz="2800" b="1" i="1" dirty="0" err="1">
                <a:latin typeface="Times New Roman" pitchFamily="18" charset="0"/>
                <a:cs typeface="Times New Roman" pitchFamily="18" charset="0"/>
              </a:rPr>
              <a:t>este</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integrat</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în</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suita</a:t>
            </a:r>
            <a:r>
              <a:rPr lang="en-US" altLang="ru-RU" sz="2800" b="1" i="1" dirty="0">
                <a:latin typeface="Times New Roman" pitchFamily="18" charset="0"/>
                <a:cs typeface="Times New Roman" pitchFamily="18" charset="0"/>
              </a:rPr>
              <a:t> Office 97</a:t>
            </a:r>
            <a:endParaRPr lang="ru-RU" altLang="ru-RU" sz="2800" b="1" i="1" dirty="0">
              <a:latin typeface="Times New Roman" pitchFamily="18" charset="0"/>
              <a:cs typeface="Times New Roman" pitchFamily="18" charset="0"/>
            </a:endParaRPr>
          </a:p>
          <a:p>
            <a:pPr indent="449263">
              <a:buFontTx/>
              <a:buNone/>
              <a:defRPr/>
            </a:pPr>
            <a:r>
              <a:rPr lang="en-US" altLang="ru-RU" sz="2800" b="1" i="1" dirty="0">
                <a:latin typeface="Times New Roman" pitchFamily="18" charset="0"/>
                <a:cs typeface="Times New Roman" pitchFamily="18" charset="0"/>
              </a:rPr>
              <a:t>1997-   Microsoft </a:t>
            </a:r>
            <a:r>
              <a:rPr lang="en-US" altLang="ru-RU" sz="2800" b="1" i="1" dirty="0" err="1">
                <a:latin typeface="Times New Roman" pitchFamily="18" charset="0"/>
                <a:cs typeface="Times New Roman" pitchFamily="18" charset="0"/>
              </a:rPr>
              <a:t>licenţiază</a:t>
            </a:r>
            <a:r>
              <a:rPr lang="en-US" altLang="ru-RU" sz="2800" b="1" i="1" dirty="0">
                <a:latin typeface="Times New Roman" pitchFamily="18" charset="0"/>
                <a:cs typeface="Times New Roman" pitchFamily="18" charset="0"/>
              </a:rPr>
              <a:t> VBA </a:t>
            </a:r>
            <a:r>
              <a:rPr lang="en-US" altLang="ru-RU" sz="2800" b="1" i="1" dirty="0" err="1">
                <a:latin typeface="Times New Roman" pitchFamily="18" charset="0"/>
                <a:cs typeface="Times New Roman" pitchFamily="18" charset="0"/>
              </a:rPr>
              <a:t>pentru</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utilizarea</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în</a:t>
            </a:r>
            <a:r>
              <a:rPr lang="ro-RO"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alte</a:t>
            </a:r>
            <a:r>
              <a:rPr lang="ro-RO"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aplicaţii</a:t>
            </a:r>
            <a:r>
              <a:rPr lang="en-US" altLang="ru-RU" sz="2800" b="1" i="1" dirty="0">
                <a:latin typeface="Times New Roman" pitchFamily="18" charset="0"/>
                <a:cs typeface="Times New Roman" pitchFamily="18" charset="0"/>
              </a:rPr>
              <a:t> </a:t>
            </a:r>
            <a:r>
              <a:rPr lang="en-US" altLang="ru-RU" sz="2800" b="1" i="1" dirty="0" err="1">
                <a:latin typeface="Times New Roman" pitchFamily="18" charset="0"/>
                <a:cs typeface="Times New Roman" pitchFamily="18" charset="0"/>
              </a:rPr>
              <a:t>softwar</a:t>
            </a:r>
            <a:r>
              <a:rPr lang="ro-RO" altLang="ru-RU" sz="2800" b="1" i="1" dirty="0">
                <a:latin typeface="Times New Roman" pitchFamily="18" charset="0"/>
                <a:cs typeface="Times New Roman" pitchFamily="18" charset="0"/>
              </a:rPr>
              <a:t>e</a:t>
            </a:r>
          </a:p>
          <a:p>
            <a:pPr marL="0" indent="0">
              <a:buNone/>
            </a:pPr>
            <a:endParaRPr lang="en-US" dirty="0"/>
          </a:p>
        </p:txBody>
      </p:sp>
    </p:spTree>
    <p:extLst>
      <p:ext uri="{BB962C8B-B14F-4D97-AF65-F5344CB8AC3E}">
        <p14:creationId xmlns:p14="http://schemas.microsoft.com/office/powerpoint/2010/main" val="2785655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C5A17-BA84-42AD-9A34-6D41A5BD4507}"/>
              </a:ext>
            </a:extLst>
          </p:cNvPr>
          <p:cNvSpPr>
            <a:spLocks noGrp="1"/>
          </p:cNvSpPr>
          <p:nvPr>
            <p:ph type="title"/>
          </p:nvPr>
        </p:nvSpPr>
        <p:spPr>
          <a:xfrm>
            <a:off x="0" y="0"/>
            <a:ext cx="12192000" cy="1339273"/>
          </a:xfrm>
        </p:spPr>
        <p:txBody>
          <a:bodyPr/>
          <a:lstStyle/>
          <a:p>
            <a:pPr algn="ctr"/>
            <a:r>
              <a:rPr lang="en-US" altLang="ru-RU" sz="4400" b="1" dirty="0">
                <a:solidFill>
                  <a:srgbClr val="002060"/>
                </a:solidFill>
                <a:latin typeface="+mn-lt"/>
                <a:cs typeface="Times New Roman" panose="02020603050405020304" pitchFamily="18" charset="0"/>
              </a:rPr>
              <a:t>VBA (Visual Basic for Applications)</a:t>
            </a:r>
            <a:endParaRPr lang="en-US" dirty="0">
              <a:solidFill>
                <a:srgbClr val="002060"/>
              </a:solidFill>
              <a:latin typeface="+mn-lt"/>
            </a:endParaRPr>
          </a:p>
        </p:txBody>
      </p:sp>
      <p:sp>
        <p:nvSpPr>
          <p:cNvPr id="3" name="Content Placeholder 2">
            <a:extLst>
              <a:ext uri="{FF2B5EF4-FFF2-40B4-BE49-F238E27FC236}">
                <a16:creationId xmlns:a16="http://schemas.microsoft.com/office/drawing/2014/main" id="{D671B169-0C78-439D-8376-F71E241B7B52}"/>
              </a:ext>
            </a:extLst>
          </p:cNvPr>
          <p:cNvSpPr>
            <a:spLocks noGrp="1"/>
          </p:cNvSpPr>
          <p:nvPr>
            <p:ph idx="1"/>
          </p:nvPr>
        </p:nvSpPr>
        <p:spPr>
          <a:xfrm>
            <a:off x="394854" y="1483880"/>
            <a:ext cx="11640127" cy="5374120"/>
          </a:xfrm>
        </p:spPr>
        <p:txBody>
          <a:bodyPr>
            <a:normAutofit/>
          </a:bodyPr>
          <a:lstStyle/>
          <a:p>
            <a:pPr>
              <a:defRPr/>
            </a:pPr>
            <a:r>
              <a:rPr lang="ro-RO" altLang="ru-RU" sz="2800" b="1" i="1" noProof="1">
                <a:latin typeface="Times New Roman" panose="02020603050405020304" pitchFamily="18" charset="0"/>
                <a:cs typeface="Times New Roman" panose="02020603050405020304" pitchFamily="18" charset="0"/>
              </a:rPr>
              <a:t>VBA</a:t>
            </a:r>
            <a:r>
              <a:rPr lang="ro-RO" altLang="ru-RU" sz="2800" i="1" noProof="1">
                <a:latin typeface="Times New Roman" panose="02020603050405020304" pitchFamily="18" charset="0"/>
                <a:cs typeface="Times New Roman" panose="02020603050405020304" pitchFamily="18" charset="0"/>
              </a:rPr>
              <a:t> - este un limbaj de programare creat de Microsoft pentru automatizarea aplicaţiilor, ataşat iniţial componentelor din pachetul Microsoft Office. În prezent sunt raportate peste 200 de aplicaţii care includ VBA (CorelDraw, AutoCAD, etc.).</a:t>
            </a:r>
          </a:p>
          <a:p>
            <a:pPr>
              <a:defRPr/>
            </a:pPr>
            <a:endParaRPr lang="ro-RO" altLang="ru-RU" sz="2800" i="1" noProof="1">
              <a:latin typeface="Times New Roman" panose="02020603050405020304" pitchFamily="18" charset="0"/>
              <a:cs typeface="Times New Roman" panose="02020603050405020304" pitchFamily="18" charset="0"/>
            </a:endParaRPr>
          </a:p>
          <a:p>
            <a:pPr>
              <a:defRPr/>
            </a:pPr>
            <a:r>
              <a:rPr lang="ro-RO" altLang="ru-RU" sz="2800" b="1" i="1" noProof="1">
                <a:latin typeface="Times New Roman" panose="02020603050405020304" pitchFamily="18" charset="0"/>
                <a:cs typeface="Times New Roman" panose="02020603050405020304" pitchFamily="18" charset="0"/>
              </a:rPr>
              <a:t>VBA</a:t>
            </a:r>
            <a:r>
              <a:rPr lang="ro-RO" altLang="ru-RU" sz="2800" i="1" noProof="1">
                <a:latin typeface="Times New Roman" panose="02020603050405020304" pitchFamily="18" charset="0"/>
                <a:cs typeface="Times New Roman" panose="02020603050405020304" pitchFamily="18" charset="0"/>
              </a:rPr>
              <a:t> este componentă a familiei de limbaje Visual Basic</a:t>
            </a:r>
          </a:p>
          <a:p>
            <a:pPr>
              <a:defRPr/>
            </a:pPr>
            <a:endParaRPr lang="ro-RO" altLang="ru-RU" sz="2800" i="1" noProof="1">
              <a:latin typeface="Times New Roman" panose="02020603050405020304" pitchFamily="18" charset="0"/>
              <a:cs typeface="Times New Roman" panose="02020603050405020304" pitchFamily="18" charset="0"/>
            </a:endParaRPr>
          </a:p>
          <a:p>
            <a:pPr>
              <a:buFont typeface="Arial" panose="020B0604020202020204" pitchFamily="34" charset="0"/>
              <a:buChar char="•"/>
              <a:defRPr/>
            </a:pPr>
            <a:r>
              <a:rPr lang="ro-RO" altLang="ru-RU" sz="2800" i="1" noProof="1">
                <a:latin typeface="Times New Roman" panose="02020603050405020304" pitchFamily="18" charset="0"/>
                <a:cs typeface="Times New Roman" panose="02020603050405020304" pitchFamily="18" charset="0"/>
              </a:rPr>
              <a:t>Ca şi Visual Basic, </a:t>
            </a:r>
            <a:r>
              <a:rPr lang="ro-RO" altLang="ru-RU" sz="2800" b="1" i="1" noProof="1">
                <a:latin typeface="Times New Roman" panose="02020603050405020304" pitchFamily="18" charset="0"/>
                <a:cs typeface="Times New Roman" panose="02020603050405020304" pitchFamily="18" charset="0"/>
              </a:rPr>
              <a:t>VBA – este puternic orientat pe obiecte.</a:t>
            </a:r>
          </a:p>
          <a:p>
            <a:pPr>
              <a:buFont typeface="Arial" panose="020B0604020202020204" pitchFamily="34" charset="0"/>
              <a:buChar char="•"/>
              <a:defRPr/>
            </a:pPr>
            <a:endParaRPr lang="ro-RO" altLang="ru-RU" sz="2800" b="1" i="1" noProof="1">
              <a:latin typeface="Times New Roman" panose="02020603050405020304" pitchFamily="18" charset="0"/>
              <a:cs typeface="Times New Roman" panose="02020603050405020304" pitchFamily="18" charset="0"/>
            </a:endParaRPr>
          </a:p>
          <a:p>
            <a:pPr>
              <a:buFont typeface="Arial" panose="020B0604020202020204" pitchFamily="34" charset="0"/>
              <a:buChar char="•"/>
              <a:defRPr/>
            </a:pPr>
            <a:r>
              <a:rPr lang="ro-RO" altLang="ru-RU" sz="2800" b="1" i="1" noProof="1">
                <a:latin typeface="Times New Roman" panose="02020603050405020304" pitchFamily="18" charset="0"/>
                <a:cs typeface="Times New Roman" panose="02020603050405020304" pitchFamily="18" charset="0"/>
              </a:rPr>
              <a:t>Mediul de dezvoltare proiectelor VBA este identic cu mediul de dezvoltare din MS Visual Studio. </a:t>
            </a:r>
          </a:p>
          <a:p>
            <a:endParaRPr lang="en-US" dirty="0"/>
          </a:p>
        </p:txBody>
      </p:sp>
    </p:spTree>
    <p:extLst>
      <p:ext uri="{BB962C8B-B14F-4D97-AF65-F5344CB8AC3E}">
        <p14:creationId xmlns:p14="http://schemas.microsoft.com/office/powerpoint/2010/main" val="4064211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97CEE-9695-4344-8CB6-352C3CB06034}"/>
              </a:ext>
            </a:extLst>
          </p:cNvPr>
          <p:cNvSpPr>
            <a:spLocks noGrp="1"/>
          </p:cNvSpPr>
          <p:nvPr>
            <p:ph type="title"/>
          </p:nvPr>
        </p:nvSpPr>
        <p:spPr>
          <a:xfrm>
            <a:off x="0" y="18256"/>
            <a:ext cx="12192000" cy="964970"/>
          </a:xfrm>
        </p:spPr>
        <p:txBody>
          <a:bodyPr/>
          <a:lstStyle/>
          <a:p>
            <a:pPr algn="ctr"/>
            <a:r>
              <a:rPr lang="ro-RO" b="1" noProof="1">
                <a:solidFill>
                  <a:srgbClr val="002060"/>
                </a:solidFill>
                <a:latin typeface="+mn-lt"/>
              </a:rPr>
              <a:t>Întroducere în curs</a:t>
            </a:r>
          </a:p>
        </p:txBody>
      </p:sp>
      <p:sp>
        <p:nvSpPr>
          <p:cNvPr id="3" name="Content Placeholder 2">
            <a:extLst>
              <a:ext uri="{FF2B5EF4-FFF2-40B4-BE49-F238E27FC236}">
                <a16:creationId xmlns:a16="http://schemas.microsoft.com/office/drawing/2014/main" id="{50D3F702-6A98-4218-BD96-1CD6F6E0E060}"/>
              </a:ext>
            </a:extLst>
          </p:cNvPr>
          <p:cNvSpPr>
            <a:spLocks noGrp="1"/>
          </p:cNvSpPr>
          <p:nvPr>
            <p:ph idx="1"/>
          </p:nvPr>
        </p:nvSpPr>
        <p:spPr>
          <a:xfrm>
            <a:off x="688258" y="1253331"/>
            <a:ext cx="10491019" cy="4881998"/>
          </a:xfrm>
        </p:spPr>
        <p:txBody>
          <a:bodyPr/>
          <a:lstStyle/>
          <a:p>
            <a:pPr algn="just">
              <a:buFontTx/>
              <a:buNone/>
              <a:defRPr/>
            </a:pPr>
            <a:r>
              <a:rPr lang="ro-RO" altLang="ru-RU" sz="3600" b="1" dirty="0">
                <a:latin typeface="Times New Roman" panose="02020603050405020304" pitchFamily="18" charset="0"/>
                <a:cs typeface="Times New Roman" panose="02020603050405020304" pitchFamily="18" charset="0"/>
              </a:rPr>
              <a:t>	</a:t>
            </a:r>
            <a:r>
              <a:rPr lang="ro-RO" altLang="ru-RU" sz="3600" b="1" noProof="1">
                <a:latin typeface="Times New Roman" panose="02020603050405020304" pitchFamily="18" charset="0"/>
                <a:cs typeface="Times New Roman" panose="02020603050405020304" pitchFamily="18" charset="0"/>
              </a:rPr>
              <a:t>	VBA </a:t>
            </a:r>
            <a:r>
              <a:rPr lang="ro-RO" altLang="ru-RU" sz="3600" noProof="1">
                <a:latin typeface="Times New Roman" panose="02020603050405020304" pitchFamily="18" charset="0"/>
                <a:cs typeface="Times New Roman" panose="02020603050405020304" pitchFamily="18" charset="0"/>
              </a:rPr>
              <a:t>este un  subset al limbajului Visual Baisic utilizabil din interiorull aplicaţiilor care-l implementează (MS Excel, Word, Power Point, Acces, e.t.c) şi  este destinat elaborării Aplicaţiilor pentru automatizarea anumitor activităţi de rutină ale utilizatorilor acestor aplicaţii, precum și dezvoltării sistemelor informatice din diferite domenii. </a:t>
            </a:r>
          </a:p>
          <a:p>
            <a:endParaRPr lang="en-US" dirty="0"/>
          </a:p>
        </p:txBody>
      </p:sp>
    </p:spTree>
    <p:extLst>
      <p:ext uri="{BB962C8B-B14F-4D97-AF65-F5344CB8AC3E}">
        <p14:creationId xmlns:p14="http://schemas.microsoft.com/office/powerpoint/2010/main" val="1840558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CE6DF-DE26-495C-BFF3-60D9AE770E46}"/>
              </a:ext>
            </a:extLst>
          </p:cNvPr>
          <p:cNvSpPr>
            <a:spLocks noGrp="1"/>
          </p:cNvSpPr>
          <p:nvPr>
            <p:ph type="title"/>
          </p:nvPr>
        </p:nvSpPr>
        <p:spPr>
          <a:xfrm>
            <a:off x="88490" y="0"/>
            <a:ext cx="12192000" cy="904568"/>
          </a:xfrm>
        </p:spPr>
        <p:txBody>
          <a:bodyPr/>
          <a:lstStyle/>
          <a:p>
            <a:pPr algn="ctr"/>
            <a:r>
              <a:rPr lang="ro-RO" b="1" noProof="1">
                <a:solidFill>
                  <a:srgbClr val="002060"/>
                </a:solidFill>
                <a:latin typeface="+mn-lt"/>
              </a:rPr>
              <a:t>Informaţia</a:t>
            </a:r>
          </a:p>
        </p:txBody>
      </p:sp>
      <p:sp>
        <p:nvSpPr>
          <p:cNvPr id="3" name="Content Placeholder 2">
            <a:extLst>
              <a:ext uri="{FF2B5EF4-FFF2-40B4-BE49-F238E27FC236}">
                <a16:creationId xmlns:a16="http://schemas.microsoft.com/office/drawing/2014/main" id="{C83F4EEE-FBDB-403F-B9CC-5AE5CB10A88A}"/>
              </a:ext>
            </a:extLst>
          </p:cNvPr>
          <p:cNvSpPr>
            <a:spLocks noGrp="1"/>
          </p:cNvSpPr>
          <p:nvPr>
            <p:ph idx="1"/>
          </p:nvPr>
        </p:nvSpPr>
        <p:spPr>
          <a:xfrm>
            <a:off x="739877" y="1253331"/>
            <a:ext cx="10515600" cy="4351338"/>
          </a:xfrm>
        </p:spPr>
        <p:txBody>
          <a:bodyPr>
            <a:normAutofit/>
          </a:bodyPr>
          <a:lstStyle/>
          <a:p>
            <a:pPr>
              <a:buFontTx/>
              <a:buNone/>
              <a:defRPr/>
            </a:pPr>
            <a:r>
              <a:rPr lang="ro-RO" altLang="ru-RU" sz="2800" b="1" i="1" noProof="1">
                <a:cs typeface="Times New Roman" panose="02020603050405020304" pitchFamily="18" charset="0"/>
              </a:rPr>
              <a:t>Informaţia </a:t>
            </a:r>
            <a:r>
              <a:rPr lang="ro-RO" altLang="ru-RU" sz="2800" i="1" noProof="1">
                <a:cs typeface="Times New Roman" panose="02020603050405020304" pitchFamily="18" charset="0"/>
              </a:rPr>
              <a:t>este aceea care </a:t>
            </a:r>
            <a:r>
              <a:rPr lang="ro-RO" altLang="ru-RU" sz="2800" b="1" i="1" noProof="1">
                <a:cs typeface="Times New Roman" panose="02020603050405020304" pitchFamily="18" charset="0"/>
              </a:rPr>
              <a:t>aduce elemente noi de cunoaştere </a:t>
            </a:r>
            <a:r>
              <a:rPr lang="ro-RO" altLang="ru-RU" sz="2800" i="1" noProof="1">
                <a:cs typeface="Times New Roman" panose="02020603050405020304" pitchFamily="18" charset="0"/>
              </a:rPr>
              <a:t>şi </a:t>
            </a:r>
            <a:r>
              <a:rPr lang="ro-RO" altLang="ru-RU" sz="2800" b="1" i="1" noProof="1">
                <a:cs typeface="Times New Roman" panose="02020603050405020304" pitchFamily="18" charset="0"/>
              </a:rPr>
              <a:t>contribuie la înlăturarea </a:t>
            </a:r>
            <a:r>
              <a:rPr lang="ro-RO" altLang="ru-RU" sz="2800" i="1" noProof="1">
                <a:cs typeface="Times New Roman" panose="02020603050405020304" pitchFamily="18" charset="0"/>
              </a:rPr>
              <a:t>unei stări de incertitudine.</a:t>
            </a:r>
          </a:p>
          <a:p>
            <a:pPr>
              <a:buFontTx/>
              <a:buNone/>
              <a:defRPr/>
            </a:pPr>
            <a:endParaRPr lang="ro-RO" altLang="ru-RU" sz="2800" b="1" i="1" noProof="1">
              <a:cs typeface="Times New Roman" panose="02020603050405020304" pitchFamily="18" charset="0"/>
            </a:endParaRPr>
          </a:p>
          <a:p>
            <a:pPr>
              <a:buFontTx/>
              <a:buNone/>
              <a:defRPr/>
            </a:pPr>
            <a:r>
              <a:rPr lang="ro-RO" altLang="ru-RU" sz="2800" b="1" i="1" noProof="1">
                <a:cs typeface="Times New Roman" panose="02020603050405020304" pitchFamily="18" charset="0"/>
              </a:rPr>
              <a:t>Informaţia </a:t>
            </a:r>
            <a:r>
              <a:rPr lang="ro-RO" altLang="ru-RU" sz="2800" i="1" noProof="1">
                <a:cs typeface="Times New Roman" panose="02020603050405020304" pitchFamily="18" charset="0"/>
              </a:rPr>
              <a:t>este starea actuală a unui fenomen variabil, cu un număr finit de stari, care mareşte gradul de cunoaştere al unei fiinţe umane în raport cu mediul  inconjurator</a:t>
            </a:r>
            <a:r>
              <a:rPr lang="ro-RO" altLang="ru-RU" sz="2800" b="1" i="1" noProof="1">
                <a:cs typeface="Times New Roman" panose="02020603050405020304" pitchFamily="18" charset="0"/>
              </a:rPr>
              <a:t>.</a:t>
            </a:r>
            <a:endParaRPr lang="ro-RO" altLang="ru-RU" sz="2800" i="1" noProof="1">
              <a:cs typeface="Times New Roman" panose="02020603050405020304" pitchFamily="18" charset="0"/>
            </a:endParaRPr>
          </a:p>
          <a:p>
            <a:pPr>
              <a:buFontTx/>
              <a:buNone/>
              <a:defRPr/>
            </a:pPr>
            <a:endParaRPr lang="ro-RO" altLang="ru-RU" sz="2800" noProof="1">
              <a:cs typeface="Times New Roman" panose="02020603050405020304" pitchFamily="18" charset="0"/>
            </a:endParaRPr>
          </a:p>
          <a:p>
            <a:pPr algn="ctr">
              <a:buFontTx/>
              <a:buNone/>
              <a:defRPr/>
            </a:pPr>
            <a:r>
              <a:rPr lang="ro-RO" altLang="ru-RU" sz="2800" b="1" i="1" noProof="1">
                <a:cs typeface="Times New Roman" panose="02020603050405020304" pitchFamily="18" charset="0"/>
              </a:rPr>
              <a:t>Informaţiile</a:t>
            </a:r>
            <a:r>
              <a:rPr lang="ro-RO" altLang="ru-RU" sz="2800" i="1" noProof="1">
                <a:cs typeface="Times New Roman" panose="02020603050405020304" pitchFamily="18" charset="0"/>
              </a:rPr>
              <a:t> </a:t>
            </a:r>
            <a:r>
              <a:rPr lang="ro-RO" altLang="ru-RU" sz="2800" b="1" i="1" noProof="1">
                <a:cs typeface="Times New Roman" panose="02020603050405020304" pitchFamily="18" charset="0"/>
              </a:rPr>
              <a:t>se transmit prin semnale, date, obiecte şi</a:t>
            </a:r>
          </a:p>
          <a:p>
            <a:pPr algn="ctr">
              <a:buFontTx/>
              <a:buNone/>
              <a:defRPr/>
            </a:pPr>
            <a:r>
              <a:rPr lang="ro-RO" altLang="ru-RU" sz="2800" b="1" i="1" noProof="1">
                <a:cs typeface="Times New Roman" panose="02020603050405020304" pitchFamily="18" charset="0"/>
              </a:rPr>
              <a:t>fenomene.</a:t>
            </a:r>
          </a:p>
          <a:p>
            <a:endParaRPr lang="en-US" dirty="0"/>
          </a:p>
        </p:txBody>
      </p:sp>
    </p:spTree>
    <p:extLst>
      <p:ext uri="{BB962C8B-B14F-4D97-AF65-F5344CB8AC3E}">
        <p14:creationId xmlns:p14="http://schemas.microsoft.com/office/powerpoint/2010/main" val="740608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39F978-0353-4895-A56B-FA8ED3FBB4C9}"/>
              </a:ext>
            </a:extLst>
          </p:cNvPr>
          <p:cNvSpPr>
            <a:spLocks noGrp="1"/>
          </p:cNvSpPr>
          <p:nvPr>
            <p:ph idx="1"/>
          </p:nvPr>
        </p:nvSpPr>
        <p:spPr>
          <a:xfrm>
            <a:off x="621890" y="724412"/>
            <a:ext cx="10960510" cy="5145446"/>
          </a:xfrm>
        </p:spPr>
        <p:txBody>
          <a:bodyPr>
            <a:normAutofit/>
          </a:bodyPr>
          <a:lstStyle/>
          <a:p>
            <a:pPr algn="just">
              <a:buFontTx/>
              <a:buNone/>
              <a:defRPr/>
            </a:pPr>
            <a:r>
              <a:rPr lang="ro-RO" altLang="ru-RU" sz="2800" b="1" i="1" noProof="1">
                <a:latin typeface="Times New Roman" panose="02020603050405020304" pitchFamily="18" charset="0"/>
                <a:cs typeface="Times New Roman" panose="02020603050405020304" pitchFamily="18" charset="0"/>
              </a:rPr>
              <a:t>Sistemul informaţional</a:t>
            </a:r>
            <a:r>
              <a:rPr lang="ro-RO" altLang="ru-RU" sz="2800" i="1" noProof="1">
                <a:latin typeface="Times New Roman" panose="02020603050405020304" pitchFamily="18" charset="0"/>
                <a:cs typeface="Times New Roman" panose="02020603050405020304" pitchFamily="18" charset="0"/>
              </a:rPr>
              <a:t> poate fi definit ca </a:t>
            </a:r>
            <a:r>
              <a:rPr lang="ro-RO" altLang="ru-RU" sz="2800" b="1" i="1" noProof="1">
                <a:latin typeface="Times New Roman" panose="02020603050405020304" pitchFamily="18" charset="0"/>
                <a:cs typeface="Times New Roman" panose="02020603050405020304" pitchFamily="18" charset="0"/>
              </a:rPr>
              <a:t>ansamblul datelor, informaţiilor interne și externe, fluxurilor şi circuitelor informaţionale, procedurilor şi tehnicilor </a:t>
            </a:r>
            <a:r>
              <a:rPr lang="ro-RO" altLang="ru-RU" sz="2800" i="1" noProof="1">
                <a:latin typeface="Times New Roman" panose="02020603050405020304" pitchFamily="18" charset="0"/>
                <a:cs typeface="Times New Roman" panose="02020603050405020304" pitchFamily="18" charset="0"/>
              </a:rPr>
              <a:t>de obţinere a informaţiilor, precum şi personalului implicat în culegerea, transmiterea, stocarea și prelucrarea datelor.</a:t>
            </a:r>
            <a:endParaRPr lang="ro-RO" altLang="ru-RU" sz="2800" noProof="1">
              <a:latin typeface="Times New Roman" panose="02020603050405020304" pitchFamily="18" charset="0"/>
              <a:cs typeface="Times New Roman" panose="02020603050405020304" pitchFamily="18" charset="0"/>
            </a:endParaRPr>
          </a:p>
          <a:p>
            <a:pPr>
              <a:buFontTx/>
              <a:buNone/>
              <a:defRPr/>
            </a:pPr>
            <a:r>
              <a:rPr lang="ro-RO" altLang="ru-RU" sz="2800" noProof="1">
                <a:latin typeface="Times New Roman" panose="02020603050405020304" pitchFamily="18" charset="0"/>
                <a:cs typeface="Times New Roman" panose="02020603050405020304" pitchFamily="18" charset="0"/>
              </a:rPr>
              <a:t> </a:t>
            </a:r>
          </a:p>
          <a:p>
            <a:pPr>
              <a:buFontTx/>
              <a:buNone/>
              <a:defRPr/>
            </a:pPr>
            <a:r>
              <a:rPr lang="ro-RO" altLang="ru-RU" sz="2800" b="1" i="1" noProof="1">
                <a:latin typeface="Times New Roman" panose="02020603050405020304" pitchFamily="18" charset="0"/>
                <a:cs typeface="Times New Roman" panose="02020603050405020304" pitchFamily="18" charset="0"/>
              </a:rPr>
              <a:t>Sistemul  informaţional are două componente majore:</a:t>
            </a:r>
          </a:p>
          <a:p>
            <a:pPr>
              <a:buFontTx/>
              <a:buNone/>
              <a:defRPr/>
            </a:pPr>
            <a:r>
              <a:rPr lang="ro-RO" altLang="ru-RU" sz="2800" i="1" noProof="1">
                <a:latin typeface="Times New Roman" panose="02020603050405020304" pitchFamily="18" charset="0"/>
                <a:cs typeface="Times New Roman" panose="02020603050405020304" pitchFamily="18" charset="0"/>
              </a:rPr>
              <a:t>- componenta pentru stocarea (memorarea informaţiilor);</a:t>
            </a:r>
          </a:p>
          <a:p>
            <a:pPr>
              <a:buFontTx/>
              <a:buNone/>
              <a:defRPr/>
            </a:pPr>
            <a:r>
              <a:rPr lang="ro-RO" altLang="ru-RU" sz="2800" i="1" noProof="1">
                <a:latin typeface="Times New Roman" panose="02020603050405020304" pitchFamily="18" charset="0"/>
                <a:cs typeface="Times New Roman" panose="02020603050405020304" pitchFamily="18" charset="0"/>
              </a:rPr>
              <a:t>- componenta pentru prelucrarea informaţiilor.</a:t>
            </a:r>
          </a:p>
          <a:p>
            <a:endParaRPr lang="en-US" dirty="0"/>
          </a:p>
        </p:txBody>
      </p:sp>
    </p:spTree>
    <p:extLst>
      <p:ext uri="{BB962C8B-B14F-4D97-AF65-F5344CB8AC3E}">
        <p14:creationId xmlns:p14="http://schemas.microsoft.com/office/powerpoint/2010/main" val="41570898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7463BB-2AD8-4EFE-BCA2-6131C607F534}"/>
              </a:ext>
            </a:extLst>
          </p:cNvPr>
          <p:cNvSpPr>
            <a:spLocks noGrp="1"/>
          </p:cNvSpPr>
          <p:nvPr>
            <p:ph idx="1"/>
          </p:nvPr>
        </p:nvSpPr>
        <p:spPr>
          <a:xfrm>
            <a:off x="602226" y="930889"/>
            <a:ext cx="11147322" cy="5066788"/>
          </a:xfrm>
        </p:spPr>
        <p:txBody>
          <a:bodyPr>
            <a:normAutofit/>
          </a:bodyPr>
          <a:lstStyle/>
          <a:p>
            <a:pPr marL="0" indent="0">
              <a:buFontTx/>
              <a:buNone/>
              <a:defRPr/>
            </a:pPr>
            <a:r>
              <a:rPr lang="ro-RO" altLang="ru-RU" sz="2800" b="1" noProof="1">
                <a:latin typeface="Times New Roman" panose="02020603050405020304" pitchFamily="18" charset="0"/>
                <a:cs typeface="Times New Roman" panose="02020603050405020304" pitchFamily="18" charset="0"/>
              </a:rPr>
              <a:t>Prin sistem informatic</a:t>
            </a:r>
            <a:r>
              <a:rPr lang="ro-RO" altLang="ru-RU" sz="2800" noProof="1">
                <a:latin typeface="Times New Roman" panose="02020603050405020304" pitchFamily="18" charset="0"/>
                <a:cs typeface="Times New Roman" panose="02020603050405020304" pitchFamily="18" charset="0"/>
              </a:rPr>
              <a:t> se înţelege acea parte a sistemulu	informaţional în</a:t>
            </a:r>
            <a:r>
              <a:rPr lang="ro-RO" altLang="ru-RU" noProof="1">
                <a:latin typeface="Times New Roman" panose="02020603050405020304" pitchFamily="18" charset="0"/>
                <a:cs typeface="Times New Roman" panose="02020603050405020304" pitchFamily="18" charset="0"/>
              </a:rPr>
              <a:t> </a:t>
            </a:r>
            <a:r>
              <a:rPr lang="ro-RO" altLang="ru-RU" sz="2800" noProof="1">
                <a:latin typeface="Times New Roman" panose="02020603050405020304" pitchFamily="18" charset="0"/>
                <a:cs typeface="Times New Roman" panose="02020603050405020304" pitchFamily="18" charset="0"/>
              </a:rPr>
              <a:t>care prelucrarea este automată.</a:t>
            </a:r>
          </a:p>
          <a:p>
            <a:pPr algn="just">
              <a:buFontTx/>
              <a:buNone/>
              <a:defRPr/>
            </a:pPr>
            <a:endParaRPr lang="ro-RO" altLang="ru-RU" sz="2800" noProof="1">
              <a:latin typeface="Times New Roman" panose="02020603050405020304" pitchFamily="18" charset="0"/>
              <a:cs typeface="Times New Roman" panose="02020603050405020304" pitchFamily="18" charset="0"/>
            </a:endParaRPr>
          </a:p>
          <a:p>
            <a:pPr algn="just">
              <a:buFontTx/>
              <a:buNone/>
              <a:defRPr/>
            </a:pPr>
            <a:r>
              <a:rPr lang="ro-RO" altLang="ru-RU" sz="2800" b="1" noProof="1">
                <a:latin typeface="Times New Roman" panose="02020603050405020304" pitchFamily="18" charset="0"/>
                <a:cs typeface="Times New Roman" panose="02020603050405020304" pitchFamily="18" charset="0"/>
              </a:rPr>
              <a:t>Definiţie</a:t>
            </a:r>
            <a:r>
              <a:rPr lang="ro-RO" altLang="ru-RU" sz="2800" noProof="1">
                <a:latin typeface="Times New Roman" panose="02020603050405020304" pitchFamily="18" charset="0"/>
                <a:cs typeface="Times New Roman" panose="02020603050405020304" pitchFamily="18" charset="0"/>
              </a:rPr>
              <a:t>.</a:t>
            </a:r>
          </a:p>
          <a:p>
            <a:pPr algn="just">
              <a:buFontTx/>
              <a:buNone/>
              <a:defRPr/>
            </a:pPr>
            <a:r>
              <a:rPr lang="ro-RO" altLang="ru-RU" sz="2800" noProof="1">
                <a:latin typeface="Times New Roman" panose="02020603050405020304" pitchFamily="18" charset="0"/>
                <a:cs typeface="Times New Roman" panose="02020603050405020304" pitchFamily="18" charset="0"/>
              </a:rPr>
              <a:t> 	</a:t>
            </a:r>
            <a:r>
              <a:rPr lang="ro-RO" altLang="ru-RU" sz="2800" b="1" noProof="1">
                <a:latin typeface="Times New Roman" panose="02020603050405020304" pitchFamily="18" charset="0"/>
                <a:cs typeface="Times New Roman" panose="02020603050405020304" pitchFamily="18" charset="0"/>
              </a:rPr>
              <a:t>Un sistem informatic este un sistem utilizator – calculator integrat</a:t>
            </a:r>
            <a:r>
              <a:rPr lang="ro-RO" altLang="ru-RU" sz="2800" noProof="1">
                <a:latin typeface="Times New Roman" panose="02020603050405020304" pitchFamily="18" charset="0"/>
                <a:cs typeface="Times New Roman" panose="02020603050405020304" pitchFamily="18" charset="0"/>
              </a:rPr>
              <a:t>, care furnizează informaţii pentru a sprijini activităţile la nivel operaţional şi activităţile de management într-o organizaţie, utilizînd echipamentele harddware şi produse software, proceduri manuale, o bază de date şi modele matematice pentru analiză, planificare, control,şi luarea deciziilor.</a:t>
            </a:r>
          </a:p>
          <a:p>
            <a:endParaRPr lang="en-US" dirty="0"/>
          </a:p>
        </p:txBody>
      </p:sp>
    </p:spTree>
    <p:extLst>
      <p:ext uri="{BB962C8B-B14F-4D97-AF65-F5344CB8AC3E}">
        <p14:creationId xmlns:p14="http://schemas.microsoft.com/office/powerpoint/2010/main" val="13936035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E27D8-5743-4D7F-8A77-9EAFB5244984}"/>
              </a:ext>
            </a:extLst>
          </p:cNvPr>
          <p:cNvSpPr>
            <a:spLocks noGrp="1"/>
          </p:cNvSpPr>
          <p:nvPr>
            <p:ph type="title"/>
          </p:nvPr>
        </p:nvSpPr>
        <p:spPr>
          <a:xfrm>
            <a:off x="98323" y="18255"/>
            <a:ext cx="12093677" cy="1063293"/>
          </a:xfrm>
        </p:spPr>
        <p:txBody>
          <a:bodyPr>
            <a:noAutofit/>
          </a:bodyPr>
          <a:lstStyle/>
          <a:p>
            <a:pPr algn="ctr"/>
            <a:r>
              <a:rPr lang="ro-RO" altLang="ru-RU" sz="3600" b="1" noProof="1">
                <a:solidFill>
                  <a:srgbClr val="002060"/>
                </a:solidFill>
                <a:latin typeface="+mn-lt"/>
                <a:cs typeface="Times New Roman" panose="02020603050405020304" pitchFamily="18" charset="0"/>
              </a:rPr>
              <a:t>Tehnicile (paradigme) de programare </a:t>
            </a:r>
            <a:br>
              <a:rPr lang="ro-RO" altLang="ru-RU" sz="3600" b="1" noProof="1">
                <a:solidFill>
                  <a:srgbClr val="002060"/>
                </a:solidFill>
                <a:latin typeface="+mn-lt"/>
                <a:cs typeface="Times New Roman" panose="02020603050405020304" pitchFamily="18" charset="0"/>
              </a:rPr>
            </a:br>
            <a:endParaRPr lang="ro-RO" sz="3600" b="1" noProof="1">
              <a:solidFill>
                <a:srgbClr val="002060"/>
              </a:solidFill>
              <a:latin typeface="+mn-lt"/>
            </a:endParaRPr>
          </a:p>
        </p:txBody>
      </p:sp>
      <p:sp>
        <p:nvSpPr>
          <p:cNvPr id="3" name="Content Placeholder 2">
            <a:extLst>
              <a:ext uri="{FF2B5EF4-FFF2-40B4-BE49-F238E27FC236}">
                <a16:creationId xmlns:a16="http://schemas.microsoft.com/office/drawing/2014/main" id="{F07923D3-4170-4EDB-8849-FAD9AF1C3C54}"/>
              </a:ext>
            </a:extLst>
          </p:cNvPr>
          <p:cNvSpPr>
            <a:spLocks noGrp="1"/>
          </p:cNvSpPr>
          <p:nvPr>
            <p:ph idx="1"/>
          </p:nvPr>
        </p:nvSpPr>
        <p:spPr>
          <a:xfrm>
            <a:off x="887361" y="1253331"/>
            <a:ext cx="10515600" cy="4351338"/>
          </a:xfrm>
        </p:spPr>
        <p:txBody>
          <a:bodyPr>
            <a:normAutofit lnSpcReduction="10000"/>
          </a:bodyPr>
          <a:lstStyle/>
          <a:p>
            <a:pPr marL="0" indent="0" algn="just">
              <a:buNone/>
            </a:pPr>
            <a:r>
              <a:rPr lang="ro-RO" noProof="1"/>
              <a:t>O </a:t>
            </a:r>
            <a:r>
              <a:rPr lang="ro-RO" b="1" i="1" noProof="1"/>
              <a:t>paradigmă de programare </a:t>
            </a:r>
            <a:r>
              <a:rPr lang="ro-RO" noProof="1"/>
              <a:t>este un stil fundamental de programare, adică un set de instrumente conceptuale furnizate de un limbaj de programare pentru scrierea codului sursă al unui program, definind astfel modul în care programatorul concepe și percepe programul în sine. </a:t>
            </a:r>
          </a:p>
          <a:p>
            <a:pPr marL="0" indent="0" algn="just">
              <a:buNone/>
            </a:pPr>
            <a:endParaRPr lang="ro-RO" noProof="1"/>
          </a:p>
          <a:p>
            <a:pPr marL="0" indent="0" algn="just">
              <a:buNone/>
            </a:pPr>
            <a:r>
              <a:rPr lang="ro-RO" noProof="1"/>
              <a:t>	Diferite paradigme diferă în conceptele și abstracțiile utilizate pentru a reprezenta elementele unui program (cum ar fi funcțiile, obiectele, variabilele, constrângerile etc.) și în procedurile utilizate pentru executarea datelor procedurilor de procesare (atribuire, calcul, iterație , fluxul de date etc.).</a:t>
            </a:r>
          </a:p>
          <a:p>
            <a:endParaRPr lang="en-US" dirty="0"/>
          </a:p>
        </p:txBody>
      </p:sp>
    </p:spTree>
    <p:extLst>
      <p:ext uri="{BB962C8B-B14F-4D97-AF65-F5344CB8AC3E}">
        <p14:creationId xmlns:p14="http://schemas.microsoft.com/office/powerpoint/2010/main" val="14950276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12D93-FE04-4800-9563-E36C89D953B5}"/>
              </a:ext>
            </a:extLst>
          </p:cNvPr>
          <p:cNvSpPr>
            <a:spLocks noGrp="1"/>
          </p:cNvSpPr>
          <p:nvPr>
            <p:ph type="title"/>
          </p:nvPr>
        </p:nvSpPr>
        <p:spPr>
          <a:xfrm>
            <a:off x="0" y="1"/>
            <a:ext cx="12192000" cy="681036"/>
          </a:xfrm>
        </p:spPr>
        <p:txBody>
          <a:bodyPr>
            <a:normAutofit fontScale="90000"/>
          </a:bodyPr>
          <a:lstStyle/>
          <a:p>
            <a:pPr algn="ctr"/>
            <a:br>
              <a:rPr lang="ro-RO" sz="4400" b="1" noProof="1">
                <a:solidFill>
                  <a:srgbClr val="002060"/>
                </a:solidFill>
              </a:rPr>
            </a:br>
            <a:r>
              <a:rPr lang="ro-RO" sz="4400" b="1" noProof="1">
                <a:solidFill>
                  <a:srgbClr val="002060"/>
                </a:solidFill>
              </a:rPr>
              <a:t>Tipuri de paradigme</a:t>
            </a:r>
            <a:br>
              <a:rPr lang="ro-RO" sz="4400" b="1" noProof="1">
                <a:solidFill>
                  <a:srgbClr val="002060"/>
                </a:solidFill>
              </a:rPr>
            </a:br>
            <a:endParaRPr lang="en-US" dirty="0"/>
          </a:p>
        </p:txBody>
      </p:sp>
      <p:sp>
        <p:nvSpPr>
          <p:cNvPr id="3" name="Content Placeholder 2">
            <a:extLst>
              <a:ext uri="{FF2B5EF4-FFF2-40B4-BE49-F238E27FC236}">
                <a16:creationId xmlns:a16="http://schemas.microsoft.com/office/drawing/2014/main" id="{1CEDF055-C2A0-4E0F-8F48-B80C23D46483}"/>
              </a:ext>
            </a:extLst>
          </p:cNvPr>
          <p:cNvSpPr>
            <a:spLocks noGrp="1"/>
          </p:cNvSpPr>
          <p:nvPr>
            <p:ph idx="1"/>
          </p:nvPr>
        </p:nvSpPr>
        <p:spPr>
          <a:xfrm>
            <a:off x="-1" y="586759"/>
            <a:ext cx="12191999" cy="770093"/>
          </a:xfrm>
        </p:spPr>
        <p:txBody>
          <a:bodyPr>
            <a:normAutofit fontScale="92500" lnSpcReduction="10000"/>
          </a:bodyPr>
          <a:lstStyle/>
          <a:p>
            <a:pPr marL="0" indent="0">
              <a:buNone/>
            </a:pPr>
            <a:r>
              <a:rPr lang="ro-RO" sz="2800" noProof="1"/>
              <a:t>În practica dezvoltării de software , se poate identifica o „linie principală” de paradigme de programare:</a:t>
            </a:r>
          </a:p>
          <a:p>
            <a:endParaRPr lang="en-US" dirty="0"/>
          </a:p>
        </p:txBody>
      </p:sp>
      <p:sp>
        <p:nvSpPr>
          <p:cNvPr id="4" name="Content Placeholder 2">
            <a:extLst>
              <a:ext uri="{FF2B5EF4-FFF2-40B4-BE49-F238E27FC236}">
                <a16:creationId xmlns:a16="http://schemas.microsoft.com/office/drawing/2014/main" id="{D0E5C916-1509-496D-A661-4CBCAC43F191}"/>
              </a:ext>
            </a:extLst>
          </p:cNvPr>
          <p:cNvSpPr txBox="1">
            <a:spLocks/>
          </p:cNvSpPr>
          <p:nvPr/>
        </p:nvSpPr>
        <p:spPr>
          <a:xfrm>
            <a:off x="95950" y="1184492"/>
            <a:ext cx="12096050" cy="5501443"/>
          </a:xfrm>
          <a:prstGeom prst="rect">
            <a:avLst/>
          </a:prstGeom>
        </p:spPr>
        <p:txBody>
          <a:bodyPr vert="horz" lIns="91440" tIns="45720" rIns="91440" bIns="45720" numCol="2"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ro-RO" sz="2000" noProof="1">
                <a:solidFill>
                  <a:srgbClr val="002060"/>
                </a:solidFill>
              </a:rPr>
              <a:t>programare modulară</a:t>
            </a:r>
            <a:r>
              <a:rPr lang="ro-RO" sz="2000" noProof="1"/>
              <a:t> </a:t>
            </a:r>
            <a:r>
              <a:rPr lang="ro-RO" sz="1800" i="1" noProof="1"/>
              <a:t>(mijlocul anilor 1970 ) Modula , CLU (limbă)</a:t>
            </a:r>
          </a:p>
          <a:p>
            <a:r>
              <a:rPr lang="ro-RO" sz="2000" noProof="1">
                <a:solidFill>
                  <a:srgbClr val="002060"/>
                </a:solidFill>
              </a:rPr>
              <a:t>programare orientată pe aspect</a:t>
            </a:r>
            <a:r>
              <a:rPr lang="ro-RO" sz="2000" noProof="1"/>
              <a:t> </a:t>
            </a:r>
            <a:r>
              <a:rPr lang="ro-RO" sz="1800" i="1" noProof="1"/>
              <a:t>(O extensie a OOP ( anii 2000 ) AspectJ</a:t>
            </a:r>
          </a:p>
          <a:p>
            <a:r>
              <a:rPr lang="ro-RO" sz="2000" noProof="1">
                <a:solidFill>
                  <a:srgbClr val="002060"/>
                </a:solidFill>
              </a:rPr>
              <a:t>programare orientată către utilizator </a:t>
            </a:r>
            <a:r>
              <a:rPr lang="ro-RO" sz="1800" i="1" noProof="1"/>
              <a:t>(Microsoft Windows NT Internet Development (1998 Microsoft Press), platforma .NET</a:t>
            </a:r>
          </a:p>
          <a:p>
            <a:r>
              <a:rPr lang="ro-RO" sz="2000" noProof="1">
                <a:solidFill>
                  <a:srgbClr val="002060"/>
                </a:solidFill>
              </a:rPr>
              <a:t>programare orientată obiect </a:t>
            </a:r>
            <a:r>
              <a:rPr lang="ro-RO" sz="1800" i="1" noProof="1"/>
              <a:t>(( 1980 ) Smalltalk , Eiffel , C ++ , Java , Python , Ruby , platforma .NET</a:t>
            </a:r>
          </a:p>
          <a:p>
            <a:r>
              <a:rPr lang="ro-RO" sz="2000" noProof="1">
                <a:solidFill>
                  <a:srgbClr val="002060"/>
                </a:solidFill>
              </a:rPr>
              <a:t>programare structurată după tipare </a:t>
            </a:r>
            <a:r>
              <a:rPr lang="ro-RO" sz="1800" i="1" noProof="1"/>
              <a:t>(Java , Sun Java</a:t>
            </a:r>
          </a:p>
          <a:p>
            <a:r>
              <a:rPr lang="ro-RO" sz="2000" noProof="1">
                <a:solidFill>
                  <a:srgbClr val="002060"/>
                </a:solidFill>
              </a:rPr>
              <a:t>programare pentru potrivirea tiparelor </a:t>
            </a:r>
            <a:r>
              <a:rPr lang="ro-RO" sz="1800" i="1" noProof="1"/>
              <a:t>(Expresii regulate)</a:t>
            </a:r>
          </a:p>
          <a:p>
            <a:r>
              <a:rPr lang="ro-RO" sz="2000" noProof="1">
                <a:solidFill>
                  <a:srgbClr val="002060"/>
                </a:solidFill>
              </a:rPr>
              <a:t>programare procedurală </a:t>
            </a:r>
            <a:r>
              <a:rPr lang="ro-RO" sz="1800" i="1" noProof="1"/>
              <a:t>(( 1960 ) Fortran , Cobol , F #...)</a:t>
            </a:r>
          </a:p>
          <a:p>
            <a:r>
              <a:rPr lang="ro-RO" sz="2000" noProof="1">
                <a:solidFill>
                  <a:srgbClr val="002060"/>
                </a:solidFill>
              </a:rPr>
              <a:t>programare structurată </a:t>
            </a:r>
            <a:r>
              <a:rPr lang="ro-RO" sz="1800" i="1" noProof="1"/>
              <a:t>(începutul anilor 1970 ) Pascal , C.</a:t>
            </a:r>
          </a:p>
          <a:p>
            <a:r>
              <a:rPr lang="ro-RO" sz="2000" noProof="1">
                <a:solidFill>
                  <a:srgbClr val="002060"/>
                </a:solidFill>
              </a:rPr>
              <a:t>programare pentru tipuri de date abstracte </a:t>
            </a:r>
            <a:r>
              <a:rPr lang="ro-RO" sz="1800" i="1" noProof="1"/>
              <a:t>((sfârșitul anilor 1970 ) OBJ)</a:t>
            </a:r>
          </a:p>
          <a:p>
            <a:pPr marL="0" indent="0">
              <a:buFont typeface="Arial" panose="020B0604020202020204" pitchFamily="34" charset="0"/>
              <a:buNone/>
            </a:pPr>
            <a:r>
              <a:rPr lang="ro-RO" sz="2400" i="1" noProof="1"/>
              <a:t>pentru aplicații specifice:</a:t>
            </a:r>
          </a:p>
          <a:p>
            <a:r>
              <a:rPr lang="ro-RO" sz="2000" noProof="1">
                <a:solidFill>
                  <a:srgbClr val="002060"/>
                </a:solidFill>
              </a:rPr>
              <a:t>programare concurentă </a:t>
            </a:r>
            <a:r>
              <a:rPr lang="ro-RO" sz="1800" i="1" noProof="1"/>
              <a:t>(pentru calcul pe arhitecturi paralele ( anii 1970 ) Erlang , Procese secvențiale de comunicare (CSP), Occam , Go)</a:t>
            </a:r>
          </a:p>
          <a:p>
            <a:r>
              <a:rPr lang="ro-RO" sz="2000" noProof="1">
                <a:solidFill>
                  <a:srgbClr val="002060"/>
                </a:solidFill>
              </a:rPr>
              <a:t>programare logică </a:t>
            </a:r>
            <a:r>
              <a:rPr lang="ro-RO" sz="1800" i="1" noProof="1"/>
              <a:t>(aplicații euristice , inteligență artificială etc; ( 1970 ) Prolog)</a:t>
            </a:r>
          </a:p>
          <a:p>
            <a:r>
              <a:rPr lang="ro-RO" sz="2000" noProof="1">
                <a:solidFill>
                  <a:srgbClr val="002060"/>
                </a:solidFill>
              </a:rPr>
              <a:t>programare funcțională </a:t>
            </a:r>
            <a:r>
              <a:rPr lang="ro-RO" sz="2400" noProof="1"/>
              <a:t>(</a:t>
            </a:r>
            <a:r>
              <a:rPr lang="ro-RO" sz="1800" i="1" noProof="1"/>
              <a:t>Pentru aplicații matematice și științifice etc; ( 1970 ) Lisp , Haskell)</a:t>
            </a:r>
          </a:p>
          <a:p>
            <a:r>
              <a:rPr lang="ro-RO" sz="2000" noProof="1">
                <a:solidFill>
                  <a:srgbClr val="002060"/>
                </a:solidFill>
              </a:rPr>
              <a:t>programare orientată spre evenimente </a:t>
            </a:r>
            <a:r>
              <a:rPr lang="ro-RO" sz="1800" i="1" noProof="1"/>
              <a:t>(Pentru aplicații în timp real și interfețe grafice)</a:t>
            </a:r>
          </a:p>
          <a:p>
            <a:r>
              <a:rPr lang="ro-RO" sz="2000" noProof="1">
                <a:solidFill>
                  <a:srgbClr val="002060"/>
                </a:solidFill>
              </a:rPr>
              <a:t>programare constrângere</a:t>
            </a:r>
          </a:p>
        </p:txBody>
      </p:sp>
    </p:spTree>
    <p:extLst>
      <p:ext uri="{BB962C8B-B14F-4D97-AF65-F5344CB8AC3E}">
        <p14:creationId xmlns:p14="http://schemas.microsoft.com/office/powerpoint/2010/main" val="3629458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4">
            <a:extLst>
              <a:ext uri="{FF2B5EF4-FFF2-40B4-BE49-F238E27FC236}">
                <a16:creationId xmlns:a16="http://schemas.microsoft.com/office/drawing/2014/main" id="{8F0DD5B8-AFF0-4F00-A802-FC5DA5854123}"/>
              </a:ext>
            </a:extLst>
          </p:cNvPr>
          <p:cNvSpPr txBox="1">
            <a:spLocks/>
          </p:cNvSpPr>
          <p:nvPr/>
        </p:nvSpPr>
        <p:spPr>
          <a:xfrm>
            <a:off x="765144" y="4595134"/>
            <a:ext cx="5157787" cy="200161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10" name="TextBox 9">
            <a:extLst>
              <a:ext uri="{FF2B5EF4-FFF2-40B4-BE49-F238E27FC236}">
                <a16:creationId xmlns:a16="http://schemas.microsoft.com/office/drawing/2014/main" id="{DB87459D-F3C0-47D9-8A1F-C9877DBFF21E}"/>
              </a:ext>
            </a:extLst>
          </p:cNvPr>
          <p:cNvSpPr txBox="1"/>
          <p:nvPr/>
        </p:nvSpPr>
        <p:spPr>
          <a:xfrm>
            <a:off x="1952017" y="2799556"/>
            <a:ext cx="8579796" cy="369332"/>
          </a:xfrm>
          <a:prstGeom prst="rect">
            <a:avLst/>
          </a:prstGeom>
          <a:noFill/>
        </p:spPr>
        <p:txBody>
          <a:bodyPr wrap="square">
            <a:spAutoFit/>
          </a:bodyPr>
          <a:lstStyle/>
          <a:p>
            <a:pPr algn="just">
              <a:tabLst>
                <a:tab pos="354013" algn="l"/>
              </a:tabLst>
            </a:pPr>
            <a:r>
              <a:rPr lang="ro-RO" dirty="0"/>
              <a:t>	</a:t>
            </a:r>
            <a:endParaRPr lang="en-US" dirty="0"/>
          </a:p>
        </p:txBody>
      </p:sp>
      <p:sp>
        <p:nvSpPr>
          <p:cNvPr id="13" name="object 2">
            <a:extLst>
              <a:ext uri="{FF2B5EF4-FFF2-40B4-BE49-F238E27FC236}">
                <a16:creationId xmlns:a16="http://schemas.microsoft.com/office/drawing/2014/main" id="{F00FFEB9-6862-4565-AE4A-6F99CD6449E4}"/>
              </a:ext>
            </a:extLst>
          </p:cNvPr>
          <p:cNvSpPr txBox="1"/>
          <p:nvPr/>
        </p:nvSpPr>
        <p:spPr>
          <a:xfrm>
            <a:off x="304800" y="84389"/>
            <a:ext cx="11749548" cy="5122556"/>
          </a:xfrm>
          <a:prstGeom prst="rect">
            <a:avLst/>
          </a:prstGeom>
        </p:spPr>
        <p:txBody>
          <a:bodyPr vert="horz" wrap="square" lIns="0" tIns="13335" rIns="0" bIns="0" rtlCol="0">
            <a:spAutoFit/>
          </a:bodyPr>
          <a:lstStyle/>
          <a:p>
            <a:pPr>
              <a:spcBef>
                <a:spcPts val="15"/>
              </a:spcBef>
            </a:pPr>
            <a:endParaRPr sz="3150" dirty="0">
              <a:latin typeface="Verdana"/>
              <a:cs typeface="Verdana"/>
            </a:endParaRPr>
          </a:p>
          <a:p>
            <a:pPr marL="15875" algn="ctr">
              <a:lnSpc>
                <a:spcPts val="3800"/>
              </a:lnSpc>
            </a:pPr>
            <a:r>
              <a:rPr sz="4400" b="1" dirty="0">
                <a:solidFill>
                  <a:srgbClr val="002060"/>
                </a:solidFill>
                <a:cs typeface="Times New Roman" panose="02020603050405020304" pitchFamily="18" charset="0"/>
              </a:rPr>
              <a:t>Organizarea cursului:</a:t>
            </a:r>
            <a:endParaRPr lang="ro-RO" sz="4400" b="1" dirty="0">
              <a:solidFill>
                <a:srgbClr val="002060"/>
              </a:solidFill>
              <a:cs typeface="Times New Roman" panose="02020603050405020304" pitchFamily="18" charset="0"/>
            </a:endParaRPr>
          </a:p>
          <a:p>
            <a:pPr marL="15875">
              <a:lnSpc>
                <a:spcPts val="3800"/>
              </a:lnSpc>
            </a:pPr>
            <a:endParaRPr sz="3200" b="1" dirty="0">
              <a:latin typeface="Times New Roman" panose="02020603050405020304" pitchFamily="18" charset="0"/>
              <a:cs typeface="Times New Roman" panose="02020603050405020304" pitchFamily="18" charset="0"/>
            </a:endParaRPr>
          </a:p>
          <a:p>
            <a:pPr marL="584200" indent="-571500">
              <a:lnSpc>
                <a:spcPts val="4280"/>
              </a:lnSpc>
              <a:buFont typeface="Arial" panose="020B0604020202020204" pitchFamily="34" charset="0"/>
              <a:buChar char="•"/>
            </a:pPr>
            <a:r>
              <a:rPr sz="3600" spc="50" dirty="0">
                <a:solidFill>
                  <a:schemeClr val="tx1"/>
                </a:solidFill>
                <a:latin typeface="Times New Roman" panose="02020603050405020304" pitchFamily="18" charset="0"/>
                <a:cs typeface="Times New Roman" panose="02020603050405020304" pitchFamily="18" charset="0"/>
              </a:rPr>
              <a:t>Curs – 30 ore</a:t>
            </a:r>
            <a:r>
              <a:rPr lang="ro-RO" sz="3600" spc="50" dirty="0">
                <a:solidFill>
                  <a:schemeClr val="tx1"/>
                </a:solidFill>
                <a:latin typeface="Times New Roman" panose="02020603050405020304" pitchFamily="18" charset="0"/>
                <a:cs typeface="Times New Roman" panose="02020603050405020304" pitchFamily="18" charset="0"/>
              </a:rPr>
              <a:t> </a:t>
            </a:r>
            <a:endParaRPr sz="3600" spc="50" dirty="0">
              <a:solidFill>
                <a:schemeClr val="tx1"/>
              </a:solidFill>
              <a:latin typeface="Times New Roman" panose="02020603050405020304" pitchFamily="18" charset="0"/>
              <a:cs typeface="Times New Roman" panose="02020603050405020304" pitchFamily="18" charset="0"/>
            </a:endParaRPr>
          </a:p>
          <a:p>
            <a:pPr marL="584200" indent="-571500">
              <a:spcBef>
                <a:spcPts val="575"/>
              </a:spcBef>
              <a:buFont typeface="Arial" panose="020B0604020202020204" pitchFamily="34" charset="0"/>
              <a:buChar char="•"/>
            </a:pPr>
            <a:r>
              <a:rPr sz="3600" spc="50" dirty="0">
                <a:solidFill>
                  <a:schemeClr val="tx1"/>
                </a:solidFill>
                <a:latin typeface="Times New Roman" panose="02020603050405020304" pitchFamily="18" charset="0"/>
                <a:cs typeface="Times New Roman" panose="02020603050405020304" pitchFamily="18" charset="0"/>
              </a:rPr>
              <a:t>Lucrări de laborator – </a:t>
            </a:r>
            <a:r>
              <a:rPr lang="ro-RO" sz="3600" spc="50" dirty="0">
                <a:solidFill>
                  <a:schemeClr val="tx1"/>
                </a:solidFill>
                <a:latin typeface="Times New Roman" panose="02020603050405020304" pitchFamily="18" charset="0"/>
                <a:cs typeface="Times New Roman" panose="02020603050405020304" pitchFamily="18" charset="0"/>
              </a:rPr>
              <a:t>30, 6</a:t>
            </a:r>
            <a:r>
              <a:rPr sz="3600" spc="50" dirty="0">
                <a:solidFill>
                  <a:schemeClr val="tx1"/>
                </a:solidFill>
                <a:latin typeface="Times New Roman" panose="02020603050405020304" pitchFamily="18" charset="0"/>
                <a:cs typeface="Times New Roman" panose="02020603050405020304" pitchFamily="18" charset="0"/>
              </a:rPr>
              <a:t> lucrări</a:t>
            </a:r>
            <a:r>
              <a:rPr lang="ro-RO" sz="3600" spc="50" dirty="0">
                <a:solidFill>
                  <a:schemeClr val="tx1"/>
                </a:solidFill>
                <a:latin typeface="Times New Roman" panose="02020603050405020304" pitchFamily="18" charset="0"/>
                <a:cs typeface="Times New Roman" panose="02020603050405020304" pitchFamily="18" charset="0"/>
              </a:rPr>
              <a:t> de laborator</a:t>
            </a:r>
          </a:p>
          <a:p>
            <a:pPr marL="584200" indent="-571500">
              <a:lnSpc>
                <a:spcPts val="4105"/>
              </a:lnSpc>
              <a:spcBef>
                <a:spcPts val="565"/>
              </a:spcBef>
              <a:buFont typeface="Arial" panose="020B0604020202020204" pitchFamily="34" charset="0"/>
              <a:buChar char="•"/>
            </a:pPr>
            <a:r>
              <a:rPr sz="3600" spc="50" dirty="0">
                <a:solidFill>
                  <a:schemeClr val="tx1"/>
                </a:solidFill>
                <a:latin typeface="Times New Roman" panose="02020603050405020304" pitchFamily="18" charset="0"/>
                <a:cs typeface="Times New Roman" panose="02020603050405020304" pitchFamily="18" charset="0"/>
              </a:rPr>
              <a:t>Evaluarea 1 </a:t>
            </a:r>
            <a:r>
              <a:rPr lang="ro-RO" sz="3600" spc="50" dirty="0">
                <a:solidFill>
                  <a:schemeClr val="tx1"/>
                </a:solidFill>
                <a:latin typeface="Times New Roman" panose="02020603050405020304" pitchFamily="18" charset="0"/>
                <a:cs typeface="Times New Roman" panose="02020603050405020304" pitchFamily="18" charset="0"/>
              </a:rPr>
              <a:t>-  </a:t>
            </a:r>
            <a:r>
              <a:rPr sz="3600" spc="50" dirty="0">
                <a:solidFill>
                  <a:schemeClr val="tx1"/>
                </a:solidFill>
                <a:latin typeface="Times New Roman" panose="02020603050405020304" pitchFamily="18" charset="0"/>
                <a:cs typeface="Times New Roman" panose="02020603050405020304" pitchFamily="18" charset="0"/>
              </a:rPr>
              <a:t>la a 7 săptamână de</a:t>
            </a:r>
            <a:r>
              <a:rPr lang="ro-RO" sz="3600" spc="50" dirty="0">
                <a:solidFill>
                  <a:schemeClr val="tx1"/>
                </a:solidFill>
                <a:latin typeface="Times New Roman" panose="02020603050405020304" pitchFamily="18" charset="0"/>
                <a:cs typeface="Times New Roman" panose="02020603050405020304" pitchFamily="18" charset="0"/>
              </a:rPr>
              <a:t> </a:t>
            </a:r>
            <a:r>
              <a:rPr lang="en-US" sz="3600" spc="50" dirty="0">
                <a:solidFill>
                  <a:schemeClr val="tx1"/>
                </a:solidFill>
                <a:latin typeface="Times New Roman" panose="02020603050405020304" pitchFamily="18" charset="0"/>
                <a:cs typeface="Times New Roman" panose="02020603050405020304" pitchFamily="18" charset="0"/>
              </a:rPr>
              <a:t>s</a:t>
            </a:r>
            <a:r>
              <a:rPr sz="3600" spc="50" dirty="0">
                <a:solidFill>
                  <a:schemeClr val="tx1"/>
                </a:solidFill>
                <a:latin typeface="Times New Roman" panose="02020603050405020304" pitchFamily="18" charset="0"/>
                <a:cs typeface="Times New Roman" panose="02020603050405020304" pitchFamily="18" charset="0"/>
              </a:rPr>
              <a:t>tudii</a:t>
            </a:r>
            <a:r>
              <a:rPr lang="ro-RO" sz="3600" spc="50" dirty="0">
                <a:solidFill>
                  <a:schemeClr val="tx1"/>
                </a:solidFill>
                <a:latin typeface="Times New Roman" panose="02020603050405020304" pitchFamily="18" charset="0"/>
                <a:cs typeface="Times New Roman" panose="02020603050405020304" pitchFamily="18" charset="0"/>
              </a:rPr>
              <a:t>, </a:t>
            </a:r>
          </a:p>
          <a:p>
            <a:pPr marL="584200" indent="-571500">
              <a:lnSpc>
                <a:spcPts val="4105"/>
              </a:lnSpc>
              <a:spcBef>
                <a:spcPts val="565"/>
              </a:spcBef>
              <a:buFont typeface="Arial" panose="020B0604020202020204" pitchFamily="34" charset="0"/>
              <a:buChar char="•"/>
            </a:pPr>
            <a:r>
              <a:rPr lang="ro-RO" sz="3600" spc="50" dirty="0">
                <a:solidFill>
                  <a:schemeClr val="tx1"/>
                </a:solidFill>
                <a:latin typeface="Times New Roman" panose="02020603050405020304" pitchFamily="18" charset="0"/>
                <a:cs typeface="Times New Roman" panose="02020603050405020304" pitchFamily="18" charset="0"/>
              </a:rPr>
              <a:t>Evaluare 2 - la 14 săptămână de studii (studii zi)</a:t>
            </a:r>
            <a:endParaRPr sz="3600" spc="50" dirty="0">
              <a:solidFill>
                <a:schemeClr val="tx1"/>
              </a:solidFill>
              <a:latin typeface="Times New Roman" panose="02020603050405020304" pitchFamily="18" charset="0"/>
              <a:cs typeface="Times New Roman" panose="02020603050405020304" pitchFamily="18" charset="0"/>
            </a:endParaRPr>
          </a:p>
          <a:p>
            <a:pPr marL="584200" indent="-571500">
              <a:spcBef>
                <a:spcPts val="570"/>
              </a:spcBef>
              <a:buFont typeface="Arial" panose="020B0604020202020204" pitchFamily="34" charset="0"/>
              <a:buChar char="•"/>
            </a:pPr>
            <a:r>
              <a:rPr sz="3600" spc="50" dirty="0">
                <a:solidFill>
                  <a:schemeClr val="tx1"/>
                </a:solidFill>
                <a:latin typeface="Times New Roman" panose="02020603050405020304" pitchFamily="18" charset="0"/>
                <a:cs typeface="Times New Roman" panose="02020603050405020304" pitchFamily="18" charset="0"/>
              </a:rPr>
              <a:t>Activitate curentă, Lucru</a:t>
            </a:r>
            <a:r>
              <a:rPr lang="ro-RO" sz="3600" spc="50" dirty="0">
                <a:solidFill>
                  <a:schemeClr val="tx1"/>
                </a:solidFill>
                <a:latin typeface="Times New Roman" panose="02020603050405020304" pitchFamily="18" charset="0"/>
                <a:cs typeface="Times New Roman" panose="02020603050405020304" pitchFamily="18" charset="0"/>
              </a:rPr>
              <a:t> </a:t>
            </a:r>
            <a:r>
              <a:rPr sz="3600" spc="50" dirty="0">
                <a:solidFill>
                  <a:schemeClr val="tx1"/>
                </a:solidFill>
                <a:latin typeface="Times New Roman" panose="02020603050405020304" pitchFamily="18" charset="0"/>
                <a:cs typeface="Times New Roman" panose="02020603050405020304" pitchFamily="18" charset="0"/>
              </a:rPr>
              <a:t>individual</a:t>
            </a:r>
          </a:p>
          <a:p>
            <a:pPr marL="584200" indent="-571500">
              <a:spcBef>
                <a:spcPts val="575"/>
              </a:spcBef>
              <a:buFont typeface="Arial" panose="020B0604020202020204" pitchFamily="34" charset="0"/>
              <a:buChar char="•"/>
              <a:tabLst>
                <a:tab pos="2454910" algn="l"/>
              </a:tabLst>
            </a:pPr>
            <a:r>
              <a:rPr sz="3600" spc="50" dirty="0">
                <a:solidFill>
                  <a:schemeClr val="tx1"/>
                </a:solidFill>
                <a:latin typeface="Times New Roman" panose="02020603050405020304" pitchFamily="18" charset="0"/>
                <a:cs typeface="Times New Roman" panose="02020603050405020304" pitchFamily="18" charset="0"/>
              </a:rPr>
              <a:t>Examen</a:t>
            </a:r>
            <a:r>
              <a:rPr lang="ro-RO" sz="3600" spc="50" dirty="0">
                <a:solidFill>
                  <a:schemeClr val="tx1"/>
                </a:solidFill>
                <a:latin typeface="Times New Roman" panose="02020603050405020304" pitchFamily="18" charset="0"/>
                <a:cs typeface="Times New Roman" panose="02020603050405020304" pitchFamily="18" charset="0"/>
              </a:rPr>
              <a:t> </a:t>
            </a:r>
            <a:r>
              <a:rPr sz="3600" spc="50" dirty="0">
                <a:solidFill>
                  <a:schemeClr val="tx1"/>
                </a:solidFill>
                <a:latin typeface="Times New Roman" panose="02020603050405020304" pitchFamily="18" charset="0"/>
                <a:cs typeface="Times New Roman" panose="02020603050405020304" pitchFamily="18" charset="0"/>
              </a:rPr>
              <a:t>final</a:t>
            </a:r>
          </a:p>
        </p:txBody>
      </p:sp>
    </p:spTree>
    <p:extLst>
      <p:ext uri="{BB962C8B-B14F-4D97-AF65-F5344CB8AC3E}">
        <p14:creationId xmlns:p14="http://schemas.microsoft.com/office/powerpoint/2010/main" val="1582885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23B4D-118D-4E86-AF3F-43B8A60F6288}"/>
              </a:ext>
            </a:extLst>
          </p:cNvPr>
          <p:cNvSpPr>
            <a:spLocks noGrp="1"/>
          </p:cNvSpPr>
          <p:nvPr>
            <p:ph type="title"/>
          </p:nvPr>
        </p:nvSpPr>
        <p:spPr>
          <a:xfrm>
            <a:off x="0" y="52438"/>
            <a:ext cx="12192000" cy="763639"/>
          </a:xfrm>
        </p:spPr>
        <p:txBody>
          <a:bodyPr/>
          <a:lstStyle/>
          <a:p>
            <a:pPr algn="ctr"/>
            <a:r>
              <a:rPr lang="ro-RO" b="1" noProof="1">
                <a:latin typeface="+mn-lt"/>
              </a:rPr>
              <a:t>Tehnici/ limbaje de programare – aplicații</a:t>
            </a:r>
          </a:p>
        </p:txBody>
      </p:sp>
      <p:sp>
        <p:nvSpPr>
          <p:cNvPr id="3" name="Content Placeholder 2">
            <a:extLst>
              <a:ext uri="{FF2B5EF4-FFF2-40B4-BE49-F238E27FC236}">
                <a16:creationId xmlns:a16="http://schemas.microsoft.com/office/drawing/2014/main" id="{EAE40357-84B9-4E78-B3CB-36DBD67426A8}"/>
              </a:ext>
            </a:extLst>
          </p:cNvPr>
          <p:cNvSpPr>
            <a:spLocks noGrp="1"/>
          </p:cNvSpPr>
          <p:nvPr>
            <p:ph idx="1"/>
          </p:nvPr>
        </p:nvSpPr>
        <p:spPr>
          <a:xfrm>
            <a:off x="88490" y="1253330"/>
            <a:ext cx="12103510" cy="5552232"/>
          </a:xfrm>
        </p:spPr>
        <p:txBody>
          <a:bodyPr>
            <a:normAutofit/>
          </a:bodyPr>
          <a:lstStyle/>
          <a:p>
            <a:pPr>
              <a:buFontTx/>
              <a:buNone/>
              <a:defRPr/>
            </a:pPr>
            <a:r>
              <a:rPr lang="ro-RO" altLang="ru-RU" sz="2800" i="1" noProof="1">
                <a:latin typeface="Times New Roman" panose="02020603050405020304" pitchFamily="18" charset="0"/>
                <a:cs typeface="Times New Roman" panose="02020603050405020304" pitchFamily="18" charset="0"/>
              </a:rPr>
              <a:t>Pentru realizarea unei aplicații pot fi utilizate diferite stiluri/ tehnologii de programare. În cursul dat se va studia limbajul </a:t>
            </a:r>
            <a:r>
              <a:rPr lang="ro-RO" altLang="ru-RU" sz="2800" b="1" i="1" noProof="1">
                <a:latin typeface="Times New Roman" panose="02020603050405020304" pitchFamily="18" charset="0"/>
                <a:cs typeface="Times New Roman" panose="02020603050405020304" pitchFamily="18" charset="0"/>
              </a:rPr>
              <a:t>VBA</a:t>
            </a:r>
            <a:r>
              <a:rPr lang="ro-RO" altLang="ru-RU" sz="2800" i="1" noProof="1">
                <a:latin typeface="Times New Roman" panose="02020603050405020304" pitchFamily="18" charset="0"/>
                <a:cs typeface="Times New Roman" panose="02020603050405020304" pitchFamily="18" charset="0"/>
              </a:rPr>
              <a:t> care îmbină două paradigme de programare:</a:t>
            </a:r>
          </a:p>
          <a:p>
            <a:pPr>
              <a:defRPr/>
            </a:pPr>
            <a:r>
              <a:rPr lang="ro-RO" altLang="ru-RU" sz="2800" b="1" i="1" noProof="1">
                <a:latin typeface="Times New Roman" panose="02020603050405020304" pitchFamily="18" charset="0"/>
                <a:cs typeface="Times New Roman" panose="02020603050405020304" pitchFamily="18" charset="0"/>
              </a:rPr>
              <a:t>programarea procedurală </a:t>
            </a:r>
          </a:p>
          <a:p>
            <a:pPr>
              <a:defRPr/>
            </a:pPr>
            <a:r>
              <a:rPr lang="ro-RO" altLang="ru-RU" sz="2800" b="1" i="1" noProof="1">
                <a:latin typeface="Times New Roman" panose="02020603050405020304" pitchFamily="18" charset="0"/>
                <a:cs typeface="Times New Roman" panose="02020603050405020304" pitchFamily="18" charset="0"/>
              </a:rPr>
              <a:t>programarea orientata pe obiecte</a:t>
            </a:r>
            <a:endParaRPr lang="ro-RO" altLang="ru-RU" sz="2800" noProof="1">
              <a:latin typeface="Times New Roman" panose="02020603050405020304" pitchFamily="18" charset="0"/>
              <a:cs typeface="Times New Roman" panose="02020603050405020304" pitchFamily="18" charset="0"/>
            </a:endParaRPr>
          </a:p>
          <a:p>
            <a:pPr>
              <a:spcAft>
                <a:spcPts val="1000"/>
              </a:spcAft>
              <a:buFontTx/>
              <a:buNone/>
              <a:defRPr/>
            </a:pPr>
            <a:endParaRPr lang="ro-RO" altLang="ru-RU" sz="2800" b="1" i="1" noProof="1">
              <a:latin typeface="Times New Roman" panose="02020603050405020304" pitchFamily="18" charset="0"/>
              <a:ea typeface="Calibri" panose="020F0502020204030204" pitchFamily="34" charset="0"/>
              <a:cs typeface="Times New Roman" panose="02020603050405020304" pitchFamily="18" charset="0"/>
            </a:endParaRPr>
          </a:p>
          <a:p>
            <a:pPr>
              <a:spcAft>
                <a:spcPts val="1000"/>
              </a:spcAft>
              <a:buFontTx/>
              <a:buNone/>
              <a:defRPr/>
            </a:pPr>
            <a:r>
              <a:rPr lang="ro-RO" altLang="ru-RU" sz="2800" i="1" noProof="1">
                <a:latin typeface="Times New Roman" panose="02020603050405020304" pitchFamily="18" charset="0"/>
                <a:ea typeface="Calibri" panose="020F0502020204030204" pitchFamily="34" charset="0"/>
                <a:cs typeface="Times New Roman" panose="02020603050405020304" pitchFamily="18" charset="0"/>
              </a:rPr>
              <a:t>Se cunoaște că un orice program conţine descrierea datelor şi a algoritmului de prelucrare a acestor date pentru atingerea anumitor obiective. Se respectă astfel </a:t>
            </a:r>
            <a:r>
              <a:rPr lang="ro-RO" altLang="ru-RU" sz="2800" i="1" noProof="1">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ro-RO" altLang="ru-RU" sz="2800" i="1" noProof="1">
                <a:latin typeface="Times New Roman" panose="02020603050405020304" pitchFamily="18" charset="0"/>
                <a:ea typeface="Calibri" panose="020F0502020204030204" pitchFamily="34" charset="0"/>
                <a:cs typeface="Times New Roman" panose="02020603050405020304" pitchFamily="18" charset="0"/>
              </a:rPr>
              <a:t>cunoscuta relație: </a:t>
            </a:r>
          </a:p>
          <a:p>
            <a:pPr algn="ctr">
              <a:spcAft>
                <a:spcPts val="1000"/>
              </a:spcAft>
              <a:buFontTx/>
              <a:buNone/>
              <a:defRPr/>
            </a:pPr>
            <a:r>
              <a:rPr lang="ro-RO" altLang="ru-RU" sz="2800" b="1" i="1" noProof="1">
                <a:solidFill>
                  <a:srgbClr val="002060"/>
                </a:solidFill>
                <a:latin typeface="Times New Roman" panose="02020603050405020304" pitchFamily="18" charset="0"/>
                <a:ea typeface="Calibri" panose="020F0502020204030204" pitchFamily="34" charset="0"/>
                <a:cs typeface="Times New Roman" panose="02020603050405020304" pitchFamily="18" charset="0"/>
              </a:rPr>
              <a:t>     Program = Date + Algoritm</a:t>
            </a:r>
            <a:endParaRPr lang="ro-RO" altLang="ru-RU" sz="2800" noProof="1">
              <a:solidFill>
                <a:srgbClr val="002060"/>
              </a:solidFill>
            </a:endParaRPr>
          </a:p>
          <a:p>
            <a:endParaRPr lang="en-US" dirty="0"/>
          </a:p>
        </p:txBody>
      </p:sp>
    </p:spTree>
    <p:extLst>
      <p:ext uri="{BB962C8B-B14F-4D97-AF65-F5344CB8AC3E}">
        <p14:creationId xmlns:p14="http://schemas.microsoft.com/office/powerpoint/2010/main" val="844394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2C83B-F396-431C-BF3E-190DB41157C7}"/>
              </a:ext>
            </a:extLst>
          </p:cNvPr>
          <p:cNvSpPr>
            <a:spLocks noGrp="1"/>
          </p:cNvSpPr>
          <p:nvPr>
            <p:ph type="title"/>
          </p:nvPr>
        </p:nvSpPr>
        <p:spPr>
          <a:xfrm>
            <a:off x="0" y="89822"/>
            <a:ext cx="12192000" cy="591215"/>
          </a:xfrm>
        </p:spPr>
        <p:txBody>
          <a:bodyPr>
            <a:normAutofit fontScale="90000"/>
          </a:bodyPr>
          <a:lstStyle/>
          <a:p>
            <a:pPr algn="ctr"/>
            <a:r>
              <a:rPr lang="ro-RO" sz="4400" b="1" dirty="0">
                <a:solidFill>
                  <a:srgbClr val="002060"/>
                </a:solidFill>
                <a:latin typeface="+mn-lt"/>
              </a:rPr>
              <a:t>Programare procedurală </a:t>
            </a:r>
            <a:endParaRPr lang="en-US" dirty="0"/>
          </a:p>
        </p:txBody>
      </p:sp>
      <p:sp>
        <p:nvSpPr>
          <p:cNvPr id="3" name="Content Placeholder 2">
            <a:extLst>
              <a:ext uri="{FF2B5EF4-FFF2-40B4-BE49-F238E27FC236}">
                <a16:creationId xmlns:a16="http://schemas.microsoft.com/office/drawing/2014/main" id="{8F7F4656-F79E-4B19-BB67-6842A3CA1B8A}"/>
              </a:ext>
            </a:extLst>
          </p:cNvPr>
          <p:cNvSpPr>
            <a:spLocks noGrp="1"/>
          </p:cNvSpPr>
          <p:nvPr>
            <p:ph idx="1"/>
          </p:nvPr>
        </p:nvSpPr>
        <p:spPr>
          <a:xfrm>
            <a:off x="0" y="763742"/>
            <a:ext cx="12113342" cy="6094258"/>
          </a:xfrm>
        </p:spPr>
        <p:txBody>
          <a:bodyPr>
            <a:normAutofit/>
          </a:bodyPr>
          <a:lstStyle/>
          <a:p>
            <a:pPr marL="0" indent="0" algn="just">
              <a:buNone/>
            </a:pPr>
            <a:r>
              <a:rPr lang="ro-RO" b="1" i="1" noProof="1"/>
              <a:t>Paradigma de programare procedurală </a:t>
            </a:r>
            <a:r>
              <a:rPr lang="ro-RO" noProof="1"/>
              <a:t>este difinită ca o paradigmă de programare care permite programului să fie organizat ca un set de funcţii. </a:t>
            </a:r>
          </a:p>
          <a:p>
            <a:pPr marL="0" indent="0" algn="just">
              <a:buNone/>
            </a:pPr>
            <a:r>
              <a:rPr lang="ro-RO" noProof="1"/>
              <a:t>Fiecare funcţie constă din enunţuri de calcul şi rezolvă o parte a problemei.</a:t>
            </a:r>
          </a:p>
          <a:p>
            <a:pPr marL="0" indent="0" algn="just">
              <a:buNone/>
            </a:pPr>
            <a:r>
              <a:rPr lang="ro-RO" noProof="1"/>
              <a:t>În programarea procedurală, funcţia devine cea mai importantă componentă a programului şi funcţiile au acces nerestricţionat la datele globale. </a:t>
            </a:r>
          </a:p>
          <a:p>
            <a:pPr marL="0" indent="0" algn="just">
              <a:buFontTx/>
              <a:buNone/>
              <a:defRPr/>
            </a:pPr>
            <a:r>
              <a:rPr lang="ro-RO" altLang="ru-RU" noProof="1"/>
              <a:t>Claritatea și "independenţa" procedurilor face, în plus, posibilă obţinerea bibliotecilor de proceduri, reutilizabile în diverse aplicaţii. </a:t>
            </a:r>
          </a:p>
          <a:p>
            <a:pPr marL="0" indent="0">
              <a:buNone/>
            </a:pPr>
            <a:endParaRPr lang="en-US" dirty="0"/>
          </a:p>
        </p:txBody>
      </p:sp>
      <p:pic>
        <p:nvPicPr>
          <p:cNvPr id="4" name="Picture 3">
            <a:extLst>
              <a:ext uri="{FF2B5EF4-FFF2-40B4-BE49-F238E27FC236}">
                <a16:creationId xmlns:a16="http://schemas.microsoft.com/office/drawing/2014/main" id="{B75EF653-ACA9-4A42-9AA4-E156ACB73AEC}"/>
              </a:ext>
            </a:extLst>
          </p:cNvPr>
          <p:cNvPicPr>
            <a:picLocks noChangeAspect="1"/>
          </p:cNvPicPr>
          <p:nvPr/>
        </p:nvPicPr>
        <p:blipFill>
          <a:blip r:embed="rId2"/>
          <a:stretch>
            <a:fillRect/>
          </a:stretch>
        </p:blipFill>
        <p:spPr>
          <a:xfrm>
            <a:off x="3739129" y="3511006"/>
            <a:ext cx="9091968" cy="3346994"/>
          </a:xfrm>
          <a:prstGeom prst="rect">
            <a:avLst/>
          </a:prstGeom>
        </p:spPr>
      </p:pic>
    </p:spTree>
    <p:extLst>
      <p:ext uri="{BB962C8B-B14F-4D97-AF65-F5344CB8AC3E}">
        <p14:creationId xmlns:p14="http://schemas.microsoft.com/office/powerpoint/2010/main" val="1429377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F482A3-0718-46AB-83D6-EA02215C29B7}"/>
              </a:ext>
            </a:extLst>
          </p:cNvPr>
          <p:cNvSpPr>
            <a:spLocks noGrp="1"/>
          </p:cNvSpPr>
          <p:nvPr>
            <p:ph idx="1"/>
          </p:nvPr>
        </p:nvSpPr>
        <p:spPr>
          <a:xfrm>
            <a:off x="838200" y="1130710"/>
            <a:ext cx="10891684" cy="5046253"/>
          </a:xfrm>
        </p:spPr>
        <p:txBody>
          <a:bodyPr/>
          <a:lstStyle/>
          <a:p>
            <a:pPr indent="0" algn="just">
              <a:buFontTx/>
              <a:buNone/>
              <a:defRPr/>
            </a:pPr>
            <a:r>
              <a:rPr lang="ro-RO" altLang="ru-RU" i="1" noProof="1">
                <a:cs typeface="Times New Roman" panose="02020603050405020304" pitchFamily="18" charset="0"/>
              </a:rPr>
              <a:t>Clasa </a:t>
            </a:r>
            <a:r>
              <a:rPr lang="ro-RO" altLang="ru-RU" b="1" i="1" noProof="1">
                <a:cs typeface="Times New Roman" panose="02020603050405020304" pitchFamily="18" charset="0"/>
              </a:rPr>
              <a:t>limbajelor procedurale</a:t>
            </a:r>
            <a:r>
              <a:rPr lang="ro-RO" altLang="ru-RU" i="1" noProof="1">
                <a:cs typeface="Times New Roman" panose="02020603050405020304" pitchFamily="18" charset="0"/>
              </a:rPr>
              <a:t> se bazează pe noțiunea de algoritm. Acesta este o metodă de a rezolva o problemă într-un numar finit de paşi, folosind o mulțime finită de operaţii/ instrucţiuni cunoscute, care sunt  executate într-o ordine bine stabilită și pornind de la un set de valori (intrări), produc în timp finit un alt set de valori (ieşiri).</a:t>
            </a:r>
          </a:p>
          <a:p>
            <a:pPr indent="0" algn="just">
              <a:buFontTx/>
              <a:buNone/>
              <a:defRPr/>
            </a:pPr>
            <a:endParaRPr lang="ro-RO" altLang="ru-RU" b="1" i="1" noProof="1">
              <a:solidFill>
                <a:srgbClr val="800000"/>
              </a:solidFill>
              <a:cs typeface="Times New Roman" panose="02020603050405020304" pitchFamily="18" charset="0"/>
            </a:endParaRPr>
          </a:p>
          <a:p>
            <a:pPr indent="0" algn="just">
              <a:buFontTx/>
              <a:buNone/>
              <a:defRPr/>
            </a:pPr>
            <a:r>
              <a:rPr lang="ro-RO" altLang="ru-RU" b="1" i="1" noProof="1">
                <a:solidFill>
                  <a:srgbClr val="002060"/>
                </a:solidFill>
                <a:cs typeface="Times New Roman" panose="02020603050405020304" pitchFamily="18" charset="0"/>
              </a:rPr>
              <a:t>Un program în această paradigmă poate fi privit ca o colecție de date şi proceduri ce se apelează între ele  manipulând colecția de date. </a:t>
            </a:r>
          </a:p>
          <a:p>
            <a:endParaRPr lang="en-US" dirty="0"/>
          </a:p>
        </p:txBody>
      </p:sp>
    </p:spTree>
    <p:extLst>
      <p:ext uri="{BB962C8B-B14F-4D97-AF65-F5344CB8AC3E}">
        <p14:creationId xmlns:p14="http://schemas.microsoft.com/office/powerpoint/2010/main" val="1844030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C7449-1398-4C9A-8C9A-D14EC1A470A7}"/>
              </a:ext>
            </a:extLst>
          </p:cNvPr>
          <p:cNvSpPr>
            <a:spLocks noGrp="1"/>
          </p:cNvSpPr>
          <p:nvPr>
            <p:ph type="title"/>
          </p:nvPr>
        </p:nvSpPr>
        <p:spPr>
          <a:xfrm>
            <a:off x="127819" y="1"/>
            <a:ext cx="12064181" cy="698090"/>
          </a:xfrm>
        </p:spPr>
        <p:txBody>
          <a:bodyPr>
            <a:normAutofit/>
          </a:bodyPr>
          <a:lstStyle/>
          <a:p>
            <a:pPr algn="ctr"/>
            <a:r>
              <a:rPr lang="ro-RO" sz="3600" b="1" dirty="0">
                <a:solidFill>
                  <a:srgbClr val="002060"/>
                </a:solidFill>
                <a:latin typeface="+mn-lt"/>
              </a:rPr>
              <a:t>Programarea orientată pe obiecte</a:t>
            </a:r>
            <a:endParaRPr lang="en-US" sz="3600" b="1" dirty="0"/>
          </a:p>
        </p:txBody>
      </p:sp>
      <p:sp>
        <p:nvSpPr>
          <p:cNvPr id="3" name="Content Placeholder 2">
            <a:extLst>
              <a:ext uri="{FF2B5EF4-FFF2-40B4-BE49-F238E27FC236}">
                <a16:creationId xmlns:a16="http://schemas.microsoft.com/office/drawing/2014/main" id="{7800BFF7-A067-466F-AFEA-DBB286A6C2EF}"/>
              </a:ext>
            </a:extLst>
          </p:cNvPr>
          <p:cNvSpPr>
            <a:spLocks noGrp="1"/>
          </p:cNvSpPr>
          <p:nvPr>
            <p:ph idx="1"/>
          </p:nvPr>
        </p:nvSpPr>
        <p:spPr>
          <a:xfrm>
            <a:off x="275303" y="698091"/>
            <a:ext cx="5820697" cy="5648631"/>
          </a:xfrm>
        </p:spPr>
        <p:txBody>
          <a:bodyPr/>
          <a:lstStyle/>
          <a:p>
            <a:pPr marL="0" indent="0">
              <a:buNone/>
            </a:pPr>
            <a:r>
              <a:rPr lang="ro-RO" b="1" i="1" dirty="0"/>
              <a:t>POO</a:t>
            </a:r>
            <a:r>
              <a:rPr lang="ro-RO" dirty="0"/>
              <a:t> este o paradigmă de programare care folosește concepte abstracte sub formă de clase şi obiecte pentru a crea modele bazate pe elemente din lumea reală. </a:t>
            </a:r>
          </a:p>
          <a:p>
            <a:pPr marL="0" indent="0">
              <a:buNone/>
            </a:pPr>
            <a:r>
              <a:rPr lang="ro-RO" dirty="0"/>
              <a:t>Un </a:t>
            </a:r>
            <a:r>
              <a:rPr lang="ro-RO" b="1" i="1" dirty="0"/>
              <a:t>obiect</a:t>
            </a:r>
            <a:r>
              <a:rPr lang="ro-RO" dirty="0"/>
              <a:t> este un amestec de mai multe variabile şi funcţii.</a:t>
            </a:r>
          </a:p>
          <a:p>
            <a:pPr marL="0" indent="0">
              <a:buNone/>
            </a:pPr>
            <a:r>
              <a:rPr lang="ro-RO" dirty="0"/>
              <a:t>O </a:t>
            </a:r>
            <a:r>
              <a:rPr lang="ro-RO" b="1" i="1" dirty="0"/>
              <a:t>clasă</a:t>
            </a:r>
            <a:r>
              <a:rPr lang="ro-RO" dirty="0"/>
              <a:t> este o combinație de caracteristici şi de comportamente.   </a:t>
            </a:r>
            <a:endParaRPr lang="en-US" dirty="0"/>
          </a:p>
          <a:p>
            <a:endParaRPr lang="en-US" dirty="0"/>
          </a:p>
        </p:txBody>
      </p:sp>
      <p:pic>
        <p:nvPicPr>
          <p:cNvPr id="4" name="Picture 3">
            <a:extLst>
              <a:ext uri="{FF2B5EF4-FFF2-40B4-BE49-F238E27FC236}">
                <a16:creationId xmlns:a16="http://schemas.microsoft.com/office/drawing/2014/main" id="{B487BFE4-6CFA-407F-B56A-99290A339AD1}"/>
              </a:ext>
            </a:extLst>
          </p:cNvPr>
          <p:cNvPicPr>
            <a:picLocks noChangeAspect="1"/>
          </p:cNvPicPr>
          <p:nvPr/>
        </p:nvPicPr>
        <p:blipFill>
          <a:blip r:embed="rId2"/>
          <a:stretch>
            <a:fillRect/>
          </a:stretch>
        </p:blipFill>
        <p:spPr>
          <a:xfrm>
            <a:off x="6653088" y="982644"/>
            <a:ext cx="5310774" cy="4877382"/>
          </a:xfrm>
          <a:prstGeom prst="rect">
            <a:avLst/>
          </a:prstGeom>
        </p:spPr>
      </p:pic>
    </p:spTree>
    <p:extLst>
      <p:ext uri="{BB962C8B-B14F-4D97-AF65-F5344CB8AC3E}">
        <p14:creationId xmlns:p14="http://schemas.microsoft.com/office/powerpoint/2010/main" val="27989876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2663A0-DF7E-429E-A4A2-7B627F8034E8}"/>
              </a:ext>
            </a:extLst>
          </p:cNvPr>
          <p:cNvSpPr>
            <a:spLocks noGrp="1"/>
          </p:cNvSpPr>
          <p:nvPr>
            <p:ph idx="1"/>
          </p:nvPr>
        </p:nvSpPr>
        <p:spPr>
          <a:xfrm>
            <a:off x="306028" y="517936"/>
            <a:ext cx="11383297" cy="6153252"/>
          </a:xfrm>
        </p:spPr>
        <p:txBody>
          <a:bodyPr>
            <a:normAutofit/>
          </a:bodyPr>
          <a:lstStyle/>
          <a:p>
            <a:pPr indent="0" algn="just">
              <a:spcAft>
                <a:spcPts val="1000"/>
              </a:spcAft>
              <a:buFontTx/>
              <a:buNone/>
              <a:defRPr/>
            </a:pPr>
            <a:r>
              <a:rPr lang="ro-RO" sz="2800" i="1" noProof="1">
                <a:ea typeface="Calibri"/>
                <a:cs typeface="Times New Roman" pitchFamily="18" charset="0"/>
              </a:rPr>
              <a:t>POO este bazată pe legatura stransă dintre date si operațiile efectuate asupra lor şi se extinde şi asupra structurilor de date. Fiecare</a:t>
            </a:r>
            <a:r>
              <a:rPr lang="ro-RO" sz="2800" noProof="1">
                <a:ea typeface="Calibri"/>
                <a:cs typeface="Times New Roman" pitchFamily="18" charset="0"/>
              </a:rPr>
              <a:t> </a:t>
            </a:r>
            <a:r>
              <a:rPr lang="ro-RO" sz="2800" b="1" i="1" noProof="1">
                <a:ea typeface="Calibri"/>
                <a:cs typeface="Times New Roman" pitchFamily="18" charset="0"/>
              </a:rPr>
              <a:t>obiect</a:t>
            </a:r>
            <a:r>
              <a:rPr lang="ro-RO" sz="2800" b="1" noProof="1">
                <a:ea typeface="Calibri"/>
                <a:cs typeface="Times New Roman" pitchFamily="18" charset="0"/>
              </a:rPr>
              <a:t> este o </a:t>
            </a:r>
            <a:r>
              <a:rPr lang="ro-RO" sz="2800" b="1" i="1" noProof="1">
                <a:ea typeface="Calibri"/>
                <a:cs typeface="Times New Roman" pitchFamily="18" charset="0"/>
              </a:rPr>
              <a:t>structura de date</a:t>
            </a:r>
            <a:r>
              <a:rPr lang="ro-RO" sz="2800" noProof="1">
                <a:ea typeface="Calibri"/>
                <a:cs typeface="Times New Roman" pitchFamily="18" charset="0"/>
              </a:rPr>
              <a:t>, </a:t>
            </a:r>
            <a:r>
              <a:rPr lang="ro-RO" sz="2800" b="1" i="1" noProof="1">
                <a:ea typeface="Calibri"/>
                <a:cs typeface="Times New Roman" pitchFamily="18" charset="0"/>
              </a:rPr>
              <a:t>asociată cu o colecţie de metode </a:t>
            </a:r>
            <a:r>
              <a:rPr lang="ro-RO" sz="2800" i="1" noProof="1">
                <a:ea typeface="Calibri"/>
                <a:cs typeface="Times New Roman" pitchFamily="18" charset="0"/>
              </a:rPr>
              <a:t>(funcţii sau proceduri) prin intermediul cărora se manipulează aceste date.</a:t>
            </a:r>
          </a:p>
          <a:p>
            <a:pPr indent="0" algn="just">
              <a:spcAft>
                <a:spcPts val="1000"/>
              </a:spcAft>
              <a:buFontTx/>
              <a:buNone/>
              <a:defRPr/>
            </a:pPr>
            <a:r>
              <a:rPr lang="ro-RO" sz="2800" b="1" i="1" noProof="1">
                <a:ea typeface="Calibri"/>
                <a:cs typeface="Times New Roman" pitchFamily="18" charset="0"/>
              </a:rPr>
              <a:t>Obiectele care au aceeasi structură si aceleași metode se grupează intr-o clasă. Clasa</a:t>
            </a:r>
            <a:r>
              <a:rPr lang="ro-RO" sz="2800" i="1" noProof="1">
                <a:ea typeface="Calibri"/>
                <a:cs typeface="Times New Roman" pitchFamily="18" charset="0"/>
              </a:rPr>
              <a:t> este, deci, o extindere a conceptului de tip de date, în care mulţimea de valori este o mulţime de obiecte, iar mulţimea operaţiilor este o mulţime de metode. </a:t>
            </a:r>
          </a:p>
          <a:p>
            <a:pPr indent="0" algn="just">
              <a:spcAft>
                <a:spcPts val="1000"/>
              </a:spcAft>
              <a:buFontTx/>
              <a:buNone/>
              <a:defRPr/>
            </a:pPr>
            <a:r>
              <a:rPr lang="ro-RO" sz="2800" b="1" i="1" noProof="1">
                <a:solidFill>
                  <a:srgbClr val="C00000"/>
                </a:solidFill>
                <a:ea typeface="Calibri"/>
                <a:cs typeface="Times New Roman" pitchFamily="18" charset="0"/>
              </a:rPr>
              <a:t>Programul  în POO este  un ansamblu de clase si obiecte care comunică între ele prin mesaje. </a:t>
            </a:r>
          </a:p>
          <a:p>
            <a:endParaRPr lang="en-US" dirty="0"/>
          </a:p>
        </p:txBody>
      </p:sp>
    </p:spTree>
    <p:extLst>
      <p:ext uri="{BB962C8B-B14F-4D97-AF65-F5344CB8AC3E}">
        <p14:creationId xmlns:p14="http://schemas.microsoft.com/office/powerpoint/2010/main" val="2345109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E70000-EA4D-499D-9255-269E727B23BF}"/>
              </a:ext>
            </a:extLst>
          </p:cNvPr>
          <p:cNvSpPr>
            <a:spLocks noGrp="1"/>
          </p:cNvSpPr>
          <p:nvPr>
            <p:ph idx="1"/>
          </p:nvPr>
        </p:nvSpPr>
        <p:spPr>
          <a:xfrm>
            <a:off x="838199" y="1127534"/>
            <a:ext cx="10921181" cy="4351338"/>
          </a:xfrm>
        </p:spPr>
        <p:txBody>
          <a:bodyPr/>
          <a:lstStyle/>
          <a:p>
            <a:pPr algn="just">
              <a:buNone/>
              <a:defRPr/>
            </a:pPr>
            <a:r>
              <a:rPr lang="en-US" altLang="ru-RU" b="1" dirty="0">
                <a:cs typeface="Calibri" panose="020F0502020204030204" pitchFamily="34" charset="0"/>
              </a:rPr>
              <a:t>	</a:t>
            </a:r>
            <a:r>
              <a:rPr lang="ro-RO" altLang="ru-RU" b="1" dirty="0">
                <a:latin typeface="Arial" panose="020B0604020202020204" pitchFamily="34" charset="0"/>
                <a:cs typeface="Arial" panose="020B0604020202020204" pitchFamily="34" charset="0"/>
              </a:rPr>
              <a:t>Programarea orientată pe obiect </a:t>
            </a:r>
            <a:r>
              <a:rPr lang="en-US" altLang="ru-RU" dirty="0">
                <a:latin typeface="Arial" panose="020B0604020202020204" pitchFamily="34" charset="0"/>
                <a:cs typeface="Arial" panose="020B0604020202020204" pitchFamily="34" charset="0"/>
              </a:rPr>
              <a:t>- </a:t>
            </a:r>
            <a:r>
              <a:rPr lang="vi-VN" altLang="ru-RU" b="1" dirty="0">
                <a:latin typeface="Arial" panose="020B0604020202020204" pitchFamily="34" charset="0"/>
                <a:cs typeface="Arial" panose="020B0604020202020204" pitchFamily="34" charset="0"/>
              </a:rPr>
              <a:t>este o paradigmă de programa</a:t>
            </a:r>
            <a:r>
              <a:rPr lang="en-US" altLang="ru-RU" b="1" dirty="0">
                <a:latin typeface="Arial" panose="020B0604020202020204" pitchFamily="34" charset="0"/>
                <a:cs typeface="Arial" panose="020B0604020202020204" pitchFamily="34" charset="0"/>
              </a:rPr>
              <a:t>re</a:t>
            </a:r>
            <a:r>
              <a:rPr lang="vi-VN" altLang="ru-RU" b="1" dirty="0">
                <a:latin typeface="Arial" panose="020B0604020202020204" pitchFamily="34" charset="0"/>
                <a:cs typeface="Arial" panose="020B0604020202020204" pitchFamily="34" charset="0"/>
              </a:rPr>
              <a:t>, axată</a:t>
            </a:r>
            <a:r>
              <a:rPr lang="en-US" altLang="ru-RU" b="1" dirty="0">
                <a:latin typeface="Arial" panose="020B0604020202020204" pitchFamily="34" charset="0"/>
                <a:cs typeface="Arial" panose="020B0604020202020204" pitchFamily="34" charset="0"/>
              </a:rPr>
              <a:t> </a:t>
            </a:r>
            <a:r>
              <a:rPr lang="vi-VN" altLang="ru-RU" b="1" dirty="0">
                <a:latin typeface="Arial" panose="020B0604020202020204" pitchFamily="34" charset="0"/>
                <a:cs typeface="Arial" panose="020B0604020202020204" pitchFamily="34" charset="0"/>
              </a:rPr>
              <a:t>pe idea</a:t>
            </a:r>
            <a:r>
              <a:rPr lang="en-US" altLang="ru-RU" b="1" dirty="0">
                <a:latin typeface="Arial" panose="020B0604020202020204" pitchFamily="34" charset="0"/>
                <a:cs typeface="Arial" panose="020B0604020202020204" pitchFamily="34" charset="0"/>
              </a:rPr>
              <a:t> </a:t>
            </a:r>
            <a:r>
              <a:rPr lang="vi-VN" altLang="ru-RU" b="1" dirty="0">
                <a:latin typeface="Arial" panose="020B0604020202020204" pitchFamily="34" charset="0"/>
                <a:cs typeface="Arial" panose="020B0604020202020204" pitchFamily="34" charset="0"/>
              </a:rPr>
              <a:t>încapsulării,</a:t>
            </a:r>
            <a:r>
              <a:rPr lang="vi-VN" altLang="ru-RU" dirty="0">
                <a:latin typeface="Arial" panose="020B0604020202020204" pitchFamily="34" charset="0"/>
                <a:cs typeface="Arial" panose="020B0604020202020204" pitchFamily="34" charset="0"/>
              </a:rPr>
              <a:t> </a:t>
            </a:r>
            <a:r>
              <a:rPr lang="vi-VN" altLang="ru-RU" dirty="0">
                <a:cs typeface="Times New Roman" panose="02020603050405020304" pitchFamily="18" charset="0"/>
              </a:rPr>
              <a:t>adică grupării datelor şi codului care operează</a:t>
            </a:r>
            <a:r>
              <a:rPr lang="en-US" altLang="ru-RU" dirty="0">
                <a:cs typeface="Times New Roman" panose="02020603050405020304" pitchFamily="18" charset="0"/>
              </a:rPr>
              <a:t> </a:t>
            </a:r>
            <a:r>
              <a:rPr lang="vi-VN" altLang="ru-RU" dirty="0">
                <a:cs typeface="Times New Roman" panose="02020603050405020304" pitchFamily="18" charset="0"/>
              </a:rPr>
              <a:t>asupra lor, într-o singură structură. </a:t>
            </a:r>
            <a:endParaRPr lang="ro-RO" altLang="ru-RU" dirty="0">
              <a:cs typeface="Times New Roman" panose="02020603050405020304" pitchFamily="18" charset="0"/>
            </a:endParaRPr>
          </a:p>
          <a:p>
            <a:pPr algn="just">
              <a:buFontTx/>
              <a:buNone/>
              <a:defRPr/>
            </a:pPr>
            <a:endParaRPr lang="en-US" altLang="ru-RU" sz="2800" dirty="0">
              <a:cs typeface="Times New Roman" panose="02020603050405020304" pitchFamily="18" charset="0"/>
            </a:endParaRPr>
          </a:p>
          <a:p>
            <a:pPr algn="just">
              <a:buFontTx/>
              <a:buNone/>
              <a:defRPr/>
            </a:pPr>
            <a:r>
              <a:rPr lang="en-US" altLang="ru-RU" dirty="0">
                <a:cs typeface="Times New Roman" panose="02020603050405020304" pitchFamily="18" charset="0"/>
              </a:rPr>
              <a:t>		</a:t>
            </a:r>
            <a:r>
              <a:rPr lang="vi-VN" altLang="ru-RU" dirty="0">
                <a:cs typeface="Times New Roman" panose="02020603050405020304" pitchFamily="18" charset="0"/>
              </a:rPr>
              <a:t>Un alt concept important</a:t>
            </a:r>
            <a:r>
              <a:rPr lang="ro-RO" altLang="ru-RU" dirty="0">
                <a:cs typeface="Times New Roman" panose="02020603050405020304" pitchFamily="18" charset="0"/>
              </a:rPr>
              <a:t> </a:t>
            </a:r>
            <a:r>
              <a:rPr lang="vi-VN" altLang="ru-RU" dirty="0">
                <a:cs typeface="Times New Roman" panose="02020603050405020304" pitchFamily="18" charset="0"/>
              </a:rPr>
              <a:t>asociat </a:t>
            </a:r>
            <a:r>
              <a:rPr lang="en-US" altLang="ru-RU" dirty="0">
                <a:cs typeface="Times New Roman" panose="02020603050405020304" pitchFamily="18" charset="0"/>
              </a:rPr>
              <a:t>POO </a:t>
            </a:r>
            <a:r>
              <a:rPr lang="vi-VN" altLang="ru-RU" dirty="0">
                <a:cs typeface="Times New Roman" panose="02020603050405020304" pitchFamily="18" charset="0"/>
              </a:rPr>
              <a:t>este polimorfismul,</a:t>
            </a:r>
            <a:r>
              <a:rPr lang="ro-RO" altLang="ru-RU" dirty="0">
                <a:cs typeface="Times New Roman" panose="02020603050405020304" pitchFamily="18" charset="0"/>
              </a:rPr>
              <a:t> c</a:t>
            </a:r>
            <a:r>
              <a:rPr lang="vi-VN" altLang="ru-RU" dirty="0">
                <a:cs typeface="Times New Roman" panose="02020603050405020304" pitchFamily="18" charset="0"/>
              </a:rPr>
              <a:t>are</a:t>
            </a:r>
            <a:r>
              <a:rPr lang="ro-RO" altLang="ru-RU" dirty="0">
                <a:cs typeface="Times New Roman" panose="02020603050405020304" pitchFamily="18" charset="0"/>
              </a:rPr>
              <a:t> </a:t>
            </a:r>
            <a:r>
              <a:rPr lang="vi-VN" altLang="ru-RU" dirty="0">
                <a:cs typeface="Times New Roman" panose="02020603050405020304" pitchFamily="18" charset="0"/>
              </a:rPr>
              <a:t>permite abstractizări ce</a:t>
            </a:r>
            <a:r>
              <a:rPr lang="en-US" altLang="ru-RU" dirty="0">
                <a:cs typeface="Times New Roman" panose="02020603050405020304" pitchFamily="18" charset="0"/>
              </a:rPr>
              <a:t> </a:t>
            </a:r>
            <a:r>
              <a:rPr lang="vi-VN" altLang="ru-RU" dirty="0">
                <a:cs typeface="Times New Roman" panose="02020603050405020304" pitchFamily="18" charset="0"/>
              </a:rPr>
              <a:t>permit o descriere conceptuală</a:t>
            </a:r>
            <a:r>
              <a:rPr lang="ro-RO" altLang="ru-RU" dirty="0">
                <a:cs typeface="Times New Roman" panose="02020603050405020304" pitchFamily="18" charset="0"/>
              </a:rPr>
              <a:t> m</a:t>
            </a:r>
            <a:r>
              <a:rPr lang="vi-VN" altLang="ru-RU" dirty="0">
                <a:cs typeface="Times New Roman" panose="02020603050405020304" pitchFamily="18" charset="0"/>
              </a:rPr>
              <a:t>ai</a:t>
            </a:r>
            <a:r>
              <a:rPr lang="ro-RO" altLang="ru-RU" dirty="0">
                <a:cs typeface="Times New Roman" panose="02020603050405020304" pitchFamily="18" charset="0"/>
              </a:rPr>
              <a:t> </a:t>
            </a:r>
            <a:r>
              <a:rPr lang="vi-VN" altLang="ru-RU" dirty="0">
                <a:cs typeface="Times New Roman" panose="02020603050405020304" pitchFamily="18" charset="0"/>
              </a:rPr>
              <a:t>simplă a soluţiei.</a:t>
            </a:r>
            <a:endParaRPr lang="en-US" altLang="ru-RU" dirty="0">
              <a:cs typeface="Times New Roman" panose="02020603050405020304" pitchFamily="18" charset="0"/>
            </a:endParaRPr>
          </a:p>
          <a:p>
            <a:endParaRPr lang="en-US" dirty="0"/>
          </a:p>
        </p:txBody>
      </p:sp>
    </p:spTree>
    <p:extLst>
      <p:ext uri="{BB962C8B-B14F-4D97-AF65-F5344CB8AC3E}">
        <p14:creationId xmlns:p14="http://schemas.microsoft.com/office/powerpoint/2010/main" val="34058541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22D32-D0E3-4289-8377-AF4FB82F0DE0}"/>
              </a:ext>
            </a:extLst>
          </p:cNvPr>
          <p:cNvSpPr>
            <a:spLocks noGrp="1"/>
          </p:cNvSpPr>
          <p:nvPr>
            <p:ph type="title"/>
          </p:nvPr>
        </p:nvSpPr>
        <p:spPr>
          <a:xfrm>
            <a:off x="49161" y="18255"/>
            <a:ext cx="12093677" cy="1325563"/>
          </a:xfrm>
        </p:spPr>
        <p:txBody>
          <a:bodyPr>
            <a:normAutofit/>
          </a:bodyPr>
          <a:lstStyle/>
          <a:p>
            <a:pPr algn="ctr"/>
            <a:r>
              <a:rPr lang="ro-RO" sz="3600" b="1" noProof="1">
                <a:solidFill>
                  <a:srgbClr val="002060"/>
                </a:solidFill>
                <a:latin typeface="+mn-lt"/>
              </a:rPr>
              <a:t>Scopul utilizării  limbajului de programare  VBA </a:t>
            </a:r>
            <a:br>
              <a:rPr lang="ro-RO" sz="3600" b="1" noProof="1">
                <a:solidFill>
                  <a:srgbClr val="002060"/>
                </a:solidFill>
                <a:latin typeface="+mn-lt"/>
              </a:rPr>
            </a:br>
            <a:endParaRPr lang="ro-RO" sz="3600" b="1" noProof="1">
              <a:solidFill>
                <a:srgbClr val="002060"/>
              </a:solidFill>
              <a:latin typeface="+mn-lt"/>
            </a:endParaRPr>
          </a:p>
        </p:txBody>
      </p:sp>
      <p:sp>
        <p:nvSpPr>
          <p:cNvPr id="3" name="Content Placeholder 2">
            <a:extLst>
              <a:ext uri="{FF2B5EF4-FFF2-40B4-BE49-F238E27FC236}">
                <a16:creationId xmlns:a16="http://schemas.microsoft.com/office/drawing/2014/main" id="{A2A595D7-789D-4B65-A9FD-9D2762297574}"/>
              </a:ext>
            </a:extLst>
          </p:cNvPr>
          <p:cNvSpPr>
            <a:spLocks noGrp="1"/>
          </p:cNvSpPr>
          <p:nvPr>
            <p:ph idx="1"/>
          </p:nvPr>
        </p:nvSpPr>
        <p:spPr>
          <a:xfrm>
            <a:off x="602225" y="1597460"/>
            <a:ext cx="11275142" cy="4587030"/>
          </a:xfrm>
        </p:spPr>
        <p:txBody>
          <a:bodyPr>
            <a:normAutofit/>
          </a:bodyPr>
          <a:lstStyle/>
          <a:p>
            <a:pPr>
              <a:buFontTx/>
              <a:buNone/>
              <a:defRPr/>
            </a:pPr>
            <a:r>
              <a:rPr lang="ro-RO" altLang="ru-RU" noProof="1">
                <a:cs typeface="Times New Roman" panose="02020603050405020304" pitchFamily="18" charset="0"/>
              </a:rPr>
              <a:t>este acela de a scrie programe cu care se poate de a:</a:t>
            </a:r>
          </a:p>
          <a:p>
            <a:pPr>
              <a:buFontTx/>
              <a:buNone/>
              <a:defRPr/>
            </a:pPr>
            <a:r>
              <a:rPr lang="ro-RO" altLang="ru-RU" noProof="1">
                <a:cs typeface="Times New Roman" panose="02020603050405020304" pitchFamily="18" charset="0"/>
              </a:rPr>
              <a:t>	</a:t>
            </a:r>
            <a:r>
              <a:rPr lang="ro-RO" altLang="ru-RU" i="1" noProof="1">
                <a:cs typeface="Times New Roman" panose="02020603050405020304" pitchFamily="18" charset="0"/>
              </a:rPr>
              <a:t>a ) controla comportarea obiectelor Microsoft Office</a:t>
            </a:r>
          </a:p>
          <a:p>
            <a:pPr>
              <a:buFontTx/>
              <a:buNone/>
              <a:defRPr/>
            </a:pPr>
            <a:r>
              <a:rPr lang="ro-RO" altLang="ru-RU" i="1" noProof="1">
                <a:cs typeface="Times New Roman" panose="02020603050405020304" pitchFamily="18" charset="0"/>
              </a:rPr>
              <a:t>	b) realiza  aplicaţii complexe în diverse domenii de activitate.</a:t>
            </a:r>
          </a:p>
          <a:p>
            <a:pPr>
              <a:buFontTx/>
              <a:buNone/>
              <a:defRPr/>
            </a:pPr>
            <a:endParaRPr lang="ro-RO" altLang="ru-RU" noProof="1">
              <a:cs typeface="Times New Roman" panose="02020603050405020304" pitchFamily="18" charset="0"/>
            </a:endParaRPr>
          </a:p>
          <a:p>
            <a:pPr algn="ctr">
              <a:buFontTx/>
              <a:buNone/>
              <a:defRPr/>
            </a:pPr>
            <a:r>
              <a:rPr lang="ro-RO" altLang="ru-RU" noProof="1">
                <a:solidFill>
                  <a:srgbClr val="002060"/>
                </a:solidFill>
                <a:cs typeface="Times New Roman" panose="02020603050405020304" pitchFamily="18" charset="0"/>
              </a:rPr>
              <a:t>Un program (aplicaţie) în VBA reprezintă o secvenţă de acţiuni (operaţii) care se execută asupra unor entităţi (valori sau obiecte).</a:t>
            </a:r>
          </a:p>
          <a:p>
            <a:endParaRPr lang="en-US" dirty="0"/>
          </a:p>
        </p:txBody>
      </p:sp>
    </p:spTree>
    <p:extLst>
      <p:ext uri="{BB962C8B-B14F-4D97-AF65-F5344CB8AC3E}">
        <p14:creationId xmlns:p14="http://schemas.microsoft.com/office/powerpoint/2010/main" val="11819292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B364F-4286-4F25-A8E5-5431BF1C8D98}"/>
              </a:ext>
            </a:extLst>
          </p:cNvPr>
          <p:cNvSpPr>
            <a:spLocks noGrp="1"/>
          </p:cNvSpPr>
          <p:nvPr>
            <p:ph type="title"/>
          </p:nvPr>
        </p:nvSpPr>
        <p:spPr>
          <a:xfrm>
            <a:off x="0" y="1"/>
            <a:ext cx="12192000" cy="953728"/>
          </a:xfrm>
        </p:spPr>
        <p:txBody>
          <a:bodyPr>
            <a:normAutofit/>
          </a:bodyPr>
          <a:lstStyle/>
          <a:p>
            <a:pPr algn="ctr"/>
            <a:r>
              <a:rPr lang="ro-RO" altLang="ru-RU" sz="3600" b="1" dirty="0">
                <a:solidFill>
                  <a:srgbClr val="002060"/>
                </a:solidFill>
                <a:latin typeface="+mn-lt"/>
                <a:cs typeface="Times New Roman" panose="02020603050405020304" pitchFamily="18" charset="0"/>
              </a:rPr>
              <a:t>VBA</a:t>
            </a:r>
            <a:r>
              <a:rPr lang="ro-RO" altLang="ru-RU" sz="3600" b="1" dirty="0">
                <a:solidFill>
                  <a:srgbClr val="C00000"/>
                </a:solidFill>
                <a:latin typeface="+mn-lt"/>
                <a:cs typeface="Times New Roman" panose="02020603050405020304" pitchFamily="18" charset="0"/>
              </a:rPr>
              <a:t> </a:t>
            </a:r>
            <a:r>
              <a:rPr lang="ro-RO" altLang="ru-RU" sz="3600" b="1" dirty="0">
                <a:solidFill>
                  <a:srgbClr val="002060"/>
                </a:solidFill>
                <a:latin typeface="+mn-lt"/>
                <a:cs typeface="Times New Roman" panose="02020603050405020304" pitchFamily="18" charset="0"/>
              </a:rPr>
              <a:t>permite:</a:t>
            </a:r>
            <a:r>
              <a:rPr lang="ro-RO" altLang="ru-RU" sz="3600" b="1" dirty="0">
                <a:solidFill>
                  <a:srgbClr val="C00000"/>
                </a:solidFill>
                <a:latin typeface="+mn-lt"/>
                <a:cs typeface="Times New Roman" panose="02020603050405020304" pitchFamily="18" charset="0"/>
              </a:rPr>
              <a:t> </a:t>
            </a:r>
            <a:endParaRPr lang="en-US" sz="3600" dirty="0">
              <a:latin typeface="+mn-lt"/>
            </a:endParaRPr>
          </a:p>
        </p:txBody>
      </p:sp>
      <p:sp>
        <p:nvSpPr>
          <p:cNvPr id="3" name="Content Placeholder 2">
            <a:extLst>
              <a:ext uri="{FF2B5EF4-FFF2-40B4-BE49-F238E27FC236}">
                <a16:creationId xmlns:a16="http://schemas.microsoft.com/office/drawing/2014/main" id="{C184E573-51DB-4BA3-B02B-9A39BF37EFD0}"/>
              </a:ext>
            </a:extLst>
          </p:cNvPr>
          <p:cNvSpPr>
            <a:spLocks noGrp="1"/>
          </p:cNvSpPr>
          <p:nvPr>
            <p:ph idx="1"/>
          </p:nvPr>
        </p:nvSpPr>
        <p:spPr>
          <a:xfrm>
            <a:off x="258096" y="1078373"/>
            <a:ext cx="11933903" cy="5666555"/>
          </a:xfrm>
        </p:spPr>
        <p:txBody>
          <a:bodyPr>
            <a:normAutofit fontScale="92500" lnSpcReduction="10000"/>
          </a:bodyPr>
          <a:lstStyle/>
          <a:p>
            <a:r>
              <a:rPr lang="en-US" noProof="1"/>
              <a:t>Scrierea macro-urilor pentru automatiza- realizarea mai rapidă a unor operaţii pe care le realizăm mai des. </a:t>
            </a:r>
            <a:br>
              <a:rPr lang="en-US" noProof="1"/>
            </a:br>
            <a:endParaRPr lang="en-US" noProof="1"/>
          </a:p>
          <a:p>
            <a:r>
              <a:rPr lang="en-US" noProof="1"/>
              <a:t>Elaborarea  funcţiilor utilizatorului  pentru asigurarea unei funcţialităţi  înalte şi complicate al aplicaţiei</a:t>
            </a:r>
            <a:br>
              <a:rPr lang="en-US" noProof="1"/>
            </a:br>
            <a:endParaRPr lang="en-US" noProof="1"/>
          </a:p>
          <a:p>
            <a:r>
              <a:rPr lang="en-US" noProof="1"/>
              <a:t>Crearea interfeţei comode prin utilizarea  Meniului Standard şi barelor de instrumente Windows</a:t>
            </a:r>
          </a:p>
          <a:p>
            <a:endParaRPr lang="en-US" noProof="1"/>
          </a:p>
          <a:p>
            <a:r>
              <a:rPr lang="en-US" noProof="1"/>
              <a:t>Interacţiunea cu alte diferite Windows Programe (</a:t>
            </a:r>
            <a:r>
              <a:rPr lang="ro-RO" noProof="1"/>
              <a:t>ca </a:t>
            </a:r>
            <a:r>
              <a:rPr lang="en-US" noProof="1"/>
              <a:t>Matlab)</a:t>
            </a:r>
            <a:br>
              <a:rPr lang="en-US" noProof="1"/>
            </a:br>
            <a:endParaRPr lang="en-US" noProof="1"/>
          </a:p>
          <a:p>
            <a:r>
              <a:rPr lang="en-US" noProof="1"/>
              <a:t>Efectuarea operaţiilor de I/O cu fişiere externe</a:t>
            </a:r>
            <a:br>
              <a:rPr lang="en-US" noProof="1"/>
            </a:br>
            <a:endParaRPr lang="en-US" noProof="1"/>
          </a:p>
          <a:p>
            <a:r>
              <a:rPr lang="en-US" noProof="1"/>
              <a:t>Efectuarea operaţiilor asupra bazelor de date ….</a:t>
            </a:r>
          </a:p>
          <a:p>
            <a:endParaRPr lang="en-US" dirty="0"/>
          </a:p>
        </p:txBody>
      </p:sp>
    </p:spTree>
    <p:extLst>
      <p:ext uri="{BB962C8B-B14F-4D97-AF65-F5344CB8AC3E}">
        <p14:creationId xmlns:p14="http://schemas.microsoft.com/office/powerpoint/2010/main" val="28035759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ACEC0-76CC-4656-8EF9-DF877D3E087B}"/>
              </a:ext>
            </a:extLst>
          </p:cNvPr>
          <p:cNvSpPr>
            <a:spLocks noGrp="1"/>
          </p:cNvSpPr>
          <p:nvPr>
            <p:ph type="title"/>
          </p:nvPr>
        </p:nvSpPr>
        <p:spPr>
          <a:xfrm>
            <a:off x="1103670" y="0"/>
            <a:ext cx="11088330" cy="727587"/>
          </a:xfrm>
        </p:spPr>
        <p:txBody>
          <a:bodyPr>
            <a:normAutofit/>
          </a:bodyPr>
          <a:lstStyle/>
          <a:p>
            <a:pPr algn="ctr"/>
            <a:r>
              <a:rPr lang="ro-RO" sz="3600" b="1" dirty="0">
                <a:solidFill>
                  <a:srgbClr val="002060"/>
                </a:solidFill>
                <a:latin typeface="+mn-lt"/>
                <a:cs typeface="Times New Roman" panose="02020603050405020304" pitchFamily="18" charset="0"/>
              </a:rPr>
              <a:t>Fereastra VBA Editorului - VBE</a:t>
            </a:r>
            <a:endParaRPr lang="en-US" sz="3600" b="1" dirty="0">
              <a:solidFill>
                <a:srgbClr val="002060"/>
              </a:solidFill>
              <a:latin typeface="+mn-lt"/>
            </a:endParaRPr>
          </a:p>
        </p:txBody>
      </p:sp>
      <p:pic>
        <p:nvPicPr>
          <p:cNvPr id="4" name="Объект 4">
            <a:extLst>
              <a:ext uri="{FF2B5EF4-FFF2-40B4-BE49-F238E27FC236}">
                <a16:creationId xmlns:a16="http://schemas.microsoft.com/office/drawing/2014/main" id="{07745A1B-21D6-4A6C-8E6D-93F410B7EC73}"/>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167149" y="595338"/>
            <a:ext cx="11867536" cy="6262662"/>
          </a:xfrm>
        </p:spPr>
      </p:pic>
    </p:spTree>
    <p:extLst>
      <p:ext uri="{BB962C8B-B14F-4D97-AF65-F5344CB8AC3E}">
        <p14:creationId xmlns:p14="http://schemas.microsoft.com/office/powerpoint/2010/main" val="28835621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B32FF81C-B8BB-4803-9BCA-95137DEAC23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67" t="6827" r="39005" b="42885"/>
          <a:stretch>
            <a:fillRect/>
          </a:stretch>
        </p:blipFill>
        <p:spPr bwMode="auto">
          <a:xfrm>
            <a:off x="463550" y="186814"/>
            <a:ext cx="10814050" cy="6532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pic>
      <p:sp>
        <p:nvSpPr>
          <p:cNvPr id="6" name="Speech Bubble: Oval 5">
            <a:extLst>
              <a:ext uri="{FF2B5EF4-FFF2-40B4-BE49-F238E27FC236}">
                <a16:creationId xmlns:a16="http://schemas.microsoft.com/office/drawing/2014/main" id="{6A576258-E212-4210-920E-94031D9E7A2B}"/>
              </a:ext>
            </a:extLst>
          </p:cNvPr>
          <p:cNvSpPr/>
          <p:nvPr/>
        </p:nvSpPr>
        <p:spPr>
          <a:xfrm>
            <a:off x="3106993" y="2290917"/>
            <a:ext cx="2192594" cy="1809135"/>
          </a:xfrm>
          <a:prstGeom prst="wedgeEllipseCallout">
            <a:avLst>
              <a:gd name="adj1" fmla="val -72111"/>
              <a:gd name="adj2" fmla="val 272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spcBef>
                <a:spcPct val="50000"/>
              </a:spcBef>
              <a:buFontTx/>
              <a:buNone/>
            </a:pPr>
            <a:r>
              <a:rPr lang="en-US" altLang="ru-RU" sz="1800"/>
              <a:t>Project window</a:t>
            </a:r>
          </a:p>
          <a:p>
            <a:pPr eaLnBrk="1" hangingPunct="1">
              <a:spcBef>
                <a:spcPct val="50000"/>
              </a:spcBef>
              <a:buFontTx/>
              <a:buNone/>
            </a:pPr>
            <a:r>
              <a:rPr lang="en-US" altLang="ru-RU" sz="1800"/>
              <a:t>Shows files, sheets and modules</a:t>
            </a:r>
            <a:endParaRPr lang="en-US" altLang="ru-RU" sz="1800" dirty="0"/>
          </a:p>
        </p:txBody>
      </p:sp>
      <p:pic>
        <p:nvPicPr>
          <p:cNvPr id="7" name="Picture 7">
            <a:extLst>
              <a:ext uri="{FF2B5EF4-FFF2-40B4-BE49-F238E27FC236}">
                <a16:creationId xmlns:a16="http://schemas.microsoft.com/office/drawing/2014/main" id="{995D6A08-4395-47B7-9C45-CA9B95BF65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7" t="6827" r="39005" b="42885"/>
          <a:stretch>
            <a:fillRect/>
          </a:stretch>
        </p:blipFill>
        <p:spPr bwMode="auto">
          <a:xfrm>
            <a:off x="384892" y="186814"/>
            <a:ext cx="10814050" cy="6532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pic>
      <p:sp>
        <p:nvSpPr>
          <p:cNvPr id="8" name="Speech Bubble: Oval 7">
            <a:extLst>
              <a:ext uri="{FF2B5EF4-FFF2-40B4-BE49-F238E27FC236}">
                <a16:creationId xmlns:a16="http://schemas.microsoft.com/office/drawing/2014/main" id="{820559D0-8565-4C7C-BC57-AA6B1DD91602}"/>
              </a:ext>
            </a:extLst>
          </p:cNvPr>
          <p:cNvSpPr/>
          <p:nvPr/>
        </p:nvSpPr>
        <p:spPr>
          <a:xfrm>
            <a:off x="3028335" y="2290917"/>
            <a:ext cx="2192594" cy="1809135"/>
          </a:xfrm>
          <a:prstGeom prst="wedgeEllipseCallout">
            <a:avLst>
              <a:gd name="adj1" fmla="val -72111"/>
              <a:gd name="adj2" fmla="val 272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spcBef>
                <a:spcPct val="50000"/>
              </a:spcBef>
              <a:buFontTx/>
              <a:buNone/>
            </a:pPr>
            <a:r>
              <a:rPr lang="en-US" altLang="ru-RU" sz="1800"/>
              <a:t>Project window</a:t>
            </a:r>
          </a:p>
          <a:p>
            <a:pPr eaLnBrk="1" hangingPunct="1">
              <a:spcBef>
                <a:spcPct val="50000"/>
              </a:spcBef>
              <a:buFontTx/>
              <a:buNone/>
            </a:pPr>
            <a:r>
              <a:rPr lang="en-US" altLang="ru-RU" sz="1800"/>
              <a:t>Shows files, sheets and modules</a:t>
            </a:r>
            <a:endParaRPr lang="en-US" altLang="ru-RU" sz="1800" dirty="0"/>
          </a:p>
        </p:txBody>
      </p:sp>
      <p:grpSp>
        <p:nvGrpSpPr>
          <p:cNvPr id="14" name="Group 13">
            <a:extLst>
              <a:ext uri="{FF2B5EF4-FFF2-40B4-BE49-F238E27FC236}">
                <a16:creationId xmlns:a16="http://schemas.microsoft.com/office/drawing/2014/main" id="{5D274527-6367-489F-9A82-63A28A9FFC06}"/>
              </a:ext>
            </a:extLst>
          </p:cNvPr>
          <p:cNvGrpSpPr/>
          <p:nvPr/>
        </p:nvGrpSpPr>
        <p:grpSpPr>
          <a:xfrm>
            <a:off x="384892" y="138714"/>
            <a:ext cx="10971366" cy="6580572"/>
            <a:chOff x="384892" y="138714"/>
            <a:chExt cx="10971366" cy="6580572"/>
          </a:xfrm>
        </p:grpSpPr>
        <p:pic>
          <p:nvPicPr>
            <p:cNvPr id="9" name="Picture 7">
              <a:extLst>
                <a:ext uri="{FF2B5EF4-FFF2-40B4-BE49-F238E27FC236}">
                  <a16:creationId xmlns:a16="http://schemas.microsoft.com/office/drawing/2014/main" id="{4322FC0F-71A9-4A1D-9FA8-EB0E95D7FA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7" t="6827" r="39005" b="42885"/>
            <a:stretch>
              <a:fillRect/>
            </a:stretch>
          </p:blipFill>
          <p:spPr bwMode="auto">
            <a:xfrm>
              <a:off x="384892" y="186814"/>
              <a:ext cx="10814050" cy="6532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pic>
        <p:sp>
          <p:nvSpPr>
            <p:cNvPr id="10" name="Speech Bubble: Oval 9">
              <a:extLst>
                <a:ext uri="{FF2B5EF4-FFF2-40B4-BE49-F238E27FC236}">
                  <a16:creationId xmlns:a16="http://schemas.microsoft.com/office/drawing/2014/main" id="{755CDE01-97E2-460D-A0C5-73C6A5F2B54E}"/>
                </a:ext>
              </a:extLst>
            </p:cNvPr>
            <p:cNvSpPr/>
            <p:nvPr/>
          </p:nvSpPr>
          <p:spPr>
            <a:xfrm>
              <a:off x="3028335" y="2261421"/>
              <a:ext cx="2487562" cy="2219296"/>
            </a:xfrm>
            <a:prstGeom prst="wedgeEllipseCallout">
              <a:avLst>
                <a:gd name="adj1" fmla="val -72111"/>
                <a:gd name="adj2" fmla="val 272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50000"/>
                </a:spcBef>
                <a:buFontTx/>
                <a:buNone/>
              </a:pPr>
              <a:r>
                <a:rPr lang="ro-RO" altLang="ru-RU" sz="1800" dirty="0"/>
                <a:t>Fereastra proiectelor</a:t>
              </a:r>
              <a:endParaRPr lang="en-US" altLang="ru-RU" sz="1800" dirty="0"/>
            </a:p>
            <a:p>
              <a:pPr algn="ctr" eaLnBrk="1" hangingPunct="1">
                <a:spcBef>
                  <a:spcPct val="50000"/>
                </a:spcBef>
                <a:buFontTx/>
                <a:buNone/>
              </a:pPr>
              <a:r>
                <a:rPr lang="en-US" altLang="ru-RU" sz="1800" dirty="0"/>
                <a:t>S</a:t>
              </a:r>
              <a:r>
                <a:rPr lang="ro-RO" altLang="ru-RU" sz="1800" dirty="0"/>
                <a:t>unt indicate fișierele, foile de calcul şi modulele</a:t>
              </a:r>
              <a:endParaRPr lang="en-US" altLang="ru-RU" sz="1800" dirty="0"/>
            </a:p>
          </p:txBody>
        </p:sp>
        <p:sp>
          <p:nvSpPr>
            <p:cNvPr id="11" name="Speech Bubble: Oval 10">
              <a:extLst>
                <a:ext uri="{FF2B5EF4-FFF2-40B4-BE49-F238E27FC236}">
                  <a16:creationId xmlns:a16="http://schemas.microsoft.com/office/drawing/2014/main" id="{3351398C-CFE8-4C28-8F5A-BF4B3F6A029A}"/>
                </a:ext>
              </a:extLst>
            </p:cNvPr>
            <p:cNvSpPr/>
            <p:nvPr/>
          </p:nvSpPr>
          <p:spPr>
            <a:xfrm>
              <a:off x="3814916" y="4622222"/>
              <a:ext cx="3421626" cy="1955559"/>
            </a:xfrm>
            <a:prstGeom prst="wedgeEllipseCallout">
              <a:avLst>
                <a:gd name="adj1" fmla="val -97803"/>
                <a:gd name="adj2" fmla="val -2368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spcBef>
                  <a:spcPct val="50000"/>
                </a:spcBef>
                <a:buFontTx/>
                <a:buNone/>
              </a:pPr>
              <a:r>
                <a:rPr lang="ro-RO" altLang="ru-RU" sz="1800" dirty="0"/>
                <a:t>Fereastra de proprietăți</a:t>
              </a:r>
              <a:endParaRPr lang="en-US" altLang="ru-RU" sz="1800" dirty="0"/>
            </a:p>
            <a:p>
              <a:pPr eaLnBrk="1" hangingPunct="1">
                <a:spcBef>
                  <a:spcPct val="50000"/>
                </a:spcBef>
                <a:buFontTx/>
                <a:buNone/>
              </a:pPr>
              <a:r>
                <a:rPr lang="en-US" altLang="ru-RU" sz="1800" dirty="0"/>
                <a:t> </a:t>
              </a:r>
              <a:r>
                <a:rPr lang="ro-RO" altLang="ru-RU" sz="1800" dirty="0"/>
                <a:t>Sunt indicate proprietăţile obiectelor active  şi pot fi modificate ulterior</a:t>
              </a:r>
              <a:endParaRPr lang="en-US" altLang="ru-RU" sz="1800" dirty="0"/>
            </a:p>
          </p:txBody>
        </p:sp>
        <p:sp>
          <p:nvSpPr>
            <p:cNvPr id="12" name="Speech Bubble: Oval 11">
              <a:extLst>
                <a:ext uri="{FF2B5EF4-FFF2-40B4-BE49-F238E27FC236}">
                  <a16:creationId xmlns:a16="http://schemas.microsoft.com/office/drawing/2014/main" id="{F8195827-1376-44F6-AFCD-83FB6A67FC09}"/>
                </a:ext>
              </a:extLst>
            </p:cNvPr>
            <p:cNvSpPr/>
            <p:nvPr/>
          </p:nvSpPr>
          <p:spPr>
            <a:xfrm rot="597152">
              <a:off x="9375022" y="3961836"/>
              <a:ext cx="1738876" cy="2563146"/>
            </a:xfrm>
            <a:prstGeom prst="wedgeEllipseCallout">
              <a:avLst>
                <a:gd name="adj1" fmla="val -190524"/>
                <a:gd name="adj2" fmla="val -71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a:t>Fereastra de scriere a codului VBA</a:t>
              </a:r>
              <a:endParaRPr lang="en-US" dirty="0"/>
            </a:p>
          </p:txBody>
        </p:sp>
        <p:sp>
          <p:nvSpPr>
            <p:cNvPr id="13" name="Speech Bubble: Oval 12">
              <a:extLst>
                <a:ext uri="{FF2B5EF4-FFF2-40B4-BE49-F238E27FC236}">
                  <a16:creationId xmlns:a16="http://schemas.microsoft.com/office/drawing/2014/main" id="{E91DE88B-687B-4CCB-8F6A-C41A8A3C6976}"/>
                </a:ext>
              </a:extLst>
            </p:cNvPr>
            <p:cNvSpPr/>
            <p:nvPr/>
          </p:nvSpPr>
          <p:spPr>
            <a:xfrm>
              <a:off x="8832061" y="138714"/>
              <a:ext cx="2524197" cy="1750142"/>
            </a:xfrm>
            <a:prstGeom prst="wedgeEllipseCallout">
              <a:avLst>
                <a:gd name="adj1" fmla="val -135150"/>
                <a:gd name="adj2" fmla="val 529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spcBef>
                  <a:spcPct val="50000"/>
                </a:spcBef>
                <a:buFontTx/>
                <a:buNone/>
              </a:pPr>
              <a:r>
                <a:rPr lang="ro-RO" altLang="ru-RU" sz="1800" dirty="0"/>
                <a:t>Lista auto a parametrilor / datelor</a:t>
              </a:r>
              <a:endParaRPr lang="en-US" altLang="ru-RU" sz="1800" dirty="0"/>
            </a:p>
          </p:txBody>
        </p:sp>
      </p:grpSp>
    </p:spTree>
    <p:extLst>
      <p:ext uri="{BB962C8B-B14F-4D97-AF65-F5344CB8AC3E}">
        <p14:creationId xmlns:p14="http://schemas.microsoft.com/office/powerpoint/2010/main" val="406393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par>
                                <p:cTn id="8" presetID="5" presetClass="entr" presetSubtype="1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heckerboard(across)">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E1C5A-3A8E-40FB-B2B9-AFA7F293044C}"/>
              </a:ext>
            </a:extLst>
          </p:cNvPr>
          <p:cNvSpPr>
            <a:spLocks noGrp="1"/>
          </p:cNvSpPr>
          <p:nvPr>
            <p:ph type="ctrTitle"/>
          </p:nvPr>
        </p:nvSpPr>
        <p:spPr>
          <a:xfrm>
            <a:off x="776748" y="0"/>
            <a:ext cx="11277599" cy="1248697"/>
          </a:xfrm>
        </p:spPr>
        <p:txBody>
          <a:bodyPr>
            <a:normAutofit/>
          </a:bodyPr>
          <a:lstStyle/>
          <a:p>
            <a:r>
              <a:rPr lang="ro-RO" sz="4800" b="1" dirty="0">
                <a:solidFill>
                  <a:srgbClr val="002060"/>
                </a:solidFill>
                <a:latin typeface="+mn-lt"/>
                <a:cs typeface="Times New Roman" panose="02020603050405020304" pitchFamily="18" charset="0"/>
              </a:rPr>
              <a:t>Cerințe</a:t>
            </a:r>
            <a:endParaRPr lang="en-US" sz="4800" b="1" dirty="0">
              <a:solidFill>
                <a:srgbClr val="002060"/>
              </a:solidFill>
              <a:latin typeface="+mn-lt"/>
              <a:cs typeface="Times New Roman" panose="02020603050405020304" pitchFamily="18" charset="0"/>
            </a:endParaRPr>
          </a:p>
        </p:txBody>
      </p:sp>
      <p:sp>
        <p:nvSpPr>
          <p:cNvPr id="3" name="Subtitle 2">
            <a:extLst>
              <a:ext uri="{FF2B5EF4-FFF2-40B4-BE49-F238E27FC236}">
                <a16:creationId xmlns:a16="http://schemas.microsoft.com/office/drawing/2014/main" id="{D5C9C323-3CE8-4AFC-970A-32DC41ADA5AF}"/>
              </a:ext>
            </a:extLst>
          </p:cNvPr>
          <p:cNvSpPr>
            <a:spLocks noGrp="1"/>
          </p:cNvSpPr>
          <p:nvPr>
            <p:ph type="subTitle" idx="1"/>
          </p:nvPr>
        </p:nvSpPr>
        <p:spPr>
          <a:xfrm>
            <a:off x="678426" y="1815999"/>
            <a:ext cx="11130116" cy="4702788"/>
          </a:xfrm>
        </p:spPr>
        <p:txBody>
          <a:bodyPr>
            <a:normAutofit/>
          </a:bodyPr>
          <a:lstStyle/>
          <a:p>
            <a:r>
              <a:rPr lang="ro-RO" sz="2800" b="1" dirty="0">
                <a:latin typeface="Times New Roman" panose="02020603050405020304" pitchFamily="18" charset="0"/>
                <a:cs typeface="Times New Roman" panose="02020603050405020304" pitchFamily="18" charset="0"/>
              </a:rPr>
              <a:t>Pentru a fi admis la examenul final trebuie îndeplinite simultan următoarele cerințe:</a:t>
            </a:r>
          </a:p>
          <a:p>
            <a:endParaRPr lang="ro-RO" sz="2800" dirty="0">
              <a:latin typeface="Times New Roman" panose="02020603050405020304" pitchFamily="18" charset="0"/>
              <a:cs typeface="Times New Roman" panose="02020603050405020304" pitchFamily="18" charset="0"/>
            </a:endParaRPr>
          </a:p>
          <a:p>
            <a:pPr marL="457200" indent="-457200" algn="l">
              <a:buAutoNum type="arabicPeriod"/>
            </a:pPr>
            <a:r>
              <a:rPr lang="ro-RO" sz="2800" u="sng" noProof="1">
                <a:latin typeface="Times New Roman" panose="02020603050405020304" pitchFamily="18" charset="0"/>
                <a:cs typeface="Times New Roman" panose="02020603050405020304" pitchFamily="18" charset="0"/>
              </a:rPr>
              <a:t>Prezenţa</a:t>
            </a:r>
            <a:r>
              <a:rPr lang="ro-RO" sz="2800" noProof="1">
                <a:latin typeface="Times New Roman" panose="02020603050405020304" pitchFamily="18" charset="0"/>
                <a:cs typeface="Times New Roman" panose="02020603050405020304" pitchFamily="18" charset="0"/>
              </a:rPr>
              <a:t> la cel puţin 80%  din orele de curs şi laborator</a:t>
            </a:r>
          </a:p>
          <a:p>
            <a:pPr marL="457200" indent="-457200" algn="l">
              <a:buAutoNum type="arabicPeriod"/>
            </a:pPr>
            <a:r>
              <a:rPr lang="ro-RO" sz="2800" noProof="1">
                <a:latin typeface="Times New Roman" panose="02020603050405020304" pitchFamily="18" charset="0"/>
                <a:cs typeface="Times New Roman" panose="02020603050405020304" pitchFamily="18" charset="0"/>
              </a:rPr>
              <a:t>Susţinerea şi prezentarea rapoartelor la </a:t>
            </a:r>
            <a:r>
              <a:rPr lang="ro-RO" sz="2800" u="sng" noProof="1">
                <a:latin typeface="Times New Roman" panose="02020603050405020304" pitchFamily="18" charset="0"/>
                <a:cs typeface="Times New Roman" panose="02020603050405020304" pitchFamily="18" charset="0"/>
              </a:rPr>
              <a:t>toate</a:t>
            </a:r>
            <a:r>
              <a:rPr lang="ro-RO" sz="2800" noProof="1">
                <a:latin typeface="Times New Roman" panose="02020603050405020304" pitchFamily="18" charset="0"/>
                <a:cs typeface="Times New Roman" panose="02020603050405020304" pitchFamily="18" charset="0"/>
              </a:rPr>
              <a:t> lucrările de laborator</a:t>
            </a:r>
          </a:p>
          <a:p>
            <a:pPr marL="457200" indent="-457200" algn="l">
              <a:buAutoNum type="arabicPeriod"/>
            </a:pPr>
            <a:r>
              <a:rPr lang="ro-RO" sz="2800" noProof="1">
                <a:latin typeface="Times New Roman" panose="02020603050405020304" pitchFamily="18" charset="0"/>
                <a:cs typeface="Times New Roman" panose="02020603050405020304" pitchFamily="18" charset="0"/>
              </a:rPr>
              <a:t>Elaborarea raportului şi </a:t>
            </a:r>
            <a:r>
              <a:rPr lang="ro-RO" sz="2800" u="sng" noProof="1">
                <a:latin typeface="Times New Roman" panose="02020603050405020304" pitchFamily="18" charset="0"/>
                <a:cs typeface="Times New Roman" panose="02020603050405020304" pitchFamily="18" charset="0"/>
              </a:rPr>
              <a:t>susţinerea Lucrului individual </a:t>
            </a:r>
          </a:p>
          <a:p>
            <a:pPr marL="457200" indent="-457200" algn="l">
              <a:buAutoNum type="arabicPeriod"/>
            </a:pPr>
            <a:r>
              <a:rPr lang="ro-RO" sz="2800" u="sng" noProof="1">
                <a:latin typeface="Times New Roman" panose="02020603050405020304" pitchFamily="18" charset="0"/>
                <a:cs typeface="Times New Roman" panose="02020603050405020304" pitchFamily="18" charset="0"/>
              </a:rPr>
              <a:t>Susţinerea celor 2 evaluări curente </a:t>
            </a:r>
            <a:r>
              <a:rPr lang="ro-RO" sz="2800" noProof="1">
                <a:latin typeface="Times New Roman" panose="02020603050405020304" pitchFamily="18" charset="0"/>
                <a:cs typeface="Times New Roman" panose="02020603050405020304" pitchFamily="18" charset="0"/>
              </a:rPr>
              <a:t>(atestarile periodice) </a:t>
            </a:r>
          </a:p>
        </p:txBody>
      </p:sp>
    </p:spTree>
    <p:extLst>
      <p:ext uri="{BB962C8B-B14F-4D97-AF65-F5344CB8AC3E}">
        <p14:creationId xmlns:p14="http://schemas.microsoft.com/office/powerpoint/2010/main" val="27668498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27247A-F599-4936-A6A2-F4131EC6BBE8}"/>
              </a:ext>
            </a:extLst>
          </p:cNvPr>
          <p:cNvSpPr>
            <a:spLocks noGrp="1"/>
          </p:cNvSpPr>
          <p:nvPr>
            <p:ph idx="1"/>
          </p:nvPr>
        </p:nvSpPr>
        <p:spPr>
          <a:xfrm>
            <a:off x="1172496" y="1253331"/>
            <a:ext cx="10515600" cy="4351338"/>
          </a:xfrm>
        </p:spPr>
        <p:txBody>
          <a:bodyPr/>
          <a:lstStyle/>
          <a:p>
            <a:endParaRPr lang="ro-RO" dirty="0"/>
          </a:p>
          <a:p>
            <a:pPr marL="0" indent="0">
              <a:buNone/>
            </a:pPr>
            <a:r>
              <a:rPr lang="ro-RO" dirty="0"/>
              <a:t>Informația referitor la prima aplicație vedeți în </a:t>
            </a:r>
            <a:r>
              <a:rPr lang="ro-RO" b="1" i="1" dirty="0"/>
              <a:t>Teams – Programare procedurală-General-fişiere.</a:t>
            </a:r>
            <a:endParaRPr lang="en-US" b="1" i="1" dirty="0"/>
          </a:p>
        </p:txBody>
      </p:sp>
    </p:spTree>
    <p:extLst>
      <p:ext uri="{BB962C8B-B14F-4D97-AF65-F5344CB8AC3E}">
        <p14:creationId xmlns:p14="http://schemas.microsoft.com/office/powerpoint/2010/main" val="36106729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9AB01-C4C5-49AC-92CE-4DA53C03F63C}"/>
              </a:ext>
            </a:extLst>
          </p:cNvPr>
          <p:cNvSpPr>
            <a:spLocks noGrp="1"/>
          </p:cNvSpPr>
          <p:nvPr>
            <p:ph type="title"/>
          </p:nvPr>
        </p:nvSpPr>
        <p:spPr>
          <a:xfrm>
            <a:off x="916858" y="2272583"/>
            <a:ext cx="10515600" cy="1325563"/>
          </a:xfrm>
        </p:spPr>
        <p:txBody>
          <a:bodyPr/>
          <a:lstStyle/>
          <a:p>
            <a:pPr algn="ctr"/>
            <a:r>
              <a:rPr lang="ro-RO" b="1" i="1" noProof="1">
                <a:solidFill>
                  <a:srgbClr val="002060"/>
                </a:solidFill>
              </a:rPr>
              <a:t>Mulţumesc de atenţie!</a:t>
            </a:r>
          </a:p>
        </p:txBody>
      </p:sp>
      <p:pic>
        <p:nvPicPr>
          <p:cNvPr id="1026" name="Picture 2" descr="Visual Basic for Applications">
            <a:extLst>
              <a:ext uri="{FF2B5EF4-FFF2-40B4-BE49-F238E27FC236}">
                <a16:creationId xmlns:a16="http://schemas.microsoft.com/office/drawing/2014/main" id="{A2842CC8-14BC-49CF-AC3D-9C7851B46E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75174" y="3598146"/>
            <a:ext cx="24384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1816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B5336-B247-4203-B3AE-306C02369FB9}"/>
              </a:ext>
            </a:extLst>
          </p:cNvPr>
          <p:cNvSpPr>
            <a:spLocks noGrp="1"/>
          </p:cNvSpPr>
          <p:nvPr>
            <p:ph type="title"/>
          </p:nvPr>
        </p:nvSpPr>
        <p:spPr/>
        <p:txBody>
          <a:bodyPr/>
          <a:lstStyle/>
          <a:p>
            <a:pPr algn="ctr"/>
            <a:r>
              <a:rPr lang="ro-RO" b="1" dirty="0">
                <a:solidFill>
                  <a:srgbClr val="002060"/>
                </a:solidFill>
                <a:latin typeface="+mn-lt"/>
                <a:cs typeface="Times New Roman" panose="02020603050405020304" pitchFamily="18" charset="0"/>
              </a:rPr>
              <a:t>Modalitate de notare studii la zi</a:t>
            </a:r>
            <a:endParaRPr lang="en-US" b="1" dirty="0">
              <a:solidFill>
                <a:srgbClr val="002060"/>
              </a:solidFill>
              <a:latin typeface="+mn-lt"/>
              <a:cs typeface="Times New Roman" panose="02020603050405020304" pitchFamily="18" charset="0"/>
            </a:endParaRPr>
          </a:p>
        </p:txBody>
      </p:sp>
      <p:sp>
        <p:nvSpPr>
          <p:cNvPr id="3" name="Content Placeholder 2">
            <a:extLst>
              <a:ext uri="{FF2B5EF4-FFF2-40B4-BE49-F238E27FC236}">
                <a16:creationId xmlns:a16="http://schemas.microsoft.com/office/drawing/2014/main" id="{C3B60F53-D203-41B1-9C22-5ADE7821B88A}"/>
              </a:ext>
            </a:extLst>
          </p:cNvPr>
          <p:cNvSpPr>
            <a:spLocks noGrp="1"/>
          </p:cNvSpPr>
          <p:nvPr>
            <p:ph idx="1"/>
          </p:nvPr>
        </p:nvSpPr>
        <p:spPr/>
        <p:txBody>
          <a:bodyPr/>
          <a:lstStyle/>
          <a:p>
            <a:pPr marL="0" indent="0" algn="ctr">
              <a:buNone/>
            </a:pPr>
            <a:r>
              <a:rPr lang="ro-RO" b="1" dirty="0"/>
              <a:t>Nota finală la disciplină conform regulamentului universitar se compune din: </a:t>
            </a:r>
          </a:p>
          <a:p>
            <a:r>
              <a:rPr lang="ro-RO" sz="2800" dirty="0"/>
              <a:t>Atestarea 1 – 15%</a:t>
            </a:r>
          </a:p>
          <a:p>
            <a:r>
              <a:rPr lang="ro-RO" sz="2800" dirty="0"/>
              <a:t>Atestarea 2 – 15%</a:t>
            </a:r>
          </a:p>
          <a:p>
            <a:r>
              <a:rPr lang="ro-RO" sz="2800" dirty="0"/>
              <a:t>Lucrul individual – 15%</a:t>
            </a:r>
          </a:p>
          <a:p>
            <a:r>
              <a:rPr lang="ro-RO" sz="2800" dirty="0"/>
              <a:t>Activităţi curente – 15% (aici se va lua în calcul </a:t>
            </a:r>
            <a:r>
              <a:rPr lang="ro-RO" sz="2800" dirty="0" err="1"/>
              <a:t>prezenţa</a:t>
            </a:r>
            <a:r>
              <a:rPr lang="ro-RO" sz="2800" dirty="0"/>
              <a:t> la ore, dar şi </a:t>
            </a:r>
            <a:r>
              <a:rPr lang="ro-RO" sz="2800" dirty="0" err="1"/>
              <a:t>susţinerea</a:t>
            </a:r>
            <a:r>
              <a:rPr lang="ro-RO" sz="2800" dirty="0"/>
              <a:t> la timp a lucrărilor de laborator şi Lucrul individual)</a:t>
            </a:r>
          </a:p>
          <a:p>
            <a:r>
              <a:rPr lang="ro-RO" sz="2800" dirty="0"/>
              <a:t>Testul final – 40 % </a:t>
            </a:r>
            <a:endParaRPr lang="en-US" sz="2800" dirty="0"/>
          </a:p>
        </p:txBody>
      </p:sp>
    </p:spTree>
    <p:extLst>
      <p:ext uri="{BB962C8B-B14F-4D97-AF65-F5344CB8AC3E}">
        <p14:creationId xmlns:p14="http://schemas.microsoft.com/office/powerpoint/2010/main" val="4280216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829A3-BD4D-40D2-8F57-D436F27D381A}"/>
              </a:ext>
            </a:extLst>
          </p:cNvPr>
          <p:cNvSpPr>
            <a:spLocks noGrp="1"/>
          </p:cNvSpPr>
          <p:nvPr>
            <p:ph type="title"/>
          </p:nvPr>
        </p:nvSpPr>
        <p:spPr/>
        <p:txBody>
          <a:bodyPr/>
          <a:lstStyle/>
          <a:p>
            <a:pPr algn="ctr"/>
            <a:r>
              <a:rPr lang="ro-RO" b="1" dirty="0">
                <a:solidFill>
                  <a:schemeClr val="accent1">
                    <a:lumMod val="50000"/>
                  </a:schemeClr>
                </a:solidFill>
              </a:rPr>
              <a:t>Ce este un limbaj de programare? </a:t>
            </a:r>
            <a:endParaRPr lang="en-US" b="1" dirty="0">
              <a:solidFill>
                <a:schemeClr val="accent1">
                  <a:lumMod val="50000"/>
                </a:schemeClr>
              </a:solidFill>
            </a:endParaRPr>
          </a:p>
        </p:txBody>
      </p:sp>
      <p:sp>
        <p:nvSpPr>
          <p:cNvPr id="3" name="Content Placeholder 2">
            <a:extLst>
              <a:ext uri="{FF2B5EF4-FFF2-40B4-BE49-F238E27FC236}">
                <a16:creationId xmlns:a16="http://schemas.microsoft.com/office/drawing/2014/main" id="{7092CB93-316E-4BEF-98F3-1A09732453EA}"/>
              </a:ext>
            </a:extLst>
          </p:cNvPr>
          <p:cNvSpPr>
            <a:spLocks noGrp="1"/>
          </p:cNvSpPr>
          <p:nvPr>
            <p:ph idx="1"/>
          </p:nvPr>
        </p:nvSpPr>
        <p:spPr/>
        <p:txBody>
          <a:bodyPr/>
          <a:lstStyle/>
          <a:p>
            <a:pPr marL="0" indent="0" algn="just">
              <a:buNone/>
            </a:pPr>
            <a:r>
              <a:rPr lang="ro-RO" dirty="0"/>
              <a:t>	Un limbaj de programare este un set bine definit de expresii şi reguli (sau tehnici) valide de formulare a instrucțiunilor pentru un computer. Un limbaj de programare are definite un set de reguli sintactice şi semantice. </a:t>
            </a:r>
          </a:p>
          <a:p>
            <a:pPr marL="0" indent="0" algn="just">
              <a:buNone/>
            </a:pPr>
            <a:r>
              <a:rPr lang="ro-RO" dirty="0"/>
              <a:t>	El dă posibilitatea programatorului să specifice în mod exact şi amănunțit acțiunile pe care trebuie să le execute calculatorul, în ce ordine şi cu ce date. </a:t>
            </a:r>
            <a:endParaRPr lang="en-US" dirty="0"/>
          </a:p>
        </p:txBody>
      </p:sp>
    </p:spTree>
    <p:extLst>
      <p:ext uri="{BB962C8B-B14F-4D97-AF65-F5344CB8AC3E}">
        <p14:creationId xmlns:p14="http://schemas.microsoft.com/office/powerpoint/2010/main" val="1796887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2A04C-1ED7-4C41-9B11-B4D006ED4D29}"/>
              </a:ext>
            </a:extLst>
          </p:cNvPr>
          <p:cNvSpPr>
            <a:spLocks noGrp="1"/>
          </p:cNvSpPr>
          <p:nvPr>
            <p:ph idx="1"/>
          </p:nvPr>
        </p:nvSpPr>
        <p:spPr>
          <a:xfrm>
            <a:off x="838200" y="639097"/>
            <a:ext cx="10515600" cy="5537866"/>
          </a:xfrm>
        </p:spPr>
        <p:txBody>
          <a:bodyPr/>
          <a:lstStyle/>
          <a:p>
            <a:pPr marL="0" indent="0">
              <a:buNone/>
            </a:pPr>
            <a:r>
              <a:rPr lang="ro-RO" noProof="1"/>
              <a:t>Un </a:t>
            </a:r>
            <a:r>
              <a:rPr lang="ro-RO" b="1" i="1" noProof="1"/>
              <a:t>limbaj de programare </a:t>
            </a:r>
            <a:r>
              <a:rPr lang="ro-RO" noProof="1"/>
              <a:t>este un limbaj artificial asemănător celui natural, comprimat, axat pe instrucțiunile fundamentale care trebuie executate de procesor. </a:t>
            </a:r>
          </a:p>
          <a:p>
            <a:pPr marL="0" indent="0">
              <a:buNone/>
            </a:pPr>
            <a:r>
              <a:rPr lang="ro-RO" noProof="1"/>
              <a:t>Instrucţiunile fundamentale sunt: </a:t>
            </a:r>
          </a:p>
          <a:p>
            <a:r>
              <a:rPr lang="ro-RO" noProof="1"/>
              <a:t>instrucțiuni de alocare</a:t>
            </a:r>
          </a:p>
          <a:p>
            <a:r>
              <a:rPr lang="ro-RO" noProof="1"/>
              <a:t>instrucțiuni condiționale</a:t>
            </a:r>
          </a:p>
          <a:p>
            <a:r>
              <a:rPr lang="ro-RO" noProof="1"/>
              <a:t>instrucțiuni de ciclare (bucle)</a:t>
            </a:r>
          </a:p>
          <a:p>
            <a:pPr marL="0" indent="0">
              <a:buNone/>
            </a:pPr>
            <a:endParaRPr lang="ro-RO" noProof="1"/>
          </a:p>
          <a:p>
            <a:pPr marL="0" indent="0">
              <a:buNone/>
            </a:pPr>
            <a:r>
              <a:rPr lang="ro-RO" noProof="1"/>
              <a:t>Există aproximativ 2500 de limbaje de programare mai mult sau mai puțin cunoscute și răspândite.</a:t>
            </a:r>
          </a:p>
          <a:p>
            <a:pPr marL="0" indent="0">
              <a:buNone/>
            </a:pPr>
            <a:r>
              <a:rPr lang="ro-RO" noProof="1"/>
              <a:t>Sunt mai multe tipuri de clasificare a limbajelor de programare. </a:t>
            </a:r>
          </a:p>
        </p:txBody>
      </p:sp>
      <p:pic>
        <p:nvPicPr>
          <p:cNvPr id="5" name="Picture 4">
            <a:extLst>
              <a:ext uri="{FF2B5EF4-FFF2-40B4-BE49-F238E27FC236}">
                <a16:creationId xmlns:a16="http://schemas.microsoft.com/office/drawing/2014/main" id="{0578E816-0C97-4E86-B85B-53E9196461A3}"/>
              </a:ext>
            </a:extLst>
          </p:cNvPr>
          <p:cNvPicPr>
            <a:picLocks noChangeAspect="1"/>
          </p:cNvPicPr>
          <p:nvPr/>
        </p:nvPicPr>
        <p:blipFill>
          <a:blip r:embed="rId2"/>
          <a:stretch>
            <a:fillRect/>
          </a:stretch>
        </p:blipFill>
        <p:spPr>
          <a:xfrm>
            <a:off x="6617109" y="1799304"/>
            <a:ext cx="5083277" cy="2561303"/>
          </a:xfrm>
          <a:prstGeom prst="rect">
            <a:avLst/>
          </a:prstGeom>
        </p:spPr>
      </p:pic>
    </p:spTree>
    <p:extLst>
      <p:ext uri="{BB962C8B-B14F-4D97-AF65-F5344CB8AC3E}">
        <p14:creationId xmlns:p14="http://schemas.microsoft.com/office/powerpoint/2010/main" val="1739907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40426-A88D-44E3-B1A8-C31B637F355A}"/>
              </a:ext>
            </a:extLst>
          </p:cNvPr>
          <p:cNvSpPr>
            <a:spLocks noGrp="1"/>
          </p:cNvSpPr>
          <p:nvPr>
            <p:ph type="title"/>
          </p:nvPr>
        </p:nvSpPr>
        <p:spPr>
          <a:xfrm>
            <a:off x="0" y="18256"/>
            <a:ext cx="12192000" cy="662782"/>
          </a:xfrm>
        </p:spPr>
        <p:txBody>
          <a:bodyPr>
            <a:normAutofit fontScale="90000"/>
          </a:bodyPr>
          <a:lstStyle/>
          <a:p>
            <a:pPr algn="ctr"/>
            <a:r>
              <a:rPr lang="ro-RO" b="1" dirty="0">
                <a:solidFill>
                  <a:schemeClr val="accent1">
                    <a:lumMod val="50000"/>
                  </a:schemeClr>
                </a:solidFill>
              </a:rPr>
              <a:t>Clasificarea limbajelor de programare</a:t>
            </a:r>
            <a:endParaRPr lang="en-US" b="1" dirty="0">
              <a:solidFill>
                <a:schemeClr val="accent1">
                  <a:lumMod val="50000"/>
                </a:schemeClr>
              </a:solidFill>
            </a:endParaRPr>
          </a:p>
        </p:txBody>
      </p:sp>
      <p:sp>
        <p:nvSpPr>
          <p:cNvPr id="3" name="Content Placeholder 2">
            <a:extLst>
              <a:ext uri="{FF2B5EF4-FFF2-40B4-BE49-F238E27FC236}">
                <a16:creationId xmlns:a16="http://schemas.microsoft.com/office/drawing/2014/main" id="{261571C7-BB86-48A8-BE88-74F5FDB32EEC}"/>
              </a:ext>
            </a:extLst>
          </p:cNvPr>
          <p:cNvSpPr>
            <a:spLocks noGrp="1"/>
          </p:cNvSpPr>
          <p:nvPr>
            <p:ph idx="1"/>
          </p:nvPr>
        </p:nvSpPr>
        <p:spPr>
          <a:xfrm>
            <a:off x="98323" y="681038"/>
            <a:ext cx="12093677" cy="6083556"/>
          </a:xfrm>
        </p:spPr>
        <p:txBody>
          <a:bodyPr>
            <a:normAutofit fontScale="92500" lnSpcReduction="20000"/>
          </a:bodyPr>
          <a:lstStyle/>
          <a:p>
            <a:pPr marL="0" indent="0">
              <a:buNone/>
            </a:pPr>
            <a:r>
              <a:rPr lang="it-IT" dirty="0"/>
              <a:t>Exist</a:t>
            </a:r>
            <a:r>
              <a:rPr lang="ro-RO" dirty="0"/>
              <a:t>ă</a:t>
            </a:r>
            <a:r>
              <a:rPr lang="it-IT" dirty="0"/>
              <a:t> mai multe categorii de limbaje</a:t>
            </a:r>
            <a:r>
              <a:rPr lang="ro-RO" dirty="0"/>
              <a:t>:</a:t>
            </a:r>
            <a:endParaRPr lang="it-IT" dirty="0"/>
          </a:p>
          <a:p>
            <a:r>
              <a:rPr lang="it-IT" b="1" i="1" dirty="0"/>
              <a:t>Dup</a:t>
            </a:r>
            <a:r>
              <a:rPr lang="ro-RO" b="1" i="1" dirty="0"/>
              <a:t>ă</a:t>
            </a:r>
            <a:r>
              <a:rPr lang="it-IT" b="1" i="1" dirty="0"/>
              <a:t> modul de specificare a instruc</a:t>
            </a:r>
            <a:r>
              <a:rPr lang="ro-RO" b="1" i="1" dirty="0" err="1"/>
              <a:t>ţ</a:t>
            </a:r>
            <a:r>
              <a:rPr lang="it-IT" b="1" i="1" dirty="0"/>
              <a:t>iunilor:</a:t>
            </a:r>
          </a:p>
          <a:p>
            <a:pPr>
              <a:buFont typeface="Wingdings" panose="05000000000000000000" pitchFamily="2" charset="2"/>
              <a:buChar char="ü"/>
            </a:pPr>
            <a:r>
              <a:rPr lang="it-IT" i="1" dirty="0"/>
              <a:t>limbaje procedurale</a:t>
            </a:r>
            <a:r>
              <a:rPr lang="ro-RO" i="1" dirty="0"/>
              <a:t>:</a:t>
            </a:r>
            <a:r>
              <a:rPr lang="it-IT" dirty="0"/>
              <a:t> ex. C, Java, Perl</a:t>
            </a:r>
            <a:endParaRPr lang="ro-RO" dirty="0"/>
          </a:p>
          <a:p>
            <a:pPr>
              <a:buFont typeface="Wingdings" panose="05000000000000000000" pitchFamily="2" charset="2"/>
              <a:buChar char="ü"/>
            </a:pPr>
            <a:r>
              <a:rPr lang="en-US" i="1" dirty="0"/>
              <a:t>limbaje neprocedurale</a:t>
            </a:r>
            <a:r>
              <a:rPr lang="en-US" dirty="0"/>
              <a:t>: ex. LISP, Haskell, Clips, Prolog</a:t>
            </a:r>
            <a:endParaRPr lang="ro-RO" dirty="0"/>
          </a:p>
          <a:p>
            <a:pPr marL="0" indent="0">
              <a:buNone/>
            </a:pPr>
            <a:endParaRPr lang="ro-RO" dirty="0"/>
          </a:p>
          <a:p>
            <a:r>
              <a:rPr lang="en-US" b="1" i="1" dirty="0"/>
              <a:t>Dup</a:t>
            </a:r>
            <a:r>
              <a:rPr lang="ro-RO" b="1" i="1" dirty="0"/>
              <a:t>ă</a:t>
            </a:r>
            <a:r>
              <a:rPr lang="en-US" b="1" i="1" dirty="0"/>
              <a:t> nivelul de abstractizare (care </a:t>
            </a:r>
            <a:r>
              <a:rPr lang="en-US" b="1" i="1" dirty="0" err="1"/>
              <a:t>cuantific</a:t>
            </a:r>
            <a:r>
              <a:rPr lang="ro-RO" b="1" i="1" dirty="0"/>
              <a:t>ă</a:t>
            </a:r>
            <a:r>
              <a:rPr lang="en-US" b="1" i="1" dirty="0"/>
              <a:t> u</a:t>
            </a:r>
            <a:r>
              <a:rPr lang="ro-RO" b="1" i="1" dirty="0" err="1"/>
              <a:t>ş</a:t>
            </a:r>
            <a:r>
              <a:rPr lang="en-US" b="1" i="1" dirty="0" err="1"/>
              <a:t>urinta</a:t>
            </a:r>
            <a:r>
              <a:rPr lang="en-US" b="1" i="1" dirty="0"/>
              <a:t> cu care pot fi </a:t>
            </a:r>
            <a:r>
              <a:rPr lang="en-US" b="1" i="1" dirty="0" err="1"/>
              <a:t>citite</a:t>
            </a:r>
            <a:r>
              <a:rPr lang="en-US" b="1" i="1" dirty="0"/>
              <a:t> de c</a:t>
            </a:r>
            <a:r>
              <a:rPr lang="ro-RO" b="1" i="1" dirty="0"/>
              <a:t>ă</a:t>
            </a:r>
            <a:r>
              <a:rPr lang="en-US" b="1" i="1" dirty="0" err="1"/>
              <a:t>tre</a:t>
            </a:r>
            <a:r>
              <a:rPr lang="en-US" b="1" i="1" dirty="0"/>
              <a:t> </a:t>
            </a:r>
            <a:r>
              <a:rPr lang="en-US" b="1" i="1" dirty="0" err="1"/>
              <a:t>programatori</a:t>
            </a:r>
            <a:r>
              <a:rPr lang="en-US" b="1" i="1" dirty="0"/>
              <a:t>):</a:t>
            </a:r>
          </a:p>
          <a:p>
            <a:pPr>
              <a:buFont typeface="Wingdings" panose="05000000000000000000" pitchFamily="2" charset="2"/>
              <a:buChar char="ü"/>
            </a:pPr>
            <a:r>
              <a:rPr lang="en-US" i="1" dirty="0"/>
              <a:t>limbaje de genera</a:t>
            </a:r>
            <a:r>
              <a:rPr lang="ro-RO" i="1" dirty="0" err="1"/>
              <a:t>ţ</a:t>
            </a:r>
            <a:r>
              <a:rPr lang="en-US" i="1" dirty="0"/>
              <a:t>ia I</a:t>
            </a:r>
            <a:r>
              <a:rPr lang="en-US" dirty="0"/>
              <a:t>: limbajele cod-ma</a:t>
            </a:r>
            <a:r>
              <a:rPr lang="ro-RO" dirty="0" err="1"/>
              <a:t>ş</a:t>
            </a:r>
            <a:r>
              <a:rPr lang="en-US" dirty="0"/>
              <a:t>in</a:t>
            </a:r>
            <a:r>
              <a:rPr lang="ro-RO" dirty="0"/>
              <a:t>ă</a:t>
            </a:r>
            <a:endParaRPr lang="en-US" dirty="0"/>
          </a:p>
          <a:p>
            <a:pPr>
              <a:buFont typeface="Wingdings" panose="05000000000000000000" pitchFamily="2" charset="2"/>
              <a:buChar char="ü"/>
            </a:pPr>
            <a:r>
              <a:rPr lang="en-US" i="1" dirty="0"/>
              <a:t>limbaje de genera</a:t>
            </a:r>
            <a:r>
              <a:rPr lang="ro-RO" i="1" dirty="0" err="1"/>
              <a:t>ţ</a:t>
            </a:r>
            <a:r>
              <a:rPr lang="en-US" i="1" dirty="0"/>
              <a:t>ia a doua</a:t>
            </a:r>
            <a:r>
              <a:rPr lang="en-US" dirty="0"/>
              <a:t>: limbajele de asamblare</a:t>
            </a:r>
          </a:p>
          <a:p>
            <a:pPr>
              <a:buFont typeface="Wingdings" panose="05000000000000000000" pitchFamily="2" charset="2"/>
              <a:buChar char="ü"/>
            </a:pPr>
            <a:r>
              <a:rPr lang="en-US" i="1" dirty="0"/>
              <a:t>limbaje de genera</a:t>
            </a:r>
            <a:r>
              <a:rPr lang="ro-RO" i="1" dirty="0" err="1"/>
              <a:t>ţ</a:t>
            </a:r>
            <a:r>
              <a:rPr lang="en-US" i="1" dirty="0"/>
              <a:t>ia a treia: </a:t>
            </a:r>
            <a:r>
              <a:rPr lang="en-US" dirty="0"/>
              <a:t>limbaje de nivel </a:t>
            </a:r>
            <a:r>
              <a:rPr lang="ro-RO" dirty="0"/>
              <a:t>î</a:t>
            </a:r>
            <a:r>
              <a:rPr lang="en-US" dirty="0"/>
              <a:t>nalt, cum ar fi C-ul (</a:t>
            </a:r>
            <a:r>
              <a:rPr lang="ro-RO" dirty="0"/>
              <a:t>ş</a:t>
            </a:r>
            <a:r>
              <a:rPr lang="en-US" dirty="0" err="1"/>
              <a:t>i</a:t>
            </a:r>
            <a:r>
              <a:rPr lang="en-US" dirty="0"/>
              <a:t> toate derivatele sale: C++, Java, ), Pascal, Fortran, etc.</a:t>
            </a:r>
          </a:p>
          <a:p>
            <a:pPr>
              <a:buFont typeface="Wingdings" panose="05000000000000000000" pitchFamily="2" charset="2"/>
              <a:buChar char="ü"/>
            </a:pPr>
            <a:r>
              <a:rPr lang="en-US" i="1" dirty="0"/>
              <a:t>limbaje de generatia a patra</a:t>
            </a:r>
            <a:r>
              <a:rPr lang="en-US" dirty="0"/>
              <a:t>: limbajele neprocedurale, orientate pe rezolvarea unei anumite clase de probleme: SQL</a:t>
            </a:r>
          </a:p>
          <a:p>
            <a:pPr>
              <a:buFont typeface="Wingdings" panose="05000000000000000000" pitchFamily="2" charset="2"/>
              <a:buChar char="ü"/>
            </a:pPr>
            <a:r>
              <a:rPr lang="en-US" i="1" dirty="0"/>
              <a:t>limbaje de generatia a cincea: </a:t>
            </a:r>
            <a:r>
              <a:rPr lang="en-US" dirty="0"/>
              <a:t>limbaje utilizate </a:t>
            </a:r>
            <a:r>
              <a:rPr lang="ro-RO" dirty="0"/>
              <a:t>î</a:t>
            </a:r>
            <a:r>
              <a:rPr lang="en-US" dirty="0"/>
              <a:t>n domenii precum logica fuzzy, inteligen</a:t>
            </a:r>
            <a:r>
              <a:rPr lang="ro-RO" dirty="0" err="1"/>
              <a:t>ţ</a:t>
            </a:r>
            <a:r>
              <a:rPr lang="en-US" dirty="0"/>
              <a:t>a artificial</a:t>
            </a:r>
            <a:r>
              <a:rPr lang="ro-RO" dirty="0"/>
              <a:t>ă</a:t>
            </a:r>
            <a:r>
              <a:rPr lang="en-US" dirty="0"/>
              <a:t>, sau re</a:t>
            </a:r>
            <a:r>
              <a:rPr lang="ro-RO" dirty="0" err="1"/>
              <a:t>ţ</a:t>
            </a:r>
            <a:r>
              <a:rPr lang="en-US" dirty="0"/>
              <a:t>elele neuronale: Prolog, LISP,</a:t>
            </a:r>
          </a:p>
        </p:txBody>
      </p:sp>
    </p:spTree>
    <p:extLst>
      <p:ext uri="{BB962C8B-B14F-4D97-AF65-F5344CB8AC3E}">
        <p14:creationId xmlns:p14="http://schemas.microsoft.com/office/powerpoint/2010/main" val="2982257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76A0BE-802F-42EC-8137-2DF650294FC2}"/>
              </a:ext>
            </a:extLst>
          </p:cNvPr>
          <p:cNvSpPr>
            <a:spLocks noGrp="1"/>
          </p:cNvSpPr>
          <p:nvPr>
            <p:ph idx="1"/>
          </p:nvPr>
        </p:nvSpPr>
        <p:spPr>
          <a:xfrm>
            <a:off x="629265" y="796412"/>
            <a:ext cx="11041626" cy="4807975"/>
          </a:xfrm>
        </p:spPr>
        <p:txBody>
          <a:bodyPr/>
          <a:lstStyle/>
          <a:p>
            <a:r>
              <a:rPr lang="ro-RO" b="1" i="1" dirty="0"/>
              <a:t>d</a:t>
            </a:r>
            <a:r>
              <a:rPr lang="en-US" b="1" i="1" dirty="0"/>
              <a:t>up</a:t>
            </a:r>
            <a:r>
              <a:rPr lang="ro-RO" b="1" i="1" dirty="0"/>
              <a:t>ă</a:t>
            </a:r>
            <a:r>
              <a:rPr lang="en-US" b="1" i="1" dirty="0"/>
              <a:t> destina</a:t>
            </a:r>
            <a:r>
              <a:rPr lang="ro-RO" b="1" i="1" dirty="0" err="1"/>
              <a:t>ţ</a:t>
            </a:r>
            <a:r>
              <a:rPr lang="en-US" b="1" i="1" dirty="0"/>
              <a:t>ia lor:</a:t>
            </a:r>
            <a:endParaRPr lang="ro-RO" b="1" i="1" dirty="0"/>
          </a:p>
          <a:p>
            <a:pPr>
              <a:buFont typeface="Wingdings" panose="05000000000000000000" pitchFamily="2" charset="2"/>
              <a:buChar char="ü"/>
            </a:pPr>
            <a:r>
              <a:rPr lang="it-IT" i="1" dirty="0"/>
              <a:t>Limbaje generale </a:t>
            </a:r>
            <a:r>
              <a:rPr lang="it-IT" sz="2600" dirty="0"/>
              <a:t>- care pot fi folosite (cel pu</a:t>
            </a:r>
            <a:r>
              <a:rPr lang="ro-RO" sz="2600" dirty="0" err="1"/>
              <a:t>ţ</a:t>
            </a:r>
            <a:r>
              <a:rPr lang="it-IT" sz="2600" dirty="0"/>
              <a:t>in teoretic) </a:t>
            </a:r>
            <a:r>
              <a:rPr lang="ro-RO" sz="2600" dirty="0"/>
              <a:t>î</a:t>
            </a:r>
            <a:r>
              <a:rPr lang="it-IT" sz="2600" dirty="0"/>
              <a:t>n scrierea oric</a:t>
            </a:r>
            <a:r>
              <a:rPr lang="ro-RO" sz="2600" dirty="0"/>
              <a:t>ă</a:t>
            </a:r>
            <a:r>
              <a:rPr lang="it-IT" sz="2600" dirty="0"/>
              <a:t>rui tip de programe:</a:t>
            </a:r>
            <a:r>
              <a:rPr lang="ro-RO" sz="2600" dirty="0"/>
              <a:t> Basic, C, C++, C#, Cobol, Fortran, Java, Java Script, Pascal, Perl, PHP etc. </a:t>
            </a:r>
          </a:p>
          <a:p>
            <a:pPr>
              <a:buFont typeface="Wingdings" panose="05000000000000000000" pitchFamily="2" charset="2"/>
              <a:buChar char="ü"/>
            </a:pPr>
            <a:r>
              <a:rPr lang="en-US" sz="2600" i="1" dirty="0"/>
              <a:t>Limbaje </a:t>
            </a:r>
            <a:r>
              <a:rPr lang="en-US" sz="2600" i="1" dirty="0" err="1"/>
              <a:t>specifice</a:t>
            </a:r>
            <a:r>
              <a:rPr lang="en-US" sz="2600" i="1" dirty="0"/>
              <a:t> </a:t>
            </a:r>
            <a:r>
              <a:rPr lang="en-US" sz="2600" dirty="0"/>
              <a:t>– sunt limbaje cu o </a:t>
            </a:r>
            <a:r>
              <a:rPr lang="ro-RO" sz="2600" dirty="0" err="1"/>
              <a:t>ţ</a:t>
            </a:r>
            <a:r>
              <a:rPr lang="en-US" sz="2600" dirty="0"/>
              <a:t>int</a:t>
            </a:r>
            <a:r>
              <a:rPr lang="ro-RO" sz="2600" dirty="0"/>
              <a:t>ă</a:t>
            </a:r>
            <a:r>
              <a:rPr lang="en-US" sz="2600" dirty="0"/>
              <a:t> bine </a:t>
            </a:r>
            <a:r>
              <a:rPr lang="en-US" sz="2600" dirty="0" err="1"/>
              <a:t>definit</a:t>
            </a:r>
            <a:r>
              <a:rPr lang="ro-RO" sz="2600" dirty="0"/>
              <a:t>ă</a:t>
            </a:r>
            <a:r>
              <a:rPr lang="en-US" sz="2600" dirty="0"/>
              <a:t>, </a:t>
            </a:r>
            <a:r>
              <a:rPr lang="en-US" sz="2600" dirty="0" err="1"/>
              <a:t>folosite</a:t>
            </a:r>
            <a:r>
              <a:rPr lang="en-US" sz="2600" dirty="0"/>
              <a:t> de </a:t>
            </a:r>
            <a:r>
              <a:rPr lang="en-US" sz="2600" dirty="0" err="1"/>
              <a:t>obicei</a:t>
            </a:r>
            <a:r>
              <a:rPr lang="en-US" sz="2600" dirty="0"/>
              <a:t> pentru </a:t>
            </a:r>
            <a:r>
              <a:rPr lang="en-US" sz="2600" dirty="0" err="1"/>
              <a:t>interac</a:t>
            </a:r>
            <a:r>
              <a:rPr lang="ro-RO" sz="2600" dirty="0" err="1"/>
              <a:t>ţ</a:t>
            </a:r>
            <a:r>
              <a:rPr lang="en-US" sz="2600" dirty="0" err="1"/>
              <a:t>iunea</a:t>
            </a:r>
            <a:r>
              <a:rPr lang="en-US" sz="2600" dirty="0"/>
              <a:t> cu un </a:t>
            </a:r>
            <a:r>
              <a:rPr lang="en-US" sz="2600" dirty="0" err="1"/>
              <a:t>anumit</a:t>
            </a:r>
            <a:r>
              <a:rPr lang="en-US" sz="2600" dirty="0"/>
              <a:t> program sau system</a:t>
            </a:r>
            <a:r>
              <a:rPr lang="ro-RO" sz="2600" dirty="0"/>
              <a:t>: ASP, SQL, FoxPro, </a:t>
            </a:r>
            <a:r>
              <a:rPr lang="ro-RO" sz="2600" dirty="0" err="1"/>
              <a:t>ActionScript</a:t>
            </a:r>
            <a:r>
              <a:rPr lang="ro-RO" sz="2600" dirty="0"/>
              <a:t>, </a:t>
            </a:r>
            <a:r>
              <a:rPr lang="ro-RO" sz="2600" dirty="0" err="1"/>
              <a:t>Miva</a:t>
            </a:r>
            <a:r>
              <a:rPr lang="ro-RO" sz="2600" dirty="0"/>
              <a:t>, etc. </a:t>
            </a:r>
          </a:p>
          <a:p>
            <a:pPr marL="0" indent="0">
              <a:buNone/>
            </a:pPr>
            <a:endParaRPr lang="ro-RO" sz="2600" dirty="0"/>
          </a:p>
          <a:p>
            <a:pPr marL="0" indent="0">
              <a:buNone/>
            </a:pPr>
            <a:endParaRPr lang="en-US" sz="2600" dirty="0"/>
          </a:p>
        </p:txBody>
      </p:sp>
    </p:spTree>
    <p:extLst>
      <p:ext uri="{BB962C8B-B14F-4D97-AF65-F5344CB8AC3E}">
        <p14:creationId xmlns:p14="http://schemas.microsoft.com/office/powerpoint/2010/main" val="3824101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88265D-F4FB-4A00-98C4-D58BF6903E1E}"/>
              </a:ext>
            </a:extLst>
          </p:cNvPr>
          <p:cNvSpPr>
            <a:spLocks noGrp="1"/>
          </p:cNvSpPr>
          <p:nvPr>
            <p:ph idx="1"/>
          </p:nvPr>
        </p:nvSpPr>
        <p:spPr>
          <a:xfrm>
            <a:off x="0" y="0"/>
            <a:ext cx="12192000" cy="6764594"/>
          </a:xfrm>
        </p:spPr>
        <p:txBody>
          <a:bodyPr/>
          <a:lstStyle/>
          <a:p>
            <a:pPr marL="0" indent="0">
              <a:buNone/>
            </a:pPr>
            <a:r>
              <a:rPr lang="ro-RO" dirty="0"/>
              <a:t>	</a:t>
            </a:r>
          </a:p>
          <a:p>
            <a:pPr marL="0" indent="0" algn="just">
              <a:buNone/>
            </a:pPr>
            <a:r>
              <a:rPr lang="ro-RO" dirty="0"/>
              <a:t>	Limbile sunt împărțite în trei familii mari, bazate pe paradigma de programare de referință: </a:t>
            </a:r>
            <a:r>
              <a:rPr lang="ro-RO" b="1" i="1" dirty="0"/>
              <a:t>limbaje imperative , funcționale </a:t>
            </a:r>
            <a:r>
              <a:rPr lang="ro-RO" dirty="0"/>
              <a:t>și</a:t>
            </a:r>
            <a:r>
              <a:rPr lang="ro-RO" b="1" i="1" dirty="0"/>
              <a:t> logice.</a:t>
            </a:r>
          </a:p>
          <a:p>
            <a:pPr algn="just"/>
            <a:r>
              <a:rPr lang="ro-RO" b="1" i="1" dirty="0"/>
              <a:t>Limbaje imperative: </a:t>
            </a:r>
            <a:r>
              <a:rPr lang="ro-RO" dirty="0"/>
              <a:t>instrucțiunea este o comandă explicită, care operează pe una sau mai multe variabile sau pe starea internă a mașinii, iar instrucțiunile sunt executate într-o ordine predeterminată. Scrierea unui program într-un limbaj imperativ înseamnă gestionarea a ceea ce trebuie să facă mașina pentru a obține rezultatul dorit, iar programatorul este ocupat să regleze algoritmii necesari pentru a manipula datele: </a:t>
            </a:r>
          </a:p>
          <a:p>
            <a:pPr algn="just">
              <a:buFont typeface="Wingdings" panose="05000000000000000000" pitchFamily="2" charset="2"/>
              <a:buChar char="ü"/>
            </a:pPr>
            <a:r>
              <a:rPr lang="ro-RO" i="1" dirty="0"/>
              <a:t>Tipice</a:t>
            </a:r>
            <a:r>
              <a:rPr lang="ro-RO" dirty="0"/>
              <a:t>: Assembler, COBOL, FORTRAN, APL; ALGOL, etc.</a:t>
            </a:r>
          </a:p>
          <a:p>
            <a:pPr algn="just">
              <a:buFont typeface="Wingdings" panose="05000000000000000000" pitchFamily="2" charset="2"/>
              <a:buChar char="ü"/>
            </a:pPr>
            <a:r>
              <a:rPr lang="ro-RO" i="1" dirty="0"/>
              <a:t>Structurate</a:t>
            </a:r>
            <a:r>
              <a:rPr lang="ro-RO" dirty="0"/>
              <a:t> - scopul este de a limita complexitatea structurii de control a programului: Ada, Pascal, etc</a:t>
            </a:r>
          </a:p>
          <a:p>
            <a:pPr algn="just">
              <a:buFont typeface="Wingdings" panose="05000000000000000000" pitchFamily="2" charset="2"/>
              <a:buChar char="ü"/>
            </a:pPr>
            <a:r>
              <a:rPr lang="ro-RO" i="1" dirty="0"/>
              <a:t>Orientat pe obiecte </a:t>
            </a:r>
            <a:r>
              <a:rPr lang="ro-RO" dirty="0"/>
              <a:t>– C++, C#, JAVA, PHP, Python, Rubin, Visual Basic. </a:t>
            </a:r>
          </a:p>
          <a:p>
            <a:pPr marL="0" indent="0">
              <a:buNone/>
            </a:pPr>
            <a:endParaRPr lang="ro-RO" sz="2400" dirty="0"/>
          </a:p>
        </p:txBody>
      </p:sp>
    </p:spTree>
    <p:extLst>
      <p:ext uri="{BB962C8B-B14F-4D97-AF65-F5344CB8AC3E}">
        <p14:creationId xmlns:p14="http://schemas.microsoft.com/office/powerpoint/2010/main" val="30279442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TotalTime>
  <Words>2336</Words>
  <Application>Microsoft Office PowerPoint</Application>
  <PresentationFormat>Widescreen</PresentationFormat>
  <Paragraphs>175</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Calibri Light</vt:lpstr>
      <vt:lpstr>Times New Roman</vt:lpstr>
      <vt:lpstr>Verdana</vt:lpstr>
      <vt:lpstr>Wingdings</vt:lpstr>
      <vt:lpstr>Office Theme</vt:lpstr>
      <vt:lpstr>Programare procedurală</vt:lpstr>
      <vt:lpstr>PowerPoint Presentation</vt:lpstr>
      <vt:lpstr>Cerințe</vt:lpstr>
      <vt:lpstr>Modalitate de notare studii la zi</vt:lpstr>
      <vt:lpstr>Ce este un limbaj de programare? </vt:lpstr>
      <vt:lpstr>PowerPoint Presentation</vt:lpstr>
      <vt:lpstr>Clasificarea limbajelor de programare</vt:lpstr>
      <vt:lpstr>PowerPoint Presentation</vt:lpstr>
      <vt:lpstr>PowerPoint Presentation</vt:lpstr>
      <vt:lpstr>PowerPoint Presentation</vt:lpstr>
      <vt:lpstr>Inițiere în VBA</vt:lpstr>
      <vt:lpstr>VBA este componentă a familiei de limbaje Visual Basic - scurt istoric</vt:lpstr>
      <vt:lpstr>VBA (Visual Basic for Applications)</vt:lpstr>
      <vt:lpstr>Întroducere în curs</vt:lpstr>
      <vt:lpstr>Informaţia</vt:lpstr>
      <vt:lpstr>PowerPoint Presentation</vt:lpstr>
      <vt:lpstr>PowerPoint Presentation</vt:lpstr>
      <vt:lpstr>Tehnicile (paradigme) de programare  </vt:lpstr>
      <vt:lpstr> Tipuri de paradigme </vt:lpstr>
      <vt:lpstr>Tehnici/ limbaje de programare – aplicații</vt:lpstr>
      <vt:lpstr>Programare procedurală </vt:lpstr>
      <vt:lpstr>PowerPoint Presentation</vt:lpstr>
      <vt:lpstr>Programarea orientată pe obiecte</vt:lpstr>
      <vt:lpstr>PowerPoint Presentation</vt:lpstr>
      <vt:lpstr>PowerPoint Presentation</vt:lpstr>
      <vt:lpstr>Scopul utilizării  limbajului de programare  VBA  </vt:lpstr>
      <vt:lpstr>VBA permite: </vt:lpstr>
      <vt:lpstr>Fereastra VBA Editorului - VBE</vt:lpstr>
      <vt:lpstr>PowerPoint Presentation</vt:lpstr>
      <vt:lpstr>PowerPoint Presentation</vt:lpstr>
      <vt:lpstr>Mulţumesc de atenţie!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Programare procedurală</dc:title>
  <dc:creator>Rodica Branişte</dc:creator>
  <cp:lastModifiedBy>Rodica Branişte</cp:lastModifiedBy>
  <cp:revision>9</cp:revision>
  <dcterms:created xsi:type="dcterms:W3CDTF">2022-01-24T14:12:18Z</dcterms:created>
  <dcterms:modified xsi:type="dcterms:W3CDTF">2022-01-24T19:47:44Z</dcterms:modified>
</cp:coreProperties>
</file>