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73" r:id="rId5"/>
    <p:sldId id="262" r:id="rId6"/>
    <p:sldId id="274" r:id="rId7"/>
    <p:sldId id="275" r:id="rId8"/>
    <p:sldId id="260" r:id="rId9"/>
    <p:sldId id="264" r:id="rId10"/>
    <p:sldId id="266" r:id="rId11"/>
    <p:sldId id="267" r:id="rId12"/>
    <p:sldId id="265" r:id="rId13"/>
    <p:sldId id="269" r:id="rId14"/>
    <p:sldId id="270"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95279C9-DD1A-4B6E-80C5-A8131B5A3761}" type="datetimeFigureOut">
              <a:rPr lang="ru-RU" smtClean="0"/>
              <a:t>19.02.2019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00A6E9F-A94E-4758-81CA-117FAD76376D}" type="slidenum">
              <a:rPr lang="ru-RU" smtClean="0"/>
              <a:t>‹#›</a:t>
            </a:fld>
            <a:endParaRPr lang="ru-RU"/>
          </a:p>
        </p:txBody>
      </p:sp>
    </p:spTree>
    <p:extLst>
      <p:ext uri="{BB962C8B-B14F-4D97-AF65-F5344CB8AC3E}">
        <p14:creationId xmlns:p14="http://schemas.microsoft.com/office/powerpoint/2010/main" val="896188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95279C9-DD1A-4B6E-80C5-A8131B5A3761}" type="datetimeFigureOut">
              <a:rPr lang="ru-RU" smtClean="0"/>
              <a:t>19.02.2019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00A6E9F-A94E-4758-81CA-117FAD76376D}" type="slidenum">
              <a:rPr lang="ru-RU" smtClean="0"/>
              <a:t>‹#›</a:t>
            </a:fld>
            <a:endParaRPr lang="ru-RU"/>
          </a:p>
        </p:txBody>
      </p:sp>
    </p:spTree>
    <p:extLst>
      <p:ext uri="{BB962C8B-B14F-4D97-AF65-F5344CB8AC3E}">
        <p14:creationId xmlns:p14="http://schemas.microsoft.com/office/powerpoint/2010/main" val="1916006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95279C9-DD1A-4B6E-80C5-A8131B5A3761}" type="datetimeFigureOut">
              <a:rPr lang="ru-RU" smtClean="0"/>
              <a:t>19.02.2019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00A6E9F-A94E-4758-81CA-117FAD76376D}" type="slidenum">
              <a:rPr lang="ru-RU" smtClean="0"/>
              <a:t>‹#›</a:t>
            </a:fld>
            <a:endParaRPr lang="ru-RU"/>
          </a:p>
        </p:txBody>
      </p:sp>
    </p:spTree>
    <p:extLst>
      <p:ext uri="{BB962C8B-B14F-4D97-AF65-F5344CB8AC3E}">
        <p14:creationId xmlns:p14="http://schemas.microsoft.com/office/powerpoint/2010/main" val="3534597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95279C9-DD1A-4B6E-80C5-A8131B5A3761}" type="datetimeFigureOut">
              <a:rPr lang="ru-RU" smtClean="0"/>
              <a:t>19.02.2019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00A6E9F-A94E-4758-81CA-117FAD76376D}" type="slidenum">
              <a:rPr lang="ru-RU" smtClean="0"/>
              <a:t>‹#›</a:t>
            </a:fld>
            <a:endParaRPr lang="ru-RU"/>
          </a:p>
        </p:txBody>
      </p:sp>
    </p:spTree>
    <p:extLst>
      <p:ext uri="{BB962C8B-B14F-4D97-AF65-F5344CB8AC3E}">
        <p14:creationId xmlns:p14="http://schemas.microsoft.com/office/powerpoint/2010/main" val="69228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95279C9-DD1A-4B6E-80C5-A8131B5A3761}" type="datetimeFigureOut">
              <a:rPr lang="ru-RU" smtClean="0"/>
              <a:t>19.02.2019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00A6E9F-A94E-4758-81CA-117FAD76376D}" type="slidenum">
              <a:rPr lang="ru-RU" smtClean="0"/>
              <a:t>‹#›</a:t>
            </a:fld>
            <a:endParaRPr lang="ru-RU"/>
          </a:p>
        </p:txBody>
      </p:sp>
    </p:spTree>
    <p:extLst>
      <p:ext uri="{BB962C8B-B14F-4D97-AF65-F5344CB8AC3E}">
        <p14:creationId xmlns:p14="http://schemas.microsoft.com/office/powerpoint/2010/main" val="977519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095279C9-DD1A-4B6E-80C5-A8131B5A3761}" type="datetimeFigureOut">
              <a:rPr lang="ru-RU" smtClean="0"/>
              <a:t>19.02.2019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00A6E9F-A94E-4758-81CA-117FAD76376D}" type="slidenum">
              <a:rPr lang="ru-RU" smtClean="0"/>
              <a:t>‹#›</a:t>
            </a:fld>
            <a:endParaRPr lang="ru-RU"/>
          </a:p>
        </p:txBody>
      </p:sp>
    </p:spTree>
    <p:extLst>
      <p:ext uri="{BB962C8B-B14F-4D97-AF65-F5344CB8AC3E}">
        <p14:creationId xmlns:p14="http://schemas.microsoft.com/office/powerpoint/2010/main" val="3333806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95279C9-DD1A-4B6E-80C5-A8131B5A3761}" type="datetimeFigureOut">
              <a:rPr lang="ru-RU" smtClean="0"/>
              <a:t>19.02.2019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00A6E9F-A94E-4758-81CA-117FAD76376D}" type="slidenum">
              <a:rPr lang="ru-RU" smtClean="0"/>
              <a:t>‹#›</a:t>
            </a:fld>
            <a:endParaRPr lang="ru-RU"/>
          </a:p>
        </p:txBody>
      </p:sp>
    </p:spTree>
    <p:extLst>
      <p:ext uri="{BB962C8B-B14F-4D97-AF65-F5344CB8AC3E}">
        <p14:creationId xmlns:p14="http://schemas.microsoft.com/office/powerpoint/2010/main" val="885873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95279C9-DD1A-4B6E-80C5-A8131B5A3761}" type="datetimeFigureOut">
              <a:rPr lang="ru-RU" smtClean="0"/>
              <a:t>19.02.2019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00A6E9F-A94E-4758-81CA-117FAD76376D}" type="slidenum">
              <a:rPr lang="ru-RU" smtClean="0"/>
              <a:t>‹#›</a:t>
            </a:fld>
            <a:endParaRPr lang="ru-RU"/>
          </a:p>
        </p:txBody>
      </p:sp>
    </p:spTree>
    <p:extLst>
      <p:ext uri="{BB962C8B-B14F-4D97-AF65-F5344CB8AC3E}">
        <p14:creationId xmlns:p14="http://schemas.microsoft.com/office/powerpoint/2010/main" val="10686628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95279C9-DD1A-4B6E-80C5-A8131B5A3761}" type="datetimeFigureOut">
              <a:rPr lang="ru-RU" smtClean="0"/>
              <a:t>19.02.2019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00A6E9F-A94E-4758-81CA-117FAD76376D}" type="slidenum">
              <a:rPr lang="ru-RU" smtClean="0"/>
              <a:t>‹#›</a:t>
            </a:fld>
            <a:endParaRPr lang="ru-RU"/>
          </a:p>
        </p:txBody>
      </p:sp>
    </p:spTree>
    <p:extLst>
      <p:ext uri="{BB962C8B-B14F-4D97-AF65-F5344CB8AC3E}">
        <p14:creationId xmlns:p14="http://schemas.microsoft.com/office/powerpoint/2010/main" val="428302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95279C9-DD1A-4B6E-80C5-A8131B5A3761}" type="datetimeFigureOut">
              <a:rPr lang="ru-RU" smtClean="0"/>
              <a:t>19.02.2019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00A6E9F-A94E-4758-81CA-117FAD76376D}" type="slidenum">
              <a:rPr lang="ru-RU" smtClean="0"/>
              <a:t>‹#›</a:t>
            </a:fld>
            <a:endParaRPr lang="ru-RU"/>
          </a:p>
        </p:txBody>
      </p:sp>
    </p:spTree>
    <p:extLst>
      <p:ext uri="{BB962C8B-B14F-4D97-AF65-F5344CB8AC3E}">
        <p14:creationId xmlns:p14="http://schemas.microsoft.com/office/powerpoint/2010/main" val="1572567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95279C9-DD1A-4B6E-80C5-A8131B5A3761}" type="datetimeFigureOut">
              <a:rPr lang="ru-RU" smtClean="0"/>
              <a:t>19.02.2019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00A6E9F-A94E-4758-81CA-117FAD76376D}" type="slidenum">
              <a:rPr lang="ru-RU" smtClean="0"/>
              <a:t>‹#›</a:t>
            </a:fld>
            <a:endParaRPr lang="ru-RU"/>
          </a:p>
        </p:txBody>
      </p:sp>
    </p:spTree>
    <p:extLst>
      <p:ext uri="{BB962C8B-B14F-4D97-AF65-F5344CB8AC3E}">
        <p14:creationId xmlns:p14="http://schemas.microsoft.com/office/powerpoint/2010/main" val="2592959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5279C9-DD1A-4B6E-80C5-A8131B5A3761}" type="datetimeFigureOut">
              <a:rPr lang="ru-RU" smtClean="0"/>
              <a:t>19.02.2019</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0A6E9F-A94E-4758-81CA-117FAD76376D}" type="slidenum">
              <a:rPr lang="ru-RU" smtClean="0"/>
              <a:t>‹#›</a:t>
            </a:fld>
            <a:endParaRPr lang="ru-RU"/>
          </a:p>
        </p:txBody>
      </p:sp>
    </p:spTree>
    <p:extLst>
      <p:ext uri="{BB962C8B-B14F-4D97-AF65-F5344CB8AC3E}">
        <p14:creationId xmlns:p14="http://schemas.microsoft.com/office/powerpoint/2010/main" val="1233512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o-RO" b="1" dirty="0"/>
              <a:t>Tema IV. Tehnici de comunicare utilizate în conflict</a:t>
            </a:r>
            <a:endParaRPr lang="ru-RU" dirty="0"/>
          </a:p>
        </p:txBody>
      </p:sp>
    </p:spTree>
    <p:extLst>
      <p:ext uri="{BB962C8B-B14F-4D97-AF65-F5344CB8AC3E}">
        <p14:creationId xmlns:p14="http://schemas.microsoft.com/office/powerpoint/2010/main" val="3564409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5793507"/>
          </a:xfrm>
        </p:spPr>
        <p:txBody>
          <a:bodyPr>
            <a:normAutofit fontScale="92500" lnSpcReduction="10000"/>
          </a:bodyPr>
          <a:lstStyle/>
          <a:p>
            <a:r>
              <a:rPr lang="en-US" dirty="0"/>
              <a:t>in </a:t>
            </a:r>
            <a:r>
              <a:rPr lang="en-US" dirty="0" err="1"/>
              <a:t>functie</a:t>
            </a:r>
            <a:r>
              <a:rPr lang="en-US" dirty="0"/>
              <a:t> de </a:t>
            </a:r>
            <a:r>
              <a:rPr lang="en-US" dirty="0" err="1"/>
              <a:t>tipul</a:t>
            </a:r>
            <a:r>
              <a:rPr lang="en-US" dirty="0"/>
              <a:t> </a:t>
            </a:r>
            <a:r>
              <a:rPr lang="en-US" dirty="0" err="1"/>
              <a:t>situatiilor</a:t>
            </a:r>
            <a:r>
              <a:rPr lang="en-US" dirty="0"/>
              <a:t> </a:t>
            </a:r>
            <a:r>
              <a:rPr lang="en-US" dirty="0" err="1"/>
              <a:t>decizionale</a:t>
            </a:r>
            <a:r>
              <a:rPr lang="en-US" dirty="0"/>
              <a:t> implicate, in </a:t>
            </a:r>
            <a:r>
              <a:rPr lang="en-US" dirty="0" err="1"/>
              <a:t>trei</a:t>
            </a:r>
            <a:r>
              <a:rPr lang="en-US" dirty="0"/>
              <a:t> </a:t>
            </a:r>
            <a:r>
              <a:rPr lang="en-US" dirty="0" err="1"/>
              <a:t>categorii</a:t>
            </a:r>
            <a:r>
              <a:rPr lang="en-US" dirty="0" smtClean="0"/>
              <a:t>:</a:t>
            </a:r>
            <a:endParaRPr lang="ro-RO" dirty="0" smtClean="0"/>
          </a:p>
          <a:p>
            <a:r>
              <a:rPr lang="en-US" dirty="0" smtClean="0"/>
              <a:t>- </a:t>
            </a:r>
            <a:r>
              <a:rPr lang="en-US" dirty="0" err="1"/>
              <a:t>metode</a:t>
            </a:r>
            <a:r>
              <a:rPr lang="en-US" dirty="0"/>
              <a:t> </a:t>
            </a:r>
            <a:r>
              <a:rPr lang="en-US" dirty="0" err="1"/>
              <a:t>si</a:t>
            </a:r>
            <a:r>
              <a:rPr lang="en-US" dirty="0"/>
              <a:t> </a:t>
            </a:r>
            <a:r>
              <a:rPr lang="en-US" dirty="0" err="1"/>
              <a:t>tehnici</a:t>
            </a:r>
            <a:r>
              <a:rPr lang="en-US" dirty="0"/>
              <a:t> de </a:t>
            </a:r>
            <a:r>
              <a:rPr lang="en-US" dirty="0" err="1"/>
              <a:t>optimizare</a:t>
            </a:r>
            <a:r>
              <a:rPr lang="en-US" dirty="0"/>
              <a:t> a </a:t>
            </a:r>
            <a:r>
              <a:rPr lang="en-US" dirty="0" err="1"/>
              <a:t>deciziilor</a:t>
            </a:r>
            <a:r>
              <a:rPr lang="en-US" dirty="0"/>
              <a:t> in </a:t>
            </a:r>
            <a:r>
              <a:rPr lang="en-US" dirty="0" err="1"/>
              <a:t>conditii</a:t>
            </a:r>
            <a:r>
              <a:rPr lang="en-US" dirty="0"/>
              <a:t> de </a:t>
            </a:r>
            <a:r>
              <a:rPr lang="en-US" dirty="0" err="1"/>
              <a:t>certitudine</a:t>
            </a:r>
            <a:r>
              <a:rPr lang="en-US" dirty="0"/>
              <a:t>: </a:t>
            </a:r>
            <a:r>
              <a:rPr lang="en-US" dirty="0" err="1" smtClean="0"/>
              <a:t>metoda</a:t>
            </a:r>
            <a:r>
              <a:rPr lang="en-US" dirty="0" smtClean="0"/>
              <a:t> </a:t>
            </a:r>
            <a:r>
              <a:rPr lang="en-US" dirty="0" err="1"/>
              <a:t>utilitatii</a:t>
            </a:r>
            <a:r>
              <a:rPr lang="en-US" dirty="0"/>
              <a:t> </a:t>
            </a:r>
            <a:r>
              <a:rPr lang="en-US" dirty="0" err="1"/>
              <a:t>globale</a:t>
            </a:r>
            <a:r>
              <a:rPr lang="en-US" dirty="0" smtClean="0"/>
              <a:t>,</a:t>
            </a:r>
            <a:r>
              <a:rPr lang="ro-RO" dirty="0" smtClean="0"/>
              <a:t> </a:t>
            </a:r>
            <a:r>
              <a:rPr lang="en-US" dirty="0" err="1" smtClean="0"/>
              <a:t>metoda</a:t>
            </a:r>
            <a:r>
              <a:rPr lang="en-US" dirty="0" smtClean="0"/>
              <a:t> </a:t>
            </a:r>
            <a:r>
              <a:rPr lang="en-US" dirty="0" err="1"/>
              <a:t>aditiva</a:t>
            </a:r>
            <a:r>
              <a:rPr lang="en-US" dirty="0"/>
              <a:t>, </a:t>
            </a:r>
            <a:r>
              <a:rPr lang="en-US" dirty="0" err="1" smtClean="0"/>
              <a:t>tabelul</a:t>
            </a:r>
            <a:r>
              <a:rPr lang="en-US" dirty="0" smtClean="0"/>
              <a:t> </a:t>
            </a:r>
            <a:r>
              <a:rPr lang="en-US" dirty="0" err="1"/>
              <a:t>decizional</a:t>
            </a:r>
            <a:r>
              <a:rPr lang="en-US" dirty="0"/>
              <a:t>, </a:t>
            </a:r>
            <a:r>
              <a:rPr lang="en-US" dirty="0" err="1" smtClean="0"/>
              <a:t>simul</a:t>
            </a:r>
            <a:r>
              <a:rPr lang="ro-RO" dirty="0" smtClean="0"/>
              <a:t>a</a:t>
            </a:r>
            <a:r>
              <a:rPr lang="en-US" dirty="0" err="1" smtClean="0"/>
              <a:t>rea</a:t>
            </a:r>
            <a:r>
              <a:rPr lang="en-US" dirty="0" smtClean="0"/>
              <a:t> </a:t>
            </a:r>
            <a:r>
              <a:rPr lang="en-US" dirty="0" err="1"/>
              <a:t>decizionala</a:t>
            </a:r>
            <a:r>
              <a:rPr lang="en-US" dirty="0"/>
              <a:t>; </a:t>
            </a:r>
            <a:endParaRPr lang="ro-RO" dirty="0" smtClean="0"/>
          </a:p>
          <a:p>
            <a:r>
              <a:rPr lang="en-US" dirty="0" smtClean="0"/>
              <a:t>- </a:t>
            </a:r>
            <a:r>
              <a:rPr lang="en-US" dirty="0" err="1"/>
              <a:t>metode</a:t>
            </a:r>
            <a:r>
              <a:rPr lang="en-US" dirty="0"/>
              <a:t> </a:t>
            </a:r>
            <a:r>
              <a:rPr lang="en-US" dirty="0" err="1"/>
              <a:t>si</a:t>
            </a:r>
            <a:r>
              <a:rPr lang="en-US" dirty="0"/>
              <a:t> </a:t>
            </a:r>
            <a:r>
              <a:rPr lang="en-US" dirty="0" err="1"/>
              <a:t>tehnici</a:t>
            </a:r>
            <a:r>
              <a:rPr lang="en-US" dirty="0"/>
              <a:t> de </a:t>
            </a:r>
            <a:r>
              <a:rPr lang="en-US" dirty="0" err="1"/>
              <a:t>optimizare</a:t>
            </a:r>
            <a:r>
              <a:rPr lang="en-US" dirty="0"/>
              <a:t> a </a:t>
            </a:r>
            <a:r>
              <a:rPr lang="en-US" dirty="0" err="1"/>
              <a:t>deciziilor</a:t>
            </a:r>
            <a:r>
              <a:rPr lang="en-US" dirty="0"/>
              <a:t> in </a:t>
            </a:r>
            <a:r>
              <a:rPr lang="en-US" dirty="0" err="1"/>
              <a:t>conditii</a:t>
            </a:r>
            <a:r>
              <a:rPr lang="en-US" dirty="0"/>
              <a:t> de </a:t>
            </a:r>
            <a:r>
              <a:rPr lang="en-US" dirty="0" err="1"/>
              <a:t>incertitudine</a:t>
            </a:r>
            <a:r>
              <a:rPr lang="en-US" dirty="0"/>
              <a:t>: </a:t>
            </a:r>
            <a:r>
              <a:rPr lang="en-US" dirty="0" err="1"/>
              <a:t>tehnica</a:t>
            </a:r>
            <a:r>
              <a:rPr lang="en-US" dirty="0"/>
              <a:t> </a:t>
            </a:r>
            <a:r>
              <a:rPr lang="en-US" dirty="0" err="1"/>
              <a:t>optimista</a:t>
            </a:r>
            <a:r>
              <a:rPr lang="en-US" dirty="0"/>
              <a:t>, </a:t>
            </a:r>
            <a:r>
              <a:rPr lang="en-US" dirty="0" err="1"/>
              <a:t>tehnica</a:t>
            </a:r>
            <a:r>
              <a:rPr lang="en-US" dirty="0"/>
              <a:t> </a:t>
            </a:r>
            <a:r>
              <a:rPr lang="en-US" dirty="0" err="1"/>
              <a:t>pesimista</a:t>
            </a:r>
            <a:r>
              <a:rPr lang="en-US" dirty="0"/>
              <a:t> </a:t>
            </a:r>
            <a:r>
              <a:rPr lang="ro-RO" dirty="0" smtClean="0"/>
              <a:t>,</a:t>
            </a:r>
            <a:r>
              <a:rPr lang="en-US" dirty="0" smtClean="0"/>
              <a:t> </a:t>
            </a:r>
            <a:r>
              <a:rPr lang="en-US" dirty="0" err="1"/>
              <a:t>tehnica</a:t>
            </a:r>
            <a:r>
              <a:rPr lang="en-US" dirty="0"/>
              <a:t> </a:t>
            </a:r>
            <a:r>
              <a:rPr lang="en-US" dirty="0" err="1"/>
              <a:t>optimalitatii</a:t>
            </a:r>
            <a:r>
              <a:rPr lang="en-US" dirty="0"/>
              <a:t> </a:t>
            </a:r>
            <a:r>
              <a:rPr lang="en-US" dirty="0" smtClean="0"/>
              <a:t>,</a:t>
            </a:r>
            <a:r>
              <a:rPr lang="en-US" dirty="0"/>
              <a:t> </a:t>
            </a:r>
            <a:r>
              <a:rPr lang="en-US" dirty="0" err="1"/>
              <a:t>tehnica</a:t>
            </a:r>
            <a:r>
              <a:rPr lang="en-US" dirty="0"/>
              <a:t> </a:t>
            </a:r>
            <a:r>
              <a:rPr lang="en-US" dirty="0" err="1" smtClean="0"/>
              <a:t>proportionalitatii</a:t>
            </a:r>
            <a:r>
              <a:rPr lang="en-US" dirty="0" smtClean="0"/>
              <a:t>, </a:t>
            </a:r>
            <a:r>
              <a:rPr lang="en-US" dirty="0" err="1" smtClean="0"/>
              <a:t>tehnica</a:t>
            </a:r>
            <a:r>
              <a:rPr lang="ro-RO" dirty="0" smtClean="0"/>
              <a:t> </a:t>
            </a:r>
            <a:r>
              <a:rPr lang="en-US" dirty="0" err="1" smtClean="0"/>
              <a:t>minimizarii</a:t>
            </a:r>
            <a:r>
              <a:rPr lang="en-US" dirty="0" smtClean="0"/>
              <a:t> </a:t>
            </a:r>
            <a:r>
              <a:rPr lang="en-US" dirty="0" err="1" smtClean="0"/>
              <a:t>regretelor</a:t>
            </a:r>
            <a:r>
              <a:rPr lang="en-US" dirty="0" smtClean="0"/>
              <a:t>;</a:t>
            </a:r>
            <a:r>
              <a:rPr lang="en-US" dirty="0"/>
              <a:t> </a:t>
            </a:r>
            <a:endParaRPr lang="ro-RO" dirty="0" smtClean="0"/>
          </a:p>
          <a:p>
            <a:r>
              <a:rPr lang="en-US" dirty="0" smtClean="0"/>
              <a:t>- </a:t>
            </a:r>
            <a:r>
              <a:rPr lang="en-US" dirty="0" err="1"/>
              <a:t>metode</a:t>
            </a:r>
            <a:r>
              <a:rPr lang="en-US" dirty="0"/>
              <a:t> </a:t>
            </a:r>
            <a:r>
              <a:rPr lang="en-US" dirty="0" err="1"/>
              <a:t>si</a:t>
            </a:r>
            <a:r>
              <a:rPr lang="en-US" dirty="0"/>
              <a:t> </a:t>
            </a:r>
            <a:r>
              <a:rPr lang="en-US" dirty="0" err="1"/>
              <a:t>tehnici</a:t>
            </a:r>
            <a:r>
              <a:rPr lang="en-US" dirty="0"/>
              <a:t> de </a:t>
            </a:r>
            <a:r>
              <a:rPr lang="en-US" dirty="0" err="1"/>
              <a:t>optimizare</a:t>
            </a:r>
            <a:r>
              <a:rPr lang="en-US" dirty="0"/>
              <a:t> a </a:t>
            </a:r>
            <a:r>
              <a:rPr lang="en-US" dirty="0" err="1"/>
              <a:t>deciziilor</a:t>
            </a:r>
            <a:r>
              <a:rPr lang="en-US" dirty="0"/>
              <a:t> in </a:t>
            </a:r>
            <a:r>
              <a:rPr lang="en-US" dirty="0" err="1"/>
              <a:t>conditii</a:t>
            </a:r>
            <a:r>
              <a:rPr lang="en-US" dirty="0"/>
              <a:t> de </a:t>
            </a:r>
            <a:r>
              <a:rPr lang="en-US" dirty="0" err="1"/>
              <a:t>risc</a:t>
            </a:r>
            <a:r>
              <a:rPr lang="en-US" dirty="0"/>
              <a:t>: </a:t>
            </a:r>
            <a:r>
              <a:rPr lang="en-US" dirty="0" err="1"/>
              <a:t>arborele</a:t>
            </a:r>
            <a:r>
              <a:rPr lang="en-US" dirty="0"/>
              <a:t> </a:t>
            </a:r>
            <a:r>
              <a:rPr lang="en-US" dirty="0" err="1"/>
              <a:t>decizional</a:t>
            </a:r>
            <a:r>
              <a:rPr lang="en-US" dirty="0"/>
              <a:t>, </a:t>
            </a:r>
            <a:r>
              <a:rPr lang="en-US" dirty="0" err="1"/>
              <a:t>metoda</a:t>
            </a:r>
            <a:r>
              <a:rPr lang="en-US" dirty="0"/>
              <a:t> </a:t>
            </a:r>
            <a:r>
              <a:rPr lang="en-US" dirty="0" err="1" smtClean="0"/>
              <a:t>sperantei</a:t>
            </a:r>
            <a:r>
              <a:rPr lang="ro-RO" dirty="0" smtClean="0"/>
              <a:t> </a:t>
            </a:r>
            <a:r>
              <a:rPr lang="en-US" dirty="0" err="1" smtClean="0"/>
              <a:t>matematice</a:t>
            </a:r>
            <a:r>
              <a:rPr lang="en-US" dirty="0"/>
              <a:t>.</a:t>
            </a:r>
            <a:endParaRPr lang="ru-RU" dirty="0"/>
          </a:p>
        </p:txBody>
      </p:sp>
    </p:spTree>
    <p:extLst>
      <p:ext uri="{BB962C8B-B14F-4D97-AF65-F5344CB8AC3E}">
        <p14:creationId xmlns:p14="http://schemas.microsoft.com/office/powerpoint/2010/main" val="7690535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lstStyle/>
          <a:p>
            <a:r>
              <a:rPr lang="ro-RO" dirty="0"/>
              <a:t>4. Metode centrate pe rezolvarea problemelor</a:t>
            </a:r>
            <a:r>
              <a:rPr lang="ro-RO" dirty="0" smtClean="0"/>
              <a:t>.</a:t>
            </a:r>
            <a:endParaRPr lang="ru-RU" dirty="0"/>
          </a:p>
        </p:txBody>
      </p:sp>
      <p:sp>
        <p:nvSpPr>
          <p:cNvPr id="4" name="Прямоугольник 3"/>
          <p:cNvSpPr/>
          <p:nvPr/>
        </p:nvSpPr>
        <p:spPr>
          <a:xfrm>
            <a:off x="323528" y="908720"/>
            <a:ext cx="8496944" cy="5078313"/>
          </a:xfrm>
          <a:prstGeom prst="rect">
            <a:avLst/>
          </a:prstGeom>
        </p:spPr>
        <p:txBody>
          <a:bodyPr wrap="square">
            <a:spAutoFit/>
          </a:bodyPr>
          <a:lstStyle/>
          <a:p>
            <a:r>
              <a:rPr lang="vi-VN" dirty="0"/>
              <a:t>Bernard Mayer definește conflictul ca pe un fenomen psihic format din trei componente: </a:t>
            </a:r>
            <a:r>
              <a:rPr lang="vi-VN" b="1" dirty="0"/>
              <a:t>gândirea</a:t>
            </a:r>
            <a:r>
              <a:rPr lang="vi-VN" dirty="0"/>
              <a:t> (ceea ce gândesc despre o situație), </a:t>
            </a:r>
            <a:r>
              <a:rPr lang="vi-VN" b="1" dirty="0"/>
              <a:t>emoția</a:t>
            </a:r>
            <a:r>
              <a:rPr lang="vi-VN" dirty="0"/>
              <a:t> (ceea ce simt față de o situație) și </a:t>
            </a:r>
            <a:r>
              <a:rPr lang="vi-VN" b="1" dirty="0"/>
              <a:t>comportamentul</a:t>
            </a:r>
            <a:r>
              <a:rPr lang="vi-VN" dirty="0"/>
              <a:t> (ce fac într-o anumită situație.) Acesta propune următorul model conflictual</a:t>
            </a:r>
            <a:r>
              <a:rPr lang="vi-VN" dirty="0" smtClean="0"/>
              <a:t>:</a:t>
            </a:r>
            <a:endParaRPr lang="ro-RO" dirty="0" smtClean="0"/>
          </a:p>
          <a:p>
            <a:endParaRPr lang="vi-VN" dirty="0"/>
          </a:p>
          <a:p>
            <a:r>
              <a:rPr lang="vi-VN" b="1" i="1" dirty="0"/>
              <a:t>Perceptia conflictului. </a:t>
            </a:r>
            <a:r>
              <a:rPr lang="vi-VN" dirty="0"/>
              <a:t>Modul în care percepem conflictul nu are legătură cu ceea ce se întâmplă de fapt ci cu modul în care interpretăm ceea ce ni se întâmplă în funcție de experiențele anterioare, atitudinea, starea de spirit din momentul respectiv etc.</a:t>
            </a:r>
          </a:p>
          <a:p>
            <a:r>
              <a:rPr lang="vi-VN" b="1" i="1" dirty="0"/>
              <a:t>Afectivitatea în conflict</a:t>
            </a:r>
            <a:r>
              <a:rPr lang="vi-VN" dirty="0"/>
              <a:t>(emoțiile și sentimentele). Emoțiile sunt inerente conflictului. Unele emoții (tensiunea, frustrarea, ura, disperarea, spaima, teama) sunt eliberate în timpul unui </a:t>
            </a:r>
            <a:r>
              <a:rPr lang="vi-VN" dirty="0" smtClean="0"/>
              <a:t>conflict</a:t>
            </a:r>
            <a:r>
              <a:rPr lang="ro-RO" dirty="0" smtClean="0"/>
              <a:t>,</a:t>
            </a:r>
            <a:r>
              <a:rPr lang="vi-VN" dirty="0" smtClean="0"/>
              <a:t> </a:t>
            </a:r>
            <a:r>
              <a:rPr lang="vi-VN" dirty="0"/>
              <a:t>indiferent dacă acestea au fost provocate în timpul conflictului sau înainte. În unele conflicte oamenii sunt mai interesați să își exprime sentimentele decât să rezolve problema care a dus la conflict.</a:t>
            </a:r>
          </a:p>
          <a:p>
            <a:r>
              <a:rPr lang="vi-VN" b="1" i="1" dirty="0"/>
              <a:t>Acțiunea</a:t>
            </a:r>
            <a:r>
              <a:rPr lang="vi-VN" dirty="0"/>
              <a:t>. Comportamentul în conflict poate avea două roluri: exprimarea emoţiilor implicate şi obținerea unor beneficii. Putem acționa în multe feluri, fie în defavoarea celuilalt prin exercitarea puterii,  violenţă şi distructivitate, fie, sa adoptăm o atitudine conciliantă care să conducă spre împăcare.</a:t>
            </a:r>
          </a:p>
        </p:txBody>
      </p:sp>
    </p:spTree>
    <p:extLst>
      <p:ext uri="{BB962C8B-B14F-4D97-AF65-F5344CB8AC3E}">
        <p14:creationId xmlns:p14="http://schemas.microsoft.com/office/powerpoint/2010/main" val="22041834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en-US" dirty="0" err="1"/>
              <a:t>Aplicarea</a:t>
            </a:r>
            <a:r>
              <a:rPr lang="en-US" dirty="0"/>
              <a:t> </a:t>
            </a:r>
            <a:r>
              <a:rPr lang="en-US" dirty="0" err="1"/>
              <a:t>unei</a:t>
            </a:r>
            <a:r>
              <a:rPr lang="en-US" dirty="0"/>
              <a:t> </a:t>
            </a:r>
            <a:r>
              <a:rPr lang="en-US" dirty="0" err="1"/>
              <a:t>metode</a:t>
            </a:r>
            <a:r>
              <a:rPr lang="en-US" dirty="0"/>
              <a:t> </a:t>
            </a:r>
            <a:r>
              <a:rPr lang="en-US" dirty="0" err="1"/>
              <a:t>sau</a:t>
            </a:r>
            <a:r>
              <a:rPr lang="en-US" dirty="0"/>
              <a:t> a </a:t>
            </a:r>
            <a:r>
              <a:rPr lang="en-US" dirty="0" err="1"/>
              <a:t>alteia</a:t>
            </a:r>
            <a:r>
              <a:rPr lang="en-US" dirty="0"/>
              <a:t> n </a:t>
            </a:r>
            <a:r>
              <a:rPr lang="en-US" dirty="0" err="1"/>
              <a:t>procesul</a:t>
            </a:r>
            <a:r>
              <a:rPr lang="en-US" dirty="0"/>
              <a:t> </a:t>
            </a:r>
            <a:r>
              <a:rPr lang="en-US" dirty="0" err="1"/>
              <a:t>decizional</a:t>
            </a:r>
            <a:r>
              <a:rPr lang="en-US" dirty="0"/>
              <a:t> </a:t>
            </a:r>
            <a:r>
              <a:rPr lang="en-US" dirty="0" err="1"/>
              <a:t>depinde</a:t>
            </a:r>
            <a:r>
              <a:rPr lang="en-US" dirty="0"/>
              <a:t> de </a:t>
            </a:r>
            <a:r>
              <a:rPr lang="en-US" dirty="0" err="1"/>
              <a:t>gradul</a:t>
            </a:r>
            <a:r>
              <a:rPr lang="en-US" dirty="0"/>
              <a:t> de </a:t>
            </a:r>
            <a:r>
              <a:rPr lang="en-US" dirty="0" err="1"/>
              <a:t>determinare</a:t>
            </a:r>
            <a:r>
              <a:rPr lang="en-US" dirty="0"/>
              <a:t> a situa0iilor anticipate, de </a:t>
            </a:r>
            <a:r>
              <a:rPr lang="en-US" dirty="0" err="1"/>
              <a:t>complexul</a:t>
            </a:r>
            <a:r>
              <a:rPr lang="en-US" dirty="0"/>
              <a:t> de condi0ii caredetermin2 </a:t>
            </a:r>
            <a:r>
              <a:rPr lang="en-US" dirty="0" err="1"/>
              <a:t>ca</a:t>
            </a:r>
            <a:r>
              <a:rPr lang="en-US" dirty="0"/>
              <a:t> </a:t>
            </a:r>
            <a:r>
              <a:rPr lang="en-US" dirty="0" err="1"/>
              <a:t>pentru</a:t>
            </a:r>
            <a:r>
              <a:rPr lang="en-US" dirty="0"/>
              <a:t> o anumit2 variant2 de </a:t>
            </a:r>
            <a:r>
              <a:rPr lang="en-US" dirty="0" err="1"/>
              <a:t>rezolvarea</a:t>
            </a:r>
            <a:r>
              <a:rPr lang="en-US" dirty="0"/>
              <a:t> </a:t>
            </a:r>
            <a:r>
              <a:rPr lang="en-US" dirty="0" err="1"/>
              <a:t>unui</a:t>
            </a:r>
            <a:r>
              <a:rPr lang="en-US" dirty="0"/>
              <a:t> </a:t>
            </a:r>
            <a:r>
              <a:rPr lang="en-US" dirty="0" err="1"/>
              <a:t>obiectiv</a:t>
            </a:r>
            <a:r>
              <a:rPr lang="en-US" dirty="0"/>
              <a:t> s2 se produc2 </a:t>
            </a:r>
            <a:r>
              <a:rPr lang="en-US" dirty="0" err="1"/>
              <a:t>anumite</a:t>
            </a:r>
            <a:r>
              <a:rPr lang="en-US" dirty="0"/>
              <a:t> consecin0e. </a:t>
            </a:r>
            <a:endParaRPr lang="ru-RU" dirty="0"/>
          </a:p>
        </p:txBody>
      </p:sp>
    </p:spTree>
    <p:extLst>
      <p:ext uri="{BB962C8B-B14F-4D97-AF65-F5344CB8AC3E}">
        <p14:creationId xmlns:p14="http://schemas.microsoft.com/office/powerpoint/2010/main" val="18934450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260648"/>
            <a:ext cx="8507288" cy="6408712"/>
          </a:xfrm>
        </p:spPr>
        <p:txBody>
          <a:bodyPr>
            <a:normAutofit fontScale="85000" lnSpcReduction="20000"/>
          </a:bodyPr>
          <a:lstStyle/>
          <a:p>
            <a:r>
              <a:rPr lang="ro-RO" dirty="0" smtClean="0"/>
              <a:t>5</a:t>
            </a:r>
            <a:r>
              <a:rPr lang="ro-RO" dirty="0"/>
              <a:t>. Tehnici de negociere și </a:t>
            </a:r>
            <a:r>
              <a:rPr lang="ro-RO" dirty="0" smtClean="0"/>
              <a:t>mediere</a:t>
            </a:r>
          </a:p>
          <a:p>
            <a:pPr marL="0" indent="0">
              <a:buNone/>
            </a:pPr>
            <a:endParaRPr lang="ro-RO" sz="2800" b="1" dirty="0" smtClean="0"/>
          </a:p>
          <a:p>
            <a:pPr marL="0" indent="0">
              <a:buNone/>
            </a:pPr>
            <a:r>
              <a:rPr lang="vi-VN" sz="2800" b="1" dirty="0" smtClean="0"/>
              <a:t>sfaturi </a:t>
            </a:r>
            <a:r>
              <a:rPr lang="vi-VN" sz="2800" b="1" dirty="0"/>
              <a:t>generale pentru a fi un negociator profesionist</a:t>
            </a:r>
            <a:r>
              <a:rPr lang="vi-VN" sz="2800" b="1" dirty="0" smtClean="0"/>
              <a:t>.</a:t>
            </a:r>
            <a:endParaRPr lang="ro-RO" sz="2800" b="1" dirty="0" smtClean="0"/>
          </a:p>
          <a:p>
            <a:pPr marL="0" indent="0">
              <a:buNone/>
            </a:pPr>
            <a:endParaRPr lang="vi-VN" sz="2800" b="1" dirty="0"/>
          </a:p>
          <a:p>
            <a:r>
              <a:rPr lang="vi-VN" b="1" dirty="0"/>
              <a:t>Stai jos</a:t>
            </a:r>
            <a:r>
              <a:rPr lang="vi-VN" dirty="0"/>
              <a:t>. Acest lucru îi transmite celeilalte părți că ești dispus să asculți și că îi oferi din timpul tău. Nu îi cere unei persoane timp pentru o discuție dacă ai de gând să vorbești doar tu.</a:t>
            </a:r>
          </a:p>
          <a:p>
            <a:r>
              <a:rPr lang="vi-VN" b="1" dirty="0"/>
              <a:t>Începe discuția cu ceva plăcut</a:t>
            </a:r>
            <a:r>
              <a:rPr lang="vi-VN" dirty="0"/>
              <a:t>. Asta vă va ajuta să vă relaxați și va pregăti terenul pentru discuția importantă. Apoi amintește de faptul că vrei să discutați despre o anumită problemă.</a:t>
            </a:r>
          </a:p>
          <a:p>
            <a:r>
              <a:rPr lang="vi-VN" b="1" dirty="0"/>
              <a:t>Evită amenințările.</a:t>
            </a:r>
            <a:r>
              <a:rPr lang="vi-VN" dirty="0"/>
              <a:t> Acest gen de expuneri vor diminua respectul celeilalte persoane. </a:t>
            </a:r>
          </a:p>
          <a:p>
            <a:r>
              <a:rPr lang="vi-VN" b="1" dirty="0"/>
              <a:t>Negociază cu calm</a:t>
            </a:r>
            <a:r>
              <a:rPr lang="vi-VN" dirty="0"/>
              <a:t>. Chiar și cele mai dificile persoane își vor schimba atitudinea dacă cel puțin  unul din negociatori își păstrează calmul.</a:t>
            </a:r>
          </a:p>
          <a:p>
            <a:pPr marL="0" indent="0">
              <a:buNone/>
            </a:pPr>
            <a:endParaRPr lang="ru-RU" dirty="0"/>
          </a:p>
        </p:txBody>
      </p:sp>
    </p:spTree>
    <p:extLst>
      <p:ext uri="{BB962C8B-B14F-4D97-AF65-F5344CB8AC3E}">
        <p14:creationId xmlns:p14="http://schemas.microsoft.com/office/powerpoint/2010/main" val="26560465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endParaRPr lang="ro-RO" dirty="0" smtClean="0"/>
          </a:p>
          <a:p>
            <a:r>
              <a:rPr lang="ro-RO" dirty="0" err="1" smtClean="0"/>
              <a:t>Multumesc</a:t>
            </a:r>
            <a:r>
              <a:rPr lang="ro-RO" dirty="0" smtClean="0"/>
              <a:t> pentru atenție!</a:t>
            </a:r>
            <a:endParaRPr lang="ru-RU" dirty="0"/>
          </a:p>
        </p:txBody>
      </p:sp>
    </p:spTree>
    <p:extLst>
      <p:ext uri="{BB962C8B-B14F-4D97-AF65-F5344CB8AC3E}">
        <p14:creationId xmlns:p14="http://schemas.microsoft.com/office/powerpoint/2010/main" val="3823009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lstStyle/>
          <a:p>
            <a:endParaRPr lang="en-US" dirty="0" smtClean="0"/>
          </a:p>
          <a:p>
            <a:r>
              <a:rPr lang="ro-RO" dirty="0" smtClean="0"/>
              <a:t>1</a:t>
            </a:r>
            <a:r>
              <a:rPr lang="ro-RO" dirty="0"/>
              <a:t>. Strategii de provocare/prevenire și reducere a conflictului.</a:t>
            </a:r>
            <a:endParaRPr lang="ru-RU" dirty="0"/>
          </a:p>
          <a:p>
            <a:r>
              <a:rPr lang="ro-RO" dirty="0"/>
              <a:t>2.Tehnici de competiție.</a:t>
            </a:r>
            <a:endParaRPr lang="ru-RU" dirty="0"/>
          </a:p>
          <a:p>
            <a:r>
              <a:rPr lang="ro-RO" dirty="0"/>
              <a:t>3. Tehnica </a:t>
            </a:r>
            <a:r>
              <a:rPr lang="ro-RO" dirty="0" err="1"/>
              <a:t>contriversiei</a:t>
            </a:r>
            <a:r>
              <a:rPr lang="ro-RO" dirty="0"/>
              <a:t> decizionale. </a:t>
            </a:r>
            <a:endParaRPr lang="ru-RU" dirty="0"/>
          </a:p>
          <a:p>
            <a:r>
              <a:rPr lang="ro-RO" dirty="0"/>
              <a:t>4. Metode centrate pe rezolvarea problemelor.</a:t>
            </a:r>
            <a:endParaRPr lang="ru-RU" dirty="0"/>
          </a:p>
          <a:p>
            <a:r>
              <a:rPr lang="ro-RO" dirty="0"/>
              <a:t>5. Tehnici de negociere și mediere.</a:t>
            </a:r>
            <a:endParaRPr lang="ru-RU" dirty="0"/>
          </a:p>
        </p:txBody>
      </p:sp>
    </p:spTree>
    <p:extLst>
      <p:ext uri="{BB962C8B-B14F-4D97-AF65-F5344CB8AC3E}">
        <p14:creationId xmlns:p14="http://schemas.microsoft.com/office/powerpoint/2010/main" val="1306413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ÐÐ°ÑÑÐ¸Ð½ÐºÐ¸ Ð¿Ð¾ Ð·Ð°Ð¿ÑÐ¾ÑÑ foto conflic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88640"/>
            <a:ext cx="4762500" cy="340042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ÐÐ°ÑÑÐ¸Ð½ÐºÐ¸ Ð¿Ð¾ Ð·Ð°Ð¿ÑÐ¾ÑÑ foto conflic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4683" y="3592952"/>
            <a:ext cx="4747329" cy="3265048"/>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ÐÐ¾ÑÐ¾Ð¶ÐµÐµ Ð¸Ð·Ð¾Ð±ÑÐ°Ð¶ÐµÐ½Ð¸Ðµ"/>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85683" y="188640"/>
            <a:ext cx="2819400" cy="3705225"/>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4960332" y="4071314"/>
            <a:ext cx="4076164" cy="2031325"/>
          </a:xfrm>
          <a:prstGeom prst="rect">
            <a:avLst/>
          </a:prstGeom>
        </p:spPr>
        <p:txBody>
          <a:bodyPr wrap="square">
            <a:spAutoFit/>
          </a:bodyPr>
          <a:lstStyle/>
          <a:p>
            <a:r>
              <a:rPr lang="en-US" dirty="0" err="1"/>
              <a:t>simptome</a:t>
            </a:r>
            <a:r>
              <a:rPr lang="en-US" dirty="0"/>
              <a:t> </a:t>
            </a:r>
            <a:r>
              <a:rPr lang="ro-RO" dirty="0" smtClean="0"/>
              <a:t>î</a:t>
            </a:r>
            <a:r>
              <a:rPr lang="en-US" dirty="0" smtClean="0"/>
              <a:t>n </a:t>
            </a:r>
            <a:r>
              <a:rPr lang="en-US" dirty="0" err="1"/>
              <a:t>cazul</a:t>
            </a:r>
            <a:r>
              <a:rPr lang="en-US" dirty="0"/>
              <a:t> </a:t>
            </a:r>
            <a:r>
              <a:rPr lang="en-US" dirty="0" err="1" smtClean="0"/>
              <a:t>conflictelor</a:t>
            </a:r>
            <a:r>
              <a:rPr lang="en-US" dirty="0" smtClean="0"/>
              <a:t>:</a:t>
            </a:r>
            <a:r>
              <a:rPr lang="en-US" dirty="0"/>
              <a:t/>
            </a:r>
            <a:br>
              <a:rPr lang="en-US" dirty="0"/>
            </a:br>
            <a:r>
              <a:rPr lang="en-US" dirty="0"/>
              <a:t/>
            </a:r>
            <a:br>
              <a:rPr lang="en-US" dirty="0"/>
            </a:br>
            <a:r>
              <a:rPr lang="en-US" dirty="0"/>
              <a:t>- </a:t>
            </a:r>
            <a:r>
              <a:rPr lang="en-US" dirty="0" err="1"/>
              <a:t>disconfort</a:t>
            </a:r>
            <a:r>
              <a:rPr lang="en-US" dirty="0"/>
              <a:t>;</a:t>
            </a:r>
            <a:r>
              <a:rPr lang="en-US" dirty="0"/>
              <a:t/>
            </a:r>
            <a:br>
              <a:rPr lang="en-US" dirty="0"/>
            </a:br>
            <a:r>
              <a:rPr lang="en-US" dirty="0"/>
              <a:t>- incident;</a:t>
            </a:r>
            <a:r>
              <a:rPr lang="en-US" dirty="0"/>
              <a:t/>
            </a:r>
            <a:br>
              <a:rPr lang="en-US" dirty="0"/>
            </a:br>
            <a:r>
              <a:rPr lang="en-US" dirty="0"/>
              <a:t>- </a:t>
            </a:r>
            <a:r>
              <a:rPr lang="en-US" dirty="0" smtClean="0"/>
              <a:t>ne</a:t>
            </a:r>
            <a:r>
              <a:rPr lang="ro-RO" dirty="0"/>
              <a:t>î</a:t>
            </a:r>
            <a:r>
              <a:rPr lang="en-US" dirty="0" err="1" smtClean="0"/>
              <a:t>ntelegere</a:t>
            </a:r>
            <a:r>
              <a:rPr lang="en-US" dirty="0"/>
              <a:t>;</a:t>
            </a:r>
            <a:r>
              <a:rPr lang="en-US" dirty="0"/>
              <a:t/>
            </a:r>
            <a:br>
              <a:rPr lang="en-US" dirty="0"/>
            </a:br>
            <a:r>
              <a:rPr lang="en-US" dirty="0"/>
              <a:t>- </a:t>
            </a:r>
            <a:r>
              <a:rPr lang="en-US" dirty="0" err="1"/>
              <a:t>tensiune</a:t>
            </a:r>
            <a:r>
              <a:rPr lang="en-US" dirty="0"/>
              <a:t>;</a:t>
            </a:r>
            <a:r>
              <a:rPr lang="en-US" dirty="0"/>
              <a:t/>
            </a:r>
            <a:br>
              <a:rPr lang="en-US" dirty="0"/>
            </a:br>
            <a:r>
              <a:rPr lang="en-US" dirty="0"/>
              <a:t>- </a:t>
            </a:r>
            <a:r>
              <a:rPr lang="en-US" dirty="0" err="1"/>
              <a:t>criza</a:t>
            </a:r>
            <a:r>
              <a:rPr lang="en-US" dirty="0"/>
              <a:t>.</a:t>
            </a:r>
            <a:endParaRPr lang="ru-RU" dirty="0"/>
          </a:p>
        </p:txBody>
      </p:sp>
    </p:spTree>
    <p:extLst>
      <p:ext uri="{BB962C8B-B14F-4D97-AF65-F5344CB8AC3E}">
        <p14:creationId xmlns:p14="http://schemas.microsoft.com/office/powerpoint/2010/main" val="1330032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548680"/>
            <a:ext cx="8579296" cy="6120680"/>
          </a:xfrm>
        </p:spPr>
        <p:txBody>
          <a:bodyPr>
            <a:normAutofit fontScale="92500"/>
          </a:bodyPr>
          <a:lstStyle/>
          <a:p>
            <a:r>
              <a:rPr lang="en-US" b="1" dirty="0"/>
              <a:t> </a:t>
            </a:r>
            <a:r>
              <a:rPr lang="en-US" b="1" dirty="0" err="1"/>
              <a:t>strategiile</a:t>
            </a:r>
            <a:r>
              <a:rPr lang="en-US" b="1" dirty="0"/>
              <a:t> de </a:t>
            </a:r>
            <a:r>
              <a:rPr lang="en-US" b="1" dirty="0" err="1"/>
              <a:t>prevenire</a:t>
            </a:r>
            <a:r>
              <a:rPr lang="en-US" b="1" dirty="0"/>
              <a:t> a </a:t>
            </a:r>
            <a:r>
              <a:rPr lang="en-US" b="1" dirty="0" err="1"/>
              <a:t>conflictului</a:t>
            </a:r>
            <a:r>
              <a:rPr lang="en-US" b="1" dirty="0"/>
              <a:t> pot </a:t>
            </a:r>
            <a:r>
              <a:rPr lang="en-US" b="1" dirty="0" err="1"/>
              <a:t>contine</a:t>
            </a:r>
            <a:r>
              <a:rPr lang="en-US" dirty="0"/>
              <a:t>:</a:t>
            </a:r>
            <a:r>
              <a:rPr lang="en-US" dirty="0"/>
              <a:t/>
            </a:r>
            <a:br>
              <a:rPr lang="en-US" dirty="0"/>
            </a:br>
            <a:r>
              <a:rPr lang="en-US" dirty="0"/>
              <a:t/>
            </a:r>
            <a:br>
              <a:rPr lang="en-US" dirty="0"/>
            </a:br>
            <a:r>
              <a:rPr lang="en-US" dirty="0"/>
              <a:t>- </a:t>
            </a:r>
            <a:r>
              <a:rPr lang="en-US" dirty="0" err="1"/>
              <a:t>focalizarea</a:t>
            </a:r>
            <a:r>
              <a:rPr lang="en-US" dirty="0"/>
              <a:t> </a:t>
            </a:r>
            <a:r>
              <a:rPr lang="en-US" dirty="0" err="1"/>
              <a:t>pe</a:t>
            </a:r>
            <a:r>
              <a:rPr lang="en-US" dirty="0"/>
              <a:t> </a:t>
            </a:r>
            <a:r>
              <a:rPr lang="en-US" dirty="0" err="1"/>
              <a:t>obiective</a:t>
            </a:r>
            <a:r>
              <a:rPr lang="en-US" dirty="0"/>
              <a:t>, cu </a:t>
            </a:r>
            <a:r>
              <a:rPr lang="en-US" dirty="0" err="1"/>
              <a:t>incercarea</a:t>
            </a:r>
            <a:r>
              <a:rPr lang="en-US" dirty="0"/>
              <a:t> </a:t>
            </a:r>
            <a:r>
              <a:rPr lang="en-US" dirty="0" err="1"/>
              <a:t>etarii</a:t>
            </a:r>
            <a:r>
              <a:rPr lang="en-US" dirty="0"/>
              <a:t> </a:t>
            </a:r>
            <a:r>
              <a:rPr lang="en-US" dirty="0" err="1"/>
              <a:t>conflictelor</a:t>
            </a:r>
            <a:r>
              <a:rPr lang="en-US" dirty="0"/>
              <a:t> </a:t>
            </a:r>
            <a:r>
              <a:rPr lang="en-US" dirty="0" err="1"/>
              <a:t>pe</a:t>
            </a:r>
            <a:r>
              <a:rPr lang="en-US" dirty="0"/>
              <a:t> </a:t>
            </a:r>
            <a:r>
              <a:rPr lang="en-US" dirty="0" err="1"/>
              <a:t>obiective</a:t>
            </a:r>
            <a:r>
              <a:rPr lang="en-US" dirty="0"/>
              <a:t>; </a:t>
            </a:r>
            <a:r>
              <a:rPr lang="ro-RO" dirty="0" smtClean="0"/>
              <a:t>persoanelor </a:t>
            </a:r>
            <a:r>
              <a:rPr lang="en-US" dirty="0" smtClean="0"/>
              <a:t>din </a:t>
            </a:r>
            <a:r>
              <a:rPr lang="en-US" dirty="0" err="1"/>
              <a:t>microgrupuri</a:t>
            </a:r>
            <a:r>
              <a:rPr lang="en-US" dirty="0"/>
              <a:t> le </a:t>
            </a:r>
            <a:r>
              <a:rPr lang="en-US" dirty="0" err="1"/>
              <a:t>este</a:t>
            </a:r>
            <a:r>
              <a:rPr lang="en-US" dirty="0"/>
              <a:t> </a:t>
            </a:r>
            <a:r>
              <a:rPr lang="en-US" dirty="0" err="1"/>
              <a:t>mai</a:t>
            </a:r>
            <a:r>
              <a:rPr lang="en-US" dirty="0"/>
              <a:t> </a:t>
            </a:r>
            <a:r>
              <a:rPr lang="en-US" dirty="0" err="1"/>
              <a:t>usor</a:t>
            </a:r>
            <a:r>
              <a:rPr lang="en-US" dirty="0"/>
              <a:t> </a:t>
            </a:r>
            <a:r>
              <a:rPr lang="en-US" dirty="0" err="1"/>
              <a:t>daca</a:t>
            </a:r>
            <a:r>
              <a:rPr lang="en-US" dirty="0"/>
              <a:t> </a:t>
            </a:r>
            <a:r>
              <a:rPr lang="en-US" dirty="0" err="1"/>
              <a:t>vad</a:t>
            </a:r>
            <a:r>
              <a:rPr lang="en-US" dirty="0"/>
              <a:t> </a:t>
            </a:r>
            <a:r>
              <a:rPr lang="en-US" dirty="0" err="1"/>
              <a:t>intregul</a:t>
            </a:r>
            <a:r>
              <a:rPr lang="en-US" dirty="0"/>
              <a:t> </a:t>
            </a:r>
            <a:r>
              <a:rPr lang="ro-RO" dirty="0" smtClean="0"/>
              <a:t>rol</a:t>
            </a:r>
            <a:r>
              <a:rPr lang="en-US" dirty="0" smtClean="0"/>
              <a:t> </a:t>
            </a:r>
            <a:r>
              <a:rPr lang="en-US" dirty="0"/>
              <a:t>al </a:t>
            </a:r>
            <a:r>
              <a:rPr lang="en-US" dirty="0" err="1" smtClean="0"/>
              <a:t>acti</a:t>
            </a:r>
            <a:r>
              <a:rPr lang="ro-RO" dirty="0" smtClean="0"/>
              <a:t>vi</a:t>
            </a:r>
            <a:r>
              <a:rPr lang="en-US" dirty="0" err="1" smtClean="0"/>
              <a:t>tatii</a:t>
            </a:r>
            <a:r>
              <a:rPr lang="en-US" dirty="0" smtClean="0"/>
              <a:t> </a:t>
            </a:r>
            <a:r>
              <a:rPr lang="en-US" dirty="0" err="1"/>
              <a:t>si</a:t>
            </a:r>
            <a:r>
              <a:rPr lang="en-US" dirty="0"/>
              <a:t> </a:t>
            </a:r>
            <a:r>
              <a:rPr lang="en-US" dirty="0" err="1"/>
              <a:t>muncesc</a:t>
            </a:r>
            <a:r>
              <a:rPr lang="en-US" dirty="0"/>
              <a:t> </a:t>
            </a:r>
            <a:r>
              <a:rPr lang="en-US" dirty="0" err="1"/>
              <a:t>impreuna</a:t>
            </a:r>
            <a:r>
              <a:rPr lang="en-US" dirty="0"/>
              <a:t> </a:t>
            </a:r>
            <a:r>
              <a:rPr lang="en-US" dirty="0" err="1"/>
              <a:t>pentru</a:t>
            </a:r>
            <a:r>
              <a:rPr lang="en-US" dirty="0"/>
              <a:t> a-l </a:t>
            </a:r>
            <a:r>
              <a:rPr lang="en-US" dirty="0" err="1"/>
              <a:t>realiza</a:t>
            </a:r>
            <a:r>
              <a:rPr lang="en-US" dirty="0"/>
              <a:t>;</a:t>
            </a:r>
            <a:r>
              <a:rPr lang="en-US" dirty="0"/>
              <a:t/>
            </a:r>
            <a:br>
              <a:rPr lang="en-US" dirty="0"/>
            </a:br>
            <a:r>
              <a:rPr lang="en-US" dirty="0"/>
              <a:t>- </a:t>
            </a:r>
            <a:r>
              <a:rPr lang="en-US" dirty="0" err="1"/>
              <a:t>producerea</a:t>
            </a:r>
            <a:r>
              <a:rPr lang="en-US" dirty="0"/>
              <a:t> </a:t>
            </a:r>
            <a:r>
              <a:rPr lang="en-US" dirty="0" err="1"/>
              <a:t>unor</a:t>
            </a:r>
            <a:r>
              <a:rPr lang="en-US" dirty="0"/>
              <a:t> </a:t>
            </a:r>
            <a:r>
              <a:rPr lang="en-US" dirty="0" err="1"/>
              <a:t>sarcini</a:t>
            </a:r>
            <a:r>
              <a:rPr lang="en-US" dirty="0"/>
              <a:t> </a:t>
            </a:r>
            <a:r>
              <a:rPr lang="en-US" dirty="0" smtClean="0"/>
              <a:t>bine </a:t>
            </a:r>
            <a:r>
              <a:rPr lang="en-US" dirty="0" err="1"/>
              <a:t>structurate</a:t>
            </a:r>
            <a:r>
              <a:rPr lang="en-US" dirty="0"/>
              <a:t> </a:t>
            </a:r>
            <a:r>
              <a:rPr lang="en-US" dirty="0" err="1"/>
              <a:t>si</a:t>
            </a:r>
            <a:r>
              <a:rPr lang="en-US" dirty="0"/>
              <a:t> </a:t>
            </a:r>
            <a:r>
              <a:rPr lang="en-US" dirty="0" err="1"/>
              <a:t>acceptate</a:t>
            </a:r>
            <a:r>
              <a:rPr lang="en-US" dirty="0"/>
              <a:t> de </a:t>
            </a:r>
            <a:r>
              <a:rPr lang="en-US" dirty="0" err="1"/>
              <a:t>intregul</a:t>
            </a:r>
            <a:r>
              <a:rPr lang="en-US" dirty="0"/>
              <a:t> </a:t>
            </a:r>
            <a:r>
              <a:rPr lang="en-US" dirty="0" err="1"/>
              <a:t>grup</a:t>
            </a:r>
            <a:r>
              <a:rPr lang="en-US" dirty="0"/>
              <a:t>;</a:t>
            </a:r>
            <a:r>
              <a:rPr lang="en-US" dirty="0"/>
              <a:t/>
            </a:r>
            <a:br>
              <a:rPr lang="en-US" dirty="0"/>
            </a:br>
            <a:r>
              <a:rPr lang="en-US" dirty="0"/>
              <a:t>- </a:t>
            </a:r>
            <a:r>
              <a:rPr lang="en-US" dirty="0" err="1"/>
              <a:t>facilitarea</a:t>
            </a:r>
            <a:r>
              <a:rPr lang="en-US" dirty="0"/>
              <a:t> </a:t>
            </a:r>
            <a:r>
              <a:rPr lang="en-US" dirty="0" err="1"/>
              <a:t>comunicarilor</a:t>
            </a:r>
            <a:r>
              <a:rPr lang="en-US" dirty="0"/>
              <a:t>;</a:t>
            </a:r>
            <a:r>
              <a:rPr lang="en-US" dirty="0"/>
              <a:t/>
            </a:r>
            <a:br>
              <a:rPr lang="en-US" dirty="0"/>
            </a:br>
            <a:r>
              <a:rPr lang="en-US" dirty="0"/>
              <a:t>- </a:t>
            </a:r>
            <a:r>
              <a:rPr lang="en-US" dirty="0" smtClean="0"/>
              <a:t>e</a:t>
            </a:r>
            <a:r>
              <a:rPr lang="ro-RO" dirty="0" smtClean="0"/>
              <a:t>vi</a:t>
            </a:r>
            <a:r>
              <a:rPr lang="en-US" dirty="0" err="1" smtClean="0"/>
              <a:t>tarea</a:t>
            </a:r>
            <a:r>
              <a:rPr lang="en-US" dirty="0" smtClean="0"/>
              <a:t> </a:t>
            </a:r>
            <a:r>
              <a:rPr lang="en-US" dirty="0" err="1"/>
              <a:t>situatiilor</a:t>
            </a:r>
            <a:r>
              <a:rPr lang="en-US" dirty="0"/>
              <a:t> </a:t>
            </a:r>
            <a:r>
              <a:rPr lang="en-US" dirty="0" err="1"/>
              <a:t>castig-pierdere</a:t>
            </a:r>
            <a:r>
              <a:rPr lang="en-US" dirty="0"/>
              <a:t>;</a:t>
            </a:r>
            <a:r>
              <a:rPr lang="en-US" dirty="0"/>
              <a:t/>
            </a:r>
            <a:br>
              <a:rPr lang="en-US" dirty="0"/>
            </a:br>
            <a:r>
              <a:rPr lang="en-US" dirty="0"/>
              <a:t>- </a:t>
            </a:r>
            <a:r>
              <a:rPr lang="en-US" dirty="0" err="1"/>
              <a:t>utilizarea</a:t>
            </a:r>
            <a:r>
              <a:rPr lang="en-US" dirty="0"/>
              <a:t> de </a:t>
            </a:r>
            <a:r>
              <a:rPr lang="en-US" dirty="0" err="1"/>
              <a:t>catre</a:t>
            </a:r>
            <a:r>
              <a:rPr lang="en-US" dirty="0"/>
              <a:t> </a:t>
            </a:r>
            <a:r>
              <a:rPr lang="ro-RO" dirty="0" smtClean="0"/>
              <a:t>manager </a:t>
            </a:r>
            <a:r>
              <a:rPr lang="en-US" dirty="0" err="1" smtClean="0"/>
              <a:t>sau</a:t>
            </a:r>
            <a:r>
              <a:rPr lang="en-US" dirty="0" smtClean="0"/>
              <a:t> </a:t>
            </a:r>
            <a:r>
              <a:rPr lang="en-US" dirty="0"/>
              <a:t>de </a:t>
            </a:r>
            <a:r>
              <a:rPr lang="en-US" dirty="0" err="1"/>
              <a:t>catre</a:t>
            </a:r>
            <a:r>
              <a:rPr lang="en-US" dirty="0"/>
              <a:t> </a:t>
            </a:r>
            <a:r>
              <a:rPr lang="en-US" dirty="0" err="1"/>
              <a:t>liderii</a:t>
            </a:r>
            <a:r>
              <a:rPr lang="en-US" dirty="0"/>
              <a:t> </a:t>
            </a:r>
            <a:r>
              <a:rPr lang="en-US" dirty="0" err="1"/>
              <a:t>echipelor</a:t>
            </a:r>
            <a:r>
              <a:rPr lang="en-US" dirty="0"/>
              <a:t> </a:t>
            </a:r>
            <a:r>
              <a:rPr lang="en-US" dirty="0" smtClean="0"/>
              <a:t>a </a:t>
            </a:r>
            <a:r>
              <a:rPr lang="en-US" dirty="0" err="1"/>
              <a:t>unor</a:t>
            </a:r>
            <a:r>
              <a:rPr lang="en-US" dirty="0"/>
              <a:t> </a:t>
            </a:r>
            <a:r>
              <a:rPr lang="en-US" dirty="0" err="1"/>
              <a:t>elemente</a:t>
            </a:r>
            <a:r>
              <a:rPr lang="en-US" dirty="0"/>
              <a:t> </a:t>
            </a:r>
            <a:r>
              <a:rPr lang="en-US" dirty="0" err="1"/>
              <a:t>apartinand</a:t>
            </a:r>
            <a:r>
              <a:rPr lang="en-US" dirty="0"/>
              <a:t> </a:t>
            </a:r>
            <a:r>
              <a:rPr lang="en-US" dirty="0" err="1"/>
              <a:t>strategiilor</a:t>
            </a:r>
            <a:r>
              <a:rPr lang="en-US" dirty="0"/>
              <a:t> de </a:t>
            </a:r>
            <a:r>
              <a:rPr lang="en-US" dirty="0" err="1"/>
              <a:t>moderare</a:t>
            </a:r>
            <a:r>
              <a:rPr lang="en-US" dirty="0"/>
              <a:t> a </a:t>
            </a:r>
            <a:r>
              <a:rPr lang="en-US" dirty="0" err="1" smtClean="0"/>
              <a:t>acti</a:t>
            </a:r>
            <a:r>
              <a:rPr lang="ro-RO" dirty="0" smtClean="0"/>
              <a:t>vi</a:t>
            </a:r>
            <a:r>
              <a:rPr lang="en-US" dirty="0" err="1" smtClean="0"/>
              <a:t>tatii</a:t>
            </a:r>
            <a:r>
              <a:rPr lang="en-US" dirty="0"/>
              <a:t>.</a:t>
            </a:r>
            <a:endParaRPr lang="ru-RU" dirty="0"/>
          </a:p>
        </p:txBody>
      </p:sp>
    </p:spTree>
    <p:extLst>
      <p:ext uri="{BB962C8B-B14F-4D97-AF65-F5344CB8AC3E}">
        <p14:creationId xmlns:p14="http://schemas.microsoft.com/office/powerpoint/2010/main" val="4556446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5865515"/>
          </a:xfrm>
        </p:spPr>
        <p:txBody>
          <a:bodyPr>
            <a:normAutofit fontScale="77500" lnSpcReduction="20000"/>
          </a:bodyPr>
          <a:lstStyle/>
          <a:p>
            <a:r>
              <a:rPr lang="ro-RO" b="1" dirty="0"/>
              <a:t>Strategii de </a:t>
            </a:r>
            <a:r>
              <a:rPr lang="ro-RO" b="1" dirty="0" smtClean="0"/>
              <a:t>prevenire </a:t>
            </a:r>
            <a:r>
              <a:rPr lang="ro-RO" b="1" dirty="0"/>
              <a:t>și reducere a conflictului</a:t>
            </a:r>
            <a:r>
              <a:rPr lang="ro-RO" dirty="0"/>
              <a:t>.</a:t>
            </a:r>
            <a:endParaRPr lang="ru-RU" dirty="0"/>
          </a:p>
          <a:p>
            <a:pPr marL="0" indent="0">
              <a:buNone/>
            </a:pPr>
            <a:endParaRPr lang="ro-RO" dirty="0" smtClean="0"/>
          </a:p>
          <a:p>
            <a:pPr marL="0" indent="0">
              <a:buNone/>
            </a:pPr>
            <a:r>
              <a:rPr lang="ro-RO" dirty="0" smtClean="0"/>
              <a:t>În </a:t>
            </a:r>
            <a:r>
              <a:rPr lang="ro-RO" dirty="0"/>
              <a:t>vederea prevenirii unui conflict distructiv, managerul trebuie:</a:t>
            </a:r>
          </a:p>
          <a:p>
            <a:r>
              <a:rPr lang="ro-RO" dirty="0"/>
              <a:t>-        sa ceara </a:t>
            </a:r>
            <a:r>
              <a:rPr lang="ro-RO" dirty="0" err="1"/>
              <a:t>parerile</a:t>
            </a:r>
            <a:r>
              <a:rPr lang="ro-RO" dirty="0"/>
              <a:t> oamenilor si sa-i asculte cu </a:t>
            </a:r>
            <a:r>
              <a:rPr lang="ro-RO" dirty="0" err="1"/>
              <a:t>atentie</a:t>
            </a:r>
            <a:r>
              <a:rPr lang="ro-RO" dirty="0"/>
              <a:t>;</a:t>
            </a:r>
          </a:p>
          <a:p>
            <a:r>
              <a:rPr lang="ro-RO" dirty="0"/>
              <a:t>-        sa adreseze criticile intr-o maniera constructiva ;</a:t>
            </a:r>
          </a:p>
          <a:p>
            <a:r>
              <a:rPr lang="ro-RO" dirty="0"/>
              <a:t>-        sa nu </a:t>
            </a:r>
            <a:r>
              <a:rPr lang="ro-RO" dirty="0" smtClean="0"/>
              <a:t>pornească </a:t>
            </a:r>
            <a:r>
              <a:rPr lang="ro-RO" dirty="0"/>
              <a:t>de la premisa ca </a:t>
            </a:r>
            <a:r>
              <a:rPr lang="ro-RO" dirty="0" err="1"/>
              <a:t>stie</a:t>
            </a:r>
            <a:r>
              <a:rPr lang="ro-RO" dirty="0"/>
              <a:t> ce </a:t>
            </a:r>
            <a:r>
              <a:rPr lang="ro-RO" dirty="0" err="1"/>
              <a:t>gandesc</a:t>
            </a:r>
            <a:r>
              <a:rPr lang="ro-RO" dirty="0"/>
              <a:t> sau ce simt </a:t>
            </a:r>
            <a:r>
              <a:rPr lang="ro-RO" dirty="0" smtClean="0"/>
              <a:t>ceilalți </a:t>
            </a:r>
            <a:r>
              <a:rPr lang="ro-RO" dirty="0"/>
              <a:t>cu privire la anumite subiecte importante;</a:t>
            </a:r>
          </a:p>
          <a:p>
            <a:r>
              <a:rPr lang="ro-RO" dirty="0"/>
              <a:t>-        </a:t>
            </a:r>
            <a:r>
              <a:rPr lang="ro-RO" dirty="0"/>
              <a:t>î</a:t>
            </a:r>
            <a:r>
              <a:rPr lang="ro-RO" dirty="0" smtClean="0"/>
              <a:t>nainte </a:t>
            </a:r>
            <a:r>
              <a:rPr lang="ro-RO" dirty="0"/>
              <a:t>de a adopta decizii care ar putea afecta activitatea </a:t>
            </a:r>
            <a:r>
              <a:rPr lang="ro-RO" dirty="0" smtClean="0"/>
              <a:t>celorlalți </a:t>
            </a:r>
            <a:r>
              <a:rPr lang="ro-RO" dirty="0"/>
              <a:t>sa-l consulte sau sa-l stimuleze sa participe la elaborarea lor;</a:t>
            </a:r>
          </a:p>
          <a:p>
            <a:r>
              <a:rPr lang="ro-RO" dirty="0"/>
              <a:t>-        sa </a:t>
            </a:r>
            <a:r>
              <a:rPr lang="ro-RO" dirty="0"/>
              <a:t>î</a:t>
            </a:r>
            <a:r>
              <a:rPr lang="ro-RO" dirty="0" smtClean="0"/>
              <a:t>ncurajeze </a:t>
            </a:r>
            <a:r>
              <a:rPr lang="ro-RO" dirty="0"/>
              <a:t>persoanele si grupurile care se </a:t>
            </a:r>
            <a:r>
              <a:rPr lang="ro-RO" dirty="0" smtClean="0"/>
              <a:t>angajează </a:t>
            </a:r>
            <a:r>
              <a:rPr lang="ro-RO" dirty="0"/>
              <a:t>in dispute constructive;</a:t>
            </a:r>
          </a:p>
          <a:p>
            <a:r>
              <a:rPr lang="ro-RO" dirty="0"/>
              <a:t>-        sa </a:t>
            </a:r>
            <a:r>
              <a:rPr lang="ro-RO" dirty="0"/>
              <a:t>î</a:t>
            </a:r>
            <a:r>
              <a:rPr lang="ro-RO" dirty="0" smtClean="0"/>
              <a:t>ncerce </a:t>
            </a:r>
            <a:r>
              <a:rPr lang="ro-RO" dirty="0"/>
              <a:t>sa </a:t>
            </a:r>
            <a:r>
              <a:rPr lang="ro-RO" dirty="0" err="1" smtClean="0"/>
              <a:t>gasească</a:t>
            </a:r>
            <a:r>
              <a:rPr lang="ro-RO" dirty="0" smtClean="0"/>
              <a:t> </a:t>
            </a:r>
            <a:r>
              <a:rPr lang="ro-RO" dirty="0"/>
              <a:t>cai care sa le </a:t>
            </a:r>
            <a:r>
              <a:rPr lang="ro-RO" dirty="0" smtClean="0"/>
              <a:t>permită </a:t>
            </a:r>
            <a:r>
              <a:rPr lang="ro-RO" dirty="0"/>
              <a:t>ambelor </a:t>
            </a:r>
            <a:r>
              <a:rPr lang="ro-RO" dirty="0" err="1"/>
              <a:t>parti</a:t>
            </a:r>
            <a:r>
              <a:rPr lang="ro-RO" dirty="0"/>
              <a:t> dintr-un conflict </a:t>
            </a:r>
            <a:r>
              <a:rPr lang="ro-RO" dirty="0" smtClean="0"/>
              <a:t>să </a:t>
            </a:r>
            <a:r>
              <a:rPr lang="ro-RO" dirty="0" err="1" smtClean="0"/>
              <a:t>parasească</a:t>
            </a:r>
            <a:r>
              <a:rPr lang="ro-RO" dirty="0" smtClean="0"/>
              <a:t> </a:t>
            </a:r>
            <a:r>
              <a:rPr lang="ro-RO" dirty="0"/>
              <a:t>terenul cu o oarecare demnitate.</a:t>
            </a:r>
          </a:p>
          <a:p>
            <a:endParaRPr lang="ru-RU" dirty="0"/>
          </a:p>
        </p:txBody>
      </p:sp>
    </p:spTree>
    <p:extLst>
      <p:ext uri="{BB962C8B-B14F-4D97-AF65-F5344CB8AC3E}">
        <p14:creationId xmlns:p14="http://schemas.microsoft.com/office/powerpoint/2010/main" val="24497359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5793507"/>
          </a:xfrm>
        </p:spPr>
        <p:txBody>
          <a:bodyPr>
            <a:normAutofit fontScale="55000" lnSpcReduction="20000"/>
          </a:bodyPr>
          <a:lstStyle/>
          <a:p>
            <a:endParaRPr lang="ro-RO" b="1" dirty="0" smtClean="0"/>
          </a:p>
          <a:p>
            <a:pPr marL="0" indent="0">
              <a:buNone/>
            </a:pPr>
            <a:r>
              <a:rPr lang="ro-RO" b="1" dirty="0" smtClean="0"/>
              <a:t>Pentru a soluționa un conflict.</a:t>
            </a:r>
            <a:endParaRPr lang="ro-RO" b="1" dirty="0"/>
          </a:p>
          <a:p>
            <a:endParaRPr lang="ro-RO" b="1" dirty="0" smtClean="0"/>
          </a:p>
          <a:p>
            <a:r>
              <a:rPr lang="vi-VN" b="1" dirty="0" smtClean="0"/>
              <a:t>Aranjați </a:t>
            </a:r>
            <a:r>
              <a:rPr lang="vi-VN" b="1" dirty="0"/>
              <a:t>o întâlnire privată.</a:t>
            </a:r>
            <a:r>
              <a:rPr lang="vi-VN" dirty="0"/>
              <a:t> În cele mai multe cazuri persoanele dificile sunt mult mai flexibile dacă nu sunt înconjurate de alte persoane. În prezența altor persoane acestea au tendința de a se da în spectacol, de a-și arăta nevoia de a fi în control și de a câștiga.</a:t>
            </a:r>
          </a:p>
          <a:p>
            <a:r>
              <a:rPr lang="vi-VN" b="1" dirty="0"/>
              <a:t>Alegeți un loc neutru</a:t>
            </a:r>
            <a:r>
              <a:rPr lang="vi-VN" dirty="0"/>
              <a:t>. Fie că este o cafenea sau un parc, nu contează. Important este ca locul de întâlnire să nu fie ‘teritoriul’ celuilalt pentru a evita sentimentul de dominație prezent oricum la persoanele conflictuale.</a:t>
            </a:r>
          </a:p>
          <a:p>
            <a:r>
              <a:rPr lang="vi-VN" b="1" dirty="0"/>
              <a:t>Fii profesionist</a:t>
            </a:r>
            <a:r>
              <a:rPr lang="vi-VN" dirty="0"/>
              <a:t>. Persoanele generatoare de conflict îi respectă pe cei hotărâți care știu să comunice ce vor fără a se lăsa intimidați.</a:t>
            </a:r>
          </a:p>
          <a:p>
            <a:r>
              <a:rPr lang="vi-VN" b="1" dirty="0"/>
              <a:t>Propune soluții.</a:t>
            </a:r>
            <a:r>
              <a:rPr lang="vi-VN" dirty="0"/>
              <a:t> Mergi discută cu o soluție în minte. Lasa-l pe celălalt să știe că situația este sub control și astfel va fi mult mai deschis la rezolvarea problemei.</a:t>
            </a:r>
          </a:p>
          <a:p>
            <a:r>
              <a:rPr lang="vi-VN" b="1" dirty="0"/>
              <a:t>Concentrează-te pe consecințe</a:t>
            </a:r>
            <a:r>
              <a:rPr lang="vi-VN" dirty="0"/>
              <a:t>. Abilitatea de a identifica și afirma consecințele este una dintre cele mai importante abilități pe care le puteți folosi pentru „a sta în picioare” în fața unei persoane dificile.</a:t>
            </a:r>
          </a:p>
          <a:p>
            <a:r>
              <a:rPr lang="vi-VN" dirty="0"/>
              <a:t>Conflictele, altercațiile, dezbaterile sunt o dovadă a faptului că suntem unici. Că avem păreri diferite, credințe diferite, opinii diferite, calități deosebite și asta face ca mediul nostru social să prindă culoare și să fie deosebit. „El poate fi un stimulator al vieții și un energizator al mediului social. Propriu-zis îl putem face să lucreze pentru noi.”</a:t>
            </a:r>
          </a:p>
          <a:p>
            <a:pPr marL="0" indent="0">
              <a:buNone/>
            </a:pPr>
            <a:endParaRPr lang="vi-VN" dirty="0"/>
          </a:p>
          <a:p>
            <a:endParaRPr lang="ru-RU" dirty="0"/>
          </a:p>
        </p:txBody>
      </p:sp>
    </p:spTree>
    <p:extLst>
      <p:ext uri="{BB962C8B-B14F-4D97-AF65-F5344CB8AC3E}">
        <p14:creationId xmlns:p14="http://schemas.microsoft.com/office/powerpoint/2010/main" val="146808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600200"/>
            <a:ext cx="8686800" cy="4525963"/>
          </a:xfrm>
        </p:spPr>
        <p:txBody>
          <a:bodyPr/>
          <a:lstStyle/>
          <a:p>
            <a:r>
              <a:rPr lang="en-US" b="1" dirty="0" err="1"/>
              <a:t>strategii</a:t>
            </a:r>
            <a:r>
              <a:rPr lang="en-US" b="1" dirty="0"/>
              <a:t> </a:t>
            </a:r>
            <a:r>
              <a:rPr lang="en-US" b="1" dirty="0" err="1"/>
              <a:t>principale</a:t>
            </a:r>
            <a:r>
              <a:rPr lang="en-US" b="1" dirty="0"/>
              <a:t> de </a:t>
            </a:r>
            <a:r>
              <a:rPr lang="en-US" b="1" dirty="0" err="1"/>
              <a:t>soluționare</a:t>
            </a:r>
            <a:r>
              <a:rPr lang="en-US" b="1" dirty="0"/>
              <a:t> a </a:t>
            </a:r>
            <a:r>
              <a:rPr lang="en-US" b="1" dirty="0" err="1"/>
              <a:t>conflictelor</a:t>
            </a:r>
            <a:r>
              <a:rPr lang="en-US" b="1" dirty="0"/>
              <a:t> </a:t>
            </a:r>
            <a:r>
              <a:rPr lang="en-US" b="1" dirty="0" err="1"/>
              <a:t>sunt</a:t>
            </a:r>
            <a:r>
              <a:rPr lang="en-US" b="1" dirty="0"/>
              <a:t>: </a:t>
            </a:r>
            <a:endParaRPr lang="ro-RO" b="1" dirty="0" smtClean="0"/>
          </a:p>
          <a:p>
            <a:r>
              <a:rPr lang="en-US" dirty="0" err="1" smtClean="0"/>
              <a:t>competiția</a:t>
            </a:r>
            <a:r>
              <a:rPr lang="en-US" dirty="0" smtClean="0"/>
              <a:t>,</a:t>
            </a:r>
            <a:endParaRPr lang="ro-RO" dirty="0" smtClean="0"/>
          </a:p>
          <a:p>
            <a:r>
              <a:rPr lang="en-US" dirty="0" smtClean="0"/>
              <a:t> </a:t>
            </a:r>
            <a:r>
              <a:rPr lang="en-US" dirty="0" err="1"/>
              <a:t>colaborarea</a:t>
            </a:r>
            <a:r>
              <a:rPr lang="en-US" dirty="0"/>
              <a:t>, </a:t>
            </a:r>
            <a:endParaRPr lang="ro-RO" dirty="0" smtClean="0"/>
          </a:p>
          <a:p>
            <a:r>
              <a:rPr lang="en-US" dirty="0" err="1" smtClean="0"/>
              <a:t>compromisul</a:t>
            </a:r>
            <a:r>
              <a:rPr lang="en-US" dirty="0"/>
              <a:t>, </a:t>
            </a:r>
            <a:endParaRPr lang="ro-RO" dirty="0" smtClean="0"/>
          </a:p>
          <a:p>
            <a:r>
              <a:rPr lang="en-US" dirty="0" err="1" smtClean="0"/>
              <a:t>acomodarea</a:t>
            </a:r>
            <a:r>
              <a:rPr lang="en-US" dirty="0" smtClean="0"/>
              <a:t> </a:t>
            </a:r>
            <a:r>
              <a:rPr lang="en-US" dirty="0" err="1"/>
              <a:t>și</a:t>
            </a:r>
            <a:r>
              <a:rPr lang="en-US" dirty="0"/>
              <a:t> </a:t>
            </a:r>
            <a:endParaRPr lang="ro-RO" dirty="0" smtClean="0"/>
          </a:p>
          <a:p>
            <a:r>
              <a:rPr lang="en-US" dirty="0" err="1" smtClean="0"/>
              <a:t>evitarea</a:t>
            </a:r>
            <a:r>
              <a:rPr lang="en-US" dirty="0"/>
              <a:t>.</a:t>
            </a:r>
            <a:endParaRPr lang="ru-RU" dirty="0"/>
          </a:p>
        </p:txBody>
      </p:sp>
    </p:spTree>
    <p:extLst>
      <p:ext uri="{BB962C8B-B14F-4D97-AF65-F5344CB8AC3E}">
        <p14:creationId xmlns:p14="http://schemas.microsoft.com/office/powerpoint/2010/main" val="25687732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1"/>
            <a:ext cx="8229600" cy="720080"/>
          </a:xfrm>
        </p:spPr>
        <p:txBody>
          <a:bodyPr/>
          <a:lstStyle/>
          <a:p>
            <a:r>
              <a:rPr lang="ro-RO" dirty="0" smtClean="0"/>
              <a:t>2.Tehnici </a:t>
            </a:r>
            <a:r>
              <a:rPr lang="ro-RO" dirty="0"/>
              <a:t>de competiție</a:t>
            </a:r>
            <a:endParaRPr lang="ru-RU" dirty="0"/>
          </a:p>
        </p:txBody>
      </p:sp>
      <p:pic>
        <p:nvPicPr>
          <p:cNvPr id="2050" name="Picture 2" descr="Imagine articol"/>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76056" y="3691138"/>
            <a:ext cx="3960440" cy="3024336"/>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Rezolvarea CONFLICTELOR, o PREMISÄ A EVOLUÈIEI (I)"/>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3691138"/>
            <a:ext cx="4860539" cy="3050230"/>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226404" y="692696"/>
            <a:ext cx="8666076" cy="3323987"/>
          </a:xfrm>
          <a:prstGeom prst="rect">
            <a:avLst/>
          </a:prstGeom>
        </p:spPr>
        <p:txBody>
          <a:bodyPr wrap="square">
            <a:spAutoFit/>
          </a:bodyPr>
          <a:lstStyle/>
          <a:p>
            <a:r>
              <a:rPr lang="vi-VN" sz="1600" dirty="0"/>
              <a:t>Persoanele cu un stil competitiv au o abordare de tip câștig-pierdere. Ele știu exact ce vor și își susțin cu încăpățânare punctul de vedere. </a:t>
            </a:r>
            <a:endParaRPr lang="ro-RO" sz="1600" dirty="0" smtClean="0"/>
          </a:p>
          <a:p>
            <a:r>
              <a:rPr lang="vi-VN" sz="1600" dirty="0" smtClean="0"/>
              <a:t>Ei </a:t>
            </a:r>
            <a:r>
              <a:rPr lang="vi-VN" sz="1600" dirty="0"/>
              <a:t>acționează într-un mod puternic asertiv pentru a-și atinge obiectivele și sunt mai puțin interesați de opiniile sau problemele altora. Pur și simplu nu găsesc un sens în cooperarea cu partenerul de conflict și acest lucru poate fi de multe ori în detrimentul celuilalt</a:t>
            </a:r>
            <a:r>
              <a:rPr lang="vi-VN" sz="1600" dirty="0" smtClean="0"/>
              <a:t>.</a:t>
            </a:r>
            <a:endParaRPr lang="ro-RO" sz="1600" dirty="0" smtClean="0"/>
          </a:p>
          <a:p>
            <a:r>
              <a:rPr lang="vi-VN" sz="1600" dirty="0"/>
              <a:t>O abordare de altfel utilă atunci când avem de-a face cu situații urgente, sub presiunea nevoii de a lua o decizie rapidă sau nepopulară (cum ar fi concedieri sau reduceri bugetare) sau în situații care impun o defensivă împotriva ambițiilor sau egoismului unei terțe părți. Totuși, atunci când este aplicat unor situații mai puțin urgente, un stil competitiv nu aduce decât prejudicii celeilalte părți, promovând un climat de furie, frustrare și resentimente .</a:t>
            </a:r>
            <a:endParaRPr lang="ro-RO" sz="1600" dirty="0"/>
          </a:p>
          <a:p>
            <a:endParaRPr lang="ro-RO" sz="1600" dirty="0" smtClean="0"/>
          </a:p>
          <a:p>
            <a:endParaRPr lang="ro-RO" sz="1600" dirty="0"/>
          </a:p>
          <a:p>
            <a:endParaRPr lang="ru-RU" dirty="0"/>
          </a:p>
        </p:txBody>
      </p:sp>
    </p:spTree>
    <p:extLst>
      <p:ext uri="{BB962C8B-B14F-4D97-AF65-F5344CB8AC3E}">
        <p14:creationId xmlns:p14="http://schemas.microsoft.com/office/powerpoint/2010/main" val="25129075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5865515"/>
          </a:xfrm>
        </p:spPr>
        <p:txBody>
          <a:bodyPr/>
          <a:lstStyle/>
          <a:p>
            <a:r>
              <a:rPr lang="ro-RO" dirty="0"/>
              <a:t>3. </a:t>
            </a:r>
            <a:r>
              <a:rPr lang="ro-RO" dirty="0" smtClean="0"/>
              <a:t>Tehnica </a:t>
            </a:r>
            <a:r>
              <a:rPr lang="ro-RO" dirty="0" err="1" smtClean="0"/>
              <a:t>contr</a:t>
            </a:r>
            <a:r>
              <a:rPr lang="en-US" dirty="0" smtClean="0"/>
              <a:t>o</a:t>
            </a:r>
            <a:r>
              <a:rPr lang="ro-RO" dirty="0" err="1" smtClean="0"/>
              <a:t>versiei</a:t>
            </a:r>
            <a:r>
              <a:rPr lang="ro-RO" dirty="0" smtClean="0"/>
              <a:t> decizionale</a:t>
            </a:r>
          </a:p>
          <a:p>
            <a:endParaRPr lang="ro-RO" dirty="0"/>
          </a:p>
          <a:p>
            <a:r>
              <a:rPr lang="ro-RO" dirty="0"/>
              <a:t>In </a:t>
            </a:r>
            <a:r>
              <a:rPr lang="ro-RO" dirty="0" err="1"/>
              <a:t>functie</a:t>
            </a:r>
            <a:r>
              <a:rPr lang="ro-RO" dirty="0"/>
              <a:t> de volumul, structura si calitatea </a:t>
            </a:r>
            <a:r>
              <a:rPr lang="ro-RO" dirty="0" err="1"/>
              <a:t>informatiilor</a:t>
            </a:r>
            <a:r>
              <a:rPr lang="ro-RO" dirty="0"/>
              <a:t> de care </a:t>
            </a:r>
            <a:r>
              <a:rPr lang="ro-RO" dirty="0" err="1"/>
              <a:t>beneficiaza</a:t>
            </a:r>
            <a:r>
              <a:rPr lang="ro-RO" dirty="0"/>
              <a:t>, modelele decizionale pot fi:</a:t>
            </a:r>
            <a:endParaRPr lang="ru-RU" dirty="0"/>
          </a:p>
          <a:p>
            <a:r>
              <a:rPr lang="ro-RO" dirty="0"/>
              <a:t> - deterministe(centrate pe </a:t>
            </a:r>
            <a:r>
              <a:rPr lang="ro-RO" dirty="0" err="1"/>
              <a:t>informatii</a:t>
            </a:r>
            <a:r>
              <a:rPr lang="ro-RO" dirty="0"/>
              <a:t> cu grad ridicat de precizie);</a:t>
            </a:r>
            <a:br>
              <a:rPr lang="ro-RO" dirty="0"/>
            </a:br>
            <a:r>
              <a:rPr lang="ro-RO" dirty="0"/>
              <a:t> - nedeterministe;</a:t>
            </a:r>
            <a:br>
              <a:rPr lang="ro-RO" dirty="0"/>
            </a:br>
            <a:r>
              <a:rPr lang="ro-RO" dirty="0"/>
              <a:t>  - probabiliste.</a:t>
            </a:r>
            <a:endParaRPr lang="ru-RU" dirty="0"/>
          </a:p>
          <a:p>
            <a:endParaRPr lang="ru-RU" dirty="0"/>
          </a:p>
        </p:txBody>
      </p:sp>
    </p:spTree>
    <p:extLst>
      <p:ext uri="{BB962C8B-B14F-4D97-AF65-F5344CB8AC3E}">
        <p14:creationId xmlns:p14="http://schemas.microsoft.com/office/powerpoint/2010/main" val="127238435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973</TotalTime>
  <Words>477</Words>
  <Application>Microsoft Office PowerPoint</Application>
  <PresentationFormat>Экран (4:3)</PresentationFormat>
  <Paragraphs>63</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Тема Office</vt:lpstr>
      <vt:lpstr>Tema IV. Tehnici de comunicare utilizate în conflict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IV. Tehnici de comunicare utilizate în conflict</dc:title>
  <dc:creator>Пользователь Windows</dc:creator>
  <cp:lastModifiedBy>Пользователь Windows</cp:lastModifiedBy>
  <cp:revision>13</cp:revision>
  <dcterms:created xsi:type="dcterms:W3CDTF">2019-02-04T09:24:02Z</dcterms:created>
  <dcterms:modified xsi:type="dcterms:W3CDTF">2019-02-19T21:18:45Z</dcterms:modified>
</cp:coreProperties>
</file>