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5590" y="259016"/>
            <a:ext cx="486219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E6EC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E6EC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E6EC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E6EC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90512" y="909574"/>
            <a:ext cx="11630025" cy="0"/>
          </a:xfrm>
          <a:custGeom>
            <a:avLst/>
            <a:gdLst/>
            <a:ahLst/>
            <a:cxnLst/>
            <a:rect l="l" t="t" r="r" b="b"/>
            <a:pathLst>
              <a:path w="11630025" h="0">
                <a:moveTo>
                  <a:pt x="0" y="0"/>
                </a:moveTo>
                <a:lnTo>
                  <a:pt x="11629453" y="0"/>
                </a:lnTo>
              </a:path>
            </a:pathLst>
          </a:custGeom>
          <a:ln w="12701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5750" y="6447586"/>
            <a:ext cx="847725" cy="2095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5590" y="259016"/>
            <a:ext cx="796099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E6EC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3555" y="1183271"/>
            <a:ext cx="8280400" cy="325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349375" y="6495179"/>
            <a:ext cx="1908810" cy="142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E7E7E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809730" y="6482727"/>
            <a:ext cx="158115" cy="16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hyperlink" Target="http://upload.wikimedia.org/wikipedia/commons/4/43/Brown.robert.jpg" TargetMode="External"/><Relationship Id="rId9" Type="http://schemas.openxmlformats.org/officeDocument/2006/relationships/image" Target="../media/image5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0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2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g"/><Relationship Id="rId3" Type="http://schemas.openxmlformats.org/officeDocument/2006/relationships/image" Target="../media/image83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4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g"/><Relationship Id="rId3" Type="http://schemas.openxmlformats.org/officeDocument/2006/relationships/image" Target="../media/image86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9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26" Type="http://schemas.openxmlformats.org/officeDocument/2006/relationships/image" Target="../media/image28.jpg"/><Relationship Id="rId27" Type="http://schemas.openxmlformats.org/officeDocument/2006/relationships/image" Target="../media/image29.jpg"/><Relationship Id="rId28" Type="http://schemas.openxmlformats.org/officeDocument/2006/relationships/image" Target="../media/image30.png"/><Relationship Id="rId29" Type="http://schemas.openxmlformats.org/officeDocument/2006/relationships/image" Target="../media/image31.pn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jpg"/><Relationship Id="rId3" Type="http://schemas.openxmlformats.org/officeDocument/2006/relationships/image" Target="../media/image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49375" y="6485254"/>
            <a:ext cx="1908810" cy="1511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>
                <a:solidFill>
                  <a:srgbClr val="7E7E7E"/>
                </a:solidFill>
                <a:latin typeface="Arial MT"/>
                <a:cs typeface="Arial MT"/>
              </a:rPr>
              <a:t>©</a:t>
            </a:r>
            <a:r>
              <a:rPr dirty="0" sz="800" spc="-15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dirty="0" sz="800">
                <a:solidFill>
                  <a:srgbClr val="7E7E7E"/>
                </a:solidFill>
                <a:latin typeface="Arial MT"/>
                <a:cs typeface="Arial MT"/>
              </a:rPr>
              <a:t>2023</a:t>
            </a:r>
            <a:r>
              <a:rPr dirty="0" sz="800" spc="-15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Arial MT"/>
                <a:cs typeface="Arial MT"/>
              </a:rPr>
              <a:t>HORIBA,</a:t>
            </a:r>
            <a:r>
              <a:rPr dirty="0" sz="800" spc="135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dirty="0" sz="800">
                <a:solidFill>
                  <a:srgbClr val="7E7E7E"/>
                </a:solidFill>
                <a:latin typeface="Arial MT"/>
                <a:cs typeface="Arial MT"/>
              </a:rPr>
              <a:t>Ltd.</a:t>
            </a:r>
            <a:r>
              <a:rPr dirty="0" sz="800" spc="-15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dirty="0" sz="800">
                <a:solidFill>
                  <a:srgbClr val="7E7E7E"/>
                </a:solidFill>
                <a:latin typeface="Arial MT"/>
                <a:cs typeface="Arial MT"/>
              </a:rPr>
              <a:t>All</a:t>
            </a:r>
            <a:r>
              <a:rPr dirty="0" sz="800" spc="-4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dirty="0" sz="800">
                <a:solidFill>
                  <a:srgbClr val="7E7E7E"/>
                </a:solidFill>
                <a:latin typeface="Arial MT"/>
                <a:cs typeface="Arial MT"/>
              </a:rPr>
              <a:t>rights</a:t>
            </a:r>
            <a:r>
              <a:rPr dirty="0" sz="800" spc="-45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Arial MT"/>
                <a:cs typeface="Arial MT"/>
              </a:rPr>
              <a:t>reserved.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6447586"/>
            <a:ext cx="847725" cy="2095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2919" y="5416550"/>
            <a:ext cx="3618229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Jeffrey</a:t>
            </a:r>
            <a:r>
              <a:rPr dirty="0" sz="2400" spc="-17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Bodycomb,</a:t>
            </a:r>
            <a:r>
              <a:rPr dirty="0" sz="2400" spc="7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Ph.D.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345706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170939" y="3762375"/>
            <a:ext cx="9855200" cy="124269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4254500" marR="5080" indent="-4241800">
              <a:lnSpc>
                <a:spcPct val="101400"/>
              </a:lnSpc>
              <a:spcBef>
                <a:spcPts val="60"/>
              </a:spcBef>
            </a:pPr>
            <a:r>
              <a:rPr dirty="0" sz="3950" b="1">
                <a:latin typeface="Arial"/>
                <a:cs typeface="Arial"/>
              </a:rPr>
              <a:t>Introduction</a:t>
            </a:r>
            <a:r>
              <a:rPr dirty="0" sz="3950" spc="130" b="1">
                <a:latin typeface="Arial"/>
                <a:cs typeface="Arial"/>
              </a:rPr>
              <a:t> </a:t>
            </a:r>
            <a:r>
              <a:rPr dirty="0" sz="3950" b="1">
                <a:latin typeface="Arial"/>
                <a:cs typeface="Arial"/>
              </a:rPr>
              <a:t>to</a:t>
            </a:r>
            <a:r>
              <a:rPr dirty="0" sz="3950" spc="-70" b="1">
                <a:latin typeface="Arial"/>
                <a:cs typeface="Arial"/>
              </a:rPr>
              <a:t> </a:t>
            </a:r>
            <a:r>
              <a:rPr dirty="0" sz="3950" b="1">
                <a:latin typeface="Arial"/>
                <a:cs typeface="Arial"/>
              </a:rPr>
              <a:t>Dynamic</a:t>
            </a:r>
            <a:r>
              <a:rPr dirty="0" sz="3950" spc="145" b="1">
                <a:latin typeface="Arial"/>
                <a:cs typeface="Arial"/>
              </a:rPr>
              <a:t> </a:t>
            </a:r>
            <a:r>
              <a:rPr dirty="0" sz="3950" b="1">
                <a:latin typeface="Arial"/>
                <a:cs typeface="Arial"/>
              </a:rPr>
              <a:t>Light</a:t>
            </a:r>
            <a:r>
              <a:rPr dirty="0" sz="3950" spc="45" b="1">
                <a:latin typeface="Arial"/>
                <a:cs typeface="Arial"/>
              </a:rPr>
              <a:t> </a:t>
            </a:r>
            <a:r>
              <a:rPr dirty="0" sz="3950" spc="-10" b="1">
                <a:latin typeface="Arial"/>
                <a:cs typeface="Arial"/>
              </a:rPr>
              <a:t>Scattering (DLS)</a:t>
            </a:r>
            <a:endParaRPr sz="39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413618" y="6147117"/>
            <a:ext cx="128079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latin typeface="Arial MT"/>
                <a:cs typeface="Arial MT"/>
              </a:rPr>
              <a:t>March</a:t>
            </a:r>
            <a:r>
              <a:rPr dirty="0" sz="1400" spc="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23,</a:t>
            </a:r>
            <a:r>
              <a:rPr dirty="0" sz="1400" spc="-90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2023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90525" y="523849"/>
            <a:ext cx="3705225" cy="809625"/>
          </a:xfrm>
          <a:prstGeom prst="rect">
            <a:avLst/>
          </a:prstGeom>
          <a:solidFill>
            <a:srgbClr val="BEBEBE"/>
          </a:solidFill>
        </p:spPr>
        <p:txBody>
          <a:bodyPr wrap="square" lIns="0" tIns="571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4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HORIBA</a:t>
            </a:r>
            <a:r>
              <a:rPr dirty="0" sz="20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Scientific</a:t>
            </a:r>
            <a:endParaRPr sz="2000">
              <a:latin typeface="Arial"/>
              <a:cs typeface="Arial"/>
            </a:endParaRPr>
          </a:p>
          <a:p>
            <a:pPr algn="ctr" marL="4445">
              <a:lnSpc>
                <a:spcPct val="100000"/>
              </a:lnSpc>
              <a:spcBef>
                <a:spcPts val="45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Particle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Characterization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590" y="259016"/>
            <a:ext cx="158623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Outline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1768455" y="6482727"/>
            <a:ext cx="158750" cy="16446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950" spc="-25" b="1">
                <a:solidFill>
                  <a:srgbClr val="7E7E7E"/>
                </a:solidFill>
                <a:latin typeface="Arial"/>
                <a:cs typeface="Arial"/>
              </a:rPr>
              <a:t>10</a:t>
            </a:r>
            <a:endParaRPr sz="9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113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190"/>
              </a:spcBef>
              <a:buFont typeface="Arial MT"/>
              <a:buChar char="•"/>
              <a:tabLst>
                <a:tab pos="469900" algn="l"/>
              </a:tabLst>
            </a:pPr>
            <a:r>
              <a:rPr dirty="0" spc="-10"/>
              <a:t>Introduction</a:t>
            </a:r>
          </a:p>
          <a:p>
            <a:pPr marL="470534" marR="5080" indent="-457834">
              <a:lnSpc>
                <a:spcPct val="119500"/>
              </a:lnSpc>
              <a:spcBef>
                <a:spcPts val="75"/>
              </a:spcBef>
              <a:buFont typeface="Arial MT"/>
              <a:buChar char="•"/>
              <a:tabLst>
                <a:tab pos="470534" algn="l"/>
              </a:tabLst>
            </a:pPr>
            <a:r>
              <a:rPr dirty="0">
                <a:solidFill>
                  <a:srgbClr val="0E6EC5"/>
                </a:solidFill>
              </a:rPr>
              <a:t>What</a:t>
            </a:r>
            <a:r>
              <a:rPr dirty="0" spc="-155">
                <a:solidFill>
                  <a:srgbClr val="0E6EC5"/>
                </a:solidFill>
              </a:rPr>
              <a:t> </a:t>
            </a:r>
            <a:r>
              <a:rPr dirty="0">
                <a:solidFill>
                  <a:srgbClr val="0E6EC5"/>
                </a:solidFill>
              </a:rPr>
              <a:t>is</a:t>
            </a:r>
            <a:r>
              <a:rPr dirty="0" spc="-20">
                <a:solidFill>
                  <a:srgbClr val="0E6EC5"/>
                </a:solidFill>
              </a:rPr>
              <a:t> </a:t>
            </a:r>
            <a:r>
              <a:rPr dirty="0">
                <a:solidFill>
                  <a:srgbClr val="0E6EC5"/>
                </a:solidFill>
              </a:rPr>
              <a:t>DLS</a:t>
            </a:r>
            <a:r>
              <a:rPr dirty="0" spc="-70">
                <a:solidFill>
                  <a:srgbClr val="0E6EC5"/>
                </a:solidFill>
              </a:rPr>
              <a:t> </a:t>
            </a:r>
            <a:r>
              <a:rPr dirty="0">
                <a:solidFill>
                  <a:srgbClr val="0E6EC5"/>
                </a:solidFill>
              </a:rPr>
              <a:t>and</a:t>
            </a:r>
            <a:r>
              <a:rPr dirty="0" spc="-110">
                <a:solidFill>
                  <a:srgbClr val="0E6EC5"/>
                </a:solidFill>
              </a:rPr>
              <a:t> </a:t>
            </a:r>
            <a:r>
              <a:rPr dirty="0">
                <a:solidFill>
                  <a:srgbClr val="0E6EC5"/>
                </a:solidFill>
              </a:rPr>
              <a:t>what</a:t>
            </a:r>
            <a:r>
              <a:rPr dirty="0" spc="-5">
                <a:solidFill>
                  <a:srgbClr val="0E6EC5"/>
                </a:solidFill>
              </a:rPr>
              <a:t> </a:t>
            </a:r>
            <a:r>
              <a:rPr dirty="0">
                <a:solidFill>
                  <a:srgbClr val="0E6EC5"/>
                </a:solidFill>
              </a:rPr>
              <a:t>does</a:t>
            </a:r>
            <a:r>
              <a:rPr dirty="0" spc="-10">
                <a:solidFill>
                  <a:srgbClr val="0E6EC5"/>
                </a:solidFill>
              </a:rPr>
              <a:t> </a:t>
            </a:r>
            <a:r>
              <a:rPr dirty="0" spc="-25">
                <a:solidFill>
                  <a:srgbClr val="0E6EC5"/>
                </a:solidFill>
              </a:rPr>
              <a:t>it </a:t>
            </a:r>
            <a:r>
              <a:rPr dirty="0" spc="-10">
                <a:solidFill>
                  <a:srgbClr val="0E6EC5"/>
                </a:solidFill>
              </a:rPr>
              <a:t>measure?</a:t>
            </a: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Font typeface="Arial MT"/>
              <a:buChar char="•"/>
              <a:tabLst>
                <a:tab pos="469900" algn="l"/>
              </a:tabLst>
            </a:pPr>
            <a:r>
              <a:rPr dirty="0"/>
              <a:t>Method</a:t>
            </a:r>
            <a:r>
              <a:rPr dirty="0" spc="-120"/>
              <a:t> </a:t>
            </a:r>
            <a:r>
              <a:rPr dirty="0" spc="-10"/>
              <a:t>development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DLS</a:t>
            </a:r>
            <a:r>
              <a:rPr dirty="0" spc="-35"/>
              <a:t> </a:t>
            </a:r>
            <a:r>
              <a:rPr dirty="0" spc="-10"/>
              <a:t>optics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028888" y="2352332"/>
            <a:ext cx="3333750" cy="2276475"/>
            <a:chOff x="2028888" y="2352332"/>
            <a:chExt cx="3333750" cy="2276475"/>
          </a:xfrm>
        </p:grpSpPr>
        <p:sp>
          <p:nvSpPr>
            <p:cNvPr id="4" name="object 4" descr=""/>
            <p:cNvSpPr/>
            <p:nvPr/>
          </p:nvSpPr>
          <p:spPr>
            <a:xfrm>
              <a:off x="4395851" y="3757155"/>
              <a:ext cx="419100" cy="866775"/>
            </a:xfrm>
            <a:custGeom>
              <a:avLst/>
              <a:gdLst/>
              <a:ahLst/>
              <a:cxnLst/>
              <a:rect l="l" t="t" r="r" b="b"/>
              <a:pathLst>
                <a:path w="419100" h="866775">
                  <a:moveTo>
                    <a:pt x="419100" y="0"/>
                  </a:moveTo>
                  <a:lnTo>
                    <a:pt x="0" y="0"/>
                  </a:lnTo>
                  <a:lnTo>
                    <a:pt x="0" y="866660"/>
                  </a:lnTo>
                  <a:lnTo>
                    <a:pt x="419100" y="86666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6699FF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395851" y="3757155"/>
              <a:ext cx="419100" cy="866775"/>
            </a:xfrm>
            <a:custGeom>
              <a:avLst/>
              <a:gdLst/>
              <a:ahLst/>
              <a:cxnLst/>
              <a:rect l="l" t="t" r="r" b="b"/>
              <a:pathLst>
                <a:path w="419100" h="866775">
                  <a:moveTo>
                    <a:pt x="0" y="866660"/>
                  </a:moveTo>
                  <a:lnTo>
                    <a:pt x="419100" y="866660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866660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633849" y="3890518"/>
              <a:ext cx="724535" cy="171450"/>
            </a:xfrm>
            <a:custGeom>
              <a:avLst/>
              <a:gdLst/>
              <a:ahLst/>
              <a:cxnLst/>
              <a:rect l="l" t="t" r="r" b="b"/>
              <a:pathLst>
                <a:path w="724535" h="171450">
                  <a:moveTo>
                    <a:pt x="724026" y="0"/>
                  </a:moveTo>
                  <a:lnTo>
                    <a:pt x="0" y="171322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406900" y="2377439"/>
              <a:ext cx="390525" cy="810260"/>
            </a:xfrm>
            <a:custGeom>
              <a:avLst/>
              <a:gdLst/>
              <a:ahLst/>
              <a:cxnLst/>
              <a:rect l="l" t="t" r="r" b="b"/>
              <a:pathLst>
                <a:path w="390525" h="810260">
                  <a:moveTo>
                    <a:pt x="390525" y="0"/>
                  </a:moveTo>
                  <a:lnTo>
                    <a:pt x="360426" y="0"/>
                  </a:lnTo>
                  <a:lnTo>
                    <a:pt x="360426" y="5080"/>
                  </a:lnTo>
                  <a:lnTo>
                    <a:pt x="360426" y="10160"/>
                  </a:lnTo>
                  <a:lnTo>
                    <a:pt x="360426" y="779780"/>
                  </a:lnTo>
                  <a:lnTo>
                    <a:pt x="9525" y="779780"/>
                  </a:lnTo>
                  <a:lnTo>
                    <a:pt x="4826" y="779780"/>
                  </a:lnTo>
                  <a:lnTo>
                    <a:pt x="0" y="779780"/>
                  </a:lnTo>
                  <a:lnTo>
                    <a:pt x="0" y="800100"/>
                  </a:lnTo>
                  <a:lnTo>
                    <a:pt x="0" y="810260"/>
                  </a:lnTo>
                  <a:lnTo>
                    <a:pt x="390525" y="810260"/>
                  </a:lnTo>
                  <a:lnTo>
                    <a:pt x="390525" y="800100"/>
                  </a:lnTo>
                  <a:lnTo>
                    <a:pt x="390525" y="10160"/>
                  </a:lnTo>
                  <a:lnTo>
                    <a:pt x="390525" y="0"/>
                  </a:lnTo>
                  <a:close/>
                </a:path>
              </a:pathLst>
            </a:custGeom>
            <a:solidFill>
              <a:srgbClr val="DBEE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386199" y="2357094"/>
              <a:ext cx="381000" cy="800100"/>
            </a:xfrm>
            <a:custGeom>
              <a:avLst/>
              <a:gdLst/>
              <a:ahLst/>
              <a:cxnLst/>
              <a:rect l="l" t="t" r="r" b="b"/>
              <a:pathLst>
                <a:path w="381000" h="800100">
                  <a:moveTo>
                    <a:pt x="381000" y="0"/>
                  </a:moveTo>
                  <a:lnTo>
                    <a:pt x="0" y="0"/>
                  </a:lnTo>
                  <a:lnTo>
                    <a:pt x="0" y="799998"/>
                  </a:lnTo>
                  <a:lnTo>
                    <a:pt x="381000" y="79999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9933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386199" y="2357094"/>
              <a:ext cx="381000" cy="800100"/>
            </a:xfrm>
            <a:custGeom>
              <a:avLst/>
              <a:gdLst/>
              <a:ahLst/>
              <a:cxnLst/>
              <a:rect l="l" t="t" r="r" b="b"/>
              <a:pathLst>
                <a:path w="381000" h="800100">
                  <a:moveTo>
                    <a:pt x="0" y="799998"/>
                  </a:moveTo>
                  <a:lnTo>
                    <a:pt x="381000" y="799998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799998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523358" y="3176143"/>
              <a:ext cx="152400" cy="838835"/>
            </a:xfrm>
            <a:custGeom>
              <a:avLst/>
              <a:gdLst/>
              <a:ahLst/>
              <a:cxnLst/>
              <a:rect l="l" t="t" r="r" b="b"/>
              <a:pathLst>
                <a:path w="152400" h="838835">
                  <a:moveTo>
                    <a:pt x="50858" y="253366"/>
                  </a:moveTo>
                  <a:lnTo>
                    <a:pt x="37591" y="837565"/>
                  </a:lnTo>
                  <a:lnTo>
                    <a:pt x="88264" y="838708"/>
                  </a:lnTo>
                  <a:lnTo>
                    <a:pt x="101626" y="255651"/>
                  </a:lnTo>
                  <a:lnTo>
                    <a:pt x="101652" y="254509"/>
                  </a:lnTo>
                  <a:lnTo>
                    <a:pt x="50858" y="253366"/>
                  </a:lnTo>
                  <a:close/>
                </a:path>
                <a:path w="152400" h="838835">
                  <a:moveTo>
                    <a:pt x="144766" y="227965"/>
                  </a:moveTo>
                  <a:lnTo>
                    <a:pt x="51435" y="227965"/>
                  </a:lnTo>
                  <a:lnTo>
                    <a:pt x="102235" y="229108"/>
                  </a:lnTo>
                  <a:lnTo>
                    <a:pt x="101705" y="252222"/>
                  </a:lnTo>
                  <a:lnTo>
                    <a:pt x="101652" y="254509"/>
                  </a:lnTo>
                  <a:lnTo>
                    <a:pt x="152400" y="255651"/>
                  </a:lnTo>
                  <a:lnTo>
                    <a:pt x="144766" y="227965"/>
                  </a:lnTo>
                  <a:close/>
                </a:path>
                <a:path w="152400" h="838835">
                  <a:moveTo>
                    <a:pt x="51435" y="227965"/>
                  </a:moveTo>
                  <a:lnTo>
                    <a:pt x="50884" y="252222"/>
                  </a:lnTo>
                  <a:lnTo>
                    <a:pt x="50858" y="253366"/>
                  </a:lnTo>
                  <a:lnTo>
                    <a:pt x="101652" y="254509"/>
                  </a:lnTo>
                  <a:lnTo>
                    <a:pt x="102235" y="229108"/>
                  </a:lnTo>
                  <a:lnTo>
                    <a:pt x="51435" y="227965"/>
                  </a:lnTo>
                  <a:close/>
                </a:path>
                <a:path w="152400" h="838835">
                  <a:moveTo>
                    <a:pt x="81914" y="0"/>
                  </a:moveTo>
                  <a:lnTo>
                    <a:pt x="0" y="252222"/>
                  </a:lnTo>
                  <a:lnTo>
                    <a:pt x="50858" y="253366"/>
                  </a:lnTo>
                  <a:lnTo>
                    <a:pt x="51409" y="229108"/>
                  </a:lnTo>
                  <a:lnTo>
                    <a:pt x="51435" y="227965"/>
                  </a:lnTo>
                  <a:lnTo>
                    <a:pt x="144766" y="227965"/>
                  </a:lnTo>
                  <a:lnTo>
                    <a:pt x="81914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053209" y="3468776"/>
              <a:ext cx="1010285" cy="351790"/>
            </a:xfrm>
            <a:custGeom>
              <a:avLst/>
              <a:gdLst/>
              <a:ahLst/>
              <a:cxnLst/>
              <a:rect l="l" t="t" r="r" b="b"/>
              <a:pathLst>
                <a:path w="1010285" h="351789">
                  <a:moveTo>
                    <a:pt x="1010285" y="9245"/>
                  </a:moveTo>
                  <a:lnTo>
                    <a:pt x="975639" y="0"/>
                  </a:lnTo>
                  <a:lnTo>
                    <a:pt x="974394" y="4648"/>
                  </a:lnTo>
                  <a:lnTo>
                    <a:pt x="973162" y="9245"/>
                  </a:lnTo>
                  <a:lnTo>
                    <a:pt x="890016" y="320522"/>
                  </a:lnTo>
                  <a:lnTo>
                    <a:pt x="15062" y="86715"/>
                  </a:lnTo>
                  <a:lnTo>
                    <a:pt x="10477" y="85483"/>
                  </a:lnTo>
                  <a:lnTo>
                    <a:pt x="5854" y="84239"/>
                  </a:lnTo>
                  <a:lnTo>
                    <a:pt x="0" y="106146"/>
                  </a:lnTo>
                  <a:lnTo>
                    <a:pt x="918718" y="351764"/>
                  </a:lnTo>
                  <a:lnTo>
                    <a:pt x="921829" y="340080"/>
                  </a:lnTo>
                  <a:lnTo>
                    <a:pt x="1010285" y="9245"/>
                  </a:lnTo>
                  <a:close/>
                </a:path>
              </a:pathLst>
            </a:custGeom>
            <a:solidFill>
              <a:srgbClr val="DBEE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033651" y="3212973"/>
              <a:ext cx="998855" cy="576580"/>
            </a:xfrm>
            <a:custGeom>
              <a:avLst/>
              <a:gdLst/>
              <a:ahLst/>
              <a:cxnLst/>
              <a:rect l="l" t="t" r="r" b="b"/>
              <a:pathLst>
                <a:path w="998855" h="576579">
                  <a:moveTo>
                    <a:pt x="89026" y="0"/>
                  </a:moveTo>
                  <a:lnTo>
                    <a:pt x="0" y="333248"/>
                  </a:lnTo>
                  <a:lnTo>
                    <a:pt x="909574" y="576326"/>
                  </a:lnTo>
                  <a:lnTo>
                    <a:pt x="998601" y="243077"/>
                  </a:lnTo>
                  <a:lnTo>
                    <a:pt x="89026" y="0"/>
                  </a:lnTo>
                  <a:close/>
                </a:path>
              </a:pathLst>
            </a:custGeom>
            <a:solidFill>
              <a:srgbClr val="9933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033651" y="3212973"/>
              <a:ext cx="998855" cy="576580"/>
            </a:xfrm>
            <a:custGeom>
              <a:avLst/>
              <a:gdLst/>
              <a:ahLst/>
              <a:cxnLst/>
              <a:rect l="l" t="t" r="r" b="b"/>
              <a:pathLst>
                <a:path w="998855" h="576579">
                  <a:moveTo>
                    <a:pt x="89026" y="0"/>
                  </a:moveTo>
                  <a:lnTo>
                    <a:pt x="998601" y="243077"/>
                  </a:lnTo>
                  <a:lnTo>
                    <a:pt x="909574" y="576326"/>
                  </a:lnTo>
                  <a:lnTo>
                    <a:pt x="0" y="333248"/>
                  </a:lnTo>
                  <a:lnTo>
                    <a:pt x="89026" y="0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5568315" y="3704653"/>
            <a:ext cx="9036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 MT"/>
                <a:cs typeface="Arial MT"/>
              </a:rPr>
              <a:t>Particles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461135" y="2411322"/>
            <a:ext cx="1922780" cy="60007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dirty="0" sz="1550" b="1">
                <a:solidFill>
                  <a:srgbClr val="000099"/>
                </a:solidFill>
                <a:latin typeface="Arial"/>
                <a:cs typeface="Arial"/>
              </a:rPr>
              <a:t>Backscatter</a:t>
            </a:r>
            <a:r>
              <a:rPr dirty="0" sz="1550" spc="225" b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000099"/>
                </a:solidFill>
                <a:latin typeface="Arial"/>
                <a:cs typeface="Arial"/>
              </a:rPr>
              <a:t>(173</a:t>
            </a:r>
            <a:r>
              <a:rPr dirty="0" sz="1550" spc="-10">
                <a:solidFill>
                  <a:srgbClr val="000099"/>
                </a:solidFill>
                <a:latin typeface="MS PGothic"/>
                <a:cs typeface="MS PGothic"/>
              </a:rPr>
              <a:t>°</a:t>
            </a:r>
            <a:r>
              <a:rPr dirty="0" sz="1550" spc="-10" b="1">
                <a:solidFill>
                  <a:srgbClr val="000099"/>
                </a:solidFill>
                <a:latin typeface="Arial"/>
                <a:cs typeface="Arial"/>
              </a:rPr>
              <a:t>)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dirty="0" sz="1400">
                <a:solidFill>
                  <a:srgbClr val="000099"/>
                </a:solidFill>
                <a:latin typeface="Arial MT"/>
                <a:cs typeface="Arial MT"/>
              </a:rPr>
              <a:t>(High</a:t>
            </a:r>
            <a:r>
              <a:rPr dirty="0" sz="1400" spc="-25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000099"/>
                </a:solidFill>
                <a:latin typeface="Arial MT"/>
                <a:cs typeface="Arial MT"/>
              </a:rPr>
              <a:t>concentration)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965700" y="2370073"/>
            <a:ext cx="2357755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b="1">
                <a:solidFill>
                  <a:srgbClr val="000099"/>
                </a:solidFill>
                <a:latin typeface="Arial"/>
                <a:cs typeface="Arial"/>
              </a:rPr>
              <a:t>90</a:t>
            </a:r>
            <a:r>
              <a:rPr dirty="0" sz="1550">
                <a:solidFill>
                  <a:srgbClr val="000099"/>
                </a:solidFill>
                <a:latin typeface="MS PGothic"/>
                <a:cs typeface="MS PGothic"/>
              </a:rPr>
              <a:t>°</a:t>
            </a:r>
            <a:r>
              <a:rPr dirty="0" sz="1550" b="1">
                <a:solidFill>
                  <a:srgbClr val="000099"/>
                </a:solidFill>
                <a:latin typeface="Arial"/>
                <a:cs typeface="Arial"/>
              </a:rPr>
              <a:t>for</a:t>
            </a:r>
            <a:r>
              <a:rPr dirty="0" sz="1550" spc="75" b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0099"/>
                </a:solidFill>
                <a:latin typeface="Arial"/>
                <a:cs typeface="Arial"/>
              </a:rPr>
              <a:t>size</a:t>
            </a:r>
            <a:r>
              <a:rPr dirty="0" sz="1550" spc="120" b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0099"/>
                </a:solidFill>
                <a:latin typeface="Arial"/>
                <a:cs typeface="Arial"/>
              </a:rPr>
              <a:t>and</a:t>
            </a:r>
            <a:r>
              <a:rPr dirty="0" sz="1550" spc="105" b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0099"/>
                </a:solidFill>
                <a:latin typeface="Arial"/>
                <a:cs typeface="Arial"/>
              </a:rPr>
              <a:t>MW,</a:t>
            </a:r>
            <a:r>
              <a:rPr dirty="0" sz="1550" spc="20" b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550" spc="-25" b="1">
                <a:solidFill>
                  <a:srgbClr val="000099"/>
                </a:solidFill>
                <a:latin typeface="Arial"/>
                <a:cs typeface="Arial"/>
              </a:rPr>
              <a:t>A2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85800" y="4000042"/>
            <a:ext cx="1334135" cy="37147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41910" rIns="0" bIns="0" rtlCol="0" vert="horz">
            <a:spAutoFit/>
          </a:bodyPr>
          <a:lstStyle/>
          <a:p>
            <a:pPr marL="290195">
              <a:lnSpc>
                <a:spcPct val="100000"/>
              </a:lnSpc>
              <a:spcBef>
                <a:spcPts val="33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Laser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857437" y="3615563"/>
            <a:ext cx="5514975" cy="861060"/>
            <a:chOff x="1857437" y="3615563"/>
            <a:chExt cx="5514975" cy="861060"/>
          </a:xfrm>
        </p:grpSpPr>
        <p:sp>
          <p:nvSpPr>
            <p:cNvPr id="19" name="object 19" descr=""/>
            <p:cNvSpPr/>
            <p:nvPr/>
          </p:nvSpPr>
          <p:spPr>
            <a:xfrm>
              <a:off x="1862200" y="4090441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0" y="152374"/>
                  </a:moveTo>
                  <a:lnTo>
                    <a:pt x="152400" y="152374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52374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038349" y="4095242"/>
              <a:ext cx="5334000" cy="171450"/>
            </a:xfrm>
            <a:custGeom>
              <a:avLst/>
              <a:gdLst/>
              <a:ahLst/>
              <a:cxnLst/>
              <a:rect l="l" t="t" r="r" b="b"/>
              <a:pathLst>
                <a:path w="5334000" h="171450">
                  <a:moveTo>
                    <a:pt x="5162550" y="0"/>
                  </a:moveTo>
                  <a:lnTo>
                    <a:pt x="5162550" y="171449"/>
                  </a:lnTo>
                  <a:lnTo>
                    <a:pt x="5276850" y="114299"/>
                  </a:lnTo>
                  <a:lnTo>
                    <a:pt x="5191125" y="114299"/>
                  </a:lnTo>
                  <a:lnTo>
                    <a:pt x="5191125" y="57149"/>
                  </a:lnTo>
                  <a:lnTo>
                    <a:pt x="5276850" y="57149"/>
                  </a:lnTo>
                  <a:lnTo>
                    <a:pt x="5162550" y="0"/>
                  </a:lnTo>
                  <a:close/>
                </a:path>
                <a:path w="5334000" h="171450">
                  <a:moveTo>
                    <a:pt x="5162550" y="57149"/>
                  </a:moveTo>
                  <a:lnTo>
                    <a:pt x="0" y="57149"/>
                  </a:lnTo>
                  <a:lnTo>
                    <a:pt x="0" y="114299"/>
                  </a:lnTo>
                  <a:lnTo>
                    <a:pt x="5162550" y="114299"/>
                  </a:lnTo>
                  <a:lnTo>
                    <a:pt x="5162550" y="57149"/>
                  </a:lnTo>
                  <a:close/>
                </a:path>
                <a:path w="5334000" h="171450">
                  <a:moveTo>
                    <a:pt x="5276850" y="57149"/>
                  </a:moveTo>
                  <a:lnTo>
                    <a:pt x="5191125" y="57149"/>
                  </a:lnTo>
                  <a:lnTo>
                    <a:pt x="5191125" y="114299"/>
                  </a:lnTo>
                  <a:lnTo>
                    <a:pt x="5276850" y="114299"/>
                  </a:lnTo>
                  <a:lnTo>
                    <a:pt x="5334000" y="85724"/>
                  </a:lnTo>
                  <a:lnTo>
                    <a:pt x="5276850" y="57149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726435" y="3937635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30" h="494029">
                  <a:moveTo>
                    <a:pt x="493902" y="422020"/>
                  </a:moveTo>
                  <a:lnTo>
                    <a:pt x="422147" y="493902"/>
                  </a:lnTo>
                  <a:lnTo>
                    <a:pt x="0" y="71881"/>
                  </a:lnTo>
                  <a:lnTo>
                    <a:pt x="71881" y="0"/>
                  </a:lnTo>
                  <a:lnTo>
                    <a:pt x="493902" y="422020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014598" y="3615563"/>
              <a:ext cx="1435735" cy="414020"/>
            </a:xfrm>
            <a:custGeom>
              <a:avLst/>
              <a:gdLst/>
              <a:ahLst/>
              <a:cxnLst/>
              <a:rect l="l" t="t" r="r" b="b"/>
              <a:pathLst>
                <a:path w="1435735" h="414020">
                  <a:moveTo>
                    <a:pt x="252093" y="49113"/>
                  </a:moveTo>
                  <a:lnTo>
                    <a:pt x="239001" y="98260"/>
                  </a:lnTo>
                  <a:lnTo>
                    <a:pt x="1422273" y="413766"/>
                  </a:lnTo>
                  <a:lnTo>
                    <a:pt x="1435353" y="364617"/>
                  </a:lnTo>
                  <a:lnTo>
                    <a:pt x="252093" y="49113"/>
                  </a:lnTo>
                  <a:close/>
                </a:path>
                <a:path w="1435735" h="414020">
                  <a:moveTo>
                    <a:pt x="265175" y="0"/>
                  </a:moveTo>
                  <a:lnTo>
                    <a:pt x="0" y="8255"/>
                  </a:lnTo>
                  <a:lnTo>
                    <a:pt x="225932" y="147319"/>
                  </a:lnTo>
                  <a:lnTo>
                    <a:pt x="239001" y="98260"/>
                  </a:lnTo>
                  <a:lnTo>
                    <a:pt x="214375" y="91693"/>
                  </a:lnTo>
                  <a:lnTo>
                    <a:pt x="227456" y="42544"/>
                  </a:lnTo>
                  <a:lnTo>
                    <a:pt x="253842" y="42544"/>
                  </a:lnTo>
                  <a:lnTo>
                    <a:pt x="265175" y="0"/>
                  </a:lnTo>
                  <a:close/>
                </a:path>
                <a:path w="1435735" h="414020">
                  <a:moveTo>
                    <a:pt x="227456" y="42544"/>
                  </a:moveTo>
                  <a:lnTo>
                    <a:pt x="214375" y="91693"/>
                  </a:lnTo>
                  <a:lnTo>
                    <a:pt x="239001" y="98260"/>
                  </a:lnTo>
                  <a:lnTo>
                    <a:pt x="252093" y="49113"/>
                  </a:lnTo>
                  <a:lnTo>
                    <a:pt x="227456" y="42544"/>
                  </a:lnTo>
                  <a:close/>
                </a:path>
                <a:path w="1435735" h="414020">
                  <a:moveTo>
                    <a:pt x="253842" y="42544"/>
                  </a:moveTo>
                  <a:lnTo>
                    <a:pt x="227456" y="42544"/>
                  </a:lnTo>
                  <a:lnTo>
                    <a:pt x="252093" y="49113"/>
                  </a:lnTo>
                  <a:lnTo>
                    <a:pt x="253842" y="42544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8237" y="4352352"/>
              <a:ext cx="123826" cy="12382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262" y="4180902"/>
              <a:ext cx="114174" cy="11430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7635" y="3999927"/>
              <a:ext cx="114428" cy="123826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2728848" y="3966654"/>
              <a:ext cx="476250" cy="485775"/>
            </a:xfrm>
            <a:custGeom>
              <a:avLst/>
              <a:gdLst/>
              <a:ahLst/>
              <a:cxnLst/>
              <a:rect l="l" t="t" r="r" b="b"/>
              <a:pathLst>
                <a:path w="476250" h="485775">
                  <a:moveTo>
                    <a:pt x="0" y="485711"/>
                  </a:moveTo>
                  <a:lnTo>
                    <a:pt x="476250" y="485711"/>
                  </a:lnTo>
                  <a:lnTo>
                    <a:pt x="476250" y="0"/>
                  </a:lnTo>
                  <a:lnTo>
                    <a:pt x="0" y="0"/>
                  </a:lnTo>
                  <a:lnTo>
                    <a:pt x="0" y="485711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6700" y="4061879"/>
              <a:ext cx="276225" cy="266661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3576700" y="4061879"/>
              <a:ext cx="276225" cy="266700"/>
            </a:xfrm>
            <a:custGeom>
              <a:avLst/>
              <a:gdLst/>
              <a:ahLst/>
              <a:cxnLst/>
              <a:rect l="l" t="t" r="r" b="b"/>
              <a:pathLst>
                <a:path w="276225" h="266700">
                  <a:moveTo>
                    <a:pt x="0" y="266661"/>
                  </a:moveTo>
                  <a:lnTo>
                    <a:pt x="276225" y="266661"/>
                  </a:lnTo>
                  <a:lnTo>
                    <a:pt x="276225" y="0"/>
                  </a:lnTo>
                  <a:lnTo>
                    <a:pt x="0" y="0"/>
                  </a:lnTo>
                  <a:lnTo>
                    <a:pt x="0" y="266661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630872" y="4494466"/>
            <a:ext cx="13779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b="1">
                <a:solidFill>
                  <a:srgbClr val="000099"/>
                </a:solidFill>
                <a:latin typeface="Arial"/>
                <a:cs typeface="Arial"/>
              </a:rPr>
              <a:t>532nm,</a:t>
            </a:r>
            <a:r>
              <a:rPr dirty="0" sz="1550" spc="120" b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550" spc="-20" b="1">
                <a:solidFill>
                  <a:srgbClr val="000099"/>
                </a:solidFill>
                <a:latin typeface="Arial"/>
                <a:cs typeface="Arial"/>
              </a:rPr>
              <a:t>10mW</a:t>
            </a:r>
            <a:endParaRPr sz="15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251453" y="4484306"/>
            <a:ext cx="93916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10">
                <a:latin typeface="Arial MT"/>
                <a:cs typeface="Arial MT"/>
              </a:rPr>
              <a:t>Attenuator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991228" y="5294629"/>
            <a:ext cx="1694814" cy="85344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12700" marR="5080">
              <a:lnSpc>
                <a:spcPct val="100800"/>
              </a:lnSpc>
              <a:spcBef>
                <a:spcPts val="80"/>
              </a:spcBef>
            </a:pPr>
            <a:r>
              <a:rPr dirty="0" sz="1800">
                <a:latin typeface="Arial MT"/>
                <a:cs typeface="Arial MT"/>
              </a:rPr>
              <a:t>Particles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moving </a:t>
            </a:r>
            <a:r>
              <a:rPr dirty="0" sz="1800">
                <a:latin typeface="Arial MT"/>
                <a:cs typeface="Arial MT"/>
              </a:rPr>
              <a:t>due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Brownian motion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2" name="object 3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15275" y="1380984"/>
            <a:ext cx="3314700" cy="1828559"/>
          </a:xfrm>
          <a:prstGeom prst="rect">
            <a:avLst/>
          </a:prstGeom>
        </p:spPr>
      </p:pic>
      <p:sp>
        <p:nvSpPr>
          <p:cNvPr id="33" name="object 3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Brownian</a:t>
            </a:r>
            <a:r>
              <a:rPr dirty="0" spc="-30"/>
              <a:t> </a:t>
            </a:r>
            <a:r>
              <a:rPr dirty="0" spc="-10"/>
              <a:t>motion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677028" y="1638998"/>
            <a:ext cx="6863080" cy="8782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481455" algn="l"/>
              </a:tabLst>
            </a:pPr>
            <a:r>
              <a:rPr dirty="0" sz="2750" spc="-10">
                <a:latin typeface="Arial MT"/>
                <a:cs typeface="Arial MT"/>
              </a:rPr>
              <a:t>Particles</a:t>
            </a:r>
            <a:r>
              <a:rPr dirty="0" sz="2750">
                <a:latin typeface="Arial MT"/>
                <a:cs typeface="Arial MT"/>
              </a:rPr>
              <a:t>	in</a:t>
            </a:r>
            <a:r>
              <a:rPr dirty="0" sz="2750" spc="4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suspension</a:t>
            </a:r>
            <a:r>
              <a:rPr dirty="0" sz="2750" spc="275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undergo</a:t>
            </a:r>
            <a:endParaRPr sz="2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  <a:tabLst>
                <a:tab pos="2862580" algn="l"/>
              </a:tabLst>
            </a:pPr>
            <a:r>
              <a:rPr dirty="0" sz="2750">
                <a:solidFill>
                  <a:srgbClr val="FF0D0D"/>
                </a:solidFill>
                <a:latin typeface="Arial MT"/>
                <a:cs typeface="Arial MT"/>
              </a:rPr>
              <a:t>Brownian</a:t>
            </a:r>
            <a:r>
              <a:rPr dirty="0" sz="2750" spc="170">
                <a:solidFill>
                  <a:srgbClr val="FF0D0D"/>
                </a:solidFill>
                <a:latin typeface="Arial MT"/>
                <a:cs typeface="Arial MT"/>
              </a:rPr>
              <a:t> </a:t>
            </a:r>
            <a:r>
              <a:rPr dirty="0" sz="2750" spc="-10">
                <a:solidFill>
                  <a:srgbClr val="FF0D0D"/>
                </a:solidFill>
                <a:latin typeface="Arial MT"/>
                <a:cs typeface="Arial MT"/>
              </a:rPr>
              <a:t>motion</a:t>
            </a:r>
            <a:r>
              <a:rPr dirty="0" sz="2750">
                <a:solidFill>
                  <a:srgbClr val="FF0D0D"/>
                </a:solidFill>
                <a:latin typeface="Arial MT"/>
                <a:cs typeface="Arial MT"/>
              </a:rPr>
              <a:t>	</a:t>
            </a:r>
            <a:r>
              <a:rPr dirty="0" sz="2750">
                <a:latin typeface="Arial MT"/>
                <a:cs typeface="Arial MT"/>
              </a:rPr>
              <a:t>(random</a:t>
            </a:r>
            <a:r>
              <a:rPr dirty="0" sz="2750" spc="18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thermal</a:t>
            </a:r>
            <a:r>
              <a:rPr dirty="0" sz="2750" spc="235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motion).</a:t>
            </a:r>
            <a:endParaRPr sz="2750">
              <a:latin typeface="Arial MT"/>
              <a:cs typeface="Arial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324536" y="3047593"/>
            <a:ext cx="3438525" cy="2981325"/>
            <a:chOff x="6324536" y="3047593"/>
            <a:chExt cx="3438525" cy="2981325"/>
          </a:xfrm>
        </p:grpSpPr>
        <p:sp>
          <p:nvSpPr>
            <p:cNvPr id="5" name="object 5" descr=""/>
            <p:cNvSpPr/>
            <p:nvPr/>
          </p:nvSpPr>
          <p:spPr>
            <a:xfrm>
              <a:off x="6329299" y="3052356"/>
              <a:ext cx="3429000" cy="2971800"/>
            </a:xfrm>
            <a:custGeom>
              <a:avLst/>
              <a:gdLst/>
              <a:ahLst/>
              <a:cxnLst/>
              <a:rect l="l" t="t" r="r" b="b"/>
              <a:pathLst>
                <a:path w="3429000" h="2971800">
                  <a:moveTo>
                    <a:pt x="3429000" y="0"/>
                  </a:moveTo>
                  <a:lnTo>
                    <a:pt x="0" y="0"/>
                  </a:lnTo>
                  <a:lnTo>
                    <a:pt x="0" y="2971418"/>
                  </a:lnTo>
                  <a:lnTo>
                    <a:pt x="3429000" y="2971418"/>
                  </a:lnTo>
                  <a:lnTo>
                    <a:pt x="3429000" y="0"/>
                  </a:lnTo>
                  <a:close/>
                </a:path>
              </a:pathLst>
            </a:custGeom>
            <a:solidFill>
              <a:srgbClr val="E9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329299" y="3052356"/>
              <a:ext cx="3429000" cy="2971800"/>
            </a:xfrm>
            <a:custGeom>
              <a:avLst/>
              <a:gdLst/>
              <a:ahLst/>
              <a:cxnLst/>
              <a:rect l="l" t="t" r="r" b="b"/>
              <a:pathLst>
                <a:path w="3429000" h="2971800">
                  <a:moveTo>
                    <a:pt x="0" y="2971418"/>
                  </a:moveTo>
                  <a:lnTo>
                    <a:pt x="3429000" y="2971418"/>
                  </a:lnTo>
                  <a:lnTo>
                    <a:pt x="3429000" y="0"/>
                  </a:lnTo>
                  <a:lnTo>
                    <a:pt x="0" y="0"/>
                  </a:lnTo>
                  <a:lnTo>
                    <a:pt x="0" y="2971418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4263" y="4419027"/>
              <a:ext cx="209551" cy="19050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63" y="5257101"/>
              <a:ext cx="209551" cy="19050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63062" y="3504754"/>
              <a:ext cx="209551" cy="19050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6663" y="3504754"/>
              <a:ext cx="209551" cy="19050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05736" y="5485701"/>
              <a:ext cx="209551" cy="19046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96336" y="4999926"/>
              <a:ext cx="209551" cy="190501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929626" y="4118991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43" y="3990"/>
                  </a:lnTo>
                  <a:lnTo>
                    <a:pt x="208434" y="15544"/>
                  </a:lnTo>
                  <a:lnTo>
                    <a:pt x="164697" y="34032"/>
                  </a:lnTo>
                  <a:lnTo>
                    <a:pt x="124760" y="58826"/>
                  </a:lnTo>
                  <a:lnTo>
                    <a:pt x="89249" y="89296"/>
                  </a:lnTo>
                  <a:lnTo>
                    <a:pt x="58789" y="124815"/>
                  </a:lnTo>
                  <a:lnTo>
                    <a:pt x="34008" y="164753"/>
                  </a:lnTo>
                  <a:lnTo>
                    <a:pt x="15532" y="208483"/>
                  </a:lnTo>
                  <a:lnTo>
                    <a:pt x="3987" y="255374"/>
                  </a:lnTo>
                  <a:lnTo>
                    <a:pt x="0" y="304799"/>
                  </a:lnTo>
                  <a:lnTo>
                    <a:pt x="3987" y="354225"/>
                  </a:lnTo>
                  <a:lnTo>
                    <a:pt x="15532" y="401116"/>
                  </a:lnTo>
                  <a:lnTo>
                    <a:pt x="34008" y="444846"/>
                  </a:lnTo>
                  <a:lnTo>
                    <a:pt x="58789" y="484784"/>
                  </a:lnTo>
                  <a:lnTo>
                    <a:pt x="89249" y="520303"/>
                  </a:lnTo>
                  <a:lnTo>
                    <a:pt x="124760" y="550773"/>
                  </a:lnTo>
                  <a:lnTo>
                    <a:pt x="164697" y="575567"/>
                  </a:lnTo>
                  <a:lnTo>
                    <a:pt x="208434" y="594055"/>
                  </a:lnTo>
                  <a:lnTo>
                    <a:pt x="255343" y="605609"/>
                  </a:lnTo>
                  <a:lnTo>
                    <a:pt x="304800" y="609599"/>
                  </a:lnTo>
                  <a:lnTo>
                    <a:pt x="354225" y="605609"/>
                  </a:lnTo>
                  <a:lnTo>
                    <a:pt x="401116" y="594055"/>
                  </a:lnTo>
                  <a:lnTo>
                    <a:pt x="444846" y="575567"/>
                  </a:lnTo>
                  <a:lnTo>
                    <a:pt x="484784" y="550773"/>
                  </a:lnTo>
                  <a:lnTo>
                    <a:pt x="520303" y="520303"/>
                  </a:lnTo>
                  <a:lnTo>
                    <a:pt x="550773" y="484784"/>
                  </a:lnTo>
                  <a:lnTo>
                    <a:pt x="575567" y="444846"/>
                  </a:lnTo>
                  <a:lnTo>
                    <a:pt x="594055" y="401116"/>
                  </a:lnTo>
                  <a:lnTo>
                    <a:pt x="605609" y="354225"/>
                  </a:lnTo>
                  <a:lnTo>
                    <a:pt x="609600" y="304799"/>
                  </a:lnTo>
                  <a:lnTo>
                    <a:pt x="605609" y="255374"/>
                  </a:lnTo>
                  <a:lnTo>
                    <a:pt x="594055" y="208483"/>
                  </a:lnTo>
                  <a:lnTo>
                    <a:pt x="575567" y="164753"/>
                  </a:lnTo>
                  <a:lnTo>
                    <a:pt x="550773" y="124815"/>
                  </a:lnTo>
                  <a:lnTo>
                    <a:pt x="520303" y="89296"/>
                  </a:lnTo>
                  <a:lnTo>
                    <a:pt x="484784" y="58826"/>
                  </a:lnTo>
                  <a:lnTo>
                    <a:pt x="444846" y="34032"/>
                  </a:lnTo>
                  <a:lnTo>
                    <a:pt x="401116" y="15544"/>
                  </a:lnTo>
                  <a:lnTo>
                    <a:pt x="354225" y="399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929626" y="4118991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799"/>
                  </a:moveTo>
                  <a:lnTo>
                    <a:pt x="3987" y="255374"/>
                  </a:lnTo>
                  <a:lnTo>
                    <a:pt x="15532" y="208483"/>
                  </a:lnTo>
                  <a:lnTo>
                    <a:pt x="34008" y="164753"/>
                  </a:lnTo>
                  <a:lnTo>
                    <a:pt x="58789" y="124815"/>
                  </a:lnTo>
                  <a:lnTo>
                    <a:pt x="89249" y="89296"/>
                  </a:lnTo>
                  <a:lnTo>
                    <a:pt x="124760" y="58826"/>
                  </a:lnTo>
                  <a:lnTo>
                    <a:pt x="164697" y="34032"/>
                  </a:lnTo>
                  <a:lnTo>
                    <a:pt x="208434" y="15544"/>
                  </a:lnTo>
                  <a:lnTo>
                    <a:pt x="255343" y="3990"/>
                  </a:lnTo>
                  <a:lnTo>
                    <a:pt x="304800" y="0"/>
                  </a:lnTo>
                  <a:lnTo>
                    <a:pt x="354225" y="3990"/>
                  </a:lnTo>
                  <a:lnTo>
                    <a:pt x="401116" y="15544"/>
                  </a:lnTo>
                  <a:lnTo>
                    <a:pt x="444846" y="34032"/>
                  </a:lnTo>
                  <a:lnTo>
                    <a:pt x="484784" y="58826"/>
                  </a:lnTo>
                  <a:lnTo>
                    <a:pt x="520303" y="89296"/>
                  </a:lnTo>
                  <a:lnTo>
                    <a:pt x="550773" y="124815"/>
                  </a:lnTo>
                  <a:lnTo>
                    <a:pt x="575567" y="164753"/>
                  </a:lnTo>
                  <a:lnTo>
                    <a:pt x="594055" y="208483"/>
                  </a:lnTo>
                  <a:lnTo>
                    <a:pt x="605609" y="255374"/>
                  </a:lnTo>
                  <a:lnTo>
                    <a:pt x="609600" y="304799"/>
                  </a:lnTo>
                  <a:lnTo>
                    <a:pt x="605609" y="354225"/>
                  </a:lnTo>
                  <a:lnTo>
                    <a:pt x="594055" y="401116"/>
                  </a:lnTo>
                  <a:lnTo>
                    <a:pt x="575567" y="444846"/>
                  </a:lnTo>
                  <a:lnTo>
                    <a:pt x="550773" y="484784"/>
                  </a:lnTo>
                  <a:lnTo>
                    <a:pt x="520303" y="520303"/>
                  </a:lnTo>
                  <a:lnTo>
                    <a:pt x="484784" y="550773"/>
                  </a:lnTo>
                  <a:lnTo>
                    <a:pt x="444846" y="575567"/>
                  </a:lnTo>
                  <a:lnTo>
                    <a:pt x="401116" y="594055"/>
                  </a:lnTo>
                  <a:lnTo>
                    <a:pt x="354225" y="605609"/>
                  </a:lnTo>
                  <a:lnTo>
                    <a:pt x="304800" y="609599"/>
                  </a:lnTo>
                  <a:lnTo>
                    <a:pt x="255343" y="605609"/>
                  </a:lnTo>
                  <a:lnTo>
                    <a:pt x="208434" y="594055"/>
                  </a:lnTo>
                  <a:lnTo>
                    <a:pt x="164697" y="575567"/>
                  </a:lnTo>
                  <a:lnTo>
                    <a:pt x="124760" y="550773"/>
                  </a:lnTo>
                  <a:lnTo>
                    <a:pt x="89249" y="520303"/>
                  </a:lnTo>
                  <a:lnTo>
                    <a:pt x="58789" y="484784"/>
                  </a:lnTo>
                  <a:lnTo>
                    <a:pt x="34008" y="444846"/>
                  </a:lnTo>
                  <a:lnTo>
                    <a:pt x="15532" y="401116"/>
                  </a:lnTo>
                  <a:lnTo>
                    <a:pt x="3987" y="354225"/>
                  </a:lnTo>
                  <a:lnTo>
                    <a:pt x="0" y="304799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8936" y="5638062"/>
              <a:ext cx="209551" cy="19047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96336" y="3733354"/>
              <a:ext cx="209551" cy="19037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8663" y="3504754"/>
              <a:ext cx="209551" cy="19050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67862" y="4419027"/>
              <a:ext cx="209551" cy="19050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463" y="5028501"/>
              <a:ext cx="209551" cy="190501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63" y="4647627"/>
              <a:ext cx="209551" cy="190501"/>
            </a:xfrm>
            <a:prstGeom prst="rect">
              <a:avLst/>
            </a:prstGeom>
          </p:spPr>
        </p:pic>
      </p:grpSp>
      <p:grpSp>
        <p:nvGrpSpPr>
          <p:cNvPr id="21" name="object 21" descr=""/>
          <p:cNvGrpSpPr/>
          <p:nvPr/>
        </p:nvGrpSpPr>
        <p:grpSpPr>
          <a:xfrm>
            <a:off x="1141411" y="1484121"/>
            <a:ext cx="2251075" cy="2603500"/>
            <a:chOff x="1141411" y="1484121"/>
            <a:chExt cx="2251075" cy="2603500"/>
          </a:xfrm>
        </p:grpSpPr>
        <p:sp>
          <p:nvSpPr>
            <p:cNvPr id="22" name="object 22" descr="">
              <a:hlinkClick r:id="rId8"/>
            </p:cNvPr>
            <p:cNvSpPr/>
            <p:nvPr/>
          </p:nvSpPr>
          <p:spPr>
            <a:xfrm>
              <a:off x="1147762" y="1490471"/>
              <a:ext cx="2238375" cy="2590800"/>
            </a:xfrm>
            <a:custGeom>
              <a:avLst/>
              <a:gdLst/>
              <a:ahLst/>
              <a:cxnLst/>
              <a:rect l="l" t="t" r="r" b="b"/>
              <a:pathLst>
                <a:path w="2238375" h="2590800">
                  <a:moveTo>
                    <a:pt x="2238375" y="0"/>
                  </a:moveTo>
                  <a:lnTo>
                    <a:pt x="0" y="0"/>
                  </a:lnTo>
                  <a:lnTo>
                    <a:pt x="0" y="2590419"/>
                  </a:lnTo>
                  <a:lnTo>
                    <a:pt x="2238375" y="2590419"/>
                  </a:lnTo>
                  <a:lnTo>
                    <a:pt x="2238375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>
              <a:hlinkClick r:id="rId8"/>
            </p:cNvPr>
            <p:cNvSpPr/>
            <p:nvPr/>
          </p:nvSpPr>
          <p:spPr>
            <a:xfrm>
              <a:off x="1147762" y="1490471"/>
              <a:ext cx="2238375" cy="2590800"/>
            </a:xfrm>
            <a:custGeom>
              <a:avLst/>
              <a:gdLst/>
              <a:ahLst/>
              <a:cxnLst/>
              <a:rect l="l" t="t" r="r" b="b"/>
              <a:pathLst>
                <a:path w="2238375" h="2590800">
                  <a:moveTo>
                    <a:pt x="0" y="2590419"/>
                  </a:moveTo>
                  <a:lnTo>
                    <a:pt x="2238375" y="2590419"/>
                  </a:lnTo>
                  <a:lnTo>
                    <a:pt x="2238375" y="0"/>
                  </a:lnTo>
                  <a:lnTo>
                    <a:pt x="0" y="0"/>
                  </a:lnTo>
                  <a:lnTo>
                    <a:pt x="0" y="2590419"/>
                  </a:lnTo>
                  <a:close/>
                </a:path>
              </a:pathLst>
            </a:custGeom>
            <a:ln w="12701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>
              <a:hlinkClick r:id="rId8"/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8724" y="1552447"/>
              <a:ext cx="2085975" cy="2476119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844232" y="4305263"/>
            <a:ext cx="3388995" cy="182753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3366FF"/>
              </a:buClr>
              <a:buFont typeface="Wingdings"/>
              <a:buChar char=""/>
              <a:tabLst>
                <a:tab pos="355600" algn="l"/>
              </a:tabLst>
            </a:pPr>
            <a:r>
              <a:rPr dirty="0" sz="1850">
                <a:latin typeface="Arial MT"/>
                <a:cs typeface="Arial MT"/>
              </a:rPr>
              <a:t>Brownian</a:t>
            </a:r>
            <a:r>
              <a:rPr dirty="0" sz="1850" spc="180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Motion</a:t>
            </a:r>
            <a:endParaRPr sz="1850">
              <a:latin typeface="Arial MT"/>
              <a:cs typeface="Arial MT"/>
            </a:endParaRPr>
          </a:p>
          <a:p>
            <a:pPr lvl="1" marL="755015" indent="-285115">
              <a:lnSpc>
                <a:spcPct val="100000"/>
              </a:lnSpc>
              <a:spcBef>
                <a:spcPts val="484"/>
              </a:spcBef>
              <a:buFont typeface="Wingdings"/>
              <a:buChar char=""/>
              <a:tabLst>
                <a:tab pos="755015" algn="l"/>
              </a:tabLst>
            </a:pPr>
            <a:r>
              <a:rPr dirty="0" sz="2000" spc="-10">
                <a:latin typeface="Arial MT"/>
                <a:cs typeface="Arial MT"/>
              </a:rPr>
              <a:t>Random</a:t>
            </a:r>
            <a:endParaRPr sz="2000">
              <a:latin typeface="Arial MT"/>
              <a:cs typeface="Arial MT"/>
            </a:endParaRPr>
          </a:p>
          <a:p>
            <a:pPr lvl="1" marL="755015" indent="-285115">
              <a:lnSpc>
                <a:spcPct val="100000"/>
              </a:lnSpc>
              <a:spcBef>
                <a:spcPts val="455"/>
              </a:spcBef>
              <a:buFont typeface="Wingdings"/>
              <a:buChar char=""/>
              <a:tabLst>
                <a:tab pos="755015" algn="l"/>
              </a:tabLst>
            </a:pPr>
            <a:r>
              <a:rPr dirty="0" sz="2000">
                <a:latin typeface="Arial MT"/>
                <a:cs typeface="Arial MT"/>
              </a:rPr>
              <a:t>Related</a:t>
            </a:r>
            <a:r>
              <a:rPr dirty="0" sz="2000" spc="-1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to</a:t>
            </a:r>
            <a:r>
              <a:rPr dirty="0" sz="2000" spc="60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Size</a:t>
            </a:r>
            <a:endParaRPr sz="2000">
              <a:latin typeface="Arial MT"/>
              <a:cs typeface="Arial MT"/>
            </a:endParaRPr>
          </a:p>
          <a:p>
            <a:pPr lvl="1" marL="755015" indent="-285115">
              <a:lnSpc>
                <a:spcPct val="100000"/>
              </a:lnSpc>
              <a:spcBef>
                <a:spcPts val="525"/>
              </a:spcBef>
              <a:buFont typeface="Wingdings"/>
              <a:buChar char=""/>
              <a:tabLst>
                <a:tab pos="755015" algn="l"/>
              </a:tabLst>
            </a:pPr>
            <a:r>
              <a:rPr dirty="0" sz="2000">
                <a:latin typeface="Arial MT"/>
                <a:cs typeface="Arial MT"/>
              </a:rPr>
              <a:t>Related</a:t>
            </a:r>
            <a:r>
              <a:rPr dirty="0" sz="2000" spc="-1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to</a:t>
            </a:r>
            <a:r>
              <a:rPr dirty="0" sz="2000" spc="6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viscosity</a:t>
            </a:r>
            <a:endParaRPr sz="2000">
              <a:latin typeface="Arial MT"/>
              <a:cs typeface="Arial MT"/>
            </a:endParaRPr>
          </a:p>
          <a:p>
            <a:pPr lvl="1" marL="755015" indent="-285115">
              <a:lnSpc>
                <a:spcPct val="100000"/>
              </a:lnSpc>
              <a:spcBef>
                <a:spcPts val="455"/>
              </a:spcBef>
              <a:buFont typeface="Wingdings"/>
              <a:buChar char=""/>
              <a:tabLst>
                <a:tab pos="755015" algn="l"/>
              </a:tabLst>
            </a:pPr>
            <a:r>
              <a:rPr dirty="0" sz="2000">
                <a:latin typeface="Arial MT"/>
                <a:cs typeface="Arial MT"/>
              </a:rPr>
              <a:t>Related</a:t>
            </a:r>
            <a:r>
              <a:rPr dirty="0" sz="2000" spc="-1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to</a:t>
            </a:r>
            <a:r>
              <a:rPr dirty="0" sz="2000" spc="6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temperature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DLS</a:t>
            </a:r>
            <a:r>
              <a:rPr dirty="0" spc="-35"/>
              <a:t> </a:t>
            </a:r>
            <a:r>
              <a:rPr dirty="0" spc="-10"/>
              <a:t>signal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1642" y="1234693"/>
            <a:ext cx="11395075" cy="793115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12700" marR="5080" indent="553085">
              <a:lnSpc>
                <a:spcPts val="2710"/>
              </a:lnSpc>
              <a:spcBef>
                <a:spcPts val="710"/>
              </a:spcBef>
              <a:tabLst>
                <a:tab pos="5000625" algn="l"/>
              </a:tabLst>
            </a:pPr>
            <a:r>
              <a:rPr dirty="0" sz="2750">
                <a:latin typeface="Arial MT"/>
                <a:cs typeface="Arial MT"/>
              </a:rPr>
              <a:t>Random</a:t>
            </a:r>
            <a:r>
              <a:rPr dirty="0" sz="2750" spc="11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motion</a:t>
            </a:r>
            <a:r>
              <a:rPr dirty="0" sz="2750" spc="15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of</a:t>
            </a:r>
            <a:r>
              <a:rPr dirty="0" sz="2750" spc="95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particles</a:t>
            </a:r>
            <a:r>
              <a:rPr dirty="0" sz="2750">
                <a:latin typeface="Arial MT"/>
                <a:cs typeface="Arial MT"/>
              </a:rPr>
              <a:t>	leads</a:t>
            </a:r>
            <a:r>
              <a:rPr dirty="0" sz="2750" spc="14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to</a:t>
            </a:r>
            <a:r>
              <a:rPr dirty="0" sz="2750" spc="6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random</a:t>
            </a:r>
            <a:r>
              <a:rPr dirty="0" sz="2750" spc="3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fluctuations</a:t>
            </a:r>
            <a:r>
              <a:rPr dirty="0" sz="2750" spc="29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in</a:t>
            </a:r>
            <a:r>
              <a:rPr dirty="0" sz="2750" spc="55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signal </a:t>
            </a:r>
            <a:r>
              <a:rPr dirty="0" sz="2750">
                <a:latin typeface="Arial MT"/>
                <a:cs typeface="Arial MT"/>
              </a:rPr>
              <a:t>(due</a:t>
            </a:r>
            <a:r>
              <a:rPr dirty="0" sz="2750" spc="6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to</a:t>
            </a:r>
            <a:r>
              <a:rPr dirty="0" sz="2750" spc="14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changing</a:t>
            </a:r>
            <a:r>
              <a:rPr dirty="0" sz="2750" spc="14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constructive/destructive</a:t>
            </a:r>
            <a:r>
              <a:rPr dirty="0" sz="2750" spc="38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interference</a:t>
            </a:r>
            <a:r>
              <a:rPr dirty="0" sz="2750" spc="38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of</a:t>
            </a:r>
            <a:r>
              <a:rPr dirty="0" sz="2750" spc="9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scattered</a:t>
            </a:r>
            <a:r>
              <a:rPr dirty="0" sz="2750" spc="380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light).</a:t>
            </a:r>
            <a:endParaRPr sz="2750">
              <a:latin typeface="Arial MT"/>
              <a:cs typeface="Arial M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1825" y="2971405"/>
            <a:ext cx="3990975" cy="2200034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90524" y="2399981"/>
            <a:ext cx="2066925" cy="1657350"/>
            <a:chOff x="390524" y="2399981"/>
            <a:chExt cx="2066925" cy="1657350"/>
          </a:xfrm>
        </p:grpSpPr>
        <p:sp>
          <p:nvSpPr>
            <p:cNvPr id="6" name="object 6" descr=""/>
            <p:cNvSpPr/>
            <p:nvPr/>
          </p:nvSpPr>
          <p:spPr>
            <a:xfrm>
              <a:off x="2124074" y="2609468"/>
              <a:ext cx="238125" cy="342900"/>
            </a:xfrm>
            <a:custGeom>
              <a:avLst/>
              <a:gdLst/>
              <a:ahLst/>
              <a:cxnLst/>
              <a:rect l="l" t="t" r="r" b="b"/>
              <a:pathLst>
                <a:path w="238125" h="342900">
                  <a:moveTo>
                    <a:pt x="118999" y="0"/>
                  </a:moveTo>
                  <a:lnTo>
                    <a:pt x="81410" y="8747"/>
                  </a:lnTo>
                  <a:lnTo>
                    <a:pt x="48746" y="33101"/>
                  </a:lnTo>
                  <a:lnTo>
                    <a:pt x="22977" y="70225"/>
                  </a:lnTo>
                  <a:lnTo>
                    <a:pt x="6072" y="117287"/>
                  </a:lnTo>
                  <a:lnTo>
                    <a:pt x="0" y="171450"/>
                  </a:lnTo>
                  <a:lnTo>
                    <a:pt x="6072" y="225661"/>
                  </a:lnTo>
                  <a:lnTo>
                    <a:pt x="22977" y="272728"/>
                  </a:lnTo>
                  <a:lnTo>
                    <a:pt x="48746" y="309835"/>
                  </a:lnTo>
                  <a:lnTo>
                    <a:pt x="81410" y="334164"/>
                  </a:lnTo>
                  <a:lnTo>
                    <a:pt x="118999" y="342900"/>
                  </a:lnTo>
                  <a:lnTo>
                    <a:pt x="156649" y="334164"/>
                  </a:lnTo>
                  <a:lnTo>
                    <a:pt x="189350" y="309835"/>
                  </a:lnTo>
                  <a:lnTo>
                    <a:pt x="215139" y="272728"/>
                  </a:lnTo>
                  <a:lnTo>
                    <a:pt x="232051" y="225661"/>
                  </a:lnTo>
                  <a:lnTo>
                    <a:pt x="238125" y="171450"/>
                  </a:lnTo>
                  <a:lnTo>
                    <a:pt x="232051" y="117287"/>
                  </a:lnTo>
                  <a:lnTo>
                    <a:pt x="215139" y="70225"/>
                  </a:lnTo>
                  <a:lnTo>
                    <a:pt x="189350" y="33101"/>
                  </a:lnTo>
                  <a:lnTo>
                    <a:pt x="156649" y="8747"/>
                  </a:lnTo>
                  <a:lnTo>
                    <a:pt x="118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95287" y="2404744"/>
              <a:ext cx="1371600" cy="866775"/>
            </a:xfrm>
            <a:custGeom>
              <a:avLst/>
              <a:gdLst/>
              <a:ahLst/>
              <a:cxnLst/>
              <a:rect l="l" t="t" r="r" b="b"/>
              <a:pathLst>
                <a:path w="1371600" h="866775">
                  <a:moveTo>
                    <a:pt x="938212" y="0"/>
                  </a:moveTo>
                  <a:lnTo>
                    <a:pt x="938212" y="216662"/>
                  </a:lnTo>
                  <a:lnTo>
                    <a:pt x="0" y="216662"/>
                  </a:lnTo>
                  <a:lnTo>
                    <a:pt x="0" y="649985"/>
                  </a:lnTo>
                  <a:lnTo>
                    <a:pt x="938212" y="649985"/>
                  </a:lnTo>
                  <a:lnTo>
                    <a:pt x="938212" y="866647"/>
                  </a:lnTo>
                  <a:lnTo>
                    <a:pt x="1371536" y="433324"/>
                  </a:lnTo>
                  <a:lnTo>
                    <a:pt x="938212" y="0"/>
                  </a:lnTo>
                  <a:close/>
                </a:path>
              </a:pathLst>
            </a:custGeom>
            <a:solidFill>
              <a:srgbClr val="9FFFB0">
                <a:alpha val="2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95287" y="2404744"/>
              <a:ext cx="1371600" cy="866775"/>
            </a:xfrm>
            <a:custGeom>
              <a:avLst/>
              <a:gdLst/>
              <a:ahLst/>
              <a:cxnLst/>
              <a:rect l="l" t="t" r="r" b="b"/>
              <a:pathLst>
                <a:path w="1371600" h="866775">
                  <a:moveTo>
                    <a:pt x="0" y="216662"/>
                  </a:moveTo>
                  <a:lnTo>
                    <a:pt x="938212" y="216662"/>
                  </a:lnTo>
                  <a:lnTo>
                    <a:pt x="938212" y="0"/>
                  </a:lnTo>
                  <a:lnTo>
                    <a:pt x="1371536" y="433324"/>
                  </a:lnTo>
                  <a:lnTo>
                    <a:pt x="938212" y="866647"/>
                  </a:lnTo>
                  <a:lnTo>
                    <a:pt x="938212" y="649985"/>
                  </a:lnTo>
                  <a:lnTo>
                    <a:pt x="0" y="649985"/>
                  </a:lnTo>
                  <a:lnTo>
                    <a:pt x="0" y="216662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725" y="2723807"/>
              <a:ext cx="1714500" cy="31428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3124" y="2504693"/>
              <a:ext cx="314325" cy="1552447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2030347" y="2409570"/>
            <a:ext cx="960755" cy="2160270"/>
            <a:chOff x="2030347" y="2409570"/>
            <a:chExt cx="960755" cy="2160270"/>
          </a:xfrm>
        </p:grpSpPr>
        <p:sp>
          <p:nvSpPr>
            <p:cNvPr id="12" name="object 12" descr=""/>
            <p:cNvSpPr/>
            <p:nvPr/>
          </p:nvSpPr>
          <p:spPr>
            <a:xfrm>
              <a:off x="2666999" y="2609468"/>
              <a:ext cx="238125" cy="342900"/>
            </a:xfrm>
            <a:custGeom>
              <a:avLst/>
              <a:gdLst/>
              <a:ahLst/>
              <a:cxnLst/>
              <a:rect l="l" t="t" r="r" b="b"/>
              <a:pathLst>
                <a:path w="238125" h="342900">
                  <a:moveTo>
                    <a:pt x="119125" y="0"/>
                  </a:moveTo>
                  <a:lnTo>
                    <a:pt x="81475" y="8747"/>
                  </a:lnTo>
                  <a:lnTo>
                    <a:pt x="48774" y="33101"/>
                  </a:lnTo>
                  <a:lnTo>
                    <a:pt x="22985" y="70225"/>
                  </a:lnTo>
                  <a:lnTo>
                    <a:pt x="6073" y="117287"/>
                  </a:lnTo>
                  <a:lnTo>
                    <a:pt x="0" y="171450"/>
                  </a:lnTo>
                  <a:lnTo>
                    <a:pt x="6073" y="225661"/>
                  </a:lnTo>
                  <a:lnTo>
                    <a:pt x="22985" y="272728"/>
                  </a:lnTo>
                  <a:lnTo>
                    <a:pt x="48774" y="309835"/>
                  </a:lnTo>
                  <a:lnTo>
                    <a:pt x="81475" y="334164"/>
                  </a:lnTo>
                  <a:lnTo>
                    <a:pt x="119125" y="342900"/>
                  </a:lnTo>
                  <a:lnTo>
                    <a:pt x="156714" y="334164"/>
                  </a:lnTo>
                  <a:lnTo>
                    <a:pt x="189378" y="309835"/>
                  </a:lnTo>
                  <a:lnTo>
                    <a:pt x="215147" y="272728"/>
                  </a:lnTo>
                  <a:lnTo>
                    <a:pt x="232052" y="225661"/>
                  </a:lnTo>
                  <a:lnTo>
                    <a:pt x="238125" y="171450"/>
                  </a:lnTo>
                  <a:lnTo>
                    <a:pt x="232052" y="117287"/>
                  </a:lnTo>
                  <a:lnTo>
                    <a:pt x="215147" y="70225"/>
                  </a:lnTo>
                  <a:lnTo>
                    <a:pt x="189378" y="33101"/>
                  </a:lnTo>
                  <a:lnTo>
                    <a:pt x="156714" y="8747"/>
                  </a:lnTo>
                  <a:lnTo>
                    <a:pt x="119125" y="0"/>
                  </a:lnTo>
                  <a:close/>
                </a:path>
              </a:pathLst>
            </a:custGeom>
            <a:solidFill>
              <a:srgbClr val="1740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76524" y="2409570"/>
              <a:ext cx="314325" cy="1714245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2043048" y="4176141"/>
              <a:ext cx="867410" cy="381000"/>
            </a:xfrm>
            <a:custGeom>
              <a:avLst/>
              <a:gdLst/>
              <a:ahLst/>
              <a:cxnLst/>
              <a:rect l="l" t="t" r="r" b="b"/>
              <a:pathLst>
                <a:path w="867410" h="381000">
                  <a:moveTo>
                    <a:pt x="866901" y="0"/>
                  </a:moveTo>
                  <a:lnTo>
                    <a:pt x="864405" y="74181"/>
                  </a:lnTo>
                  <a:lnTo>
                    <a:pt x="857599" y="134731"/>
                  </a:lnTo>
                  <a:lnTo>
                    <a:pt x="847506" y="175539"/>
                  </a:lnTo>
                  <a:lnTo>
                    <a:pt x="835151" y="190499"/>
                  </a:lnTo>
                  <a:lnTo>
                    <a:pt x="465200" y="190499"/>
                  </a:lnTo>
                  <a:lnTo>
                    <a:pt x="452846" y="205478"/>
                  </a:lnTo>
                  <a:lnTo>
                    <a:pt x="442753" y="246316"/>
                  </a:lnTo>
                  <a:lnTo>
                    <a:pt x="435947" y="306871"/>
                  </a:lnTo>
                  <a:lnTo>
                    <a:pt x="433450" y="380999"/>
                  </a:lnTo>
                  <a:lnTo>
                    <a:pt x="430954" y="306871"/>
                  </a:lnTo>
                  <a:lnTo>
                    <a:pt x="424148" y="246316"/>
                  </a:lnTo>
                  <a:lnTo>
                    <a:pt x="414055" y="205478"/>
                  </a:lnTo>
                  <a:lnTo>
                    <a:pt x="401700" y="190499"/>
                  </a:lnTo>
                  <a:lnTo>
                    <a:pt x="31750" y="190499"/>
                  </a:lnTo>
                  <a:lnTo>
                    <a:pt x="19395" y="175539"/>
                  </a:lnTo>
                  <a:lnTo>
                    <a:pt x="9302" y="134731"/>
                  </a:lnTo>
                  <a:lnTo>
                    <a:pt x="2496" y="74181"/>
                  </a:lnTo>
                  <a:lnTo>
                    <a:pt x="0" y="0"/>
                  </a:lnTo>
                </a:path>
              </a:pathLst>
            </a:custGeom>
            <a:ln w="254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38400" y="4733359"/>
            <a:ext cx="104775" cy="1361856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3828986" y="2266695"/>
            <a:ext cx="2610485" cy="3562350"/>
            <a:chOff x="3828986" y="2266695"/>
            <a:chExt cx="2610485" cy="3562350"/>
          </a:xfrm>
        </p:grpSpPr>
        <p:sp>
          <p:nvSpPr>
            <p:cNvPr id="17" name="object 17" descr=""/>
            <p:cNvSpPr/>
            <p:nvPr/>
          </p:nvSpPr>
          <p:spPr>
            <a:xfrm>
              <a:off x="5514975" y="2466593"/>
              <a:ext cx="238125" cy="342900"/>
            </a:xfrm>
            <a:custGeom>
              <a:avLst/>
              <a:gdLst/>
              <a:ahLst/>
              <a:cxnLst/>
              <a:rect l="l" t="t" r="r" b="b"/>
              <a:pathLst>
                <a:path w="238125" h="342900">
                  <a:moveTo>
                    <a:pt x="119125" y="0"/>
                  </a:moveTo>
                  <a:lnTo>
                    <a:pt x="81475" y="8747"/>
                  </a:lnTo>
                  <a:lnTo>
                    <a:pt x="48774" y="33101"/>
                  </a:lnTo>
                  <a:lnTo>
                    <a:pt x="22985" y="70225"/>
                  </a:lnTo>
                  <a:lnTo>
                    <a:pt x="6073" y="117287"/>
                  </a:lnTo>
                  <a:lnTo>
                    <a:pt x="0" y="171450"/>
                  </a:lnTo>
                  <a:lnTo>
                    <a:pt x="6073" y="225661"/>
                  </a:lnTo>
                  <a:lnTo>
                    <a:pt x="22985" y="272728"/>
                  </a:lnTo>
                  <a:lnTo>
                    <a:pt x="48774" y="309835"/>
                  </a:lnTo>
                  <a:lnTo>
                    <a:pt x="81475" y="334164"/>
                  </a:lnTo>
                  <a:lnTo>
                    <a:pt x="119125" y="342900"/>
                  </a:lnTo>
                  <a:lnTo>
                    <a:pt x="156714" y="334164"/>
                  </a:lnTo>
                  <a:lnTo>
                    <a:pt x="189378" y="309835"/>
                  </a:lnTo>
                  <a:lnTo>
                    <a:pt x="215147" y="272728"/>
                  </a:lnTo>
                  <a:lnTo>
                    <a:pt x="232052" y="225661"/>
                  </a:lnTo>
                  <a:lnTo>
                    <a:pt x="238125" y="171450"/>
                  </a:lnTo>
                  <a:lnTo>
                    <a:pt x="232052" y="117287"/>
                  </a:lnTo>
                  <a:lnTo>
                    <a:pt x="215147" y="70225"/>
                  </a:lnTo>
                  <a:lnTo>
                    <a:pt x="189378" y="33101"/>
                  </a:lnTo>
                  <a:lnTo>
                    <a:pt x="156714" y="8747"/>
                  </a:lnTo>
                  <a:lnTo>
                    <a:pt x="119125" y="0"/>
                  </a:lnTo>
                  <a:close/>
                </a:path>
              </a:pathLst>
            </a:custGeom>
            <a:solidFill>
              <a:srgbClr val="91C5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833749" y="2404744"/>
              <a:ext cx="1372235" cy="866775"/>
            </a:xfrm>
            <a:custGeom>
              <a:avLst/>
              <a:gdLst/>
              <a:ahLst/>
              <a:cxnLst/>
              <a:rect l="l" t="t" r="r" b="b"/>
              <a:pathLst>
                <a:path w="1372235" h="866775">
                  <a:moveTo>
                    <a:pt x="938276" y="0"/>
                  </a:moveTo>
                  <a:lnTo>
                    <a:pt x="938276" y="216662"/>
                  </a:lnTo>
                  <a:lnTo>
                    <a:pt x="0" y="216662"/>
                  </a:lnTo>
                  <a:lnTo>
                    <a:pt x="0" y="649985"/>
                  </a:lnTo>
                  <a:lnTo>
                    <a:pt x="938276" y="649985"/>
                  </a:lnTo>
                  <a:lnTo>
                    <a:pt x="938276" y="866647"/>
                  </a:lnTo>
                  <a:lnTo>
                    <a:pt x="1371727" y="433324"/>
                  </a:lnTo>
                  <a:lnTo>
                    <a:pt x="938276" y="0"/>
                  </a:lnTo>
                  <a:close/>
                </a:path>
              </a:pathLst>
            </a:custGeom>
            <a:solidFill>
              <a:srgbClr val="9FFFB0">
                <a:alpha val="2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833749" y="2404744"/>
              <a:ext cx="1372235" cy="866775"/>
            </a:xfrm>
            <a:custGeom>
              <a:avLst/>
              <a:gdLst/>
              <a:ahLst/>
              <a:cxnLst/>
              <a:rect l="l" t="t" r="r" b="b"/>
              <a:pathLst>
                <a:path w="1372235" h="866775">
                  <a:moveTo>
                    <a:pt x="0" y="216662"/>
                  </a:moveTo>
                  <a:lnTo>
                    <a:pt x="938276" y="216662"/>
                  </a:lnTo>
                  <a:lnTo>
                    <a:pt x="938276" y="0"/>
                  </a:lnTo>
                  <a:lnTo>
                    <a:pt x="1371727" y="433324"/>
                  </a:lnTo>
                  <a:lnTo>
                    <a:pt x="938276" y="866647"/>
                  </a:lnTo>
                  <a:lnTo>
                    <a:pt x="938276" y="649985"/>
                  </a:lnTo>
                  <a:lnTo>
                    <a:pt x="0" y="649985"/>
                  </a:lnTo>
                  <a:lnTo>
                    <a:pt x="0" y="216662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5250" y="2723807"/>
              <a:ext cx="1714500" cy="314286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6115050" y="2904743"/>
              <a:ext cx="238125" cy="342900"/>
            </a:xfrm>
            <a:custGeom>
              <a:avLst/>
              <a:gdLst/>
              <a:ahLst/>
              <a:cxnLst/>
              <a:rect l="l" t="t" r="r" b="b"/>
              <a:pathLst>
                <a:path w="238125" h="342900">
                  <a:moveTo>
                    <a:pt x="119125" y="0"/>
                  </a:moveTo>
                  <a:lnTo>
                    <a:pt x="81475" y="8735"/>
                  </a:lnTo>
                  <a:lnTo>
                    <a:pt x="48774" y="33064"/>
                  </a:lnTo>
                  <a:lnTo>
                    <a:pt x="22985" y="70171"/>
                  </a:lnTo>
                  <a:lnTo>
                    <a:pt x="6073" y="117238"/>
                  </a:lnTo>
                  <a:lnTo>
                    <a:pt x="0" y="171450"/>
                  </a:lnTo>
                  <a:lnTo>
                    <a:pt x="6073" y="225612"/>
                  </a:lnTo>
                  <a:lnTo>
                    <a:pt x="22985" y="272674"/>
                  </a:lnTo>
                  <a:lnTo>
                    <a:pt x="48774" y="309798"/>
                  </a:lnTo>
                  <a:lnTo>
                    <a:pt x="81475" y="334152"/>
                  </a:lnTo>
                  <a:lnTo>
                    <a:pt x="119125" y="342900"/>
                  </a:lnTo>
                  <a:lnTo>
                    <a:pt x="156714" y="334152"/>
                  </a:lnTo>
                  <a:lnTo>
                    <a:pt x="189378" y="309798"/>
                  </a:lnTo>
                  <a:lnTo>
                    <a:pt x="215147" y="272674"/>
                  </a:lnTo>
                  <a:lnTo>
                    <a:pt x="232052" y="225612"/>
                  </a:lnTo>
                  <a:lnTo>
                    <a:pt x="238125" y="171450"/>
                  </a:lnTo>
                  <a:lnTo>
                    <a:pt x="232052" y="117238"/>
                  </a:lnTo>
                  <a:lnTo>
                    <a:pt x="215147" y="70171"/>
                  </a:lnTo>
                  <a:lnTo>
                    <a:pt x="189378" y="33064"/>
                  </a:lnTo>
                  <a:lnTo>
                    <a:pt x="156714" y="8735"/>
                  </a:lnTo>
                  <a:lnTo>
                    <a:pt x="119125" y="0"/>
                  </a:lnTo>
                  <a:close/>
                </a:path>
              </a:pathLst>
            </a:custGeom>
            <a:solidFill>
              <a:srgbClr val="91C5F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4975" y="2266695"/>
              <a:ext cx="314325" cy="171424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4575" y="2790443"/>
              <a:ext cx="314325" cy="155244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57850" y="4761856"/>
              <a:ext cx="466725" cy="1066681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5529326" y="4328541"/>
              <a:ext cx="857250" cy="381000"/>
            </a:xfrm>
            <a:custGeom>
              <a:avLst/>
              <a:gdLst/>
              <a:ahLst/>
              <a:cxnLst/>
              <a:rect l="l" t="t" r="r" b="b"/>
              <a:pathLst>
                <a:path w="857250" h="381000">
                  <a:moveTo>
                    <a:pt x="857250" y="0"/>
                  </a:moveTo>
                  <a:lnTo>
                    <a:pt x="854753" y="74128"/>
                  </a:lnTo>
                  <a:lnTo>
                    <a:pt x="847947" y="134683"/>
                  </a:lnTo>
                  <a:lnTo>
                    <a:pt x="837854" y="175521"/>
                  </a:lnTo>
                  <a:lnTo>
                    <a:pt x="825500" y="190499"/>
                  </a:lnTo>
                  <a:lnTo>
                    <a:pt x="460248" y="190499"/>
                  </a:lnTo>
                  <a:lnTo>
                    <a:pt x="447913" y="205460"/>
                  </a:lnTo>
                  <a:lnTo>
                    <a:pt x="437864" y="246268"/>
                  </a:lnTo>
                  <a:lnTo>
                    <a:pt x="431101" y="306818"/>
                  </a:lnTo>
                  <a:lnTo>
                    <a:pt x="428625" y="380999"/>
                  </a:lnTo>
                  <a:lnTo>
                    <a:pt x="426128" y="306818"/>
                  </a:lnTo>
                  <a:lnTo>
                    <a:pt x="419322" y="246268"/>
                  </a:lnTo>
                  <a:lnTo>
                    <a:pt x="409229" y="205460"/>
                  </a:lnTo>
                  <a:lnTo>
                    <a:pt x="396875" y="190499"/>
                  </a:lnTo>
                  <a:lnTo>
                    <a:pt x="31623" y="190499"/>
                  </a:lnTo>
                  <a:lnTo>
                    <a:pt x="19288" y="175521"/>
                  </a:lnTo>
                  <a:lnTo>
                    <a:pt x="9239" y="134683"/>
                  </a:lnTo>
                  <a:lnTo>
                    <a:pt x="2476" y="74128"/>
                  </a:lnTo>
                  <a:lnTo>
                    <a:pt x="0" y="0"/>
                  </a:lnTo>
                </a:path>
              </a:pathLst>
            </a:custGeom>
            <a:ln w="254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514975" y="2609468"/>
              <a:ext cx="828675" cy="390525"/>
            </a:xfrm>
            <a:custGeom>
              <a:avLst/>
              <a:gdLst/>
              <a:ahLst/>
              <a:cxnLst/>
              <a:rect l="l" t="t" r="r" b="b"/>
              <a:pathLst>
                <a:path w="828675" h="390525">
                  <a:moveTo>
                    <a:pt x="590550" y="171450"/>
                  </a:moveTo>
                  <a:lnTo>
                    <a:pt x="596623" y="117287"/>
                  </a:lnTo>
                  <a:lnTo>
                    <a:pt x="613535" y="70225"/>
                  </a:lnTo>
                  <a:lnTo>
                    <a:pt x="639324" y="33101"/>
                  </a:lnTo>
                  <a:lnTo>
                    <a:pt x="672025" y="8747"/>
                  </a:lnTo>
                  <a:lnTo>
                    <a:pt x="709676" y="0"/>
                  </a:lnTo>
                  <a:lnTo>
                    <a:pt x="747264" y="8747"/>
                  </a:lnTo>
                  <a:lnTo>
                    <a:pt x="779928" y="33101"/>
                  </a:lnTo>
                  <a:lnTo>
                    <a:pt x="805697" y="70225"/>
                  </a:lnTo>
                  <a:lnTo>
                    <a:pt x="822602" y="117287"/>
                  </a:lnTo>
                  <a:lnTo>
                    <a:pt x="828675" y="171450"/>
                  </a:lnTo>
                  <a:lnTo>
                    <a:pt x="822602" y="225661"/>
                  </a:lnTo>
                  <a:lnTo>
                    <a:pt x="805697" y="272728"/>
                  </a:lnTo>
                  <a:lnTo>
                    <a:pt x="779928" y="309835"/>
                  </a:lnTo>
                  <a:lnTo>
                    <a:pt x="747264" y="334164"/>
                  </a:lnTo>
                  <a:lnTo>
                    <a:pt x="709676" y="342900"/>
                  </a:lnTo>
                  <a:lnTo>
                    <a:pt x="672025" y="334164"/>
                  </a:lnTo>
                  <a:lnTo>
                    <a:pt x="639324" y="309835"/>
                  </a:lnTo>
                  <a:lnTo>
                    <a:pt x="613535" y="272728"/>
                  </a:lnTo>
                  <a:lnTo>
                    <a:pt x="596623" y="225661"/>
                  </a:lnTo>
                  <a:lnTo>
                    <a:pt x="590550" y="171450"/>
                  </a:lnTo>
                  <a:close/>
                </a:path>
                <a:path w="828675" h="390525">
                  <a:moveTo>
                    <a:pt x="0" y="219075"/>
                  </a:moveTo>
                  <a:lnTo>
                    <a:pt x="6318" y="164912"/>
                  </a:lnTo>
                  <a:lnTo>
                    <a:pt x="23908" y="117850"/>
                  </a:lnTo>
                  <a:lnTo>
                    <a:pt x="50721" y="80726"/>
                  </a:lnTo>
                  <a:lnTo>
                    <a:pt x="84710" y="56372"/>
                  </a:lnTo>
                  <a:lnTo>
                    <a:pt x="123825" y="47625"/>
                  </a:lnTo>
                  <a:lnTo>
                    <a:pt x="162939" y="56372"/>
                  </a:lnTo>
                  <a:lnTo>
                    <a:pt x="196928" y="80726"/>
                  </a:lnTo>
                  <a:lnTo>
                    <a:pt x="223741" y="117850"/>
                  </a:lnTo>
                  <a:lnTo>
                    <a:pt x="241331" y="164912"/>
                  </a:lnTo>
                  <a:lnTo>
                    <a:pt x="247650" y="219075"/>
                  </a:lnTo>
                  <a:lnTo>
                    <a:pt x="241331" y="273286"/>
                  </a:lnTo>
                  <a:lnTo>
                    <a:pt x="223741" y="320353"/>
                  </a:lnTo>
                  <a:lnTo>
                    <a:pt x="196928" y="357460"/>
                  </a:lnTo>
                  <a:lnTo>
                    <a:pt x="162939" y="381789"/>
                  </a:lnTo>
                  <a:lnTo>
                    <a:pt x="123825" y="390525"/>
                  </a:lnTo>
                  <a:lnTo>
                    <a:pt x="84710" y="381789"/>
                  </a:lnTo>
                  <a:lnTo>
                    <a:pt x="50721" y="357460"/>
                  </a:lnTo>
                  <a:lnTo>
                    <a:pt x="23908" y="320353"/>
                  </a:lnTo>
                  <a:lnTo>
                    <a:pt x="6318" y="273286"/>
                  </a:lnTo>
                  <a:lnTo>
                    <a:pt x="0" y="219075"/>
                  </a:lnTo>
                  <a:close/>
                </a:path>
              </a:pathLst>
            </a:custGeom>
            <a:ln w="38105">
              <a:solidFill>
                <a:srgbClr val="006FC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2890" y="259016"/>
            <a:ext cx="9260205" cy="3208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0E6EC5"/>
                </a:solidFill>
                <a:latin typeface="Arial"/>
                <a:cs typeface="Arial"/>
              </a:rPr>
              <a:t>Correlation</a:t>
            </a:r>
            <a:r>
              <a:rPr dirty="0" sz="3600" spc="-50" b="1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0E6EC5"/>
                </a:solidFill>
                <a:latin typeface="Arial"/>
                <a:cs typeface="Arial"/>
              </a:rPr>
              <a:t>function</a:t>
            </a:r>
            <a:endParaRPr sz="3600">
              <a:latin typeface="Arial"/>
              <a:cs typeface="Arial"/>
            </a:endParaRPr>
          </a:p>
          <a:p>
            <a:pPr marL="1811020" marR="17780">
              <a:lnSpc>
                <a:spcPct val="102400"/>
              </a:lnSpc>
              <a:spcBef>
                <a:spcPts val="3990"/>
              </a:spcBef>
              <a:tabLst>
                <a:tab pos="4857750" algn="l"/>
                <a:tab pos="7574280" algn="l"/>
              </a:tabLst>
            </a:pPr>
            <a:r>
              <a:rPr dirty="0" sz="2750">
                <a:latin typeface="Arial MT"/>
                <a:cs typeface="Arial MT"/>
              </a:rPr>
              <a:t>Random</a:t>
            </a:r>
            <a:r>
              <a:rPr dirty="0" sz="2750" spc="9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fluctuations</a:t>
            </a:r>
            <a:r>
              <a:rPr dirty="0" sz="2750" spc="27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are</a:t>
            </a:r>
            <a:r>
              <a:rPr dirty="0" sz="2750" spc="195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interpreted</a:t>
            </a:r>
            <a:r>
              <a:rPr dirty="0" sz="2750">
                <a:latin typeface="Arial MT"/>
                <a:cs typeface="Arial MT"/>
              </a:rPr>
              <a:t>	in</a:t>
            </a:r>
            <a:r>
              <a:rPr dirty="0" sz="2750" spc="10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terms</a:t>
            </a:r>
            <a:r>
              <a:rPr dirty="0" sz="2750" spc="50">
                <a:latin typeface="Arial MT"/>
                <a:cs typeface="Arial MT"/>
              </a:rPr>
              <a:t> </a:t>
            </a:r>
            <a:r>
              <a:rPr dirty="0" sz="2750" spc="-25">
                <a:latin typeface="Arial MT"/>
                <a:cs typeface="Arial MT"/>
              </a:rPr>
              <a:t>of </a:t>
            </a:r>
            <a:r>
              <a:rPr dirty="0" sz="2750">
                <a:latin typeface="Arial MT"/>
                <a:cs typeface="Arial MT"/>
              </a:rPr>
              <a:t>the</a:t>
            </a:r>
            <a:r>
              <a:rPr dirty="0" sz="2750" spc="40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autocorrelation</a:t>
            </a:r>
            <a:r>
              <a:rPr dirty="0" sz="2750">
                <a:latin typeface="Arial MT"/>
                <a:cs typeface="Arial MT"/>
              </a:rPr>
              <a:t>	function</a:t>
            </a:r>
            <a:r>
              <a:rPr dirty="0" sz="2750" spc="20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(ACF),</a:t>
            </a:r>
            <a:r>
              <a:rPr dirty="0" sz="2750" spc="85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C(</a:t>
            </a:r>
            <a:r>
              <a:rPr dirty="0" sz="2750" spc="-10">
                <a:latin typeface="Symbol"/>
                <a:cs typeface="Symbol"/>
              </a:rPr>
              <a:t></a:t>
            </a:r>
            <a:r>
              <a:rPr dirty="0" sz="2750" spc="-10">
                <a:latin typeface="Arial MT"/>
                <a:cs typeface="Arial MT"/>
              </a:rPr>
              <a:t>).</a:t>
            </a:r>
            <a:endParaRPr sz="27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45"/>
              </a:spcBef>
            </a:pPr>
            <a:endParaRPr sz="2750">
              <a:latin typeface="Arial MT"/>
              <a:cs typeface="Arial MT"/>
            </a:endParaRPr>
          </a:p>
          <a:p>
            <a:pPr marL="7004050">
              <a:lnSpc>
                <a:spcPts val="1250"/>
              </a:lnSpc>
            </a:pPr>
            <a:r>
              <a:rPr dirty="0" sz="1550" spc="-50" i="1">
                <a:latin typeface="Times New Roman"/>
                <a:cs typeface="Times New Roman"/>
              </a:rPr>
              <a:t>T</a:t>
            </a:r>
            <a:endParaRPr sz="1550">
              <a:latin typeface="Times New Roman"/>
              <a:cs typeface="Times New Roman"/>
            </a:endParaRPr>
          </a:p>
          <a:p>
            <a:pPr marL="7007225">
              <a:lnSpc>
                <a:spcPts val="4130"/>
              </a:lnSpc>
            </a:pPr>
            <a:r>
              <a:rPr dirty="0" baseline="-13361" sz="5925">
                <a:latin typeface="Symbol"/>
                <a:cs typeface="Symbol"/>
              </a:rPr>
              <a:t></a:t>
            </a:r>
            <a:r>
              <a:rPr dirty="0" baseline="-13361" sz="5925" spc="-705">
                <a:latin typeface="Times New Roman"/>
                <a:cs typeface="Times New Roman"/>
              </a:rPr>
              <a:t> </a:t>
            </a:r>
            <a:r>
              <a:rPr dirty="0" sz="2650" spc="-10" i="1">
                <a:latin typeface="Times New Roman"/>
                <a:cs typeface="Times New Roman"/>
              </a:rPr>
              <a:t>I</a:t>
            </a:r>
            <a:r>
              <a:rPr dirty="0" sz="2650" spc="-340" i="1">
                <a:latin typeface="Times New Roman"/>
                <a:cs typeface="Times New Roman"/>
              </a:rPr>
              <a:t> </a:t>
            </a:r>
            <a:r>
              <a:rPr dirty="0" sz="2650" spc="75">
                <a:latin typeface="Times New Roman"/>
                <a:cs typeface="Times New Roman"/>
              </a:rPr>
              <a:t>(</a:t>
            </a:r>
            <a:r>
              <a:rPr dirty="0" sz="2650" spc="75" i="1">
                <a:latin typeface="Times New Roman"/>
                <a:cs typeface="Times New Roman"/>
              </a:rPr>
              <a:t>t</a:t>
            </a:r>
            <a:r>
              <a:rPr dirty="0" sz="2650" spc="75">
                <a:latin typeface="Times New Roman"/>
                <a:cs typeface="Times New Roman"/>
              </a:rPr>
              <a:t>)</a:t>
            </a:r>
            <a:r>
              <a:rPr dirty="0" sz="2650" spc="75" i="1">
                <a:latin typeface="Times New Roman"/>
                <a:cs typeface="Times New Roman"/>
              </a:rPr>
              <a:t>I</a:t>
            </a:r>
            <a:r>
              <a:rPr dirty="0" sz="2650" spc="-335" i="1">
                <a:latin typeface="Times New Roman"/>
                <a:cs typeface="Times New Roman"/>
              </a:rPr>
              <a:t> </a:t>
            </a:r>
            <a:r>
              <a:rPr dirty="0" sz="2650">
                <a:latin typeface="Times New Roman"/>
                <a:cs typeface="Times New Roman"/>
              </a:rPr>
              <a:t>(</a:t>
            </a:r>
            <a:r>
              <a:rPr dirty="0" sz="2650" i="1">
                <a:latin typeface="Times New Roman"/>
                <a:cs typeface="Times New Roman"/>
              </a:rPr>
              <a:t>t</a:t>
            </a:r>
            <a:r>
              <a:rPr dirty="0" sz="2650" spc="-65" i="1">
                <a:latin typeface="Times New Roman"/>
                <a:cs typeface="Times New Roman"/>
              </a:rPr>
              <a:t> </a:t>
            </a:r>
            <a:r>
              <a:rPr dirty="0" sz="2650" spc="70">
                <a:latin typeface="Symbol"/>
                <a:cs typeface="Symbol"/>
              </a:rPr>
              <a:t></a:t>
            </a:r>
            <a:r>
              <a:rPr dirty="0" sz="2800" spc="70">
                <a:latin typeface="Symbol"/>
                <a:cs typeface="Symbol"/>
              </a:rPr>
              <a:t></a:t>
            </a:r>
            <a:r>
              <a:rPr dirty="0" sz="2800" spc="-280">
                <a:latin typeface="Times New Roman"/>
                <a:cs typeface="Times New Roman"/>
              </a:rPr>
              <a:t> </a:t>
            </a:r>
            <a:r>
              <a:rPr dirty="0" sz="2650" spc="-25">
                <a:latin typeface="Times New Roman"/>
                <a:cs typeface="Times New Roman"/>
              </a:rPr>
              <a:t>)</a:t>
            </a:r>
            <a:r>
              <a:rPr dirty="0" sz="2650" spc="-25" i="1">
                <a:latin typeface="Times New Roman"/>
                <a:cs typeface="Times New Roman"/>
              </a:rPr>
              <a:t>dt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12924" y="5634127"/>
            <a:ext cx="4530725" cy="631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750" spc="-35" i="1">
                <a:latin typeface="Times New Roman"/>
                <a:cs typeface="Times New Roman"/>
              </a:rPr>
              <a:t>C</a:t>
            </a:r>
            <a:r>
              <a:rPr dirty="0" sz="3750" spc="-35">
                <a:latin typeface="Times New Roman"/>
                <a:cs typeface="Times New Roman"/>
              </a:rPr>
              <a:t>(</a:t>
            </a:r>
            <a:r>
              <a:rPr dirty="0" sz="3950" spc="-35">
                <a:latin typeface="Symbol"/>
                <a:cs typeface="Symbol"/>
              </a:rPr>
              <a:t></a:t>
            </a:r>
            <a:r>
              <a:rPr dirty="0" sz="3950" spc="-395">
                <a:latin typeface="Times New Roman"/>
                <a:cs typeface="Times New Roman"/>
              </a:rPr>
              <a:t> </a:t>
            </a:r>
            <a:r>
              <a:rPr dirty="0" sz="3750">
                <a:latin typeface="Times New Roman"/>
                <a:cs typeface="Times New Roman"/>
              </a:rPr>
              <a:t>)</a:t>
            </a:r>
            <a:r>
              <a:rPr dirty="0" sz="3750" spc="-55">
                <a:latin typeface="Times New Roman"/>
                <a:cs typeface="Times New Roman"/>
              </a:rPr>
              <a:t> </a:t>
            </a:r>
            <a:r>
              <a:rPr dirty="0" sz="3750">
                <a:latin typeface="Symbol"/>
                <a:cs typeface="Symbol"/>
              </a:rPr>
              <a:t></a:t>
            </a:r>
            <a:r>
              <a:rPr dirty="0" sz="3750" spc="-475">
                <a:latin typeface="Times New Roman"/>
                <a:cs typeface="Times New Roman"/>
              </a:rPr>
              <a:t> </a:t>
            </a:r>
            <a:r>
              <a:rPr dirty="0" sz="3750" spc="170">
                <a:latin typeface="Times New Roman"/>
                <a:cs typeface="Times New Roman"/>
              </a:rPr>
              <a:t>1</a:t>
            </a:r>
            <a:r>
              <a:rPr dirty="0" sz="3750" spc="170">
                <a:latin typeface="Symbol"/>
                <a:cs typeface="Symbol"/>
              </a:rPr>
              <a:t></a:t>
            </a:r>
            <a:r>
              <a:rPr dirty="0" sz="3750" spc="-170">
                <a:latin typeface="Times New Roman"/>
                <a:cs typeface="Times New Roman"/>
              </a:rPr>
              <a:t> </a:t>
            </a:r>
            <a:r>
              <a:rPr dirty="0" sz="3950">
                <a:latin typeface="Symbol"/>
                <a:cs typeface="Symbol"/>
              </a:rPr>
              <a:t></a:t>
            </a:r>
            <a:r>
              <a:rPr dirty="0" sz="3950" spc="-30">
                <a:latin typeface="Times New Roman"/>
                <a:cs typeface="Times New Roman"/>
              </a:rPr>
              <a:t> </a:t>
            </a:r>
            <a:r>
              <a:rPr dirty="0" sz="3750">
                <a:latin typeface="Times New Roman"/>
                <a:cs typeface="Times New Roman"/>
              </a:rPr>
              <a:t>exp(</a:t>
            </a:r>
            <a:r>
              <a:rPr dirty="0" sz="3750">
                <a:latin typeface="Symbol"/>
                <a:cs typeface="Symbol"/>
              </a:rPr>
              <a:t></a:t>
            </a:r>
            <a:r>
              <a:rPr dirty="0" sz="3750">
                <a:latin typeface="Times New Roman"/>
                <a:cs typeface="Times New Roman"/>
              </a:rPr>
              <a:t>2</a:t>
            </a:r>
            <a:r>
              <a:rPr dirty="0" sz="3750">
                <a:latin typeface="Symbol"/>
                <a:cs typeface="Symbol"/>
              </a:rPr>
              <a:t></a:t>
            </a:r>
            <a:r>
              <a:rPr dirty="0" sz="3950">
                <a:latin typeface="Symbol"/>
                <a:cs typeface="Symbol"/>
              </a:rPr>
              <a:t></a:t>
            </a:r>
            <a:r>
              <a:rPr dirty="0" sz="3950" spc="-395">
                <a:latin typeface="Times New Roman"/>
                <a:cs typeface="Times New Roman"/>
              </a:rPr>
              <a:t> </a:t>
            </a:r>
            <a:r>
              <a:rPr dirty="0" sz="3750" spc="-50">
                <a:latin typeface="Times New Roman"/>
                <a:cs typeface="Times New Roman"/>
              </a:rPr>
              <a:t>)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42691" y="3824303"/>
            <a:ext cx="74295" cy="404495"/>
          </a:xfrm>
          <a:custGeom>
            <a:avLst/>
            <a:gdLst/>
            <a:ahLst/>
            <a:cxnLst/>
            <a:rect l="l" t="t" r="r" b="b"/>
            <a:pathLst>
              <a:path w="74295" h="404495">
                <a:moveTo>
                  <a:pt x="73975" y="0"/>
                </a:moveTo>
                <a:lnTo>
                  <a:pt x="0" y="201678"/>
                </a:lnTo>
              </a:path>
              <a:path w="74295" h="404495">
                <a:moveTo>
                  <a:pt x="0" y="201678"/>
                </a:moveTo>
                <a:lnTo>
                  <a:pt x="73975" y="404017"/>
                </a:lnTo>
              </a:path>
            </a:pathLst>
          </a:custGeom>
          <a:ln w="142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790643" y="3824304"/>
            <a:ext cx="74930" cy="404495"/>
          </a:xfrm>
          <a:custGeom>
            <a:avLst/>
            <a:gdLst/>
            <a:ahLst/>
            <a:cxnLst/>
            <a:rect l="l" t="t" r="r" b="b"/>
            <a:pathLst>
              <a:path w="74929" h="404495">
                <a:moveTo>
                  <a:pt x="0" y="0"/>
                </a:moveTo>
                <a:lnTo>
                  <a:pt x="74676" y="201678"/>
                </a:lnTo>
              </a:path>
              <a:path w="74929" h="404495">
                <a:moveTo>
                  <a:pt x="74676" y="201678"/>
                </a:moveTo>
                <a:lnTo>
                  <a:pt x="0" y="404017"/>
                </a:lnTo>
              </a:path>
            </a:pathLst>
          </a:custGeom>
          <a:ln w="142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7743353" y="3760458"/>
            <a:ext cx="103759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-10" i="1">
                <a:latin typeface="Times New Roman"/>
                <a:cs typeface="Times New Roman"/>
              </a:rPr>
              <a:t>I</a:t>
            </a:r>
            <a:r>
              <a:rPr dirty="0" sz="2650" spc="-335" i="1">
                <a:latin typeface="Times New Roman"/>
                <a:cs typeface="Times New Roman"/>
              </a:rPr>
              <a:t> </a:t>
            </a:r>
            <a:r>
              <a:rPr dirty="0" sz="2650" spc="75">
                <a:latin typeface="Times New Roman"/>
                <a:cs typeface="Times New Roman"/>
              </a:rPr>
              <a:t>(</a:t>
            </a:r>
            <a:r>
              <a:rPr dirty="0" sz="2650" spc="75" i="1">
                <a:latin typeface="Times New Roman"/>
                <a:cs typeface="Times New Roman"/>
              </a:rPr>
              <a:t>t</a:t>
            </a:r>
            <a:r>
              <a:rPr dirty="0" sz="2650" spc="75">
                <a:latin typeface="Times New Roman"/>
                <a:cs typeface="Times New Roman"/>
              </a:rPr>
              <a:t>)</a:t>
            </a:r>
            <a:r>
              <a:rPr dirty="0" sz="2650" spc="75" i="1">
                <a:latin typeface="Times New Roman"/>
                <a:cs typeface="Times New Roman"/>
              </a:rPr>
              <a:t>I</a:t>
            </a:r>
            <a:r>
              <a:rPr dirty="0" sz="2650" spc="-335" i="1">
                <a:latin typeface="Times New Roman"/>
                <a:cs typeface="Times New Roman"/>
              </a:rPr>
              <a:t> </a:t>
            </a:r>
            <a:r>
              <a:rPr dirty="0" sz="2650" spc="25">
                <a:latin typeface="Times New Roman"/>
                <a:cs typeface="Times New Roman"/>
              </a:rPr>
              <a:t>(</a:t>
            </a:r>
            <a:r>
              <a:rPr dirty="0" sz="2650" spc="25" i="1">
                <a:latin typeface="Times New Roman"/>
                <a:cs typeface="Times New Roman"/>
              </a:rPr>
              <a:t>t</a:t>
            </a:r>
            <a:r>
              <a:rPr dirty="0" sz="2650" spc="25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03407" y="3478888"/>
            <a:ext cx="310070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061970" algn="l"/>
              </a:tabLst>
            </a:pPr>
            <a:r>
              <a:rPr dirty="0" sz="2650" spc="-40" i="1">
                <a:latin typeface="Times New Roman"/>
                <a:cs typeface="Times New Roman"/>
              </a:rPr>
              <a:t>C</a:t>
            </a:r>
            <a:r>
              <a:rPr dirty="0" sz="2650" spc="-40">
                <a:latin typeface="Times New Roman"/>
                <a:cs typeface="Times New Roman"/>
              </a:rPr>
              <a:t>(</a:t>
            </a:r>
            <a:r>
              <a:rPr dirty="0" sz="2800" spc="-40">
                <a:latin typeface="Symbol"/>
                <a:cs typeface="Symbol"/>
              </a:rPr>
              <a:t></a:t>
            </a:r>
            <a:r>
              <a:rPr dirty="0" sz="2800" spc="-280">
                <a:latin typeface="Times New Roman"/>
                <a:cs typeface="Times New Roman"/>
              </a:rPr>
              <a:t> </a:t>
            </a:r>
            <a:r>
              <a:rPr dirty="0" sz="2650">
                <a:latin typeface="Times New Roman"/>
                <a:cs typeface="Times New Roman"/>
              </a:rPr>
              <a:t>)</a:t>
            </a:r>
            <a:r>
              <a:rPr dirty="0" sz="2650" spc="-40">
                <a:latin typeface="Times New Roman"/>
                <a:cs typeface="Times New Roman"/>
              </a:rPr>
              <a:t> </a:t>
            </a:r>
            <a:r>
              <a:rPr dirty="0" sz="2650">
                <a:latin typeface="Symbol"/>
                <a:cs typeface="Symbol"/>
              </a:rPr>
              <a:t></a:t>
            </a:r>
            <a:r>
              <a:rPr dirty="0" sz="2650" spc="20">
                <a:latin typeface="Times New Roman"/>
                <a:cs typeface="Times New Roman"/>
              </a:rPr>
              <a:t> </a:t>
            </a:r>
            <a:r>
              <a:rPr dirty="0" u="heavy" baseline="35842" sz="2325" spc="-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baseline="35842" sz="2325" spc="-7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r>
              <a:rPr dirty="0" u="heavy" baseline="35842" sz="23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baseline="35842" sz="2325">
              <a:latin typeface="Times New Roman"/>
              <a:cs typeface="Times New Roman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5850" y="2361924"/>
            <a:ext cx="4600575" cy="2476142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7424011" y="4345304"/>
            <a:ext cx="285115" cy="1069340"/>
          </a:xfrm>
          <a:custGeom>
            <a:avLst/>
            <a:gdLst/>
            <a:ahLst/>
            <a:cxnLst/>
            <a:rect l="l" t="t" r="r" b="b"/>
            <a:pathLst>
              <a:path w="285115" h="1069339">
                <a:moveTo>
                  <a:pt x="29882" y="776559"/>
                </a:moveTo>
                <a:lnTo>
                  <a:pt x="17680" y="779780"/>
                </a:lnTo>
                <a:lnTo>
                  <a:pt x="7739" y="787481"/>
                </a:lnTo>
                <a:lnTo>
                  <a:pt x="1678" y="798052"/>
                </a:lnTo>
                <a:lnTo>
                  <a:pt x="0" y="810123"/>
                </a:lnTo>
                <a:lnTo>
                  <a:pt x="3202" y="822325"/>
                </a:lnTo>
                <a:lnTo>
                  <a:pt x="124487" y="1069086"/>
                </a:lnTo>
                <a:lnTo>
                  <a:pt x="165890" y="1008507"/>
                </a:lnTo>
                <a:lnTo>
                  <a:pt x="160682" y="1008507"/>
                </a:lnTo>
                <a:lnTo>
                  <a:pt x="97309" y="1003935"/>
                </a:lnTo>
                <a:lnTo>
                  <a:pt x="105683" y="886775"/>
                </a:lnTo>
                <a:lnTo>
                  <a:pt x="60225" y="794258"/>
                </a:lnTo>
                <a:lnTo>
                  <a:pt x="52524" y="784262"/>
                </a:lnTo>
                <a:lnTo>
                  <a:pt x="41953" y="778208"/>
                </a:lnTo>
                <a:lnTo>
                  <a:pt x="29882" y="776559"/>
                </a:lnTo>
                <a:close/>
              </a:path>
              <a:path w="285115" h="1069339">
                <a:moveTo>
                  <a:pt x="105683" y="886775"/>
                </a:moveTo>
                <a:lnTo>
                  <a:pt x="97309" y="1003935"/>
                </a:lnTo>
                <a:lnTo>
                  <a:pt x="160682" y="1008507"/>
                </a:lnTo>
                <a:lnTo>
                  <a:pt x="161844" y="992251"/>
                </a:lnTo>
                <a:lnTo>
                  <a:pt x="157507" y="992251"/>
                </a:lnTo>
                <a:lnTo>
                  <a:pt x="102770" y="988314"/>
                </a:lnTo>
                <a:lnTo>
                  <a:pt x="133488" y="943365"/>
                </a:lnTo>
                <a:lnTo>
                  <a:pt x="105683" y="886775"/>
                </a:lnTo>
                <a:close/>
              </a:path>
              <a:path w="285115" h="1069339">
                <a:moveTo>
                  <a:pt x="259806" y="793015"/>
                </a:moveTo>
                <a:lnTo>
                  <a:pt x="247383" y="793015"/>
                </a:lnTo>
                <a:lnTo>
                  <a:pt x="236279" y="797405"/>
                </a:lnTo>
                <a:lnTo>
                  <a:pt x="227230" y="806196"/>
                </a:lnTo>
                <a:lnTo>
                  <a:pt x="169058" y="891317"/>
                </a:lnTo>
                <a:lnTo>
                  <a:pt x="160682" y="1008507"/>
                </a:lnTo>
                <a:lnTo>
                  <a:pt x="165890" y="1008507"/>
                </a:lnTo>
                <a:lnTo>
                  <a:pt x="279681" y="842010"/>
                </a:lnTo>
                <a:lnTo>
                  <a:pt x="284606" y="830409"/>
                </a:lnTo>
                <a:lnTo>
                  <a:pt x="284698" y="818261"/>
                </a:lnTo>
                <a:lnTo>
                  <a:pt x="280217" y="806969"/>
                </a:lnTo>
                <a:lnTo>
                  <a:pt x="271534" y="798052"/>
                </a:lnTo>
                <a:lnTo>
                  <a:pt x="271688" y="798052"/>
                </a:lnTo>
                <a:lnTo>
                  <a:pt x="259806" y="793015"/>
                </a:lnTo>
                <a:close/>
              </a:path>
              <a:path w="285115" h="1069339">
                <a:moveTo>
                  <a:pt x="133488" y="943365"/>
                </a:moveTo>
                <a:lnTo>
                  <a:pt x="102770" y="988314"/>
                </a:lnTo>
                <a:lnTo>
                  <a:pt x="157507" y="992251"/>
                </a:lnTo>
                <a:lnTo>
                  <a:pt x="133488" y="943365"/>
                </a:lnTo>
                <a:close/>
              </a:path>
              <a:path w="285115" h="1069339">
                <a:moveTo>
                  <a:pt x="169058" y="891317"/>
                </a:moveTo>
                <a:lnTo>
                  <a:pt x="133488" y="943365"/>
                </a:lnTo>
                <a:lnTo>
                  <a:pt x="157507" y="992251"/>
                </a:lnTo>
                <a:lnTo>
                  <a:pt x="161844" y="992251"/>
                </a:lnTo>
                <a:lnTo>
                  <a:pt x="169058" y="891317"/>
                </a:lnTo>
                <a:close/>
              </a:path>
              <a:path w="285115" h="1069339">
                <a:moveTo>
                  <a:pt x="169064" y="0"/>
                </a:moveTo>
                <a:lnTo>
                  <a:pt x="105683" y="886775"/>
                </a:lnTo>
                <a:lnTo>
                  <a:pt x="133488" y="943365"/>
                </a:lnTo>
                <a:lnTo>
                  <a:pt x="169058" y="891317"/>
                </a:lnTo>
                <a:lnTo>
                  <a:pt x="232437" y="4572"/>
                </a:lnTo>
                <a:lnTo>
                  <a:pt x="169064" y="0"/>
                </a:lnTo>
                <a:close/>
              </a:path>
            </a:pathLst>
          </a:custGeom>
          <a:solidFill>
            <a:srgbClr val="174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5590" y="259016"/>
            <a:ext cx="325183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0E6EC5"/>
                </a:solidFill>
                <a:latin typeface="Arial"/>
                <a:cs typeface="Arial"/>
              </a:rPr>
              <a:t>Gamma</a:t>
            </a:r>
            <a:r>
              <a:rPr dirty="0" sz="3600" spc="-80" b="1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0E6EC5"/>
                </a:solidFill>
                <a:latin typeface="Arial"/>
                <a:cs typeface="Arial"/>
              </a:rPr>
              <a:t>to</a:t>
            </a:r>
            <a:r>
              <a:rPr dirty="0" sz="3600" spc="40" b="1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dirty="0" sz="3600" spc="-20" b="1">
                <a:solidFill>
                  <a:srgbClr val="0E6EC5"/>
                </a:solidFill>
                <a:latin typeface="Arial"/>
                <a:cs typeface="Arial"/>
              </a:rPr>
              <a:t>size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9655424" y="1549564"/>
            <a:ext cx="513080" cy="712470"/>
          </a:xfrm>
          <a:custGeom>
            <a:avLst/>
            <a:gdLst/>
            <a:ahLst/>
            <a:cxnLst/>
            <a:rect l="l" t="t" r="r" b="b"/>
            <a:pathLst>
              <a:path w="513079" h="712469">
                <a:moveTo>
                  <a:pt x="512967" y="0"/>
                </a:moveTo>
                <a:lnTo>
                  <a:pt x="0" y="712429"/>
                </a:lnTo>
              </a:path>
            </a:pathLst>
          </a:custGeom>
          <a:ln w="19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934013" y="1787893"/>
            <a:ext cx="257810" cy="579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600" spc="-50">
                <a:latin typeface="Times New Roman"/>
                <a:cs typeface="Times New Roman"/>
              </a:rPr>
              <a:t>2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351451" y="1885260"/>
            <a:ext cx="280035" cy="609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800" spc="-50">
                <a:latin typeface="Symbol"/>
                <a:cs typeface="Symbol"/>
              </a:rPr>
              <a:t></a:t>
            </a:r>
            <a:endParaRPr sz="3800">
              <a:latin typeface="Symbol"/>
              <a:cs typeface="Symbo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63476" y="1132090"/>
            <a:ext cx="3041650" cy="108077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  <a:tabLst>
                <a:tab pos="2851150" algn="l"/>
              </a:tabLst>
            </a:pPr>
            <a:r>
              <a:rPr dirty="0" b="0" i="1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dirty="0" spc="40" b="0" i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dirty="0" spc="3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u="sng" baseline="35493" sz="5400" spc="-982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5493" sz="5400" spc="-15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</a:t>
            </a:r>
            <a:r>
              <a:rPr dirty="0" u="sng" baseline="33625" sz="5700" spc="-15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</a:t>
            </a:r>
            <a:r>
              <a:rPr dirty="0" u="sng" baseline="35493" sz="5400" spc="-150" b="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dirty="0" baseline="35493" sz="5400" spc="-247" b="0" i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spc="-120" b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dirty="0" sz="3600" spc="-29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6900" spc="-960" b="0">
                <a:solidFill>
                  <a:srgbClr val="000000"/>
                </a:solidFill>
                <a:latin typeface="Symbol"/>
                <a:cs typeface="Symbol"/>
              </a:rPr>
              <a:t></a:t>
            </a:r>
            <a:r>
              <a:rPr dirty="0" baseline="13888" sz="5700" spc="-1439" b="0">
                <a:solidFill>
                  <a:srgbClr val="000000"/>
                </a:solidFill>
                <a:latin typeface="Symbol"/>
                <a:cs typeface="Symbol"/>
              </a:rPr>
              <a:t></a:t>
            </a:r>
            <a:r>
              <a:rPr dirty="0" baseline="13888" sz="5700" b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dirty="0" sz="6900" spc="-1155" b="0">
                <a:solidFill>
                  <a:srgbClr val="000000"/>
                </a:solidFill>
                <a:latin typeface="Symbol"/>
                <a:cs typeface="Symbol"/>
              </a:rPr>
              <a:t></a:t>
            </a:r>
            <a:endParaRPr sz="6900">
              <a:latin typeface="Symbol"/>
              <a:cs typeface="Symbo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2265893" y="5019483"/>
            <a:ext cx="1958339" cy="0"/>
          </a:xfrm>
          <a:custGeom>
            <a:avLst/>
            <a:gdLst/>
            <a:ahLst/>
            <a:cxnLst/>
            <a:rect l="l" t="t" r="r" b="b"/>
            <a:pathLst>
              <a:path w="1958339" h="0">
                <a:moveTo>
                  <a:pt x="0" y="0"/>
                </a:moveTo>
                <a:lnTo>
                  <a:pt x="1958114" y="0"/>
                </a:lnTo>
              </a:path>
            </a:pathLst>
          </a:custGeom>
          <a:ln w="189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950778" y="5321128"/>
            <a:ext cx="217170" cy="342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50" spc="-50" i="1">
                <a:latin typeface="Times New Roman"/>
                <a:cs typeface="Times New Roman"/>
              </a:rPr>
              <a:t>m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44149" y="4317532"/>
            <a:ext cx="1767839" cy="127571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657860">
              <a:lnSpc>
                <a:spcPct val="100000"/>
              </a:lnSpc>
              <a:spcBef>
                <a:spcPts val="625"/>
              </a:spcBef>
            </a:pPr>
            <a:r>
              <a:rPr dirty="0" sz="3550" spc="40" i="1">
                <a:latin typeface="Times New Roman"/>
                <a:cs typeface="Times New Roman"/>
              </a:rPr>
              <a:t>k</a:t>
            </a:r>
            <a:r>
              <a:rPr dirty="0" baseline="-24390" sz="3075" spc="60" i="1">
                <a:latin typeface="Times New Roman"/>
                <a:cs typeface="Times New Roman"/>
              </a:rPr>
              <a:t>B</a:t>
            </a:r>
            <a:r>
              <a:rPr dirty="0" sz="3550" spc="40" i="1">
                <a:latin typeface="Times New Roman"/>
                <a:cs typeface="Times New Roman"/>
              </a:rPr>
              <a:t>T</a:t>
            </a:r>
            <a:endParaRPr sz="35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55"/>
              </a:spcBef>
            </a:pPr>
            <a:r>
              <a:rPr dirty="0" sz="3550" spc="-90">
                <a:latin typeface="Times New Roman"/>
                <a:cs typeface="Times New Roman"/>
              </a:rPr>
              <a:t>3</a:t>
            </a:r>
            <a:r>
              <a:rPr dirty="0" sz="3750" spc="-90">
                <a:latin typeface="Symbol"/>
                <a:cs typeface="Symbol"/>
              </a:rPr>
              <a:t></a:t>
            </a:r>
            <a:r>
              <a:rPr dirty="0" sz="3550" spc="-90">
                <a:latin typeface="Times New Roman"/>
                <a:cs typeface="Times New Roman"/>
              </a:rPr>
              <a:t>(</a:t>
            </a:r>
            <a:r>
              <a:rPr dirty="0" sz="3550" spc="-90" i="1">
                <a:latin typeface="Times New Roman"/>
                <a:cs typeface="Times New Roman"/>
              </a:rPr>
              <a:t>T</a:t>
            </a:r>
            <a:r>
              <a:rPr dirty="0" sz="3550" spc="-409" i="1">
                <a:latin typeface="Times New Roman"/>
                <a:cs typeface="Times New Roman"/>
              </a:rPr>
              <a:t> </a:t>
            </a:r>
            <a:r>
              <a:rPr dirty="0" sz="3550" spc="75">
                <a:latin typeface="Times New Roman"/>
                <a:cs typeface="Times New Roman"/>
              </a:rPr>
              <a:t>)</a:t>
            </a:r>
            <a:r>
              <a:rPr dirty="0" sz="3550" spc="75" i="1">
                <a:latin typeface="Times New Roman"/>
                <a:cs typeface="Times New Roman"/>
              </a:rPr>
              <a:t>D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63711" y="4668098"/>
            <a:ext cx="929005" cy="5670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641350" algn="l"/>
              </a:tabLst>
            </a:pPr>
            <a:r>
              <a:rPr dirty="0" sz="3550" spc="-25" i="1">
                <a:latin typeface="Times New Roman"/>
                <a:cs typeface="Times New Roman"/>
              </a:rPr>
              <a:t>D</a:t>
            </a:r>
            <a:r>
              <a:rPr dirty="0" baseline="-24390" sz="3075" spc="-37" i="1">
                <a:latin typeface="Times New Roman"/>
                <a:cs typeface="Times New Roman"/>
              </a:rPr>
              <a:t>h</a:t>
            </a:r>
            <a:r>
              <a:rPr dirty="0" baseline="-24390" sz="3075" i="1">
                <a:latin typeface="Times New Roman"/>
                <a:cs typeface="Times New Roman"/>
              </a:rPr>
              <a:t>	</a:t>
            </a:r>
            <a:r>
              <a:rPr dirty="0" sz="3550" spc="-50">
                <a:latin typeface="Symbol"/>
                <a:cs typeface="Symbol"/>
              </a:rPr>
              <a:t></a:t>
            </a:r>
            <a:endParaRPr sz="3550">
              <a:latin typeface="Symbol"/>
              <a:cs typeface="Symbo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393532" y="3565584"/>
            <a:ext cx="240029" cy="3790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300" spc="-50" i="1">
                <a:latin typeface="Times New Roman"/>
                <a:cs typeface="Times New Roman"/>
              </a:rPr>
              <a:t>m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164292" y="3228883"/>
            <a:ext cx="1963420" cy="632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486535" algn="l"/>
              </a:tabLst>
            </a:pPr>
            <a:r>
              <a:rPr dirty="0" sz="3950">
                <a:latin typeface="Symbol"/>
                <a:cs typeface="Symbol"/>
              </a:rPr>
              <a:t></a:t>
            </a:r>
            <a:r>
              <a:rPr dirty="0" sz="3950" spc="5">
                <a:latin typeface="Times New Roman"/>
                <a:cs typeface="Times New Roman"/>
              </a:rPr>
              <a:t> </a:t>
            </a:r>
            <a:r>
              <a:rPr dirty="0" sz="3950">
                <a:latin typeface="Symbol"/>
                <a:cs typeface="Symbol"/>
              </a:rPr>
              <a:t></a:t>
            </a:r>
            <a:r>
              <a:rPr dirty="0" sz="3950" spc="100">
                <a:latin typeface="Times New Roman"/>
                <a:cs typeface="Times New Roman"/>
              </a:rPr>
              <a:t> </a:t>
            </a:r>
            <a:r>
              <a:rPr dirty="0" sz="3950" spc="-60" i="1">
                <a:latin typeface="Times New Roman"/>
                <a:cs typeface="Times New Roman"/>
              </a:rPr>
              <a:t>D</a:t>
            </a:r>
            <a:r>
              <a:rPr dirty="0" sz="3950" i="1">
                <a:latin typeface="Times New Roman"/>
                <a:cs typeface="Times New Roman"/>
              </a:rPr>
              <a:t>	</a:t>
            </a:r>
            <a:r>
              <a:rPr dirty="0" sz="3950" spc="130" i="1">
                <a:latin typeface="Times New Roman"/>
                <a:cs typeface="Times New Roman"/>
              </a:rPr>
              <a:t>q</a:t>
            </a:r>
            <a:r>
              <a:rPr dirty="0" baseline="43478" sz="3450" spc="195">
                <a:latin typeface="Times New Roman"/>
                <a:cs typeface="Times New Roman"/>
              </a:rPr>
              <a:t>2</a:t>
            </a:r>
            <a:endParaRPr baseline="43478" sz="345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383020" y="3008566"/>
            <a:ext cx="2931160" cy="26295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313690" algn="l"/>
              </a:tabLst>
            </a:pPr>
            <a:r>
              <a:rPr dirty="0" sz="1850" spc="-50">
                <a:latin typeface="Symbol"/>
                <a:cs typeface="Symbol"/>
              </a:rPr>
              <a:t></a:t>
            </a:r>
            <a:r>
              <a:rPr dirty="0" sz="1850">
                <a:latin typeface="Times New Roman"/>
                <a:cs typeface="Times New Roman"/>
              </a:rPr>
              <a:t>	</a:t>
            </a:r>
            <a:r>
              <a:rPr dirty="0" sz="1850">
                <a:latin typeface="Arial MT"/>
                <a:cs typeface="Arial MT"/>
              </a:rPr>
              <a:t>decay</a:t>
            </a:r>
            <a:r>
              <a:rPr dirty="0" sz="1850" spc="140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constant</a:t>
            </a:r>
            <a:endParaRPr sz="1850">
              <a:latin typeface="Arial MT"/>
              <a:cs typeface="Arial MT"/>
            </a:endParaRPr>
          </a:p>
          <a:p>
            <a:pPr marL="38100" marR="384175">
              <a:lnSpc>
                <a:spcPct val="101499"/>
              </a:lnSpc>
              <a:tabLst>
                <a:tab pos="476250" algn="l"/>
              </a:tabLst>
            </a:pPr>
            <a:r>
              <a:rPr dirty="0" sz="1850" spc="-25">
                <a:latin typeface="Arial MT"/>
                <a:cs typeface="Arial MT"/>
              </a:rPr>
              <a:t>D</a:t>
            </a:r>
            <a:r>
              <a:rPr dirty="0" baseline="-17777" sz="1875" spc="-37">
                <a:latin typeface="Arial MT"/>
                <a:cs typeface="Arial MT"/>
              </a:rPr>
              <a:t>m</a:t>
            </a:r>
            <a:r>
              <a:rPr dirty="0" baseline="-17777" sz="1875">
                <a:latin typeface="Arial MT"/>
                <a:cs typeface="Arial MT"/>
              </a:rPr>
              <a:t>	</a:t>
            </a:r>
            <a:r>
              <a:rPr dirty="0" sz="1850">
                <a:latin typeface="Arial MT"/>
                <a:cs typeface="Arial MT"/>
              </a:rPr>
              <a:t>diffusion</a:t>
            </a:r>
            <a:r>
              <a:rPr dirty="0" sz="1850" spc="165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coefficient </a:t>
            </a:r>
            <a:r>
              <a:rPr dirty="0" sz="1850">
                <a:latin typeface="Arial MT"/>
                <a:cs typeface="Arial MT"/>
              </a:rPr>
              <a:t>q</a:t>
            </a:r>
            <a:r>
              <a:rPr dirty="0" sz="1850" spc="9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scattering</a:t>
            </a:r>
            <a:r>
              <a:rPr dirty="0" sz="1850" spc="95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vector</a:t>
            </a:r>
            <a:endParaRPr sz="185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850">
                <a:latin typeface="Arial MT"/>
                <a:cs typeface="Arial MT"/>
              </a:rPr>
              <a:t>n refractive</a:t>
            </a:r>
            <a:r>
              <a:rPr dirty="0" sz="1850" spc="225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index</a:t>
            </a:r>
            <a:endParaRPr sz="185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 sz="1850">
                <a:latin typeface="Symbol"/>
                <a:cs typeface="Symbol"/>
              </a:rPr>
              <a:t></a:t>
            </a:r>
            <a:r>
              <a:rPr dirty="0" sz="1850" spc="90">
                <a:latin typeface="Times New Roman"/>
                <a:cs typeface="Times New Roman"/>
              </a:rPr>
              <a:t> </a:t>
            </a:r>
            <a:r>
              <a:rPr dirty="0" sz="1850" spc="-10">
                <a:latin typeface="Arial MT"/>
                <a:cs typeface="Arial MT"/>
              </a:rPr>
              <a:t>wavelength</a:t>
            </a:r>
            <a:endParaRPr sz="185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850">
                <a:latin typeface="Symbol"/>
                <a:cs typeface="Symbol"/>
              </a:rPr>
              <a:t></a:t>
            </a:r>
            <a:r>
              <a:rPr dirty="0" sz="1850" spc="135">
                <a:latin typeface="Times New Roman"/>
                <a:cs typeface="Times New Roman"/>
              </a:rPr>
              <a:t> </a:t>
            </a:r>
            <a:r>
              <a:rPr dirty="0" sz="1850">
                <a:latin typeface="Arial MT"/>
                <a:cs typeface="Arial MT"/>
              </a:rPr>
              <a:t>scattering</a:t>
            </a:r>
            <a:r>
              <a:rPr dirty="0" sz="1850" spc="90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angle</a:t>
            </a:r>
            <a:endParaRPr sz="185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 sz="1850">
                <a:latin typeface="Arial MT"/>
                <a:cs typeface="Arial MT"/>
              </a:rPr>
              <a:t>D</a:t>
            </a:r>
            <a:r>
              <a:rPr dirty="0" baseline="-17777" sz="1875">
                <a:latin typeface="Arial MT"/>
                <a:cs typeface="Arial MT"/>
              </a:rPr>
              <a:t>h</a:t>
            </a:r>
            <a:r>
              <a:rPr dirty="0" baseline="-17777" sz="1875" spc="442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hydrodynamic</a:t>
            </a:r>
            <a:r>
              <a:rPr dirty="0" sz="1850" spc="210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diameter</a:t>
            </a:r>
            <a:endParaRPr sz="185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sz="1850">
                <a:latin typeface="Symbol"/>
                <a:cs typeface="Symbol"/>
              </a:rPr>
              <a:t></a:t>
            </a:r>
            <a:r>
              <a:rPr dirty="0" sz="1850" spc="65">
                <a:latin typeface="Times New Roman"/>
                <a:cs typeface="Times New Roman"/>
              </a:rPr>
              <a:t> </a:t>
            </a:r>
            <a:r>
              <a:rPr dirty="0" sz="1850" spc="-10">
                <a:latin typeface="Arial MT"/>
                <a:cs typeface="Arial MT"/>
              </a:rPr>
              <a:t>viscosity</a:t>
            </a:r>
            <a:endParaRPr sz="185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1850">
                <a:latin typeface="Arial MT"/>
                <a:cs typeface="Arial MT"/>
              </a:rPr>
              <a:t>k</a:t>
            </a:r>
            <a:r>
              <a:rPr dirty="0" baseline="-17777" sz="1875">
                <a:latin typeface="Arial MT"/>
                <a:cs typeface="Arial MT"/>
              </a:rPr>
              <a:t>B</a:t>
            </a:r>
            <a:r>
              <a:rPr dirty="0" baseline="-17777" sz="1875" spc="442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Boltzman’s</a:t>
            </a:r>
            <a:r>
              <a:rPr dirty="0" sz="1850" spc="114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constant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411986" y="6079172"/>
            <a:ext cx="329184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b="1">
                <a:solidFill>
                  <a:srgbClr val="0E6EC5"/>
                </a:solidFill>
                <a:latin typeface="Arial"/>
                <a:cs typeface="Arial"/>
              </a:rPr>
              <a:t>Note</a:t>
            </a:r>
            <a:r>
              <a:rPr dirty="0" sz="2000" spc="-60" b="1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E6EC5"/>
                </a:solidFill>
                <a:latin typeface="Arial"/>
                <a:cs typeface="Arial"/>
              </a:rPr>
              <a:t>effect</a:t>
            </a:r>
            <a:r>
              <a:rPr dirty="0" sz="2000" spc="-60" b="1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E6EC5"/>
                </a:solidFill>
                <a:latin typeface="Arial"/>
                <a:cs typeface="Arial"/>
              </a:rPr>
              <a:t>of</a:t>
            </a:r>
            <a:r>
              <a:rPr dirty="0" sz="2000" spc="-55" b="1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E6EC5"/>
                </a:solidFill>
                <a:latin typeface="Arial"/>
                <a:cs typeface="Arial"/>
              </a:rPr>
              <a:t>temperature!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504950" y="1028572"/>
            <a:ext cx="5598795" cy="2215515"/>
            <a:chOff x="1504950" y="1028572"/>
            <a:chExt cx="5598795" cy="2215515"/>
          </a:xfrm>
        </p:grpSpPr>
        <p:sp>
          <p:nvSpPr>
            <p:cNvPr id="16" name="object 16" descr=""/>
            <p:cNvSpPr/>
            <p:nvPr/>
          </p:nvSpPr>
          <p:spPr>
            <a:xfrm>
              <a:off x="3062503" y="2032507"/>
              <a:ext cx="4041140" cy="1211580"/>
            </a:xfrm>
            <a:custGeom>
              <a:avLst/>
              <a:gdLst/>
              <a:ahLst/>
              <a:cxnLst/>
              <a:rect l="l" t="t" r="r" b="b"/>
              <a:pathLst>
                <a:path w="4041140" h="1211580">
                  <a:moveTo>
                    <a:pt x="285305" y="846747"/>
                  </a:moveTo>
                  <a:lnTo>
                    <a:pt x="284518" y="834605"/>
                  </a:lnTo>
                  <a:lnTo>
                    <a:pt x="279234" y="823633"/>
                  </a:lnTo>
                  <a:lnTo>
                    <a:pt x="269849" y="815213"/>
                  </a:lnTo>
                  <a:lnTo>
                    <a:pt x="257860" y="811187"/>
                  </a:lnTo>
                  <a:lnTo>
                    <a:pt x="245694" y="811974"/>
                  </a:lnTo>
                  <a:lnTo>
                    <a:pt x="234746" y="817257"/>
                  </a:lnTo>
                  <a:lnTo>
                    <a:pt x="226415" y="826643"/>
                  </a:lnTo>
                  <a:lnTo>
                    <a:pt x="174472" y="915695"/>
                  </a:lnTo>
                  <a:lnTo>
                    <a:pt x="174472" y="334137"/>
                  </a:lnTo>
                  <a:lnTo>
                    <a:pt x="110845" y="334137"/>
                  </a:lnTo>
                  <a:lnTo>
                    <a:pt x="110845" y="915695"/>
                  </a:lnTo>
                  <a:lnTo>
                    <a:pt x="58902" y="826643"/>
                  </a:lnTo>
                  <a:lnTo>
                    <a:pt x="50558" y="817257"/>
                  </a:lnTo>
                  <a:lnTo>
                    <a:pt x="39611" y="811974"/>
                  </a:lnTo>
                  <a:lnTo>
                    <a:pt x="27444" y="811187"/>
                  </a:lnTo>
                  <a:lnTo>
                    <a:pt x="15468" y="815213"/>
                  </a:lnTo>
                  <a:lnTo>
                    <a:pt x="6070" y="823633"/>
                  </a:lnTo>
                  <a:lnTo>
                    <a:pt x="800" y="834605"/>
                  </a:lnTo>
                  <a:lnTo>
                    <a:pt x="0" y="846747"/>
                  </a:lnTo>
                  <a:lnTo>
                    <a:pt x="4038" y="858647"/>
                  </a:lnTo>
                  <a:lnTo>
                    <a:pt x="142595" y="1096137"/>
                  </a:lnTo>
                  <a:lnTo>
                    <a:pt x="179374" y="1033145"/>
                  </a:lnTo>
                  <a:lnTo>
                    <a:pt x="281279" y="858647"/>
                  </a:lnTo>
                  <a:lnTo>
                    <a:pt x="285305" y="846747"/>
                  </a:lnTo>
                  <a:close/>
                </a:path>
                <a:path w="4041140" h="1211580">
                  <a:moveTo>
                    <a:pt x="4040733" y="58801"/>
                  </a:moveTo>
                  <a:lnTo>
                    <a:pt x="4016984" y="0"/>
                  </a:lnTo>
                  <a:lnTo>
                    <a:pt x="1364640" y="1075118"/>
                  </a:lnTo>
                  <a:lnTo>
                    <a:pt x="1427708" y="993521"/>
                  </a:lnTo>
                  <a:lnTo>
                    <a:pt x="1421993" y="948944"/>
                  </a:lnTo>
                  <a:lnTo>
                    <a:pt x="1398460" y="942619"/>
                  </a:lnTo>
                  <a:lnTo>
                    <a:pt x="1386916" y="946429"/>
                  </a:lnTo>
                  <a:lnTo>
                    <a:pt x="1377416" y="954659"/>
                  </a:lnTo>
                  <a:lnTo>
                    <a:pt x="1209268" y="1172337"/>
                  </a:lnTo>
                  <a:lnTo>
                    <a:pt x="1481556" y="1211453"/>
                  </a:lnTo>
                  <a:lnTo>
                    <a:pt x="1494091" y="1210767"/>
                  </a:lnTo>
                  <a:lnTo>
                    <a:pt x="1505051" y="1205471"/>
                  </a:lnTo>
                  <a:lnTo>
                    <a:pt x="1513230" y="1196441"/>
                  </a:lnTo>
                  <a:lnTo>
                    <a:pt x="1517497" y="1184529"/>
                  </a:lnTo>
                  <a:lnTo>
                    <a:pt x="1517142" y="1178052"/>
                  </a:lnTo>
                  <a:lnTo>
                    <a:pt x="1490573" y="1148588"/>
                  </a:lnTo>
                  <a:lnTo>
                    <a:pt x="1388491" y="1133932"/>
                  </a:lnTo>
                  <a:lnTo>
                    <a:pt x="1279626" y="1178052"/>
                  </a:lnTo>
                  <a:lnTo>
                    <a:pt x="1304366" y="1168019"/>
                  </a:lnTo>
                  <a:lnTo>
                    <a:pt x="1388491" y="1133932"/>
                  </a:lnTo>
                  <a:lnTo>
                    <a:pt x="4040733" y="58801"/>
                  </a:lnTo>
                  <a:close/>
                </a:path>
              </a:pathLst>
            </a:custGeom>
            <a:solidFill>
              <a:srgbClr val="1740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4950" y="1028572"/>
              <a:ext cx="2809875" cy="1495171"/>
            </a:xfrm>
            <a:prstGeom prst="rect">
              <a:avLst/>
            </a:prstGeom>
          </p:spPr>
        </p:pic>
      </p:grpSp>
      <p:sp>
        <p:nvSpPr>
          <p:cNvPr id="18" name="object 18" descr=""/>
          <p:cNvSpPr/>
          <p:nvPr/>
        </p:nvSpPr>
        <p:spPr>
          <a:xfrm>
            <a:off x="3062505" y="3966590"/>
            <a:ext cx="285750" cy="534035"/>
          </a:xfrm>
          <a:custGeom>
            <a:avLst/>
            <a:gdLst/>
            <a:ahLst/>
            <a:cxnLst/>
            <a:rect l="l" t="t" r="r" b="b"/>
            <a:pathLst>
              <a:path w="285750" h="534035">
                <a:moveTo>
                  <a:pt x="27449" y="248513"/>
                </a:moveTo>
                <a:lnTo>
                  <a:pt x="15466" y="252602"/>
                </a:lnTo>
                <a:lnTo>
                  <a:pt x="6072" y="261014"/>
                </a:lnTo>
                <a:lnTo>
                  <a:pt x="797" y="271986"/>
                </a:lnTo>
                <a:lnTo>
                  <a:pt x="0" y="284124"/>
                </a:lnTo>
                <a:lnTo>
                  <a:pt x="4036" y="296036"/>
                </a:lnTo>
                <a:lnTo>
                  <a:pt x="142593" y="533526"/>
                </a:lnTo>
                <a:lnTo>
                  <a:pt x="179377" y="470534"/>
                </a:lnTo>
                <a:lnTo>
                  <a:pt x="110843" y="470534"/>
                </a:lnTo>
                <a:lnTo>
                  <a:pt x="110843" y="353078"/>
                </a:lnTo>
                <a:lnTo>
                  <a:pt x="58900" y="264032"/>
                </a:lnTo>
                <a:lnTo>
                  <a:pt x="50559" y="254621"/>
                </a:lnTo>
                <a:lnTo>
                  <a:pt x="39612" y="249316"/>
                </a:lnTo>
                <a:lnTo>
                  <a:pt x="27449" y="248513"/>
                </a:lnTo>
                <a:close/>
              </a:path>
              <a:path w="285750" h="534035">
                <a:moveTo>
                  <a:pt x="110843" y="353078"/>
                </a:moveTo>
                <a:lnTo>
                  <a:pt x="110843" y="470534"/>
                </a:lnTo>
                <a:lnTo>
                  <a:pt x="174470" y="470534"/>
                </a:lnTo>
                <a:lnTo>
                  <a:pt x="174470" y="454532"/>
                </a:lnTo>
                <a:lnTo>
                  <a:pt x="115288" y="454532"/>
                </a:lnTo>
                <a:lnTo>
                  <a:pt x="142656" y="407615"/>
                </a:lnTo>
                <a:lnTo>
                  <a:pt x="110843" y="353078"/>
                </a:lnTo>
                <a:close/>
              </a:path>
              <a:path w="285750" h="534035">
                <a:moveTo>
                  <a:pt x="257863" y="248513"/>
                </a:moveTo>
                <a:lnTo>
                  <a:pt x="245701" y="249316"/>
                </a:lnTo>
                <a:lnTo>
                  <a:pt x="234753" y="254621"/>
                </a:lnTo>
                <a:lnTo>
                  <a:pt x="226413" y="264032"/>
                </a:lnTo>
                <a:lnTo>
                  <a:pt x="174470" y="353078"/>
                </a:lnTo>
                <a:lnTo>
                  <a:pt x="174470" y="470534"/>
                </a:lnTo>
                <a:lnTo>
                  <a:pt x="179377" y="470534"/>
                </a:lnTo>
                <a:lnTo>
                  <a:pt x="281277" y="296036"/>
                </a:lnTo>
                <a:lnTo>
                  <a:pt x="285313" y="284124"/>
                </a:lnTo>
                <a:lnTo>
                  <a:pt x="284515" y="271986"/>
                </a:lnTo>
                <a:lnTo>
                  <a:pt x="279241" y="261014"/>
                </a:lnTo>
                <a:lnTo>
                  <a:pt x="269847" y="252602"/>
                </a:lnTo>
                <a:lnTo>
                  <a:pt x="257863" y="248513"/>
                </a:lnTo>
                <a:close/>
              </a:path>
              <a:path w="285750" h="534035">
                <a:moveTo>
                  <a:pt x="142656" y="407615"/>
                </a:moveTo>
                <a:lnTo>
                  <a:pt x="115288" y="454532"/>
                </a:lnTo>
                <a:lnTo>
                  <a:pt x="170025" y="454532"/>
                </a:lnTo>
                <a:lnTo>
                  <a:pt x="142656" y="407615"/>
                </a:lnTo>
                <a:close/>
              </a:path>
              <a:path w="285750" h="534035">
                <a:moveTo>
                  <a:pt x="174470" y="353078"/>
                </a:moveTo>
                <a:lnTo>
                  <a:pt x="142656" y="407615"/>
                </a:lnTo>
                <a:lnTo>
                  <a:pt x="170025" y="454532"/>
                </a:lnTo>
                <a:lnTo>
                  <a:pt x="174470" y="454532"/>
                </a:lnTo>
                <a:lnTo>
                  <a:pt x="174470" y="353078"/>
                </a:lnTo>
                <a:close/>
              </a:path>
              <a:path w="285750" h="534035">
                <a:moveTo>
                  <a:pt x="174470" y="0"/>
                </a:moveTo>
                <a:lnTo>
                  <a:pt x="110843" y="0"/>
                </a:lnTo>
                <a:lnTo>
                  <a:pt x="110843" y="353078"/>
                </a:lnTo>
                <a:lnTo>
                  <a:pt x="142656" y="407615"/>
                </a:lnTo>
                <a:lnTo>
                  <a:pt x="174470" y="353078"/>
                </a:lnTo>
                <a:lnTo>
                  <a:pt x="174470" y="0"/>
                </a:lnTo>
                <a:close/>
              </a:path>
            </a:pathLst>
          </a:custGeom>
          <a:solidFill>
            <a:srgbClr val="1740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2671826" y="4880864"/>
            <a:ext cx="1066800" cy="990600"/>
          </a:xfrm>
          <a:custGeom>
            <a:avLst/>
            <a:gdLst/>
            <a:ahLst/>
            <a:cxnLst/>
            <a:rect l="l" t="t" r="r" b="b"/>
            <a:pathLst>
              <a:path w="1066800" h="990600">
                <a:moveTo>
                  <a:pt x="0" y="495300"/>
                </a:moveTo>
                <a:lnTo>
                  <a:pt x="2179" y="450215"/>
                </a:lnTo>
                <a:lnTo>
                  <a:pt x="8592" y="406266"/>
                </a:lnTo>
                <a:lnTo>
                  <a:pt x="19050" y="363625"/>
                </a:lnTo>
                <a:lnTo>
                  <a:pt x="33364" y="322469"/>
                </a:lnTo>
                <a:lnTo>
                  <a:pt x="51348" y="282971"/>
                </a:lnTo>
                <a:lnTo>
                  <a:pt x="72813" y="245307"/>
                </a:lnTo>
                <a:lnTo>
                  <a:pt x="97570" y="209652"/>
                </a:lnTo>
                <a:lnTo>
                  <a:pt x="125432" y="176179"/>
                </a:lnTo>
                <a:lnTo>
                  <a:pt x="156209" y="145065"/>
                </a:lnTo>
                <a:lnTo>
                  <a:pt x="189716" y="116484"/>
                </a:lnTo>
                <a:lnTo>
                  <a:pt x="225762" y="90611"/>
                </a:lnTo>
                <a:lnTo>
                  <a:pt x="264159" y="67620"/>
                </a:lnTo>
                <a:lnTo>
                  <a:pt x="304721" y="47687"/>
                </a:lnTo>
                <a:lnTo>
                  <a:pt x="347258" y="30985"/>
                </a:lnTo>
                <a:lnTo>
                  <a:pt x="391583" y="17691"/>
                </a:lnTo>
                <a:lnTo>
                  <a:pt x="437507" y="7979"/>
                </a:lnTo>
                <a:lnTo>
                  <a:pt x="484842" y="2024"/>
                </a:lnTo>
                <a:lnTo>
                  <a:pt x="533400" y="0"/>
                </a:lnTo>
                <a:lnTo>
                  <a:pt x="581939" y="2024"/>
                </a:lnTo>
                <a:lnTo>
                  <a:pt x="629259" y="7979"/>
                </a:lnTo>
                <a:lnTo>
                  <a:pt x="675172" y="17691"/>
                </a:lnTo>
                <a:lnTo>
                  <a:pt x="719490" y="30985"/>
                </a:lnTo>
                <a:lnTo>
                  <a:pt x="762023" y="47687"/>
                </a:lnTo>
                <a:lnTo>
                  <a:pt x="802583" y="67620"/>
                </a:lnTo>
                <a:lnTo>
                  <a:pt x="840982" y="90611"/>
                </a:lnTo>
                <a:lnTo>
                  <a:pt x="877031" y="116484"/>
                </a:lnTo>
                <a:lnTo>
                  <a:pt x="910542" y="145065"/>
                </a:lnTo>
                <a:lnTo>
                  <a:pt x="941326" y="176179"/>
                </a:lnTo>
                <a:lnTo>
                  <a:pt x="969194" y="209652"/>
                </a:lnTo>
                <a:lnTo>
                  <a:pt x="993958" y="245307"/>
                </a:lnTo>
                <a:lnTo>
                  <a:pt x="1015430" y="282971"/>
                </a:lnTo>
                <a:lnTo>
                  <a:pt x="1033420" y="322469"/>
                </a:lnTo>
                <a:lnTo>
                  <a:pt x="1047741" y="363625"/>
                </a:lnTo>
                <a:lnTo>
                  <a:pt x="1058203" y="406266"/>
                </a:lnTo>
                <a:lnTo>
                  <a:pt x="1064619" y="450215"/>
                </a:lnTo>
                <a:lnTo>
                  <a:pt x="1066800" y="495300"/>
                </a:lnTo>
                <a:lnTo>
                  <a:pt x="1064619" y="540375"/>
                </a:lnTo>
                <a:lnTo>
                  <a:pt x="1058203" y="584318"/>
                </a:lnTo>
                <a:lnTo>
                  <a:pt x="1047741" y="626951"/>
                </a:lnTo>
                <a:lnTo>
                  <a:pt x="1033420" y="668102"/>
                </a:lnTo>
                <a:lnTo>
                  <a:pt x="1015430" y="707594"/>
                </a:lnTo>
                <a:lnTo>
                  <a:pt x="993958" y="745253"/>
                </a:lnTo>
                <a:lnTo>
                  <a:pt x="969194" y="780904"/>
                </a:lnTo>
                <a:lnTo>
                  <a:pt x="941326" y="814372"/>
                </a:lnTo>
                <a:lnTo>
                  <a:pt x="910542" y="845483"/>
                </a:lnTo>
                <a:lnTo>
                  <a:pt x="877031" y="874061"/>
                </a:lnTo>
                <a:lnTo>
                  <a:pt x="840982" y="899932"/>
                </a:lnTo>
                <a:lnTo>
                  <a:pt x="802583" y="922921"/>
                </a:lnTo>
                <a:lnTo>
                  <a:pt x="762023" y="942852"/>
                </a:lnTo>
                <a:lnTo>
                  <a:pt x="719490" y="959552"/>
                </a:lnTo>
                <a:lnTo>
                  <a:pt x="675172" y="972845"/>
                </a:lnTo>
                <a:lnTo>
                  <a:pt x="629259" y="982557"/>
                </a:lnTo>
                <a:lnTo>
                  <a:pt x="581939" y="988512"/>
                </a:lnTo>
                <a:lnTo>
                  <a:pt x="533400" y="990536"/>
                </a:lnTo>
                <a:lnTo>
                  <a:pt x="484842" y="988512"/>
                </a:lnTo>
                <a:lnTo>
                  <a:pt x="437507" y="982557"/>
                </a:lnTo>
                <a:lnTo>
                  <a:pt x="391583" y="972845"/>
                </a:lnTo>
                <a:lnTo>
                  <a:pt x="347258" y="959552"/>
                </a:lnTo>
                <a:lnTo>
                  <a:pt x="304721" y="942852"/>
                </a:lnTo>
                <a:lnTo>
                  <a:pt x="264159" y="922921"/>
                </a:lnTo>
                <a:lnTo>
                  <a:pt x="225762" y="899932"/>
                </a:lnTo>
                <a:lnTo>
                  <a:pt x="189716" y="874061"/>
                </a:lnTo>
                <a:lnTo>
                  <a:pt x="156210" y="845483"/>
                </a:lnTo>
                <a:lnTo>
                  <a:pt x="125432" y="814372"/>
                </a:lnTo>
                <a:lnTo>
                  <a:pt x="97570" y="780904"/>
                </a:lnTo>
                <a:lnTo>
                  <a:pt x="72813" y="745253"/>
                </a:lnTo>
                <a:lnTo>
                  <a:pt x="51348" y="707594"/>
                </a:lnTo>
                <a:lnTo>
                  <a:pt x="33364" y="668102"/>
                </a:lnTo>
                <a:lnTo>
                  <a:pt x="19050" y="626951"/>
                </a:lnTo>
                <a:lnTo>
                  <a:pt x="8592" y="584318"/>
                </a:lnTo>
                <a:lnTo>
                  <a:pt x="2179" y="540375"/>
                </a:lnTo>
                <a:lnTo>
                  <a:pt x="0" y="495300"/>
                </a:lnTo>
                <a:close/>
              </a:path>
            </a:pathLst>
          </a:custGeom>
          <a:ln w="31753">
            <a:solidFill>
              <a:srgbClr val="1740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is</a:t>
            </a:r>
            <a:r>
              <a:rPr dirty="0" spc="-40"/>
              <a:t> </a:t>
            </a:r>
            <a:r>
              <a:rPr dirty="0"/>
              <a:t>hydrodynamic</a:t>
            </a:r>
            <a:r>
              <a:rPr dirty="0" spc="-45"/>
              <a:t> </a:t>
            </a:r>
            <a:r>
              <a:rPr dirty="0" spc="-10"/>
              <a:t>size?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797050" y="1517980"/>
            <a:ext cx="8500745" cy="1207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612775" marR="5080" indent="-600710">
              <a:lnSpc>
                <a:spcPct val="121200"/>
              </a:lnSpc>
              <a:spcBef>
                <a:spcPts val="90"/>
              </a:spcBef>
            </a:pPr>
            <a:r>
              <a:rPr dirty="0" sz="3200">
                <a:latin typeface="Arial MT"/>
                <a:cs typeface="Arial MT"/>
              </a:rPr>
              <a:t>DLS</a:t>
            </a:r>
            <a:r>
              <a:rPr dirty="0" sz="3200" spc="2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gives</a:t>
            </a:r>
            <a:r>
              <a:rPr dirty="0" sz="3200" spc="-20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the</a:t>
            </a:r>
            <a:r>
              <a:rPr dirty="0" sz="3200" spc="1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diameter</a:t>
            </a:r>
            <a:r>
              <a:rPr dirty="0" sz="3200" spc="-114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of</a:t>
            </a:r>
            <a:r>
              <a:rPr dirty="0" sz="3200" spc="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a sphere</a:t>
            </a:r>
            <a:r>
              <a:rPr dirty="0" sz="3200" spc="-8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that </a:t>
            </a:r>
            <a:r>
              <a:rPr dirty="0" sz="3200" spc="-10">
                <a:latin typeface="Arial MT"/>
                <a:cs typeface="Arial MT"/>
              </a:rPr>
              <a:t>moves </a:t>
            </a:r>
            <a:r>
              <a:rPr dirty="0" sz="3200">
                <a:latin typeface="Arial MT"/>
                <a:cs typeface="Arial MT"/>
              </a:rPr>
              <a:t>(diffuses)</a:t>
            </a:r>
            <a:r>
              <a:rPr dirty="0" sz="3200" spc="-22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the</a:t>
            </a:r>
            <a:r>
              <a:rPr dirty="0" sz="3200" spc="-2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same</a:t>
            </a:r>
            <a:r>
              <a:rPr dirty="0" sz="3200" spc="-10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way</a:t>
            </a:r>
            <a:r>
              <a:rPr dirty="0" sz="3200" spc="16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as</a:t>
            </a:r>
            <a:r>
              <a:rPr dirty="0" sz="3200" spc="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your</a:t>
            </a:r>
            <a:r>
              <a:rPr dirty="0" sz="3200" spc="-65">
                <a:latin typeface="Arial MT"/>
                <a:cs typeface="Arial MT"/>
              </a:rPr>
              <a:t> </a:t>
            </a:r>
            <a:r>
              <a:rPr dirty="0" sz="3200" spc="-10">
                <a:latin typeface="Arial MT"/>
                <a:cs typeface="Arial MT"/>
              </a:rPr>
              <a:t>sample.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411031" y="3428542"/>
            <a:ext cx="2198370" cy="2780030"/>
            <a:chOff x="2411031" y="3428542"/>
            <a:chExt cx="2198370" cy="2780030"/>
          </a:xfrm>
        </p:grpSpPr>
        <p:sp>
          <p:nvSpPr>
            <p:cNvPr id="5" name="object 5" descr=""/>
            <p:cNvSpPr/>
            <p:nvPr/>
          </p:nvSpPr>
          <p:spPr>
            <a:xfrm>
              <a:off x="2443099" y="3623817"/>
              <a:ext cx="2133600" cy="76200"/>
            </a:xfrm>
            <a:custGeom>
              <a:avLst/>
              <a:gdLst/>
              <a:ahLst/>
              <a:cxnLst/>
              <a:rect l="l" t="t" r="r" b="b"/>
              <a:pathLst>
                <a:path w="2133600" h="76200">
                  <a:moveTo>
                    <a:pt x="76326" y="0"/>
                  </a:moveTo>
                  <a:lnTo>
                    <a:pt x="0" y="38099"/>
                  </a:lnTo>
                  <a:lnTo>
                    <a:pt x="76326" y="76199"/>
                  </a:lnTo>
                  <a:lnTo>
                    <a:pt x="76326" y="42798"/>
                  </a:lnTo>
                  <a:lnTo>
                    <a:pt x="63626" y="42798"/>
                  </a:lnTo>
                  <a:lnTo>
                    <a:pt x="63626" y="33273"/>
                  </a:lnTo>
                  <a:lnTo>
                    <a:pt x="76326" y="33273"/>
                  </a:lnTo>
                  <a:lnTo>
                    <a:pt x="76326" y="0"/>
                  </a:lnTo>
                  <a:close/>
                </a:path>
                <a:path w="2133600" h="76200">
                  <a:moveTo>
                    <a:pt x="2057400" y="0"/>
                  </a:moveTo>
                  <a:lnTo>
                    <a:pt x="2057400" y="76199"/>
                  </a:lnTo>
                  <a:lnTo>
                    <a:pt x="2124202" y="42798"/>
                  </a:lnTo>
                  <a:lnTo>
                    <a:pt x="2070100" y="42798"/>
                  </a:lnTo>
                  <a:lnTo>
                    <a:pt x="2070100" y="33273"/>
                  </a:lnTo>
                  <a:lnTo>
                    <a:pt x="2123948" y="33273"/>
                  </a:lnTo>
                  <a:lnTo>
                    <a:pt x="2057400" y="0"/>
                  </a:lnTo>
                  <a:close/>
                </a:path>
                <a:path w="2133600" h="76200">
                  <a:moveTo>
                    <a:pt x="76326" y="33273"/>
                  </a:moveTo>
                  <a:lnTo>
                    <a:pt x="63626" y="33273"/>
                  </a:lnTo>
                  <a:lnTo>
                    <a:pt x="63626" y="42798"/>
                  </a:lnTo>
                  <a:lnTo>
                    <a:pt x="76326" y="42798"/>
                  </a:lnTo>
                  <a:lnTo>
                    <a:pt x="76326" y="33273"/>
                  </a:lnTo>
                  <a:close/>
                </a:path>
                <a:path w="2133600" h="76200">
                  <a:moveTo>
                    <a:pt x="2057400" y="33273"/>
                  </a:moveTo>
                  <a:lnTo>
                    <a:pt x="76326" y="33273"/>
                  </a:lnTo>
                  <a:lnTo>
                    <a:pt x="76326" y="42798"/>
                  </a:lnTo>
                  <a:lnTo>
                    <a:pt x="2057400" y="42798"/>
                  </a:lnTo>
                  <a:lnTo>
                    <a:pt x="2057400" y="33273"/>
                  </a:lnTo>
                  <a:close/>
                </a:path>
                <a:path w="2133600" h="76200">
                  <a:moveTo>
                    <a:pt x="2123948" y="33273"/>
                  </a:moveTo>
                  <a:lnTo>
                    <a:pt x="2070100" y="33273"/>
                  </a:lnTo>
                  <a:lnTo>
                    <a:pt x="2070100" y="42798"/>
                  </a:lnTo>
                  <a:lnTo>
                    <a:pt x="2124202" y="42798"/>
                  </a:lnTo>
                  <a:lnTo>
                    <a:pt x="2133600" y="38099"/>
                  </a:lnTo>
                  <a:lnTo>
                    <a:pt x="2123948" y="33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005074" y="4519040"/>
              <a:ext cx="1010285" cy="1123950"/>
            </a:xfrm>
            <a:custGeom>
              <a:avLst/>
              <a:gdLst/>
              <a:ahLst/>
              <a:cxnLst/>
              <a:rect l="l" t="t" r="r" b="b"/>
              <a:pathLst>
                <a:path w="1010285" h="1123950">
                  <a:moveTo>
                    <a:pt x="504951" y="0"/>
                  </a:moveTo>
                  <a:lnTo>
                    <a:pt x="458988" y="2296"/>
                  </a:lnTo>
                  <a:lnTo>
                    <a:pt x="414182" y="9053"/>
                  </a:lnTo>
                  <a:lnTo>
                    <a:pt x="370710" y="20072"/>
                  </a:lnTo>
                  <a:lnTo>
                    <a:pt x="328751" y="35155"/>
                  </a:lnTo>
                  <a:lnTo>
                    <a:pt x="288484" y="54102"/>
                  </a:lnTo>
                  <a:lnTo>
                    <a:pt x="250086" y="76717"/>
                  </a:lnTo>
                  <a:lnTo>
                    <a:pt x="213736" y="102800"/>
                  </a:lnTo>
                  <a:lnTo>
                    <a:pt x="179611" y="132152"/>
                  </a:lnTo>
                  <a:lnTo>
                    <a:pt x="147891" y="164576"/>
                  </a:lnTo>
                  <a:lnTo>
                    <a:pt x="118753" y="199872"/>
                  </a:lnTo>
                  <a:lnTo>
                    <a:pt x="92376" y="237843"/>
                  </a:lnTo>
                  <a:lnTo>
                    <a:pt x="68937" y="278289"/>
                  </a:lnTo>
                  <a:lnTo>
                    <a:pt x="48615" y="321013"/>
                  </a:lnTo>
                  <a:lnTo>
                    <a:pt x="31589" y="365816"/>
                  </a:lnTo>
                  <a:lnTo>
                    <a:pt x="18036" y="412500"/>
                  </a:lnTo>
                  <a:lnTo>
                    <a:pt x="8134" y="460865"/>
                  </a:lnTo>
                  <a:lnTo>
                    <a:pt x="2063" y="510714"/>
                  </a:lnTo>
                  <a:lnTo>
                    <a:pt x="0" y="561847"/>
                  </a:lnTo>
                  <a:lnTo>
                    <a:pt x="2063" y="613001"/>
                  </a:lnTo>
                  <a:lnTo>
                    <a:pt x="8134" y="662867"/>
                  </a:lnTo>
                  <a:lnTo>
                    <a:pt x="18036" y="711246"/>
                  </a:lnTo>
                  <a:lnTo>
                    <a:pt x="31589" y="757941"/>
                  </a:lnTo>
                  <a:lnTo>
                    <a:pt x="48615" y="802754"/>
                  </a:lnTo>
                  <a:lnTo>
                    <a:pt x="68937" y="845485"/>
                  </a:lnTo>
                  <a:lnTo>
                    <a:pt x="92376" y="885937"/>
                  </a:lnTo>
                  <a:lnTo>
                    <a:pt x="118753" y="923912"/>
                  </a:lnTo>
                  <a:lnTo>
                    <a:pt x="147891" y="959211"/>
                  </a:lnTo>
                  <a:lnTo>
                    <a:pt x="179611" y="991637"/>
                  </a:lnTo>
                  <a:lnTo>
                    <a:pt x="213736" y="1020990"/>
                  </a:lnTo>
                  <a:lnTo>
                    <a:pt x="250086" y="1047072"/>
                  </a:lnTo>
                  <a:lnTo>
                    <a:pt x="288484" y="1069686"/>
                  </a:lnTo>
                  <a:lnTo>
                    <a:pt x="328751" y="1088633"/>
                  </a:lnTo>
                  <a:lnTo>
                    <a:pt x="370710" y="1103714"/>
                  </a:lnTo>
                  <a:lnTo>
                    <a:pt x="414182" y="1114732"/>
                  </a:lnTo>
                  <a:lnTo>
                    <a:pt x="458988" y="1121488"/>
                  </a:lnTo>
                  <a:lnTo>
                    <a:pt x="504951" y="1123784"/>
                  </a:lnTo>
                  <a:lnTo>
                    <a:pt x="550895" y="1121488"/>
                  </a:lnTo>
                  <a:lnTo>
                    <a:pt x="595683" y="1114732"/>
                  </a:lnTo>
                  <a:lnTo>
                    <a:pt x="639139" y="1103714"/>
                  </a:lnTo>
                  <a:lnTo>
                    <a:pt x="681084" y="1088633"/>
                  </a:lnTo>
                  <a:lnTo>
                    <a:pt x="721340" y="1069686"/>
                  </a:lnTo>
                  <a:lnTo>
                    <a:pt x="759728" y="1047072"/>
                  </a:lnTo>
                  <a:lnTo>
                    <a:pt x="796069" y="1020990"/>
                  </a:lnTo>
                  <a:lnTo>
                    <a:pt x="830186" y="991637"/>
                  </a:lnTo>
                  <a:lnTo>
                    <a:pt x="861901" y="959211"/>
                  </a:lnTo>
                  <a:lnTo>
                    <a:pt x="891034" y="923912"/>
                  </a:lnTo>
                  <a:lnTo>
                    <a:pt x="917408" y="885937"/>
                  </a:lnTo>
                  <a:lnTo>
                    <a:pt x="940844" y="845485"/>
                  </a:lnTo>
                  <a:lnTo>
                    <a:pt x="961163" y="802754"/>
                  </a:lnTo>
                  <a:lnTo>
                    <a:pt x="978189" y="757941"/>
                  </a:lnTo>
                  <a:lnTo>
                    <a:pt x="991741" y="711246"/>
                  </a:lnTo>
                  <a:lnTo>
                    <a:pt x="1001642" y="662867"/>
                  </a:lnTo>
                  <a:lnTo>
                    <a:pt x="1007713" y="613001"/>
                  </a:lnTo>
                  <a:lnTo>
                    <a:pt x="1009776" y="561847"/>
                  </a:lnTo>
                  <a:lnTo>
                    <a:pt x="1007713" y="510714"/>
                  </a:lnTo>
                  <a:lnTo>
                    <a:pt x="1001642" y="460865"/>
                  </a:lnTo>
                  <a:lnTo>
                    <a:pt x="991741" y="412500"/>
                  </a:lnTo>
                  <a:lnTo>
                    <a:pt x="978189" y="365816"/>
                  </a:lnTo>
                  <a:lnTo>
                    <a:pt x="961163" y="321013"/>
                  </a:lnTo>
                  <a:lnTo>
                    <a:pt x="940844" y="278289"/>
                  </a:lnTo>
                  <a:lnTo>
                    <a:pt x="917408" y="237843"/>
                  </a:lnTo>
                  <a:lnTo>
                    <a:pt x="891034" y="199872"/>
                  </a:lnTo>
                  <a:lnTo>
                    <a:pt x="861901" y="164576"/>
                  </a:lnTo>
                  <a:lnTo>
                    <a:pt x="830186" y="132152"/>
                  </a:lnTo>
                  <a:lnTo>
                    <a:pt x="796069" y="102800"/>
                  </a:lnTo>
                  <a:lnTo>
                    <a:pt x="759728" y="76717"/>
                  </a:lnTo>
                  <a:lnTo>
                    <a:pt x="721340" y="54102"/>
                  </a:lnTo>
                  <a:lnTo>
                    <a:pt x="681084" y="35155"/>
                  </a:lnTo>
                  <a:lnTo>
                    <a:pt x="639139" y="20072"/>
                  </a:lnTo>
                  <a:lnTo>
                    <a:pt x="595683" y="9053"/>
                  </a:lnTo>
                  <a:lnTo>
                    <a:pt x="550895" y="2296"/>
                  </a:lnTo>
                  <a:lnTo>
                    <a:pt x="504951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005074" y="4248651"/>
              <a:ext cx="1572260" cy="1394460"/>
            </a:xfrm>
            <a:custGeom>
              <a:avLst/>
              <a:gdLst/>
              <a:ahLst/>
              <a:cxnLst/>
              <a:rect l="l" t="t" r="r" b="b"/>
              <a:pathLst>
                <a:path w="1572260" h="1394460">
                  <a:moveTo>
                    <a:pt x="0" y="832236"/>
                  </a:moveTo>
                  <a:lnTo>
                    <a:pt x="2063" y="781103"/>
                  </a:lnTo>
                  <a:lnTo>
                    <a:pt x="8134" y="731254"/>
                  </a:lnTo>
                  <a:lnTo>
                    <a:pt x="18036" y="682889"/>
                  </a:lnTo>
                  <a:lnTo>
                    <a:pt x="31589" y="636205"/>
                  </a:lnTo>
                  <a:lnTo>
                    <a:pt x="48615" y="591402"/>
                  </a:lnTo>
                  <a:lnTo>
                    <a:pt x="68937" y="548678"/>
                  </a:lnTo>
                  <a:lnTo>
                    <a:pt x="92376" y="508232"/>
                  </a:lnTo>
                  <a:lnTo>
                    <a:pt x="118753" y="470261"/>
                  </a:lnTo>
                  <a:lnTo>
                    <a:pt x="147891" y="434965"/>
                  </a:lnTo>
                  <a:lnTo>
                    <a:pt x="179611" y="402541"/>
                  </a:lnTo>
                  <a:lnTo>
                    <a:pt x="213736" y="373189"/>
                  </a:lnTo>
                  <a:lnTo>
                    <a:pt x="250086" y="347106"/>
                  </a:lnTo>
                  <a:lnTo>
                    <a:pt x="288484" y="324491"/>
                  </a:lnTo>
                  <a:lnTo>
                    <a:pt x="328751" y="305544"/>
                  </a:lnTo>
                  <a:lnTo>
                    <a:pt x="370710" y="290461"/>
                  </a:lnTo>
                  <a:lnTo>
                    <a:pt x="414182" y="279442"/>
                  </a:lnTo>
                  <a:lnTo>
                    <a:pt x="458988" y="272685"/>
                  </a:lnTo>
                  <a:lnTo>
                    <a:pt x="504951" y="270388"/>
                  </a:lnTo>
                  <a:lnTo>
                    <a:pt x="550895" y="272685"/>
                  </a:lnTo>
                  <a:lnTo>
                    <a:pt x="595683" y="279442"/>
                  </a:lnTo>
                  <a:lnTo>
                    <a:pt x="639139" y="290461"/>
                  </a:lnTo>
                  <a:lnTo>
                    <a:pt x="681084" y="305544"/>
                  </a:lnTo>
                  <a:lnTo>
                    <a:pt x="721340" y="324491"/>
                  </a:lnTo>
                  <a:lnTo>
                    <a:pt x="759728" y="347106"/>
                  </a:lnTo>
                  <a:lnTo>
                    <a:pt x="796069" y="373189"/>
                  </a:lnTo>
                  <a:lnTo>
                    <a:pt x="830186" y="402541"/>
                  </a:lnTo>
                  <a:lnTo>
                    <a:pt x="861901" y="434965"/>
                  </a:lnTo>
                  <a:lnTo>
                    <a:pt x="891034" y="470261"/>
                  </a:lnTo>
                  <a:lnTo>
                    <a:pt x="917408" y="508232"/>
                  </a:lnTo>
                  <a:lnTo>
                    <a:pt x="940844" y="548678"/>
                  </a:lnTo>
                  <a:lnTo>
                    <a:pt x="961163" y="591402"/>
                  </a:lnTo>
                  <a:lnTo>
                    <a:pt x="978189" y="636205"/>
                  </a:lnTo>
                  <a:lnTo>
                    <a:pt x="991741" y="682889"/>
                  </a:lnTo>
                  <a:lnTo>
                    <a:pt x="1001642" y="731254"/>
                  </a:lnTo>
                  <a:lnTo>
                    <a:pt x="1007713" y="781103"/>
                  </a:lnTo>
                  <a:lnTo>
                    <a:pt x="1009776" y="832236"/>
                  </a:lnTo>
                  <a:lnTo>
                    <a:pt x="1007713" y="883390"/>
                  </a:lnTo>
                  <a:lnTo>
                    <a:pt x="1001642" y="933256"/>
                  </a:lnTo>
                  <a:lnTo>
                    <a:pt x="991741" y="981635"/>
                  </a:lnTo>
                  <a:lnTo>
                    <a:pt x="978189" y="1028330"/>
                  </a:lnTo>
                  <a:lnTo>
                    <a:pt x="961163" y="1073143"/>
                  </a:lnTo>
                  <a:lnTo>
                    <a:pt x="940844" y="1115874"/>
                  </a:lnTo>
                  <a:lnTo>
                    <a:pt x="917408" y="1156326"/>
                  </a:lnTo>
                  <a:lnTo>
                    <a:pt x="891034" y="1194301"/>
                  </a:lnTo>
                  <a:lnTo>
                    <a:pt x="861901" y="1229600"/>
                  </a:lnTo>
                  <a:lnTo>
                    <a:pt x="830186" y="1262026"/>
                  </a:lnTo>
                  <a:lnTo>
                    <a:pt x="796069" y="1291379"/>
                  </a:lnTo>
                  <a:lnTo>
                    <a:pt x="759728" y="1317461"/>
                  </a:lnTo>
                  <a:lnTo>
                    <a:pt x="721340" y="1340075"/>
                  </a:lnTo>
                  <a:lnTo>
                    <a:pt x="681084" y="1359022"/>
                  </a:lnTo>
                  <a:lnTo>
                    <a:pt x="639139" y="1374103"/>
                  </a:lnTo>
                  <a:lnTo>
                    <a:pt x="595683" y="1385121"/>
                  </a:lnTo>
                  <a:lnTo>
                    <a:pt x="550895" y="1391877"/>
                  </a:lnTo>
                  <a:lnTo>
                    <a:pt x="504951" y="1394173"/>
                  </a:lnTo>
                  <a:lnTo>
                    <a:pt x="458988" y="1391877"/>
                  </a:lnTo>
                  <a:lnTo>
                    <a:pt x="414182" y="1385121"/>
                  </a:lnTo>
                  <a:lnTo>
                    <a:pt x="370710" y="1374103"/>
                  </a:lnTo>
                  <a:lnTo>
                    <a:pt x="328751" y="1359022"/>
                  </a:lnTo>
                  <a:lnTo>
                    <a:pt x="288484" y="1340075"/>
                  </a:lnTo>
                  <a:lnTo>
                    <a:pt x="250086" y="1317461"/>
                  </a:lnTo>
                  <a:lnTo>
                    <a:pt x="213736" y="1291379"/>
                  </a:lnTo>
                  <a:lnTo>
                    <a:pt x="179611" y="1262026"/>
                  </a:lnTo>
                  <a:lnTo>
                    <a:pt x="147891" y="1229600"/>
                  </a:lnTo>
                  <a:lnTo>
                    <a:pt x="118753" y="1194301"/>
                  </a:lnTo>
                  <a:lnTo>
                    <a:pt x="92376" y="1156326"/>
                  </a:lnTo>
                  <a:lnTo>
                    <a:pt x="68937" y="1115874"/>
                  </a:lnTo>
                  <a:lnTo>
                    <a:pt x="48615" y="1073143"/>
                  </a:lnTo>
                  <a:lnTo>
                    <a:pt x="31589" y="1028330"/>
                  </a:lnTo>
                  <a:lnTo>
                    <a:pt x="18036" y="981635"/>
                  </a:lnTo>
                  <a:lnTo>
                    <a:pt x="8134" y="933256"/>
                  </a:lnTo>
                  <a:lnTo>
                    <a:pt x="2063" y="883390"/>
                  </a:lnTo>
                  <a:lnTo>
                    <a:pt x="0" y="832236"/>
                  </a:lnTo>
                  <a:close/>
                </a:path>
                <a:path w="1572260" h="1394460">
                  <a:moveTo>
                    <a:pt x="781176" y="365638"/>
                  </a:moveTo>
                  <a:lnTo>
                    <a:pt x="804426" y="305342"/>
                  </a:lnTo>
                  <a:lnTo>
                    <a:pt x="827400" y="247363"/>
                  </a:lnTo>
                  <a:lnTo>
                    <a:pt x="849823" y="194002"/>
                  </a:lnTo>
                  <a:lnTo>
                    <a:pt x="871420" y="147561"/>
                  </a:lnTo>
                  <a:lnTo>
                    <a:pt x="891915" y="110343"/>
                  </a:lnTo>
                  <a:lnTo>
                    <a:pt x="928497" y="72776"/>
                  </a:lnTo>
                  <a:lnTo>
                    <a:pt x="946437" y="87408"/>
                  </a:lnTo>
                  <a:lnTo>
                    <a:pt x="962039" y="131323"/>
                  </a:lnTo>
                  <a:lnTo>
                    <a:pt x="975883" y="189886"/>
                  </a:lnTo>
                  <a:lnTo>
                    <a:pt x="988553" y="248460"/>
                  </a:lnTo>
                  <a:lnTo>
                    <a:pt x="1000631" y="292407"/>
                  </a:lnTo>
                  <a:lnTo>
                    <a:pt x="1033779" y="235482"/>
                  </a:lnTo>
                  <a:lnTo>
                    <a:pt x="1042987" y="171614"/>
                  </a:lnTo>
                  <a:lnTo>
                    <a:pt x="1052491" y="105312"/>
                  </a:lnTo>
                  <a:lnTo>
                    <a:pt x="1063180" y="48782"/>
                  </a:lnTo>
                  <a:lnTo>
                    <a:pt x="1075943" y="14229"/>
                  </a:lnTo>
                  <a:lnTo>
                    <a:pt x="1098803" y="0"/>
                  </a:lnTo>
                  <a:lnTo>
                    <a:pt x="1124616" y="10499"/>
                  </a:lnTo>
                  <a:lnTo>
                    <a:pt x="1152382" y="37500"/>
                  </a:lnTo>
                  <a:lnTo>
                    <a:pt x="1181100" y="72776"/>
                  </a:lnTo>
                </a:path>
                <a:path w="1572260" h="1394460">
                  <a:moveTo>
                    <a:pt x="952500" y="727461"/>
                  </a:moveTo>
                  <a:lnTo>
                    <a:pt x="984027" y="673379"/>
                  </a:lnTo>
                  <a:lnTo>
                    <a:pt x="1015269" y="620869"/>
                  </a:lnTo>
                  <a:lnTo>
                    <a:pt x="1045940" y="571513"/>
                  </a:lnTo>
                  <a:lnTo>
                    <a:pt x="1075753" y="526897"/>
                  </a:lnTo>
                  <a:lnTo>
                    <a:pt x="1104423" y="488602"/>
                  </a:lnTo>
                  <a:lnTo>
                    <a:pt x="1131665" y="458214"/>
                  </a:lnTo>
                  <a:lnTo>
                    <a:pt x="1180718" y="427487"/>
                  </a:lnTo>
                  <a:lnTo>
                    <a:pt x="1204738" y="438151"/>
                  </a:lnTo>
                  <a:lnTo>
                    <a:pt x="1226012" y="472441"/>
                  </a:lnTo>
                  <a:lnTo>
                    <a:pt x="1245106" y="520907"/>
                  </a:lnTo>
                  <a:lnTo>
                    <a:pt x="1262588" y="574098"/>
                  </a:lnTo>
                  <a:lnTo>
                    <a:pt x="1279023" y="622564"/>
                  </a:lnTo>
                  <a:lnTo>
                    <a:pt x="1294979" y="656854"/>
                  </a:lnTo>
                  <a:lnTo>
                    <a:pt x="1311021" y="667517"/>
                  </a:lnTo>
                  <a:lnTo>
                    <a:pt x="1326115" y="649841"/>
                  </a:lnTo>
                  <a:lnTo>
                    <a:pt x="1339416" y="610658"/>
                  </a:lnTo>
                  <a:lnTo>
                    <a:pt x="1351775" y="557836"/>
                  </a:lnTo>
                  <a:lnTo>
                    <a:pt x="1364044" y="499245"/>
                  </a:lnTo>
                  <a:lnTo>
                    <a:pt x="1377072" y="442753"/>
                  </a:lnTo>
                  <a:lnTo>
                    <a:pt x="1391710" y="396230"/>
                  </a:lnTo>
                  <a:lnTo>
                    <a:pt x="1408811" y="367543"/>
                  </a:lnTo>
                  <a:lnTo>
                    <a:pt x="1444182" y="353014"/>
                  </a:lnTo>
                  <a:lnTo>
                    <a:pt x="1484137" y="363797"/>
                  </a:lnTo>
                  <a:lnTo>
                    <a:pt x="1527165" y="391439"/>
                  </a:lnTo>
                  <a:lnTo>
                    <a:pt x="1571752" y="427487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603119" y="4203397"/>
              <a:ext cx="962025" cy="706120"/>
            </a:xfrm>
            <a:custGeom>
              <a:avLst/>
              <a:gdLst/>
              <a:ahLst/>
              <a:cxnLst/>
              <a:rect l="l" t="t" r="r" b="b"/>
              <a:pathLst>
                <a:path w="962025" h="706120">
                  <a:moveTo>
                    <a:pt x="0" y="675179"/>
                  </a:moveTo>
                  <a:lnTo>
                    <a:pt x="44116" y="627245"/>
                  </a:lnTo>
                  <a:lnTo>
                    <a:pt x="87104" y="581372"/>
                  </a:lnTo>
                  <a:lnTo>
                    <a:pt x="127836" y="539622"/>
                  </a:lnTo>
                  <a:lnTo>
                    <a:pt x="165181" y="504057"/>
                  </a:lnTo>
                  <a:lnTo>
                    <a:pt x="198012" y="476739"/>
                  </a:lnTo>
                  <a:lnTo>
                    <a:pt x="245618" y="455088"/>
                  </a:lnTo>
                  <a:lnTo>
                    <a:pt x="256381" y="475431"/>
                  </a:lnTo>
                  <a:lnTo>
                    <a:pt x="253877" y="522370"/>
                  </a:lnTo>
                  <a:lnTo>
                    <a:pt x="244205" y="582390"/>
                  </a:lnTo>
                  <a:lnTo>
                    <a:pt x="233463" y="641976"/>
                  </a:lnTo>
                  <a:lnTo>
                    <a:pt x="227752" y="687613"/>
                  </a:lnTo>
                  <a:lnTo>
                    <a:pt x="233172" y="705786"/>
                  </a:lnTo>
                  <a:lnTo>
                    <a:pt x="251910" y="688951"/>
                  </a:lnTo>
                  <a:lnTo>
                    <a:pt x="279531" y="646412"/>
                  </a:lnTo>
                  <a:lnTo>
                    <a:pt x="312197" y="589931"/>
                  </a:lnTo>
                  <a:lnTo>
                    <a:pt x="346070" y="531270"/>
                  </a:lnTo>
                  <a:lnTo>
                    <a:pt x="377311" y="482190"/>
                  </a:lnTo>
                  <a:lnTo>
                    <a:pt x="402081" y="454453"/>
                  </a:lnTo>
                  <a:lnTo>
                    <a:pt x="428269" y="449633"/>
                  </a:lnTo>
                  <a:lnTo>
                    <a:pt x="447754" y="469042"/>
                  </a:lnTo>
                  <a:lnTo>
                    <a:pt x="462786" y="504620"/>
                  </a:lnTo>
                  <a:lnTo>
                    <a:pt x="475614" y="548306"/>
                  </a:lnTo>
                </a:path>
                <a:path w="962025" h="706120">
                  <a:moveTo>
                    <a:pt x="355092" y="8556"/>
                  </a:moveTo>
                  <a:lnTo>
                    <a:pt x="415252" y="4853"/>
                  </a:lnTo>
                  <a:lnTo>
                    <a:pt x="474045" y="1788"/>
                  </a:lnTo>
                  <a:lnTo>
                    <a:pt x="530102" y="0"/>
                  </a:lnTo>
                  <a:lnTo>
                    <a:pt x="582056" y="127"/>
                  </a:lnTo>
                  <a:lnTo>
                    <a:pt x="628540" y="2808"/>
                  </a:lnTo>
                  <a:lnTo>
                    <a:pt x="668184" y="8681"/>
                  </a:lnTo>
                  <a:lnTo>
                    <a:pt x="721486" y="32559"/>
                  </a:lnTo>
                  <a:lnTo>
                    <a:pt x="728204" y="58551"/>
                  </a:lnTo>
                  <a:lnTo>
                    <a:pt x="715450" y="95355"/>
                  </a:lnTo>
                  <a:lnTo>
                    <a:pt x="690685" y="138202"/>
                  </a:lnTo>
                  <a:lnTo>
                    <a:pt x="661374" y="182322"/>
                  </a:lnTo>
                  <a:lnTo>
                    <a:pt x="634977" y="222945"/>
                  </a:lnTo>
                  <a:lnTo>
                    <a:pt x="618956" y="255301"/>
                  </a:lnTo>
                  <a:lnTo>
                    <a:pt x="620776" y="274621"/>
                  </a:lnTo>
                  <a:lnTo>
                    <a:pt x="643363" y="277420"/>
                  </a:lnTo>
                  <a:lnTo>
                    <a:pt x="681067" y="266778"/>
                  </a:lnTo>
                  <a:lnTo>
                    <a:pt x="728474" y="247776"/>
                  </a:lnTo>
                  <a:lnTo>
                    <a:pt x="780173" y="225495"/>
                  </a:lnTo>
                  <a:lnTo>
                    <a:pt x="830753" y="205016"/>
                  </a:lnTo>
                  <a:lnTo>
                    <a:pt x="874801" y="191419"/>
                  </a:lnTo>
                  <a:lnTo>
                    <a:pt x="906907" y="189785"/>
                  </a:lnTo>
                  <a:lnTo>
                    <a:pt x="939645" y="211272"/>
                  </a:lnTo>
                  <a:lnTo>
                    <a:pt x="956119" y="250618"/>
                  </a:lnTo>
                  <a:lnTo>
                    <a:pt x="961735" y="301871"/>
                  </a:lnTo>
                  <a:lnTo>
                    <a:pt x="961897" y="359076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614676" y="5315324"/>
              <a:ext cx="561975" cy="365760"/>
            </a:xfrm>
            <a:custGeom>
              <a:avLst/>
              <a:gdLst/>
              <a:ahLst/>
              <a:cxnLst/>
              <a:rect l="l" t="t" r="r" b="b"/>
              <a:pathLst>
                <a:path w="561975" h="365760">
                  <a:moveTo>
                    <a:pt x="0" y="365600"/>
                  </a:moveTo>
                  <a:lnTo>
                    <a:pt x="32654" y="305318"/>
                  </a:lnTo>
                  <a:lnTo>
                    <a:pt x="64932" y="247349"/>
                  </a:lnTo>
                  <a:lnTo>
                    <a:pt x="96445" y="193995"/>
                  </a:lnTo>
                  <a:lnTo>
                    <a:pt x="126800" y="147558"/>
                  </a:lnTo>
                  <a:lnTo>
                    <a:pt x="155606" y="110342"/>
                  </a:lnTo>
                  <a:lnTo>
                    <a:pt x="207010" y="72776"/>
                  </a:lnTo>
                  <a:lnTo>
                    <a:pt x="228828" y="83186"/>
                  </a:lnTo>
                  <a:lnTo>
                    <a:pt x="248145" y="116649"/>
                  </a:lnTo>
                  <a:lnTo>
                    <a:pt x="265476" y="163944"/>
                  </a:lnTo>
                  <a:lnTo>
                    <a:pt x="281336" y="215851"/>
                  </a:lnTo>
                  <a:lnTo>
                    <a:pt x="296241" y="263148"/>
                  </a:lnTo>
                  <a:lnTo>
                    <a:pt x="310706" y="296614"/>
                  </a:lnTo>
                  <a:lnTo>
                    <a:pt x="325247" y="307028"/>
                  </a:lnTo>
                  <a:lnTo>
                    <a:pt x="338975" y="289780"/>
                  </a:lnTo>
                  <a:lnTo>
                    <a:pt x="351066" y="251530"/>
                  </a:lnTo>
                  <a:lnTo>
                    <a:pt x="362292" y="199963"/>
                  </a:lnTo>
                  <a:lnTo>
                    <a:pt x="373428" y="142764"/>
                  </a:lnTo>
                  <a:lnTo>
                    <a:pt x="385246" y="87619"/>
                  </a:lnTo>
                  <a:lnTo>
                    <a:pt x="398518" y="42213"/>
                  </a:lnTo>
                  <a:lnTo>
                    <a:pt x="414019" y="14229"/>
                  </a:lnTo>
                  <a:lnTo>
                    <a:pt x="446174" y="0"/>
                  </a:lnTo>
                  <a:lnTo>
                    <a:pt x="482473" y="10499"/>
                  </a:lnTo>
                  <a:lnTo>
                    <a:pt x="521533" y="37500"/>
                  </a:lnTo>
                  <a:lnTo>
                    <a:pt x="561975" y="72776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928363" y="5262882"/>
              <a:ext cx="478790" cy="233679"/>
            </a:xfrm>
            <a:custGeom>
              <a:avLst/>
              <a:gdLst/>
              <a:ahLst/>
              <a:cxnLst/>
              <a:rect l="l" t="t" r="r" b="b"/>
              <a:pathLst>
                <a:path w="478789" h="233679">
                  <a:moveTo>
                    <a:pt x="0" y="34541"/>
                  </a:moveTo>
                  <a:lnTo>
                    <a:pt x="61712" y="23861"/>
                  </a:lnTo>
                  <a:lnTo>
                    <a:pt x="121404" y="14115"/>
                  </a:lnTo>
                  <a:lnTo>
                    <a:pt x="177058" y="6256"/>
                  </a:lnTo>
                  <a:lnTo>
                    <a:pt x="226653" y="1234"/>
                  </a:lnTo>
                  <a:lnTo>
                    <a:pt x="268171" y="0"/>
                  </a:lnTo>
                  <a:lnTo>
                    <a:pt x="299592" y="3504"/>
                  </a:lnTo>
                  <a:lnTo>
                    <a:pt x="318897" y="12697"/>
                  </a:lnTo>
                  <a:lnTo>
                    <a:pt x="317073" y="35910"/>
                  </a:lnTo>
                  <a:lnTo>
                    <a:pt x="290251" y="72162"/>
                  </a:lnTo>
                  <a:lnTo>
                    <a:pt x="250602" y="114424"/>
                  </a:lnTo>
                  <a:lnTo>
                    <a:pt x="210297" y="155671"/>
                  </a:lnTo>
                  <a:lnTo>
                    <a:pt x="181507" y="188875"/>
                  </a:lnTo>
                  <a:lnTo>
                    <a:pt x="176402" y="207007"/>
                  </a:lnTo>
                  <a:lnTo>
                    <a:pt x="200769" y="205303"/>
                  </a:lnTo>
                  <a:lnTo>
                    <a:pt x="246027" y="188508"/>
                  </a:lnTo>
                  <a:lnTo>
                    <a:pt x="302799" y="163669"/>
                  </a:lnTo>
                  <a:lnTo>
                    <a:pt x="361710" y="137835"/>
                  </a:lnTo>
                  <a:lnTo>
                    <a:pt x="413381" y="118054"/>
                  </a:lnTo>
                  <a:lnTo>
                    <a:pt x="448437" y="111376"/>
                  </a:lnTo>
                  <a:lnTo>
                    <a:pt x="472598" y="124074"/>
                  </a:lnTo>
                  <a:lnTo>
                    <a:pt x="478472" y="152096"/>
                  </a:lnTo>
                  <a:lnTo>
                    <a:pt x="472154" y="190333"/>
                  </a:lnTo>
                  <a:lnTo>
                    <a:pt x="459739" y="233677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298783" y="5584443"/>
              <a:ext cx="364490" cy="373380"/>
            </a:xfrm>
            <a:custGeom>
              <a:avLst/>
              <a:gdLst/>
              <a:ahLst/>
              <a:cxnLst/>
              <a:rect l="l" t="t" r="r" b="b"/>
              <a:pathLst>
                <a:path w="364489" h="373379">
                  <a:moveTo>
                    <a:pt x="364277" y="373011"/>
                  </a:moveTo>
                  <a:lnTo>
                    <a:pt x="295894" y="349941"/>
                  </a:lnTo>
                  <a:lnTo>
                    <a:pt x="231021" y="327132"/>
                  </a:lnTo>
                  <a:lnTo>
                    <a:pt x="173190" y="304846"/>
                  </a:lnTo>
                  <a:lnTo>
                    <a:pt x="125931" y="283344"/>
                  </a:lnTo>
                  <a:lnTo>
                    <a:pt x="92776" y="262887"/>
                  </a:lnTo>
                  <a:lnTo>
                    <a:pt x="77257" y="243738"/>
                  </a:lnTo>
                  <a:lnTo>
                    <a:pt x="90485" y="225783"/>
                  </a:lnTo>
                  <a:lnTo>
                    <a:pt x="131853" y="208792"/>
                  </a:lnTo>
                  <a:lnTo>
                    <a:pt x="187319" y="192847"/>
                  </a:lnTo>
                  <a:lnTo>
                    <a:pt x="242837" y="178032"/>
                  </a:lnTo>
                  <a:lnTo>
                    <a:pt x="284364" y="164428"/>
                  </a:lnTo>
                  <a:lnTo>
                    <a:pt x="228382" y="134969"/>
                  </a:lnTo>
                  <a:lnTo>
                    <a:pt x="166824" y="128903"/>
                  </a:lnTo>
                  <a:lnTo>
                    <a:pt x="102916" y="122662"/>
                  </a:lnTo>
                  <a:lnTo>
                    <a:pt x="48307" y="114861"/>
                  </a:lnTo>
                  <a:lnTo>
                    <a:pt x="14646" y="104114"/>
                  </a:lnTo>
                  <a:lnTo>
                    <a:pt x="0" y="82681"/>
                  </a:lnTo>
                  <a:lnTo>
                    <a:pt x="8915" y="57305"/>
                  </a:lnTo>
                  <a:lnTo>
                    <a:pt x="33524" y="29305"/>
                  </a:lnTo>
                  <a:lnTo>
                    <a:pt x="65954" y="0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443099" y="4042790"/>
              <a:ext cx="2134235" cy="2133600"/>
            </a:xfrm>
            <a:custGeom>
              <a:avLst/>
              <a:gdLst/>
              <a:ahLst/>
              <a:cxnLst/>
              <a:rect l="l" t="t" r="r" b="b"/>
              <a:pathLst>
                <a:path w="2134235" h="2133600">
                  <a:moveTo>
                    <a:pt x="0" y="1066672"/>
                  </a:moveTo>
                  <a:lnTo>
                    <a:pt x="1097" y="1017853"/>
                  </a:lnTo>
                  <a:lnTo>
                    <a:pt x="4359" y="969596"/>
                  </a:lnTo>
                  <a:lnTo>
                    <a:pt x="9739" y="921948"/>
                  </a:lnTo>
                  <a:lnTo>
                    <a:pt x="17188" y="874958"/>
                  </a:lnTo>
                  <a:lnTo>
                    <a:pt x="26660" y="828672"/>
                  </a:lnTo>
                  <a:lnTo>
                    <a:pt x="38109" y="783137"/>
                  </a:lnTo>
                  <a:lnTo>
                    <a:pt x="51486" y="738400"/>
                  </a:lnTo>
                  <a:lnTo>
                    <a:pt x="66745" y="694508"/>
                  </a:lnTo>
                  <a:lnTo>
                    <a:pt x="83839" y="651509"/>
                  </a:lnTo>
                  <a:lnTo>
                    <a:pt x="102721" y="609450"/>
                  </a:lnTo>
                  <a:lnTo>
                    <a:pt x="123343" y="568377"/>
                  </a:lnTo>
                  <a:lnTo>
                    <a:pt x="145659" y="528338"/>
                  </a:lnTo>
                  <a:lnTo>
                    <a:pt x="169621" y="489380"/>
                  </a:lnTo>
                  <a:lnTo>
                    <a:pt x="195183" y="451550"/>
                  </a:lnTo>
                  <a:lnTo>
                    <a:pt x="222297" y="414895"/>
                  </a:lnTo>
                  <a:lnTo>
                    <a:pt x="250917" y="379462"/>
                  </a:lnTo>
                  <a:lnTo>
                    <a:pt x="280994" y="345298"/>
                  </a:lnTo>
                  <a:lnTo>
                    <a:pt x="312483" y="312451"/>
                  </a:lnTo>
                  <a:lnTo>
                    <a:pt x="345336" y="280968"/>
                  </a:lnTo>
                  <a:lnTo>
                    <a:pt x="379506" y="250894"/>
                  </a:lnTo>
                  <a:lnTo>
                    <a:pt x="414945" y="222279"/>
                  </a:lnTo>
                  <a:lnTo>
                    <a:pt x="451608" y="195168"/>
                  </a:lnTo>
                  <a:lnTo>
                    <a:pt x="489446" y="169609"/>
                  </a:lnTo>
                  <a:lnTo>
                    <a:pt x="528414" y="145650"/>
                  </a:lnTo>
                  <a:lnTo>
                    <a:pt x="568462" y="123336"/>
                  </a:lnTo>
                  <a:lnTo>
                    <a:pt x="609546" y="102716"/>
                  </a:lnTo>
                  <a:lnTo>
                    <a:pt x="651617" y="83835"/>
                  </a:lnTo>
                  <a:lnTo>
                    <a:pt x="694628" y="66743"/>
                  </a:lnTo>
                  <a:lnTo>
                    <a:pt x="738533" y="51484"/>
                  </a:lnTo>
                  <a:lnTo>
                    <a:pt x="783284" y="38108"/>
                  </a:lnTo>
                  <a:lnTo>
                    <a:pt x="828834" y="26660"/>
                  </a:lnTo>
                  <a:lnTo>
                    <a:pt x="875136" y="17188"/>
                  </a:lnTo>
                  <a:lnTo>
                    <a:pt x="922144" y="9739"/>
                  </a:lnTo>
                  <a:lnTo>
                    <a:pt x="969810" y="4359"/>
                  </a:lnTo>
                  <a:lnTo>
                    <a:pt x="1018086" y="1097"/>
                  </a:lnTo>
                  <a:lnTo>
                    <a:pt x="1066927" y="0"/>
                  </a:lnTo>
                  <a:lnTo>
                    <a:pt x="1115757" y="1097"/>
                  </a:lnTo>
                  <a:lnTo>
                    <a:pt x="1164023" y="4359"/>
                  </a:lnTo>
                  <a:lnTo>
                    <a:pt x="1211680" y="9739"/>
                  </a:lnTo>
                  <a:lnTo>
                    <a:pt x="1258679" y="17188"/>
                  </a:lnTo>
                  <a:lnTo>
                    <a:pt x="1304973" y="26660"/>
                  </a:lnTo>
                  <a:lnTo>
                    <a:pt x="1350516" y="38108"/>
                  </a:lnTo>
                  <a:lnTo>
                    <a:pt x="1395260" y="51484"/>
                  </a:lnTo>
                  <a:lnTo>
                    <a:pt x="1439158" y="66743"/>
                  </a:lnTo>
                  <a:lnTo>
                    <a:pt x="1482163" y="83835"/>
                  </a:lnTo>
                  <a:lnTo>
                    <a:pt x="1524228" y="102716"/>
                  </a:lnTo>
                  <a:lnTo>
                    <a:pt x="1565306" y="123336"/>
                  </a:lnTo>
                  <a:lnTo>
                    <a:pt x="1605350" y="145650"/>
                  </a:lnTo>
                  <a:lnTo>
                    <a:pt x="1644313" y="169609"/>
                  </a:lnTo>
                  <a:lnTo>
                    <a:pt x="1682147" y="195168"/>
                  </a:lnTo>
                  <a:lnTo>
                    <a:pt x="1718806" y="222279"/>
                  </a:lnTo>
                  <a:lnTo>
                    <a:pt x="1754242" y="250894"/>
                  </a:lnTo>
                  <a:lnTo>
                    <a:pt x="1788409" y="280968"/>
                  </a:lnTo>
                  <a:lnTo>
                    <a:pt x="1821259" y="312451"/>
                  </a:lnTo>
                  <a:lnTo>
                    <a:pt x="1852745" y="345298"/>
                  </a:lnTo>
                  <a:lnTo>
                    <a:pt x="1882820" y="379462"/>
                  </a:lnTo>
                  <a:lnTo>
                    <a:pt x="1911438" y="414895"/>
                  </a:lnTo>
                  <a:lnTo>
                    <a:pt x="1938550" y="451550"/>
                  </a:lnTo>
                  <a:lnTo>
                    <a:pt x="1964111" y="489380"/>
                  </a:lnTo>
                  <a:lnTo>
                    <a:pt x="1988072" y="528338"/>
                  </a:lnTo>
                  <a:lnTo>
                    <a:pt x="2010386" y="568377"/>
                  </a:lnTo>
                  <a:lnTo>
                    <a:pt x="2031008" y="609450"/>
                  </a:lnTo>
                  <a:lnTo>
                    <a:pt x="2049889" y="651509"/>
                  </a:lnTo>
                  <a:lnTo>
                    <a:pt x="2066982" y="694508"/>
                  </a:lnTo>
                  <a:lnTo>
                    <a:pt x="2082241" y="738400"/>
                  </a:lnTo>
                  <a:lnTo>
                    <a:pt x="2095618" y="783137"/>
                  </a:lnTo>
                  <a:lnTo>
                    <a:pt x="2107066" y="828672"/>
                  </a:lnTo>
                  <a:lnTo>
                    <a:pt x="2116538" y="874958"/>
                  </a:lnTo>
                  <a:lnTo>
                    <a:pt x="2123987" y="921948"/>
                  </a:lnTo>
                  <a:lnTo>
                    <a:pt x="2129367" y="969596"/>
                  </a:lnTo>
                  <a:lnTo>
                    <a:pt x="2132629" y="1017853"/>
                  </a:lnTo>
                  <a:lnTo>
                    <a:pt x="2133727" y="1066672"/>
                  </a:lnTo>
                  <a:lnTo>
                    <a:pt x="2132629" y="1115500"/>
                  </a:lnTo>
                  <a:lnTo>
                    <a:pt x="2129367" y="1163765"/>
                  </a:lnTo>
                  <a:lnTo>
                    <a:pt x="2123987" y="1211418"/>
                  </a:lnTo>
                  <a:lnTo>
                    <a:pt x="2116538" y="1258415"/>
                  </a:lnTo>
                  <a:lnTo>
                    <a:pt x="2107066" y="1304706"/>
                  </a:lnTo>
                  <a:lnTo>
                    <a:pt x="2095618" y="1350245"/>
                  </a:lnTo>
                  <a:lnTo>
                    <a:pt x="2082241" y="1394986"/>
                  </a:lnTo>
                  <a:lnTo>
                    <a:pt x="2066982" y="1438881"/>
                  </a:lnTo>
                  <a:lnTo>
                    <a:pt x="2049889" y="1481882"/>
                  </a:lnTo>
                  <a:lnTo>
                    <a:pt x="2031008" y="1523944"/>
                  </a:lnTo>
                  <a:lnTo>
                    <a:pt x="2010386" y="1565018"/>
                  </a:lnTo>
                  <a:lnTo>
                    <a:pt x="1988072" y="1605058"/>
                  </a:lnTo>
                  <a:lnTo>
                    <a:pt x="1964111" y="1644017"/>
                  </a:lnTo>
                  <a:lnTo>
                    <a:pt x="1938550" y="1681848"/>
                  </a:lnTo>
                  <a:lnTo>
                    <a:pt x="1911438" y="1718503"/>
                  </a:lnTo>
                  <a:lnTo>
                    <a:pt x="1882820" y="1753935"/>
                  </a:lnTo>
                  <a:lnTo>
                    <a:pt x="1852745" y="1788098"/>
                  </a:lnTo>
                  <a:lnTo>
                    <a:pt x="1821259" y="1820945"/>
                  </a:lnTo>
                  <a:lnTo>
                    <a:pt x="1788409" y="1852427"/>
                  </a:lnTo>
                  <a:lnTo>
                    <a:pt x="1754242" y="1882499"/>
                  </a:lnTo>
                  <a:lnTo>
                    <a:pt x="1718806" y="1911113"/>
                  </a:lnTo>
                  <a:lnTo>
                    <a:pt x="1682147" y="1938222"/>
                  </a:lnTo>
                  <a:lnTo>
                    <a:pt x="1644313" y="1963779"/>
                  </a:lnTo>
                  <a:lnTo>
                    <a:pt x="1605350" y="1987737"/>
                  </a:lnTo>
                  <a:lnTo>
                    <a:pt x="1565306" y="2010048"/>
                  </a:lnTo>
                  <a:lnTo>
                    <a:pt x="1524228" y="2030667"/>
                  </a:lnTo>
                  <a:lnTo>
                    <a:pt x="1482163" y="2049545"/>
                  </a:lnTo>
                  <a:lnTo>
                    <a:pt x="1439158" y="2066636"/>
                  </a:lnTo>
                  <a:lnTo>
                    <a:pt x="1395260" y="2081893"/>
                  </a:lnTo>
                  <a:lnTo>
                    <a:pt x="1350516" y="2095268"/>
                  </a:lnTo>
                  <a:lnTo>
                    <a:pt x="1304973" y="2106714"/>
                  </a:lnTo>
                  <a:lnTo>
                    <a:pt x="1258679" y="2116185"/>
                  </a:lnTo>
                  <a:lnTo>
                    <a:pt x="1211680" y="2123633"/>
                  </a:lnTo>
                  <a:lnTo>
                    <a:pt x="1164023" y="2129012"/>
                  </a:lnTo>
                  <a:lnTo>
                    <a:pt x="1115757" y="2132273"/>
                  </a:lnTo>
                  <a:lnTo>
                    <a:pt x="1066927" y="2133371"/>
                  </a:lnTo>
                  <a:lnTo>
                    <a:pt x="1018086" y="2132273"/>
                  </a:lnTo>
                  <a:lnTo>
                    <a:pt x="969810" y="2129012"/>
                  </a:lnTo>
                  <a:lnTo>
                    <a:pt x="922144" y="2123633"/>
                  </a:lnTo>
                  <a:lnTo>
                    <a:pt x="875136" y="2116185"/>
                  </a:lnTo>
                  <a:lnTo>
                    <a:pt x="828834" y="2106714"/>
                  </a:lnTo>
                  <a:lnTo>
                    <a:pt x="783284" y="2095268"/>
                  </a:lnTo>
                  <a:lnTo>
                    <a:pt x="738533" y="2081893"/>
                  </a:lnTo>
                  <a:lnTo>
                    <a:pt x="694628" y="2066636"/>
                  </a:lnTo>
                  <a:lnTo>
                    <a:pt x="651617" y="2049545"/>
                  </a:lnTo>
                  <a:lnTo>
                    <a:pt x="609546" y="2030667"/>
                  </a:lnTo>
                  <a:lnTo>
                    <a:pt x="568462" y="2010048"/>
                  </a:lnTo>
                  <a:lnTo>
                    <a:pt x="528414" y="1987737"/>
                  </a:lnTo>
                  <a:lnTo>
                    <a:pt x="489446" y="1963779"/>
                  </a:lnTo>
                  <a:lnTo>
                    <a:pt x="451608" y="1938222"/>
                  </a:lnTo>
                  <a:lnTo>
                    <a:pt x="414945" y="1911113"/>
                  </a:lnTo>
                  <a:lnTo>
                    <a:pt x="379506" y="1882499"/>
                  </a:lnTo>
                  <a:lnTo>
                    <a:pt x="345336" y="1852427"/>
                  </a:lnTo>
                  <a:lnTo>
                    <a:pt x="312483" y="1820945"/>
                  </a:lnTo>
                  <a:lnTo>
                    <a:pt x="280994" y="1788098"/>
                  </a:lnTo>
                  <a:lnTo>
                    <a:pt x="250917" y="1753935"/>
                  </a:lnTo>
                  <a:lnTo>
                    <a:pt x="222297" y="1718503"/>
                  </a:lnTo>
                  <a:lnTo>
                    <a:pt x="195183" y="1681848"/>
                  </a:lnTo>
                  <a:lnTo>
                    <a:pt x="169621" y="1644017"/>
                  </a:lnTo>
                  <a:lnTo>
                    <a:pt x="145659" y="1605058"/>
                  </a:lnTo>
                  <a:lnTo>
                    <a:pt x="123343" y="1565018"/>
                  </a:lnTo>
                  <a:lnTo>
                    <a:pt x="102721" y="1523944"/>
                  </a:lnTo>
                  <a:lnTo>
                    <a:pt x="83839" y="1481882"/>
                  </a:lnTo>
                  <a:lnTo>
                    <a:pt x="66745" y="1438881"/>
                  </a:lnTo>
                  <a:lnTo>
                    <a:pt x="51486" y="1394986"/>
                  </a:lnTo>
                  <a:lnTo>
                    <a:pt x="38109" y="1350245"/>
                  </a:lnTo>
                  <a:lnTo>
                    <a:pt x="26660" y="1304706"/>
                  </a:lnTo>
                  <a:lnTo>
                    <a:pt x="17188" y="1258415"/>
                  </a:lnTo>
                  <a:lnTo>
                    <a:pt x="9739" y="1211418"/>
                  </a:lnTo>
                  <a:lnTo>
                    <a:pt x="4359" y="1163765"/>
                  </a:lnTo>
                  <a:lnTo>
                    <a:pt x="1097" y="1115500"/>
                  </a:lnTo>
                  <a:lnTo>
                    <a:pt x="0" y="1066672"/>
                  </a:lnTo>
                  <a:close/>
                </a:path>
              </a:pathLst>
            </a:custGeom>
            <a:ln w="63508">
              <a:solidFill>
                <a:srgbClr val="0000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276600" y="3428542"/>
              <a:ext cx="447675" cy="381000"/>
            </a:xfrm>
            <a:custGeom>
              <a:avLst/>
              <a:gdLst/>
              <a:ahLst/>
              <a:cxnLst/>
              <a:rect l="l" t="t" r="r" b="b"/>
              <a:pathLst>
                <a:path w="447675" h="381000">
                  <a:moveTo>
                    <a:pt x="447675" y="0"/>
                  </a:moveTo>
                  <a:lnTo>
                    <a:pt x="0" y="0"/>
                  </a:lnTo>
                  <a:lnTo>
                    <a:pt x="0" y="380949"/>
                  </a:lnTo>
                  <a:lnTo>
                    <a:pt x="447675" y="380949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3332479" y="3466528"/>
            <a:ext cx="338455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850" spc="-25">
                <a:latin typeface="Arial MT"/>
                <a:cs typeface="Arial MT"/>
              </a:rPr>
              <a:t>D</a:t>
            </a:r>
            <a:r>
              <a:rPr dirty="0" baseline="-15555" sz="1875" spc="-37">
                <a:latin typeface="Arial MT"/>
                <a:cs typeface="Arial MT"/>
              </a:rPr>
              <a:t>h</a:t>
            </a:r>
            <a:endParaRPr baseline="-15555" sz="1875">
              <a:latin typeface="Arial MT"/>
              <a:cs typeface="Arial MT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2443098" y="3433317"/>
            <a:ext cx="2134235" cy="1447800"/>
          </a:xfrm>
          <a:custGeom>
            <a:avLst/>
            <a:gdLst/>
            <a:ahLst/>
            <a:cxnLst/>
            <a:rect l="l" t="t" r="r" b="b"/>
            <a:pathLst>
              <a:path w="2134235" h="1447800">
                <a:moveTo>
                  <a:pt x="0" y="1447546"/>
                </a:moveTo>
                <a:lnTo>
                  <a:pt x="126" y="0"/>
                </a:lnTo>
              </a:path>
              <a:path w="2134235" h="1447800">
                <a:moveTo>
                  <a:pt x="2133727" y="1447546"/>
                </a:moveTo>
                <a:lnTo>
                  <a:pt x="2133727" y="0"/>
                </a:lnTo>
              </a:path>
            </a:pathLst>
          </a:custGeom>
          <a:ln w="95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" name="object 16" descr=""/>
          <p:cNvGrpSpPr/>
          <p:nvPr/>
        </p:nvGrpSpPr>
        <p:grpSpPr>
          <a:xfrm>
            <a:off x="5154671" y="3433317"/>
            <a:ext cx="1740535" cy="2367280"/>
            <a:chOff x="5154671" y="3433317"/>
            <a:chExt cx="1740535" cy="2367280"/>
          </a:xfrm>
        </p:grpSpPr>
        <p:sp>
          <p:nvSpPr>
            <p:cNvPr id="17" name="object 17" descr=""/>
            <p:cNvSpPr/>
            <p:nvPr/>
          </p:nvSpPr>
          <p:spPr>
            <a:xfrm>
              <a:off x="6862825" y="3433317"/>
              <a:ext cx="0" cy="1447800"/>
            </a:xfrm>
            <a:custGeom>
              <a:avLst/>
              <a:gdLst/>
              <a:ahLst/>
              <a:cxnLst/>
              <a:rect l="l" t="t" r="r" b="b"/>
              <a:pathLst>
                <a:path w="0" h="1447800">
                  <a:moveTo>
                    <a:pt x="0" y="1447546"/>
                  </a:moveTo>
                  <a:lnTo>
                    <a:pt x="0" y="0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338698" y="449999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87"/>
                  </a:lnTo>
                  <a:lnTo>
                    <a:pt x="208483" y="15532"/>
                  </a:lnTo>
                  <a:lnTo>
                    <a:pt x="164753" y="34008"/>
                  </a:lnTo>
                  <a:lnTo>
                    <a:pt x="124815" y="58789"/>
                  </a:lnTo>
                  <a:lnTo>
                    <a:pt x="89296" y="89249"/>
                  </a:lnTo>
                  <a:lnTo>
                    <a:pt x="58826" y="124760"/>
                  </a:lnTo>
                  <a:lnTo>
                    <a:pt x="34032" y="164697"/>
                  </a:lnTo>
                  <a:lnTo>
                    <a:pt x="15544" y="208434"/>
                  </a:lnTo>
                  <a:lnTo>
                    <a:pt x="3990" y="255343"/>
                  </a:lnTo>
                  <a:lnTo>
                    <a:pt x="0" y="304799"/>
                  </a:lnTo>
                  <a:lnTo>
                    <a:pt x="3990" y="354221"/>
                  </a:lnTo>
                  <a:lnTo>
                    <a:pt x="15544" y="401103"/>
                  </a:lnTo>
                  <a:lnTo>
                    <a:pt x="34032" y="444818"/>
                  </a:lnTo>
                  <a:lnTo>
                    <a:pt x="58826" y="484739"/>
                  </a:lnTo>
                  <a:lnTo>
                    <a:pt x="89296" y="520239"/>
                  </a:lnTo>
                  <a:lnTo>
                    <a:pt x="124815" y="550691"/>
                  </a:lnTo>
                  <a:lnTo>
                    <a:pt x="164753" y="575467"/>
                  </a:lnTo>
                  <a:lnTo>
                    <a:pt x="208483" y="593941"/>
                  </a:lnTo>
                  <a:lnTo>
                    <a:pt x="255374" y="605485"/>
                  </a:lnTo>
                  <a:lnTo>
                    <a:pt x="304800" y="609472"/>
                  </a:lnTo>
                  <a:lnTo>
                    <a:pt x="354256" y="605485"/>
                  </a:lnTo>
                  <a:lnTo>
                    <a:pt x="401165" y="593941"/>
                  </a:lnTo>
                  <a:lnTo>
                    <a:pt x="444902" y="575467"/>
                  </a:lnTo>
                  <a:lnTo>
                    <a:pt x="484839" y="550691"/>
                  </a:lnTo>
                  <a:lnTo>
                    <a:pt x="520350" y="520239"/>
                  </a:lnTo>
                  <a:lnTo>
                    <a:pt x="550810" y="484739"/>
                  </a:lnTo>
                  <a:lnTo>
                    <a:pt x="575591" y="444818"/>
                  </a:lnTo>
                  <a:lnTo>
                    <a:pt x="594067" y="401103"/>
                  </a:lnTo>
                  <a:lnTo>
                    <a:pt x="605612" y="354221"/>
                  </a:lnTo>
                  <a:lnTo>
                    <a:pt x="609600" y="304799"/>
                  </a:lnTo>
                  <a:lnTo>
                    <a:pt x="605612" y="255343"/>
                  </a:lnTo>
                  <a:lnTo>
                    <a:pt x="594067" y="208434"/>
                  </a:lnTo>
                  <a:lnTo>
                    <a:pt x="575591" y="164697"/>
                  </a:lnTo>
                  <a:lnTo>
                    <a:pt x="550810" y="124760"/>
                  </a:lnTo>
                  <a:lnTo>
                    <a:pt x="520350" y="89249"/>
                  </a:lnTo>
                  <a:lnTo>
                    <a:pt x="484839" y="58789"/>
                  </a:lnTo>
                  <a:lnTo>
                    <a:pt x="444902" y="34008"/>
                  </a:lnTo>
                  <a:lnTo>
                    <a:pt x="401165" y="15532"/>
                  </a:lnTo>
                  <a:lnTo>
                    <a:pt x="354256" y="3987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338698" y="449999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799"/>
                  </a:moveTo>
                  <a:lnTo>
                    <a:pt x="3990" y="255343"/>
                  </a:lnTo>
                  <a:lnTo>
                    <a:pt x="15544" y="208434"/>
                  </a:lnTo>
                  <a:lnTo>
                    <a:pt x="34032" y="164697"/>
                  </a:lnTo>
                  <a:lnTo>
                    <a:pt x="58826" y="124760"/>
                  </a:lnTo>
                  <a:lnTo>
                    <a:pt x="89296" y="89249"/>
                  </a:lnTo>
                  <a:lnTo>
                    <a:pt x="124815" y="58789"/>
                  </a:lnTo>
                  <a:lnTo>
                    <a:pt x="164753" y="34008"/>
                  </a:lnTo>
                  <a:lnTo>
                    <a:pt x="208483" y="15532"/>
                  </a:lnTo>
                  <a:lnTo>
                    <a:pt x="255374" y="3987"/>
                  </a:lnTo>
                  <a:lnTo>
                    <a:pt x="304800" y="0"/>
                  </a:lnTo>
                  <a:lnTo>
                    <a:pt x="354256" y="3987"/>
                  </a:lnTo>
                  <a:lnTo>
                    <a:pt x="401165" y="15532"/>
                  </a:lnTo>
                  <a:lnTo>
                    <a:pt x="444902" y="34008"/>
                  </a:lnTo>
                  <a:lnTo>
                    <a:pt x="484839" y="58789"/>
                  </a:lnTo>
                  <a:lnTo>
                    <a:pt x="520350" y="89249"/>
                  </a:lnTo>
                  <a:lnTo>
                    <a:pt x="550810" y="124760"/>
                  </a:lnTo>
                  <a:lnTo>
                    <a:pt x="575591" y="164697"/>
                  </a:lnTo>
                  <a:lnTo>
                    <a:pt x="594067" y="208434"/>
                  </a:lnTo>
                  <a:lnTo>
                    <a:pt x="605612" y="255343"/>
                  </a:lnTo>
                  <a:lnTo>
                    <a:pt x="609600" y="304799"/>
                  </a:lnTo>
                  <a:lnTo>
                    <a:pt x="605612" y="354221"/>
                  </a:lnTo>
                  <a:lnTo>
                    <a:pt x="594067" y="401103"/>
                  </a:lnTo>
                  <a:lnTo>
                    <a:pt x="575591" y="444818"/>
                  </a:lnTo>
                  <a:lnTo>
                    <a:pt x="550810" y="484739"/>
                  </a:lnTo>
                  <a:lnTo>
                    <a:pt x="520350" y="520239"/>
                  </a:lnTo>
                  <a:lnTo>
                    <a:pt x="484839" y="550691"/>
                  </a:lnTo>
                  <a:lnTo>
                    <a:pt x="444902" y="575467"/>
                  </a:lnTo>
                  <a:lnTo>
                    <a:pt x="401165" y="593941"/>
                  </a:lnTo>
                  <a:lnTo>
                    <a:pt x="354256" y="605485"/>
                  </a:lnTo>
                  <a:lnTo>
                    <a:pt x="304800" y="609472"/>
                  </a:lnTo>
                  <a:lnTo>
                    <a:pt x="255374" y="605485"/>
                  </a:lnTo>
                  <a:lnTo>
                    <a:pt x="208483" y="593941"/>
                  </a:lnTo>
                  <a:lnTo>
                    <a:pt x="164753" y="575467"/>
                  </a:lnTo>
                  <a:lnTo>
                    <a:pt x="124815" y="550691"/>
                  </a:lnTo>
                  <a:lnTo>
                    <a:pt x="89296" y="520239"/>
                  </a:lnTo>
                  <a:lnTo>
                    <a:pt x="58826" y="484739"/>
                  </a:lnTo>
                  <a:lnTo>
                    <a:pt x="34032" y="444818"/>
                  </a:lnTo>
                  <a:lnTo>
                    <a:pt x="15544" y="401103"/>
                  </a:lnTo>
                  <a:lnTo>
                    <a:pt x="3990" y="354221"/>
                  </a:lnTo>
                  <a:lnTo>
                    <a:pt x="0" y="304799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338698" y="5109463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90"/>
                  </a:lnTo>
                  <a:lnTo>
                    <a:pt x="208483" y="15544"/>
                  </a:lnTo>
                  <a:lnTo>
                    <a:pt x="164753" y="34032"/>
                  </a:lnTo>
                  <a:lnTo>
                    <a:pt x="124815" y="58826"/>
                  </a:lnTo>
                  <a:lnTo>
                    <a:pt x="89296" y="89296"/>
                  </a:lnTo>
                  <a:lnTo>
                    <a:pt x="58826" y="124815"/>
                  </a:lnTo>
                  <a:lnTo>
                    <a:pt x="34032" y="164753"/>
                  </a:lnTo>
                  <a:lnTo>
                    <a:pt x="15544" y="208483"/>
                  </a:lnTo>
                  <a:lnTo>
                    <a:pt x="3990" y="255374"/>
                  </a:lnTo>
                  <a:lnTo>
                    <a:pt x="0" y="304800"/>
                  </a:lnTo>
                  <a:lnTo>
                    <a:pt x="3990" y="354223"/>
                  </a:lnTo>
                  <a:lnTo>
                    <a:pt x="15544" y="401111"/>
                  </a:lnTo>
                  <a:lnTo>
                    <a:pt x="34032" y="444835"/>
                  </a:lnTo>
                  <a:lnTo>
                    <a:pt x="58826" y="484766"/>
                  </a:lnTo>
                  <a:lnTo>
                    <a:pt x="89296" y="520277"/>
                  </a:lnTo>
                  <a:lnTo>
                    <a:pt x="124815" y="550740"/>
                  </a:lnTo>
                  <a:lnTo>
                    <a:pt x="164753" y="575527"/>
                  </a:lnTo>
                  <a:lnTo>
                    <a:pt x="208483" y="594009"/>
                  </a:lnTo>
                  <a:lnTo>
                    <a:pt x="255374" y="605559"/>
                  </a:lnTo>
                  <a:lnTo>
                    <a:pt x="304800" y="609549"/>
                  </a:lnTo>
                  <a:lnTo>
                    <a:pt x="354256" y="605559"/>
                  </a:lnTo>
                  <a:lnTo>
                    <a:pt x="401165" y="594009"/>
                  </a:lnTo>
                  <a:lnTo>
                    <a:pt x="444902" y="575527"/>
                  </a:lnTo>
                  <a:lnTo>
                    <a:pt x="484839" y="550740"/>
                  </a:lnTo>
                  <a:lnTo>
                    <a:pt x="520350" y="520277"/>
                  </a:lnTo>
                  <a:lnTo>
                    <a:pt x="550810" y="484766"/>
                  </a:lnTo>
                  <a:lnTo>
                    <a:pt x="575591" y="444835"/>
                  </a:lnTo>
                  <a:lnTo>
                    <a:pt x="594067" y="401111"/>
                  </a:lnTo>
                  <a:lnTo>
                    <a:pt x="605612" y="354223"/>
                  </a:lnTo>
                  <a:lnTo>
                    <a:pt x="609600" y="304800"/>
                  </a:lnTo>
                  <a:lnTo>
                    <a:pt x="605612" y="255374"/>
                  </a:lnTo>
                  <a:lnTo>
                    <a:pt x="594067" y="208483"/>
                  </a:lnTo>
                  <a:lnTo>
                    <a:pt x="575591" y="164753"/>
                  </a:lnTo>
                  <a:lnTo>
                    <a:pt x="550810" y="124815"/>
                  </a:lnTo>
                  <a:lnTo>
                    <a:pt x="520350" y="89296"/>
                  </a:lnTo>
                  <a:lnTo>
                    <a:pt x="484839" y="58826"/>
                  </a:lnTo>
                  <a:lnTo>
                    <a:pt x="444902" y="34032"/>
                  </a:lnTo>
                  <a:lnTo>
                    <a:pt x="401165" y="15544"/>
                  </a:lnTo>
                  <a:lnTo>
                    <a:pt x="354256" y="399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338698" y="5109463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74"/>
                  </a:lnTo>
                  <a:lnTo>
                    <a:pt x="15544" y="208483"/>
                  </a:lnTo>
                  <a:lnTo>
                    <a:pt x="34032" y="164753"/>
                  </a:lnTo>
                  <a:lnTo>
                    <a:pt x="58826" y="124815"/>
                  </a:lnTo>
                  <a:lnTo>
                    <a:pt x="89296" y="89296"/>
                  </a:lnTo>
                  <a:lnTo>
                    <a:pt x="124815" y="58826"/>
                  </a:lnTo>
                  <a:lnTo>
                    <a:pt x="164753" y="34032"/>
                  </a:lnTo>
                  <a:lnTo>
                    <a:pt x="208483" y="15544"/>
                  </a:lnTo>
                  <a:lnTo>
                    <a:pt x="255374" y="3990"/>
                  </a:lnTo>
                  <a:lnTo>
                    <a:pt x="304800" y="0"/>
                  </a:lnTo>
                  <a:lnTo>
                    <a:pt x="354256" y="3990"/>
                  </a:lnTo>
                  <a:lnTo>
                    <a:pt x="401165" y="15544"/>
                  </a:lnTo>
                  <a:lnTo>
                    <a:pt x="444902" y="34032"/>
                  </a:lnTo>
                  <a:lnTo>
                    <a:pt x="484839" y="58826"/>
                  </a:lnTo>
                  <a:lnTo>
                    <a:pt x="520350" y="89296"/>
                  </a:lnTo>
                  <a:lnTo>
                    <a:pt x="550810" y="124815"/>
                  </a:lnTo>
                  <a:lnTo>
                    <a:pt x="575591" y="164753"/>
                  </a:lnTo>
                  <a:lnTo>
                    <a:pt x="594067" y="208483"/>
                  </a:lnTo>
                  <a:lnTo>
                    <a:pt x="605612" y="255374"/>
                  </a:lnTo>
                  <a:lnTo>
                    <a:pt x="609600" y="304800"/>
                  </a:lnTo>
                  <a:lnTo>
                    <a:pt x="605612" y="354223"/>
                  </a:lnTo>
                  <a:lnTo>
                    <a:pt x="594067" y="401111"/>
                  </a:lnTo>
                  <a:lnTo>
                    <a:pt x="575591" y="444835"/>
                  </a:lnTo>
                  <a:lnTo>
                    <a:pt x="550810" y="484766"/>
                  </a:lnTo>
                  <a:lnTo>
                    <a:pt x="520350" y="520277"/>
                  </a:lnTo>
                  <a:lnTo>
                    <a:pt x="484839" y="550740"/>
                  </a:lnTo>
                  <a:lnTo>
                    <a:pt x="444902" y="575527"/>
                  </a:lnTo>
                  <a:lnTo>
                    <a:pt x="401165" y="594009"/>
                  </a:lnTo>
                  <a:lnTo>
                    <a:pt x="354256" y="605559"/>
                  </a:lnTo>
                  <a:lnTo>
                    <a:pt x="304800" y="609549"/>
                  </a:lnTo>
                  <a:lnTo>
                    <a:pt x="255374" y="605559"/>
                  </a:lnTo>
                  <a:lnTo>
                    <a:pt x="208483" y="594009"/>
                  </a:lnTo>
                  <a:lnTo>
                    <a:pt x="164753" y="575527"/>
                  </a:lnTo>
                  <a:lnTo>
                    <a:pt x="124815" y="550740"/>
                  </a:lnTo>
                  <a:lnTo>
                    <a:pt x="89296" y="520277"/>
                  </a:lnTo>
                  <a:lnTo>
                    <a:pt x="58826" y="484766"/>
                  </a:lnTo>
                  <a:lnTo>
                    <a:pt x="34032" y="444835"/>
                  </a:lnTo>
                  <a:lnTo>
                    <a:pt x="15544" y="401111"/>
                  </a:lnTo>
                  <a:lnTo>
                    <a:pt x="3990" y="354223"/>
                  </a:lnTo>
                  <a:lnTo>
                    <a:pt x="0" y="304800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948425" y="5185663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43" y="3990"/>
                  </a:lnTo>
                  <a:lnTo>
                    <a:pt x="208434" y="15544"/>
                  </a:lnTo>
                  <a:lnTo>
                    <a:pt x="164697" y="34032"/>
                  </a:lnTo>
                  <a:lnTo>
                    <a:pt x="124760" y="58826"/>
                  </a:lnTo>
                  <a:lnTo>
                    <a:pt x="89249" y="89296"/>
                  </a:lnTo>
                  <a:lnTo>
                    <a:pt x="58789" y="124815"/>
                  </a:lnTo>
                  <a:lnTo>
                    <a:pt x="34008" y="164753"/>
                  </a:lnTo>
                  <a:lnTo>
                    <a:pt x="15532" y="208483"/>
                  </a:lnTo>
                  <a:lnTo>
                    <a:pt x="3987" y="255374"/>
                  </a:lnTo>
                  <a:lnTo>
                    <a:pt x="0" y="304800"/>
                  </a:lnTo>
                  <a:lnTo>
                    <a:pt x="3987" y="354229"/>
                  </a:lnTo>
                  <a:lnTo>
                    <a:pt x="15532" y="401121"/>
                  </a:lnTo>
                  <a:lnTo>
                    <a:pt x="34008" y="444846"/>
                  </a:lnTo>
                  <a:lnTo>
                    <a:pt x="58789" y="484777"/>
                  </a:lnTo>
                  <a:lnTo>
                    <a:pt x="89249" y="520287"/>
                  </a:lnTo>
                  <a:lnTo>
                    <a:pt x="124760" y="550747"/>
                  </a:lnTo>
                  <a:lnTo>
                    <a:pt x="164697" y="575532"/>
                  </a:lnTo>
                  <a:lnTo>
                    <a:pt x="208434" y="594012"/>
                  </a:lnTo>
                  <a:lnTo>
                    <a:pt x="255343" y="605560"/>
                  </a:lnTo>
                  <a:lnTo>
                    <a:pt x="304800" y="609549"/>
                  </a:lnTo>
                  <a:lnTo>
                    <a:pt x="354225" y="605560"/>
                  </a:lnTo>
                  <a:lnTo>
                    <a:pt x="401116" y="594012"/>
                  </a:lnTo>
                  <a:lnTo>
                    <a:pt x="444846" y="575532"/>
                  </a:lnTo>
                  <a:lnTo>
                    <a:pt x="484784" y="550747"/>
                  </a:lnTo>
                  <a:lnTo>
                    <a:pt x="520303" y="520287"/>
                  </a:lnTo>
                  <a:lnTo>
                    <a:pt x="550773" y="484777"/>
                  </a:lnTo>
                  <a:lnTo>
                    <a:pt x="575567" y="444846"/>
                  </a:lnTo>
                  <a:lnTo>
                    <a:pt x="594055" y="401121"/>
                  </a:lnTo>
                  <a:lnTo>
                    <a:pt x="605609" y="354229"/>
                  </a:lnTo>
                  <a:lnTo>
                    <a:pt x="609600" y="304800"/>
                  </a:lnTo>
                  <a:lnTo>
                    <a:pt x="605609" y="255374"/>
                  </a:lnTo>
                  <a:lnTo>
                    <a:pt x="594055" y="208483"/>
                  </a:lnTo>
                  <a:lnTo>
                    <a:pt x="575567" y="164753"/>
                  </a:lnTo>
                  <a:lnTo>
                    <a:pt x="550773" y="124815"/>
                  </a:lnTo>
                  <a:lnTo>
                    <a:pt x="520303" y="89296"/>
                  </a:lnTo>
                  <a:lnTo>
                    <a:pt x="484784" y="58826"/>
                  </a:lnTo>
                  <a:lnTo>
                    <a:pt x="444846" y="34032"/>
                  </a:lnTo>
                  <a:lnTo>
                    <a:pt x="401116" y="15544"/>
                  </a:lnTo>
                  <a:lnTo>
                    <a:pt x="354225" y="399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948425" y="5185663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7" y="255374"/>
                  </a:lnTo>
                  <a:lnTo>
                    <a:pt x="15532" y="208483"/>
                  </a:lnTo>
                  <a:lnTo>
                    <a:pt x="34008" y="164753"/>
                  </a:lnTo>
                  <a:lnTo>
                    <a:pt x="58789" y="124815"/>
                  </a:lnTo>
                  <a:lnTo>
                    <a:pt x="89249" y="89296"/>
                  </a:lnTo>
                  <a:lnTo>
                    <a:pt x="124760" y="58826"/>
                  </a:lnTo>
                  <a:lnTo>
                    <a:pt x="164697" y="34032"/>
                  </a:lnTo>
                  <a:lnTo>
                    <a:pt x="208434" y="15544"/>
                  </a:lnTo>
                  <a:lnTo>
                    <a:pt x="255343" y="3990"/>
                  </a:lnTo>
                  <a:lnTo>
                    <a:pt x="304800" y="0"/>
                  </a:lnTo>
                  <a:lnTo>
                    <a:pt x="354225" y="3990"/>
                  </a:lnTo>
                  <a:lnTo>
                    <a:pt x="401116" y="15544"/>
                  </a:lnTo>
                  <a:lnTo>
                    <a:pt x="444846" y="34032"/>
                  </a:lnTo>
                  <a:lnTo>
                    <a:pt x="484784" y="58826"/>
                  </a:lnTo>
                  <a:lnTo>
                    <a:pt x="520303" y="89296"/>
                  </a:lnTo>
                  <a:lnTo>
                    <a:pt x="550773" y="124815"/>
                  </a:lnTo>
                  <a:lnTo>
                    <a:pt x="575567" y="164753"/>
                  </a:lnTo>
                  <a:lnTo>
                    <a:pt x="594055" y="208483"/>
                  </a:lnTo>
                  <a:lnTo>
                    <a:pt x="605609" y="255374"/>
                  </a:lnTo>
                  <a:lnTo>
                    <a:pt x="609600" y="304800"/>
                  </a:lnTo>
                  <a:lnTo>
                    <a:pt x="605609" y="354229"/>
                  </a:lnTo>
                  <a:lnTo>
                    <a:pt x="594055" y="401121"/>
                  </a:lnTo>
                  <a:lnTo>
                    <a:pt x="575567" y="444846"/>
                  </a:lnTo>
                  <a:lnTo>
                    <a:pt x="550773" y="484777"/>
                  </a:lnTo>
                  <a:lnTo>
                    <a:pt x="520303" y="520287"/>
                  </a:lnTo>
                  <a:lnTo>
                    <a:pt x="484784" y="550747"/>
                  </a:lnTo>
                  <a:lnTo>
                    <a:pt x="444846" y="575532"/>
                  </a:lnTo>
                  <a:lnTo>
                    <a:pt x="401116" y="594012"/>
                  </a:lnTo>
                  <a:lnTo>
                    <a:pt x="354225" y="605560"/>
                  </a:lnTo>
                  <a:lnTo>
                    <a:pt x="304800" y="609549"/>
                  </a:lnTo>
                  <a:lnTo>
                    <a:pt x="255343" y="605560"/>
                  </a:lnTo>
                  <a:lnTo>
                    <a:pt x="208434" y="594012"/>
                  </a:lnTo>
                  <a:lnTo>
                    <a:pt x="164697" y="575532"/>
                  </a:lnTo>
                  <a:lnTo>
                    <a:pt x="124760" y="550747"/>
                  </a:lnTo>
                  <a:lnTo>
                    <a:pt x="89249" y="520287"/>
                  </a:lnTo>
                  <a:lnTo>
                    <a:pt x="58789" y="484777"/>
                  </a:lnTo>
                  <a:lnTo>
                    <a:pt x="34008" y="444846"/>
                  </a:lnTo>
                  <a:lnTo>
                    <a:pt x="15532" y="401121"/>
                  </a:lnTo>
                  <a:lnTo>
                    <a:pt x="3987" y="354229"/>
                  </a:lnTo>
                  <a:lnTo>
                    <a:pt x="0" y="304800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719825" y="411899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673" y="0"/>
                  </a:moveTo>
                  <a:lnTo>
                    <a:pt x="255251" y="3990"/>
                  </a:lnTo>
                  <a:lnTo>
                    <a:pt x="208369" y="15544"/>
                  </a:lnTo>
                  <a:lnTo>
                    <a:pt x="164654" y="34032"/>
                  </a:lnTo>
                  <a:lnTo>
                    <a:pt x="124733" y="58826"/>
                  </a:lnTo>
                  <a:lnTo>
                    <a:pt x="89233" y="89296"/>
                  </a:lnTo>
                  <a:lnTo>
                    <a:pt x="58781" y="124815"/>
                  </a:lnTo>
                  <a:lnTo>
                    <a:pt x="34005" y="164753"/>
                  </a:lnTo>
                  <a:lnTo>
                    <a:pt x="15531" y="208483"/>
                  </a:lnTo>
                  <a:lnTo>
                    <a:pt x="3987" y="255374"/>
                  </a:lnTo>
                  <a:lnTo>
                    <a:pt x="0" y="304799"/>
                  </a:lnTo>
                  <a:lnTo>
                    <a:pt x="3987" y="354225"/>
                  </a:lnTo>
                  <a:lnTo>
                    <a:pt x="15531" y="401116"/>
                  </a:lnTo>
                  <a:lnTo>
                    <a:pt x="34005" y="444846"/>
                  </a:lnTo>
                  <a:lnTo>
                    <a:pt x="58781" y="484784"/>
                  </a:lnTo>
                  <a:lnTo>
                    <a:pt x="89233" y="520303"/>
                  </a:lnTo>
                  <a:lnTo>
                    <a:pt x="124733" y="550773"/>
                  </a:lnTo>
                  <a:lnTo>
                    <a:pt x="164654" y="575567"/>
                  </a:lnTo>
                  <a:lnTo>
                    <a:pt x="208369" y="594055"/>
                  </a:lnTo>
                  <a:lnTo>
                    <a:pt x="255251" y="605609"/>
                  </a:lnTo>
                  <a:lnTo>
                    <a:pt x="304673" y="609599"/>
                  </a:lnTo>
                  <a:lnTo>
                    <a:pt x="354129" y="605609"/>
                  </a:lnTo>
                  <a:lnTo>
                    <a:pt x="401038" y="594055"/>
                  </a:lnTo>
                  <a:lnTo>
                    <a:pt x="444775" y="575567"/>
                  </a:lnTo>
                  <a:lnTo>
                    <a:pt x="484712" y="550773"/>
                  </a:lnTo>
                  <a:lnTo>
                    <a:pt x="520223" y="520303"/>
                  </a:lnTo>
                  <a:lnTo>
                    <a:pt x="550683" y="484784"/>
                  </a:lnTo>
                  <a:lnTo>
                    <a:pt x="575464" y="444846"/>
                  </a:lnTo>
                  <a:lnTo>
                    <a:pt x="593940" y="401116"/>
                  </a:lnTo>
                  <a:lnTo>
                    <a:pt x="605485" y="354225"/>
                  </a:lnTo>
                  <a:lnTo>
                    <a:pt x="609473" y="304799"/>
                  </a:lnTo>
                  <a:lnTo>
                    <a:pt x="605485" y="255374"/>
                  </a:lnTo>
                  <a:lnTo>
                    <a:pt x="593940" y="208483"/>
                  </a:lnTo>
                  <a:lnTo>
                    <a:pt x="575464" y="164753"/>
                  </a:lnTo>
                  <a:lnTo>
                    <a:pt x="550683" y="124815"/>
                  </a:lnTo>
                  <a:lnTo>
                    <a:pt x="520223" y="89296"/>
                  </a:lnTo>
                  <a:lnTo>
                    <a:pt x="484712" y="58826"/>
                  </a:lnTo>
                  <a:lnTo>
                    <a:pt x="444775" y="34032"/>
                  </a:lnTo>
                  <a:lnTo>
                    <a:pt x="401038" y="15544"/>
                  </a:lnTo>
                  <a:lnTo>
                    <a:pt x="354129" y="3990"/>
                  </a:lnTo>
                  <a:lnTo>
                    <a:pt x="304673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719825" y="411899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799"/>
                  </a:moveTo>
                  <a:lnTo>
                    <a:pt x="3987" y="255374"/>
                  </a:lnTo>
                  <a:lnTo>
                    <a:pt x="15531" y="208483"/>
                  </a:lnTo>
                  <a:lnTo>
                    <a:pt x="34005" y="164753"/>
                  </a:lnTo>
                  <a:lnTo>
                    <a:pt x="58781" y="124815"/>
                  </a:lnTo>
                  <a:lnTo>
                    <a:pt x="89233" y="89296"/>
                  </a:lnTo>
                  <a:lnTo>
                    <a:pt x="124733" y="58826"/>
                  </a:lnTo>
                  <a:lnTo>
                    <a:pt x="164654" y="34032"/>
                  </a:lnTo>
                  <a:lnTo>
                    <a:pt x="208369" y="15544"/>
                  </a:lnTo>
                  <a:lnTo>
                    <a:pt x="255251" y="3990"/>
                  </a:lnTo>
                  <a:lnTo>
                    <a:pt x="304673" y="0"/>
                  </a:lnTo>
                  <a:lnTo>
                    <a:pt x="354129" y="3990"/>
                  </a:lnTo>
                  <a:lnTo>
                    <a:pt x="401038" y="15544"/>
                  </a:lnTo>
                  <a:lnTo>
                    <a:pt x="444775" y="34032"/>
                  </a:lnTo>
                  <a:lnTo>
                    <a:pt x="484712" y="58826"/>
                  </a:lnTo>
                  <a:lnTo>
                    <a:pt x="520223" y="89296"/>
                  </a:lnTo>
                  <a:lnTo>
                    <a:pt x="550683" y="124815"/>
                  </a:lnTo>
                  <a:lnTo>
                    <a:pt x="575464" y="164753"/>
                  </a:lnTo>
                  <a:lnTo>
                    <a:pt x="593940" y="208483"/>
                  </a:lnTo>
                  <a:lnTo>
                    <a:pt x="605485" y="255374"/>
                  </a:lnTo>
                  <a:lnTo>
                    <a:pt x="609473" y="304799"/>
                  </a:lnTo>
                  <a:lnTo>
                    <a:pt x="605485" y="354225"/>
                  </a:lnTo>
                  <a:lnTo>
                    <a:pt x="593940" y="401116"/>
                  </a:lnTo>
                  <a:lnTo>
                    <a:pt x="575464" y="444846"/>
                  </a:lnTo>
                  <a:lnTo>
                    <a:pt x="550683" y="484784"/>
                  </a:lnTo>
                  <a:lnTo>
                    <a:pt x="520223" y="520303"/>
                  </a:lnTo>
                  <a:lnTo>
                    <a:pt x="484712" y="550773"/>
                  </a:lnTo>
                  <a:lnTo>
                    <a:pt x="444775" y="575567"/>
                  </a:lnTo>
                  <a:lnTo>
                    <a:pt x="401038" y="594055"/>
                  </a:lnTo>
                  <a:lnTo>
                    <a:pt x="354129" y="605609"/>
                  </a:lnTo>
                  <a:lnTo>
                    <a:pt x="304673" y="609599"/>
                  </a:lnTo>
                  <a:lnTo>
                    <a:pt x="255251" y="605609"/>
                  </a:lnTo>
                  <a:lnTo>
                    <a:pt x="208369" y="594055"/>
                  </a:lnTo>
                  <a:lnTo>
                    <a:pt x="164654" y="575567"/>
                  </a:lnTo>
                  <a:lnTo>
                    <a:pt x="124733" y="550773"/>
                  </a:lnTo>
                  <a:lnTo>
                    <a:pt x="89233" y="520303"/>
                  </a:lnTo>
                  <a:lnTo>
                    <a:pt x="58781" y="484784"/>
                  </a:lnTo>
                  <a:lnTo>
                    <a:pt x="34005" y="444846"/>
                  </a:lnTo>
                  <a:lnTo>
                    <a:pt x="15531" y="401116"/>
                  </a:lnTo>
                  <a:lnTo>
                    <a:pt x="3987" y="354225"/>
                  </a:lnTo>
                  <a:lnTo>
                    <a:pt x="0" y="304799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177025" y="457619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43" y="3987"/>
                  </a:lnTo>
                  <a:lnTo>
                    <a:pt x="208434" y="15531"/>
                  </a:lnTo>
                  <a:lnTo>
                    <a:pt x="164697" y="34005"/>
                  </a:lnTo>
                  <a:lnTo>
                    <a:pt x="124760" y="58781"/>
                  </a:lnTo>
                  <a:lnTo>
                    <a:pt x="89249" y="89233"/>
                  </a:lnTo>
                  <a:lnTo>
                    <a:pt x="58789" y="124733"/>
                  </a:lnTo>
                  <a:lnTo>
                    <a:pt x="34008" y="164654"/>
                  </a:lnTo>
                  <a:lnTo>
                    <a:pt x="15532" y="208369"/>
                  </a:lnTo>
                  <a:lnTo>
                    <a:pt x="3987" y="255251"/>
                  </a:lnTo>
                  <a:lnTo>
                    <a:pt x="0" y="304672"/>
                  </a:lnTo>
                  <a:lnTo>
                    <a:pt x="3987" y="354129"/>
                  </a:lnTo>
                  <a:lnTo>
                    <a:pt x="15532" y="401038"/>
                  </a:lnTo>
                  <a:lnTo>
                    <a:pt x="34008" y="444775"/>
                  </a:lnTo>
                  <a:lnTo>
                    <a:pt x="58789" y="484712"/>
                  </a:lnTo>
                  <a:lnTo>
                    <a:pt x="89249" y="520223"/>
                  </a:lnTo>
                  <a:lnTo>
                    <a:pt x="124760" y="550683"/>
                  </a:lnTo>
                  <a:lnTo>
                    <a:pt x="164697" y="575464"/>
                  </a:lnTo>
                  <a:lnTo>
                    <a:pt x="208434" y="593940"/>
                  </a:lnTo>
                  <a:lnTo>
                    <a:pt x="255343" y="605485"/>
                  </a:lnTo>
                  <a:lnTo>
                    <a:pt x="304800" y="609472"/>
                  </a:lnTo>
                  <a:lnTo>
                    <a:pt x="354225" y="605485"/>
                  </a:lnTo>
                  <a:lnTo>
                    <a:pt x="401116" y="593940"/>
                  </a:lnTo>
                  <a:lnTo>
                    <a:pt x="444846" y="575464"/>
                  </a:lnTo>
                  <a:lnTo>
                    <a:pt x="484784" y="550683"/>
                  </a:lnTo>
                  <a:lnTo>
                    <a:pt x="520303" y="520223"/>
                  </a:lnTo>
                  <a:lnTo>
                    <a:pt x="550773" y="484712"/>
                  </a:lnTo>
                  <a:lnTo>
                    <a:pt x="575567" y="444775"/>
                  </a:lnTo>
                  <a:lnTo>
                    <a:pt x="594055" y="401038"/>
                  </a:lnTo>
                  <a:lnTo>
                    <a:pt x="605609" y="354129"/>
                  </a:lnTo>
                  <a:lnTo>
                    <a:pt x="609600" y="304672"/>
                  </a:lnTo>
                  <a:lnTo>
                    <a:pt x="605609" y="255251"/>
                  </a:lnTo>
                  <a:lnTo>
                    <a:pt x="594055" y="208369"/>
                  </a:lnTo>
                  <a:lnTo>
                    <a:pt x="575567" y="164654"/>
                  </a:lnTo>
                  <a:lnTo>
                    <a:pt x="550773" y="124733"/>
                  </a:lnTo>
                  <a:lnTo>
                    <a:pt x="520303" y="89233"/>
                  </a:lnTo>
                  <a:lnTo>
                    <a:pt x="484784" y="58781"/>
                  </a:lnTo>
                  <a:lnTo>
                    <a:pt x="444846" y="34005"/>
                  </a:lnTo>
                  <a:lnTo>
                    <a:pt x="401116" y="15531"/>
                  </a:lnTo>
                  <a:lnTo>
                    <a:pt x="354225" y="3987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177025" y="457619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672"/>
                  </a:moveTo>
                  <a:lnTo>
                    <a:pt x="3987" y="255251"/>
                  </a:lnTo>
                  <a:lnTo>
                    <a:pt x="15532" y="208369"/>
                  </a:lnTo>
                  <a:lnTo>
                    <a:pt x="34008" y="164654"/>
                  </a:lnTo>
                  <a:lnTo>
                    <a:pt x="58789" y="124733"/>
                  </a:lnTo>
                  <a:lnTo>
                    <a:pt x="89249" y="89233"/>
                  </a:lnTo>
                  <a:lnTo>
                    <a:pt x="124760" y="58781"/>
                  </a:lnTo>
                  <a:lnTo>
                    <a:pt x="164697" y="34005"/>
                  </a:lnTo>
                  <a:lnTo>
                    <a:pt x="208434" y="15531"/>
                  </a:lnTo>
                  <a:lnTo>
                    <a:pt x="255343" y="3987"/>
                  </a:lnTo>
                  <a:lnTo>
                    <a:pt x="304800" y="0"/>
                  </a:lnTo>
                  <a:lnTo>
                    <a:pt x="354225" y="3987"/>
                  </a:lnTo>
                  <a:lnTo>
                    <a:pt x="401116" y="15531"/>
                  </a:lnTo>
                  <a:lnTo>
                    <a:pt x="444846" y="34005"/>
                  </a:lnTo>
                  <a:lnTo>
                    <a:pt x="484784" y="58781"/>
                  </a:lnTo>
                  <a:lnTo>
                    <a:pt x="520303" y="89233"/>
                  </a:lnTo>
                  <a:lnTo>
                    <a:pt x="550773" y="124733"/>
                  </a:lnTo>
                  <a:lnTo>
                    <a:pt x="575567" y="164654"/>
                  </a:lnTo>
                  <a:lnTo>
                    <a:pt x="594055" y="208369"/>
                  </a:lnTo>
                  <a:lnTo>
                    <a:pt x="605609" y="255251"/>
                  </a:lnTo>
                  <a:lnTo>
                    <a:pt x="609600" y="304672"/>
                  </a:lnTo>
                  <a:lnTo>
                    <a:pt x="605609" y="354129"/>
                  </a:lnTo>
                  <a:lnTo>
                    <a:pt x="594055" y="401038"/>
                  </a:lnTo>
                  <a:lnTo>
                    <a:pt x="575567" y="444775"/>
                  </a:lnTo>
                  <a:lnTo>
                    <a:pt x="550773" y="484712"/>
                  </a:lnTo>
                  <a:lnTo>
                    <a:pt x="520303" y="520223"/>
                  </a:lnTo>
                  <a:lnTo>
                    <a:pt x="484784" y="550683"/>
                  </a:lnTo>
                  <a:lnTo>
                    <a:pt x="444846" y="575464"/>
                  </a:lnTo>
                  <a:lnTo>
                    <a:pt x="401116" y="593940"/>
                  </a:lnTo>
                  <a:lnTo>
                    <a:pt x="354225" y="605485"/>
                  </a:lnTo>
                  <a:lnTo>
                    <a:pt x="304800" y="609472"/>
                  </a:lnTo>
                  <a:lnTo>
                    <a:pt x="255343" y="605485"/>
                  </a:lnTo>
                  <a:lnTo>
                    <a:pt x="208434" y="593940"/>
                  </a:lnTo>
                  <a:lnTo>
                    <a:pt x="164697" y="575464"/>
                  </a:lnTo>
                  <a:lnTo>
                    <a:pt x="124760" y="550683"/>
                  </a:lnTo>
                  <a:lnTo>
                    <a:pt x="89249" y="520223"/>
                  </a:lnTo>
                  <a:lnTo>
                    <a:pt x="58789" y="484712"/>
                  </a:lnTo>
                  <a:lnTo>
                    <a:pt x="34008" y="444775"/>
                  </a:lnTo>
                  <a:lnTo>
                    <a:pt x="15532" y="401038"/>
                  </a:lnTo>
                  <a:lnTo>
                    <a:pt x="3987" y="354129"/>
                  </a:lnTo>
                  <a:lnTo>
                    <a:pt x="0" y="304672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186425" y="4271390"/>
              <a:ext cx="1676400" cy="1447800"/>
            </a:xfrm>
            <a:custGeom>
              <a:avLst/>
              <a:gdLst/>
              <a:ahLst/>
              <a:cxnLst/>
              <a:rect l="l" t="t" r="r" b="b"/>
              <a:pathLst>
                <a:path w="1676400" h="1447800">
                  <a:moveTo>
                    <a:pt x="0" y="723772"/>
                  </a:moveTo>
                  <a:lnTo>
                    <a:pt x="1529" y="679688"/>
                  </a:lnTo>
                  <a:lnTo>
                    <a:pt x="6058" y="636302"/>
                  </a:lnTo>
                  <a:lnTo>
                    <a:pt x="13500" y="593689"/>
                  </a:lnTo>
                  <a:lnTo>
                    <a:pt x="23767" y="551925"/>
                  </a:lnTo>
                  <a:lnTo>
                    <a:pt x="36772" y="511087"/>
                  </a:lnTo>
                  <a:lnTo>
                    <a:pt x="52426" y="471249"/>
                  </a:lnTo>
                  <a:lnTo>
                    <a:pt x="70643" y="432487"/>
                  </a:lnTo>
                  <a:lnTo>
                    <a:pt x="91334" y="394878"/>
                  </a:lnTo>
                  <a:lnTo>
                    <a:pt x="114412" y="358497"/>
                  </a:lnTo>
                  <a:lnTo>
                    <a:pt x="139790" y="323420"/>
                  </a:lnTo>
                  <a:lnTo>
                    <a:pt x="167381" y="289722"/>
                  </a:lnTo>
                  <a:lnTo>
                    <a:pt x="197095" y="257479"/>
                  </a:lnTo>
                  <a:lnTo>
                    <a:pt x="228847" y="226768"/>
                  </a:lnTo>
                  <a:lnTo>
                    <a:pt x="262547" y="197663"/>
                  </a:lnTo>
                  <a:lnTo>
                    <a:pt x="298110" y="170242"/>
                  </a:lnTo>
                  <a:lnTo>
                    <a:pt x="335446" y="144578"/>
                  </a:lnTo>
                  <a:lnTo>
                    <a:pt x="374470" y="120749"/>
                  </a:lnTo>
                  <a:lnTo>
                    <a:pt x="415092" y="98829"/>
                  </a:lnTo>
                  <a:lnTo>
                    <a:pt x="457226" y="78895"/>
                  </a:lnTo>
                  <a:lnTo>
                    <a:pt x="500783" y="61023"/>
                  </a:lnTo>
                  <a:lnTo>
                    <a:pt x="545677" y="45287"/>
                  </a:lnTo>
                  <a:lnTo>
                    <a:pt x="591820" y="31765"/>
                  </a:lnTo>
                  <a:lnTo>
                    <a:pt x="639124" y="20532"/>
                  </a:lnTo>
                  <a:lnTo>
                    <a:pt x="687501" y="11662"/>
                  </a:lnTo>
                  <a:lnTo>
                    <a:pt x="736865" y="5234"/>
                  </a:lnTo>
                  <a:lnTo>
                    <a:pt x="787127" y="1321"/>
                  </a:lnTo>
                  <a:lnTo>
                    <a:pt x="838200" y="0"/>
                  </a:lnTo>
                  <a:lnTo>
                    <a:pt x="889259" y="1321"/>
                  </a:lnTo>
                  <a:lnTo>
                    <a:pt x="939510" y="5234"/>
                  </a:lnTo>
                  <a:lnTo>
                    <a:pt x="988864" y="11662"/>
                  </a:lnTo>
                  <a:lnTo>
                    <a:pt x="1037234" y="20532"/>
                  </a:lnTo>
                  <a:lnTo>
                    <a:pt x="1084532" y="31765"/>
                  </a:lnTo>
                  <a:lnTo>
                    <a:pt x="1130671" y="45287"/>
                  </a:lnTo>
                  <a:lnTo>
                    <a:pt x="1175562" y="61023"/>
                  </a:lnTo>
                  <a:lnTo>
                    <a:pt x="1219117" y="78895"/>
                  </a:lnTo>
                  <a:lnTo>
                    <a:pt x="1261251" y="98829"/>
                  </a:lnTo>
                  <a:lnTo>
                    <a:pt x="1301873" y="120749"/>
                  </a:lnTo>
                  <a:lnTo>
                    <a:pt x="1340898" y="144578"/>
                  </a:lnTo>
                  <a:lnTo>
                    <a:pt x="1378237" y="170242"/>
                  </a:lnTo>
                  <a:lnTo>
                    <a:pt x="1413802" y="197663"/>
                  </a:lnTo>
                  <a:lnTo>
                    <a:pt x="1447507" y="226768"/>
                  </a:lnTo>
                  <a:lnTo>
                    <a:pt x="1479262" y="257479"/>
                  </a:lnTo>
                  <a:lnTo>
                    <a:pt x="1508981" y="289722"/>
                  </a:lnTo>
                  <a:lnTo>
                    <a:pt x="1536576" y="323420"/>
                  </a:lnTo>
                  <a:lnTo>
                    <a:pt x="1561958" y="358497"/>
                  </a:lnTo>
                  <a:lnTo>
                    <a:pt x="1585042" y="394878"/>
                  </a:lnTo>
                  <a:lnTo>
                    <a:pt x="1605737" y="432487"/>
                  </a:lnTo>
                  <a:lnTo>
                    <a:pt x="1623958" y="471249"/>
                  </a:lnTo>
                  <a:lnTo>
                    <a:pt x="1639617" y="511087"/>
                  </a:lnTo>
                  <a:lnTo>
                    <a:pt x="1652625" y="551925"/>
                  </a:lnTo>
                  <a:lnTo>
                    <a:pt x="1662895" y="593689"/>
                  </a:lnTo>
                  <a:lnTo>
                    <a:pt x="1670339" y="636302"/>
                  </a:lnTo>
                  <a:lnTo>
                    <a:pt x="1674870" y="679688"/>
                  </a:lnTo>
                  <a:lnTo>
                    <a:pt x="1676400" y="723772"/>
                  </a:lnTo>
                  <a:lnTo>
                    <a:pt x="1674870" y="767870"/>
                  </a:lnTo>
                  <a:lnTo>
                    <a:pt x="1670339" y="811268"/>
                  </a:lnTo>
                  <a:lnTo>
                    <a:pt x="1662895" y="853892"/>
                  </a:lnTo>
                  <a:lnTo>
                    <a:pt x="1652625" y="895665"/>
                  </a:lnTo>
                  <a:lnTo>
                    <a:pt x="1639617" y="936512"/>
                  </a:lnTo>
                  <a:lnTo>
                    <a:pt x="1623958" y="976357"/>
                  </a:lnTo>
                  <a:lnTo>
                    <a:pt x="1605737" y="1015125"/>
                  </a:lnTo>
                  <a:lnTo>
                    <a:pt x="1585042" y="1052739"/>
                  </a:lnTo>
                  <a:lnTo>
                    <a:pt x="1561958" y="1089124"/>
                  </a:lnTo>
                  <a:lnTo>
                    <a:pt x="1536576" y="1124205"/>
                  </a:lnTo>
                  <a:lnTo>
                    <a:pt x="1508981" y="1157905"/>
                  </a:lnTo>
                  <a:lnTo>
                    <a:pt x="1479262" y="1190150"/>
                  </a:lnTo>
                  <a:lnTo>
                    <a:pt x="1447507" y="1220862"/>
                  </a:lnTo>
                  <a:lnTo>
                    <a:pt x="1413802" y="1249968"/>
                  </a:lnTo>
                  <a:lnTo>
                    <a:pt x="1378237" y="1277390"/>
                  </a:lnTo>
                  <a:lnTo>
                    <a:pt x="1340898" y="1303053"/>
                  </a:lnTo>
                  <a:lnTo>
                    <a:pt x="1301873" y="1326882"/>
                  </a:lnTo>
                  <a:lnTo>
                    <a:pt x="1261251" y="1348801"/>
                  </a:lnTo>
                  <a:lnTo>
                    <a:pt x="1219117" y="1368733"/>
                  </a:lnTo>
                  <a:lnTo>
                    <a:pt x="1175562" y="1386605"/>
                  </a:lnTo>
                  <a:lnTo>
                    <a:pt x="1130671" y="1402339"/>
                  </a:lnTo>
                  <a:lnTo>
                    <a:pt x="1084532" y="1415860"/>
                  </a:lnTo>
                  <a:lnTo>
                    <a:pt x="1037234" y="1427092"/>
                  </a:lnTo>
                  <a:lnTo>
                    <a:pt x="988864" y="1435960"/>
                  </a:lnTo>
                  <a:lnTo>
                    <a:pt x="939510" y="1442388"/>
                  </a:lnTo>
                  <a:lnTo>
                    <a:pt x="889259" y="1446301"/>
                  </a:lnTo>
                  <a:lnTo>
                    <a:pt x="838200" y="1447622"/>
                  </a:lnTo>
                  <a:lnTo>
                    <a:pt x="787127" y="1446301"/>
                  </a:lnTo>
                  <a:lnTo>
                    <a:pt x="736865" y="1442388"/>
                  </a:lnTo>
                  <a:lnTo>
                    <a:pt x="687501" y="1435960"/>
                  </a:lnTo>
                  <a:lnTo>
                    <a:pt x="639124" y="1427092"/>
                  </a:lnTo>
                  <a:lnTo>
                    <a:pt x="591820" y="1415860"/>
                  </a:lnTo>
                  <a:lnTo>
                    <a:pt x="545677" y="1402339"/>
                  </a:lnTo>
                  <a:lnTo>
                    <a:pt x="500783" y="1386605"/>
                  </a:lnTo>
                  <a:lnTo>
                    <a:pt x="457226" y="1368733"/>
                  </a:lnTo>
                  <a:lnTo>
                    <a:pt x="415092" y="1348801"/>
                  </a:lnTo>
                  <a:lnTo>
                    <a:pt x="374470" y="1326882"/>
                  </a:lnTo>
                  <a:lnTo>
                    <a:pt x="335446" y="1303053"/>
                  </a:lnTo>
                  <a:lnTo>
                    <a:pt x="298110" y="1277390"/>
                  </a:lnTo>
                  <a:lnTo>
                    <a:pt x="262547" y="1249968"/>
                  </a:lnTo>
                  <a:lnTo>
                    <a:pt x="228847" y="1220862"/>
                  </a:lnTo>
                  <a:lnTo>
                    <a:pt x="197095" y="1190150"/>
                  </a:lnTo>
                  <a:lnTo>
                    <a:pt x="167381" y="1157905"/>
                  </a:lnTo>
                  <a:lnTo>
                    <a:pt x="139790" y="1124205"/>
                  </a:lnTo>
                  <a:lnTo>
                    <a:pt x="114412" y="1089124"/>
                  </a:lnTo>
                  <a:lnTo>
                    <a:pt x="91334" y="1052739"/>
                  </a:lnTo>
                  <a:lnTo>
                    <a:pt x="70643" y="1015125"/>
                  </a:lnTo>
                  <a:lnTo>
                    <a:pt x="52426" y="976357"/>
                  </a:lnTo>
                  <a:lnTo>
                    <a:pt x="36772" y="936512"/>
                  </a:lnTo>
                  <a:lnTo>
                    <a:pt x="23767" y="895665"/>
                  </a:lnTo>
                  <a:lnTo>
                    <a:pt x="13500" y="853892"/>
                  </a:lnTo>
                  <a:lnTo>
                    <a:pt x="6058" y="811268"/>
                  </a:lnTo>
                  <a:lnTo>
                    <a:pt x="1529" y="767870"/>
                  </a:lnTo>
                  <a:lnTo>
                    <a:pt x="0" y="723772"/>
                  </a:lnTo>
                  <a:close/>
                </a:path>
              </a:pathLst>
            </a:custGeom>
            <a:ln w="63508">
              <a:solidFill>
                <a:srgbClr val="0000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186298" y="3700017"/>
              <a:ext cx="1676400" cy="76200"/>
            </a:xfrm>
            <a:custGeom>
              <a:avLst/>
              <a:gdLst/>
              <a:ahLst/>
              <a:cxnLst/>
              <a:rect l="l" t="t" r="r" b="b"/>
              <a:pathLst>
                <a:path w="1676400" h="76200">
                  <a:moveTo>
                    <a:pt x="76326" y="0"/>
                  </a:moveTo>
                  <a:lnTo>
                    <a:pt x="0" y="38099"/>
                  </a:lnTo>
                  <a:lnTo>
                    <a:pt x="76326" y="76199"/>
                  </a:lnTo>
                  <a:lnTo>
                    <a:pt x="76326" y="42798"/>
                  </a:lnTo>
                  <a:lnTo>
                    <a:pt x="63626" y="42798"/>
                  </a:lnTo>
                  <a:lnTo>
                    <a:pt x="63626" y="33273"/>
                  </a:lnTo>
                  <a:lnTo>
                    <a:pt x="76326" y="33273"/>
                  </a:lnTo>
                  <a:lnTo>
                    <a:pt x="76326" y="0"/>
                  </a:lnTo>
                  <a:close/>
                </a:path>
                <a:path w="1676400" h="76200">
                  <a:moveTo>
                    <a:pt x="1600200" y="0"/>
                  </a:moveTo>
                  <a:lnTo>
                    <a:pt x="1600200" y="76199"/>
                  </a:lnTo>
                  <a:lnTo>
                    <a:pt x="1667002" y="42798"/>
                  </a:lnTo>
                  <a:lnTo>
                    <a:pt x="1612900" y="42798"/>
                  </a:lnTo>
                  <a:lnTo>
                    <a:pt x="1612900" y="33273"/>
                  </a:lnTo>
                  <a:lnTo>
                    <a:pt x="1666748" y="33273"/>
                  </a:lnTo>
                  <a:lnTo>
                    <a:pt x="1600200" y="0"/>
                  </a:lnTo>
                  <a:close/>
                </a:path>
                <a:path w="1676400" h="76200">
                  <a:moveTo>
                    <a:pt x="76326" y="33273"/>
                  </a:moveTo>
                  <a:lnTo>
                    <a:pt x="63626" y="33273"/>
                  </a:lnTo>
                  <a:lnTo>
                    <a:pt x="63626" y="42798"/>
                  </a:lnTo>
                  <a:lnTo>
                    <a:pt x="76326" y="42798"/>
                  </a:lnTo>
                  <a:lnTo>
                    <a:pt x="76326" y="33273"/>
                  </a:lnTo>
                  <a:close/>
                </a:path>
                <a:path w="1676400" h="76200">
                  <a:moveTo>
                    <a:pt x="1600200" y="33273"/>
                  </a:moveTo>
                  <a:lnTo>
                    <a:pt x="76326" y="33273"/>
                  </a:lnTo>
                  <a:lnTo>
                    <a:pt x="76326" y="42798"/>
                  </a:lnTo>
                  <a:lnTo>
                    <a:pt x="1600200" y="42798"/>
                  </a:lnTo>
                  <a:lnTo>
                    <a:pt x="1600200" y="33273"/>
                  </a:lnTo>
                  <a:close/>
                </a:path>
                <a:path w="1676400" h="76200">
                  <a:moveTo>
                    <a:pt x="1666748" y="33273"/>
                  </a:moveTo>
                  <a:lnTo>
                    <a:pt x="1612900" y="33273"/>
                  </a:lnTo>
                  <a:lnTo>
                    <a:pt x="1612900" y="42798"/>
                  </a:lnTo>
                  <a:lnTo>
                    <a:pt x="1667002" y="42798"/>
                  </a:lnTo>
                  <a:lnTo>
                    <a:pt x="1676400" y="38099"/>
                  </a:lnTo>
                  <a:lnTo>
                    <a:pt x="1666748" y="33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186425" y="3509517"/>
              <a:ext cx="0" cy="1447800"/>
            </a:xfrm>
            <a:custGeom>
              <a:avLst/>
              <a:gdLst/>
              <a:ahLst/>
              <a:cxnLst/>
              <a:rect l="l" t="t" r="r" b="b"/>
              <a:pathLst>
                <a:path w="0" h="1447800">
                  <a:moveTo>
                    <a:pt x="0" y="1447546"/>
                  </a:moveTo>
                  <a:lnTo>
                    <a:pt x="0" y="0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791199" y="3504742"/>
              <a:ext cx="447675" cy="381000"/>
            </a:xfrm>
            <a:custGeom>
              <a:avLst/>
              <a:gdLst/>
              <a:ahLst/>
              <a:cxnLst/>
              <a:rect l="l" t="t" r="r" b="b"/>
              <a:pathLst>
                <a:path w="447675" h="381000">
                  <a:moveTo>
                    <a:pt x="447675" y="0"/>
                  </a:moveTo>
                  <a:lnTo>
                    <a:pt x="0" y="0"/>
                  </a:lnTo>
                  <a:lnTo>
                    <a:pt x="0" y="380949"/>
                  </a:lnTo>
                  <a:lnTo>
                    <a:pt x="447675" y="380949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 descr=""/>
          <p:cNvGrpSpPr/>
          <p:nvPr/>
        </p:nvGrpSpPr>
        <p:grpSpPr>
          <a:xfrm>
            <a:off x="7745471" y="3276142"/>
            <a:ext cx="1740535" cy="2524125"/>
            <a:chOff x="7745471" y="3276142"/>
            <a:chExt cx="1740535" cy="2524125"/>
          </a:xfrm>
        </p:grpSpPr>
        <p:sp>
          <p:nvSpPr>
            <p:cNvPr id="33" name="object 33" descr=""/>
            <p:cNvSpPr/>
            <p:nvPr/>
          </p:nvSpPr>
          <p:spPr>
            <a:xfrm>
              <a:off x="8234298" y="3814317"/>
              <a:ext cx="610235" cy="1981200"/>
            </a:xfrm>
            <a:custGeom>
              <a:avLst/>
              <a:gdLst/>
              <a:ahLst/>
              <a:cxnLst/>
              <a:rect l="l" t="t" r="r" b="b"/>
              <a:pathLst>
                <a:path w="610234" h="1981200">
                  <a:moveTo>
                    <a:pt x="304800" y="0"/>
                  </a:moveTo>
                  <a:lnTo>
                    <a:pt x="261691" y="9833"/>
                  </a:lnTo>
                  <a:lnTo>
                    <a:pt x="220436" y="38442"/>
                  </a:lnTo>
                  <a:lnTo>
                    <a:pt x="181448" y="84486"/>
                  </a:lnTo>
                  <a:lnTo>
                    <a:pt x="145141" y="146625"/>
                  </a:lnTo>
                  <a:lnTo>
                    <a:pt x="128122" y="183311"/>
                  </a:lnTo>
                  <a:lnTo>
                    <a:pt x="111927" y="223519"/>
                  </a:lnTo>
                  <a:lnTo>
                    <a:pt x="96610" y="267081"/>
                  </a:lnTo>
                  <a:lnTo>
                    <a:pt x="82221" y="313830"/>
                  </a:lnTo>
                  <a:lnTo>
                    <a:pt x="68812" y="363597"/>
                  </a:lnTo>
                  <a:lnTo>
                    <a:pt x="56436" y="416216"/>
                  </a:lnTo>
                  <a:lnTo>
                    <a:pt x="45142" y="471519"/>
                  </a:lnTo>
                  <a:lnTo>
                    <a:pt x="34984" y="529338"/>
                  </a:lnTo>
                  <a:lnTo>
                    <a:pt x="26012" y="589507"/>
                  </a:lnTo>
                  <a:lnTo>
                    <a:pt x="18279" y="651857"/>
                  </a:lnTo>
                  <a:lnTo>
                    <a:pt x="11836" y="716222"/>
                  </a:lnTo>
                  <a:lnTo>
                    <a:pt x="6735" y="782433"/>
                  </a:lnTo>
                  <a:lnTo>
                    <a:pt x="3028" y="850324"/>
                  </a:lnTo>
                  <a:lnTo>
                    <a:pt x="765" y="919726"/>
                  </a:lnTo>
                  <a:lnTo>
                    <a:pt x="0" y="990472"/>
                  </a:lnTo>
                  <a:lnTo>
                    <a:pt x="765" y="1061204"/>
                  </a:lnTo>
                  <a:lnTo>
                    <a:pt x="3028" y="1130593"/>
                  </a:lnTo>
                  <a:lnTo>
                    <a:pt x="6735" y="1198472"/>
                  </a:lnTo>
                  <a:lnTo>
                    <a:pt x="11836" y="1264674"/>
                  </a:lnTo>
                  <a:lnTo>
                    <a:pt x="18279" y="1329031"/>
                  </a:lnTo>
                  <a:lnTo>
                    <a:pt x="26012" y="1391375"/>
                  </a:lnTo>
                  <a:lnTo>
                    <a:pt x="34984" y="1451539"/>
                  </a:lnTo>
                  <a:lnTo>
                    <a:pt x="45142" y="1509356"/>
                  </a:lnTo>
                  <a:lnTo>
                    <a:pt x="56436" y="1564657"/>
                  </a:lnTo>
                  <a:lnTo>
                    <a:pt x="68812" y="1617275"/>
                  </a:lnTo>
                  <a:lnTo>
                    <a:pt x="82221" y="1667042"/>
                  </a:lnTo>
                  <a:lnTo>
                    <a:pt x="96610" y="1713791"/>
                  </a:lnTo>
                  <a:lnTo>
                    <a:pt x="111927" y="1757355"/>
                  </a:lnTo>
                  <a:lnTo>
                    <a:pt x="128122" y="1797565"/>
                  </a:lnTo>
                  <a:lnTo>
                    <a:pt x="145141" y="1834253"/>
                  </a:lnTo>
                  <a:lnTo>
                    <a:pt x="181448" y="1896398"/>
                  </a:lnTo>
                  <a:lnTo>
                    <a:pt x="220436" y="1942447"/>
                  </a:lnTo>
                  <a:lnTo>
                    <a:pt x="261691" y="1971059"/>
                  </a:lnTo>
                  <a:lnTo>
                    <a:pt x="304800" y="1980895"/>
                  </a:lnTo>
                  <a:lnTo>
                    <a:pt x="326576" y="1978408"/>
                  </a:lnTo>
                  <a:lnTo>
                    <a:pt x="368837" y="1959016"/>
                  </a:lnTo>
                  <a:lnTo>
                    <a:pt x="409032" y="1921518"/>
                  </a:lnTo>
                  <a:lnTo>
                    <a:pt x="446750" y="1867254"/>
                  </a:lnTo>
                  <a:lnTo>
                    <a:pt x="481576" y="1797565"/>
                  </a:lnTo>
                  <a:lnTo>
                    <a:pt x="497776" y="1757355"/>
                  </a:lnTo>
                  <a:lnTo>
                    <a:pt x="513098" y="1713791"/>
                  </a:lnTo>
                  <a:lnTo>
                    <a:pt x="527491" y="1667042"/>
                  </a:lnTo>
                  <a:lnTo>
                    <a:pt x="540903" y="1617275"/>
                  </a:lnTo>
                  <a:lnTo>
                    <a:pt x="553283" y="1564657"/>
                  </a:lnTo>
                  <a:lnTo>
                    <a:pt x="564579" y="1509356"/>
                  </a:lnTo>
                  <a:lnTo>
                    <a:pt x="574739" y="1451539"/>
                  </a:lnTo>
                  <a:lnTo>
                    <a:pt x="583712" y="1391375"/>
                  </a:lnTo>
                  <a:lnTo>
                    <a:pt x="591446" y="1329031"/>
                  </a:lnTo>
                  <a:lnTo>
                    <a:pt x="597889" y="1264674"/>
                  </a:lnTo>
                  <a:lnTo>
                    <a:pt x="602991" y="1198472"/>
                  </a:lnTo>
                  <a:lnTo>
                    <a:pt x="606698" y="1130593"/>
                  </a:lnTo>
                  <a:lnTo>
                    <a:pt x="608961" y="1061204"/>
                  </a:lnTo>
                  <a:lnTo>
                    <a:pt x="609726" y="990472"/>
                  </a:lnTo>
                  <a:lnTo>
                    <a:pt x="608961" y="919726"/>
                  </a:lnTo>
                  <a:lnTo>
                    <a:pt x="606698" y="850324"/>
                  </a:lnTo>
                  <a:lnTo>
                    <a:pt x="602991" y="782433"/>
                  </a:lnTo>
                  <a:lnTo>
                    <a:pt x="597889" y="716222"/>
                  </a:lnTo>
                  <a:lnTo>
                    <a:pt x="591446" y="651857"/>
                  </a:lnTo>
                  <a:lnTo>
                    <a:pt x="583712" y="589507"/>
                  </a:lnTo>
                  <a:lnTo>
                    <a:pt x="574739" y="529338"/>
                  </a:lnTo>
                  <a:lnTo>
                    <a:pt x="564579" y="471519"/>
                  </a:lnTo>
                  <a:lnTo>
                    <a:pt x="553283" y="416216"/>
                  </a:lnTo>
                  <a:lnTo>
                    <a:pt x="540903" y="363597"/>
                  </a:lnTo>
                  <a:lnTo>
                    <a:pt x="527491" y="313830"/>
                  </a:lnTo>
                  <a:lnTo>
                    <a:pt x="513098" y="267081"/>
                  </a:lnTo>
                  <a:lnTo>
                    <a:pt x="497776" y="223519"/>
                  </a:lnTo>
                  <a:lnTo>
                    <a:pt x="481576" y="183311"/>
                  </a:lnTo>
                  <a:lnTo>
                    <a:pt x="464550" y="146625"/>
                  </a:lnTo>
                  <a:lnTo>
                    <a:pt x="428227" y="84486"/>
                  </a:lnTo>
                  <a:lnTo>
                    <a:pt x="389219" y="38442"/>
                  </a:lnTo>
                  <a:lnTo>
                    <a:pt x="347939" y="9833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234298" y="3814317"/>
              <a:ext cx="610235" cy="1981200"/>
            </a:xfrm>
            <a:custGeom>
              <a:avLst/>
              <a:gdLst/>
              <a:ahLst/>
              <a:cxnLst/>
              <a:rect l="l" t="t" r="r" b="b"/>
              <a:pathLst>
                <a:path w="610234" h="1981200">
                  <a:moveTo>
                    <a:pt x="0" y="990472"/>
                  </a:moveTo>
                  <a:lnTo>
                    <a:pt x="765" y="919726"/>
                  </a:lnTo>
                  <a:lnTo>
                    <a:pt x="3028" y="850324"/>
                  </a:lnTo>
                  <a:lnTo>
                    <a:pt x="6735" y="782433"/>
                  </a:lnTo>
                  <a:lnTo>
                    <a:pt x="11836" y="716222"/>
                  </a:lnTo>
                  <a:lnTo>
                    <a:pt x="18279" y="651857"/>
                  </a:lnTo>
                  <a:lnTo>
                    <a:pt x="26012" y="589507"/>
                  </a:lnTo>
                  <a:lnTo>
                    <a:pt x="34984" y="529338"/>
                  </a:lnTo>
                  <a:lnTo>
                    <a:pt x="45142" y="471519"/>
                  </a:lnTo>
                  <a:lnTo>
                    <a:pt x="56436" y="416216"/>
                  </a:lnTo>
                  <a:lnTo>
                    <a:pt x="68812" y="363597"/>
                  </a:lnTo>
                  <a:lnTo>
                    <a:pt x="82221" y="313830"/>
                  </a:lnTo>
                  <a:lnTo>
                    <a:pt x="96610" y="267081"/>
                  </a:lnTo>
                  <a:lnTo>
                    <a:pt x="111927" y="223519"/>
                  </a:lnTo>
                  <a:lnTo>
                    <a:pt x="128122" y="183311"/>
                  </a:lnTo>
                  <a:lnTo>
                    <a:pt x="145141" y="146625"/>
                  </a:lnTo>
                  <a:lnTo>
                    <a:pt x="181448" y="84486"/>
                  </a:lnTo>
                  <a:lnTo>
                    <a:pt x="220436" y="38442"/>
                  </a:lnTo>
                  <a:lnTo>
                    <a:pt x="261691" y="9833"/>
                  </a:lnTo>
                  <a:lnTo>
                    <a:pt x="304800" y="0"/>
                  </a:lnTo>
                  <a:lnTo>
                    <a:pt x="326576" y="2486"/>
                  </a:lnTo>
                  <a:lnTo>
                    <a:pt x="368837" y="21875"/>
                  </a:lnTo>
                  <a:lnTo>
                    <a:pt x="409032" y="59368"/>
                  </a:lnTo>
                  <a:lnTo>
                    <a:pt x="446750" y="113627"/>
                  </a:lnTo>
                  <a:lnTo>
                    <a:pt x="481576" y="183311"/>
                  </a:lnTo>
                  <a:lnTo>
                    <a:pt x="497776" y="223519"/>
                  </a:lnTo>
                  <a:lnTo>
                    <a:pt x="513098" y="267081"/>
                  </a:lnTo>
                  <a:lnTo>
                    <a:pt x="527491" y="313830"/>
                  </a:lnTo>
                  <a:lnTo>
                    <a:pt x="540903" y="363597"/>
                  </a:lnTo>
                  <a:lnTo>
                    <a:pt x="553283" y="416216"/>
                  </a:lnTo>
                  <a:lnTo>
                    <a:pt x="564579" y="471519"/>
                  </a:lnTo>
                  <a:lnTo>
                    <a:pt x="574739" y="529338"/>
                  </a:lnTo>
                  <a:lnTo>
                    <a:pt x="583712" y="589507"/>
                  </a:lnTo>
                  <a:lnTo>
                    <a:pt x="591446" y="651857"/>
                  </a:lnTo>
                  <a:lnTo>
                    <a:pt x="597889" y="716222"/>
                  </a:lnTo>
                  <a:lnTo>
                    <a:pt x="602991" y="782433"/>
                  </a:lnTo>
                  <a:lnTo>
                    <a:pt x="606698" y="850324"/>
                  </a:lnTo>
                  <a:lnTo>
                    <a:pt x="608961" y="919726"/>
                  </a:lnTo>
                  <a:lnTo>
                    <a:pt x="609726" y="990472"/>
                  </a:lnTo>
                  <a:lnTo>
                    <a:pt x="608961" y="1061204"/>
                  </a:lnTo>
                  <a:lnTo>
                    <a:pt x="606698" y="1130593"/>
                  </a:lnTo>
                  <a:lnTo>
                    <a:pt x="602991" y="1198472"/>
                  </a:lnTo>
                  <a:lnTo>
                    <a:pt x="597889" y="1264674"/>
                  </a:lnTo>
                  <a:lnTo>
                    <a:pt x="591446" y="1329031"/>
                  </a:lnTo>
                  <a:lnTo>
                    <a:pt x="583712" y="1391375"/>
                  </a:lnTo>
                  <a:lnTo>
                    <a:pt x="574739" y="1451539"/>
                  </a:lnTo>
                  <a:lnTo>
                    <a:pt x="564579" y="1509356"/>
                  </a:lnTo>
                  <a:lnTo>
                    <a:pt x="553283" y="1564657"/>
                  </a:lnTo>
                  <a:lnTo>
                    <a:pt x="540903" y="1617275"/>
                  </a:lnTo>
                  <a:lnTo>
                    <a:pt x="527491" y="1667042"/>
                  </a:lnTo>
                  <a:lnTo>
                    <a:pt x="513098" y="1713791"/>
                  </a:lnTo>
                  <a:lnTo>
                    <a:pt x="497776" y="1757355"/>
                  </a:lnTo>
                  <a:lnTo>
                    <a:pt x="481576" y="1797565"/>
                  </a:lnTo>
                  <a:lnTo>
                    <a:pt x="464550" y="1834253"/>
                  </a:lnTo>
                  <a:lnTo>
                    <a:pt x="428227" y="1896398"/>
                  </a:lnTo>
                  <a:lnTo>
                    <a:pt x="389219" y="1942447"/>
                  </a:lnTo>
                  <a:lnTo>
                    <a:pt x="347939" y="1971059"/>
                  </a:lnTo>
                  <a:lnTo>
                    <a:pt x="304800" y="1980895"/>
                  </a:lnTo>
                  <a:lnTo>
                    <a:pt x="283039" y="1978408"/>
                  </a:lnTo>
                  <a:lnTo>
                    <a:pt x="240806" y="1959016"/>
                  </a:lnTo>
                  <a:lnTo>
                    <a:pt x="200633" y="1921518"/>
                  </a:lnTo>
                  <a:lnTo>
                    <a:pt x="162934" y="1867254"/>
                  </a:lnTo>
                  <a:lnTo>
                    <a:pt x="128122" y="1797565"/>
                  </a:lnTo>
                  <a:lnTo>
                    <a:pt x="111927" y="1757355"/>
                  </a:lnTo>
                  <a:lnTo>
                    <a:pt x="96610" y="1713791"/>
                  </a:lnTo>
                  <a:lnTo>
                    <a:pt x="82221" y="1667042"/>
                  </a:lnTo>
                  <a:lnTo>
                    <a:pt x="68812" y="1617275"/>
                  </a:lnTo>
                  <a:lnTo>
                    <a:pt x="56436" y="1564657"/>
                  </a:lnTo>
                  <a:lnTo>
                    <a:pt x="45142" y="1509356"/>
                  </a:lnTo>
                  <a:lnTo>
                    <a:pt x="34984" y="1451539"/>
                  </a:lnTo>
                  <a:lnTo>
                    <a:pt x="26012" y="1391375"/>
                  </a:lnTo>
                  <a:lnTo>
                    <a:pt x="18279" y="1329031"/>
                  </a:lnTo>
                  <a:lnTo>
                    <a:pt x="11836" y="1264674"/>
                  </a:lnTo>
                  <a:lnTo>
                    <a:pt x="6735" y="1198472"/>
                  </a:lnTo>
                  <a:lnTo>
                    <a:pt x="3028" y="1130593"/>
                  </a:lnTo>
                  <a:lnTo>
                    <a:pt x="765" y="1061204"/>
                  </a:lnTo>
                  <a:lnTo>
                    <a:pt x="0" y="990472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777225" y="4118990"/>
              <a:ext cx="1676400" cy="1447800"/>
            </a:xfrm>
            <a:custGeom>
              <a:avLst/>
              <a:gdLst/>
              <a:ahLst/>
              <a:cxnLst/>
              <a:rect l="l" t="t" r="r" b="b"/>
              <a:pathLst>
                <a:path w="1676400" h="1447800">
                  <a:moveTo>
                    <a:pt x="0" y="723899"/>
                  </a:moveTo>
                  <a:lnTo>
                    <a:pt x="1529" y="679802"/>
                  </a:lnTo>
                  <a:lnTo>
                    <a:pt x="6058" y="636403"/>
                  </a:lnTo>
                  <a:lnTo>
                    <a:pt x="13500" y="593778"/>
                  </a:lnTo>
                  <a:lnTo>
                    <a:pt x="23767" y="552004"/>
                  </a:lnTo>
                  <a:lnTo>
                    <a:pt x="36772" y="511155"/>
                  </a:lnTo>
                  <a:lnTo>
                    <a:pt x="52426" y="471309"/>
                  </a:lnTo>
                  <a:lnTo>
                    <a:pt x="70643" y="432539"/>
                  </a:lnTo>
                  <a:lnTo>
                    <a:pt x="91334" y="394922"/>
                  </a:lnTo>
                  <a:lnTo>
                    <a:pt x="114412" y="358535"/>
                  </a:lnTo>
                  <a:lnTo>
                    <a:pt x="139790" y="323451"/>
                  </a:lnTo>
                  <a:lnTo>
                    <a:pt x="167381" y="289748"/>
                  </a:lnTo>
                  <a:lnTo>
                    <a:pt x="197095" y="257501"/>
                  </a:lnTo>
                  <a:lnTo>
                    <a:pt x="228847" y="226786"/>
                  </a:lnTo>
                  <a:lnTo>
                    <a:pt x="262547" y="197678"/>
                  </a:lnTo>
                  <a:lnTo>
                    <a:pt x="298110" y="170253"/>
                  </a:lnTo>
                  <a:lnTo>
                    <a:pt x="335446" y="144587"/>
                  </a:lnTo>
                  <a:lnTo>
                    <a:pt x="374470" y="120755"/>
                  </a:lnTo>
                  <a:lnTo>
                    <a:pt x="415092" y="98834"/>
                  </a:lnTo>
                  <a:lnTo>
                    <a:pt x="457226" y="78898"/>
                  </a:lnTo>
                  <a:lnTo>
                    <a:pt x="500783" y="61025"/>
                  </a:lnTo>
                  <a:lnTo>
                    <a:pt x="545677" y="45289"/>
                  </a:lnTo>
                  <a:lnTo>
                    <a:pt x="591820" y="31766"/>
                  </a:lnTo>
                  <a:lnTo>
                    <a:pt x="639124" y="20532"/>
                  </a:lnTo>
                  <a:lnTo>
                    <a:pt x="687501" y="11663"/>
                  </a:lnTo>
                  <a:lnTo>
                    <a:pt x="736865" y="5234"/>
                  </a:lnTo>
                  <a:lnTo>
                    <a:pt x="787127" y="1321"/>
                  </a:lnTo>
                  <a:lnTo>
                    <a:pt x="838200" y="0"/>
                  </a:lnTo>
                  <a:lnTo>
                    <a:pt x="889259" y="1321"/>
                  </a:lnTo>
                  <a:lnTo>
                    <a:pt x="939510" y="5234"/>
                  </a:lnTo>
                  <a:lnTo>
                    <a:pt x="988864" y="11663"/>
                  </a:lnTo>
                  <a:lnTo>
                    <a:pt x="1037234" y="20532"/>
                  </a:lnTo>
                  <a:lnTo>
                    <a:pt x="1084532" y="31766"/>
                  </a:lnTo>
                  <a:lnTo>
                    <a:pt x="1130671" y="45289"/>
                  </a:lnTo>
                  <a:lnTo>
                    <a:pt x="1175562" y="61025"/>
                  </a:lnTo>
                  <a:lnTo>
                    <a:pt x="1219117" y="78898"/>
                  </a:lnTo>
                  <a:lnTo>
                    <a:pt x="1261251" y="98834"/>
                  </a:lnTo>
                  <a:lnTo>
                    <a:pt x="1301873" y="120755"/>
                  </a:lnTo>
                  <a:lnTo>
                    <a:pt x="1340898" y="144587"/>
                  </a:lnTo>
                  <a:lnTo>
                    <a:pt x="1378237" y="170253"/>
                  </a:lnTo>
                  <a:lnTo>
                    <a:pt x="1413802" y="197678"/>
                  </a:lnTo>
                  <a:lnTo>
                    <a:pt x="1447507" y="226786"/>
                  </a:lnTo>
                  <a:lnTo>
                    <a:pt x="1479262" y="257501"/>
                  </a:lnTo>
                  <a:lnTo>
                    <a:pt x="1508981" y="289748"/>
                  </a:lnTo>
                  <a:lnTo>
                    <a:pt x="1536576" y="323451"/>
                  </a:lnTo>
                  <a:lnTo>
                    <a:pt x="1561958" y="358535"/>
                  </a:lnTo>
                  <a:lnTo>
                    <a:pt x="1585042" y="394922"/>
                  </a:lnTo>
                  <a:lnTo>
                    <a:pt x="1605737" y="432539"/>
                  </a:lnTo>
                  <a:lnTo>
                    <a:pt x="1623958" y="471309"/>
                  </a:lnTo>
                  <a:lnTo>
                    <a:pt x="1639617" y="511155"/>
                  </a:lnTo>
                  <a:lnTo>
                    <a:pt x="1652625" y="552004"/>
                  </a:lnTo>
                  <a:lnTo>
                    <a:pt x="1662895" y="593778"/>
                  </a:lnTo>
                  <a:lnTo>
                    <a:pt x="1670339" y="636403"/>
                  </a:lnTo>
                  <a:lnTo>
                    <a:pt x="1674870" y="679802"/>
                  </a:lnTo>
                  <a:lnTo>
                    <a:pt x="1676400" y="723899"/>
                  </a:lnTo>
                  <a:lnTo>
                    <a:pt x="1674870" y="767984"/>
                  </a:lnTo>
                  <a:lnTo>
                    <a:pt x="1670339" y="811370"/>
                  </a:lnTo>
                  <a:lnTo>
                    <a:pt x="1662895" y="853983"/>
                  </a:lnTo>
                  <a:lnTo>
                    <a:pt x="1652625" y="895747"/>
                  </a:lnTo>
                  <a:lnTo>
                    <a:pt x="1639617" y="936585"/>
                  </a:lnTo>
                  <a:lnTo>
                    <a:pt x="1623958" y="976423"/>
                  </a:lnTo>
                  <a:lnTo>
                    <a:pt x="1605737" y="1015185"/>
                  </a:lnTo>
                  <a:lnTo>
                    <a:pt x="1585042" y="1052794"/>
                  </a:lnTo>
                  <a:lnTo>
                    <a:pt x="1561958" y="1089175"/>
                  </a:lnTo>
                  <a:lnTo>
                    <a:pt x="1536576" y="1124252"/>
                  </a:lnTo>
                  <a:lnTo>
                    <a:pt x="1508981" y="1157950"/>
                  </a:lnTo>
                  <a:lnTo>
                    <a:pt x="1479262" y="1190193"/>
                  </a:lnTo>
                  <a:lnTo>
                    <a:pt x="1447507" y="1220904"/>
                  </a:lnTo>
                  <a:lnTo>
                    <a:pt x="1413802" y="1250009"/>
                  </a:lnTo>
                  <a:lnTo>
                    <a:pt x="1378237" y="1277430"/>
                  </a:lnTo>
                  <a:lnTo>
                    <a:pt x="1340898" y="1303094"/>
                  </a:lnTo>
                  <a:lnTo>
                    <a:pt x="1301873" y="1326923"/>
                  </a:lnTo>
                  <a:lnTo>
                    <a:pt x="1261251" y="1348843"/>
                  </a:lnTo>
                  <a:lnTo>
                    <a:pt x="1219117" y="1368777"/>
                  </a:lnTo>
                  <a:lnTo>
                    <a:pt x="1175562" y="1386649"/>
                  </a:lnTo>
                  <a:lnTo>
                    <a:pt x="1130671" y="1402385"/>
                  </a:lnTo>
                  <a:lnTo>
                    <a:pt x="1084532" y="1415907"/>
                  </a:lnTo>
                  <a:lnTo>
                    <a:pt x="1037234" y="1427140"/>
                  </a:lnTo>
                  <a:lnTo>
                    <a:pt x="988864" y="1436010"/>
                  </a:lnTo>
                  <a:lnTo>
                    <a:pt x="939510" y="1442438"/>
                  </a:lnTo>
                  <a:lnTo>
                    <a:pt x="889259" y="1446351"/>
                  </a:lnTo>
                  <a:lnTo>
                    <a:pt x="838200" y="1447672"/>
                  </a:lnTo>
                  <a:lnTo>
                    <a:pt x="787127" y="1446351"/>
                  </a:lnTo>
                  <a:lnTo>
                    <a:pt x="736865" y="1442438"/>
                  </a:lnTo>
                  <a:lnTo>
                    <a:pt x="687501" y="1436010"/>
                  </a:lnTo>
                  <a:lnTo>
                    <a:pt x="639124" y="1427140"/>
                  </a:lnTo>
                  <a:lnTo>
                    <a:pt x="591820" y="1415907"/>
                  </a:lnTo>
                  <a:lnTo>
                    <a:pt x="545677" y="1402385"/>
                  </a:lnTo>
                  <a:lnTo>
                    <a:pt x="500783" y="1386649"/>
                  </a:lnTo>
                  <a:lnTo>
                    <a:pt x="457226" y="1368777"/>
                  </a:lnTo>
                  <a:lnTo>
                    <a:pt x="415092" y="1348843"/>
                  </a:lnTo>
                  <a:lnTo>
                    <a:pt x="374470" y="1326923"/>
                  </a:lnTo>
                  <a:lnTo>
                    <a:pt x="335446" y="1303094"/>
                  </a:lnTo>
                  <a:lnTo>
                    <a:pt x="298110" y="1277430"/>
                  </a:lnTo>
                  <a:lnTo>
                    <a:pt x="262547" y="1250009"/>
                  </a:lnTo>
                  <a:lnTo>
                    <a:pt x="228847" y="1220904"/>
                  </a:lnTo>
                  <a:lnTo>
                    <a:pt x="197095" y="1190193"/>
                  </a:lnTo>
                  <a:lnTo>
                    <a:pt x="167381" y="1157950"/>
                  </a:lnTo>
                  <a:lnTo>
                    <a:pt x="139790" y="1124252"/>
                  </a:lnTo>
                  <a:lnTo>
                    <a:pt x="114412" y="1089175"/>
                  </a:lnTo>
                  <a:lnTo>
                    <a:pt x="91334" y="1052794"/>
                  </a:lnTo>
                  <a:lnTo>
                    <a:pt x="70643" y="1015185"/>
                  </a:lnTo>
                  <a:lnTo>
                    <a:pt x="52426" y="976423"/>
                  </a:lnTo>
                  <a:lnTo>
                    <a:pt x="36772" y="936585"/>
                  </a:lnTo>
                  <a:lnTo>
                    <a:pt x="23767" y="895747"/>
                  </a:lnTo>
                  <a:lnTo>
                    <a:pt x="13500" y="853983"/>
                  </a:lnTo>
                  <a:lnTo>
                    <a:pt x="6058" y="811370"/>
                  </a:lnTo>
                  <a:lnTo>
                    <a:pt x="1529" y="767984"/>
                  </a:lnTo>
                  <a:lnTo>
                    <a:pt x="0" y="723899"/>
                  </a:lnTo>
                  <a:close/>
                </a:path>
              </a:pathLst>
            </a:custGeom>
            <a:ln w="63508">
              <a:solidFill>
                <a:srgbClr val="0000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777225" y="3357117"/>
              <a:ext cx="1676400" cy="1524000"/>
            </a:xfrm>
            <a:custGeom>
              <a:avLst/>
              <a:gdLst/>
              <a:ahLst/>
              <a:cxnLst/>
              <a:rect l="l" t="t" r="r" b="b"/>
              <a:pathLst>
                <a:path w="1676400" h="1524000">
                  <a:moveTo>
                    <a:pt x="0" y="1523746"/>
                  </a:moveTo>
                  <a:lnTo>
                    <a:pt x="0" y="76200"/>
                  </a:lnTo>
                </a:path>
                <a:path w="1676400" h="1524000">
                  <a:moveTo>
                    <a:pt x="1676400" y="1447673"/>
                  </a:moveTo>
                  <a:lnTo>
                    <a:pt x="1676400" y="0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777098" y="3547617"/>
              <a:ext cx="1676400" cy="76200"/>
            </a:xfrm>
            <a:custGeom>
              <a:avLst/>
              <a:gdLst/>
              <a:ahLst/>
              <a:cxnLst/>
              <a:rect l="l" t="t" r="r" b="b"/>
              <a:pathLst>
                <a:path w="1676400" h="76200">
                  <a:moveTo>
                    <a:pt x="76326" y="0"/>
                  </a:moveTo>
                  <a:lnTo>
                    <a:pt x="0" y="38100"/>
                  </a:lnTo>
                  <a:lnTo>
                    <a:pt x="76326" y="76200"/>
                  </a:lnTo>
                  <a:lnTo>
                    <a:pt x="76326" y="42799"/>
                  </a:lnTo>
                  <a:lnTo>
                    <a:pt x="63626" y="42799"/>
                  </a:lnTo>
                  <a:lnTo>
                    <a:pt x="63626" y="33274"/>
                  </a:lnTo>
                  <a:lnTo>
                    <a:pt x="76326" y="33274"/>
                  </a:lnTo>
                  <a:lnTo>
                    <a:pt x="76326" y="0"/>
                  </a:lnTo>
                  <a:close/>
                </a:path>
                <a:path w="1676400" h="76200">
                  <a:moveTo>
                    <a:pt x="1600200" y="0"/>
                  </a:moveTo>
                  <a:lnTo>
                    <a:pt x="1600200" y="76200"/>
                  </a:lnTo>
                  <a:lnTo>
                    <a:pt x="1667002" y="42799"/>
                  </a:lnTo>
                  <a:lnTo>
                    <a:pt x="1612900" y="42799"/>
                  </a:lnTo>
                  <a:lnTo>
                    <a:pt x="1612900" y="33274"/>
                  </a:lnTo>
                  <a:lnTo>
                    <a:pt x="1666748" y="33274"/>
                  </a:lnTo>
                  <a:lnTo>
                    <a:pt x="1600200" y="0"/>
                  </a:lnTo>
                  <a:close/>
                </a:path>
                <a:path w="1676400" h="76200">
                  <a:moveTo>
                    <a:pt x="76326" y="33274"/>
                  </a:moveTo>
                  <a:lnTo>
                    <a:pt x="63626" y="33274"/>
                  </a:lnTo>
                  <a:lnTo>
                    <a:pt x="63626" y="42799"/>
                  </a:lnTo>
                  <a:lnTo>
                    <a:pt x="76326" y="42799"/>
                  </a:lnTo>
                  <a:lnTo>
                    <a:pt x="76326" y="33274"/>
                  </a:lnTo>
                  <a:close/>
                </a:path>
                <a:path w="1676400" h="76200">
                  <a:moveTo>
                    <a:pt x="1600200" y="33274"/>
                  </a:moveTo>
                  <a:lnTo>
                    <a:pt x="76326" y="33274"/>
                  </a:lnTo>
                  <a:lnTo>
                    <a:pt x="76326" y="42799"/>
                  </a:lnTo>
                  <a:lnTo>
                    <a:pt x="1600200" y="42799"/>
                  </a:lnTo>
                  <a:lnTo>
                    <a:pt x="1600200" y="33274"/>
                  </a:lnTo>
                  <a:close/>
                </a:path>
                <a:path w="1676400" h="76200">
                  <a:moveTo>
                    <a:pt x="1666748" y="33274"/>
                  </a:moveTo>
                  <a:lnTo>
                    <a:pt x="1612900" y="33274"/>
                  </a:lnTo>
                  <a:lnTo>
                    <a:pt x="1612900" y="42799"/>
                  </a:lnTo>
                  <a:lnTo>
                    <a:pt x="1667002" y="42799"/>
                  </a:lnTo>
                  <a:lnTo>
                    <a:pt x="1676400" y="38100"/>
                  </a:lnTo>
                  <a:lnTo>
                    <a:pt x="1666748" y="332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305799" y="3276142"/>
              <a:ext cx="447675" cy="381000"/>
            </a:xfrm>
            <a:custGeom>
              <a:avLst/>
              <a:gdLst/>
              <a:ahLst/>
              <a:cxnLst/>
              <a:rect l="l" t="t" r="r" b="b"/>
              <a:pathLst>
                <a:path w="447675" h="381000">
                  <a:moveTo>
                    <a:pt x="447675" y="0"/>
                  </a:moveTo>
                  <a:lnTo>
                    <a:pt x="0" y="0"/>
                  </a:lnTo>
                  <a:lnTo>
                    <a:pt x="0" y="380949"/>
                  </a:lnTo>
                  <a:lnTo>
                    <a:pt x="447675" y="380949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5848984" y="3542601"/>
            <a:ext cx="338455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850" spc="-25">
                <a:latin typeface="Arial MT"/>
                <a:cs typeface="Arial MT"/>
              </a:rPr>
              <a:t>D</a:t>
            </a:r>
            <a:r>
              <a:rPr dirty="0" baseline="-17777" sz="1875" spc="-37">
                <a:latin typeface="Arial MT"/>
                <a:cs typeface="Arial MT"/>
              </a:rPr>
              <a:t>h</a:t>
            </a:r>
            <a:endParaRPr baseline="-17777" sz="1875">
              <a:latin typeface="Arial MT"/>
              <a:cs typeface="Arial MT"/>
            </a:endParaRPr>
          </a:p>
        </p:txBody>
      </p:sp>
      <p:sp>
        <p:nvSpPr>
          <p:cNvPr id="41" name="object 4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  <p:sp>
        <p:nvSpPr>
          <p:cNvPr id="40" name="object 40" descr=""/>
          <p:cNvSpPr txBox="1"/>
          <p:nvPr/>
        </p:nvSpPr>
        <p:spPr>
          <a:xfrm>
            <a:off x="8365490" y="3313747"/>
            <a:ext cx="338455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850" spc="-25">
                <a:latin typeface="Arial MT"/>
                <a:cs typeface="Arial MT"/>
              </a:rPr>
              <a:t>D</a:t>
            </a:r>
            <a:r>
              <a:rPr dirty="0" baseline="-15555" sz="1875" spc="-37">
                <a:latin typeface="Arial MT"/>
                <a:cs typeface="Arial MT"/>
              </a:rPr>
              <a:t>h</a:t>
            </a:r>
            <a:endParaRPr baseline="-15555" sz="1875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Hydrodynamic</a:t>
            </a:r>
            <a:r>
              <a:rPr dirty="0" spc="-10"/>
              <a:t> </a:t>
            </a:r>
            <a:r>
              <a:rPr dirty="0" spc="-20"/>
              <a:t>size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942329" y="5245417"/>
            <a:ext cx="3157855" cy="5772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279400" marR="5080" indent="-266700">
              <a:lnSpc>
                <a:spcPct val="100800"/>
              </a:lnSpc>
              <a:spcBef>
                <a:spcPts val="85"/>
              </a:spcBef>
            </a:pPr>
            <a:r>
              <a:rPr dirty="0" sz="1800">
                <a:latin typeface="Arial MT"/>
                <a:cs typeface="Arial MT"/>
              </a:rPr>
              <a:t>SEM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(above)</a:t>
            </a:r>
            <a:r>
              <a:rPr dirty="0" sz="1800" spc="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1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TEM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(below) </a:t>
            </a:r>
            <a:r>
              <a:rPr dirty="0" sz="1800">
                <a:latin typeface="Arial MT"/>
                <a:cs typeface="Arial MT"/>
              </a:rPr>
              <a:t>images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for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NIST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RM</a:t>
            </a:r>
            <a:r>
              <a:rPr dirty="0" sz="1800" spc="-20">
                <a:latin typeface="Arial MT"/>
                <a:cs typeface="Arial MT"/>
              </a:rPr>
              <a:t> 8011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800" y="1333372"/>
            <a:ext cx="2895600" cy="197142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10700" y="3695153"/>
            <a:ext cx="2133600" cy="240957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705100" y="1148016"/>
            <a:ext cx="2969260" cy="517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200">
                <a:solidFill>
                  <a:srgbClr val="0E6EC5"/>
                </a:solidFill>
                <a:latin typeface="Arial Black"/>
                <a:cs typeface="Arial Black"/>
              </a:rPr>
              <a:t>Gold</a:t>
            </a:r>
            <a:r>
              <a:rPr dirty="0" sz="3200" spc="-75">
                <a:solidFill>
                  <a:srgbClr val="0E6EC5"/>
                </a:solidFill>
                <a:latin typeface="Arial Black"/>
                <a:cs typeface="Arial Black"/>
              </a:rPr>
              <a:t> </a:t>
            </a:r>
            <a:r>
              <a:rPr dirty="0" sz="3200" spc="-10">
                <a:solidFill>
                  <a:srgbClr val="0E6EC5"/>
                </a:solidFill>
                <a:latin typeface="Arial Black"/>
                <a:cs typeface="Arial Black"/>
              </a:rPr>
              <a:t>Colloids</a:t>
            </a:r>
            <a:endParaRPr sz="3200">
              <a:latin typeface="Arial Black"/>
              <a:cs typeface="Arial Black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783309" y="1851659"/>
          <a:ext cx="6868159" cy="2112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1090"/>
                <a:gridCol w="1866900"/>
              </a:tblGrid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Technique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Size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Atomic</a:t>
                      </a:r>
                      <a:r>
                        <a:rPr dirty="0" sz="18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Force</a:t>
                      </a:r>
                      <a:r>
                        <a:rPr dirty="0" sz="18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Microscopy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8.5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180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+</a:t>
                      </a:r>
                      <a:r>
                        <a:rPr dirty="0" sz="18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0.3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Scanning</a:t>
                      </a:r>
                      <a:r>
                        <a:rPr dirty="0" sz="18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Electron</a:t>
                      </a:r>
                      <a:r>
                        <a:rPr dirty="0" sz="18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Microscopy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9.9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240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+</a:t>
                      </a:r>
                      <a:r>
                        <a:rPr dirty="0" sz="24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400" spc="-25">
                          <a:latin typeface="Arial MT"/>
                          <a:cs typeface="Arial MT"/>
                        </a:rPr>
                        <a:t>0.1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Transmission</a:t>
                      </a:r>
                      <a:r>
                        <a:rPr dirty="0" sz="18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Electron</a:t>
                      </a:r>
                      <a:r>
                        <a:rPr dirty="0" sz="18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Microscopy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8.9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240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+</a:t>
                      </a:r>
                      <a:r>
                        <a:rPr dirty="0" sz="24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400" spc="-25">
                          <a:latin typeface="Arial MT"/>
                          <a:cs typeface="Arial MT"/>
                        </a:rPr>
                        <a:t>0.1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Dynamic</a:t>
                      </a:r>
                      <a:r>
                        <a:rPr dirty="0" sz="18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Light</a:t>
                      </a:r>
                      <a:r>
                        <a:rPr dirty="0" sz="1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Scattering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13.5</a:t>
                      </a:r>
                      <a:r>
                        <a:rPr dirty="0" sz="1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u="sng" sz="2400">
                          <a:uFill>
                            <a:solidFill>
                              <a:srgbClr val="000000"/>
                            </a:solidFill>
                          </a:uFill>
                          <a:latin typeface="Arial MT"/>
                          <a:cs typeface="Arial MT"/>
                        </a:rPr>
                        <a:t>+</a:t>
                      </a:r>
                      <a:r>
                        <a:rPr dirty="0" sz="2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400" spc="-25">
                          <a:latin typeface="Arial MT"/>
                          <a:cs typeface="Arial MT"/>
                        </a:rPr>
                        <a:t>0.1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grpSp>
        <p:nvGrpSpPr>
          <p:cNvPr id="8" name="object 8" descr=""/>
          <p:cNvGrpSpPr/>
          <p:nvPr/>
        </p:nvGrpSpPr>
        <p:grpSpPr>
          <a:xfrm>
            <a:off x="2782946" y="4249161"/>
            <a:ext cx="2197735" cy="2197100"/>
            <a:chOff x="2782946" y="4249161"/>
            <a:chExt cx="2197735" cy="2197100"/>
          </a:xfrm>
        </p:grpSpPr>
        <p:sp>
          <p:nvSpPr>
            <p:cNvPr id="9" name="object 9" descr=""/>
            <p:cNvSpPr/>
            <p:nvPr/>
          </p:nvSpPr>
          <p:spPr>
            <a:xfrm>
              <a:off x="3376676" y="4757166"/>
              <a:ext cx="1009650" cy="1123950"/>
            </a:xfrm>
            <a:custGeom>
              <a:avLst/>
              <a:gdLst/>
              <a:ahLst/>
              <a:cxnLst/>
              <a:rect l="l" t="t" r="r" b="b"/>
              <a:pathLst>
                <a:path w="1009650" h="1123950">
                  <a:moveTo>
                    <a:pt x="504698" y="0"/>
                  </a:moveTo>
                  <a:lnTo>
                    <a:pt x="458756" y="2296"/>
                  </a:lnTo>
                  <a:lnTo>
                    <a:pt x="413970" y="9053"/>
                  </a:lnTo>
                  <a:lnTo>
                    <a:pt x="370519" y="20072"/>
                  </a:lnTo>
                  <a:lnTo>
                    <a:pt x="328581" y="35155"/>
                  </a:lnTo>
                  <a:lnTo>
                    <a:pt x="288333" y="54102"/>
                  </a:lnTo>
                  <a:lnTo>
                    <a:pt x="249954" y="76717"/>
                  </a:lnTo>
                  <a:lnTo>
                    <a:pt x="213622" y="102800"/>
                  </a:lnTo>
                  <a:lnTo>
                    <a:pt x="179515" y="132152"/>
                  </a:lnTo>
                  <a:lnTo>
                    <a:pt x="147812" y="164576"/>
                  </a:lnTo>
                  <a:lnTo>
                    <a:pt x="118689" y="199872"/>
                  </a:lnTo>
                  <a:lnTo>
                    <a:pt x="92325" y="237843"/>
                  </a:lnTo>
                  <a:lnTo>
                    <a:pt x="68899" y="278289"/>
                  </a:lnTo>
                  <a:lnTo>
                    <a:pt x="48589" y="321013"/>
                  </a:lnTo>
                  <a:lnTo>
                    <a:pt x="31571" y="365816"/>
                  </a:lnTo>
                  <a:lnTo>
                    <a:pt x="18026" y="412500"/>
                  </a:lnTo>
                  <a:lnTo>
                    <a:pt x="8130" y="460865"/>
                  </a:lnTo>
                  <a:lnTo>
                    <a:pt x="2062" y="510714"/>
                  </a:lnTo>
                  <a:lnTo>
                    <a:pt x="0" y="561847"/>
                  </a:lnTo>
                  <a:lnTo>
                    <a:pt x="2062" y="612993"/>
                  </a:lnTo>
                  <a:lnTo>
                    <a:pt x="8130" y="662852"/>
                  </a:lnTo>
                  <a:lnTo>
                    <a:pt x="18026" y="711227"/>
                  </a:lnTo>
                  <a:lnTo>
                    <a:pt x="31571" y="757917"/>
                  </a:lnTo>
                  <a:lnTo>
                    <a:pt x="48589" y="802727"/>
                  </a:lnTo>
                  <a:lnTo>
                    <a:pt x="68899" y="845456"/>
                  </a:lnTo>
                  <a:lnTo>
                    <a:pt x="92325" y="885907"/>
                  </a:lnTo>
                  <a:lnTo>
                    <a:pt x="118689" y="923881"/>
                  </a:lnTo>
                  <a:lnTo>
                    <a:pt x="147812" y="959180"/>
                  </a:lnTo>
                  <a:lnTo>
                    <a:pt x="179515" y="991605"/>
                  </a:lnTo>
                  <a:lnTo>
                    <a:pt x="213622" y="1020959"/>
                  </a:lnTo>
                  <a:lnTo>
                    <a:pt x="249954" y="1047042"/>
                  </a:lnTo>
                  <a:lnTo>
                    <a:pt x="288333" y="1069657"/>
                  </a:lnTo>
                  <a:lnTo>
                    <a:pt x="328581" y="1088605"/>
                  </a:lnTo>
                  <a:lnTo>
                    <a:pt x="370519" y="1103687"/>
                  </a:lnTo>
                  <a:lnTo>
                    <a:pt x="413970" y="1114706"/>
                  </a:lnTo>
                  <a:lnTo>
                    <a:pt x="458756" y="1121463"/>
                  </a:lnTo>
                  <a:lnTo>
                    <a:pt x="504698" y="1123759"/>
                  </a:lnTo>
                  <a:lnTo>
                    <a:pt x="550659" y="1121463"/>
                  </a:lnTo>
                  <a:lnTo>
                    <a:pt x="595463" y="1114706"/>
                  </a:lnTo>
                  <a:lnTo>
                    <a:pt x="638929" y="1103687"/>
                  </a:lnTo>
                  <a:lnTo>
                    <a:pt x="680882" y="1088605"/>
                  </a:lnTo>
                  <a:lnTo>
                    <a:pt x="721141" y="1069657"/>
                  </a:lnTo>
                  <a:lnTo>
                    <a:pt x="759530" y="1047042"/>
                  </a:lnTo>
                  <a:lnTo>
                    <a:pt x="795871" y="1020959"/>
                  </a:lnTo>
                  <a:lnTo>
                    <a:pt x="829985" y="991605"/>
                  </a:lnTo>
                  <a:lnTo>
                    <a:pt x="861695" y="959180"/>
                  </a:lnTo>
                  <a:lnTo>
                    <a:pt x="890822" y="923881"/>
                  </a:lnTo>
                  <a:lnTo>
                    <a:pt x="917189" y="885907"/>
                  </a:lnTo>
                  <a:lnTo>
                    <a:pt x="940618" y="845456"/>
                  </a:lnTo>
                  <a:lnTo>
                    <a:pt x="960931" y="802727"/>
                  </a:lnTo>
                  <a:lnTo>
                    <a:pt x="977949" y="757917"/>
                  </a:lnTo>
                  <a:lnTo>
                    <a:pt x="991496" y="711227"/>
                  </a:lnTo>
                  <a:lnTo>
                    <a:pt x="1001392" y="662852"/>
                  </a:lnTo>
                  <a:lnTo>
                    <a:pt x="1007460" y="612993"/>
                  </a:lnTo>
                  <a:lnTo>
                    <a:pt x="1009523" y="561847"/>
                  </a:lnTo>
                  <a:lnTo>
                    <a:pt x="1007460" y="510714"/>
                  </a:lnTo>
                  <a:lnTo>
                    <a:pt x="1001392" y="460865"/>
                  </a:lnTo>
                  <a:lnTo>
                    <a:pt x="991496" y="412500"/>
                  </a:lnTo>
                  <a:lnTo>
                    <a:pt x="977949" y="365816"/>
                  </a:lnTo>
                  <a:lnTo>
                    <a:pt x="960931" y="321013"/>
                  </a:lnTo>
                  <a:lnTo>
                    <a:pt x="940618" y="278289"/>
                  </a:lnTo>
                  <a:lnTo>
                    <a:pt x="917189" y="237843"/>
                  </a:lnTo>
                  <a:lnTo>
                    <a:pt x="890822" y="199872"/>
                  </a:lnTo>
                  <a:lnTo>
                    <a:pt x="861694" y="164576"/>
                  </a:lnTo>
                  <a:lnTo>
                    <a:pt x="829985" y="132152"/>
                  </a:lnTo>
                  <a:lnTo>
                    <a:pt x="795871" y="102800"/>
                  </a:lnTo>
                  <a:lnTo>
                    <a:pt x="759530" y="76717"/>
                  </a:lnTo>
                  <a:lnTo>
                    <a:pt x="721141" y="54102"/>
                  </a:lnTo>
                  <a:lnTo>
                    <a:pt x="680882" y="35155"/>
                  </a:lnTo>
                  <a:lnTo>
                    <a:pt x="638929" y="20072"/>
                  </a:lnTo>
                  <a:lnTo>
                    <a:pt x="595463" y="9053"/>
                  </a:lnTo>
                  <a:lnTo>
                    <a:pt x="550659" y="2296"/>
                  </a:lnTo>
                  <a:lnTo>
                    <a:pt x="504698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975229" y="4487366"/>
              <a:ext cx="1972945" cy="1393825"/>
            </a:xfrm>
            <a:custGeom>
              <a:avLst/>
              <a:gdLst/>
              <a:ahLst/>
              <a:cxnLst/>
              <a:rect l="l" t="t" r="r" b="b"/>
              <a:pathLst>
                <a:path w="1972945" h="1393825">
                  <a:moveTo>
                    <a:pt x="401446" y="831647"/>
                  </a:moveTo>
                  <a:lnTo>
                    <a:pt x="403509" y="780513"/>
                  </a:lnTo>
                  <a:lnTo>
                    <a:pt x="409577" y="730664"/>
                  </a:lnTo>
                  <a:lnTo>
                    <a:pt x="419473" y="682299"/>
                  </a:lnTo>
                  <a:lnTo>
                    <a:pt x="433018" y="635616"/>
                  </a:lnTo>
                  <a:lnTo>
                    <a:pt x="450036" y="590813"/>
                  </a:lnTo>
                  <a:lnTo>
                    <a:pt x="470346" y="548089"/>
                  </a:lnTo>
                  <a:lnTo>
                    <a:pt x="493772" y="507642"/>
                  </a:lnTo>
                  <a:lnTo>
                    <a:pt x="520136" y="469672"/>
                  </a:lnTo>
                  <a:lnTo>
                    <a:pt x="549259" y="434375"/>
                  </a:lnTo>
                  <a:lnTo>
                    <a:pt x="580962" y="401952"/>
                  </a:lnTo>
                  <a:lnTo>
                    <a:pt x="615069" y="372599"/>
                  </a:lnTo>
                  <a:lnTo>
                    <a:pt x="651401" y="346517"/>
                  </a:lnTo>
                  <a:lnTo>
                    <a:pt x="689780" y="323902"/>
                  </a:lnTo>
                  <a:lnTo>
                    <a:pt x="730028" y="304954"/>
                  </a:lnTo>
                  <a:lnTo>
                    <a:pt x="771966" y="289872"/>
                  </a:lnTo>
                  <a:lnTo>
                    <a:pt x="815417" y="278853"/>
                  </a:lnTo>
                  <a:lnTo>
                    <a:pt x="860203" y="272096"/>
                  </a:lnTo>
                  <a:lnTo>
                    <a:pt x="906144" y="269799"/>
                  </a:lnTo>
                  <a:lnTo>
                    <a:pt x="952106" y="272096"/>
                  </a:lnTo>
                  <a:lnTo>
                    <a:pt x="996910" y="278853"/>
                  </a:lnTo>
                  <a:lnTo>
                    <a:pt x="1040376" y="289872"/>
                  </a:lnTo>
                  <a:lnTo>
                    <a:pt x="1082329" y="304954"/>
                  </a:lnTo>
                  <a:lnTo>
                    <a:pt x="1122588" y="323902"/>
                  </a:lnTo>
                  <a:lnTo>
                    <a:pt x="1160977" y="346517"/>
                  </a:lnTo>
                  <a:lnTo>
                    <a:pt x="1197318" y="372599"/>
                  </a:lnTo>
                  <a:lnTo>
                    <a:pt x="1231432" y="401952"/>
                  </a:lnTo>
                  <a:lnTo>
                    <a:pt x="1263141" y="434375"/>
                  </a:lnTo>
                  <a:lnTo>
                    <a:pt x="1292269" y="469672"/>
                  </a:lnTo>
                  <a:lnTo>
                    <a:pt x="1318636" y="507642"/>
                  </a:lnTo>
                  <a:lnTo>
                    <a:pt x="1342065" y="548089"/>
                  </a:lnTo>
                  <a:lnTo>
                    <a:pt x="1362378" y="590813"/>
                  </a:lnTo>
                  <a:lnTo>
                    <a:pt x="1379396" y="635616"/>
                  </a:lnTo>
                  <a:lnTo>
                    <a:pt x="1392943" y="682299"/>
                  </a:lnTo>
                  <a:lnTo>
                    <a:pt x="1402839" y="730664"/>
                  </a:lnTo>
                  <a:lnTo>
                    <a:pt x="1408907" y="780513"/>
                  </a:lnTo>
                  <a:lnTo>
                    <a:pt x="1410970" y="831647"/>
                  </a:lnTo>
                  <a:lnTo>
                    <a:pt x="1408907" y="882793"/>
                  </a:lnTo>
                  <a:lnTo>
                    <a:pt x="1402839" y="932652"/>
                  </a:lnTo>
                  <a:lnTo>
                    <a:pt x="1392943" y="981026"/>
                  </a:lnTo>
                  <a:lnTo>
                    <a:pt x="1379396" y="1027717"/>
                  </a:lnTo>
                  <a:lnTo>
                    <a:pt x="1362378" y="1072526"/>
                  </a:lnTo>
                  <a:lnTo>
                    <a:pt x="1342065" y="1115255"/>
                  </a:lnTo>
                  <a:lnTo>
                    <a:pt x="1318636" y="1155706"/>
                  </a:lnTo>
                  <a:lnTo>
                    <a:pt x="1292269" y="1193680"/>
                  </a:lnTo>
                  <a:lnTo>
                    <a:pt x="1263142" y="1228979"/>
                  </a:lnTo>
                  <a:lnTo>
                    <a:pt x="1231432" y="1261405"/>
                  </a:lnTo>
                  <a:lnTo>
                    <a:pt x="1197318" y="1290758"/>
                  </a:lnTo>
                  <a:lnTo>
                    <a:pt x="1160977" y="1316842"/>
                  </a:lnTo>
                  <a:lnTo>
                    <a:pt x="1122588" y="1339456"/>
                  </a:lnTo>
                  <a:lnTo>
                    <a:pt x="1082329" y="1358404"/>
                  </a:lnTo>
                  <a:lnTo>
                    <a:pt x="1040376" y="1373487"/>
                  </a:lnTo>
                  <a:lnTo>
                    <a:pt x="996910" y="1384506"/>
                  </a:lnTo>
                  <a:lnTo>
                    <a:pt x="952106" y="1391262"/>
                  </a:lnTo>
                  <a:lnTo>
                    <a:pt x="906144" y="1393559"/>
                  </a:lnTo>
                  <a:lnTo>
                    <a:pt x="860203" y="1391262"/>
                  </a:lnTo>
                  <a:lnTo>
                    <a:pt x="815417" y="1384506"/>
                  </a:lnTo>
                  <a:lnTo>
                    <a:pt x="771966" y="1373487"/>
                  </a:lnTo>
                  <a:lnTo>
                    <a:pt x="730028" y="1358404"/>
                  </a:lnTo>
                  <a:lnTo>
                    <a:pt x="689780" y="1339456"/>
                  </a:lnTo>
                  <a:lnTo>
                    <a:pt x="651401" y="1316842"/>
                  </a:lnTo>
                  <a:lnTo>
                    <a:pt x="615069" y="1290758"/>
                  </a:lnTo>
                  <a:lnTo>
                    <a:pt x="580962" y="1261405"/>
                  </a:lnTo>
                  <a:lnTo>
                    <a:pt x="549259" y="1228979"/>
                  </a:lnTo>
                  <a:lnTo>
                    <a:pt x="520136" y="1193680"/>
                  </a:lnTo>
                  <a:lnTo>
                    <a:pt x="493772" y="1155706"/>
                  </a:lnTo>
                  <a:lnTo>
                    <a:pt x="470346" y="1115255"/>
                  </a:lnTo>
                  <a:lnTo>
                    <a:pt x="450036" y="1072526"/>
                  </a:lnTo>
                  <a:lnTo>
                    <a:pt x="433018" y="1027717"/>
                  </a:lnTo>
                  <a:lnTo>
                    <a:pt x="419473" y="981026"/>
                  </a:lnTo>
                  <a:lnTo>
                    <a:pt x="409577" y="932652"/>
                  </a:lnTo>
                  <a:lnTo>
                    <a:pt x="403509" y="882793"/>
                  </a:lnTo>
                  <a:lnTo>
                    <a:pt x="401446" y="831647"/>
                  </a:lnTo>
                  <a:close/>
                </a:path>
                <a:path w="1972945" h="1393825">
                  <a:moveTo>
                    <a:pt x="1192021" y="374574"/>
                  </a:moveTo>
                  <a:lnTo>
                    <a:pt x="1214727" y="312810"/>
                  </a:lnTo>
                  <a:lnTo>
                    <a:pt x="1237162" y="253408"/>
                  </a:lnTo>
                  <a:lnTo>
                    <a:pt x="1259055" y="198729"/>
                  </a:lnTo>
                  <a:lnTo>
                    <a:pt x="1280135" y="151134"/>
                  </a:lnTo>
                  <a:lnTo>
                    <a:pt x="1300131" y="112986"/>
                  </a:lnTo>
                  <a:lnTo>
                    <a:pt x="1335785" y="74473"/>
                  </a:lnTo>
                  <a:lnTo>
                    <a:pt x="1353311" y="89510"/>
                  </a:lnTo>
                  <a:lnTo>
                    <a:pt x="1368551" y="134530"/>
                  </a:lnTo>
                  <a:lnTo>
                    <a:pt x="1382077" y="194536"/>
                  </a:lnTo>
                  <a:lnTo>
                    <a:pt x="1394459" y="254531"/>
                  </a:lnTo>
                  <a:lnTo>
                    <a:pt x="1406270" y="299519"/>
                  </a:lnTo>
                  <a:lnTo>
                    <a:pt x="1438651" y="241163"/>
                  </a:lnTo>
                  <a:lnTo>
                    <a:pt x="1447641" y="175756"/>
                  </a:lnTo>
                  <a:lnTo>
                    <a:pt x="1456906" y="107851"/>
                  </a:lnTo>
                  <a:lnTo>
                    <a:pt x="1467300" y="49943"/>
                  </a:lnTo>
                  <a:lnTo>
                    <a:pt x="1479676" y="14529"/>
                  </a:lnTo>
                  <a:lnTo>
                    <a:pt x="1502019" y="0"/>
                  </a:lnTo>
                  <a:lnTo>
                    <a:pt x="1527254" y="10783"/>
                  </a:lnTo>
                  <a:lnTo>
                    <a:pt x="1554418" y="38425"/>
                  </a:lnTo>
                  <a:lnTo>
                    <a:pt x="1582546" y="74473"/>
                  </a:lnTo>
                </a:path>
                <a:path w="1972945" h="1393825">
                  <a:moveTo>
                    <a:pt x="1353946" y="726872"/>
                  </a:moveTo>
                  <a:lnTo>
                    <a:pt x="1385432" y="672753"/>
                  </a:lnTo>
                  <a:lnTo>
                    <a:pt x="1416643" y="620226"/>
                  </a:lnTo>
                  <a:lnTo>
                    <a:pt x="1447291" y="570868"/>
                  </a:lnTo>
                  <a:lnTo>
                    <a:pt x="1477089" y="526260"/>
                  </a:lnTo>
                  <a:lnTo>
                    <a:pt x="1505750" y="487979"/>
                  </a:lnTo>
                  <a:lnTo>
                    <a:pt x="1532987" y="457606"/>
                  </a:lnTo>
                  <a:lnTo>
                    <a:pt x="1582038" y="426898"/>
                  </a:lnTo>
                  <a:lnTo>
                    <a:pt x="1606058" y="437555"/>
                  </a:lnTo>
                  <a:lnTo>
                    <a:pt x="1627332" y="471829"/>
                  </a:lnTo>
                  <a:lnTo>
                    <a:pt x="1646426" y="520278"/>
                  </a:lnTo>
                  <a:lnTo>
                    <a:pt x="1663908" y="573455"/>
                  </a:lnTo>
                  <a:lnTo>
                    <a:pt x="1680343" y="621919"/>
                  </a:lnTo>
                  <a:lnTo>
                    <a:pt x="1696299" y="656225"/>
                  </a:lnTo>
                  <a:lnTo>
                    <a:pt x="1712341" y="666928"/>
                  </a:lnTo>
                  <a:lnTo>
                    <a:pt x="1727428" y="649245"/>
                  </a:lnTo>
                  <a:lnTo>
                    <a:pt x="1740714" y="610046"/>
                  </a:lnTo>
                  <a:lnTo>
                    <a:pt x="1753055" y="557207"/>
                  </a:lnTo>
                  <a:lnTo>
                    <a:pt x="1765310" y="498602"/>
                  </a:lnTo>
                  <a:lnTo>
                    <a:pt x="1778336" y="442108"/>
                  </a:lnTo>
                  <a:lnTo>
                    <a:pt x="1792990" y="395601"/>
                  </a:lnTo>
                  <a:lnTo>
                    <a:pt x="1810131" y="366954"/>
                  </a:lnTo>
                  <a:lnTo>
                    <a:pt x="1845500" y="352407"/>
                  </a:lnTo>
                  <a:lnTo>
                    <a:pt x="1885442" y="363160"/>
                  </a:lnTo>
                  <a:lnTo>
                    <a:pt x="1928431" y="390796"/>
                  </a:lnTo>
                  <a:lnTo>
                    <a:pt x="1972945" y="426898"/>
                  </a:lnTo>
                </a:path>
                <a:path w="1972945" h="1393825">
                  <a:moveTo>
                    <a:pt x="0" y="633019"/>
                  </a:moveTo>
                  <a:lnTo>
                    <a:pt x="44116" y="585084"/>
                  </a:lnTo>
                  <a:lnTo>
                    <a:pt x="87104" y="539209"/>
                  </a:lnTo>
                  <a:lnTo>
                    <a:pt x="127836" y="497452"/>
                  </a:lnTo>
                  <a:lnTo>
                    <a:pt x="165181" y="461873"/>
                  </a:lnTo>
                  <a:lnTo>
                    <a:pt x="198012" y="434533"/>
                  </a:lnTo>
                  <a:lnTo>
                    <a:pt x="245618" y="412801"/>
                  </a:lnTo>
                  <a:lnTo>
                    <a:pt x="256381" y="433198"/>
                  </a:lnTo>
                  <a:lnTo>
                    <a:pt x="253877" y="480172"/>
                  </a:lnTo>
                  <a:lnTo>
                    <a:pt x="244205" y="540214"/>
                  </a:lnTo>
                  <a:lnTo>
                    <a:pt x="233463" y="599811"/>
                  </a:lnTo>
                  <a:lnTo>
                    <a:pt x="227752" y="645452"/>
                  </a:lnTo>
                  <a:lnTo>
                    <a:pt x="233171" y="663626"/>
                  </a:lnTo>
                  <a:lnTo>
                    <a:pt x="251910" y="646790"/>
                  </a:lnTo>
                  <a:lnTo>
                    <a:pt x="279531" y="604251"/>
                  </a:lnTo>
                  <a:lnTo>
                    <a:pt x="312197" y="547770"/>
                  </a:lnTo>
                  <a:lnTo>
                    <a:pt x="346070" y="489109"/>
                  </a:lnTo>
                  <a:lnTo>
                    <a:pt x="377311" y="440030"/>
                  </a:lnTo>
                  <a:lnTo>
                    <a:pt x="402081" y="412293"/>
                  </a:lnTo>
                  <a:lnTo>
                    <a:pt x="428269" y="407473"/>
                  </a:lnTo>
                  <a:lnTo>
                    <a:pt x="447754" y="426882"/>
                  </a:lnTo>
                  <a:lnTo>
                    <a:pt x="462786" y="462460"/>
                  </a:lnTo>
                  <a:lnTo>
                    <a:pt x="475615" y="506146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330321" y="4445206"/>
              <a:ext cx="607060" cy="359410"/>
            </a:xfrm>
            <a:custGeom>
              <a:avLst/>
              <a:gdLst/>
              <a:ahLst/>
              <a:cxnLst/>
              <a:rect l="l" t="t" r="r" b="b"/>
              <a:pathLst>
                <a:path w="607060" h="359410">
                  <a:moveTo>
                    <a:pt x="0" y="8556"/>
                  </a:moveTo>
                  <a:lnTo>
                    <a:pt x="60160" y="4853"/>
                  </a:lnTo>
                  <a:lnTo>
                    <a:pt x="118953" y="1788"/>
                  </a:lnTo>
                  <a:lnTo>
                    <a:pt x="175010" y="0"/>
                  </a:lnTo>
                  <a:lnTo>
                    <a:pt x="226964" y="127"/>
                  </a:lnTo>
                  <a:lnTo>
                    <a:pt x="273448" y="2808"/>
                  </a:lnTo>
                  <a:lnTo>
                    <a:pt x="313092" y="8681"/>
                  </a:lnTo>
                  <a:lnTo>
                    <a:pt x="366394" y="32559"/>
                  </a:lnTo>
                  <a:lnTo>
                    <a:pt x="373112" y="58544"/>
                  </a:lnTo>
                  <a:lnTo>
                    <a:pt x="360358" y="95333"/>
                  </a:lnTo>
                  <a:lnTo>
                    <a:pt x="335593" y="138162"/>
                  </a:lnTo>
                  <a:lnTo>
                    <a:pt x="306282" y="182268"/>
                  </a:lnTo>
                  <a:lnTo>
                    <a:pt x="279885" y="222889"/>
                  </a:lnTo>
                  <a:lnTo>
                    <a:pt x="263864" y="255261"/>
                  </a:lnTo>
                  <a:lnTo>
                    <a:pt x="265683" y="274621"/>
                  </a:lnTo>
                  <a:lnTo>
                    <a:pt x="288271" y="277420"/>
                  </a:lnTo>
                  <a:lnTo>
                    <a:pt x="325975" y="266778"/>
                  </a:lnTo>
                  <a:lnTo>
                    <a:pt x="373382" y="247776"/>
                  </a:lnTo>
                  <a:lnTo>
                    <a:pt x="425081" y="225495"/>
                  </a:lnTo>
                  <a:lnTo>
                    <a:pt x="475661" y="205016"/>
                  </a:lnTo>
                  <a:lnTo>
                    <a:pt x="519709" y="191419"/>
                  </a:lnTo>
                  <a:lnTo>
                    <a:pt x="551814" y="189785"/>
                  </a:lnTo>
                  <a:lnTo>
                    <a:pt x="584553" y="211272"/>
                  </a:lnTo>
                  <a:lnTo>
                    <a:pt x="601027" y="250618"/>
                  </a:lnTo>
                  <a:lnTo>
                    <a:pt x="606643" y="301871"/>
                  </a:lnTo>
                  <a:lnTo>
                    <a:pt x="606805" y="359076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986151" y="5554039"/>
              <a:ext cx="561975" cy="374650"/>
            </a:xfrm>
            <a:custGeom>
              <a:avLst/>
              <a:gdLst/>
              <a:ahLst/>
              <a:cxnLst/>
              <a:rect l="l" t="t" r="r" b="b"/>
              <a:pathLst>
                <a:path w="561975" h="374650">
                  <a:moveTo>
                    <a:pt x="0" y="374497"/>
                  </a:moveTo>
                  <a:lnTo>
                    <a:pt x="28584" y="320388"/>
                  </a:lnTo>
                  <a:lnTo>
                    <a:pt x="56919" y="267860"/>
                  </a:lnTo>
                  <a:lnTo>
                    <a:pt x="84742" y="218496"/>
                  </a:lnTo>
                  <a:lnTo>
                    <a:pt x="111791" y="173877"/>
                  </a:lnTo>
                  <a:lnTo>
                    <a:pt x="137804" y="135586"/>
                  </a:lnTo>
                  <a:lnTo>
                    <a:pt x="162520" y="105205"/>
                  </a:lnTo>
                  <a:lnTo>
                    <a:pt x="207010" y="74498"/>
                  </a:lnTo>
                  <a:lnTo>
                    <a:pt x="228828" y="85170"/>
                  </a:lnTo>
                  <a:lnTo>
                    <a:pt x="248145" y="119457"/>
                  </a:lnTo>
                  <a:lnTo>
                    <a:pt x="265476" y="167912"/>
                  </a:lnTo>
                  <a:lnTo>
                    <a:pt x="281336" y="221089"/>
                  </a:lnTo>
                  <a:lnTo>
                    <a:pt x="296241" y="269544"/>
                  </a:lnTo>
                  <a:lnTo>
                    <a:pt x="310706" y="303831"/>
                  </a:lnTo>
                  <a:lnTo>
                    <a:pt x="325247" y="314503"/>
                  </a:lnTo>
                  <a:lnTo>
                    <a:pt x="338975" y="296832"/>
                  </a:lnTo>
                  <a:lnTo>
                    <a:pt x="351066" y="257647"/>
                  </a:lnTo>
                  <a:lnTo>
                    <a:pt x="362292" y="204820"/>
                  </a:lnTo>
                  <a:lnTo>
                    <a:pt x="373428" y="146222"/>
                  </a:lnTo>
                  <a:lnTo>
                    <a:pt x="385246" y="89726"/>
                  </a:lnTo>
                  <a:lnTo>
                    <a:pt x="398518" y="43204"/>
                  </a:lnTo>
                  <a:lnTo>
                    <a:pt x="414020" y="14529"/>
                  </a:lnTo>
                  <a:lnTo>
                    <a:pt x="446174" y="0"/>
                  </a:lnTo>
                  <a:lnTo>
                    <a:pt x="482472" y="10785"/>
                  </a:lnTo>
                  <a:lnTo>
                    <a:pt x="521533" y="38435"/>
                  </a:lnTo>
                  <a:lnTo>
                    <a:pt x="561975" y="74498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670893" y="5504690"/>
              <a:ext cx="1108075" cy="694690"/>
            </a:xfrm>
            <a:custGeom>
              <a:avLst/>
              <a:gdLst/>
              <a:ahLst/>
              <a:cxnLst/>
              <a:rect l="l" t="t" r="r" b="b"/>
              <a:pathLst>
                <a:path w="1108075" h="694689">
                  <a:moveTo>
                    <a:pt x="629580" y="34541"/>
                  </a:moveTo>
                  <a:lnTo>
                    <a:pt x="691292" y="23861"/>
                  </a:lnTo>
                  <a:lnTo>
                    <a:pt x="750985" y="14115"/>
                  </a:lnTo>
                  <a:lnTo>
                    <a:pt x="806639" y="6256"/>
                  </a:lnTo>
                  <a:lnTo>
                    <a:pt x="856234" y="1234"/>
                  </a:lnTo>
                  <a:lnTo>
                    <a:pt x="897752" y="0"/>
                  </a:lnTo>
                  <a:lnTo>
                    <a:pt x="929173" y="3504"/>
                  </a:lnTo>
                  <a:lnTo>
                    <a:pt x="948477" y="12697"/>
                  </a:lnTo>
                  <a:lnTo>
                    <a:pt x="946653" y="35910"/>
                  </a:lnTo>
                  <a:lnTo>
                    <a:pt x="919832" y="72159"/>
                  </a:lnTo>
                  <a:lnTo>
                    <a:pt x="880183" y="114416"/>
                  </a:lnTo>
                  <a:lnTo>
                    <a:pt x="839878" y="155652"/>
                  </a:lnTo>
                  <a:lnTo>
                    <a:pt x="811088" y="188838"/>
                  </a:lnTo>
                  <a:lnTo>
                    <a:pt x="805983" y="206944"/>
                  </a:lnTo>
                  <a:lnTo>
                    <a:pt x="830350" y="205271"/>
                  </a:lnTo>
                  <a:lnTo>
                    <a:pt x="875607" y="188494"/>
                  </a:lnTo>
                  <a:lnTo>
                    <a:pt x="932380" y="163665"/>
                  </a:lnTo>
                  <a:lnTo>
                    <a:pt x="991290" y="137835"/>
                  </a:lnTo>
                  <a:lnTo>
                    <a:pt x="1042962" y="118055"/>
                  </a:lnTo>
                  <a:lnTo>
                    <a:pt x="1078017" y="111376"/>
                  </a:lnTo>
                  <a:lnTo>
                    <a:pt x="1102179" y="124068"/>
                  </a:lnTo>
                  <a:lnTo>
                    <a:pt x="1108053" y="152072"/>
                  </a:lnTo>
                  <a:lnTo>
                    <a:pt x="1101734" y="190284"/>
                  </a:lnTo>
                  <a:lnTo>
                    <a:pt x="1089320" y="233601"/>
                  </a:lnTo>
                </a:path>
                <a:path w="1108075" h="694689">
                  <a:moveTo>
                    <a:pt x="364277" y="694548"/>
                  </a:moveTo>
                  <a:lnTo>
                    <a:pt x="295894" y="671482"/>
                  </a:lnTo>
                  <a:lnTo>
                    <a:pt x="231021" y="648677"/>
                  </a:lnTo>
                  <a:lnTo>
                    <a:pt x="173190" y="626393"/>
                  </a:lnTo>
                  <a:lnTo>
                    <a:pt x="125931" y="604892"/>
                  </a:lnTo>
                  <a:lnTo>
                    <a:pt x="92776" y="584436"/>
                  </a:lnTo>
                  <a:lnTo>
                    <a:pt x="77257" y="565287"/>
                  </a:lnTo>
                  <a:lnTo>
                    <a:pt x="90485" y="547332"/>
                  </a:lnTo>
                  <a:lnTo>
                    <a:pt x="131853" y="530341"/>
                  </a:lnTo>
                  <a:lnTo>
                    <a:pt x="187319" y="514396"/>
                  </a:lnTo>
                  <a:lnTo>
                    <a:pt x="242837" y="499581"/>
                  </a:lnTo>
                  <a:lnTo>
                    <a:pt x="284364" y="485978"/>
                  </a:lnTo>
                  <a:lnTo>
                    <a:pt x="228382" y="456513"/>
                  </a:lnTo>
                  <a:lnTo>
                    <a:pt x="166824" y="450447"/>
                  </a:lnTo>
                  <a:lnTo>
                    <a:pt x="102916" y="444208"/>
                  </a:lnTo>
                  <a:lnTo>
                    <a:pt x="48307" y="436409"/>
                  </a:lnTo>
                  <a:lnTo>
                    <a:pt x="14646" y="425663"/>
                  </a:lnTo>
                  <a:lnTo>
                    <a:pt x="0" y="404228"/>
                  </a:lnTo>
                  <a:lnTo>
                    <a:pt x="8915" y="378843"/>
                  </a:lnTo>
                  <a:lnTo>
                    <a:pt x="33524" y="350827"/>
                  </a:lnTo>
                  <a:lnTo>
                    <a:pt x="65954" y="321498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814701" y="4280916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0" y="1066672"/>
                  </a:moveTo>
                  <a:lnTo>
                    <a:pt x="1097" y="1017843"/>
                  </a:lnTo>
                  <a:lnTo>
                    <a:pt x="4358" y="969577"/>
                  </a:lnTo>
                  <a:lnTo>
                    <a:pt x="9736" y="921922"/>
                  </a:lnTo>
                  <a:lnTo>
                    <a:pt x="17184" y="874925"/>
                  </a:lnTo>
                  <a:lnTo>
                    <a:pt x="26654" y="828633"/>
                  </a:lnTo>
                  <a:lnTo>
                    <a:pt x="38100" y="783093"/>
                  </a:lnTo>
                  <a:lnTo>
                    <a:pt x="51474" y="738352"/>
                  </a:lnTo>
                  <a:lnTo>
                    <a:pt x="66729" y="694457"/>
                  </a:lnTo>
                  <a:lnTo>
                    <a:pt x="83820" y="651456"/>
                  </a:lnTo>
                  <a:lnTo>
                    <a:pt x="102697" y="609395"/>
                  </a:lnTo>
                  <a:lnTo>
                    <a:pt x="123315" y="568321"/>
                  </a:lnTo>
                  <a:lnTo>
                    <a:pt x="145626" y="528282"/>
                  </a:lnTo>
                  <a:lnTo>
                    <a:pt x="169584" y="489324"/>
                  </a:lnTo>
                  <a:lnTo>
                    <a:pt x="195140" y="451495"/>
                  </a:lnTo>
                  <a:lnTo>
                    <a:pt x="222250" y="414841"/>
                  </a:lnTo>
                  <a:lnTo>
                    <a:pt x="250864" y="379410"/>
                  </a:lnTo>
                  <a:lnTo>
                    <a:pt x="280936" y="345248"/>
                  </a:lnTo>
                  <a:lnTo>
                    <a:pt x="312420" y="312404"/>
                  </a:lnTo>
                  <a:lnTo>
                    <a:pt x="345267" y="280923"/>
                  </a:lnTo>
                  <a:lnTo>
                    <a:pt x="379432" y="250853"/>
                  </a:lnTo>
                  <a:lnTo>
                    <a:pt x="414866" y="222240"/>
                  </a:lnTo>
                  <a:lnTo>
                    <a:pt x="451524" y="195133"/>
                  </a:lnTo>
                  <a:lnTo>
                    <a:pt x="489357" y="169578"/>
                  </a:lnTo>
                  <a:lnTo>
                    <a:pt x="528320" y="145621"/>
                  </a:lnTo>
                  <a:lnTo>
                    <a:pt x="568364" y="123311"/>
                  </a:lnTo>
                  <a:lnTo>
                    <a:pt x="609443" y="102694"/>
                  </a:lnTo>
                  <a:lnTo>
                    <a:pt x="651510" y="83818"/>
                  </a:lnTo>
                  <a:lnTo>
                    <a:pt x="694517" y="66728"/>
                  </a:lnTo>
                  <a:lnTo>
                    <a:pt x="738418" y="51473"/>
                  </a:lnTo>
                  <a:lnTo>
                    <a:pt x="783166" y="38099"/>
                  </a:lnTo>
                  <a:lnTo>
                    <a:pt x="828714" y="26653"/>
                  </a:lnTo>
                  <a:lnTo>
                    <a:pt x="875014" y="17184"/>
                  </a:lnTo>
                  <a:lnTo>
                    <a:pt x="922020" y="9736"/>
                  </a:lnTo>
                  <a:lnTo>
                    <a:pt x="969684" y="4358"/>
                  </a:lnTo>
                  <a:lnTo>
                    <a:pt x="1017959" y="1097"/>
                  </a:lnTo>
                  <a:lnTo>
                    <a:pt x="1066800" y="0"/>
                  </a:lnTo>
                  <a:lnTo>
                    <a:pt x="1115630" y="1097"/>
                  </a:lnTo>
                  <a:lnTo>
                    <a:pt x="1163896" y="4358"/>
                  </a:lnTo>
                  <a:lnTo>
                    <a:pt x="1211553" y="9736"/>
                  </a:lnTo>
                  <a:lnTo>
                    <a:pt x="1258552" y="17184"/>
                  </a:lnTo>
                  <a:lnTo>
                    <a:pt x="1304846" y="26653"/>
                  </a:lnTo>
                  <a:lnTo>
                    <a:pt x="1350389" y="38099"/>
                  </a:lnTo>
                  <a:lnTo>
                    <a:pt x="1395133" y="51473"/>
                  </a:lnTo>
                  <a:lnTo>
                    <a:pt x="1439031" y="66728"/>
                  </a:lnTo>
                  <a:lnTo>
                    <a:pt x="1482036" y="83818"/>
                  </a:lnTo>
                  <a:lnTo>
                    <a:pt x="1524101" y="102694"/>
                  </a:lnTo>
                  <a:lnTo>
                    <a:pt x="1565179" y="123311"/>
                  </a:lnTo>
                  <a:lnTo>
                    <a:pt x="1605223" y="145621"/>
                  </a:lnTo>
                  <a:lnTo>
                    <a:pt x="1644186" y="169578"/>
                  </a:lnTo>
                  <a:lnTo>
                    <a:pt x="1682020" y="195133"/>
                  </a:lnTo>
                  <a:lnTo>
                    <a:pt x="1718679" y="222240"/>
                  </a:lnTo>
                  <a:lnTo>
                    <a:pt x="1754115" y="250853"/>
                  </a:lnTo>
                  <a:lnTo>
                    <a:pt x="1788282" y="280923"/>
                  </a:lnTo>
                  <a:lnTo>
                    <a:pt x="1821132" y="312404"/>
                  </a:lnTo>
                  <a:lnTo>
                    <a:pt x="1852618" y="345248"/>
                  </a:lnTo>
                  <a:lnTo>
                    <a:pt x="1882693" y="379410"/>
                  </a:lnTo>
                  <a:lnTo>
                    <a:pt x="1911311" y="414841"/>
                  </a:lnTo>
                  <a:lnTo>
                    <a:pt x="1938423" y="451495"/>
                  </a:lnTo>
                  <a:lnTo>
                    <a:pt x="1963984" y="489324"/>
                  </a:lnTo>
                  <a:lnTo>
                    <a:pt x="1987945" y="528282"/>
                  </a:lnTo>
                  <a:lnTo>
                    <a:pt x="2010259" y="568321"/>
                  </a:lnTo>
                  <a:lnTo>
                    <a:pt x="2030881" y="609395"/>
                  </a:lnTo>
                  <a:lnTo>
                    <a:pt x="2049762" y="651456"/>
                  </a:lnTo>
                  <a:lnTo>
                    <a:pt x="2066855" y="694457"/>
                  </a:lnTo>
                  <a:lnTo>
                    <a:pt x="2082114" y="738352"/>
                  </a:lnTo>
                  <a:lnTo>
                    <a:pt x="2095491" y="783093"/>
                  </a:lnTo>
                  <a:lnTo>
                    <a:pt x="2106939" y="828633"/>
                  </a:lnTo>
                  <a:lnTo>
                    <a:pt x="2116411" y="874925"/>
                  </a:lnTo>
                  <a:lnTo>
                    <a:pt x="2123860" y="921922"/>
                  </a:lnTo>
                  <a:lnTo>
                    <a:pt x="2129240" y="969577"/>
                  </a:lnTo>
                  <a:lnTo>
                    <a:pt x="2132502" y="1017843"/>
                  </a:lnTo>
                  <a:lnTo>
                    <a:pt x="2133600" y="1066672"/>
                  </a:lnTo>
                  <a:lnTo>
                    <a:pt x="2132502" y="1115498"/>
                  </a:lnTo>
                  <a:lnTo>
                    <a:pt x="2129240" y="1163761"/>
                  </a:lnTo>
                  <a:lnTo>
                    <a:pt x="2123860" y="1211412"/>
                  </a:lnTo>
                  <a:lnTo>
                    <a:pt x="2116411" y="1258407"/>
                  </a:lnTo>
                  <a:lnTo>
                    <a:pt x="2106939" y="1304696"/>
                  </a:lnTo>
                  <a:lnTo>
                    <a:pt x="2095491" y="1350234"/>
                  </a:lnTo>
                  <a:lnTo>
                    <a:pt x="2082114" y="1394973"/>
                  </a:lnTo>
                  <a:lnTo>
                    <a:pt x="2066855" y="1438866"/>
                  </a:lnTo>
                  <a:lnTo>
                    <a:pt x="2049762" y="1481866"/>
                  </a:lnTo>
                  <a:lnTo>
                    <a:pt x="2030881" y="1523926"/>
                  </a:lnTo>
                  <a:lnTo>
                    <a:pt x="2010259" y="1564999"/>
                  </a:lnTo>
                  <a:lnTo>
                    <a:pt x="1987945" y="1605037"/>
                  </a:lnTo>
                  <a:lnTo>
                    <a:pt x="1963984" y="1643995"/>
                  </a:lnTo>
                  <a:lnTo>
                    <a:pt x="1938423" y="1681824"/>
                  </a:lnTo>
                  <a:lnTo>
                    <a:pt x="1911311" y="1718478"/>
                  </a:lnTo>
                  <a:lnTo>
                    <a:pt x="1882693" y="1753909"/>
                  </a:lnTo>
                  <a:lnTo>
                    <a:pt x="1852618" y="1788071"/>
                  </a:lnTo>
                  <a:lnTo>
                    <a:pt x="1821132" y="1820916"/>
                  </a:lnTo>
                  <a:lnTo>
                    <a:pt x="1788282" y="1852398"/>
                  </a:lnTo>
                  <a:lnTo>
                    <a:pt x="1754115" y="1882468"/>
                  </a:lnTo>
                  <a:lnTo>
                    <a:pt x="1718679" y="1911081"/>
                  </a:lnTo>
                  <a:lnTo>
                    <a:pt x="1682020" y="1938189"/>
                  </a:lnTo>
                  <a:lnTo>
                    <a:pt x="1644186" y="1963746"/>
                  </a:lnTo>
                  <a:lnTo>
                    <a:pt x="1605223" y="1987703"/>
                  </a:lnTo>
                  <a:lnTo>
                    <a:pt x="1565179" y="2010014"/>
                  </a:lnTo>
                  <a:lnTo>
                    <a:pt x="1524101" y="2030632"/>
                  </a:lnTo>
                  <a:lnTo>
                    <a:pt x="1482036" y="2049510"/>
                  </a:lnTo>
                  <a:lnTo>
                    <a:pt x="1439031" y="2066600"/>
                  </a:lnTo>
                  <a:lnTo>
                    <a:pt x="1395133" y="2081856"/>
                  </a:lnTo>
                  <a:lnTo>
                    <a:pt x="1350389" y="2095231"/>
                  </a:lnTo>
                  <a:lnTo>
                    <a:pt x="1304846" y="2106677"/>
                  </a:lnTo>
                  <a:lnTo>
                    <a:pt x="1258552" y="2116148"/>
                  </a:lnTo>
                  <a:lnTo>
                    <a:pt x="1211553" y="2123595"/>
                  </a:lnTo>
                  <a:lnTo>
                    <a:pt x="1163896" y="2128974"/>
                  </a:lnTo>
                  <a:lnTo>
                    <a:pt x="1115630" y="2132235"/>
                  </a:lnTo>
                  <a:lnTo>
                    <a:pt x="1066800" y="2133333"/>
                  </a:lnTo>
                  <a:lnTo>
                    <a:pt x="1017959" y="2132235"/>
                  </a:lnTo>
                  <a:lnTo>
                    <a:pt x="969684" y="2128974"/>
                  </a:lnTo>
                  <a:lnTo>
                    <a:pt x="922020" y="2123595"/>
                  </a:lnTo>
                  <a:lnTo>
                    <a:pt x="875014" y="2116148"/>
                  </a:lnTo>
                  <a:lnTo>
                    <a:pt x="828714" y="2106677"/>
                  </a:lnTo>
                  <a:lnTo>
                    <a:pt x="783166" y="2095231"/>
                  </a:lnTo>
                  <a:lnTo>
                    <a:pt x="738418" y="2081856"/>
                  </a:lnTo>
                  <a:lnTo>
                    <a:pt x="694517" y="2066600"/>
                  </a:lnTo>
                  <a:lnTo>
                    <a:pt x="651509" y="2049510"/>
                  </a:lnTo>
                  <a:lnTo>
                    <a:pt x="609443" y="2030632"/>
                  </a:lnTo>
                  <a:lnTo>
                    <a:pt x="568364" y="2010014"/>
                  </a:lnTo>
                  <a:lnTo>
                    <a:pt x="528319" y="1987703"/>
                  </a:lnTo>
                  <a:lnTo>
                    <a:pt x="489357" y="1963746"/>
                  </a:lnTo>
                  <a:lnTo>
                    <a:pt x="451524" y="1938189"/>
                  </a:lnTo>
                  <a:lnTo>
                    <a:pt x="414866" y="1911081"/>
                  </a:lnTo>
                  <a:lnTo>
                    <a:pt x="379432" y="1882468"/>
                  </a:lnTo>
                  <a:lnTo>
                    <a:pt x="345267" y="1852398"/>
                  </a:lnTo>
                  <a:lnTo>
                    <a:pt x="312419" y="1820916"/>
                  </a:lnTo>
                  <a:lnTo>
                    <a:pt x="280936" y="1788071"/>
                  </a:lnTo>
                  <a:lnTo>
                    <a:pt x="250864" y="1753909"/>
                  </a:lnTo>
                  <a:lnTo>
                    <a:pt x="222249" y="1718478"/>
                  </a:lnTo>
                  <a:lnTo>
                    <a:pt x="195140" y="1681824"/>
                  </a:lnTo>
                  <a:lnTo>
                    <a:pt x="169584" y="1643995"/>
                  </a:lnTo>
                  <a:lnTo>
                    <a:pt x="145626" y="1605037"/>
                  </a:lnTo>
                  <a:lnTo>
                    <a:pt x="123315" y="1564999"/>
                  </a:lnTo>
                  <a:lnTo>
                    <a:pt x="102697" y="1523926"/>
                  </a:lnTo>
                  <a:lnTo>
                    <a:pt x="83819" y="1481866"/>
                  </a:lnTo>
                  <a:lnTo>
                    <a:pt x="66729" y="1438866"/>
                  </a:lnTo>
                  <a:lnTo>
                    <a:pt x="51474" y="1394973"/>
                  </a:lnTo>
                  <a:lnTo>
                    <a:pt x="38099" y="1350234"/>
                  </a:lnTo>
                  <a:lnTo>
                    <a:pt x="26654" y="1304696"/>
                  </a:lnTo>
                  <a:lnTo>
                    <a:pt x="17184" y="1258407"/>
                  </a:lnTo>
                  <a:lnTo>
                    <a:pt x="9736" y="1211412"/>
                  </a:lnTo>
                  <a:lnTo>
                    <a:pt x="4358" y="1163761"/>
                  </a:lnTo>
                  <a:lnTo>
                    <a:pt x="1097" y="1115498"/>
                  </a:lnTo>
                  <a:lnTo>
                    <a:pt x="0" y="1066672"/>
                  </a:lnTo>
                  <a:close/>
                </a:path>
              </a:pathLst>
            </a:custGeom>
            <a:ln w="63508">
              <a:solidFill>
                <a:srgbClr val="0000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Nanogold</a:t>
            </a:r>
            <a:r>
              <a:rPr dirty="0" spc="25"/>
              <a:t> </a:t>
            </a:r>
            <a:r>
              <a:rPr dirty="0" spc="-20"/>
              <a:t>data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8082279" y="1665096"/>
          <a:ext cx="3136900" cy="4120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1981200"/>
              </a:tblGrid>
              <a:tr h="578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358140" marR="342900" indent="152400">
                        <a:lnSpc>
                          <a:spcPct val="100899"/>
                        </a:lnSpc>
                        <a:spcBef>
                          <a:spcPts val="385"/>
                        </a:spcBef>
                      </a:pPr>
                      <a:r>
                        <a:rPr dirty="0" sz="155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Z-</a:t>
                      </a:r>
                      <a:r>
                        <a:rPr dirty="0" sz="15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average </a:t>
                      </a:r>
                      <a:r>
                        <a:rPr dirty="0" sz="15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Diameter,</a:t>
                      </a:r>
                      <a:r>
                        <a:rPr dirty="0" sz="1550" spc="1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550">
                          <a:latin typeface="Arial MT"/>
                          <a:cs typeface="Arial MT"/>
                        </a:rPr>
                        <a:t>Run</a:t>
                      </a:r>
                      <a:r>
                        <a:rPr dirty="0" sz="15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50" spc="-50">
                          <a:latin typeface="Arial MT"/>
                          <a:cs typeface="Arial MT"/>
                        </a:rPr>
                        <a:t>1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550" spc="-20">
                          <a:latin typeface="Arial MT"/>
                          <a:cs typeface="Arial MT"/>
                        </a:rPr>
                        <a:t>50.5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550">
                          <a:latin typeface="Arial MT"/>
                          <a:cs typeface="Arial MT"/>
                        </a:rPr>
                        <a:t>Run</a:t>
                      </a:r>
                      <a:r>
                        <a:rPr dirty="0" sz="15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50" spc="-50">
                          <a:latin typeface="Arial MT"/>
                          <a:cs typeface="Arial MT"/>
                        </a:rPr>
                        <a:t>2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550" spc="-20">
                          <a:latin typeface="Arial MT"/>
                          <a:cs typeface="Arial MT"/>
                        </a:rPr>
                        <a:t>51.1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550">
                          <a:latin typeface="Arial MT"/>
                          <a:cs typeface="Arial MT"/>
                        </a:rPr>
                        <a:t>Run</a:t>
                      </a:r>
                      <a:r>
                        <a:rPr dirty="0" sz="15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50" spc="-50">
                          <a:latin typeface="Arial MT"/>
                          <a:cs typeface="Arial MT"/>
                        </a:rPr>
                        <a:t>3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550" spc="-20">
                          <a:latin typeface="Arial MT"/>
                          <a:cs typeface="Arial MT"/>
                        </a:rPr>
                        <a:t>49.2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550">
                          <a:latin typeface="Arial MT"/>
                          <a:cs typeface="Arial MT"/>
                        </a:rPr>
                        <a:t>Run</a:t>
                      </a:r>
                      <a:r>
                        <a:rPr dirty="0" sz="15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50" spc="-50">
                          <a:latin typeface="Arial MT"/>
                          <a:cs typeface="Arial MT"/>
                        </a:rPr>
                        <a:t>4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550" spc="-20">
                          <a:latin typeface="Arial MT"/>
                          <a:cs typeface="Arial MT"/>
                        </a:rPr>
                        <a:t>51.5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550">
                          <a:latin typeface="Arial MT"/>
                          <a:cs typeface="Arial MT"/>
                        </a:rPr>
                        <a:t>Run</a:t>
                      </a:r>
                      <a:r>
                        <a:rPr dirty="0" sz="15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50" spc="-50">
                          <a:latin typeface="Arial MT"/>
                          <a:cs typeface="Arial MT"/>
                        </a:rPr>
                        <a:t>5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550" spc="-20">
                          <a:latin typeface="Arial MT"/>
                          <a:cs typeface="Arial MT"/>
                        </a:rPr>
                        <a:t>49.7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550">
                          <a:latin typeface="Arial MT"/>
                          <a:cs typeface="Arial MT"/>
                        </a:rPr>
                        <a:t>Run</a:t>
                      </a:r>
                      <a:r>
                        <a:rPr dirty="0" sz="15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50" spc="-50">
                          <a:latin typeface="Arial MT"/>
                          <a:cs typeface="Arial MT"/>
                        </a:rPr>
                        <a:t>6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550" spc="-20">
                          <a:latin typeface="Arial MT"/>
                          <a:cs typeface="Arial MT"/>
                        </a:rPr>
                        <a:t>50.9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550" spc="-20">
                          <a:latin typeface="Arial MT"/>
                          <a:cs typeface="Arial MT"/>
                        </a:rPr>
                        <a:t>Avg.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550" spc="-20">
                          <a:latin typeface="Arial MT"/>
                          <a:cs typeface="Arial MT"/>
                        </a:rPr>
                        <a:t>50.5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222885" marR="436245">
                        <a:lnSpc>
                          <a:spcPct val="100899"/>
                        </a:lnSpc>
                        <a:spcBef>
                          <a:spcPts val="415"/>
                        </a:spcBef>
                      </a:pPr>
                      <a:r>
                        <a:rPr dirty="0" sz="1550" spc="-25">
                          <a:latin typeface="Arial MT"/>
                          <a:cs typeface="Arial MT"/>
                        </a:rPr>
                        <a:t>St. Dev.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550" spc="-25">
                          <a:latin typeface="Arial MT"/>
                          <a:cs typeface="Arial MT"/>
                        </a:rPr>
                        <a:t>0.9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550" spc="-25">
                          <a:latin typeface="Arial MT"/>
                          <a:cs typeface="Arial MT"/>
                        </a:rPr>
                        <a:t>COV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7296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550">
                          <a:latin typeface="Arial MT"/>
                          <a:cs typeface="Arial MT"/>
                        </a:rPr>
                        <a:t>1.7</a:t>
                      </a:r>
                      <a:r>
                        <a:rPr dirty="0" sz="15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50" spc="-50">
                          <a:latin typeface="Arial MT"/>
                          <a:cs typeface="Arial MT"/>
                        </a:rPr>
                        <a:t>%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 descr=""/>
          <p:cNvGrpSpPr/>
          <p:nvPr/>
        </p:nvGrpSpPr>
        <p:grpSpPr>
          <a:xfrm>
            <a:off x="952500" y="2310892"/>
            <a:ext cx="7064375" cy="2660650"/>
            <a:chOff x="952500" y="2310892"/>
            <a:chExt cx="7064375" cy="266065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500" y="2485771"/>
              <a:ext cx="6562725" cy="248564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624323" y="2310892"/>
              <a:ext cx="3392804" cy="2070735"/>
            </a:xfrm>
            <a:custGeom>
              <a:avLst/>
              <a:gdLst/>
              <a:ahLst/>
              <a:cxnLst/>
              <a:rect l="l" t="t" r="r" b="b"/>
              <a:pathLst>
                <a:path w="3392804" h="2070735">
                  <a:moveTo>
                    <a:pt x="162413" y="1812641"/>
                  </a:moveTo>
                  <a:lnTo>
                    <a:pt x="150304" y="1813798"/>
                  </a:lnTo>
                  <a:lnTo>
                    <a:pt x="139529" y="1819407"/>
                  </a:lnTo>
                  <a:lnTo>
                    <a:pt x="131445" y="1829054"/>
                  </a:lnTo>
                  <a:lnTo>
                    <a:pt x="0" y="2070608"/>
                  </a:lnTo>
                  <a:lnTo>
                    <a:pt x="274954" y="2066036"/>
                  </a:lnTo>
                  <a:lnTo>
                    <a:pt x="279034" y="2065147"/>
                  </a:lnTo>
                  <a:lnTo>
                    <a:pt x="70230" y="2065147"/>
                  </a:lnTo>
                  <a:lnTo>
                    <a:pt x="37337" y="2010791"/>
                  </a:lnTo>
                  <a:lnTo>
                    <a:pt x="137950" y="1949891"/>
                  </a:lnTo>
                  <a:lnTo>
                    <a:pt x="187198" y="1859407"/>
                  </a:lnTo>
                  <a:lnTo>
                    <a:pt x="190910" y="1847375"/>
                  </a:lnTo>
                  <a:lnTo>
                    <a:pt x="189753" y="1835261"/>
                  </a:lnTo>
                  <a:lnTo>
                    <a:pt x="184144" y="1824456"/>
                  </a:lnTo>
                  <a:lnTo>
                    <a:pt x="174498" y="1816354"/>
                  </a:lnTo>
                  <a:lnTo>
                    <a:pt x="162413" y="1812641"/>
                  </a:lnTo>
                  <a:close/>
                </a:path>
                <a:path w="3392804" h="2070735">
                  <a:moveTo>
                    <a:pt x="137950" y="1949891"/>
                  </a:moveTo>
                  <a:lnTo>
                    <a:pt x="37337" y="2010791"/>
                  </a:lnTo>
                  <a:lnTo>
                    <a:pt x="70230" y="2065147"/>
                  </a:lnTo>
                  <a:lnTo>
                    <a:pt x="90163" y="2053082"/>
                  </a:lnTo>
                  <a:lnTo>
                    <a:pt x="81787" y="2053082"/>
                  </a:lnTo>
                  <a:lnTo>
                    <a:pt x="53339" y="2006219"/>
                  </a:lnTo>
                  <a:lnTo>
                    <a:pt x="107788" y="2005309"/>
                  </a:lnTo>
                  <a:lnTo>
                    <a:pt x="137950" y="1949891"/>
                  </a:lnTo>
                  <a:close/>
                </a:path>
                <a:path w="3392804" h="2070735">
                  <a:moveTo>
                    <a:pt x="273812" y="2002536"/>
                  </a:moveTo>
                  <a:lnTo>
                    <a:pt x="170829" y="2004256"/>
                  </a:lnTo>
                  <a:lnTo>
                    <a:pt x="70230" y="2065147"/>
                  </a:lnTo>
                  <a:lnTo>
                    <a:pt x="279034" y="2065147"/>
                  </a:lnTo>
                  <a:lnTo>
                    <a:pt x="287266" y="2063353"/>
                  </a:lnTo>
                  <a:lnTo>
                    <a:pt x="297243" y="2056384"/>
                  </a:lnTo>
                  <a:lnTo>
                    <a:pt x="303887" y="2046176"/>
                  </a:lnTo>
                  <a:lnTo>
                    <a:pt x="306197" y="2033778"/>
                  </a:lnTo>
                  <a:lnTo>
                    <a:pt x="303458" y="2021466"/>
                  </a:lnTo>
                  <a:lnTo>
                    <a:pt x="296481" y="2011489"/>
                  </a:lnTo>
                  <a:lnTo>
                    <a:pt x="286265" y="2004845"/>
                  </a:lnTo>
                  <a:lnTo>
                    <a:pt x="273812" y="2002536"/>
                  </a:lnTo>
                  <a:close/>
                </a:path>
                <a:path w="3392804" h="2070735">
                  <a:moveTo>
                    <a:pt x="107788" y="2005309"/>
                  </a:moveTo>
                  <a:lnTo>
                    <a:pt x="53339" y="2006219"/>
                  </a:lnTo>
                  <a:lnTo>
                    <a:pt x="81787" y="2053082"/>
                  </a:lnTo>
                  <a:lnTo>
                    <a:pt x="107788" y="2005309"/>
                  </a:lnTo>
                  <a:close/>
                </a:path>
                <a:path w="3392804" h="2070735">
                  <a:moveTo>
                    <a:pt x="170829" y="2004256"/>
                  </a:moveTo>
                  <a:lnTo>
                    <a:pt x="107788" y="2005309"/>
                  </a:lnTo>
                  <a:lnTo>
                    <a:pt x="81787" y="2053082"/>
                  </a:lnTo>
                  <a:lnTo>
                    <a:pt x="90163" y="2053082"/>
                  </a:lnTo>
                  <a:lnTo>
                    <a:pt x="170829" y="2004256"/>
                  </a:lnTo>
                  <a:close/>
                </a:path>
                <a:path w="3392804" h="2070735">
                  <a:moveTo>
                    <a:pt x="3359404" y="0"/>
                  </a:moveTo>
                  <a:lnTo>
                    <a:pt x="137950" y="1949891"/>
                  </a:lnTo>
                  <a:lnTo>
                    <a:pt x="107788" y="2005309"/>
                  </a:lnTo>
                  <a:lnTo>
                    <a:pt x="170829" y="2004256"/>
                  </a:lnTo>
                  <a:lnTo>
                    <a:pt x="3392297" y="54356"/>
                  </a:lnTo>
                  <a:lnTo>
                    <a:pt x="3359404" y="0"/>
                  </a:lnTo>
                  <a:close/>
                </a:path>
              </a:pathLst>
            </a:custGeom>
            <a:solidFill>
              <a:srgbClr val="17406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Nanogold</a:t>
            </a:r>
            <a:r>
              <a:rPr dirty="0" spc="25"/>
              <a:t> </a:t>
            </a:r>
            <a:r>
              <a:rPr dirty="0" spc="-20"/>
              <a:t>data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8223249" y="3048507"/>
          <a:ext cx="3136900" cy="359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1981200"/>
              </a:tblGrid>
              <a:tr h="666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386715" marR="313055" indent="123825">
                        <a:lnSpc>
                          <a:spcPct val="100899"/>
                        </a:lnSpc>
                        <a:spcBef>
                          <a:spcPts val="400"/>
                        </a:spcBef>
                      </a:pPr>
                      <a:r>
                        <a:rPr dirty="0" sz="155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Z-</a:t>
                      </a:r>
                      <a:r>
                        <a:rPr dirty="0" sz="15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average </a:t>
                      </a:r>
                      <a:r>
                        <a:rPr dirty="0" sz="15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Diameter,</a:t>
                      </a:r>
                      <a:r>
                        <a:rPr dirty="0" sz="1550" spc="1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550">
                          <a:latin typeface="Arial MT"/>
                          <a:cs typeface="Arial MT"/>
                        </a:rPr>
                        <a:t>Run</a:t>
                      </a:r>
                      <a:r>
                        <a:rPr dirty="0" sz="15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50" spc="-50">
                          <a:latin typeface="Arial MT"/>
                          <a:cs typeface="Arial MT"/>
                        </a:rPr>
                        <a:t>1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550" spc="-20">
                          <a:latin typeface="Arial MT"/>
                          <a:cs typeface="Arial MT"/>
                        </a:rPr>
                        <a:t>10.5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550">
                          <a:latin typeface="Arial MT"/>
                          <a:cs typeface="Arial MT"/>
                        </a:rPr>
                        <a:t>Run</a:t>
                      </a:r>
                      <a:r>
                        <a:rPr dirty="0" sz="15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50" spc="-50">
                          <a:latin typeface="Arial MT"/>
                          <a:cs typeface="Arial MT"/>
                        </a:rPr>
                        <a:t>2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550" spc="-20">
                          <a:latin typeface="Arial MT"/>
                          <a:cs typeface="Arial MT"/>
                        </a:rPr>
                        <a:t>10.6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550">
                          <a:latin typeface="Arial MT"/>
                          <a:cs typeface="Arial MT"/>
                        </a:rPr>
                        <a:t>Run</a:t>
                      </a:r>
                      <a:r>
                        <a:rPr dirty="0" sz="15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50" spc="-50">
                          <a:latin typeface="Arial MT"/>
                          <a:cs typeface="Arial MT"/>
                        </a:rPr>
                        <a:t>3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550" spc="-20">
                          <a:latin typeface="Arial MT"/>
                          <a:cs typeface="Arial MT"/>
                        </a:rPr>
                        <a:t>10.2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550">
                          <a:latin typeface="Arial MT"/>
                          <a:cs typeface="Arial MT"/>
                        </a:rPr>
                        <a:t>Run</a:t>
                      </a:r>
                      <a:r>
                        <a:rPr dirty="0" sz="15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50" spc="-50">
                          <a:latin typeface="Arial MT"/>
                          <a:cs typeface="Arial MT"/>
                        </a:rPr>
                        <a:t>4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550" spc="-20">
                          <a:latin typeface="Arial MT"/>
                          <a:cs typeface="Arial MT"/>
                        </a:rPr>
                        <a:t>10.5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550">
                          <a:latin typeface="Arial MT"/>
                          <a:cs typeface="Arial MT"/>
                        </a:rPr>
                        <a:t>Run</a:t>
                      </a:r>
                      <a:r>
                        <a:rPr dirty="0" sz="155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50" spc="-50">
                          <a:latin typeface="Arial MT"/>
                          <a:cs typeface="Arial MT"/>
                        </a:rPr>
                        <a:t>5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550" spc="-20">
                          <a:latin typeface="Arial MT"/>
                          <a:cs typeface="Arial MT"/>
                        </a:rPr>
                        <a:t>10.3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550" spc="-20">
                          <a:latin typeface="Arial MT"/>
                          <a:cs typeface="Arial MT"/>
                        </a:rPr>
                        <a:t>Avg.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550" spc="-20">
                          <a:latin typeface="Arial MT"/>
                          <a:cs typeface="Arial MT"/>
                        </a:rPr>
                        <a:t>10.4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223520" marR="436880">
                        <a:lnSpc>
                          <a:spcPct val="100899"/>
                        </a:lnSpc>
                        <a:spcBef>
                          <a:spcPts val="425"/>
                        </a:spcBef>
                      </a:pPr>
                      <a:r>
                        <a:rPr dirty="0" sz="1550" spc="-25">
                          <a:latin typeface="Arial MT"/>
                          <a:cs typeface="Arial MT"/>
                        </a:rPr>
                        <a:t>St. </a:t>
                      </a:r>
                      <a:r>
                        <a:rPr dirty="0" sz="1550" spc="-30">
                          <a:latin typeface="Arial MT"/>
                          <a:cs typeface="Arial MT"/>
                        </a:rPr>
                        <a:t>Dev.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550" spc="-25">
                          <a:latin typeface="Arial MT"/>
                          <a:cs typeface="Arial MT"/>
                        </a:rPr>
                        <a:t>0.2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550" spc="-25">
                          <a:latin typeface="Arial MT"/>
                          <a:cs typeface="Arial MT"/>
                        </a:rPr>
                        <a:t>COV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72961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550">
                          <a:latin typeface="Arial MT"/>
                          <a:cs typeface="Arial MT"/>
                        </a:rPr>
                        <a:t>1.9</a:t>
                      </a:r>
                      <a:r>
                        <a:rPr dirty="0" sz="15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50" spc="-50">
                          <a:latin typeface="Arial MT"/>
                          <a:cs typeface="Arial MT"/>
                        </a:rPr>
                        <a:t>%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 descr=""/>
          <p:cNvGrpSpPr/>
          <p:nvPr/>
        </p:nvGrpSpPr>
        <p:grpSpPr>
          <a:xfrm>
            <a:off x="1762125" y="1618996"/>
            <a:ext cx="5029200" cy="4676775"/>
            <a:chOff x="1762125" y="1618996"/>
            <a:chExt cx="5029200" cy="467677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2125" y="1618996"/>
              <a:ext cx="5029200" cy="190436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2125" y="4018991"/>
              <a:ext cx="5029200" cy="2276221"/>
            </a:xfrm>
            <a:prstGeom prst="rect">
              <a:avLst/>
            </a:prstGeom>
          </p:spPr>
        </p:pic>
      </p:grp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8223249" y="1227708"/>
          <a:ext cx="3136900" cy="1710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250"/>
                <a:gridCol w="1809750"/>
              </a:tblGrid>
              <a:tr h="671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270510" marR="256540" indent="133350">
                        <a:lnSpc>
                          <a:spcPct val="101000"/>
                        </a:lnSpc>
                        <a:spcBef>
                          <a:spcPts val="380"/>
                        </a:spcBef>
                      </a:pPr>
                      <a:r>
                        <a:rPr dirty="0" sz="155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Z-</a:t>
                      </a:r>
                      <a:r>
                        <a:rPr dirty="0" sz="15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average </a:t>
                      </a:r>
                      <a:r>
                        <a:rPr dirty="0" sz="15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Diameter,</a:t>
                      </a:r>
                      <a:r>
                        <a:rPr dirty="0" sz="1550" spc="1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nm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550" spc="-20">
                          <a:latin typeface="Arial MT"/>
                          <a:cs typeface="Arial MT"/>
                        </a:rPr>
                        <a:t>Avg.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550" spc="-20">
                          <a:latin typeface="Arial MT"/>
                          <a:cs typeface="Arial MT"/>
                        </a:rPr>
                        <a:t>50.5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550">
                          <a:latin typeface="Arial MT"/>
                          <a:cs typeface="Arial MT"/>
                        </a:rPr>
                        <a:t>St.</a:t>
                      </a:r>
                      <a:r>
                        <a:rPr dirty="0" sz="155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50" spc="-20">
                          <a:latin typeface="Arial MT"/>
                          <a:cs typeface="Arial MT"/>
                        </a:rPr>
                        <a:t>Dev.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550" spc="-25">
                          <a:latin typeface="Arial MT"/>
                          <a:cs typeface="Arial MT"/>
                        </a:rPr>
                        <a:t>0.9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dirty="0" sz="1550" spc="-25">
                          <a:latin typeface="Arial MT"/>
                          <a:cs typeface="Arial MT"/>
                        </a:rPr>
                        <a:t>COV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27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521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dirty="0" sz="1550">
                          <a:latin typeface="Arial MT"/>
                          <a:cs typeface="Arial MT"/>
                        </a:rPr>
                        <a:t>1.7</a:t>
                      </a:r>
                      <a:r>
                        <a:rPr dirty="0" sz="15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50" spc="-50">
                          <a:latin typeface="Arial MT"/>
                          <a:cs typeface="Arial MT"/>
                        </a:rPr>
                        <a:t>%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27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  <p:grpSp>
        <p:nvGrpSpPr>
          <p:cNvPr id="8" name="object 8" descr=""/>
          <p:cNvGrpSpPr/>
          <p:nvPr/>
        </p:nvGrpSpPr>
        <p:grpSpPr>
          <a:xfrm>
            <a:off x="4611622" y="1347597"/>
            <a:ext cx="3628390" cy="5261610"/>
            <a:chOff x="4611622" y="1347597"/>
            <a:chExt cx="3628390" cy="5261610"/>
          </a:xfrm>
        </p:grpSpPr>
        <p:sp>
          <p:nvSpPr>
            <p:cNvPr id="9" name="object 9" descr=""/>
            <p:cNvSpPr/>
            <p:nvPr/>
          </p:nvSpPr>
          <p:spPr>
            <a:xfrm>
              <a:off x="5871972" y="1906777"/>
              <a:ext cx="2367915" cy="3032760"/>
            </a:xfrm>
            <a:custGeom>
              <a:avLst/>
              <a:gdLst/>
              <a:ahLst/>
              <a:cxnLst/>
              <a:rect l="l" t="t" r="r" b="b"/>
              <a:pathLst>
                <a:path w="2367915" h="3032760">
                  <a:moveTo>
                    <a:pt x="2139315" y="2586355"/>
                  </a:moveTo>
                  <a:lnTo>
                    <a:pt x="2128266" y="2523871"/>
                  </a:lnTo>
                  <a:lnTo>
                    <a:pt x="172224" y="2873044"/>
                  </a:lnTo>
                  <a:lnTo>
                    <a:pt x="250698" y="2806319"/>
                  </a:lnTo>
                  <a:lnTo>
                    <a:pt x="254254" y="2761488"/>
                  </a:lnTo>
                  <a:lnTo>
                    <a:pt x="232664" y="2750477"/>
                  </a:lnTo>
                  <a:lnTo>
                    <a:pt x="220560" y="2751848"/>
                  </a:lnTo>
                  <a:lnTo>
                    <a:pt x="209550" y="2757932"/>
                  </a:lnTo>
                  <a:lnTo>
                    <a:pt x="0" y="2936113"/>
                  </a:lnTo>
                  <a:lnTo>
                    <a:pt x="258191" y="3030728"/>
                  </a:lnTo>
                  <a:lnTo>
                    <a:pt x="270675" y="3032620"/>
                  </a:lnTo>
                  <a:lnTo>
                    <a:pt x="282524" y="3029699"/>
                  </a:lnTo>
                  <a:lnTo>
                    <a:pt x="292379" y="3022574"/>
                  </a:lnTo>
                  <a:lnTo>
                    <a:pt x="298958" y="3011805"/>
                  </a:lnTo>
                  <a:lnTo>
                    <a:pt x="300888" y="2999384"/>
                  </a:lnTo>
                  <a:lnTo>
                    <a:pt x="297980" y="2987573"/>
                  </a:lnTo>
                  <a:lnTo>
                    <a:pt x="290855" y="2977680"/>
                  </a:lnTo>
                  <a:lnTo>
                    <a:pt x="280162" y="2971038"/>
                  </a:lnTo>
                  <a:lnTo>
                    <a:pt x="239903" y="2956306"/>
                  </a:lnTo>
                  <a:lnTo>
                    <a:pt x="183438" y="2935643"/>
                  </a:lnTo>
                  <a:lnTo>
                    <a:pt x="67691" y="2956306"/>
                  </a:lnTo>
                  <a:lnTo>
                    <a:pt x="107505" y="2949194"/>
                  </a:lnTo>
                  <a:lnTo>
                    <a:pt x="183438" y="2935643"/>
                  </a:lnTo>
                  <a:lnTo>
                    <a:pt x="2139315" y="2586355"/>
                  </a:lnTo>
                  <a:close/>
                </a:path>
                <a:path w="2367915" h="3032760">
                  <a:moveTo>
                    <a:pt x="2367915" y="62611"/>
                  </a:moveTo>
                  <a:lnTo>
                    <a:pt x="2356866" y="0"/>
                  </a:lnTo>
                  <a:lnTo>
                    <a:pt x="400735" y="349313"/>
                  </a:lnTo>
                  <a:lnTo>
                    <a:pt x="479298" y="282448"/>
                  </a:lnTo>
                  <a:lnTo>
                    <a:pt x="482854" y="237744"/>
                  </a:lnTo>
                  <a:lnTo>
                    <a:pt x="461264" y="226682"/>
                  </a:lnTo>
                  <a:lnTo>
                    <a:pt x="449160" y="228053"/>
                  </a:lnTo>
                  <a:lnTo>
                    <a:pt x="438150" y="234188"/>
                  </a:lnTo>
                  <a:lnTo>
                    <a:pt x="228600" y="412242"/>
                  </a:lnTo>
                  <a:lnTo>
                    <a:pt x="486791" y="506984"/>
                  </a:lnTo>
                  <a:lnTo>
                    <a:pt x="499275" y="508850"/>
                  </a:lnTo>
                  <a:lnTo>
                    <a:pt x="511124" y="505904"/>
                  </a:lnTo>
                  <a:lnTo>
                    <a:pt x="520979" y="498779"/>
                  </a:lnTo>
                  <a:lnTo>
                    <a:pt x="527558" y="488061"/>
                  </a:lnTo>
                  <a:lnTo>
                    <a:pt x="529488" y="475589"/>
                  </a:lnTo>
                  <a:lnTo>
                    <a:pt x="526580" y="463778"/>
                  </a:lnTo>
                  <a:lnTo>
                    <a:pt x="519455" y="453923"/>
                  </a:lnTo>
                  <a:lnTo>
                    <a:pt x="508762" y="447294"/>
                  </a:lnTo>
                  <a:lnTo>
                    <a:pt x="468223" y="432435"/>
                  </a:lnTo>
                  <a:lnTo>
                    <a:pt x="411924" y="411797"/>
                  </a:lnTo>
                  <a:lnTo>
                    <a:pt x="296291" y="432435"/>
                  </a:lnTo>
                  <a:lnTo>
                    <a:pt x="335407" y="425450"/>
                  </a:lnTo>
                  <a:lnTo>
                    <a:pt x="411924" y="411797"/>
                  </a:lnTo>
                  <a:lnTo>
                    <a:pt x="2367915" y="62611"/>
                  </a:lnTo>
                  <a:close/>
                </a:path>
              </a:pathLst>
            </a:custGeom>
            <a:solidFill>
              <a:srgbClr val="1740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624323" y="1347597"/>
              <a:ext cx="635" cy="5261610"/>
            </a:xfrm>
            <a:custGeom>
              <a:avLst/>
              <a:gdLst/>
              <a:ahLst/>
              <a:cxnLst/>
              <a:rect l="l" t="t" r="r" b="b"/>
              <a:pathLst>
                <a:path w="635" h="5261609">
                  <a:moveTo>
                    <a:pt x="0" y="0"/>
                  </a:moveTo>
                  <a:lnTo>
                    <a:pt x="126" y="5261305"/>
                  </a:lnTo>
                </a:path>
              </a:pathLst>
            </a:custGeom>
            <a:ln w="25403">
              <a:solidFill>
                <a:srgbClr val="0E6EC5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590" y="259016"/>
            <a:ext cx="158623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Outline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113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190"/>
              </a:spcBef>
              <a:buFont typeface="Arial MT"/>
              <a:buChar char="•"/>
              <a:tabLst>
                <a:tab pos="469900" algn="l"/>
              </a:tabLst>
            </a:pPr>
            <a:r>
              <a:rPr dirty="0" spc="-10">
                <a:solidFill>
                  <a:srgbClr val="0E6EC5"/>
                </a:solidFill>
              </a:rPr>
              <a:t>Introduction</a:t>
            </a:r>
          </a:p>
          <a:p>
            <a:pPr marL="470534" marR="5080" indent="-457834">
              <a:lnSpc>
                <a:spcPct val="119500"/>
              </a:lnSpc>
              <a:spcBef>
                <a:spcPts val="75"/>
              </a:spcBef>
              <a:buFont typeface="Arial MT"/>
              <a:buChar char="•"/>
              <a:tabLst>
                <a:tab pos="470534" algn="l"/>
              </a:tabLst>
            </a:pPr>
            <a:r>
              <a:rPr dirty="0"/>
              <a:t>What</a:t>
            </a:r>
            <a:r>
              <a:rPr dirty="0" spc="-155"/>
              <a:t> </a:t>
            </a:r>
            <a:r>
              <a:rPr dirty="0"/>
              <a:t>is</a:t>
            </a:r>
            <a:r>
              <a:rPr dirty="0" spc="-20"/>
              <a:t> </a:t>
            </a:r>
            <a:r>
              <a:rPr dirty="0"/>
              <a:t>DLS</a:t>
            </a:r>
            <a:r>
              <a:rPr dirty="0" spc="-70"/>
              <a:t> </a:t>
            </a:r>
            <a:r>
              <a:rPr dirty="0"/>
              <a:t>and</a:t>
            </a:r>
            <a:r>
              <a:rPr dirty="0" spc="-110"/>
              <a:t> </a:t>
            </a:r>
            <a:r>
              <a:rPr dirty="0"/>
              <a:t>what</a:t>
            </a:r>
            <a:r>
              <a:rPr dirty="0" spc="-5"/>
              <a:t> </a:t>
            </a:r>
            <a:r>
              <a:rPr dirty="0"/>
              <a:t>does</a:t>
            </a:r>
            <a:r>
              <a:rPr dirty="0" spc="-10"/>
              <a:t> </a:t>
            </a:r>
            <a:r>
              <a:rPr dirty="0" spc="-25"/>
              <a:t>it </a:t>
            </a:r>
            <a:r>
              <a:rPr dirty="0" spc="-10"/>
              <a:t>measure?</a:t>
            </a: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Font typeface="Arial MT"/>
              <a:buChar char="•"/>
              <a:tabLst>
                <a:tab pos="469900" algn="l"/>
              </a:tabLst>
            </a:pPr>
            <a:r>
              <a:rPr dirty="0"/>
              <a:t>Method</a:t>
            </a:r>
            <a:r>
              <a:rPr dirty="0" spc="-120"/>
              <a:t> </a:t>
            </a:r>
            <a:r>
              <a:rPr dirty="0" spc="-10"/>
              <a:t>development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Lab</a:t>
            </a:r>
            <a:r>
              <a:rPr dirty="0" spc="-5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lab</a:t>
            </a:r>
            <a:r>
              <a:rPr dirty="0" spc="10"/>
              <a:t> </a:t>
            </a:r>
            <a:r>
              <a:rPr dirty="0" spc="-10"/>
              <a:t>comparison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501896" y="1549780"/>
            <a:ext cx="2973705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>
                <a:latin typeface="Arial MT"/>
                <a:cs typeface="Arial MT"/>
              </a:rPr>
              <a:t>Colloidal</a:t>
            </a:r>
            <a:r>
              <a:rPr dirty="0" sz="3600" spc="-95">
                <a:latin typeface="Arial MT"/>
                <a:cs typeface="Arial MT"/>
              </a:rPr>
              <a:t> </a:t>
            </a:r>
            <a:r>
              <a:rPr dirty="0" sz="3600" spc="-10">
                <a:latin typeface="Arial MT"/>
                <a:cs typeface="Arial MT"/>
              </a:rPr>
              <a:t>Silica</a:t>
            </a:r>
            <a:endParaRPr sz="3600">
              <a:latin typeface="Arial MT"/>
              <a:cs typeface="Arial MT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517649" y="2432176"/>
          <a:ext cx="8775700" cy="3213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5600"/>
                <a:gridCol w="2895600"/>
                <a:gridCol w="2895600"/>
              </a:tblGrid>
              <a:tr h="1294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00" marR="179705">
                        <a:lnSpc>
                          <a:spcPct val="100400"/>
                        </a:lnSpc>
                        <a:spcBef>
                          <a:spcPts val="300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2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determined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Z-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24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size (nm)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COV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959485">
                <a:tc>
                  <a:txBody>
                    <a:bodyPr/>
                    <a:lstStyle/>
                    <a:p>
                      <a:pPr algn="ctr" marL="196850" marR="186055" indent="2540">
                        <a:lnSpc>
                          <a:spcPct val="100800"/>
                        </a:lnSpc>
                        <a:spcBef>
                          <a:spcPts val="484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Dynamic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Light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Scattering</a:t>
                      </a:r>
                      <a:r>
                        <a:rPr dirty="0" sz="180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8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SZ-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100,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laboratory</a:t>
                      </a:r>
                      <a:r>
                        <a:rPr dirty="0" sz="18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 b="1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090"/>
                        </a:spcBef>
                      </a:pPr>
                      <a:r>
                        <a:rPr dirty="0" sz="2750" spc="-20">
                          <a:latin typeface="Arial MT"/>
                          <a:cs typeface="Arial MT"/>
                        </a:rPr>
                        <a:t>34.4</a:t>
                      </a:r>
                      <a:endParaRPr sz="2750">
                        <a:latin typeface="Arial MT"/>
                        <a:cs typeface="Arial MT"/>
                      </a:endParaRPr>
                    </a:p>
                  </a:txBody>
                  <a:tcPr marL="0" marR="0" marB="0" marT="265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090"/>
                        </a:spcBef>
                      </a:pPr>
                      <a:r>
                        <a:rPr dirty="0" sz="2750" spc="-25">
                          <a:latin typeface="Arial MT"/>
                          <a:cs typeface="Arial MT"/>
                        </a:rPr>
                        <a:t>0.7</a:t>
                      </a:r>
                      <a:endParaRPr sz="2750">
                        <a:latin typeface="Arial MT"/>
                        <a:cs typeface="Arial MT"/>
                      </a:endParaRPr>
                    </a:p>
                  </a:txBody>
                  <a:tcPr marL="0" marR="0" marB="0" marT="265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959485">
                <a:tc>
                  <a:txBody>
                    <a:bodyPr/>
                    <a:lstStyle/>
                    <a:p>
                      <a:pPr algn="ctr" marL="196850" marR="186055" indent="3810">
                        <a:lnSpc>
                          <a:spcPct val="100800"/>
                        </a:lnSpc>
                        <a:spcBef>
                          <a:spcPts val="49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Dynamic</a:t>
                      </a:r>
                      <a:r>
                        <a:rPr dirty="0" sz="18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Light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Scattering</a:t>
                      </a:r>
                      <a:r>
                        <a:rPr dirty="0" sz="180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8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SZ-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100,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laboratory</a:t>
                      </a:r>
                      <a:r>
                        <a:rPr dirty="0" sz="18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 b="1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100"/>
                        </a:spcBef>
                      </a:pPr>
                      <a:r>
                        <a:rPr dirty="0" sz="2750" spc="-20">
                          <a:latin typeface="Arial MT"/>
                          <a:cs typeface="Arial MT"/>
                        </a:rPr>
                        <a:t>34.6</a:t>
                      </a:r>
                      <a:endParaRPr sz="2750">
                        <a:latin typeface="Arial MT"/>
                        <a:cs typeface="Arial MT"/>
                      </a:endParaRPr>
                    </a:p>
                  </a:txBody>
                  <a:tcPr marL="0" marR="0" marB="0" marT="2667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100"/>
                        </a:spcBef>
                      </a:pPr>
                      <a:r>
                        <a:rPr dirty="0" sz="2750" spc="-25">
                          <a:latin typeface="Arial MT"/>
                          <a:cs typeface="Arial MT"/>
                        </a:rPr>
                        <a:t>0.3</a:t>
                      </a:r>
                      <a:endParaRPr sz="2750">
                        <a:latin typeface="Arial MT"/>
                        <a:cs typeface="Arial MT"/>
                      </a:endParaRPr>
                    </a:p>
                  </a:txBody>
                  <a:tcPr marL="0" marR="0" marB="0" marT="2667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Polystyrene</a:t>
            </a:r>
            <a:r>
              <a:rPr dirty="0" spc="-60"/>
              <a:t> </a:t>
            </a:r>
            <a:r>
              <a:rPr dirty="0" spc="-10"/>
              <a:t>latex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990422"/>
            <a:ext cx="7162800" cy="5266690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Mixtures</a:t>
            </a:r>
            <a:r>
              <a:rPr dirty="0" spc="-6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 spc="-10"/>
              <a:t>particles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2100" y="1685763"/>
            <a:ext cx="3495675" cy="403801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12184" y="6014084"/>
            <a:ext cx="3624579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latin typeface="Arial MT"/>
                <a:cs typeface="Arial MT"/>
              </a:rPr>
              <a:t>Sum</a:t>
            </a:r>
            <a:r>
              <a:rPr dirty="0" sz="1850" spc="95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the</a:t>
            </a:r>
            <a:r>
              <a:rPr dirty="0" sz="1850" spc="90">
                <a:latin typeface="Arial MT"/>
                <a:cs typeface="Arial MT"/>
              </a:rPr>
              <a:t> </a:t>
            </a:r>
            <a:r>
              <a:rPr dirty="0" sz="1850">
                <a:latin typeface="Arial MT"/>
                <a:cs typeface="Arial MT"/>
              </a:rPr>
              <a:t>autocorrelation</a:t>
            </a:r>
            <a:r>
              <a:rPr dirty="0" sz="1850" spc="260">
                <a:latin typeface="Arial MT"/>
                <a:cs typeface="Arial MT"/>
              </a:rPr>
              <a:t> </a:t>
            </a:r>
            <a:r>
              <a:rPr dirty="0" sz="1850" spc="-10">
                <a:latin typeface="Arial MT"/>
                <a:cs typeface="Arial MT"/>
              </a:rPr>
              <a:t>functions</a:t>
            </a:r>
            <a:endParaRPr sz="1850">
              <a:latin typeface="Arial MT"/>
              <a:cs typeface="Arial MT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4500" y="1619088"/>
            <a:ext cx="3571875" cy="4114221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Polydisperse</a:t>
            </a:r>
            <a:r>
              <a:rPr dirty="0" spc="10"/>
              <a:t> </a:t>
            </a:r>
            <a:r>
              <a:rPr dirty="0"/>
              <a:t>samples:</a:t>
            </a:r>
            <a:r>
              <a:rPr dirty="0" spc="-85"/>
              <a:t> </a:t>
            </a:r>
            <a:r>
              <a:rPr dirty="0" spc="-10"/>
              <a:t>cumulants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832991" y="1336992"/>
            <a:ext cx="8477885" cy="11182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  <a:tabLst>
                <a:tab pos="2373630" algn="l"/>
              </a:tabLst>
            </a:pPr>
            <a:r>
              <a:rPr dirty="0" sz="2000">
                <a:latin typeface="Arial MT"/>
                <a:cs typeface="Arial MT"/>
              </a:rPr>
              <a:t>For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</a:t>
            </a:r>
            <a:r>
              <a:rPr dirty="0" sz="2000" spc="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mixture</a:t>
            </a:r>
            <a:r>
              <a:rPr dirty="0" sz="2000" spc="10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7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sizes,</a:t>
            </a:r>
            <a:r>
              <a:rPr dirty="0" sz="2000" spc="-10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autocorrelation</a:t>
            </a:r>
            <a:r>
              <a:rPr dirty="0" sz="2000" spc="-1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function</a:t>
            </a:r>
            <a:r>
              <a:rPr dirty="0" sz="2000" spc="-1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can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be</a:t>
            </a:r>
            <a:r>
              <a:rPr dirty="0" sz="2000" spc="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interpreted</a:t>
            </a:r>
            <a:r>
              <a:rPr dirty="0" sz="2000" spc="-140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in </a:t>
            </a:r>
            <a:r>
              <a:rPr dirty="0" sz="2000">
                <a:latin typeface="Arial MT"/>
                <a:cs typeface="Arial MT"/>
              </a:rPr>
              <a:t>terms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cumulants.</a:t>
            </a:r>
            <a:r>
              <a:rPr dirty="0" sz="2000">
                <a:latin typeface="Arial MT"/>
                <a:cs typeface="Arial MT"/>
              </a:rPr>
              <a:t>	</a:t>
            </a:r>
            <a:r>
              <a:rPr dirty="0" sz="2000" spc="-10">
                <a:latin typeface="Arial MT"/>
                <a:cs typeface="Arial MT"/>
              </a:rPr>
              <a:t>This</a:t>
            </a:r>
            <a:r>
              <a:rPr dirty="0" sz="2000" spc="-1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is</a:t>
            </a:r>
            <a:r>
              <a:rPr dirty="0" sz="2000" spc="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most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robust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method</a:t>
            </a:r>
            <a:r>
              <a:rPr dirty="0" sz="2000" spc="-7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analyzing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DLS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data.</a:t>
            </a:r>
            <a:endParaRPr sz="2000">
              <a:latin typeface="Arial MT"/>
              <a:cs typeface="Arial MT"/>
            </a:endParaRPr>
          </a:p>
          <a:p>
            <a:pPr marL="2458085">
              <a:lnSpc>
                <a:spcPct val="100000"/>
              </a:lnSpc>
              <a:spcBef>
                <a:spcPts val="1070"/>
              </a:spcBef>
            </a:pPr>
            <a:r>
              <a:rPr dirty="0" sz="2150" spc="-20" i="1">
                <a:latin typeface="Times New Roman"/>
                <a:cs typeface="Times New Roman"/>
              </a:rPr>
              <a:t>C</a:t>
            </a:r>
            <a:r>
              <a:rPr dirty="0" sz="2150" spc="-20">
                <a:latin typeface="Times New Roman"/>
                <a:cs typeface="Times New Roman"/>
              </a:rPr>
              <a:t>(</a:t>
            </a:r>
            <a:r>
              <a:rPr dirty="0" sz="2250" spc="-20">
                <a:latin typeface="Symbol"/>
                <a:cs typeface="Symbol"/>
              </a:rPr>
              <a:t></a:t>
            </a:r>
            <a:r>
              <a:rPr dirty="0" sz="2250" spc="-215">
                <a:latin typeface="Times New Roman"/>
                <a:cs typeface="Times New Roman"/>
              </a:rPr>
              <a:t> </a:t>
            </a:r>
            <a:r>
              <a:rPr dirty="0" sz="2150">
                <a:latin typeface="Times New Roman"/>
                <a:cs typeface="Times New Roman"/>
              </a:rPr>
              <a:t>)</a:t>
            </a:r>
            <a:r>
              <a:rPr dirty="0" sz="2150" spc="-15">
                <a:latin typeface="Times New Roman"/>
                <a:cs typeface="Times New Roman"/>
              </a:rPr>
              <a:t> </a:t>
            </a:r>
            <a:r>
              <a:rPr dirty="0" sz="2150">
                <a:latin typeface="Symbol"/>
                <a:cs typeface="Symbol"/>
              </a:rPr>
              <a:t></a:t>
            </a:r>
            <a:r>
              <a:rPr dirty="0" sz="2150" spc="-265">
                <a:latin typeface="Times New Roman"/>
                <a:cs typeface="Times New Roman"/>
              </a:rPr>
              <a:t> </a:t>
            </a:r>
            <a:r>
              <a:rPr dirty="0" sz="2150" spc="105">
                <a:latin typeface="Times New Roman"/>
                <a:cs typeface="Times New Roman"/>
              </a:rPr>
              <a:t>1</a:t>
            </a:r>
            <a:r>
              <a:rPr dirty="0" sz="2150" spc="105">
                <a:latin typeface="Symbol"/>
                <a:cs typeface="Symbol"/>
              </a:rPr>
              <a:t></a:t>
            </a:r>
            <a:r>
              <a:rPr dirty="0" sz="2150" spc="-85">
                <a:latin typeface="Times New Roman"/>
                <a:cs typeface="Times New Roman"/>
              </a:rPr>
              <a:t> </a:t>
            </a:r>
            <a:r>
              <a:rPr dirty="0" sz="2250">
                <a:latin typeface="Symbol"/>
                <a:cs typeface="Symbol"/>
              </a:rPr>
              <a:t></a:t>
            </a:r>
            <a:r>
              <a:rPr dirty="0" sz="2250" spc="5">
                <a:latin typeface="Times New Roman"/>
                <a:cs typeface="Times New Roman"/>
              </a:rPr>
              <a:t> </a:t>
            </a:r>
            <a:r>
              <a:rPr dirty="0" sz="2150">
                <a:latin typeface="Times New Roman"/>
                <a:cs typeface="Times New Roman"/>
              </a:rPr>
              <a:t>exp(</a:t>
            </a:r>
            <a:r>
              <a:rPr dirty="0" sz="2150">
                <a:latin typeface="Symbol"/>
                <a:cs typeface="Symbol"/>
              </a:rPr>
              <a:t></a:t>
            </a:r>
            <a:r>
              <a:rPr dirty="0" sz="2150">
                <a:latin typeface="Times New Roman"/>
                <a:cs typeface="Times New Roman"/>
              </a:rPr>
              <a:t>2</a:t>
            </a:r>
            <a:r>
              <a:rPr dirty="0" sz="2150">
                <a:latin typeface="Symbol"/>
                <a:cs typeface="Symbol"/>
              </a:rPr>
              <a:t></a:t>
            </a:r>
            <a:r>
              <a:rPr dirty="0" sz="2250">
                <a:latin typeface="Symbol"/>
                <a:cs typeface="Symbol"/>
              </a:rPr>
              <a:t></a:t>
            </a:r>
            <a:r>
              <a:rPr dirty="0" sz="2250" spc="-220">
                <a:latin typeface="Times New Roman"/>
                <a:cs typeface="Times New Roman"/>
              </a:rPr>
              <a:t> </a:t>
            </a:r>
            <a:r>
              <a:rPr dirty="0" sz="2150" spc="-50">
                <a:latin typeface="Times New Roman"/>
                <a:cs typeface="Times New Roman"/>
              </a:rPr>
              <a:t>)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161101" y="5446110"/>
            <a:ext cx="1831339" cy="0"/>
          </a:xfrm>
          <a:custGeom>
            <a:avLst/>
            <a:gdLst/>
            <a:ahLst/>
            <a:cxnLst/>
            <a:rect l="l" t="t" r="r" b="b"/>
            <a:pathLst>
              <a:path w="1831339" h="0">
                <a:moveTo>
                  <a:pt x="0" y="0"/>
                </a:moveTo>
                <a:lnTo>
                  <a:pt x="1831010" y="0"/>
                </a:lnTo>
              </a:path>
            </a:pathLst>
          </a:custGeom>
          <a:ln w="174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4734921" y="5750941"/>
            <a:ext cx="209550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950" spc="-50" i="1">
                <a:latin typeface="Times New Roman"/>
                <a:cs typeface="Times New Roman"/>
              </a:rPr>
              <a:t>m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718056" y="4842935"/>
            <a:ext cx="1377315" cy="5397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1338580" algn="l"/>
              </a:tabLst>
            </a:pPr>
            <a:r>
              <a:rPr dirty="0" sz="3350" spc="70" i="1">
                <a:latin typeface="Times New Roman"/>
                <a:cs typeface="Times New Roman"/>
              </a:rPr>
              <a:t>k</a:t>
            </a:r>
            <a:r>
              <a:rPr dirty="0" baseline="-24216" sz="2925" spc="104" i="1">
                <a:latin typeface="Times New Roman"/>
                <a:cs typeface="Times New Roman"/>
              </a:rPr>
              <a:t>B</a:t>
            </a:r>
            <a:r>
              <a:rPr dirty="0" sz="3350" spc="70" i="1">
                <a:latin typeface="Times New Roman"/>
                <a:cs typeface="Times New Roman"/>
              </a:rPr>
              <a:t>T </a:t>
            </a:r>
            <a:r>
              <a:rPr dirty="0" u="sng" sz="335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353896" y="5397300"/>
            <a:ext cx="342900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950" spc="55" i="1">
                <a:latin typeface="Times New Roman"/>
                <a:cs typeface="Times New Roman"/>
              </a:rPr>
              <a:t>z</a:t>
            </a:r>
            <a:r>
              <a:rPr dirty="0" sz="1950" spc="55">
                <a:latin typeface="Times New Roman"/>
                <a:cs typeface="Times New Roman"/>
              </a:rPr>
              <a:t>,</a:t>
            </a:r>
            <a:r>
              <a:rPr dirty="0" sz="1950" spc="55" i="1">
                <a:latin typeface="Times New Roman"/>
                <a:cs typeface="Times New Roman"/>
              </a:rPr>
              <a:t>h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163695" y="5442118"/>
            <a:ext cx="1614805" cy="568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350" spc="-100">
                <a:latin typeface="Times New Roman"/>
                <a:cs typeface="Times New Roman"/>
              </a:rPr>
              <a:t>3</a:t>
            </a:r>
            <a:r>
              <a:rPr dirty="0" sz="3550" spc="-100">
                <a:latin typeface="Symbol"/>
                <a:cs typeface="Symbol"/>
              </a:rPr>
              <a:t></a:t>
            </a:r>
            <a:r>
              <a:rPr dirty="0" sz="3350" spc="-100">
                <a:latin typeface="Times New Roman"/>
                <a:cs typeface="Times New Roman"/>
              </a:rPr>
              <a:t>(</a:t>
            </a:r>
            <a:r>
              <a:rPr dirty="0" sz="3350" spc="-100" i="1">
                <a:latin typeface="Times New Roman"/>
                <a:cs typeface="Times New Roman"/>
              </a:rPr>
              <a:t>T</a:t>
            </a:r>
            <a:r>
              <a:rPr dirty="0" sz="3350" spc="-425" i="1">
                <a:latin typeface="Times New Roman"/>
                <a:cs typeface="Times New Roman"/>
              </a:rPr>
              <a:t> </a:t>
            </a:r>
            <a:r>
              <a:rPr dirty="0" sz="3350" spc="85">
                <a:latin typeface="Times New Roman"/>
                <a:cs typeface="Times New Roman"/>
              </a:rPr>
              <a:t>)</a:t>
            </a:r>
            <a:r>
              <a:rPr dirty="0" sz="3350" spc="85" i="1">
                <a:latin typeface="Times New Roman"/>
                <a:cs typeface="Times New Roman"/>
              </a:rPr>
              <a:t>D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045747" y="5111664"/>
            <a:ext cx="1030605" cy="5397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77875" algn="l"/>
              </a:tabLst>
            </a:pPr>
            <a:r>
              <a:rPr dirty="0" sz="3350" spc="-50" i="1">
                <a:latin typeface="Times New Roman"/>
                <a:cs typeface="Times New Roman"/>
              </a:rPr>
              <a:t>D</a:t>
            </a:r>
            <a:r>
              <a:rPr dirty="0" sz="3350" i="1">
                <a:latin typeface="Times New Roman"/>
                <a:cs typeface="Times New Roman"/>
              </a:rPr>
              <a:t>	</a:t>
            </a:r>
            <a:r>
              <a:rPr dirty="0" sz="3350" spc="-50">
                <a:latin typeface="Symbol"/>
                <a:cs typeface="Symbol"/>
              </a:rPr>
              <a:t></a:t>
            </a:r>
            <a:endParaRPr sz="3350">
              <a:latin typeface="Symbol"/>
              <a:cs typeface="Symbo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5545087" y="2874243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 h="0">
                <a:moveTo>
                  <a:pt x="0" y="0"/>
                </a:moveTo>
                <a:lnTo>
                  <a:pt x="138616" y="0"/>
                </a:lnTo>
              </a:path>
            </a:pathLst>
          </a:custGeom>
          <a:ln w="1054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284026" y="2789491"/>
            <a:ext cx="325755" cy="455930"/>
          </a:xfrm>
          <a:custGeom>
            <a:avLst/>
            <a:gdLst/>
            <a:ahLst/>
            <a:cxnLst/>
            <a:rect l="l" t="t" r="r" b="b"/>
            <a:pathLst>
              <a:path w="325754" h="455930">
                <a:moveTo>
                  <a:pt x="325200" y="0"/>
                </a:moveTo>
                <a:lnTo>
                  <a:pt x="0" y="455924"/>
                </a:lnTo>
              </a:path>
            </a:pathLst>
          </a:custGeom>
          <a:ln w="106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4992457" y="2693202"/>
            <a:ext cx="12509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latin typeface="Symbol"/>
                <a:cs typeface="Symbol"/>
              </a:rPr>
              <a:t>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403673" y="2876796"/>
            <a:ext cx="2787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 spc="-155">
                <a:latin typeface="Symbol"/>
                <a:cs typeface="Symbol"/>
              </a:rPr>
              <a:t></a:t>
            </a:r>
            <a:r>
              <a:rPr dirty="0" baseline="-12500" sz="3000" spc="-232">
                <a:latin typeface="Symbol"/>
                <a:cs typeface="Symbol"/>
              </a:rPr>
              <a:t></a:t>
            </a:r>
            <a:r>
              <a:rPr dirty="0" baseline="-44444" sz="3000" spc="-232">
                <a:latin typeface="Symbol"/>
                <a:cs typeface="Symbol"/>
              </a:rPr>
              <a:t></a:t>
            </a:r>
            <a:endParaRPr baseline="-44444" sz="3000">
              <a:latin typeface="Symbol"/>
              <a:cs typeface="Symbo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429073" y="3060363"/>
            <a:ext cx="12509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latin typeface="Symbol"/>
                <a:cs typeface="Symbol"/>
              </a:rPr>
              <a:t>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992457" y="3060363"/>
            <a:ext cx="3511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4166" sz="3000">
                <a:latin typeface="Symbol"/>
                <a:cs typeface="Symbol"/>
              </a:rPr>
              <a:t></a:t>
            </a:r>
            <a:r>
              <a:rPr dirty="0" baseline="-4166" sz="3000" spc="7">
                <a:latin typeface="Times New Roman"/>
                <a:cs typeface="Times New Roman"/>
              </a:rPr>
              <a:t>  </a:t>
            </a:r>
            <a:r>
              <a:rPr dirty="0" sz="2000" spc="-50">
                <a:latin typeface="Symbol"/>
                <a:cs typeface="Symbol"/>
              </a:rPr>
              <a:t>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218491" y="2714286"/>
            <a:ext cx="12509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latin typeface="Symbol"/>
                <a:cs typeface="Symbol"/>
              </a:rPr>
              <a:t>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008461" y="2876796"/>
            <a:ext cx="12509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latin typeface="Symbol"/>
                <a:cs typeface="Symbol"/>
              </a:rPr>
              <a:t>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008461" y="3039298"/>
            <a:ext cx="7505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7540" algn="l"/>
              </a:tabLst>
            </a:pPr>
            <a:r>
              <a:rPr dirty="0" sz="2000" spc="-50">
                <a:latin typeface="Symbol"/>
                <a:cs typeface="Symbol"/>
              </a:rPr>
              <a:t></a:t>
            </a:r>
            <a:r>
              <a:rPr dirty="0" sz="2000">
                <a:latin typeface="Times New Roman"/>
                <a:cs typeface="Times New Roman"/>
              </a:rPr>
              <a:t>	</a:t>
            </a:r>
            <a:r>
              <a:rPr dirty="0" sz="2000" spc="-50">
                <a:latin typeface="Symbol"/>
                <a:cs typeface="Symbol"/>
              </a:rPr>
              <a:t>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008461" y="2735349"/>
            <a:ext cx="12509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latin typeface="Symbol"/>
                <a:cs typeface="Symbol"/>
              </a:rPr>
              <a:t>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986977" y="2843676"/>
            <a:ext cx="69532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 spc="30">
                <a:latin typeface="Symbol"/>
                <a:cs typeface="Symbol"/>
              </a:rPr>
              <a:t></a:t>
            </a:r>
            <a:r>
              <a:rPr dirty="0" sz="2000" spc="30">
                <a:latin typeface="Arial MT"/>
                <a:cs typeface="Arial MT"/>
              </a:rPr>
              <a:t></a:t>
            </a:r>
            <a:r>
              <a:rPr dirty="0" baseline="27777" sz="3000" spc="44">
                <a:latin typeface="Symbol"/>
                <a:cs typeface="Symbol"/>
              </a:rPr>
              <a:t></a:t>
            </a:r>
            <a:r>
              <a:rPr dirty="0" baseline="33333" sz="3000" spc="44">
                <a:latin typeface="Symbol"/>
                <a:cs typeface="Symbol"/>
              </a:rPr>
              <a:t></a:t>
            </a:r>
            <a:endParaRPr baseline="33333" sz="3000">
              <a:latin typeface="Symbol"/>
              <a:cs typeface="Symbo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296894" y="2886448"/>
            <a:ext cx="100965" cy="2032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50" spc="-5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407998" y="2974595"/>
            <a:ext cx="3765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Times New Roman"/>
                <a:cs typeface="Times New Roman"/>
              </a:rPr>
              <a:t>2!</a:t>
            </a:r>
            <a:r>
              <a:rPr dirty="0" baseline="20833" sz="3000" spc="-37">
                <a:latin typeface="Symbol"/>
                <a:cs typeface="Symbol"/>
              </a:rPr>
              <a:t></a:t>
            </a:r>
            <a:endParaRPr baseline="20833" sz="3000">
              <a:latin typeface="Symbol"/>
              <a:cs typeface="Symbo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608527" y="2721114"/>
            <a:ext cx="387350" cy="3479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2000" spc="-114">
                <a:latin typeface="Symbol"/>
                <a:cs typeface="Symbol"/>
              </a:rPr>
              <a:t></a:t>
            </a:r>
            <a:r>
              <a:rPr dirty="0" baseline="-22486" sz="3150" spc="-172">
                <a:latin typeface="Symbol"/>
                <a:cs typeface="Symbol"/>
              </a:rPr>
              <a:t></a:t>
            </a:r>
            <a:r>
              <a:rPr dirty="0" baseline="-22486" sz="3150" spc="-217">
                <a:latin typeface="Times New Roman"/>
                <a:cs typeface="Times New Roman"/>
              </a:rPr>
              <a:t> </a:t>
            </a:r>
            <a:r>
              <a:rPr dirty="0" baseline="2415" sz="1725" spc="-75">
                <a:latin typeface="Times New Roman"/>
                <a:cs typeface="Times New Roman"/>
              </a:rPr>
              <a:t>2</a:t>
            </a:r>
            <a:endParaRPr baseline="2415" sz="1725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139470" y="2702541"/>
            <a:ext cx="174625" cy="3479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100" spc="-50">
                <a:latin typeface="Symbol"/>
                <a:cs typeface="Symbol"/>
              </a:rPr>
              <a:t>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323156" y="2829440"/>
            <a:ext cx="2700020" cy="3479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</a:pPr>
            <a:r>
              <a:rPr dirty="0" sz="2000" spc="-35" i="1">
                <a:latin typeface="Times New Roman"/>
                <a:cs typeface="Times New Roman"/>
              </a:rPr>
              <a:t>C</a:t>
            </a:r>
            <a:r>
              <a:rPr dirty="0" sz="2000" spc="-35">
                <a:latin typeface="Times New Roman"/>
                <a:cs typeface="Times New Roman"/>
              </a:rPr>
              <a:t>(</a:t>
            </a:r>
            <a:r>
              <a:rPr dirty="0" sz="2100" spc="-35">
                <a:latin typeface="Symbol"/>
                <a:cs typeface="Symbol"/>
              </a:rPr>
              <a:t></a:t>
            </a:r>
            <a:r>
              <a:rPr dirty="0" sz="2100" spc="-2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)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Symbol"/>
                <a:cs typeface="Symbol"/>
              </a:rPr>
              <a:t></a:t>
            </a:r>
            <a:r>
              <a:rPr dirty="0" sz="2000" spc="-275">
                <a:latin typeface="Times New Roman"/>
                <a:cs typeface="Times New Roman"/>
              </a:rPr>
              <a:t> </a:t>
            </a:r>
            <a:r>
              <a:rPr dirty="0" sz="2000" spc="75">
                <a:latin typeface="Times New Roman"/>
                <a:cs typeface="Times New Roman"/>
              </a:rPr>
              <a:t>1</a:t>
            </a:r>
            <a:r>
              <a:rPr dirty="0" sz="2000" spc="75">
                <a:latin typeface="Symbol"/>
                <a:cs typeface="Symbol"/>
              </a:rPr>
              <a:t></a:t>
            </a:r>
            <a:r>
              <a:rPr dirty="0" sz="2000" spc="-125">
                <a:latin typeface="Times New Roman"/>
                <a:cs typeface="Times New Roman"/>
              </a:rPr>
              <a:t> </a:t>
            </a:r>
            <a:r>
              <a:rPr dirty="0" sz="2100">
                <a:latin typeface="Symbol"/>
                <a:cs typeface="Symbol"/>
              </a:rPr>
              <a:t></a:t>
            </a:r>
            <a:r>
              <a:rPr dirty="0" sz="2100" spc="-55">
                <a:latin typeface="Times New Roman"/>
                <a:cs typeface="Times New Roman"/>
              </a:rPr>
              <a:t> </a:t>
            </a:r>
            <a:r>
              <a:rPr dirty="0" sz="2000" spc="-60">
                <a:latin typeface="Times New Roman"/>
                <a:cs typeface="Times New Roman"/>
              </a:rPr>
              <a:t>exp</a:t>
            </a:r>
            <a:r>
              <a:rPr dirty="0" sz="2000" spc="-295">
                <a:latin typeface="Times New Roman"/>
                <a:cs typeface="Times New Roman"/>
              </a:rPr>
              <a:t> </a:t>
            </a:r>
            <a:r>
              <a:rPr dirty="0" baseline="-20833" sz="3000" spc="89">
                <a:latin typeface="Symbol"/>
                <a:cs typeface="Symbol"/>
              </a:rPr>
              <a:t></a:t>
            </a:r>
            <a:r>
              <a:rPr dirty="0" sz="2000" spc="60">
                <a:latin typeface="Times New Roman"/>
                <a:cs typeface="Times New Roman"/>
              </a:rPr>
              <a:t>2</a:t>
            </a:r>
            <a:r>
              <a:rPr dirty="0" baseline="-6944" sz="3000" spc="89">
                <a:latin typeface="Symbol"/>
                <a:cs typeface="Symbol"/>
              </a:rPr>
              <a:t></a:t>
            </a:r>
            <a:r>
              <a:rPr dirty="0" sz="2000" spc="60">
                <a:latin typeface="Symbol"/>
                <a:cs typeface="Symbol"/>
              </a:rPr>
              <a:t></a:t>
            </a:r>
            <a:r>
              <a:rPr dirty="0" sz="2000" spc="-215">
                <a:latin typeface="Times New Roman"/>
                <a:cs typeface="Times New Roman"/>
              </a:rPr>
              <a:t> </a:t>
            </a:r>
            <a:r>
              <a:rPr dirty="0" sz="2000" spc="-135">
                <a:latin typeface="Symbol"/>
                <a:cs typeface="Symbol"/>
              </a:rPr>
              <a:t></a:t>
            </a:r>
            <a:r>
              <a:rPr dirty="0" sz="2100" spc="-135">
                <a:latin typeface="Symbol"/>
                <a:cs typeface="Symbol"/>
              </a:rPr>
              <a:t></a:t>
            </a:r>
            <a:r>
              <a:rPr dirty="0" sz="2100" spc="75">
                <a:latin typeface="Times New Roman"/>
                <a:cs typeface="Times New Roman"/>
              </a:rPr>
              <a:t> </a:t>
            </a:r>
            <a:r>
              <a:rPr dirty="0" sz="2000" spc="-50">
                <a:latin typeface="Symbol"/>
                <a:cs typeface="Symbol"/>
              </a:rPr>
              <a:t>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2740066" y="3685766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4" h="0">
                <a:moveTo>
                  <a:pt x="0" y="0"/>
                </a:moveTo>
                <a:lnTo>
                  <a:pt x="240066" y="0"/>
                </a:lnTo>
              </a:path>
            </a:pathLst>
          </a:custGeom>
          <a:ln w="177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3446363" y="3685766"/>
            <a:ext cx="532765" cy="0"/>
          </a:xfrm>
          <a:custGeom>
            <a:avLst/>
            <a:gdLst/>
            <a:ahLst/>
            <a:cxnLst/>
            <a:rect l="l" t="t" r="r" b="b"/>
            <a:pathLst>
              <a:path w="532764" h="0">
                <a:moveTo>
                  <a:pt x="0" y="0"/>
                </a:moveTo>
                <a:lnTo>
                  <a:pt x="532323" y="0"/>
                </a:lnTo>
              </a:path>
            </a:pathLst>
          </a:custGeom>
          <a:ln w="177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3748528" y="3938863"/>
            <a:ext cx="21907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50" i="1">
                <a:latin typeface="Times New Roman"/>
                <a:cs typeface="Times New Roman"/>
              </a:rPr>
              <a:t>m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688048" y="3642100"/>
            <a:ext cx="1705610" cy="560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1283335" algn="l"/>
              </a:tabLst>
            </a:pPr>
            <a:r>
              <a:rPr dirty="0" sz="3500" spc="60">
                <a:latin typeface="Symbol"/>
                <a:cs typeface="Symbol"/>
              </a:rPr>
              <a:t></a:t>
            </a:r>
            <a:r>
              <a:rPr dirty="0" sz="3500" spc="-120">
                <a:latin typeface="Times New Roman"/>
                <a:cs typeface="Times New Roman"/>
              </a:rPr>
              <a:t> </a:t>
            </a:r>
            <a:r>
              <a:rPr dirty="0" sz="3500">
                <a:latin typeface="Symbol"/>
                <a:cs typeface="Symbol"/>
              </a:rPr>
              <a:t></a:t>
            </a:r>
            <a:r>
              <a:rPr dirty="0" sz="3500" spc="-25">
                <a:latin typeface="Times New Roman"/>
                <a:cs typeface="Times New Roman"/>
              </a:rPr>
              <a:t> </a:t>
            </a:r>
            <a:r>
              <a:rPr dirty="0" sz="3500" spc="25" i="1">
                <a:latin typeface="Times New Roman"/>
                <a:cs typeface="Times New Roman"/>
              </a:rPr>
              <a:t>D</a:t>
            </a:r>
            <a:r>
              <a:rPr dirty="0" sz="3500" i="1">
                <a:latin typeface="Times New Roman"/>
                <a:cs typeface="Times New Roman"/>
              </a:rPr>
              <a:t>	</a:t>
            </a:r>
            <a:r>
              <a:rPr dirty="0" sz="3500" spc="90" i="1">
                <a:latin typeface="Times New Roman"/>
                <a:cs typeface="Times New Roman"/>
              </a:rPr>
              <a:t>q</a:t>
            </a:r>
            <a:r>
              <a:rPr dirty="0" baseline="42005" sz="3075" spc="135">
                <a:latin typeface="Times New Roman"/>
                <a:cs typeface="Times New Roman"/>
              </a:rPr>
              <a:t>2</a:t>
            </a:r>
            <a:endParaRPr baseline="42005" sz="3075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9291134" y="4974544"/>
            <a:ext cx="652780" cy="912494"/>
          </a:xfrm>
          <a:custGeom>
            <a:avLst/>
            <a:gdLst/>
            <a:ahLst/>
            <a:cxnLst/>
            <a:rect l="l" t="t" r="r" b="b"/>
            <a:pathLst>
              <a:path w="652779" h="912495">
                <a:moveTo>
                  <a:pt x="387542" y="519885"/>
                </a:moveTo>
                <a:lnTo>
                  <a:pt x="618232" y="519885"/>
                </a:lnTo>
              </a:path>
              <a:path w="652779" h="912495">
                <a:moveTo>
                  <a:pt x="652224" y="0"/>
                </a:moveTo>
                <a:lnTo>
                  <a:pt x="0" y="911892"/>
                </a:lnTo>
              </a:path>
            </a:pathLst>
          </a:custGeom>
          <a:ln w="17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9933111" y="5330003"/>
            <a:ext cx="149225" cy="3206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900" spc="-50">
                <a:latin typeface="Times New Roman"/>
                <a:cs typeface="Times New Roman"/>
              </a:rPr>
              <a:t>2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653256" y="5452594"/>
            <a:ext cx="281305" cy="5308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300" spc="-50">
                <a:latin typeface="Symbol"/>
                <a:cs typeface="Symbol"/>
              </a:rPr>
              <a:t></a:t>
            </a:r>
            <a:endParaRPr sz="3300">
              <a:latin typeface="Symbol"/>
              <a:cs typeface="Symbo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287471" y="5050105"/>
            <a:ext cx="3321050" cy="55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3300" i="1">
                <a:latin typeface="Times New Roman"/>
                <a:cs typeface="Times New Roman"/>
              </a:rPr>
              <a:t>Polydispersity</a:t>
            </a:r>
            <a:r>
              <a:rPr dirty="0" sz="3300" spc="70" i="1">
                <a:latin typeface="Times New Roman"/>
                <a:cs typeface="Times New Roman"/>
              </a:rPr>
              <a:t> </a:t>
            </a:r>
            <a:r>
              <a:rPr dirty="0" sz="3300">
                <a:latin typeface="Symbol"/>
                <a:cs typeface="Symbol"/>
              </a:rPr>
              <a:t></a:t>
            </a:r>
            <a:r>
              <a:rPr dirty="0" sz="3300" spc="-5">
                <a:latin typeface="Times New Roman"/>
                <a:cs typeface="Times New Roman"/>
              </a:rPr>
              <a:t> </a:t>
            </a:r>
            <a:r>
              <a:rPr dirty="0" baseline="26190" sz="5250" spc="-37">
                <a:latin typeface="Symbol"/>
                <a:cs typeface="Symbol"/>
              </a:rPr>
              <a:t></a:t>
            </a:r>
            <a:r>
              <a:rPr dirty="0" baseline="24853" sz="2850" spc="-37">
                <a:latin typeface="Times New Roman"/>
                <a:cs typeface="Times New Roman"/>
              </a:rPr>
              <a:t>2</a:t>
            </a:r>
            <a:endParaRPr baseline="24853" sz="285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1986026" y="4499990"/>
            <a:ext cx="8763000" cy="1981200"/>
          </a:xfrm>
          <a:custGeom>
            <a:avLst/>
            <a:gdLst/>
            <a:ahLst/>
            <a:cxnLst/>
            <a:rect l="l" t="t" r="r" b="b"/>
            <a:pathLst>
              <a:path w="8763000" h="1981200">
                <a:moveTo>
                  <a:pt x="0" y="1028572"/>
                </a:moveTo>
                <a:lnTo>
                  <a:pt x="3896" y="969465"/>
                </a:lnTo>
                <a:lnTo>
                  <a:pt x="15434" y="911314"/>
                </a:lnTo>
                <a:lnTo>
                  <a:pt x="34386" y="854226"/>
                </a:lnTo>
                <a:lnTo>
                  <a:pt x="60525" y="798306"/>
                </a:lnTo>
                <a:lnTo>
                  <a:pt x="93623" y="743659"/>
                </a:lnTo>
                <a:lnTo>
                  <a:pt x="133452" y="690390"/>
                </a:lnTo>
                <a:lnTo>
                  <a:pt x="179785" y="638605"/>
                </a:lnTo>
                <a:lnTo>
                  <a:pt x="232395" y="588408"/>
                </a:lnTo>
                <a:lnTo>
                  <a:pt x="291054" y="539907"/>
                </a:lnTo>
                <a:lnTo>
                  <a:pt x="322581" y="516324"/>
                </a:lnTo>
                <a:lnTo>
                  <a:pt x="355534" y="493204"/>
                </a:lnTo>
                <a:lnTo>
                  <a:pt x="389886" y="470561"/>
                </a:lnTo>
                <a:lnTo>
                  <a:pt x="425609" y="448407"/>
                </a:lnTo>
                <a:lnTo>
                  <a:pt x="462673" y="426755"/>
                </a:lnTo>
                <a:lnTo>
                  <a:pt x="501050" y="405620"/>
                </a:lnTo>
                <a:lnTo>
                  <a:pt x="540712" y="385013"/>
                </a:lnTo>
                <a:lnTo>
                  <a:pt x="581630" y="364948"/>
                </a:lnTo>
                <a:lnTo>
                  <a:pt x="623776" y="345439"/>
                </a:lnTo>
                <a:lnTo>
                  <a:pt x="667121" y="326498"/>
                </a:lnTo>
                <a:lnTo>
                  <a:pt x="711638" y="308138"/>
                </a:lnTo>
                <a:lnTo>
                  <a:pt x="757297" y="290373"/>
                </a:lnTo>
                <a:lnTo>
                  <a:pt x="804070" y="273216"/>
                </a:lnTo>
                <a:lnTo>
                  <a:pt x="851929" y="256680"/>
                </a:lnTo>
                <a:lnTo>
                  <a:pt x="900845" y="240778"/>
                </a:lnTo>
                <a:lnTo>
                  <a:pt x="950790" y="225524"/>
                </a:lnTo>
                <a:lnTo>
                  <a:pt x="1001735" y="210930"/>
                </a:lnTo>
                <a:lnTo>
                  <a:pt x="1053653" y="197010"/>
                </a:lnTo>
                <a:lnTo>
                  <a:pt x="1106514" y="183777"/>
                </a:lnTo>
                <a:lnTo>
                  <a:pt x="1160289" y="171243"/>
                </a:lnTo>
                <a:lnTo>
                  <a:pt x="1214952" y="159423"/>
                </a:lnTo>
                <a:lnTo>
                  <a:pt x="1270473" y="148330"/>
                </a:lnTo>
                <a:lnTo>
                  <a:pt x="1326823" y="137975"/>
                </a:lnTo>
                <a:lnTo>
                  <a:pt x="1383975" y="128374"/>
                </a:lnTo>
                <a:lnTo>
                  <a:pt x="1441900" y="119538"/>
                </a:lnTo>
                <a:lnTo>
                  <a:pt x="1500569" y="111482"/>
                </a:lnTo>
                <a:lnTo>
                  <a:pt x="1559954" y="104217"/>
                </a:lnTo>
                <a:lnTo>
                  <a:pt x="1620027" y="97758"/>
                </a:lnTo>
                <a:lnTo>
                  <a:pt x="1680759" y="92117"/>
                </a:lnTo>
                <a:lnTo>
                  <a:pt x="1742121" y="87308"/>
                </a:lnTo>
                <a:lnTo>
                  <a:pt x="1804086" y="83344"/>
                </a:lnTo>
                <a:lnTo>
                  <a:pt x="1866625" y="80238"/>
                </a:lnTo>
                <a:lnTo>
                  <a:pt x="1929709" y="78003"/>
                </a:lnTo>
                <a:lnTo>
                  <a:pt x="1993310" y="76653"/>
                </a:lnTo>
                <a:lnTo>
                  <a:pt x="2057400" y="76199"/>
                </a:lnTo>
                <a:lnTo>
                  <a:pt x="2121482" y="76653"/>
                </a:lnTo>
                <a:lnTo>
                  <a:pt x="2185077" y="78003"/>
                </a:lnTo>
                <a:lnTo>
                  <a:pt x="2248155" y="80238"/>
                </a:lnTo>
                <a:lnTo>
                  <a:pt x="2310688" y="83344"/>
                </a:lnTo>
                <a:lnTo>
                  <a:pt x="2372648" y="87308"/>
                </a:lnTo>
                <a:lnTo>
                  <a:pt x="2434006" y="92117"/>
                </a:lnTo>
                <a:lnTo>
                  <a:pt x="2494734" y="97758"/>
                </a:lnTo>
                <a:lnTo>
                  <a:pt x="2554803" y="104217"/>
                </a:lnTo>
                <a:lnTo>
                  <a:pt x="2614185" y="111482"/>
                </a:lnTo>
                <a:lnTo>
                  <a:pt x="2672852" y="119538"/>
                </a:lnTo>
                <a:lnTo>
                  <a:pt x="2730774" y="128374"/>
                </a:lnTo>
                <a:lnTo>
                  <a:pt x="2787924" y="137975"/>
                </a:lnTo>
                <a:lnTo>
                  <a:pt x="2844273" y="148330"/>
                </a:lnTo>
                <a:lnTo>
                  <a:pt x="2899792" y="159423"/>
                </a:lnTo>
                <a:lnTo>
                  <a:pt x="2954454" y="171243"/>
                </a:lnTo>
                <a:lnTo>
                  <a:pt x="3008229" y="183777"/>
                </a:lnTo>
                <a:lnTo>
                  <a:pt x="3061090" y="197010"/>
                </a:lnTo>
                <a:lnTo>
                  <a:pt x="3113007" y="210930"/>
                </a:lnTo>
                <a:lnTo>
                  <a:pt x="3163953" y="225524"/>
                </a:lnTo>
                <a:lnTo>
                  <a:pt x="3213898" y="240778"/>
                </a:lnTo>
                <a:lnTo>
                  <a:pt x="3262815" y="256680"/>
                </a:lnTo>
                <a:lnTo>
                  <a:pt x="3310675" y="273216"/>
                </a:lnTo>
                <a:lnTo>
                  <a:pt x="3357449" y="290373"/>
                </a:lnTo>
                <a:lnTo>
                  <a:pt x="3403110" y="308138"/>
                </a:lnTo>
                <a:lnTo>
                  <a:pt x="3447628" y="326498"/>
                </a:lnTo>
                <a:lnTo>
                  <a:pt x="3490975" y="345439"/>
                </a:lnTo>
                <a:lnTo>
                  <a:pt x="3533123" y="364948"/>
                </a:lnTo>
                <a:lnTo>
                  <a:pt x="3574043" y="385013"/>
                </a:lnTo>
                <a:lnTo>
                  <a:pt x="3613707" y="405620"/>
                </a:lnTo>
                <a:lnTo>
                  <a:pt x="3652086" y="426755"/>
                </a:lnTo>
                <a:lnTo>
                  <a:pt x="3689152" y="448407"/>
                </a:lnTo>
                <a:lnTo>
                  <a:pt x="3724876" y="470561"/>
                </a:lnTo>
                <a:lnTo>
                  <a:pt x="3759231" y="493204"/>
                </a:lnTo>
                <a:lnTo>
                  <a:pt x="3792187" y="516324"/>
                </a:lnTo>
                <a:lnTo>
                  <a:pt x="3823716" y="539907"/>
                </a:lnTo>
                <a:lnTo>
                  <a:pt x="3853790" y="563939"/>
                </a:lnTo>
                <a:lnTo>
                  <a:pt x="3909457" y="613301"/>
                </a:lnTo>
                <a:lnTo>
                  <a:pt x="3958962" y="664305"/>
                </a:lnTo>
                <a:lnTo>
                  <a:pt x="4002076" y="716846"/>
                </a:lnTo>
                <a:lnTo>
                  <a:pt x="4038572" y="770817"/>
                </a:lnTo>
                <a:lnTo>
                  <a:pt x="4068222" y="826114"/>
                </a:lnTo>
                <a:lnTo>
                  <a:pt x="4090798" y="882631"/>
                </a:lnTo>
                <a:lnTo>
                  <a:pt x="4106074" y="940263"/>
                </a:lnTo>
                <a:lnTo>
                  <a:pt x="4113820" y="998906"/>
                </a:lnTo>
                <a:lnTo>
                  <a:pt x="4114800" y="1028572"/>
                </a:lnTo>
                <a:lnTo>
                  <a:pt x="4113820" y="1058235"/>
                </a:lnTo>
                <a:lnTo>
                  <a:pt x="4106074" y="1116870"/>
                </a:lnTo>
                <a:lnTo>
                  <a:pt x="4090798" y="1174496"/>
                </a:lnTo>
                <a:lnTo>
                  <a:pt x="4068222" y="1231008"/>
                </a:lnTo>
                <a:lnTo>
                  <a:pt x="4038572" y="1286301"/>
                </a:lnTo>
                <a:lnTo>
                  <a:pt x="4002076" y="1340268"/>
                </a:lnTo>
                <a:lnTo>
                  <a:pt x="3958962" y="1392806"/>
                </a:lnTo>
                <a:lnTo>
                  <a:pt x="3909457" y="1443808"/>
                </a:lnTo>
                <a:lnTo>
                  <a:pt x="3853790" y="1493169"/>
                </a:lnTo>
                <a:lnTo>
                  <a:pt x="3823716" y="1517201"/>
                </a:lnTo>
                <a:lnTo>
                  <a:pt x="3792187" y="1540784"/>
                </a:lnTo>
                <a:lnTo>
                  <a:pt x="3759231" y="1563903"/>
                </a:lnTo>
                <a:lnTo>
                  <a:pt x="3724876" y="1586547"/>
                </a:lnTo>
                <a:lnTo>
                  <a:pt x="3689152" y="1608701"/>
                </a:lnTo>
                <a:lnTo>
                  <a:pt x="3652086" y="1630353"/>
                </a:lnTo>
                <a:lnTo>
                  <a:pt x="3613707" y="1651489"/>
                </a:lnTo>
                <a:lnTo>
                  <a:pt x="3574043" y="1672096"/>
                </a:lnTo>
                <a:lnTo>
                  <a:pt x="3533123" y="1692161"/>
                </a:lnTo>
                <a:lnTo>
                  <a:pt x="3490975" y="1711672"/>
                </a:lnTo>
                <a:lnTo>
                  <a:pt x="3447628" y="1730614"/>
                </a:lnTo>
                <a:lnTo>
                  <a:pt x="3403110" y="1748974"/>
                </a:lnTo>
                <a:lnTo>
                  <a:pt x="3357449" y="1766740"/>
                </a:lnTo>
                <a:lnTo>
                  <a:pt x="3310675" y="1783898"/>
                </a:lnTo>
                <a:lnTo>
                  <a:pt x="3262815" y="1800435"/>
                </a:lnTo>
                <a:lnTo>
                  <a:pt x="3213898" y="1816338"/>
                </a:lnTo>
                <a:lnTo>
                  <a:pt x="3163953" y="1831593"/>
                </a:lnTo>
                <a:lnTo>
                  <a:pt x="3113007" y="1846188"/>
                </a:lnTo>
                <a:lnTo>
                  <a:pt x="3061090" y="1860109"/>
                </a:lnTo>
                <a:lnTo>
                  <a:pt x="3008229" y="1873344"/>
                </a:lnTo>
                <a:lnTo>
                  <a:pt x="2954454" y="1885878"/>
                </a:lnTo>
                <a:lnTo>
                  <a:pt x="2899792" y="1897699"/>
                </a:lnTo>
                <a:lnTo>
                  <a:pt x="2844273" y="1908794"/>
                </a:lnTo>
                <a:lnTo>
                  <a:pt x="2787924" y="1919149"/>
                </a:lnTo>
                <a:lnTo>
                  <a:pt x="2730774" y="1928752"/>
                </a:lnTo>
                <a:lnTo>
                  <a:pt x="2672852" y="1937589"/>
                </a:lnTo>
                <a:lnTo>
                  <a:pt x="2614185" y="1945646"/>
                </a:lnTo>
                <a:lnTo>
                  <a:pt x="2554803" y="1952912"/>
                </a:lnTo>
                <a:lnTo>
                  <a:pt x="2494734" y="1959371"/>
                </a:lnTo>
                <a:lnTo>
                  <a:pt x="2434006" y="1965013"/>
                </a:lnTo>
                <a:lnTo>
                  <a:pt x="2372648" y="1969822"/>
                </a:lnTo>
                <a:lnTo>
                  <a:pt x="2310688" y="1973787"/>
                </a:lnTo>
                <a:lnTo>
                  <a:pt x="2248155" y="1976894"/>
                </a:lnTo>
                <a:lnTo>
                  <a:pt x="2185077" y="1979129"/>
                </a:lnTo>
                <a:lnTo>
                  <a:pt x="2121482" y="1980480"/>
                </a:lnTo>
                <a:lnTo>
                  <a:pt x="2057400" y="1980933"/>
                </a:lnTo>
                <a:lnTo>
                  <a:pt x="1993310" y="1980480"/>
                </a:lnTo>
                <a:lnTo>
                  <a:pt x="1929709" y="1979129"/>
                </a:lnTo>
                <a:lnTo>
                  <a:pt x="1866625" y="1976894"/>
                </a:lnTo>
                <a:lnTo>
                  <a:pt x="1804086" y="1973787"/>
                </a:lnTo>
                <a:lnTo>
                  <a:pt x="1742121" y="1969822"/>
                </a:lnTo>
                <a:lnTo>
                  <a:pt x="1680759" y="1965013"/>
                </a:lnTo>
                <a:lnTo>
                  <a:pt x="1620027" y="1959371"/>
                </a:lnTo>
                <a:lnTo>
                  <a:pt x="1559954" y="1952912"/>
                </a:lnTo>
                <a:lnTo>
                  <a:pt x="1500569" y="1945646"/>
                </a:lnTo>
                <a:lnTo>
                  <a:pt x="1441900" y="1937589"/>
                </a:lnTo>
                <a:lnTo>
                  <a:pt x="1383975" y="1928752"/>
                </a:lnTo>
                <a:lnTo>
                  <a:pt x="1326823" y="1919149"/>
                </a:lnTo>
                <a:lnTo>
                  <a:pt x="1270473" y="1908794"/>
                </a:lnTo>
                <a:lnTo>
                  <a:pt x="1214952" y="1897699"/>
                </a:lnTo>
                <a:lnTo>
                  <a:pt x="1160289" y="1885878"/>
                </a:lnTo>
                <a:lnTo>
                  <a:pt x="1106514" y="1873344"/>
                </a:lnTo>
                <a:lnTo>
                  <a:pt x="1053653" y="1860109"/>
                </a:lnTo>
                <a:lnTo>
                  <a:pt x="1001735" y="1846188"/>
                </a:lnTo>
                <a:lnTo>
                  <a:pt x="950790" y="1831593"/>
                </a:lnTo>
                <a:lnTo>
                  <a:pt x="900845" y="1816338"/>
                </a:lnTo>
                <a:lnTo>
                  <a:pt x="851929" y="1800435"/>
                </a:lnTo>
                <a:lnTo>
                  <a:pt x="804070" y="1783898"/>
                </a:lnTo>
                <a:lnTo>
                  <a:pt x="757297" y="1766740"/>
                </a:lnTo>
                <a:lnTo>
                  <a:pt x="711638" y="1748974"/>
                </a:lnTo>
                <a:lnTo>
                  <a:pt x="667121" y="1730614"/>
                </a:lnTo>
                <a:lnTo>
                  <a:pt x="623776" y="1711672"/>
                </a:lnTo>
                <a:lnTo>
                  <a:pt x="581630" y="1692161"/>
                </a:lnTo>
                <a:lnTo>
                  <a:pt x="540712" y="1672096"/>
                </a:lnTo>
                <a:lnTo>
                  <a:pt x="501050" y="1651489"/>
                </a:lnTo>
                <a:lnTo>
                  <a:pt x="462673" y="1630353"/>
                </a:lnTo>
                <a:lnTo>
                  <a:pt x="425609" y="1608701"/>
                </a:lnTo>
                <a:lnTo>
                  <a:pt x="389886" y="1586547"/>
                </a:lnTo>
                <a:lnTo>
                  <a:pt x="355534" y="1563903"/>
                </a:lnTo>
                <a:lnTo>
                  <a:pt x="322581" y="1540784"/>
                </a:lnTo>
                <a:lnTo>
                  <a:pt x="291054" y="1517201"/>
                </a:lnTo>
                <a:lnTo>
                  <a:pt x="260983" y="1493169"/>
                </a:lnTo>
                <a:lnTo>
                  <a:pt x="205320" y="1443808"/>
                </a:lnTo>
                <a:lnTo>
                  <a:pt x="155820" y="1392806"/>
                </a:lnTo>
                <a:lnTo>
                  <a:pt x="112710" y="1340268"/>
                </a:lnTo>
                <a:lnTo>
                  <a:pt x="76218" y="1286301"/>
                </a:lnTo>
                <a:lnTo>
                  <a:pt x="46572" y="1231008"/>
                </a:lnTo>
                <a:lnTo>
                  <a:pt x="23998" y="1174496"/>
                </a:lnTo>
                <a:lnTo>
                  <a:pt x="8724" y="1116870"/>
                </a:lnTo>
                <a:lnTo>
                  <a:pt x="978" y="1058235"/>
                </a:lnTo>
                <a:lnTo>
                  <a:pt x="0" y="1028572"/>
                </a:lnTo>
                <a:close/>
              </a:path>
              <a:path w="8763000" h="1981200">
                <a:moveTo>
                  <a:pt x="4114800" y="876172"/>
                </a:moveTo>
                <a:lnTo>
                  <a:pt x="4118608" y="825590"/>
                </a:lnTo>
                <a:lnTo>
                  <a:pt x="4129896" y="775762"/>
                </a:lnTo>
                <a:lnTo>
                  <a:pt x="4148457" y="726766"/>
                </a:lnTo>
                <a:lnTo>
                  <a:pt x="4174084" y="678680"/>
                </a:lnTo>
                <a:lnTo>
                  <a:pt x="4206570" y="631583"/>
                </a:lnTo>
                <a:lnTo>
                  <a:pt x="4245709" y="585552"/>
                </a:lnTo>
                <a:lnTo>
                  <a:pt x="4291294" y="540664"/>
                </a:lnTo>
                <a:lnTo>
                  <a:pt x="4343119" y="496999"/>
                </a:lnTo>
                <a:lnTo>
                  <a:pt x="4400976" y="454634"/>
                </a:lnTo>
                <a:lnTo>
                  <a:pt x="4464659" y="413647"/>
                </a:lnTo>
                <a:lnTo>
                  <a:pt x="4498620" y="393694"/>
                </a:lnTo>
                <a:lnTo>
                  <a:pt x="4533961" y="374115"/>
                </a:lnTo>
                <a:lnTo>
                  <a:pt x="4570655" y="354920"/>
                </a:lnTo>
                <a:lnTo>
                  <a:pt x="4608676" y="336118"/>
                </a:lnTo>
                <a:lnTo>
                  <a:pt x="4647999" y="317718"/>
                </a:lnTo>
                <a:lnTo>
                  <a:pt x="4688597" y="299732"/>
                </a:lnTo>
                <a:lnTo>
                  <a:pt x="4730445" y="282168"/>
                </a:lnTo>
                <a:lnTo>
                  <a:pt x="4773517" y="265036"/>
                </a:lnTo>
                <a:lnTo>
                  <a:pt x="4817787" y="248346"/>
                </a:lnTo>
                <a:lnTo>
                  <a:pt x="4863229" y="232107"/>
                </a:lnTo>
                <a:lnTo>
                  <a:pt x="4909818" y="216330"/>
                </a:lnTo>
                <a:lnTo>
                  <a:pt x="4957528" y="201024"/>
                </a:lnTo>
                <a:lnTo>
                  <a:pt x="5006332" y="186199"/>
                </a:lnTo>
                <a:lnTo>
                  <a:pt x="5056205" y="171865"/>
                </a:lnTo>
                <a:lnTo>
                  <a:pt x="5107122" y="158031"/>
                </a:lnTo>
                <a:lnTo>
                  <a:pt x="5159055" y="144707"/>
                </a:lnTo>
                <a:lnTo>
                  <a:pt x="5211980" y="131903"/>
                </a:lnTo>
                <a:lnTo>
                  <a:pt x="5265871" y="119629"/>
                </a:lnTo>
                <a:lnTo>
                  <a:pt x="5320702" y="107894"/>
                </a:lnTo>
                <a:lnTo>
                  <a:pt x="5376446" y="96708"/>
                </a:lnTo>
                <a:lnTo>
                  <a:pt x="5433079" y="86081"/>
                </a:lnTo>
                <a:lnTo>
                  <a:pt x="5490573" y="76022"/>
                </a:lnTo>
                <a:lnTo>
                  <a:pt x="5548905" y="66542"/>
                </a:lnTo>
                <a:lnTo>
                  <a:pt x="5608046" y="57650"/>
                </a:lnTo>
                <a:lnTo>
                  <a:pt x="5667973" y="49356"/>
                </a:lnTo>
                <a:lnTo>
                  <a:pt x="5728659" y="41669"/>
                </a:lnTo>
                <a:lnTo>
                  <a:pt x="5790077" y="34599"/>
                </a:lnTo>
                <a:lnTo>
                  <a:pt x="5852203" y="28157"/>
                </a:lnTo>
                <a:lnTo>
                  <a:pt x="5915010" y="22351"/>
                </a:lnTo>
                <a:lnTo>
                  <a:pt x="5978473" y="17192"/>
                </a:lnTo>
                <a:lnTo>
                  <a:pt x="6042566" y="12689"/>
                </a:lnTo>
                <a:lnTo>
                  <a:pt x="6107262" y="8852"/>
                </a:lnTo>
                <a:lnTo>
                  <a:pt x="6172537" y="5691"/>
                </a:lnTo>
                <a:lnTo>
                  <a:pt x="6238364" y="3216"/>
                </a:lnTo>
                <a:lnTo>
                  <a:pt x="6304717" y="1435"/>
                </a:lnTo>
                <a:lnTo>
                  <a:pt x="6371571" y="360"/>
                </a:lnTo>
                <a:lnTo>
                  <a:pt x="6438900" y="0"/>
                </a:lnTo>
                <a:lnTo>
                  <a:pt x="6506222" y="360"/>
                </a:lnTo>
                <a:lnTo>
                  <a:pt x="6573069" y="1435"/>
                </a:lnTo>
                <a:lnTo>
                  <a:pt x="6639417" y="3216"/>
                </a:lnTo>
                <a:lnTo>
                  <a:pt x="6705239" y="5691"/>
                </a:lnTo>
                <a:lnTo>
                  <a:pt x="6770509" y="8852"/>
                </a:lnTo>
                <a:lnTo>
                  <a:pt x="6835201" y="12689"/>
                </a:lnTo>
                <a:lnTo>
                  <a:pt x="6899290" y="17192"/>
                </a:lnTo>
                <a:lnTo>
                  <a:pt x="6962749" y="22351"/>
                </a:lnTo>
                <a:lnTo>
                  <a:pt x="7025553" y="28157"/>
                </a:lnTo>
                <a:lnTo>
                  <a:pt x="7087676" y="34599"/>
                </a:lnTo>
                <a:lnTo>
                  <a:pt x="7149093" y="41669"/>
                </a:lnTo>
                <a:lnTo>
                  <a:pt x="7209776" y="49356"/>
                </a:lnTo>
                <a:lnTo>
                  <a:pt x="7269701" y="57650"/>
                </a:lnTo>
                <a:lnTo>
                  <a:pt x="7328841" y="66542"/>
                </a:lnTo>
                <a:lnTo>
                  <a:pt x="7387171" y="76022"/>
                </a:lnTo>
                <a:lnTo>
                  <a:pt x="7444665" y="86081"/>
                </a:lnTo>
                <a:lnTo>
                  <a:pt x="7501297" y="96708"/>
                </a:lnTo>
                <a:lnTo>
                  <a:pt x="7557041" y="107894"/>
                </a:lnTo>
                <a:lnTo>
                  <a:pt x="7611872" y="119629"/>
                </a:lnTo>
                <a:lnTo>
                  <a:pt x="7665762" y="131903"/>
                </a:lnTo>
                <a:lnTo>
                  <a:pt x="7718688" y="144707"/>
                </a:lnTo>
                <a:lnTo>
                  <a:pt x="7770622" y="158031"/>
                </a:lnTo>
                <a:lnTo>
                  <a:pt x="7821539" y="171865"/>
                </a:lnTo>
                <a:lnTo>
                  <a:pt x="7871413" y="186199"/>
                </a:lnTo>
                <a:lnTo>
                  <a:pt x="7920219" y="201024"/>
                </a:lnTo>
                <a:lnTo>
                  <a:pt x="7967929" y="216330"/>
                </a:lnTo>
                <a:lnTo>
                  <a:pt x="8014520" y="232107"/>
                </a:lnTo>
                <a:lnTo>
                  <a:pt x="8059964" y="248346"/>
                </a:lnTo>
                <a:lnTo>
                  <a:pt x="8104236" y="265036"/>
                </a:lnTo>
                <a:lnTo>
                  <a:pt x="8147309" y="282168"/>
                </a:lnTo>
                <a:lnTo>
                  <a:pt x="8189159" y="299732"/>
                </a:lnTo>
                <a:lnTo>
                  <a:pt x="8229759" y="317718"/>
                </a:lnTo>
                <a:lnTo>
                  <a:pt x="8269084" y="336118"/>
                </a:lnTo>
                <a:lnTo>
                  <a:pt x="8307107" y="354920"/>
                </a:lnTo>
                <a:lnTo>
                  <a:pt x="8343803" y="374115"/>
                </a:lnTo>
                <a:lnTo>
                  <a:pt x="8379146" y="393694"/>
                </a:lnTo>
                <a:lnTo>
                  <a:pt x="8413110" y="413647"/>
                </a:lnTo>
                <a:lnTo>
                  <a:pt x="8445669" y="433963"/>
                </a:lnTo>
                <a:lnTo>
                  <a:pt x="8506469" y="475649"/>
                </a:lnTo>
                <a:lnTo>
                  <a:pt x="8561340" y="518674"/>
                </a:lnTo>
                <a:lnTo>
                  <a:pt x="8610075" y="562960"/>
                </a:lnTo>
                <a:lnTo>
                  <a:pt x="8652466" y="608429"/>
                </a:lnTo>
                <a:lnTo>
                  <a:pt x="8688308" y="655003"/>
                </a:lnTo>
                <a:lnTo>
                  <a:pt x="8717394" y="702605"/>
                </a:lnTo>
                <a:lnTo>
                  <a:pt x="8739516" y="751155"/>
                </a:lnTo>
                <a:lnTo>
                  <a:pt x="8754468" y="800577"/>
                </a:lnTo>
                <a:lnTo>
                  <a:pt x="8762043" y="850792"/>
                </a:lnTo>
                <a:lnTo>
                  <a:pt x="8763000" y="876172"/>
                </a:lnTo>
                <a:lnTo>
                  <a:pt x="8762043" y="901554"/>
                </a:lnTo>
                <a:lnTo>
                  <a:pt x="8754468" y="951772"/>
                </a:lnTo>
                <a:lnTo>
                  <a:pt x="8739516" y="1001196"/>
                </a:lnTo>
                <a:lnTo>
                  <a:pt x="8717394" y="1049748"/>
                </a:lnTo>
                <a:lnTo>
                  <a:pt x="8688308" y="1097351"/>
                </a:lnTo>
                <a:lnTo>
                  <a:pt x="8652466" y="1143927"/>
                </a:lnTo>
                <a:lnTo>
                  <a:pt x="8610075" y="1189397"/>
                </a:lnTo>
                <a:lnTo>
                  <a:pt x="8561340" y="1233684"/>
                </a:lnTo>
                <a:lnTo>
                  <a:pt x="8506469" y="1276710"/>
                </a:lnTo>
                <a:lnTo>
                  <a:pt x="8445669" y="1318396"/>
                </a:lnTo>
                <a:lnTo>
                  <a:pt x="8413110" y="1338713"/>
                </a:lnTo>
                <a:lnTo>
                  <a:pt x="8379146" y="1358666"/>
                </a:lnTo>
                <a:lnTo>
                  <a:pt x="8343803" y="1378245"/>
                </a:lnTo>
                <a:lnTo>
                  <a:pt x="8307107" y="1397441"/>
                </a:lnTo>
                <a:lnTo>
                  <a:pt x="8269084" y="1416243"/>
                </a:lnTo>
                <a:lnTo>
                  <a:pt x="8229759" y="1434642"/>
                </a:lnTo>
                <a:lnTo>
                  <a:pt x="8189159" y="1452629"/>
                </a:lnTo>
                <a:lnTo>
                  <a:pt x="8147309" y="1470193"/>
                </a:lnTo>
                <a:lnTo>
                  <a:pt x="8104236" y="1487325"/>
                </a:lnTo>
                <a:lnTo>
                  <a:pt x="8059964" y="1504015"/>
                </a:lnTo>
                <a:lnTo>
                  <a:pt x="8014520" y="1520254"/>
                </a:lnTo>
                <a:lnTo>
                  <a:pt x="7967929" y="1536031"/>
                </a:lnTo>
                <a:lnTo>
                  <a:pt x="7920219" y="1551336"/>
                </a:lnTo>
                <a:lnTo>
                  <a:pt x="7871413" y="1566161"/>
                </a:lnTo>
                <a:lnTo>
                  <a:pt x="7821539" y="1580496"/>
                </a:lnTo>
                <a:lnTo>
                  <a:pt x="7770622" y="1594329"/>
                </a:lnTo>
                <a:lnTo>
                  <a:pt x="7718688" y="1607653"/>
                </a:lnTo>
                <a:lnTo>
                  <a:pt x="7665762" y="1620457"/>
                </a:lnTo>
                <a:lnTo>
                  <a:pt x="7611872" y="1632731"/>
                </a:lnTo>
                <a:lnTo>
                  <a:pt x="7557041" y="1644466"/>
                </a:lnTo>
                <a:lnTo>
                  <a:pt x="7501297" y="1655652"/>
                </a:lnTo>
                <a:lnTo>
                  <a:pt x="7444665" y="1666279"/>
                </a:lnTo>
                <a:lnTo>
                  <a:pt x="7387171" y="1676337"/>
                </a:lnTo>
                <a:lnTo>
                  <a:pt x="7328841" y="1685817"/>
                </a:lnTo>
                <a:lnTo>
                  <a:pt x="7269701" y="1694709"/>
                </a:lnTo>
                <a:lnTo>
                  <a:pt x="7209776" y="1703003"/>
                </a:lnTo>
                <a:lnTo>
                  <a:pt x="7149093" y="1710690"/>
                </a:lnTo>
                <a:lnTo>
                  <a:pt x="7087676" y="1717759"/>
                </a:lnTo>
                <a:lnTo>
                  <a:pt x="7025553" y="1724202"/>
                </a:lnTo>
                <a:lnTo>
                  <a:pt x="6962749" y="1730007"/>
                </a:lnTo>
                <a:lnTo>
                  <a:pt x="6899290" y="1735166"/>
                </a:lnTo>
                <a:lnTo>
                  <a:pt x="6835201" y="1739669"/>
                </a:lnTo>
                <a:lnTo>
                  <a:pt x="6770509" y="1743506"/>
                </a:lnTo>
                <a:lnTo>
                  <a:pt x="6705239" y="1746667"/>
                </a:lnTo>
                <a:lnTo>
                  <a:pt x="6639417" y="1749142"/>
                </a:lnTo>
                <a:lnTo>
                  <a:pt x="6573069" y="1750922"/>
                </a:lnTo>
                <a:lnTo>
                  <a:pt x="6506222" y="1751998"/>
                </a:lnTo>
                <a:lnTo>
                  <a:pt x="6438900" y="1752358"/>
                </a:lnTo>
                <a:lnTo>
                  <a:pt x="6371571" y="1751998"/>
                </a:lnTo>
                <a:lnTo>
                  <a:pt x="6304717" y="1750922"/>
                </a:lnTo>
                <a:lnTo>
                  <a:pt x="6238364" y="1749142"/>
                </a:lnTo>
                <a:lnTo>
                  <a:pt x="6172537" y="1746667"/>
                </a:lnTo>
                <a:lnTo>
                  <a:pt x="6107262" y="1743506"/>
                </a:lnTo>
                <a:lnTo>
                  <a:pt x="6042566" y="1739669"/>
                </a:lnTo>
                <a:lnTo>
                  <a:pt x="5978473" y="1735166"/>
                </a:lnTo>
                <a:lnTo>
                  <a:pt x="5915010" y="1730007"/>
                </a:lnTo>
                <a:lnTo>
                  <a:pt x="5852203" y="1724202"/>
                </a:lnTo>
                <a:lnTo>
                  <a:pt x="5790077" y="1717759"/>
                </a:lnTo>
                <a:lnTo>
                  <a:pt x="5728659" y="1710690"/>
                </a:lnTo>
                <a:lnTo>
                  <a:pt x="5667973" y="1703003"/>
                </a:lnTo>
                <a:lnTo>
                  <a:pt x="5608046" y="1694709"/>
                </a:lnTo>
                <a:lnTo>
                  <a:pt x="5548905" y="1685817"/>
                </a:lnTo>
                <a:lnTo>
                  <a:pt x="5490573" y="1676337"/>
                </a:lnTo>
                <a:lnTo>
                  <a:pt x="5433079" y="1666279"/>
                </a:lnTo>
                <a:lnTo>
                  <a:pt x="5376446" y="1655652"/>
                </a:lnTo>
                <a:lnTo>
                  <a:pt x="5320702" y="1644466"/>
                </a:lnTo>
                <a:lnTo>
                  <a:pt x="5265871" y="1632731"/>
                </a:lnTo>
                <a:lnTo>
                  <a:pt x="5211980" y="1620457"/>
                </a:lnTo>
                <a:lnTo>
                  <a:pt x="5159055" y="1607653"/>
                </a:lnTo>
                <a:lnTo>
                  <a:pt x="5107122" y="1594329"/>
                </a:lnTo>
                <a:lnTo>
                  <a:pt x="5056205" y="1580496"/>
                </a:lnTo>
                <a:lnTo>
                  <a:pt x="5006332" y="1566161"/>
                </a:lnTo>
                <a:lnTo>
                  <a:pt x="4957528" y="1551336"/>
                </a:lnTo>
                <a:lnTo>
                  <a:pt x="4909818" y="1536031"/>
                </a:lnTo>
                <a:lnTo>
                  <a:pt x="4863229" y="1520254"/>
                </a:lnTo>
                <a:lnTo>
                  <a:pt x="4817787" y="1504015"/>
                </a:lnTo>
                <a:lnTo>
                  <a:pt x="4773517" y="1487325"/>
                </a:lnTo>
                <a:lnTo>
                  <a:pt x="4730445" y="1470193"/>
                </a:lnTo>
                <a:lnTo>
                  <a:pt x="4688597" y="1452629"/>
                </a:lnTo>
                <a:lnTo>
                  <a:pt x="4647999" y="1434642"/>
                </a:lnTo>
                <a:lnTo>
                  <a:pt x="4608676" y="1416243"/>
                </a:lnTo>
                <a:lnTo>
                  <a:pt x="4570655" y="1397441"/>
                </a:lnTo>
                <a:lnTo>
                  <a:pt x="4533961" y="1378245"/>
                </a:lnTo>
                <a:lnTo>
                  <a:pt x="4498620" y="1358666"/>
                </a:lnTo>
                <a:lnTo>
                  <a:pt x="4464659" y="1338713"/>
                </a:lnTo>
                <a:lnTo>
                  <a:pt x="4432102" y="1318396"/>
                </a:lnTo>
                <a:lnTo>
                  <a:pt x="4371306" y="1276710"/>
                </a:lnTo>
                <a:lnTo>
                  <a:pt x="4316440" y="1233684"/>
                </a:lnTo>
                <a:lnTo>
                  <a:pt x="4267709" y="1189397"/>
                </a:lnTo>
                <a:lnTo>
                  <a:pt x="4225321" y="1143927"/>
                </a:lnTo>
                <a:lnTo>
                  <a:pt x="4189483" y="1097351"/>
                </a:lnTo>
                <a:lnTo>
                  <a:pt x="4160400" y="1049748"/>
                </a:lnTo>
                <a:lnTo>
                  <a:pt x="4138280" y="1001196"/>
                </a:lnTo>
                <a:lnTo>
                  <a:pt x="4123330" y="951772"/>
                </a:lnTo>
                <a:lnTo>
                  <a:pt x="4115756" y="901554"/>
                </a:lnTo>
                <a:lnTo>
                  <a:pt x="4114800" y="876172"/>
                </a:lnTo>
                <a:close/>
              </a:path>
            </a:pathLst>
          </a:custGeom>
          <a:ln w="635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5255005" y="4000880"/>
            <a:ext cx="1762760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30">
                <a:latin typeface="Arial MT"/>
                <a:cs typeface="Arial MT"/>
              </a:rPr>
              <a:t>“z-</a:t>
            </a:r>
            <a:r>
              <a:rPr dirty="0" sz="1850">
                <a:latin typeface="Arial MT"/>
                <a:cs typeface="Arial MT"/>
              </a:rPr>
              <a:t>average</a:t>
            </a:r>
            <a:r>
              <a:rPr dirty="0" sz="1850" spc="350">
                <a:latin typeface="Arial MT"/>
                <a:cs typeface="Arial MT"/>
              </a:rPr>
              <a:t> </a:t>
            </a:r>
            <a:r>
              <a:rPr dirty="0" sz="1850" spc="-20">
                <a:latin typeface="Arial MT"/>
                <a:cs typeface="Arial MT"/>
              </a:rPr>
              <a:t>size”</a:t>
            </a:r>
            <a:endParaRPr sz="1850">
              <a:latin typeface="Arial MT"/>
              <a:cs typeface="Arial MT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2595626" y="3706363"/>
            <a:ext cx="5060950" cy="1501775"/>
            <a:chOff x="2595626" y="3706363"/>
            <a:chExt cx="5060950" cy="1501775"/>
          </a:xfrm>
        </p:grpSpPr>
        <p:sp>
          <p:nvSpPr>
            <p:cNvPr id="37" name="object 37" descr=""/>
            <p:cNvSpPr/>
            <p:nvPr/>
          </p:nvSpPr>
          <p:spPr>
            <a:xfrm>
              <a:off x="5034026" y="3738118"/>
              <a:ext cx="2590800" cy="914400"/>
            </a:xfrm>
            <a:custGeom>
              <a:avLst/>
              <a:gdLst/>
              <a:ahLst/>
              <a:cxnLst/>
              <a:rect l="l" t="t" r="r" b="b"/>
              <a:pathLst>
                <a:path w="2590800" h="914400">
                  <a:moveTo>
                    <a:pt x="0" y="457072"/>
                  </a:moveTo>
                  <a:lnTo>
                    <a:pt x="7121" y="408846"/>
                  </a:lnTo>
                  <a:lnTo>
                    <a:pt x="28009" y="362068"/>
                  </a:lnTo>
                  <a:lnTo>
                    <a:pt x="61947" y="316991"/>
                  </a:lnTo>
                  <a:lnTo>
                    <a:pt x="108220" y="273866"/>
                  </a:lnTo>
                  <a:lnTo>
                    <a:pt x="166112" y="232948"/>
                  </a:lnTo>
                  <a:lnTo>
                    <a:pt x="199191" y="213395"/>
                  </a:lnTo>
                  <a:lnTo>
                    <a:pt x="234907" y="194488"/>
                  </a:lnTo>
                  <a:lnTo>
                    <a:pt x="273169" y="176259"/>
                  </a:lnTo>
                  <a:lnTo>
                    <a:pt x="313889" y="158739"/>
                  </a:lnTo>
                  <a:lnTo>
                    <a:pt x="356976" y="141959"/>
                  </a:lnTo>
                  <a:lnTo>
                    <a:pt x="402342" y="125953"/>
                  </a:lnTo>
                  <a:lnTo>
                    <a:pt x="449897" y="110750"/>
                  </a:lnTo>
                  <a:lnTo>
                    <a:pt x="499552" y="96382"/>
                  </a:lnTo>
                  <a:lnTo>
                    <a:pt x="551216" y="82882"/>
                  </a:lnTo>
                  <a:lnTo>
                    <a:pt x="604801" y="70280"/>
                  </a:lnTo>
                  <a:lnTo>
                    <a:pt x="660217" y="58609"/>
                  </a:lnTo>
                  <a:lnTo>
                    <a:pt x="717374" y="47899"/>
                  </a:lnTo>
                  <a:lnTo>
                    <a:pt x="776184" y="38183"/>
                  </a:lnTo>
                  <a:lnTo>
                    <a:pt x="836556" y="29491"/>
                  </a:lnTo>
                  <a:lnTo>
                    <a:pt x="898402" y="21856"/>
                  </a:lnTo>
                  <a:lnTo>
                    <a:pt x="961631" y="15309"/>
                  </a:lnTo>
                  <a:lnTo>
                    <a:pt x="1026154" y="9882"/>
                  </a:lnTo>
                  <a:lnTo>
                    <a:pt x="1091882" y="5606"/>
                  </a:lnTo>
                  <a:lnTo>
                    <a:pt x="1158725" y="2512"/>
                  </a:lnTo>
                  <a:lnTo>
                    <a:pt x="1226594" y="633"/>
                  </a:lnTo>
                  <a:lnTo>
                    <a:pt x="1295400" y="0"/>
                  </a:lnTo>
                  <a:lnTo>
                    <a:pt x="1364193" y="633"/>
                  </a:lnTo>
                  <a:lnTo>
                    <a:pt x="1432052" y="2512"/>
                  </a:lnTo>
                  <a:lnTo>
                    <a:pt x="1498887" y="5606"/>
                  </a:lnTo>
                  <a:lnTo>
                    <a:pt x="1564608" y="9882"/>
                  </a:lnTo>
                  <a:lnTo>
                    <a:pt x="1629125" y="15309"/>
                  </a:lnTo>
                  <a:lnTo>
                    <a:pt x="1692349" y="21856"/>
                  </a:lnTo>
                  <a:lnTo>
                    <a:pt x="1754191" y="29491"/>
                  </a:lnTo>
                  <a:lnTo>
                    <a:pt x="1814561" y="38183"/>
                  </a:lnTo>
                  <a:lnTo>
                    <a:pt x="1873369" y="47899"/>
                  </a:lnTo>
                  <a:lnTo>
                    <a:pt x="1930526" y="58609"/>
                  </a:lnTo>
                  <a:lnTo>
                    <a:pt x="1985942" y="70280"/>
                  </a:lnTo>
                  <a:lnTo>
                    <a:pt x="2039527" y="82882"/>
                  </a:lnTo>
                  <a:lnTo>
                    <a:pt x="2091193" y="96382"/>
                  </a:lnTo>
                  <a:lnTo>
                    <a:pt x="2140850" y="110750"/>
                  </a:lnTo>
                  <a:lnTo>
                    <a:pt x="2188407" y="125953"/>
                  </a:lnTo>
                  <a:lnTo>
                    <a:pt x="2233776" y="141959"/>
                  </a:lnTo>
                  <a:lnTo>
                    <a:pt x="2276868" y="158739"/>
                  </a:lnTo>
                  <a:lnTo>
                    <a:pt x="2317591" y="176259"/>
                  </a:lnTo>
                  <a:lnTo>
                    <a:pt x="2355857" y="194488"/>
                  </a:lnTo>
                  <a:lnTo>
                    <a:pt x="2391577" y="213395"/>
                  </a:lnTo>
                  <a:lnTo>
                    <a:pt x="2424660" y="232948"/>
                  </a:lnTo>
                  <a:lnTo>
                    <a:pt x="2482560" y="273866"/>
                  </a:lnTo>
                  <a:lnTo>
                    <a:pt x="2528840" y="316991"/>
                  </a:lnTo>
                  <a:lnTo>
                    <a:pt x="2562784" y="362068"/>
                  </a:lnTo>
                  <a:lnTo>
                    <a:pt x="2583676" y="408846"/>
                  </a:lnTo>
                  <a:lnTo>
                    <a:pt x="2590800" y="457072"/>
                  </a:lnTo>
                  <a:lnTo>
                    <a:pt x="2589004" y="481351"/>
                  </a:lnTo>
                  <a:lnTo>
                    <a:pt x="2574907" y="528888"/>
                  </a:lnTo>
                  <a:lnTo>
                    <a:pt x="2547399" y="574853"/>
                  </a:lnTo>
                  <a:lnTo>
                    <a:pt x="2507197" y="618993"/>
                  </a:lnTo>
                  <a:lnTo>
                    <a:pt x="2455018" y="661055"/>
                  </a:lnTo>
                  <a:lnTo>
                    <a:pt x="2391577" y="700787"/>
                  </a:lnTo>
                  <a:lnTo>
                    <a:pt x="2355857" y="719699"/>
                  </a:lnTo>
                  <a:lnTo>
                    <a:pt x="2317591" y="737935"/>
                  </a:lnTo>
                  <a:lnTo>
                    <a:pt x="2276868" y="755461"/>
                  </a:lnTo>
                  <a:lnTo>
                    <a:pt x="2233776" y="772246"/>
                  </a:lnTo>
                  <a:lnTo>
                    <a:pt x="2188407" y="788259"/>
                  </a:lnTo>
                  <a:lnTo>
                    <a:pt x="2140850" y="803468"/>
                  </a:lnTo>
                  <a:lnTo>
                    <a:pt x="2091193" y="817841"/>
                  </a:lnTo>
                  <a:lnTo>
                    <a:pt x="2039527" y="831348"/>
                  </a:lnTo>
                  <a:lnTo>
                    <a:pt x="1985942" y="843955"/>
                  </a:lnTo>
                  <a:lnTo>
                    <a:pt x="1930526" y="855632"/>
                  </a:lnTo>
                  <a:lnTo>
                    <a:pt x="1873369" y="866347"/>
                  </a:lnTo>
                  <a:lnTo>
                    <a:pt x="1814561" y="876068"/>
                  </a:lnTo>
                  <a:lnTo>
                    <a:pt x="1754191" y="884764"/>
                  </a:lnTo>
                  <a:lnTo>
                    <a:pt x="1692349" y="892403"/>
                  </a:lnTo>
                  <a:lnTo>
                    <a:pt x="1629125" y="898954"/>
                  </a:lnTo>
                  <a:lnTo>
                    <a:pt x="1564608" y="904384"/>
                  </a:lnTo>
                  <a:lnTo>
                    <a:pt x="1498887" y="908663"/>
                  </a:lnTo>
                  <a:lnTo>
                    <a:pt x="1432052" y="911758"/>
                  </a:lnTo>
                  <a:lnTo>
                    <a:pt x="1364193" y="913639"/>
                  </a:lnTo>
                  <a:lnTo>
                    <a:pt x="1295400" y="914272"/>
                  </a:lnTo>
                  <a:lnTo>
                    <a:pt x="1226594" y="913639"/>
                  </a:lnTo>
                  <a:lnTo>
                    <a:pt x="1158725" y="911758"/>
                  </a:lnTo>
                  <a:lnTo>
                    <a:pt x="1091882" y="908663"/>
                  </a:lnTo>
                  <a:lnTo>
                    <a:pt x="1026154" y="904384"/>
                  </a:lnTo>
                  <a:lnTo>
                    <a:pt x="961631" y="898954"/>
                  </a:lnTo>
                  <a:lnTo>
                    <a:pt x="898402" y="892403"/>
                  </a:lnTo>
                  <a:lnTo>
                    <a:pt x="836556" y="884764"/>
                  </a:lnTo>
                  <a:lnTo>
                    <a:pt x="776184" y="876068"/>
                  </a:lnTo>
                  <a:lnTo>
                    <a:pt x="717374" y="866347"/>
                  </a:lnTo>
                  <a:lnTo>
                    <a:pt x="660217" y="855632"/>
                  </a:lnTo>
                  <a:lnTo>
                    <a:pt x="604801" y="843955"/>
                  </a:lnTo>
                  <a:lnTo>
                    <a:pt x="551216" y="831348"/>
                  </a:lnTo>
                  <a:lnTo>
                    <a:pt x="499552" y="817841"/>
                  </a:lnTo>
                  <a:lnTo>
                    <a:pt x="449897" y="803468"/>
                  </a:lnTo>
                  <a:lnTo>
                    <a:pt x="402342" y="788259"/>
                  </a:lnTo>
                  <a:lnTo>
                    <a:pt x="356976" y="772246"/>
                  </a:lnTo>
                  <a:lnTo>
                    <a:pt x="313889" y="755461"/>
                  </a:lnTo>
                  <a:lnTo>
                    <a:pt x="273169" y="737935"/>
                  </a:lnTo>
                  <a:lnTo>
                    <a:pt x="234907" y="719699"/>
                  </a:lnTo>
                  <a:lnTo>
                    <a:pt x="199191" y="700787"/>
                  </a:lnTo>
                  <a:lnTo>
                    <a:pt x="166112" y="681228"/>
                  </a:lnTo>
                  <a:lnTo>
                    <a:pt x="108220" y="640300"/>
                  </a:lnTo>
                  <a:lnTo>
                    <a:pt x="61947" y="597167"/>
                  </a:lnTo>
                  <a:lnTo>
                    <a:pt x="28009" y="552083"/>
                  </a:lnTo>
                  <a:lnTo>
                    <a:pt x="7121" y="505300"/>
                  </a:lnTo>
                  <a:lnTo>
                    <a:pt x="0" y="457072"/>
                  </a:lnTo>
                  <a:close/>
                </a:path>
              </a:pathLst>
            </a:custGeom>
            <a:ln w="63508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595626" y="4241673"/>
              <a:ext cx="2449830" cy="966469"/>
            </a:xfrm>
            <a:custGeom>
              <a:avLst/>
              <a:gdLst/>
              <a:ahLst/>
              <a:cxnLst/>
              <a:rect l="l" t="t" r="r" b="b"/>
              <a:pathLst>
                <a:path w="2449829" h="966470">
                  <a:moveTo>
                    <a:pt x="144906" y="787907"/>
                  </a:moveTo>
                  <a:lnTo>
                    <a:pt x="0" y="943990"/>
                  </a:lnTo>
                  <a:lnTo>
                    <a:pt x="211836" y="966343"/>
                  </a:lnTo>
                  <a:lnTo>
                    <a:pt x="193686" y="917956"/>
                  </a:lnTo>
                  <a:lnTo>
                    <a:pt x="159766" y="917956"/>
                  </a:lnTo>
                  <a:lnTo>
                    <a:pt x="137413" y="858519"/>
                  </a:lnTo>
                  <a:lnTo>
                    <a:pt x="167203" y="847351"/>
                  </a:lnTo>
                  <a:lnTo>
                    <a:pt x="144906" y="787907"/>
                  </a:lnTo>
                  <a:close/>
                </a:path>
                <a:path w="2449829" h="966470">
                  <a:moveTo>
                    <a:pt x="167203" y="847351"/>
                  </a:moveTo>
                  <a:lnTo>
                    <a:pt x="137413" y="858519"/>
                  </a:lnTo>
                  <a:lnTo>
                    <a:pt x="159766" y="917956"/>
                  </a:lnTo>
                  <a:lnTo>
                    <a:pt x="189504" y="906805"/>
                  </a:lnTo>
                  <a:lnTo>
                    <a:pt x="167203" y="847351"/>
                  </a:lnTo>
                  <a:close/>
                </a:path>
                <a:path w="2449829" h="966470">
                  <a:moveTo>
                    <a:pt x="189504" y="906805"/>
                  </a:moveTo>
                  <a:lnTo>
                    <a:pt x="159766" y="917956"/>
                  </a:lnTo>
                  <a:lnTo>
                    <a:pt x="193686" y="917956"/>
                  </a:lnTo>
                  <a:lnTo>
                    <a:pt x="189504" y="906805"/>
                  </a:lnTo>
                  <a:close/>
                </a:path>
                <a:path w="2449829" h="966470">
                  <a:moveTo>
                    <a:pt x="2427224" y="0"/>
                  </a:moveTo>
                  <a:lnTo>
                    <a:pt x="167203" y="847351"/>
                  </a:lnTo>
                  <a:lnTo>
                    <a:pt x="189504" y="906805"/>
                  </a:lnTo>
                  <a:lnTo>
                    <a:pt x="2449449" y="59435"/>
                  </a:lnTo>
                  <a:lnTo>
                    <a:pt x="242722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Z-</a:t>
            </a:r>
            <a:r>
              <a:rPr dirty="0" spc="-10"/>
              <a:t>average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8233" y="2723818"/>
            <a:ext cx="5389808" cy="302612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94092" y="1086802"/>
            <a:ext cx="8498205" cy="1125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 MT"/>
                <a:cs typeface="Arial MT"/>
              </a:rPr>
              <a:t>Size</a:t>
            </a:r>
            <a:r>
              <a:rPr dirty="0" sz="2400" spc="-5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determined</a:t>
            </a:r>
            <a:r>
              <a:rPr dirty="0" sz="2400" spc="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from</a:t>
            </a:r>
            <a:r>
              <a:rPr dirty="0" sz="2400" spc="-16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intensity</a:t>
            </a:r>
            <a:r>
              <a:rPr dirty="0" sz="2400" spc="-114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weight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diffusion</a:t>
            </a:r>
            <a:r>
              <a:rPr dirty="0" sz="2400" spc="-120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coefficient</a:t>
            </a:r>
            <a:r>
              <a:rPr dirty="0" sz="2400" spc="-114">
                <a:latin typeface="Arial MT"/>
                <a:cs typeface="Arial MT"/>
              </a:rPr>
              <a:t> </a:t>
            </a:r>
            <a:r>
              <a:rPr dirty="0" sz="2400" spc="-20">
                <a:latin typeface="Arial MT"/>
                <a:cs typeface="Arial MT"/>
              </a:rPr>
              <a:t>~1/D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0A5294"/>
                </a:solidFill>
                <a:latin typeface="Arial MT"/>
                <a:cs typeface="Arial MT"/>
              </a:rPr>
              <a:t>Intensity</a:t>
            </a:r>
            <a:r>
              <a:rPr dirty="0" sz="2400" spc="-140">
                <a:solidFill>
                  <a:srgbClr val="0A5294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0A5294"/>
                </a:solidFill>
                <a:latin typeface="Arial MT"/>
                <a:cs typeface="Arial MT"/>
              </a:rPr>
              <a:t>weighted</a:t>
            </a:r>
            <a:r>
              <a:rPr dirty="0" sz="2400" spc="-10">
                <a:solidFill>
                  <a:srgbClr val="0A5294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0A5294"/>
                </a:solidFill>
                <a:latin typeface="Arial MT"/>
                <a:cs typeface="Arial MT"/>
              </a:rPr>
              <a:t>harmonic</a:t>
            </a:r>
            <a:r>
              <a:rPr dirty="0" sz="2400" spc="-80">
                <a:solidFill>
                  <a:srgbClr val="0A5294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0A5294"/>
                </a:solidFill>
                <a:latin typeface="Arial MT"/>
                <a:cs typeface="Arial MT"/>
              </a:rPr>
              <a:t>mean</a:t>
            </a:r>
            <a:r>
              <a:rPr dirty="0" sz="2400" spc="-75">
                <a:solidFill>
                  <a:srgbClr val="0A5294"/>
                </a:solidFill>
                <a:latin typeface="Arial MT"/>
                <a:cs typeface="Arial MT"/>
              </a:rPr>
              <a:t> </a:t>
            </a:r>
            <a:r>
              <a:rPr dirty="0" sz="2400" spc="-20">
                <a:solidFill>
                  <a:srgbClr val="0A5294"/>
                </a:solidFill>
                <a:latin typeface="Arial MT"/>
                <a:cs typeface="Arial MT"/>
              </a:rPr>
              <a:t>size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511935" y="2717673"/>
            <a:ext cx="763905" cy="657225"/>
            <a:chOff x="1511935" y="2717673"/>
            <a:chExt cx="763905" cy="657225"/>
          </a:xfrm>
        </p:grpSpPr>
        <p:sp>
          <p:nvSpPr>
            <p:cNvPr id="6" name="object 6" descr=""/>
            <p:cNvSpPr/>
            <p:nvPr/>
          </p:nvSpPr>
          <p:spPr>
            <a:xfrm>
              <a:off x="1511935" y="2717672"/>
              <a:ext cx="611505" cy="571500"/>
            </a:xfrm>
            <a:custGeom>
              <a:avLst/>
              <a:gdLst/>
              <a:ahLst/>
              <a:cxnLst/>
              <a:rect l="l" t="t" r="r" b="b"/>
              <a:pathLst>
                <a:path w="611505" h="571500">
                  <a:moveTo>
                    <a:pt x="159258" y="261493"/>
                  </a:moveTo>
                  <a:lnTo>
                    <a:pt x="114681" y="255397"/>
                  </a:lnTo>
                  <a:lnTo>
                    <a:pt x="103378" y="231648"/>
                  </a:lnTo>
                  <a:lnTo>
                    <a:pt x="103378" y="53213"/>
                  </a:lnTo>
                  <a:lnTo>
                    <a:pt x="103720" y="22898"/>
                  </a:lnTo>
                  <a:lnTo>
                    <a:pt x="104648" y="0"/>
                  </a:lnTo>
                  <a:lnTo>
                    <a:pt x="93599" y="0"/>
                  </a:lnTo>
                  <a:lnTo>
                    <a:pt x="0" y="55753"/>
                  </a:lnTo>
                  <a:lnTo>
                    <a:pt x="8890" y="71120"/>
                  </a:lnTo>
                  <a:lnTo>
                    <a:pt x="17208" y="65646"/>
                  </a:lnTo>
                  <a:lnTo>
                    <a:pt x="31775" y="56591"/>
                  </a:lnTo>
                  <a:lnTo>
                    <a:pt x="45847" y="48514"/>
                  </a:lnTo>
                  <a:lnTo>
                    <a:pt x="51943" y="46355"/>
                  </a:lnTo>
                  <a:lnTo>
                    <a:pt x="59817" y="46355"/>
                  </a:lnTo>
                  <a:lnTo>
                    <a:pt x="62611" y="47625"/>
                  </a:lnTo>
                  <a:lnTo>
                    <a:pt x="66294" y="52578"/>
                  </a:lnTo>
                  <a:lnTo>
                    <a:pt x="67183" y="56388"/>
                  </a:lnTo>
                  <a:lnTo>
                    <a:pt x="67183" y="233299"/>
                  </a:lnTo>
                  <a:lnTo>
                    <a:pt x="37617" y="259638"/>
                  </a:lnTo>
                  <a:lnTo>
                    <a:pt x="11430" y="261493"/>
                  </a:lnTo>
                  <a:lnTo>
                    <a:pt x="11430" y="276098"/>
                  </a:lnTo>
                  <a:lnTo>
                    <a:pt x="159258" y="276098"/>
                  </a:lnTo>
                  <a:lnTo>
                    <a:pt x="159258" y="261493"/>
                  </a:lnTo>
                  <a:close/>
                </a:path>
                <a:path w="611505" h="571500">
                  <a:moveTo>
                    <a:pt x="370713" y="90043"/>
                  </a:moveTo>
                  <a:lnTo>
                    <a:pt x="341757" y="90043"/>
                  </a:lnTo>
                  <a:lnTo>
                    <a:pt x="164973" y="551942"/>
                  </a:lnTo>
                  <a:lnTo>
                    <a:pt x="194310" y="551942"/>
                  </a:lnTo>
                  <a:lnTo>
                    <a:pt x="370713" y="90043"/>
                  </a:lnTo>
                  <a:close/>
                </a:path>
                <a:path w="611505" h="571500">
                  <a:moveTo>
                    <a:pt x="611378" y="398653"/>
                  </a:moveTo>
                  <a:lnTo>
                    <a:pt x="603123" y="351536"/>
                  </a:lnTo>
                  <a:lnTo>
                    <a:pt x="578612" y="319659"/>
                  </a:lnTo>
                  <a:lnTo>
                    <a:pt x="572516" y="315582"/>
                  </a:lnTo>
                  <a:lnTo>
                    <a:pt x="572516" y="399796"/>
                  </a:lnTo>
                  <a:lnTo>
                    <a:pt x="572109" y="411962"/>
                  </a:lnTo>
                  <a:lnTo>
                    <a:pt x="564769" y="456057"/>
                  </a:lnTo>
                  <a:lnTo>
                    <a:pt x="548170" y="494677"/>
                  </a:lnTo>
                  <a:lnTo>
                    <a:pt x="522579" y="527773"/>
                  </a:lnTo>
                  <a:lnTo>
                    <a:pt x="489635" y="547217"/>
                  </a:lnTo>
                  <a:lnTo>
                    <a:pt x="461594" y="552958"/>
                  </a:lnTo>
                  <a:lnTo>
                    <a:pt x="460425" y="552958"/>
                  </a:lnTo>
                  <a:lnTo>
                    <a:pt x="446532" y="553593"/>
                  </a:lnTo>
                  <a:lnTo>
                    <a:pt x="435610" y="553593"/>
                  </a:lnTo>
                  <a:lnTo>
                    <a:pt x="428244" y="553339"/>
                  </a:lnTo>
                  <a:lnTo>
                    <a:pt x="424307" y="552958"/>
                  </a:lnTo>
                  <a:lnTo>
                    <a:pt x="476123" y="316357"/>
                  </a:lnTo>
                  <a:lnTo>
                    <a:pt x="482981" y="315976"/>
                  </a:lnTo>
                  <a:lnTo>
                    <a:pt x="496912" y="315976"/>
                  </a:lnTo>
                  <a:lnTo>
                    <a:pt x="542099" y="327698"/>
                  </a:lnTo>
                  <a:lnTo>
                    <a:pt x="567651" y="363220"/>
                  </a:lnTo>
                  <a:lnTo>
                    <a:pt x="572439" y="398653"/>
                  </a:lnTo>
                  <a:lnTo>
                    <a:pt x="572516" y="399796"/>
                  </a:lnTo>
                  <a:lnTo>
                    <a:pt x="572516" y="315582"/>
                  </a:lnTo>
                  <a:lnTo>
                    <a:pt x="570344" y="314121"/>
                  </a:lnTo>
                  <a:lnTo>
                    <a:pt x="533425" y="301028"/>
                  </a:lnTo>
                  <a:lnTo>
                    <a:pt x="494538" y="298450"/>
                  </a:lnTo>
                  <a:lnTo>
                    <a:pt x="418719" y="298450"/>
                  </a:lnTo>
                  <a:lnTo>
                    <a:pt x="416560" y="308229"/>
                  </a:lnTo>
                  <a:lnTo>
                    <a:pt x="423418" y="308610"/>
                  </a:lnTo>
                  <a:lnTo>
                    <a:pt x="428371" y="310007"/>
                  </a:lnTo>
                  <a:lnTo>
                    <a:pt x="431419" y="312547"/>
                  </a:lnTo>
                  <a:lnTo>
                    <a:pt x="434594" y="314960"/>
                  </a:lnTo>
                  <a:lnTo>
                    <a:pt x="436118" y="319278"/>
                  </a:lnTo>
                  <a:lnTo>
                    <a:pt x="431800" y="357759"/>
                  </a:lnTo>
                  <a:lnTo>
                    <a:pt x="397764" y="511810"/>
                  </a:lnTo>
                  <a:lnTo>
                    <a:pt x="386334" y="550164"/>
                  </a:lnTo>
                  <a:lnTo>
                    <a:pt x="384683" y="553339"/>
                  </a:lnTo>
                  <a:lnTo>
                    <a:pt x="382524" y="555879"/>
                  </a:lnTo>
                  <a:lnTo>
                    <a:pt x="377444" y="559435"/>
                  </a:lnTo>
                  <a:lnTo>
                    <a:pt x="373634" y="560705"/>
                  </a:lnTo>
                  <a:lnTo>
                    <a:pt x="368554" y="561594"/>
                  </a:lnTo>
                  <a:lnTo>
                    <a:pt x="366445" y="571119"/>
                  </a:lnTo>
                  <a:lnTo>
                    <a:pt x="366395" y="571373"/>
                  </a:lnTo>
                  <a:lnTo>
                    <a:pt x="450342" y="571373"/>
                  </a:lnTo>
                  <a:lnTo>
                    <a:pt x="494157" y="567309"/>
                  </a:lnTo>
                  <a:lnTo>
                    <a:pt x="530529" y="553593"/>
                  </a:lnTo>
                  <a:lnTo>
                    <a:pt x="535800" y="550456"/>
                  </a:lnTo>
                  <a:lnTo>
                    <a:pt x="567372" y="523468"/>
                  </a:lnTo>
                  <a:lnTo>
                    <a:pt x="592823" y="484886"/>
                  </a:lnTo>
                  <a:lnTo>
                    <a:pt x="607834" y="437769"/>
                  </a:lnTo>
                  <a:lnTo>
                    <a:pt x="611339" y="399796"/>
                  </a:lnTo>
                  <a:lnTo>
                    <a:pt x="611378" y="3986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8266" y="3230626"/>
              <a:ext cx="147446" cy="144145"/>
            </a:xfrm>
            <a:prstGeom prst="rect">
              <a:avLst/>
            </a:prstGeom>
          </p:spPr>
        </p:pic>
      </p:grpSp>
      <p:sp>
        <p:nvSpPr>
          <p:cNvPr id="8" name="object 8" descr=""/>
          <p:cNvSpPr/>
          <p:nvPr/>
        </p:nvSpPr>
        <p:spPr>
          <a:xfrm>
            <a:off x="2449195" y="3038348"/>
            <a:ext cx="246379" cy="26670"/>
          </a:xfrm>
          <a:custGeom>
            <a:avLst/>
            <a:gdLst/>
            <a:ahLst/>
            <a:cxnLst/>
            <a:rect l="l" t="t" r="r" b="b"/>
            <a:pathLst>
              <a:path w="246380" h="26669">
                <a:moveTo>
                  <a:pt x="246380" y="0"/>
                </a:moveTo>
                <a:lnTo>
                  <a:pt x="0" y="0"/>
                </a:lnTo>
                <a:lnTo>
                  <a:pt x="0" y="26542"/>
                </a:lnTo>
                <a:lnTo>
                  <a:pt x="246380" y="26542"/>
                </a:lnTo>
                <a:lnTo>
                  <a:pt x="2463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2449195" y="2955417"/>
            <a:ext cx="246379" cy="26670"/>
          </a:xfrm>
          <a:custGeom>
            <a:avLst/>
            <a:gdLst/>
            <a:ahLst/>
            <a:cxnLst/>
            <a:rect l="l" t="t" r="r" b="b"/>
            <a:pathLst>
              <a:path w="246380" h="26669">
                <a:moveTo>
                  <a:pt x="246380" y="0"/>
                </a:moveTo>
                <a:lnTo>
                  <a:pt x="0" y="0"/>
                </a:lnTo>
                <a:lnTo>
                  <a:pt x="0" y="26543"/>
                </a:lnTo>
                <a:lnTo>
                  <a:pt x="246380" y="26543"/>
                </a:lnTo>
                <a:lnTo>
                  <a:pt x="2463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3202304" y="2619248"/>
            <a:ext cx="1129665" cy="782320"/>
            <a:chOff x="3202304" y="2619248"/>
            <a:chExt cx="1129665" cy="782320"/>
          </a:xfrm>
        </p:grpSpPr>
        <p:sp>
          <p:nvSpPr>
            <p:cNvPr id="11" name="object 11" descr=""/>
            <p:cNvSpPr/>
            <p:nvPr/>
          </p:nvSpPr>
          <p:spPr>
            <a:xfrm>
              <a:off x="3202305" y="2619247"/>
              <a:ext cx="936625" cy="782320"/>
            </a:xfrm>
            <a:custGeom>
              <a:avLst/>
              <a:gdLst/>
              <a:ahLst/>
              <a:cxnLst/>
              <a:rect l="l" t="t" r="r" b="b"/>
              <a:pathLst>
                <a:path w="936625" h="782320">
                  <a:moveTo>
                    <a:pt x="244983" y="116078"/>
                  </a:moveTo>
                  <a:lnTo>
                    <a:pt x="236728" y="68961"/>
                  </a:lnTo>
                  <a:lnTo>
                    <a:pt x="212217" y="37084"/>
                  </a:lnTo>
                  <a:lnTo>
                    <a:pt x="206121" y="32994"/>
                  </a:lnTo>
                  <a:lnTo>
                    <a:pt x="206121" y="117221"/>
                  </a:lnTo>
                  <a:lnTo>
                    <a:pt x="205714" y="129451"/>
                  </a:lnTo>
                  <a:lnTo>
                    <a:pt x="198374" y="173609"/>
                  </a:lnTo>
                  <a:lnTo>
                    <a:pt x="181775" y="212178"/>
                  </a:lnTo>
                  <a:lnTo>
                    <a:pt x="156184" y="245262"/>
                  </a:lnTo>
                  <a:lnTo>
                    <a:pt x="123240" y="264706"/>
                  </a:lnTo>
                  <a:lnTo>
                    <a:pt x="95313" y="270383"/>
                  </a:lnTo>
                  <a:lnTo>
                    <a:pt x="94386" y="270383"/>
                  </a:lnTo>
                  <a:lnTo>
                    <a:pt x="80124" y="271018"/>
                  </a:lnTo>
                  <a:lnTo>
                    <a:pt x="62826" y="271018"/>
                  </a:lnTo>
                  <a:lnTo>
                    <a:pt x="57899" y="270383"/>
                  </a:lnTo>
                  <a:lnTo>
                    <a:pt x="109728" y="33909"/>
                  </a:lnTo>
                  <a:lnTo>
                    <a:pt x="116573" y="33528"/>
                  </a:lnTo>
                  <a:lnTo>
                    <a:pt x="122923" y="33274"/>
                  </a:lnTo>
                  <a:lnTo>
                    <a:pt x="128778" y="33274"/>
                  </a:lnTo>
                  <a:lnTo>
                    <a:pt x="175704" y="45123"/>
                  </a:lnTo>
                  <a:lnTo>
                    <a:pt x="201256" y="80645"/>
                  </a:lnTo>
                  <a:lnTo>
                    <a:pt x="206044" y="116078"/>
                  </a:lnTo>
                  <a:lnTo>
                    <a:pt x="206121" y="117221"/>
                  </a:lnTo>
                  <a:lnTo>
                    <a:pt x="206121" y="32994"/>
                  </a:lnTo>
                  <a:lnTo>
                    <a:pt x="203949" y="31546"/>
                  </a:lnTo>
                  <a:lnTo>
                    <a:pt x="167030" y="18453"/>
                  </a:lnTo>
                  <a:lnTo>
                    <a:pt x="128143" y="15875"/>
                  </a:lnTo>
                  <a:lnTo>
                    <a:pt x="52311" y="15875"/>
                  </a:lnTo>
                  <a:lnTo>
                    <a:pt x="50165" y="25654"/>
                  </a:lnTo>
                  <a:lnTo>
                    <a:pt x="57023" y="26035"/>
                  </a:lnTo>
                  <a:lnTo>
                    <a:pt x="61963" y="27559"/>
                  </a:lnTo>
                  <a:lnTo>
                    <a:pt x="68186" y="32512"/>
                  </a:lnTo>
                  <a:lnTo>
                    <a:pt x="69723" y="36830"/>
                  </a:lnTo>
                  <a:lnTo>
                    <a:pt x="69634" y="45123"/>
                  </a:lnTo>
                  <a:lnTo>
                    <a:pt x="31369" y="229235"/>
                  </a:lnTo>
                  <a:lnTo>
                    <a:pt x="19939" y="267589"/>
                  </a:lnTo>
                  <a:lnTo>
                    <a:pt x="18542" y="270383"/>
                  </a:lnTo>
                  <a:lnTo>
                    <a:pt x="18173" y="271018"/>
                  </a:lnTo>
                  <a:lnTo>
                    <a:pt x="16129" y="273304"/>
                  </a:lnTo>
                  <a:lnTo>
                    <a:pt x="13589" y="275082"/>
                  </a:lnTo>
                  <a:lnTo>
                    <a:pt x="11049" y="276987"/>
                  </a:lnTo>
                  <a:lnTo>
                    <a:pt x="7239" y="278257"/>
                  </a:lnTo>
                  <a:lnTo>
                    <a:pt x="2159" y="279019"/>
                  </a:lnTo>
                  <a:lnTo>
                    <a:pt x="50" y="288556"/>
                  </a:lnTo>
                  <a:lnTo>
                    <a:pt x="0" y="288798"/>
                  </a:lnTo>
                  <a:lnTo>
                    <a:pt x="83947" y="288798"/>
                  </a:lnTo>
                  <a:lnTo>
                    <a:pt x="127762" y="284734"/>
                  </a:lnTo>
                  <a:lnTo>
                    <a:pt x="164134" y="271018"/>
                  </a:lnTo>
                  <a:lnTo>
                    <a:pt x="169405" y="267881"/>
                  </a:lnTo>
                  <a:lnTo>
                    <a:pt x="200964" y="240957"/>
                  </a:lnTo>
                  <a:lnTo>
                    <a:pt x="226428" y="202361"/>
                  </a:lnTo>
                  <a:lnTo>
                    <a:pt x="241439" y="155219"/>
                  </a:lnTo>
                  <a:lnTo>
                    <a:pt x="244944" y="117221"/>
                  </a:lnTo>
                  <a:lnTo>
                    <a:pt x="244983" y="116078"/>
                  </a:lnTo>
                  <a:close/>
                </a:path>
                <a:path w="936625" h="782320">
                  <a:moveTo>
                    <a:pt x="936625" y="0"/>
                  </a:moveTo>
                  <a:lnTo>
                    <a:pt x="907542" y="0"/>
                  </a:lnTo>
                  <a:lnTo>
                    <a:pt x="627253" y="781812"/>
                  </a:lnTo>
                  <a:lnTo>
                    <a:pt x="656590" y="781812"/>
                  </a:lnTo>
                  <a:lnTo>
                    <a:pt x="9366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2107" y="2789936"/>
              <a:ext cx="71065" cy="206501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3584447" y="2631948"/>
              <a:ext cx="208279" cy="280035"/>
            </a:xfrm>
            <a:custGeom>
              <a:avLst/>
              <a:gdLst/>
              <a:ahLst/>
              <a:cxnLst/>
              <a:rect l="l" t="t" r="r" b="b"/>
              <a:pathLst>
                <a:path w="208279" h="280035">
                  <a:moveTo>
                    <a:pt x="138937" y="0"/>
                  </a:moveTo>
                  <a:lnTo>
                    <a:pt x="90931" y="9778"/>
                  </a:lnTo>
                  <a:lnTo>
                    <a:pt x="58800" y="37591"/>
                  </a:lnTo>
                  <a:lnTo>
                    <a:pt x="47371" y="79121"/>
                  </a:lnTo>
                  <a:lnTo>
                    <a:pt x="47728" y="86361"/>
                  </a:lnTo>
                  <a:lnTo>
                    <a:pt x="64087" y="122634"/>
                  </a:lnTo>
                  <a:lnTo>
                    <a:pt x="101060" y="152679"/>
                  </a:lnTo>
                  <a:lnTo>
                    <a:pt x="107823" y="157718"/>
                  </a:lnTo>
                  <a:lnTo>
                    <a:pt x="134365" y="190880"/>
                  </a:lnTo>
                  <a:lnTo>
                    <a:pt x="135762" y="197992"/>
                  </a:lnTo>
                  <a:lnTo>
                    <a:pt x="135762" y="206121"/>
                  </a:lnTo>
                  <a:lnTo>
                    <a:pt x="120141" y="247396"/>
                  </a:lnTo>
                  <a:lnTo>
                    <a:pt x="77342" y="262127"/>
                  </a:lnTo>
                  <a:lnTo>
                    <a:pt x="66313" y="261387"/>
                  </a:lnTo>
                  <a:lnTo>
                    <a:pt x="33956" y="235235"/>
                  </a:lnTo>
                  <a:lnTo>
                    <a:pt x="31114" y="213994"/>
                  </a:lnTo>
                  <a:lnTo>
                    <a:pt x="11937" y="213994"/>
                  </a:lnTo>
                  <a:lnTo>
                    <a:pt x="0" y="268986"/>
                  </a:lnTo>
                  <a:lnTo>
                    <a:pt x="8667" y="271174"/>
                  </a:lnTo>
                  <a:lnTo>
                    <a:pt x="17907" y="273161"/>
                  </a:lnTo>
                  <a:lnTo>
                    <a:pt x="58626" y="278764"/>
                  </a:lnTo>
                  <a:lnTo>
                    <a:pt x="77724" y="279526"/>
                  </a:lnTo>
                  <a:lnTo>
                    <a:pt x="90965" y="278884"/>
                  </a:lnTo>
                  <a:lnTo>
                    <a:pt x="136290" y="263550"/>
                  </a:lnTo>
                  <a:lnTo>
                    <a:pt x="164351" y="230245"/>
                  </a:lnTo>
                  <a:lnTo>
                    <a:pt x="170941" y="196723"/>
                  </a:lnTo>
                  <a:lnTo>
                    <a:pt x="170632" y="189055"/>
                  </a:lnTo>
                  <a:lnTo>
                    <a:pt x="155684" y="151711"/>
                  </a:lnTo>
                  <a:lnTo>
                    <a:pt x="110644" y="114520"/>
                  </a:lnTo>
                  <a:lnTo>
                    <a:pt x="102171" y="107584"/>
                  </a:lnTo>
                  <a:lnTo>
                    <a:pt x="82803" y="68961"/>
                  </a:lnTo>
                  <a:lnTo>
                    <a:pt x="83210" y="61964"/>
                  </a:lnTo>
                  <a:lnTo>
                    <a:pt x="102659" y="28102"/>
                  </a:lnTo>
                  <a:lnTo>
                    <a:pt x="137794" y="17525"/>
                  </a:lnTo>
                  <a:lnTo>
                    <a:pt x="146812" y="17525"/>
                  </a:lnTo>
                  <a:lnTo>
                    <a:pt x="175640" y="47212"/>
                  </a:lnTo>
                  <a:lnTo>
                    <a:pt x="177291" y="62356"/>
                  </a:lnTo>
                  <a:lnTo>
                    <a:pt x="196596" y="62356"/>
                  </a:lnTo>
                  <a:lnTo>
                    <a:pt x="207772" y="10922"/>
                  </a:lnTo>
                  <a:lnTo>
                    <a:pt x="198461" y="8183"/>
                  </a:lnTo>
                  <a:lnTo>
                    <a:pt x="189579" y="5873"/>
                  </a:lnTo>
                  <a:lnTo>
                    <a:pt x="147990" y="146"/>
                  </a:lnTo>
                  <a:lnTo>
                    <a:pt x="1389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5482" y="2789936"/>
              <a:ext cx="71065" cy="206501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4072381" y="3021965"/>
              <a:ext cx="259715" cy="372110"/>
            </a:xfrm>
            <a:custGeom>
              <a:avLst/>
              <a:gdLst/>
              <a:ahLst/>
              <a:cxnLst/>
              <a:rect l="l" t="t" r="r" b="b"/>
              <a:pathLst>
                <a:path w="259714" h="372110">
                  <a:moveTo>
                    <a:pt x="254634" y="0"/>
                  </a:moveTo>
                  <a:lnTo>
                    <a:pt x="7619" y="0"/>
                  </a:lnTo>
                  <a:lnTo>
                    <a:pt x="7619" y="11430"/>
                  </a:lnTo>
                  <a:lnTo>
                    <a:pt x="123570" y="191135"/>
                  </a:lnTo>
                  <a:lnTo>
                    <a:pt x="0" y="360934"/>
                  </a:lnTo>
                  <a:lnTo>
                    <a:pt x="0" y="372110"/>
                  </a:lnTo>
                  <a:lnTo>
                    <a:pt x="253618" y="372110"/>
                  </a:lnTo>
                  <a:lnTo>
                    <a:pt x="259333" y="274574"/>
                  </a:lnTo>
                  <a:lnTo>
                    <a:pt x="235965" y="274574"/>
                  </a:lnTo>
                  <a:lnTo>
                    <a:pt x="234438" y="282553"/>
                  </a:lnTo>
                  <a:lnTo>
                    <a:pt x="231286" y="296130"/>
                  </a:lnTo>
                  <a:lnTo>
                    <a:pt x="211327" y="329438"/>
                  </a:lnTo>
                  <a:lnTo>
                    <a:pt x="193039" y="333756"/>
                  </a:lnTo>
                  <a:lnTo>
                    <a:pt x="53212" y="333756"/>
                  </a:lnTo>
                  <a:lnTo>
                    <a:pt x="162432" y="183769"/>
                  </a:lnTo>
                  <a:lnTo>
                    <a:pt x="162432" y="168529"/>
                  </a:lnTo>
                  <a:lnTo>
                    <a:pt x="65023" y="20827"/>
                  </a:lnTo>
                  <a:lnTo>
                    <a:pt x="183387" y="20827"/>
                  </a:lnTo>
                  <a:lnTo>
                    <a:pt x="217423" y="43687"/>
                  </a:lnTo>
                  <a:lnTo>
                    <a:pt x="232917" y="88900"/>
                  </a:lnTo>
                  <a:lnTo>
                    <a:pt x="254634" y="88900"/>
                  </a:lnTo>
                  <a:lnTo>
                    <a:pt x="2546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2834132" y="2602864"/>
            <a:ext cx="259715" cy="372110"/>
          </a:xfrm>
          <a:custGeom>
            <a:avLst/>
            <a:gdLst/>
            <a:ahLst/>
            <a:cxnLst/>
            <a:rect l="l" t="t" r="r" b="b"/>
            <a:pathLst>
              <a:path w="259714" h="372110">
                <a:moveTo>
                  <a:pt x="254635" y="0"/>
                </a:moveTo>
                <a:lnTo>
                  <a:pt x="7619" y="0"/>
                </a:lnTo>
                <a:lnTo>
                  <a:pt x="7619" y="11430"/>
                </a:lnTo>
                <a:lnTo>
                  <a:pt x="123570" y="191135"/>
                </a:lnTo>
                <a:lnTo>
                  <a:pt x="0" y="360934"/>
                </a:lnTo>
                <a:lnTo>
                  <a:pt x="0" y="372110"/>
                </a:lnTo>
                <a:lnTo>
                  <a:pt x="253619" y="372110"/>
                </a:lnTo>
                <a:lnTo>
                  <a:pt x="259334" y="274574"/>
                </a:lnTo>
                <a:lnTo>
                  <a:pt x="235966" y="274574"/>
                </a:lnTo>
                <a:lnTo>
                  <a:pt x="234438" y="282571"/>
                </a:lnTo>
                <a:lnTo>
                  <a:pt x="231286" y="296183"/>
                </a:lnTo>
                <a:lnTo>
                  <a:pt x="211328" y="329438"/>
                </a:lnTo>
                <a:lnTo>
                  <a:pt x="193040" y="333756"/>
                </a:lnTo>
                <a:lnTo>
                  <a:pt x="53212" y="333756"/>
                </a:lnTo>
                <a:lnTo>
                  <a:pt x="162432" y="183769"/>
                </a:lnTo>
                <a:lnTo>
                  <a:pt x="162432" y="168529"/>
                </a:lnTo>
                <a:lnTo>
                  <a:pt x="65024" y="20827"/>
                </a:lnTo>
                <a:lnTo>
                  <a:pt x="183387" y="20827"/>
                </a:lnTo>
                <a:lnTo>
                  <a:pt x="217424" y="43687"/>
                </a:lnTo>
                <a:lnTo>
                  <a:pt x="232918" y="89026"/>
                </a:lnTo>
                <a:lnTo>
                  <a:pt x="254635" y="89026"/>
                </a:lnTo>
                <a:lnTo>
                  <a:pt x="2546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4422647" y="3050920"/>
            <a:ext cx="292100" cy="364490"/>
            <a:chOff x="4422647" y="3050920"/>
            <a:chExt cx="292100" cy="364490"/>
          </a:xfrm>
        </p:grpSpPr>
        <p:sp>
          <p:nvSpPr>
            <p:cNvPr id="18" name="object 18" descr=""/>
            <p:cNvSpPr/>
            <p:nvPr/>
          </p:nvSpPr>
          <p:spPr>
            <a:xfrm>
              <a:off x="4422647" y="3050920"/>
              <a:ext cx="208279" cy="280035"/>
            </a:xfrm>
            <a:custGeom>
              <a:avLst/>
              <a:gdLst/>
              <a:ahLst/>
              <a:cxnLst/>
              <a:rect l="l" t="t" r="r" b="b"/>
              <a:pathLst>
                <a:path w="208279" h="280035">
                  <a:moveTo>
                    <a:pt x="138937" y="0"/>
                  </a:moveTo>
                  <a:lnTo>
                    <a:pt x="90931" y="9905"/>
                  </a:lnTo>
                  <a:lnTo>
                    <a:pt x="58800" y="37591"/>
                  </a:lnTo>
                  <a:lnTo>
                    <a:pt x="47371" y="79248"/>
                  </a:lnTo>
                  <a:lnTo>
                    <a:pt x="47728" y="86488"/>
                  </a:lnTo>
                  <a:lnTo>
                    <a:pt x="64087" y="122761"/>
                  </a:lnTo>
                  <a:lnTo>
                    <a:pt x="101060" y="152804"/>
                  </a:lnTo>
                  <a:lnTo>
                    <a:pt x="107823" y="157829"/>
                  </a:lnTo>
                  <a:lnTo>
                    <a:pt x="134365" y="190880"/>
                  </a:lnTo>
                  <a:lnTo>
                    <a:pt x="135762" y="198119"/>
                  </a:lnTo>
                  <a:lnTo>
                    <a:pt x="135762" y="206248"/>
                  </a:lnTo>
                  <a:lnTo>
                    <a:pt x="120141" y="247395"/>
                  </a:lnTo>
                  <a:lnTo>
                    <a:pt x="77342" y="262254"/>
                  </a:lnTo>
                  <a:lnTo>
                    <a:pt x="66313" y="261496"/>
                  </a:lnTo>
                  <a:lnTo>
                    <a:pt x="33956" y="235251"/>
                  </a:lnTo>
                  <a:lnTo>
                    <a:pt x="31114" y="213994"/>
                  </a:lnTo>
                  <a:lnTo>
                    <a:pt x="11937" y="213994"/>
                  </a:lnTo>
                  <a:lnTo>
                    <a:pt x="0" y="268986"/>
                  </a:lnTo>
                  <a:lnTo>
                    <a:pt x="8667" y="271176"/>
                  </a:lnTo>
                  <a:lnTo>
                    <a:pt x="17907" y="273176"/>
                  </a:lnTo>
                  <a:lnTo>
                    <a:pt x="58626" y="278891"/>
                  </a:lnTo>
                  <a:lnTo>
                    <a:pt x="77724" y="279653"/>
                  </a:lnTo>
                  <a:lnTo>
                    <a:pt x="90965" y="279011"/>
                  </a:lnTo>
                  <a:lnTo>
                    <a:pt x="136290" y="263624"/>
                  </a:lnTo>
                  <a:lnTo>
                    <a:pt x="164351" y="230318"/>
                  </a:lnTo>
                  <a:lnTo>
                    <a:pt x="170941" y="196850"/>
                  </a:lnTo>
                  <a:lnTo>
                    <a:pt x="170632" y="189182"/>
                  </a:lnTo>
                  <a:lnTo>
                    <a:pt x="155684" y="151731"/>
                  </a:lnTo>
                  <a:lnTo>
                    <a:pt x="110644" y="114593"/>
                  </a:lnTo>
                  <a:lnTo>
                    <a:pt x="102171" y="107664"/>
                  </a:lnTo>
                  <a:lnTo>
                    <a:pt x="82803" y="69087"/>
                  </a:lnTo>
                  <a:lnTo>
                    <a:pt x="83210" y="62035"/>
                  </a:lnTo>
                  <a:lnTo>
                    <a:pt x="102659" y="28174"/>
                  </a:lnTo>
                  <a:lnTo>
                    <a:pt x="137794" y="17652"/>
                  </a:lnTo>
                  <a:lnTo>
                    <a:pt x="146812" y="17652"/>
                  </a:lnTo>
                  <a:lnTo>
                    <a:pt x="175640" y="47243"/>
                  </a:lnTo>
                  <a:lnTo>
                    <a:pt x="177291" y="62483"/>
                  </a:lnTo>
                  <a:lnTo>
                    <a:pt x="196596" y="62483"/>
                  </a:lnTo>
                  <a:lnTo>
                    <a:pt x="207772" y="11049"/>
                  </a:lnTo>
                  <a:lnTo>
                    <a:pt x="198461" y="8290"/>
                  </a:lnTo>
                  <a:lnTo>
                    <a:pt x="189579" y="5937"/>
                  </a:lnTo>
                  <a:lnTo>
                    <a:pt x="147990" y="164"/>
                  </a:lnTo>
                  <a:lnTo>
                    <a:pt x="1389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3704" y="3209035"/>
              <a:ext cx="71042" cy="206375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688975" y="4089717"/>
            <a:ext cx="4942840" cy="19939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dirty="0" sz="2000">
                <a:latin typeface="Arial MT"/>
                <a:cs typeface="Arial MT"/>
              </a:rPr>
              <a:t>D</a:t>
            </a:r>
            <a:r>
              <a:rPr dirty="0" baseline="-18518" sz="2025">
                <a:latin typeface="Arial MT"/>
                <a:cs typeface="Arial MT"/>
              </a:rPr>
              <a:t>z</a:t>
            </a:r>
            <a:r>
              <a:rPr dirty="0" baseline="-18518" sz="2025" spc="1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=</a:t>
            </a:r>
            <a:r>
              <a:rPr dirty="0" sz="2000" spc="15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z-</a:t>
            </a:r>
            <a:r>
              <a:rPr dirty="0" sz="2000" spc="-10">
                <a:latin typeface="Arial MT"/>
                <a:cs typeface="Arial MT"/>
              </a:rPr>
              <a:t>average</a:t>
            </a:r>
            <a:endParaRPr sz="2000">
              <a:latin typeface="Arial MT"/>
              <a:cs typeface="Arial MT"/>
            </a:endParaRPr>
          </a:p>
          <a:p>
            <a:pPr marL="50800" marR="489584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Arial MT"/>
                <a:cs typeface="Arial MT"/>
              </a:rPr>
              <a:t>S</a:t>
            </a:r>
            <a:r>
              <a:rPr dirty="0" baseline="-18518" sz="2025">
                <a:latin typeface="Arial MT"/>
                <a:cs typeface="Arial MT"/>
              </a:rPr>
              <a:t>i</a:t>
            </a:r>
            <a:r>
              <a:rPr dirty="0" baseline="-18518" sz="2025" spc="30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=</a:t>
            </a:r>
            <a:r>
              <a:rPr dirty="0" sz="2000" spc="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total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scattering</a:t>
            </a:r>
            <a:r>
              <a:rPr dirty="0" sz="2000" spc="-1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from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all</a:t>
            </a:r>
            <a:r>
              <a:rPr dirty="0" sz="2000" spc="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species</a:t>
            </a:r>
            <a:r>
              <a:rPr dirty="0" sz="2000" spc="-155">
                <a:latin typeface="Arial MT"/>
                <a:cs typeface="Arial MT"/>
              </a:rPr>
              <a:t> </a:t>
            </a:r>
            <a:r>
              <a:rPr dirty="0" sz="2000" spc="-50">
                <a:latin typeface="Arial MT"/>
                <a:cs typeface="Arial MT"/>
              </a:rPr>
              <a:t>i </a:t>
            </a:r>
            <a:r>
              <a:rPr dirty="0" sz="2000">
                <a:latin typeface="Arial MT"/>
                <a:cs typeface="Arial MT"/>
              </a:rPr>
              <a:t>D</a:t>
            </a:r>
            <a:r>
              <a:rPr dirty="0" baseline="-18518" sz="2025">
                <a:latin typeface="Arial MT"/>
                <a:cs typeface="Arial MT"/>
              </a:rPr>
              <a:t>i</a:t>
            </a:r>
            <a:r>
              <a:rPr dirty="0" baseline="-18518" sz="2025" spc="322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=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Diameter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 species</a:t>
            </a:r>
            <a:r>
              <a:rPr dirty="0" sz="2000" spc="-90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all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2000">
              <a:latin typeface="Arial MT"/>
              <a:cs typeface="Arial MT"/>
            </a:endParaRPr>
          </a:p>
          <a:p>
            <a:pPr marL="74930">
              <a:lnSpc>
                <a:spcPct val="100000"/>
              </a:lnSpc>
            </a:pPr>
            <a:r>
              <a:rPr dirty="0" sz="2750" b="1">
                <a:solidFill>
                  <a:srgbClr val="0E6EC5"/>
                </a:solidFill>
                <a:latin typeface="Arial"/>
                <a:cs typeface="Arial"/>
              </a:rPr>
              <a:t>As</a:t>
            </a:r>
            <a:r>
              <a:rPr dirty="0" sz="2750" spc="80" b="1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0E6EC5"/>
                </a:solidFill>
                <a:latin typeface="Arial"/>
                <a:cs typeface="Arial"/>
              </a:rPr>
              <a:t>size</a:t>
            </a:r>
            <a:r>
              <a:rPr dirty="0" sz="2750" spc="170" b="1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0E6EC5"/>
                </a:solidFill>
                <a:latin typeface="Arial"/>
                <a:cs typeface="Arial"/>
              </a:rPr>
              <a:t>goes</a:t>
            </a:r>
            <a:r>
              <a:rPr dirty="0" sz="2750" spc="85" b="1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0E6EC5"/>
                </a:solidFill>
                <a:latin typeface="Arial"/>
                <a:cs typeface="Arial"/>
              </a:rPr>
              <a:t>up,</a:t>
            </a:r>
            <a:r>
              <a:rPr dirty="0" sz="2750" spc="35" b="1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0E6EC5"/>
                </a:solidFill>
                <a:latin typeface="Arial"/>
                <a:cs typeface="Arial"/>
              </a:rPr>
              <a:t>so</a:t>
            </a:r>
            <a:r>
              <a:rPr dirty="0" sz="2750" spc="85" b="1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0E6EC5"/>
                </a:solidFill>
                <a:latin typeface="Arial"/>
                <a:cs typeface="Arial"/>
              </a:rPr>
              <a:t>does</a:t>
            </a:r>
            <a:r>
              <a:rPr dirty="0" sz="2750" spc="90" b="1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dirty="0" sz="2750" spc="-25" b="1">
                <a:solidFill>
                  <a:srgbClr val="0E6EC5"/>
                </a:solidFill>
                <a:latin typeface="Arial"/>
                <a:cs typeface="Arial"/>
              </a:rPr>
              <a:t>D</a:t>
            </a:r>
            <a:r>
              <a:rPr dirty="0" baseline="-18018" sz="2775" spc="-37" b="1">
                <a:solidFill>
                  <a:srgbClr val="0E6EC5"/>
                </a:solidFill>
                <a:latin typeface="Arial"/>
                <a:cs typeface="Arial"/>
              </a:rPr>
              <a:t>z</a:t>
            </a:r>
            <a:r>
              <a:rPr dirty="0" sz="2750" spc="-25" b="1">
                <a:solidFill>
                  <a:srgbClr val="0E6EC5"/>
                </a:solidFill>
                <a:latin typeface="Arial"/>
                <a:cs typeface="Arial"/>
              </a:rPr>
              <a:t>.</a:t>
            </a:r>
            <a:endParaRPr sz="27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SiO</a:t>
            </a:r>
            <a:r>
              <a:rPr dirty="0" baseline="-19675" sz="3600" spc="-30"/>
              <a:t>2</a:t>
            </a:r>
            <a:endParaRPr baseline="-19675" sz="3600"/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432940" y="1342897"/>
          <a:ext cx="9004300" cy="3883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800"/>
                <a:gridCol w="2971800"/>
                <a:gridCol w="2971800"/>
              </a:tblGrid>
              <a:tr h="1038225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75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Run</a:t>
                      </a:r>
                      <a:endParaRPr sz="2750">
                        <a:latin typeface="Arial MT"/>
                        <a:cs typeface="Arial MT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339090" indent="342900">
                        <a:lnSpc>
                          <a:spcPct val="102400"/>
                        </a:lnSpc>
                        <a:spcBef>
                          <a:spcPts val="245"/>
                        </a:spcBef>
                      </a:pPr>
                      <a:r>
                        <a:rPr dirty="0" sz="27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Z-</a:t>
                      </a:r>
                      <a:r>
                        <a:rPr dirty="0" sz="275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average </a:t>
                      </a:r>
                      <a:r>
                        <a:rPr dirty="0" sz="27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Diameter</a:t>
                      </a:r>
                      <a:r>
                        <a:rPr dirty="0" sz="2750" spc="19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75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(nm)</a:t>
                      </a:r>
                      <a:endParaRPr sz="2750">
                        <a:latin typeface="Arial MT"/>
                        <a:cs typeface="Arial MT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069340" marR="394970" indent="-657860">
                        <a:lnSpc>
                          <a:spcPct val="102400"/>
                        </a:lnSpc>
                        <a:spcBef>
                          <a:spcPts val="245"/>
                        </a:spcBef>
                      </a:pPr>
                      <a:r>
                        <a:rPr dirty="0" sz="275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Polydispersity </a:t>
                      </a:r>
                      <a:r>
                        <a:rPr dirty="0" sz="2750" spc="-2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Index</a:t>
                      </a:r>
                      <a:endParaRPr sz="2750">
                        <a:latin typeface="Arial MT"/>
                        <a:cs typeface="Arial MT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5689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400" spc="-50">
                          <a:latin typeface="Arial MT"/>
                          <a:cs typeface="Arial MT"/>
                        </a:rPr>
                        <a:t>1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473.2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0.127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5689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400" spc="-50">
                          <a:latin typeface="Arial MT"/>
                          <a:cs typeface="Arial MT"/>
                        </a:rPr>
                        <a:t>2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479.5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0.066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5689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 spc="-50">
                          <a:latin typeface="Arial MT"/>
                          <a:cs typeface="Arial MT"/>
                        </a:rPr>
                        <a:t>3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478.8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0.077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5689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400" spc="-50">
                          <a:latin typeface="Arial MT"/>
                          <a:cs typeface="Arial MT"/>
                        </a:rPr>
                        <a:t>4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487.7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0.039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5689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2400" spc="-20">
                          <a:latin typeface="Arial MT"/>
                          <a:cs typeface="Arial MT"/>
                        </a:rPr>
                        <a:t>Avg.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479.8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0.077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590" y="259016"/>
            <a:ext cx="549846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Polydisperse sample:</a:t>
            </a:r>
            <a:r>
              <a:rPr dirty="0" spc="-35"/>
              <a:t> </a:t>
            </a:r>
            <a:r>
              <a:rPr dirty="0" spc="-80"/>
              <a:t>ILT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12775" y="1473517"/>
            <a:ext cx="11031220" cy="9448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  <a:tabLst>
                <a:tab pos="1736725" algn="l"/>
                <a:tab pos="5765800" algn="l"/>
                <a:tab pos="6150610" algn="l"/>
              </a:tabLst>
            </a:pPr>
            <a:r>
              <a:rPr dirty="0" sz="2000">
                <a:latin typeface="Arial MT"/>
                <a:cs typeface="Arial MT"/>
              </a:rPr>
              <a:t>A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more</a:t>
            </a:r>
            <a:r>
              <a:rPr dirty="0" sz="2000" spc="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general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relationship</a:t>
            </a:r>
            <a:r>
              <a:rPr dirty="0" sz="2000" spc="-1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can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be</a:t>
            </a:r>
            <a:r>
              <a:rPr dirty="0" sz="2000" spc="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given</a:t>
            </a:r>
            <a:r>
              <a:rPr dirty="0" sz="2000" spc="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between</a:t>
            </a:r>
            <a:r>
              <a:rPr dirty="0" sz="2000" spc="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autocorrelation</a:t>
            </a:r>
            <a:r>
              <a:rPr dirty="0" sz="2000" spc="-1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function</a:t>
            </a:r>
            <a:r>
              <a:rPr dirty="0" sz="2000" spc="-1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and</a:t>
            </a:r>
            <a:r>
              <a:rPr dirty="0" sz="2000" spc="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size </a:t>
            </a:r>
            <a:r>
              <a:rPr dirty="0" sz="2000">
                <a:latin typeface="Arial MT"/>
                <a:cs typeface="Arial MT"/>
              </a:rPr>
              <a:t>distribution.</a:t>
            </a:r>
            <a:r>
              <a:rPr dirty="0" sz="2000" spc="49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Let</a:t>
            </a:r>
            <a:r>
              <a:rPr dirty="0" sz="2000" spc="-9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each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size</a:t>
            </a:r>
            <a:r>
              <a:rPr dirty="0" sz="2000" spc="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have</a:t>
            </a:r>
            <a:r>
              <a:rPr dirty="0" sz="2000" spc="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</a:t>
            </a:r>
            <a:r>
              <a:rPr dirty="0" sz="2000" spc="1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relation</a:t>
            </a:r>
            <a:r>
              <a:rPr dirty="0" sz="2000" spc="-1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constant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 spc="-25">
                <a:latin typeface="Symbol"/>
                <a:cs typeface="Symbol"/>
              </a:rPr>
              <a:t></a:t>
            </a:r>
            <a:r>
              <a:rPr dirty="0" sz="2000" spc="-25">
                <a:latin typeface="Arial MT"/>
                <a:cs typeface="Arial MT"/>
              </a:rPr>
              <a:t>.</a:t>
            </a:r>
            <a:r>
              <a:rPr dirty="0" sz="2000">
                <a:latin typeface="Arial MT"/>
                <a:cs typeface="Arial MT"/>
              </a:rPr>
              <a:t>	The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scattering</a:t>
            </a:r>
            <a:r>
              <a:rPr dirty="0" sz="2000" spc="-1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from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each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population</a:t>
            </a:r>
            <a:r>
              <a:rPr dirty="0" sz="2000" spc="-1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is</a:t>
            </a:r>
            <a:r>
              <a:rPr dirty="0" sz="2000" spc="75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then </a:t>
            </a:r>
            <a:r>
              <a:rPr dirty="0" sz="2000">
                <a:latin typeface="Arial MT"/>
                <a:cs typeface="Arial MT"/>
              </a:rPr>
              <a:t>given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by</a:t>
            </a:r>
            <a:r>
              <a:rPr dirty="0" sz="2000" spc="1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S(</a:t>
            </a:r>
            <a:r>
              <a:rPr dirty="0" sz="2000" spc="-10">
                <a:latin typeface="Symbol"/>
                <a:cs typeface="Symbol"/>
              </a:rPr>
              <a:t></a:t>
            </a:r>
            <a:r>
              <a:rPr dirty="0" sz="2000" spc="-10">
                <a:latin typeface="Arial MT"/>
                <a:cs typeface="Arial MT"/>
              </a:rPr>
              <a:t>).</a:t>
            </a:r>
            <a:r>
              <a:rPr dirty="0" sz="2000">
                <a:latin typeface="Arial MT"/>
                <a:cs typeface="Arial MT"/>
              </a:rPr>
              <a:t>	Now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we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have</a:t>
            </a:r>
            <a:r>
              <a:rPr dirty="0" sz="2000" spc="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integral</a:t>
            </a:r>
            <a:r>
              <a:rPr dirty="0" sz="2000" spc="-18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equation.</a:t>
            </a:r>
            <a:r>
              <a:rPr dirty="0" sz="2000">
                <a:latin typeface="Arial MT"/>
                <a:cs typeface="Arial MT"/>
              </a:rPr>
              <a:t>	Solving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for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S(</a:t>
            </a:r>
            <a:r>
              <a:rPr dirty="0" sz="2000">
                <a:latin typeface="Symbol"/>
                <a:cs typeface="Symbol"/>
              </a:rPr>
              <a:t></a:t>
            </a:r>
            <a:r>
              <a:rPr dirty="0" sz="2000">
                <a:latin typeface="Arial MT"/>
                <a:cs typeface="Arial MT"/>
              </a:rPr>
              <a:t>)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gives</a:t>
            </a:r>
            <a:r>
              <a:rPr dirty="0" sz="2000" spc="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us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size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distribution.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9216938" y="3282814"/>
            <a:ext cx="0" cy="526415"/>
          </a:xfrm>
          <a:custGeom>
            <a:avLst/>
            <a:gdLst/>
            <a:ahLst/>
            <a:cxnLst/>
            <a:rect l="l" t="t" r="r" b="b"/>
            <a:pathLst>
              <a:path w="0" h="526414">
                <a:moveTo>
                  <a:pt x="0" y="0"/>
                </a:moveTo>
                <a:lnTo>
                  <a:pt x="0" y="526254"/>
                </a:lnTo>
              </a:path>
            </a:pathLst>
          </a:custGeom>
          <a:ln w="154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0226581" y="3282814"/>
            <a:ext cx="0" cy="526415"/>
          </a:xfrm>
          <a:custGeom>
            <a:avLst/>
            <a:gdLst/>
            <a:ahLst/>
            <a:cxnLst/>
            <a:rect l="l" t="t" r="r" b="b"/>
            <a:pathLst>
              <a:path w="0" h="526414">
                <a:moveTo>
                  <a:pt x="0" y="0"/>
                </a:moveTo>
                <a:lnTo>
                  <a:pt x="0" y="526254"/>
                </a:lnTo>
              </a:path>
            </a:pathLst>
          </a:custGeom>
          <a:ln w="154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7384625" y="3241587"/>
            <a:ext cx="3077210" cy="135953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</a:pPr>
            <a:r>
              <a:rPr dirty="0" sz="2850" spc="-40" i="1">
                <a:latin typeface="Times New Roman"/>
                <a:cs typeface="Times New Roman"/>
              </a:rPr>
              <a:t>C</a:t>
            </a:r>
            <a:r>
              <a:rPr dirty="0" sz="2850" spc="-40">
                <a:latin typeface="Times New Roman"/>
                <a:cs typeface="Times New Roman"/>
              </a:rPr>
              <a:t>(</a:t>
            </a:r>
            <a:r>
              <a:rPr dirty="0" sz="3000" spc="-40">
                <a:latin typeface="Symbol"/>
                <a:cs typeface="Symbol"/>
              </a:rPr>
              <a:t></a:t>
            </a:r>
            <a:r>
              <a:rPr dirty="0" sz="3000" spc="-315">
                <a:latin typeface="Times New Roman"/>
                <a:cs typeface="Times New Roman"/>
              </a:rPr>
              <a:t> </a:t>
            </a:r>
            <a:r>
              <a:rPr dirty="0" sz="2850">
                <a:latin typeface="Times New Roman"/>
                <a:cs typeface="Times New Roman"/>
              </a:rPr>
              <a:t>)</a:t>
            </a:r>
            <a:r>
              <a:rPr dirty="0" sz="2850" spc="-60">
                <a:latin typeface="Times New Roman"/>
                <a:cs typeface="Times New Roman"/>
              </a:rPr>
              <a:t> </a:t>
            </a:r>
            <a:r>
              <a:rPr dirty="0" sz="2850">
                <a:latin typeface="Symbol"/>
                <a:cs typeface="Symbol"/>
              </a:rPr>
              <a:t></a:t>
            </a:r>
            <a:r>
              <a:rPr dirty="0" sz="2850" spc="-370">
                <a:latin typeface="Times New Roman"/>
                <a:cs typeface="Times New Roman"/>
              </a:rPr>
              <a:t> </a:t>
            </a:r>
            <a:r>
              <a:rPr dirty="0" sz="2850" spc="120">
                <a:latin typeface="Times New Roman"/>
                <a:cs typeface="Times New Roman"/>
              </a:rPr>
              <a:t>1</a:t>
            </a:r>
            <a:r>
              <a:rPr dirty="0" sz="2850" spc="120">
                <a:latin typeface="Symbol"/>
                <a:cs typeface="Symbol"/>
              </a:rPr>
              <a:t></a:t>
            </a:r>
            <a:r>
              <a:rPr dirty="0" sz="2850" spc="-150">
                <a:latin typeface="Times New Roman"/>
                <a:cs typeface="Times New Roman"/>
              </a:rPr>
              <a:t> </a:t>
            </a:r>
            <a:r>
              <a:rPr dirty="0" sz="3000">
                <a:latin typeface="Symbol"/>
                <a:cs typeface="Symbol"/>
              </a:rPr>
              <a:t></a:t>
            </a:r>
            <a:r>
              <a:rPr dirty="0" sz="3000" spc="225">
                <a:latin typeface="Times New Roman"/>
                <a:cs typeface="Times New Roman"/>
              </a:rPr>
              <a:t> </a:t>
            </a:r>
            <a:r>
              <a:rPr dirty="0" sz="2850" i="1">
                <a:latin typeface="Times New Roman"/>
                <a:cs typeface="Times New Roman"/>
              </a:rPr>
              <a:t>g</a:t>
            </a:r>
            <a:r>
              <a:rPr dirty="0" sz="2850" spc="-415" i="1">
                <a:latin typeface="Times New Roman"/>
                <a:cs typeface="Times New Roman"/>
              </a:rPr>
              <a:t> </a:t>
            </a:r>
            <a:r>
              <a:rPr dirty="0" baseline="43771" sz="2475" spc="-30">
                <a:latin typeface="Times New Roman"/>
                <a:cs typeface="Times New Roman"/>
              </a:rPr>
              <a:t>(1)</a:t>
            </a:r>
            <a:r>
              <a:rPr dirty="0" baseline="43771" sz="2475" spc="-112">
                <a:latin typeface="Times New Roman"/>
                <a:cs typeface="Times New Roman"/>
              </a:rPr>
              <a:t> </a:t>
            </a:r>
            <a:r>
              <a:rPr dirty="0" sz="2850" spc="-150">
                <a:latin typeface="Times New Roman"/>
                <a:cs typeface="Times New Roman"/>
              </a:rPr>
              <a:t>(</a:t>
            </a:r>
            <a:r>
              <a:rPr dirty="0" sz="3000" spc="-150">
                <a:latin typeface="Symbol"/>
                <a:cs typeface="Symbol"/>
              </a:rPr>
              <a:t></a:t>
            </a:r>
            <a:r>
              <a:rPr dirty="0" sz="3000" spc="-320">
                <a:latin typeface="Times New Roman"/>
                <a:cs typeface="Times New Roman"/>
              </a:rPr>
              <a:t> </a:t>
            </a:r>
            <a:r>
              <a:rPr dirty="0" sz="2850">
                <a:latin typeface="Times New Roman"/>
                <a:cs typeface="Times New Roman"/>
              </a:rPr>
              <a:t>)</a:t>
            </a:r>
            <a:r>
              <a:rPr dirty="0" sz="2850" spc="-170">
                <a:latin typeface="Times New Roman"/>
                <a:cs typeface="Times New Roman"/>
              </a:rPr>
              <a:t> </a:t>
            </a:r>
            <a:r>
              <a:rPr dirty="0" baseline="70707" sz="2475" spc="-75">
                <a:latin typeface="Times New Roman"/>
                <a:cs typeface="Times New Roman"/>
              </a:rPr>
              <a:t>2</a:t>
            </a:r>
            <a:endParaRPr baseline="70707" sz="2475">
              <a:latin typeface="Times New Roman"/>
              <a:cs typeface="Times New Roman"/>
            </a:endParaRPr>
          </a:p>
          <a:p>
            <a:pPr marL="133350">
              <a:lnSpc>
                <a:spcPct val="100000"/>
              </a:lnSpc>
              <a:spcBef>
                <a:spcPts val="3234"/>
              </a:spcBef>
            </a:pPr>
            <a:r>
              <a:rPr dirty="0" sz="2000" i="1">
                <a:latin typeface="Times New Roman"/>
                <a:cs typeface="Times New Roman"/>
              </a:rPr>
              <a:t>g</a:t>
            </a:r>
            <a:r>
              <a:rPr dirty="0" sz="2000" spc="-285" i="1">
                <a:latin typeface="Times New Roman"/>
                <a:cs typeface="Times New Roman"/>
              </a:rPr>
              <a:t> </a:t>
            </a:r>
            <a:r>
              <a:rPr dirty="0" baseline="43478" sz="1725" spc="-30">
                <a:latin typeface="Times New Roman"/>
                <a:cs typeface="Times New Roman"/>
              </a:rPr>
              <a:t>(1)</a:t>
            </a:r>
            <a:r>
              <a:rPr dirty="0" baseline="43478" sz="1725" spc="-60">
                <a:latin typeface="Times New Roman"/>
                <a:cs typeface="Times New Roman"/>
              </a:rPr>
              <a:t> </a:t>
            </a:r>
            <a:r>
              <a:rPr dirty="0" sz="2000" spc="-110">
                <a:latin typeface="Times New Roman"/>
                <a:cs typeface="Times New Roman"/>
              </a:rPr>
              <a:t>(</a:t>
            </a:r>
            <a:r>
              <a:rPr dirty="0" sz="2150" spc="-110">
                <a:latin typeface="Symbol"/>
                <a:cs typeface="Symbol"/>
              </a:rPr>
              <a:t></a:t>
            </a:r>
            <a:r>
              <a:rPr dirty="0" sz="2150" spc="-2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)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Symbol"/>
                <a:cs typeface="Symbol"/>
              </a:rPr>
              <a:t></a:t>
            </a:r>
            <a:r>
              <a:rPr dirty="0" sz="2000" spc="25">
                <a:latin typeface="Times New Roman"/>
                <a:cs typeface="Times New Roman"/>
              </a:rPr>
              <a:t> </a:t>
            </a:r>
            <a:r>
              <a:rPr dirty="0" baseline="-13661" sz="4575">
                <a:latin typeface="Symbol"/>
                <a:cs typeface="Symbol"/>
              </a:rPr>
              <a:t></a:t>
            </a:r>
            <a:r>
              <a:rPr dirty="0" baseline="-13661" sz="4575" spc="-592">
                <a:latin typeface="Times New Roman"/>
                <a:cs typeface="Times New Roman"/>
              </a:rPr>
              <a:t> </a:t>
            </a:r>
            <a:r>
              <a:rPr dirty="0" sz="2000" spc="75" i="1">
                <a:latin typeface="Times New Roman"/>
                <a:cs typeface="Times New Roman"/>
              </a:rPr>
              <a:t>S</a:t>
            </a:r>
            <a:r>
              <a:rPr dirty="0" sz="2000" spc="75">
                <a:latin typeface="Times New Roman"/>
                <a:cs typeface="Times New Roman"/>
              </a:rPr>
              <a:t>(</a:t>
            </a:r>
            <a:r>
              <a:rPr dirty="0" sz="2000" spc="75">
                <a:latin typeface="Symbol"/>
                <a:cs typeface="Symbol"/>
              </a:rPr>
              <a:t></a:t>
            </a:r>
            <a:r>
              <a:rPr dirty="0" sz="2000" spc="75">
                <a:latin typeface="Times New Roman"/>
                <a:cs typeface="Times New Roman"/>
              </a:rPr>
              <a:t>)</a:t>
            </a:r>
            <a:r>
              <a:rPr dirty="0" sz="2000" spc="-2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exp(</a:t>
            </a:r>
            <a:r>
              <a:rPr dirty="0" sz="2000">
                <a:latin typeface="Symbol"/>
                <a:cs typeface="Symbol"/>
              </a:rPr>
              <a:t></a:t>
            </a:r>
            <a:r>
              <a:rPr dirty="0" sz="2150">
                <a:latin typeface="Symbol"/>
                <a:cs typeface="Symbol"/>
              </a:rPr>
              <a:t></a:t>
            </a:r>
            <a:r>
              <a:rPr dirty="0" sz="2150" spc="-21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)</a:t>
            </a:r>
            <a:r>
              <a:rPr dirty="0" sz="2000" spc="-25" i="1">
                <a:latin typeface="Times New Roman"/>
                <a:cs typeface="Times New Roman"/>
              </a:rPr>
              <a:t>d</a:t>
            </a:r>
            <a:r>
              <a:rPr dirty="0" sz="2000" spc="-25">
                <a:latin typeface="Symbol"/>
                <a:cs typeface="Symbol"/>
              </a:rPr>
              <a:t></a:t>
            </a:r>
            <a:endParaRPr sz="2000">
              <a:latin typeface="Symbol"/>
              <a:cs typeface="Symbo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226" y="2927292"/>
            <a:ext cx="5284089" cy="2842700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Bimodal </a:t>
            </a:r>
            <a:r>
              <a:rPr dirty="0" spc="-10"/>
              <a:t>sample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842516" y="1473199"/>
            <a:ext cx="8797290" cy="5181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>
                <a:latin typeface="Arial MT"/>
                <a:cs typeface="Arial MT"/>
              </a:rPr>
              <a:t>Nominal</a:t>
            </a:r>
            <a:r>
              <a:rPr dirty="0" sz="3200" spc="-14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20</a:t>
            </a:r>
            <a:r>
              <a:rPr dirty="0" sz="3200" spc="-1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nm</a:t>
            </a:r>
            <a:r>
              <a:rPr dirty="0" sz="3200" spc="-1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and</a:t>
            </a:r>
            <a:r>
              <a:rPr dirty="0" sz="3200" spc="-1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500</a:t>
            </a:r>
            <a:r>
              <a:rPr dirty="0" sz="3200" spc="-1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nm</a:t>
            </a:r>
            <a:r>
              <a:rPr dirty="0" sz="3200" spc="-1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latex</a:t>
            </a:r>
            <a:r>
              <a:rPr dirty="0" sz="3200" spc="-7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run</a:t>
            </a:r>
            <a:r>
              <a:rPr dirty="0" sz="3200" spc="-15">
                <a:latin typeface="Arial MT"/>
                <a:cs typeface="Arial MT"/>
              </a:rPr>
              <a:t> </a:t>
            </a:r>
            <a:r>
              <a:rPr dirty="0" sz="3200" spc="-10">
                <a:latin typeface="Arial MT"/>
                <a:cs typeface="Arial MT"/>
              </a:rPr>
              <a:t>individually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2361894"/>
            <a:ext cx="7210425" cy="3913429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Bimodal </a:t>
            </a:r>
            <a:r>
              <a:rPr dirty="0" spc="-10"/>
              <a:t>sample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319779" y="1149032"/>
            <a:ext cx="4314825" cy="517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200">
                <a:latin typeface="Arial MT"/>
                <a:cs typeface="Arial MT"/>
              </a:rPr>
              <a:t>Mixed</a:t>
            </a:r>
            <a:r>
              <a:rPr dirty="0" sz="3200" spc="-7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sample</a:t>
            </a:r>
            <a:r>
              <a:rPr dirty="0" sz="3200" spc="-7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(in</a:t>
            </a:r>
            <a:r>
              <a:rPr dirty="0" sz="3200" spc="10">
                <a:latin typeface="Arial MT"/>
                <a:cs typeface="Arial MT"/>
              </a:rPr>
              <a:t> </a:t>
            </a:r>
            <a:r>
              <a:rPr dirty="0" sz="3200" spc="-10">
                <a:latin typeface="Arial MT"/>
                <a:cs typeface="Arial MT"/>
              </a:rPr>
              <a:t>black)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5500" y="2028545"/>
            <a:ext cx="7134225" cy="3989578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Colloidal</a:t>
            </a:r>
            <a:r>
              <a:rPr dirty="0" spc="-15"/>
              <a:t> </a:t>
            </a:r>
            <a:r>
              <a:rPr dirty="0" spc="-10"/>
              <a:t>Silica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60057" y="1198816"/>
            <a:ext cx="3691254" cy="3300729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469900" marR="569595" indent="-457834">
              <a:lnSpc>
                <a:spcPts val="2700"/>
              </a:lnSpc>
              <a:spcBef>
                <a:spcPts val="715"/>
              </a:spcBef>
              <a:buChar char="•"/>
              <a:tabLst>
                <a:tab pos="469900" algn="l"/>
              </a:tabLst>
            </a:pPr>
            <a:r>
              <a:rPr dirty="0" sz="2750">
                <a:latin typeface="Arial MT"/>
                <a:cs typeface="Arial MT"/>
              </a:rPr>
              <a:t>Standard</a:t>
            </a:r>
            <a:r>
              <a:rPr dirty="0" sz="2750" spc="220">
                <a:latin typeface="Arial MT"/>
                <a:cs typeface="Arial MT"/>
              </a:rPr>
              <a:t> </a:t>
            </a:r>
            <a:r>
              <a:rPr dirty="0" sz="2750" spc="-25">
                <a:latin typeface="Arial MT"/>
                <a:cs typeface="Arial MT"/>
              </a:rPr>
              <a:t>off-</a:t>
            </a:r>
            <a:r>
              <a:rPr dirty="0" sz="2750" spc="-20">
                <a:latin typeface="Arial MT"/>
                <a:cs typeface="Arial MT"/>
              </a:rPr>
              <a:t>the- </a:t>
            </a:r>
            <a:r>
              <a:rPr dirty="0" sz="2750">
                <a:latin typeface="Arial MT"/>
                <a:cs typeface="Arial MT"/>
              </a:rPr>
              <a:t>shelf</a:t>
            </a:r>
            <a:r>
              <a:rPr dirty="0" sz="2750" spc="85">
                <a:latin typeface="Arial MT"/>
                <a:cs typeface="Arial MT"/>
              </a:rPr>
              <a:t> </a:t>
            </a:r>
            <a:r>
              <a:rPr dirty="0" sz="2750" spc="-20">
                <a:latin typeface="Arial MT"/>
                <a:cs typeface="Arial MT"/>
              </a:rPr>
              <a:t>Ludox</a:t>
            </a:r>
            <a:endParaRPr sz="2750">
              <a:latin typeface="Arial MT"/>
              <a:cs typeface="Arial MT"/>
            </a:endParaRPr>
          </a:p>
          <a:p>
            <a:pPr lvl="1" marL="1003935" indent="-381000">
              <a:lnSpc>
                <a:spcPts val="2865"/>
              </a:lnSpc>
              <a:spcBef>
                <a:spcPts val="70"/>
              </a:spcBef>
              <a:buChar char="–"/>
              <a:tabLst>
                <a:tab pos="1003935" algn="l"/>
              </a:tabLst>
            </a:pPr>
            <a:r>
              <a:rPr dirty="0" sz="2400" spc="-10">
                <a:latin typeface="Arial MT"/>
                <a:cs typeface="Arial MT"/>
              </a:rPr>
              <a:t>Colloidal Silica</a:t>
            </a:r>
            <a:endParaRPr sz="2400">
              <a:latin typeface="Arial MT"/>
              <a:cs typeface="Arial MT"/>
            </a:endParaRPr>
          </a:p>
          <a:p>
            <a:pPr lvl="1" marL="1003935" marR="5080" indent="-381635">
              <a:lnSpc>
                <a:spcPts val="2330"/>
              </a:lnSpc>
              <a:spcBef>
                <a:spcPts val="520"/>
              </a:spcBef>
              <a:buChar char="–"/>
              <a:tabLst>
                <a:tab pos="1003935" algn="l"/>
              </a:tabLst>
            </a:pPr>
            <a:r>
              <a:rPr dirty="0" sz="2400">
                <a:latin typeface="Arial MT"/>
                <a:cs typeface="Arial MT"/>
              </a:rPr>
              <a:t>Used</a:t>
            </a:r>
            <a:r>
              <a:rPr dirty="0" sz="2400" spc="3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to</a:t>
            </a:r>
            <a:r>
              <a:rPr dirty="0" sz="2400" spc="-10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clarify</a:t>
            </a:r>
            <a:r>
              <a:rPr dirty="0" sz="2400" spc="-45">
                <a:latin typeface="Arial MT"/>
                <a:cs typeface="Arial MT"/>
              </a:rPr>
              <a:t> </a:t>
            </a:r>
            <a:r>
              <a:rPr dirty="0" sz="2400" spc="-50">
                <a:latin typeface="Arial MT"/>
                <a:cs typeface="Arial MT"/>
              </a:rPr>
              <a:t>beer, </a:t>
            </a:r>
            <a:r>
              <a:rPr dirty="0" sz="2400">
                <a:latin typeface="Arial MT"/>
                <a:cs typeface="Arial MT"/>
              </a:rPr>
              <a:t>wine,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and</a:t>
            </a:r>
            <a:r>
              <a:rPr dirty="0" sz="2400" spc="-65">
                <a:latin typeface="Arial MT"/>
                <a:cs typeface="Arial MT"/>
              </a:rPr>
              <a:t> </a:t>
            </a:r>
            <a:r>
              <a:rPr dirty="0" sz="2400" spc="-20">
                <a:latin typeface="Arial MT"/>
                <a:cs typeface="Arial MT"/>
              </a:rPr>
              <a:t>juice</a:t>
            </a:r>
            <a:endParaRPr sz="24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770"/>
              </a:spcBef>
              <a:buFont typeface="Arial MT"/>
              <a:buChar char="–"/>
            </a:pPr>
            <a:endParaRPr sz="2400">
              <a:latin typeface="Arial MT"/>
              <a:cs typeface="Arial MT"/>
            </a:endParaRPr>
          </a:p>
          <a:p>
            <a:pPr marL="469900" marR="268605" indent="-457834">
              <a:lnSpc>
                <a:spcPts val="2700"/>
              </a:lnSpc>
              <a:spcBef>
                <a:spcPts val="5"/>
              </a:spcBef>
              <a:buChar char="•"/>
              <a:tabLst>
                <a:tab pos="469900" algn="l"/>
              </a:tabLst>
            </a:pPr>
            <a:r>
              <a:rPr dirty="0" sz="2750">
                <a:latin typeface="Arial MT"/>
                <a:cs typeface="Arial MT"/>
              </a:rPr>
              <a:t>Matches</a:t>
            </a:r>
            <a:r>
              <a:rPr dirty="0" sz="2750" spc="21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data</a:t>
            </a:r>
            <a:r>
              <a:rPr dirty="0" sz="2750" spc="130">
                <a:latin typeface="Arial MT"/>
                <a:cs typeface="Arial MT"/>
              </a:rPr>
              <a:t> </a:t>
            </a:r>
            <a:r>
              <a:rPr dirty="0" sz="2750" spc="-20">
                <a:latin typeface="Arial MT"/>
                <a:cs typeface="Arial MT"/>
              </a:rPr>
              <a:t>from </a:t>
            </a:r>
            <a:r>
              <a:rPr dirty="0" sz="2750">
                <a:latin typeface="Arial MT"/>
                <a:cs typeface="Arial MT"/>
              </a:rPr>
              <a:t>the</a:t>
            </a:r>
            <a:r>
              <a:rPr dirty="0" sz="2750" spc="11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LA-960</a:t>
            </a:r>
            <a:r>
              <a:rPr dirty="0" sz="2750" spc="120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(laser diffraction)</a:t>
            </a:r>
            <a:endParaRPr sz="2750">
              <a:latin typeface="Arial MT"/>
              <a:cs typeface="Arial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972050" y="1218946"/>
            <a:ext cx="6305550" cy="5161280"/>
            <a:chOff x="4972050" y="1218946"/>
            <a:chExt cx="6305550" cy="51612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2050" y="3428555"/>
              <a:ext cx="6305550" cy="295153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000625" y="3457130"/>
              <a:ext cx="6248400" cy="2895600"/>
            </a:xfrm>
            <a:custGeom>
              <a:avLst/>
              <a:gdLst/>
              <a:ahLst/>
              <a:cxnLst/>
              <a:rect l="l" t="t" r="r" b="b"/>
              <a:pathLst>
                <a:path w="6248400" h="2895600">
                  <a:moveTo>
                    <a:pt x="0" y="2895218"/>
                  </a:moveTo>
                  <a:lnTo>
                    <a:pt x="6248400" y="2895218"/>
                  </a:lnTo>
                  <a:lnTo>
                    <a:pt x="6248400" y="0"/>
                  </a:lnTo>
                  <a:lnTo>
                    <a:pt x="0" y="0"/>
                  </a:lnTo>
                  <a:lnTo>
                    <a:pt x="0" y="2895218"/>
                  </a:lnTo>
                  <a:close/>
                </a:path>
              </a:pathLst>
            </a:custGeom>
            <a:ln w="381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7575" y="1218946"/>
              <a:ext cx="2762250" cy="2209545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5075" y="2447544"/>
            <a:ext cx="5362575" cy="240957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60437" y="1083047"/>
            <a:ext cx="4844415" cy="5099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95"/>
              </a:spcBef>
            </a:pPr>
            <a:r>
              <a:rPr dirty="0" sz="2600">
                <a:latin typeface="Arial MT"/>
                <a:cs typeface="Arial MT"/>
              </a:rPr>
              <a:t>Dynamic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light scattering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refers</a:t>
            </a:r>
            <a:r>
              <a:rPr dirty="0" sz="2600" spc="-110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to </a:t>
            </a:r>
            <a:r>
              <a:rPr dirty="0" sz="2600" spc="-10">
                <a:latin typeface="Arial MT"/>
                <a:cs typeface="Arial MT"/>
              </a:rPr>
              <a:t>measurement</a:t>
            </a:r>
            <a:r>
              <a:rPr dirty="0" sz="2600" spc="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and</a:t>
            </a:r>
            <a:r>
              <a:rPr dirty="0" sz="2600" spc="-13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interpretation </a:t>
            </a:r>
            <a:r>
              <a:rPr dirty="0" sz="2600">
                <a:latin typeface="Arial MT"/>
                <a:cs typeface="Arial MT"/>
              </a:rPr>
              <a:t>of</a:t>
            </a:r>
            <a:r>
              <a:rPr dirty="0" sz="2600" spc="-2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light</a:t>
            </a:r>
            <a:r>
              <a:rPr dirty="0" sz="2600" spc="-2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scattering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data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on </a:t>
            </a:r>
            <a:r>
              <a:rPr dirty="0" sz="2600" spc="-50">
                <a:latin typeface="Arial MT"/>
                <a:cs typeface="Arial MT"/>
              </a:rPr>
              <a:t>a </a:t>
            </a:r>
            <a:r>
              <a:rPr dirty="0" u="sng" sz="26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microsecond</a:t>
            </a:r>
            <a:r>
              <a:rPr dirty="0" sz="2600" spc="-1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time</a:t>
            </a:r>
            <a:r>
              <a:rPr dirty="0" sz="2600" spc="-14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scale.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60"/>
              </a:spcBef>
            </a:pPr>
            <a:endParaRPr sz="2600">
              <a:latin typeface="Arial MT"/>
              <a:cs typeface="Arial MT"/>
            </a:endParaRPr>
          </a:p>
          <a:p>
            <a:pPr marL="12700" marR="224154">
              <a:lnSpc>
                <a:spcPct val="120400"/>
              </a:lnSpc>
              <a:spcBef>
                <a:spcPts val="5"/>
              </a:spcBef>
            </a:pPr>
            <a:r>
              <a:rPr dirty="0" sz="2600">
                <a:latin typeface="Arial MT"/>
                <a:cs typeface="Arial MT"/>
              </a:rPr>
              <a:t>Dynamic</a:t>
            </a:r>
            <a:r>
              <a:rPr dirty="0" sz="2600" spc="-2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light</a:t>
            </a:r>
            <a:r>
              <a:rPr dirty="0" sz="2600" spc="3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scattering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can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be </a:t>
            </a:r>
            <a:r>
              <a:rPr dirty="0" sz="2600">
                <a:latin typeface="Arial MT"/>
                <a:cs typeface="Arial MT"/>
              </a:rPr>
              <a:t>used</a:t>
            </a:r>
            <a:r>
              <a:rPr dirty="0" sz="2600" spc="2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to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determine</a:t>
            </a:r>
            <a:endParaRPr sz="2600">
              <a:latin typeface="Arial MT"/>
              <a:cs typeface="Arial MT"/>
            </a:endParaRPr>
          </a:p>
          <a:p>
            <a:pPr marL="546735" marR="991235">
              <a:lnSpc>
                <a:spcPct val="139600"/>
              </a:lnSpc>
            </a:pPr>
            <a:r>
              <a:rPr dirty="0" sz="2600" spc="-20">
                <a:latin typeface="Arial MT"/>
                <a:cs typeface="Arial MT"/>
              </a:rPr>
              <a:t>Particle/molecular</a:t>
            </a:r>
            <a:r>
              <a:rPr dirty="0" sz="2600" spc="145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size </a:t>
            </a:r>
            <a:r>
              <a:rPr dirty="0" sz="2600">
                <a:latin typeface="Arial MT"/>
                <a:cs typeface="Arial MT"/>
              </a:rPr>
              <a:t>Size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distribution</a:t>
            </a:r>
            <a:endParaRPr sz="2600">
              <a:latin typeface="Arial MT"/>
              <a:cs typeface="Arial MT"/>
            </a:endParaRPr>
          </a:p>
          <a:p>
            <a:pPr marL="546735">
              <a:lnSpc>
                <a:spcPct val="100000"/>
              </a:lnSpc>
              <a:spcBef>
                <a:spcPts val="1230"/>
              </a:spcBef>
            </a:pPr>
            <a:r>
              <a:rPr dirty="0" sz="2600" spc="-10">
                <a:latin typeface="Arial MT"/>
                <a:cs typeface="Arial MT"/>
              </a:rPr>
              <a:t>Relaxations</a:t>
            </a:r>
            <a:r>
              <a:rPr dirty="0" sz="2600" spc="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in</a:t>
            </a:r>
            <a:r>
              <a:rPr dirty="0" sz="2600" spc="-14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complex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fluids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/>
              <a:t>What</a:t>
            </a:r>
            <a:r>
              <a:rPr dirty="0" sz="3300" spc="-95"/>
              <a:t> </a:t>
            </a:r>
            <a:r>
              <a:rPr dirty="0" sz="3300"/>
              <a:t>is</a:t>
            </a:r>
            <a:r>
              <a:rPr dirty="0" sz="3300" spc="-75"/>
              <a:t> </a:t>
            </a:r>
            <a:r>
              <a:rPr dirty="0" sz="3300"/>
              <a:t>dynamic</a:t>
            </a:r>
            <a:r>
              <a:rPr dirty="0" sz="3300" spc="-10"/>
              <a:t> </a:t>
            </a:r>
            <a:r>
              <a:rPr dirty="0" sz="3300"/>
              <a:t>light</a:t>
            </a:r>
            <a:r>
              <a:rPr dirty="0" sz="3300" spc="-20"/>
              <a:t> </a:t>
            </a:r>
            <a:r>
              <a:rPr dirty="0" sz="3300" spc="-10"/>
              <a:t>scattering?</a:t>
            </a:r>
            <a:endParaRPr sz="33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BSA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92772" y="1106995"/>
            <a:ext cx="6257290" cy="134175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75"/>
              </a:spcBef>
              <a:buChar char="•"/>
              <a:tabLst>
                <a:tab pos="469900" algn="l"/>
                <a:tab pos="4344035" algn="l"/>
              </a:tabLst>
            </a:pPr>
            <a:r>
              <a:rPr dirty="0" sz="2750">
                <a:latin typeface="Arial MT"/>
                <a:cs typeface="Arial MT"/>
              </a:rPr>
              <a:t>BSA-</a:t>
            </a:r>
            <a:r>
              <a:rPr dirty="0" sz="2750" spc="-7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well</a:t>
            </a:r>
            <a:r>
              <a:rPr dirty="0" sz="2750" spc="170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characterized</a:t>
            </a:r>
            <a:r>
              <a:rPr dirty="0" sz="2750">
                <a:latin typeface="Arial MT"/>
                <a:cs typeface="Arial MT"/>
              </a:rPr>
              <a:t>	</a:t>
            </a:r>
            <a:r>
              <a:rPr dirty="0" sz="2750" spc="-10">
                <a:latin typeface="Arial MT"/>
                <a:cs typeface="Arial MT"/>
              </a:rPr>
              <a:t>protein</a:t>
            </a:r>
            <a:endParaRPr sz="2750">
              <a:latin typeface="Arial MT"/>
              <a:cs typeface="Arial MT"/>
            </a:endParaRPr>
          </a:p>
          <a:p>
            <a:pPr marL="469900" marR="5080" indent="-457834">
              <a:lnSpc>
                <a:spcPts val="3000"/>
              </a:lnSpc>
              <a:spcBef>
                <a:spcPts val="730"/>
              </a:spcBef>
              <a:buChar char="•"/>
              <a:tabLst>
                <a:tab pos="469900" algn="l"/>
              </a:tabLst>
            </a:pPr>
            <a:r>
              <a:rPr dirty="0" sz="2750">
                <a:latin typeface="Arial MT"/>
                <a:cs typeface="Arial MT"/>
              </a:rPr>
              <a:t>DLS</a:t>
            </a:r>
            <a:r>
              <a:rPr dirty="0" sz="2750" spc="1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–</a:t>
            </a:r>
            <a:r>
              <a:rPr dirty="0" sz="2750" spc="2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Can</a:t>
            </a:r>
            <a:r>
              <a:rPr dirty="0" sz="2750" spc="9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be</a:t>
            </a:r>
            <a:r>
              <a:rPr dirty="0" sz="2750" spc="1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used</a:t>
            </a:r>
            <a:r>
              <a:rPr dirty="0" sz="2750" spc="17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to</a:t>
            </a:r>
            <a:r>
              <a:rPr dirty="0" sz="2750" spc="1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determine</a:t>
            </a:r>
            <a:r>
              <a:rPr dirty="0" sz="2750" spc="325">
                <a:latin typeface="Arial MT"/>
                <a:cs typeface="Arial MT"/>
              </a:rPr>
              <a:t> </a:t>
            </a:r>
            <a:r>
              <a:rPr dirty="0" sz="2750" spc="-25">
                <a:latin typeface="Arial MT"/>
                <a:cs typeface="Arial MT"/>
              </a:rPr>
              <a:t>the </a:t>
            </a:r>
            <a:r>
              <a:rPr dirty="0" sz="2750">
                <a:solidFill>
                  <a:srgbClr val="FF0D0D"/>
                </a:solidFill>
                <a:latin typeface="Arial MT"/>
                <a:cs typeface="Arial MT"/>
              </a:rPr>
              <a:t>aggregation</a:t>
            </a:r>
            <a:r>
              <a:rPr dirty="0" sz="2750" spc="295">
                <a:solidFill>
                  <a:srgbClr val="FF0D0D"/>
                </a:solidFill>
                <a:latin typeface="Arial MT"/>
                <a:cs typeface="Arial MT"/>
              </a:rPr>
              <a:t> </a:t>
            </a:r>
            <a:r>
              <a:rPr dirty="0" sz="2750">
                <a:solidFill>
                  <a:srgbClr val="FF0D0D"/>
                </a:solidFill>
                <a:latin typeface="Arial MT"/>
                <a:cs typeface="Arial MT"/>
              </a:rPr>
              <a:t>state</a:t>
            </a:r>
            <a:r>
              <a:rPr dirty="0" sz="2750" spc="160">
                <a:solidFill>
                  <a:srgbClr val="FF0D0D"/>
                </a:solidFill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of</a:t>
            </a:r>
            <a:r>
              <a:rPr dirty="0" sz="2750" spc="3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the</a:t>
            </a:r>
            <a:r>
              <a:rPr dirty="0" sz="2750" spc="10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protein</a:t>
            </a:r>
            <a:endParaRPr sz="2750">
              <a:latin typeface="Arial MT"/>
              <a:cs typeface="Arial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295396" y="3333365"/>
            <a:ext cx="4553585" cy="2571750"/>
            <a:chOff x="1295396" y="3333365"/>
            <a:chExt cx="4553585" cy="257175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3975" y="3361943"/>
              <a:ext cx="4524375" cy="248564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323975" y="3361943"/>
              <a:ext cx="4495800" cy="2514600"/>
            </a:xfrm>
            <a:custGeom>
              <a:avLst/>
              <a:gdLst/>
              <a:ahLst/>
              <a:cxnLst/>
              <a:rect l="l" t="t" r="r" b="b"/>
              <a:pathLst>
                <a:path w="4495800" h="2514600">
                  <a:moveTo>
                    <a:pt x="0" y="2514218"/>
                  </a:moveTo>
                  <a:lnTo>
                    <a:pt x="4495800" y="2514218"/>
                  </a:lnTo>
                  <a:lnTo>
                    <a:pt x="4495800" y="0"/>
                  </a:lnTo>
                  <a:lnTo>
                    <a:pt x="0" y="0"/>
                  </a:lnTo>
                  <a:lnTo>
                    <a:pt x="0" y="2514218"/>
                  </a:lnTo>
                  <a:close/>
                </a:path>
              </a:pathLst>
            </a:custGeom>
            <a:ln w="571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3970" y="2254234"/>
            <a:ext cx="4653688" cy="2908434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Protein</a:t>
            </a:r>
            <a:r>
              <a:rPr dirty="0" spc="-20"/>
              <a:t> </a:t>
            </a:r>
            <a:r>
              <a:rPr dirty="0" spc="-10"/>
              <a:t>aggregation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6257" y="1626298"/>
            <a:ext cx="5620385" cy="275653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470534" marR="189230" indent="-457834">
              <a:lnSpc>
                <a:spcPct val="102299"/>
              </a:lnSpc>
              <a:spcBef>
                <a:spcPts val="50"/>
              </a:spcBef>
              <a:buChar char="•"/>
              <a:tabLst>
                <a:tab pos="470534" algn="l"/>
                <a:tab pos="2510155" algn="l"/>
              </a:tabLst>
            </a:pPr>
            <a:r>
              <a:rPr dirty="0" sz="2750" spc="-10">
                <a:latin typeface="Arial MT"/>
                <a:cs typeface="Arial MT"/>
              </a:rPr>
              <a:t>Unstabilized</a:t>
            </a:r>
            <a:r>
              <a:rPr dirty="0" sz="2750">
                <a:latin typeface="Arial MT"/>
                <a:cs typeface="Arial MT"/>
              </a:rPr>
              <a:t>	10mg/ml</a:t>
            </a:r>
            <a:r>
              <a:rPr dirty="0" sz="2750" spc="225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lysozyme </a:t>
            </a:r>
            <a:r>
              <a:rPr dirty="0" sz="2750">
                <a:latin typeface="Arial MT"/>
                <a:cs typeface="Arial MT"/>
              </a:rPr>
              <a:t>at</a:t>
            </a:r>
            <a:r>
              <a:rPr dirty="0" sz="2750" spc="3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pH</a:t>
            </a:r>
            <a:r>
              <a:rPr dirty="0" sz="2750" spc="80">
                <a:latin typeface="Arial MT"/>
                <a:cs typeface="Arial MT"/>
              </a:rPr>
              <a:t> </a:t>
            </a:r>
            <a:r>
              <a:rPr dirty="0" sz="2750" spc="-50">
                <a:latin typeface="Arial MT"/>
                <a:cs typeface="Arial MT"/>
              </a:rPr>
              <a:t>2</a:t>
            </a:r>
            <a:endParaRPr sz="2750">
              <a:latin typeface="Arial MT"/>
              <a:cs typeface="Arial MT"/>
            </a:endParaRPr>
          </a:p>
          <a:p>
            <a:pPr marL="470534" marR="5080" indent="-457834">
              <a:lnSpc>
                <a:spcPct val="102400"/>
              </a:lnSpc>
              <a:spcBef>
                <a:spcPts val="675"/>
              </a:spcBef>
              <a:buChar char="•"/>
              <a:tabLst>
                <a:tab pos="470534" algn="l"/>
              </a:tabLst>
            </a:pPr>
            <a:r>
              <a:rPr dirty="0" sz="2750">
                <a:latin typeface="Arial MT"/>
                <a:cs typeface="Arial MT"/>
              </a:rPr>
              <a:t>Lisa</a:t>
            </a:r>
            <a:r>
              <a:rPr dirty="0" sz="2750" spc="14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Cole</a:t>
            </a:r>
            <a:r>
              <a:rPr dirty="0" sz="2750" spc="7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and</a:t>
            </a:r>
            <a:r>
              <a:rPr dirty="0" sz="2750" spc="8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Ben</a:t>
            </a:r>
            <a:r>
              <a:rPr dirty="0" sz="2750" spc="7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Burnett</a:t>
            </a:r>
            <a:r>
              <a:rPr dirty="0" sz="2750" spc="10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at</a:t>
            </a:r>
            <a:r>
              <a:rPr dirty="0" sz="2750" spc="30">
                <a:latin typeface="Arial MT"/>
                <a:cs typeface="Arial MT"/>
              </a:rPr>
              <a:t> </a:t>
            </a:r>
            <a:r>
              <a:rPr dirty="0" sz="2750" spc="-25">
                <a:latin typeface="Arial MT"/>
                <a:cs typeface="Arial MT"/>
              </a:rPr>
              <a:t>the </a:t>
            </a:r>
            <a:r>
              <a:rPr dirty="0" sz="2750">
                <a:latin typeface="Arial MT"/>
                <a:cs typeface="Arial MT"/>
              </a:rPr>
              <a:t>Florida</a:t>
            </a:r>
            <a:r>
              <a:rPr dirty="0" sz="2750" spc="16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Institute</a:t>
            </a:r>
            <a:r>
              <a:rPr dirty="0" sz="2750" spc="24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of</a:t>
            </a:r>
            <a:r>
              <a:rPr dirty="0" sz="2750" spc="-95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Technology</a:t>
            </a:r>
            <a:endParaRPr sz="2750">
              <a:latin typeface="Arial MT"/>
              <a:cs typeface="Arial MT"/>
            </a:endParaRPr>
          </a:p>
          <a:p>
            <a:pPr marL="470534" marR="1635125" indent="-457834">
              <a:lnSpc>
                <a:spcPct val="102400"/>
              </a:lnSpc>
              <a:spcBef>
                <a:spcPts val="600"/>
              </a:spcBef>
              <a:buChar char="•"/>
              <a:tabLst>
                <a:tab pos="470534" algn="l"/>
                <a:tab pos="2145030" algn="l"/>
              </a:tabLst>
            </a:pPr>
            <a:r>
              <a:rPr dirty="0" sz="2750">
                <a:latin typeface="Arial MT"/>
                <a:cs typeface="Arial MT"/>
              </a:rPr>
              <a:t>Can</a:t>
            </a:r>
            <a:r>
              <a:rPr dirty="0" sz="2750" spc="10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also</a:t>
            </a:r>
            <a:r>
              <a:rPr dirty="0" sz="2750" spc="25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be</a:t>
            </a:r>
            <a:r>
              <a:rPr dirty="0" sz="2750" spc="2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done</a:t>
            </a:r>
            <a:r>
              <a:rPr dirty="0" sz="2750" spc="20">
                <a:latin typeface="Arial MT"/>
                <a:cs typeface="Arial MT"/>
              </a:rPr>
              <a:t> </a:t>
            </a:r>
            <a:r>
              <a:rPr dirty="0" sz="2750" spc="-20">
                <a:latin typeface="Arial MT"/>
                <a:cs typeface="Arial MT"/>
              </a:rPr>
              <a:t>with </a:t>
            </a:r>
            <a:r>
              <a:rPr dirty="0" sz="2750" spc="-10">
                <a:latin typeface="Arial MT"/>
                <a:cs typeface="Arial MT"/>
              </a:rPr>
              <a:t>ViewSizer</a:t>
            </a:r>
            <a:r>
              <a:rPr dirty="0" sz="2750">
                <a:latin typeface="Arial MT"/>
                <a:cs typeface="Arial MT"/>
              </a:rPr>
              <a:t>	</a:t>
            </a:r>
            <a:r>
              <a:rPr dirty="0" sz="2750" spc="-20">
                <a:latin typeface="Arial MT"/>
                <a:cs typeface="Arial MT"/>
              </a:rPr>
              <a:t>(NTA)</a:t>
            </a:r>
            <a:endParaRPr sz="2750">
              <a:latin typeface="Arial MT"/>
              <a:cs typeface="Arial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705662" y="1714199"/>
            <a:ext cx="4619625" cy="4314825"/>
            <a:chOff x="6705662" y="1714199"/>
            <a:chExt cx="4619625" cy="431482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8474" y="1714199"/>
              <a:ext cx="4476750" cy="417072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710425" y="5642825"/>
              <a:ext cx="914400" cy="381000"/>
            </a:xfrm>
            <a:custGeom>
              <a:avLst/>
              <a:gdLst/>
              <a:ahLst/>
              <a:cxnLst/>
              <a:rect l="l" t="t" r="r" b="b"/>
              <a:pathLst>
                <a:path w="914400" h="381000">
                  <a:moveTo>
                    <a:pt x="914400" y="0"/>
                  </a:moveTo>
                  <a:lnTo>
                    <a:pt x="0" y="0"/>
                  </a:lnTo>
                  <a:lnTo>
                    <a:pt x="0" y="380949"/>
                  </a:lnTo>
                  <a:lnTo>
                    <a:pt x="914400" y="380949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710425" y="5642825"/>
              <a:ext cx="914400" cy="381000"/>
            </a:xfrm>
            <a:custGeom>
              <a:avLst/>
              <a:gdLst/>
              <a:ahLst/>
              <a:cxnLst/>
              <a:rect l="l" t="t" r="r" b="b"/>
              <a:pathLst>
                <a:path w="914400" h="381000">
                  <a:moveTo>
                    <a:pt x="0" y="380949"/>
                  </a:moveTo>
                  <a:lnTo>
                    <a:pt x="914400" y="380949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380949"/>
                  </a:lnTo>
                  <a:close/>
                </a:path>
              </a:pathLst>
            </a:custGeom>
            <a:ln w="95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Liposomes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67029" y="1282128"/>
            <a:ext cx="4027170" cy="3395979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469900" marR="5080" indent="-457834">
              <a:lnSpc>
                <a:spcPts val="2630"/>
              </a:lnSpc>
              <a:spcBef>
                <a:spcPts val="395"/>
              </a:spcBef>
              <a:buChar char="•"/>
              <a:tabLst>
                <a:tab pos="469900" algn="l"/>
              </a:tabLst>
            </a:pPr>
            <a:r>
              <a:rPr dirty="0" sz="2400">
                <a:latin typeface="Arial MT"/>
                <a:cs typeface="Arial MT"/>
              </a:rPr>
              <a:t>Liposomes</a:t>
            </a:r>
            <a:r>
              <a:rPr dirty="0" sz="2400" spc="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to</a:t>
            </a:r>
            <a:r>
              <a:rPr dirty="0" sz="2400" spc="-16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target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tumor growth</a:t>
            </a:r>
            <a:endParaRPr sz="2400">
              <a:latin typeface="Arial MT"/>
              <a:cs typeface="Arial MT"/>
            </a:endParaRPr>
          </a:p>
          <a:p>
            <a:pPr marL="469900" indent="-457200">
              <a:lnSpc>
                <a:spcPts val="2755"/>
              </a:lnSpc>
              <a:spcBef>
                <a:spcPts val="225"/>
              </a:spcBef>
              <a:buChar char="•"/>
              <a:tabLst>
                <a:tab pos="469900" algn="l"/>
              </a:tabLst>
            </a:pPr>
            <a:r>
              <a:rPr dirty="0" sz="2400">
                <a:latin typeface="Arial MT"/>
                <a:cs typeface="Arial MT"/>
              </a:rPr>
              <a:t>Size</a:t>
            </a:r>
            <a:r>
              <a:rPr dirty="0" sz="2400" spc="3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is</a:t>
            </a:r>
            <a:r>
              <a:rPr dirty="0" sz="2400" spc="-5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critical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to</a:t>
            </a:r>
            <a:r>
              <a:rPr dirty="0" sz="2400" spc="-10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how</a:t>
            </a:r>
            <a:r>
              <a:rPr dirty="0" sz="2400" spc="15">
                <a:latin typeface="Arial MT"/>
                <a:cs typeface="Arial MT"/>
              </a:rPr>
              <a:t> </a:t>
            </a:r>
            <a:r>
              <a:rPr dirty="0" sz="2400" spc="-25">
                <a:latin typeface="Arial MT"/>
                <a:cs typeface="Arial MT"/>
              </a:rPr>
              <a:t>the</a:t>
            </a:r>
            <a:endParaRPr sz="2400">
              <a:latin typeface="Arial MT"/>
              <a:cs typeface="Arial MT"/>
            </a:endParaRPr>
          </a:p>
          <a:p>
            <a:pPr marL="469900">
              <a:lnSpc>
                <a:spcPts val="2755"/>
              </a:lnSpc>
            </a:pPr>
            <a:r>
              <a:rPr dirty="0" sz="2400" spc="-10">
                <a:latin typeface="Arial MT"/>
                <a:cs typeface="Arial MT"/>
              </a:rPr>
              <a:t>liposome</a:t>
            </a:r>
            <a:endParaRPr sz="2400">
              <a:latin typeface="Arial MT"/>
              <a:cs typeface="Arial MT"/>
            </a:endParaRPr>
          </a:p>
          <a:p>
            <a:pPr lvl="1" marL="1003935" indent="-381000">
              <a:lnSpc>
                <a:spcPct val="100000"/>
              </a:lnSpc>
              <a:spcBef>
                <a:spcPts val="275"/>
              </a:spcBef>
              <a:buChar char="–"/>
              <a:tabLst>
                <a:tab pos="1003935" algn="l"/>
              </a:tabLst>
            </a:pPr>
            <a:r>
              <a:rPr dirty="0" sz="2400">
                <a:solidFill>
                  <a:srgbClr val="FF0D0D"/>
                </a:solidFill>
                <a:latin typeface="Arial MT"/>
                <a:cs typeface="Arial MT"/>
              </a:rPr>
              <a:t>Encapsulates</a:t>
            </a:r>
            <a:r>
              <a:rPr dirty="0" sz="2400" spc="-90">
                <a:solidFill>
                  <a:srgbClr val="FF0D0D"/>
                </a:solidFill>
                <a:latin typeface="Arial MT"/>
                <a:cs typeface="Arial MT"/>
              </a:rPr>
              <a:t> </a:t>
            </a:r>
            <a:r>
              <a:rPr dirty="0" sz="2400" spc="-10">
                <a:solidFill>
                  <a:srgbClr val="FF0D0D"/>
                </a:solidFill>
                <a:latin typeface="Arial MT"/>
                <a:cs typeface="Arial MT"/>
              </a:rPr>
              <a:t>protein</a:t>
            </a:r>
            <a:endParaRPr sz="2400">
              <a:latin typeface="Arial MT"/>
              <a:cs typeface="Arial MT"/>
            </a:endParaRPr>
          </a:p>
          <a:p>
            <a:pPr lvl="1" marL="1003935" indent="-381000">
              <a:lnSpc>
                <a:spcPct val="100000"/>
              </a:lnSpc>
              <a:spcBef>
                <a:spcPts val="275"/>
              </a:spcBef>
              <a:buChar char="–"/>
              <a:tabLst>
                <a:tab pos="1003935" algn="l"/>
              </a:tabLst>
            </a:pPr>
            <a:r>
              <a:rPr dirty="0" sz="2400">
                <a:latin typeface="Arial MT"/>
                <a:cs typeface="Arial MT"/>
              </a:rPr>
              <a:t>Functions</a:t>
            </a:r>
            <a:r>
              <a:rPr dirty="0" sz="2400" spc="-7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within</a:t>
            </a:r>
            <a:r>
              <a:rPr dirty="0" sz="2400" spc="-114">
                <a:latin typeface="Arial MT"/>
                <a:cs typeface="Arial MT"/>
              </a:rPr>
              <a:t> </a:t>
            </a:r>
            <a:r>
              <a:rPr dirty="0" sz="2400" spc="-20">
                <a:latin typeface="Arial MT"/>
                <a:cs typeface="Arial MT"/>
              </a:rPr>
              <a:t>body</a:t>
            </a:r>
            <a:endParaRPr sz="2400">
              <a:latin typeface="Arial MT"/>
              <a:cs typeface="Arial MT"/>
            </a:endParaRPr>
          </a:p>
          <a:p>
            <a:pPr lvl="1" marL="1003935" indent="-381000">
              <a:lnSpc>
                <a:spcPts val="2755"/>
              </a:lnSpc>
              <a:spcBef>
                <a:spcPts val="270"/>
              </a:spcBef>
              <a:buChar char="–"/>
              <a:tabLst>
                <a:tab pos="1003935" algn="l"/>
              </a:tabLst>
            </a:pPr>
            <a:r>
              <a:rPr dirty="0" sz="2400">
                <a:latin typeface="Arial MT"/>
                <a:cs typeface="Arial MT"/>
              </a:rPr>
              <a:t>Remains</a:t>
            </a:r>
            <a:r>
              <a:rPr dirty="0" sz="2400" spc="-7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stable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20">
                <a:latin typeface="Arial MT"/>
                <a:cs typeface="Arial MT"/>
              </a:rPr>
              <a:t>over</a:t>
            </a:r>
            <a:endParaRPr sz="2400">
              <a:latin typeface="Arial MT"/>
              <a:cs typeface="Arial MT"/>
            </a:endParaRPr>
          </a:p>
          <a:p>
            <a:pPr marL="1003935">
              <a:lnSpc>
                <a:spcPts val="2755"/>
              </a:lnSpc>
            </a:pPr>
            <a:r>
              <a:rPr dirty="0" sz="2400" spc="-20">
                <a:latin typeface="Arial MT"/>
                <a:cs typeface="Arial MT"/>
              </a:rPr>
              <a:t>time</a:t>
            </a:r>
            <a:endParaRPr sz="2400">
              <a:latin typeface="Arial MT"/>
              <a:cs typeface="Arial MT"/>
            </a:endParaRPr>
          </a:p>
          <a:p>
            <a:pPr lvl="1" marL="1003935" indent="-381000">
              <a:lnSpc>
                <a:spcPct val="100000"/>
              </a:lnSpc>
              <a:spcBef>
                <a:spcPts val="275"/>
              </a:spcBef>
              <a:buChar char="–"/>
              <a:tabLst>
                <a:tab pos="1003935" algn="l"/>
              </a:tabLst>
            </a:pPr>
            <a:r>
              <a:rPr dirty="0" sz="2400">
                <a:solidFill>
                  <a:srgbClr val="FF0D0D"/>
                </a:solidFill>
                <a:latin typeface="Arial MT"/>
                <a:cs typeface="Arial MT"/>
              </a:rPr>
              <a:t>Delivers</a:t>
            </a:r>
            <a:r>
              <a:rPr dirty="0" sz="2400" spc="75">
                <a:solidFill>
                  <a:srgbClr val="FF0D0D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0D0D"/>
                </a:solidFill>
                <a:latin typeface="Arial MT"/>
                <a:cs typeface="Arial MT"/>
              </a:rPr>
              <a:t>the</a:t>
            </a:r>
            <a:r>
              <a:rPr dirty="0" sz="2400" spc="-160">
                <a:solidFill>
                  <a:srgbClr val="FF0D0D"/>
                </a:solidFill>
                <a:latin typeface="Arial MT"/>
                <a:cs typeface="Arial MT"/>
              </a:rPr>
              <a:t> </a:t>
            </a:r>
            <a:r>
              <a:rPr dirty="0" sz="2400" spc="-10">
                <a:solidFill>
                  <a:srgbClr val="FF0D0D"/>
                </a:solidFill>
                <a:latin typeface="Arial MT"/>
                <a:cs typeface="Arial MT"/>
              </a:rPr>
              <a:t>protein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7134" y="1818608"/>
            <a:ext cx="6833672" cy="3251024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590" y="259016"/>
            <a:ext cx="158623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Outline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1768455" y="6482727"/>
            <a:ext cx="158750" cy="16446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950" spc="-25" b="1">
                <a:solidFill>
                  <a:srgbClr val="7E7E7E"/>
                </a:solidFill>
                <a:latin typeface="Arial"/>
                <a:cs typeface="Arial"/>
              </a:rPr>
              <a:t>33</a:t>
            </a:r>
            <a:endParaRPr sz="9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113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190"/>
              </a:spcBef>
              <a:buFont typeface="Arial MT"/>
              <a:buChar char="•"/>
              <a:tabLst>
                <a:tab pos="469900" algn="l"/>
              </a:tabLst>
            </a:pPr>
            <a:r>
              <a:rPr dirty="0" spc="-10"/>
              <a:t>Introduction</a:t>
            </a:r>
          </a:p>
          <a:p>
            <a:pPr marL="470534" marR="5080" indent="-457834">
              <a:lnSpc>
                <a:spcPct val="119500"/>
              </a:lnSpc>
              <a:spcBef>
                <a:spcPts val="75"/>
              </a:spcBef>
              <a:buFont typeface="Arial MT"/>
              <a:buChar char="•"/>
              <a:tabLst>
                <a:tab pos="470534" algn="l"/>
              </a:tabLst>
            </a:pPr>
            <a:r>
              <a:rPr dirty="0"/>
              <a:t>What</a:t>
            </a:r>
            <a:r>
              <a:rPr dirty="0" spc="-155"/>
              <a:t> </a:t>
            </a:r>
            <a:r>
              <a:rPr dirty="0"/>
              <a:t>is</a:t>
            </a:r>
            <a:r>
              <a:rPr dirty="0" spc="-20"/>
              <a:t> </a:t>
            </a:r>
            <a:r>
              <a:rPr dirty="0"/>
              <a:t>DLS</a:t>
            </a:r>
            <a:r>
              <a:rPr dirty="0" spc="-70"/>
              <a:t> </a:t>
            </a:r>
            <a:r>
              <a:rPr dirty="0"/>
              <a:t>and</a:t>
            </a:r>
            <a:r>
              <a:rPr dirty="0" spc="-110"/>
              <a:t> </a:t>
            </a:r>
            <a:r>
              <a:rPr dirty="0"/>
              <a:t>what</a:t>
            </a:r>
            <a:r>
              <a:rPr dirty="0" spc="-5"/>
              <a:t> </a:t>
            </a:r>
            <a:r>
              <a:rPr dirty="0"/>
              <a:t>does</a:t>
            </a:r>
            <a:r>
              <a:rPr dirty="0" spc="-10"/>
              <a:t> </a:t>
            </a:r>
            <a:r>
              <a:rPr dirty="0" spc="-25"/>
              <a:t>it </a:t>
            </a:r>
            <a:r>
              <a:rPr dirty="0" spc="-10"/>
              <a:t>measure?</a:t>
            </a: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Font typeface="Arial MT"/>
              <a:buChar char="•"/>
              <a:tabLst>
                <a:tab pos="469900" algn="l"/>
              </a:tabLst>
            </a:pPr>
            <a:r>
              <a:rPr dirty="0">
                <a:solidFill>
                  <a:srgbClr val="0E6EC5"/>
                </a:solidFill>
              </a:rPr>
              <a:t>Method</a:t>
            </a:r>
            <a:r>
              <a:rPr dirty="0" spc="-120">
                <a:solidFill>
                  <a:srgbClr val="0E6EC5"/>
                </a:solidFill>
              </a:rPr>
              <a:t> </a:t>
            </a:r>
            <a:r>
              <a:rPr dirty="0" spc="-10">
                <a:solidFill>
                  <a:srgbClr val="0E6EC5"/>
                </a:solidFill>
              </a:rPr>
              <a:t>development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Dust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1032" y="1277048"/>
            <a:ext cx="4792980" cy="364553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469900" marR="260985" indent="-457834">
              <a:lnSpc>
                <a:spcPct val="101600"/>
              </a:lnSpc>
              <a:spcBef>
                <a:spcPts val="65"/>
              </a:spcBef>
              <a:buChar char="•"/>
              <a:tabLst>
                <a:tab pos="469900" algn="l"/>
                <a:tab pos="1640205" algn="l"/>
              </a:tabLst>
            </a:pPr>
            <a:r>
              <a:rPr dirty="0" sz="3200" spc="-10">
                <a:latin typeface="Arial MT"/>
                <a:cs typeface="Arial MT"/>
              </a:rPr>
              <a:t>Dust:</a:t>
            </a:r>
            <a:r>
              <a:rPr dirty="0" sz="3200">
                <a:latin typeface="Arial MT"/>
                <a:cs typeface="Arial MT"/>
              </a:rPr>
              <a:t>	large,</a:t>
            </a:r>
            <a:r>
              <a:rPr dirty="0" sz="3200" spc="-60">
                <a:latin typeface="Arial MT"/>
                <a:cs typeface="Arial MT"/>
              </a:rPr>
              <a:t> </a:t>
            </a:r>
            <a:r>
              <a:rPr dirty="0" sz="3200" spc="-20">
                <a:latin typeface="Arial MT"/>
                <a:cs typeface="Arial MT"/>
              </a:rPr>
              <a:t>rare </a:t>
            </a:r>
            <a:r>
              <a:rPr dirty="0" sz="3200">
                <a:latin typeface="Arial MT"/>
                <a:cs typeface="Arial MT"/>
              </a:rPr>
              <a:t>particles</a:t>
            </a:r>
            <a:r>
              <a:rPr dirty="0" sz="3200" spc="-19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in</a:t>
            </a:r>
            <a:r>
              <a:rPr dirty="0" sz="3200" spc="1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the</a:t>
            </a:r>
            <a:r>
              <a:rPr dirty="0" sz="3200" spc="20">
                <a:latin typeface="Arial MT"/>
                <a:cs typeface="Arial MT"/>
              </a:rPr>
              <a:t> </a:t>
            </a:r>
            <a:r>
              <a:rPr dirty="0" sz="3200" spc="-10">
                <a:latin typeface="Arial MT"/>
                <a:cs typeface="Arial MT"/>
              </a:rPr>
              <a:t>sample</a:t>
            </a:r>
            <a:endParaRPr sz="3200">
              <a:latin typeface="Arial MT"/>
              <a:cs typeface="Arial MT"/>
            </a:endParaRPr>
          </a:p>
          <a:p>
            <a:pPr marL="469900" marR="5080" indent="-457834">
              <a:lnSpc>
                <a:spcPct val="100000"/>
              </a:lnSpc>
              <a:spcBef>
                <a:spcPts val="740"/>
              </a:spcBef>
              <a:buChar char="•"/>
              <a:tabLst>
                <a:tab pos="469900" algn="l"/>
              </a:tabLst>
            </a:pPr>
            <a:r>
              <a:rPr dirty="0" sz="3200">
                <a:latin typeface="Arial MT"/>
                <a:cs typeface="Arial MT"/>
              </a:rPr>
              <a:t>Generally</a:t>
            </a:r>
            <a:r>
              <a:rPr dirty="0" sz="3200" spc="-13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not</a:t>
            </a:r>
            <a:r>
              <a:rPr dirty="0" sz="3200" spc="-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really</a:t>
            </a:r>
            <a:r>
              <a:rPr dirty="0" sz="3200" spc="-50">
                <a:latin typeface="Arial MT"/>
                <a:cs typeface="Arial MT"/>
              </a:rPr>
              <a:t> </a:t>
            </a:r>
            <a:r>
              <a:rPr dirty="0" sz="3200" spc="-20">
                <a:latin typeface="Arial MT"/>
                <a:cs typeface="Arial MT"/>
              </a:rPr>
              <a:t>part </a:t>
            </a:r>
            <a:r>
              <a:rPr dirty="0" sz="3200">
                <a:latin typeface="Arial MT"/>
                <a:cs typeface="Arial MT"/>
              </a:rPr>
              <a:t>of</a:t>
            </a:r>
            <a:r>
              <a:rPr dirty="0" sz="3200" spc="-3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the</a:t>
            </a:r>
            <a:r>
              <a:rPr dirty="0" sz="3200" spc="-25">
                <a:latin typeface="Arial MT"/>
                <a:cs typeface="Arial MT"/>
              </a:rPr>
              <a:t> </a:t>
            </a:r>
            <a:r>
              <a:rPr dirty="0" sz="3200" spc="-10">
                <a:latin typeface="Arial MT"/>
                <a:cs typeface="Arial MT"/>
              </a:rPr>
              <a:t>sample</a:t>
            </a:r>
            <a:endParaRPr sz="3200">
              <a:latin typeface="Arial MT"/>
              <a:cs typeface="Arial MT"/>
            </a:endParaRPr>
          </a:p>
          <a:p>
            <a:pPr marL="469900" marR="887730" indent="-457834">
              <a:lnSpc>
                <a:spcPct val="99700"/>
              </a:lnSpc>
              <a:spcBef>
                <a:spcPts val="820"/>
              </a:spcBef>
              <a:buChar char="•"/>
              <a:tabLst>
                <a:tab pos="469900" algn="l"/>
              </a:tabLst>
            </a:pPr>
            <a:r>
              <a:rPr dirty="0" sz="3200">
                <a:latin typeface="Arial MT"/>
                <a:cs typeface="Arial MT"/>
              </a:rPr>
              <a:t>Since</a:t>
            </a:r>
            <a:r>
              <a:rPr dirty="0" sz="3200" spc="-16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they</a:t>
            </a:r>
            <a:r>
              <a:rPr dirty="0" sz="3200" spc="4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are</a:t>
            </a:r>
            <a:r>
              <a:rPr dirty="0" sz="3200" spc="10">
                <a:latin typeface="Arial MT"/>
                <a:cs typeface="Arial MT"/>
              </a:rPr>
              <a:t> </a:t>
            </a:r>
            <a:r>
              <a:rPr dirty="0" sz="3200" spc="-20">
                <a:latin typeface="Arial MT"/>
                <a:cs typeface="Arial MT"/>
              </a:rPr>
              <a:t>rare </a:t>
            </a:r>
            <a:r>
              <a:rPr dirty="0" sz="3200">
                <a:latin typeface="Arial MT"/>
                <a:cs typeface="Arial MT"/>
              </a:rPr>
              <a:t>cannot</a:t>
            </a:r>
            <a:r>
              <a:rPr dirty="0" sz="3200" spc="-6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get</a:t>
            </a:r>
            <a:r>
              <a:rPr dirty="0" sz="3200" spc="15">
                <a:latin typeface="Arial MT"/>
                <a:cs typeface="Arial MT"/>
              </a:rPr>
              <a:t> </a:t>
            </a:r>
            <a:r>
              <a:rPr dirty="0" sz="3200" spc="-20">
                <a:latin typeface="Arial MT"/>
                <a:cs typeface="Arial MT"/>
              </a:rPr>
              <a:t>good </a:t>
            </a:r>
            <a:r>
              <a:rPr dirty="0" sz="3200" spc="-10">
                <a:latin typeface="Arial MT"/>
                <a:cs typeface="Arial MT"/>
              </a:rPr>
              <a:t>statistics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3175" y="1238148"/>
            <a:ext cx="5410200" cy="4380865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Filters</a:t>
            </a:r>
            <a:r>
              <a:rPr dirty="0" spc="-30"/>
              <a:t> </a:t>
            </a:r>
            <a:r>
              <a:rPr dirty="0"/>
              <a:t>are</a:t>
            </a:r>
            <a:r>
              <a:rPr dirty="0" spc="-15"/>
              <a:t> </a:t>
            </a:r>
            <a:r>
              <a:rPr dirty="0"/>
              <a:t>your</a:t>
            </a:r>
            <a:r>
              <a:rPr dirty="0" spc="-15"/>
              <a:t> </a:t>
            </a:r>
            <a:r>
              <a:rPr dirty="0" spc="-10"/>
              <a:t>friend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67029" y="1140777"/>
            <a:ext cx="5735320" cy="45897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469900" marR="5080" indent="-457834">
              <a:lnSpc>
                <a:spcPct val="100400"/>
              </a:lnSpc>
              <a:spcBef>
                <a:spcPts val="110"/>
              </a:spcBef>
              <a:buChar char="•"/>
              <a:tabLst>
                <a:tab pos="469900" algn="l"/>
                <a:tab pos="4511675" algn="l"/>
              </a:tabLst>
            </a:pPr>
            <a:r>
              <a:rPr dirty="0" sz="3200">
                <a:latin typeface="Arial MT"/>
                <a:cs typeface="Arial MT"/>
              </a:rPr>
              <a:t>Filter</a:t>
            </a:r>
            <a:r>
              <a:rPr dirty="0" sz="3200" spc="-7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to</a:t>
            </a:r>
            <a:r>
              <a:rPr dirty="0" sz="3200" spc="13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remove</a:t>
            </a:r>
            <a:r>
              <a:rPr dirty="0" sz="3200" spc="-120"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FF0D0D"/>
                </a:solidFill>
                <a:latin typeface="Arial MT"/>
                <a:cs typeface="Arial MT"/>
              </a:rPr>
              <a:t>dust.</a:t>
            </a:r>
            <a:r>
              <a:rPr dirty="0" sz="3200">
                <a:solidFill>
                  <a:srgbClr val="FF0D0D"/>
                </a:solidFill>
                <a:latin typeface="Arial MT"/>
                <a:cs typeface="Arial MT"/>
              </a:rPr>
              <a:t>	</a:t>
            </a:r>
            <a:r>
              <a:rPr dirty="0" sz="3200" spc="-25">
                <a:latin typeface="Arial MT"/>
                <a:cs typeface="Arial MT"/>
              </a:rPr>
              <a:t>If </a:t>
            </a:r>
            <a:r>
              <a:rPr dirty="0" sz="3200">
                <a:latin typeface="Arial MT"/>
                <a:cs typeface="Arial MT"/>
              </a:rPr>
              <a:t>particles</a:t>
            </a:r>
            <a:r>
              <a:rPr dirty="0" sz="3200" spc="-21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are</a:t>
            </a:r>
            <a:r>
              <a:rPr dirty="0" sz="3200" spc="7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too large</a:t>
            </a:r>
            <a:r>
              <a:rPr dirty="0" sz="3200" spc="-8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(D</a:t>
            </a:r>
            <a:r>
              <a:rPr dirty="0" sz="3200" spc="65">
                <a:latin typeface="Arial MT"/>
                <a:cs typeface="Arial MT"/>
              </a:rPr>
              <a:t> </a:t>
            </a:r>
            <a:r>
              <a:rPr dirty="0" sz="3200" spc="-25">
                <a:latin typeface="Arial MT"/>
                <a:cs typeface="Arial MT"/>
              </a:rPr>
              <a:t>&gt;50 </a:t>
            </a:r>
            <a:r>
              <a:rPr dirty="0" sz="3200">
                <a:latin typeface="Arial MT"/>
                <a:cs typeface="Arial MT"/>
              </a:rPr>
              <a:t>nm</a:t>
            </a:r>
            <a:r>
              <a:rPr dirty="0" sz="3200" spc="2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for</a:t>
            </a:r>
            <a:r>
              <a:rPr dirty="0" sz="3200" spc="-9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0.1 </a:t>
            </a:r>
            <a:r>
              <a:rPr dirty="0" sz="3200">
                <a:latin typeface="Symbol"/>
                <a:cs typeface="Symbol"/>
              </a:rPr>
              <a:t></a:t>
            </a:r>
            <a:r>
              <a:rPr dirty="0" sz="3200">
                <a:latin typeface="Arial MT"/>
                <a:cs typeface="Arial MT"/>
              </a:rPr>
              <a:t>m</a:t>
            </a:r>
            <a:r>
              <a:rPr dirty="0" sz="3200" spc="1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filter),</a:t>
            </a:r>
            <a:r>
              <a:rPr dirty="0" sz="3200" spc="-8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at</a:t>
            </a:r>
            <a:r>
              <a:rPr dirty="0" sz="3200" spc="5">
                <a:latin typeface="Arial MT"/>
                <a:cs typeface="Arial MT"/>
              </a:rPr>
              <a:t> </a:t>
            </a:r>
            <a:r>
              <a:rPr dirty="0" sz="3200" spc="-10">
                <a:latin typeface="Arial MT"/>
                <a:cs typeface="Arial MT"/>
              </a:rPr>
              <a:t>least </a:t>
            </a:r>
            <a:r>
              <a:rPr dirty="0" sz="3200">
                <a:latin typeface="Arial MT"/>
                <a:cs typeface="Arial MT"/>
              </a:rPr>
              <a:t>filter</a:t>
            </a:r>
            <a:r>
              <a:rPr dirty="0" sz="3200" spc="-60">
                <a:latin typeface="Arial MT"/>
                <a:cs typeface="Arial MT"/>
              </a:rPr>
              <a:t> </a:t>
            </a:r>
            <a:r>
              <a:rPr dirty="0" sz="3200" spc="-10">
                <a:latin typeface="Arial MT"/>
                <a:cs typeface="Arial MT"/>
              </a:rPr>
              <a:t>diluent.</a:t>
            </a:r>
            <a:endParaRPr sz="3200">
              <a:latin typeface="Arial MT"/>
              <a:cs typeface="Arial MT"/>
            </a:endParaRPr>
          </a:p>
          <a:p>
            <a:pPr marL="469900" marR="673735" indent="-457834">
              <a:lnSpc>
                <a:spcPts val="3460"/>
              </a:lnSpc>
              <a:spcBef>
                <a:spcPts val="1700"/>
              </a:spcBef>
              <a:buChar char="•"/>
              <a:tabLst>
                <a:tab pos="469900" algn="l"/>
              </a:tabLst>
            </a:pPr>
            <a:r>
              <a:rPr dirty="0" sz="3200">
                <a:latin typeface="Arial MT"/>
                <a:cs typeface="Arial MT"/>
              </a:rPr>
              <a:t>Filters</a:t>
            </a:r>
            <a:r>
              <a:rPr dirty="0" sz="3200" spc="-6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available</a:t>
            </a:r>
            <a:r>
              <a:rPr dirty="0" sz="3200" spc="-17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with</a:t>
            </a:r>
            <a:r>
              <a:rPr dirty="0" sz="3200" spc="60">
                <a:latin typeface="Arial MT"/>
                <a:cs typeface="Arial MT"/>
              </a:rPr>
              <a:t> </a:t>
            </a:r>
            <a:r>
              <a:rPr dirty="0" sz="3200" spc="-20">
                <a:latin typeface="Arial MT"/>
                <a:cs typeface="Arial MT"/>
              </a:rPr>
              <a:t>pore </a:t>
            </a:r>
            <a:r>
              <a:rPr dirty="0" sz="3200">
                <a:latin typeface="Arial MT"/>
                <a:cs typeface="Arial MT"/>
              </a:rPr>
              <a:t>sizes</a:t>
            </a:r>
            <a:r>
              <a:rPr dirty="0" sz="3200" spc="-5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from</a:t>
            </a:r>
            <a:r>
              <a:rPr dirty="0" sz="3200" spc="-7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20 nm</a:t>
            </a:r>
            <a:r>
              <a:rPr dirty="0" sz="3200" spc="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to</a:t>
            </a:r>
            <a:r>
              <a:rPr dirty="0" sz="3200" spc="-5">
                <a:latin typeface="Arial MT"/>
                <a:cs typeface="Arial MT"/>
              </a:rPr>
              <a:t> </a:t>
            </a:r>
            <a:r>
              <a:rPr dirty="0" sz="3200" spc="-20">
                <a:latin typeface="Arial MT"/>
                <a:cs typeface="Arial MT"/>
              </a:rPr>
              <a:t>2</a:t>
            </a:r>
            <a:r>
              <a:rPr dirty="0" sz="3200" spc="-20">
                <a:latin typeface="Symbol"/>
                <a:cs typeface="Symbol"/>
              </a:rPr>
              <a:t></a:t>
            </a:r>
            <a:r>
              <a:rPr dirty="0" sz="3200" spc="-20">
                <a:latin typeface="Arial MT"/>
                <a:cs typeface="Arial MT"/>
              </a:rPr>
              <a:t>m.</a:t>
            </a:r>
            <a:endParaRPr sz="3200">
              <a:latin typeface="Arial MT"/>
              <a:cs typeface="Arial MT"/>
            </a:endParaRPr>
          </a:p>
          <a:p>
            <a:pPr marL="469900" marR="454659" indent="-457834">
              <a:lnSpc>
                <a:spcPts val="3460"/>
              </a:lnSpc>
              <a:spcBef>
                <a:spcPts val="1565"/>
              </a:spcBef>
              <a:buChar char="•"/>
              <a:tabLst>
                <a:tab pos="469900" algn="l"/>
              </a:tabLst>
            </a:pPr>
            <a:r>
              <a:rPr dirty="0" sz="3200">
                <a:latin typeface="Arial MT"/>
                <a:cs typeface="Arial MT"/>
              </a:rPr>
              <a:t>We</a:t>
            </a:r>
            <a:r>
              <a:rPr dirty="0" sz="3200" spc="-40">
                <a:latin typeface="Arial MT"/>
                <a:cs typeface="Arial MT"/>
              </a:rPr>
              <a:t> </a:t>
            </a:r>
            <a:r>
              <a:rPr dirty="0" sz="3200">
                <a:solidFill>
                  <a:srgbClr val="FF0D0D"/>
                </a:solidFill>
                <a:latin typeface="Arial MT"/>
                <a:cs typeface="Arial MT"/>
              </a:rPr>
              <a:t>can</a:t>
            </a:r>
            <a:r>
              <a:rPr dirty="0" sz="3200" spc="40">
                <a:solidFill>
                  <a:srgbClr val="FF0D0D"/>
                </a:solidFill>
                <a:latin typeface="Arial MT"/>
                <a:cs typeface="Arial MT"/>
              </a:rPr>
              <a:t> </a:t>
            </a:r>
            <a:r>
              <a:rPr dirty="0" sz="3200">
                <a:solidFill>
                  <a:srgbClr val="FF0D0D"/>
                </a:solidFill>
                <a:latin typeface="Arial MT"/>
                <a:cs typeface="Arial MT"/>
              </a:rPr>
              <a:t>also</a:t>
            </a:r>
            <a:r>
              <a:rPr dirty="0" sz="3200" spc="-40">
                <a:solidFill>
                  <a:srgbClr val="FF0D0D"/>
                </a:solidFill>
                <a:latin typeface="Arial MT"/>
                <a:cs typeface="Arial MT"/>
              </a:rPr>
              <a:t> </a:t>
            </a:r>
            <a:r>
              <a:rPr dirty="0" sz="3200">
                <a:solidFill>
                  <a:srgbClr val="FF0D0D"/>
                </a:solidFill>
                <a:latin typeface="Arial MT"/>
                <a:cs typeface="Arial MT"/>
              </a:rPr>
              <a:t>centrifuge</a:t>
            </a:r>
            <a:r>
              <a:rPr dirty="0" sz="3200" spc="-185">
                <a:solidFill>
                  <a:srgbClr val="FF0D0D"/>
                </a:solidFill>
                <a:latin typeface="Arial MT"/>
                <a:cs typeface="Arial MT"/>
              </a:rPr>
              <a:t> </a:t>
            </a:r>
            <a:r>
              <a:rPr dirty="0" sz="3200" spc="-25">
                <a:latin typeface="Arial MT"/>
                <a:cs typeface="Arial MT"/>
              </a:rPr>
              <a:t>the </a:t>
            </a:r>
            <a:r>
              <a:rPr dirty="0" sz="3200">
                <a:latin typeface="Arial MT"/>
                <a:cs typeface="Arial MT"/>
              </a:rPr>
              <a:t>sample</a:t>
            </a:r>
            <a:r>
              <a:rPr dirty="0" sz="3200" spc="-10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and</a:t>
            </a:r>
            <a:r>
              <a:rPr dirty="0" sz="3200" spc="8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extract</a:t>
            </a:r>
            <a:r>
              <a:rPr dirty="0" sz="3200" spc="-10">
                <a:latin typeface="Arial MT"/>
                <a:cs typeface="Arial MT"/>
              </a:rPr>
              <a:t> </a:t>
            </a:r>
            <a:r>
              <a:rPr dirty="0" sz="3200" spc="-25">
                <a:latin typeface="Arial MT"/>
                <a:cs typeface="Arial MT"/>
              </a:rPr>
              <a:t>the </a:t>
            </a:r>
            <a:r>
              <a:rPr dirty="0" sz="3200" spc="-10">
                <a:latin typeface="Arial MT"/>
                <a:cs typeface="Arial MT"/>
              </a:rPr>
              <a:t>supernatant.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6575" y="1095121"/>
            <a:ext cx="4600575" cy="4276217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590" y="259016"/>
            <a:ext cx="394462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Suspension</a:t>
            </a:r>
            <a:r>
              <a:rPr dirty="0" spc="-50"/>
              <a:t> </a:t>
            </a:r>
            <a:r>
              <a:rPr dirty="0" spc="-10"/>
              <a:t>liquid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75590" y="1175112"/>
            <a:ext cx="10130790" cy="3700145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584200" algn="l"/>
              </a:tabLst>
            </a:pPr>
            <a:r>
              <a:rPr dirty="0" sz="3600" b="1">
                <a:latin typeface="Arial"/>
                <a:cs typeface="Arial"/>
              </a:rPr>
              <a:t>Choose</a:t>
            </a:r>
            <a:r>
              <a:rPr dirty="0" sz="3600" spc="-6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a</a:t>
            </a:r>
            <a:r>
              <a:rPr dirty="0" sz="3600" spc="-6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liquid</a:t>
            </a:r>
            <a:r>
              <a:rPr dirty="0" sz="3600" spc="114" b="1">
                <a:latin typeface="Arial"/>
                <a:cs typeface="Arial"/>
              </a:rPr>
              <a:t> </a:t>
            </a:r>
            <a:r>
              <a:rPr dirty="0" sz="3600" spc="-20" b="1">
                <a:latin typeface="Arial"/>
                <a:cs typeface="Arial"/>
              </a:rPr>
              <a:t>that</a:t>
            </a:r>
            <a:endParaRPr sz="3600">
              <a:latin typeface="Arial"/>
              <a:cs typeface="Arial"/>
            </a:endParaRPr>
          </a:p>
          <a:p>
            <a:pPr lvl="1" marL="1118235" indent="-572135">
              <a:lnSpc>
                <a:spcPct val="100000"/>
              </a:lnSpc>
              <a:spcBef>
                <a:spcPts val="810"/>
              </a:spcBef>
              <a:buChar char="•"/>
              <a:tabLst>
                <a:tab pos="1118235" algn="l"/>
              </a:tabLst>
            </a:pPr>
            <a:r>
              <a:rPr dirty="0" sz="3200">
                <a:latin typeface="Arial MT"/>
                <a:cs typeface="Arial MT"/>
              </a:rPr>
              <a:t>does</a:t>
            </a:r>
            <a:r>
              <a:rPr dirty="0" sz="3200" spc="-5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not</a:t>
            </a:r>
            <a:r>
              <a:rPr dirty="0" sz="3200" spc="-1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dissolve</a:t>
            </a:r>
            <a:r>
              <a:rPr dirty="0" sz="3200" spc="-16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the </a:t>
            </a:r>
            <a:r>
              <a:rPr dirty="0" sz="3200" spc="-10">
                <a:latin typeface="Arial MT"/>
                <a:cs typeface="Arial MT"/>
              </a:rPr>
              <a:t>particles</a:t>
            </a:r>
            <a:endParaRPr sz="3200">
              <a:latin typeface="Arial MT"/>
              <a:cs typeface="Arial MT"/>
            </a:endParaRPr>
          </a:p>
          <a:p>
            <a:pPr lvl="1" marL="1118235" indent="-572135">
              <a:lnSpc>
                <a:spcPct val="100000"/>
              </a:lnSpc>
              <a:spcBef>
                <a:spcPts val="815"/>
              </a:spcBef>
              <a:buChar char="•"/>
              <a:tabLst>
                <a:tab pos="1118235" algn="l"/>
              </a:tabLst>
            </a:pPr>
            <a:r>
              <a:rPr dirty="0" sz="3200">
                <a:latin typeface="Arial MT"/>
                <a:cs typeface="Arial MT"/>
              </a:rPr>
              <a:t>prevents</a:t>
            </a:r>
            <a:r>
              <a:rPr dirty="0" sz="3200" spc="-11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loose</a:t>
            </a:r>
            <a:r>
              <a:rPr dirty="0" sz="3200" spc="35">
                <a:latin typeface="Arial MT"/>
                <a:cs typeface="Arial MT"/>
              </a:rPr>
              <a:t> </a:t>
            </a:r>
            <a:r>
              <a:rPr dirty="0" sz="3200" spc="-10">
                <a:latin typeface="Arial MT"/>
                <a:cs typeface="Arial MT"/>
              </a:rPr>
              <a:t>agglomerates</a:t>
            </a:r>
            <a:endParaRPr sz="3200">
              <a:latin typeface="Arial MT"/>
              <a:cs typeface="Arial MT"/>
            </a:endParaRPr>
          </a:p>
          <a:p>
            <a:pPr marL="584200" indent="-571500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584200" algn="l"/>
              </a:tabLst>
            </a:pPr>
            <a:r>
              <a:rPr dirty="0" sz="3600" b="1">
                <a:latin typeface="Arial"/>
                <a:cs typeface="Arial"/>
              </a:rPr>
              <a:t>Add</a:t>
            </a:r>
            <a:r>
              <a:rPr dirty="0" sz="3600" spc="12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energy</a:t>
            </a:r>
            <a:r>
              <a:rPr dirty="0" sz="3600" spc="-114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to</a:t>
            </a:r>
            <a:r>
              <a:rPr dirty="0" sz="3600" spc="-1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break</a:t>
            </a:r>
            <a:r>
              <a:rPr dirty="0" sz="3600" spc="-12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up</a:t>
            </a:r>
            <a:r>
              <a:rPr dirty="0" sz="3600" spc="-1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loose</a:t>
            </a:r>
            <a:r>
              <a:rPr dirty="0" sz="3600" spc="30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agglomerates</a:t>
            </a:r>
            <a:endParaRPr sz="3600">
              <a:latin typeface="Arial"/>
              <a:cs typeface="Arial"/>
            </a:endParaRPr>
          </a:p>
          <a:p>
            <a:pPr lvl="1" marL="1118235" indent="-572135">
              <a:lnSpc>
                <a:spcPct val="100000"/>
              </a:lnSpc>
              <a:spcBef>
                <a:spcPts val="815"/>
              </a:spcBef>
              <a:buChar char="•"/>
              <a:tabLst>
                <a:tab pos="1118235" algn="l"/>
              </a:tabLst>
            </a:pPr>
            <a:r>
              <a:rPr dirty="0" sz="3200" spc="-10">
                <a:latin typeface="Arial MT"/>
                <a:cs typeface="Arial MT"/>
              </a:rPr>
              <a:t>stirring</a:t>
            </a:r>
            <a:endParaRPr sz="3200">
              <a:latin typeface="Arial MT"/>
              <a:cs typeface="Arial MT"/>
            </a:endParaRPr>
          </a:p>
          <a:p>
            <a:pPr lvl="1" marL="1118235" indent="-572135">
              <a:lnSpc>
                <a:spcPct val="100000"/>
              </a:lnSpc>
              <a:spcBef>
                <a:spcPts val="815"/>
              </a:spcBef>
              <a:buChar char="•"/>
              <a:tabLst>
                <a:tab pos="1118235" algn="l"/>
              </a:tabLst>
            </a:pPr>
            <a:r>
              <a:rPr dirty="0" sz="3200" spc="-10">
                <a:latin typeface="Arial MT"/>
                <a:cs typeface="Arial MT"/>
              </a:rPr>
              <a:t>ultrasound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Surfactants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97534" y="1326718"/>
            <a:ext cx="8777605" cy="35439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4345305">
              <a:lnSpc>
                <a:spcPct val="121200"/>
              </a:lnSpc>
              <a:spcBef>
                <a:spcPts val="90"/>
              </a:spcBef>
            </a:pPr>
            <a:r>
              <a:rPr dirty="0" sz="3200" b="1">
                <a:latin typeface="Arial"/>
                <a:cs typeface="Arial"/>
              </a:rPr>
              <a:t>Enable</a:t>
            </a:r>
            <a:r>
              <a:rPr dirty="0" sz="3200" spc="-9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wetting </a:t>
            </a:r>
            <a:r>
              <a:rPr dirty="0" sz="3200" b="1">
                <a:latin typeface="Arial"/>
                <a:cs typeface="Arial"/>
              </a:rPr>
              <a:t>Prevent</a:t>
            </a:r>
            <a:r>
              <a:rPr dirty="0" sz="3200" spc="-8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agglomeration</a:t>
            </a:r>
            <a:endParaRPr sz="3200">
              <a:latin typeface="Arial"/>
              <a:cs typeface="Arial"/>
            </a:endParaRPr>
          </a:p>
          <a:p>
            <a:pPr marL="927735" marR="1167765">
              <a:lnSpc>
                <a:spcPts val="4580"/>
              </a:lnSpc>
              <a:spcBef>
                <a:spcPts val="275"/>
              </a:spcBef>
            </a:pPr>
            <a:r>
              <a:rPr dirty="0" sz="3200" b="1">
                <a:latin typeface="Arial"/>
                <a:cs typeface="Arial"/>
              </a:rPr>
              <a:t>Common</a:t>
            </a:r>
            <a:r>
              <a:rPr dirty="0" sz="3200" spc="2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concentration:</a:t>
            </a:r>
            <a:r>
              <a:rPr dirty="0" sz="3200" spc="-13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0.01-</a:t>
            </a:r>
            <a:r>
              <a:rPr dirty="0" sz="3200" spc="-20" b="1">
                <a:latin typeface="Arial"/>
                <a:cs typeface="Arial"/>
              </a:rPr>
              <a:t>0.1% </a:t>
            </a:r>
            <a:r>
              <a:rPr dirty="0" sz="3200" spc="-10" b="1">
                <a:latin typeface="Arial"/>
                <a:cs typeface="Arial"/>
              </a:rPr>
              <a:t>example:</a:t>
            </a:r>
            <a:endParaRPr sz="3200">
              <a:latin typeface="Arial"/>
              <a:cs typeface="Arial"/>
            </a:endParaRPr>
          </a:p>
          <a:p>
            <a:pPr marL="1842770" marR="5080">
              <a:lnSpc>
                <a:spcPts val="4580"/>
              </a:lnSpc>
            </a:pPr>
            <a:r>
              <a:rPr dirty="0" sz="3200" spc="-10" b="1">
                <a:latin typeface="Arial"/>
                <a:cs typeface="Arial"/>
              </a:rPr>
              <a:t>Tetrasodium</a:t>
            </a:r>
            <a:r>
              <a:rPr dirty="0" sz="3200" spc="-21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pyrophosphate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(TSPP) Triton</a:t>
            </a:r>
            <a:r>
              <a:rPr dirty="0" sz="3200" spc="-165" b="1">
                <a:latin typeface="Arial"/>
                <a:cs typeface="Arial"/>
              </a:rPr>
              <a:t> </a:t>
            </a:r>
            <a:r>
              <a:rPr dirty="0" sz="3200" spc="-50" b="1">
                <a:latin typeface="Arial"/>
                <a:cs typeface="Arial"/>
              </a:rPr>
              <a:t>X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590" y="259016"/>
            <a:ext cx="168719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Wetting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8975" y="912939"/>
            <a:ext cx="10968990" cy="1808480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70"/>
              </a:spcBef>
              <a:buChar char="•"/>
              <a:tabLst>
                <a:tab pos="469900" algn="l"/>
              </a:tabLst>
            </a:pPr>
            <a:r>
              <a:rPr dirty="0" sz="2000">
                <a:latin typeface="Arial MT"/>
                <a:cs typeface="Arial MT"/>
              </a:rPr>
              <a:t>Many</a:t>
            </a:r>
            <a:r>
              <a:rPr dirty="0" sz="2000" spc="-114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dry</a:t>
            </a:r>
            <a:r>
              <a:rPr dirty="0" sz="2000" spc="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particle</a:t>
            </a:r>
            <a:r>
              <a:rPr dirty="0" sz="2000" spc="-1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samples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will</a:t>
            </a:r>
            <a:r>
              <a:rPr dirty="0" sz="2000" spc="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never</a:t>
            </a:r>
            <a:r>
              <a:rPr dirty="0" sz="2000" spc="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form</a:t>
            </a:r>
            <a:r>
              <a:rPr dirty="0" sz="2000" spc="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</a:t>
            </a:r>
            <a:r>
              <a:rPr dirty="0" sz="2000" spc="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nanoparticle</a:t>
            </a:r>
            <a:r>
              <a:rPr dirty="0" sz="2000" spc="-1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suspension</a:t>
            </a:r>
            <a:r>
              <a:rPr dirty="0" sz="2000" spc="-1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without</a:t>
            </a:r>
            <a:r>
              <a:rPr dirty="0" sz="2000" spc="-10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significant</a:t>
            </a:r>
            <a:r>
              <a:rPr dirty="0" sz="2000" spc="-10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effort.</a:t>
            </a:r>
            <a:endParaRPr sz="2000">
              <a:latin typeface="Arial MT"/>
              <a:cs typeface="Arial MT"/>
            </a:endParaRPr>
          </a:p>
          <a:p>
            <a:pPr marL="469900" marR="5080" indent="-457834">
              <a:lnSpc>
                <a:spcPts val="1950"/>
              </a:lnSpc>
              <a:spcBef>
                <a:spcPts val="1415"/>
              </a:spcBef>
              <a:buChar char="•"/>
              <a:tabLst>
                <a:tab pos="469900" algn="l"/>
                <a:tab pos="4926330" algn="l"/>
              </a:tabLst>
            </a:pPr>
            <a:r>
              <a:rPr dirty="0" sz="2000">
                <a:latin typeface="Arial MT"/>
                <a:cs typeface="Arial MT"/>
              </a:rPr>
              <a:t>Sprinkle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particles</a:t>
            </a:r>
            <a:r>
              <a:rPr dirty="0" sz="2000" spc="-10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on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top</a:t>
            </a:r>
            <a:r>
              <a:rPr dirty="0" sz="2000" spc="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of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target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dispersant.</a:t>
            </a:r>
            <a:r>
              <a:rPr dirty="0" sz="2000" spc="47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If</a:t>
            </a:r>
            <a:r>
              <a:rPr dirty="0" sz="2000" spc="-10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particles</a:t>
            </a:r>
            <a:r>
              <a:rPr dirty="0" sz="2000" spc="-10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float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on</a:t>
            </a:r>
            <a:r>
              <a:rPr dirty="0" sz="2000" spc="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top</a:t>
            </a:r>
            <a:r>
              <a:rPr dirty="0" sz="2000" spc="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and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do</a:t>
            </a:r>
            <a:r>
              <a:rPr dirty="0" sz="2000" spc="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not</a:t>
            </a:r>
            <a:r>
              <a:rPr dirty="0" sz="2000" spc="6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penetrate </a:t>
            </a: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water</a:t>
            </a:r>
            <a:r>
              <a:rPr dirty="0" sz="2000" spc="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surface,</a:t>
            </a:r>
            <a:r>
              <a:rPr dirty="0" sz="2000" spc="-1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they</a:t>
            </a:r>
            <a:r>
              <a:rPr dirty="0" sz="2000" spc="-114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are</a:t>
            </a:r>
            <a:r>
              <a:rPr dirty="0" sz="2000" spc="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not</a:t>
            </a:r>
            <a:r>
              <a:rPr dirty="0" sz="2000" spc="5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wetted.</a:t>
            </a:r>
            <a:r>
              <a:rPr dirty="0" sz="2000">
                <a:latin typeface="Arial MT"/>
                <a:cs typeface="Arial MT"/>
              </a:rPr>
              <a:t>	This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is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usually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bad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sign.</a:t>
            </a:r>
            <a:endParaRPr sz="2000">
              <a:latin typeface="Arial MT"/>
              <a:cs typeface="Arial MT"/>
            </a:endParaRPr>
          </a:p>
          <a:p>
            <a:pPr marL="469900" marR="286385" indent="-457834">
              <a:lnSpc>
                <a:spcPts val="1950"/>
              </a:lnSpc>
              <a:spcBef>
                <a:spcPts val="1435"/>
              </a:spcBef>
              <a:buChar char="•"/>
              <a:tabLst>
                <a:tab pos="469900" algn="l"/>
                <a:tab pos="4745990" algn="l"/>
              </a:tabLst>
            </a:pPr>
            <a:r>
              <a:rPr dirty="0" sz="2000">
                <a:latin typeface="Arial MT"/>
                <a:cs typeface="Arial MT"/>
              </a:rPr>
              <a:t>If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particles</a:t>
            </a:r>
            <a:r>
              <a:rPr dirty="0" sz="2000" spc="-10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break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through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surface</a:t>
            </a:r>
            <a:r>
              <a:rPr dirty="0" sz="2000" spc="-1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and</a:t>
            </a:r>
            <a:r>
              <a:rPr dirty="0" sz="2000" spc="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sink,</a:t>
            </a:r>
            <a:r>
              <a:rPr dirty="0" sz="2000" spc="-10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they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are</a:t>
            </a:r>
            <a:r>
              <a:rPr dirty="0" sz="2000" spc="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a)</a:t>
            </a:r>
            <a:r>
              <a:rPr dirty="0" sz="2000" spc="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wetted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or</a:t>
            </a:r>
            <a:r>
              <a:rPr dirty="0" sz="2000" spc="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b)</a:t>
            </a:r>
            <a:r>
              <a:rPr dirty="0" sz="2000" spc="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so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big</a:t>
            </a:r>
            <a:r>
              <a:rPr dirty="0" sz="2000" spc="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that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gravity</a:t>
            </a:r>
            <a:r>
              <a:rPr dirty="0" sz="2000" spc="-25">
                <a:latin typeface="Arial MT"/>
                <a:cs typeface="Arial MT"/>
              </a:rPr>
              <a:t> is </a:t>
            </a:r>
            <a:r>
              <a:rPr dirty="0" sz="2000">
                <a:latin typeface="Arial MT"/>
                <a:cs typeface="Arial MT"/>
              </a:rPr>
              <a:t>more</a:t>
            </a:r>
            <a:r>
              <a:rPr dirty="0" sz="2000" spc="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important</a:t>
            </a:r>
            <a:r>
              <a:rPr dirty="0" sz="2000" spc="-10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than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surface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tension.</a:t>
            </a:r>
            <a:r>
              <a:rPr dirty="0" sz="2000">
                <a:latin typeface="Arial MT"/>
                <a:cs typeface="Arial MT"/>
              </a:rPr>
              <a:t>	If</a:t>
            </a:r>
            <a:r>
              <a:rPr dirty="0" sz="2000" spc="-1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it</a:t>
            </a:r>
            <a:r>
              <a:rPr dirty="0" sz="2000" spc="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is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case</a:t>
            </a:r>
            <a:r>
              <a:rPr dirty="0" sz="2000" spc="-8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(a),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you</a:t>
            </a:r>
            <a:r>
              <a:rPr dirty="0" sz="2000" spc="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are</a:t>
            </a:r>
            <a:r>
              <a:rPr dirty="0" sz="2000" spc="-8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in</a:t>
            </a:r>
            <a:r>
              <a:rPr dirty="0" sz="2000" spc="8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luck.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349375" y="2825381"/>
            <a:ext cx="4292600" cy="3517900"/>
            <a:chOff x="1349375" y="2825381"/>
            <a:chExt cx="4292600" cy="35179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3142805"/>
              <a:ext cx="2838450" cy="320001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349375" y="2825381"/>
              <a:ext cx="4267200" cy="12700"/>
            </a:xfrm>
            <a:custGeom>
              <a:avLst/>
              <a:gdLst/>
              <a:ahLst/>
              <a:cxnLst/>
              <a:rect l="l" t="t" r="r" b="b"/>
              <a:pathLst>
                <a:path w="4267200" h="12700">
                  <a:moveTo>
                    <a:pt x="0" y="12700"/>
                  </a:moveTo>
                  <a:lnTo>
                    <a:pt x="4267200" y="12700"/>
                  </a:lnTo>
                  <a:lnTo>
                    <a:pt x="42672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74775" y="3914266"/>
              <a:ext cx="4267200" cy="12700"/>
            </a:xfrm>
            <a:custGeom>
              <a:avLst/>
              <a:gdLst/>
              <a:ahLst/>
              <a:cxnLst/>
              <a:rect l="l" t="t" r="r" b="b"/>
              <a:pathLst>
                <a:path w="4267200" h="12700">
                  <a:moveTo>
                    <a:pt x="0" y="12699"/>
                  </a:moveTo>
                  <a:lnTo>
                    <a:pt x="4267200" y="12699"/>
                  </a:lnTo>
                  <a:lnTo>
                    <a:pt x="4267200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DBEE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362075" y="2838081"/>
              <a:ext cx="4267200" cy="1076325"/>
            </a:xfrm>
            <a:custGeom>
              <a:avLst/>
              <a:gdLst/>
              <a:ahLst/>
              <a:cxnLst/>
              <a:rect l="l" t="t" r="r" b="b"/>
              <a:pathLst>
                <a:path w="4267200" h="1076325">
                  <a:moveTo>
                    <a:pt x="4267200" y="0"/>
                  </a:moveTo>
                  <a:lnTo>
                    <a:pt x="0" y="0"/>
                  </a:lnTo>
                  <a:lnTo>
                    <a:pt x="0" y="1076185"/>
                  </a:lnTo>
                  <a:lnTo>
                    <a:pt x="4267200" y="1076185"/>
                  </a:lnTo>
                  <a:lnTo>
                    <a:pt x="4267200" y="0"/>
                  </a:lnTo>
                  <a:close/>
                </a:path>
              </a:pathLst>
            </a:custGeom>
            <a:solidFill>
              <a:srgbClr val="58AAF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5778500" y="2806331"/>
            <a:ext cx="4673600" cy="3746500"/>
            <a:chOff x="5778500" y="2806331"/>
            <a:chExt cx="4673600" cy="37465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7025" y="2819057"/>
              <a:ext cx="3076575" cy="3733291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778500" y="2806331"/>
              <a:ext cx="4648200" cy="12700"/>
            </a:xfrm>
            <a:custGeom>
              <a:avLst/>
              <a:gdLst/>
              <a:ahLst/>
              <a:cxnLst/>
              <a:rect l="l" t="t" r="r" b="b"/>
              <a:pathLst>
                <a:path w="4648200" h="12700">
                  <a:moveTo>
                    <a:pt x="0" y="12700"/>
                  </a:moveTo>
                  <a:lnTo>
                    <a:pt x="4648200" y="12700"/>
                  </a:lnTo>
                  <a:lnTo>
                    <a:pt x="46482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803900" y="3895216"/>
              <a:ext cx="4648200" cy="12700"/>
            </a:xfrm>
            <a:custGeom>
              <a:avLst/>
              <a:gdLst/>
              <a:ahLst/>
              <a:cxnLst/>
              <a:rect l="l" t="t" r="r" b="b"/>
              <a:pathLst>
                <a:path w="4648200" h="12700">
                  <a:moveTo>
                    <a:pt x="0" y="12699"/>
                  </a:moveTo>
                  <a:lnTo>
                    <a:pt x="4648200" y="12699"/>
                  </a:lnTo>
                  <a:lnTo>
                    <a:pt x="4648200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DBEE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791200" y="2819031"/>
              <a:ext cx="4648200" cy="1076325"/>
            </a:xfrm>
            <a:custGeom>
              <a:avLst/>
              <a:gdLst/>
              <a:ahLst/>
              <a:cxnLst/>
              <a:rect l="l" t="t" r="r" b="b"/>
              <a:pathLst>
                <a:path w="4648200" h="1076325">
                  <a:moveTo>
                    <a:pt x="4648200" y="0"/>
                  </a:moveTo>
                  <a:lnTo>
                    <a:pt x="0" y="0"/>
                  </a:lnTo>
                  <a:lnTo>
                    <a:pt x="0" y="1076185"/>
                  </a:lnTo>
                  <a:lnTo>
                    <a:pt x="4648200" y="1076185"/>
                  </a:lnTo>
                  <a:lnTo>
                    <a:pt x="4648200" y="0"/>
                  </a:lnTo>
                  <a:close/>
                </a:path>
              </a:pathLst>
            </a:custGeom>
            <a:solidFill>
              <a:srgbClr val="58AA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362075" y="2853372"/>
            <a:ext cx="4267200" cy="101346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849755" marR="358775" indent="-1487170">
              <a:lnSpc>
                <a:spcPct val="101699"/>
              </a:lnSpc>
              <a:spcBef>
                <a:spcPts val="60"/>
              </a:spcBef>
            </a:pPr>
            <a:r>
              <a:rPr dirty="0" sz="3200">
                <a:solidFill>
                  <a:srgbClr val="FFFFFF"/>
                </a:solidFill>
                <a:latin typeface="Arial MT"/>
                <a:cs typeface="Arial MT"/>
              </a:rPr>
              <a:t>Particles</a:t>
            </a:r>
            <a:r>
              <a:rPr dirty="0" sz="3200" spc="-1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200">
                <a:solidFill>
                  <a:srgbClr val="FFFFFF"/>
                </a:solidFill>
                <a:latin typeface="Arial MT"/>
                <a:cs typeface="Arial MT"/>
              </a:rPr>
              <a:t>floating</a:t>
            </a:r>
            <a:r>
              <a:rPr dirty="0" sz="3200" spc="-1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200" spc="-35">
                <a:solidFill>
                  <a:srgbClr val="FFFFFF"/>
                </a:solidFill>
                <a:latin typeface="Arial MT"/>
                <a:cs typeface="Arial MT"/>
              </a:rPr>
              <a:t>on </a:t>
            </a:r>
            <a:r>
              <a:rPr dirty="0" sz="3200" spc="-25">
                <a:solidFill>
                  <a:srgbClr val="FFFFFF"/>
                </a:solidFill>
                <a:latin typeface="Arial MT"/>
                <a:cs typeface="Arial MT"/>
              </a:rPr>
              <a:t>top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5791200" y="2836799"/>
            <a:ext cx="4648200" cy="1014094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554480" marR="810895" indent="-734060">
              <a:lnSpc>
                <a:spcPct val="101699"/>
              </a:lnSpc>
              <a:spcBef>
                <a:spcPts val="65"/>
              </a:spcBef>
            </a:pPr>
            <a:r>
              <a:rPr dirty="0" sz="3200">
                <a:solidFill>
                  <a:srgbClr val="FFFFFF"/>
                </a:solidFill>
                <a:latin typeface="Arial MT"/>
                <a:cs typeface="Arial MT"/>
              </a:rPr>
              <a:t>Plume</a:t>
            </a:r>
            <a:r>
              <a:rPr dirty="0" sz="32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20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dirty="0" sz="32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Arial MT"/>
                <a:cs typeface="Arial MT"/>
              </a:rPr>
              <a:t>sinking particles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Solvents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18807" y="1270635"/>
            <a:ext cx="10086975" cy="453326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469900" marR="424180" indent="-457834">
              <a:lnSpc>
                <a:spcPct val="101400"/>
              </a:lnSpc>
              <a:spcBef>
                <a:spcPts val="60"/>
              </a:spcBef>
              <a:buChar char="•"/>
              <a:tabLst>
                <a:tab pos="469900" algn="l"/>
              </a:tabLst>
            </a:pPr>
            <a:r>
              <a:rPr dirty="0" sz="3950">
                <a:latin typeface="Arial MT"/>
                <a:cs typeface="Arial MT"/>
              </a:rPr>
              <a:t>Working</a:t>
            </a:r>
            <a:r>
              <a:rPr dirty="0" sz="3950" spc="10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with</a:t>
            </a:r>
            <a:r>
              <a:rPr dirty="0" sz="3950" spc="15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aqueous</a:t>
            </a:r>
            <a:r>
              <a:rPr dirty="0" sz="3950" spc="280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systems</a:t>
            </a:r>
            <a:r>
              <a:rPr dirty="0" sz="3950" spc="-65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is</a:t>
            </a:r>
            <a:r>
              <a:rPr dirty="0" sz="3950" spc="10">
                <a:latin typeface="Arial MT"/>
                <a:cs typeface="Arial MT"/>
              </a:rPr>
              <a:t> </a:t>
            </a:r>
            <a:r>
              <a:rPr dirty="0" sz="3950" spc="-10">
                <a:latin typeface="Arial MT"/>
                <a:cs typeface="Arial MT"/>
              </a:rPr>
              <a:t>usually </a:t>
            </a:r>
            <a:r>
              <a:rPr dirty="0" sz="3950">
                <a:latin typeface="Arial MT"/>
                <a:cs typeface="Arial MT"/>
              </a:rPr>
              <a:t>easier</a:t>
            </a:r>
            <a:r>
              <a:rPr dirty="0" sz="3950" spc="95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for</a:t>
            </a:r>
            <a:r>
              <a:rPr dirty="0" sz="3950" spc="-40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many</a:t>
            </a:r>
            <a:r>
              <a:rPr dirty="0" sz="3950" spc="125">
                <a:latin typeface="Arial MT"/>
                <a:cs typeface="Arial MT"/>
              </a:rPr>
              <a:t> </a:t>
            </a:r>
            <a:r>
              <a:rPr dirty="0" sz="3950" spc="-10">
                <a:latin typeface="Arial MT"/>
                <a:cs typeface="Arial MT"/>
              </a:rPr>
              <a:t>reasons.</a:t>
            </a:r>
            <a:endParaRPr sz="3950">
              <a:latin typeface="Arial MT"/>
              <a:cs typeface="Arial MT"/>
            </a:endParaRPr>
          </a:p>
          <a:p>
            <a:pPr marL="469900" marR="431800" indent="-457834">
              <a:lnSpc>
                <a:spcPct val="101400"/>
              </a:lnSpc>
              <a:spcBef>
                <a:spcPts val="980"/>
              </a:spcBef>
              <a:buChar char="•"/>
              <a:tabLst>
                <a:tab pos="469900" algn="l"/>
              </a:tabLst>
            </a:pPr>
            <a:r>
              <a:rPr dirty="0" sz="3950">
                <a:latin typeface="Arial MT"/>
                <a:cs typeface="Arial MT"/>
              </a:rPr>
              <a:t>But</a:t>
            </a:r>
            <a:r>
              <a:rPr dirty="0" sz="3950" spc="120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don’t</a:t>
            </a:r>
            <a:r>
              <a:rPr dirty="0" sz="3950" spc="120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forget</a:t>
            </a:r>
            <a:r>
              <a:rPr dirty="0" sz="3950" spc="50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to</a:t>
            </a:r>
            <a:r>
              <a:rPr dirty="0" sz="3950" spc="-75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try</a:t>
            </a:r>
            <a:r>
              <a:rPr dirty="0" sz="3950" spc="-75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a</a:t>
            </a:r>
            <a:r>
              <a:rPr dirty="0" sz="3950" spc="-5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less</a:t>
            </a:r>
            <a:r>
              <a:rPr dirty="0" sz="3950" spc="-5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polar</a:t>
            </a:r>
            <a:r>
              <a:rPr dirty="0" sz="3950" spc="200">
                <a:latin typeface="Arial MT"/>
                <a:cs typeface="Arial MT"/>
              </a:rPr>
              <a:t> </a:t>
            </a:r>
            <a:r>
              <a:rPr dirty="0" sz="3950" spc="-10">
                <a:latin typeface="Arial MT"/>
                <a:cs typeface="Arial MT"/>
              </a:rPr>
              <a:t>solvent </a:t>
            </a:r>
            <a:r>
              <a:rPr dirty="0" sz="3950">
                <a:latin typeface="Arial MT"/>
                <a:cs typeface="Arial MT"/>
              </a:rPr>
              <a:t>such</a:t>
            </a:r>
            <a:r>
              <a:rPr dirty="0" sz="3950" spc="-65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as</a:t>
            </a:r>
            <a:r>
              <a:rPr dirty="0" sz="3950" spc="15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isopropyl</a:t>
            </a:r>
            <a:r>
              <a:rPr dirty="0" sz="3950" spc="204">
                <a:latin typeface="Arial MT"/>
                <a:cs typeface="Arial MT"/>
              </a:rPr>
              <a:t> </a:t>
            </a:r>
            <a:r>
              <a:rPr dirty="0" sz="3950" spc="-10">
                <a:latin typeface="Arial MT"/>
                <a:cs typeface="Arial MT"/>
              </a:rPr>
              <a:t>alcohol.</a:t>
            </a:r>
            <a:endParaRPr sz="3950">
              <a:latin typeface="Arial MT"/>
              <a:cs typeface="Arial MT"/>
            </a:endParaRPr>
          </a:p>
          <a:p>
            <a:pPr marL="469900" marR="5080" indent="-457834">
              <a:lnSpc>
                <a:spcPct val="101400"/>
              </a:lnSpc>
              <a:spcBef>
                <a:spcPts val="900"/>
              </a:spcBef>
              <a:buChar char="•"/>
              <a:tabLst>
                <a:tab pos="469900" algn="l"/>
              </a:tabLst>
            </a:pPr>
            <a:r>
              <a:rPr dirty="0" sz="3950">
                <a:latin typeface="Arial MT"/>
                <a:cs typeface="Arial MT"/>
              </a:rPr>
              <a:t>Don’t</a:t>
            </a:r>
            <a:r>
              <a:rPr dirty="0" sz="3950" spc="70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forget</a:t>
            </a:r>
            <a:r>
              <a:rPr dirty="0" sz="3950" spc="5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that organic</a:t>
            </a:r>
            <a:r>
              <a:rPr dirty="0" sz="3950" spc="155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solvents</a:t>
            </a:r>
            <a:r>
              <a:rPr dirty="0" sz="3950" spc="155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are</a:t>
            </a:r>
            <a:r>
              <a:rPr dirty="0" sz="3950" spc="-50">
                <a:latin typeface="Arial MT"/>
                <a:cs typeface="Arial MT"/>
              </a:rPr>
              <a:t> </a:t>
            </a:r>
            <a:r>
              <a:rPr dirty="0" sz="3950" spc="-20">
                <a:latin typeface="Arial MT"/>
                <a:cs typeface="Arial MT"/>
              </a:rPr>
              <a:t>more </a:t>
            </a:r>
            <a:r>
              <a:rPr dirty="0" sz="3950">
                <a:latin typeface="Arial MT"/>
                <a:cs typeface="Arial MT"/>
              </a:rPr>
              <a:t>difficult</a:t>
            </a:r>
            <a:r>
              <a:rPr dirty="0" sz="3950" spc="180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to</a:t>
            </a:r>
            <a:r>
              <a:rPr dirty="0" sz="3950" spc="-135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handle</a:t>
            </a:r>
            <a:r>
              <a:rPr dirty="0" sz="3950" spc="215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due</a:t>
            </a:r>
            <a:r>
              <a:rPr dirty="0" sz="3950" spc="80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to</a:t>
            </a:r>
            <a:r>
              <a:rPr dirty="0" sz="3950" spc="-135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fire</a:t>
            </a:r>
            <a:r>
              <a:rPr dirty="0" sz="3950" spc="-60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and</a:t>
            </a:r>
            <a:r>
              <a:rPr dirty="0" sz="3950" spc="80">
                <a:latin typeface="Arial MT"/>
                <a:cs typeface="Arial MT"/>
              </a:rPr>
              <a:t> </a:t>
            </a:r>
            <a:r>
              <a:rPr dirty="0" sz="3950" spc="-10">
                <a:latin typeface="Arial MT"/>
                <a:cs typeface="Arial MT"/>
              </a:rPr>
              <a:t>health hazards.</a:t>
            </a:r>
            <a:endParaRPr sz="3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9257" y="1200530"/>
            <a:ext cx="10890885" cy="394970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just" marL="519430" marR="69215" indent="-456565">
              <a:lnSpc>
                <a:spcPts val="3000"/>
              </a:lnSpc>
              <a:spcBef>
                <a:spcPts val="480"/>
              </a:spcBef>
              <a:buClr>
                <a:srgbClr val="0E6EC5"/>
              </a:buClr>
              <a:buFont typeface="Arial MT"/>
              <a:buChar char="•"/>
              <a:tabLst>
                <a:tab pos="520700" algn="l"/>
              </a:tabLst>
            </a:pPr>
            <a:r>
              <a:rPr dirty="0" sz="2750" b="1">
                <a:solidFill>
                  <a:srgbClr val="0E6EC5"/>
                </a:solidFill>
                <a:latin typeface="Arial"/>
                <a:cs typeface="Arial"/>
              </a:rPr>
              <a:t>Static</a:t>
            </a:r>
            <a:r>
              <a:rPr dirty="0" sz="2750" spc="120" b="1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0E6EC5"/>
                </a:solidFill>
                <a:latin typeface="Arial"/>
                <a:cs typeface="Arial"/>
              </a:rPr>
              <a:t>Light</a:t>
            </a:r>
            <a:r>
              <a:rPr dirty="0" sz="2750" spc="70" b="1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0E6EC5"/>
                </a:solidFill>
                <a:latin typeface="Arial"/>
                <a:cs typeface="Arial"/>
              </a:rPr>
              <a:t>Scattering</a:t>
            </a:r>
            <a:r>
              <a:rPr dirty="0" sz="2750">
                <a:latin typeface="Arial MT"/>
                <a:cs typeface="Arial MT"/>
              </a:rPr>
              <a:t>:</a:t>
            </a:r>
            <a:r>
              <a:rPr dirty="0" sz="2750" spc="80">
                <a:latin typeface="Arial MT"/>
                <a:cs typeface="Arial MT"/>
              </a:rPr>
              <a:t>  </a:t>
            </a:r>
            <a:r>
              <a:rPr dirty="0" sz="2750">
                <a:latin typeface="Arial MT"/>
                <a:cs typeface="Arial MT"/>
              </a:rPr>
              <a:t>over</a:t>
            </a:r>
            <a:r>
              <a:rPr dirty="0" sz="2750" spc="229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a</a:t>
            </a:r>
            <a:r>
              <a:rPr dirty="0" sz="2750" spc="4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duration</a:t>
            </a:r>
            <a:r>
              <a:rPr dirty="0" sz="2750" spc="28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of ~1</a:t>
            </a:r>
            <a:r>
              <a:rPr dirty="0" sz="2750" spc="5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second.</a:t>
            </a:r>
            <a:r>
              <a:rPr dirty="0" sz="2750" spc="80">
                <a:latin typeface="Arial MT"/>
                <a:cs typeface="Arial MT"/>
              </a:rPr>
              <a:t>  </a:t>
            </a:r>
            <a:r>
              <a:rPr dirty="0" sz="2750">
                <a:latin typeface="Arial MT"/>
                <a:cs typeface="Arial MT"/>
              </a:rPr>
              <a:t>Used</a:t>
            </a:r>
            <a:r>
              <a:rPr dirty="0" sz="2750" spc="200">
                <a:latin typeface="Arial MT"/>
                <a:cs typeface="Arial MT"/>
              </a:rPr>
              <a:t> </a:t>
            </a:r>
            <a:r>
              <a:rPr dirty="0" sz="2750" spc="-25">
                <a:latin typeface="Arial MT"/>
                <a:cs typeface="Arial MT"/>
              </a:rPr>
              <a:t>for </a:t>
            </a:r>
            <a:r>
              <a:rPr dirty="0" sz="2750" spc="-25">
                <a:latin typeface="Arial MT"/>
                <a:cs typeface="Arial MT"/>
              </a:rPr>
              <a:t>	</a:t>
            </a:r>
            <a:r>
              <a:rPr dirty="0" sz="2750">
                <a:latin typeface="Arial MT"/>
                <a:cs typeface="Arial MT"/>
              </a:rPr>
              <a:t>determining</a:t>
            </a:r>
            <a:r>
              <a:rPr dirty="0" sz="2750" spc="33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particle</a:t>
            </a:r>
            <a:r>
              <a:rPr dirty="0" sz="2750" spc="27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size</a:t>
            </a:r>
            <a:r>
              <a:rPr dirty="0" sz="2750" spc="20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(diameters</a:t>
            </a:r>
            <a:r>
              <a:rPr dirty="0" sz="2750" spc="28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greater</a:t>
            </a:r>
            <a:r>
              <a:rPr dirty="0" sz="2750" spc="21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than</a:t>
            </a:r>
            <a:r>
              <a:rPr dirty="0" sz="2750" spc="6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10</a:t>
            </a:r>
            <a:r>
              <a:rPr dirty="0" sz="2750" spc="-2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nm),</a:t>
            </a:r>
            <a:r>
              <a:rPr dirty="0" sz="2750" spc="10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polymer </a:t>
            </a:r>
            <a:r>
              <a:rPr dirty="0" sz="2750" spc="-10">
                <a:latin typeface="Arial MT"/>
                <a:cs typeface="Arial MT"/>
              </a:rPr>
              <a:t>	</a:t>
            </a:r>
            <a:r>
              <a:rPr dirty="0" sz="2750">
                <a:latin typeface="Arial MT"/>
                <a:cs typeface="Arial MT"/>
              </a:rPr>
              <a:t>molecular</a:t>
            </a:r>
            <a:r>
              <a:rPr dirty="0" sz="2750" spc="24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weight,</a:t>
            </a:r>
            <a:r>
              <a:rPr dirty="0" sz="2750" spc="4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2</a:t>
            </a:r>
            <a:r>
              <a:rPr dirty="0" baseline="24024" sz="2775">
                <a:latin typeface="Arial MT"/>
                <a:cs typeface="Arial MT"/>
              </a:rPr>
              <a:t>nd</a:t>
            </a:r>
            <a:r>
              <a:rPr dirty="0" baseline="24024" sz="2775" spc="262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virial</a:t>
            </a:r>
            <a:r>
              <a:rPr dirty="0" sz="2750" spc="254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coefficient,</a:t>
            </a:r>
            <a:r>
              <a:rPr dirty="0" sz="2750" spc="260">
                <a:latin typeface="Arial MT"/>
                <a:cs typeface="Arial MT"/>
              </a:rPr>
              <a:t> </a:t>
            </a:r>
            <a:r>
              <a:rPr dirty="0" sz="2750" spc="-25">
                <a:latin typeface="Arial MT"/>
                <a:cs typeface="Arial MT"/>
              </a:rPr>
              <a:t>R</a:t>
            </a:r>
            <a:r>
              <a:rPr dirty="0" baseline="-18018" sz="2775" spc="-37">
                <a:latin typeface="Arial MT"/>
                <a:cs typeface="Arial MT"/>
              </a:rPr>
              <a:t>g</a:t>
            </a:r>
            <a:r>
              <a:rPr dirty="0" sz="2750" spc="-25">
                <a:latin typeface="Arial MT"/>
                <a:cs typeface="Arial MT"/>
              </a:rPr>
              <a:t>.</a:t>
            </a:r>
            <a:endParaRPr sz="2750">
              <a:latin typeface="Arial MT"/>
              <a:cs typeface="Arial MT"/>
            </a:endParaRPr>
          </a:p>
          <a:p>
            <a:pPr marL="520700" marR="68580" indent="-457834">
              <a:lnSpc>
                <a:spcPct val="92200"/>
              </a:lnSpc>
              <a:spcBef>
                <a:spcPts val="1645"/>
              </a:spcBef>
              <a:buFont typeface="Arial MT"/>
              <a:buChar char="•"/>
              <a:tabLst>
                <a:tab pos="520700" algn="l"/>
                <a:tab pos="3933825" algn="l"/>
                <a:tab pos="6240780" algn="l"/>
                <a:tab pos="6365875" algn="l"/>
                <a:tab pos="9740900" algn="l"/>
              </a:tabLst>
            </a:pPr>
            <a:r>
              <a:rPr dirty="0" sz="2750" b="1">
                <a:solidFill>
                  <a:srgbClr val="0E6EC5"/>
                </a:solidFill>
                <a:latin typeface="Arial"/>
                <a:cs typeface="Arial"/>
              </a:rPr>
              <a:t>Electrophoretic</a:t>
            </a:r>
            <a:r>
              <a:rPr dirty="0" sz="2750" spc="240" b="1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0E6EC5"/>
                </a:solidFill>
                <a:latin typeface="Arial"/>
                <a:cs typeface="Arial"/>
              </a:rPr>
              <a:t>Light</a:t>
            </a:r>
            <a:r>
              <a:rPr dirty="0" sz="2750" spc="195" b="1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dirty="0" sz="2750" spc="-10" b="1">
                <a:solidFill>
                  <a:srgbClr val="0E6EC5"/>
                </a:solidFill>
                <a:latin typeface="Arial"/>
                <a:cs typeface="Arial"/>
              </a:rPr>
              <a:t>Scattering</a:t>
            </a:r>
            <a:r>
              <a:rPr dirty="0" sz="2750" spc="-10">
                <a:latin typeface="Arial MT"/>
                <a:cs typeface="Arial MT"/>
              </a:rPr>
              <a:t>:</a:t>
            </a:r>
            <a:r>
              <a:rPr dirty="0" sz="2750">
                <a:latin typeface="Arial MT"/>
                <a:cs typeface="Arial MT"/>
              </a:rPr>
              <a:t>	use</a:t>
            </a:r>
            <a:r>
              <a:rPr dirty="0" sz="2750" spc="5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Doppler</a:t>
            </a:r>
            <a:r>
              <a:rPr dirty="0" sz="2750" spc="8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shift</a:t>
            </a:r>
            <a:r>
              <a:rPr dirty="0" sz="2750" spc="16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in</a:t>
            </a:r>
            <a:r>
              <a:rPr dirty="0" sz="2750" spc="60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scattered </a:t>
            </a:r>
            <a:r>
              <a:rPr dirty="0" sz="2750">
                <a:latin typeface="Arial MT"/>
                <a:cs typeface="Arial MT"/>
              </a:rPr>
              <a:t>light</a:t>
            </a:r>
            <a:r>
              <a:rPr dirty="0" sz="2750" spc="18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to</a:t>
            </a:r>
            <a:r>
              <a:rPr dirty="0" sz="2750" spc="1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probe</a:t>
            </a:r>
            <a:r>
              <a:rPr dirty="0" sz="2750" spc="8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motion</a:t>
            </a:r>
            <a:r>
              <a:rPr dirty="0" sz="2750" spc="8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of</a:t>
            </a:r>
            <a:r>
              <a:rPr dirty="0" sz="2750" spc="3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particles</a:t>
            </a:r>
            <a:r>
              <a:rPr dirty="0" sz="2750" spc="31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due</a:t>
            </a:r>
            <a:r>
              <a:rPr dirty="0" sz="2750" spc="1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to</a:t>
            </a:r>
            <a:r>
              <a:rPr dirty="0" sz="2750" spc="8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an</a:t>
            </a:r>
            <a:r>
              <a:rPr dirty="0" sz="2750" spc="8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applied</a:t>
            </a:r>
            <a:r>
              <a:rPr dirty="0" sz="2750" spc="310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electric</a:t>
            </a:r>
            <a:r>
              <a:rPr dirty="0" sz="2750">
                <a:latin typeface="Arial MT"/>
                <a:cs typeface="Arial MT"/>
              </a:rPr>
              <a:t>	</a:t>
            </a:r>
            <a:r>
              <a:rPr dirty="0" sz="2750" spc="-10">
                <a:latin typeface="Arial MT"/>
                <a:cs typeface="Arial MT"/>
              </a:rPr>
              <a:t>field. </a:t>
            </a:r>
            <a:r>
              <a:rPr dirty="0" sz="2750">
                <a:latin typeface="Arial MT"/>
                <a:cs typeface="Arial MT"/>
              </a:rPr>
              <a:t>Used</a:t>
            </a:r>
            <a:r>
              <a:rPr dirty="0" sz="2750" spc="17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for</a:t>
            </a:r>
            <a:r>
              <a:rPr dirty="0" sz="2750" spc="40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determining</a:t>
            </a:r>
            <a:r>
              <a:rPr dirty="0" sz="2750">
                <a:latin typeface="Arial MT"/>
                <a:cs typeface="Arial MT"/>
              </a:rPr>
              <a:t>	</a:t>
            </a:r>
            <a:r>
              <a:rPr dirty="0" sz="2750" spc="-10">
                <a:latin typeface="Arial MT"/>
                <a:cs typeface="Arial MT"/>
              </a:rPr>
              <a:t>electrophoretic</a:t>
            </a:r>
            <a:r>
              <a:rPr dirty="0" sz="2750">
                <a:latin typeface="Arial MT"/>
                <a:cs typeface="Arial MT"/>
              </a:rPr>
              <a:t>		mobility,</a:t>
            </a:r>
            <a:r>
              <a:rPr dirty="0" sz="2750" spc="13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zeta</a:t>
            </a:r>
            <a:r>
              <a:rPr dirty="0" sz="2750" spc="-15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potential.</a:t>
            </a:r>
            <a:endParaRPr sz="2750">
              <a:latin typeface="Arial MT"/>
              <a:cs typeface="Arial MT"/>
            </a:endParaRPr>
          </a:p>
          <a:p>
            <a:pPr marL="520700" marR="105410" indent="-457834">
              <a:lnSpc>
                <a:spcPct val="91000"/>
              </a:lnSpc>
              <a:spcBef>
                <a:spcPts val="1725"/>
              </a:spcBef>
              <a:buFont typeface="Arial MT"/>
              <a:buChar char="•"/>
              <a:tabLst>
                <a:tab pos="520700" algn="l"/>
                <a:tab pos="9352915" algn="l"/>
              </a:tabLst>
            </a:pPr>
            <a:r>
              <a:rPr dirty="0" sz="2750" b="1">
                <a:solidFill>
                  <a:srgbClr val="0E6EC5"/>
                </a:solidFill>
                <a:latin typeface="Arial"/>
                <a:cs typeface="Arial"/>
              </a:rPr>
              <a:t>Nanoparticle</a:t>
            </a:r>
            <a:r>
              <a:rPr dirty="0" sz="2750" spc="130" b="1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0E6EC5"/>
                </a:solidFill>
                <a:latin typeface="Arial"/>
                <a:cs typeface="Arial"/>
              </a:rPr>
              <a:t>Tracking</a:t>
            </a:r>
            <a:r>
              <a:rPr dirty="0" sz="2750" spc="-20" b="1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0E6EC5"/>
                </a:solidFill>
                <a:latin typeface="Arial"/>
                <a:cs typeface="Arial"/>
              </a:rPr>
              <a:t>Analysis</a:t>
            </a:r>
            <a:r>
              <a:rPr dirty="0" sz="2750" spc="140" b="1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0E6EC5"/>
                </a:solidFill>
                <a:latin typeface="Arial"/>
                <a:cs typeface="Arial"/>
              </a:rPr>
              <a:t>(NTA)</a:t>
            </a:r>
            <a:r>
              <a:rPr dirty="0" sz="2750">
                <a:latin typeface="Arial MT"/>
                <a:cs typeface="Arial MT"/>
              </a:rPr>
              <a:t>:</a:t>
            </a:r>
            <a:r>
              <a:rPr dirty="0" sz="2750" spc="8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use</a:t>
            </a:r>
            <a:r>
              <a:rPr dirty="0" sz="2750" spc="135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scattering</a:t>
            </a:r>
            <a:r>
              <a:rPr dirty="0" sz="2750">
                <a:latin typeface="Arial MT"/>
                <a:cs typeface="Arial MT"/>
              </a:rPr>
              <a:t>	to </a:t>
            </a:r>
            <a:r>
              <a:rPr dirty="0" sz="2750" spc="-10">
                <a:latin typeface="Arial MT"/>
                <a:cs typeface="Arial MT"/>
              </a:rPr>
              <a:t>track </a:t>
            </a:r>
            <a:r>
              <a:rPr dirty="0" sz="2750">
                <a:latin typeface="Arial MT"/>
                <a:cs typeface="Arial MT"/>
              </a:rPr>
              <a:t>particle</a:t>
            </a:r>
            <a:r>
              <a:rPr dirty="0" sz="2750" spc="27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location</a:t>
            </a:r>
            <a:r>
              <a:rPr dirty="0" sz="2750" spc="19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as</a:t>
            </a:r>
            <a:r>
              <a:rPr dirty="0" sz="2750" spc="6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a</a:t>
            </a:r>
            <a:r>
              <a:rPr dirty="0" sz="2750" spc="-1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function</a:t>
            </a:r>
            <a:r>
              <a:rPr dirty="0" sz="2750" spc="12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of</a:t>
            </a:r>
            <a:r>
              <a:rPr dirty="0" sz="2750" spc="-6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time,</a:t>
            </a:r>
            <a:r>
              <a:rPr dirty="0" sz="2750" spc="15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that</a:t>
            </a:r>
            <a:r>
              <a:rPr dirty="0" sz="2750" spc="8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is,</a:t>
            </a:r>
            <a:r>
              <a:rPr dirty="0" sz="2750" spc="15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particle</a:t>
            </a:r>
            <a:r>
              <a:rPr dirty="0" sz="2750" spc="27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motion.</a:t>
            </a:r>
            <a:r>
              <a:rPr dirty="0" sz="2750" spc="80">
                <a:latin typeface="Arial MT"/>
                <a:cs typeface="Arial MT"/>
              </a:rPr>
              <a:t> </a:t>
            </a:r>
            <a:r>
              <a:rPr dirty="0" sz="2750" spc="-25">
                <a:latin typeface="Arial MT"/>
                <a:cs typeface="Arial MT"/>
              </a:rPr>
              <a:t>Use </a:t>
            </a:r>
            <a:r>
              <a:rPr dirty="0" sz="2750">
                <a:latin typeface="Arial MT"/>
                <a:cs typeface="Arial MT"/>
              </a:rPr>
              <a:t>motion</a:t>
            </a:r>
            <a:r>
              <a:rPr dirty="0" sz="2750" spc="13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to</a:t>
            </a:r>
            <a:r>
              <a:rPr dirty="0" sz="2750" spc="-1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determine</a:t>
            </a:r>
            <a:r>
              <a:rPr dirty="0" sz="2750" spc="28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particle</a:t>
            </a:r>
            <a:r>
              <a:rPr dirty="0" sz="2750" spc="280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size.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Other</a:t>
            </a:r>
            <a:r>
              <a:rPr dirty="0" spc="-40"/>
              <a:t> </a:t>
            </a:r>
            <a:r>
              <a:rPr dirty="0"/>
              <a:t>light</a:t>
            </a:r>
            <a:r>
              <a:rPr dirty="0" spc="80"/>
              <a:t> </a:t>
            </a:r>
            <a:r>
              <a:rPr dirty="0"/>
              <a:t>scattering</a:t>
            </a:r>
            <a:r>
              <a:rPr dirty="0" spc="-85"/>
              <a:t> </a:t>
            </a:r>
            <a:r>
              <a:rPr dirty="0" spc="-10"/>
              <a:t>techniques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Try</a:t>
            </a:r>
            <a:r>
              <a:rPr dirty="0" spc="-114"/>
              <a:t> </a:t>
            </a:r>
            <a:r>
              <a:rPr dirty="0"/>
              <a:t>a</a:t>
            </a:r>
            <a:r>
              <a:rPr dirty="0" spc="-40"/>
              <a:t> </a:t>
            </a:r>
            <a:r>
              <a:rPr dirty="0"/>
              <a:t>series</a:t>
            </a:r>
            <a:r>
              <a:rPr dirty="0" spc="-114"/>
              <a:t> </a:t>
            </a:r>
            <a:r>
              <a:rPr dirty="0"/>
              <a:t>of</a:t>
            </a:r>
            <a:r>
              <a:rPr dirty="0" spc="10"/>
              <a:t> </a:t>
            </a:r>
            <a:r>
              <a:rPr dirty="0" spc="-10"/>
              <a:t>options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94092" y="1518538"/>
            <a:ext cx="9763760" cy="1014094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5"/>
              </a:spcBef>
            </a:pPr>
            <a:r>
              <a:rPr dirty="0" sz="3200">
                <a:latin typeface="Arial MT"/>
                <a:cs typeface="Arial MT"/>
              </a:rPr>
              <a:t>Make</a:t>
            </a:r>
            <a:r>
              <a:rPr dirty="0" sz="3200" spc="1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a</a:t>
            </a:r>
            <a:r>
              <a:rPr dirty="0" sz="3200" spc="1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series</a:t>
            </a:r>
            <a:r>
              <a:rPr dirty="0" sz="3200" spc="-3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of</a:t>
            </a:r>
            <a:r>
              <a:rPr dirty="0" sz="3200" spc="1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suspensions</a:t>
            </a:r>
            <a:r>
              <a:rPr dirty="0" sz="3200" spc="-19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and</a:t>
            </a:r>
            <a:r>
              <a:rPr dirty="0" sz="3200" spc="1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check</a:t>
            </a:r>
            <a:r>
              <a:rPr dirty="0" sz="3200" spc="-12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them</a:t>
            </a:r>
            <a:r>
              <a:rPr dirty="0" sz="3200" spc="-6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by</a:t>
            </a:r>
            <a:r>
              <a:rPr dirty="0" sz="3200" spc="45">
                <a:latin typeface="Arial MT"/>
                <a:cs typeface="Arial MT"/>
              </a:rPr>
              <a:t> </a:t>
            </a:r>
            <a:r>
              <a:rPr dirty="0" sz="3200" spc="-20">
                <a:latin typeface="Arial MT"/>
                <a:cs typeface="Arial MT"/>
              </a:rPr>
              <a:t>eye, </a:t>
            </a:r>
            <a:r>
              <a:rPr dirty="0" sz="3200">
                <a:latin typeface="Arial MT"/>
                <a:cs typeface="Arial MT"/>
              </a:rPr>
              <a:t>then</a:t>
            </a:r>
            <a:r>
              <a:rPr dirty="0" sz="3200" spc="-5">
                <a:latin typeface="Arial MT"/>
                <a:cs typeface="Arial MT"/>
              </a:rPr>
              <a:t> </a:t>
            </a:r>
            <a:r>
              <a:rPr dirty="0" sz="3200" spc="-10">
                <a:latin typeface="Arial MT"/>
                <a:cs typeface="Arial MT"/>
              </a:rPr>
              <a:t>measure.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960498" y="2817494"/>
            <a:ext cx="8299450" cy="3489325"/>
            <a:chOff x="1960498" y="2817494"/>
            <a:chExt cx="8299450" cy="3489325"/>
          </a:xfrm>
        </p:grpSpPr>
        <p:sp>
          <p:nvSpPr>
            <p:cNvPr id="5" name="object 5" descr=""/>
            <p:cNvSpPr/>
            <p:nvPr/>
          </p:nvSpPr>
          <p:spPr>
            <a:xfrm>
              <a:off x="1966848" y="2823844"/>
              <a:ext cx="8286750" cy="3476625"/>
            </a:xfrm>
            <a:custGeom>
              <a:avLst/>
              <a:gdLst/>
              <a:ahLst/>
              <a:cxnLst/>
              <a:rect l="l" t="t" r="r" b="b"/>
              <a:pathLst>
                <a:path w="8286750" h="3476625">
                  <a:moveTo>
                    <a:pt x="8286750" y="0"/>
                  </a:moveTo>
                  <a:lnTo>
                    <a:pt x="0" y="0"/>
                  </a:lnTo>
                  <a:lnTo>
                    <a:pt x="0" y="3476116"/>
                  </a:lnTo>
                  <a:lnTo>
                    <a:pt x="8286750" y="3476116"/>
                  </a:lnTo>
                  <a:lnTo>
                    <a:pt x="828675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966848" y="2823844"/>
              <a:ext cx="8286750" cy="3476625"/>
            </a:xfrm>
            <a:custGeom>
              <a:avLst/>
              <a:gdLst/>
              <a:ahLst/>
              <a:cxnLst/>
              <a:rect l="l" t="t" r="r" b="b"/>
              <a:pathLst>
                <a:path w="8286750" h="3476625">
                  <a:moveTo>
                    <a:pt x="0" y="3476116"/>
                  </a:moveTo>
                  <a:lnTo>
                    <a:pt x="8286750" y="3476116"/>
                  </a:lnTo>
                  <a:lnTo>
                    <a:pt x="8286750" y="0"/>
                  </a:lnTo>
                  <a:lnTo>
                    <a:pt x="0" y="0"/>
                  </a:lnTo>
                  <a:lnTo>
                    <a:pt x="0" y="3476116"/>
                  </a:lnTo>
                  <a:close/>
                </a:path>
              </a:pathLst>
            </a:custGeom>
            <a:ln w="12701">
              <a:solidFill>
                <a:srgbClr val="7D953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1700" y="2971380"/>
              <a:ext cx="7924800" cy="319920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Estimate</a:t>
            </a:r>
            <a:r>
              <a:rPr dirty="0" spc="-90"/>
              <a:t> </a:t>
            </a:r>
            <a:r>
              <a:rPr dirty="0"/>
              <a:t>concentration</a:t>
            </a:r>
            <a:r>
              <a:rPr dirty="0" spc="5"/>
              <a:t> </a:t>
            </a:r>
            <a:r>
              <a:rPr dirty="0"/>
              <a:t>by</a:t>
            </a:r>
            <a:r>
              <a:rPr dirty="0" spc="-15"/>
              <a:t> </a:t>
            </a:r>
            <a:r>
              <a:rPr dirty="0" spc="-25"/>
              <a:t>eye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0" y="1409572"/>
            <a:ext cx="6172200" cy="361899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490970" y="5579427"/>
            <a:ext cx="4247515" cy="4495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>
                <a:latin typeface="Arial MT"/>
                <a:cs typeface="Arial MT"/>
              </a:rPr>
              <a:t>Best</a:t>
            </a:r>
            <a:r>
              <a:rPr dirty="0" sz="2750" spc="11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range</a:t>
            </a:r>
            <a:r>
              <a:rPr dirty="0" sz="2750" spc="8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for</a:t>
            </a:r>
            <a:r>
              <a:rPr dirty="0" sz="2750" spc="3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this</a:t>
            </a:r>
            <a:r>
              <a:rPr dirty="0" sz="2750" spc="165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material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091426" y="4842890"/>
            <a:ext cx="2743200" cy="762000"/>
          </a:xfrm>
          <a:custGeom>
            <a:avLst/>
            <a:gdLst/>
            <a:ahLst/>
            <a:cxnLst/>
            <a:rect l="l" t="t" r="r" b="b"/>
            <a:pathLst>
              <a:path w="2743200" h="762000">
                <a:moveTo>
                  <a:pt x="2743200" y="0"/>
                </a:moveTo>
                <a:lnTo>
                  <a:pt x="2741909" y="76748"/>
                </a:lnTo>
                <a:lnTo>
                  <a:pt x="2738207" y="148236"/>
                </a:lnTo>
                <a:lnTo>
                  <a:pt x="2732350" y="212932"/>
                </a:lnTo>
                <a:lnTo>
                  <a:pt x="2724594" y="269303"/>
                </a:lnTo>
                <a:lnTo>
                  <a:pt x="2715195" y="315815"/>
                </a:lnTo>
                <a:lnTo>
                  <a:pt x="2692492" y="373133"/>
                </a:lnTo>
                <a:lnTo>
                  <a:pt x="2679700" y="380872"/>
                </a:lnTo>
                <a:lnTo>
                  <a:pt x="1434973" y="380872"/>
                </a:lnTo>
                <a:lnTo>
                  <a:pt x="1422186" y="388612"/>
                </a:lnTo>
                <a:lnTo>
                  <a:pt x="1399517" y="445935"/>
                </a:lnTo>
                <a:lnTo>
                  <a:pt x="1390142" y="492455"/>
                </a:lnTo>
                <a:lnTo>
                  <a:pt x="1382409" y="548837"/>
                </a:lnTo>
                <a:lnTo>
                  <a:pt x="1376572" y="613552"/>
                </a:lnTo>
                <a:lnTo>
                  <a:pt x="1372885" y="685065"/>
                </a:lnTo>
                <a:lnTo>
                  <a:pt x="1371600" y="761847"/>
                </a:lnTo>
                <a:lnTo>
                  <a:pt x="1370309" y="685065"/>
                </a:lnTo>
                <a:lnTo>
                  <a:pt x="1366607" y="613552"/>
                </a:lnTo>
                <a:lnTo>
                  <a:pt x="1360750" y="548837"/>
                </a:lnTo>
                <a:lnTo>
                  <a:pt x="1352994" y="492455"/>
                </a:lnTo>
                <a:lnTo>
                  <a:pt x="1343595" y="445935"/>
                </a:lnTo>
                <a:lnTo>
                  <a:pt x="1320892" y="388612"/>
                </a:lnTo>
                <a:lnTo>
                  <a:pt x="1308100" y="380872"/>
                </a:lnTo>
                <a:lnTo>
                  <a:pt x="63373" y="380872"/>
                </a:lnTo>
                <a:lnTo>
                  <a:pt x="50586" y="373133"/>
                </a:lnTo>
                <a:lnTo>
                  <a:pt x="27917" y="315815"/>
                </a:lnTo>
                <a:lnTo>
                  <a:pt x="18542" y="269303"/>
                </a:lnTo>
                <a:lnTo>
                  <a:pt x="10809" y="212932"/>
                </a:lnTo>
                <a:lnTo>
                  <a:pt x="4972" y="148236"/>
                </a:lnTo>
                <a:lnTo>
                  <a:pt x="1285" y="76748"/>
                </a:lnTo>
                <a:lnTo>
                  <a:pt x="0" y="0"/>
                </a:lnTo>
              </a:path>
            </a:pathLst>
          </a:custGeom>
          <a:ln w="63508">
            <a:solidFill>
              <a:srgbClr val="009D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899160" y="1409636"/>
            <a:ext cx="2988310" cy="87820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45"/>
              </a:spcBef>
            </a:pPr>
            <a:r>
              <a:rPr dirty="0" sz="2750">
                <a:latin typeface="Arial MT"/>
                <a:cs typeface="Arial MT"/>
              </a:rPr>
              <a:t>Read</a:t>
            </a:r>
            <a:r>
              <a:rPr dirty="0" sz="2750" spc="15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a</a:t>
            </a:r>
            <a:r>
              <a:rPr dirty="0" sz="2750" spc="5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newspaper </a:t>
            </a:r>
            <a:r>
              <a:rPr dirty="0" sz="2750">
                <a:latin typeface="Arial MT"/>
                <a:cs typeface="Arial MT"/>
              </a:rPr>
              <a:t>through</a:t>
            </a:r>
            <a:r>
              <a:rPr dirty="0" sz="2750" spc="145">
                <a:latin typeface="Arial MT"/>
                <a:cs typeface="Arial MT"/>
              </a:rPr>
              <a:t> </a:t>
            </a:r>
            <a:r>
              <a:rPr dirty="0" sz="2750" spc="-25">
                <a:latin typeface="Arial MT"/>
                <a:cs typeface="Arial MT"/>
              </a:rPr>
              <a:t>it</a:t>
            </a:r>
            <a:endParaRPr sz="275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1575" y="2438145"/>
            <a:ext cx="2743200" cy="2742818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Concentration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67029" y="1463103"/>
            <a:ext cx="3732529" cy="24726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20"/>
              </a:spcBef>
            </a:pPr>
            <a:r>
              <a:rPr dirty="0" sz="3200">
                <a:latin typeface="Arial MT"/>
                <a:cs typeface="Arial MT"/>
              </a:rPr>
              <a:t>Plot</a:t>
            </a:r>
            <a:r>
              <a:rPr dirty="0" sz="3200" spc="-3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measured</a:t>
            </a:r>
            <a:r>
              <a:rPr dirty="0" sz="3200" spc="-110">
                <a:latin typeface="Arial MT"/>
                <a:cs typeface="Arial MT"/>
              </a:rPr>
              <a:t> </a:t>
            </a:r>
            <a:r>
              <a:rPr dirty="0" sz="3200" spc="-20">
                <a:latin typeface="Arial MT"/>
                <a:cs typeface="Arial MT"/>
              </a:rPr>
              <a:t>size </a:t>
            </a:r>
            <a:r>
              <a:rPr dirty="0" sz="3200">
                <a:latin typeface="Arial MT"/>
                <a:cs typeface="Arial MT"/>
              </a:rPr>
              <a:t>vs.</a:t>
            </a:r>
            <a:r>
              <a:rPr dirty="0" sz="3200" spc="-6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concentration</a:t>
            </a:r>
            <a:r>
              <a:rPr dirty="0" sz="3200" spc="-55">
                <a:latin typeface="Arial MT"/>
                <a:cs typeface="Arial MT"/>
              </a:rPr>
              <a:t> </a:t>
            </a:r>
            <a:r>
              <a:rPr dirty="0" sz="3200" spc="-25">
                <a:latin typeface="Arial MT"/>
                <a:cs typeface="Arial MT"/>
              </a:rPr>
              <a:t>or </a:t>
            </a:r>
            <a:r>
              <a:rPr dirty="0" sz="3200">
                <a:latin typeface="Arial MT"/>
                <a:cs typeface="Arial MT"/>
              </a:rPr>
              <a:t>dilution</a:t>
            </a:r>
            <a:r>
              <a:rPr dirty="0" sz="3200" spc="-12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to</a:t>
            </a:r>
            <a:r>
              <a:rPr dirty="0" sz="3200" spc="45">
                <a:latin typeface="Arial MT"/>
                <a:cs typeface="Arial MT"/>
              </a:rPr>
              <a:t> </a:t>
            </a:r>
            <a:r>
              <a:rPr dirty="0" sz="3200" spc="-10">
                <a:latin typeface="Arial MT"/>
                <a:cs typeface="Arial MT"/>
              </a:rPr>
              <a:t>determine </a:t>
            </a:r>
            <a:r>
              <a:rPr dirty="0" sz="3200">
                <a:latin typeface="Arial MT"/>
                <a:cs typeface="Arial MT"/>
              </a:rPr>
              <a:t>concentration</a:t>
            </a:r>
            <a:r>
              <a:rPr dirty="0" sz="3200" spc="-130">
                <a:latin typeface="Arial MT"/>
                <a:cs typeface="Arial MT"/>
              </a:rPr>
              <a:t> </a:t>
            </a:r>
            <a:r>
              <a:rPr dirty="0" sz="3200" spc="-10">
                <a:latin typeface="Arial MT"/>
                <a:cs typeface="Arial MT"/>
              </a:rPr>
              <a:t>range. </a:t>
            </a:r>
            <a:r>
              <a:rPr dirty="0" sz="3200">
                <a:latin typeface="Arial MT"/>
                <a:cs typeface="Arial MT"/>
              </a:rPr>
              <a:t>Note</a:t>
            </a:r>
            <a:r>
              <a:rPr dirty="0" sz="3200" spc="-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log</a:t>
            </a:r>
            <a:r>
              <a:rPr dirty="0" sz="3200" spc="-85">
                <a:latin typeface="Arial MT"/>
                <a:cs typeface="Arial MT"/>
              </a:rPr>
              <a:t> </a:t>
            </a:r>
            <a:r>
              <a:rPr dirty="0" sz="3200" spc="-10">
                <a:latin typeface="Arial MT"/>
                <a:cs typeface="Arial MT"/>
              </a:rPr>
              <a:t>scale.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086" y="1707482"/>
            <a:ext cx="7267180" cy="4431388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Effect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salt</a:t>
            </a:r>
            <a:r>
              <a:rPr dirty="0" spc="-35"/>
              <a:t> </a:t>
            </a:r>
            <a:r>
              <a:rPr dirty="0" spc="-10"/>
              <a:t>concentration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67029" y="1191831"/>
            <a:ext cx="3500120" cy="4053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0099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dirty="0" sz="2400">
                <a:latin typeface="Arial MT"/>
                <a:cs typeface="Arial MT"/>
              </a:rPr>
              <a:t>Note</a:t>
            </a:r>
            <a:r>
              <a:rPr dirty="0" sz="2400" spc="-7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that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when</a:t>
            </a:r>
            <a:r>
              <a:rPr dirty="0" sz="2400" spc="-85">
                <a:latin typeface="Arial MT"/>
                <a:cs typeface="Arial MT"/>
              </a:rPr>
              <a:t> </a:t>
            </a:r>
            <a:r>
              <a:rPr dirty="0" sz="2400" spc="-25">
                <a:latin typeface="Arial MT"/>
                <a:cs typeface="Arial MT"/>
              </a:rPr>
              <a:t>we </a:t>
            </a:r>
            <a:r>
              <a:rPr dirty="0" sz="2400">
                <a:latin typeface="Arial MT"/>
                <a:cs typeface="Arial MT"/>
              </a:rPr>
              <a:t>suppress</a:t>
            </a:r>
            <a:r>
              <a:rPr dirty="0" sz="2400" spc="-6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effect</a:t>
            </a:r>
            <a:r>
              <a:rPr dirty="0" sz="2400" spc="-165">
                <a:latin typeface="Arial MT"/>
                <a:cs typeface="Arial MT"/>
              </a:rPr>
              <a:t> </a:t>
            </a:r>
            <a:r>
              <a:rPr dirty="0" sz="2400" spc="-25">
                <a:latin typeface="Arial MT"/>
                <a:cs typeface="Arial MT"/>
              </a:rPr>
              <a:t>of </a:t>
            </a:r>
            <a:r>
              <a:rPr dirty="0" sz="2400">
                <a:latin typeface="Arial MT"/>
                <a:cs typeface="Arial MT"/>
              </a:rPr>
              <a:t>charges</a:t>
            </a:r>
            <a:r>
              <a:rPr dirty="0" sz="2400" spc="-5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by</a:t>
            </a:r>
            <a:r>
              <a:rPr dirty="0" sz="2400" spc="-16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adding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salt, </a:t>
            </a:r>
            <a:r>
              <a:rPr dirty="0" sz="2400">
                <a:latin typeface="Arial MT"/>
                <a:cs typeface="Arial MT"/>
              </a:rPr>
              <a:t>the</a:t>
            </a:r>
            <a:r>
              <a:rPr dirty="0" sz="2400" spc="-9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effect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25">
                <a:latin typeface="Arial MT"/>
                <a:cs typeface="Arial MT"/>
              </a:rPr>
              <a:t>of </a:t>
            </a:r>
            <a:r>
              <a:rPr dirty="0" sz="2400" spc="-10">
                <a:latin typeface="Arial MT"/>
                <a:cs typeface="Arial MT"/>
              </a:rPr>
              <a:t>concentration</a:t>
            </a:r>
            <a:r>
              <a:rPr dirty="0" sz="2400" spc="-70">
                <a:latin typeface="Arial MT"/>
                <a:cs typeface="Arial MT"/>
              </a:rPr>
              <a:t> </a:t>
            </a:r>
            <a:r>
              <a:rPr dirty="0" sz="2400" spc="-25">
                <a:latin typeface="Arial MT"/>
                <a:cs typeface="Arial MT"/>
              </a:rPr>
              <a:t>is </a:t>
            </a:r>
            <a:r>
              <a:rPr dirty="0" sz="2400" spc="-10">
                <a:latin typeface="Arial MT"/>
                <a:cs typeface="Arial MT"/>
              </a:rPr>
              <a:t>suppressed.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355600" marR="5080" indent="-343535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400" spc="-10">
                <a:latin typeface="Arial MT"/>
                <a:cs typeface="Arial MT"/>
              </a:rPr>
              <a:t>Concentration</a:t>
            </a:r>
            <a:r>
              <a:rPr dirty="0" sz="2400" spc="-80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effects </a:t>
            </a:r>
            <a:r>
              <a:rPr dirty="0" sz="2400">
                <a:latin typeface="Arial MT"/>
                <a:cs typeface="Arial MT"/>
              </a:rPr>
              <a:t>are</a:t>
            </a:r>
            <a:r>
              <a:rPr dirty="0" sz="2400" spc="-8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due</a:t>
            </a:r>
            <a:r>
              <a:rPr dirty="0" sz="2400" spc="-8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to</a:t>
            </a:r>
            <a:r>
              <a:rPr dirty="0" sz="2400" spc="-7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changes</a:t>
            </a:r>
            <a:r>
              <a:rPr dirty="0" sz="2400" spc="30">
                <a:latin typeface="Arial MT"/>
                <a:cs typeface="Arial MT"/>
              </a:rPr>
              <a:t> </a:t>
            </a:r>
            <a:r>
              <a:rPr dirty="0" sz="2400" spc="-25">
                <a:latin typeface="Arial MT"/>
                <a:cs typeface="Arial MT"/>
              </a:rPr>
              <a:t>in </a:t>
            </a:r>
            <a:r>
              <a:rPr dirty="0" sz="2400">
                <a:latin typeface="Arial MT"/>
                <a:cs typeface="Arial MT"/>
              </a:rPr>
              <a:t>particle</a:t>
            </a:r>
            <a:r>
              <a:rPr dirty="0" sz="2400" spc="-7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motion,</a:t>
            </a:r>
            <a:r>
              <a:rPr dirty="0" sz="2400" spc="-7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not</a:t>
            </a:r>
            <a:r>
              <a:rPr dirty="0" sz="2400" spc="-130">
                <a:latin typeface="Arial MT"/>
                <a:cs typeface="Arial MT"/>
              </a:rPr>
              <a:t> </a:t>
            </a:r>
            <a:r>
              <a:rPr dirty="0" sz="2400" spc="-20">
                <a:latin typeface="Arial MT"/>
                <a:cs typeface="Arial MT"/>
              </a:rPr>
              <a:t>just </a:t>
            </a:r>
            <a:r>
              <a:rPr dirty="0" sz="2400">
                <a:latin typeface="Arial MT"/>
                <a:cs typeface="Arial MT"/>
              </a:rPr>
              <a:t>multiple</a:t>
            </a:r>
            <a:r>
              <a:rPr dirty="0" sz="2400" spc="-75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scattering.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1975" y="1504793"/>
            <a:ext cx="6915150" cy="4438032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Hints</a:t>
            </a:r>
            <a:r>
              <a:rPr dirty="0" spc="-40"/>
              <a:t> </a:t>
            </a:r>
            <a:r>
              <a:rPr dirty="0" spc="-10"/>
              <a:t>Summary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93725" y="1251585"/>
            <a:ext cx="7590155" cy="397446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584200" algn="l"/>
              </a:tabLst>
            </a:pPr>
            <a:r>
              <a:rPr dirty="0" sz="3600" b="1">
                <a:latin typeface="Arial"/>
                <a:cs typeface="Arial"/>
              </a:rPr>
              <a:t>Web</a:t>
            </a:r>
            <a:r>
              <a:rPr dirty="0" sz="3600" spc="-70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search</a:t>
            </a:r>
            <a:endParaRPr sz="36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584200" algn="l"/>
              </a:tabLst>
            </a:pPr>
            <a:r>
              <a:rPr dirty="0" sz="3600" b="1">
                <a:latin typeface="Arial"/>
                <a:cs typeface="Arial"/>
              </a:rPr>
              <a:t>Consider</a:t>
            </a:r>
            <a:r>
              <a:rPr dirty="0" sz="3600" spc="-4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solvent</a:t>
            </a:r>
            <a:r>
              <a:rPr dirty="0" sz="3600" spc="1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and</a:t>
            </a:r>
            <a:r>
              <a:rPr dirty="0" sz="3600" spc="-7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surfactant</a:t>
            </a:r>
            <a:endParaRPr sz="36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860"/>
              </a:spcBef>
              <a:buFont typeface="Arial MT"/>
              <a:buChar char="•"/>
              <a:tabLst>
                <a:tab pos="584200" algn="l"/>
              </a:tabLst>
            </a:pPr>
            <a:r>
              <a:rPr dirty="0" sz="3600" b="1">
                <a:latin typeface="Arial"/>
                <a:cs typeface="Arial"/>
              </a:rPr>
              <a:t>Consider</a:t>
            </a:r>
            <a:r>
              <a:rPr dirty="0" sz="3600" spc="-5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ultrasound</a:t>
            </a:r>
            <a:endParaRPr sz="36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860"/>
              </a:spcBef>
              <a:buFont typeface="Arial MT"/>
              <a:buChar char="•"/>
              <a:tabLst>
                <a:tab pos="584200" algn="l"/>
              </a:tabLst>
            </a:pPr>
            <a:r>
              <a:rPr dirty="0" sz="3600" b="1">
                <a:latin typeface="Arial"/>
                <a:cs typeface="Arial"/>
              </a:rPr>
              <a:t>Expect</a:t>
            </a:r>
            <a:r>
              <a:rPr dirty="0" sz="3600" spc="-1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to</a:t>
            </a:r>
            <a:r>
              <a:rPr dirty="0" sz="3600" spc="-3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filter</a:t>
            </a:r>
            <a:endParaRPr sz="36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584200" algn="l"/>
              </a:tabLst>
            </a:pPr>
            <a:r>
              <a:rPr dirty="0" sz="3600" b="1">
                <a:latin typeface="Arial"/>
                <a:cs typeface="Arial"/>
              </a:rPr>
              <a:t>Choose</a:t>
            </a:r>
            <a:r>
              <a:rPr dirty="0" sz="3600" spc="-1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largest</a:t>
            </a:r>
            <a:r>
              <a:rPr dirty="0" sz="3600" spc="-2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cell</a:t>
            </a:r>
            <a:r>
              <a:rPr dirty="0" sz="3600" spc="-5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you</a:t>
            </a:r>
            <a:r>
              <a:rPr dirty="0" sz="3600" spc="20" b="1">
                <a:latin typeface="Arial"/>
                <a:cs typeface="Arial"/>
              </a:rPr>
              <a:t> </a:t>
            </a:r>
            <a:r>
              <a:rPr dirty="0" sz="3600" spc="-25" b="1">
                <a:latin typeface="Arial"/>
                <a:cs typeface="Arial"/>
              </a:rPr>
              <a:t>can</a:t>
            </a:r>
            <a:endParaRPr sz="36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860"/>
              </a:spcBef>
              <a:buFont typeface="Arial MT"/>
              <a:buChar char="•"/>
              <a:tabLst>
                <a:tab pos="584200" algn="l"/>
              </a:tabLst>
            </a:pPr>
            <a:r>
              <a:rPr dirty="0" sz="3600" b="1">
                <a:latin typeface="Arial"/>
                <a:cs typeface="Arial"/>
              </a:rPr>
              <a:t>Optimize</a:t>
            </a:r>
            <a:r>
              <a:rPr dirty="0" sz="3600" spc="-40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concentration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Settling</a:t>
            </a:r>
            <a:r>
              <a:rPr dirty="0" spc="-2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25"/>
              <a:t>DLS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89902" y="1302956"/>
            <a:ext cx="3078480" cy="87820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45"/>
              </a:spcBef>
            </a:pPr>
            <a:r>
              <a:rPr dirty="0" sz="2750">
                <a:latin typeface="Arial MT"/>
                <a:cs typeface="Arial MT"/>
              </a:rPr>
              <a:t>Not</a:t>
            </a:r>
            <a:r>
              <a:rPr dirty="0" sz="2750" spc="-5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all</a:t>
            </a:r>
            <a:r>
              <a:rPr dirty="0" sz="2750" spc="19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motion</a:t>
            </a:r>
            <a:r>
              <a:rPr dirty="0" sz="2750" spc="160">
                <a:latin typeface="Arial MT"/>
                <a:cs typeface="Arial MT"/>
              </a:rPr>
              <a:t> </a:t>
            </a:r>
            <a:r>
              <a:rPr dirty="0" sz="2750" spc="-25">
                <a:latin typeface="Arial MT"/>
                <a:cs typeface="Arial MT"/>
              </a:rPr>
              <a:t>is </a:t>
            </a:r>
            <a:r>
              <a:rPr dirty="0" sz="2750">
                <a:latin typeface="Arial MT"/>
                <a:cs typeface="Arial MT"/>
              </a:rPr>
              <a:t>Brownian</a:t>
            </a:r>
            <a:r>
              <a:rPr dirty="0" sz="2750" spc="17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motion</a:t>
            </a:r>
            <a:r>
              <a:rPr dirty="0" sz="2750" spc="190">
                <a:latin typeface="Arial MT"/>
                <a:cs typeface="Arial MT"/>
              </a:rPr>
              <a:t> </a:t>
            </a:r>
            <a:r>
              <a:rPr dirty="0" sz="2750" spc="-50">
                <a:latin typeface="Wingdings"/>
                <a:cs typeface="Wingdings"/>
              </a:rPr>
              <a:t></a:t>
            </a:r>
            <a:endParaRPr sz="2750">
              <a:latin typeface="Wingdings"/>
              <a:cs typeface="Wingding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89902" y="3231832"/>
            <a:ext cx="3250565" cy="2404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5"/>
              </a:spcBef>
            </a:pPr>
            <a:r>
              <a:rPr dirty="0" sz="2400">
                <a:latin typeface="Arial MT"/>
                <a:cs typeface="Arial MT"/>
              </a:rPr>
              <a:t>The</a:t>
            </a:r>
            <a:r>
              <a:rPr dirty="0" sz="2400" spc="-6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Natural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limit</a:t>
            </a:r>
            <a:r>
              <a:rPr dirty="0" sz="2400" spc="-70">
                <a:latin typeface="Arial MT"/>
                <a:cs typeface="Arial MT"/>
              </a:rPr>
              <a:t> </a:t>
            </a:r>
            <a:r>
              <a:rPr dirty="0" sz="2400" spc="-25">
                <a:latin typeface="Arial MT"/>
                <a:cs typeface="Arial MT"/>
              </a:rPr>
              <a:t>for </a:t>
            </a:r>
            <a:r>
              <a:rPr dirty="0" sz="2400">
                <a:latin typeface="Arial MT"/>
                <a:cs typeface="Arial MT"/>
              </a:rPr>
              <a:t>Dynamic</a:t>
            </a:r>
            <a:r>
              <a:rPr dirty="0" sz="2400" spc="-114">
                <a:latin typeface="Arial MT"/>
                <a:cs typeface="Arial MT"/>
              </a:rPr>
              <a:t> </a:t>
            </a:r>
            <a:r>
              <a:rPr dirty="0" sz="2400" spc="-20">
                <a:latin typeface="Arial MT"/>
                <a:cs typeface="Arial MT"/>
              </a:rPr>
              <a:t>Light </a:t>
            </a:r>
            <a:r>
              <a:rPr dirty="0" sz="2400">
                <a:latin typeface="Arial MT"/>
                <a:cs typeface="Arial MT"/>
              </a:rPr>
              <a:t>Scattering:</a:t>
            </a:r>
            <a:r>
              <a:rPr dirty="0" sz="2400" spc="-95">
                <a:latin typeface="Arial MT"/>
                <a:cs typeface="Arial MT"/>
              </a:rPr>
              <a:t> </a:t>
            </a:r>
            <a:r>
              <a:rPr dirty="0" sz="2400" spc="-20">
                <a:latin typeface="Arial MT"/>
                <a:cs typeface="Arial MT"/>
              </a:rPr>
              <a:t>Gravitational </a:t>
            </a:r>
            <a:r>
              <a:rPr dirty="0" sz="2400" spc="-10">
                <a:latin typeface="Arial MT"/>
                <a:cs typeface="Arial MT"/>
              </a:rPr>
              <a:t>Settling</a:t>
            </a:r>
            <a:endParaRPr sz="2400">
              <a:latin typeface="Arial MT"/>
              <a:cs typeface="Arial MT"/>
            </a:endParaRPr>
          </a:p>
          <a:p>
            <a:pPr marL="12700" marR="172720">
              <a:lnSpc>
                <a:spcPts val="2860"/>
              </a:lnSpc>
              <a:spcBef>
                <a:spcPts val="1585"/>
              </a:spcBef>
            </a:pPr>
            <a:r>
              <a:rPr dirty="0" sz="2400" spc="-10">
                <a:solidFill>
                  <a:srgbClr val="FF0D0D"/>
                </a:solidFill>
                <a:latin typeface="Arial MT"/>
                <a:cs typeface="Arial MT"/>
              </a:rPr>
              <a:t>Gravitational</a:t>
            </a:r>
            <a:r>
              <a:rPr dirty="0" sz="2400" spc="35">
                <a:solidFill>
                  <a:srgbClr val="FF0D0D"/>
                </a:solidFill>
                <a:latin typeface="Arial MT"/>
                <a:cs typeface="Arial MT"/>
              </a:rPr>
              <a:t> </a:t>
            </a:r>
            <a:r>
              <a:rPr dirty="0" sz="2400" spc="-10">
                <a:solidFill>
                  <a:srgbClr val="FF0D0D"/>
                </a:solidFill>
                <a:latin typeface="Arial MT"/>
                <a:cs typeface="Arial MT"/>
              </a:rPr>
              <a:t>Settling </a:t>
            </a:r>
            <a:r>
              <a:rPr dirty="0" sz="2400">
                <a:solidFill>
                  <a:srgbClr val="FF0D0D"/>
                </a:solidFill>
                <a:latin typeface="Arial MT"/>
                <a:cs typeface="Arial MT"/>
              </a:rPr>
              <a:t>occurs</a:t>
            </a:r>
            <a:r>
              <a:rPr dirty="0" sz="2400" spc="-90">
                <a:solidFill>
                  <a:srgbClr val="FF0D0D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0D0D"/>
                </a:solidFill>
                <a:latin typeface="Arial MT"/>
                <a:cs typeface="Arial MT"/>
              </a:rPr>
              <a:t>at</a:t>
            </a:r>
            <a:r>
              <a:rPr dirty="0" sz="2400" spc="-25">
                <a:solidFill>
                  <a:srgbClr val="FF0D0D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0D0D"/>
                </a:solidFill>
                <a:latin typeface="Arial MT"/>
                <a:cs typeface="Arial MT"/>
              </a:rPr>
              <a:t>about</a:t>
            </a:r>
            <a:r>
              <a:rPr dirty="0" sz="2400" spc="40">
                <a:solidFill>
                  <a:srgbClr val="FF0D0D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0D0D"/>
                </a:solidFill>
                <a:latin typeface="Arial MT"/>
                <a:cs typeface="Arial MT"/>
              </a:rPr>
              <a:t>1-</a:t>
            </a:r>
            <a:r>
              <a:rPr dirty="0" sz="2400" spc="-25">
                <a:solidFill>
                  <a:srgbClr val="FF0D0D"/>
                </a:solidFill>
                <a:latin typeface="Arial MT"/>
                <a:cs typeface="Arial MT"/>
              </a:rPr>
              <a:t>3</a:t>
            </a:r>
            <a:r>
              <a:rPr dirty="0" sz="2400" spc="-25">
                <a:solidFill>
                  <a:srgbClr val="FF0D0D"/>
                </a:solidFill>
                <a:latin typeface="Symbol"/>
                <a:cs typeface="Symbol"/>
              </a:rPr>
              <a:t></a:t>
            </a:r>
            <a:r>
              <a:rPr dirty="0" sz="2400" spc="-25">
                <a:solidFill>
                  <a:srgbClr val="FF0D0D"/>
                </a:solidFill>
                <a:latin typeface="Arial MT"/>
                <a:cs typeface="Arial MT"/>
              </a:rPr>
              <a:t>m</a:t>
            </a:r>
            <a:endParaRPr sz="2400">
              <a:latin typeface="Arial MT"/>
              <a:cs typeface="Arial MT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4551425" y="1532889"/>
          <a:ext cx="7312659" cy="4296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5939"/>
                <a:gridCol w="1805939"/>
                <a:gridCol w="733425"/>
                <a:gridCol w="2879089"/>
              </a:tblGrid>
              <a:tr h="1554480">
                <a:tc>
                  <a:txBody>
                    <a:bodyPr/>
                    <a:lstStyle/>
                    <a:p>
                      <a:pPr algn="ctr" marL="238125" marR="240029" indent="10795">
                        <a:lnSpc>
                          <a:spcPct val="100400"/>
                        </a:lnSpc>
                        <a:spcBef>
                          <a:spcPts val="290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Particle Diameter </a:t>
                      </a:r>
                      <a:r>
                        <a:rPr dirty="0" sz="2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2400" spc="-2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</a:t>
                      </a:r>
                      <a:r>
                        <a:rPr dirty="0" sz="2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3670" marR="1511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Movement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due</a:t>
                      </a:r>
                      <a:r>
                        <a:rPr dirty="0" sz="24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Brownian Motion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4310" marR="167005">
                        <a:lnSpc>
                          <a:spcPct val="100400"/>
                        </a:lnSpc>
                        <a:spcBef>
                          <a:spcPts val="290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Movement</a:t>
                      </a:r>
                      <a:r>
                        <a:rPr dirty="0" sz="24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due</a:t>
                      </a:r>
                      <a:r>
                        <a:rPr dirty="0" sz="24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Gravitational Settling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 spc="-20">
                          <a:latin typeface="Arial MT"/>
                          <a:cs typeface="Arial MT"/>
                        </a:rPr>
                        <a:t>0.01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 spc="-20">
                          <a:latin typeface="Arial MT"/>
                          <a:cs typeface="Arial MT"/>
                        </a:rPr>
                        <a:t>2.36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 spc="-25">
                          <a:latin typeface="Arial MT"/>
                          <a:cs typeface="Arial MT"/>
                        </a:rPr>
                        <a:t>&gt;&gt;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0.005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 spc="-20">
                          <a:latin typeface="Arial MT"/>
                          <a:cs typeface="Arial MT"/>
                        </a:rPr>
                        <a:t>0.25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 spc="-20">
                          <a:latin typeface="Arial MT"/>
                          <a:cs typeface="Arial MT"/>
                        </a:rPr>
                        <a:t>1.49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 spc="-50">
                          <a:latin typeface="Arial MT"/>
                          <a:cs typeface="Arial MT"/>
                        </a:rPr>
                        <a:t>&gt;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0.0346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400" spc="-20">
                          <a:latin typeface="Arial MT"/>
                          <a:cs typeface="Arial MT"/>
                        </a:rPr>
                        <a:t>0.50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1.052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400" spc="-50">
                          <a:latin typeface="Arial MT"/>
                          <a:cs typeface="Arial MT"/>
                        </a:rPr>
                        <a:t>&gt;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0.1384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2400" spc="-25">
                          <a:latin typeface="Arial MT"/>
                          <a:cs typeface="Arial MT"/>
                        </a:rPr>
                        <a:t>1.0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0.745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2400" spc="-50">
                          <a:latin typeface="Arial MT"/>
                          <a:cs typeface="Arial MT"/>
                        </a:rPr>
                        <a:t>~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0.554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2400" spc="-25">
                          <a:latin typeface="Arial MT"/>
                          <a:cs typeface="Arial MT"/>
                        </a:rPr>
                        <a:t>2.5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0.334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2400" spc="-50">
                          <a:latin typeface="Arial MT"/>
                          <a:cs typeface="Arial MT"/>
                        </a:rPr>
                        <a:t>&lt;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13.84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2400" spc="-20">
                          <a:latin typeface="Arial MT"/>
                          <a:cs typeface="Arial MT"/>
                        </a:rPr>
                        <a:t>10.0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2400" spc="-10">
                          <a:latin typeface="Arial MT"/>
                          <a:cs typeface="Arial MT"/>
                        </a:rPr>
                        <a:t>0.236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2400" spc="-25">
                          <a:latin typeface="Arial MT"/>
                          <a:cs typeface="Arial MT"/>
                        </a:rPr>
                        <a:t>&lt;&lt;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2400" spc="-20">
                          <a:latin typeface="Arial MT"/>
                          <a:cs typeface="Arial MT"/>
                        </a:rPr>
                        <a:t>55.4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5590" y="259016"/>
            <a:ext cx="10294620" cy="3563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0E6EC5"/>
                </a:solidFill>
                <a:latin typeface="Arial"/>
                <a:cs typeface="Arial"/>
              </a:rPr>
              <a:t>DLS</a:t>
            </a:r>
            <a:r>
              <a:rPr dirty="0" sz="3600" spc="-45" b="1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0E6EC5"/>
                </a:solidFill>
                <a:latin typeface="Arial"/>
                <a:cs typeface="Arial"/>
              </a:rPr>
              <a:t>disadvantages</a:t>
            </a:r>
            <a:endParaRPr sz="3600">
              <a:latin typeface="Arial"/>
              <a:cs typeface="Arial"/>
            </a:endParaRPr>
          </a:p>
          <a:p>
            <a:pPr marL="765810" indent="-571500">
              <a:lnSpc>
                <a:spcPct val="100000"/>
              </a:lnSpc>
              <a:spcBef>
                <a:spcPts val="3670"/>
              </a:spcBef>
              <a:buFont typeface="Arial MT"/>
              <a:buChar char="•"/>
              <a:tabLst>
                <a:tab pos="765810" algn="l"/>
              </a:tabLst>
            </a:pPr>
            <a:r>
              <a:rPr dirty="0" sz="3600" b="1">
                <a:latin typeface="Arial"/>
                <a:cs typeface="Arial"/>
              </a:rPr>
              <a:t>Sensitive</a:t>
            </a:r>
            <a:r>
              <a:rPr dirty="0" sz="3600" spc="-4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to large</a:t>
            </a:r>
            <a:r>
              <a:rPr dirty="0" sz="3600" spc="-30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particles</a:t>
            </a:r>
            <a:endParaRPr sz="3600">
              <a:latin typeface="Arial"/>
              <a:cs typeface="Arial"/>
            </a:endParaRPr>
          </a:p>
          <a:p>
            <a:pPr marL="765810" indent="-5715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765810" algn="l"/>
              </a:tabLst>
            </a:pPr>
            <a:r>
              <a:rPr dirty="0" sz="3600" b="1">
                <a:latin typeface="Arial"/>
                <a:cs typeface="Arial"/>
              </a:rPr>
              <a:t>Poor</a:t>
            </a:r>
            <a:r>
              <a:rPr dirty="0" sz="3600" spc="-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resolution</a:t>
            </a:r>
            <a:r>
              <a:rPr dirty="0" sz="3600" spc="-3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of</a:t>
            </a:r>
            <a:r>
              <a:rPr dirty="0" sz="3600" spc="-10" b="1">
                <a:latin typeface="Arial"/>
                <a:cs typeface="Arial"/>
              </a:rPr>
              <a:t> distribution</a:t>
            </a:r>
            <a:endParaRPr sz="3600">
              <a:latin typeface="Arial"/>
              <a:cs typeface="Arial"/>
            </a:endParaRPr>
          </a:p>
          <a:p>
            <a:pPr marL="765810" marR="5080" indent="-572135">
              <a:lnSpc>
                <a:spcPct val="119900"/>
              </a:lnSpc>
              <a:buFont typeface="Arial MT"/>
              <a:buChar char="•"/>
              <a:tabLst>
                <a:tab pos="765810" algn="l"/>
              </a:tabLst>
            </a:pPr>
            <a:r>
              <a:rPr dirty="0" sz="3600" b="1">
                <a:latin typeface="Arial"/>
                <a:cs typeface="Arial"/>
              </a:rPr>
              <a:t>Not</a:t>
            </a:r>
            <a:r>
              <a:rPr dirty="0" sz="3600" spc="-2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appropriate</a:t>
            </a:r>
            <a:r>
              <a:rPr dirty="0" sz="3600" spc="6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where</a:t>
            </a:r>
            <a:r>
              <a:rPr dirty="0" sz="3600" spc="-15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settling</a:t>
            </a:r>
            <a:r>
              <a:rPr dirty="0" sz="3600" spc="2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is</a:t>
            </a:r>
            <a:r>
              <a:rPr dirty="0" sz="3600" spc="-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significant </a:t>
            </a:r>
            <a:r>
              <a:rPr dirty="0" sz="3600" b="1">
                <a:latin typeface="Arial"/>
                <a:cs typeface="Arial"/>
              </a:rPr>
              <a:t>(use</a:t>
            </a:r>
            <a:r>
              <a:rPr dirty="0" sz="3600" spc="-2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laser</a:t>
            </a:r>
            <a:r>
              <a:rPr dirty="0" sz="3600" spc="-7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diffraction)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DLS</a:t>
            </a:r>
            <a:r>
              <a:rPr dirty="0" spc="-120"/>
              <a:t> </a:t>
            </a:r>
            <a:r>
              <a:rPr dirty="0" spc="-10"/>
              <a:t>Advantages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97534" y="1256487"/>
            <a:ext cx="9680575" cy="4135754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05"/>
              </a:spcBef>
              <a:buFont typeface="Arial MT"/>
              <a:buChar char="•"/>
              <a:tabLst>
                <a:tab pos="584200" algn="l"/>
              </a:tabLst>
            </a:pPr>
            <a:r>
              <a:rPr dirty="0" sz="3200" spc="-20" b="1">
                <a:latin typeface="Arial"/>
                <a:cs typeface="Arial"/>
              </a:rPr>
              <a:t>Fast</a:t>
            </a:r>
            <a:endParaRPr sz="32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584200" algn="l"/>
              </a:tabLst>
            </a:pPr>
            <a:r>
              <a:rPr dirty="0" sz="3200" spc="-10" b="1">
                <a:latin typeface="Arial"/>
                <a:cs typeface="Arial"/>
              </a:rPr>
              <a:t>Repeatable</a:t>
            </a:r>
            <a:endParaRPr sz="32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740"/>
              </a:spcBef>
              <a:buFont typeface="Arial MT"/>
              <a:buChar char="•"/>
              <a:tabLst>
                <a:tab pos="584200" algn="l"/>
              </a:tabLst>
            </a:pPr>
            <a:r>
              <a:rPr dirty="0" sz="3200" spc="-10" b="1">
                <a:latin typeface="Arial"/>
                <a:cs typeface="Arial"/>
              </a:rPr>
              <a:t>Noninvasive</a:t>
            </a:r>
            <a:endParaRPr sz="32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740"/>
              </a:spcBef>
              <a:buFont typeface="Arial MT"/>
              <a:buChar char="•"/>
              <a:tabLst>
                <a:tab pos="584200" algn="l"/>
              </a:tabLst>
            </a:pPr>
            <a:r>
              <a:rPr dirty="0" sz="3200" b="1">
                <a:latin typeface="Arial"/>
                <a:cs typeface="Arial"/>
              </a:rPr>
              <a:t>Requires</a:t>
            </a:r>
            <a:r>
              <a:rPr dirty="0" sz="3200" spc="-114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only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small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quantities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of </a:t>
            </a:r>
            <a:r>
              <a:rPr dirty="0" sz="3200" spc="-10" b="1">
                <a:latin typeface="Arial"/>
                <a:cs typeface="Arial"/>
              </a:rPr>
              <a:t>sample</a:t>
            </a:r>
            <a:endParaRPr sz="32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584200" algn="l"/>
              </a:tabLst>
            </a:pPr>
            <a:r>
              <a:rPr dirty="0" sz="3200" b="1">
                <a:latin typeface="Arial"/>
                <a:cs typeface="Arial"/>
              </a:rPr>
              <a:t>Good</a:t>
            </a:r>
            <a:r>
              <a:rPr dirty="0" sz="3200" spc="-1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for</a:t>
            </a:r>
            <a:r>
              <a:rPr dirty="0" sz="3200" spc="3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detecting</a:t>
            </a:r>
            <a:r>
              <a:rPr dirty="0" sz="3200" spc="-8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trace</a:t>
            </a:r>
            <a:r>
              <a:rPr dirty="0" sz="3200" spc="-13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amounts</a:t>
            </a:r>
            <a:r>
              <a:rPr dirty="0" sz="3200" spc="1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of</a:t>
            </a:r>
            <a:r>
              <a:rPr dirty="0" sz="3200" spc="-10" b="1">
                <a:latin typeface="Arial"/>
                <a:cs typeface="Arial"/>
              </a:rPr>
              <a:t> aggregate</a:t>
            </a:r>
            <a:endParaRPr sz="32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584200" algn="l"/>
              </a:tabLst>
            </a:pPr>
            <a:r>
              <a:rPr dirty="0" sz="3200" b="1">
                <a:latin typeface="Arial"/>
                <a:cs typeface="Arial"/>
              </a:rPr>
              <a:t>Good</a:t>
            </a:r>
            <a:r>
              <a:rPr dirty="0" sz="3200" spc="-1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for</a:t>
            </a:r>
            <a:r>
              <a:rPr dirty="0" sz="3200" spc="2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macromolecular</a:t>
            </a:r>
            <a:r>
              <a:rPr dirty="0" sz="3200" spc="-19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sizing</a:t>
            </a:r>
            <a:endParaRPr sz="32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584200" algn="l"/>
              </a:tabLst>
            </a:pPr>
            <a:r>
              <a:rPr dirty="0" sz="3200" b="1">
                <a:latin typeface="Arial"/>
                <a:cs typeface="Arial"/>
              </a:rPr>
              <a:t>Reaches</a:t>
            </a:r>
            <a:r>
              <a:rPr dirty="0" sz="3200" spc="-10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smallest</a:t>
            </a:r>
            <a:r>
              <a:rPr dirty="0" sz="3200" spc="-12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particle</a:t>
            </a:r>
            <a:r>
              <a:rPr dirty="0" sz="3200" spc="-25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sizes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SZ-100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8975" y="1778635"/>
            <a:ext cx="10624185" cy="124269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</a:pPr>
            <a:r>
              <a:rPr dirty="0" sz="3950">
                <a:latin typeface="Arial MT"/>
                <a:cs typeface="Arial MT"/>
              </a:rPr>
              <a:t>Single</a:t>
            </a:r>
            <a:r>
              <a:rPr dirty="0" sz="3950" spc="120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compact</a:t>
            </a:r>
            <a:r>
              <a:rPr dirty="0" sz="3950" spc="-85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unit</a:t>
            </a:r>
            <a:r>
              <a:rPr dirty="0" sz="3950" spc="190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that</a:t>
            </a:r>
            <a:r>
              <a:rPr dirty="0" sz="3950" spc="45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performs size,</a:t>
            </a:r>
            <a:r>
              <a:rPr dirty="0" sz="3950" spc="-15">
                <a:latin typeface="Arial MT"/>
                <a:cs typeface="Arial MT"/>
              </a:rPr>
              <a:t> </a:t>
            </a:r>
            <a:r>
              <a:rPr dirty="0" sz="3950" spc="-20">
                <a:latin typeface="Arial MT"/>
                <a:cs typeface="Arial MT"/>
              </a:rPr>
              <a:t>zeta </a:t>
            </a:r>
            <a:r>
              <a:rPr dirty="0" sz="3950">
                <a:latin typeface="Arial MT"/>
                <a:cs typeface="Arial MT"/>
              </a:rPr>
              <a:t>potential,</a:t>
            </a:r>
            <a:r>
              <a:rPr dirty="0" sz="3950" spc="65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and</a:t>
            </a:r>
            <a:r>
              <a:rPr dirty="0" sz="3950" spc="-40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molecular</a:t>
            </a:r>
            <a:r>
              <a:rPr dirty="0" sz="3950" spc="80">
                <a:latin typeface="Arial MT"/>
                <a:cs typeface="Arial MT"/>
              </a:rPr>
              <a:t> </a:t>
            </a:r>
            <a:r>
              <a:rPr dirty="0" sz="3950">
                <a:latin typeface="Arial MT"/>
                <a:cs typeface="Arial MT"/>
              </a:rPr>
              <a:t>weight</a:t>
            </a:r>
            <a:r>
              <a:rPr dirty="0" sz="3950" spc="80">
                <a:latin typeface="Arial MT"/>
                <a:cs typeface="Arial MT"/>
              </a:rPr>
              <a:t> </a:t>
            </a:r>
            <a:r>
              <a:rPr dirty="0" sz="3950" spc="-10">
                <a:latin typeface="Arial MT"/>
                <a:cs typeface="Arial MT"/>
              </a:rPr>
              <a:t>measurements.</a:t>
            </a:r>
            <a:endParaRPr sz="395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6600" y="3609502"/>
            <a:ext cx="4572000" cy="2638084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Summary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89902" y="1204671"/>
            <a:ext cx="9237980" cy="2371090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05"/>
              </a:spcBef>
              <a:buFont typeface="Arial MT"/>
              <a:buChar char="•"/>
              <a:tabLst>
                <a:tab pos="469900" algn="l"/>
              </a:tabLst>
            </a:pPr>
            <a:r>
              <a:rPr dirty="0" sz="3200" b="1">
                <a:latin typeface="Arial"/>
                <a:cs typeface="Arial"/>
              </a:rPr>
              <a:t>Fast,</a:t>
            </a:r>
            <a:r>
              <a:rPr dirty="0" sz="3200" spc="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repeatable</a:t>
            </a:r>
            <a:r>
              <a:rPr dirty="0" sz="3200" spc="-7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nanoparticle</a:t>
            </a:r>
            <a:r>
              <a:rPr dirty="0" sz="3200" spc="-7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sizing</a:t>
            </a:r>
            <a:endParaRPr sz="3200">
              <a:latin typeface="Arial"/>
              <a:cs typeface="Arial"/>
            </a:endParaRPr>
          </a:p>
          <a:p>
            <a:pPr marL="469900" marR="5080" indent="-457834">
              <a:lnSpc>
                <a:spcPct val="119300"/>
              </a:lnSpc>
              <a:spcBef>
                <a:spcPts val="75"/>
              </a:spcBef>
              <a:buFont typeface="Arial MT"/>
              <a:buChar char="•"/>
              <a:tabLst>
                <a:tab pos="469900" algn="l"/>
              </a:tabLst>
            </a:pPr>
            <a:r>
              <a:rPr dirty="0" sz="3200" b="1">
                <a:latin typeface="Arial"/>
                <a:cs typeface="Arial"/>
              </a:rPr>
              <a:t>Think</a:t>
            </a:r>
            <a:r>
              <a:rPr dirty="0" sz="3200" spc="-8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about</a:t>
            </a:r>
            <a:r>
              <a:rPr dirty="0" sz="3200" spc="5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suspension</a:t>
            </a:r>
            <a:r>
              <a:rPr dirty="0" sz="3200" spc="-11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chemistry</a:t>
            </a:r>
            <a:r>
              <a:rPr dirty="0" sz="3200" spc="-7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in</a:t>
            </a:r>
            <a:r>
              <a:rPr dirty="0" sz="3200" spc="6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method development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40"/>
              </a:spcBef>
              <a:buFont typeface="Arial MT"/>
              <a:buChar char="•"/>
              <a:tabLst>
                <a:tab pos="469900" algn="l"/>
              </a:tabLst>
            </a:pPr>
            <a:r>
              <a:rPr dirty="0" sz="3200" b="1">
                <a:latin typeface="Arial"/>
                <a:cs typeface="Arial"/>
              </a:rPr>
              <a:t>Reports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hydrodynamic</a:t>
            </a:r>
            <a:r>
              <a:rPr dirty="0" sz="3200" spc="-12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size: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820733" y="4171365"/>
            <a:ext cx="1807210" cy="2113280"/>
            <a:chOff x="2820733" y="4171365"/>
            <a:chExt cx="1807210" cy="2113280"/>
          </a:xfrm>
        </p:grpSpPr>
        <p:sp>
          <p:nvSpPr>
            <p:cNvPr id="5" name="object 5" descr=""/>
            <p:cNvSpPr/>
            <p:nvPr/>
          </p:nvSpPr>
          <p:spPr>
            <a:xfrm>
              <a:off x="2852673" y="4309491"/>
              <a:ext cx="1743075" cy="76200"/>
            </a:xfrm>
            <a:custGeom>
              <a:avLst/>
              <a:gdLst/>
              <a:ahLst/>
              <a:cxnLst/>
              <a:rect l="l" t="t" r="r" b="b"/>
              <a:pathLst>
                <a:path w="1743075" h="76200">
                  <a:moveTo>
                    <a:pt x="76326" y="0"/>
                  </a:moveTo>
                  <a:lnTo>
                    <a:pt x="0" y="38099"/>
                  </a:lnTo>
                  <a:lnTo>
                    <a:pt x="76326" y="76199"/>
                  </a:lnTo>
                  <a:lnTo>
                    <a:pt x="76326" y="42925"/>
                  </a:lnTo>
                  <a:lnTo>
                    <a:pt x="63626" y="42925"/>
                  </a:lnTo>
                  <a:lnTo>
                    <a:pt x="63626" y="33400"/>
                  </a:lnTo>
                  <a:lnTo>
                    <a:pt x="76326" y="33400"/>
                  </a:lnTo>
                  <a:lnTo>
                    <a:pt x="76326" y="0"/>
                  </a:lnTo>
                  <a:close/>
                </a:path>
                <a:path w="1743075" h="76200">
                  <a:moveTo>
                    <a:pt x="1666875" y="0"/>
                  </a:moveTo>
                  <a:lnTo>
                    <a:pt x="1666875" y="76199"/>
                  </a:lnTo>
                  <a:lnTo>
                    <a:pt x="1733423" y="42925"/>
                  </a:lnTo>
                  <a:lnTo>
                    <a:pt x="1679575" y="42925"/>
                  </a:lnTo>
                  <a:lnTo>
                    <a:pt x="1679575" y="33400"/>
                  </a:lnTo>
                  <a:lnTo>
                    <a:pt x="1733677" y="33400"/>
                  </a:lnTo>
                  <a:lnTo>
                    <a:pt x="1666875" y="0"/>
                  </a:lnTo>
                  <a:close/>
                </a:path>
                <a:path w="1743075" h="76200">
                  <a:moveTo>
                    <a:pt x="76326" y="33400"/>
                  </a:moveTo>
                  <a:lnTo>
                    <a:pt x="63626" y="33400"/>
                  </a:lnTo>
                  <a:lnTo>
                    <a:pt x="63626" y="42925"/>
                  </a:lnTo>
                  <a:lnTo>
                    <a:pt x="76326" y="42925"/>
                  </a:lnTo>
                  <a:lnTo>
                    <a:pt x="76326" y="33400"/>
                  </a:lnTo>
                  <a:close/>
                </a:path>
                <a:path w="1743075" h="76200">
                  <a:moveTo>
                    <a:pt x="1666875" y="33400"/>
                  </a:moveTo>
                  <a:lnTo>
                    <a:pt x="76326" y="33400"/>
                  </a:lnTo>
                  <a:lnTo>
                    <a:pt x="76326" y="42925"/>
                  </a:lnTo>
                  <a:lnTo>
                    <a:pt x="1666875" y="42925"/>
                  </a:lnTo>
                  <a:lnTo>
                    <a:pt x="1666875" y="33400"/>
                  </a:lnTo>
                  <a:close/>
                </a:path>
                <a:path w="1743075" h="76200">
                  <a:moveTo>
                    <a:pt x="1733677" y="33400"/>
                  </a:moveTo>
                  <a:lnTo>
                    <a:pt x="1679575" y="33400"/>
                  </a:lnTo>
                  <a:lnTo>
                    <a:pt x="1679575" y="42925"/>
                  </a:lnTo>
                  <a:lnTo>
                    <a:pt x="1733423" y="42925"/>
                  </a:lnTo>
                  <a:lnTo>
                    <a:pt x="1743075" y="38099"/>
                  </a:lnTo>
                  <a:lnTo>
                    <a:pt x="1733677" y="33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310000" y="4995164"/>
              <a:ext cx="828675" cy="857250"/>
            </a:xfrm>
            <a:custGeom>
              <a:avLst/>
              <a:gdLst/>
              <a:ahLst/>
              <a:cxnLst/>
              <a:rect l="l" t="t" r="r" b="b"/>
              <a:pathLst>
                <a:path w="828675" h="857250">
                  <a:moveTo>
                    <a:pt x="414274" y="0"/>
                  </a:moveTo>
                  <a:lnTo>
                    <a:pt x="365950" y="2883"/>
                  </a:lnTo>
                  <a:lnTo>
                    <a:pt x="319266" y="11320"/>
                  </a:lnTo>
                  <a:lnTo>
                    <a:pt x="274533" y="24987"/>
                  </a:lnTo>
                  <a:lnTo>
                    <a:pt x="232061" y="43565"/>
                  </a:lnTo>
                  <a:lnTo>
                    <a:pt x="192161" y="66730"/>
                  </a:lnTo>
                  <a:lnTo>
                    <a:pt x="155142" y="94162"/>
                  </a:lnTo>
                  <a:lnTo>
                    <a:pt x="121316" y="125539"/>
                  </a:lnTo>
                  <a:lnTo>
                    <a:pt x="90993" y="160539"/>
                  </a:lnTo>
                  <a:lnTo>
                    <a:pt x="64483" y="198842"/>
                  </a:lnTo>
                  <a:lnTo>
                    <a:pt x="42097" y="240124"/>
                  </a:lnTo>
                  <a:lnTo>
                    <a:pt x="24145" y="284065"/>
                  </a:lnTo>
                  <a:lnTo>
                    <a:pt x="10938" y="330343"/>
                  </a:lnTo>
                  <a:lnTo>
                    <a:pt x="2786" y="378637"/>
                  </a:lnTo>
                  <a:lnTo>
                    <a:pt x="0" y="428625"/>
                  </a:lnTo>
                  <a:lnTo>
                    <a:pt x="2786" y="478604"/>
                  </a:lnTo>
                  <a:lnTo>
                    <a:pt x="10938" y="526890"/>
                  </a:lnTo>
                  <a:lnTo>
                    <a:pt x="24145" y="573161"/>
                  </a:lnTo>
                  <a:lnTo>
                    <a:pt x="42097" y="617096"/>
                  </a:lnTo>
                  <a:lnTo>
                    <a:pt x="64483" y="658372"/>
                  </a:lnTo>
                  <a:lnTo>
                    <a:pt x="90993" y="696669"/>
                  </a:lnTo>
                  <a:lnTo>
                    <a:pt x="121316" y="731664"/>
                  </a:lnTo>
                  <a:lnTo>
                    <a:pt x="155142" y="763036"/>
                  </a:lnTo>
                  <a:lnTo>
                    <a:pt x="192161" y="790465"/>
                  </a:lnTo>
                  <a:lnTo>
                    <a:pt x="232061" y="813627"/>
                  </a:lnTo>
                  <a:lnTo>
                    <a:pt x="274533" y="832202"/>
                  </a:lnTo>
                  <a:lnTo>
                    <a:pt x="319266" y="845867"/>
                  </a:lnTo>
                  <a:lnTo>
                    <a:pt x="365950" y="854303"/>
                  </a:lnTo>
                  <a:lnTo>
                    <a:pt x="414274" y="857186"/>
                  </a:lnTo>
                  <a:lnTo>
                    <a:pt x="462599" y="854303"/>
                  </a:lnTo>
                  <a:lnTo>
                    <a:pt x="509288" y="845867"/>
                  </a:lnTo>
                  <a:lnTo>
                    <a:pt x="554029" y="832202"/>
                  </a:lnTo>
                  <a:lnTo>
                    <a:pt x="596511" y="813627"/>
                  </a:lnTo>
                  <a:lnTo>
                    <a:pt x="636423" y="790465"/>
                  </a:lnTo>
                  <a:lnTo>
                    <a:pt x="673455" y="763036"/>
                  </a:lnTo>
                  <a:lnTo>
                    <a:pt x="707294" y="731664"/>
                  </a:lnTo>
                  <a:lnTo>
                    <a:pt x="737631" y="696669"/>
                  </a:lnTo>
                  <a:lnTo>
                    <a:pt x="764154" y="658372"/>
                  </a:lnTo>
                  <a:lnTo>
                    <a:pt x="786552" y="617096"/>
                  </a:lnTo>
                  <a:lnTo>
                    <a:pt x="804514" y="573161"/>
                  </a:lnTo>
                  <a:lnTo>
                    <a:pt x="817729" y="526890"/>
                  </a:lnTo>
                  <a:lnTo>
                    <a:pt x="825886" y="478604"/>
                  </a:lnTo>
                  <a:lnTo>
                    <a:pt x="828675" y="428625"/>
                  </a:lnTo>
                  <a:lnTo>
                    <a:pt x="825886" y="378637"/>
                  </a:lnTo>
                  <a:lnTo>
                    <a:pt x="817729" y="330343"/>
                  </a:lnTo>
                  <a:lnTo>
                    <a:pt x="804514" y="284065"/>
                  </a:lnTo>
                  <a:lnTo>
                    <a:pt x="786552" y="240124"/>
                  </a:lnTo>
                  <a:lnTo>
                    <a:pt x="764154" y="198842"/>
                  </a:lnTo>
                  <a:lnTo>
                    <a:pt x="737631" y="160539"/>
                  </a:lnTo>
                  <a:lnTo>
                    <a:pt x="707294" y="125539"/>
                  </a:lnTo>
                  <a:lnTo>
                    <a:pt x="673455" y="94162"/>
                  </a:lnTo>
                  <a:lnTo>
                    <a:pt x="636423" y="66730"/>
                  </a:lnTo>
                  <a:lnTo>
                    <a:pt x="596511" y="43565"/>
                  </a:lnTo>
                  <a:lnTo>
                    <a:pt x="554029" y="24987"/>
                  </a:lnTo>
                  <a:lnTo>
                    <a:pt x="509288" y="11320"/>
                  </a:lnTo>
                  <a:lnTo>
                    <a:pt x="462599" y="2883"/>
                  </a:lnTo>
                  <a:lnTo>
                    <a:pt x="414274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310000" y="4794978"/>
              <a:ext cx="1285875" cy="1057910"/>
            </a:xfrm>
            <a:custGeom>
              <a:avLst/>
              <a:gdLst/>
              <a:ahLst/>
              <a:cxnLst/>
              <a:rect l="l" t="t" r="r" b="b"/>
              <a:pathLst>
                <a:path w="1285875" h="1057910">
                  <a:moveTo>
                    <a:pt x="0" y="628810"/>
                  </a:moveTo>
                  <a:lnTo>
                    <a:pt x="2786" y="578823"/>
                  </a:lnTo>
                  <a:lnTo>
                    <a:pt x="10938" y="530529"/>
                  </a:lnTo>
                  <a:lnTo>
                    <a:pt x="24145" y="484251"/>
                  </a:lnTo>
                  <a:lnTo>
                    <a:pt x="42097" y="440310"/>
                  </a:lnTo>
                  <a:lnTo>
                    <a:pt x="64483" y="399027"/>
                  </a:lnTo>
                  <a:lnTo>
                    <a:pt x="90993" y="360725"/>
                  </a:lnTo>
                  <a:lnTo>
                    <a:pt x="121316" y="325725"/>
                  </a:lnTo>
                  <a:lnTo>
                    <a:pt x="155142" y="294348"/>
                  </a:lnTo>
                  <a:lnTo>
                    <a:pt x="192161" y="266916"/>
                  </a:lnTo>
                  <a:lnTo>
                    <a:pt x="232061" y="243750"/>
                  </a:lnTo>
                  <a:lnTo>
                    <a:pt x="274533" y="225173"/>
                  </a:lnTo>
                  <a:lnTo>
                    <a:pt x="319266" y="211505"/>
                  </a:lnTo>
                  <a:lnTo>
                    <a:pt x="365950" y="203069"/>
                  </a:lnTo>
                  <a:lnTo>
                    <a:pt x="414274" y="200185"/>
                  </a:lnTo>
                  <a:lnTo>
                    <a:pt x="462599" y="203069"/>
                  </a:lnTo>
                  <a:lnTo>
                    <a:pt x="509288" y="211505"/>
                  </a:lnTo>
                  <a:lnTo>
                    <a:pt x="554029" y="225173"/>
                  </a:lnTo>
                  <a:lnTo>
                    <a:pt x="596511" y="243750"/>
                  </a:lnTo>
                  <a:lnTo>
                    <a:pt x="636423" y="266916"/>
                  </a:lnTo>
                  <a:lnTo>
                    <a:pt x="673455" y="294348"/>
                  </a:lnTo>
                  <a:lnTo>
                    <a:pt x="707294" y="325725"/>
                  </a:lnTo>
                  <a:lnTo>
                    <a:pt x="737631" y="360725"/>
                  </a:lnTo>
                  <a:lnTo>
                    <a:pt x="764154" y="399027"/>
                  </a:lnTo>
                  <a:lnTo>
                    <a:pt x="786552" y="440310"/>
                  </a:lnTo>
                  <a:lnTo>
                    <a:pt x="804514" y="484251"/>
                  </a:lnTo>
                  <a:lnTo>
                    <a:pt x="817729" y="530529"/>
                  </a:lnTo>
                  <a:lnTo>
                    <a:pt x="825886" y="578823"/>
                  </a:lnTo>
                  <a:lnTo>
                    <a:pt x="828675" y="628810"/>
                  </a:lnTo>
                  <a:lnTo>
                    <a:pt x="825886" y="678790"/>
                  </a:lnTo>
                  <a:lnTo>
                    <a:pt x="817729" y="727076"/>
                  </a:lnTo>
                  <a:lnTo>
                    <a:pt x="804514" y="773347"/>
                  </a:lnTo>
                  <a:lnTo>
                    <a:pt x="786552" y="817282"/>
                  </a:lnTo>
                  <a:lnTo>
                    <a:pt x="764154" y="858558"/>
                  </a:lnTo>
                  <a:lnTo>
                    <a:pt x="737631" y="896854"/>
                  </a:lnTo>
                  <a:lnTo>
                    <a:pt x="707294" y="931850"/>
                  </a:lnTo>
                  <a:lnTo>
                    <a:pt x="673455" y="963222"/>
                  </a:lnTo>
                  <a:lnTo>
                    <a:pt x="636423" y="990650"/>
                  </a:lnTo>
                  <a:lnTo>
                    <a:pt x="596511" y="1013813"/>
                  </a:lnTo>
                  <a:lnTo>
                    <a:pt x="554029" y="1032387"/>
                  </a:lnTo>
                  <a:lnTo>
                    <a:pt x="509288" y="1046053"/>
                  </a:lnTo>
                  <a:lnTo>
                    <a:pt x="462599" y="1054489"/>
                  </a:lnTo>
                  <a:lnTo>
                    <a:pt x="414274" y="1057372"/>
                  </a:lnTo>
                  <a:lnTo>
                    <a:pt x="365950" y="1054489"/>
                  </a:lnTo>
                  <a:lnTo>
                    <a:pt x="319266" y="1046053"/>
                  </a:lnTo>
                  <a:lnTo>
                    <a:pt x="274533" y="1032387"/>
                  </a:lnTo>
                  <a:lnTo>
                    <a:pt x="232061" y="1013813"/>
                  </a:lnTo>
                  <a:lnTo>
                    <a:pt x="192161" y="990650"/>
                  </a:lnTo>
                  <a:lnTo>
                    <a:pt x="155142" y="963222"/>
                  </a:lnTo>
                  <a:lnTo>
                    <a:pt x="121316" y="931850"/>
                  </a:lnTo>
                  <a:lnTo>
                    <a:pt x="90993" y="896854"/>
                  </a:lnTo>
                  <a:lnTo>
                    <a:pt x="64483" y="858558"/>
                  </a:lnTo>
                  <a:lnTo>
                    <a:pt x="42097" y="817282"/>
                  </a:lnTo>
                  <a:lnTo>
                    <a:pt x="24145" y="773347"/>
                  </a:lnTo>
                  <a:lnTo>
                    <a:pt x="10938" y="727076"/>
                  </a:lnTo>
                  <a:lnTo>
                    <a:pt x="2786" y="678790"/>
                  </a:lnTo>
                  <a:lnTo>
                    <a:pt x="0" y="628810"/>
                  </a:lnTo>
                  <a:close/>
                </a:path>
                <a:path w="1285875" h="1057910">
                  <a:moveTo>
                    <a:pt x="647573" y="276385"/>
                  </a:moveTo>
                  <a:lnTo>
                    <a:pt x="673911" y="213008"/>
                  </a:lnTo>
                  <a:lnTo>
                    <a:pt x="699634" y="154392"/>
                  </a:lnTo>
                  <a:lnTo>
                    <a:pt x="724126" y="105328"/>
                  </a:lnTo>
                  <a:lnTo>
                    <a:pt x="746771" y="70609"/>
                  </a:lnTo>
                  <a:lnTo>
                    <a:pt x="766952" y="55024"/>
                  </a:lnTo>
                  <a:lnTo>
                    <a:pt x="784128" y="71328"/>
                  </a:lnTo>
                  <a:lnTo>
                    <a:pt x="798713" y="116326"/>
                  </a:lnTo>
                  <a:lnTo>
                    <a:pt x="811529" y="170888"/>
                  </a:lnTo>
                  <a:lnTo>
                    <a:pt x="823401" y="215885"/>
                  </a:lnTo>
                  <a:lnTo>
                    <a:pt x="835151" y="232189"/>
                  </a:lnTo>
                  <a:lnTo>
                    <a:pt x="845887" y="209118"/>
                  </a:lnTo>
                  <a:lnTo>
                    <a:pt x="855134" y="159511"/>
                  </a:lnTo>
                  <a:lnTo>
                    <a:pt x="864120" y="99290"/>
                  </a:lnTo>
                  <a:lnTo>
                    <a:pt x="874068" y="44380"/>
                  </a:lnTo>
                  <a:lnTo>
                    <a:pt x="886206" y="10701"/>
                  </a:lnTo>
                  <a:lnTo>
                    <a:pt x="904718" y="0"/>
                  </a:lnTo>
                  <a:lnTo>
                    <a:pt x="925623" y="7955"/>
                  </a:lnTo>
                  <a:lnTo>
                    <a:pt x="948124" y="28364"/>
                  </a:lnTo>
                  <a:lnTo>
                    <a:pt x="971423" y="55024"/>
                  </a:lnTo>
                </a:path>
                <a:path w="1285875" h="1057910">
                  <a:moveTo>
                    <a:pt x="781050" y="543085"/>
                  </a:moveTo>
                  <a:lnTo>
                    <a:pt x="815248" y="490026"/>
                  </a:lnTo>
                  <a:lnTo>
                    <a:pt x="848896" y="439750"/>
                  </a:lnTo>
                  <a:lnTo>
                    <a:pt x="881443" y="395019"/>
                  </a:lnTo>
                  <a:lnTo>
                    <a:pt x="912339" y="358597"/>
                  </a:lnTo>
                  <a:lnTo>
                    <a:pt x="941034" y="333244"/>
                  </a:lnTo>
                  <a:lnTo>
                    <a:pt x="966977" y="321724"/>
                  </a:lnTo>
                  <a:lnTo>
                    <a:pt x="993785" y="337966"/>
                  </a:lnTo>
                  <a:lnTo>
                    <a:pt x="1016538" y="382926"/>
                  </a:lnTo>
                  <a:lnTo>
                    <a:pt x="1036518" y="437469"/>
                  </a:lnTo>
                  <a:lnTo>
                    <a:pt x="1055004" y="482459"/>
                  </a:lnTo>
                  <a:lnTo>
                    <a:pt x="1073277" y="498762"/>
                  </a:lnTo>
                  <a:lnTo>
                    <a:pt x="1090068" y="475741"/>
                  </a:lnTo>
                  <a:lnTo>
                    <a:pt x="1104525" y="426147"/>
                  </a:lnTo>
                  <a:lnTo>
                    <a:pt x="1118548" y="365927"/>
                  </a:lnTo>
                  <a:lnTo>
                    <a:pt x="1134041" y="311030"/>
                  </a:lnTo>
                  <a:lnTo>
                    <a:pt x="1152906" y="277401"/>
                  </a:lnTo>
                  <a:lnTo>
                    <a:pt x="1181770" y="266646"/>
                  </a:lnTo>
                  <a:lnTo>
                    <a:pt x="1214374" y="274607"/>
                  </a:lnTo>
                  <a:lnTo>
                    <a:pt x="1249453" y="295046"/>
                  </a:lnTo>
                  <a:lnTo>
                    <a:pt x="1285748" y="321724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986404" y="4757372"/>
              <a:ext cx="774065" cy="536575"/>
            </a:xfrm>
            <a:custGeom>
              <a:avLst/>
              <a:gdLst/>
              <a:ahLst/>
              <a:cxnLst/>
              <a:rect l="l" t="t" r="r" b="b"/>
              <a:pathLst>
                <a:path w="774064" h="536575">
                  <a:moveTo>
                    <a:pt x="0" y="507666"/>
                  </a:moveTo>
                  <a:lnTo>
                    <a:pt x="48459" y="457844"/>
                  </a:lnTo>
                  <a:lnTo>
                    <a:pt x="94546" y="412270"/>
                  </a:lnTo>
                  <a:lnTo>
                    <a:pt x="135861" y="375224"/>
                  </a:lnTo>
                  <a:lnTo>
                    <a:pt x="170001" y="350987"/>
                  </a:lnTo>
                  <a:lnTo>
                    <a:pt x="194563" y="343836"/>
                  </a:lnTo>
                  <a:lnTo>
                    <a:pt x="204132" y="365636"/>
                  </a:lnTo>
                  <a:lnTo>
                    <a:pt x="200399" y="413448"/>
                  </a:lnTo>
                  <a:lnTo>
                    <a:pt x="191400" y="469575"/>
                  </a:lnTo>
                  <a:lnTo>
                    <a:pt x="185168" y="516320"/>
                  </a:lnTo>
                  <a:lnTo>
                    <a:pt x="189737" y="535987"/>
                  </a:lnTo>
                  <a:lnTo>
                    <a:pt x="208482" y="518355"/>
                  </a:lnTo>
                  <a:lnTo>
                    <a:pt x="235968" y="475157"/>
                  </a:lnTo>
                  <a:lnTo>
                    <a:pt x="267251" y="421852"/>
                  </a:lnTo>
                  <a:lnTo>
                    <a:pt x="297389" y="373899"/>
                  </a:lnTo>
                  <a:lnTo>
                    <a:pt x="321436" y="346757"/>
                  </a:lnTo>
                  <a:lnTo>
                    <a:pt x="342544" y="343638"/>
                  </a:lnTo>
                  <a:lnTo>
                    <a:pt x="358759" y="358949"/>
                  </a:lnTo>
                  <a:lnTo>
                    <a:pt x="371711" y="386548"/>
                  </a:lnTo>
                  <a:lnTo>
                    <a:pt x="383031" y="420290"/>
                  </a:lnTo>
                </a:path>
                <a:path w="774064" h="536575">
                  <a:moveTo>
                    <a:pt x="298195" y="13128"/>
                  </a:moveTo>
                  <a:lnTo>
                    <a:pt x="362146" y="7054"/>
                  </a:lnTo>
                  <a:lnTo>
                    <a:pt x="423465" y="2253"/>
                  </a:lnTo>
                  <a:lnTo>
                    <a:pt x="479520" y="0"/>
                  </a:lnTo>
                  <a:lnTo>
                    <a:pt x="527680" y="1566"/>
                  </a:lnTo>
                  <a:lnTo>
                    <a:pt x="565313" y="8227"/>
                  </a:lnTo>
                  <a:lnTo>
                    <a:pt x="589787" y="21256"/>
                  </a:lnTo>
                  <a:lnTo>
                    <a:pt x="593519" y="45647"/>
                  </a:lnTo>
                  <a:lnTo>
                    <a:pt x="577012" y="81384"/>
                  </a:lnTo>
                  <a:lnTo>
                    <a:pt x="549957" y="122221"/>
                  </a:lnTo>
                  <a:lnTo>
                    <a:pt x="522045" y="161916"/>
                  </a:lnTo>
                  <a:lnTo>
                    <a:pt x="502966" y="194223"/>
                  </a:lnTo>
                  <a:lnTo>
                    <a:pt x="502411" y="212899"/>
                  </a:lnTo>
                  <a:lnTo>
                    <a:pt x="531325" y="211767"/>
                  </a:lnTo>
                  <a:lnTo>
                    <a:pt x="581105" y="192445"/>
                  </a:lnTo>
                  <a:lnTo>
                    <a:pt x="639517" y="166246"/>
                  </a:lnTo>
                  <a:lnTo>
                    <a:pt x="694326" y="144486"/>
                  </a:lnTo>
                  <a:lnTo>
                    <a:pt x="733297" y="138477"/>
                  </a:lnTo>
                  <a:lnTo>
                    <a:pt x="758785" y="154249"/>
                  </a:lnTo>
                  <a:lnTo>
                    <a:pt x="770794" y="184451"/>
                  </a:lnTo>
                  <a:lnTo>
                    <a:pt x="773803" y="224274"/>
                  </a:lnTo>
                  <a:lnTo>
                    <a:pt x="772286" y="268906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986150" y="5604494"/>
              <a:ext cx="466725" cy="276860"/>
            </a:xfrm>
            <a:custGeom>
              <a:avLst/>
              <a:gdLst/>
              <a:ahLst/>
              <a:cxnLst/>
              <a:rect l="l" t="t" r="r" b="b"/>
              <a:pathLst>
                <a:path w="466725" h="276860">
                  <a:moveTo>
                    <a:pt x="0" y="276431"/>
                  </a:moveTo>
                  <a:lnTo>
                    <a:pt x="31610" y="223381"/>
                  </a:lnTo>
                  <a:lnTo>
                    <a:pt x="62723" y="173098"/>
                  </a:lnTo>
                  <a:lnTo>
                    <a:pt x="92821" y="128351"/>
                  </a:lnTo>
                  <a:lnTo>
                    <a:pt x="121383" y="91906"/>
                  </a:lnTo>
                  <a:lnTo>
                    <a:pt x="171831" y="54994"/>
                  </a:lnTo>
                  <a:lnTo>
                    <a:pt x="196611" y="71293"/>
                  </a:lnTo>
                  <a:lnTo>
                    <a:pt x="217642" y="116289"/>
                  </a:lnTo>
                  <a:lnTo>
                    <a:pt x="236113" y="170851"/>
                  </a:lnTo>
                  <a:lnTo>
                    <a:pt x="253212" y="215847"/>
                  </a:lnTo>
                  <a:lnTo>
                    <a:pt x="270128" y="232146"/>
                  </a:lnTo>
                  <a:lnTo>
                    <a:pt x="285677" y="209113"/>
                  </a:lnTo>
                  <a:lnTo>
                    <a:pt x="299056" y="159511"/>
                  </a:lnTo>
                  <a:lnTo>
                    <a:pt x="312026" y="99282"/>
                  </a:lnTo>
                  <a:lnTo>
                    <a:pt x="326350" y="44367"/>
                  </a:lnTo>
                  <a:lnTo>
                    <a:pt x="343788" y="10709"/>
                  </a:lnTo>
                  <a:lnTo>
                    <a:pt x="370480" y="0"/>
                  </a:lnTo>
                  <a:lnTo>
                    <a:pt x="400637" y="7958"/>
                  </a:lnTo>
                  <a:lnTo>
                    <a:pt x="433103" y="28363"/>
                  </a:lnTo>
                  <a:lnTo>
                    <a:pt x="466725" y="54994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552398" y="5559725"/>
              <a:ext cx="902969" cy="528320"/>
            </a:xfrm>
            <a:custGeom>
              <a:avLst/>
              <a:gdLst/>
              <a:ahLst/>
              <a:cxnLst/>
              <a:rect l="l" t="t" r="r" b="b"/>
              <a:pathLst>
                <a:path w="902970" h="528320">
                  <a:moveTo>
                    <a:pt x="522523" y="33684"/>
                  </a:moveTo>
                  <a:lnTo>
                    <a:pt x="591812" y="19835"/>
                  </a:lnTo>
                  <a:lnTo>
                    <a:pt x="656609" y="8164"/>
                  </a:lnTo>
                  <a:lnTo>
                    <a:pt x="712389" y="832"/>
                  </a:lnTo>
                  <a:lnTo>
                    <a:pt x="754630" y="0"/>
                  </a:lnTo>
                  <a:lnTo>
                    <a:pt x="778809" y="7827"/>
                  </a:lnTo>
                  <a:lnTo>
                    <a:pt x="773524" y="31030"/>
                  </a:lnTo>
                  <a:lnTo>
                    <a:pt x="741709" y="68119"/>
                  </a:lnTo>
                  <a:lnTo>
                    <a:pt x="700573" y="109088"/>
                  </a:lnTo>
                  <a:lnTo>
                    <a:pt x="667325" y="143931"/>
                  </a:lnTo>
                  <a:lnTo>
                    <a:pt x="659175" y="162640"/>
                  </a:lnTo>
                  <a:lnTo>
                    <a:pt x="684996" y="158614"/>
                  </a:lnTo>
                  <a:lnTo>
                    <a:pt x="733305" y="138525"/>
                  </a:lnTo>
                  <a:lnTo>
                    <a:pt x="790776" y="112280"/>
                  </a:lnTo>
                  <a:lnTo>
                    <a:pt x="844083" y="89783"/>
                  </a:lnTo>
                  <a:lnTo>
                    <a:pt x="879901" y="80941"/>
                  </a:lnTo>
                  <a:lnTo>
                    <a:pt x="899011" y="90125"/>
                  </a:lnTo>
                  <a:lnTo>
                    <a:pt x="902952" y="111704"/>
                  </a:lnTo>
                  <a:lnTo>
                    <a:pt x="896796" y="141545"/>
                  </a:lnTo>
                  <a:lnTo>
                    <a:pt x="885616" y="175518"/>
                  </a:lnTo>
                </a:path>
                <a:path w="902970" h="528320">
                  <a:moveTo>
                    <a:pt x="297733" y="527778"/>
                  </a:moveTo>
                  <a:lnTo>
                    <a:pt x="230761" y="507016"/>
                  </a:lnTo>
                  <a:lnTo>
                    <a:pt x="168807" y="486581"/>
                  </a:lnTo>
                  <a:lnTo>
                    <a:pt x="116856" y="466797"/>
                  </a:lnTo>
                  <a:lnTo>
                    <a:pt x="79895" y="447990"/>
                  </a:lnTo>
                  <a:lnTo>
                    <a:pt x="62910" y="430483"/>
                  </a:lnTo>
                  <a:lnTo>
                    <a:pt x="79086" y="414166"/>
                  </a:lnTo>
                  <a:lnTo>
                    <a:pt x="125169" y="398816"/>
                  </a:lnTo>
                  <a:lnTo>
                    <a:pt x="181261" y="384610"/>
                  </a:lnTo>
                  <a:lnTo>
                    <a:pt x="227466" y="371726"/>
                  </a:lnTo>
                  <a:lnTo>
                    <a:pt x="243885" y="360341"/>
                  </a:lnTo>
                  <a:lnTo>
                    <a:pt x="219522" y="351705"/>
                  </a:lnTo>
                  <a:lnTo>
                    <a:pt x="167642" y="345698"/>
                  </a:lnTo>
                  <a:lnTo>
                    <a:pt x="104741" y="340448"/>
                  </a:lnTo>
                  <a:lnTo>
                    <a:pt x="47314" y="334080"/>
                  </a:lnTo>
                  <a:lnTo>
                    <a:pt x="11856" y="324718"/>
                  </a:lnTo>
                  <a:lnTo>
                    <a:pt x="0" y="308493"/>
                  </a:lnTo>
                  <a:lnTo>
                    <a:pt x="7395" y="289205"/>
                  </a:lnTo>
                  <a:lnTo>
                    <a:pt x="27626" y="267875"/>
                  </a:lnTo>
                  <a:lnTo>
                    <a:pt x="54274" y="245520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852800" y="4633341"/>
              <a:ext cx="1743075" cy="1619250"/>
            </a:xfrm>
            <a:custGeom>
              <a:avLst/>
              <a:gdLst/>
              <a:ahLst/>
              <a:cxnLst/>
              <a:rect l="l" t="t" r="r" b="b"/>
              <a:pathLst>
                <a:path w="1743075" h="1619250">
                  <a:moveTo>
                    <a:pt x="0" y="809497"/>
                  </a:moveTo>
                  <a:lnTo>
                    <a:pt x="1379" y="763565"/>
                  </a:lnTo>
                  <a:lnTo>
                    <a:pt x="5468" y="718304"/>
                  </a:lnTo>
                  <a:lnTo>
                    <a:pt x="12194" y="673784"/>
                  </a:lnTo>
                  <a:lnTo>
                    <a:pt x="21482" y="630072"/>
                  </a:lnTo>
                  <a:lnTo>
                    <a:pt x="33260" y="587237"/>
                  </a:lnTo>
                  <a:lnTo>
                    <a:pt x="47454" y="545347"/>
                  </a:lnTo>
                  <a:lnTo>
                    <a:pt x="63989" y="504471"/>
                  </a:lnTo>
                  <a:lnTo>
                    <a:pt x="82793" y="464677"/>
                  </a:lnTo>
                  <a:lnTo>
                    <a:pt x="103792" y="426033"/>
                  </a:lnTo>
                  <a:lnTo>
                    <a:pt x="126913" y="388608"/>
                  </a:lnTo>
                  <a:lnTo>
                    <a:pt x="152082" y="352470"/>
                  </a:lnTo>
                  <a:lnTo>
                    <a:pt x="179225" y="317687"/>
                  </a:lnTo>
                  <a:lnTo>
                    <a:pt x="208269" y="284328"/>
                  </a:lnTo>
                  <a:lnTo>
                    <a:pt x="239140" y="252461"/>
                  </a:lnTo>
                  <a:lnTo>
                    <a:pt x="271765" y="222155"/>
                  </a:lnTo>
                  <a:lnTo>
                    <a:pt x="306070" y="193477"/>
                  </a:lnTo>
                  <a:lnTo>
                    <a:pt x="341982" y="166497"/>
                  </a:lnTo>
                  <a:lnTo>
                    <a:pt x="379427" y="141282"/>
                  </a:lnTo>
                  <a:lnTo>
                    <a:pt x="418332" y="117901"/>
                  </a:lnTo>
                  <a:lnTo>
                    <a:pt x="458622" y="96423"/>
                  </a:lnTo>
                  <a:lnTo>
                    <a:pt x="500225" y="76915"/>
                  </a:lnTo>
                  <a:lnTo>
                    <a:pt x="543067" y="59446"/>
                  </a:lnTo>
                  <a:lnTo>
                    <a:pt x="587075" y="44085"/>
                  </a:lnTo>
                  <a:lnTo>
                    <a:pt x="632174" y="30899"/>
                  </a:lnTo>
                  <a:lnTo>
                    <a:pt x="678291" y="19958"/>
                  </a:lnTo>
                  <a:lnTo>
                    <a:pt x="725354" y="11328"/>
                  </a:lnTo>
                  <a:lnTo>
                    <a:pt x="773287" y="5080"/>
                  </a:lnTo>
                  <a:lnTo>
                    <a:pt x="822018" y="1281"/>
                  </a:lnTo>
                  <a:lnTo>
                    <a:pt x="871474" y="0"/>
                  </a:lnTo>
                  <a:lnTo>
                    <a:pt x="920929" y="1281"/>
                  </a:lnTo>
                  <a:lnTo>
                    <a:pt x="969662" y="5080"/>
                  </a:lnTo>
                  <a:lnTo>
                    <a:pt x="1017597" y="11328"/>
                  </a:lnTo>
                  <a:lnTo>
                    <a:pt x="1064662" y="19958"/>
                  </a:lnTo>
                  <a:lnTo>
                    <a:pt x="1110783" y="30899"/>
                  </a:lnTo>
                  <a:lnTo>
                    <a:pt x="1155886" y="44085"/>
                  </a:lnTo>
                  <a:lnTo>
                    <a:pt x="1199898" y="59446"/>
                  </a:lnTo>
                  <a:lnTo>
                    <a:pt x="1242745" y="76915"/>
                  </a:lnTo>
                  <a:lnTo>
                    <a:pt x="1284354" y="96423"/>
                  </a:lnTo>
                  <a:lnTo>
                    <a:pt x="1324650" y="117901"/>
                  </a:lnTo>
                  <a:lnTo>
                    <a:pt x="1363561" y="141282"/>
                  </a:lnTo>
                  <a:lnTo>
                    <a:pt x="1401012" y="166497"/>
                  </a:lnTo>
                  <a:lnTo>
                    <a:pt x="1436931" y="193477"/>
                  </a:lnTo>
                  <a:lnTo>
                    <a:pt x="1471242" y="222155"/>
                  </a:lnTo>
                  <a:lnTo>
                    <a:pt x="1503874" y="252461"/>
                  </a:lnTo>
                  <a:lnTo>
                    <a:pt x="1534752" y="284328"/>
                  </a:lnTo>
                  <a:lnTo>
                    <a:pt x="1563802" y="317687"/>
                  </a:lnTo>
                  <a:lnTo>
                    <a:pt x="1590951" y="352470"/>
                  </a:lnTo>
                  <a:lnTo>
                    <a:pt x="1616126" y="388608"/>
                  </a:lnTo>
                  <a:lnTo>
                    <a:pt x="1639253" y="426033"/>
                  </a:lnTo>
                  <a:lnTo>
                    <a:pt x="1660257" y="464677"/>
                  </a:lnTo>
                  <a:lnTo>
                    <a:pt x="1679066" y="504471"/>
                  </a:lnTo>
                  <a:lnTo>
                    <a:pt x="1695606" y="545347"/>
                  </a:lnTo>
                  <a:lnTo>
                    <a:pt x="1709804" y="587237"/>
                  </a:lnTo>
                  <a:lnTo>
                    <a:pt x="1721585" y="630072"/>
                  </a:lnTo>
                  <a:lnTo>
                    <a:pt x="1730876" y="673784"/>
                  </a:lnTo>
                  <a:lnTo>
                    <a:pt x="1737604" y="718304"/>
                  </a:lnTo>
                  <a:lnTo>
                    <a:pt x="1741695" y="763565"/>
                  </a:lnTo>
                  <a:lnTo>
                    <a:pt x="1743075" y="809497"/>
                  </a:lnTo>
                  <a:lnTo>
                    <a:pt x="1741695" y="855434"/>
                  </a:lnTo>
                  <a:lnTo>
                    <a:pt x="1737604" y="900698"/>
                  </a:lnTo>
                  <a:lnTo>
                    <a:pt x="1730876" y="945221"/>
                  </a:lnTo>
                  <a:lnTo>
                    <a:pt x="1721585" y="988935"/>
                  </a:lnTo>
                  <a:lnTo>
                    <a:pt x="1709804" y="1031772"/>
                  </a:lnTo>
                  <a:lnTo>
                    <a:pt x="1695606" y="1073664"/>
                  </a:lnTo>
                  <a:lnTo>
                    <a:pt x="1679066" y="1114542"/>
                  </a:lnTo>
                  <a:lnTo>
                    <a:pt x="1660257" y="1154337"/>
                  </a:lnTo>
                  <a:lnTo>
                    <a:pt x="1639253" y="1192982"/>
                  </a:lnTo>
                  <a:lnTo>
                    <a:pt x="1616126" y="1230408"/>
                  </a:lnTo>
                  <a:lnTo>
                    <a:pt x="1590951" y="1266546"/>
                  </a:lnTo>
                  <a:lnTo>
                    <a:pt x="1563802" y="1301329"/>
                  </a:lnTo>
                  <a:lnTo>
                    <a:pt x="1534752" y="1334688"/>
                  </a:lnTo>
                  <a:lnTo>
                    <a:pt x="1503874" y="1366555"/>
                  </a:lnTo>
                  <a:lnTo>
                    <a:pt x="1471242" y="1396861"/>
                  </a:lnTo>
                  <a:lnTo>
                    <a:pt x="1436931" y="1425538"/>
                  </a:lnTo>
                  <a:lnTo>
                    <a:pt x="1401012" y="1452518"/>
                  </a:lnTo>
                  <a:lnTo>
                    <a:pt x="1363561" y="1477732"/>
                  </a:lnTo>
                  <a:lnTo>
                    <a:pt x="1324650" y="1501112"/>
                  </a:lnTo>
                  <a:lnTo>
                    <a:pt x="1284354" y="1522589"/>
                  </a:lnTo>
                  <a:lnTo>
                    <a:pt x="1242745" y="1542097"/>
                  </a:lnTo>
                  <a:lnTo>
                    <a:pt x="1199898" y="1559565"/>
                  </a:lnTo>
                  <a:lnTo>
                    <a:pt x="1155886" y="1574925"/>
                  </a:lnTo>
                  <a:lnTo>
                    <a:pt x="1110783" y="1588110"/>
                  </a:lnTo>
                  <a:lnTo>
                    <a:pt x="1064662" y="1599051"/>
                  </a:lnTo>
                  <a:lnTo>
                    <a:pt x="1017597" y="1607680"/>
                  </a:lnTo>
                  <a:lnTo>
                    <a:pt x="969662" y="1613928"/>
                  </a:lnTo>
                  <a:lnTo>
                    <a:pt x="920929" y="1617727"/>
                  </a:lnTo>
                  <a:lnTo>
                    <a:pt x="871474" y="1619008"/>
                  </a:lnTo>
                  <a:lnTo>
                    <a:pt x="822018" y="1617727"/>
                  </a:lnTo>
                  <a:lnTo>
                    <a:pt x="773287" y="1613928"/>
                  </a:lnTo>
                  <a:lnTo>
                    <a:pt x="725354" y="1607680"/>
                  </a:lnTo>
                  <a:lnTo>
                    <a:pt x="678291" y="1599051"/>
                  </a:lnTo>
                  <a:lnTo>
                    <a:pt x="632174" y="1588110"/>
                  </a:lnTo>
                  <a:lnTo>
                    <a:pt x="587075" y="1574925"/>
                  </a:lnTo>
                  <a:lnTo>
                    <a:pt x="543067" y="1559565"/>
                  </a:lnTo>
                  <a:lnTo>
                    <a:pt x="500225" y="1542097"/>
                  </a:lnTo>
                  <a:lnTo>
                    <a:pt x="458622" y="1522589"/>
                  </a:lnTo>
                  <a:lnTo>
                    <a:pt x="418332" y="1501112"/>
                  </a:lnTo>
                  <a:lnTo>
                    <a:pt x="379427" y="1477732"/>
                  </a:lnTo>
                  <a:lnTo>
                    <a:pt x="341982" y="1452518"/>
                  </a:lnTo>
                  <a:lnTo>
                    <a:pt x="306070" y="1425538"/>
                  </a:lnTo>
                  <a:lnTo>
                    <a:pt x="271765" y="1396861"/>
                  </a:lnTo>
                  <a:lnTo>
                    <a:pt x="239140" y="1366555"/>
                  </a:lnTo>
                  <a:lnTo>
                    <a:pt x="208269" y="1334688"/>
                  </a:lnTo>
                  <a:lnTo>
                    <a:pt x="179225" y="1301329"/>
                  </a:lnTo>
                  <a:lnTo>
                    <a:pt x="152082" y="1266546"/>
                  </a:lnTo>
                  <a:lnTo>
                    <a:pt x="126913" y="1230408"/>
                  </a:lnTo>
                  <a:lnTo>
                    <a:pt x="103792" y="1192982"/>
                  </a:lnTo>
                  <a:lnTo>
                    <a:pt x="82793" y="1154337"/>
                  </a:lnTo>
                  <a:lnTo>
                    <a:pt x="63989" y="1114542"/>
                  </a:lnTo>
                  <a:lnTo>
                    <a:pt x="47454" y="1073664"/>
                  </a:lnTo>
                  <a:lnTo>
                    <a:pt x="33260" y="1031772"/>
                  </a:lnTo>
                  <a:lnTo>
                    <a:pt x="21482" y="988935"/>
                  </a:lnTo>
                  <a:lnTo>
                    <a:pt x="12194" y="945221"/>
                  </a:lnTo>
                  <a:lnTo>
                    <a:pt x="5468" y="900698"/>
                  </a:lnTo>
                  <a:lnTo>
                    <a:pt x="1379" y="855434"/>
                  </a:lnTo>
                  <a:lnTo>
                    <a:pt x="0" y="809497"/>
                  </a:lnTo>
                  <a:close/>
                </a:path>
              </a:pathLst>
            </a:custGeom>
            <a:ln w="63508">
              <a:solidFill>
                <a:srgbClr val="0000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533774" y="4171365"/>
              <a:ext cx="447675" cy="381000"/>
            </a:xfrm>
            <a:custGeom>
              <a:avLst/>
              <a:gdLst/>
              <a:ahLst/>
              <a:cxnLst/>
              <a:rect l="l" t="t" r="r" b="b"/>
              <a:pathLst>
                <a:path w="447675" h="381000">
                  <a:moveTo>
                    <a:pt x="447675" y="0"/>
                  </a:moveTo>
                  <a:lnTo>
                    <a:pt x="0" y="0"/>
                  </a:lnTo>
                  <a:lnTo>
                    <a:pt x="0" y="380949"/>
                  </a:lnTo>
                  <a:lnTo>
                    <a:pt x="447675" y="380949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3589909" y="4207827"/>
            <a:ext cx="338455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850" spc="-25">
                <a:latin typeface="Arial MT"/>
                <a:cs typeface="Arial MT"/>
              </a:rPr>
              <a:t>D</a:t>
            </a:r>
            <a:r>
              <a:rPr dirty="0" baseline="-17777" sz="1875" spc="-37">
                <a:latin typeface="Arial MT"/>
                <a:cs typeface="Arial MT"/>
              </a:rPr>
              <a:t>h</a:t>
            </a:r>
            <a:endParaRPr baseline="-17777" sz="1875">
              <a:latin typeface="Arial MT"/>
              <a:cs typeface="Arial MT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2852801" y="4176140"/>
            <a:ext cx="1743075" cy="1095375"/>
          </a:xfrm>
          <a:custGeom>
            <a:avLst/>
            <a:gdLst/>
            <a:ahLst/>
            <a:cxnLst/>
            <a:rect l="l" t="t" r="r" b="b"/>
            <a:pathLst>
              <a:path w="1743075" h="1095375">
                <a:moveTo>
                  <a:pt x="0" y="1095247"/>
                </a:moveTo>
                <a:lnTo>
                  <a:pt x="0" y="0"/>
                </a:lnTo>
              </a:path>
              <a:path w="1743075" h="1095375">
                <a:moveTo>
                  <a:pt x="1743075" y="1095247"/>
                </a:moveTo>
                <a:lnTo>
                  <a:pt x="1743075" y="0"/>
                </a:lnTo>
              </a:path>
            </a:pathLst>
          </a:custGeom>
          <a:ln w="95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5068819" y="4176140"/>
            <a:ext cx="1435735" cy="1795780"/>
            <a:chOff x="5068819" y="4176140"/>
            <a:chExt cx="1435735" cy="1795780"/>
          </a:xfrm>
        </p:grpSpPr>
        <p:sp>
          <p:nvSpPr>
            <p:cNvPr id="16" name="object 16" descr=""/>
            <p:cNvSpPr/>
            <p:nvPr/>
          </p:nvSpPr>
          <p:spPr>
            <a:xfrm>
              <a:off x="6472301" y="4176140"/>
              <a:ext cx="0" cy="1095375"/>
            </a:xfrm>
            <a:custGeom>
              <a:avLst/>
              <a:gdLst/>
              <a:ahLst/>
              <a:cxnLst/>
              <a:rect l="l" t="t" r="r" b="b"/>
              <a:pathLst>
                <a:path w="0" h="1095375">
                  <a:moveTo>
                    <a:pt x="0" y="1095247"/>
                  </a:moveTo>
                  <a:lnTo>
                    <a:pt x="0" y="0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224526" y="4985638"/>
              <a:ext cx="495300" cy="457200"/>
            </a:xfrm>
            <a:custGeom>
              <a:avLst/>
              <a:gdLst/>
              <a:ahLst/>
              <a:cxnLst/>
              <a:rect l="l" t="t" r="r" b="b"/>
              <a:pathLst>
                <a:path w="495300" h="457200">
                  <a:moveTo>
                    <a:pt x="247650" y="0"/>
                  </a:moveTo>
                  <a:lnTo>
                    <a:pt x="197738" y="4644"/>
                  </a:lnTo>
                  <a:lnTo>
                    <a:pt x="151251" y="17966"/>
                  </a:lnTo>
                  <a:lnTo>
                    <a:pt x="109184" y="39045"/>
                  </a:lnTo>
                  <a:lnTo>
                    <a:pt x="72532" y="66960"/>
                  </a:lnTo>
                  <a:lnTo>
                    <a:pt x="42293" y="100793"/>
                  </a:lnTo>
                  <a:lnTo>
                    <a:pt x="19460" y="139624"/>
                  </a:lnTo>
                  <a:lnTo>
                    <a:pt x="5031" y="182533"/>
                  </a:lnTo>
                  <a:lnTo>
                    <a:pt x="0" y="228600"/>
                  </a:lnTo>
                  <a:lnTo>
                    <a:pt x="5031" y="274666"/>
                  </a:lnTo>
                  <a:lnTo>
                    <a:pt x="19460" y="317575"/>
                  </a:lnTo>
                  <a:lnTo>
                    <a:pt x="42293" y="356406"/>
                  </a:lnTo>
                  <a:lnTo>
                    <a:pt x="72532" y="390239"/>
                  </a:lnTo>
                  <a:lnTo>
                    <a:pt x="109184" y="418154"/>
                  </a:lnTo>
                  <a:lnTo>
                    <a:pt x="151251" y="439233"/>
                  </a:lnTo>
                  <a:lnTo>
                    <a:pt x="197738" y="452555"/>
                  </a:lnTo>
                  <a:lnTo>
                    <a:pt x="247650" y="457200"/>
                  </a:lnTo>
                  <a:lnTo>
                    <a:pt x="297525" y="452555"/>
                  </a:lnTo>
                  <a:lnTo>
                    <a:pt x="343995" y="439233"/>
                  </a:lnTo>
                  <a:lnTo>
                    <a:pt x="386060" y="418154"/>
                  </a:lnTo>
                  <a:lnTo>
                    <a:pt x="422719" y="390239"/>
                  </a:lnTo>
                  <a:lnTo>
                    <a:pt x="452973" y="356406"/>
                  </a:lnTo>
                  <a:lnTo>
                    <a:pt x="475821" y="317575"/>
                  </a:lnTo>
                  <a:lnTo>
                    <a:pt x="490263" y="274666"/>
                  </a:lnTo>
                  <a:lnTo>
                    <a:pt x="495300" y="228600"/>
                  </a:lnTo>
                  <a:lnTo>
                    <a:pt x="490263" y="182533"/>
                  </a:lnTo>
                  <a:lnTo>
                    <a:pt x="475821" y="139624"/>
                  </a:lnTo>
                  <a:lnTo>
                    <a:pt x="452973" y="100793"/>
                  </a:lnTo>
                  <a:lnTo>
                    <a:pt x="422719" y="66960"/>
                  </a:lnTo>
                  <a:lnTo>
                    <a:pt x="386060" y="39045"/>
                  </a:lnTo>
                  <a:lnTo>
                    <a:pt x="343995" y="17966"/>
                  </a:lnTo>
                  <a:lnTo>
                    <a:pt x="297525" y="4644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224526" y="4985638"/>
              <a:ext cx="495300" cy="457200"/>
            </a:xfrm>
            <a:custGeom>
              <a:avLst/>
              <a:gdLst/>
              <a:ahLst/>
              <a:cxnLst/>
              <a:rect l="l" t="t" r="r" b="b"/>
              <a:pathLst>
                <a:path w="495300" h="457200">
                  <a:moveTo>
                    <a:pt x="0" y="228600"/>
                  </a:moveTo>
                  <a:lnTo>
                    <a:pt x="5031" y="182533"/>
                  </a:lnTo>
                  <a:lnTo>
                    <a:pt x="19460" y="139624"/>
                  </a:lnTo>
                  <a:lnTo>
                    <a:pt x="42293" y="100793"/>
                  </a:lnTo>
                  <a:lnTo>
                    <a:pt x="72532" y="66960"/>
                  </a:lnTo>
                  <a:lnTo>
                    <a:pt x="109184" y="39045"/>
                  </a:lnTo>
                  <a:lnTo>
                    <a:pt x="151251" y="17966"/>
                  </a:lnTo>
                  <a:lnTo>
                    <a:pt x="197738" y="4644"/>
                  </a:lnTo>
                  <a:lnTo>
                    <a:pt x="247650" y="0"/>
                  </a:lnTo>
                  <a:lnTo>
                    <a:pt x="297525" y="4644"/>
                  </a:lnTo>
                  <a:lnTo>
                    <a:pt x="343995" y="17966"/>
                  </a:lnTo>
                  <a:lnTo>
                    <a:pt x="386060" y="39045"/>
                  </a:lnTo>
                  <a:lnTo>
                    <a:pt x="422719" y="66960"/>
                  </a:lnTo>
                  <a:lnTo>
                    <a:pt x="452973" y="100793"/>
                  </a:lnTo>
                  <a:lnTo>
                    <a:pt x="475821" y="139624"/>
                  </a:lnTo>
                  <a:lnTo>
                    <a:pt x="490263" y="182533"/>
                  </a:lnTo>
                  <a:lnTo>
                    <a:pt x="495300" y="228600"/>
                  </a:lnTo>
                  <a:lnTo>
                    <a:pt x="490263" y="274666"/>
                  </a:lnTo>
                  <a:lnTo>
                    <a:pt x="475821" y="317575"/>
                  </a:lnTo>
                  <a:lnTo>
                    <a:pt x="452973" y="356406"/>
                  </a:lnTo>
                  <a:lnTo>
                    <a:pt x="422719" y="390239"/>
                  </a:lnTo>
                  <a:lnTo>
                    <a:pt x="386060" y="418154"/>
                  </a:lnTo>
                  <a:lnTo>
                    <a:pt x="343995" y="439233"/>
                  </a:lnTo>
                  <a:lnTo>
                    <a:pt x="297525" y="452555"/>
                  </a:lnTo>
                  <a:lnTo>
                    <a:pt x="247650" y="457200"/>
                  </a:lnTo>
                  <a:lnTo>
                    <a:pt x="197738" y="452555"/>
                  </a:lnTo>
                  <a:lnTo>
                    <a:pt x="151251" y="439233"/>
                  </a:lnTo>
                  <a:lnTo>
                    <a:pt x="109184" y="418154"/>
                  </a:lnTo>
                  <a:lnTo>
                    <a:pt x="72532" y="390239"/>
                  </a:lnTo>
                  <a:lnTo>
                    <a:pt x="42293" y="356406"/>
                  </a:lnTo>
                  <a:lnTo>
                    <a:pt x="19460" y="317575"/>
                  </a:lnTo>
                  <a:lnTo>
                    <a:pt x="5031" y="274666"/>
                  </a:lnTo>
                  <a:lnTo>
                    <a:pt x="0" y="228600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224526" y="5442838"/>
              <a:ext cx="495300" cy="466725"/>
            </a:xfrm>
            <a:custGeom>
              <a:avLst/>
              <a:gdLst/>
              <a:ahLst/>
              <a:cxnLst/>
              <a:rect l="l" t="t" r="r" b="b"/>
              <a:pathLst>
                <a:path w="495300" h="466725">
                  <a:moveTo>
                    <a:pt x="247650" y="0"/>
                  </a:moveTo>
                  <a:lnTo>
                    <a:pt x="197738" y="4737"/>
                  </a:lnTo>
                  <a:lnTo>
                    <a:pt x="151251" y="18326"/>
                  </a:lnTo>
                  <a:lnTo>
                    <a:pt x="109184" y="39829"/>
                  </a:lnTo>
                  <a:lnTo>
                    <a:pt x="72532" y="68313"/>
                  </a:lnTo>
                  <a:lnTo>
                    <a:pt x="42293" y="102840"/>
                  </a:lnTo>
                  <a:lnTo>
                    <a:pt x="19460" y="142474"/>
                  </a:lnTo>
                  <a:lnTo>
                    <a:pt x="5031" y="186281"/>
                  </a:lnTo>
                  <a:lnTo>
                    <a:pt x="0" y="233324"/>
                  </a:lnTo>
                  <a:lnTo>
                    <a:pt x="5031" y="280348"/>
                  </a:lnTo>
                  <a:lnTo>
                    <a:pt x="19460" y="324147"/>
                  </a:lnTo>
                  <a:lnTo>
                    <a:pt x="42293" y="363780"/>
                  </a:lnTo>
                  <a:lnTo>
                    <a:pt x="72532" y="398311"/>
                  </a:lnTo>
                  <a:lnTo>
                    <a:pt x="109184" y="426802"/>
                  </a:lnTo>
                  <a:lnTo>
                    <a:pt x="151251" y="448313"/>
                  </a:lnTo>
                  <a:lnTo>
                    <a:pt x="197738" y="461908"/>
                  </a:lnTo>
                  <a:lnTo>
                    <a:pt x="247650" y="466648"/>
                  </a:lnTo>
                  <a:lnTo>
                    <a:pt x="297525" y="461908"/>
                  </a:lnTo>
                  <a:lnTo>
                    <a:pt x="343995" y="448313"/>
                  </a:lnTo>
                  <a:lnTo>
                    <a:pt x="386060" y="426802"/>
                  </a:lnTo>
                  <a:lnTo>
                    <a:pt x="422719" y="398311"/>
                  </a:lnTo>
                  <a:lnTo>
                    <a:pt x="452973" y="363780"/>
                  </a:lnTo>
                  <a:lnTo>
                    <a:pt x="475821" y="324147"/>
                  </a:lnTo>
                  <a:lnTo>
                    <a:pt x="490263" y="280348"/>
                  </a:lnTo>
                  <a:lnTo>
                    <a:pt x="495300" y="233324"/>
                  </a:lnTo>
                  <a:lnTo>
                    <a:pt x="490263" y="186281"/>
                  </a:lnTo>
                  <a:lnTo>
                    <a:pt x="475821" y="142474"/>
                  </a:lnTo>
                  <a:lnTo>
                    <a:pt x="452973" y="102840"/>
                  </a:lnTo>
                  <a:lnTo>
                    <a:pt x="422719" y="68313"/>
                  </a:lnTo>
                  <a:lnTo>
                    <a:pt x="386060" y="39829"/>
                  </a:lnTo>
                  <a:lnTo>
                    <a:pt x="343995" y="18326"/>
                  </a:lnTo>
                  <a:lnTo>
                    <a:pt x="297525" y="4737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224526" y="5442838"/>
              <a:ext cx="495300" cy="466725"/>
            </a:xfrm>
            <a:custGeom>
              <a:avLst/>
              <a:gdLst/>
              <a:ahLst/>
              <a:cxnLst/>
              <a:rect l="l" t="t" r="r" b="b"/>
              <a:pathLst>
                <a:path w="495300" h="466725">
                  <a:moveTo>
                    <a:pt x="0" y="233324"/>
                  </a:moveTo>
                  <a:lnTo>
                    <a:pt x="5031" y="186281"/>
                  </a:lnTo>
                  <a:lnTo>
                    <a:pt x="19460" y="142474"/>
                  </a:lnTo>
                  <a:lnTo>
                    <a:pt x="42293" y="102840"/>
                  </a:lnTo>
                  <a:lnTo>
                    <a:pt x="72532" y="68313"/>
                  </a:lnTo>
                  <a:lnTo>
                    <a:pt x="109184" y="39829"/>
                  </a:lnTo>
                  <a:lnTo>
                    <a:pt x="151251" y="18326"/>
                  </a:lnTo>
                  <a:lnTo>
                    <a:pt x="197738" y="4737"/>
                  </a:lnTo>
                  <a:lnTo>
                    <a:pt x="247650" y="0"/>
                  </a:lnTo>
                  <a:lnTo>
                    <a:pt x="297525" y="4737"/>
                  </a:lnTo>
                  <a:lnTo>
                    <a:pt x="343995" y="18326"/>
                  </a:lnTo>
                  <a:lnTo>
                    <a:pt x="386060" y="39829"/>
                  </a:lnTo>
                  <a:lnTo>
                    <a:pt x="422719" y="68313"/>
                  </a:lnTo>
                  <a:lnTo>
                    <a:pt x="452973" y="102840"/>
                  </a:lnTo>
                  <a:lnTo>
                    <a:pt x="475821" y="142474"/>
                  </a:lnTo>
                  <a:lnTo>
                    <a:pt x="490263" y="186281"/>
                  </a:lnTo>
                  <a:lnTo>
                    <a:pt x="495300" y="233324"/>
                  </a:lnTo>
                  <a:lnTo>
                    <a:pt x="490263" y="280348"/>
                  </a:lnTo>
                  <a:lnTo>
                    <a:pt x="475821" y="324147"/>
                  </a:lnTo>
                  <a:lnTo>
                    <a:pt x="452973" y="363780"/>
                  </a:lnTo>
                  <a:lnTo>
                    <a:pt x="422719" y="398311"/>
                  </a:lnTo>
                  <a:lnTo>
                    <a:pt x="386060" y="426802"/>
                  </a:lnTo>
                  <a:lnTo>
                    <a:pt x="343995" y="448313"/>
                  </a:lnTo>
                  <a:lnTo>
                    <a:pt x="297525" y="461908"/>
                  </a:lnTo>
                  <a:lnTo>
                    <a:pt x="247650" y="466648"/>
                  </a:lnTo>
                  <a:lnTo>
                    <a:pt x="197738" y="461908"/>
                  </a:lnTo>
                  <a:lnTo>
                    <a:pt x="151251" y="448313"/>
                  </a:lnTo>
                  <a:lnTo>
                    <a:pt x="109184" y="426802"/>
                  </a:lnTo>
                  <a:lnTo>
                    <a:pt x="72532" y="398311"/>
                  </a:lnTo>
                  <a:lnTo>
                    <a:pt x="42293" y="363780"/>
                  </a:lnTo>
                  <a:lnTo>
                    <a:pt x="19460" y="324147"/>
                  </a:lnTo>
                  <a:lnTo>
                    <a:pt x="5031" y="280348"/>
                  </a:lnTo>
                  <a:lnTo>
                    <a:pt x="0" y="233324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719826" y="5499988"/>
              <a:ext cx="504825" cy="466725"/>
            </a:xfrm>
            <a:custGeom>
              <a:avLst/>
              <a:gdLst/>
              <a:ahLst/>
              <a:cxnLst/>
              <a:rect l="l" t="t" r="r" b="b"/>
              <a:pathLst>
                <a:path w="504825" h="466725">
                  <a:moveTo>
                    <a:pt x="252349" y="0"/>
                  </a:moveTo>
                  <a:lnTo>
                    <a:pt x="201469" y="4739"/>
                  </a:lnTo>
                  <a:lnTo>
                    <a:pt x="154090" y="18333"/>
                  </a:lnTo>
                  <a:lnTo>
                    <a:pt x="111224" y="39842"/>
                  </a:lnTo>
                  <a:lnTo>
                    <a:pt x="73882" y="68330"/>
                  </a:lnTo>
                  <a:lnTo>
                    <a:pt x="43076" y="102859"/>
                  </a:lnTo>
                  <a:lnTo>
                    <a:pt x="19819" y="142491"/>
                  </a:lnTo>
                  <a:lnTo>
                    <a:pt x="5123" y="186287"/>
                  </a:lnTo>
                  <a:lnTo>
                    <a:pt x="0" y="233311"/>
                  </a:lnTo>
                  <a:lnTo>
                    <a:pt x="5123" y="280336"/>
                  </a:lnTo>
                  <a:lnTo>
                    <a:pt x="19819" y="324136"/>
                  </a:lnTo>
                  <a:lnTo>
                    <a:pt x="43076" y="363771"/>
                  </a:lnTo>
                  <a:lnTo>
                    <a:pt x="73882" y="398305"/>
                  </a:lnTo>
                  <a:lnTo>
                    <a:pt x="111224" y="426798"/>
                  </a:lnTo>
                  <a:lnTo>
                    <a:pt x="154090" y="448311"/>
                  </a:lnTo>
                  <a:lnTo>
                    <a:pt x="201469" y="461908"/>
                  </a:lnTo>
                  <a:lnTo>
                    <a:pt x="252349" y="466648"/>
                  </a:lnTo>
                  <a:lnTo>
                    <a:pt x="303228" y="461908"/>
                  </a:lnTo>
                  <a:lnTo>
                    <a:pt x="350607" y="448311"/>
                  </a:lnTo>
                  <a:lnTo>
                    <a:pt x="393473" y="426798"/>
                  </a:lnTo>
                  <a:lnTo>
                    <a:pt x="430815" y="398305"/>
                  </a:lnTo>
                  <a:lnTo>
                    <a:pt x="461621" y="363771"/>
                  </a:lnTo>
                  <a:lnTo>
                    <a:pt x="484878" y="324136"/>
                  </a:lnTo>
                  <a:lnTo>
                    <a:pt x="499574" y="280336"/>
                  </a:lnTo>
                  <a:lnTo>
                    <a:pt x="504698" y="233311"/>
                  </a:lnTo>
                  <a:lnTo>
                    <a:pt x="499574" y="186287"/>
                  </a:lnTo>
                  <a:lnTo>
                    <a:pt x="484878" y="142491"/>
                  </a:lnTo>
                  <a:lnTo>
                    <a:pt x="461621" y="102859"/>
                  </a:lnTo>
                  <a:lnTo>
                    <a:pt x="430815" y="68330"/>
                  </a:lnTo>
                  <a:lnTo>
                    <a:pt x="393473" y="39842"/>
                  </a:lnTo>
                  <a:lnTo>
                    <a:pt x="350607" y="18333"/>
                  </a:lnTo>
                  <a:lnTo>
                    <a:pt x="303228" y="4739"/>
                  </a:lnTo>
                  <a:lnTo>
                    <a:pt x="25234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719826" y="5499988"/>
              <a:ext cx="504825" cy="466725"/>
            </a:xfrm>
            <a:custGeom>
              <a:avLst/>
              <a:gdLst/>
              <a:ahLst/>
              <a:cxnLst/>
              <a:rect l="l" t="t" r="r" b="b"/>
              <a:pathLst>
                <a:path w="504825" h="466725">
                  <a:moveTo>
                    <a:pt x="0" y="233311"/>
                  </a:moveTo>
                  <a:lnTo>
                    <a:pt x="5123" y="186287"/>
                  </a:lnTo>
                  <a:lnTo>
                    <a:pt x="19819" y="142491"/>
                  </a:lnTo>
                  <a:lnTo>
                    <a:pt x="43076" y="102859"/>
                  </a:lnTo>
                  <a:lnTo>
                    <a:pt x="73882" y="68330"/>
                  </a:lnTo>
                  <a:lnTo>
                    <a:pt x="111224" y="39842"/>
                  </a:lnTo>
                  <a:lnTo>
                    <a:pt x="154090" y="18333"/>
                  </a:lnTo>
                  <a:lnTo>
                    <a:pt x="201469" y="4739"/>
                  </a:lnTo>
                  <a:lnTo>
                    <a:pt x="252349" y="0"/>
                  </a:lnTo>
                  <a:lnTo>
                    <a:pt x="303228" y="4739"/>
                  </a:lnTo>
                  <a:lnTo>
                    <a:pt x="350607" y="18333"/>
                  </a:lnTo>
                  <a:lnTo>
                    <a:pt x="393473" y="39842"/>
                  </a:lnTo>
                  <a:lnTo>
                    <a:pt x="430815" y="68330"/>
                  </a:lnTo>
                  <a:lnTo>
                    <a:pt x="461621" y="102859"/>
                  </a:lnTo>
                  <a:lnTo>
                    <a:pt x="484878" y="142491"/>
                  </a:lnTo>
                  <a:lnTo>
                    <a:pt x="499574" y="186287"/>
                  </a:lnTo>
                  <a:lnTo>
                    <a:pt x="504698" y="233311"/>
                  </a:lnTo>
                  <a:lnTo>
                    <a:pt x="499574" y="280336"/>
                  </a:lnTo>
                  <a:lnTo>
                    <a:pt x="484878" y="324136"/>
                  </a:lnTo>
                  <a:lnTo>
                    <a:pt x="461621" y="363771"/>
                  </a:lnTo>
                  <a:lnTo>
                    <a:pt x="430815" y="398305"/>
                  </a:lnTo>
                  <a:lnTo>
                    <a:pt x="393473" y="426798"/>
                  </a:lnTo>
                  <a:lnTo>
                    <a:pt x="350607" y="448311"/>
                  </a:lnTo>
                  <a:lnTo>
                    <a:pt x="303228" y="461908"/>
                  </a:lnTo>
                  <a:lnTo>
                    <a:pt x="252349" y="466648"/>
                  </a:lnTo>
                  <a:lnTo>
                    <a:pt x="201469" y="461908"/>
                  </a:lnTo>
                  <a:lnTo>
                    <a:pt x="154090" y="448311"/>
                  </a:lnTo>
                  <a:lnTo>
                    <a:pt x="111224" y="426798"/>
                  </a:lnTo>
                  <a:lnTo>
                    <a:pt x="73882" y="398305"/>
                  </a:lnTo>
                  <a:lnTo>
                    <a:pt x="43076" y="363771"/>
                  </a:lnTo>
                  <a:lnTo>
                    <a:pt x="19819" y="324136"/>
                  </a:lnTo>
                  <a:lnTo>
                    <a:pt x="5123" y="280336"/>
                  </a:lnTo>
                  <a:lnTo>
                    <a:pt x="0" y="233311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538724" y="4690490"/>
              <a:ext cx="495300" cy="466725"/>
            </a:xfrm>
            <a:custGeom>
              <a:avLst/>
              <a:gdLst/>
              <a:ahLst/>
              <a:cxnLst/>
              <a:rect l="l" t="t" r="r" b="b"/>
              <a:pathLst>
                <a:path w="495300" h="466725">
                  <a:moveTo>
                    <a:pt x="247650" y="0"/>
                  </a:moveTo>
                  <a:lnTo>
                    <a:pt x="197774" y="4737"/>
                  </a:lnTo>
                  <a:lnTo>
                    <a:pt x="151304" y="18325"/>
                  </a:lnTo>
                  <a:lnTo>
                    <a:pt x="109239" y="39828"/>
                  </a:lnTo>
                  <a:lnTo>
                    <a:pt x="72580" y="68310"/>
                  </a:lnTo>
                  <a:lnTo>
                    <a:pt x="42326" y="102834"/>
                  </a:lnTo>
                  <a:lnTo>
                    <a:pt x="19478" y="142464"/>
                  </a:lnTo>
                  <a:lnTo>
                    <a:pt x="5036" y="186264"/>
                  </a:lnTo>
                  <a:lnTo>
                    <a:pt x="0" y="233298"/>
                  </a:lnTo>
                  <a:lnTo>
                    <a:pt x="5036" y="280333"/>
                  </a:lnTo>
                  <a:lnTo>
                    <a:pt x="19478" y="324133"/>
                  </a:lnTo>
                  <a:lnTo>
                    <a:pt x="42326" y="363763"/>
                  </a:lnTo>
                  <a:lnTo>
                    <a:pt x="72580" y="398287"/>
                  </a:lnTo>
                  <a:lnTo>
                    <a:pt x="109239" y="426769"/>
                  </a:lnTo>
                  <a:lnTo>
                    <a:pt x="151304" y="448272"/>
                  </a:lnTo>
                  <a:lnTo>
                    <a:pt x="197774" y="461860"/>
                  </a:lnTo>
                  <a:lnTo>
                    <a:pt x="247650" y="466597"/>
                  </a:lnTo>
                  <a:lnTo>
                    <a:pt x="297561" y="461860"/>
                  </a:lnTo>
                  <a:lnTo>
                    <a:pt x="344048" y="448272"/>
                  </a:lnTo>
                  <a:lnTo>
                    <a:pt x="386115" y="426769"/>
                  </a:lnTo>
                  <a:lnTo>
                    <a:pt x="422767" y="398287"/>
                  </a:lnTo>
                  <a:lnTo>
                    <a:pt x="453006" y="363763"/>
                  </a:lnTo>
                  <a:lnTo>
                    <a:pt x="475839" y="324133"/>
                  </a:lnTo>
                  <a:lnTo>
                    <a:pt x="490268" y="280333"/>
                  </a:lnTo>
                  <a:lnTo>
                    <a:pt x="495300" y="233298"/>
                  </a:lnTo>
                  <a:lnTo>
                    <a:pt x="490268" y="186264"/>
                  </a:lnTo>
                  <a:lnTo>
                    <a:pt x="475839" y="142464"/>
                  </a:lnTo>
                  <a:lnTo>
                    <a:pt x="453006" y="102834"/>
                  </a:lnTo>
                  <a:lnTo>
                    <a:pt x="422767" y="68310"/>
                  </a:lnTo>
                  <a:lnTo>
                    <a:pt x="386115" y="39828"/>
                  </a:lnTo>
                  <a:lnTo>
                    <a:pt x="344048" y="18325"/>
                  </a:lnTo>
                  <a:lnTo>
                    <a:pt x="297561" y="4737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538724" y="4690490"/>
              <a:ext cx="495300" cy="466725"/>
            </a:xfrm>
            <a:custGeom>
              <a:avLst/>
              <a:gdLst/>
              <a:ahLst/>
              <a:cxnLst/>
              <a:rect l="l" t="t" r="r" b="b"/>
              <a:pathLst>
                <a:path w="495300" h="466725">
                  <a:moveTo>
                    <a:pt x="0" y="233298"/>
                  </a:moveTo>
                  <a:lnTo>
                    <a:pt x="5036" y="186264"/>
                  </a:lnTo>
                  <a:lnTo>
                    <a:pt x="19478" y="142464"/>
                  </a:lnTo>
                  <a:lnTo>
                    <a:pt x="42326" y="102834"/>
                  </a:lnTo>
                  <a:lnTo>
                    <a:pt x="72580" y="68310"/>
                  </a:lnTo>
                  <a:lnTo>
                    <a:pt x="109239" y="39828"/>
                  </a:lnTo>
                  <a:lnTo>
                    <a:pt x="151304" y="18325"/>
                  </a:lnTo>
                  <a:lnTo>
                    <a:pt x="197774" y="4737"/>
                  </a:lnTo>
                  <a:lnTo>
                    <a:pt x="247650" y="0"/>
                  </a:lnTo>
                  <a:lnTo>
                    <a:pt x="297561" y="4737"/>
                  </a:lnTo>
                  <a:lnTo>
                    <a:pt x="344048" y="18325"/>
                  </a:lnTo>
                  <a:lnTo>
                    <a:pt x="386115" y="39828"/>
                  </a:lnTo>
                  <a:lnTo>
                    <a:pt x="422767" y="68310"/>
                  </a:lnTo>
                  <a:lnTo>
                    <a:pt x="453006" y="102834"/>
                  </a:lnTo>
                  <a:lnTo>
                    <a:pt x="475839" y="142464"/>
                  </a:lnTo>
                  <a:lnTo>
                    <a:pt x="490268" y="186264"/>
                  </a:lnTo>
                  <a:lnTo>
                    <a:pt x="495300" y="233298"/>
                  </a:lnTo>
                  <a:lnTo>
                    <a:pt x="490268" y="280333"/>
                  </a:lnTo>
                  <a:lnTo>
                    <a:pt x="475839" y="324133"/>
                  </a:lnTo>
                  <a:lnTo>
                    <a:pt x="453006" y="363763"/>
                  </a:lnTo>
                  <a:lnTo>
                    <a:pt x="422767" y="398287"/>
                  </a:lnTo>
                  <a:lnTo>
                    <a:pt x="386115" y="426769"/>
                  </a:lnTo>
                  <a:lnTo>
                    <a:pt x="344048" y="448272"/>
                  </a:lnTo>
                  <a:lnTo>
                    <a:pt x="297561" y="461860"/>
                  </a:lnTo>
                  <a:lnTo>
                    <a:pt x="247650" y="466597"/>
                  </a:lnTo>
                  <a:lnTo>
                    <a:pt x="197774" y="461860"/>
                  </a:lnTo>
                  <a:lnTo>
                    <a:pt x="151304" y="448272"/>
                  </a:lnTo>
                  <a:lnTo>
                    <a:pt x="109239" y="426769"/>
                  </a:lnTo>
                  <a:lnTo>
                    <a:pt x="72580" y="398287"/>
                  </a:lnTo>
                  <a:lnTo>
                    <a:pt x="42326" y="363763"/>
                  </a:lnTo>
                  <a:lnTo>
                    <a:pt x="19478" y="324133"/>
                  </a:lnTo>
                  <a:lnTo>
                    <a:pt x="5036" y="280333"/>
                  </a:lnTo>
                  <a:lnTo>
                    <a:pt x="0" y="233298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910326" y="5042788"/>
              <a:ext cx="504825" cy="457200"/>
            </a:xfrm>
            <a:custGeom>
              <a:avLst/>
              <a:gdLst/>
              <a:ahLst/>
              <a:cxnLst/>
              <a:rect l="l" t="t" r="r" b="b"/>
              <a:pathLst>
                <a:path w="504825" h="457200">
                  <a:moveTo>
                    <a:pt x="252349" y="0"/>
                  </a:moveTo>
                  <a:lnTo>
                    <a:pt x="201469" y="4644"/>
                  </a:lnTo>
                  <a:lnTo>
                    <a:pt x="154090" y="17966"/>
                  </a:lnTo>
                  <a:lnTo>
                    <a:pt x="111224" y="39045"/>
                  </a:lnTo>
                  <a:lnTo>
                    <a:pt x="73882" y="66960"/>
                  </a:lnTo>
                  <a:lnTo>
                    <a:pt x="43076" y="100793"/>
                  </a:lnTo>
                  <a:lnTo>
                    <a:pt x="19819" y="139624"/>
                  </a:lnTo>
                  <a:lnTo>
                    <a:pt x="5123" y="182533"/>
                  </a:lnTo>
                  <a:lnTo>
                    <a:pt x="0" y="228600"/>
                  </a:lnTo>
                  <a:lnTo>
                    <a:pt x="5123" y="274666"/>
                  </a:lnTo>
                  <a:lnTo>
                    <a:pt x="19819" y="317575"/>
                  </a:lnTo>
                  <a:lnTo>
                    <a:pt x="43076" y="356406"/>
                  </a:lnTo>
                  <a:lnTo>
                    <a:pt x="73882" y="390239"/>
                  </a:lnTo>
                  <a:lnTo>
                    <a:pt x="111224" y="418154"/>
                  </a:lnTo>
                  <a:lnTo>
                    <a:pt x="154090" y="439233"/>
                  </a:lnTo>
                  <a:lnTo>
                    <a:pt x="201469" y="452555"/>
                  </a:lnTo>
                  <a:lnTo>
                    <a:pt x="252349" y="457200"/>
                  </a:lnTo>
                  <a:lnTo>
                    <a:pt x="303228" y="452555"/>
                  </a:lnTo>
                  <a:lnTo>
                    <a:pt x="350607" y="439233"/>
                  </a:lnTo>
                  <a:lnTo>
                    <a:pt x="393473" y="418154"/>
                  </a:lnTo>
                  <a:lnTo>
                    <a:pt x="430815" y="390239"/>
                  </a:lnTo>
                  <a:lnTo>
                    <a:pt x="461621" y="356406"/>
                  </a:lnTo>
                  <a:lnTo>
                    <a:pt x="484878" y="317575"/>
                  </a:lnTo>
                  <a:lnTo>
                    <a:pt x="499574" y="274666"/>
                  </a:lnTo>
                  <a:lnTo>
                    <a:pt x="504698" y="228600"/>
                  </a:lnTo>
                  <a:lnTo>
                    <a:pt x="499574" y="182533"/>
                  </a:lnTo>
                  <a:lnTo>
                    <a:pt x="484878" y="139624"/>
                  </a:lnTo>
                  <a:lnTo>
                    <a:pt x="461621" y="100793"/>
                  </a:lnTo>
                  <a:lnTo>
                    <a:pt x="430815" y="66960"/>
                  </a:lnTo>
                  <a:lnTo>
                    <a:pt x="393473" y="39045"/>
                  </a:lnTo>
                  <a:lnTo>
                    <a:pt x="350607" y="17966"/>
                  </a:lnTo>
                  <a:lnTo>
                    <a:pt x="303228" y="4644"/>
                  </a:lnTo>
                  <a:lnTo>
                    <a:pt x="25234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910326" y="5042788"/>
              <a:ext cx="504825" cy="457200"/>
            </a:xfrm>
            <a:custGeom>
              <a:avLst/>
              <a:gdLst/>
              <a:ahLst/>
              <a:cxnLst/>
              <a:rect l="l" t="t" r="r" b="b"/>
              <a:pathLst>
                <a:path w="504825" h="457200">
                  <a:moveTo>
                    <a:pt x="0" y="228600"/>
                  </a:moveTo>
                  <a:lnTo>
                    <a:pt x="5123" y="182533"/>
                  </a:lnTo>
                  <a:lnTo>
                    <a:pt x="19819" y="139624"/>
                  </a:lnTo>
                  <a:lnTo>
                    <a:pt x="43076" y="100793"/>
                  </a:lnTo>
                  <a:lnTo>
                    <a:pt x="73882" y="66960"/>
                  </a:lnTo>
                  <a:lnTo>
                    <a:pt x="111224" y="39045"/>
                  </a:lnTo>
                  <a:lnTo>
                    <a:pt x="154090" y="17966"/>
                  </a:lnTo>
                  <a:lnTo>
                    <a:pt x="201469" y="4644"/>
                  </a:lnTo>
                  <a:lnTo>
                    <a:pt x="252349" y="0"/>
                  </a:lnTo>
                  <a:lnTo>
                    <a:pt x="303228" y="4644"/>
                  </a:lnTo>
                  <a:lnTo>
                    <a:pt x="350607" y="17966"/>
                  </a:lnTo>
                  <a:lnTo>
                    <a:pt x="393473" y="39045"/>
                  </a:lnTo>
                  <a:lnTo>
                    <a:pt x="430815" y="66960"/>
                  </a:lnTo>
                  <a:lnTo>
                    <a:pt x="461621" y="100793"/>
                  </a:lnTo>
                  <a:lnTo>
                    <a:pt x="484878" y="139624"/>
                  </a:lnTo>
                  <a:lnTo>
                    <a:pt x="499574" y="182533"/>
                  </a:lnTo>
                  <a:lnTo>
                    <a:pt x="504698" y="228600"/>
                  </a:lnTo>
                  <a:lnTo>
                    <a:pt x="499574" y="274666"/>
                  </a:lnTo>
                  <a:lnTo>
                    <a:pt x="484878" y="317575"/>
                  </a:lnTo>
                  <a:lnTo>
                    <a:pt x="461621" y="356406"/>
                  </a:lnTo>
                  <a:lnTo>
                    <a:pt x="430815" y="390239"/>
                  </a:lnTo>
                  <a:lnTo>
                    <a:pt x="393473" y="418154"/>
                  </a:lnTo>
                  <a:lnTo>
                    <a:pt x="350607" y="439233"/>
                  </a:lnTo>
                  <a:lnTo>
                    <a:pt x="303228" y="452555"/>
                  </a:lnTo>
                  <a:lnTo>
                    <a:pt x="252349" y="457200"/>
                  </a:lnTo>
                  <a:lnTo>
                    <a:pt x="201469" y="452555"/>
                  </a:lnTo>
                  <a:lnTo>
                    <a:pt x="154090" y="439233"/>
                  </a:lnTo>
                  <a:lnTo>
                    <a:pt x="111224" y="418154"/>
                  </a:lnTo>
                  <a:lnTo>
                    <a:pt x="73882" y="390239"/>
                  </a:lnTo>
                  <a:lnTo>
                    <a:pt x="43076" y="356406"/>
                  </a:lnTo>
                  <a:lnTo>
                    <a:pt x="19819" y="317575"/>
                  </a:lnTo>
                  <a:lnTo>
                    <a:pt x="5123" y="274666"/>
                  </a:lnTo>
                  <a:lnTo>
                    <a:pt x="0" y="228600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100574" y="4814315"/>
              <a:ext cx="1372235" cy="1095375"/>
            </a:xfrm>
            <a:custGeom>
              <a:avLst/>
              <a:gdLst/>
              <a:ahLst/>
              <a:cxnLst/>
              <a:rect l="l" t="t" r="r" b="b"/>
              <a:pathLst>
                <a:path w="1372235" h="1095375">
                  <a:moveTo>
                    <a:pt x="0" y="547623"/>
                  </a:moveTo>
                  <a:lnTo>
                    <a:pt x="2063" y="504818"/>
                  </a:lnTo>
                  <a:lnTo>
                    <a:pt x="8152" y="462915"/>
                  </a:lnTo>
                  <a:lnTo>
                    <a:pt x="18114" y="422036"/>
                  </a:lnTo>
                  <a:lnTo>
                    <a:pt x="31797" y="382304"/>
                  </a:lnTo>
                  <a:lnTo>
                    <a:pt x="49047" y="343838"/>
                  </a:lnTo>
                  <a:lnTo>
                    <a:pt x="69713" y="306762"/>
                  </a:lnTo>
                  <a:lnTo>
                    <a:pt x="93641" y="271196"/>
                  </a:lnTo>
                  <a:lnTo>
                    <a:pt x="120679" y="237263"/>
                  </a:lnTo>
                  <a:lnTo>
                    <a:pt x="150676" y="205083"/>
                  </a:lnTo>
                  <a:lnTo>
                    <a:pt x="183477" y="174779"/>
                  </a:lnTo>
                  <a:lnTo>
                    <a:pt x="218931" y="146473"/>
                  </a:lnTo>
                  <a:lnTo>
                    <a:pt x="256885" y="120284"/>
                  </a:lnTo>
                  <a:lnTo>
                    <a:pt x="297186" y="96337"/>
                  </a:lnTo>
                  <a:lnTo>
                    <a:pt x="339682" y="74751"/>
                  </a:lnTo>
                  <a:lnTo>
                    <a:pt x="384221" y="55648"/>
                  </a:lnTo>
                  <a:lnTo>
                    <a:pt x="430649" y="39151"/>
                  </a:lnTo>
                  <a:lnTo>
                    <a:pt x="478815" y="25381"/>
                  </a:lnTo>
                  <a:lnTo>
                    <a:pt x="528565" y="14459"/>
                  </a:lnTo>
                  <a:lnTo>
                    <a:pt x="579748" y="6507"/>
                  </a:lnTo>
                  <a:lnTo>
                    <a:pt x="632210" y="1647"/>
                  </a:lnTo>
                  <a:lnTo>
                    <a:pt x="685800" y="0"/>
                  </a:lnTo>
                  <a:lnTo>
                    <a:pt x="739406" y="1647"/>
                  </a:lnTo>
                  <a:lnTo>
                    <a:pt x="791884" y="6507"/>
                  </a:lnTo>
                  <a:lnTo>
                    <a:pt x="843081" y="14459"/>
                  </a:lnTo>
                  <a:lnTo>
                    <a:pt x="892844" y="25381"/>
                  </a:lnTo>
                  <a:lnTo>
                    <a:pt x="941021" y="39151"/>
                  </a:lnTo>
                  <a:lnTo>
                    <a:pt x="987459" y="55648"/>
                  </a:lnTo>
                  <a:lnTo>
                    <a:pt x="1032006" y="74751"/>
                  </a:lnTo>
                  <a:lnTo>
                    <a:pt x="1074510" y="96337"/>
                  </a:lnTo>
                  <a:lnTo>
                    <a:pt x="1114818" y="120284"/>
                  </a:lnTo>
                  <a:lnTo>
                    <a:pt x="1152777" y="146473"/>
                  </a:lnTo>
                  <a:lnTo>
                    <a:pt x="1188235" y="174779"/>
                  </a:lnTo>
                  <a:lnTo>
                    <a:pt x="1221040" y="205083"/>
                  </a:lnTo>
                  <a:lnTo>
                    <a:pt x="1251040" y="237263"/>
                  </a:lnTo>
                  <a:lnTo>
                    <a:pt x="1278080" y="271196"/>
                  </a:lnTo>
                  <a:lnTo>
                    <a:pt x="1302011" y="306762"/>
                  </a:lnTo>
                  <a:lnTo>
                    <a:pt x="1322677" y="343838"/>
                  </a:lnTo>
                  <a:lnTo>
                    <a:pt x="1339928" y="382304"/>
                  </a:lnTo>
                  <a:lnTo>
                    <a:pt x="1353611" y="422036"/>
                  </a:lnTo>
                  <a:lnTo>
                    <a:pt x="1363574" y="462915"/>
                  </a:lnTo>
                  <a:lnTo>
                    <a:pt x="1369663" y="504818"/>
                  </a:lnTo>
                  <a:lnTo>
                    <a:pt x="1371727" y="547623"/>
                  </a:lnTo>
                  <a:lnTo>
                    <a:pt x="1369663" y="590410"/>
                  </a:lnTo>
                  <a:lnTo>
                    <a:pt x="1363574" y="632297"/>
                  </a:lnTo>
                  <a:lnTo>
                    <a:pt x="1353611" y="673162"/>
                  </a:lnTo>
                  <a:lnTo>
                    <a:pt x="1339928" y="712884"/>
                  </a:lnTo>
                  <a:lnTo>
                    <a:pt x="1322677" y="751340"/>
                  </a:lnTo>
                  <a:lnTo>
                    <a:pt x="1302011" y="788409"/>
                  </a:lnTo>
                  <a:lnTo>
                    <a:pt x="1278080" y="823969"/>
                  </a:lnTo>
                  <a:lnTo>
                    <a:pt x="1251040" y="857898"/>
                  </a:lnTo>
                  <a:lnTo>
                    <a:pt x="1221040" y="890075"/>
                  </a:lnTo>
                  <a:lnTo>
                    <a:pt x="1188235" y="920377"/>
                  </a:lnTo>
                  <a:lnTo>
                    <a:pt x="1152777" y="948684"/>
                  </a:lnTo>
                  <a:lnTo>
                    <a:pt x="1114818" y="974872"/>
                  </a:lnTo>
                  <a:lnTo>
                    <a:pt x="1074510" y="998821"/>
                  </a:lnTo>
                  <a:lnTo>
                    <a:pt x="1032006" y="1020409"/>
                  </a:lnTo>
                  <a:lnTo>
                    <a:pt x="987459" y="1039513"/>
                  </a:lnTo>
                  <a:lnTo>
                    <a:pt x="941021" y="1056012"/>
                  </a:lnTo>
                  <a:lnTo>
                    <a:pt x="892844" y="1069785"/>
                  </a:lnTo>
                  <a:lnTo>
                    <a:pt x="843081" y="1080709"/>
                  </a:lnTo>
                  <a:lnTo>
                    <a:pt x="791884" y="1088662"/>
                  </a:lnTo>
                  <a:lnTo>
                    <a:pt x="739406" y="1093524"/>
                  </a:lnTo>
                  <a:lnTo>
                    <a:pt x="685800" y="1095171"/>
                  </a:lnTo>
                  <a:lnTo>
                    <a:pt x="632210" y="1093524"/>
                  </a:lnTo>
                  <a:lnTo>
                    <a:pt x="579748" y="1088662"/>
                  </a:lnTo>
                  <a:lnTo>
                    <a:pt x="528565" y="1080709"/>
                  </a:lnTo>
                  <a:lnTo>
                    <a:pt x="478815" y="1069785"/>
                  </a:lnTo>
                  <a:lnTo>
                    <a:pt x="430649" y="1056012"/>
                  </a:lnTo>
                  <a:lnTo>
                    <a:pt x="384221" y="1039513"/>
                  </a:lnTo>
                  <a:lnTo>
                    <a:pt x="339682" y="1020409"/>
                  </a:lnTo>
                  <a:lnTo>
                    <a:pt x="297186" y="998821"/>
                  </a:lnTo>
                  <a:lnTo>
                    <a:pt x="256885" y="974872"/>
                  </a:lnTo>
                  <a:lnTo>
                    <a:pt x="218931" y="948684"/>
                  </a:lnTo>
                  <a:lnTo>
                    <a:pt x="183477" y="920377"/>
                  </a:lnTo>
                  <a:lnTo>
                    <a:pt x="150676" y="890075"/>
                  </a:lnTo>
                  <a:lnTo>
                    <a:pt x="120679" y="857898"/>
                  </a:lnTo>
                  <a:lnTo>
                    <a:pt x="93641" y="823969"/>
                  </a:lnTo>
                  <a:lnTo>
                    <a:pt x="69713" y="788409"/>
                  </a:lnTo>
                  <a:lnTo>
                    <a:pt x="49047" y="751340"/>
                  </a:lnTo>
                  <a:lnTo>
                    <a:pt x="31797" y="712884"/>
                  </a:lnTo>
                  <a:lnTo>
                    <a:pt x="18114" y="673162"/>
                  </a:lnTo>
                  <a:lnTo>
                    <a:pt x="8152" y="632297"/>
                  </a:lnTo>
                  <a:lnTo>
                    <a:pt x="2063" y="590410"/>
                  </a:lnTo>
                  <a:lnTo>
                    <a:pt x="0" y="547623"/>
                  </a:lnTo>
                  <a:close/>
                </a:path>
              </a:pathLst>
            </a:custGeom>
            <a:ln w="63508">
              <a:solidFill>
                <a:srgbClr val="0000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100574" y="4366640"/>
              <a:ext cx="1371600" cy="76200"/>
            </a:xfrm>
            <a:custGeom>
              <a:avLst/>
              <a:gdLst/>
              <a:ahLst/>
              <a:cxnLst/>
              <a:rect l="l" t="t" r="r" b="b"/>
              <a:pathLst>
                <a:path w="1371600" h="76200">
                  <a:moveTo>
                    <a:pt x="76326" y="0"/>
                  </a:moveTo>
                  <a:lnTo>
                    <a:pt x="0" y="38099"/>
                  </a:lnTo>
                  <a:lnTo>
                    <a:pt x="76326" y="76199"/>
                  </a:lnTo>
                  <a:lnTo>
                    <a:pt x="76326" y="42798"/>
                  </a:lnTo>
                  <a:lnTo>
                    <a:pt x="63626" y="42798"/>
                  </a:lnTo>
                  <a:lnTo>
                    <a:pt x="63626" y="33273"/>
                  </a:lnTo>
                  <a:lnTo>
                    <a:pt x="76326" y="33273"/>
                  </a:lnTo>
                  <a:lnTo>
                    <a:pt x="76326" y="0"/>
                  </a:lnTo>
                  <a:close/>
                </a:path>
                <a:path w="1371600" h="76200">
                  <a:moveTo>
                    <a:pt x="1295400" y="0"/>
                  </a:moveTo>
                  <a:lnTo>
                    <a:pt x="1295400" y="76199"/>
                  </a:lnTo>
                  <a:lnTo>
                    <a:pt x="1362202" y="42798"/>
                  </a:lnTo>
                  <a:lnTo>
                    <a:pt x="1308100" y="42798"/>
                  </a:lnTo>
                  <a:lnTo>
                    <a:pt x="1308100" y="33273"/>
                  </a:lnTo>
                  <a:lnTo>
                    <a:pt x="1361947" y="33273"/>
                  </a:lnTo>
                  <a:lnTo>
                    <a:pt x="1295400" y="0"/>
                  </a:lnTo>
                  <a:close/>
                </a:path>
                <a:path w="1371600" h="76200">
                  <a:moveTo>
                    <a:pt x="76326" y="33273"/>
                  </a:moveTo>
                  <a:lnTo>
                    <a:pt x="63626" y="33273"/>
                  </a:lnTo>
                  <a:lnTo>
                    <a:pt x="63626" y="42798"/>
                  </a:lnTo>
                  <a:lnTo>
                    <a:pt x="76326" y="42798"/>
                  </a:lnTo>
                  <a:lnTo>
                    <a:pt x="76326" y="33273"/>
                  </a:lnTo>
                  <a:close/>
                </a:path>
                <a:path w="1371600" h="76200">
                  <a:moveTo>
                    <a:pt x="1295400" y="33273"/>
                  </a:moveTo>
                  <a:lnTo>
                    <a:pt x="76326" y="33273"/>
                  </a:lnTo>
                  <a:lnTo>
                    <a:pt x="76326" y="42798"/>
                  </a:lnTo>
                  <a:lnTo>
                    <a:pt x="1295400" y="42798"/>
                  </a:lnTo>
                  <a:lnTo>
                    <a:pt x="1295400" y="33273"/>
                  </a:lnTo>
                  <a:close/>
                </a:path>
                <a:path w="1371600" h="76200">
                  <a:moveTo>
                    <a:pt x="1361947" y="33273"/>
                  </a:moveTo>
                  <a:lnTo>
                    <a:pt x="1308100" y="33273"/>
                  </a:lnTo>
                  <a:lnTo>
                    <a:pt x="1308100" y="42798"/>
                  </a:lnTo>
                  <a:lnTo>
                    <a:pt x="1362202" y="42798"/>
                  </a:lnTo>
                  <a:lnTo>
                    <a:pt x="1371600" y="38099"/>
                  </a:lnTo>
                  <a:lnTo>
                    <a:pt x="1361947" y="33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100574" y="4233290"/>
              <a:ext cx="635" cy="1095375"/>
            </a:xfrm>
            <a:custGeom>
              <a:avLst/>
              <a:gdLst/>
              <a:ahLst/>
              <a:cxnLst/>
              <a:rect l="l" t="t" r="r" b="b"/>
              <a:pathLst>
                <a:path w="635" h="1095375">
                  <a:moveTo>
                    <a:pt x="0" y="1095247"/>
                  </a:moveTo>
                  <a:lnTo>
                    <a:pt x="126" y="0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591175" y="4228515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457200" y="0"/>
                  </a:moveTo>
                  <a:lnTo>
                    <a:pt x="0" y="0"/>
                  </a:lnTo>
                  <a:lnTo>
                    <a:pt x="0" y="380949"/>
                  </a:lnTo>
                  <a:lnTo>
                    <a:pt x="457200" y="38094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 descr=""/>
          <p:cNvGrpSpPr/>
          <p:nvPr/>
        </p:nvGrpSpPr>
        <p:grpSpPr>
          <a:xfrm>
            <a:off x="7193021" y="4057065"/>
            <a:ext cx="1435735" cy="1914525"/>
            <a:chOff x="7193021" y="4057065"/>
            <a:chExt cx="1435735" cy="1914525"/>
          </a:xfrm>
        </p:grpSpPr>
        <p:sp>
          <p:nvSpPr>
            <p:cNvPr id="32" name="object 32" descr=""/>
            <p:cNvSpPr/>
            <p:nvPr/>
          </p:nvSpPr>
          <p:spPr>
            <a:xfrm>
              <a:off x="7596123" y="4461891"/>
              <a:ext cx="505459" cy="1504950"/>
            </a:xfrm>
            <a:custGeom>
              <a:avLst/>
              <a:gdLst/>
              <a:ahLst/>
              <a:cxnLst/>
              <a:rect l="l" t="t" r="r" b="b"/>
              <a:pathLst>
                <a:path w="505459" h="1504950">
                  <a:moveTo>
                    <a:pt x="252475" y="0"/>
                  </a:moveTo>
                  <a:lnTo>
                    <a:pt x="207091" y="12120"/>
                  </a:lnTo>
                  <a:lnTo>
                    <a:pt x="164375" y="47064"/>
                  </a:lnTo>
                  <a:lnTo>
                    <a:pt x="125043" y="102710"/>
                  </a:lnTo>
                  <a:lnTo>
                    <a:pt x="106868" y="137631"/>
                  </a:lnTo>
                  <a:lnTo>
                    <a:pt x="89805" y="176931"/>
                  </a:lnTo>
                  <a:lnTo>
                    <a:pt x="73945" y="220344"/>
                  </a:lnTo>
                  <a:lnTo>
                    <a:pt x="59376" y="267605"/>
                  </a:lnTo>
                  <a:lnTo>
                    <a:pt x="46188" y="318448"/>
                  </a:lnTo>
                  <a:lnTo>
                    <a:pt x="34468" y="372608"/>
                  </a:lnTo>
                  <a:lnTo>
                    <a:pt x="24307" y="429819"/>
                  </a:lnTo>
                  <a:lnTo>
                    <a:pt x="15794" y="489815"/>
                  </a:lnTo>
                  <a:lnTo>
                    <a:pt x="9018" y="552332"/>
                  </a:lnTo>
                  <a:lnTo>
                    <a:pt x="4067" y="617103"/>
                  </a:lnTo>
                  <a:lnTo>
                    <a:pt x="1031" y="683863"/>
                  </a:lnTo>
                  <a:lnTo>
                    <a:pt x="0" y="752347"/>
                  </a:lnTo>
                  <a:lnTo>
                    <a:pt x="1031" y="820832"/>
                  </a:lnTo>
                  <a:lnTo>
                    <a:pt x="4067" y="887594"/>
                  </a:lnTo>
                  <a:lnTo>
                    <a:pt x="9018" y="952367"/>
                  </a:lnTo>
                  <a:lnTo>
                    <a:pt x="15794" y="1014886"/>
                  </a:lnTo>
                  <a:lnTo>
                    <a:pt x="24307" y="1074886"/>
                  </a:lnTo>
                  <a:lnTo>
                    <a:pt x="34468" y="1132100"/>
                  </a:lnTo>
                  <a:lnTo>
                    <a:pt x="46188" y="1186264"/>
                  </a:lnTo>
                  <a:lnTo>
                    <a:pt x="59376" y="1237111"/>
                  </a:lnTo>
                  <a:lnTo>
                    <a:pt x="73945" y="1284376"/>
                  </a:lnTo>
                  <a:lnTo>
                    <a:pt x="89805" y="1327793"/>
                  </a:lnTo>
                  <a:lnTo>
                    <a:pt x="106868" y="1367098"/>
                  </a:lnTo>
                  <a:lnTo>
                    <a:pt x="125043" y="1402023"/>
                  </a:lnTo>
                  <a:lnTo>
                    <a:pt x="164375" y="1457675"/>
                  </a:lnTo>
                  <a:lnTo>
                    <a:pt x="207091" y="1492624"/>
                  </a:lnTo>
                  <a:lnTo>
                    <a:pt x="252475" y="1504746"/>
                  </a:lnTo>
                  <a:lnTo>
                    <a:pt x="275457" y="1501672"/>
                  </a:lnTo>
                  <a:lnTo>
                    <a:pt x="319596" y="1477870"/>
                  </a:lnTo>
                  <a:lnTo>
                    <a:pt x="360709" y="1432304"/>
                  </a:lnTo>
                  <a:lnTo>
                    <a:pt x="398083" y="1367098"/>
                  </a:lnTo>
                  <a:lnTo>
                    <a:pt x="415146" y="1327793"/>
                  </a:lnTo>
                  <a:lnTo>
                    <a:pt x="431006" y="1284376"/>
                  </a:lnTo>
                  <a:lnTo>
                    <a:pt x="445575" y="1237111"/>
                  </a:lnTo>
                  <a:lnTo>
                    <a:pt x="458763" y="1186264"/>
                  </a:lnTo>
                  <a:lnTo>
                    <a:pt x="470483" y="1132100"/>
                  </a:lnTo>
                  <a:lnTo>
                    <a:pt x="480644" y="1074886"/>
                  </a:lnTo>
                  <a:lnTo>
                    <a:pt x="489157" y="1014886"/>
                  </a:lnTo>
                  <a:lnTo>
                    <a:pt x="495933" y="952367"/>
                  </a:lnTo>
                  <a:lnTo>
                    <a:pt x="500884" y="887594"/>
                  </a:lnTo>
                  <a:lnTo>
                    <a:pt x="503920" y="820832"/>
                  </a:lnTo>
                  <a:lnTo>
                    <a:pt x="504951" y="752347"/>
                  </a:lnTo>
                  <a:lnTo>
                    <a:pt x="503920" y="683863"/>
                  </a:lnTo>
                  <a:lnTo>
                    <a:pt x="500884" y="617103"/>
                  </a:lnTo>
                  <a:lnTo>
                    <a:pt x="495933" y="552332"/>
                  </a:lnTo>
                  <a:lnTo>
                    <a:pt x="489157" y="489815"/>
                  </a:lnTo>
                  <a:lnTo>
                    <a:pt x="480644" y="429819"/>
                  </a:lnTo>
                  <a:lnTo>
                    <a:pt x="470483" y="372608"/>
                  </a:lnTo>
                  <a:lnTo>
                    <a:pt x="458763" y="318448"/>
                  </a:lnTo>
                  <a:lnTo>
                    <a:pt x="445575" y="267605"/>
                  </a:lnTo>
                  <a:lnTo>
                    <a:pt x="431006" y="220344"/>
                  </a:lnTo>
                  <a:lnTo>
                    <a:pt x="415146" y="176931"/>
                  </a:lnTo>
                  <a:lnTo>
                    <a:pt x="398083" y="137631"/>
                  </a:lnTo>
                  <a:lnTo>
                    <a:pt x="379908" y="102710"/>
                  </a:lnTo>
                  <a:lnTo>
                    <a:pt x="340576" y="47064"/>
                  </a:lnTo>
                  <a:lnTo>
                    <a:pt x="297860" y="12120"/>
                  </a:lnTo>
                  <a:lnTo>
                    <a:pt x="252475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596123" y="4461891"/>
              <a:ext cx="505459" cy="1504950"/>
            </a:xfrm>
            <a:custGeom>
              <a:avLst/>
              <a:gdLst/>
              <a:ahLst/>
              <a:cxnLst/>
              <a:rect l="l" t="t" r="r" b="b"/>
              <a:pathLst>
                <a:path w="505459" h="1504950">
                  <a:moveTo>
                    <a:pt x="0" y="752347"/>
                  </a:moveTo>
                  <a:lnTo>
                    <a:pt x="1031" y="683863"/>
                  </a:lnTo>
                  <a:lnTo>
                    <a:pt x="4067" y="617103"/>
                  </a:lnTo>
                  <a:lnTo>
                    <a:pt x="9018" y="552332"/>
                  </a:lnTo>
                  <a:lnTo>
                    <a:pt x="15794" y="489815"/>
                  </a:lnTo>
                  <a:lnTo>
                    <a:pt x="24307" y="429819"/>
                  </a:lnTo>
                  <a:lnTo>
                    <a:pt x="34468" y="372608"/>
                  </a:lnTo>
                  <a:lnTo>
                    <a:pt x="46188" y="318448"/>
                  </a:lnTo>
                  <a:lnTo>
                    <a:pt x="59376" y="267605"/>
                  </a:lnTo>
                  <a:lnTo>
                    <a:pt x="73945" y="220344"/>
                  </a:lnTo>
                  <a:lnTo>
                    <a:pt x="89805" y="176931"/>
                  </a:lnTo>
                  <a:lnTo>
                    <a:pt x="106868" y="137631"/>
                  </a:lnTo>
                  <a:lnTo>
                    <a:pt x="125043" y="102710"/>
                  </a:lnTo>
                  <a:lnTo>
                    <a:pt x="164375" y="47064"/>
                  </a:lnTo>
                  <a:lnTo>
                    <a:pt x="207091" y="12120"/>
                  </a:lnTo>
                  <a:lnTo>
                    <a:pt x="252475" y="0"/>
                  </a:lnTo>
                  <a:lnTo>
                    <a:pt x="275457" y="3074"/>
                  </a:lnTo>
                  <a:lnTo>
                    <a:pt x="319596" y="26872"/>
                  </a:lnTo>
                  <a:lnTo>
                    <a:pt x="360709" y="72432"/>
                  </a:lnTo>
                  <a:lnTo>
                    <a:pt x="398083" y="137631"/>
                  </a:lnTo>
                  <a:lnTo>
                    <a:pt x="415146" y="176931"/>
                  </a:lnTo>
                  <a:lnTo>
                    <a:pt x="431006" y="220344"/>
                  </a:lnTo>
                  <a:lnTo>
                    <a:pt x="445575" y="267605"/>
                  </a:lnTo>
                  <a:lnTo>
                    <a:pt x="458763" y="318448"/>
                  </a:lnTo>
                  <a:lnTo>
                    <a:pt x="470483" y="372608"/>
                  </a:lnTo>
                  <a:lnTo>
                    <a:pt x="480644" y="429819"/>
                  </a:lnTo>
                  <a:lnTo>
                    <a:pt x="489157" y="489815"/>
                  </a:lnTo>
                  <a:lnTo>
                    <a:pt x="495933" y="552332"/>
                  </a:lnTo>
                  <a:lnTo>
                    <a:pt x="500884" y="617103"/>
                  </a:lnTo>
                  <a:lnTo>
                    <a:pt x="503920" y="683863"/>
                  </a:lnTo>
                  <a:lnTo>
                    <a:pt x="504951" y="752347"/>
                  </a:lnTo>
                  <a:lnTo>
                    <a:pt x="503920" y="820832"/>
                  </a:lnTo>
                  <a:lnTo>
                    <a:pt x="500884" y="887594"/>
                  </a:lnTo>
                  <a:lnTo>
                    <a:pt x="495933" y="952367"/>
                  </a:lnTo>
                  <a:lnTo>
                    <a:pt x="489157" y="1014886"/>
                  </a:lnTo>
                  <a:lnTo>
                    <a:pt x="480644" y="1074886"/>
                  </a:lnTo>
                  <a:lnTo>
                    <a:pt x="470483" y="1132100"/>
                  </a:lnTo>
                  <a:lnTo>
                    <a:pt x="458763" y="1186264"/>
                  </a:lnTo>
                  <a:lnTo>
                    <a:pt x="445575" y="1237111"/>
                  </a:lnTo>
                  <a:lnTo>
                    <a:pt x="431006" y="1284376"/>
                  </a:lnTo>
                  <a:lnTo>
                    <a:pt x="415146" y="1327793"/>
                  </a:lnTo>
                  <a:lnTo>
                    <a:pt x="398083" y="1367098"/>
                  </a:lnTo>
                  <a:lnTo>
                    <a:pt x="379908" y="1402023"/>
                  </a:lnTo>
                  <a:lnTo>
                    <a:pt x="340576" y="1457675"/>
                  </a:lnTo>
                  <a:lnTo>
                    <a:pt x="297860" y="1492624"/>
                  </a:lnTo>
                  <a:lnTo>
                    <a:pt x="252475" y="1504746"/>
                  </a:lnTo>
                  <a:lnTo>
                    <a:pt x="229494" y="1501672"/>
                  </a:lnTo>
                  <a:lnTo>
                    <a:pt x="185355" y="1477870"/>
                  </a:lnTo>
                  <a:lnTo>
                    <a:pt x="144242" y="1432304"/>
                  </a:lnTo>
                  <a:lnTo>
                    <a:pt x="106868" y="1367098"/>
                  </a:lnTo>
                  <a:lnTo>
                    <a:pt x="89805" y="1327793"/>
                  </a:lnTo>
                  <a:lnTo>
                    <a:pt x="73945" y="1284376"/>
                  </a:lnTo>
                  <a:lnTo>
                    <a:pt x="59376" y="1237111"/>
                  </a:lnTo>
                  <a:lnTo>
                    <a:pt x="46188" y="1186264"/>
                  </a:lnTo>
                  <a:lnTo>
                    <a:pt x="34468" y="1132100"/>
                  </a:lnTo>
                  <a:lnTo>
                    <a:pt x="24307" y="1074886"/>
                  </a:lnTo>
                  <a:lnTo>
                    <a:pt x="15794" y="1014886"/>
                  </a:lnTo>
                  <a:lnTo>
                    <a:pt x="9018" y="952367"/>
                  </a:lnTo>
                  <a:lnTo>
                    <a:pt x="4067" y="887594"/>
                  </a:lnTo>
                  <a:lnTo>
                    <a:pt x="1031" y="820832"/>
                  </a:lnTo>
                  <a:lnTo>
                    <a:pt x="0" y="752347"/>
                  </a:lnTo>
                  <a:close/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224775" y="4690491"/>
              <a:ext cx="1371600" cy="1104900"/>
            </a:xfrm>
            <a:custGeom>
              <a:avLst/>
              <a:gdLst/>
              <a:ahLst/>
              <a:cxnLst/>
              <a:rect l="l" t="t" r="r" b="b"/>
              <a:pathLst>
                <a:path w="1371600" h="1104900">
                  <a:moveTo>
                    <a:pt x="0" y="552322"/>
                  </a:moveTo>
                  <a:lnTo>
                    <a:pt x="2062" y="509157"/>
                  </a:lnTo>
                  <a:lnTo>
                    <a:pt x="8149" y="466900"/>
                  </a:lnTo>
                  <a:lnTo>
                    <a:pt x="18108" y="425675"/>
                  </a:lnTo>
                  <a:lnTo>
                    <a:pt x="31785" y="385605"/>
                  </a:lnTo>
                  <a:lnTo>
                    <a:pt x="49030" y="346812"/>
                  </a:lnTo>
                  <a:lnTo>
                    <a:pt x="69690" y="309419"/>
                  </a:lnTo>
                  <a:lnTo>
                    <a:pt x="93613" y="273548"/>
                  </a:lnTo>
                  <a:lnTo>
                    <a:pt x="120645" y="239323"/>
                  </a:lnTo>
                  <a:lnTo>
                    <a:pt x="150636" y="206867"/>
                  </a:lnTo>
                  <a:lnTo>
                    <a:pt x="183432" y="176301"/>
                  </a:lnTo>
                  <a:lnTo>
                    <a:pt x="218881" y="147749"/>
                  </a:lnTo>
                  <a:lnTo>
                    <a:pt x="256831" y="121334"/>
                  </a:lnTo>
                  <a:lnTo>
                    <a:pt x="297130" y="97178"/>
                  </a:lnTo>
                  <a:lnTo>
                    <a:pt x="339626" y="75405"/>
                  </a:lnTo>
                  <a:lnTo>
                    <a:pt x="384165" y="56136"/>
                  </a:lnTo>
                  <a:lnTo>
                    <a:pt x="430597" y="39494"/>
                  </a:lnTo>
                  <a:lnTo>
                    <a:pt x="478767" y="25604"/>
                  </a:lnTo>
                  <a:lnTo>
                    <a:pt x="528525" y="14586"/>
                  </a:lnTo>
                  <a:lnTo>
                    <a:pt x="579718" y="6564"/>
                  </a:lnTo>
                  <a:lnTo>
                    <a:pt x="632194" y="1661"/>
                  </a:lnTo>
                  <a:lnTo>
                    <a:pt x="685800" y="0"/>
                  </a:lnTo>
                  <a:lnTo>
                    <a:pt x="739389" y="1661"/>
                  </a:lnTo>
                  <a:lnTo>
                    <a:pt x="791851" y="6564"/>
                  </a:lnTo>
                  <a:lnTo>
                    <a:pt x="843034" y="14586"/>
                  </a:lnTo>
                  <a:lnTo>
                    <a:pt x="892784" y="25604"/>
                  </a:lnTo>
                  <a:lnTo>
                    <a:pt x="940950" y="39494"/>
                  </a:lnTo>
                  <a:lnTo>
                    <a:pt x="987378" y="56136"/>
                  </a:lnTo>
                  <a:lnTo>
                    <a:pt x="1031917" y="75405"/>
                  </a:lnTo>
                  <a:lnTo>
                    <a:pt x="1074413" y="97178"/>
                  </a:lnTo>
                  <a:lnTo>
                    <a:pt x="1114714" y="121334"/>
                  </a:lnTo>
                  <a:lnTo>
                    <a:pt x="1152668" y="147749"/>
                  </a:lnTo>
                  <a:lnTo>
                    <a:pt x="1188122" y="176301"/>
                  </a:lnTo>
                  <a:lnTo>
                    <a:pt x="1220923" y="206867"/>
                  </a:lnTo>
                  <a:lnTo>
                    <a:pt x="1250920" y="239323"/>
                  </a:lnTo>
                  <a:lnTo>
                    <a:pt x="1277958" y="273548"/>
                  </a:lnTo>
                  <a:lnTo>
                    <a:pt x="1301886" y="309419"/>
                  </a:lnTo>
                  <a:lnTo>
                    <a:pt x="1322552" y="346812"/>
                  </a:lnTo>
                  <a:lnTo>
                    <a:pt x="1339802" y="385605"/>
                  </a:lnTo>
                  <a:lnTo>
                    <a:pt x="1353485" y="425675"/>
                  </a:lnTo>
                  <a:lnTo>
                    <a:pt x="1363447" y="466900"/>
                  </a:lnTo>
                  <a:lnTo>
                    <a:pt x="1369536" y="509157"/>
                  </a:lnTo>
                  <a:lnTo>
                    <a:pt x="1371600" y="552322"/>
                  </a:lnTo>
                  <a:lnTo>
                    <a:pt x="1369536" y="595489"/>
                  </a:lnTo>
                  <a:lnTo>
                    <a:pt x="1363447" y="637747"/>
                  </a:lnTo>
                  <a:lnTo>
                    <a:pt x="1353485" y="678974"/>
                  </a:lnTo>
                  <a:lnTo>
                    <a:pt x="1339802" y="719047"/>
                  </a:lnTo>
                  <a:lnTo>
                    <a:pt x="1322552" y="757844"/>
                  </a:lnTo>
                  <a:lnTo>
                    <a:pt x="1301886" y="795242"/>
                  </a:lnTo>
                  <a:lnTo>
                    <a:pt x="1277958" y="831117"/>
                  </a:lnTo>
                  <a:lnTo>
                    <a:pt x="1250920" y="865347"/>
                  </a:lnTo>
                  <a:lnTo>
                    <a:pt x="1220923" y="897808"/>
                  </a:lnTo>
                  <a:lnTo>
                    <a:pt x="1188122" y="928379"/>
                  </a:lnTo>
                  <a:lnTo>
                    <a:pt x="1152668" y="956937"/>
                  </a:lnTo>
                  <a:lnTo>
                    <a:pt x="1114714" y="983357"/>
                  </a:lnTo>
                  <a:lnTo>
                    <a:pt x="1074413" y="1007518"/>
                  </a:lnTo>
                  <a:lnTo>
                    <a:pt x="1031917" y="1029297"/>
                  </a:lnTo>
                  <a:lnTo>
                    <a:pt x="987378" y="1048570"/>
                  </a:lnTo>
                  <a:lnTo>
                    <a:pt x="940950" y="1065216"/>
                  </a:lnTo>
                  <a:lnTo>
                    <a:pt x="892784" y="1079110"/>
                  </a:lnTo>
                  <a:lnTo>
                    <a:pt x="843034" y="1090131"/>
                  </a:lnTo>
                  <a:lnTo>
                    <a:pt x="791851" y="1098155"/>
                  </a:lnTo>
                  <a:lnTo>
                    <a:pt x="739389" y="1103060"/>
                  </a:lnTo>
                  <a:lnTo>
                    <a:pt x="685800" y="1104722"/>
                  </a:lnTo>
                  <a:lnTo>
                    <a:pt x="632194" y="1103060"/>
                  </a:lnTo>
                  <a:lnTo>
                    <a:pt x="579718" y="1098155"/>
                  </a:lnTo>
                  <a:lnTo>
                    <a:pt x="528525" y="1090131"/>
                  </a:lnTo>
                  <a:lnTo>
                    <a:pt x="478767" y="1079110"/>
                  </a:lnTo>
                  <a:lnTo>
                    <a:pt x="430597" y="1065216"/>
                  </a:lnTo>
                  <a:lnTo>
                    <a:pt x="384165" y="1048570"/>
                  </a:lnTo>
                  <a:lnTo>
                    <a:pt x="339626" y="1029297"/>
                  </a:lnTo>
                  <a:lnTo>
                    <a:pt x="297130" y="1007518"/>
                  </a:lnTo>
                  <a:lnTo>
                    <a:pt x="256831" y="983357"/>
                  </a:lnTo>
                  <a:lnTo>
                    <a:pt x="218881" y="956937"/>
                  </a:lnTo>
                  <a:lnTo>
                    <a:pt x="183432" y="928379"/>
                  </a:lnTo>
                  <a:lnTo>
                    <a:pt x="150636" y="897808"/>
                  </a:lnTo>
                  <a:lnTo>
                    <a:pt x="120645" y="865347"/>
                  </a:lnTo>
                  <a:lnTo>
                    <a:pt x="93613" y="831117"/>
                  </a:lnTo>
                  <a:lnTo>
                    <a:pt x="69690" y="795242"/>
                  </a:lnTo>
                  <a:lnTo>
                    <a:pt x="49030" y="757844"/>
                  </a:lnTo>
                  <a:lnTo>
                    <a:pt x="31785" y="719047"/>
                  </a:lnTo>
                  <a:lnTo>
                    <a:pt x="18108" y="678974"/>
                  </a:lnTo>
                  <a:lnTo>
                    <a:pt x="8149" y="637747"/>
                  </a:lnTo>
                  <a:lnTo>
                    <a:pt x="2062" y="595489"/>
                  </a:lnTo>
                  <a:lnTo>
                    <a:pt x="0" y="552322"/>
                  </a:lnTo>
                  <a:close/>
                </a:path>
              </a:pathLst>
            </a:custGeom>
            <a:ln w="63508">
              <a:solidFill>
                <a:srgbClr val="0000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224775" y="4118991"/>
              <a:ext cx="1371600" cy="1152525"/>
            </a:xfrm>
            <a:custGeom>
              <a:avLst/>
              <a:gdLst/>
              <a:ahLst/>
              <a:cxnLst/>
              <a:rect l="l" t="t" r="r" b="b"/>
              <a:pathLst>
                <a:path w="1371600" h="1152525">
                  <a:moveTo>
                    <a:pt x="0" y="1152397"/>
                  </a:moveTo>
                  <a:lnTo>
                    <a:pt x="0" y="57149"/>
                  </a:lnTo>
                </a:path>
                <a:path w="1371600" h="1152525">
                  <a:moveTo>
                    <a:pt x="1371600" y="1095247"/>
                  </a:moveTo>
                  <a:lnTo>
                    <a:pt x="1371600" y="0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224648" y="4252341"/>
              <a:ext cx="1371600" cy="76200"/>
            </a:xfrm>
            <a:custGeom>
              <a:avLst/>
              <a:gdLst/>
              <a:ahLst/>
              <a:cxnLst/>
              <a:rect l="l" t="t" r="r" b="b"/>
              <a:pathLst>
                <a:path w="1371600" h="76200">
                  <a:moveTo>
                    <a:pt x="76326" y="0"/>
                  </a:moveTo>
                  <a:lnTo>
                    <a:pt x="0" y="38099"/>
                  </a:lnTo>
                  <a:lnTo>
                    <a:pt x="76326" y="76199"/>
                  </a:lnTo>
                  <a:lnTo>
                    <a:pt x="76326" y="42925"/>
                  </a:lnTo>
                  <a:lnTo>
                    <a:pt x="63626" y="42925"/>
                  </a:lnTo>
                  <a:lnTo>
                    <a:pt x="63626" y="33400"/>
                  </a:lnTo>
                  <a:lnTo>
                    <a:pt x="76326" y="33400"/>
                  </a:lnTo>
                  <a:lnTo>
                    <a:pt x="76326" y="0"/>
                  </a:lnTo>
                  <a:close/>
                </a:path>
                <a:path w="1371600" h="76200">
                  <a:moveTo>
                    <a:pt x="1295400" y="0"/>
                  </a:moveTo>
                  <a:lnTo>
                    <a:pt x="1295400" y="76199"/>
                  </a:lnTo>
                  <a:lnTo>
                    <a:pt x="1361948" y="42925"/>
                  </a:lnTo>
                  <a:lnTo>
                    <a:pt x="1308100" y="42925"/>
                  </a:lnTo>
                  <a:lnTo>
                    <a:pt x="1308100" y="33400"/>
                  </a:lnTo>
                  <a:lnTo>
                    <a:pt x="1362202" y="33400"/>
                  </a:lnTo>
                  <a:lnTo>
                    <a:pt x="1295400" y="0"/>
                  </a:lnTo>
                  <a:close/>
                </a:path>
                <a:path w="1371600" h="76200">
                  <a:moveTo>
                    <a:pt x="76326" y="33400"/>
                  </a:moveTo>
                  <a:lnTo>
                    <a:pt x="63626" y="33400"/>
                  </a:lnTo>
                  <a:lnTo>
                    <a:pt x="63626" y="42925"/>
                  </a:lnTo>
                  <a:lnTo>
                    <a:pt x="76326" y="42925"/>
                  </a:lnTo>
                  <a:lnTo>
                    <a:pt x="76326" y="33400"/>
                  </a:lnTo>
                  <a:close/>
                </a:path>
                <a:path w="1371600" h="76200">
                  <a:moveTo>
                    <a:pt x="1295400" y="33400"/>
                  </a:moveTo>
                  <a:lnTo>
                    <a:pt x="76326" y="33400"/>
                  </a:lnTo>
                  <a:lnTo>
                    <a:pt x="76326" y="42925"/>
                  </a:lnTo>
                  <a:lnTo>
                    <a:pt x="1295400" y="42925"/>
                  </a:lnTo>
                  <a:lnTo>
                    <a:pt x="1295400" y="33400"/>
                  </a:lnTo>
                  <a:close/>
                </a:path>
                <a:path w="1371600" h="76200">
                  <a:moveTo>
                    <a:pt x="1362202" y="33400"/>
                  </a:moveTo>
                  <a:lnTo>
                    <a:pt x="1308100" y="33400"/>
                  </a:lnTo>
                  <a:lnTo>
                    <a:pt x="1308100" y="42925"/>
                  </a:lnTo>
                  <a:lnTo>
                    <a:pt x="1361948" y="42925"/>
                  </a:lnTo>
                  <a:lnTo>
                    <a:pt x="1371600" y="38099"/>
                  </a:lnTo>
                  <a:lnTo>
                    <a:pt x="1362202" y="33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658099" y="4057065"/>
              <a:ext cx="447675" cy="381000"/>
            </a:xfrm>
            <a:custGeom>
              <a:avLst/>
              <a:gdLst/>
              <a:ahLst/>
              <a:cxnLst/>
              <a:rect l="l" t="t" r="r" b="b"/>
              <a:pathLst>
                <a:path w="447675" h="381000">
                  <a:moveTo>
                    <a:pt x="447675" y="0"/>
                  </a:moveTo>
                  <a:lnTo>
                    <a:pt x="0" y="0"/>
                  </a:lnTo>
                  <a:lnTo>
                    <a:pt x="0" y="380949"/>
                  </a:lnTo>
                  <a:lnTo>
                    <a:pt x="447675" y="380949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5652389" y="4265866"/>
            <a:ext cx="338455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850" spc="-25">
                <a:latin typeface="Arial MT"/>
                <a:cs typeface="Arial MT"/>
              </a:rPr>
              <a:t>D</a:t>
            </a:r>
            <a:r>
              <a:rPr dirty="0" baseline="-17777" sz="1875" spc="-37">
                <a:latin typeface="Arial MT"/>
                <a:cs typeface="Arial MT"/>
              </a:rPr>
              <a:t>h</a:t>
            </a:r>
            <a:endParaRPr baseline="-17777" sz="1875">
              <a:latin typeface="Arial MT"/>
              <a:cs typeface="Arial MT"/>
            </a:endParaRPr>
          </a:p>
        </p:txBody>
      </p:sp>
      <p:sp>
        <p:nvSpPr>
          <p:cNvPr id="40" name="object 4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  <p:sp>
        <p:nvSpPr>
          <p:cNvPr id="39" name="object 39" descr=""/>
          <p:cNvSpPr txBox="1"/>
          <p:nvPr/>
        </p:nvSpPr>
        <p:spPr>
          <a:xfrm>
            <a:off x="7715250" y="4092257"/>
            <a:ext cx="338455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850" spc="-25">
                <a:latin typeface="Arial MT"/>
                <a:cs typeface="Arial MT"/>
              </a:rPr>
              <a:t>D</a:t>
            </a:r>
            <a:r>
              <a:rPr dirty="0" baseline="-17777" sz="1875" spc="-37">
                <a:latin typeface="Arial MT"/>
                <a:cs typeface="Arial MT"/>
              </a:rPr>
              <a:t>h</a:t>
            </a:r>
            <a:endParaRPr baseline="-17777" sz="1875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14495" y="1391519"/>
            <a:ext cx="4220210" cy="2545080"/>
            <a:chOff x="2114495" y="1391519"/>
            <a:chExt cx="4220210" cy="2545080"/>
          </a:xfrm>
        </p:grpSpPr>
        <p:sp>
          <p:nvSpPr>
            <p:cNvPr id="3" name="object 3" descr=""/>
            <p:cNvSpPr/>
            <p:nvPr/>
          </p:nvSpPr>
          <p:spPr>
            <a:xfrm>
              <a:off x="2117987" y="1395011"/>
              <a:ext cx="4147820" cy="2274570"/>
            </a:xfrm>
            <a:custGeom>
              <a:avLst/>
              <a:gdLst/>
              <a:ahLst/>
              <a:cxnLst/>
              <a:rect l="l" t="t" r="r" b="b"/>
              <a:pathLst>
                <a:path w="4147820" h="2274570">
                  <a:moveTo>
                    <a:pt x="4205" y="0"/>
                  </a:moveTo>
                  <a:lnTo>
                    <a:pt x="4205" y="2199613"/>
                  </a:lnTo>
                </a:path>
                <a:path w="4147820" h="2274570">
                  <a:moveTo>
                    <a:pt x="0" y="2202979"/>
                  </a:moveTo>
                  <a:lnTo>
                    <a:pt x="4147357" y="2202979"/>
                  </a:lnTo>
                </a:path>
                <a:path w="4147820" h="2274570">
                  <a:moveTo>
                    <a:pt x="28596" y="2274504"/>
                  </a:moveTo>
                  <a:lnTo>
                    <a:pt x="28596" y="2199613"/>
                  </a:lnTo>
                </a:path>
                <a:path w="4147820" h="2274570">
                  <a:moveTo>
                    <a:pt x="183355" y="2240003"/>
                  </a:moveTo>
                  <a:lnTo>
                    <a:pt x="183355" y="2199613"/>
                  </a:lnTo>
                </a:path>
                <a:path w="4147820" h="2274570">
                  <a:moveTo>
                    <a:pt x="274191" y="2240003"/>
                  </a:moveTo>
                  <a:lnTo>
                    <a:pt x="274191" y="2199613"/>
                  </a:lnTo>
                </a:path>
                <a:path w="4147820" h="2274570">
                  <a:moveTo>
                    <a:pt x="338954" y="2240003"/>
                  </a:moveTo>
                  <a:lnTo>
                    <a:pt x="338954" y="2199613"/>
                  </a:lnTo>
                </a:path>
                <a:path w="4147820" h="2274570">
                  <a:moveTo>
                    <a:pt x="388578" y="2240003"/>
                  </a:moveTo>
                  <a:lnTo>
                    <a:pt x="388578" y="2199613"/>
                  </a:lnTo>
                </a:path>
                <a:path w="4147820" h="2274570">
                  <a:moveTo>
                    <a:pt x="428949" y="2240003"/>
                  </a:moveTo>
                  <a:lnTo>
                    <a:pt x="428949" y="2199613"/>
                  </a:lnTo>
                </a:path>
                <a:path w="4147820" h="2274570">
                  <a:moveTo>
                    <a:pt x="463434" y="2240003"/>
                  </a:moveTo>
                  <a:lnTo>
                    <a:pt x="463434" y="2199613"/>
                  </a:lnTo>
                </a:path>
                <a:path w="4147820" h="2274570">
                  <a:moveTo>
                    <a:pt x="493712" y="2240003"/>
                  </a:moveTo>
                  <a:lnTo>
                    <a:pt x="493712" y="2199613"/>
                  </a:lnTo>
                </a:path>
                <a:path w="4147820" h="2274570">
                  <a:moveTo>
                    <a:pt x="519786" y="2240003"/>
                  </a:moveTo>
                  <a:lnTo>
                    <a:pt x="519786" y="2199613"/>
                  </a:lnTo>
                </a:path>
                <a:path w="4147820" h="2274570">
                  <a:moveTo>
                    <a:pt x="543336" y="2274504"/>
                  </a:moveTo>
                  <a:lnTo>
                    <a:pt x="543336" y="2199613"/>
                  </a:lnTo>
                </a:path>
                <a:path w="4147820" h="2274570">
                  <a:moveTo>
                    <a:pt x="698094" y="2240003"/>
                  </a:moveTo>
                  <a:lnTo>
                    <a:pt x="698094" y="2199613"/>
                  </a:lnTo>
                </a:path>
                <a:path w="4147820" h="2274570">
                  <a:moveTo>
                    <a:pt x="788931" y="2240003"/>
                  </a:moveTo>
                  <a:lnTo>
                    <a:pt x="788931" y="2199613"/>
                  </a:lnTo>
                </a:path>
                <a:path w="4147820" h="2274570">
                  <a:moveTo>
                    <a:pt x="853694" y="2240003"/>
                  </a:moveTo>
                  <a:lnTo>
                    <a:pt x="853694" y="2199613"/>
                  </a:lnTo>
                </a:path>
                <a:path w="4147820" h="2274570">
                  <a:moveTo>
                    <a:pt x="903318" y="2240003"/>
                  </a:moveTo>
                  <a:lnTo>
                    <a:pt x="903318" y="2199613"/>
                  </a:lnTo>
                </a:path>
                <a:path w="4147820" h="2274570">
                  <a:moveTo>
                    <a:pt x="943689" y="2240003"/>
                  </a:moveTo>
                  <a:lnTo>
                    <a:pt x="943689" y="2199613"/>
                  </a:lnTo>
                </a:path>
                <a:path w="4147820" h="2274570">
                  <a:moveTo>
                    <a:pt x="978174" y="2240003"/>
                  </a:moveTo>
                  <a:lnTo>
                    <a:pt x="978174" y="2199613"/>
                  </a:lnTo>
                </a:path>
                <a:path w="4147820" h="2274570">
                  <a:moveTo>
                    <a:pt x="1008452" y="2240003"/>
                  </a:moveTo>
                  <a:lnTo>
                    <a:pt x="1008452" y="2199613"/>
                  </a:lnTo>
                </a:path>
                <a:path w="4147820" h="2274570">
                  <a:moveTo>
                    <a:pt x="1034526" y="2240003"/>
                  </a:moveTo>
                  <a:lnTo>
                    <a:pt x="1034526" y="2199613"/>
                  </a:lnTo>
                </a:path>
                <a:path w="4147820" h="2274570">
                  <a:moveTo>
                    <a:pt x="1058076" y="2274504"/>
                  </a:moveTo>
                  <a:lnTo>
                    <a:pt x="1058076" y="2199613"/>
                  </a:lnTo>
                </a:path>
              </a:pathLst>
            </a:custGeom>
            <a:ln w="6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1348" y="3724492"/>
              <a:ext cx="155038" cy="11359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331663" y="3594624"/>
              <a:ext cx="359410" cy="74930"/>
            </a:xfrm>
            <a:custGeom>
              <a:avLst/>
              <a:gdLst/>
              <a:ahLst/>
              <a:cxnLst/>
              <a:rect l="l" t="t" r="r" b="b"/>
              <a:pathLst>
                <a:path w="359410" h="74929">
                  <a:moveTo>
                    <a:pt x="0" y="40390"/>
                  </a:moveTo>
                  <a:lnTo>
                    <a:pt x="0" y="0"/>
                  </a:lnTo>
                </a:path>
                <a:path w="359410" h="74929">
                  <a:moveTo>
                    <a:pt x="89995" y="40390"/>
                  </a:moveTo>
                  <a:lnTo>
                    <a:pt x="89995" y="0"/>
                  </a:lnTo>
                </a:path>
                <a:path w="359410" h="74929">
                  <a:moveTo>
                    <a:pt x="154758" y="40390"/>
                  </a:moveTo>
                  <a:lnTo>
                    <a:pt x="154758" y="0"/>
                  </a:lnTo>
                </a:path>
                <a:path w="359410" h="74929">
                  <a:moveTo>
                    <a:pt x="204382" y="40390"/>
                  </a:moveTo>
                  <a:lnTo>
                    <a:pt x="204382" y="0"/>
                  </a:lnTo>
                </a:path>
                <a:path w="359410" h="74929">
                  <a:moveTo>
                    <a:pt x="245594" y="40390"/>
                  </a:moveTo>
                  <a:lnTo>
                    <a:pt x="245594" y="0"/>
                  </a:lnTo>
                </a:path>
                <a:path w="359410" h="74929">
                  <a:moveTo>
                    <a:pt x="280079" y="40390"/>
                  </a:moveTo>
                  <a:lnTo>
                    <a:pt x="280079" y="0"/>
                  </a:lnTo>
                </a:path>
                <a:path w="359410" h="74929">
                  <a:moveTo>
                    <a:pt x="309516" y="40390"/>
                  </a:moveTo>
                  <a:lnTo>
                    <a:pt x="309516" y="0"/>
                  </a:lnTo>
                </a:path>
                <a:path w="359410" h="74929">
                  <a:moveTo>
                    <a:pt x="335590" y="40390"/>
                  </a:moveTo>
                  <a:lnTo>
                    <a:pt x="335590" y="0"/>
                  </a:lnTo>
                </a:path>
                <a:path w="359410" h="74929">
                  <a:moveTo>
                    <a:pt x="359140" y="74891"/>
                  </a:moveTo>
                  <a:lnTo>
                    <a:pt x="359140" y="0"/>
                  </a:lnTo>
                </a:path>
              </a:pathLst>
            </a:custGeom>
            <a:ln w="6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6088" y="3724492"/>
              <a:ext cx="146347" cy="11359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846403" y="3594624"/>
              <a:ext cx="875030" cy="74930"/>
            </a:xfrm>
            <a:custGeom>
              <a:avLst/>
              <a:gdLst/>
              <a:ahLst/>
              <a:cxnLst/>
              <a:rect l="l" t="t" r="r" b="b"/>
              <a:pathLst>
                <a:path w="875029" h="74929">
                  <a:moveTo>
                    <a:pt x="0" y="40390"/>
                  </a:moveTo>
                  <a:lnTo>
                    <a:pt x="0" y="0"/>
                  </a:lnTo>
                </a:path>
                <a:path w="875029" h="74929">
                  <a:moveTo>
                    <a:pt x="89995" y="40390"/>
                  </a:moveTo>
                  <a:lnTo>
                    <a:pt x="89995" y="0"/>
                  </a:lnTo>
                </a:path>
                <a:path w="875029" h="74929">
                  <a:moveTo>
                    <a:pt x="154758" y="40390"/>
                  </a:moveTo>
                  <a:lnTo>
                    <a:pt x="154758" y="0"/>
                  </a:lnTo>
                </a:path>
                <a:path w="875029" h="74929">
                  <a:moveTo>
                    <a:pt x="204382" y="40390"/>
                  </a:moveTo>
                  <a:lnTo>
                    <a:pt x="204382" y="0"/>
                  </a:lnTo>
                </a:path>
                <a:path w="875029" h="74929">
                  <a:moveTo>
                    <a:pt x="245594" y="40390"/>
                  </a:moveTo>
                  <a:lnTo>
                    <a:pt x="245594" y="0"/>
                  </a:lnTo>
                </a:path>
                <a:path w="875029" h="74929">
                  <a:moveTo>
                    <a:pt x="280079" y="40390"/>
                  </a:moveTo>
                  <a:lnTo>
                    <a:pt x="280079" y="0"/>
                  </a:lnTo>
                </a:path>
                <a:path w="875029" h="74929">
                  <a:moveTo>
                    <a:pt x="309516" y="40390"/>
                  </a:moveTo>
                  <a:lnTo>
                    <a:pt x="309516" y="0"/>
                  </a:lnTo>
                </a:path>
                <a:path w="875029" h="74929">
                  <a:moveTo>
                    <a:pt x="335590" y="40390"/>
                  </a:moveTo>
                  <a:lnTo>
                    <a:pt x="335590" y="0"/>
                  </a:lnTo>
                </a:path>
                <a:path w="875029" h="74929">
                  <a:moveTo>
                    <a:pt x="514739" y="40390"/>
                  </a:moveTo>
                  <a:lnTo>
                    <a:pt x="514739" y="0"/>
                  </a:lnTo>
                </a:path>
                <a:path w="875029" h="74929">
                  <a:moveTo>
                    <a:pt x="605576" y="40390"/>
                  </a:moveTo>
                  <a:lnTo>
                    <a:pt x="605576" y="0"/>
                  </a:lnTo>
                </a:path>
                <a:path w="875029" h="74929">
                  <a:moveTo>
                    <a:pt x="669498" y="40390"/>
                  </a:moveTo>
                  <a:lnTo>
                    <a:pt x="669498" y="0"/>
                  </a:lnTo>
                </a:path>
                <a:path w="875029" h="74929">
                  <a:moveTo>
                    <a:pt x="719121" y="40390"/>
                  </a:moveTo>
                  <a:lnTo>
                    <a:pt x="719121" y="0"/>
                  </a:lnTo>
                </a:path>
                <a:path w="875029" h="74929">
                  <a:moveTo>
                    <a:pt x="760334" y="40390"/>
                  </a:moveTo>
                  <a:lnTo>
                    <a:pt x="760334" y="0"/>
                  </a:lnTo>
                </a:path>
                <a:path w="875029" h="74929">
                  <a:moveTo>
                    <a:pt x="794818" y="40390"/>
                  </a:moveTo>
                  <a:lnTo>
                    <a:pt x="794818" y="0"/>
                  </a:lnTo>
                </a:path>
                <a:path w="875029" h="74929">
                  <a:moveTo>
                    <a:pt x="824256" y="40390"/>
                  </a:moveTo>
                  <a:lnTo>
                    <a:pt x="824256" y="0"/>
                  </a:lnTo>
                </a:path>
                <a:path w="875029" h="74929">
                  <a:moveTo>
                    <a:pt x="851171" y="40390"/>
                  </a:moveTo>
                  <a:lnTo>
                    <a:pt x="851171" y="0"/>
                  </a:lnTo>
                </a:path>
                <a:path w="875029" h="74929">
                  <a:moveTo>
                    <a:pt x="874721" y="74891"/>
                  </a:moveTo>
                  <a:lnTo>
                    <a:pt x="874721" y="0"/>
                  </a:lnTo>
                </a:path>
              </a:pathLst>
            </a:custGeom>
            <a:ln w="6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7343" y="3724492"/>
              <a:ext cx="123778" cy="11359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875883" y="3594624"/>
              <a:ext cx="1339850" cy="74930"/>
            </a:xfrm>
            <a:custGeom>
              <a:avLst/>
              <a:gdLst/>
              <a:ahLst/>
              <a:cxnLst/>
              <a:rect l="l" t="t" r="r" b="b"/>
              <a:pathLst>
                <a:path w="1339850" h="74929">
                  <a:moveTo>
                    <a:pt x="0" y="40390"/>
                  </a:moveTo>
                  <a:lnTo>
                    <a:pt x="0" y="0"/>
                  </a:lnTo>
                </a:path>
                <a:path w="1339850" h="74929">
                  <a:moveTo>
                    <a:pt x="90836" y="40390"/>
                  </a:moveTo>
                  <a:lnTo>
                    <a:pt x="90836" y="0"/>
                  </a:lnTo>
                </a:path>
                <a:path w="1339850" h="74929">
                  <a:moveTo>
                    <a:pt x="154758" y="40390"/>
                  </a:moveTo>
                  <a:lnTo>
                    <a:pt x="154758" y="0"/>
                  </a:lnTo>
                </a:path>
                <a:path w="1339850" h="74929">
                  <a:moveTo>
                    <a:pt x="204382" y="40390"/>
                  </a:moveTo>
                  <a:lnTo>
                    <a:pt x="204382" y="0"/>
                  </a:lnTo>
                </a:path>
                <a:path w="1339850" h="74929">
                  <a:moveTo>
                    <a:pt x="245594" y="40390"/>
                  </a:moveTo>
                  <a:lnTo>
                    <a:pt x="245594" y="0"/>
                  </a:lnTo>
                </a:path>
                <a:path w="1339850" h="74929">
                  <a:moveTo>
                    <a:pt x="280079" y="40390"/>
                  </a:moveTo>
                  <a:lnTo>
                    <a:pt x="280079" y="0"/>
                  </a:lnTo>
                </a:path>
                <a:path w="1339850" h="74929">
                  <a:moveTo>
                    <a:pt x="309516" y="40390"/>
                  </a:moveTo>
                  <a:lnTo>
                    <a:pt x="309516" y="0"/>
                  </a:lnTo>
                </a:path>
                <a:path w="1339850" h="74929">
                  <a:moveTo>
                    <a:pt x="336431" y="40390"/>
                  </a:moveTo>
                  <a:lnTo>
                    <a:pt x="336431" y="0"/>
                  </a:lnTo>
                </a:path>
                <a:path w="1339850" h="74929">
                  <a:moveTo>
                    <a:pt x="359981" y="74891"/>
                  </a:moveTo>
                  <a:lnTo>
                    <a:pt x="359981" y="0"/>
                  </a:lnTo>
                </a:path>
                <a:path w="1339850" h="74929">
                  <a:moveTo>
                    <a:pt x="514739" y="40390"/>
                  </a:moveTo>
                  <a:lnTo>
                    <a:pt x="514739" y="0"/>
                  </a:lnTo>
                </a:path>
                <a:path w="1339850" h="74929">
                  <a:moveTo>
                    <a:pt x="605576" y="40390"/>
                  </a:moveTo>
                  <a:lnTo>
                    <a:pt x="605576" y="0"/>
                  </a:lnTo>
                </a:path>
                <a:path w="1339850" h="74929">
                  <a:moveTo>
                    <a:pt x="669498" y="40390"/>
                  </a:moveTo>
                  <a:lnTo>
                    <a:pt x="669498" y="0"/>
                  </a:lnTo>
                </a:path>
                <a:path w="1339850" h="74929">
                  <a:moveTo>
                    <a:pt x="719963" y="40390"/>
                  </a:moveTo>
                  <a:lnTo>
                    <a:pt x="719963" y="0"/>
                  </a:lnTo>
                </a:path>
                <a:path w="1339850" h="74929">
                  <a:moveTo>
                    <a:pt x="760334" y="40390"/>
                  </a:moveTo>
                  <a:lnTo>
                    <a:pt x="760334" y="0"/>
                  </a:lnTo>
                </a:path>
                <a:path w="1339850" h="74929">
                  <a:moveTo>
                    <a:pt x="794818" y="40390"/>
                  </a:moveTo>
                  <a:lnTo>
                    <a:pt x="794818" y="0"/>
                  </a:lnTo>
                </a:path>
                <a:path w="1339850" h="74929">
                  <a:moveTo>
                    <a:pt x="825097" y="40390"/>
                  </a:moveTo>
                  <a:lnTo>
                    <a:pt x="825097" y="0"/>
                  </a:lnTo>
                </a:path>
                <a:path w="1339850" h="74929">
                  <a:moveTo>
                    <a:pt x="851171" y="40390"/>
                  </a:moveTo>
                  <a:lnTo>
                    <a:pt x="851171" y="0"/>
                  </a:lnTo>
                </a:path>
                <a:path w="1339850" h="74929">
                  <a:moveTo>
                    <a:pt x="874721" y="74891"/>
                  </a:moveTo>
                  <a:lnTo>
                    <a:pt x="874721" y="0"/>
                  </a:lnTo>
                </a:path>
                <a:path w="1339850" h="74929">
                  <a:moveTo>
                    <a:pt x="1029479" y="40390"/>
                  </a:moveTo>
                  <a:lnTo>
                    <a:pt x="1029479" y="0"/>
                  </a:lnTo>
                </a:path>
                <a:path w="1339850" h="74929">
                  <a:moveTo>
                    <a:pt x="1120316" y="40390"/>
                  </a:moveTo>
                  <a:lnTo>
                    <a:pt x="1120316" y="0"/>
                  </a:lnTo>
                </a:path>
                <a:path w="1339850" h="74929">
                  <a:moveTo>
                    <a:pt x="1184238" y="40390"/>
                  </a:moveTo>
                  <a:lnTo>
                    <a:pt x="1184238" y="0"/>
                  </a:lnTo>
                </a:path>
                <a:path w="1339850" h="74929">
                  <a:moveTo>
                    <a:pt x="1234702" y="40390"/>
                  </a:moveTo>
                  <a:lnTo>
                    <a:pt x="1234702" y="0"/>
                  </a:lnTo>
                </a:path>
                <a:path w="1339850" h="74929">
                  <a:moveTo>
                    <a:pt x="1275074" y="40390"/>
                  </a:moveTo>
                  <a:lnTo>
                    <a:pt x="1275074" y="0"/>
                  </a:lnTo>
                </a:path>
                <a:path w="1339850" h="74929">
                  <a:moveTo>
                    <a:pt x="1309558" y="40390"/>
                  </a:moveTo>
                  <a:lnTo>
                    <a:pt x="1309558" y="0"/>
                  </a:lnTo>
                </a:path>
                <a:path w="1339850" h="74929">
                  <a:moveTo>
                    <a:pt x="1339837" y="40390"/>
                  </a:moveTo>
                  <a:lnTo>
                    <a:pt x="1339837" y="0"/>
                  </a:lnTo>
                </a:path>
              </a:pathLst>
            </a:custGeom>
            <a:ln w="6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2294" y="3594624"/>
              <a:ext cx="827901" cy="34149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241794" y="3594624"/>
              <a:ext cx="24130" cy="74930"/>
            </a:xfrm>
            <a:custGeom>
              <a:avLst/>
              <a:gdLst/>
              <a:ahLst/>
              <a:cxnLst/>
              <a:rect l="l" t="t" r="r" b="b"/>
              <a:pathLst>
                <a:path w="24129" h="74929">
                  <a:moveTo>
                    <a:pt x="0" y="40390"/>
                  </a:moveTo>
                  <a:lnTo>
                    <a:pt x="0" y="0"/>
                  </a:lnTo>
                </a:path>
                <a:path w="24129" h="74929">
                  <a:moveTo>
                    <a:pt x="23550" y="74891"/>
                  </a:moveTo>
                  <a:lnTo>
                    <a:pt x="23550" y="0"/>
                  </a:lnTo>
                </a:path>
              </a:pathLst>
            </a:custGeom>
            <a:ln w="6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01563" y="3724632"/>
              <a:ext cx="132750" cy="11345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2392179" y="2639551"/>
              <a:ext cx="3358515" cy="622935"/>
            </a:xfrm>
            <a:custGeom>
              <a:avLst/>
              <a:gdLst/>
              <a:ahLst/>
              <a:cxnLst/>
              <a:rect l="l" t="t" r="r" b="b"/>
              <a:pathLst>
                <a:path w="3358515" h="622935">
                  <a:moveTo>
                    <a:pt x="783884" y="0"/>
                  </a:moveTo>
                  <a:lnTo>
                    <a:pt x="3358425" y="0"/>
                  </a:lnTo>
                </a:path>
                <a:path w="3358515" h="622935">
                  <a:moveTo>
                    <a:pt x="0" y="622690"/>
                  </a:moveTo>
                  <a:lnTo>
                    <a:pt x="2278481" y="622690"/>
                  </a:lnTo>
                </a:path>
              </a:pathLst>
            </a:custGeom>
            <a:ln w="3533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050785" y="2017702"/>
              <a:ext cx="2214880" cy="0"/>
            </a:xfrm>
            <a:custGeom>
              <a:avLst/>
              <a:gdLst/>
              <a:ahLst/>
              <a:cxnLst/>
              <a:rect l="l" t="t" r="r" b="b"/>
              <a:pathLst>
                <a:path w="2214879" h="0">
                  <a:moveTo>
                    <a:pt x="0" y="0"/>
                  </a:moveTo>
                  <a:lnTo>
                    <a:pt x="2214559" y="0"/>
                  </a:lnTo>
                </a:path>
              </a:pathLst>
            </a:custGeom>
            <a:ln w="35341">
              <a:solidFill>
                <a:srgbClr val="FF00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176064" y="1706357"/>
              <a:ext cx="1854835" cy="374015"/>
            </a:xfrm>
            <a:custGeom>
              <a:avLst/>
              <a:gdLst/>
              <a:ahLst/>
              <a:cxnLst/>
              <a:rect l="l" t="t" r="r" b="b"/>
              <a:pathLst>
                <a:path w="1854835" h="374014">
                  <a:moveTo>
                    <a:pt x="0" y="373614"/>
                  </a:moveTo>
                  <a:lnTo>
                    <a:pt x="1185079" y="373614"/>
                  </a:lnTo>
                </a:path>
                <a:path w="1854835" h="374014">
                  <a:moveTo>
                    <a:pt x="0" y="0"/>
                  </a:moveTo>
                  <a:lnTo>
                    <a:pt x="1854577" y="0"/>
                  </a:lnTo>
                </a:path>
              </a:pathLst>
            </a:custGeom>
            <a:ln w="3533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3420" y="3040935"/>
              <a:ext cx="235081" cy="9087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2603" y="1909853"/>
              <a:ext cx="237618" cy="8779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94194" y="1853194"/>
              <a:ext cx="897570" cy="11359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27323" y="2193991"/>
              <a:ext cx="630668" cy="74750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473805" y="1823041"/>
              <a:ext cx="408940" cy="76835"/>
            </a:xfrm>
            <a:custGeom>
              <a:avLst/>
              <a:gdLst/>
              <a:ahLst/>
              <a:cxnLst/>
              <a:rect l="l" t="t" r="r" b="b"/>
              <a:pathLst>
                <a:path w="408939" h="76835">
                  <a:moveTo>
                    <a:pt x="33362" y="0"/>
                  </a:moveTo>
                  <a:lnTo>
                    <a:pt x="22428" y="0"/>
                  </a:lnTo>
                  <a:lnTo>
                    <a:pt x="17662" y="1121"/>
                  </a:lnTo>
                  <a:lnTo>
                    <a:pt x="13457" y="3506"/>
                  </a:lnTo>
                  <a:lnTo>
                    <a:pt x="9111" y="5890"/>
                  </a:lnTo>
                  <a:lnTo>
                    <a:pt x="5747" y="9256"/>
                  </a:lnTo>
                  <a:lnTo>
                    <a:pt x="3504" y="13744"/>
                  </a:lnTo>
                  <a:lnTo>
                    <a:pt x="1121" y="18372"/>
                  </a:lnTo>
                  <a:lnTo>
                    <a:pt x="0" y="23701"/>
                  </a:lnTo>
                  <a:lnTo>
                    <a:pt x="0" y="35341"/>
                  </a:lnTo>
                  <a:lnTo>
                    <a:pt x="981" y="40531"/>
                  </a:lnTo>
                  <a:lnTo>
                    <a:pt x="12055" y="56519"/>
                  </a:lnTo>
                  <a:lnTo>
                    <a:pt x="15980" y="59183"/>
                  </a:lnTo>
                  <a:lnTo>
                    <a:pt x="21167" y="60445"/>
                  </a:lnTo>
                  <a:lnTo>
                    <a:pt x="33502" y="60445"/>
                  </a:lnTo>
                  <a:lnTo>
                    <a:pt x="38689" y="58762"/>
                  </a:lnTo>
                  <a:lnTo>
                    <a:pt x="44822" y="53854"/>
                  </a:lnTo>
                  <a:lnTo>
                    <a:pt x="23269" y="53854"/>
                  </a:lnTo>
                  <a:lnTo>
                    <a:pt x="19905" y="52872"/>
                  </a:lnTo>
                  <a:lnTo>
                    <a:pt x="16961" y="51049"/>
                  </a:lnTo>
                  <a:lnTo>
                    <a:pt x="13877" y="49226"/>
                  </a:lnTo>
                  <a:lnTo>
                    <a:pt x="11634" y="46421"/>
                  </a:lnTo>
                  <a:lnTo>
                    <a:pt x="10092" y="42774"/>
                  </a:lnTo>
                  <a:lnTo>
                    <a:pt x="8691" y="38988"/>
                  </a:lnTo>
                  <a:lnTo>
                    <a:pt x="8103" y="35341"/>
                  </a:lnTo>
                  <a:lnTo>
                    <a:pt x="7990" y="25805"/>
                  </a:lnTo>
                  <a:lnTo>
                    <a:pt x="8550" y="22158"/>
                  </a:lnTo>
                  <a:lnTo>
                    <a:pt x="22989" y="6591"/>
                  </a:lnTo>
                  <a:lnTo>
                    <a:pt x="45188" y="6591"/>
                  </a:lnTo>
                  <a:lnTo>
                    <a:pt x="42334" y="4347"/>
                  </a:lnTo>
                  <a:lnTo>
                    <a:pt x="38409" y="1402"/>
                  </a:lnTo>
                  <a:lnTo>
                    <a:pt x="33362" y="0"/>
                  </a:lnTo>
                  <a:close/>
                </a:path>
                <a:path w="408939" h="76835">
                  <a:moveTo>
                    <a:pt x="43876" y="38988"/>
                  </a:moveTo>
                  <a:lnTo>
                    <a:pt x="31119" y="53854"/>
                  </a:lnTo>
                  <a:lnTo>
                    <a:pt x="44822" y="53854"/>
                  </a:lnTo>
                  <a:lnTo>
                    <a:pt x="47100" y="52031"/>
                  </a:lnTo>
                  <a:lnTo>
                    <a:pt x="50044" y="47262"/>
                  </a:lnTo>
                  <a:lnTo>
                    <a:pt x="51726" y="40811"/>
                  </a:lnTo>
                  <a:lnTo>
                    <a:pt x="43876" y="38988"/>
                  </a:lnTo>
                  <a:close/>
                </a:path>
                <a:path w="408939" h="76835">
                  <a:moveTo>
                    <a:pt x="45188" y="6591"/>
                  </a:moveTo>
                  <a:lnTo>
                    <a:pt x="31260" y="6591"/>
                  </a:lnTo>
                  <a:lnTo>
                    <a:pt x="34624" y="7573"/>
                  </a:lnTo>
                  <a:lnTo>
                    <a:pt x="37147" y="9536"/>
                  </a:lnTo>
                  <a:lnTo>
                    <a:pt x="39670" y="11359"/>
                  </a:lnTo>
                  <a:lnTo>
                    <a:pt x="41633" y="14585"/>
                  </a:lnTo>
                  <a:lnTo>
                    <a:pt x="43035" y="18792"/>
                  </a:lnTo>
                  <a:lnTo>
                    <a:pt x="50604" y="16969"/>
                  </a:lnTo>
                  <a:lnTo>
                    <a:pt x="49144" y="11920"/>
                  </a:lnTo>
                  <a:lnTo>
                    <a:pt x="49062" y="11640"/>
                  </a:lnTo>
                  <a:lnTo>
                    <a:pt x="46446" y="7713"/>
                  </a:lnTo>
                  <a:lnTo>
                    <a:pt x="46352" y="7573"/>
                  </a:lnTo>
                  <a:lnTo>
                    <a:pt x="46259" y="7433"/>
                  </a:lnTo>
                  <a:lnTo>
                    <a:pt x="45188" y="6591"/>
                  </a:lnTo>
                  <a:close/>
                </a:path>
                <a:path w="408939" h="76835">
                  <a:moveTo>
                    <a:pt x="74295" y="981"/>
                  </a:moveTo>
                  <a:lnTo>
                    <a:pt x="62660" y="981"/>
                  </a:lnTo>
                  <a:lnTo>
                    <a:pt x="62660" y="59464"/>
                  </a:lnTo>
                  <a:lnTo>
                    <a:pt x="70230" y="59464"/>
                  </a:lnTo>
                  <a:lnTo>
                    <a:pt x="70230" y="9676"/>
                  </a:lnTo>
                  <a:lnTo>
                    <a:pt x="77209" y="9676"/>
                  </a:lnTo>
                  <a:lnTo>
                    <a:pt x="74295" y="981"/>
                  </a:lnTo>
                  <a:close/>
                </a:path>
                <a:path w="408939" h="76835">
                  <a:moveTo>
                    <a:pt x="77209" y="9676"/>
                  </a:moveTo>
                  <a:lnTo>
                    <a:pt x="70230" y="9676"/>
                  </a:lnTo>
                  <a:lnTo>
                    <a:pt x="87051" y="59464"/>
                  </a:lnTo>
                  <a:lnTo>
                    <a:pt x="94060" y="59464"/>
                  </a:lnTo>
                  <a:lnTo>
                    <a:pt x="96976" y="51049"/>
                  </a:lnTo>
                  <a:lnTo>
                    <a:pt x="90976" y="51049"/>
                  </a:lnTo>
                  <a:lnTo>
                    <a:pt x="90415" y="49085"/>
                  </a:lnTo>
                  <a:lnTo>
                    <a:pt x="77209" y="9676"/>
                  </a:lnTo>
                  <a:close/>
                </a:path>
                <a:path w="408939" h="76835">
                  <a:moveTo>
                    <a:pt x="118451" y="10518"/>
                  </a:moveTo>
                  <a:lnTo>
                    <a:pt x="111022" y="10518"/>
                  </a:lnTo>
                  <a:lnTo>
                    <a:pt x="111022" y="59464"/>
                  </a:lnTo>
                  <a:lnTo>
                    <a:pt x="118451" y="59464"/>
                  </a:lnTo>
                  <a:lnTo>
                    <a:pt x="118451" y="10518"/>
                  </a:lnTo>
                  <a:close/>
                </a:path>
                <a:path w="408939" h="76835">
                  <a:moveTo>
                    <a:pt x="118451" y="981"/>
                  </a:moveTo>
                  <a:lnTo>
                    <a:pt x="108078" y="981"/>
                  </a:lnTo>
                  <a:lnTo>
                    <a:pt x="92658" y="45720"/>
                  </a:lnTo>
                  <a:lnTo>
                    <a:pt x="91677" y="48945"/>
                  </a:lnTo>
                  <a:lnTo>
                    <a:pt x="90976" y="51049"/>
                  </a:lnTo>
                  <a:lnTo>
                    <a:pt x="96976" y="51049"/>
                  </a:lnTo>
                  <a:lnTo>
                    <a:pt x="111022" y="10518"/>
                  </a:lnTo>
                  <a:lnTo>
                    <a:pt x="118451" y="10518"/>
                  </a:lnTo>
                  <a:lnTo>
                    <a:pt x="118451" y="981"/>
                  </a:lnTo>
                  <a:close/>
                </a:path>
                <a:path w="408939" h="76835">
                  <a:moveTo>
                    <a:pt x="158963" y="981"/>
                  </a:moveTo>
                  <a:lnTo>
                    <a:pt x="133030" y="981"/>
                  </a:lnTo>
                  <a:lnTo>
                    <a:pt x="133030" y="59464"/>
                  </a:lnTo>
                  <a:lnTo>
                    <a:pt x="140740" y="59464"/>
                  </a:lnTo>
                  <a:lnTo>
                    <a:pt x="140740" y="35622"/>
                  </a:lnTo>
                  <a:lnTo>
                    <a:pt x="164010" y="35622"/>
                  </a:lnTo>
                  <a:lnTo>
                    <a:pt x="169757" y="33939"/>
                  </a:lnTo>
                  <a:lnTo>
                    <a:pt x="172841" y="30433"/>
                  </a:lnTo>
                  <a:lnTo>
                    <a:pt x="174453" y="28750"/>
                  </a:lnTo>
                  <a:lnTo>
                    <a:pt x="140740" y="28750"/>
                  </a:lnTo>
                  <a:lnTo>
                    <a:pt x="140740" y="7853"/>
                  </a:lnTo>
                  <a:lnTo>
                    <a:pt x="174861" y="7853"/>
                  </a:lnTo>
                  <a:lnTo>
                    <a:pt x="174663" y="7433"/>
                  </a:lnTo>
                  <a:lnTo>
                    <a:pt x="164010" y="1542"/>
                  </a:lnTo>
                  <a:lnTo>
                    <a:pt x="161907" y="1121"/>
                  </a:lnTo>
                  <a:lnTo>
                    <a:pt x="158963" y="981"/>
                  </a:lnTo>
                  <a:close/>
                </a:path>
                <a:path w="408939" h="76835">
                  <a:moveTo>
                    <a:pt x="174861" y="7853"/>
                  </a:moveTo>
                  <a:lnTo>
                    <a:pt x="159244" y="7853"/>
                  </a:lnTo>
                  <a:lnTo>
                    <a:pt x="161627" y="7994"/>
                  </a:lnTo>
                  <a:lnTo>
                    <a:pt x="162888" y="8414"/>
                  </a:lnTo>
                  <a:lnTo>
                    <a:pt x="169617" y="21457"/>
                  </a:lnTo>
                  <a:lnTo>
                    <a:pt x="168636" y="24122"/>
                  </a:lnTo>
                  <a:lnTo>
                    <a:pt x="164430" y="27768"/>
                  </a:lnTo>
                  <a:lnTo>
                    <a:pt x="160786" y="28750"/>
                  </a:lnTo>
                  <a:lnTo>
                    <a:pt x="174453" y="28750"/>
                  </a:lnTo>
                  <a:lnTo>
                    <a:pt x="176065" y="27067"/>
                  </a:lnTo>
                  <a:lnTo>
                    <a:pt x="177607" y="22860"/>
                  </a:lnTo>
                  <a:lnTo>
                    <a:pt x="177607" y="15006"/>
                  </a:lnTo>
                  <a:lnTo>
                    <a:pt x="177046" y="12341"/>
                  </a:lnTo>
                  <a:lnTo>
                    <a:pt x="175785" y="9817"/>
                  </a:lnTo>
                  <a:lnTo>
                    <a:pt x="174927" y="7994"/>
                  </a:lnTo>
                  <a:lnTo>
                    <a:pt x="174861" y="7853"/>
                  </a:lnTo>
                  <a:close/>
                </a:path>
                <a:path w="408939" h="76835">
                  <a:moveTo>
                    <a:pt x="214194" y="45720"/>
                  </a:moveTo>
                  <a:lnTo>
                    <a:pt x="207185" y="46842"/>
                  </a:lnTo>
                  <a:lnTo>
                    <a:pt x="207895" y="50628"/>
                  </a:lnTo>
                  <a:lnTo>
                    <a:pt x="208000" y="51189"/>
                  </a:lnTo>
                  <a:lnTo>
                    <a:pt x="219801" y="60445"/>
                  </a:lnTo>
                  <a:lnTo>
                    <a:pt x="228633" y="60445"/>
                  </a:lnTo>
                  <a:lnTo>
                    <a:pt x="239800" y="54415"/>
                  </a:lnTo>
                  <a:lnTo>
                    <a:pt x="221904" y="54415"/>
                  </a:lnTo>
                  <a:lnTo>
                    <a:pt x="219381" y="53714"/>
                  </a:lnTo>
                  <a:lnTo>
                    <a:pt x="215736" y="50628"/>
                  </a:lnTo>
                  <a:lnTo>
                    <a:pt x="214615" y="48525"/>
                  </a:lnTo>
                  <a:lnTo>
                    <a:pt x="214362" y="46842"/>
                  </a:lnTo>
                  <a:lnTo>
                    <a:pt x="214257" y="46140"/>
                  </a:lnTo>
                  <a:lnTo>
                    <a:pt x="214194" y="45720"/>
                  </a:lnTo>
                  <a:close/>
                </a:path>
                <a:path w="408939" h="76835">
                  <a:moveTo>
                    <a:pt x="227231" y="16128"/>
                  </a:moveTo>
                  <a:lnTo>
                    <a:pt x="221764" y="16128"/>
                  </a:lnTo>
                  <a:lnTo>
                    <a:pt x="219661" y="16408"/>
                  </a:lnTo>
                  <a:lnTo>
                    <a:pt x="217699" y="16969"/>
                  </a:lnTo>
                  <a:lnTo>
                    <a:pt x="215876" y="17530"/>
                  </a:lnTo>
                  <a:lnTo>
                    <a:pt x="214334" y="18231"/>
                  </a:lnTo>
                  <a:lnTo>
                    <a:pt x="213213" y="19073"/>
                  </a:lnTo>
                  <a:lnTo>
                    <a:pt x="211671" y="20055"/>
                  </a:lnTo>
                  <a:lnTo>
                    <a:pt x="210549" y="21457"/>
                  </a:lnTo>
                  <a:lnTo>
                    <a:pt x="209708" y="23000"/>
                  </a:lnTo>
                  <a:lnTo>
                    <a:pt x="208727" y="24683"/>
                  </a:lnTo>
                  <a:lnTo>
                    <a:pt x="208412" y="25945"/>
                  </a:lnTo>
                  <a:lnTo>
                    <a:pt x="208393" y="30713"/>
                  </a:lnTo>
                  <a:lnTo>
                    <a:pt x="208738" y="31835"/>
                  </a:lnTo>
                  <a:lnTo>
                    <a:pt x="208824" y="32116"/>
                  </a:lnTo>
                  <a:lnTo>
                    <a:pt x="208867" y="32256"/>
                  </a:lnTo>
                  <a:lnTo>
                    <a:pt x="209895" y="33799"/>
                  </a:lnTo>
                  <a:lnTo>
                    <a:pt x="209989" y="33939"/>
                  </a:lnTo>
                  <a:lnTo>
                    <a:pt x="210970" y="35762"/>
                  </a:lnTo>
                  <a:lnTo>
                    <a:pt x="212512" y="37024"/>
                  </a:lnTo>
                  <a:lnTo>
                    <a:pt x="214615" y="38006"/>
                  </a:lnTo>
                  <a:lnTo>
                    <a:pt x="216577" y="38988"/>
                  </a:lnTo>
                  <a:lnTo>
                    <a:pt x="220222" y="40110"/>
                  </a:lnTo>
                  <a:lnTo>
                    <a:pt x="225549" y="41512"/>
                  </a:lnTo>
                  <a:lnTo>
                    <a:pt x="229474" y="42494"/>
                  </a:lnTo>
                  <a:lnTo>
                    <a:pt x="231857" y="43335"/>
                  </a:lnTo>
                  <a:lnTo>
                    <a:pt x="232838" y="43896"/>
                  </a:lnTo>
                  <a:lnTo>
                    <a:pt x="234240" y="44878"/>
                  </a:lnTo>
                  <a:lnTo>
                    <a:pt x="234941" y="46140"/>
                  </a:lnTo>
                  <a:lnTo>
                    <a:pt x="234941" y="49506"/>
                  </a:lnTo>
                  <a:lnTo>
                    <a:pt x="234100" y="51189"/>
                  </a:lnTo>
                  <a:lnTo>
                    <a:pt x="232558" y="52451"/>
                  </a:lnTo>
                  <a:lnTo>
                    <a:pt x="231016" y="53854"/>
                  </a:lnTo>
                  <a:lnTo>
                    <a:pt x="228492" y="54415"/>
                  </a:lnTo>
                  <a:lnTo>
                    <a:pt x="239800" y="54415"/>
                  </a:lnTo>
                  <a:lnTo>
                    <a:pt x="241669" y="51610"/>
                  </a:lnTo>
                  <a:lnTo>
                    <a:pt x="242326" y="49506"/>
                  </a:lnTo>
                  <a:lnTo>
                    <a:pt x="242370" y="44598"/>
                  </a:lnTo>
                  <a:lnTo>
                    <a:pt x="241810" y="42494"/>
                  </a:lnTo>
                  <a:lnTo>
                    <a:pt x="240548" y="40811"/>
                  </a:lnTo>
                  <a:lnTo>
                    <a:pt x="239426" y="39128"/>
                  </a:lnTo>
                  <a:lnTo>
                    <a:pt x="225268" y="33799"/>
                  </a:lnTo>
                  <a:lnTo>
                    <a:pt x="221764" y="32817"/>
                  </a:lnTo>
                  <a:lnTo>
                    <a:pt x="219661" y="32116"/>
                  </a:lnTo>
                  <a:lnTo>
                    <a:pt x="218960" y="31835"/>
                  </a:lnTo>
                  <a:lnTo>
                    <a:pt x="217699" y="31415"/>
                  </a:lnTo>
                  <a:lnTo>
                    <a:pt x="216717" y="30713"/>
                  </a:lnTo>
                  <a:lnTo>
                    <a:pt x="215596" y="29311"/>
                  </a:lnTo>
                  <a:lnTo>
                    <a:pt x="215316" y="28469"/>
                  </a:lnTo>
                  <a:lnTo>
                    <a:pt x="215316" y="25945"/>
                  </a:lnTo>
                  <a:lnTo>
                    <a:pt x="216016" y="24683"/>
                  </a:lnTo>
                  <a:lnTo>
                    <a:pt x="217418" y="23701"/>
                  </a:lnTo>
                  <a:lnTo>
                    <a:pt x="218820" y="22579"/>
                  </a:lnTo>
                  <a:lnTo>
                    <a:pt x="221203" y="22018"/>
                  </a:lnTo>
                  <a:lnTo>
                    <a:pt x="238713" y="22018"/>
                  </a:lnTo>
                  <a:lnTo>
                    <a:pt x="237043" y="19774"/>
                  </a:lnTo>
                  <a:lnTo>
                    <a:pt x="235221" y="18512"/>
                  </a:lnTo>
                  <a:lnTo>
                    <a:pt x="230175" y="16548"/>
                  </a:lnTo>
                  <a:lnTo>
                    <a:pt x="227231" y="16128"/>
                  </a:lnTo>
                  <a:close/>
                </a:path>
                <a:path w="408939" h="76835">
                  <a:moveTo>
                    <a:pt x="238713" y="22018"/>
                  </a:moveTo>
                  <a:lnTo>
                    <a:pt x="227231" y="22018"/>
                  </a:lnTo>
                  <a:lnTo>
                    <a:pt x="229474" y="22579"/>
                  </a:lnTo>
                  <a:lnTo>
                    <a:pt x="231016" y="23841"/>
                  </a:lnTo>
                  <a:lnTo>
                    <a:pt x="232417" y="25103"/>
                  </a:lnTo>
                  <a:lnTo>
                    <a:pt x="233399" y="26786"/>
                  </a:lnTo>
                  <a:lnTo>
                    <a:pt x="233567" y="28049"/>
                  </a:lnTo>
                  <a:lnTo>
                    <a:pt x="233679" y="28890"/>
                  </a:lnTo>
                  <a:lnTo>
                    <a:pt x="240688" y="28049"/>
                  </a:lnTo>
                  <a:lnTo>
                    <a:pt x="240499" y="26786"/>
                  </a:lnTo>
                  <a:lnTo>
                    <a:pt x="240373" y="25945"/>
                  </a:lnTo>
                  <a:lnTo>
                    <a:pt x="240268" y="25244"/>
                  </a:lnTo>
                  <a:lnTo>
                    <a:pt x="239426" y="23000"/>
                  </a:lnTo>
                  <a:lnTo>
                    <a:pt x="238713" y="22018"/>
                  </a:lnTo>
                  <a:close/>
                </a:path>
                <a:path w="408939" h="76835">
                  <a:moveTo>
                    <a:pt x="259052" y="981"/>
                  </a:moveTo>
                  <a:lnTo>
                    <a:pt x="251902" y="981"/>
                  </a:lnTo>
                  <a:lnTo>
                    <a:pt x="251902" y="59464"/>
                  </a:lnTo>
                  <a:lnTo>
                    <a:pt x="259052" y="59464"/>
                  </a:lnTo>
                  <a:lnTo>
                    <a:pt x="259052" y="981"/>
                  </a:lnTo>
                  <a:close/>
                </a:path>
                <a:path w="408939" h="76835">
                  <a:moveTo>
                    <a:pt x="277836" y="17109"/>
                  </a:moveTo>
                  <a:lnTo>
                    <a:pt x="270687" y="17109"/>
                  </a:lnTo>
                  <a:lnTo>
                    <a:pt x="270713" y="46842"/>
                  </a:lnTo>
                  <a:lnTo>
                    <a:pt x="270827" y="48665"/>
                  </a:lnTo>
                  <a:lnTo>
                    <a:pt x="271528" y="52171"/>
                  </a:lnTo>
                  <a:lnTo>
                    <a:pt x="272170" y="53714"/>
                  </a:lnTo>
                  <a:lnTo>
                    <a:pt x="272229" y="53854"/>
                  </a:lnTo>
                  <a:lnTo>
                    <a:pt x="273350" y="55397"/>
                  </a:lnTo>
                  <a:lnTo>
                    <a:pt x="274331" y="56799"/>
                  </a:lnTo>
                  <a:lnTo>
                    <a:pt x="276013" y="57921"/>
                  </a:lnTo>
                  <a:lnTo>
                    <a:pt x="280219" y="59884"/>
                  </a:lnTo>
                  <a:lnTo>
                    <a:pt x="282602" y="60445"/>
                  </a:lnTo>
                  <a:lnTo>
                    <a:pt x="290732" y="60445"/>
                  </a:lnTo>
                  <a:lnTo>
                    <a:pt x="295218" y="57921"/>
                  </a:lnTo>
                  <a:lnTo>
                    <a:pt x="297890" y="54134"/>
                  </a:lnTo>
                  <a:lnTo>
                    <a:pt x="284424" y="54134"/>
                  </a:lnTo>
                  <a:lnTo>
                    <a:pt x="282602" y="53714"/>
                  </a:lnTo>
                  <a:lnTo>
                    <a:pt x="277937" y="46140"/>
                  </a:lnTo>
                  <a:lnTo>
                    <a:pt x="277836" y="17109"/>
                  </a:lnTo>
                  <a:close/>
                </a:path>
                <a:path w="408939" h="76835">
                  <a:moveTo>
                    <a:pt x="305031" y="53153"/>
                  </a:moveTo>
                  <a:lnTo>
                    <a:pt x="298582" y="53153"/>
                  </a:lnTo>
                  <a:lnTo>
                    <a:pt x="298582" y="59464"/>
                  </a:lnTo>
                  <a:lnTo>
                    <a:pt x="305031" y="59464"/>
                  </a:lnTo>
                  <a:lnTo>
                    <a:pt x="305031" y="53153"/>
                  </a:lnTo>
                  <a:close/>
                </a:path>
                <a:path w="408939" h="76835">
                  <a:moveTo>
                    <a:pt x="305031" y="17109"/>
                  </a:moveTo>
                  <a:lnTo>
                    <a:pt x="297741" y="17109"/>
                  </a:lnTo>
                  <a:lnTo>
                    <a:pt x="297643" y="44317"/>
                  </a:lnTo>
                  <a:lnTo>
                    <a:pt x="297461" y="46140"/>
                  </a:lnTo>
                  <a:lnTo>
                    <a:pt x="296620" y="48104"/>
                  </a:lnTo>
                  <a:lnTo>
                    <a:pt x="295779" y="49927"/>
                  </a:lnTo>
                  <a:lnTo>
                    <a:pt x="294517" y="51470"/>
                  </a:lnTo>
                  <a:lnTo>
                    <a:pt x="292555" y="52592"/>
                  </a:lnTo>
                  <a:lnTo>
                    <a:pt x="290732" y="53714"/>
                  </a:lnTo>
                  <a:lnTo>
                    <a:pt x="288770" y="54134"/>
                  </a:lnTo>
                  <a:lnTo>
                    <a:pt x="297890" y="54134"/>
                  </a:lnTo>
                  <a:lnTo>
                    <a:pt x="298582" y="53153"/>
                  </a:lnTo>
                  <a:lnTo>
                    <a:pt x="305031" y="53153"/>
                  </a:lnTo>
                  <a:lnTo>
                    <a:pt x="305031" y="17109"/>
                  </a:lnTo>
                  <a:close/>
                </a:path>
                <a:path w="408939" h="76835">
                  <a:moveTo>
                    <a:pt x="323955" y="17109"/>
                  </a:moveTo>
                  <a:lnTo>
                    <a:pt x="317507" y="17109"/>
                  </a:lnTo>
                  <a:lnTo>
                    <a:pt x="317507" y="59464"/>
                  </a:lnTo>
                  <a:lnTo>
                    <a:pt x="324656" y="59464"/>
                  </a:lnTo>
                  <a:lnTo>
                    <a:pt x="324656" y="34219"/>
                  </a:lnTo>
                  <a:lnTo>
                    <a:pt x="325076" y="31415"/>
                  </a:lnTo>
                  <a:lnTo>
                    <a:pt x="325917" y="28890"/>
                  </a:lnTo>
                  <a:lnTo>
                    <a:pt x="326338" y="27207"/>
                  </a:lnTo>
                  <a:lnTo>
                    <a:pt x="327319" y="25945"/>
                  </a:lnTo>
                  <a:lnTo>
                    <a:pt x="329842" y="23982"/>
                  </a:lnTo>
                  <a:lnTo>
                    <a:pt x="331244" y="23561"/>
                  </a:lnTo>
                  <a:lnTo>
                    <a:pt x="338551" y="23561"/>
                  </a:lnTo>
                  <a:lnTo>
                    <a:pt x="338604" y="23421"/>
                  </a:lnTo>
                  <a:lnTo>
                    <a:pt x="323955" y="23421"/>
                  </a:lnTo>
                  <a:lnTo>
                    <a:pt x="323955" y="17109"/>
                  </a:lnTo>
                  <a:close/>
                </a:path>
                <a:path w="408939" h="76835">
                  <a:moveTo>
                    <a:pt x="338551" y="23561"/>
                  </a:moveTo>
                  <a:lnTo>
                    <a:pt x="334468" y="23561"/>
                  </a:lnTo>
                  <a:lnTo>
                    <a:pt x="336291" y="23982"/>
                  </a:lnTo>
                  <a:lnTo>
                    <a:pt x="337973" y="25103"/>
                  </a:lnTo>
                  <a:lnTo>
                    <a:pt x="338551" y="23561"/>
                  </a:lnTo>
                  <a:close/>
                </a:path>
                <a:path w="408939" h="76835">
                  <a:moveTo>
                    <a:pt x="335590" y="16128"/>
                  </a:moveTo>
                  <a:lnTo>
                    <a:pt x="331384" y="16128"/>
                  </a:lnTo>
                  <a:lnTo>
                    <a:pt x="329842" y="16548"/>
                  </a:lnTo>
                  <a:lnTo>
                    <a:pt x="328581" y="17530"/>
                  </a:lnTo>
                  <a:lnTo>
                    <a:pt x="327179" y="18512"/>
                  </a:lnTo>
                  <a:lnTo>
                    <a:pt x="325637" y="20475"/>
                  </a:lnTo>
                  <a:lnTo>
                    <a:pt x="323955" y="23421"/>
                  </a:lnTo>
                  <a:lnTo>
                    <a:pt x="338604" y="23421"/>
                  </a:lnTo>
                  <a:lnTo>
                    <a:pt x="340443" y="18512"/>
                  </a:lnTo>
                  <a:lnTo>
                    <a:pt x="340496" y="18372"/>
                  </a:lnTo>
                  <a:lnTo>
                    <a:pt x="337973" y="16829"/>
                  </a:lnTo>
                  <a:lnTo>
                    <a:pt x="335590" y="16128"/>
                  </a:lnTo>
                  <a:close/>
                </a:path>
                <a:path w="408939" h="76835">
                  <a:moveTo>
                    <a:pt x="351991" y="17109"/>
                  </a:moveTo>
                  <a:lnTo>
                    <a:pt x="345543" y="17109"/>
                  </a:lnTo>
                  <a:lnTo>
                    <a:pt x="345543" y="59464"/>
                  </a:lnTo>
                  <a:lnTo>
                    <a:pt x="352692" y="59464"/>
                  </a:lnTo>
                  <a:lnTo>
                    <a:pt x="352692" y="34219"/>
                  </a:lnTo>
                  <a:lnTo>
                    <a:pt x="353112" y="31415"/>
                  </a:lnTo>
                  <a:lnTo>
                    <a:pt x="359140" y="23561"/>
                  </a:lnTo>
                  <a:lnTo>
                    <a:pt x="366587" y="23561"/>
                  </a:lnTo>
                  <a:lnTo>
                    <a:pt x="366640" y="23421"/>
                  </a:lnTo>
                  <a:lnTo>
                    <a:pt x="351991" y="23421"/>
                  </a:lnTo>
                  <a:lnTo>
                    <a:pt x="351991" y="17109"/>
                  </a:lnTo>
                  <a:close/>
                </a:path>
                <a:path w="408939" h="76835">
                  <a:moveTo>
                    <a:pt x="366587" y="23561"/>
                  </a:moveTo>
                  <a:lnTo>
                    <a:pt x="362504" y="23561"/>
                  </a:lnTo>
                  <a:lnTo>
                    <a:pt x="364327" y="23982"/>
                  </a:lnTo>
                  <a:lnTo>
                    <a:pt x="366009" y="25103"/>
                  </a:lnTo>
                  <a:lnTo>
                    <a:pt x="366587" y="23561"/>
                  </a:lnTo>
                  <a:close/>
                </a:path>
                <a:path w="408939" h="76835">
                  <a:moveTo>
                    <a:pt x="363486" y="16128"/>
                  </a:moveTo>
                  <a:lnTo>
                    <a:pt x="359420" y="16128"/>
                  </a:lnTo>
                  <a:lnTo>
                    <a:pt x="357878" y="16548"/>
                  </a:lnTo>
                  <a:lnTo>
                    <a:pt x="355075" y="18512"/>
                  </a:lnTo>
                  <a:lnTo>
                    <a:pt x="353533" y="20475"/>
                  </a:lnTo>
                  <a:lnTo>
                    <a:pt x="351991" y="23421"/>
                  </a:lnTo>
                  <a:lnTo>
                    <a:pt x="366640" y="23421"/>
                  </a:lnTo>
                  <a:lnTo>
                    <a:pt x="368479" y="18512"/>
                  </a:lnTo>
                  <a:lnTo>
                    <a:pt x="368532" y="18372"/>
                  </a:lnTo>
                  <a:lnTo>
                    <a:pt x="366009" y="16829"/>
                  </a:lnTo>
                  <a:lnTo>
                    <a:pt x="363486" y="16128"/>
                  </a:lnTo>
                  <a:close/>
                </a:path>
                <a:path w="408939" h="76835">
                  <a:moveTo>
                    <a:pt x="372457" y="69000"/>
                  </a:moveTo>
                  <a:lnTo>
                    <a:pt x="373210" y="75031"/>
                  </a:lnTo>
                  <a:lnTo>
                    <a:pt x="373298" y="75732"/>
                  </a:lnTo>
                  <a:lnTo>
                    <a:pt x="374980" y="76293"/>
                  </a:lnTo>
                  <a:lnTo>
                    <a:pt x="376522" y="76574"/>
                  </a:lnTo>
                  <a:lnTo>
                    <a:pt x="380167" y="76574"/>
                  </a:lnTo>
                  <a:lnTo>
                    <a:pt x="388157" y="69702"/>
                  </a:lnTo>
                  <a:lnTo>
                    <a:pt x="375401" y="69702"/>
                  </a:lnTo>
                  <a:lnTo>
                    <a:pt x="373999" y="69421"/>
                  </a:lnTo>
                  <a:lnTo>
                    <a:pt x="372457" y="69000"/>
                  </a:lnTo>
                  <a:close/>
                </a:path>
                <a:path w="408939" h="76835">
                  <a:moveTo>
                    <a:pt x="377223" y="17109"/>
                  </a:moveTo>
                  <a:lnTo>
                    <a:pt x="369513" y="17109"/>
                  </a:lnTo>
                  <a:lnTo>
                    <a:pt x="385494" y="59464"/>
                  </a:lnTo>
                  <a:lnTo>
                    <a:pt x="385260" y="60165"/>
                  </a:lnTo>
                  <a:lnTo>
                    <a:pt x="380307" y="68860"/>
                  </a:lnTo>
                  <a:lnTo>
                    <a:pt x="379466" y="69421"/>
                  </a:lnTo>
                  <a:lnTo>
                    <a:pt x="378204" y="69702"/>
                  </a:lnTo>
                  <a:lnTo>
                    <a:pt x="388157" y="69702"/>
                  </a:lnTo>
                  <a:lnTo>
                    <a:pt x="389138" y="68019"/>
                  </a:lnTo>
                  <a:lnTo>
                    <a:pt x="392167" y="60305"/>
                  </a:lnTo>
                  <a:lnTo>
                    <a:pt x="395478" y="51470"/>
                  </a:lnTo>
                  <a:lnTo>
                    <a:pt x="389138" y="51470"/>
                  </a:lnTo>
                  <a:lnTo>
                    <a:pt x="388196" y="48104"/>
                  </a:lnTo>
                  <a:lnTo>
                    <a:pt x="387219" y="44878"/>
                  </a:lnTo>
                  <a:lnTo>
                    <a:pt x="377223" y="17109"/>
                  </a:lnTo>
                  <a:close/>
                </a:path>
                <a:path w="408939" h="76835">
                  <a:moveTo>
                    <a:pt x="408343" y="17109"/>
                  </a:moveTo>
                  <a:lnTo>
                    <a:pt x="401054" y="17109"/>
                  </a:lnTo>
                  <a:lnTo>
                    <a:pt x="391012" y="44738"/>
                  </a:lnTo>
                  <a:lnTo>
                    <a:pt x="390022" y="47964"/>
                  </a:lnTo>
                  <a:lnTo>
                    <a:pt x="389138" y="51470"/>
                  </a:lnTo>
                  <a:lnTo>
                    <a:pt x="395478" y="51470"/>
                  </a:lnTo>
                  <a:lnTo>
                    <a:pt x="408343" y="171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40967" y="2217692"/>
              <a:ext cx="712393" cy="7573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75420" y="2227790"/>
              <a:ext cx="2161711" cy="37123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45712" y="2895219"/>
              <a:ext cx="490488" cy="7475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37141" y="3072069"/>
              <a:ext cx="331440" cy="7573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4119181" y="2715577"/>
              <a:ext cx="609600" cy="60960"/>
            </a:xfrm>
            <a:custGeom>
              <a:avLst/>
              <a:gdLst/>
              <a:ahLst/>
              <a:cxnLst/>
              <a:rect l="l" t="t" r="r" b="b"/>
              <a:pathLst>
                <a:path w="609600" h="60960">
                  <a:moveTo>
                    <a:pt x="39674" y="30010"/>
                  </a:moveTo>
                  <a:lnTo>
                    <a:pt x="37858" y="24815"/>
                  </a:lnTo>
                  <a:lnTo>
                    <a:pt x="34340" y="21170"/>
                  </a:lnTo>
                  <a:lnTo>
                    <a:pt x="32245" y="18999"/>
                  </a:lnTo>
                  <a:lnTo>
                    <a:pt x="32245" y="31826"/>
                  </a:lnTo>
                  <a:lnTo>
                    <a:pt x="32207" y="42773"/>
                  </a:lnTo>
                  <a:lnTo>
                    <a:pt x="31203" y="46558"/>
                  </a:lnTo>
                  <a:lnTo>
                    <a:pt x="31127" y="46837"/>
                  </a:lnTo>
                  <a:lnTo>
                    <a:pt x="26365" y="52171"/>
                  </a:lnTo>
                  <a:lnTo>
                    <a:pt x="23418" y="53568"/>
                  </a:lnTo>
                  <a:lnTo>
                    <a:pt x="16268" y="53568"/>
                  </a:lnTo>
                  <a:lnTo>
                    <a:pt x="13322" y="52311"/>
                  </a:lnTo>
                  <a:lnTo>
                    <a:pt x="11061" y="49644"/>
                  </a:lnTo>
                  <a:lnTo>
                    <a:pt x="8559" y="46837"/>
                  </a:lnTo>
                  <a:lnTo>
                    <a:pt x="7289" y="42773"/>
                  </a:lnTo>
                  <a:lnTo>
                    <a:pt x="7340" y="31826"/>
                  </a:lnTo>
                  <a:lnTo>
                    <a:pt x="8559" y="27901"/>
                  </a:lnTo>
                  <a:lnTo>
                    <a:pt x="10934" y="25234"/>
                  </a:lnTo>
                  <a:lnTo>
                    <a:pt x="13208" y="22567"/>
                  </a:lnTo>
                  <a:lnTo>
                    <a:pt x="13322" y="22428"/>
                  </a:lnTo>
                  <a:lnTo>
                    <a:pt x="16268" y="21170"/>
                  </a:lnTo>
                  <a:lnTo>
                    <a:pt x="23418" y="21170"/>
                  </a:lnTo>
                  <a:lnTo>
                    <a:pt x="26365" y="22567"/>
                  </a:lnTo>
                  <a:lnTo>
                    <a:pt x="31127" y="27901"/>
                  </a:lnTo>
                  <a:lnTo>
                    <a:pt x="32245" y="31826"/>
                  </a:lnTo>
                  <a:lnTo>
                    <a:pt x="32245" y="18999"/>
                  </a:lnTo>
                  <a:lnTo>
                    <a:pt x="30429" y="17106"/>
                  </a:lnTo>
                  <a:lnTo>
                    <a:pt x="25654" y="15278"/>
                  </a:lnTo>
                  <a:lnTo>
                    <a:pt x="14579" y="15278"/>
                  </a:lnTo>
                  <a:lnTo>
                    <a:pt x="10096" y="16827"/>
                  </a:lnTo>
                  <a:lnTo>
                    <a:pt x="6451" y="19913"/>
                  </a:lnTo>
                  <a:lnTo>
                    <a:pt x="2108" y="23698"/>
                  </a:lnTo>
                  <a:lnTo>
                    <a:pt x="0" y="29451"/>
                  </a:lnTo>
                  <a:lnTo>
                    <a:pt x="0" y="44450"/>
                  </a:lnTo>
                  <a:lnTo>
                    <a:pt x="1689" y="49504"/>
                  </a:lnTo>
                  <a:lnTo>
                    <a:pt x="1739" y="49644"/>
                  </a:lnTo>
                  <a:lnTo>
                    <a:pt x="1828" y="49923"/>
                  </a:lnTo>
                  <a:lnTo>
                    <a:pt x="5473" y="53848"/>
                  </a:lnTo>
                  <a:lnTo>
                    <a:pt x="9118" y="57632"/>
                  </a:lnTo>
                  <a:lnTo>
                    <a:pt x="13881" y="59461"/>
                  </a:lnTo>
                  <a:lnTo>
                    <a:pt x="23558" y="59461"/>
                  </a:lnTo>
                  <a:lnTo>
                    <a:pt x="37147" y="49644"/>
                  </a:lnTo>
                  <a:lnTo>
                    <a:pt x="38836" y="46558"/>
                  </a:lnTo>
                  <a:lnTo>
                    <a:pt x="39573" y="42773"/>
                  </a:lnTo>
                  <a:lnTo>
                    <a:pt x="39674" y="30010"/>
                  </a:lnTo>
                  <a:close/>
                </a:path>
                <a:path w="609600" h="60960">
                  <a:moveTo>
                    <a:pt x="84251" y="58470"/>
                  </a:moveTo>
                  <a:lnTo>
                    <a:pt x="72504" y="41783"/>
                  </a:lnTo>
                  <a:lnTo>
                    <a:pt x="68554" y="36182"/>
                  </a:lnTo>
                  <a:lnTo>
                    <a:pt x="72428" y="30848"/>
                  </a:lnTo>
                  <a:lnTo>
                    <a:pt x="83134" y="16116"/>
                  </a:lnTo>
                  <a:lnTo>
                    <a:pt x="74587" y="16116"/>
                  </a:lnTo>
                  <a:lnTo>
                    <a:pt x="67437" y="26225"/>
                  </a:lnTo>
                  <a:lnTo>
                    <a:pt x="66446" y="27482"/>
                  </a:lnTo>
                  <a:lnTo>
                    <a:pt x="64211" y="30848"/>
                  </a:lnTo>
                  <a:lnTo>
                    <a:pt x="63512" y="29591"/>
                  </a:lnTo>
                  <a:lnTo>
                    <a:pt x="54813" y="16116"/>
                  </a:lnTo>
                  <a:lnTo>
                    <a:pt x="45847" y="16116"/>
                  </a:lnTo>
                  <a:lnTo>
                    <a:pt x="60147" y="36461"/>
                  </a:lnTo>
                  <a:lnTo>
                    <a:pt x="44577" y="58470"/>
                  </a:lnTo>
                  <a:lnTo>
                    <a:pt x="53276" y="58470"/>
                  </a:lnTo>
                  <a:lnTo>
                    <a:pt x="64490" y="41783"/>
                  </a:lnTo>
                  <a:lnTo>
                    <a:pt x="66725" y="45427"/>
                  </a:lnTo>
                  <a:lnTo>
                    <a:pt x="75425" y="58470"/>
                  </a:lnTo>
                  <a:lnTo>
                    <a:pt x="84251" y="58470"/>
                  </a:lnTo>
                  <a:close/>
                </a:path>
                <a:path w="609600" h="60960">
                  <a:moveTo>
                    <a:pt x="98691" y="16116"/>
                  </a:moveTo>
                  <a:lnTo>
                    <a:pt x="91541" y="16116"/>
                  </a:lnTo>
                  <a:lnTo>
                    <a:pt x="91541" y="58470"/>
                  </a:lnTo>
                  <a:lnTo>
                    <a:pt x="98691" y="58470"/>
                  </a:lnTo>
                  <a:lnTo>
                    <a:pt x="98691" y="16116"/>
                  </a:lnTo>
                  <a:close/>
                </a:path>
                <a:path w="609600" h="60960">
                  <a:moveTo>
                    <a:pt x="98691" y="0"/>
                  </a:moveTo>
                  <a:lnTo>
                    <a:pt x="91541" y="0"/>
                  </a:lnTo>
                  <a:lnTo>
                    <a:pt x="91541" y="8267"/>
                  </a:lnTo>
                  <a:lnTo>
                    <a:pt x="98691" y="8267"/>
                  </a:lnTo>
                  <a:lnTo>
                    <a:pt x="98691" y="0"/>
                  </a:lnTo>
                  <a:close/>
                </a:path>
                <a:path w="609600" h="60960">
                  <a:moveTo>
                    <a:pt x="144386" y="0"/>
                  </a:moveTo>
                  <a:lnTo>
                    <a:pt x="137807" y="0"/>
                  </a:lnTo>
                  <a:lnTo>
                    <a:pt x="137807" y="43192"/>
                  </a:lnTo>
                  <a:lnTo>
                    <a:pt x="136766" y="46837"/>
                  </a:lnTo>
                  <a:lnTo>
                    <a:pt x="136677" y="47117"/>
                  </a:lnTo>
                  <a:lnTo>
                    <a:pt x="132334" y="52311"/>
                  </a:lnTo>
                  <a:lnTo>
                    <a:pt x="129667" y="53568"/>
                  </a:lnTo>
                  <a:lnTo>
                    <a:pt x="123367" y="53568"/>
                  </a:lnTo>
                  <a:lnTo>
                    <a:pt x="120700" y="52311"/>
                  </a:lnTo>
                  <a:lnTo>
                    <a:pt x="118452" y="49504"/>
                  </a:lnTo>
                  <a:lnTo>
                    <a:pt x="116078" y="46837"/>
                  </a:lnTo>
                  <a:lnTo>
                    <a:pt x="115074" y="43192"/>
                  </a:lnTo>
                  <a:lnTo>
                    <a:pt x="114947" y="31826"/>
                  </a:lnTo>
                  <a:lnTo>
                    <a:pt x="116001" y="27901"/>
                  </a:lnTo>
                  <a:lnTo>
                    <a:pt x="116078" y="27622"/>
                  </a:lnTo>
                  <a:lnTo>
                    <a:pt x="118173" y="25095"/>
                  </a:lnTo>
                  <a:lnTo>
                    <a:pt x="120167" y="22567"/>
                  </a:lnTo>
                  <a:lnTo>
                    <a:pt x="120281" y="22428"/>
                  </a:lnTo>
                  <a:lnTo>
                    <a:pt x="122948" y="21170"/>
                  </a:lnTo>
                  <a:lnTo>
                    <a:pt x="129387" y="21170"/>
                  </a:lnTo>
                  <a:lnTo>
                    <a:pt x="132194" y="22567"/>
                  </a:lnTo>
                  <a:lnTo>
                    <a:pt x="136677" y="27901"/>
                  </a:lnTo>
                  <a:lnTo>
                    <a:pt x="137693" y="31826"/>
                  </a:lnTo>
                  <a:lnTo>
                    <a:pt x="137807" y="43192"/>
                  </a:lnTo>
                  <a:lnTo>
                    <a:pt x="137807" y="0"/>
                  </a:lnTo>
                  <a:lnTo>
                    <a:pt x="137236" y="0"/>
                  </a:lnTo>
                  <a:lnTo>
                    <a:pt x="137236" y="21031"/>
                  </a:lnTo>
                  <a:lnTo>
                    <a:pt x="135978" y="19342"/>
                  </a:lnTo>
                  <a:lnTo>
                    <a:pt x="134302" y="17945"/>
                  </a:lnTo>
                  <a:lnTo>
                    <a:pt x="130378" y="15697"/>
                  </a:lnTo>
                  <a:lnTo>
                    <a:pt x="127990" y="15278"/>
                  </a:lnTo>
                  <a:lnTo>
                    <a:pt x="121958" y="15278"/>
                  </a:lnTo>
                  <a:lnTo>
                    <a:pt x="118872" y="16116"/>
                  </a:lnTo>
                  <a:lnTo>
                    <a:pt x="113271" y="19773"/>
                  </a:lnTo>
                  <a:lnTo>
                    <a:pt x="111163" y="22428"/>
                  </a:lnTo>
                  <a:lnTo>
                    <a:pt x="109766" y="25933"/>
                  </a:lnTo>
                  <a:lnTo>
                    <a:pt x="108369" y="29311"/>
                  </a:lnTo>
                  <a:lnTo>
                    <a:pt x="107657" y="33235"/>
                  </a:lnTo>
                  <a:lnTo>
                    <a:pt x="107657" y="41783"/>
                  </a:lnTo>
                  <a:lnTo>
                    <a:pt x="108369" y="45580"/>
                  </a:lnTo>
                  <a:lnTo>
                    <a:pt x="111442" y="52311"/>
                  </a:lnTo>
                  <a:lnTo>
                    <a:pt x="113690" y="54825"/>
                  </a:lnTo>
                  <a:lnTo>
                    <a:pt x="116497" y="56654"/>
                  </a:lnTo>
                  <a:lnTo>
                    <a:pt x="119303" y="58610"/>
                  </a:lnTo>
                  <a:lnTo>
                    <a:pt x="122377" y="59461"/>
                  </a:lnTo>
                  <a:lnTo>
                    <a:pt x="131076" y="59461"/>
                  </a:lnTo>
                  <a:lnTo>
                    <a:pt x="135001" y="57353"/>
                  </a:lnTo>
                  <a:lnTo>
                    <a:pt x="137401" y="53568"/>
                  </a:lnTo>
                  <a:lnTo>
                    <a:pt x="137668" y="53149"/>
                  </a:lnTo>
                  <a:lnTo>
                    <a:pt x="137668" y="58470"/>
                  </a:lnTo>
                  <a:lnTo>
                    <a:pt x="144386" y="58470"/>
                  </a:lnTo>
                  <a:lnTo>
                    <a:pt x="144386" y="53149"/>
                  </a:lnTo>
                  <a:lnTo>
                    <a:pt x="144386" y="21170"/>
                  </a:lnTo>
                  <a:lnTo>
                    <a:pt x="144386" y="21031"/>
                  </a:lnTo>
                  <a:lnTo>
                    <a:pt x="144386" y="0"/>
                  </a:lnTo>
                  <a:close/>
                </a:path>
                <a:path w="609600" h="60960">
                  <a:moveTo>
                    <a:pt x="193598" y="30289"/>
                  </a:moveTo>
                  <a:lnTo>
                    <a:pt x="191909" y="25234"/>
                  </a:lnTo>
                  <a:lnTo>
                    <a:pt x="191858" y="25095"/>
                  </a:lnTo>
                  <a:lnTo>
                    <a:pt x="191770" y="24815"/>
                  </a:lnTo>
                  <a:lnTo>
                    <a:pt x="188391" y="21170"/>
                  </a:lnTo>
                  <a:lnTo>
                    <a:pt x="186029" y="18630"/>
                  </a:lnTo>
                  <a:lnTo>
                    <a:pt x="186029" y="33235"/>
                  </a:lnTo>
                  <a:lnTo>
                    <a:pt x="162331" y="33235"/>
                  </a:lnTo>
                  <a:lnTo>
                    <a:pt x="171170" y="21170"/>
                  </a:lnTo>
                  <a:lnTo>
                    <a:pt x="178028" y="21170"/>
                  </a:lnTo>
                  <a:lnTo>
                    <a:pt x="186029" y="33235"/>
                  </a:lnTo>
                  <a:lnTo>
                    <a:pt x="186029" y="18630"/>
                  </a:lnTo>
                  <a:lnTo>
                    <a:pt x="184619" y="17106"/>
                  </a:lnTo>
                  <a:lnTo>
                    <a:pt x="179997" y="15278"/>
                  </a:lnTo>
                  <a:lnTo>
                    <a:pt x="168503" y="15278"/>
                  </a:lnTo>
                  <a:lnTo>
                    <a:pt x="163741" y="17246"/>
                  </a:lnTo>
                  <a:lnTo>
                    <a:pt x="156451" y="25095"/>
                  </a:lnTo>
                  <a:lnTo>
                    <a:pt x="154711" y="30289"/>
                  </a:lnTo>
                  <a:lnTo>
                    <a:pt x="154724" y="44869"/>
                  </a:lnTo>
                  <a:lnTo>
                    <a:pt x="156451" y="49923"/>
                  </a:lnTo>
                  <a:lnTo>
                    <a:pt x="163588" y="57632"/>
                  </a:lnTo>
                  <a:lnTo>
                    <a:pt x="168503" y="59461"/>
                  </a:lnTo>
                  <a:lnTo>
                    <a:pt x="179717" y="59461"/>
                  </a:lnTo>
                  <a:lnTo>
                    <a:pt x="183642" y="58331"/>
                  </a:lnTo>
                  <a:lnTo>
                    <a:pt x="190093" y="53568"/>
                  </a:lnTo>
                  <a:lnTo>
                    <a:pt x="192189" y="50203"/>
                  </a:lnTo>
                  <a:lnTo>
                    <a:pt x="193319" y="45859"/>
                  </a:lnTo>
                  <a:lnTo>
                    <a:pt x="185889" y="44869"/>
                  </a:lnTo>
                  <a:lnTo>
                    <a:pt x="184899" y="47955"/>
                  </a:lnTo>
                  <a:lnTo>
                    <a:pt x="183362" y="50203"/>
                  </a:lnTo>
                  <a:lnTo>
                    <a:pt x="181533" y="51460"/>
                  </a:lnTo>
                  <a:lnTo>
                    <a:pt x="179717" y="52870"/>
                  </a:lnTo>
                  <a:lnTo>
                    <a:pt x="177469" y="53568"/>
                  </a:lnTo>
                  <a:lnTo>
                    <a:pt x="171310" y="53568"/>
                  </a:lnTo>
                  <a:lnTo>
                    <a:pt x="168363" y="52311"/>
                  </a:lnTo>
                  <a:lnTo>
                    <a:pt x="165976" y="49923"/>
                  </a:lnTo>
                  <a:lnTo>
                    <a:pt x="163588" y="47396"/>
                  </a:lnTo>
                  <a:lnTo>
                    <a:pt x="162191" y="43891"/>
                  </a:lnTo>
                  <a:lnTo>
                    <a:pt x="162052" y="39128"/>
                  </a:lnTo>
                  <a:lnTo>
                    <a:pt x="193598" y="39128"/>
                  </a:lnTo>
                  <a:lnTo>
                    <a:pt x="193598" y="33235"/>
                  </a:lnTo>
                  <a:lnTo>
                    <a:pt x="193598" y="30289"/>
                  </a:lnTo>
                  <a:close/>
                </a:path>
                <a:path w="609600" h="60960">
                  <a:moveTo>
                    <a:pt x="236067" y="43611"/>
                  </a:moveTo>
                  <a:lnTo>
                    <a:pt x="235508" y="41643"/>
                  </a:lnTo>
                  <a:lnTo>
                    <a:pt x="234251" y="39966"/>
                  </a:lnTo>
                  <a:lnTo>
                    <a:pt x="233121" y="38277"/>
                  </a:lnTo>
                  <a:lnTo>
                    <a:pt x="213360" y="31267"/>
                  </a:lnTo>
                  <a:lnTo>
                    <a:pt x="212661" y="30988"/>
                  </a:lnTo>
                  <a:lnTo>
                    <a:pt x="209016" y="27482"/>
                  </a:lnTo>
                  <a:lnTo>
                    <a:pt x="209016" y="25095"/>
                  </a:lnTo>
                  <a:lnTo>
                    <a:pt x="209715" y="23837"/>
                  </a:lnTo>
                  <a:lnTo>
                    <a:pt x="211112" y="22707"/>
                  </a:lnTo>
                  <a:lnTo>
                    <a:pt x="212521" y="21729"/>
                  </a:lnTo>
                  <a:lnTo>
                    <a:pt x="214896" y="21170"/>
                  </a:lnTo>
                  <a:lnTo>
                    <a:pt x="220929" y="21170"/>
                  </a:lnTo>
                  <a:lnTo>
                    <a:pt x="223177" y="21729"/>
                  </a:lnTo>
                  <a:lnTo>
                    <a:pt x="224574" y="22999"/>
                  </a:lnTo>
                  <a:lnTo>
                    <a:pt x="226110" y="24117"/>
                  </a:lnTo>
                  <a:lnTo>
                    <a:pt x="227101" y="25933"/>
                  </a:lnTo>
                  <a:lnTo>
                    <a:pt x="227241" y="27063"/>
                  </a:lnTo>
                  <a:lnTo>
                    <a:pt x="227304" y="27482"/>
                  </a:lnTo>
                  <a:lnTo>
                    <a:pt x="227380" y="28041"/>
                  </a:lnTo>
                  <a:lnTo>
                    <a:pt x="234391" y="27063"/>
                  </a:lnTo>
                  <a:lnTo>
                    <a:pt x="234213" y="25933"/>
                  </a:lnTo>
                  <a:lnTo>
                    <a:pt x="234137" y="25514"/>
                  </a:lnTo>
                  <a:lnTo>
                    <a:pt x="234073" y="25095"/>
                  </a:lnTo>
                  <a:lnTo>
                    <a:pt x="220929" y="15278"/>
                  </a:lnTo>
                  <a:lnTo>
                    <a:pt x="215455" y="15278"/>
                  </a:lnTo>
                  <a:lnTo>
                    <a:pt x="206908" y="18224"/>
                  </a:lnTo>
                  <a:lnTo>
                    <a:pt x="205371" y="19202"/>
                  </a:lnTo>
                  <a:lnTo>
                    <a:pt x="204241" y="20612"/>
                  </a:lnTo>
                  <a:lnTo>
                    <a:pt x="203403" y="22148"/>
                  </a:lnTo>
                  <a:lnTo>
                    <a:pt x="202425" y="23837"/>
                  </a:lnTo>
                  <a:lnTo>
                    <a:pt x="202107" y="25095"/>
                  </a:lnTo>
                  <a:lnTo>
                    <a:pt x="202120" y="29870"/>
                  </a:lnTo>
                  <a:lnTo>
                    <a:pt x="202323" y="30568"/>
                  </a:lnTo>
                  <a:lnTo>
                    <a:pt x="202450" y="30988"/>
                  </a:lnTo>
                  <a:lnTo>
                    <a:pt x="202565" y="31407"/>
                  </a:lnTo>
                  <a:lnTo>
                    <a:pt x="203682" y="33096"/>
                  </a:lnTo>
                  <a:lnTo>
                    <a:pt x="204673" y="34772"/>
                  </a:lnTo>
                  <a:lnTo>
                    <a:pt x="206209" y="36182"/>
                  </a:lnTo>
                  <a:lnTo>
                    <a:pt x="208318" y="37160"/>
                  </a:lnTo>
                  <a:lnTo>
                    <a:pt x="210273" y="38138"/>
                  </a:lnTo>
                  <a:lnTo>
                    <a:pt x="213918" y="39268"/>
                  </a:lnTo>
                  <a:lnTo>
                    <a:pt x="219240" y="40525"/>
                  </a:lnTo>
                  <a:lnTo>
                    <a:pt x="223177" y="41503"/>
                  </a:lnTo>
                  <a:lnTo>
                    <a:pt x="225552" y="42354"/>
                  </a:lnTo>
                  <a:lnTo>
                    <a:pt x="226529" y="43053"/>
                  </a:lnTo>
                  <a:lnTo>
                    <a:pt x="227939" y="43891"/>
                  </a:lnTo>
                  <a:lnTo>
                    <a:pt x="228638" y="45288"/>
                  </a:lnTo>
                  <a:lnTo>
                    <a:pt x="228638" y="48653"/>
                  </a:lnTo>
                  <a:lnTo>
                    <a:pt x="227799" y="50203"/>
                  </a:lnTo>
                  <a:lnTo>
                    <a:pt x="226250" y="51600"/>
                  </a:lnTo>
                  <a:lnTo>
                    <a:pt x="224713" y="52870"/>
                  </a:lnTo>
                  <a:lnTo>
                    <a:pt x="222186" y="53568"/>
                  </a:lnTo>
                  <a:lnTo>
                    <a:pt x="215607" y="53568"/>
                  </a:lnTo>
                  <a:lnTo>
                    <a:pt x="207975" y="45288"/>
                  </a:lnTo>
                  <a:lnTo>
                    <a:pt x="207886" y="44729"/>
                  </a:lnTo>
                  <a:lnTo>
                    <a:pt x="200888" y="45859"/>
                  </a:lnTo>
                  <a:lnTo>
                    <a:pt x="201612" y="49784"/>
                  </a:lnTo>
                  <a:lnTo>
                    <a:pt x="201726" y="50342"/>
                  </a:lnTo>
                  <a:lnTo>
                    <a:pt x="213499" y="59461"/>
                  </a:lnTo>
                  <a:lnTo>
                    <a:pt x="222326" y="59461"/>
                  </a:lnTo>
                  <a:lnTo>
                    <a:pt x="233400" y="53708"/>
                  </a:lnTo>
                  <a:lnTo>
                    <a:pt x="233502" y="53568"/>
                  </a:lnTo>
                  <a:lnTo>
                    <a:pt x="235369" y="50761"/>
                  </a:lnTo>
                  <a:lnTo>
                    <a:pt x="236029" y="48653"/>
                  </a:lnTo>
                  <a:lnTo>
                    <a:pt x="236067" y="43611"/>
                  </a:lnTo>
                  <a:close/>
                </a:path>
                <a:path w="609600" h="60960">
                  <a:moveTo>
                    <a:pt x="478294" y="838"/>
                  </a:moveTo>
                  <a:lnTo>
                    <a:pt x="475780" y="279"/>
                  </a:lnTo>
                  <a:lnTo>
                    <a:pt x="473532" y="139"/>
                  </a:lnTo>
                  <a:lnTo>
                    <a:pt x="468350" y="139"/>
                  </a:lnTo>
                  <a:lnTo>
                    <a:pt x="465963" y="698"/>
                  </a:lnTo>
                  <a:lnTo>
                    <a:pt x="464286" y="1816"/>
                  </a:lnTo>
                  <a:lnTo>
                    <a:pt x="462457" y="2933"/>
                  </a:lnTo>
                  <a:lnTo>
                    <a:pt x="461340" y="4483"/>
                  </a:lnTo>
                  <a:lnTo>
                    <a:pt x="460070" y="7708"/>
                  </a:lnTo>
                  <a:lnTo>
                    <a:pt x="460019" y="8128"/>
                  </a:lnTo>
                  <a:lnTo>
                    <a:pt x="459905" y="8966"/>
                  </a:lnTo>
                  <a:lnTo>
                    <a:pt x="459790" y="17246"/>
                  </a:lnTo>
                  <a:lnTo>
                    <a:pt x="453491" y="17246"/>
                  </a:lnTo>
                  <a:lnTo>
                    <a:pt x="453491" y="22707"/>
                  </a:lnTo>
                  <a:lnTo>
                    <a:pt x="459790" y="22707"/>
                  </a:lnTo>
                  <a:lnTo>
                    <a:pt x="459790" y="59601"/>
                  </a:lnTo>
                  <a:lnTo>
                    <a:pt x="466940" y="59601"/>
                  </a:lnTo>
                  <a:lnTo>
                    <a:pt x="466940" y="22707"/>
                  </a:lnTo>
                  <a:lnTo>
                    <a:pt x="475208" y="22707"/>
                  </a:lnTo>
                  <a:lnTo>
                    <a:pt x="475208" y="17246"/>
                  </a:lnTo>
                  <a:lnTo>
                    <a:pt x="466940" y="17246"/>
                  </a:lnTo>
                  <a:lnTo>
                    <a:pt x="466940" y="10795"/>
                  </a:lnTo>
                  <a:lnTo>
                    <a:pt x="467360" y="8966"/>
                  </a:lnTo>
                  <a:lnTo>
                    <a:pt x="468350" y="8128"/>
                  </a:lnTo>
                  <a:lnTo>
                    <a:pt x="469188" y="7150"/>
                  </a:lnTo>
                  <a:lnTo>
                    <a:pt x="470725" y="6731"/>
                  </a:lnTo>
                  <a:lnTo>
                    <a:pt x="474230" y="6731"/>
                  </a:lnTo>
                  <a:lnTo>
                    <a:pt x="477177" y="7010"/>
                  </a:lnTo>
                  <a:lnTo>
                    <a:pt x="477227" y="6731"/>
                  </a:lnTo>
                  <a:lnTo>
                    <a:pt x="478294" y="838"/>
                  </a:lnTo>
                  <a:close/>
                </a:path>
                <a:path w="609600" h="60960">
                  <a:moveTo>
                    <a:pt x="518528" y="30988"/>
                  </a:moveTo>
                  <a:lnTo>
                    <a:pt x="516572" y="25793"/>
                  </a:lnTo>
                  <a:lnTo>
                    <a:pt x="513054" y="22148"/>
                  </a:lnTo>
                  <a:lnTo>
                    <a:pt x="511098" y="20053"/>
                  </a:lnTo>
                  <a:lnTo>
                    <a:pt x="511098" y="32956"/>
                  </a:lnTo>
                  <a:lnTo>
                    <a:pt x="511098" y="43751"/>
                  </a:lnTo>
                  <a:lnTo>
                    <a:pt x="510057" y="47536"/>
                  </a:lnTo>
                  <a:lnTo>
                    <a:pt x="509981" y="47815"/>
                  </a:lnTo>
                  <a:lnTo>
                    <a:pt x="507593" y="50482"/>
                  </a:lnTo>
                  <a:lnTo>
                    <a:pt x="505218" y="53289"/>
                  </a:lnTo>
                  <a:lnTo>
                    <a:pt x="502272" y="54546"/>
                  </a:lnTo>
                  <a:lnTo>
                    <a:pt x="495122" y="54546"/>
                  </a:lnTo>
                  <a:lnTo>
                    <a:pt x="492036" y="53289"/>
                  </a:lnTo>
                  <a:lnTo>
                    <a:pt x="487413" y="47815"/>
                  </a:lnTo>
                  <a:lnTo>
                    <a:pt x="486143" y="43751"/>
                  </a:lnTo>
                  <a:lnTo>
                    <a:pt x="486143" y="32956"/>
                  </a:lnTo>
                  <a:lnTo>
                    <a:pt x="487413" y="28879"/>
                  </a:lnTo>
                  <a:lnTo>
                    <a:pt x="489788" y="26225"/>
                  </a:lnTo>
                  <a:lnTo>
                    <a:pt x="492036" y="23558"/>
                  </a:lnTo>
                  <a:lnTo>
                    <a:pt x="495122" y="22148"/>
                  </a:lnTo>
                  <a:lnTo>
                    <a:pt x="502132" y="22148"/>
                  </a:lnTo>
                  <a:lnTo>
                    <a:pt x="505218" y="23558"/>
                  </a:lnTo>
                  <a:lnTo>
                    <a:pt x="509981" y="28879"/>
                  </a:lnTo>
                  <a:lnTo>
                    <a:pt x="511098" y="32956"/>
                  </a:lnTo>
                  <a:lnTo>
                    <a:pt x="511098" y="20053"/>
                  </a:lnTo>
                  <a:lnTo>
                    <a:pt x="509282" y="18084"/>
                  </a:lnTo>
                  <a:lnTo>
                    <a:pt x="504507" y="16268"/>
                  </a:lnTo>
                  <a:lnTo>
                    <a:pt x="493433" y="16268"/>
                  </a:lnTo>
                  <a:lnTo>
                    <a:pt x="488950" y="17805"/>
                  </a:lnTo>
                  <a:lnTo>
                    <a:pt x="485305" y="20891"/>
                  </a:lnTo>
                  <a:lnTo>
                    <a:pt x="480961" y="24676"/>
                  </a:lnTo>
                  <a:lnTo>
                    <a:pt x="478853" y="30568"/>
                  </a:lnTo>
                  <a:lnTo>
                    <a:pt x="478853" y="45580"/>
                  </a:lnTo>
                  <a:lnTo>
                    <a:pt x="480682" y="51041"/>
                  </a:lnTo>
                  <a:lnTo>
                    <a:pt x="487972" y="58610"/>
                  </a:lnTo>
                  <a:lnTo>
                    <a:pt x="492734" y="60579"/>
                  </a:lnTo>
                  <a:lnTo>
                    <a:pt x="502412" y="60579"/>
                  </a:lnTo>
                  <a:lnTo>
                    <a:pt x="505777" y="59601"/>
                  </a:lnTo>
                  <a:lnTo>
                    <a:pt x="511937" y="56235"/>
                  </a:lnTo>
                  <a:lnTo>
                    <a:pt x="513524" y="54546"/>
                  </a:lnTo>
                  <a:lnTo>
                    <a:pt x="514324" y="53708"/>
                  </a:lnTo>
                  <a:lnTo>
                    <a:pt x="517690" y="47536"/>
                  </a:lnTo>
                  <a:lnTo>
                    <a:pt x="518426" y="43751"/>
                  </a:lnTo>
                  <a:lnTo>
                    <a:pt x="518528" y="30988"/>
                  </a:lnTo>
                  <a:close/>
                </a:path>
                <a:path w="609600" h="60960">
                  <a:moveTo>
                    <a:pt x="565213" y="30988"/>
                  </a:moveTo>
                  <a:lnTo>
                    <a:pt x="563384" y="25793"/>
                  </a:lnTo>
                  <a:lnTo>
                    <a:pt x="559879" y="22148"/>
                  </a:lnTo>
                  <a:lnTo>
                    <a:pt x="557923" y="20129"/>
                  </a:lnTo>
                  <a:lnTo>
                    <a:pt x="557923" y="32956"/>
                  </a:lnTo>
                  <a:lnTo>
                    <a:pt x="557923" y="43751"/>
                  </a:lnTo>
                  <a:lnTo>
                    <a:pt x="556742" y="47536"/>
                  </a:lnTo>
                  <a:lnTo>
                    <a:pt x="556653" y="47815"/>
                  </a:lnTo>
                  <a:lnTo>
                    <a:pt x="554278" y="50482"/>
                  </a:lnTo>
                  <a:lnTo>
                    <a:pt x="551891" y="53289"/>
                  </a:lnTo>
                  <a:lnTo>
                    <a:pt x="548944" y="54546"/>
                  </a:lnTo>
                  <a:lnTo>
                    <a:pt x="541794" y="54546"/>
                  </a:lnTo>
                  <a:lnTo>
                    <a:pt x="538861" y="53289"/>
                  </a:lnTo>
                  <a:lnTo>
                    <a:pt x="536473" y="50622"/>
                  </a:lnTo>
                  <a:lnTo>
                    <a:pt x="534085" y="47815"/>
                  </a:lnTo>
                  <a:lnTo>
                    <a:pt x="532968" y="43751"/>
                  </a:lnTo>
                  <a:lnTo>
                    <a:pt x="532968" y="32956"/>
                  </a:lnTo>
                  <a:lnTo>
                    <a:pt x="534085" y="28879"/>
                  </a:lnTo>
                  <a:lnTo>
                    <a:pt x="538861" y="23558"/>
                  </a:lnTo>
                  <a:lnTo>
                    <a:pt x="541794" y="22148"/>
                  </a:lnTo>
                  <a:lnTo>
                    <a:pt x="548944" y="22148"/>
                  </a:lnTo>
                  <a:lnTo>
                    <a:pt x="551891" y="23558"/>
                  </a:lnTo>
                  <a:lnTo>
                    <a:pt x="556653" y="28879"/>
                  </a:lnTo>
                  <a:lnTo>
                    <a:pt x="557923" y="32956"/>
                  </a:lnTo>
                  <a:lnTo>
                    <a:pt x="557923" y="20129"/>
                  </a:lnTo>
                  <a:lnTo>
                    <a:pt x="555955" y="18084"/>
                  </a:lnTo>
                  <a:lnTo>
                    <a:pt x="551192" y="16268"/>
                  </a:lnTo>
                  <a:lnTo>
                    <a:pt x="540258" y="16268"/>
                  </a:lnTo>
                  <a:lnTo>
                    <a:pt x="535774" y="17805"/>
                  </a:lnTo>
                  <a:lnTo>
                    <a:pt x="532130" y="20891"/>
                  </a:lnTo>
                  <a:lnTo>
                    <a:pt x="527786" y="24676"/>
                  </a:lnTo>
                  <a:lnTo>
                    <a:pt x="525538" y="30568"/>
                  </a:lnTo>
                  <a:lnTo>
                    <a:pt x="525538" y="45580"/>
                  </a:lnTo>
                  <a:lnTo>
                    <a:pt x="527367" y="51041"/>
                  </a:lnTo>
                  <a:lnTo>
                    <a:pt x="534644" y="58610"/>
                  </a:lnTo>
                  <a:lnTo>
                    <a:pt x="539559" y="60579"/>
                  </a:lnTo>
                  <a:lnTo>
                    <a:pt x="549084" y="60579"/>
                  </a:lnTo>
                  <a:lnTo>
                    <a:pt x="552589" y="59601"/>
                  </a:lnTo>
                  <a:lnTo>
                    <a:pt x="558761" y="56235"/>
                  </a:lnTo>
                  <a:lnTo>
                    <a:pt x="560349" y="54546"/>
                  </a:lnTo>
                  <a:lnTo>
                    <a:pt x="561149" y="53708"/>
                  </a:lnTo>
                  <a:lnTo>
                    <a:pt x="562825" y="50622"/>
                  </a:lnTo>
                  <a:lnTo>
                    <a:pt x="564362" y="47536"/>
                  </a:lnTo>
                  <a:lnTo>
                    <a:pt x="565099" y="43751"/>
                  </a:lnTo>
                  <a:lnTo>
                    <a:pt x="565213" y="30988"/>
                  </a:lnTo>
                  <a:close/>
                </a:path>
                <a:path w="609600" h="60960">
                  <a:moveTo>
                    <a:pt x="609092" y="1117"/>
                  </a:moveTo>
                  <a:lnTo>
                    <a:pt x="602640" y="1117"/>
                  </a:lnTo>
                  <a:lnTo>
                    <a:pt x="602640" y="44310"/>
                  </a:lnTo>
                  <a:lnTo>
                    <a:pt x="601599" y="47955"/>
                  </a:lnTo>
                  <a:lnTo>
                    <a:pt x="601510" y="48234"/>
                  </a:lnTo>
                  <a:lnTo>
                    <a:pt x="599401" y="50622"/>
                  </a:lnTo>
                  <a:lnTo>
                    <a:pt x="597166" y="53289"/>
                  </a:lnTo>
                  <a:lnTo>
                    <a:pt x="594512" y="54546"/>
                  </a:lnTo>
                  <a:lnTo>
                    <a:pt x="588200" y="54546"/>
                  </a:lnTo>
                  <a:lnTo>
                    <a:pt x="585533" y="53289"/>
                  </a:lnTo>
                  <a:lnTo>
                    <a:pt x="583412" y="50761"/>
                  </a:lnTo>
                  <a:lnTo>
                    <a:pt x="580910" y="47955"/>
                  </a:lnTo>
                  <a:lnTo>
                    <a:pt x="579907" y="44310"/>
                  </a:lnTo>
                  <a:lnTo>
                    <a:pt x="579793" y="32816"/>
                  </a:lnTo>
                  <a:lnTo>
                    <a:pt x="580834" y="29019"/>
                  </a:lnTo>
                  <a:lnTo>
                    <a:pt x="580910" y="28740"/>
                  </a:lnTo>
                  <a:lnTo>
                    <a:pt x="582904" y="26225"/>
                  </a:lnTo>
                  <a:lnTo>
                    <a:pt x="585114" y="23558"/>
                  </a:lnTo>
                  <a:lnTo>
                    <a:pt x="587781" y="22148"/>
                  </a:lnTo>
                  <a:lnTo>
                    <a:pt x="594233" y="22148"/>
                  </a:lnTo>
                  <a:lnTo>
                    <a:pt x="602640" y="44310"/>
                  </a:lnTo>
                  <a:lnTo>
                    <a:pt x="602640" y="1117"/>
                  </a:lnTo>
                  <a:lnTo>
                    <a:pt x="602081" y="1117"/>
                  </a:lnTo>
                  <a:lnTo>
                    <a:pt x="602081" y="22009"/>
                  </a:lnTo>
                  <a:lnTo>
                    <a:pt x="600811" y="20332"/>
                  </a:lnTo>
                  <a:lnTo>
                    <a:pt x="599135" y="18923"/>
                  </a:lnTo>
                  <a:lnTo>
                    <a:pt x="597166" y="17805"/>
                  </a:lnTo>
                  <a:lnTo>
                    <a:pt x="595210" y="16827"/>
                  </a:lnTo>
                  <a:lnTo>
                    <a:pt x="592823" y="16268"/>
                  </a:lnTo>
                  <a:lnTo>
                    <a:pt x="586803" y="16268"/>
                  </a:lnTo>
                  <a:lnTo>
                    <a:pt x="574598" y="26924"/>
                  </a:lnTo>
                  <a:lnTo>
                    <a:pt x="573062" y="30289"/>
                  </a:lnTo>
                  <a:lnTo>
                    <a:pt x="572363" y="34213"/>
                  </a:lnTo>
                  <a:lnTo>
                    <a:pt x="572363" y="42773"/>
                  </a:lnTo>
                  <a:lnTo>
                    <a:pt x="587222" y="60579"/>
                  </a:lnTo>
                  <a:lnTo>
                    <a:pt x="595909" y="60579"/>
                  </a:lnTo>
                  <a:lnTo>
                    <a:pt x="599833" y="58470"/>
                  </a:lnTo>
                  <a:lnTo>
                    <a:pt x="602322" y="54546"/>
                  </a:lnTo>
                  <a:lnTo>
                    <a:pt x="602500" y="54267"/>
                  </a:lnTo>
                  <a:lnTo>
                    <a:pt x="602500" y="59601"/>
                  </a:lnTo>
                  <a:lnTo>
                    <a:pt x="609092" y="59601"/>
                  </a:lnTo>
                  <a:lnTo>
                    <a:pt x="609092" y="54267"/>
                  </a:lnTo>
                  <a:lnTo>
                    <a:pt x="609092" y="22148"/>
                  </a:lnTo>
                  <a:lnTo>
                    <a:pt x="609092" y="22009"/>
                  </a:lnTo>
                  <a:lnTo>
                    <a:pt x="609092" y="11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46543" y="3459568"/>
              <a:ext cx="582586" cy="5820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53516" y="3336713"/>
              <a:ext cx="1129708" cy="7671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93519" y="1541147"/>
              <a:ext cx="845704" cy="115001"/>
            </a:xfrm>
            <a:prstGeom prst="rect">
              <a:avLst/>
            </a:prstGeom>
          </p:spPr>
        </p:pic>
      </p:grpSp>
      <p:pic>
        <p:nvPicPr>
          <p:cNvPr id="29" name="object 29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64637" y="1751235"/>
            <a:ext cx="87752" cy="1463183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071938" y="3724632"/>
            <a:ext cx="155291" cy="113458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586678" y="3724492"/>
            <a:ext cx="155487" cy="113599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172083" y="3724492"/>
            <a:ext cx="132329" cy="113598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686823" y="3724492"/>
            <a:ext cx="132890" cy="113598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953963" y="1529086"/>
            <a:ext cx="87738" cy="170258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53963" y="3272340"/>
            <a:ext cx="68912" cy="137581"/>
          </a:xfrm>
          <a:prstGeom prst="rect">
            <a:avLst/>
          </a:prstGeom>
        </p:spPr>
      </p:pic>
      <p:grpSp>
        <p:nvGrpSpPr>
          <p:cNvPr id="36" name="object 36" descr=""/>
          <p:cNvGrpSpPr/>
          <p:nvPr/>
        </p:nvGrpSpPr>
        <p:grpSpPr>
          <a:xfrm>
            <a:off x="1975845" y="1767645"/>
            <a:ext cx="37465" cy="1442085"/>
            <a:chOff x="1975845" y="1767645"/>
            <a:chExt cx="37465" cy="1442085"/>
          </a:xfrm>
        </p:grpSpPr>
        <p:sp>
          <p:nvSpPr>
            <p:cNvPr id="37" name="object 37" descr=""/>
            <p:cNvSpPr/>
            <p:nvPr/>
          </p:nvSpPr>
          <p:spPr>
            <a:xfrm>
              <a:off x="1976826" y="1768626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60" h="70485">
                  <a:moveTo>
                    <a:pt x="17522" y="0"/>
                  </a:moveTo>
                  <a:lnTo>
                    <a:pt x="0" y="70122"/>
                  </a:lnTo>
                  <a:lnTo>
                    <a:pt x="17522" y="70122"/>
                  </a:lnTo>
                  <a:lnTo>
                    <a:pt x="35044" y="70122"/>
                  </a:lnTo>
                  <a:lnTo>
                    <a:pt x="175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976826" y="1768626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60" h="70485">
                  <a:moveTo>
                    <a:pt x="17522" y="70122"/>
                  </a:moveTo>
                  <a:lnTo>
                    <a:pt x="0" y="70122"/>
                  </a:lnTo>
                  <a:lnTo>
                    <a:pt x="17522" y="0"/>
                  </a:lnTo>
                  <a:lnTo>
                    <a:pt x="35044" y="70122"/>
                  </a:lnTo>
                  <a:lnTo>
                    <a:pt x="17522" y="701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994349" y="1838468"/>
              <a:ext cx="0" cy="1370965"/>
            </a:xfrm>
            <a:custGeom>
              <a:avLst/>
              <a:gdLst/>
              <a:ahLst/>
              <a:cxnLst/>
              <a:rect l="l" t="t" r="r" b="b"/>
              <a:pathLst>
                <a:path w="0" h="1370964">
                  <a:moveTo>
                    <a:pt x="0" y="1370761"/>
                  </a:moveTo>
                  <a:lnTo>
                    <a:pt x="0" y="0"/>
                  </a:lnTo>
                </a:path>
              </a:pathLst>
            </a:custGeom>
            <a:ln w="6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34010">
              <a:lnSpc>
                <a:spcPct val="100000"/>
              </a:lnSpc>
              <a:spcBef>
                <a:spcPts val="130"/>
              </a:spcBef>
            </a:pPr>
            <a:r>
              <a:rPr dirty="0" sz="3950"/>
              <a:t>Sizing</a:t>
            </a:r>
            <a:r>
              <a:rPr dirty="0" sz="3950" spc="50"/>
              <a:t> </a:t>
            </a:r>
            <a:r>
              <a:rPr dirty="0" sz="3950" spc="-10"/>
              <a:t>techniques</a:t>
            </a:r>
            <a:endParaRPr sz="3950"/>
          </a:p>
        </p:txBody>
      </p:sp>
      <p:sp>
        <p:nvSpPr>
          <p:cNvPr id="41" name="object 41" descr=""/>
          <p:cNvSpPr txBox="1"/>
          <p:nvPr/>
        </p:nvSpPr>
        <p:spPr>
          <a:xfrm>
            <a:off x="2525395" y="2318956"/>
            <a:ext cx="15989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6FC0"/>
                </a:solidFill>
                <a:latin typeface="Arial MT"/>
                <a:cs typeface="Arial MT"/>
              </a:rPr>
              <a:t>ViewSizer</a:t>
            </a:r>
            <a:r>
              <a:rPr dirty="0" sz="1800" spc="3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1800" spc="-20">
                <a:solidFill>
                  <a:srgbClr val="006FC0"/>
                </a:solidFill>
                <a:latin typeface="Arial MT"/>
                <a:cs typeface="Arial MT"/>
              </a:rPr>
              <a:t>3000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9388475" y="2846387"/>
            <a:ext cx="9213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solidFill>
                  <a:srgbClr val="006FC0"/>
                </a:solidFill>
                <a:latin typeface="Arial MT"/>
                <a:cs typeface="Arial MT"/>
              </a:rPr>
              <a:t>PSA-</a:t>
            </a:r>
            <a:r>
              <a:rPr dirty="0" sz="1800" spc="-25">
                <a:solidFill>
                  <a:srgbClr val="006FC0"/>
                </a:solidFill>
                <a:latin typeface="Arial MT"/>
                <a:cs typeface="Arial MT"/>
              </a:rPr>
              <a:t>300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9901301" y="3543300"/>
            <a:ext cx="7404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">
                <a:solidFill>
                  <a:srgbClr val="006FC0"/>
                </a:solidFill>
                <a:latin typeface="Arial MT"/>
                <a:cs typeface="Arial MT"/>
              </a:rPr>
              <a:t>LA-</a:t>
            </a:r>
            <a:r>
              <a:rPr dirty="0" sz="1800" spc="-25">
                <a:solidFill>
                  <a:srgbClr val="006FC0"/>
                </a:solidFill>
                <a:latin typeface="Arial MT"/>
                <a:cs typeface="Arial MT"/>
              </a:rPr>
              <a:t>350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3262629" y="3382581"/>
            <a:ext cx="74041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">
                <a:solidFill>
                  <a:srgbClr val="006FC0"/>
                </a:solidFill>
                <a:latin typeface="Arial MT"/>
                <a:cs typeface="Arial MT"/>
              </a:rPr>
              <a:t>LA-</a:t>
            </a:r>
            <a:r>
              <a:rPr dirty="0" sz="1800" spc="-25">
                <a:solidFill>
                  <a:srgbClr val="006FC0"/>
                </a:solidFill>
                <a:latin typeface="Arial MT"/>
                <a:cs typeface="Arial MT"/>
              </a:rPr>
              <a:t>960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07327" y="4176077"/>
            <a:ext cx="76962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6FC0"/>
                </a:solidFill>
                <a:latin typeface="Arial MT"/>
                <a:cs typeface="Arial MT"/>
              </a:rPr>
              <a:t>SZ-</a:t>
            </a:r>
            <a:r>
              <a:rPr dirty="0" sz="1800" spc="-25">
                <a:solidFill>
                  <a:srgbClr val="006FC0"/>
                </a:solidFill>
                <a:latin typeface="Arial MT"/>
                <a:cs typeface="Arial MT"/>
              </a:rPr>
              <a:t>100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2657475" y="2800045"/>
            <a:ext cx="1571625" cy="1571625"/>
            <a:chOff x="2657475" y="2800045"/>
            <a:chExt cx="1571625" cy="1571625"/>
          </a:xfrm>
        </p:grpSpPr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034029" y="3676230"/>
              <a:ext cx="1195070" cy="69523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57475" y="2800045"/>
              <a:ext cx="781050" cy="599998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458325" y="3876230"/>
            <a:ext cx="952500" cy="494601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4775" y="4712092"/>
            <a:ext cx="1524000" cy="773545"/>
          </a:xfrm>
          <a:prstGeom prst="rect">
            <a:avLst/>
          </a:prstGeom>
        </p:spPr>
      </p:pic>
      <p:grpSp>
        <p:nvGrpSpPr>
          <p:cNvPr id="51" name="object 51" descr=""/>
          <p:cNvGrpSpPr/>
          <p:nvPr/>
        </p:nvGrpSpPr>
        <p:grpSpPr>
          <a:xfrm>
            <a:off x="1752600" y="4553961"/>
            <a:ext cx="6656705" cy="1358900"/>
            <a:chOff x="1752600" y="4553961"/>
            <a:chExt cx="6656705" cy="1358900"/>
          </a:xfrm>
        </p:grpSpPr>
        <p:sp>
          <p:nvSpPr>
            <p:cNvPr id="52" name="object 52" descr=""/>
            <p:cNvSpPr/>
            <p:nvPr/>
          </p:nvSpPr>
          <p:spPr>
            <a:xfrm>
              <a:off x="1752600" y="5085715"/>
              <a:ext cx="1181735" cy="171450"/>
            </a:xfrm>
            <a:custGeom>
              <a:avLst/>
              <a:gdLst/>
              <a:ahLst/>
              <a:cxnLst/>
              <a:rect l="l" t="t" r="r" b="b"/>
              <a:pathLst>
                <a:path w="1181735" h="171450">
                  <a:moveTo>
                    <a:pt x="1009776" y="0"/>
                  </a:moveTo>
                  <a:lnTo>
                    <a:pt x="1009776" y="171450"/>
                  </a:lnTo>
                  <a:lnTo>
                    <a:pt x="1124077" y="114300"/>
                  </a:lnTo>
                  <a:lnTo>
                    <a:pt x="1038351" y="114300"/>
                  </a:lnTo>
                  <a:lnTo>
                    <a:pt x="1038351" y="57150"/>
                  </a:lnTo>
                  <a:lnTo>
                    <a:pt x="1124077" y="57150"/>
                  </a:lnTo>
                  <a:lnTo>
                    <a:pt x="1009776" y="0"/>
                  </a:lnTo>
                  <a:close/>
                </a:path>
                <a:path w="1181735" h="171450">
                  <a:moveTo>
                    <a:pt x="1009776" y="57150"/>
                  </a:moveTo>
                  <a:lnTo>
                    <a:pt x="0" y="57150"/>
                  </a:lnTo>
                  <a:lnTo>
                    <a:pt x="0" y="114300"/>
                  </a:lnTo>
                  <a:lnTo>
                    <a:pt x="1009776" y="114300"/>
                  </a:lnTo>
                  <a:lnTo>
                    <a:pt x="1009776" y="57150"/>
                  </a:lnTo>
                  <a:close/>
                </a:path>
                <a:path w="1181735" h="171450">
                  <a:moveTo>
                    <a:pt x="1124077" y="57150"/>
                  </a:moveTo>
                  <a:lnTo>
                    <a:pt x="1038351" y="57150"/>
                  </a:lnTo>
                  <a:lnTo>
                    <a:pt x="1038351" y="114300"/>
                  </a:lnTo>
                  <a:lnTo>
                    <a:pt x="1124077" y="114300"/>
                  </a:lnTo>
                  <a:lnTo>
                    <a:pt x="1181227" y="85725"/>
                  </a:lnTo>
                  <a:lnTo>
                    <a:pt x="1124077" y="57150"/>
                  </a:lnTo>
                  <a:close/>
                </a:path>
              </a:pathLst>
            </a:custGeom>
            <a:solidFill>
              <a:srgbClr val="0A52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966974" y="4585716"/>
              <a:ext cx="5410835" cy="1295400"/>
            </a:xfrm>
            <a:custGeom>
              <a:avLst/>
              <a:gdLst/>
              <a:ahLst/>
              <a:cxnLst/>
              <a:rect l="l" t="t" r="r" b="b"/>
              <a:pathLst>
                <a:path w="5410834" h="1295400">
                  <a:moveTo>
                    <a:pt x="0" y="647572"/>
                  </a:moveTo>
                  <a:lnTo>
                    <a:pt x="8678" y="595325"/>
                  </a:lnTo>
                  <a:lnTo>
                    <a:pt x="34270" y="544218"/>
                  </a:lnTo>
                  <a:lnTo>
                    <a:pt x="60402" y="510859"/>
                  </a:lnTo>
                  <a:lnTo>
                    <a:pt x="93561" y="478125"/>
                  </a:lnTo>
                  <a:lnTo>
                    <a:pt x="133549" y="446062"/>
                  </a:lnTo>
                  <a:lnTo>
                    <a:pt x="180172" y="414718"/>
                  </a:lnTo>
                  <a:lnTo>
                    <a:pt x="233233" y="384139"/>
                  </a:lnTo>
                  <a:lnTo>
                    <a:pt x="292536" y="354373"/>
                  </a:lnTo>
                  <a:lnTo>
                    <a:pt x="357883" y="325467"/>
                  </a:lnTo>
                  <a:lnTo>
                    <a:pt x="429080" y="297467"/>
                  </a:lnTo>
                  <a:lnTo>
                    <a:pt x="466810" y="283821"/>
                  </a:lnTo>
                  <a:lnTo>
                    <a:pt x="505929" y="270420"/>
                  </a:lnTo>
                  <a:lnTo>
                    <a:pt x="546411" y="257270"/>
                  </a:lnTo>
                  <a:lnTo>
                    <a:pt x="588234" y="244375"/>
                  </a:lnTo>
                  <a:lnTo>
                    <a:pt x="631371" y="231742"/>
                  </a:lnTo>
                  <a:lnTo>
                    <a:pt x="675799" y="219377"/>
                  </a:lnTo>
                  <a:lnTo>
                    <a:pt x="721492" y="207285"/>
                  </a:lnTo>
                  <a:lnTo>
                    <a:pt x="768427" y="195473"/>
                  </a:lnTo>
                  <a:lnTo>
                    <a:pt x="816579" y="183947"/>
                  </a:lnTo>
                  <a:lnTo>
                    <a:pt x="865923" y="172711"/>
                  </a:lnTo>
                  <a:lnTo>
                    <a:pt x="916435" y="161773"/>
                  </a:lnTo>
                  <a:lnTo>
                    <a:pt x="968090" y="151138"/>
                  </a:lnTo>
                  <a:lnTo>
                    <a:pt x="1020863" y="140812"/>
                  </a:lnTo>
                  <a:lnTo>
                    <a:pt x="1074731" y="130801"/>
                  </a:lnTo>
                  <a:lnTo>
                    <a:pt x="1129668" y="121110"/>
                  </a:lnTo>
                  <a:lnTo>
                    <a:pt x="1185650" y="111745"/>
                  </a:lnTo>
                  <a:lnTo>
                    <a:pt x="1242653" y="102714"/>
                  </a:lnTo>
                  <a:lnTo>
                    <a:pt x="1300652" y="94020"/>
                  </a:lnTo>
                  <a:lnTo>
                    <a:pt x="1359622" y="85670"/>
                  </a:lnTo>
                  <a:lnTo>
                    <a:pt x="1419539" y="77671"/>
                  </a:lnTo>
                  <a:lnTo>
                    <a:pt x="1480378" y="70027"/>
                  </a:lnTo>
                  <a:lnTo>
                    <a:pt x="1542115" y="62746"/>
                  </a:lnTo>
                  <a:lnTo>
                    <a:pt x="1604726" y="55832"/>
                  </a:lnTo>
                  <a:lnTo>
                    <a:pt x="1668185" y="49291"/>
                  </a:lnTo>
                  <a:lnTo>
                    <a:pt x="1732468" y="43130"/>
                  </a:lnTo>
                  <a:lnTo>
                    <a:pt x="1797551" y="37354"/>
                  </a:lnTo>
                  <a:lnTo>
                    <a:pt x="1863409" y="31969"/>
                  </a:lnTo>
                  <a:lnTo>
                    <a:pt x="1930017" y="26981"/>
                  </a:lnTo>
                  <a:lnTo>
                    <a:pt x="1997351" y="22396"/>
                  </a:lnTo>
                  <a:lnTo>
                    <a:pt x="2065387" y="18220"/>
                  </a:lnTo>
                  <a:lnTo>
                    <a:pt x="2134100" y="14459"/>
                  </a:lnTo>
                  <a:lnTo>
                    <a:pt x="2203465" y="11118"/>
                  </a:lnTo>
                  <a:lnTo>
                    <a:pt x="2273458" y="8203"/>
                  </a:lnTo>
                  <a:lnTo>
                    <a:pt x="2344054" y="5721"/>
                  </a:lnTo>
                  <a:lnTo>
                    <a:pt x="2415230" y="3677"/>
                  </a:lnTo>
                  <a:lnTo>
                    <a:pt x="2486959" y="2077"/>
                  </a:lnTo>
                  <a:lnTo>
                    <a:pt x="2559218" y="927"/>
                  </a:lnTo>
                  <a:lnTo>
                    <a:pt x="2631982" y="232"/>
                  </a:lnTo>
                  <a:lnTo>
                    <a:pt x="2705227" y="0"/>
                  </a:lnTo>
                  <a:lnTo>
                    <a:pt x="2778465" y="232"/>
                  </a:lnTo>
                  <a:lnTo>
                    <a:pt x="2851223" y="927"/>
                  </a:lnTo>
                  <a:lnTo>
                    <a:pt x="2923476" y="2077"/>
                  </a:lnTo>
                  <a:lnTo>
                    <a:pt x="2995200" y="3677"/>
                  </a:lnTo>
                  <a:lnTo>
                    <a:pt x="3066370" y="5721"/>
                  </a:lnTo>
                  <a:lnTo>
                    <a:pt x="3136961" y="8203"/>
                  </a:lnTo>
                  <a:lnTo>
                    <a:pt x="3206949" y="11118"/>
                  </a:lnTo>
                  <a:lnTo>
                    <a:pt x="3276309" y="14459"/>
                  </a:lnTo>
                  <a:lnTo>
                    <a:pt x="3345017" y="18220"/>
                  </a:lnTo>
                  <a:lnTo>
                    <a:pt x="3413049" y="22396"/>
                  </a:lnTo>
                  <a:lnTo>
                    <a:pt x="3480379" y="26981"/>
                  </a:lnTo>
                  <a:lnTo>
                    <a:pt x="3546983" y="31969"/>
                  </a:lnTo>
                  <a:lnTo>
                    <a:pt x="3612837" y="37354"/>
                  </a:lnTo>
                  <a:lnTo>
                    <a:pt x="3677916" y="43130"/>
                  </a:lnTo>
                  <a:lnTo>
                    <a:pt x="3742196" y="49291"/>
                  </a:lnTo>
                  <a:lnTo>
                    <a:pt x="3805651" y="55832"/>
                  </a:lnTo>
                  <a:lnTo>
                    <a:pt x="3868258" y="62746"/>
                  </a:lnTo>
                  <a:lnTo>
                    <a:pt x="3929992" y="70027"/>
                  </a:lnTo>
                  <a:lnTo>
                    <a:pt x="3990828" y="77671"/>
                  </a:lnTo>
                  <a:lnTo>
                    <a:pt x="4050743" y="85670"/>
                  </a:lnTo>
                  <a:lnTo>
                    <a:pt x="4109710" y="94020"/>
                  </a:lnTo>
                  <a:lnTo>
                    <a:pt x="4167706" y="102714"/>
                  </a:lnTo>
                  <a:lnTo>
                    <a:pt x="4224706" y="111745"/>
                  </a:lnTo>
                  <a:lnTo>
                    <a:pt x="4280686" y="121110"/>
                  </a:lnTo>
                  <a:lnTo>
                    <a:pt x="4335621" y="130801"/>
                  </a:lnTo>
                  <a:lnTo>
                    <a:pt x="4389487" y="140812"/>
                  </a:lnTo>
                  <a:lnTo>
                    <a:pt x="4442258" y="151138"/>
                  </a:lnTo>
                  <a:lnTo>
                    <a:pt x="4493911" y="161773"/>
                  </a:lnTo>
                  <a:lnTo>
                    <a:pt x="4544421" y="172711"/>
                  </a:lnTo>
                  <a:lnTo>
                    <a:pt x="4593764" y="183947"/>
                  </a:lnTo>
                  <a:lnTo>
                    <a:pt x="4641914" y="195473"/>
                  </a:lnTo>
                  <a:lnTo>
                    <a:pt x="4688847" y="207285"/>
                  </a:lnTo>
                  <a:lnTo>
                    <a:pt x="4734540" y="219377"/>
                  </a:lnTo>
                  <a:lnTo>
                    <a:pt x="4778966" y="231742"/>
                  </a:lnTo>
                  <a:lnTo>
                    <a:pt x="4822102" y="244375"/>
                  </a:lnTo>
                  <a:lnTo>
                    <a:pt x="4863923" y="257270"/>
                  </a:lnTo>
                  <a:lnTo>
                    <a:pt x="4904405" y="270420"/>
                  </a:lnTo>
                  <a:lnTo>
                    <a:pt x="4943523" y="283821"/>
                  </a:lnTo>
                  <a:lnTo>
                    <a:pt x="4981252" y="297467"/>
                  </a:lnTo>
                  <a:lnTo>
                    <a:pt x="5017569" y="311350"/>
                  </a:lnTo>
                  <a:lnTo>
                    <a:pt x="5085864" y="339809"/>
                  </a:lnTo>
                  <a:lnTo>
                    <a:pt x="5148212" y="369151"/>
                  </a:lnTo>
                  <a:lnTo>
                    <a:pt x="5204417" y="399330"/>
                  </a:lnTo>
                  <a:lnTo>
                    <a:pt x="5254283" y="430297"/>
                  </a:lnTo>
                  <a:lnTo>
                    <a:pt x="5297613" y="462006"/>
                  </a:lnTo>
                  <a:lnTo>
                    <a:pt x="5334211" y="494411"/>
                  </a:lnTo>
                  <a:lnTo>
                    <a:pt x="5363881" y="527463"/>
                  </a:lnTo>
                  <a:lnTo>
                    <a:pt x="5386425" y="561117"/>
                  </a:lnTo>
                  <a:lnTo>
                    <a:pt x="5406453" y="612622"/>
                  </a:lnTo>
                  <a:lnTo>
                    <a:pt x="5410327" y="647572"/>
                  </a:lnTo>
                  <a:lnTo>
                    <a:pt x="5409354" y="665108"/>
                  </a:lnTo>
                  <a:lnTo>
                    <a:pt x="5394964" y="717000"/>
                  </a:lnTo>
                  <a:lnTo>
                    <a:pt x="5376056" y="750941"/>
                  </a:lnTo>
                  <a:lnTo>
                    <a:pt x="5349924" y="784304"/>
                  </a:lnTo>
                  <a:lnTo>
                    <a:pt x="5316766" y="817042"/>
                  </a:lnTo>
                  <a:lnTo>
                    <a:pt x="5276778" y="849109"/>
                  </a:lnTo>
                  <a:lnTo>
                    <a:pt x="5230155" y="880457"/>
                  </a:lnTo>
                  <a:lnTo>
                    <a:pt x="5177095" y="911039"/>
                  </a:lnTo>
                  <a:lnTo>
                    <a:pt x="5117794" y="940808"/>
                  </a:lnTo>
                  <a:lnTo>
                    <a:pt x="5052447" y="969717"/>
                  </a:lnTo>
                  <a:lnTo>
                    <a:pt x="4981252" y="997720"/>
                  </a:lnTo>
                  <a:lnTo>
                    <a:pt x="4943523" y="1011366"/>
                  </a:lnTo>
                  <a:lnTo>
                    <a:pt x="4904405" y="1024768"/>
                  </a:lnTo>
                  <a:lnTo>
                    <a:pt x="4863923" y="1037920"/>
                  </a:lnTo>
                  <a:lnTo>
                    <a:pt x="4822102" y="1050816"/>
                  </a:lnTo>
                  <a:lnTo>
                    <a:pt x="4778966" y="1063450"/>
                  </a:lnTo>
                  <a:lnTo>
                    <a:pt x="4734540" y="1075817"/>
                  </a:lnTo>
                  <a:lnTo>
                    <a:pt x="4688847" y="1087909"/>
                  </a:lnTo>
                  <a:lnTo>
                    <a:pt x="4641914" y="1099722"/>
                  </a:lnTo>
                  <a:lnTo>
                    <a:pt x="4593764" y="1111250"/>
                  </a:lnTo>
                  <a:lnTo>
                    <a:pt x="4544421" y="1122486"/>
                  </a:lnTo>
                  <a:lnTo>
                    <a:pt x="4493911" y="1133425"/>
                  </a:lnTo>
                  <a:lnTo>
                    <a:pt x="4442258" y="1144061"/>
                  </a:lnTo>
                  <a:lnTo>
                    <a:pt x="4389487" y="1154388"/>
                  </a:lnTo>
                  <a:lnTo>
                    <a:pt x="4335621" y="1164400"/>
                  </a:lnTo>
                  <a:lnTo>
                    <a:pt x="4280686" y="1174091"/>
                  </a:lnTo>
                  <a:lnTo>
                    <a:pt x="4224706" y="1183456"/>
                  </a:lnTo>
                  <a:lnTo>
                    <a:pt x="4167706" y="1192489"/>
                  </a:lnTo>
                  <a:lnTo>
                    <a:pt x="4109710" y="1201183"/>
                  </a:lnTo>
                  <a:lnTo>
                    <a:pt x="4050743" y="1209533"/>
                  </a:lnTo>
                  <a:lnTo>
                    <a:pt x="3990828" y="1217533"/>
                  </a:lnTo>
                  <a:lnTo>
                    <a:pt x="3929992" y="1225177"/>
                  </a:lnTo>
                  <a:lnTo>
                    <a:pt x="3868258" y="1232459"/>
                  </a:lnTo>
                  <a:lnTo>
                    <a:pt x="3805651" y="1239374"/>
                  </a:lnTo>
                  <a:lnTo>
                    <a:pt x="3742196" y="1245915"/>
                  </a:lnTo>
                  <a:lnTo>
                    <a:pt x="3677916" y="1252076"/>
                  </a:lnTo>
                  <a:lnTo>
                    <a:pt x="3612837" y="1257853"/>
                  </a:lnTo>
                  <a:lnTo>
                    <a:pt x="3546983" y="1263238"/>
                  </a:lnTo>
                  <a:lnTo>
                    <a:pt x="3480379" y="1268226"/>
                  </a:lnTo>
                  <a:lnTo>
                    <a:pt x="3413049" y="1272811"/>
                  </a:lnTo>
                  <a:lnTo>
                    <a:pt x="3345017" y="1276987"/>
                  </a:lnTo>
                  <a:lnTo>
                    <a:pt x="3276309" y="1280749"/>
                  </a:lnTo>
                  <a:lnTo>
                    <a:pt x="3206949" y="1284090"/>
                  </a:lnTo>
                  <a:lnTo>
                    <a:pt x="3136961" y="1287005"/>
                  </a:lnTo>
                  <a:lnTo>
                    <a:pt x="3066370" y="1289487"/>
                  </a:lnTo>
                  <a:lnTo>
                    <a:pt x="2995200" y="1291531"/>
                  </a:lnTo>
                  <a:lnTo>
                    <a:pt x="2923476" y="1293131"/>
                  </a:lnTo>
                  <a:lnTo>
                    <a:pt x="2851223" y="1294282"/>
                  </a:lnTo>
                  <a:lnTo>
                    <a:pt x="2778465" y="1294976"/>
                  </a:lnTo>
                  <a:lnTo>
                    <a:pt x="2705227" y="1295209"/>
                  </a:lnTo>
                  <a:lnTo>
                    <a:pt x="2631982" y="1294976"/>
                  </a:lnTo>
                  <a:lnTo>
                    <a:pt x="2559218" y="1294282"/>
                  </a:lnTo>
                  <a:lnTo>
                    <a:pt x="2486959" y="1293131"/>
                  </a:lnTo>
                  <a:lnTo>
                    <a:pt x="2415230" y="1291531"/>
                  </a:lnTo>
                  <a:lnTo>
                    <a:pt x="2344054" y="1289487"/>
                  </a:lnTo>
                  <a:lnTo>
                    <a:pt x="2273458" y="1287005"/>
                  </a:lnTo>
                  <a:lnTo>
                    <a:pt x="2203465" y="1284090"/>
                  </a:lnTo>
                  <a:lnTo>
                    <a:pt x="2134100" y="1280749"/>
                  </a:lnTo>
                  <a:lnTo>
                    <a:pt x="2065387" y="1276987"/>
                  </a:lnTo>
                  <a:lnTo>
                    <a:pt x="1997351" y="1272811"/>
                  </a:lnTo>
                  <a:lnTo>
                    <a:pt x="1930017" y="1268226"/>
                  </a:lnTo>
                  <a:lnTo>
                    <a:pt x="1863409" y="1263238"/>
                  </a:lnTo>
                  <a:lnTo>
                    <a:pt x="1797551" y="1257853"/>
                  </a:lnTo>
                  <a:lnTo>
                    <a:pt x="1732468" y="1252076"/>
                  </a:lnTo>
                  <a:lnTo>
                    <a:pt x="1668185" y="1245915"/>
                  </a:lnTo>
                  <a:lnTo>
                    <a:pt x="1604726" y="1239374"/>
                  </a:lnTo>
                  <a:lnTo>
                    <a:pt x="1542115" y="1232459"/>
                  </a:lnTo>
                  <a:lnTo>
                    <a:pt x="1480378" y="1225177"/>
                  </a:lnTo>
                  <a:lnTo>
                    <a:pt x="1419539" y="1217533"/>
                  </a:lnTo>
                  <a:lnTo>
                    <a:pt x="1359622" y="1209533"/>
                  </a:lnTo>
                  <a:lnTo>
                    <a:pt x="1300652" y="1201183"/>
                  </a:lnTo>
                  <a:lnTo>
                    <a:pt x="1242653" y="1192489"/>
                  </a:lnTo>
                  <a:lnTo>
                    <a:pt x="1185650" y="1183456"/>
                  </a:lnTo>
                  <a:lnTo>
                    <a:pt x="1129668" y="1174091"/>
                  </a:lnTo>
                  <a:lnTo>
                    <a:pt x="1074731" y="1164400"/>
                  </a:lnTo>
                  <a:lnTo>
                    <a:pt x="1020863" y="1154388"/>
                  </a:lnTo>
                  <a:lnTo>
                    <a:pt x="968090" y="1144061"/>
                  </a:lnTo>
                  <a:lnTo>
                    <a:pt x="916435" y="1133425"/>
                  </a:lnTo>
                  <a:lnTo>
                    <a:pt x="865923" y="1122486"/>
                  </a:lnTo>
                  <a:lnTo>
                    <a:pt x="816579" y="1111250"/>
                  </a:lnTo>
                  <a:lnTo>
                    <a:pt x="768427" y="1099722"/>
                  </a:lnTo>
                  <a:lnTo>
                    <a:pt x="721492" y="1087909"/>
                  </a:lnTo>
                  <a:lnTo>
                    <a:pt x="675799" y="1075817"/>
                  </a:lnTo>
                  <a:lnTo>
                    <a:pt x="631371" y="1063450"/>
                  </a:lnTo>
                  <a:lnTo>
                    <a:pt x="588234" y="1050816"/>
                  </a:lnTo>
                  <a:lnTo>
                    <a:pt x="546411" y="1037920"/>
                  </a:lnTo>
                  <a:lnTo>
                    <a:pt x="505929" y="1024768"/>
                  </a:lnTo>
                  <a:lnTo>
                    <a:pt x="466810" y="1011366"/>
                  </a:lnTo>
                  <a:lnTo>
                    <a:pt x="429080" y="997720"/>
                  </a:lnTo>
                  <a:lnTo>
                    <a:pt x="392763" y="983835"/>
                  </a:lnTo>
                  <a:lnTo>
                    <a:pt x="324466" y="955373"/>
                  </a:lnTo>
                  <a:lnTo>
                    <a:pt x="262117" y="926028"/>
                  </a:lnTo>
                  <a:lnTo>
                    <a:pt x="205910" y="895846"/>
                  </a:lnTo>
                  <a:lnTo>
                    <a:pt x="156044" y="864876"/>
                  </a:lnTo>
                  <a:lnTo>
                    <a:pt x="112713" y="833163"/>
                  </a:lnTo>
                  <a:lnTo>
                    <a:pt x="76115" y="800754"/>
                  </a:lnTo>
                  <a:lnTo>
                    <a:pt x="46446" y="767698"/>
                  </a:lnTo>
                  <a:lnTo>
                    <a:pt x="23901" y="734040"/>
                  </a:lnTo>
                  <a:lnTo>
                    <a:pt x="3873" y="682528"/>
                  </a:lnTo>
                  <a:lnTo>
                    <a:pt x="0" y="647572"/>
                  </a:lnTo>
                  <a:close/>
                </a:path>
              </a:pathLst>
            </a:custGeom>
            <a:ln w="635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4" name="object 54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739507" y="1209276"/>
            <a:ext cx="1514816" cy="872321"/>
          </a:xfrm>
          <a:prstGeom prst="rect">
            <a:avLst/>
          </a:prstGeom>
        </p:spPr>
      </p:pic>
      <p:sp>
        <p:nvSpPr>
          <p:cNvPr id="55" name="object 5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47750" y="666711"/>
            <a:ext cx="9801225" cy="5542915"/>
            <a:chOff x="1047750" y="666711"/>
            <a:chExt cx="9801225" cy="55429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2050" y="666711"/>
              <a:ext cx="9686925" cy="548563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047750" y="4838014"/>
              <a:ext cx="647700" cy="1371600"/>
            </a:xfrm>
            <a:custGeom>
              <a:avLst/>
              <a:gdLst/>
              <a:ahLst/>
              <a:cxnLst/>
              <a:rect l="l" t="t" r="r" b="b"/>
              <a:pathLst>
                <a:path w="647700" h="1371600">
                  <a:moveTo>
                    <a:pt x="647700" y="0"/>
                  </a:moveTo>
                  <a:lnTo>
                    <a:pt x="0" y="0"/>
                  </a:lnTo>
                  <a:lnTo>
                    <a:pt x="0" y="1371472"/>
                  </a:lnTo>
                  <a:lnTo>
                    <a:pt x="647700" y="1371472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349375" y="6485890"/>
            <a:ext cx="1908810" cy="1511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>
                <a:solidFill>
                  <a:srgbClr val="7E7E7E"/>
                </a:solidFill>
                <a:latin typeface="Arial MT"/>
                <a:cs typeface="Arial MT"/>
              </a:rPr>
              <a:t>©</a:t>
            </a:r>
            <a:r>
              <a:rPr dirty="0" sz="800" spc="-15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dirty="0" sz="800">
                <a:solidFill>
                  <a:srgbClr val="7E7E7E"/>
                </a:solidFill>
                <a:latin typeface="Arial MT"/>
                <a:cs typeface="Arial MT"/>
              </a:rPr>
              <a:t>2022</a:t>
            </a:r>
            <a:r>
              <a:rPr dirty="0" sz="800" spc="-15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Arial MT"/>
                <a:cs typeface="Arial MT"/>
              </a:rPr>
              <a:t>HORIBA,</a:t>
            </a:r>
            <a:r>
              <a:rPr dirty="0" sz="800" spc="135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dirty="0" sz="800">
                <a:solidFill>
                  <a:srgbClr val="7E7E7E"/>
                </a:solidFill>
                <a:latin typeface="Arial MT"/>
                <a:cs typeface="Arial MT"/>
              </a:rPr>
              <a:t>Ltd.</a:t>
            </a:r>
            <a:r>
              <a:rPr dirty="0" sz="800" spc="-15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dirty="0" sz="800">
                <a:solidFill>
                  <a:srgbClr val="7E7E7E"/>
                </a:solidFill>
                <a:latin typeface="Arial MT"/>
                <a:cs typeface="Arial MT"/>
              </a:rPr>
              <a:t>All</a:t>
            </a:r>
            <a:r>
              <a:rPr dirty="0" sz="800" spc="-4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dirty="0" sz="800">
                <a:solidFill>
                  <a:srgbClr val="7E7E7E"/>
                </a:solidFill>
                <a:latin typeface="Arial MT"/>
                <a:cs typeface="Arial MT"/>
              </a:rPr>
              <a:t>rights</a:t>
            </a:r>
            <a:r>
              <a:rPr dirty="0" sz="800" spc="-45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dirty="0" sz="800" spc="-10">
                <a:solidFill>
                  <a:srgbClr val="7E7E7E"/>
                </a:solidFill>
                <a:latin typeface="Arial MT"/>
                <a:cs typeface="Arial MT"/>
              </a:rPr>
              <a:t>reserved.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50" y="6447586"/>
            <a:ext cx="847725" cy="20952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1768455" y="6470967"/>
            <a:ext cx="158750" cy="1746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-25" b="1">
                <a:solidFill>
                  <a:srgbClr val="7E7E7E"/>
                </a:solidFill>
                <a:latin typeface="Arial"/>
                <a:cs typeface="Arial"/>
              </a:rPr>
              <a:t>50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47483" y="1508182"/>
            <a:ext cx="4740275" cy="3665220"/>
          </a:xfrm>
          <a:prstGeom prst="rect">
            <a:avLst/>
          </a:prstGeom>
        </p:spPr>
        <p:txBody>
          <a:bodyPr wrap="square" lIns="0" tIns="2952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25"/>
              </a:spcBef>
            </a:pPr>
            <a:r>
              <a:rPr dirty="0" sz="3950">
                <a:solidFill>
                  <a:srgbClr val="17406C"/>
                </a:solidFill>
                <a:latin typeface="Arial MT"/>
                <a:cs typeface="Arial MT"/>
              </a:rPr>
              <a:t>Laser</a:t>
            </a:r>
            <a:r>
              <a:rPr dirty="0" sz="3950" spc="20">
                <a:solidFill>
                  <a:srgbClr val="17406C"/>
                </a:solidFill>
                <a:latin typeface="Arial MT"/>
                <a:cs typeface="Arial MT"/>
              </a:rPr>
              <a:t> </a:t>
            </a:r>
            <a:r>
              <a:rPr dirty="0" sz="3950" spc="-10">
                <a:solidFill>
                  <a:srgbClr val="17406C"/>
                </a:solidFill>
                <a:latin typeface="Arial MT"/>
                <a:cs typeface="Arial MT"/>
              </a:rPr>
              <a:t>Diffraction</a:t>
            </a:r>
            <a:endParaRPr sz="3950">
              <a:latin typeface="Arial MT"/>
              <a:cs typeface="Arial MT"/>
            </a:endParaRPr>
          </a:p>
          <a:p>
            <a:pPr marL="230504" indent="-217804">
              <a:lnSpc>
                <a:spcPct val="100000"/>
              </a:lnSpc>
              <a:spcBef>
                <a:spcPts val="1565"/>
              </a:spcBef>
              <a:buChar char="•"/>
              <a:tabLst>
                <a:tab pos="230504" algn="l"/>
              </a:tabLst>
            </a:pPr>
            <a:r>
              <a:rPr dirty="0" sz="2750">
                <a:latin typeface="Arial MT"/>
                <a:cs typeface="Arial MT"/>
              </a:rPr>
              <a:t>Particle</a:t>
            </a:r>
            <a:r>
              <a:rPr dirty="0" sz="2750" spc="29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size</a:t>
            </a:r>
            <a:r>
              <a:rPr dirty="0" sz="2750" spc="23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0.01</a:t>
            </a:r>
            <a:r>
              <a:rPr dirty="0" sz="2750" spc="-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–</a:t>
            </a:r>
            <a:r>
              <a:rPr dirty="0" sz="2750" spc="1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5000</a:t>
            </a:r>
            <a:r>
              <a:rPr dirty="0" sz="2750" spc="5">
                <a:latin typeface="Arial MT"/>
                <a:cs typeface="Arial MT"/>
              </a:rPr>
              <a:t> </a:t>
            </a:r>
            <a:r>
              <a:rPr dirty="0" sz="2750" spc="-25">
                <a:latin typeface="Arial MT"/>
                <a:cs typeface="Arial MT"/>
              </a:rPr>
              <a:t>µm</a:t>
            </a:r>
            <a:endParaRPr sz="2750">
              <a:latin typeface="Arial MT"/>
              <a:cs typeface="Arial MT"/>
            </a:endParaRPr>
          </a:p>
          <a:p>
            <a:pPr marL="212725" marR="365125" indent="-200025">
              <a:lnSpc>
                <a:spcPts val="3379"/>
              </a:lnSpc>
              <a:spcBef>
                <a:spcPts val="50"/>
              </a:spcBef>
              <a:buChar char="•"/>
              <a:tabLst>
                <a:tab pos="212725" algn="l"/>
                <a:tab pos="230504" algn="l"/>
              </a:tabLst>
            </a:pPr>
            <a:r>
              <a:rPr dirty="0" sz="2750">
                <a:latin typeface="Arial MT"/>
                <a:cs typeface="Arial MT"/>
              </a:rPr>
              <a:t>	Converts</a:t>
            </a:r>
            <a:r>
              <a:rPr dirty="0" sz="2750" spc="17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scattered</a:t>
            </a:r>
            <a:r>
              <a:rPr dirty="0" sz="2750" spc="24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light</a:t>
            </a:r>
            <a:r>
              <a:rPr dirty="0" sz="2750" spc="120">
                <a:latin typeface="Arial MT"/>
                <a:cs typeface="Arial MT"/>
              </a:rPr>
              <a:t> </a:t>
            </a:r>
            <a:r>
              <a:rPr dirty="0" sz="2750" spc="-25">
                <a:latin typeface="Arial MT"/>
                <a:cs typeface="Arial MT"/>
              </a:rPr>
              <a:t>to </a:t>
            </a:r>
            <a:r>
              <a:rPr dirty="0" sz="2750">
                <a:latin typeface="Arial MT"/>
                <a:cs typeface="Arial MT"/>
              </a:rPr>
              <a:t>particle</a:t>
            </a:r>
            <a:r>
              <a:rPr dirty="0" sz="2750" spc="15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size</a:t>
            </a:r>
            <a:r>
              <a:rPr dirty="0" sz="2750" spc="35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distribution</a:t>
            </a:r>
            <a:endParaRPr sz="2750">
              <a:latin typeface="Arial MT"/>
              <a:cs typeface="Arial MT"/>
            </a:endParaRPr>
          </a:p>
          <a:p>
            <a:pPr marL="230504" indent="-217804">
              <a:lnSpc>
                <a:spcPts val="3250"/>
              </a:lnSpc>
              <a:buChar char="•"/>
              <a:tabLst>
                <a:tab pos="230504" algn="l"/>
              </a:tabLst>
            </a:pPr>
            <a:r>
              <a:rPr dirty="0" sz="2750">
                <a:latin typeface="Arial MT"/>
                <a:cs typeface="Arial MT"/>
              </a:rPr>
              <a:t>Quick,</a:t>
            </a:r>
            <a:r>
              <a:rPr dirty="0" sz="2750" spc="130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repeatable</a:t>
            </a:r>
            <a:endParaRPr sz="2750">
              <a:latin typeface="Arial MT"/>
              <a:cs typeface="Arial MT"/>
            </a:endParaRPr>
          </a:p>
          <a:p>
            <a:pPr marL="230504" indent="-217804">
              <a:lnSpc>
                <a:spcPct val="100000"/>
              </a:lnSpc>
              <a:spcBef>
                <a:spcPts val="80"/>
              </a:spcBef>
              <a:buChar char="•"/>
              <a:tabLst>
                <a:tab pos="230504" algn="l"/>
              </a:tabLst>
            </a:pPr>
            <a:r>
              <a:rPr dirty="0" sz="2750">
                <a:latin typeface="Arial MT"/>
                <a:cs typeface="Arial MT"/>
              </a:rPr>
              <a:t>Most</a:t>
            </a:r>
            <a:r>
              <a:rPr dirty="0" sz="2750" spc="260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common</a:t>
            </a:r>
            <a:r>
              <a:rPr dirty="0" sz="2750" spc="65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technique</a:t>
            </a:r>
            <a:endParaRPr sz="2750">
              <a:latin typeface="Arial MT"/>
              <a:cs typeface="Arial MT"/>
            </a:endParaRPr>
          </a:p>
          <a:p>
            <a:pPr marL="231140" indent="-218440">
              <a:lnSpc>
                <a:spcPct val="100000"/>
              </a:lnSpc>
              <a:spcBef>
                <a:spcPts val="75"/>
              </a:spcBef>
              <a:buChar char="•"/>
              <a:tabLst>
                <a:tab pos="231140" algn="l"/>
              </a:tabLst>
            </a:pPr>
            <a:r>
              <a:rPr dirty="0" sz="2750">
                <a:latin typeface="Arial MT"/>
                <a:cs typeface="Arial MT"/>
              </a:rPr>
              <a:t>Suspensions</a:t>
            </a:r>
            <a:r>
              <a:rPr dirty="0" sz="2750" spc="275">
                <a:latin typeface="Arial MT"/>
                <a:cs typeface="Arial MT"/>
              </a:rPr>
              <a:t> </a:t>
            </a:r>
            <a:r>
              <a:rPr dirty="0" sz="2750">
                <a:latin typeface="Arial MT"/>
                <a:cs typeface="Arial MT"/>
              </a:rPr>
              <a:t>&amp;</a:t>
            </a:r>
            <a:r>
              <a:rPr dirty="0" sz="2750" spc="30">
                <a:latin typeface="Arial MT"/>
                <a:cs typeface="Arial MT"/>
              </a:rPr>
              <a:t> </a:t>
            </a:r>
            <a:r>
              <a:rPr dirty="0" sz="2750" spc="-10">
                <a:latin typeface="Arial MT"/>
                <a:cs typeface="Arial MT"/>
              </a:rPr>
              <a:t>powders</a:t>
            </a:r>
            <a:endParaRPr sz="275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575" y="1857120"/>
            <a:ext cx="6029325" cy="327621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Laser</a:t>
            </a:r>
            <a:r>
              <a:rPr dirty="0" spc="-50"/>
              <a:t> </a:t>
            </a:r>
            <a:r>
              <a:rPr dirty="0" spc="-10"/>
              <a:t>diffraction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477000" y="3352370"/>
            <a:ext cx="4536440" cy="2817495"/>
            <a:chOff x="6477000" y="3352370"/>
            <a:chExt cx="4536440" cy="2817495"/>
          </a:xfrm>
        </p:grpSpPr>
        <p:sp>
          <p:nvSpPr>
            <p:cNvPr id="3" name="object 3" descr=""/>
            <p:cNvSpPr/>
            <p:nvPr/>
          </p:nvSpPr>
          <p:spPr>
            <a:xfrm>
              <a:off x="6477000" y="3352370"/>
              <a:ext cx="4536440" cy="2817495"/>
            </a:xfrm>
            <a:custGeom>
              <a:avLst/>
              <a:gdLst/>
              <a:ahLst/>
              <a:cxnLst/>
              <a:rect l="l" t="t" r="r" b="b"/>
              <a:pathLst>
                <a:path w="4536440" h="2817495">
                  <a:moveTo>
                    <a:pt x="4536063" y="0"/>
                  </a:moveTo>
                  <a:lnTo>
                    <a:pt x="0" y="0"/>
                  </a:lnTo>
                  <a:lnTo>
                    <a:pt x="0" y="2816943"/>
                  </a:lnTo>
                  <a:lnTo>
                    <a:pt x="4536063" y="2816943"/>
                  </a:lnTo>
                  <a:lnTo>
                    <a:pt x="4536063" y="0"/>
                  </a:lnTo>
                  <a:close/>
                </a:path>
              </a:pathLst>
            </a:custGeom>
            <a:solidFill>
              <a:srgbClr val="E4E4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789149" y="3495838"/>
              <a:ext cx="3905885" cy="2355850"/>
            </a:xfrm>
            <a:custGeom>
              <a:avLst/>
              <a:gdLst/>
              <a:ahLst/>
              <a:cxnLst/>
              <a:rect l="l" t="t" r="r" b="b"/>
              <a:pathLst>
                <a:path w="3905884" h="2355850">
                  <a:moveTo>
                    <a:pt x="3905791" y="0"/>
                  </a:moveTo>
                  <a:lnTo>
                    <a:pt x="0" y="0"/>
                  </a:lnTo>
                  <a:lnTo>
                    <a:pt x="0" y="2355621"/>
                  </a:lnTo>
                  <a:lnTo>
                    <a:pt x="3905791" y="2355621"/>
                  </a:lnTo>
                  <a:lnTo>
                    <a:pt x="3905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795624" y="3502362"/>
              <a:ext cx="3905885" cy="2355850"/>
            </a:xfrm>
            <a:custGeom>
              <a:avLst/>
              <a:gdLst/>
              <a:ahLst/>
              <a:cxnLst/>
              <a:rect l="l" t="t" r="r" b="b"/>
              <a:pathLst>
                <a:path w="3905884" h="2355850">
                  <a:moveTo>
                    <a:pt x="0" y="2355552"/>
                  </a:moveTo>
                  <a:lnTo>
                    <a:pt x="3905756" y="2355552"/>
                  </a:lnTo>
                </a:path>
                <a:path w="3905884" h="2355850">
                  <a:moveTo>
                    <a:pt x="0" y="2018924"/>
                  </a:moveTo>
                  <a:lnTo>
                    <a:pt x="3905756" y="2025189"/>
                  </a:lnTo>
                </a:path>
                <a:path w="3905884" h="2355850">
                  <a:moveTo>
                    <a:pt x="0" y="1682727"/>
                  </a:moveTo>
                  <a:lnTo>
                    <a:pt x="3905756" y="1682727"/>
                  </a:lnTo>
                </a:path>
                <a:path w="3905884" h="2355850">
                  <a:moveTo>
                    <a:pt x="0" y="1352346"/>
                  </a:moveTo>
                  <a:lnTo>
                    <a:pt x="3905756" y="1352346"/>
                  </a:lnTo>
                </a:path>
                <a:path w="3905884" h="2355850">
                  <a:moveTo>
                    <a:pt x="0" y="1009470"/>
                  </a:moveTo>
                  <a:lnTo>
                    <a:pt x="3905756" y="1015718"/>
                  </a:lnTo>
                </a:path>
                <a:path w="3905884" h="2355850">
                  <a:moveTo>
                    <a:pt x="0" y="679124"/>
                  </a:moveTo>
                  <a:lnTo>
                    <a:pt x="3905756" y="679124"/>
                  </a:lnTo>
                </a:path>
                <a:path w="3905884" h="2355850">
                  <a:moveTo>
                    <a:pt x="0" y="336196"/>
                  </a:moveTo>
                  <a:lnTo>
                    <a:pt x="3905756" y="342409"/>
                  </a:lnTo>
                </a:path>
                <a:path w="3905884" h="2355850">
                  <a:moveTo>
                    <a:pt x="0" y="0"/>
                  </a:moveTo>
                  <a:lnTo>
                    <a:pt x="3905756" y="0"/>
                  </a:lnTo>
                </a:path>
                <a:path w="3905884" h="2355850">
                  <a:moveTo>
                    <a:pt x="0" y="2355552"/>
                  </a:moveTo>
                  <a:lnTo>
                    <a:pt x="6268" y="0"/>
                  </a:lnTo>
                </a:path>
                <a:path w="3905884" h="2355850">
                  <a:moveTo>
                    <a:pt x="1572020" y="2355552"/>
                  </a:moveTo>
                  <a:lnTo>
                    <a:pt x="1578237" y="0"/>
                  </a:lnTo>
                </a:path>
                <a:path w="3905884" h="2355850">
                  <a:moveTo>
                    <a:pt x="3150810" y="2355552"/>
                  </a:moveTo>
                  <a:lnTo>
                    <a:pt x="3150810" y="0"/>
                  </a:lnTo>
                </a:path>
              </a:pathLst>
            </a:custGeom>
            <a:ln w="6266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795624" y="3502362"/>
              <a:ext cx="3905885" cy="2355850"/>
            </a:xfrm>
            <a:custGeom>
              <a:avLst/>
              <a:gdLst/>
              <a:ahLst/>
              <a:cxnLst/>
              <a:rect l="l" t="t" r="r" b="b"/>
              <a:pathLst>
                <a:path w="3905884" h="2355850">
                  <a:moveTo>
                    <a:pt x="0" y="2050214"/>
                  </a:moveTo>
                  <a:lnTo>
                    <a:pt x="3905756" y="2056479"/>
                  </a:lnTo>
                </a:path>
                <a:path w="3905884" h="2355850">
                  <a:moveTo>
                    <a:pt x="0" y="2087751"/>
                  </a:moveTo>
                  <a:lnTo>
                    <a:pt x="3905756" y="2087751"/>
                  </a:lnTo>
                </a:path>
                <a:path w="3905884" h="2355850">
                  <a:moveTo>
                    <a:pt x="0" y="2124892"/>
                  </a:moveTo>
                  <a:lnTo>
                    <a:pt x="3905756" y="2124892"/>
                  </a:lnTo>
                </a:path>
                <a:path w="3905884" h="2355850">
                  <a:moveTo>
                    <a:pt x="0" y="2156164"/>
                  </a:moveTo>
                  <a:lnTo>
                    <a:pt x="3905756" y="2156164"/>
                  </a:lnTo>
                </a:path>
                <a:path w="3905884" h="2355850">
                  <a:moveTo>
                    <a:pt x="0" y="2193719"/>
                  </a:moveTo>
                  <a:lnTo>
                    <a:pt x="3905756" y="2193719"/>
                  </a:lnTo>
                </a:path>
                <a:path w="3905884" h="2355850">
                  <a:moveTo>
                    <a:pt x="0" y="2224577"/>
                  </a:moveTo>
                  <a:lnTo>
                    <a:pt x="3905756" y="2224577"/>
                  </a:lnTo>
                </a:path>
                <a:path w="3905884" h="2355850">
                  <a:moveTo>
                    <a:pt x="0" y="2255867"/>
                  </a:moveTo>
                  <a:lnTo>
                    <a:pt x="3905756" y="2255867"/>
                  </a:lnTo>
                </a:path>
                <a:path w="3905884" h="2355850">
                  <a:moveTo>
                    <a:pt x="0" y="2287157"/>
                  </a:moveTo>
                  <a:lnTo>
                    <a:pt x="3905756" y="2293404"/>
                  </a:lnTo>
                </a:path>
                <a:path w="3905884" h="2355850">
                  <a:moveTo>
                    <a:pt x="0" y="2324280"/>
                  </a:moveTo>
                  <a:lnTo>
                    <a:pt x="3905756" y="2324280"/>
                  </a:lnTo>
                </a:path>
                <a:path w="3905884" h="2355850">
                  <a:moveTo>
                    <a:pt x="0" y="1719850"/>
                  </a:moveTo>
                  <a:lnTo>
                    <a:pt x="3905756" y="1719850"/>
                  </a:lnTo>
                </a:path>
                <a:path w="3905884" h="2355850">
                  <a:moveTo>
                    <a:pt x="0" y="1751123"/>
                  </a:moveTo>
                  <a:lnTo>
                    <a:pt x="3905756" y="1751123"/>
                  </a:lnTo>
                </a:path>
                <a:path w="3905884" h="2355850">
                  <a:moveTo>
                    <a:pt x="0" y="1788678"/>
                  </a:moveTo>
                  <a:lnTo>
                    <a:pt x="3905756" y="1788678"/>
                  </a:lnTo>
                </a:path>
                <a:path w="3905884" h="2355850">
                  <a:moveTo>
                    <a:pt x="0" y="1819536"/>
                  </a:moveTo>
                  <a:lnTo>
                    <a:pt x="3905756" y="1819536"/>
                  </a:lnTo>
                </a:path>
                <a:path w="3905884" h="2355850">
                  <a:moveTo>
                    <a:pt x="0" y="1850826"/>
                  </a:moveTo>
                  <a:lnTo>
                    <a:pt x="3905756" y="1857090"/>
                  </a:lnTo>
                </a:path>
                <a:path w="3905884" h="2355850">
                  <a:moveTo>
                    <a:pt x="0" y="1888363"/>
                  </a:moveTo>
                  <a:lnTo>
                    <a:pt x="3905756" y="1888363"/>
                  </a:lnTo>
                </a:path>
                <a:path w="3905884" h="2355850">
                  <a:moveTo>
                    <a:pt x="0" y="1919239"/>
                  </a:moveTo>
                  <a:lnTo>
                    <a:pt x="3905756" y="1919239"/>
                  </a:lnTo>
                </a:path>
                <a:path w="3905884" h="2355850">
                  <a:moveTo>
                    <a:pt x="0" y="1956776"/>
                  </a:moveTo>
                  <a:lnTo>
                    <a:pt x="3905756" y="1956776"/>
                  </a:lnTo>
                </a:path>
                <a:path w="3905884" h="2355850">
                  <a:moveTo>
                    <a:pt x="0" y="1988066"/>
                  </a:moveTo>
                  <a:lnTo>
                    <a:pt x="3905756" y="1988066"/>
                  </a:lnTo>
                </a:path>
                <a:path w="3905884" h="2355850">
                  <a:moveTo>
                    <a:pt x="0" y="1383222"/>
                  </a:moveTo>
                  <a:lnTo>
                    <a:pt x="3905756" y="1383222"/>
                  </a:lnTo>
                </a:path>
                <a:path w="3905884" h="2355850">
                  <a:moveTo>
                    <a:pt x="0" y="1414512"/>
                  </a:moveTo>
                  <a:lnTo>
                    <a:pt x="3905756" y="1420759"/>
                  </a:lnTo>
                </a:path>
                <a:path w="3905884" h="2355850">
                  <a:moveTo>
                    <a:pt x="0" y="1445784"/>
                  </a:moveTo>
                  <a:lnTo>
                    <a:pt x="3905756" y="1452049"/>
                  </a:lnTo>
                </a:path>
                <a:path w="3905884" h="2355850">
                  <a:moveTo>
                    <a:pt x="0" y="1482907"/>
                  </a:moveTo>
                  <a:lnTo>
                    <a:pt x="3905756" y="1482907"/>
                  </a:lnTo>
                </a:path>
                <a:path w="3905884" h="2355850">
                  <a:moveTo>
                    <a:pt x="0" y="1520462"/>
                  </a:moveTo>
                  <a:lnTo>
                    <a:pt x="3905756" y="1520462"/>
                  </a:lnTo>
                </a:path>
                <a:path w="3905884" h="2355850">
                  <a:moveTo>
                    <a:pt x="0" y="1551735"/>
                  </a:moveTo>
                  <a:lnTo>
                    <a:pt x="3905756" y="1551735"/>
                  </a:lnTo>
                </a:path>
                <a:path w="3905884" h="2355850">
                  <a:moveTo>
                    <a:pt x="0" y="1583024"/>
                  </a:moveTo>
                  <a:lnTo>
                    <a:pt x="3905756" y="1588858"/>
                  </a:lnTo>
                </a:path>
                <a:path w="3905884" h="2355850">
                  <a:moveTo>
                    <a:pt x="0" y="1613900"/>
                  </a:moveTo>
                  <a:lnTo>
                    <a:pt x="3905756" y="1620148"/>
                  </a:lnTo>
                </a:path>
                <a:path w="3905884" h="2355850">
                  <a:moveTo>
                    <a:pt x="0" y="1651437"/>
                  </a:moveTo>
                  <a:lnTo>
                    <a:pt x="3905756" y="1651437"/>
                  </a:lnTo>
                </a:path>
                <a:path w="3905884" h="2355850">
                  <a:moveTo>
                    <a:pt x="0" y="1047008"/>
                  </a:moveTo>
                  <a:lnTo>
                    <a:pt x="3905756" y="1047008"/>
                  </a:lnTo>
                </a:path>
                <a:path w="3905884" h="2355850">
                  <a:moveTo>
                    <a:pt x="0" y="1077883"/>
                  </a:moveTo>
                  <a:lnTo>
                    <a:pt x="3905756" y="1077883"/>
                  </a:lnTo>
                </a:path>
                <a:path w="3905884" h="2355850">
                  <a:moveTo>
                    <a:pt x="0" y="1115421"/>
                  </a:moveTo>
                  <a:lnTo>
                    <a:pt x="3905756" y="1115421"/>
                  </a:lnTo>
                </a:path>
                <a:path w="3905884" h="2355850">
                  <a:moveTo>
                    <a:pt x="0" y="1146711"/>
                  </a:moveTo>
                  <a:lnTo>
                    <a:pt x="3905756" y="1146711"/>
                  </a:lnTo>
                </a:path>
                <a:path w="3905884" h="2355850">
                  <a:moveTo>
                    <a:pt x="0" y="1177569"/>
                  </a:moveTo>
                  <a:lnTo>
                    <a:pt x="3905756" y="1183834"/>
                  </a:lnTo>
                </a:path>
                <a:path w="3905884" h="2355850">
                  <a:moveTo>
                    <a:pt x="0" y="1215106"/>
                  </a:moveTo>
                  <a:lnTo>
                    <a:pt x="3905756" y="1215106"/>
                  </a:lnTo>
                </a:path>
                <a:path w="3905884" h="2355850">
                  <a:moveTo>
                    <a:pt x="0" y="1246396"/>
                  </a:moveTo>
                  <a:lnTo>
                    <a:pt x="3905756" y="1246396"/>
                  </a:lnTo>
                </a:path>
                <a:path w="3905884" h="2355850">
                  <a:moveTo>
                    <a:pt x="0" y="1283519"/>
                  </a:moveTo>
                  <a:lnTo>
                    <a:pt x="3905756" y="1283519"/>
                  </a:lnTo>
                </a:path>
                <a:path w="3905884" h="2355850">
                  <a:moveTo>
                    <a:pt x="0" y="1314809"/>
                  </a:moveTo>
                  <a:lnTo>
                    <a:pt x="3905756" y="1314809"/>
                  </a:lnTo>
                </a:path>
                <a:path w="3905884" h="2355850">
                  <a:moveTo>
                    <a:pt x="0" y="710362"/>
                  </a:moveTo>
                  <a:lnTo>
                    <a:pt x="3905756" y="710362"/>
                  </a:lnTo>
                </a:path>
                <a:path w="3905884" h="2355850">
                  <a:moveTo>
                    <a:pt x="0" y="741600"/>
                  </a:moveTo>
                  <a:lnTo>
                    <a:pt x="3905756" y="747986"/>
                  </a:lnTo>
                </a:path>
                <a:path w="3905884" h="2355850">
                  <a:moveTo>
                    <a:pt x="0" y="772493"/>
                  </a:moveTo>
                  <a:lnTo>
                    <a:pt x="3905756" y="778706"/>
                  </a:lnTo>
                </a:path>
                <a:path w="3905884" h="2355850">
                  <a:moveTo>
                    <a:pt x="0" y="810117"/>
                  </a:moveTo>
                  <a:lnTo>
                    <a:pt x="3905756" y="810117"/>
                  </a:lnTo>
                </a:path>
                <a:path w="3905884" h="2355850">
                  <a:moveTo>
                    <a:pt x="0" y="841355"/>
                  </a:moveTo>
                  <a:lnTo>
                    <a:pt x="3905756" y="841355"/>
                  </a:lnTo>
                </a:path>
                <a:path w="3905884" h="2355850">
                  <a:moveTo>
                    <a:pt x="0" y="878461"/>
                  </a:moveTo>
                  <a:lnTo>
                    <a:pt x="3905756" y="878461"/>
                  </a:lnTo>
                </a:path>
                <a:path w="3905884" h="2355850">
                  <a:moveTo>
                    <a:pt x="0" y="916084"/>
                  </a:moveTo>
                  <a:lnTo>
                    <a:pt x="3905756" y="916084"/>
                  </a:lnTo>
                </a:path>
                <a:path w="3905884" h="2355850">
                  <a:moveTo>
                    <a:pt x="0" y="947305"/>
                  </a:moveTo>
                  <a:lnTo>
                    <a:pt x="3905756" y="947305"/>
                  </a:lnTo>
                </a:path>
                <a:path w="3905884" h="2355850">
                  <a:moveTo>
                    <a:pt x="0" y="978181"/>
                  </a:moveTo>
                  <a:lnTo>
                    <a:pt x="3905756" y="984445"/>
                  </a:lnTo>
                </a:path>
                <a:path w="3905884" h="2355850">
                  <a:moveTo>
                    <a:pt x="0" y="373820"/>
                  </a:moveTo>
                  <a:lnTo>
                    <a:pt x="3905756" y="373820"/>
                  </a:lnTo>
                </a:path>
                <a:path w="3905884" h="2355850">
                  <a:moveTo>
                    <a:pt x="0" y="405058"/>
                  </a:moveTo>
                  <a:lnTo>
                    <a:pt x="3905756" y="405058"/>
                  </a:lnTo>
                </a:path>
                <a:path w="3905884" h="2355850">
                  <a:moveTo>
                    <a:pt x="0" y="442164"/>
                  </a:moveTo>
                  <a:lnTo>
                    <a:pt x="3905756" y="442164"/>
                  </a:lnTo>
                </a:path>
                <a:path w="3905884" h="2355850">
                  <a:moveTo>
                    <a:pt x="0" y="473402"/>
                  </a:moveTo>
                  <a:lnTo>
                    <a:pt x="3905756" y="473402"/>
                  </a:lnTo>
                </a:path>
                <a:path w="3905884" h="2355850">
                  <a:moveTo>
                    <a:pt x="0" y="511026"/>
                  </a:moveTo>
                  <a:lnTo>
                    <a:pt x="3905756" y="511026"/>
                  </a:lnTo>
                </a:path>
                <a:path w="3905884" h="2355850">
                  <a:moveTo>
                    <a:pt x="0" y="541919"/>
                  </a:moveTo>
                  <a:lnTo>
                    <a:pt x="3905756" y="541919"/>
                  </a:lnTo>
                </a:path>
                <a:path w="3905884" h="2355850">
                  <a:moveTo>
                    <a:pt x="0" y="573157"/>
                  </a:moveTo>
                  <a:lnTo>
                    <a:pt x="3905756" y="579370"/>
                  </a:lnTo>
                </a:path>
                <a:path w="3905884" h="2355850">
                  <a:moveTo>
                    <a:pt x="0" y="610608"/>
                  </a:moveTo>
                  <a:lnTo>
                    <a:pt x="3905756" y="610608"/>
                  </a:lnTo>
                </a:path>
                <a:path w="3905884" h="2355850">
                  <a:moveTo>
                    <a:pt x="0" y="642018"/>
                  </a:moveTo>
                  <a:lnTo>
                    <a:pt x="3905756" y="642018"/>
                  </a:lnTo>
                </a:path>
                <a:path w="3905884" h="2355850">
                  <a:moveTo>
                    <a:pt x="0" y="37105"/>
                  </a:moveTo>
                  <a:lnTo>
                    <a:pt x="3905756" y="37105"/>
                  </a:lnTo>
                </a:path>
                <a:path w="3905884" h="2355850">
                  <a:moveTo>
                    <a:pt x="0" y="74729"/>
                  </a:moveTo>
                  <a:lnTo>
                    <a:pt x="3905756" y="74729"/>
                  </a:lnTo>
                </a:path>
                <a:path w="3905884" h="2355850">
                  <a:moveTo>
                    <a:pt x="0" y="105967"/>
                  </a:moveTo>
                  <a:lnTo>
                    <a:pt x="3905756" y="105967"/>
                  </a:lnTo>
                </a:path>
                <a:path w="3905884" h="2355850">
                  <a:moveTo>
                    <a:pt x="0" y="136860"/>
                  </a:moveTo>
                  <a:lnTo>
                    <a:pt x="3905756" y="143073"/>
                  </a:lnTo>
                </a:path>
                <a:path w="3905884" h="2355850">
                  <a:moveTo>
                    <a:pt x="0" y="168098"/>
                  </a:moveTo>
                  <a:lnTo>
                    <a:pt x="3905756" y="174311"/>
                  </a:lnTo>
                </a:path>
                <a:path w="3905884" h="2355850">
                  <a:moveTo>
                    <a:pt x="0" y="205722"/>
                  </a:moveTo>
                  <a:lnTo>
                    <a:pt x="3905756" y="205722"/>
                  </a:lnTo>
                </a:path>
                <a:path w="3905884" h="2355850">
                  <a:moveTo>
                    <a:pt x="0" y="236442"/>
                  </a:moveTo>
                  <a:lnTo>
                    <a:pt x="3905756" y="236442"/>
                  </a:lnTo>
                </a:path>
                <a:path w="3905884" h="2355850">
                  <a:moveTo>
                    <a:pt x="0" y="274066"/>
                  </a:moveTo>
                  <a:lnTo>
                    <a:pt x="3905756" y="274066"/>
                  </a:lnTo>
                </a:path>
                <a:path w="3905884" h="2355850">
                  <a:moveTo>
                    <a:pt x="0" y="305304"/>
                  </a:moveTo>
                  <a:lnTo>
                    <a:pt x="3905756" y="311517"/>
                  </a:lnTo>
                </a:path>
                <a:path w="3905884" h="2355850">
                  <a:moveTo>
                    <a:pt x="0" y="2355552"/>
                  </a:moveTo>
                  <a:lnTo>
                    <a:pt x="6268" y="0"/>
                  </a:lnTo>
                </a:path>
                <a:path w="3905884" h="2355850">
                  <a:moveTo>
                    <a:pt x="0" y="2355552"/>
                  </a:moveTo>
                  <a:lnTo>
                    <a:pt x="6268" y="0"/>
                  </a:lnTo>
                </a:path>
                <a:path w="3905884" h="2355850">
                  <a:moveTo>
                    <a:pt x="473861" y="2355552"/>
                  </a:moveTo>
                  <a:lnTo>
                    <a:pt x="473861" y="0"/>
                  </a:lnTo>
                </a:path>
                <a:path w="3905884" h="2355850">
                  <a:moveTo>
                    <a:pt x="754669" y="2355552"/>
                  </a:moveTo>
                  <a:lnTo>
                    <a:pt x="754669" y="0"/>
                  </a:lnTo>
                </a:path>
                <a:path w="3905884" h="2355850">
                  <a:moveTo>
                    <a:pt x="948154" y="2355552"/>
                  </a:moveTo>
                  <a:lnTo>
                    <a:pt x="948154" y="0"/>
                  </a:lnTo>
                </a:path>
                <a:path w="3905884" h="2355850">
                  <a:moveTo>
                    <a:pt x="1104013" y="2355552"/>
                  </a:moveTo>
                  <a:lnTo>
                    <a:pt x="1104013" y="0"/>
                  </a:lnTo>
                </a:path>
                <a:path w="3905884" h="2355850">
                  <a:moveTo>
                    <a:pt x="1222694" y="2355552"/>
                  </a:moveTo>
                  <a:lnTo>
                    <a:pt x="1228962" y="0"/>
                  </a:lnTo>
                </a:path>
                <a:path w="3905884" h="2355850">
                  <a:moveTo>
                    <a:pt x="1328839" y="2355552"/>
                  </a:moveTo>
                  <a:lnTo>
                    <a:pt x="1328839" y="0"/>
                  </a:lnTo>
                </a:path>
                <a:path w="3905884" h="2355850">
                  <a:moveTo>
                    <a:pt x="1422482" y="2355552"/>
                  </a:moveTo>
                  <a:lnTo>
                    <a:pt x="1428698" y="0"/>
                  </a:lnTo>
                </a:path>
                <a:path w="3905884" h="2355850">
                  <a:moveTo>
                    <a:pt x="1503467" y="2355552"/>
                  </a:moveTo>
                  <a:lnTo>
                    <a:pt x="1503467" y="0"/>
                  </a:lnTo>
                </a:path>
                <a:path w="3905884" h="2355850">
                  <a:moveTo>
                    <a:pt x="1572020" y="2355552"/>
                  </a:moveTo>
                  <a:lnTo>
                    <a:pt x="1578237" y="0"/>
                  </a:lnTo>
                </a:path>
                <a:path w="3905884" h="2355850">
                  <a:moveTo>
                    <a:pt x="1572020" y="2355552"/>
                  </a:moveTo>
                  <a:lnTo>
                    <a:pt x="1578237" y="0"/>
                  </a:lnTo>
                </a:path>
                <a:path w="3905884" h="2355850">
                  <a:moveTo>
                    <a:pt x="2052582" y="2355552"/>
                  </a:moveTo>
                  <a:lnTo>
                    <a:pt x="2052582" y="0"/>
                  </a:lnTo>
                </a:path>
                <a:path w="3905884" h="2355850">
                  <a:moveTo>
                    <a:pt x="2327139" y="2355552"/>
                  </a:moveTo>
                  <a:lnTo>
                    <a:pt x="2333355" y="0"/>
                  </a:lnTo>
                </a:path>
                <a:path w="3905884" h="2355850">
                  <a:moveTo>
                    <a:pt x="2526927" y="2355552"/>
                  </a:moveTo>
                  <a:lnTo>
                    <a:pt x="2526927" y="0"/>
                  </a:lnTo>
                </a:path>
                <a:path w="3905884" h="2355850">
                  <a:moveTo>
                    <a:pt x="2682682" y="2355552"/>
                  </a:moveTo>
                  <a:lnTo>
                    <a:pt x="2682682" y="0"/>
                  </a:lnTo>
                </a:path>
                <a:path w="3905884" h="2355850">
                  <a:moveTo>
                    <a:pt x="2801484" y="2355552"/>
                  </a:moveTo>
                  <a:lnTo>
                    <a:pt x="2801484" y="0"/>
                  </a:lnTo>
                </a:path>
                <a:path w="3905884" h="2355850">
                  <a:moveTo>
                    <a:pt x="2907508" y="2355552"/>
                  </a:moveTo>
                  <a:lnTo>
                    <a:pt x="2907508" y="0"/>
                  </a:lnTo>
                </a:path>
                <a:path w="3905884" h="2355850">
                  <a:moveTo>
                    <a:pt x="3000754" y="2355552"/>
                  </a:moveTo>
                  <a:lnTo>
                    <a:pt x="3000754" y="0"/>
                  </a:lnTo>
                </a:path>
                <a:path w="3905884" h="2355850">
                  <a:moveTo>
                    <a:pt x="3082257" y="2355552"/>
                  </a:moveTo>
                  <a:lnTo>
                    <a:pt x="3082257" y="0"/>
                  </a:lnTo>
                </a:path>
                <a:path w="3905884" h="2355850">
                  <a:moveTo>
                    <a:pt x="3150810" y="2355552"/>
                  </a:moveTo>
                  <a:lnTo>
                    <a:pt x="3150810" y="0"/>
                  </a:lnTo>
                </a:path>
                <a:path w="3905884" h="2355850">
                  <a:moveTo>
                    <a:pt x="3150810" y="2355552"/>
                  </a:moveTo>
                  <a:lnTo>
                    <a:pt x="3150810" y="0"/>
                  </a:lnTo>
                </a:path>
                <a:path w="3905884" h="2355850">
                  <a:moveTo>
                    <a:pt x="3624983" y="2355552"/>
                  </a:moveTo>
                  <a:lnTo>
                    <a:pt x="3631372" y="0"/>
                  </a:lnTo>
                </a:path>
                <a:path w="3905884" h="2355850">
                  <a:moveTo>
                    <a:pt x="3905756" y="2355552"/>
                  </a:moveTo>
                  <a:lnTo>
                    <a:pt x="3905756" y="0"/>
                  </a:lnTo>
                </a:path>
              </a:pathLst>
            </a:custGeom>
            <a:ln w="6266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789149" y="3495838"/>
              <a:ext cx="6350" cy="2355850"/>
            </a:xfrm>
            <a:custGeom>
              <a:avLst/>
              <a:gdLst/>
              <a:ahLst/>
              <a:cxnLst/>
              <a:rect l="l" t="t" r="r" b="b"/>
              <a:pathLst>
                <a:path w="6350" h="2355850">
                  <a:moveTo>
                    <a:pt x="6268" y="0"/>
                  </a:moveTo>
                  <a:lnTo>
                    <a:pt x="0" y="0"/>
                  </a:lnTo>
                  <a:lnTo>
                    <a:pt x="0" y="2355621"/>
                  </a:lnTo>
                  <a:lnTo>
                    <a:pt x="6268" y="2355621"/>
                  </a:lnTo>
                  <a:lnTo>
                    <a:pt x="6268" y="0"/>
                  </a:lnTo>
                  <a:close/>
                </a:path>
              </a:pathLst>
            </a:custGeom>
            <a:solidFill>
              <a:srgbClr val="706E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789149" y="5851451"/>
              <a:ext cx="3905885" cy="6350"/>
            </a:xfrm>
            <a:custGeom>
              <a:avLst/>
              <a:gdLst/>
              <a:ahLst/>
              <a:cxnLst/>
              <a:rect l="l" t="t" r="r" b="b"/>
              <a:pathLst>
                <a:path w="3905884" h="6350">
                  <a:moveTo>
                    <a:pt x="3905791" y="0"/>
                  </a:moveTo>
                  <a:lnTo>
                    <a:pt x="0" y="0"/>
                  </a:lnTo>
                  <a:lnTo>
                    <a:pt x="0" y="6256"/>
                  </a:lnTo>
                  <a:lnTo>
                    <a:pt x="3905791" y="6256"/>
                  </a:lnTo>
                  <a:lnTo>
                    <a:pt x="3905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789149" y="5845203"/>
              <a:ext cx="3905885" cy="6350"/>
            </a:xfrm>
            <a:custGeom>
              <a:avLst/>
              <a:gdLst/>
              <a:ahLst/>
              <a:cxnLst/>
              <a:rect l="l" t="t" r="r" b="b"/>
              <a:pathLst>
                <a:path w="3905884" h="6350">
                  <a:moveTo>
                    <a:pt x="3905791" y="0"/>
                  </a:moveTo>
                  <a:lnTo>
                    <a:pt x="0" y="0"/>
                  </a:lnTo>
                  <a:lnTo>
                    <a:pt x="0" y="6257"/>
                  </a:lnTo>
                  <a:lnTo>
                    <a:pt x="3905791" y="6257"/>
                  </a:lnTo>
                  <a:lnTo>
                    <a:pt x="3905791" y="0"/>
                  </a:lnTo>
                  <a:close/>
                </a:path>
              </a:pathLst>
            </a:custGeom>
            <a:solidFill>
              <a:srgbClr val="F0EE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694991" y="3495838"/>
              <a:ext cx="6350" cy="2355850"/>
            </a:xfrm>
            <a:custGeom>
              <a:avLst/>
              <a:gdLst/>
              <a:ahLst/>
              <a:cxnLst/>
              <a:rect l="l" t="t" r="r" b="b"/>
              <a:pathLst>
                <a:path w="6350" h="2355850">
                  <a:moveTo>
                    <a:pt x="5850" y="0"/>
                  </a:moveTo>
                  <a:lnTo>
                    <a:pt x="0" y="0"/>
                  </a:lnTo>
                  <a:lnTo>
                    <a:pt x="0" y="2355621"/>
                  </a:lnTo>
                  <a:lnTo>
                    <a:pt x="5850" y="2355621"/>
                  </a:lnTo>
                  <a:lnTo>
                    <a:pt x="58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764283" y="3502362"/>
              <a:ext cx="3974465" cy="2374900"/>
            </a:xfrm>
            <a:custGeom>
              <a:avLst/>
              <a:gdLst/>
              <a:ahLst/>
              <a:cxnLst/>
              <a:rect l="l" t="t" r="r" b="b"/>
              <a:pathLst>
                <a:path w="3974465" h="2374900">
                  <a:moveTo>
                    <a:pt x="31340" y="2018924"/>
                  </a:moveTo>
                  <a:lnTo>
                    <a:pt x="0" y="2025189"/>
                  </a:lnTo>
                </a:path>
                <a:path w="3974465" h="2374900">
                  <a:moveTo>
                    <a:pt x="31340" y="1682727"/>
                  </a:moveTo>
                  <a:lnTo>
                    <a:pt x="0" y="1682727"/>
                  </a:lnTo>
                </a:path>
                <a:path w="3974465" h="2374900">
                  <a:moveTo>
                    <a:pt x="31340" y="1352346"/>
                  </a:moveTo>
                  <a:lnTo>
                    <a:pt x="0" y="1352346"/>
                  </a:lnTo>
                </a:path>
                <a:path w="3974465" h="2374900">
                  <a:moveTo>
                    <a:pt x="31340" y="1009470"/>
                  </a:moveTo>
                  <a:lnTo>
                    <a:pt x="0" y="1015718"/>
                  </a:lnTo>
                </a:path>
                <a:path w="3974465" h="2374900">
                  <a:moveTo>
                    <a:pt x="31340" y="679124"/>
                  </a:moveTo>
                  <a:lnTo>
                    <a:pt x="0" y="679124"/>
                  </a:lnTo>
                </a:path>
                <a:path w="3974465" h="2374900">
                  <a:moveTo>
                    <a:pt x="31340" y="336196"/>
                  </a:moveTo>
                  <a:lnTo>
                    <a:pt x="0" y="342409"/>
                  </a:lnTo>
                </a:path>
                <a:path w="3974465" h="2374900">
                  <a:moveTo>
                    <a:pt x="31340" y="0"/>
                  </a:moveTo>
                  <a:lnTo>
                    <a:pt x="0" y="0"/>
                  </a:lnTo>
                </a:path>
                <a:path w="3974465" h="2374900">
                  <a:moveTo>
                    <a:pt x="3937097" y="1177569"/>
                  </a:moveTo>
                  <a:lnTo>
                    <a:pt x="3974395" y="1183834"/>
                  </a:lnTo>
                </a:path>
                <a:path w="3974465" h="2374900">
                  <a:moveTo>
                    <a:pt x="3937097" y="947305"/>
                  </a:moveTo>
                  <a:lnTo>
                    <a:pt x="3974395" y="947305"/>
                  </a:lnTo>
                </a:path>
                <a:path w="3974465" h="2374900">
                  <a:moveTo>
                    <a:pt x="3937097" y="710362"/>
                  </a:moveTo>
                  <a:lnTo>
                    <a:pt x="3974395" y="710362"/>
                  </a:lnTo>
                </a:path>
                <a:path w="3974465" h="2374900">
                  <a:moveTo>
                    <a:pt x="3937097" y="473402"/>
                  </a:moveTo>
                  <a:lnTo>
                    <a:pt x="3974395" y="473402"/>
                  </a:lnTo>
                </a:path>
                <a:path w="3974465" h="2374900">
                  <a:moveTo>
                    <a:pt x="3937097" y="236442"/>
                  </a:moveTo>
                  <a:lnTo>
                    <a:pt x="3974395" y="236442"/>
                  </a:lnTo>
                </a:path>
                <a:path w="3974465" h="2374900">
                  <a:moveTo>
                    <a:pt x="31340" y="2050214"/>
                  </a:moveTo>
                  <a:lnTo>
                    <a:pt x="18804" y="2056479"/>
                  </a:lnTo>
                </a:path>
                <a:path w="3974465" h="2374900">
                  <a:moveTo>
                    <a:pt x="31340" y="2087751"/>
                  </a:moveTo>
                  <a:lnTo>
                    <a:pt x="18804" y="2087751"/>
                  </a:lnTo>
                </a:path>
                <a:path w="3974465" h="2374900">
                  <a:moveTo>
                    <a:pt x="31340" y="2124892"/>
                  </a:moveTo>
                  <a:lnTo>
                    <a:pt x="18804" y="2124892"/>
                  </a:lnTo>
                </a:path>
                <a:path w="3974465" h="2374900">
                  <a:moveTo>
                    <a:pt x="31340" y="2156164"/>
                  </a:moveTo>
                  <a:lnTo>
                    <a:pt x="18804" y="2156164"/>
                  </a:lnTo>
                </a:path>
                <a:path w="3974465" h="2374900">
                  <a:moveTo>
                    <a:pt x="31340" y="2193719"/>
                  </a:moveTo>
                  <a:lnTo>
                    <a:pt x="18804" y="2193719"/>
                  </a:lnTo>
                </a:path>
                <a:path w="3974465" h="2374900">
                  <a:moveTo>
                    <a:pt x="31340" y="1719850"/>
                  </a:moveTo>
                  <a:lnTo>
                    <a:pt x="18804" y="1719850"/>
                  </a:lnTo>
                </a:path>
                <a:path w="3974465" h="2374900">
                  <a:moveTo>
                    <a:pt x="31340" y="1751123"/>
                  </a:moveTo>
                  <a:lnTo>
                    <a:pt x="18804" y="1751123"/>
                  </a:lnTo>
                </a:path>
                <a:path w="3974465" h="2374900">
                  <a:moveTo>
                    <a:pt x="31340" y="1788678"/>
                  </a:moveTo>
                  <a:lnTo>
                    <a:pt x="18804" y="1788678"/>
                  </a:lnTo>
                </a:path>
                <a:path w="3974465" h="2374900">
                  <a:moveTo>
                    <a:pt x="31340" y="1819536"/>
                  </a:moveTo>
                  <a:lnTo>
                    <a:pt x="18804" y="1819536"/>
                  </a:lnTo>
                </a:path>
                <a:path w="3974465" h="2374900">
                  <a:moveTo>
                    <a:pt x="31340" y="1850826"/>
                  </a:moveTo>
                  <a:lnTo>
                    <a:pt x="18804" y="1857090"/>
                  </a:lnTo>
                </a:path>
                <a:path w="3974465" h="2374900">
                  <a:moveTo>
                    <a:pt x="31340" y="1888363"/>
                  </a:moveTo>
                  <a:lnTo>
                    <a:pt x="18804" y="1888363"/>
                  </a:lnTo>
                </a:path>
                <a:path w="3974465" h="2374900">
                  <a:moveTo>
                    <a:pt x="31340" y="1919239"/>
                  </a:moveTo>
                  <a:lnTo>
                    <a:pt x="18804" y="1919239"/>
                  </a:lnTo>
                </a:path>
                <a:path w="3974465" h="2374900">
                  <a:moveTo>
                    <a:pt x="31340" y="1956776"/>
                  </a:moveTo>
                  <a:lnTo>
                    <a:pt x="18804" y="1956776"/>
                  </a:lnTo>
                </a:path>
                <a:path w="3974465" h="2374900">
                  <a:moveTo>
                    <a:pt x="31340" y="1988066"/>
                  </a:moveTo>
                  <a:lnTo>
                    <a:pt x="18804" y="1988066"/>
                  </a:lnTo>
                </a:path>
                <a:path w="3974465" h="2374900">
                  <a:moveTo>
                    <a:pt x="31340" y="1383222"/>
                  </a:moveTo>
                  <a:lnTo>
                    <a:pt x="18804" y="1383222"/>
                  </a:lnTo>
                </a:path>
                <a:path w="3974465" h="2374900">
                  <a:moveTo>
                    <a:pt x="31340" y="1414512"/>
                  </a:moveTo>
                  <a:lnTo>
                    <a:pt x="18804" y="1420759"/>
                  </a:lnTo>
                </a:path>
                <a:path w="3974465" h="2374900">
                  <a:moveTo>
                    <a:pt x="31340" y="1445784"/>
                  </a:moveTo>
                  <a:lnTo>
                    <a:pt x="18804" y="1452049"/>
                  </a:lnTo>
                </a:path>
                <a:path w="3974465" h="2374900">
                  <a:moveTo>
                    <a:pt x="31340" y="1482907"/>
                  </a:moveTo>
                  <a:lnTo>
                    <a:pt x="18804" y="1482907"/>
                  </a:lnTo>
                </a:path>
                <a:path w="3974465" h="2374900">
                  <a:moveTo>
                    <a:pt x="31340" y="1520462"/>
                  </a:moveTo>
                  <a:lnTo>
                    <a:pt x="18804" y="1520462"/>
                  </a:lnTo>
                </a:path>
                <a:path w="3974465" h="2374900">
                  <a:moveTo>
                    <a:pt x="31340" y="1551735"/>
                  </a:moveTo>
                  <a:lnTo>
                    <a:pt x="18804" y="1551735"/>
                  </a:lnTo>
                </a:path>
                <a:path w="3974465" h="2374900">
                  <a:moveTo>
                    <a:pt x="31340" y="1583024"/>
                  </a:moveTo>
                  <a:lnTo>
                    <a:pt x="18804" y="1588858"/>
                  </a:lnTo>
                </a:path>
                <a:path w="3974465" h="2374900">
                  <a:moveTo>
                    <a:pt x="31340" y="1613900"/>
                  </a:moveTo>
                  <a:lnTo>
                    <a:pt x="18804" y="1620148"/>
                  </a:lnTo>
                </a:path>
                <a:path w="3974465" h="2374900">
                  <a:moveTo>
                    <a:pt x="31340" y="1651437"/>
                  </a:moveTo>
                  <a:lnTo>
                    <a:pt x="18804" y="1651437"/>
                  </a:lnTo>
                </a:path>
                <a:path w="3974465" h="2374900">
                  <a:moveTo>
                    <a:pt x="31340" y="1047008"/>
                  </a:moveTo>
                  <a:lnTo>
                    <a:pt x="18804" y="1047008"/>
                  </a:lnTo>
                </a:path>
                <a:path w="3974465" h="2374900">
                  <a:moveTo>
                    <a:pt x="31340" y="1077883"/>
                  </a:moveTo>
                  <a:lnTo>
                    <a:pt x="18804" y="1077883"/>
                  </a:lnTo>
                </a:path>
                <a:path w="3974465" h="2374900">
                  <a:moveTo>
                    <a:pt x="31340" y="1115421"/>
                  </a:moveTo>
                  <a:lnTo>
                    <a:pt x="18804" y="1115421"/>
                  </a:lnTo>
                </a:path>
                <a:path w="3974465" h="2374900">
                  <a:moveTo>
                    <a:pt x="31340" y="1146711"/>
                  </a:moveTo>
                  <a:lnTo>
                    <a:pt x="18804" y="1146711"/>
                  </a:lnTo>
                </a:path>
                <a:path w="3974465" h="2374900">
                  <a:moveTo>
                    <a:pt x="31340" y="1177569"/>
                  </a:moveTo>
                  <a:lnTo>
                    <a:pt x="18804" y="1183834"/>
                  </a:lnTo>
                </a:path>
                <a:path w="3974465" h="2374900">
                  <a:moveTo>
                    <a:pt x="31340" y="1215106"/>
                  </a:moveTo>
                  <a:lnTo>
                    <a:pt x="18804" y="1215106"/>
                  </a:lnTo>
                </a:path>
                <a:path w="3974465" h="2374900">
                  <a:moveTo>
                    <a:pt x="31340" y="1246396"/>
                  </a:moveTo>
                  <a:lnTo>
                    <a:pt x="18804" y="1246396"/>
                  </a:lnTo>
                </a:path>
                <a:path w="3974465" h="2374900">
                  <a:moveTo>
                    <a:pt x="31340" y="1283519"/>
                  </a:moveTo>
                  <a:lnTo>
                    <a:pt x="18804" y="1283519"/>
                  </a:lnTo>
                </a:path>
                <a:path w="3974465" h="2374900">
                  <a:moveTo>
                    <a:pt x="31340" y="1314809"/>
                  </a:moveTo>
                  <a:lnTo>
                    <a:pt x="18804" y="1314809"/>
                  </a:lnTo>
                </a:path>
                <a:path w="3974465" h="2374900">
                  <a:moveTo>
                    <a:pt x="31340" y="710362"/>
                  </a:moveTo>
                  <a:lnTo>
                    <a:pt x="18804" y="710362"/>
                  </a:lnTo>
                </a:path>
                <a:path w="3974465" h="2374900">
                  <a:moveTo>
                    <a:pt x="31340" y="741600"/>
                  </a:moveTo>
                  <a:lnTo>
                    <a:pt x="18804" y="747986"/>
                  </a:lnTo>
                </a:path>
                <a:path w="3974465" h="2374900">
                  <a:moveTo>
                    <a:pt x="31340" y="772493"/>
                  </a:moveTo>
                  <a:lnTo>
                    <a:pt x="18804" y="778706"/>
                  </a:lnTo>
                </a:path>
                <a:path w="3974465" h="2374900">
                  <a:moveTo>
                    <a:pt x="31340" y="810117"/>
                  </a:moveTo>
                  <a:lnTo>
                    <a:pt x="18804" y="810117"/>
                  </a:lnTo>
                </a:path>
                <a:path w="3974465" h="2374900">
                  <a:moveTo>
                    <a:pt x="31340" y="841355"/>
                  </a:moveTo>
                  <a:lnTo>
                    <a:pt x="18804" y="841355"/>
                  </a:lnTo>
                </a:path>
                <a:path w="3974465" h="2374900">
                  <a:moveTo>
                    <a:pt x="31340" y="878461"/>
                  </a:moveTo>
                  <a:lnTo>
                    <a:pt x="18804" y="878461"/>
                  </a:lnTo>
                </a:path>
                <a:path w="3974465" h="2374900">
                  <a:moveTo>
                    <a:pt x="31340" y="916084"/>
                  </a:moveTo>
                  <a:lnTo>
                    <a:pt x="18804" y="916084"/>
                  </a:lnTo>
                </a:path>
                <a:path w="3974465" h="2374900">
                  <a:moveTo>
                    <a:pt x="31340" y="947305"/>
                  </a:moveTo>
                  <a:lnTo>
                    <a:pt x="18804" y="947305"/>
                  </a:lnTo>
                </a:path>
                <a:path w="3974465" h="2374900">
                  <a:moveTo>
                    <a:pt x="31340" y="978181"/>
                  </a:moveTo>
                  <a:lnTo>
                    <a:pt x="18804" y="984445"/>
                  </a:lnTo>
                </a:path>
                <a:path w="3974465" h="2374900">
                  <a:moveTo>
                    <a:pt x="31340" y="373820"/>
                  </a:moveTo>
                  <a:lnTo>
                    <a:pt x="18804" y="373820"/>
                  </a:lnTo>
                </a:path>
                <a:path w="3974465" h="2374900">
                  <a:moveTo>
                    <a:pt x="31340" y="405058"/>
                  </a:moveTo>
                  <a:lnTo>
                    <a:pt x="18804" y="405058"/>
                  </a:lnTo>
                </a:path>
                <a:path w="3974465" h="2374900">
                  <a:moveTo>
                    <a:pt x="31340" y="442164"/>
                  </a:moveTo>
                  <a:lnTo>
                    <a:pt x="18804" y="442164"/>
                  </a:lnTo>
                </a:path>
                <a:path w="3974465" h="2374900">
                  <a:moveTo>
                    <a:pt x="31340" y="473402"/>
                  </a:moveTo>
                  <a:lnTo>
                    <a:pt x="18804" y="473402"/>
                  </a:lnTo>
                </a:path>
                <a:path w="3974465" h="2374900">
                  <a:moveTo>
                    <a:pt x="31340" y="511026"/>
                  </a:moveTo>
                  <a:lnTo>
                    <a:pt x="18804" y="511026"/>
                  </a:lnTo>
                </a:path>
                <a:path w="3974465" h="2374900">
                  <a:moveTo>
                    <a:pt x="31340" y="541919"/>
                  </a:moveTo>
                  <a:lnTo>
                    <a:pt x="18804" y="541919"/>
                  </a:lnTo>
                </a:path>
                <a:path w="3974465" h="2374900">
                  <a:moveTo>
                    <a:pt x="31340" y="573157"/>
                  </a:moveTo>
                  <a:lnTo>
                    <a:pt x="18804" y="579370"/>
                  </a:lnTo>
                </a:path>
                <a:path w="3974465" h="2374900">
                  <a:moveTo>
                    <a:pt x="31340" y="610608"/>
                  </a:moveTo>
                  <a:lnTo>
                    <a:pt x="18804" y="610608"/>
                  </a:lnTo>
                </a:path>
                <a:path w="3974465" h="2374900">
                  <a:moveTo>
                    <a:pt x="31340" y="642018"/>
                  </a:moveTo>
                  <a:lnTo>
                    <a:pt x="18804" y="642018"/>
                  </a:lnTo>
                </a:path>
                <a:path w="3974465" h="2374900">
                  <a:moveTo>
                    <a:pt x="31340" y="37105"/>
                  </a:moveTo>
                  <a:lnTo>
                    <a:pt x="18804" y="37105"/>
                  </a:lnTo>
                </a:path>
                <a:path w="3974465" h="2374900">
                  <a:moveTo>
                    <a:pt x="31340" y="74729"/>
                  </a:moveTo>
                  <a:lnTo>
                    <a:pt x="18804" y="74729"/>
                  </a:lnTo>
                </a:path>
                <a:path w="3974465" h="2374900">
                  <a:moveTo>
                    <a:pt x="31340" y="105967"/>
                  </a:moveTo>
                  <a:lnTo>
                    <a:pt x="18804" y="105967"/>
                  </a:lnTo>
                </a:path>
                <a:path w="3974465" h="2374900">
                  <a:moveTo>
                    <a:pt x="31340" y="136860"/>
                  </a:moveTo>
                  <a:lnTo>
                    <a:pt x="18804" y="143073"/>
                  </a:lnTo>
                </a:path>
                <a:path w="3974465" h="2374900">
                  <a:moveTo>
                    <a:pt x="31340" y="168098"/>
                  </a:moveTo>
                  <a:lnTo>
                    <a:pt x="18804" y="174311"/>
                  </a:lnTo>
                </a:path>
                <a:path w="3974465" h="2374900">
                  <a:moveTo>
                    <a:pt x="31340" y="205722"/>
                  </a:moveTo>
                  <a:lnTo>
                    <a:pt x="18804" y="205722"/>
                  </a:lnTo>
                </a:path>
                <a:path w="3974465" h="2374900">
                  <a:moveTo>
                    <a:pt x="31340" y="236442"/>
                  </a:moveTo>
                  <a:lnTo>
                    <a:pt x="18804" y="236442"/>
                  </a:lnTo>
                </a:path>
                <a:path w="3974465" h="2374900">
                  <a:moveTo>
                    <a:pt x="31340" y="274066"/>
                  </a:moveTo>
                  <a:lnTo>
                    <a:pt x="18804" y="274066"/>
                  </a:lnTo>
                </a:path>
                <a:path w="3974465" h="2374900">
                  <a:moveTo>
                    <a:pt x="31340" y="305304"/>
                  </a:moveTo>
                  <a:lnTo>
                    <a:pt x="18804" y="311517"/>
                  </a:lnTo>
                </a:path>
                <a:path w="3974465" h="2374900">
                  <a:moveTo>
                    <a:pt x="2083923" y="2355552"/>
                  </a:moveTo>
                  <a:lnTo>
                    <a:pt x="2083923" y="2374330"/>
                  </a:lnTo>
                </a:path>
                <a:path w="3974465" h="2374900">
                  <a:moveTo>
                    <a:pt x="2358480" y="2355552"/>
                  </a:moveTo>
                  <a:lnTo>
                    <a:pt x="2364696" y="2374330"/>
                  </a:lnTo>
                </a:path>
                <a:path w="3974465" h="2374900">
                  <a:moveTo>
                    <a:pt x="2558268" y="2355552"/>
                  </a:moveTo>
                  <a:lnTo>
                    <a:pt x="2558268" y="2374330"/>
                  </a:lnTo>
                </a:path>
                <a:path w="3974465" h="2374900">
                  <a:moveTo>
                    <a:pt x="2714023" y="2355552"/>
                  </a:moveTo>
                  <a:lnTo>
                    <a:pt x="2714023" y="2374330"/>
                  </a:lnTo>
                </a:path>
                <a:path w="3974465" h="2374900">
                  <a:moveTo>
                    <a:pt x="2832825" y="2355552"/>
                  </a:moveTo>
                  <a:lnTo>
                    <a:pt x="2832825" y="2374330"/>
                  </a:lnTo>
                </a:path>
                <a:path w="3974465" h="2374900">
                  <a:moveTo>
                    <a:pt x="2938849" y="2355552"/>
                  </a:moveTo>
                  <a:lnTo>
                    <a:pt x="2938849" y="2374330"/>
                  </a:lnTo>
                </a:path>
                <a:path w="3974465" h="2374900">
                  <a:moveTo>
                    <a:pt x="3032095" y="2355552"/>
                  </a:moveTo>
                  <a:lnTo>
                    <a:pt x="3032095" y="2374330"/>
                  </a:lnTo>
                </a:path>
                <a:path w="3974465" h="2374900">
                  <a:moveTo>
                    <a:pt x="3937097" y="1938016"/>
                  </a:moveTo>
                  <a:lnTo>
                    <a:pt x="3955574" y="1938016"/>
                  </a:lnTo>
                </a:path>
                <a:path w="3974465" h="2374900">
                  <a:moveTo>
                    <a:pt x="3937097" y="1956776"/>
                  </a:moveTo>
                  <a:lnTo>
                    <a:pt x="3955574" y="1956776"/>
                  </a:lnTo>
                </a:path>
                <a:path w="3974465" h="2374900">
                  <a:moveTo>
                    <a:pt x="3937097" y="1202594"/>
                  </a:moveTo>
                  <a:lnTo>
                    <a:pt x="3955574" y="1202594"/>
                  </a:lnTo>
                </a:path>
                <a:path w="3974465" h="2374900">
                  <a:moveTo>
                    <a:pt x="3937097" y="965668"/>
                  </a:moveTo>
                  <a:lnTo>
                    <a:pt x="3955574" y="971916"/>
                  </a:lnTo>
                </a:path>
                <a:path w="3974465" h="2374900">
                  <a:moveTo>
                    <a:pt x="3937097" y="990693"/>
                  </a:moveTo>
                  <a:lnTo>
                    <a:pt x="3955574" y="990693"/>
                  </a:lnTo>
                </a:path>
                <a:path w="3974465" h="2374900">
                  <a:moveTo>
                    <a:pt x="3937097" y="1015718"/>
                  </a:moveTo>
                  <a:lnTo>
                    <a:pt x="3955574" y="1015718"/>
                  </a:lnTo>
                </a:path>
                <a:path w="3974465" h="2374900">
                  <a:moveTo>
                    <a:pt x="3937097" y="1040743"/>
                  </a:moveTo>
                  <a:lnTo>
                    <a:pt x="3955574" y="1040743"/>
                  </a:lnTo>
                </a:path>
                <a:path w="3974465" h="2374900">
                  <a:moveTo>
                    <a:pt x="3937097" y="1065354"/>
                  </a:moveTo>
                  <a:lnTo>
                    <a:pt x="3955574" y="1065354"/>
                  </a:lnTo>
                </a:path>
                <a:path w="3974465" h="2374900">
                  <a:moveTo>
                    <a:pt x="3937097" y="1084131"/>
                  </a:moveTo>
                  <a:lnTo>
                    <a:pt x="3955574" y="1084131"/>
                  </a:lnTo>
                </a:path>
                <a:path w="3974465" h="2374900">
                  <a:moveTo>
                    <a:pt x="3937097" y="1109156"/>
                  </a:moveTo>
                  <a:lnTo>
                    <a:pt x="3955574" y="1109156"/>
                  </a:lnTo>
                </a:path>
                <a:path w="3974465" h="2374900">
                  <a:moveTo>
                    <a:pt x="3937097" y="1134181"/>
                  </a:moveTo>
                  <a:lnTo>
                    <a:pt x="3955574" y="1134181"/>
                  </a:lnTo>
                </a:path>
                <a:path w="3974465" h="2374900">
                  <a:moveTo>
                    <a:pt x="3937097" y="1159223"/>
                  </a:moveTo>
                  <a:lnTo>
                    <a:pt x="3955574" y="1159223"/>
                  </a:lnTo>
                </a:path>
                <a:path w="3974465" h="2374900">
                  <a:moveTo>
                    <a:pt x="3937097" y="735387"/>
                  </a:moveTo>
                  <a:lnTo>
                    <a:pt x="3955574" y="735387"/>
                  </a:lnTo>
                </a:path>
                <a:path w="3974465" h="2374900">
                  <a:moveTo>
                    <a:pt x="3937097" y="753681"/>
                  </a:moveTo>
                  <a:lnTo>
                    <a:pt x="3955574" y="760067"/>
                  </a:lnTo>
                </a:path>
                <a:path w="3974465" h="2374900">
                  <a:moveTo>
                    <a:pt x="3937097" y="778706"/>
                  </a:moveTo>
                  <a:lnTo>
                    <a:pt x="3955574" y="778706"/>
                  </a:lnTo>
                </a:path>
                <a:path w="3974465" h="2374900">
                  <a:moveTo>
                    <a:pt x="3937097" y="803904"/>
                  </a:moveTo>
                  <a:lnTo>
                    <a:pt x="3955574" y="803904"/>
                  </a:lnTo>
                </a:path>
                <a:path w="3974465" h="2374900">
                  <a:moveTo>
                    <a:pt x="3937097" y="828929"/>
                  </a:moveTo>
                  <a:lnTo>
                    <a:pt x="3955574" y="828929"/>
                  </a:lnTo>
                </a:path>
                <a:path w="3974465" h="2374900">
                  <a:moveTo>
                    <a:pt x="3937097" y="853436"/>
                  </a:moveTo>
                  <a:lnTo>
                    <a:pt x="3955574" y="853436"/>
                  </a:lnTo>
                </a:path>
                <a:path w="3974465" h="2374900">
                  <a:moveTo>
                    <a:pt x="3937097" y="872248"/>
                  </a:moveTo>
                  <a:lnTo>
                    <a:pt x="3955574" y="872248"/>
                  </a:lnTo>
                </a:path>
                <a:path w="3974465" h="2374900">
                  <a:moveTo>
                    <a:pt x="3937097" y="897272"/>
                  </a:moveTo>
                  <a:lnTo>
                    <a:pt x="3955574" y="897272"/>
                  </a:lnTo>
                </a:path>
                <a:path w="3974465" h="2374900">
                  <a:moveTo>
                    <a:pt x="3937097" y="922297"/>
                  </a:moveTo>
                  <a:lnTo>
                    <a:pt x="3955574" y="922297"/>
                  </a:lnTo>
                </a:path>
                <a:path w="3974465" h="2374900">
                  <a:moveTo>
                    <a:pt x="3937097" y="498427"/>
                  </a:moveTo>
                  <a:lnTo>
                    <a:pt x="3955574" y="498427"/>
                  </a:lnTo>
                </a:path>
                <a:path w="3974465" h="2374900">
                  <a:moveTo>
                    <a:pt x="3937097" y="523452"/>
                  </a:moveTo>
                  <a:lnTo>
                    <a:pt x="3955574" y="523452"/>
                  </a:lnTo>
                </a:path>
                <a:path w="3974465" h="2374900">
                  <a:moveTo>
                    <a:pt x="3937097" y="541919"/>
                  </a:moveTo>
                  <a:lnTo>
                    <a:pt x="3955574" y="548132"/>
                  </a:lnTo>
                </a:path>
                <a:path w="3974465" h="2374900">
                  <a:moveTo>
                    <a:pt x="3937097" y="566943"/>
                  </a:moveTo>
                  <a:lnTo>
                    <a:pt x="3955574" y="566943"/>
                  </a:lnTo>
                </a:path>
                <a:path w="3974465" h="2374900">
                  <a:moveTo>
                    <a:pt x="3937097" y="591968"/>
                  </a:moveTo>
                  <a:lnTo>
                    <a:pt x="3955574" y="591968"/>
                  </a:lnTo>
                </a:path>
                <a:path w="3974465" h="2374900">
                  <a:moveTo>
                    <a:pt x="3937097" y="616993"/>
                  </a:moveTo>
                  <a:lnTo>
                    <a:pt x="3955574" y="616993"/>
                  </a:lnTo>
                </a:path>
                <a:path w="3974465" h="2374900">
                  <a:moveTo>
                    <a:pt x="3937097" y="642018"/>
                  </a:moveTo>
                  <a:lnTo>
                    <a:pt x="3955574" y="642018"/>
                  </a:lnTo>
                </a:path>
                <a:path w="3974465" h="2374900">
                  <a:moveTo>
                    <a:pt x="3937097" y="660312"/>
                  </a:moveTo>
                  <a:lnTo>
                    <a:pt x="3955574" y="660312"/>
                  </a:lnTo>
                </a:path>
                <a:path w="3974465" h="2374900">
                  <a:moveTo>
                    <a:pt x="3937097" y="685337"/>
                  </a:moveTo>
                  <a:lnTo>
                    <a:pt x="3955574" y="685337"/>
                  </a:lnTo>
                </a:path>
                <a:path w="3974465" h="2374900">
                  <a:moveTo>
                    <a:pt x="3937097" y="261467"/>
                  </a:moveTo>
                  <a:lnTo>
                    <a:pt x="3955574" y="261467"/>
                  </a:lnTo>
                </a:path>
                <a:path w="3974465" h="2374900">
                  <a:moveTo>
                    <a:pt x="3937097" y="286492"/>
                  </a:moveTo>
                  <a:lnTo>
                    <a:pt x="3955574" y="286492"/>
                  </a:lnTo>
                </a:path>
                <a:path w="3974465" h="2374900">
                  <a:moveTo>
                    <a:pt x="3937097" y="305304"/>
                  </a:moveTo>
                  <a:lnTo>
                    <a:pt x="3955574" y="311517"/>
                  </a:lnTo>
                </a:path>
                <a:path w="3974465" h="2374900">
                  <a:moveTo>
                    <a:pt x="3937097" y="330328"/>
                  </a:moveTo>
                  <a:lnTo>
                    <a:pt x="3955574" y="330328"/>
                  </a:lnTo>
                </a:path>
                <a:path w="3974465" h="2374900">
                  <a:moveTo>
                    <a:pt x="3937097" y="355008"/>
                  </a:moveTo>
                  <a:lnTo>
                    <a:pt x="3955574" y="355008"/>
                  </a:lnTo>
                </a:path>
                <a:path w="3974465" h="2374900">
                  <a:moveTo>
                    <a:pt x="3937097" y="380033"/>
                  </a:moveTo>
                  <a:lnTo>
                    <a:pt x="3955574" y="380033"/>
                  </a:lnTo>
                </a:path>
                <a:path w="3974465" h="2374900">
                  <a:moveTo>
                    <a:pt x="3937097" y="405058"/>
                  </a:moveTo>
                  <a:lnTo>
                    <a:pt x="3955574" y="405058"/>
                  </a:lnTo>
                </a:path>
                <a:path w="3974465" h="2374900">
                  <a:moveTo>
                    <a:pt x="3937097" y="423870"/>
                  </a:moveTo>
                  <a:lnTo>
                    <a:pt x="3955574" y="430083"/>
                  </a:lnTo>
                </a:path>
                <a:path w="3974465" h="2374900">
                  <a:moveTo>
                    <a:pt x="3937097" y="448377"/>
                  </a:moveTo>
                  <a:lnTo>
                    <a:pt x="3955574" y="448377"/>
                  </a:lnTo>
                </a:path>
                <a:path w="3974465" h="2374900">
                  <a:moveTo>
                    <a:pt x="3937097" y="168098"/>
                  </a:moveTo>
                  <a:lnTo>
                    <a:pt x="3955574" y="168098"/>
                  </a:lnTo>
                </a:path>
                <a:path w="3974465" h="2374900">
                  <a:moveTo>
                    <a:pt x="3937097" y="193123"/>
                  </a:moveTo>
                  <a:lnTo>
                    <a:pt x="3955574" y="193123"/>
                  </a:lnTo>
                </a:path>
                <a:path w="3974465" h="2374900">
                  <a:moveTo>
                    <a:pt x="3937097" y="211935"/>
                  </a:moveTo>
                  <a:lnTo>
                    <a:pt x="3955574" y="211935"/>
                  </a:lnTo>
                </a:path>
              </a:pathLst>
            </a:custGeom>
            <a:ln w="62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533471" y="4594595"/>
            <a:ext cx="102235" cy="179705"/>
          </a:xfrm>
          <a:prstGeom prst="rect">
            <a:avLst/>
          </a:prstGeom>
        </p:spPr>
        <p:txBody>
          <a:bodyPr wrap="square" lIns="0" tIns="107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500" spc="-20" b="1" i="1">
                <a:latin typeface="Arial"/>
                <a:cs typeface="Arial"/>
              </a:rPr>
              <a:t>q(%)</a:t>
            </a:r>
            <a:endParaRPr sz="5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473669" y="5982167"/>
            <a:ext cx="478790" cy="1079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500" spc="-10" b="1" i="1">
                <a:latin typeface="Arial"/>
                <a:cs typeface="Arial"/>
              </a:rPr>
              <a:t>Diameter(µm)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657931" y="3433076"/>
            <a:ext cx="88265" cy="1079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500" spc="-25" b="1" i="1">
                <a:latin typeface="Arial"/>
                <a:cs typeface="Arial"/>
              </a:rPr>
              <a:t>14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707662" y="5452398"/>
            <a:ext cx="50800" cy="1079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500" spc="-50" b="1" i="1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707662" y="5115769"/>
            <a:ext cx="50800" cy="1079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500" spc="-50" b="1" i="1">
                <a:latin typeface="Arial"/>
                <a:cs typeface="Arial"/>
              </a:rPr>
              <a:t>4</a:t>
            </a:r>
            <a:endParaRPr sz="5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707662" y="4779572"/>
            <a:ext cx="50800" cy="1079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500" spc="-50" b="1" i="1">
                <a:latin typeface="Arial"/>
                <a:cs typeface="Arial"/>
              </a:rPr>
              <a:t>6</a:t>
            </a:r>
            <a:endParaRPr sz="5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707662" y="4442944"/>
            <a:ext cx="50800" cy="1079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500" spc="-50" b="1" i="1">
                <a:latin typeface="Arial"/>
                <a:cs typeface="Arial"/>
              </a:rPr>
              <a:t>8</a:t>
            </a:r>
            <a:endParaRPr sz="5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657931" y="4106333"/>
            <a:ext cx="88265" cy="1079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500" spc="-25" b="1" i="1">
                <a:latin typeface="Arial"/>
                <a:cs typeface="Arial"/>
              </a:rPr>
              <a:t>10</a:t>
            </a:r>
            <a:endParaRPr sz="5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657931" y="3769618"/>
            <a:ext cx="88265" cy="1079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500" spc="-25" b="1" i="1">
                <a:latin typeface="Arial"/>
                <a:cs typeface="Arial"/>
              </a:rPr>
              <a:t>12</a:t>
            </a:r>
            <a:endParaRPr sz="500">
              <a:latin typeface="Arial"/>
              <a:cs typeface="Arial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4283" y="3499229"/>
            <a:ext cx="3977528" cy="2399374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6683004" y="5789026"/>
            <a:ext cx="182880" cy="18859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40"/>
              </a:spcBef>
            </a:pPr>
            <a:r>
              <a:rPr dirty="0" sz="500" spc="-50" b="1" i="1"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500" spc="-10" b="1" i="1">
                <a:latin typeface="Arial"/>
                <a:cs typeface="Arial"/>
              </a:rPr>
              <a:t>10.00</a:t>
            </a:r>
            <a:endParaRPr sz="5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255059" y="5869951"/>
            <a:ext cx="182880" cy="1079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500" spc="-10" b="1" i="1">
                <a:latin typeface="Arial"/>
                <a:cs typeface="Arial"/>
              </a:rPr>
              <a:t>100.0</a:t>
            </a:r>
            <a:endParaRPr sz="5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846282" y="5869951"/>
            <a:ext cx="163195" cy="1079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500" spc="-20" b="1" i="1">
                <a:latin typeface="Arial"/>
                <a:cs typeface="Arial"/>
              </a:rPr>
              <a:t>1000</a:t>
            </a:r>
            <a:endParaRPr sz="5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0601400" y="5789026"/>
            <a:ext cx="175895" cy="18859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40"/>
              </a:spcBef>
            </a:pPr>
            <a:r>
              <a:rPr dirty="0" sz="500" spc="-50" b="1" i="1"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  <a:p>
            <a:pPr algn="r" marR="17145">
              <a:lnSpc>
                <a:spcPct val="100000"/>
              </a:lnSpc>
              <a:spcBef>
                <a:spcPts val="35"/>
              </a:spcBef>
            </a:pPr>
            <a:r>
              <a:rPr dirty="0" sz="500" spc="-20" b="1" i="1">
                <a:latin typeface="Arial"/>
                <a:cs typeface="Arial"/>
              </a:rPr>
              <a:t>3000</a:t>
            </a:r>
            <a:endParaRPr sz="5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725901" y="5552101"/>
            <a:ext cx="88265" cy="1079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500" spc="-25" b="1" i="1">
                <a:latin typeface="Arial"/>
                <a:cs typeface="Arial"/>
              </a:rPr>
              <a:t>10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0725901" y="5084911"/>
            <a:ext cx="88265" cy="3441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500" spc="-25" b="1" i="1">
                <a:latin typeface="Arial"/>
                <a:cs typeface="Arial"/>
              </a:rPr>
              <a:t>30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500" spc="-25" b="1" i="1">
                <a:latin typeface="Arial"/>
                <a:cs typeface="Arial"/>
              </a:rPr>
              <a:t>20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0725901" y="4847985"/>
            <a:ext cx="88265" cy="1079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500" spc="-25" b="1" i="1">
                <a:latin typeface="Arial"/>
                <a:cs typeface="Arial"/>
              </a:rPr>
              <a:t>40</a:t>
            </a:r>
            <a:endParaRPr sz="5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0725901" y="4611042"/>
            <a:ext cx="88265" cy="1079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500" spc="-25" b="1" i="1">
                <a:latin typeface="Arial"/>
                <a:cs typeface="Arial"/>
              </a:rPr>
              <a:t>50</a:t>
            </a:r>
            <a:endParaRPr sz="5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0725901" y="4137571"/>
            <a:ext cx="88265" cy="3441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500" spc="-25" b="1" i="1">
                <a:latin typeface="Arial"/>
                <a:cs typeface="Arial"/>
              </a:rPr>
              <a:t>70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500" spc="-25" b="1" i="1">
                <a:latin typeface="Arial"/>
                <a:cs typeface="Arial"/>
              </a:rPr>
              <a:t>60</a:t>
            </a:r>
            <a:endParaRPr sz="5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0725901" y="3906996"/>
            <a:ext cx="88265" cy="1079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500" spc="-25" b="1" i="1">
                <a:latin typeface="Arial"/>
                <a:cs typeface="Arial"/>
              </a:rPr>
              <a:t>80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0725901" y="3433076"/>
            <a:ext cx="125730" cy="34480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 sz="500" spc="-25" b="1" i="1">
                <a:latin typeface="Arial"/>
                <a:cs typeface="Arial"/>
              </a:rPr>
              <a:t>100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500" spc="-25" b="1" i="1">
                <a:latin typeface="Arial"/>
                <a:cs typeface="Arial"/>
              </a:rPr>
              <a:t>90</a:t>
            </a:r>
            <a:endParaRPr sz="500">
              <a:latin typeface="Arial"/>
              <a:cs typeface="Arial"/>
            </a:endParaRPr>
          </a:p>
        </p:txBody>
      </p:sp>
      <p:pic>
        <p:nvPicPr>
          <p:cNvPr id="33" name="object 3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9250" y="3733342"/>
            <a:ext cx="2971800" cy="2742819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6450" y="2666619"/>
            <a:ext cx="2209800" cy="999997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>
            <a:off x="2048891" y="1187132"/>
            <a:ext cx="2343785" cy="13836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200" spc="-10" b="1">
                <a:solidFill>
                  <a:srgbClr val="0E6EC5"/>
                </a:solidFill>
                <a:latin typeface="Arial"/>
                <a:cs typeface="Arial"/>
              </a:rPr>
              <a:t>Suspension</a:t>
            </a:r>
            <a:endParaRPr sz="3200">
              <a:latin typeface="Arial"/>
              <a:cs typeface="Arial"/>
            </a:endParaRPr>
          </a:p>
          <a:p>
            <a:pPr algn="ctr" marR="450215">
              <a:lnSpc>
                <a:spcPct val="100000"/>
              </a:lnSpc>
              <a:spcBef>
                <a:spcPts val="2020"/>
              </a:spcBef>
            </a:pPr>
            <a:r>
              <a:rPr dirty="0" sz="2000" spc="-10">
                <a:latin typeface="Arial MT"/>
                <a:cs typeface="Arial MT"/>
              </a:rPr>
              <a:t>Silica</a:t>
            </a:r>
            <a:endParaRPr sz="2000">
              <a:latin typeface="Arial MT"/>
              <a:cs typeface="Arial MT"/>
            </a:endParaRPr>
          </a:p>
          <a:p>
            <a:pPr algn="ctr" marR="44577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Arial MT"/>
                <a:cs typeface="Arial MT"/>
              </a:rPr>
              <a:t>~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30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nm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8" name="object 3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  <p:sp>
        <p:nvSpPr>
          <p:cNvPr id="36" name="object 36" descr=""/>
          <p:cNvSpPr txBox="1"/>
          <p:nvPr/>
        </p:nvSpPr>
        <p:spPr>
          <a:xfrm>
            <a:off x="7651495" y="1168717"/>
            <a:ext cx="1852295" cy="14020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15570">
              <a:lnSpc>
                <a:spcPct val="100000"/>
              </a:lnSpc>
              <a:spcBef>
                <a:spcPts val="125"/>
              </a:spcBef>
            </a:pPr>
            <a:r>
              <a:rPr dirty="0" sz="3200" spc="-10" b="1">
                <a:solidFill>
                  <a:srgbClr val="0E6EC5"/>
                </a:solidFill>
                <a:latin typeface="Arial"/>
                <a:cs typeface="Arial"/>
              </a:rPr>
              <a:t>Powders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dirty="0" sz="2000">
                <a:latin typeface="Arial MT"/>
                <a:cs typeface="Arial MT"/>
              </a:rPr>
              <a:t>Coffee</a:t>
            </a:r>
            <a:r>
              <a:rPr dirty="0" sz="2000" spc="-12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Results</a:t>
            </a:r>
            <a:endParaRPr sz="2000">
              <a:latin typeface="Arial MT"/>
              <a:cs typeface="Arial MT"/>
            </a:endParaRPr>
          </a:p>
          <a:p>
            <a:pPr marL="28829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Arial MT"/>
                <a:cs typeface="Arial MT"/>
              </a:rPr>
              <a:t>0.3</a:t>
            </a:r>
            <a:r>
              <a:rPr dirty="0" sz="2000" spc="-9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–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1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mm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Laser</a:t>
            </a:r>
            <a:r>
              <a:rPr dirty="0" spc="-50"/>
              <a:t> </a:t>
            </a:r>
            <a:r>
              <a:rPr dirty="0" spc="-10"/>
              <a:t>diffraction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Nanoparticle</a:t>
            </a:r>
            <a:r>
              <a:rPr dirty="0" spc="-15"/>
              <a:t> </a:t>
            </a:r>
            <a:r>
              <a:rPr dirty="0"/>
              <a:t>tracking</a:t>
            </a:r>
            <a:r>
              <a:rPr dirty="0" spc="-50"/>
              <a:t> </a:t>
            </a:r>
            <a:r>
              <a:rPr dirty="0"/>
              <a:t>analysis </a:t>
            </a:r>
            <a:r>
              <a:rPr dirty="0" spc="-50"/>
              <a:t>(NTA)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828800" y="1428534"/>
            <a:ext cx="8572500" cy="5114290"/>
            <a:chOff x="1828800" y="1428534"/>
            <a:chExt cx="8572500" cy="51142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1428534"/>
              <a:ext cx="8572500" cy="511429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5633" y="1428610"/>
              <a:ext cx="7995666" cy="486156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278504" y="1590421"/>
            <a:ext cx="791210" cy="8813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95250">
              <a:lnSpc>
                <a:spcPts val="1664"/>
              </a:lnSpc>
              <a:spcBef>
                <a:spcPts val="125"/>
              </a:spcBef>
            </a:pPr>
            <a:r>
              <a:rPr dirty="0" sz="1400" spc="-10" b="1">
                <a:latin typeface="Verdana"/>
                <a:cs typeface="Verdana"/>
              </a:rPr>
              <a:t>Video</a:t>
            </a:r>
            <a:endParaRPr sz="1400">
              <a:latin typeface="Verdana"/>
              <a:cs typeface="Verdana"/>
            </a:endParaRPr>
          </a:p>
          <a:p>
            <a:pPr>
              <a:lnSpc>
                <a:spcPts val="1664"/>
              </a:lnSpc>
            </a:pPr>
            <a:r>
              <a:rPr dirty="0" sz="1400" spc="-10" b="1">
                <a:latin typeface="Verdana"/>
                <a:cs typeface="Verdana"/>
              </a:rPr>
              <a:t>Camera</a:t>
            </a:r>
            <a:endParaRPr sz="1400">
              <a:latin typeface="Verdana"/>
              <a:cs typeface="Verdana"/>
            </a:endParaRPr>
          </a:p>
          <a:p>
            <a:pPr marL="85725">
              <a:lnSpc>
                <a:spcPct val="100000"/>
              </a:lnSpc>
              <a:spcBef>
                <a:spcPts val="1695"/>
              </a:spcBef>
            </a:pPr>
            <a:r>
              <a:rPr dirty="0" sz="1400" spc="-10" b="1">
                <a:latin typeface="Verdana"/>
                <a:cs typeface="Verdana"/>
              </a:rPr>
              <a:t>(CCD)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030983" y="4777041"/>
            <a:ext cx="982980" cy="45339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247650" marR="5080" indent="-248285">
              <a:lnSpc>
                <a:spcPts val="1650"/>
              </a:lnSpc>
              <a:spcBef>
                <a:spcPts val="204"/>
              </a:spcBef>
            </a:pPr>
            <a:r>
              <a:rPr dirty="0" sz="1400" spc="-10" b="1">
                <a:latin typeface="Verdana"/>
                <a:cs typeface="Verdana"/>
              </a:rPr>
              <a:t>Objective </a:t>
            </a:r>
            <a:r>
              <a:rPr dirty="0" sz="1400" spc="-20" b="1">
                <a:latin typeface="Verdana"/>
                <a:cs typeface="Verdana"/>
              </a:rPr>
              <a:t>Lens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2942463" y="4961890"/>
            <a:ext cx="577215" cy="89535"/>
          </a:xfrm>
          <a:custGeom>
            <a:avLst/>
            <a:gdLst/>
            <a:ahLst/>
            <a:cxnLst/>
            <a:rect l="l" t="t" r="r" b="b"/>
            <a:pathLst>
              <a:path w="577214" h="89535">
                <a:moveTo>
                  <a:pt x="504063" y="13081"/>
                </a:moveTo>
                <a:lnTo>
                  <a:pt x="501677" y="41617"/>
                </a:lnTo>
                <a:lnTo>
                  <a:pt x="514350" y="42672"/>
                </a:lnTo>
                <a:lnTo>
                  <a:pt x="512790" y="60549"/>
                </a:lnTo>
                <a:lnTo>
                  <a:pt x="512699" y="61595"/>
                </a:lnTo>
                <a:lnTo>
                  <a:pt x="500006" y="61595"/>
                </a:lnTo>
                <a:lnTo>
                  <a:pt x="497713" y="89027"/>
                </a:lnTo>
                <a:lnTo>
                  <a:pt x="566348" y="61595"/>
                </a:lnTo>
                <a:lnTo>
                  <a:pt x="512699" y="61595"/>
                </a:lnTo>
                <a:lnTo>
                  <a:pt x="500094" y="60549"/>
                </a:lnTo>
                <a:lnTo>
                  <a:pt x="568965" y="60549"/>
                </a:lnTo>
                <a:lnTo>
                  <a:pt x="576834" y="57404"/>
                </a:lnTo>
                <a:lnTo>
                  <a:pt x="504063" y="13081"/>
                </a:lnTo>
                <a:close/>
              </a:path>
              <a:path w="577214" h="89535">
                <a:moveTo>
                  <a:pt x="501677" y="41617"/>
                </a:moveTo>
                <a:lnTo>
                  <a:pt x="500094" y="60549"/>
                </a:lnTo>
                <a:lnTo>
                  <a:pt x="512699" y="61595"/>
                </a:lnTo>
                <a:lnTo>
                  <a:pt x="514350" y="42672"/>
                </a:lnTo>
                <a:lnTo>
                  <a:pt x="501677" y="41617"/>
                </a:lnTo>
                <a:close/>
              </a:path>
              <a:path w="577214" h="89535">
                <a:moveTo>
                  <a:pt x="1524" y="0"/>
                </a:moveTo>
                <a:lnTo>
                  <a:pt x="0" y="19050"/>
                </a:lnTo>
                <a:lnTo>
                  <a:pt x="500094" y="60549"/>
                </a:lnTo>
                <a:lnTo>
                  <a:pt x="501588" y="42672"/>
                </a:lnTo>
                <a:lnTo>
                  <a:pt x="501677" y="41617"/>
                </a:lnTo>
                <a:lnTo>
                  <a:pt x="15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241295" y="3714750"/>
            <a:ext cx="1005205" cy="4527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5080">
              <a:lnSpc>
                <a:spcPts val="1664"/>
              </a:lnSpc>
              <a:spcBef>
                <a:spcPts val="125"/>
              </a:spcBef>
            </a:pPr>
            <a:r>
              <a:rPr dirty="0" sz="1400" spc="-10" b="1">
                <a:latin typeface="Verdana"/>
                <a:cs typeface="Verdana"/>
              </a:rPr>
              <a:t>Scattered</a:t>
            </a:r>
            <a:endParaRPr sz="1400">
              <a:latin typeface="Verdana"/>
              <a:cs typeface="Verdana"/>
            </a:endParaRPr>
          </a:p>
          <a:p>
            <a:pPr algn="ctr" marR="9525">
              <a:lnSpc>
                <a:spcPts val="1664"/>
              </a:lnSpc>
            </a:pPr>
            <a:r>
              <a:rPr dirty="0" sz="1400" spc="-10" b="1">
                <a:latin typeface="Verdana"/>
                <a:cs typeface="Verdana"/>
              </a:rPr>
              <a:t>light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2938272" y="4191889"/>
            <a:ext cx="669290" cy="411480"/>
          </a:xfrm>
          <a:custGeom>
            <a:avLst/>
            <a:gdLst/>
            <a:ahLst/>
            <a:cxnLst/>
            <a:rect l="l" t="t" r="r" b="b"/>
            <a:pathLst>
              <a:path w="669289" h="411479">
                <a:moveTo>
                  <a:pt x="598909" y="379768"/>
                </a:moveTo>
                <a:lnTo>
                  <a:pt x="584073" y="404241"/>
                </a:lnTo>
                <a:lnTo>
                  <a:pt x="668908" y="411225"/>
                </a:lnTo>
                <a:lnTo>
                  <a:pt x="653263" y="386334"/>
                </a:lnTo>
                <a:lnTo>
                  <a:pt x="609726" y="386334"/>
                </a:lnTo>
                <a:lnTo>
                  <a:pt x="598909" y="379768"/>
                </a:lnTo>
                <a:close/>
              </a:path>
              <a:path w="669289" h="411479">
                <a:moveTo>
                  <a:pt x="608778" y="363489"/>
                </a:moveTo>
                <a:lnTo>
                  <a:pt x="598909" y="379768"/>
                </a:lnTo>
                <a:lnTo>
                  <a:pt x="609726" y="386334"/>
                </a:lnTo>
                <a:lnTo>
                  <a:pt x="619632" y="370078"/>
                </a:lnTo>
                <a:lnTo>
                  <a:pt x="608778" y="363489"/>
                </a:lnTo>
                <a:close/>
              </a:path>
              <a:path w="669289" h="411479">
                <a:moveTo>
                  <a:pt x="623569" y="339090"/>
                </a:moveTo>
                <a:lnTo>
                  <a:pt x="608778" y="363489"/>
                </a:lnTo>
                <a:lnTo>
                  <a:pt x="619632" y="370078"/>
                </a:lnTo>
                <a:lnTo>
                  <a:pt x="609726" y="386334"/>
                </a:lnTo>
                <a:lnTo>
                  <a:pt x="653263" y="386334"/>
                </a:lnTo>
                <a:lnTo>
                  <a:pt x="623569" y="339090"/>
                </a:lnTo>
                <a:close/>
              </a:path>
              <a:path w="669289" h="411479">
                <a:moveTo>
                  <a:pt x="9905" y="0"/>
                </a:moveTo>
                <a:lnTo>
                  <a:pt x="0" y="16256"/>
                </a:lnTo>
                <a:lnTo>
                  <a:pt x="598909" y="379768"/>
                </a:lnTo>
                <a:lnTo>
                  <a:pt x="608778" y="363489"/>
                </a:lnTo>
                <a:lnTo>
                  <a:pt x="99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6925056" y="2689288"/>
            <a:ext cx="775970" cy="66294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ctr" marR="5080" indent="2540">
              <a:lnSpc>
                <a:spcPts val="1650"/>
              </a:lnSpc>
              <a:spcBef>
                <a:spcPts val="204"/>
              </a:spcBef>
            </a:pPr>
            <a:r>
              <a:rPr dirty="0" sz="1400" spc="-10" b="1">
                <a:latin typeface="Verdana"/>
                <a:cs typeface="Verdana"/>
              </a:rPr>
              <a:t>Laser </a:t>
            </a:r>
            <a:r>
              <a:rPr dirty="0" sz="1400" b="1">
                <a:latin typeface="Verdana"/>
                <a:cs typeface="Verdana"/>
              </a:rPr>
              <a:t>445</a:t>
            </a:r>
            <a:r>
              <a:rPr dirty="0" sz="1400" spc="-65" b="1">
                <a:latin typeface="Verdana"/>
                <a:cs typeface="Verdana"/>
              </a:rPr>
              <a:t> </a:t>
            </a:r>
            <a:r>
              <a:rPr dirty="0" sz="1400" spc="-25" b="1">
                <a:latin typeface="Verdana"/>
                <a:cs typeface="Verdana"/>
              </a:rPr>
              <a:t>nm </a:t>
            </a:r>
            <a:r>
              <a:rPr dirty="0" sz="1400" spc="-10" b="1">
                <a:latin typeface="Verdana"/>
                <a:cs typeface="Verdana"/>
              </a:rPr>
              <a:t>(Blue)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058784" y="2689288"/>
            <a:ext cx="815975" cy="66294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ctr" marR="5080" indent="1905">
              <a:lnSpc>
                <a:spcPts val="1650"/>
              </a:lnSpc>
              <a:spcBef>
                <a:spcPts val="204"/>
              </a:spcBef>
            </a:pPr>
            <a:r>
              <a:rPr dirty="0" sz="1400" spc="-10" b="1">
                <a:latin typeface="Verdana"/>
                <a:cs typeface="Verdana"/>
              </a:rPr>
              <a:t>Laser </a:t>
            </a:r>
            <a:r>
              <a:rPr dirty="0" sz="1400" b="1">
                <a:latin typeface="Verdana"/>
                <a:cs typeface="Verdana"/>
              </a:rPr>
              <a:t>520</a:t>
            </a:r>
            <a:r>
              <a:rPr dirty="0" sz="1400" spc="-45" b="1">
                <a:latin typeface="Verdana"/>
                <a:cs typeface="Verdana"/>
              </a:rPr>
              <a:t> </a:t>
            </a:r>
            <a:r>
              <a:rPr dirty="0" sz="1400" spc="-25" b="1">
                <a:latin typeface="Verdana"/>
                <a:cs typeface="Verdana"/>
              </a:rPr>
              <a:t>nm </a:t>
            </a:r>
            <a:r>
              <a:rPr dirty="0" sz="1400" spc="-10" b="1">
                <a:latin typeface="Verdana"/>
                <a:cs typeface="Verdana"/>
              </a:rPr>
              <a:t>(Green)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158858" y="2689288"/>
            <a:ext cx="775970" cy="66294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ctr" marR="5080" indent="3175">
              <a:lnSpc>
                <a:spcPts val="1650"/>
              </a:lnSpc>
              <a:spcBef>
                <a:spcPts val="204"/>
              </a:spcBef>
            </a:pPr>
            <a:r>
              <a:rPr dirty="0" sz="1400" spc="-10" b="1">
                <a:latin typeface="Verdana"/>
                <a:cs typeface="Verdana"/>
              </a:rPr>
              <a:t>Laser </a:t>
            </a:r>
            <a:r>
              <a:rPr dirty="0" sz="1400" b="1">
                <a:latin typeface="Verdana"/>
                <a:cs typeface="Verdana"/>
              </a:rPr>
              <a:t>635</a:t>
            </a:r>
            <a:r>
              <a:rPr dirty="0" sz="1400" spc="-65" b="1">
                <a:latin typeface="Verdana"/>
                <a:cs typeface="Verdana"/>
              </a:rPr>
              <a:t> </a:t>
            </a:r>
            <a:r>
              <a:rPr dirty="0" sz="1400" spc="-25" b="1">
                <a:latin typeface="Verdana"/>
                <a:cs typeface="Verdana"/>
              </a:rPr>
              <a:t>nm </a:t>
            </a:r>
            <a:r>
              <a:rPr dirty="0" sz="1400" spc="-10" b="1">
                <a:latin typeface="Verdana"/>
                <a:cs typeface="Verdana"/>
              </a:rPr>
              <a:t>(Red)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833626" y="1433296"/>
            <a:ext cx="8572500" cy="5076190"/>
          </a:xfrm>
          <a:custGeom>
            <a:avLst/>
            <a:gdLst/>
            <a:ahLst/>
            <a:cxnLst/>
            <a:rect l="l" t="t" r="r" b="b"/>
            <a:pathLst>
              <a:path w="8572500" h="5076190">
                <a:moveTo>
                  <a:pt x="0" y="5076190"/>
                </a:moveTo>
                <a:lnTo>
                  <a:pt x="8572500" y="5076190"/>
                </a:lnTo>
                <a:lnTo>
                  <a:pt x="8572500" y="0"/>
                </a:lnTo>
                <a:lnTo>
                  <a:pt x="0" y="0"/>
                </a:lnTo>
                <a:lnTo>
                  <a:pt x="0" y="5076190"/>
                </a:lnTo>
                <a:close/>
              </a:path>
            </a:pathLst>
          </a:custGeom>
          <a:ln w="127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Nanoparticle</a:t>
            </a:r>
            <a:r>
              <a:rPr dirty="0" spc="-15"/>
              <a:t> </a:t>
            </a:r>
            <a:r>
              <a:rPr dirty="0"/>
              <a:t>tracking</a:t>
            </a:r>
            <a:r>
              <a:rPr dirty="0" spc="-50"/>
              <a:t> </a:t>
            </a:r>
            <a:r>
              <a:rPr dirty="0"/>
              <a:t>analysis </a:t>
            </a:r>
            <a:r>
              <a:rPr dirty="0" spc="-50"/>
              <a:t>(NTA)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506089" y="1752854"/>
            <a:ext cx="3279775" cy="3764915"/>
            <a:chOff x="3506089" y="1752854"/>
            <a:chExt cx="3279775" cy="3764915"/>
          </a:xfrm>
        </p:grpSpPr>
        <p:sp>
          <p:nvSpPr>
            <p:cNvPr id="4" name="object 4" descr=""/>
            <p:cNvSpPr/>
            <p:nvPr/>
          </p:nvSpPr>
          <p:spPr>
            <a:xfrm>
              <a:off x="3703574" y="1752854"/>
              <a:ext cx="3082290" cy="3764915"/>
            </a:xfrm>
            <a:custGeom>
              <a:avLst/>
              <a:gdLst/>
              <a:ahLst/>
              <a:cxnLst/>
              <a:rect l="l" t="t" r="r" b="b"/>
              <a:pathLst>
                <a:path w="3082290" h="3764915">
                  <a:moveTo>
                    <a:pt x="3081908" y="0"/>
                  </a:moveTo>
                  <a:lnTo>
                    <a:pt x="51815" y="1585341"/>
                  </a:lnTo>
                  <a:lnTo>
                    <a:pt x="0" y="3764534"/>
                  </a:lnTo>
                  <a:lnTo>
                    <a:pt x="3029966" y="2179193"/>
                  </a:lnTo>
                  <a:lnTo>
                    <a:pt x="3081908" y="0"/>
                  </a:lnTo>
                  <a:close/>
                </a:path>
              </a:pathLst>
            </a:custGeom>
            <a:solidFill>
              <a:srgbClr val="BEBEBE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7725" y="3560317"/>
              <a:ext cx="184151" cy="17462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395851" y="2595245"/>
              <a:ext cx="1841500" cy="2266315"/>
            </a:xfrm>
            <a:custGeom>
              <a:avLst/>
              <a:gdLst/>
              <a:ahLst/>
              <a:cxnLst/>
              <a:rect l="l" t="t" r="r" b="b"/>
              <a:pathLst>
                <a:path w="1841500" h="2266315">
                  <a:moveTo>
                    <a:pt x="9525" y="899667"/>
                  </a:moveTo>
                  <a:lnTo>
                    <a:pt x="1708785" y="0"/>
                  </a:lnTo>
                </a:path>
                <a:path w="1841500" h="2266315">
                  <a:moveTo>
                    <a:pt x="1695323" y="1264919"/>
                  </a:moveTo>
                  <a:lnTo>
                    <a:pt x="1711198" y="0"/>
                  </a:lnTo>
                </a:path>
                <a:path w="1841500" h="2266315">
                  <a:moveTo>
                    <a:pt x="142875" y="998981"/>
                  </a:moveTo>
                  <a:lnTo>
                    <a:pt x="1840991" y="104775"/>
                  </a:lnTo>
                </a:path>
                <a:path w="1841500" h="2266315">
                  <a:moveTo>
                    <a:pt x="1809623" y="1360804"/>
                  </a:moveTo>
                  <a:lnTo>
                    <a:pt x="1829815" y="104775"/>
                  </a:lnTo>
                </a:path>
                <a:path w="1841500" h="2266315">
                  <a:moveTo>
                    <a:pt x="9525" y="895222"/>
                  </a:moveTo>
                  <a:lnTo>
                    <a:pt x="140081" y="1005713"/>
                  </a:lnTo>
                </a:path>
                <a:path w="1841500" h="2266315">
                  <a:moveTo>
                    <a:pt x="0" y="2142997"/>
                  </a:moveTo>
                  <a:lnTo>
                    <a:pt x="1689608" y="1266697"/>
                  </a:lnTo>
                </a:path>
                <a:path w="1841500" h="2266315">
                  <a:moveTo>
                    <a:pt x="0" y="2134997"/>
                  </a:moveTo>
                  <a:lnTo>
                    <a:pt x="10413" y="885697"/>
                  </a:lnTo>
                </a:path>
                <a:path w="1841500" h="2266315">
                  <a:moveTo>
                    <a:pt x="133350" y="2254757"/>
                  </a:moveTo>
                  <a:lnTo>
                    <a:pt x="1817497" y="1361820"/>
                  </a:lnTo>
                </a:path>
                <a:path w="1841500" h="2266315">
                  <a:moveTo>
                    <a:pt x="133350" y="2265298"/>
                  </a:moveTo>
                  <a:lnTo>
                    <a:pt x="143637" y="999997"/>
                  </a:lnTo>
                </a:path>
                <a:path w="1841500" h="2266315">
                  <a:moveTo>
                    <a:pt x="0" y="2142871"/>
                  </a:moveTo>
                  <a:lnTo>
                    <a:pt x="128143" y="2266187"/>
                  </a:lnTo>
                </a:path>
                <a:path w="1841500" h="2266315">
                  <a:moveTo>
                    <a:pt x="1685925" y="1257172"/>
                  </a:moveTo>
                  <a:lnTo>
                    <a:pt x="1810131" y="1362836"/>
                  </a:lnTo>
                </a:path>
                <a:path w="1841500" h="2266315">
                  <a:moveTo>
                    <a:pt x="1704975" y="0"/>
                  </a:moveTo>
                  <a:lnTo>
                    <a:pt x="1827784" y="10960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506089" y="3685666"/>
              <a:ext cx="3105150" cy="1098550"/>
            </a:xfrm>
            <a:custGeom>
              <a:avLst/>
              <a:gdLst/>
              <a:ahLst/>
              <a:cxnLst/>
              <a:rect l="l" t="t" r="r" b="b"/>
              <a:pathLst>
                <a:path w="3105150" h="1098550">
                  <a:moveTo>
                    <a:pt x="1879727" y="0"/>
                  </a:moveTo>
                  <a:lnTo>
                    <a:pt x="1624330" y="8382"/>
                  </a:lnTo>
                  <a:lnTo>
                    <a:pt x="1660601" y="75399"/>
                  </a:lnTo>
                  <a:lnTo>
                    <a:pt x="0" y="974852"/>
                  </a:lnTo>
                  <a:lnTo>
                    <a:pt x="36322" y="1041781"/>
                  </a:lnTo>
                  <a:lnTo>
                    <a:pt x="1696859" y="142367"/>
                  </a:lnTo>
                  <a:lnTo>
                    <a:pt x="1733169" y="209423"/>
                  </a:lnTo>
                  <a:lnTo>
                    <a:pt x="1839633" y="57277"/>
                  </a:lnTo>
                  <a:lnTo>
                    <a:pt x="1879727" y="0"/>
                  </a:lnTo>
                  <a:close/>
                </a:path>
                <a:path w="3105150" h="1098550">
                  <a:moveTo>
                    <a:pt x="3104883" y="1098550"/>
                  </a:moveTo>
                  <a:lnTo>
                    <a:pt x="3091345" y="1062355"/>
                  </a:lnTo>
                  <a:lnTo>
                    <a:pt x="3075051" y="1018794"/>
                  </a:lnTo>
                  <a:lnTo>
                    <a:pt x="3055556" y="1039723"/>
                  </a:lnTo>
                  <a:lnTo>
                    <a:pt x="2062988" y="116840"/>
                  </a:lnTo>
                  <a:lnTo>
                    <a:pt x="2050034" y="130810"/>
                  </a:lnTo>
                  <a:lnTo>
                    <a:pt x="3042564" y="1053655"/>
                  </a:lnTo>
                  <a:lnTo>
                    <a:pt x="3023108" y="1074547"/>
                  </a:lnTo>
                  <a:lnTo>
                    <a:pt x="3104883" y="10985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713219" y="4677410"/>
            <a:ext cx="4727575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b="1">
                <a:latin typeface="Arial"/>
                <a:cs typeface="Arial"/>
              </a:rPr>
              <a:t>microscope</a:t>
            </a:r>
            <a:r>
              <a:rPr dirty="0" sz="3600" spc="-3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+</a:t>
            </a:r>
            <a:r>
              <a:rPr dirty="0" sz="3600" spc="-3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camera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713101" y="2877502"/>
            <a:ext cx="119253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>
                <a:latin typeface="Arial MT"/>
                <a:cs typeface="Arial MT"/>
              </a:rPr>
              <a:t>light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sheet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668648" y="2183383"/>
            <a:ext cx="4029710" cy="2357120"/>
            <a:chOff x="3668648" y="2183383"/>
            <a:chExt cx="4029710" cy="2357120"/>
          </a:xfrm>
        </p:grpSpPr>
        <p:sp>
          <p:nvSpPr>
            <p:cNvPr id="11" name="object 11" descr=""/>
            <p:cNvSpPr/>
            <p:nvPr/>
          </p:nvSpPr>
          <p:spPr>
            <a:xfrm>
              <a:off x="3671823" y="3214242"/>
              <a:ext cx="684530" cy="0"/>
            </a:xfrm>
            <a:custGeom>
              <a:avLst/>
              <a:gdLst/>
              <a:ahLst/>
              <a:cxnLst/>
              <a:rect l="l" t="t" r="r" b="b"/>
              <a:pathLst>
                <a:path w="684529" h="0">
                  <a:moveTo>
                    <a:pt x="0" y="0"/>
                  </a:moveTo>
                  <a:lnTo>
                    <a:pt x="684276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6066" y="3211830"/>
              <a:ext cx="229362" cy="199771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767575" y="4347591"/>
              <a:ext cx="927735" cy="0"/>
            </a:xfrm>
            <a:custGeom>
              <a:avLst/>
              <a:gdLst/>
              <a:ahLst/>
              <a:cxnLst/>
              <a:rect l="l" t="t" r="r" b="b"/>
              <a:pathLst>
                <a:path w="927734" h="0">
                  <a:moveTo>
                    <a:pt x="92760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7898" y="4345304"/>
              <a:ext cx="209169" cy="194944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6091173" y="2414269"/>
              <a:ext cx="513080" cy="278130"/>
            </a:xfrm>
            <a:custGeom>
              <a:avLst/>
              <a:gdLst/>
              <a:ahLst/>
              <a:cxnLst/>
              <a:rect l="l" t="t" r="r" b="b"/>
              <a:pathLst>
                <a:path w="513079" h="278130">
                  <a:moveTo>
                    <a:pt x="0" y="186435"/>
                  </a:moveTo>
                  <a:lnTo>
                    <a:pt x="355218" y="0"/>
                  </a:lnTo>
                </a:path>
                <a:path w="513079" h="278130">
                  <a:moveTo>
                    <a:pt x="152526" y="278129"/>
                  </a:moveTo>
                  <a:lnTo>
                    <a:pt x="512699" y="85725"/>
                  </a:lnTo>
                </a:path>
              </a:pathLst>
            </a:custGeom>
            <a:ln w="63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984367" y="2183383"/>
              <a:ext cx="878840" cy="815340"/>
            </a:xfrm>
            <a:custGeom>
              <a:avLst/>
              <a:gdLst/>
              <a:ahLst/>
              <a:cxnLst/>
              <a:rect l="l" t="t" r="r" b="b"/>
              <a:pathLst>
                <a:path w="878840" h="815339">
                  <a:moveTo>
                    <a:pt x="321183" y="292735"/>
                  </a:moveTo>
                  <a:lnTo>
                    <a:pt x="305536" y="252349"/>
                  </a:lnTo>
                  <a:lnTo>
                    <a:pt x="290449" y="213360"/>
                  </a:lnTo>
                  <a:lnTo>
                    <a:pt x="266954" y="239115"/>
                  </a:lnTo>
                  <a:lnTo>
                    <a:pt x="4191" y="0"/>
                  </a:lnTo>
                  <a:lnTo>
                    <a:pt x="0" y="4699"/>
                  </a:lnTo>
                  <a:lnTo>
                    <a:pt x="262661" y="243827"/>
                  </a:lnTo>
                  <a:lnTo>
                    <a:pt x="239141" y="269621"/>
                  </a:lnTo>
                  <a:lnTo>
                    <a:pt x="321183" y="292735"/>
                  </a:lnTo>
                  <a:close/>
                </a:path>
                <a:path w="878840" h="815339">
                  <a:moveTo>
                    <a:pt x="878332" y="810133"/>
                  </a:moveTo>
                  <a:lnTo>
                    <a:pt x="516420" y="462343"/>
                  </a:lnTo>
                  <a:lnTo>
                    <a:pt x="524891" y="453517"/>
                  </a:lnTo>
                  <a:lnTo>
                    <a:pt x="540639" y="437134"/>
                  </a:lnTo>
                  <a:lnTo>
                    <a:pt x="459232" y="411861"/>
                  </a:lnTo>
                  <a:lnTo>
                    <a:pt x="487807" y="492125"/>
                  </a:lnTo>
                  <a:lnTo>
                    <a:pt x="512051" y="466890"/>
                  </a:lnTo>
                  <a:lnTo>
                    <a:pt x="874014" y="814832"/>
                  </a:lnTo>
                  <a:lnTo>
                    <a:pt x="878332" y="8101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6863715" y="3962971"/>
            <a:ext cx="161226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>
                <a:latin typeface="Arial MT"/>
                <a:cs typeface="Arial MT"/>
              </a:rPr>
              <a:t>scattered</a:t>
            </a:r>
            <a:r>
              <a:rPr dirty="0" sz="2000" spc="-7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light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274941" y="2644457"/>
            <a:ext cx="234442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>
                <a:latin typeface="Arial MT"/>
                <a:cs typeface="Arial MT"/>
              </a:rPr>
              <a:t>light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sheet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thickness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511679" y="2275776"/>
            <a:ext cx="227457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>
                <a:latin typeface="Arial MT"/>
                <a:cs typeface="Arial MT"/>
              </a:rPr>
              <a:t>investigated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volume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3290951" y="2620644"/>
            <a:ext cx="4862195" cy="676275"/>
            <a:chOff x="3290951" y="2620644"/>
            <a:chExt cx="4862195" cy="676275"/>
          </a:xfrm>
        </p:grpSpPr>
        <p:sp>
          <p:nvSpPr>
            <p:cNvPr id="21" name="object 21" descr=""/>
            <p:cNvSpPr/>
            <p:nvPr/>
          </p:nvSpPr>
          <p:spPr>
            <a:xfrm>
              <a:off x="3290951" y="2623819"/>
              <a:ext cx="1237615" cy="0"/>
            </a:xfrm>
            <a:custGeom>
              <a:avLst/>
              <a:gdLst/>
              <a:ahLst/>
              <a:cxnLst/>
              <a:rect l="l" t="t" r="r" b="b"/>
              <a:pathLst>
                <a:path w="1237614" h="0">
                  <a:moveTo>
                    <a:pt x="0" y="0"/>
                  </a:moveTo>
                  <a:lnTo>
                    <a:pt x="1237107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526534" y="2622041"/>
              <a:ext cx="469900" cy="675005"/>
            </a:xfrm>
            <a:custGeom>
              <a:avLst/>
              <a:gdLst/>
              <a:ahLst/>
              <a:cxnLst/>
              <a:rect l="l" t="t" r="r" b="b"/>
              <a:pathLst>
                <a:path w="469900" h="675004">
                  <a:moveTo>
                    <a:pt x="386079" y="628777"/>
                  </a:moveTo>
                  <a:lnTo>
                    <a:pt x="384175" y="629538"/>
                  </a:lnTo>
                  <a:lnTo>
                    <a:pt x="383413" y="631063"/>
                  </a:lnTo>
                  <a:lnTo>
                    <a:pt x="382650" y="632713"/>
                  </a:lnTo>
                  <a:lnTo>
                    <a:pt x="383413" y="634619"/>
                  </a:lnTo>
                  <a:lnTo>
                    <a:pt x="384937" y="635381"/>
                  </a:lnTo>
                  <a:lnTo>
                    <a:pt x="469900" y="674878"/>
                  </a:lnTo>
                  <a:lnTo>
                    <a:pt x="469639" y="671576"/>
                  </a:lnTo>
                  <a:lnTo>
                    <a:pt x="463676" y="671576"/>
                  </a:lnTo>
                  <a:lnTo>
                    <a:pt x="456966" y="661908"/>
                  </a:lnTo>
                  <a:lnTo>
                    <a:pt x="387603" y="629538"/>
                  </a:lnTo>
                  <a:lnTo>
                    <a:pt x="386079" y="628777"/>
                  </a:lnTo>
                  <a:close/>
                </a:path>
                <a:path w="469900" h="675004">
                  <a:moveTo>
                    <a:pt x="456966" y="661908"/>
                  </a:moveTo>
                  <a:lnTo>
                    <a:pt x="463676" y="671576"/>
                  </a:lnTo>
                  <a:lnTo>
                    <a:pt x="466011" y="669925"/>
                  </a:lnTo>
                  <a:lnTo>
                    <a:pt x="463041" y="669925"/>
                  </a:lnTo>
                  <a:lnTo>
                    <a:pt x="462622" y="664547"/>
                  </a:lnTo>
                  <a:lnTo>
                    <a:pt x="456966" y="661908"/>
                  </a:lnTo>
                  <a:close/>
                </a:path>
                <a:path w="469900" h="675004">
                  <a:moveTo>
                    <a:pt x="461187" y="578738"/>
                  </a:moveTo>
                  <a:lnTo>
                    <a:pt x="457326" y="578738"/>
                  </a:lnTo>
                  <a:lnTo>
                    <a:pt x="456056" y="580263"/>
                  </a:lnTo>
                  <a:lnTo>
                    <a:pt x="462123" y="658155"/>
                  </a:lnTo>
                  <a:lnTo>
                    <a:pt x="468883" y="667893"/>
                  </a:lnTo>
                  <a:lnTo>
                    <a:pt x="463676" y="671576"/>
                  </a:lnTo>
                  <a:lnTo>
                    <a:pt x="469639" y="671576"/>
                  </a:lnTo>
                  <a:lnTo>
                    <a:pt x="462574" y="582041"/>
                  </a:lnTo>
                  <a:lnTo>
                    <a:pt x="462533" y="581533"/>
                  </a:lnTo>
                  <a:lnTo>
                    <a:pt x="462406" y="579755"/>
                  </a:lnTo>
                  <a:lnTo>
                    <a:pt x="461187" y="578738"/>
                  </a:lnTo>
                  <a:close/>
                </a:path>
                <a:path w="469900" h="675004">
                  <a:moveTo>
                    <a:pt x="462622" y="664547"/>
                  </a:moveTo>
                  <a:lnTo>
                    <a:pt x="463041" y="669925"/>
                  </a:lnTo>
                  <a:lnTo>
                    <a:pt x="467613" y="666877"/>
                  </a:lnTo>
                  <a:lnTo>
                    <a:pt x="462622" y="664547"/>
                  </a:lnTo>
                  <a:close/>
                </a:path>
                <a:path w="469900" h="675004">
                  <a:moveTo>
                    <a:pt x="462123" y="658155"/>
                  </a:moveTo>
                  <a:lnTo>
                    <a:pt x="462622" y="664547"/>
                  </a:lnTo>
                  <a:lnTo>
                    <a:pt x="467613" y="666877"/>
                  </a:lnTo>
                  <a:lnTo>
                    <a:pt x="463041" y="669925"/>
                  </a:lnTo>
                  <a:lnTo>
                    <a:pt x="466011" y="669925"/>
                  </a:lnTo>
                  <a:lnTo>
                    <a:pt x="468883" y="667893"/>
                  </a:lnTo>
                  <a:lnTo>
                    <a:pt x="462123" y="658155"/>
                  </a:lnTo>
                  <a:close/>
                </a:path>
                <a:path w="469900" h="675004">
                  <a:moveTo>
                    <a:pt x="5206" y="0"/>
                  </a:moveTo>
                  <a:lnTo>
                    <a:pt x="0" y="3556"/>
                  </a:lnTo>
                  <a:lnTo>
                    <a:pt x="456966" y="661908"/>
                  </a:lnTo>
                  <a:lnTo>
                    <a:pt x="462622" y="664547"/>
                  </a:lnTo>
                  <a:lnTo>
                    <a:pt x="462123" y="658155"/>
                  </a:lnTo>
                  <a:lnTo>
                    <a:pt x="52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862826" y="2995167"/>
              <a:ext cx="1287145" cy="3810"/>
            </a:xfrm>
            <a:custGeom>
              <a:avLst/>
              <a:gdLst/>
              <a:ahLst/>
              <a:cxnLst/>
              <a:rect l="l" t="t" r="r" b="b"/>
              <a:pathLst>
                <a:path w="1287145" h="3810">
                  <a:moveTo>
                    <a:pt x="0" y="0"/>
                  </a:moveTo>
                  <a:lnTo>
                    <a:pt x="1286891" y="330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1025842" y="4672965"/>
            <a:ext cx="2622550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b="1">
                <a:latin typeface="Arial"/>
                <a:cs typeface="Arial"/>
              </a:rPr>
              <a:t>light</a:t>
            </a:r>
            <a:r>
              <a:rPr dirty="0" sz="3600" spc="10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source</a:t>
            </a:r>
            <a:endParaRPr sz="36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</a:t>
            </a:r>
            <a:r>
              <a:rPr dirty="0" spc="-15"/>
              <a:t> </a:t>
            </a:r>
            <a:r>
              <a:rPr dirty="0"/>
              <a:t>2023</a:t>
            </a:r>
            <a:r>
              <a:rPr dirty="0" spc="-15"/>
              <a:t> </a:t>
            </a:r>
            <a:r>
              <a:rPr dirty="0" spc="-10"/>
              <a:t>HORIBA,</a:t>
            </a:r>
            <a:r>
              <a:rPr dirty="0" spc="135"/>
              <a:t> </a:t>
            </a:r>
            <a:r>
              <a:rPr dirty="0"/>
              <a:t>Ltd.</a:t>
            </a:r>
            <a:r>
              <a:rPr dirty="0" spc="-15"/>
              <a:t> </a:t>
            </a:r>
            <a:r>
              <a:rPr dirty="0"/>
              <a:t>All</a:t>
            </a:r>
            <a:r>
              <a:rPr dirty="0" spc="-40"/>
              <a:t> </a:t>
            </a:r>
            <a:r>
              <a:rPr dirty="0"/>
              <a:t>rights</a:t>
            </a:r>
            <a:r>
              <a:rPr dirty="0" spc="-45"/>
              <a:t> </a:t>
            </a:r>
            <a:r>
              <a:rPr dirty="0" spc="-10"/>
              <a:t>reserved.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2026-05-20T12:07:28Z</dcterms:created>
  <dcterms:modified xsi:type="dcterms:W3CDTF">2026-05-20T12:07:28Z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2023-03-23T00:00:00Z</vt:filetime>
  </property>
  <property fmtid="{D5CDD505-2E9C-101B-9397-08002B2CF9AE}" pid="3" name="LastSaved">
    <vt:filetime>2026-05-20T00:00:00Z</vt:filetime>
  </property>
</Properties>
</file>