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48" r:id="rId2"/>
    <p:sldId id="533" r:id="rId3"/>
    <p:sldId id="534" r:id="rId4"/>
    <p:sldId id="535" r:id="rId5"/>
    <p:sldId id="505" r:id="rId6"/>
    <p:sldId id="343" r:id="rId7"/>
    <p:sldId id="528" r:id="rId8"/>
    <p:sldId id="476" r:id="rId9"/>
    <p:sldId id="283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352" r:id="rId20"/>
    <p:sldId id="536" r:id="rId21"/>
    <p:sldId id="537" r:id="rId22"/>
    <p:sldId id="538" r:id="rId23"/>
    <p:sldId id="331" r:id="rId24"/>
    <p:sldId id="483" r:id="rId25"/>
    <p:sldId id="529" r:id="rId26"/>
    <p:sldId id="295" r:id="rId27"/>
    <p:sldId id="296" r:id="rId28"/>
    <p:sldId id="321" r:id="rId29"/>
    <p:sldId id="322" r:id="rId30"/>
    <p:sldId id="324" r:id="rId31"/>
    <p:sldId id="325" r:id="rId32"/>
    <p:sldId id="326" r:id="rId33"/>
    <p:sldId id="327" r:id="rId34"/>
    <p:sldId id="530" r:id="rId35"/>
    <p:sldId id="531" r:id="rId36"/>
    <p:sldId id="532" r:id="rId3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90E1-0498-41A7-87BD-3E3889DF6F9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8EFCD-45B2-495D-B294-EBC26467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0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5038-89DE-60E3-1551-18FE1363F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A7337-21CF-EEBB-40BF-A58853078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8F5F-1948-CEFA-8763-FDFB65C7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12.11.2025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642AD-3D3F-47B2-D3E8-A1714A0B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78291-753A-5BB3-65DF-EE6214C7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59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1E37-CAFF-1B75-E1BB-37EF52B7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524A4-08F7-4656-F99C-652E61449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D24B3-E52A-3BE8-94DB-7AE61CDF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12.11.2025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47666-8F68-EA99-E72B-7E5AC6F8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FA813-2694-B526-930A-E12D84DF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95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5DD56-C3F4-7555-7B10-7AC372760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15A76-3CEE-A385-995C-4C533EDBF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1A92-2FF8-28E8-ACF9-64FB8BF3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12.11.2025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4B79C-A307-0E6C-B2DC-102209D5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3A4BA-F78F-255F-7387-31491FB6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67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493F-BDAA-C3D4-2082-C546870C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5AC6B-08B9-BDE3-59F2-EAD5A6B3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0D1BD-A5A8-6E76-F13E-6F117F0A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12.11.2025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87668-228C-4A45-0C07-BEBED8FC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7394E-68EF-B682-86A3-87340208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6869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4434-9B55-516B-3826-6672F56D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F90CA-8CDF-F1A3-0827-69FAD95D5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966C-EDC4-E802-D5D8-466C4C7B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12.11.2025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1F957-C821-FA5E-E802-B633D008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D8766-04D7-DC03-3A54-15F08225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568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20DD-DDD3-7339-345C-51AC001F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79D50-58CA-DFC8-892C-796143106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736DA-E5EB-6DD4-3300-A7631DB63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864B4-BFCA-010C-1BF8-0CBF28C4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12.11.2025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88570-08E4-E453-061F-A7CC7DEC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C80E5-1720-BA72-14FE-655891A3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87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D133-33CE-4D62-18AE-ADBEDEC9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BDB82-B085-DE67-9EF6-5D8FDAA81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FC166-134E-363E-D4B6-9CDAF2336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15CEE-9ECE-E689-4DA5-A42328051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FCE89-1E68-2FB8-99DC-AAAC9488B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F12BD-84E0-EA7C-715B-EDC1A90F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12.11.2025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6485F-E061-DDC3-B468-9740A457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A9DDF-CCF2-605C-B19E-F445BEB3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152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800D-6610-7ADE-9477-8B67AE9E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1ADAC-9291-4F55-0009-4CB7C1F3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12.11.2025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0AEF8-3A2E-1328-1BE6-B45C0417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A7F5D-6F2E-E723-29CF-ABF6A6CA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A1F0A-9427-D3F0-BDA8-662ECA52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12.11.2025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C01D2-E4D9-947E-A0FD-066BB857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EF56B-C56A-D13C-006F-0B94EEFB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63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24BB-4A44-EA3D-611C-0E0228FF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2357-A512-9541-FB7F-8EA45E90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AAF5E-B154-9795-2E73-2C568AB89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7DBB7-2C84-B191-18A5-72350022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12.11.2025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711F6-F636-4760-EA98-3E9E2A96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F640-467A-70CE-1E7C-ACF0C0D5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42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0945-D53E-4079-5B29-72208E0B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265B4-E898-DED1-1237-96BA050D4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B8891-008C-F223-16A9-DEBC9C57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CCE5F-CCF0-F59F-23F3-86F5BA14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12.11.2025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D42B6-43D1-9DB2-D942-C8826300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71E56-A0D9-A453-2AA3-925DFA8D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0684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4EDF33-E5A5-FF4D-CE22-F6D71738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E0428-041B-9757-5AB4-F2DFDCD9F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E3622-1203-EEE5-CF21-047E498F6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15ED-8275-4CE9-9E61-3356A7C858F5}" type="datetimeFigureOut">
              <a:rPr lang="ro-RO" smtClean="0"/>
              <a:t>12.11.2025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51DD1-0E48-1D74-1BF2-690F4EA09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71E2-2D96-9B5C-78AB-E0742775D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3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A4656-ADAB-1427-B9E8-85E91820C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9CC5-5A19-ACB2-31C8-C08E73810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err="1"/>
              <a:t>Concepte</a:t>
            </a:r>
            <a:r>
              <a:rPr lang="fr-FR" b="1" dirty="0"/>
              <a:t> de </a:t>
            </a:r>
            <a:r>
              <a:rPr lang="fr-FR" b="1" dirty="0" err="1"/>
              <a:t>bază</a:t>
            </a:r>
            <a:r>
              <a:rPr lang="fr-FR" b="1" dirty="0"/>
              <a:t> </a:t>
            </a:r>
            <a:r>
              <a:rPr lang="fr-FR" b="1" dirty="0" err="1"/>
              <a:t>în</a:t>
            </a:r>
            <a:r>
              <a:rPr lang="fr-FR" b="1" dirty="0"/>
              <a:t> membrane</a:t>
            </a:r>
            <a:r>
              <a:rPr lang="ro-RO" b="1" dirty="0"/>
              <a:t>, I Canale ionice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9D185-4330-E490-67E8-6FE82F5BF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/>
              <a:t>Tema 6, Tema 7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1120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35EEA-A6CE-3754-5F2B-BF5F149A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687" y="1144307"/>
            <a:ext cx="10966077" cy="5122022"/>
          </a:xfrm>
        </p:spPr>
        <p:txBody>
          <a:bodyPr>
            <a:normAutofit fontScale="625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Forța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motrice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acestui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schimb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inițial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diferență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concentrație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între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interiorul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exteriorul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celulei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ro-RO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Permeabilitatea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selectivă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de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asemenea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determinată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canale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ionice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Ionii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canale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 sunt selective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acel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ion specific.</a:t>
            </a:r>
            <a:r>
              <a:rPr kumimoji="0" lang="ro-RO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o-RO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Există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MD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canale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ionice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ro-RO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Na+</a:t>
            </a:r>
            <a:r>
              <a:rPr kumimoji="0" lang="ro-RO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important pentru faza ascendentă a potențialelor de acțiune din neuroni și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o-RO" sz="3800" dirty="0">
                <a:solidFill>
                  <a:prstClr val="black"/>
                </a:solidFill>
                <a:latin typeface="Calibri" panose="020F0502020204030204"/>
              </a:rPr>
              <a:t>              </a:t>
            </a:r>
            <a:r>
              <a:rPr kumimoji="0" lang="ro-RO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celule musculare.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K+</a:t>
            </a:r>
            <a:r>
              <a:rPr kumimoji="0" lang="ro-RO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implicat în repolarizarea membranei după un potențial de acțiune și în stabilirea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o-RO" sz="3800" dirty="0">
                <a:solidFill>
                  <a:prstClr val="black"/>
                </a:solidFill>
                <a:latin typeface="Calibri" panose="020F0502020204030204"/>
              </a:rPr>
              <a:t>           </a:t>
            </a:r>
            <a:r>
              <a:rPr kumimoji="0" lang="ro-RO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potențialului de repaus al membranei.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Cl−</a:t>
            </a:r>
            <a:r>
              <a:rPr kumimoji="0" lang="ro-RO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în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regla</a:t>
            </a:r>
            <a:r>
              <a:rPr kumimoji="0" lang="ro-RO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volumul</a:t>
            </a:r>
            <a:r>
              <a:rPr kumimoji="0" lang="ro-RO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celular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permițând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ionilor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clorură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să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iasă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celulă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ceea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o-RO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o-RO" sz="3800" dirty="0">
                <a:solidFill>
                  <a:prstClr val="black"/>
                </a:solidFill>
                <a:latin typeface="Calibri" panose="020F0502020204030204"/>
              </a:rPr>
              <a:t>          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influențează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mișcarea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apei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o-RO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Ca++</a:t>
            </a:r>
            <a:r>
              <a:rPr kumimoji="0" lang="ro-RO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c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rucial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varietate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funcții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inclusiv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eliberarea</a:t>
            </a:r>
            <a:r>
              <a:rPr kumimoji="0" lang="ro-RO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neurotransmițătorilor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endParaRPr kumimoji="0" lang="ro-RO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o-RO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contracția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musculară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unele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cazuri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poate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declanșa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moartea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celulară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o-RO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5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15B9E2-8806-3DCB-7109-13CBF1C5D4E0}"/>
              </a:ext>
            </a:extLst>
          </p:cNvPr>
          <p:cNvSpPr txBox="1"/>
          <p:nvPr/>
        </p:nvSpPr>
        <p:spPr>
          <a:xfrm>
            <a:off x="198781" y="372382"/>
            <a:ext cx="1186771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o-RO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 </a:t>
            </a:r>
            <a:r>
              <a:rPr lang="ro-RO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functie</a:t>
            </a:r>
            <a:r>
              <a:rPr lang="ro-RO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natura controlului dinamicii canalelor ionice:</a:t>
            </a:r>
            <a:endParaRPr lang="ro-RO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90563" indent="-349250" algn="just">
              <a:buFont typeface="Wingdings" panose="05000000000000000000" pitchFamily="2" charset="2"/>
              <a:buChar char="q"/>
            </a:pPr>
            <a:r>
              <a:rPr lang="ro-RO" sz="24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canale ionice voltaj-dependente;</a:t>
            </a:r>
            <a:endParaRPr lang="ro-RO" sz="2400" b="0" i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690563" indent="-349250" algn="just">
              <a:buFont typeface="Wingdings" panose="05000000000000000000" pitchFamily="2" charset="2"/>
              <a:buChar char="q"/>
            </a:pPr>
            <a:r>
              <a:rPr lang="ro-RO" sz="24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canale ionice operate mecanic;</a:t>
            </a:r>
            <a:endParaRPr lang="ro-RO" sz="2400" b="0" i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690563" indent="-34925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ro-RO" sz="24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canale ionice operate de ligand.</a:t>
            </a:r>
            <a:r>
              <a:rPr lang="ro-RO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690563" indent="-349250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q"/>
            </a:pPr>
            <a:r>
              <a:rPr lang="ro-RO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Există și canale de scurgere (deschise permanent, funcție de gradient electrochimic</a:t>
            </a:r>
            <a:r>
              <a:rPr lang="ro-RO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0CAAD-E46B-8292-8A17-8428630EE8A8}"/>
              </a:ext>
            </a:extLst>
          </p:cNvPr>
          <p:cNvSpPr txBox="1"/>
          <p:nvPr/>
        </p:nvSpPr>
        <p:spPr>
          <a:xfrm>
            <a:off x="198781" y="1608148"/>
            <a:ext cx="60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225"/>
              </a:spcBef>
              <a:spcAft>
                <a:spcPts val="225"/>
              </a:spcAft>
              <a:buNone/>
            </a:pPr>
            <a:endParaRPr lang="ro-RO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B74276-F9E3-68CF-50D6-37272CFEE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726" y="2974536"/>
            <a:ext cx="8736547" cy="27539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F06C94-CC3F-E4B8-2874-7955C4976EFB}"/>
              </a:ext>
            </a:extLst>
          </p:cNvPr>
          <p:cNvSpPr txBox="1"/>
          <p:nvPr/>
        </p:nvSpPr>
        <p:spPr>
          <a:xfrm>
            <a:off x="348337" y="5728448"/>
            <a:ext cx="11495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Selectivitatea</a:t>
            </a:r>
            <a:r>
              <a:rPr lang="en-US" sz="2400" dirty="0"/>
              <a:t> </a:t>
            </a:r>
            <a:r>
              <a:rPr lang="en-US" sz="2400" dirty="0" err="1"/>
              <a:t>canalelor</a:t>
            </a:r>
            <a:r>
              <a:rPr lang="en-US" sz="2400" dirty="0"/>
              <a:t> se </a:t>
            </a:r>
            <a:r>
              <a:rPr lang="en-US" sz="2400" dirty="0" err="1"/>
              <a:t>realizează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diferite</a:t>
            </a:r>
            <a:r>
              <a:rPr lang="en-US" sz="2400" dirty="0"/>
              <a:t> </a:t>
            </a:r>
            <a:r>
              <a:rPr lang="en-US" sz="2400" dirty="0" err="1"/>
              <a:t>mecanisme</a:t>
            </a:r>
            <a:r>
              <a:rPr lang="en-US" sz="2400" dirty="0"/>
              <a:t>, de </a:t>
            </a:r>
            <a:r>
              <a:rPr lang="en-US" sz="2400" dirty="0" err="1"/>
              <a:t>regulă</a:t>
            </a:r>
            <a:r>
              <a:rPr lang="ro-RO" sz="2400" dirty="0"/>
              <a:t> </a:t>
            </a:r>
            <a:r>
              <a:rPr lang="en-US" sz="2400" dirty="0" err="1"/>
              <a:t>cunoscute</a:t>
            </a:r>
            <a:r>
              <a:rPr lang="en-US" sz="2400" dirty="0"/>
              <a:t>. </a:t>
            </a:r>
            <a:r>
              <a:rPr lang="en-US" sz="2400" dirty="0" err="1"/>
              <a:t>Excepţie</a:t>
            </a:r>
            <a:r>
              <a:rPr lang="en-US" sz="2400" dirty="0"/>
              <a:t> face </a:t>
            </a:r>
            <a:r>
              <a:rPr lang="en-US" sz="2400" dirty="0" err="1"/>
              <a:t>canalul</a:t>
            </a:r>
            <a:r>
              <a:rPr lang="en-US" sz="2400" dirty="0"/>
              <a:t> de Na+ , al </a:t>
            </a:r>
            <a:r>
              <a:rPr lang="en-US" sz="2400" dirty="0" err="1"/>
              <a:t>cărui</a:t>
            </a:r>
            <a:r>
              <a:rPr lang="en-US" sz="2400" dirty="0"/>
              <a:t> mod de </a:t>
            </a:r>
            <a:r>
              <a:rPr lang="en-US" sz="2400" dirty="0" err="1"/>
              <a:t>selectivitate</a:t>
            </a:r>
            <a:r>
              <a:rPr lang="en-US" sz="2400" dirty="0"/>
              <a:t> nu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complet</a:t>
            </a:r>
            <a:r>
              <a:rPr lang="en-US" sz="2400" dirty="0"/>
              <a:t> </a:t>
            </a:r>
            <a:r>
              <a:rPr lang="en-US" sz="2400" dirty="0" err="1"/>
              <a:t>elucidat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12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4BCDA5-3D17-A445-8646-3CA73FABE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072" y="163110"/>
            <a:ext cx="5726079" cy="2689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06F6B8-766C-FBD6-DE3E-F9F2B5C22BEF}"/>
              </a:ext>
            </a:extLst>
          </p:cNvPr>
          <p:cNvSpPr txBox="1"/>
          <p:nvPr/>
        </p:nvSpPr>
        <p:spPr>
          <a:xfrm>
            <a:off x="335902" y="2852813"/>
            <a:ext cx="11529386" cy="365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225"/>
              </a:spcBef>
              <a:spcAft>
                <a:spcPts val="225"/>
              </a:spcAft>
              <a:buAutoNum type="alphaLcPeriod"/>
            </a:pPr>
            <a:r>
              <a:rPr lang="ro-RO" sz="3200" b="1" dirty="0">
                <a:solidFill>
                  <a:srgbClr val="5A5A2B"/>
                </a:solidFill>
                <a:latin typeface="Times New Roman" panose="02020603050405020304" pitchFamily="18" charset="0"/>
              </a:rPr>
              <a:t>Canalele ionice voltaj-dependente</a:t>
            </a:r>
            <a:endParaRPr lang="ro-RO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o-RO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dinamica lor este dependența de valoarea potențialului </a:t>
            </a:r>
            <a:r>
              <a:rPr lang="ro-RO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transmembranar</a:t>
            </a:r>
            <a:r>
              <a:rPr lang="ro-RO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, iar fluxul de ioni determină, la rândul său, modificarea potențialului </a:t>
            </a:r>
            <a:r>
              <a:rPr lang="ro-RO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transmembranar</a:t>
            </a:r>
            <a:r>
              <a:rPr lang="ro-RO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o-RO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 algn="just">
              <a:buNone/>
            </a:pPr>
            <a:r>
              <a:rPr lang="ro-RO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-    canale rapide de Na</a:t>
            </a:r>
            <a:r>
              <a:rPr lang="ro-RO" sz="22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ro-RO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, canale de K</a:t>
            </a:r>
            <a:r>
              <a:rPr lang="ro-RO" sz="22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ro-RO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, canale lente de Ca</a:t>
            </a:r>
            <a:r>
              <a:rPr lang="ro-RO" sz="22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2+</a:t>
            </a:r>
            <a:r>
              <a:rPr lang="ro-RO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 si canale de Cl</a:t>
            </a:r>
            <a:r>
              <a:rPr lang="ro-RO" sz="22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o-RO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o-RO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None/>
            </a:pPr>
            <a:r>
              <a:rPr lang="ro-RO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a1.</a:t>
            </a:r>
            <a:r>
              <a:rPr lang="ro-RO" sz="2200" b="1" i="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Canale rapide de</a:t>
            </a:r>
            <a:r>
              <a:rPr lang="ro-RO" sz="2200" b="1" i="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</a:t>
            </a:r>
            <a:r>
              <a:rPr lang="ro-RO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o-RO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se găsesc în membrana </a:t>
            </a:r>
            <a:r>
              <a:rPr lang="ro-RO" sz="2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neuronului, a fibrei musculare cardiace și scheletice</a:t>
            </a:r>
            <a:r>
              <a:rPr lang="ro-RO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6695" indent="-226695" algn="just">
              <a:buNone/>
            </a:pPr>
            <a:r>
              <a:rPr lang="ro-RO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-se deschid în urma depolarizării membranei celulare până la </a:t>
            </a:r>
            <a:r>
              <a:rPr lang="ro-RO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o-RO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prag</a:t>
            </a:r>
            <a:r>
              <a:rPr lang="ro-RO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și permit un influx masiv de Na</a:t>
            </a:r>
            <a:r>
              <a:rPr lang="ro-RO" sz="22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o-RO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cu efect depolarizant. </a:t>
            </a:r>
          </a:p>
          <a:p>
            <a:pPr marL="226695" indent="-226695" algn="just">
              <a:buNone/>
            </a:pPr>
            <a:r>
              <a:rPr lang="ro-RO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ro-RO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închid în momentul repolarizării.</a:t>
            </a:r>
          </a:p>
          <a:p>
            <a:pPr algn="just">
              <a:buNone/>
            </a:pPr>
            <a:r>
              <a:rPr lang="ro-RO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Canalul de Na</a:t>
            </a:r>
            <a:r>
              <a:rPr lang="ro-RO" sz="22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o-RO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au o poarta de</a:t>
            </a:r>
            <a:r>
              <a:rPr lang="ro-RO" sz="2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activare</a:t>
            </a:r>
            <a:r>
              <a:rPr lang="ro-RO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și una de </a:t>
            </a:r>
            <a:r>
              <a:rPr lang="ro-RO" sz="2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inactivare</a:t>
            </a:r>
            <a:r>
              <a:rPr lang="ro-RO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1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B6FBC7-812D-FE55-4CDF-5F9F17982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9507" y="1616215"/>
            <a:ext cx="5677692" cy="3810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9E2B19-9EF4-FABC-41CB-812221FFAD09}"/>
              </a:ext>
            </a:extLst>
          </p:cNvPr>
          <p:cNvSpPr txBox="1"/>
          <p:nvPr/>
        </p:nvSpPr>
        <p:spPr>
          <a:xfrm>
            <a:off x="304801" y="282187"/>
            <a:ext cx="579120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/>
              <a:t>porți</a:t>
            </a:r>
            <a:r>
              <a:rPr lang="en-US" sz="2000" dirty="0"/>
              <a:t> </a:t>
            </a:r>
            <a:r>
              <a:rPr lang="en-US" sz="2000" dirty="0" err="1"/>
              <a:t>controlate</a:t>
            </a:r>
            <a:r>
              <a:rPr lang="en-US" sz="2000" dirty="0"/>
              <a:t> de </a:t>
            </a:r>
            <a:r>
              <a:rPr lang="ro-RO" sz="2800" b="1" dirty="0"/>
              <a:t>V</a:t>
            </a:r>
            <a:r>
              <a:rPr lang="en-US" sz="2000" dirty="0"/>
              <a:t> </a:t>
            </a:r>
            <a:r>
              <a:rPr lang="en-US" sz="2000" dirty="0" err="1"/>
              <a:t>funcționează</a:t>
            </a:r>
            <a:r>
              <a:rPr lang="en-US" sz="2000" dirty="0"/>
              <a:t> la scale de </a:t>
            </a:r>
            <a:r>
              <a:rPr lang="en-US" sz="2000" dirty="0" err="1"/>
              <a:t>timp</a:t>
            </a:r>
            <a:r>
              <a:rPr lang="en-US" sz="2000" dirty="0"/>
              <a:t> </a:t>
            </a:r>
            <a:r>
              <a:rPr lang="en-US" sz="2000" dirty="0" err="1"/>
              <a:t>ușor</a:t>
            </a:r>
            <a:r>
              <a:rPr lang="en-US" sz="2000" dirty="0"/>
              <a:t> </a:t>
            </a:r>
            <a:r>
              <a:rPr lang="en-US" sz="2000" dirty="0" err="1"/>
              <a:t>diferite</a:t>
            </a:r>
            <a:r>
              <a:rPr lang="ro-RO" sz="2000" dirty="0"/>
              <a:t> (</a:t>
            </a:r>
            <a:r>
              <a:rPr lang="en-US" sz="2000" i="1" dirty="0" err="1"/>
              <a:t>poarta</a:t>
            </a:r>
            <a:r>
              <a:rPr lang="en-US" sz="2000" i="1" dirty="0"/>
              <a:t> de </a:t>
            </a:r>
            <a:r>
              <a:rPr lang="en-US" sz="2000" i="1" dirty="0" err="1"/>
              <a:t>activare</a:t>
            </a:r>
            <a:r>
              <a:rPr lang="en-US" sz="2000" i="1" dirty="0"/>
              <a:t> </a:t>
            </a:r>
            <a:r>
              <a:rPr lang="ro-RO" sz="2000" i="1" dirty="0"/>
              <a:t>este</a:t>
            </a:r>
            <a:r>
              <a:rPr lang="en-US" sz="2000" i="1" dirty="0"/>
              <a:t> cu </a:t>
            </a:r>
            <a:r>
              <a:rPr lang="en-US" sz="2000" i="1" dirty="0" err="1"/>
              <a:t>aprox</a:t>
            </a:r>
            <a:r>
              <a:rPr lang="ro-RO" sz="2000" i="1" dirty="0"/>
              <a:t>.</a:t>
            </a:r>
            <a:r>
              <a:rPr lang="en-US" sz="2000" i="1" dirty="0"/>
              <a:t> 1 msec </a:t>
            </a:r>
            <a:r>
              <a:rPr lang="en-US" sz="2000" i="1" dirty="0" err="1"/>
              <a:t>mai</a:t>
            </a:r>
            <a:r>
              <a:rPr lang="en-US" sz="2000" i="1" dirty="0"/>
              <a:t> </a:t>
            </a:r>
            <a:r>
              <a:rPr lang="en-US" sz="2000" i="1" dirty="0" err="1"/>
              <a:t>rapidă</a:t>
            </a:r>
            <a:r>
              <a:rPr lang="en-US" sz="2000" i="1" dirty="0"/>
              <a:t> </a:t>
            </a:r>
            <a:r>
              <a:rPr lang="en-US" sz="2000" i="1" dirty="0" err="1"/>
              <a:t>decât</a:t>
            </a:r>
            <a:r>
              <a:rPr lang="en-US" sz="2000" i="1" dirty="0"/>
              <a:t> </a:t>
            </a:r>
            <a:r>
              <a:rPr lang="en-US" sz="2000" i="1" dirty="0" err="1"/>
              <a:t>poarta</a:t>
            </a:r>
            <a:r>
              <a:rPr lang="en-US" sz="2000" i="1" dirty="0"/>
              <a:t> de </a:t>
            </a:r>
            <a:r>
              <a:rPr lang="en-US" sz="2000" i="1" dirty="0" err="1"/>
              <a:t>inactivare</a:t>
            </a:r>
            <a:r>
              <a:rPr lang="ro-RO" sz="2000" dirty="0"/>
              <a:t>)</a:t>
            </a:r>
            <a:r>
              <a:rPr lang="en-US" sz="2000" dirty="0"/>
              <a:t>. </a:t>
            </a:r>
            <a:endParaRPr lang="ro-RO" sz="2000" dirty="0"/>
          </a:p>
          <a:p>
            <a:pPr algn="just"/>
            <a:endParaRPr lang="ro-RO" sz="2000" dirty="0"/>
          </a:p>
          <a:p>
            <a:pPr algn="just"/>
            <a:r>
              <a:rPr lang="en-US" sz="2000" dirty="0" err="1"/>
              <a:t>Odată</a:t>
            </a:r>
            <a:r>
              <a:rPr lang="en-US" sz="2000" dirty="0"/>
              <a:t> ce blochează </a:t>
            </a:r>
            <a:r>
              <a:rPr lang="en-US" sz="2000" dirty="0" err="1"/>
              <a:t>canalul</a:t>
            </a:r>
            <a:r>
              <a:rPr lang="en-US" sz="2000" dirty="0"/>
              <a:t> ionic, </a:t>
            </a:r>
            <a:r>
              <a:rPr lang="en-US" sz="2000" dirty="0" err="1"/>
              <a:t>poarta</a:t>
            </a:r>
            <a:r>
              <a:rPr lang="en-US" sz="2000" dirty="0"/>
              <a:t> de </a:t>
            </a:r>
            <a:r>
              <a:rPr lang="en-US" sz="2000" dirty="0" err="1"/>
              <a:t>inactivare</a:t>
            </a:r>
            <a:r>
              <a:rPr lang="en-US" sz="2000" dirty="0"/>
              <a:t> </a:t>
            </a:r>
            <a:r>
              <a:rPr lang="en-US" sz="2000" dirty="0" err="1"/>
              <a:t>rămâne</a:t>
            </a:r>
            <a:r>
              <a:rPr lang="en-US" sz="2000" dirty="0"/>
              <a:t> pe loc </a:t>
            </a:r>
            <a:r>
              <a:rPr lang="en-US" sz="2000" dirty="0" err="1"/>
              <a:t>timp</a:t>
            </a:r>
            <a:r>
              <a:rPr lang="en-US" sz="2000" dirty="0"/>
              <a:t> de </a:t>
            </a:r>
            <a:r>
              <a:rPr lang="en-US" sz="2000" dirty="0" err="1"/>
              <a:t>aprox</a:t>
            </a:r>
            <a:r>
              <a:rPr lang="ro-RO" sz="2000" dirty="0"/>
              <a:t>.</a:t>
            </a:r>
            <a:r>
              <a:rPr lang="en-US" sz="2000" dirty="0"/>
              <a:t> 2-3 msec. </a:t>
            </a:r>
            <a:endParaRPr lang="ro-RO" sz="2000" dirty="0"/>
          </a:p>
          <a:p>
            <a:pPr algn="just"/>
            <a:r>
              <a:rPr lang="ro-RO" sz="2000" dirty="0"/>
              <a:t>Astfel,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canalul</a:t>
            </a:r>
            <a:r>
              <a:rPr lang="en-US" sz="2000" dirty="0"/>
              <a:t> de </a:t>
            </a:r>
            <a:r>
              <a:rPr lang="ro-RO" sz="2000" dirty="0"/>
              <a:t>Na+</a:t>
            </a:r>
            <a:r>
              <a:rPr lang="en-US" sz="2000" dirty="0"/>
              <a:t> </a:t>
            </a:r>
            <a:r>
              <a:rPr lang="en-US" sz="2000" dirty="0" err="1"/>
              <a:t>controlat</a:t>
            </a:r>
            <a:r>
              <a:rPr lang="en-US" sz="2000" dirty="0"/>
              <a:t> de </a:t>
            </a:r>
            <a:r>
              <a:rPr lang="en-US" sz="2000" dirty="0" err="1"/>
              <a:t>tensiune</a:t>
            </a:r>
            <a:r>
              <a:rPr lang="en-US" sz="2000" dirty="0"/>
              <a:t> </a:t>
            </a:r>
            <a:r>
              <a:rPr lang="en-US" sz="2000" dirty="0" err="1"/>
              <a:t>există</a:t>
            </a:r>
            <a:r>
              <a:rPr lang="en-US" sz="2000" dirty="0"/>
              <a:t> </a:t>
            </a:r>
            <a:r>
              <a:rPr lang="en-US" sz="2000" dirty="0" err="1"/>
              <a:t>într-una</a:t>
            </a:r>
            <a:r>
              <a:rPr lang="en-US" sz="2000" dirty="0"/>
              <a:t> din </a:t>
            </a:r>
            <a:r>
              <a:rPr lang="ro-RO" sz="2000" dirty="0"/>
              <a:t>3</a:t>
            </a:r>
            <a:r>
              <a:rPr lang="en-US" sz="2000" dirty="0"/>
              <a:t> </a:t>
            </a:r>
            <a:r>
              <a:rPr lang="en-US" sz="2000" dirty="0" err="1"/>
              <a:t>stări</a:t>
            </a:r>
            <a:r>
              <a:rPr lang="en-US" sz="2000" dirty="0"/>
              <a:t>:</a:t>
            </a:r>
            <a:r>
              <a:rPr lang="ro-RO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starea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închisă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(de </a:t>
            </a:r>
            <a:r>
              <a:rPr lang="en-US" sz="2000" dirty="0" err="1"/>
              <a:t>repaus</a:t>
            </a:r>
            <a:r>
              <a:rPr lang="en-US" sz="2000" dirty="0"/>
              <a:t>): </a:t>
            </a:r>
            <a:r>
              <a:rPr lang="en-US" sz="2000" dirty="0" err="1"/>
              <a:t>poarta</a:t>
            </a:r>
            <a:r>
              <a:rPr lang="en-US" sz="2000" dirty="0"/>
              <a:t> de </a:t>
            </a:r>
            <a:r>
              <a:rPr lang="en-US" sz="2000" dirty="0" err="1"/>
              <a:t>activare</a:t>
            </a:r>
            <a:r>
              <a:rPr lang="en-US" sz="2000" dirty="0"/>
              <a:t> </a:t>
            </a:r>
            <a:r>
              <a:rPr lang="en-US" sz="2000" dirty="0" err="1"/>
              <a:t>închisă</a:t>
            </a:r>
            <a:r>
              <a:rPr lang="en-US" sz="2000" dirty="0"/>
              <a:t>, </a:t>
            </a:r>
            <a:r>
              <a:rPr lang="en-US" sz="2000" dirty="0" err="1"/>
              <a:t>poarta</a:t>
            </a:r>
            <a:r>
              <a:rPr lang="en-US" sz="2000" dirty="0"/>
              <a:t> de </a:t>
            </a:r>
            <a:r>
              <a:rPr lang="en-US" sz="2000" dirty="0" err="1"/>
              <a:t>inactivare</a:t>
            </a:r>
            <a:r>
              <a:rPr lang="en-US" sz="2000" dirty="0"/>
              <a:t> </a:t>
            </a:r>
            <a:r>
              <a:rPr lang="en-US" sz="2000" dirty="0" err="1"/>
              <a:t>deschisă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canal </a:t>
            </a:r>
            <a:r>
              <a:rPr lang="en-US" sz="2000" dirty="0" err="1">
                <a:solidFill>
                  <a:srgbClr val="FF0000"/>
                </a:solidFill>
              </a:rPr>
              <a:t>închis</a:t>
            </a:r>
            <a:r>
              <a:rPr lang="en-US" sz="2000" dirty="0"/>
              <a:t>)</a:t>
            </a:r>
            <a:endParaRPr lang="ro-R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starea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deschisă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/>
              <a:t>activată</a:t>
            </a:r>
            <a:r>
              <a:rPr lang="en-US" sz="2000" dirty="0"/>
              <a:t>)</a:t>
            </a:r>
            <a:r>
              <a:rPr lang="ro-RO" sz="2000" dirty="0"/>
              <a:t> - </a:t>
            </a:r>
            <a:r>
              <a:rPr lang="ro-RO" sz="2000" i="1" dirty="0"/>
              <a:t>faza depolarizare </a:t>
            </a:r>
            <a:r>
              <a:rPr lang="en-US" sz="2000" dirty="0" err="1"/>
              <a:t>poarta</a:t>
            </a:r>
            <a:r>
              <a:rPr lang="en-US" sz="2000" dirty="0"/>
              <a:t> de </a:t>
            </a:r>
            <a:r>
              <a:rPr lang="en-US" sz="2000" dirty="0" err="1"/>
              <a:t>activare</a:t>
            </a:r>
            <a:r>
              <a:rPr lang="en-US" sz="2000" dirty="0"/>
              <a:t> </a:t>
            </a:r>
            <a:r>
              <a:rPr lang="en-US" sz="2000" dirty="0" err="1"/>
              <a:t>deschisă</a:t>
            </a:r>
            <a:r>
              <a:rPr lang="en-US" sz="2000" dirty="0"/>
              <a:t>, </a:t>
            </a:r>
            <a:r>
              <a:rPr lang="en-US" sz="2000" dirty="0" err="1"/>
              <a:t>poarta</a:t>
            </a:r>
            <a:r>
              <a:rPr lang="en-US" sz="2000" dirty="0"/>
              <a:t> de </a:t>
            </a:r>
            <a:r>
              <a:rPr lang="en-US" sz="2000" dirty="0" err="1"/>
              <a:t>inactivare</a:t>
            </a:r>
            <a:r>
              <a:rPr lang="en-US" sz="2000" dirty="0"/>
              <a:t> </a:t>
            </a:r>
            <a:r>
              <a:rPr lang="ro-RO" sz="2000" dirty="0"/>
              <a:t>se </a:t>
            </a:r>
            <a:r>
              <a:rPr lang="en-US" sz="2000" dirty="0" err="1"/>
              <a:t>deschi</a:t>
            </a:r>
            <a:r>
              <a:rPr lang="ro-RO" sz="2000" dirty="0"/>
              <a:t>de</a:t>
            </a:r>
            <a:r>
              <a:rPr lang="en-US" sz="2000" dirty="0"/>
              <a:t> </a:t>
            </a:r>
            <a:r>
              <a:rPr lang="ro-RO" sz="2000" dirty="0"/>
              <a:t>(</a:t>
            </a:r>
            <a:r>
              <a:rPr lang="ro-RO" sz="2000" i="1" dirty="0"/>
              <a:t>după atingerea </a:t>
            </a:r>
            <a:r>
              <a:rPr lang="ro-RO" sz="2000" b="1" i="1" dirty="0"/>
              <a:t>V</a:t>
            </a:r>
            <a:r>
              <a:rPr lang="ro-RO" sz="2000" i="1" dirty="0"/>
              <a:t> </a:t>
            </a:r>
            <a:r>
              <a:rPr lang="ro-RO" sz="2000" b="1" i="1" dirty="0"/>
              <a:t>depolarizării</a:t>
            </a:r>
            <a:r>
              <a:rPr lang="ro-RO" sz="2000" i="1" dirty="0"/>
              <a:t> de 10-15 mV)</a:t>
            </a:r>
            <a:r>
              <a:rPr lang="en-US" sz="2000" i="1" dirty="0"/>
              <a:t>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canal </a:t>
            </a:r>
            <a:r>
              <a:rPr lang="en-US" sz="2000" dirty="0" err="1">
                <a:solidFill>
                  <a:srgbClr val="FF0000"/>
                </a:solidFill>
              </a:rPr>
              <a:t>deschis</a:t>
            </a:r>
            <a:r>
              <a:rPr lang="en-US" sz="2000" dirty="0"/>
              <a:t>)</a:t>
            </a:r>
            <a:r>
              <a:rPr lang="ro-RO" sz="2000" dirty="0"/>
              <a:t> – </a:t>
            </a:r>
            <a:r>
              <a:rPr lang="ro-RO" sz="2000" i="1" dirty="0"/>
              <a:t>curentul ionilor Na+ trece în interior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starea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inactivată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/>
              <a:t>refractară</a:t>
            </a:r>
            <a:r>
              <a:rPr lang="en-US" sz="2000" dirty="0"/>
              <a:t>): </a:t>
            </a:r>
            <a:r>
              <a:rPr lang="en-US" sz="2000" dirty="0" err="1"/>
              <a:t>poarta</a:t>
            </a:r>
            <a:r>
              <a:rPr lang="en-US" sz="2000" dirty="0"/>
              <a:t> de </a:t>
            </a:r>
            <a:r>
              <a:rPr lang="en-US" sz="2000" dirty="0" err="1"/>
              <a:t>activare</a:t>
            </a:r>
            <a:r>
              <a:rPr lang="en-US" sz="2000" dirty="0"/>
              <a:t> </a:t>
            </a:r>
            <a:r>
              <a:rPr lang="en-US" sz="2000" dirty="0" err="1"/>
              <a:t>închisă</a:t>
            </a:r>
            <a:r>
              <a:rPr lang="ro-RO" sz="2000" dirty="0"/>
              <a:t> </a:t>
            </a:r>
            <a:r>
              <a:rPr lang="ro-RO" sz="2000" i="1" dirty="0"/>
              <a:t>lent (după 1 ms</a:t>
            </a:r>
            <a:r>
              <a:rPr lang="ro-RO" sz="2000" dirty="0"/>
              <a:t>)</a:t>
            </a:r>
            <a:r>
              <a:rPr lang="en-US" sz="2000" dirty="0"/>
              <a:t>, </a:t>
            </a:r>
            <a:r>
              <a:rPr lang="en-US" sz="2000" dirty="0" err="1"/>
              <a:t>poarta</a:t>
            </a:r>
            <a:r>
              <a:rPr lang="en-US" sz="2000" dirty="0"/>
              <a:t> de </a:t>
            </a:r>
            <a:r>
              <a:rPr lang="en-US" sz="2000" dirty="0" err="1"/>
              <a:t>inactivare</a:t>
            </a:r>
            <a:r>
              <a:rPr lang="en-US" sz="2000" dirty="0"/>
              <a:t> </a:t>
            </a:r>
            <a:r>
              <a:rPr lang="en-US" sz="2000" dirty="0" err="1"/>
              <a:t>închisă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canal </a:t>
            </a:r>
            <a:r>
              <a:rPr lang="en-US" sz="2000" dirty="0" err="1">
                <a:solidFill>
                  <a:srgbClr val="FF0000"/>
                </a:solidFill>
              </a:rPr>
              <a:t>închis</a:t>
            </a:r>
            <a:r>
              <a:rPr lang="en-US" sz="2000" dirty="0"/>
              <a:t>)</a:t>
            </a:r>
            <a:r>
              <a:rPr lang="ro-RO" sz="2000" dirty="0"/>
              <a:t>. După 6 ms trece în faza de repaus (</a:t>
            </a:r>
            <a:r>
              <a:rPr lang="ro-RO" sz="2000" i="1" dirty="0"/>
              <a:t>iarăși faza 1</a:t>
            </a:r>
            <a:r>
              <a:rPr lang="ro-RO" sz="2000" dirty="0"/>
              <a:t>).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D9457A-33AE-EE65-5570-1B0A73B23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675" y="1921514"/>
            <a:ext cx="1924319" cy="20005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EB2E94-2C99-8150-08D0-3978B33CFFE5}"/>
              </a:ext>
            </a:extLst>
          </p:cNvPr>
          <p:cNvCxnSpPr/>
          <p:nvPr/>
        </p:nvCxnSpPr>
        <p:spPr>
          <a:xfrm>
            <a:off x="9834282" y="2151529"/>
            <a:ext cx="0" cy="28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B3FE893-1E77-DF07-61CB-9F387E44D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695" y="1921514"/>
            <a:ext cx="1733792" cy="19052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44C890-DDF8-1466-D572-9F23C3E03776}"/>
              </a:ext>
            </a:extLst>
          </p:cNvPr>
          <p:cNvCxnSpPr/>
          <p:nvPr/>
        </p:nvCxnSpPr>
        <p:spPr>
          <a:xfrm>
            <a:off x="7862047" y="2151529"/>
            <a:ext cx="0" cy="28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D29803-E8A3-3403-F33F-C367F676D7C9}"/>
              </a:ext>
            </a:extLst>
          </p:cNvPr>
          <p:cNvCxnSpPr/>
          <p:nvPr/>
        </p:nvCxnSpPr>
        <p:spPr>
          <a:xfrm>
            <a:off x="8740588" y="2016777"/>
            <a:ext cx="0" cy="6009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8D1008-2175-6C9C-44AE-D223D17809E7}"/>
              </a:ext>
            </a:extLst>
          </p:cNvPr>
          <p:cNvCxnSpPr>
            <a:cxnSpLocks/>
          </p:cNvCxnSpPr>
          <p:nvPr/>
        </p:nvCxnSpPr>
        <p:spPr>
          <a:xfrm>
            <a:off x="8937812" y="2617694"/>
            <a:ext cx="0" cy="72614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A149CA-F7CB-FBEF-D2D2-3452394F648F}"/>
              </a:ext>
            </a:extLst>
          </p:cNvPr>
          <p:cNvSpPr txBox="1"/>
          <p:nvPr/>
        </p:nvSpPr>
        <p:spPr>
          <a:xfrm>
            <a:off x="6807176" y="1042473"/>
            <a:ext cx="4482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rgbClr val="002060"/>
                </a:solidFill>
              </a:rPr>
              <a:t>Exemplu de canal ionic Na+ voltaj dependent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2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0C95B-5A68-2798-7E5B-8F2270118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6" y="373224"/>
            <a:ext cx="11277600" cy="627017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o-RO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a2. Canale de </a:t>
            </a:r>
            <a:r>
              <a:rPr lang="ro-RO" sz="2600" b="1" i="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sz="2600" b="1" i="0" cap="all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- </a:t>
            </a: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s- - în toate </a:t>
            </a:r>
            <a:r>
              <a:rPr lang="ro-RO" sz="2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structurile excitabile</a:t>
            </a:r>
            <a:endParaRPr lang="ro-RO" sz="2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participă în menținerea potențialului </a:t>
            </a:r>
            <a:r>
              <a:rPr lang="ro-RO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membranar</a:t>
            </a: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repaus și în repolarizarea membranei care urmează după marile depolarizări din timpul potențialului de acțiune.</a:t>
            </a:r>
          </a:p>
          <a:p>
            <a:pPr algn="just">
              <a:buNone/>
            </a:pP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controlează nivelul excitabilității celulare.</a:t>
            </a:r>
          </a:p>
          <a:p>
            <a:pPr algn="just">
              <a:buNone/>
            </a:pP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ro-RO" sz="2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singură poartă de activare </a:t>
            </a: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 se deschide tardiv, la 6 ms după stimulare, și care permite un eflux de K</a:t>
            </a:r>
            <a:r>
              <a:rPr lang="ro-RO" sz="2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cu efect </a:t>
            </a:r>
            <a:r>
              <a:rPr lang="ro-RO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hiperpolarizant</a:t>
            </a: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ro-RO" sz="2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o-RO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a3. Canale lente de</a:t>
            </a:r>
            <a:r>
              <a:rPr lang="ro-RO" sz="2600" b="1" i="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</a:t>
            </a:r>
            <a:r>
              <a:rPr lang="ro-RO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endParaRPr lang="ro-RO" sz="2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prezintă o </a:t>
            </a:r>
            <a:r>
              <a:rPr lang="ro-RO" sz="2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permeabilitate selectivă atât pentru Ca</a:t>
            </a:r>
            <a:r>
              <a:rPr lang="ro-RO" sz="2600" b="0" i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ro-RO" sz="2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cât și pentru Na</a:t>
            </a:r>
            <a:r>
              <a:rPr lang="ro-RO" sz="2600" b="0" i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o-RO" sz="2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sunt activate în urma depolarizării celulare și permit un influx de Ca</a:t>
            </a:r>
            <a:r>
              <a:rPr lang="ro-RO" sz="2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 </a:t>
            </a: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 implicații deosebite în excitabilitatea, contracția și secreția celulară.</a:t>
            </a:r>
          </a:p>
          <a:p>
            <a:pPr algn="just">
              <a:buNone/>
            </a:pP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se descriu 3 tipuri </a:t>
            </a:r>
            <a:r>
              <a:rPr lang="ro-RO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notate L, T și N</a:t>
            </a:r>
            <a:r>
              <a:rPr lang="ro-RO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canale de Ca</a:t>
            </a:r>
            <a:r>
              <a:rPr lang="ro-RO" sz="2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sunt sensibile la acțiunea unor "blocante" în terapeutică (</a:t>
            </a:r>
            <a:r>
              <a:rPr lang="ro-RO" sz="21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Nifedipina</a:t>
            </a:r>
            <a:r>
              <a:rPr lang="ro-RO" sz="2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1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Verapamilul</a:t>
            </a:r>
            <a:r>
              <a:rPr lang="ro-RO" sz="2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1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Diltiazemul</a:t>
            </a:r>
            <a:r>
              <a:rPr lang="ro-RO" sz="2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ro-RO" sz="2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o-RO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a4. Canale de</a:t>
            </a:r>
            <a:r>
              <a:rPr lang="ro-RO" sz="2600" b="1" i="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</a:t>
            </a:r>
            <a:r>
              <a:rPr lang="ro-RO" sz="2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sz="2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în </a:t>
            </a:r>
            <a:r>
              <a:rPr lang="ro-RO" sz="2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celulele epiteliului tractului digestiv și celulele epiteliului căilor aeriene</a:t>
            </a:r>
            <a:endParaRPr lang="ro-RO" sz="2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se deschid în urma depolarizării, iar influxul de Cl</a:t>
            </a:r>
            <a:r>
              <a:rPr lang="ro-RO" sz="2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rezultat are un efect </a:t>
            </a:r>
            <a:r>
              <a:rPr lang="ro-RO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repolarizant</a:t>
            </a: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ro-RO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hiperpolarizant</a:t>
            </a:r>
            <a:r>
              <a:rPr lang="ro-RO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45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4B0C5-A97D-8214-001B-DDD0B4A5F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578498"/>
            <a:ext cx="11167279" cy="6064898"/>
          </a:xfrm>
        </p:spPr>
        <p:txBody>
          <a:bodyPr>
            <a:normAutofit/>
          </a:bodyPr>
          <a:lstStyle/>
          <a:p>
            <a:r>
              <a:rPr lang="ro-RO" sz="2400" b="1" dirty="0"/>
              <a:t>b</a:t>
            </a:r>
            <a:r>
              <a:rPr lang="ro-RO" sz="2400" b="1" dirty="0">
                <a:solidFill>
                  <a:srgbClr val="002060"/>
                </a:solidFill>
              </a:rPr>
              <a:t>. Canalele ionice operate mecanic (sau sensibile la întindere)</a:t>
            </a:r>
          </a:p>
          <a:p>
            <a:r>
              <a:rPr lang="ro-RO" sz="2400" dirty="0"/>
              <a:t>- se activează la întinderea membranei celulare.</a:t>
            </a:r>
          </a:p>
          <a:p>
            <a:r>
              <a:rPr lang="ro-RO" sz="2400" dirty="0"/>
              <a:t>esențiale pentru percepția mecanică (</a:t>
            </a:r>
            <a:r>
              <a:rPr lang="ro-RO" sz="2400" i="1" dirty="0"/>
              <a:t>atingerea, presiunea, echilibrul și fluxul sanguin</a:t>
            </a:r>
            <a:r>
              <a:rPr lang="ro-RO" sz="2400" dirty="0"/>
              <a:t>).</a:t>
            </a:r>
          </a:p>
          <a:p>
            <a:pPr marL="0" indent="0">
              <a:buNone/>
            </a:pPr>
            <a:endParaRPr lang="ro-RO" sz="2400" b="1" dirty="0"/>
          </a:p>
          <a:p>
            <a:pPr marL="0" indent="0">
              <a:buNone/>
            </a:pPr>
            <a:endParaRPr lang="ro-RO" sz="2400" b="1" dirty="0"/>
          </a:p>
          <a:p>
            <a:pPr marL="0" indent="0">
              <a:buNone/>
            </a:pPr>
            <a:endParaRPr lang="ro-RO" sz="2400" b="1" dirty="0"/>
          </a:p>
          <a:p>
            <a:pPr marL="0" indent="0">
              <a:buNone/>
            </a:pPr>
            <a:r>
              <a:rPr lang="ro-RO" sz="2400" b="1" dirty="0"/>
              <a:t>Prezente în:</a:t>
            </a:r>
          </a:p>
          <a:p>
            <a:r>
              <a:rPr lang="ro-RO" sz="2400" dirty="0"/>
              <a:t>celule musculare netede asigurând un influx de Na</a:t>
            </a:r>
            <a:r>
              <a:rPr lang="ro-RO" sz="2400" baseline="30000" dirty="0"/>
              <a:t>+</a:t>
            </a:r>
            <a:r>
              <a:rPr lang="ro-RO" sz="2400" dirty="0"/>
              <a:t> și Ca</a:t>
            </a:r>
            <a:r>
              <a:rPr lang="ro-RO" sz="2400" baseline="30000" dirty="0"/>
              <a:t>2+</a:t>
            </a:r>
            <a:r>
              <a:rPr lang="ro-RO" sz="2400" dirty="0"/>
              <a:t> cu rol depolarizant.</a:t>
            </a:r>
          </a:p>
          <a:p>
            <a:r>
              <a:rPr lang="ro-RO" sz="2400" dirty="0"/>
              <a:t>celule </a:t>
            </a:r>
            <a:r>
              <a:rPr lang="ro-RO" sz="2400" dirty="0" err="1"/>
              <a:t>endoteliale</a:t>
            </a:r>
            <a:endParaRPr lang="ro-RO" sz="2400" dirty="0"/>
          </a:p>
          <a:p>
            <a:pPr algn="just"/>
            <a:r>
              <a:rPr lang="ro-RO" sz="2400" dirty="0"/>
              <a:t>celule senzoriale (</a:t>
            </a:r>
            <a:r>
              <a:rPr lang="ro-RO" sz="2400" i="1" dirty="0"/>
              <a:t>e.g.: în celulele auditive din canalul </a:t>
            </a:r>
            <a:r>
              <a:rPr lang="ro-RO" sz="2400" i="1" dirty="0" err="1"/>
              <a:t>cohlear</a:t>
            </a:r>
            <a:r>
              <a:rPr lang="ro-RO" sz="2400" i="1" dirty="0"/>
              <a:t>, deformarea mecanică a cililor deschide canale ionice urmate de un influx cationic depolarizant, generator al potențialului local de receptor</a:t>
            </a:r>
            <a:r>
              <a:rPr lang="ro-RO" sz="2400" dirty="0"/>
              <a:t>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66099-0E3B-4EC5-FE99-3E062029E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474" y="2018542"/>
            <a:ext cx="4783574" cy="17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61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1145C-75B9-CC59-FE87-F01BE8EA6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14" y="172239"/>
            <a:ext cx="11053940" cy="5048153"/>
          </a:xfrm>
        </p:spPr>
        <p:txBody>
          <a:bodyPr>
            <a:normAutofit/>
          </a:bodyPr>
          <a:lstStyle/>
          <a:p>
            <a:r>
              <a:rPr lang="ro-RO" sz="2400" b="1" dirty="0">
                <a:solidFill>
                  <a:srgbClr val="002060"/>
                </a:solidFill>
              </a:rPr>
              <a:t>c. Canalele ionice operate de ligand</a:t>
            </a:r>
          </a:p>
          <a:p>
            <a:pPr marL="0" indent="0">
              <a:buNone/>
            </a:pPr>
            <a:r>
              <a:rPr lang="ro-RO" sz="2400" dirty="0"/>
              <a:t>- sunt reglate prin modificări conformaționale induse de acțiunea unor substanțe biologic active extracelulare (</a:t>
            </a:r>
            <a:r>
              <a:rPr lang="ro-RO" sz="2400" i="1" dirty="0"/>
              <a:t>ligand extracelular</a:t>
            </a:r>
            <a:r>
              <a:rPr lang="ro-RO" sz="2400" dirty="0"/>
              <a:t>) sau a unui mesager intracelular (</a:t>
            </a:r>
            <a:r>
              <a:rPr lang="ro-RO" sz="2400" i="1" dirty="0"/>
              <a:t>ligand intracelular</a:t>
            </a:r>
            <a:r>
              <a:rPr lang="ro-RO" sz="2400" dirty="0"/>
              <a:t>).</a:t>
            </a:r>
          </a:p>
          <a:p>
            <a:r>
              <a:rPr lang="ro-RO" sz="2400" b="1" dirty="0"/>
              <a:t>c1. Canalele ionice operate de </a:t>
            </a:r>
            <a:r>
              <a:rPr lang="ro-RO" sz="2400" b="1" dirty="0" err="1"/>
              <a:t>liganzi</a:t>
            </a:r>
            <a:r>
              <a:rPr lang="ro-RO" sz="2400" b="1" dirty="0"/>
              <a:t> extracelulari</a:t>
            </a:r>
            <a:r>
              <a:rPr lang="ro-RO" sz="2400" dirty="0"/>
              <a:t> - participă la formarea unor complexe structurale receptoare. </a:t>
            </a:r>
          </a:p>
          <a:p>
            <a:pPr marL="0" indent="0">
              <a:buNone/>
            </a:pPr>
            <a:r>
              <a:rPr lang="en-US" sz="2400" b="1" dirty="0"/>
              <a:t>Rolul :</a:t>
            </a:r>
            <a:r>
              <a:rPr lang="ro-RO" sz="2400" b="1" dirty="0"/>
              <a:t> </a:t>
            </a:r>
            <a:r>
              <a:rPr lang="en-US" sz="2400" dirty="0" err="1"/>
              <a:t>Stabilesc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reglează</a:t>
            </a:r>
            <a:r>
              <a:rPr lang="en-US" sz="2400" dirty="0"/>
              <a:t> </a:t>
            </a:r>
            <a:r>
              <a:rPr lang="en-US" sz="2400" dirty="0" err="1"/>
              <a:t>potențialul</a:t>
            </a:r>
            <a:r>
              <a:rPr lang="en-US" sz="2400" dirty="0"/>
              <a:t> electric al </a:t>
            </a:r>
            <a:r>
              <a:rPr lang="en-US" sz="2400" dirty="0" err="1"/>
              <a:t>membranei</a:t>
            </a:r>
            <a:r>
              <a:rPr lang="en-US" sz="2400" dirty="0"/>
              <a:t> </a:t>
            </a:r>
            <a:r>
              <a:rPr lang="en-US" sz="2400" dirty="0" err="1"/>
              <a:t>celulare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Facilitează</a:t>
            </a:r>
            <a:r>
              <a:rPr lang="en-US" sz="2400" dirty="0"/>
              <a:t> </a:t>
            </a:r>
            <a:r>
              <a:rPr lang="en-US" sz="2400" dirty="0" err="1"/>
              <a:t>semnale</a:t>
            </a:r>
            <a:r>
              <a:rPr lang="en-US" sz="2400" dirty="0"/>
              <a:t> </a:t>
            </a:r>
            <a:r>
              <a:rPr lang="en-US" sz="2400" dirty="0" err="1"/>
              <a:t>electrice</a:t>
            </a:r>
            <a:r>
              <a:rPr lang="en-US" sz="2400" dirty="0"/>
              <a:t> precum </a:t>
            </a:r>
            <a:r>
              <a:rPr lang="en-US" sz="2400" dirty="0" err="1"/>
              <a:t>potențialul</a:t>
            </a:r>
            <a:r>
              <a:rPr lang="en-US" sz="2400" dirty="0"/>
              <a:t> de </a:t>
            </a:r>
            <a:r>
              <a:rPr lang="en-US" sz="2400" dirty="0" err="1"/>
              <a:t>acțiune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Controlul</a:t>
            </a:r>
            <a:r>
              <a:rPr lang="en-US" sz="2400" dirty="0"/>
              <a:t> </a:t>
            </a:r>
            <a:r>
              <a:rPr lang="en-US" sz="2400" dirty="0" err="1"/>
              <a:t>transportului</a:t>
            </a:r>
            <a:r>
              <a:rPr lang="en-US" sz="2400" dirty="0"/>
              <a:t> ionic.</a:t>
            </a:r>
          </a:p>
          <a:p>
            <a:pPr marL="0" indent="0">
              <a:buNone/>
            </a:pPr>
            <a:r>
              <a:rPr lang="en-US" sz="2400" dirty="0" err="1"/>
              <a:t>Reglarea</a:t>
            </a:r>
            <a:r>
              <a:rPr lang="en-US" sz="2400" dirty="0"/>
              <a:t> </a:t>
            </a:r>
            <a:r>
              <a:rPr lang="en-US" sz="2400" dirty="0" err="1"/>
              <a:t>volumului</a:t>
            </a:r>
            <a:r>
              <a:rPr lang="en-US" sz="2400" dirty="0"/>
              <a:t> </a:t>
            </a:r>
            <a:r>
              <a:rPr lang="en-US" sz="2400" dirty="0" err="1"/>
              <a:t>celular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D77AEB-490D-BC9D-817E-7004C1B35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47" y="3340418"/>
            <a:ext cx="7701653" cy="35175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1DEC18-F779-C3C1-F902-A2BE5E9EC5A4}"/>
              </a:ext>
            </a:extLst>
          </p:cNvPr>
          <p:cNvSpPr txBox="1"/>
          <p:nvPr/>
        </p:nvSpPr>
        <p:spPr>
          <a:xfrm>
            <a:off x="725967" y="3959785"/>
            <a:ext cx="10273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52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5848E-DF63-F135-75B0-AECCDEDEE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40" y="672252"/>
            <a:ext cx="11234096" cy="3799995"/>
          </a:xfrm>
        </p:spPr>
        <p:txBody>
          <a:bodyPr>
            <a:normAutofit/>
          </a:bodyPr>
          <a:lstStyle/>
          <a:p>
            <a:r>
              <a:rPr lang="ro-RO" sz="2400" b="1" dirty="0">
                <a:solidFill>
                  <a:srgbClr val="002060"/>
                </a:solidFill>
              </a:rPr>
              <a:t>c2. Canalele ionice operate de </a:t>
            </a:r>
            <a:r>
              <a:rPr lang="ro-RO" sz="2400" b="1" dirty="0" err="1">
                <a:solidFill>
                  <a:srgbClr val="002060"/>
                </a:solidFill>
              </a:rPr>
              <a:t>liganzi</a:t>
            </a:r>
            <a:r>
              <a:rPr lang="ro-RO" sz="2400" b="1" dirty="0">
                <a:solidFill>
                  <a:srgbClr val="002060"/>
                </a:solidFill>
              </a:rPr>
              <a:t> intracelulari</a:t>
            </a:r>
            <a:r>
              <a:rPr lang="ro-RO" sz="2400" b="1" cap="all" dirty="0">
                <a:solidFill>
                  <a:srgbClr val="002060"/>
                </a:solidFill>
              </a:rPr>
              <a:t> -</a:t>
            </a:r>
            <a:endParaRPr lang="ro-RO" sz="2400" dirty="0">
              <a:solidFill>
                <a:srgbClr val="002060"/>
              </a:solidFill>
            </a:endParaRPr>
          </a:p>
          <a:p>
            <a:r>
              <a:rPr lang="ro-RO" sz="2400" dirty="0"/>
              <a:t>prezintă în general </a:t>
            </a:r>
            <a:r>
              <a:rPr lang="ro-RO" sz="2400" dirty="0" err="1"/>
              <a:t>situsuri</a:t>
            </a:r>
            <a:r>
              <a:rPr lang="ro-RO" sz="2400" dirty="0"/>
              <a:t> de fixare a </a:t>
            </a:r>
            <a:r>
              <a:rPr lang="ro-RO" sz="2400" dirty="0" err="1"/>
              <a:t>liganzilor</a:t>
            </a:r>
            <a:r>
              <a:rPr lang="ro-RO" sz="2400" dirty="0"/>
              <a:t> la nivelul porților de activare ale canalului (e</a:t>
            </a:r>
            <a:r>
              <a:rPr lang="ro-RO" sz="2400" i="1" dirty="0"/>
              <a:t>.g.- la nivelul celulelor epiteliale</a:t>
            </a:r>
            <a:r>
              <a:rPr lang="ro-RO" sz="2400" dirty="0"/>
              <a:t>),</a:t>
            </a:r>
          </a:p>
          <a:p>
            <a:pPr marL="0" indent="0">
              <a:buNone/>
            </a:pPr>
            <a:r>
              <a:rPr lang="en-US" sz="2400" b="1" dirty="0"/>
              <a:t>Rolul lor:</a:t>
            </a:r>
          </a:p>
          <a:p>
            <a:r>
              <a:rPr lang="ro-RO" sz="2400" dirty="0"/>
              <a:t>Transmiterea semnalelor la nivel celular</a:t>
            </a:r>
          </a:p>
          <a:p>
            <a:r>
              <a:rPr lang="ro-RO" sz="2400" dirty="0"/>
              <a:t>Schimbă conformațional proteina canalului, care modifică deschiderea lui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47669-87F9-AF86-4791-3B5D44054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101" y="3429000"/>
            <a:ext cx="6289798" cy="33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60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1D790-0C59-1AFA-A0B1-668D1796E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82" y="2001416"/>
            <a:ext cx="5357326" cy="285516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c3. Canalele ionice </a:t>
            </a:r>
            <a:r>
              <a:rPr kumimoji="0" lang="ro-RO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operate de receptori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 proteine 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 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o dinamica reglata de proteine reglatorii </a:t>
            </a:r>
            <a:r>
              <a:rPr kumimoji="0" lang="ro-R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intramembranare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 operează direct sau prin mesageri secundari.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426E2-224E-1674-43EE-8EC73BCF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30" y="680105"/>
            <a:ext cx="4624887" cy="45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34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34900-08F3-D4E6-AE80-791B3834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56" y="98612"/>
            <a:ext cx="6915149" cy="4469429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ro-RO" sz="2400" b="1" dirty="0">
                <a:solidFill>
                  <a:srgbClr val="002060"/>
                </a:solidFill>
              </a:rPr>
              <a:t>c4.</a:t>
            </a:r>
            <a:r>
              <a:rPr lang="ro-RO" sz="2400" dirty="0">
                <a:solidFill>
                  <a:srgbClr val="002060"/>
                </a:solidFill>
              </a:rPr>
              <a:t> </a:t>
            </a:r>
            <a:r>
              <a:rPr lang="ro-RO" sz="2400" b="1" dirty="0">
                <a:solidFill>
                  <a:srgbClr val="002060"/>
                </a:solidFill>
              </a:rPr>
              <a:t>Canalele intercelulare</a:t>
            </a:r>
            <a:r>
              <a:rPr lang="ro-RO" sz="2400" b="1" cap="all" dirty="0">
                <a:solidFill>
                  <a:srgbClr val="002060"/>
                </a:solidFill>
              </a:rPr>
              <a:t> (</a:t>
            </a:r>
            <a:r>
              <a:rPr lang="ro-RO" sz="2400" b="1" dirty="0" err="1">
                <a:solidFill>
                  <a:srgbClr val="002060"/>
                </a:solidFill>
              </a:rPr>
              <a:t>conexonii</a:t>
            </a:r>
            <a:r>
              <a:rPr lang="ro-RO" sz="2400" b="1" dirty="0">
                <a:solidFill>
                  <a:srgbClr val="002060"/>
                </a:solidFill>
              </a:rPr>
              <a:t>) / (</a:t>
            </a:r>
            <a:r>
              <a:rPr lang="ro-RO" sz="2400" b="1" dirty="0" err="1">
                <a:solidFill>
                  <a:srgbClr val="002060"/>
                </a:solidFill>
              </a:rPr>
              <a:t>hemichannel</a:t>
            </a:r>
            <a:r>
              <a:rPr lang="ro-RO" sz="2400" b="1" dirty="0">
                <a:solidFill>
                  <a:srgbClr val="002060"/>
                </a:solidFill>
              </a:rPr>
              <a:t>)</a:t>
            </a:r>
            <a:endParaRPr lang="ro-RO" sz="2400" dirty="0">
              <a:solidFill>
                <a:srgbClr val="002060"/>
              </a:solidFill>
            </a:endParaRPr>
          </a:p>
          <a:p>
            <a:pPr lvl="0">
              <a:defRPr/>
            </a:pPr>
            <a:r>
              <a:rPr lang="ro-RO" sz="2400" dirty="0">
                <a:solidFill>
                  <a:prstClr val="black"/>
                </a:solidFill>
              </a:rPr>
              <a:t>canale proteice care formează o conexiune între interiorul celulei și mediul extracelular, permițând trecerea </a:t>
            </a:r>
            <a:r>
              <a:rPr lang="ro-RO" sz="2400" i="1" dirty="0">
                <a:solidFill>
                  <a:prstClr val="black"/>
                </a:solidFill>
              </a:rPr>
              <a:t>ionilor și a moleculelor mici.</a:t>
            </a:r>
          </a:p>
          <a:p>
            <a:pPr lvl="0">
              <a:defRPr/>
            </a:pPr>
            <a:r>
              <a:rPr lang="ro-RO" sz="2400" dirty="0">
                <a:solidFill>
                  <a:prstClr val="black"/>
                </a:solidFill>
              </a:rPr>
              <a:t>pot acționa ca canale individuale</a:t>
            </a:r>
          </a:p>
          <a:p>
            <a:pPr lvl="0">
              <a:defRPr/>
            </a:pPr>
            <a:r>
              <a:rPr lang="ro-RO" sz="2400" dirty="0">
                <a:solidFill>
                  <a:prstClr val="black"/>
                </a:solidFill>
              </a:rPr>
              <a:t>se pot uni cu un alt </a:t>
            </a:r>
            <a:r>
              <a:rPr lang="ro-RO" sz="2400" dirty="0" err="1">
                <a:solidFill>
                  <a:prstClr val="black"/>
                </a:solidFill>
              </a:rPr>
              <a:t>hemicanal</a:t>
            </a:r>
            <a:r>
              <a:rPr lang="ro-RO" sz="2400" dirty="0">
                <a:solidFill>
                  <a:prstClr val="black"/>
                </a:solidFill>
              </a:rPr>
              <a:t> pentru a forma un </a:t>
            </a:r>
            <a:r>
              <a:rPr lang="ro-RO" sz="2400" b="1" i="1" dirty="0">
                <a:solidFill>
                  <a:prstClr val="black"/>
                </a:solidFill>
              </a:rPr>
              <a:t>canal de joncțiune </a:t>
            </a:r>
            <a:r>
              <a:rPr lang="ro-RO" sz="2400" b="1" i="1" dirty="0" err="1">
                <a:solidFill>
                  <a:prstClr val="black"/>
                </a:solidFill>
              </a:rPr>
              <a:t>gap</a:t>
            </a:r>
            <a:r>
              <a:rPr lang="ro-RO" sz="2400" b="1" i="1" dirty="0">
                <a:solidFill>
                  <a:prstClr val="black"/>
                </a:solidFill>
              </a:rPr>
              <a:t> </a:t>
            </a:r>
            <a:r>
              <a:rPr lang="ro-RO" sz="2400" dirty="0">
                <a:solidFill>
                  <a:prstClr val="black"/>
                </a:solidFill>
              </a:rPr>
              <a:t>pentru comunicarea între celulele adiacente. </a:t>
            </a:r>
          </a:p>
          <a:p>
            <a:pPr lvl="0">
              <a:defRPr/>
            </a:pPr>
            <a:r>
              <a:rPr lang="ro-RO" sz="2400" dirty="0">
                <a:solidFill>
                  <a:prstClr val="black"/>
                </a:solidFill>
              </a:rPr>
              <a:t>În starea lor activă, </a:t>
            </a:r>
            <a:r>
              <a:rPr lang="ro-RO" sz="2400" i="1" dirty="0">
                <a:solidFill>
                  <a:prstClr val="black"/>
                </a:solidFill>
              </a:rPr>
              <a:t>pot provoca leziuni celulare, </a:t>
            </a:r>
            <a:r>
              <a:rPr lang="ro-RO" sz="2400" dirty="0">
                <a:solidFill>
                  <a:prstClr val="black"/>
                </a:solidFill>
              </a:rPr>
              <a:t>iar în starea lor inactivă, contribuie la menținerea homeostazei celulare</a:t>
            </a:r>
            <a:endParaRPr lang="en-US" sz="24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FCE71FC-503B-A10D-E72B-18854F09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520" y="4082679"/>
            <a:ext cx="4097085" cy="267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8123E34-D977-9816-7B84-0F3FD614F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815" y="785719"/>
            <a:ext cx="5045329" cy="50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9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D91E-05E1-2BE5-8069-D02864A5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Factorii </a:t>
            </a:r>
            <a:r>
              <a:rPr lang="en-US" b="1" dirty="0" err="1"/>
              <a:t>cheie</a:t>
            </a:r>
            <a:r>
              <a:rPr lang="en-US" b="1" dirty="0"/>
              <a:t> care </a:t>
            </a:r>
            <a:r>
              <a:rPr lang="en-US" b="1" dirty="0" err="1"/>
              <a:t>influențează</a:t>
            </a:r>
            <a:r>
              <a:rPr lang="en-US" b="1" dirty="0"/>
              <a:t> </a:t>
            </a:r>
            <a:r>
              <a:rPr lang="en-US" b="1" dirty="0" err="1"/>
              <a:t>selectivitatea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difuzia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canale</a:t>
            </a:r>
            <a:r>
              <a:rPr lang="en-US" b="1" dirty="0"/>
              <a:t> </a:t>
            </a:r>
            <a:r>
              <a:rPr lang="en-US" b="1" dirty="0" err="1"/>
              <a:t>ionice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E53E-F60F-CF56-E5B0-C390FCD8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4882" cy="46672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Factori</a:t>
            </a:r>
            <a:r>
              <a:rPr lang="en-US" dirty="0"/>
              <a:t> care </a:t>
            </a:r>
            <a:r>
              <a:rPr lang="en-US" dirty="0" err="1"/>
              <a:t>influențează</a:t>
            </a:r>
            <a:r>
              <a:rPr lang="en-US" dirty="0"/>
              <a:t> </a:t>
            </a:r>
            <a:r>
              <a:rPr lang="en-US" dirty="0" err="1"/>
              <a:t>selectivitatea</a:t>
            </a:r>
            <a:r>
              <a:rPr lang="en-US" dirty="0"/>
              <a:t>: </a:t>
            </a:r>
            <a:endParaRPr lang="ro-RO" dirty="0"/>
          </a:p>
          <a:p>
            <a:pPr marL="0" indent="0">
              <a:buNone/>
            </a:pPr>
            <a:r>
              <a:rPr lang="en-US" b="1" dirty="0" err="1"/>
              <a:t>Dimensiunea</a:t>
            </a:r>
            <a:r>
              <a:rPr lang="en-US" b="1" dirty="0"/>
              <a:t> </a:t>
            </a:r>
            <a:r>
              <a:rPr lang="en-US" b="1" dirty="0" err="1"/>
              <a:t>ionului</a:t>
            </a:r>
            <a:r>
              <a:rPr lang="ro-RO" b="1" dirty="0"/>
              <a:t>: </a:t>
            </a:r>
            <a:r>
              <a:rPr lang="en-US" dirty="0" err="1"/>
              <a:t>selectiv</a:t>
            </a:r>
            <a:r>
              <a:rPr lang="ro-RO" dirty="0" err="1"/>
              <a:t>itatea</a:t>
            </a:r>
            <a:r>
              <a:rPr lang="ro-RO" dirty="0"/>
              <a:t> canalului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ioni</a:t>
            </a:r>
            <a:r>
              <a:rPr lang="en-US" dirty="0"/>
              <a:t> de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dimensiune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ro-RO" b="1" dirty="0"/>
              <a:t>S</a:t>
            </a:r>
            <a:r>
              <a:rPr lang="en-US" b="1" dirty="0" err="1"/>
              <a:t>arcina</a:t>
            </a:r>
            <a:r>
              <a:rPr lang="en-US" b="1" dirty="0"/>
              <a:t> </a:t>
            </a:r>
            <a:r>
              <a:rPr lang="en-US" b="1" dirty="0" err="1"/>
              <a:t>ionului</a:t>
            </a:r>
            <a:r>
              <a:rPr lang="en-US" dirty="0"/>
              <a:t>: </a:t>
            </a:r>
            <a:r>
              <a:rPr lang="ro-RO" dirty="0"/>
              <a:t>c</a:t>
            </a:r>
            <a:r>
              <a:rPr lang="en-US" dirty="0" err="1"/>
              <a:t>analul</a:t>
            </a:r>
            <a:r>
              <a:rPr lang="en-US" dirty="0"/>
              <a:t> are </a:t>
            </a:r>
            <a:r>
              <a:rPr lang="en-US" dirty="0" err="1"/>
              <a:t>regiuni</a:t>
            </a:r>
            <a:r>
              <a:rPr lang="en-US" dirty="0"/>
              <a:t> cu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electrică</a:t>
            </a:r>
            <a:r>
              <a:rPr lang="en-US" dirty="0"/>
              <a:t> care </a:t>
            </a:r>
            <a:r>
              <a:rPr lang="en-US" dirty="0" err="1"/>
              <a:t>atrag</a:t>
            </a:r>
            <a:r>
              <a:rPr lang="en-US" dirty="0"/>
              <a:t> </a:t>
            </a:r>
            <a:r>
              <a:rPr lang="en-US" dirty="0" err="1"/>
              <a:t>ionii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opusă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resping</a:t>
            </a:r>
            <a:r>
              <a:rPr lang="en-US" dirty="0"/>
              <a:t> pe </a:t>
            </a:r>
            <a:r>
              <a:rPr lang="en-US" dirty="0" err="1"/>
              <a:t>cei</a:t>
            </a:r>
            <a:r>
              <a:rPr lang="en-US" dirty="0"/>
              <a:t> de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sarcină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b="1" dirty="0" err="1"/>
              <a:t>Structura</a:t>
            </a:r>
            <a:r>
              <a:rPr lang="en-US" b="1" dirty="0"/>
              <a:t> </a:t>
            </a:r>
            <a:r>
              <a:rPr lang="en-US" b="1" dirty="0" err="1"/>
              <a:t>canalului</a:t>
            </a:r>
            <a:r>
              <a:rPr lang="en-US" b="1" dirty="0"/>
              <a:t>:</a:t>
            </a:r>
            <a:endParaRPr lang="ro-RO" b="1" dirty="0"/>
          </a:p>
          <a:p>
            <a:r>
              <a:rPr lang="en-US" b="1" i="1" dirty="0" err="1"/>
              <a:t>Porul</a:t>
            </a:r>
            <a:r>
              <a:rPr lang="en-US" b="1" i="1" dirty="0"/>
              <a:t> </a:t>
            </a:r>
            <a:r>
              <a:rPr lang="en-US" b="1" i="1" dirty="0" err="1"/>
              <a:t>activ</a:t>
            </a:r>
            <a:r>
              <a:rPr lang="en-US" b="1" i="1" dirty="0"/>
              <a:t>: </a:t>
            </a:r>
            <a:r>
              <a:rPr lang="en-US" dirty="0"/>
              <a:t>Forma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chimia</a:t>
            </a:r>
            <a:r>
              <a:rPr lang="en-US" dirty="0"/>
              <a:t> </a:t>
            </a:r>
            <a:r>
              <a:rPr lang="en-US" dirty="0" err="1"/>
              <a:t>porului</a:t>
            </a:r>
            <a:r>
              <a:rPr lang="en-US" dirty="0"/>
              <a:t> </a:t>
            </a:r>
            <a:r>
              <a:rPr lang="en-US" dirty="0" err="1"/>
              <a:t>activ</a:t>
            </a:r>
            <a:r>
              <a:rPr lang="en-US" dirty="0"/>
              <a:t> sunt </a:t>
            </a:r>
            <a:r>
              <a:rPr lang="en-US" dirty="0" err="1"/>
              <a:t>cruciale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selectivitate</a:t>
            </a:r>
            <a:r>
              <a:rPr lang="en-US" dirty="0"/>
              <a:t>. Un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activ</a:t>
            </a:r>
            <a:r>
              <a:rPr lang="en-US" dirty="0"/>
              <a:t> cu un </a:t>
            </a:r>
            <a:r>
              <a:rPr lang="en-US" dirty="0" err="1"/>
              <a:t>diametru</a:t>
            </a:r>
            <a:r>
              <a:rPr lang="en-US" dirty="0"/>
              <a:t> precis, cu </a:t>
            </a:r>
            <a:r>
              <a:rPr lang="en-US" dirty="0" err="1"/>
              <a:t>sarcini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cu o </a:t>
            </a:r>
            <a:r>
              <a:rPr lang="en-US" dirty="0" err="1"/>
              <a:t>geometrie</a:t>
            </a:r>
            <a:r>
              <a:rPr lang="en-US" dirty="0"/>
              <a:t> </a:t>
            </a:r>
            <a:r>
              <a:rPr lang="en-US" dirty="0" err="1"/>
              <a:t>unică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selecta un tip de ion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respinge</a:t>
            </a:r>
            <a:r>
              <a:rPr lang="en-US" dirty="0"/>
              <a:t> </a:t>
            </a:r>
            <a:r>
              <a:rPr lang="en-US" dirty="0" err="1"/>
              <a:t>altele</a:t>
            </a:r>
            <a:r>
              <a:rPr lang="en-US" dirty="0"/>
              <a:t>.</a:t>
            </a:r>
            <a:endParaRPr lang="ro-RO" dirty="0"/>
          </a:p>
          <a:p>
            <a:r>
              <a:rPr lang="en-US" b="1" i="1" dirty="0" err="1"/>
              <a:t>Regiunea</a:t>
            </a:r>
            <a:r>
              <a:rPr lang="en-US" b="1" i="1" dirty="0"/>
              <a:t> de </a:t>
            </a:r>
            <a:r>
              <a:rPr lang="en-US" b="1" i="1" dirty="0" err="1"/>
              <a:t>barieră</a:t>
            </a:r>
            <a:r>
              <a:rPr lang="en-US" dirty="0"/>
              <a:t>: </a:t>
            </a:r>
            <a:r>
              <a:rPr lang="ro-RO" dirty="0"/>
              <a:t>R</a:t>
            </a:r>
            <a:r>
              <a:rPr lang="en-US" dirty="0" err="1"/>
              <a:t>egiune</a:t>
            </a:r>
            <a:r>
              <a:rPr lang="ro-RO" dirty="0"/>
              <a:t>a</a:t>
            </a:r>
            <a:r>
              <a:rPr lang="en-US" dirty="0"/>
              <a:t> </a:t>
            </a:r>
            <a:r>
              <a:rPr lang="ro-RO" dirty="0"/>
              <a:t>este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îngustă</a:t>
            </a:r>
            <a:r>
              <a:rPr lang="en-US" dirty="0"/>
              <a:t> din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canalului</a:t>
            </a:r>
            <a:r>
              <a:rPr lang="en-US" dirty="0"/>
              <a:t> </a:t>
            </a:r>
            <a:r>
              <a:rPr lang="en-US" dirty="0" err="1"/>
              <a:t>acționează</a:t>
            </a:r>
            <a:r>
              <a:rPr lang="en-US" dirty="0"/>
              <a:t> ca un </a:t>
            </a:r>
            <a:r>
              <a:rPr lang="en-US" dirty="0" err="1"/>
              <a:t>filtru</a:t>
            </a:r>
            <a:r>
              <a:rPr lang="ro-RO" dirty="0"/>
              <a:t> -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ionilor</a:t>
            </a:r>
            <a:r>
              <a:rPr lang="en-US" dirty="0"/>
              <a:t> cu </a:t>
            </a:r>
            <a:r>
              <a:rPr lang="en-US" dirty="0" err="1"/>
              <a:t>dimensiuni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proprietăți</a:t>
            </a:r>
            <a:r>
              <a:rPr lang="en-US" dirty="0"/>
              <a:t> </a:t>
            </a:r>
            <a:r>
              <a:rPr lang="en-US" dirty="0" err="1"/>
              <a:t>electrostatice</a:t>
            </a:r>
            <a:r>
              <a:rPr lang="en-US" dirty="0"/>
              <a:t> </a:t>
            </a:r>
            <a:r>
              <a:rPr lang="ro-RO" dirty="0"/>
              <a:t>pot</a:t>
            </a:r>
            <a:r>
              <a:rPr lang="en-US" dirty="0"/>
              <a:t> </a:t>
            </a:r>
            <a:r>
              <a:rPr lang="en-US" dirty="0" err="1"/>
              <a:t>trec</a:t>
            </a:r>
            <a:r>
              <a:rPr lang="ro-RO" dirty="0"/>
              <a:t>e</a:t>
            </a:r>
            <a:r>
              <a:rPr lang="en-US" dirty="0"/>
              <a:t>.</a:t>
            </a:r>
            <a:endParaRPr lang="ro-RO" dirty="0"/>
          </a:p>
          <a:p>
            <a:r>
              <a:rPr lang="en-US" b="1" i="1" dirty="0" err="1"/>
              <a:t>Situsuri</a:t>
            </a:r>
            <a:r>
              <a:rPr lang="en-US" b="1" i="1" dirty="0"/>
              <a:t> de </a:t>
            </a:r>
            <a:r>
              <a:rPr lang="en-US" b="1" i="1" dirty="0" err="1"/>
              <a:t>legare</a:t>
            </a:r>
            <a:r>
              <a:rPr lang="en-US" dirty="0"/>
              <a:t>: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secvențe</a:t>
            </a:r>
            <a:r>
              <a:rPr lang="en-US" dirty="0"/>
              <a:t> de </a:t>
            </a:r>
            <a:r>
              <a:rPr lang="en-US" dirty="0" err="1"/>
              <a:t>aminoacizi</a:t>
            </a:r>
            <a:r>
              <a:rPr lang="en-US" dirty="0"/>
              <a:t> din canal pot </a:t>
            </a:r>
            <a:r>
              <a:rPr lang="en-US" dirty="0" err="1"/>
              <a:t>lega</a:t>
            </a:r>
            <a:r>
              <a:rPr lang="en-US" dirty="0"/>
              <a:t> </a:t>
            </a:r>
            <a:r>
              <a:rPr lang="en-US" dirty="0" err="1"/>
              <a:t>temporar</a:t>
            </a:r>
            <a:r>
              <a:rPr lang="en-US" dirty="0"/>
              <a:t> </a:t>
            </a:r>
            <a:r>
              <a:rPr lang="en-US" dirty="0" err="1"/>
              <a:t>ioni</a:t>
            </a:r>
            <a:r>
              <a:rPr lang="en-US" dirty="0"/>
              <a:t>, </a:t>
            </a:r>
            <a:r>
              <a:rPr lang="en-US" dirty="0" err="1"/>
              <a:t>acționând</a:t>
            </a:r>
            <a:r>
              <a:rPr lang="en-US" dirty="0"/>
              <a:t> ca o </a:t>
            </a:r>
            <a:r>
              <a:rPr lang="en-US" dirty="0" err="1"/>
              <a:t>barieră</a:t>
            </a:r>
            <a:r>
              <a:rPr lang="en-US" dirty="0"/>
              <a:t> </a:t>
            </a:r>
            <a:r>
              <a:rPr lang="en-US" dirty="0" err="1"/>
              <a:t>suplimentară</a:t>
            </a:r>
            <a:r>
              <a:rPr lang="en-US" dirty="0"/>
              <a:t> care le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ionilor</a:t>
            </a:r>
            <a:r>
              <a:rPr lang="en-US" dirty="0"/>
              <a:t> </a:t>
            </a:r>
            <a:r>
              <a:rPr lang="en-US" dirty="0" err="1"/>
              <a:t>potriviți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alinieze</a:t>
            </a:r>
            <a:r>
              <a:rPr lang="en-US" dirty="0"/>
              <a:t> </a:t>
            </a:r>
            <a:r>
              <a:rPr lang="en-US" dirty="0" err="1"/>
              <a:t>corect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traversa</a:t>
            </a:r>
            <a:r>
              <a:rPr lang="en-US" dirty="0"/>
              <a:t> </a:t>
            </a:r>
            <a:r>
              <a:rPr lang="en-US" dirty="0" err="1"/>
              <a:t>canalul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116485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DFA0-F051-804D-4281-D908C760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Canale ionice fără poartă ( de scurgere)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C21E1-5257-68F6-5B34-6F40AA1D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/>
              <a:t>- deplasarea pasivă a ionilor de K+, Na+, Ca^2+, Cl- - dar niciodată nu asigură egalizarea concentrației dintre extra și intra celular</a:t>
            </a:r>
          </a:p>
          <a:p>
            <a:r>
              <a:rPr lang="ro-RO" dirty="0"/>
              <a:t>Fluxul prin ele este modulat de capacitatea de transport mică în raport cu canalele cu poartă controlate</a:t>
            </a:r>
          </a:p>
          <a:p>
            <a:r>
              <a:rPr lang="ro-RO" dirty="0"/>
              <a:t>Scopul lor: menținerea potențialului de repaus:</a:t>
            </a:r>
          </a:p>
          <a:p>
            <a:r>
              <a:rPr lang="ro-RO" dirty="0"/>
              <a:t>Menținerea homeostazei presiunii osmotice – deci a volumului și formei celulare;</a:t>
            </a:r>
          </a:p>
          <a:p>
            <a:r>
              <a:rPr lang="ro-RO" dirty="0"/>
              <a:t>Semnificația funcțională a echilibrului osmotic realizat, primordial prin difuzia apei prin membrană, este confirmată de prezența </a:t>
            </a:r>
            <a:r>
              <a:rPr lang="ro-RO" dirty="0" err="1"/>
              <a:t>aquaporinelor</a:t>
            </a:r>
            <a:endParaRPr lang="ro-RO" dirty="0"/>
          </a:p>
          <a:p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52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46C28-9F67-CDDC-3154-9E8C61CE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Aquaporinele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7751B-D997-08B6-68CD-D86663222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7459" cy="4351338"/>
          </a:xfrm>
        </p:spPr>
        <p:txBody>
          <a:bodyPr/>
          <a:lstStyle/>
          <a:p>
            <a:r>
              <a:rPr lang="ro-RO" dirty="0"/>
              <a:t>Sunt proteine-canal de apă.</a:t>
            </a:r>
          </a:p>
          <a:p>
            <a:r>
              <a:rPr lang="ro-RO" dirty="0"/>
              <a:t>Din punct de vedere al selectivității sunt </a:t>
            </a:r>
            <a:r>
              <a:rPr lang="ro-RO" dirty="0" err="1"/>
              <a:t>aquaporine</a:t>
            </a:r>
            <a:r>
              <a:rPr lang="ro-RO" dirty="0"/>
              <a:t> clasice AQPo0,1,2,4,5,6,8) și </a:t>
            </a:r>
            <a:r>
              <a:rPr lang="ro-RO" dirty="0" err="1"/>
              <a:t>aquaglicerporine</a:t>
            </a:r>
            <a:r>
              <a:rPr lang="ro-RO" dirty="0"/>
              <a:t> (AQP3, 7, 9)</a:t>
            </a:r>
          </a:p>
          <a:p>
            <a:r>
              <a:rPr lang="ro-RO" dirty="0"/>
              <a:t>Un singur monomer de AQP asigură un flux de apă de 10^9 mol/canal.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99394-A574-5DA4-F592-9DE0CB3AD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659" y="365125"/>
            <a:ext cx="3848637" cy="3439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A1975F-565D-F79A-E1A9-AB54F7D38837}"/>
              </a:ext>
            </a:extLst>
          </p:cNvPr>
          <p:cNvSpPr txBox="1"/>
          <p:nvPr/>
        </p:nvSpPr>
        <p:spPr>
          <a:xfrm>
            <a:off x="8164483" y="4021050"/>
            <a:ext cx="3629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Diametrul porului pentru apă 2,8 A</a:t>
            </a:r>
          </a:p>
          <a:p>
            <a:r>
              <a:rPr lang="ro-RO" dirty="0"/>
              <a:t>Diametrul porului ionic 3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19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3367-2C81-396E-4979-5D098D5D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Tipuri de AQP la om și particularități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961D5A-0232-7B02-9972-8FD054087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697" y="1382461"/>
            <a:ext cx="8841597" cy="51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3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195C-DCFD-786D-9DF3-9F5C921CD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662" y="315249"/>
            <a:ext cx="3634047" cy="964911"/>
          </a:xfrm>
        </p:spPr>
        <p:txBody>
          <a:bodyPr/>
          <a:lstStyle/>
          <a:p>
            <a:r>
              <a:rPr lang="en-US" dirty="0" err="1"/>
              <a:t>Canalopatie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15510-C6EF-1E82-1C89-4BE8B8C8A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7" y="1476491"/>
            <a:ext cx="11464637" cy="506626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/>
              <a:t>Definiție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o </a:t>
            </a:r>
            <a:r>
              <a:rPr lang="en-US" dirty="0" err="1"/>
              <a:t>genă</a:t>
            </a:r>
            <a:r>
              <a:rPr lang="en-US" dirty="0"/>
              <a:t> care </a:t>
            </a:r>
            <a:r>
              <a:rPr lang="en-US" dirty="0" err="1"/>
              <a:t>codifică</a:t>
            </a:r>
            <a:r>
              <a:rPr lang="en-US" dirty="0"/>
              <a:t> o </a:t>
            </a:r>
            <a:r>
              <a:rPr lang="en-US" dirty="0" err="1"/>
              <a:t>subunitate</a:t>
            </a:r>
            <a:r>
              <a:rPr lang="en-US" dirty="0"/>
              <a:t> a </a:t>
            </a:r>
            <a:r>
              <a:rPr lang="en-US" dirty="0" err="1"/>
              <a:t>canalului</a:t>
            </a:r>
            <a:r>
              <a:rPr lang="en-US" dirty="0"/>
              <a:t> ionic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mutată</a:t>
            </a:r>
            <a:r>
              <a:rPr lang="en-US" dirty="0"/>
              <a:t>/</a:t>
            </a:r>
            <a:r>
              <a:rPr lang="en-US" dirty="0" err="1"/>
              <a:t>exprimată</a:t>
            </a:r>
            <a:r>
              <a:rPr lang="en-US" dirty="0"/>
              <a:t> anormal </a:t>
            </a:r>
            <a:r>
              <a:rPr lang="en-US" dirty="0" err="1"/>
              <a:t>sau</a:t>
            </a:r>
            <a:r>
              <a:rPr lang="en-US" dirty="0"/>
              <a:t> o </a:t>
            </a:r>
            <a:r>
              <a:rPr lang="en-US" dirty="0" err="1"/>
              <a:t>substanță</a:t>
            </a:r>
            <a:r>
              <a:rPr lang="en-US" dirty="0"/>
              <a:t> </a:t>
            </a:r>
            <a:r>
              <a:rPr lang="en-US" dirty="0" err="1"/>
              <a:t>endogenă</a:t>
            </a:r>
            <a:r>
              <a:rPr lang="en-US" dirty="0"/>
              <a:t> </a:t>
            </a:r>
            <a:r>
              <a:rPr lang="en-US" dirty="0" err="1"/>
              <a:t>patologică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prezentă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organism, </a:t>
            </a:r>
            <a:r>
              <a:rPr lang="en-US" dirty="0" err="1"/>
              <a:t>funcția</a:t>
            </a:r>
            <a:r>
              <a:rPr lang="en-US" dirty="0"/>
              <a:t> </a:t>
            </a:r>
            <a:r>
              <a:rPr lang="en-US" dirty="0" err="1"/>
              <a:t>canalului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slăbită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amplificată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grade </a:t>
            </a:r>
            <a:r>
              <a:rPr lang="en-US" dirty="0" err="1"/>
              <a:t>diferite</a:t>
            </a:r>
            <a:r>
              <a:rPr lang="en-US" dirty="0"/>
              <a:t>, </a:t>
            </a:r>
            <a:r>
              <a:rPr lang="en-US" dirty="0" err="1"/>
              <a:t>rezultând</a:t>
            </a:r>
            <a:r>
              <a:rPr lang="en-US" dirty="0"/>
              <a:t> o </a:t>
            </a:r>
            <a:r>
              <a:rPr lang="en-US" dirty="0" err="1"/>
              <a:t>tulburare</a:t>
            </a:r>
            <a:r>
              <a:rPr lang="en-US" dirty="0"/>
              <a:t> a </a:t>
            </a:r>
            <a:r>
              <a:rPr lang="en-US" dirty="0" err="1"/>
              <a:t>funcției</a:t>
            </a:r>
            <a:r>
              <a:rPr lang="en-US" dirty="0"/>
              <a:t> </a:t>
            </a:r>
            <a:r>
              <a:rPr lang="en-US" dirty="0" err="1"/>
              <a:t>fiziologice</a:t>
            </a:r>
            <a:r>
              <a:rPr lang="en-US" dirty="0"/>
              <a:t> generale a </a:t>
            </a:r>
            <a:r>
              <a:rPr lang="en-US" dirty="0" err="1"/>
              <a:t>organismului</a:t>
            </a:r>
            <a:r>
              <a:rPr lang="en-US" dirty="0"/>
              <a:t>.</a:t>
            </a:r>
            <a:endParaRPr lang="ro-RO" dirty="0"/>
          </a:p>
          <a:p>
            <a:r>
              <a:rPr lang="ro-RO" b="1" dirty="0"/>
              <a:t>Cauze: </a:t>
            </a:r>
            <a:r>
              <a:rPr lang="ro-RO" dirty="0"/>
              <a:t>mutații genetice, sau factori achiziționați </a:t>
            </a:r>
            <a:r>
              <a:rPr lang="it-IT" dirty="0"/>
              <a:t>prin procese autoimune sau inflamatorii</a:t>
            </a:r>
            <a:endParaRPr lang="ro-RO" dirty="0"/>
          </a:p>
          <a:p>
            <a:r>
              <a:rPr lang="ro-RO" dirty="0"/>
              <a:t>E.g. </a:t>
            </a:r>
            <a:r>
              <a:rPr lang="en-US" dirty="0" err="1"/>
              <a:t>pacienții</a:t>
            </a:r>
            <a:r>
              <a:rPr lang="en-US" dirty="0"/>
              <a:t> cu </a:t>
            </a:r>
            <a:r>
              <a:rPr lang="en-US" dirty="0" err="1"/>
              <a:t>boala</a:t>
            </a:r>
            <a:r>
              <a:rPr lang="en-US" dirty="0"/>
              <a:t> Alzheimer (BA).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afectează</a:t>
            </a:r>
            <a:r>
              <a:rPr lang="en-US" dirty="0"/>
              <a:t> </a:t>
            </a:r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reglare</a:t>
            </a:r>
            <a:r>
              <a:rPr lang="en-US" dirty="0"/>
              <a:t> a </a:t>
            </a:r>
            <a:r>
              <a:rPr lang="en-US" dirty="0" err="1"/>
              <a:t>canalelor</a:t>
            </a:r>
            <a:r>
              <a:rPr lang="en-US" dirty="0"/>
              <a:t> de </a:t>
            </a:r>
            <a:r>
              <a:rPr lang="en-US" dirty="0" err="1"/>
              <a:t>potasiu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canalelor</a:t>
            </a:r>
            <a:r>
              <a:rPr lang="en-US" dirty="0"/>
              <a:t> de </a:t>
            </a:r>
            <a:r>
              <a:rPr lang="en-US" dirty="0" err="1"/>
              <a:t>calciu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participă</a:t>
            </a:r>
            <a:r>
              <a:rPr lang="en-US" dirty="0"/>
              <a:t> la </a:t>
            </a:r>
            <a:r>
              <a:rPr lang="en-US" dirty="0" err="1"/>
              <a:t>pierderea</a:t>
            </a:r>
            <a:r>
              <a:rPr lang="en-US" dirty="0"/>
              <a:t> </a:t>
            </a:r>
            <a:r>
              <a:rPr lang="en-US" dirty="0" err="1"/>
              <a:t>timpurie</a:t>
            </a:r>
            <a:r>
              <a:rPr lang="en-US" dirty="0"/>
              <a:t> a </a:t>
            </a:r>
            <a:r>
              <a:rPr lang="en-US" dirty="0" err="1"/>
              <a:t>memoriei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declinul</a:t>
            </a:r>
            <a:r>
              <a:rPr lang="en-US" dirty="0"/>
              <a:t> </a:t>
            </a:r>
            <a:r>
              <a:rPr lang="en-US" dirty="0" err="1"/>
              <a:t>funcției</a:t>
            </a:r>
            <a:r>
              <a:rPr lang="en-US" dirty="0"/>
              <a:t> cognitive.</a:t>
            </a:r>
            <a:endParaRPr lang="ro-RO" dirty="0"/>
          </a:p>
          <a:p>
            <a:r>
              <a:rPr lang="en-US" dirty="0"/>
              <a:t>Ischemia </a:t>
            </a:r>
            <a:r>
              <a:rPr lang="en-US" dirty="0" err="1"/>
              <a:t>cerebrală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afecta</a:t>
            </a:r>
            <a:r>
              <a:rPr lang="en-US" dirty="0"/>
              <a:t> </a:t>
            </a:r>
            <a:r>
              <a:rPr lang="en-US" dirty="0" err="1"/>
              <a:t>permeabilitatea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nervoase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afectarea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de </a:t>
            </a:r>
            <a:r>
              <a:rPr lang="en-US" dirty="0" err="1"/>
              <a:t>calciu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sodiu</a:t>
            </a:r>
            <a:r>
              <a:rPr lang="en-US" dirty="0"/>
              <a:t>, </a:t>
            </a:r>
            <a:r>
              <a:rPr lang="en-US" dirty="0" err="1"/>
              <a:t>rezultând</a:t>
            </a:r>
            <a:r>
              <a:rPr lang="en-US" dirty="0"/>
              <a:t> o </a:t>
            </a:r>
            <a:r>
              <a:rPr lang="en-US" dirty="0" err="1"/>
              <a:t>umflare</a:t>
            </a:r>
            <a:r>
              <a:rPr lang="en-US" dirty="0"/>
              <a:t> </a:t>
            </a:r>
            <a:r>
              <a:rPr lang="en-US" dirty="0" err="1"/>
              <a:t>osmotică</a:t>
            </a:r>
            <a:r>
              <a:rPr lang="en-US" dirty="0"/>
              <a:t> </a:t>
            </a:r>
            <a:r>
              <a:rPr lang="en-US" dirty="0" err="1"/>
              <a:t>acută</a:t>
            </a:r>
            <a:r>
              <a:rPr lang="en-US" dirty="0"/>
              <a:t> a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nervoase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Factorii </a:t>
            </a:r>
            <a:r>
              <a:rPr lang="en-US" dirty="0" err="1"/>
              <a:t>patogeni</a:t>
            </a:r>
            <a:r>
              <a:rPr lang="en-US" dirty="0"/>
              <a:t> ai </a:t>
            </a:r>
            <a:r>
              <a:rPr lang="en-US" dirty="0" err="1"/>
              <a:t>astmului</a:t>
            </a:r>
            <a:r>
              <a:rPr lang="en-US" dirty="0"/>
              <a:t> </a:t>
            </a:r>
            <a:r>
              <a:rPr lang="en-US" dirty="0" err="1"/>
              <a:t>bronșic</a:t>
            </a:r>
            <a:r>
              <a:rPr lang="en-US" dirty="0"/>
              <a:t> </a:t>
            </a:r>
            <a:r>
              <a:rPr lang="en-US" dirty="0" err="1"/>
              <a:t>acționează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de </a:t>
            </a:r>
            <a:r>
              <a:rPr lang="en-US" dirty="0" err="1"/>
              <a:t>calciu</a:t>
            </a:r>
            <a:r>
              <a:rPr lang="en-US" dirty="0"/>
              <a:t> de pe membrana </a:t>
            </a:r>
            <a:r>
              <a:rPr lang="en-US" dirty="0" err="1"/>
              <a:t>celulară</a:t>
            </a:r>
            <a:r>
              <a:rPr lang="en-US" dirty="0"/>
              <a:t> a </a:t>
            </a:r>
            <a:r>
              <a:rPr lang="en-US" dirty="0" err="1"/>
              <a:t>mastocitelor</a:t>
            </a:r>
            <a:r>
              <a:rPr lang="en-US" dirty="0"/>
              <a:t>, </a:t>
            </a:r>
            <a:r>
              <a:rPr lang="en-US" dirty="0" err="1"/>
              <a:t>provocând</a:t>
            </a:r>
            <a:r>
              <a:rPr lang="en-US" dirty="0"/>
              <a:t> </a:t>
            </a:r>
            <a:r>
              <a:rPr lang="en-US" dirty="0" err="1"/>
              <a:t>deschiderea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de </a:t>
            </a:r>
            <a:r>
              <a:rPr lang="en-US" dirty="0" err="1"/>
              <a:t>calciu</a:t>
            </a:r>
            <a:r>
              <a:rPr lang="en-US" dirty="0"/>
              <a:t>, care </a:t>
            </a:r>
            <a:r>
              <a:rPr lang="en-US" dirty="0" err="1"/>
              <a:t>activează</a:t>
            </a:r>
            <a:r>
              <a:rPr lang="en-US" dirty="0"/>
              <a:t> </a:t>
            </a:r>
            <a:r>
              <a:rPr lang="en-US" dirty="0" err="1"/>
              <a:t>căile</a:t>
            </a:r>
            <a:r>
              <a:rPr lang="en-US" dirty="0"/>
              <a:t> de </a:t>
            </a:r>
            <a:r>
              <a:rPr lang="en-US" dirty="0" err="1"/>
              <a:t>semnalizare</a:t>
            </a:r>
            <a:r>
              <a:rPr lang="en-US" dirty="0"/>
              <a:t> din aval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ionii</a:t>
            </a:r>
            <a:r>
              <a:rPr lang="en-US" dirty="0"/>
              <a:t> de </a:t>
            </a:r>
            <a:r>
              <a:rPr lang="en-US" dirty="0" err="1"/>
              <a:t>calciu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din </a:t>
            </a:r>
            <a:r>
              <a:rPr lang="en-US" dirty="0" err="1"/>
              <a:t>urmă</a:t>
            </a:r>
            <a:r>
              <a:rPr lang="en-US" dirty="0"/>
              <a:t>, </a:t>
            </a:r>
            <a:r>
              <a:rPr lang="en-US" dirty="0" err="1"/>
              <a:t>duc</a:t>
            </a:r>
            <a:r>
              <a:rPr lang="en-US" dirty="0"/>
              <a:t> la </a:t>
            </a:r>
            <a:r>
              <a:rPr lang="en-US" dirty="0" err="1"/>
              <a:t>eliberarea</a:t>
            </a:r>
            <a:r>
              <a:rPr lang="en-US" dirty="0"/>
              <a:t> de </a:t>
            </a:r>
            <a:r>
              <a:rPr lang="en-US" dirty="0" err="1"/>
              <a:t>histamină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ce duce la </a:t>
            </a:r>
            <a:r>
              <a:rPr lang="en-US" dirty="0" err="1"/>
              <a:t>reacții</a:t>
            </a:r>
            <a:r>
              <a:rPr lang="en-US" dirty="0"/>
              <a:t> </a:t>
            </a:r>
            <a:r>
              <a:rPr lang="en-US" dirty="0" err="1"/>
              <a:t>inflamatorii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atacuri</a:t>
            </a:r>
            <a:r>
              <a:rPr lang="en-US" dirty="0"/>
              <a:t> de </a:t>
            </a:r>
            <a:r>
              <a:rPr lang="en-US" dirty="0" err="1"/>
              <a:t>astm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2615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7D83-7A42-81F9-4EEA-C61DBC32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5" y="332508"/>
            <a:ext cx="11338560" cy="65254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Bo</a:t>
            </a:r>
            <a:r>
              <a:rPr lang="ro-RO" b="1" dirty="0" err="1">
                <a:solidFill>
                  <a:srgbClr val="FF0000"/>
                </a:solidFill>
              </a:rPr>
              <a:t>lile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canalelor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ionice</a:t>
            </a:r>
            <a:r>
              <a:rPr lang="en-US" dirty="0"/>
              <a:t>, bine </a:t>
            </a:r>
            <a:r>
              <a:rPr lang="en-US" dirty="0" err="1"/>
              <a:t>studiat</a:t>
            </a:r>
            <a:r>
              <a:rPr lang="ro-RO" dirty="0"/>
              <a:t>e</a:t>
            </a:r>
            <a:r>
              <a:rPr lang="en-US" dirty="0"/>
              <a:t>,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principal </a:t>
            </a:r>
            <a:r>
              <a:rPr lang="en-US" dirty="0" err="1"/>
              <a:t>domeniile</a:t>
            </a:r>
            <a:r>
              <a:rPr lang="en-US" dirty="0"/>
              <a:t> </a:t>
            </a:r>
            <a:r>
              <a:rPr lang="en-US" dirty="0" err="1"/>
              <a:t>canalelor</a:t>
            </a:r>
            <a:r>
              <a:rPr lang="en-US" dirty="0"/>
              <a:t> de K+, Na+, Ca2+ </a:t>
            </a:r>
            <a:r>
              <a:rPr lang="en-US" dirty="0" err="1"/>
              <a:t>și</a:t>
            </a:r>
            <a:r>
              <a:rPr lang="en-US" dirty="0"/>
              <a:t> Cl-.</a:t>
            </a:r>
            <a:endParaRPr lang="ro-RO" dirty="0"/>
          </a:p>
          <a:p>
            <a:r>
              <a:rPr lang="en-US" b="1" dirty="0" err="1"/>
              <a:t>Boala</a:t>
            </a:r>
            <a:r>
              <a:rPr lang="en-US" b="1" dirty="0"/>
              <a:t> </a:t>
            </a:r>
            <a:r>
              <a:rPr lang="en-US" b="1" dirty="0" err="1"/>
              <a:t>Canalelor</a:t>
            </a:r>
            <a:r>
              <a:rPr lang="en-US" b="1" dirty="0"/>
              <a:t> de K+</a:t>
            </a:r>
            <a:r>
              <a:rPr lang="ro-RO" b="1" dirty="0"/>
              <a:t> </a:t>
            </a:r>
            <a:r>
              <a:rPr lang="en-US" dirty="0" err="1"/>
              <a:t>Convulsii</a:t>
            </a:r>
            <a:r>
              <a:rPr lang="en-US" dirty="0"/>
              <a:t> </a:t>
            </a:r>
            <a:r>
              <a:rPr lang="en-US" dirty="0" err="1"/>
              <a:t>neonatale</a:t>
            </a:r>
            <a:r>
              <a:rPr lang="en-US" dirty="0"/>
              <a:t> </a:t>
            </a:r>
            <a:r>
              <a:rPr lang="en-US" dirty="0" err="1"/>
              <a:t>benigne</a:t>
            </a:r>
            <a:r>
              <a:rPr lang="en-US" dirty="0"/>
              <a:t> </a:t>
            </a:r>
            <a:r>
              <a:rPr lang="en-US" dirty="0" err="1"/>
              <a:t>familiale</a:t>
            </a:r>
            <a:r>
              <a:rPr lang="en-US" dirty="0"/>
              <a:t> (CNFC), </a:t>
            </a:r>
            <a:r>
              <a:rPr lang="en-US" dirty="0" err="1"/>
              <a:t>ataxie</a:t>
            </a:r>
            <a:r>
              <a:rPr lang="en-US" dirty="0"/>
              <a:t> </a:t>
            </a:r>
            <a:r>
              <a:rPr lang="en-US" dirty="0" err="1"/>
              <a:t>episodică</a:t>
            </a:r>
            <a:r>
              <a:rPr lang="en-US" dirty="0"/>
              <a:t> de tip 1, </a:t>
            </a:r>
            <a:r>
              <a:rPr lang="en-US" dirty="0" err="1"/>
              <a:t>coreoatetoză</a:t>
            </a:r>
            <a:r>
              <a:rPr lang="en-US" dirty="0"/>
              <a:t> </a:t>
            </a:r>
            <a:r>
              <a:rPr lang="en-US" dirty="0" err="1"/>
              <a:t>paroxistică</a:t>
            </a:r>
            <a:r>
              <a:rPr lang="en-US" dirty="0"/>
              <a:t> cu </a:t>
            </a:r>
            <a:r>
              <a:rPr lang="en-US" dirty="0" err="1"/>
              <a:t>ataxie</a:t>
            </a:r>
            <a:r>
              <a:rPr lang="en-US" dirty="0"/>
              <a:t> </a:t>
            </a:r>
            <a:r>
              <a:rPr lang="en-US" dirty="0" err="1"/>
              <a:t>episodică</a:t>
            </a:r>
            <a:r>
              <a:rPr lang="en-US" dirty="0"/>
              <a:t>, </a:t>
            </a:r>
            <a:r>
              <a:rPr lang="en-US" dirty="0" err="1"/>
              <a:t>epilepsie</a:t>
            </a:r>
            <a:r>
              <a:rPr lang="en-US" dirty="0"/>
              <a:t>, </a:t>
            </a:r>
            <a:r>
              <a:rPr lang="en-US" dirty="0" err="1"/>
              <a:t>sindromul</a:t>
            </a:r>
            <a:r>
              <a:rPr lang="en-US" dirty="0"/>
              <a:t> </a:t>
            </a:r>
            <a:r>
              <a:rPr lang="en-US" dirty="0" err="1"/>
              <a:t>Jervell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Lange-Nielsen, </a:t>
            </a:r>
            <a:r>
              <a:rPr lang="en-US" dirty="0" err="1"/>
              <a:t>sindromul</a:t>
            </a:r>
            <a:r>
              <a:rPr lang="en-US" dirty="0"/>
              <a:t> Andersen etc.</a:t>
            </a:r>
            <a:endParaRPr lang="ro-RO" dirty="0"/>
          </a:p>
          <a:p>
            <a:r>
              <a:rPr lang="en-US" b="1" dirty="0" err="1"/>
              <a:t>Boala</a:t>
            </a:r>
            <a:r>
              <a:rPr lang="en-US" b="1" dirty="0"/>
              <a:t> </a:t>
            </a:r>
            <a:r>
              <a:rPr lang="en-US" b="1" dirty="0" err="1"/>
              <a:t>Canalelor</a:t>
            </a:r>
            <a:r>
              <a:rPr lang="en-US" b="1" dirty="0"/>
              <a:t> de Na+</a:t>
            </a:r>
            <a:r>
              <a:rPr lang="ro-RO" b="1" dirty="0"/>
              <a:t> </a:t>
            </a:r>
            <a:r>
              <a:rPr lang="en-US" dirty="0" err="1"/>
              <a:t>Paralizie</a:t>
            </a:r>
            <a:r>
              <a:rPr lang="en-US" dirty="0"/>
              <a:t> </a:t>
            </a:r>
            <a:r>
              <a:rPr lang="en-US" dirty="0" err="1"/>
              <a:t>periodică</a:t>
            </a:r>
            <a:r>
              <a:rPr lang="en-US" dirty="0"/>
              <a:t> de tip cu </a:t>
            </a:r>
            <a:r>
              <a:rPr lang="en-US" dirty="0" err="1"/>
              <a:t>conținut</a:t>
            </a:r>
            <a:r>
              <a:rPr lang="en-US" dirty="0"/>
              <a:t> </a:t>
            </a:r>
            <a:r>
              <a:rPr lang="en-US" dirty="0" err="1"/>
              <a:t>ridicat</a:t>
            </a:r>
            <a:r>
              <a:rPr lang="en-US" dirty="0"/>
              <a:t> de </a:t>
            </a:r>
            <a:r>
              <a:rPr lang="en-US" dirty="0" err="1"/>
              <a:t>potasiu</a:t>
            </a:r>
            <a:r>
              <a:rPr lang="en-US" dirty="0"/>
              <a:t>, </a:t>
            </a:r>
            <a:r>
              <a:rPr lang="en-US" dirty="0" err="1"/>
              <a:t>paralizie</a:t>
            </a:r>
            <a:r>
              <a:rPr lang="en-US" dirty="0"/>
              <a:t> </a:t>
            </a:r>
            <a:r>
              <a:rPr lang="en-US" dirty="0" err="1"/>
              <a:t>periodică</a:t>
            </a:r>
            <a:r>
              <a:rPr lang="en-US" dirty="0"/>
              <a:t> </a:t>
            </a:r>
            <a:r>
              <a:rPr lang="en-US" dirty="0" err="1"/>
              <a:t>parțial</a:t>
            </a:r>
            <a:r>
              <a:rPr lang="en-US" dirty="0"/>
              <a:t> cu </a:t>
            </a:r>
            <a:r>
              <a:rPr lang="en-US" dirty="0" err="1"/>
              <a:t>conținut</a:t>
            </a:r>
            <a:r>
              <a:rPr lang="en-US" dirty="0"/>
              <a:t> </a:t>
            </a:r>
            <a:r>
              <a:rPr lang="en-US" dirty="0" err="1"/>
              <a:t>scăzut</a:t>
            </a:r>
            <a:r>
              <a:rPr lang="en-US" dirty="0"/>
              <a:t> de </a:t>
            </a:r>
            <a:r>
              <a:rPr lang="en-US" dirty="0" err="1"/>
              <a:t>potasiu</a:t>
            </a:r>
            <a:r>
              <a:rPr lang="en-US" dirty="0"/>
              <a:t>, </a:t>
            </a:r>
            <a:r>
              <a:rPr lang="en-US" dirty="0" err="1"/>
              <a:t>miotonie</a:t>
            </a:r>
            <a:r>
              <a:rPr lang="en-US" dirty="0"/>
              <a:t> </a:t>
            </a:r>
            <a:r>
              <a:rPr lang="en-US" dirty="0" err="1"/>
              <a:t>accesorie</a:t>
            </a:r>
            <a:r>
              <a:rPr lang="en-US" dirty="0"/>
              <a:t> </a:t>
            </a:r>
            <a:r>
              <a:rPr lang="en-US" dirty="0" err="1"/>
              <a:t>congenitală</a:t>
            </a:r>
            <a:r>
              <a:rPr lang="en-US" dirty="0"/>
              <a:t>, </a:t>
            </a:r>
            <a:r>
              <a:rPr lang="en-US" dirty="0" err="1"/>
              <a:t>sindrom</a:t>
            </a:r>
            <a:r>
              <a:rPr lang="en-US" dirty="0"/>
              <a:t> QT lung de tip 3, </a:t>
            </a:r>
            <a:r>
              <a:rPr lang="en-US" dirty="0" err="1"/>
              <a:t>pseudoaldosteronism</a:t>
            </a:r>
            <a:r>
              <a:rPr lang="en-US" dirty="0"/>
              <a:t> de tip 1, </a:t>
            </a:r>
            <a:r>
              <a:rPr lang="en-US" dirty="0" err="1"/>
              <a:t>sindromul</a:t>
            </a:r>
            <a:r>
              <a:rPr lang="en-US" dirty="0"/>
              <a:t> Liddle, </a:t>
            </a:r>
            <a:r>
              <a:rPr lang="en-US" dirty="0" err="1"/>
              <a:t>epilepsie</a:t>
            </a:r>
            <a:r>
              <a:rPr lang="en-US" dirty="0"/>
              <a:t> </a:t>
            </a:r>
            <a:r>
              <a:rPr lang="en-US" dirty="0" err="1"/>
              <a:t>generalizată</a:t>
            </a:r>
            <a:r>
              <a:rPr lang="en-US" dirty="0"/>
              <a:t> cu </a:t>
            </a:r>
            <a:r>
              <a:rPr lang="en-US" dirty="0" err="1"/>
              <a:t>convulsii</a:t>
            </a:r>
            <a:r>
              <a:rPr lang="en-US" dirty="0"/>
              <a:t> febrile plus etc.</a:t>
            </a:r>
            <a:endParaRPr lang="ro-RO" dirty="0"/>
          </a:p>
          <a:p>
            <a:r>
              <a:rPr lang="en-US" b="1" dirty="0" err="1"/>
              <a:t>Boala</a:t>
            </a:r>
            <a:r>
              <a:rPr lang="en-US" b="1" dirty="0"/>
              <a:t> </a:t>
            </a:r>
            <a:r>
              <a:rPr lang="en-US" b="1" dirty="0" err="1"/>
              <a:t>Canalelor</a:t>
            </a:r>
            <a:r>
              <a:rPr lang="en-US" b="1" dirty="0"/>
              <a:t> de Ca2+</a:t>
            </a:r>
            <a:r>
              <a:rPr lang="ro-RO" b="1" dirty="0"/>
              <a:t> </a:t>
            </a:r>
            <a:r>
              <a:rPr lang="en-US" dirty="0" err="1"/>
              <a:t>migrena</a:t>
            </a:r>
            <a:r>
              <a:rPr lang="en-US" dirty="0"/>
              <a:t> </a:t>
            </a:r>
            <a:r>
              <a:rPr lang="en-US" dirty="0" err="1"/>
              <a:t>hemiplegică</a:t>
            </a:r>
            <a:r>
              <a:rPr lang="en-US" dirty="0"/>
              <a:t> </a:t>
            </a:r>
            <a:r>
              <a:rPr lang="en-US" dirty="0" err="1"/>
              <a:t>familială</a:t>
            </a:r>
            <a:r>
              <a:rPr lang="en-US" dirty="0"/>
              <a:t>, </a:t>
            </a:r>
            <a:r>
              <a:rPr lang="en-US" dirty="0" err="1"/>
              <a:t>paralizia</a:t>
            </a:r>
            <a:r>
              <a:rPr lang="en-US" dirty="0"/>
              <a:t> </a:t>
            </a:r>
            <a:r>
              <a:rPr lang="en-US" dirty="0" err="1"/>
              <a:t>periodică</a:t>
            </a:r>
            <a:r>
              <a:rPr lang="en-US" dirty="0"/>
              <a:t> </a:t>
            </a:r>
            <a:r>
              <a:rPr lang="en-US" dirty="0" err="1"/>
              <a:t>hipokaliemică</a:t>
            </a:r>
            <a:r>
              <a:rPr lang="en-US" dirty="0"/>
              <a:t>, ataxia </a:t>
            </a:r>
            <a:r>
              <a:rPr lang="en-US" dirty="0" err="1"/>
              <a:t>episodică</a:t>
            </a:r>
            <a:r>
              <a:rPr lang="en-US" dirty="0"/>
              <a:t> de tip 2, ataxia </a:t>
            </a:r>
            <a:r>
              <a:rPr lang="en-US" dirty="0" err="1"/>
              <a:t>cerebeloasă</a:t>
            </a:r>
            <a:r>
              <a:rPr lang="en-US" dirty="0"/>
              <a:t> </a:t>
            </a:r>
            <a:r>
              <a:rPr lang="en-US" dirty="0" err="1"/>
              <a:t>spinală</a:t>
            </a:r>
            <a:r>
              <a:rPr lang="en-US" dirty="0"/>
              <a:t> de tip 6, </a:t>
            </a:r>
            <a:r>
              <a:rPr lang="en-US" dirty="0" err="1"/>
              <a:t>boala</a:t>
            </a:r>
            <a:r>
              <a:rPr lang="en-US" dirty="0"/>
              <a:t> </a:t>
            </a:r>
            <a:r>
              <a:rPr lang="en-US" dirty="0" err="1"/>
              <a:t>centrală</a:t>
            </a:r>
            <a:r>
              <a:rPr lang="en-US" dirty="0"/>
              <a:t> a </a:t>
            </a:r>
            <a:r>
              <a:rPr lang="en-US" dirty="0" err="1"/>
              <a:t>mușchiului</a:t>
            </a:r>
            <a:r>
              <a:rPr lang="en-US" dirty="0"/>
              <a:t>, </a:t>
            </a:r>
            <a:r>
              <a:rPr lang="en-US" dirty="0" err="1"/>
              <a:t>hipertermia</a:t>
            </a:r>
            <a:r>
              <a:rPr lang="en-US" dirty="0"/>
              <a:t> </a:t>
            </a:r>
            <a:r>
              <a:rPr lang="en-US" dirty="0" err="1"/>
              <a:t>malignă</a:t>
            </a:r>
            <a:r>
              <a:rPr lang="en-US" dirty="0"/>
              <a:t> etc. </a:t>
            </a:r>
            <a:r>
              <a:rPr lang="en-US" dirty="0" err="1"/>
              <a:t>Acumularea</a:t>
            </a:r>
            <a:r>
              <a:rPr lang="en-US" dirty="0"/>
              <a:t> </a:t>
            </a:r>
            <a:r>
              <a:rPr lang="en-US" dirty="0" err="1"/>
              <a:t>excesivă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de </a:t>
            </a:r>
            <a:r>
              <a:rPr lang="en-US" dirty="0" err="1"/>
              <a:t>calciu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musculare</a:t>
            </a:r>
            <a:r>
              <a:rPr lang="en-US" dirty="0"/>
              <a:t> </a:t>
            </a:r>
            <a:r>
              <a:rPr lang="en-US" dirty="0" err="1"/>
              <a:t>netede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cauzele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ale </a:t>
            </a:r>
            <a:r>
              <a:rPr lang="en-US" dirty="0" err="1"/>
              <a:t>astmului</a:t>
            </a:r>
            <a:r>
              <a:rPr lang="en-US" dirty="0"/>
              <a:t> </a:t>
            </a:r>
            <a:r>
              <a:rPr lang="en-US" dirty="0" err="1"/>
              <a:t>bronșic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Boala</a:t>
            </a:r>
            <a:r>
              <a:rPr lang="en-US" b="1" dirty="0"/>
              <a:t> </a:t>
            </a:r>
            <a:r>
              <a:rPr lang="en-US" b="1" dirty="0" err="1"/>
              <a:t>canalelor</a:t>
            </a:r>
            <a:r>
              <a:rPr lang="en-US" b="1" dirty="0"/>
              <a:t> de Ca+</a:t>
            </a:r>
            <a:r>
              <a:rPr lang="ro-RO" b="1" dirty="0"/>
              <a:t> </a:t>
            </a:r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funcții</a:t>
            </a:r>
            <a:r>
              <a:rPr lang="en-US" dirty="0"/>
              <a:t> ale </a:t>
            </a:r>
            <a:r>
              <a:rPr lang="en-US" dirty="0" err="1"/>
              <a:t>canalelor</a:t>
            </a:r>
            <a:r>
              <a:rPr lang="en-US" dirty="0"/>
              <a:t> de </a:t>
            </a:r>
            <a:r>
              <a:rPr lang="en-US" dirty="0" err="1"/>
              <a:t>clorură</a:t>
            </a:r>
            <a:r>
              <a:rPr lang="en-US" dirty="0"/>
              <a:t> sunt </a:t>
            </a:r>
            <a:r>
              <a:rPr lang="en-US" dirty="0" err="1"/>
              <a:t>transportul</a:t>
            </a:r>
            <a:r>
              <a:rPr lang="en-US" dirty="0"/>
              <a:t> </a:t>
            </a:r>
            <a:r>
              <a:rPr lang="en-US" dirty="0" err="1"/>
              <a:t>umoral</a:t>
            </a:r>
            <a:r>
              <a:rPr lang="en-US" dirty="0"/>
              <a:t>, </a:t>
            </a:r>
            <a:r>
              <a:rPr lang="en-US" dirty="0" err="1"/>
              <a:t>potențialul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răspunsurile</a:t>
            </a:r>
            <a:r>
              <a:rPr lang="en-US" dirty="0"/>
              <a:t> </a:t>
            </a:r>
            <a:r>
              <a:rPr lang="en-US" dirty="0" err="1"/>
              <a:t>imune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. </a:t>
            </a:r>
            <a:endParaRPr lang="ro-RO" dirty="0"/>
          </a:p>
          <a:p>
            <a:r>
              <a:rPr lang="en-US" b="1" dirty="0" err="1"/>
              <a:t>Boala</a:t>
            </a:r>
            <a:r>
              <a:rPr lang="en-US" b="1" dirty="0"/>
              <a:t> </a:t>
            </a:r>
            <a:r>
              <a:rPr lang="en-US" b="1" dirty="0" err="1"/>
              <a:t>canalelor</a:t>
            </a:r>
            <a:r>
              <a:rPr lang="en-US" b="1" dirty="0"/>
              <a:t> de Cl</a:t>
            </a:r>
            <a:r>
              <a:rPr lang="en-US" dirty="0"/>
              <a:t>: </a:t>
            </a:r>
            <a:r>
              <a:rPr lang="en-US" dirty="0" err="1"/>
              <a:t>miotonia</a:t>
            </a:r>
            <a:r>
              <a:rPr lang="en-US" dirty="0"/>
              <a:t> </a:t>
            </a:r>
            <a:r>
              <a:rPr lang="en-US" dirty="0" err="1"/>
              <a:t>congenitală</a:t>
            </a:r>
            <a:r>
              <a:rPr lang="en-US" dirty="0"/>
              <a:t>, </a:t>
            </a:r>
            <a:r>
              <a:rPr lang="en-US" dirty="0" err="1"/>
              <a:t>miotonia</a:t>
            </a:r>
            <a:r>
              <a:rPr lang="en-US" dirty="0"/>
              <a:t> </a:t>
            </a:r>
            <a:r>
              <a:rPr lang="en-US" dirty="0" err="1"/>
              <a:t>sistemică</a:t>
            </a:r>
            <a:r>
              <a:rPr lang="en-US" dirty="0"/>
              <a:t> </a:t>
            </a:r>
            <a:r>
              <a:rPr lang="en-US" dirty="0" err="1"/>
              <a:t>ereditară</a:t>
            </a:r>
            <a:r>
              <a:rPr lang="en-US" dirty="0"/>
              <a:t> </a:t>
            </a:r>
            <a:r>
              <a:rPr lang="en-US" dirty="0" err="1"/>
              <a:t>recesivă</a:t>
            </a:r>
            <a:r>
              <a:rPr lang="en-US" dirty="0"/>
              <a:t>, </a:t>
            </a:r>
            <a:r>
              <a:rPr lang="en-US" dirty="0" err="1"/>
              <a:t>fibroza</a:t>
            </a:r>
            <a:r>
              <a:rPr lang="en-US" dirty="0"/>
              <a:t> </a:t>
            </a:r>
            <a:r>
              <a:rPr lang="en-US" dirty="0" err="1"/>
              <a:t>chistică</a:t>
            </a:r>
            <a:r>
              <a:rPr lang="en-US" dirty="0"/>
              <a:t>, </a:t>
            </a:r>
            <a:r>
              <a:rPr lang="en-US" dirty="0" err="1"/>
              <a:t>litiază</a:t>
            </a:r>
            <a:r>
              <a:rPr lang="en-US" dirty="0"/>
              <a:t> </a:t>
            </a:r>
            <a:r>
              <a:rPr lang="en-US" dirty="0" err="1"/>
              <a:t>renală</a:t>
            </a:r>
            <a:r>
              <a:rPr lang="en-US" dirty="0"/>
              <a:t> </a:t>
            </a:r>
            <a:r>
              <a:rPr lang="en-US" dirty="0" err="1"/>
              <a:t>ereditară</a:t>
            </a:r>
            <a:r>
              <a:rPr lang="en-US" dirty="0"/>
              <a:t>, </a:t>
            </a:r>
            <a:r>
              <a:rPr lang="en-US" dirty="0" err="1"/>
              <a:t>sindromul</a:t>
            </a:r>
            <a:r>
              <a:rPr lang="en-US" dirty="0"/>
              <a:t> Bartter de tip 3. </a:t>
            </a:r>
            <a:r>
              <a:rPr lang="en-US" dirty="0" err="1"/>
              <a:t>Cancerul</a:t>
            </a:r>
            <a:r>
              <a:rPr lang="en-US" dirty="0"/>
              <a:t> gastric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malignitate</a:t>
            </a:r>
            <a:r>
              <a:rPr lang="en-US" dirty="0"/>
              <a:t> </a:t>
            </a:r>
            <a:r>
              <a:rPr lang="en-US" dirty="0" err="1"/>
              <a:t>extrem</a:t>
            </a:r>
            <a:r>
              <a:rPr lang="en-US" dirty="0"/>
              <a:t> de </a:t>
            </a:r>
            <a:r>
              <a:rPr lang="en-US" dirty="0" err="1"/>
              <a:t>agresivă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fatală</a:t>
            </a:r>
            <a:r>
              <a:rPr lang="en-US" dirty="0"/>
              <a:t>, care </a:t>
            </a:r>
            <a:r>
              <a:rPr lang="en-US" dirty="0" err="1"/>
              <a:t>este</a:t>
            </a:r>
            <a:r>
              <a:rPr lang="en-US" dirty="0"/>
              <a:t>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afectată</a:t>
            </a:r>
            <a:r>
              <a:rPr lang="en-US" dirty="0"/>
              <a:t> de </a:t>
            </a:r>
            <a:r>
              <a:rPr lang="en-US" dirty="0" err="1"/>
              <a:t>canalele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de </a:t>
            </a:r>
            <a:r>
              <a:rPr lang="en-US" dirty="0" err="1"/>
              <a:t>clorură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Canalul</a:t>
            </a:r>
            <a:r>
              <a:rPr lang="en-US" b="1" dirty="0"/>
              <a:t> ionic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tumo</a:t>
            </a:r>
            <a:r>
              <a:rPr lang="ro-RO" b="1" dirty="0"/>
              <a:t>a</a:t>
            </a:r>
            <a:r>
              <a:rPr lang="en-US" b="1" dirty="0"/>
              <a:t>r</a:t>
            </a:r>
            <a:r>
              <a:rPr lang="ro-RO" b="1" dirty="0"/>
              <a:t>e</a:t>
            </a:r>
            <a:r>
              <a:rPr lang="en-US" b="1" dirty="0"/>
              <a:t>a</a:t>
            </a:r>
            <a:r>
              <a:rPr lang="ro-RO" b="1" dirty="0"/>
              <a:t> </a:t>
            </a:r>
            <a:r>
              <a:rPr lang="en-US" dirty="0" err="1"/>
              <a:t>Canalul</a:t>
            </a:r>
            <a:r>
              <a:rPr lang="en-US" dirty="0"/>
              <a:t> ionic </a:t>
            </a:r>
            <a:r>
              <a:rPr lang="en-US" dirty="0" err="1"/>
              <a:t>este</a:t>
            </a:r>
            <a:r>
              <a:rPr lang="en-US" dirty="0"/>
              <a:t> un regulator important al </a:t>
            </a:r>
            <a:r>
              <a:rPr lang="en-US" dirty="0" err="1"/>
              <a:t>apoptozei</a:t>
            </a:r>
            <a:r>
              <a:rPr lang="en-US" dirty="0"/>
              <a:t>.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disfuncția</a:t>
            </a:r>
            <a:r>
              <a:rPr lang="en-US" dirty="0"/>
              <a:t> </a:t>
            </a:r>
            <a:r>
              <a:rPr lang="en-US" dirty="0" err="1"/>
              <a:t>apoptozei</a:t>
            </a:r>
            <a:r>
              <a:rPr lang="en-US" dirty="0"/>
              <a:t> sunt </a:t>
            </a:r>
            <a:r>
              <a:rPr lang="en-US" dirty="0" err="1"/>
              <a:t>asociate</a:t>
            </a:r>
            <a:r>
              <a:rPr lang="en-US" dirty="0"/>
              <a:t> cu </a:t>
            </a:r>
            <a:r>
              <a:rPr lang="en-US" dirty="0" err="1"/>
              <a:t>apariția</a:t>
            </a:r>
            <a:r>
              <a:rPr lang="en-US" dirty="0"/>
              <a:t>, </a:t>
            </a:r>
            <a:r>
              <a:rPr lang="en-US" dirty="0" err="1"/>
              <a:t>progresia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rezistența</a:t>
            </a:r>
            <a:r>
              <a:rPr lang="en-US" dirty="0"/>
              <a:t> </a:t>
            </a:r>
            <a:r>
              <a:rPr lang="en-US" dirty="0" err="1"/>
              <a:t>tumorilor</a:t>
            </a:r>
            <a:r>
              <a:rPr lang="en-US" dirty="0"/>
              <a:t> la </a:t>
            </a:r>
            <a:r>
              <a:rPr lang="en-US" dirty="0" err="1"/>
              <a:t>chimioterapie</a:t>
            </a:r>
            <a:r>
              <a:rPr lang="en-US" dirty="0"/>
              <a:t>. Multe </a:t>
            </a:r>
            <a:r>
              <a:rPr lang="en-US" dirty="0" err="1"/>
              <a:t>afecțiuni</a:t>
            </a:r>
            <a:r>
              <a:rPr lang="en-US" dirty="0"/>
              <a:t> </a:t>
            </a:r>
            <a:r>
              <a:rPr lang="en-US" dirty="0" err="1"/>
              <a:t>patologice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cancerul</a:t>
            </a:r>
            <a:r>
              <a:rPr lang="en-US" dirty="0"/>
              <a:t>, </a:t>
            </a:r>
            <a:r>
              <a:rPr lang="en-US" dirty="0" err="1"/>
              <a:t>infecțiile</a:t>
            </a:r>
            <a:r>
              <a:rPr lang="en-US" dirty="0"/>
              <a:t> </a:t>
            </a:r>
            <a:r>
              <a:rPr lang="en-US" dirty="0" err="1"/>
              <a:t>virale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bolile</a:t>
            </a:r>
            <a:r>
              <a:rPr lang="en-US" dirty="0"/>
              <a:t> </a:t>
            </a:r>
            <a:r>
              <a:rPr lang="en-US" dirty="0" err="1"/>
              <a:t>autoimune</a:t>
            </a:r>
            <a:r>
              <a:rPr lang="en-US" dirty="0"/>
              <a:t>, sunt </a:t>
            </a:r>
            <a:r>
              <a:rPr lang="en-US" dirty="0" err="1"/>
              <a:t>caracterizate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leziuni</a:t>
            </a:r>
            <a:r>
              <a:rPr lang="en-US" dirty="0"/>
              <a:t> </a:t>
            </a:r>
            <a:r>
              <a:rPr lang="en-US" dirty="0" err="1"/>
              <a:t>apoptotice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ce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SIDA (</a:t>
            </a:r>
            <a:r>
              <a:rPr lang="en-US" dirty="0" err="1"/>
              <a:t>sindromul</a:t>
            </a:r>
            <a:r>
              <a:rPr lang="en-US" dirty="0"/>
              <a:t> </a:t>
            </a:r>
            <a:r>
              <a:rPr lang="en-US" dirty="0" err="1"/>
              <a:t>imunodeficienței</a:t>
            </a:r>
            <a:r>
              <a:rPr lang="en-US" dirty="0"/>
              <a:t> </a:t>
            </a:r>
            <a:r>
              <a:rPr lang="en-US" dirty="0" err="1"/>
              <a:t>dobândite</a:t>
            </a:r>
            <a:r>
              <a:rPr lang="en-US" dirty="0"/>
              <a:t>), </a:t>
            </a:r>
            <a:r>
              <a:rPr lang="en-US" dirty="0" err="1"/>
              <a:t>osteoporoza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bolile</a:t>
            </a:r>
            <a:r>
              <a:rPr lang="en-US" dirty="0"/>
              <a:t> neurodegenerative, au rate de </a:t>
            </a:r>
            <a:r>
              <a:rPr lang="en-US" dirty="0" err="1"/>
              <a:t>apoptoză</a:t>
            </a:r>
            <a:r>
              <a:rPr lang="en-US" dirty="0"/>
              <a:t> </a:t>
            </a:r>
            <a:r>
              <a:rPr lang="en-US" dirty="0" err="1"/>
              <a:t>crescute</a:t>
            </a:r>
            <a:r>
              <a:rPr lang="en-US" dirty="0"/>
              <a:t>.</a:t>
            </a:r>
            <a:r>
              <a:rPr lang="ro-RO" dirty="0"/>
              <a:t> </a:t>
            </a:r>
          </a:p>
          <a:p>
            <a:r>
              <a:rPr lang="ro-RO" b="1" dirty="0"/>
              <a:t>Farmacologia canalelor ionice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,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 (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canalele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 ligand-</a:t>
            </a:r>
            <a:r>
              <a:rPr lang="en-US" dirty="0" err="1"/>
              <a:t>dependente</a:t>
            </a:r>
            <a:r>
              <a:rPr lang="en-US" dirty="0"/>
              <a:t>) sunt a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țintă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medicamentele</a:t>
            </a:r>
            <a:r>
              <a:rPr lang="en-US" dirty="0"/>
              <a:t> </a:t>
            </a:r>
            <a:r>
              <a:rPr lang="en-US" dirty="0" err="1"/>
              <a:t>existente</a:t>
            </a:r>
            <a:r>
              <a:rPr lang="en-US" dirty="0"/>
              <a:t>,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receptorii</a:t>
            </a:r>
            <a:r>
              <a:rPr lang="en-US" dirty="0"/>
              <a:t> </a:t>
            </a:r>
            <a:r>
              <a:rPr lang="en-US" dirty="0" err="1"/>
              <a:t>cuplați</a:t>
            </a:r>
            <a:r>
              <a:rPr lang="en-US" dirty="0"/>
              <a:t> cu </a:t>
            </a:r>
            <a:r>
              <a:rPr lang="en-US" dirty="0" err="1"/>
              <a:t>proteina</a:t>
            </a:r>
            <a:r>
              <a:rPr lang="en-US" dirty="0"/>
              <a:t> G.</a:t>
            </a:r>
          </a:p>
        </p:txBody>
      </p:sp>
    </p:spTree>
    <p:extLst>
      <p:ext uri="{BB962C8B-B14F-4D97-AF65-F5344CB8AC3E}">
        <p14:creationId xmlns:p14="http://schemas.microsoft.com/office/powerpoint/2010/main" val="339011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A23D3-2F3A-DEB3-127E-B570129F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EB7-F9B0-8C2A-CBF6-93DD055FB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b="1" dirty="0"/>
          </a:p>
          <a:p>
            <a:endParaRPr lang="ro-RO" b="1" dirty="0"/>
          </a:p>
          <a:p>
            <a:pPr marL="0" indent="0">
              <a:buNone/>
            </a:pPr>
            <a:r>
              <a:rPr lang="ro-RO" b="1" dirty="0"/>
              <a:t>                     Oricare gradient conduce la transport pasiv?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898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9BFB-CCE2-32A6-30B1-DF3C1EA4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72712" cy="874047"/>
          </a:xfrm>
        </p:spPr>
        <p:txBody>
          <a:bodyPr/>
          <a:lstStyle/>
          <a:p>
            <a:r>
              <a:rPr lang="en-US" dirty="0" err="1"/>
              <a:t>Echilibru</a:t>
            </a:r>
            <a:r>
              <a:rPr lang="en-US" dirty="0"/>
              <a:t> osmotic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CBE2A-EA24-17BC-A671-E40574337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16" y="1239173"/>
            <a:ext cx="7208520" cy="5253702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Considerăm o membrană care separă două compartimente I şi II. Compartimentul I conţine un solvent </a:t>
            </a:r>
            <a:r>
              <a:rPr lang="ro-RO" b="1" dirty="0"/>
              <a:t>S</a:t>
            </a:r>
            <a:r>
              <a:rPr lang="ro-RO" dirty="0"/>
              <a:t> iar compartimentul II un solvit </a:t>
            </a:r>
            <a:r>
              <a:rPr lang="ro-RO" b="1" dirty="0"/>
              <a:t>A</a:t>
            </a:r>
            <a:r>
              <a:rPr lang="ro-RO" dirty="0"/>
              <a:t> dizolvat în solventul </a:t>
            </a:r>
            <a:r>
              <a:rPr lang="ro-RO" b="1" dirty="0"/>
              <a:t>S</a:t>
            </a:r>
            <a:r>
              <a:rPr lang="ro-RO" dirty="0"/>
              <a:t>. </a:t>
            </a:r>
            <a:endParaRPr lang="en-US" dirty="0"/>
          </a:p>
          <a:p>
            <a:r>
              <a:rPr lang="ro-RO" dirty="0"/>
              <a:t>Membrana este </a:t>
            </a:r>
            <a:r>
              <a:rPr lang="ro-RO" b="1" i="1" dirty="0"/>
              <a:t>permeabilă numai pentru solvent</a:t>
            </a:r>
            <a:r>
              <a:rPr lang="ro-RO" dirty="0"/>
              <a:t>.</a:t>
            </a:r>
            <a:endParaRPr lang="en-US" dirty="0"/>
          </a:p>
          <a:p>
            <a:r>
              <a:rPr lang="ro-RO" dirty="0"/>
              <a:t>Moleculele solventului tind să se mişte din compartimentul I către II datorită grad de concentraţie. Mişcarea netă, la echilibru este contrabalansată de apariţia unei presiuni în compartimentul II. </a:t>
            </a:r>
          </a:p>
          <a:p>
            <a:r>
              <a:rPr lang="ro-RO" dirty="0"/>
              <a:t>Calculând variaţia energiei libere Gibbs </a:t>
            </a:r>
            <a:r>
              <a:rPr lang="ro-RO" b="1" i="1" dirty="0"/>
              <a:t>G</a:t>
            </a:r>
            <a:r>
              <a:rPr lang="ro-RO" dirty="0"/>
              <a:t> la </a:t>
            </a:r>
            <a:r>
              <a:rPr lang="ro-RO" i="1" dirty="0"/>
              <a:t>p=const </a:t>
            </a:r>
            <a:r>
              <a:rPr lang="ro-RO" dirty="0"/>
              <a:t>şi </a:t>
            </a:r>
            <a:r>
              <a:rPr lang="ro-RO" i="1" dirty="0"/>
              <a:t>T=</a:t>
            </a:r>
            <a:r>
              <a:rPr lang="ro-RO" i="1" dirty="0" err="1"/>
              <a:t>const</a:t>
            </a:r>
            <a:r>
              <a:rPr lang="ro-RO" dirty="0" err="1"/>
              <a:t>.</a:t>
            </a:r>
            <a:r>
              <a:rPr lang="ro-RO" dirty="0"/>
              <a:t>, în </a:t>
            </a:r>
            <a:r>
              <a:rPr lang="en-US" dirty="0" err="1"/>
              <a:t>admiterea</a:t>
            </a:r>
            <a:r>
              <a:rPr lang="ro-RO" dirty="0"/>
              <a:t> că solventul este practic incompresibil, şi ţinand seama că la echilibru </a:t>
            </a:r>
            <a:r>
              <a:rPr lang="el-GR" b="1" dirty="0"/>
              <a:t>Δ</a:t>
            </a:r>
            <a:r>
              <a:rPr lang="ro-RO" b="1" dirty="0"/>
              <a:t>G = 0</a:t>
            </a:r>
            <a:r>
              <a:rPr lang="ro-RO" dirty="0"/>
              <a:t>, se obţine pentru diferenţa de presiune între cele două compartimente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EAEC3-2AA3-328A-8B22-C5D92679F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365125"/>
            <a:ext cx="3914775" cy="2914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D82A70-3BA5-DDC0-D83F-9A05A1E2BD73}"/>
              </a:ext>
            </a:extLst>
          </p:cNvPr>
          <p:cNvSpPr txBox="1"/>
          <p:nvPr/>
        </p:nvSpPr>
        <p:spPr>
          <a:xfrm>
            <a:off x="7519036" y="3429000"/>
            <a:ext cx="46729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în care </a:t>
            </a:r>
            <a:r>
              <a:rPr lang="el-GR" b="1" dirty="0"/>
              <a:t>π</a:t>
            </a:r>
            <a:r>
              <a:rPr lang="ro-RO" dirty="0"/>
              <a:t> este presiunea osmotică, vs</a:t>
            </a:r>
            <a:r>
              <a:rPr lang="en-US" dirty="0"/>
              <a:t>-</a:t>
            </a:r>
            <a:r>
              <a:rPr lang="ro-RO" dirty="0"/>
              <a:t> volumul molar al solventului, xs II </a:t>
            </a:r>
            <a:r>
              <a:rPr lang="en-US" dirty="0"/>
              <a:t>-</a:t>
            </a:r>
            <a:r>
              <a:rPr lang="ro-RO" dirty="0"/>
              <a:t> fracţia molară (nr. de moli de solvent/nr total de moli de solvent şi solvit). </a:t>
            </a:r>
          </a:p>
          <a:p>
            <a:endParaRPr lang="ro-RO" b="1" dirty="0"/>
          </a:p>
          <a:p>
            <a:r>
              <a:rPr lang="ro-RO" b="1" dirty="0"/>
              <a:t>Astfel presiunea osmotică poate fi privită ca un fenomen care măreşte potenţialul chimic al solventului în soluţie până la valoarea celui al solventului pur. </a:t>
            </a:r>
          </a:p>
          <a:p>
            <a:r>
              <a:rPr lang="ro-RO" dirty="0"/>
              <a:t>O situaţie similară există atunci când substanţa dizolvată este încărcată cu sarcină electrică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C984E2-AB44-C470-0A2F-BC2CF029C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556" y="6149806"/>
            <a:ext cx="2861102" cy="7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50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FAF3-23D5-6493-1BAB-683C6E6D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343" y="278823"/>
            <a:ext cx="3547188" cy="5858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Echilibrul ionic</a:t>
            </a:r>
            <a:endParaRPr lang="ro-R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96482-AFAC-2AA4-DFCD-57950ADA9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950976"/>
            <a:ext cx="6241433" cy="5767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400" b="0" i="0" dirty="0">
                <a:solidFill>
                  <a:srgbClr val="000000"/>
                </a:solidFill>
                <a:effectLst/>
              </a:rPr>
              <a:t>Presupunem că membrana semipermeabilă separă două compartimente I şi II ce conţin soluţii ale unui electrolit K + A - de concentraţii diferite şi că membrana este permeabilă numai pentru ionii de un semn, de ex., pentru cationii K + . Calculând variaţia energiei libere Gibbs G, şi ţinand seama că la echilibru </a:t>
            </a:r>
            <a:r>
              <a:rPr lang="el-GR" sz="2400" b="1" i="0" dirty="0">
                <a:solidFill>
                  <a:srgbClr val="000000"/>
                </a:solidFill>
                <a:effectLst/>
              </a:rPr>
              <a:t>Δ</a:t>
            </a:r>
            <a:r>
              <a:rPr lang="ro-RO" sz="2400" b="1" i="0" dirty="0">
                <a:solidFill>
                  <a:srgbClr val="000000"/>
                </a:solidFill>
                <a:effectLst/>
              </a:rPr>
              <a:t>G = 0, se obţine ecuaţia lui Nernst: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>                                </a:t>
            </a:r>
            <a:endParaRPr lang="ro-RO" sz="2400" b="1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ro-RO" sz="2400" b="1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sz="2400" b="1" i="0" dirty="0" err="1">
                <a:solidFill>
                  <a:srgbClr val="000000"/>
                </a:solidFill>
                <a:effectLst/>
              </a:rPr>
              <a:t>sau</a:t>
            </a:r>
            <a:endParaRPr lang="en-US" sz="2400" b="1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o-RO" sz="2400" i="1" dirty="0"/>
              <a:t>in care </a:t>
            </a:r>
            <a:r>
              <a:rPr lang="el-GR" sz="2400" b="1" i="1" dirty="0"/>
              <a:t>Ψ</a:t>
            </a:r>
            <a:r>
              <a:rPr lang="ro-RO" sz="2400" i="1" dirty="0"/>
              <a:t> reprezintă potenţialul electric. </a:t>
            </a:r>
          </a:p>
          <a:p>
            <a:pPr marL="0" indent="0">
              <a:buNone/>
            </a:pPr>
            <a:r>
              <a:rPr lang="ro-RO" sz="2400" dirty="0"/>
              <a:t>Deci, diferenţa de potenţial electri</a:t>
            </a:r>
            <a:r>
              <a:rPr lang="en-US" sz="2400" dirty="0"/>
              <a:t>c</a:t>
            </a:r>
            <a:r>
              <a:rPr lang="ro-RO" sz="2400" dirty="0"/>
              <a:t> între cele două compartimente este proporţională cu </a:t>
            </a:r>
            <a:r>
              <a:rPr lang="ro-RO" sz="2400" b="1" dirty="0" err="1">
                <a:solidFill>
                  <a:srgbClr val="FF0000"/>
                </a:solidFill>
              </a:rPr>
              <a:t>ln</a:t>
            </a:r>
            <a:r>
              <a:rPr lang="ro-RO" sz="2400" b="1" dirty="0">
                <a:solidFill>
                  <a:srgbClr val="FF0000"/>
                </a:solidFill>
              </a:rPr>
              <a:t> (</a:t>
            </a:r>
            <a:r>
              <a:rPr lang="ro-RO" sz="2400" b="1" dirty="0" err="1">
                <a:solidFill>
                  <a:srgbClr val="FF0000"/>
                </a:solidFill>
              </a:rPr>
              <a:t>Cint</a:t>
            </a:r>
            <a:r>
              <a:rPr lang="ro-RO" sz="2400" b="1" dirty="0">
                <a:solidFill>
                  <a:srgbClr val="FF0000"/>
                </a:solidFill>
              </a:rPr>
              <a:t>/</a:t>
            </a:r>
            <a:r>
              <a:rPr lang="ro-RO" sz="2400" b="1" dirty="0" err="1">
                <a:solidFill>
                  <a:srgbClr val="FF0000"/>
                </a:solidFill>
              </a:rPr>
              <a:t>Cext</a:t>
            </a:r>
            <a:r>
              <a:rPr lang="ro-RO" sz="2400" dirty="0"/>
              <a:t>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719F3-A7FF-5681-093D-234DAF3F7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031" y="3428999"/>
            <a:ext cx="2037825" cy="657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0423C-2C2E-83EF-8A26-13EA90DDC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477" y="4153860"/>
            <a:ext cx="2517624" cy="8264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136D18-A5F2-0447-AC98-F52AF669C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508" y="613745"/>
            <a:ext cx="5239829" cy="3953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D53FFA-70E6-DF7E-DEB6-E4D4F84FB8FD}"/>
              </a:ext>
            </a:extLst>
          </p:cNvPr>
          <p:cNvSpPr txBox="1"/>
          <p:nvPr/>
        </p:nvSpPr>
        <p:spPr>
          <a:xfrm>
            <a:off x="6549508" y="4779049"/>
            <a:ext cx="55917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Pentru</a:t>
            </a:r>
            <a:r>
              <a:rPr lang="en-US" sz="2400" b="1" dirty="0"/>
              <a:t> </a:t>
            </a:r>
            <a:r>
              <a:rPr lang="en-US" sz="2400" b="1" dirty="0" err="1"/>
              <a:t>cationi</a:t>
            </a:r>
            <a:r>
              <a:rPr lang="en-US" sz="2400" b="1" dirty="0"/>
              <a:t> z &gt; 0 </a:t>
            </a:r>
            <a:r>
              <a:rPr lang="en-US" sz="2400" b="1" dirty="0" err="1"/>
              <a:t>aşa</a:t>
            </a:r>
            <a:r>
              <a:rPr lang="en-US" sz="2400" b="1" dirty="0"/>
              <a:t> </a:t>
            </a:r>
            <a:r>
              <a:rPr lang="en-US" sz="2400" b="1" dirty="0" err="1"/>
              <a:t>încât</a:t>
            </a:r>
            <a:r>
              <a:rPr lang="en-US" sz="2400" b="1" dirty="0"/>
              <a:t> </a:t>
            </a:r>
            <a:r>
              <a:rPr lang="en-US" sz="2400" b="1" dirty="0" err="1"/>
              <a:t>potenţialul</a:t>
            </a:r>
            <a:r>
              <a:rPr lang="en-US" sz="2400" b="1" dirty="0"/>
              <a:t> electric </a:t>
            </a:r>
            <a:r>
              <a:rPr lang="en-US" sz="2400" b="1" dirty="0" err="1"/>
              <a:t>este</a:t>
            </a:r>
            <a:r>
              <a:rPr lang="en-US" sz="2400" b="1" dirty="0"/>
              <a:t> </a:t>
            </a:r>
            <a:r>
              <a:rPr lang="en-US" sz="2400" b="1" dirty="0" err="1"/>
              <a:t>mai</a:t>
            </a:r>
            <a:r>
              <a:rPr lang="en-US" sz="2400" b="1" dirty="0"/>
              <a:t> mare pe </a:t>
            </a:r>
            <a:r>
              <a:rPr lang="en-US" sz="2400" b="1" dirty="0" err="1"/>
              <a:t>partea</a:t>
            </a:r>
            <a:r>
              <a:rPr lang="en-US" sz="2400" b="1" dirty="0"/>
              <a:t> </a:t>
            </a:r>
            <a:r>
              <a:rPr lang="en-US" sz="2400" b="1" dirty="0" err="1"/>
              <a:t>mai</a:t>
            </a:r>
            <a:r>
              <a:rPr lang="en-US" sz="2400" b="1" dirty="0"/>
              <a:t> </a:t>
            </a:r>
            <a:r>
              <a:rPr lang="en-US" sz="2400" b="1" dirty="0" err="1"/>
              <a:t>diluată</a:t>
            </a:r>
            <a:r>
              <a:rPr lang="en-US" sz="2400" b="1" dirty="0"/>
              <a:t> a </a:t>
            </a:r>
            <a:r>
              <a:rPr lang="en-US" sz="2400" b="1" dirty="0" err="1"/>
              <a:t>membranei</a:t>
            </a:r>
            <a:r>
              <a:rPr lang="en-US" sz="2400" b="1" dirty="0"/>
              <a:t>. </a:t>
            </a:r>
          </a:p>
          <a:p>
            <a:r>
              <a:rPr lang="en-US" sz="2400" b="1" dirty="0" err="1"/>
              <a:t>Potențialul</a:t>
            </a:r>
            <a:r>
              <a:rPr lang="en-US" sz="2400" b="1" dirty="0"/>
              <a:t> de </a:t>
            </a:r>
            <a:r>
              <a:rPr lang="en-US" sz="2400" b="1" dirty="0" err="1"/>
              <a:t>membrană</a:t>
            </a:r>
            <a:r>
              <a:rPr lang="en-US" sz="2400" b="1" dirty="0"/>
              <a:t> al </a:t>
            </a:r>
            <a:r>
              <a:rPr lang="en-US" sz="2400" b="1" dirty="0" err="1"/>
              <a:t>unei</a:t>
            </a:r>
            <a:r>
              <a:rPr lang="en-US" sz="2400" b="1" dirty="0"/>
              <a:t> </a:t>
            </a:r>
            <a:r>
              <a:rPr lang="en-US" sz="2400" b="1" dirty="0" err="1"/>
              <a:t>celule</a:t>
            </a:r>
            <a:r>
              <a:rPr lang="en-US" sz="2400" b="1" dirty="0"/>
              <a:t> </a:t>
            </a:r>
            <a:r>
              <a:rPr lang="en-US" sz="2400" b="1" dirty="0" err="1"/>
              <a:t>tipice</a:t>
            </a:r>
            <a:r>
              <a:rPr lang="en-US" sz="2400" b="1" dirty="0"/>
              <a:t> </a:t>
            </a:r>
            <a:r>
              <a:rPr lang="en-US" sz="2400" b="1" dirty="0" err="1"/>
              <a:t>este</a:t>
            </a:r>
            <a:r>
              <a:rPr lang="en-US" sz="2400" b="1" dirty="0"/>
              <a:t> </a:t>
            </a:r>
            <a:r>
              <a:rPr lang="en-US" sz="2400" b="1" dirty="0" err="1"/>
              <a:t>între</a:t>
            </a:r>
            <a:r>
              <a:rPr lang="en-US" sz="2400" b="1" dirty="0"/>
              <a:t> -40 </a:t>
            </a:r>
            <a:r>
              <a:rPr lang="en-US" sz="2400" b="1" dirty="0" err="1"/>
              <a:t>și</a:t>
            </a:r>
            <a:r>
              <a:rPr lang="en-US" sz="2400" b="1" dirty="0"/>
              <a:t> -80 </a:t>
            </a:r>
            <a:r>
              <a:rPr lang="en-US" sz="2400" b="1" dirty="0" err="1"/>
              <a:t>milivolți</a:t>
            </a:r>
            <a:r>
              <a:rPr lang="en-US" sz="2400" b="1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39469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DCE3B-ECCA-B5C1-159A-F5A0E8872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914804"/>
            <a:ext cx="11327674" cy="4351338"/>
          </a:xfrm>
        </p:spPr>
        <p:txBody>
          <a:bodyPr/>
          <a:lstStyle/>
          <a:p>
            <a:r>
              <a:rPr lang="en-US" i="1" dirty="0"/>
              <a:t>Masa </a:t>
            </a:r>
            <a:r>
              <a:rPr lang="en-US" i="1" dirty="0" err="1"/>
              <a:t>molară</a:t>
            </a:r>
            <a:r>
              <a:rPr lang="en-US" i="1" dirty="0"/>
              <a:t> a </a:t>
            </a:r>
            <a:r>
              <a:rPr lang="en-US" i="1" dirty="0" err="1"/>
              <a:t>macromoleculelor</a:t>
            </a:r>
            <a:r>
              <a:rPr lang="en-US" i="1" dirty="0"/>
              <a:t> </a:t>
            </a:r>
            <a:r>
              <a:rPr lang="en-US" i="1" dirty="0" err="1"/>
              <a:t>încărcate</a:t>
            </a:r>
            <a:r>
              <a:rPr lang="en-US" i="1" dirty="0"/>
              <a:t>, </a:t>
            </a:r>
            <a:r>
              <a:rPr lang="en-US" i="1" dirty="0" err="1"/>
              <a:t>determinată</a:t>
            </a:r>
            <a:r>
              <a:rPr lang="en-US" i="1" dirty="0"/>
              <a:t> </a:t>
            </a:r>
            <a:r>
              <a:rPr lang="en-US" i="1" dirty="0" err="1"/>
              <a:t>prin</a:t>
            </a:r>
            <a:r>
              <a:rPr lang="en-US" i="1" dirty="0"/>
              <a:t> </a:t>
            </a:r>
            <a:r>
              <a:rPr lang="en-US" i="1" dirty="0" err="1"/>
              <a:t>măsurători</a:t>
            </a:r>
            <a:r>
              <a:rPr lang="en-US" i="1" dirty="0"/>
              <a:t> ale </a:t>
            </a:r>
            <a:r>
              <a:rPr lang="en-US" i="1" dirty="0" err="1"/>
              <a:t>presiunii</a:t>
            </a:r>
            <a:r>
              <a:rPr lang="en-US" i="1" dirty="0"/>
              <a:t> </a:t>
            </a:r>
            <a:r>
              <a:rPr lang="en-US" i="1" dirty="0" err="1"/>
              <a:t>osmotice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medii</a:t>
            </a:r>
            <a:r>
              <a:rPr lang="en-US" i="1" dirty="0"/>
              <a:t> </a:t>
            </a:r>
            <a:r>
              <a:rPr lang="en-US" i="1" dirty="0" err="1"/>
              <a:t>electrolitice</a:t>
            </a:r>
            <a:r>
              <a:rPr lang="en-US" i="1" dirty="0"/>
              <a:t>, </a:t>
            </a:r>
            <a:r>
              <a:rPr lang="en-US" i="1" dirty="0" err="1"/>
              <a:t>este</a:t>
            </a:r>
            <a:r>
              <a:rPr lang="en-US" i="1" dirty="0"/>
              <a:t> </a:t>
            </a:r>
            <a:r>
              <a:rPr lang="en-US" i="1" dirty="0" err="1"/>
              <a:t>mai</a:t>
            </a:r>
            <a:r>
              <a:rPr lang="en-US" i="1" dirty="0"/>
              <a:t> </a:t>
            </a:r>
            <a:r>
              <a:rPr lang="en-US" i="1" dirty="0" err="1"/>
              <a:t>mică</a:t>
            </a:r>
            <a:r>
              <a:rPr lang="en-US" i="1" dirty="0"/>
              <a:t> </a:t>
            </a:r>
            <a:r>
              <a:rPr lang="en-US" i="1" dirty="0" err="1"/>
              <a:t>decât</a:t>
            </a:r>
            <a:r>
              <a:rPr lang="en-US" i="1" dirty="0"/>
              <a:t> </a:t>
            </a:r>
            <a:r>
              <a:rPr lang="en-US" i="1" dirty="0" err="1"/>
              <a:t>cea</a:t>
            </a:r>
            <a:r>
              <a:rPr lang="en-US" i="1" dirty="0"/>
              <a:t> </a:t>
            </a:r>
            <a:r>
              <a:rPr lang="en-US" i="1" dirty="0" err="1"/>
              <a:t>specificată</a:t>
            </a:r>
            <a:r>
              <a:rPr lang="en-US" i="1" dirty="0"/>
              <a:t> </a:t>
            </a:r>
            <a:r>
              <a:rPr lang="en-US" i="1" dirty="0" err="1"/>
              <a:t>prin</a:t>
            </a:r>
            <a:r>
              <a:rPr lang="en-US" i="1" dirty="0"/>
              <a:t> </a:t>
            </a:r>
            <a:r>
              <a:rPr lang="en-US" i="1" dirty="0" err="1"/>
              <a:t>alte</a:t>
            </a:r>
            <a:r>
              <a:rPr lang="en-US" i="1" dirty="0"/>
              <a:t> </a:t>
            </a:r>
            <a:r>
              <a:rPr lang="en-US" i="1" dirty="0" err="1"/>
              <a:t>metode</a:t>
            </a:r>
            <a:r>
              <a:rPr lang="en-US" i="1" dirty="0"/>
              <a:t>. </a:t>
            </a:r>
            <a:r>
              <a:rPr lang="ro-RO" i="1" dirty="0"/>
              <a:t>A</a:t>
            </a:r>
            <a:r>
              <a:rPr lang="en-US" dirty="0" err="1"/>
              <a:t>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se </a:t>
            </a:r>
            <a:r>
              <a:rPr lang="en-US" dirty="0" err="1"/>
              <a:t>datorează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fenomen</a:t>
            </a:r>
            <a:r>
              <a:rPr lang="en-US" dirty="0"/>
              <a:t> electric </a:t>
            </a:r>
            <a:r>
              <a:rPr lang="en-US" dirty="0" err="1"/>
              <a:t>cunoscut</a:t>
            </a:r>
            <a:r>
              <a:rPr lang="en-US" dirty="0"/>
              <a:t> sub </a:t>
            </a:r>
            <a:r>
              <a:rPr lang="en-US" dirty="0" err="1"/>
              <a:t>numele</a:t>
            </a:r>
            <a:r>
              <a:rPr lang="en-US" dirty="0"/>
              <a:t> de </a:t>
            </a:r>
            <a:r>
              <a:rPr lang="en-US" b="1" dirty="0" err="1"/>
              <a:t>echilibru</a:t>
            </a:r>
            <a:r>
              <a:rPr lang="en-US" b="1" dirty="0"/>
              <a:t> </a:t>
            </a:r>
            <a:r>
              <a:rPr lang="en-US" b="1" dirty="0" err="1"/>
              <a:t>membranar</a:t>
            </a:r>
            <a:r>
              <a:rPr lang="en-US" b="1" dirty="0"/>
              <a:t> Donnan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apare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un ion </a:t>
            </a:r>
            <a:r>
              <a:rPr lang="en-US" dirty="0" err="1"/>
              <a:t>încărcat</a:t>
            </a:r>
            <a:r>
              <a:rPr lang="en-US" dirty="0"/>
              <a:t>, </a:t>
            </a:r>
            <a:r>
              <a:rPr lang="en-US" dirty="0" err="1"/>
              <a:t>nedifuz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separat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membrană</a:t>
            </a:r>
            <a:r>
              <a:rPr lang="en-US" dirty="0"/>
              <a:t> </a:t>
            </a:r>
            <a:r>
              <a:rPr lang="en-US" dirty="0" err="1"/>
              <a:t>semipermeabilă</a:t>
            </a:r>
            <a:r>
              <a:rPr lang="en-US" dirty="0"/>
              <a:t> de </a:t>
            </a:r>
            <a:r>
              <a:rPr lang="en-US" dirty="0" err="1"/>
              <a:t>sarea</a:t>
            </a:r>
            <a:r>
              <a:rPr lang="en-US" dirty="0"/>
              <a:t> </a:t>
            </a:r>
            <a:r>
              <a:rPr lang="en-US" dirty="0" err="1"/>
              <a:t>difuzibilă</a:t>
            </a:r>
            <a:r>
              <a:rPr lang="en-US" dirty="0"/>
              <a:t>.</a:t>
            </a:r>
            <a:endParaRPr lang="ro-RO" dirty="0"/>
          </a:p>
          <a:p>
            <a:r>
              <a:rPr lang="ro-RO" b="1" dirty="0"/>
              <a:t>Echilibrul </a:t>
            </a:r>
            <a:r>
              <a:rPr lang="ro-RO" b="1" dirty="0" err="1"/>
              <a:t>Donnan</a:t>
            </a:r>
            <a:r>
              <a:rPr lang="ro-RO" b="1" dirty="0"/>
              <a:t> este un caz particular al echilibrului ionic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38D86-E937-5990-477E-1CE36251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817" y="591858"/>
            <a:ext cx="5823857" cy="5858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Echilibrul </a:t>
            </a:r>
            <a:r>
              <a:rPr lang="ro-RO" b="1" dirty="0"/>
              <a:t>DONNAN</a:t>
            </a:r>
          </a:p>
        </p:txBody>
      </p:sp>
    </p:spTree>
    <p:extLst>
      <p:ext uri="{BB962C8B-B14F-4D97-AF65-F5344CB8AC3E}">
        <p14:creationId xmlns:p14="http://schemas.microsoft.com/office/powerpoint/2010/main" val="3201273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E4B79-33FC-D76A-5A5A-6FE4154A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2" y="379210"/>
            <a:ext cx="5257800" cy="4869065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presupunem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o </a:t>
            </a:r>
            <a:r>
              <a:rPr lang="en-US" sz="2400" dirty="0" err="1"/>
              <a:t>soluție</a:t>
            </a:r>
            <a:r>
              <a:rPr lang="en-US" sz="2400" dirty="0"/>
              <a:t> de </a:t>
            </a:r>
            <a:r>
              <a:rPr lang="en-US" sz="2400" dirty="0" err="1"/>
              <a:t>sare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Na+ P– </a:t>
            </a:r>
            <a:r>
              <a:rPr lang="en-US" sz="2400" dirty="0"/>
              <a:t>cu </a:t>
            </a:r>
            <a:r>
              <a:rPr lang="en-US" sz="2400" dirty="0" err="1"/>
              <a:t>concentrație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c1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separată</a:t>
            </a:r>
            <a:r>
              <a:rPr lang="en-US" sz="2400" dirty="0"/>
              <a:t> </a:t>
            </a:r>
            <a:r>
              <a:rPr lang="en-US" sz="2400" dirty="0" err="1"/>
              <a:t>printr</a:t>
            </a:r>
            <a:r>
              <a:rPr lang="en-US" sz="2400" dirty="0"/>
              <a:t>-o </a:t>
            </a:r>
            <a:r>
              <a:rPr lang="en-US" sz="2400" dirty="0" err="1"/>
              <a:t>membrană</a:t>
            </a:r>
            <a:r>
              <a:rPr lang="en-US" sz="2400" dirty="0"/>
              <a:t> </a:t>
            </a:r>
            <a:r>
              <a:rPr lang="en-US" sz="2400" dirty="0" err="1"/>
              <a:t>semipermeabilă</a:t>
            </a:r>
            <a:r>
              <a:rPr lang="en-US" sz="2400" dirty="0"/>
              <a:t> de o </a:t>
            </a:r>
            <a:r>
              <a:rPr lang="en-US" sz="2400" dirty="0" err="1"/>
              <a:t>soluție</a:t>
            </a:r>
            <a:r>
              <a:rPr lang="en-US" sz="2400" dirty="0"/>
              <a:t> de </a:t>
            </a:r>
            <a:r>
              <a:rPr lang="ro-RO" sz="2400" i="1" dirty="0" err="1">
                <a:solidFill>
                  <a:srgbClr val="FF0000"/>
                </a:solidFill>
              </a:rPr>
              <a:t>Na+Cl</a:t>
            </a:r>
            <a:r>
              <a:rPr lang="ro-RO" sz="2400" i="1" dirty="0">
                <a:solidFill>
                  <a:srgbClr val="FF0000"/>
                </a:solidFill>
              </a:rPr>
              <a:t>- </a:t>
            </a:r>
            <a:r>
              <a:rPr lang="en-US" sz="2400" dirty="0"/>
              <a:t>cu </a:t>
            </a:r>
            <a:r>
              <a:rPr lang="en-US" sz="2400" dirty="0" err="1"/>
              <a:t>concentrație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c2</a:t>
            </a:r>
            <a:r>
              <a:rPr lang="en-US" sz="2400" dirty="0"/>
              <a:t>. </a:t>
            </a:r>
            <a:endParaRPr lang="ro-RO" sz="2400" dirty="0"/>
          </a:p>
          <a:p>
            <a:endParaRPr lang="ro-RO" sz="2400" dirty="0"/>
          </a:p>
          <a:p>
            <a:endParaRPr lang="ro-RO" sz="2400" dirty="0"/>
          </a:p>
          <a:p>
            <a:endParaRPr lang="ro-RO" sz="2400" dirty="0"/>
          </a:p>
          <a:p>
            <a:r>
              <a:rPr lang="en-US" sz="2400" dirty="0"/>
              <a:t>n </a:t>
            </a:r>
            <a:r>
              <a:rPr lang="en-US" sz="2400" dirty="0" err="1"/>
              <a:t>timpul</a:t>
            </a:r>
            <a:r>
              <a:rPr lang="en-US" sz="2400" dirty="0"/>
              <a:t> </a:t>
            </a:r>
            <a:r>
              <a:rPr lang="en-US" sz="2400" dirty="0" err="1"/>
              <a:t>osmozei</a:t>
            </a:r>
            <a:r>
              <a:rPr lang="en-US" sz="2400" dirty="0"/>
              <a:t>, </a:t>
            </a:r>
            <a:r>
              <a:rPr lang="en-US" sz="2400" dirty="0" err="1"/>
              <a:t>ionul</a:t>
            </a:r>
            <a:r>
              <a:rPr lang="en-US" sz="2400" dirty="0"/>
              <a:t> de </a:t>
            </a:r>
            <a:r>
              <a:rPr lang="ro-RO" sz="2400" i="1" dirty="0">
                <a:solidFill>
                  <a:srgbClr val="FF0000"/>
                </a:solidFill>
              </a:rPr>
              <a:t>Cl-</a:t>
            </a:r>
            <a:r>
              <a:rPr lang="ro-RO" sz="2400" dirty="0"/>
              <a:t> </a:t>
            </a:r>
            <a:r>
              <a:rPr lang="en-US" sz="2400" dirty="0" err="1"/>
              <a:t>difuzează</a:t>
            </a:r>
            <a:r>
              <a:rPr lang="en-US" sz="2400" dirty="0"/>
              <a:t> </a:t>
            </a:r>
            <a:r>
              <a:rPr lang="en-US" sz="2400" dirty="0" err="1"/>
              <a:t>dintr</a:t>
            </a:r>
            <a:r>
              <a:rPr lang="en-US" sz="2400" dirty="0"/>
              <a:t>-o </a:t>
            </a:r>
            <a:r>
              <a:rPr lang="en-US" sz="2400" dirty="0" err="1"/>
              <a:t>regiune</a:t>
            </a:r>
            <a:r>
              <a:rPr lang="en-US" sz="2400" dirty="0"/>
              <a:t> cu </a:t>
            </a:r>
            <a:r>
              <a:rPr lang="en-US" sz="2400" dirty="0" err="1"/>
              <a:t>concentrație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mare </a:t>
            </a:r>
            <a:r>
              <a:rPr lang="en-US" sz="2400" i="1" dirty="0">
                <a:solidFill>
                  <a:srgbClr val="FF0000"/>
                </a:solidFill>
              </a:rPr>
              <a:t>c2</a:t>
            </a:r>
            <a:r>
              <a:rPr lang="en-US" sz="2400" dirty="0"/>
              <a:t> din </a:t>
            </a:r>
            <a:r>
              <a:rPr lang="en-US" sz="2400" dirty="0" err="1"/>
              <a:t>dreapta</a:t>
            </a:r>
            <a:r>
              <a:rPr lang="en-US" sz="2400" dirty="0"/>
              <a:t> </a:t>
            </a:r>
            <a:r>
              <a:rPr lang="ro-RO" sz="2400" dirty="0"/>
              <a:t>spre</a:t>
            </a:r>
            <a:r>
              <a:rPr lang="en-US" sz="2400" dirty="0"/>
              <a:t> </a:t>
            </a:r>
            <a:r>
              <a:rPr lang="en-US" sz="2400" dirty="0" err="1"/>
              <a:t>regiune</a:t>
            </a:r>
            <a:r>
              <a:rPr lang="ro-RO" sz="2400" dirty="0"/>
              <a:t>a</a:t>
            </a:r>
            <a:r>
              <a:rPr lang="en-US" sz="2400" dirty="0"/>
              <a:t> cu </a:t>
            </a:r>
            <a:r>
              <a:rPr lang="en-US" sz="2400" dirty="0" err="1"/>
              <a:t>concentrație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mică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c1</a:t>
            </a:r>
            <a:r>
              <a:rPr lang="en-US" sz="2400" dirty="0"/>
              <a:t> din </a:t>
            </a:r>
            <a:r>
              <a:rPr lang="en-US" sz="2400" dirty="0" err="1"/>
              <a:t>stânga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 err="1"/>
              <a:t>Ionii</a:t>
            </a:r>
            <a:r>
              <a:rPr lang="en-US" sz="2400" dirty="0"/>
              <a:t> </a:t>
            </a:r>
            <a:r>
              <a:rPr lang="en-US" sz="2400" dirty="0" err="1"/>
              <a:t>proteici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P–</a:t>
            </a:r>
            <a:r>
              <a:rPr lang="en-US" sz="2400" dirty="0"/>
              <a:t> nu pot </a:t>
            </a:r>
            <a:r>
              <a:rPr lang="en-US" sz="2400" dirty="0" err="1"/>
              <a:t>trece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membrană</a:t>
            </a:r>
            <a:r>
              <a:rPr lang="en-US" sz="2400" dirty="0"/>
              <a:t>. </a:t>
            </a:r>
            <a:endParaRPr lang="ro-RO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8A1124-1AFB-96DC-E827-49C7EBCD4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95" y="1609725"/>
            <a:ext cx="3703780" cy="1346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7EB930-FDDF-0C6D-2678-9ADA7E75F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520" y="5156364"/>
            <a:ext cx="4344006" cy="14480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ECADB9-619A-FB55-2984-D9ED9AD15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29" y="5644885"/>
            <a:ext cx="4022912" cy="112061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C3571D8-6EA1-CFFA-1BCD-EBE50AD18A04}"/>
              </a:ext>
            </a:extLst>
          </p:cNvPr>
          <p:cNvSpPr txBox="1"/>
          <p:nvPr/>
        </p:nvSpPr>
        <p:spPr>
          <a:xfrm>
            <a:off x="6400800" y="3643803"/>
            <a:ext cx="5029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Un </a:t>
            </a:r>
            <a:r>
              <a:rPr lang="en-US" sz="2200" dirty="0" err="1"/>
              <a:t>număr</a:t>
            </a:r>
            <a:r>
              <a:rPr lang="en-US" sz="2200" dirty="0"/>
              <a:t> egal de </a:t>
            </a:r>
            <a:r>
              <a:rPr lang="en-US" sz="2200" dirty="0" err="1">
                <a:solidFill>
                  <a:srgbClr val="0070C0"/>
                </a:solidFill>
              </a:rPr>
              <a:t>ioni</a:t>
            </a:r>
            <a:r>
              <a:rPr lang="en-US" sz="2200" dirty="0">
                <a:solidFill>
                  <a:srgbClr val="0070C0"/>
                </a:solidFill>
              </a:rPr>
              <a:t> Na+ </a:t>
            </a:r>
            <a:r>
              <a:rPr lang="en-US" sz="2200" dirty="0" err="1"/>
              <a:t>ar</a:t>
            </a:r>
            <a:r>
              <a:rPr lang="en-US" sz="2200" dirty="0"/>
              <a:t> </a:t>
            </a:r>
            <a:r>
              <a:rPr lang="en-US" sz="2200" dirty="0" err="1"/>
              <a:t>trece</a:t>
            </a:r>
            <a:r>
              <a:rPr lang="en-US" sz="2200" dirty="0"/>
              <a:t> de la </a:t>
            </a:r>
            <a:r>
              <a:rPr lang="en-US" sz="2200" dirty="0" err="1"/>
              <a:t>dreapta</a:t>
            </a:r>
            <a:r>
              <a:rPr lang="en-US" sz="2200" dirty="0"/>
              <a:t> la </a:t>
            </a:r>
            <a:r>
              <a:rPr lang="en-US" sz="2200" dirty="0" err="1"/>
              <a:t>stânga</a:t>
            </a:r>
            <a:r>
              <a:rPr lang="en-US" sz="2200" dirty="0"/>
              <a:t> </a:t>
            </a: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membrană</a:t>
            </a:r>
            <a:r>
              <a:rPr lang="en-US" sz="2200" dirty="0"/>
              <a:t> </a:t>
            </a:r>
            <a:r>
              <a:rPr lang="en-US" sz="2200" i="1" dirty="0" err="1">
                <a:highlight>
                  <a:srgbClr val="FFFF00"/>
                </a:highlight>
              </a:rPr>
              <a:t>pentru</a:t>
            </a:r>
            <a:r>
              <a:rPr lang="en-US" sz="2200" i="1" dirty="0">
                <a:highlight>
                  <a:srgbClr val="FFFF00"/>
                </a:highlight>
              </a:rPr>
              <a:t> a </a:t>
            </a:r>
            <a:r>
              <a:rPr lang="en-US" sz="2200" i="1" dirty="0" err="1">
                <a:highlight>
                  <a:srgbClr val="FFFF00"/>
                </a:highlight>
              </a:rPr>
              <a:t>menține</a:t>
            </a:r>
            <a:r>
              <a:rPr lang="en-US" sz="2200" i="1" dirty="0">
                <a:highlight>
                  <a:srgbClr val="FFFF00"/>
                </a:highlight>
              </a:rPr>
              <a:t> </a:t>
            </a:r>
            <a:r>
              <a:rPr lang="en-US" sz="2200" i="1" dirty="0" err="1">
                <a:highlight>
                  <a:srgbClr val="FFFF00"/>
                </a:highlight>
              </a:rPr>
              <a:t>neutralitatea</a:t>
            </a:r>
            <a:r>
              <a:rPr lang="en-US" sz="2200" i="1" dirty="0">
                <a:highlight>
                  <a:srgbClr val="FFFF00"/>
                </a:highlight>
              </a:rPr>
              <a:t> </a:t>
            </a:r>
            <a:r>
              <a:rPr lang="en-US" sz="2200" i="1" dirty="0" err="1">
                <a:highlight>
                  <a:srgbClr val="FFFF00"/>
                </a:highlight>
              </a:rPr>
              <a:t>electrică</a:t>
            </a:r>
            <a:r>
              <a:rPr lang="en-US" sz="2200" i="1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16CE82-9A0A-4ACD-3CDB-FC9A147EB2C2}"/>
              </a:ext>
            </a:extLst>
          </p:cNvPr>
          <p:cNvSpPr txBox="1"/>
          <p:nvPr/>
        </p:nvSpPr>
        <p:spPr>
          <a:xfrm>
            <a:off x="1630507" y="5156364"/>
            <a:ext cx="2724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/>
              <a:t>Ion</a:t>
            </a:r>
            <a:r>
              <a:rPr lang="en-US" b="1" dirty="0"/>
              <a:t>’</a:t>
            </a:r>
            <a:r>
              <a:rPr lang="ro-RO" b="1" dirty="0"/>
              <a:t>s Exchange</a:t>
            </a:r>
            <a:r>
              <a:rPr lang="en-US" b="1" dirty="0"/>
              <a:t> State</a:t>
            </a:r>
            <a:endParaRPr lang="en-US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9681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07466-E9BF-4A1A-4D73-1652F4E4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Factorii </a:t>
            </a:r>
            <a:r>
              <a:rPr lang="en-US" b="1" dirty="0" err="1"/>
              <a:t>cheie</a:t>
            </a:r>
            <a:r>
              <a:rPr lang="en-US" b="1" dirty="0"/>
              <a:t> care </a:t>
            </a:r>
            <a:r>
              <a:rPr lang="en-US" b="1" dirty="0" err="1"/>
              <a:t>influențează</a:t>
            </a:r>
            <a:r>
              <a:rPr lang="en-US" b="1" dirty="0"/>
              <a:t> </a:t>
            </a:r>
            <a:r>
              <a:rPr lang="en-US" b="1" dirty="0" err="1"/>
              <a:t>selectivitatea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difuzia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canale</a:t>
            </a:r>
            <a:r>
              <a:rPr lang="en-US" b="1" dirty="0"/>
              <a:t> </a:t>
            </a:r>
            <a:r>
              <a:rPr lang="en-US" b="1" dirty="0" err="1"/>
              <a:t>ionice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A5BC4-8909-5727-F88E-D53E0B389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59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Factori</a:t>
            </a:r>
            <a:r>
              <a:rPr lang="en-US" sz="2400" dirty="0"/>
              <a:t> care </a:t>
            </a:r>
            <a:r>
              <a:rPr lang="en-US" sz="2400" dirty="0" err="1"/>
              <a:t>influențează</a:t>
            </a:r>
            <a:r>
              <a:rPr lang="en-US" sz="2400" dirty="0"/>
              <a:t> </a:t>
            </a:r>
            <a:r>
              <a:rPr lang="en-US" sz="2400" dirty="0" err="1"/>
              <a:t>difuzia</a:t>
            </a:r>
            <a:r>
              <a:rPr lang="en-US" sz="2400" dirty="0"/>
              <a:t>:</a:t>
            </a:r>
          </a:p>
          <a:p>
            <a:r>
              <a:rPr lang="en-US" sz="2400" b="1" dirty="0" err="1"/>
              <a:t>Potențialul</a:t>
            </a:r>
            <a:r>
              <a:rPr lang="en-US" sz="2400" b="1" dirty="0"/>
              <a:t> electric: </a:t>
            </a:r>
            <a:r>
              <a:rPr lang="ro-RO" sz="2400" dirty="0"/>
              <a:t>diferența de potențial dintre</a:t>
            </a:r>
            <a:r>
              <a:rPr lang="en-US" sz="2400" dirty="0"/>
              <a:t> </a:t>
            </a:r>
            <a:r>
              <a:rPr lang="en-US" sz="2400" dirty="0" err="1"/>
              <a:t>cele</a:t>
            </a:r>
            <a:r>
              <a:rPr lang="en-US" sz="2400" dirty="0"/>
              <a:t> </a:t>
            </a:r>
            <a:r>
              <a:rPr lang="en-US" sz="2400" dirty="0" err="1"/>
              <a:t>două</a:t>
            </a:r>
            <a:r>
              <a:rPr lang="en-US" sz="2400" dirty="0"/>
              <a:t> </a:t>
            </a:r>
            <a:r>
              <a:rPr lang="en-US" sz="2400" dirty="0" err="1"/>
              <a:t>părți</a:t>
            </a:r>
            <a:r>
              <a:rPr lang="en-US" sz="2400" dirty="0"/>
              <a:t> ale </a:t>
            </a:r>
            <a:r>
              <a:rPr lang="en-US" sz="2400" dirty="0" err="1"/>
              <a:t>membranei</a:t>
            </a:r>
            <a:r>
              <a:rPr lang="en-US" sz="2400" dirty="0"/>
              <a:t> </a:t>
            </a:r>
            <a:r>
              <a:rPr lang="en-US" sz="2400" dirty="0" err="1"/>
              <a:t>celulare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Gradientul</a:t>
            </a:r>
            <a:r>
              <a:rPr lang="en-US" sz="2400" b="1" dirty="0"/>
              <a:t> </a:t>
            </a:r>
            <a:r>
              <a:rPr lang="en-US" sz="2400" b="1" dirty="0" err="1"/>
              <a:t>chimic</a:t>
            </a:r>
            <a:r>
              <a:rPr lang="en-US" sz="2400" b="1" dirty="0"/>
              <a:t>: </a:t>
            </a:r>
            <a:r>
              <a:rPr lang="ro-RO" sz="2400" dirty="0"/>
              <a:t>d</a:t>
            </a:r>
            <a:r>
              <a:rPr lang="en-US" sz="2400" dirty="0" err="1"/>
              <a:t>iferența</a:t>
            </a:r>
            <a:r>
              <a:rPr lang="en-US" sz="2400" dirty="0"/>
              <a:t> de </a:t>
            </a:r>
            <a:r>
              <a:rPr lang="en-US" sz="2400" dirty="0" err="1"/>
              <a:t>concentrație</a:t>
            </a:r>
            <a:r>
              <a:rPr lang="en-US" sz="2400" dirty="0"/>
              <a:t> a </a:t>
            </a:r>
            <a:r>
              <a:rPr lang="en-US" sz="2400" dirty="0" err="1"/>
              <a:t>ionilor</a:t>
            </a:r>
            <a:r>
              <a:rPr lang="en-US" sz="2400" dirty="0"/>
              <a:t> </a:t>
            </a:r>
            <a:r>
              <a:rPr lang="it-IT" sz="2400" dirty="0"/>
              <a:t>dintre cele două părți ale membranei celulare.</a:t>
            </a:r>
            <a:endParaRPr lang="en-US" sz="2400" dirty="0"/>
          </a:p>
          <a:p>
            <a:r>
              <a:rPr lang="en-US" sz="2400" b="1" dirty="0" err="1"/>
              <a:t>Gradientul</a:t>
            </a:r>
            <a:r>
              <a:rPr lang="en-US" sz="2400" b="1" dirty="0"/>
              <a:t> </a:t>
            </a:r>
            <a:r>
              <a:rPr lang="en-US" sz="2400" b="1" dirty="0" err="1"/>
              <a:t>electrochimic</a:t>
            </a:r>
            <a:r>
              <a:rPr lang="en-US" sz="2400" b="1" dirty="0"/>
              <a:t>: </a:t>
            </a:r>
            <a:r>
              <a:rPr lang="en-US" sz="2400" dirty="0" err="1"/>
              <a:t>Combinația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potențialul</a:t>
            </a:r>
            <a:r>
              <a:rPr lang="en-US" sz="2400" dirty="0"/>
              <a:t> electric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gradientul</a:t>
            </a:r>
            <a:r>
              <a:rPr lang="en-US" sz="2400" dirty="0"/>
              <a:t> </a:t>
            </a:r>
            <a:r>
              <a:rPr lang="en-US" sz="2400" dirty="0" err="1"/>
              <a:t>chimic</a:t>
            </a:r>
            <a:r>
              <a:rPr lang="en-US" sz="2400" dirty="0"/>
              <a:t>. </a:t>
            </a:r>
            <a:r>
              <a:rPr lang="en-US" sz="2400" dirty="0" err="1"/>
              <a:t>Acesta</a:t>
            </a:r>
            <a:r>
              <a:rPr lang="en-US" sz="2400" dirty="0"/>
              <a:t> </a:t>
            </a:r>
            <a:r>
              <a:rPr lang="en-US" sz="2400" dirty="0" err="1"/>
              <a:t>determină</a:t>
            </a:r>
            <a:r>
              <a:rPr lang="en-US" sz="2400" dirty="0"/>
              <a:t> </a:t>
            </a:r>
            <a:r>
              <a:rPr lang="en-US" sz="2400" dirty="0" err="1"/>
              <a:t>direcția</a:t>
            </a:r>
            <a:r>
              <a:rPr lang="en-US" sz="2400" dirty="0"/>
              <a:t> </a:t>
            </a:r>
            <a:r>
              <a:rPr lang="en-US" sz="2400" dirty="0" err="1"/>
              <a:t>netă</a:t>
            </a:r>
            <a:r>
              <a:rPr lang="en-US" sz="2400" dirty="0"/>
              <a:t> a </a:t>
            </a:r>
            <a:r>
              <a:rPr lang="en-US" sz="2400" dirty="0" err="1"/>
              <a:t>mișcării</a:t>
            </a:r>
            <a:r>
              <a:rPr lang="en-US" sz="2400" dirty="0"/>
              <a:t> </a:t>
            </a:r>
            <a:r>
              <a:rPr lang="en-US" sz="2400" dirty="0" err="1"/>
              <a:t>ionilor</a:t>
            </a:r>
            <a:r>
              <a:rPr lang="en-US" sz="2400" dirty="0"/>
              <a:t>. </a:t>
            </a:r>
            <a:r>
              <a:rPr lang="en-US" sz="2400" dirty="0" err="1"/>
              <a:t>Ionii</a:t>
            </a:r>
            <a:r>
              <a:rPr lang="en-US" sz="2400" dirty="0"/>
              <a:t> </a:t>
            </a:r>
            <a:r>
              <a:rPr lang="en-US" sz="2400" dirty="0" err="1"/>
              <a:t>difuzează</a:t>
            </a:r>
            <a:r>
              <a:rPr lang="en-US" sz="2400" dirty="0"/>
              <a:t> de la o </a:t>
            </a:r>
            <a:r>
              <a:rPr lang="en-US" sz="2400" dirty="0" err="1"/>
              <a:t>zonă</a:t>
            </a:r>
            <a:r>
              <a:rPr lang="en-US" sz="2400" dirty="0"/>
              <a:t> de </a:t>
            </a:r>
            <a:r>
              <a:rPr lang="en-US" sz="2400" dirty="0" err="1"/>
              <a:t>concentrație</a:t>
            </a:r>
            <a:r>
              <a:rPr lang="en-US" sz="2400" dirty="0"/>
              <a:t> </a:t>
            </a:r>
            <a:r>
              <a:rPr lang="en-US" sz="2400" dirty="0" err="1"/>
              <a:t>înaltă</a:t>
            </a:r>
            <a:r>
              <a:rPr lang="en-US" sz="2400" dirty="0"/>
              <a:t> la </a:t>
            </a:r>
            <a:r>
              <a:rPr lang="en-US" sz="2400" dirty="0" err="1"/>
              <a:t>una</a:t>
            </a:r>
            <a:r>
              <a:rPr lang="en-US" sz="2400" dirty="0"/>
              <a:t> de </a:t>
            </a:r>
            <a:r>
              <a:rPr lang="en-US" sz="2400" dirty="0" err="1"/>
              <a:t>concentrație</a:t>
            </a:r>
            <a:r>
              <a:rPr lang="en-US" sz="2400" dirty="0"/>
              <a:t> </a:t>
            </a:r>
            <a:r>
              <a:rPr lang="en-US" sz="2400" dirty="0" err="1"/>
              <a:t>joasă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de la o </a:t>
            </a:r>
            <a:r>
              <a:rPr lang="en-US" sz="2400" dirty="0" err="1"/>
              <a:t>zonă</a:t>
            </a:r>
            <a:r>
              <a:rPr lang="en-US" sz="2400" dirty="0"/>
              <a:t> cu </a:t>
            </a:r>
            <a:r>
              <a:rPr lang="en-US" sz="2400" dirty="0" err="1"/>
              <a:t>potențial</a:t>
            </a:r>
            <a:r>
              <a:rPr lang="en-US" sz="2400" dirty="0"/>
              <a:t> electric </a:t>
            </a:r>
            <a:r>
              <a:rPr lang="en-US" sz="2400" dirty="0" err="1"/>
              <a:t>mai</a:t>
            </a:r>
            <a:r>
              <a:rPr lang="en-US" sz="2400" dirty="0"/>
              <a:t> mic la </a:t>
            </a:r>
            <a:r>
              <a:rPr lang="en-US" sz="2400" dirty="0" err="1"/>
              <a:t>una</a:t>
            </a:r>
            <a:r>
              <a:rPr lang="en-US" sz="2400" dirty="0"/>
              <a:t> cu </a:t>
            </a:r>
            <a:r>
              <a:rPr lang="en-US" sz="2400" dirty="0" err="1"/>
              <a:t>potențial</a:t>
            </a:r>
            <a:r>
              <a:rPr lang="en-US" sz="2400" dirty="0"/>
              <a:t> electric </a:t>
            </a:r>
            <a:r>
              <a:rPr lang="en-US" sz="2400" dirty="0" err="1"/>
              <a:t>mai</a:t>
            </a:r>
            <a:r>
              <a:rPr lang="en-US" sz="2400" dirty="0"/>
              <a:t> mare.</a:t>
            </a:r>
            <a:endParaRPr lang="ro-RO" sz="2400" dirty="0"/>
          </a:p>
          <a:p>
            <a:endParaRPr lang="ro-RO" sz="2400" dirty="0">
              <a:highlight>
                <a:srgbClr val="FFFF00"/>
              </a:highlight>
            </a:endParaRPr>
          </a:p>
          <a:p>
            <a:r>
              <a:rPr lang="ro-RO" sz="2400" dirty="0">
                <a:highlight>
                  <a:srgbClr val="FFFF00"/>
                </a:highlight>
              </a:rPr>
              <a:t>Pentru ambele cazuri (selectivitate, difuzie): concentrația de saturație a canalului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09282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1F253-A1C0-FC0B-4A84-711E46704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77" y="333376"/>
            <a:ext cx="11288397" cy="63168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400" dirty="0"/>
              <a:t>Măsurarea presiunii osmotice devine complicată de numărul suplimentar de particule prezente pe partea stângă, adică pe partea proteică a membranei. </a:t>
            </a:r>
            <a:r>
              <a:rPr lang="ro-RO" sz="2400" b="1" i="1" dirty="0">
                <a:solidFill>
                  <a:srgbClr val="FF0000"/>
                </a:solidFill>
              </a:rPr>
              <a:t>X</a:t>
            </a:r>
            <a:r>
              <a:rPr lang="ro-RO" sz="2400" dirty="0"/>
              <a:t> este schimbarea concentrației datorată difuziei </a:t>
            </a:r>
            <a:r>
              <a:rPr lang="ro-RO" sz="2400" b="1" i="1" dirty="0" err="1">
                <a:solidFill>
                  <a:srgbClr val="FF0000"/>
                </a:solidFill>
              </a:rPr>
              <a:t>NaCl</a:t>
            </a:r>
            <a:r>
              <a:rPr lang="ro-RO" sz="2400" dirty="0"/>
              <a:t> prin membrană. În ambele compartimente, trebuie menținută neutralitatea electrică; adică, concentrația totală a ionilor pozitivi trebuie să fie egală cu cea a ionilor negativi din fiecare soluție. La echilibru, </a:t>
            </a:r>
            <a:r>
              <a:rPr lang="ro-RO" sz="2400" i="1" dirty="0"/>
              <a:t>potențialul chimic al </a:t>
            </a:r>
            <a:r>
              <a:rPr lang="ro-RO" sz="2400" i="1" dirty="0" err="1"/>
              <a:t>NaCl</a:t>
            </a:r>
            <a:r>
              <a:rPr lang="ro-RO" sz="2400" i="1" dirty="0"/>
              <a:t> este prezent pe ambele părți ale membranei și trebuie să fie același pe fiecare parte.</a:t>
            </a:r>
          </a:p>
          <a:p>
            <a:endParaRPr lang="ro-RO" sz="2400" dirty="0"/>
          </a:p>
          <a:p>
            <a:pPr algn="just"/>
            <a:r>
              <a:rPr lang="en-US" sz="2400" dirty="0" err="1"/>
              <a:t>Indicele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l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reprezintă</a:t>
            </a:r>
            <a:r>
              <a:rPr lang="en-US" sz="2400" dirty="0"/>
              <a:t> </a:t>
            </a:r>
            <a:r>
              <a:rPr lang="en-US" sz="2400" dirty="0" err="1"/>
              <a:t>soluțiile</a:t>
            </a:r>
            <a:r>
              <a:rPr lang="en-US" sz="2400" dirty="0"/>
              <a:t> (</a:t>
            </a:r>
            <a:r>
              <a:rPr lang="en-US" sz="2400" i="1" dirty="0">
                <a:solidFill>
                  <a:srgbClr val="FF0000"/>
                </a:solidFill>
              </a:rPr>
              <a:t>left &amp; right</a:t>
            </a:r>
            <a:r>
              <a:rPr lang="en-US" sz="2400" dirty="0"/>
              <a:t>) a </a:t>
            </a:r>
            <a:r>
              <a:rPr lang="en-US" sz="2400" dirty="0" err="1"/>
              <a:t>membranei</a:t>
            </a:r>
            <a:r>
              <a:rPr lang="en-US" sz="2400" dirty="0"/>
              <a:t> </a:t>
            </a:r>
            <a:r>
              <a:rPr lang="en-US" sz="2400" dirty="0" err="1"/>
              <a:t>semipermeabile</a:t>
            </a:r>
            <a:r>
              <a:rPr lang="en-US" sz="2400" dirty="0"/>
              <a:t>.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compartimentele</a:t>
            </a:r>
            <a:r>
              <a:rPr lang="en-US" sz="2400" dirty="0"/>
              <a:t> </a:t>
            </a:r>
            <a:r>
              <a:rPr lang="en-US" sz="2400" dirty="0" err="1"/>
              <a:t>stânga</a:t>
            </a:r>
            <a:r>
              <a:rPr lang="ro-RO" sz="2400" dirty="0"/>
              <a:t> </a:t>
            </a:r>
            <a:r>
              <a:rPr lang="en-US" sz="2400" dirty="0"/>
              <a:t>&amp;</a:t>
            </a:r>
            <a:r>
              <a:rPr lang="ro-RO" sz="2400" dirty="0"/>
              <a:t> dreapta:</a:t>
            </a:r>
          </a:p>
          <a:p>
            <a:endParaRPr lang="ro-RO" sz="2400" dirty="0"/>
          </a:p>
          <a:p>
            <a:r>
              <a:rPr lang="ro-RO" sz="2400" dirty="0"/>
              <a:t>Admitem,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coeficientul</a:t>
            </a:r>
            <a:r>
              <a:rPr lang="en-US" sz="2400" dirty="0"/>
              <a:t> </a:t>
            </a:r>
            <a:r>
              <a:rPr lang="en-US" sz="2400" dirty="0" err="1"/>
              <a:t>mediu</a:t>
            </a:r>
            <a:r>
              <a:rPr lang="en-US" sz="2400" dirty="0"/>
              <a:t> al </a:t>
            </a:r>
            <a:r>
              <a:rPr lang="en-US" sz="2400" dirty="0" err="1"/>
              <a:t>activității</a:t>
            </a:r>
            <a:r>
              <a:rPr lang="en-US" sz="2400" dirty="0"/>
              <a:t> </a:t>
            </a:r>
            <a:r>
              <a:rPr lang="en-US" sz="2400" dirty="0" err="1"/>
              <a:t>ionice</a:t>
            </a:r>
            <a:r>
              <a:rPr lang="en-US" sz="2400" dirty="0"/>
              <a:t> din </a:t>
            </a:r>
            <a:r>
              <a:rPr lang="en-US" sz="2400" dirty="0" err="1"/>
              <a:t>stânga</a:t>
            </a:r>
            <a:r>
              <a:rPr lang="en-US" sz="2400" dirty="0"/>
              <a:t> &amp; </a:t>
            </a:r>
            <a:r>
              <a:rPr lang="en-US" sz="2400" dirty="0" err="1"/>
              <a:t>dreapta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:</a:t>
            </a:r>
            <a:endParaRPr lang="ro-RO" sz="2400" dirty="0"/>
          </a:p>
          <a:p>
            <a:endParaRPr lang="ro-RO" sz="2400" dirty="0"/>
          </a:p>
          <a:p>
            <a:r>
              <a:rPr lang="en-US" sz="2400" dirty="0"/>
              <a:t>De </a:t>
            </a:r>
            <a:r>
              <a:rPr lang="en-US" sz="2400" dirty="0" err="1"/>
              <a:t>obicei</a:t>
            </a:r>
            <a:r>
              <a:rPr lang="en-US" sz="2400" dirty="0"/>
              <a:t>, </a:t>
            </a:r>
            <a:r>
              <a:rPr lang="en-US" sz="2400" dirty="0" err="1"/>
              <a:t>acest</a:t>
            </a:r>
            <a:r>
              <a:rPr lang="en-US" sz="2400" dirty="0"/>
              <a:t> </a:t>
            </a:r>
            <a:r>
              <a:rPr lang="en-US" sz="2400" dirty="0" err="1"/>
              <a:t>lucru</a:t>
            </a:r>
            <a:r>
              <a:rPr lang="en-US" sz="2400" dirty="0"/>
              <a:t> se </a:t>
            </a:r>
            <a:r>
              <a:rPr lang="en-US" sz="2400" dirty="0" err="1"/>
              <a:t>întâmplă</a:t>
            </a:r>
            <a:r>
              <a:rPr lang="en-US" sz="2400" dirty="0"/>
              <a:t> </a:t>
            </a:r>
            <a:r>
              <a:rPr lang="en-US" sz="2400" dirty="0" err="1"/>
              <a:t>deoarece</a:t>
            </a:r>
            <a:r>
              <a:rPr lang="en-US" sz="2400" dirty="0"/>
              <a:t> </a:t>
            </a:r>
            <a:r>
              <a:rPr lang="en-US" sz="2400" dirty="0" err="1"/>
              <a:t>tăria</a:t>
            </a:r>
            <a:r>
              <a:rPr lang="en-US" sz="2400" dirty="0"/>
              <a:t> </a:t>
            </a:r>
            <a:r>
              <a:rPr lang="en-US" sz="2400" dirty="0" err="1"/>
              <a:t>ionică</a:t>
            </a:r>
            <a:r>
              <a:rPr lang="en-US" sz="2400" dirty="0"/>
              <a:t> (</a:t>
            </a:r>
            <a:r>
              <a:rPr lang="ro-RO" sz="2400" dirty="0"/>
              <a:t>concentrația totală și sarcina)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egală</a:t>
            </a:r>
            <a:r>
              <a:rPr lang="en-US" sz="2400" dirty="0"/>
              <a:t>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87CFA1-2E68-3F95-F5C2-3F1DE5622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974" y="3674915"/>
            <a:ext cx="5827187" cy="408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6FF075-E27C-2E78-D720-0B375A854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974" y="4541382"/>
            <a:ext cx="6178339" cy="469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CEEF9E-2C85-51CB-3866-755306407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228" y="5723405"/>
            <a:ext cx="1705305" cy="4699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F29E62-D8C1-CA5D-115F-387C1F0BC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972" y="2421166"/>
            <a:ext cx="5653192" cy="5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11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FA722-A190-7CC4-6E31-478CD9DFC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31" y="496234"/>
            <a:ext cx="10924005" cy="6361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/>
              <a:t>Exprimăm</a:t>
            </a:r>
            <a:r>
              <a:rPr lang="en-US" sz="2600" dirty="0"/>
              <a:t> </a:t>
            </a:r>
            <a:r>
              <a:rPr lang="en-US" sz="2600" dirty="0" err="1"/>
              <a:t>echilibrul</a:t>
            </a:r>
            <a:r>
              <a:rPr lang="en-US" sz="2600" dirty="0"/>
              <a:t> Donnan ca </a:t>
            </a:r>
            <a:r>
              <a:rPr lang="en-US" sz="2600" dirty="0" err="1"/>
              <a:t>fiind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ro-RO" i="1" dirty="0"/>
              <a:t>s</a:t>
            </a:r>
            <a:r>
              <a:rPr lang="en-US" i="1" dirty="0"/>
              <a:t>au</a:t>
            </a:r>
            <a:r>
              <a:rPr lang="ro-RO" i="1" dirty="0"/>
              <a:t>:</a:t>
            </a:r>
            <a:endParaRPr lang="en-US" i="1" dirty="0"/>
          </a:p>
          <a:p>
            <a:pPr marL="0" indent="0">
              <a:buNone/>
            </a:pPr>
            <a:r>
              <a:rPr lang="ro-RO" i="1" dirty="0"/>
              <a:t>s</a:t>
            </a:r>
            <a:r>
              <a:rPr lang="en-US" i="1" dirty="0"/>
              <a:t>au</a:t>
            </a:r>
            <a:r>
              <a:rPr lang="ro-RO" i="1" dirty="0"/>
              <a:t>:</a:t>
            </a:r>
            <a:r>
              <a:rPr lang="en-US" i="1" dirty="0"/>
              <a:t>                                                       </a:t>
            </a:r>
            <a:r>
              <a:rPr lang="ro-RO" i="1" dirty="0"/>
              <a:t>sau:</a:t>
            </a:r>
            <a:r>
              <a:rPr lang="ro-RO" dirty="0"/>
              <a:t> </a:t>
            </a:r>
            <a:r>
              <a:rPr lang="en-US" dirty="0"/>
              <a:t>        Sau: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unde</a:t>
            </a:r>
            <a:r>
              <a:rPr lang="en-US" dirty="0"/>
              <a:t>: </a:t>
            </a:r>
            <a:endParaRPr lang="ro-RO" dirty="0"/>
          </a:p>
          <a:p>
            <a:pPr marL="0" indent="0" algn="just">
              <a:buNone/>
            </a:pPr>
            <a:r>
              <a:rPr lang="en-US" sz="2600" dirty="0"/>
              <a:t>Din </a:t>
            </a:r>
            <a:r>
              <a:rPr lang="ro-RO" sz="2600" dirty="0"/>
              <a:t>relația </a:t>
            </a:r>
            <a:r>
              <a:rPr lang="en-US" sz="2600" dirty="0"/>
              <a:t>(4) </a:t>
            </a:r>
            <a:r>
              <a:rPr lang="en-US" sz="2600" dirty="0" err="1"/>
              <a:t>reiese</a:t>
            </a:r>
            <a:r>
              <a:rPr lang="en-US" sz="2600" dirty="0"/>
              <a:t> evident, </a:t>
            </a:r>
            <a:r>
              <a:rPr lang="en-US" sz="2600" dirty="0" err="1"/>
              <a:t>că</a:t>
            </a:r>
            <a:r>
              <a:rPr lang="en-US" sz="2600" dirty="0"/>
              <a:t> </a:t>
            </a:r>
            <a:r>
              <a:rPr lang="en-US" sz="2600" dirty="0" err="1"/>
              <a:t>valoarea</a:t>
            </a:r>
            <a:r>
              <a:rPr lang="en-US" sz="2600" dirty="0"/>
              <a:t> </a:t>
            </a:r>
            <a:r>
              <a:rPr lang="en-US" sz="2600" dirty="0" err="1"/>
              <a:t>lui</a:t>
            </a:r>
            <a:r>
              <a:rPr lang="en-US" sz="2600" dirty="0"/>
              <a:t> </a:t>
            </a:r>
            <a:r>
              <a:rPr lang="en-US" sz="2600" b="1" i="1" dirty="0">
                <a:solidFill>
                  <a:srgbClr val="FF0000"/>
                </a:solidFill>
              </a:rPr>
              <a:t>x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dirty="0" err="1"/>
              <a:t>depinde</a:t>
            </a:r>
            <a:r>
              <a:rPr lang="en-US" sz="2600" dirty="0"/>
              <a:t> de </a:t>
            </a:r>
            <a:r>
              <a:rPr lang="en-US" sz="2600" dirty="0" err="1"/>
              <a:t>concentrația</a:t>
            </a:r>
            <a:r>
              <a:rPr lang="en-US" sz="2600" dirty="0"/>
              <a:t> </a:t>
            </a:r>
            <a:r>
              <a:rPr lang="en-US" sz="2600" dirty="0" err="1"/>
              <a:t>sării</a:t>
            </a:r>
            <a:r>
              <a:rPr lang="ro-RO" sz="2600" dirty="0"/>
              <a:t> (</a:t>
            </a:r>
            <a:r>
              <a:rPr lang="en-US" sz="2600" b="1" i="1" dirty="0">
                <a:solidFill>
                  <a:srgbClr val="FF0000"/>
                </a:solidFill>
              </a:rPr>
              <a:t>c2</a:t>
            </a:r>
            <a:r>
              <a:rPr lang="ro-RO" sz="2600" b="1" i="1" dirty="0">
                <a:solidFill>
                  <a:srgbClr val="FF0000"/>
                </a:solidFill>
              </a:rPr>
              <a:t>)</a:t>
            </a:r>
            <a:r>
              <a:rPr lang="en-US" sz="2600" dirty="0"/>
              <a:t>, </a:t>
            </a:r>
            <a:r>
              <a:rPr lang="en-US" sz="2600" dirty="0" err="1"/>
              <a:t>și</a:t>
            </a:r>
            <a:r>
              <a:rPr lang="en-US" sz="2600" dirty="0"/>
              <a:t> de </a:t>
            </a:r>
            <a:r>
              <a:rPr lang="en-US" sz="2600" dirty="0" err="1"/>
              <a:t>concentrația</a:t>
            </a:r>
            <a:r>
              <a:rPr lang="en-US" sz="2600" dirty="0"/>
              <a:t> </a:t>
            </a:r>
            <a:r>
              <a:rPr lang="en-US" sz="2600" dirty="0" err="1"/>
              <a:t>proteinei</a:t>
            </a:r>
            <a:r>
              <a:rPr lang="ro-RO" sz="2600" dirty="0"/>
              <a:t> (</a:t>
            </a:r>
            <a:r>
              <a:rPr lang="en-US" sz="2600" b="1" dirty="0">
                <a:solidFill>
                  <a:srgbClr val="FF0000"/>
                </a:solidFill>
              </a:rPr>
              <a:t>c1</a:t>
            </a:r>
            <a:r>
              <a:rPr lang="ro-RO" sz="2600" b="1" dirty="0">
                <a:solidFill>
                  <a:srgbClr val="FF0000"/>
                </a:solidFill>
              </a:rPr>
              <a:t>)</a:t>
            </a:r>
            <a:r>
              <a:rPr lang="en-US" sz="2600" dirty="0"/>
              <a:t>. </a:t>
            </a:r>
            <a:r>
              <a:rPr lang="en-US" sz="2600" dirty="0" err="1"/>
              <a:t>Aceasta</a:t>
            </a:r>
            <a:r>
              <a:rPr lang="en-US" sz="2600" dirty="0"/>
              <a:t> </a:t>
            </a:r>
            <a:r>
              <a:rPr lang="en-US" sz="2600" dirty="0" err="1"/>
              <a:t>înseamnă</a:t>
            </a:r>
            <a:r>
              <a:rPr lang="en-US" sz="2600" dirty="0"/>
              <a:t> </a:t>
            </a:r>
            <a:r>
              <a:rPr lang="en-US" sz="2600" dirty="0" err="1"/>
              <a:t>că</a:t>
            </a:r>
            <a:r>
              <a:rPr lang="en-US" sz="2600" dirty="0"/>
              <a:t> </a:t>
            </a:r>
            <a:r>
              <a:rPr lang="en-US" sz="2600" dirty="0" err="1"/>
              <a:t>difuzia</a:t>
            </a:r>
            <a:r>
              <a:rPr lang="en-US" sz="2600" dirty="0"/>
              <a:t> </a:t>
            </a:r>
            <a:r>
              <a:rPr lang="en-US" sz="2600" dirty="0" err="1"/>
              <a:t>clorurii</a:t>
            </a:r>
            <a:r>
              <a:rPr lang="en-US" sz="2600" dirty="0"/>
              <a:t> de </a:t>
            </a:r>
            <a:r>
              <a:rPr lang="en-US" sz="2600" dirty="0" err="1"/>
              <a:t>sodiu</a:t>
            </a:r>
            <a:r>
              <a:rPr lang="ro-RO" sz="2600" dirty="0"/>
              <a:t> (</a:t>
            </a:r>
            <a:r>
              <a:rPr lang="en-US" sz="2600" b="1" i="1" dirty="0">
                <a:solidFill>
                  <a:srgbClr val="FF0000"/>
                </a:solidFill>
              </a:rPr>
              <a:t>x</a:t>
            </a:r>
            <a:r>
              <a:rPr lang="ro-RO" sz="2600" b="1" i="1" dirty="0">
                <a:solidFill>
                  <a:srgbClr val="FF0000"/>
                </a:solidFill>
              </a:rPr>
              <a:t>)</a:t>
            </a:r>
            <a:r>
              <a:rPr lang="en-US" sz="2600" dirty="0"/>
              <a:t> </a:t>
            </a:r>
            <a:r>
              <a:rPr lang="en-US" sz="2600" b="1" dirty="0" err="1"/>
              <a:t>este</a:t>
            </a:r>
            <a:r>
              <a:rPr lang="en-US" sz="2600" b="1" dirty="0"/>
              <a:t> </a:t>
            </a:r>
            <a:r>
              <a:rPr lang="en-US" sz="2600" b="1" dirty="0" err="1"/>
              <a:t>afectat</a:t>
            </a:r>
            <a:r>
              <a:rPr lang="ro-RO" sz="2600" b="1" dirty="0"/>
              <a:t>ă</a:t>
            </a:r>
            <a:r>
              <a:rPr lang="en-US" sz="2600" b="1" dirty="0"/>
              <a:t> </a:t>
            </a:r>
            <a:r>
              <a:rPr lang="en-US" sz="2600" b="1" dirty="0" err="1"/>
              <a:t>în</a:t>
            </a:r>
            <a:r>
              <a:rPr lang="en-US" sz="2600" b="1" dirty="0"/>
              <a:t> mod distinct de </a:t>
            </a:r>
            <a:r>
              <a:rPr lang="en-US" sz="2600" b="1" dirty="0" err="1"/>
              <a:t>ionul</a:t>
            </a:r>
            <a:r>
              <a:rPr lang="en-US" sz="2600" b="1" dirty="0"/>
              <a:t> </a:t>
            </a:r>
            <a:r>
              <a:rPr lang="en-US" sz="2600" b="1" dirty="0" err="1"/>
              <a:t>proteic</a:t>
            </a:r>
            <a:r>
              <a:rPr lang="en-US" sz="2600" b="1" dirty="0"/>
              <a:t> </a:t>
            </a:r>
            <a:r>
              <a:rPr lang="en-US" sz="2600" b="1" dirty="0" err="1"/>
              <a:t>nedifuzional</a:t>
            </a:r>
            <a:r>
              <a:rPr lang="en-US" sz="2600" b="1" dirty="0"/>
              <a:t> P–</a:t>
            </a:r>
            <a:r>
              <a:rPr lang="en-US" sz="2600" dirty="0"/>
              <a:t>.</a:t>
            </a:r>
            <a:r>
              <a:rPr lang="ro-RO" sz="2600" dirty="0"/>
              <a:t> </a:t>
            </a:r>
          </a:p>
          <a:p>
            <a:pPr marL="0" indent="0" algn="just">
              <a:buNone/>
            </a:pPr>
            <a:r>
              <a:rPr lang="en-US" sz="2600" dirty="0" err="1"/>
              <a:t>Dacă</a:t>
            </a:r>
            <a:r>
              <a:rPr lang="en-US" sz="2600" dirty="0"/>
              <a:t> </a:t>
            </a:r>
            <a:r>
              <a:rPr lang="en-US" sz="2600" dirty="0" err="1"/>
              <a:t>soluția</a:t>
            </a:r>
            <a:r>
              <a:rPr lang="en-US" sz="2600" dirty="0"/>
              <a:t> se </a:t>
            </a:r>
            <a:r>
              <a:rPr lang="en-US" sz="2600" dirty="0" err="1"/>
              <a:t>comportă</a:t>
            </a:r>
            <a:r>
              <a:rPr lang="en-US" sz="2600" dirty="0"/>
              <a:t> ideal, </a:t>
            </a:r>
            <a:r>
              <a:rPr lang="en-US" sz="2600" dirty="0" err="1"/>
              <a:t>presiunea</a:t>
            </a:r>
            <a:r>
              <a:rPr lang="en-US" sz="2600" dirty="0"/>
              <a:t> </a:t>
            </a:r>
            <a:r>
              <a:rPr lang="en-US" sz="2600" dirty="0" err="1"/>
              <a:t>osmotică</a:t>
            </a:r>
            <a:r>
              <a:rPr lang="en-US" sz="2600" dirty="0"/>
              <a:t> </a:t>
            </a:r>
            <a:r>
              <a:rPr lang="ro-RO" sz="2600" dirty="0"/>
              <a:t>se </a:t>
            </a:r>
            <a:r>
              <a:rPr lang="en-US" sz="2600" dirty="0" err="1"/>
              <a:t>poate</a:t>
            </a:r>
            <a:r>
              <a:rPr lang="en-US" sz="2600" dirty="0"/>
              <a:t> </a:t>
            </a:r>
            <a:r>
              <a:rPr lang="en-US" sz="2600" dirty="0" err="1"/>
              <a:t>calcula</a:t>
            </a:r>
            <a:r>
              <a:rPr lang="en-US" sz="2600" dirty="0"/>
              <a:t> </a:t>
            </a:r>
            <a:r>
              <a:rPr lang="ro-RO" sz="2600" dirty="0"/>
              <a:t>prin </a:t>
            </a:r>
            <a:r>
              <a:rPr lang="en-US" sz="2600" dirty="0"/>
              <a:t> </a:t>
            </a:r>
            <a:r>
              <a:rPr lang="en-US" sz="2600" dirty="0" err="1"/>
              <a:t>ecuați</a:t>
            </a:r>
            <a:r>
              <a:rPr lang="ro-RO" sz="2600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van’t</a:t>
            </a:r>
            <a:r>
              <a:rPr lang="en-US" sz="2600" dirty="0"/>
              <a:t> Hoff, </a:t>
            </a:r>
            <a:r>
              <a:rPr lang="el-GR" sz="2600" b="1" i="1" dirty="0">
                <a:solidFill>
                  <a:srgbClr val="FF0000"/>
                </a:solidFill>
              </a:rPr>
              <a:t>π= </a:t>
            </a:r>
            <a:r>
              <a:rPr lang="en-US" sz="2600" b="1" i="1" dirty="0" err="1">
                <a:solidFill>
                  <a:srgbClr val="FF0000"/>
                </a:solidFill>
              </a:rPr>
              <a:t>RTc</a:t>
            </a:r>
            <a:r>
              <a:rPr lang="en-US" sz="2600" dirty="0"/>
              <a:t>, </a:t>
            </a:r>
            <a:r>
              <a:rPr lang="en-US" sz="2600" dirty="0" err="1"/>
              <a:t>unde</a:t>
            </a:r>
            <a:r>
              <a:rPr lang="en-US" sz="2600" dirty="0"/>
              <a:t> </a:t>
            </a:r>
            <a:r>
              <a:rPr lang="en-US" sz="2600" i="1" dirty="0">
                <a:solidFill>
                  <a:srgbClr val="FF0000"/>
                </a:solidFill>
              </a:rPr>
              <a:t>c</a:t>
            </a:r>
            <a:r>
              <a:rPr lang="en-US" sz="2600" dirty="0"/>
              <a:t> = </a:t>
            </a:r>
            <a:r>
              <a:rPr lang="en-US" sz="2600" dirty="0" err="1"/>
              <a:t>concentrați</a:t>
            </a:r>
            <a:r>
              <a:rPr lang="ro-RO" sz="2600" dirty="0"/>
              <a:t>a</a:t>
            </a:r>
            <a:r>
              <a:rPr lang="en-US" sz="2600" dirty="0"/>
              <a:t>, </a:t>
            </a:r>
            <a:r>
              <a:rPr lang="en-US" sz="2600" dirty="0" err="1"/>
              <a:t>în</a:t>
            </a:r>
            <a:r>
              <a:rPr lang="en-US" sz="2600" dirty="0"/>
              <a:t> </a:t>
            </a:r>
            <a:r>
              <a:rPr lang="en-US" sz="2600" dirty="0" err="1"/>
              <a:t>cazul</a:t>
            </a:r>
            <a:r>
              <a:rPr lang="en-US" sz="2600" dirty="0"/>
              <a:t> de </a:t>
            </a:r>
            <a:r>
              <a:rPr lang="en-US" sz="2600" dirty="0" err="1"/>
              <a:t>față</a:t>
            </a:r>
            <a:r>
              <a:rPr lang="en-US" sz="2600" dirty="0"/>
              <a:t>, </a:t>
            </a:r>
            <a:r>
              <a:rPr lang="en-US" sz="2600" dirty="0" err="1"/>
              <a:t>fiind</a:t>
            </a:r>
            <a:r>
              <a:rPr lang="en-US" sz="2600" dirty="0"/>
              <a:t> </a:t>
            </a:r>
            <a:r>
              <a:rPr lang="en-US" sz="2600" dirty="0" err="1"/>
              <a:t>diferența</a:t>
            </a:r>
            <a:r>
              <a:rPr lang="en-US" sz="2600" dirty="0"/>
              <a:t> </a:t>
            </a:r>
            <a:r>
              <a:rPr lang="en-US" sz="2600" dirty="0" err="1"/>
              <a:t>dintre</a:t>
            </a:r>
            <a:r>
              <a:rPr lang="en-US" sz="2600" dirty="0"/>
              <a:t> </a:t>
            </a:r>
            <a:r>
              <a:rPr lang="en-US" sz="2600" dirty="0" err="1"/>
              <a:t>concentrația</a:t>
            </a:r>
            <a:r>
              <a:rPr lang="en-US" sz="2600" dirty="0"/>
              <a:t> </a:t>
            </a:r>
            <a:r>
              <a:rPr lang="en-US" sz="2600" dirty="0" err="1"/>
              <a:t>molară</a:t>
            </a:r>
            <a:r>
              <a:rPr lang="en-US" sz="2600" dirty="0"/>
              <a:t> </a:t>
            </a:r>
            <a:r>
              <a:rPr lang="ro-RO" sz="2600" dirty="0"/>
              <a:t>în </a:t>
            </a:r>
            <a:r>
              <a:rPr lang="en-US" sz="2600" dirty="0" err="1"/>
              <a:t>cele</a:t>
            </a:r>
            <a:r>
              <a:rPr lang="en-US" sz="2600" dirty="0"/>
              <a:t> </a:t>
            </a:r>
            <a:r>
              <a:rPr lang="en-US" sz="2600" dirty="0" err="1"/>
              <a:t>două</a:t>
            </a:r>
            <a:r>
              <a:rPr lang="en-US" sz="2600" dirty="0"/>
              <a:t> </a:t>
            </a:r>
            <a:r>
              <a:rPr lang="en-US" sz="2600" dirty="0" err="1"/>
              <a:t>părți</a:t>
            </a:r>
            <a:r>
              <a:rPr lang="en-US" sz="2600" dirty="0"/>
              <a:t> ale </a:t>
            </a:r>
            <a:r>
              <a:rPr lang="en-US" sz="2600" dirty="0" err="1"/>
              <a:t>membranei</a:t>
            </a:r>
            <a:r>
              <a:rPr lang="en-US" sz="2600" dirty="0"/>
              <a:t>. </a:t>
            </a:r>
            <a:endParaRPr lang="ro-RO" sz="2600" dirty="0"/>
          </a:p>
          <a:p>
            <a:pPr marL="0" indent="0" algn="just">
              <a:buNone/>
            </a:pPr>
            <a:r>
              <a:rPr lang="en-US" sz="2600" dirty="0" err="1"/>
              <a:t>Astfel</a:t>
            </a:r>
            <a:r>
              <a:rPr lang="en-US" sz="2600" dirty="0"/>
              <a:t>, la </a:t>
            </a:r>
            <a:r>
              <a:rPr lang="en-US" sz="2600" dirty="0" err="1"/>
              <a:t>echilibru</a:t>
            </a:r>
            <a:r>
              <a:rPr lang="ro-RO" sz="2600" dirty="0"/>
              <a:t>:</a:t>
            </a: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33C20-CFFC-5CCC-0F03-1F5093EFE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581269"/>
            <a:ext cx="3067050" cy="416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A7BD9E-91A2-D1B7-F497-AC4C8E31B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667" y="1489458"/>
            <a:ext cx="3857252" cy="495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D66635-9392-5AC0-336F-4083E4B7D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089" y="1488135"/>
            <a:ext cx="2597161" cy="5981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D8ADD9-B082-733C-EFC5-EF06E1C1F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340" y="2159230"/>
            <a:ext cx="3610649" cy="860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A04606-345D-1A92-3D21-9A2D35A69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667" y="992846"/>
            <a:ext cx="5733343" cy="495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A52EC4-19E1-C65D-8AD4-32AEEA882C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36" y="5865154"/>
            <a:ext cx="11717528" cy="6340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710E48-34BC-B5EA-F77B-DF9C4A2730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4414" y="2238877"/>
            <a:ext cx="2800350" cy="78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07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2662B2-580B-C2D3-620D-BF17BD7D3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30" y="658296"/>
            <a:ext cx="11198629" cy="554140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concentrația</a:t>
            </a:r>
            <a:r>
              <a:rPr lang="en-US" dirty="0"/>
              <a:t> </a:t>
            </a:r>
            <a:r>
              <a:rPr lang="en-US" dirty="0" err="1"/>
              <a:t>sării</a:t>
            </a:r>
            <a:r>
              <a:rPr lang="en-US" dirty="0"/>
              <a:t> </a:t>
            </a:r>
            <a:r>
              <a:rPr lang="ro-RO" b="1" i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c2</a:t>
            </a:r>
            <a:r>
              <a:rPr lang="ro-RO" b="1" i="1" dirty="0">
                <a:solidFill>
                  <a:srgbClr val="FF0000"/>
                </a:solidFill>
              </a:rPr>
              <a:t>)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comparație</a:t>
            </a:r>
            <a:r>
              <a:rPr lang="en-US" dirty="0"/>
              <a:t> cu </a:t>
            </a:r>
            <a:r>
              <a:rPr lang="en-US" dirty="0" err="1"/>
              <a:t>concentrația</a:t>
            </a:r>
            <a:r>
              <a:rPr lang="en-US" dirty="0"/>
              <a:t> </a:t>
            </a:r>
            <a:r>
              <a:rPr lang="en-US" dirty="0" err="1"/>
              <a:t>ionului</a:t>
            </a:r>
            <a:r>
              <a:rPr lang="en-US" dirty="0"/>
              <a:t> </a:t>
            </a:r>
            <a:r>
              <a:rPr lang="en-US" dirty="0" err="1"/>
              <a:t>nedifuzibil</a:t>
            </a:r>
            <a:r>
              <a:rPr lang="en-US" dirty="0"/>
              <a:t> </a:t>
            </a:r>
            <a:r>
              <a:rPr lang="ro-RO" i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c1</a:t>
            </a:r>
            <a:r>
              <a:rPr lang="ro-RO" b="1" i="1" dirty="0">
                <a:solidFill>
                  <a:srgbClr val="FF0000"/>
                </a:solidFill>
              </a:rPr>
              <a:t>)</a:t>
            </a:r>
            <a:r>
              <a:rPr lang="en-US" dirty="0"/>
              <a:t>, </a:t>
            </a:r>
            <a:r>
              <a:rPr lang="en-US" dirty="0" err="1"/>
              <a:t>presiunea</a:t>
            </a:r>
            <a:r>
              <a:rPr lang="en-US" dirty="0"/>
              <a:t> </a:t>
            </a:r>
            <a:r>
              <a:rPr lang="en-US" dirty="0" err="1"/>
              <a:t>osmotică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l-GR" b="1" i="1" dirty="0">
                <a:solidFill>
                  <a:srgbClr val="FF0000"/>
                </a:solidFill>
              </a:rPr>
              <a:t>π = 2</a:t>
            </a:r>
            <a:r>
              <a:rPr lang="en-US" b="1" i="1" dirty="0">
                <a:solidFill>
                  <a:srgbClr val="FF0000"/>
                </a:solidFill>
              </a:rPr>
              <a:t>RT(c1 + 2x)</a:t>
            </a:r>
            <a:r>
              <a:rPr lang="en-US" b="1" dirty="0"/>
              <a:t>. </a:t>
            </a:r>
            <a:r>
              <a:rPr lang="ro-RO" b="1" dirty="0"/>
              <a:t> </a:t>
            </a:r>
            <a:r>
              <a:rPr lang="en-US" dirty="0"/>
              <a:t>Această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presiunea</a:t>
            </a:r>
            <a:r>
              <a:rPr lang="en-US" dirty="0"/>
              <a:t> </a:t>
            </a:r>
            <a:r>
              <a:rPr lang="en-US" dirty="0" err="1"/>
              <a:t>reală</a:t>
            </a:r>
            <a:r>
              <a:rPr lang="en-US" dirty="0"/>
              <a:t> care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trebuit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dată</a:t>
            </a:r>
            <a:r>
              <a:rPr lang="en-US" dirty="0"/>
              <a:t> de</a:t>
            </a:r>
            <a:r>
              <a:rPr lang="ro-RO" dirty="0"/>
              <a:t> </a:t>
            </a:r>
            <a:r>
              <a:rPr lang="en-US" dirty="0"/>
              <a:t> </a:t>
            </a:r>
            <a:r>
              <a:rPr lang="el-GR" b="1" i="1" dirty="0">
                <a:solidFill>
                  <a:srgbClr val="FF0000"/>
                </a:solidFill>
              </a:rPr>
              <a:t>π = 2</a:t>
            </a:r>
            <a:r>
              <a:rPr lang="en-US" b="1" i="1" dirty="0">
                <a:solidFill>
                  <a:srgbClr val="FF0000"/>
                </a:solidFill>
              </a:rPr>
              <a:t>RT</a:t>
            </a:r>
            <a:r>
              <a:rPr lang="ro-RO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c1</a:t>
            </a:r>
            <a:r>
              <a:rPr lang="en-US" dirty="0"/>
              <a:t>; 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M</a:t>
            </a:r>
            <a:r>
              <a:rPr lang="en-US" dirty="0" err="1"/>
              <a:t>asa</a:t>
            </a:r>
            <a:r>
              <a:rPr lang="en-US" dirty="0"/>
              <a:t> </a:t>
            </a:r>
            <a:r>
              <a:rPr lang="en-US" dirty="0" err="1"/>
              <a:t>molară</a:t>
            </a:r>
            <a:r>
              <a:rPr lang="en-US" dirty="0"/>
              <a:t> </a:t>
            </a:r>
            <a:r>
              <a:rPr lang="en-US" dirty="0" err="1"/>
              <a:t>determinată</a:t>
            </a:r>
            <a:r>
              <a:rPr lang="en-US" dirty="0"/>
              <a:t> din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presiunii</a:t>
            </a:r>
            <a:r>
              <a:rPr lang="en-US" dirty="0"/>
              <a:t> </a:t>
            </a:r>
            <a:r>
              <a:rPr lang="en-US" dirty="0" err="1"/>
              <a:t>osmotice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reală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concentrația</a:t>
            </a:r>
            <a:r>
              <a:rPr lang="en-US" dirty="0"/>
              <a:t> </a:t>
            </a:r>
            <a:r>
              <a:rPr lang="en-US" dirty="0" err="1"/>
              <a:t>sării</a:t>
            </a:r>
            <a:r>
              <a:rPr lang="en-US" dirty="0"/>
              <a:t> </a:t>
            </a:r>
            <a:r>
              <a:rPr lang="ro-RO" i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c2</a:t>
            </a:r>
            <a:r>
              <a:rPr lang="ro-RO" b="1" i="1" dirty="0">
                <a:solidFill>
                  <a:srgbClr val="FF0000"/>
                </a:solidFill>
              </a:rPr>
              <a:t>)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este</a:t>
            </a:r>
            <a:r>
              <a:rPr lang="en-US" dirty="0"/>
              <a:t> mare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comparație</a:t>
            </a:r>
            <a:r>
              <a:rPr lang="en-US" dirty="0"/>
              <a:t> cu </a:t>
            </a:r>
            <a:r>
              <a:rPr lang="en-US" dirty="0" err="1"/>
              <a:t>concentrația</a:t>
            </a:r>
            <a:r>
              <a:rPr lang="en-US" dirty="0"/>
              <a:t> </a:t>
            </a:r>
            <a:r>
              <a:rPr lang="ro-RO" dirty="0"/>
              <a:t>i</a:t>
            </a:r>
            <a:r>
              <a:rPr lang="en-US" dirty="0" err="1"/>
              <a:t>onului</a:t>
            </a:r>
            <a:r>
              <a:rPr lang="en-US" dirty="0"/>
              <a:t> </a:t>
            </a:r>
            <a:r>
              <a:rPr lang="en-US" dirty="0" err="1"/>
              <a:t>nedifuzibil</a:t>
            </a:r>
            <a:r>
              <a:rPr lang="ro-RO" dirty="0"/>
              <a:t> </a:t>
            </a:r>
            <a:r>
              <a:rPr lang="ro-RO" i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c1</a:t>
            </a:r>
            <a:r>
              <a:rPr lang="ro-RO" b="1" i="1" dirty="0">
                <a:solidFill>
                  <a:srgbClr val="FF0000"/>
                </a:solidFill>
              </a:rPr>
              <a:t>)</a:t>
            </a:r>
            <a:r>
              <a:rPr lang="en-US" dirty="0"/>
              <a:t> , </a:t>
            </a:r>
            <a:r>
              <a:rPr lang="en-US" dirty="0" err="1"/>
              <a:t>atunci</a:t>
            </a:r>
            <a:r>
              <a:rPr lang="en-US" dirty="0"/>
              <a:t> conform </a:t>
            </a:r>
            <a:r>
              <a:rPr lang="en-US" dirty="0" err="1"/>
              <a:t>ecuației</a:t>
            </a:r>
            <a:r>
              <a:rPr lang="en-US" dirty="0"/>
              <a:t> (4), </a:t>
            </a:r>
            <a:r>
              <a:rPr lang="en-US" b="1" i="1" dirty="0">
                <a:solidFill>
                  <a:srgbClr val="FF0000"/>
                </a:solidFill>
              </a:rPr>
              <a:t>2x = c2</a:t>
            </a:r>
            <a:r>
              <a:rPr lang="ro-RO" b="1" i="1" dirty="0">
                <a:solidFill>
                  <a:srgbClr val="FF0000"/>
                </a:solidFill>
              </a:rPr>
              <a:t>,  </a:t>
            </a:r>
            <a:r>
              <a:rPr lang="ro-RO" dirty="0"/>
              <a:t>e</a:t>
            </a:r>
            <a:r>
              <a:rPr lang="en-US" dirty="0" err="1"/>
              <a:t>cuația</a:t>
            </a:r>
            <a:r>
              <a:rPr lang="en-US" dirty="0"/>
              <a:t> (5) </a:t>
            </a:r>
            <a:r>
              <a:rPr lang="ro-RO" dirty="0"/>
              <a:t>a presiunii osmotice </a:t>
            </a:r>
            <a:r>
              <a:rPr lang="en-US" dirty="0"/>
              <a:t>are forma</a:t>
            </a:r>
            <a:endParaRPr lang="ro-RO" dirty="0"/>
          </a:p>
          <a:p>
            <a:endParaRPr lang="ro-RO" dirty="0"/>
          </a:p>
          <a:p>
            <a:pPr algn="just"/>
            <a:r>
              <a:rPr lang="en-US" dirty="0"/>
              <a:t>Această </a:t>
            </a:r>
            <a:r>
              <a:rPr lang="en-US" dirty="0" err="1"/>
              <a:t>ecuație</a:t>
            </a:r>
            <a:r>
              <a:rPr lang="en-US" dirty="0"/>
              <a:t> </a:t>
            </a:r>
            <a:r>
              <a:rPr lang="en-US" b="1" i="1" dirty="0"/>
              <a:t>nu </a:t>
            </a:r>
            <a:r>
              <a:rPr lang="en-US" b="1" i="1" dirty="0" err="1"/>
              <a:t>implică</a:t>
            </a:r>
            <a:r>
              <a:rPr lang="en-US" b="1" i="1" dirty="0"/>
              <a:t> </a:t>
            </a:r>
            <a:r>
              <a:rPr lang="en-US" b="1" i="1" dirty="0" err="1"/>
              <a:t>concentrația</a:t>
            </a:r>
            <a:r>
              <a:rPr lang="en-US" b="1" i="1" dirty="0"/>
              <a:t> </a:t>
            </a:r>
            <a:r>
              <a:rPr lang="en-US" b="1" i="1" dirty="0" err="1"/>
              <a:t>ionului</a:t>
            </a:r>
            <a:r>
              <a:rPr lang="en-US" b="1" i="1" dirty="0"/>
              <a:t> de </a:t>
            </a:r>
            <a:r>
              <a:rPr lang="en-US" b="1" i="1" dirty="0" err="1"/>
              <a:t>clorură</a:t>
            </a:r>
            <a:r>
              <a:rPr lang="en-US" dirty="0"/>
              <a:t>. Sau</a:t>
            </a:r>
            <a:r>
              <a:rPr lang="ro-RO" dirty="0"/>
              <a:t>,</a:t>
            </a:r>
            <a:r>
              <a:rPr lang="en-US" dirty="0"/>
              <a:t> </a:t>
            </a:r>
            <a:r>
              <a:rPr lang="ro-RO" i="1" dirty="0">
                <a:highlight>
                  <a:srgbClr val="FFFF00"/>
                </a:highlight>
              </a:rPr>
              <a:t>e</a:t>
            </a:r>
            <a:r>
              <a:rPr lang="en-US" i="1" dirty="0" err="1">
                <a:highlight>
                  <a:srgbClr val="FFFF00"/>
                </a:highlight>
              </a:rPr>
              <a:t>fectul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echilibrului</a:t>
            </a:r>
            <a:r>
              <a:rPr lang="en-US" i="1" dirty="0">
                <a:highlight>
                  <a:srgbClr val="FFFF00"/>
                </a:highlight>
              </a:rPr>
              <a:t> Donnan </a:t>
            </a:r>
            <a:r>
              <a:rPr lang="en-US" i="1" dirty="0" err="1">
                <a:highlight>
                  <a:srgbClr val="FFFF00"/>
                </a:highlight>
              </a:rPr>
              <a:t>asupra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presiunii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osmotice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este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practic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eliminat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prin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utilizarea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unei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concentrații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mari</a:t>
            </a:r>
            <a:r>
              <a:rPr lang="en-US" i="1" dirty="0">
                <a:highlight>
                  <a:srgbClr val="FFFF00"/>
                </a:highlight>
              </a:rPr>
              <a:t> de </a:t>
            </a:r>
            <a:r>
              <a:rPr lang="en-US" i="1" dirty="0" err="1">
                <a:highlight>
                  <a:srgbClr val="FFFF00"/>
                </a:highlight>
              </a:rPr>
              <a:t>sare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în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soluție</a:t>
            </a:r>
            <a:r>
              <a:rPr lang="en-US" i="1" dirty="0">
                <a:highlight>
                  <a:srgbClr val="FFFF00"/>
                </a:highlight>
              </a:rPr>
              <a:t>. </a:t>
            </a:r>
            <a:endParaRPr lang="ro-RO" i="1" dirty="0">
              <a:highlight>
                <a:srgbClr val="FFFF00"/>
              </a:highlight>
            </a:endParaRPr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condiții</a:t>
            </a:r>
            <a:r>
              <a:rPr lang="en-US" dirty="0"/>
              <a:t>, </a:t>
            </a:r>
            <a:r>
              <a:rPr lang="en-US" dirty="0" err="1"/>
              <a:t>masele</a:t>
            </a:r>
            <a:r>
              <a:rPr lang="en-US" dirty="0"/>
              <a:t> </a:t>
            </a:r>
            <a:r>
              <a:rPr lang="en-US" dirty="0" err="1"/>
              <a:t>molare</a:t>
            </a:r>
            <a:r>
              <a:rPr lang="en-US" dirty="0"/>
              <a:t> ale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de macromolecule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determinate din </a:t>
            </a:r>
            <a:r>
              <a:rPr lang="en-US" dirty="0" err="1"/>
              <a:t>măsurători</a:t>
            </a:r>
            <a:r>
              <a:rPr lang="en-US" dirty="0"/>
              <a:t> ale </a:t>
            </a:r>
            <a:r>
              <a:rPr lang="en-US" dirty="0" err="1"/>
              <a:t>presiunii</a:t>
            </a:r>
            <a:r>
              <a:rPr lang="en-US" dirty="0"/>
              <a:t> </a:t>
            </a:r>
            <a:r>
              <a:rPr lang="en-US" dirty="0" err="1"/>
              <a:t>osmotice</a:t>
            </a:r>
            <a:r>
              <a:rPr lang="en-US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D3A4AD-0454-A0B0-22AD-A98C89DD4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91" y="3193298"/>
            <a:ext cx="3056519" cy="4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65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27AD-8897-96F0-205F-168BBFCD6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13" y="590579"/>
            <a:ext cx="5483110" cy="4351338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La </a:t>
            </a:r>
            <a:r>
              <a:rPr lang="en-US" i="1" dirty="0" err="1">
                <a:solidFill>
                  <a:srgbClr val="FF0000"/>
                </a:solidFill>
              </a:rPr>
              <a:t>echilibru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variaţia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energiei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libere</a:t>
            </a:r>
            <a:r>
              <a:rPr lang="ro-RO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este</a:t>
            </a:r>
            <a:r>
              <a:rPr lang="en-US" i="1" dirty="0">
                <a:solidFill>
                  <a:srgbClr val="FF0000"/>
                </a:solidFill>
              </a:rPr>
              <a:t> zero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un mol de </a:t>
            </a:r>
            <a:r>
              <a:rPr lang="en-US" dirty="0" err="1"/>
              <a:t>electrolit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transportat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 un </a:t>
            </a:r>
            <a:r>
              <a:rPr lang="en-US" dirty="0" err="1"/>
              <a:t>compartiment</a:t>
            </a:r>
            <a:r>
              <a:rPr lang="en-US" dirty="0"/>
              <a:t> in </a:t>
            </a:r>
            <a:r>
              <a:rPr lang="en-US" dirty="0" err="1"/>
              <a:t>altul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ignorăm</a:t>
            </a:r>
            <a:r>
              <a:rPr lang="en-US" dirty="0"/>
              <a:t> </a:t>
            </a:r>
            <a:r>
              <a:rPr lang="en-US" dirty="0" err="1"/>
              <a:t>efectele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ale </a:t>
            </a:r>
            <a:r>
              <a:rPr lang="en-US" dirty="0" err="1"/>
              <a:t>diferenţei</a:t>
            </a:r>
            <a:r>
              <a:rPr lang="en-US" dirty="0"/>
              <a:t> de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potenţialelor</a:t>
            </a:r>
            <a:r>
              <a:rPr lang="en-US" dirty="0"/>
              <a:t> standard ale </a:t>
            </a:r>
            <a:r>
              <a:rPr lang="en-US" dirty="0" err="1"/>
              <a:t>sării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compartimente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rezultă</a:t>
            </a:r>
            <a:r>
              <a:rPr lang="en-US" dirty="0"/>
              <a:t> </a:t>
            </a:r>
            <a:r>
              <a:rPr lang="en-US" b="1" dirty="0" err="1"/>
              <a:t>raportul</a:t>
            </a:r>
            <a:r>
              <a:rPr lang="ro-RO" b="1" dirty="0"/>
              <a:t> </a:t>
            </a:r>
            <a:r>
              <a:rPr lang="en-US" b="1" dirty="0"/>
              <a:t>Donnan: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7B41E-2387-FF6E-287A-1D271553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29" y="4356560"/>
            <a:ext cx="2991133" cy="1982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08232-6989-900F-C2CC-F26D9A2AC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878" y="1247029"/>
            <a:ext cx="6365521" cy="46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3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83FD-522C-A6E5-71A3-74D85692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98613"/>
            <a:ext cx="9036423" cy="717175"/>
          </a:xfrm>
        </p:spPr>
        <p:txBody>
          <a:bodyPr>
            <a:normAutofit/>
          </a:bodyPr>
          <a:lstStyle/>
          <a:p>
            <a:r>
              <a:rPr lang="ro-RO" sz="3600" b="1" dirty="0"/>
              <a:t>Gibbs – </a:t>
            </a:r>
            <a:r>
              <a:rPr lang="ro-RO" sz="3600" b="1" dirty="0" err="1"/>
              <a:t>Donnan</a:t>
            </a:r>
            <a:r>
              <a:rPr lang="ro-RO" sz="3600" b="1" dirty="0"/>
              <a:t> </a:t>
            </a:r>
            <a:r>
              <a:rPr lang="ro-RO" sz="3600" b="1" dirty="0" err="1"/>
              <a:t>effect</a:t>
            </a:r>
            <a:r>
              <a:rPr lang="ro-RO" sz="3600" b="1" dirty="0"/>
              <a:t> (</a:t>
            </a:r>
            <a:r>
              <a:rPr lang="ro-RO" sz="3600" b="1" dirty="0" err="1"/>
              <a:t>supl</a:t>
            </a:r>
            <a:r>
              <a:rPr lang="ro-RO" sz="3600" b="1" dirty="0"/>
              <a:t>: </a:t>
            </a:r>
            <a:r>
              <a:rPr lang="ro-RO" sz="3600" b="1" dirty="0" err="1">
                <a:highlight>
                  <a:srgbClr val="FFFF00"/>
                </a:highlight>
              </a:rPr>
              <a:t>sinestătător</a:t>
            </a:r>
            <a:r>
              <a:rPr lang="ro-RO" sz="3600" b="1" dirty="0"/>
              <a:t>))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422FC-9013-B87B-3DEC-5AC9C568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98" y="940124"/>
            <a:ext cx="7796796" cy="5748569"/>
          </a:xfrm>
        </p:spPr>
        <p:txBody>
          <a:bodyPr>
            <a:normAutofit/>
          </a:bodyPr>
          <a:lstStyle/>
          <a:p>
            <a:r>
              <a:rPr lang="en-US" sz="2400" dirty="0" err="1"/>
              <a:t>Concentrația</a:t>
            </a:r>
            <a:r>
              <a:rPr lang="en-US" sz="2400" dirty="0"/>
              <a:t> de </a:t>
            </a:r>
            <a:r>
              <a:rPr lang="en-US" sz="2400" dirty="0" err="1"/>
              <a:t>electroliți</a:t>
            </a:r>
            <a:r>
              <a:rPr lang="en-US" sz="2400" dirty="0"/>
              <a:t> din </a:t>
            </a:r>
            <a:r>
              <a:rPr lang="en-US" sz="2400" dirty="0" err="1"/>
              <a:t>fiecare</a:t>
            </a:r>
            <a:r>
              <a:rPr lang="en-US" sz="2400" dirty="0"/>
              <a:t> </a:t>
            </a:r>
            <a:r>
              <a:rPr lang="en-US" sz="2400" dirty="0" err="1"/>
              <a:t>compartiment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egală</a:t>
            </a:r>
            <a:r>
              <a:rPr lang="en-US" sz="2400" dirty="0"/>
              <a:t>, </a:t>
            </a:r>
            <a:r>
              <a:rPr lang="en-US" sz="2400" dirty="0" err="1"/>
              <a:t>iar</a:t>
            </a:r>
            <a:r>
              <a:rPr lang="en-US" sz="2400" dirty="0"/>
              <a:t> </a:t>
            </a:r>
            <a:r>
              <a:rPr lang="en-US" sz="2400" dirty="0" err="1"/>
              <a:t>electroneutralitatea</a:t>
            </a:r>
            <a:r>
              <a:rPr lang="en-US" sz="2400" dirty="0"/>
              <a:t> </a:t>
            </a:r>
            <a:r>
              <a:rPr lang="en-US" sz="2400" dirty="0" err="1"/>
              <a:t>fiecărui</a:t>
            </a:r>
            <a:r>
              <a:rPr lang="en-US" sz="2400" dirty="0"/>
              <a:t> </a:t>
            </a:r>
            <a:r>
              <a:rPr lang="en-US" sz="2400" dirty="0" err="1"/>
              <a:t>compartiment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menținută</a:t>
            </a:r>
            <a:r>
              <a:rPr lang="en-US" sz="2400" dirty="0"/>
              <a:t>. </a:t>
            </a:r>
            <a:r>
              <a:rPr lang="en-US" sz="2400" dirty="0" err="1"/>
              <a:t>Dacă</a:t>
            </a:r>
            <a:r>
              <a:rPr lang="en-US" sz="2400" dirty="0"/>
              <a:t> </a:t>
            </a:r>
            <a:r>
              <a:rPr lang="en-US" sz="2400" dirty="0" err="1"/>
              <a:t>cineva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fi </a:t>
            </a:r>
            <a:r>
              <a:rPr lang="en-US" sz="2400" dirty="0" err="1"/>
              <a:t>înclinat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această</a:t>
            </a:r>
            <a:r>
              <a:rPr lang="en-US" sz="2400" dirty="0"/>
              <a:t> </a:t>
            </a:r>
            <a:r>
              <a:rPr lang="en-US" sz="2400" dirty="0" err="1"/>
              <a:t>direcție</a:t>
            </a:r>
            <a:r>
              <a:rPr lang="en-US" sz="2400" dirty="0"/>
              <a:t>,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putea</a:t>
            </a:r>
            <a:r>
              <a:rPr lang="en-US" sz="2400" dirty="0"/>
              <a:t> </a:t>
            </a:r>
            <a:r>
              <a:rPr lang="en-US" sz="2400" dirty="0" err="1"/>
              <a:t>reprezenta</a:t>
            </a:r>
            <a:r>
              <a:rPr lang="en-US" sz="2400" dirty="0"/>
              <a:t> </a:t>
            </a:r>
            <a:r>
              <a:rPr lang="en-US" sz="2400" dirty="0" err="1"/>
              <a:t>acest</a:t>
            </a:r>
            <a:r>
              <a:rPr lang="en-US" sz="2400" dirty="0"/>
              <a:t> </a:t>
            </a:r>
            <a:r>
              <a:rPr lang="en-US" sz="2400" dirty="0" err="1"/>
              <a:t>echilibru</a:t>
            </a:r>
            <a:r>
              <a:rPr lang="en-US" sz="2400" dirty="0"/>
              <a:t> ca o </a:t>
            </a:r>
            <a:r>
              <a:rPr lang="en-US" sz="2400" dirty="0" err="1"/>
              <a:t>ecuație</a:t>
            </a:r>
            <a:r>
              <a:rPr lang="en-US" sz="2400" dirty="0"/>
              <a:t>, unde „</a:t>
            </a:r>
            <a:r>
              <a:rPr lang="en-US" sz="2400" i="1" dirty="0"/>
              <a:t>int</a:t>
            </a:r>
            <a:r>
              <a:rPr lang="en-US" sz="2400" dirty="0"/>
              <a:t>” </a:t>
            </a:r>
            <a:r>
              <a:rPr lang="en-US" sz="2400" dirty="0" err="1"/>
              <a:t>înseamnă</a:t>
            </a:r>
            <a:r>
              <a:rPr lang="en-US" sz="2400" dirty="0"/>
              <a:t> </a:t>
            </a:r>
            <a:r>
              <a:rPr lang="en-US" sz="2400" dirty="0" err="1"/>
              <a:t>intracelular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„</a:t>
            </a:r>
            <a:r>
              <a:rPr lang="en-US" sz="2400" i="1" dirty="0" err="1"/>
              <a:t>ext</a:t>
            </a:r>
            <a:r>
              <a:rPr lang="en-US" sz="2400" dirty="0"/>
              <a:t>” </a:t>
            </a:r>
            <a:r>
              <a:rPr lang="en-US" sz="2400" dirty="0" err="1"/>
              <a:t>înseamnă</a:t>
            </a:r>
            <a:r>
              <a:rPr lang="en-US" sz="2400" dirty="0"/>
              <a:t> extracellular</a:t>
            </a:r>
            <a:endParaRPr lang="ro-RO" sz="24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[K+]</a:t>
            </a:r>
            <a:r>
              <a:rPr lang="en-US" sz="2400" b="1" dirty="0" err="1">
                <a:solidFill>
                  <a:srgbClr val="FF0000"/>
                </a:solidFill>
              </a:rPr>
              <a:t>ext</a:t>
            </a:r>
            <a:r>
              <a:rPr lang="en-US" sz="2400" b="1" dirty="0">
                <a:solidFill>
                  <a:srgbClr val="FF0000"/>
                </a:solidFill>
              </a:rPr>
              <a:t> × [Cl-]</a:t>
            </a:r>
            <a:r>
              <a:rPr lang="en-US" sz="2400" b="1" dirty="0" err="1">
                <a:solidFill>
                  <a:srgbClr val="FF0000"/>
                </a:solidFill>
              </a:rPr>
              <a:t>ext</a:t>
            </a:r>
            <a:r>
              <a:rPr lang="en-US" sz="2400" b="1" dirty="0">
                <a:solidFill>
                  <a:srgbClr val="FF0000"/>
                </a:solidFill>
              </a:rPr>
              <a:t> = [K+]int × [Cl-]int</a:t>
            </a:r>
            <a:endParaRPr lang="ro-RO" sz="2400" b="1" dirty="0">
              <a:solidFill>
                <a:srgbClr val="FF0000"/>
              </a:solidFill>
            </a:endParaRPr>
          </a:p>
          <a:p>
            <a:r>
              <a:rPr lang="ro-RO" sz="2400" dirty="0"/>
              <a:t>Admitem: </a:t>
            </a:r>
            <a:r>
              <a:rPr lang="en-US" sz="2400" dirty="0" err="1"/>
              <a:t>înlocuim</a:t>
            </a:r>
            <a:r>
              <a:rPr lang="en-US" sz="2400" dirty="0"/>
              <a:t> </a:t>
            </a:r>
            <a:r>
              <a:rPr lang="en-US" sz="2400" dirty="0" err="1"/>
              <a:t>KCl</a:t>
            </a:r>
            <a:r>
              <a:rPr lang="en-US" sz="2400" dirty="0"/>
              <a:t> din </a:t>
            </a:r>
            <a:r>
              <a:rPr lang="en-US" sz="2400" dirty="0" err="1"/>
              <a:t>compartimentul</a:t>
            </a:r>
            <a:r>
              <a:rPr lang="en-US" sz="2400" dirty="0"/>
              <a:t> </a:t>
            </a:r>
            <a:r>
              <a:rPr lang="en-US" sz="2400" dirty="0" err="1"/>
              <a:t>intracelular</a:t>
            </a:r>
            <a:r>
              <a:rPr lang="en-US" sz="2400" dirty="0"/>
              <a:t> cu </a:t>
            </a:r>
            <a:r>
              <a:rPr lang="en-US" sz="2400" dirty="0" err="1"/>
              <a:t>proteinat</a:t>
            </a:r>
            <a:r>
              <a:rPr lang="en-US" sz="2400" dirty="0"/>
              <a:t> de </a:t>
            </a:r>
            <a:r>
              <a:rPr lang="en-US" sz="2400" dirty="0" err="1"/>
              <a:t>potasiu</a:t>
            </a:r>
            <a:r>
              <a:rPr lang="ro-RO" sz="2400" dirty="0"/>
              <a:t> (</a:t>
            </a:r>
            <a:r>
              <a:rPr lang="en-US" sz="2400" i="1" dirty="0"/>
              <a:t>o </a:t>
            </a:r>
            <a:r>
              <a:rPr lang="en-US" sz="2400" i="1" dirty="0" err="1"/>
              <a:t>moleculă</a:t>
            </a:r>
            <a:r>
              <a:rPr lang="en-US" sz="2400" i="1" dirty="0"/>
              <a:t> </a:t>
            </a:r>
            <a:r>
              <a:rPr lang="en-US" sz="2400" i="1" dirty="0" err="1"/>
              <a:t>în</a:t>
            </a:r>
            <a:r>
              <a:rPr lang="en-US" sz="2400" i="1" dirty="0"/>
              <a:t> care </a:t>
            </a:r>
            <a:r>
              <a:rPr lang="en-US" sz="2400" i="1" dirty="0" err="1"/>
              <a:t>potasiul</a:t>
            </a:r>
            <a:r>
              <a:rPr lang="en-US" sz="2400" i="1" dirty="0"/>
              <a:t> vine cu o </a:t>
            </a:r>
            <a:r>
              <a:rPr lang="en-US" sz="2400" i="1" dirty="0" err="1"/>
              <a:t>proteină</a:t>
            </a:r>
            <a:r>
              <a:rPr lang="en-US" sz="2400" i="1" dirty="0"/>
              <a:t> </a:t>
            </a:r>
            <a:r>
              <a:rPr lang="en-US" sz="2400" i="1" dirty="0" err="1"/>
              <a:t>încărcată</a:t>
            </a:r>
            <a:r>
              <a:rPr lang="en-US" sz="2400" i="1" dirty="0"/>
              <a:t> </a:t>
            </a:r>
            <a:r>
              <a:rPr lang="en-US" sz="2400" i="1" dirty="0" err="1"/>
              <a:t>negativ</a:t>
            </a:r>
            <a:r>
              <a:rPr lang="en-US" sz="2400" i="1" dirty="0"/>
              <a:t> (</a:t>
            </a:r>
            <a:r>
              <a:rPr lang="en-US" sz="2400" b="1" i="1" dirty="0" err="1"/>
              <a:t>Pr</a:t>
            </a:r>
            <a:r>
              <a:rPr lang="en-US" sz="2400" b="1" i="1" dirty="0"/>
              <a:t>-</a:t>
            </a:r>
            <a:r>
              <a:rPr lang="en-US" sz="2400" i="1" dirty="0"/>
              <a:t>) ca </a:t>
            </a:r>
            <a:r>
              <a:rPr lang="en-US" sz="2400" i="1" dirty="0" err="1"/>
              <a:t>și</a:t>
            </a:r>
            <a:r>
              <a:rPr lang="en-US" sz="2400" i="1" dirty="0"/>
              <a:t> </a:t>
            </a:r>
            <a:r>
              <a:rPr lang="en-US" sz="2400" i="1" dirty="0" err="1"/>
              <a:t>conjugat</a:t>
            </a:r>
            <a:r>
              <a:rPr lang="ro-RO" sz="2400" dirty="0"/>
              <a:t>)</a:t>
            </a:r>
            <a:r>
              <a:rPr lang="en-US" sz="2400" dirty="0"/>
              <a:t>. </a:t>
            </a:r>
            <a:r>
              <a:rPr lang="en-US" sz="2400" dirty="0" err="1"/>
              <a:t>Proteina</a:t>
            </a:r>
            <a:r>
              <a:rPr lang="en-US" sz="2400" dirty="0"/>
              <a:t> nu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difuzibilă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,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urmare</a:t>
            </a:r>
            <a:r>
              <a:rPr lang="en-US" sz="2400" dirty="0"/>
              <a:t>, nu </a:t>
            </a:r>
            <a:r>
              <a:rPr lang="en-US" sz="2400" dirty="0" err="1"/>
              <a:t>participă</a:t>
            </a:r>
            <a:r>
              <a:rPr lang="en-US" sz="2400" dirty="0"/>
              <a:t> la </a:t>
            </a:r>
            <a:r>
              <a:rPr lang="en-US" sz="2400" dirty="0" err="1"/>
              <a:t>ecuația</a:t>
            </a:r>
            <a:r>
              <a:rPr lang="en-US" sz="2400" dirty="0"/>
              <a:t> de </a:t>
            </a:r>
            <a:r>
              <a:rPr lang="en-US" sz="2400" dirty="0" err="1"/>
              <a:t>mai</a:t>
            </a:r>
            <a:r>
              <a:rPr lang="en-US" sz="2400" dirty="0"/>
              <a:t> sus (</a:t>
            </a:r>
            <a:r>
              <a:rPr lang="ro-RO" sz="2400" b="1" i="1" dirty="0">
                <a:solidFill>
                  <a:srgbClr val="002060"/>
                </a:solidFill>
              </a:rPr>
              <a:t>deci</a:t>
            </a:r>
            <a:r>
              <a:rPr lang="en-US" sz="2400" b="1" i="1" dirty="0">
                <a:solidFill>
                  <a:srgbClr val="002060"/>
                </a:solidFill>
              </a:rPr>
              <a:t> [</a:t>
            </a:r>
            <a:r>
              <a:rPr lang="en-US" sz="2400" b="1" i="1" dirty="0" err="1">
                <a:solidFill>
                  <a:srgbClr val="002060"/>
                </a:solidFill>
              </a:rPr>
              <a:t>Pr</a:t>
            </a:r>
            <a:r>
              <a:rPr lang="en-US" sz="2400" b="1" i="1" dirty="0">
                <a:solidFill>
                  <a:srgbClr val="002060"/>
                </a:solidFill>
              </a:rPr>
              <a:t>-]</a:t>
            </a:r>
            <a:r>
              <a:rPr lang="en-US" sz="2400" b="1" i="1" dirty="0" err="1">
                <a:solidFill>
                  <a:srgbClr val="002060"/>
                </a:solidFill>
              </a:rPr>
              <a:t>ext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niciodată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ro-RO" sz="2400" b="1" i="1" dirty="0">
                <a:solidFill>
                  <a:srgbClr val="002060"/>
                </a:solidFill>
              </a:rPr>
              <a:t>egală </a:t>
            </a:r>
            <a:r>
              <a:rPr lang="en-US" sz="2400" b="1" i="1" dirty="0">
                <a:solidFill>
                  <a:srgbClr val="002060"/>
                </a:solidFill>
              </a:rPr>
              <a:t>[</a:t>
            </a:r>
            <a:r>
              <a:rPr lang="en-US" sz="2400" b="1" i="1" dirty="0" err="1">
                <a:solidFill>
                  <a:srgbClr val="002060"/>
                </a:solidFill>
              </a:rPr>
              <a:t>Pr</a:t>
            </a:r>
            <a:r>
              <a:rPr lang="en-US" sz="2400" b="1" i="1" dirty="0">
                <a:solidFill>
                  <a:srgbClr val="002060"/>
                </a:solidFill>
              </a:rPr>
              <a:t>-]int</a:t>
            </a:r>
            <a:r>
              <a:rPr lang="en-US" sz="2400" dirty="0"/>
              <a:t>). </a:t>
            </a:r>
            <a:r>
              <a:rPr lang="ro-RO" sz="2400" dirty="0"/>
              <a:t>C</a:t>
            </a:r>
            <a:r>
              <a:rPr lang="en-US" sz="2400" dirty="0" err="1"/>
              <a:t>oncentrațiile</a:t>
            </a:r>
            <a:r>
              <a:rPr lang="en-US" sz="2400" dirty="0"/>
              <a:t> </a:t>
            </a:r>
            <a:r>
              <a:rPr lang="en-US" sz="2400" dirty="0" err="1"/>
              <a:t>intracelulare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extracelulare</a:t>
            </a:r>
            <a:r>
              <a:rPr lang="en-US" sz="2400" dirty="0"/>
              <a:t> de </a:t>
            </a:r>
            <a:r>
              <a:rPr lang="en-US" sz="2400" dirty="0" err="1"/>
              <a:t>potasiu</a:t>
            </a:r>
            <a:r>
              <a:rPr lang="en-US" sz="2400" dirty="0"/>
              <a:t> </a:t>
            </a:r>
            <a:r>
              <a:rPr lang="en-US" sz="2400" dirty="0" err="1"/>
              <a:t>rămân</a:t>
            </a:r>
            <a:r>
              <a:rPr lang="en-US" sz="2400" dirty="0"/>
              <a:t> </a:t>
            </a:r>
            <a:r>
              <a:rPr lang="en-US" sz="2400" dirty="0" err="1"/>
              <a:t>aceleași</a:t>
            </a:r>
            <a:r>
              <a:rPr lang="en-US" sz="2400" dirty="0"/>
              <a:t> (</a:t>
            </a:r>
            <a:r>
              <a:rPr lang="ro-RO" sz="2400" b="1" i="1" dirty="0">
                <a:solidFill>
                  <a:srgbClr val="002060"/>
                </a:solidFill>
              </a:rPr>
              <a:t>deci</a:t>
            </a:r>
            <a:r>
              <a:rPr lang="en-US" sz="2400" b="1" i="1" dirty="0">
                <a:solidFill>
                  <a:srgbClr val="002060"/>
                </a:solidFill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</a:rPr>
              <a:t>potasiul</a:t>
            </a:r>
            <a:r>
              <a:rPr lang="en-US" sz="2400" b="1" i="1" dirty="0">
                <a:solidFill>
                  <a:srgbClr val="002060"/>
                </a:solidFill>
              </a:rPr>
              <a:t> nu </a:t>
            </a:r>
            <a:r>
              <a:rPr lang="ro-RO" sz="2400" b="1" i="1" dirty="0">
                <a:solidFill>
                  <a:srgbClr val="002060"/>
                </a:solidFill>
              </a:rPr>
              <a:t>tinde </a:t>
            </a:r>
            <a:r>
              <a:rPr lang="en-US" sz="2400" b="1" i="1" dirty="0" err="1">
                <a:solidFill>
                  <a:srgbClr val="002060"/>
                </a:solidFill>
              </a:rPr>
              <a:t>să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difuzeze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nicăieri</a:t>
            </a:r>
            <a:r>
              <a:rPr lang="en-US" sz="2400" dirty="0"/>
              <a:t>), </a:t>
            </a:r>
            <a:r>
              <a:rPr lang="en-US" sz="2400" i="1" dirty="0" err="1"/>
              <a:t>dar</a:t>
            </a:r>
            <a:r>
              <a:rPr lang="en-US" sz="2400" i="1" dirty="0"/>
              <a:t> </a:t>
            </a:r>
            <a:r>
              <a:rPr lang="en-US" sz="2400" i="1" dirty="0" err="1"/>
              <a:t>există</a:t>
            </a:r>
            <a:r>
              <a:rPr lang="en-US" sz="2400" i="1" dirty="0"/>
              <a:t> un gradient de </a:t>
            </a:r>
            <a:r>
              <a:rPr lang="en-US" sz="2400" i="1" dirty="0" err="1"/>
              <a:t>concentrație</a:t>
            </a:r>
            <a:r>
              <a:rPr lang="en-US" sz="2400" i="1" dirty="0"/>
              <a:t> </a:t>
            </a:r>
            <a:r>
              <a:rPr lang="en-US" sz="2400" i="1" dirty="0" err="1"/>
              <a:t>pentru</a:t>
            </a:r>
            <a:r>
              <a:rPr lang="en-US" sz="2400" i="1" dirty="0"/>
              <a:t> </a:t>
            </a:r>
            <a:r>
              <a:rPr lang="en-US" sz="2400" i="1" dirty="0" err="1"/>
              <a:t>ionii</a:t>
            </a:r>
            <a:r>
              <a:rPr lang="en-US" sz="2400" i="1" dirty="0"/>
              <a:t> de </a:t>
            </a:r>
            <a:r>
              <a:rPr lang="en-US" sz="2400" i="1" dirty="0" err="1"/>
              <a:t>clorură</a:t>
            </a:r>
            <a:r>
              <a:rPr lang="en-US" sz="2400" dirty="0"/>
              <a:t>. </a:t>
            </a:r>
            <a:r>
              <a:rPr lang="ro-RO" sz="2400" dirty="0"/>
              <a:t>Admitem,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concentrația</a:t>
            </a:r>
            <a:r>
              <a:rPr lang="en-US" sz="2400" dirty="0"/>
              <a:t> </a:t>
            </a:r>
            <a:r>
              <a:rPr lang="en-US" sz="2400" dirty="0" err="1"/>
              <a:t>inițială</a:t>
            </a:r>
            <a:r>
              <a:rPr lang="en-US" sz="2400" dirty="0"/>
              <a:t> </a:t>
            </a:r>
            <a:r>
              <a:rPr lang="ro-RO" sz="2400" dirty="0"/>
              <a:t>este 1</a:t>
            </a:r>
            <a:r>
              <a:rPr lang="en-US" sz="2400" dirty="0"/>
              <a:t>00 mmol/L; </a:t>
            </a:r>
            <a:r>
              <a:rPr lang="en-US" sz="2400" dirty="0" err="1"/>
              <a:t>gradientul</a:t>
            </a:r>
            <a:r>
              <a:rPr lang="en-US" sz="2400" dirty="0"/>
              <a:t> de </a:t>
            </a:r>
            <a:r>
              <a:rPr lang="en-US" sz="2400" dirty="0" err="1"/>
              <a:t>concentrație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acum</a:t>
            </a:r>
            <a:r>
              <a:rPr lang="en-US" sz="2400" dirty="0"/>
              <a:t> </a:t>
            </a:r>
            <a:r>
              <a:rPr lang="en-US" sz="2400" i="1" dirty="0"/>
              <a:t>de la 100 mmol/L </a:t>
            </a:r>
            <a:r>
              <a:rPr lang="en-US" sz="2400" b="1" i="1" dirty="0"/>
              <a:t>la</a:t>
            </a:r>
            <a:r>
              <a:rPr lang="en-US" sz="2400" i="1" dirty="0"/>
              <a:t> 0 mmol/L.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2B7DCE1-6567-3DEB-B70B-01DD0246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156" y="161914"/>
            <a:ext cx="3648584" cy="32865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C793FB-E2F6-B888-F04C-F21ABEE86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156" y="3506899"/>
            <a:ext cx="3591426" cy="318179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D72B119-75CD-75AF-EA03-3EB3CF1C3C2B}"/>
              </a:ext>
            </a:extLst>
          </p:cNvPr>
          <p:cNvSpPr/>
          <p:nvPr/>
        </p:nvSpPr>
        <p:spPr>
          <a:xfrm>
            <a:off x="7221619" y="6173271"/>
            <a:ext cx="880806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40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367CC-F82A-F3B9-7CCD-9E6BDA554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86" y="155213"/>
            <a:ext cx="7610879" cy="6547574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buNone/>
            </a:pPr>
            <a:r>
              <a:rPr lang="ro-RO" sz="2400" dirty="0">
                <a:solidFill>
                  <a:srgbClr val="3C4043"/>
                </a:solidFill>
              </a:rPr>
              <a:t>D</a:t>
            </a:r>
            <a:r>
              <a:rPr lang="en-US" sz="2400" dirty="0" err="1">
                <a:solidFill>
                  <a:srgbClr val="3C4043"/>
                </a:solidFill>
              </a:rPr>
              <a:t>eoarece</a:t>
            </a:r>
            <a:r>
              <a:rPr lang="en-US" sz="2400" dirty="0">
                <a:solidFill>
                  <a:srgbClr val="3C4043"/>
                </a:solidFill>
              </a:rPr>
              <a:t> membrana </a:t>
            </a:r>
            <a:r>
              <a:rPr lang="en-US" sz="2400" dirty="0" err="1">
                <a:solidFill>
                  <a:srgbClr val="3C4043"/>
                </a:solidFill>
              </a:rPr>
              <a:t>este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permeabilă</a:t>
            </a:r>
            <a:r>
              <a:rPr lang="en-US" sz="2400" dirty="0">
                <a:solidFill>
                  <a:srgbClr val="3C4043"/>
                </a:solidFill>
              </a:rPr>
              <a:t> la </a:t>
            </a:r>
            <a:r>
              <a:rPr lang="en-US" sz="2400" dirty="0" err="1">
                <a:solidFill>
                  <a:srgbClr val="3C4043"/>
                </a:solidFill>
              </a:rPr>
              <a:t>ionii</a:t>
            </a:r>
            <a:r>
              <a:rPr lang="en-US" sz="2400" dirty="0">
                <a:solidFill>
                  <a:srgbClr val="3C4043"/>
                </a:solidFill>
              </a:rPr>
              <a:t> de </a:t>
            </a:r>
            <a:r>
              <a:rPr lang="ro-RO" sz="2400" dirty="0">
                <a:solidFill>
                  <a:srgbClr val="3C4043"/>
                </a:solidFill>
              </a:rPr>
              <a:t>Cl-, </a:t>
            </a:r>
            <a:r>
              <a:rPr lang="en-US" sz="2400" dirty="0" err="1">
                <a:solidFill>
                  <a:srgbClr val="3C4043"/>
                </a:solidFill>
              </a:rPr>
              <a:t>acum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există</a:t>
            </a:r>
            <a:r>
              <a:rPr lang="en-US" sz="2400" dirty="0">
                <a:solidFill>
                  <a:srgbClr val="3C4043"/>
                </a:solidFill>
              </a:rPr>
              <a:t> un gradient de </a:t>
            </a:r>
            <a:r>
              <a:rPr lang="en-US" sz="2400" dirty="0" err="1">
                <a:solidFill>
                  <a:srgbClr val="3C4043"/>
                </a:solidFill>
              </a:rPr>
              <a:t>concentrație</a:t>
            </a:r>
            <a:r>
              <a:rPr lang="en-US" sz="2400" dirty="0">
                <a:solidFill>
                  <a:srgbClr val="3C4043"/>
                </a:solidFill>
              </a:rPr>
              <a:t>, </a:t>
            </a:r>
            <a:r>
              <a:rPr lang="ro-RO" sz="2400" dirty="0">
                <a:solidFill>
                  <a:srgbClr val="3C4043"/>
                </a:solidFill>
              </a:rPr>
              <a:t>și </a:t>
            </a:r>
            <a:r>
              <a:rPr lang="en-US" sz="2400" dirty="0" err="1">
                <a:solidFill>
                  <a:srgbClr val="3C4043"/>
                </a:solidFill>
              </a:rPr>
              <a:t>unii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dintre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ionii</a:t>
            </a:r>
            <a:r>
              <a:rPr lang="en-US" sz="2400" dirty="0">
                <a:solidFill>
                  <a:srgbClr val="3C4043"/>
                </a:solidFill>
              </a:rPr>
              <a:t> de </a:t>
            </a:r>
            <a:r>
              <a:rPr lang="ro-RO" sz="2400" dirty="0">
                <a:solidFill>
                  <a:srgbClr val="3C4043"/>
                </a:solidFill>
              </a:rPr>
              <a:t>Cl -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difuzează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în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compartimentul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intracelular</a:t>
            </a:r>
            <a:r>
              <a:rPr lang="en-US" sz="2400" dirty="0">
                <a:solidFill>
                  <a:srgbClr val="3C4043"/>
                </a:solidFill>
              </a:rPr>
              <a:t>. În mod </a:t>
            </a:r>
            <a:r>
              <a:rPr lang="en-US" sz="2400" dirty="0" err="1">
                <a:solidFill>
                  <a:srgbClr val="3C4043"/>
                </a:solidFill>
              </a:rPr>
              <a:t>necesar</a:t>
            </a:r>
            <a:r>
              <a:rPr lang="en-US" sz="2400" dirty="0">
                <a:solidFill>
                  <a:srgbClr val="3C4043"/>
                </a:solidFill>
              </a:rPr>
              <a:t>, </a:t>
            </a:r>
            <a:r>
              <a:rPr lang="en-US" sz="2400" dirty="0" err="1">
                <a:solidFill>
                  <a:srgbClr val="3C4043"/>
                </a:solidFill>
              </a:rPr>
              <a:t>aceștia</a:t>
            </a:r>
            <a:r>
              <a:rPr lang="en-US" sz="2400" dirty="0">
                <a:solidFill>
                  <a:srgbClr val="3C4043"/>
                </a:solidFill>
              </a:rPr>
              <a:t> sunt </a:t>
            </a:r>
            <a:r>
              <a:rPr lang="en-US" sz="2400" dirty="0" err="1">
                <a:solidFill>
                  <a:srgbClr val="3C4043"/>
                </a:solidFill>
              </a:rPr>
              <a:t>însoțiți</a:t>
            </a:r>
            <a:r>
              <a:rPr lang="en-US" sz="2400" dirty="0">
                <a:solidFill>
                  <a:srgbClr val="3C4043"/>
                </a:solidFill>
              </a:rPr>
              <a:t> de </a:t>
            </a:r>
            <a:r>
              <a:rPr lang="en-US" sz="2400" dirty="0" err="1">
                <a:solidFill>
                  <a:srgbClr val="3C4043"/>
                </a:solidFill>
              </a:rPr>
              <a:t>unii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ro-RO" sz="2400" dirty="0">
                <a:solidFill>
                  <a:srgbClr val="3C4043"/>
                </a:solidFill>
              </a:rPr>
              <a:t>K+</a:t>
            </a:r>
            <a:r>
              <a:rPr lang="en-US" sz="2400" dirty="0">
                <a:solidFill>
                  <a:srgbClr val="3C4043"/>
                </a:solidFill>
              </a:rPr>
              <a:t>, </a:t>
            </a:r>
            <a:r>
              <a:rPr lang="en-US" sz="2400" dirty="0" err="1">
                <a:solidFill>
                  <a:srgbClr val="3C4043"/>
                </a:solidFill>
              </a:rPr>
              <a:t>astfel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încât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b="1" dirty="0" err="1">
                <a:solidFill>
                  <a:srgbClr val="3C4043"/>
                </a:solidFill>
              </a:rPr>
              <a:t>electroneutralitatea</a:t>
            </a:r>
            <a:r>
              <a:rPr lang="en-US" sz="2400" b="1" dirty="0">
                <a:solidFill>
                  <a:srgbClr val="3C4043"/>
                </a:solidFill>
              </a:rPr>
              <a:t> </a:t>
            </a:r>
            <a:r>
              <a:rPr lang="en-US" sz="2400" b="1" dirty="0" err="1">
                <a:solidFill>
                  <a:srgbClr val="3C4043"/>
                </a:solidFill>
              </a:rPr>
              <a:t>este</a:t>
            </a:r>
            <a:r>
              <a:rPr lang="en-US" sz="2400" b="1" dirty="0">
                <a:solidFill>
                  <a:srgbClr val="3C4043"/>
                </a:solidFill>
              </a:rPr>
              <a:t> </a:t>
            </a:r>
            <a:r>
              <a:rPr lang="en-US" sz="2400" b="1" dirty="0" err="1">
                <a:solidFill>
                  <a:srgbClr val="3C4043"/>
                </a:solidFill>
              </a:rPr>
              <a:t>păstrată</a:t>
            </a:r>
            <a:r>
              <a:rPr lang="en-US" sz="2400" dirty="0">
                <a:solidFill>
                  <a:srgbClr val="3C4043"/>
                </a:solidFill>
              </a:rPr>
              <a:t>.</a:t>
            </a:r>
            <a:r>
              <a:rPr lang="ro-RO" sz="2400" dirty="0">
                <a:solidFill>
                  <a:srgbClr val="3C4043"/>
                </a:solidFill>
              </a:rPr>
              <a:t> </a:t>
            </a:r>
          </a:p>
          <a:p>
            <a:pPr>
              <a:lnSpc>
                <a:spcPts val="2100"/>
              </a:lnSpc>
              <a:buNone/>
            </a:pPr>
            <a:r>
              <a:rPr lang="ro-RO" sz="2400" dirty="0">
                <a:solidFill>
                  <a:srgbClr val="3C4043"/>
                </a:solidFill>
              </a:rPr>
              <a:t>Ionii de Cl- sunt, de asemenea, respinși de proteina încărcată negativ</a:t>
            </a:r>
            <a:r>
              <a:rPr lang="ro-RO" sz="2400" b="1" dirty="0">
                <a:solidFill>
                  <a:srgbClr val="3C4043"/>
                </a:solidFill>
              </a:rPr>
              <a:t> din compartimentul intracelular</a:t>
            </a:r>
            <a:r>
              <a:rPr lang="ro-RO" sz="2400" dirty="0">
                <a:solidFill>
                  <a:srgbClr val="3C4043"/>
                </a:solidFill>
              </a:rPr>
              <a:t>, astfel încât </a:t>
            </a:r>
            <a:r>
              <a:rPr lang="ro-RO" sz="2400" b="1" dirty="0">
                <a:solidFill>
                  <a:srgbClr val="FF0000"/>
                </a:solidFill>
              </a:rPr>
              <a:t>cea mai mare parte a Clorurii rămâne pe partea extracelulară a membranei.</a:t>
            </a:r>
          </a:p>
          <a:p>
            <a:pPr>
              <a:lnSpc>
                <a:spcPts val="2100"/>
              </a:lnSpc>
              <a:buNone/>
            </a:pPr>
            <a:r>
              <a:rPr lang="ro-RO" sz="2400" dirty="0">
                <a:solidFill>
                  <a:srgbClr val="3C4043"/>
                </a:solidFill>
              </a:rPr>
              <a:t>Deci, </a:t>
            </a:r>
            <a:r>
              <a:rPr lang="ro-RO" sz="2400" b="1" i="1" dirty="0" err="1">
                <a:solidFill>
                  <a:srgbClr val="3C4043"/>
                </a:solidFill>
              </a:rPr>
              <a:t>electroneutralitatea</a:t>
            </a:r>
            <a:r>
              <a:rPr lang="ro-RO" sz="2400" b="1" i="1" dirty="0">
                <a:solidFill>
                  <a:srgbClr val="3C4043"/>
                </a:solidFill>
              </a:rPr>
              <a:t> este păstrată</a:t>
            </a:r>
            <a:r>
              <a:rPr lang="ro-RO" sz="2400" dirty="0">
                <a:solidFill>
                  <a:srgbClr val="3C4043"/>
                </a:solidFill>
              </a:rPr>
              <a:t>. La fel este și </a:t>
            </a:r>
            <a:r>
              <a:rPr lang="ro-RO" sz="2400" b="1" i="1" dirty="0">
                <a:solidFill>
                  <a:srgbClr val="3C4043"/>
                </a:solidFill>
              </a:rPr>
              <a:t>echilibrul total al concentrațiilor de ioni difuzibili,</a:t>
            </a:r>
            <a:r>
              <a:rPr lang="ro-RO" sz="2400" dirty="0">
                <a:solidFill>
                  <a:srgbClr val="3C4043"/>
                </a:solidFill>
              </a:rPr>
              <a:t> astfel încât produsul concentrațiilor de ioni difuzibili extracelulari este același cu produsul concentrațiilor de ioni difuzibili intracelulari:</a:t>
            </a:r>
          </a:p>
          <a:p>
            <a:pPr algn="ctr">
              <a:lnSpc>
                <a:spcPts val="2100"/>
              </a:lnSpc>
              <a:buNone/>
            </a:pPr>
            <a:r>
              <a:rPr lang="ro-RO" sz="2400" b="1" dirty="0">
                <a:solidFill>
                  <a:srgbClr val="FF0000"/>
                </a:solidFill>
              </a:rPr>
              <a:t>[K+]</a:t>
            </a:r>
            <a:r>
              <a:rPr lang="ro-RO" sz="2400" b="1" dirty="0" err="1">
                <a:solidFill>
                  <a:srgbClr val="FF0000"/>
                </a:solidFill>
              </a:rPr>
              <a:t>ext</a:t>
            </a:r>
            <a:r>
              <a:rPr lang="ro-RO" sz="2400" b="1" dirty="0">
                <a:solidFill>
                  <a:srgbClr val="FF0000"/>
                </a:solidFill>
              </a:rPr>
              <a:t> × [Cl-]</a:t>
            </a:r>
            <a:r>
              <a:rPr lang="ro-RO" sz="2400" b="1" dirty="0" err="1">
                <a:solidFill>
                  <a:srgbClr val="FF0000"/>
                </a:solidFill>
              </a:rPr>
              <a:t>ext</a:t>
            </a:r>
            <a:r>
              <a:rPr lang="ro-RO" sz="2400" b="1" dirty="0">
                <a:solidFill>
                  <a:srgbClr val="FF0000"/>
                </a:solidFill>
              </a:rPr>
              <a:t> = [K+]</a:t>
            </a:r>
            <a:r>
              <a:rPr lang="ro-RO" sz="2400" b="1" dirty="0" err="1">
                <a:solidFill>
                  <a:srgbClr val="FF0000"/>
                </a:solidFill>
              </a:rPr>
              <a:t>int</a:t>
            </a:r>
            <a:r>
              <a:rPr lang="ro-RO" sz="2400" b="1" dirty="0">
                <a:solidFill>
                  <a:srgbClr val="FF0000"/>
                </a:solidFill>
              </a:rPr>
              <a:t> × [Cl-]</a:t>
            </a:r>
            <a:r>
              <a:rPr lang="ro-RO" sz="2400" b="1" dirty="0" err="1">
                <a:solidFill>
                  <a:srgbClr val="FF0000"/>
                </a:solidFill>
              </a:rPr>
              <a:t>int</a:t>
            </a:r>
            <a:endParaRPr lang="ro-RO" sz="2400" b="1" dirty="0">
              <a:solidFill>
                <a:srgbClr val="FF0000"/>
              </a:solidFill>
            </a:endParaRPr>
          </a:p>
          <a:p>
            <a:pPr>
              <a:lnSpc>
                <a:spcPts val="2100"/>
              </a:lnSpc>
              <a:buNone/>
            </a:pPr>
            <a:r>
              <a:rPr lang="ro-RO" sz="2400" dirty="0">
                <a:solidFill>
                  <a:srgbClr val="3C4043"/>
                </a:solidFill>
              </a:rPr>
              <a:t>Este suficient să spunem că, dacă am început cu concentrații de 100 mmol/L pe ambele părți, odată ce se adaugă proteine, ajungem la aproximativ 33 mmol/L de clorură pe partea intracelulară, precum și 133 mmol/L de potasiu; moleculele de ioni suplimentare provin din fluidul extracelular și, prin urmare, acel compartiment devine relativ sărac în ioni, cu aproximativ 66,6 mmol/L din fiecare specie.</a:t>
            </a:r>
            <a:endParaRPr lang="en-US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99AF12C-BF44-8076-A0C0-B2A115A1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353" y="155213"/>
            <a:ext cx="3353268" cy="30770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29A45B-65B4-7E35-1820-3C267EB12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14" y="3314676"/>
            <a:ext cx="3581900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22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376BD-1147-C692-97DE-04BEA2862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40" y="464695"/>
            <a:ext cx="8059712" cy="619733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rgbClr val="3C4043"/>
                </a:solidFill>
              </a:rPr>
              <a:t>Acum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desigur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deoarece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există</a:t>
            </a:r>
            <a:r>
              <a:rPr lang="en-US" i="1" dirty="0">
                <a:solidFill>
                  <a:srgbClr val="FF0000"/>
                </a:solidFill>
              </a:rPr>
              <a:t> un gradient electric</a:t>
            </a:r>
            <a:r>
              <a:rPr lang="en-US" dirty="0">
                <a:solidFill>
                  <a:srgbClr val="3C4043"/>
                </a:solidFill>
              </a:rPr>
              <a:t>, precum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un gradient de </a:t>
            </a:r>
            <a:r>
              <a:rPr lang="en-US" dirty="0" err="1">
                <a:solidFill>
                  <a:srgbClr val="3C4043"/>
                </a:solidFill>
              </a:rPr>
              <a:t>difuzie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chimică</a:t>
            </a:r>
            <a:r>
              <a:rPr lang="en-US" dirty="0">
                <a:solidFill>
                  <a:srgbClr val="3C4043"/>
                </a:solidFill>
              </a:rPr>
              <a:t> care </a:t>
            </a:r>
            <a:r>
              <a:rPr lang="en-US" dirty="0" err="1">
                <a:solidFill>
                  <a:srgbClr val="3C4043"/>
                </a:solidFill>
              </a:rPr>
              <a:t>acționează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asupra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ionilor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va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exista</a:t>
            </a:r>
            <a:r>
              <a:rPr lang="en-US" dirty="0">
                <a:solidFill>
                  <a:srgbClr val="3C4043"/>
                </a:solidFill>
              </a:rPr>
              <a:t> o </a:t>
            </a:r>
            <a:r>
              <a:rPr lang="en-US" dirty="0" err="1">
                <a:solidFill>
                  <a:srgbClr val="3C4043"/>
                </a:solidFill>
              </a:rPr>
              <a:t>distribuție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ușor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inegală</a:t>
            </a:r>
            <a:r>
              <a:rPr lang="en-US" dirty="0">
                <a:solidFill>
                  <a:srgbClr val="3C4043"/>
                </a:solidFill>
              </a:rPr>
              <a:t> a </a:t>
            </a:r>
            <a:r>
              <a:rPr lang="en-US" dirty="0" err="1">
                <a:solidFill>
                  <a:srgbClr val="3C4043"/>
                </a:solidFill>
              </a:rPr>
              <a:t>sarcinii</a:t>
            </a:r>
            <a:r>
              <a:rPr lang="en-US" dirty="0">
                <a:solidFill>
                  <a:srgbClr val="3C4043"/>
                </a:solidFill>
              </a:rPr>
              <a:t> pe </a:t>
            </a:r>
            <a:r>
              <a:rPr lang="en-US" dirty="0" err="1">
                <a:solidFill>
                  <a:srgbClr val="3C4043"/>
                </a:solidFill>
              </a:rPr>
              <a:t>membrană</a:t>
            </a:r>
            <a:r>
              <a:rPr lang="en-US" b="1" dirty="0">
                <a:solidFill>
                  <a:srgbClr val="3C4043"/>
                </a:solidFill>
              </a:rPr>
              <a:t>, </a:t>
            </a:r>
            <a:r>
              <a:rPr lang="en-US" b="1" dirty="0" err="1">
                <a:solidFill>
                  <a:srgbClr val="3C4043"/>
                </a:solidFill>
              </a:rPr>
              <a:t>ceea</a:t>
            </a:r>
            <a:r>
              <a:rPr lang="en-US" b="1" dirty="0">
                <a:solidFill>
                  <a:srgbClr val="3C4043"/>
                </a:solidFill>
              </a:rPr>
              <a:t> </a:t>
            </a:r>
            <a:r>
              <a:rPr lang="en-US" b="1" dirty="0" err="1">
                <a:solidFill>
                  <a:srgbClr val="3C4043"/>
                </a:solidFill>
              </a:rPr>
              <a:t>ce</a:t>
            </a:r>
            <a:r>
              <a:rPr lang="en-US" b="1" dirty="0">
                <a:solidFill>
                  <a:srgbClr val="3C4043"/>
                </a:solidFill>
              </a:rPr>
              <a:t> </a:t>
            </a:r>
            <a:r>
              <a:rPr lang="en-US" b="1" dirty="0" err="1">
                <a:solidFill>
                  <a:srgbClr val="3C4043"/>
                </a:solidFill>
              </a:rPr>
              <a:t>va</a:t>
            </a:r>
            <a:r>
              <a:rPr lang="en-US" b="1" dirty="0">
                <a:solidFill>
                  <a:srgbClr val="3C4043"/>
                </a:solidFill>
              </a:rPr>
              <a:t> duce la o </a:t>
            </a:r>
            <a:r>
              <a:rPr lang="en-US" b="1" dirty="0" err="1">
                <a:solidFill>
                  <a:srgbClr val="3C4043"/>
                </a:solidFill>
              </a:rPr>
              <a:t>diferență</a:t>
            </a:r>
            <a:r>
              <a:rPr lang="en-US" b="1" dirty="0">
                <a:solidFill>
                  <a:srgbClr val="3C4043"/>
                </a:solidFill>
              </a:rPr>
              <a:t> de </a:t>
            </a:r>
            <a:r>
              <a:rPr lang="en-US" b="1" dirty="0" err="1">
                <a:solidFill>
                  <a:srgbClr val="3C4043"/>
                </a:solidFill>
              </a:rPr>
              <a:t>potențial</a:t>
            </a:r>
            <a:r>
              <a:rPr lang="en-US" b="1" dirty="0">
                <a:solidFill>
                  <a:srgbClr val="3C4043"/>
                </a:solidFill>
              </a:rPr>
              <a:t>.</a:t>
            </a:r>
            <a:endParaRPr lang="ro-RO" b="1" dirty="0">
              <a:solidFill>
                <a:srgbClr val="3C4043"/>
              </a:solidFill>
            </a:endParaRPr>
          </a:p>
          <a:p>
            <a:r>
              <a:rPr lang="ro-RO" dirty="0">
                <a:solidFill>
                  <a:srgbClr val="3C4043"/>
                </a:solidFill>
              </a:rPr>
              <a:t>Este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suficient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spunem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pentru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fiecare</a:t>
            </a:r>
            <a:r>
              <a:rPr lang="en-US" dirty="0">
                <a:solidFill>
                  <a:srgbClr val="3C4043"/>
                </a:solidFill>
              </a:rPr>
              <a:t> ion, </a:t>
            </a:r>
            <a:r>
              <a:rPr lang="en-US" dirty="0" err="1">
                <a:solidFill>
                  <a:srgbClr val="3C4043"/>
                </a:solidFill>
              </a:rPr>
              <a:t>echilibrul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dintre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gradientul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concentrație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gradientul</a:t>
            </a:r>
            <a:r>
              <a:rPr lang="en-US" dirty="0">
                <a:solidFill>
                  <a:srgbClr val="3C4043"/>
                </a:solidFill>
              </a:rPr>
              <a:t> electric </a:t>
            </a:r>
            <a:r>
              <a:rPr lang="en-US" dirty="0" err="1">
                <a:solidFill>
                  <a:srgbClr val="3C4043"/>
                </a:solidFill>
              </a:rPr>
              <a:t>este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descris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ecuația</a:t>
            </a:r>
            <a:r>
              <a:rPr lang="en-US" dirty="0">
                <a:solidFill>
                  <a:srgbClr val="3C4043"/>
                </a:solidFill>
              </a:rPr>
              <a:t> Nernst, </a:t>
            </a:r>
            <a:r>
              <a:rPr lang="en-US" dirty="0" err="1">
                <a:solidFill>
                  <a:srgbClr val="3C4043"/>
                </a:solidFill>
              </a:rPr>
              <a:t>iar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diferența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totală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potențial</a:t>
            </a:r>
            <a:r>
              <a:rPr lang="en-US" dirty="0">
                <a:solidFill>
                  <a:srgbClr val="3C4043"/>
                </a:solidFill>
              </a:rPr>
              <a:t> pe </a:t>
            </a:r>
            <a:r>
              <a:rPr lang="en-US" dirty="0" err="1">
                <a:solidFill>
                  <a:srgbClr val="3C4043"/>
                </a:solidFill>
              </a:rPr>
              <a:t>membrană</a:t>
            </a:r>
            <a:r>
              <a:rPr lang="en-US" dirty="0">
                <a:solidFill>
                  <a:srgbClr val="3C4043"/>
                </a:solidFill>
              </a:rPr>
              <a:t>, care </a:t>
            </a:r>
            <a:r>
              <a:rPr lang="en-US" dirty="0" err="1">
                <a:solidFill>
                  <a:srgbClr val="3C4043"/>
                </a:solidFill>
              </a:rPr>
              <a:t>rezultă</a:t>
            </a:r>
            <a:r>
              <a:rPr lang="en-US" dirty="0">
                <a:solidFill>
                  <a:srgbClr val="3C4043"/>
                </a:solidFill>
              </a:rPr>
              <a:t> din </a:t>
            </a:r>
            <a:r>
              <a:rPr lang="en-US" dirty="0" err="1">
                <a:solidFill>
                  <a:srgbClr val="3C4043"/>
                </a:solidFill>
              </a:rPr>
              <a:t>efectul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combinat</a:t>
            </a:r>
            <a:r>
              <a:rPr lang="en-US" dirty="0">
                <a:solidFill>
                  <a:srgbClr val="3C4043"/>
                </a:solidFill>
              </a:rPr>
              <a:t> al </a:t>
            </a:r>
            <a:r>
              <a:rPr lang="en-US" dirty="0" err="1">
                <a:solidFill>
                  <a:srgbClr val="3C4043"/>
                </a:solidFill>
              </a:rPr>
              <a:t>tuturor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mișcărilor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ionilor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poate</a:t>
            </a:r>
            <a:r>
              <a:rPr lang="en-US" dirty="0">
                <a:solidFill>
                  <a:srgbClr val="3C4043"/>
                </a:solidFill>
              </a:rPr>
              <a:t> fi </a:t>
            </a:r>
            <a:r>
              <a:rPr lang="en-US" dirty="0" err="1">
                <a:solidFill>
                  <a:srgbClr val="3C4043"/>
                </a:solidFill>
              </a:rPr>
              <a:t>descrisă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ecuația</a:t>
            </a:r>
            <a:r>
              <a:rPr lang="en-US" dirty="0">
                <a:solidFill>
                  <a:srgbClr val="3C4043"/>
                </a:solidFill>
              </a:rPr>
              <a:t> Goldman-Hodgkin-Katz, </a:t>
            </a:r>
            <a:r>
              <a:rPr lang="en-US" dirty="0" err="1">
                <a:solidFill>
                  <a:srgbClr val="3C4043"/>
                </a:solidFill>
              </a:rPr>
              <a:t>ținând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cont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faptul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pentru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fiecare</a:t>
            </a:r>
            <a:r>
              <a:rPr lang="en-US" dirty="0">
                <a:solidFill>
                  <a:srgbClr val="3C4043"/>
                </a:solidFill>
              </a:rPr>
              <a:t> ion </a:t>
            </a:r>
            <a:r>
              <a:rPr lang="en-US" dirty="0" err="1">
                <a:solidFill>
                  <a:srgbClr val="3C4043"/>
                </a:solidFill>
              </a:rPr>
              <a:t>permeabilitatea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membranei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va</a:t>
            </a:r>
            <a:r>
              <a:rPr lang="en-US" dirty="0">
                <a:solidFill>
                  <a:srgbClr val="3C4043"/>
                </a:solidFill>
              </a:rPr>
              <a:t> fi </a:t>
            </a:r>
            <a:r>
              <a:rPr lang="en-US" dirty="0" err="1">
                <a:solidFill>
                  <a:srgbClr val="3C4043"/>
                </a:solidFill>
              </a:rPr>
              <a:t>diferită</a:t>
            </a:r>
            <a:r>
              <a:rPr lang="en-US" dirty="0">
                <a:solidFill>
                  <a:srgbClr val="3C4043"/>
                </a:solidFill>
              </a:rPr>
              <a:t>. </a:t>
            </a:r>
            <a:endParaRPr lang="ro-RO" dirty="0">
              <a:solidFill>
                <a:srgbClr val="3C4043"/>
              </a:solidFill>
            </a:endParaRPr>
          </a:p>
          <a:p>
            <a:r>
              <a:rPr lang="en-US" dirty="0">
                <a:solidFill>
                  <a:srgbClr val="3C4043"/>
                </a:solidFill>
              </a:rPr>
              <a:t>Pe </a:t>
            </a:r>
            <a:r>
              <a:rPr lang="en-US" dirty="0" err="1">
                <a:solidFill>
                  <a:srgbClr val="3C4043"/>
                </a:solidFill>
              </a:rPr>
              <a:t>scurt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efectul</a:t>
            </a:r>
            <a:r>
              <a:rPr lang="en-US" b="1" i="1" dirty="0">
                <a:solidFill>
                  <a:srgbClr val="FF0000"/>
                </a:solidFill>
              </a:rPr>
              <a:t> Gibbs-Donnan </a:t>
            </a:r>
            <a:r>
              <a:rPr lang="en-US" b="1" i="1" dirty="0" err="1">
                <a:solidFill>
                  <a:srgbClr val="FF0000"/>
                </a:solidFill>
              </a:rPr>
              <a:t>stabilește</a:t>
            </a:r>
            <a:r>
              <a:rPr lang="en-US" b="1" i="1" dirty="0">
                <a:solidFill>
                  <a:srgbClr val="FF0000"/>
                </a:solidFill>
              </a:rPr>
              <a:t> o </a:t>
            </a:r>
            <a:r>
              <a:rPr lang="en-US" b="1" i="1" dirty="0" err="1">
                <a:solidFill>
                  <a:srgbClr val="FF0000"/>
                </a:solidFill>
              </a:rPr>
              <a:t>diferență</a:t>
            </a:r>
            <a:r>
              <a:rPr lang="en-US" b="1" i="1" dirty="0">
                <a:solidFill>
                  <a:srgbClr val="FF0000"/>
                </a:solidFill>
              </a:rPr>
              <a:t> de </a:t>
            </a:r>
            <a:r>
              <a:rPr lang="en-US" b="1" i="1" dirty="0" err="1">
                <a:solidFill>
                  <a:srgbClr val="FF0000"/>
                </a:solidFill>
              </a:rPr>
              <a:t>potențial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transmembranară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deoarece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distribuția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ionilor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încărcați</a:t>
            </a:r>
            <a:r>
              <a:rPr lang="en-US" b="1" i="1" dirty="0">
                <a:solidFill>
                  <a:srgbClr val="FF0000"/>
                </a:solidFill>
              </a:rPr>
              <a:t> pe </a:t>
            </a:r>
            <a:r>
              <a:rPr lang="en-US" b="1" i="1" dirty="0" err="1">
                <a:solidFill>
                  <a:srgbClr val="FF0000"/>
                </a:solidFill>
              </a:rPr>
              <a:t>membrană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este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inegală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3C4043"/>
                </a:solidFill>
              </a:rPr>
              <a:t> Această </a:t>
            </a:r>
            <a:r>
              <a:rPr lang="en-US" dirty="0" err="1">
                <a:solidFill>
                  <a:srgbClr val="3C4043"/>
                </a:solidFill>
              </a:rPr>
              <a:t>diferență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potențial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este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aparent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destul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mică</a:t>
            </a:r>
            <a:r>
              <a:rPr lang="ro-RO" dirty="0">
                <a:solidFill>
                  <a:srgbClr val="3C4043"/>
                </a:solidFill>
              </a:rPr>
              <a:t> d</a:t>
            </a:r>
            <a:r>
              <a:rPr lang="en-US" dirty="0">
                <a:solidFill>
                  <a:srgbClr val="3C4043"/>
                </a:solidFill>
              </a:rPr>
              <a:t>e -20 mV.</a:t>
            </a:r>
            <a:r>
              <a:rPr lang="ro-RO" dirty="0">
                <a:solidFill>
                  <a:srgbClr val="3C4043"/>
                </a:solidFill>
              </a:rPr>
              <a:t> </a:t>
            </a:r>
          </a:p>
          <a:p>
            <a:r>
              <a:rPr lang="ro-RO" dirty="0"/>
              <a:t>L</a:t>
            </a:r>
            <a:r>
              <a:rPr lang="en-US" dirty="0"/>
              <a:t>a </a:t>
            </a:r>
            <a:r>
              <a:rPr lang="en-US" dirty="0" err="1"/>
              <a:t>echilibrul</a:t>
            </a:r>
            <a:r>
              <a:rPr lang="en-US" dirty="0"/>
              <a:t> Gibbs-Donnan: </a:t>
            </a:r>
            <a:r>
              <a:rPr lang="en-US" b="1" i="1" dirty="0" err="1">
                <a:solidFill>
                  <a:srgbClr val="FF0000"/>
                </a:solidFill>
              </a:rPr>
              <a:t>produsele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concentrațiilor</a:t>
            </a:r>
            <a:r>
              <a:rPr lang="en-US" b="1" i="1" dirty="0">
                <a:solidFill>
                  <a:srgbClr val="FF0000"/>
                </a:solidFill>
              </a:rPr>
              <a:t> de </a:t>
            </a:r>
            <a:r>
              <a:rPr lang="en-US" b="1" i="1" dirty="0" err="1">
                <a:solidFill>
                  <a:srgbClr val="FF0000"/>
                </a:solidFill>
              </a:rPr>
              <a:t>ioni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difuzibili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trebuie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să</a:t>
            </a:r>
            <a:r>
              <a:rPr lang="en-US" b="1" i="1" dirty="0">
                <a:solidFill>
                  <a:srgbClr val="FF0000"/>
                </a:solidFill>
              </a:rPr>
              <a:t> fie </a:t>
            </a:r>
            <a:r>
              <a:rPr lang="en-US" b="1" i="1" dirty="0" err="1">
                <a:solidFill>
                  <a:srgbClr val="FF0000"/>
                </a:solidFill>
              </a:rPr>
              <a:t>aceiași</a:t>
            </a:r>
            <a:r>
              <a:rPr lang="en-US" b="1" i="1" dirty="0">
                <a:solidFill>
                  <a:srgbClr val="FF0000"/>
                </a:solidFill>
              </a:rPr>
              <a:t> pe </a:t>
            </a:r>
            <a:r>
              <a:rPr lang="en-US" b="1" i="1" dirty="0" err="1">
                <a:solidFill>
                  <a:srgbClr val="FF0000"/>
                </a:solidFill>
              </a:rPr>
              <a:t>ambele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părți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iar</a:t>
            </a:r>
            <a:r>
              <a:rPr lang="en-US" b="1" i="1" dirty="0">
                <a:solidFill>
                  <a:srgbClr val="FF0000"/>
                </a:solidFill>
              </a:rPr>
              <a:t> pe </a:t>
            </a:r>
            <a:r>
              <a:rPr lang="en-US" b="1" i="1" dirty="0" err="1">
                <a:solidFill>
                  <a:srgbClr val="FF0000"/>
                </a:solidFill>
              </a:rPr>
              <a:t>fiecare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parte</a:t>
            </a:r>
            <a:r>
              <a:rPr lang="en-US" b="1" i="1" dirty="0">
                <a:solidFill>
                  <a:srgbClr val="FF0000"/>
                </a:solidFill>
              </a:rPr>
              <a:t> a </a:t>
            </a:r>
            <a:r>
              <a:rPr lang="en-US" b="1" i="1" dirty="0" err="1">
                <a:solidFill>
                  <a:srgbClr val="FF0000"/>
                </a:solidFill>
              </a:rPr>
              <a:t>membranei</a:t>
            </a:r>
            <a:r>
              <a:rPr lang="en-US" b="1" i="1" dirty="0">
                <a:solidFill>
                  <a:srgbClr val="FF0000"/>
                </a:solidFill>
              </a:rPr>
              <a:t> se </a:t>
            </a:r>
            <a:r>
              <a:rPr lang="en-US" b="1" i="1" dirty="0" err="1">
                <a:solidFill>
                  <a:srgbClr val="FF0000"/>
                </a:solidFill>
              </a:rPr>
              <a:t>păstrează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neutralitatea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electrică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  <a:r>
              <a:rPr lang="en-US" dirty="0"/>
              <a:t>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prezența</a:t>
            </a:r>
            <a:r>
              <a:rPr lang="en-US" dirty="0"/>
              <a:t> </a:t>
            </a:r>
            <a:r>
              <a:rPr lang="en-US" dirty="0" err="1"/>
              <a:t>proteinelor</a:t>
            </a:r>
            <a:r>
              <a:rPr lang="en-US" dirty="0"/>
              <a:t> </a:t>
            </a:r>
            <a:r>
              <a:rPr lang="en-US" dirty="0" err="1"/>
              <a:t>nedifuzibile</a:t>
            </a:r>
            <a:r>
              <a:rPr lang="en-US" dirty="0"/>
              <a:t> face ca </a:t>
            </a:r>
            <a:r>
              <a:rPr lang="en-US" dirty="0" err="1"/>
              <a:t>concentrația</a:t>
            </a:r>
            <a:r>
              <a:rPr lang="en-US" dirty="0"/>
              <a:t> </a:t>
            </a:r>
            <a:r>
              <a:rPr lang="en-US" dirty="0" err="1"/>
              <a:t>totală</a:t>
            </a:r>
            <a:r>
              <a:rPr lang="en-US" dirty="0"/>
              <a:t> a </a:t>
            </a:r>
            <a:r>
              <a:rPr lang="en-US" dirty="0" err="1"/>
              <a:t>moleculelor</a:t>
            </a:r>
            <a:r>
              <a:rPr lang="en-US" dirty="0"/>
              <a:t> </a:t>
            </a:r>
            <a:r>
              <a:rPr lang="en-US" dirty="0" err="1"/>
              <a:t>intracelulare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concentrația</a:t>
            </a:r>
            <a:r>
              <a:rPr lang="en-US" dirty="0"/>
              <a:t> </a:t>
            </a:r>
            <a:r>
              <a:rPr lang="en-US" dirty="0" err="1"/>
              <a:t>moleculelor</a:t>
            </a:r>
            <a:r>
              <a:rPr lang="en-US" dirty="0"/>
              <a:t> </a:t>
            </a:r>
            <a:r>
              <a:rPr lang="en-US" dirty="0" err="1"/>
              <a:t>extracelulare</a:t>
            </a:r>
            <a:r>
              <a:rPr lang="en-US" dirty="0"/>
              <a:t>:</a:t>
            </a:r>
            <a:endParaRPr lang="ro-RO" dirty="0"/>
          </a:p>
          <a:p>
            <a:r>
              <a:rPr lang="en-US" b="1" dirty="0">
                <a:solidFill>
                  <a:srgbClr val="FF0000"/>
                </a:solidFill>
              </a:rPr>
              <a:t>Intracellular concentration  = [K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]</a:t>
            </a:r>
            <a:r>
              <a:rPr lang="en-US" b="1" baseline="-25000" dirty="0">
                <a:solidFill>
                  <a:srgbClr val="FF0000"/>
                </a:solidFill>
              </a:rPr>
              <a:t>int</a:t>
            </a:r>
            <a:r>
              <a:rPr lang="en-US" b="1" dirty="0">
                <a:solidFill>
                  <a:srgbClr val="FF0000"/>
                </a:solidFill>
              </a:rPr>
              <a:t> + [Cl</a:t>
            </a:r>
            <a:r>
              <a:rPr lang="en-US" b="1" baseline="30000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]</a:t>
            </a:r>
            <a:r>
              <a:rPr lang="en-US" b="1" baseline="-25000" dirty="0">
                <a:solidFill>
                  <a:srgbClr val="FF0000"/>
                </a:solidFill>
              </a:rPr>
              <a:t>int</a:t>
            </a:r>
            <a:r>
              <a:rPr lang="en-US" b="1" dirty="0">
                <a:solidFill>
                  <a:srgbClr val="FF0000"/>
                </a:solidFill>
              </a:rPr>
              <a:t> + [</a:t>
            </a:r>
            <a:r>
              <a:rPr lang="en-US" b="1" dirty="0" err="1">
                <a:solidFill>
                  <a:srgbClr val="FF0000"/>
                </a:solidFill>
              </a:rPr>
              <a:t>Pr</a:t>
            </a:r>
            <a:r>
              <a:rPr lang="en-US" b="1" baseline="30000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]</a:t>
            </a:r>
            <a:r>
              <a:rPr lang="en-US" b="1" baseline="-25000" dirty="0">
                <a:solidFill>
                  <a:srgbClr val="FF0000"/>
                </a:solidFill>
              </a:rPr>
              <a:t>int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Extracellular concentration = [K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]</a:t>
            </a:r>
            <a:r>
              <a:rPr lang="en-US" b="1" baseline="-25000" dirty="0" err="1">
                <a:solidFill>
                  <a:srgbClr val="FF0000"/>
                </a:solidFill>
              </a:rPr>
              <a:t>ext</a:t>
            </a:r>
            <a:r>
              <a:rPr lang="en-US" b="1" dirty="0">
                <a:solidFill>
                  <a:srgbClr val="FF0000"/>
                </a:solidFill>
              </a:rPr>
              <a:t> + [Cl</a:t>
            </a:r>
            <a:r>
              <a:rPr lang="en-US" b="1" baseline="30000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]</a:t>
            </a:r>
            <a:r>
              <a:rPr lang="en-US" b="1" baseline="-25000" dirty="0" err="1">
                <a:solidFill>
                  <a:srgbClr val="FF0000"/>
                </a:solidFill>
              </a:rPr>
              <a:t>ext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4017FFF-5623-5A10-271E-504A0590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764" y="195969"/>
            <a:ext cx="3658111" cy="31341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766B01-D60F-3D87-BE25-9088250F1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785" y="3330131"/>
            <a:ext cx="3505689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5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F1541-2CB0-524B-BC8D-2890CC44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/>
          <a:lstStyle/>
          <a:p>
            <a:pPr algn="ctr"/>
            <a:r>
              <a:rPr lang="ro-RO" dirty="0"/>
              <a:t>Tabel comparativ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D5EC3C-EA93-580F-26FC-9BD0A85CB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179" y="1357605"/>
            <a:ext cx="6925642" cy="2915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0E11C8-F9E8-A3A6-9C4F-DB178B8675CC}"/>
              </a:ext>
            </a:extLst>
          </p:cNvPr>
          <p:cNvSpPr txBox="1"/>
          <p:nvPr/>
        </p:nvSpPr>
        <p:spPr>
          <a:xfrm>
            <a:off x="838200" y="5015546"/>
            <a:ext cx="11049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Canalele pentru cationi sunt mult mai frecvente decât pentru anioni. </a:t>
            </a:r>
          </a:p>
          <a:p>
            <a:endParaRPr lang="ro-RO" dirty="0"/>
          </a:p>
          <a:p>
            <a:r>
              <a:rPr lang="en-US" dirty="0"/>
              <a:t>Canalele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anioni</a:t>
            </a:r>
            <a:r>
              <a:rPr lang="en-US" dirty="0"/>
              <a:t> sunt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</a:t>
            </a:r>
            <a:r>
              <a:rPr lang="en-US" dirty="0" err="1"/>
              <a:t>studiate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cationi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se </a:t>
            </a:r>
            <a:r>
              <a:rPr lang="en-US" dirty="0" err="1"/>
              <a:t>știe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sunt activate, </a:t>
            </a:r>
            <a:endParaRPr lang="ro-RO" dirty="0"/>
          </a:p>
          <a:p>
            <a:r>
              <a:rPr lang="en-US" dirty="0"/>
              <a:t>permit </a:t>
            </a:r>
            <a:r>
              <a:rPr lang="en-US" dirty="0" err="1"/>
              <a:t>intrarea</a:t>
            </a:r>
            <a:r>
              <a:rPr lang="en-US" dirty="0"/>
              <a:t> </a:t>
            </a:r>
            <a:r>
              <a:rPr lang="en-US" dirty="0" err="1"/>
              <a:t>ionilor</a:t>
            </a:r>
            <a:r>
              <a:rPr lang="en-US" dirty="0"/>
              <a:t> </a:t>
            </a:r>
            <a:r>
              <a:rPr lang="en-US" dirty="0" err="1"/>
              <a:t>negativi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celulă</a:t>
            </a:r>
            <a:r>
              <a:rPr lang="en-US" dirty="0"/>
              <a:t>, </a:t>
            </a:r>
            <a:r>
              <a:rPr lang="en-US" b="1" i="1" dirty="0" err="1"/>
              <a:t>scăzând</a:t>
            </a:r>
            <a:r>
              <a:rPr lang="en-US" b="1" i="1" dirty="0"/>
              <a:t> </a:t>
            </a:r>
            <a:r>
              <a:rPr lang="en-US" b="1" i="1" dirty="0" err="1"/>
              <a:t>potențialul</a:t>
            </a:r>
            <a:r>
              <a:rPr lang="en-US" b="1" i="1" dirty="0"/>
              <a:t> </a:t>
            </a:r>
            <a:r>
              <a:rPr lang="en-US" b="1" i="1" dirty="0" err="1"/>
              <a:t>membranei</a:t>
            </a:r>
            <a:r>
              <a:rPr lang="en-US" b="1" i="1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i="1" dirty="0" err="1"/>
              <a:t>făcând</a:t>
            </a:r>
            <a:r>
              <a:rPr lang="en-US" b="1" i="1" dirty="0"/>
              <a:t> </a:t>
            </a:r>
            <a:r>
              <a:rPr lang="en-US" b="1" i="1" dirty="0" err="1"/>
              <a:t>celula</a:t>
            </a:r>
            <a:r>
              <a:rPr lang="en-US" b="1" i="1" dirty="0"/>
              <a:t> </a:t>
            </a:r>
            <a:r>
              <a:rPr lang="en-US" b="1" i="1" dirty="0" err="1"/>
              <a:t>mai</a:t>
            </a:r>
            <a:r>
              <a:rPr lang="en-US" b="1" i="1" dirty="0"/>
              <a:t> </a:t>
            </a:r>
            <a:r>
              <a:rPr lang="en-US" b="1" i="1" dirty="0" err="1"/>
              <a:t>puțin</a:t>
            </a:r>
            <a:r>
              <a:rPr lang="en-US" b="1" i="1" dirty="0"/>
              <a:t> </a:t>
            </a:r>
            <a:r>
              <a:rPr lang="en-US" b="1" i="1" dirty="0" err="1"/>
              <a:t>receptivă</a:t>
            </a:r>
            <a:r>
              <a:rPr lang="en-US" b="1" i="1" dirty="0"/>
              <a:t> la stimuli </a:t>
            </a:r>
            <a:r>
              <a:rPr lang="en-US" b="1" i="1" dirty="0" err="1"/>
              <a:t>excitaționali</a:t>
            </a:r>
            <a:r>
              <a:rPr lang="en-US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368D-A7BD-82DE-0FEF-124F3F69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0" y="248747"/>
            <a:ext cx="3733800" cy="1081290"/>
          </a:xfrm>
        </p:spPr>
        <p:txBody>
          <a:bodyPr/>
          <a:lstStyle/>
          <a:p>
            <a:r>
              <a:rPr lang="en-US" b="1" dirty="0"/>
              <a:t>Canale </a:t>
            </a:r>
            <a:r>
              <a:rPr lang="en-US" b="1" dirty="0" err="1"/>
              <a:t>ionice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FE19-3DAE-6B5A-5BC4-272D1550D94A}"/>
              </a:ext>
            </a:extLst>
          </p:cNvPr>
          <p:cNvSpPr txBox="1"/>
          <p:nvPr/>
        </p:nvSpPr>
        <p:spPr>
          <a:xfrm>
            <a:off x="787631" y="2190649"/>
            <a:ext cx="1061673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Din punct de vedere chimic – formate din </a:t>
            </a:r>
            <a:r>
              <a:rPr lang="ro-RO" sz="2400" dirty="0" err="1"/>
              <a:t>glicoproteine</a:t>
            </a:r>
            <a:r>
              <a:rPr lang="ro-RO" sz="2400" dirty="0"/>
              <a:t> cu masa moleculară de 25 – 250 </a:t>
            </a:r>
            <a:r>
              <a:rPr lang="ro-RO" sz="2400" dirty="0" err="1"/>
              <a:t>kDA</a:t>
            </a:r>
            <a:r>
              <a:rPr lang="ro-RO" sz="2400" dirty="0"/>
              <a:t> cu un diametru neuniform pe lungimea lor și funcție de tipul ionilor transportați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Sunt 300-400 tipuri de canale ionice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facilitează</a:t>
            </a:r>
            <a:r>
              <a:rPr lang="en-US" sz="2400" dirty="0"/>
              <a:t> </a:t>
            </a:r>
            <a:r>
              <a:rPr lang="en-US" sz="2400" dirty="0" err="1"/>
              <a:t>transportul</a:t>
            </a:r>
            <a:r>
              <a:rPr lang="en-US" sz="2400" dirty="0"/>
              <a:t> </a:t>
            </a:r>
            <a:r>
              <a:rPr lang="en-US" sz="2400" dirty="0" err="1"/>
              <a:t>pasiv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formarea</a:t>
            </a:r>
            <a:r>
              <a:rPr lang="en-US" sz="2400" dirty="0"/>
              <a:t> de </a:t>
            </a:r>
            <a:r>
              <a:rPr lang="en-US" sz="2400" dirty="0" err="1"/>
              <a:t>pori</a:t>
            </a:r>
            <a:r>
              <a:rPr lang="en-US" sz="2400" dirty="0"/>
              <a:t> care permit </a:t>
            </a:r>
            <a:r>
              <a:rPr lang="en-US" sz="2400" dirty="0" err="1"/>
              <a:t>ionilor</a:t>
            </a:r>
            <a:r>
              <a:rPr lang="en-US" sz="2400" dirty="0"/>
              <a:t> </a:t>
            </a:r>
            <a:r>
              <a:rPr lang="en-US" sz="2400" dirty="0" err="1"/>
              <a:t>specifici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se </a:t>
            </a:r>
            <a:r>
              <a:rPr lang="en-US" sz="2400" dirty="0" err="1"/>
              <a:t>deplaseze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funcție</a:t>
            </a:r>
            <a:r>
              <a:rPr lang="en-US" sz="2400" dirty="0"/>
              <a:t> de </a:t>
            </a:r>
            <a:r>
              <a:rPr lang="en-US" sz="2400" dirty="0" err="1"/>
              <a:t>gradientul</a:t>
            </a:r>
            <a:r>
              <a:rPr lang="en-US" sz="2400" dirty="0"/>
              <a:t> lor de </a:t>
            </a:r>
            <a:r>
              <a:rPr lang="en-US" sz="2400" dirty="0" err="1"/>
              <a:t>concentrație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electrochimic</a:t>
            </a:r>
            <a:r>
              <a:rPr lang="en-US" sz="2400" dirty="0"/>
              <a:t> </a:t>
            </a:r>
            <a:r>
              <a:rPr lang="en-US" sz="2400" i="1" dirty="0" err="1"/>
              <a:t>fără</a:t>
            </a:r>
            <a:r>
              <a:rPr lang="en-US" sz="2400" i="1" dirty="0"/>
              <a:t> ca </a:t>
            </a:r>
            <a:r>
              <a:rPr lang="en-US" sz="2400" i="1" dirty="0" err="1"/>
              <a:t>celula</a:t>
            </a:r>
            <a:r>
              <a:rPr lang="en-US" sz="2400" i="1" dirty="0"/>
              <a:t> </a:t>
            </a:r>
            <a:r>
              <a:rPr lang="en-US" sz="2400" i="1" dirty="0" err="1"/>
              <a:t>să</a:t>
            </a:r>
            <a:r>
              <a:rPr lang="en-US" sz="2400" i="1" dirty="0"/>
              <a:t> consume </a:t>
            </a:r>
            <a:r>
              <a:rPr lang="en-US" sz="2400" i="1" dirty="0" err="1"/>
              <a:t>energie</a:t>
            </a:r>
            <a:r>
              <a:rPr lang="en-US" sz="2400" i="1" dirty="0"/>
              <a:t>. </a:t>
            </a:r>
            <a:endParaRPr lang="ro-RO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P</a:t>
            </a:r>
            <a:r>
              <a:rPr lang="en-US" sz="2400" dirty="0" err="1"/>
              <a:t>roces</a:t>
            </a:r>
            <a:r>
              <a:rPr lang="ro-RO" sz="2400" dirty="0" err="1"/>
              <a:t>ul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i="1" dirty="0"/>
              <a:t>o </a:t>
            </a:r>
            <a:r>
              <a:rPr lang="en-US" sz="2400" i="1" dirty="0" err="1"/>
              <a:t>difuzie</a:t>
            </a:r>
            <a:r>
              <a:rPr lang="en-US" sz="2400" i="1" dirty="0"/>
              <a:t> </a:t>
            </a:r>
            <a:r>
              <a:rPr lang="en-US" sz="2400" i="1" dirty="0" err="1"/>
              <a:t>facilitat</a:t>
            </a:r>
            <a:r>
              <a:rPr lang="ro-RO" sz="2400" i="1" dirty="0"/>
              <a:t>ă</a:t>
            </a:r>
            <a:r>
              <a:rPr lang="en-US" sz="2400" i="1" dirty="0"/>
              <a:t> </a:t>
            </a:r>
            <a:r>
              <a:rPr lang="ro-RO" sz="2400" dirty="0"/>
              <a:t>și</a:t>
            </a:r>
            <a:r>
              <a:rPr lang="en-US" sz="2400" dirty="0"/>
              <a:t> </a:t>
            </a:r>
            <a:r>
              <a:rPr lang="en-US" sz="2400" dirty="0" err="1"/>
              <a:t>deplasează</a:t>
            </a:r>
            <a:r>
              <a:rPr lang="en-US" sz="2400" dirty="0"/>
              <a:t> </a:t>
            </a:r>
            <a:r>
              <a:rPr lang="en-US" sz="2400" dirty="0" err="1"/>
              <a:t>ionii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membrană</a:t>
            </a:r>
            <a:r>
              <a:rPr lang="en-US" sz="2400" dirty="0"/>
              <a:t> </a:t>
            </a:r>
            <a:r>
              <a:rPr lang="en-US" sz="2400" i="1" dirty="0"/>
              <a:t>cu o </a:t>
            </a:r>
            <a:r>
              <a:rPr lang="en-US" sz="2400" i="1" dirty="0" err="1"/>
              <a:t>rată</a:t>
            </a:r>
            <a:r>
              <a:rPr lang="en-US" sz="2400" i="1" dirty="0"/>
              <a:t> mare</a:t>
            </a:r>
            <a:r>
              <a:rPr lang="en-US" sz="2400" dirty="0"/>
              <a:t>, </a:t>
            </a:r>
            <a:r>
              <a:rPr lang="en-US" sz="2400" dirty="0" err="1"/>
              <a:t>ceea</a:t>
            </a:r>
            <a:r>
              <a:rPr lang="en-US" sz="2400" dirty="0"/>
              <a:t> ce </a:t>
            </a:r>
            <a:r>
              <a:rPr lang="en-US" sz="2400" dirty="0" err="1"/>
              <a:t>este</a:t>
            </a:r>
            <a:r>
              <a:rPr lang="en-US" sz="2400" dirty="0"/>
              <a:t> crucial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funcțiile</a:t>
            </a:r>
            <a:r>
              <a:rPr lang="en-US" sz="2400" dirty="0"/>
              <a:t> </a:t>
            </a:r>
            <a:r>
              <a:rPr lang="en-US" sz="2400" dirty="0" err="1"/>
              <a:t>celulare</a:t>
            </a:r>
            <a:r>
              <a:rPr lang="en-US" sz="2400" dirty="0"/>
              <a:t>, cum </a:t>
            </a:r>
            <a:r>
              <a:rPr lang="en-US" sz="2400" dirty="0" err="1"/>
              <a:t>ar</a:t>
            </a:r>
            <a:r>
              <a:rPr lang="en-US" sz="2400" dirty="0"/>
              <a:t> fi </a:t>
            </a:r>
            <a:r>
              <a:rPr lang="en-US" sz="2400" dirty="0" err="1"/>
              <a:t>transmiterea</a:t>
            </a:r>
            <a:r>
              <a:rPr lang="en-US" sz="2400" dirty="0"/>
              <a:t> </a:t>
            </a:r>
            <a:r>
              <a:rPr lang="en-US" sz="2400" dirty="0" err="1"/>
              <a:t>impulsurilor</a:t>
            </a:r>
            <a:r>
              <a:rPr lang="en-US" sz="2400" dirty="0"/>
              <a:t> </a:t>
            </a:r>
            <a:r>
              <a:rPr lang="en-US" sz="2400" dirty="0" err="1"/>
              <a:t>nervoase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menținerea</a:t>
            </a:r>
            <a:r>
              <a:rPr lang="en-US" sz="2400" dirty="0"/>
              <a:t> </a:t>
            </a:r>
            <a:r>
              <a:rPr lang="en-US" sz="2400" dirty="0" err="1"/>
              <a:t>potențialului</a:t>
            </a:r>
            <a:r>
              <a:rPr lang="en-US" sz="2400" dirty="0"/>
              <a:t> </a:t>
            </a:r>
            <a:r>
              <a:rPr lang="en-US" sz="2400" dirty="0" err="1"/>
              <a:t>membranei</a:t>
            </a:r>
            <a:r>
              <a:rPr lang="en-US" sz="2400" dirty="0"/>
              <a:t>.</a:t>
            </a:r>
            <a:endParaRPr lang="ro-RO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317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5437-21A3-D880-54E9-F2667DB5C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17" y="277286"/>
            <a:ext cx="7633447" cy="717795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Exempl</a:t>
            </a:r>
            <a:r>
              <a:rPr lang="ro-RO" dirty="0"/>
              <a:t>u</a:t>
            </a:r>
            <a:r>
              <a:rPr lang="en-US" dirty="0"/>
              <a:t> </a:t>
            </a:r>
            <a:r>
              <a:rPr lang="en-US" dirty="0" err="1"/>
              <a:t>autentic</a:t>
            </a:r>
            <a:r>
              <a:rPr lang="en-US" dirty="0"/>
              <a:t> de canal ionic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3388-0B3E-0354-0DA3-2FF76903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3" y="1346662"/>
            <a:ext cx="6957263" cy="5286894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din analize </a:t>
            </a:r>
            <a:r>
              <a:rPr lang="en-US" dirty="0"/>
              <a:t>cu raze X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canale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 de K</a:t>
            </a:r>
            <a:r>
              <a:rPr lang="ro-RO" dirty="0"/>
              <a:t>+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canale</a:t>
            </a:r>
            <a:r>
              <a:rPr lang="en-US" dirty="0"/>
              <a:t> </a:t>
            </a:r>
            <a:r>
              <a:rPr lang="en-US" dirty="0" err="1"/>
              <a:t>ionice</a:t>
            </a:r>
            <a:r>
              <a:rPr lang="en-US" dirty="0"/>
              <a:t> de K sunt toate </a:t>
            </a:r>
            <a:r>
              <a:rPr lang="en-US" dirty="0" err="1"/>
              <a:t>tetrameri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toate </a:t>
            </a:r>
            <a:r>
              <a:rPr lang="en-US" dirty="0" err="1"/>
              <a:t>conțin</a:t>
            </a:r>
            <a:r>
              <a:rPr lang="en-US" dirty="0"/>
              <a:t> un </a:t>
            </a:r>
            <a:r>
              <a:rPr lang="en-US" dirty="0" err="1"/>
              <a:t>por</a:t>
            </a:r>
            <a:r>
              <a:rPr lang="en-US" dirty="0"/>
              <a:t> axial cu </a:t>
            </a:r>
            <a:r>
              <a:rPr lang="en-US" dirty="0" err="1"/>
              <a:t>arhitectură</a:t>
            </a:r>
            <a:r>
              <a:rPr lang="en-US" dirty="0"/>
              <a:t> </a:t>
            </a:r>
            <a:r>
              <a:rPr lang="en-US" dirty="0" err="1"/>
              <a:t>conservată</a:t>
            </a:r>
            <a:r>
              <a:rPr lang="ro-RO" dirty="0"/>
              <a:t> (Fig. b)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Porul</a:t>
            </a:r>
            <a:r>
              <a:rPr lang="en-US" dirty="0"/>
              <a:t> </a:t>
            </a:r>
            <a:r>
              <a:rPr lang="en-US" dirty="0" err="1"/>
              <a:t>cuprinde</a:t>
            </a:r>
            <a:r>
              <a:rPr lang="en-US" dirty="0"/>
              <a:t> un </a:t>
            </a:r>
            <a:r>
              <a:rPr lang="en-US" dirty="0" err="1"/>
              <a:t>filtru</a:t>
            </a:r>
            <a:r>
              <a:rPr lang="en-US" dirty="0"/>
              <a:t> de </a:t>
            </a:r>
            <a:r>
              <a:rPr lang="en-US" dirty="0" err="1"/>
              <a:t>selectivitate</a:t>
            </a:r>
            <a:r>
              <a:rPr lang="en-US" dirty="0"/>
              <a:t> </a:t>
            </a:r>
            <a:r>
              <a:rPr lang="en-US" dirty="0" err="1"/>
              <a:t>îngust</a:t>
            </a:r>
            <a:r>
              <a:rPr lang="en-US" dirty="0"/>
              <a:t> care se </a:t>
            </a:r>
            <a:r>
              <a:rPr lang="en-US" dirty="0" err="1"/>
              <a:t>întinde</a:t>
            </a:r>
            <a:r>
              <a:rPr lang="en-US" dirty="0"/>
              <a:t> pe </a:t>
            </a:r>
            <a:r>
              <a:rPr lang="en-US" dirty="0" err="1"/>
              <a:t>treimea</a:t>
            </a:r>
            <a:r>
              <a:rPr lang="en-US" dirty="0"/>
              <a:t> </a:t>
            </a:r>
            <a:r>
              <a:rPr lang="en-US" dirty="0" err="1"/>
              <a:t>exterioară</a:t>
            </a:r>
            <a:r>
              <a:rPr lang="en-US" dirty="0"/>
              <a:t> a </a:t>
            </a:r>
            <a:r>
              <a:rPr lang="en-US" dirty="0" err="1"/>
              <a:t>distanței</a:t>
            </a:r>
            <a:r>
              <a:rPr lang="en-US" dirty="0"/>
              <a:t>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conține</a:t>
            </a:r>
            <a:r>
              <a:rPr lang="en-US" dirty="0"/>
              <a:t> </a:t>
            </a:r>
            <a:r>
              <a:rPr lang="en-US" dirty="0" err="1"/>
              <a:t>situsuri</a:t>
            </a:r>
            <a:r>
              <a:rPr lang="en-US" dirty="0"/>
              <a:t> de </a:t>
            </a:r>
            <a:r>
              <a:rPr lang="en-US" dirty="0" err="1"/>
              <a:t>legare</a:t>
            </a:r>
            <a:r>
              <a:rPr lang="en-US" dirty="0"/>
              <a:t> </a:t>
            </a:r>
            <a:r>
              <a:rPr lang="en-US" dirty="0" err="1"/>
              <a:t>apropiate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coadă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de K</a:t>
            </a:r>
            <a:r>
              <a:rPr lang="ro-RO" dirty="0"/>
              <a:t>+</a:t>
            </a:r>
            <a:r>
              <a:rPr lang="en-US" dirty="0"/>
              <a:t> (</a:t>
            </a:r>
            <a:r>
              <a:rPr lang="en-US" i="1" dirty="0"/>
              <a:t>4 </a:t>
            </a:r>
            <a:r>
              <a:rPr lang="en-US" i="1" dirty="0" err="1"/>
              <a:t>sfere</a:t>
            </a:r>
            <a:r>
              <a:rPr lang="en-US" i="1" dirty="0"/>
              <a:t> </a:t>
            </a:r>
            <a:r>
              <a:rPr lang="en-US" i="1" dirty="0" err="1"/>
              <a:t>verzi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Fig.</a:t>
            </a:r>
            <a:r>
              <a:rPr lang="ro-RO" i="1" dirty="0"/>
              <a:t> b</a:t>
            </a:r>
            <a:r>
              <a:rPr lang="en-US" i="1" dirty="0"/>
              <a:t>); </a:t>
            </a:r>
            <a:endParaRPr lang="ro-RO" i="1" dirty="0"/>
          </a:p>
          <a:p>
            <a:r>
              <a:rPr lang="en-US" dirty="0" err="1"/>
              <a:t>Filtrul</a:t>
            </a:r>
            <a:r>
              <a:rPr lang="en-US" dirty="0"/>
              <a:t> de </a:t>
            </a:r>
            <a:r>
              <a:rPr lang="en-US" dirty="0" err="1"/>
              <a:t>selectivitate</a:t>
            </a:r>
            <a:r>
              <a:rPr lang="en-US" dirty="0"/>
              <a:t> duce la o cavitate </a:t>
            </a:r>
            <a:r>
              <a:rPr lang="en-US" dirty="0" err="1"/>
              <a:t>umplută</a:t>
            </a:r>
            <a:r>
              <a:rPr lang="en-US" dirty="0"/>
              <a:t> cu </a:t>
            </a:r>
            <a:r>
              <a:rPr lang="en-US" dirty="0" err="1"/>
              <a:t>apă</a:t>
            </a:r>
            <a:r>
              <a:rPr lang="en-US" dirty="0"/>
              <a:t>, care </a:t>
            </a:r>
            <a:r>
              <a:rPr lang="en-US" dirty="0" err="1"/>
              <a:t>conține</a:t>
            </a:r>
            <a:r>
              <a:rPr lang="en-US" dirty="0"/>
              <a:t> un alt ion de </a:t>
            </a:r>
            <a:r>
              <a:rPr lang="en-US" dirty="0">
                <a:solidFill>
                  <a:srgbClr val="00B050"/>
                </a:solidFill>
              </a:rPr>
              <a:t>K</a:t>
            </a:r>
            <a:r>
              <a:rPr lang="ro-RO" dirty="0">
                <a:solidFill>
                  <a:srgbClr val="00B050"/>
                </a:solidFill>
              </a:rPr>
              <a:t>+</a:t>
            </a:r>
            <a:r>
              <a:rPr lang="en-US" dirty="0"/>
              <a:t>, </a:t>
            </a:r>
            <a:r>
              <a:rPr lang="ro-RO" dirty="0"/>
              <a:t>                 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apropierea</a:t>
            </a:r>
            <a:r>
              <a:rPr lang="en-US" dirty="0"/>
              <a:t> </a:t>
            </a:r>
            <a:r>
              <a:rPr lang="en-US" dirty="0" err="1"/>
              <a:t>mijlocului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, iar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porul</a:t>
            </a:r>
            <a:r>
              <a:rPr lang="en-US" dirty="0"/>
              <a:t> se </a:t>
            </a:r>
            <a:r>
              <a:rPr lang="en-US" dirty="0" err="1"/>
              <a:t>îngustează</a:t>
            </a:r>
            <a:r>
              <a:rPr lang="en-US" dirty="0"/>
              <a:t> din nou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se </a:t>
            </a:r>
            <a:r>
              <a:rPr lang="en-US" dirty="0" err="1"/>
              <a:t>închide</a:t>
            </a:r>
            <a:r>
              <a:rPr lang="en-US" dirty="0"/>
              <a:t> </a:t>
            </a:r>
            <a:r>
              <a:rPr lang="en-US" dirty="0" err="1"/>
              <a:t>fluxului</a:t>
            </a:r>
            <a:r>
              <a:rPr lang="en-US" dirty="0"/>
              <a:t> de </a:t>
            </a:r>
            <a:r>
              <a:rPr lang="en-US" dirty="0" err="1"/>
              <a:t>ioni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convergența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helixurilor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>
                <a:solidFill>
                  <a:srgbClr val="FF0000"/>
                </a:solidFill>
              </a:rPr>
              <a:t>       </a:t>
            </a:r>
            <a:r>
              <a:rPr lang="en-US" dirty="0"/>
              <a:t>din </a:t>
            </a:r>
            <a:r>
              <a:rPr lang="en-US" dirty="0" err="1"/>
              <a:t>apropierea</a:t>
            </a:r>
            <a:r>
              <a:rPr lang="en-US" dirty="0"/>
              <a:t> </a:t>
            </a:r>
            <a:r>
              <a:rPr lang="en-US" dirty="0" err="1"/>
              <a:t>suprafeței</a:t>
            </a:r>
            <a:r>
              <a:rPr lang="en-US" dirty="0"/>
              <a:t> </a:t>
            </a:r>
            <a:r>
              <a:rPr lang="en-US" dirty="0" err="1"/>
              <a:t>intracelulare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D1025E-705E-D5B9-7100-1329C05C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082" y="3731397"/>
            <a:ext cx="2570321" cy="1934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931A1C-D3F1-53CE-9421-1234F8087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170" y="1281310"/>
            <a:ext cx="3157017" cy="180586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1E2626-456A-84F1-2CCE-AA9CEDC412EB}"/>
              </a:ext>
            </a:extLst>
          </p:cNvPr>
          <p:cNvCxnSpPr>
            <a:cxnSpLocks/>
          </p:cNvCxnSpPr>
          <p:nvPr/>
        </p:nvCxnSpPr>
        <p:spPr>
          <a:xfrm flipV="1">
            <a:off x="6701406" y="5020235"/>
            <a:ext cx="2998406" cy="753036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4330AB-4B5C-2111-D7D2-0EA15AC72A39}"/>
              </a:ext>
            </a:extLst>
          </p:cNvPr>
          <p:cNvCxnSpPr/>
          <p:nvPr/>
        </p:nvCxnSpPr>
        <p:spPr>
          <a:xfrm flipV="1">
            <a:off x="5862918" y="4580965"/>
            <a:ext cx="3666564" cy="340659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68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556C7-7F0E-4F7E-DE80-0D61996F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49620" cy="642581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/>
              <a:t>Canal ionic real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BED04-E876-C311-A177-1A7410F4A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20" y="1183044"/>
            <a:ext cx="5861180" cy="54976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a) </a:t>
            </a:r>
            <a:r>
              <a:rPr lang="en-US" dirty="0" err="1"/>
              <a:t>Regiunile</a:t>
            </a:r>
            <a:r>
              <a:rPr lang="en-US" dirty="0"/>
              <a:t> </a:t>
            </a:r>
            <a:r>
              <a:rPr lang="en-US" dirty="0" err="1"/>
              <a:t>transmembranare</a:t>
            </a:r>
            <a:r>
              <a:rPr lang="en-US" dirty="0"/>
              <a:t> a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subunități</a:t>
            </a:r>
            <a:r>
              <a:rPr lang="en-US" dirty="0"/>
              <a:t> ale </a:t>
            </a:r>
            <a:r>
              <a:rPr lang="en-US" dirty="0" err="1"/>
              <a:t>unui</a:t>
            </a:r>
            <a:r>
              <a:rPr lang="en-US" dirty="0"/>
              <a:t> tetramer al </a:t>
            </a:r>
            <a:r>
              <a:rPr lang="en-US" dirty="0" err="1"/>
              <a:t>canalului</a:t>
            </a:r>
            <a:r>
              <a:rPr lang="en-US" dirty="0"/>
              <a:t> </a:t>
            </a:r>
            <a:r>
              <a:rPr lang="en-US" dirty="0" err="1"/>
              <a:t>KcsA</a:t>
            </a:r>
            <a:r>
              <a:rPr lang="en-US" dirty="0"/>
              <a:t> </a:t>
            </a:r>
            <a:r>
              <a:rPr lang="en-US" dirty="0" err="1"/>
              <a:t>prezintă</a:t>
            </a:r>
            <a:r>
              <a:rPr lang="en-US" dirty="0"/>
              <a:t> </a:t>
            </a:r>
            <a:r>
              <a:rPr lang="en-US" dirty="0" err="1"/>
              <a:t>filtrul</a:t>
            </a:r>
            <a:r>
              <a:rPr lang="en-US" dirty="0"/>
              <a:t> de </a:t>
            </a:r>
            <a:r>
              <a:rPr lang="en-US" dirty="0" err="1"/>
              <a:t>selectivitate</a:t>
            </a:r>
            <a:r>
              <a:rPr lang="en-US" dirty="0"/>
              <a:t> </a:t>
            </a:r>
            <a:r>
              <a:rPr lang="en-US" dirty="0" err="1"/>
              <a:t>axială</a:t>
            </a:r>
            <a:r>
              <a:rPr lang="en-US" dirty="0"/>
              <a:t> </a:t>
            </a:r>
            <a:r>
              <a:rPr lang="en-US" dirty="0" err="1"/>
              <a:t>îngust</a:t>
            </a:r>
            <a:r>
              <a:rPr lang="en-US" dirty="0"/>
              <a:t> (</a:t>
            </a:r>
            <a:r>
              <a:rPr lang="en-US" dirty="0" err="1">
                <a:highlight>
                  <a:srgbClr val="FFFF00"/>
                </a:highlight>
              </a:rPr>
              <a:t>secțiuni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galbene</a:t>
            </a:r>
            <a:r>
              <a:rPr lang="en-US" dirty="0">
                <a:highlight>
                  <a:srgbClr val="FFFF00"/>
                </a:highlight>
              </a:rPr>
              <a:t> ale </a:t>
            </a:r>
            <a:r>
              <a:rPr lang="en-US" dirty="0" err="1">
                <a:highlight>
                  <a:srgbClr val="FFFF00"/>
                </a:highlight>
              </a:rPr>
              <a:t>lanțului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l-GR" dirty="0">
                <a:highlight>
                  <a:srgbClr val="FFFF00"/>
                </a:highlight>
              </a:rPr>
              <a:t>α-</a:t>
            </a:r>
            <a:r>
              <a:rPr lang="en-US" dirty="0">
                <a:highlight>
                  <a:srgbClr val="FFFF00"/>
                </a:highlight>
              </a:rPr>
              <a:t>carbon</a:t>
            </a:r>
            <a:r>
              <a:rPr lang="en-US" dirty="0"/>
              <a:t>), </a:t>
            </a:r>
            <a:r>
              <a:rPr lang="en-US" dirty="0" err="1"/>
              <a:t>conținând</a:t>
            </a:r>
            <a:r>
              <a:rPr lang="en-US" dirty="0"/>
              <a:t>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err="1"/>
              <a:t>situsuri</a:t>
            </a:r>
            <a:r>
              <a:rPr lang="en-US" dirty="0"/>
              <a:t> </a:t>
            </a:r>
            <a:r>
              <a:rPr lang="en-US" dirty="0" err="1"/>
              <a:t>apropiate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ionii</a:t>
            </a:r>
            <a:r>
              <a:rPr lang="en-US" dirty="0"/>
              <a:t> de K (</a:t>
            </a:r>
            <a:r>
              <a:rPr lang="en-US" b="1" dirty="0" err="1">
                <a:solidFill>
                  <a:srgbClr val="00B050"/>
                </a:solidFill>
              </a:rPr>
              <a:t>sfere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verzi</a:t>
            </a:r>
            <a:r>
              <a:rPr lang="en-US" dirty="0"/>
              <a:t>),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extracelulară</a:t>
            </a:r>
            <a:r>
              <a:rPr lang="en-US" dirty="0"/>
              <a:t> a </a:t>
            </a:r>
            <a:r>
              <a:rPr lang="en-US" dirty="0" err="1"/>
              <a:t>membranei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en-US" dirty="0"/>
              <a:t> un al </a:t>
            </a:r>
            <a:r>
              <a:rPr lang="en-US" dirty="0" err="1"/>
              <a:t>cincilea</a:t>
            </a:r>
            <a:r>
              <a:rPr lang="en-US" dirty="0"/>
              <a:t> ion de K </a:t>
            </a:r>
            <a:r>
              <a:rPr lang="en-US" dirty="0" err="1"/>
              <a:t>într</a:t>
            </a:r>
            <a:r>
              <a:rPr lang="en-US" dirty="0"/>
              <a:t>-o cavitate mare la </a:t>
            </a:r>
            <a:r>
              <a:rPr lang="en-US" dirty="0" err="1"/>
              <a:t>jumătatea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; </a:t>
            </a:r>
            <a:endParaRPr lang="ro-RO" dirty="0"/>
          </a:p>
          <a:p>
            <a:r>
              <a:rPr lang="ro-RO" dirty="0"/>
              <a:t>Apoi porul se îngustează din nou până când se închide fluxului de ioni prin convergența </a:t>
            </a:r>
            <a:r>
              <a:rPr lang="ro-RO" dirty="0" err="1"/>
              <a:t>helixurilor</a:t>
            </a:r>
            <a:r>
              <a:rPr lang="ro-RO" dirty="0"/>
              <a:t> din apropierea suprafeței intracelulare.</a:t>
            </a:r>
          </a:p>
          <a:p>
            <a:r>
              <a:rPr lang="ro-RO" dirty="0"/>
              <a:t>P</a:t>
            </a:r>
            <a:r>
              <a:rPr lang="en-US" dirty="0" err="1"/>
              <a:t>oarta</a:t>
            </a:r>
            <a:r>
              <a:rPr lang="en-US" dirty="0"/>
              <a:t> </a:t>
            </a:r>
            <a:r>
              <a:rPr lang="en-US" dirty="0" err="1"/>
              <a:t>unică</a:t>
            </a:r>
            <a:r>
              <a:rPr lang="en-US" dirty="0"/>
              <a:t> (</a:t>
            </a:r>
            <a:r>
              <a:rPr lang="en-US" dirty="0" err="1"/>
              <a:t>poarta</a:t>
            </a:r>
            <a:r>
              <a:rPr lang="en-US" dirty="0"/>
              <a:t> de </a:t>
            </a:r>
            <a:r>
              <a:rPr lang="en-US" dirty="0" err="1"/>
              <a:t>activare</a:t>
            </a:r>
            <a:r>
              <a:rPr lang="en-US" dirty="0"/>
              <a:t>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aproape</a:t>
            </a:r>
            <a:r>
              <a:rPr lang="en-US" dirty="0"/>
              <a:t> de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citoplasmatică</a:t>
            </a:r>
            <a:r>
              <a:rPr lang="en-US" dirty="0"/>
              <a:t>. </a:t>
            </a:r>
            <a:endParaRPr lang="ro-RO" dirty="0"/>
          </a:p>
          <a:p>
            <a:r>
              <a:rPr lang="en-US" b="1" u="sng" dirty="0" err="1"/>
              <a:t>Liniile</a:t>
            </a:r>
            <a:r>
              <a:rPr lang="en-US" b="1" u="sng" dirty="0"/>
              <a:t> </a:t>
            </a:r>
            <a:r>
              <a:rPr lang="en-US" b="1" u="sng" dirty="0" err="1"/>
              <a:t>orizontale</a:t>
            </a:r>
            <a:r>
              <a:rPr lang="en-US" b="1" u="sng" dirty="0"/>
              <a:t> </a:t>
            </a:r>
            <a:r>
              <a:rPr lang="en-US" dirty="0" err="1"/>
              <a:t>marchează</a:t>
            </a:r>
            <a:r>
              <a:rPr lang="en-US" dirty="0"/>
              <a:t> </a:t>
            </a:r>
            <a:r>
              <a:rPr lang="en-US" dirty="0" err="1"/>
              <a:t>limitele</a:t>
            </a:r>
            <a:r>
              <a:rPr lang="en-US" dirty="0"/>
              <a:t> </a:t>
            </a:r>
            <a:r>
              <a:rPr lang="en-US" dirty="0" err="1"/>
              <a:t>aproximative</a:t>
            </a:r>
            <a:r>
              <a:rPr lang="en-US" dirty="0"/>
              <a:t> ale </a:t>
            </a:r>
            <a:r>
              <a:rPr lang="en-US" dirty="0" err="1"/>
              <a:t>membranei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C28214-FF1D-AF1F-E0F4-567FEFBD0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947" y="1721013"/>
            <a:ext cx="4349980" cy="32754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1F96BA-CF34-650E-53AE-3228295EE68E}"/>
              </a:ext>
            </a:extLst>
          </p:cNvPr>
          <p:cNvCxnSpPr/>
          <p:nvPr/>
        </p:nvCxnSpPr>
        <p:spPr>
          <a:xfrm flipV="1">
            <a:off x="5486400" y="3116424"/>
            <a:ext cx="3564294" cy="167952"/>
          </a:xfrm>
          <a:prstGeom prst="straightConnector1">
            <a:avLst/>
          </a:prstGeom>
          <a:ln>
            <a:solidFill>
              <a:srgbClr val="00B050"/>
            </a:solidFill>
            <a:prstDash val="lg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43BD4-2393-3B37-E3B7-77A881F33516}"/>
              </a:ext>
            </a:extLst>
          </p:cNvPr>
          <p:cNvCxnSpPr/>
          <p:nvPr/>
        </p:nvCxnSpPr>
        <p:spPr>
          <a:xfrm flipV="1">
            <a:off x="5486400" y="2556588"/>
            <a:ext cx="3564294" cy="1866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F96AF7-C49D-D60C-4C75-A7AB0F157E61}"/>
              </a:ext>
            </a:extLst>
          </p:cNvPr>
          <p:cNvCxnSpPr>
            <a:cxnSpLocks/>
          </p:cNvCxnSpPr>
          <p:nvPr/>
        </p:nvCxnSpPr>
        <p:spPr>
          <a:xfrm flipV="1">
            <a:off x="5728996" y="3881535"/>
            <a:ext cx="3564294" cy="858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2D3686-0EF0-9A19-62DF-59B2181350A5}"/>
              </a:ext>
            </a:extLst>
          </p:cNvPr>
          <p:cNvCxnSpPr/>
          <p:nvPr/>
        </p:nvCxnSpPr>
        <p:spPr>
          <a:xfrm flipV="1">
            <a:off x="5486400" y="4049486"/>
            <a:ext cx="2388637" cy="2220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837BF5-2A68-CAC5-BF4A-CEFBF43844C9}"/>
              </a:ext>
            </a:extLst>
          </p:cNvPr>
          <p:cNvCxnSpPr/>
          <p:nvPr/>
        </p:nvCxnSpPr>
        <p:spPr>
          <a:xfrm flipV="1">
            <a:off x="5486400" y="4049486"/>
            <a:ext cx="4963886" cy="2220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744086-1BBB-1F24-657C-BC0981D3F8B6}"/>
              </a:ext>
            </a:extLst>
          </p:cNvPr>
          <p:cNvCxnSpPr/>
          <p:nvPr/>
        </p:nvCxnSpPr>
        <p:spPr>
          <a:xfrm flipV="1">
            <a:off x="5486400" y="2332653"/>
            <a:ext cx="2052735" cy="3937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26BE1D-EB58-2547-E133-2846757971C6}"/>
              </a:ext>
            </a:extLst>
          </p:cNvPr>
          <p:cNvCxnSpPr/>
          <p:nvPr/>
        </p:nvCxnSpPr>
        <p:spPr>
          <a:xfrm flipV="1">
            <a:off x="5486400" y="2351314"/>
            <a:ext cx="5113176" cy="3918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B60908-597D-1C8C-E2EF-B2CFD5A05AC4}"/>
              </a:ext>
            </a:extLst>
          </p:cNvPr>
          <p:cNvCxnSpPr/>
          <p:nvPr/>
        </p:nvCxnSpPr>
        <p:spPr>
          <a:xfrm>
            <a:off x="7331947" y="2332653"/>
            <a:ext cx="54309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596A18-26DC-55B4-0578-91B0849BC646}"/>
              </a:ext>
            </a:extLst>
          </p:cNvPr>
          <p:cNvCxnSpPr/>
          <p:nvPr/>
        </p:nvCxnSpPr>
        <p:spPr>
          <a:xfrm>
            <a:off x="10320854" y="2317102"/>
            <a:ext cx="54309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B6FD36-F564-4337-B8FD-712D5FBB4714}"/>
              </a:ext>
            </a:extLst>
          </p:cNvPr>
          <p:cNvCxnSpPr/>
          <p:nvPr/>
        </p:nvCxnSpPr>
        <p:spPr>
          <a:xfrm>
            <a:off x="7652298" y="3903306"/>
            <a:ext cx="54309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F28E15-0D3E-C551-08F6-385BE66B351E}"/>
              </a:ext>
            </a:extLst>
          </p:cNvPr>
          <p:cNvCxnSpPr/>
          <p:nvPr/>
        </p:nvCxnSpPr>
        <p:spPr>
          <a:xfrm>
            <a:off x="10056486" y="3903306"/>
            <a:ext cx="54309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94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4A9C-5779-407A-A577-06AA71E3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Canale </a:t>
            </a:r>
            <a:r>
              <a:rPr lang="ro-RO" dirty="0" err="1"/>
              <a:t>membranare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83499-BFE8-2766-C704-6F53F037B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86" y="1690688"/>
            <a:ext cx="9752214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o-RO" b="1" dirty="0">
                <a:solidFill>
                  <a:srgbClr val="FF0000"/>
                </a:solidFill>
              </a:rPr>
              <a:t>Tip alfa </a:t>
            </a:r>
            <a:r>
              <a:rPr lang="ro-RO" dirty="0"/>
              <a:t>– </a:t>
            </a:r>
            <a:r>
              <a:rPr lang="ro-RO" b="1" dirty="0"/>
              <a:t>sunt proteine </a:t>
            </a:r>
            <a:r>
              <a:rPr lang="ro-RO" dirty="0" err="1"/>
              <a:t>homo</a:t>
            </a:r>
            <a:r>
              <a:rPr lang="ro-RO" dirty="0"/>
              <a:t>- sau </a:t>
            </a:r>
            <a:r>
              <a:rPr lang="ro-RO" dirty="0" err="1"/>
              <a:t>hetero-oligomere</a:t>
            </a:r>
            <a:r>
              <a:rPr lang="ro-RO" dirty="0"/>
              <a:t>, care </a:t>
            </a:r>
            <a:r>
              <a:rPr lang="ro-RO" i="1" dirty="0"/>
              <a:t>conțin segmente </a:t>
            </a:r>
            <a:r>
              <a:rPr lang="ro-RO" i="1" dirty="0" err="1"/>
              <a:t>transmembranare</a:t>
            </a:r>
            <a:r>
              <a:rPr lang="ro-RO" i="1" dirty="0"/>
              <a:t> alfa-</a:t>
            </a:r>
            <a:r>
              <a:rPr lang="ro-RO" i="1" dirty="0" err="1"/>
              <a:t>helicale</a:t>
            </a:r>
            <a:endParaRPr lang="ro-RO" i="1" dirty="0"/>
          </a:p>
          <a:p>
            <a:r>
              <a:rPr lang="ro-RO" dirty="0"/>
              <a:t>Canale voltaj dependente (pentru ionii Na, K, Ca, Cl)</a:t>
            </a:r>
          </a:p>
          <a:p>
            <a:r>
              <a:rPr lang="ro-RO" dirty="0" err="1"/>
              <a:t>Aquaporii</a:t>
            </a:r>
            <a:endParaRPr lang="ro-RO" dirty="0"/>
          </a:p>
          <a:p>
            <a:r>
              <a:rPr lang="ro-RO" dirty="0"/>
              <a:t>Canale </a:t>
            </a:r>
            <a:r>
              <a:rPr lang="ro-RO" dirty="0" err="1"/>
              <a:t>ligand</a:t>
            </a:r>
            <a:r>
              <a:rPr lang="ro-RO" dirty="0"/>
              <a:t> dependente</a:t>
            </a:r>
          </a:p>
          <a:p>
            <a:r>
              <a:rPr lang="ro-RO" dirty="0"/>
              <a:t>Canale </a:t>
            </a:r>
            <a:r>
              <a:rPr lang="ro-RO" dirty="0" err="1"/>
              <a:t>cAMP</a:t>
            </a:r>
            <a:r>
              <a:rPr lang="ro-RO" dirty="0"/>
              <a:t>-dependente</a:t>
            </a:r>
          </a:p>
          <a:p>
            <a:pPr marL="0" indent="0" algn="just">
              <a:buNone/>
            </a:pPr>
            <a:r>
              <a:rPr lang="ro-RO" b="1" dirty="0">
                <a:solidFill>
                  <a:srgbClr val="FF0000"/>
                </a:solidFill>
              </a:rPr>
              <a:t>Tip beta </a:t>
            </a:r>
            <a:r>
              <a:rPr lang="ro-RO" b="1" dirty="0"/>
              <a:t>– sunt proteine</a:t>
            </a:r>
            <a:r>
              <a:rPr lang="ro-RO" dirty="0"/>
              <a:t>, ce </a:t>
            </a:r>
            <a:r>
              <a:rPr lang="ro-RO" i="1" dirty="0"/>
              <a:t>conțin </a:t>
            </a:r>
            <a:r>
              <a:rPr lang="ro-RO" i="1" dirty="0" err="1"/>
              <a:t>sevențe</a:t>
            </a:r>
            <a:r>
              <a:rPr lang="ro-RO" i="1" dirty="0"/>
              <a:t> de beta-structuri </a:t>
            </a:r>
            <a:r>
              <a:rPr lang="ro-RO" dirty="0" err="1"/>
              <a:t>transmembranare</a:t>
            </a:r>
            <a:r>
              <a:rPr lang="ro-RO" dirty="0"/>
              <a:t> ce formează un cilindru cu diametrul de 0,6 – 3 nm. Sunt prezente preponderent în membrana externă </a:t>
            </a:r>
            <a:r>
              <a:rPr lang="ro-RO" dirty="0" err="1"/>
              <a:t>mitohondrială</a:t>
            </a:r>
            <a:r>
              <a:rPr lang="ro-RO" dirty="0"/>
              <a:t>. </a:t>
            </a:r>
            <a:r>
              <a:rPr lang="ro-RO" i="1" dirty="0"/>
              <a:t>Permit trecerea diferitor tipuri de molecule de la ioni anorganici până la proteine</a:t>
            </a:r>
            <a:r>
              <a:rPr lang="ro-RO" dirty="0"/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7081E-1D7C-296D-58B7-BF0069B15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811" y="4193918"/>
            <a:ext cx="1810003" cy="1848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2D6961-CB08-86BD-DCAF-F87DD834E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167" y="571868"/>
            <a:ext cx="952633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9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671" y="179294"/>
            <a:ext cx="3778624" cy="64788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Canale</a:t>
            </a:r>
            <a:r>
              <a:rPr lang="en-US" b="1" dirty="0"/>
              <a:t> </a:t>
            </a:r>
            <a:r>
              <a:rPr lang="en-US" b="1" dirty="0" err="1"/>
              <a:t>ionice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" y="878541"/>
            <a:ext cx="12048565" cy="5800165"/>
          </a:xfrm>
        </p:spPr>
        <p:txBody>
          <a:bodyPr>
            <a:noAutofit/>
          </a:bodyPr>
          <a:lstStyle/>
          <a:p>
            <a:pPr marL="0" indent="0" algn="ctr" fontAlgn="ctr">
              <a:buNone/>
            </a:pPr>
            <a:r>
              <a:rPr lang="en-US" sz="1600" b="1" dirty="0" err="1">
                <a:solidFill>
                  <a:srgbClr val="FF0000"/>
                </a:solidFill>
              </a:rPr>
              <a:t>Funcțiile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canalelor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ionice</a:t>
            </a:r>
            <a:r>
              <a:rPr lang="en-US" sz="1600" b="1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600" b="1" dirty="0" err="1"/>
              <a:t>Stabilirea</a:t>
            </a:r>
            <a:r>
              <a:rPr lang="en-US" sz="1600" b="1" dirty="0"/>
              <a:t> </a:t>
            </a:r>
            <a:r>
              <a:rPr lang="en-US" sz="1600" b="1" dirty="0" err="1"/>
              <a:t>potențialului</a:t>
            </a:r>
            <a:r>
              <a:rPr lang="en-US" sz="1600" b="1" dirty="0"/>
              <a:t> electric al </a:t>
            </a:r>
            <a:r>
              <a:rPr lang="en-US" sz="1600" b="1" dirty="0" err="1"/>
              <a:t>membranei</a:t>
            </a:r>
            <a:r>
              <a:rPr lang="en-US" sz="1600" b="1" dirty="0"/>
              <a:t>:</a:t>
            </a:r>
            <a:endParaRPr lang="en-US" sz="1600" dirty="0"/>
          </a:p>
          <a:p>
            <a:pPr marL="0" indent="0">
              <a:buNone/>
            </a:pPr>
            <a:r>
              <a:rPr lang="ro-RO" sz="1600" i="1" dirty="0"/>
              <a:t>Menținerea</a:t>
            </a:r>
            <a:r>
              <a:rPr lang="en-US" sz="1600" i="1" dirty="0"/>
              <a:t> gradient</a:t>
            </a:r>
            <a:r>
              <a:rPr lang="ro-RO" sz="1600" i="1" dirty="0"/>
              <a:t>ului</a:t>
            </a:r>
            <a:r>
              <a:rPr lang="en-US" sz="1600" i="1" dirty="0"/>
              <a:t> ionic </a:t>
            </a:r>
            <a:r>
              <a:rPr lang="en-US" sz="1600" dirty="0" err="1"/>
              <a:t>între</a:t>
            </a:r>
            <a:r>
              <a:rPr lang="en-US" sz="1600" dirty="0"/>
              <a:t> interiorul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exteriorul</a:t>
            </a:r>
            <a:r>
              <a:rPr lang="en-US" sz="1600" dirty="0"/>
              <a:t> </a:t>
            </a:r>
            <a:r>
              <a:rPr lang="en-US" sz="1600" dirty="0" err="1"/>
              <a:t>celulei</a:t>
            </a:r>
            <a:r>
              <a:rPr lang="ro-RO" sz="1600" dirty="0"/>
              <a:t>            </a:t>
            </a:r>
            <a:r>
              <a:rPr lang="en-US" sz="1600" dirty="0" err="1"/>
              <a:t>determină</a:t>
            </a:r>
            <a:r>
              <a:rPr lang="en-US" sz="1600" dirty="0"/>
              <a:t> </a:t>
            </a:r>
            <a:r>
              <a:rPr lang="en-US" sz="1600" dirty="0" err="1"/>
              <a:t>potențialul</a:t>
            </a:r>
            <a:r>
              <a:rPr lang="en-US" sz="1600" dirty="0"/>
              <a:t> de </a:t>
            </a:r>
            <a:r>
              <a:rPr lang="en-US" sz="1600" dirty="0" err="1"/>
              <a:t>repaus</a:t>
            </a:r>
            <a:r>
              <a:rPr lang="en-US" sz="1600" dirty="0"/>
              <a:t> </a:t>
            </a:r>
            <a:r>
              <a:rPr lang="ro-RO" sz="1600" dirty="0"/>
              <a:t>         </a:t>
            </a:r>
            <a:r>
              <a:rPr lang="en-US" sz="1600" dirty="0" err="1"/>
              <a:t>generarea</a:t>
            </a:r>
            <a:r>
              <a:rPr lang="en-US" sz="1600" dirty="0"/>
              <a:t> </a:t>
            </a:r>
            <a:r>
              <a:rPr lang="en-US" sz="1600" dirty="0" err="1"/>
              <a:t>potențialelor</a:t>
            </a:r>
            <a:r>
              <a:rPr lang="en-US" sz="1600" dirty="0"/>
              <a:t> de </a:t>
            </a:r>
            <a:r>
              <a:rPr lang="en-US" sz="1600" dirty="0" err="1"/>
              <a:t>acțiune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 err="1"/>
              <a:t>Reglarea</a:t>
            </a:r>
            <a:r>
              <a:rPr lang="en-US" sz="1600" b="1" dirty="0"/>
              <a:t> </a:t>
            </a:r>
            <a:r>
              <a:rPr lang="en-US" sz="1600" b="1" dirty="0" err="1"/>
              <a:t>transportului</a:t>
            </a:r>
            <a:r>
              <a:rPr lang="en-US" sz="1600" b="1" dirty="0"/>
              <a:t> ionic: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 err="1"/>
              <a:t>controlează</a:t>
            </a:r>
            <a:r>
              <a:rPr lang="en-US" sz="1600" i="1" dirty="0"/>
              <a:t> </a:t>
            </a:r>
            <a:r>
              <a:rPr lang="en-US" sz="1600" i="1" dirty="0" err="1"/>
              <a:t>fluxul</a:t>
            </a:r>
            <a:r>
              <a:rPr lang="en-US" sz="1600" i="1" dirty="0"/>
              <a:t> de </a:t>
            </a:r>
            <a:r>
              <a:rPr lang="en-US" sz="1600" i="1" dirty="0" err="1"/>
              <a:t>ioni</a:t>
            </a:r>
            <a:r>
              <a:rPr lang="en-US" sz="1600" i="1" dirty="0"/>
              <a:t> </a:t>
            </a:r>
            <a:r>
              <a:rPr lang="en-US" sz="1600" i="1" dirty="0" err="1"/>
              <a:t>specifici</a:t>
            </a:r>
            <a:r>
              <a:rPr lang="en-US" sz="1600" i="1" dirty="0"/>
              <a:t> </a:t>
            </a:r>
            <a:r>
              <a:rPr lang="en-US" sz="1600" dirty="0"/>
              <a:t>(</a:t>
            </a:r>
            <a:r>
              <a:rPr lang="ro-RO" sz="1600" dirty="0"/>
              <a:t>Na, K, Ca, Cl</a:t>
            </a:r>
            <a:r>
              <a:rPr lang="en-US" sz="1600" dirty="0"/>
              <a:t>), </a:t>
            </a:r>
            <a:r>
              <a:rPr lang="en-US" sz="1600" dirty="0" err="1"/>
              <a:t>influențând</a:t>
            </a:r>
            <a:r>
              <a:rPr lang="en-US" sz="1600" dirty="0"/>
              <a:t> </a:t>
            </a:r>
            <a:r>
              <a:rPr lang="en-US" sz="1600" dirty="0" err="1"/>
              <a:t>procese</a:t>
            </a:r>
            <a:r>
              <a:rPr lang="en-US" sz="1600" dirty="0"/>
              <a:t> </a:t>
            </a:r>
            <a:r>
              <a:rPr lang="ro-RO" sz="1600" dirty="0"/>
              <a:t>ca</a:t>
            </a:r>
            <a:r>
              <a:rPr lang="en-US" sz="1600" dirty="0"/>
              <a:t> </a:t>
            </a:r>
            <a:r>
              <a:rPr lang="en-US" sz="1600" dirty="0" err="1"/>
              <a:t>secreția</a:t>
            </a:r>
            <a:r>
              <a:rPr lang="en-US" sz="1600" dirty="0"/>
              <a:t> de </a:t>
            </a:r>
            <a:r>
              <a:rPr lang="en-US" sz="1600" dirty="0" err="1"/>
              <a:t>substanțe</a:t>
            </a:r>
            <a:r>
              <a:rPr lang="en-US" sz="1600" dirty="0"/>
              <a:t> la </a:t>
            </a:r>
            <a:r>
              <a:rPr lang="en-US" sz="1600" dirty="0" err="1"/>
              <a:t>celulele</a:t>
            </a:r>
            <a:r>
              <a:rPr lang="en-US" sz="1600" dirty="0"/>
              <a:t> </a:t>
            </a:r>
            <a:r>
              <a:rPr lang="en-US" sz="1600" dirty="0" err="1"/>
              <a:t>secretoare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funcționarea</a:t>
            </a:r>
            <a:r>
              <a:rPr lang="en-US" sz="1600" dirty="0"/>
              <a:t> </a:t>
            </a:r>
            <a:r>
              <a:rPr lang="en-US" sz="1600" dirty="0" err="1"/>
              <a:t>celulelor</a:t>
            </a:r>
            <a:r>
              <a:rPr lang="ro-RO" sz="1600" dirty="0"/>
              <a:t>..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b="1" dirty="0" err="1"/>
              <a:t>Controlul</a:t>
            </a:r>
            <a:r>
              <a:rPr lang="en-US" sz="1600" b="1" dirty="0"/>
              <a:t> </a:t>
            </a:r>
            <a:r>
              <a:rPr lang="en-US" sz="1600" b="1" dirty="0" err="1"/>
              <a:t>volumului</a:t>
            </a:r>
            <a:r>
              <a:rPr lang="en-US" sz="1600" b="1" dirty="0"/>
              <a:t> </a:t>
            </a:r>
            <a:r>
              <a:rPr lang="en-US" sz="1600" b="1" dirty="0" err="1"/>
              <a:t>celular</a:t>
            </a:r>
            <a:r>
              <a:rPr lang="en-US" sz="1600" b="1" dirty="0"/>
              <a:t>:</a:t>
            </a:r>
            <a:endParaRPr lang="en-US" sz="1600" dirty="0"/>
          </a:p>
          <a:p>
            <a:pPr marL="0" indent="0" fontAlgn="ctr">
              <a:buNone/>
            </a:pPr>
            <a:r>
              <a:rPr lang="ro-MD" sz="1600" dirty="0"/>
              <a:t>p</a:t>
            </a:r>
            <a:r>
              <a:rPr lang="en-US" sz="1600" dirty="0" err="1"/>
              <a:t>rin</a:t>
            </a:r>
            <a:r>
              <a:rPr lang="en-US" sz="1600" dirty="0"/>
              <a:t> </a:t>
            </a:r>
            <a:r>
              <a:rPr lang="en-US" sz="1600" dirty="0" err="1"/>
              <a:t>reglarea</a:t>
            </a:r>
            <a:r>
              <a:rPr lang="en-US" sz="1600" dirty="0"/>
              <a:t> </a:t>
            </a:r>
            <a:r>
              <a:rPr lang="en-US" sz="1600" dirty="0" err="1"/>
              <a:t>mișcării</a:t>
            </a:r>
            <a:r>
              <a:rPr lang="en-US" sz="1600" dirty="0"/>
              <a:t> </a:t>
            </a:r>
            <a:r>
              <a:rPr lang="en-US" sz="1600" dirty="0" err="1"/>
              <a:t>ionilor</a:t>
            </a:r>
            <a:r>
              <a:rPr lang="en-US" sz="1600" dirty="0"/>
              <a:t> </a:t>
            </a:r>
            <a:r>
              <a:rPr lang="en-US" sz="1600" i="1" dirty="0" err="1"/>
              <a:t>contribuie</a:t>
            </a:r>
            <a:r>
              <a:rPr lang="en-US" sz="1600" i="1" dirty="0"/>
              <a:t> la </a:t>
            </a:r>
            <a:r>
              <a:rPr lang="en-US" sz="1600" i="1" dirty="0" err="1"/>
              <a:t>menținerea</a:t>
            </a:r>
            <a:r>
              <a:rPr lang="en-US" sz="1600" i="1" dirty="0"/>
              <a:t> </a:t>
            </a:r>
            <a:r>
              <a:rPr lang="en-US" sz="1600" i="1" dirty="0" err="1"/>
              <a:t>echilibrului</a:t>
            </a:r>
            <a:r>
              <a:rPr lang="en-US" sz="1600" i="1" dirty="0"/>
              <a:t> osmotic </a:t>
            </a:r>
            <a:r>
              <a:rPr lang="en-US" sz="1600" dirty="0" err="1"/>
              <a:t>și</a:t>
            </a:r>
            <a:r>
              <a:rPr lang="en-US" sz="1600" dirty="0"/>
              <a:t>, implicit, a </a:t>
            </a:r>
            <a:r>
              <a:rPr lang="en-US" sz="1600" dirty="0" err="1"/>
              <a:t>volumului</a:t>
            </a:r>
            <a:r>
              <a:rPr lang="en-US" sz="1600" dirty="0"/>
              <a:t> </a:t>
            </a:r>
            <a:r>
              <a:rPr lang="en-US" sz="1600" dirty="0" err="1"/>
              <a:t>celulelor</a:t>
            </a:r>
            <a:r>
              <a:rPr lang="en-US" sz="1600" dirty="0"/>
              <a:t>. </a:t>
            </a:r>
          </a:p>
          <a:p>
            <a:pPr marL="0" indent="0" algn="ctr" fontAlgn="ctr">
              <a:buNone/>
            </a:pPr>
            <a:r>
              <a:rPr lang="en-US" sz="1600" b="1" dirty="0" err="1">
                <a:solidFill>
                  <a:srgbClr val="FF0000"/>
                </a:solidFill>
              </a:rPr>
              <a:t>Structura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canalelor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ionice</a:t>
            </a:r>
            <a:r>
              <a:rPr lang="en-US" sz="1600" b="1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600" b="1" dirty="0"/>
              <a:t>Sunt </a:t>
            </a:r>
            <a:r>
              <a:rPr lang="en-US" sz="1600" b="1" dirty="0" err="1"/>
              <a:t>proteine</a:t>
            </a:r>
            <a:r>
              <a:rPr lang="en-US" sz="1600" b="1" dirty="0"/>
              <a:t> </a:t>
            </a:r>
            <a:r>
              <a:rPr lang="ro-RO" sz="1600" b="1" dirty="0" err="1"/>
              <a:t>transmembranice</a:t>
            </a:r>
            <a:r>
              <a:rPr lang="ro-RO" sz="1600" b="1" dirty="0"/>
              <a:t> </a:t>
            </a:r>
            <a:r>
              <a:rPr lang="en-US" sz="1600" b="1" dirty="0" err="1"/>
              <a:t>specifice</a:t>
            </a:r>
            <a:r>
              <a:rPr lang="en-US" sz="1600" dirty="0"/>
              <a:t>, </a:t>
            </a:r>
            <a:r>
              <a:rPr lang="en-US" sz="1600" dirty="0" err="1"/>
              <a:t>adesea</a:t>
            </a:r>
            <a:r>
              <a:rPr lang="en-US" sz="1600" dirty="0"/>
              <a:t> </a:t>
            </a:r>
            <a:r>
              <a:rPr lang="en-US" sz="1600" dirty="0" err="1"/>
              <a:t>alc</a:t>
            </a:r>
            <a:r>
              <a:rPr lang="ro-RO" sz="1600" dirty="0"/>
              <a:t>ă</a:t>
            </a:r>
            <a:r>
              <a:rPr lang="en-US" sz="1600" dirty="0" err="1"/>
              <a:t>tuite</a:t>
            </a:r>
            <a:r>
              <a:rPr lang="en-US" sz="1600" dirty="0"/>
              <a:t> din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multe</a:t>
            </a:r>
            <a:r>
              <a:rPr lang="en-US" sz="1600" dirty="0"/>
              <a:t> </a:t>
            </a:r>
            <a:r>
              <a:rPr lang="en-US" sz="1600" dirty="0" err="1"/>
              <a:t>subunități</a:t>
            </a:r>
            <a:r>
              <a:rPr lang="en-US" sz="1600" dirty="0"/>
              <a:t> </a:t>
            </a:r>
            <a:r>
              <a:rPr lang="en-US" sz="1600" dirty="0" err="1"/>
              <a:t>proteice</a:t>
            </a:r>
            <a:r>
              <a:rPr lang="en-US" sz="1600" dirty="0"/>
              <a:t> care </a:t>
            </a:r>
            <a:r>
              <a:rPr lang="en-US" sz="1600" dirty="0" err="1"/>
              <a:t>formează</a:t>
            </a:r>
            <a:r>
              <a:rPr lang="en-US" sz="1600" dirty="0"/>
              <a:t> un </a:t>
            </a:r>
            <a:r>
              <a:rPr lang="en-US" sz="1600" dirty="0" err="1"/>
              <a:t>domeniu</a:t>
            </a:r>
            <a:r>
              <a:rPr lang="en-US" sz="1600" dirty="0"/>
              <a:t> central.</a:t>
            </a:r>
            <a:r>
              <a:rPr lang="ro-RO" sz="1600" dirty="0"/>
              <a:t> </a:t>
            </a:r>
            <a:r>
              <a:rPr lang="en-US" sz="1600" dirty="0" err="1"/>
              <a:t>Acest</a:t>
            </a:r>
            <a:r>
              <a:rPr lang="en-US" sz="1600" dirty="0"/>
              <a:t> </a:t>
            </a:r>
            <a:r>
              <a:rPr lang="en-US" sz="1600" dirty="0" err="1"/>
              <a:t>domeniu</a:t>
            </a:r>
            <a:r>
              <a:rPr lang="en-US" sz="1600" dirty="0"/>
              <a:t> </a:t>
            </a:r>
            <a:r>
              <a:rPr lang="ro-MD" sz="1600" dirty="0"/>
              <a:t>central </a:t>
            </a:r>
            <a:r>
              <a:rPr lang="en-US" sz="1600" dirty="0"/>
              <a:t>include un </a:t>
            </a:r>
            <a:r>
              <a:rPr lang="en-US" sz="1600" dirty="0" err="1"/>
              <a:t>filtru</a:t>
            </a:r>
            <a:r>
              <a:rPr lang="en-US" sz="1600" dirty="0"/>
              <a:t> de </a:t>
            </a:r>
            <a:r>
              <a:rPr lang="en-US" sz="1600" dirty="0" err="1"/>
              <a:t>selectivitate</a:t>
            </a:r>
            <a:r>
              <a:rPr lang="en-US" sz="1600" dirty="0"/>
              <a:t>, care </a:t>
            </a:r>
            <a:r>
              <a:rPr lang="en-US" sz="1600" dirty="0" err="1"/>
              <a:t>permite</a:t>
            </a:r>
            <a:r>
              <a:rPr lang="en-US" sz="1600" dirty="0"/>
              <a:t> </a:t>
            </a:r>
            <a:r>
              <a:rPr lang="en-US" sz="1600" dirty="0" err="1"/>
              <a:t>doar</a:t>
            </a:r>
            <a:r>
              <a:rPr lang="en-US" sz="1600" dirty="0"/>
              <a:t> </a:t>
            </a:r>
            <a:r>
              <a:rPr lang="en-US" sz="1600" dirty="0" err="1"/>
              <a:t>anumitor</a:t>
            </a:r>
            <a:r>
              <a:rPr lang="en-US" sz="1600" dirty="0"/>
              <a:t> </a:t>
            </a:r>
            <a:r>
              <a:rPr lang="en-US" sz="1600" dirty="0" err="1"/>
              <a:t>ioni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traverseze</a:t>
            </a:r>
            <a:r>
              <a:rPr lang="en-US" sz="1600" dirty="0"/>
              <a:t> </a:t>
            </a:r>
            <a:r>
              <a:rPr lang="en-US" sz="1600" dirty="0" err="1"/>
              <a:t>canalul</a:t>
            </a:r>
            <a:r>
              <a:rPr lang="en-US" sz="1600" dirty="0"/>
              <a:t>.</a:t>
            </a:r>
          </a:p>
          <a:p>
            <a:pPr marL="0" indent="0" algn="ctr" fontAlgn="ctr">
              <a:buNone/>
            </a:pPr>
            <a:r>
              <a:rPr lang="en-US" sz="1600" b="1" dirty="0" err="1">
                <a:solidFill>
                  <a:srgbClr val="FF0000"/>
                </a:solidFill>
              </a:rPr>
              <a:t>Prezența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canalelor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ionice</a:t>
            </a:r>
            <a:r>
              <a:rPr lang="en-US" sz="1600" b="1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r>
              <a:rPr lang="ro-RO" sz="1600" b="1" dirty="0"/>
              <a:t>Î</a:t>
            </a:r>
            <a:r>
              <a:rPr lang="en-US" sz="1600" b="1" dirty="0"/>
              <a:t>n </a:t>
            </a:r>
            <a:r>
              <a:rPr lang="en-US" sz="1600" b="1" dirty="0" err="1"/>
              <a:t>membranele</a:t>
            </a:r>
            <a:r>
              <a:rPr lang="en-US" sz="1600" b="1" dirty="0"/>
              <a:t> </a:t>
            </a:r>
            <a:r>
              <a:rPr lang="en-US" sz="1600" b="1" dirty="0" err="1"/>
              <a:t>tuturor</a:t>
            </a:r>
            <a:r>
              <a:rPr lang="en-US" sz="1600" b="1" dirty="0"/>
              <a:t> </a:t>
            </a:r>
            <a:r>
              <a:rPr lang="en-US" sz="1600" b="1" dirty="0" err="1"/>
              <a:t>tipurilor</a:t>
            </a:r>
            <a:r>
              <a:rPr lang="en-US" sz="1600" b="1" dirty="0"/>
              <a:t> de </a:t>
            </a:r>
            <a:r>
              <a:rPr lang="en-US" sz="1600" b="1" dirty="0" err="1"/>
              <a:t>celule</a:t>
            </a:r>
            <a:r>
              <a:rPr lang="en-US" sz="1600" dirty="0"/>
              <a:t>, </a:t>
            </a:r>
            <a:r>
              <a:rPr lang="en-US" sz="1600" dirty="0" err="1"/>
              <a:t>fiind</a:t>
            </a:r>
            <a:r>
              <a:rPr lang="en-US" sz="1600" dirty="0"/>
              <a:t> un element fundamental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activitatea</a:t>
            </a:r>
            <a:r>
              <a:rPr lang="en-US" sz="1600" dirty="0"/>
              <a:t> lor.</a:t>
            </a:r>
          </a:p>
          <a:p>
            <a:pPr marL="0" indent="0" algn="ctr">
              <a:buNone/>
            </a:pPr>
            <a:r>
              <a:rPr lang="en-US" sz="1600" b="1" dirty="0" err="1">
                <a:solidFill>
                  <a:srgbClr val="FF0000"/>
                </a:solidFill>
              </a:rPr>
              <a:t>Proprietatile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canalelor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ionice</a:t>
            </a:r>
            <a:endParaRPr lang="en-US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b="1" dirty="0" err="1"/>
              <a:t>Rapiditatea</a:t>
            </a:r>
            <a:r>
              <a:rPr lang="en-US" sz="1600" b="1" dirty="0"/>
              <a:t> </a:t>
            </a:r>
            <a:r>
              <a:rPr lang="en-US" sz="1600" b="1" dirty="0" err="1"/>
              <a:t>transportului</a:t>
            </a:r>
            <a:r>
              <a:rPr lang="en-US" sz="1600" b="1" dirty="0"/>
              <a:t> </a:t>
            </a:r>
            <a:r>
              <a:rPr lang="ro-RO" sz="1600" b="1" dirty="0"/>
              <a:t> 1pS ---1 </a:t>
            </a:r>
            <a:r>
              <a:rPr lang="ro-RO" sz="1600" b="1" dirty="0" err="1"/>
              <a:t>mln</a:t>
            </a:r>
            <a:r>
              <a:rPr lang="en-US" sz="1600" dirty="0"/>
              <a:t> </a:t>
            </a:r>
            <a:r>
              <a:rPr lang="en-US" sz="1600" dirty="0" err="1"/>
              <a:t>ioni</a:t>
            </a:r>
            <a:r>
              <a:rPr lang="en-US" sz="1600" dirty="0"/>
              <a:t>/secunda (de 100 </a:t>
            </a:r>
            <a:r>
              <a:rPr lang="en-US" sz="1600" dirty="0" err="1"/>
              <a:t>ori</a:t>
            </a:r>
            <a:r>
              <a:rPr lang="en-US" sz="1600" dirty="0"/>
              <a:t> </a:t>
            </a:r>
            <a:r>
              <a:rPr lang="en-US" sz="1600" dirty="0" err="1"/>
              <a:t>m.mare</a:t>
            </a:r>
            <a:r>
              <a:rPr lang="en-US" sz="1600" dirty="0"/>
              <a:t> ca a </a:t>
            </a:r>
            <a:r>
              <a:rPr lang="en-US" sz="1600" dirty="0" err="1"/>
              <a:t>proteinelor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b="1" dirty="0" err="1"/>
              <a:t>Selectivitate</a:t>
            </a:r>
            <a:r>
              <a:rPr lang="en-US" sz="1600" b="1" dirty="0"/>
              <a:t> </a:t>
            </a:r>
            <a:r>
              <a:rPr lang="ro-RO" sz="1600" b="1" dirty="0"/>
              <a:t>î</a:t>
            </a:r>
            <a:r>
              <a:rPr lang="en-US" sz="1600" b="1" dirty="0" err="1"/>
              <a:t>nalta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exceptie</a:t>
            </a:r>
            <a:r>
              <a:rPr lang="en-US" sz="1600" dirty="0"/>
              <a:t> </a:t>
            </a:r>
            <a:r>
              <a:rPr lang="en-US" sz="1600" dirty="0" err="1"/>
              <a:t>canalul</a:t>
            </a:r>
            <a:r>
              <a:rPr lang="en-US" sz="1600" dirty="0"/>
              <a:t> nicotinic </a:t>
            </a:r>
            <a:r>
              <a:rPr lang="en-US" sz="1600" dirty="0" err="1"/>
              <a:t>responsabil</a:t>
            </a:r>
            <a:r>
              <a:rPr lang="en-US" sz="1600" dirty="0"/>
              <a:t> de </a:t>
            </a:r>
            <a:r>
              <a:rPr lang="en-US" sz="1600" dirty="0" err="1"/>
              <a:t>activitatea</a:t>
            </a:r>
            <a:r>
              <a:rPr lang="en-US" sz="1600" dirty="0"/>
              <a:t> muscular</a:t>
            </a:r>
            <a:r>
              <a:rPr lang="ro-RO" sz="1600" dirty="0"/>
              <a:t>ă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b="1" dirty="0" err="1"/>
              <a:t>Durata</a:t>
            </a:r>
            <a:r>
              <a:rPr lang="en-US" sz="1600" b="1" dirty="0"/>
              <a:t> </a:t>
            </a:r>
            <a:r>
              <a:rPr lang="en-US" sz="1600" b="1" dirty="0" err="1"/>
              <a:t>deschiderii</a:t>
            </a:r>
            <a:r>
              <a:rPr lang="en-US" sz="1600" b="1" dirty="0"/>
              <a:t> </a:t>
            </a:r>
            <a:r>
              <a:rPr lang="en-US" sz="1600" b="1" dirty="0" err="1"/>
              <a:t>variabil</a:t>
            </a:r>
            <a:r>
              <a:rPr lang="ro-RO" sz="1600" b="1" dirty="0"/>
              <a:t>ă</a:t>
            </a:r>
            <a:endParaRPr lang="en-US" sz="1600" b="1" dirty="0"/>
          </a:p>
          <a:p>
            <a:pPr marL="0" indent="0">
              <a:buNone/>
            </a:pPr>
            <a:r>
              <a:rPr lang="ro-RO" sz="1600" b="1" dirty="0"/>
              <a:t>Contribuie</a:t>
            </a:r>
            <a:r>
              <a:rPr lang="en-US" sz="1600" b="1" dirty="0"/>
              <a:t> la </a:t>
            </a:r>
            <a:r>
              <a:rPr lang="en-US" sz="1600" b="1" dirty="0" err="1"/>
              <a:t>polaritatea</a:t>
            </a:r>
            <a:r>
              <a:rPr lang="en-US" sz="1600" b="1" dirty="0"/>
              <a:t> </a:t>
            </a:r>
            <a:r>
              <a:rPr lang="en-US" sz="1600" b="1" dirty="0" err="1"/>
              <a:t>membranei</a:t>
            </a:r>
            <a:r>
              <a:rPr lang="en-US" sz="1600" dirty="0"/>
              <a:t> 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BB9EBA-0CA8-4BEC-4B97-B004F48FB0E5}"/>
              </a:ext>
            </a:extLst>
          </p:cNvPr>
          <p:cNvCxnSpPr/>
          <p:nvPr/>
        </p:nvCxnSpPr>
        <p:spPr>
          <a:xfrm>
            <a:off x="5481919" y="1721223"/>
            <a:ext cx="43927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57E1F7B-ADC3-5801-11BB-8DD4D0C2E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20" y="1605389"/>
            <a:ext cx="554784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66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4227</Words>
  <Application>Microsoft Office PowerPoint</Application>
  <PresentationFormat>Widescreen</PresentationFormat>
  <Paragraphs>234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Office Theme</vt:lpstr>
      <vt:lpstr>Concepte de bază în membrane, I Canale ionice</vt:lpstr>
      <vt:lpstr>Factorii cheie care influențează selectivitatea și difuzia prin canale ionice </vt:lpstr>
      <vt:lpstr>Factorii cheie care influențează selectivitatea și difuzia prin canale ionice </vt:lpstr>
      <vt:lpstr>Tabel comparativ</vt:lpstr>
      <vt:lpstr>Canale ionice</vt:lpstr>
      <vt:lpstr>Exemplu autentic de canal ionic </vt:lpstr>
      <vt:lpstr>Canal ionic real</vt:lpstr>
      <vt:lpstr>Canale membranare</vt:lpstr>
      <vt:lpstr>Canale ionice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Canale ionice fără poartă ( de scurgere)</vt:lpstr>
      <vt:lpstr>Aquaporinele</vt:lpstr>
      <vt:lpstr>Tipuri de AQP la om și particularități</vt:lpstr>
      <vt:lpstr>Canalopatie</vt:lpstr>
      <vt:lpstr>PowerPoint Presentation</vt:lpstr>
      <vt:lpstr>PowerPoint Presentation</vt:lpstr>
      <vt:lpstr>Echilibru osmotic</vt:lpstr>
      <vt:lpstr>Echilibrul ionic</vt:lpstr>
      <vt:lpstr>Echilibrul DONNAN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Gibbs – Donnan effect (supl: sinestătător))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COR-RCU</dc:creator>
  <cp:lastModifiedBy>Artur Buzdugan</cp:lastModifiedBy>
  <cp:revision>66</cp:revision>
  <dcterms:created xsi:type="dcterms:W3CDTF">2025-09-07T09:44:44Z</dcterms:created>
  <dcterms:modified xsi:type="dcterms:W3CDTF">2025-11-12T12:41:44Z</dcterms:modified>
</cp:coreProperties>
</file>