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Сред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27" autoAdjust="0"/>
    <p:restoredTop sz="96570" autoAdjust="0"/>
  </p:normalViewPr>
  <p:slideViewPr>
    <p:cSldViewPr snapToGrid="0">
      <p:cViewPr varScale="1">
        <p:scale>
          <a:sx n="125" d="100"/>
          <a:sy n="125" d="100"/>
        </p:scale>
        <p:origin x="-324" y="-84"/>
      </p:cViewPr>
      <p:guideLst>
        <p:guide orient="horz" pos="2160"/>
        <p:guide pos="3840"/>
      </p:guideLst>
    </p:cSldViewPr>
  </p:slideViewPr>
  <p:outlineViewPr>
    <p:cViewPr>
      <p:scale>
        <a:sx n="33" d="100"/>
        <a:sy n="33" d="100"/>
      </p:scale>
      <p:origin x="0" y="1168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1B6F2C-B9F2-402A-8688-14F5531FC8D3}" type="datetimeFigureOut">
              <a:rPr lang="en-US" smtClean="0"/>
              <a:t>10/18/2021</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22D151-C640-4615-B4EA-FB9F2C03BAA5}" type="slidenum">
              <a:rPr lang="en-US" smtClean="0"/>
              <a:t>‹#›</a:t>
            </a:fld>
            <a:endParaRPr lang="en-US"/>
          </a:p>
        </p:txBody>
      </p:sp>
    </p:spTree>
    <p:extLst>
      <p:ext uri="{BB962C8B-B14F-4D97-AF65-F5344CB8AC3E}">
        <p14:creationId xmlns:p14="http://schemas.microsoft.com/office/powerpoint/2010/main" val="4001430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mtClean="0"/>
              <a:t>IBM -11,10,2021</a:t>
            </a:r>
            <a:endParaRPr lang="en-US"/>
          </a:p>
        </p:txBody>
      </p:sp>
      <p:sp>
        <p:nvSpPr>
          <p:cNvPr id="4" name="Номер слайда 3"/>
          <p:cNvSpPr>
            <a:spLocks noGrp="1"/>
          </p:cNvSpPr>
          <p:nvPr>
            <p:ph type="sldNum" sz="quarter" idx="10"/>
          </p:nvPr>
        </p:nvSpPr>
        <p:spPr/>
        <p:txBody>
          <a:bodyPr/>
          <a:lstStyle/>
          <a:p>
            <a:fld id="{0E22D151-C640-4615-B4EA-FB9F2C03BAA5}" type="slidenum">
              <a:rPr lang="en-US" smtClean="0"/>
              <a:t>5</a:t>
            </a:fld>
            <a:endParaRPr lang="en-US"/>
          </a:p>
        </p:txBody>
      </p:sp>
    </p:spTree>
    <p:extLst>
      <p:ext uri="{BB962C8B-B14F-4D97-AF65-F5344CB8AC3E}">
        <p14:creationId xmlns:p14="http://schemas.microsoft.com/office/powerpoint/2010/main" val="1441901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3EBB42FD-6366-4779-9FE3-3E8955923E93}" type="datetimeFigureOut">
              <a:rPr lang="en-US" smtClean="0"/>
              <a:t>10/18/2021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3649293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EBB42FD-6366-4779-9FE3-3E8955923E93}" type="datetimeFigureOut">
              <a:rPr lang="en-US" smtClean="0"/>
              <a:t>10/18/2021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1070899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EBB42FD-6366-4779-9FE3-3E8955923E93}" type="datetimeFigureOut">
              <a:rPr lang="en-US" smtClean="0"/>
              <a:t>10/18/2021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2273690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EBB42FD-6366-4779-9FE3-3E8955923E93}" type="datetimeFigureOut">
              <a:rPr lang="en-US" smtClean="0"/>
              <a:t>10/18/2021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104756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EBB42FD-6366-4779-9FE3-3E8955923E93}" type="datetimeFigureOut">
              <a:rPr lang="en-US" smtClean="0"/>
              <a:t>10/18/2021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516475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3EBB42FD-6366-4779-9FE3-3E8955923E93}" type="datetimeFigureOut">
              <a:rPr lang="en-US" smtClean="0"/>
              <a:t>10/18/2021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51739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3EBB42FD-6366-4779-9FE3-3E8955923E93}" type="datetimeFigureOut">
              <a:rPr lang="en-US" smtClean="0"/>
              <a:t>10/18/2021</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3606022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3EBB42FD-6366-4779-9FE3-3E8955923E93}" type="datetimeFigureOut">
              <a:rPr lang="en-US" smtClean="0"/>
              <a:t>10/18/2021</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2789787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EBB42FD-6366-4779-9FE3-3E8955923E93}" type="datetimeFigureOut">
              <a:rPr lang="en-US" smtClean="0"/>
              <a:t>10/18/2021</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486948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EBB42FD-6366-4779-9FE3-3E8955923E93}" type="datetimeFigureOut">
              <a:rPr lang="en-US" smtClean="0"/>
              <a:t>10/18/2021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2428423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EBB42FD-6366-4779-9FE3-3E8955923E93}" type="datetimeFigureOut">
              <a:rPr lang="en-US" smtClean="0"/>
              <a:t>10/18/2021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2552748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BB42FD-6366-4779-9FE3-3E8955923E93}" type="datetimeFigureOut">
              <a:rPr lang="en-US" smtClean="0"/>
              <a:t>10/18/2021</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249529-30DE-4910-9B6E-9EAF452A3B24}" type="slidenum">
              <a:rPr lang="en-US" smtClean="0"/>
              <a:t>‹#›</a:t>
            </a:fld>
            <a:endParaRPr lang="en-US"/>
          </a:p>
        </p:txBody>
      </p:sp>
    </p:spTree>
    <p:extLst>
      <p:ext uri="{BB962C8B-B14F-4D97-AF65-F5344CB8AC3E}">
        <p14:creationId xmlns:p14="http://schemas.microsoft.com/office/powerpoint/2010/main" val="618599937"/>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32095" y="300186"/>
            <a:ext cx="10127810" cy="1610094"/>
          </a:xfrm>
        </p:spPr>
        <p:txBody>
          <a:bodyPr>
            <a:noAutofit/>
          </a:bodyPr>
          <a:lstStyle/>
          <a:p>
            <a:r>
              <a:rPr lang="x-none" sz="4000" b="1" smtClean="0">
                <a:latin typeface="Times New Roman" panose="02020603050405020304" pitchFamily="18" charset="0"/>
                <a:cs typeface="Times New Roman" panose="02020603050405020304" pitchFamily="18" charset="0"/>
              </a:rPr>
              <a:t>Proiectarea Asistată </a:t>
            </a:r>
            <a:r>
              <a:rPr lang="en-GB" sz="4000" b="1" smtClean="0">
                <a:latin typeface="Times New Roman" panose="02020603050405020304" pitchFamily="18" charset="0"/>
                <a:cs typeface="Times New Roman" panose="02020603050405020304" pitchFamily="18" charset="0"/>
              </a:rPr>
              <a:t/>
            </a:r>
            <a:br>
              <a:rPr lang="en-GB" sz="4000" b="1" smtClean="0">
                <a:latin typeface="Times New Roman" panose="02020603050405020304" pitchFamily="18" charset="0"/>
                <a:cs typeface="Times New Roman" panose="02020603050405020304" pitchFamily="18" charset="0"/>
              </a:rPr>
            </a:br>
            <a:r>
              <a:rPr lang="en-GB" sz="4000" b="1" smtClean="0">
                <a:latin typeface="Times New Roman" panose="02020603050405020304" pitchFamily="18" charset="0"/>
                <a:cs typeface="Times New Roman" panose="02020603050405020304" pitchFamily="18" charset="0"/>
              </a:rPr>
              <a:t>T</a:t>
            </a:r>
            <a:r>
              <a:rPr lang="x-none" sz="4000" b="1" smtClean="0">
                <a:latin typeface="Times New Roman" panose="02020603050405020304" pitchFamily="18" charset="0"/>
                <a:cs typeface="Times New Roman" panose="02020603050405020304" pitchFamily="18" charset="0"/>
              </a:rPr>
              <a:t>.</a:t>
            </a:r>
            <a:r>
              <a:rPr lang="en-GB" sz="4000" b="1" smtClean="0">
                <a:latin typeface="Times New Roman" panose="02020603050405020304" pitchFamily="18" charset="0"/>
                <a:cs typeface="Times New Roman" panose="02020603050405020304" pitchFamily="18" charset="0"/>
              </a:rPr>
              <a:t>4</a:t>
            </a:r>
            <a:r>
              <a:rPr lang="x-none" sz="4000" b="1" smtClean="0">
                <a:latin typeface="Times New Roman" panose="02020603050405020304" pitchFamily="18" charset="0"/>
                <a:cs typeface="Times New Roman" panose="02020603050405020304" pitchFamily="18" charset="0"/>
              </a:rPr>
              <a:t> – </a:t>
            </a:r>
            <a:r>
              <a:rPr lang="x-none" sz="4000" b="1">
                <a:latin typeface="Times New Roman" panose="02020603050405020304" pitchFamily="18" charset="0"/>
                <a:cs typeface="Times New Roman" panose="02020603050405020304" pitchFamily="18" charset="0"/>
              </a:rPr>
              <a:t>Proiectarea cablajului </a:t>
            </a:r>
            <a:r>
              <a:rPr lang="x-none" sz="4000" b="1" smtClean="0">
                <a:latin typeface="Times New Roman" panose="02020603050405020304" pitchFamily="18" charset="0"/>
                <a:cs typeface="Times New Roman" panose="02020603050405020304" pitchFamily="18" charset="0"/>
              </a:rPr>
              <a:t>imprimat</a:t>
            </a:r>
            <a:r>
              <a:rPr lang="ro-RO" sz="4000" b="1" smtClean="0">
                <a:latin typeface="Times New Roman" panose="02020603050405020304" pitchFamily="18" charset="0"/>
                <a:cs typeface="Times New Roman" panose="02020603050405020304" pitchFamily="18" charset="0"/>
              </a:rPr>
              <a:t>.</a:t>
            </a:r>
            <a:r>
              <a:rPr lang="en-GB" sz="4000" b="1">
                <a:latin typeface="Times New Roman" panose="02020603050405020304" pitchFamily="18" charset="0"/>
                <a:cs typeface="Times New Roman" panose="02020603050405020304" pitchFamily="18" charset="0"/>
              </a:rPr>
              <a:t> </a:t>
            </a:r>
            <a:r>
              <a:rPr lang="en-GB" sz="4000" b="1" err="1">
                <a:latin typeface="Times New Roman" panose="02020603050405020304" pitchFamily="18" charset="0"/>
                <a:cs typeface="Times New Roman" panose="02020603050405020304" pitchFamily="18" charset="0"/>
              </a:rPr>
              <a:t>Calcularea</a:t>
            </a:r>
            <a:r>
              <a:rPr lang="en-GB" sz="4000" b="1">
                <a:latin typeface="Times New Roman" panose="02020603050405020304" pitchFamily="18" charset="0"/>
                <a:cs typeface="Times New Roman" panose="02020603050405020304" pitchFamily="18" charset="0"/>
              </a:rPr>
              <a:t> </a:t>
            </a:r>
            <a:r>
              <a:rPr lang="en-GB" sz="4000" b="1" err="1">
                <a:latin typeface="Times New Roman" panose="02020603050405020304" pitchFamily="18" charset="0"/>
                <a:cs typeface="Times New Roman" panose="02020603050405020304" pitchFamily="18" charset="0"/>
              </a:rPr>
              <a:t>parametrilor</a:t>
            </a:r>
            <a:r>
              <a:rPr lang="en-GB" sz="4000" b="1">
                <a:latin typeface="Times New Roman" panose="02020603050405020304" pitchFamily="18" charset="0"/>
                <a:cs typeface="Times New Roman" panose="02020603050405020304" pitchFamily="18" charset="0"/>
              </a:rPr>
              <a:t> </a:t>
            </a:r>
            <a:r>
              <a:rPr lang="en-GB" sz="4000" b="1" err="1">
                <a:latin typeface="Times New Roman" panose="02020603050405020304" pitchFamily="18" charset="0"/>
                <a:cs typeface="Times New Roman" panose="02020603050405020304" pitchFamily="18" charset="0"/>
              </a:rPr>
              <a:t>cablajului</a:t>
            </a:r>
            <a:r>
              <a:rPr lang="en-GB" sz="4000" b="1">
                <a:latin typeface="Times New Roman" panose="02020603050405020304" pitchFamily="18" charset="0"/>
                <a:cs typeface="Times New Roman" panose="02020603050405020304" pitchFamily="18" charset="0"/>
              </a:rPr>
              <a:t> </a:t>
            </a:r>
            <a:r>
              <a:rPr lang="en-GB" sz="4000" b="1" err="1">
                <a:latin typeface="Times New Roman" panose="02020603050405020304" pitchFamily="18" charset="0"/>
                <a:cs typeface="Times New Roman" panose="02020603050405020304" pitchFamily="18" charset="0"/>
              </a:rPr>
              <a:t>imprimat</a:t>
            </a:r>
            <a:endParaRPr lang="en-US" sz="4000" b="1">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524000" y="6019800"/>
            <a:ext cx="9144000" cy="635000"/>
          </a:xfrm>
        </p:spPr>
        <p:txBody>
          <a:bodyPr/>
          <a:lstStyle/>
          <a:p>
            <a:r>
              <a:rPr lang="en-US" smtClean="0"/>
              <a:t>Conf. Univ. Dr. </a:t>
            </a:r>
            <a:r>
              <a:rPr lang="en-US" err="1" smtClean="0"/>
              <a:t>Crețu</a:t>
            </a:r>
            <a:r>
              <a:rPr lang="en-US" smtClean="0"/>
              <a:t> </a:t>
            </a:r>
            <a:r>
              <a:rPr lang="en-US" err="1" smtClean="0"/>
              <a:t>Vasilii</a:t>
            </a:r>
            <a:endParaRPr lang="en-US" smtClean="0"/>
          </a:p>
          <a:p>
            <a:endParaRPr lang="en-US"/>
          </a:p>
        </p:txBody>
      </p:sp>
      <p:sp>
        <p:nvSpPr>
          <p:cNvPr id="4" name="TextBox 3"/>
          <p:cNvSpPr txBox="1"/>
          <p:nvPr/>
        </p:nvSpPr>
        <p:spPr>
          <a:xfrm>
            <a:off x="835937" y="2017162"/>
            <a:ext cx="10390360" cy="369332"/>
          </a:xfrm>
          <a:prstGeom prst="rect">
            <a:avLst/>
          </a:prstGeom>
          <a:noFill/>
        </p:spPr>
        <p:txBody>
          <a:bodyPr wrap="square" rtlCol="0">
            <a:spAutoFit/>
          </a:bodyPr>
          <a:lstStyle/>
          <a:p>
            <a:r>
              <a:rPr lang="x-none" smtClean="0"/>
              <a:t>Scopul Lecției: </a:t>
            </a:r>
            <a:r>
              <a:rPr lang="en-GB" err="1" smtClean="0"/>
              <a:t>calculul</a:t>
            </a:r>
            <a:r>
              <a:rPr lang="en-GB" smtClean="0"/>
              <a:t> </a:t>
            </a:r>
            <a:r>
              <a:rPr lang="en-GB" err="1" smtClean="0"/>
              <a:t>dupa</a:t>
            </a:r>
            <a:r>
              <a:rPr lang="en-GB" smtClean="0"/>
              <a:t> </a:t>
            </a:r>
            <a:r>
              <a:rPr lang="en-GB" err="1" smtClean="0"/>
              <a:t>curent</a:t>
            </a:r>
            <a:r>
              <a:rPr lang="en-GB" smtClean="0"/>
              <a:t>, dup</a:t>
            </a:r>
            <a:r>
              <a:rPr lang="x-none" smtClean="0"/>
              <a:t>ă tensiune și după fregvență a parametrilor cablajului imprimat</a:t>
            </a:r>
            <a:endParaRPr lang="en-US"/>
          </a:p>
        </p:txBody>
      </p:sp>
    </p:spTree>
    <p:extLst>
      <p:ext uri="{BB962C8B-B14F-4D97-AF65-F5344CB8AC3E}">
        <p14:creationId xmlns:p14="http://schemas.microsoft.com/office/powerpoint/2010/main" val="34151908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7695" y="0"/>
            <a:ext cx="12074305" cy="6735778"/>
          </a:xfrm>
        </p:spPr>
        <p:txBody>
          <a:bodyPr>
            <a:normAutofit/>
          </a:bodyPr>
          <a:lstStyle/>
          <a:p>
            <a:pPr lvl="0"/>
            <a:r>
              <a:rPr lang="it-IT" sz="2000" b="1" u="sng"/>
              <a:t>FRECVENTA</a:t>
            </a:r>
            <a:r>
              <a:rPr lang="it-IT" sz="2000"/>
              <a:t> impune restrictii numai cand lucreaza la valori foarte inalte si intervine capacitatea distributiva intre traseele conductoare. </a:t>
            </a:r>
            <a:endParaRPr lang="en-US" sz="2000"/>
          </a:p>
          <a:p>
            <a:r>
              <a:rPr lang="it-IT" sz="2000"/>
              <a:t>Pentru proiectarea unui cablaj imprimat pentru un circuit cu functionare la inalta frecventa intervin urmatorii parametrii: dimensiunile traseelor (latimea conductorului, distanta intre trasee, grosimea conductorului), natura conductorului, natura si grosimea suportului izolant.</a:t>
            </a:r>
            <a:endParaRPr lang="en-US" sz="2000"/>
          </a:p>
          <a:p>
            <a:r>
              <a:rPr lang="it-IT" sz="2000"/>
              <a:t>Capacitatea de cuplaj distribuita pe unitatea de lungime intre doua trasee conductoare paralele si identice, pentru pertinax simplu placat, respective dublu placat, este reprezentata in cele doua grafice 1 s respective 2.</a:t>
            </a:r>
            <a:endParaRPr lang="en-US" sz="2000"/>
          </a:p>
          <a:p>
            <a:endParaRPr lang="en-US"/>
          </a:p>
        </p:txBody>
      </p:sp>
      <p:pic>
        <p:nvPicPr>
          <p:cNvPr id="6146" name="Picture 2" descr="ma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7272" y="2342144"/>
            <a:ext cx="5997575" cy="310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Прямоугольник 3"/>
          <p:cNvSpPr/>
          <p:nvPr/>
        </p:nvSpPr>
        <p:spPr>
          <a:xfrm>
            <a:off x="259533" y="5535449"/>
            <a:ext cx="6096000" cy="1200329"/>
          </a:xfrm>
          <a:prstGeom prst="rect">
            <a:avLst/>
          </a:prstGeom>
        </p:spPr>
        <p:txBody>
          <a:bodyPr>
            <a:spAutoFit/>
          </a:bodyPr>
          <a:lstStyle/>
          <a:p>
            <a:pPr indent="228600" algn="just">
              <a:spcAft>
                <a:spcPts val="0"/>
              </a:spcAft>
            </a:pPr>
            <a:r>
              <a:rPr lang="it-IT">
                <a:latin typeface="Times New Roman" panose="02020603050405020304" pitchFamily="18" charset="0"/>
                <a:ea typeface="Times New Roman" panose="02020603050405020304" pitchFamily="18" charset="0"/>
              </a:rPr>
              <a:t>Cand traseele conductoare nu sunt egale si anume unul este de 2,5 ori mai lat decat celalalt, capacitatea distribuita parazita se obtine inmultind datele din graficele prezentate mai sus cu 1,25.</a:t>
            </a:r>
            <a:endParaRPr lang="en-US" sz="1400">
              <a:effectLst/>
              <a:latin typeface="Times New Roman" panose="02020603050405020304" pitchFamily="18" charset="0"/>
              <a:ea typeface="Times New Roman" panose="02020603050405020304" pitchFamily="18" charset="0"/>
            </a:endParaRPr>
          </a:p>
        </p:txBody>
      </p:sp>
      <p:pic>
        <p:nvPicPr>
          <p:cNvPr id="6147" name="Picture 3" descr="ma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54847" y="3110928"/>
            <a:ext cx="5946775" cy="193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Прямоугольник 4"/>
          <p:cNvSpPr/>
          <p:nvPr/>
        </p:nvSpPr>
        <p:spPr>
          <a:xfrm>
            <a:off x="6497371" y="5041328"/>
            <a:ext cx="6096000" cy="1754326"/>
          </a:xfrm>
          <a:prstGeom prst="rect">
            <a:avLst/>
          </a:prstGeom>
        </p:spPr>
        <p:txBody>
          <a:bodyPr>
            <a:spAutoFit/>
          </a:bodyPr>
          <a:lstStyle/>
          <a:p>
            <a:pPr indent="228600" algn="ctr">
              <a:spcAft>
                <a:spcPts val="0"/>
              </a:spcAft>
            </a:pPr>
            <a:r>
              <a:rPr lang="it-IT">
                <a:latin typeface="Times New Roman" panose="02020603050405020304" pitchFamily="18" charset="0"/>
                <a:ea typeface="Times New Roman" panose="02020603050405020304" pitchFamily="18" charset="0"/>
              </a:rPr>
              <a:t>Capacitatea distribuita de cuplare intre traseele</a:t>
            </a:r>
            <a:endParaRPr lang="en-US" sz="1400">
              <a:latin typeface="Times New Roman" panose="02020603050405020304" pitchFamily="18" charset="0"/>
              <a:ea typeface="Times New Roman" panose="02020603050405020304" pitchFamily="18" charset="0"/>
            </a:endParaRPr>
          </a:p>
          <a:p>
            <a:pPr algn="ctr">
              <a:spcAft>
                <a:spcPts val="0"/>
              </a:spcAft>
            </a:pPr>
            <a:r>
              <a:rPr lang="fr-FR">
                <a:latin typeface="Times New Roman" panose="02020603050405020304" pitchFamily="18" charset="0"/>
                <a:ea typeface="Times New Roman" panose="02020603050405020304" pitchFamily="18" charset="0"/>
              </a:rPr>
              <a:t>paralele conductoare pe suport izolant de pertinax:</a:t>
            </a:r>
            <a:endParaRPr lang="en-US" sz="1400">
              <a:latin typeface="Times New Roman" panose="02020603050405020304" pitchFamily="18" charset="0"/>
              <a:ea typeface="Times New Roman" panose="02020603050405020304" pitchFamily="18" charset="0"/>
            </a:endParaRPr>
          </a:p>
          <a:p>
            <a:pPr algn="just">
              <a:spcAft>
                <a:spcPts val="0"/>
              </a:spcAft>
            </a:pPr>
            <a:r>
              <a:rPr lang="fr-FR">
                <a:latin typeface="Times New Roman" panose="02020603050405020304" pitchFamily="18" charset="0"/>
                <a:ea typeface="Times New Roman" panose="02020603050405020304" pitchFamily="18" charset="0"/>
              </a:rPr>
              <a:t>1 – simplu placat</a:t>
            </a:r>
            <a:endParaRPr lang="en-US" sz="1400">
              <a:latin typeface="Times New Roman" panose="02020603050405020304" pitchFamily="18" charset="0"/>
              <a:ea typeface="Times New Roman" panose="02020603050405020304" pitchFamily="18" charset="0"/>
            </a:endParaRPr>
          </a:p>
          <a:p>
            <a:pPr algn="just">
              <a:spcAft>
                <a:spcPts val="0"/>
              </a:spcAft>
            </a:pPr>
            <a:r>
              <a:rPr lang="fr-FR">
                <a:latin typeface="Times New Roman" panose="02020603050405020304" pitchFamily="18" charset="0"/>
                <a:ea typeface="Times New Roman" panose="02020603050405020304" pitchFamily="18" charset="0"/>
              </a:rPr>
              <a:t>2 – dublu placat</a:t>
            </a:r>
            <a:endParaRPr lang="en-US" sz="1400">
              <a:latin typeface="Times New Roman" panose="02020603050405020304" pitchFamily="18" charset="0"/>
              <a:ea typeface="Times New Roman" panose="02020603050405020304" pitchFamily="18" charset="0"/>
            </a:endParaRPr>
          </a:p>
          <a:p>
            <a:pPr algn="just">
              <a:spcAft>
                <a:spcPts val="0"/>
              </a:spcAft>
            </a:pPr>
            <a:r>
              <a:rPr lang="it-IT">
                <a:latin typeface="Times New Roman" panose="02020603050405020304" pitchFamily="18" charset="0"/>
                <a:ea typeface="Times New Roman" panose="02020603050405020304" pitchFamily="18" charset="0"/>
              </a:rPr>
              <a:t>3 – trasee conductoare neegale simplu placat</a:t>
            </a:r>
            <a:endParaRPr lang="en-US" sz="1400">
              <a:latin typeface="Times New Roman" panose="02020603050405020304" pitchFamily="18" charset="0"/>
              <a:ea typeface="Times New Roman" panose="02020603050405020304" pitchFamily="18" charset="0"/>
            </a:endParaRPr>
          </a:p>
          <a:p>
            <a:pPr algn="just">
              <a:spcAft>
                <a:spcPts val="0"/>
              </a:spcAft>
            </a:pPr>
            <a:r>
              <a:rPr lang="it-IT">
                <a:latin typeface="Times New Roman" panose="02020603050405020304" pitchFamily="18" charset="0"/>
                <a:ea typeface="Times New Roman" panose="02020603050405020304" pitchFamily="18" charset="0"/>
              </a:rPr>
              <a:t>4 -  trasee conductoare neegale dublu placat   </a:t>
            </a:r>
            <a:endParaRPr lang="en-US" sz="1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233395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 y="144854"/>
            <a:ext cx="12113537" cy="6627137"/>
          </a:xfrm>
        </p:spPr>
        <p:txBody>
          <a:bodyPr/>
          <a:lstStyle/>
          <a:p>
            <a:pPr marL="0" indent="0">
              <a:buNone/>
            </a:pPr>
            <a:r>
              <a:rPr lang="it-IT"/>
              <a:t>Capacitatea distribuita intre doua trasee conductoare paralele si identice pe un suport de 2 mm grosime este prezentata in urmatorul tabel:</a:t>
            </a:r>
            <a:endParaRPr lang="en-US"/>
          </a:p>
          <a:p>
            <a:endParaRPr lang="en-US"/>
          </a:p>
        </p:txBody>
      </p:sp>
      <p:graphicFrame>
        <p:nvGraphicFramePr>
          <p:cNvPr id="4" name="Таблица 3"/>
          <p:cNvGraphicFramePr>
            <a:graphicFrameLocks noGrp="1"/>
          </p:cNvGraphicFramePr>
          <p:nvPr>
            <p:extLst>
              <p:ext uri="{D42A27DB-BD31-4B8C-83A1-F6EECF244321}">
                <p14:modId xmlns:p14="http://schemas.microsoft.com/office/powerpoint/2010/main" val="1506913584"/>
              </p:ext>
            </p:extLst>
          </p:nvPr>
        </p:nvGraphicFramePr>
        <p:xfrm>
          <a:off x="2870636" y="932470"/>
          <a:ext cx="5690235" cy="1158240"/>
        </p:xfrm>
        <a:graphic>
          <a:graphicData uri="http://schemas.openxmlformats.org/drawingml/2006/table">
            <a:tbl>
              <a:tblPr firstCol="1" lastRow="1" lastCol="1" bandRow="1" bandCol="1">
                <a:tableStyleId>{5940675A-B579-460E-94D1-54222C63F5DA}</a:tableStyleId>
              </a:tblPr>
              <a:tblGrid>
                <a:gridCol w="1438275">
                  <a:extLst>
                    <a:ext uri="{9D8B030D-6E8A-4147-A177-3AD203B41FA5}">
                      <a16:colId xmlns="" xmlns:a16="http://schemas.microsoft.com/office/drawing/2014/main" val="4137852546"/>
                    </a:ext>
                  </a:extLst>
                </a:gridCol>
                <a:gridCol w="1028700">
                  <a:extLst>
                    <a:ext uri="{9D8B030D-6E8A-4147-A177-3AD203B41FA5}">
                      <a16:colId xmlns="" xmlns:a16="http://schemas.microsoft.com/office/drawing/2014/main" val="1658955594"/>
                    </a:ext>
                  </a:extLst>
                </a:gridCol>
                <a:gridCol w="1028700">
                  <a:extLst>
                    <a:ext uri="{9D8B030D-6E8A-4147-A177-3AD203B41FA5}">
                      <a16:colId xmlns="" xmlns:a16="http://schemas.microsoft.com/office/drawing/2014/main" val="1253540845"/>
                    </a:ext>
                  </a:extLst>
                </a:gridCol>
                <a:gridCol w="1097280">
                  <a:extLst>
                    <a:ext uri="{9D8B030D-6E8A-4147-A177-3AD203B41FA5}">
                      <a16:colId xmlns="" xmlns:a16="http://schemas.microsoft.com/office/drawing/2014/main" val="3053703918"/>
                    </a:ext>
                  </a:extLst>
                </a:gridCol>
                <a:gridCol w="1097280">
                  <a:extLst>
                    <a:ext uri="{9D8B030D-6E8A-4147-A177-3AD203B41FA5}">
                      <a16:colId xmlns="" xmlns:a16="http://schemas.microsoft.com/office/drawing/2014/main" val="4064660795"/>
                    </a:ext>
                  </a:extLst>
                </a:gridCol>
              </a:tblGrid>
              <a:tr h="0">
                <a:tc rowSpan="2">
                  <a:txBody>
                    <a:bodyPr/>
                    <a:lstStyle/>
                    <a:p>
                      <a:pPr algn="just">
                        <a:spcAft>
                          <a:spcPts val="0"/>
                        </a:spcAft>
                      </a:pPr>
                      <a:r>
                        <a:rPr lang="fr-FR" sz="1400" err="1">
                          <a:effectLst/>
                        </a:rPr>
                        <a:t>Latimea</a:t>
                      </a:r>
                      <a:r>
                        <a:rPr lang="fr-FR" sz="1400">
                          <a:effectLst/>
                        </a:rPr>
                        <a:t> </a:t>
                      </a:r>
                      <a:r>
                        <a:rPr lang="fr-FR" sz="1400" err="1">
                          <a:effectLst/>
                        </a:rPr>
                        <a:t>traseului</a:t>
                      </a:r>
                      <a:r>
                        <a:rPr lang="fr-FR" sz="1400">
                          <a:effectLst/>
                        </a:rPr>
                        <a:t> de </a:t>
                      </a:r>
                      <a:r>
                        <a:rPr lang="fr-FR" sz="1400" err="1">
                          <a:effectLst/>
                        </a:rPr>
                        <a:t>cupru</a:t>
                      </a:r>
                      <a:r>
                        <a:rPr lang="fr-FR" sz="1400">
                          <a:effectLst/>
                        </a:rPr>
                        <a:t> [mm]</a:t>
                      </a:r>
                      <a:endParaRPr lang="en-US" sz="1200">
                        <a:effectLst/>
                        <a:latin typeface="Times New Roman" panose="02020603050405020304" pitchFamily="18" charset="0"/>
                        <a:ea typeface="Times New Roman" panose="02020603050405020304" pitchFamily="18" charset="0"/>
                      </a:endParaRPr>
                    </a:p>
                  </a:txBody>
                  <a:tcPr marL="68580" marR="68580" marT="0" marB="0"/>
                </a:tc>
                <a:tc gridSpan="4">
                  <a:txBody>
                    <a:bodyPr/>
                    <a:lstStyle/>
                    <a:p>
                      <a:pPr algn="just">
                        <a:spcAft>
                          <a:spcPts val="0"/>
                        </a:spcAft>
                      </a:pPr>
                      <a:r>
                        <a:rPr lang="it-IT" sz="1400">
                          <a:effectLst/>
                        </a:rPr>
                        <a:t>Capacitatea [pF/cm] pentru o distanta intre trasee [mm]</a:t>
                      </a:r>
                      <a:endParaRPr lang="en-US" sz="120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3868369017"/>
                  </a:ext>
                </a:extLst>
              </a:tr>
              <a:tr h="0">
                <a:tc vMerge="1">
                  <a:txBody>
                    <a:bodyPr/>
                    <a:lstStyle/>
                    <a:p>
                      <a:endParaRPr lang="en-US"/>
                    </a:p>
                  </a:txBody>
                  <a:tcPr/>
                </a:tc>
                <a:tc>
                  <a:txBody>
                    <a:bodyPr/>
                    <a:lstStyle/>
                    <a:p>
                      <a:pPr algn="ctr">
                        <a:spcAft>
                          <a:spcPts val="0"/>
                        </a:spcAft>
                      </a:pPr>
                      <a:r>
                        <a:rPr lang="it-IT" sz="1400">
                          <a:effectLst/>
                        </a:rPr>
                        <a:t>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400">
                          <a:effectLst/>
                        </a:rPr>
                        <a:t>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400">
                          <a:effectLst/>
                        </a:rPr>
                        <a:t>3</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400">
                          <a:effectLst/>
                        </a:rPr>
                        <a:t>4</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4231019732"/>
                  </a:ext>
                </a:extLst>
              </a:tr>
              <a:tr h="0">
                <a:tc>
                  <a:txBody>
                    <a:bodyPr/>
                    <a:lstStyle/>
                    <a:p>
                      <a:pPr algn="ctr">
                        <a:spcAft>
                          <a:spcPts val="0"/>
                        </a:spcAft>
                      </a:pPr>
                      <a:r>
                        <a:rPr lang="it-IT" sz="1600">
                          <a:effectLst/>
                        </a:rPr>
                        <a:t>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a:effectLst/>
                        </a:rPr>
                        <a:t>0,62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a:effectLst/>
                        </a:rPr>
                        <a:t>0,52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a:effectLst/>
                        </a:rPr>
                        <a:t>0,38</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a:effectLst/>
                        </a:rPr>
                        <a:t>0,30</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3386986292"/>
                  </a:ext>
                </a:extLst>
              </a:tr>
              <a:tr h="0">
                <a:tc>
                  <a:txBody>
                    <a:bodyPr/>
                    <a:lstStyle/>
                    <a:p>
                      <a:pPr algn="ctr">
                        <a:spcAft>
                          <a:spcPts val="0"/>
                        </a:spcAft>
                      </a:pPr>
                      <a:r>
                        <a:rPr lang="it-IT" sz="1600">
                          <a:effectLst/>
                        </a:rPr>
                        <a:t>4</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a:effectLst/>
                        </a:rPr>
                        <a:t>0,68</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a:effectLst/>
                        </a:rPr>
                        <a:t>0,57</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a:effectLst/>
                        </a:rPr>
                        <a:t>0,43</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a:effectLst/>
                        </a:rPr>
                        <a:t>0,34</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3645500293"/>
                  </a:ext>
                </a:extLst>
              </a:tr>
              <a:tr h="0">
                <a:tc>
                  <a:txBody>
                    <a:bodyPr/>
                    <a:lstStyle/>
                    <a:p>
                      <a:pPr algn="ctr">
                        <a:spcAft>
                          <a:spcPts val="0"/>
                        </a:spcAft>
                      </a:pPr>
                      <a:r>
                        <a:rPr lang="it-IT" sz="1600">
                          <a:effectLst/>
                        </a:rPr>
                        <a:t>6</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a:effectLst/>
                        </a:rPr>
                        <a:t>0,73</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a:effectLst/>
                        </a:rPr>
                        <a:t>0,60</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a:effectLst/>
                        </a:rPr>
                        <a:t>0,46</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it-IT" sz="1600">
                          <a:effectLst/>
                        </a:rPr>
                        <a:t>0,36</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2634522038"/>
                  </a:ext>
                </a:extLst>
              </a:tr>
            </a:tbl>
          </a:graphicData>
        </a:graphic>
      </p:graphicFrame>
      <p:sp>
        <p:nvSpPr>
          <p:cNvPr id="5" name="Прямоугольник 4"/>
          <p:cNvSpPr/>
          <p:nvPr/>
        </p:nvSpPr>
        <p:spPr>
          <a:xfrm>
            <a:off x="344032" y="2413338"/>
            <a:ext cx="11706130" cy="923330"/>
          </a:xfrm>
          <a:prstGeom prst="rect">
            <a:avLst/>
          </a:prstGeom>
        </p:spPr>
        <p:txBody>
          <a:bodyPr wrap="square">
            <a:spAutoFit/>
          </a:bodyPr>
          <a:lstStyle/>
          <a:p>
            <a:pPr lvl="0" algn="just">
              <a:spcAft>
                <a:spcPts val="0"/>
              </a:spcAft>
              <a:tabLst>
                <a:tab pos="581025" algn="l"/>
              </a:tabLst>
            </a:pPr>
            <a:r>
              <a:rPr lang="it-IT">
                <a:latin typeface="Times New Roman" panose="02020603050405020304" pitchFamily="18" charset="0"/>
                <a:ea typeface="Times New Roman" panose="02020603050405020304" pitchFamily="18" charset="0"/>
              </a:rPr>
              <a:t>REZISTENTA DE PIERDERI. Pentru caile de semnal mic sau pentru traseele conductoare de intrare in circuite cu mica impedanta de intrare, rezistenta pe care o ofera traseul conductor semnalului intre elementele conectate are o mare importanta pentru inrautatirea acestuia (pierderi de semnal - … si zgomot introdus de zgomotul termic al rezistentei echivalente).</a:t>
            </a:r>
            <a:endParaRPr lang="en-US" sz="1400">
              <a:effectLst/>
              <a:latin typeface="Times New Roman" panose="02020603050405020304" pitchFamily="18" charset="0"/>
              <a:ea typeface="Times New Roman" panose="02020603050405020304" pitchFamily="18" charset="0"/>
            </a:endParaRPr>
          </a:p>
        </p:txBody>
      </p:sp>
      <p:pic>
        <p:nvPicPr>
          <p:cNvPr id="7169" name="Picture 1" descr="ma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4032" y="3582469"/>
            <a:ext cx="3263900" cy="257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Прямоугольник 9"/>
          <p:cNvSpPr/>
          <p:nvPr/>
        </p:nvSpPr>
        <p:spPr>
          <a:xfrm>
            <a:off x="4324537" y="3458422"/>
            <a:ext cx="6729743" cy="1200329"/>
          </a:xfrm>
          <a:prstGeom prst="rect">
            <a:avLst/>
          </a:prstGeom>
        </p:spPr>
        <p:txBody>
          <a:bodyPr wrap="square">
            <a:spAutoFit/>
          </a:bodyPr>
          <a:lstStyle/>
          <a:p>
            <a:r>
              <a:rPr lang="en-US"/>
              <a:t>In </a:t>
            </a:r>
            <a:r>
              <a:rPr lang="en-US" err="1"/>
              <a:t>figura</a:t>
            </a:r>
            <a:r>
              <a:rPr lang="en-US"/>
              <a:t> </a:t>
            </a:r>
            <a:r>
              <a:rPr lang="en-US" err="1"/>
              <a:t>alaturata</a:t>
            </a:r>
            <a:r>
              <a:rPr lang="en-US"/>
              <a:t> se </a:t>
            </a:r>
            <a:r>
              <a:rPr lang="en-US" smtClean="0"/>
              <a:t>da</a:t>
            </a:r>
            <a:r>
              <a:rPr lang="x-none" smtClean="0"/>
              <a:t> </a:t>
            </a:r>
            <a:r>
              <a:rPr lang="en-US" err="1" smtClean="0"/>
              <a:t>variatia</a:t>
            </a:r>
            <a:r>
              <a:rPr lang="en-US" smtClean="0"/>
              <a:t> </a:t>
            </a:r>
            <a:r>
              <a:rPr lang="en-US" err="1"/>
              <a:t>rezistentei</a:t>
            </a:r>
            <a:r>
              <a:rPr lang="en-US"/>
              <a:t> </a:t>
            </a:r>
            <a:r>
              <a:rPr lang="en-US" err="1" smtClean="0"/>
              <a:t>conductorului</a:t>
            </a:r>
            <a:r>
              <a:rPr lang="en-US" smtClean="0"/>
              <a:t> </a:t>
            </a:r>
            <a:r>
              <a:rPr lang="en-US"/>
              <a:t>de </a:t>
            </a:r>
            <a:r>
              <a:rPr lang="en-US" err="1"/>
              <a:t>cupru</a:t>
            </a:r>
            <a:r>
              <a:rPr lang="en-US"/>
              <a:t> in</a:t>
            </a:r>
          </a:p>
          <a:p>
            <a:r>
              <a:rPr lang="en-US" err="1"/>
              <a:t>functie</a:t>
            </a:r>
            <a:r>
              <a:rPr lang="en-US"/>
              <a:t> de </a:t>
            </a:r>
            <a:r>
              <a:rPr lang="en-US" err="1" smtClean="0"/>
              <a:t>dimensiunile</a:t>
            </a:r>
            <a:r>
              <a:rPr lang="x-none" smtClean="0"/>
              <a:t> </a:t>
            </a:r>
            <a:r>
              <a:rPr lang="en-US" err="1" smtClean="0"/>
              <a:t>lui</a:t>
            </a:r>
            <a:r>
              <a:rPr lang="en-US" smtClean="0"/>
              <a:t>. </a:t>
            </a:r>
            <a:r>
              <a:rPr lang="en-US" err="1" smtClean="0"/>
              <a:t>Intre</a:t>
            </a:r>
            <a:r>
              <a:rPr lang="en-US" smtClean="0"/>
              <a:t> </a:t>
            </a:r>
            <a:r>
              <a:rPr lang="en-US" err="1" smtClean="0"/>
              <a:t>valoarea</a:t>
            </a:r>
            <a:r>
              <a:rPr lang="en-US" smtClean="0"/>
              <a:t> </a:t>
            </a:r>
            <a:r>
              <a:rPr lang="en-US" err="1" smtClean="0"/>
              <a:t>rezistentei</a:t>
            </a:r>
            <a:r>
              <a:rPr lang="en-US" smtClean="0"/>
              <a:t> </a:t>
            </a:r>
            <a:r>
              <a:rPr lang="en-US" err="1"/>
              <a:t>si</a:t>
            </a:r>
            <a:r>
              <a:rPr lang="en-US"/>
              <a:t> </a:t>
            </a:r>
            <a:r>
              <a:rPr lang="en-US" err="1"/>
              <a:t>lungimea</a:t>
            </a:r>
            <a:r>
              <a:rPr lang="en-US"/>
              <a:t> </a:t>
            </a:r>
            <a:r>
              <a:rPr lang="en-US" err="1"/>
              <a:t>tra</a:t>
            </a:r>
            <a:r>
              <a:rPr lang="en-US"/>
              <a:t>-</a:t>
            </a:r>
          </a:p>
          <a:p>
            <a:r>
              <a:rPr lang="en-US" err="1"/>
              <a:t>seului</a:t>
            </a:r>
            <a:r>
              <a:rPr lang="en-US"/>
              <a:t> conductor </a:t>
            </a:r>
            <a:r>
              <a:rPr lang="en-US" err="1"/>
              <a:t>este</a:t>
            </a:r>
            <a:r>
              <a:rPr lang="en-US"/>
              <a:t> </a:t>
            </a:r>
            <a:r>
              <a:rPr lang="en-US" smtClean="0"/>
              <a:t>o</a:t>
            </a:r>
            <a:r>
              <a:rPr lang="x-none" smtClean="0"/>
              <a:t> </a:t>
            </a:r>
            <a:r>
              <a:rPr lang="en-US" err="1" smtClean="0"/>
              <a:t>relatie</a:t>
            </a:r>
            <a:r>
              <a:rPr lang="en-US" smtClean="0"/>
              <a:t> </a:t>
            </a:r>
            <a:r>
              <a:rPr lang="en-US" err="1"/>
              <a:t>liniara</a:t>
            </a:r>
            <a:r>
              <a:rPr lang="en-US"/>
              <a:t> data de</a:t>
            </a:r>
            <a:r>
              <a:rPr lang="en-US" smtClean="0"/>
              <a:t>:</a:t>
            </a:r>
            <a:r>
              <a:rPr lang="x-none" smtClean="0"/>
              <a:t> </a:t>
            </a:r>
            <a:r>
              <a:rPr lang="en-US" smtClean="0"/>
              <a:t> </a:t>
            </a:r>
            <a:endParaRPr lang="en-US"/>
          </a:p>
          <a:p>
            <a:r>
              <a:rPr lang="en-US" err="1"/>
              <a:t>Temperatura</a:t>
            </a:r>
            <a:r>
              <a:rPr lang="en-US"/>
              <a:t> </a:t>
            </a:r>
            <a:r>
              <a:rPr lang="en-US" err="1"/>
              <a:t>este</a:t>
            </a:r>
            <a:r>
              <a:rPr lang="en-US"/>
              <a:t> de 20</a:t>
            </a:r>
            <a:r>
              <a:rPr lang="en-US" baseline="30000"/>
              <a:t>o</a:t>
            </a:r>
            <a:r>
              <a:rPr lang="en-US"/>
              <a:t>C</a:t>
            </a:r>
          </a:p>
        </p:txBody>
      </p:sp>
    </p:spTree>
    <p:extLst>
      <p:ext uri="{BB962C8B-B14F-4D97-AF65-F5344CB8AC3E}">
        <p14:creationId xmlns:p14="http://schemas.microsoft.com/office/powerpoint/2010/main" val="15393686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fontScale="40000" lnSpcReduction="20000"/>
          </a:bodyPr>
          <a:lstStyle/>
          <a:p>
            <a:r>
              <a:rPr lang="ro-RO" b="1"/>
              <a:t>Verificarea </a:t>
            </a:r>
            <a:r>
              <a:rPr lang="ro-RO" b="1" smtClean="0"/>
              <a:t>tehnologică</a:t>
            </a:r>
          </a:p>
          <a:p>
            <a:r>
              <a:rPr lang="en-US"/>
              <a:t>	</a:t>
            </a:r>
            <a:r>
              <a:rPr lang="en-US" err="1"/>
              <a:t>Verificarea</a:t>
            </a:r>
            <a:r>
              <a:rPr lang="en-US"/>
              <a:t> </a:t>
            </a:r>
            <a:r>
              <a:rPr lang="en-US" err="1"/>
              <a:t>plăcii</a:t>
            </a:r>
            <a:r>
              <a:rPr lang="en-US"/>
              <a:t> </a:t>
            </a:r>
            <a:r>
              <a:rPr lang="en-US" err="1"/>
              <a:t>cablajului</a:t>
            </a:r>
            <a:r>
              <a:rPr lang="en-US"/>
              <a:t> </a:t>
            </a:r>
            <a:r>
              <a:rPr lang="en-US" err="1"/>
              <a:t>imprimat</a:t>
            </a:r>
            <a:endParaRPr lang="en-US"/>
          </a:p>
          <a:p>
            <a:endParaRPr lang="en-US"/>
          </a:p>
          <a:p>
            <a:pPr marL="0" indent="0">
              <a:buNone/>
            </a:pPr>
            <a:r>
              <a:rPr lang="en-US"/>
              <a:t>a)	</a:t>
            </a:r>
            <a:r>
              <a:rPr lang="en-US" err="1"/>
              <a:t>Verificări</a:t>
            </a:r>
            <a:r>
              <a:rPr lang="en-US"/>
              <a:t> </a:t>
            </a:r>
            <a:r>
              <a:rPr lang="en-US" err="1"/>
              <a:t>mecanice</a:t>
            </a:r>
            <a:endParaRPr lang="en-US"/>
          </a:p>
          <a:p>
            <a:pPr marL="0" indent="0">
              <a:buNone/>
            </a:pPr>
            <a:r>
              <a:rPr lang="en-US"/>
              <a:t>	</a:t>
            </a:r>
            <a:r>
              <a:rPr lang="x-none" smtClean="0"/>
              <a:t>	</a:t>
            </a:r>
            <a:r>
              <a:rPr lang="en-US" err="1" smtClean="0"/>
              <a:t>Dimensiuni</a:t>
            </a:r>
            <a:r>
              <a:rPr lang="en-US" smtClean="0"/>
              <a:t> </a:t>
            </a:r>
            <a:r>
              <a:rPr lang="en-US"/>
              <a:t>de </a:t>
            </a:r>
            <a:r>
              <a:rPr lang="en-US" err="1" smtClean="0"/>
              <a:t>gabaritui</a:t>
            </a:r>
            <a:endParaRPr lang="x-none" smtClean="0"/>
          </a:p>
          <a:p>
            <a:pPr marL="0" indent="0">
              <a:buNone/>
            </a:pPr>
            <a:r>
              <a:rPr lang="x-none"/>
              <a:t>	</a:t>
            </a:r>
            <a:r>
              <a:rPr lang="x-none" smtClean="0"/>
              <a:t>	</a:t>
            </a:r>
            <a:r>
              <a:rPr lang="en-US" smtClean="0"/>
              <a:t>Cote </a:t>
            </a:r>
            <a:r>
              <a:rPr lang="en-US" err="1"/>
              <a:t>si</a:t>
            </a:r>
            <a:r>
              <a:rPr lang="en-US"/>
              <a:t> </a:t>
            </a:r>
            <a:r>
              <a:rPr lang="en-US" err="1"/>
              <a:t>dimensiunile</a:t>
            </a:r>
            <a:r>
              <a:rPr lang="en-US"/>
              <a:t> </a:t>
            </a:r>
            <a:r>
              <a:rPr lang="en-US" err="1"/>
              <a:t>găurilor</a:t>
            </a:r>
            <a:endParaRPr lang="en-US"/>
          </a:p>
          <a:p>
            <a:pPr marL="0" indent="0">
              <a:buNone/>
            </a:pPr>
            <a:r>
              <a:rPr lang="x-none" smtClean="0"/>
              <a:t>	</a:t>
            </a:r>
            <a:r>
              <a:rPr lang="en-US"/>
              <a:t>	</a:t>
            </a:r>
            <a:r>
              <a:rPr lang="en-US" err="1"/>
              <a:t>Inscripţii</a:t>
            </a:r>
            <a:endParaRPr lang="en-US"/>
          </a:p>
          <a:p>
            <a:pPr marL="0" indent="0">
              <a:buNone/>
            </a:pPr>
            <a:r>
              <a:rPr lang="x-none"/>
              <a:t>	</a:t>
            </a:r>
            <a:r>
              <a:rPr lang="x-none" smtClean="0"/>
              <a:t>	</a:t>
            </a:r>
            <a:r>
              <a:rPr lang="en-US" err="1" smtClean="0"/>
              <a:t>Starea</a:t>
            </a:r>
            <a:r>
              <a:rPr lang="en-US" smtClean="0"/>
              <a:t> </a:t>
            </a:r>
            <a:r>
              <a:rPr lang="en-US" err="1" smtClean="0"/>
              <a:t>suprafeţei</a:t>
            </a:r>
            <a:r>
              <a:rPr lang="x-none" smtClean="0"/>
              <a:t>: </a:t>
            </a:r>
            <a:r>
              <a:rPr lang="en-US" err="1" smtClean="0"/>
              <a:t>suprafaţa</a:t>
            </a:r>
            <a:r>
              <a:rPr lang="en-US" smtClean="0"/>
              <a:t> </a:t>
            </a:r>
            <a:r>
              <a:rPr lang="en-US" err="1" smtClean="0"/>
              <a:t>plăcii</a:t>
            </a:r>
            <a:r>
              <a:rPr lang="en-US" smtClean="0"/>
              <a:t> a </a:t>
            </a:r>
            <a:r>
              <a:rPr lang="en-US" err="1" smtClean="0"/>
              <a:t>cablajului</a:t>
            </a:r>
            <a:r>
              <a:rPr lang="en-US" smtClean="0"/>
              <a:t> </a:t>
            </a:r>
            <a:r>
              <a:rPr lang="en-US" err="1" smtClean="0"/>
              <a:t>imprimat</a:t>
            </a:r>
            <a:r>
              <a:rPr lang="en-US" smtClean="0"/>
              <a:t> nu </a:t>
            </a:r>
            <a:r>
              <a:rPr lang="en-US" err="1" smtClean="0"/>
              <a:t>trebuie</a:t>
            </a:r>
            <a:r>
              <a:rPr lang="en-US" smtClean="0"/>
              <a:t> </a:t>
            </a:r>
            <a:r>
              <a:rPr lang="en-US" err="1" smtClean="0"/>
              <a:t>sa</a:t>
            </a:r>
            <a:r>
              <a:rPr lang="en-US" smtClean="0"/>
              <a:t> </a:t>
            </a:r>
            <a:r>
              <a:rPr lang="en-US" err="1" smtClean="0"/>
              <a:t>conţină</a:t>
            </a:r>
            <a:r>
              <a:rPr lang="en-US" smtClean="0"/>
              <a:t> </a:t>
            </a:r>
            <a:r>
              <a:rPr lang="en-US" err="1" smtClean="0"/>
              <a:t>regiuni</a:t>
            </a:r>
            <a:r>
              <a:rPr lang="en-US" smtClean="0"/>
              <a:t> </a:t>
            </a:r>
            <a:r>
              <a:rPr lang="en-US" err="1" smtClean="0"/>
              <a:t>corodate</a:t>
            </a:r>
            <a:r>
              <a:rPr lang="en-US" smtClean="0"/>
              <a:t> ,nu </a:t>
            </a:r>
            <a:r>
              <a:rPr lang="en-US" err="1" smtClean="0"/>
              <a:t>trebuie</a:t>
            </a:r>
            <a:r>
              <a:rPr lang="en-US" smtClean="0"/>
              <a:t> </a:t>
            </a:r>
            <a:r>
              <a:rPr lang="en-US" err="1" smtClean="0"/>
              <a:t>să</a:t>
            </a:r>
            <a:r>
              <a:rPr lang="en-US" smtClean="0"/>
              <a:t> </a:t>
            </a:r>
            <a:r>
              <a:rPr lang="en-US" err="1" smtClean="0"/>
              <a:t>conţina</a:t>
            </a:r>
            <a:r>
              <a:rPr lang="en-US" smtClean="0"/>
              <a:t> </a:t>
            </a:r>
            <a:r>
              <a:rPr lang="en-US" err="1" smtClean="0"/>
              <a:t>regiuni</a:t>
            </a:r>
            <a:r>
              <a:rPr lang="en-US" smtClean="0"/>
              <a:t> </a:t>
            </a:r>
            <a:r>
              <a:rPr lang="en-US" err="1" smtClean="0"/>
              <a:t>suplimentare,nu</a:t>
            </a:r>
            <a:r>
              <a:rPr lang="en-US" smtClean="0"/>
              <a:t> </a:t>
            </a:r>
            <a:r>
              <a:rPr lang="en-US" err="1" smtClean="0"/>
              <a:t>trebuie</a:t>
            </a:r>
            <a:r>
              <a:rPr lang="en-US" smtClean="0"/>
              <a:t> </a:t>
            </a:r>
            <a:r>
              <a:rPr lang="en-US" err="1" smtClean="0"/>
              <a:t>sa</a:t>
            </a:r>
            <a:r>
              <a:rPr lang="en-US" smtClean="0"/>
              <a:t> </a:t>
            </a:r>
            <a:r>
              <a:rPr lang="en-US" err="1" smtClean="0"/>
              <a:t>conţină</a:t>
            </a:r>
            <a:r>
              <a:rPr lang="en-US" smtClean="0"/>
              <a:t> </a:t>
            </a:r>
            <a:r>
              <a:rPr lang="en-US" err="1" smtClean="0"/>
              <a:t>trasee</a:t>
            </a:r>
            <a:r>
              <a:rPr lang="en-US" smtClean="0"/>
              <a:t> </a:t>
            </a:r>
            <a:r>
              <a:rPr lang="en-US" err="1" smtClean="0"/>
              <a:t>zîmţate</a:t>
            </a:r>
            <a:r>
              <a:rPr lang="en-US" smtClean="0"/>
              <a:t>.</a:t>
            </a:r>
            <a:endParaRPr lang="x-none" smtClean="0"/>
          </a:p>
          <a:p>
            <a:pPr marL="0" indent="0">
              <a:buNone/>
            </a:pPr>
            <a:r>
              <a:rPr lang="en-US" smtClean="0"/>
              <a:t>b</a:t>
            </a:r>
            <a:r>
              <a:rPr lang="en-US"/>
              <a:t>)	</a:t>
            </a:r>
            <a:r>
              <a:rPr lang="en-US" err="1"/>
              <a:t>Verificări</a:t>
            </a:r>
            <a:r>
              <a:rPr lang="en-US"/>
              <a:t> </a:t>
            </a:r>
            <a:r>
              <a:rPr lang="en-US" err="1" smtClean="0"/>
              <a:t>electrice</a:t>
            </a:r>
            <a:endParaRPr lang="en-US"/>
          </a:p>
          <a:p>
            <a:pPr marL="0" indent="0">
              <a:buNone/>
            </a:pPr>
            <a:r>
              <a:rPr lang="x-none"/>
              <a:t>	</a:t>
            </a:r>
            <a:r>
              <a:rPr lang="x-none" smtClean="0"/>
              <a:t>	</a:t>
            </a:r>
            <a:r>
              <a:rPr lang="en-US" err="1" smtClean="0"/>
              <a:t>Continuitatea</a:t>
            </a:r>
            <a:r>
              <a:rPr lang="en-US" smtClean="0"/>
              <a:t> </a:t>
            </a:r>
            <a:r>
              <a:rPr lang="en-US" err="1"/>
              <a:t>traseelor</a:t>
            </a:r>
            <a:r>
              <a:rPr lang="en-US"/>
              <a:t> se </a:t>
            </a:r>
            <a:r>
              <a:rPr lang="en-US" err="1"/>
              <a:t>verifică</a:t>
            </a:r>
            <a:r>
              <a:rPr lang="en-US"/>
              <a:t> cu </a:t>
            </a:r>
            <a:r>
              <a:rPr lang="en-US" err="1"/>
              <a:t>lupa</a:t>
            </a:r>
            <a:endParaRPr lang="en-US"/>
          </a:p>
          <a:p>
            <a:pPr marL="0" indent="0">
              <a:buNone/>
            </a:pPr>
            <a:r>
              <a:rPr lang="x-none"/>
              <a:t>	</a:t>
            </a:r>
            <a:r>
              <a:rPr lang="x-none" smtClean="0"/>
              <a:t>	</a:t>
            </a:r>
            <a:r>
              <a:rPr lang="en-US" err="1" smtClean="0"/>
              <a:t>Continuitatea</a:t>
            </a:r>
            <a:r>
              <a:rPr lang="en-US" smtClean="0"/>
              <a:t> </a:t>
            </a:r>
            <a:r>
              <a:rPr lang="en-US" err="1"/>
              <a:t>traseelor</a:t>
            </a:r>
            <a:r>
              <a:rPr lang="en-US"/>
              <a:t> </a:t>
            </a:r>
            <a:r>
              <a:rPr lang="en-US" err="1"/>
              <a:t>metalizate</a:t>
            </a:r>
            <a:r>
              <a:rPr lang="en-US"/>
              <a:t> se </a:t>
            </a:r>
            <a:r>
              <a:rPr lang="en-US" err="1"/>
              <a:t>verifică</a:t>
            </a:r>
            <a:r>
              <a:rPr lang="en-US"/>
              <a:t> cu </a:t>
            </a:r>
            <a:r>
              <a:rPr lang="en-US" err="1"/>
              <a:t>ohmmetru</a:t>
            </a:r>
            <a:r>
              <a:rPr lang="en-US"/>
              <a:t> la </a:t>
            </a:r>
            <a:r>
              <a:rPr lang="en-US" err="1"/>
              <a:t>scara</a:t>
            </a:r>
            <a:r>
              <a:rPr lang="en-US"/>
              <a:t> </a:t>
            </a:r>
            <a:r>
              <a:rPr lang="en-US" smtClean="0"/>
              <a:t>x1.</a:t>
            </a:r>
            <a:endParaRPr lang="x-none" smtClean="0"/>
          </a:p>
          <a:p>
            <a:pPr marL="0" indent="0">
              <a:buNone/>
            </a:pPr>
            <a:r>
              <a:rPr lang="x-none"/>
              <a:t>	</a:t>
            </a:r>
            <a:r>
              <a:rPr lang="x-none" smtClean="0"/>
              <a:t>	</a:t>
            </a:r>
            <a:r>
              <a:rPr lang="en-US" err="1" smtClean="0"/>
              <a:t>Izolaţia</a:t>
            </a:r>
            <a:r>
              <a:rPr lang="en-US" smtClean="0"/>
              <a:t> </a:t>
            </a:r>
            <a:r>
              <a:rPr lang="en-US" err="1"/>
              <a:t>între</a:t>
            </a:r>
            <a:r>
              <a:rPr lang="en-US"/>
              <a:t> </a:t>
            </a:r>
            <a:r>
              <a:rPr lang="en-US" err="1"/>
              <a:t>trasee</a:t>
            </a:r>
            <a:r>
              <a:rPr lang="en-US"/>
              <a:t> </a:t>
            </a:r>
            <a:r>
              <a:rPr lang="en-US" err="1"/>
              <a:t>neconectate</a:t>
            </a:r>
            <a:r>
              <a:rPr lang="en-US"/>
              <a:t> se </a:t>
            </a:r>
            <a:r>
              <a:rPr lang="en-US" err="1"/>
              <a:t>verifica</a:t>
            </a:r>
            <a:r>
              <a:rPr lang="en-US"/>
              <a:t> cu </a:t>
            </a:r>
            <a:r>
              <a:rPr lang="en-US" err="1" smtClean="0"/>
              <a:t>megaohmmetru</a:t>
            </a:r>
            <a:r>
              <a:rPr lang="en-US" smtClean="0"/>
              <a:t>, la </a:t>
            </a:r>
            <a:r>
              <a:rPr lang="en-US"/>
              <a:t>o </a:t>
            </a:r>
            <a:r>
              <a:rPr lang="en-US" err="1"/>
              <a:t>rezistenţa</a:t>
            </a:r>
            <a:r>
              <a:rPr lang="en-US"/>
              <a:t> </a:t>
            </a:r>
            <a:r>
              <a:rPr lang="en-US" err="1"/>
              <a:t>minimală</a:t>
            </a:r>
            <a:r>
              <a:rPr lang="en-US"/>
              <a:t>  de 20 </a:t>
            </a:r>
            <a:r>
              <a:rPr lang="el-GR"/>
              <a:t>Ω</a:t>
            </a:r>
            <a:r>
              <a:rPr lang="el-GR" smtClean="0"/>
              <a:t>,</a:t>
            </a:r>
            <a:r>
              <a:rPr lang="en-GB" smtClean="0"/>
              <a:t> </a:t>
            </a:r>
            <a:r>
              <a:rPr lang="en-US" smtClean="0"/>
              <a:t>la </a:t>
            </a:r>
            <a:r>
              <a:rPr lang="en-US" err="1"/>
              <a:t>aplicarea</a:t>
            </a:r>
            <a:r>
              <a:rPr lang="en-US"/>
              <a:t> </a:t>
            </a:r>
            <a:r>
              <a:rPr lang="en-US" err="1"/>
              <a:t>unei</a:t>
            </a:r>
            <a:r>
              <a:rPr lang="en-US"/>
              <a:t> </a:t>
            </a:r>
            <a:r>
              <a:rPr lang="en-US" err="1"/>
              <a:t>tensiuni</a:t>
            </a:r>
            <a:r>
              <a:rPr lang="en-US"/>
              <a:t> de 200V.</a:t>
            </a:r>
          </a:p>
          <a:p>
            <a:endParaRPr lang="en-US"/>
          </a:p>
          <a:p>
            <a:r>
              <a:rPr lang="en-US"/>
              <a:t>	</a:t>
            </a:r>
            <a:r>
              <a:rPr lang="en-US" err="1"/>
              <a:t>Verificarea</a:t>
            </a:r>
            <a:r>
              <a:rPr lang="en-US"/>
              <a:t> </a:t>
            </a:r>
            <a:r>
              <a:rPr lang="en-US" err="1"/>
              <a:t>placilor</a:t>
            </a:r>
            <a:r>
              <a:rPr lang="en-US"/>
              <a:t> </a:t>
            </a:r>
            <a:r>
              <a:rPr lang="en-US" err="1"/>
              <a:t>cablajului</a:t>
            </a:r>
            <a:r>
              <a:rPr lang="en-US"/>
              <a:t> </a:t>
            </a:r>
            <a:r>
              <a:rPr lang="en-US" err="1"/>
              <a:t>imprimat</a:t>
            </a:r>
            <a:r>
              <a:rPr lang="en-US"/>
              <a:t> </a:t>
            </a:r>
            <a:r>
              <a:rPr lang="en-US" err="1"/>
              <a:t>echipată</a:t>
            </a:r>
            <a:r>
              <a:rPr lang="en-US"/>
              <a:t> cu </a:t>
            </a:r>
            <a:r>
              <a:rPr lang="en-US" err="1"/>
              <a:t>componente</a:t>
            </a:r>
            <a:endParaRPr lang="en-US"/>
          </a:p>
          <a:p>
            <a:pPr marL="0" indent="0">
              <a:buNone/>
            </a:pPr>
            <a:r>
              <a:rPr lang="x-none"/>
              <a:t>	</a:t>
            </a:r>
            <a:r>
              <a:rPr lang="x-none" smtClean="0"/>
              <a:t>	</a:t>
            </a:r>
            <a:r>
              <a:rPr lang="en-US" err="1" smtClean="0"/>
              <a:t>Controlul</a:t>
            </a:r>
            <a:r>
              <a:rPr lang="en-US" smtClean="0"/>
              <a:t> </a:t>
            </a:r>
            <a:r>
              <a:rPr lang="en-US" err="1"/>
              <a:t>lipiturilor</a:t>
            </a:r>
            <a:r>
              <a:rPr lang="en-US"/>
              <a:t> - </a:t>
            </a:r>
            <a:r>
              <a:rPr lang="en-US" err="1"/>
              <a:t>terminalul</a:t>
            </a:r>
            <a:r>
              <a:rPr lang="en-US"/>
              <a:t> </a:t>
            </a:r>
            <a:r>
              <a:rPr lang="en-US" err="1"/>
              <a:t>componentei</a:t>
            </a:r>
            <a:r>
              <a:rPr lang="en-US"/>
              <a:t> </a:t>
            </a:r>
            <a:r>
              <a:rPr lang="en-US" err="1"/>
              <a:t>lipite</a:t>
            </a:r>
            <a:r>
              <a:rPr lang="en-US"/>
              <a:t> </a:t>
            </a:r>
            <a:r>
              <a:rPr lang="en-US" err="1"/>
              <a:t>să</a:t>
            </a:r>
            <a:r>
              <a:rPr lang="en-US"/>
              <a:t> </a:t>
            </a:r>
            <a:r>
              <a:rPr lang="en-US" err="1"/>
              <a:t>depaşească</a:t>
            </a:r>
            <a:r>
              <a:rPr lang="en-US"/>
              <a:t> cu circa 0,5 mm </a:t>
            </a:r>
            <a:r>
              <a:rPr lang="en-US" err="1"/>
              <a:t>suprafaţa</a:t>
            </a:r>
            <a:r>
              <a:rPr lang="en-US"/>
              <a:t> </a:t>
            </a:r>
            <a:r>
              <a:rPr lang="en-US" err="1"/>
              <a:t>lipiturii</a:t>
            </a:r>
            <a:r>
              <a:rPr lang="en-US"/>
              <a:t>. </a:t>
            </a:r>
          </a:p>
          <a:p>
            <a:pPr marL="0" indent="0">
              <a:buNone/>
            </a:pPr>
            <a:r>
              <a:rPr lang="x-none"/>
              <a:t>	</a:t>
            </a:r>
            <a:r>
              <a:rPr lang="x-none" smtClean="0"/>
              <a:t>	</a:t>
            </a:r>
            <a:r>
              <a:rPr lang="en-US" err="1" smtClean="0"/>
              <a:t>Depistarea</a:t>
            </a:r>
            <a:r>
              <a:rPr lang="en-US" smtClean="0"/>
              <a:t> </a:t>
            </a:r>
            <a:r>
              <a:rPr lang="en-US" err="1"/>
              <a:t>eventualelor</a:t>
            </a:r>
            <a:r>
              <a:rPr lang="en-US"/>
              <a:t> </a:t>
            </a:r>
            <a:r>
              <a:rPr lang="en-US" err="1"/>
              <a:t>întreruperi</a:t>
            </a:r>
            <a:r>
              <a:rPr lang="en-US"/>
              <a:t> (</a:t>
            </a:r>
            <a:r>
              <a:rPr lang="en-US" err="1"/>
              <a:t>prin</a:t>
            </a:r>
            <a:r>
              <a:rPr lang="en-US"/>
              <a:t> </a:t>
            </a:r>
            <a:r>
              <a:rPr lang="en-US" err="1"/>
              <a:t>exfoliere</a:t>
            </a:r>
            <a:r>
              <a:rPr lang="en-US"/>
              <a:t>) </a:t>
            </a:r>
            <a:r>
              <a:rPr lang="en-US" err="1"/>
              <a:t>sau</a:t>
            </a:r>
            <a:r>
              <a:rPr lang="en-US"/>
              <a:t> </a:t>
            </a:r>
            <a:r>
              <a:rPr lang="en-US" err="1"/>
              <a:t>punţi</a:t>
            </a:r>
            <a:r>
              <a:rPr lang="en-US"/>
              <a:t> de </a:t>
            </a:r>
            <a:r>
              <a:rPr lang="en-US" err="1"/>
              <a:t>cositor</a:t>
            </a:r>
            <a:r>
              <a:rPr lang="en-US"/>
              <a:t> </a:t>
            </a:r>
            <a:r>
              <a:rPr lang="en-US" err="1"/>
              <a:t>între</a:t>
            </a:r>
            <a:r>
              <a:rPr lang="en-US"/>
              <a:t> </a:t>
            </a:r>
            <a:r>
              <a:rPr lang="en-US" err="1"/>
              <a:t>traseele</a:t>
            </a:r>
            <a:r>
              <a:rPr lang="en-US"/>
              <a:t> de circuit </a:t>
            </a:r>
            <a:r>
              <a:rPr lang="en-US" err="1"/>
              <a:t>imprimat</a:t>
            </a:r>
            <a:r>
              <a:rPr lang="en-US"/>
              <a:t> (cu </a:t>
            </a:r>
            <a:r>
              <a:rPr lang="en-US" err="1"/>
              <a:t>lupa</a:t>
            </a:r>
            <a:r>
              <a:rPr lang="en-US"/>
              <a:t>, </a:t>
            </a:r>
            <a:r>
              <a:rPr lang="en-US" err="1"/>
              <a:t>avînd</a:t>
            </a:r>
            <a:r>
              <a:rPr lang="en-US"/>
              <a:t> </a:t>
            </a:r>
            <a:r>
              <a:rPr lang="en-US" err="1"/>
              <a:t>cîmpul</a:t>
            </a:r>
            <a:r>
              <a:rPr lang="en-US"/>
              <a:t> de control </a:t>
            </a:r>
            <a:r>
              <a:rPr lang="en-US" err="1"/>
              <a:t>iluminat</a:t>
            </a:r>
            <a:r>
              <a:rPr lang="en-US"/>
              <a:t> </a:t>
            </a:r>
            <a:r>
              <a:rPr lang="en-US" err="1"/>
              <a:t>corespunzător</a:t>
            </a:r>
            <a:r>
              <a:rPr lang="en-US"/>
              <a:t>). </a:t>
            </a:r>
          </a:p>
          <a:p>
            <a:pPr marL="0" indent="0">
              <a:buNone/>
            </a:pPr>
            <a:r>
              <a:rPr lang="x-none"/>
              <a:t>	</a:t>
            </a:r>
            <a:r>
              <a:rPr lang="x-none" smtClean="0"/>
              <a:t>	</a:t>
            </a:r>
            <a:r>
              <a:rPr lang="en-US" err="1" smtClean="0"/>
              <a:t>Controlul</a:t>
            </a:r>
            <a:r>
              <a:rPr lang="en-US" smtClean="0"/>
              <a:t> </a:t>
            </a:r>
            <a:r>
              <a:rPr lang="en-US" err="1"/>
              <a:t>vizual</a:t>
            </a:r>
            <a:r>
              <a:rPr lang="en-US"/>
              <a:t> al </a:t>
            </a:r>
            <a:r>
              <a:rPr lang="en-US" err="1"/>
              <a:t>echipării</a:t>
            </a:r>
            <a:r>
              <a:rPr lang="en-US"/>
              <a:t> </a:t>
            </a:r>
            <a:r>
              <a:rPr lang="en-US" err="1"/>
              <a:t>corecte</a:t>
            </a:r>
            <a:r>
              <a:rPr lang="en-US"/>
              <a:t> (</a:t>
            </a:r>
            <a:r>
              <a:rPr lang="en-US" err="1"/>
              <a:t>după</a:t>
            </a:r>
            <a:r>
              <a:rPr lang="en-US"/>
              <a:t> </a:t>
            </a:r>
            <a:r>
              <a:rPr lang="en-US" err="1"/>
              <a:t>desenul</a:t>
            </a:r>
            <a:r>
              <a:rPr lang="en-US"/>
              <a:t> de </a:t>
            </a:r>
            <a:r>
              <a:rPr lang="en-US" err="1"/>
              <a:t>amplasare</a:t>
            </a:r>
            <a:r>
              <a:rPr lang="en-US"/>
              <a:t> </a:t>
            </a:r>
            <a:r>
              <a:rPr lang="en-US" err="1"/>
              <a:t>şi</a:t>
            </a:r>
            <a:r>
              <a:rPr lang="en-US"/>
              <a:t> </a:t>
            </a:r>
            <a:r>
              <a:rPr lang="en-US" err="1"/>
              <a:t>lista</a:t>
            </a:r>
            <a:r>
              <a:rPr lang="en-US"/>
              <a:t> de </a:t>
            </a:r>
            <a:r>
              <a:rPr lang="en-US" err="1"/>
              <a:t>piese</a:t>
            </a:r>
            <a:r>
              <a:rPr lang="en-US"/>
              <a:t>), </a:t>
            </a:r>
            <a:r>
              <a:rPr lang="en-US" err="1"/>
              <a:t>detectarea</a:t>
            </a:r>
            <a:r>
              <a:rPr lang="en-US"/>
              <a:t> </a:t>
            </a:r>
            <a:r>
              <a:rPr lang="en-US" err="1"/>
              <a:t>unor</a:t>
            </a:r>
            <a:r>
              <a:rPr lang="en-US"/>
              <a:t> </a:t>
            </a:r>
            <a:r>
              <a:rPr lang="en-US" err="1"/>
              <a:t>eventuale</a:t>
            </a:r>
            <a:r>
              <a:rPr lang="en-US"/>
              <a:t> </a:t>
            </a:r>
            <a:r>
              <a:rPr lang="en-US" err="1"/>
              <a:t>componente</a:t>
            </a:r>
            <a:r>
              <a:rPr lang="en-US"/>
              <a:t> </a:t>
            </a:r>
            <a:r>
              <a:rPr lang="en-US" err="1"/>
              <a:t>amplasate</a:t>
            </a:r>
            <a:r>
              <a:rPr lang="en-US"/>
              <a:t> </a:t>
            </a:r>
            <a:r>
              <a:rPr lang="en-US" err="1"/>
              <a:t>eronat</a:t>
            </a:r>
            <a:r>
              <a:rPr lang="en-US"/>
              <a:t> </a:t>
            </a:r>
            <a:r>
              <a:rPr lang="en-US" err="1"/>
              <a:t>sau</a:t>
            </a:r>
            <a:r>
              <a:rPr lang="en-US"/>
              <a:t> </a:t>
            </a:r>
            <a:r>
              <a:rPr lang="en-US" err="1"/>
              <a:t>conectate</a:t>
            </a:r>
            <a:r>
              <a:rPr lang="en-US"/>
              <a:t> </a:t>
            </a:r>
            <a:r>
              <a:rPr lang="en-US" err="1"/>
              <a:t>greşit</a:t>
            </a:r>
            <a:r>
              <a:rPr lang="en-US"/>
              <a:t>. </a:t>
            </a:r>
          </a:p>
          <a:p>
            <a:pPr marL="0" indent="0">
              <a:buNone/>
            </a:pPr>
            <a:r>
              <a:rPr lang="x-none"/>
              <a:t>	</a:t>
            </a:r>
            <a:r>
              <a:rPr lang="x-none" smtClean="0"/>
              <a:t>	</a:t>
            </a:r>
            <a:r>
              <a:rPr lang="en-US" err="1" smtClean="0"/>
              <a:t>Controlul</a:t>
            </a:r>
            <a:r>
              <a:rPr lang="en-US" smtClean="0"/>
              <a:t> </a:t>
            </a:r>
            <a:r>
              <a:rPr lang="en-US"/>
              <a:t>final "</a:t>
            </a:r>
            <a:r>
              <a:rPr lang="en-US" err="1"/>
              <a:t>în</a:t>
            </a:r>
            <a:r>
              <a:rPr lang="en-US"/>
              <a:t> circuit", conform </a:t>
            </a:r>
            <a:r>
              <a:rPr lang="en-US" err="1"/>
              <a:t>schemei</a:t>
            </a:r>
            <a:r>
              <a:rPr lang="en-US"/>
              <a:t> </a:t>
            </a:r>
            <a:r>
              <a:rPr lang="en-US" err="1"/>
              <a:t>electrice</a:t>
            </a:r>
            <a:r>
              <a:rPr lang="en-US"/>
              <a:t> de </a:t>
            </a:r>
            <a:r>
              <a:rPr lang="en-US" err="1"/>
              <a:t>principiu</a:t>
            </a:r>
            <a:r>
              <a:rPr lang="en-US"/>
              <a:t>, se face cu </a:t>
            </a:r>
            <a:r>
              <a:rPr lang="en-US" err="1"/>
              <a:t>ohmmetrul</a:t>
            </a:r>
            <a:r>
              <a:rPr lang="en-US"/>
              <a:t>, la </a:t>
            </a:r>
            <a:r>
              <a:rPr lang="en-US" err="1"/>
              <a:t>terminalele</a:t>
            </a:r>
            <a:r>
              <a:rPr lang="en-US"/>
              <a:t> </a:t>
            </a:r>
            <a:r>
              <a:rPr lang="en-US" err="1"/>
              <a:t>componentelor</a:t>
            </a:r>
            <a:r>
              <a:rPr lang="en-US"/>
              <a:t>, </a:t>
            </a:r>
            <a:r>
              <a:rPr lang="en-US" err="1"/>
              <a:t>mai</a:t>
            </a:r>
            <a:r>
              <a:rPr lang="en-US"/>
              <a:t> </a:t>
            </a:r>
            <a:r>
              <a:rPr lang="en-US" err="1"/>
              <a:t>întâi</a:t>
            </a:r>
            <a:r>
              <a:rPr lang="en-US"/>
              <a:t> </a:t>
            </a:r>
            <a:r>
              <a:rPr lang="en-US" err="1"/>
              <a:t>traseele</a:t>
            </a:r>
            <a:r>
              <a:rPr lang="en-US"/>
              <a:t> de </a:t>
            </a:r>
            <a:r>
              <a:rPr lang="en-US" err="1"/>
              <a:t>masă</a:t>
            </a:r>
            <a:r>
              <a:rPr lang="en-US"/>
              <a:t> </a:t>
            </a:r>
            <a:r>
              <a:rPr lang="en-US" err="1"/>
              <a:t>si</a:t>
            </a:r>
            <a:r>
              <a:rPr lang="en-US"/>
              <a:t> </a:t>
            </a:r>
            <a:r>
              <a:rPr lang="en-US" err="1"/>
              <a:t>alimentare</a:t>
            </a:r>
            <a:r>
              <a:rPr lang="en-US"/>
              <a:t> </a:t>
            </a:r>
            <a:r>
              <a:rPr lang="en-US" err="1"/>
              <a:t>apoi</a:t>
            </a:r>
            <a:r>
              <a:rPr lang="en-US"/>
              <a:t> </a:t>
            </a:r>
            <a:r>
              <a:rPr lang="en-US" err="1"/>
              <a:t>interconexiunile</a:t>
            </a:r>
            <a:r>
              <a:rPr lang="en-US"/>
              <a:t> </a:t>
            </a:r>
            <a:r>
              <a:rPr lang="en-US" err="1"/>
              <a:t>între</a:t>
            </a:r>
            <a:r>
              <a:rPr lang="en-US"/>
              <a:t> </a:t>
            </a:r>
            <a:r>
              <a:rPr lang="en-US" err="1"/>
              <a:t>componente</a:t>
            </a:r>
            <a:r>
              <a:rPr lang="en-US"/>
              <a:t>.</a:t>
            </a:r>
          </a:p>
          <a:p>
            <a:endParaRPr lang="en-US"/>
          </a:p>
          <a:p>
            <a:r>
              <a:rPr lang="en-US" err="1" smtClean="0"/>
              <a:t>Precondiţionarea</a:t>
            </a:r>
            <a:r>
              <a:rPr lang="en-US" smtClean="0"/>
              <a:t> </a:t>
            </a:r>
            <a:r>
              <a:rPr lang="en-US" err="1"/>
              <a:t>termică</a:t>
            </a:r>
            <a:r>
              <a:rPr lang="en-US"/>
              <a:t>: </a:t>
            </a:r>
          </a:p>
          <a:p>
            <a:endParaRPr lang="en-US"/>
          </a:p>
          <a:p>
            <a:pPr marL="0" indent="0">
              <a:buNone/>
            </a:pPr>
            <a:r>
              <a:rPr lang="en-US" err="1" smtClean="0"/>
              <a:t>Placa</a:t>
            </a:r>
            <a:r>
              <a:rPr lang="en-US" smtClean="0"/>
              <a:t> </a:t>
            </a:r>
            <a:r>
              <a:rPr lang="en-US"/>
              <a:t>de </a:t>
            </a:r>
            <a:r>
              <a:rPr lang="en-US" err="1"/>
              <a:t>cablaj</a:t>
            </a:r>
            <a:r>
              <a:rPr lang="en-US"/>
              <a:t> </a:t>
            </a:r>
            <a:r>
              <a:rPr lang="en-US" err="1"/>
              <a:t>imprimat</a:t>
            </a:r>
            <a:r>
              <a:rPr lang="en-US"/>
              <a:t> </a:t>
            </a:r>
            <a:r>
              <a:rPr lang="en-US" err="1"/>
              <a:t>echipată</a:t>
            </a:r>
            <a:r>
              <a:rPr lang="en-US"/>
              <a:t> se </a:t>
            </a:r>
            <a:r>
              <a:rPr lang="en-US" err="1"/>
              <a:t>supune</a:t>
            </a:r>
            <a:r>
              <a:rPr lang="en-US"/>
              <a:t> </a:t>
            </a:r>
            <a:r>
              <a:rPr lang="en-US" err="1"/>
              <a:t>unui</a:t>
            </a:r>
            <a:r>
              <a:rPr lang="en-US"/>
              <a:t> </a:t>
            </a:r>
            <a:r>
              <a:rPr lang="en-US" err="1"/>
              <a:t>tratament</a:t>
            </a:r>
            <a:r>
              <a:rPr lang="en-US"/>
              <a:t> </a:t>
            </a:r>
            <a:r>
              <a:rPr lang="en-US" err="1"/>
              <a:t>termic</a:t>
            </a:r>
            <a:r>
              <a:rPr lang="en-US"/>
              <a:t> care </a:t>
            </a:r>
            <a:r>
              <a:rPr lang="en-US" err="1"/>
              <a:t>constă</a:t>
            </a:r>
            <a:r>
              <a:rPr lang="en-US"/>
              <a:t> din 10 </a:t>
            </a:r>
            <a:r>
              <a:rPr lang="en-US" err="1"/>
              <a:t>cicluri</a:t>
            </a:r>
            <a:r>
              <a:rPr lang="en-US"/>
              <a:t> </a:t>
            </a:r>
            <a:r>
              <a:rPr lang="en-US" err="1"/>
              <a:t>între</a:t>
            </a:r>
            <a:r>
              <a:rPr lang="en-US"/>
              <a:t> 20...70 °C cu </a:t>
            </a:r>
            <a:r>
              <a:rPr lang="en-US" err="1"/>
              <a:t>menţinerea</a:t>
            </a:r>
            <a:r>
              <a:rPr lang="en-US"/>
              <a:t> </a:t>
            </a:r>
            <a:r>
              <a:rPr lang="en-US" err="1"/>
              <a:t>timp</a:t>
            </a:r>
            <a:r>
              <a:rPr lang="en-US"/>
              <a:t> de 30 min. la </a:t>
            </a:r>
            <a:r>
              <a:rPr lang="en-US" err="1"/>
              <a:t>fiecare</a:t>
            </a:r>
            <a:r>
              <a:rPr lang="en-US"/>
              <a:t> din </a:t>
            </a:r>
            <a:r>
              <a:rPr lang="en-US" err="1"/>
              <a:t>temperaturile</a:t>
            </a:r>
            <a:r>
              <a:rPr lang="en-US"/>
              <a:t> </a:t>
            </a:r>
            <a:r>
              <a:rPr lang="en-US" err="1"/>
              <a:t>limită</a:t>
            </a:r>
            <a:r>
              <a:rPr lang="en-US"/>
              <a:t>, cu </a:t>
            </a:r>
            <a:r>
              <a:rPr lang="en-US" err="1"/>
              <a:t>durata</a:t>
            </a:r>
            <a:r>
              <a:rPr lang="en-US"/>
              <a:t> de transfer de 20...40 min.; </a:t>
            </a:r>
          </a:p>
          <a:p>
            <a:pPr marL="0" indent="0">
              <a:buNone/>
            </a:pPr>
            <a:r>
              <a:rPr lang="en-US" err="1" smtClean="0"/>
              <a:t>Verificarea</a:t>
            </a:r>
            <a:r>
              <a:rPr lang="en-US" smtClean="0"/>
              <a:t> </a:t>
            </a:r>
            <a:r>
              <a:rPr lang="en-US" err="1"/>
              <a:t>constă</a:t>
            </a:r>
            <a:r>
              <a:rPr lang="en-US"/>
              <a:t> </a:t>
            </a:r>
            <a:r>
              <a:rPr lang="en-US" err="1"/>
              <a:t>în</a:t>
            </a:r>
            <a:r>
              <a:rPr lang="en-US"/>
              <a:t> </a:t>
            </a:r>
            <a:r>
              <a:rPr lang="en-US" err="1"/>
              <a:t>controlul</a:t>
            </a:r>
            <a:r>
              <a:rPr lang="en-US"/>
              <a:t> </a:t>
            </a:r>
            <a:r>
              <a:rPr lang="en-US" err="1"/>
              <a:t>vizual</a:t>
            </a:r>
            <a:r>
              <a:rPr lang="en-US"/>
              <a:t> al </a:t>
            </a:r>
            <a:r>
              <a:rPr lang="en-US" err="1"/>
              <a:t>stării</a:t>
            </a:r>
            <a:r>
              <a:rPr lang="en-US"/>
              <a:t> </a:t>
            </a:r>
            <a:r>
              <a:rPr lang="en-US" err="1"/>
              <a:t>componentelor</a:t>
            </a:r>
            <a:r>
              <a:rPr lang="en-US"/>
              <a:t> </a:t>
            </a:r>
            <a:r>
              <a:rPr lang="en-US" err="1"/>
              <a:t>şi</a:t>
            </a:r>
            <a:r>
              <a:rPr lang="en-US"/>
              <a:t> </a:t>
            </a:r>
            <a:r>
              <a:rPr lang="en-US" err="1"/>
              <a:t>cablajului</a:t>
            </a:r>
            <a:r>
              <a:rPr lang="en-US"/>
              <a:t> </a:t>
            </a:r>
            <a:r>
              <a:rPr lang="en-US" err="1"/>
              <a:t>imprimat</a:t>
            </a:r>
            <a:r>
              <a:rPr lang="en-US"/>
              <a:t>. </a:t>
            </a:r>
            <a:r>
              <a:rPr lang="en-US" err="1" smtClean="0"/>
              <a:t>Acoperiri</a:t>
            </a:r>
            <a:r>
              <a:rPr lang="en-US" smtClean="0"/>
              <a:t> </a:t>
            </a:r>
            <a:r>
              <a:rPr lang="en-US"/>
              <a:t>de </a:t>
            </a:r>
            <a:r>
              <a:rPr lang="en-US" err="1"/>
              <a:t>protecţie</a:t>
            </a:r>
            <a:r>
              <a:rPr lang="en-US"/>
              <a:t> </a:t>
            </a:r>
          </a:p>
          <a:p>
            <a:endParaRPr lang="en-US"/>
          </a:p>
          <a:p>
            <a:pPr marL="0" indent="0">
              <a:buNone/>
            </a:pPr>
            <a:r>
              <a:rPr lang="en-US" err="1" smtClean="0"/>
              <a:t>După</a:t>
            </a:r>
            <a:r>
              <a:rPr lang="en-US" smtClean="0"/>
              <a:t> </a:t>
            </a:r>
            <a:r>
              <a:rPr lang="en-US" err="1"/>
              <a:t>efectuarea</a:t>
            </a:r>
            <a:r>
              <a:rPr lang="en-US"/>
              <a:t> </a:t>
            </a:r>
            <a:r>
              <a:rPr lang="en-US" err="1"/>
              <a:t>probelor</a:t>
            </a:r>
            <a:r>
              <a:rPr lang="en-US"/>
              <a:t> </a:t>
            </a:r>
            <a:r>
              <a:rPr lang="en-US" err="1"/>
              <a:t>si</a:t>
            </a:r>
            <a:r>
              <a:rPr lang="en-US"/>
              <a:t> </a:t>
            </a:r>
            <a:r>
              <a:rPr lang="en-US" err="1"/>
              <a:t>rodajului</a:t>
            </a:r>
            <a:r>
              <a:rPr lang="en-US"/>
              <a:t> </a:t>
            </a:r>
            <a:r>
              <a:rPr lang="en-US" err="1"/>
              <a:t>placa</a:t>
            </a:r>
            <a:r>
              <a:rPr lang="en-US"/>
              <a:t> se </a:t>
            </a:r>
            <a:r>
              <a:rPr lang="en-US" err="1"/>
              <a:t>acoperă</a:t>
            </a:r>
            <a:r>
              <a:rPr lang="en-US"/>
              <a:t> </a:t>
            </a:r>
            <a:r>
              <a:rPr lang="en-US" err="1"/>
              <a:t>pe</a:t>
            </a:r>
            <a:r>
              <a:rPr lang="en-US"/>
              <a:t> </a:t>
            </a:r>
            <a:r>
              <a:rPr lang="en-US" err="1"/>
              <a:t>ambele</a:t>
            </a:r>
            <a:r>
              <a:rPr lang="en-US"/>
              <a:t> fete cu lac </a:t>
            </a:r>
            <a:r>
              <a:rPr lang="en-US" err="1"/>
              <a:t>alchidic</a:t>
            </a:r>
            <a:r>
              <a:rPr lang="en-US" smtClean="0"/>
              <a:t>.</a:t>
            </a:r>
            <a:endParaRPr lang="en-US"/>
          </a:p>
          <a:p>
            <a:endParaRPr lang="en-US"/>
          </a:p>
        </p:txBody>
      </p:sp>
    </p:spTree>
    <p:extLst>
      <p:ext uri="{BB962C8B-B14F-4D97-AF65-F5344CB8AC3E}">
        <p14:creationId xmlns:p14="http://schemas.microsoft.com/office/powerpoint/2010/main" val="33873758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fontScale="92500" lnSpcReduction="20000"/>
          </a:bodyPr>
          <a:lstStyle/>
          <a:p>
            <a:r>
              <a:rPr lang="ro-RO"/>
              <a:t>Forma cablajului imprimat este dictată de forma echipamentului electronic în care urmează să fie </a:t>
            </a:r>
            <a:r>
              <a:rPr lang="ro-RO" smtClean="0"/>
              <a:t>montat. </a:t>
            </a:r>
            <a:r>
              <a:rPr lang="en-US" smtClean="0"/>
              <a:t>Se </a:t>
            </a:r>
            <a:r>
              <a:rPr lang="en-US" err="1"/>
              <a:t>recomand</a:t>
            </a:r>
            <a:r>
              <a:rPr lang="en-US"/>
              <a:t> ca </a:t>
            </a:r>
            <a:r>
              <a:rPr lang="en-US" err="1" smtClean="0"/>
              <a:t>pl</a:t>
            </a:r>
            <a:r>
              <a:rPr lang="x-none" smtClean="0"/>
              <a:t>ă</a:t>
            </a:r>
            <a:r>
              <a:rPr lang="en-US" err="1" smtClean="0"/>
              <a:t>cile</a:t>
            </a:r>
            <a:r>
              <a:rPr lang="en-US" smtClean="0"/>
              <a:t> s</a:t>
            </a:r>
            <a:r>
              <a:rPr lang="x-none" smtClean="0"/>
              <a:t>ă</a:t>
            </a:r>
            <a:r>
              <a:rPr lang="en-US" smtClean="0"/>
              <a:t> </a:t>
            </a:r>
            <a:r>
              <a:rPr lang="en-US"/>
              <a:t>fie </a:t>
            </a:r>
            <a:r>
              <a:rPr lang="en-US" smtClean="0"/>
              <a:t>p</a:t>
            </a:r>
            <a:r>
              <a:rPr lang="x-none" smtClean="0"/>
              <a:t>ă</a:t>
            </a:r>
            <a:r>
              <a:rPr lang="en-US" err="1" smtClean="0"/>
              <a:t>trate</a:t>
            </a:r>
            <a:r>
              <a:rPr lang="en-US" smtClean="0"/>
              <a:t> </a:t>
            </a:r>
            <a:r>
              <a:rPr lang="en-US" err="1"/>
              <a:t>sau</a:t>
            </a:r>
            <a:r>
              <a:rPr lang="en-US"/>
              <a:t> </a:t>
            </a:r>
            <a:r>
              <a:rPr lang="en-US" err="1"/>
              <a:t>dreptunghiulare</a:t>
            </a:r>
            <a:r>
              <a:rPr lang="en-US"/>
              <a:t> </a:t>
            </a:r>
            <a:r>
              <a:rPr lang="en-US" err="1"/>
              <a:t>având</a:t>
            </a:r>
            <a:r>
              <a:rPr lang="en-US"/>
              <a:t> </a:t>
            </a:r>
            <a:r>
              <a:rPr lang="en-US" err="1"/>
              <a:t>raportul</a:t>
            </a:r>
            <a:r>
              <a:rPr lang="en-US"/>
              <a:t> </a:t>
            </a:r>
            <a:r>
              <a:rPr lang="en-US" err="1" smtClean="0"/>
              <a:t>dintre</a:t>
            </a:r>
            <a:r>
              <a:rPr lang="x-none" smtClean="0"/>
              <a:t> </a:t>
            </a:r>
            <a:r>
              <a:rPr lang="en-US" err="1" smtClean="0"/>
              <a:t>laturi</a:t>
            </a:r>
            <a:r>
              <a:rPr lang="en-US"/>
              <a:t>: 1/1, 1/2, 2/3, 2/5; </a:t>
            </a:r>
            <a:br>
              <a:rPr lang="en-US"/>
            </a:br>
            <a:endParaRPr lang="ro-RO" smtClean="0"/>
          </a:p>
          <a:p>
            <a:r>
              <a:rPr lang="ro-RO"/>
              <a:t>În proiectarea desenului de cablaj imprimat se urmăreste configuraţia schemei de principiu şi se ţine cont de parametrii electrici ai blocului funcţional care impune distanţa minimă între trasee vecine, lungimea şi laţimea traseelor (fără ca acestea să se intersecteze în acelaşi plan).</a:t>
            </a:r>
            <a:endParaRPr lang="en-US"/>
          </a:p>
          <a:p>
            <a:endParaRPr lang="x-none" smtClean="0"/>
          </a:p>
          <a:p>
            <a:r>
              <a:rPr lang="ro-RO"/>
              <a:t>Principalele aspecte ce trebuie avute în vedere sunt urmatoarele:</a:t>
            </a:r>
            <a:endParaRPr lang="en-US"/>
          </a:p>
          <a:p>
            <a:pPr lvl="1"/>
            <a:r>
              <a:rPr lang="en-US" err="1" smtClean="0"/>
              <a:t>găurile</a:t>
            </a:r>
            <a:r>
              <a:rPr lang="en-US" smtClean="0"/>
              <a:t> </a:t>
            </a:r>
            <a:r>
              <a:rPr lang="en-US"/>
              <a:t>pentru </a:t>
            </a:r>
            <a:r>
              <a:rPr lang="en-US" err="1"/>
              <a:t>terminalele</a:t>
            </a:r>
            <a:r>
              <a:rPr lang="en-US"/>
              <a:t> </a:t>
            </a:r>
            <a:r>
              <a:rPr lang="en-US" err="1"/>
              <a:t>componentelor</a:t>
            </a:r>
            <a:r>
              <a:rPr lang="en-US"/>
              <a:t> se </a:t>
            </a:r>
            <a:r>
              <a:rPr lang="en-US" err="1"/>
              <a:t>plasează</a:t>
            </a:r>
            <a:r>
              <a:rPr lang="en-US"/>
              <a:t> </a:t>
            </a:r>
            <a:r>
              <a:rPr lang="en-US" err="1"/>
              <a:t>în</a:t>
            </a:r>
            <a:r>
              <a:rPr lang="en-US"/>
              <a:t> </a:t>
            </a:r>
            <a:r>
              <a:rPr lang="en-US" err="1"/>
              <a:t>nodurile</a:t>
            </a:r>
            <a:r>
              <a:rPr lang="en-US"/>
              <a:t> </a:t>
            </a:r>
            <a:r>
              <a:rPr lang="en-US" err="1"/>
              <a:t>unei</a:t>
            </a:r>
            <a:r>
              <a:rPr lang="en-US"/>
              <a:t> </a:t>
            </a:r>
            <a:r>
              <a:rPr lang="en-US" err="1"/>
              <a:t>reţele</a:t>
            </a:r>
            <a:r>
              <a:rPr lang="en-US"/>
              <a:t> (</a:t>
            </a:r>
            <a:r>
              <a:rPr lang="en-US" err="1"/>
              <a:t>imaginare</a:t>
            </a:r>
            <a:r>
              <a:rPr lang="en-US"/>
              <a:t>), </a:t>
            </a:r>
            <a:r>
              <a:rPr lang="en-US" err="1"/>
              <a:t>avînd</a:t>
            </a:r>
            <a:r>
              <a:rPr lang="en-US"/>
              <a:t> </a:t>
            </a:r>
            <a:r>
              <a:rPr lang="en-US" err="1"/>
              <a:t>pasul</a:t>
            </a:r>
            <a:r>
              <a:rPr lang="en-US"/>
              <a:t> de 2,5 mm</a:t>
            </a:r>
            <a:r>
              <a:rPr lang="en-US" smtClean="0"/>
              <a:t>;</a:t>
            </a:r>
            <a:endParaRPr lang="x-none" smtClean="0"/>
          </a:p>
          <a:p>
            <a:pPr lvl="1"/>
            <a:r>
              <a:rPr lang="en-US" err="1"/>
              <a:t>Diametrele</a:t>
            </a:r>
            <a:r>
              <a:rPr lang="en-US"/>
              <a:t> </a:t>
            </a:r>
            <a:r>
              <a:rPr lang="en-US" smtClean="0"/>
              <a:t>g</a:t>
            </a:r>
            <a:r>
              <a:rPr lang="x-none" smtClean="0"/>
              <a:t>ă</a:t>
            </a:r>
            <a:r>
              <a:rPr lang="en-US" err="1" smtClean="0"/>
              <a:t>urilor</a:t>
            </a:r>
            <a:r>
              <a:rPr lang="en-US" smtClean="0"/>
              <a:t> </a:t>
            </a:r>
            <a:r>
              <a:rPr lang="en-US"/>
              <a:t>se </a:t>
            </a:r>
            <a:r>
              <a:rPr lang="en-US" err="1"/>
              <a:t>aleg</a:t>
            </a:r>
            <a:r>
              <a:rPr lang="en-US"/>
              <a:t> cu 0,2÷0,3 mm </a:t>
            </a:r>
            <a:r>
              <a:rPr lang="en-US" err="1"/>
              <a:t>mai</a:t>
            </a:r>
            <a:r>
              <a:rPr lang="en-US"/>
              <a:t> </a:t>
            </a:r>
            <a:r>
              <a:rPr lang="en-US" err="1"/>
              <a:t>mari</a:t>
            </a:r>
            <a:r>
              <a:rPr lang="en-US"/>
              <a:t> </a:t>
            </a:r>
            <a:r>
              <a:rPr lang="en-US" err="1"/>
              <a:t>decât</a:t>
            </a:r>
            <a:r>
              <a:rPr lang="en-US"/>
              <a:t> </a:t>
            </a:r>
            <a:r>
              <a:rPr lang="en-US" err="1"/>
              <a:t>cele</a:t>
            </a:r>
            <a:r>
              <a:rPr lang="en-US"/>
              <a:t> ale </a:t>
            </a:r>
            <a:r>
              <a:rPr lang="en-US" err="1" smtClean="0"/>
              <a:t>terminalelor</a:t>
            </a:r>
            <a:r>
              <a:rPr lang="x-none" smtClean="0"/>
              <a:t> </a:t>
            </a:r>
            <a:r>
              <a:rPr lang="en-US" err="1" smtClean="0"/>
              <a:t>componentelor</a:t>
            </a:r>
            <a:r>
              <a:rPr lang="en-US" smtClean="0"/>
              <a:t> </a:t>
            </a:r>
            <a:r>
              <a:rPr lang="en-US"/>
              <a:t>(</a:t>
            </a:r>
            <a:r>
              <a:rPr lang="en-US" err="1"/>
              <a:t>uzual</a:t>
            </a:r>
            <a:r>
              <a:rPr lang="en-US"/>
              <a:t>: 0,8mm pentru </a:t>
            </a:r>
            <a:r>
              <a:rPr lang="en-US" smtClean="0"/>
              <a:t>g</a:t>
            </a:r>
            <a:r>
              <a:rPr lang="x-none" smtClean="0"/>
              <a:t>ă</a:t>
            </a:r>
            <a:r>
              <a:rPr lang="en-US" err="1" smtClean="0"/>
              <a:t>uri</a:t>
            </a:r>
            <a:r>
              <a:rPr lang="en-US" smtClean="0"/>
              <a:t> </a:t>
            </a:r>
            <a:r>
              <a:rPr lang="en-US" err="1"/>
              <a:t>nemetalizate</a:t>
            </a:r>
            <a:r>
              <a:rPr lang="en-US"/>
              <a:t> </a:t>
            </a:r>
            <a:r>
              <a:rPr lang="en-US" err="1"/>
              <a:t>şi</a:t>
            </a:r>
            <a:r>
              <a:rPr lang="en-US"/>
              <a:t> 1,1 mm pentru </a:t>
            </a:r>
            <a:r>
              <a:rPr lang="en-US" smtClean="0"/>
              <a:t>g</a:t>
            </a:r>
            <a:r>
              <a:rPr lang="x-none" smtClean="0"/>
              <a:t>ă</a:t>
            </a:r>
            <a:r>
              <a:rPr lang="en-US" err="1" smtClean="0"/>
              <a:t>urile</a:t>
            </a:r>
            <a:r>
              <a:rPr lang="x-none" smtClean="0"/>
              <a:t> </a:t>
            </a:r>
            <a:r>
              <a:rPr lang="en-US" err="1" smtClean="0"/>
              <a:t>metalizate</a:t>
            </a:r>
            <a:r>
              <a:rPr lang="en-US"/>
              <a:t>); </a:t>
            </a:r>
            <a:endParaRPr lang="x-none" smtClean="0"/>
          </a:p>
          <a:p>
            <a:pPr lvl="1"/>
            <a:r>
              <a:rPr lang="en-US" err="1" smtClean="0"/>
              <a:t>laţimea</a:t>
            </a:r>
            <a:r>
              <a:rPr lang="en-US" smtClean="0"/>
              <a:t> </a:t>
            </a:r>
            <a:r>
              <a:rPr lang="en-US" err="1"/>
              <a:t>traseelor</a:t>
            </a:r>
            <a:r>
              <a:rPr lang="en-US"/>
              <a:t> conductoare </a:t>
            </a:r>
            <a:r>
              <a:rPr lang="en-US" err="1"/>
              <a:t>depinde</a:t>
            </a:r>
            <a:r>
              <a:rPr lang="en-US"/>
              <a:t> de </a:t>
            </a:r>
            <a:r>
              <a:rPr lang="en-US" err="1" smtClean="0"/>
              <a:t>intensitatea</a:t>
            </a:r>
            <a:r>
              <a:rPr lang="en-US" smtClean="0"/>
              <a:t> </a:t>
            </a:r>
            <a:r>
              <a:rPr lang="en-US" err="1"/>
              <a:t>curentului</a:t>
            </a:r>
            <a:r>
              <a:rPr lang="en-US"/>
              <a:t> </a:t>
            </a:r>
            <a:r>
              <a:rPr lang="en-US" err="1"/>
              <a:t>prin</a:t>
            </a:r>
            <a:r>
              <a:rPr lang="en-US"/>
              <a:t> </a:t>
            </a:r>
            <a:r>
              <a:rPr lang="en-US" err="1"/>
              <a:t>ele</a:t>
            </a:r>
            <a:r>
              <a:rPr lang="en-US"/>
              <a:t>, de </a:t>
            </a:r>
            <a:r>
              <a:rPr lang="en-US" err="1"/>
              <a:t>temperatura</a:t>
            </a:r>
            <a:r>
              <a:rPr lang="en-US"/>
              <a:t> </a:t>
            </a:r>
            <a:r>
              <a:rPr lang="en-US" err="1"/>
              <a:t>mediului</a:t>
            </a:r>
            <a:r>
              <a:rPr lang="en-US"/>
              <a:t> </a:t>
            </a:r>
            <a:r>
              <a:rPr lang="en-US" err="1"/>
              <a:t>ambiant</a:t>
            </a:r>
            <a:r>
              <a:rPr lang="en-US"/>
              <a:t> </a:t>
            </a:r>
            <a:r>
              <a:rPr lang="en-US" err="1"/>
              <a:t>si</a:t>
            </a:r>
            <a:r>
              <a:rPr lang="en-US"/>
              <a:t> de </a:t>
            </a:r>
            <a:r>
              <a:rPr lang="en-US" err="1"/>
              <a:t>grosimea</a:t>
            </a:r>
            <a:r>
              <a:rPr lang="en-US"/>
              <a:t> </a:t>
            </a:r>
            <a:r>
              <a:rPr lang="en-US" err="1"/>
              <a:t>foliei</a:t>
            </a:r>
            <a:r>
              <a:rPr lang="en-US"/>
              <a:t> de </a:t>
            </a:r>
            <a:r>
              <a:rPr lang="en-US" err="1"/>
              <a:t>cupru</a:t>
            </a:r>
            <a:r>
              <a:rPr lang="en-US"/>
              <a:t> </a:t>
            </a:r>
            <a:r>
              <a:rPr lang="en-US" smtClean="0"/>
              <a:t>(35 </a:t>
            </a:r>
            <a:r>
              <a:rPr lang="el-GR" smtClean="0"/>
              <a:t>μ</a:t>
            </a:r>
            <a:r>
              <a:rPr lang="en-US" smtClean="0"/>
              <a:t>m </a:t>
            </a:r>
            <a:r>
              <a:rPr lang="en-US" err="1" smtClean="0"/>
              <a:t>sau</a:t>
            </a:r>
            <a:r>
              <a:rPr lang="en-US" smtClean="0"/>
              <a:t> 70 </a:t>
            </a:r>
            <a:r>
              <a:rPr lang="el-GR"/>
              <a:t>μ</a:t>
            </a:r>
            <a:r>
              <a:rPr lang="en-US"/>
              <a:t>m – </a:t>
            </a:r>
            <a:r>
              <a:rPr lang="en-US" err="1"/>
              <a:t>standardizat</a:t>
            </a:r>
            <a:r>
              <a:rPr lang="en-US"/>
              <a:t>);</a:t>
            </a:r>
          </a:p>
          <a:p>
            <a:pPr lvl="1"/>
            <a:r>
              <a:rPr lang="en-US" err="1" smtClean="0"/>
              <a:t>distanţa</a:t>
            </a:r>
            <a:r>
              <a:rPr lang="en-US" smtClean="0"/>
              <a:t> minima </a:t>
            </a:r>
            <a:r>
              <a:rPr lang="en-US" err="1" smtClean="0"/>
              <a:t>între</a:t>
            </a:r>
            <a:r>
              <a:rPr lang="en-US" smtClean="0"/>
              <a:t> </a:t>
            </a:r>
            <a:r>
              <a:rPr lang="en-US" err="1" smtClean="0"/>
              <a:t>doua</a:t>
            </a:r>
            <a:r>
              <a:rPr lang="en-US" smtClean="0"/>
              <a:t> </a:t>
            </a:r>
            <a:r>
              <a:rPr lang="en-US" err="1" smtClean="0"/>
              <a:t>trasee</a:t>
            </a:r>
            <a:r>
              <a:rPr lang="en-US" smtClean="0"/>
              <a:t> conductoare </a:t>
            </a:r>
            <a:r>
              <a:rPr lang="en-US" err="1" smtClean="0"/>
              <a:t>învecinate</a:t>
            </a:r>
            <a:r>
              <a:rPr lang="en-US" smtClean="0"/>
              <a:t> </a:t>
            </a:r>
            <a:r>
              <a:rPr lang="en-US" err="1" smtClean="0"/>
              <a:t>este</a:t>
            </a:r>
            <a:r>
              <a:rPr lang="en-US" smtClean="0"/>
              <a:t> </a:t>
            </a:r>
            <a:r>
              <a:rPr lang="en-US" err="1" smtClean="0"/>
              <a:t>determinată</a:t>
            </a:r>
            <a:r>
              <a:rPr lang="en-US" smtClean="0"/>
              <a:t> de </a:t>
            </a:r>
            <a:r>
              <a:rPr lang="en-US" err="1" smtClean="0"/>
              <a:t>diferenţa</a:t>
            </a:r>
            <a:r>
              <a:rPr lang="en-US" smtClean="0"/>
              <a:t> de </a:t>
            </a:r>
            <a:r>
              <a:rPr lang="en-US" err="1" smtClean="0"/>
              <a:t>potenţial</a:t>
            </a:r>
            <a:r>
              <a:rPr lang="en-US" smtClean="0"/>
              <a:t> </a:t>
            </a:r>
            <a:r>
              <a:rPr lang="en-US" err="1" smtClean="0"/>
              <a:t>dintre</a:t>
            </a:r>
            <a:r>
              <a:rPr lang="en-US" smtClean="0"/>
              <a:t> </a:t>
            </a:r>
            <a:r>
              <a:rPr lang="en-US" err="1" smtClean="0"/>
              <a:t>acestea</a:t>
            </a:r>
            <a:r>
              <a:rPr lang="en-US" smtClean="0"/>
              <a:t>;</a:t>
            </a:r>
          </a:p>
          <a:p>
            <a:pPr lvl="1"/>
            <a:r>
              <a:rPr lang="en-US" smtClean="0"/>
              <a:t>pentru </a:t>
            </a:r>
            <a:r>
              <a:rPr lang="en-US" err="1" smtClean="0"/>
              <a:t>reducerea</a:t>
            </a:r>
            <a:r>
              <a:rPr lang="en-US" smtClean="0"/>
              <a:t> la minimum a </a:t>
            </a:r>
            <a:r>
              <a:rPr lang="en-US" err="1" smtClean="0"/>
              <a:t>posibilelor</a:t>
            </a:r>
            <a:r>
              <a:rPr lang="en-US" smtClean="0"/>
              <a:t> </a:t>
            </a:r>
            <a:r>
              <a:rPr lang="en-US" err="1" smtClean="0"/>
              <a:t>influenţe</a:t>
            </a:r>
            <a:r>
              <a:rPr lang="en-US" smtClean="0"/>
              <a:t> </a:t>
            </a:r>
            <a:r>
              <a:rPr lang="en-US" err="1" smtClean="0"/>
              <a:t>reciproce</a:t>
            </a:r>
            <a:r>
              <a:rPr lang="en-US" smtClean="0"/>
              <a:t> se </a:t>
            </a:r>
            <a:r>
              <a:rPr lang="en-US" err="1" smtClean="0"/>
              <a:t>amplasează</a:t>
            </a:r>
            <a:r>
              <a:rPr lang="en-US" smtClean="0"/>
              <a:t> </a:t>
            </a:r>
            <a:r>
              <a:rPr lang="en-US" err="1" smtClean="0"/>
              <a:t>cît</a:t>
            </a:r>
            <a:r>
              <a:rPr lang="en-US" smtClean="0"/>
              <a:t> </a:t>
            </a:r>
            <a:r>
              <a:rPr lang="en-US" err="1" smtClean="0"/>
              <a:t>mai</a:t>
            </a:r>
            <a:r>
              <a:rPr lang="en-US" smtClean="0"/>
              <a:t> </a:t>
            </a:r>
            <a:r>
              <a:rPr lang="en-US" err="1" smtClean="0"/>
              <a:t>distantat</a:t>
            </a:r>
            <a:r>
              <a:rPr lang="en-US" smtClean="0"/>
              <a:t> – </a:t>
            </a:r>
            <a:r>
              <a:rPr lang="en-US" err="1" smtClean="0"/>
              <a:t>grupate</a:t>
            </a:r>
            <a:r>
              <a:rPr lang="en-US" smtClean="0"/>
              <a:t> separate – </a:t>
            </a:r>
            <a:r>
              <a:rPr lang="en-US" err="1" smtClean="0"/>
              <a:t>traseele</a:t>
            </a:r>
            <a:r>
              <a:rPr lang="en-US" smtClean="0"/>
              <a:t> de </a:t>
            </a:r>
            <a:r>
              <a:rPr lang="en-US" err="1" smtClean="0"/>
              <a:t>semnal</a:t>
            </a:r>
            <a:r>
              <a:rPr lang="en-US" smtClean="0"/>
              <a:t> mic </a:t>
            </a:r>
            <a:r>
              <a:rPr lang="en-US" err="1" smtClean="0"/>
              <a:t>şi</a:t>
            </a:r>
            <a:r>
              <a:rPr lang="en-US" smtClean="0"/>
              <a:t> </a:t>
            </a:r>
            <a:r>
              <a:rPr lang="en-US" err="1" smtClean="0"/>
              <a:t>cele</a:t>
            </a:r>
            <a:r>
              <a:rPr lang="en-US" smtClean="0"/>
              <a:t> de </a:t>
            </a:r>
            <a:r>
              <a:rPr lang="en-US" err="1" smtClean="0"/>
              <a:t>semnal</a:t>
            </a:r>
            <a:r>
              <a:rPr lang="en-US" smtClean="0"/>
              <a:t> mare, </a:t>
            </a:r>
            <a:r>
              <a:rPr lang="en-US" err="1" smtClean="0"/>
              <a:t>căile</a:t>
            </a:r>
            <a:r>
              <a:rPr lang="en-US" smtClean="0"/>
              <a:t> de </a:t>
            </a:r>
            <a:r>
              <a:rPr lang="en-US" err="1" smtClean="0"/>
              <a:t>joasă</a:t>
            </a:r>
            <a:r>
              <a:rPr lang="en-US" smtClean="0"/>
              <a:t> </a:t>
            </a:r>
            <a:r>
              <a:rPr lang="en-US" err="1" smtClean="0"/>
              <a:t>frecvenţă</a:t>
            </a:r>
            <a:r>
              <a:rPr lang="en-US" smtClean="0"/>
              <a:t> </a:t>
            </a:r>
            <a:r>
              <a:rPr lang="en-US" err="1" smtClean="0"/>
              <a:t>şi</a:t>
            </a:r>
            <a:r>
              <a:rPr lang="en-US" smtClean="0"/>
              <a:t> </a:t>
            </a:r>
            <a:r>
              <a:rPr lang="en-US" err="1" smtClean="0"/>
              <a:t>cele</a:t>
            </a:r>
            <a:r>
              <a:rPr lang="en-US" smtClean="0"/>
              <a:t> de </a:t>
            </a:r>
            <a:r>
              <a:rPr lang="en-US" err="1" smtClean="0"/>
              <a:t>înalta</a:t>
            </a:r>
            <a:r>
              <a:rPr lang="en-US" smtClean="0"/>
              <a:t> </a:t>
            </a:r>
            <a:r>
              <a:rPr lang="en-US" err="1" smtClean="0"/>
              <a:t>frecventă</a:t>
            </a:r>
            <a:r>
              <a:rPr lang="en-US" smtClean="0"/>
              <a:t>, etc.</a:t>
            </a:r>
          </a:p>
          <a:p>
            <a:pPr lvl="1"/>
            <a:r>
              <a:rPr lang="en-US" err="1" smtClean="0"/>
              <a:t>conductorul</a:t>
            </a:r>
            <a:r>
              <a:rPr lang="en-US" smtClean="0"/>
              <a:t> </a:t>
            </a:r>
            <a:r>
              <a:rPr lang="en-US"/>
              <a:t>de masa se </a:t>
            </a:r>
            <a:r>
              <a:rPr lang="en-US" err="1"/>
              <a:t>realizează</a:t>
            </a:r>
            <a:r>
              <a:rPr lang="en-US"/>
              <a:t> distinct de </a:t>
            </a:r>
            <a:r>
              <a:rPr lang="en-US" err="1"/>
              <a:t>celelalte</a:t>
            </a:r>
            <a:r>
              <a:rPr lang="en-US"/>
              <a:t> conductoare </a:t>
            </a:r>
            <a:r>
              <a:rPr lang="en-US" err="1"/>
              <a:t>imprimate</a:t>
            </a:r>
            <a:r>
              <a:rPr lang="en-US"/>
              <a:t>, </a:t>
            </a:r>
            <a:r>
              <a:rPr lang="en-US" err="1"/>
              <a:t>avînd</a:t>
            </a:r>
            <a:r>
              <a:rPr lang="en-US"/>
              <a:t>, de </a:t>
            </a:r>
            <a:r>
              <a:rPr lang="en-US" err="1"/>
              <a:t>preferintă</a:t>
            </a:r>
            <a:r>
              <a:rPr lang="en-US"/>
              <a:t> o </a:t>
            </a:r>
            <a:r>
              <a:rPr lang="en-US" err="1"/>
              <a:t>laţime</a:t>
            </a:r>
            <a:r>
              <a:rPr lang="en-US"/>
              <a:t> </a:t>
            </a:r>
            <a:r>
              <a:rPr lang="en-US" err="1"/>
              <a:t>mai</a:t>
            </a:r>
            <a:r>
              <a:rPr lang="en-US"/>
              <a:t> mare</a:t>
            </a:r>
            <a:r>
              <a:rPr lang="en-US" smtClean="0"/>
              <a:t>.</a:t>
            </a:r>
            <a:endParaRPr lang="en-US"/>
          </a:p>
        </p:txBody>
      </p:sp>
    </p:spTree>
    <p:extLst>
      <p:ext uri="{BB962C8B-B14F-4D97-AF65-F5344CB8AC3E}">
        <p14:creationId xmlns:p14="http://schemas.microsoft.com/office/powerpoint/2010/main" val="42109582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7665" y="0"/>
            <a:ext cx="12134335" cy="6858000"/>
          </a:xfrm>
        </p:spPr>
        <p:txBody>
          <a:bodyPr>
            <a:normAutofit/>
          </a:bodyPr>
          <a:lstStyle/>
          <a:p>
            <a:pPr marL="0" indent="0">
              <a:buNone/>
            </a:pPr>
            <a:r>
              <a:rPr lang="ro-RO" b="1"/>
              <a:t>determinarea lăţimii conductorului după curentul care va trece prin ele </a:t>
            </a:r>
            <a:endParaRPr lang="ro-RO" b="1" smtClean="0"/>
          </a:p>
          <a:p>
            <a:pPr marL="0" indent="0">
              <a:buNone/>
            </a:pPr>
            <a:r>
              <a:rPr lang="en-US" sz="2400" err="1"/>
              <a:t>Traseele</a:t>
            </a:r>
            <a:r>
              <a:rPr lang="en-US" sz="2400"/>
              <a:t> de circuit </a:t>
            </a:r>
            <a:r>
              <a:rPr lang="en-US" sz="2400" err="1"/>
              <a:t>imprimat</a:t>
            </a:r>
            <a:r>
              <a:rPr lang="en-US" sz="2400"/>
              <a:t>, din </a:t>
            </a:r>
            <a:r>
              <a:rPr lang="en-US" sz="2400" err="1"/>
              <a:t>cauza</a:t>
            </a:r>
            <a:r>
              <a:rPr lang="en-US" sz="2400"/>
              <a:t> </a:t>
            </a:r>
            <a:r>
              <a:rPr lang="en-US" sz="2400" err="1"/>
              <a:t>valorilor</a:t>
            </a:r>
            <a:r>
              <a:rPr lang="en-US" sz="2400"/>
              <a:t> </a:t>
            </a:r>
            <a:r>
              <a:rPr lang="en-US" sz="2400" err="1"/>
              <a:t>reduse</a:t>
            </a:r>
            <a:r>
              <a:rPr lang="en-US" sz="2400"/>
              <a:t> ale </a:t>
            </a:r>
            <a:r>
              <a:rPr lang="en-US" sz="2400" err="1"/>
              <a:t>parametrilor</a:t>
            </a:r>
            <a:r>
              <a:rPr lang="en-US" sz="2400"/>
              <a:t> </a:t>
            </a:r>
            <a:r>
              <a:rPr lang="en-US" sz="2400" err="1" smtClean="0"/>
              <a:t>lor</a:t>
            </a:r>
            <a:r>
              <a:rPr lang="x-none" sz="2400" smtClean="0"/>
              <a:t> </a:t>
            </a:r>
            <a:r>
              <a:rPr lang="en-US" sz="2400" err="1" smtClean="0"/>
              <a:t>geometrici</a:t>
            </a:r>
            <a:r>
              <a:rPr lang="en-US" sz="2400" smtClean="0"/>
              <a:t> </a:t>
            </a:r>
            <a:r>
              <a:rPr lang="en-US" sz="2400"/>
              <a:t>(“</a:t>
            </a:r>
            <a:r>
              <a:rPr lang="en-US" sz="2400" err="1"/>
              <a:t>lăţime</a:t>
            </a:r>
            <a:r>
              <a:rPr lang="en-US" sz="2400"/>
              <a:t> </a:t>
            </a:r>
            <a:r>
              <a:rPr lang="en-US" sz="2400" err="1"/>
              <a:t>traseu</a:t>
            </a:r>
            <a:r>
              <a:rPr lang="en-US" sz="2400"/>
              <a:t> - W” </a:t>
            </a:r>
            <a:r>
              <a:rPr lang="en-US" sz="2400" err="1"/>
              <a:t>şi</a:t>
            </a:r>
            <a:r>
              <a:rPr lang="en-US" sz="2400"/>
              <a:t> “</a:t>
            </a:r>
            <a:r>
              <a:rPr lang="en-US" sz="2400" err="1"/>
              <a:t>grosime</a:t>
            </a:r>
            <a:r>
              <a:rPr lang="en-US" sz="2400"/>
              <a:t> </a:t>
            </a:r>
            <a:r>
              <a:rPr lang="en-US" sz="2400" err="1"/>
              <a:t>folie</a:t>
            </a:r>
            <a:r>
              <a:rPr lang="en-US" sz="2400"/>
              <a:t> conductoare - t”), nu permit </a:t>
            </a:r>
            <a:r>
              <a:rPr lang="en-US" sz="2400" err="1" smtClean="0"/>
              <a:t>trecerea</a:t>
            </a:r>
            <a:r>
              <a:rPr lang="x-none" sz="2400" smtClean="0"/>
              <a:t> </a:t>
            </a:r>
            <a:r>
              <a:rPr lang="en-US" sz="2400" err="1" smtClean="0"/>
              <a:t>unor</a:t>
            </a:r>
            <a:r>
              <a:rPr lang="en-US" sz="2400" smtClean="0"/>
              <a:t> </a:t>
            </a:r>
            <a:r>
              <a:rPr lang="en-US" sz="2400" err="1"/>
              <a:t>curenţi</a:t>
            </a:r>
            <a:r>
              <a:rPr lang="en-US" sz="2400"/>
              <a:t> de </a:t>
            </a:r>
            <a:r>
              <a:rPr lang="en-US" sz="2400" err="1"/>
              <a:t>intensitate</a:t>
            </a:r>
            <a:r>
              <a:rPr lang="en-US" sz="2400"/>
              <a:t> </a:t>
            </a:r>
            <a:r>
              <a:rPr lang="en-US" sz="2400" err="1"/>
              <a:t>oricât</a:t>
            </a:r>
            <a:r>
              <a:rPr lang="en-US" sz="2400"/>
              <a:t> de mare. </a:t>
            </a:r>
            <a:br>
              <a:rPr lang="en-US" sz="2400"/>
            </a:br>
            <a:r>
              <a:rPr lang="en-US" sz="2400" err="1"/>
              <a:t>curentul</a:t>
            </a:r>
            <a:r>
              <a:rPr lang="en-US" sz="2400"/>
              <a:t> </a:t>
            </a:r>
            <a:r>
              <a:rPr lang="en-US" sz="2400" err="1"/>
              <a:t>printr</a:t>
            </a:r>
            <a:r>
              <a:rPr lang="en-US" sz="2400"/>
              <a:t>-un </a:t>
            </a:r>
            <a:r>
              <a:rPr lang="en-US" sz="2400" err="1" smtClean="0"/>
              <a:t>traseu</a:t>
            </a:r>
            <a:r>
              <a:rPr lang="x-none" sz="2400" smtClean="0"/>
              <a:t> </a:t>
            </a:r>
            <a:r>
              <a:rPr lang="en-US" sz="2400" err="1" smtClean="0"/>
              <a:t>este</a:t>
            </a:r>
            <a:r>
              <a:rPr lang="en-US" sz="2400" smtClean="0"/>
              <a:t> </a:t>
            </a:r>
            <a:r>
              <a:rPr lang="en-US" sz="2400" err="1"/>
              <a:t>limitat</a:t>
            </a:r>
            <a:r>
              <a:rPr lang="en-US" sz="2400"/>
              <a:t> de </a:t>
            </a:r>
            <a:r>
              <a:rPr lang="en-US" sz="2400" err="1"/>
              <a:t>doi</a:t>
            </a:r>
            <a:r>
              <a:rPr lang="en-US" sz="2400"/>
              <a:t> </a:t>
            </a:r>
            <a:r>
              <a:rPr lang="en-US" sz="2400" err="1"/>
              <a:t>factori</a:t>
            </a:r>
            <a:r>
              <a:rPr lang="en-US" sz="2400"/>
              <a:t> </a:t>
            </a:r>
            <a:r>
              <a:rPr lang="en-US" sz="2400" err="1"/>
              <a:t>importanţi</a:t>
            </a:r>
            <a:r>
              <a:rPr lang="en-US" sz="2400"/>
              <a:t>:</a:t>
            </a:r>
            <a:br>
              <a:rPr lang="en-US" sz="2400"/>
            </a:br>
            <a:r>
              <a:rPr lang="en-US" sz="2400"/>
              <a:t>• </a:t>
            </a:r>
            <a:r>
              <a:rPr lang="en-US" sz="2400" err="1"/>
              <a:t>fenomenul</a:t>
            </a:r>
            <a:r>
              <a:rPr lang="en-US" sz="2400"/>
              <a:t> de </a:t>
            </a:r>
            <a:r>
              <a:rPr lang="en-US" sz="2400" err="1"/>
              <a:t>încălzire</a:t>
            </a:r>
            <a:r>
              <a:rPr lang="en-US" sz="2400"/>
              <a:t> </a:t>
            </a:r>
            <a:r>
              <a:rPr lang="en-US" sz="2400" err="1"/>
              <a:t>datorat</a:t>
            </a:r>
            <a:r>
              <a:rPr lang="en-US" sz="2400"/>
              <a:t> </a:t>
            </a:r>
            <a:r>
              <a:rPr lang="en-US" sz="2400" err="1"/>
              <a:t>efectului</a:t>
            </a:r>
            <a:r>
              <a:rPr lang="en-US" sz="2400"/>
              <a:t> Joule-Lenz;</a:t>
            </a:r>
            <a:br>
              <a:rPr lang="en-US" sz="2400"/>
            </a:br>
            <a:r>
              <a:rPr lang="en-US" sz="2400"/>
              <a:t>• </a:t>
            </a:r>
            <a:r>
              <a:rPr lang="en-US" sz="2400" err="1"/>
              <a:t>căderea</a:t>
            </a:r>
            <a:r>
              <a:rPr lang="en-US" sz="2400"/>
              <a:t> de </a:t>
            </a:r>
            <a:r>
              <a:rPr lang="en-US" sz="2400" err="1"/>
              <a:t>tensiune</a:t>
            </a:r>
            <a:r>
              <a:rPr lang="en-US" sz="2400"/>
              <a:t> maxim </a:t>
            </a:r>
            <a:r>
              <a:rPr lang="en-US" sz="2400" err="1"/>
              <a:t>admisibilă</a:t>
            </a:r>
            <a:r>
              <a:rPr lang="en-US" sz="2400"/>
              <a:t> </a:t>
            </a:r>
            <a:r>
              <a:rPr lang="en-US" sz="2400" err="1"/>
              <a:t>pe</a:t>
            </a:r>
            <a:r>
              <a:rPr lang="en-US" sz="2400"/>
              <a:t> </a:t>
            </a:r>
            <a:r>
              <a:rPr lang="en-US" sz="2400" err="1"/>
              <a:t>unitatea</a:t>
            </a:r>
            <a:r>
              <a:rPr lang="en-US" sz="2400"/>
              <a:t> de </a:t>
            </a:r>
            <a:r>
              <a:rPr lang="en-US" sz="2400" err="1"/>
              <a:t>lungime</a:t>
            </a:r>
            <a:r>
              <a:rPr lang="en-US" sz="2400"/>
              <a:t>. </a:t>
            </a:r>
            <a:endParaRPr lang="x-none" sz="2400" smtClean="0"/>
          </a:p>
          <a:p>
            <a:pPr marL="0" indent="0">
              <a:buNone/>
            </a:pPr>
            <a:r>
              <a:rPr lang="en-US" sz="2400" b="1" err="1"/>
              <a:t>analiza</a:t>
            </a:r>
            <a:r>
              <a:rPr lang="en-US" sz="2400"/>
              <a:t> - </a:t>
            </a:r>
            <a:r>
              <a:rPr lang="en-US" sz="2400" err="1"/>
              <a:t>situaţie</a:t>
            </a:r>
            <a:r>
              <a:rPr lang="en-US" sz="2400"/>
              <a:t> </a:t>
            </a:r>
            <a:r>
              <a:rPr lang="en-US" sz="2400" err="1"/>
              <a:t>în</a:t>
            </a:r>
            <a:r>
              <a:rPr lang="en-US" sz="2400"/>
              <a:t> care </a:t>
            </a:r>
            <a:r>
              <a:rPr lang="en-US" sz="2400" err="1"/>
              <a:t>specialistul</a:t>
            </a:r>
            <a:r>
              <a:rPr lang="x-none" sz="2400"/>
              <a:t> </a:t>
            </a:r>
            <a:r>
              <a:rPr lang="en-US" sz="2400" err="1"/>
              <a:t>cunoaşte</a:t>
            </a:r>
            <a:r>
              <a:rPr lang="en-US" sz="2400"/>
              <a:t> </a:t>
            </a:r>
            <a:r>
              <a:rPr lang="en-US" sz="2400" err="1"/>
              <a:t>lăţimea</a:t>
            </a:r>
            <a:r>
              <a:rPr lang="en-US" sz="2400"/>
              <a:t> </a:t>
            </a:r>
            <a:r>
              <a:rPr lang="en-US" sz="2400" err="1"/>
              <a:t>traseului</a:t>
            </a:r>
            <a:r>
              <a:rPr lang="en-US" sz="2400"/>
              <a:t> </a:t>
            </a:r>
            <a:r>
              <a:rPr lang="en-US" sz="2400" err="1"/>
              <a:t>şi</a:t>
            </a:r>
            <a:r>
              <a:rPr lang="en-US" sz="2400"/>
              <a:t> </a:t>
            </a:r>
            <a:r>
              <a:rPr lang="en-US" sz="2400" err="1"/>
              <a:t>doreşte</a:t>
            </a:r>
            <a:r>
              <a:rPr lang="en-US" sz="2400"/>
              <a:t> </a:t>
            </a:r>
            <a:r>
              <a:rPr lang="en-US" sz="2400" err="1"/>
              <a:t>să</a:t>
            </a:r>
            <a:r>
              <a:rPr lang="en-US" sz="2400"/>
              <a:t> determine </a:t>
            </a:r>
            <a:r>
              <a:rPr lang="en-US" sz="2400" err="1"/>
              <a:t>curentul</a:t>
            </a:r>
            <a:r>
              <a:rPr lang="en-US" sz="2400"/>
              <a:t> maxim </a:t>
            </a:r>
            <a:r>
              <a:rPr lang="en-US" sz="2400" err="1"/>
              <a:t>admisibil</a:t>
            </a:r>
            <a:r>
              <a:rPr lang="en-US" sz="2400"/>
              <a:t> </a:t>
            </a:r>
            <a:r>
              <a:rPr lang="en-US" sz="2400" err="1"/>
              <a:t>prin</a:t>
            </a:r>
            <a:r>
              <a:rPr lang="en-US" sz="2400"/>
              <a:t> </a:t>
            </a:r>
            <a:r>
              <a:rPr lang="en-US" sz="2400" err="1"/>
              <a:t>acesta</a:t>
            </a:r>
            <a:r>
              <a:rPr lang="en-US" sz="2400"/>
              <a:t> </a:t>
            </a:r>
            <a:r>
              <a:rPr lang="en-US" sz="2400" err="1"/>
              <a:t>şi</a:t>
            </a:r>
            <a:r>
              <a:rPr lang="en-US" sz="2400"/>
              <a:t/>
            </a:r>
            <a:br>
              <a:rPr lang="en-US" sz="2400"/>
            </a:br>
            <a:r>
              <a:rPr lang="en-US" sz="2400" b="1" err="1"/>
              <a:t>sinteza</a:t>
            </a:r>
            <a:r>
              <a:rPr lang="en-US" sz="2400"/>
              <a:t> - </a:t>
            </a:r>
            <a:r>
              <a:rPr lang="en-US" sz="2400" err="1"/>
              <a:t>caz</a:t>
            </a:r>
            <a:r>
              <a:rPr lang="en-US" sz="2400"/>
              <a:t> </a:t>
            </a:r>
            <a:r>
              <a:rPr lang="en-US" sz="2400" err="1"/>
              <a:t>în</a:t>
            </a:r>
            <a:r>
              <a:rPr lang="en-US" sz="2400"/>
              <a:t> care se </a:t>
            </a:r>
            <a:r>
              <a:rPr lang="en-US" sz="2400" err="1"/>
              <a:t>cunoaşte</a:t>
            </a:r>
            <a:r>
              <a:rPr lang="en-US" sz="2400"/>
              <a:t> </a:t>
            </a:r>
            <a:r>
              <a:rPr lang="en-US" sz="2400" err="1"/>
              <a:t>curentul</a:t>
            </a:r>
            <a:r>
              <a:rPr lang="en-US" sz="2400"/>
              <a:t> maxim </a:t>
            </a:r>
            <a:r>
              <a:rPr lang="en-US" sz="2400" err="1"/>
              <a:t>ce</a:t>
            </a:r>
            <a:r>
              <a:rPr lang="en-US" sz="2400"/>
              <a:t> </a:t>
            </a:r>
            <a:r>
              <a:rPr lang="en-US" sz="2400" err="1"/>
              <a:t>trebuie</a:t>
            </a:r>
            <a:r>
              <a:rPr lang="en-US" sz="2400"/>
              <a:t> </a:t>
            </a:r>
            <a:r>
              <a:rPr lang="en-US" sz="2400" err="1"/>
              <a:t>transportat</a:t>
            </a:r>
            <a:r>
              <a:rPr lang="en-US" sz="2400"/>
              <a:t> </a:t>
            </a:r>
            <a:r>
              <a:rPr lang="en-US" sz="2400" err="1"/>
              <a:t>şi</a:t>
            </a:r>
            <a:r>
              <a:rPr lang="en-US" sz="2400"/>
              <a:t> se </a:t>
            </a:r>
            <a:r>
              <a:rPr lang="en-US" sz="2400" err="1"/>
              <a:t>doreşte</a:t>
            </a:r>
            <a:r>
              <a:rPr lang="x-none" sz="2400"/>
              <a:t> </a:t>
            </a:r>
            <a:r>
              <a:rPr lang="x-none" sz="2400" smtClean="0"/>
              <a:t> </a:t>
            </a:r>
            <a:r>
              <a:rPr lang="en-US" sz="2400" err="1" smtClean="0"/>
              <a:t>determinarea</a:t>
            </a:r>
            <a:r>
              <a:rPr lang="en-US" sz="2400" smtClean="0"/>
              <a:t> </a:t>
            </a:r>
            <a:r>
              <a:rPr lang="en-US" sz="2400" err="1"/>
              <a:t>lăţimii</a:t>
            </a:r>
            <a:r>
              <a:rPr lang="en-US" sz="2400"/>
              <a:t> minim </a:t>
            </a:r>
            <a:r>
              <a:rPr lang="en-US" sz="2400" err="1"/>
              <a:t>admisibile</a:t>
            </a:r>
            <a:r>
              <a:rPr lang="en-US" sz="2400"/>
              <a:t> a </a:t>
            </a:r>
            <a:r>
              <a:rPr lang="en-US" sz="2400" err="1"/>
              <a:t>traseului</a:t>
            </a:r>
            <a:r>
              <a:rPr lang="en-US" sz="2400"/>
              <a:t> de </a:t>
            </a:r>
            <a:r>
              <a:rPr lang="en-US" sz="2400" err="1"/>
              <a:t>interconectare</a:t>
            </a:r>
            <a:r>
              <a:rPr lang="en-US" sz="2400"/>
              <a:t>. </a:t>
            </a:r>
            <a:br>
              <a:rPr lang="en-US" sz="2400"/>
            </a:br>
            <a:endParaRPr lang="x-none" sz="2400" smtClean="0"/>
          </a:p>
          <a:p>
            <a:pPr marL="0" indent="0">
              <a:buNone/>
            </a:pPr>
            <a:r>
              <a:rPr lang="en-US" sz="2000" err="1" smtClean="0"/>
              <a:t>Determinarea</a:t>
            </a:r>
            <a:r>
              <a:rPr lang="en-US" sz="2000" smtClean="0"/>
              <a:t> </a:t>
            </a:r>
            <a:r>
              <a:rPr lang="en-US" sz="2000" err="1"/>
              <a:t>curentului</a:t>
            </a:r>
            <a:r>
              <a:rPr lang="en-US" sz="2000"/>
              <a:t> maxim </a:t>
            </a:r>
            <a:r>
              <a:rPr lang="en-US" sz="2000" err="1"/>
              <a:t>prin</a:t>
            </a:r>
            <a:r>
              <a:rPr lang="en-US" sz="2000"/>
              <a:t> </a:t>
            </a:r>
            <a:r>
              <a:rPr lang="en-US" sz="2000" err="1"/>
              <a:t>metode</a:t>
            </a:r>
            <a:r>
              <a:rPr lang="en-US" sz="2000"/>
              <a:t> </a:t>
            </a:r>
            <a:r>
              <a:rPr lang="en-US" sz="2000" err="1"/>
              <a:t>grafice</a:t>
            </a:r>
            <a:r>
              <a:rPr lang="en-US" sz="2000"/>
              <a:t> se </a:t>
            </a:r>
            <a:r>
              <a:rPr lang="en-US" sz="2000" err="1"/>
              <a:t>bazează</a:t>
            </a:r>
            <a:r>
              <a:rPr lang="en-US" sz="2000"/>
              <a:t> </a:t>
            </a:r>
            <a:r>
              <a:rPr lang="en-US" sz="2000" err="1"/>
              <a:t>pe</a:t>
            </a:r>
            <a:r>
              <a:rPr lang="en-US" sz="2000"/>
              <a:t> </a:t>
            </a:r>
            <a:r>
              <a:rPr lang="en-US" sz="2000" err="1"/>
              <a:t>relaţiile</a:t>
            </a:r>
            <a:r>
              <a:rPr lang="en-US" sz="2000"/>
              <a:t> </a:t>
            </a:r>
            <a:r>
              <a:rPr lang="en-US" sz="2000" err="1" smtClean="0"/>
              <a:t>curent</a:t>
            </a:r>
            <a:r>
              <a:rPr lang="x-none" sz="2000" smtClean="0"/>
              <a:t> </a:t>
            </a:r>
            <a:r>
              <a:rPr lang="en-US" sz="2000" err="1" smtClean="0"/>
              <a:t>temperatură</a:t>
            </a:r>
            <a:r>
              <a:rPr lang="en-US" sz="2000" smtClean="0"/>
              <a:t> </a:t>
            </a:r>
            <a:r>
              <a:rPr lang="en-US" sz="2000" err="1" smtClean="0"/>
              <a:t>cunoscute</a:t>
            </a:r>
            <a:r>
              <a:rPr lang="en-US" sz="2000" smtClean="0"/>
              <a:t>. </a:t>
            </a:r>
            <a:r>
              <a:rPr lang="en-US" sz="2000" err="1"/>
              <a:t>Standardul</a:t>
            </a:r>
            <a:r>
              <a:rPr lang="en-US" sz="2000"/>
              <a:t> </a:t>
            </a:r>
            <a:r>
              <a:rPr lang="x-none" sz="2000" smtClean="0"/>
              <a:t>de bază </a:t>
            </a:r>
            <a:r>
              <a:rPr lang="en-US" sz="2000" smtClean="0"/>
              <a:t>IPC-D-275 “</a:t>
            </a:r>
            <a:r>
              <a:rPr lang="en-US" sz="2000"/>
              <a:t>Design Standard for Rigid </a:t>
            </a:r>
            <a:r>
              <a:rPr lang="en-US" sz="2000" smtClean="0"/>
              <a:t>Printed</a:t>
            </a:r>
            <a:r>
              <a:rPr lang="x-none" sz="2000" smtClean="0"/>
              <a:t> </a:t>
            </a:r>
            <a:r>
              <a:rPr lang="en-US" sz="2000" smtClean="0"/>
              <a:t>Boards </a:t>
            </a:r>
            <a:r>
              <a:rPr lang="en-US" sz="2000"/>
              <a:t>and Rigid Printed Board Assemblies”</a:t>
            </a:r>
            <a:r>
              <a:rPr lang="en-US" sz="1800"/>
              <a:t> </a:t>
            </a:r>
            <a:endParaRPr lang="x-none" sz="1800" smtClean="0"/>
          </a:p>
          <a:p>
            <a:pPr marL="0" indent="0">
              <a:buNone/>
            </a:pPr>
            <a:r>
              <a:rPr lang="en-US" sz="2100" err="1" smtClean="0"/>
              <a:t>În</a:t>
            </a:r>
            <a:r>
              <a:rPr lang="en-US" sz="2100" smtClean="0"/>
              <a:t> </a:t>
            </a:r>
            <a:r>
              <a:rPr lang="en-US" sz="2100" err="1"/>
              <a:t>cadrul</a:t>
            </a:r>
            <a:r>
              <a:rPr lang="en-US" sz="2100"/>
              <a:t> </a:t>
            </a:r>
            <a:r>
              <a:rPr lang="en-US" sz="2100" err="1"/>
              <a:t>acestui</a:t>
            </a:r>
            <a:r>
              <a:rPr lang="en-US" sz="2100"/>
              <a:t> standard pot </a:t>
            </a:r>
            <a:r>
              <a:rPr lang="en-US" sz="2100" smtClean="0"/>
              <a:t>fi</a:t>
            </a:r>
            <a:r>
              <a:rPr lang="x-none" sz="2100" smtClean="0"/>
              <a:t> </a:t>
            </a:r>
            <a:r>
              <a:rPr lang="en-US" sz="2100" err="1" smtClean="0"/>
              <a:t>găsite</a:t>
            </a:r>
            <a:r>
              <a:rPr lang="en-US" sz="2100" smtClean="0"/>
              <a:t> </a:t>
            </a:r>
            <a:r>
              <a:rPr lang="en-US" sz="2100" err="1"/>
              <a:t>diagrame</a:t>
            </a:r>
            <a:r>
              <a:rPr lang="en-US" sz="2100"/>
              <a:t> </a:t>
            </a:r>
            <a:r>
              <a:rPr lang="en-US" sz="2100" err="1"/>
              <a:t>prin</a:t>
            </a:r>
            <a:r>
              <a:rPr lang="en-US" sz="2100"/>
              <a:t> </a:t>
            </a:r>
            <a:r>
              <a:rPr lang="en-US" sz="2100" err="1"/>
              <a:t>intermediul</a:t>
            </a:r>
            <a:r>
              <a:rPr lang="en-US" sz="2100"/>
              <a:t> </a:t>
            </a:r>
            <a:r>
              <a:rPr lang="en-US" sz="2100" err="1"/>
              <a:t>cărora</a:t>
            </a:r>
            <a:r>
              <a:rPr lang="en-US" sz="2100"/>
              <a:t> se </a:t>
            </a:r>
            <a:r>
              <a:rPr lang="en-US" sz="2100" err="1"/>
              <a:t>poate</a:t>
            </a:r>
            <a:r>
              <a:rPr lang="en-US" sz="2100"/>
              <a:t> </a:t>
            </a:r>
            <a:r>
              <a:rPr lang="en-US" sz="2100" err="1"/>
              <a:t>determina</a:t>
            </a:r>
            <a:r>
              <a:rPr lang="en-US" sz="2100"/>
              <a:t> </a:t>
            </a:r>
            <a:r>
              <a:rPr lang="en-US" sz="2100" err="1"/>
              <a:t>curentul</a:t>
            </a:r>
            <a:r>
              <a:rPr lang="en-US" sz="2100"/>
              <a:t> maxim </a:t>
            </a:r>
            <a:r>
              <a:rPr lang="en-US" sz="2100" err="1" smtClean="0"/>
              <a:t>admisibil</a:t>
            </a:r>
            <a:r>
              <a:rPr lang="x-none" sz="2100" smtClean="0"/>
              <a:t> </a:t>
            </a:r>
            <a:r>
              <a:rPr lang="en-US" sz="2100" smtClean="0"/>
              <a:t>pentru </a:t>
            </a:r>
            <a:r>
              <a:rPr lang="en-US" sz="2100" err="1"/>
              <a:t>diferite</a:t>
            </a:r>
            <a:r>
              <a:rPr lang="en-US" sz="2100"/>
              <a:t> </a:t>
            </a:r>
            <a:r>
              <a:rPr lang="en-US" sz="2100" err="1"/>
              <a:t>configuraţii</a:t>
            </a:r>
            <a:r>
              <a:rPr lang="en-US" sz="2100"/>
              <a:t> de </a:t>
            </a:r>
            <a:r>
              <a:rPr lang="en-US" sz="2100" err="1"/>
              <a:t>traseu</a:t>
            </a:r>
            <a:r>
              <a:rPr lang="en-US" sz="2100"/>
              <a:t> </a:t>
            </a:r>
            <a:r>
              <a:rPr lang="en-US" sz="2100" err="1"/>
              <a:t>sau</a:t>
            </a:r>
            <a:r>
              <a:rPr lang="en-US" sz="2100"/>
              <a:t> </a:t>
            </a:r>
            <a:r>
              <a:rPr lang="en-US" sz="2100" err="1"/>
              <a:t>relaţii</a:t>
            </a:r>
            <a:r>
              <a:rPr lang="en-US" sz="2100"/>
              <a:t> </a:t>
            </a:r>
            <a:r>
              <a:rPr lang="en-US" sz="2100" err="1"/>
              <a:t>între</a:t>
            </a:r>
            <a:r>
              <a:rPr lang="en-US" sz="2100"/>
              <a:t> </a:t>
            </a:r>
            <a:r>
              <a:rPr lang="en-US" sz="2100" err="1"/>
              <a:t>lăţimea</a:t>
            </a:r>
            <a:r>
              <a:rPr lang="en-US" sz="2100"/>
              <a:t> </a:t>
            </a:r>
            <a:r>
              <a:rPr lang="en-US" sz="2100" err="1"/>
              <a:t>traseului</a:t>
            </a:r>
            <a:r>
              <a:rPr lang="en-US" sz="2100"/>
              <a:t> </a:t>
            </a:r>
            <a:r>
              <a:rPr lang="en-US" sz="2100" err="1"/>
              <a:t>şi</a:t>
            </a:r>
            <a:r>
              <a:rPr lang="en-US" sz="2100"/>
              <a:t> aria </a:t>
            </a:r>
            <a:r>
              <a:rPr lang="en-US" sz="2100" err="1" smtClean="0"/>
              <a:t>secţiunii</a:t>
            </a:r>
            <a:r>
              <a:rPr lang="x-none" sz="2100" smtClean="0"/>
              <a:t> </a:t>
            </a:r>
            <a:r>
              <a:rPr lang="en-US" sz="2100" err="1" smtClean="0"/>
              <a:t>transversale</a:t>
            </a:r>
            <a:r>
              <a:rPr lang="en-US" sz="2100"/>
              <a:t>, </a:t>
            </a:r>
            <a:r>
              <a:rPr lang="en-US" sz="2100" err="1"/>
              <a:t>funcţie</a:t>
            </a:r>
            <a:r>
              <a:rPr lang="en-US" sz="2100"/>
              <a:t> de </a:t>
            </a:r>
            <a:r>
              <a:rPr lang="en-US" sz="2100" err="1"/>
              <a:t>grosimea</a:t>
            </a:r>
            <a:r>
              <a:rPr lang="en-US" sz="2100"/>
              <a:t> </a:t>
            </a:r>
            <a:r>
              <a:rPr lang="en-US" sz="2100" err="1"/>
              <a:t>foliei</a:t>
            </a:r>
            <a:r>
              <a:rPr lang="en-US" sz="2100"/>
              <a:t> de </a:t>
            </a:r>
            <a:r>
              <a:rPr lang="en-US" sz="2100" err="1"/>
              <a:t>cupru</a:t>
            </a:r>
            <a:r>
              <a:rPr lang="en-US" sz="2100"/>
              <a:t> care se </a:t>
            </a:r>
            <a:r>
              <a:rPr lang="en-US" sz="2100" err="1"/>
              <a:t>aplică</a:t>
            </a:r>
            <a:r>
              <a:rPr lang="en-US" sz="2100"/>
              <a:t> </a:t>
            </a:r>
            <a:r>
              <a:rPr lang="en-US" sz="2100" err="1"/>
              <a:t>peste</a:t>
            </a:r>
            <a:r>
              <a:rPr lang="en-US" sz="2100"/>
              <a:t> </a:t>
            </a:r>
            <a:r>
              <a:rPr lang="en-US" sz="2100" err="1"/>
              <a:t>substratul</a:t>
            </a:r>
            <a:r>
              <a:rPr lang="en-US" sz="2100"/>
              <a:t> </a:t>
            </a:r>
            <a:r>
              <a:rPr lang="en-US" sz="2100" err="1"/>
              <a:t>izolator</a:t>
            </a:r>
            <a:r>
              <a:rPr lang="en-US" sz="2100"/>
              <a:t>. </a:t>
            </a:r>
            <a:r>
              <a:rPr lang="en-US" sz="2100" err="1"/>
              <a:t>Aceste</a:t>
            </a:r>
            <a:r>
              <a:rPr lang="en-US" sz="2100"/>
              <a:t> </a:t>
            </a:r>
            <a:r>
              <a:rPr lang="en-US" sz="2100" err="1"/>
              <a:t>diagrame</a:t>
            </a:r>
            <a:r>
              <a:rPr lang="en-US" sz="2100"/>
              <a:t> </a:t>
            </a:r>
            <a:r>
              <a:rPr lang="en-US" sz="2100" err="1"/>
              <a:t>sunt</a:t>
            </a:r>
            <a:r>
              <a:rPr lang="en-US" sz="2100"/>
              <a:t> considerate </a:t>
            </a:r>
            <a:r>
              <a:rPr lang="en-US" sz="2100" err="1"/>
              <a:t>suficient</a:t>
            </a:r>
            <a:r>
              <a:rPr lang="en-US" sz="2100"/>
              <a:t> de... </a:t>
            </a:r>
            <a:r>
              <a:rPr lang="en-US" sz="2100" err="1"/>
              <a:t>acceptabile</a:t>
            </a:r>
            <a:r>
              <a:rPr lang="en-US" sz="2100"/>
              <a:t> </a:t>
            </a:r>
            <a:r>
              <a:rPr lang="en-US" sz="2100" err="1"/>
              <a:t>dar</a:t>
            </a:r>
            <a:r>
              <a:rPr lang="en-US" sz="2100"/>
              <a:t> nu </a:t>
            </a:r>
            <a:r>
              <a:rPr lang="en-US" sz="2100" smtClean="0"/>
              <a:t>se</a:t>
            </a:r>
            <a:r>
              <a:rPr lang="x-none" sz="2100" smtClean="0"/>
              <a:t> </a:t>
            </a:r>
            <a:r>
              <a:rPr lang="en-US" sz="2100" err="1" smtClean="0"/>
              <a:t>poate</a:t>
            </a:r>
            <a:r>
              <a:rPr lang="en-US" sz="2100" smtClean="0"/>
              <a:t> </a:t>
            </a:r>
            <a:r>
              <a:rPr lang="en-US" sz="2100" err="1"/>
              <a:t>spune</a:t>
            </a:r>
            <a:r>
              <a:rPr lang="en-US" sz="2100"/>
              <a:t> </a:t>
            </a:r>
            <a:r>
              <a:rPr lang="en-US" sz="2100" err="1"/>
              <a:t>că</a:t>
            </a:r>
            <a:r>
              <a:rPr lang="en-US" sz="2100"/>
              <a:t> </a:t>
            </a:r>
            <a:r>
              <a:rPr lang="en-US" sz="2100" err="1"/>
              <a:t>sunt</a:t>
            </a:r>
            <a:r>
              <a:rPr lang="en-US" sz="2100"/>
              <a:t> </a:t>
            </a:r>
            <a:r>
              <a:rPr lang="en-US" sz="2100" err="1"/>
              <a:t>deosebit</a:t>
            </a:r>
            <a:r>
              <a:rPr lang="en-US" sz="2100"/>
              <a:t> de precise </a:t>
            </a:r>
            <a:r>
              <a:rPr lang="en-US" sz="2100" err="1"/>
              <a:t>şi</a:t>
            </a:r>
            <a:r>
              <a:rPr lang="en-US" sz="2100"/>
              <a:t> </a:t>
            </a:r>
            <a:r>
              <a:rPr lang="en-US" sz="2100" err="1"/>
              <a:t>uneori</a:t>
            </a:r>
            <a:r>
              <a:rPr lang="en-US" sz="2100"/>
              <a:t>, </a:t>
            </a:r>
            <a:r>
              <a:rPr lang="en-US" sz="2100" err="1"/>
              <a:t>în</a:t>
            </a:r>
            <a:r>
              <a:rPr lang="en-US" sz="2100"/>
              <a:t> </a:t>
            </a:r>
            <a:r>
              <a:rPr lang="en-US" sz="2100" err="1"/>
              <a:t>cazuri</a:t>
            </a:r>
            <a:r>
              <a:rPr lang="en-US" sz="2100"/>
              <a:t> </a:t>
            </a:r>
            <a:r>
              <a:rPr lang="en-US" sz="2100" err="1"/>
              <a:t>speciale</a:t>
            </a:r>
            <a:r>
              <a:rPr lang="en-US" sz="2100"/>
              <a:t>, se </a:t>
            </a:r>
            <a:r>
              <a:rPr lang="en-US" sz="2100" err="1"/>
              <a:t>recomandă</a:t>
            </a:r>
            <a:r>
              <a:rPr lang="en-US" sz="2100"/>
              <a:t> </a:t>
            </a:r>
            <a:r>
              <a:rPr lang="en-US" sz="2100" smtClean="0"/>
              <a:t>ca</a:t>
            </a:r>
            <a:r>
              <a:rPr lang="x-none" sz="2100" smtClean="0"/>
              <a:t> </a:t>
            </a:r>
            <a:r>
              <a:rPr lang="en-US" sz="2100" err="1" smtClean="0"/>
              <a:t>specialistul</a:t>
            </a:r>
            <a:r>
              <a:rPr lang="en-US" sz="2100" smtClean="0"/>
              <a:t> </a:t>
            </a:r>
            <a:r>
              <a:rPr lang="en-US" sz="2100" err="1"/>
              <a:t>să</a:t>
            </a:r>
            <a:r>
              <a:rPr lang="en-US" sz="2100"/>
              <a:t> nu se </a:t>
            </a:r>
            <a:r>
              <a:rPr lang="en-US" sz="2100" err="1"/>
              <a:t>bazeze</a:t>
            </a:r>
            <a:r>
              <a:rPr lang="en-US" sz="2100"/>
              <a:t> </a:t>
            </a:r>
            <a:r>
              <a:rPr lang="en-US" sz="2100" err="1"/>
              <a:t>pe</a:t>
            </a:r>
            <a:r>
              <a:rPr lang="en-US" sz="2100"/>
              <a:t> </a:t>
            </a:r>
            <a:r>
              <a:rPr lang="en-US" sz="2100" err="1"/>
              <a:t>ele</a:t>
            </a:r>
            <a:r>
              <a:rPr lang="en-US" sz="2100"/>
              <a:t> “cu </a:t>
            </a:r>
            <a:r>
              <a:rPr lang="en-US" sz="2100" err="1"/>
              <a:t>ochii</a:t>
            </a:r>
            <a:r>
              <a:rPr lang="en-US" sz="2100"/>
              <a:t> </a:t>
            </a:r>
            <a:r>
              <a:rPr lang="en-US" sz="2100" err="1"/>
              <a:t>închişi</a:t>
            </a:r>
            <a:r>
              <a:rPr lang="en-US" sz="2100"/>
              <a:t>” </a:t>
            </a:r>
          </a:p>
        </p:txBody>
      </p:sp>
    </p:spTree>
    <p:extLst>
      <p:ext uri="{BB962C8B-B14F-4D97-AF65-F5344CB8AC3E}">
        <p14:creationId xmlns:p14="http://schemas.microsoft.com/office/powerpoint/2010/main" val="258191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0" y="0"/>
            <a:ext cx="8855999" cy="6858000"/>
          </a:xfrm>
          <a:prstGeom prst="rect">
            <a:avLst/>
          </a:prstGeom>
        </p:spPr>
      </p:pic>
      <p:sp>
        <p:nvSpPr>
          <p:cNvPr id="5" name="Прямоугольник 4"/>
          <p:cNvSpPr/>
          <p:nvPr/>
        </p:nvSpPr>
        <p:spPr>
          <a:xfrm>
            <a:off x="8855999" y="120770"/>
            <a:ext cx="3336001" cy="1754326"/>
          </a:xfrm>
          <a:prstGeom prst="rect">
            <a:avLst/>
          </a:prstGeom>
        </p:spPr>
        <p:txBody>
          <a:bodyPr wrap="square">
            <a:spAutoFit/>
          </a:bodyPr>
          <a:lstStyle/>
          <a:p>
            <a:r>
              <a:rPr lang="en-US" err="1">
                <a:solidFill>
                  <a:srgbClr val="000000"/>
                </a:solidFill>
                <a:latin typeface="Times New Roman" pitchFamily="18" charset="0"/>
                <a:cs typeface="Times New Roman" pitchFamily="18" charset="0"/>
              </a:rPr>
              <a:t>Grafic</a:t>
            </a:r>
            <a:r>
              <a:rPr lang="en-US">
                <a:solidFill>
                  <a:srgbClr val="000000"/>
                </a:solidFill>
                <a:latin typeface="Times New Roman" pitchFamily="18" charset="0"/>
                <a:cs typeface="Times New Roman" pitchFamily="18" charset="0"/>
              </a:rPr>
              <a:t> pentru </a:t>
            </a:r>
            <a:r>
              <a:rPr lang="en-US" err="1">
                <a:solidFill>
                  <a:srgbClr val="000000"/>
                </a:solidFill>
                <a:latin typeface="Times New Roman" pitchFamily="18" charset="0"/>
                <a:cs typeface="Times New Roman" pitchFamily="18" charset="0"/>
              </a:rPr>
              <a:t>determinarea</a:t>
            </a:r>
            <a:r>
              <a:rPr lang="en-US">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curentului</a:t>
            </a:r>
            <a:r>
              <a:rPr lang="en-US">
                <a:solidFill>
                  <a:srgbClr val="000000"/>
                </a:solidFill>
                <a:latin typeface="Times New Roman" pitchFamily="18" charset="0"/>
                <a:cs typeface="Times New Roman" pitchFamily="18" charset="0"/>
              </a:rPr>
              <a:t> maxim </a:t>
            </a:r>
            <a:r>
              <a:rPr lang="en-US" err="1">
                <a:solidFill>
                  <a:srgbClr val="000000"/>
                </a:solidFill>
                <a:latin typeface="Times New Roman" pitchFamily="18" charset="0"/>
                <a:cs typeface="Times New Roman" pitchFamily="18" charset="0"/>
              </a:rPr>
              <a:t>admisibil</a:t>
            </a:r>
            <a:r>
              <a:rPr lang="en-US">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funcţie</a:t>
            </a:r>
            <a:r>
              <a:rPr lang="en-US">
                <a:solidFill>
                  <a:srgbClr val="000000"/>
                </a:solidFill>
                <a:latin typeface="Times New Roman" pitchFamily="18" charset="0"/>
                <a:cs typeface="Times New Roman" pitchFamily="18" charset="0"/>
              </a:rPr>
              <a:t> de </a:t>
            </a:r>
            <a:r>
              <a:rPr lang="en-US" err="1">
                <a:solidFill>
                  <a:srgbClr val="000000"/>
                </a:solidFill>
                <a:latin typeface="Times New Roman" pitchFamily="18" charset="0"/>
                <a:cs typeface="Times New Roman" pitchFamily="18" charset="0"/>
              </a:rPr>
              <a:t>lăţimea</a:t>
            </a:r>
            <a:r>
              <a:rPr lang="en-US">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trThe</a:t>
            </a:r>
            <a:r>
              <a:rPr lang="en-US">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aseului</a:t>
            </a:r>
            <a:r>
              <a:rPr lang="en-US">
                <a:solidFill>
                  <a:srgbClr val="000000"/>
                </a:solidFill>
                <a:latin typeface="Times New Roman" pitchFamily="18" charset="0"/>
                <a:cs typeface="Times New Roman" pitchFamily="18" charset="0"/>
              </a:rPr>
              <a:t/>
            </a:r>
            <a:br>
              <a:rPr lang="en-US">
                <a:solidFill>
                  <a:srgbClr val="000000"/>
                </a:solidFill>
                <a:latin typeface="Times New Roman" pitchFamily="18" charset="0"/>
                <a:cs typeface="Times New Roman" pitchFamily="18" charset="0"/>
              </a:rPr>
            </a:br>
            <a:r>
              <a:rPr lang="en-US">
                <a:solidFill>
                  <a:srgbClr val="000000"/>
                </a:solidFill>
                <a:latin typeface="Times New Roman" pitchFamily="18" charset="0"/>
                <a:cs typeface="Times New Roman" pitchFamily="18" charset="0"/>
              </a:rPr>
              <a:t>(conform “IPC - </a:t>
            </a:r>
            <a:r>
              <a:rPr lang="en-US" smtClean="0">
                <a:solidFill>
                  <a:srgbClr val="000000"/>
                </a:solidFill>
                <a:latin typeface="Times New Roman" pitchFamily="18" charset="0"/>
                <a:cs typeface="Times New Roman" pitchFamily="18" charset="0"/>
              </a:rPr>
              <a:t>National </a:t>
            </a:r>
            <a:r>
              <a:rPr lang="en-US">
                <a:solidFill>
                  <a:srgbClr val="000000"/>
                </a:solidFill>
                <a:latin typeface="Times New Roman" pitchFamily="18" charset="0"/>
                <a:cs typeface="Times New Roman" pitchFamily="18" charset="0"/>
              </a:rPr>
              <a:t>Roadmap for Electronic Interconnections 2000/2001” )</a:t>
            </a:r>
            <a:r>
              <a:rPr lang="en-US">
                <a:latin typeface="Times New Roman" pitchFamily="18" charset="0"/>
                <a:cs typeface="Times New Roman" pitchFamily="18" charset="0"/>
              </a:rPr>
              <a:t> </a:t>
            </a:r>
          </a:p>
        </p:txBody>
      </p:sp>
    </p:spTree>
    <p:extLst>
      <p:ext uri="{BB962C8B-B14F-4D97-AF65-F5344CB8AC3E}">
        <p14:creationId xmlns:p14="http://schemas.microsoft.com/office/powerpoint/2010/main" val="42341308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2637" y="102636"/>
            <a:ext cx="12089363" cy="6755363"/>
          </a:xfrm>
        </p:spPr>
        <p:txBody>
          <a:bodyPr>
            <a:normAutofit/>
          </a:bodyPr>
          <a:lstStyle/>
          <a:p>
            <a:pPr marL="0" indent="0">
              <a:buNone/>
            </a:pPr>
            <a:r>
              <a:rPr lang="en-US" sz="2000" err="1"/>
              <a:t>orice</a:t>
            </a:r>
            <a:r>
              <a:rPr lang="en-US" sz="2000"/>
              <a:t> </a:t>
            </a:r>
            <a:r>
              <a:rPr lang="en-US" sz="2000" err="1"/>
              <a:t>curgere</a:t>
            </a:r>
            <a:r>
              <a:rPr lang="en-US" sz="2000"/>
              <a:t> de </a:t>
            </a:r>
            <a:r>
              <a:rPr lang="en-US" sz="2000" err="1"/>
              <a:t>curent</a:t>
            </a:r>
            <a:r>
              <a:rPr lang="en-US" sz="2000"/>
              <a:t> </a:t>
            </a:r>
            <a:r>
              <a:rPr lang="en-US" sz="2000" err="1" smtClean="0"/>
              <a:t>printr</a:t>
            </a:r>
            <a:r>
              <a:rPr lang="en-US" sz="2000" smtClean="0"/>
              <a:t>-un</a:t>
            </a:r>
            <a:r>
              <a:rPr lang="x-none" sz="2000" smtClean="0"/>
              <a:t> </a:t>
            </a:r>
            <a:r>
              <a:rPr lang="en-US" sz="2000" err="1" smtClean="0"/>
              <a:t>traseu</a:t>
            </a:r>
            <a:r>
              <a:rPr lang="en-US" sz="2000" smtClean="0"/>
              <a:t> </a:t>
            </a:r>
            <a:r>
              <a:rPr lang="en-US" sz="2000"/>
              <a:t>conductor </a:t>
            </a:r>
            <a:r>
              <a:rPr lang="en-US" sz="2000" err="1"/>
              <a:t>va</a:t>
            </a:r>
            <a:r>
              <a:rPr lang="en-US" sz="2000"/>
              <a:t> conduce la </a:t>
            </a:r>
            <a:r>
              <a:rPr lang="en-US" sz="2000" b="1" err="1"/>
              <a:t>creşterea</a:t>
            </a:r>
            <a:r>
              <a:rPr lang="en-US" sz="2000" b="1"/>
              <a:t> </a:t>
            </a:r>
            <a:r>
              <a:rPr lang="en-US" sz="2000" b="1" err="1"/>
              <a:t>temperaturii</a:t>
            </a:r>
            <a:r>
              <a:rPr lang="en-US" sz="2000" b="1"/>
              <a:t> </a:t>
            </a:r>
            <a:r>
              <a:rPr lang="en-US" sz="2000" err="1"/>
              <a:t>respectivului</a:t>
            </a:r>
            <a:r>
              <a:rPr lang="en-US" sz="2000"/>
              <a:t> </a:t>
            </a:r>
            <a:r>
              <a:rPr lang="en-US" sz="2000" err="1"/>
              <a:t>traseu</a:t>
            </a:r>
            <a:r>
              <a:rPr lang="en-US" sz="2000"/>
              <a:t>, </a:t>
            </a:r>
            <a:r>
              <a:rPr lang="en-US" sz="2000" err="1"/>
              <a:t>deci</a:t>
            </a:r>
            <a:r>
              <a:rPr lang="en-US" sz="2000"/>
              <a:t> la </a:t>
            </a:r>
            <a:r>
              <a:rPr lang="en-US" sz="2000" err="1" smtClean="0"/>
              <a:t>apariţia</a:t>
            </a:r>
            <a:r>
              <a:rPr lang="x-none" sz="2000" smtClean="0"/>
              <a:t> </a:t>
            </a:r>
            <a:r>
              <a:rPr lang="en-US" sz="2000" err="1" smtClean="0"/>
              <a:t>unei</a:t>
            </a:r>
            <a:r>
              <a:rPr lang="en-US" sz="2000" smtClean="0"/>
              <a:t> </a:t>
            </a:r>
            <a:r>
              <a:rPr lang="en-US" sz="2000" err="1"/>
              <a:t>supratemperaturi</a:t>
            </a:r>
            <a:r>
              <a:rPr lang="en-US" sz="2000"/>
              <a:t> </a:t>
            </a:r>
            <a:r>
              <a:rPr lang="en-US" sz="2000" err="1"/>
              <a:t>în</a:t>
            </a:r>
            <a:r>
              <a:rPr lang="en-US" sz="2000"/>
              <a:t> </a:t>
            </a:r>
            <a:r>
              <a:rPr lang="en-US" sz="2000" err="1"/>
              <a:t>raport</a:t>
            </a:r>
            <a:r>
              <a:rPr lang="en-US" sz="2000"/>
              <a:t> cu </a:t>
            </a:r>
            <a:r>
              <a:rPr lang="en-US" sz="2000" err="1"/>
              <a:t>temperatura</a:t>
            </a:r>
            <a:r>
              <a:rPr lang="en-US" sz="2000"/>
              <a:t> </a:t>
            </a:r>
            <a:r>
              <a:rPr lang="en-US" sz="2000" err="1"/>
              <a:t>mediului</a:t>
            </a:r>
            <a:r>
              <a:rPr lang="en-US" sz="2000"/>
              <a:t> </a:t>
            </a:r>
            <a:r>
              <a:rPr lang="en-US" sz="2000" err="1"/>
              <a:t>ambiant</a:t>
            </a:r>
            <a:r>
              <a:rPr lang="en-US" sz="2000"/>
              <a:t>. </a:t>
            </a:r>
            <a:r>
              <a:rPr lang="en-US" sz="2000" err="1"/>
              <a:t>Deoarece</a:t>
            </a:r>
            <a:r>
              <a:rPr lang="en-US" sz="2000"/>
              <a:t> </a:t>
            </a:r>
            <a:r>
              <a:rPr lang="en-US" sz="2000" err="1"/>
              <a:t>este</a:t>
            </a:r>
            <a:r>
              <a:rPr lang="en-US" sz="2000"/>
              <a:t> </a:t>
            </a:r>
            <a:r>
              <a:rPr lang="en-US" sz="2000" err="1" smtClean="0"/>
              <a:t>cunoscut</a:t>
            </a:r>
            <a:r>
              <a:rPr lang="x-none" sz="2000" smtClean="0"/>
              <a:t> </a:t>
            </a:r>
            <a:r>
              <a:rPr lang="en-US" sz="2000" err="1" smtClean="0"/>
              <a:t>faptul</a:t>
            </a:r>
            <a:r>
              <a:rPr lang="en-US" sz="2000" smtClean="0"/>
              <a:t> </a:t>
            </a:r>
            <a:r>
              <a:rPr lang="en-US" sz="2000" err="1"/>
              <a:t>că</a:t>
            </a:r>
            <a:r>
              <a:rPr lang="en-US" sz="2000"/>
              <a:t> formula </a:t>
            </a:r>
            <a:r>
              <a:rPr lang="en-US" sz="2000" err="1"/>
              <a:t>puterii</a:t>
            </a:r>
            <a:r>
              <a:rPr lang="en-US" sz="2000"/>
              <a:t> </a:t>
            </a:r>
            <a:r>
              <a:rPr lang="en-US" sz="2000" err="1"/>
              <a:t>este</a:t>
            </a:r>
            <a:r>
              <a:rPr lang="en-US" sz="2000"/>
              <a:t> RI</a:t>
            </a:r>
            <a:r>
              <a:rPr lang="en-US" sz="2000" baseline="30000"/>
              <a:t>2</a:t>
            </a:r>
            <a:r>
              <a:rPr lang="en-US" sz="2000"/>
              <a:t>, </a:t>
            </a:r>
            <a:r>
              <a:rPr lang="en-US" sz="2000" err="1"/>
              <a:t>unde</a:t>
            </a:r>
            <a:r>
              <a:rPr lang="en-US" sz="2000"/>
              <a:t> R </a:t>
            </a:r>
            <a:r>
              <a:rPr lang="en-US" sz="2000" err="1"/>
              <a:t>reprezintă</a:t>
            </a:r>
            <a:r>
              <a:rPr lang="en-US" sz="2000"/>
              <a:t> </a:t>
            </a:r>
            <a:r>
              <a:rPr lang="en-US" sz="2000" err="1"/>
              <a:t>rezistenţa</a:t>
            </a:r>
            <a:r>
              <a:rPr lang="en-US" sz="2000"/>
              <a:t> </a:t>
            </a:r>
            <a:r>
              <a:rPr lang="en-US" sz="2000" err="1"/>
              <a:t>traseului</a:t>
            </a:r>
            <a:r>
              <a:rPr lang="en-US" sz="2000"/>
              <a:t>, se </a:t>
            </a:r>
            <a:r>
              <a:rPr lang="en-US" sz="2000" err="1"/>
              <a:t>poate</a:t>
            </a:r>
            <a:r>
              <a:rPr lang="en-US" sz="2000"/>
              <a:t> </a:t>
            </a:r>
            <a:r>
              <a:rPr lang="en-US" sz="2000" err="1" smtClean="0"/>
              <a:t>preciza</a:t>
            </a:r>
            <a:r>
              <a:rPr lang="x-none" sz="2000" smtClean="0"/>
              <a:t> </a:t>
            </a:r>
            <a:r>
              <a:rPr lang="en-US" sz="2000" err="1" smtClean="0"/>
              <a:t>faptul</a:t>
            </a:r>
            <a:r>
              <a:rPr lang="en-US" sz="2000" smtClean="0"/>
              <a:t> </a:t>
            </a:r>
            <a:r>
              <a:rPr lang="en-US" sz="2000" err="1"/>
              <a:t>că</a:t>
            </a:r>
            <a:r>
              <a:rPr lang="en-US" sz="2000"/>
              <a:t> </a:t>
            </a:r>
            <a:r>
              <a:rPr lang="en-US" sz="2000" err="1"/>
              <a:t>relaţia</a:t>
            </a:r>
            <a:r>
              <a:rPr lang="en-US" sz="2000"/>
              <a:t> </a:t>
            </a:r>
            <a:r>
              <a:rPr lang="en-US" sz="2000" err="1"/>
              <a:t>dintre</a:t>
            </a:r>
            <a:r>
              <a:rPr lang="en-US" sz="2000"/>
              <a:t> </a:t>
            </a:r>
            <a:r>
              <a:rPr lang="en-US" sz="2000" err="1"/>
              <a:t>curent</a:t>
            </a:r>
            <a:r>
              <a:rPr lang="en-US" sz="2000"/>
              <a:t> </a:t>
            </a:r>
            <a:r>
              <a:rPr lang="en-US" sz="2000" err="1"/>
              <a:t>şi</a:t>
            </a:r>
            <a:r>
              <a:rPr lang="en-US" sz="2000"/>
              <a:t> </a:t>
            </a:r>
            <a:r>
              <a:rPr lang="en-US" sz="2000" err="1"/>
              <a:t>temperatură</a:t>
            </a:r>
            <a:r>
              <a:rPr lang="en-US" sz="2000"/>
              <a:t> nu </a:t>
            </a:r>
            <a:r>
              <a:rPr lang="en-US" sz="2000" err="1"/>
              <a:t>va</a:t>
            </a:r>
            <a:r>
              <a:rPr lang="en-US" sz="2000"/>
              <a:t> fi </a:t>
            </a:r>
            <a:r>
              <a:rPr lang="en-US" sz="2000" err="1"/>
              <a:t>una</a:t>
            </a:r>
            <a:r>
              <a:rPr lang="en-US" sz="2000"/>
              <a:t> de </a:t>
            </a:r>
            <a:r>
              <a:rPr lang="en-US" sz="2000" err="1"/>
              <a:t>dependenţă</a:t>
            </a:r>
            <a:r>
              <a:rPr lang="en-US" sz="2000"/>
              <a:t> </a:t>
            </a:r>
            <a:r>
              <a:rPr lang="en-US" sz="2000" err="1"/>
              <a:t>liniară</a:t>
            </a:r>
            <a:r>
              <a:rPr lang="en-US" sz="2000"/>
              <a:t>. Mai </a:t>
            </a:r>
            <a:r>
              <a:rPr lang="en-US" sz="2000" err="1" smtClean="0"/>
              <a:t>mult</a:t>
            </a:r>
            <a:r>
              <a:rPr lang="x-none" sz="2000" smtClean="0"/>
              <a:t> </a:t>
            </a:r>
            <a:r>
              <a:rPr lang="en-US" sz="2000" err="1" smtClean="0"/>
              <a:t>chiar</a:t>
            </a:r>
            <a:r>
              <a:rPr lang="en-US" sz="2000"/>
              <a:t>, </a:t>
            </a:r>
            <a:r>
              <a:rPr lang="en-US" sz="2000" err="1"/>
              <a:t>datorită</a:t>
            </a:r>
            <a:r>
              <a:rPr lang="en-US" sz="2000"/>
              <a:t> </a:t>
            </a:r>
            <a:r>
              <a:rPr lang="en-US" sz="2000" err="1"/>
              <a:t>complexelor</a:t>
            </a:r>
            <a:r>
              <a:rPr lang="en-US" sz="2000"/>
              <a:t> </a:t>
            </a:r>
            <a:r>
              <a:rPr lang="en-US" sz="2000" err="1"/>
              <a:t>mecanisme</a:t>
            </a:r>
            <a:r>
              <a:rPr lang="en-US" sz="2000"/>
              <a:t> de transfer al </a:t>
            </a:r>
            <a:r>
              <a:rPr lang="en-US" sz="2000" err="1"/>
              <a:t>căldurii</a:t>
            </a:r>
            <a:r>
              <a:rPr lang="en-US" sz="2000"/>
              <a:t>, </a:t>
            </a:r>
            <a:r>
              <a:rPr lang="en-US" sz="2000" err="1"/>
              <a:t>în</a:t>
            </a:r>
            <a:r>
              <a:rPr lang="en-US" sz="2000"/>
              <a:t> </a:t>
            </a:r>
            <a:r>
              <a:rPr lang="en-US" sz="2000" err="1"/>
              <a:t>multe</a:t>
            </a:r>
            <a:r>
              <a:rPr lang="en-US" sz="2000"/>
              <a:t> </a:t>
            </a:r>
            <a:r>
              <a:rPr lang="en-US" sz="2000" err="1"/>
              <a:t>cazuri</a:t>
            </a:r>
            <a:r>
              <a:rPr lang="en-US" sz="2000"/>
              <a:t> </a:t>
            </a:r>
            <a:r>
              <a:rPr lang="en-US" sz="2000" err="1"/>
              <a:t>este</a:t>
            </a:r>
            <a:r>
              <a:rPr lang="en-US" sz="2000"/>
              <a:t> </a:t>
            </a:r>
            <a:r>
              <a:rPr lang="en-US" sz="2000" err="1" smtClean="0"/>
              <a:t>posibil</a:t>
            </a:r>
            <a:r>
              <a:rPr lang="x-none" sz="2000" smtClean="0"/>
              <a:t> </a:t>
            </a:r>
            <a:r>
              <a:rPr lang="en-US" sz="2000" smtClean="0"/>
              <a:t>ca </a:t>
            </a:r>
            <a:r>
              <a:rPr lang="en-US" sz="2000"/>
              <a:t>pentru </a:t>
            </a:r>
            <a:r>
              <a:rPr lang="en-US" sz="2000" err="1"/>
              <a:t>condiţii</a:t>
            </a:r>
            <a:r>
              <a:rPr lang="en-US" sz="2000"/>
              <a:t> </a:t>
            </a:r>
            <a:r>
              <a:rPr lang="en-US" sz="2000" err="1"/>
              <a:t>aparent</a:t>
            </a:r>
            <a:r>
              <a:rPr lang="en-US" sz="2000"/>
              <a:t> </a:t>
            </a:r>
            <a:r>
              <a:rPr lang="en-US" sz="2000" err="1"/>
              <a:t>identice</a:t>
            </a:r>
            <a:r>
              <a:rPr lang="en-US" sz="2000"/>
              <a:t> </a:t>
            </a:r>
            <a:r>
              <a:rPr lang="en-US" sz="2000" err="1"/>
              <a:t>să</a:t>
            </a:r>
            <a:r>
              <a:rPr lang="en-US" sz="2000"/>
              <a:t> se </a:t>
            </a:r>
            <a:r>
              <a:rPr lang="en-US" sz="2000" err="1"/>
              <a:t>obţină</a:t>
            </a:r>
            <a:r>
              <a:rPr lang="en-US" sz="2000"/>
              <a:t> </a:t>
            </a:r>
            <a:r>
              <a:rPr lang="en-US" sz="2000" err="1"/>
              <a:t>rezultate</a:t>
            </a:r>
            <a:r>
              <a:rPr lang="en-US" sz="2000"/>
              <a:t> </a:t>
            </a:r>
            <a:r>
              <a:rPr lang="en-US" sz="2000" err="1"/>
              <a:t>diferite</a:t>
            </a:r>
            <a:r>
              <a:rPr lang="en-US" sz="2000"/>
              <a:t>. </a:t>
            </a:r>
            <a:r>
              <a:rPr lang="en-US" sz="2000" err="1"/>
              <a:t>Cel</a:t>
            </a:r>
            <a:r>
              <a:rPr lang="en-US" sz="2000"/>
              <a:t> </a:t>
            </a:r>
            <a:r>
              <a:rPr lang="en-US" sz="2000" err="1"/>
              <a:t>mai</a:t>
            </a:r>
            <a:r>
              <a:rPr lang="en-US" sz="2000"/>
              <a:t> </a:t>
            </a:r>
            <a:r>
              <a:rPr lang="en-US" sz="2000" err="1"/>
              <a:t>simplu</a:t>
            </a:r>
            <a:r>
              <a:rPr lang="en-US" sz="2000"/>
              <a:t> </a:t>
            </a:r>
            <a:r>
              <a:rPr lang="en-US" sz="2000" err="1" smtClean="0"/>
              <a:t>exemplu</a:t>
            </a:r>
            <a:r>
              <a:rPr lang="x-none" sz="2000" smtClean="0"/>
              <a:t> </a:t>
            </a:r>
            <a:r>
              <a:rPr lang="en-US" sz="2000" err="1" smtClean="0"/>
              <a:t>este</a:t>
            </a:r>
            <a:r>
              <a:rPr lang="en-US" sz="2000" smtClean="0"/>
              <a:t> </a:t>
            </a:r>
            <a:r>
              <a:rPr lang="en-US" sz="2000" err="1"/>
              <a:t>acela</a:t>
            </a:r>
            <a:r>
              <a:rPr lang="en-US" sz="2000"/>
              <a:t> al </a:t>
            </a:r>
            <a:r>
              <a:rPr lang="en-US" sz="2000" err="1"/>
              <a:t>traseelor</a:t>
            </a:r>
            <a:r>
              <a:rPr lang="en-US" sz="2000"/>
              <a:t> de </a:t>
            </a:r>
            <a:r>
              <a:rPr lang="en-US" sz="2000" err="1"/>
              <a:t>arii</a:t>
            </a:r>
            <a:r>
              <a:rPr lang="en-US" sz="2000"/>
              <a:t> </a:t>
            </a:r>
            <a:r>
              <a:rPr lang="en-US" sz="2000" err="1"/>
              <a:t>egale</a:t>
            </a:r>
            <a:r>
              <a:rPr lang="en-US" sz="2000"/>
              <a:t> </a:t>
            </a:r>
            <a:r>
              <a:rPr lang="en-US" sz="2000" err="1"/>
              <a:t>dar</a:t>
            </a:r>
            <a:r>
              <a:rPr lang="en-US" sz="2000"/>
              <a:t> de </a:t>
            </a:r>
            <a:r>
              <a:rPr lang="en-US" sz="2000" err="1"/>
              <a:t>lăţimi</a:t>
            </a:r>
            <a:r>
              <a:rPr lang="en-US" sz="2000"/>
              <a:t> </a:t>
            </a:r>
            <a:r>
              <a:rPr lang="en-US" sz="2000" err="1"/>
              <a:t>diferite</a:t>
            </a:r>
            <a:r>
              <a:rPr lang="en-US" sz="2000"/>
              <a:t>. Este evident </a:t>
            </a:r>
            <a:r>
              <a:rPr lang="en-US" sz="2000" err="1"/>
              <a:t>că</a:t>
            </a:r>
            <a:r>
              <a:rPr lang="en-US" sz="2000"/>
              <a:t> </a:t>
            </a:r>
            <a:r>
              <a:rPr lang="en-US" sz="2000" b="1" err="1"/>
              <a:t>traseul</a:t>
            </a:r>
            <a:r>
              <a:rPr lang="en-US" sz="2000" b="1"/>
              <a:t> </a:t>
            </a:r>
            <a:r>
              <a:rPr lang="en-US" sz="2000" b="1" err="1"/>
              <a:t>mai</a:t>
            </a:r>
            <a:r>
              <a:rPr lang="en-US" sz="2000" b="1"/>
              <a:t> </a:t>
            </a:r>
            <a:r>
              <a:rPr lang="en-US" sz="2000" b="1" err="1"/>
              <a:t>lat</a:t>
            </a:r>
            <a:r>
              <a:rPr lang="en-US" sz="2000" b="1"/>
              <a:t> </a:t>
            </a:r>
            <a:r>
              <a:rPr lang="en-US" sz="2000" err="1" smtClean="0"/>
              <a:t>va</a:t>
            </a:r>
            <a:r>
              <a:rPr lang="x-none" sz="2000" smtClean="0"/>
              <a:t> </a:t>
            </a:r>
            <a:r>
              <a:rPr lang="en-US" sz="2000" err="1" smtClean="0"/>
              <a:t>evacua</a:t>
            </a:r>
            <a:r>
              <a:rPr lang="en-US" sz="2000" smtClean="0"/>
              <a:t> </a:t>
            </a:r>
            <a:r>
              <a:rPr lang="en-US" sz="2000" err="1"/>
              <a:t>prin</a:t>
            </a:r>
            <a:r>
              <a:rPr lang="en-US" sz="2000"/>
              <a:t> </a:t>
            </a:r>
            <a:r>
              <a:rPr lang="en-US" sz="2000" err="1"/>
              <a:t>convecţie</a:t>
            </a:r>
            <a:r>
              <a:rPr lang="en-US" sz="2000"/>
              <a:t> </a:t>
            </a:r>
            <a:r>
              <a:rPr lang="en-US" sz="2000" b="1"/>
              <a:t>o </a:t>
            </a:r>
            <a:r>
              <a:rPr lang="en-US" sz="2000" b="1" err="1"/>
              <a:t>cantitate</a:t>
            </a:r>
            <a:r>
              <a:rPr lang="en-US" sz="2000" b="1"/>
              <a:t> de </a:t>
            </a:r>
            <a:r>
              <a:rPr lang="en-US" sz="2000" b="1" err="1"/>
              <a:t>căldură</a:t>
            </a:r>
            <a:r>
              <a:rPr lang="en-US" sz="2000" b="1"/>
              <a:t> </a:t>
            </a:r>
            <a:r>
              <a:rPr lang="en-US" sz="2000" b="1" err="1"/>
              <a:t>mai</a:t>
            </a:r>
            <a:r>
              <a:rPr lang="en-US" sz="2000" b="1"/>
              <a:t> mare </a:t>
            </a:r>
            <a:r>
              <a:rPr lang="en-US" sz="2000" err="1"/>
              <a:t>decât</a:t>
            </a:r>
            <a:r>
              <a:rPr lang="en-US" sz="2000"/>
              <a:t> </a:t>
            </a:r>
            <a:r>
              <a:rPr lang="en-US" sz="2000" err="1"/>
              <a:t>traseul</a:t>
            </a:r>
            <a:r>
              <a:rPr lang="en-US" sz="2000"/>
              <a:t> </a:t>
            </a:r>
            <a:r>
              <a:rPr lang="en-US" sz="2000" err="1"/>
              <a:t>mai</a:t>
            </a:r>
            <a:r>
              <a:rPr lang="en-US" sz="2000"/>
              <a:t> </a:t>
            </a:r>
            <a:r>
              <a:rPr lang="en-US" sz="2000" err="1"/>
              <a:t>îngust</a:t>
            </a:r>
            <a:r>
              <a:rPr lang="en-US" sz="2000"/>
              <a:t> </a:t>
            </a:r>
            <a:endParaRPr lang="x-none" sz="2000" smtClean="0"/>
          </a:p>
          <a:p>
            <a:pPr marL="0" indent="0">
              <a:buNone/>
            </a:pPr>
            <a:endParaRPr lang="x-none" sz="2000"/>
          </a:p>
          <a:p>
            <a:pPr marL="0" indent="0">
              <a:buNone/>
            </a:pPr>
            <a:r>
              <a:rPr lang="x-none" sz="2400" smtClean="0"/>
              <a:t>C</a:t>
            </a:r>
            <a:r>
              <a:rPr lang="en-US" sz="2400" err="1" smtClean="0"/>
              <a:t>alculul</a:t>
            </a:r>
            <a:r>
              <a:rPr lang="en-US" sz="2400" smtClean="0"/>
              <a:t> </a:t>
            </a:r>
            <a:r>
              <a:rPr lang="en-US" sz="2400" err="1"/>
              <a:t>intensităţii</a:t>
            </a:r>
            <a:r>
              <a:rPr lang="en-US" sz="2400"/>
              <a:t> </a:t>
            </a:r>
            <a:r>
              <a:rPr lang="en-US" sz="2400" err="1"/>
              <a:t>curentului</a:t>
            </a:r>
            <a:r>
              <a:rPr lang="en-US" sz="2400"/>
              <a:t> </a:t>
            </a:r>
            <a:r>
              <a:rPr lang="en-US" sz="2400" err="1"/>
              <a:t>prin</a:t>
            </a:r>
            <a:r>
              <a:rPr lang="en-US" sz="2400"/>
              <a:t> </a:t>
            </a:r>
            <a:r>
              <a:rPr lang="en-US" sz="2400" err="1"/>
              <a:t>traseu</a:t>
            </a:r>
            <a:r>
              <a:rPr lang="en-US" sz="2400"/>
              <a:t> </a:t>
            </a:r>
            <a:r>
              <a:rPr lang="en-US" sz="2400" err="1"/>
              <a:t>porneşte</a:t>
            </a:r>
            <a:r>
              <a:rPr lang="en-US" sz="2400"/>
              <a:t> de la o </a:t>
            </a:r>
            <a:r>
              <a:rPr lang="en-US" sz="2400" err="1"/>
              <a:t>formulă</a:t>
            </a:r>
            <a:r>
              <a:rPr lang="en-US" sz="2400"/>
              <a:t> de forma: </a:t>
            </a:r>
            <a:r>
              <a:rPr lang="en-US"/>
              <a:t/>
            </a:r>
            <a:br>
              <a:rPr lang="en-US"/>
            </a:br>
            <a:r>
              <a:rPr lang="x-none" smtClean="0"/>
              <a:t>(1)</a:t>
            </a:r>
          </a:p>
          <a:p>
            <a:pPr marL="0" indent="0">
              <a:buNone/>
            </a:pPr>
            <a:r>
              <a:rPr lang="it-IT" sz="2000"/>
              <a:t>unde: I - intensitatea curentului [A</a:t>
            </a:r>
            <a:r>
              <a:rPr lang="it-IT" sz="2000" smtClean="0"/>
              <a:t>];</a:t>
            </a:r>
            <a:endParaRPr lang="x-none" sz="2000" smtClean="0"/>
          </a:p>
          <a:p>
            <a:pPr marL="0" indent="0">
              <a:buNone/>
            </a:pPr>
            <a:r>
              <a:rPr lang="pt-BR" sz="2000"/>
              <a:t>∆T =(T</a:t>
            </a:r>
            <a:r>
              <a:rPr lang="pt-BR" sz="2000" baseline="-25000"/>
              <a:t>traseu</a:t>
            </a:r>
            <a:r>
              <a:rPr lang="pt-BR" sz="2000"/>
              <a:t>-T</a:t>
            </a:r>
            <a:r>
              <a:rPr lang="pt-BR" sz="2000" baseline="-25000"/>
              <a:t>ambiant</a:t>
            </a:r>
            <a:r>
              <a:rPr lang="pt-BR" sz="2000"/>
              <a:t>) - supratemperatura treseului de </a:t>
            </a:r>
            <a:r>
              <a:rPr lang="pt-BR" sz="2000" smtClean="0"/>
              <a:t>interconectare</a:t>
            </a:r>
            <a:r>
              <a:rPr lang="x-none" sz="2000" smtClean="0"/>
              <a:t> </a:t>
            </a:r>
            <a:r>
              <a:rPr lang="pt-BR" sz="2000" smtClean="0"/>
              <a:t>[</a:t>
            </a:r>
            <a:r>
              <a:rPr lang="pt-BR" sz="2000"/>
              <a:t>K sau°C</a:t>
            </a:r>
            <a:r>
              <a:rPr lang="pt-BR" sz="2000" smtClean="0"/>
              <a:t>];</a:t>
            </a:r>
            <a:endParaRPr lang="x-none" sz="2000" smtClean="0"/>
          </a:p>
          <a:p>
            <a:pPr marL="0" indent="0">
              <a:buNone/>
            </a:pPr>
            <a:r>
              <a:rPr lang="pt-BR" sz="2000"/>
              <a:t>A - aria transversală a traseului de interconectare [mil</a:t>
            </a:r>
            <a:r>
              <a:rPr lang="pt-BR" sz="2000" baseline="30000"/>
              <a:t>2</a:t>
            </a:r>
            <a:r>
              <a:rPr lang="pt-BR" sz="2000"/>
              <a:t>]. “Mil”-</a:t>
            </a:r>
            <a:r>
              <a:rPr lang="pt-BR" sz="2000" smtClean="0"/>
              <a:t>ul</a:t>
            </a:r>
            <a:r>
              <a:rPr lang="x-none" sz="2000" smtClean="0"/>
              <a:t> </a:t>
            </a:r>
            <a:r>
              <a:rPr lang="pt-BR" sz="2000" smtClean="0"/>
              <a:t>este </a:t>
            </a:r>
            <a:r>
              <a:rPr lang="pt-BR" sz="2000"/>
              <a:t>o unitate des folosită în tehnologia electronică: 1mil = 25,4 µm = 0,001 inch); </a:t>
            </a:r>
            <a:endParaRPr lang="x-none" sz="2000" smtClean="0"/>
          </a:p>
          <a:p>
            <a:pPr marL="0" indent="0">
              <a:buNone/>
            </a:pPr>
            <a:r>
              <a:rPr lang="en-US" sz="2000"/>
              <a:t>k, m, n - </a:t>
            </a:r>
            <a:r>
              <a:rPr lang="en-US" sz="2000" err="1"/>
              <a:t>constante</a:t>
            </a:r>
            <a:r>
              <a:rPr lang="en-US" sz="2000"/>
              <a:t>. </a:t>
            </a:r>
            <a:endParaRPr lang="x-none" sz="2000" smtClean="0"/>
          </a:p>
          <a:p>
            <a:pPr marL="0" indent="0">
              <a:buNone/>
            </a:pPr>
            <a:r>
              <a:rPr lang="en-US" sz="2000" err="1"/>
              <a:t>După</a:t>
            </a:r>
            <a:r>
              <a:rPr lang="en-US" sz="2000"/>
              <a:t> cum am </a:t>
            </a:r>
            <a:r>
              <a:rPr lang="en-US" sz="2000" err="1"/>
              <a:t>amintit</a:t>
            </a:r>
            <a:r>
              <a:rPr lang="en-US" sz="2000"/>
              <a:t> anterior, </a:t>
            </a:r>
            <a:r>
              <a:rPr lang="en-US" sz="2000" err="1"/>
              <a:t>există</a:t>
            </a:r>
            <a:r>
              <a:rPr lang="en-US" sz="2000"/>
              <a:t> </a:t>
            </a:r>
            <a:r>
              <a:rPr lang="en-US" sz="2000" err="1"/>
              <a:t>numeroase</a:t>
            </a:r>
            <a:r>
              <a:rPr lang="en-US" sz="2000"/>
              <a:t> </a:t>
            </a:r>
            <a:r>
              <a:rPr lang="en-US" sz="2000" err="1"/>
              <a:t>situaţii</a:t>
            </a:r>
            <a:r>
              <a:rPr lang="en-US" sz="2000"/>
              <a:t> nu aria </a:t>
            </a:r>
            <a:r>
              <a:rPr lang="en-US" sz="2000" err="1"/>
              <a:t>este</a:t>
            </a:r>
            <a:r>
              <a:rPr lang="en-US" sz="2000"/>
              <a:t> </a:t>
            </a:r>
            <a:r>
              <a:rPr lang="en-US" sz="2000" err="1"/>
              <a:t>importantă</a:t>
            </a:r>
            <a:r>
              <a:rPr lang="en-US" sz="2000"/>
              <a:t> </a:t>
            </a:r>
            <a:r>
              <a:rPr lang="en-US" sz="2000" smtClean="0"/>
              <a:t>ci</a:t>
            </a:r>
            <a:r>
              <a:rPr lang="x-none" sz="2000" smtClean="0"/>
              <a:t> </a:t>
            </a:r>
            <a:r>
              <a:rPr lang="en-US" sz="2000" err="1" smtClean="0"/>
              <a:t>mărimile</a:t>
            </a:r>
            <a:r>
              <a:rPr lang="en-US" sz="2000" smtClean="0"/>
              <a:t> </a:t>
            </a:r>
            <a:r>
              <a:rPr lang="en-US" sz="2000"/>
              <a:t>care </a:t>
            </a:r>
            <a:r>
              <a:rPr lang="en-US" sz="2000" err="1"/>
              <a:t>conduc</a:t>
            </a:r>
            <a:r>
              <a:rPr lang="en-US" sz="2000"/>
              <a:t> la </a:t>
            </a:r>
            <a:r>
              <a:rPr lang="en-US" sz="2000" err="1"/>
              <a:t>aceasta</a:t>
            </a:r>
            <a:r>
              <a:rPr lang="en-US" sz="2000"/>
              <a:t>: </a:t>
            </a:r>
          </a:p>
        </p:txBody>
      </p:sp>
      <p:pic>
        <p:nvPicPr>
          <p:cNvPr id="6" name="Рисунок 5"/>
          <p:cNvPicPr>
            <a:picLocks noChangeAspect="1"/>
          </p:cNvPicPr>
          <p:nvPr/>
        </p:nvPicPr>
        <p:blipFill>
          <a:blip r:embed="rId3"/>
          <a:stretch>
            <a:fillRect/>
          </a:stretch>
        </p:blipFill>
        <p:spPr>
          <a:xfrm>
            <a:off x="1651787" y="2892851"/>
            <a:ext cx="2371725" cy="447675"/>
          </a:xfrm>
          <a:prstGeom prst="rect">
            <a:avLst/>
          </a:prstGeom>
        </p:spPr>
      </p:pic>
    </p:spTree>
    <p:extLst>
      <p:ext uri="{BB962C8B-B14F-4D97-AF65-F5344CB8AC3E}">
        <p14:creationId xmlns:p14="http://schemas.microsoft.com/office/powerpoint/2010/main" val="2980982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endParaRPr lang="x-none" smtClean="0"/>
          </a:p>
          <a:p>
            <a:pPr marL="0" indent="0">
              <a:buNone/>
            </a:pPr>
            <a:r>
              <a:rPr lang="x-none" smtClean="0"/>
              <a:t>	</a:t>
            </a:r>
            <a:r>
              <a:rPr lang="en-US" sz="2000" err="1" smtClean="0"/>
              <a:t>unde</a:t>
            </a:r>
            <a:r>
              <a:rPr lang="en-US" sz="2000"/>
              <a:t>: W - </a:t>
            </a:r>
            <a:r>
              <a:rPr lang="en-US" sz="2000" err="1"/>
              <a:t>lăţimea</a:t>
            </a:r>
            <a:r>
              <a:rPr lang="en-US" sz="2000"/>
              <a:t> </a:t>
            </a:r>
            <a:r>
              <a:rPr lang="en-US" sz="2000" err="1"/>
              <a:t>traseului</a:t>
            </a:r>
            <a:r>
              <a:rPr lang="en-US" sz="2000"/>
              <a:t> [mil];</a:t>
            </a:r>
          </a:p>
          <a:p>
            <a:pPr marL="0" indent="0">
              <a:buNone/>
            </a:pPr>
            <a:r>
              <a:rPr lang="x-none" sz="2000" smtClean="0"/>
              <a:t>		</a:t>
            </a:r>
            <a:r>
              <a:rPr lang="en-US" sz="2000" smtClean="0"/>
              <a:t>t </a:t>
            </a:r>
            <a:r>
              <a:rPr lang="en-US" sz="2000"/>
              <a:t>- </a:t>
            </a:r>
            <a:r>
              <a:rPr lang="en-US" sz="2000" err="1"/>
              <a:t>grosimea</a:t>
            </a:r>
            <a:r>
              <a:rPr lang="en-US" sz="2000"/>
              <a:t> </a:t>
            </a:r>
            <a:r>
              <a:rPr lang="en-US" sz="2000" err="1"/>
              <a:t>traseului</a:t>
            </a:r>
            <a:r>
              <a:rPr lang="en-US" sz="2000"/>
              <a:t> [mil].</a:t>
            </a:r>
          </a:p>
          <a:p>
            <a:pPr marL="0" indent="0">
              <a:buNone/>
            </a:pPr>
            <a:r>
              <a:rPr lang="en-US" sz="2000"/>
              <a:t>Din </a:t>
            </a:r>
            <a:r>
              <a:rPr lang="x-none" sz="2000" smtClean="0"/>
              <a:t>formulele anterioare </a:t>
            </a:r>
            <a:r>
              <a:rPr lang="en-US" sz="2000" err="1" smtClean="0"/>
              <a:t>rezultă</a:t>
            </a:r>
            <a:r>
              <a:rPr lang="en-US" sz="2000" smtClean="0"/>
              <a:t> </a:t>
            </a:r>
            <a:r>
              <a:rPr lang="en-US" sz="2000" err="1"/>
              <a:t>că</a:t>
            </a:r>
            <a:r>
              <a:rPr lang="en-US" sz="2000" smtClean="0"/>
              <a:t>:</a:t>
            </a:r>
            <a:r>
              <a:rPr lang="x-none" sz="2000" smtClean="0"/>
              <a:t> </a:t>
            </a:r>
          </a:p>
          <a:p>
            <a:pPr marL="0" indent="0">
              <a:buNone/>
            </a:pPr>
            <a:r>
              <a:rPr lang="x-none" sz="2000" smtClean="0"/>
              <a:t>(2)</a:t>
            </a:r>
            <a:endParaRPr lang="x-none" sz="2000"/>
          </a:p>
          <a:p>
            <a:pPr marL="0" indent="0">
              <a:buNone/>
            </a:pPr>
            <a:r>
              <a:rPr lang="en-US" sz="2000" err="1"/>
              <a:t>parametrii</a:t>
            </a:r>
            <a:r>
              <a:rPr lang="en-US" sz="2000"/>
              <a:t> n1 </a:t>
            </a:r>
            <a:r>
              <a:rPr lang="en-US" sz="2000" err="1"/>
              <a:t>şi</a:t>
            </a:r>
            <a:r>
              <a:rPr lang="en-US" sz="2000"/>
              <a:t> n2 </a:t>
            </a:r>
            <a:r>
              <a:rPr lang="en-US" sz="2000" err="1"/>
              <a:t>fiind</a:t>
            </a:r>
            <a:r>
              <a:rPr lang="en-US" sz="2000"/>
              <a:t> </a:t>
            </a:r>
            <a:r>
              <a:rPr lang="en-US" sz="2000" err="1"/>
              <a:t>diferiţi</a:t>
            </a:r>
            <a:r>
              <a:rPr lang="en-US" sz="2000"/>
              <a:t> </a:t>
            </a:r>
            <a:r>
              <a:rPr lang="en-US" sz="2000" err="1"/>
              <a:t>tocmai</a:t>
            </a:r>
            <a:r>
              <a:rPr lang="en-US" sz="2000"/>
              <a:t> pentru a </a:t>
            </a:r>
            <a:r>
              <a:rPr lang="en-US" sz="2000" err="1"/>
              <a:t>pune</a:t>
            </a:r>
            <a:r>
              <a:rPr lang="en-US" sz="2000"/>
              <a:t> </a:t>
            </a:r>
            <a:r>
              <a:rPr lang="en-US" sz="2000" err="1"/>
              <a:t>mai</a:t>
            </a:r>
            <a:r>
              <a:rPr lang="en-US" sz="2000"/>
              <a:t> bine </a:t>
            </a:r>
            <a:r>
              <a:rPr lang="en-US" sz="2000" err="1"/>
              <a:t>în</a:t>
            </a:r>
            <a:r>
              <a:rPr lang="en-US" sz="2000"/>
              <a:t> </a:t>
            </a:r>
            <a:r>
              <a:rPr lang="en-US" sz="2000" err="1"/>
              <a:t>evidenţă</a:t>
            </a:r>
            <a:r>
              <a:rPr lang="en-US" sz="2000"/>
              <a:t> </a:t>
            </a:r>
            <a:r>
              <a:rPr lang="en-US" sz="2000" err="1" smtClean="0"/>
              <a:t>transmisia</a:t>
            </a:r>
            <a:r>
              <a:rPr lang="x-none" sz="2000" smtClean="0"/>
              <a:t> </a:t>
            </a:r>
            <a:r>
              <a:rPr lang="en-US" sz="2000" err="1" smtClean="0"/>
              <a:t>diferită</a:t>
            </a:r>
            <a:r>
              <a:rPr lang="en-US" sz="2000" smtClean="0"/>
              <a:t> </a:t>
            </a:r>
            <a:r>
              <a:rPr lang="en-US" sz="2000"/>
              <a:t>a </a:t>
            </a:r>
            <a:r>
              <a:rPr lang="en-US" sz="2000" err="1"/>
              <a:t>căldurii</a:t>
            </a:r>
            <a:r>
              <a:rPr lang="en-US" sz="2000"/>
              <a:t>.</a:t>
            </a:r>
            <a:br>
              <a:rPr lang="en-US" sz="2000"/>
            </a:br>
            <a:endParaRPr lang="x-none" sz="2000" smtClean="0"/>
          </a:p>
          <a:p>
            <a:pPr marL="0" indent="0">
              <a:buNone/>
            </a:pPr>
            <a:r>
              <a:rPr lang="en-US" sz="2000" err="1" smtClean="0"/>
              <a:t>În</a:t>
            </a:r>
            <a:r>
              <a:rPr lang="en-US" sz="2000" smtClean="0"/>
              <a:t> </a:t>
            </a:r>
            <a:r>
              <a:rPr lang="en-US" sz="2000" err="1"/>
              <a:t>urma</a:t>
            </a:r>
            <a:r>
              <a:rPr lang="en-US" sz="2000"/>
              <a:t> </a:t>
            </a:r>
            <a:r>
              <a:rPr lang="en-US" sz="2000" err="1"/>
              <a:t>utilizării</a:t>
            </a:r>
            <a:r>
              <a:rPr lang="en-US" sz="2000"/>
              <a:t> </a:t>
            </a:r>
            <a:r>
              <a:rPr lang="en-US" sz="2000" err="1"/>
              <a:t>unor</a:t>
            </a:r>
            <a:r>
              <a:rPr lang="en-US" sz="2000"/>
              <a:t> </a:t>
            </a:r>
            <a:r>
              <a:rPr lang="en-US" sz="2000" err="1"/>
              <a:t>tehnici</a:t>
            </a:r>
            <a:r>
              <a:rPr lang="en-US" sz="2000"/>
              <a:t> </a:t>
            </a:r>
            <a:r>
              <a:rPr lang="en-US" sz="2000" err="1"/>
              <a:t>matematice</a:t>
            </a:r>
            <a:r>
              <a:rPr lang="en-US" sz="2000"/>
              <a:t> </a:t>
            </a:r>
            <a:r>
              <a:rPr lang="en-US" sz="2000" err="1"/>
              <a:t>speciale</a:t>
            </a:r>
            <a:r>
              <a:rPr lang="en-US" sz="2000"/>
              <a:t>, </a:t>
            </a:r>
            <a:r>
              <a:rPr lang="en-US" sz="2000" err="1"/>
              <a:t>parametrii</a:t>
            </a:r>
            <a:r>
              <a:rPr lang="en-US" sz="2000"/>
              <a:t> de </a:t>
            </a:r>
            <a:r>
              <a:rPr lang="en-US" sz="2000" err="1"/>
              <a:t>mai</a:t>
            </a:r>
            <a:r>
              <a:rPr lang="en-US" sz="2000"/>
              <a:t> </a:t>
            </a:r>
            <a:r>
              <a:rPr lang="en-US" sz="2000" err="1"/>
              <a:t>sus</a:t>
            </a:r>
            <a:r>
              <a:rPr lang="en-US" sz="2000"/>
              <a:t> au </a:t>
            </a:r>
            <a:r>
              <a:rPr lang="en-US" sz="2000" err="1" smtClean="0"/>
              <a:t>putut</a:t>
            </a:r>
            <a:r>
              <a:rPr lang="x-none" sz="2000" smtClean="0"/>
              <a:t> </a:t>
            </a:r>
            <a:r>
              <a:rPr lang="en-US" sz="2000" smtClean="0"/>
              <a:t>fi </a:t>
            </a:r>
            <a:r>
              <a:rPr lang="en-US" sz="2000" err="1"/>
              <a:t>determinaţi</a:t>
            </a:r>
            <a:r>
              <a:rPr lang="en-US" sz="2000"/>
              <a:t> </a:t>
            </a:r>
            <a:r>
              <a:rPr lang="en-US" sz="2000" err="1"/>
              <a:t>şi</a:t>
            </a:r>
            <a:r>
              <a:rPr lang="en-US" sz="2000"/>
              <a:t> </a:t>
            </a:r>
            <a:r>
              <a:rPr lang="en-US" sz="2000" err="1"/>
              <a:t>formulele</a:t>
            </a:r>
            <a:r>
              <a:rPr lang="en-US" sz="2000"/>
              <a:t> de </a:t>
            </a:r>
            <a:r>
              <a:rPr lang="en-US" sz="2000" err="1"/>
              <a:t>calcul</a:t>
            </a:r>
            <a:r>
              <a:rPr lang="en-US" sz="2000"/>
              <a:t> au </a:t>
            </a:r>
            <a:r>
              <a:rPr lang="en-US" sz="2000" err="1"/>
              <a:t>devenit</a:t>
            </a:r>
            <a:r>
              <a:rPr lang="en-US" sz="2000"/>
              <a:t> </a:t>
            </a:r>
            <a:r>
              <a:rPr lang="en-US" sz="2000" err="1"/>
              <a:t>următoarele</a:t>
            </a:r>
            <a:r>
              <a:rPr lang="en-US" sz="2000"/>
              <a:t>: </a:t>
            </a:r>
            <a:endParaRPr lang="x-none" sz="2000" smtClean="0"/>
          </a:p>
          <a:p>
            <a:pPr marL="0" indent="0">
              <a:buNone/>
            </a:pPr>
            <a:endParaRPr lang="x-none" sz="2000"/>
          </a:p>
          <a:p>
            <a:pPr marL="0" indent="0">
              <a:buNone/>
            </a:pPr>
            <a:r>
              <a:rPr lang="en-US" sz="2000"/>
              <a:t>pentru </a:t>
            </a:r>
            <a:r>
              <a:rPr lang="en-US" sz="2000" err="1" smtClean="0"/>
              <a:t>structuri</a:t>
            </a:r>
            <a:r>
              <a:rPr lang="x-none" sz="2000" smtClean="0"/>
              <a:t> </a:t>
            </a:r>
            <a:r>
              <a:rPr lang="en-US" sz="2000" smtClean="0"/>
              <a:t>PCB </a:t>
            </a:r>
            <a:r>
              <a:rPr lang="en-US" sz="2000" err="1"/>
              <a:t>având</a:t>
            </a:r>
            <a:r>
              <a:rPr lang="en-US" sz="2000"/>
              <a:t> </a:t>
            </a:r>
            <a:r>
              <a:rPr lang="en-US" sz="2000" err="1"/>
              <a:t>grosimea</a:t>
            </a:r>
            <a:r>
              <a:rPr lang="en-US" sz="2000"/>
              <a:t> </a:t>
            </a:r>
            <a:r>
              <a:rPr lang="en-US" sz="2000" err="1"/>
              <a:t>foliei</a:t>
            </a:r>
            <a:r>
              <a:rPr lang="en-US" sz="2000"/>
              <a:t> de Cu de 35 µm </a:t>
            </a:r>
            <a:r>
              <a:rPr lang="en-US" sz="2000" err="1"/>
              <a:t>şi</a:t>
            </a:r>
            <a:r>
              <a:rPr lang="en-US" sz="2000"/>
              <a:t> 175 µm </a:t>
            </a:r>
            <a:r>
              <a:rPr lang="en-US" sz="2000" err="1"/>
              <a:t>şi</a:t>
            </a:r>
            <a:r>
              <a:rPr lang="en-US" sz="2000"/>
              <a:t> </a:t>
            </a:r>
            <a:r>
              <a:rPr lang="en-US" sz="2000" err="1"/>
              <a:t>relaţii</a:t>
            </a:r>
            <a:r>
              <a:rPr lang="en-US" sz="2000"/>
              <a:t> </a:t>
            </a:r>
            <a:r>
              <a:rPr lang="en-US" sz="2000" err="1"/>
              <a:t>poate</a:t>
            </a:r>
            <a:r>
              <a:rPr lang="en-US" sz="2000"/>
              <a:t> fi </a:t>
            </a:r>
            <a:r>
              <a:rPr lang="en-US" sz="2000" err="1"/>
              <a:t>utilizată</a:t>
            </a:r>
            <a:r>
              <a:rPr lang="en-US" sz="2000"/>
              <a:t> </a:t>
            </a:r>
            <a:r>
              <a:rPr lang="en-US" sz="2000" err="1"/>
              <a:t>şi</a:t>
            </a:r>
            <a:r>
              <a:rPr lang="en-US" sz="2000"/>
              <a:t> pentru </a:t>
            </a:r>
            <a:r>
              <a:rPr lang="en-US" sz="2000" err="1"/>
              <a:t>calculul</a:t>
            </a:r>
            <a:r>
              <a:rPr lang="en-US" sz="2000"/>
              <a:t> </a:t>
            </a:r>
            <a:r>
              <a:rPr lang="en-US" sz="2000" err="1"/>
              <a:t>curentului</a:t>
            </a:r>
            <a:r>
              <a:rPr lang="en-US" sz="2000"/>
              <a:t> </a:t>
            </a:r>
            <a:r>
              <a:rPr lang="en-US" sz="2000" err="1"/>
              <a:t>printr</a:t>
            </a:r>
            <a:r>
              <a:rPr lang="en-US" sz="2000"/>
              <a:t>-o </a:t>
            </a:r>
            <a:r>
              <a:rPr lang="en-US" sz="2000" err="1" smtClean="0"/>
              <a:t>structură</a:t>
            </a:r>
            <a:r>
              <a:rPr lang="x-none" sz="2000" smtClean="0"/>
              <a:t> </a:t>
            </a:r>
            <a:r>
              <a:rPr lang="en-US" sz="2000" smtClean="0"/>
              <a:t>PCB </a:t>
            </a:r>
            <a:r>
              <a:rPr lang="en-US" sz="2000"/>
              <a:t>de 18 µm </a:t>
            </a:r>
            <a:r>
              <a:rPr lang="en-US" sz="2000" err="1"/>
              <a:t>dar</a:t>
            </a:r>
            <a:r>
              <a:rPr lang="en-US" sz="2000"/>
              <a:t> </a:t>
            </a:r>
            <a:r>
              <a:rPr lang="en-US" sz="2000" err="1"/>
              <a:t>precizia</a:t>
            </a:r>
            <a:r>
              <a:rPr lang="en-US" sz="2000"/>
              <a:t> se </a:t>
            </a:r>
            <a:r>
              <a:rPr lang="en-US" sz="2000" err="1"/>
              <a:t>consideră</a:t>
            </a:r>
            <a:r>
              <a:rPr lang="en-US" sz="2000"/>
              <a:t> a fi </a:t>
            </a:r>
            <a:r>
              <a:rPr lang="en-US" sz="2000" err="1"/>
              <a:t>mai</a:t>
            </a:r>
            <a:r>
              <a:rPr lang="en-US" sz="2000"/>
              <a:t> </a:t>
            </a:r>
            <a:r>
              <a:rPr lang="en-US" sz="2000" err="1"/>
              <a:t>redusă</a:t>
            </a:r>
            <a:r>
              <a:rPr lang="en-US" sz="2000"/>
              <a:t> </a:t>
            </a:r>
            <a:br>
              <a:rPr lang="en-US" sz="2000"/>
            </a:br>
            <a:endParaRPr lang="x-none" sz="2000" smtClean="0"/>
          </a:p>
          <a:p>
            <a:pPr marL="0" indent="0">
              <a:buNone/>
            </a:pPr>
            <a:endParaRPr lang="x-none" sz="2000"/>
          </a:p>
          <a:p>
            <a:pPr marL="0" indent="0">
              <a:buNone/>
            </a:pPr>
            <a:r>
              <a:rPr lang="en-US" sz="2000"/>
              <a:t>pentru </a:t>
            </a:r>
            <a:r>
              <a:rPr lang="en-US" sz="2000" err="1" smtClean="0"/>
              <a:t>structuri</a:t>
            </a:r>
            <a:r>
              <a:rPr lang="x-none" sz="2000" smtClean="0"/>
              <a:t> </a:t>
            </a:r>
            <a:r>
              <a:rPr lang="en-US" sz="2000" smtClean="0"/>
              <a:t>PCB </a:t>
            </a:r>
            <a:r>
              <a:rPr lang="en-US" sz="2000" err="1"/>
              <a:t>având</a:t>
            </a:r>
            <a:r>
              <a:rPr lang="en-US" sz="2000"/>
              <a:t> </a:t>
            </a:r>
            <a:r>
              <a:rPr lang="en-US" sz="2000" err="1"/>
              <a:t>grosimea</a:t>
            </a:r>
            <a:r>
              <a:rPr lang="en-US" sz="2000"/>
              <a:t> </a:t>
            </a:r>
            <a:r>
              <a:rPr lang="en-US" sz="2000" err="1"/>
              <a:t>foliei</a:t>
            </a:r>
            <a:r>
              <a:rPr lang="en-US" sz="2000"/>
              <a:t> de Cu de 70 µm </a:t>
            </a:r>
            <a:br>
              <a:rPr lang="en-US" sz="2000"/>
            </a:br>
            <a:endParaRPr lang="en-US" sz="2000"/>
          </a:p>
        </p:txBody>
      </p:sp>
      <p:pic>
        <p:nvPicPr>
          <p:cNvPr id="4" name="Рисунок 3"/>
          <p:cNvPicPr>
            <a:picLocks noChangeAspect="1"/>
          </p:cNvPicPr>
          <p:nvPr/>
        </p:nvPicPr>
        <p:blipFill>
          <a:blip r:embed="rId2"/>
          <a:stretch>
            <a:fillRect/>
          </a:stretch>
        </p:blipFill>
        <p:spPr>
          <a:xfrm>
            <a:off x="335497" y="0"/>
            <a:ext cx="1381125" cy="419100"/>
          </a:xfrm>
          <a:prstGeom prst="rect">
            <a:avLst/>
          </a:prstGeom>
        </p:spPr>
      </p:pic>
      <p:pic>
        <p:nvPicPr>
          <p:cNvPr id="7" name="Рисунок 6"/>
          <p:cNvPicPr>
            <a:picLocks noChangeAspect="1"/>
          </p:cNvPicPr>
          <p:nvPr/>
        </p:nvPicPr>
        <p:blipFill>
          <a:blip r:embed="rId3"/>
          <a:stretch>
            <a:fillRect/>
          </a:stretch>
        </p:blipFill>
        <p:spPr>
          <a:xfrm>
            <a:off x="671832" y="1715862"/>
            <a:ext cx="3152775" cy="523875"/>
          </a:xfrm>
          <a:prstGeom prst="rect">
            <a:avLst/>
          </a:prstGeom>
        </p:spPr>
      </p:pic>
      <p:pic>
        <p:nvPicPr>
          <p:cNvPr id="8" name="Рисунок 7"/>
          <p:cNvPicPr>
            <a:picLocks noChangeAspect="1"/>
          </p:cNvPicPr>
          <p:nvPr/>
        </p:nvPicPr>
        <p:blipFill>
          <a:blip r:embed="rId4"/>
          <a:stretch>
            <a:fillRect/>
          </a:stretch>
        </p:blipFill>
        <p:spPr>
          <a:xfrm>
            <a:off x="140234" y="3552258"/>
            <a:ext cx="4343400" cy="390525"/>
          </a:xfrm>
          <a:prstGeom prst="rect">
            <a:avLst/>
          </a:prstGeom>
        </p:spPr>
      </p:pic>
      <p:pic>
        <p:nvPicPr>
          <p:cNvPr id="9" name="Рисунок 8"/>
          <p:cNvPicPr>
            <a:picLocks noChangeAspect="1"/>
          </p:cNvPicPr>
          <p:nvPr/>
        </p:nvPicPr>
        <p:blipFill>
          <a:blip r:embed="rId5"/>
          <a:stretch>
            <a:fillRect/>
          </a:stretch>
        </p:blipFill>
        <p:spPr>
          <a:xfrm>
            <a:off x="6884" y="4671729"/>
            <a:ext cx="4610100" cy="485775"/>
          </a:xfrm>
          <a:prstGeom prst="rect">
            <a:avLst/>
          </a:prstGeom>
        </p:spPr>
      </p:pic>
    </p:spTree>
    <p:extLst>
      <p:ext uri="{BB962C8B-B14F-4D97-AF65-F5344CB8AC3E}">
        <p14:creationId xmlns:p14="http://schemas.microsoft.com/office/powerpoint/2010/main" val="28555989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0535" y="63374"/>
            <a:ext cx="12013948" cy="6794626"/>
          </a:xfrm>
        </p:spPr>
        <p:txBody>
          <a:bodyPr/>
          <a:lstStyle/>
          <a:p>
            <a:pPr marL="0" indent="0">
              <a:buNone/>
            </a:pPr>
            <a:r>
              <a:rPr lang="en-US" sz="2000" err="1"/>
              <a:t>În</a:t>
            </a:r>
            <a:r>
              <a:rPr lang="en-US" sz="2000"/>
              <a:t> </a:t>
            </a:r>
            <a:r>
              <a:rPr lang="en-US" sz="2000" err="1"/>
              <a:t>acest</a:t>
            </a:r>
            <a:r>
              <a:rPr lang="en-US" sz="2000"/>
              <a:t> moment </a:t>
            </a:r>
            <a:r>
              <a:rPr lang="en-US" sz="2000" err="1"/>
              <a:t>trebuie</a:t>
            </a:r>
            <a:r>
              <a:rPr lang="en-US" sz="2000"/>
              <a:t> </a:t>
            </a:r>
            <a:r>
              <a:rPr lang="en-US" sz="2000" err="1"/>
              <a:t>făcută</a:t>
            </a:r>
            <a:r>
              <a:rPr lang="en-US" sz="2000"/>
              <a:t> o </a:t>
            </a:r>
            <a:r>
              <a:rPr lang="en-US" sz="2000" err="1"/>
              <a:t>precizare</a:t>
            </a:r>
            <a:r>
              <a:rPr lang="en-US" sz="2000"/>
              <a:t> </a:t>
            </a:r>
            <a:r>
              <a:rPr lang="en-US" sz="2000" err="1"/>
              <a:t>foarte</a:t>
            </a:r>
            <a:r>
              <a:rPr lang="en-US" sz="2000"/>
              <a:t> </a:t>
            </a:r>
            <a:r>
              <a:rPr lang="en-US" sz="2000" err="1"/>
              <a:t>importantă</a:t>
            </a:r>
            <a:r>
              <a:rPr lang="en-US" sz="2000"/>
              <a:t>: tot </a:t>
            </a:r>
            <a:r>
              <a:rPr lang="en-US" sz="2000" err="1"/>
              <a:t>ceea</a:t>
            </a:r>
            <a:r>
              <a:rPr lang="en-US" sz="2000"/>
              <a:t> </a:t>
            </a:r>
            <a:r>
              <a:rPr lang="en-US" sz="2000" err="1"/>
              <a:t>ce</a:t>
            </a:r>
            <a:r>
              <a:rPr lang="en-US" sz="2000"/>
              <a:t> a </a:t>
            </a:r>
            <a:r>
              <a:rPr lang="en-US" sz="2000" err="1" smtClean="0"/>
              <a:t>fost</a:t>
            </a:r>
            <a:r>
              <a:rPr lang="x-none" sz="2000" smtClean="0"/>
              <a:t> </a:t>
            </a:r>
            <a:r>
              <a:rPr lang="en-US" sz="2000" err="1" smtClean="0"/>
              <a:t>prezentat</a:t>
            </a:r>
            <a:r>
              <a:rPr lang="en-US" sz="2000" smtClean="0"/>
              <a:t> </a:t>
            </a:r>
            <a:r>
              <a:rPr lang="en-US" sz="2000" err="1"/>
              <a:t>mai</a:t>
            </a:r>
            <a:r>
              <a:rPr lang="en-US" sz="2000"/>
              <a:t> </a:t>
            </a:r>
            <a:r>
              <a:rPr lang="en-US" sz="2000" err="1"/>
              <a:t>sus</a:t>
            </a:r>
            <a:r>
              <a:rPr lang="en-US" sz="2000"/>
              <a:t> s-a </a:t>
            </a:r>
            <a:r>
              <a:rPr lang="en-US" sz="2000" err="1"/>
              <a:t>referit</a:t>
            </a:r>
            <a:r>
              <a:rPr lang="en-US" sz="2000"/>
              <a:t> la </a:t>
            </a:r>
            <a:r>
              <a:rPr lang="en-US" sz="2000" err="1"/>
              <a:t>trasee</a:t>
            </a:r>
            <a:r>
              <a:rPr lang="en-US" sz="2000"/>
              <a:t> de </a:t>
            </a:r>
            <a:r>
              <a:rPr lang="en-US" sz="2000" err="1"/>
              <a:t>interconectare</a:t>
            </a:r>
            <a:r>
              <a:rPr lang="en-US" sz="2000"/>
              <a:t> </a:t>
            </a:r>
            <a:r>
              <a:rPr lang="en-US" sz="2000" err="1"/>
              <a:t>amplasate</a:t>
            </a:r>
            <a:r>
              <a:rPr lang="en-US" sz="2000"/>
              <a:t> </a:t>
            </a:r>
            <a:r>
              <a:rPr lang="en-US" sz="2000" err="1"/>
              <a:t>pe</a:t>
            </a:r>
            <a:r>
              <a:rPr lang="en-US" sz="2000"/>
              <a:t> </a:t>
            </a:r>
            <a:r>
              <a:rPr lang="en-US" sz="2000" err="1"/>
              <a:t>straturi</a:t>
            </a:r>
            <a:r>
              <a:rPr lang="en-US" sz="2000"/>
              <a:t> </a:t>
            </a:r>
            <a:r>
              <a:rPr lang="en-US" sz="2000" err="1"/>
              <a:t>externe</a:t>
            </a:r>
            <a:r>
              <a:rPr lang="en-US" sz="2000"/>
              <a:t> (“</a:t>
            </a:r>
            <a:r>
              <a:rPr lang="en-US" sz="2000" smtClean="0"/>
              <a:t>top</a:t>
            </a:r>
            <a:r>
              <a:rPr lang="x-none" sz="2000" smtClean="0"/>
              <a:t> </a:t>
            </a:r>
            <a:r>
              <a:rPr lang="en-US" sz="2000" smtClean="0"/>
              <a:t>layer</a:t>
            </a:r>
            <a:r>
              <a:rPr lang="en-US" sz="2000"/>
              <a:t>” </a:t>
            </a:r>
            <a:r>
              <a:rPr lang="en-US" sz="2000" err="1"/>
              <a:t>sau</a:t>
            </a:r>
            <a:r>
              <a:rPr lang="en-US" sz="2000"/>
              <a:t> “bottom layer”). </a:t>
            </a:r>
            <a:r>
              <a:rPr lang="en-US" sz="2000" err="1"/>
              <a:t>În</a:t>
            </a:r>
            <a:r>
              <a:rPr lang="en-US" sz="2000"/>
              <a:t> </a:t>
            </a:r>
            <a:r>
              <a:rPr lang="en-US" sz="2000" err="1"/>
              <a:t>cazul</a:t>
            </a:r>
            <a:r>
              <a:rPr lang="en-US" sz="2000"/>
              <a:t> </a:t>
            </a:r>
            <a:r>
              <a:rPr lang="en-US" sz="2000" err="1"/>
              <a:t>în</a:t>
            </a:r>
            <a:r>
              <a:rPr lang="en-US" sz="2000"/>
              <a:t> care </a:t>
            </a:r>
            <a:r>
              <a:rPr lang="en-US" sz="2000" err="1"/>
              <a:t>traseele</a:t>
            </a:r>
            <a:r>
              <a:rPr lang="en-US" sz="2000"/>
              <a:t> </a:t>
            </a:r>
            <a:r>
              <a:rPr lang="en-US" sz="2000" err="1"/>
              <a:t>sunt</a:t>
            </a:r>
            <a:r>
              <a:rPr lang="en-US" sz="2000"/>
              <a:t> </a:t>
            </a:r>
            <a:r>
              <a:rPr lang="en-US" sz="2000" err="1"/>
              <a:t>amplasate</a:t>
            </a:r>
            <a:r>
              <a:rPr lang="en-US" sz="2000"/>
              <a:t> </a:t>
            </a:r>
            <a:r>
              <a:rPr lang="en-US" sz="2000" err="1"/>
              <a:t>pe</a:t>
            </a:r>
            <a:r>
              <a:rPr lang="en-US" sz="2000"/>
              <a:t> </a:t>
            </a:r>
            <a:r>
              <a:rPr lang="en-US" sz="2000" err="1"/>
              <a:t>straturi</a:t>
            </a:r>
            <a:r>
              <a:rPr lang="en-US" sz="2000"/>
              <a:t> </a:t>
            </a:r>
            <a:r>
              <a:rPr lang="en-US" sz="2000" smtClean="0"/>
              <a:t>interne</a:t>
            </a:r>
            <a:r>
              <a:rPr lang="x-none" sz="2000" smtClean="0"/>
              <a:t> </a:t>
            </a:r>
            <a:r>
              <a:rPr lang="en-US" sz="2000" smtClean="0"/>
              <a:t>(“</a:t>
            </a:r>
            <a:r>
              <a:rPr lang="en-US" sz="2000"/>
              <a:t>inner layers”) </a:t>
            </a:r>
            <a:r>
              <a:rPr lang="en-US" sz="2000" err="1"/>
              <a:t>formulele</a:t>
            </a:r>
            <a:r>
              <a:rPr lang="en-US" sz="2000"/>
              <a:t> </a:t>
            </a:r>
            <a:r>
              <a:rPr lang="en-US" sz="2000" err="1"/>
              <a:t>prezentate</a:t>
            </a:r>
            <a:r>
              <a:rPr lang="en-US" sz="2000"/>
              <a:t> nu </a:t>
            </a:r>
            <a:r>
              <a:rPr lang="en-US" sz="2000" err="1"/>
              <a:t>mai</a:t>
            </a:r>
            <a:r>
              <a:rPr lang="en-US" sz="2000"/>
              <a:t> </a:t>
            </a:r>
            <a:r>
              <a:rPr lang="en-US" sz="2000" err="1"/>
              <a:t>sunt</a:t>
            </a:r>
            <a:r>
              <a:rPr lang="en-US" sz="2000"/>
              <a:t> </a:t>
            </a:r>
            <a:r>
              <a:rPr lang="en-US" sz="2000" err="1"/>
              <a:t>valabile</a:t>
            </a:r>
            <a:r>
              <a:rPr lang="en-US" sz="2000"/>
              <a:t>. IPC </a:t>
            </a:r>
            <a:r>
              <a:rPr lang="en-US" sz="2000" err="1"/>
              <a:t>oferă</a:t>
            </a:r>
            <a:r>
              <a:rPr lang="en-US" sz="2000"/>
              <a:t> formula: </a:t>
            </a:r>
            <a:r>
              <a:rPr lang="en-US"/>
              <a:t/>
            </a:r>
            <a:br>
              <a:rPr lang="en-US"/>
            </a:br>
            <a:endParaRPr lang="x-none" smtClean="0"/>
          </a:p>
          <a:p>
            <a:pPr marL="0" indent="0">
              <a:buNone/>
            </a:pPr>
            <a:r>
              <a:rPr lang="en-US" sz="2000" err="1"/>
              <a:t>mulţi</a:t>
            </a:r>
            <a:r>
              <a:rPr lang="en-US" sz="2000"/>
              <a:t> </a:t>
            </a:r>
            <a:r>
              <a:rPr lang="en-US" sz="2000" err="1"/>
              <a:t>experimentatori</a:t>
            </a:r>
            <a:r>
              <a:rPr lang="x-none" sz="2000"/>
              <a:t> </a:t>
            </a:r>
            <a:r>
              <a:rPr lang="en-US" sz="2000" err="1"/>
              <a:t>susţin</a:t>
            </a:r>
            <a:r>
              <a:rPr lang="en-US" sz="2000"/>
              <a:t>, </a:t>
            </a:r>
            <a:r>
              <a:rPr lang="en-US" sz="2000" err="1"/>
              <a:t>fără</a:t>
            </a:r>
            <a:r>
              <a:rPr lang="en-US" sz="2000"/>
              <a:t> </a:t>
            </a:r>
            <a:r>
              <a:rPr lang="en-US" sz="2000" err="1"/>
              <a:t>riscul</a:t>
            </a:r>
            <a:r>
              <a:rPr lang="en-US" sz="2000"/>
              <a:t> de a </a:t>
            </a:r>
            <a:r>
              <a:rPr lang="en-US" sz="2000" err="1"/>
              <a:t>greşi</a:t>
            </a:r>
            <a:r>
              <a:rPr lang="en-US" sz="2000"/>
              <a:t> </a:t>
            </a:r>
            <a:r>
              <a:rPr lang="en-US" sz="2000" err="1"/>
              <a:t>prea</a:t>
            </a:r>
            <a:r>
              <a:rPr lang="en-US" sz="2000"/>
              <a:t> </a:t>
            </a:r>
            <a:r>
              <a:rPr lang="en-US" sz="2000" err="1"/>
              <a:t>mult</a:t>
            </a:r>
            <a:r>
              <a:rPr lang="en-US" sz="2000"/>
              <a:t>, </a:t>
            </a:r>
            <a:r>
              <a:rPr lang="en-US" sz="2000" err="1"/>
              <a:t>că</a:t>
            </a:r>
            <a:r>
              <a:rPr lang="en-US" sz="2000"/>
              <a:t> pentru </a:t>
            </a:r>
            <a:r>
              <a:rPr lang="en-US" sz="2000" err="1"/>
              <a:t>acelaşi</a:t>
            </a:r>
            <a:r>
              <a:rPr lang="en-US" sz="2000"/>
              <a:t> grad de </a:t>
            </a:r>
            <a:r>
              <a:rPr lang="en-US" sz="2000" err="1"/>
              <a:t>încălzire</a:t>
            </a:r>
            <a:r>
              <a:rPr lang="en-US" sz="2000"/>
              <a:t> al </a:t>
            </a:r>
            <a:r>
              <a:rPr lang="en-US" sz="2000" err="1"/>
              <a:t>traseului</a:t>
            </a:r>
            <a:r>
              <a:rPr lang="en-US" sz="2000"/>
              <a:t/>
            </a:r>
            <a:br>
              <a:rPr lang="en-US" sz="2000"/>
            </a:br>
            <a:r>
              <a:rPr lang="en-US" sz="2000"/>
              <a:t>(</a:t>
            </a:r>
            <a:r>
              <a:rPr lang="en-US" sz="2000" err="1"/>
              <a:t>aceeaşi</a:t>
            </a:r>
            <a:r>
              <a:rPr lang="en-US" sz="2000"/>
              <a:t> </a:t>
            </a:r>
            <a:r>
              <a:rPr lang="en-US" sz="2000" err="1"/>
              <a:t>supratemperatură</a:t>
            </a:r>
            <a:r>
              <a:rPr lang="en-US" sz="2000"/>
              <a:t>) </a:t>
            </a:r>
            <a:r>
              <a:rPr lang="en-US" sz="2000" err="1"/>
              <a:t>curentul</a:t>
            </a:r>
            <a:r>
              <a:rPr lang="en-US" sz="2000"/>
              <a:t> </a:t>
            </a:r>
            <a:r>
              <a:rPr lang="en-US" sz="2000" err="1"/>
              <a:t>poate</a:t>
            </a:r>
            <a:r>
              <a:rPr lang="en-US" sz="2000"/>
              <a:t> fi “</a:t>
            </a:r>
            <a:r>
              <a:rPr lang="en-US" sz="2000" err="1"/>
              <a:t>luat</a:t>
            </a:r>
            <a:r>
              <a:rPr lang="en-US" sz="2000"/>
              <a:t>” ca </a:t>
            </a:r>
            <a:r>
              <a:rPr lang="en-US" sz="2000" err="1"/>
              <a:t>fiind</a:t>
            </a:r>
            <a:r>
              <a:rPr lang="en-US" sz="2000"/>
              <a:t> </a:t>
            </a:r>
            <a:r>
              <a:rPr lang="en-US" sz="2000" err="1"/>
              <a:t>jumătate</a:t>
            </a:r>
            <a:r>
              <a:rPr lang="en-US" sz="2000"/>
              <a:t> din </a:t>
            </a:r>
            <a:r>
              <a:rPr lang="en-US" sz="2000" err="1"/>
              <a:t>curentul</a:t>
            </a:r>
            <a:r>
              <a:rPr lang="en-US" sz="2000"/>
              <a:t> </a:t>
            </a:r>
            <a:r>
              <a:rPr lang="en-US" sz="2000" err="1"/>
              <a:t>ce</a:t>
            </a:r>
            <a:r>
              <a:rPr lang="en-US" sz="2000"/>
              <a:t> </a:t>
            </a:r>
            <a:r>
              <a:rPr lang="en-US" sz="2000" err="1" smtClean="0"/>
              <a:t>trece</a:t>
            </a:r>
            <a:r>
              <a:rPr lang="x-none" sz="2000" smtClean="0"/>
              <a:t> </a:t>
            </a:r>
            <a:r>
              <a:rPr lang="en-US" sz="2000" err="1" smtClean="0"/>
              <a:t>printr</a:t>
            </a:r>
            <a:r>
              <a:rPr lang="en-US" sz="2000" smtClean="0"/>
              <a:t>-un </a:t>
            </a:r>
            <a:r>
              <a:rPr lang="en-US" sz="2000" err="1"/>
              <a:t>treseu</a:t>
            </a:r>
            <a:r>
              <a:rPr lang="en-US" sz="2000"/>
              <a:t> extern.</a:t>
            </a:r>
            <a:br>
              <a:rPr lang="en-US" sz="2000"/>
            </a:br>
            <a:r>
              <a:rPr lang="en-US" sz="2000" err="1"/>
              <a:t>Specialiştii</a:t>
            </a:r>
            <a:r>
              <a:rPr lang="en-US" sz="2000"/>
              <a:t> </a:t>
            </a:r>
            <a:r>
              <a:rPr lang="en-US" sz="2000" err="1"/>
              <a:t>consideră</a:t>
            </a:r>
            <a:r>
              <a:rPr lang="en-US" sz="2000"/>
              <a:t> </a:t>
            </a:r>
            <a:r>
              <a:rPr lang="en-US" sz="2000" err="1"/>
              <a:t>că</a:t>
            </a:r>
            <a:r>
              <a:rPr lang="en-US" sz="2000"/>
              <a:t> </a:t>
            </a:r>
            <a:r>
              <a:rPr lang="en-US" sz="2000" err="1"/>
              <a:t>separarea</a:t>
            </a:r>
            <a:r>
              <a:rPr lang="en-US" sz="2000"/>
              <a:t> </a:t>
            </a:r>
            <a:r>
              <a:rPr lang="en-US" sz="2000" err="1"/>
              <a:t>ariei</a:t>
            </a:r>
            <a:r>
              <a:rPr lang="en-US" sz="2000"/>
              <a:t> </a:t>
            </a:r>
            <a:r>
              <a:rPr lang="en-US" sz="2000" err="1"/>
              <a:t>transversale</a:t>
            </a:r>
            <a:r>
              <a:rPr lang="en-US" sz="2000"/>
              <a:t> </a:t>
            </a:r>
            <a:r>
              <a:rPr lang="en-US" sz="2000" err="1"/>
              <a:t>în</a:t>
            </a:r>
            <a:r>
              <a:rPr lang="en-US" sz="2000"/>
              <a:t> </a:t>
            </a:r>
            <a:r>
              <a:rPr lang="en-US" sz="2000" err="1"/>
              <a:t>mărimile</a:t>
            </a:r>
            <a:r>
              <a:rPr lang="en-US" sz="2000"/>
              <a:t> </a:t>
            </a:r>
            <a:r>
              <a:rPr lang="en-US" sz="2000" err="1"/>
              <a:t>ei</a:t>
            </a:r>
            <a:r>
              <a:rPr lang="en-US" sz="2000"/>
              <a:t> </a:t>
            </a:r>
            <a:r>
              <a:rPr lang="en-US" sz="2000" err="1"/>
              <a:t>componente</a:t>
            </a:r>
            <a:r>
              <a:rPr lang="en-US" sz="2000"/>
              <a:t> </a:t>
            </a:r>
            <a:r>
              <a:rPr lang="en-US" sz="2000" err="1" smtClean="0"/>
              <a:t>şi</a:t>
            </a:r>
            <a:r>
              <a:rPr lang="x-none" sz="2000" smtClean="0"/>
              <a:t> </a:t>
            </a:r>
            <a:r>
              <a:rPr lang="en-US" sz="2000" err="1" smtClean="0"/>
              <a:t>utilizarea</a:t>
            </a:r>
            <a:r>
              <a:rPr lang="en-US" sz="2000" smtClean="0"/>
              <a:t> </a:t>
            </a:r>
            <a:r>
              <a:rPr lang="en-US" sz="2000" err="1"/>
              <a:t>unor</a:t>
            </a:r>
            <a:r>
              <a:rPr lang="en-US" sz="2000"/>
              <a:t> </a:t>
            </a:r>
            <a:r>
              <a:rPr lang="en-US" sz="2000" err="1"/>
              <a:t>coeficienţi</a:t>
            </a:r>
            <a:r>
              <a:rPr lang="en-US" sz="2000"/>
              <a:t> </a:t>
            </a:r>
            <a:r>
              <a:rPr lang="en-US" sz="2000" err="1"/>
              <a:t>diferiţi</a:t>
            </a:r>
            <a:r>
              <a:rPr lang="en-US" sz="2000"/>
              <a:t> </a:t>
            </a:r>
            <a:r>
              <a:rPr lang="en-US" sz="2000" err="1"/>
              <a:t>conduc</a:t>
            </a:r>
            <a:r>
              <a:rPr lang="en-US" sz="2000"/>
              <a:t> la o </a:t>
            </a:r>
            <a:r>
              <a:rPr lang="en-US" sz="2000" err="1"/>
              <a:t>îmbunătăţire</a:t>
            </a:r>
            <a:r>
              <a:rPr lang="en-US" sz="2000"/>
              <a:t> a </a:t>
            </a:r>
            <a:r>
              <a:rPr lang="en-US" sz="2000" err="1"/>
              <a:t>preciziei</a:t>
            </a:r>
            <a:r>
              <a:rPr lang="en-US" sz="2000"/>
              <a:t> de </a:t>
            </a:r>
            <a:r>
              <a:rPr lang="en-US" sz="2000" err="1"/>
              <a:t>calcul</a:t>
            </a:r>
            <a:r>
              <a:rPr lang="en-US" sz="2000"/>
              <a:t> </a:t>
            </a:r>
            <a:r>
              <a:rPr lang="en-US" sz="2000" smtClean="0"/>
              <a:t>a</a:t>
            </a:r>
            <a:r>
              <a:rPr lang="x-none" sz="2000" smtClean="0"/>
              <a:t> </a:t>
            </a:r>
            <a:r>
              <a:rPr lang="en-US" sz="2000" err="1" smtClean="0"/>
              <a:t>intensităţii</a:t>
            </a:r>
            <a:r>
              <a:rPr lang="en-US" sz="2000" smtClean="0"/>
              <a:t> </a:t>
            </a:r>
            <a:r>
              <a:rPr lang="en-US" sz="2000" err="1"/>
              <a:t>curentului</a:t>
            </a:r>
            <a:r>
              <a:rPr lang="en-US" sz="2000"/>
              <a:t> </a:t>
            </a:r>
            <a:r>
              <a:rPr lang="en-US" sz="2000" err="1"/>
              <a:t>prin</a:t>
            </a:r>
            <a:r>
              <a:rPr lang="en-US" sz="2000"/>
              <a:t> </a:t>
            </a:r>
            <a:r>
              <a:rPr lang="en-US" sz="2000" err="1"/>
              <a:t>traseul</a:t>
            </a:r>
            <a:r>
              <a:rPr lang="en-US" sz="2000"/>
              <a:t> de </a:t>
            </a:r>
            <a:r>
              <a:rPr lang="en-US" sz="2000" err="1"/>
              <a:t>interconectare</a:t>
            </a:r>
            <a:r>
              <a:rPr lang="en-US" sz="2000"/>
              <a:t>. </a:t>
            </a:r>
            <a:endParaRPr lang="x-none" sz="2000" smtClean="0"/>
          </a:p>
          <a:p>
            <a:pPr marL="0" indent="0">
              <a:buNone/>
            </a:pPr>
            <a:r>
              <a:rPr lang="en-US" sz="2000" err="1"/>
              <a:t>Valorile</a:t>
            </a:r>
            <a:r>
              <a:rPr lang="x-none" sz="2000"/>
              <a:t> </a:t>
            </a:r>
            <a:r>
              <a:rPr lang="en-US" sz="2000" err="1"/>
              <a:t>curenţilor</a:t>
            </a:r>
            <a:r>
              <a:rPr lang="en-US" sz="2000"/>
              <a:t> maxim </a:t>
            </a:r>
            <a:r>
              <a:rPr lang="en-US" sz="2000" err="1"/>
              <a:t>admisibili</a:t>
            </a:r>
            <a:r>
              <a:rPr lang="en-US" sz="2000"/>
              <a:t> </a:t>
            </a:r>
            <a:r>
              <a:rPr lang="ro-MO" sz="2000" smtClean="0"/>
              <a:t>pentru</a:t>
            </a:r>
            <a:r>
              <a:rPr lang="en-US" sz="2000" smtClean="0"/>
              <a:t> </a:t>
            </a:r>
            <a:r>
              <a:rPr lang="en-US" sz="2000" err="1"/>
              <a:t>cele</a:t>
            </a:r>
            <a:r>
              <a:rPr lang="en-US" sz="2000"/>
              <a:t> </a:t>
            </a:r>
            <a:r>
              <a:rPr lang="en-US" sz="2000" err="1"/>
              <a:t>mai</a:t>
            </a:r>
            <a:r>
              <a:rPr lang="en-US" sz="2000"/>
              <a:t> </a:t>
            </a:r>
            <a:r>
              <a:rPr lang="en-US" sz="2000" err="1"/>
              <a:t>uzuale</a:t>
            </a:r>
            <a:r>
              <a:rPr lang="en-US" sz="2000"/>
              <a:t> </a:t>
            </a:r>
            <a:r>
              <a:rPr lang="en-US" sz="2000" err="1"/>
              <a:t>lăţimi</a:t>
            </a:r>
            <a:r>
              <a:rPr lang="en-US" sz="2000"/>
              <a:t> de </a:t>
            </a:r>
            <a:r>
              <a:rPr lang="en-US" sz="2000" err="1"/>
              <a:t>traseu</a:t>
            </a:r>
            <a:r>
              <a:rPr lang="en-US" sz="2000"/>
              <a:t> </a:t>
            </a:r>
            <a:r>
              <a:rPr lang="en-US" sz="2000" err="1"/>
              <a:t>şi</a:t>
            </a:r>
            <a:r>
              <a:rPr lang="en-US" sz="2000"/>
              <a:t> </a:t>
            </a:r>
            <a:r>
              <a:rPr lang="en-US" sz="2000" err="1"/>
              <a:t>grosimi</a:t>
            </a:r>
            <a:r>
              <a:rPr lang="en-US" sz="2000"/>
              <a:t> de </a:t>
            </a:r>
            <a:r>
              <a:rPr lang="en-US" sz="2000" err="1"/>
              <a:t>folie</a:t>
            </a:r>
            <a:r>
              <a:rPr lang="x-none" sz="2000"/>
              <a:t> </a:t>
            </a:r>
            <a:r>
              <a:rPr lang="en-US" sz="2000"/>
              <a:t>conductoare. </a:t>
            </a:r>
            <a:br>
              <a:rPr lang="en-US" sz="2000"/>
            </a:br>
            <a:r>
              <a:rPr lang="en-US" sz="2000"/>
              <a:t/>
            </a:r>
            <a:br>
              <a:rPr lang="en-US" sz="2000"/>
            </a:br>
            <a:endParaRPr lang="en-US" sz="2000"/>
          </a:p>
        </p:txBody>
      </p:sp>
      <p:pic>
        <p:nvPicPr>
          <p:cNvPr id="4" name="Рисунок 3"/>
          <p:cNvPicPr>
            <a:picLocks noChangeAspect="1"/>
          </p:cNvPicPr>
          <p:nvPr/>
        </p:nvPicPr>
        <p:blipFill>
          <a:blip r:embed="rId2"/>
          <a:stretch>
            <a:fillRect/>
          </a:stretch>
        </p:blipFill>
        <p:spPr>
          <a:xfrm>
            <a:off x="205495" y="890824"/>
            <a:ext cx="3524250" cy="495300"/>
          </a:xfrm>
          <a:prstGeom prst="rect">
            <a:avLst/>
          </a:prstGeom>
        </p:spPr>
      </p:pic>
      <p:pic>
        <p:nvPicPr>
          <p:cNvPr id="5" name="Рисунок 4"/>
          <p:cNvPicPr>
            <a:picLocks noChangeAspect="1"/>
          </p:cNvPicPr>
          <p:nvPr/>
        </p:nvPicPr>
        <p:blipFill>
          <a:blip r:embed="rId3"/>
          <a:stretch>
            <a:fillRect/>
          </a:stretch>
        </p:blipFill>
        <p:spPr>
          <a:xfrm>
            <a:off x="5328476" y="2925636"/>
            <a:ext cx="6676419" cy="3932363"/>
          </a:xfrm>
          <a:prstGeom prst="rect">
            <a:avLst/>
          </a:prstGeom>
        </p:spPr>
      </p:pic>
      <p:sp>
        <p:nvSpPr>
          <p:cNvPr id="6" name="Прямоугольник 5"/>
          <p:cNvSpPr/>
          <p:nvPr/>
        </p:nvSpPr>
        <p:spPr>
          <a:xfrm>
            <a:off x="90535" y="3052383"/>
            <a:ext cx="5237941" cy="1477328"/>
          </a:xfrm>
          <a:prstGeom prst="rect">
            <a:avLst/>
          </a:prstGeom>
        </p:spPr>
        <p:txBody>
          <a:bodyPr wrap="square">
            <a:spAutoFit/>
          </a:bodyPr>
          <a:lstStyle/>
          <a:p>
            <a:r>
              <a:rPr lang="en-US" err="1">
                <a:solidFill>
                  <a:srgbClr val="000000"/>
                </a:solidFill>
                <a:latin typeface="Times New Roman" pitchFamily="18" charset="0"/>
                <a:cs typeface="Times New Roman" pitchFamily="18" charset="0"/>
              </a:rPr>
              <a:t>calculul</a:t>
            </a:r>
            <a:r>
              <a:rPr lang="en-US">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supratemperaturii</a:t>
            </a:r>
            <a:r>
              <a:rPr lang="en-US">
                <a:solidFill>
                  <a:srgbClr val="000000"/>
                </a:solidFill>
                <a:latin typeface="Times New Roman" pitchFamily="18" charset="0"/>
                <a:cs typeface="Times New Roman" pitchFamily="18" charset="0"/>
              </a:rPr>
              <a:t>, </a:t>
            </a:r>
            <a:r>
              <a:rPr lang="en-US" err="1" smtClean="0">
                <a:solidFill>
                  <a:srgbClr val="000000"/>
                </a:solidFill>
                <a:latin typeface="Times New Roman" pitchFamily="18" charset="0"/>
                <a:cs typeface="Times New Roman" pitchFamily="18" charset="0"/>
              </a:rPr>
              <a:t>deci</a:t>
            </a:r>
            <a:r>
              <a:rPr lang="x-none" smtClean="0">
                <a:solidFill>
                  <a:srgbClr val="000000"/>
                </a:solidFill>
                <a:latin typeface="Times New Roman" pitchFamily="18" charset="0"/>
                <a:cs typeface="Times New Roman" pitchFamily="18" charset="0"/>
              </a:rPr>
              <a:t> </a:t>
            </a:r>
            <a:r>
              <a:rPr lang="en-US" err="1" smtClean="0">
                <a:solidFill>
                  <a:srgbClr val="000000"/>
                </a:solidFill>
                <a:latin typeface="Times New Roman" pitchFamily="18" charset="0"/>
                <a:cs typeface="Times New Roman" pitchFamily="18" charset="0"/>
              </a:rPr>
              <a:t>determinarea</a:t>
            </a:r>
            <a:r>
              <a:rPr lang="en-US" smtClean="0">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temperaturii</a:t>
            </a:r>
            <a:r>
              <a:rPr lang="en-US">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unui</a:t>
            </a:r>
            <a:r>
              <a:rPr lang="en-US">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traseu</a:t>
            </a:r>
            <a:r>
              <a:rPr lang="en-US">
                <a:solidFill>
                  <a:srgbClr val="000000"/>
                </a:solidFill>
                <a:latin typeface="Times New Roman" pitchFamily="18" charset="0"/>
                <a:cs typeface="Times New Roman" pitchFamily="18" charset="0"/>
              </a:rPr>
              <a:t> de </a:t>
            </a:r>
            <a:r>
              <a:rPr lang="en-US" err="1">
                <a:solidFill>
                  <a:srgbClr val="000000"/>
                </a:solidFill>
                <a:latin typeface="Times New Roman" pitchFamily="18" charset="0"/>
                <a:cs typeface="Times New Roman" pitchFamily="18" charset="0"/>
              </a:rPr>
              <a:t>interconectare</a:t>
            </a:r>
            <a:r>
              <a:rPr lang="en-US">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în</a:t>
            </a:r>
            <a:r>
              <a:rPr lang="en-US">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condiţiile</a:t>
            </a:r>
            <a:r>
              <a:rPr lang="en-US">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în</a:t>
            </a:r>
            <a:r>
              <a:rPr lang="en-US">
                <a:solidFill>
                  <a:srgbClr val="000000"/>
                </a:solidFill>
                <a:latin typeface="Times New Roman" pitchFamily="18" charset="0"/>
                <a:cs typeface="Times New Roman" pitchFamily="18" charset="0"/>
              </a:rPr>
              <a:t> care se </a:t>
            </a:r>
            <a:r>
              <a:rPr lang="en-US" err="1" smtClean="0">
                <a:solidFill>
                  <a:srgbClr val="000000"/>
                </a:solidFill>
                <a:latin typeface="Times New Roman" pitchFamily="18" charset="0"/>
                <a:cs typeface="Times New Roman" pitchFamily="18" charset="0"/>
              </a:rPr>
              <a:t>cunosc</a:t>
            </a:r>
            <a:r>
              <a:rPr lang="x-none" smtClean="0">
                <a:solidFill>
                  <a:srgbClr val="000000"/>
                </a:solidFill>
                <a:latin typeface="Times New Roman" pitchFamily="18" charset="0"/>
                <a:cs typeface="Times New Roman" pitchFamily="18" charset="0"/>
              </a:rPr>
              <a:t> </a:t>
            </a:r>
            <a:r>
              <a:rPr lang="en-US" err="1" smtClean="0">
                <a:solidFill>
                  <a:srgbClr val="000000"/>
                </a:solidFill>
                <a:latin typeface="Times New Roman" pitchFamily="18" charset="0"/>
                <a:cs typeface="Times New Roman" pitchFamily="18" charset="0"/>
              </a:rPr>
              <a:t>rezistenţa</a:t>
            </a:r>
            <a:r>
              <a:rPr lang="en-US" smtClean="0">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traseului</a:t>
            </a:r>
            <a:r>
              <a:rPr lang="en-US">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lăţimea</a:t>
            </a:r>
            <a:r>
              <a:rPr lang="en-US">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sa</a:t>
            </a:r>
            <a:r>
              <a:rPr lang="en-US">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intensitatea</a:t>
            </a:r>
            <a:r>
              <a:rPr lang="en-US">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curentului</a:t>
            </a:r>
            <a:r>
              <a:rPr lang="en-US">
                <a:solidFill>
                  <a:srgbClr val="000000"/>
                </a:solidFill>
                <a:latin typeface="Times New Roman" pitchFamily="18" charset="0"/>
                <a:cs typeface="Times New Roman" pitchFamily="18" charset="0"/>
              </a:rPr>
              <a:t> care </a:t>
            </a:r>
            <a:r>
              <a:rPr lang="en-US" err="1">
                <a:solidFill>
                  <a:srgbClr val="000000"/>
                </a:solidFill>
                <a:latin typeface="Times New Roman" pitchFamily="18" charset="0"/>
                <a:cs typeface="Times New Roman" pitchFamily="18" charset="0"/>
              </a:rPr>
              <a:t>îl</a:t>
            </a:r>
            <a:r>
              <a:rPr lang="en-US">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parcurge</a:t>
            </a:r>
            <a:r>
              <a:rPr lang="en-US">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şi</a:t>
            </a:r>
            <a:r>
              <a:rPr lang="en-US">
                <a:solidFill>
                  <a:srgbClr val="000000"/>
                </a:solidFill>
                <a:latin typeface="Times New Roman" pitchFamily="18" charset="0"/>
                <a:cs typeface="Times New Roman" pitchFamily="18" charset="0"/>
              </a:rPr>
              <a:t> </a:t>
            </a:r>
            <a:r>
              <a:rPr lang="en-US" err="1" smtClean="0">
                <a:solidFill>
                  <a:srgbClr val="000000"/>
                </a:solidFill>
                <a:latin typeface="Times New Roman" pitchFamily="18" charset="0"/>
                <a:cs typeface="Times New Roman" pitchFamily="18" charset="0"/>
              </a:rPr>
              <a:t>temperatura</a:t>
            </a:r>
            <a:r>
              <a:rPr lang="x-none" smtClean="0">
                <a:solidFill>
                  <a:srgbClr val="000000"/>
                </a:solidFill>
                <a:latin typeface="Times New Roman" pitchFamily="18" charset="0"/>
                <a:cs typeface="Times New Roman" pitchFamily="18" charset="0"/>
              </a:rPr>
              <a:t> </a:t>
            </a:r>
            <a:r>
              <a:rPr lang="en-US" err="1" smtClean="0">
                <a:solidFill>
                  <a:srgbClr val="000000"/>
                </a:solidFill>
                <a:latin typeface="Times New Roman" pitchFamily="18" charset="0"/>
                <a:cs typeface="Times New Roman" pitchFamily="18" charset="0"/>
              </a:rPr>
              <a:t>mediului</a:t>
            </a:r>
            <a:r>
              <a:rPr lang="en-US" smtClean="0">
                <a:solidFill>
                  <a:srgbClr val="000000"/>
                </a:solidFill>
                <a:latin typeface="Times New Roman" pitchFamily="18" charset="0"/>
                <a:cs typeface="Times New Roman" pitchFamily="18" charset="0"/>
              </a:rPr>
              <a:t> </a:t>
            </a:r>
            <a:r>
              <a:rPr lang="en-US" err="1">
                <a:solidFill>
                  <a:srgbClr val="000000"/>
                </a:solidFill>
                <a:latin typeface="Times New Roman" pitchFamily="18" charset="0"/>
                <a:cs typeface="Times New Roman" pitchFamily="18" charset="0"/>
              </a:rPr>
              <a:t>ambiant</a:t>
            </a:r>
            <a:r>
              <a:rPr lang="en-US">
                <a:solidFill>
                  <a:srgbClr val="000000"/>
                </a:solidFill>
                <a:latin typeface="Times New Roman" pitchFamily="18" charset="0"/>
                <a:cs typeface="Times New Roman" pitchFamily="18" charset="0"/>
              </a:rPr>
              <a:t>:</a:t>
            </a:r>
            <a:r>
              <a:rPr lang="en-US">
                <a:latin typeface="Times New Roman" pitchFamily="18" charset="0"/>
                <a:cs typeface="Times New Roman" pitchFamily="18" charset="0"/>
              </a:rPr>
              <a:t> </a:t>
            </a:r>
          </a:p>
        </p:txBody>
      </p:sp>
      <p:pic>
        <p:nvPicPr>
          <p:cNvPr id="7" name="Рисунок 6"/>
          <p:cNvPicPr>
            <a:picLocks noChangeAspect="1"/>
          </p:cNvPicPr>
          <p:nvPr/>
        </p:nvPicPr>
        <p:blipFill>
          <a:blip r:embed="rId4"/>
          <a:stretch>
            <a:fillRect/>
          </a:stretch>
        </p:blipFill>
        <p:spPr>
          <a:xfrm>
            <a:off x="313665" y="4570963"/>
            <a:ext cx="3543300" cy="1047750"/>
          </a:xfrm>
          <a:prstGeom prst="rect">
            <a:avLst/>
          </a:prstGeom>
        </p:spPr>
      </p:pic>
      <p:sp>
        <p:nvSpPr>
          <p:cNvPr id="8" name="Прямоугольник 7"/>
          <p:cNvSpPr/>
          <p:nvPr/>
        </p:nvSpPr>
        <p:spPr>
          <a:xfrm>
            <a:off x="1" y="5618713"/>
            <a:ext cx="5328476" cy="1169551"/>
          </a:xfrm>
          <a:prstGeom prst="rect">
            <a:avLst/>
          </a:prstGeom>
        </p:spPr>
        <p:txBody>
          <a:bodyPr wrap="square">
            <a:spAutoFit/>
          </a:bodyPr>
          <a:lstStyle/>
          <a:p>
            <a:r>
              <a:rPr lang="en-US" sz="1400" err="1">
                <a:solidFill>
                  <a:srgbClr val="000000"/>
                </a:solidFill>
                <a:latin typeface="Times New Roman" pitchFamily="18" charset="0"/>
                <a:cs typeface="Times New Roman" pitchFamily="18" charset="0"/>
              </a:rPr>
              <a:t>prin</a:t>
            </a:r>
            <a:r>
              <a:rPr lang="en-US" sz="1400">
                <a:solidFill>
                  <a:srgbClr val="000000"/>
                </a:solidFill>
                <a:latin typeface="Times New Roman" pitchFamily="18" charset="0"/>
                <a:cs typeface="Times New Roman" pitchFamily="18" charset="0"/>
              </a:rPr>
              <a:t> </a:t>
            </a:r>
            <a:r>
              <a:rPr lang="en-US" sz="1400" err="1">
                <a:solidFill>
                  <a:srgbClr val="000000"/>
                </a:solidFill>
                <a:latin typeface="Times New Roman" pitchFamily="18" charset="0"/>
                <a:cs typeface="Times New Roman" pitchFamily="18" charset="0"/>
              </a:rPr>
              <a:t>relaţii</a:t>
            </a:r>
            <a:r>
              <a:rPr lang="en-US" sz="1400">
                <a:solidFill>
                  <a:srgbClr val="000000"/>
                </a:solidFill>
                <a:latin typeface="Times New Roman" pitchFamily="18" charset="0"/>
                <a:cs typeface="Times New Roman" pitchFamily="18" charset="0"/>
              </a:rPr>
              <a:t> </a:t>
            </a:r>
            <a:r>
              <a:rPr lang="en-US" sz="1400" err="1">
                <a:solidFill>
                  <a:srgbClr val="000000"/>
                </a:solidFill>
                <a:latin typeface="Times New Roman" pitchFamily="18" charset="0"/>
                <a:cs typeface="Times New Roman" pitchFamily="18" charset="0"/>
              </a:rPr>
              <a:t>empirice</a:t>
            </a:r>
            <a:r>
              <a:rPr lang="en-US" sz="1400">
                <a:solidFill>
                  <a:srgbClr val="000000"/>
                </a:solidFill>
                <a:latin typeface="Times New Roman" pitchFamily="18" charset="0"/>
                <a:cs typeface="Times New Roman" pitchFamily="18" charset="0"/>
              </a:rPr>
              <a:t> </a:t>
            </a:r>
            <a:r>
              <a:rPr lang="en-US" sz="1400" err="1" smtClean="0">
                <a:solidFill>
                  <a:srgbClr val="000000"/>
                </a:solidFill>
                <a:latin typeface="Times New Roman" pitchFamily="18" charset="0"/>
                <a:cs typeface="Times New Roman" pitchFamily="18" charset="0"/>
              </a:rPr>
              <a:t>sau</a:t>
            </a:r>
            <a:r>
              <a:rPr lang="x-none" sz="1400" smtClean="0">
                <a:solidFill>
                  <a:srgbClr val="000000"/>
                </a:solidFill>
                <a:latin typeface="Times New Roman" pitchFamily="18" charset="0"/>
                <a:cs typeface="Times New Roman" pitchFamily="18" charset="0"/>
              </a:rPr>
              <a:t> </a:t>
            </a:r>
            <a:r>
              <a:rPr lang="en-US" sz="1400" err="1" smtClean="0">
                <a:solidFill>
                  <a:srgbClr val="000000"/>
                </a:solidFill>
                <a:latin typeface="Times New Roman" pitchFamily="18" charset="0"/>
                <a:cs typeface="Times New Roman" pitchFamily="18" charset="0"/>
              </a:rPr>
              <a:t>metode</a:t>
            </a:r>
            <a:r>
              <a:rPr lang="en-US" sz="1400" smtClean="0">
                <a:solidFill>
                  <a:srgbClr val="000000"/>
                </a:solidFill>
                <a:latin typeface="Times New Roman" pitchFamily="18" charset="0"/>
                <a:cs typeface="Times New Roman" pitchFamily="18" charset="0"/>
              </a:rPr>
              <a:t> </a:t>
            </a:r>
            <a:r>
              <a:rPr lang="en-US" sz="1400" err="1">
                <a:solidFill>
                  <a:srgbClr val="000000"/>
                </a:solidFill>
                <a:latin typeface="Times New Roman" pitchFamily="18" charset="0"/>
                <a:cs typeface="Times New Roman" pitchFamily="18" charset="0"/>
              </a:rPr>
              <a:t>grafice</a:t>
            </a:r>
            <a:r>
              <a:rPr lang="en-US" sz="1400">
                <a:solidFill>
                  <a:srgbClr val="000000"/>
                </a:solidFill>
                <a:latin typeface="Times New Roman" pitchFamily="18" charset="0"/>
                <a:cs typeface="Times New Roman" pitchFamily="18" charset="0"/>
              </a:rPr>
              <a:t> a </a:t>
            </a:r>
            <a:r>
              <a:rPr lang="en-US" sz="1400" err="1">
                <a:solidFill>
                  <a:srgbClr val="000000"/>
                </a:solidFill>
                <a:latin typeface="Times New Roman" pitchFamily="18" charset="0"/>
                <a:cs typeface="Times New Roman" pitchFamily="18" charset="0"/>
              </a:rPr>
              <a:t>capabilităţii</a:t>
            </a:r>
            <a:r>
              <a:rPr lang="en-US" sz="1400">
                <a:solidFill>
                  <a:srgbClr val="000000"/>
                </a:solidFill>
                <a:latin typeface="Times New Roman" pitchFamily="18" charset="0"/>
                <a:cs typeface="Times New Roman" pitchFamily="18" charset="0"/>
              </a:rPr>
              <a:t> de </a:t>
            </a:r>
            <a:r>
              <a:rPr lang="en-US" sz="1400" err="1">
                <a:solidFill>
                  <a:srgbClr val="000000"/>
                </a:solidFill>
                <a:latin typeface="Times New Roman" pitchFamily="18" charset="0"/>
                <a:cs typeface="Times New Roman" pitchFamily="18" charset="0"/>
              </a:rPr>
              <a:t>curent</a:t>
            </a:r>
            <a:r>
              <a:rPr lang="en-US" sz="1400">
                <a:solidFill>
                  <a:srgbClr val="000000"/>
                </a:solidFill>
                <a:latin typeface="Times New Roman" pitchFamily="18" charset="0"/>
                <a:cs typeface="Times New Roman" pitchFamily="18" charset="0"/>
              </a:rPr>
              <a:t> a </a:t>
            </a:r>
            <a:r>
              <a:rPr lang="en-US" sz="1400" err="1">
                <a:solidFill>
                  <a:srgbClr val="000000"/>
                </a:solidFill>
                <a:latin typeface="Times New Roman" pitchFamily="18" charset="0"/>
                <a:cs typeface="Times New Roman" pitchFamily="18" charset="0"/>
              </a:rPr>
              <a:t>traseelor</a:t>
            </a:r>
            <a:r>
              <a:rPr lang="en-US" sz="1400">
                <a:solidFill>
                  <a:srgbClr val="000000"/>
                </a:solidFill>
                <a:latin typeface="Times New Roman" pitchFamily="18" charset="0"/>
                <a:cs typeface="Times New Roman" pitchFamily="18" charset="0"/>
              </a:rPr>
              <a:t> de circuit </a:t>
            </a:r>
            <a:r>
              <a:rPr lang="en-US" sz="1400" err="1">
                <a:solidFill>
                  <a:srgbClr val="000000"/>
                </a:solidFill>
                <a:latin typeface="Times New Roman" pitchFamily="18" charset="0"/>
                <a:cs typeface="Times New Roman" pitchFamily="18" charset="0"/>
              </a:rPr>
              <a:t>imprimat</a:t>
            </a:r>
            <a:r>
              <a:rPr lang="en-US" sz="1400">
                <a:solidFill>
                  <a:srgbClr val="000000"/>
                </a:solidFill>
                <a:latin typeface="Times New Roman" pitchFamily="18" charset="0"/>
                <a:cs typeface="Times New Roman" pitchFamily="18" charset="0"/>
              </a:rPr>
              <a:t> nu </a:t>
            </a:r>
            <a:r>
              <a:rPr lang="en-US" sz="1400" err="1" smtClean="0">
                <a:solidFill>
                  <a:srgbClr val="000000"/>
                </a:solidFill>
                <a:latin typeface="Times New Roman" pitchFamily="18" charset="0"/>
                <a:cs typeface="Times New Roman" pitchFamily="18" charset="0"/>
              </a:rPr>
              <a:t>reprezintă</a:t>
            </a:r>
            <a:r>
              <a:rPr lang="x-none" sz="1400" smtClean="0">
                <a:solidFill>
                  <a:srgbClr val="000000"/>
                </a:solidFill>
                <a:latin typeface="Times New Roman" pitchFamily="18" charset="0"/>
                <a:cs typeface="Times New Roman" pitchFamily="18" charset="0"/>
              </a:rPr>
              <a:t> </a:t>
            </a:r>
            <a:r>
              <a:rPr lang="en-US" sz="1400" err="1" smtClean="0">
                <a:solidFill>
                  <a:srgbClr val="000000"/>
                </a:solidFill>
                <a:latin typeface="Times New Roman" pitchFamily="18" charset="0"/>
                <a:cs typeface="Times New Roman" pitchFamily="18" charset="0"/>
              </a:rPr>
              <a:t>modalităţi</a:t>
            </a:r>
            <a:r>
              <a:rPr lang="en-US" sz="1400" smtClean="0">
                <a:solidFill>
                  <a:srgbClr val="000000"/>
                </a:solidFill>
                <a:latin typeface="Times New Roman" pitchFamily="18" charset="0"/>
                <a:cs typeface="Times New Roman" pitchFamily="18" charset="0"/>
              </a:rPr>
              <a:t> </a:t>
            </a:r>
            <a:r>
              <a:rPr lang="en-US" sz="1400">
                <a:solidFill>
                  <a:srgbClr val="000000"/>
                </a:solidFill>
                <a:latin typeface="Times New Roman" pitchFamily="18" charset="0"/>
                <a:cs typeface="Times New Roman" pitchFamily="18" charset="0"/>
              </a:rPr>
              <a:t>de </a:t>
            </a:r>
            <a:r>
              <a:rPr lang="en-US" sz="1400" err="1">
                <a:solidFill>
                  <a:srgbClr val="000000"/>
                </a:solidFill>
                <a:latin typeface="Times New Roman" pitchFamily="18" charset="0"/>
                <a:cs typeface="Times New Roman" pitchFamily="18" charset="0"/>
              </a:rPr>
              <a:t>determinare</a:t>
            </a:r>
            <a:r>
              <a:rPr lang="en-US" sz="1400">
                <a:solidFill>
                  <a:srgbClr val="000000"/>
                </a:solidFill>
                <a:latin typeface="Times New Roman" pitchFamily="18" charset="0"/>
                <a:cs typeface="Times New Roman" pitchFamily="18" charset="0"/>
              </a:rPr>
              <a:t> </a:t>
            </a:r>
            <a:r>
              <a:rPr lang="en-US" sz="1400" err="1">
                <a:solidFill>
                  <a:srgbClr val="000000"/>
                </a:solidFill>
                <a:latin typeface="Times New Roman" pitchFamily="18" charset="0"/>
                <a:cs typeface="Times New Roman" pitchFamily="18" charset="0"/>
              </a:rPr>
              <a:t>absolut</a:t>
            </a:r>
            <a:r>
              <a:rPr lang="en-US" sz="1400">
                <a:solidFill>
                  <a:srgbClr val="000000"/>
                </a:solidFill>
                <a:latin typeface="Times New Roman" pitchFamily="18" charset="0"/>
                <a:cs typeface="Times New Roman" pitchFamily="18" charset="0"/>
              </a:rPr>
              <a:t> </a:t>
            </a:r>
            <a:r>
              <a:rPr lang="en-US" sz="1400" err="1">
                <a:solidFill>
                  <a:srgbClr val="000000"/>
                </a:solidFill>
                <a:latin typeface="Times New Roman" pitchFamily="18" charset="0"/>
                <a:cs typeface="Times New Roman" pitchFamily="18" charset="0"/>
              </a:rPr>
              <a:t>precisă</a:t>
            </a:r>
            <a:r>
              <a:rPr lang="en-US" sz="1400">
                <a:solidFill>
                  <a:srgbClr val="000000"/>
                </a:solidFill>
                <a:latin typeface="Times New Roman" pitchFamily="18" charset="0"/>
                <a:cs typeface="Times New Roman" pitchFamily="18" charset="0"/>
              </a:rPr>
              <a:t> a </a:t>
            </a:r>
            <a:r>
              <a:rPr lang="en-US" sz="1400" err="1">
                <a:solidFill>
                  <a:srgbClr val="000000"/>
                </a:solidFill>
                <a:latin typeface="Times New Roman" pitchFamily="18" charset="0"/>
                <a:cs typeface="Times New Roman" pitchFamily="18" charset="0"/>
              </a:rPr>
              <a:t>mărimilor</a:t>
            </a:r>
            <a:r>
              <a:rPr lang="en-US" sz="1400">
                <a:solidFill>
                  <a:srgbClr val="000000"/>
                </a:solidFill>
                <a:latin typeface="Times New Roman" pitchFamily="18" charset="0"/>
                <a:cs typeface="Times New Roman" pitchFamily="18" charset="0"/>
              </a:rPr>
              <a:t> </a:t>
            </a:r>
            <a:r>
              <a:rPr lang="en-US" sz="1400" err="1">
                <a:solidFill>
                  <a:srgbClr val="000000"/>
                </a:solidFill>
                <a:latin typeface="Times New Roman" pitchFamily="18" charset="0"/>
                <a:cs typeface="Times New Roman" pitchFamily="18" charset="0"/>
              </a:rPr>
              <a:t>dorite</a:t>
            </a:r>
            <a:r>
              <a:rPr lang="en-US" sz="1400">
                <a:solidFill>
                  <a:srgbClr val="000000"/>
                </a:solidFill>
                <a:latin typeface="Times New Roman" pitchFamily="18" charset="0"/>
                <a:cs typeface="Times New Roman" pitchFamily="18" charset="0"/>
              </a:rPr>
              <a:t>. Se </a:t>
            </a:r>
            <a:r>
              <a:rPr lang="en-US" sz="1400" err="1">
                <a:solidFill>
                  <a:srgbClr val="000000"/>
                </a:solidFill>
                <a:latin typeface="Times New Roman" pitchFamily="18" charset="0"/>
                <a:cs typeface="Times New Roman" pitchFamily="18" charset="0"/>
              </a:rPr>
              <a:t>recomandă</a:t>
            </a:r>
            <a:r>
              <a:rPr lang="en-US" sz="1400">
                <a:solidFill>
                  <a:srgbClr val="000000"/>
                </a:solidFill>
                <a:latin typeface="Times New Roman" pitchFamily="18" charset="0"/>
                <a:cs typeface="Times New Roman" pitchFamily="18" charset="0"/>
              </a:rPr>
              <a:t> </a:t>
            </a:r>
            <a:r>
              <a:rPr lang="en-US" sz="1400" err="1" smtClean="0">
                <a:solidFill>
                  <a:srgbClr val="000000"/>
                </a:solidFill>
                <a:latin typeface="Times New Roman" pitchFamily="18" charset="0"/>
                <a:cs typeface="Times New Roman" pitchFamily="18" charset="0"/>
              </a:rPr>
              <a:t>introducerea</a:t>
            </a:r>
            <a:r>
              <a:rPr lang="x-none" sz="1400" smtClean="0">
                <a:solidFill>
                  <a:srgbClr val="000000"/>
                </a:solidFill>
                <a:latin typeface="Times New Roman" pitchFamily="18" charset="0"/>
                <a:cs typeface="Times New Roman" pitchFamily="18" charset="0"/>
              </a:rPr>
              <a:t> </a:t>
            </a:r>
            <a:r>
              <a:rPr lang="en-US" sz="1400" err="1" smtClean="0">
                <a:solidFill>
                  <a:srgbClr val="000000"/>
                </a:solidFill>
                <a:latin typeface="Times New Roman" pitchFamily="18" charset="0"/>
                <a:cs typeface="Times New Roman" pitchFamily="18" charset="0"/>
              </a:rPr>
              <a:t>unui</a:t>
            </a:r>
            <a:r>
              <a:rPr lang="en-US" sz="1400" smtClean="0">
                <a:solidFill>
                  <a:srgbClr val="000000"/>
                </a:solidFill>
                <a:latin typeface="Times New Roman" pitchFamily="18" charset="0"/>
                <a:cs typeface="Times New Roman" pitchFamily="18" charset="0"/>
              </a:rPr>
              <a:t> </a:t>
            </a:r>
            <a:r>
              <a:rPr lang="en-US" sz="1400">
                <a:solidFill>
                  <a:srgbClr val="000000"/>
                </a:solidFill>
                <a:latin typeface="Times New Roman" pitchFamily="18" charset="0"/>
                <a:cs typeface="Times New Roman" pitchFamily="18" charset="0"/>
              </a:rPr>
              <a:t>factor de </a:t>
            </a:r>
            <a:r>
              <a:rPr lang="en-US" sz="1400" err="1">
                <a:solidFill>
                  <a:srgbClr val="000000"/>
                </a:solidFill>
                <a:latin typeface="Times New Roman" pitchFamily="18" charset="0"/>
                <a:cs typeface="Times New Roman" pitchFamily="18" charset="0"/>
              </a:rPr>
              <a:t>ponderare</a:t>
            </a:r>
            <a:r>
              <a:rPr lang="en-US" sz="1400">
                <a:solidFill>
                  <a:srgbClr val="000000"/>
                </a:solidFill>
                <a:latin typeface="Times New Roman" pitchFamily="18" charset="0"/>
                <a:cs typeface="Times New Roman" pitchFamily="18" charset="0"/>
              </a:rPr>
              <a:t> </a:t>
            </a:r>
            <a:r>
              <a:rPr lang="el-GR" sz="1400" smtClean="0">
                <a:solidFill>
                  <a:srgbClr val="000000"/>
                </a:solidFill>
                <a:latin typeface="Times New Roman" pitchFamily="18" charset="0"/>
                <a:cs typeface="Times New Roman" pitchFamily="18" charset="0"/>
                <a:sym typeface="Symbol" panose="05050102010706020507" pitchFamily="18" charset="2"/>
              </a:rPr>
              <a:t></a:t>
            </a:r>
            <a:r>
              <a:rPr lang="el-GR" sz="1400" smtClean="0">
                <a:solidFill>
                  <a:srgbClr val="000000"/>
                </a:solidFill>
                <a:latin typeface="Times New Roman" pitchFamily="18" charset="0"/>
                <a:cs typeface="Times New Roman" pitchFamily="18" charset="0"/>
              </a:rPr>
              <a:t> </a:t>
            </a:r>
            <a:r>
              <a:rPr lang="el-GR" sz="1400">
                <a:solidFill>
                  <a:srgbClr val="000000"/>
                </a:solidFill>
                <a:latin typeface="Times New Roman" pitchFamily="18" charset="0"/>
                <a:cs typeface="Times New Roman" pitchFamily="18" charset="0"/>
              </a:rPr>
              <a:t>= 0,7 ... 0,8 </a:t>
            </a:r>
            <a:r>
              <a:rPr lang="en-US" sz="1400">
                <a:solidFill>
                  <a:srgbClr val="000000"/>
                </a:solidFill>
                <a:latin typeface="Times New Roman" pitchFamily="18" charset="0"/>
                <a:cs typeface="Times New Roman" pitchFamily="18" charset="0"/>
              </a:rPr>
              <a:t>pentru a </a:t>
            </a:r>
            <a:r>
              <a:rPr lang="en-US" sz="1400" err="1">
                <a:solidFill>
                  <a:srgbClr val="000000"/>
                </a:solidFill>
                <a:latin typeface="Times New Roman" pitchFamily="18" charset="0"/>
                <a:cs typeface="Times New Roman" pitchFamily="18" charset="0"/>
              </a:rPr>
              <a:t>obţine</a:t>
            </a:r>
            <a:r>
              <a:rPr lang="en-US" sz="1400">
                <a:solidFill>
                  <a:srgbClr val="000000"/>
                </a:solidFill>
                <a:latin typeface="Times New Roman" pitchFamily="18" charset="0"/>
                <a:cs typeface="Times New Roman" pitchFamily="18" charset="0"/>
              </a:rPr>
              <a:t> o </a:t>
            </a:r>
            <a:r>
              <a:rPr lang="en-US" sz="1400" err="1">
                <a:solidFill>
                  <a:srgbClr val="000000"/>
                </a:solidFill>
                <a:latin typeface="Times New Roman" pitchFamily="18" charset="0"/>
                <a:cs typeface="Times New Roman" pitchFamily="18" charset="0"/>
              </a:rPr>
              <a:t>imunitate</a:t>
            </a:r>
            <a:r>
              <a:rPr lang="en-US" sz="1400">
                <a:solidFill>
                  <a:srgbClr val="000000"/>
                </a:solidFill>
                <a:latin typeface="Times New Roman" pitchFamily="18" charset="0"/>
                <a:cs typeface="Times New Roman" pitchFamily="18" charset="0"/>
              </a:rPr>
              <a:t> </a:t>
            </a:r>
            <a:r>
              <a:rPr lang="en-US" sz="1400" err="1">
                <a:solidFill>
                  <a:srgbClr val="000000"/>
                </a:solidFill>
                <a:latin typeface="Times New Roman" pitchFamily="18" charset="0"/>
                <a:cs typeface="Times New Roman" pitchFamily="18" charset="0"/>
              </a:rPr>
              <a:t>mai</a:t>
            </a:r>
            <a:r>
              <a:rPr lang="en-US" sz="1400">
                <a:solidFill>
                  <a:srgbClr val="000000"/>
                </a:solidFill>
                <a:latin typeface="Times New Roman" pitchFamily="18" charset="0"/>
                <a:cs typeface="Times New Roman" pitchFamily="18" charset="0"/>
              </a:rPr>
              <a:t> mare la </a:t>
            </a:r>
            <a:r>
              <a:rPr lang="en-US" sz="1400" err="1" smtClean="0">
                <a:solidFill>
                  <a:srgbClr val="000000"/>
                </a:solidFill>
                <a:latin typeface="Times New Roman" pitchFamily="18" charset="0"/>
                <a:cs typeface="Times New Roman" pitchFamily="18" charset="0"/>
              </a:rPr>
              <a:t>inerentele</a:t>
            </a:r>
            <a:r>
              <a:rPr lang="x-none" sz="1400" smtClean="0">
                <a:solidFill>
                  <a:srgbClr val="000000"/>
                </a:solidFill>
                <a:latin typeface="Times New Roman" pitchFamily="18" charset="0"/>
                <a:cs typeface="Times New Roman" pitchFamily="18" charset="0"/>
              </a:rPr>
              <a:t> </a:t>
            </a:r>
            <a:r>
              <a:rPr lang="en-US" sz="1400" err="1" smtClean="0">
                <a:solidFill>
                  <a:srgbClr val="000000"/>
                </a:solidFill>
                <a:latin typeface="Times New Roman" pitchFamily="18" charset="0"/>
                <a:cs typeface="Times New Roman" pitchFamily="18" charset="0"/>
              </a:rPr>
              <a:t>erori</a:t>
            </a:r>
            <a:r>
              <a:rPr lang="en-US" sz="1400" smtClean="0">
                <a:solidFill>
                  <a:srgbClr val="000000"/>
                </a:solidFill>
                <a:latin typeface="Times New Roman" pitchFamily="18" charset="0"/>
                <a:cs typeface="Times New Roman" pitchFamily="18" charset="0"/>
              </a:rPr>
              <a:t> </a:t>
            </a:r>
            <a:r>
              <a:rPr lang="en-US" sz="1400">
                <a:solidFill>
                  <a:srgbClr val="000000"/>
                </a:solidFill>
                <a:latin typeface="Times New Roman" pitchFamily="18" charset="0"/>
                <a:cs typeface="Times New Roman" pitchFamily="18" charset="0"/>
              </a:rPr>
              <a:t>de </a:t>
            </a:r>
            <a:r>
              <a:rPr lang="en-US" sz="1400" err="1">
                <a:solidFill>
                  <a:srgbClr val="000000"/>
                </a:solidFill>
                <a:latin typeface="Times New Roman" pitchFamily="18" charset="0"/>
                <a:cs typeface="Times New Roman" pitchFamily="18" charset="0"/>
              </a:rPr>
              <a:t>calcul</a:t>
            </a:r>
            <a:r>
              <a:rPr lang="en-US" sz="1400">
                <a:solidFill>
                  <a:srgbClr val="000000"/>
                </a:solidFill>
                <a:latin typeface="Times New Roman" pitchFamily="18" charset="0"/>
                <a:cs typeface="Times New Roman" pitchFamily="18" charset="0"/>
              </a:rPr>
              <a:t> </a:t>
            </a:r>
            <a:endParaRPr lang="en-US" sz="1400">
              <a:latin typeface="Times New Roman" pitchFamily="18" charset="0"/>
              <a:cs typeface="Times New Roman" pitchFamily="18" charset="0"/>
            </a:endParaRPr>
          </a:p>
        </p:txBody>
      </p:sp>
    </p:spTree>
    <p:extLst>
      <p:ext uri="{BB962C8B-B14F-4D97-AF65-F5344CB8AC3E}">
        <p14:creationId xmlns:p14="http://schemas.microsoft.com/office/powerpoint/2010/main" val="14665662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lstStyle/>
          <a:p>
            <a:pPr marL="0" indent="0">
              <a:buNone/>
            </a:pPr>
            <a:r>
              <a:rPr lang="x-none" smtClean="0"/>
              <a:t>Calculul distantei intre conductoare după diferența de potențial</a:t>
            </a:r>
          </a:p>
          <a:p>
            <a:r>
              <a:rPr lang="ro-RO" sz="1800"/>
              <a:t>Spaţiul dintre traseele conductoare este dependent de diferenţa de potenţial ce există între două puncte ale traseului şi de protecţia traseelor.</a:t>
            </a:r>
            <a:endParaRPr lang="en-US" sz="1800"/>
          </a:p>
          <a:p>
            <a:r>
              <a:rPr lang="ro-RO" sz="1800"/>
              <a:t>Distanţa minimă necesară între două trasee conductoare ţinand seama de parametrii condiţiilor climatice si dielectricul materialului izolant este dată în funcţie de tensiunea între traseele conductoare. </a:t>
            </a:r>
            <a:endParaRPr lang="en-US" sz="1800"/>
          </a:p>
          <a:p>
            <a:r>
              <a:rPr lang="ro-RO" sz="1800"/>
              <a:t>Aceste date sunt considerate plecînd de la calculul tensiunii de străpungere a dielectricului (aer, suport izolant, acoperire de protecţie) între traseele cablajului, luînd un coeficient de sigurantă pentru neatingerea limitei de străpungere.</a:t>
            </a:r>
            <a:endParaRPr lang="en-US" sz="1800"/>
          </a:p>
          <a:p>
            <a:pPr marL="0" indent="0">
              <a:buNone/>
            </a:pPr>
            <a:endParaRPr lang="en-US"/>
          </a:p>
        </p:txBody>
      </p:sp>
      <p:pic>
        <p:nvPicPr>
          <p:cNvPr id="4" name="Рисунок 3"/>
          <p:cNvPicPr>
            <a:picLocks noChangeAspect="1"/>
          </p:cNvPicPr>
          <p:nvPr/>
        </p:nvPicPr>
        <p:blipFill>
          <a:blip r:embed="rId2"/>
          <a:stretch>
            <a:fillRect/>
          </a:stretch>
        </p:blipFill>
        <p:spPr>
          <a:xfrm>
            <a:off x="167441" y="2310897"/>
            <a:ext cx="6876155" cy="566619"/>
          </a:xfrm>
          <a:prstGeom prst="rect">
            <a:avLst/>
          </a:prstGeom>
        </p:spPr>
      </p:pic>
      <p:graphicFrame>
        <p:nvGraphicFramePr>
          <p:cNvPr id="5" name="Таблица 4"/>
          <p:cNvGraphicFramePr>
            <a:graphicFrameLocks noGrp="1"/>
          </p:cNvGraphicFramePr>
          <p:nvPr>
            <p:extLst>
              <p:ext uri="{D42A27DB-BD31-4B8C-83A1-F6EECF244321}">
                <p14:modId xmlns:p14="http://schemas.microsoft.com/office/powerpoint/2010/main" val="25607282"/>
              </p:ext>
            </p:extLst>
          </p:nvPr>
        </p:nvGraphicFramePr>
        <p:xfrm>
          <a:off x="7211037" y="2310897"/>
          <a:ext cx="4486040" cy="4520074"/>
        </p:xfrm>
        <a:graphic>
          <a:graphicData uri="http://schemas.openxmlformats.org/drawingml/2006/table">
            <a:tbl>
              <a:tblPr firstRow="1" firstCol="1" lastRow="1" lastCol="1" bandRow="1" bandCol="1">
                <a:tableStyleId>{D7AC3CCA-C797-4891-BE02-D94E43425B78}</a:tableStyleId>
              </a:tblPr>
              <a:tblGrid>
                <a:gridCol w="2242519">
                  <a:extLst>
                    <a:ext uri="{9D8B030D-6E8A-4147-A177-3AD203B41FA5}">
                      <a16:colId xmlns="" xmlns:a16="http://schemas.microsoft.com/office/drawing/2014/main" val="4017105651"/>
                    </a:ext>
                  </a:extLst>
                </a:gridCol>
                <a:gridCol w="2243521">
                  <a:extLst>
                    <a:ext uri="{9D8B030D-6E8A-4147-A177-3AD203B41FA5}">
                      <a16:colId xmlns="" xmlns:a16="http://schemas.microsoft.com/office/drawing/2014/main" val="3393527180"/>
                    </a:ext>
                  </a:extLst>
                </a:gridCol>
              </a:tblGrid>
              <a:tr h="616374">
                <a:tc>
                  <a:txBody>
                    <a:bodyPr/>
                    <a:lstStyle/>
                    <a:p>
                      <a:pPr algn="ctr">
                        <a:spcAft>
                          <a:spcPts val="0"/>
                        </a:spcAft>
                      </a:pPr>
                      <a:r>
                        <a:rPr lang="it-IT" sz="1300">
                          <a:effectLst/>
                        </a:rPr>
                        <a:t>Tensiunea intre conductoare cc.</a:t>
                      </a:r>
                      <a:endParaRPr lang="en-US" sz="900">
                        <a:effectLst/>
                      </a:endParaRPr>
                    </a:p>
                    <a:p>
                      <a:pPr algn="ctr">
                        <a:spcAft>
                          <a:spcPts val="0"/>
                        </a:spcAft>
                      </a:pPr>
                      <a:r>
                        <a:rPr lang="it-IT" sz="1300">
                          <a:effectLst/>
                        </a:rPr>
                        <a:t>sau valoarea la varf ca [V]</a:t>
                      </a:r>
                      <a:endParaRPr lang="en-US" sz="900">
                        <a:effectLst/>
                        <a:latin typeface="Times New Roman" panose="02020603050405020304" pitchFamily="18" charset="0"/>
                        <a:ea typeface="Times New Roman" panose="02020603050405020304" pitchFamily="18" charset="0"/>
                      </a:endParaRPr>
                    </a:p>
                  </a:txBody>
                  <a:tcPr marL="54109" marR="54109" marT="0" marB="0"/>
                </a:tc>
                <a:tc>
                  <a:txBody>
                    <a:bodyPr/>
                    <a:lstStyle/>
                    <a:p>
                      <a:pPr algn="ctr">
                        <a:spcAft>
                          <a:spcPts val="0"/>
                        </a:spcAft>
                      </a:pPr>
                      <a:r>
                        <a:rPr lang="it-IT" sz="1300">
                          <a:effectLst/>
                        </a:rPr>
                        <a:t>Spatial minim (mm)</a:t>
                      </a:r>
                      <a:endParaRPr lang="en-US" sz="900">
                        <a:effectLst/>
                        <a:latin typeface="Times New Roman" panose="02020603050405020304" pitchFamily="18" charset="0"/>
                        <a:ea typeface="Times New Roman" panose="02020603050405020304" pitchFamily="18" charset="0"/>
                      </a:endParaRPr>
                    </a:p>
                  </a:txBody>
                  <a:tcPr marL="54109" marR="54109" marT="0" marB="0"/>
                </a:tc>
                <a:extLst>
                  <a:ext uri="{0D108BD9-81ED-4DB2-BD59-A6C34878D82A}">
                    <a16:rowId xmlns="" xmlns:a16="http://schemas.microsoft.com/office/drawing/2014/main" val="692197065"/>
                  </a:ext>
                </a:extLst>
              </a:tr>
              <a:tr h="205458">
                <a:tc gridSpan="2">
                  <a:txBody>
                    <a:bodyPr/>
                    <a:lstStyle/>
                    <a:p>
                      <a:pPr algn="ctr">
                        <a:spcAft>
                          <a:spcPts val="0"/>
                        </a:spcAft>
                      </a:pPr>
                      <a:r>
                        <a:rPr lang="it-IT" sz="1300">
                          <a:effectLst/>
                        </a:rPr>
                        <a:t>A. Distanta intre conductoare (de la nivelul marii … 3.000 m)</a:t>
                      </a:r>
                      <a:endParaRPr lang="en-US" sz="900">
                        <a:effectLst/>
                        <a:latin typeface="Times New Roman" panose="02020603050405020304" pitchFamily="18" charset="0"/>
                        <a:ea typeface="Times New Roman" panose="02020603050405020304" pitchFamily="18" charset="0"/>
                      </a:endParaRPr>
                    </a:p>
                  </a:txBody>
                  <a:tcPr marL="54109" marR="54109" marT="0" marB="0"/>
                </a:tc>
                <a:tc hMerge="1">
                  <a:txBody>
                    <a:bodyPr/>
                    <a:lstStyle/>
                    <a:p>
                      <a:endParaRPr lang="en-US"/>
                    </a:p>
                  </a:txBody>
                  <a:tcPr/>
                </a:tc>
                <a:extLst>
                  <a:ext uri="{0D108BD9-81ED-4DB2-BD59-A6C34878D82A}">
                    <a16:rowId xmlns="" xmlns:a16="http://schemas.microsoft.com/office/drawing/2014/main" val="2718233253"/>
                  </a:ext>
                </a:extLst>
              </a:tr>
              <a:tr h="821832">
                <a:tc>
                  <a:txBody>
                    <a:bodyPr/>
                    <a:lstStyle/>
                    <a:p>
                      <a:pPr algn="ctr">
                        <a:spcAft>
                          <a:spcPts val="0"/>
                        </a:spcAft>
                      </a:pPr>
                      <a:r>
                        <a:rPr lang="it-IT" sz="1300">
                          <a:effectLst/>
                        </a:rPr>
                        <a:t>0 – 150</a:t>
                      </a:r>
                      <a:endParaRPr lang="en-US" sz="900">
                        <a:effectLst/>
                      </a:endParaRPr>
                    </a:p>
                    <a:p>
                      <a:pPr algn="ctr">
                        <a:spcAft>
                          <a:spcPts val="0"/>
                        </a:spcAft>
                      </a:pPr>
                      <a:r>
                        <a:rPr lang="it-IT" sz="1300">
                          <a:effectLst/>
                        </a:rPr>
                        <a:t>151 – 300</a:t>
                      </a:r>
                      <a:endParaRPr lang="en-US" sz="900">
                        <a:effectLst/>
                      </a:endParaRPr>
                    </a:p>
                    <a:p>
                      <a:pPr algn="ctr">
                        <a:spcAft>
                          <a:spcPts val="0"/>
                        </a:spcAft>
                      </a:pPr>
                      <a:r>
                        <a:rPr lang="it-IT" sz="1300">
                          <a:effectLst/>
                        </a:rPr>
                        <a:t>301 – 500</a:t>
                      </a:r>
                      <a:endParaRPr lang="en-US" sz="900">
                        <a:effectLst/>
                      </a:endParaRPr>
                    </a:p>
                    <a:p>
                      <a:pPr algn="ctr">
                        <a:spcAft>
                          <a:spcPts val="0"/>
                        </a:spcAft>
                      </a:pPr>
                      <a:r>
                        <a:rPr lang="it-IT" sz="1300">
                          <a:effectLst/>
                        </a:rPr>
                        <a:t>peste 500</a:t>
                      </a:r>
                      <a:endParaRPr lang="en-US" sz="900">
                        <a:effectLst/>
                        <a:latin typeface="Times New Roman" panose="02020603050405020304" pitchFamily="18" charset="0"/>
                        <a:ea typeface="Times New Roman" panose="02020603050405020304" pitchFamily="18" charset="0"/>
                      </a:endParaRPr>
                    </a:p>
                  </a:txBody>
                  <a:tcPr marL="54109" marR="54109" marT="0" marB="0"/>
                </a:tc>
                <a:tc>
                  <a:txBody>
                    <a:bodyPr/>
                    <a:lstStyle/>
                    <a:p>
                      <a:pPr algn="ctr">
                        <a:spcAft>
                          <a:spcPts val="0"/>
                        </a:spcAft>
                      </a:pPr>
                      <a:r>
                        <a:rPr lang="it-IT" sz="1300">
                          <a:effectLst/>
                        </a:rPr>
                        <a:t>0,65</a:t>
                      </a:r>
                      <a:endParaRPr lang="en-US" sz="900">
                        <a:effectLst/>
                      </a:endParaRPr>
                    </a:p>
                    <a:p>
                      <a:pPr algn="ctr">
                        <a:spcAft>
                          <a:spcPts val="0"/>
                        </a:spcAft>
                      </a:pPr>
                      <a:r>
                        <a:rPr lang="it-IT" sz="1300">
                          <a:effectLst/>
                        </a:rPr>
                        <a:t>1,30</a:t>
                      </a:r>
                      <a:endParaRPr lang="en-US" sz="900">
                        <a:effectLst/>
                      </a:endParaRPr>
                    </a:p>
                    <a:p>
                      <a:pPr algn="ctr">
                        <a:spcAft>
                          <a:spcPts val="0"/>
                        </a:spcAft>
                      </a:pPr>
                      <a:r>
                        <a:rPr lang="it-IT" sz="1300">
                          <a:effectLst/>
                        </a:rPr>
                        <a:t>2,50</a:t>
                      </a:r>
                      <a:endParaRPr lang="en-US" sz="900">
                        <a:effectLst/>
                      </a:endParaRPr>
                    </a:p>
                    <a:p>
                      <a:pPr algn="ctr">
                        <a:spcAft>
                          <a:spcPts val="0"/>
                        </a:spcAft>
                      </a:pPr>
                      <a:r>
                        <a:rPr lang="x-none" sz="1300" smtClean="0">
                          <a:effectLst/>
                        </a:rPr>
                        <a:t>5,000</a:t>
                      </a:r>
                      <a:endParaRPr lang="en-US" sz="900">
                        <a:effectLst/>
                        <a:latin typeface="Times New Roman" panose="02020603050405020304" pitchFamily="18" charset="0"/>
                        <a:ea typeface="Times New Roman" panose="02020603050405020304" pitchFamily="18" charset="0"/>
                      </a:endParaRPr>
                    </a:p>
                  </a:txBody>
                  <a:tcPr marL="54109" marR="54109" marT="0" marB="0"/>
                </a:tc>
                <a:extLst>
                  <a:ext uri="{0D108BD9-81ED-4DB2-BD59-A6C34878D82A}">
                    <a16:rowId xmlns="" xmlns:a16="http://schemas.microsoft.com/office/drawing/2014/main" val="1872873951"/>
                  </a:ext>
                </a:extLst>
              </a:tr>
              <a:tr h="205458">
                <a:tc gridSpan="2">
                  <a:txBody>
                    <a:bodyPr/>
                    <a:lstStyle/>
                    <a:p>
                      <a:pPr algn="ctr">
                        <a:spcAft>
                          <a:spcPts val="0"/>
                        </a:spcAft>
                      </a:pPr>
                      <a:r>
                        <a:rPr lang="it-IT" sz="1300">
                          <a:effectLst/>
                        </a:rPr>
                        <a:t>B. Distanta intre conductoare (altitudine peste 3.000m)</a:t>
                      </a:r>
                      <a:endParaRPr lang="en-US" sz="900">
                        <a:effectLst/>
                        <a:latin typeface="Times New Roman" panose="02020603050405020304" pitchFamily="18" charset="0"/>
                        <a:ea typeface="Times New Roman" panose="02020603050405020304" pitchFamily="18" charset="0"/>
                      </a:endParaRPr>
                    </a:p>
                  </a:txBody>
                  <a:tcPr marL="54109" marR="54109" marT="0" marB="0"/>
                </a:tc>
                <a:tc hMerge="1">
                  <a:txBody>
                    <a:bodyPr/>
                    <a:lstStyle/>
                    <a:p>
                      <a:endParaRPr lang="en-US"/>
                    </a:p>
                  </a:txBody>
                  <a:tcPr/>
                </a:tc>
                <a:extLst>
                  <a:ext uri="{0D108BD9-81ED-4DB2-BD59-A6C34878D82A}">
                    <a16:rowId xmlns="" xmlns:a16="http://schemas.microsoft.com/office/drawing/2014/main" val="2543376443"/>
                  </a:ext>
                </a:extLst>
              </a:tr>
              <a:tr h="1232747">
                <a:tc>
                  <a:txBody>
                    <a:bodyPr/>
                    <a:lstStyle/>
                    <a:p>
                      <a:pPr algn="ctr">
                        <a:spcAft>
                          <a:spcPts val="0"/>
                        </a:spcAft>
                      </a:pPr>
                      <a:r>
                        <a:rPr lang="it-IT" sz="1300">
                          <a:effectLst/>
                        </a:rPr>
                        <a:t>0 – 50</a:t>
                      </a:r>
                      <a:endParaRPr lang="en-US" sz="900">
                        <a:effectLst/>
                      </a:endParaRPr>
                    </a:p>
                    <a:p>
                      <a:pPr algn="ctr">
                        <a:spcAft>
                          <a:spcPts val="0"/>
                        </a:spcAft>
                      </a:pPr>
                      <a:r>
                        <a:rPr lang="it-IT" sz="1300">
                          <a:effectLst/>
                        </a:rPr>
                        <a:t>51 – 100</a:t>
                      </a:r>
                      <a:endParaRPr lang="en-US" sz="900">
                        <a:effectLst/>
                      </a:endParaRPr>
                    </a:p>
                    <a:p>
                      <a:pPr algn="ctr">
                        <a:spcAft>
                          <a:spcPts val="0"/>
                        </a:spcAft>
                      </a:pPr>
                      <a:r>
                        <a:rPr lang="it-IT" sz="1300">
                          <a:effectLst/>
                        </a:rPr>
                        <a:t>101 – 170</a:t>
                      </a:r>
                      <a:endParaRPr lang="en-US" sz="900">
                        <a:effectLst/>
                      </a:endParaRPr>
                    </a:p>
                    <a:p>
                      <a:pPr algn="ctr">
                        <a:spcAft>
                          <a:spcPts val="0"/>
                        </a:spcAft>
                      </a:pPr>
                      <a:r>
                        <a:rPr lang="it-IT" sz="1300">
                          <a:effectLst/>
                        </a:rPr>
                        <a:t>171 – 250</a:t>
                      </a:r>
                      <a:endParaRPr lang="en-US" sz="900">
                        <a:effectLst/>
                      </a:endParaRPr>
                    </a:p>
                    <a:p>
                      <a:pPr algn="ctr">
                        <a:spcAft>
                          <a:spcPts val="0"/>
                        </a:spcAft>
                      </a:pPr>
                      <a:r>
                        <a:rPr lang="it-IT" sz="1300">
                          <a:effectLst/>
                        </a:rPr>
                        <a:t>251 – 500</a:t>
                      </a:r>
                      <a:endParaRPr lang="en-US" sz="900">
                        <a:effectLst/>
                      </a:endParaRPr>
                    </a:p>
                    <a:p>
                      <a:pPr algn="ctr">
                        <a:spcAft>
                          <a:spcPts val="0"/>
                        </a:spcAft>
                      </a:pPr>
                      <a:r>
                        <a:rPr lang="it-IT" sz="1300">
                          <a:effectLst/>
                        </a:rPr>
                        <a:t>501 …</a:t>
                      </a:r>
                      <a:endParaRPr lang="en-US" sz="900">
                        <a:effectLst/>
                        <a:latin typeface="Times New Roman" panose="02020603050405020304" pitchFamily="18" charset="0"/>
                        <a:ea typeface="Times New Roman" panose="02020603050405020304" pitchFamily="18" charset="0"/>
                      </a:endParaRPr>
                    </a:p>
                  </a:txBody>
                  <a:tcPr marL="54109" marR="54109" marT="0" marB="0"/>
                </a:tc>
                <a:tc>
                  <a:txBody>
                    <a:bodyPr/>
                    <a:lstStyle/>
                    <a:p>
                      <a:pPr algn="ctr">
                        <a:spcAft>
                          <a:spcPts val="0"/>
                        </a:spcAft>
                      </a:pPr>
                      <a:r>
                        <a:rPr lang="it-IT" sz="1300">
                          <a:effectLst/>
                        </a:rPr>
                        <a:t>0,635</a:t>
                      </a:r>
                      <a:endParaRPr lang="en-US" sz="900">
                        <a:effectLst/>
                      </a:endParaRPr>
                    </a:p>
                    <a:p>
                      <a:pPr algn="ctr">
                        <a:spcAft>
                          <a:spcPts val="0"/>
                        </a:spcAft>
                      </a:pPr>
                      <a:r>
                        <a:rPr lang="it-IT" sz="1300">
                          <a:effectLst/>
                        </a:rPr>
                        <a:t>1,524</a:t>
                      </a:r>
                      <a:endParaRPr lang="en-US" sz="900">
                        <a:effectLst/>
                      </a:endParaRPr>
                    </a:p>
                    <a:p>
                      <a:pPr algn="ctr">
                        <a:spcAft>
                          <a:spcPts val="0"/>
                        </a:spcAft>
                      </a:pPr>
                      <a:r>
                        <a:rPr lang="it-IT" sz="1300">
                          <a:effectLst/>
                        </a:rPr>
                        <a:t>3,175</a:t>
                      </a:r>
                      <a:endParaRPr lang="en-US" sz="900">
                        <a:effectLst/>
                      </a:endParaRPr>
                    </a:p>
                    <a:p>
                      <a:pPr algn="ctr">
                        <a:spcAft>
                          <a:spcPts val="0"/>
                        </a:spcAft>
                      </a:pPr>
                      <a:r>
                        <a:rPr lang="it-IT" sz="1300">
                          <a:effectLst/>
                        </a:rPr>
                        <a:t>6,350</a:t>
                      </a:r>
                      <a:endParaRPr lang="en-US" sz="900">
                        <a:effectLst/>
                      </a:endParaRPr>
                    </a:p>
                    <a:p>
                      <a:pPr algn="ctr">
                        <a:spcAft>
                          <a:spcPts val="0"/>
                        </a:spcAft>
                      </a:pPr>
                      <a:r>
                        <a:rPr lang="it-IT" sz="1300" smtClean="0">
                          <a:effectLst/>
                        </a:rPr>
                        <a:t>12,700</a:t>
                      </a:r>
                      <a:endParaRPr lang="x-none" sz="900" smtClean="0">
                        <a:effectLst/>
                      </a:endParaRPr>
                    </a:p>
                    <a:p>
                      <a:pPr algn="ctr">
                        <a:spcAft>
                          <a:spcPts val="0"/>
                        </a:spcAft>
                      </a:pPr>
                      <a:r>
                        <a:rPr lang="it-IT" sz="1300" smtClean="0">
                          <a:effectLst/>
                        </a:rPr>
                        <a:t>25</a:t>
                      </a:r>
                      <a:r>
                        <a:rPr lang="x-none" sz="1300" smtClean="0">
                          <a:effectLst/>
                        </a:rPr>
                        <a:t>.</a:t>
                      </a:r>
                      <a:r>
                        <a:rPr lang="it-IT" sz="1300" smtClean="0">
                          <a:effectLst/>
                        </a:rPr>
                        <a:t>4</a:t>
                      </a:r>
                      <a:r>
                        <a:rPr lang="x-none" sz="1300" smtClean="0">
                          <a:effectLst/>
                        </a:rPr>
                        <a:t>00</a:t>
                      </a:r>
                      <a:endParaRPr lang="en-US" sz="900">
                        <a:effectLst/>
                        <a:latin typeface="Times New Roman" panose="02020603050405020304" pitchFamily="18" charset="0"/>
                        <a:ea typeface="Times New Roman" panose="02020603050405020304" pitchFamily="18" charset="0"/>
                      </a:endParaRPr>
                    </a:p>
                  </a:txBody>
                  <a:tcPr marL="54109" marR="54109" marT="0" marB="0"/>
                </a:tc>
                <a:extLst>
                  <a:ext uri="{0D108BD9-81ED-4DB2-BD59-A6C34878D82A}">
                    <a16:rowId xmlns="" xmlns:a16="http://schemas.microsoft.com/office/drawing/2014/main" val="3655136378"/>
                  </a:ext>
                </a:extLst>
              </a:tr>
              <a:tr h="205458">
                <a:tc gridSpan="2">
                  <a:txBody>
                    <a:bodyPr/>
                    <a:lstStyle/>
                    <a:p>
                      <a:pPr algn="ctr">
                        <a:spcAft>
                          <a:spcPts val="0"/>
                        </a:spcAft>
                      </a:pPr>
                      <a:r>
                        <a:rPr lang="it-IT" sz="1300">
                          <a:effectLst/>
                        </a:rPr>
                        <a:t>C. Distanta intre conductoare (orice altitudine)</a:t>
                      </a:r>
                      <a:endParaRPr lang="en-US" sz="900">
                        <a:effectLst/>
                        <a:latin typeface="Times New Roman" panose="02020603050405020304" pitchFamily="18" charset="0"/>
                        <a:ea typeface="Times New Roman" panose="02020603050405020304" pitchFamily="18" charset="0"/>
                      </a:endParaRPr>
                    </a:p>
                  </a:txBody>
                  <a:tcPr marL="54109" marR="54109" marT="0" marB="0"/>
                </a:tc>
                <a:tc hMerge="1">
                  <a:txBody>
                    <a:bodyPr/>
                    <a:lstStyle/>
                    <a:p>
                      <a:endParaRPr lang="en-US"/>
                    </a:p>
                  </a:txBody>
                  <a:tcPr/>
                </a:tc>
                <a:extLst>
                  <a:ext uri="{0D108BD9-81ED-4DB2-BD59-A6C34878D82A}">
                    <a16:rowId xmlns="" xmlns:a16="http://schemas.microsoft.com/office/drawing/2014/main" val="646974460"/>
                  </a:ext>
                </a:extLst>
              </a:tr>
              <a:tr h="1232747">
                <a:tc>
                  <a:txBody>
                    <a:bodyPr/>
                    <a:lstStyle/>
                    <a:p>
                      <a:pPr algn="ctr">
                        <a:spcAft>
                          <a:spcPts val="0"/>
                        </a:spcAft>
                      </a:pPr>
                      <a:r>
                        <a:rPr lang="it-IT" sz="1300">
                          <a:effectLst/>
                        </a:rPr>
                        <a:t>0 – 30</a:t>
                      </a:r>
                      <a:endParaRPr lang="en-US" sz="900">
                        <a:effectLst/>
                      </a:endParaRPr>
                    </a:p>
                    <a:p>
                      <a:pPr algn="ctr">
                        <a:spcAft>
                          <a:spcPts val="0"/>
                        </a:spcAft>
                      </a:pPr>
                      <a:r>
                        <a:rPr lang="it-IT" sz="1300">
                          <a:effectLst/>
                        </a:rPr>
                        <a:t>31 – 50</a:t>
                      </a:r>
                      <a:endParaRPr lang="en-US" sz="900">
                        <a:effectLst/>
                      </a:endParaRPr>
                    </a:p>
                    <a:p>
                      <a:pPr algn="ctr">
                        <a:spcAft>
                          <a:spcPts val="0"/>
                        </a:spcAft>
                      </a:pPr>
                      <a:r>
                        <a:rPr lang="it-IT" sz="1300">
                          <a:effectLst/>
                        </a:rPr>
                        <a:t>51 – 150</a:t>
                      </a:r>
                      <a:endParaRPr lang="en-US" sz="900">
                        <a:effectLst/>
                      </a:endParaRPr>
                    </a:p>
                    <a:p>
                      <a:pPr algn="ctr">
                        <a:spcAft>
                          <a:spcPts val="0"/>
                        </a:spcAft>
                      </a:pPr>
                      <a:r>
                        <a:rPr lang="it-IT" sz="1300">
                          <a:effectLst/>
                        </a:rPr>
                        <a:t>151 – 300</a:t>
                      </a:r>
                      <a:endParaRPr lang="en-US" sz="900">
                        <a:effectLst/>
                      </a:endParaRPr>
                    </a:p>
                    <a:p>
                      <a:pPr algn="ctr">
                        <a:spcAft>
                          <a:spcPts val="0"/>
                        </a:spcAft>
                      </a:pPr>
                      <a:r>
                        <a:rPr lang="it-IT" sz="1300">
                          <a:effectLst/>
                        </a:rPr>
                        <a:t>301 – 500</a:t>
                      </a:r>
                      <a:endParaRPr lang="en-US" sz="900">
                        <a:effectLst/>
                      </a:endParaRPr>
                    </a:p>
                    <a:p>
                      <a:pPr algn="ctr">
                        <a:spcAft>
                          <a:spcPts val="0"/>
                        </a:spcAft>
                      </a:pPr>
                      <a:r>
                        <a:rPr lang="it-IT" sz="1300">
                          <a:effectLst/>
                        </a:rPr>
                        <a:t>501 …</a:t>
                      </a:r>
                      <a:endParaRPr lang="en-US" sz="900">
                        <a:effectLst/>
                        <a:latin typeface="Times New Roman" panose="02020603050405020304" pitchFamily="18" charset="0"/>
                        <a:ea typeface="Times New Roman" panose="02020603050405020304" pitchFamily="18" charset="0"/>
                      </a:endParaRPr>
                    </a:p>
                  </a:txBody>
                  <a:tcPr marL="54109" marR="54109" marT="0" marB="0"/>
                </a:tc>
                <a:tc>
                  <a:txBody>
                    <a:bodyPr/>
                    <a:lstStyle/>
                    <a:p>
                      <a:pPr algn="ctr">
                        <a:spcAft>
                          <a:spcPts val="0"/>
                        </a:spcAft>
                      </a:pPr>
                      <a:r>
                        <a:rPr lang="it-IT" sz="1300">
                          <a:effectLst/>
                        </a:rPr>
                        <a:t>0,254</a:t>
                      </a:r>
                      <a:endParaRPr lang="en-US" sz="900">
                        <a:effectLst/>
                      </a:endParaRPr>
                    </a:p>
                    <a:p>
                      <a:pPr algn="ctr">
                        <a:spcAft>
                          <a:spcPts val="0"/>
                        </a:spcAft>
                      </a:pPr>
                      <a:r>
                        <a:rPr lang="it-IT" sz="1300">
                          <a:effectLst/>
                        </a:rPr>
                        <a:t>0,381</a:t>
                      </a:r>
                      <a:endParaRPr lang="en-US" sz="900">
                        <a:effectLst/>
                      </a:endParaRPr>
                    </a:p>
                    <a:p>
                      <a:pPr algn="ctr">
                        <a:spcAft>
                          <a:spcPts val="0"/>
                        </a:spcAft>
                      </a:pPr>
                      <a:r>
                        <a:rPr lang="it-IT" sz="1300">
                          <a:effectLst/>
                        </a:rPr>
                        <a:t>0,508</a:t>
                      </a:r>
                      <a:endParaRPr lang="en-US" sz="900">
                        <a:effectLst/>
                      </a:endParaRPr>
                    </a:p>
                    <a:p>
                      <a:pPr algn="ctr">
                        <a:spcAft>
                          <a:spcPts val="0"/>
                        </a:spcAft>
                      </a:pPr>
                      <a:r>
                        <a:rPr lang="it-IT" sz="1300">
                          <a:effectLst/>
                        </a:rPr>
                        <a:t>0,762</a:t>
                      </a:r>
                      <a:endParaRPr lang="en-US" sz="900">
                        <a:effectLst/>
                      </a:endParaRPr>
                    </a:p>
                    <a:p>
                      <a:pPr algn="ctr">
                        <a:spcAft>
                          <a:spcPts val="0"/>
                        </a:spcAft>
                      </a:pPr>
                      <a:r>
                        <a:rPr lang="it-IT" sz="1300">
                          <a:effectLst/>
                        </a:rPr>
                        <a:t>1,524</a:t>
                      </a:r>
                      <a:endParaRPr lang="en-US" sz="900">
                        <a:effectLst/>
                      </a:endParaRPr>
                    </a:p>
                    <a:p>
                      <a:pPr algn="ctr">
                        <a:spcAft>
                          <a:spcPts val="0"/>
                        </a:spcAft>
                      </a:pPr>
                      <a:r>
                        <a:rPr lang="x-none" sz="1300" smtClean="0">
                          <a:effectLst/>
                        </a:rPr>
                        <a:t>3,000</a:t>
                      </a:r>
                      <a:endParaRPr lang="en-US" sz="900">
                        <a:effectLst/>
                        <a:latin typeface="Times New Roman" panose="02020603050405020304" pitchFamily="18" charset="0"/>
                        <a:ea typeface="Times New Roman" panose="02020603050405020304" pitchFamily="18" charset="0"/>
                      </a:endParaRPr>
                    </a:p>
                  </a:txBody>
                  <a:tcPr marL="54109" marR="54109" marT="0" marB="0"/>
                </a:tc>
                <a:extLst>
                  <a:ext uri="{0D108BD9-81ED-4DB2-BD59-A6C34878D82A}">
                    <a16:rowId xmlns="" xmlns:a16="http://schemas.microsoft.com/office/drawing/2014/main" val="184468936"/>
                  </a:ext>
                </a:extLst>
              </a:tr>
            </a:tbl>
          </a:graphicData>
        </a:graphic>
      </p:graphicFrame>
      <p:sp>
        <p:nvSpPr>
          <p:cNvPr id="6" name="Прямоугольник 5"/>
          <p:cNvSpPr/>
          <p:nvPr/>
        </p:nvSpPr>
        <p:spPr>
          <a:xfrm>
            <a:off x="81482" y="2905010"/>
            <a:ext cx="6962114" cy="1047979"/>
          </a:xfrm>
          <a:prstGeom prst="rect">
            <a:avLst/>
          </a:prstGeom>
        </p:spPr>
        <p:txBody>
          <a:bodyPr wrap="square">
            <a:spAutoFit/>
          </a:bodyPr>
          <a:lstStyle/>
          <a:p>
            <a:pPr>
              <a:lnSpc>
                <a:spcPct val="115000"/>
              </a:lnSpc>
              <a:spcAft>
                <a:spcPts val="1000"/>
              </a:spcAft>
            </a:pPr>
            <a:r>
              <a:rPr lang="ro-RO">
                <a:latin typeface="Times New Roman" panose="02020603050405020304" pitchFamily="18" charset="0"/>
                <a:ea typeface="Calibri" panose="020F0502020204030204" pitchFamily="34" charset="0"/>
                <a:cs typeface="Times New Roman" panose="02020603050405020304" pitchFamily="18" charset="0"/>
              </a:rPr>
              <a:t>În anumite aplicaţii distanţele între trasee pot fi crescute din cauza efectelor capacitaţii de cuplare între traseele paralele la înaltă frecventă sau pentru a reduce riscul unei reacţii parasite.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726783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www.tehnium-azi.ro/uploads/monthly_05_2010/post-2-1273088527.jpg"/>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7068" t="6934" r="6342" b="5668"/>
          <a:stretch/>
        </p:blipFill>
        <p:spPr bwMode="auto">
          <a:xfrm>
            <a:off x="1113576" y="162963"/>
            <a:ext cx="9225481" cy="65837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667516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2738</TotalTime>
  <Words>972</Words>
  <Application>Microsoft Office PowerPoint</Application>
  <PresentationFormat>Произвольный</PresentationFormat>
  <Paragraphs>150</Paragraphs>
  <Slides>12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Proiectarea Asistată  T.4 – Proiectarea cablajului imprimat. Calcularea parametrilor cablajului imprimat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Proiectarea Asistată în Electronică L.1 – Introducere Noțiuni de bază</dc:title>
  <dc:creator>Пользователь Windows</dc:creator>
  <cp:lastModifiedBy>Asus</cp:lastModifiedBy>
  <cp:revision>102</cp:revision>
  <dcterms:created xsi:type="dcterms:W3CDTF">2020-08-30T16:25:08Z</dcterms:created>
  <dcterms:modified xsi:type="dcterms:W3CDTF">2021-10-18T12:02:58Z</dcterms:modified>
</cp:coreProperties>
</file>