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6" r:id="rId2"/>
    <p:sldId id="258" r:id="rId3"/>
    <p:sldId id="259" r:id="rId4"/>
    <p:sldId id="260" r:id="rId5"/>
    <p:sldId id="261" r:id="rId6"/>
    <p:sldId id="262" r:id="rId7"/>
    <p:sldId id="263" r:id="rId8"/>
    <p:sldId id="264" r:id="rId9"/>
    <p:sldId id="265" r:id="rId10"/>
    <p:sldId id="266" r:id="rId11"/>
    <p:sldId id="309" r:id="rId12"/>
    <p:sldId id="310" r:id="rId13"/>
    <p:sldId id="312" r:id="rId14"/>
    <p:sldId id="311" r:id="rId15"/>
    <p:sldId id="313" r:id="rId16"/>
    <p:sldId id="337" r:id="rId17"/>
    <p:sldId id="333" r:id="rId18"/>
    <p:sldId id="334" r:id="rId19"/>
    <p:sldId id="267" r:id="rId20"/>
    <p:sldId id="335" r:id="rId21"/>
    <p:sldId id="268" r:id="rId22"/>
    <p:sldId id="336" r:id="rId23"/>
    <p:sldId id="269" r:id="rId24"/>
    <p:sldId id="270" r:id="rId25"/>
    <p:sldId id="271" r:id="rId26"/>
    <p:sldId id="272" r:id="rId27"/>
    <p:sldId id="273" r:id="rId28"/>
    <p:sldId id="274" r:id="rId29"/>
    <p:sldId id="275" r:id="rId30"/>
    <p:sldId id="276" r:id="rId31"/>
    <p:sldId id="277" r:id="rId32"/>
    <p:sldId id="279" r:id="rId33"/>
    <p:sldId id="280" r:id="rId34"/>
    <p:sldId id="281" r:id="rId35"/>
    <p:sldId id="339" r:id="rId36"/>
    <p:sldId id="340" r:id="rId37"/>
    <p:sldId id="282" r:id="rId38"/>
    <p:sldId id="342" r:id="rId39"/>
    <p:sldId id="283" r:id="rId40"/>
    <p:sldId id="338" r:id="rId41"/>
    <p:sldId id="314" r:id="rId42"/>
    <p:sldId id="320" r:id="rId43"/>
    <p:sldId id="315" r:id="rId44"/>
    <p:sldId id="316" r:id="rId45"/>
    <p:sldId id="317" r:id="rId46"/>
    <p:sldId id="318" r:id="rId47"/>
    <p:sldId id="319" r:id="rId48"/>
    <p:sldId id="321" r:id="rId49"/>
    <p:sldId id="323" r:id="rId50"/>
    <p:sldId id="322" r:id="rId51"/>
    <p:sldId id="324" r:id="rId52"/>
    <p:sldId id="287" r:id="rId53"/>
    <p:sldId id="346" r:id="rId54"/>
    <p:sldId id="288" r:id="rId55"/>
    <p:sldId id="347" r:id="rId56"/>
    <p:sldId id="348" r:id="rId57"/>
    <p:sldId id="292" r:id="rId58"/>
    <p:sldId id="293" r:id="rId59"/>
    <p:sldId id="294" r:id="rId60"/>
    <p:sldId id="295" r:id="rId61"/>
    <p:sldId id="325" r:id="rId62"/>
    <p:sldId id="326" r:id="rId63"/>
    <p:sldId id="327" r:id="rId64"/>
    <p:sldId id="328" r:id="rId65"/>
    <p:sldId id="329" r:id="rId66"/>
    <p:sldId id="330" r:id="rId67"/>
    <p:sldId id="298" r:id="rId68"/>
    <p:sldId id="299" r:id="rId69"/>
    <p:sldId id="332" r:id="rId70"/>
    <p:sldId id="300" r:id="rId71"/>
    <p:sldId id="301" r:id="rId72"/>
    <p:sldId id="302" r:id="rId73"/>
    <p:sldId id="303" r:id="rId74"/>
    <p:sldId id="304" r:id="rId75"/>
    <p:sldId id="305" r:id="rId76"/>
    <p:sldId id="306" r:id="rId7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 y="8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35C4427-2D11-4F92-B4AC-0CFAD9F7D4DB}" type="datetimeFigureOut">
              <a:rPr lang="en-US" smtClean="0"/>
              <a:t>11/20/2025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BA96D5F-A4AB-4E18-9097-308D4001E678}" type="slidenum">
              <a:rPr lang="en-US" smtClean="0"/>
              <a:t>‹#›</a:t>
            </a:fld>
            <a:endParaRPr lang="en-US"/>
          </a:p>
        </p:txBody>
      </p:sp>
    </p:spTree>
    <p:extLst>
      <p:ext uri="{BB962C8B-B14F-4D97-AF65-F5344CB8AC3E}">
        <p14:creationId xmlns:p14="http://schemas.microsoft.com/office/powerpoint/2010/main" val="207079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CE1EB5B-BA9C-4096-AB06-2F28CE036BDA}" type="slidenum">
              <a:rPr lang="ro-RO" smtClean="0"/>
              <a:t>47</a:t>
            </a:fld>
            <a:endParaRPr lang="ro-RO"/>
          </a:p>
        </p:txBody>
      </p:sp>
    </p:spTree>
    <p:extLst>
      <p:ext uri="{BB962C8B-B14F-4D97-AF65-F5344CB8AC3E}">
        <p14:creationId xmlns:p14="http://schemas.microsoft.com/office/powerpoint/2010/main" val="202318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614248"/>
            <a:ext cx="10155555"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5452998" y="2685745"/>
            <a:ext cx="5931534" cy="331851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6285" cy="4552315"/>
          </a:xfrm>
          <a:custGeom>
            <a:avLst/>
            <a:gdLst/>
            <a:ahLst/>
            <a:cxnLst/>
            <a:rect l="l" t="t" r="r" b="b"/>
            <a:pathLst>
              <a:path w="12186285" h="4552315">
                <a:moveTo>
                  <a:pt x="12185904" y="0"/>
                </a:moveTo>
                <a:lnTo>
                  <a:pt x="0" y="0"/>
                </a:lnTo>
                <a:lnTo>
                  <a:pt x="0" y="4552188"/>
                </a:lnTo>
                <a:lnTo>
                  <a:pt x="12185904" y="4552188"/>
                </a:lnTo>
                <a:lnTo>
                  <a:pt x="12185904" y="0"/>
                </a:lnTo>
                <a:close/>
              </a:path>
            </a:pathLst>
          </a:custGeom>
          <a:solidFill>
            <a:srgbClr val="1F3863"/>
          </a:solidFill>
        </p:spPr>
        <p:txBody>
          <a:bodyPr wrap="square" lIns="0" tIns="0" rIns="0" bIns="0" rtlCol="0"/>
          <a:lstStyle/>
          <a:p>
            <a:endParaRPr/>
          </a:p>
        </p:txBody>
      </p:sp>
      <p:sp>
        <p:nvSpPr>
          <p:cNvPr id="3" name="object 3"/>
          <p:cNvSpPr txBox="1">
            <a:spLocks noGrp="1"/>
          </p:cNvSpPr>
          <p:nvPr>
            <p:ph type="title"/>
          </p:nvPr>
        </p:nvSpPr>
        <p:spPr>
          <a:xfrm>
            <a:off x="874267" y="1387297"/>
            <a:ext cx="9565133" cy="2215478"/>
          </a:xfrm>
          <a:prstGeom prst="rect">
            <a:avLst/>
          </a:prstGeom>
        </p:spPr>
        <p:txBody>
          <a:bodyPr vert="horz" wrap="square" lIns="0" tIns="148590" rIns="0" bIns="0" rtlCol="0">
            <a:spAutoFit/>
          </a:bodyPr>
          <a:lstStyle/>
          <a:p>
            <a:pPr marL="12700" marR="5080">
              <a:lnSpc>
                <a:spcPts val="8640"/>
              </a:lnSpc>
              <a:spcBef>
                <a:spcPts val="1170"/>
              </a:spcBef>
            </a:pPr>
            <a:r>
              <a:rPr lang="ro-RO" sz="4000" dirty="0">
                <a:solidFill>
                  <a:srgbClr val="FFFFFF"/>
                </a:solidFill>
              </a:rPr>
              <a:t>Noțiuni, Caracteristici de (</a:t>
            </a:r>
            <a:r>
              <a:rPr lang="ro-RO" sz="4000" dirty="0" err="1">
                <a:solidFill>
                  <a:srgbClr val="FFFFFF"/>
                </a:solidFill>
              </a:rPr>
              <a:t>Bio</a:t>
            </a:r>
            <a:r>
              <a:rPr lang="ro-RO" sz="4000" dirty="0">
                <a:solidFill>
                  <a:srgbClr val="FFFFFF"/>
                </a:solidFill>
              </a:rPr>
              <a:t>)Acustică</a:t>
            </a:r>
            <a:br>
              <a:rPr lang="ro-RO" sz="4000" dirty="0">
                <a:solidFill>
                  <a:srgbClr val="FFFFFF"/>
                </a:solidFill>
              </a:rPr>
            </a:br>
            <a:r>
              <a:rPr lang="ro-RO" sz="4000" dirty="0">
                <a:solidFill>
                  <a:srgbClr val="FFFFFF"/>
                </a:solidFill>
              </a:rPr>
              <a:t>Biofizica recepției auditive</a:t>
            </a:r>
            <a:endParaRPr sz="4000" dirty="0"/>
          </a:p>
        </p:txBody>
      </p:sp>
      <p:grpSp>
        <p:nvGrpSpPr>
          <p:cNvPr id="4" name="object 4"/>
          <p:cNvGrpSpPr/>
          <p:nvPr/>
        </p:nvGrpSpPr>
        <p:grpSpPr>
          <a:xfrm>
            <a:off x="8727947" y="4098035"/>
            <a:ext cx="338455" cy="2048510"/>
            <a:chOff x="8727947" y="4098035"/>
            <a:chExt cx="338455" cy="2048510"/>
          </a:xfrm>
        </p:grpSpPr>
        <p:sp>
          <p:nvSpPr>
            <p:cNvPr id="5" name="object 5"/>
            <p:cNvSpPr/>
            <p:nvPr/>
          </p:nvSpPr>
          <p:spPr>
            <a:xfrm>
              <a:off x="8727947" y="4207763"/>
              <a:ext cx="338455" cy="1938655"/>
            </a:xfrm>
            <a:custGeom>
              <a:avLst/>
              <a:gdLst/>
              <a:ahLst/>
              <a:cxnLst/>
              <a:rect l="l" t="t" r="r" b="b"/>
              <a:pathLst>
                <a:path w="338454" h="1938654">
                  <a:moveTo>
                    <a:pt x="0" y="0"/>
                  </a:moveTo>
                  <a:lnTo>
                    <a:pt x="0" y="1780082"/>
                  </a:lnTo>
                  <a:lnTo>
                    <a:pt x="338327" y="1938528"/>
                  </a:lnTo>
                  <a:lnTo>
                    <a:pt x="338327" y="158496"/>
                  </a:lnTo>
                  <a:lnTo>
                    <a:pt x="0" y="0"/>
                  </a:lnTo>
                  <a:close/>
                </a:path>
              </a:pathLst>
            </a:custGeom>
            <a:solidFill>
              <a:srgbClr val="2E5496"/>
            </a:solidFill>
          </p:spPr>
          <p:txBody>
            <a:bodyPr wrap="square" lIns="0" tIns="0" rIns="0" bIns="0" rtlCol="0"/>
            <a:lstStyle/>
            <a:p>
              <a:endParaRPr/>
            </a:p>
          </p:txBody>
        </p:sp>
        <p:sp>
          <p:nvSpPr>
            <p:cNvPr id="6" name="object 6"/>
            <p:cNvSpPr/>
            <p:nvPr/>
          </p:nvSpPr>
          <p:spPr>
            <a:xfrm>
              <a:off x="8729471" y="4098035"/>
              <a:ext cx="201295" cy="1874520"/>
            </a:xfrm>
            <a:custGeom>
              <a:avLst/>
              <a:gdLst/>
              <a:ahLst/>
              <a:cxnLst/>
              <a:rect l="l" t="t" r="r" b="b"/>
              <a:pathLst>
                <a:path w="201295" h="1874520">
                  <a:moveTo>
                    <a:pt x="201168" y="0"/>
                  </a:moveTo>
                  <a:lnTo>
                    <a:pt x="0" y="88264"/>
                  </a:lnTo>
                  <a:lnTo>
                    <a:pt x="0" y="1874520"/>
                  </a:lnTo>
                  <a:lnTo>
                    <a:pt x="201168" y="1785480"/>
                  </a:lnTo>
                  <a:lnTo>
                    <a:pt x="201168" y="0"/>
                  </a:lnTo>
                  <a:close/>
                </a:path>
              </a:pathLst>
            </a:custGeom>
            <a:solidFill>
              <a:srgbClr val="1F3863"/>
            </a:solidFill>
          </p:spPr>
          <p:txBody>
            <a:bodyPr wrap="square" lIns="0" tIns="0" rIns="0" bIns="0" rtlCol="0"/>
            <a:lstStyle/>
            <a:p>
              <a:endParaRPr/>
            </a:p>
          </p:txBody>
        </p:sp>
      </p:grpSp>
      <p:sp>
        <p:nvSpPr>
          <p:cNvPr id="7" name="object 7"/>
          <p:cNvSpPr txBox="1"/>
          <p:nvPr/>
        </p:nvSpPr>
        <p:spPr>
          <a:xfrm>
            <a:off x="0" y="4098035"/>
            <a:ext cx="8930640" cy="712503"/>
          </a:xfrm>
          <a:prstGeom prst="rect">
            <a:avLst/>
          </a:prstGeom>
          <a:solidFill>
            <a:srgbClr val="4471C4"/>
          </a:solidFill>
        </p:spPr>
        <p:txBody>
          <a:bodyPr vert="horz" wrap="square" lIns="0" tIns="173990" rIns="0" bIns="0" rtlCol="0">
            <a:spAutoFit/>
          </a:bodyPr>
          <a:lstStyle/>
          <a:p>
            <a:pPr marL="886460" marR="3787775">
              <a:lnSpc>
                <a:spcPct val="115900"/>
              </a:lnSpc>
              <a:spcBef>
                <a:spcPts val="1370"/>
              </a:spcBef>
            </a:pPr>
            <a:r>
              <a:rPr lang="ro-RO" sz="3200" dirty="0">
                <a:latin typeface="Calibri"/>
                <a:cs typeface="Calibri"/>
              </a:rPr>
              <a:t>Artur Buzdugan</a:t>
            </a:r>
            <a:endParaRPr sz="3200" dirty="0">
              <a:latin typeface="Calibri"/>
              <a:cs typeface="Calibri"/>
            </a:endParaRPr>
          </a:p>
        </p:txBody>
      </p:sp>
      <p:sp>
        <p:nvSpPr>
          <p:cNvPr id="8" name="object 8"/>
          <p:cNvSpPr/>
          <p:nvPr/>
        </p:nvSpPr>
        <p:spPr>
          <a:xfrm>
            <a:off x="9066276" y="4376928"/>
            <a:ext cx="3122930" cy="1774189"/>
          </a:xfrm>
          <a:custGeom>
            <a:avLst/>
            <a:gdLst/>
            <a:ahLst/>
            <a:cxnLst/>
            <a:rect l="l" t="t" r="r" b="b"/>
            <a:pathLst>
              <a:path w="3122929" h="1774189">
                <a:moveTo>
                  <a:pt x="3122676" y="0"/>
                </a:moveTo>
                <a:lnTo>
                  <a:pt x="0" y="0"/>
                </a:lnTo>
                <a:lnTo>
                  <a:pt x="0" y="1773936"/>
                </a:lnTo>
                <a:lnTo>
                  <a:pt x="3122676" y="1773936"/>
                </a:lnTo>
                <a:lnTo>
                  <a:pt x="3122676" y="0"/>
                </a:lnTo>
                <a:close/>
              </a:path>
            </a:pathLst>
          </a:custGeom>
          <a:solidFill>
            <a:srgbClr val="4471C4"/>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2889885" cy="697230"/>
          </a:xfrm>
          <a:prstGeom prst="rect">
            <a:avLst/>
          </a:prstGeom>
        </p:spPr>
        <p:txBody>
          <a:bodyPr vert="horz" wrap="square" lIns="0" tIns="13335" rIns="0" bIns="0" rtlCol="0">
            <a:spAutoFit/>
          </a:bodyPr>
          <a:lstStyle/>
          <a:p>
            <a:pPr marL="12700">
              <a:lnSpc>
                <a:spcPct val="100000"/>
              </a:lnSpc>
              <a:spcBef>
                <a:spcPts val="105"/>
              </a:spcBef>
            </a:pPr>
            <a:r>
              <a:rPr spc="-20" dirty="0"/>
              <a:t>Sound</a:t>
            </a:r>
            <a:r>
              <a:rPr spc="-200" dirty="0"/>
              <a:t> </a:t>
            </a:r>
            <a:r>
              <a:rPr spc="-50" dirty="0"/>
              <a:t>waves</a:t>
            </a:r>
          </a:p>
        </p:txBody>
      </p:sp>
      <p:sp>
        <p:nvSpPr>
          <p:cNvPr id="3" name="object 3"/>
          <p:cNvSpPr txBox="1"/>
          <p:nvPr/>
        </p:nvSpPr>
        <p:spPr>
          <a:xfrm>
            <a:off x="916939" y="1707159"/>
            <a:ext cx="8978900" cy="2028119"/>
          </a:xfrm>
          <a:prstGeom prst="rect">
            <a:avLst/>
          </a:prstGeom>
        </p:spPr>
        <p:txBody>
          <a:bodyPr vert="horz" wrap="square" lIns="0" tIns="98425" rIns="0" bIns="0" rtlCol="0">
            <a:spAutoFit/>
          </a:bodyPr>
          <a:lstStyle/>
          <a:p>
            <a:pPr marL="240029" indent="-227329">
              <a:lnSpc>
                <a:spcPct val="100000"/>
              </a:lnSpc>
              <a:spcBef>
                <a:spcPts val="775"/>
              </a:spcBef>
              <a:buFont typeface="Arial MT"/>
              <a:buChar char="•"/>
              <a:tabLst>
                <a:tab pos="240029" algn="l"/>
              </a:tabLst>
            </a:pPr>
            <a:r>
              <a:rPr lang="en-US" sz="2800" dirty="0" err="1">
                <a:latin typeface="Calibri"/>
                <a:cs typeface="Calibri"/>
              </a:rPr>
              <a:t>Undele</a:t>
            </a:r>
            <a:r>
              <a:rPr lang="en-US" sz="2800" dirty="0">
                <a:latin typeface="Calibri"/>
                <a:cs typeface="Calibri"/>
              </a:rPr>
              <a:t> </a:t>
            </a:r>
            <a:r>
              <a:rPr lang="en-US" sz="2800" dirty="0" err="1">
                <a:latin typeface="Calibri"/>
                <a:cs typeface="Calibri"/>
              </a:rPr>
              <a:t>sonore</a:t>
            </a:r>
            <a:r>
              <a:rPr lang="en-US" sz="2800" dirty="0">
                <a:latin typeface="Calibri"/>
                <a:cs typeface="Calibri"/>
              </a:rPr>
              <a:t> sunt </a:t>
            </a:r>
            <a:r>
              <a:rPr lang="en-US" sz="2800" dirty="0" err="1">
                <a:latin typeface="Calibri"/>
                <a:cs typeface="Calibri"/>
              </a:rPr>
              <a:t>unde</a:t>
            </a:r>
            <a:r>
              <a:rPr lang="en-US" sz="2800" dirty="0">
                <a:latin typeface="Calibri"/>
                <a:cs typeface="Calibri"/>
              </a:rPr>
              <a:t> </a:t>
            </a:r>
            <a:r>
              <a:rPr lang="en-US" sz="2800" dirty="0" err="1">
                <a:latin typeface="Calibri"/>
                <a:cs typeface="Calibri"/>
              </a:rPr>
              <a:t>longitudinale</a:t>
            </a:r>
            <a:endParaRPr lang="ro-RO" sz="2800" dirty="0">
              <a:latin typeface="Calibri"/>
              <a:cs typeface="Calibri"/>
            </a:endParaRPr>
          </a:p>
          <a:p>
            <a:pPr marL="240029" indent="-227329">
              <a:lnSpc>
                <a:spcPct val="100000"/>
              </a:lnSpc>
              <a:spcBef>
                <a:spcPts val="775"/>
              </a:spcBef>
              <a:buFont typeface="Arial MT"/>
              <a:buChar char="•"/>
              <a:tabLst>
                <a:tab pos="240029" algn="l"/>
              </a:tabLst>
            </a:pPr>
            <a:r>
              <a:rPr lang="en-US" sz="2800" dirty="0" err="1">
                <a:latin typeface="Calibri"/>
                <a:cs typeface="Calibri"/>
              </a:rPr>
              <a:t>Undele</a:t>
            </a:r>
            <a:r>
              <a:rPr lang="en-US" sz="2800" dirty="0">
                <a:latin typeface="Calibri"/>
                <a:cs typeface="Calibri"/>
              </a:rPr>
              <a:t> </a:t>
            </a:r>
            <a:r>
              <a:rPr lang="en-US" sz="2800" dirty="0" err="1">
                <a:latin typeface="Calibri"/>
                <a:cs typeface="Calibri"/>
              </a:rPr>
              <a:t>sonore</a:t>
            </a:r>
            <a:r>
              <a:rPr lang="en-US" sz="2800" dirty="0">
                <a:latin typeface="Calibri"/>
                <a:cs typeface="Calibri"/>
              </a:rPr>
              <a:t> se </a:t>
            </a:r>
            <a:r>
              <a:rPr lang="en-US" sz="2800" dirty="0" err="1">
                <a:latin typeface="Calibri"/>
                <a:cs typeface="Calibri"/>
              </a:rPr>
              <a:t>propagă</a:t>
            </a:r>
            <a:r>
              <a:rPr lang="en-US" sz="2800" dirty="0">
                <a:latin typeface="Calibri"/>
                <a:cs typeface="Calibri"/>
              </a:rPr>
              <a:t> cu 340 m/s </a:t>
            </a:r>
            <a:r>
              <a:rPr lang="en-US" sz="2800" dirty="0" err="1">
                <a:latin typeface="Calibri"/>
                <a:cs typeface="Calibri"/>
              </a:rPr>
              <a:t>prin</a:t>
            </a:r>
            <a:r>
              <a:rPr lang="en-US" sz="2800" dirty="0">
                <a:latin typeface="Calibri"/>
                <a:cs typeface="Calibri"/>
              </a:rPr>
              <a:t> </a:t>
            </a:r>
            <a:r>
              <a:rPr lang="en-US" sz="2800" dirty="0" err="1">
                <a:latin typeface="Calibri"/>
                <a:cs typeface="Calibri"/>
              </a:rPr>
              <a:t>aer</a:t>
            </a:r>
            <a:endParaRPr lang="ro-RO" sz="2800" dirty="0">
              <a:latin typeface="Calibri"/>
              <a:cs typeface="Calibri"/>
            </a:endParaRPr>
          </a:p>
          <a:p>
            <a:pPr marL="240029" indent="-227329">
              <a:lnSpc>
                <a:spcPct val="100000"/>
              </a:lnSpc>
              <a:spcBef>
                <a:spcPts val="775"/>
              </a:spcBef>
              <a:buFont typeface="Arial MT"/>
              <a:buChar char="•"/>
              <a:tabLst>
                <a:tab pos="240029" algn="l"/>
              </a:tabLst>
            </a:pPr>
            <a:r>
              <a:rPr lang="en-US" sz="2800" dirty="0" err="1">
                <a:latin typeface="Calibri"/>
                <a:cs typeface="Calibri"/>
              </a:rPr>
              <a:t>Undele</a:t>
            </a:r>
            <a:r>
              <a:rPr lang="en-US" sz="2800" dirty="0">
                <a:latin typeface="Calibri"/>
                <a:cs typeface="Calibri"/>
              </a:rPr>
              <a:t> </a:t>
            </a:r>
            <a:r>
              <a:rPr lang="en-US" sz="2800" dirty="0" err="1">
                <a:latin typeface="Calibri"/>
                <a:cs typeface="Calibri"/>
              </a:rPr>
              <a:t>sonore</a:t>
            </a:r>
            <a:r>
              <a:rPr lang="en-US" sz="2800" dirty="0">
                <a:latin typeface="Calibri"/>
                <a:cs typeface="Calibri"/>
              </a:rPr>
              <a:t> se </a:t>
            </a:r>
            <a:r>
              <a:rPr lang="en-US" sz="2800" dirty="0" err="1">
                <a:latin typeface="Calibri"/>
                <a:cs typeface="Calibri"/>
              </a:rPr>
              <a:t>propagă</a:t>
            </a:r>
            <a:r>
              <a:rPr lang="en-US" sz="2800" dirty="0">
                <a:latin typeface="Calibri"/>
                <a:cs typeface="Calibri"/>
              </a:rPr>
              <a:t> cu 1500 m/s </a:t>
            </a:r>
            <a:r>
              <a:rPr lang="en-US" sz="2800" dirty="0" err="1">
                <a:latin typeface="Calibri"/>
                <a:cs typeface="Calibri"/>
              </a:rPr>
              <a:t>prin</a:t>
            </a:r>
            <a:r>
              <a:rPr lang="en-US" sz="2800" dirty="0">
                <a:latin typeface="Calibri"/>
                <a:cs typeface="Calibri"/>
              </a:rPr>
              <a:t> </a:t>
            </a:r>
            <a:r>
              <a:rPr lang="en-US" sz="2800" dirty="0" err="1">
                <a:latin typeface="Calibri"/>
                <a:cs typeface="Calibri"/>
              </a:rPr>
              <a:t>apă</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majoritatea</a:t>
            </a:r>
            <a:r>
              <a:rPr lang="en-US" sz="2800" dirty="0">
                <a:latin typeface="Calibri"/>
                <a:cs typeface="Calibri"/>
              </a:rPr>
              <a:t> </a:t>
            </a:r>
            <a:r>
              <a:rPr lang="en-US" sz="2800" dirty="0" err="1">
                <a:latin typeface="Calibri"/>
                <a:cs typeface="Calibri"/>
              </a:rPr>
              <a:t>țesuturilor</a:t>
            </a:r>
            <a:r>
              <a:rPr lang="en-US" sz="2800" dirty="0">
                <a:latin typeface="Calibri"/>
                <a:cs typeface="Calibri"/>
              </a:rPr>
              <a:t> </a:t>
            </a:r>
            <a:r>
              <a:rPr lang="en-US" sz="2800" dirty="0" err="1">
                <a:latin typeface="Calibri"/>
                <a:cs typeface="Calibri"/>
              </a:rPr>
              <a:t>biologice</a:t>
            </a:r>
            <a:endParaRPr sz="2800" dirty="0">
              <a:latin typeface="Calibri"/>
              <a:cs typeface="Calibri"/>
            </a:endParaRPr>
          </a:p>
        </p:txBody>
      </p:sp>
      <p:pic>
        <p:nvPicPr>
          <p:cNvPr id="4" name="object 4"/>
          <p:cNvPicPr/>
          <p:nvPr/>
        </p:nvPicPr>
        <p:blipFill>
          <a:blip r:embed="rId2" cstate="print"/>
          <a:stretch>
            <a:fillRect/>
          </a:stretch>
        </p:blipFill>
        <p:spPr>
          <a:xfrm>
            <a:off x="6096000" y="3735278"/>
            <a:ext cx="5711951" cy="3122722"/>
          </a:xfrm>
          <a:prstGeom prst="rect">
            <a:avLst/>
          </a:prstGeom>
        </p:spPr>
      </p:pic>
      <p:sp>
        <p:nvSpPr>
          <p:cNvPr id="5" name="object 5"/>
          <p:cNvSpPr txBox="1"/>
          <p:nvPr/>
        </p:nvSpPr>
        <p:spPr>
          <a:xfrm>
            <a:off x="469188" y="6334150"/>
            <a:ext cx="47421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44444"/>
                </a:solidFill>
                <a:latin typeface="Segoe UI"/>
                <a:cs typeface="Segoe UI"/>
              </a:rPr>
              <a:t>it</a:t>
            </a:r>
            <a:r>
              <a:rPr sz="1800" spc="-30" dirty="0">
                <a:solidFill>
                  <a:srgbClr val="444444"/>
                </a:solidFill>
                <a:latin typeface="Segoe UI"/>
                <a:cs typeface="Segoe UI"/>
              </a:rPr>
              <a:t> </a:t>
            </a:r>
            <a:r>
              <a:rPr sz="1800" dirty="0">
                <a:solidFill>
                  <a:srgbClr val="444444"/>
                </a:solidFill>
                <a:latin typeface="Segoe UI"/>
                <a:cs typeface="Segoe UI"/>
              </a:rPr>
              <a:t>is</a:t>
            </a:r>
            <a:r>
              <a:rPr sz="1800" spc="-30" dirty="0">
                <a:solidFill>
                  <a:srgbClr val="444444"/>
                </a:solidFill>
                <a:latin typeface="Segoe UI"/>
                <a:cs typeface="Segoe UI"/>
              </a:rPr>
              <a:t> </a:t>
            </a:r>
            <a:r>
              <a:rPr sz="1800" dirty="0">
                <a:solidFill>
                  <a:srgbClr val="444444"/>
                </a:solidFill>
                <a:latin typeface="Segoe UI"/>
                <a:cs typeface="Segoe UI"/>
              </a:rPr>
              <a:t>sometimes</a:t>
            </a:r>
            <a:r>
              <a:rPr sz="1800" spc="-45" dirty="0">
                <a:solidFill>
                  <a:srgbClr val="444444"/>
                </a:solidFill>
                <a:latin typeface="Segoe UI"/>
                <a:cs typeface="Segoe UI"/>
              </a:rPr>
              <a:t> </a:t>
            </a:r>
            <a:r>
              <a:rPr sz="1800" dirty="0">
                <a:solidFill>
                  <a:srgbClr val="444444"/>
                </a:solidFill>
                <a:latin typeface="Segoe UI"/>
                <a:cs typeface="Segoe UI"/>
              </a:rPr>
              <a:t>referred</a:t>
            </a:r>
            <a:r>
              <a:rPr sz="1800" spc="-20" dirty="0">
                <a:solidFill>
                  <a:srgbClr val="444444"/>
                </a:solidFill>
                <a:latin typeface="Segoe UI"/>
                <a:cs typeface="Segoe UI"/>
              </a:rPr>
              <a:t> </a:t>
            </a:r>
            <a:r>
              <a:rPr sz="1800" dirty="0">
                <a:solidFill>
                  <a:srgbClr val="444444"/>
                </a:solidFill>
                <a:latin typeface="Segoe UI"/>
                <a:cs typeface="Segoe UI"/>
              </a:rPr>
              <a:t>to</a:t>
            </a:r>
            <a:r>
              <a:rPr sz="1800" spc="-45" dirty="0">
                <a:solidFill>
                  <a:srgbClr val="444444"/>
                </a:solidFill>
                <a:latin typeface="Segoe UI"/>
                <a:cs typeface="Segoe UI"/>
              </a:rPr>
              <a:t> </a:t>
            </a:r>
            <a:r>
              <a:rPr sz="1800" dirty="0">
                <a:solidFill>
                  <a:srgbClr val="444444"/>
                </a:solidFill>
                <a:latin typeface="Segoe UI"/>
                <a:cs typeface="Segoe UI"/>
              </a:rPr>
              <a:t>as</a:t>
            </a:r>
            <a:r>
              <a:rPr sz="1800" spc="-40" dirty="0">
                <a:solidFill>
                  <a:srgbClr val="444444"/>
                </a:solidFill>
                <a:latin typeface="Segoe UI"/>
                <a:cs typeface="Segoe UI"/>
              </a:rPr>
              <a:t> </a:t>
            </a:r>
            <a:r>
              <a:rPr sz="1800" dirty="0">
                <a:solidFill>
                  <a:srgbClr val="444444"/>
                </a:solidFill>
                <a:latin typeface="Segoe UI"/>
                <a:cs typeface="Segoe UI"/>
              </a:rPr>
              <a:t>a</a:t>
            </a:r>
            <a:r>
              <a:rPr sz="1800" spc="-25" dirty="0">
                <a:solidFill>
                  <a:srgbClr val="444444"/>
                </a:solidFill>
                <a:latin typeface="Segoe UI"/>
                <a:cs typeface="Segoe UI"/>
              </a:rPr>
              <a:t> </a:t>
            </a:r>
            <a:r>
              <a:rPr sz="1800" b="1" dirty="0">
                <a:latin typeface="Segoe UI"/>
                <a:cs typeface="Segoe UI"/>
              </a:rPr>
              <a:t>pressure</a:t>
            </a:r>
            <a:r>
              <a:rPr sz="1800" b="1" spc="-50" dirty="0">
                <a:latin typeface="Segoe UI"/>
                <a:cs typeface="Segoe UI"/>
              </a:rPr>
              <a:t> </a:t>
            </a:r>
            <a:r>
              <a:rPr sz="1800" b="1" spc="-10" dirty="0">
                <a:latin typeface="Segoe UI"/>
                <a:cs typeface="Segoe UI"/>
              </a:rPr>
              <a:t>wave</a:t>
            </a:r>
            <a:r>
              <a:rPr sz="1800" spc="-10" dirty="0">
                <a:solidFill>
                  <a:srgbClr val="444444"/>
                </a:solidFill>
                <a:latin typeface="Segoe UI"/>
                <a:cs typeface="Segoe UI"/>
              </a:rPr>
              <a:t>.</a:t>
            </a:r>
            <a:endParaRPr sz="1800" dirty="0">
              <a:latin typeface="Segoe UI"/>
              <a:cs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2008A-2137-16BC-538B-1C00E8682785}"/>
              </a:ext>
            </a:extLst>
          </p:cNvPr>
          <p:cNvSpPr>
            <a:spLocks noGrp="1"/>
          </p:cNvSpPr>
          <p:nvPr>
            <p:ph idx="1"/>
          </p:nvPr>
        </p:nvSpPr>
        <p:spPr>
          <a:xfrm>
            <a:off x="838200" y="857250"/>
            <a:ext cx="10515600" cy="5319713"/>
          </a:xfrm>
        </p:spPr>
        <p:txBody>
          <a:bodyPr>
            <a:normAutofit/>
          </a:bodyPr>
          <a:lstStyle/>
          <a:p>
            <a:r>
              <a:rPr lang="ro-MD" b="0" dirty="0"/>
              <a:t>US se caracterizează de aceleași mărimi fizice ca și alte unde: </a:t>
            </a:r>
            <a:r>
              <a:rPr lang="ro-MD" i="1" dirty="0"/>
              <a:t>viteza de propagare, perioada, frecvența, lungimea de undă, amplitudinea, densitatea de energie, etc.</a:t>
            </a:r>
          </a:p>
          <a:p>
            <a:endParaRPr lang="ro-MD" b="0" dirty="0"/>
          </a:p>
          <a:p>
            <a:r>
              <a:rPr lang="ro-MD" b="0" dirty="0"/>
              <a:t>US vor suferi în propagare toate fenomenele specifice undelor: </a:t>
            </a:r>
            <a:r>
              <a:rPr lang="ro-MD" i="1" dirty="0"/>
              <a:t>reflexie, refracție, difracție, interferență, absorbție, efect Doppler.</a:t>
            </a:r>
          </a:p>
          <a:p>
            <a:endParaRPr lang="ro-MD" b="0" dirty="0"/>
          </a:p>
          <a:p>
            <a:r>
              <a:rPr lang="ro-MD" b="0" dirty="0"/>
              <a:t>În medii omogene US este undă sferică (se propagă în toate direcțiile cu aceiași viteză) și din acest motiv densitatea de energie (energia  în unitate de volum) scade proporțional cu pătratul distanței, fiind amortizate rapid.</a:t>
            </a:r>
            <a:endParaRPr lang="ro-RO" b="0" dirty="0"/>
          </a:p>
        </p:txBody>
      </p:sp>
    </p:spTree>
    <p:extLst>
      <p:ext uri="{BB962C8B-B14F-4D97-AF65-F5344CB8AC3E}">
        <p14:creationId xmlns:p14="http://schemas.microsoft.com/office/powerpoint/2010/main" val="285226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8A7D-FF97-9A52-E98A-1C1AEA02C2CE}"/>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5BEA48A-277F-51B1-6F22-E46FBB032480}"/>
              </a:ext>
            </a:extLst>
          </p:cNvPr>
          <p:cNvSpPr>
            <a:spLocks noGrp="1"/>
          </p:cNvSpPr>
          <p:nvPr>
            <p:ph idx="1"/>
          </p:nvPr>
        </p:nvSpPr>
        <p:spPr>
          <a:xfrm>
            <a:off x="1095152" y="1564763"/>
            <a:ext cx="9977342" cy="2954655"/>
          </a:xfrm>
        </p:spPr>
        <p:txBody>
          <a:bodyPr/>
          <a:lstStyle/>
          <a:p>
            <a:r>
              <a:rPr lang="ro-MD" dirty="0"/>
              <a:t>Viteza de propagare a undelor acustice depinde de mediul în care se propagă.</a:t>
            </a:r>
          </a:p>
          <a:p>
            <a:r>
              <a:rPr lang="ro-MD" dirty="0"/>
              <a:t>Întrun mediu de densitatea ρ:</a:t>
            </a:r>
          </a:p>
          <a:p>
            <a:r>
              <a:rPr lang="ro-MD" dirty="0"/>
              <a:t>În cazul gazelor ideale: </a:t>
            </a:r>
          </a:p>
          <a:p>
            <a:endParaRPr lang="ro-MD" dirty="0"/>
          </a:p>
          <a:p>
            <a:endParaRPr lang="ro-MD" dirty="0"/>
          </a:p>
          <a:p>
            <a:endParaRPr lang="ro-MD" dirty="0"/>
          </a:p>
          <a:p>
            <a:r>
              <a:rPr lang="ro-MD" dirty="0"/>
              <a:t>Astfel:                             = </a:t>
            </a:r>
            <a:r>
              <a:rPr lang="ro-MD" b="1" dirty="0"/>
              <a:t>341 m/s</a:t>
            </a:r>
            <a:r>
              <a:rPr lang="ro-MD" dirty="0"/>
              <a:t> (condiții normale</a:t>
            </a:r>
            <a:endParaRPr lang="ro-RO" dirty="0"/>
          </a:p>
        </p:txBody>
      </p:sp>
      <p:pic>
        <p:nvPicPr>
          <p:cNvPr id="5" name="Picture 4">
            <a:extLst>
              <a:ext uri="{FF2B5EF4-FFF2-40B4-BE49-F238E27FC236}">
                <a16:creationId xmlns:a16="http://schemas.microsoft.com/office/drawing/2014/main" id="{8CD02DFF-094F-54AC-CBBB-07E7882E37FD}"/>
              </a:ext>
            </a:extLst>
          </p:cNvPr>
          <p:cNvPicPr>
            <a:picLocks noChangeAspect="1"/>
          </p:cNvPicPr>
          <p:nvPr/>
        </p:nvPicPr>
        <p:blipFill>
          <a:blip r:embed="rId2"/>
          <a:stretch>
            <a:fillRect/>
          </a:stretch>
        </p:blipFill>
        <p:spPr>
          <a:xfrm>
            <a:off x="6131169" y="1975290"/>
            <a:ext cx="1723292" cy="1066800"/>
          </a:xfrm>
          <a:prstGeom prst="rect">
            <a:avLst/>
          </a:prstGeom>
        </p:spPr>
      </p:pic>
      <p:pic>
        <p:nvPicPr>
          <p:cNvPr id="7" name="Picture 6">
            <a:extLst>
              <a:ext uri="{FF2B5EF4-FFF2-40B4-BE49-F238E27FC236}">
                <a16:creationId xmlns:a16="http://schemas.microsoft.com/office/drawing/2014/main" id="{B6047088-46CC-85F9-3D1D-AF37CB6F04C8}"/>
              </a:ext>
            </a:extLst>
          </p:cNvPr>
          <p:cNvPicPr>
            <a:picLocks noChangeAspect="1"/>
          </p:cNvPicPr>
          <p:nvPr/>
        </p:nvPicPr>
        <p:blipFill>
          <a:blip r:embed="rId3"/>
          <a:stretch>
            <a:fillRect/>
          </a:stretch>
        </p:blipFill>
        <p:spPr>
          <a:xfrm>
            <a:off x="4031766" y="3135500"/>
            <a:ext cx="2529765" cy="886722"/>
          </a:xfrm>
          <a:prstGeom prst="rect">
            <a:avLst/>
          </a:prstGeom>
        </p:spPr>
      </p:pic>
      <p:pic>
        <p:nvPicPr>
          <p:cNvPr id="9" name="Picture 8">
            <a:extLst>
              <a:ext uri="{FF2B5EF4-FFF2-40B4-BE49-F238E27FC236}">
                <a16:creationId xmlns:a16="http://schemas.microsoft.com/office/drawing/2014/main" id="{6A68977F-A5EA-82CE-EE5C-8C98CB2C9FCD}"/>
              </a:ext>
            </a:extLst>
          </p:cNvPr>
          <p:cNvPicPr>
            <a:picLocks noChangeAspect="1"/>
          </p:cNvPicPr>
          <p:nvPr/>
        </p:nvPicPr>
        <p:blipFill>
          <a:blip r:embed="rId4"/>
          <a:stretch>
            <a:fillRect/>
          </a:stretch>
        </p:blipFill>
        <p:spPr>
          <a:xfrm>
            <a:off x="2466974" y="3798889"/>
            <a:ext cx="1411457" cy="1066799"/>
          </a:xfrm>
          <a:prstGeom prst="rect">
            <a:avLst/>
          </a:prstGeom>
        </p:spPr>
      </p:pic>
      <p:pic>
        <p:nvPicPr>
          <p:cNvPr id="13" name="Picture 12">
            <a:extLst>
              <a:ext uri="{FF2B5EF4-FFF2-40B4-BE49-F238E27FC236}">
                <a16:creationId xmlns:a16="http://schemas.microsoft.com/office/drawing/2014/main" id="{FD4A334C-58AA-756C-5694-11B847DEBA1D}"/>
              </a:ext>
            </a:extLst>
          </p:cNvPr>
          <p:cNvPicPr>
            <a:picLocks noChangeAspect="1"/>
          </p:cNvPicPr>
          <p:nvPr/>
        </p:nvPicPr>
        <p:blipFill>
          <a:blip r:embed="rId5"/>
          <a:stretch>
            <a:fillRect/>
          </a:stretch>
        </p:blipFill>
        <p:spPr>
          <a:xfrm>
            <a:off x="1075592" y="5056189"/>
            <a:ext cx="8442114" cy="1560512"/>
          </a:xfrm>
          <a:prstGeom prst="rect">
            <a:avLst/>
          </a:prstGeom>
        </p:spPr>
      </p:pic>
    </p:spTree>
    <p:extLst>
      <p:ext uri="{BB962C8B-B14F-4D97-AF65-F5344CB8AC3E}">
        <p14:creationId xmlns:p14="http://schemas.microsoft.com/office/powerpoint/2010/main" val="402974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D3E61-2647-FD12-53A0-B6AC0B3AE0E6}"/>
              </a:ext>
            </a:extLst>
          </p:cNvPr>
          <p:cNvSpPr txBox="1"/>
          <p:nvPr/>
        </p:nvSpPr>
        <p:spPr>
          <a:xfrm>
            <a:off x="1181100" y="1582340"/>
            <a:ext cx="9829800" cy="3693319"/>
          </a:xfrm>
          <a:prstGeom prst="rect">
            <a:avLst/>
          </a:prstGeom>
          <a:noFill/>
        </p:spPr>
        <p:txBody>
          <a:bodyPr wrap="square">
            <a:spAutoFit/>
          </a:bodyPr>
          <a:lstStyle/>
          <a:p>
            <a:r>
              <a:rPr lang="ro-RO" b="1" dirty="0"/>
              <a:t>Mărimi caracteristice semnalelor acustice</a:t>
            </a:r>
          </a:p>
          <a:p>
            <a:pPr marL="285750" indent="-285750">
              <a:buFontTx/>
              <a:buChar char="-"/>
            </a:pPr>
            <a:r>
              <a:rPr lang="ro-RO" dirty="0" err="1"/>
              <a:t>Întrun</a:t>
            </a:r>
            <a:r>
              <a:rPr lang="ro-RO" dirty="0"/>
              <a:t> punct se măsoară presiunea gazului în momentul trecerii unui semnal acustic, se constată comprimări și destinderi succesive ale gazului, cu frecvențe caracteristice semnalului</a:t>
            </a:r>
          </a:p>
          <a:p>
            <a:pPr marL="285750" indent="-285750">
              <a:buFontTx/>
              <a:buChar char="-"/>
            </a:pPr>
            <a:r>
              <a:rPr lang="ro-RO" b="1" dirty="0"/>
              <a:t>Amplitudinea maximă a variației presiunii gazului </a:t>
            </a:r>
            <a:r>
              <a:rPr lang="ro-RO" dirty="0"/>
              <a:t>= presiunea acustică sau amplitudinea efectivă pa.</a:t>
            </a:r>
          </a:p>
          <a:p>
            <a:pPr marL="285750" indent="-285750">
              <a:buFontTx/>
              <a:buChar char="-"/>
            </a:pPr>
            <a:r>
              <a:rPr lang="ro-RO" dirty="0"/>
              <a:t>Un sunet perceput de ureche are proprietăți, parțial explicate prin mărimile fizice caracteristice sunetului.</a:t>
            </a:r>
          </a:p>
          <a:p>
            <a:pPr marL="285750" indent="-285750">
              <a:buFontTx/>
              <a:buChar char="-"/>
            </a:pPr>
            <a:r>
              <a:rPr lang="ro-RO" dirty="0"/>
              <a:t>Valoarea maximă a presiunii atmosferice tolerată de urechea umană – 30 N/m*2, și este mult mai mică ca presiunea atmosferică (10*5 N/m*2</a:t>
            </a:r>
          </a:p>
          <a:p>
            <a:pPr marL="285750" indent="-285750">
              <a:buFontTx/>
              <a:buChar char="-"/>
            </a:pPr>
            <a:r>
              <a:rPr lang="ro-RO" dirty="0"/>
              <a:t>Pentru un semnal de 1 kHz, audibil, presiunea acustică este de 10*-5 N/m*2</a:t>
            </a:r>
          </a:p>
          <a:p>
            <a:pPr marL="285750" indent="-285750">
              <a:buFontTx/>
              <a:buChar char="-"/>
            </a:pPr>
            <a:r>
              <a:rPr lang="ro-RO" dirty="0"/>
              <a:t>Impedanța acustică este mărimea ce caracterizează rezistența totală întâmpinată de semnalul acustic la trecerea </a:t>
            </a:r>
            <a:r>
              <a:rPr lang="ro-RO" dirty="0" err="1"/>
              <a:t>printrun</a:t>
            </a:r>
            <a:r>
              <a:rPr lang="ro-RO" dirty="0"/>
              <a:t> mediu, transportând energie</a:t>
            </a:r>
            <a:endParaRPr lang="en-US" dirty="0"/>
          </a:p>
        </p:txBody>
      </p:sp>
    </p:spTree>
    <p:extLst>
      <p:ext uri="{BB962C8B-B14F-4D97-AF65-F5344CB8AC3E}">
        <p14:creationId xmlns:p14="http://schemas.microsoft.com/office/powerpoint/2010/main" val="174468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2FB2-7D93-34A3-4080-9CE3A0E1D0B9}"/>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AA6A20AB-CADA-00E3-FF70-E80E2303BD35}"/>
              </a:ext>
            </a:extLst>
          </p:cNvPr>
          <p:cNvSpPr txBox="1"/>
          <p:nvPr/>
        </p:nvSpPr>
        <p:spPr>
          <a:xfrm>
            <a:off x="685800" y="1600200"/>
            <a:ext cx="10386694" cy="4196020"/>
          </a:xfrm>
          <a:prstGeom prst="rect">
            <a:avLst/>
          </a:prstGeom>
          <a:noFill/>
        </p:spPr>
        <p:txBody>
          <a:bodyPr wrap="square">
            <a:spAutoFit/>
          </a:bodyPr>
          <a:lstStyle/>
          <a:p>
            <a:pPr>
              <a:lnSpc>
                <a:spcPct val="150000"/>
              </a:lnSpc>
            </a:pPr>
            <a:r>
              <a:rPr lang="ro-RO" b="1" dirty="0"/>
              <a:t>Semnal acustic fundamental </a:t>
            </a:r>
            <a:r>
              <a:rPr lang="ro-RO" dirty="0"/>
              <a:t>=  semnalul de frecvență cât mai mică</a:t>
            </a:r>
          </a:p>
          <a:p>
            <a:pPr>
              <a:lnSpc>
                <a:spcPct val="150000"/>
              </a:lnSpc>
            </a:pPr>
            <a:r>
              <a:rPr lang="ro-RO" b="1" dirty="0"/>
              <a:t>Semnale acustice armonice </a:t>
            </a:r>
            <a:r>
              <a:rPr lang="ro-RO" dirty="0"/>
              <a:t>–semnale cu frecvența mai mare</a:t>
            </a:r>
          </a:p>
          <a:p>
            <a:pPr>
              <a:lnSpc>
                <a:spcPct val="150000"/>
              </a:lnSpc>
            </a:pPr>
            <a:r>
              <a:rPr lang="ro-RO" b="1" dirty="0"/>
              <a:t>Spectrul unui semnal acustic complex </a:t>
            </a:r>
            <a:r>
              <a:rPr lang="ro-RO" dirty="0"/>
              <a:t>– ansamblul frecvențelor sinusoidale care-l compun</a:t>
            </a:r>
          </a:p>
          <a:p>
            <a:pPr>
              <a:lnSpc>
                <a:spcPct val="150000"/>
              </a:lnSpc>
            </a:pPr>
            <a:r>
              <a:rPr lang="ro-RO" b="1" dirty="0"/>
              <a:t>Spectrul continuu </a:t>
            </a:r>
            <a:r>
              <a:rPr lang="ro-RO" dirty="0"/>
              <a:t>-  toate frecvențele dintr-un interval</a:t>
            </a:r>
          </a:p>
          <a:p>
            <a:pPr>
              <a:lnSpc>
                <a:spcPct val="150000"/>
              </a:lnSpc>
            </a:pPr>
            <a:r>
              <a:rPr lang="ro-RO" b="1" dirty="0"/>
              <a:t>Spectrul discret </a:t>
            </a:r>
            <a:r>
              <a:rPr lang="ro-RO" dirty="0"/>
              <a:t>– semnale suprapuse cu frecvențe de vibrație diferite</a:t>
            </a:r>
          </a:p>
          <a:p>
            <a:pPr>
              <a:lnSpc>
                <a:spcPct val="150000"/>
              </a:lnSpc>
            </a:pPr>
            <a:r>
              <a:rPr lang="ro-RO" b="1" dirty="0"/>
              <a:t>Zgomot </a:t>
            </a:r>
            <a:r>
              <a:rPr lang="ro-RO" dirty="0"/>
              <a:t>– semnal acustic cu spectru continuu (conține toate frecvențele posibile)</a:t>
            </a:r>
          </a:p>
          <a:p>
            <a:pPr>
              <a:lnSpc>
                <a:spcPct val="150000"/>
              </a:lnSpc>
            </a:pPr>
            <a:r>
              <a:rPr lang="ro-RO" b="1" dirty="0"/>
              <a:t>Muzică </a:t>
            </a:r>
            <a:r>
              <a:rPr lang="ro-RO" dirty="0"/>
              <a:t>– formată din armonice (multipli ai unor frecvențe fundamentale). Va avea un spectru discret format din </a:t>
            </a:r>
            <a:r>
              <a:rPr lang="ro-RO" b="1" dirty="0"/>
              <a:t>linii spectrale;</a:t>
            </a:r>
          </a:p>
          <a:p>
            <a:pPr>
              <a:lnSpc>
                <a:spcPct val="150000"/>
              </a:lnSpc>
            </a:pPr>
            <a:r>
              <a:rPr lang="ro-RO" b="1" dirty="0"/>
              <a:t>Vorbirea articulată </a:t>
            </a:r>
            <a:r>
              <a:rPr lang="ro-RO" dirty="0"/>
              <a:t>– amestec de zgomote și muzică în continuă stare de tranziție (consoanele au frecvențe înalte; vocalele au frecvențe joase)</a:t>
            </a:r>
            <a:endParaRPr lang="en-US" dirty="0"/>
          </a:p>
        </p:txBody>
      </p:sp>
    </p:spTree>
    <p:extLst>
      <p:ext uri="{BB962C8B-B14F-4D97-AF65-F5344CB8AC3E}">
        <p14:creationId xmlns:p14="http://schemas.microsoft.com/office/powerpoint/2010/main" val="193954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2D9A-B407-1223-9F85-DADD5E29B5C2}"/>
              </a:ext>
            </a:extLst>
          </p:cNvPr>
          <p:cNvSpPr>
            <a:spLocks noGrp="1"/>
          </p:cNvSpPr>
          <p:nvPr>
            <p:ph type="title"/>
          </p:nvPr>
        </p:nvSpPr>
        <p:spPr/>
        <p:txBody>
          <a:bodyPr/>
          <a:lstStyle/>
          <a:p>
            <a:r>
              <a:rPr lang="ro-MD" dirty="0"/>
              <a:t>Clasificarea Undelor Sonore</a:t>
            </a:r>
            <a:endParaRPr lang="ro-RO" dirty="0"/>
          </a:p>
        </p:txBody>
      </p:sp>
      <p:sp>
        <p:nvSpPr>
          <p:cNvPr id="3" name="Content Placeholder 2">
            <a:extLst>
              <a:ext uri="{FF2B5EF4-FFF2-40B4-BE49-F238E27FC236}">
                <a16:creationId xmlns:a16="http://schemas.microsoft.com/office/drawing/2014/main" id="{2FFE8BDB-0AAE-CD82-EF29-5BBD7EFE42DE}"/>
              </a:ext>
            </a:extLst>
          </p:cNvPr>
          <p:cNvSpPr>
            <a:spLocks noGrp="1"/>
          </p:cNvSpPr>
          <p:nvPr>
            <p:ph idx="1"/>
          </p:nvPr>
        </p:nvSpPr>
        <p:spPr>
          <a:xfrm>
            <a:off x="6125308" y="1769745"/>
            <a:ext cx="5761892" cy="3693319"/>
          </a:xfrm>
        </p:spPr>
        <p:txBody>
          <a:bodyPr/>
          <a:lstStyle/>
          <a:p>
            <a:endParaRPr lang="ro-MD" dirty="0"/>
          </a:p>
          <a:p>
            <a:pPr marL="0" indent="0">
              <a:buNone/>
            </a:pPr>
            <a:r>
              <a:rPr lang="ro-MD" dirty="0"/>
              <a:t>US rar conțin o singură frecvență (unda fundamentală + amestec de frecvențe, inclusiv de armonice ale aceleiași frecvențe)</a:t>
            </a:r>
          </a:p>
          <a:p>
            <a:pPr marL="0" indent="0">
              <a:buNone/>
            </a:pPr>
            <a:endParaRPr lang="ro-MD" dirty="0"/>
          </a:p>
          <a:p>
            <a:pPr marL="0" indent="0">
              <a:buNone/>
            </a:pPr>
            <a:r>
              <a:rPr lang="ro-MD" dirty="0"/>
              <a:t>Unda fundamentală transportă o energie mult mai mare decât armonicele</a:t>
            </a:r>
          </a:p>
          <a:p>
            <a:endParaRPr lang="ro-RO" dirty="0"/>
          </a:p>
        </p:txBody>
      </p:sp>
      <p:pic>
        <p:nvPicPr>
          <p:cNvPr id="5" name="Picture 4">
            <a:extLst>
              <a:ext uri="{FF2B5EF4-FFF2-40B4-BE49-F238E27FC236}">
                <a16:creationId xmlns:a16="http://schemas.microsoft.com/office/drawing/2014/main" id="{6CEEFCF0-571F-F204-899F-17F19FBE2336}"/>
              </a:ext>
            </a:extLst>
          </p:cNvPr>
          <p:cNvPicPr>
            <a:picLocks noChangeAspect="1"/>
          </p:cNvPicPr>
          <p:nvPr/>
        </p:nvPicPr>
        <p:blipFill>
          <a:blip r:embed="rId2"/>
          <a:stretch>
            <a:fillRect/>
          </a:stretch>
        </p:blipFill>
        <p:spPr>
          <a:xfrm>
            <a:off x="76089" y="1311478"/>
            <a:ext cx="6049219" cy="3448531"/>
          </a:xfrm>
          <a:prstGeom prst="rect">
            <a:avLst/>
          </a:prstGeom>
        </p:spPr>
      </p:pic>
    </p:spTree>
    <p:extLst>
      <p:ext uri="{BB962C8B-B14F-4D97-AF65-F5344CB8AC3E}">
        <p14:creationId xmlns:p14="http://schemas.microsoft.com/office/powerpoint/2010/main" val="179791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7D37A5-6A3F-B547-8C35-50C53C9E989D}"/>
              </a:ext>
            </a:extLst>
          </p:cNvPr>
          <p:cNvSpPr>
            <a:spLocks noGrp="1"/>
          </p:cNvSpPr>
          <p:nvPr>
            <p:ph type="body" idx="1"/>
          </p:nvPr>
        </p:nvSpPr>
        <p:spPr>
          <a:xfrm>
            <a:off x="228600" y="304800"/>
            <a:ext cx="11430000" cy="5170646"/>
          </a:xfrm>
        </p:spPr>
        <p:txBody>
          <a:bodyPr/>
          <a:lstStyle/>
          <a:p>
            <a:r>
              <a:rPr lang="en-US" dirty="0"/>
              <a:t>1. The Intensity of the Sound ≡ Amplitude</a:t>
            </a:r>
          </a:p>
          <a:p>
            <a:r>
              <a:rPr lang="en-US" dirty="0"/>
              <a:t>Physical intensity unit </a:t>
            </a:r>
            <a:r>
              <a:rPr lang="ro-RO" dirty="0"/>
              <a:t>                </a:t>
            </a:r>
            <a:r>
              <a:rPr lang="en-US" dirty="0"/>
              <a:t>dB</a:t>
            </a:r>
          </a:p>
          <a:p>
            <a:endParaRPr lang="ro-RO" dirty="0">
              <a:solidFill>
                <a:srgbClr val="FF0000"/>
              </a:solidFill>
            </a:endParaRPr>
          </a:p>
          <a:p>
            <a:r>
              <a:rPr lang="en-US" dirty="0">
                <a:solidFill>
                  <a:srgbClr val="FF0000"/>
                </a:solidFill>
              </a:rPr>
              <a:t>Physical Quantities Used in the Calculation of Sound Intensity (Weber-Fechner</a:t>
            </a:r>
          </a:p>
          <a:p>
            <a:r>
              <a:rPr lang="en-US" dirty="0">
                <a:solidFill>
                  <a:srgbClr val="FF0000"/>
                </a:solidFill>
              </a:rPr>
              <a:t>Law)</a:t>
            </a:r>
          </a:p>
          <a:p>
            <a:r>
              <a:rPr lang="en-US" dirty="0">
                <a:solidFill>
                  <a:srgbClr val="FF0000"/>
                </a:solidFill>
              </a:rPr>
              <a:t>Sound Pressure Level (SPL) Scale</a:t>
            </a:r>
          </a:p>
          <a:p>
            <a:r>
              <a:rPr lang="en-US" dirty="0"/>
              <a:t>N/m2</a:t>
            </a:r>
            <a:r>
              <a:rPr lang="ro-RO" dirty="0"/>
              <a:t> </a:t>
            </a:r>
            <a:r>
              <a:rPr lang="en-US" dirty="0"/>
              <a:t>(P: Pressure) Expresses only the instrumental size of the </a:t>
            </a:r>
            <a:r>
              <a:rPr lang="en-US" dirty="0" err="1"/>
              <a:t>soundintensity</a:t>
            </a:r>
            <a:r>
              <a:rPr lang="en-US" dirty="0"/>
              <a:t>.</a:t>
            </a:r>
          </a:p>
          <a:p>
            <a:r>
              <a:rPr lang="ro-RO" dirty="0"/>
              <a:t>                                  </a:t>
            </a:r>
            <a:r>
              <a:rPr lang="en-US" dirty="0"/>
              <a:t>Is independent of factors such as frequency,</a:t>
            </a:r>
            <a:r>
              <a:rPr lang="ro-RO" dirty="0"/>
              <a:t> </a:t>
            </a:r>
            <a:r>
              <a:rPr lang="en-US" dirty="0"/>
              <a:t>timbre, etc.</a:t>
            </a:r>
          </a:p>
          <a:p>
            <a:r>
              <a:rPr lang="en-US" dirty="0"/>
              <a:t>Equation</a:t>
            </a:r>
            <a:r>
              <a:rPr lang="ro-RO" dirty="0"/>
              <a:t>                   </a:t>
            </a:r>
            <a:r>
              <a:rPr lang="en-US" dirty="0"/>
              <a:t> dB =20xlog(P/P</a:t>
            </a:r>
            <a:r>
              <a:rPr lang="en-US" sz="1800" dirty="0"/>
              <a:t>0</a:t>
            </a:r>
            <a:r>
              <a:rPr lang="en-US" dirty="0"/>
              <a:t>)</a:t>
            </a:r>
          </a:p>
          <a:p>
            <a:endParaRPr lang="ro-RO" dirty="0">
              <a:solidFill>
                <a:srgbClr val="FF0000"/>
              </a:solidFill>
            </a:endParaRPr>
          </a:p>
          <a:p>
            <a:r>
              <a:rPr lang="en-US" dirty="0">
                <a:solidFill>
                  <a:srgbClr val="FF0000"/>
                </a:solidFill>
              </a:rPr>
              <a:t>Hearing Level (HL) Scale</a:t>
            </a:r>
          </a:p>
          <a:p>
            <a:r>
              <a:rPr lang="en-US" dirty="0"/>
              <a:t>W/m</a:t>
            </a:r>
            <a:r>
              <a:rPr lang="ro-RO" dirty="0"/>
              <a:t>*</a:t>
            </a:r>
            <a:r>
              <a:rPr lang="en-US" dirty="0"/>
              <a:t>2</a:t>
            </a:r>
            <a:r>
              <a:rPr lang="ro-RO" dirty="0"/>
              <a:t> </a:t>
            </a:r>
            <a:r>
              <a:rPr lang="en-US" dirty="0"/>
              <a:t>(I: Intensity) </a:t>
            </a:r>
            <a:r>
              <a:rPr lang="ro-RO" dirty="0"/>
              <a:t>  </a:t>
            </a:r>
            <a:r>
              <a:rPr lang="en-US" dirty="0"/>
              <a:t>Expresses the work performed by the sound</a:t>
            </a:r>
            <a:r>
              <a:rPr lang="ro-RO" dirty="0"/>
              <a:t> </a:t>
            </a:r>
            <a:r>
              <a:rPr lang="en-US" dirty="0"/>
              <a:t>intensity.</a:t>
            </a:r>
          </a:p>
          <a:p>
            <a:r>
              <a:rPr lang="ro-RO" dirty="0"/>
              <a:t>                                  </a:t>
            </a:r>
            <a:r>
              <a:rPr lang="en-US" dirty="0"/>
              <a:t>Affected by the factors such as frequency,</a:t>
            </a:r>
            <a:r>
              <a:rPr lang="ro-RO" dirty="0"/>
              <a:t> </a:t>
            </a:r>
            <a:r>
              <a:rPr lang="en-US" dirty="0"/>
              <a:t>timbre, etc.</a:t>
            </a:r>
          </a:p>
          <a:p>
            <a:r>
              <a:rPr lang="ro-RO" dirty="0"/>
              <a:t>                                  </a:t>
            </a:r>
            <a:r>
              <a:rPr lang="en-US" dirty="0"/>
              <a:t>dB Equation </a:t>
            </a:r>
            <a:r>
              <a:rPr lang="ro-RO" dirty="0"/>
              <a:t>                  </a:t>
            </a:r>
            <a:r>
              <a:rPr lang="en-US" dirty="0"/>
              <a:t>dB =10xlog(I/I</a:t>
            </a:r>
            <a:r>
              <a:rPr lang="en-US" sz="1800" dirty="0"/>
              <a:t>0</a:t>
            </a:r>
            <a:r>
              <a:rPr lang="ro-RO" dirty="0"/>
              <a:t>)</a:t>
            </a:r>
            <a:endParaRPr lang="en-US" dirty="0"/>
          </a:p>
        </p:txBody>
      </p:sp>
      <p:sp>
        <p:nvSpPr>
          <p:cNvPr id="4" name="Arrow: Right 3">
            <a:extLst>
              <a:ext uri="{FF2B5EF4-FFF2-40B4-BE49-F238E27FC236}">
                <a16:creationId xmlns:a16="http://schemas.microsoft.com/office/drawing/2014/main" id="{2E7EFF9A-284B-5FF9-6C1D-00A836333EF1}"/>
              </a:ext>
            </a:extLst>
          </p:cNvPr>
          <p:cNvSpPr/>
          <p:nvPr/>
        </p:nvSpPr>
        <p:spPr>
          <a:xfrm>
            <a:off x="3733800" y="762000"/>
            <a:ext cx="990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03C2A76-D155-EAB9-ABAB-64B40B625DCC}"/>
              </a:ext>
            </a:extLst>
          </p:cNvPr>
          <p:cNvSpPr/>
          <p:nvPr/>
        </p:nvSpPr>
        <p:spPr>
          <a:xfrm>
            <a:off x="1905000" y="3352800"/>
            <a:ext cx="990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E056400-83A5-82C9-69FA-9FA2EA036731}"/>
              </a:ext>
            </a:extLst>
          </p:cNvPr>
          <p:cNvSpPr/>
          <p:nvPr/>
        </p:nvSpPr>
        <p:spPr>
          <a:xfrm>
            <a:off x="5105400" y="5323046"/>
            <a:ext cx="990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11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B22B-B796-EA03-3F53-459F9C604E90}"/>
              </a:ext>
            </a:extLst>
          </p:cNvPr>
          <p:cNvSpPr>
            <a:spLocks noGrp="1"/>
          </p:cNvSpPr>
          <p:nvPr>
            <p:ph type="title"/>
          </p:nvPr>
        </p:nvSpPr>
        <p:spPr/>
        <p:txBody>
          <a:bodyPr/>
          <a:lstStyle/>
          <a:p>
            <a:r>
              <a:rPr lang="ro-RO" dirty="0"/>
              <a:t>Refracția Undelor </a:t>
            </a:r>
            <a:r>
              <a:rPr lang="ro-RO" dirty="0" err="1"/>
              <a:t>Sonoare</a:t>
            </a:r>
            <a:endParaRPr lang="en-US" dirty="0"/>
          </a:p>
        </p:txBody>
      </p:sp>
      <p:sp>
        <p:nvSpPr>
          <p:cNvPr id="4" name="TextBox 3">
            <a:extLst>
              <a:ext uri="{FF2B5EF4-FFF2-40B4-BE49-F238E27FC236}">
                <a16:creationId xmlns:a16="http://schemas.microsoft.com/office/drawing/2014/main" id="{0242F14B-A597-57BF-B541-FC89111A65C6}"/>
              </a:ext>
            </a:extLst>
          </p:cNvPr>
          <p:cNvSpPr txBox="1"/>
          <p:nvPr/>
        </p:nvSpPr>
        <p:spPr>
          <a:xfrm>
            <a:off x="609600" y="1315353"/>
            <a:ext cx="11125200" cy="4524315"/>
          </a:xfrm>
          <a:prstGeom prst="rect">
            <a:avLst/>
          </a:prstGeom>
          <a:noFill/>
        </p:spPr>
        <p:txBody>
          <a:bodyPr wrap="square">
            <a:spAutoFit/>
          </a:bodyPr>
          <a:lstStyle/>
          <a:p>
            <a:r>
              <a:rPr lang="en-US" b="1" dirty="0" err="1"/>
              <a:t>Refracția</a:t>
            </a:r>
            <a:r>
              <a:rPr lang="en-US" b="1" dirty="0"/>
              <a:t> </a:t>
            </a:r>
            <a:r>
              <a:rPr lang="en-US" b="1" dirty="0" err="1"/>
              <a:t>undelor</a:t>
            </a:r>
            <a:r>
              <a:rPr lang="en-US" b="1" dirty="0"/>
              <a:t> </a:t>
            </a:r>
            <a:r>
              <a:rPr lang="en-US" b="1" dirty="0" err="1"/>
              <a:t>sonore</a:t>
            </a:r>
            <a:r>
              <a:rPr lang="en-US" b="1" dirty="0"/>
              <a:t> </a:t>
            </a:r>
            <a:r>
              <a:rPr lang="en-US" dirty="0" err="1"/>
              <a:t>este</a:t>
            </a:r>
            <a:r>
              <a:rPr lang="en-US" dirty="0"/>
              <a:t> </a:t>
            </a:r>
            <a:r>
              <a:rPr lang="en-US" dirty="0" err="1"/>
              <a:t>schimbarea</a:t>
            </a:r>
            <a:r>
              <a:rPr lang="en-US" dirty="0"/>
              <a:t> </a:t>
            </a:r>
            <a:r>
              <a:rPr lang="en-US" dirty="0" err="1"/>
              <a:t>direcției</a:t>
            </a:r>
            <a:r>
              <a:rPr lang="en-US" dirty="0"/>
              <a:t> de </a:t>
            </a:r>
            <a:r>
              <a:rPr lang="en-US" dirty="0" err="1"/>
              <a:t>propagare</a:t>
            </a:r>
            <a:r>
              <a:rPr lang="en-US" dirty="0"/>
              <a:t> a </a:t>
            </a:r>
            <a:r>
              <a:rPr lang="en-US" dirty="0" err="1"/>
              <a:t>sunetului</a:t>
            </a:r>
            <a:r>
              <a:rPr lang="en-US" dirty="0"/>
              <a:t> </a:t>
            </a:r>
            <a:r>
              <a:rPr lang="en-US" dirty="0" err="1"/>
              <a:t>atunci</a:t>
            </a:r>
            <a:r>
              <a:rPr lang="en-US" dirty="0"/>
              <a:t> </a:t>
            </a:r>
            <a:r>
              <a:rPr lang="en-US" dirty="0" err="1"/>
              <a:t>când</a:t>
            </a:r>
            <a:r>
              <a:rPr lang="en-US" dirty="0"/>
              <a:t> </a:t>
            </a:r>
            <a:r>
              <a:rPr lang="en-US" dirty="0" err="1"/>
              <a:t>acesta</a:t>
            </a:r>
            <a:r>
              <a:rPr lang="en-US" dirty="0"/>
              <a:t> </a:t>
            </a:r>
            <a:r>
              <a:rPr lang="en-US" dirty="0" err="1"/>
              <a:t>trece</a:t>
            </a:r>
            <a:r>
              <a:rPr lang="en-US" dirty="0"/>
              <a:t> </a:t>
            </a:r>
            <a:r>
              <a:rPr lang="en-US" dirty="0" err="1"/>
              <a:t>dintr</a:t>
            </a:r>
            <a:r>
              <a:rPr lang="en-US" dirty="0"/>
              <a:t>-un </a:t>
            </a:r>
            <a:r>
              <a:rPr lang="en-US" dirty="0" err="1"/>
              <a:t>mediu</a:t>
            </a:r>
            <a:r>
              <a:rPr lang="en-US" dirty="0"/>
              <a:t> </a:t>
            </a:r>
            <a:r>
              <a:rPr lang="en-US" dirty="0" err="1"/>
              <a:t>în</a:t>
            </a:r>
            <a:r>
              <a:rPr lang="en-US" dirty="0"/>
              <a:t> </a:t>
            </a:r>
            <a:r>
              <a:rPr lang="en-US" dirty="0" err="1"/>
              <a:t>altul</a:t>
            </a:r>
            <a:r>
              <a:rPr lang="en-US" dirty="0"/>
              <a:t> </a:t>
            </a:r>
            <a:r>
              <a:rPr lang="en-US" dirty="0" err="1"/>
              <a:t>sau</a:t>
            </a:r>
            <a:r>
              <a:rPr lang="en-US" dirty="0"/>
              <a:t> </a:t>
            </a:r>
            <a:r>
              <a:rPr lang="en-US" dirty="0" err="1"/>
              <a:t>prin</a:t>
            </a:r>
            <a:r>
              <a:rPr lang="en-US" dirty="0"/>
              <a:t> </a:t>
            </a:r>
            <a:r>
              <a:rPr lang="en-US" dirty="0" err="1"/>
              <a:t>straturi</a:t>
            </a:r>
            <a:r>
              <a:rPr lang="en-US" dirty="0"/>
              <a:t> cu </a:t>
            </a:r>
            <a:r>
              <a:rPr lang="en-US" dirty="0" err="1"/>
              <a:t>densități</a:t>
            </a:r>
            <a:r>
              <a:rPr lang="en-US" dirty="0"/>
              <a:t> </a:t>
            </a:r>
            <a:r>
              <a:rPr lang="en-US" dirty="0" err="1"/>
              <a:t>și</a:t>
            </a:r>
            <a:r>
              <a:rPr lang="en-US" dirty="0"/>
              <a:t> </a:t>
            </a:r>
            <a:r>
              <a:rPr lang="en-US" dirty="0" err="1"/>
              <a:t>temperaturi</a:t>
            </a:r>
            <a:r>
              <a:rPr lang="en-US" dirty="0"/>
              <a:t> </a:t>
            </a:r>
            <a:r>
              <a:rPr lang="en-US" dirty="0" err="1"/>
              <a:t>diferite</a:t>
            </a:r>
            <a:r>
              <a:rPr lang="en-US" dirty="0"/>
              <a:t>. </a:t>
            </a:r>
            <a:endParaRPr lang="ro-RO" dirty="0"/>
          </a:p>
          <a:p>
            <a:r>
              <a:rPr lang="en-US" dirty="0" err="1"/>
              <a:t>Această</a:t>
            </a:r>
            <a:r>
              <a:rPr lang="en-US" dirty="0"/>
              <a:t> </a:t>
            </a:r>
            <a:r>
              <a:rPr lang="en-US" dirty="0" err="1"/>
              <a:t>schimbare</a:t>
            </a:r>
            <a:r>
              <a:rPr lang="en-US" dirty="0"/>
              <a:t> de </a:t>
            </a:r>
            <a:r>
              <a:rPr lang="en-US" dirty="0" err="1"/>
              <a:t>direcție</a:t>
            </a:r>
            <a:r>
              <a:rPr lang="en-US" dirty="0"/>
              <a:t> </a:t>
            </a:r>
            <a:r>
              <a:rPr lang="en-US" dirty="0" err="1"/>
              <a:t>este</a:t>
            </a:r>
            <a:r>
              <a:rPr lang="en-US" dirty="0"/>
              <a:t> </a:t>
            </a:r>
            <a:r>
              <a:rPr lang="en-US" dirty="0" err="1"/>
              <a:t>cauzată</a:t>
            </a:r>
            <a:r>
              <a:rPr lang="en-US" dirty="0"/>
              <a:t> de </a:t>
            </a:r>
            <a:r>
              <a:rPr lang="en-US" dirty="0" err="1"/>
              <a:t>modificarea</a:t>
            </a:r>
            <a:r>
              <a:rPr lang="en-US" dirty="0"/>
              <a:t> </a:t>
            </a:r>
            <a:r>
              <a:rPr lang="en-US" dirty="0" err="1"/>
              <a:t>vitezei</a:t>
            </a:r>
            <a:r>
              <a:rPr lang="en-US" dirty="0"/>
              <a:t> de </a:t>
            </a:r>
            <a:r>
              <a:rPr lang="en-US" dirty="0" err="1"/>
              <a:t>propagare</a:t>
            </a:r>
            <a:r>
              <a:rPr lang="en-US" dirty="0"/>
              <a:t> a </a:t>
            </a:r>
            <a:r>
              <a:rPr lang="en-US" dirty="0" err="1"/>
              <a:t>undei</a:t>
            </a:r>
            <a:r>
              <a:rPr lang="en-US" dirty="0"/>
              <a:t> </a:t>
            </a:r>
            <a:r>
              <a:rPr lang="en-US" dirty="0" err="1"/>
              <a:t>sonore</a:t>
            </a:r>
            <a:r>
              <a:rPr lang="en-US" dirty="0"/>
              <a:t>, </a:t>
            </a:r>
            <a:r>
              <a:rPr lang="en-US" dirty="0" err="1"/>
              <a:t>deoarece</a:t>
            </a:r>
            <a:r>
              <a:rPr lang="en-US" dirty="0"/>
              <a:t> </a:t>
            </a:r>
            <a:r>
              <a:rPr lang="en-US" dirty="0" err="1"/>
              <a:t>viteza</a:t>
            </a:r>
            <a:r>
              <a:rPr lang="en-US" dirty="0"/>
              <a:t> </a:t>
            </a:r>
            <a:r>
              <a:rPr lang="en-US" dirty="0" err="1"/>
              <a:t>sunetului</a:t>
            </a:r>
            <a:r>
              <a:rPr lang="en-US" dirty="0"/>
              <a:t> </a:t>
            </a:r>
            <a:r>
              <a:rPr lang="en-US" dirty="0" err="1"/>
              <a:t>depinde</a:t>
            </a:r>
            <a:r>
              <a:rPr lang="en-US" dirty="0"/>
              <a:t> de </a:t>
            </a:r>
            <a:r>
              <a:rPr lang="en-US" dirty="0" err="1"/>
              <a:t>densitatea</a:t>
            </a:r>
            <a:r>
              <a:rPr lang="en-US" dirty="0"/>
              <a:t> </a:t>
            </a:r>
            <a:r>
              <a:rPr lang="en-US" dirty="0" err="1"/>
              <a:t>și</a:t>
            </a:r>
            <a:r>
              <a:rPr lang="en-US" dirty="0"/>
              <a:t> </a:t>
            </a:r>
            <a:r>
              <a:rPr lang="en-US" dirty="0" err="1"/>
              <a:t>temperatura</a:t>
            </a:r>
            <a:r>
              <a:rPr lang="en-US" dirty="0"/>
              <a:t> </a:t>
            </a:r>
            <a:r>
              <a:rPr lang="en-US" dirty="0" err="1"/>
              <a:t>mediului</a:t>
            </a:r>
            <a:r>
              <a:rPr lang="en-US" dirty="0"/>
              <a:t>. </a:t>
            </a:r>
            <a:endParaRPr lang="ro-RO" dirty="0"/>
          </a:p>
          <a:p>
            <a:r>
              <a:rPr lang="en-US" b="1" dirty="0" err="1"/>
              <a:t>Legile</a:t>
            </a:r>
            <a:r>
              <a:rPr lang="en-US" b="1" dirty="0"/>
              <a:t> </a:t>
            </a:r>
            <a:r>
              <a:rPr lang="en-US" b="1" dirty="0" err="1"/>
              <a:t>refracție</a:t>
            </a:r>
            <a:r>
              <a:rPr lang="en-US" b="1" dirty="0"/>
              <a:t> sunt:</a:t>
            </a:r>
          </a:p>
          <a:p>
            <a:r>
              <a:rPr lang="ro-RO" dirty="0"/>
              <a:t>1) </a:t>
            </a:r>
            <a:r>
              <a:rPr lang="en-US" dirty="0"/>
              <a:t>Raza </a:t>
            </a:r>
            <a:r>
              <a:rPr lang="en-US" dirty="0" err="1"/>
              <a:t>incidentă</a:t>
            </a:r>
            <a:r>
              <a:rPr lang="en-US" dirty="0"/>
              <a:t>, </a:t>
            </a:r>
            <a:r>
              <a:rPr lang="en-US" dirty="0" err="1"/>
              <a:t>normala</a:t>
            </a:r>
            <a:r>
              <a:rPr lang="en-US" dirty="0"/>
              <a:t> (</a:t>
            </a:r>
            <a:r>
              <a:rPr lang="en-US" dirty="0" err="1"/>
              <a:t>în</a:t>
            </a:r>
            <a:r>
              <a:rPr lang="en-US" dirty="0"/>
              <a:t> </a:t>
            </a:r>
            <a:r>
              <a:rPr lang="en-US" dirty="0" err="1"/>
              <a:t>punctul</a:t>
            </a:r>
            <a:r>
              <a:rPr lang="en-US" dirty="0"/>
              <a:t> de </a:t>
            </a:r>
            <a:r>
              <a:rPr lang="en-US" dirty="0" err="1"/>
              <a:t>incidență</a:t>
            </a:r>
            <a:r>
              <a:rPr lang="en-US" dirty="0"/>
              <a:t>) </a:t>
            </a:r>
            <a:r>
              <a:rPr lang="en-US" dirty="0" err="1"/>
              <a:t>și</a:t>
            </a:r>
            <a:r>
              <a:rPr lang="en-US" dirty="0"/>
              <a:t> raza </a:t>
            </a:r>
            <a:r>
              <a:rPr lang="en-US" dirty="0" err="1"/>
              <a:t>refractată</a:t>
            </a:r>
            <a:r>
              <a:rPr lang="en-US" dirty="0"/>
              <a:t> sunt </a:t>
            </a:r>
            <a:r>
              <a:rPr lang="en-US" dirty="0" err="1"/>
              <a:t>coplanare</a:t>
            </a:r>
            <a:r>
              <a:rPr lang="en-US" dirty="0"/>
              <a:t>.</a:t>
            </a:r>
          </a:p>
          <a:p>
            <a:r>
              <a:rPr lang="ro-RO" dirty="0"/>
              <a:t>2) </a:t>
            </a:r>
            <a:r>
              <a:rPr lang="en-US" dirty="0" err="1"/>
              <a:t>Indicele</a:t>
            </a:r>
            <a:r>
              <a:rPr lang="en-US" dirty="0"/>
              <a:t> de </a:t>
            </a:r>
            <a:r>
              <a:rPr lang="en-US" dirty="0" err="1"/>
              <a:t>refracție</a:t>
            </a:r>
            <a:r>
              <a:rPr lang="en-US" dirty="0"/>
              <a:t> </a:t>
            </a:r>
            <a:r>
              <a:rPr lang="en-US" dirty="0" err="1"/>
              <a:t>notat</a:t>
            </a:r>
            <a:r>
              <a:rPr lang="en-US" dirty="0"/>
              <a:t> cu </a:t>
            </a:r>
            <a:r>
              <a:rPr lang="en-US" b="1" dirty="0"/>
              <a:t>n </a:t>
            </a:r>
            <a:r>
              <a:rPr lang="en-US" dirty="0" err="1"/>
              <a:t>este</a:t>
            </a:r>
            <a:r>
              <a:rPr lang="en-US" dirty="0"/>
              <a:t> </a:t>
            </a:r>
            <a:r>
              <a:rPr lang="en-US" dirty="0" err="1"/>
              <a:t>raportul</a:t>
            </a:r>
            <a:r>
              <a:rPr lang="en-US" dirty="0"/>
              <a:t> </a:t>
            </a:r>
            <a:r>
              <a:rPr lang="en-US" dirty="0" err="1"/>
              <a:t>dintre</a:t>
            </a:r>
            <a:r>
              <a:rPr lang="en-US" dirty="0"/>
              <a:t> </a:t>
            </a:r>
            <a:r>
              <a:rPr lang="en-US" dirty="0" err="1"/>
              <a:t>sinusul</a:t>
            </a:r>
            <a:r>
              <a:rPr lang="en-US" dirty="0"/>
              <a:t> </a:t>
            </a:r>
            <a:r>
              <a:rPr lang="en-US" dirty="0" err="1"/>
              <a:t>unghiului</a:t>
            </a:r>
            <a:r>
              <a:rPr lang="en-US" dirty="0"/>
              <a:t> </a:t>
            </a:r>
            <a:endParaRPr lang="ro-RO" dirty="0"/>
          </a:p>
          <a:p>
            <a:r>
              <a:rPr lang="en-US" dirty="0"/>
              <a:t>de </a:t>
            </a:r>
            <a:r>
              <a:rPr lang="en-US" dirty="0" err="1"/>
              <a:t>incidență</a:t>
            </a:r>
            <a:r>
              <a:rPr lang="en-US" dirty="0"/>
              <a:t> </a:t>
            </a:r>
            <a:r>
              <a:rPr lang="en-US" b="1" dirty="0" err="1"/>
              <a:t>i</a:t>
            </a:r>
            <a:r>
              <a:rPr lang="en-US" b="1" dirty="0"/>
              <a:t> </a:t>
            </a:r>
            <a:r>
              <a:rPr lang="en-US" dirty="0" err="1"/>
              <a:t>si</a:t>
            </a:r>
            <a:r>
              <a:rPr lang="en-US" dirty="0"/>
              <a:t> </a:t>
            </a:r>
            <a:r>
              <a:rPr lang="en-US" dirty="0" err="1"/>
              <a:t>sinusul</a:t>
            </a:r>
            <a:r>
              <a:rPr lang="en-US" dirty="0"/>
              <a:t> </a:t>
            </a:r>
            <a:r>
              <a:rPr lang="en-US" dirty="0" err="1"/>
              <a:t>unghiului</a:t>
            </a:r>
            <a:r>
              <a:rPr lang="en-US" dirty="0"/>
              <a:t> de </a:t>
            </a:r>
            <a:r>
              <a:rPr lang="en-US" dirty="0" err="1"/>
              <a:t>refracție</a:t>
            </a:r>
            <a:r>
              <a:rPr lang="en-US" dirty="0"/>
              <a:t> </a:t>
            </a:r>
            <a:r>
              <a:rPr lang="en-US" b="1" dirty="0"/>
              <a:t>r</a:t>
            </a:r>
            <a:r>
              <a:rPr lang="en-US" dirty="0"/>
              <a:t>.</a:t>
            </a:r>
          </a:p>
          <a:p>
            <a:r>
              <a:rPr lang="en-US" dirty="0" err="1"/>
              <a:t>Matematic</a:t>
            </a:r>
            <a:r>
              <a:rPr lang="en-US" dirty="0"/>
              <a:t> a </a:t>
            </a:r>
            <a:r>
              <a:rPr lang="en-US" dirty="0" err="1"/>
              <a:t>doua</a:t>
            </a:r>
            <a:r>
              <a:rPr lang="en-US" dirty="0"/>
              <a:t> </a:t>
            </a:r>
            <a:r>
              <a:rPr lang="en-US" dirty="0" err="1"/>
              <a:t>lege</a:t>
            </a:r>
            <a:r>
              <a:rPr lang="en-US" dirty="0"/>
              <a:t> se </a:t>
            </a:r>
            <a:r>
              <a:rPr lang="en-US" dirty="0" err="1"/>
              <a:t>poate</a:t>
            </a:r>
            <a:r>
              <a:rPr lang="en-US" dirty="0"/>
              <a:t> </a:t>
            </a:r>
            <a:r>
              <a:rPr lang="en-US" dirty="0" err="1"/>
              <a:t>scrie</a:t>
            </a:r>
            <a:r>
              <a:rPr lang="en-US" dirty="0"/>
              <a:t>:</a:t>
            </a:r>
          </a:p>
          <a:p>
            <a:r>
              <a:rPr lang="ro-RO" b="1" dirty="0"/>
              <a:t>n </a:t>
            </a:r>
            <a:r>
              <a:rPr lang="en-US" b="1" dirty="0"/>
              <a:t>=</a:t>
            </a:r>
            <a:r>
              <a:rPr lang="ro-RO" b="1" dirty="0"/>
              <a:t> </a:t>
            </a:r>
            <a:r>
              <a:rPr lang="en-US" b="1" dirty="0"/>
              <a:t>sin</a:t>
            </a:r>
            <a:r>
              <a:rPr lang="ro-RO" b="1" dirty="0"/>
              <a:t> </a:t>
            </a:r>
            <a:r>
              <a:rPr lang="en-US" b="1" dirty="0" err="1"/>
              <a:t>i</a:t>
            </a:r>
            <a:r>
              <a:rPr lang="ro-RO" b="1" dirty="0"/>
              <a:t> / s</a:t>
            </a:r>
            <a:r>
              <a:rPr lang="en-US" b="1" dirty="0"/>
              <a:t>in</a:t>
            </a:r>
            <a:r>
              <a:rPr lang="ro-RO" b="1" dirty="0"/>
              <a:t> </a:t>
            </a:r>
            <a:r>
              <a:rPr lang="en-US" b="1" dirty="0"/>
              <a:t>⁡r</a:t>
            </a:r>
            <a:endParaRPr lang="ro-RO" b="1" dirty="0"/>
          </a:p>
          <a:p>
            <a:endParaRPr lang="ro-RO" b="1" dirty="0"/>
          </a:p>
          <a:p>
            <a:r>
              <a:rPr lang="en-US" dirty="0"/>
              <a:t>Din </a:t>
            </a:r>
            <a:r>
              <a:rPr lang="en-US" dirty="0" err="1"/>
              <a:t>punct</a:t>
            </a:r>
            <a:r>
              <a:rPr lang="en-US" dirty="0"/>
              <a:t> de </a:t>
            </a:r>
            <a:r>
              <a:rPr lang="en-US" dirty="0" err="1"/>
              <a:t>vedere</a:t>
            </a:r>
            <a:r>
              <a:rPr lang="en-US" dirty="0"/>
              <a:t> </a:t>
            </a:r>
            <a:r>
              <a:rPr lang="en-US" dirty="0" err="1"/>
              <a:t>fizic</a:t>
            </a:r>
            <a:r>
              <a:rPr lang="en-US" dirty="0"/>
              <a:t>, </a:t>
            </a:r>
            <a:r>
              <a:rPr lang="en-US" dirty="0" err="1"/>
              <a:t>refracția</a:t>
            </a:r>
            <a:r>
              <a:rPr lang="en-US" dirty="0"/>
              <a:t> </a:t>
            </a:r>
            <a:r>
              <a:rPr lang="en-US" dirty="0" err="1"/>
              <a:t>este</a:t>
            </a:r>
            <a:r>
              <a:rPr lang="en-US" dirty="0"/>
              <a:t> o </a:t>
            </a:r>
            <a:r>
              <a:rPr lang="en-US" dirty="0" err="1"/>
              <a:t>consecință</a:t>
            </a:r>
            <a:r>
              <a:rPr lang="en-US" dirty="0"/>
              <a:t> a </a:t>
            </a:r>
            <a:r>
              <a:rPr lang="en-US" dirty="0" err="1"/>
              <a:t>principiului</a:t>
            </a:r>
            <a:r>
              <a:rPr lang="ro-RO" dirty="0"/>
              <a:t> </a:t>
            </a:r>
            <a:r>
              <a:rPr lang="en-US" dirty="0"/>
              <a:t>Huygens–Fresnel</a:t>
            </a:r>
            <a:r>
              <a:rPr lang="ro-RO" dirty="0"/>
              <a:t>: </a:t>
            </a:r>
          </a:p>
          <a:p>
            <a:r>
              <a:rPr lang="en-US" dirty="0" err="1"/>
              <a:t>acesta</a:t>
            </a:r>
            <a:r>
              <a:rPr lang="en-US" dirty="0"/>
              <a:t> </a:t>
            </a:r>
            <a:r>
              <a:rPr lang="en-US" dirty="0" err="1"/>
              <a:t>afirmă</a:t>
            </a:r>
            <a:r>
              <a:rPr lang="en-US" dirty="0"/>
              <a:t> </a:t>
            </a:r>
            <a:r>
              <a:rPr lang="en-US" dirty="0" err="1"/>
              <a:t>că</a:t>
            </a:r>
            <a:r>
              <a:rPr lang="en-US" dirty="0"/>
              <a:t> o </a:t>
            </a:r>
            <a:r>
              <a:rPr lang="en-US" dirty="0" err="1"/>
              <a:t>undă</a:t>
            </a:r>
            <a:r>
              <a:rPr lang="en-US" dirty="0"/>
              <a:t> se </a:t>
            </a:r>
            <a:r>
              <a:rPr lang="en-US" dirty="0" err="1"/>
              <a:t>propagă</a:t>
            </a:r>
            <a:r>
              <a:rPr lang="en-US" dirty="0"/>
              <a:t> din </a:t>
            </a:r>
            <a:r>
              <a:rPr lang="en-US" dirty="0" err="1"/>
              <a:t>aproape</a:t>
            </a:r>
            <a:r>
              <a:rPr lang="en-US" dirty="0"/>
              <a:t> </a:t>
            </a:r>
            <a:r>
              <a:rPr lang="en-US" dirty="0" err="1"/>
              <a:t>în</a:t>
            </a:r>
            <a:r>
              <a:rPr lang="en-US" dirty="0"/>
              <a:t> </a:t>
            </a:r>
            <a:r>
              <a:rPr lang="en-US" dirty="0" err="1"/>
              <a:t>aproape</a:t>
            </a:r>
            <a:r>
              <a:rPr lang="en-US" dirty="0"/>
              <a:t>, </a:t>
            </a:r>
            <a:r>
              <a:rPr lang="en-US" dirty="0" err="1"/>
              <a:t>punctele</a:t>
            </a:r>
            <a:r>
              <a:rPr lang="en-US" dirty="0"/>
              <a:t> de pe </a:t>
            </a:r>
            <a:r>
              <a:rPr lang="en-US" dirty="0" err="1"/>
              <a:t>frontul</a:t>
            </a:r>
            <a:r>
              <a:rPr lang="en-US" dirty="0"/>
              <a:t> de </a:t>
            </a:r>
            <a:endParaRPr lang="ro-RO" dirty="0"/>
          </a:p>
          <a:p>
            <a:r>
              <a:rPr lang="en-US" dirty="0" err="1"/>
              <a:t>undă</a:t>
            </a:r>
            <a:r>
              <a:rPr lang="en-US" dirty="0"/>
              <a:t> </a:t>
            </a:r>
            <a:r>
              <a:rPr lang="en-US" dirty="0" err="1"/>
              <a:t>fiind</a:t>
            </a:r>
            <a:r>
              <a:rPr lang="en-US" dirty="0"/>
              <a:t> </a:t>
            </a:r>
            <a:r>
              <a:rPr lang="en-US" dirty="0" err="1"/>
              <a:t>niște</a:t>
            </a:r>
            <a:r>
              <a:rPr lang="en-US" dirty="0"/>
              <a:t> „</a:t>
            </a:r>
            <a:r>
              <a:rPr lang="en-US" dirty="0" err="1"/>
              <a:t>surse</a:t>
            </a:r>
            <a:r>
              <a:rPr lang="en-US" dirty="0"/>
              <a:t>” </a:t>
            </a:r>
            <a:r>
              <a:rPr lang="en-US" dirty="0" err="1"/>
              <a:t>secundare</a:t>
            </a:r>
            <a:r>
              <a:rPr lang="en-US" dirty="0"/>
              <a:t> – </a:t>
            </a:r>
            <a:r>
              <a:rPr lang="en-US" dirty="0" err="1"/>
              <a:t>învelitoarea</a:t>
            </a:r>
            <a:r>
              <a:rPr lang="en-US" dirty="0"/>
              <a:t> </a:t>
            </a:r>
            <a:r>
              <a:rPr lang="en-US" dirty="0" err="1"/>
              <a:t>fronturilor</a:t>
            </a:r>
            <a:r>
              <a:rPr lang="en-US" dirty="0"/>
              <a:t> de </a:t>
            </a:r>
            <a:r>
              <a:rPr lang="en-US" dirty="0" err="1"/>
              <a:t>undă</a:t>
            </a:r>
            <a:r>
              <a:rPr lang="en-US" dirty="0"/>
              <a:t> ale </a:t>
            </a:r>
            <a:r>
              <a:rPr lang="en-US" dirty="0" err="1"/>
              <a:t>acestor</a:t>
            </a:r>
            <a:r>
              <a:rPr lang="en-US" dirty="0"/>
              <a:t> </a:t>
            </a:r>
            <a:r>
              <a:rPr lang="en-US" dirty="0" err="1"/>
              <a:t>surse</a:t>
            </a:r>
            <a:r>
              <a:rPr lang="en-US" dirty="0"/>
              <a:t> </a:t>
            </a:r>
            <a:r>
              <a:rPr lang="en-US" dirty="0" err="1"/>
              <a:t>va</a:t>
            </a:r>
            <a:r>
              <a:rPr lang="en-US" dirty="0"/>
              <a:t> fi</a:t>
            </a:r>
            <a:r>
              <a:rPr lang="ro-RO" dirty="0"/>
              <a:t> </a:t>
            </a:r>
            <a:r>
              <a:rPr lang="en-US" dirty="0" err="1"/>
              <a:t>noul</a:t>
            </a:r>
            <a:r>
              <a:rPr lang="en-US" dirty="0"/>
              <a:t> front al </a:t>
            </a:r>
            <a:r>
              <a:rPr lang="en-US" dirty="0" err="1"/>
              <a:t>undei</a:t>
            </a:r>
            <a:r>
              <a:rPr lang="en-US" dirty="0"/>
              <a:t>. </a:t>
            </a:r>
            <a:r>
              <a:rPr lang="en-US" dirty="0" err="1"/>
              <a:t>Considerându</a:t>
            </a:r>
            <a:r>
              <a:rPr lang="en-US" dirty="0"/>
              <a:t>-se </a:t>
            </a:r>
            <a:r>
              <a:rPr lang="en-US" dirty="0" err="1"/>
              <a:t>limita</a:t>
            </a:r>
            <a:r>
              <a:rPr lang="en-US" dirty="0"/>
              <a:t> </a:t>
            </a:r>
            <a:r>
              <a:rPr lang="en-US" dirty="0" err="1"/>
              <a:t>dintre</a:t>
            </a:r>
            <a:r>
              <a:rPr lang="en-US" dirty="0"/>
              <a:t> </a:t>
            </a:r>
            <a:r>
              <a:rPr lang="en-US" dirty="0" err="1"/>
              <a:t>cele</a:t>
            </a:r>
            <a:r>
              <a:rPr lang="en-US" dirty="0"/>
              <a:t> </a:t>
            </a:r>
            <a:r>
              <a:rPr lang="en-US" dirty="0" err="1"/>
              <a:t>două</a:t>
            </a:r>
            <a:r>
              <a:rPr lang="en-US" dirty="0"/>
              <a:t> </a:t>
            </a:r>
            <a:r>
              <a:rPr lang="en-US" dirty="0" err="1"/>
              <a:t>medii</a:t>
            </a:r>
            <a:r>
              <a:rPr lang="en-US" dirty="0"/>
              <a:t> ca </a:t>
            </a:r>
            <a:r>
              <a:rPr lang="en-US" dirty="0" err="1"/>
              <a:t>locul</a:t>
            </a:r>
            <a:r>
              <a:rPr lang="en-US" dirty="0"/>
              <a:t> </a:t>
            </a:r>
            <a:r>
              <a:rPr lang="en-US" dirty="0" err="1"/>
              <a:t>surselor</a:t>
            </a:r>
            <a:r>
              <a:rPr lang="en-US" dirty="0"/>
              <a:t> </a:t>
            </a:r>
            <a:r>
              <a:rPr lang="en-US" dirty="0" err="1"/>
              <a:t>secundare</a:t>
            </a:r>
            <a:r>
              <a:rPr lang="en-US" dirty="0"/>
              <a:t>, se </a:t>
            </a:r>
            <a:r>
              <a:rPr lang="en-US" dirty="0" err="1"/>
              <a:t>poate</a:t>
            </a:r>
            <a:r>
              <a:rPr lang="en-US" dirty="0"/>
              <a:t> </a:t>
            </a:r>
            <a:r>
              <a:rPr lang="en-US" dirty="0" err="1"/>
              <a:t>observa</a:t>
            </a:r>
            <a:r>
              <a:rPr lang="en-US" dirty="0"/>
              <a:t> </a:t>
            </a:r>
            <a:r>
              <a:rPr lang="en-US" dirty="0" err="1"/>
              <a:t>că</a:t>
            </a:r>
            <a:r>
              <a:rPr lang="en-US" dirty="0"/>
              <a:t> </a:t>
            </a:r>
            <a:r>
              <a:rPr lang="en-US" dirty="0" err="1"/>
              <a:t>noul</a:t>
            </a:r>
            <a:r>
              <a:rPr lang="en-US" dirty="0"/>
              <a:t> front de </a:t>
            </a:r>
            <a:r>
              <a:rPr lang="en-US" dirty="0" err="1"/>
              <a:t>undă</a:t>
            </a:r>
            <a:r>
              <a:rPr lang="en-US" dirty="0"/>
              <a:t> se </a:t>
            </a:r>
            <a:r>
              <a:rPr lang="en-US" dirty="0" err="1"/>
              <a:t>va</a:t>
            </a:r>
            <a:r>
              <a:rPr lang="en-US" dirty="0"/>
              <a:t> </a:t>
            </a:r>
            <a:r>
              <a:rPr lang="en-US" dirty="0" err="1"/>
              <a:t>deplasa</a:t>
            </a:r>
            <a:r>
              <a:rPr lang="en-US" dirty="0"/>
              <a:t> sub un </a:t>
            </a:r>
            <a:r>
              <a:rPr lang="en-US" dirty="0" err="1"/>
              <a:t>unghi</a:t>
            </a:r>
            <a:r>
              <a:rPr lang="en-US" dirty="0"/>
              <a:t> </a:t>
            </a:r>
            <a:r>
              <a:rPr lang="en-US" dirty="0" err="1"/>
              <a:t>diferit</a:t>
            </a:r>
            <a:r>
              <a:rPr lang="en-US" dirty="0"/>
              <a:t> de </a:t>
            </a:r>
            <a:r>
              <a:rPr lang="en-US" dirty="0" err="1"/>
              <a:t>unghiul</a:t>
            </a:r>
            <a:r>
              <a:rPr lang="en-US" dirty="0"/>
              <a:t> de </a:t>
            </a:r>
            <a:r>
              <a:rPr lang="en-US" dirty="0" err="1"/>
              <a:t>incidență</a:t>
            </a:r>
            <a:r>
              <a:rPr lang="en-US" dirty="0"/>
              <a:t> al </a:t>
            </a:r>
            <a:r>
              <a:rPr lang="en-US" dirty="0" err="1"/>
              <a:t>frontului</a:t>
            </a:r>
            <a:r>
              <a:rPr lang="en-US" dirty="0"/>
              <a:t> de </a:t>
            </a:r>
            <a:r>
              <a:rPr lang="en-US" dirty="0" err="1"/>
              <a:t>undă</a:t>
            </a:r>
            <a:r>
              <a:rPr lang="en-US" dirty="0"/>
              <a:t> original.</a:t>
            </a:r>
          </a:p>
        </p:txBody>
      </p:sp>
      <p:pic>
        <p:nvPicPr>
          <p:cNvPr id="5" name="Picture 4">
            <a:extLst>
              <a:ext uri="{FF2B5EF4-FFF2-40B4-BE49-F238E27FC236}">
                <a16:creationId xmlns:a16="http://schemas.microsoft.com/office/drawing/2014/main" id="{F3B09A69-A42D-7616-46A7-D5D34B44403F}"/>
              </a:ext>
            </a:extLst>
          </p:cNvPr>
          <p:cNvPicPr>
            <a:picLocks noChangeAspect="1"/>
          </p:cNvPicPr>
          <p:nvPr/>
        </p:nvPicPr>
        <p:blipFill>
          <a:blip r:embed="rId2"/>
          <a:stretch>
            <a:fillRect/>
          </a:stretch>
        </p:blipFill>
        <p:spPr>
          <a:xfrm>
            <a:off x="9618300" y="2286000"/>
            <a:ext cx="2573700" cy="2573700"/>
          </a:xfrm>
          <a:prstGeom prst="rect">
            <a:avLst/>
          </a:prstGeom>
        </p:spPr>
      </p:pic>
    </p:spTree>
    <p:extLst>
      <p:ext uri="{BB962C8B-B14F-4D97-AF65-F5344CB8AC3E}">
        <p14:creationId xmlns:p14="http://schemas.microsoft.com/office/powerpoint/2010/main" val="207078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933B-1E32-B45E-339F-DF4E0E17E6EA}"/>
              </a:ext>
            </a:extLst>
          </p:cNvPr>
          <p:cNvSpPr>
            <a:spLocks noGrp="1"/>
          </p:cNvSpPr>
          <p:nvPr>
            <p:ph type="title"/>
          </p:nvPr>
        </p:nvSpPr>
        <p:spPr/>
        <p:txBody>
          <a:bodyPr/>
          <a:lstStyle/>
          <a:p>
            <a:r>
              <a:rPr lang="ro-RO" dirty="0"/>
              <a:t>Difracția undelor sonore</a:t>
            </a:r>
            <a:endParaRPr lang="en-US" dirty="0"/>
          </a:p>
        </p:txBody>
      </p:sp>
      <p:pic>
        <p:nvPicPr>
          <p:cNvPr id="5" name="Picture 4">
            <a:extLst>
              <a:ext uri="{FF2B5EF4-FFF2-40B4-BE49-F238E27FC236}">
                <a16:creationId xmlns:a16="http://schemas.microsoft.com/office/drawing/2014/main" id="{993A2430-73A0-4A62-8D6E-EA7802BD7DED}"/>
              </a:ext>
            </a:extLst>
          </p:cNvPr>
          <p:cNvPicPr>
            <a:picLocks noChangeAspect="1"/>
          </p:cNvPicPr>
          <p:nvPr/>
        </p:nvPicPr>
        <p:blipFill>
          <a:blip r:embed="rId2"/>
          <a:stretch>
            <a:fillRect/>
          </a:stretch>
        </p:blipFill>
        <p:spPr>
          <a:xfrm>
            <a:off x="3647733" y="1990524"/>
            <a:ext cx="4896533" cy="2876951"/>
          </a:xfrm>
          <a:prstGeom prst="rect">
            <a:avLst/>
          </a:prstGeom>
        </p:spPr>
      </p:pic>
      <p:sp>
        <p:nvSpPr>
          <p:cNvPr id="4" name="TextBox 3">
            <a:extLst>
              <a:ext uri="{FF2B5EF4-FFF2-40B4-BE49-F238E27FC236}">
                <a16:creationId xmlns:a16="http://schemas.microsoft.com/office/drawing/2014/main" id="{8A1DB118-82F0-2368-21DD-DEE6550D45C9}"/>
              </a:ext>
            </a:extLst>
          </p:cNvPr>
          <p:cNvSpPr txBox="1"/>
          <p:nvPr/>
        </p:nvSpPr>
        <p:spPr>
          <a:xfrm>
            <a:off x="916938" y="5228089"/>
            <a:ext cx="10817861" cy="1477328"/>
          </a:xfrm>
          <a:prstGeom prst="rect">
            <a:avLst/>
          </a:prstGeom>
          <a:noFill/>
        </p:spPr>
        <p:txBody>
          <a:bodyPr wrap="square">
            <a:spAutoFit/>
          </a:bodyPr>
          <a:lstStyle/>
          <a:p>
            <a:r>
              <a:rPr lang="en-US" b="1" dirty="0" err="1"/>
              <a:t>Difracția</a:t>
            </a:r>
            <a:r>
              <a:rPr lang="en-US" b="1" dirty="0"/>
              <a:t> </a:t>
            </a:r>
            <a:r>
              <a:rPr lang="en-US" b="1" dirty="0" err="1"/>
              <a:t>undelor</a:t>
            </a:r>
            <a:r>
              <a:rPr lang="en-US" b="1" dirty="0"/>
              <a:t> </a:t>
            </a:r>
            <a:r>
              <a:rPr lang="en-US" b="1" dirty="0" err="1"/>
              <a:t>sonore</a:t>
            </a:r>
            <a:r>
              <a:rPr lang="en-US" b="1" dirty="0"/>
              <a:t> </a:t>
            </a:r>
            <a:r>
              <a:rPr lang="en-US" dirty="0" err="1"/>
              <a:t>este</a:t>
            </a:r>
            <a:r>
              <a:rPr lang="en-US" dirty="0"/>
              <a:t> </a:t>
            </a:r>
            <a:r>
              <a:rPr lang="en-US" dirty="0" err="1"/>
              <a:t>fenomenul</a:t>
            </a:r>
            <a:r>
              <a:rPr lang="en-US" dirty="0"/>
              <a:t> </a:t>
            </a:r>
            <a:r>
              <a:rPr lang="en-US" dirty="0" err="1"/>
              <a:t>prin</a:t>
            </a:r>
            <a:r>
              <a:rPr lang="en-US" dirty="0"/>
              <a:t> care </a:t>
            </a:r>
            <a:r>
              <a:rPr lang="en-US" dirty="0" err="1"/>
              <a:t>undele</a:t>
            </a:r>
            <a:r>
              <a:rPr lang="en-US" dirty="0"/>
              <a:t> </a:t>
            </a:r>
            <a:r>
              <a:rPr lang="en-US" dirty="0" err="1"/>
              <a:t>sonore</a:t>
            </a:r>
            <a:r>
              <a:rPr lang="en-US" dirty="0"/>
              <a:t> </a:t>
            </a:r>
            <a:r>
              <a:rPr lang="en-US" dirty="0" err="1"/>
              <a:t>ocolesc</a:t>
            </a:r>
            <a:r>
              <a:rPr lang="en-US" dirty="0"/>
              <a:t> </a:t>
            </a:r>
            <a:r>
              <a:rPr lang="en-US" dirty="0" err="1"/>
              <a:t>obstacolele</a:t>
            </a:r>
            <a:r>
              <a:rPr lang="en-US" dirty="0"/>
              <a:t> </a:t>
            </a:r>
            <a:r>
              <a:rPr lang="en-US" dirty="0" err="1"/>
              <a:t>sau</a:t>
            </a:r>
            <a:r>
              <a:rPr lang="en-US" dirty="0"/>
              <a:t> se </a:t>
            </a:r>
            <a:r>
              <a:rPr lang="en-US" dirty="0" err="1"/>
              <a:t>extind</a:t>
            </a:r>
            <a:r>
              <a:rPr lang="en-US" dirty="0"/>
              <a:t> </a:t>
            </a:r>
            <a:r>
              <a:rPr lang="en-US" dirty="0" err="1"/>
              <a:t>după</a:t>
            </a:r>
            <a:r>
              <a:rPr lang="en-US" dirty="0"/>
              <a:t> </a:t>
            </a:r>
            <a:r>
              <a:rPr lang="en-US" dirty="0" err="1"/>
              <a:t>trecerea</a:t>
            </a:r>
            <a:r>
              <a:rPr lang="en-US" dirty="0"/>
              <a:t> </a:t>
            </a:r>
            <a:r>
              <a:rPr lang="en-US" dirty="0" err="1"/>
              <a:t>prin</a:t>
            </a:r>
            <a:r>
              <a:rPr lang="en-US" dirty="0"/>
              <a:t> </a:t>
            </a:r>
            <a:r>
              <a:rPr lang="en-US" dirty="0" err="1"/>
              <a:t>deschizături</a:t>
            </a:r>
            <a:r>
              <a:rPr lang="en-US" dirty="0"/>
              <a:t>. </a:t>
            </a:r>
            <a:endParaRPr lang="ro-RO" dirty="0"/>
          </a:p>
          <a:p>
            <a:r>
              <a:rPr lang="en-US" dirty="0" err="1"/>
              <a:t>Acest</a:t>
            </a:r>
            <a:r>
              <a:rPr lang="en-US" dirty="0"/>
              <a:t> </a:t>
            </a:r>
            <a:r>
              <a:rPr lang="en-US" dirty="0" err="1"/>
              <a:t>fenomen</a:t>
            </a:r>
            <a:r>
              <a:rPr lang="en-US" dirty="0"/>
              <a:t> </a:t>
            </a:r>
            <a:r>
              <a:rPr lang="en-US" dirty="0" err="1"/>
              <a:t>este</a:t>
            </a:r>
            <a:r>
              <a:rPr lang="en-US" dirty="0"/>
              <a:t> </a:t>
            </a:r>
            <a:r>
              <a:rPr lang="en-US" dirty="0" err="1"/>
              <a:t>mai</a:t>
            </a:r>
            <a:r>
              <a:rPr lang="en-US" dirty="0"/>
              <a:t> </a:t>
            </a:r>
            <a:r>
              <a:rPr lang="en-US" dirty="0" err="1"/>
              <a:t>pronunțat</a:t>
            </a:r>
            <a:r>
              <a:rPr lang="en-US" dirty="0"/>
              <a:t> </a:t>
            </a:r>
            <a:r>
              <a:rPr lang="en-US" dirty="0" err="1"/>
              <a:t>atunci</a:t>
            </a:r>
            <a:r>
              <a:rPr lang="en-US" dirty="0"/>
              <a:t> </a:t>
            </a:r>
            <a:r>
              <a:rPr lang="en-US" dirty="0" err="1"/>
              <a:t>când</a:t>
            </a:r>
            <a:r>
              <a:rPr lang="en-US" dirty="0"/>
              <a:t> </a:t>
            </a:r>
            <a:r>
              <a:rPr lang="en-US" dirty="0" err="1"/>
              <a:t>lungimea</a:t>
            </a:r>
            <a:r>
              <a:rPr lang="en-US" dirty="0"/>
              <a:t> de </a:t>
            </a:r>
            <a:r>
              <a:rPr lang="en-US" dirty="0" err="1"/>
              <a:t>undă</a:t>
            </a:r>
            <a:r>
              <a:rPr lang="en-US" dirty="0"/>
              <a:t> a </a:t>
            </a:r>
            <a:r>
              <a:rPr lang="en-US" dirty="0" err="1"/>
              <a:t>sunetului</a:t>
            </a:r>
            <a:r>
              <a:rPr lang="en-US" dirty="0"/>
              <a:t> </a:t>
            </a:r>
            <a:r>
              <a:rPr lang="en-US" dirty="0" err="1"/>
              <a:t>este</a:t>
            </a:r>
            <a:r>
              <a:rPr lang="en-US" dirty="0"/>
              <a:t> </a:t>
            </a:r>
            <a:r>
              <a:rPr lang="en-US" dirty="0" err="1"/>
              <a:t>comparabilă</a:t>
            </a:r>
            <a:r>
              <a:rPr lang="en-US" dirty="0"/>
              <a:t> cu </a:t>
            </a:r>
            <a:r>
              <a:rPr lang="en-US" dirty="0" err="1"/>
              <a:t>dimensiunea</a:t>
            </a:r>
            <a:r>
              <a:rPr lang="en-US" dirty="0"/>
              <a:t> </a:t>
            </a:r>
            <a:r>
              <a:rPr lang="en-US" dirty="0" err="1"/>
              <a:t>obstacolului</a:t>
            </a:r>
            <a:r>
              <a:rPr lang="en-US" dirty="0"/>
              <a:t>, </a:t>
            </a:r>
            <a:r>
              <a:rPr lang="en-US" dirty="0" err="1"/>
              <a:t>permițând</a:t>
            </a:r>
            <a:r>
              <a:rPr lang="en-US" dirty="0"/>
              <a:t> </a:t>
            </a:r>
            <a:r>
              <a:rPr lang="en-US" dirty="0" err="1"/>
              <a:t>auzirea</a:t>
            </a:r>
            <a:r>
              <a:rPr lang="en-US" dirty="0"/>
              <a:t> </a:t>
            </a:r>
            <a:r>
              <a:rPr lang="en-US" dirty="0" err="1"/>
              <a:t>sunetelor</a:t>
            </a:r>
            <a:r>
              <a:rPr lang="en-US" dirty="0"/>
              <a:t> </a:t>
            </a:r>
            <a:r>
              <a:rPr lang="en-US" dirty="0" err="1"/>
              <a:t>chiar</a:t>
            </a:r>
            <a:r>
              <a:rPr lang="en-US" dirty="0"/>
              <a:t> </a:t>
            </a:r>
            <a:r>
              <a:rPr lang="en-US" dirty="0" err="1"/>
              <a:t>și</a:t>
            </a:r>
            <a:r>
              <a:rPr lang="en-US" dirty="0"/>
              <a:t> din zone </a:t>
            </a:r>
            <a:r>
              <a:rPr lang="en-US" dirty="0" err="1"/>
              <a:t>unde</a:t>
            </a:r>
            <a:r>
              <a:rPr lang="en-US" dirty="0"/>
              <a:t> nu </a:t>
            </a:r>
            <a:r>
              <a:rPr lang="en-US" dirty="0" err="1"/>
              <a:t>există</a:t>
            </a:r>
            <a:r>
              <a:rPr lang="en-US" dirty="0"/>
              <a:t> o </a:t>
            </a:r>
            <a:r>
              <a:rPr lang="en-US" dirty="0" err="1"/>
              <a:t>linie</a:t>
            </a:r>
            <a:r>
              <a:rPr lang="en-US" dirty="0"/>
              <a:t> </a:t>
            </a:r>
            <a:r>
              <a:rPr lang="en-US" dirty="0" err="1"/>
              <a:t>vizuală</a:t>
            </a:r>
            <a:r>
              <a:rPr lang="en-US" dirty="0"/>
              <a:t> </a:t>
            </a:r>
            <a:r>
              <a:rPr lang="en-US" dirty="0" err="1"/>
              <a:t>directă</a:t>
            </a:r>
            <a:r>
              <a:rPr lang="en-US" dirty="0"/>
              <a:t>, cum </a:t>
            </a:r>
            <a:r>
              <a:rPr lang="en-US" dirty="0" err="1"/>
              <a:t>ar</a:t>
            </a:r>
            <a:r>
              <a:rPr lang="en-US" dirty="0"/>
              <a:t> fi </a:t>
            </a:r>
            <a:r>
              <a:rPr lang="en-US" dirty="0" err="1"/>
              <a:t>în</a:t>
            </a:r>
            <a:r>
              <a:rPr lang="en-US" dirty="0"/>
              <a:t> </a:t>
            </a:r>
            <a:r>
              <a:rPr lang="en-US" dirty="0" err="1"/>
              <a:t>spatele</a:t>
            </a:r>
            <a:r>
              <a:rPr lang="en-US" dirty="0"/>
              <a:t> </a:t>
            </a:r>
            <a:r>
              <a:rPr lang="en-US" dirty="0" err="1"/>
              <a:t>unui</a:t>
            </a:r>
            <a:r>
              <a:rPr lang="en-US" dirty="0"/>
              <a:t> col</a:t>
            </a:r>
            <a:r>
              <a:rPr lang="ro-RO" dirty="0"/>
              <a:t>ț</a:t>
            </a:r>
            <a:endParaRPr lang="en-US" dirty="0"/>
          </a:p>
        </p:txBody>
      </p:sp>
    </p:spTree>
    <p:extLst>
      <p:ext uri="{BB962C8B-B14F-4D97-AF65-F5344CB8AC3E}">
        <p14:creationId xmlns:p14="http://schemas.microsoft.com/office/powerpoint/2010/main" val="110864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381527"/>
            <a:ext cx="5864861" cy="690574"/>
          </a:xfrm>
          <a:prstGeom prst="rect">
            <a:avLst/>
          </a:prstGeom>
        </p:spPr>
        <p:txBody>
          <a:bodyPr vert="horz" wrap="square" lIns="0" tIns="13335" rIns="0" bIns="0" rtlCol="0">
            <a:spAutoFit/>
          </a:bodyPr>
          <a:lstStyle/>
          <a:p>
            <a:pPr marL="12700">
              <a:lnSpc>
                <a:spcPct val="100000"/>
              </a:lnSpc>
              <a:spcBef>
                <a:spcPts val="105"/>
              </a:spcBef>
            </a:pPr>
            <a:r>
              <a:rPr spc="-55" dirty="0" err="1"/>
              <a:t>Interferen</a:t>
            </a:r>
            <a:r>
              <a:rPr lang="ro-RO" spc="-55" dirty="0"/>
              <a:t>ța și Pulsațiile</a:t>
            </a:r>
            <a:endParaRPr spc="-10" dirty="0"/>
          </a:p>
        </p:txBody>
      </p:sp>
      <p:sp>
        <p:nvSpPr>
          <p:cNvPr id="3" name="object 3"/>
          <p:cNvSpPr txBox="1"/>
          <p:nvPr/>
        </p:nvSpPr>
        <p:spPr>
          <a:xfrm>
            <a:off x="286878" y="1072101"/>
            <a:ext cx="11602721" cy="3238002"/>
          </a:xfrm>
          <a:prstGeom prst="rect">
            <a:avLst/>
          </a:prstGeom>
        </p:spPr>
        <p:txBody>
          <a:bodyPr vert="horz" wrap="square" lIns="0" tIns="121920" rIns="0" bIns="0" rtlCol="0">
            <a:spAutoFit/>
          </a:bodyPr>
          <a:lstStyle/>
          <a:p>
            <a:pPr marL="240029" marR="319405" indent="-227329">
              <a:lnSpc>
                <a:spcPct val="70000"/>
              </a:lnSpc>
              <a:spcBef>
                <a:spcPts val="960"/>
              </a:spcBef>
              <a:buFont typeface="Arial MT"/>
              <a:buChar char="•"/>
              <a:tabLst>
                <a:tab pos="241300" algn="l"/>
              </a:tabLst>
            </a:pPr>
            <a:r>
              <a:rPr lang="en-US" sz="2400" b="1" spc="-25" dirty="0" err="1">
                <a:latin typeface="Calibri"/>
                <a:cs typeface="Calibri"/>
              </a:rPr>
              <a:t>Interferența</a:t>
            </a:r>
            <a:r>
              <a:rPr lang="en-US" sz="2400" b="1" spc="-25" dirty="0">
                <a:latin typeface="Calibri"/>
                <a:cs typeface="Calibri"/>
              </a:rPr>
              <a:t> </a:t>
            </a:r>
            <a:r>
              <a:rPr lang="en-US" sz="2400" b="1" spc="-25" dirty="0" err="1">
                <a:latin typeface="Calibri"/>
                <a:cs typeface="Calibri"/>
              </a:rPr>
              <a:t>undelor</a:t>
            </a:r>
            <a:r>
              <a:rPr lang="en-US" sz="2400" b="1" spc="-25" dirty="0">
                <a:latin typeface="Calibri"/>
                <a:cs typeface="Calibri"/>
              </a:rPr>
              <a:t> </a:t>
            </a:r>
            <a:r>
              <a:rPr lang="ro-RO" sz="2400" b="1" spc="-25" dirty="0">
                <a:latin typeface="Calibri"/>
                <a:cs typeface="Calibri"/>
              </a:rPr>
              <a:t>- </a:t>
            </a:r>
            <a:r>
              <a:rPr lang="en-US" sz="2400" spc="-25" dirty="0" err="1">
                <a:latin typeface="Calibri"/>
                <a:cs typeface="Calibri"/>
              </a:rPr>
              <a:t>fenomenul</a:t>
            </a:r>
            <a:r>
              <a:rPr lang="en-US" sz="2400" spc="-25" dirty="0">
                <a:latin typeface="Calibri"/>
                <a:cs typeface="Calibri"/>
              </a:rPr>
              <a:t> care </a:t>
            </a:r>
            <a:r>
              <a:rPr lang="en-US" sz="2400" spc="-25" dirty="0" err="1">
                <a:latin typeface="Calibri"/>
                <a:cs typeface="Calibri"/>
              </a:rPr>
              <a:t>apare</a:t>
            </a:r>
            <a:r>
              <a:rPr lang="en-US" sz="2400" spc="-25" dirty="0">
                <a:latin typeface="Calibri"/>
                <a:cs typeface="Calibri"/>
              </a:rPr>
              <a:t> </a:t>
            </a:r>
            <a:r>
              <a:rPr lang="en-US" sz="2400" spc="-25" dirty="0" err="1">
                <a:latin typeface="Calibri"/>
                <a:cs typeface="Calibri"/>
              </a:rPr>
              <a:t>atunci</a:t>
            </a:r>
            <a:r>
              <a:rPr lang="en-US" sz="2400" spc="-25" dirty="0">
                <a:latin typeface="Calibri"/>
                <a:cs typeface="Calibri"/>
              </a:rPr>
              <a:t> </a:t>
            </a:r>
            <a:r>
              <a:rPr lang="en-US" sz="2400" spc="-25" dirty="0" err="1">
                <a:latin typeface="Calibri"/>
                <a:cs typeface="Calibri"/>
              </a:rPr>
              <a:t>când</a:t>
            </a:r>
            <a:r>
              <a:rPr lang="en-US" sz="2400" spc="-25" dirty="0">
                <a:latin typeface="Calibri"/>
                <a:cs typeface="Calibri"/>
              </a:rPr>
              <a:t> </a:t>
            </a:r>
            <a:r>
              <a:rPr lang="en-US" sz="2400" spc="-25" dirty="0" err="1">
                <a:latin typeface="Calibri"/>
                <a:cs typeface="Calibri"/>
              </a:rPr>
              <a:t>două</a:t>
            </a:r>
            <a:r>
              <a:rPr lang="en-US" sz="2400" spc="-25" dirty="0">
                <a:latin typeface="Calibri"/>
                <a:cs typeface="Calibri"/>
              </a:rPr>
              <a:t> </a:t>
            </a:r>
            <a:r>
              <a:rPr lang="en-US" sz="2400" spc="-25" dirty="0" err="1">
                <a:latin typeface="Calibri"/>
                <a:cs typeface="Calibri"/>
              </a:rPr>
              <a:t>unde</a:t>
            </a:r>
            <a:r>
              <a:rPr lang="en-US" sz="2400" spc="-25" dirty="0">
                <a:latin typeface="Calibri"/>
                <a:cs typeface="Calibri"/>
              </a:rPr>
              <a:t> se </a:t>
            </a:r>
            <a:r>
              <a:rPr lang="en-US" sz="2400" spc="-25" dirty="0" err="1">
                <a:latin typeface="Calibri"/>
                <a:cs typeface="Calibri"/>
              </a:rPr>
              <a:t>întâlnesc</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timp</a:t>
            </a:r>
            <a:r>
              <a:rPr lang="en-US" sz="2400" spc="-25" dirty="0">
                <a:latin typeface="Calibri"/>
                <a:cs typeface="Calibri"/>
              </a:rPr>
              <a:t> </a:t>
            </a:r>
            <a:r>
              <a:rPr lang="en-US" sz="2400" spc="-25" dirty="0" err="1">
                <a:latin typeface="Calibri"/>
                <a:cs typeface="Calibri"/>
              </a:rPr>
              <a:t>ce</a:t>
            </a:r>
            <a:r>
              <a:rPr lang="en-US" sz="2400" spc="-25" dirty="0">
                <a:latin typeface="Calibri"/>
                <a:cs typeface="Calibri"/>
              </a:rPr>
              <a:t> se </a:t>
            </a:r>
            <a:r>
              <a:rPr lang="en-US" sz="2400" spc="-25" dirty="0" err="1">
                <a:latin typeface="Calibri"/>
                <a:cs typeface="Calibri"/>
              </a:rPr>
              <a:t>deplasează</a:t>
            </a:r>
            <a:r>
              <a:rPr lang="en-US" sz="2400" spc="-25" dirty="0">
                <a:latin typeface="Calibri"/>
                <a:cs typeface="Calibri"/>
              </a:rPr>
              <a:t> de-a </a:t>
            </a:r>
            <a:r>
              <a:rPr lang="en-US" sz="2400" spc="-25" dirty="0" err="1">
                <a:latin typeface="Calibri"/>
                <a:cs typeface="Calibri"/>
              </a:rPr>
              <a:t>lungul</a:t>
            </a:r>
            <a:r>
              <a:rPr lang="en-US" sz="2400" spc="-25" dirty="0">
                <a:latin typeface="Calibri"/>
                <a:cs typeface="Calibri"/>
              </a:rPr>
              <a:t> </a:t>
            </a:r>
            <a:r>
              <a:rPr lang="en-US" sz="2400" spc="-25" dirty="0" err="1">
                <a:latin typeface="Calibri"/>
                <a:cs typeface="Calibri"/>
              </a:rPr>
              <a:t>aceluiași</a:t>
            </a:r>
            <a:r>
              <a:rPr lang="en-US" sz="2400" spc="-25" dirty="0">
                <a:latin typeface="Calibri"/>
                <a:cs typeface="Calibri"/>
              </a:rPr>
              <a:t> </a:t>
            </a:r>
            <a:r>
              <a:rPr lang="en-US" sz="2400" spc="-25" dirty="0" err="1">
                <a:latin typeface="Calibri"/>
                <a:cs typeface="Calibri"/>
              </a:rPr>
              <a:t>mediu</a:t>
            </a:r>
            <a:r>
              <a:rPr lang="en-US" sz="2400" spc="-25" dirty="0">
                <a:latin typeface="Calibri"/>
                <a:cs typeface="Calibri"/>
              </a:rPr>
              <a:t>.</a:t>
            </a:r>
            <a:endParaRPr lang="ro-RO" sz="2400" spc="-25" dirty="0">
              <a:latin typeface="Calibri"/>
              <a:cs typeface="Calibri"/>
            </a:endParaRPr>
          </a:p>
          <a:p>
            <a:pPr marL="240029" marR="319405" indent="-227329">
              <a:lnSpc>
                <a:spcPct val="70000"/>
              </a:lnSpc>
              <a:spcBef>
                <a:spcPts val="960"/>
              </a:spcBef>
              <a:buFont typeface="Arial MT"/>
              <a:buChar char="•"/>
              <a:tabLst>
                <a:tab pos="241300" algn="l"/>
              </a:tabLst>
            </a:pPr>
            <a:r>
              <a:rPr lang="en-US" sz="2400" spc="-25" dirty="0" err="1">
                <a:latin typeface="Calibri"/>
                <a:cs typeface="Calibri"/>
              </a:rPr>
              <a:t>Dacă</a:t>
            </a:r>
            <a:r>
              <a:rPr lang="en-US" sz="2400" spc="-25" dirty="0">
                <a:latin typeface="Calibri"/>
                <a:cs typeface="Calibri"/>
              </a:rPr>
              <a:t> </a:t>
            </a:r>
            <a:r>
              <a:rPr lang="en-US" sz="2400" spc="-25" dirty="0" err="1">
                <a:latin typeface="Calibri"/>
                <a:cs typeface="Calibri"/>
              </a:rPr>
              <a:t>două</a:t>
            </a:r>
            <a:r>
              <a:rPr lang="en-US" sz="2400" spc="-25" dirty="0">
                <a:latin typeface="Calibri"/>
                <a:cs typeface="Calibri"/>
              </a:rPr>
              <a:t> </a:t>
            </a:r>
            <a:r>
              <a:rPr lang="en-US" sz="2400" spc="-25" dirty="0" err="1">
                <a:latin typeface="Calibri"/>
                <a:cs typeface="Calibri"/>
              </a:rPr>
              <a:t>impulsuri</a:t>
            </a:r>
            <a:r>
              <a:rPr lang="en-US" sz="2400" spc="-25" dirty="0">
                <a:latin typeface="Calibri"/>
                <a:cs typeface="Calibri"/>
              </a:rPr>
              <a:t> </a:t>
            </a:r>
            <a:r>
              <a:rPr lang="en-US" sz="2400" spc="-25" dirty="0" err="1">
                <a:latin typeface="Calibri"/>
                <a:cs typeface="Calibri"/>
              </a:rPr>
              <a:t>deplasate</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sus, </a:t>
            </a:r>
            <a:r>
              <a:rPr lang="en-US" sz="2400" spc="-25" dirty="0" err="1">
                <a:latin typeface="Calibri"/>
                <a:cs typeface="Calibri"/>
              </a:rPr>
              <a:t>având</a:t>
            </a:r>
            <a:r>
              <a:rPr lang="en-US" sz="2400" spc="-25" dirty="0">
                <a:latin typeface="Calibri"/>
                <a:cs typeface="Calibri"/>
              </a:rPr>
              <a:t> </a:t>
            </a:r>
            <a:r>
              <a:rPr lang="en-US" sz="2400" spc="-25" dirty="0" err="1">
                <a:latin typeface="Calibri"/>
                <a:cs typeface="Calibri"/>
              </a:rPr>
              <a:t>aceeași</a:t>
            </a:r>
            <a:r>
              <a:rPr lang="en-US" sz="2400" spc="-25" dirty="0">
                <a:latin typeface="Calibri"/>
                <a:cs typeface="Calibri"/>
              </a:rPr>
              <a:t> </a:t>
            </a:r>
            <a:r>
              <a:rPr lang="en-US" sz="2400" spc="-25" dirty="0" err="1">
                <a:latin typeface="Calibri"/>
                <a:cs typeface="Calibri"/>
              </a:rPr>
              <a:t>formă</a:t>
            </a:r>
            <a:r>
              <a:rPr lang="en-US" sz="2400" spc="-25" dirty="0">
                <a:latin typeface="Calibri"/>
                <a:cs typeface="Calibri"/>
              </a:rPr>
              <a:t>, se </a:t>
            </a:r>
            <a:r>
              <a:rPr lang="en-US" sz="2400" spc="-25" dirty="0" err="1">
                <a:latin typeface="Calibri"/>
                <a:cs typeface="Calibri"/>
              </a:rPr>
              <a:t>întâlnesc</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timp</a:t>
            </a:r>
            <a:r>
              <a:rPr lang="en-US" sz="2400" spc="-25" dirty="0">
                <a:latin typeface="Calibri"/>
                <a:cs typeface="Calibri"/>
              </a:rPr>
              <a:t> </a:t>
            </a:r>
            <a:r>
              <a:rPr lang="en-US" sz="2400" spc="-25" dirty="0" err="1">
                <a:latin typeface="Calibri"/>
                <a:cs typeface="Calibri"/>
              </a:rPr>
              <a:t>ce</a:t>
            </a:r>
            <a:r>
              <a:rPr lang="ro-RO" sz="2400" spc="-25" dirty="0">
                <a:latin typeface="Calibri"/>
                <a:cs typeface="Calibri"/>
              </a:rPr>
              <a:t> </a:t>
            </a:r>
            <a:r>
              <a:rPr lang="en-US" sz="2400" spc="-25" dirty="0">
                <a:latin typeface="Calibri"/>
                <a:cs typeface="Calibri"/>
              </a:rPr>
              <a:t>se </a:t>
            </a:r>
            <a:r>
              <a:rPr lang="en-US" sz="2400" spc="-25" dirty="0" err="1">
                <a:latin typeface="Calibri"/>
                <a:cs typeface="Calibri"/>
              </a:rPr>
              <a:t>deplasează</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direcții</a:t>
            </a:r>
            <a:r>
              <a:rPr lang="en-US" sz="2400" spc="-25" dirty="0">
                <a:latin typeface="Calibri"/>
                <a:cs typeface="Calibri"/>
              </a:rPr>
              <a:t> </a:t>
            </a:r>
            <a:r>
              <a:rPr lang="en-US" sz="2400" spc="-25" dirty="0" err="1">
                <a:latin typeface="Calibri"/>
                <a:cs typeface="Calibri"/>
              </a:rPr>
              <a:t>opuse</a:t>
            </a:r>
            <a:r>
              <a:rPr lang="en-US" sz="2400" spc="-25" dirty="0">
                <a:latin typeface="Calibri"/>
                <a:cs typeface="Calibri"/>
              </a:rPr>
              <a:t> de-a </a:t>
            </a:r>
            <a:r>
              <a:rPr lang="en-US" sz="2400" spc="-25" dirty="0" err="1">
                <a:latin typeface="Calibri"/>
                <a:cs typeface="Calibri"/>
              </a:rPr>
              <a:t>lungul</a:t>
            </a:r>
            <a:r>
              <a:rPr lang="en-US" sz="2400" spc="-25" dirty="0">
                <a:latin typeface="Calibri"/>
                <a:cs typeface="Calibri"/>
              </a:rPr>
              <a:t> </a:t>
            </a:r>
            <a:r>
              <a:rPr lang="en-US" sz="2400" spc="-25" dirty="0" err="1">
                <a:latin typeface="Calibri"/>
                <a:cs typeface="Calibri"/>
              </a:rPr>
              <a:t>unui</a:t>
            </a:r>
            <a:r>
              <a:rPr lang="en-US" sz="2400" spc="-25" dirty="0">
                <a:latin typeface="Calibri"/>
                <a:cs typeface="Calibri"/>
              </a:rPr>
              <a:t> </a:t>
            </a:r>
            <a:r>
              <a:rPr lang="en-US" sz="2400" spc="-25" dirty="0" err="1">
                <a:latin typeface="Calibri"/>
                <a:cs typeface="Calibri"/>
              </a:rPr>
              <a:t>mediu</a:t>
            </a:r>
            <a:r>
              <a:rPr lang="en-US" sz="2400" spc="-25" dirty="0">
                <a:latin typeface="Calibri"/>
                <a:cs typeface="Calibri"/>
              </a:rPr>
              <a:t>, </a:t>
            </a:r>
            <a:r>
              <a:rPr lang="en-US" sz="2400" spc="-25" dirty="0" err="1">
                <a:latin typeface="Calibri"/>
                <a:cs typeface="Calibri"/>
              </a:rPr>
              <a:t>mediul</a:t>
            </a:r>
            <a:r>
              <a:rPr lang="en-US" sz="2400" spc="-25" dirty="0">
                <a:latin typeface="Calibri"/>
                <a:cs typeface="Calibri"/>
              </a:rPr>
              <a:t> </a:t>
            </a:r>
            <a:r>
              <a:rPr lang="en-US" sz="2400" spc="-25" dirty="0" err="1">
                <a:latin typeface="Calibri"/>
                <a:cs typeface="Calibri"/>
              </a:rPr>
              <a:t>va</a:t>
            </a:r>
            <a:r>
              <a:rPr lang="en-US" sz="2400" spc="-25" dirty="0">
                <a:latin typeface="Calibri"/>
                <a:cs typeface="Calibri"/>
              </a:rPr>
              <a:t> </a:t>
            </a:r>
            <a:r>
              <a:rPr lang="en-US" sz="2400" spc="-25" dirty="0" err="1">
                <a:latin typeface="Calibri"/>
                <a:cs typeface="Calibri"/>
              </a:rPr>
              <a:t>lua</a:t>
            </a:r>
            <a:r>
              <a:rPr lang="en-US" sz="2400" spc="-25" dirty="0">
                <a:latin typeface="Calibri"/>
                <a:cs typeface="Calibri"/>
              </a:rPr>
              <a:t> forma </a:t>
            </a:r>
            <a:r>
              <a:rPr lang="en-US" sz="2400" spc="-25" dirty="0" err="1">
                <a:latin typeface="Calibri"/>
                <a:cs typeface="Calibri"/>
              </a:rPr>
              <a:t>unui</a:t>
            </a:r>
            <a:r>
              <a:rPr lang="ro-RO" sz="2400" spc="-25" dirty="0">
                <a:latin typeface="Calibri"/>
                <a:cs typeface="Calibri"/>
              </a:rPr>
              <a:t> </a:t>
            </a:r>
            <a:r>
              <a:rPr lang="en-US" sz="2400" spc="-25" dirty="0" err="1">
                <a:latin typeface="Calibri"/>
                <a:cs typeface="Calibri"/>
              </a:rPr>
              <a:t>impuls</a:t>
            </a:r>
            <a:r>
              <a:rPr lang="en-US" sz="2400" spc="-25" dirty="0">
                <a:latin typeface="Calibri"/>
                <a:cs typeface="Calibri"/>
              </a:rPr>
              <a:t> </a:t>
            </a:r>
            <a:r>
              <a:rPr lang="en-US" sz="2400" spc="-25" dirty="0" err="1">
                <a:latin typeface="Calibri"/>
                <a:cs typeface="Calibri"/>
              </a:rPr>
              <a:t>deplasat</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sus cu o </a:t>
            </a:r>
            <a:r>
              <a:rPr lang="en-US" sz="2400" spc="-25" dirty="0" err="1">
                <a:latin typeface="Calibri"/>
                <a:cs typeface="Calibri"/>
              </a:rPr>
              <a:t>amplitudine</a:t>
            </a:r>
            <a:r>
              <a:rPr lang="en-US" sz="2400" spc="-25" dirty="0">
                <a:latin typeface="Calibri"/>
                <a:cs typeface="Calibri"/>
              </a:rPr>
              <a:t> </a:t>
            </a:r>
            <a:r>
              <a:rPr lang="en-US" sz="2400" spc="-25" dirty="0" err="1">
                <a:latin typeface="Calibri"/>
                <a:cs typeface="Calibri"/>
              </a:rPr>
              <a:t>dublă</a:t>
            </a:r>
            <a:r>
              <a:rPr lang="en-US" sz="2400" spc="-25" dirty="0">
                <a:latin typeface="Calibri"/>
                <a:cs typeface="Calibri"/>
              </a:rPr>
              <a:t> a </a:t>
            </a:r>
            <a:r>
              <a:rPr lang="en-US" sz="2400" spc="-25" dirty="0" err="1">
                <a:latin typeface="Calibri"/>
                <a:cs typeface="Calibri"/>
              </a:rPr>
              <a:t>celor</a:t>
            </a:r>
            <a:r>
              <a:rPr lang="en-US" sz="2400" spc="-25" dirty="0">
                <a:latin typeface="Calibri"/>
                <a:cs typeface="Calibri"/>
              </a:rPr>
              <a:t> </a:t>
            </a:r>
            <a:r>
              <a:rPr lang="en-US" sz="2400" spc="-25" dirty="0" err="1">
                <a:latin typeface="Calibri"/>
                <a:cs typeface="Calibri"/>
              </a:rPr>
              <a:t>două</a:t>
            </a:r>
            <a:r>
              <a:rPr lang="en-US" sz="2400" spc="-25" dirty="0">
                <a:latin typeface="Calibri"/>
                <a:cs typeface="Calibri"/>
              </a:rPr>
              <a:t> </a:t>
            </a:r>
            <a:r>
              <a:rPr lang="en-US" sz="2400" spc="-25" dirty="0" err="1">
                <a:latin typeface="Calibri"/>
                <a:cs typeface="Calibri"/>
              </a:rPr>
              <a:t>impulsuri</a:t>
            </a:r>
            <a:r>
              <a:rPr lang="en-US" sz="2400" spc="-25" dirty="0">
                <a:latin typeface="Calibri"/>
                <a:cs typeface="Calibri"/>
              </a:rPr>
              <a:t> </a:t>
            </a:r>
            <a:r>
              <a:rPr lang="en-US" sz="2400" spc="-25" dirty="0" err="1">
                <a:latin typeface="Calibri"/>
                <a:cs typeface="Calibri"/>
              </a:rPr>
              <a:t>interferente</a:t>
            </a:r>
            <a:r>
              <a:rPr lang="en-US" sz="2400" spc="-25" dirty="0">
                <a:latin typeface="Calibri"/>
                <a:cs typeface="Calibri"/>
              </a:rPr>
              <a:t>. </a:t>
            </a:r>
            <a:endParaRPr lang="ro-RO" sz="2400" spc="-25" dirty="0">
              <a:latin typeface="Calibri"/>
              <a:cs typeface="Calibri"/>
            </a:endParaRPr>
          </a:p>
          <a:p>
            <a:pPr marL="240029" marR="319405" indent="-227329">
              <a:lnSpc>
                <a:spcPct val="70000"/>
              </a:lnSpc>
              <a:spcBef>
                <a:spcPts val="960"/>
              </a:spcBef>
              <a:buFont typeface="Arial MT"/>
              <a:buChar char="•"/>
              <a:tabLst>
                <a:tab pos="241300" algn="l"/>
              </a:tabLst>
            </a:pPr>
            <a:r>
              <a:rPr lang="en-US" sz="2400" spc="-25" dirty="0" err="1">
                <a:latin typeface="Calibri"/>
                <a:cs typeface="Calibri"/>
              </a:rPr>
              <a:t>Acest</a:t>
            </a:r>
            <a:r>
              <a:rPr lang="en-US" sz="2400" spc="-25" dirty="0">
                <a:latin typeface="Calibri"/>
                <a:cs typeface="Calibri"/>
              </a:rPr>
              <a:t> tip de </a:t>
            </a:r>
            <a:r>
              <a:rPr lang="en-US" sz="2400" spc="-25" dirty="0" err="1">
                <a:latin typeface="Calibri"/>
                <a:cs typeface="Calibri"/>
              </a:rPr>
              <a:t>interferență</a:t>
            </a:r>
            <a:r>
              <a:rPr lang="en-US" sz="2400" spc="-25" dirty="0">
                <a:latin typeface="Calibri"/>
                <a:cs typeface="Calibri"/>
              </a:rPr>
              <a:t> </a:t>
            </a:r>
            <a:r>
              <a:rPr lang="en-US" sz="2400" spc="-25" dirty="0" err="1">
                <a:latin typeface="Calibri"/>
                <a:cs typeface="Calibri"/>
              </a:rPr>
              <a:t>este</a:t>
            </a:r>
            <a:r>
              <a:rPr lang="en-US" sz="2400" spc="-25" dirty="0">
                <a:latin typeface="Calibri"/>
                <a:cs typeface="Calibri"/>
              </a:rPr>
              <a:t> </a:t>
            </a:r>
            <a:r>
              <a:rPr lang="en-US" sz="2400" spc="-25" dirty="0" err="1">
                <a:latin typeface="Calibri"/>
                <a:cs typeface="Calibri"/>
              </a:rPr>
              <a:t>cunoscut</a:t>
            </a:r>
            <a:r>
              <a:rPr lang="en-US" sz="2400" spc="-25" dirty="0">
                <a:latin typeface="Calibri"/>
                <a:cs typeface="Calibri"/>
              </a:rPr>
              <a:t> sub </a:t>
            </a:r>
            <a:r>
              <a:rPr lang="en-US" sz="2400" spc="-25" dirty="0" err="1">
                <a:latin typeface="Calibri"/>
                <a:cs typeface="Calibri"/>
              </a:rPr>
              <a:t>numele</a:t>
            </a:r>
            <a:r>
              <a:rPr lang="en-US" sz="2400" spc="-25" dirty="0">
                <a:latin typeface="Calibri"/>
                <a:cs typeface="Calibri"/>
              </a:rPr>
              <a:t> </a:t>
            </a:r>
            <a:r>
              <a:rPr lang="en-US" sz="2400" b="1" i="1" spc="-25" dirty="0">
                <a:latin typeface="Calibri"/>
                <a:cs typeface="Calibri"/>
              </a:rPr>
              <a:t>de </a:t>
            </a:r>
            <a:r>
              <a:rPr lang="en-US" sz="2400" b="1" i="1" spc="-25" dirty="0" err="1">
                <a:latin typeface="Calibri"/>
                <a:cs typeface="Calibri"/>
              </a:rPr>
              <a:t>interferență</a:t>
            </a:r>
            <a:r>
              <a:rPr lang="en-US" sz="2400" b="1" i="1" spc="-25" dirty="0">
                <a:latin typeface="Calibri"/>
                <a:cs typeface="Calibri"/>
              </a:rPr>
              <a:t> </a:t>
            </a:r>
            <a:r>
              <a:rPr lang="en-US" sz="2400" b="1" i="1" spc="-25" dirty="0" err="1">
                <a:latin typeface="Calibri"/>
                <a:cs typeface="Calibri"/>
              </a:rPr>
              <a:t>constructivă</a:t>
            </a:r>
            <a:r>
              <a:rPr lang="en-US" sz="2400" spc="-25" dirty="0">
                <a:latin typeface="Calibri"/>
                <a:cs typeface="Calibri"/>
              </a:rPr>
              <a:t>.</a:t>
            </a:r>
            <a:endParaRPr lang="ro-RO" sz="2400" spc="-25" dirty="0">
              <a:latin typeface="Calibri"/>
              <a:cs typeface="Calibri"/>
            </a:endParaRPr>
          </a:p>
          <a:p>
            <a:pPr marL="240029" marR="319405" indent="-227329">
              <a:lnSpc>
                <a:spcPct val="70000"/>
              </a:lnSpc>
              <a:spcBef>
                <a:spcPts val="960"/>
              </a:spcBef>
              <a:buFont typeface="Arial MT"/>
              <a:buChar char="•"/>
              <a:tabLst>
                <a:tab pos="241300" algn="l"/>
              </a:tabLst>
            </a:pPr>
            <a:r>
              <a:rPr lang="en-US" sz="2400" spc="-25" dirty="0" err="1">
                <a:latin typeface="Calibri"/>
                <a:cs typeface="Calibri"/>
              </a:rPr>
              <a:t>Dacă</a:t>
            </a:r>
            <a:r>
              <a:rPr lang="en-US" sz="2400" spc="-25" dirty="0">
                <a:latin typeface="Calibri"/>
                <a:cs typeface="Calibri"/>
              </a:rPr>
              <a:t> un </a:t>
            </a:r>
            <a:r>
              <a:rPr lang="en-US" sz="2400" spc="-25" dirty="0" err="1">
                <a:latin typeface="Calibri"/>
                <a:cs typeface="Calibri"/>
              </a:rPr>
              <a:t>impuls</a:t>
            </a:r>
            <a:r>
              <a:rPr lang="en-US" sz="2400" spc="-25" dirty="0">
                <a:latin typeface="Calibri"/>
                <a:cs typeface="Calibri"/>
              </a:rPr>
              <a:t> </a:t>
            </a:r>
            <a:r>
              <a:rPr lang="en-US" sz="2400" spc="-25" dirty="0" err="1">
                <a:latin typeface="Calibri"/>
                <a:cs typeface="Calibri"/>
              </a:rPr>
              <a:t>deplasat</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sus </a:t>
            </a:r>
            <a:r>
              <a:rPr lang="en-US" sz="2400" spc="-25" dirty="0" err="1">
                <a:latin typeface="Calibri"/>
                <a:cs typeface="Calibri"/>
              </a:rPr>
              <a:t>și</a:t>
            </a:r>
            <a:r>
              <a:rPr lang="en-US" sz="2400" spc="-25" dirty="0">
                <a:latin typeface="Calibri"/>
                <a:cs typeface="Calibri"/>
              </a:rPr>
              <a:t> un </a:t>
            </a:r>
            <a:r>
              <a:rPr lang="en-US" sz="2400" spc="-25" dirty="0" err="1">
                <a:latin typeface="Calibri"/>
                <a:cs typeface="Calibri"/>
              </a:rPr>
              <a:t>impuls</a:t>
            </a:r>
            <a:r>
              <a:rPr lang="en-US" sz="2400" spc="-25" dirty="0">
                <a:latin typeface="Calibri"/>
                <a:cs typeface="Calibri"/>
              </a:rPr>
              <a:t> </a:t>
            </a:r>
            <a:r>
              <a:rPr lang="en-US" sz="2400" spc="-25" dirty="0" err="1">
                <a:latin typeface="Calibri"/>
                <a:cs typeface="Calibri"/>
              </a:rPr>
              <a:t>deplasat</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jos</a:t>
            </a:r>
            <a:r>
              <a:rPr lang="en-US" sz="2400" spc="-25" dirty="0">
                <a:latin typeface="Calibri"/>
                <a:cs typeface="Calibri"/>
              </a:rPr>
              <a:t>, </a:t>
            </a:r>
            <a:r>
              <a:rPr lang="en-US" sz="2400" spc="-25" dirty="0" err="1">
                <a:latin typeface="Calibri"/>
                <a:cs typeface="Calibri"/>
              </a:rPr>
              <a:t>având</a:t>
            </a:r>
            <a:r>
              <a:rPr lang="en-US" sz="2400" spc="-25" dirty="0">
                <a:latin typeface="Calibri"/>
                <a:cs typeface="Calibri"/>
              </a:rPr>
              <a:t> </a:t>
            </a:r>
            <a:r>
              <a:rPr lang="en-US" sz="2400" spc="-25" dirty="0" err="1">
                <a:latin typeface="Calibri"/>
                <a:cs typeface="Calibri"/>
              </a:rPr>
              <a:t>aceeași</a:t>
            </a:r>
            <a:r>
              <a:rPr lang="en-US" sz="2400" spc="-25" dirty="0">
                <a:latin typeface="Calibri"/>
                <a:cs typeface="Calibri"/>
              </a:rPr>
              <a:t> </a:t>
            </a:r>
            <a:r>
              <a:rPr lang="en-US" sz="2400" spc="-25" dirty="0" err="1">
                <a:latin typeface="Calibri"/>
                <a:cs typeface="Calibri"/>
              </a:rPr>
              <a:t>formă</a:t>
            </a:r>
            <a:r>
              <a:rPr lang="en-US" sz="2400" spc="-25" dirty="0">
                <a:latin typeface="Calibri"/>
                <a:cs typeface="Calibri"/>
              </a:rPr>
              <a:t>, se </a:t>
            </a:r>
            <a:r>
              <a:rPr lang="en-US" sz="2400" spc="-25" dirty="0" err="1">
                <a:latin typeface="Calibri"/>
                <a:cs typeface="Calibri"/>
              </a:rPr>
              <a:t>întâlnesc</a:t>
            </a:r>
            <a:r>
              <a:rPr lang="ro-RO"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timp</a:t>
            </a:r>
            <a:r>
              <a:rPr lang="en-US" sz="2400" spc="-25" dirty="0">
                <a:latin typeface="Calibri"/>
                <a:cs typeface="Calibri"/>
              </a:rPr>
              <a:t> </a:t>
            </a:r>
            <a:r>
              <a:rPr lang="en-US" sz="2400" spc="-25" dirty="0" err="1">
                <a:latin typeface="Calibri"/>
                <a:cs typeface="Calibri"/>
              </a:rPr>
              <a:t>ce</a:t>
            </a:r>
            <a:r>
              <a:rPr lang="en-US" sz="2400" spc="-25" dirty="0">
                <a:latin typeface="Calibri"/>
                <a:cs typeface="Calibri"/>
              </a:rPr>
              <a:t> se </a:t>
            </a:r>
            <a:r>
              <a:rPr lang="en-US" sz="2400" spc="-25" dirty="0" err="1">
                <a:latin typeface="Calibri"/>
                <a:cs typeface="Calibri"/>
              </a:rPr>
              <a:t>deplasează</a:t>
            </a:r>
            <a:r>
              <a:rPr lang="en-US" sz="2400" spc="-25" dirty="0">
                <a:latin typeface="Calibri"/>
                <a:cs typeface="Calibri"/>
              </a:rPr>
              <a:t> </a:t>
            </a:r>
            <a:r>
              <a:rPr lang="en-US" sz="2400" spc="-25" dirty="0" err="1">
                <a:latin typeface="Calibri"/>
                <a:cs typeface="Calibri"/>
              </a:rPr>
              <a:t>în</a:t>
            </a:r>
            <a:r>
              <a:rPr lang="en-US" sz="2400" spc="-25" dirty="0">
                <a:latin typeface="Calibri"/>
                <a:cs typeface="Calibri"/>
              </a:rPr>
              <a:t> </a:t>
            </a:r>
            <a:r>
              <a:rPr lang="en-US" sz="2400" spc="-25" dirty="0" err="1">
                <a:latin typeface="Calibri"/>
                <a:cs typeface="Calibri"/>
              </a:rPr>
              <a:t>direcții</a:t>
            </a:r>
            <a:r>
              <a:rPr lang="en-US" sz="2400" spc="-25" dirty="0">
                <a:latin typeface="Calibri"/>
                <a:cs typeface="Calibri"/>
              </a:rPr>
              <a:t> </a:t>
            </a:r>
            <a:r>
              <a:rPr lang="en-US" sz="2400" spc="-25" dirty="0" err="1">
                <a:latin typeface="Calibri"/>
                <a:cs typeface="Calibri"/>
              </a:rPr>
              <a:t>opuse</a:t>
            </a:r>
            <a:r>
              <a:rPr lang="en-US" sz="2400" spc="-25" dirty="0">
                <a:latin typeface="Calibri"/>
                <a:cs typeface="Calibri"/>
              </a:rPr>
              <a:t> de-a </a:t>
            </a:r>
            <a:r>
              <a:rPr lang="en-US" sz="2400" spc="-25" dirty="0" err="1">
                <a:latin typeface="Calibri"/>
                <a:cs typeface="Calibri"/>
              </a:rPr>
              <a:t>lungul</a:t>
            </a:r>
            <a:r>
              <a:rPr lang="en-US" sz="2400" spc="-25" dirty="0">
                <a:latin typeface="Calibri"/>
                <a:cs typeface="Calibri"/>
              </a:rPr>
              <a:t> </a:t>
            </a:r>
            <a:r>
              <a:rPr lang="en-US" sz="2400" spc="-25" dirty="0" err="1">
                <a:latin typeface="Calibri"/>
                <a:cs typeface="Calibri"/>
              </a:rPr>
              <a:t>unui</a:t>
            </a:r>
            <a:r>
              <a:rPr lang="en-US" sz="2400" spc="-25" dirty="0">
                <a:latin typeface="Calibri"/>
                <a:cs typeface="Calibri"/>
              </a:rPr>
              <a:t> </a:t>
            </a:r>
            <a:r>
              <a:rPr lang="en-US" sz="2400" spc="-25" dirty="0" err="1">
                <a:latin typeface="Calibri"/>
                <a:cs typeface="Calibri"/>
              </a:rPr>
              <a:t>mediu</a:t>
            </a:r>
            <a:r>
              <a:rPr lang="en-US" sz="2400" spc="-25" dirty="0">
                <a:latin typeface="Calibri"/>
                <a:cs typeface="Calibri"/>
              </a:rPr>
              <a:t>, </a:t>
            </a:r>
            <a:r>
              <a:rPr lang="en-US" sz="2400" spc="-25" dirty="0" err="1">
                <a:latin typeface="Calibri"/>
                <a:cs typeface="Calibri"/>
              </a:rPr>
              <a:t>cele</a:t>
            </a:r>
            <a:r>
              <a:rPr lang="en-US" sz="2400" spc="-25" dirty="0">
                <a:latin typeface="Calibri"/>
                <a:cs typeface="Calibri"/>
              </a:rPr>
              <a:t> </a:t>
            </a:r>
            <a:r>
              <a:rPr lang="en-US" sz="2400" spc="-25" dirty="0" err="1">
                <a:latin typeface="Calibri"/>
                <a:cs typeface="Calibri"/>
              </a:rPr>
              <a:t>două</a:t>
            </a:r>
            <a:r>
              <a:rPr lang="en-US" sz="2400" spc="-25" dirty="0">
                <a:latin typeface="Calibri"/>
                <a:cs typeface="Calibri"/>
              </a:rPr>
              <a:t> </a:t>
            </a:r>
            <a:r>
              <a:rPr lang="en-US" sz="2400" spc="-25" dirty="0" err="1">
                <a:latin typeface="Calibri"/>
                <a:cs typeface="Calibri"/>
              </a:rPr>
              <a:t>impulsuri</a:t>
            </a:r>
            <a:r>
              <a:rPr lang="ro-RO" sz="2400" spc="-25" dirty="0">
                <a:latin typeface="Calibri"/>
                <a:cs typeface="Calibri"/>
              </a:rPr>
              <a:t> </a:t>
            </a:r>
            <a:r>
              <a:rPr lang="en-US" sz="2400" spc="-25" dirty="0">
                <a:latin typeface="Calibri"/>
                <a:cs typeface="Calibri"/>
              </a:rPr>
              <a:t>se </a:t>
            </a:r>
            <a:r>
              <a:rPr lang="en-US" sz="2400" spc="-25" dirty="0" err="1">
                <a:latin typeface="Calibri"/>
                <a:cs typeface="Calibri"/>
              </a:rPr>
              <a:t>vor</a:t>
            </a:r>
            <a:r>
              <a:rPr lang="en-US" sz="2400" spc="-25" dirty="0">
                <a:latin typeface="Calibri"/>
                <a:cs typeface="Calibri"/>
              </a:rPr>
              <a:t> </a:t>
            </a:r>
            <a:r>
              <a:rPr lang="en-US" sz="2400" spc="-25" dirty="0" err="1">
                <a:latin typeface="Calibri"/>
                <a:cs typeface="Calibri"/>
              </a:rPr>
              <a:t>anula</a:t>
            </a:r>
            <a:r>
              <a:rPr lang="en-US" sz="2400" spc="-25" dirty="0">
                <a:latin typeface="Calibri"/>
                <a:cs typeface="Calibri"/>
              </a:rPr>
              <a:t> </a:t>
            </a:r>
            <a:r>
              <a:rPr lang="en-US" sz="2400" spc="-25" dirty="0" err="1">
                <a:latin typeface="Calibri"/>
                <a:cs typeface="Calibri"/>
              </a:rPr>
              <a:t>reciproc</a:t>
            </a:r>
            <a:r>
              <a:rPr lang="en-US" sz="2400" spc="-25" dirty="0">
                <a:latin typeface="Calibri"/>
                <a:cs typeface="Calibri"/>
              </a:rPr>
              <a:t> </a:t>
            </a:r>
            <a:endParaRPr lang="ro-RO" sz="2400" spc="-25" dirty="0">
              <a:latin typeface="Calibri"/>
              <a:cs typeface="Calibri"/>
            </a:endParaRPr>
          </a:p>
          <a:p>
            <a:pPr marL="240029" marR="319405" indent="-227329">
              <a:lnSpc>
                <a:spcPct val="70000"/>
              </a:lnSpc>
              <a:spcBef>
                <a:spcPts val="960"/>
              </a:spcBef>
              <a:buFont typeface="Arial MT"/>
              <a:buChar char="•"/>
              <a:tabLst>
                <a:tab pos="241300" algn="l"/>
              </a:tabLst>
            </a:pPr>
            <a:r>
              <a:rPr lang="en-US" sz="2400" spc="-25" dirty="0" err="1">
                <a:latin typeface="Calibri"/>
                <a:cs typeface="Calibri"/>
              </a:rPr>
              <a:t>Acest</a:t>
            </a:r>
            <a:r>
              <a:rPr lang="en-US" sz="2400" spc="-25" dirty="0">
                <a:latin typeface="Calibri"/>
                <a:cs typeface="Calibri"/>
              </a:rPr>
              <a:t> tip de </a:t>
            </a:r>
            <a:r>
              <a:rPr lang="en-US" sz="2400" spc="-25" dirty="0" err="1">
                <a:latin typeface="Calibri"/>
                <a:cs typeface="Calibri"/>
              </a:rPr>
              <a:t>interferență</a:t>
            </a:r>
            <a:r>
              <a:rPr lang="en-US" sz="2400" spc="-25" dirty="0">
                <a:latin typeface="Calibri"/>
                <a:cs typeface="Calibri"/>
              </a:rPr>
              <a:t> </a:t>
            </a:r>
            <a:r>
              <a:rPr lang="en-US" sz="2400" spc="-25" dirty="0" err="1">
                <a:latin typeface="Calibri"/>
                <a:cs typeface="Calibri"/>
              </a:rPr>
              <a:t>este</a:t>
            </a:r>
            <a:r>
              <a:rPr lang="en-US" sz="2400" spc="-25" dirty="0">
                <a:latin typeface="Calibri"/>
                <a:cs typeface="Calibri"/>
              </a:rPr>
              <a:t> </a:t>
            </a:r>
            <a:r>
              <a:rPr lang="en-US" sz="2400" spc="-25" dirty="0" err="1">
                <a:latin typeface="Calibri"/>
                <a:cs typeface="Calibri"/>
              </a:rPr>
              <a:t>cunoscut</a:t>
            </a:r>
            <a:r>
              <a:rPr lang="en-US" sz="2400" spc="-25" dirty="0">
                <a:latin typeface="Calibri"/>
                <a:cs typeface="Calibri"/>
              </a:rPr>
              <a:t> sub </a:t>
            </a:r>
            <a:r>
              <a:rPr lang="en-US" sz="2400" spc="-25" dirty="0" err="1">
                <a:latin typeface="Calibri"/>
                <a:cs typeface="Calibri"/>
              </a:rPr>
              <a:t>numele</a:t>
            </a:r>
            <a:r>
              <a:rPr lang="en-US" sz="2400" spc="-25" dirty="0">
                <a:latin typeface="Calibri"/>
                <a:cs typeface="Calibri"/>
              </a:rPr>
              <a:t> de </a:t>
            </a:r>
            <a:r>
              <a:rPr lang="en-US" sz="2400" b="1" i="1" spc="-25" dirty="0" err="1">
                <a:latin typeface="Calibri"/>
                <a:cs typeface="Calibri"/>
              </a:rPr>
              <a:t>interferență</a:t>
            </a:r>
            <a:r>
              <a:rPr lang="en-US" sz="2400" b="1" i="1" spc="-25" dirty="0">
                <a:latin typeface="Calibri"/>
                <a:cs typeface="Calibri"/>
              </a:rPr>
              <a:t> </a:t>
            </a:r>
            <a:r>
              <a:rPr lang="en-US" sz="2400" b="1" i="1" spc="-25" dirty="0" err="1">
                <a:latin typeface="Calibri"/>
                <a:cs typeface="Calibri"/>
              </a:rPr>
              <a:t>distructivă</a:t>
            </a:r>
            <a:r>
              <a:rPr lang="en-US" sz="2400" b="1" i="1" spc="-25" dirty="0">
                <a:latin typeface="Calibri"/>
                <a:cs typeface="Calibri"/>
              </a:rPr>
              <a:t>.</a:t>
            </a:r>
            <a:endParaRPr sz="2400" b="1" i="1" dirty="0">
              <a:latin typeface="Calibri"/>
              <a:cs typeface="Calibri"/>
            </a:endParaRPr>
          </a:p>
        </p:txBody>
      </p:sp>
      <p:pic>
        <p:nvPicPr>
          <p:cNvPr id="4" name="object 4"/>
          <p:cNvPicPr/>
          <p:nvPr/>
        </p:nvPicPr>
        <p:blipFill>
          <a:blip r:embed="rId2" cstate="print"/>
          <a:stretch>
            <a:fillRect/>
          </a:stretch>
        </p:blipFill>
        <p:spPr>
          <a:xfrm>
            <a:off x="2697350" y="4667847"/>
            <a:ext cx="6781779" cy="2001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0" dirty="0"/>
              <a:t>What</a:t>
            </a:r>
            <a:r>
              <a:rPr spc="-170" dirty="0"/>
              <a:t> </a:t>
            </a:r>
            <a:r>
              <a:rPr dirty="0"/>
              <a:t>is</a:t>
            </a:r>
            <a:r>
              <a:rPr spc="-140" dirty="0"/>
              <a:t> </a:t>
            </a:r>
            <a:r>
              <a:rPr spc="-20" dirty="0"/>
              <a:t>sound?</a:t>
            </a:r>
          </a:p>
        </p:txBody>
      </p:sp>
      <p:sp>
        <p:nvSpPr>
          <p:cNvPr id="3" name="object 3"/>
          <p:cNvSpPr txBox="1"/>
          <p:nvPr/>
        </p:nvSpPr>
        <p:spPr>
          <a:xfrm>
            <a:off x="916939" y="1793493"/>
            <a:ext cx="10198735" cy="3779240"/>
          </a:xfrm>
          <a:prstGeom prst="rect">
            <a:avLst/>
          </a:prstGeom>
        </p:spPr>
        <p:txBody>
          <a:bodyPr vert="horz" wrap="square" lIns="0" tIns="59690" rIns="0" bIns="0" rtlCol="0">
            <a:spAutoFit/>
          </a:bodyPr>
          <a:lstStyle/>
          <a:p>
            <a:pPr marL="240029" marR="5080" indent="-227329">
              <a:lnSpc>
                <a:spcPts val="3030"/>
              </a:lnSpc>
              <a:spcBef>
                <a:spcPts val="470"/>
              </a:spcBef>
              <a:buFont typeface="Arial MT"/>
              <a:buChar char="•"/>
              <a:tabLst>
                <a:tab pos="241300" algn="l"/>
              </a:tabLst>
            </a:pPr>
            <a:r>
              <a:rPr lang="en-US" sz="2800" b="1" dirty="0" err="1">
                <a:latin typeface="Calibri"/>
                <a:cs typeface="Calibri"/>
              </a:rPr>
              <a:t>Sunetul</a:t>
            </a:r>
            <a:r>
              <a:rPr lang="en-US" sz="2800" b="1" dirty="0">
                <a:latin typeface="Calibri"/>
                <a:cs typeface="Calibri"/>
              </a:rPr>
              <a:t> </a:t>
            </a:r>
            <a:r>
              <a:rPr lang="en-US" sz="2800" b="1" dirty="0" err="1">
                <a:latin typeface="Calibri"/>
                <a:cs typeface="Calibri"/>
              </a:rPr>
              <a:t>este</a:t>
            </a:r>
            <a:r>
              <a:rPr lang="en-US" sz="2800" b="1" dirty="0">
                <a:latin typeface="Calibri"/>
                <a:cs typeface="Calibri"/>
              </a:rPr>
              <a:t> o </a:t>
            </a:r>
            <a:r>
              <a:rPr lang="en-US" sz="2800" b="1" dirty="0" err="1">
                <a:latin typeface="Calibri"/>
                <a:cs typeface="Calibri"/>
              </a:rPr>
              <a:t>formă</a:t>
            </a:r>
            <a:r>
              <a:rPr lang="en-US" sz="2800" b="1" dirty="0">
                <a:latin typeface="Calibri"/>
                <a:cs typeface="Calibri"/>
              </a:rPr>
              <a:t> de </a:t>
            </a:r>
            <a:r>
              <a:rPr lang="en-US" sz="2800" b="1" dirty="0" err="1">
                <a:latin typeface="Calibri"/>
                <a:cs typeface="Calibri"/>
              </a:rPr>
              <a:t>energie</a:t>
            </a:r>
            <a:r>
              <a:rPr lang="en-US" sz="2800" b="1" dirty="0">
                <a:latin typeface="Calibri"/>
                <a:cs typeface="Calibri"/>
              </a:rPr>
              <a:t>, care se </a:t>
            </a:r>
            <a:r>
              <a:rPr lang="en-US" sz="2800" b="1" dirty="0" err="1">
                <a:latin typeface="Calibri"/>
                <a:cs typeface="Calibri"/>
              </a:rPr>
              <a:t>propagă</a:t>
            </a:r>
            <a:r>
              <a:rPr lang="en-US" sz="2800" b="1" dirty="0">
                <a:latin typeface="Calibri"/>
                <a:cs typeface="Calibri"/>
              </a:rPr>
              <a:t> ca o </a:t>
            </a:r>
            <a:r>
              <a:rPr lang="en-US" sz="2800" b="1" dirty="0" err="1">
                <a:latin typeface="Calibri"/>
                <a:cs typeface="Calibri"/>
              </a:rPr>
              <a:t>undă</a:t>
            </a:r>
            <a:r>
              <a:rPr lang="en-US" sz="2800" b="1" dirty="0">
                <a:latin typeface="Calibri"/>
                <a:cs typeface="Calibri"/>
              </a:rPr>
              <a:t> </a:t>
            </a:r>
            <a:r>
              <a:rPr lang="en-US" sz="2800" b="1" dirty="0" err="1">
                <a:latin typeface="Calibri"/>
                <a:cs typeface="Calibri"/>
              </a:rPr>
              <a:t>acustică</a:t>
            </a:r>
            <a:r>
              <a:rPr lang="en-US" sz="2800" b="1" dirty="0">
                <a:latin typeface="Calibri"/>
                <a:cs typeface="Calibri"/>
              </a:rPr>
              <a:t> </a:t>
            </a:r>
            <a:r>
              <a:rPr lang="en-US" sz="2800" b="1" dirty="0" err="1">
                <a:latin typeface="Calibri"/>
                <a:cs typeface="Calibri"/>
              </a:rPr>
              <a:t>printr</a:t>
            </a:r>
            <a:r>
              <a:rPr lang="en-US" sz="2800" b="1" dirty="0">
                <a:latin typeface="Calibri"/>
                <a:cs typeface="Calibri"/>
              </a:rPr>
              <a:t>-un </a:t>
            </a:r>
            <a:r>
              <a:rPr lang="en-US" sz="2800" b="1" dirty="0" err="1">
                <a:latin typeface="Calibri"/>
                <a:cs typeface="Calibri"/>
              </a:rPr>
              <a:t>mediu</a:t>
            </a:r>
            <a:r>
              <a:rPr lang="en-US" sz="2800" b="1" dirty="0">
                <a:latin typeface="Calibri"/>
                <a:cs typeface="Calibri"/>
              </a:rPr>
              <a:t> de </a:t>
            </a:r>
            <a:r>
              <a:rPr lang="en-US" sz="2800" b="1" dirty="0" err="1">
                <a:latin typeface="Calibri"/>
                <a:cs typeface="Calibri"/>
              </a:rPr>
              <a:t>transmisie</a:t>
            </a:r>
            <a:r>
              <a:rPr lang="en-US" sz="2800" b="1" dirty="0">
                <a:latin typeface="Calibri"/>
                <a:cs typeface="Calibri"/>
              </a:rPr>
              <a:t> - </a:t>
            </a:r>
            <a:r>
              <a:rPr lang="en-US" sz="2800" b="1" dirty="0" err="1">
                <a:latin typeface="Calibri"/>
                <a:cs typeface="Calibri"/>
              </a:rPr>
              <a:t>gaz</a:t>
            </a:r>
            <a:r>
              <a:rPr lang="en-US" sz="2800" b="1" dirty="0">
                <a:latin typeface="Calibri"/>
                <a:cs typeface="Calibri"/>
              </a:rPr>
              <a:t>, </a:t>
            </a:r>
            <a:r>
              <a:rPr lang="en-US" sz="2800" b="1" dirty="0" err="1">
                <a:latin typeface="Calibri"/>
                <a:cs typeface="Calibri"/>
              </a:rPr>
              <a:t>lichid</a:t>
            </a:r>
            <a:r>
              <a:rPr lang="en-US" sz="2800" b="1" dirty="0">
                <a:latin typeface="Calibri"/>
                <a:cs typeface="Calibri"/>
              </a:rPr>
              <a:t> </a:t>
            </a:r>
            <a:r>
              <a:rPr lang="en-US" sz="2800" b="1" dirty="0" err="1">
                <a:latin typeface="Calibri"/>
                <a:cs typeface="Calibri"/>
              </a:rPr>
              <a:t>sau</a:t>
            </a:r>
            <a:r>
              <a:rPr lang="en-US" sz="2800" b="1" dirty="0">
                <a:latin typeface="Calibri"/>
                <a:cs typeface="Calibri"/>
              </a:rPr>
              <a:t> solid.</a:t>
            </a:r>
            <a:endParaRPr lang="ro-RO" sz="2800" b="1" dirty="0">
              <a:latin typeface="Calibri"/>
              <a:cs typeface="Calibri"/>
            </a:endParaRPr>
          </a:p>
          <a:p>
            <a:pPr marL="240029" marR="5080" indent="-227329">
              <a:lnSpc>
                <a:spcPts val="3030"/>
              </a:lnSpc>
              <a:spcBef>
                <a:spcPts val="470"/>
              </a:spcBef>
              <a:buFont typeface="Arial MT"/>
              <a:buChar char="•"/>
              <a:tabLst>
                <a:tab pos="241300" algn="l"/>
              </a:tabLst>
            </a:pPr>
            <a:r>
              <a:rPr lang="en-US" sz="2800" b="1" dirty="0" err="1">
                <a:latin typeface="Calibri"/>
                <a:cs typeface="Calibri"/>
              </a:rPr>
              <a:t>Urechile</a:t>
            </a:r>
            <a:r>
              <a:rPr lang="en-US" sz="2800" b="1" dirty="0">
                <a:latin typeface="Calibri"/>
                <a:cs typeface="Calibri"/>
              </a:rPr>
              <a:t> </a:t>
            </a:r>
            <a:r>
              <a:rPr lang="en-US" sz="2800" b="1" dirty="0" err="1">
                <a:latin typeface="Calibri"/>
                <a:cs typeface="Calibri"/>
              </a:rPr>
              <a:t>noastre</a:t>
            </a:r>
            <a:r>
              <a:rPr lang="en-US" sz="2800" b="1" dirty="0">
                <a:latin typeface="Calibri"/>
                <a:cs typeface="Calibri"/>
              </a:rPr>
              <a:t> ne </a:t>
            </a:r>
            <a:r>
              <a:rPr lang="en-US" sz="2800" b="1" dirty="0" err="1">
                <a:latin typeface="Calibri"/>
                <a:cs typeface="Calibri"/>
              </a:rPr>
              <a:t>avertizează</a:t>
            </a:r>
            <a:r>
              <a:rPr lang="en-US" sz="2800" b="1" dirty="0">
                <a:latin typeface="Calibri"/>
                <a:cs typeface="Calibri"/>
              </a:rPr>
              <a:t> </a:t>
            </a:r>
            <a:r>
              <a:rPr lang="en-US" sz="2800" b="1" dirty="0" err="1">
                <a:latin typeface="Calibri"/>
                <a:cs typeface="Calibri"/>
              </a:rPr>
              <a:t>asupra</a:t>
            </a:r>
            <a:r>
              <a:rPr lang="en-US" sz="2800" b="1" dirty="0">
                <a:latin typeface="Calibri"/>
                <a:cs typeface="Calibri"/>
              </a:rPr>
              <a:t> </a:t>
            </a:r>
            <a:r>
              <a:rPr lang="en-US" sz="2800" b="1" dirty="0" err="1">
                <a:latin typeface="Calibri"/>
                <a:cs typeface="Calibri"/>
              </a:rPr>
              <a:t>evenimentelor</a:t>
            </a:r>
            <a:r>
              <a:rPr lang="en-US" sz="2800" b="1" dirty="0">
                <a:latin typeface="Calibri"/>
                <a:cs typeface="Calibri"/>
              </a:rPr>
              <a:t> din </a:t>
            </a:r>
            <a:r>
              <a:rPr lang="en-US" sz="2800" b="1" dirty="0" err="1">
                <a:latin typeface="Calibri"/>
                <a:cs typeface="Calibri"/>
              </a:rPr>
              <a:t>mediul</a:t>
            </a:r>
            <a:r>
              <a:rPr lang="en-US" sz="2800" b="1" dirty="0">
                <a:latin typeface="Calibri"/>
                <a:cs typeface="Calibri"/>
              </a:rPr>
              <a:t> </a:t>
            </a:r>
            <a:r>
              <a:rPr lang="en-US" sz="2800" b="1" dirty="0" err="1">
                <a:latin typeface="Calibri"/>
                <a:cs typeface="Calibri"/>
              </a:rPr>
              <a:t>înconjurător</a:t>
            </a:r>
            <a:r>
              <a:rPr lang="en-US" sz="2800" b="1" dirty="0">
                <a:latin typeface="Calibri"/>
                <a:cs typeface="Calibri"/>
              </a:rPr>
              <a:t> </a:t>
            </a:r>
            <a:r>
              <a:rPr lang="en-US" sz="2800" b="1" dirty="0" err="1">
                <a:latin typeface="Calibri"/>
                <a:cs typeface="Calibri"/>
              </a:rPr>
              <a:t>și</a:t>
            </a:r>
            <a:r>
              <a:rPr lang="en-US" sz="2800" b="1" dirty="0">
                <a:latin typeface="Calibri"/>
                <a:cs typeface="Calibri"/>
              </a:rPr>
              <a:t> </a:t>
            </a:r>
            <a:r>
              <a:rPr lang="en-US" sz="2800" b="1" dirty="0" err="1">
                <a:latin typeface="Calibri"/>
                <a:cs typeface="Calibri"/>
              </a:rPr>
              <a:t>detectează</a:t>
            </a:r>
            <a:r>
              <a:rPr lang="en-US" sz="2800" b="1" dirty="0">
                <a:latin typeface="Calibri"/>
                <a:cs typeface="Calibri"/>
              </a:rPr>
              <a:t> </a:t>
            </a:r>
            <a:r>
              <a:rPr lang="en-US" sz="2800" b="1" dirty="0" err="1">
                <a:latin typeface="Calibri"/>
                <a:cs typeface="Calibri"/>
              </a:rPr>
              <a:t>acea</a:t>
            </a:r>
            <a:r>
              <a:rPr lang="en-US" sz="2800" b="1" dirty="0">
                <a:latin typeface="Calibri"/>
                <a:cs typeface="Calibri"/>
              </a:rPr>
              <a:t> </a:t>
            </a:r>
            <a:r>
              <a:rPr lang="en-US" sz="2800" b="1" dirty="0" err="1">
                <a:latin typeface="Calibri"/>
                <a:cs typeface="Calibri"/>
              </a:rPr>
              <a:t>formă</a:t>
            </a:r>
            <a:r>
              <a:rPr lang="en-US" sz="2800" b="1" dirty="0">
                <a:latin typeface="Calibri"/>
                <a:cs typeface="Calibri"/>
              </a:rPr>
              <a:t> </a:t>
            </a:r>
            <a:r>
              <a:rPr lang="en-US" sz="2800" b="1" dirty="0" err="1">
                <a:latin typeface="Calibri"/>
                <a:cs typeface="Calibri"/>
              </a:rPr>
              <a:t>specială</a:t>
            </a:r>
            <a:r>
              <a:rPr lang="en-US" sz="2800" b="1" dirty="0">
                <a:latin typeface="Calibri"/>
                <a:cs typeface="Calibri"/>
              </a:rPr>
              <a:t> de </a:t>
            </a:r>
            <a:r>
              <a:rPr lang="en-US" sz="2800" b="1" dirty="0" err="1">
                <a:latin typeface="Calibri"/>
                <a:cs typeface="Calibri"/>
              </a:rPr>
              <a:t>comunicare</a:t>
            </a:r>
            <a:r>
              <a:rPr lang="en-US" sz="2800" b="1" dirty="0">
                <a:latin typeface="Calibri"/>
                <a:cs typeface="Calibri"/>
              </a:rPr>
              <a:t> </a:t>
            </a:r>
            <a:r>
              <a:rPr lang="en-US" sz="2800" b="1" dirty="0" err="1">
                <a:latin typeface="Calibri"/>
                <a:cs typeface="Calibri"/>
              </a:rPr>
              <a:t>umană</a:t>
            </a:r>
            <a:r>
              <a:rPr lang="en-US" sz="2800" b="1" dirty="0">
                <a:latin typeface="Calibri"/>
                <a:cs typeface="Calibri"/>
              </a:rPr>
              <a:t>, </a:t>
            </a:r>
            <a:r>
              <a:rPr lang="en-US" sz="2800" b="1" dirty="0" err="1">
                <a:latin typeface="Calibri"/>
                <a:cs typeface="Calibri"/>
              </a:rPr>
              <a:t>vorbirea</a:t>
            </a:r>
            <a:endParaRPr lang="ro-RO" sz="2800" b="1" dirty="0">
              <a:latin typeface="Calibri"/>
              <a:cs typeface="Calibri"/>
            </a:endParaRPr>
          </a:p>
          <a:p>
            <a:pPr marL="240029" marR="5080" indent="-227329">
              <a:lnSpc>
                <a:spcPts val="3030"/>
              </a:lnSpc>
              <a:spcBef>
                <a:spcPts val="470"/>
              </a:spcBef>
              <a:buFont typeface="Arial MT"/>
              <a:buChar char="•"/>
              <a:tabLst>
                <a:tab pos="241300" algn="l"/>
              </a:tabLst>
            </a:pPr>
            <a:r>
              <a:rPr lang="en-US" sz="2800" b="1" dirty="0">
                <a:latin typeface="Calibri"/>
                <a:cs typeface="Calibri"/>
              </a:rPr>
              <a:t>Urechea </a:t>
            </a:r>
            <a:r>
              <a:rPr lang="en-US" sz="2800" b="1" dirty="0" err="1">
                <a:latin typeface="Calibri"/>
                <a:cs typeface="Calibri"/>
              </a:rPr>
              <a:t>umană</a:t>
            </a:r>
            <a:r>
              <a:rPr lang="en-US" sz="2800" b="1" dirty="0">
                <a:latin typeface="Calibri"/>
                <a:cs typeface="Calibri"/>
              </a:rPr>
              <a:t> </a:t>
            </a:r>
            <a:r>
              <a:rPr lang="en-US" sz="2800" b="1" dirty="0" err="1">
                <a:latin typeface="Calibri"/>
                <a:cs typeface="Calibri"/>
              </a:rPr>
              <a:t>percepe</a:t>
            </a:r>
            <a:r>
              <a:rPr lang="en-US" sz="2800" b="1" dirty="0">
                <a:latin typeface="Calibri"/>
                <a:cs typeface="Calibri"/>
              </a:rPr>
              <a:t> </a:t>
            </a:r>
            <a:r>
              <a:rPr lang="en-US" sz="2800" b="1" dirty="0" err="1">
                <a:latin typeface="Calibri"/>
                <a:cs typeface="Calibri"/>
              </a:rPr>
              <a:t>frecvențe</a:t>
            </a:r>
            <a:r>
              <a:rPr lang="en-US" sz="2800" b="1" dirty="0">
                <a:latin typeface="Calibri"/>
                <a:cs typeface="Calibri"/>
              </a:rPr>
              <a:t> </a:t>
            </a:r>
            <a:r>
              <a:rPr lang="en-US" sz="2800" b="1" dirty="0" err="1">
                <a:latin typeface="Calibri"/>
                <a:cs typeface="Calibri"/>
              </a:rPr>
              <a:t>între</a:t>
            </a:r>
            <a:r>
              <a:rPr lang="en-US" sz="2800" b="1" dirty="0">
                <a:latin typeface="Calibri"/>
                <a:cs typeface="Calibri"/>
              </a:rPr>
              <a:t> 20 Hz (</a:t>
            </a:r>
            <a:r>
              <a:rPr lang="en-US" sz="2800" b="1" dirty="0" err="1">
                <a:latin typeface="Calibri"/>
                <a:cs typeface="Calibri"/>
              </a:rPr>
              <a:t>tonul</a:t>
            </a:r>
            <a:r>
              <a:rPr lang="en-US" sz="2800" b="1" dirty="0">
                <a:latin typeface="Calibri"/>
                <a:cs typeface="Calibri"/>
              </a:rPr>
              <a:t> cel </a:t>
            </a:r>
            <a:r>
              <a:rPr lang="en-US" sz="2800" b="1" dirty="0" err="1">
                <a:latin typeface="Calibri"/>
                <a:cs typeface="Calibri"/>
              </a:rPr>
              <a:t>mai</a:t>
            </a:r>
            <a:r>
              <a:rPr lang="en-US" sz="2800" b="1" dirty="0">
                <a:latin typeface="Calibri"/>
                <a:cs typeface="Calibri"/>
              </a:rPr>
              <a:t> </a:t>
            </a:r>
            <a:r>
              <a:rPr lang="en-US" sz="2800" b="1" dirty="0" err="1">
                <a:latin typeface="Calibri"/>
                <a:cs typeface="Calibri"/>
              </a:rPr>
              <a:t>jos</a:t>
            </a:r>
            <a:r>
              <a:rPr lang="en-US" sz="2800" b="1" dirty="0">
                <a:latin typeface="Calibri"/>
                <a:cs typeface="Calibri"/>
              </a:rPr>
              <a:t>) </a:t>
            </a:r>
            <a:r>
              <a:rPr lang="en-US" sz="2800" b="1" dirty="0" err="1">
                <a:latin typeface="Calibri"/>
                <a:cs typeface="Calibri"/>
              </a:rPr>
              <a:t>și</a:t>
            </a:r>
            <a:r>
              <a:rPr lang="en-US" sz="2800" b="1" dirty="0">
                <a:latin typeface="Calibri"/>
                <a:cs typeface="Calibri"/>
              </a:rPr>
              <a:t> 20 kHz (</a:t>
            </a:r>
            <a:r>
              <a:rPr lang="en-US" sz="2800" b="1" dirty="0" err="1">
                <a:latin typeface="Calibri"/>
                <a:cs typeface="Calibri"/>
              </a:rPr>
              <a:t>tonul</a:t>
            </a:r>
            <a:r>
              <a:rPr lang="en-US" sz="2800" b="1" dirty="0">
                <a:latin typeface="Calibri"/>
                <a:cs typeface="Calibri"/>
              </a:rPr>
              <a:t> cel </a:t>
            </a:r>
            <a:r>
              <a:rPr lang="en-US" sz="2800" b="1" dirty="0" err="1">
                <a:latin typeface="Calibri"/>
                <a:cs typeface="Calibri"/>
              </a:rPr>
              <a:t>mai</a:t>
            </a:r>
            <a:r>
              <a:rPr lang="en-US" sz="2800" b="1" dirty="0">
                <a:latin typeface="Calibri"/>
                <a:cs typeface="Calibri"/>
              </a:rPr>
              <a:t> </a:t>
            </a:r>
            <a:r>
              <a:rPr lang="en-US" sz="2800" b="1" dirty="0" err="1">
                <a:latin typeface="Calibri"/>
                <a:cs typeface="Calibri"/>
              </a:rPr>
              <a:t>înalt</a:t>
            </a:r>
            <a:r>
              <a:rPr lang="en-US" sz="2800" b="1" dirty="0">
                <a:latin typeface="Calibri"/>
                <a:cs typeface="Calibri"/>
              </a:rPr>
              <a:t>). </a:t>
            </a:r>
            <a:endParaRPr lang="ro-RO" sz="2800" b="1" dirty="0">
              <a:latin typeface="Calibri"/>
              <a:cs typeface="Calibri"/>
            </a:endParaRPr>
          </a:p>
          <a:p>
            <a:pPr marL="240029" marR="5080" indent="-227329">
              <a:lnSpc>
                <a:spcPts val="3030"/>
              </a:lnSpc>
              <a:spcBef>
                <a:spcPts val="470"/>
              </a:spcBef>
              <a:buFont typeface="Arial MT"/>
              <a:buChar char="•"/>
              <a:tabLst>
                <a:tab pos="241300" algn="l"/>
              </a:tabLst>
            </a:pPr>
            <a:r>
              <a:rPr lang="en-US" sz="2800" b="1" dirty="0" err="1">
                <a:latin typeface="Calibri"/>
                <a:cs typeface="Calibri"/>
              </a:rPr>
              <a:t>Toate</a:t>
            </a:r>
            <a:r>
              <a:rPr lang="en-US" sz="2800" b="1" dirty="0">
                <a:latin typeface="Calibri"/>
                <a:cs typeface="Calibri"/>
              </a:rPr>
              <a:t> </a:t>
            </a:r>
            <a:r>
              <a:rPr lang="en-US" sz="2800" b="1" dirty="0" err="1">
                <a:latin typeface="Calibri"/>
                <a:cs typeface="Calibri"/>
              </a:rPr>
              <a:t>sunetele</a:t>
            </a:r>
            <a:r>
              <a:rPr lang="en-US" sz="2800" b="1" dirty="0">
                <a:latin typeface="Calibri"/>
                <a:cs typeface="Calibri"/>
              </a:rPr>
              <a:t> sub 20 Hz sunt </a:t>
            </a:r>
            <a:r>
              <a:rPr lang="en-US" sz="2800" b="1" dirty="0" err="1">
                <a:latin typeface="Calibri"/>
                <a:cs typeface="Calibri"/>
              </a:rPr>
              <a:t>calificate</a:t>
            </a:r>
            <a:r>
              <a:rPr lang="en-US" sz="2800" b="1" dirty="0">
                <a:latin typeface="Calibri"/>
                <a:cs typeface="Calibri"/>
              </a:rPr>
              <a:t> </a:t>
            </a:r>
            <a:r>
              <a:rPr lang="en-US" sz="2800" b="1" dirty="0" err="1">
                <a:latin typeface="Calibri"/>
                <a:cs typeface="Calibri"/>
              </a:rPr>
              <a:t>drept</a:t>
            </a:r>
            <a:r>
              <a:rPr lang="en-US" sz="2800" b="1" dirty="0">
                <a:latin typeface="Calibri"/>
                <a:cs typeface="Calibri"/>
              </a:rPr>
              <a:t> </a:t>
            </a:r>
            <a:r>
              <a:rPr lang="en-US" sz="2800" b="1" dirty="0" err="1">
                <a:latin typeface="Calibri"/>
                <a:cs typeface="Calibri"/>
              </a:rPr>
              <a:t>infrasunete</a:t>
            </a:r>
            <a:r>
              <a:rPr lang="en-US" sz="2800" b="1" dirty="0">
                <a:latin typeface="Calibri"/>
                <a:cs typeface="Calibri"/>
              </a:rPr>
              <a:t>.</a:t>
            </a:r>
            <a:endParaRPr lang="ro-RO" sz="2800" b="1" dirty="0">
              <a:latin typeface="Calibri"/>
              <a:cs typeface="Calibri"/>
            </a:endParaRPr>
          </a:p>
          <a:p>
            <a:pPr marL="240029" marR="5080" indent="-227329">
              <a:lnSpc>
                <a:spcPts val="3030"/>
              </a:lnSpc>
              <a:spcBef>
                <a:spcPts val="470"/>
              </a:spcBef>
              <a:buFont typeface="Arial MT"/>
              <a:buChar char="•"/>
              <a:tabLst>
                <a:tab pos="241300" algn="l"/>
              </a:tabLst>
            </a:pPr>
            <a:r>
              <a:rPr lang="ro-RO" sz="2800" b="1" dirty="0">
                <a:latin typeface="Calibri"/>
                <a:cs typeface="Calibri"/>
              </a:rPr>
              <a:t>T</a:t>
            </a:r>
            <a:r>
              <a:rPr lang="en-US" sz="2800" b="1" dirty="0" err="1">
                <a:latin typeface="Calibri"/>
                <a:cs typeface="Calibri"/>
              </a:rPr>
              <a:t>oate</a:t>
            </a:r>
            <a:r>
              <a:rPr lang="en-US" sz="2800" b="1" dirty="0">
                <a:latin typeface="Calibri"/>
                <a:cs typeface="Calibri"/>
              </a:rPr>
              <a:t> </a:t>
            </a:r>
            <a:r>
              <a:rPr lang="en-US" sz="2800" b="1" dirty="0" err="1">
                <a:latin typeface="Calibri"/>
                <a:cs typeface="Calibri"/>
              </a:rPr>
              <a:t>sunetele</a:t>
            </a:r>
            <a:r>
              <a:rPr lang="en-US" sz="2800" b="1" dirty="0">
                <a:latin typeface="Calibri"/>
                <a:cs typeface="Calibri"/>
              </a:rPr>
              <a:t> </a:t>
            </a:r>
            <a:r>
              <a:rPr lang="en-US" sz="2800" b="1" dirty="0" err="1">
                <a:latin typeface="Calibri"/>
                <a:cs typeface="Calibri"/>
              </a:rPr>
              <a:t>peste</a:t>
            </a:r>
            <a:r>
              <a:rPr lang="en-US" sz="2800" b="1" dirty="0">
                <a:latin typeface="Calibri"/>
                <a:cs typeface="Calibri"/>
              </a:rPr>
              <a:t> 20 kHz sunt </a:t>
            </a:r>
            <a:r>
              <a:rPr lang="en-US" sz="2800" b="1" dirty="0" err="1">
                <a:latin typeface="Calibri"/>
                <a:cs typeface="Calibri"/>
              </a:rPr>
              <a:t>calificate</a:t>
            </a:r>
            <a:r>
              <a:rPr lang="en-US" sz="2800" b="1" dirty="0">
                <a:latin typeface="Calibri"/>
                <a:cs typeface="Calibri"/>
              </a:rPr>
              <a:t> </a:t>
            </a:r>
            <a:r>
              <a:rPr lang="en-US" sz="2800" b="1" dirty="0" err="1">
                <a:latin typeface="Calibri"/>
                <a:cs typeface="Calibri"/>
              </a:rPr>
              <a:t>drept</a:t>
            </a:r>
            <a:r>
              <a:rPr lang="en-US" sz="2800" b="1" dirty="0">
                <a:latin typeface="Calibri"/>
                <a:cs typeface="Calibri"/>
              </a:rPr>
              <a:t> </a:t>
            </a:r>
            <a:r>
              <a:rPr lang="en-US" sz="2800" b="1" dirty="0" err="1">
                <a:latin typeface="Calibri"/>
                <a:cs typeface="Calibri"/>
              </a:rPr>
              <a:t>ultrasunete</a:t>
            </a:r>
            <a:r>
              <a:rPr lang="en-US" sz="2800" b="1" dirty="0">
                <a:latin typeface="Calibri"/>
                <a:cs typeface="Calibri"/>
              </a:rPr>
              <a:t>.</a:t>
            </a:r>
            <a:endParaRPr sz="2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CCE3-7D13-B08C-C0D0-2AD3EE06B53E}"/>
              </a:ext>
            </a:extLst>
          </p:cNvPr>
          <p:cNvSpPr>
            <a:spLocks noGrp="1"/>
          </p:cNvSpPr>
          <p:nvPr>
            <p:ph type="title"/>
          </p:nvPr>
        </p:nvSpPr>
        <p:spPr>
          <a:xfrm>
            <a:off x="916939" y="614248"/>
            <a:ext cx="10155555" cy="1354217"/>
          </a:xfrm>
        </p:spPr>
        <p:txBody>
          <a:bodyPr/>
          <a:lstStyle/>
          <a:p>
            <a:r>
              <a:rPr lang="en-US" dirty="0"/>
              <a:t>Two-Point </a:t>
            </a:r>
            <a:r>
              <a:rPr lang="en-US" dirty="0" err="1"/>
              <a:t>Sourc</a:t>
            </a:r>
            <a:r>
              <a:rPr lang="ru-RU" dirty="0"/>
              <a:t>е </a:t>
            </a:r>
            <a:r>
              <a:rPr lang="en-US" dirty="0"/>
              <a:t>Interference Pattern = Maximum Pressure = Minimum Pressure</a:t>
            </a:r>
          </a:p>
        </p:txBody>
      </p:sp>
      <p:pic>
        <p:nvPicPr>
          <p:cNvPr id="5" name="Picture 4">
            <a:extLst>
              <a:ext uri="{FF2B5EF4-FFF2-40B4-BE49-F238E27FC236}">
                <a16:creationId xmlns:a16="http://schemas.microsoft.com/office/drawing/2014/main" id="{573FE33C-7811-EBB4-D2B9-C5146ACA6EBC}"/>
              </a:ext>
            </a:extLst>
          </p:cNvPr>
          <p:cNvPicPr>
            <a:picLocks noChangeAspect="1"/>
          </p:cNvPicPr>
          <p:nvPr/>
        </p:nvPicPr>
        <p:blipFill>
          <a:blip r:embed="rId2"/>
          <a:stretch>
            <a:fillRect/>
          </a:stretch>
        </p:blipFill>
        <p:spPr>
          <a:xfrm>
            <a:off x="3505200" y="1828800"/>
            <a:ext cx="6468378" cy="4039164"/>
          </a:xfrm>
          <a:prstGeom prst="rect">
            <a:avLst/>
          </a:prstGeom>
        </p:spPr>
      </p:pic>
    </p:spTree>
    <p:extLst>
      <p:ext uri="{BB962C8B-B14F-4D97-AF65-F5344CB8AC3E}">
        <p14:creationId xmlns:p14="http://schemas.microsoft.com/office/powerpoint/2010/main" val="34038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5" dirty="0"/>
              <a:t>Interference</a:t>
            </a:r>
            <a:r>
              <a:rPr spc="-175" dirty="0"/>
              <a:t> </a:t>
            </a:r>
            <a:r>
              <a:rPr dirty="0"/>
              <a:t>and</a:t>
            </a:r>
            <a:r>
              <a:rPr spc="-165" dirty="0"/>
              <a:t> </a:t>
            </a:r>
            <a:r>
              <a:rPr spc="-10" dirty="0"/>
              <a:t>Beats</a:t>
            </a:r>
          </a:p>
        </p:txBody>
      </p:sp>
      <p:sp>
        <p:nvSpPr>
          <p:cNvPr id="3" name="object 3"/>
          <p:cNvSpPr txBox="1"/>
          <p:nvPr/>
        </p:nvSpPr>
        <p:spPr>
          <a:xfrm>
            <a:off x="899354" y="2607406"/>
            <a:ext cx="4678680" cy="2771656"/>
          </a:xfrm>
          <a:prstGeom prst="rect">
            <a:avLst/>
          </a:prstGeom>
        </p:spPr>
        <p:txBody>
          <a:bodyPr vert="horz" wrap="square" lIns="0" tIns="56515" rIns="0" bIns="0" rtlCol="0">
            <a:spAutoFit/>
          </a:bodyPr>
          <a:lstStyle/>
          <a:p>
            <a:pPr marL="240029" marR="5080" indent="-227329">
              <a:lnSpc>
                <a:spcPct val="89500"/>
              </a:lnSpc>
              <a:spcBef>
                <a:spcPts val="445"/>
              </a:spcBef>
              <a:buFont typeface="Arial MT"/>
              <a:buChar char="•"/>
              <a:tabLst>
                <a:tab pos="241300" algn="l"/>
              </a:tabLst>
            </a:pPr>
            <a:r>
              <a:rPr lang="en-US" sz="2800" b="1" dirty="0" err="1">
                <a:latin typeface="Segoe UI"/>
                <a:cs typeface="Segoe UI"/>
              </a:rPr>
              <a:t>Bătăile</a:t>
            </a:r>
            <a:r>
              <a:rPr lang="ro-RO" sz="2800" b="1" dirty="0">
                <a:latin typeface="Segoe UI"/>
                <a:cs typeface="Segoe UI"/>
              </a:rPr>
              <a:t>/Pulsațiile</a:t>
            </a:r>
            <a:r>
              <a:rPr lang="en-US" sz="2800" b="1" dirty="0">
                <a:latin typeface="Segoe UI"/>
                <a:cs typeface="Segoe UI"/>
              </a:rPr>
              <a:t> </a:t>
            </a:r>
            <a:r>
              <a:rPr lang="en-US" sz="2800" dirty="0">
                <a:latin typeface="Segoe UI"/>
                <a:cs typeface="Segoe UI"/>
              </a:rPr>
              <a:t>sunt </a:t>
            </a:r>
            <a:r>
              <a:rPr lang="en-US" sz="2800" dirty="0" err="1">
                <a:latin typeface="Segoe UI"/>
                <a:cs typeface="Segoe UI"/>
              </a:rPr>
              <a:t>fluctuațiile</a:t>
            </a:r>
            <a:r>
              <a:rPr lang="en-US" sz="2800" dirty="0">
                <a:latin typeface="Segoe UI"/>
                <a:cs typeface="Segoe UI"/>
              </a:rPr>
              <a:t> </a:t>
            </a:r>
            <a:r>
              <a:rPr lang="en-US" sz="2800" dirty="0" err="1">
                <a:latin typeface="Segoe UI"/>
                <a:cs typeface="Segoe UI"/>
              </a:rPr>
              <a:t>periodice</a:t>
            </a:r>
            <a:r>
              <a:rPr lang="en-US" sz="2800" dirty="0">
                <a:latin typeface="Segoe UI"/>
                <a:cs typeface="Segoe UI"/>
              </a:rPr>
              <a:t> </a:t>
            </a:r>
            <a:r>
              <a:rPr lang="en-US" sz="2800" dirty="0" err="1">
                <a:latin typeface="Segoe UI"/>
                <a:cs typeface="Segoe UI"/>
              </a:rPr>
              <a:t>și</a:t>
            </a:r>
            <a:r>
              <a:rPr lang="en-US" sz="2800" dirty="0">
                <a:latin typeface="Segoe UI"/>
                <a:cs typeface="Segoe UI"/>
              </a:rPr>
              <a:t> repetitive ale </a:t>
            </a:r>
            <a:r>
              <a:rPr lang="en-US" sz="2800" dirty="0" err="1">
                <a:latin typeface="Segoe UI"/>
                <a:cs typeface="Segoe UI"/>
              </a:rPr>
              <a:t>intensității</a:t>
            </a:r>
            <a:r>
              <a:rPr lang="en-US" sz="2800" dirty="0">
                <a:latin typeface="Segoe UI"/>
                <a:cs typeface="Segoe UI"/>
              </a:rPr>
              <a:t> </a:t>
            </a:r>
            <a:r>
              <a:rPr lang="en-US" sz="2800" dirty="0" err="1">
                <a:latin typeface="Segoe UI"/>
                <a:cs typeface="Segoe UI"/>
              </a:rPr>
              <a:t>unui</a:t>
            </a:r>
            <a:r>
              <a:rPr lang="en-US" sz="2800" dirty="0">
                <a:latin typeface="Segoe UI"/>
                <a:cs typeface="Segoe UI"/>
              </a:rPr>
              <a:t> </a:t>
            </a:r>
            <a:r>
              <a:rPr lang="en-US" sz="2800" dirty="0" err="1">
                <a:latin typeface="Segoe UI"/>
                <a:cs typeface="Segoe UI"/>
              </a:rPr>
              <a:t>sunet</a:t>
            </a:r>
            <a:r>
              <a:rPr lang="en-US" sz="2800" dirty="0">
                <a:latin typeface="Segoe UI"/>
                <a:cs typeface="Segoe UI"/>
              </a:rPr>
              <a:t> </a:t>
            </a:r>
            <a:r>
              <a:rPr lang="en-US" sz="2800" dirty="0" err="1">
                <a:latin typeface="Segoe UI"/>
                <a:cs typeface="Segoe UI"/>
              </a:rPr>
              <a:t>atunci</a:t>
            </a:r>
            <a:r>
              <a:rPr lang="en-US" sz="2800" dirty="0">
                <a:latin typeface="Segoe UI"/>
                <a:cs typeface="Segoe UI"/>
              </a:rPr>
              <a:t> </a:t>
            </a:r>
            <a:r>
              <a:rPr lang="en-US" sz="2800" dirty="0" err="1">
                <a:latin typeface="Segoe UI"/>
                <a:cs typeface="Segoe UI"/>
              </a:rPr>
              <a:t>când</a:t>
            </a:r>
            <a:r>
              <a:rPr lang="en-US" sz="2800" dirty="0">
                <a:latin typeface="Segoe UI"/>
                <a:cs typeface="Segoe UI"/>
              </a:rPr>
              <a:t> </a:t>
            </a:r>
            <a:r>
              <a:rPr lang="en-US" sz="2800" dirty="0" err="1">
                <a:latin typeface="Segoe UI"/>
                <a:cs typeface="Segoe UI"/>
              </a:rPr>
              <a:t>două</a:t>
            </a:r>
            <a:r>
              <a:rPr lang="en-US" sz="2800" dirty="0">
                <a:latin typeface="Segoe UI"/>
                <a:cs typeface="Segoe UI"/>
              </a:rPr>
              <a:t> </a:t>
            </a:r>
            <a:r>
              <a:rPr lang="en-US" sz="2800" dirty="0" err="1">
                <a:latin typeface="Segoe UI"/>
                <a:cs typeface="Segoe UI"/>
              </a:rPr>
              <a:t>unde</a:t>
            </a:r>
            <a:r>
              <a:rPr lang="en-US" sz="2800" dirty="0">
                <a:latin typeface="Segoe UI"/>
                <a:cs typeface="Segoe UI"/>
              </a:rPr>
              <a:t> </a:t>
            </a:r>
            <a:r>
              <a:rPr lang="en-US" sz="2800" dirty="0" err="1">
                <a:latin typeface="Segoe UI"/>
                <a:cs typeface="Segoe UI"/>
              </a:rPr>
              <a:t>sonore</a:t>
            </a:r>
            <a:r>
              <a:rPr lang="en-US" sz="2800" dirty="0">
                <a:latin typeface="Segoe UI"/>
                <a:cs typeface="Segoe UI"/>
              </a:rPr>
              <a:t> de </a:t>
            </a:r>
            <a:r>
              <a:rPr lang="en-US" sz="2800" dirty="0" err="1">
                <a:latin typeface="Segoe UI"/>
                <a:cs typeface="Segoe UI"/>
              </a:rPr>
              <a:t>frecvențe</a:t>
            </a:r>
            <a:r>
              <a:rPr lang="en-US" sz="2800" dirty="0">
                <a:latin typeface="Segoe UI"/>
                <a:cs typeface="Segoe UI"/>
              </a:rPr>
              <a:t> </a:t>
            </a:r>
            <a:r>
              <a:rPr lang="en-US" sz="2800" dirty="0" err="1">
                <a:latin typeface="Segoe UI"/>
                <a:cs typeface="Segoe UI"/>
              </a:rPr>
              <a:t>foarte</a:t>
            </a:r>
            <a:r>
              <a:rPr lang="en-US" sz="2800" dirty="0">
                <a:latin typeface="Segoe UI"/>
                <a:cs typeface="Segoe UI"/>
              </a:rPr>
              <a:t> </a:t>
            </a:r>
            <a:r>
              <a:rPr lang="en-US" sz="2800" dirty="0" err="1">
                <a:latin typeface="Segoe UI"/>
                <a:cs typeface="Segoe UI"/>
              </a:rPr>
              <a:t>similare</a:t>
            </a:r>
            <a:r>
              <a:rPr lang="en-US" sz="2800" dirty="0">
                <a:latin typeface="Segoe UI"/>
                <a:cs typeface="Segoe UI"/>
              </a:rPr>
              <a:t> </a:t>
            </a:r>
            <a:r>
              <a:rPr lang="en-US" sz="2800" dirty="0" err="1">
                <a:latin typeface="Segoe UI"/>
                <a:cs typeface="Segoe UI"/>
              </a:rPr>
              <a:t>interferează</a:t>
            </a:r>
            <a:r>
              <a:rPr lang="en-US" sz="2800" dirty="0">
                <a:latin typeface="Segoe UI"/>
                <a:cs typeface="Segoe UI"/>
              </a:rPr>
              <a:t> </a:t>
            </a:r>
            <a:r>
              <a:rPr lang="en-US" sz="2800" dirty="0" err="1">
                <a:latin typeface="Segoe UI"/>
                <a:cs typeface="Segoe UI"/>
              </a:rPr>
              <a:t>una</a:t>
            </a:r>
            <a:r>
              <a:rPr lang="en-US" sz="2800" dirty="0">
                <a:latin typeface="Segoe UI"/>
                <a:cs typeface="Segoe UI"/>
              </a:rPr>
              <a:t> cu </a:t>
            </a:r>
            <a:r>
              <a:rPr lang="en-US" sz="2800" dirty="0" err="1">
                <a:latin typeface="Segoe UI"/>
                <a:cs typeface="Segoe UI"/>
              </a:rPr>
              <a:t>cealaltă</a:t>
            </a:r>
            <a:r>
              <a:rPr lang="en-US" sz="2800" dirty="0">
                <a:latin typeface="Segoe UI"/>
                <a:cs typeface="Segoe UI"/>
              </a:rPr>
              <a:t>.</a:t>
            </a:r>
            <a:endParaRPr sz="2800" dirty="0">
              <a:latin typeface="Segoe UI"/>
              <a:cs typeface="Segoe UI"/>
            </a:endParaRPr>
          </a:p>
        </p:txBody>
      </p:sp>
      <p:pic>
        <p:nvPicPr>
          <p:cNvPr id="4" name="object 4"/>
          <p:cNvPicPr/>
          <p:nvPr/>
        </p:nvPicPr>
        <p:blipFill>
          <a:blip r:embed="rId2" cstate="print"/>
          <a:stretch>
            <a:fillRect/>
          </a:stretch>
        </p:blipFill>
        <p:spPr>
          <a:xfrm>
            <a:off x="6208398" y="1873918"/>
            <a:ext cx="5395118" cy="4238632"/>
          </a:xfrm>
          <a:prstGeom prst="rect">
            <a:avLst/>
          </a:prstGeom>
        </p:spPr>
      </p:pic>
      <p:sp>
        <p:nvSpPr>
          <p:cNvPr id="5" name="object 5"/>
          <p:cNvSpPr txBox="1"/>
          <p:nvPr/>
        </p:nvSpPr>
        <p:spPr>
          <a:xfrm>
            <a:off x="8452231" y="6318605"/>
            <a:ext cx="150304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Fbeat=Fw1-</a:t>
            </a:r>
            <a:r>
              <a:rPr sz="1800" spc="-25" dirty="0">
                <a:latin typeface="Calibri"/>
                <a:cs typeface="Calibri"/>
              </a:rPr>
              <a:t>Fw2</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881428-15AB-CDA6-4EA4-E393BA05332A}"/>
              </a:ext>
            </a:extLst>
          </p:cNvPr>
          <p:cNvPicPr>
            <a:picLocks noChangeAspect="1"/>
          </p:cNvPicPr>
          <p:nvPr/>
        </p:nvPicPr>
        <p:blipFill>
          <a:blip r:embed="rId2"/>
          <a:stretch>
            <a:fillRect/>
          </a:stretch>
        </p:blipFill>
        <p:spPr>
          <a:xfrm>
            <a:off x="2209800" y="180974"/>
            <a:ext cx="8077200" cy="6259831"/>
          </a:xfrm>
          <a:prstGeom prst="rect">
            <a:avLst/>
          </a:prstGeom>
        </p:spPr>
      </p:pic>
    </p:spTree>
    <p:extLst>
      <p:ext uri="{BB962C8B-B14F-4D97-AF65-F5344CB8AC3E}">
        <p14:creationId xmlns:p14="http://schemas.microsoft.com/office/powerpoint/2010/main" val="270917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90" dirty="0">
                <a:latin typeface="Trebuchet MS"/>
                <a:cs typeface="Trebuchet MS"/>
              </a:rPr>
              <a:t> </a:t>
            </a:r>
            <a:r>
              <a:rPr dirty="0">
                <a:latin typeface="Trebuchet MS"/>
                <a:cs typeface="Trebuchet MS"/>
              </a:rPr>
              <a:t>with</a:t>
            </a:r>
            <a:r>
              <a:rPr spc="-75" dirty="0">
                <a:latin typeface="Trebuchet MS"/>
                <a:cs typeface="Trebuchet MS"/>
              </a:rPr>
              <a:t> </a:t>
            </a:r>
            <a:r>
              <a:rPr dirty="0">
                <a:latin typeface="Trebuchet MS"/>
                <a:cs typeface="Trebuchet MS"/>
              </a:rPr>
              <a:t>two</a:t>
            </a:r>
            <a:r>
              <a:rPr spc="-60" dirty="0">
                <a:latin typeface="Trebuchet MS"/>
                <a:cs typeface="Trebuchet MS"/>
              </a:rPr>
              <a:t> </a:t>
            </a:r>
            <a:r>
              <a:rPr dirty="0">
                <a:latin typeface="Trebuchet MS"/>
                <a:cs typeface="Trebuchet MS"/>
              </a:rPr>
              <a:t>open</a:t>
            </a:r>
            <a:r>
              <a:rPr spc="-80" dirty="0">
                <a:latin typeface="Trebuchet MS"/>
                <a:cs typeface="Trebuchet MS"/>
              </a:rPr>
              <a:t> </a:t>
            </a:r>
            <a:r>
              <a:rPr spc="-20" dirty="0">
                <a:latin typeface="Trebuchet MS"/>
                <a:cs typeface="Trebuchet MS"/>
              </a:rPr>
              <a:t>ends</a:t>
            </a:r>
          </a:p>
        </p:txBody>
      </p:sp>
      <p:pic>
        <p:nvPicPr>
          <p:cNvPr id="3" name="object 3"/>
          <p:cNvPicPr/>
          <p:nvPr/>
        </p:nvPicPr>
        <p:blipFill>
          <a:blip r:embed="rId2" cstate="print"/>
          <a:stretch>
            <a:fillRect/>
          </a:stretch>
        </p:blipFill>
        <p:spPr>
          <a:xfrm>
            <a:off x="1447800" y="4191000"/>
            <a:ext cx="2255425" cy="1712703"/>
          </a:xfrm>
          <a:prstGeom prst="rect">
            <a:avLst/>
          </a:prstGeom>
        </p:spPr>
      </p:pic>
      <p:pic>
        <p:nvPicPr>
          <p:cNvPr id="4" name="object 4"/>
          <p:cNvPicPr/>
          <p:nvPr/>
        </p:nvPicPr>
        <p:blipFill>
          <a:blip r:embed="rId3" cstate="print"/>
          <a:stretch>
            <a:fillRect/>
          </a:stretch>
        </p:blipFill>
        <p:spPr>
          <a:xfrm>
            <a:off x="5714999" y="3946240"/>
            <a:ext cx="4827259" cy="2105385"/>
          </a:xfrm>
          <a:prstGeom prst="rect">
            <a:avLst/>
          </a:prstGeom>
        </p:spPr>
      </p:pic>
      <p:sp>
        <p:nvSpPr>
          <p:cNvPr id="5" name="object 5"/>
          <p:cNvSpPr txBox="1"/>
          <p:nvPr/>
        </p:nvSpPr>
        <p:spPr>
          <a:xfrm>
            <a:off x="804162" y="1805686"/>
            <a:ext cx="11083037" cy="2105385"/>
          </a:xfrm>
          <a:prstGeom prst="rect">
            <a:avLst/>
          </a:prstGeom>
        </p:spPr>
        <p:txBody>
          <a:bodyPr vert="horz" wrap="square" lIns="0" tIns="59055" rIns="0" bIns="0" rtlCol="0">
            <a:spAutoFit/>
          </a:bodyPr>
          <a:lstStyle/>
          <a:p>
            <a:pPr marL="240029" marR="341630" indent="-227965">
              <a:lnSpc>
                <a:spcPct val="89000"/>
              </a:lnSpc>
              <a:spcBef>
                <a:spcPts val="465"/>
              </a:spcBef>
              <a:buFont typeface="Arial MT"/>
              <a:buChar char="•"/>
              <a:tabLst>
                <a:tab pos="241300" algn="l"/>
              </a:tabLst>
            </a:pPr>
            <a:r>
              <a:rPr lang="en-US" sz="2800" dirty="0">
                <a:latin typeface="Trebuchet MS"/>
                <a:cs typeface="Trebuchet MS"/>
              </a:rPr>
              <a:t>Cea </a:t>
            </a:r>
            <a:r>
              <a:rPr lang="en-US" sz="2800" dirty="0" err="1">
                <a:latin typeface="Trebuchet MS"/>
                <a:cs typeface="Trebuchet MS"/>
              </a:rPr>
              <a:t>mai</a:t>
            </a:r>
            <a:r>
              <a:rPr lang="en-US" sz="2800" dirty="0">
                <a:latin typeface="Trebuchet MS"/>
                <a:cs typeface="Trebuchet MS"/>
              </a:rPr>
              <a:t> </a:t>
            </a:r>
            <a:r>
              <a:rPr lang="en-US" sz="2800" dirty="0" err="1">
                <a:latin typeface="Trebuchet MS"/>
                <a:cs typeface="Trebuchet MS"/>
              </a:rPr>
              <a:t>lungă</a:t>
            </a:r>
            <a:r>
              <a:rPr lang="en-US" sz="2800" dirty="0">
                <a:latin typeface="Trebuchet MS"/>
                <a:cs typeface="Trebuchet MS"/>
              </a:rPr>
              <a:t> </a:t>
            </a:r>
            <a:r>
              <a:rPr lang="en-US" sz="2800" dirty="0" err="1">
                <a:latin typeface="Trebuchet MS"/>
                <a:cs typeface="Trebuchet MS"/>
              </a:rPr>
              <a:t>undă</a:t>
            </a:r>
            <a:r>
              <a:rPr lang="en-US" sz="2800" dirty="0">
                <a:latin typeface="Trebuchet MS"/>
                <a:cs typeface="Trebuchet MS"/>
              </a:rPr>
              <a:t> </a:t>
            </a:r>
            <a:r>
              <a:rPr lang="en-US" sz="2800" dirty="0" err="1">
                <a:latin typeface="Trebuchet MS"/>
                <a:cs typeface="Trebuchet MS"/>
              </a:rPr>
              <a:t>staționară</a:t>
            </a:r>
            <a:r>
              <a:rPr lang="en-US" sz="2800" dirty="0">
                <a:latin typeface="Trebuchet MS"/>
                <a:cs typeface="Trebuchet MS"/>
              </a:rPr>
              <a:t> </a:t>
            </a:r>
            <a:r>
              <a:rPr lang="en-US" sz="2800" dirty="0" err="1">
                <a:latin typeface="Trebuchet MS"/>
                <a:cs typeface="Trebuchet MS"/>
              </a:rPr>
              <a:t>dintr</a:t>
            </a:r>
            <a:r>
              <a:rPr lang="en-US" sz="2800" dirty="0">
                <a:latin typeface="Trebuchet MS"/>
                <a:cs typeface="Trebuchet MS"/>
              </a:rPr>
              <a:t>-un tub de </a:t>
            </a:r>
            <a:r>
              <a:rPr lang="en-US" sz="2800" dirty="0" err="1">
                <a:latin typeface="Trebuchet MS"/>
                <a:cs typeface="Trebuchet MS"/>
              </a:rPr>
              <a:t>lungime</a:t>
            </a:r>
            <a:r>
              <a:rPr lang="en-US" sz="2800" dirty="0">
                <a:latin typeface="Trebuchet MS"/>
                <a:cs typeface="Trebuchet MS"/>
              </a:rPr>
              <a:t> L cu </a:t>
            </a:r>
            <a:r>
              <a:rPr lang="en-US" sz="2800" dirty="0" err="1">
                <a:latin typeface="Trebuchet MS"/>
                <a:cs typeface="Trebuchet MS"/>
              </a:rPr>
              <a:t>două</a:t>
            </a:r>
            <a:r>
              <a:rPr lang="en-US" sz="2800" dirty="0">
                <a:latin typeface="Trebuchet MS"/>
                <a:cs typeface="Trebuchet MS"/>
              </a:rPr>
              <a:t> </a:t>
            </a:r>
            <a:r>
              <a:rPr lang="en-US" sz="2800" dirty="0" err="1">
                <a:latin typeface="Trebuchet MS"/>
                <a:cs typeface="Trebuchet MS"/>
              </a:rPr>
              <a:t>capete</a:t>
            </a:r>
            <a:r>
              <a:rPr lang="en-US" sz="2800" dirty="0">
                <a:latin typeface="Trebuchet MS"/>
                <a:cs typeface="Trebuchet MS"/>
              </a:rPr>
              <a:t> </a:t>
            </a:r>
            <a:r>
              <a:rPr lang="en-US" sz="2800" dirty="0" err="1">
                <a:latin typeface="Trebuchet MS"/>
                <a:cs typeface="Trebuchet MS"/>
              </a:rPr>
              <a:t>deschise</a:t>
            </a:r>
            <a:r>
              <a:rPr lang="en-US" sz="2800" dirty="0">
                <a:latin typeface="Trebuchet MS"/>
                <a:cs typeface="Trebuchet MS"/>
              </a:rPr>
              <a:t> are </a:t>
            </a:r>
            <a:r>
              <a:rPr lang="en-US" sz="2800" dirty="0" err="1">
                <a:latin typeface="Trebuchet MS"/>
                <a:cs typeface="Trebuchet MS"/>
              </a:rPr>
              <a:t>antinoduri</a:t>
            </a:r>
            <a:r>
              <a:rPr lang="en-US" sz="2800" dirty="0">
                <a:latin typeface="Trebuchet MS"/>
                <a:cs typeface="Trebuchet MS"/>
              </a:rPr>
              <a:t> de </a:t>
            </a:r>
            <a:r>
              <a:rPr lang="en-US" sz="2800" dirty="0" err="1">
                <a:latin typeface="Trebuchet MS"/>
                <a:cs typeface="Trebuchet MS"/>
              </a:rPr>
              <a:t>deplasare</a:t>
            </a:r>
            <a:r>
              <a:rPr lang="en-US" sz="2800" dirty="0">
                <a:latin typeface="Trebuchet MS"/>
                <a:cs typeface="Trebuchet MS"/>
              </a:rPr>
              <a:t> (</a:t>
            </a:r>
            <a:r>
              <a:rPr lang="en-US" sz="2800" dirty="0" err="1">
                <a:latin typeface="Trebuchet MS"/>
                <a:cs typeface="Trebuchet MS"/>
              </a:rPr>
              <a:t>noduri</a:t>
            </a:r>
            <a:r>
              <a:rPr lang="en-US" sz="2800" dirty="0">
                <a:latin typeface="Trebuchet MS"/>
                <a:cs typeface="Trebuchet MS"/>
              </a:rPr>
              <a:t> de </a:t>
            </a:r>
            <a:r>
              <a:rPr lang="en-US" sz="2800" dirty="0" err="1">
                <a:latin typeface="Trebuchet MS"/>
                <a:cs typeface="Trebuchet MS"/>
              </a:rPr>
              <a:t>presiune</a:t>
            </a:r>
            <a:r>
              <a:rPr lang="en-US" sz="2800" dirty="0">
                <a:latin typeface="Trebuchet MS"/>
                <a:cs typeface="Trebuchet MS"/>
              </a:rPr>
              <a:t>) la </a:t>
            </a:r>
            <a:r>
              <a:rPr lang="en-US" sz="2800" dirty="0" err="1">
                <a:latin typeface="Trebuchet MS"/>
                <a:cs typeface="Trebuchet MS"/>
              </a:rPr>
              <a:t>ambele</a:t>
            </a:r>
            <a:r>
              <a:rPr lang="en-US" sz="2800" dirty="0">
                <a:latin typeface="Trebuchet MS"/>
                <a:cs typeface="Trebuchet MS"/>
              </a:rPr>
              <a:t> </a:t>
            </a:r>
            <a:r>
              <a:rPr lang="en-US" sz="2800" dirty="0" err="1">
                <a:latin typeface="Trebuchet MS"/>
                <a:cs typeface="Trebuchet MS"/>
              </a:rPr>
              <a:t>capete</a:t>
            </a:r>
            <a:r>
              <a:rPr lang="en-US" sz="2800" dirty="0">
                <a:latin typeface="Trebuchet MS"/>
                <a:cs typeface="Trebuchet MS"/>
              </a:rPr>
              <a:t>.</a:t>
            </a:r>
            <a:r>
              <a:rPr lang="ro-RO" sz="2800" dirty="0">
                <a:latin typeface="Trebuchet MS"/>
                <a:cs typeface="Trebuchet MS"/>
              </a:rPr>
              <a:t> </a:t>
            </a:r>
          </a:p>
          <a:p>
            <a:pPr marL="240029" marR="341630" indent="-227965">
              <a:lnSpc>
                <a:spcPct val="89000"/>
              </a:lnSpc>
              <a:spcBef>
                <a:spcPts val="465"/>
              </a:spcBef>
              <a:buFont typeface="Arial MT"/>
              <a:buChar char="•"/>
              <a:tabLst>
                <a:tab pos="241300" algn="l"/>
              </a:tabLst>
            </a:pPr>
            <a:r>
              <a:rPr lang="en-US" sz="2800" dirty="0">
                <a:latin typeface="Trebuchet MS"/>
                <a:cs typeface="Trebuchet MS"/>
              </a:rPr>
              <a:t>Se </a:t>
            </a:r>
            <a:r>
              <a:rPr lang="en-US" sz="2800" dirty="0" err="1">
                <a:latin typeface="Trebuchet MS"/>
                <a:cs typeface="Trebuchet MS"/>
              </a:rPr>
              <a:t>numește</a:t>
            </a:r>
            <a:r>
              <a:rPr lang="en-US" sz="2800" dirty="0">
                <a:latin typeface="Trebuchet MS"/>
                <a:cs typeface="Trebuchet MS"/>
              </a:rPr>
              <a:t> </a:t>
            </a:r>
            <a:r>
              <a:rPr lang="en-US" sz="2800" dirty="0" err="1">
                <a:latin typeface="Trebuchet MS"/>
                <a:cs typeface="Trebuchet MS"/>
              </a:rPr>
              <a:t>armonică</a:t>
            </a:r>
            <a:r>
              <a:rPr lang="en-US" sz="2800" dirty="0">
                <a:latin typeface="Trebuchet MS"/>
                <a:cs typeface="Trebuchet MS"/>
              </a:rPr>
              <a:t> </a:t>
            </a:r>
            <a:r>
              <a:rPr lang="en-US" sz="2800" dirty="0" err="1">
                <a:latin typeface="Trebuchet MS"/>
                <a:cs typeface="Trebuchet MS"/>
              </a:rPr>
              <a:t>fundamentală</a:t>
            </a:r>
            <a:r>
              <a:rPr lang="en-US" sz="2800" dirty="0">
                <a:latin typeface="Trebuchet MS"/>
                <a:cs typeface="Trebuchet MS"/>
              </a:rPr>
              <a:t> </a:t>
            </a:r>
            <a:r>
              <a:rPr lang="en-US" sz="2800" dirty="0" err="1">
                <a:latin typeface="Trebuchet MS"/>
                <a:cs typeface="Trebuchet MS"/>
              </a:rPr>
              <a:t>sau</a:t>
            </a:r>
            <a:r>
              <a:rPr lang="en-US" sz="2800" dirty="0">
                <a:latin typeface="Trebuchet MS"/>
                <a:cs typeface="Trebuchet MS"/>
              </a:rPr>
              <a:t> prima </a:t>
            </a:r>
            <a:r>
              <a:rPr lang="en-US" sz="2800" dirty="0" err="1">
                <a:latin typeface="Trebuchet MS"/>
                <a:cs typeface="Trebuchet MS"/>
              </a:rPr>
              <a:t>armonică</a:t>
            </a:r>
            <a:r>
              <a:rPr lang="en-US" sz="2800" dirty="0">
                <a:latin typeface="Trebuchet MS"/>
                <a:cs typeface="Trebuchet MS"/>
              </a:rPr>
              <a:t>.</a:t>
            </a:r>
            <a:endParaRPr lang="ro-RO" sz="2800" dirty="0">
              <a:latin typeface="Trebuchet MS"/>
              <a:cs typeface="Trebuchet MS"/>
            </a:endParaRPr>
          </a:p>
          <a:p>
            <a:pPr marL="240029" marR="341630" indent="-227965">
              <a:lnSpc>
                <a:spcPct val="89000"/>
              </a:lnSpc>
              <a:spcBef>
                <a:spcPts val="465"/>
              </a:spcBef>
              <a:buFont typeface="Arial MT"/>
              <a:buChar char="•"/>
              <a:tabLst>
                <a:tab pos="241300" algn="l"/>
              </a:tabLst>
            </a:pPr>
            <a:r>
              <a:rPr sz="2800" b="1" dirty="0">
                <a:latin typeface="Arial"/>
                <a:cs typeface="Arial"/>
              </a:rPr>
              <a:t>L=</a:t>
            </a:r>
            <a:r>
              <a:rPr sz="2800" b="1" spc="-30" dirty="0">
                <a:latin typeface="Arial"/>
                <a:cs typeface="Arial"/>
              </a:rPr>
              <a:t> </a:t>
            </a:r>
            <a:r>
              <a:rPr sz="2800" spc="-25" dirty="0">
                <a:latin typeface="Symbol"/>
                <a:cs typeface="Symbol"/>
              </a:rPr>
              <a:t></a:t>
            </a:r>
            <a:r>
              <a:rPr sz="2800" b="1" spc="-25" dirty="0">
                <a:latin typeface="Arial"/>
                <a:cs typeface="Arial"/>
              </a:rPr>
              <a:t>/2 </a:t>
            </a:r>
            <a:r>
              <a:rPr sz="2800" b="1" dirty="0">
                <a:latin typeface="Arial"/>
                <a:cs typeface="Arial"/>
              </a:rPr>
              <a:t>f1=</a:t>
            </a:r>
            <a:r>
              <a:rPr sz="2800" b="1" spc="-45" dirty="0">
                <a:latin typeface="Arial"/>
                <a:cs typeface="Arial"/>
              </a:rPr>
              <a:t> </a:t>
            </a:r>
            <a:r>
              <a:rPr sz="2800" b="1" spc="-20" dirty="0">
                <a:latin typeface="Arial"/>
                <a:cs typeface="Arial"/>
              </a:rPr>
              <a:t>v/2L</a:t>
            </a:r>
            <a:endParaRPr sz="28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90" dirty="0">
                <a:latin typeface="Trebuchet MS"/>
                <a:cs typeface="Trebuchet MS"/>
              </a:rPr>
              <a:t> </a:t>
            </a:r>
            <a:r>
              <a:rPr dirty="0">
                <a:latin typeface="Trebuchet MS"/>
                <a:cs typeface="Trebuchet MS"/>
              </a:rPr>
              <a:t>with</a:t>
            </a:r>
            <a:r>
              <a:rPr spc="-75" dirty="0">
                <a:latin typeface="Trebuchet MS"/>
                <a:cs typeface="Trebuchet MS"/>
              </a:rPr>
              <a:t> </a:t>
            </a:r>
            <a:r>
              <a:rPr dirty="0">
                <a:latin typeface="Trebuchet MS"/>
                <a:cs typeface="Trebuchet MS"/>
              </a:rPr>
              <a:t>two</a:t>
            </a:r>
            <a:r>
              <a:rPr spc="-60" dirty="0">
                <a:latin typeface="Trebuchet MS"/>
                <a:cs typeface="Trebuchet MS"/>
              </a:rPr>
              <a:t> </a:t>
            </a:r>
            <a:r>
              <a:rPr dirty="0">
                <a:latin typeface="Trebuchet MS"/>
                <a:cs typeface="Trebuchet MS"/>
              </a:rPr>
              <a:t>open</a:t>
            </a:r>
            <a:r>
              <a:rPr spc="-80" dirty="0">
                <a:latin typeface="Trebuchet MS"/>
                <a:cs typeface="Trebuchet MS"/>
              </a:rPr>
              <a:t> </a:t>
            </a:r>
            <a:r>
              <a:rPr spc="-20" dirty="0">
                <a:latin typeface="Trebuchet MS"/>
                <a:cs typeface="Trebuchet MS"/>
              </a:rPr>
              <a:t>ends</a:t>
            </a:r>
          </a:p>
        </p:txBody>
      </p:sp>
      <p:sp>
        <p:nvSpPr>
          <p:cNvPr id="3" name="object 3"/>
          <p:cNvSpPr txBox="1"/>
          <p:nvPr/>
        </p:nvSpPr>
        <p:spPr>
          <a:xfrm>
            <a:off x="916939" y="1707159"/>
            <a:ext cx="9911080" cy="1966564"/>
          </a:xfrm>
          <a:prstGeom prst="rect">
            <a:avLst/>
          </a:prstGeom>
        </p:spPr>
        <p:txBody>
          <a:bodyPr vert="horz" wrap="square" lIns="0" tIns="98425" rIns="0" bIns="0" rtlCol="0">
            <a:spAutoFit/>
          </a:bodyPr>
          <a:lstStyle/>
          <a:p>
            <a:pPr marL="240029" indent="-227329">
              <a:lnSpc>
                <a:spcPct val="100000"/>
              </a:lnSpc>
              <a:spcBef>
                <a:spcPts val="775"/>
              </a:spcBef>
              <a:buFont typeface="Arial MT"/>
              <a:buChar char="•"/>
              <a:tabLst>
                <a:tab pos="240029" algn="l"/>
              </a:tabLst>
            </a:pPr>
            <a:r>
              <a:rPr sz="2800" dirty="0">
                <a:latin typeface="Calibri"/>
                <a:cs typeface="Calibri"/>
              </a:rPr>
              <a:t>Second</a:t>
            </a:r>
            <a:r>
              <a:rPr sz="2800" spc="-85" dirty="0">
                <a:latin typeface="Calibri"/>
                <a:cs typeface="Calibri"/>
              </a:rPr>
              <a:t> </a:t>
            </a:r>
            <a:r>
              <a:rPr sz="2800" spc="-10" dirty="0">
                <a:latin typeface="Calibri"/>
                <a:cs typeface="Calibri"/>
              </a:rPr>
              <a:t>harmonic</a:t>
            </a:r>
            <a:endParaRPr sz="2800" dirty="0">
              <a:latin typeface="Calibri"/>
              <a:cs typeface="Calibri"/>
            </a:endParaRPr>
          </a:p>
          <a:p>
            <a:pPr marL="240029" marR="5080" indent="-227329">
              <a:lnSpc>
                <a:spcPts val="3020"/>
              </a:lnSpc>
              <a:spcBef>
                <a:spcPts val="1060"/>
              </a:spcBef>
              <a:buFont typeface="Arial MT"/>
              <a:buChar char="•"/>
              <a:tabLst>
                <a:tab pos="241300" algn="l"/>
              </a:tabLst>
            </a:pPr>
            <a:r>
              <a:rPr lang="en-US" sz="2800" dirty="0" err="1">
                <a:latin typeface="Calibri"/>
                <a:cs typeface="Calibri"/>
              </a:rPr>
              <a:t>Următoarea</a:t>
            </a:r>
            <a:r>
              <a:rPr lang="en-US" sz="2800" dirty="0">
                <a:latin typeface="Calibri"/>
                <a:cs typeface="Calibri"/>
              </a:rPr>
              <a:t> </a:t>
            </a:r>
            <a:r>
              <a:rPr lang="en-US" sz="2800" dirty="0" err="1">
                <a:latin typeface="Calibri"/>
                <a:cs typeface="Calibri"/>
              </a:rPr>
              <a:t>undă</a:t>
            </a:r>
            <a:r>
              <a:rPr lang="en-US" sz="2800" dirty="0">
                <a:latin typeface="Calibri"/>
                <a:cs typeface="Calibri"/>
              </a:rPr>
              <a:t> </a:t>
            </a:r>
            <a:r>
              <a:rPr lang="en-US" sz="2800" dirty="0" err="1">
                <a:latin typeface="Calibri"/>
                <a:cs typeface="Calibri"/>
              </a:rPr>
              <a:t>staționară</a:t>
            </a:r>
            <a:r>
              <a:rPr lang="en-US" sz="2800" dirty="0">
                <a:latin typeface="Calibri"/>
                <a:cs typeface="Calibri"/>
              </a:rPr>
              <a:t> cu </a:t>
            </a:r>
            <a:r>
              <a:rPr lang="en-US" sz="2800" dirty="0" err="1">
                <a:latin typeface="Calibri"/>
                <a:cs typeface="Calibri"/>
              </a:rPr>
              <a:t>lungimea</a:t>
            </a:r>
            <a:r>
              <a:rPr lang="en-US" sz="2800" dirty="0">
                <a:latin typeface="Calibri"/>
                <a:cs typeface="Calibri"/>
              </a:rPr>
              <a:t> L, cu </a:t>
            </a:r>
            <a:r>
              <a:rPr lang="en-US" sz="2800" dirty="0" err="1">
                <a:latin typeface="Calibri"/>
                <a:cs typeface="Calibri"/>
              </a:rPr>
              <a:t>două</a:t>
            </a:r>
            <a:r>
              <a:rPr lang="en-US" sz="2800" dirty="0">
                <a:latin typeface="Calibri"/>
                <a:cs typeface="Calibri"/>
              </a:rPr>
              <a:t> </a:t>
            </a:r>
            <a:r>
              <a:rPr lang="en-US" sz="2800" dirty="0" err="1">
                <a:latin typeface="Calibri"/>
                <a:cs typeface="Calibri"/>
              </a:rPr>
              <a:t>capete</a:t>
            </a:r>
            <a:r>
              <a:rPr lang="en-US" sz="2800" dirty="0">
                <a:latin typeface="Calibri"/>
                <a:cs typeface="Calibri"/>
              </a:rPr>
              <a:t> </a:t>
            </a:r>
            <a:r>
              <a:rPr lang="en-US" sz="2800" dirty="0" err="1">
                <a:latin typeface="Calibri"/>
                <a:cs typeface="Calibri"/>
              </a:rPr>
              <a:t>deschise</a:t>
            </a:r>
            <a:r>
              <a:rPr lang="en-US" sz="2800" dirty="0">
                <a:latin typeface="Calibri"/>
                <a:cs typeface="Calibri"/>
              </a:rPr>
              <a:t>, </a:t>
            </a:r>
            <a:r>
              <a:rPr lang="en-US" sz="2800" dirty="0" err="1">
                <a:latin typeface="Calibri"/>
                <a:cs typeface="Calibri"/>
              </a:rPr>
              <a:t>este</a:t>
            </a:r>
            <a:r>
              <a:rPr lang="en-US" sz="2800" dirty="0">
                <a:latin typeface="Calibri"/>
                <a:cs typeface="Calibri"/>
              </a:rPr>
              <a:t> a </a:t>
            </a:r>
            <a:r>
              <a:rPr lang="en-US" sz="2800" dirty="0" err="1">
                <a:latin typeface="Calibri"/>
                <a:cs typeface="Calibri"/>
              </a:rPr>
              <a:t>doua</a:t>
            </a:r>
            <a:r>
              <a:rPr lang="en-US" sz="2800" dirty="0">
                <a:latin typeface="Calibri"/>
                <a:cs typeface="Calibri"/>
              </a:rPr>
              <a:t> </a:t>
            </a:r>
            <a:r>
              <a:rPr lang="en-US" sz="2800" dirty="0" err="1">
                <a:latin typeface="Calibri"/>
                <a:cs typeface="Calibri"/>
              </a:rPr>
              <a:t>armonică</a:t>
            </a:r>
            <a:r>
              <a:rPr lang="en-US" sz="2800" dirty="0">
                <a:latin typeface="Calibri"/>
                <a:cs typeface="Calibri"/>
              </a:rPr>
              <a:t>.</a:t>
            </a:r>
            <a:endParaRPr lang="ro-RO" sz="2800" dirty="0">
              <a:latin typeface="Calibri"/>
              <a:cs typeface="Calibri"/>
            </a:endParaRPr>
          </a:p>
          <a:p>
            <a:pPr marL="240029" marR="5080" indent="-227329">
              <a:lnSpc>
                <a:spcPts val="3020"/>
              </a:lnSpc>
              <a:spcBef>
                <a:spcPts val="1060"/>
              </a:spcBef>
              <a:buFont typeface="Arial MT"/>
              <a:buChar char="•"/>
              <a:tabLst>
                <a:tab pos="241300" algn="l"/>
              </a:tabLst>
            </a:pPr>
            <a:r>
              <a:rPr lang="en-US" sz="2800" dirty="0">
                <a:latin typeface="Calibri"/>
                <a:cs typeface="Calibri"/>
              </a:rPr>
              <a:t>De </a:t>
            </a:r>
            <a:r>
              <a:rPr lang="en-US" sz="2800" dirty="0" err="1">
                <a:latin typeface="Calibri"/>
                <a:cs typeface="Calibri"/>
              </a:rPr>
              <a:t>asemenea</a:t>
            </a:r>
            <a:r>
              <a:rPr lang="en-US" sz="2800" dirty="0">
                <a:latin typeface="Calibri"/>
                <a:cs typeface="Calibri"/>
              </a:rPr>
              <a:t>, are </a:t>
            </a:r>
            <a:r>
              <a:rPr lang="en-US" sz="2800" dirty="0" err="1">
                <a:latin typeface="Calibri"/>
                <a:cs typeface="Calibri"/>
              </a:rPr>
              <a:t>antinoduri</a:t>
            </a:r>
            <a:r>
              <a:rPr lang="en-US" sz="2800" dirty="0">
                <a:latin typeface="Calibri"/>
                <a:cs typeface="Calibri"/>
              </a:rPr>
              <a:t> de </a:t>
            </a:r>
            <a:r>
              <a:rPr lang="en-US" sz="2800" dirty="0" err="1">
                <a:latin typeface="Calibri"/>
                <a:cs typeface="Calibri"/>
              </a:rPr>
              <a:t>deplasare</a:t>
            </a:r>
            <a:r>
              <a:rPr lang="en-US" sz="2800" dirty="0">
                <a:latin typeface="Calibri"/>
                <a:cs typeface="Calibri"/>
              </a:rPr>
              <a:t> la </a:t>
            </a:r>
            <a:r>
              <a:rPr lang="en-US" sz="2800" dirty="0" err="1">
                <a:latin typeface="Calibri"/>
                <a:cs typeface="Calibri"/>
              </a:rPr>
              <a:t>fiecare</a:t>
            </a:r>
            <a:r>
              <a:rPr lang="en-US" sz="2800" dirty="0">
                <a:latin typeface="Calibri"/>
                <a:cs typeface="Calibri"/>
              </a:rPr>
              <a:t> </a:t>
            </a:r>
            <a:r>
              <a:rPr lang="en-US" sz="2800" dirty="0" err="1">
                <a:latin typeface="Calibri"/>
                <a:cs typeface="Calibri"/>
              </a:rPr>
              <a:t>capăt</a:t>
            </a:r>
            <a:r>
              <a:rPr lang="en-US" sz="2800" dirty="0">
                <a:latin typeface="Calibri"/>
                <a:cs typeface="Calibri"/>
              </a:rPr>
              <a:t>.</a:t>
            </a:r>
            <a:endParaRPr sz="2800" dirty="0">
              <a:latin typeface="Calibri"/>
              <a:cs typeface="Calibri"/>
            </a:endParaRPr>
          </a:p>
        </p:txBody>
      </p:sp>
      <p:pic>
        <p:nvPicPr>
          <p:cNvPr id="4" name="object 4"/>
          <p:cNvPicPr/>
          <p:nvPr/>
        </p:nvPicPr>
        <p:blipFill>
          <a:blip r:embed="rId2" cstate="print"/>
          <a:stretch>
            <a:fillRect/>
          </a:stretch>
        </p:blipFill>
        <p:spPr>
          <a:xfrm>
            <a:off x="1533037" y="4177870"/>
            <a:ext cx="4267200" cy="2186174"/>
          </a:xfrm>
          <a:prstGeom prst="rect">
            <a:avLst/>
          </a:prstGeom>
        </p:spPr>
      </p:pic>
      <p:sp>
        <p:nvSpPr>
          <p:cNvPr id="5" name="object 5"/>
          <p:cNvSpPr txBox="1"/>
          <p:nvPr/>
        </p:nvSpPr>
        <p:spPr>
          <a:xfrm>
            <a:off x="7861554" y="4618482"/>
            <a:ext cx="965200" cy="1305560"/>
          </a:xfrm>
          <a:prstGeom prst="rect">
            <a:avLst/>
          </a:prstGeom>
        </p:spPr>
        <p:txBody>
          <a:bodyPr vert="horz" wrap="square" lIns="0" tIns="12065" rIns="0" bIns="0" rtlCol="0">
            <a:spAutoFit/>
          </a:bodyPr>
          <a:lstStyle/>
          <a:p>
            <a:pPr marL="12700" marR="5080">
              <a:lnSpc>
                <a:spcPct val="100000"/>
              </a:lnSpc>
              <a:spcBef>
                <a:spcPts val="95"/>
              </a:spcBef>
            </a:pPr>
            <a:r>
              <a:rPr sz="2800" spc="-25" dirty="0">
                <a:latin typeface="Symbol"/>
                <a:cs typeface="Symbol"/>
              </a:rPr>
              <a:t></a:t>
            </a:r>
            <a:r>
              <a:rPr sz="2800" b="1" spc="-25" dirty="0">
                <a:latin typeface="Arial"/>
                <a:cs typeface="Arial"/>
              </a:rPr>
              <a:t>=L </a:t>
            </a:r>
            <a:r>
              <a:rPr sz="2800" b="1" dirty="0">
                <a:latin typeface="Arial"/>
                <a:cs typeface="Arial"/>
              </a:rPr>
              <a:t>f=</a:t>
            </a:r>
            <a:r>
              <a:rPr sz="2800" b="1" spc="-30" dirty="0">
                <a:latin typeface="Arial"/>
                <a:cs typeface="Arial"/>
              </a:rPr>
              <a:t> </a:t>
            </a:r>
            <a:r>
              <a:rPr sz="2800" b="1" spc="-25" dirty="0">
                <a:latin typeface="Arial"/>
                <a:cs typeface="Arial"/>
              </a:rPr>
              <a:t>v/L </a:t>
            </a:r>
            <a:r>
              <a:rPr sz="2800" b="1" spc="-10" dirty="0">
                <a:solidFill>
                  <a:srgbClr val="FF0000"/>
                </a:solidFill>
                <a:latin typeface="Arial"/>
                <a:cs typeface="Arial"/>
              </a:rPr>
              <a:t>f=2f1</a:t>
            </a:r>
            <a:endParaRPr sz="2800">
              <a:latin typeface="Arial"/>
              <a:cs typeface="Arial"/>
            </a:endParaRPr>
          </a:p>
        </p:txBody>
      </p:sp>
      <p:sp>
        <p:nvSpPr>
          <p:cNvPr id="6" name="object 6"/>
          <p:cNvSpPr txBox="1"/>
          <p:nvPr/>
        </p:nvSpPr>
        <p:spPr>
          <a:xfrm>
            <a:off x="10174478" y="5044897"/>
            <a:ext cx="1262380" cy="452120"/>
          </a:xfrm>
          <a:prstGeom prst="rect">
            <a:avLst/>
          </a:prstGeom>
        </p:spPr>
        <p:txBody>
          <a:bodyPr vert="horz" wrap="square" lIns="0" tIns="12065" rIns="0" bIns="0" rtlCol="0">
            <a:spAutoFit/>
          </a:bodyPr>
          <a:lstStyle/>
          <a:p>
            <a:pPr marL="12700">
              <a:lnSpc>
                <a:spcPct val="100000"/>
              </a:lnSpc>
              <a:spcBef>
                <a:spcPts val="95"/>
              </a:spcBef>
            </a:pPr>
            <a:r>
              <a:rPr sz="2800" b="1" spc="-10" dirty="0">
                <a:latin typeface="Arial"/>
                <a:cs typeface="Arial"/>
              </a:rPr>
              <a:t>f1=v/2L</a:t>
            </a:r>
            <a:endParaRPr sz="2800">
              <a:latin typeface="Arial"/>
              <a:cs typeface="Arial"/>
            </a:endParaRPr>
          </a:p>
        </p:txBody>
      </p:sp>
      <p:pic>
        <p:nvPicPr>
          <p:cNvPr id="7" name="object 7"/>
          <p:cNvPicPr/>
          <p:nvPr/>
        </p:nvPicPr>
        <p:blipFill>
          <a:blip r:embed="rId3" cstate="print"/>
          <a:stretch>
            <a:fillRect/>
          </a:stretch>
        </p:blipFill>
        <p:spPr>
          <a:xfrm>
            <a:off x="8764861" y="3827185"/>
            <a:ext cx="1891519" cy="5314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90" dirty="0">
                <a:latin typeface="Trebuchet MS"/>
                <a:cs typeface="Trebuchet MS"/>
              </a:rPr>
              <a:t> </a:t>
            </a:r>
            <a:r>
              <a:rPr dirty="0">
                <a:latin typeface="Trebuchet MS"/>
                <a:cs typeface="Trebuchet MS"/>
              </a:rPr>
              <a:t>with</a:t>
            </a:r>
            <a:r>
              <a:rPr spc="-75" dirty="0">
                <a:latin typeface="Trebuchet MS"/>
                <a:cs typeface="Trebuchet MS"/>
              </a:rPr>
              <a:t> </a:t>
            </a:r>
            <a:r>
              <a:rPr dirty="0">
                <a:latin typeface="Trebuchet MS"/>
                <a:cs typeface="Trebuchet MS"/>
              </a:rPr>
              <a:t>two</a:t>
            </a:r>
            <a:r>
              <a:rPr spc="-60" dirty="0">
                <a:latin typeface="Trebuchet MS"/>
                <a:cs typeface="Trebuchet MS"/>
              </a:rPr>
              <a:t> </a:t>
            </a:r>
            <a:r>
              <a:rPr dirty="0">
                <a:latin typeface="Trebuchet MS"/>
                <a:cs typeface="Trebuchet MS"/>
              </a:rPr>
              <a:t>open</a:t>
            </a:r>
            <a:r>
              <a:rPr spc="-80" dirty="0">
                <a:latin typeface="Trebuchet MS"/>
                <a:cs typeface="Trebuchet MS"/>
              </a:rPr>
              <a:t> </a:t>
            </a:r>
            <a:r>
              <a:rPr spc="-20" dirty="0">
                <a:latin typeface="Trebuchet MS"/>
                <a:cs typeface="Trebuchet MS"/>
              </a:rPr>
              <a:t>ends</a:t>
            </a:r>
          </a:p>
        </p:txBody>
      </p:sp>
      <p:sp>
        <p:nvSpPr>
          <p:cNvPr id="3" name="object 3"/>
          <p:cNvSpPr txBox="1"/>
          <p:nvPr/>
        </p:nvSpPr>
        <p:spPr>
          <a:xfrm>
            <a:off x="916939" y="1793493"/>
            <a:ext cx="2452370" cy="452120"/>
          </a:xfrm>
          <a:prstGeom prst="rect">
            <a:avLst/>
          </a:prstGeom>
        </p:spPr>
        <p:txBody>
          <a:bodyPr vert="horz" wrap="square" lIns="0" tIns="12065" rIns="0" bIns="0" rtlCol="0">
            <a:spAutoFit/>
          </a:bodyPr>
          <a:lstStyle/>
          <a:p>
            <a:pPr marL="240029" indent="-227329">
              <a:lnSpc>
                <a:spcPct val="100000"/>
              </a:lnSpc>
              <a:spcBef>
                <a:spcPts val="95"/>
              </a:spcBef>
              <a:buFont typeface="Arial MT"/>
              <a:buChar char="•"/>
              <a:tabLst>
                <a:tab pos="240029" algn="l"/>
              </a:tabLst>
            </a:pPr>
            <a:r>
              <a:rPr sz="2800" dirty="0">
                <a:latin typeface="Calibri"/>
                <a:cs typeface="Calibri"/>
              </a:rPr>
              <a:t>Third</a:t>
            </a:r>
            <a:r>
              <a:rPr sz="2800" spc="-85" dirty="0">
                <a:latin typeface="Calibri"/>
                <a:cs typeface="Calibri"/>
              </a:rPr>
              <a:t> </a:t>
            </a:r>
            <a:r>
              <a:rPr sz="2800" spc="-10" dirty="0">
                <a:latin typeface="Calibri"/>
                <a:cs typeface="Calibri"/>
              </a:rPr>
              <a:t>harmonic</a:t>
            </a:r>
            <a:endParaRPr sz="2800">
              <a:latin typeface="Calibri"/>
              <a:cs typeface="Calibri"/>
            </a:endParaRPr>
          </a:p>
        </p:txBody>
      </p:sp>
      <p:pic>
        <p:nvPicPr>
          <p:cNvPr id="4" name="object 4"/>
          <p:cNvPicPr/>
          <p:nvPr/>
        </p:nvPicPr>
        <p:blipFill>
          <a:blip r:embed="rId2" cstate="print"/>
          <a:stretch>
            <a:fillRect/>
          </a:stretch>
        </p:blipFill>
        <p:spPr>
          <a:xfrm>
            <a:off x="914400" y="2767583"/>
            <a:ext cx="5867400" cy="2467355"/>
          </a:xfrm>
          <a:prstGeom prst="rect">
            <a:avLst/>
          </a:prstGeom>
        </p:spPr>
      </p:pic>
      <p:sp>
        <p:nvSpPr>
          <p:cNvPr id="5" name="object 5"/>
          <p:cNvSpPr txBox="1"/>
          <p:nvPr/>
        </p:nvSpPr>
        <p:spPr>
          <a:xfrm>
            <a:off x="6991604" y="3923792"/>
            <a:ext cx="1457960" cy="148907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Arial"/>
                <a:cs typeface="Arial"/>
              </a:rPr>
              <a:t>L</a:t>
            </a:r>
            <a:r>
              <a:rPr sz="2400" b="1" spc="-60" dirty="0">
                <a:latin typeface="Arial"/>
                <a:cs typeface="Arial"/>
              </a:rPr>
              <a:t> </a:t>
            </a:r>
            <a:r>
              <a:rPr sz="2400" b="1" dirty="0">
                <a:latin typeface="Arial"/>
                <a:cs typeface="Arial"/>
              </a:rPr>
              <a:t>=</a:t>
            </a:r>
            <a:r>
              <a:rPr sz="2400" b="1" spc="-15" dirty="0">
                <a:latin typeface="Arial"/>
                <a:cs typeface="Arial"/>
              </a:rPr>
              <a:t> </a:t>
            </a:r>
            <a:r>
              <a:rPr sz="2400" b="1" spc="-20" dirty="0">
                <a:latin typeface="Arial"/>
                <a:cs typeface="Arial"/>
              </a:rPr>
              <a:t>3</a:t>
            </a:r>
            <a:r>
              <a:rPr sz="2400" spc="-20" dirty="0">
                <a:latin typeface="Symbol"/>
                <a:cs typeface="Symbol"/>
              </a:rPr>
              <a:t></a:t>
            </a:r>
            <a:r>
              <a:rPr sz="2400" b="1" spc="-20" dirty="0">
                <a:latin typeface="Arial"/>
                <a:cs typeface="Arial"/>
              </a:rPr>
              <a:t>/2 </a:t>
            </a:r>
            <a:r>
              <a:rPr sz="2400" b="1" dirty="0">
                <a:latin typeface="Arial"/>
                <a:cs typeface="Arial"/>
              </a:rPr>
              <a:t>f= </a:t>
            </a:r>
            <a:r>
              <a:rPr sz="2400" b="1" spc="-10" dirty="0">
                <a:latin typeface="Arial"/>
                <a:cs typeface="Arial"/>
              </a:rPr>
              <a:t>v/(2L/3) f1=v/2L </a:t>
            </a:r>
            <a:r>
              <a:rPr sz="2400" b="1" spc="-10" dirty="0">
                <a:solidFill>
                  <a:srgbClr val="FF0000"/>
                </a:solidFill>
                <a:latin typeface="Arial"/>
                <a:cs typeface="Arial"/>
              </a:rPr>
              <a:t>f=3f1</a:t>
            </a:r>
            <a:endParaRPr sz="2400">
              <a:latin typeface="Arial"/>
              <a:cs typeface="Arial"/>
            </a:endParaRPr>
          </a:p>
        </p:txBody>
      </p:sp>
      <p:sp>
        <p:nvSpPr>
          <p:cNvPr id="6" name="object 6"/>
          <p:cNvSpPr txBox="1"/>
          <p:nvPr/>
        </p:nvSpPr>
        <p:spPr>
          <a:xfrm>
            <a:off x="9119361" y="3923792"/>
            <a:ext cx="1313180" cy="756920"/>
          </a:xfrm>
          <a:prstGeom prst="rect">
            <a:avLst/>
          </a:prstGeom>
        </p:spPr>
        <p:txBody>
          <a:bodyPr vert="horz" wrap="square" lIns="0" tIns="12700" rIns="0" bIns="0" rtlCol="0">
            <a:spAutoFit/>
          </a:bodyPr>
          <a:lstStyle/>
          <a:p>
            <a:pPr marL="240665" marR="5080" indent="-228600">
              <a:lnSpc>
                <a:spcPct val="100000"/>
              </a:lnSpc>
              <a:spcBef>
                <a:spcPts val="100"/>
              </a:spcBef>
            </a:pPr>
            <a:r>
              <a:rPr sz="2400" spc="-10" dirty="0">
                <a:latin typeface="Symbol"/>
                <a:cs typeface="Symbol"/>
              </a:rPr>
              <a:t></a:t>
            </a:r>
            <a:r>
              <a:rPr sz="2400" b="1" spc="-10" dirty="0">
                <a:latin typeface="Arial"/>
                <a:cs typeface="Arial"/>
              </a:rPr>
              <a:t>=2L/3 f=3v/2L</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90" dirty="0">
                <a:latin typeface="Trebuchet MS"/>
                <a:cs typeface="Trebuchet MS"/>
              </a:rPr>
              <a:t> </a:t>
            </a:r>
            <a:r>
              <a:rPr dirty="0">
                <a:latin typeface="Trebuchet MS"/>
                <a:cs typeface="Trebuchet MS"/>
              </a:rPr>
              <a:t>with</a:t>
            </a:r>
            <a:r>
              <a:rPr spc="-75" dirty="0">
                <a:latin typeface="Trebuchet MS"/>
                <a:cs typeface="Trebuchet MS"/>
              </a:rPr>
              <a:t> </a:t>
            </a:r>
            <a:r>
              <a:rPr dirty="0">
                <a:latin typeface="Trebuchet MS"/>
                <a:cs typeface="Trebuchet MS"/>
              </a:rPr>
              <a:t>two</a:t>
            </a:r>
            <a:r>
              <a:rPr spc="-60" dirty="0">
                <a:latin typeface="Trebuchet MS"/>
                <a:cs typeface="Trebuchet MS"/>
              </a:rPr>
              <a:t> </a:t>
            </a:r>
            <a:r>
              <a:rPr dirty="0">
                <a:latin typeface="Trebuchet MS"/>
                <a:cs typeface="Trebuchet MS"/>
              </a:rPr>
              <a:t>open</a:t>
            </a:r>
            <a:r>
              <a:rPr spc="-80" dirty="0">
                <a:latin typeface="Trebuchet MS"/>
                <a:cs typeface="Trebuchet MS"/>
              </a:rPr>
              <a:t> </a:t>
            </a:r>
            <a:r>
              <a:rPr spc="-20" dirty="0">
                <a:latin typeface="Trebuchet MS"/>
                <a:cs typeface="Trebuchet MS"/>
              </a:rPr>
              <a:t>ends</a:t>
            </a:r>
          </a:p>
        </p:txBody>
      </p:sp>
      <p:sp>
        <p:nvSpPr>
          <p:cNvPr id="3" name="object 3"/>
          <p:cNvSpPr txBox="1"/>
          <p:nvPr/>
        </p:nvSpPr>
        <p:spPr>
          <a:xfrm>
            <a:off x="916939" y="1793493"/>
            <a:ext cx="2668270" cy="452120"/>
          </a:xfrm>
          <a:prstGeom prst="rect">
            <a:avLst/>
          </a:prstGeom>
        </p:spPr>
        <p:txBody>
          <a:bodyPr vert="horz" wrap="square" lIns="0" tIns="12065" rIns="0" bIns="0" rtlCol="0">
            <a:spAutoFit/>
          </a:bodyPr>
          <a:lstStyle/>
          <a:p>
            <a:pPr marL="240029" indent="-227329">
              <a:lnSpc>
                <a:spcPct val="100000"/>
              </a:lnSpc>
              <a:spcBef>
                <a:spcPts val="95"/>
              </a:spcBef>
              <a:buFont typeface="Arial MT"/>
              <a:buChar char="•"/>
              <a:tabLst>
                <a:tab pos="240029" algn="l"/>
              </a:tabLst>
            </a:pPr>
            <a:r>
              <a:rPr sz="2800" dirty="0">
                <a:latin typeface="Calibri"/>
                <a:cs typeface="Calibri"/>
              </a:rPr>
              <a:t>Fourth</a:t>
            </a:r>
            <a:r>
              <a:rPr sz="2800" spc="-114" dirty="0">
                <a:latin typeface="Calibri"/>
                <a:cs typeface="Calibri"/>
              </a:rPr>
              <a:t> </a:t>
            </a:r>
            <a:r>
              <a:rPr sz="2800" spc="-10" dirty="0">
                <a:latin typeface="Calibri"/>
                <a:cs typeface="Calibri"/>
              </a:rPr>
              <a:t>harmonic</a:t>
            </a:r>
            <a:endParaRPr sz="2800">
              <a:latin typeface="Calibri"/>
              <a:cs typeface="Calibri"/>
            </a:endParaRPr>
          </a:p>
        </p:txBody>
      </p:sp>
      <p:pic>
        <p:nvPicPr>
          <p:cNvPr id="4" name="object 4"/>
          <p:cNvPicPr/>
          <p:nvPr/>
        </p:nvPicPr>
        <p:blipFill>
          <a:blip r:embed="rId2" cstate="print"/>
          <a:stretch>
            <a:fillRect/>
          </a:stretch>
        </p:blipFill>
        <p:spPr>
          <a:xfrm>
            <a:off x="838200" y="2848355"/>
            <a:ext cx="5943600" cy="2796540"/>
          </a:xfrm>
          <a:prstGeom prst="rect">
            <a:avLst/>
          </a:prstGeom>
        </p:spPr>
      </p:pic>
      <p:sp>
        <p:nvSpPr>
          <p:cNvPr id="5" name="object 5"/>
          <p:cNvSpPr txBox="1"/>
          <p:nvPr/>
        </p:nvSpPr>
        <p:spPr>
          <a:xfrm>
            <a:off x="7340345" y="3558285"/>
            <a:ext cx="1288415" cy="1489075"/>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L</a:t>
            </a:r>
            <a:r>
              <a:rPr sz="2400" b="1" spc="-50" dirty="0">
                <a:latin typeface="Arial"/>
                <a:cs typeface="Arial"/>
              </a:rPr>
              <a:t> </a:t>
            </a:r>
            <a:r>
              <a:rPr sz="2400" b="1" dirty="0">
                <a:latin typeface="Arial"/>
                <a:cs typeface="Arial"/>
              </a:rPr>
              <a:t>=</a:t>
            </a:r>
            <a:r>
              <a:rPr sz="2400" b="1" spc="-15" dirty="0">
                <a:latin typeface="Arial"/>
                <a:cs typeface="Arial"/>
              </a:rPr>
              <a:t> </a:t>
            </a:r>
            <a:r>
              <a:rPr sz="2400" b="1" spc="-25" dirty="0">
                <a:latin typeface="Arial"/>
                <a:cs typeface="Arial"/>
              </a:rPr>
              <a:t>2</a:t>
            </a:r>
            <a:r>
              <a:rPr sz="2400" spc="-25" dirty="0">
                <a:latin typeface="Symbol"/>
                <a:cs typeface="Symbol"/>
              </a:rPr>
              <a:t></a:t>
            </a:r>
            <a:endParaRPr sz="2400">
              <a:latin typeface="Symbol"/>
              <a:cs typeface="Symbol"/>
            </a:endParaRPr>
          </a:p>
          <a:p>
            <a:pPr marL="12700" marR="5080">
              <a:lnSpc>
                <a:spcPct val="100000"/>
              </a:lnSpc>
            </a:pPr>
            <a:r>
              <a:rPr sz="2400" b="1" dirty="0">
                <a:latin typeface="Arial"/>
                <a:cs typeface="Arial"/>
              </a:rPr>
              <a:t>f= </a:t>
            </a:r>
            <a:r>
              <a:rPr sz="2400" b="1" spc="-10" dirty="0">
                <a:latin typeface="Arial"/>
                <a:cs typeface="Arial"/>
              </a:rPr>
              <a:t>v/(L/2) f1=v/2L </a:t>
            </a:r>
            <a:r>
              <a:rPr sz="2400" b="1" spc="-10" dirty="0">
                <a:solidFill>
                  <a:srgbClr val="FF0000"/>
                </a:solidFill>
                <a:latin typeface="Arial"/>
                <a:cs typeface="Arial"/>
              </a:rPr>
              <a:t>f=4f1</a:t>
            </a:r>
            <a:endParaRPr sz="2400">
              <a:latin typeface="Arial"/>
              <a:cs typeface="Arial"/>
            </a:endParaRPr>
          </a:p>
        </p:txBody>
      </p:sp>
      <p:sp>
        <p:nvSpPr>
          <p:cNvPr id="6" name="object 6"/>
          <p:cNvSpPr txBox="1"/>
          <p:nvPr/>
        </p:nvSpPr>
        <p:spPr>
          <a:xfrm>
            <a:off x="9297161" y="3558285"/>
            <a:ext cx="1143635" cy="756920"/>
          </a:xfrm>
          <a:prstGeom prst="rect">
            <a:avLst/>
          </a:prstGeom>
        </p:spPr>
        <p:txBody>
          <a:bodyPr vert="horz" wrap="square" lIns="0" tIns="12700" rIns="0" bIns="0" rtlCol="0">
            <a:spAutoFit/>
          </a:bodyPr>
          <a:lstStyle/>
          <a:p>
            <a:pPr marL="240665" marR="5080" indent="-228600">
              <a:lnSpc>
                <a:spcPct val="100000"/>
              </a:lnSpc>
              <a:spcBef>
                <a:spcPts val="100"/>
              </a:spcBef>
            </a:pPr>
            <a:r>
              <a:rPr sz="2400" spc="-10" dirty="0">
                <a:latin typeface="Symbol"/>
                <a:cs typeface="Symbol"/>
              </a:rPr>
              <a:t></a:t>
            </a:r>
            <a:r>
              <a:rPr sz="2400" b="1" spc="-10" dirty="0">
                <a:latin typeface="Arial"/>
                <a:cs typeface="Arial"/>
              </a:rPr>
              <a:t>=L/2 f=2v/L</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17897" y="652653"/>
            <a:ext cx="3802750" cy="4483279"/>
          </a:xfrm>
          <a:prstGeom prst="rect">
            <a:avLst/>
          </a:prstGeom>
        </p:spPr>
        <p:txBody>
          <a:bodyPr vert="horz" wrap="square" lIns="0" tIns="12700" rIns="0" bIns="0" rtlCol="0">
            <a:spAutoFit/>
          </a:bodyPr>
          <a:lstStyle/>
          <a:p>
            <a:pPr marL="12700">
              <a:lnSpc>
                <a:spcPct val="100000"/>
              </a:lnSpc>
              <a:spcBef>
                <a:spcPts val="100"/>
              </a:spcBef>
            </a:pPr>
            <a:r>
              <a:rPr lang="ro-RO" sz="2400" spc="-55" dirty="0">
                <a:latin typeface="Trebuchet MS"/>
                <a:cs typeface="Trebuchet MS"/>
              </a:rPr>
              <a:t>Tuburi cu 2 capete deschise</a:t>
            </a:r>
            <a:endParaRPr sz="2400" dirty="0">
              <a:latin typeface="Trebuchet MS"/>
              <a:cs typeface="Trebuchet MS"/>
            </a:endParaRPr>
          </a:p>
          <a:p>
            <a:pPr>
              <a:lnSpc>
                <a:spcPct val="100000"/>
              </a:lnSpc>
              <a:spcBef>
                <a:spcPts val="105"/>
              </a:spcBef>
            </a:pPr>
            <a:endParaRPr sz="2400" dirty="0">
              <a:latin typeface="Trebuchet MS"/>
              <a:cs typeface="Trebuchet MS"/>
            </a:endParaRPr>
          </a:p>
          <a:p>
            <a:pPr marL="12700">
              <a:lnSpc>
                <a:spcPct val="100000"/>
              </a:lnSpc>
            </a:pPr>
            <a:r>
              <a:rPr sz="2400" b="1" spc="-25" dirty="0">
                <a:latin typeface="Arial"/>
                <a:cs typeface="Arial"/>
              </a:rPr>
              <a:t>if,</a:t>
            </a:r>
            <a:endParaRPr sz="2400" dirty="0">
              <a:latin typeface="Arial"/>
              <a:cs typeface="Arial"/>
            </a:endParaRPr>
          </a:p>
          <a:p>
            <a:pPr marL="12700">
              <a:lnSpc>
                <a:spcPct val="100000"/>
              </a:lnSpc>
            </a:pPr>
            <a:r>
              <a:rPr sz="2400" b="1" dirty="0">
                <a:latin typeface="Arial"/>
                <a:cs typeface="Arial"/>
              </a:rPr>
              <a:t>L=</a:t>
            </a:r>
            <a:r>
              <a:rPr sz="2400" b="1" spc="-10" dirty="0">
                <a:latin typeface="Arial"/>
                <a:cs typeface="Arial"/>
              </a:rPr>
              <a:t> </a:t>
            </a:r>
            <a:r>
              <a:rPr sz="2400" b="1" dirty="0">
                <a:latin typeface="Arial"/>
                <a:cs typeface="Arial"/>
              </a:rPr>
              <a:t>n.</a:t>
            </a:r>
            <a:r>
              <a:rPr sz="2400" b="1" spc="-20" dirty="0">
                <a:latin typeface="Arial"/>
                <a:cs typeface="Arial"/>
              </a:rPr>
              <a:t> </a:t>
            </a:r>
            <a:r>
              <a:rPr sz="2400" spc="-25" dirty="0">
                <a:latin typeface="Symbol"/>
                <a:cs typeface="Symbol"/>
              </a:rPr>
              <a:t></a:t>
            </a:r>
            <a:r>
              <a:rPr sz="2400" b="1" spc="-25" dirty="0">
                <a:latin typeface="Arial"/>
                <a:cs typeface="Arial"/>
              </a:rPr>
              <a:t>/2</a:t>
            </a:r>
            <a:endParaRPr sz="2400" dirty="0">
              <a:latin typeface="Arial"/>
              <a:cs typeface="Arial"/>
            </a:endParaRPr>
          </a:p>
          <a:p>
            <a:pPr marL="12700">
              <a:lnSpc>
                <a:spcPct val="100000"/>
              </a:lnSpc>
            </a:pPr>
            <a:r>
              <a:rPr sz="2400" b="1" dirty="0">
                <a:latin typeface="Arial"/>
                <a:cs typeface="Arial"/>
              </a:rPr>
              <a:t>n=1,</a:t>
            </a:r>
            <a:r>
              <a:rPr sz="2400" b="1" spc="-20" dirty="0">
                <a:latin typeface="Arial"/>
                <a:cs typeface="Arial"/>
              </a:rPr>
              <a:t> </a:t>
            </a:r>
            <a:r>
              <a:rPr sz="2400" b="1" dirty="0">
                <a:latin typeface="Arial"/>
                <a:cs typeface="Arial"/>
              </a:rPr>
              <a:t>2, </a:t>
            </a:r>
            <a:r>
              <a:rPr sz="2400" b="1" spc="-50" dirty="0">
                <a:latin typeface="Arial"/>
                <a:cs typeface="Arial"/>
              </a:rPr>
              <a:t>3</a:t>
            </a:r>
            <a:endParaRPr sz="2400" dirty="0">
              <a:latin typeface="Arial"/>
              <a:cs typeface="Arial"/>
            </a:endParaRPr>
          </a:p>
          <a:p>
            <a:pPr>
              <a:lnSpc>
                <a:spcPct val="100000"/>
              </a:lnSpc>
              <a:spcBef>
                <a:spcPts val="120"/>
              </a:spcBef>
            </a:pPr>
            <a:endParaRPr sz="2400" dirty="0">
              <a:latin typeface="Arial"/>
              <a:cs typeface="Arial"/>
            </a:endParaRPr>
          </a:p>
          <a:p>
            <a:pPr marL="12700">
              <a:lnSpc>
                <a:spcPct val="100000"/>
              </a:lnSpc>
            </a:pPr>
            <a:r>
              <a:rPr sz="2400" b="1" dirty="0">
                <a:latin typeface="Arial"/>
                <a:cs typeface="Arial"/>
              </a:rPr>
              <a:t>fn=v/</a:t>
            </a:r>
            <a:r>
              <a:rPr sz="2400" dirty="0">
                <a:latin typeface="Symbol"/>
                <a:cs typeface="Symbol"/>
              </a:rPr>
              <a:t></a:t>
            </a:r>
            <a:r>
              <a:rPr sz="2400" b="1" dirty="0">
                <a:latin typeface="Arial"/>
                <a:cs typeface="Arial"/>
              </a:rPr>
              <a:t>n</a:t>
            </a:r>
            <a:r>
              <a:rPr sz="2400" b="1" spc="-45" dirty="0">
                <a:latin typeface="Arial"/>
                <a:cs typeface="Arial"/>
              </a:rPr>
              <a:t> </a:t>
            </a:r>
            <a:r>
              <a:rPr sz="2400" b="1" dirty="0">
                <a:latin typeface="Arial"/>
                <a:cs typeface="Arial"/>
              </a:rPr>
              <a:t>= n</a:t>
            </a:r>
            <a:r>
              <a:rPr sz="2400" b="1" spc="-10" dirty="0">
                <a:latin typeface="Arial"/>
                <a:cs typeface="Arial"/>
              </a:rPr>
              <a:t> </a:t>
            </a:r>
            <a:r>
              <a:rPr sz="2400" b="1" dirty="0">
                <a:latin typeface="Arial"/>
                <a:cs typeface="Arial"/>
              </a:rPr>
              <a:t>v</a:t>
            </a:r>
            <a:r>
              <a:rPr sz="2400" b="1" spc="-10" dirty="0">
                <a:latin typeface="Arial"/>
                <a:cs typeface="Arial"/>
              </a:rPr>
              <a:t> </a:t>
            </a:r>
            <a:r>
              <a:rPr sz="2400" b="1" spc="-20" dirty="0">
                <a:latin typeface="Arial"/>
                <a:cs typeface="Arial"/>
              </a:rPr>
              <a:t>/2.L</a:t>
            </a:r>
            <a:endParaRPr sz="2400" dirty="0">
              <a:latin typeface="Arial"/>
              <a:cs typeface="Arial"/>
            </a:endParaRPr>
          </a:p>
          <a:p>
            <a:pPr>
              <a:lnSpc>
                <a:spcPct val="100000"/>
              </a:lnSpc>
              <a:spcBef>
                <a:spcPts val="125"/>
              </a:spcBef>
            </a:pPr>
            <a:endParaRPr sz="2400" dirty="0">
              <a:latin typeface="Arial"/>
              <a:cs typeface="Arial"/>
            </a:endParaRPr>
          </a:p>
          <a:p>
            <a:pPr marL="12700">
              <a:lnSpc>
                <a:spcPct val="100000"/>
              </a:lnSpc>
            </a:pPr>
            <a:r>
              <a:rPr sz="1800" b="1" spc="-10" dirty="0">
                <a:solidFill>
                  <a:srgbClr val="FF0000"/>
                </a:solidFill>
                <a:latin typeface="Trebuchet MS"/>
                <a:cs typeface="Trebuchet MS"/>
              </a:rPr>
              <a:t>Fundamental</a:t>
            </a:r>
            <a:r>
              <a:rPr sz="1800" b="1" spc="-85" dirty="0">
                <a:solidFill>
                  <a:srgbClr val="FF0000"/>
                </a:solidFill>
                <a:latin typeface="Trebuchet MS"/>
                <a:cs typeface="Trebuchet MS"/>
              </a:rPr>
              <a:t> </a:t>
            </a:r>
            <a:r>
              <a:rPr sz="1800" b="1" dirty="0">
                <a:solidFill>
                  <a:srgbClr val="FF0000"/>
                </a:solidFill>
                <a:latin typeface="Trebuchet MS"/>
                <a:cs typeface="Trebuchet MS"/>
              </a:rPr>
              <a:t>frequency:</a:t>
            </a:r>
            <a:r>
              <a:rPr sz="1800" b="1" spc="-80" dirty="0">
                <a:solidFill>
                  <a:srgbClr val="FF0000"/>
                </a:solidFill>
                <a:latin typeface="Trebuchet MS"/>
                <a:cs typeface="Trebuchet MS"/>
              </a:rPr>
              <a:t> </a:t>
            </a:r>
            <a:r>
              <a:rPr sz="2400" b="1" spc="-25" dirty="0">
                <a:latin typeface="Arial"/>
                <a:cs typeface="Arial"/>
              </a:rPr>
              <a:t>n=1</a:t>
            </a:r>
            <a:endParaRPr sz="2400" dirty="0">
              <a:latin typeface="Arial"/>
              <a:cs typeface="Arial"/>
            </a:endParaRPr>
          </a:p>
          <a:p>
            <a:pPr marL="12700" marR="934085" indent="1455420">
              <a:lnSpc>
                <a:spcPct val="100000"/>
              </a:lnSpc>
            </a:pPr>
            <a:r>
              <a:rPr sz="2400" b="1" spc="-10" dirty="0">
                <a:latin typeface="Arial"/>
                <a:cs typeface="Arial"/>
              </a:rPr>
              <a:t>f1=v/2L </a:t>
            </a:r>
            <a:r>
              <a:rPr sz="2400" b="1" dirty="0">
                <a:latin typeface="Arial"/>
                <a:cs typeface="Arial"/>
              </a:rPr>
              <a:t>Other</a:t>
            </a:r>
            <a:r>
              <a:rPr sz="2400" b="1" spc="-55" dirty="0">
                <a:latin typeface="Arial"/>
                <a:cs typeface="Arial"/>
              </a:rPr>
              <a:t> </a:t>
            </a:r>
            <a:r>
              <a:rPr sz="2400" b="1" spc="-10" dirty="0">
                <a:latin typeface="Arial"/>
                <a:cs typeface="Arial"/>
              </a:rPr>
              <a:t>frequencies</a:t>
            </a:r>
            <a:endParaRPr sz="2400" dirty="0">
              <a:latin typeface="Arial"/>
              <a:cs typeface="Arial"/>
            </a:endParaRPr>
          </a:p>
          <a:p>
            <a:pPr marL="1384300">
              <a:lnSpc>
                <a:spcPct val="100000"/>
              </a:lnSpc>
            </a:pPr>
            <a:r>
              <a:rPr sz="2400" b="1" dirty="0">
                <a:latin typeface="Arial"/>
                <a:cs typeface="Arial"/>
              </a:rPr>
              <a:t>2f1,</a:t>
            </a:r>
            <a:r>
              <a:rPr sz="2400" b="1" spc="-45" dirty="0">
                <a:latin typeface="Arial"/>
                <a:cs typeface="Arial"/>
              </a:rPr>
              <a:t> </a:t>
            </a:r>
            <a:r>
              <a:rPr sz="2400" b="1" dirty="0">
                <a:latin typeface="Arial"/>
                <a:cs typeface="Arial"/>
              </a:rPr>
              <a:t>3f1,</a:t>
            </a:r>
            <a:r>
              <a:rPr sz="2400" b="1" spc="-40" dirty="0">
                <a:latin typeface="Arial"/>
                <a:cs typeface="Arial"/>
              </a:rPr>
              <a:t> </a:t>
            </a:r>
            <a:r>
              <a:rPr sz="2400" b="1" spc="-25" dirty="0">
                <a:latin typeface="Arial"/>
                <a:cs typeface="Arial"/>
              </a:rPr>
              <a:t>4f1</a:t>
            </a:r>
            <a:endParaRPr sz="2400" dirty="0">
              <a:latin typeface="Arial"/>
              <a:cs typeface="Arial"/>
            </a:endParaRPr>
          </a:p>
        </p:txBody>
      </p:sp>
      <p:pic>
        <p:nvPicPr>
          <p:cNvPr id="3" name="object 3"/>
          <p:cNvPicPr/>
          <p:nvPr/>
        </p:nvPicPr>
        <p:blipFill>
          <a:blip r:embed="rId2" cstate="print"/>
          <a:stretch>
            <a:fillRect/>
          </a:stretch>
        </p:blipFill>
        <p:spPr>
          <a:xfrm>
            <a:off x="737997" y="355440"/>
            <a:ext cx="3317663" cy="6161967"/>
          </a:xfrm>
          <a:prstGeom prst="rect">
            <a:avLst/>
          </a:prstGeom>
        </p:spPr>
      </p:pic>
      <p:pic>
        <p:nvPicPr>
          <p:cNvPr id="4" name="object 4"/>
          <p:cNvPicPr/>
          <p:nvPr/>
        </p:nvPicPr>
        <p:blipFill>
          <a:blip r:embed="rId3" cstate="print"/>
          <a:stretch>
            <a:fillRect/>
          </a:stretch>
        </p:blipFill>
        <p:spPr>
          <a:xfrm>
            <a:off x="8320647" y="1995297"/>
            <a:ext cx="3409580" cy="23526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90" dirty="0">
                <a:latin typeface="Trebuchet MS"/>
                <a:cs typeface="Trebuchet MS"/>
              </a:rPr>
              <a:t> </a:t>
            </a:r>
            <a:r>
              <a:rPr dirty="0">
                <a:latin typeface="Trebuchet MS"/>
                <a:cs typeface="Trebuchet MS"/>
              </a:rPr>
              <a:t>with</a:t>
            </a:r>
            <a:r>
              <a:rPr spc="-75" dirty="0">
                <a:latin typeface="Trebuchet MS"/>
                <a:cs typeface="Trebuchet MS"/>
              </a:rPr>
              <a:t> </a:t>
            </a:r>
            <a:r>
              <a:rPr dirty="0">
                <a:latin typeface="Trebuchet MS"/>
                <a:cs typeface="Trebuchet MS"/>
              </a:rPr>
              <a:t>two</a:t>
            </a:r>
            <a:r>
              <a:rPr spc="-60" dirty="0">
                <a:latin typeface="Trebuchet MS"/>
                <a:cs typeface="Trebuchet MS"/>
              </a:rPr>
              <a:t> </a:t>
            </a:r>
            <a:r>
              <a:rPr dirty="0">
                <a:latin typeface="Trebuchet MS"/>
                <a:cs typeface="Trebuchet MS"/>
              </a:rPr>
              <a:t>open</a:t>
            </a:r>
            <a:r>
              <a:rPr spc="-80" dirty="0">
                <a:latin typeface="Trebuchet MS"/>
                <a:cs typeface="Trebuchet MS"/>
              </a:rPr>
              <a:t> </a:t>
            </a:r>
            <a:r>
              <a:rPr spc="-20" dirty="0">
                <a:latin typeface="Trebuchet MS"/>
                <a:cs typeface="Trebuchet MS"/>
              </a:rPr>
              <a:t>ends</a:t>
            </a:r>
          </a:p>
        </p:txBody>
      </p:sp>
      <p:pic>
        <p:nvPicPr>
          <p:cNvPr id="3" name="object 3"/>
          <p:cNvPicPr/>
          <p:nvPr/>
        </p:nvPicPr>
        <p:blipFill>
          <a:blip r:embed="rId2" cstate="print"/>
          <a:stretch>
            <a:fillRect/>
          </a:stretch>
        </p:blipFill>
        <p:spPr>
          <a:xfrm>
            <a:off x="606020" y="1956398"/>
            <a:ext cx="5293901" cy="1117926"/>
          </a:xfrm>
          <a:prstGeom prst="rect">
            <a:avLst/>
          </a:prstGeom>
        </p:spPr>
      </p:pic>
      <p:pic>
        <p:nvPicPr>
          <p:cNvPr id="4" name="object 4"/>
          <p:cNvPicPr/>
          <p:nvPr/>
        </p:nvPicPr>
        <p:blipFill>
          <a:blip r:embed="rId3" cstate="print"/>
          <a:stretch>
            <a:fillRect/>
          </a:stretch>
        </p:blipFill>
        <p:spPr>
          <a:xfrm>
            <a:off x="763821" y="3232243"/>
            <a:ext cx="5305846" cy="1170752"/>
          </a:xfrm>
          <a:prstGeom prst="rect">
            <a:avLst/>
          </a:prstGeom>
        </p:spPr>
      </p:pic>
      <p:sp>
        <p:nvSpPr>
          <p:cNvPr id="5" name="object 5"/>
          <p:cNvSpPr txBox="1"/>
          <p:nvPr/>
        </p:nvSpPr>
        <p:spPr>
          <a:xfrm>
            <a:off x="6407150" y="2423287"/>
            <a:ext cx="4634865" cy="330835"/>
          </a:xfrm>
          <a:prstGeom prst="rect">
            <a:avLst/>
          </a:prstGeom>
        </p:spPr>
        <p:txBody>
          <a:bodyPr vert="horz" wrap="square" lIns="0" tIns="13335" rIns="0" bIns="0" rtlCol="0">
            <a:spAutoFit/>
          </a:bodyPr>
          <a:lstStyle/>
          <a:p>
            <a:pPr marL="38100">
              <a:lnSpc>
                <a:spcPct val="100000"/>
              </a:lnSpc>
              <a:spcBef>
                <a:spcPts val="105"/>
              </a:spcBef>
            </a:pPr>
            <a:r>
              <a:rPr sz="2000" b="1" spc="-10" dirty="0">
                <a:solidFill>
                  <a:srgbClr val="FF0000"/>
                </a:solidFill>
                <a:latin typeface="Trebuchet MS"/>
                <a:cs typeface="Trebuchet MS"/>
              </a:rPr>
              <a:t>Fundamental</a:t>
            </a:r>
            <a:r>
              <a:rPr sz="2000" b="1" spc="-40" dirty="0">
                <a:solidFill>
                  <a:srgbClr val="FF0000"/>
                </a:solidFill>
                <a:latin typeface="Trebuchet MS"/>
                <a:cs typeface="Trebuchet MS"/>
              </a:rPr>
              <a:t> </a:t>
            </a:r>
            <a:r>
              <a:rPr sz="2000" b="1" dirty="0">
                <a:solidFill>
                  <a:srgbClr val="FF0000"/>
                </a:solidFill>
                <a:latin typeface="Trebuchet MS"/>
                <a:cs typeface="Trebuchet MS"/>
              </a:rPr>
              <a:t>frequency:</a:t>
            </a:r>
            <a:r>
              <a:rPr sz="2000" b="1" spc="-50" dirty="0">
                <a:solidFill>
                  <a:srgbClr val="FF0000"/>
                </a:solidFill>
                <a:latin typeface="Trebuchet MS"/>
                <a:cs typeface="Trebuchet MS"/>
              </a:rPr>
              <a:t> </a:t>
            </a:r>
            <a:r>
              <a:rPr sz="2000" dirty="0">
                <a:latin typeface="Arial MT"/>
                <a:cs typeface="Arial MT"/>
              </a:rPr>
              <a:t>f</a:t>
            </a:r>
            <a:r>
              <a:rPr sz="1950" baseline="-21367" dirty="0">
                <a:latin typeface="Arial MT"/>
                <a:cs typeface="Arial MT"/>
              </a:rPr>
              <a:t>1</a:t>
            </a:r>
            <a:r>
              <a:rPr sz="1950" spc="254" baseline="-21367" dirty="0">
                <a:latin typeface="Arial MT"/>
                <a:cs typeface="Arial MT"/>
              </a:rPr>
              <a:t> </a:t>
            </a:r>
            <a:r>
              <a:rPr sz="2000" dirty="0">
                <a:latin typeface="Arial MT"/>
                <a:cs typeface="Arial MT"/>
              </a:rPr>
              <a:t>1.</a:t>
            </a:r>
            <a:r>
              <a:rPr sz="2000" spc="-15" dirty="0">
                <a:latin typeface="Arial MT"/>
                <a:cs typeface="Arial MT"/>
              </a:rPr>
              <a:t> </a:t>
            </a:r>
            <a:r>
              <a:rPr sz="2000" spc="-10" dirty="0">
                <a:latin typeface="Arial MT"/>
                <a:cs typeface="Arial MT"/>
              </a:rPr>
              <a:t>harmonic</a:t>
            </a:r>
            <a:endParaRPr sz="2000">
              <a:latin typeface="Arial MT"/>
              <a:cs typeface="Arial MT"/>
            </a:endParaRPr>
          </a:p>
        </p:txBody>
      </p:sp>
      <p:sp>
        <p:nvSpPr>
          <p:cNvPr id="6" name="object 6"/>
          <p:cNvSpPr txBox="1"/>
          <p:nvPr/>
        </p:nvSpPr>
        <p:spPr>
          <a:xfrm>
            <a:off x="6537706" y="3644010"/>
            <a:ext cx="2298065" cy="330835"/>
          </a:xfrm>
          <a:prstGeom prst="rect">
            <a:avLst/>
          </a:prstGeom>
        </p:spPr>
        <p:txBody>
          <a:bodyPr vert="horz" wrap="square" lIns="0" tIns="12700" rIns="0" bIns="0" rtlCol="0">
            <a:spAutoFit/>
          </a:bodyPr>
          <a:lstStyle/>
          <a:p>
            <a:pPr marL="38100">
              <a:lnSpc>
                <a:spcPct val="100000"/>
              </a:lnSpc>
              <a:spcBef>
                <a:spcPts val="100"/>
              </a:spcBef>
              <a:tabLst>
                <a:tab pos="1953260" algn="l"/>
              </a:tabLst>
            </a:pPr>
            <a:r>
              <a:rPr sz="2000" b="1" dirty="0">
                <a:latin typeface="Arial"/>
                <a:cs typeface="Arial"/>
              </a:rPr>
              <a:t>2</a:t>
            </a:r>
            <a:r>
              <a:rPr sz="2000" dirty="0">
                <a:latin typeface="Arial MT"/>
                <a:cs typeface="Arial MT"/>
              </a:rPr>
              <a:t>.</a:t>
            </a:r>
            <a:r>
              <a:rPr sz="2000" spc="-25" dirty="0">
                <a:latin typeface="Arial MT"/>
                <a:cs typeface="Arial MT"/>
              </a:rPr>
              <a:t> </a:t>
            </a:r>
            <a:r>
              <a:rPr sz="2000" dirty="0">
                <a:latin typeface="Arial MT"/>
                <a:cs typeface="Arial MT"/>
              </a:rPr>
              <a:t>harmonic</a:t>
            </a:r>
            <a:r>
              <a:rPr sz="2000" spc="-20" dirty="0">
                <a:latin typeface="Arial MT"/>
                <a:cs typeface="Arial MT"/>
              </a:rPr>
              <a:t> </a:t>
            </a:r>
            <a:r>
              <a:rPr sz="2000" dirty="0">
                <a:latin typeface="Arial MT"/>
                <a:cs typeface="Arial MT"/>
              </a:rPr>
              <a:t>f</a:t>
            </a:r>
            <a:r>
              <a:rPr sz="1950" b="1" baseline="-21367" dirty="0">
                <a:latin typeface="Arial"/>
                <a:cs typeface="Arial"/>
              </a:rPr>
              <a:t>2</a:t>
            </a:r>
            <a:r>
              <a:rPr sz="1950" b="1" spc="277" baseline="-21367" dirty="0">
                <a:latin typeface="Arial"/>
                <a:cs typeface="Arial"/>
              </a:rPr>
              <a:t> </a:t>
            </a:r>
            <a:r>
              <a:rPr sz="2000" spc="-50" dirty="0">
                <a:latin typeface="Arial MT"/>
                <a:cs typeface="Arial MT"/>
              </a:rPr>
              <a:t>=</a:t>
            </a:r>
            <a:r>
              <a:rPr sz="2000" dirty="0">
                <a:latin typeface="Arial MT"/>
                <a:cs typeface="Arial MT"/>
              </a:rPr>
              <a:t>	</a:t>
            </a:r>
            <a:r>
              <a:rPr sz="2000" b="1" spc="-25" dirty="0">
                <a:latin typeface="Arial"/>
                <a:cs typeface="Arial"/>
              </a:rPr>
              <a:t>2</a:t>
            </a:r>
            <a:r>
              <a:rPr sz="2000" spc="-25" dirty="0">
                <a:latin typeface="Arial MT"/>
                <a:cs typeface="Arial MT"/>
              </a:rPr>
              <a:t>f</a:t>
            </a:r>
            <a:r>
              <a:rPr sz="1950" spc="-37" baseline="-21367" dirty="0">
                <a:latin typeface="Arial MT"/>
                <a:cs typeface="Arial MT"/>
              </a:rPr>
              <a:t>1</a:t>
            </a:r>
            <a:endParaRPr sz="1950" baseline="-21367">
              <a:latin typeface="Arial MT"/>
              <a:cs typeface="Arial MT"/>
            </a:endParaRPr>
          </a:p>
        </p:txBody>
      </p:sp>
      <p:sp>
        <p:nvSpPr>
          <p:cNvPr id="7" name="object 7"/>
          <p:cNvSpPr txBox="1"/>
          <p:nvPr/>
        </p:nvSpPr>
        <p:spPr>
          <a:xfrm>
            <a:off x="6548881" y="4992370"/>
            <a:ext cx="2298065" cy="330835"/>
          </a:xfrm>
          <a:prstGeom prst="rect">
            <a:avLst/>
          </a:prstGeom>
        </p:spPr>
        <p:txBody>
          <a:bodyPr vert="horz" wrap="square" lIns="0" tIns="12700" rIns="0" bIns="0" rtlCol="0">
            <a:spAutoFit/>
          </a:bodyPr>
          <a:lstStyle/>
          <a:p>
            <a:pPr marL="38100">
              <a:lnSpc>
                <a:spcPct val="100000"/>
              </a:lnSpc>
              <a:spcBef>
                <a:spcPts val="100"/>
              </a:spcBef>
              <a:tabLst>
                <a:tab pos="1953260" algn="l"/>
              </a:tabLst>
            </a:pPr>
            <a:r>
              <a:rPr sz="2000" b="1" dirty="0">
                <a:latin typeface="Arial"/>
                <a:cs typeface="Arial"/>
              </a:rPr>
              <a:t>3</a:t>
            </a:r>
            <a:r>
              <a:rPr sz="2000" dirty="0">
                <a:latin typeface="Arial MT"/>
                <a:cs typeface="Arial MT"/>
              </a:rPr>
              <a:t>.</a:t>
            </a:r>
            <a:r>
              <a:rPr sz="2000" spc="-25" dirty="0">
                <a:latin typeface="Arial MT"/>
                <a:cs typeface="Arial MT"/>
              </a:rPr>
              <a:t> </a:t>
            </a:r>
            <a:r>
              <a:rPr sz="2000" dirty="0">
                <a:latin typeface="Arial MT"/>
                <a:cs typeface="Arial MT"/>
              </a:rPr>
              <a:t>harmonic</a:t>
            </a:r>
            <a:r>
              <a:rPr sz="2000" spc="-20" dirty="0">
                <a:latin typeface="Arial MT"/>
                <a:cs typeface="Arial MT"/>
              </a:rPr>
              <a:t> </a:t>
            </a:r>
            <a:r>
              <a:rPr sz="2000" dirty="0">
                <a:latin typeface="Arial MT"/>
                <a:cs typeface="Arial MT"/>
              </a:rPr>
              <a:t>f</a:t>
            </a:r>
            <a:r>
              <a:rPr sz="1950" b="1" baseline="-21367" dirty="0">
                <a:latin typeface="Arial"/>
                <a:cs typeface="Arial"/>
              </a:rPr>
              <a:t>3</a:t>
            </a:r>
            <a:r>
              <a:rPr sz="1950" b="1" spc="277" baseline="-21367" dirty="0">
                <a:latin typeface="Arial"/>
                <a:cs typeface="Arial"/>
              </a:rPr>
              <a:t> </a:t>
            </a:r>
            <a:r>
              <a:rPr sz="2000" spc="-50" dirty="0">
                <a:latin typeface="Arial MT"/>
                <a:cs typeface="Arial MT"/>
              </a:rPr>
              <a:t>=</a:t>
            </a:r>
            <a:r>
              <a:rPr sz="2000" dirty="0">
                <a:latin typeface="Arial MT"/>
                <a:cs typeface="Arial MT"/>
              </a:rPr>
              <a:t>	</a:t>
            </a:r>
            <a:r>
              <a:rPr sz="2000" b="1" spc="-25" dirty="0">
                <a:latin typeface="Arial"/>
                <a:cs typeface="Arial"/>
              </a:rPr>
              <a:t>3</a:t>
            </a:r>
            <a:r>
              <a:rPr sz="2000" spc="-25" dirty="0">
                <a:latin typeface="Arial MT"/>
                <a:cs typeface="Arial MT"/>
              </a:rPr>
              <a:t>f</a:t>
            </a:r>
            <a:r>
              <a:rPr sz="1950" spc="-37" baseline="-21367" dirty="0">
                <a:latin typeface="Arial MT"/>
                <a:cs typeface="Arial MT"/>
              </a:rPr>
              <a:t>1</a:t>
            </a:r>
            <a:endParaRPr sz="1950" baseline="-21367">
              <a:latin typeface="Arial MT"/>
              <a:cs typeface="Arial MT"/>
            </a:endParaRPr>
          </a:p>
        </p:txBody>
      </p:sp>
      <p:pic>
        <p:nvPicPr>
          <p:cNvPr id="8" name="object 8"/>
          <p:cNvPicPr/>
          <p:nvPr/>
        </p:nvPicPr>
        <p:blipFill>
          <a:blip r:embed="rId4" cstate="print"/>
          <a:stretch>
            <a:fillRect/>
          </a:stretch>
        </p:blipFill>
        <p:spPr>
          <a:xfrm>
            <a:off x="467816" y="4722685"/>
            <a:ext cx="5311212" cy="11486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30" dirty="0">
                <a:latin typeface="Trebuchet MS"/>
                <a:cs typeface="Trebuchet MS"/>
              </a:rPr>
              <a:t>T</a:t>
            </a:r>
            <a:r>
              <a:rPr spc="40" dirty="0">
                <a:latin typeface="Trebuchet MS"/>
                <a:cs typeface="Trebuchet MS"/>
              </a:rPr>
              <a:t>ubes</a:t>
            </a:r>
            <a:r>
              <a:rPr spc="-75" dirty="0">
                <a:latin typeface="Trebuchet MS"/>
                <a:cs typeface="Trebuchet MS"/>
              </a:rPr>
              <a:t> </a:t>
            </a:r>
            <a:r>
              <a:rPr dirty="0">
                <a:latin typeface="Trebuchet MS"/>
                <a:cs typeface="Trebuchet MS"/>
              </a:rPr>
              <a:t>with</a:t>
            </a:r>
            <a:r>
              <a:rPr spc="-60" dirty="0">
                <a:latin typeface="Trebuchet MS"/>
                <a:cs typeface="Trebuchet MS"/>
              </a:rPr>
              <a:t> </a:t>
            </a:r>
            <a:r>
              <a:rPr dirty="0">
                <a:latin typeface="Trebuchet MS"/>
                <a:cs typeface="Trebuchet MS"/>
              </a:rPr>
              <a:t>one</a:t>
            </a:r>
            <a:r>
              <a:rPr spc="-60" dirty="0">
                <a:latin typeface="Trebuchet MS"/>
                <a:cs typeface="Trebuchet MS"/>
              </a:rPr>
              <a:t> </a:t>
            </a:r>
            <a:r>
              <a:rPr dirty="0">
                <a:latin typeface="Trebuchet MS"/>
                <a:cs typeface="Trebuchet MS"/>
              </a:rPr>
              <a:t>open</a:t>
            </a:r>
            <a:r>
              <a:rPr spc="-45" dirty="0">
                <a:latin typeface="Trebuchet MS"/>
                <a:cs typeface="Trebuchet MS"/>
              </a:rPr>
              <a:t> </a:t>
            </a:r>
            <a:r>
              <a:rPr dirty="0">
                <a:latin typeface="Trebuchet MS"/>
                <a:cs typeface="Trebuchet MS"/>
              </a:rPr>
              <a:t>and</a:t>
            </a:r>
            <a:r>
              <a:rPr spc="-70" dirty="0">
                <a:latin typeface="Trebuchet MS"/>
                <a:cs typeface="Trebuchet MS"/>
              </a:rPr>
              <a:t> </a:t>
            </a:r>
            <a:r>
              <a:rPr dirty="0">
                <a:latin typeface="Trebuchet MS"/>
                <a:cs typeface="Trebuchet MS"/>
              </a:rPr>
              <a:t>one</a:t>
            </a:r>
            <a:r>
              <a:rPr spc="-60" dirty="0">
                <a:latin typeface="Trebuchet MS"/>
                <a:cs typeface="Trebuchet MS"/>
              </a:rPr>
              <a:t> </a:t>
            </a:r>
            <a:r>
              <a:rPr dirty="0">
                <a:latin typeface="Trebuchet MS"/>
                <a:cs typeface="Trebuchet MS"/>
              </a:rPr>
              <a:t>closed</a:t>
            </a:r>
            <a:r>
              <a:rPr spc="-70" dirty="0">
                <a:latin typeface="Trebuchet MS"/>
                <a:cs typeface="Trebuchet MS"/>
              </a:rPr>
              <a:t> </a:t>
            </a:r>
            <a:r>
              <a:rPr spc="-25" dirty="0">
                <a:latin typeface="Trebuchet MS"/>
                <a:cs typeface="Trebuchet MS"/>
              </a:rPr>
              <a:t>end</a:t>
            </a:r>
          </a:p>
        </p:txBody>
      </p:sp>
      <p:pic>
        <p:nvPicPr>
          <p:cNvPr id="3" name="object 3"/>
          <p:cNvPicPr/>
          <p:nvPr/>
        </p:nvPicPr>
        <p:blipFill>
          <a:blip r:embed="rId2" cstate="print"/>
          <a:stretch>
            <a:fillRect/>
          </a:stretch>
        </p:blipFill>
        <p:spPr>
          <a:xfrm>
            <a:off x="1245717" y="3245992"/>
            <a:ext cx="5251094" cy="3402378"/>
          </a:xfrm>
          <a:prstGeom prst="rect">
            <a:avLst/>
          </a:prstGeom>
        </p:spPr>
      </p:pic>
      <p:sp>
        <p:nvSpPr>
          <p:cNvPr id="4" name="object 4"/>
          <p:cNvSpPr txBox="1"/>
          <p:nvPr/>
        </p:nvSpPr>
        <p:spPr>
          <a:xfrm>
            <a:off x="904239" y="1813305"/>
            <a:ext cx="10906125" cy="2747419"/>
          </a:xfrm>
          <a:prstGeom prst="rect">
            <a:avLst/>
          </a:prstGeom>
        </p:spPr>
        <p:txBody>
          <a:bodyPr vert="horz" wrap="square" lIns="0" tIns="52705" rIns="0" bIns="0" rtlCol="0">
            <a:spAutoFit/>
          </a:bodyPr>
          <a:lstStyle/>
          <a:p>
            <a:pPr marL="252729" marR="918844" indent="-227329">
              <a:lnSpc>
                <a:spcPct val="89000"/>
              </a:lnSpc>
              <a:spcBef>
                <a:spcPts val="415"/>
              </a:spcBef>
              <a:buFont typeface="Arial MT"/>
              <a:buChar char="•"/>
              <a:tabLst>
                <a:tab pos="254000" algn="l"/>
              </a:tabLst>
            </a:pPr>
            <a:r>
              <a:rPr lang="en-US" sz="2400" dirty="0">
                <a:latin typeface="Trebuchet MS"/>
                <a:cs typeface="Trebuchet MS"/>
              </a:rPr>
              <a:t>Cea </a:t>
            </a:r>
            <a:r>
              <a:rPr lang="en-US" sz="2400" dirty="0" err="1">
                <a:latin typeface="Trebuchet MS"/>
                <a:cs typeface="Trebuchet MS"/>
              </a:rPr>
              <a:t>mai</a:t>
            </a:r>
            <a:r>
              <a:rPr lang="en-US" sz="2400" dirty="0">
                <a:latin typeface="Trebuchet MS"/>
                <a:cs typeface="Trebuchet MS"/>
              </a:rPr>
              <a:t> </a:t>
            </a:r>
            <a:r>
              <a:rPr lang="en-US" sz="2400" dirty="0" err="1">
                <a:latin typeface="Trebuchet MS"/>
                <a:cs typeface="Trebuchet MS"/>
              </a:rPr>
              <a:t>lungă</a:t>
            </a:r>
            <a:r>
              <a:rPr lang="en-US" sz="2400" dirty="0">
                <a:latin typeface="Trebuchet MS"/>
                <a:cs typeface="Trebuchet MS"/>
              </a:rPr>
              <a:t> </a:t>
            </a:r>
            <a:r>
              <a:rPr lang="en-US" sz="2400" dirty="0" err="1">
                <a:latin typeface="Trebuchet MS"/>
                <a:cs typeface="Trebuchet MS"/>
              </a:rPr>
              <a:t>undă</a:t>
            </a:r>
            <a:r>
              <a:rPr lang="en-US" sz="2400" dirty="0">
                <a:latin typeface="Trebuchet MS"/>
                <a:cs typeface="Trebuchet MS"/>
              </a:rPr>
              <a:t> </a:t>
            </a:r>
            <a:r>
              <a:rPr lang="en-US" sz="2400" dirty="0" err="1">
                <a:latin typeface="Trebuchet MS"/>
                <a:cs typeface="Trebuchet MS"/>
              </a:rPr>
              <a:t>staționară</a:t>
            </a:r>
            <a:r>
              <a:rPr lang="en-US" sz="2400" dirty="0">
                <a:latin typeface="Trebuchet MS"/>
                <a:cs typeface="Trebuchet MS"/>
              </a:rPr>
              <a:t> </a:t>
            </a:r>
            <a:r>
              <a:rPr lang="en-US" sz="2400" dirty="0" err="1">
                <a:latin typeface="Trebuchet MS"/>
                <a:cs typeface="Trebuchet MS"/>
              </a:rPr>
              <a:t>dintr</a:t>
            </a:r>
            <a:r>
              <a:rPr lang="en-US" sz="2400" dirty="0">
                <a:latin typeface="Trebuchet MS"/>
                <a:cs typeface="Trebuchet MS"/>
              </a:rPr>
              <a:t>-un tub de </a:t>
            </a:r>
            <a:r>
              <a:rPr lang="en-US" sz="2400" dirty="0" err="1">
                <a:latin typeface="Trebuchet MS"/>
                <a:cs typeface="Trebuchet MS"/>
              </a:rPr>
              <a:t>lungime</a:t>
            </a:r>
            <a:r>
              <a:rPr lang="en-US" sz="2400" dirty="0">
                <a:latin typeface="Trebuchet MS"/>
                <a:cs typeface="Trebuchet MS"/>
              </a:rPr>
              <a:t> L cu un </a:t>
            </a:r>
            <a:r>
              <a:rPr lang="en-US" sz="2400" dirty="0" err="1">
                <a:latin typeface="Trebuchet MS"/>
                <a:cs typeface="Trebuchet MS"/>
              </a:rPr>
              <a:t>capăt</a:t>
            </a:r>
            <a:r>
              <a:rPr lang="en-US" sz="2400" dirty="0">
                <a:latin typeface="Trebuchet MS"/>
                <a:cs typeface="Trebuchet MS"/>
              </a:rPr>
              <a:t> </a:t>
            </a:r>
            <a:r>
              <a:rPr lang="en-US" sz="2400" dirty="0" err="1">
                <a:latin typeface="Trebuchet MS"/>
                <a:cs typeface="Trebuchet MS"/>
              </a:rPr>
              <a:t>deschis</a:t>
            </a:r>
            <a:r>
              <a:rPr lang="en-US" sz="2400" dirty="0">
                <a:latin typeface="Trebuchet MS"/>
                <a:cs typeface="Trebuchet MS"/>
              </a:rPr>
              <a:t> </a:t>
            </a:r>
            <a:r>
              <a:rPr lang="en-US" sz="2400" dirty="0" err="1">
                <a:latin typeface="Trebuchet MS"/>
                <a:cs typeface="Trebuchet MS"/>
              </a:rPr>
              <a:t>și</a:t>
            </a:r>
            <a:r>
              <a:rPr lang="en-US" sz="2400" dirty="0">
                <a:latin typeface="Trebuchet MS"/>
                <a:cs typeface="Trebuchet MS"/>
              </a:rPr>
              <a:t> un </a:t>
            </a:r>
            <a:r>
              <a:rPr lang="en-US" sz="2400" dirty="0" err="1">
                <a:latin typeface="Trebuchet MS"/>
                <a:cs typeface="Trebuchet MS"/>
              </a:rPr>
              <a:t>capăt</a:t>
            </a:r>
            <a:r>
              <a:rPr lang="en-US" sz="2400" dirty="0">
                <a:latin typeface="Trebuchet MS"/>
                <a:cs typeface="Trebuchet MS"/>
              </a:rPr>
              <a:t> </a:t>
            </a:r>
            <a:r>
              <a:rPr lang="en-US" sz="2400" dirty="0" err="1">
                <a:latin typeface="Trebuchet MS"/>
                <a:cs typeface="Trebuchet MS"/>
              </a:rPr>
              <a:t>închis</a:t>
            </a:r>
            <a:r>
              <a:rPr lang="en-US" sz="2400" dirty="0">
                <a:latin typeface="Trebuchet MS"/>
                <a:cs typeface="Trebuchet MS"/>
              </a:rPr>
              <a:t> are un </a:t>
            </a:r>
            <a:r>
              <a:rPr lang="en-US" sz="2400" dirty="0" err="1">
                <a:latin typeface="Trebuchet MS"/>
                <a:cs typeface="Trebuchet MS"/>
              </a:rPr>
              <a:t>antinod</a:t>
            </a:r>
            <a:r>
              <a:rPr lang="en-US" sz="2400" dirty="0">
                <a:latin typeface="Trebuchet MS"/>
                <a:cs typeface="Trebuchet MS"/>
              </a:rPr>
              <a:t> de </a:t>
            </a:r>
            <a:r>
              <a:rPr lang="en-US" sz="2400" dirty="0" err="1">
                <a:latin typeface="Trebuchet MS"/>
                <a:cs typeface="Trebuchet MS"/>
              </a:rPr>
              <a:t>deplasare</a:t>
            </a:r>
            <a:r>
              <a:rPr lang="en-US" sz="2400" dirty="0">
                <a:latin typeface="Trebuchet MS"/>
                <a:cs typeface="Trebuchet MS"/>
              </a:rPr>
              <a:t> la </a:t>
            </a:r>
            <a:r>
              <a:rPr lang="en-US" sz="2400" dirty="0" err="1">
                <a:latin typeface="Trebuchet MS"/>
                <a:cs typeface="Trebuchet MS"/>
              </a:rPr>
              <a:t>capătul</a:t>
            </a:r>
            <a:r>
              <a:rPr lang="en-US" sz="2400" dirty="0">
                <a:latin typeface="Trebuchet MS"/>
                <a:cs typeface="Trebuchet MS"/>
              </a:rPr>
              <a:t> </a:t>
            </a:r>
            <a:r>
              <a:rPr lang="en-US" sz="2400" dirty="0" err="1">
                <a:latin typeface="Trebuchet MS"/>
                <a:cs typeface="Trebuchet MS"/>
              </a:rPr>
              <a:t>deschis</a:t>
            </a:r>
            <a:r>
              <a:rPr lang="en-US" sz="2400" dirty="0">
                <a:latin typeface="Trebuchet MS"/>
                <a:cs typeface="Trebuchet MS"/>
              </a:rPr>
              <a:t> </a:t>
            </a:r>
            <a:r>
              <a:rPr lang="en-US" sz="2400" dirty="0" err="1">
                <a:latin typeface="Trebuchet MS"/>
                <a:cs typeface="Trebuchet MS"/>
              </a:rPr>
              <a:t>și</a:t>
            </a:r>
            <a:r>
              <a:rPr lang="en-US" sz="2400" dirty="0">
                <a:latin typeface="Trebuchet MS"/>
                <a:cs typeface="Trebuchet MS"/>
              </a:rPr>
              <a:t> un nod de </a:t>
            </a:r>
            <a:r>
              <a:rPr lang="en-US" sz="2400" dirty="0" err="1">
                <a:latin typeface="Trebuchet MS"/>
                <a:cs typeface="Trebuchet MS"/>
              </a:rPr>
              <a:t>deplasare</a:t>
            </a:r>
            <a:r>
              <a:rPr lang="en-US" sz="2400" dirty="0">
                <a:latin typeface="Trebuchet MS"/>
                <a:cs typeface="Trebuchet MS"/>
              </a:rPr>
              <a:t> la </a:t>
            </a:r>
            <a:r>
              <a:rPr lang="en-US" sz="2400" dirty="0" err="1">
                <a:latin typeface="Trebuchet MS"/>
                <a:cs typeface="Trebuchet MS"/>
              </a:rPr>
              <a:t>capătul</a:t>
            </a:r>
            <a:r>
              <a:rPr lang="en-US" sz="2400" dirty="0">
                <a:latin typeface="Trebuchet MS"/>
                <a:cs typeface="Trebuchet MS"/>
              </a:rPr>
              <a:t> </a:t>
            </a:r>
            <a:r>
              <a:rPr lang="en-US" sz="2400" dirty="0" err="1">
                <a:latin typeface="Trebuchet MS"/>
                <a:cs typeface="Trebuchet MS"/>
              </a:rPr>
              <a:t>închis</a:t>
            </a:r>
            <a:r>
              <a:rPr lang="en-US" sz="2400" dirty="0">
                <a:latin typeface="Trebuchet MS"/>
                <a:cs typeface="Trebuchet MS"/>
              </a:rPr>
              <a:t>.</a:t>
            </a:r>
            <a:r>
              <a:rPr sz="2400" spc="-50" dirty="0">
                <a:latin typeface="Trebuchet MS"/>
                <a:cs typeface="Trebuchet MS"/>
              </a:rPr>
              <a:t> </a:t>
            </a:r>
            <a:endParaRPr sz="2400" dirty="0">
              <a:latin typeface="Trebuchet MS"/>
              <a:cs typeface="Trebuchet MS"/>
            </a:endParaRPr>
          </a:p>
          <a:p>
            <a:pPr marL="6452235">
              <a:lnSpc>
                <a:spcPct val="100000"/>
              </a:lnSpc>
              <a:spcBef>
                <a:spcPts val="2170"/>
              </a:spcBef>
            </a:pPr>
            <a:r>
              <a:rPr sz="2800" b="1" spc="-10" dirty="0">
                <a:solidFill>
                  <a:srgbClr val="FF0000"/>
                </a:solidFill>
                <a:latin typeface="Trebuchet MS"/>
                <a:cs typeface="Trebuchet MS"/>
              </a:rPr>
              <a:t>Fundamental</a:t>
            </a:r>
            <a:r>
              <a:rPr sz="2800" b="1" spc="-150" dirty="0">
                <a:solidFill>
                  <a:srgbClr val="FF0000"/>
                </a:solidFill>
                <a:latin typeface="Trebuchet MS"/>
                <a:cs typeface="Trebuchet MS"/>
              </a:rPr>
              <a:t> </a:t>
            </a:r>
            <a:r>
              <a:rPr sz="2800" b="1" dirty="0">
                <a:solidFill>
                  <a:srgbClr val="FF0000"/>
                </a:solidFill>
                <a:latin typeface="Trebuchet MS"/>
                <a:cs typeface="Trebuchet MS"/>
              </a:rPr>
              <a:t>frequency:</a:t>
            </a:r>
            <a:r>
              <a:rPr sz="2800" b="1" spc="-145" dirty="0">
                <a:solidFill>
                  <a:srgbClr val="FF0000"/>
                </a:solidFill>
                <a:latin typeface="Trebuchet MS"/>
                <a:cs typeface="Trebuchet MS"/>
              </a:rPr>
              <a:t> </a:t>
            </a:r>
            <a:r>
              <a:rPr sz="2800" spc="-25" dirty="0">
                <a:latin typeface="Calibri"/>
                <a:cs typeface="Calibri"/>
              </a:rPr>
              <a:t>f</a:t>
            </a:r>
            <a:r>
              <a:rPr sz="2775" spc="-37" baseline="-21021" dirty="0">
                <a:latin typeface="Calibri"/>
                <a:cs typeface="Calibri"/>
              </a:rPr>
              <a:t>1</a:t>
            </a:r>
            <a:endParaRPr sz="2775" baseline="-21021" dirty="0">
              <a:latin typeface="Calibri"/>
              <a:cs typeface="Calibri"/>
            </a:endParaRPr>
          </a:p>
          <a:p>
            <a:pPr marL="7555865" marR="2282190">
              <a:lnSpc>
                <a:spcPct val="100000"/>
              </a:lnSpc>
              <a:spcBef>
                <a:spcPts val="2045"/>
              </a:spcBef>
            </a:pPr>
            <a:r>
              <a:rPr sz="2400" b="1" dirty="0">
                <a:latin typeface="Arial"/>
                <a:cs typeface="Arial"/>
              </a:rPr>
              <a:t>L=</a:t>
            </a:r>
            <a:r>
              <a:rPr sz="2400" b="1" spc="-10" dirty="0">
                <a:latin typeface="Arial"/>
                <a:cs typeface="Arial"/>
              </a:rPr>
              <a:t> </a:t>
            </a:r>
            <a:r>
              <a:rPr sz="2400" spc="-25" dirty="0">
                <a:latin typeface="Symbol"/>
                <a:cs typeface="Symbol"/>
              </a:rPr>
              <a:t></a:t>
            </a:r>
            <a:r>
              <a:rPr sz="2400" b="1" spc="-25" dirty="0">
                <a:latin typeface="Arial"/>
                <a:cs typeface="Arial"/>
              </a:rPr>
              <a:t>/4 </a:t>
            </a:r>
            <a:r>
              <a:rPr sz="2400" b="1" spc="-10" dirty="0">
                <a:latin typeface="Arial"/>
                <a:cs typeface="Arial"/>
              </a:rPr>
              <a:t>f1=v/4L</a:t>
            </a:r>
            <a:endParaRPr sz="2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Sense</a:t>
            </a:r>
            <a:r>
              <a:rPr spc="-200" dirty="0"/>
              <a:t> </a:t>
            </a:r>
            <a:r>
              <a:rPr dirty="0"/>
              <a:t>of</a:t>
            </a:r>
            <a:r>
              <a:rPr spc="-170" dirty="0"/>
              <a:t> </a:t>
            </a:r>
            <a:r>
              <a:rPr spc="-20" dirty="0"/>
              <a:t>hearing</a:t>
            </a:r>
          </a:p>
        </p:txBody>
      </p:sp>
      <p:pic>
        <p:nvPicPr>
          <p:cNvPr id="3" name="object 3"/>
          <p:cNvPicPr/>
          <p:nvPr/>
        </p:nvPicPr>
        <p:blipFill>
          <a:blip r:embed="rId2" cstate="print"/>
          <a:stretch>
            <a:fillRect/>
          </a:stretch>
        </p:blipFill>
        <p:spPr>
          <a:xfrm>
            <a:off x="0" y="1991867"/>
            <a:ext cx="11684507" cy="39913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8669" y="655581"/>
            <a:ext cx="3468793" cy="5728280"/>
          </a:xfrm>
          <a:prstGeom prst="rect">
            <a:avLst/>
          </a:prstGeom>
        </p:spPr>
      </p:pic>
      <p:sp>
        <p:nvSpPr>
          <p:cNvPr id="3" name="object 3"/>
          <p:cNvSpPr txBox="1">
            <a:spLocks noGrp="1"/>
          </p:cNvSpPr>
          <p:nvPr>
            <p:ph type="title"/>
          </p:nvPr>
        </p:nvSpPr>
        <p:spPr>
          <a:xfrm>
            <a:off x="6272276" y="1222628"/>
            <a:ext cx="3655060" cy="1123315"/>
          </a:xfrm>
          <a:prstGeom prst="rect">
            <a:avLst/>
          </a:prstGeom>
        </p:spPr>
        <p:txBody>
          <a:bodyPr vert="horz" wrap="square" lIns="0" tIns="12700" rIns="0" bIns="0" rtlCol="0">
            <a:spAutoFit/>
          </a:bodyPr>
          <a:lstStyle/>
          <a:p>
            <a:pPr marL="12700" marR="5080">
              <a:lnSpc>
                <a:spcPct val="100000"/>
              </a:lnSpc>
              <a:spcBef>
                <a:spcPts val="100"/>
              </a:spcBef>
            </a:pPr>
            <a:r>
              <a:rPr sz="2400" b="1" spc="-25" dirty="0">
                <a:latin typeface="Arial"/>
                <a:cs typeface="Arial"/>
              </a:rPr>
              <a:t>Tubes</a:t>
            </a:r>
            <a:r>
              <a:rPr sz="2400" b="1" spc="-40" dirty="0">
                <a:latin typeface="Arial"/>
                <a:cs typeface="Arial"/>
              </a:rPr>
              <a:t> </a:t>
            </a:r>
            <a:r>
              <a:rPr sz="2400" b="1" dirty="0">
                <a:latin typeface="Arial"/>
                <a:cs typeface="Arial"/>
              </a:rPr>
              <a:t>with</a:t>
            </a:r>
            <a:r>
              <a:rPr sz="2400" b="1" spc="-75" dirty="0">
                <a:latin typeface="Arial"/>
                <a:cs typeface="Arial"/>
              </a:rPr>
              <a:t> </a:t>
            </a:r>
            <a:r>
              <a:rPr sz="2400" b="1" dirty="0">
                <a:latin typeface="Arial"/>
                <a:cs typeface="Arial"/>
              </a:rPr>
              <a:t>one</a:t>
            </a:r>
            <a:r>
              <a:rPr sz="2400" b="1" spc="-25" dirty="0">
                <a:latin typeface="Arial"/>
                <a:cs typeface="Arial"/>
              </a:rPr>
              <a:t> </a:t>
            </a:r>
            <a:r>
              <a:rPr sz="2400" b="1" dirty="0">
                <a:latin typeface="Arial"/>
                <a:cs typeface="Arial"/>
              </a:rPr>
              <a:t>open</a:t>
            </a:r>
            <a:r>
              <a:rPr sz="2400" b="1" spc="-45" dirty="0">
                <a:latin typeface="Arial"/>
                <a:cs typeface="Arial"/>
              </a:rPr>
              <a:t> </a:t>
            </a:r>
            <a:r>
              <a:rPr sz="2400" b="1" spc="-25" dirty="0">
                <a:latin typeface="Arial"/>
                <a:cs typeface="Arial"/>
              </a:rPr>
              <a:t>and </a:t>
            </a:r>
            <a:r>
              <a:rPr sz="2400" b="1" dirty="0">
                <a:latin typeface="Arial"/>
                <a:cs typeface="Arial"/>
              </a:rPr>
              <a:t>one</a:t>
            </a:r>
            <a:r>
              <a:rPr sz="2400" b="1" spc="-20" dirty="0">
                <a:latin typeface="Arial"/>
                <a:cs typeface="Arial"/>
              </a:rPr>
              <a:t> </a:t>
            </a:r>
            <a:r>
              <a:rPr sz="2400" b="1" dirty="0">
                <a:latin typeface="Arial"/>
                <a:cs typeface="Arial"/>
              </a:rPr>
              <a:t>closed</a:t>
            </a:r>
            <a:r>
              <a:rPr sz="2400" b="1" spc="-15" dirty="0">
                <a:latin typeface="Arial"/>
                <a:cs typeface="Arial"/>
              </a:rPr>
              <a:t> </a:t>
            </a:r>
            <a:r>
              <a:rPr sz="2400" b="1" spc="-25" dirty="0">
                <a:latin typeface="Arial"/>
                <a:cs typeface="Arial"/>
              </a:rPr>
              <a:t>end</a:t>
            </a:r>
            <a:endParaRPr sz="2400">
              <a:latin typeface="Arial"/>
              <a:cs typeface="Arial"/>
            </a:endParaRPr>
          </a:p>
          <a:p>
            <a:pPr marL="12700">
              <a:lnSpc>
                <a:spcPct val="100000"/>
              </a:lnSpc>
              <a:tabLst>
                <a:tab pos="1487170" algn="l"/>
              </a:tabLst>
            </a:pPr>
            <a:r>
              <a:rPr sz="2400" b="1" dirty="0">
                <a:latin typeface="Arial"/>
                <a:cs typeface="Arial"/>
              </a:rPr>
              <a:t>L=</a:t>
            </a:r>
            <a:r>
              <a:rPr sz="2400" b="1" spc="-10" dirty="0">
                <a:latin typeface="Arial"/>
                <a:cs typeface="Arial"/>
              </a:rPr>
              <a:t> n.</a:t>
            </a:r>
            <a:r>
              <a:rPr sz="2400" spc="-10" dirty="0">
                <a:latin typeface="Symbol"/>
                <a:cs typeface="Symbol"/>
              </a:rPr>
              <a:t></a:t>
            </a:r>
            <a:r>
              <a:rPr sz="2400" b="1" spc="-10" dirty="0">
                <a:latin typeface="Arial"/>
                <a:cs typeface="Arial"/>
              </a:rPr>
              <a:t>/4</a:t>
            </a:r>
            <a:r>
              <a:rPr sz="2400" b="1" dirty="0">
                <a:latin typeface="Arial"/>
                <a:cs typeface="Arial"/>
              </a:rPr>
              <a:t>	</a:t>
            </a:r>
            <a:r>
              <a:rPr sz="2400" b="1" spc="-10" dirty="0">
                <a:latin typeface="Arial"/>
                <a:cs typeface="Arial"/>
              </a:rPr>
              <a:t>n=1,3,5…</a:t>
            </a:r>
            <a:endParaRPr sz="2400">
              <a:latin typeface="Arial"/>
              <a:cs typeface="Aria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831850">
              <a:lnSpc>
                <a:spcPct val="100000"/>
              </a:lnSpc>
              <a:spcBef>
                <a:spcPts val="100"/>
              </a:spcBef>
            </a:pPr>
            <a:r>
              <a:rPr dirty="0"/>
              <a:t>fn=v/</a:t>
            </a:r>
            <a:r>
              <a:rPr b="0" dirty="0">
                <a:latin typeface="Symbol"/>
                <a:cs typeface="Symbol"/>
              </a:rPr>
              <a:t></a:t>
            </a:r>
            <a:r>
              <a:rPr dirty="0"/>
              <a:t>n</a:t>
            </a:r>
            <a:r>
              <a:rPr spc="-60" dirty="0"/>
              <a:t> </a:t>
            </a:r>
            <a:r>
              <a:rPr dirty="0"/>
              <a:t>= n</a:t>
            </a:r>
            <a:r>
              <a:rPr spc="-15" dirty="0"/>
              <a:t> </a:t>
            </a:r>
            <a:r>
              <a:rPr spc="-20" dirty="0"/>
              <a:t>v/4L</a:t>
            </a:r>
          </a:p>
          <a:p>
            <a:pPr>
              <a:lnSpc>
                <a:spcPct val="100000"/>
              </a:lnSpc>
              <a:spcBef>
                <a:spcPts val="110"/>
              </a:spcBef>
            </a:pPr>
            <a:endParaRPr spc="-20" dirty="0"/>
          </a:p>
          <a:p>
            <a:pPr marL="831850">
              <a:lnSpc>
                <a:spcPct val="100000"/>
              </a:lnSpc>
            </a:pPr>
            <a:r>
              <a:rPr dirty="0">
                <a:solidFill>
                  <a:srgbClr val="FF0000"/>
                </a:solidFill>
                <a:latin typeface="Trebuchet MS"/>
                <a:cs typeface="Trebuchet MS"/>
              </a:rPr>
              <a:t>Fundamental</a:t>
            </a:r>
            <a:r>
              <a:rPr spc="-160" dirty="0">
                <a:solidFill>
                  <a:srgbClr val="FF0000"/>
                </a:solidFill>
                <a:latin typeface="Trebuchet MS"/>
                <a:cs typeface="Trebuchet MS"/>
              </a:rPr>
              <a:t> </a:t>
            </a:r>
            <a:r>
              <a:rPr spc="-10" dirty="0">
                <a:solidFill>
                  <a:srgbClr val="FF0000"/>
                </a:solidFill>
                <a:latin typeface="Trebuchet MS"/>
                <a:cs typeface="Trebuchet MS"/>
              </a:rPr>
              <a:t>frequency</a:t>
            </a:r>
          </a:p>
          <a:p>
            <a:pPr marL="3117850">
              <a:lnSpc>
                <a:spcPct val="100000"/>
              </a:lnSpc>
              <a:spcBef>
                <a:spcPts val="15"/>
              </a:spcBef>
            </a:pPr>
            <a:r>
              <a:rPr dirty="0"/>
              <a:t>f1=</a:t>
            </a:r>
            <a:r>
              <a:rPr spc="-40" dirty="0"/>
              <a:t> </a:t>
            </a:r>
            <a:r>
              <a:rPr spc="-20" dirty="0"/>
              <a:t>v/4L</a:t>
            </a:r>
          </a:p>
          <a:p>
            <a:pPr>
              <a:lnSpc>
                <a:spcPct val="100000"/>
              </a:lnSpc>
              <a:spcBef>
                <a:spcPts val="2430"/>
              </a:spcBef>
            </a:pPr>
            <a:endParaRPr spc="-20" dirty="0"/>
          </a:p>
          <a:p>
            <a:pPr marL="12700" marR="5080">
              <a:lnSpc>
                <a:spcPct val="98900"/>
              </a:lnSpc>
            </a:pPr>
            <a:r>
              <a:rPr sz="1800" b="0" dirty="0">
                <a:latin typeface="Trebuchet MS"/>
                <a:cs typeface="Trebuchet MS"/>
              </a:rPr>
              <a:t>The</a:t>
            </a:r>
            <a:r>
              <a:rPr sz="1800" b="0" spc="-30" dirty="0">
                <a:latin typeface="Trebuchet MS"/>
                <a:cs typeface="Trebuchet MS"/>
              </a:rPr>
              <a:t> </a:t>
            </a:r>
            <a:r>
              <a:rPr sz="1800" b="0" dirty="0">
                <a:latin typeface="Trebuchet MS"/>
                <a:cs typeface="Trebuchet MS"/>
              </a:rPr>
              <a:t>next</a:t>
            </a:r>
            <a:r>
              <a:rPr sz="1800" b="0" spc="-35" dirty="0">
                <a:latin typeface="Trebuchet MS"/>
                <a:cs typeface="Trebuchet MS"/>
              </a:rPr>
              <a:t> </a:t>
            </a:r>
            <a:r>
              <a:rPr sz="1800" b="0" dirty="0">
                <a:latin typeface="Trebuchet MS"/>
                <a:cs typeface="Trebuchet MS"/>
              </a:rPr>
              <a:t>longest</a:t>
            </a:r>
            <a:r>
              <a:rPr sz="1800" b="0" spc="-40" dirty="0">
                <a:latin typeface="Trebuchet MS"/>
                <a:cs typeface="Trebuchet MS"/>
              </a:rPr>
              <a:t> </a:t>
            </a:r>
            <a:r>
              <a:rPr sz="1800" b="0" dirty="0">
                <a:latin typeface="Trebuchet MS"/>
                <a:cs typeface="Trebuchet MS"/>
              </a:rPr>
              <a:t>standing</a:t>
            </a:r>
            <a:r>
              <a:rPr sz="1800" b="0" spc="-55" dirty="0">
                <a:latin typeface="Trebuchet MS"/>
                <a:cs typeface="Trebuchet MS"/>
              </a:rPr>
              <a:t> </a:t>
            </a:r>
            <a:r>
              <a:rPr sz="1800" b="0" dirty="0">
                <a:latin typeface="Trebuchet MS"/>
                <a:cs typeface="Trebuchet MS"/>
              </a:rPr>
              <a:t>wave</a:t>
            </a:r>
            <a:r>
              <a:rPr sz="1800" b="0" spc="-30" dirty="0">
                <a:latin typeface="Trebuchet MS"/>
                <a:cs typeface="Trebuchet MS"/>
              </a:rPr>
              <a:t> </a:t>
            </a:r>
            <a:r>
              <a:rPr sz="1800" b="0" dirty="0">
                <a:latin typeface="Trebuchet MS"/>
                <a:cs typeface="Trebuchet MS"/>
              </a:rPr>
              <a:t>in</a:t>
            </a:r>
            <a:r>
              <a:rPr sz="1800" b="0" spc="-40" dirty="0">
                <a:latin typeface="Trebuchet MS"/>
                <a:cs typeface="Trebuchet MS"/>
              </a:rPr>
              <a:t> </a:t>
            </a:r>
            <a:r>
              <a:rPr sz="1800" b="0" dirty="0">
                <a:latin typeface="Trebuchet MS"/>
                <a:cs typeface="Trebuchet MS"/>
              </a:rPr>
              <a:t>a</a:t>
            </a:r>
            <a:r>
              <a:rPr sz="1800" b="0" spc="-35" dirty="0">
                <a:latin typeface="Trebuchet MS"/>
                <a:cs typeface="Trebuchet MS"/>
              </a:rPr>
              <a:t> </a:t>
            </a:r>
            <a:r>
              <a:rPr sz="1800" b="0" dirty="0">
                <a:latin typeface="Trebuchet MS"/>
                <a:cs typeface="Trebuchet MS"/>
              </a:rPr>
              <a:t>tube</a:t>
            </a:r>
            <a:r>
              <a:rPr sz="1800" b="0" spc="-35" dirty="0">
                <a:latin typeface="Trebuchet MS"/>
                <a:cs typeface="Trebuchet MS"/>
              </a:rPr>
              <a:t> </a:t>
            </a:r>
            <a:r>
              <a:rPr sz="1800" b="0" dirty="0">
                <a:latin typeface="Trebuchet MS"/>
                <a:cs typeface="Trebuchet MS"/>
              </a:rPr>
              <a:t>of</a:t>
            </a:r>
            <a:r>
              <a:rPr sz="1800" b="0" spc="-50" dirty="0">
                <a:latin typeface="Trebuchet MS"/>
                <a:cs typeface="Trebuchet MS"/>
              </a:rPr>
              <a:t> </a:t>
            </a:r>
            <a:r>
              <a:rPr sz="1800" b="0" dirty="0">
                <a:latin typeface="Trebuchet MS"/>
                <a:cs typeface="Trebuchet MS"/>
              </a:rPr>
              <a:t>length</a:t>
            </a:r>
            <a:r>
              <a:rPr sz="1800" b="0" spc="-30" dirty="0">
                <a:latin typeface="Trebuchet MS"/>
                <a:cs typeface="Trebuchet MS"/>
              </a:rPr>
              <a:t> </a:t>
            </a:r>
            <a:r>
              <a:rPr sz="1800" b="0" dirty="0">
                <a:latin typeface="Trebuchet MS"/>
                <a:cs typeface="Trebuchet MS"/>
              </a:rPr>
              <a:t>L</a:t>
            </a:r>
            <a:r>
              <a:rPr sz="1800" b="0" spc="-105" dirty="0">
                <a:latin typeface="Trebuchet MS"/>
                <a:cs typeface="Trebuchet MS"/>
              </a:rPr>
              <a:t> </a:t>
            </a:r>
            <a:r>
              <a:rPr sz="1800" b="0" spc="-20" dirty="0">
                <a:latin typeface="Trebuchet MS"/>
                <a:cs typeface="Trebuchet MS"/>
              </a:rPr>
              <a:t>with </a:t>
            </a:r>
            <a:r>
              <a:rPr sz="1800" b="0" dirty="0">
                <a:latin typeface="Trebuchet MS"/>
                <a:cs typeface="Trebuchet MS"/>
              </a:rPr>
              <a:t>one</a:t>
            </a:r>
            <a:r>
              <a:rPr sz="1800" b="0" spc="-25" dirty="0">
                <a:latin typeface="Trebuchet MS"/>
                <a:cs typeface="Trebuchet MS"/>
              </a:rPr>
              <a:t> </a:t>
            </a:r>
            <a:r>
              <a:rPr sz="1800" b="0" dirty="0">
                <a:latin typeface="Trebuchet MS"/>
                <a:cs typeface="Trebuchet MS"/>
              </a:rPr>
              <a:t>open</a:t>
            </a:r>
            <a:r>
              <a:rPr sz="1800" b="0" spc="-50" dirty="0">
                <a:latin typeface="Trebuchet MS"/>
                <a:cs typeface="Trebuchet MS"/>
              </a:rPr>
              <a:t> </a:t>
            </a:r>
            <a:r>
              <a:rPr sz="1800" b="0" dirty="0">
                <a:latin typeface="Trebuchet MS"/>
                <a:cs typeface="Trebuchet MS"/>
              </a:rPr>
              <a:t>end</a:t>
            </a:r>
            <a:r>
              <a:rPr sz="1800" b="0" spc="-30" dirty="0">
                <a:latin typeface="Trebuchet MS"/>
                <a:cs typeface="Trebuchet MS"/>
              </a:rPr>
              <a:t> </a:t>
            </a:r>
            <a:r>
              <a:rPr sz="1800" b="0" dirty="0">
                <a:latin typeface="Trebuchet MS"/>
                <a:cs typeface="Trebuchet MS"/>
              </a:rPr>
              <a:t>and</a:t>
            </a:r>
            <a:r>
              <a:rPr sz="1800" b="0" spc="-35" dirty="0">
                <a:latin typeface="Trebuchet MS"/>
                <a:cs typeface="Trebuchet MS"/>
              </a:rPr>
              <a:t> </a:t>
            </a:r>
            <a:r>
              <a:rPr sz="1800" b="0" dirty="0">
                <a:latin typeface="Trebuchet MS"/>
                <a:cs typeface="Trebuchet MS"/>
              </a:rPr>
              <a:t>one</a:t>
            </a:r>
            <a:r>
              <a:rPr sz="1800" b="0" spc="-35" dirty="0">
                <a:latin typeface="Trebuchet MS"/>
                <a:cs typeface="Trebuchet MS"/>
              </a:rPr>
              <a:t> </a:t>
            </a:r>
            <a:r>
              <a:rPr sz="1800" b="0" dirty="0">
                <a:latin typeface="Trebuchet MS"/>
                <a:cs typeface="Trebuchet MS"/>
              </a:rPr>
              <a:t>closed</a:t>
            </a:r>
            <a:r>
              <a:rPr sz="1800" b="0" spc="-50" dirty="0">
                <a:latin typeface="Trebuchet MS"/>
                <a:cs typeface="Trebuchet MS"/>
              </a:rPr>
              <a:t> </a:t>
            </a:r>
            <a:r>
              <a:rPr sz="1800" b="0" dirty="0">
                <a:latin typeface="Trebuchet MS"/>
                <a:cs typeface="Trebuchet MS"/>
              </a:rPr>
              <a:t>end</a:t>
            </a:r>
            <a:r>
              <a:rPr sz="1800" b="0" spc="-30" dirty="0">
                <a:latin typeface="Trebuchet MS"/>
                <a:cs typeface="Trebuchet MS"/>
              </a:rPr>
              <a:t> </a:t>
            </a:r>
            <a:r>
              <a:rPr sz="1800" b="0" dirty="0">
                <a:latin typeface="Trebuchet MS"/>
                <a:cs typeface="Trebuchet MS"/>
              </a:rPr>
              <a:t>is</a:t>
            </a:r>
            <a:r>
              <a:rPr sz="1800" b="0" spc="-40" dirty="0">
                <a:latin typeface="Trebuchet MS"/>
                <a:cs typeface="Trebuchet MS"/>
              </a:rPr>
              <a:t> </a:t>
            </a:r>
            <a:r>
              <a:rPr sz="1800" b="0" dirty="0">
                <a:latin typeface="Trebuchet MS"/>
                <a:cs typeface="Trebuchet MS"/>
              </a:rPr>
              <a:t>the</a:t>
            </a:r>
            <a:r>
              <a:rPr sz="1800" b="0" spc="-10" dirty="0">
                <a:latin typeface="Trebuchet MS"/>
                <a:cs typeface="Trebuchet MS"/>
              </a:rPr>
              <a:t> </a:t>
            </a:r>
            <a:r>
              <a:rPr sz="1800" dirty="0">
                <a:solidFill>
                  <a:srgbClr val="FF0000"/>
                </a:solidFill>
                <a:latin typeface="Trebuchet MS"/>
                <a:cs typeface="Trebuchet MS"/>
              </a:rPr>
              <a:t>third</a:t>
            </a:r>
            <a:r>
              <a:rPr sz="1800" spc="-35" dirty="0">
                <a:solidFill>
                  <a:srgbClr val="FF0000"/>
                </a:solidFill>
                <a:latin typeface="Trebuchet MS"/>
                <a:cs typeface="Trebuchet MS"/>
              </a:rPr>
              <a:t> </a:t>
            </a:r>
            <a:r>
              <a:rPr sz="1800" spc="-10" dirty="0">
                <a:solidFill>
                  <a:srgbClr val="FF0000"/>
                </a:solidFill>
                <a:latin typeface="Trebuchet MS"/>
                <a:cs typeface="Trebuchet MS"/>
              </a:rPr>
              <a:t>harmonic</a:t>
            </a:r>
            <a:r>
              <a:rPr sz="1800" b="0" spc="-10" dirty="0">
                <a:latin typeface="Trebuchet MS"/>
                <a:cs typeface="Trebuchet MS"/>
              </a:rPr>
              <a:t>. </a:t>
            </a:r>
            <a:r>
              <a:rPr sz="1800" b="0" dirty="0">
                <a:latin typeface="Trebuchet MS"/>
                <a:cs typeface="Trebuchet MS"/>
              </a:rPr>
              <a:t>And</a:t>
            </a:r>
            <a:r>
              <a:rPr sz="1800" b="0" spc="-40" dirty="0">
                <a:latin typeface="Trebuchet MS"/>
                <a:cs typeface="Trebuchet MS"/>
              </a:rPr>
              <a:t> </a:t>
            </a:r>
            <a:r>
              <a:rPr sz="1800" b="0" dirty="0">
                <a:latin typeface="Trebuchet MS"/>
                <a:cs typeface="Trebuchet MS"/>
              </a:rPr>
              <a:t>the</a:t>
            </a:r>
            <a:r>
              <a:rPr sz="1800" b="0" spc="-35" dirty="0">
                <a:latin typeface="Trebuchet MS"/>
                <a:cs typeface="Trebuchet MS"/>
              </a:rPr>
              <a:t> </a:t>
            </a:r>
            <a:r>
              <a:rPr sz="1800" b="0" spc="-10" dirty="0">
                <a:latin typeface="Trebuchet MS"/>
                <a:cs typeface="Trebuchet MS"/>
              </a:rPr>
              <a:t>others:</a:t>
            </a:r>
            <a:endParaRPr sz="1800">
              <a:latin typeface="Trebuchet MS"/>
              <a:cs typeface="Trebuchet MS"/>
            </a:endParaRPr>
          </a:p>
          <a:p>
            <a:pPr marL="576580" algn="ctr">
              <a:lnSpc>
                <a:spcPts val="2805"/>
              </a:lnSpc>
            </a:pPr>
            <a:r>
              <a:rPr dirty="0"/>
              <a:t>f1,</a:t>
            </a:r>
            <a:r>
              <a:rPr spc="-30" dirty="0"/>
              <a:t> </a:t>
            </a:r>
            <a:r>
              <a:rPr dirty="0"/>
              <a:t>3f1,</a:t>
            </a:r>
            <a:r>
              <a:rPr spc="-30" dirty="0"/>
              <a:t> </a:t>
            </a:r>
            <a:r>
              <a:rPr dirty="0"/>
              <a:t>5f1,</a:t>
            </a:r>
            <a:r>
              <a:rPr spc="-25" dirty="0"/>
              <a:t> 7f1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45" dirty="0"/>
              <a:t>Resonance</a:t>
            </a:r>
          </a:p>
        </p:txBody>
      </p:sp>
      <p:sp>
        <p:nvSpPr>
          <p:cNvPr id="3" name="object 3"/>
          <p:cNvSpPr txBox="1"/>
          <p:nvPr/>
        </p:nvSpPr>
        <p:spPr>
          <a:xfrm>
            <a:off x="850493" y="1536014"/>
            <a:ext cx="10960507" cy="2046072"/>
          </a:xfrm>
          <a:prstGeom prst="rect">
            <a:avLst/>
          </a:prstGeom>
        </p:spPr>
        <p:txBody>
          <a:bodyPr vert="horz" wrap="square" lIns="0" tIns="55244" rIns="0" bIns="0" rtlCol="0">
            <a:spAutoFit/>
          </a:bodyPr>
          <a:lstStyle/>
          <a:p>
            <a:pPr marL="240029" marR="99060" indent="-227329">
              <a:lnSpc>
                <a:spcPct val="90000"/>
              </a:lnSpc>
              <a:spcBef>
                <a:spcPts val="434"/>
              </a:spcBef>
              <a:buFont typeface="Arial MT"/>
              <a:buChar char="•"/>
              <a:tabLst>
                <a:tab pos="241300" algn="l"/>
              </a:tabLst>
            </a:pPr>
            <a:r>
              <a:rPr lang="en-US" sz="2800" spc="-10" dirty="0" err="1">
                <a:latin typeface="Calibri"/>
                <a:cs typeface="Calibri"/>
              </a:rPr>
              <a:t>Rezonanța</a:t>
            </a:r>
            <a:r>
              <a:rPr lang="en-US" sz="2800" spc="-10" dirty="0">
                <a:latin typeface="Calibri"/>
                <a:cs typeface="Calibri"/>
              </a:rPr>
              <a:t> </a:t>
            </a:r>
            <a:r>
              <a:rPr lang="en-US" sz="2800" spc="-10" dirty="0" err="1">
                <a:latin typeface="Calibri"/>
                <a:cs typeface="Calibri"/>
              </a:rPr>
              <a:t>descrie</a:t>
            </a:r>
            <a:r>
              <a:rPr lang="en-US" sz="2800" spc="-10" dirty="0">
                <a:latin typeface="Calibri"/>
                <a:cs typeface="Calibri"/>
              </a:rPr>
              <a:t> </a:t>
            </a:r>
            <a:r>
              <a:rPr lang="en-US" sz="2800" spc="-10" dirty="0" err="1">
                <a:latin typeface="Calibri"/>
                <a:cs typeface="Calibri"/>
              </a:rPr>
              <a:t>fenomenul</a:t>
            </a:r>
            <a:r>
              <a:rPr lang="en-US" sz="2800" spc="-10" dirty="0">
                <a:latin typeface="Calibri"/>
                <a:cs typeface="Calibri"/>
              </a:rPr>
              <a:t> de </a:t>
            </a:r>
            <a:r>
              <a:rPr lang="en-US" sz="2800" spc="-10" dirty="0" err="1">
                <a:latin typeface="Calibri"/>
                <a:cs typeface="Calibri"/>
              </a:rPr>
              <a:t>amplitudine</a:t>
            </a:r>
            <a:r>
              <a:rPr lang="en-US" sz="2800" spc="-10" dirty="0">
                <a:latin typeface="Calibri"/>
                <a:cs typeface="Calibri"/>
              </a:rPr>
              <a:t> </a:t>
            </a:r>
            <a:r>
              <a:rPr lang="en-US" sz="2800" spc="-10" dirty="0" err="1">
                <a:latin typeface="Calibri"/>
                <a:cs typeface="Calibri"/>
              </a:rPr>
              <a:t>crescută</a:t>
            </a:r>
            <a:r>
              <a:rPr lang="en-US" sz="2800" spc="-10" dirty="0">
                <a:latin typeface="Calibri"/>
                <a:cs typeface="Calibri"/>
              </a:rPr>
              <a:t> care </a:t>
            </a:r>
            <a:r>
              <a:rPr lang="en-US" sz="2800" spc="-10" dirty="0" err="1">
                <a:latin typeface="Calibri"/>
                <a:cs typeface="Calibri"/>
              </a:rPr>
              <a:t>apare</a:t>
            </a:r>
            <a:r>
              <a:rPr lang="en-US" sz="2800" spc="-10" dirty="0">
                <a:latin typeface="Calibri"/>
                <a:cs typeface="Calibri"/>
              </a:rPr>
              <a:t> </a:t>
            </a:r>
            <a:r>
              <a:rPr lang="en-US" sz="2800" spc="-10" dirty="0" err="1">
                <a:latin typeface="Calibri"/>
                <a:cs typeface="Calibri"/>
              </a:rPr>
              <a:t>atunci</a:t>
            </a:r>
            <a:r>
              <a:rPr lang="en-US" sz="2800" spc="-10" dirty="0">
                <a:latin typeface="Calibri"/>
                <a:cs typeface="Calibri"/>
              </a:rPr>
              <a:t> </a:t>
            </a:r>
            <a:r>
              <a:rPr lang="en-US" sz="2800" spc="-10" dirty="0" err="1">
                <a:latin typeface="Calibri"/>
                <a:cs typeface="Calibri"/>
              </a:rPr>
              <a:t>când</a:t>
            </a:r>
            <a:r>
              <a:rPr lang="en-US" sz="2800" spc="-10" dirty="0">
                <a:latin typeface="Calibri"/>
                <a:cs typeface="Calibri"/>
              </a:rPr>
              <a:t> </a:t>
            </a:r>
            <a:r>
              <a:rPr lang="en-US" sz="2800" spc="-10" dirty="0" err="1">
                <a:latin typeface="Calibri"/>
                <a:cs typeface="Calibri"/>
              </a:rPr>
              <a:t>frecvența</a:t>
            </a:r>
            <a:r>
              <a:rPr lang="en-US" sz="2800" spc="-10" dirty="0">
                <a:latin typeface="Calibri"/>
                <a:cs typeface="Calibri"/>
              </a:rPr>
              <a:t> </a:t>
            </a:r>
            <a:r>
              <a:rPr lang="en-US" sz="2800" spc="-10" dirty="0" err="1">
                <a:latin typeface="Calibri"/>
                <a:cs typeface="Calibri"/>
              </a:rPr>
              <a:t>unei</a:t>
            </a:r>
            <a:r>
              <a:rPr lang="en-US" sz="2800" spc="-10" dirty="0">
                <a:latin typeface="Calibri"/>
                <a:cs typeface="Calibri"/>
              </a:rPr>
              <a:t> </a:t>
            </a:r>
            <a:r>
              <a:rPr lang="en-US" sz="2800" spc="-10" dirty="0" err="1">
                <a:latin typeface="Calibri"/>
                <a:cs typeface="Calibri"/>
              </a:rPr>
              <a:t>forțe</a:t>
            </a:r>
            <a:r>
              <a:rPr lang="en-US" sz="2800" spc="-10" dirty="0">
                <a:latin typeface="Calibri"/>
                <a:cs typeface="Calibri"/>
              </a:rPr>
              <a:t> </a:t>
            </a:r>
            <a:r>
              <a:rPr lang="en-US" sz="2800" spc="-10" dirty="0" err="1">
                <a:latin typeface="Calibri"/>
                <a:cs typeface="Calibri"/>
              </a:rPr>
              <a:t>aplicate</a:t>
            </a:r>
            <a:r>
              <a:rPr lang="en-US" sz="2800" spc="-10" dirty="0">
                <a:latin typeface="Calibri"/>
                <a:cs typeface="Calibri"/>
              </a:rPr>
              <a:t> periodic </a:t>
            </a:r>
            <a:r>
              <a:rPr lang="en-US" sz="2800" spc="-10" dirty="0" err="1">
                <a:latin typeface="Calibri"/>
                <a:cs typeface="Calibri"/>
              </a:rPr>
              <a:t>este</a:t>
            </a:r>
            <a:r>
              <a:rPr lang="en-US" sz="2800" spc="-10" dirty="0">
                <a:latin typeface="Calibri"/>
                <a:cs typeface="Calibri"/>
              </a:rPr>
              <a:t> </a:t>
            </a:r>
            <a:r>
              <a:rPr lang="en-US" sz="2800" spc="-10" dirty="0" err="1">
                <a:latin typeface="Calibri"/>
                <a:cs typeface="Calibri"/>
              </a:rPr>
              <a:t>egală</a:t>
            </a:r>
            <a:r>
              <a:rPr lang="en-US" sz="2800" spc="-10" dirty="0">
                <a:latin typeface="Calibri"/>
                <a:cs typeface="Calibri"/>
              </a:rPr>
              <a:t> </a:t>
            </a:r>
            <a:r>
              <a:rPr lang="en-US" sz="2800" spc="-10" dirty="0" err="1">
                <a:latin typeface="Calibri"/>
                <a:cs typeface="Calibri"/>
              </a:rPr>
              <a:t>sau</a:t>
            </a:r>
            <a:r>
              <a:rPr lang="en-US" sz="2800" spc="-10" dirty="0">
                <a:latin typeface="Calibri"/>
                <a:cs typeface="Calibri"/>
              </a:rPr>
              <a:t> </a:t>
            </a:r>
            <a:r>
              <a:rPr lang="en-US" sz="2800" spc="-10" dirty="0" err="1">
                <a:latin typeface="Calibri"/>
                <a:cs typeface="Calibri"/>
              </a:rPr>
              <a:t>apropiată</a:t>
            </a:r>
            <a:r>
              <a:rPr lang="en-US" sz="2800" spc="-10" dirty="0">
                <a:latin typeface="Calibri"/>
                <a:cs typeface="Calibri"/>
              </a:rPr>
              <a:t> de o </a:t>
            </a:r>
            <a:r>
              <a:rPr lang="en-US" sz="2800" spc="-10" dirty="0" err="1">
                <a:latin typeface="Calibri"/>
                <a:cs typeface="Calibri"/>
              </a:rPr>
              <a:t>frecvență</a:t>
            </a:r>
            <a:r>
              <a:rPr lang="en-US" sz="2800" spc="-10" dirty="0">
                <a:latin typeface="Calibri"/>
                <a:cs typeface="Calibri"/>
              </a:rPr>
              <a:t> </a:t>
            </a:r>
            <a:r>
              <a:rPr lang="en-US" sz="2800" spc="-10" dirty="0" err="1">
                <a:latin typeface="Calibri"/>
                <a:cs typeface="Calibri"/>
              </a:rPr>
              <a:t>naturală</a:t>
            </a:r>
            <a:r>
              <a:rPr lang="en-US" sz="2800" spc="-10" dirty="0">
                <a:latin typeface="Calibri"/>
                <a:cs typeface="Calibri"/>
              </a:rPr>
              <a:t> a </a:t>
            </a:r>
            <a:r>
              <a:rPr lang="en-US" sz="2800" spc="-10" dirty="0" err="1">
                <a:latin typeface="Calibri"/>
                <a:cs typeface="Calibri"/>
              </a:rPr>
              <a:t>sistemului</a:t>
            </a:r>
            <a:r>
              <a:rPr lang="en-US" sz="2800" spc="-10" dirty="0">
                <a:latin typeface="Calibri"/>
                <a:cs typeface="Calibri"/>
              </a:rPr>
              <a:t> </a:t>
            </a:r>
            <a:r>
              <a:rPr lang="en-US" sz="2800" spc="-10" dirty="0" err="1">
                <a:latin typeface="Calibri"/>
                <a:cs typeface="Calibri"/>
              </a:rPr>
              <a:t>asupra</a:t>
            </a:r>
            <a:r>
              <a:rPr lang="en-US" sz="2800" spc="-10" dirty="0">
                <a:latin typeface="Calibri"/>
                <a:cs typeface="Calibri"/>
              </a:rPr>
              <a:t> </a:t>
            </a:r>
            <a:r>
              <a:rPr lang="en-US" sz="2800" spc="-10" dirty="0" err="1">
                <a:latin typeface="Calibri"/>
                <a:cs typeface="Calibri"/>
              </a:rPr>
              <a:t>căruia</a:t>
            </a:r>
            <a:r>
              <a:rPr lang="en-US" sz="2800" spc="-10" dirty="0">
                <a:latin typeface="Calibri"/>
                <a:cs typeface="Calibri"/>
              </a:rPr>
              <a:t> </a:t>
            </a:r>
            <a:r>
              <a:rPr lang="en-US" sz="2800" spc="-10" dirty="0" err="1">
                <a:latin typeface="Calibri"/>
                <a:cs typeface="Calibri"/>
              </a:rPr>
              <a:t>acționează</a:t>
            </a:r>
            <a:r>
              <a:rPr lang="en-US" sz="2800" spc="-10" dirty="0">
                <a:latin typeface="Calibri"/>
                <a:cs typeface="Calibri"/>
              </a:rPr>
              <a:t>.</a:t>
            </a:r>
            <a:endParaRPr lang="ro-RO" sz="2800" spc="-10" dirty="0">
              <a:latin typeface="Calibri"/>
              <a:cs typeface="Calibri"/>
            </a:endParaRPr>
          </a:p>
          <a:p>
            <a:pPr marL="240029" marR="99060" indent="-227329">
              <a:lnSpc>
                <a:spcPct val="90000"/>
              </a:lnSpc>
              <a:spcBef>
                <a:spcPts val="434"/>
              </a:spcBef>
              <a:buFont typeface="Arial MT"/>
              <a:buChar char="•"/>
              <a:tabLst>
                <a:tab pos="241300" algn="l"/>
              </a:tabLst>
            </a:pPr>
            <a:r>
              <a:rPr lang="en-US" sz="2800" spc="-10" dirty="0" err="1">
                <a:latin typeface="Calibri"/>
                <a:cs typeface="Calibri"/>
              </a:rPr>
              <a:t>Când</a:t>
            </a:r>
            <a:r>
              <a:rPr lang="en-US" sz="2800" spc="-10" dirty="0">
                <a:latin typeface="Calibri"/>
                <a:cs typeface="Calibri"/>
              </a:rPr>
              <a:t> un </a:t>
            </a:r>
            <a:r>
              <a:rPr lang="en-US" sz="2800" spc="-10" dirty="0" err="1">
                <a:latin typeface="Calibri"/>
                <a:cs typeface="Calibri"/>
              </a:rPr>
              <a:t>obiect</a:t>
            </a:r>
            <a:r>
              <a:rPr lang="en-US" sz="2800" spc="-10" dirty="0">
                <a:latin typeface="Calibri"/>
                <a:cs typeface="Calibri"/>
              </a:rPr>
              <a:t> care </a:t>
            </a:r>
            <a:r>
              <a:rPr lang="en-US" sz="2800" spc="-10" dirty="0" err="1">
                <a:latin typeface="Calibri"/>
                <a:cs typeface="Calibri"/>
              </a:rPr>
              <a:t>vibrează</a:t>
            </a:r>
            <a:r>
              <a:rPr lang="en-US" sz="2800" spc="-10" dirty="0">
                <a:latin typeface="Calibri"/>
                <a:cs typeface="Calibri"/>
              </a:rPr>
              <a:t> la </a:t>
            </a:r>
            <a:r>
              <a:rPr lang="en-US" sz="2800" spc="-10" dirty="0" err="1">
                <a:latin typeface="Calibri"/>
                <a:cs typeface="Calibri"/>
              </a:rPr>
              <a:t>aceeași</a:t>
            </a:r>
            <a:r>
              <a:rPr lang="en-US" sz="2800" spc="-10" dirty="0">
                <a:latin typeface="Calibri"/>
                <a:cs typeface="Calibri"/>
              </a:rPr>
              <a:t> </a:t>
            </a:r>
            <a:r>
              <a:rPr lang="en-US" sz="2800" spc="-10" dirty="0" err="1">
                <a:latin typeface="Calibri"/>
                <a:cs typeface="Calibri"/>
              </a:rPr>
              <a:t>frecvență</a:t>
            </a:r>
            <a:r>
              <a:rPr lang="en-US" sz="2800" spc="-10" dirty="0">
                <a:latin typeface="Calibri"/>
                <a:cs typeface="Calibri"/>
              </a:rPr>
              <a:t> </a:t>
            </a:r>
            <a:r>
              <a:rPr lang="en-US" sz="2800" spc="-10" dirty="0" err="1">
                <a:latin typeface="Calibri"/>
                <a:cs typeface="Calibri"/>
              </a:rPr>
              <a:t>naturală</a:t>
            </a:r>
            <a:r>
              <a:rPr lang="en-US" sz="2800" spc="-10" dirty="0">
                <a:latin typeface="Calibri"/>
                <a:cs typeface="Calibri"/>
              </a:rPr>
              <a:t> ca un al </a:t>
            </a:r>
            <a:r>
              <a:rPr lang="en-US" sz="2800" spc="-10" dirty="0" err="1">
                <a:latin typeface="Calibri"/>
                <a:cs typeface="Calibri"/>
              </a:rPr>
              <a:t>doilea</a:t>
            </a:r>
            <a:r>
              <a:rPr lang="en-US" sz="2800" spc="-10" dirty="0">
                <a:latin typeface="Calibri"/>
                <a:cs typeface="Calibri"/>
              </a:rPr>
              <a:t> </a:t>
            </a:r>
            <a:r>
              <a:rPr lang="en-US" sz="2800" spc="-10" dirty="0" err="1">
                <a:latin typeface="Calibri"/>
                <a:cs typeface="Calibri"/>
              </a:rPr>
              <a:t>obiect</a:t>
            </a:r>
            <a:r>
              <a:rPr lang="en-US" sz="2800" spc="-10" dirty="0">
                <a:latin typeface="Calibri"/>
                <a:cs typeface="Calibri"/>
              </a:rPr>
              <a:t> </a:t>
            </a:r>
            <a:r>
              <a:rPr lang="en-US" sz="2800" spc="-10" dirty="0" err="1">
                <a:latin typeface="Calibri"/>
                <a:cs typeface="Calibri"/>
              </a:rPr>
              <a:t>forțează</a:t>
            </a:r>
            <a:r>
              <a:rPr lang="en-US" sz="2800" spc="-10" dirty="0">
                <a:latin typeface="Calibri"/>
                <a:cs typeface="Calibri"/>
              </a:rPr>
              <a:t> </a:t>
            </a:r>
            <a:r>
              <a:rPr lang="en-US" sz="2800" spc="-10" dirty="0" err="1">
                <a:latin typeface="Calibri"/>
                <a:cs typeface="Calibri"/>
              </a:rPr>
              <a:t>acel</a:t>
            </a:r>
            <a:r>
              <a:rPr lang="en-US" sz="2800" spc="-10" dirty="0">
                <a:latin typeface="Calibri"/>
                <a:cs typeface="Calibri"/>
              </a:rPr>
              <a:t> al </a:t>
            </a:r>
            <a:r>
              <a:rPr lang="en-US" sz="2800" spc="-10" dirty="0" err="1">
                <a:latin typeface="Calibri"/>
                <a:cs typeface="Calibri"/>
              </a:rPr>
              <a:t>doilea</a:t>
            </a:r>
            <a:r>
              <a:rPr lang="en-US" sz="2800" spc="-10" dirty="0">
                <a:latin typeface="Calibri"/>
                <a:cs typeface="Calibri"/>
              </a:rPr>
              <a:t> </a:t>
            </a:r>
            <a:r>
              <a:rPr lang="en-US" sz="2800" spc="-10" dirty="0" err="1">
                <a:latin typeface="Calibri"/>
                <a:cs typeface="Calibri"/>
              </a:rPr>
              <a:t>obiect</a:t>
            </a:r>
            <a:r>
              <a:rPr lang="en-US" sz="2800" spc="-10" dirty="0">
                <a:latin typeface="Calibri"/>
                <a:cs typeface="Calibri"/>
              </a:rPr>
              <a:t> </a:t>
            </a:r>
            <a:r>
              <a:rPr lang="en-US" sz="2800" spc="-10" dirty="0" err="1">
                <a:latin typeface="Calibri"/>
                <a:cs typeface="Calibri"/>
              </a:rPr>
              <a:t>să</a:t>
            </a:r>
            <a:r>
              <a:rPr lang="en-US" sz="2800" spc="-10" dirty="0">
                <a:latin typeface="Calibri"/>
                <a:cs typeface="Calibri"/>
              </a:rPr>
              <a:t> </a:t>
            </a:r>
            <a:r>
              <a:rPr lang="en-US" sz="2800" spc="-10" dirty="0" err="1">
                <a:latin typeface="Calibri"/>
                <a:cs typeface="Calibri"/>
              </a:rPr>
              <a:t>intre</a:t>
            </a:r>
            <a:r>
              <a:rPr lang="en-US" sz="2800" spc="-10" dirty="0">
                <a:latin typeface="Calibri"/>
                <a:cs typeface="Calibri"/>
              </a:rPr>
              <a:t> </a:t>
            </a:r>
            <a:r>
              <a:rPr lang="en-US" sz="2800" spc="-10" dirty="0" err="1">
                <a:latin typeface="Calibri"/>
                <a:cs typeface="Calibri"/>
              </a:rPr>
              <a:t>în</a:t>
            </a:r>
            <a:r>
              <a:rPr lang="en-US" sz="2800" spc="-10" dirty="0">
                <a:latin typeface="Calibri"/>
                <a:cs typeface="Calibri"/>
              </a:rPr>
              <a:t> </a:t>
            </a:r>
            <a:r>
              <a:rPr lang="en-US" sz="2800" spc="-10" dirty="0" err="1">
                <a:latin typeface="Calibri"/>
                <a:cs typeface="Calibri"/>
              </a:rPr>
              <a:t>mișcare</a:t>
            </a:r>
            <a:r>
              <a:rPr lang="en-US" sz="2800" spc="-10" dirty="0">
                <a:latin typeface="Calibri"/>
                <a:cs typeface="Calibri"/>
              </a:rPr>
              <a:t> </a:t>
            </a:r>
            <a:r>
              <a:rPr lang="en-US" sz="2800" spc="-10" dirty="0" err="1">
                <a:latin typeface="Calibri"/>
                <a:cs typeface="Calibri"/>
              </a:rPr>
              <a:t>vibrațională</a:t>
            </a:r>
            <a:r>
              <a:rPr lang="en-US" sz="2800" spc="-10" dirty="0">
                <a:latin typeface="Calibri"/>
                <a:cs typeface="Calibri"/>
              </a:rPr>
              <a:t>.</a:t>
            </a:r>
            <a:endParaRPr sz="2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30" dirty="0"/>
              <a:t>Fourier</a:t>
            </a:r>
            <a:r>
              <a:rPr spc="-190" dirty="0"/>
              <a:t> </a:t>
            </a:r>
            <a:r>
              <a:rPr spc="-25" dirty="0"/>
              <a:t>analysis</a:t>
            </a:r>
          </a:p>
        </p:txBody>
      </p:sp>
      <p:sp>
        <p:nvSpPr>
          <p:cNvPr id="3" name="object 3"/>
          <p:cNvSpPr txBox="1"/>
          <p:nvPr/>
        </p:nvSpPr>
        <p:spPr>
          <a:xfrm>
            <a:off x="891539" y="1776729"/>
            <a:ext cx="10360025" cy="3971857"/>
          </a:xfrm>
          <a:prstGeom prst="rect">
            <a:avLst/>
          </a:prstGeom>
        </p:spPr>
        <p:txBody>
          <a:bodyPr vert="horz" wrap="square" lIns="0" tIns="83820" rIns="0" bIns="0" rtlCol="0">
            <a:spAutoFit/>
          </a:bodyPr>
          <a:lstStyle/>
          <a:p>
            <a:pPr marL="265430" marR="208279" indent="-227329">
              <a:lnSpc>
                <a:spcPts val="2300"/>
              </a:lnSpc>
              <a:spcBef>
                <a:spcPts val="660"/>
              </a:spcBef>
              <a:buFont typeface="Arial MT"/>
              <a:buChar char="•"/>
              <a:tabLst>
                <a:tab pos="266700" algn="l"/>
                <a:tab pos="4478020" algn="l"/>
              </a:tabLst>
            </a:pPr>
            <a:r>
              <a:rPr lang="en-US" sz="2400" dirty="0" err="1">
                <a:latin typeface="Trebuchet MS"/>
                <a:cs typeface="Trebuchet MS"/>
              </a:rPr>
              <a:t>Calitatea</a:t>
            </a:r>
            <a:r>
              <a:rPr lang="en-US" sz="2400" dirty="0">
                <a:latin typeface="Trebuchet MS"/>
                <a:cs typeface="Trebuchet MS"/>
              </a:rPr>
              <a:t> </a:t>
            </a:r>
            <a:r>
              <a:rPr lang="en-US" sz="2400" dirty="0" err="1">
                <a:latin typeface="Trebuchet MS"/>
                <a:cs typeface="Trebuchet MS"/>
              </a:rPr>
              <a:t>unui</a:t>
            </a:r>
            <a:r>
              <a:rPr lang="en-US" sz="2400" dirty="0">
                <a:latin typeface="Trebuchet MS"/>
                <a:cs typeface="Trebuchet MS"/>
              </a:rPr>
              <a:t> </a:t>
            </a:r>
            <a:r>
              <a:rPr lang="en-US" sz="2400" dirty="0" err="1">
                <a:latin typeface="Trebuchet MS"/>
                <a:cs typeface="Trebuchet MS"/>
              </a:rPr>
              <a:t>sunet</a:t>
            </a:r>
            <a:r>
              <a:rPr lang="en-US" sz="2400" dirty="0">
                <a:latin typeface="Trebuchet MS"/>
                <a:cs typeface="Trebuchet MS"/>
              </a:rPr>
              <a:t> </a:t>
            </a:r>
            <a:r>
              <a:rPr lang="en-US" sz="2400" dirty="0" err="1">
                <a:latin typeface="Trebuchet MS"/>
                <a:cs typeface="Trebuchet MS"/>
              </a:rPr>
              <a:t>depinde</a:t>
            </a:r>
            <a:r>
              <a:rPr lang="en-US" sz="2400" dirty="0">
                <a:latin typeface="Trebuchet MS"/>
                <a:cs typeface="Trebuchet MS"/>
              </a:rPr>
              <a:t> de </a:t>
            </a:r>
            <a:r>
              <a:rPr lang="en-US" sz="2400" dirty="0" err="1">
                <a:latin typeface="Trebuchet MS"/>
                <a:cs typeface="Trebuchet MS"/>
              </a:rPr>
              <a:t>intensitățile</a:t>
            </a:r>
            <a:r>
              <a:rPr lang="en-US" sz="2400" dirty="0">
                <a:latin typeface="Trebuchet MS"/>
                <a:cs typeface="Trebuchet MS"/>
              </a:rPr>
              <a:t> relative ale </a:t>
            </a:r>
            <a:r>
              <a:rPr lang="en-US" sz="2400" dirty="0" err="1">
                <a:latin typeface="Trebuchet MS"/>
                <a:cs typeface="Trebuchet MS"/>
              </a:rPr>
              <a:t>undelor</a:t>
            </a:r>
            <a:r>
              <a:rPr lang="en-US" sz="2400" dirty="0">
                <a:latin typeface="Trebuchet MS"/>
                <a:cs typeface="Trebuchet MS"/>
              </a:rPr>
              <a:t> cu </a:t>
            </a:r>
            <a:r>
              <a:rPr lang="en-US" sz="2400" dirty="0" err="1">
                <a:latin typeface="Trebuchet MS"/>
                <a:cs typeface="Trebuchet MS"/>
              </a:rPr>
              <a:t>frecvențele</a:t>
            </a:r>
            <a:r>
              <a:rPr lang="en-US" sz="2400" dirty="0">
                <a:latin typeface="Trebuchet MS"/>
                <a:cs typeface="Trebuchet MS"/>
              </a:rPr>
              <a:t> </a:t>
            </a:r>
            <a:r>
              <a:rPr lang="en-US" sz="2400" dirty="0" err="1">
                <a:latin typeface="Trebuchet MS"/>
                <a:cs typeface="Trebuchet MS"/>
              </a:rPr>
              <a:t>naturale</a:t>
            </a:r>
            <a:r>
              <a:rPr lang="en-US" sz="2400" dirty="0">
                <a:latin typeface="Trebuchet MS"/>
                <a:cs typeface="Trebuchet MS"/>
              </a:rPr>
              <a:t>. </a:t>
            </a:r>
            <a:r>
              <a:rPr lang="en-US" sz="2400" dirty="0" err="1">
                <a:latin typeface="Trebuchet MS"/>
                <a:cs typeface="Trebuchet MS"/>
              </a:rPr>
              <a:t>Depinde</a:t>
            </a:r>
            <a:r>
              <a:rPr lang="en-US" sz="2400" dirty="0">
                <a:latin typeface="Trebuchet MS"/>
                <a:cs typeface="Trebuchet MS"/>
              </a:rPr>
              <a:t> de </a:t>
            </a:r>
            <a:r>
              <a:rPr lang="en-US" sz="2400" dirty="0" err="1">
                <a:latin typeface="Trebuchet MS"/>
                <a:cs typeface="Trebuchet MS"/>
              </a:rPr>
              <a:t>spectrul</a:t>
            </a:r>
            <a:r>
              <a:rPr lang="en-US" sz="2400" dirty="0">
                <a:latin typeface="Trebuchet MS"/>
                <a:cs typeface="Trebuchet MS"/>
              </a:rPr>
              <a:t> </a:t>
            </a:r>
            <a:r>
              <a:rPr lang="en-US" sz="2400" dirty="0" err="1">
                <a:latin typeface="Trebuchet MS"/>
                <a:cs typeface="Trebuchet MS"/>
              </a:rPr>
              <a:t>sunetului.O</a:t>
            </a:r>
            <a:r>
              <a:rPr lang="en-US" sz="2400" dirty="0">
                <a:latin typeface="Trebuchet MS"/>
                <a:cs typeface="Trebuchet MS"/>
              </a:rPr>
              <a:t> </a:t>
            </a:r>
            <a:r>
              <a:rPr lang="en-US" sz="2400" dirty="0" err="1">
                <a:latin typeface="Trebuchet MS"/>
                <a:cs typeface="Trebuchet MS"/>
              </a:rPr>
              <a:t>undă</a:t>
            </a:r>
            <a:r>
              <a:rPr lang="en-US" sz="2400" dirty="0">
                <a:latin typeface="Trebuchet MS"/>
                <a:cs typeface="Trebuchet MS"/>
              </a:rPr>
              <a:t> </a:t>
            </a:r>
            <a:r>
              <a:rPr lang="en-US" sz="2400" dirty="0" err="1">
                <a:latin typeface="Trebuchet MS"/>
                <a:cs typeface="Trebuchet MS"/>
              </a:rPr>
              <a:t>sonoră</a:t>
            </a:r>
            <a:r>
              <a:rPr lang="en-US" sz="2400" dirty="0">
                <a:latin typeface="Trebuchet MS"/>
                <a:cs typeface="Trebuchet MS"/>
              </a:rPr>
              <a:t> </a:t>
            </a:r>
            <a:r>
              <a:rPr lang="en-US" sz="2400" dirty="0" err="1">
                <a:latin typeface="Trebuchet MS"/>
                <a:cs typeface="Trebuchet MS"/>
              </a:rPr>
              <a:t>sinusoidală</a:t>
            </a:r>
            <a:r>
              <a:rPr lang="en-US" sz="2400" dirty="0">
                <a:latin typeface="Trebuchet MS"/>
                <a:cs typeface="Trebuchet MS"/>
              </a:rPr>
              <a:t> de </a:t>
            </a:r>
            <a:r>
              <a:rPr lang="en-US" sz="2400" dirty="0" err="1">
                <a:latin typeface="Trebuchet MS"/>
                <a:cs typeface="Trebuchet MS"/>
              </a:rPr>
              <a:t>frecvență</a:t>
            </a:r>
            <a:r>
              <a:rPr lang="en-US" sz="2400" dirty="0">
                <a:latin typeface="Trebuchet MS"/>
                <a:cs typeface="Trebuchet MS"/>
              </a:rPr>
              <a:t> f </a:t>
            </a:r>
            <a:r>
              <a:rPr lang="en-US" sz="2400" dirty="0" err="1">
                <a:latin typeface="Trebuchet MS"/>
                <a:cs typeface="Trebuchet MS"/>
              </a:rPr>
              <a:t>este</a:t>
            </a:r>
            <a:r>
              <a:rPr lang="en-US" sz="2400" dirty="0">
                <a:latin typeface="Trebuchet MS"/>
                <a:cs typeface="Trebuchet MS"/>
              </a:rPr>
              <a:t> un ton </a:t>
            </a:r>
            <a:r>
              <a:rPr lang="en-US" sz="2400" dirty="0" err="1">
                <a:latin typeface="Trebuchet MS"/>
                <a:cs typeface="Trebuchet MS"/>
              </a:rPr>
              <a:t>pur</a:t>
            </a:r>
            <a:r>
              <a:rPr lang="en-US" sz="2400" dirty="0">
                <a:latin typeface="Trebuchet MS"/>
                <a:cs typeface="Trebuchet MS"/>
              </a:rPr>
              <a:t>. O </a:t>
            </a:r>
            <a:r>
              <a:rPr lang="en-US" sz="2400" dirty="0" err="1">
                <a:latin typeface="Trebuchet MS"/>
                <a:cs typeface="Trebuchet MS"/>
              </a:rPr>
              <a:t>notă</a:t>
            </a:r>
            <a:r>
              <a:rPr lang="en-US" sz="2400" dirty="0">
                <a:latin typeface="Trebuchet MS"/>
                <a:cs typeface="Trebuchet MS"/>
              </a:rPr>
              <a:t> </a:t>
            </a:r>
            <a:r>
              <a:rPr lang="en-US" sz="2400" dirty="0" err="1">
                <a:latin typeface="Trebuchet MS"/>
                <a:cs typeface="Trebuchet MS"/>
              </a:rPr>
              <a:t>interpretată</a:t>
            </a:r>
            <a:r>
              <a:rPr lang="en-US" sz="2400" dirty="0">
                <a:latin typeface="Trebuchet MS"/>
                <a:cs typeface="Trebuchet MS"/>
              </a:rPr>
              <a:t> de un instrument </a:t>
            </a:r>
            <a:r>
              <a:rPr lang="en-US" sz="2400" dirty="0" err="1">
                <a:latin typeface="Trebuchet MS"/>
                <a:cs typeface="Trebuchet MS"/>
              </a:rPr>
              <a:t>muzical</a:t>
            </a:r>
            <a:r>
              <a:rPr lang="en-US" sz="2400" dirty="0">
                <a:latin typeface="Trebuchet MS"/>
                <a:cs typeface="Trebuchet MS"/>
              </a:rPr>
              <a:t> nu </a:t>
            </a:r>
            <a:r>
              <a:rPr lang="en-US" sz="2400" dirty="0" err="1">
                <a:latin typeface="Trebuchet MS"/>
                <a:cs typeface="Trebuchet MS"/>
              </a:rPr>
              <a:t>este</a:t>
            </a:r>
            <a:r>
              <a:rPr lang="en-US" sz="2400" dirty="0">
                <a:latin typeface="Trebuchet MS"/>
                <a:cs typeface="Trebuchet MS"/>
              </a:rPr>
              <a:t> un ton </a:t>
            </a:r>
            <a:r>
              <a:rPr lang="en-US" sz="2400" dirty="0" err="1">
                <a:latin typeface="Trebuchet MS"/>
                <a:cs typeface="Trebuchet MS"/>
              </a:rPr>
              <a:t>pur</a:t>
            </a:r>
            <a:r>
              <a:rPr lang="en-US" sz="2400" dirty="0">
                <a:latin typeface="Trebuchet MS"/>
                <a:cs typeface="Trebuchet MS"/>
              </a:rPr>
              <a:t>. </a:t>
            </a:r>
            <a:r>
              <a:rPr lang="en-US" sz="2400" dirty="0" err="1">
                <a:latin typeface="Trebuchet MS"/>
                <a:cs typeface="Trebuchet MS"/>
              </a:rPr>
              <a:t>Funcția</a:t>
            </a:r>
            <a:r>
              <a:rPr lang="en-US" sz="2400" dirty="0">
                <a:latin typeface="Trebuchet MS"/>
                <a:cs typeface="Trebuchet MS"/>
              </a:rPr>
              <a:t> </a:t>
            </a:r>
            <a:r>
              <a:rPr lang="en-US" sz="2400" dirty="0" err="1">
                <a:latin typeface="Trebuchet MS"/>
                <a:cs typeface="Trebuchet MS"/>
              </a:rPr>
              <a:t>sa</a:t>
            </a:r>
            <a:r>
              <a:rPr lang="en-US" sz="2400" dirty="0">
                <a:latin typeface="Trebuchet MS"/>
                <a:cs typeface="Trebuchet MS"/>
              </a:rPr>
              <a:t> de </a:t>
            </a:r>
            <a:r>
              <a:rPr lang="en-US" sz="2400" dirty="0" err="1">
                <a:latin typeface="Trebuchet MS"/>
                <a:cs typeface="Trebuchet MS"/>
              </a:rPr>
              <a:t>undă</a:t>
            </a:r>
            <a:r>
              <a:rPr lang="en-US" sz="2400" dirty="0">
                <a:latin typeface="Trebuchet MS"/>
                <a:cs typeface="Trebuchet MS"/>
              </a:rPr>
              <a:t> nu </a:t>
            </a:r>
            <a:r>
              <a:rPr lang="en-US" sz="2400" dirty="0" err="1">
                <a:latin typeface="Trebuchet MS"/>
                <a:cs typeface="Trebuchet MS"/>
              </a:rPr>
              <a:t>este</a:t>
            </a:r>
            <a:r>
              <a:rPr lang="en-US" sz="2400" dirty="0">
                <a:latin typeface="Trebuchet MS"/>
                <a:cs typeface="Trebuchet MS"/>
              </a:rPr>
              <a:t> </a:t>
            </a:r>
            <a:r>
              <a:rPr lang="en-US" sz="2400" dirty="0" err="1">
                <a:latin typeface="Trebuchet MS"/>
                <a:cs typeface="Trebuchet MS"/>
              </a:rPr>
              <a:t>sinusoidală</a:t>
            </a:r>
            <a:r>
              <a:rPr lang="en-US" sz="2400" dirty="0">
                <a:latin typeface="Trebuchet MS"/>
                <a:cs typeface="Trebuchet MS"/>
              </a:rPr>
              <a:t>, </a:t>
            </a:r>
            <a:r>
              <a:rPr lang="en-US" sz="2400" dirty="0" err="1">
                <a:latin typeface="Trebuchet MS"/>
                <a:cs typeface="Trebuchet MS"/>
              </a:rPr>
              <a:t>adică</a:t>
            </a:r>
            <a:r>
              <a:rPr lang="en-US" sz="2400" dirty="0">
                <a:latin typeface="Trebuchet MS"/>
                <a:cs typeface="Trebuchet MS"/>
              </a:rPr>
              <a:t> nu </a:t>
            </a:r>
            <a:r>
              <a:rPr lang="en-US" sz="2400" dirty="0" err="1">
                <a:latin typeface="Trebuchet MS"/>
                <a:cs typeface="Trebuchet MS"/>
              </a:rPr>
              <a:t>este</a:t>
            </a:r>
            <a:r>
              <a:rPr lang="en-US" sz="2400" dirty="0">
                <a:latin typeface="Trebuchet MS"/>
                <a:cs typeface="Trebuchet MS"/>
              </a:rPr>
              <a:t> de forma</a:t>
            </a:r>
            <a:endParaRPr lang="ro-RO" sz="2400" dirty="0">
              <a:latin typeface="Trebuchet MS"/>
              <a:cs typeface="Trebuchet MS"/>
            </a:endParaRPr>
          </a:p>
          <a:p>
            <a:pPr marL="265430" marR="208279" indent="-227329">
              <a:lnSpc>
                <a:spcPts val="2300"/>
              </a:lnSpc>
              <a:spcBef>
                <a:spcPts val="660"/>
              </a:spcBef>
              <a:buFont typeface="Arial MT"/>
              <a:buChar char="•"/>
              <a:tabLst>
                <a:tab pos="266700" algn="l"/>
                <a:tab pos="4478020" algn="l"/>
              </a:tabLst>
            </a:pPr>
            <a:r>
              <a:rPr sz="2000" dirty="0">
                <a:latin typeface="Trebuchet MS"/>
                <a:cs typeface="Trebuchet MS"/>
              </a:rPr>
              <a:t>∆P(x,t)</a:t>
            </a:r>
            <a:r>
              <a:rPr sz="2000" spc="-15" dirty="0">
                <a:latin typeface="Trebuchet MS"/>
                <a:cs typeface="Trebuchet MS"/>
              </a:rPr>
              <a:t> </a:t>
            </a:r>
            <a:r>
              <a:rPr sz="2000" dirty="0">
                <a:latin typeface="Trebuchet MS"/>
                <a:cs typeface="Trebuchet MS"/>
              </a:rPr>
              <a:t>=</a:t>
            </a:r>
            <a:r>
              <a:rPr sz="2000" spc="-25" dirty="0">
                <a:latin typeface="Trebuchet MS"/>
                <a:cs typeface="Trebuchet MS"/>
              </a:rPr>
              <a:t> </a:t>
            </a:r>
            <a:r>
              <a:rPr sz="2000" dirty="0">
                <a:latin typeface="Trebuchet MS"/>
                <a:cs typeface="Trebuchet MS"/>
              </a:rPr>
              <a:t>∆P</a:t>
            </a:r>
            <a:r>
              <a:rPr sz="1950" baseline="-21367" dirty="0">
                <a:latin typeface="Trebuchet MS"/>
                <a:cs typeface="Trebuchet MS"/>
              </a:rPr>
              <a:t>max</a:t>
            </a:r>
            <a:r>
              <a:rPr sz="2000" dirty="0">
                <a:latin typeface="Trebuchet MS"/>
                <a:cs typeface="Trebuchet MS"/>
              </a:rPr>
              <a:t>sin(kx</a:t>
            </a:r>
            <a:r>
              <a:rPr sz="2000" spc="-25" dirty="0">
                <a:latin typeface="Trebuchet MS"/>
                <a:cs typeface="Trebuchet MS"/>
              </a:rPr>
              <a:t> </a:t>
            </a:r>
            <a:r>
              <a:rPr sz="2000" dirty="0">
                <a:latin typeface="Trebuchet MS"/>
                <a:cs typeface="Trebuchet MS"/>
              </a:rPr>
              <a:t>-</a:t>
            </a:r>
            <a:r>
              <a:rPr sz="2000" spc="-5" dirty="0">
                <a:latin typeface="Trebuchet MS"/>
                <a:cs typeface="Trebuchet MS"/>
              </a:rPr>
              <a:t> </a:t>
            </a:r>
            <a:r>
              <a:rPr sz="2000" dirty="0">
                <a:latin typeface="Trebuchet MS"/>
                <a:cs typeface="Trebuchet MS"/>
              </a:rPr>
              <a:t>ωt</a:t>
            </a:r>
            <a:r>
              <a:rPr sz="2000" spc="-30" dirty="0">
                <a:latin typeface="Trebuchet MS"/>
                <a:cs typeface="Trebuchet MS"/>
              </a:rPr>
              <a:t> </a:t>
            </a:r>
            <a:r>
              <a:rPr sz="2000" dirty="0">
                <a:latin typeface="Trebuchet MS"/>
                <a:cs typeface="Trebuchet MS"/>
              </a:rPr>
              <a:t>+</a:t>
            </a:r>
            <a:r>
              <a:rPr sz="2000" spc="-5" dirty="0">
                <a:latin typeface="Trebuchet MS"/>
                <a:cs typeface="Trebuchet MS"/>
              </a:rPr>
              <a:t> </a:t>
            </a:r>
            <a:r>
              <a:rPr sz="2000" spc="-25" dirty="0">
                <a:latin typeface="Trebuchet MS"/>
                <a:cs typeface="Trebuchet MS"/>
              </a:rPr>
              <a:t>φ).</a:t>
            </a:r>
            <a:endParaRPr sz="2000" dirty="0">
              <a:latin typeface="Trebuchet MS"/>
              <a:cs typeface="Trebuchet MS"/>
            </a:endParaRPr>
          </a:p>
          <a:p>
            <a:pPr marL="265430" marR="30480" indent="-227329">
              <a:lnSpc>
                <a:spcPts val="2300"/>
              </a:lnSpc>
              <a:spcBef>
                <a:spcPts val="970"/>
              </a:spcBef>
              <a:buFont typeface="Arial MT"/>
              <a:buChar char="•"/>
              <a:tabLst>
                <a:tab pos="266700" algn="l"/>
                <a:tab pos="3217545" algn="l"/>
              </a:tabLst>
            </a:pPr>
            <a:r>
              <a:rPr lang="en-US" sz="2400" dirty="0" err="1">
                <a:latin typeface="Trebuchet MS"/>
                <a:cs typeface="Trebuchet MS"/>
              </a:rPr>
              <a:t>Funcția</a:t>
            </a:r>
            <a:r>
              <a:rPr lang="en-US" sz="2400" dirty="0">
                <a:latin typeface="Trebuchet MS"/>
                <a:cs typeface="Trebuchet MS"/>
              </a:rPr>
              <a:t> de </a:t>
            </a:r>
            <a:r>
              <a:rPr lang="en-US" sz="2400" dirty="0" err="1">
                <a:latin typeface="Trebuchet MS"/>
                <a:cs typeface="Trebuchet MS"/>
              </a:rPr>
              <a:t>undă</a:t>
            </a:r>
            <a:r>
              <a:rPr lang="en-US" sz="2400" dirty="0">
                <a:latin typeface="Trebuchet MS"/>
                <a:cs typeface="Trebuchet MS"/>
              </a:rPr>
              <a:t> </a:t>
            </a:r>
            <a:r>
              <a:rPr lang="en-US" sz="2400" dirty="0" err="1">
                <a:latin typeface="Trebuchet MS"/>
                <a:cs typeface="Trebuchet MS"/>
              </a:rPr>
              <a:t>este</a:t>
            </a:r>
            <a:r>
              <a:rPr lang="en-US" sz="2400" dirty="0">
                <a:latin typeface="Trebuchet MS"/>
                <a:cs typeface="Trebuchet MS"/>
              </a:rPr>
              <a:t> o </a:t>
            </a:r>
            <a:r>
              <a:rPr lang="en-US" sz="2400" dirty="0" err="1">
                <a:latin typeface="Trebuchet MS"/>
                <a:cs typeface="Trebuchet MS"/>
              </a:rPr>
              <a:t>sumă</a:t>
            </a:r>
            <a:r>
              <a:rPr lang="en-US" sz="2400" dirty="0">
                <a:latin typeface="Trebuchet MS"/>
                <a:cs typeface="Trebuchet MS"/>
              </a:rPr>
              <a:t> de </a:t>
            </a:r>
            <a:r>
              <a:rPr lang="en-US" sz="2400" dirty="0" err="1">
                <a:latin typeface="Trebuchet MS"/>
                <a:cs typeface="Trebuchet MS"/>
              </a:rPr>
              <a:t>funcții</a:t>
            </a:r>
            <a:r>
              <a:rPr lang="en-US" sz="2400" dirty="0">
                <a:latin typeface="Trebuchet MS"/>
                <a:cs typeface="Trebuchet MS"/>
              </a:rPr>
              <a:t> de </a:t>
            </a:r>
            <a:r>
              <a:rPr lang="en-US" sz="2400" dirty="0" err="1">
                <a:latin typeface="Trebuchet MS"/>
                <a:cs typeface="Trebuchet MS"/>
              </a:rPr>
              <a:t>undă</a:t>
            </a:r>
            <a:r>
              <a:rPr lang="en-US" sz="2400" dirty="0">
                <a:latin typeface="Trebuchet MS"/>
                <a:cs typeface="Trebuchet MS"/>
              </a:rPr>
              <a:t> </a:t>
            </a:r>
            <a:r>
              <a:rPr lang="en-US" sz="2400" dirty="0" err="1">
                <a:latin typeface="Trebuchet MS"/>
                <a:cs typeface="Trebuchet MS"/>
              </a:rPr>
              <a:t>sinusoidale</a:t>
            </a:r>
            <a:r>
              <a:rPr lang="en-US" sz="2400" dirty="0">
                <a:latin typeface="Trebuchet MS"/>
                <a:cs typeface="Trebuchet MS"/>
              </a:rPr>
              <a:t> cu </a:t>
            </a:r>
            <a:r>
              <a:rPr lang="en-US" sz="2400" dirty="0" err="1">
                <a:latin typeface="Trebuchet MS"/>
                <a:cs typeface="Trebuchet MS"/>
              </a:rPr>
              <a:t>frecvențe</a:t>
            </a:r>
            <a:r>
              <a:rPr lang="en-US" sz="2400" dirty="0">
                <a:latin typeface="Trebuchet MS"/>
                <a:cs typeface="Trebuchet MS"/>
              </a:rPr>
              <a:t> </a:t>
            </a:r>
            <a:r>
              <a:rPr lang="en-US" sz="2400" dirty="0" err="1">
                <a:latin typeface="Trebuchet MS"/>
                <a:cs typeface="Trebuchet MS"/>
              </a:rPr>
              <a:t>n</a:t>
            </a:r>
            <a:r>
              <a:rPr lang="en-US" dirty="0" err="1">
                <a:latin typeface="Trebuchet MS"/>
                <a:cs typeface="Trebuchet MS"/>
              </a:rPr>
              <a:t>f</a:t>
            </a:r>
            <a:r>
              <a:rPr lang="en-US" sz="2400" dirty="0">
                <a:latin typeface="Trebuchet MS"/>
                <a:cs typeface="Trebuchet MS"/>
              </a:rPr>
              <a:t>, (n = 1, 2, 3, ...,) cu </a:t>
            </a:r>
            <a:r>
              <a:rPr lang="en-US" sz="2400" dirty="0" err="1">
                <a:latin typeface="Trebuchet MS"/>
                <a:cs typeface="Trebuchet MS"/>
              </a:rPr>
              <a:t>amplitudini</a:t>
            </a:r>
            <a:r>
              <a:rPr lang="en-US" sz="2400" dirty="0">
                <a:latin typeface="Trebuchet MS"/>
                <a:cs typeface="Trebuchet MS"/>
              </a:rPr>
              <a:t> </a:t>
            </a:r>
            <a:r>
              <a:rPr lang="en-US" sz="2400" dirty="0" err="1">
                <a:latin typeface="Trebuchet MS"/>
                <a:cs typeface="Trebuchet MS"/>
              </a:rPr>
              <a:t>diferite</a:t>
            </a:r>
            <a:r>
              <a:rPr lang="en-US" sz="2400" dirty="0">
                <a:latin typeface="Trebuchet MS"/>
                <a:cs typeface="Trebuchet MS"/>
              </a:rPr>
              <a:t>, care </a:t>
            </a:r>
            <a:r>
              <a:rPr lang="en-US" sz="2400" dirty="0" err="1">
                <a:latin typeface="Trebuchet MS"/>
                <a:cs typeface="Trebuchet MS"/>
              </a:rPr>
              <a:t>scad</a:t>
            </a:r>
            <a:r>
              <a:rPr lang="en-US" sz="2400" dirty="0">
                <a:latin typeface="Trebuchet MS"/>
                <a:cs typeface="Trebuchet MS"/>
              </a:rPr>
              <a:t> pe </a:t>
            </a:r>
            <a:r>
              <a:rPr lang="en-US" sz="2400" dirty="0" err="1">
                <a:latin typeface="Trebuchet MS"/>
                <a:cs typeface="Trebuchet MS"/>
              </a:rPr>
              <a:t>măsură</a:t>
            </a:r>
            <a:r>
              <a:rPr lang="en-US" sz="2400" dirty="0">
                <a:latin typeface="Trebuchet MS"/>
                <a:cs typeface="Trebuchet MS"/>
              </a:rPr>
              <a:t> </a:t>
            </a:r>
            <a:r>
              <a:rPr lang="en-US" sz="2400" dirty="0" err="1">
                <a:latin typeface="Trebuchet MS"/>
                <a:cs typeface="Trebuchet MS"/>
              </a:rPr>
              <a:t>ce</a:t>
            </a:r>
            <a:r>
              <a:rPr lang="en-US" sz="2400" dirty="0">
                <a:latin typeface="Trebuchet MS"/>
                <a:cs typeface="Trebuchet MS"/>
              </a:rPr>
              <a:t> n </a:t>
            </a:r>
            <a:r>
              <a:rPr lang="en-US" sz="2400" dirty="0" err="1">
                <a:latin typeface="Trebuchet MS"/>
                <a:cs typeface="Trebuchet MS"/>
              </a:rPr>
              <a:t>crește.Undele</a:t>
            </a:r>
            <a:r>
              <a:rPr lang="en-US" sz="2400" dirty="0">
                <a:latin typeface="Trebuchet MS"/>
                <a:cs typeface="Trebuchet MS"/>
              </a:rPr>
              <a:t> </a:t>
            </a:r>
            <a:r>
              <a:rPr lang="en-US" sz="2400" dirty="0" err="1">
                <a:latin typeface="Trebuchet MS"/>
                <a:cs typeface="Trebuchet MS"/>
              </a:rPr>
              <a:t>armonice</a:t>
            </a:r>
            <a:r>
              <a:rPr lang="en-US" sz="2400" dirty="0">
                <a:latin typeface="Trebuchet MS"/>
                <a:cs typeface="Trebuchet MS"/>
              </a:rPr>
              <a:t> cu </a:t>
            </a:r>
            <a:r>
              <a:rPr lang="en-US" sz="2400" dirty="0" err="1">
                <a:latin typeface="Trebuchet MS"/>
                <a:cs typeface="Trebuchet MS"/>
              </a:rPr>
              <a:t>frecvențe</a:t>
            </a:r>
            <a:r>
              <a:rPr lang="en-US" sz="2400" dirty="0">
                <a:latin typeface="Trebuchet MS"/>
                <a:cs typeface="Trebuchet MS"/>
              </a:rPr>
              <a:t> </a:t>
            </a:r>
            <a:r>
              <a:rPr lang="en-US" sz="2400" dirty="0" err="1">
                <a:latin typeface="Trebuchet MS"/>
                <a:cs typeface="Trebuchet MS"/>
              </a:rPr>
              <a:t>diferite</a:t>
            </a:r>
            <a:r>
              <a:rPr lang="en-US" sz="2400" dirty="0">
                <a:latin typeface="Trebuchet MS"/>
                <a:cs typeface="Trebuchet MS"/>
              </a:rPr>
              <a:t> care se </a:t>
            </a:r>
            <a:r>
              <a:rPr lang="en-US" sz="2400" dirty="0" err="1">
                <a:latin typeface="Trebuchet MS"/>
                <a:cs typeface="Trebuchet MS"/>
              </a:rPr>
              <a:t>însumează</a:t>
            </a:r>
            <a:r>
              <a:rPr lang="en-US" sz="2400" dirty="0">
                <a:latin typeface="Trebuchet MS"/>
                <a:cs typeface="Trebuchet MS"/>
              </a:rPr>
              <a:t> </a:t>
            </a:r>
            <a:r>
              <a:rPr lang="en-US" sz="2400" dirty="0" err="1">
                <a:latin typeface="Trebuchet MS"/>
                <a:cs typeface="Trebuchet MS"/>
              </a:rPr>
              <a:t>pentru</a:t>
            </a:r>
            <a:r>
              <a:rPr lang="en-US" sz="2400" dirty="0">
                <a:latin typeface="Trebuchet MS"/>
                <a:cs typeface="Trebuchet MS"/>
              </a:rPr>
              <a:t> a forma </a:t>
            </a:r>
            <a:r>
              <a:rPr lang="en-US" sz="2400" dirty="0" err="1">
                <a:latin typeface="Trebuchet MS"/>
                <a:cs typeface="Trebuchet MS"/>
              </a:rPr>
              <a:t>unda</a:t>
            </a:r>
            <a:r>
              <a:rPr lang="en-US" sz="2400" dirty="0">
                <a:latin typeface="Trebuchet MS"/>
                <a:cs typeface="Trebuchet MS"/>
              </a:rPr>
              <a:t> </a:t>
            </a:r>
            <a:r>
              <a:rPr lang="en-US" sz="2400" dirty="0" err="1">
                <a:latin typeface="Trebuchet MS"/>
                <a:cs typeface="Trebuchet MS"/>
              </a:rPr>
              <a:t>finală</a:t>
            </a:r>
            <a:r>
              <a:rPr lang="en-US" sz="2400" dirty="0">
                <a:latin typeface="Trebuchet MS"/>
                <a:cs typeface="Trebuchet MS"/>
              </a:rPr>
              <a:t> se </a:t>
            </a:r>
            <a:r>
              <a:rPr lang="en-US" sz="2400" dirty="0" err="1">
                <a:latin typeface="Trebuchet MS"/>
                <a:cs typeface="Trebuchet MS"/>
              </a:rPr>
              <a:t>numesc</a:t>
            </a:r>
            <a:r>
              <a:rPr lang="en-US" sz="2400" dirty="0">
                <a:latin typeface="Trebuchet MS"/>
                <a:cs typeface="Trebuchet MS"/>
              </a:rPr>
              <a:t> </a:t>
            </a:r>
            <a:r>
              <a:rPr lang="en-US" sz="2400" dirty="0" err="1">
                <a:solidFill>
                  <a:srgbClr val="FF0000"/>
                </a:solidFill>
                <a:latin typeface="Trebuchet MS"/>
                <a:cs typeface="Trebuchet MS"/>
              </a:rPr>
              <a:t>serie</a:t>
            </a:r>
            <a:r>
              <a:rPr lang="en-US" sz="2400" dirty="0">
                <a:solidFill>
                  <a:srgbClr val="FF0000"/>
                </a:solidFill>
                <a:latin typeface="Trebuchet MS"/>
                <a:cs typeface="Trebuchet MS"/>
              </a:rPr>
              <a:t> Fourier</a:t>
            </a:r>
            <a:r>
              <a:rPr lang="en-US" sz="2400" dirty="0">
                <a:latin typeface="Trebuchet MS"/>
                <a:cs typeface="Trebuchet MS"/>
              </a:rPr>
              <a:t>. </a:t>
            </a:r>
            <a:endParaRPr lang="ro-RO" sz="2400" dirty="0">
              <a:latin typeface="Trebuchet MS"/>
              <a:cs typeface="Trebuchet MS"/>
            </a:endParaRPr>
          </a:p>
          <a:p>
            <a:pPr marL="265430" marR="30480" indent="-227329">
              <a:lnSpc>
                <a:spcPts val="2300"/>
              </a:lnSpc>
              <a:spcBef>
                <a:spcPts val="970"/>
              </a:spcBef>
              <a:buFont typeface="Arial MT"/>
              <a:buChar char="•"/>
              <a:tabLst>
                <a:tab pos="266700" algn="l"/>
                <a:tab pos="3217545" algn="l"/>
              </a:tabLst>
            </a:pPr>
            <a:r>
              <a:rPr lang="en-US" sz="2400" dirty="0" err="1">
                <a:latin typeface="Trebuchet MS"/>
                <a:cs typeface="Trebuchet MS"/>
              </a:rPr>
              <a:t>Descompunerea</a:t>
            </a:r>
            <a:r>
              <a:rPr lang="en-US" sz="2400" dirty="0">
                <a:latin typeface="Trebuchet MS"/>
                <a:cs typeface="Trebuchet MS"/>
              </a:rPr>
              <a:t> </a:t>
            </a:r>
            <a:r>
              <a:rPr lang="en-US" sz="2400" dirty="0" err="1">
                <a:latin typeface="Trebuchet MS"/>
                <a:cs typeface="Trebuchet MS"/>
              </a:rPr>
              <a:t>undei</a:t>
            </a:r>
            <a:r>
              <a:rPr lang="en-US" sz="2400" dirty="0">
                <a:latin typeface="Trebuchet MS"/>
                <a:cs typeface="Trebuchet MS"/>
              </a:rPr>
              <a:t> </a:t>
            </a:r>
            <a:r>
              <a:rPr lang="en-US" sz="2400" dirty="0" err="1">
                <a:latin typeface="Trebuchet MS"/>
                <a:cs typeface="Trebuchet MS"/>
              </a:rPr>
              <a:t>sonore</a:t>
            </a:r>
            <a:r>
              <a:rPr lang="en-US" sz="2400" dirty="0">
                <a:latin typeface="Trebuchet MS"/>
                <a:cs typeface="Trebuchet MS"/>
              </a:rPr>
              <a:t> </a:t>
            </a:r>
            <a:r>
              <a:rPr lang="en-US" sz="2400" dirty="0" err="1">
                <a:latin typeface="Trebuchet MS"/>
                <a:cs typeface="Trebuchet MS"/>
              </a:rPr>
              <a:t>originale</a:t>
            </a:r>
            <a:r>
              <a:rPr lang="en-US" sz="2400" dirty="0">
                <a:latin typeface="Trebuchet MS"/>
                <a:cs typeface="Trebuchet MS"/>
              </a:rPr>
              <a:t> </a:t>
            </a:r>
            <a:r>
              <a:rPr lang="en-US" sz="2400" dirty="0" err="1">
                <a:latin typeface="Trebuchet MS"/>
                <a:cs typeface="Trebuchet MS"/>
              </a:rPr>
              <a:t>în</a:t>
            </a:r>
            <a:r>
              <a:rPr lang="en-US" sz="2400" dirty="0">
                <a:latin typeface="Trebuchet MS"/>
                <a:cs typeface="Trebuchet MS"/>
              </a:rPr>
              <a:t> </a:t>
            </a:r>
            <a:r>
              <a:rPr lang="en-US" sz="2400" dirty="0" err="1">
                <a:latin typeface="Trebuchet MS"/>
                <a:cs typeface="Trebuchet MS"/>
              </a:rPr>
              <a:t>componentele</a:t>
            </a:r>
            <a:r>
              <a:rPr lang="en-US" sz="2400" dirty="0">
                <a:latin typeface="Trebuchet MS"/>
                <a:cs typeface="Trebuchet MS"/>
              </a:rPr>
              <a:t> sale </a:t>
            </a:r>
            <a:r>
              <a:rPr lang="en-US" sz="2400" dirty="0" err="1">
                <a:latin typeface="Trebuchet MS"/>
                <a:cs typeface="Trebuchet MS"/>
              </a:rPr>
              <a:t>sinusoidale</a:t>
            </a:r>
            <a:r>
              <a:rPr lang="en-US" sz="2400" dirty="0">
                <a:latin typeface="Trebuchet MS"/>
                <a:cs typeface="Trebuchet MS"/>
              </a:rPr>
              <a:t> se </a:t>
            </a:r>
            <a:r>
              <a:rPr lang="en-US" sz="2400" dirty="0" err="1">
                <a:latin typeface="Trebuchet MS"/>
                <a:cs typeface="Trebuchet MS"/>
              </a:rPr>
              <a:t>numește</a:t>
            </a:r>
            <a:r>
              <a:rPr lang="en-US" sz="2400" dirty="0">
                <a:latin typeface="Trebuchet MS"/>
                <a:cs typeface="Trebuchet MS"/>
              </a:rPr>
              <a:t> </a:t>
            </a:r>
            <a:r>
              <a:rPr lang="en-US" sz="2400" dirty="0" err="1">
                <a:solidFill>
                  <a:srgbClr val="FF0000"/>
                </a:solidFill>
                <a:latin typeface="Trebuchet MS"/>
                <a:cs typeface="Trebuchet MS"/>
              </a:rPr>
              <a:t>analiză</a:t>
            </a:r>
            <a:r>
              <a:rPr lang="en-US" sz="2400" dirty="0">
                <a:solidFill>
                  <a:srgbClr val="FF0000"/>
                </a:solidFill>
                <a:latin typeface="Trebuchet MS"/>
                <a:cs typeface="Trebuchet MS"/>
              </a:rPr>
              <a:t> Fourier.</a:t>
            </a:r>
            <a:endParaRPr sz="2400" dirty="0">
              <a:solidFill>
                <a:srgbClr val="FF0000"/>
              </a:solidFill>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Fourier</a:t>
            </a:r>
            <a:r>
              <a:rPr spc="-80" dirty="0"/>
              <a:t> </a:t>
            </a:r>
            <a:r>
              <a:rPr spc="-10" dirty="0"/>
              <a:t>analysis</a:t>
            </a:r>
          </a:p>
        </p:txBody>
      </p:sp>
      <p:pic>
        <p:nvPicPr>
          <p:cNvPr id="3" name="object 3"/>
          <p:cNvPicPr/>
          <p:nvPr/>
        </p:nvPicPr>
        <p:blipFill>
          <a:blip r:embed="rId2" cstate="print"/>
          <a:stretch>
            <a:fillRect/>
          </a:stretch>
        </p:blipFill>
        <p:spPr>
          <a:xfrm>
            <a:off x="268224" y="1906523"/>
            <a:ext cx="11655552" cy="404774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Characteristic</a:t>
            </a:r>
            <a:r>
              <a:rPr spc="-75" dirty="0"/>
              <a:t> </a:t>
            </a:r>
            <a:r>
              <a:rPr dirty="0"/>
              <a:t>of</a:t>
            </a:r>
            <a:r>
              <a:rPr spc="-60" dirty="0"/>
              <a:t> </a:t>
            </a:r>
            <a:r>
              <a:rPr dirty="0"/>
              <a:t>sound</a:t>
            </a:r>
            <a:r>
              <a:rPr spc="-55" dirty="0"/>
              <a:t> </a:t>
            </a:r>
            <a:r>
              <a:rPr spc="-10" dirty="0"/>
              <a:t>waves</a:t>
            </a:r>
          </a:p>
        </p:txBody>
      </p:sp>
      <p:sp>
        <p:nvSpPr>
          <p:cNvPr id="3" name="object 3"/>
          <p:cNvSpPr txBox="1"/>
          <p:nvPr/>
        </p:nvSpPr>
        <p:spPr>
          <a:xfrm>
            <a:off x="916939" y="2260219"/>
            <a:ext cx="2582545" cy="39116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latin typeface="Calibri"/>
                <a:cs typeface="Calibri"/>
              </a:rPr>
              <a:t>Loudness</a:t>
            </a:r>
            <a:r>
              <a:rPr sz="2400" spc="-90" dirty="0">
                <a:latin typeface="Calibri"/>
                <a:cs typeface="Calibri"/>
              </a:rPr>
              <a:t> </a:t>
            </a:r>
            <a:r>
              <a:rPr sz="2400" spc="-10" dirty="0">
                <a:latin typeface="Calibri"/>
                <a:cs typeface="Calibri"/>
              </a:rPr>
              <a:t>(Intesity)</a:t>
            </a:r>
            <a:endParaRPr sz="2400">
              <a:latin typeface="Calibri"/>
              <a:cs typeface="Calibri"/>
            </a:endParaRPr>
          </a:p>
        </p:txBody>
      </p:sp>
      <p:sp>
        <p:nvSpPr>
          <p:cNvPr id="4" name="object 4"/>
          <p:cNvSpPr txBox="1"/>
          <p:nvPr/>
        </p:nvSpPr>
        <p:spPr>
          <a:xfrm>
            <a:off x="916939" y="3629025"/>
            <a:ext cx="2421255" cy="39116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latin typeface="Calibri"/>
                <a:cs typeface="Calibri"/>
              </a:rPr>
              <a:t>Frequency</a:t>
            </a:r>
            <a:r>
              <a:rPr sz="2400" spc="-110" dirty="0">
                <a:latin typeface="Calibri"/>
                <a:cs typeface="Calibri"/>
              </a:rPr>
              <a:t> </a:t>
            </a:r>
            <a:r>
              <a:rPr sz="2400" spc="-10" dirty="0">
                <a:latin typeface="Calibri"/>
                <a:cs typeface="Calibri"/>
              </a:rPr>
              <a:t>(pitch)</a:t>
            </a:r>
            <a:endParaRPr sz="2400">
              <a:latin typeface="Calibri"/>
              <a:cs typeface="Calibri"/>
            </a:endParaRPr>
          </a:p>
        </p:txBody>
      </p:sp>
      <p:sp>
        <p:nvSpPr>
          <p:cNvPr id="5" name="object 5"/>
          <p:cNvSpPr txBox="1"/>
          <p:nvPr/>
        </p:nvSpPr>
        <p:spPr>
          <a:xfrm>
            <a:off x="916939" y="4997958"/>
            <a:ext cx="2232025" cy="39116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latin typeface="Calibri"/>
                <a:cs typeface="Calibri"/>
              </a:rPr>
              <a:t>Timbre</a:t>
            </a:r>
            <a:r>
              <a:rPr sz="2400" spc="-110" dirty="0">
                <a:latin typeface="Calibri"/>
                <a:cs typeface="Calibri"/>
              </a:rPr>
              <a:t> </a:t>
            </a:r>
            <a:r>
              <a:rPr sz="2400" spc="-10" dirty="0">
                <a:latin typeface="Calibri"/>
                <a:cs typeface="Calibri"/>
              </a:rPr>
              <a:t>(quality)</a:t>
            </a:r>
            <a:endParaRPr sz="2400">
              <a:latin typeface="Calibri"/>
              <a:cs typeface="Calibri"/>
            </a:endParaRPr>
          </a:p>
        </p:txBody>
      </p:sp>
      <p:pic>
        <p:nvPicPr>
          <p:cNvPr id="6" name="object 6"/>
          <p:cNvPicPr/>
          <p:nvPr/>
        </p:nvPicPr>
        <p:blipFill>
          <a:blip r:embed="rId2" cstate="print"/>
          <a:stretch>
            <a:fillRect/>
          </a:stretch>
        </p:blipFill>
        <p:spPr>
          <a:xfrm>
            <a:off x="4564379" y="4751832"/>
            <a:ext cx="2634996" cy="1728216"/>
          </a:xfrm>
          <a:prstGeom prst="rect">
            <a:avLst/>
          </a:prstGeom>
        </p:spPr>
      </p:pic>
      <p:pic>
        <p:nvPicPr>
          <p:cNvPr id="7" name="object 7"/>
          <p:cNvPicPr/>
          <p:nvPr/>
        </p:nvPicPr>
        <p:blipFill>
          <a:blip r:embed="rId3" cstate="print"/>
          <a:stretch>
            <a:fillRect/>
          </a:stretch>
        </p:blipFill>
        <p:spPr>
          <a:xfrm>
            <a:off x="7605325" y="4806450"/>
            <a:ext cx="1658155" cy="1639140"/>
          </a:xfrm>
          <a:prstGeom prst="rect">
            <a:avLst/>
          </a:prstGeom>
        </p:spPr>
      </p:pic>
      <p:pic>
        <p:nvPicPr>
          <p:cNvPr id="8" name="object 8"/>
          <p:cNvPicPr/>
          <p:nvPr/>
        </p:nvPicPr>
        <p:blipFill>
          <a:blip r:embed="rId4" cstate="print"/>
          <a:stretch>
            <a:fillRect/>
          </a:stretch>
        </p:blipFill>
        <p:spPr>
          <a:xfrm>
            <a:off x="4360104" y="1944019"/>
            <a:ext cx="2617717" cy="954308"/>
          </a:xfrm>
          <a:prstGeom prst="rect">
            <a:avLst/>
          </a:prstGeom>
        </p:spPr>
      </p:pic>
      <p:pic>
        <p:nvPicPr>
          <p:cNvPr id="9" name="object 9"/>
          <p:cNvPicPr/>
          <p:nvPr/>
        </p:nvPicPr>
        <p:blipFill>
          <a:blip r:embed="rId5" cstate="print"/>
          <a:stretch>
            <a:fillRect/>
          </a:stretch>
        </p:blipFill>
        <p:spPr>
          <a:xfrm>
            <a:off x="4012691" y="3291840"/>
            <a:ext cx="3270347" cy="989075"/>
          </a:xfrm>
          <a:prstGeom prst="rect">
            <a:avLst/>
          </a:prstGeom>
        </p:spPr>
      </p:pic>
      <p:pic>
        <p:nvPicPr>
          <p:cNvPr id="10" name="object 10"/>
          <p:cNvPicPr/>
          <p:nvPr/>
        </p:nvPicPr>
        <p:blipFill>
          <a:blip r:embed="rId6" cstate="print"/>
          <a:stretch>
            <a:fillRect/>
          </a:stretch>
        </p:blipFill>
        <p:spPr>
          <a:xfrm>
            <a:off x="7482840" y="3316223"/>
            <a:ext cx="4305075" cy="940307"/>
          </a:xfrm>
          <a:prstGeom prst="rect">
            <a:avLst/>
          </a:prstGeom>
        </p:spPr>
      </p:pic>
      <p:sp>
        <p:nvSpPr>
          <p:cNvPr id="11" name="object 11"/>
          <p:cNvSpPr txBox="1"/>
          <p:nvPr/>
        </p:nvSpPr>
        <p:spPr>
          <a:xfrm>
            <a:off x="4890008" y="4388357"/>
            <a:ext cx="17621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high-pitched</a:t>
            </a:r>
            <a:r>
              <a:rPr sz="1800" b="1" spc="-65" dirty="0">
                <a:solidFill>
                  <a:srgbClr val="FF0000"/>
                </a:solidFill>
                <a:latin typeface="Calibri"/>
                <a:cs typeface="Calibri"/>
              </a:rPr>
              <a:t> </a:t>
            </a:r>
            <a:r>
              <a:rPr sz="1800" b="1" spc="-20" dirty="0">
                <a:solidFill>
                  <a:srgbClr val="FF0000"/>
                </a:solidFill>
                <a:latin typeface="Calibri"/>
                <a:cs typeface="Calibri"/>
              </a:rPr>
              <a:t>voice</a:t>
            </a:r>
            <a:endParaRPr sz="1800">
              <a:latin typeface="Calibri"/>
              <a:cs typeface="Calibri"/>
            </a:endParaRPr>
          </a:p>
        </p:txBody>
      </p:sp>
      <p:sp>
        <p:nvSpPr>
          <p:cNvPr id="12" name="object 12"/>
          <p:cNvSpPr txBox="1"/>
          <p:nvPr/>
        </p:nvSpPr>
        <p:spPr>
          <a:xfrm>
            <a:off x="8893809" y="4342003"/>
            <a:ext cx="1701164"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low-</a:t>
            </a:r>
            <a:r>
              <a:rPr sz="1800" b="1" dirty="0">
                <a:solidFill>
                  <a:srgbClr val="FF0000"/>
                </a:solidFill>
                <a:latin typeface="Calibri"/>
                <a:cs typeface="Calibri"/>
              </a:rPr>
              <a:t>pitched</a:t>
            </a:r>
            <a:r>
              <a:rPr sz="1800" b="1" spc="-35" dirty="0">
                <a:solidFill>
                  <a:srgbClr val="FF0000"/>
                </a:solidFill>
                <a:latin typeface="Calibri"/>
                <a:cs typeface="Calibri"/>
              </a:rPr>
              <a:t> </a:t>
            </a:r>
            <a:r>
              <a:rPr sz="1800" b="1" spc="-20" dirty="0">
                <a:solidFill>
                  <a:srgbClr val="FF0000"/>
                </a:solidFill>
                <a:latin typeface="Calibri"/>
                <a:cs typeface="Calibri"/>
              </a:rPr>
              <a:t>voice</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DE23-0C7E-012C-74A0-2B28DCE6117B}"/>
              </a:ext>
            </a:extLst>
          </p:cNvPr>
          <p:cNvSpPr>
            <a:spLocks noGrp="1"/>
          </p:cNvSpPr>
          <p:nvPr>
            <p:ph type="title"/>
          </p:nvPr>
        </p:nvSpPr>
        <p:spPr/>
        <p:txBody>
          <a:bodyPr/>
          <a:lstStyle/>
          <a:p>
            <a:pPr algn="ctr"/>
            <a:r>
              <a:rPr lang="en-US" b="1" dirty="0" err="1"/>
              <a:t>Modalitățile</a:t>
            </a:r>
            <a:r>
              <a:rPr lang="en-US" b="1" dirty="0"/>
              <a:t> </a:t>
            </a:r>
            <a:r>
              <a:rPr lang="en-US" b="1" dirty="0" err="1"/>
              <a:t>undelor</a:t>
            </a:r>
            <a:r>
              <a:rPr lang="en-US" b="1" dirty="0"/>
              <a:t> </a:t>
            </a:r>
            <a:r>
              <a:rPr lang="en-US" b="1" dirty="0" err="1"/>
              <a:t>sonore</a:t>
            </a:r>
            <a:endParaRPr lang="en-US" b="1" dirty="0"/>
          </a:p>
        </p:txBody>
      </p:sp>
      <p:sp>
        <p:nvSpPr>
          <p:cNvPr id="3" name="Text Placeholder 2">
            <a:extLst>
              <a:ext uri="{FF2B5EF4-FFF2-40B4-BE49-F238E27FC236}">
                <a16:creationId xmlns:a16="http://schemas.microsoft.com/office/drawing/2014/main" id="{4699F790-227E-E337-27B7-CEC2BF775D48}"/>
              </a:ext>
            </a:extLst>
          </p:cNvPr>
          <p:cNvSpPr>
            <a:spLocks noGrp="1"/>
          </p:cNvSpPr>
          <p:nvPr>
            <p:ph type="body" idx="1"/>
          </p:nvPr>
        </p:nvSpPr>
        <p:spPr>
          <a:xfrm>
            <a:off x="685800" y="2685745"/>
            <a:ext cx="10698732" cy="1846659"/>
          </a:xfrm>
        </p:spPr>
        <p:txBody>
          <a:bodyPr/>
          <a:lstStyle/>
          <a:p>
            <a:r>
              <a:rPr lang="en-US" dirty="0"/>
              <a:t> Este </a:t>
            </a:r>
            <a:r>
              <a:rPr lang="en-US" dirty="0" err="1"/>
              <a:t>calitatea</a:t>
            </a:r>
            <a:r>
              <a:rPr lang="en-US" dirty="0"/>
              <a:t> </a:t>
            </a:r>
            <a:r>
              <a:rPr lang="en-US" dirty="0" err="1"/>
              <a:t>senzațiilor</a:t>
            </a:r>
            <a:r>
              <a:rPr lang="en-US" dirty="0"/>
              <a:t> auditive </a:t>
            </a:r>
            <a:r>
              <a:rPr lang="en-US" dirty="0" err="1"/>
              <a:t>produse</a:t>
            </a:r>
            <a:r>
              <a:rPr lang="en-US" dirty="0"/>
              <a:t> de </a:t>
            </a:r>
            <a:r>
              <a:rPr lang="en-US" dirty="0" err="1"/>
              <a:t>tonul</a:t>
            </a:r>
            <a:r>
              <a:rPr lang="en-US" dirty="0"/>
              <a:t> </a:t>
            </a:r>
            <a:r>
              <a:rPr lang="en-US" dirty="0" err="1"/>
              <a:t>unei</a:t>
            </a:r>
            <a:r>
              <a:rPr lang="en-US" dirty="0"/>
              <a:t> </a:t>
            </a:r>
            <a:r>
              <a:rPr lang="en-US" dirty="0" err="1"/>
              <a:t>unde</a:t>
            </a:r>
            <a:r>
              <a:rPr lang="en-US" dirty="0"/>
              <a:t> </a:t>
            </a:r>
            <a:r>
              <a:rPr lang="en-US" dirty="0" err="1"/>
              <a:t>sonore</a:t>
            </a:r>
            <a:r>
              <a:rPr lang="en-US" dirty="0"/>
              <a:t>.</a:t>
            </a:r>
            <a:endParaRPr lang="ro-RO" dirty="0"/>
          </a:p>
          <a:p>
            <a:endParaRPr lang="ro-RO" dirty="0"/>
          </a:p>
          <a:p>
            <a:r>
              <a:rPr lang="en-US" dirty="0"/>
              <a:t> </a:t>
            </a:r>
            <a:r>
              <a:rPr lang="en-US" dirty="0" err="1"/>
              <a:t>Timbrul</a:t>
            </a:r>
            <a:r>
              <a:rPr lang="en-US" dirty="0"/>
              <a:t> </a:t>
            </a:r>
            <a:r>
              <a:rPr lang="en-US" dirty="0" err="1"/>
              <a:t>unui</a:t>
            </a:r>
            <a:r>
              <a:rPr lang="en-US" dirty="0"/>
              <a:t> </a:t>
            </a:r>
            <a:r>
              <a:rPr lang="en-US" dirty="0" err="1"/>
              <a:t>sunet</a:t>
            </a:r>
            <a:r>
              <a:rPr lang="en-US" dirty="0"/>
              <a:t> </a:t>
            </a:r>
            <a:r>
              <a:rPr lang="en-US" dirty="0" err="1"/>
              <a:t>depinde</a:t>
            </a:r>
            <a:r>
              <a:rPr lang="en-US" dirty="0"/>
              <a:t> de forma </a:t>
            </a:r>
            <a:r>
              <a:rPr lang="en-US" dirty="0" err="1"/>
              <a:t>sa</a:t>
            </a:r>
            <a:r>
              <a:rPr lang="en-US" dirty="0"/>
              <a:t> de </a:t>
            </a:r>
            <a:r>
              <a:rPr lang="en-US" dirty="0" err="1"/>
              <a:t>undă</a:t>
            </a:r>
            <a:r>
              <a:rPr lang="en-US" dirty="0"/>
              <a:t>, care </a:t>
            </a:r>
            <a:r>
              <a:rPr lang="en-US" dirty="0" err="1"/>
              <a:t>variază</a:t>
            </a:r>
            <a:r>
              <a:rPr lang="en-US" dirty="0"/>
              <a:t> </a:t>
            </a:r>
            <a:r>
              <a:rPr lang="en-US" dirty="0" err="1"/>
              <a:t>în</a:t>
            </a:r>
            <a:r>
              <a:rPr lang="en-US" dirty="0"/>
              <a:t> </a:t>
            </a:r>
            <a:r>
              <a:rPr lang="en-US" dirty="0" err="1"/>
              <a:t>funcție</a:t>
            </a:r>
            <a:r>
              <a:rPr lang="en-US" dirty="0"/>
              <a:t> de </a:t>
            </a:r>
            <a:r>
              <a:rPr lang="en-US" dirty="0" err="1"/>
              <a:t>numărul</a:t>
            </a:r>
            <a:r>
              <a:rPr lang="en-US" dirty="0"/>
              <a:t> de </a:t>
            </a:r>
            <a:r>
              <a:rPr lang="en-US" dirty="0" err="1"/>
              <a:t>armonice</a:t>
            </a:r>
            <a:r>
              <a:rPr lang="en-US" dirty="0"/>
              <a:t> </a:t>
            </a:r>
            <a:r>
              <a:rPr lang="en-US" dirty="0" err="1"/>
              <a:t>prezente</a:t>
            </a:r>
            <a:r>
              <a:rPr lang="en-US" dirty="0"/>
              <a:t>, de </a:t>
            </a:r>
            <a:r>
              <a:rPr lang="en-US" dirty="0" err="1"/>
              <a:t>frecvențele</a:t>
            </a:r>
            <a:r>
              <a:rPr lang="en-US" dirty="0"/>
              <a:t> lor </a:t>
            </a:r>
            <a:r>
              <a:rPr lang="en-US" dirty="0" err="1"/>
              <a:t>și</a:t>
            </a:r>
            <a:r>
              <a:rPr lang="en-US" dirty="0"/>
              <a:t> de </a:t>
            </a:r>
            <a:r>
              <a:rPr lang="en-US" dirty="0" err="1"/>
              <a:t>intensitățile</a:t>
            </a:r>
            <a:r>
              <a:rPr lang="en-US" dirty="0"/>
              <a:t> lor relative.</a:t>
            </a:r>
          </a:p>
        </p:txBody>
      </p:sp>
      <p:pic>
        <p:nvPicPr>
          <p:cNvPr id="5" name="Picture 4">
            <a:extLst>
              <a:ext uri="{FF2B5EF4-FFF2-40B4-BE49-F238E27FC236}">
                <a16:creationId xmlns:a16="http://schemas.microsoft.com/office/drawing/2014/main" id="{59157A80-2F73-30C1-321A-B06B531A7999}"/>
              </a:ext>
            </a:extLst>
          </p:cNvPr>
          <p:cNvPicPr>
            <a:picLocks noChangeAspect="1"/>
          </p:cNvPicPr>
          <p:nvPr/>
        </p:nvPicPr>
        <p:blipFill>
          <a:blip r:embed="rId2"/>
          <a:stretch>
            <a:fillRect/>
          </a:stretch>
        </p:blipFill>
        <p:spPr>
          <a:xfrm>
            <a:off x="5594855" y="4343400"/>
            <a:ext cx="5477639" cy="2324424"/>
          </a:xfrm>
          <a:prstGeom prst="rect">
            <a:avLst/>
          </a:prstGeom>
        </p:spPr>
      </p:pic>
      <p:sp>
        <p:nvSpPr>
          <p:cNvPr id="7" name="TextBox 6">
            <a:extLst>
              <a:ext uri="{FF2B5EF4-FFF2-40B4-BE49-F238E27FC236}">
                <a16:creationId xmlns:a16="http://schemas.microsoft.com/office/drawing/2014/main" id="{90FDC78B-8C9F-F2CB-9E6B-FAEA6092FB01}"/>
              </a:ext>
            </a:extLst>
          </p:cNvPr>
          <p:cNvSpPr txBox="1"/>
          <p:nvPr/>
        </p:nvSpPr>
        <p:spPr>
          <a:xfrm>
            <a:off x="2640466" y="1759058"/>
            <a:ext cx="8744066" cy="369332"/>
          </a:xfrm>
          <a:prstGeom prst="rect">
            <a:avLst/>
          </a:prstGeom>
          <a:noFill/>
        </p:spPr>
        <p:txBody>
          <a:bodyPr wrap="square">
            <a:spAutoFit/>
          </a:bodyPr>
          <a:lstStyle/>
          <a:p>
            <a:r>
              <a:rPr lang="en-US" b="1" dirty="0">
                <a:solidFill>
                  <a:srgbClr val="FF0000"/>
                </a:solidFill>
              </a:rPr>
              <a:t>3. </a:t>
            </a:r>
            <a:r>
              <a:rPr lang="en-US" b="1" dirty="0" err="1">
                <a:solidFill>
                  <a:srgbClr val="FF0000"/>
                </a:solidFill>
              </a:rPr>
              <a:t>Calitatea</a:t>
            </a:r>
            <a:r>
              <a:rPr lang="en-US" b="1" dirty="0">
                <a:solidFill>
                  <a:srgbClr val="FF0000"/>
                </a:solidFill>
              </a:rPr>
              <a:t> </a:t>
            </a:r>
            <a:r>
              <a:rPr lang="en-US" b="1" dirty="0" err="1">
                <a:solidFill>
                  <a:srgbClr val="FF0000"/>
                </a:solidFill>
              </a:rPr>
              <a:t>sunetului</a:t>
            </a:r>
            <a:r>
              <a:rPr lang="en-US" b="1" dirty="0">
                <a:solidFill>
                  <a:srgbClr val="FF0000"/>
                </a:solidFill>
              </a:rPr>
              <a:t> ≡ </a:t>
            </a:r>
            <a:r>
              <a:rPr lang="en-US" b="1" dirty="0" err="1">
                <a:solidFill>
                  <a:srgbClr val="FF0000"/>
                </a:solidFill>
              </a:rPr>
              <a:t>Culoarea</a:t>
            </a:r>
            <a:r>
              <a:rPr lang="en-US" b="1" dirty="0">
                <a:solidFill>
                  <a:srgbClr val="FF0000"/>
                </a:solidFill>
              </a:rPr>
              <a:t> </a:t>
            </a:r>
            <a:r>
              <a:rPr lang="en-US" b="1" dirty="0" err="1">
                <a:solidFill>
                  <a:srgbClr val="FF0000"/>
                </a:solidFill>
              </a:rPr>
              <a:t>tonului</a:t>
            </a:r>
            <a:r>
              <a:rPr lang="en-US" b="1" dirty="0">
                <a:solidFill>
                  <a:srgbClr val="FF0000"/>
                </a:solidFill>
              </a:rPr>
              <a:t> ≡ </a:t>
            </a:r>
            <a:r>
              <a:rPr lang="en-US" b="1" dirty="0" err="1">
                <a:solidFill>
                  <a:srgbClr val="FF0000"/>
                </a:solidFill>
              </a:rPr>
              <a:t>Calitatea</a:t>
            </a:r>
            <a:r>
              <a:rPr lang="en-US" b="1" dirty="0">
                <a:solidFill>
                  <a:srgbClr val="FF0000"/>
                </a:solidFill>
              </a:rPr>
              <a:t> </a:t>
            </a:r>
            <a:r>
              <a:rPr lang="en-US" b="1" dirty="0" err="1">
                <a:solidFill>
                  <a:srgbClr val="FF0000"/>
                </a:solidFill>
              </a:rPr>
              <a:t>tonului</a:t>
            </a:r>
            <a:r>
              <a:rPr lang="en-US" b="1" dirty="0">
                <a:solidFill>
                  <a:srgbClr val="FF0000"/>
                </a:solidFill>
              </a:rPr>
              <a:t> ≡ </a:t>
            </a:r>
            <a:r>
              <a:rPr lang="en-US" b="1" dirty="0" err="1">
                <a:solidFill>
                  <a:srgbClr val="FF0000"/>
                </a:solidFill>
              </a:rPr>
              <a:t>Timbru</a:t>
            </a:r>
            <a:endParaRPr lang="en-US" b="1" dirty="0">
              <a:solidFill>
                <a:srgbClr val="FF0000"/>
              </a:solidFill>
            </a:endParaRPr>
          </a:p>
        </p:txBody>
      </p:sp>
    </p:spTree>
    <p:extLst>
      <p:ext uri="{BB962C8B-B14F-4D97-AF65-F5344CB8AC3E}">
        <p14:creationId xmlns:p14="http://schemas.microsoft.com/office/powerpoint/2010/main" val="411502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F15375-07D2-2135-9C8A-96B13E191ACA}"/>
              </a:ext>
            </a:extLst>
          </p:cNvPr>
          <p:cNvSpPr txBox="1"/>
          <p:nvPr/>
        </p:nvSpPr>
        <p:spPr>
          <a:xfrm>
            <a:off x="807468" y="2470501"/>
            <a:ext cx="6736332" cy="1200329"/>
          </a:xfrm>
          <a:prstGeom prst="rect">
            <a:avLst/>
          </a:prstGeom>
          <a:noFill/>
        </p:spPr>
        <p:txBody>
          <a:bodyPr wrap="square">
            <a:spAutoFit/>
          </a:bodyPr>
          <a:lstStyle/>
          <a:p>
            <a:r>
              <a:rPr lang="en-US" sz="2400" b="1" dirty="0" err="1"/>
              <a:t>Dacă</a:t>
            </a:r>
            <a:r>
              <a:rPr lang="en-US" sz="2400" b="1" dirty="0"/>
              <a:t> </a:t>
            </a:r>
            <a:r>
              <a:rPr lang="en-US" sz="2400" b="1" dirty="0" err="1"/>
              <a:t>sunetul</a:t>
            </a:r>
            <a:r>
              <a:rPr lang="en-US" sz="2400" b="1" dirty="0"/>
              <a:t> are </a:t>
            </a:r>
            <a:r>
              <a:rPr lang="en-US" sz="2400" b="1" dirty="0" err="1"/>
              <a:t>aceeași</a:t>
            </a:r>
            <a:r>
              <a:rPr lang="en-US" sz="2400" b="1" dirty="0"/>
              <a:t> </a:t>
            </a:r>
            <a:r>
              <a:rPr lang="en-US" sz="2400" b="1" dirty="0" err="1"/>
              <a:t>înălțime</a:t>
            </a:r>
            <a:r>
              <a:rPr lang="en-US" sz="2400" b="1" dirty="0"/>
              <a:t> </a:t>
            </a:r>
            <a:r>
              <a:rPr lang="en-US" sz="2400" b="1" dirty="0" err="1"/>
              <a:t>și</a:t>
            </a:r>
            <a:r>
              <a:rPr lang="en-US" sz="2400" b="1" dirty="0"/>
              <a:t> </a:t>
            </a:r>
            <a:r>
              <a:rPr lang="en-US" sz="2400" b="1" dirty="0" err="1"/>
              <a:t>intensitate</a:t>
            </a:r>
            <a:r>
              <a:rPr lang="en-US" sz="2400" b="1" dirty="0"/>
              <a:t>, </a:t>
            </a:r>
            <a:r>
              <a:rPr lang="en-US" sz="2400" b="1" dirty="0" err="1"/>
              <a:t>dar</a:t>
            </a:r>
            <a:r>
              <a:rPr lang="en-US" sz="2400" b="1" dirty="0"/>
              <a:t> le </a:t>
            </a:r>
            <a:r>
              <a:rPr lang="en-US" sz="2400" b="1" dirty="0" err="1"/>
              <a:t>percepi</a:t>
            </a:r>
            <a:r>
              <a:rPr lang="en-US" sz="2400" b="1" dirty="0"/>
              <a:t> ca </a:t>
            </a:r>
            <a:r>
              <a:rPr lang="en-US" sz="2400" b="1" dirty="0" err="1"/>
              <a:t>fiind</a:t>
            </a:r>
            <a:r>
              <a:rPr lang="en-US" sz="2400" b="1" dirty="0"/>
              <a:t> </a:t>
            </a:r>
            <a:r>
              <a:rPr lang="en-US" sz="2400" b="1" dirty="0" err="1"/>
              <a:t>diferite</a:t>
            </a:r>
            <a:r>
              <a:rPr lang="en-US" sz="2400" b="1" dirty="0"/>
              <a:t>, </a:t>
            </a:r>
            <a:r>
              <a:rPr lang="en-US" sz="2400" b="1" dirty="0" err="1"/>
              <a:t>atunci</a:t>
            </a:r>
            <a:r>
              <a:rPr lang="en-US" sz="2400" b="1" dirty="0"/>
              <a:t> </a:t>
            </a:r>
            <a:r>
              <a:rPr lang="en-US" sz="2400" b="1" dirty="0" err="1"/>
              <a:t>tonurile</a:t>
            </a:r>
            <a:r>
              <a:rPr lang="en-US" sz="2400" b="1" dirty="0"/>
              <a:t> </a:t>
            </a:r>
            <a:r>
              <a:rPr lang="en-US" sz="2400" b="1" dirty="0" err="1"/>
              <a:t>diferă</a:t>
            </a:r>
            <a:r>
              <a:rPr lang="en-US" sz="2400" b="1" dirty="0"/>
              <a:t> </a:t>
            </a:r>
            <a:r>
              <a:rPr lang="en-US" sz="2400" b="1" dirty="0" err="1"/>
              <a:t>în</a:t>
            </a:r>
            <a:r>
              <a:rPr lang="en-US" sz="2400" b="1" dirty="0"/>
              <a:t> </a:t>
            </a:r>
            <a:r>
              <a:rPr lang="en-US" sz="2400" b="1" dirty="0" err="1"/>
              <a:t>timbru</a:t>
            </a:r>
            <a:r>
              <a:rPr lang="en-US" sz="2400" b="1" dirty="0"/>
              <a:t>.</a:t>
            </a:r>
          </a:p>
        </p:txBody>
      </p:sp>
      <p:pic>
        <p:nvPicPr>
          <p:cNvPr id="7" name="Picture 6">
            <a:extLst>
              <a:ext uri="{FF2B5EF4-FFF2-40B4-BE49-F238E27FC236}">
                <a16:creationId xmlns:a16="http://schemas.microsoft.com/office/drawing/2014/main" id="{A708E986-FD60-799C-E883-D6311EF7B4EA}"/>
              </a:ext>
            </a:extLst>
          </p:cNvPr>
          <p:cNvPicPr>
            <a:picLocks noChangeAspect="1"/>
          </p:cNvPicPr>
          <p:nvPr/>
        </p:nvPicPr>
        <p:blipFill>
          <a:blip r:embed="rId2"/>
          <a:stretch>
            <a:fillRect/>
          </a:stretch>
        </p:blipFill>
        <p:spPr>
          <a:xfrm>
            <a:off x="8839200" y="255249"/>
            <a:ext cx="2995778" cy="6309475"/>
          </a:xfrm>
          <a:prstGeom prst="rect">
            <a:avLst/>
          </a:prstGeom>
        </p:spPr>
      </p:pic>
    </p:spTree>
    <p:extLst>
      <p:ext uri="{BB962C8B-B14F-4D97-AF65-F5344CB8AC3E}">
        <p14:creationId xmlns:p14="http://schemas.microsoft.com/office/powerpoint/2010/main" val="942849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Characteristic</a:t>
            </a:r>
            <a:r>
              <a:rPr spc="-75" dirty="0"/>
              <a:t> </a:t>
            </a:r>
            <a:r>
              <a:rPr dirty="0"/>
              <a:t>of</a:t>
            </a:r>
            <a:r>
              <a:rPr spc="-60" dirty="0"/>
              <a:t> </a:t>
            </a:r>
            <a:r>
              <a:rPr dirty="0"/>
              <a:t>sound</a:t>
            </a:r>
            <a:r>
              <a:rPr spc="-55" dirty="0"/>
              <a:t> </a:t>
            </a:r>
            <a:r>
              <a:rPr spc="-10" dirty="0"/>
              <a:t>waves</a:t>
            </a:r>
          </a:p>
        </p:txBody>
      </p:sp>
      <p:sp>
        <p:nvSpPr>
          <p:cNvPr id="3" name="object 3"/>
          <p:cNvSpPr txBox="1"/>
          <p:nvPr/>
        </p:nvSpPr>
        <p:spPr>
          <a:xfrm>
            <a:off x="1050442" y="1742312"/>
            <a:ext cx="4435475" cy="4895699"/>
          </a:xfrm>
          <a:prstGeom prst="rect">
            <a:avLst/>
          </a:prstGeom>
        </p:spPr>
        <p:txBody>
          <a:bodyPr vert="horz" wrap="square" lIns="0" tIns="97155" rIns="0" bIns="0" rtlCol="0">
            <a:spAutoFit/>
          </a:bodyPr>
          <a:lstStyle/>
          <a:p>
            <a:pPr marL="239395" marR="5080" indent="-227329" algn="just">
              <a:lnSpc>
                <a:spcPct val="80000"/>
              </a:lnSpc>
              <a:spcBef>
                <a:spcPts val="765"/>
              </a:spcBef>
              <a:buFont typeface="Arial MT"/>
              <a:buChar char="•"/>
              <a:tabLst>
                <a:tab pos="240665" algn="l"/>
                <a:tab pos="1757680" algn="l"/>
                <a:tab pos="3876040" algn="l"/>
              </a:tabLst>
            </a:pPr>
            <a:r>
              <a:rPr lang="en-US" sz="2800" dirty="0" err="1">
                <a:latin typeface="Calibri"/>
                <a:cs typeface="Calibri"/>
              </a:rPr>
              <a:t>Sensibilitatea</a:t>
            </a:r>
            <a:r>
              <a:rPr lang="en-US" sz="2800" dirty="0">
                <a:latin typeface="Calibri"/>
                <a:cs typeface="Calibri"/>
              </a:rPr>
              <a:t> </a:t>
            </a:r>
            <a:r>
              <a:rPr lang="en-US" sz="2800" dirty="0" err="1">
                <a:latin typeface="Calibri"/>
                <a:cs typeface="Calibri"/>
              </a:rPr>
              <a:t>urechii</a:t>
            </a:r>
            <a:r>
              <a:rPr lang="en-US" sz="2800" dirty="0">
                <a:latin typeface="Calibri"/>
                <a:cs typeface="Calibri"/>
              </a:rPr>
              <a:t> se </a:t>
            </a:r>
            <a:r>
              <a:rPr lang="en-US" sz="2800" dirty="0" err="1">
                <a:latin typeface="Calibri"/>
                <a:cs typeface="Calibri"/>
              </a:rPr>
              <a:t>modifică</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funcție</a:t>
            </a:r>
            <a:r>
              <a:rPr lang="en-US" sz="2800" dirty="0">
                <a:latin typeface="Calibri"/>
                <a:cs typeface="Calibri"/>
              </a:rPr>
              <a:t> de </a:t>
            </a:r>
            <a:r>
              <a:rPr lang="en-US" sz="2800" dirty="0" err="1">
                <a:latin typeface="Calibri"/>
                <a:cs typeface="Calibri"/>
              </a:rPr>
              <a:t>frecvență</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poate</a:t>
            </a:r>
            <a:r>
              <a:rPr lang="en-US" sz="2800" dirty="0">
                <a:latin typeface="Calibri"/>
                <a:cs typeface="Calibri"/>
              </a:rPr>
              <a:t> fi </a:t>
            </a:r>
            <a:r>
              <a:rPr lang="en-US" sz="2800" dirty="0" err="1">
                <a:latin typeface="Calibri"/>
                <a:cs typeface="Calibri"/>
              </a:rPr>
              <a:t>descrisă</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funcție</a:t>
            </a:r>
            <a:r>
              <a:rPr lang="en-US" sz="2800" dirty="0">
                <a:latin typeface="Calibri"/>
                <a:cs typeface="Calibri"/>
              </a:rPr>
              <a:t> de </a:t>
            </a:r>
            <a:r>
              <a:rPr lang="en-US" sz="2800" dirty="0" err="1">
                <a:latin typeface="Calibri"/>
                <a:cs typeface="Calibri"/>
              </a:rPr>
              <a:t>intensitatea</a:t>
            </a:r>
            <a:r>
              <a:rPr lang="en-US" sz="2800" dirty="0">
                <a:latin typeface="Calibri"/>
                <a:cs typeface="Calibri"/>
              </a:rPr>
              <a:t> </a:t>
            </a:r>
            <a:r>
              <a:rPr lang="en-US" sz="2800" dirty="0" err="1">
                <a:latin typeface="Calibri"/>
                <a:cs typeface="Calibri"/>
              </a:rPr>
              <a:t>sunetului</a:t>
            </a:r>
            <a:r>
              <a:rPr lang="en-US" sz="2800" dirty="0">
                <a:latin typeface="Calibri"/>
                <a:cs typeface="Calibri"/>
              </a:rPr>
              <a:t>. </a:t>
            </a:r>
            <a:endParaRPr lang="ro-RO" sz="2800" dirty="0">
              <a:latin typeface="Calibri"/>
              <a:cs typeface="Calibri"/>
            </a:endParaRPr>
          </a:p>
          <a:p>
            <a:pPr marL="239395" marR="5080" indent="-227329" algn="just">
              <a:lnSpc>
                <a:spcPct val="80000"/>
              </a:lnSpc>
              <a:spcBef>
                <a:spcPts val="765"/>
              </a:spcBef>
              <a:buFont typeface="Arial MT"/>
              <a:buChar char="•"/>
              <a:tabLst>
                <a:tab pos="240665" algn="l"/>
                <a:tab pos="1757680" algn="l"/>
                <a:tab pos="3876040" algn="l"/>
              </a:tabLst>
            </a:pPr>
            <a:r>
              <a:rPr lang="en-US" sz="2800" dirty="0" err="1">
                <a:latin typeface="Calibri"/>
                <a:cs typeface="Calibri"/>
              </a:rPr>
              <a:t>Izofonul</a:t>
            </a:r>
            <a:r>
              <a:rPr lang="en-US" sz="2800" dirty="0">
                <a:latin typeface="Calibri"/>
                <a:cs typeface="Calibri"/>
              </a:rPr>
              <a:t> (</a:t>
            </a:r>
            <a:r>
              <a:rPr lang="en-US" sz="2800" dirty="0" err="1">
                <a:latin typeface="Calibri"/>
                <a:cs typeface="Calibri"/>
              </a:rPr>
              <a:t>volumul</a:t>
            </a:r>
            <a:r>
              <a:rPr lang="en-US" sz="2800" dirty="0">
                <a:latin typeface="Calibri"/>
                <a:cs typeface="Calibri"/>
              </a:rPr>
              <a:t> constant) </a:t>
            </a:r>
            <a:r>
              <a:rPr lang="en-US" sz="2800" dirty="0" err="1">
                <a:latin typeface="Calibri"/>
                <a:cs typeface="Calibri"/>
              </a:rPr>
              <a:t>variază</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funcție</a:t>
            </a:r>
            <a:r>
              <a:rPr lang="en-US" sz="2800" dirty="0">
                <a:latin typeface="Calibri"/>
                <a:cs typeface="Calibri"/>
              </a:rPr>
              <a:t> de </a:t>
            </a:r>
            <a:r>
              <a:rPr lang="en-US" sz="2800" dirty="0" err="1">
                <a:latin typeface="Calibri"/>
                <a:cs typeface="Calibri"/>
              </a:rPr>
              <a:t>intensitate</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frecvență</a:t>
            </a:r>
            <a:r>
              <a:rPr lang="en-US" sz="2800" dirty="0">
                <a:latin typeface="Calibri"/>
                <a:cs typeface="Calibri"/>
              </a:rPr>
              <a:t>.</a:t>
            </a:r>
            <a:endParaRPr lang="ro-RO" sz="2800" dirty="0">
              <a:latin typeface="Calibri"/>
              <a:cs typeface="Calibri"/>
            </a:endParaRPr>
          </a:p>
          <a:p>
            <a:pPr marL="239395" marR="5080" indent="-227329" algn="just">
              <a:lnSpc>
                <a:spcPct val="80000"/>
              </a:lnSpc>
              <a:spcBef>
                <a:spcPts val="765"/>
              </a:spcBef>
              <a:buFont typeface="Arial MT"/>
              <a:buChar char="•"/>
              <a:tabLst>
                <a:tab pos="240665" algn="l"/>
                <a:tab pos="1757680" algn="l"/>
                <a:tab pos="3876040" algn="l"/>
              </a:tabLst>
            </a:pPr>
            <a:endParaRPr lang="ro-RO" sz="2800" dirty="0">
              <a:latin typeface="Calibri"/>
              <a:cs typeface="Calibri"/>
            </a:endParaRPr>
          </a:p>
          <a:p>
            <a:pPr marL="239395" marR="5080" indent="-227329" algn="just">
              <a:lnSpc>
                <a:spcPct val="80000"/>
              </a:lnSpc>
              <a:spcBef>
                <a:spcPts val="765"/>
              </a:spcBef>
              <a:buFont typeface="Arial MT"/>
              <a:buChar char="•"/>
              <a:tabLst>
                <a:tab pos="240665" algn="l"/>
                <a:tab pos="1757680" algn="l"/>
                <a:tab pos="3876040" algn="l"/>
              </a:tabLst>
            </a:pPr>
            <a:r>
              <a:rPr lang="en-US" sz="2800" dirty="0" err="1">
                <a:latin typeface="Calibri"/>
                <a:cs typeface="Calibri"/>
              </a:rPr>
              <a:t>Unitatea</a:t>
            </a:r>
            <a:r>
              <a:rPr lang="en-US" sz="2800" dirty="0">
                <a:latin typeface="Calibri"/>
                <a:cs typeface="Calibri"/>
              </a:rPr>
              <a:t> de </a:t>
            </a:r>
            <a:r>
              <a:rPr lang="en-US" sz="2800" dirty="0" err="1">
                <a:latin typeface="Calibri"/>
                <a:cs typeface="Calibri"/>
              </a:rPr>
              <a:t>măsură</a:t>
            </a:r>
            <a:r>
              <a:rPr lang="en-US" sz="2800" dirty="0">
                <a:latin typeface="Calibri"/>
                <a:cs typeface="Calibri"/>
              </a:rPr>
              <a:t> </a:t>
            </a:r>
            <a:r>
              <a:rPr lang="en-US" sz="2800" dirty="0" err="1">
                <a:latin typeface="Calibri"/>
                <a:cs typeface="Calibri"/>
              </a:rPr>
              <a:t>pentru</a:t>
            </a:r>
            <a:r>
              <a:rPr lang="en-US" sz="2800" dirty="0">
                <a:latin typeface="Calibri"/>
                <a:cs typeface="Calibri"/>
              </a:rPr>
              <a:t> </a:t>
            </a:r>
            <a:r>
              <a:rPr lang="en-US" sz="2800" dirty="0" err="1">
                <a:latin typeface="Calibri"/>
                <a:cs typeface="Calibri"/>
              </a:rPr>
              <a:t>volum</a:t>
            </a:r>
            <a:r>
              <a:rPr lang="en-US" sz="2800" dirty="0">
                <a:latin typeface="Calibri"/>
                <a:cs typeface="Calibri"/>
              </a:rPr>
              <a:t> </a:t>
            </a:r>
            <a:r>
              <a:rPr lang="en-US" sz="2800" dirty="0" err="1">
                <a:latin typeface="Calibri"/>
                <a:cs typeface="Calibri"/>
              </a:rPr>
              <a:t>este</a:t>
            </a:r>
            <a:r>
              <a:rPr lang="en-US" sz="2800" dirty="0">
                <a:latin typeface="Calibri"/>
                <a:cs typeface="Calibri"/>
              </a:rPr>
              <a:t> </a:t>
            </a:r>
            <a:r>
              <a:rPr lang="en-US" sz="2800" dirty="0" err="1">
                <a:latin typeface="Calibri"/>
                <a:cs typeface="Calibri"/>
              </a:rPr>
              <a:t>fonul</a:t>
            </a:r>
            <a:r>
              <a:rPr lang="en-US" sz="2800" dirty="0">
                <a:latin typeface="Calibri"/>
                <a:cs typeface="Calibri"/>
              </a:rPr>
              <a:t>, care </a:t>
            </a:r>
            <a:r>
              <a:rPr lang="en-US" sz="2800" dirty="0" err="1">
                <a:latin typeface="Calibri"/>
                <a:cs typeface="Calibri"/>
              </a:rPr>
              <a:t>este</a:t>
            </a:r>
            <a:r>
              <a:rPr lang="en-US" sz="2800" dirty="0">
                <a:latin typeface="Calibri"/>
                <a:cs typeface="Calibri"/>
              </a:rPr>
              <a:t> </a:t>
            </a:r>
            <a:r>
              <a:rPr lang="en-US" sz="2800" dirty="0" err="1">
                <a:latin typeface="Calibri"/>
                <a:cs typeface="Calibri"/>
              </a:rPr>
              <a:t>normalizat</a:t>
            </a:r>
            <a:r>
              <a:rPr lang="en-US" sz="2800" dirty="0">
                <a:latin typeface="Calibri"/>
                <a:cs typeface="Calibri"/>
              </a:rPr>
              <a:t> la </a:t>
            </a:r>
            <a:r>
              <a:rPr lang="en-US" sz="2800" dirty="0" err="1">
                <a:latin typeface="Calibri"/>
                <a:cs typeface="Calibri"/>
              </a:rPr>
              <a:t>intensitatea</a:t>
            </a:r>
            <a:r>
              <a:rPr lang="en-US" sz="2800" dirty="0">
                <a:latin typeface="Calibri"/>
                <a:cs typeface="Calibri"/>
              </a:rPr>
              <a:t> la </a:t>
            </a:r>
            <a:r>
              <a:rPr lang="en-US" sz="2800" dirty="0" err="1">
                <a:latin typeface="Calibri"/>
                <a:cs typeface="Calibri"/>
              </a:rPr>
              <a:t>frecvența</a:t>
            </a:r>
            <a:r>
              <a:rPr lang="en-US" sz="2800" dirty="0">
                <a:latin typeface="Calibri"/>
                <a:cs typeface="Calibri"/>
              </a:rPr>
              <a:t> </a:t>
            </a:r>
            <a:r>
              <a:rPr lang="en-US" sz="2800" dirty="0" err="1">
                <a:latin typeface="Calibri"/>
                <a:cs typeface="Calibri"/>
              </a:rPr>
              <a:t>fixă</a:t>
            </a:r>
            <a:r>
              <a:rPr lang="en-US" sz="2800" dirty="0">
                <a:latin typeface="Calibri"/>
                <a:cs typeface="Calibri"/>
              </a:rPr>
              <a:t> ​​f = 1000 Hz.</a:t>
            </a:r>
            <a:endParaRPr sz="2800" dirty="0">
              <a:latin typeface="Calibri"/>
              <a:cs typeface="Calibri"/>
            </a:endParaRPr>
          </a:p>
        </p:txBody>
      </p:sp>
      <p:pic>
        <p:nvPicPr>
          <p:cNvPr id="4" name="object 4"/>
          <p:cNvPicPr/>
          <p:nvPr/>
        </p:nvPicPr>
        <p:blipFill>
          <a:blip r:embed="rId2" cstate="print"/>
          <a:stretch>
            <a:fillRect/>
          </a:stretch>
        </p:blipFill>
        <p:spPr>
          <a:xfrm>
            <a:off x="6096000" y="1807464"/>
            <a:ext cx="5364480" cy="411431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DF6E-3CFF-0848-3A18-912ED4F16B8D}"/>
              </a:ext>
            </a:extLst>
          </p:cNvPr>
          <p:cNvSpPr>
            <a:spLocks noGrp="1"/>
          </p:cNvSpPr>
          <p:nvPr>
            <p:ph type="title"/>
          </p:nvPr>
        </p:nvSpPr>
        <p:spPr/>
        <p:txBody>
          <a:bodyPr/>
          <a:lstStyle/>
          <a:p>
            <a:r>
              <a:rPr lang="ro-RO" dirty="0"/>
              <a:t>Sound </a:t>
            </a:r>
            <a:r>
              <a:rPr lang="ro-RO" dirty="0" err="1"/>
              <a:t>level</a:t>
            </a:r>
            <a:r>
              <a:rPr lang="ro-RO" dirty="0"/>
              <a:t> </a:t>
            </a:r>
            <a:r>
              <a:rPr lang="ro-RO" dirty="0" err="1"/>
              <a:t>vs</a:t>
            </a:r>
            <a:r>
              <a:rPr lang="ro-RO" dirty="0"/>
              <a:t> </a:t>
            </a:r>
            <a:r>
              <a:rPr lang="ro-RO" dirty="0" err="1"/>
              <a:t>Frequency</a:t>
            </a:r>
            <a:endParaRPr lang="en-US" dirty="0"/>
          </a:p>
        </p:txBody>
      </p:sp>
      <p:sp>
        <p:nvSpPr>
          <p:cNvPr id="3" name="Text Placeholder 2">
            <a:extLst>
              <a:ext uri="{FF2B5EF4-FFF2-40B4-BE49-F238E27FC236}">
                <a16:creationId xmlns:a16="http://schemas.microsoft.com/office/drawing/2014/main" id="{1D3DF5B1-DBA8-B327-2F20-A6E9768C11AE}"/>
              </a:ext>
            </a:extLst>
          </p:cNvPr>
          <p:cNvSpPr>
            <a:spLocks noGrp="1"/>
          </p:cNvSpPr>
          <p:nvPr>
            <p:ph type="body" idx="1"/>
          </p:nvPr>
        </p:nvSpPr>
        <p:spPr>
          <a:xfrm>
            <a:off x="916939" y="1600200"/>
            <a:ext cx="10155554" cy="615553"/>
          </a:xfrm>
        </p:spPr>
        <p:txBody>
          <a:bodyPr/>
          <a:lstStyle/>
          <a:p>
            <a:r>
              <a:rPr lang="en-US" sz="2000" dirty="0"/>
              <a:t></a:t>
            </a:r>
            <a:r>
              <a:rPr lang="en-US" sz="2000" dirty="0" err="1"/>
              <a:t>Fonul</a:t>
            </a:r>
            <a:r>
              <a:rPr lang="en-US" sz="2000" dirty="0"/>
              <a:t> </a:t>
            </a:r>
            <a:r>
              <a:rPr lang="en-US" sz="2000" dirty="0" err="1"/>
              <a:t>diferă</a:t>
            </a:r>
            <a:r>
              <a:rPr lang="en-US" sz="2000" dirty="0"/>
              <a:t> de </a:t>
            </a:r>
            <a:r>
              <a:rPr lang="en-US" sz="2000" dirty="0" err="1"/>
              <a:t>decibeli</a:t>
            </a:r>
            <a:r>
              <a:rPr lang="en-US" sz="2000" dirty="0"/>
              <a:t> </a:t>
            </a:r>
            <a:r>
              <a:rPr lang="en-US" sz="2000" dirty="0" err="1"/>
              <a:t>deoarece</a:t>
            </a:r>
            <a:r>
              <a:rPr lang="en-US" sz="2000" dirty="0"/>
              <a:t> </a:t>
            </a:r>
            <a:r>
              <a:rPr lang="en-US" sz="2000" dirty="0" err="1"/>
              <a:t>fonul</a:t>
            </a:r>
            <a:r>
              <a:rPr lang="en-US" sz="2000" dirty="0"/>
              <a:t> </a:t>
            </a:r>
            <a:r>
              <a:rPr lang="en-US" sz="2000" dirty="0" err="1"/>
              <a:t>este</a:t>
            </a:r>
            <a:r>
              <a:rPr lang="en-US" sz="2000" dirty="0"/>
              <a:t> o </a:t>
            </a:r>
            <a:r>
              <a:rPr lang="en-US" sz="2000" dirty="0" err="1"/>
              <a:t>unitate</a:t>
            </a:r>
            <a:r>
              <a:rPr lang="en-US" sz="2000" dirty="0"/>
              <a:t> de </a:t>
            </a:r>
            <a:r>
              <a:rPr lang="en-US" sz="2000" dirty="0" err="1"/>
              <a:t>percepție</a:t>
            </a:r>
            <a:r>
              <a:rPr lang="en-US" sz="2000" dirty="0"/>
              <a:t> a </a:t>
            </a:r>
            <a:r>
              <a:rPr lang="en-US" sz="2000" dirty="0" err="1"/>
              <a:t>intensității</a:t>
            </a:r>
            <a:r>
              <a:rPr lang="en-US" sz="2000" dirty="0"/>
              <a:t> </a:t>
            </a:r>
            <a:r>
              <a:rPr lang="en-US" sz="2000" dirty="0" err="1"/>
              <a:t>sonore</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decibelul</a:t>
            </a:r>
            <a:r>
              <a:rPr lang="en-US" sz="2000" dirty="0"/>
              <a:t> </a:t>
            </a:r>
            <a:r>
              <a:rPr lang="en-US" sz="2000" dirty="0" err="1"/>
              <a:t>este</a:t>
            </a:r>
            <a:r>
              <a:rPr lang="en-US" sz="2000" dirty="0"/>
              <a:t> o </a:t>
            </a:r>
            <a:r>
              <a:rPr lang="en-US" sz="2000" dirty="0" err="1"/>
              <a:t>unitate</a:t>
            </a:r>
            <a:r>
              <a:rPr lang="en-US" sz="2000" dirty="0"/>
              <a:t> de </a:t>
            </a:r>
            <a:r>
              <a:rPr lang="en-US" sz="2000" dirty="0" err="1"/>
              <a:t>intensitate</a:t>
            </a:r>
            <a:r>
              <a:rPr lang="en-US" sz="2000" dirty="0"/>
              <a:t> </a:t>
            </a:r>
            <a:r>
              <a:rPr lang="en-US" sz="2000" dirty="0" err="1"/>
              <a:t>fizică</a:t>
            </a:r>
            <a:r>
              <a:rPr lang="en-US" sz="2000" dirty="0"/>
              <a:t>.</a:t>
            </a:r>
          </a:p>
        </p:txBody>
      </p:sp>
      <p:pic>
        <p:nvPicPr>
          <p:cNvPr id="5" name="Picture 4">
            <a:extLst>
              <a:ext uri="{FF2B5EF4-FFF2-40B4-BE49-F238E27FC236}">
                <a16:creationId xmlns:a16="http://schemas.microsoft.com/office/drawing/2014/main" id="{1611672E-686F-DE7B-D57D-72EF860FC6E6}"/>
              </a:ext>
            </a:extLst>
          </p:cNvPr>
          <p:cNvPicPr>
            <a:picLocks noChangeAspect="1"/>
          </p:cNvPicPr>
          <p:nvPr/>
        </p:nvPicPr>
        <p:blipFill>
          <a:blip r:embed="rId2"/>
          <a:stretch>
            <a:fillRect/>
          </a:stretch>
        </p:blipFill>
        <p:spPr>
          <a:xfrm>
            <a:off x="3048000" y="2809669"/>
            <a:ext cx="6772678" cy="3900436"/>
          </a:xfrm>
          <a:prstGeom prst="rect">
            <a:avLst/>
          </a:prstGeom>
        </p:spPr>
      </p:pic>
    </p:spTree>
    <p:extLst>
      <p:ext uri="{BB962C8B-B14F-4D97-AF65-F5344CB8AC3E}">
        <p14:creationId xmlns:p14="http://schemas.microsoft.com/office/powerpoint/2010/main" val="966344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8367" y="672236"/>
            <a:ext cx="10035311" cy="5748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Sense</a:t>
            </a:r>
            <a:r>
              <a:rPr spc="-200" dirty="0"/>
              <a:t> </a:t>
            </a:r>
            <a:r>
              <a:rPr dirty="0"/>
              <a:t>of</a:t>
            </a:r>
            <a:r>
              <a:rPr spc="-165" dirty="0"/>
              <a:t> </a:t>
            </a:r>
            <a:r>
              <a:rPr spc="-20" dirty="0"/>
              <a:t>hearing</a:t>
            </a:r>
          </a:p>
        </p:txBody>
      </p:sp>
      <p:sp>
        <p:nvSpPr>
          <p:cNvPr id="3" name="object 3"/>
          <p:cNvSpPr txBox="1"/>
          <p:nvPr/>
        </p:nvSpPr>
        <p:spPr>
          <a:xfrm>
            <a:off x="916939" y="1807210"/>
            <a:ext cx="4572000" cy="3647922"/>
          </a:xfrm>
          <a:prstGeom prst="rect">
            <a:avLst/>
          </a:prstGeom>
        </p:spPr>
        <p:txBody>
          <a:bodyPr vert="horz" wrap="square" lIns="0" tIns="54610" rIns="0" bIns="0" rtlCol="0">
            <a:spAutoFit/>
          </a:bodyPr>
          <a:lstStyle/>
          <a:p>
            <a:pPr marL="240029" marR="181610" indent="-227329">
              <a:lnSpc>
                <a:spcPct val="90000"/>
              </a:lnSpc>
              <a:spcBef>
                <a:spcPts val="430"/>
              </a:spcBef>
              <a:buChar char="•"/>
              <a:tabLst>
                <a:tab pos="241300" algn="l"/>
              </a:tabLst>
            </a:pPr>
            <a:r>
              <a:rPr lang="en-US" sz="2800" dirty="0">
                <a:solidFill>
                  <a:srgbClr val="425F88"/>
                </a:solidFill>
                <a:latin typeface="Arial MT"/>
                <a:cs typeface="Arial MT"/>
              </a:rPr>
              <a:t>Urechea </a:t>
            </a:r>
            <a:r>
              <a:rPr lang="en-US" sz="2800" dirty="0" err="1">
                <a:solidFill>
                  <a:srgbClr val="425F88"/>
                </a:solidFill>
                <a:latin typeface="Arial MT"/>
                <a:cs typeface="Arial MT"/>
              </a:rPr>
              <a:t>umană</a:t>
            </a:r>
            <a:r>
              <a:rPr lang="en-US" sz="2800" dirty="0">
                <a:solidFill>
                  <a:srgbClr val="425F88"/>
                </a:solidFill>
                <a:latin typeface="Arial MT"/>
                <a:cs typeface="Arial MT"/>
              </a:rPr>
              <a:t> are o </a:t>
            </a:r>
            <a:r>
              <a:rPr lang="en-US" sz="2800" dirty="0" err="1">
                <a:solidFill>
                  <a:srgbClr val="425F88"/>
                </a:solidFill>
                <a:latin typeface="Arial MT"/>
                <a:cs typeface="Arial MT"/>
              </a:rPr>
              <a:t>gamă</a:t>
            </a:r>
            <a:r>
              <a:rPr lang="en-US" sz="2800" dirty="0">
                <a:solidFill>
                  <a:srgbClr val="425F88"/>
                </a:solidFill>
                <a:latin typeface="Arial MT"/>
                <a:cs typeface="Arial MT"/>
              </a:rPr>
              <a:t> </a:t>
            </a:r>
            <a:r>
              <a:rPr lang="en-US" sz="2800" dirty="0" err="1">
                <a:solidFill>
                  <a:srgbClr val="425F88"/>
                </a:solidFill>
                <a:latin typeface="Arial MT"/>
                <a:cs typeface="Arial MT"/>
              </a:rPr>
              <a:t>dinamică</a:t>
            </a:r>
            <a:r>
              <a:rPr lang="en-US" sz="2800" dirty="0">
                <a:solidFill>
                  <a:srgbClr val="425F88"/>
                </a:solidFill>
                <a:latin typeface="Arial MT"/>
                <a:cs typeface="Arial MT"/>
              </a:rPr>
              <a:t> de la 0dB (</a:t>
            </a:r>
            <a:r>
              <a:rPr lang="en-US" sz="2800" dirty="0" err="1">
                <a:solidFill>
                  <a:srgbClr val="425F88"/>
                </a:solidFill>
                <a:latin typeface="Arial MT"/>
                <a:cs typeface="Arial MT"/>
              </a:rPr>
              <a:t>prag</a:t>
            </a:r>
            <a:r>
              <a:rPr lang="en-US" sz="2800" dirty="0">
                <a:solidFill>
                  <a:srgbClr val="425F88"/>
                </a:solidFill>
                <a:latin typeface="Arial MT"/>
                <a:cs typeface="Arial MT"/>
              </a:rPr>
              <a:t>) la 120-130 </a:t>
            </a:r>
            <a:r>
              <a:rPr lang="en-US" sz="2800" dirty="0" err="1">
                <a:solidFill>
                  <a:srgbClr val="425F88"/>
                </a:solidFill>
                <a:latin typeface="Arial MT"/>
                <a:cs typeface="Arial MT"/>
              </a:rPr>
              <a:t>dB.</a:t>
            </a:r>
            <a:endParaRPr lang="ro-RO" sz="2800" dirty="0">
              <a:solidFill>
                <a:srgbClr val="425F88"/>
              </a:solidFill>
              <a:latin typeface="Arial MT"/>
              <a:cs typeface="Arial MT"/>
            </a:endParaRPr>
          </a:p>
          <a:p>
            <a:pPr marL="240029" marR="181610" indent="-227329">
              <a:lnSpc>
                <a:spcPct val="90000"/>
              </a:lnSpc>
              <a:spcBef>
                <a:spcPts val="430"/>
              </a:spcBef>
              <a:buChar char="•"/>
              <a:tabLst>
                <a:tab pos="241300" algn="l"/>
              </a:tabLst>
            </a:pPr>
            <a:r>
              <a:rPr lang="en-US" sz="2800" dirty="0" err="1">
                <a:solidFill>
                  <a:srgbClr val="425F88"/>
                </a:solidFill>
                <a:latin typeface="Arial MT"/>
                <a:cs typeface="Arial MT"/>
              </a:rPr>
              <a:t>Acest</a:t>
            </a:r>
            <a:r>
              <a:rPr lang="en-US" sz="2800" dirty="0">
                <a:solidFill>
                  <a:srgbClr val="425F88"/>
                </a:solidFill>
                <a:latin typeface="Arial MT"/>
                <a:cs typeface="Arial MT"/>
              </a:rPr>
              <a:t> </a:t>
            </a:r>
            <a:r>
              <a:rPr lang="en-US" sz="2800" dirty="0" err="1">
                <a:solidFill>
                  <a:srgbClr val="425F88"/>
                </a:solidFill>
                <a:latin typeface="Arial MT"/>
                <a:cs typeface="Arial MT"/>
              </a:rPr>
              <a:t>lucru</a:t>
            </a:r>
            <a:r>
              <a:rPr lang="en-US" sz="2800" dirty="0">
                <a:solidFill>
                  <a:srgbClr val="425F88"/>
                </a:solidFill>
                <a:latin typeface="Arial MT"/>
                <a:cs typeface="Arial MT"/>
              </a:rPr>
              <a:t> </a:t>
            </a:r>
            <a:r>
              <a:rPr lang="en-US" sz="2800" dirty="0" err="1">
                <a:solidFill>
                  <a:srgbClr val="425F88"/>
                </a:solidFill>
                <a:latin typeface="Arial MT"/>
                <a:cs typeface="Arial MT"/>
              </a:rPr>
              <a:t>este</a:t>
            </a:r>
            <a:r>
              <a:rPr lang="en-US" sz="2800" dirty="0">
                <a:solidFill>
                  <a:srgbClr val="425F88"/>
                </a:solidFill>
                <a:latin typeface="Arial MT"/>
                <a:cs typeface="Arial MT"/>
              </a:rPr>
              <a:t> </a:t>
            </a:r>
            <a:r>
              <a:rPr lang="en-US" sz="2800" dirty="0" err="1">
                <a:solidFill>
                  <a:srgbClr val="425F88"/>
                </a:solidFill>
                <a:latin typeface="Arial MT"/>
                <a:cs typeface="Arial MT"/>
              </a:rPr>
              <a:t>valabil</a:t>
            </a:r>
            <a:r>
              <a:rPr lang="en-US" sz="2800" dirty="0">
                <a:solidFill>
                  <a:srgbClr val="425F88"/>
                </a:solidFill>
                <a:latin typeface="Arial MT"/>
                <a:cs typeface="Arial MT"/>
              </a:rPr>
              <a:t> </a:t>
            </a:r>
            <a:r>
              <a:rPr lang="en-US" sz="2800" dirty="0" err="1">
                <a:solidFill>
                  <a:srgbClr val="425F88"/>
                </a:solidFill>
                <a:latin typeface="Arial MT"/>
                <a:cs typeface="Arial MT"/>
              </a:rPr>
              <a:t>pentru</a:t>
            </a:r>
            <a:r>
              <a:rPr lang="en-US" sz="2800" dirty="0">
                <a:solidFill>
                  <a:srgbClr val="425F88"/>
                </a:solidFill>
                <a:latin typeface="Arial MT"/>
                <a:cs typeface="Arial MT"/>
              </a:rPr>
              <a:t> </a:t>
            </a:r>
            <a:r>
              <a:rPr lang="en-US" sz="2800" dirty="0" err="1">
                <a:solidFill>
                  <a:srgbClr val="425F88"/>
                </a:solidFill>
                <a:latin typeface="Arial MT"/>
                <a:cs typeface="Arial MT"/>
              </a:rPr>
              <a:t>gama</a:t>
            </a:r>
            <a:r>
              <a:rPr lang="en-US" sz="2800" dirty="0">
                <a:solidFill>
                  <a:srgbClr val="425F88"/>
                </a:solidFill>
                <a:latin typeface="Arial MT"/>
                <a:cs typeface="Arial MT"/>
              </a:rPr>
              <a:t> de </a:t>
            </a:r>
            <a:r>
              <a:rPr lang="en-US" sz="2800" dirty="0" err="1">
                <a:solidFill>
                  <a:srgbClr val="425F88"/>
                </a:solidFill>
                <a:latin typeface="Arial MT"/>
                <a:cs typeface="Arial MT"/>
              </a:rPr>
              <a:t>frecvențe</a:t>
            </a:r>
            <a:r>
              <a:rPr lang="en-US" sz="2800" dirty="0">
                <a:solidFill>
                  <a:srgbClr val="425F88"/>
                </a:solidFill>
                <a:latin typeface="Arial MT"/>
                <a:cs typeface="Arial MT"/>
              </a:rPr>
              <a:t> </a:t>
            </a:r>
            <a:r>
              <a:rPr lang="en-US" sz="2800" dirty="0" err="1">
                <a:solidFill>
                  <a:srgbClr val="425F88"/>
                </a:solidFill>
                <a:latin typeface="Arial MT"/>
                <a:cs typeface="Arial MT"/>
              </a:rPr>
              <a:t>medii</a:t>
            </a:r>
            <a:r>
              <a:rPr lang="en-US" sz="2800" dirty="0">
                <a:solidFill>
                  <a:srgbClr val="425F88"/>
                </a:solidFill>
                <a:latin typeface="Arial MT"/>
                <a:cs typeface="Arial MT"/>
              </a:rPr>
              <a:t> (1-2 kHz). </a:t>
            </a:r>
            <a:endParaRPr lang="ro-RO" sz="2800" dirty="0">
              <a:solidFill>
                <a:srgbClr val="425F88"/>
              </a:solidFill>
              <a:latin typeface="Arial MT"/>
              <a:cs typeface="Arial MT"/>
            </a:endParaRPr>
          </a:p>
          <a:p>
            <a:pPr marL="240029" marR="181610" indent="-227329">
              <a:lnSpc>
                <a:spcPct val="90000"/>
              </a:lnSpc>
              <a:spcBef>
                <a:spcPts val="430"/>
              </a:spcBef>
              <a:buChar char="•"/>
              <a:tabLst>
                <a:tab pos="241300" algn="l"/>
              </a:tabLst>
            </a:pPr>
            <a:r>
              <a:rPr lang="en-US" sz="2800" dirty="0" err="1">
                <a:solidFill>
                  <a:srgbClr val="425F88"/>
                </a:solidFill>
                <a:latin typeface="Arial MT"/>
                <a:cs typeface="Arial MT"/>
              </a:rPr>
              <a:t>Pentru</a:t>
            </a:r>
            <a:r>
              <a:rPr lang="en-US" sz="2800" dirty="0">
                <a:solidFill>
                  <a:srgbClr val="425F88"/>
                </a:solidFill>
                <a:latin typeface="Arial MT"/>
                <a:cs typeface="Arial MT"/>
              </a:rPr>
              <a:t> </a:t>
            </a:r>
            <a:r>
              <a:rPr lang="en-US" sz="2800" dirty="0" err="1">
                <a:solidFill>
                  <a:srgbClr val="425F88"/>
                </a:solidFill>
                <a:latin typeface="Arial MT"/>
                <a:cs typeface="Arial MT"/>
              </a:rPr>
              <a:t>frecvențe</a:t>
            </a:r>
            <a:r>
              <a:rPr lang="en-US" sz="2800" dirty="0">
                <a:solidFill>
                  <a:srgbClr val="425F88"/>
                </a:solidFill>
                <a:latin typeface="Arial MT"/>
                <a:cs typeface="Arial MT"/>
              </a:rPr>
              <a:t> </a:t>
            </a:r>
            <a:r>
              <a:rPr lang="en-US" sz="2800" dirty="0" err="1">
                <a:solidFill>
                  <a:srgbClr val="425F88"/>
                </a:solidFill>
                <a:latin typeface="Arial MT"/>
                <a:cs typeface="Arial MT"/>
              </a:rPr>
              <a:t>mai</a:t>
            </a:r>
            <a:r>
              <a:rPr lang="en-US" sz="2800" dirty="0">
                <a:solidFill>
                  <a:srgbClr val="425F88"/>
                </a:solidFill>
                <a:latin typeface="Arial MT"/>
                <a:cs typeface="Arial MT"/>
              </a:rPr>
              <a:t> </a:t>
            </a:r>
            <a:r>
              <a:rPr lang="en-US" sz="2800" dirty="0" err="1">
                <a:solidFill>
                  <a:srgbClr val="425F88"/>
                </a:solidFill>
                <a:latin typeface="Arial MT"/>
                <a:cs typeface="Arial MT"/>
              </a:rPr>
              <a:t>joase</a:t>
            </a:r>
            <a:r>
              <a:rPr lang="en-US" sz="2800" dirty="0">
                <a:solidFill>
                  <a:srgbClr val="425F88"/>
                </a:solidFill>
                <a:latin typeface="Arial MT"/>
                <a:cs typeface="Arial MT"/>
              </a:rPr>
              <a:t> </a:t>
            </a:r>
            <a:r>
              <a:rPr lang="en-US" sz="2800" dirty="0" err="1">
                <a:solidFill>
                  <a:srgbClr val="425F88"/>
                </a:solidFill>
                <a:latin typeface="Arial MT"/>
                <a:cs typeface="Arial MT"/>
              </a:rPr>
              <a:t>sau</a:t>
            </a:r>
            <a:r>
              <a:rPr lang="en-US" sz="2800" dirty="0">
                <a:solidFill>
                  <a:srgbClr val="425F88"/>
                </a:solidFill>
                <a:latin typeface="Arial MT"/>
                <a:cs typeface="Arial MT"/>
              </a:rPr>
              <a:t> </a:t>
            </a:r>
            <a:r>
              <a:rPr lang="en-US" sz="2800" dirty="0" err="1">
                <a:solidFill>
                  <a:srgbClr val="425F88"/>
                </a:solidFill>
                <a:latin typeface="Arial MT"/>
                <a:cs typeface="Arial MT"/>
              </a:rPr>
              <a:t>mai</a:t>
            </a:r>
            <a:r>
              <a:rPr lang="en-US" sz="2800" dirty="0">
                <a:solidFill>
                  <a:srgbClr val="425F88"/>
                </a:solidFill>
                <a:latin typeface="Arial MT"/>
                <a:cs typeface="Arial MT"/>
              </a:rPr>
              <a:t> </a:t>
            </a:r>
            <a:r>
              <a:rPr lang="en-US" sz="2800" dirty="0" err="1">
                <a:solidFill>
                  <a:srgbClr val="425F88"/>
                </a:solidFill>
                <a:latin typeface="Arial MT"/>
                <a:cs typeface="Arial MT"/>
              </a:rPr>
              <a:t>înalte</a:t>
            </a:r>
            <a:r>
              <a:rPr lang="en-US" sz="2800" dirty="0">
                <a:solidFill>
                  <a:srgbClr val="425F88"/>
                </a:solidFill>
                <a:latin typeface="Arial MT"/>
                <a:cs typeface="Arial MT"/>
              </a:rPr>
              <a:t>, </a:t>
            </a:r>
            <a:r>
              <a:rPr lang="en-US" sz="2800" dirty="0" err="1">
                <a:solidFill>
                  <a:srgbClr val="425F88"/>
                </a:solidFill>
                <a:latin typeface="Arial MT"/>
                <a:cs typeface="Arial MT"/>
              </a:rPr>
              <a:t>dinamica</a:t>
            </a:r>
            <a:r>
              <a:rPr lang="en-US" sz="2800" dirty="0">
                <a:solidFill>
                  <a:srgbClr val="425F88"/>
                </a:solidFill>
                <a:latin typeface="Arial MT"/>
                <a:cs typeface="Arial MT"/>
              </a:rPr>
              <a:t> </a:t>
            </a:r>
            <a:r>
              <a:rPr lang="en-US" sz="2800" dirty="0" err="1">
                <a:solidFill>
                  <a:srgbClr val="425F88"/>
                </a:solidFill>
                <a:latin typeface="Arial MT"/>
                <a:cs typeface="Arial MT"/>
              </a:rPr>
              <a:t>este</a:t>
            </a:r>
            <a:r>
              <a:rPr lang="en-US" sz="2800" dirty="0">
                <a:solidFill>
                  <a:srgbClr val="425F88"/>
                </a:solidFill>
                <a:latin typeface="Arial MT"/>
                <a:cs typeface="Arial MT"/>
              </a:rPr>
              <a:t> </a:t>
            </a:r>
            <a:r>
              <a:rPr lang="en-US" sz="2800" dirty="0" err="1">
                <a:solidFill>
                  <a:srgbClr val="425F88"/>
                </a:solidFill>
                <a:latin typeface="Arial MT"/>
                <a:cs typeface="Arial MT"/>
              </a:rPr>
              <a:t>restrânsă</a:t>
            </a:r>
            <a:r>
              <a:rPr lang="en-US" sz="2800" dirty="0">
                <a:solidFill>
                  <a:srgbClr val="425F88"/>
                </a:solidFill>
                <a:latin typeface="Arial MT"/>
                <a:cs typeface="Arial MT"/>
              </a:rPr>
              <a:t>.</a:t>
            </a:r>
            <a:endParaRPr sz="2800" dirty="0">
              <a:latin typeface="Arial MT"/>
              <a:cs typeface="Arial MT"/>
            </a:endParaRPr>
          </a:p>
        </p:txBody>
      </p:sp>
      <p:pic>
        <p:nvPicPr>
          <p:cNvPr id="4" name="object 4"/>
          <p:cNvPicPr/>
          <p:nvPr/>
        </p:nvPicPr>
        <p:blipFill>
          <a:blip r:embed="rId2" cstate="print"/>
          <a:stretch>
            <a:fillRect/>
          </a:stretch>
        </p:blipFill>
        <p:spPr>
          <a:xfrm>
            <a:off x="5753100" y="886593"/>
            <a:ext cx="6369788" cy="56706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21730-0D84-3A10-608F-67D400E9D6CE}"/>
              </a:ext>
            </a:extLst>
          </p:cNvPr>
          <p:cNvPicPr>
            <a:picLocks noChangeAspect="1"/>
          </p:cNvPicPr>
          <p:nvPr/>
        </p:nvPicPr>
        <p:blipFill>
          <a:blip r:embed="rId2"/>
          <a:stretch>
            <a:fillRect/>
          </a:stretch>
        </p:blipFill>
        <p:spPr>
          <a:xfrm>
            <a:off x="3495556" y="1219200"/>
            <a:ext cx="5200887" cy="4850265"/>
          </a:xfrm>
          <a:prstGeom prst="rect">
            <a:avLst/>
          </a:prstGeom>
        </p:spPr>
      </p:pic>
      <p:sp>
        <p:nvSpPr>
          <p:cNvPr id="5" name="TextBox 4">
            <a:extLst>
              <a:ext uri="{FF2B5EF4-FFF2-40B4-BE49-F238E27FC236}">
                <a16:creationId xmlns:a16="http://schemas.microsoft.com/office/drawing/2014/main" id="{FD1E1C18-A648-1349-30FF-395BBCF49636}"/>
              </a:ext>
            </a:extLst>
          </p:cNvPr>
          <p:cNvSpPr txBox="1"/>
          <p:nvPr/>
        </p:nvSpPr>
        <p:spPr>
          <a:xfrm>
            <a:off x="1905000" y="381000"/>
            <a:ext cx="8382000" cy="369332"/>
          </a:xfrm>
          <a:prstGeom prst="rect">
            <a:avLst/>
          </a:prstGeom>
          <a:noFill/>
        </p:spPr>
        <p:txBody>
          <a:bodyPr wrap="square">
            <a:spAutoFit/>
          </a:bodyPr>
          <a:lstStyle/>
          <a:p>
            <a:r>
              <a:rPr lang="en-US" dirty="0"/>
              <a:t>Recommended Noise Exposure Limits for</a:t>
            </a:r>
            <a:r>
              <a:rPr lang="ro-RO" dirty="0"/>
              <a:t>  </a:t>
            </a:r>
            <a:r>
              <a:rPr lang="en-US" dirty="0"/>
              <a:t>Safe Hearing</a:t>
            </a:r>
          </a:p>
        </p:txBody>
      </p:sp>
    </p:spTree>
    <p:extLst>
      <p:ext uri="{BB962C8B-B14F-4D97-AF65-F5344CB8AC3E}">
        <p14:creationId xmlns:p14="http://schemas.microsoft.com/office/powerpoint/2010/main" val="9164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BC7307-110B-D042-D192-68A03A60BA53}"/>
              </a:ext>
            </a:extLst>
          </p:cNvPr>
          <p:cNvSpPr txBox="1"/>
          <p:nvPr/>
        </p:nvSpPr>
        <p:spPr>
          <a:xfrm>
            <a:off x="304800" y="1255503"/>
            <a:ext cx="10058400" cy="331988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Apare </a:t>
            </a:r>
            <a:r>
              <a:rPr kumimoji="0" lang="ro-MD" sz="2800" b="0" i="0" u="none" strike="noStrike" kern="1200" cap="none" spc="0" normalizeH="0" baseline="0" noProof="0" dirty="0" err="1">
                <a:ln>
                  <a:noFill/>
                </a:ln>
                <a:solidFill>
                  <a:prstClr val="black"/>
                </a:solidFill>
                <a:effectLst/>
                <a:uLnTx/>
                <a:uFillTx/>
                <a:latin typeface="Calibri" panose="020F0502020204030204"/>
                <a:ea typeface="+mn-ea"/>
                <a:cs typeface="+mn-cs"/>
              </a:rPr>
              <a:t>cînd</a:t>
            </a: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 sursa de unde se deplasează față de observator sau observatorul se deplasează față de sură. Apare și în cazul reflexiei pe obiect în mișcare (în radare, în ecografia </a:t>
            </a:r>
            <a:r>
              <a:rPr kumimoji="0" lang="ro-MD" sz="2800" b="0" i="0" u="none" strike="noStrike" kern="1200" cap="none" spc="0" normalizeH="0" baseline="0" noProof="0" dirty="0" err="1">
                <a:ln>
                  <a:noFill/>
                </a:ln>
                <a:solidFill>
                  <a:prstClr val="black"/>
                </a:solidFill>
                <a:effectLst/>
                <a:uLnTx/>
                <a:uFillTx/>
                <a:latin typeface="Calibri" panose="020F0502020204030204"/>
                <a:ea typeface="+mn-ea"/>
                <a:cs typeface="+mn-cs"/>
              </a:rPr>
              <a:t>Doppler</a:t>
            </a: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Se manifestă prin modificarea frecvenței undei: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o-MD" sz="2800" b="1" i="1" u="none" strike="noStrike" kern="1200" cap="none" spc="0" normalizeH="0" baseline="0" noProof="0" dirty="0">
                <a:ln>
                  <a:noFill/>
                </a:ln>
                <a:solidFill>
                  <a:srgbClr val="FF0000"/>
                </a:solidFill>
                <a:effectLst/>
                <a:uLnTx/>
                <a:uFillTx/>
                <a:latin typeface="Calibri" panose="020F0502020204030204"/>
                <a:ea typeface="+mn-ea"/>
                <a:cs typeface="+mn-cs"/>
              </a:rPr>
              <a:t>ν</a:t>
            </a: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 frecvența undei percepute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Semnul + - sursa se deplasează spre obiect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o-MD" sz="2800" b="0" i="0" u="none" strike="noStrike" kern="1200" cap="none" spc="0" normalizeH="0" baseline="0" noProof="0" dirty="0">
                <a:ln>
                  <a:noFill/>
                </a:ln>
                <a:solidFill>
                  <a:prstClr val="black"/>
                </a:solidFill>
                <a:effectLst/>
                <a:uLnTx/>
                <a:uFillTx/>
                <a:latin typeface="Calibri" panose="020F0502020204030204"/>
                <a:ea typeface="+mn-ea"/>
                <a:cs typeface="+mn-cs"/>
              </a:rPr>
              <a:t>Semnul – sursa se deplasează dinspre obiect</a:t>
            </a:r>
            <a:endParaRPr kumimoji="0" lang="ro-R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5A7D43D-BF29-9D18-2C88-1A82E8BEA08F}"/>
              </a:ext>
            </a:extLst>
          </p:cNvPr>
          <p:cNvSpPr txBox="1">
            <a:spLocks/>
          </p:cNvSpPr>
          <p:nvPr/>
        </p:nvSpPr>
        <p:spPr>
          <a:xfrm>
            <a:off x="838200" y="365125"/>
            <a:ext cx="10515600" cy="1325563"/>
          </a:xfrm>
          <a:prstGeom prst="rect">
            <a:avLst/>
          </a:prstGeom>
        </p:spPr>
        <p:txBody>
          <a:bodyPr/>
          <a:lstStyle>
            <a:lvl1pPr>
              <a:defRPr>
                <a:latin typeface="+mj-lt"/>
                <a:ea typeface="+mj-ea"/>
                <a:cs typeface="+mj-cs"/>
              </a:defRPr>
            </a:lvl1pPr>
          </a:lstStyle>
          <a:p>
            <a:r>
              <a:rPr lang="ro-MD" sz="4000" dirty="0"/>
              <a:t>Efectul </a:t>
            </a:r>
            <a:r>
              <a:rPr lang="ro-MD" sz="4000" dirty="0" err="1"/>
              <a:t>Doppler</a:t>
            </a:r>
            <a:endParaRPr lang="ro-RO" sz="4000" dirty="0"/>
          </a:p>
        </p:txBody>
      </p:sp>
      <p:pic>
        <p:nvPicPr>
          <p:cNvPr id="8" name="Picture 7">
            <a:extLst>
              <a:ext uri="{FF2B5EF4-FFF2-40B4-BE49-F238E27FC236}">
                <a16:creationId xmlns:a16="http://schemas.microsoft.com/office/drawing/2014/main" id="{7BCFB1A6-DE57-D12E-AAC7-2130EA55AFD2}"/>
              </a:ext>
            </a:extLst>
          </p:cNvPr>
          <p:cNvPicPr>
            <a:picLocks noChangeAspect="1"/>
          </p:cNvPicPr>
          <p:nvPr/>
        </p:nvPicPr>
        <p:blipFill>
          <a:blip r:embed="rId2"/>
          <a:stretch>
            <a:fillRect/>
          </a:stretch>
        </p:blipFill>
        <p:spPr>
          <a:xfrm>
            <a:off x="8305799" y="2395645"/>
            <a:ext cx="2700221" cy="1325563"/>
          </a:xfrm>
          <a:prstGeom prst="rect">
            <a:avLst/>
          </a:prstGeom>
        </p:spPr>
      </p:pic>
      <p:pic>
        <p:nvPicPr>
          <p:cNvPr id="9" name="Picture 8">
            <a:extLst>
              <a:ext uri="{FF2B5EF4-FFF2-40B4-BE49-F238E27FC236}">
                <a16:creationId xmlns:a16="http://schemas.microsoft.com/office/drawing/2014/main" id="{E4E4C63D-4A77-26C9-975E-A61DCFCA1CD2}"/>
              </a:ext>
            </a:extLst>
          </p:cNvPr>
          <p:cNvPicPr>
            <a:picLocks noChangeAspect="1"/>
          </p:cNvPicPr>
          <p:nvPr/>
        </p:nvPicPr>
        <p:blipFill>
          <a:blip r:embed="rId3"/>
          <a:stretch>
            <a:fillRect/>
          </a:stretch>
        </p:blipFill>
        <p:spPr>
          <a:xfrm>
            <a:off x="7491129" y="4140201"/>
            <a:ext cx="4700871" cy="2560637"/>
          </a:xfrm>
          <a:prstGeom prst="rect">
            <a:avLst/>
          </a:prstGeom>
        </p:spPr>
      </p:pic>
    </p:spTree>
    <p:extLst>
      <p:ext uri="{BB962C8B-B14F-4D97-AF65-F5344CB8AC3E}">
        <p14:creationId xmlns:p14="http://schemas.microsoft.com/office/powerpoint/2010/main" val="1169962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F99F6-C2CD-FD05-7830-E716858C7361}"/>
              </a:ext>
            </a:extLst>
          </p:cNvPr>
          <p:cNvSpPr>
            <a:spLocks noGrp="1"/>
          </p:cNvSpPr>
          <p:nvPr>
            <p:ph idx="1"/>
          </p:nvPr>
        </p:nvSpPr>
        <p:spPr>
          <a:xfrm>
            <a:off x="275493" y="375138"/>
            <a:ext cx="11271738" cy="6201507"/>
          </a:xfrm>
        </p:spPr>
        <p:txBody>
          <a:bodyPr>
            <a:normAutofit/>
          </a:bodyPr>
          <a:lstStyle/>
          <a:p>
            <a:r>
              <a:rPr lang="ro-MD" b="1" dirty="0"/>
              <a:t>Auzul</a:t>
            </a:r>
            <a:r>
              <a:rPr lang="ro-MD" dirty="0"/>
              <a:t> = </a:t>
            </a:r>
            <a:r>
              <a:rPr lang="ro-MD" b="0" dirty="0"/>
              <a:t>percepția presiunii undelor propagate de mediul vibrator</a:t>
            </a:r>
          </a:p>
          <a:p>
            <a:r>
              <a:rPr lang="ro-MD" dirty="0"/>
              <a:t>Vibrația membranei bazilare = </a:t>
            </a:r>
            <a:r>
              <a:rPr lang="ro-MD" b="0" dirty="0"/>
              <a:t>unda migratoare (călătoare)</a:t>
            </a:r>
          </a:p>
          <a:p>
            <a:r>
              <a:rPr lang="ro-MD" b="0" dirty="0"/>
              <a:t>La împrăștierea vibrațiilor în lichidul urechii interne vibrează și fibrele terminale ale nervului auditiv. </a:t>
            </a:r>
          </a:p>
          <a:p>
            <a:r>
              <a:rPr lang="ro-MD" b="0" dirty="0"/>
              <a:t>Nervul auditiv colectează aceste vibrații și transmite potențial de acțiune (VA la centrul auditiv din creier, dând naștere la senzația de </a:t>
            </a:r>
            <a:r>
              <a:rPr lang="ro-MD" b="0" dirty="0">
                <a:solidFill>
                  <a:srgbClr val="FF0000"/>
                </a:solidFill>
              </a:rPr>
              <a:t>SUNET</a:t>
            </a:r>
          </a:p>
          <a:p>
            <a:endParaRPr lang="ro-MD" b="1" dirty="0">
              <a:solidFill>
                <a:srgbClr val="FF0000"/>
              </a:solidFill>
            </a:endParaRPr>
          </a:p>
          <a:p>
            <a:endParaRPr lang="ro-MD" b="1" dirty="0">
              <a:solidFill>
                <a:srgbClr val="FF0000"/>
              </a:solidFill>
            </a:endParaRPr>
          </a:p>
          <a:p>
            <a:endParaRPr lang="ro-MD" b="1" dirty="0">
              <a:solidFill>
                <a:srgbClr val="FF0000"/>
              </a:solidFill>
            </a:endParaRPr>
          </a:p>
          <a:p>
            <a:endParaRPr lang="ro-MD" dirty="0"/>
          </a:p>
          <a:p>
            <a:endParaRPr lang="ro-MD" dirty="0"/>
          </a:p>
          <a:p>
            <a:r>
              <a:rPr lang="ro-MD" b="0" dirty="0"/>
              <a:t>Undele călătoare prin membrana bazilară se propagă de la fereastra  ovală FO  pe care se sprigină scărița spre heliotermă și se întorc la fereastra rotundă FR. Membrana ferestrei rotunde (</a:t>
            </a:r>
            <a:r>
              <a:rPr lang="ro-MD" b="0" dirty="0">
                <a:solidFill>
                  <a:srgbClr val="FF0000"/>
                </a:solidFill>
              </a:rPr>
              <a:t>F.IMPORTANTĂ!) </a:t>
            </a:r>
            <a:r>
              <a:rPr lang="ro-MD" b="0" dirty="0"/>
              <a:t>– icompresibilitatea lichidului din canalul vestibular și cel timpanic ar face imposibilă vibrația lui datorită rigidității pereților canalelor. ORGANUL lui CORTI =  celule receptoare cu cilii.</a:t>
            </a:r>
            <a:endParaRPr lang="ro-RO" b="0" dirty="0"/>
          </a:p>
        </p:txBody>
      </p:sp>
      <p:pic>
        <p:nvPicPr>
          <p:cNvPr id="7" name="Picture 6">
            <a:extLst>
              <a:ext uri="{FF2B5EF4-FFF2-40B4-BE49-F238E27FC236}">
                <a16:creationId xmlns:a16="http://schemas.microsoft.com/office/drawing/2014/main" id="{E35EA354-56E4-8CCA-5CED-30660266FFF5}"/>
              </a:ext>
            </a:extLst>
          </p:cNvPr>
          <p:cNvPicPr>
            <a:picLocks noChangeAspect="1"/>
          </p:cNvPicPr>
          <p:nvPr/>
        </p:nvPicPr>
        <p:blipFill>
          <a:blip r:embed="rId2"/>
          <a:stretch>
            <a:fillRect/>
          </a:stretch>
        </p:blipFill>
        <p:spPr>
          <a:xfrm>
            <a:off x="4469423" y="2829779"/>
            <a:ext cx="3543300" cy="1600200"/>
          </a:xfrm>
          <a:prstGeom prst="rect">
            <a:avLst/>
          </a:prstGeom>
        </p:spPr>
      </p:pic>
    </p:spTree>
    <p:extLst>
      <p:ext uri="{BB962C8B-B14F-4D97-AF65-F5344CB8AC3E}">
        <p14:creationId xmlns:p14="http://schemas.microsoft.com/office/powerpoint/2010/main" val="946890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B223-F86F-2E9E-8AC8-9BC3E90631D7}"/>
              </a:ext>
            </a:extLst>
          </p:cNvPr>
          <p:cNvSpPr>
            <a:spLocks noGrp="1"/>
          </p:cNvSpPr>
          <p:nvPr>
            <p:ph type="title"/>
          </p:nvPr>
        </p:nvSpPr>
        <p:spPr/>
        <p:txBody>
          <a:bodyPr/>
          <a:lstStyle/>
          <a:p>
            <a:r>
              <a:rPr lang="ro-MD" dirty="0"/>
              <a:t>Cavitația</a:t>
            </a:r>
            <a:endParaRPr lang="ro-RO" dirty="0"/>
          </a:p>
        </p:txBody>
      </p:sp>
      <p:sp>
        <p:nvSpPr>
          <p:cNvPr id="3" name="Content Placeholder 2">
            <a:extLst>
              <a:ext uri="{FF2B5EF4-FFF2-40B4-BE49-F238E27FC236}">
                <a16:creationId xmlns:a16="http://schemas.microsoft.com/office/drawing/2014/main" id="{19ABD268-300D-68DA-C052-4B7E0B05ECF3}"/>
              </a:ext>
            </a:extLst>
          </p:cNvPr>
          <p:cNvSpPr>
            <a:spLocks noGrp="1"/>
          </p:cNvSpPr>
          <p:nvPr>
            <p:ph idx="1"/>
          </p:nvPr>
        </p:nvSpPr>
        <p:spPr>
          <a:xfrm>
            <a:off x="1295400" y="1769745"/>
            <a:ext cx="9525000" cy="3693319"/>
          </a:xfrm>
        </p:spPr>
        <p:txBody>
          <a:bodyPr/>
          <a:lstStyle/>
          <a:p>
            <a:r>
              <a:rPr lang="ro-MD" b="1" dirty="0"/>
              <a:t>Cavitație</a:t>
            </a:r>
            <a:r>
              <a:rPr lang="ro-MD" dirty="0"/>
              <a:t> – </a:t>
            </a:r>
            <a:r>
              <a:rPr lang="ro-MD" b="0" dirty="0"/>
              <a:t>fenomen ce poate aparela propagarea ultrasunetelor în lichide și constă în apariția în lichide sub acțiunea unelor ultrasonore a unor bule de gaz, în interiorul acestor putându-se produce ionizări</a:t>
            </a:r>
          </a:p>
          <a:p>
            <a:endParaRPr lang="ro-MD" b="0" dirty="0"/>
          </a:p>
          <a:p>
            <a:r>
              <a:rPr lang="ro-MD" b="0" dirty="0"/>
              <a:t>Se explică prin dilatări succesive rapide în interiorul lichidului ce duce la apariția bulelor de gaze, iar în interiorul bulelor se formează unde staționare ce duc la acumulare de energie și apariția ionizării. Deși energia ultrasunetelor nu este suficientă pentru ionizare directă a lichidelor</a:t>
            </a:r>
          </a:p>
          <a:p>
            <a:endParaRPr lang="ro-RO" dirty="0"/>
          </a:p>
        </p:txBody>
      </p:sp>
    </p:spTree>
    <p:extLst>
      <p:ext uri="{BB962C8B-B14F-4D97-AF65-F5344CB8AC3E}">
        <p14:creationId xmlns:p14="http://schemas.microsoft.com/office/powerpoint/2010/main" val="639137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BAC8-7A29-EFBD-F578-EAC9B9E4E0A0}"/>
              </a:ext>
            </a:extLst>
          </p:cNvPr>
          <p:cNvSpPr>
            <a:spLocks noGrp="1"/>
          </p:cNvSpPr>
          <p:nvPr>
            <p:ph type="title"/>
          </p:nvPr>
        </p:nvSpPr>
        <p:spPr>
          <a:xfrm>
            <a:off x="2655277" y="233378"/>
            <a:ext cx="6148754" cy="830629"/>
          </a:xfrm>
        </p:spPr>
        <p:txBody>
          <a:bodyPr/>
          <a:lstStyle/>
          <a:p>
            <a:r>
              <a:rPr lang="ro-MD" dirty="0"/>
              <a:t>Biofizica recepției auditive</a:t>
            </a:r>
            <a:endParaRPr lang="ro-RO" dirty="0"/>
          </a:p>
        </p:txBody>
      </p:sp>
      <p:sp>
        <p:nvSpPr>
          <p:cNvPr id="3" name="Content Placeholder 2">
            <a:extLst>
              <a:ext uri="{FF2B5EF4-FFF2-40B4-BE49-F238E27FC236}">
                <a16:creationId xmlns:a16="http://schemas.microsoft.com/office/drawing/2014/main" id="{1A46FD00-F180-96A0-0F58-025FD0B3079D}"/>
              </a:ext>
            </a:extLst>
          </p:cNvPr>
          <p:cNvSpPr>
            <a:spLocks noGrp="1"/>
          </p:cNvSpPr>
          <p:nvPr>
            <p:ph idx="1"/>
          </p:nvPr>
        </p:nvSpPr>
        <p:spPr>
          <a:xfrm>
            <a:off x="480646" y="1195754"/>
            <a:ext cx="11301046" cy="5521569"/>
          </a:xfrm>
        </p:spPr>
        <p:txBody>
          <a:bodyPr>
            <a:normAutofit/>
          </a:bodyPr>
          <a:lstStyle/>
          <a:p>
            <a:r>
              <a:rPr lang="ro-MD" dirty="0"/>
              <a:t>Receptorul auditiv este al 2-le sistem al cantității informației ce o primim din exterior.</a:t>
            </a:r>
          </a:p>
          <a:p>
            <a:r>
              <a:rPr lang="ro-MD" dirty="0"/>
              <a:t>Are 3 funcții majore ca orice sistem de recepție -  </a:t>
            </a:r>
            <a:r>
              <a:rPr lang="ro-MD" b="1" dirty="0"/>
              <a:t>recepția propriu-zisă, transmiterea spre sistemul central, stocarea și analiza</a:t>
            </a:r>
            <a:r>
              <a:rPr lang="ro-MD" dirty="0"/>
              <a:t> în acesta pentru elaborarea reacțiilor.</a:t>
            </a:r>
          </a:p>
          <a:p>
            <a:r>
              <a:rPr lang="ro-MD" b="1" dirty="0">
                <a:solidFill>
                  <a:srgbClr val="FF0000"/>
                </a:solidFill>
              </a:rPr>
              <a:t>Recepția are loc în ureche</a:t>
            </a:r>
          </a:p>
          <a:p>
            <a:r>
              <a:rPr lang="ro-MD" b="1" dirty="0">
                <a:solidFill>
                  <a:srgbClr val="FF0000"/>
                </a:solidFill>
              </a:rPr>
              <a:t>Transmisia – prin nervul auditiv</a:t>
            </a:r>
          </a:p>
          <a:p>
            <a:r>
              <a:rPr lang="ro-MD" b="1" dirty="0">
                <a:solidFill>
                  <a:srgbClr val="FF0000"/>
                </a:solidFill>
              </a:rPr>
              <a:t>Stocare și prelucrarea informației </a:t>
            </a:r>
            <a:r>
              <a:rPr lang="ro-MD" b="1" dirty="0"/>
              <a:t>– pe cortex întrunul din lobi</a:t>
            </a:r>
            <a:r>
              <a:rPr lang="ro-MD" dirty="0"/>
              <a:t>, unde și se stabilesc reacțiile transmise prin fibrele nervoase eferente. </a:t>
            </a:r>
          </a:p>
          <a:p>
            <a:r>
              <a:rPr lang="ro-MD" dirty="0"/>
              <a:t>Prin fibrele nervoase informația circulă sub forma potențialelor de acțiune de tipul TOT sau NIMIC (deci de amplitudine constantă independentă de caracteristicile stimulului). </a:t>
            </a:r>
          </a:p>
          <a:p>
            <a:r>
              <a:rPr lang="ro-MD" dirty="0"/>
              <a:t>Stocarea informațiilor în cortex se poate face temporar                                                           (prin modificări electrice sau chimice temporare) sau                                                           permutări (modificări chimice definitive).</a:t>
            </a:r>
          </a:p>
          <a:p>
            <a:endParaRPr lang="ro-RO" dirty="0"/>
          </a:p>
        </p:txBody>
      </p:sp>
      <p:sp>
        <p:nvSpPr>
          <p:cNvPr id="5" name="TextBox 4">
            <a:extLst>
              <a:ext uri="{FF2B5EF4-FFF2-40B4-BE49-F238E27FC236}">
                <a16:creationId xmlns:a16="http://schemas.microsoft.com/office/drawing/2014/main" id="{5B1CCA9B-047E-4341-8465-03883B522893}"/>
              </a:ext>
            </a:extLst>
          </p:cNvPr>
          <p:cNvSpPr txBox="1"/>
          <p:nvPr/>
        </p:nvSpPr>
        <p:spPr>
          <a:xfrm>
            <a:off x="8305800" y="5923157"/>
            <a:ext cx="3745524" cy="923330"/>
          </a:xfrm>
          <a:prstGeom prst="rect">
            <a:avLst/>
          </a:prstGeom>
          <a:noFill/>
        </p:spPr>
        <p:txBody>
          <a:bodyPr wrap="square">
            <a:spAutoFit/>
          </a:bodyPr>
          <a:lstStyle/>
          <a:p>
            <a:r>
              <a:rPr lang="ro-RO" dirty="0">
                <a:solidFill>
                  <a:srgbClr val="FF0000"/>
                </a:solidFill>
              </a:rPr>
              <a:t>cortexul cerebral - </a:t>
            </a:r>
            <a:r>
              <a:rPr lang="it-IT" dirty="0">
                <a:solidFill>
                  <a:srgbClr val="FF0000"/>
                </a:solidFill>
              </a:rPr>
              <a:t>principalul strat exterior al creierului, implicat în procese cognitive superioare</a:t>
            </a:r>
            <a:r>
              <a:rPr lang="ro-RO" dirty="0">
                <a:solidFill>
                  <a:srgbClr val="FF0000"/>
                </a:solidFill>
              </a:rPr>
              <a:t> - </a:t>
            </a:r>
          </a:p>
        </p:txBody>
      </p:sp>
    </p:spTree>
    <p:extLst>
      <p:ext uri="{BB962C8B-B14F-4D97-AF65-F5344CB8AC3E}">
        <p14:creationId xmlns:p14="http://schemas.microsoft.com/office/powerpoint/2010/main" val="1707285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F9FD-6A9B-8A2A-6533-2F7A6B5204A5}"/>
              </a:ext>
            </a:extLst>
          </p:cNvPr>
          <p:cNvSpPr>
            <a:spLocks noGrp="1"/>
          </p:cNvSpPr>
          <p:nvPr>
            <p:ph type="title"/>
          </p:nvPr>
        </p:nvSpPr>
        <p:spPr>
          <a:xfrm>
            <a:off x="376456" y="189706"/>
            <a:ext cx="11358344" cy="818479"/>
          </a:xfrm>
        </p:spPr>
        <p:txBody>
          <a:bodyPr>
            <a:normAutofit/>
          </a:bodyPr>
          <a:lstStyle/>
          <a:p>
            <a:r>
              <a:rPr lang="ro-MD" dirty="0"/>
              <a:t>Structura urechii: externă, medie, internă</a:t>
            </a:r>
            <a:endParaRPr lang="ro-RO" dirty="0"/>
          </a:p>
        </p:txBody>
      </p:sp>
      <p:sp>
        <p:nvSpPr>
          <p:cNvPr id="3" name="Content Placeholder 2">
            <a:extLst>
              <a:ext uri="{FF2B5EF4-FFF2-40B4-BE49-F238E27FC236}">
                <a16:creationId xmlns:a16="http://schemas.microsoft.com/office/drawing/2014/main" id="{EBFDC976-3478-F3A2-88AC-CD9DEA7B0D49}"/>
              </a:ext>
            </a:extLst>
          </p:cNvPr>
          <p:cNvSpPr>
            <a:spLocks noGrp="1"/>
          </p:cNvSpPr>
          <p:nvPr>
            <p:ph idx="1"/>
          </p:nvPr>
        </p:nvSpPr>
        <p:spPr>
          <a:xfrm>
            <a:off x="385762" y="1132010"/>
            <a:ext cx="11177588" cy="2466974"/>
          </a:xfrm>
        </p:spPr>
        <p:txBody>
          <a:bodyPr>
            <a:normAutofit lnSpcReduction="10000"/>
          </a:bodyPr>
          <a:lstStyle/>
          <a:p>
            <a:r>
              <a:rPr lang="ro-MD" b="1" dirty="0"/>
              <a:t>Urechea externă- </a:t>
            </a:r>
            <a:r>
              <a:rPr lang="ro-MD" b="0" dirty="0"/>
              <a:t>din pavilion și conductul auditiv extern </a:t>
            </a:r>
          </a:p>
          <a:p>
            <a:r>
              <a:rPr lang="ro-MD" b="0" dirty="0"/>
              <a:t>Are rolul de a capta undele sonore și de a le direcționa spre membrana timpatică. </a:t>
            </a:r>
            <a:endParaRPr lang="en-GB" b="0" dirty="0"/>
          </a:p>
          <a:p>
            <a:r>
              <a:rPr lang="ro-MD" b="1" dirty="0"/>
              <a:t>Membrana timpatică </a:t>
            </a:r>
            <a:r>
              <a:rPr lang="ro-MD" dirty="0"/>
              <a:t>de formă elipsoidală, în secțiune – </a:t>
            </a:r>
            <a:r>
              <a:rPr lang="ro-MD" b="0" dirty="0"/>
              <a:t>formă conică cu vârful spre interior și vibrează sub acțiunea sunetelor. </a:t>
            </a:r>
          </a:p>
          <a:p>
            <a:r>
              <a:rPr lang="ro-MD" dirty="0"/>
              <a:t>Are inerție mică.- 10*-3 s. </a:t>
            </a:r>
          </a:p>
          <a:p>
            <a:r>
              <a:rPr lang="ro-MD" dirty="0"/>
              <a:t>Pavilionul, </a:t>
            </a:r>
            <a:r>
              <a:rPr lang="ro-MD" b="0" dirty="0"/>
              <a:t>prin forma sa, permite determinarea cu mare precizie a direcției de unde este sunetul (eroarea de numai 3-4</a:t>
            </a:r>
            <a:r>
              <a:rPr lang="en-GB" b="0" dirty="0"/>
              <a:t>’’</a:t>
            </a:r>
            <a:endParaRPr lang="ro-RO" b="0" dirty="0"/>
          </a:p>
        </p:txBody>
      </p:sp>
      <p:pic>
        <p:nvPicPr>
          <p:cNvPr id="9" name="Picture 8">
            <a:extLst>
              <a:ext uri="{FF2B5EF4-FFF2-40B4-BE49-F238E27FC236}">
                <a16:creationId xmlns:a16="http://schemas.microsoft.com/office/drawing/2014/main" id="{A3BE937B-87D2-4686-52B6-1728F46FD04F}"/>
              </a:ext>
            </a:extLst>
          </p:cNvPr>
          <p:cNvPicPr>
            <a:picLocks noChangeAspect="1"/>
          </p:cNvPicPr>
          <p:nvPr/>
        </p:nvPicPr>
        <p:blipFill>
          <a:blip r:embed="rId2"/>
          <a:stretch>
            <a:fillRect/>
          </a:stretch>
        </p:blipFill>
        <p:spPr>
          <a:xfrm>
            <a:off x="5441122" y="3429000"/>
            <a:ext cx="5248492" cy="3371851"/>
          </a:xfrm>
          <a:prstGeom prst="rect">
            <a:avLst/>
          </a:prstGeom>
        </p:spPr>
      </p:pic>
    </p:spTree>
    <p:extLst>
      <p:ext uri="{BB962C8B-B14F-4D97-AF65-F5344CB8AC3E}">
        <p14:creationId xmlns:p14="http://schemas.microsoft.com/office/powerpoint/2010/main" val="2723621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46707-EDD5-178F-314D-F23FDE17ADCF}"/>
              </a:ext>
            </a:extLst>
          </p:cNvPr>
          <p:cNvSpPr>
            <a:spLocks noGrp="1"/>
          </p:cNvSpPr>
          <p:nvPr>
            <p:ph idx="1"/>
          </p:nvPr>
        </p:nvSpPr>
        <p:spPr>
          <a:xfrm>
            <a:off x="245452" y="366712"/>
            <a:ext cx="8558579" cy="6124575"/>
          </a:xfrm>
        </p:spPr>
        <p:txBody>
          <a:bodyPr>
            <a:normAutofit fontScale="92500" lnSpcReduction="20000"/>
          </a:bodyPr>
          <a:lstStyle/>
          <a:p>
            <a:r>
              <a:rPr lang="ro-MD" sz="2600" b="1" dirty="0"/>
              <a:t>Urechea </a:t>
            </a:r>
            <a:r>
              <a:rPr lang="en-GB" sz="2600" b="1" dirty="0" err="1"/>
              <a:t>medie</a:t>
            </a:r>
            <a:r>
              <a:rPr lang="en-GB" sz="2600" b="1" dirty="0"/>
              <a:t> </a:t>
            </a:r>
            <a:r>
              <a:rPr lang="en-GB" sz="2600" dirty="0"/>
              <a:t>– </a:t>
            </a:r>
            <a:r>
              <a:rPr lang="ro-MD" sz="2600" b="0" dirty="0"/>
              <a:t>transmite undele sonore de la timpan prin oscioare la fereastra ovală</a:t>
            </a:r>
            <a:r>
              <a:rPr lang="ro-MD" sz="2600" dirty="0"/>
              <a:t>.</a:t>
            </a:r>
          </a:p>
          <a:p>
            <a:r>
              <a:rPr lang="ro-MD" sz="2600" b="0" dirty="0"/>
              <a:t>Este </a:t>
            </a:r>
            <a:r>
              <a:rPr lang="en-GB" sz="2600" b="0" dirty="0"/>
              <a:t>o cavitate </a:t>
            </a:r>
            <a:r>
              <a:rPr lang="ro-MD" sz="2600" b="0" dirty="0"/>
              <a:t>î</a:t>
            </a:r>
            <a:r>
              <a:rPr lang="en-GB" sz="2600" b="0" dirty="0"/>
              <a:t>n </a:t>
            </a:r>
            <a:r>
              <a:rPr lang="en-GB" sz="2600" b="0" dirty="0" err="1"/>
              <a:t>osul</a:t>
            </a:r>
            <a:r>
              <a:rPr lang="en-GB" sz="2600" b="0" dirty="0"/>
              <a:t> temporal </a:t>
            </a:r>
            <a:r>
              <a:rPr lang="en-GB" sz="2600" b="0" dirty="0" err="1"/>
              <a:t>aflat</a:t>
            </a:r>
            <a:r>
              <a:rPr lang="ro-MD" sz="2600" b="0" dirty="0"/>
              <a:t>ă</a:t>
            </a:r>
            <a:r>
              <a:rPr lang="en-GB" sz="2600" b="0" dirty="0"/>
              <a:t> </a:t>
            </a:r>
            <a:r>
              <a:rPr lang="ro-MD" sz="2600" b="0" dirty="0"/>
              <a:t>î</a:t>
            </a:r>
            <a:r>
              <a:rPr lang="en-GB" sz="2600" b="0" dirty="0" err="1"/>
              <a:t>ntre</a:t>
            </a:r>
            <a:r>
              <a:rPr lang="ro-MD" sz="2600" b="0" dirty="0"/>
              <a:t> membrana timpanică și peretele intern. În peretele intern se asigură comunicarea cu urechea internă, se găsesc 2 orificii, fereastra ovală în partea superioară</a:t>
            </a:r>
            <a:r>
              <a:rPr lang="en-US" sz="2600" b="0" dirty="0"/>
              <a:t> (</a:t>
            </a:r>
            <a:r>
              <a:rPr lang="ro-MD" sz="2600" b="0" dirty="0"/>
              <a:t>separată de membrana de la lichidul endolimfa) și fereastra rotundă în  partea inferioară. </a:t>
            </a:r>
          </a:p>
          <a:p>
            <a:r>
              <a:rPr lang="ro-MD" sz="2600" b="0" dirty="0"/>
              <a:t>În partea inferioară a urechii medii se găsește un canal,               trompa lui Eustache ce asigură comunicarea cu cavitatea nasofaringeană, permițând egalizarea presiunilor internă și externă exercitate asupra timpanului.</a:t>
            </a:r>
          </a:p>
          <a:p>
            <a:r>
              <a:rPr lang="ro-MD" sz="2600" b="0" dirty="0"/>
              <a:t>Trompa lui Eustache este normal închisă, exceptînd când            căscăm sau înghițim.</a:t>
            </a:r>
          </a:p>
          <a:p>
            <a:pPr marL="0" indent="0">
              <a:buNone/>
            </a:pPr>
            <a:r>
              <a:rPr lang="ro-MD" sz="2600" b="0" dirty="0"/>
              <a:t>În interiorul urechii medii este un sistem de oscioare: ciocanul, sprijinit pe timpan, nicovala -  și scărița sprijinită de fereastra ovală.</a:t>
            </a:r>
          </a:p>
          <a:p>
            <a:r>
              <a:rPr lang="ro-MD" sz="2600" b="0" dirty="0"/>
              <a:t>Osciorele sunt articulate între ele și acționate de mușchi proprii. Transmit undele sonore din ureche externă spre cea internă. </a:t>
            </a:r>
          </a:p>
          <a:p>
            <a:r>
              <a:rPr lang="ro-MD" sz="2600" b="0" dirty="0"/>
              <a:t>Rol de atenuare sau amplificare a vibrațiile. </a:t>
            </a:r>
          </a:p>
          <a:p>
            <a:endParaRPr lang="ro-RO" dirty="0"/>
          </a:p>
        </p:txBody>
      </p:sp>
      <p:pic>
        <p:nvPicPr>
          <p:cNvPr id="3076" name="Picture 4">
            <a:extLst>
              <a:ext uri="{FF2B5EF4-FFF2-40B4-BE49-F238E27FC236}">
                <a16:creationId xmlns:a16="http://schemas.microsoft.com/office/drawing/2014/main" id="{C1A66A34-E3FC-A8AA-23F8-8E23295FC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173" y="1599464"/>
            <a:ext cx="4148827" cy="3243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B421E3-6919-6669-11CE-92A5384A02EA}"/>
              </a:ext>
            </a:extLst>
          </p:cNvPr>
          <p:cNvSpPr txBox="1"/>
          <p:nvPr/>
        </p:nvSpPr>
        <p:spPr>
          <a:xfrm>
            <a:off x="6096000" y="5791115"/>
            <a:ext cx="6096000" cy="1077218"/>
          </a:xfrm>
          <a:prstGeom prst="rect">
            <a:avLst/>
          </a:prstGeom>
          <a:noFill/>
        </p:spPr>
        <p:txBody>
          <a:bodyPr wrap="square">
            <a:spAutoFit/>
          </a:bodyPr>
          <a:lstStyle/>
          <a:p>
            <a:r>
              <a:rPr lang="ro-MD" sz="1600" dirty="0">
                <a:solidFill>
                  <a:srgbClr val="FF0000"/>
                </a:solidFill>
              </a:rPr>
              <a:t>Prin contracția mușchiului ciocanului diminuează amplitudinea vibrațiilor în timp ce contracția mușchiului scăriței asigură amplificarea oscilațiilor. Acest mecanism intervine la adaptarea urechii la intesitați diferite ale sunetului</a:t>
            </a:r>
            <a:endParaRPr lang="ro-RO" sz="1600" dirty="0">
              <a:solidFill>
                <a:srgbClr val="FF0000"/>
              </a:solidFill>
            </a:endParaRPr>
          </a:p>
        </p:txBody>
      </p:sp>
    </p:spTree>
    <p:extLst>
      <p:ext uri="{BB962C8B-B14F-4D97-AF65-F5344CB8AC3E}">
        <p14:creationId xmlns:p14="http://schemas.microsoft.com/office/powerpoint/2010/main" val="2584084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D1D3B-8341-AB15-4D12-8A053460017E}"/>
              </a:ext>
            </a:extLst>
          </p:cNvPr>
          <p:cNvSpPr>
            <a:spLocks noGrp="1"/>
          </p:cNvSpPr>
          <p:nvPr>
            <p:ph idx="1"/>
          </p:nvPr>
        </p:nvSpPr>
        <p:spPr>
          <a:xfrm>
            <a:off x="64199" y="137943"/>
            <a:ext cx="8587152" cy="6582116"/>
          </a:xfrm>
        </p:spPr>
        <p:txBody>
          <a:bodyPr>
            <a:normAutofit fontScale="92500"/>
          </a:bodyPr>
          <a:lstStyle/>
          <a:p>
            <a:r>
              <a:rPr lang="ro-MD" b="1" dirty="0"/>
              <a:t>Ureche internă (organul corticoreceptor auditiv) din: </a:t>
            </a:r>
            <a:r>
              <a:rPr lang="ro-MD" b="0" dirty="0"/>
              <a:t>labirintul osos și labirintul membranos</a:t>
            </a:r>
          </a:p>
          <a:p>
            <a:r>
              <a:rPr lang="ro-MD" b="1" dirty="0"/>
              <a:t>În labirintul osos </a:t>
            </a:r>
            <a:r>
              <a:rPr lang="ro-MD" dirty="0"/>
              <a:t>se găsește </a:t>
            </a:r>
            <a:r>
              <a:rPr lang="ro-MD" b="1" dirty="0"/>
              <a:t>perilimfa,</a:t>
            </a:r>
            <a:r>
              <a:rPr lang="ro-MD" dirty="0"/>
              <a:t> iar în cel membranos – </a:t>
            </a:r>
            <a:r>
              <a:rPr lang="ro-MD" b="1" dirty="0"/>
              <a:t>endolimfa.</a:t>
            </a:r>
          </a:p>
          <a:p>
            <a:r>
              <a:rPr lang="ro-MD" dirty="0"/>
              <a:t>Ambele lichide au rol de a transmite undele sonore.</a:t>
            </a:r>
          </a:p>
          <a:p>
            <a:r>
              <a:rPr lang="ro-MD" dirty="0"/>
              <a:t>Labirintul osos </a:t>
            </a:r>
            <a:r>
              <a:rPr lang="ro-MD" b="0" dirty="0"/>
              <a:t>conține: </a:t>
            </a:r>
            <a:r>
              <a:rPr lang="ro-MD" b="1" dirty="0"/>
              <a:t>vestibului osos, 3 canale semicirculare orientate în trei planuri reciproc perpendiculare, unul fiind orizontal și melcul osos (cohleea).</a:t>
            </a:r>
          </a:p>
          <a:p>
            <a:r>
              <a:rPr lang="ro-MD" b="1" dirty="0"/>
              <a:t>Vestibulul </a:t>
            </a:r>
            <a:r>
              <a:rPr lang="ro-MD" dirty="0"/>
              <a:t>osos - </a:t>
            </a:r>
            <a:r>
              <a:rPr lang="ro-MD" b="0" dirty="0"/>
              <a:t>situat central și comunică prin ferestrele ovală și rotundă cu urechea medie. Comunică și cu melcul osos și cu cele 3 canale semicirculare. </a:t>
            </a:r>
          </a:p>
          <a:p>
            <a:r>
              <a:rPr lang="ro-MD" b="1" dirty="0"/>
              <a:t>Melcul osos - </a:t>
            </a:r>
            <a:r>
              <a:rPr lang="ro-MD" b="0" dirty="0"/>
              <a:t>situat anterior față de vestibul și este format dintrun canal osos de aprox. 3 cm spiralat, având 2,75-3,5 spire în jurul unei coloane cilindrice conice.                </a:t>
            </a:r>
          </a:p>
          <a:p>
            <a:r>
              <a:rPr lang="ro-MD" dirty="0"/>
              <a:t>Grosimea lumenului </a:t>
            </a:r>
            <a:r>
              <a:rPr lang="ro-MD" b="0" dirty="0"/>
              <a:t>se micșorează pe măsura spiralării</a:t>
            </a:r>
            <a:r>
              <a:rPr lang="ro-MD" dirty="0"/>
              <a:t>.</a:t>
            </a:r>
          </a:p>
          <a:p>
            <a:r>
              <a:rPr lang="ro-MD" b="1" dirty="0"/>
              <a:t>Canalul </a:t>
            </a:r>
            <a:r>
              <a:rPr lang="ro-MD" b="0" dirty="0"/>
              <a:t>este împărțit de către lama osoasă și membrană bazilară în 2 rampe: vestibulară spre fereastră ovală, și timpanică – spre fereastra rotundă. Cele două comunică la vârful melcului osos printrun orificiu – helicoterma</a:t>
            </a:r>
            <a:r>
              <a:rPr lang="ro-MD" b="1" dirty="0"/>
              <a:t>.</a:t>
            </a:r>
            <a:endParaRPr lang="ro-RO" b="1" dirty="0"/>
          </a:p>
        </p:txBody>
      </p:sp>
      <p:pic>
        <p:nvPicPr>
          <p:cNvPr id="5" name="Picture 4">
            <a:extLst>
              <a:ext uri="{FF2B5EF4-FFF2-40B4-BE49-F238E27FC236}">
                <a16:creationId xmlns:a16="http://schemas.microsoft.com/office/drawing/2014/main" id="{F8FDD5F2-6DE9-0F05-99C7-E12B2B3B14AE}"/>
              </a:ext>
            </a:extLst>
          </p:cNvPr>
          <p:cNvPicPr>
            <a:picLocks noChangeAspect="1"/>
          </p:cNvPicPr>
          <p:nvPr/>
        </p:nvPicPr>
        <p:blipFill>
          <a:blip r:embed="rId3"/>
          <a:stretch>
            <a:fillRect/>
          </a:stretch>
        </p:blipFill>
        <p:spPr>
          <a:xfrm>
            <a:off x="8733211" y="3822345"/>
            <a:ext cx="3413982" cy="2273656"/>
          </a:xfrm>
          <a:prstGeom prst="rect">
            <a:avLst/>
          </a:prstGeom>
        </p:spPr>
      </p:pic>
      <p:pic>
        <p:nvPicPr>
          <p:cNvPr id="4" name="Picture 3">
            <a:extLst>
              <a:ext uri="{FF2B5EF4-FFF2-40B4-BE49-F238E27FC236}">
                <a16:creationId xmlns:a16="http://schemas.microsoft.com/office/drawing/2014/main" id="{684924B9-C2E0-F7CE-C6ED-18AE8D1FEF3D}"/>
              </a:ext>
            </a:extLst>
          </p:cNvPr>
          <p:cNvPicPr>
            <a:picLocks noChangeAspect="1"/>
          </p:cNvPicPr>
          <p:nvPr/>
        </p:nvPicPr>
        <p:blipFill>
          <a:blip r:embed="rId4"/>
          <a:stretch>
            <a:fillRect/>
          </a:stretch>
        </p:blipFill>
        <p:spPr>
          <a:xfrm>
            <a:off x="8410750" y="137941"/>
            <a:ext cx="3509787" cy="2511591"/>
          </a:xfrm>
          <a:prstGeom prst="rect">
            <a:avLst/>
          </a:prstGeom>
        </p:spPr>
      </p:pic>
      <p:sp>
        <p:nvSpPr>
          <p:cNvPr id="9" name="TextBox 8">
            <a:extLst>
              <a:ext uri="{FF2B5EF4-FFF2-40B4-BE49-F238E27FC236}">
                <a16:creationId xmlns:a16="http://schemas.microsoft.com/office/drawing/2014/main" id="{418ECDC0-431F-BFBF-84EB-4F182ADAABEA}"/>
              </a:ext>
            </a:extLst>
          </p:cNvPr>
          <p:cNvSpPr txBox="1"/>
          <p:nvPr/>
        </p:nvSpPr>
        <p:spPr>
          <a:xfrm>
            <a:off x="8891952" y="2649533"/>
            <a:ext cx="2274278" cy="369332"/>
          </a:xfrm>
          <a:prstGeom prst="rect">
            <a:avLst/>
          </a:prstGeom>
          <a:noFill/>
        </p:spPr>
        <p:txBody>
          <a:bodyPr wrap="square">
            <a:spAutoFit/>
          </a:bodyPr>
          <a:lstStyle/>
          <a:p>
            <a:r>
              <a:rPr lang="ro-MD" b="1" dirty="0"/>
              <a:t>Secțiunea prin cohlee</a:t>
            </a:r>
            <a:endParaRPr lang="ro-RO" b="1" dirty="0"/>
          </a:p>
        </p:txBody>
      </p:sp>
    </p:spTree>
    <p:extLst>
      <p:ext uri="{BB962C8B-B14F-4D97-AF65-F5344CB8AC3E}">
        <p14:creationId xmlns:p14="http://schemas.microsoft.com/office/powerpoint/2010/main" val="2413169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DF94C-382A-6CB6-3A0A-A2AE93727963}"/>
              </a:ext>
            </a:extLst>
          </p:cNvPr>
          <p:cNvSpPr txBox="1">
            <a:spLocks/>
          </p:cNvSpPr>
          <p:nvPr/>
        </p:nvSpPr>
        <p:spPr>
          <a:xfrm>
            <a:off x="257908" y="295275"/>
            <a:ext cx="11724542" cy="62674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MD" b="1" dirty="0"/>
              <a:t>Labirintul membranos: </a:t>
            </a:r>
            <a:r>
              <a:rPr lang="ro-MD" dirty="0"/>
              <a:t>din: </a:t>
            </a:r>
            <a:r>
              <a:rPr lang="ro-MD" b="1" dirty="0"/>
              <a:t>utricula </a:t>
            </a:r>
            <a:r>
              <a:rPr lang="ro-MD" dirty="0"/>
              <a:t>și </a:t>
            </a:r>
            <a:r>
              <a:rPr lang="ro-MD" b="1" dirty="0"/>
              <a:t>sacula</a:t>
            </a:r>
            <a:r>
              <a:rPr lang="ro-MD" dirty="0"/>
              <a:t>, </a:t>
            </a:r>
            <a:r>
              <a:rPr lang="ro-MD" b="1" dirty="0"/>
              <a:t>3 canale membranoase</a:t>
            </a:r>
            <a:r>
              <a:rPr lang="ro-MD" dirty="0"/>
              <a:t> și </a:t>
            </a:r>
            <a:r>
              <a:rPr lang="ro-MD" b="1" dirty="0"/>
              <a:t>melcul membranos</a:t>
            </a:r>
            <a:r>
              <a:rPr lang="ro-MD" dirty="0"/>
              <a:t>. Utricula și Sacula sunt vezicule situate în vestibulul osos și care comunică între ele. La rândul ei, sacula este în legătură cu melcul membranos iar utricula cu cele 3 canașe semicirculare membranoase. Melcul membranos este de fapt canalul cohlear și conține endolimfă. El conține organul Corti fixat pe toată lungimea membranei bazilare. Organul Corti conține celule ciliate licelule de susținere.</a:t>
            </a:r>
          </a:p>
          <a:p>
            <a:r>
              <a:rPr lang="ro-MD" dirty="0"/>
              <a:t>Celulele ciliare sunt de 2 tipuri: interne (cca 3500 celule, așezate întrun singur șir, și externe (cca 12000 celule ciliate, dispuse în 3 șiruri</a:t>
            </a:r>
          </a:p>
          <a:p>
            <a:r>
              <a:rPr lang="ro-MD" b="1" dirty="0"/>
              <a:t>Cilii celuleor interne sunt liberi în endolimfă</a:t>
            </a:r>
            <a:r>
              <a:rPr lang="ro-MD" dirty="0"/>
              <a:t>, în timp cei ai celor externe vin în contact cu membrana tectoria. </a:t>
            </a:r>
            <a:r>
              <a:rPr lang="ro-MD" b="1" dirty="0"/>
              <a:t>Principalul rol în transformarea vibrațiilor mecanice în potențiale de acțiune este al celulelor ciliate extern</a:t>
            </a:r>
            <a:r>
              <a:rPr lang="ro-MD" dirty="0"/>
              <a:t>. Fiecare celulă ciliată este conectată prin sinapsele chimice cu mai multe fibre nervoase ale nervului auditiv. </a:t>
            </a:r>
          </a:p>
          <a:p>
            <a:r>
              <a:rPr lang="ro-MD" b="1" dirty="0"/>
              <a:t>Membrana bazilară </a:t>
            </a:r>
            <a:r>
              <a:rPr lang="ro-MD" dirty="0"/>
              <a:t>se întinde pe toată lungimea cohleei și are lățimea crescătoare de la bază spre vârf având 0,01 mm la nivelul ferestrei ovale, și. 0,065 mm la nivelul helicotermei. Aceasta face ca frecvența proprie de vibrației să fie mare la bază și mică la vârf. </a:t>
            </a:r>
          </a:p>
          <a:p>
            <a:r>
              <a:rPr lang="ro-MD" dirty="0"/>
              <a:t>Astfel, undele sonore de frecvențe mari (20 kHz vor produce vibrații de amplitudine mare la baza membranei bazilare și, pe măsura scăderii frecvenței maximul amplitudinii de oscilație se va apropia de vârf.</a:t>
            </a:r>
            <a:endParaRPr lang="ro-RO" dirty="0"/>
          </a:p>
        </p:txBody>
      </p:sp>
    </p:spTree>
    <p:extLst>
      <p:ext uri="{BB962C8B-B14F-4D97-AF65-F5344CB8AC3E}">
        <p14:creationId xmlns:p14="http://schemas.microsoft.com/office/powerpoint/2010/main" val="3211353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A989-E76F-1A36-6D63-67B35D55EEFD}"/>
              </a:ext>
            </a:extLst>
          </p:cNvPr>
          <p:cNvSpPr>
            <a:spLocks noGrp="1"/>
          </p:cNvSpPr>
          <p:nvPr>
            <p:ph idx="1"/>
          </p:nvPr>
        </p:nvSpPr>
        <p:spPr>
          <a:xfrm>
            <a:off x="548898" y="435068"/>
            <a:ext cx="5634968" cy="3531381"/>
          </a:xfrm>
        </p:spPr>
        <p:txBody>
          <a:bodyPr>
            <a:normAutofit fontScale="85000" lnSpcReduction="10000"/>
          </a:bodyPr>
          <a:lstStyle/>
          <a:p>
            <a:pPr marL="0" indent="0">
              <a:buNone/>
            </a:pPr>
            <a:r>
              <a:rPr lang="ro-MD" b="1" dirty="0"/>
              <a:t>Urechea internă </a:t>
            </a:r>
            <a:r>
              <a:rPr lang="ro-MD" dirty="0"/>
              <a:t>are 2 roluri funcționale majore</a:t>
            </a:r>
          </a:p>
          <a:p>
            <a:pPr marL="0" indent="0">
              <a:buNone/>
            </a:pPr>
            <a:r>
              <a:rPr lang="ro-MD" b="1" dirty="0"/>
              <a:t>A) orientarea spațială și menținerea echilibrului;</a:t>
            </a:r>
          </a:p>
          <a:p>
            <a:pPr marL="0" indent="0">
              <a:buNone/>
            </a:pPr>
            <a:r>
              <a:rPr lang="ro-MD" b="1" dirty="0"/>
              <a:t>B) transformarea vibrațiilor mecanice în potențiale de acțiune în nervul auditiv și codificarea caracteristicilor undelor sonore.</a:t>
            </a:r>
          </a:p>
          <a:p>
            <a:pPr marL="0" indent="0">
              <a:buNone/>
            </a:pPr>
            <a:r>
              <a:rPr lang="ro-MD" b="1" dirty="0"/>
              <a:t>Primul rol </a:t>
            </a:r>
            <a:r>
              <a:rPr lang="ro-MD" dirty="0"/>
              <a:t>este îndeplinit cu ajutorul labirintului membranos cu participarea esențială a canalelor semicirculare. </a:t>
            </a:r>
          </a:p>
          <a:p>
            <a:pPr marL="0" indent="0">
              <a:buNone/>
            </a:pPr>
            <a:r>
              <a:rPr lang="ro-MD" dirty="0"/>
              <a:t>Modificările de gravitație și de accelerație ale capului determină modificări în dinamica lichidelor din cele 3 canale semicirculare</a:t>
            </a:r>
          </a:p>
          <a:p>
            <a:pPr marL="0" indent="0">
              <a:buNone/>
            </a:pPr>
            <a:endParaRPr lang="ro-RO" dirty="0"/>
          </a:p>
        </p:txBody>
      </p:sp>
      <p:sp>
        <p:nvSpPr>
          <p:cNvPr id="7" name="TextBox 6">
            <a:extLst>
              <a:ext uri="{FF2B5EF4-FFF2-40B4-BE49-F238E27FC236}">
                <a16:creationId xmlns:a16="http://schemas.microsoft.com/office/drawing/2014/main" id="{B3473503-5C6E-0E68-855A-EFFF0C515B55}"/>
              </a:ext>
            </a:extLst>
          </p:cNvPr>
          <p:cNvSpPr txBox="1"/>
          <p:nvPr/>
        </p:nvSpPr>
        <p:spPr>
          <a:xfrm>
            <a:off x="533400" y="4130741"/>
            <a:ext cx="6217627" cy="2554545"/>
          </a:xfrm>
          <a:prstGeom prst="rect">
            <a:avLst/>
          </a:prstGeom>
          <a:noFill/>
        </p:spPr>
        <p:txBody>
          <a:bodyPr wrap="square">
            <a:spAutoFit/>
          </a:bodyPr>
          <a:lstStyle/>
          <a:p>
            <a:pPr marL="0" indent="0">
              <a:buNone/>
            </a:pPr>
            <a:r>
              <a:rPr lang="ro-MD" sz="2000" dirty="0"/>
              <a:t>Aceste canale, la rândul lor acționează </a:t>
            </a:r>
            <a:r>
              <a:rPr lang="ro-MD" sz="2000" b="1" dirty="0"/>
              <a:t>asupra ciliilor celulelor senzitive prezente în canalele semicirculare, dar și în uricula și sacula.</a:t>
            </a:r>
          </a:p>
          <a:p>
            <a:pPr marL="0" indent="0">
              <a:buNone/>
            </a:pPr>
            <a:r>
              <a:rPr lang="ro-MD" sz="2000" b="1" dirty="0"/>
              <a:t> </a:t>
            </a:r>
            <a:r>
              <a:rPr lang="ro-MD" sz="2000" dirty="0"/>
              <a:t>Informațiile sunt apoi transmise prin </a:t>
            </a:r>
            <a:r>
              <a:rPr lang="ro-MD" sz="2000" b="1" dirty="0"/>
              <a:t>nervul vestibular creierului</a:t>
            </a:r>
            <a:r>
              <a:rPr lang="ro-MD" sz="2000" dirty="0"/>
              <a:t>, care le transformă în cunoștințe privind poziția capului fașă de direcția accelerației gravitaționale, și, apoi ia decizia de acțiune pentru păstrarea echilibrului.</a:t>
            </a:r>
            <a:endParaRPr lang="ro-RO" sz="2000" dirty="0"/>
          </a:p>
        </p:txBody>
      </p:sp>
      <p:pic>
        <p:nvPicPr>
          <p:cNvPr id="2" name="Picture 1">
            <a:extLst>
              <a:ext uri="{FF2B5EF4-FFF2-40B4-BE49-F238E27FC236}">
                <a16:creationId xmlns:a16="http://schemas.microsoft.com/office/drawing/2014/main" id="{9275164A-E20B-50E8-70F7-3C77D82C2562}"/>
              </a:ext>
            </a:extLst>
          </p:cNvPr>
          <p:cNvPicPr>
            <a:picLocks noChangeAspect="1"/>
          </p:cNvPicPr>
          <p:nvPr/>
        </p:nvPicPr>
        <p:blipFill>
          <a:blip r:embed="rId2"/>
          <a:stretch>
            <a:fillRect/>
          </a:stretch>
        </p:blipFill>
        <p:spPr>
          <a:xfrm>
            <a:off x="6191755" y="970332"/>
            <a:ext cx="6000245" cy="4437681"/>
          </a:xfrm>
          <a:prstGeom prst="rect">
            <a:avLst/>
          </a:prstGeom>
        </p:spPr>
      </p:pic>
    </p:spTree>
    <p:extLst>
      <p:ext uri="{BB962C8B-B14F-4D97-AF65-F5344CB8AC3E}">
        <p14:creationId xmlns:p14="http://schemas.microsoft.com/office/powerpoint/2010/main" val="422764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solidFill>
                  <a:srgbClr val="212121"/>
                </a:solidFill>
                <a:latin typeface="Calibri"/>
                <a:cs typeface="Calibri"/>
              </a:rPr>
              <a:t>How</a:t>
            </a:r>
            <a:r>
              <a:rPr spc="-80" dirty="0">
                <a:solidFill>
                  <a:srgbClr val="212121"/>
                </a:solidFill>
                <a:latin typeface="Calibri"/>
                <a:cs typeface="Calibri"/>
              </a:rPr>
              <a:t> </a:t>
            </a:r>
            <a:r>
              <a:rPr dirty="0">
                <a:solidFill>
                  <a:srgbClr val="212121"/>
                </a:solidFill>
                <a:latin typeface="Calibri"/>
                <a:cs typeface="Calibri"/>
              </a:rPr>
              <a:t>does</a:t>
            </a:r>
            <a:r>
              <a:rPr spc="-50" dirty="0">
                <a:solidFill>
                  <a:srgbClr val="212121"/>
                </a:solidFill>
                <a:latin typeface="Calibri"/>
                <a:cs typeface="Calibri"/>
              </a:rPr>
              <a:t> </a:t>
            </a:r>
            <a:r>
              <a:rPr dirty="0">
                <a:solidFill>
                  <a:srgbClr val="212121"/>
                </a:solidFill>
                <a:latin typeface="Calibri"/>
                <a:cs typeface="Calibri"/>
              </a:rPr>
              <a:t>noise</a:t>
            </a:r>
            <a:r>
              <a:rPr spc="-75" dirty="0">
                <a:solidFill>
                  <a:srgbClr val="212121"/>
                </a:solidFill>
                <a:latin typeface="Calibri"/>
                <a:cs typeface="Calibri"/>
              </a:rPr>
              <a:t> </a:t>
            </a:r>
            <a:r>
              <a:rPr spc="-10" dirty="0">
                <a:solidFill>
                  <a:srgbClr val="212121"/>
                </a:solidFill>
                <a:latin typeface="Calibri"/>
                <a:cs typeface="Calibri"/>
              </a:rPr>
              <a:t>travel</a:t>
            </a:r>
            <a:r>
              <a:rPr spc="-55" dirty="0">
                <a:solidFill>
                  <a:srgbClr val="212121"/>
                </a:solidFill>
                <a:latin typeface="Calibri"/>
                <a:cs typeface="Calibri"/>
              </a:rPr>
              <a:t> </a:t>
            </a:r>
            <a:r>
              <a:rPr dirty="0">
                <a:solidFill>
                  <a:srgbClr val="212121"/>
                </a:solidFill>
                <a:latin typeface="Calibri"/>
                <a:cs typeface="Calibri"/>
              </a:rPr>
              <a:t>to</a:t>
            </a:r>
            <a:r>
              <a:rPr spc="-65" dirty="0">
                <a:solidFill>
                  <a:srgbClr val="212121"/>
                </a:solidFill>
                <a:latin typeface="Calibri"/>
                <a:cs typeface="Calibri"/>
              </a:rPr>
              <a:t> </a:t>
            </a:r>
            <a:r>
              <a:rPr dirty="0">
                <a:solidFill>
                  <a:srgbClr val="212121"/>
                </a:solidFill>
                <a:latin typeface="Calibri"/>
                <a:cs typeface="Calibri"/>
              </a:rPr>
              <a:t>your</a:t>
            </a:r>
            <a:r>
              <a:rPr spc="-55" dirty="0">
                <a:solidFill>
                  <a:srgbClr val="212121"/>
                </a:solidFill>
                <a:latin typeface="Calibri"/>
                <a:cs typeface="Calibri"/>
              </a:rPr>
              <a:t> </a:t>
            </a:r>
            <a:r>
              <a:rPr spc="-10" dirty="0">
                <a:solidFill>
                  <a:srgbClr val="212121"/>
                </a:solidFill>
                <a:latin typeface="Calibri"/>
                <a:cs typeface="Calibri"/>
              </a:rPr>
              <a:t>ears?</a:t>
            </a:r>
          </a:p>
        </p:txBody>
      </p:sp>
      <p:sp>
        <p:nvSpPr>
          <p:cNvPr id="3" name="object 3"/>
          <p:cNvSpPr txBox="1"/>
          <p:nvPr/>
        </p:nvSpPr>
        <p:spPr>
          <a:xfrm>
            <a:off x="916939" y="1793493"/>
            <a:ext cx="10205085" cy="2881558"/>
          </a:xfrm>
          <a:prstGeom prst="rect">
            <a:avLst/>
          </a:prstGeom>
        </p:spPr>
        <p:txBody>
          <a:bodyPr vert="horz" wrap="square" lIns="0" tIns="59690" rIns="0" bIns="0" rtlCol="0">
            <a:spAutoFit/>
          </a:bodyPr>
          <a:lstStyle/>
          <a:p>
            <a:pPr marL="240029" marR="647065" indent="-227329">
              <a:lnSpc>
                <a:spcPts val="3030"/>
              </a:lnSpc>
              <a:spcBef>
                <a:spcPts val="470"/>
              </a:spcBef>
              <a:buFont typeface="Arial MT"/>
              <a:buChar char="•"/>
              <a:tabLst>
                <a:tab pos="241300" algn="l"/>
              </a:tabLst>
            </a:pPr>
            <a:r>
              <a:rPr lang="en-US" sz="2800" dirty="0" err="1">
                <a:latin typeface="Calibri"/>
                <a:cs typeface="Calibri"/>
              </a:rPr>
              <a:t>Oamenii</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animalele</a:t>
            </a:r>
            <a:r>
              <a:rPr lang="en-US" sz="2800" dirty="0">
                <a:latin typeface="Calibri"/>
                <a:cs typeface="Calibri"/>
              </a:rPr>
              <a:t> </a:t>
            </a:r>
            <a:r>
              <a:rPr lang="en-US" sz="2800" dirty="0" err="1">
                <a:latin typeface="Calibri"/>
                <a:cs typeface="Calibri"/>
              </a:rPr>
              <a:t>aud</a:t>
            </a:r>
            <a:r>
              <a:rPr lang="en-US" sz="2800" dirty="0">
                <a:latin typeface="Calibri"/>
                <a:cs typeface="Calibri"/>
              </a:rPr>
              <a:t> </a:t>
            </a:r>
            <a:r>
              <a:rPr lang="en-US" sz="2800" dirty="0" err="1">
                <a:latin typeface="Calibri"/>
                <a:cs typeface="Calibri"/>
              </a:rPr>
              <a:t>prin</a:t>
            </a:r>
            <a:r>
              <a:rPr lang="en-US" sz="2800" dirty="0">
                <a:latin typeface="Calibri"/>
                <a:cs typeface="Calibri"/>
              </a:rPr>
              <a:t> </a:t>
            </a:r>
            <a:r>
              <a:rPr lang="en-US" sz="2800" dirty="0" err="1">
                <a:latin typeface="Calibri"/>
                <a:cs typeface="Calibri"/>
              </a:rPr>
              <a:t>detectarea</a:t>
            </a:r>
            <a:r>
              <a:rPr lang="en-US" sz="2800" dirty="0">
                <a:latin typeface="Calibri"/>
                <a:cs typeface="Calibri"/>
              </a:rPr>
              <a:t> </a:t>
            </a:r>
            <a:r>
              <a:rPr lang="en-US" sz="2800" dirty="0" err="1">
                <a:latin typeface="Calibri"/>
                <a:cs typeface="Calibri"/>
              </a:rPr>
              <a:t>vibrațiilor</a:t>
            </a:r>
            <a:r>
              <a:rPr lang="en-US" sz="2800" dirty="0">
                <a:latin typeface="Calibri"/>
                <a:cs typeface="Calibri"/>
              </a:rPr>
              <a:t> </a:t>
            </a:r>
            <a:r>
              <a:rPr lang="en-US" sz="2800" dirty="0" err="1">
                <a:latin typeface="Calibri"/>
                <a:cs typeface="Calibri"/>
              </a:rPr>
              <a:t>cauzate</a:t>
            </a:r>
            <a:r>
              <a:rPr lang="en-US" sz="2800" dirty="0">
                <a:latin typeface="Calibri"/>
                <a:cs typeface="Calibri"/>
              </a:rPr>
              <a:t> de </a:t>
            </a:r>
            <a:r>
              <a:rPr lang="en-US" sz="2800" dirty="0" err="1">
                <a:latin typeface="Calibri"/>
                <a:cs typeface="Calibri"/>
              </a:rPr>
              <a:t>undele</a:t>
            </a:r>
            <a:r>
              <a:rPr lang="en-US" sz="2800" dirty="0">
                <a:latin typeface="Calibri"/>
                <a:cs typeface="Calibri"/>
              </a:rPr>
              <a:t> </a:t>
            </a:r>
            <a:r>
              <a:rPr lang="en-US" sz="2800" dirty="0" err="1">
                <a:latin typeface="Calibri"/>
                <a:cs typeface="Calibri"/>
              </a:rPr>
              <a:t>sonore</a:t>
            </a:r>
            <a:r>
              <a:rPr lang="en-US" sz="2800" dirty="0">
                <a:latin typeface="Calibri"/>
                <a:cs typeface="Calibri"/>
              </a:rPr>
              <a:t> din </a:t>
            </a:r>
            <a:r>
              <a:rPr lang="en-US" sz="2800" dirty="0" err="1">
                <a:latin typeface="Calibri"/>
                <a:cs typeface="Calibri"/>
              </a:rPr>
              <a:t>aer</a:t>
            </a:r>
            <a:r>
              <a:rPr lang="en-US" sz="2800" dirty="0">
                <a:latin typeface="Calibri"/>
                <a:cs typeface="Calibri"/>
              </a:rPr>
              <a:t> (</a:t>
            </a:r>
            <a:r>
              <a:rPr lang="en-US" sz="2800" dirty="0" err="1">
                <a:latin typeface="Calibri"/>
                <a:cs typeface="Calibri"/>
              </a:rPr>
              <a:t>sau</a:t>
            </a:r>
            <a:r>
              <a:rPr lang="en-US" sz="2800" dirty="0">
                <a:latin typeface="Calibri"/>
                <a:cs typeface="Calibri"/>
              </a:rPr>
              <a:t> din sol </a:t>
            </a:r>
            <a:r>
              <a:rPr lang="en-US" sz="2800" dirty="0" err="1">
                <a:latin typeface="Calibri"/>
                <a:cs typeface="Calibri"/>
              </a:rPr>
              <a:t>și</a:t>
            </a:r>
            <a:r>
              <a:rPr lang="en-US" sz="2800" dirty="0">
                <a:latin typeface="Calibri"/>
                <a:cs typeface="Calibri"/>
              </a:rPr>
              <a:t> </a:t>
            </a:r>
            <a:r>
              <a:rPr lang="en-US" sz="2800" dirty="0" err="1">
                <a:latin typeface="Calibri"/>
                <a:cs typeface="Calibri"/>
              </a:rPr>
              <a:t>apă</a:t>
            </a:r>
            <a:r>
              <a:rPr lang="en-US" sz="2800" dirty="0">
                <a:latin typeface="Calibri"/>
                <a:cs typeface="Calibri"/>
              </a:rPr>
              <a:t>).</a:t>
            </a:r>
            <a:r>
              <a:rPr lang="ro-RO" sz="2800" dirty="0">
                <a:latin typeface="Calibri"/>
                <a:cs typeface="Calibri"/>
              </a:rPr>
              <a:t> </a:t>
            </a:r>
          </a:p>
          <a:p>
            <a:pPr marL="240029" marR="647065" indent="-227329">
              <a:lnSpc>
                <a:spcPts val="3030"/>
              </a:lnSpc>
              <a:spcBef>
                <a:spcPts val="470"/>
              </a:spcBef>
              <a:buFont typeface="Arial MT"/>
              <a:buChar char="•"/>
              <a:tabLst>
                <a:tab pos="241300" algn="l"/>
              </a:tabLst>
            </a:pPr>
            <a:r>
              <a:rPr lang="en-US" sz="2800" dirty="0" err="1">
                <a:latin typeface="Calibri"/>
                <a:cs typeface="Calibri"/>
              </a:rPr>
              <a:t>În</a:t>
            </a:r>
            <a:r>
              <a:rPr lang="en-US" sz="2800" dirty="0">
                <a:latin typeface="Calibri"/>
                <a:cs typeface="Calibri"/>
              </a:rPr>
              <a:t> </a:t>
            </a:r>
            <a:r>
              <a:rPr lang="en-US" sz="2800" dirty="0" err="1">
                <a:latin typeface="Calibri"/>
                <a:cs typeface="Calibri"/>
              </a:rPr>
              <a:t>termeni</a:t>
            </a:r>
            <a:r>
              <a:rPr lang="en-US" sz="2800" dirty="0">
                <a:latin typeface="Calibri"/>
                <a:cs typeface="Calibri"/>
              </a:rPr>
              <a:t> </a:t>
            </a:r>
            <a:r>
              <a:rPr lang="en-US" sz="2800" dirty="0" err="1">
                <a:latin typeface="Calibri"/>
                <a:cs typeface="Calibri"/>
              </a:rPr>
              <a:t>simpli</a:t>
            </a:r>
            <a:r>
              <a:rPr lang="en-US" sz="2800" dirty="0">
                <a:latin typeface="Calibri"/>
                <a:cs typeface="Calibri"/>
              </a:rPr>
              <a:t>, „</a:t>
            </a:r>
            <a:r>
              <a:rPr lang="en-US" sz="2800" dirty="0" err="1">
                <a:latin typeface="Calibri"/>
                <a:cs typeface="Calibri"/>
              </a:rPr>
              <a:t>captăm</a:t>
            </a:r>
            <a:r>
              <a:rPr lang="en-US" sz="2800" dirty="0">
                <a:latin typeface="Calibri"/>
                <a:cs typeface="Calibri"/>
              </a:rPr>
              <a:t>” </a:t>
            </a:r>
            <a:r>
              <a:rPr lang="en-US" sz="2800" dirty="0" err="1">
                <a:latin typeface="Calibri"/>
                <a:cs typeface="Calibri"/>
              </a:rPr>
              <a:t>aceste</a:t>
            </a:r>
            <a:r>
              <a:rPr lang="en-US" sz="2800" dirty="0">
                <a:latin typeface="Calibri"/>
                <a:cs typeface="Calibri"/>
              </a:rPr>
              <a:t> </a:t>
            </a:r>
            <a:r>
              <a:rPr lang="en-US" sz="2800" dirty="0" err="1">
                <a:latin typeface="Calibri"/>
                <a:cs typeface="Calibri"/>
              </a:rPr>
              <a:t>vibrații</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urechea</a:t>
            </a:r>
            <a:r>
              <a:rPr lang="en-US" sz="2800" dirty="0">
                <a:latin typeface="Calibri"/>
                <a:cs typeface="Calibri"/>
              </a:rPr>
              <a:t> </a:t>
            </a:r>
            <a:r>
              <a:rPr lang="en-US" sz="2800" dirty="0" err="1">
                <a:latin typeface="Calibri"/>
                <a:cs typeface="Calibri"/>
              </a:rPr>
              <a:t>medie</a:t>
            </a:r>
            <a:r>
              <a:rPr lang="en-US" sz="2800" dirty="0">
                <a:latin typeface="Calibri"/>
                <a:cs typeface="Calibri"/>
              </a:rPr>
              <a:t>, </a:t>
            </a:r>
            <a:r>
              <a:rPr lang="en-US" sz="2800" dirty="0" err="1">
                <a:latin typeface="Calibri"/>
                <a:cs typeface="Calibri"/>
              </a:rPr>
              <a:t>unde</a:t>
            </a:r>
            <a:r>
              <a:rPr lang="en-US" sz="2800" dirty="0">
                <a:latin typeface="Calibri"/>
                <a:cs typeface="Calibri"/>
              </a:rPr>
              <a:t> sunt </a:t>
            </a:r>
            <a:r>
              <a:rPr lang="en-US" sz="2800" dirty="0" err="1">
                <a:latin typeface="Calibri"/>
                <a:cs typeface="Calibri"/>
              </a:rPr>
              <a:t>transferate</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unde</a:t>
            </a:r>
            <a:r>
              <a:rPr lang="en-US" sz="2800" dirty="0">
                <a:latin typeface="Calibri"/>
                <a:cs typeface="Calibri"/>
              </a:rPr>
              <a:t> de </a:t>
            </a:r>
            <a:r>
              <a:rPr lang="en-US" sz="2800" dirty="0" err="1">
                <a:latin typeface="Calibri"/>
                <a:cs typeface="Calibri"/>
              </a:rPr>
              <a:t>presiune</a:t>
            </a:r>
            <a:r>
              <a:rPr lang="en-US" sz="2800" dirty="0">
                <a:latin typeface="Calibri"/>
                <a:cs typeface="Calibri"/>
              </a:rPr>
              <a:t>. </a:t>
            </a:r>
            <a:endParaRPr lang="ro-RO" sz="2800" dirty="0">
              <a:latin typeface="Calibri"/>
              <a:cs typeface="Calibri"/>
            </a:endParaRPr>
          </a:p>
          <a:p>
            <a:pPr marL="240029" marR="647065" indent="-227329">
              <a:lnSpc>
                <a:spcPts val="3030"/>
              </a:lnSpc>
              <a:spcBef>
                <a:spcPts val="470"/>
              </a:spcBef>
              <a:buFont typeface="Arial MT"/>
              <a:buChar char="•"/>
              <a:tabLst>
                <a:tab pos="241300" algn="l"/>
              </a:tabLst>
            </a:pPr>
            <a:r>
              <a:rPr lang="en-US" sz="2800" dirty="0" err="1">
                <a:latin typeface="Calibri"/>
                <a:cs typeface="Calibri"/>
              </a:rPr>
              <a:t>Aceste</a:t>
            </a:r>
            <a:r>
              <a:rPr lang="en-US" sz="2800" dirty="0">
                <a:latin typeface="Calibri"/>
                <a:cs typeface="Calibri"/>
              </a:rPr>
              <a:t> </a:t>
            </a:r>
            <a:r>
              <a:rPr lang="en-US" sz="2800" dirty="0" err="1">
                <a:latin typeface="Calibri"/>
                <a:cs typeface="Calibri"/>
              </a:rPr>
              <a:t>unde</a:t>
            </a:r>
            <a:r>
              <a:rPr lang="en-US" sz="2800" dirty="0">
                <a:latin typeface="Calibri"/>
                <a:cs typeface="Calibri"/>
              </a:rPr>
              <a:t> sunt </a:t>
            </a:r>
            <a:r>
              <a:rPr lang="en-US" sz="2800" dirty="0" err="1">
                <a:latin typeface="Calibri"/>
                <a:cs typeface="Calibri"/>
              </a:rPr>
              <a:t>apoi</a:t>
            </a:r>
            <a:r>
              <a:rPr lang="en-US" sz="2800" dirty="0">
                <a:latin typeface="Calibri"/>
                <a:cs typeface="Calibri"/>
              </a:rPr>
              <a:t> </a:t>
            </a:r>
            <a:r>
              <a:rPr lang="en-US" sz="2800" dirty="0" err="1">
                <a:latin typeface="Calibri"/>
                <a:cs typeface="Calibri"/>
              </a:rPr>
              <a:t>transmise</a:t>
            </a:r>
            <a:r>
              <a:rPr lang="en-US" sz="2800" dirty="0">
                <a:latin typeface="Calibri"/>
                <a:cs typeface="Calibri"/>
              </a:rPr>
              <a:t> </a:t>
            </a:r>
            <a:r>
              <a:rPr lang="en-US" sz="2800" dirty="0" err="1">
                <a:latin typeface="Calibri"/>
                <a:cs typeface="Calibri"/>
              </a:rPr>
              <a:t>prin</a:t>
            </a:r>
            <a:r>
              <a:rPr lang="en-US" sz="2800" dirty="0">
                <a:latin typeface="Calibri"/>
                <a:cs typeface="Calibri"/>
              </a:rPr>
              <a:t> fluid </a:t>
            </a:r>
            <a:r>
              <a:rPr lang="en-US" sz="2800" dirty="0" err="1">
                <a:latin typeface="Calibri"/>
                <a:cs typeface="Calibri"/>
              </a:rPr>
              <a:t>în</a:t>
            </a:r>
            <a:r>
              <a:rPr lang="en-US" sz="2800" dirty="0">
                <a:latin typeface="Calibri"/>
                <a:cs typeface="Calibri"/>
              </a:rPr>
              <a:t> </a:t>
            </a:r>
            <a:r>
              <a:rPr lang="en-US" sz="2800" dirty="0" err="1">
                <a:latin typeface="Calibri"/>
                <a:cs typeface="Calibri"/>
              </a:rPr>
              <a:t>urechea</a:t>
            </a:r>
            <a:r>
              <a:rPr lang="en-US" sz="2800" dirty="0">
                <a:latin typeface="Calibri"/>
                <a:cs typeface="Calibri"/>
              </a:rPr>
              <a:t> </a:t>
            </a:r>
            <a:r>
              <a:rPr lang="en-US" sz="2800" dirty="0" err="1">
                <a:latin typeface="Calibri"/>
                <a:cs typeface="Calibri"/>
              </a:rPr>
              <a:t>internă</a:t>
            </a:r>
            <a:r>
              <a:rPr lang="en-US" sz="2800" dirty="0">
                <a:latin typeface="Calibri"/>
                <a:cs typeface="Calibri"/>
              </a:rPr>
              <a:t>, </a:t>
            </a:r>
            <a:r>
              <a:rPr lang="en-US" sz="2800" dirty="0" err="1">
                <a:latin typeface="Calibri"/>
                <a:cs typeface="Calibri"/>
              </a:rPr>
              <a:t>sau</a:t>
            </a:r>
            <a:r>
              <a:rPr lang="en-US" sz="2800" dirty="0">
                <a:latin typeface="Calibri"/>
                <a:cs typeface="Calibri"/>
              </a:rPr>
              <a:t> </a:t>
            </a:r>
            <a:r>
              <a:rPr lang="en-US" sz="2800" dirty="0" err="1">
                <a:latin typeface="Calibri"/>
                <a:cs typeface="Calibri"/>
              </a:rPr>
              <a:t>cohlee</a:t>
            </a:r>
            <a:r>
              <a:rPr lang="en-US" sz="2800" dirty="0">
                <a:latin typeface="Calibri"/>
                <a:cs typeface="Calibri"/>
              </a:rPr>
              <a:t>, </a:t>
            </a:r>
            <a:r>
              <a:rPr lang="en-US" sz="2800" dirty="0" err="1">
                <a:latin typeface="Calibri"/>
                <a:cs typeface="Calibri"/>
              </a:rPr>
              <a:t>unde</a:t>
            </a:r>
            <a:r>
              <a:rPr lang="en-US" sz="2800" dirty="0">
                <a:latin typeface="Calibri"/>
                <a:cs typeface="Calibri"/>
              </a:rPr>
              <a:t> sunt </a:t>
            </a:r>
            <a:r>
              <a:rPr lang="en-US" sz="2800" dirty="0" err="1">
                <a:latin typeface="Calibri"/>
                <a:cs typeface="Calibri"/>
              </a:rPr>
              <a:t>traduse</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semnale</a:t>
            </a:r>
            <a:r>
              <a:rPr lang="en-US" sz="2800" dirty="0">
                <a:latin typeface="Calibri"/>
                <a:cs typeface="Calibri"/>
              </a:rPr>
              <a:t> pe care </a:t>
            </a:r>
            <a:r>
              <a:rPr lang="en-US" sz="2800" dirty="0" err="1">
                <a:latin typeface="Calibri"/>
                <a:cs typeface="Calibri"/>
              </a:rPr>
              <a:t>creierul</a:t>
            </a:r>
            <a:r>
              <a:rPr lang="en-US" sz="2800" dirty="0">
                <a:latin typeface="Calibri"/>
                <a:cs typeface="Calibri"/>
              </a:rPr>
              <a:t> </a:t>
            </a:r>
            <a:r>
              <a:rPr lang="en-US" sz="2800" dirty="0" err="1">
                <a:latin typeface="Calibri"/>
                <a:cs typeface="Calibri"/>
              </a:rPr>
              <a:t>nostru</a:t>
            </a:r>
            <a:r>
              <a:rPr lang="en-US" sz="2800" dirty="0">
                <a:latin typeface="Calibri"/>
                <a:cs typeface="Calibri"/>
              </a:rPr>
              <a:t> le </a:t>
            </a:r>
            <a:r>
              <a:rPr lang="en-US" sz="2800" dirty="0" err="1">
                <a:latin typeface="Calibri"/>
                <a:cs typeface="Calibri"/>
              </a:rPr>
              <a:t>poate</a:t>
            </a:r>
            <a:r>
              <a:rPr lang="en-US" sz="2800" dirty="0">
                <a:latin typeface="Calibri"/>
                <a:cs typeface="Calibri"/>
              </a:rPr>
              <a:t> </a:t>
            </a:r>
            <a:r>
              <a:rPr lang="en-US" sz="2800" dirty="0" err="1">
                <a:latin typeface="Calibri"/>
                <a:cs typeface="Calibri"/>
              </a:rPr>
              <a:t>interpreta</a:t>
            </a:r>
            <a:r>
              <a:rPr lang="en-US" sz="2800" dirty="0">
                <a:latin typeface="Calibri"/>
                <a:cs typeface="Calibri"/>
              </a:rPr>
              <a:t>.</a:t>
            </a:r>
            <a:endParaRPr sz="28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90DEF2-8465-BFD0-3028-81D89CCAC7E4}"/>
              </a:ext>
            </a:extLst>
          </p:cNvPr>
          <p:cNvPicPr>
            <a:picLocks noChangeAspect="1"/>
          </p:cNvPicPr>
          <p:nvPr/>
        </p:nvPicPr>
        <p:blipFill>
          <a:blip r:embed="rId2"/>
          <a:stretch>
            <a:fillRect/>
          </a:stretch>
        </p:blipFill>
        <p:spPr>
          <a:xfrm>
            <a:off x="89504" y="5146431"/>
            <a:ext cx="11696529" cy="1466574"/>
          </a:xfrm>
          <a:prstGeom prst="rect">
            <a:avLst/>
          </a:prstGeom>
        </p:spPr>
      </p:pic>
      <p:pic>
        <p:nvPicPr>
          <p:cNvPr id="3" name="Picture 2">
            <a:extLst>
              <a:ext uri="{FF2B5EF4-FFF2-40B4-BE49-F238E27FC236}">
                <a16:creationId xmlns:a16="http://schemas.microsoft.com/office/drawing/2014/main" id="{FBE4B950-DCF8-1EDB-90D7-B091A6D41315}"/>
              </a:ext>
            </a:extLst>
          </p:cNvPr>
          <p:cNvPicPr>
            <a:picLocks noChangeAspect="1"/>
          </p:cNvPicPr>
          <p:nvPr/>
        </p:nvPicPr>
        <p:blipFill>
          <a:blip r:embed="rId3"/>
          <a:stretch>
            <a:fillRect/>
          </a:stretch>
        </p:blipFill>
        <p:spPr>
          <a:xfrm>
            <a:off x="2057400" y="244995"/>
            <a:ext cx="8713664" cy="4901436"/>
          </a:xfrm>
          <a:prstGeom prst="rect">
            <a:avLst/>
          </a:prstGeom>
        </p:spPr>
      </p:pic>
    </p:spTree>
    <p:extLst>
      <p:ext uri="{BB962C8B-B14F-4D97-AF65-F5344CB8AC3E}">
        <p14:creationId xmlns:p14="http://schemas.microsoft.com/office/powerpoint/2010/main" val="234078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FB38-C037-FB08-66C3-1161EFD2C57B}"/>
              </a:ext>
            </a:extLst>
          </p:cNvPr>
          <p:cNvSpPr>
            <a:spLocks noGrp="1"/>
          </p:cNvSpPr>
          <p:nvPr>
            <p:ph type="title"/>
          </p:nvPr>
        </p:nvSpPr>
        <p:spPr>
          <a:xfrm>
            <a:off x="838200" y="365125"/>
            <a:ext cx="10515600" cy="654783"/>
          </a:xfrm>
        </p:spPr>
        <p:txBody>
          <a:bodyPr>
            <a:normAutofit/>
          </a:bodyPr>
          <a:lstStyle/>
          <a:p>
            <a:r>
              <a:rPr lang="ro-MD" sz="3600" dirty="0"/>
              <a:t>Energia mecanică                 in flux de semnale electrice</a:t>
            </a:r>
            <a:endParaRPr lang="ro-RO" sz="3600" dirty="0"/>
          </a:p>
        </p:txBody>
      </p:sp>
      <p:sp>
        <p:nvSpPr>
          <p:cNvPr id="3" name="Content Placeholder 2">
            <a:extLst>
              <a:ext uri="{FF2B5EF4-FFF2-40B4-BE49-F238E27FC236}">
                <a16:creationId xmlns:a16="http://schemas.microsoft.com/office/drawing/2014/main" id="{FE8BDCF7-9FAE-006E-76E1-B44BC32679E0}"/>
              </a:ext>
            </a:extLst>
          </p:cNvPr>
          <p:cNvSpPr>
            <a:spLocks noGrp="1"/>
          </p:cNvSpPr>
          <p:nvPr>
            <p:ph idx="1"/>
          </p:nvPr>
        </p:nvSpPr>
        <p:spPr>
          <a:xfrm>
            <a:off x="316523" y="1156799"/>
            <a:ext cx="11453446" cy="5701201"/>
          </a:xfrm>
        </p:spPr>
        <p:txBody>
          <a:bodyPr>
            <a:normAutofit fontScale="77500" lnSpcReduction="20000"/>
          </a:bodyPr>
          <a:lstStyle/>
          <a:p>
            <a:r>
              <a:rPr lang="ro-RO" dirty="0"/>
              <a:t>În organul Corti, energia mecanică provenită din undele sonore este convertită în semnale electrice de către celule ciliate specializate, un </a:t>
            </a:r>
            <a:r>
              <a:rPr lang="ro-RO" b="1" dirty="0"/>
              <a:t>proces numit transducție</a:t>
            </a:r>
            <a:r>
              <a:rPr lang="ro-RO" dirty="0"/>
              <a:t>. </a:t>
            </a:r>
          </a:p>
          <a:p>
            <a:r>
              <a:rPr lang="ro-RO" dirty="0"/>
              <a:t>Vibrațiile sonore determină mișcarea membranei bazilare, care curbează stereocilii (structuri asemănătoare firelor de păr) de pe celulele ciliate. Această acțiune de curbare deschide canalele ionice, ducând la o modificare a potențialului electric al celulelor ciliate, eliberarea de neurotransmițători și generarea de impulsuri electrice în nervul auditiv, transmițând în cele din urmă informațiile sonore către creier.</a:t>
            </a:r>
          </a:p>
          <a:p>
            <a:pPr marL="0" indent="0" algn="ctr">
              <a:buNone/>
            </a:pPr>
            <a:r>
              <a:rPr lang="ro-RO" b="1" dirty="0"/>
              <a:t>Procesul de conversie</a:t>
            </a:r>
          </a:p>
          <a:p>
            <a:r>
              <a:rPr lang="ro-RO" b="1" dirty="0"/>
              <a:t>Intrare mecanică: </a:t>
            </a:r>
            <a:r>
              <a:rPr lang="ro-RO" dirty="0"/>
              <a:t>Undele sonore care intră în ureche determină vibrația membranei bazilare din cohlee.</a:t>
            </a:r>
          </a:p>
          <a:p>
            <a:r>
              <a:rPr lang="ro-RO" b="1" dirty="0"/>
              <a:t>Stimularea celulelor ciliate</a:t>
            </a:r>
            <a:r>
              <a:rPr lang="ro-RO" dirty="0"/>
              <a:t>: Organul Corti, care se află pe membrana bazilară, conține celule ciliate interne și externe cu stereocilii. Vibrațiile membranei bazilare determină curbarea acestor stereocilii față de membrana tectorială, o structură rigidă deasupra lor. </a:t>
            </a:r>
            <a:r>
              <a:rPr lang="ro-RO" b="1" dirty="0"/>
              <a:t>Deplasare ciliilor cu câțiva Angstromi – variază potențialul membranar.</a:t>
            </a:r>
          </a:p>
          <a:p>
            <a:r>
              <a:rPr lang="ro-RO" b="1" dirty="0"/>
              <a:t>Deschiderea canalelor ionice:</a:t>
            </a:r>
            <a:r>
              <a:rPr lang="ro-RO" dirty="0"/>
              <a:t> Curbarea stereociliilor deschide canale ionice controlate mecanic.</a:t>
            </a:r>
          </a:p>
          <a:p>
            <a:r>
              <a:rPr lang="ro-RO" b="1" dirty="0"/>
              <a:t>Generarea semnalelor electrice: </a:t>
            </a:r>
            <a:r>
              <a:rPr lang="ro-RO" dirty="0"/>
              <a:t>Acest influx de ioni modifică potențialul membranei celulei ciliate.</a:t>
            </a:r>
          </a:p>
          <a:p>
            <a:r>
              <a:rPr lang="ro-RO" b="1" dirty="0"/>
              <a:t>Eliberarea neurotransmițătorilor</a:t>
            </a:r>
            <a:r>
              <a:rPr lang="ro-RO" dirty="0"/>
              <a:t>: Starea electrică alterată determină celulele ciliate să elibereze neurotransmițători la baza lor.</a:t>
            </a:r>
          </a:p>
          <a:p>
            <a:r>
              <a:rPr lang="ro-RO" b="1" dirty="0"/>
              <a:t>Transmiterea impulsurilor nervoase:</a:t>
            </a:r>
            <a:r>
              <a:rPr lang="ro-RO" dirty="0"/>
              <a:t> Acești neurotransmițători excită terminațiile nervoase ale fibrelor nervoase auditive.</a:t>
            </a:r>
          </a:p>
          <a:p>
            <a:r>
              <a:rPr lang="ro-RO" b="1" dirty="0"/>
              <a:t>Fluxul nervos către creier:</a:t>
            </a:r>
            <a:r>
              <a:rPr lang="ro-RO" dirty="0"/>
              <a:t> Impulsurile electrice rezultate sunt transmise de-a lungul nervului auditiv către creier, unde sunt interpretate ca sunet.</a:t>
            </a:r>
          </a:p>
        </p:txBody>
      </p:sp>
      <p:sp>
        <p:nvSpPr>
          <p:cNvPr id="4" name="Arrow: Right 3">
            <a:extLst>
              <a:ext uri="{FF2B5EF4-FFF2-40B4-BE49-F238E27FC236}">
                <a16:creationId xmlns:a16="http://schemas.microsoft.com/office/drawing/2014/main" id="{2376FB42-BCDF-D177-8F8A-8D15D4D8C7F6}"/>
              </a:ext>
            </a:extLst>
          </p:cNvPr>
          <p:cNvSpPr/>
          <p:nvPr/>
        </p:nvSpPr>
        <p:spPr>
          <a:xfrm>
            <a:off x="4444511" y="502016"/>
            <a:ext cx="112395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711127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How</a:t>
            </a:r>
            <a:r>
              <a:rPr spc="-45" dirty="0"/>
              <a:t> </a:t>
            </a:r>
            <a:r>
              <a:rPr dirty="0"/>
              <a:t>does</a:t>
            </a:r>
            <a:r>
              <a:rPr spc="-60" dirty="0"/>
              <a:t> </a:t>
            </a:r>
            <a:r>
              <a:rPr dirty="0"/>
              <a:t>sound</a:t>
            </a:r>
            <a:r>
              <a:rPr spc="-60" dirty="0"/>
              <a:t> </a:t>
            </a:r>
            <a:r>
              <a:rPr spc="-10" dirty="0"/>
              <a:t>travel</a:t>
            </a:r>
            <a:r>
              <a:rPr spc="-70" dirty="0"/>
              <a:t> </a:t>
            </a:r>
            <a:r>
              <a:rPr dirty="0"/>
              <a:t>through</a:t>
            </a:r>
            <a:r>
              <a:rPr spc="-85" dirty="0"/>
              <a:t> </a:t>
            </a:r>
            <a:r>
              <a:rPr dirty="0"/>
              <a:t>the</a:t>
            </a:r>
            <a:r>
              <a:rPr spc="-60" dirty="0"/>
              <a:t> </a:t>
            </a:r>
            <a:r>
              <a:rPr spc="-20" dirty="0"/>
              <a:t>ear?</a:t>
            </a:r>
          </a:p>
        </p:txBody>
      </p:sp>
      <p:sp>
        <p:nvSpPr>
          <p:cNvPr id="3" name="object 3"/>
          <p:cNvSpPr txBox="1"/>
          <p:nvPr/>
        </p:nvSpPr>
        <p:spPr>
          <a:xfrm>
            <a:off x="916938" y="1710817"/>
            <a:ext cx="10589261" cy="933588"/>
          </a:xfrm>
          <a:prstGeom prst="rect">
            <a:avLst/>
          </a:prstGeom>
        </p:spPr>
        <p:txBody>
          <a:bodyPr vert="horz" wrap="square" lIns="0" tIns="104139" rIns="0" bIns="0" rtlCol="0">
            <a:spAutoFit/>
          </a:bodyPr>
          <a:lstStyle/>
          <a:p>
            <a:pPr marL="12700">
              <a:lnSpc>
                <a:spcPct val="100000"/>
              </a:lnSpc>
              <a:spcBef>
                <a:spcPts val="819"/>
              </a:spcBef>
            </a:pPr>
            <a:r>
              <a:rPr sz="2400" b="1" dirty="0">
                <a:latin typeface="Calibri"/>
                <a:cs typeface="Calibri"/>
              </a:rPr>
              <a:t>Amplification</a:t>
            </a:r>
            <a:r>
              <a:rPr sz="2400" b="1" spc="-55"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sound</a:t>
            </a:r>
            <a:r>
              <a:rPr sz="2400" b="1" spc="-50" dirty="0">
                <a:latin typeface="Calibri"/>
                <a:cs typeface="Calibri"/>
              </a:rPr>
              <a:t> </a:t>
            </a:r>
            <a:r>
              <a:rPr sz="2400" b="1" dirty="0">
                <a:latin typeface="Calibri"/>
                <a:cs typeface="Calibri"/>
              </a:rPr>
              <a:t>in</a:t>
            </a:r>
            <a:r>
              <a:rPr sz="2400" b="1" spc="-5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middle</a:t>
            </a:r>
            <a:r>
              <a:rPr sz="2400" b="1" spc="-45" dirty="0">
                <a:latin typeface="Calibri"/>
                <a:cs typeface="Calibri"/>
              </a:rPr>
              <a:t> </a:t>
            </a:r>
            <a:r>
              <a:rPr sz="2400" b="1" spc="-25" dirty="0">
                <a:latin typeface="Calibri"/>
                <a:cs typeface="Calibri"/>
              </a:rPr>
              <a:t>ear</a:t>
            </a:r>
            <a:endParaRPr sz="2400" dirty="0">
              <a:latin typeface="Calibri"/>
              <a:cs typeface="Calibri"/>
            </a:endParaRPr>
          </a:p>
          <a:p>
            <a:pPr marL="240029" indent="-227329">
              <a:lnSpc>
                <a:spcPct val="100000"/>
              </a:lnSpc>
              <a:spcBef>
                <a:spcPts val="725"/>
              </a:spcBef>
              <a:buFont typeface="Arial MT"/>
              <a:buChar char="•"/>
              <a:tabLst>
                <a:tab pos="240029" algn="l"/>
              </a:tabLst>
            </a:pPr>
            <a:r>
              <a:rPr lang="en-US" sz="2400" dirty="0">
                <a:latin typeface="Calibri"/>
                <a:cs typeface="Calibri"/>
              </a:rPr>
              <a:t>Solidele transmit </a:t>
            </a:r>
            <a:r>
              <a:rPr lang="en-US" sz="2400" dirty="0" err="1">
                <a:latin typeface="Calibri"/>
                <a:cs typeface="Calibri"/>
              </a:rPr>
              <a:t>în</a:t>
            </a:r>
            <a:r>
              <a:rPr lang="en-US" sz="2400" dirty="0">
                <a:latin typeface="Calibri"/>
                <a:cs typeface="Calibri"/>
              </a:rPr>
              <a:t> general </a:t>
            </a:r>
            <a:r>
              <a:rPr lang="en-US" sz="2400" dirty="0" err="1">
                <a:latin typeface="Calibri"/>
                <a:cs typeface="Calibri"/>
              </a:rPr>
              <a:t>forța</a:t>
            </a:r>
            <a:r>
              <a:rPr lang="en-US" sz="2400" dirty="0">
                <a:latin typeface="Calibri"/>
                <a:cs typeface="Calibri"/>
              </a:rPr>
              <a:t>, </a:t>
            </a:r>
            <a:r>
              <a:rPr lang="en-US" sz="2400" dirty="0" err="1">
                <a:latin typeface="Calibri"/>
                <a:cs typeface="Calibri"/>
              </a:rPr>
              <a:t>iar</a:t>
            </a:r>
            <a:r>
              <a:rPr lang="en-US" sz="2400" dirty="0">
                <a:latin typeface="Calibri"/>
                <a:cs typeface="Calibri"/>
              </a:rPr>
              <a:t> </a:t>
            </a:r>
            <a:r>
              <a:rPr lang="en-US" sz="2400" dirty="0" err="1">
                <a:latin typeface="Calibri"/>
                <a:cs typeface="Calibri"/>
              </a:rPr>
              <a:t>fluidele</a:t>
            </a:r>
            <a:r>
              <a:rPr lang="en-US" sz="2400" dirty="0">
                <a:latin typeface="Calibri"/>
                <a:cs typeface="Calibri"/>
              </a:rPr>
              <a:t> transmit </a:t>
            </a:r>
            <a:r>
              <a:rPr lang="en-US" sz="2400" dirty="0" err="1">
                <a:latin typeface="Calibri"/>
                <a:cs typeface="Calibri"/>
              </a:rPr>
              <a:t>presiunea</a:t>
            </a:r>
            <a:r>
              <a:rPr lang="ro-RO" sz="2400" dirty="0">
                <a:latin typeface="Calibri"/>
                <a:cs typeface="Calibri"/>
              </a:rPr>
              <a:t> -</a:t>
            </a:r>
            <a:r>
              <a:rPr lang="en-US" sz="2400" dirty="0">
                <a:latin typeface="Calibri"/>
                <a:cs typeface="Calibri"/>
              </a:rPr>
              <a:t> </a:t>
            </a:r>
            <a:r>
              <a:rPr lang="en-US" sz="2400" dirty="0" err="1">
                <a:latin typeface="Calibri"/>
                <a:cs typeface="Calibri"/>
              </a:rPr>
              <a:t>așa</a:t>
            </a:r>
            <a:r>
              <a:rPr lang="en-US" sz="2400" dirty="0">
                <a:latin typeface="Calibri"/>
                <a:cs typeface="Calibri"/>
              </a:rPr>
              <a:t> cum sunt.</a:t>
            </a:r>
            <a:endParaRPr sz="2400" dirty="0">
              <a:latin typeface="Calibri"/>
              <a:cs typeface="Calibri"/>
            </a:endParaRPr>
          </a:p>
        </p:txBody>
      </p:sp>
      <p:pic>
        <p:nvPicPr>
          <p:cNvPr id="4" name="object 4"/>
          <p:cNvPicPr/>
          <p:nvPr/>
        </p:nvPicPr>
        <p:blipFill>
          <a:blip r:embed="rId2" cstate="print"/>
          <a:stretch>
            <a:fillRect/>
          </a:stretch>
        </p:blipFill>
        <p:spPr>
          <a:xfrm>
            <a:off x="3029711" y="2884932"/>
            <a:ext cx="5871971" cy="3493008"/>
          </a:xfrm>
          <a:prstGeom prst="rect">
            <a:avLst/>
          </a:prstGeom>
        </p:spPr>
      </p:pic>
      <p:sp>
        <p:nvSpPr>
          <p:cNvPr id="5" name="object 5"/>
          <p:cNvSpPr txBox="1"/>
          <p:nvPr/>
        </p:nvSpPr>
        <p:spPr>
          <a:xfrm>
            <a:off x="5370321" y="5700166"/>
            <a:ext cx="375285" cy="330835"/>
          </a:xfrm>
          <a:prstGeom prst="rect">
            <a:avLst/>
          </a:prstGeom>
        </p:spPr>
        <p:txBody>
          <a:bodyPr vert="horz" wrap="square" lIns="0" tIns="12700" rIns="0" bIns="0" rtlCol="0">
            <a:spAutoFit/>
          </a:bodyPr>
          <a:lstStyle/>
          <a:p>
            <a:pPr marL="38100">
              <a:lnSpc>
                <a:spcPct val="100000"/>
              </a:lnSpc>
              <a:spcBef>
                <a:spcPts val="100"/>
              </a:spcBef>
            </a:pPr>
            <a:r>
              <a:rPr sz="2000" b="1" spc="-25" dirty="0">
                <a:latin typeface="Verdana"/>
                <a:cs typeface="Verdana"/>
              </a:rPr>
              <a:t>d</a:t>
            </a:r>
            <a:r>
              <a:rPr sz="1950" b="1" spc="-37" baseline="-21367" dirty="0">
                <a:latin typeface="Verdana"/>
                <a:cs typeface="Verdana"/>
              </a:rPr>
              <a:t>1</a:t>
            </a:r>
            <a:endParaRPr sz="1950" baseline="-21367">
              <a:latin typeface="Verdana"/>
              <a:cs typeface="Verdana"/>
            </a:endParaRPr>
          </a:p>
        </p:txBody>
      </p:sp>
      <p:sp>
        <p:nvSpPr>
          <p:cNvPr id="6" name="object 6"/>
          <p:cNvSpPr txBox="1"/>
          <p:nvPr/>
        </p:nvSpPr>
        <p:spPr>
          <a:xfrm>
            <a:off x="6612635" y="5563006"/>
            <a:ext cx="375285" cy="330835"/>
          </a:xfrm>
          <a:prstGeom prst="rect">
            <a:avLst/>
          </a:prstGeom>
        </p:spPr>
        <p:txBody>
          <a:bodyPr vert="horz" wrap="square" lIns="0" tIns="12700" rIns="0" bIns="0" rtlCol="0">
            <a:spAutoFit/>
          </a:bodyPr>
          <a:lstStyle/>
          <a:p>
            <a:pPr marL="38100">
              <a:lnSpc>
                <a:spcPct val="100000"/>
              </a:lnSpc>
              <a:spcBef>
                <a:spcPts val="100"/>
              </a:spcBef>
            </a:pPr>
            <a:r>
              <a:rPr sz="2000" b="1" spc="-25" dirty="0">
                <a:latin typeface="Verdana"/>
                <a:cs typeface="Verdana"/>
              </a:rPr>
              <a:t>d</a:t>
            </a:r>
            <a:r>
              <a:rPr sz="1950" b="1" spc="-37" baseline="-21367" dirty="0">
                <a:latin typeface="Verdana"/>
                <a:cs typeface="Verdana"/>
              </a:rPr>
              <a:t>2</a:t>
            </a:r>
            <a:endParaRPr sz="1950" baseline="-21367">
              <a:latin typeface="Verdana"/>
              <a:cs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0E7E-B624-17B3-9590-5D156D6270BE}"/>
              </a:ext>
            </a:extLst>
          </p:cNvPr>
          <p:cNvSpPr>
            <a:spLocks noGrp="1"/>
          </p:cNvSpPr>
          <p:nvPr>
            <p:ph type="title"/>
          </p:nvPr>
        </p:nvSpPr>
        <p:spPr/>
        <p:txBody>
          <a:bodyPr/>
          <a:lstStyle/>
          <a:p>
            <a:pPr algn="ctr"/>
            <a:r>
              <a:rPr lang="ro-RO" dirty="0"/>
              <a:t>Urechea medie</a:t>
            </a:r>
            <a:endParaRPr lang="en-US" dirty="0"/>
          </a:p>
        </p:txBody>
      </p:sp>
      <p:sp>
        <p:nvSpPr>
          <p:cNvPr id="3" name="Text Placeholder 2">
            <a:extLst>
              <a:ext uri="{FF2B5EF4-FFF2-40B4-BE49-F238E27FC236}">
                <a16:creationId xmlns:a16="http://schemas.microsoft.com/office/drawing/2014/main" id="{7FCD2F21-EADA-DA70-36C4-868CCC72EB3D}"/>
              </a:ext>
            </a:extLst>
          </p:cNvPr>
          <p:cNvSpPr>
            <a:spLocks noGrp="1"/>
          </p:cNvSpPr>
          <p:nvPr>
            <p:ph type="body" idx="1"/>
          </p:nvPr>
        </p:nvSpPr>
        <p:spPr>
          <a:xfrm>
            <a:off x="685800" y="1600200"/>
            <a:ext cx="10896600" cy="5232202"/>
          </a:xfrm>
        </p:spPr>
        <p:txBody>
          <a:bodyPr/>
          <a:lstStyle/>
          <a:p>
            <a:r>
              <a:rPr lang="en-US" sz="2000" b="0" dirty="0" err="1"/>
              <a:t>Caracteristicile</a:t>
            </a:r>
            <a:r>
              <a:rPr lang="en-US" sz="2000" b="0" dirty="0"/>
              <a:t> </a:t>
            </a:r>
            <a:r>
              <a:rPr lang="en-US" sz="2000" b="0" dirty="0" err="1"/>
              <a:t>dominante</a:t>
            </a:r>
            <a:r>
              <a:rPr lang="en-US" sz="2000" b="0" dirty="0"/>
              <a:t> ale </a:t>
            </a:r>
            <a:r>
              <a:rPr lang="en-US" sz="2000" b="0" dirty="0" err="1"/>
              <a:t>urechii</a:t>
            </a:r>
            <a:r>
              <a:rPr lang="en-US" sz="2000" b="0" dirty="0"/>
              <a:t> </a:t>
            </a:r>
            <a:r>
              <a:rPr lang="en-US" sz="2000" b="0" dirty="0" err="1"/>
              <a:t>medii</a:t>
            </a:r>
            <a:r>
              <a:rPr lang="en-US" sz="2000" b="0" dirty="0"/>
              <a:t> sunt </a:t>
            </a:r>
            <a:r>
              <a:rPr lang="en-US" sz="2000" b="0" dirty="0" err="1"/>
              <a:t>cele</a:t>
            </a:r>
            <a:r>
              <a:rPr lang="en-US" sz="2000" b="0" dirty="0"/>
              <a:t> </a:t>
            </a:r>
            <a:r>
              <a:rPr lang="en-US" sz="2000" b="0" dirty="0" err="1"/>
              <a:t>trei</a:t>
            </a:r>
            <a:r>
              <a:rPr lang="en-US" sz="2000" b="0" dirty="0"/>
              <a:t> </a:t>
            </a:r>
            <a:r>
              <a:rPr lang="en-US" sz="2000" b="0" dirty="0" err="1"/>
              <a:t>oase</a:t>
            </a:r>
            <a:r>
              <a:rPr lang="en-US" sz="2000" b="0" dirty="0"/>
              <a:t> </a:t>
            </a:r>
            <a:r>
              <a:rPr lang="en-US" sz="2000" b="0" dirty="0" err="1"/>
              <a:t>mici</a:t>
            </a:r>
            <a:r>
              <a:rPr lang="en-US" sz="2000" b="0" dirty="0"/>
              <a:t> (</a:t>
            </a:r>
            <a:r>
              <a:rPr lang="en-US" sz="2000" b="0" dirty="0" err="1"/>
              <a:t>oscioare</a:t>
            </a:r>
            <a:r>
              <a:rPr lang="en-US" sz="2000" b="0" dirty="0"/>
              <a:t>). </a:t>
            </a:r>
            <a:r>
              <a:rPr lang="en-US" sz="2000" b="0" dirty="0" err="1"/>
              <a:t>Aceste</a:t>
            </a:r>
            <a:r>
              <a:rPr lang="ro-RO" sz="2000" b="0" dirty="0"/>
              <a:t>a</a:t>
            </a:r>
            <a:r>
              <a:rPr lang="en-US" sz="2000" b="0" dirty="0"/>
              <a:t> au </a:t>
            </a:r>
            <a:r>
              <a:rPr lang="en-US" sz="2000" b="0" dirty="0" err="1"/>
              <a:t>dimensiunea</a:t>
            </a:r>
            <a:r>
              <a:rPr lang="en-US" sz="2000" b="0" dirty="0"/>
              <a:t> </a:t>
            </a:r>
            <a:r>
              <a:rPr lang="en-US" sz="2000" b="0" dirty="0" err="1"/>
              <a:t>completă</a:t>
            </a:r>
            <a:r>
              <a:rPr lang="en-US" sz="2000" b="0" dirty="0"/>
              <a:t> a </a:t>
            </a:r>
            <a:r>
              <a:rPr lang="en-US" sz="2000" b="0" dirty="0" err="1"/>
              <a:t>unui</a:t>
            </a:r>
            <a:r>
              <a:rPr lang="en-US" sz="2000" b="0" dirty="0"/>
              <a:t> adult </a:t>
            </a:r>
            <a:r>
              <a:rPr lang="en-US" sz="2000" b="0" dirty="0" err="1"/>
              <a:t>înainte</a:t>
            </a:r>
            <a:r>
              <a:rPr lang="en-US" sz="2000" b="0" dirty="0"/>
              <a:t> de </a:t>
            </a:r>
            <a:r>
              <a:rPr lang="en-US" sz="2000" b="0" dirty="0" err="1"/>
              <a:t>naștere</a:t>
            </a:r>
            <a:r>
              <a:rPr lang="en-US" sz="2000" b="0" dirty="0"/>
              <a:t>.</a:t>
            </a:r>
            <a:r>
              <a:rPr lang="ro-RO" sz="2000" b="0" dirty="0"/>
              <a:t> </a:t>
            </a:r>
            <a:r>
              <a:rPr lang="en-US" sz="2000" b="0" dirty="0" err="1"/>
              <a:t>Osc</a:t>
            </a:r>
            <a:r>
              <a:rPr lang="ro-RO" sz="2000" b="0" dirty="0" err="1"/>
              <a:t>ioarele</a:t>
            </a:r>
            <a:r>
              <a:rPr lang="en-US" sz="2000" b="0" dirty="0"/>
              <a:t> </a:t>
            </a:r>
            <a:r>
              <a:rPr lang="en-US" sz="2000" b="0" dirty="0" err="1"/>
              <a:t>joacă</a:t>
            </a:r>
            <a:r>
              <a:rPr lang="en-US" sz="2000" b="0" dirty="0"/>
              <a:t> un </a:t>
            </a:r>
            <a:r>
              <a:rPr lang="en-US" sz="2000" b="0" dirty="0" err="1"/>
              <a:t>rol</a:t>
            </a:r>
            <a:r>
              <a:rPr lang="en-US" sz="2000" b="0" dirty="0"/>
              <a:t> important </a:t>
            </a:r>
            <a:r>
              <a:rPr lang="en-US" sz="2000" b="0" dirty="0" err="1"/>
              <a:t>în</a:t>
            </a:r>
            <a:r>
              <a:rPr lang="en-US" sz="2000" b="0" dirty="0"/>
              <a:t> </a:t>
            </a:r>
            <a:r>
              <a:rPr lang="en-US" sz="2000" b="0" dirty="0" err="1"/>
              <a:t>potrivirea</a:t>
            </a:r>
            <a:r>
              <a:rPr lang="en-US" sz="2000" b="0" dirty="0"/>
              <a:t> </a:t>
            </a:r>
            <a:r>
              <a:rPr lang="en-US" sz="2000" b="0" dirty="0" err="1"/>
              <a:t>impedanței</a:t>
            </a:r>
            <a:r>
              <a:rPr lang="en-US" sz="2000" b="0" dirty="0"/>
              <a:t> </a:t>
            </a:r>
            <a:r>
              <a:rPr lang="en-US" sz="2000" b="0" dirty="0" err="1"/>
              <a:t>undelor</a:t>
            </a:r>
            <a:r>
              <a:rPr lang="en-US" sz="2000" b="0" dirty="0"/>
              <a:t> </a:t>
            </a:r>
            <a:r>
              <a:rPr lang="en-US" sz="2000" b="0" dirty="0" err="1"/>
              <a:t>sonore</a:t>
            </a:r>
            <a:r>
              <a:rPr lang="en-US" sz="2000" b="0" dirty="0"/>
              <a:t> de la timpan cu</a:t>
            </a:r>
            <a:r>
              <a:rPr lang="ro-RO" sz="2000" b="0" dirty="0"/>
              <a:t> </a:t>
            </a:r>
            <a:r>
              <a:rPr lang="en-US" sz="2000" b="0" dirty="0" err="1"/>
              <a:t>camerele</a:t>
            </a:r>
            <a:r>
              <a:rPr lang="en-US" sz="2000" b="0" dirty="0"/>
              <a:t> </a:t>
            </a:r>
            <a:r>
              <a:rPr lang="en-US" sz="2000" b="0" dirty="0" err="1"/>
              <a:t>umplute</a:t>
            </a:r>
            <a:r>
              <a:rPr lang="en-US" sz="2000" b="0" dirty="0"/>
              <a:t> cu </a:t>
            </a:r>
            <a:r>
              <a:rPr lang="en-US" sz="2000" b="0" dirty="0" err="1"/>
              <a:t>lichid</a:t>
            </a:r>
            <a:r>
              <a:rPr lang="en-US" sz="2000" b="0" dirty="0"/>
              <a:t> ale </a:t>
            </a:r>
            <a:r>
              <a:rPr lang="en-US" sz="2000" b="0" dirty="0" err="1"/>
              <a:t>urechii</a:t>
            </a:r>
            <a:r>
              <a:rPr lang="en-US" sz="2000" b="0" dirty="0"/>
              <a:t> interne. </a:t>
            </a:r>
            <a:r>
              <a:rPr lang="en-US" sz="2000" b="0" dirty="0" err="1"/>
              <a:t>Oscioarele</a:t>
            </a:r>
            <a:r>
              <a:rPr lang="en-US" sz="2000" b="0" dirty="0"/>
              <a:t> sunt </a:t>
            </a:r>
            <a:r>
              <a:rPr lang="en-US" sz="2000" b="0" dirty="0" err="1"/>
              <a:t>numite</a:t>
            </a:r>
            <a:r>
              <a:rPr lang="en-US" sz="2000" b="0" dirty="0"/>
              <a:t> </a:t>
            </a:r>
            <a:r>
              <a:rPr lang="en-US" sz="2000" b="0" dirty="0" err="1"/>
              <a:t>după</a:t>
            </a:r>
            <a:r>
              <a:rPr lang="en-US" sz="2000" b="0" dirty="0"/>
              <a:t> </a:t>
            </a:r>
            <a:r>
              <a:rPr lang="en-US" sz="2000" b="0" dirty="0" err="1"/>
              <a:t>obiectele</a:t>
            </a:r>
            <a:r>
              <a:rPr lang="en-US" sz="2000" b="0" dirty="0"/>
              <a:t> cu care </a:t>
            </a:r>
            <a:r>
              <a:rPr lang="en-US" sz="2000" b="0" dirty="0" err="1"/>
              <a:t>seamănă</a:t>
            </a:r>
            <a:r>
              <a:rPr lang="en-US" sz="2000" b="0" dirty="0"/>
              <a:t>:</a:t>
            </a:r>
            <a:r>
              <a:rPr lang="ro-RO" sz="2000" b="0" dirty="0"/>
              <a:t> </a:t>
            </a:r>
            <a:r>
              <a:rPr lang="en-US" sz="2000" b="0" dirty="0" err="1"/>
              <a:t>marleusul</a:t>
            </a:r>
            <a:r>
              <a:rPr lang="en-US" sz="2000" b="0" dirty="0"/>
              <a:t> (</a:t>
            </a:r>
            <a:r>
              <a:rPr lang="en-US" sz="2000" b="0" dirty="0" err="1"/>
              <a:t>ciocanul</a:t>
            </a:r>
            <a:r>
              <a:rPr lang="en-US" sz="2000" b="0" dirty="0"/>
              <a:t>), </a:t>
            </a:r>
            <a:r>
              <a:rPr lang="en-US" sz="2000" b="0" dirty="0" err="1"/>
              <a:t>incusul</a:t>
            </a:r>
            <a:r>
              <a:rPr lang="en-US" sz="2000" b="0" dirty="0"/>
              <a:t> (</a:t>
            </a:r>
            <a:r>
              <a:rPr lang="en-US" sz="2000" b="0" dirty="0" err="1"/>
              <a:t>nicovala</a:t>
            </a:r>
            <a:r>
              <a:rPr lang="en-US" sz="2000" b="0" dirty="0"/>
              <a:t>) </a:t>
            </a:r>
            <a:r>
              <a:rPr lang="en-US" sz="2000" b="0" dirty="0" err="1"/>
              <a:t>și</a:t>
            </a:r>
            <a:r>
              <a:rPr lang="en-US" sz="2000" b="0" dirty="0"/>
              <a:t> </a:t>
            </a:r>
            <a:r>
              <a:rPr lang="en-US" sz="2000" b="0" dirty="0" err="1"/>
              <a:t>scărița</a:t>
            </a:r>
            <a:r>
              <a:rPr lang="en-US" sz="2000" b="0" dirty="0"/>
              <a:t> (</a:t>
            </a:r>
            <a:r>
              <a:rPr lang="en-US" sz="2000" b="0" dirty="0" err="1"/>
              <a:t>scaf</a:t>
            </a:r>
            <a:r>
              <a:rPr lang="en-US" sz="2000" b="0" dirty="0"/>
              <a:t>). </a:t>
            </a:r>
            <a:endParaRPr lang="ro-RO" sz="2000" b="0" dirty="0"/>
          </a:p>
          <a:p>
            <a:r>
              <a:rPr lang="en-US" sz="2000" b="0" dirty="0"/>
              <a:t>Sunt </a:t>
            </a:r>
            <a:r>
              <a:rPr lang="en-US" sz="2000" b="0" dirty="0" err="1"/>
              <a:t>aranjate</a:t>
            </a:r>
            <a:r>
              <a:rPr lang="en-US" sz="2000" b="0" dirty="0"/>
              <a:t> </a:t>
            </a:r>
            <a:r>
              <a:rPr lang="en-US" sz="2000" b="0" dirty="0" err="1"/>
              <a:t>astfel</a:t>
            </a:r>
            <a:r>
              <a:rPr lang="en-US" sz="2000" b="0" dirty="0"/>
              <a:t> </a:t>
            </a:r>
            <a:r>
              <a:rPr lang="en-US" sz="2000" b="0" dirty="0" err="1"/>
              <a:t>încât</a:t>
            </a:r>
            <a:r>
              <a:rPr lang="en-US" sz="2000" b="0" dirty="0"/>
              <a:t> </a:t>
            </a:r>
            <a:r>
              <a:rPr lang="en-US" sz="2000" b="0" dirty="0" err="1"/>
              <a:t>să</a:t>
            </a:r>
            <a:r>
              <a:rPr lang="ro-RO" sz="2000" b="0" dirty="0"/>
              <a:t> </a:t>
            </a:r>
            <a:r>
              <a:rPr lang="en-US" sz="2000" b="0" dirty="0" err="1"/>
              <a:t>transmită</a:t>
            </a:r>
            <a:r>
              <a:rPr lang="en-US" sz="2000" b="0" dirty="0"/>
              <a:t> </a:t>
            </a:r>
            <a:r>
              <a:rPr lang="en-US" sz="2000" b="0" dirty="0" err="1"/>
              <a:t>eficient</a:t>
            </a:r>
            <a:r>
              <a:rPr lang="en-US" sz="2000" b="0" dirty="0"/>
              <a:t> </a:t>
            </a:r>
            <a:r>
              <a:rPr lang="en-US" sz="2000" b="0" dirty="0" err="1"/>
              <a:t>vibrațiile</a:t>
            </a:r>
            <a:r>
              <a:rPr lang="en-US" sz="2000" b="0" dirty="0"/>
              <a:t> de la timpan la </a:t>
            </a:r>
            <a:r>
              <a:rPr lang="en-US" sz="2000" b="0" dirty="0" err="1"/>
              <a:t>urechea</a:t>
            </a:r>
            <a:r>
              <a:rPr lang="en-US" sz="2000" b="0" dirty="0"/>
              <a:t> </a:t>
            </a:r>
            <a:r>
              <a:rPr lang="en-US" sz="2000" b="0" dirty="0" err="1"/>
              <a:t>internă</a:t>
            </a:r>
            <a:r>
              <a:rPr lang="en-US" sz="2000" b="0" dirty="0"/>
              <a:t>. Ele transmit slab </a:t>
            </a:r>
            <a:r>
              <a:rPr lang="en-US" sz="2000" b="0" dirty="0" err="1"/>
              <a:t>vibrațiile</a:t>
            </a:r>
            <a:r>
              <a:rPr lang="en-US" sz="2000" b="0" dirty="0"/>
              <a:t> din</a:t>
            </a:r>
            <a:r>
              <a:rPr lang="ro-RO" sz="2000" b="0" dirty="0"/>
              <a:t> </a:t>
            </a:r>
            <a:r>
              <a:rPr lang="en-US" sz="2000" b="0" dirty="0" err="1"/>
              <a:t>craniu</a:t>
            </a:r>
            <a:r>
              <a:rPr lang="en-US" sz="2000" b="0" dirty="0"/>
              <a:t> - </a:t>
            </a:r>
            <a:r>
              <a:rPr lang="en-US" sz="2000" b="0" dirty="0" err="1"/>
              <a:t>chiar</a:t>
            </a:r>
            <a:r>
              <a:rPr lang="en-US" sz="2000" b="0" dirty="0"/>
              <a:t> </a:t>
            </a:r>
            <a:r>
              <a:rPr lang="en-US" sz="2000" b="0" dirty="0" err="1"/>
              <a:t>și</a:t>
            </a:r>
            <a:r>
              <a:rPr lang="en-US" sz="2000" b="0" dirty="0"/>
              <a:t> </a:t>
            </a:r>
            <a:r>
              <a:rPr lang="en-US" sz="2000" b="0" dirty="0" err="1"/>
              <a:t>vibrațiile</a:t>
            </a:r>
            <a:r>
              <a:rPr lang="en-US" sz="2000" b="0" dirty="0"/>
              <a:t> </a:t>
            </a:r>
            <a:r>
              <a:rPr lang="en-US" sz="2000" b="0" dirty="0" err="1"/>
              <a:t>mari</a:t>
            </a:r>
            <a:r>
              <a:rPr lang="en-US" sz="2000" b="0" dirty="0"/>
              <a:t> de la </a:t>
            </a:r>
            <a:r>
              <a:rPr lang="en-US" sz="2000" b="0" dirty="0" err="1"/>
              <a:t>corzile</a:t>
            </a:r>
            <a:r>
              <a:rPr lang="en-US" sz="2000" b="0" dirty="0"/>
              <a:t> </a:t>
            </a:r>
            <a:r>
              <a:rPr lang="en-US" sz="2000" b="0" dirty="0" err="1"/>
              <a:t>vocale</a:t>
            </a:r>
            <a:r>
              <a:rPr lang="en-US" sz="2000" b="0" dirty="0"/>
              <a:t>. </a:t>
            </a:r>
            <a:r>
              <a:rPr lang="en-US" sz="2000" b="0" dirty="0" err="1"/>
              <a:t>Îți</a:t>
            </a:r>
            <a:r>
              <a:rPr lang="en-US" sz="2000" b="0" dirty="0"/>
              <a:t> </a:t>
            </a:r>
            <a:r>
              <a:rPr lang="en-US" sz="2000" b="0" dirty="0" err="1"/>
              <a:t>auzi</a:t>
            </a:r>
            <a:r>
              <a:rPr lang="en-US" sz="2000" b="0" dirty="0"/>
              <a:t> propria voce </a:t>
            </a:r>
            <a:r>
              <a:rPr lang="en-US" sz="2000" b="0" dirty="0" err="1"/>
              <a:t>în</a:t>
            </a:r>
            <a:r>
              <a:rPr lang="en-US" sz="2000" b="0" dirty="0"/>
              <a:t> principal </a:t>
            </a:r>
            <a:r>
              <a:rPr lang="en-US" sz="2000" b="0" dirty="0" err="1"/>
              <a:t>prin</a:t>
            </a:r>
            <a:r>
              <a:rPr lang="ro-RO" sz="2000" b="0" dirty="0"/>
              <a:t> </a:t>
            </a:r>
            <a:r>
              <a:rPr lang="en-US" sz="2000" b="0" dirty="0" err="1"/>
              <a:t>transmiterea</a:t>
            </a:r>
            <a:r>
              <a:rPr lang="en-US" sz="2000" b="0" dirty="0"/>
              <a:t> </a:t>
            </a:r>
            <a:r>
              <a:rPr lang="en-US" sz="2000" b="0" dirty="0" err="1"/>
              <a:t>sunetului</a:t>
            </a:r>
            <a:r>
              <a:rPr lang="en-US" sz="2000" b="0" dirty="0"/>
              <a:t> </a:t>
            </a:r>
            <a:r>
              <a:rPr lang="en-US" sz="2000" b="0" dirty="0" err="1"/>
              <a:t>prin</a:t>
            </a:r>
            <a:r>
              <a:rPr lang="en-US" sz="2000" b="0" dirty="0"/>
              <a:t> </a:t>
            </a:r>
            <a:r>
              <a:rPr lang="en-US" sz="2000" b="0" dirty="0" err="1"/>
              <a:t>aer</a:t>
            </a:r>
            <a:r>
              <a:rPr lang="en-US" sz="2000" b="0" dirty="0"/>
              <a:t>. </a:t>
            </a:r>
            <a:r>
              <a:rPr lang="en-US" sz="2000" b="0" dirty="0" err="1"/>
              <a:t>Încearcă</a:t>
            </a:r>
            <a:r>
              <a:rPr lang="en-US" sz="2000" b="0" dirty="0"/>
              <a:t> </a:t>
            </a:r>
            <a:r>
              <a:rPr lang="en-US" sz="2000" b="0" dirty="0" err="1"/>
              <a:t>să-ți</a:t>
            </a:r>
            <a:r>
              <a:rPr lang="en-US" sz="2000" b="0" dirty="0"/>
              <a:t> </a:t>
            </a:r>
            <a:r>
              <a:rPr lang="en-US" sz="2000" b="0" dirty="0" err="1"/>
              <a:t>astupi</a:t>
            </a:r>
            <a:r>
              <a:rPr lang="en-US" sz="2000" b="0" dirty="0"/>
              <a:t> </a:t>
            </a:r>
            <a:r>
              <a:rPr lang="en-US" sz="2000" b="0" dirty="0" err="1"/>
              <a:t>ambele</a:t>
            </a:r>
            <a:r>
              <a:rPr lang="en-US" sz="2000" b="0" dirty="0"/>
              <a:t> </a:t>
            </a:r>
            <a:r>
              <a:rPr lang="en-US" sz="2000" b="0" dirty="0" err="1"/>
              <a:t>urechi</a:t>
            </a:r>
            <a:r>
              <a:rPr lang="en-US" sz="2000" b="0" dirty="0"/>
              <a:t> </a:t>
            </a:r>
            <a:r>
              <a:rPr lang="en-US" sz="2000" b="0" dirty="0" err="1"/>
              <a:t>și</a:t>
            </a:r>
            <a:r>
              <a:rPr lang="en-US" sz="2000" b="0" dirty="0"/>
              <a:t> </a:t>
            </a:r>
            <a:r>
              <a:rPr lang="en-US" sz="2000" b="0" dirty="0" err="1"/>
              <a:t>ascultă</a:t>
            </a:r>
            <a:r>
              <a:rPr lang="en-US" sz="2000" b="0" dirty="0"/>
              <a:t> </a:t>
            </a:r>
            <a:r>
              <a:rPr lang="en-US" sz="2000" b="0" dirty="0" err="1"/>
              <a:t>reducerea</a:t>
            </a:r>
            <a:r>
              <a:rPr lang="ro-RO" sz="2000" b="0" dirty="0"/>
              <a:t> </a:t>
            </a:r>
            <a:r>
              <a:rPr lang="en-US" sz="2000" b="0" dirty="0" err="1"/>
              <a:t>volumului</a:t>
            </a:r>
            <a:r>
              <a:rPr lang="en-US" sz="2000" b="0" dirty="0"/>
              <a:t> </a:t>
            </a:r>
            <a:r>
              <a:rPr lang="en-US" sz="2000" b="0" dirty="0" err="1"/>
              <a:t>sunetului</a:t>
            </a:r>
            <a:r>
              <a:rPr lang="en-US" sz="2000" b="0" dirty="0"/>
              <a:t>.</a:t>
            </a:r>
            <a:endParaRPr lang="ro-RO" sz="2000" b="0" dirty="0"/>
          </a:p>
          <a:p>
            <a:r>
              <a:rPr lang="en-US" sz="2000" b="0" dirty="0" err="1"/>
              <a:t>Când</a:t>
            </a:r>
            <a:r>
              <a:rPr lang="en-US" sz="2000" b="0" dirty="0"/>
              <a:t> o </a:t>
            </a:r>
            <a:r>
              <a:rPr lang="en-US" sz="2000" b="0" dirty="0" err="1"/>
              <a:t>undă</a:t>
            </a:r>
            <a:r>
              <a:rPr lang="en-US" sz="2000" b="0" dirty="0"/>
              <a:t> </a:t>
            </a:r>
            <a:r>
              <a:rPr lang="en-US" sz="2000" b="0" dirty="0" err="1"/>
              <a:t>sonoră</a:t>
            </a:r>
            <a:r>
              <a:rPr lang="en-US" sz="2000" b="0" dirty="0"/>
              <a:t> </a:t>
            </a:r>
            <a:r>
              <a:rPr lang="en-US" sz="2000" b="0" dirty="0" err="1"/>
              <a:t>întâlnește</a:t>
            </a:r>
            <a:r>
              <a:rPr lang="en-US" sz="2000" b="0" dirty="0"/>
              <a:t> un </a:t>
            </a:r>
            <a:r>
              <a:rPr lang="en-US" sz="2000" b="0" dirty="0" err="1"/>
              <a:t>mediu</a:t>
            </a:r>
            <a:r>
              <a:rPr lang="en-US" sz="2000" b="0" dirty="0"/>
              <a:t> </a:t>
            </a:r>
            <a:r>
              <a:rPr lang="en-US" sz="2000" b="0" dirty="0" err="1"/>
              <a:t>foarte</a:t>
            </a:r>
            <a:r>
              <a:rPr lang="en-US" sz="2000" b="0" dirty="0"/>
              <a:t> </a:t>
            </a:r>
            <a:r>
              <a:rPr lang="en-US" sz="2000" b="0" dirty="0" err="1"/>
              <a:t>diferit</a:t>
            </a:r>
            <a:r>
              <a:rPr lang="en-US" sz="2000" b="0" dirty="0"/>
              <a:t>, </a:t>
            </a:r>
            <a:r>
              <a:rPr lang="en-US" sz="2000" b="0" dirty="0" err="1"/>
              <a:t>cea</a:t>
            </a:r>
            <a:r>
              <a:rPr lang="en-US" sz="2000" b="0" dirty="0"/>
              <a:t> </a:t>
            </a:r>
            <a:r>
              <a:rPr lang="en-US" sz="2000" b="0" dirty="0" err="1"/>
              <a:t>mai</a:t>
            </a:r>
            <a:r>
              <a:rPr lang="en-US" sz="2000" b="0" dirty="0"/>
              <a:t> mare </a:t>
            </a:r>
            <a:r>
              <a:rPr lang="en-US" sz="2000" b="0" dirty="0" err="1"/>
              <a:t>parte</a:t>
            </a:r>
            <a:r>
              <a:rPr lang="en-US" sz="2000" b="0" dirty="0"/>
              <a:t> a </a:t>
            </a:r>
            <a:r>
              <a:rPr lang="en-US" sz="2000" b="0" dirty="0" err="1"/>
              <a:t>energiei</a:t>
            </a:r>
            <a:r>
              <a:rPr lang="en-US" sz="2000" b="0" dirty="0"/>
              <a:t> </a:t>
            </a:r>
            <a:r>
              <a:rPr lang="en-US" sz="2000" b="0" dirty="0" err="1"/>
              <a:t>sonore</a:t>
            </a:r>
            <a:r>
              <a:rPr lang="en-US" sz="2000" b="0" dirty="0"/>
              <a:t> </a:t>
            </a:r>
            <a:r>
              <a:rPr lang="en-US" sz="2000" b="0" dirty="0" err="1"/>
              <a:t>este</a:t>
            </a:r>
            <a:r>
              <a:rPr lang="en-US" sz="2000" b="0" dirty="0"/>
              <a:t> </a:t>
            </a:r>
            <a:r>
              <a:rPr lang="en-US" sz="2000" b="0" dirty="0" err="1"/>
              <a:t>reflectată</a:t>
            </a:r>
            <a:r>
              <a:rPr lang="en-US" sz="2000" b="0" dirty="0"/>
              <a:t>.</a:t>
            </a:r>
            <a:r>
              <a:rPr lang="ro-RO" sz="2000" b="0" dirty="0"/>
              <a:t> </a:t>
            </a:r>
            <a:r>
              <a:rPr lang="en-US" sz="2000" b="0" dirty="0"/>
              <a:t>O </a:t>
            </a:r>
            <a:r>
              <a:rPr lang="en-US" sz="2000" b="0" dirty="0" err="1"/>
              <a:t>undă</a:t>
            </a:r>
            <a:r>
              <a:rPr lang="en-US" sz="2000" b="0" dirty="0"/>
              <a:t> </a:t>
            </a:r>
            <a:r>
              <a:rPr lang="en-US" sz="2000" b="0" dirty="0" err="1"/>
              <a:t>sonoră</a:t>
            </a:r>
            <a:r>
              <a:rPr lang="en-US" sz="2000" b="0" dirty="0"/>
              <a:t> </a:t>
            </a:r>
            <a:r>
              <a:rPr lang="en-US" sz="2000" b="0" dirty="0" err="1"/>
              <a:t>în</a:t>
            </a:r>
            <a:r>
              <a:rPr lang="en-US" sz="2000" b="0" dirty="0"/>
              <a:t> </a:t>
            </a:r>
            <a:r>
              <a:rPr lang="en-US" sz="2000" b="0" dirty="0" err="1"/>
              <a:t>aer</a:t>
            </a:r>
            <a:r>
              <a:rPr lang="en-US" sz="2000" b="0" dirty="0"/>
              <a:t> care </a:t>
            </a:r>
            <a:r>
              <a:rPr lang="en-US" sz="2000" b="0" dirty="0" err="1"/>
              <a:t>lovește</a:t>
            </a:r>
            <a:r>
              <a:rPr lang="en-US" sz="2000" b="0" dirty="0"/>
              <a:t> un </a:t>
            </a:r>
            <a:r>
              <a:rPr lang="en-US" sz="2000" b="0" dirty="0" err="1"/>
              <a:t>perete</a:t>
            </a:r>
            <a:r>
              <a:rPr lang="en-US" sz="2000" b="0" dirty="0"/>
              <a:t> </a:t>
            </a:r>
            <a:r>
              <a:rPr lang="en-US" sz="2000" b="0" dirty="0" err="1"/>
              <a:t>este</a:t>
            </a:r>
            <a:r>
              <a:rPr lang="en-US" sz="2000" b="0" dirty="0"/>
              <a:t> </a:t>
            </a:r>
            <a:r>
              <a:rPr lang="en-US" sz="2000" b="0" dirty="0" err="1"/>
              <a:t>reflectată</a:t>
            </a:r>
            <a:r>
              <a:rPr lang="en-US" sz="2000" b="0" dirty="0"/>
              <a:t> </a:t>
            </a:r>
            <a:r>
              <a:rPr lang="en-US" sz="2000" b="0" dirty="0" err="1"/>
              <a:t>în</a:t>
            </a:r>
            <a:r>
              <a:rPr lang="en-US" sz="2000" b="0" dirty="0"/>
              <a:t> </a:t>
            </a:r>
            <a:r>
              <a:rPr lang="en-US" sz="2000" b="0" dirty="0" err="1"/>
              <a:t>proporție</a:t>
            </a:r>
            <a:r>
              <a:rPr lang="en-US" sz="2000" b="0" dirty="0"/>
              <a:t> de </a:t>
            </a:r>
            <a:r>
              <a:rPr lang="en-US" sz="2000" b="0" dirty="0" err="1"/>
              <a:t>aproximativ</a:t>
            </a:r>
            <a:r>
              <a:rPr lang="en-US" sz="2000" b="0" dirty="0"/>
              <a:t> 99,9%; </a:t>
            </a:r>
            <a:r>
              <a:rPr lang="en-US" sz="2000" b="0" dirty="0" err="1"/>
              <a:t>adică</a:t>
            </a:r>
            <a:r>
              <a:rPr lang="en-US" sz="2000" b="0" dirty="0"/>
              <a:t>, </a:t>
            </a:r>
            <a:r>
              <a:rPr lang="en-US" sz="2000" b="0" dirty="0" err="1"/>
              <a:t>doar</a:t>
            </a:r>
            <a:r>
              <a:rPr lang="en-US" sz="2000" b="0" dirty="0"/>
              <a:t> 0,1% </a:t>
            </a:r>
            <a:r>
              <a:rPr lang="en-US" sz="2000" b="0" dirty="0" err="1"/>
              <a:t>este</a:t>
            </a:r>
            <a:r>
              <a:rPr lang="ro-RO" sz="2000" b="0" dirty="0"/>
              <a:t> </a:t>
            </a:r>
            <a:r>
              <a:rPr lang="en-US" sz="2000" b="0" dirty="0" err="1"/>
              <a:t>transmisă</a:t>
            </a:r>
            <a:r>
              <a:rPr lang="en-US" sz="2000" b="0" dirty="0"/>
              <a:t>! O </a:t>
            </a:r>
            <a:r>
              <a:rPr lang="en-US" sz="2000" b="0" dirty="0" err="1"/>
              <a:t>atenuare</a:t>
            </a:r>
            <a:r>
              <a:rPr lang="en-US" sz="2000" b="0" dirty="0"/>
              <a:t> de 1000 </a:t>
            </a:r>
            <a:r>
              <a:rPr lang="en-US" sz="2000" b="0" dirty="0" err="1"/>
              <a:t>echivalează</a:t>
            </a:r>
            <a:r>
              <a:rPr lang="en-US" sz="2000" b="0" dirty="0"/>
              <a:t> cu o </a:t>
            </a:r>
            <a:r>
              <a:rPr lang="en-US" sz="2000" b="0" dirty="0" err="1"/>
              <a:t>pierdere</a:t>
            </a:r>
            <a:r>
              <a:rPr lang="en-US" sz="2000" b="0" dirty="0"/>
              <a:t> de </a:t>
            </a:r>
            <a:r>
              <a:rPr lang="en-US" sz="2000" b="0" dirty="0" err="1"/>
              <a:t>sunet</a:t>
            </a:r>
            <a:r>
              <a:rPr lang="en-US" sz="2000" b="0" dirty="0"/>
              <a:t> de 30 dB! Urechea </a:t>
            </a:r>
            <a:r>
              <a:rPr lang="en-US" sz="2000" b="0" dirty="0" err="1"/>
              <a:t>este</a:t>
            </a:r>
            <a:r>
              <a:rPr lang="ro-RO" sz="2000" b="0" dirty="0"/>
              <a:t> </a:t>
            </a:r>
            <a:r>
              <a:rPr lang="en-US" sz="2000" b="0" dirty="0" err="1"/>
              <a:t>proiectată</a:t>
            </a:r>
            <a:r>
              <a:rPr lang="en-US" sz="2000" b="0" dirty="0"/>
              <a:t> </a:t>
            </a:r>
            <a:r>
              <a:rPr lang="en-US" sz="2000" b="0" dirty="0" err="1"/>
              <a:t>pentru</a:t>
            </a:r>
            <a:r>
              <a:rPr lang="en-US" sz="2000" b="0" dirty="0"/>
              <a:t> a reduce </a:t>
            </a:r>
            <a:r>
              <a:rPr lang="en-US" sz="2000" b="0" dirty="0" err="1"/>
              <a:t>această</a:t>
            </a:r>
            <a:r>
              <a:rPr lang="en-US" sz="2000" b="0" dirty="0"/>
              <a:t> </a:t>
            </a:r>
            <a:r>
              <a:rPr lang="en-US" sz="2000" b="0" dirty="0" err="1"/>
              <a:t>pierdere</a:t>
            </a:r>
            <a:r>
              <a:rPr lang="en-US" sz="2000" b="0" dirty="0"/>
              <a:t> </a:t>
            </a:r>
            <a:r>
              <a:rPr lang="en-US" sz="2000" b="0" dirty="0" err="1"/>
              <a:t>prin</a:t>
            </a:r>
            <a:r>
              <a:rPr lang="en-US" sz="2000" b="0" dirty="0"/>
              <a:t> </a:t>
            </a:r>
            <a:r>
              <a:rPr lang="en-US" sz="2000" b="0" dirty="0" err="1"/>
              <a:t>adaptarea</a:t>
            </a:r>
            <a:r>
              <a:rPr lang="en-US" sz="2000" b="0" dirty="0"/>
              <a:t> </a:t>
            </a:r>
            <a:r>
              <a:rPr lang="en-US" sz="2000" b="0" dirty="0" err="1"/>
              <a:t>impedanței</a:t>
            </a:r>
            <a:r>
              <a:rPr lang="en-US" sz="2000" b="0" dirty="0"/>
              <a:t>. </a:t>
            </a:r>
            <a:r>
              <a:rPr lang="en-US" sz="2000" b="0" dirty="0" err="1"/>
              <a:t>În</a:t>
            </a:r>
            <a:r>
              <a:rPr lang="en-US" sz="2000" b="0" dirty="0"/>
              <a:t> </a:t>
            </a:r>
            <a:r>
              <a:rPr lang="en-US" sz="2000" b="0" dirty="0" err="1"/>
              <a:t>ureche</a:t>
            </a:r>
            <a:r>
              <a:rPr lang="en-US" sz="2000" b="0" dirty="0"/>
              <a:t>, </a:t>
            </a:r>
            <a:r>
              <a:rPr lang="en-US" sz="2000" b="0" dirty="0" err="1"/>
              <a:t>factorii</a:t>
            </a:r>
            <a:r>
              <a:rPr lang="en-US" sz="2000" b="0" dirty="0"/>
              <a:t> care </a:t>
            </a:r>
            <a:r>
              <a:rPr lang="en-US" sz="2000" b="0" dirty="0" err="1"/>
              <a:t>afectează</a:t>
            </a:r>
            <a:r>
              <a:rPr lang="en-US" sz="2000" b="0" dirty="0"/>
              <a:t> </a:t>
            </a:r>
            <a:r>
              <a:rPr lang="en-US" sz="2000" b="0" dirty="0" err="1"/>
              <a:t>impedanța</a:t>
            </a:r>
            <a:r>
              <a:rPr lang="ro-RO" sz="2000" b="0" dirty="0"/>
              <a:t> </a:t>
            </a:r>
            <a:r>
              <a:rPr lang="en-US" sz="2000" b="0" dirty="0"/>
              <a:t>sunt </a:t>
            </a:r>
            <a:r>
              <a:rPr lang="en-US" sz="2000" b="0" dirty="0" err="1"/>
              <a:t>în</a:t>
            </a:r>
            <a:r>
              <a:rPr lang="en-US" sz="2000" b="0" dirty="0"/>
              <a:t> </a:t>
            </a:r>
            <a:r>
              <a:rPr lang="en-US" sz="2000" b="0" dirty="0" err="1"/>
              <a:t>primul</a:t>
            </a:r>
            <a:r>
              <a:rPr lang="en-US" sz="2000" b="0" dirty="0"/>
              <a:t> </a:t>
            </a:r>
            <a:r>
              <a:rPr lang="en-US" sz="2000" b="0" dirty="0" err="1"/>
              <a:t>rând</a:t>
            </a:r>
            <a:r>
              <a:rPr lang="en-US" sz="2000" b="0" dirty="0"/>
              <a:t> </a:t>
            </a:r>
            <a:r>
              <a:rPr lang="en-US" sz="2000" b="0" dirty="0" err="1"/>
              <a:t>elasticitatea</a:t>
            </a:r>
            <a:r>
              <a:rPr lang="en-US" sz="2000" b="0" dirty="0"/>
              <a:t> </a:t>
            </a:r>
            <a:r>
              <a:rPr lang="en-US" sz="2000" b="0" dirty="0" err="1"/>
              <a:t>timpanului</a:t>
            </a:r>
            <a:r>
              <a:rPr lang="en-US" sz="2000" b="0" dirty="0"/>
              <a:t> </a:t>
            </a:r>
            <a:r>
              <a:rPr lang="en-US" sz="2000" b="0" dirty="0" err="1"/>
              <a:t>și</a:t>
            </a:r>
            <a:r>
              <a:rPr lang="en-US" sz="2000" b="0" dirty="0"/>
              <a:t> masa </a:t>
            </a:r>
            <a:r>
              <a:rPr lang="en-US" sz="2000" b="0" dirty="0" err="1"/>
              <a:t>acestuia</a:t>
            </a:r>
            <a:r>
              <a:rPr lang="en-US" sz="2000" b="0" dirty="0"/>
              <a:t>. </a:t>
            </a:r>
            <a:r>
              <a:rPr lang="en-US" sz="2000" b="0" dirty="0" err="1"/>
              <a:t>Impedanța</a:t>
            </a:r>
            <a:r>
              <a:rPr lang="en-US" sz="2000" b="0" dirty="0"/>
              <a:t> din </a:t>
            </a:r>
            <a:r>
              <a:rPr lang="en-US" sz="2000" b="0" dirty="0" err="1"/>
              <a:t>ureche</a:t>
            </a:r>
            <a:r>
              <a:rPr lang="en-US" sz="2000" b="0" dirty="0"/>
              <a:t> </a:t>
            </a:r>
            <a:r>
              <a:rPr lang="en-US" sz="2000" b="0" dirty="0" err="1"/>
              <a:t>este</a:t>
            </a:r>
            <a:r>
              <a:rPr lang="en-US" sz="2000" b="0" dirty="0"/>
              <a:t> </a:t>
            </a:r>
            <a:r>
              <a:rPr lang="en-US" sz="2000" b="0" dirty="0" err="1"/>
              <a:t>destul</a:t>
            </a:r>
            <a:r>
              <a:rPr lang="en-US" sz="2000" b="0" dirty="0"/>
              <a:t> de bine</a:t>
            </a:r>
            <a:r>
              <a:rPr lang="ro-RO" sz="2000" b="0" dirty="0"/>
              <a:t> </a:t>
            </a:r>
            <a:r>
              <a:rPr lang="en-US" sz="2000" b="0" dirty="0" err="1"/>
              <a:t>adaptată</a:t>
            </a:r>
            <a:r>
              <a:rPr lang="en-US" sz="2000" b="0" dirty="0"/>
              <a:t> de la </a:t>
            </a:r>
            <a:r>
              <a:rPr lang="en-US" sz="2000" b="0" dirty="0" err="1"/>
              <a:t>aproximativ</a:t>
            </a:r>
            <a:r>
              <a:rPr lang="en-US" sz="2000" b="0" dirty="0"/>
              <a:t> 400 la 4000 Hz; sub 400 Hz, „</a:t>
            </a:r>
            <a:r>
              <a:rPr lang="en-US" sz="2000" b="0" dirty="0" err="1"/>
              <a:t>arcul</a:t>
            </a:r>
            <a:r>
              <a:rPr lang="en-US" sz="2000" b="0" dirty="0"/>
              <a:t>” </a:t>
            </a:r>
            <a:r>
              <a:rPr lang="en-US" sz="2000" b="0" dirty="0" err="1"/>
              <a:t>este</a:t>
            </a:r>
            <a:r>
              <a:rPr lang="en-US" sz="2000" b="0" dirty="0"/>
              <a:t> </a:t>
            </a:r>
            <a:r>
              <a:rPr lang="en-US" sz="2000" b="0" dirty="0" err="1"/>
              <a:t>prea</a:t>
            </a:r>
            <a:r>
              <a:rPr lang="en-US" sz="2000" b="0" dirty="0"/>
              <a:t> rigid, </a:t>
            </a:r>
            <a:r>
              <a:rPr lang="en-US" sz="2000" b="0" dirty="0" err="1"/>
              <a:t>iar</a:t>
            </a:r>
            <a:r>
              <a:rPr lang="en-US" sz="2000" b="0" dirty="0"/>
              <a:t> </a:t>
            </a:r>
            <a:r>
              <a:rPr lang="en-US" sz="2000" b="0" dirty="0" err="1"/>
              <a:t>peste</a:t>
            </a:r>
            <a:r>
              <a:rPr lang="en-US" sz="2000" b="0" dirty="0"/>
              <a:t> 4000 </a:t>
            </a:r>
            <a:r>
              <a:rPr lang="en-US" sz="2000" b="0" dirty="0" err="1"/>
              <a:t>Hz,„masa</a:t>
            </a:r>
            <a:r>
              <a:rPr lang="en-US" sz="2000" b="0" dirty="0"/>
              <a:t>” </a:t>
            </a:r>
            <a:r>
              <a:rPr lang="en-US" sz="2000" b="0" dirty="0" err="1"/>
              <a:t>timpanului</a:t>
            </a:r>
            <a:r>
              <a:rPr lang="en-US" sz="2000" b="0" dirty="0"/>
              <a:t> </a:t>
            </a:r>
            <a:r>
              <a:rPr lang="en-US" sz="2000" b="0" dirty="0" err="1"/>
              <a:t>este</a:t>
            </a:r>
            <a:r>
              <a:rPr lang="en-US" sz="2000" b="0" dirty="0"/>
              <a:t> </a:t>
            </a:r>
            <a:r>
              <a:rPr lang="en-US" sz="2000" b="0" dirty="0" err="1"/>
              <a:t>prea</a:t>
            </a:r>
            <a:r>
              <a:rPr lang="en-US" sz="2000" b="0" dirty="0"/>
              <a:t> mare. </a:t>
            </a:r>
          </a:p>
        </p:txBody>
      </p:sp>
    </p:spTree>
    <p:extLst>
      <p:ext uri="{BB962C8B-B14F-4D97-AF65-F5344CB8AC3E}">
        <p14:creationId xmlns:p14="http://schemas.microsoft.com/office/powerpoint/2010/main" val="329195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How</a:t>
            </a:r>
            <a:r>
              <a:rPr spc="-45" dirty="0"/>
              <a:t> </a:t>
            </a:r>
            <a:r>
              <a:rPr dirty="0"/>
              <a:t>does</a:t>
            </a:r>
            <a:r>
              <a:rPr spc="-60" dirty="0"/>
              <a:t> </a:t>
            </a:r>
            <a:r>
              <a:rPr dirty="0"/>
              <a:t>sound</a:t>
            </a:r>
            <a:r>
              <a:rPr spc="-60" dirty="0"/>
              <a:t> </a:t>
            </a:r>
            <a:r>
              <a:rPr spc="-10" dirty="0"/>
              <a:t>travel</a:t>
            </a:r>
            <a:r>
              <a:rPr spc="-70" dirty="0"/>
              <a:t> </a:t>
            </a:r>
            <a:r>
              <a:rPr dirty="0"/>
              <a:t>through</a:t>
            </a:r>
            <a:r>
              <a:rPr spc="-85" dirty="0"/>
              <a:t> </a:t>
            </a:r>
            <a:r>
              <a:rPr dirty="0"/>
              <a:t>the</a:t>
            </a:r>
            <a:r>
              <a:rPr spc="-60" dirty="0"/>
              <a:t> </a:t>
            </a:r>
            <a:r>
              <a:rPr spc="-20" dirty="0"/>
              <a:t>ear?</a:t>
            </a:r>
          </a:p>
        </p:txBody>
      </p:sp>
      <p:sp>
        <p:nvSpPr>
          <p:cNvPr id="3" name="object 3"/>
          <p:cNvSpPr txBox="1"/>
          <p:nvPr/>
        </p:nvSpPr>
        <p:spPr>
          <a:xfrm>
            <a:off x="916939" y="1536298"/>
            <a:ext cx="9967595" cy="1303562"/>
          </a:xfrm>
          <a:prstGeom prst="rect">
            <a:avLst/>
          </a:prstGeom>
        </p:spPr>
        <p:txBody>
          <a:bodyPr vert="horz" wrap="square" lIns="0" tIns="165735" rIns="0" bIns="0" rtlCol="0">
            <a:spAutoFit/>
          </a:bodyPr>
          <a:lstStyle/>
          <a:p>
            <a:pPr marL="12700">
              <a:lnSpc>
                <a:spcPct val="100000"/>
              </a:lnSpc>
              <a:spcBef>
                <a:spcPts val="1305"/>
              </a:spcBef>
            </a:pPr>
            <a:r>
              <a:rPr sz="2800" b="1" spc="-10" dirty="0">
                <a:latin typeface="Calibri"/>
                <a:cs typeface="Calibri"/>
              </a:rPr>
              <a:t>Amplification</a:t>
            </a:r>
            <a:r>
              <a:rPr sz="2800" b="1" spc="-20" dirty="0">
                <a:latin typeface="Calibri"/>
                <a:cs typeface="Calibri"/>
              </a:rPr>
              <a:t> </a:t>
            </a:r>
            <a:r>
              <a:rPr sz="2800" b="1" dirty="0">
                <a:latin typeface="Calibri"/>
                <a:cs typeface="Calibri"/>
              </a:rPr>
              <a:t>of</a:t>
            </a:r>
            <a:r>
              <a:rPr sz="2800" b="1" spc="-45" dirty="0">
                <a:latin typeface="Calibri"/>
                <a:cs typeface="Calibri"/>
              </a:rPr>
              <a:t> </a:t>
            </a:r>
            <a:r>
              <a:rPr sz="2800" b="1" dirty="0">
                <a:latin typeface="Calibri"/>
                <a:cs typeface="Calibri"/>
              </a:rPr>
              <a:t>the</a:t>
            </a:r>
            <a:r>
              <a:rPr sz="2800" b="1" spc="-35" dirty="0">
                <a:latin typeface="Calibri"/>
                <a:cs typeface="Calibri"/>
              </a:rPr>
              <a:t> </a:t>
            </a:r>
            <a:r>
              <a:rPr sz="2800" b="1" dirty="0">
                <a:latin typeface="Calibri"/>
                <a:cs typeface="Calibri"/>
              </a:rPr>
              <a:t>sound</a:t>
            </a:r>
            <a:r>
              <a:rPr sz="2800" b="1" spc="-50" dirty="0">
                <a:latin typeface="Calibri"/>
                <a:cs typeface="Calibri"/>
              </a:rPr>
              <a:t> </a:t>
            </a:r>
            <a:r>
              <a:rPr sz="2800" b="1" dirty="0">
                <a:latin typeface="Calibri"/>
                <a:cs typeface="Calibri"/>
              </a:rPr>
              <a:t>in</a:t>
            </a:r>
            <a:r>
              <a:rPr sz="2800" b="1" spc="-50" dirty="0">
                <a:latin typeface="Calibri"/>
                <a:cs typeface="Calibri"/>
              </a:rPr>
              <a:t> </a:t>
            </a:r>
            <a:r>
              <a:rPr sz="2800" b="1" dirty="0">
                <a:latin typeface="Calibri"/>
                <a:cs typeface="Calibri"/>
              </a:rPr>
              <a:t>the</a:t>
            </a:r>
            <a:r>
              <a:rPr sz="2800" b="1" spc="-30" dirty="0">
                <a:latin typeface="Calibri"/>
                <a:cs typeface="Calibri"/>
              </a:rPr>
              <a:t> </a:t>
            </a:r>
            <a:r>
              <a:rPr sz="2800" b="1" dirty="0">
                <a:latin typeface="Calibri"/>
                <a:cs typeface="Calibri"/>
              </a:rPr>
              <a:t>middle</a:t>
            </a:r>
            <a:r>
              <a:rPr sz="2800" b="1" spc="-35" dirty="0">
                <a:latin typeface="Calibri"/>
                <a:cs typeface="Calibri"/>
              </a:rPr>
              <a:t> </a:t>
            </a:r>
            <a:r>
              <a:rPr sz="2800" b="1" spc="-25" dirty="0">
                <a:latin typeface="Calibri"/>
                <a:cs typeface="Calibri"/>
              </a:rPr>
              <a:t>ear</a:t>
            </a:r>
            <a:endParaRPr sz="2800" dirty="0">
              <a:latin typeface="Calibri"/>
              <a:cs typeface="Calibri"/>
            </a:endParaRPr>
          </a:p>
          <a:p>
            <a:pPr marL="240665" indent="-227965">
              <a:lnSpc>
                <a:spcPts val="2255"/>
              </a:lnSpc>
              <a:spcBef>
                <a:spcPts val="875"/>
              </a:spcBef>
              <a:buFont typeface="Arial MT"/>
              <a:buChar char="•"/>
              <a:tabLst>
                <a:tab pos="240665" algn="l"/>
              </a:tabLst>
            </a:pPr>
            <a:r>
              <a:rPr lang="en-US" sz="2000" dirty="0" err="1">
                <a:latin typeface="Times New Roman"/>
                <a:cs typeface="Times New Roman"/>
              </a:rPr>
              <a:t>Punctul</a:t>
            </a:r>
            <a:r>
              <a:rPr lang="en-US" sz="2000" dirty="0">
                <a:latin typeface="Times New Roman"/>
                <a:cs typeface="Times New Roman"/>
              </a:rPr>
              <a:t> de pivot </a:t>
            </a:r>
            <a:r>
              <a:rPr lang="en-US" sz="2000" dirty="0" err="1">
                <a:latin typeface="Times New Roman"/>
                <a:cs typeface="Times New Roman"/>
              </a:rPr>
              <a:t>sau</a:t>
            </a:r>
            <a:r>
              <a:rPr lang="en-US" sz="2000" dirty="0">
                <a:latin typeface="Times New Roman"/>
                <a:cs typeface="Times New Roman"/>
              </a:rPr>
              <a:t> </a:t>
            </a:r>
            <a:r>
              <a:rPr lang="en-US" sz="2000" dirty="0" err="1">
                <a:latin typeface="Times New Roman"/>
                <a:cs typeface="Times New Roman"/>
              </a:rPr>
              <a:t>punctul</a:t>
            </a:r>
            <a:r>
              <a:rPr lang="en-US" sz="2000" dirty="0">
                <a:latin typeface="Times New Roman"/>
                <a:cs typeface="Times New Roman"/>
              </a:rPr>
              <a:t> de </a:t>
            </a:r>
            <a:r>
              <a:rPr lang="en-US" sz="2000" dirty="0" err="1">
                <a:latin typeface="Times New Roman"/>
                <a:cs typeface="Times New Roman"/>
              </a:rPr>
              <a:t>sprijin</a:t>
            </a:r>
            <a:r>
              <a:rPr lang="en-US" sz="2000" dirty="0">
                <a:latin typeface="Times New Roman"/>
                <a:cs typeface="Times New Roman"/>
              </a:rPr>
              <a:t> </a:t>
            </a:r>
            <a:r>
              <a:rPr lang="en-US" sz="2000" dirty="0" err="1">
                <a:latin typeface="Times New Roman"/>
                <a:cs typeface="Times New Roman"/>
              </a:rPr>
              <a:t>este</a:t>
            </a:r>
            <a:r>
              <a:rPr lang="en-US" sz="2000" dirty="0">
                <a:latin typeface="Times New Roman"/>
                <a:cs typeface="Times New Roman"/>
              </a:rPr>
              <a:t> </a:t>
            </a:r>
            <a:r>
              <a:rPr lang="en-US" sz="2000" dirty="0" err="1">
                <a:latin typeface="Times New Roman"/>
                <a:cs typeface="Times New Roman"/>
              </a:rPr>
              <a:t>situat</a:t>
            </a:r>
            <a:r>
              <a:rPr lang="en-US" sz="2000" dirty="0">
                <a:latin typeface="Times New Roman"/>
                <a:cs typeface="Times New Roman"/>
              </a:rPr>
              <a:t> </a:t>
            </a:r>
            <a:r>
              <a:rPr lang="en-US" sz="2000" dirty="0" err="1">
                <a:latin typeface="Times New Roman"/>
                <a:cs typeface="Times New Roman"/>
              </a:rPr>
              <a:t>mai</a:t>
            </a:r>
            <a:r>
              <a:rPr lang="en-US" sz="2000" dirty="0">
                <a:latin typeface="Times New Roman"/>
                <a:cs typeface="Times New Roman"/>
              </a:rPr>
              <a:t> </a:t>
            </a:r>
            <a:r>
              <a:rPr lang="en-US" sz="2000" dirty="0" err="1">
                <a:latin typeface="Times New Roman"/>
                <a:cs typeface="Times New Roman"/>
              </a:rPr>
              <a:t>departe</a:t>
            </a:r>
            <a:r>
              <a:rPr lang="en-US" sz="2000" dirty="0">
                <a:latin typeface="Times New Roman"/>
                <a:cs typeface="Times New Roman"/>
              </a:rPr>
              <a:t> de membrana </a:t>
            </a:r>
            <a:r>
              <a:rPr lang="en-US" sz="2000" dirty="0" err="1">
                <a:latin typeface="Times New Roman"/>
                <a:cs typeface="Times New Roman"/>
              </a:rPr>
              <a:t>timpanică</a:t>
            </a:r>
            <a:r>
              <a:rPr lang="en-US" sz="2000" dirty="0">
                <a:latin typeface="Times New Roman"/>
                <a:cs typeface="Times New Roman"/>
              </a:rPr>
              <a:t> </a:t>
            </a:r>
            <a:r>
              <a:rPr lang="en-US" sz="2000" dirty="0" err="1">
                <a:latin typeface="Times New Roman"/>
                <a:cs typeface="Times New Roman"/>
              </a:rPr>
              <a:t>decât</a:t>
            </a:r>
            <a:r>
              <a:rPr lang="en-US" sz="2000" dirty="0">
                <a:latin typeface="Times New Roman"/>
                <a:cs typeface="Times New Roman"/>
              </a:rPr>
              <a:t> de </a:t>
            </a:r>
            <a:r>
              <a:rPr lang="en-US" sz="2000" dirty="0" err="1">
                <a:latin typeface="Times New Roman"/>
                <a:cs typeface="Times New Roman"/>
              </a:rPr>
              <a:t>scăriță</a:t>
            </a:r>
            <a:r>
              <a:rPr lang="en-US" sz="2000" dirty="0">
                <a:latin typeface="Times New Roman"/>
                <a:cs typeface="Times New Roman"/>
              </a:rPr>
              <a:t>, </a:t>
            </a:r>
            <a:r>
              <a:rPr lang="en-US" sz="2000" dirty="0" err="1">
                <a:latin typeface="Times New Roman"/>
                <a:cs typeface="Times New Roman"/>
              </a:rPr>
              <a:t>iar</a:t>
            </a:r>
            <a:r>
              <a:rPr lang="en-US" sz="2000" dirty="0">
                <a:latin typeface="Times New Roman"/>
                <a:cs typeface="Times New Roman"/>
              </a:rPr>
              <a:t> </a:t>
            </a:r>
            <a:r>
              <a:rPr lang="en-US" sz="2000" dirty="0" err="1">
                <a:latin typeface="Times New Roman"/>
                <a:cs typeface="Times New Roman"/>
              </a:rPr>
              <a:t>raportul</a:t>
            </a:r>
            <a:r>
              <a:rPr lang="en-US" sz="2000" dirty="0">
                <a:latin typeface="Times New Roman"/>
                <a:cs typeface="Times New Roman"/>
              </a:rPr>
              <a:t> </a:t>
            </a:r>
            <a:r>
              <a:rPr lang="en-US" sz="2000" dirty="0" err="1">
                <a:latin typeface="Times New Roman"/>
                <a:cs typeface="Times New Roman"/>
              </a:rPr>
              <a:t>lungimilor</a:t>
            </a:r>
            <a:r>
              <a:rPr lang="en-US" sz="2000" dirty="0">
                <a:latin typeface="Times New Roman"/>
                <a:cs typeface="Times New Roman"/>
              </a:rPr>
              <a:t> </a:t>
            </a:r>
            <a:r>
              <a:rPr lang="en-US" sz="2000" dirty="0" err="1">
                <a:latin typeface="Times New Roman"/>
                <a:cs typeface="Times New Roman"/>
              </a:rPr>
              <a:t>brațelor</a:t>
            </a:r>
            <a:r>
              <a:rPr lang="en-US" sz="2000" dirty="0">
                <a:latin typeface="Times New Roman"/>
                <a:cs typeface="Times New Roman"/>
              </a:rPr>
              <a:t> </a:t>
            </a:r>
            <a:r>
              <a:rPr lang="en-US" sz="2000" dirty="0" err="1">
                <a:latin typeface="Times New Roman"/>
                <a:cs typeface="Times New Roman"/>
              </a:rPr>
              <a:t>pârghiei</a:t>
            </a:r>
            <a:r>
              <a:rPr lang="en-US" sz="2000" dirty="0">
                <a:latin typeface="Times New Roman"/>
                <a:cs typeface="Times New Roman"/>
              </a:rPr>
              <a:t> </a:t>
            </a:r>
            <a:r>
              <a:rPr lang="en-US" sz="2000" dirty="0" err="1">
                <a:latin typeface="Times New Roman"/>
                <a:cs typeface="Times New Roman"/>
              </a:rPr>
              <a:t>este</a:t>
            </a:r>
            <a:r>
              <a:rPr lang="en-US" sz="2000" dirty="0">
                <a:latin typeface="Times New Roman"/>
                <a:cs typeface="Times New Roman"/>
              </a:rPr>
              <a:t> de 1,3:1.</a:t>
            </a:r>
            <a:endParaRPr sz="2000" dirty="0">
              <a:latin typeface="Times New Roman"/>
              <a:cs typeface="Times New Roman"/>
            </a:endParaRPr>
          </a:p>
        </p:txBody>
      </p:sp>
      <p:pic>
        <p:nvPicPr>
          <p:cNvPr id="4" name="object 4"/>
          <p:cNvPicPr/>
          <p:nvPr/>
        </p:nvPicPr>
        <p:blipFill>
          <a:blip r:embed="rId2" cstate="print"/>
          <a:stretch>
            <a:fillRect/>
          </a:stretch>
        </p:blipFill>
        <p:spPr>
          <a:xfrm>
            <a:off x="1007363" y="2988564"/>
            <a:ext cx="3488436" cy="2657856"/>
          </a:xfrm>
          <a:prstGeom prst="rect">
            <a:avLst/>
          </a:prstGeom>
        </p:spPr>
      </p:pic>
      <p:sp>
        <p:nvSpPr>
          <p:cNvPr id="5" name="object 5"/>
          <p:cNvSpPr txBox="1"/>
          <p:nvPr/>
        </p:nvSpPr>
        <p:spPr>
          <a:xfrm>
            <a:off x="815339" y="5806541"/>
            <a:ext cx="3229610" cy="513080"/>
          </a:xfrm>
          <a:prstGeom prst="rect">
            <a:avLst/>
          </a:prstGeom>
        </p:spPr>
        <p:txBody>
          <a:bodyPr vert="horz" wrap="square" lIns="0" tIns="12065" rIns="0" bIns="0" rtlCol="0">
            <a:spAutoFit/>
          </a:bodyPr>
          <a:lstStyle/>
          <a:p>
            <a:pPr marL="38100" marR="30480">
              <a:lnSpc>
                <a:spcPct val="100000"/>
              </a:lnSpc>
              <a:spcBef>
                <a:spcPts val="95"/>
              </a:spcBef>
            </a:pPr>
            <a:r>
              <a:rPr sz="1600" dirty="0">
                <a:latin typeface="Tahoma"/>
                <a:cs typeface="Tahoma"/>
              </a:rPr>
              <a:t>Timpan</a:t>
            </a:r>
            <a:r>
              <a:rPr sz="1600" spc="80" dirty="0">
                <a:latin typeface="Tahoma"/>
                <a:cs typeface="Tahoma"/>
              </a:rPr>
              <a:t> </a:t>
            </a:r>
            <a:r>
              <a:rPr sz="1600" dirty="0">
                <a:latin typeface="Tahoma"/>
                <a:cs typeface="Tahoma"/>
              </a:rPr>
              <a:t>membrane</a:t>
            </a:r>
            <a:r>
              <a:rPr sz="1600" spc="95" dirty="0">
                <a:latin typeface="Tahoma"/>
                <a:cs typeface="Tahoma"/>
              </a:rPr>
              <a:t> </a:t>
            </a:r>
            <a:r>
              <a:rPr sz="1600" spc="-10" dirty="0">
                <a:latin typeface="Tahoma"/>
                <a:cs typeface="Tahoma"/>
              </a:rPr>
              <a:t>area:</a:t>
            </a:r>
            <a:r>
              <a:rPr sz="1600" spc="35" dirty="0">
                <a:latin typeface="Tahoma"/>
                <a:cs typeface="Tahoma"/>
              </a:rPr>
              <a:t> </a:t>
            </a:r>
            <a:r>
              <a:rPr sz="1600" dirty="0">
                <a:latin typeface="Tahoma"/>
                <a:cs typeface="Tahoma"/>
              </a:rPr>
              <a:t>64</a:t>
            </a:r>
            <a:r>
              <a:rPr sz="1600" spc="50" dirty="0">
                <a:latin typeface="Tahoma"/>
                <a:cs typeface="Tahoma"/>
              </a:rPr>
              <a:t> </a:t>
            </a:r>
            <a:r>
              <a:rPr sz="1600" dirty="0">
                <a:latin typeface="Tahoma"/>
                <a:cs typeface="Tahoma"/>
              </a:rPr>
              <a:t>mm</a:t>
            </a:r>
            <a:r>
              <a:rPr sz="1575" baseline="26455" dirty="0">
                <a:latin typeface="Tahoma"/>
                <a:cs typeface="Tahoma"/>
              </a:rPr>
              <a:t>2</a:t>
            </a:r>
            <a:r>
              <a:rPr sz="1575" spc="359" baseline="26455" dirty="0">
                <a:latin typeface="Tahoma"/>
                <a:cs typeface="Tahoma"/>
              </a:rPr>
              <a:t> </a:t>
            </a:r>
            <a:r>
              <a:rPr sz="1600" spc="-50" dirty="0">
                <a:latin typeface="Tahoma"/>
                <a:cs typeface="Tahoma"/>
              </a:rPr>
              <a:t>, </a:t>
            </a:r>
            <a:r>
              <a:rPr sz="1600" dirty="0">
                <a:latin typeface="Tahoma"/>
                <a:cs typeface="Tahoma"/>
              </a:rPr>
              <a:t>malleusa</a:t>
            </a:r>
            <a:r>
              <a:rPr sz="1600" spc="-15" dirty="0">
                <a:latin typeface="Tahoma"/>
                <a:cs typeface="Tahoma"/>
              </a:rPr>
              <a:t> </a:t>
            </a:r>
            <a:r>
              <a:rPr sz="1600" dirty="0">
                <a:latin typeface="Tahoma"/>
                <a:cs typeface="Tahoma"/>
              </a:rPr>
              <a:t>area</a:t>
            </a:r>
            <a:r>
              <a:rPr sz="1600" spc="-15" dirty="0">
                <a:latin typeface="Tahoma"/>
                <a:cs typeface="Tahoma"/>
              </a:rPr>
              <a:t> </a:t>
            </a:r>
            <a:r>
              <a:rPr sz="1600" spc="-90" dirty="0">
                <a:latin typeface="Tahoma"/>
                <a:cs typeface="Tahoma"/>
              </a:rPr>
              <a:t>:</a:t>
            </a:r>
            <a:r>
              <a:rPr sz="1600" spc="-15" dirty="0">
                <a:latin typeface="Tahoma"/>
                <a:cs typeface="Tahoma"/>
              </a:rPr>
              <a:t> </a:t>
            </a:r>
            <a:r>
              <a:rPr sz="1600" dirty="0">
                <a:latin typeface="Tahoma"/>
                <a:cs typeface="Tahoma"/>
              </a:rPr>
              <a:t>55</a:t>
            </a:r>
            <a:r>
              <a:rPr sz="1600" spc="-15" dirty="0">
                <a:latin typeface="Tahoma"/>
                <a:cs typeface="Tahoma"/>
              </a:rPr>
              <a:t> </a:t>
            </a:r>
            <a:r>
              <a:rPr sz="1600" spc="-25" dirty="0">
                <a:latin typeface="Tahoma"/>
                <a:cs typeface="Tahoma"/>
              </a:rPr>
              <a:t>mm2</a:t>
            </a:r>
            <a:endParaRPr sz="1600">
              <a:latin typeface="Tahoma"/>
              <a:cs typeface="Tahoma"/>
            </a:endParaRPr>
          </a:p>
        </p:txBody>
      </p:sp>
      <p:pic>
        <p:nvPicPr>
          <p:cNvPr id="6" name="object 6"/>
          <p:cNvPicPr/>
          <p:nvPr/>
        </p:nvPicPr>
        <p:blipFill>
          <a:blip r:embed="rId3" cstate="print"/>
          <a:stretch>
            <a:fillRect/>
          </a:stretch>
        </p:blipFill>
        <p:spPr>
          <a:xfrm>
            <a:off x="6012058" y="2951625"/>
            <a:ext cx="4197339" cy="2605120"/>
          </a:xfrm>
          <a:prstGeom prst="rect">
            <a:avLst/>
          </a:prstGeom>
        </p:spPr>
      </p:pic>
      <p:sp>
        <p:nvSpPr>
          <p:cNvPr id="7" name="object 7"/>
          <p:cNvSpPr txBox="1"/>
          <p:nvPr/>
        </p:nvSpPr>
        <p:spPr>
          <a:xfrm>
            <a:off x="6080505" y="5734303"/>
            <a:ext cx="4129404" cy="756920"/>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Tahoma"/>
                <a:cs typeface="Tahoma"/>
              </a:rPr>
              <a:t>The</a:t>
            </a:r>
            <a:r>
              <a:rPr sz="1600" spc="10" dirty="0">
                <a:latin typeface="Tahoma"/>
                <a:cs typeface="Tahoma"/>
              </a:rPr>
              <a:t> </a:t>
            </a:r>
            <a:r>
              <a:rPr sz="1600" dirty="0">
                <a:latin typeface="Tahoma"/>
                <a:cs typeface="Tahoma"/>
              </a:rPr>
              <a:t>area</a:t>
            </a:r>
            <a:r>
              <a:rPr sz="1600" spc="15" dirty="0">
                <a:latin typeface="Tahoma"/>
                <a:cs typeface="Tahoma"/>
              </a:rPr>
              <a:t> </a:t>
            </a:r>
            <a:r>
              <a:rPr sz="1600" dirty="0">
                <a:latin typeface="Tahoma"/>
                <a:cs typeface="Tahoma"/>
              </a:rPr>
              <a:t>of</a:t>
            </a:r>
            <a:r>
              <a:rPr sz="1600" spc="70" dirty="0">
                <a:latin typeface="Tahoma"/>
                <a:cs typeface="Tahoma"/>
              </a:rPr>
              <a:t> </a:t>
            </a:r>
            <a:r>
              <a:rPr sz="1600" dirty="0">
                <a:latin typeface="Tahoma"/>
                <a:cs typeface="Tahoma"/>
              </a:rPr>
              <a:t>the</a:t>
            </a:r>
            <a:r>
              <a:rPr sz="1600" spc="25" dirty="0">
                <a:latin typeface="Tahoma"/>
                <a:cs typeface="Tahoma"/>
              </a:rPr>
              <a:t> </a:t>
            </a:r>
            <a:r>
              <a:rPr sz="1600" dirty="0">
                <a:latin typeface="Tahoma"/>
                <a:cs typeface="Tahoma"/>
              </a:rPr>
              <a:t>tympanic</a:t>
            </a:r>
            <a:r>
              <a:rPr sz="1600" spc="50" dirty="0">
                <a:latin typeface="Tahoma"/>
                <a:cs typeface="Tahoma"/>
              </a:rPr>
              <a:t> </a:t>
            </a:r>
            <a:r>
              <a:rPr sz="1600" dirty="0">
                <a:latin typeface="Tahoma"/>
                <a:cs typeface="Tahoma"/>
              </a:rPr>
              <a:t>membrane</a:t>
            </a:r>
            <a:r>
              <a:rPr sz="1600" spc="55" dirty="0">
                <a:latin typeface="Tahoma"/>
                <a:cs typeface="Tahoma"/>
              </a:rPr>
              <a:t> </a:t>
            </a:r>
            <a:r>
              <a:rPr sz="1600" dirty="0">
                <a:latin typeface="Tahoma"/>
                <a:cs typeface="Tahoma"/>
              </a:rPr>
              <a:t>is</a:t>
            </a:r>
            <a:r>
              <a:rPr sz="1600" spc="20" dirty="0">
                <a:latin typeface="Tahoma"/>
                <a:cs typeface="Tahoma"/>
              </a:rPr>
              <a:t> </a:t>
            </a:r>
            <a:r>
              <a:rPr sz="1600" spc="-20" dirty="0">
                <a:latin typeface="Tahoma"/>
                <a:cs typeface="Tahoma"/>
              </a:rPr>
              <a:t>0.55 </a:t>
            </a:r>
            <a:r>
              <a:rPr sz="1600" dirty="0">
                <a:latin typeface="Tahoma"/>
                <a:cs typeface="Tahoma"/>
              </a:rPr>
              <a:t>cm2,</a:t>
            </a:r>
            <a:r>
              <a:rPr sz="1600" spc="-70" dirty="0">
                <a:latin typeface="Tahoma"/>
                <a:cs typeface="Tahoma"/>
              </a:rPr>
              <a:t> </a:t>
            </a:r>
            <a:r>
              <a:rPr sz="1600" dirty="0">
                <a:latin typeface="Tahoma"/>
                <a:cs typeface="Tahoma"/>
              </a:rPr>
              <a:t>whereas</a:t>
            </a:r>
            <a:r>
              <a:rPr sz="1600" spc="15" dirty="0">
                <a:latin typeface="Tahoma"/>
                <a:cs typeface="Tahoma"/>
              </a:rPr>
              <a:t> </a:t>
            </a:r>
            <a:r>
              <a:rPr sz="1600" spc="-10" dirty="0">
                <a:latin typeface="Tahoma"/>
                <a:cs typeface="Tahoma"/>
              </a:rPr>
              <a:t>that </a:t>
            </a:r>
            <a:r>
              <a:rPr sz="1600" dirty="0">
                <a:latin typeface="Tahoma"/>
                <a:cs typeface="Tahoma"/>
              </a:rPr>
              <a:t>of</a:t>
            </a:r>
            <a:r>
              <a:rPr sz="1600" spc="40" dirty="0">
                <a:latin typeface="Tahoma"/>
                <a:cs typeface="Tahoma"/>
              </a:rPr>
              <a:t> </a:t>
            </a:r>
            <a:r>
              <a:rPr sz="1600" dirty="0">
                <a:latin typeface="Tahoma"/>
                <a:cs typeface="Tahoma"/>
              </a:rPr>
              <a:t>the</a:t>
            </a:r>
            <a:r>
              <a:rPr sz="1600" spc="20" dirty="0">
                <a:latin typeface="Tahoma"/>
                <a:cs typeface="Tahoma"/>
              </a:rPr>
              <a:t> </a:t>
            </a:r>
            <a:r>
              <a:rPr sz="1600" dirty="0">
                <a:latin typeface="Tahoma"/>
                <a:cs typeface="Tahoma"/>
              </a:rPr>
              <a:t>oval</a:t>
            </a:r>
            <a:r>
              <a:rPr sz="1600" spc="-25" dirty="0">
                <a:latin typeface="Tahoma"/>
                <a:cs typeface="Tahoma"/>
              </a:rPr>
              <a:t> </a:t>
            </a:r>
            <a:r>
              <a:rPr sz="1600" dirty="0">
                <a:latin typeface="Tahoma"/>
                <a:cs typeface="Tahoma"/>
              </a:rPr>
              <a:t>window</a:t>
            </a:r>
            <a:r>
              <a:rPr sz="1600" spc="20" dirty="0">
                <a:latin typeface="Tahoma"/>
                <a:cs typeface="Tahoma"/>
              </a:rPr>
              <a:t> </a:t>
            </a:r>
            <a:r>
              <a:rPr sz="1600" dirty="0">
                <a:latin typeface="Tahoma"/>
                <a:cs typeface="Tahoma"/>
              </a:rPr>
              <a:t>is</a:t>
            </a:r>
            <a:r>
              <a:rPr sz="1600" spc="-10" dirty="0">
                <a:latin typeface="Tahoma"/>
                <a:cs typeface="Tahoma"/>
              </a:rPr>
              <a:t> </a:t>
            </a:r>
            <a:r>
              <a:rPr sz="1600" spc="-20" dirty="0">
                <a:latin typeface="Tahoma"/>
                <a:cs typeface="Tahoma"/>
              </a:rPr>
              <a:t>only</a:t>
            </a:r>
            <a:endParaRPr sz="1600">
              <a:latin typeface="Tahoma"/>
              <a:cs typeface="Tahoma"/>
            </a:endParaRPr>
          </a:p>
          <a:p>
            <a:pPr marL="12700">
              <a:lnSpc>
                <a:spcPct val="100000"/>
              </a:lnSpc>
            </a:pPr>
            <a:r>
              <a:rPr sz="1600" dirty="0">
                <a:latin typeface="Tahoma"/>
                <a:cs typeface="Tahoma"/>
              </a:rPr>
              <a:t>0.032</a:t>
            </a:r>
            <a:r>
              <a:rPr sz="1600" spc="-10" dirty="0">
                <a:latin typeface="Tahoma"/>
                <a:cs typeface="Tahoma"/>
              </a:rPr>
              <a:t> </a:t>
            </a:r>
            <a:r>
              <a:rPr sz="1600" spc="-20" dirty="0">
                <a:latin typeface="Tahoma"/>
                <a:cs typeface="Tahoma"/>
              </a:rPr>
              <a:t>cm2.</a:t>
            </a:r>
            <a:endParaRPr sz="1600">
              <a:latin typeface="Tahoma"/>
              <a:cs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C38B8A-931D-A465-2A75-09DD2BCBCBFA}"/>
              </a:ext>
            </a:extLst>
          </p:cNvPr>
          <p:cNvSpPr>
            <a:spLocks noGrp="1"/>
          </p:cNvSpPr>
          <p:nvPr>
            <p:ph type="body" idx="1"/>
          </p:nvPr>
        </p:nvSpPr>
        <p:spPr>
          <a:xfrm>
            <a:off x="164466" y="213900"/>
            <a:ext cx="5931534" cy="2462213"/>
          </a:xfrm>
        </p:spPr>
        <p:txBody>
          <a:bodyPr/>
          <a:lstStyle/>
          <a:p>
            <a:r>
              <a:rPr lang="en-US" sz="2000" b="0" dirty="0"/>
              <a:t>Urechea </a:t>
            </a:r>
            <a:r>
              <a:rPr lang="en-US" sz="2000" b="0" dirty="0" err="1"/>
              <a:t>medie</a:t>
            </a:r>
            <a:r>
              <a:rPr lang="en-US" sz="2000" b="0" dirty="0"/>
              <a:t> </a:t>
            </a:r>
            <a:r>
              <a:rPr lang="en-US" sz="2000" b="0" dirty="0" err="1"/>
              <a:t>ajută</a:t>
            </a:r>
            <a:r>
              <a:rPr lang="en-US" sz="2000" b="0" dirty="0"/>
              <a:t> la </a:t>
            </a:r>
            <a:r>
              <a:rPr lang="en-US" sz="2000" b="0" dirty="0" err="1"/>
              <a:t>adaptarea</a:t>
            </a:r>
            <a:r>
              <a:rPr lang="en-US" sz="2000" b="0" dirty="0"/>
              <a:t> </a:t>
            </a:r>
            <a:r>
              <a:rPr lang="en-US" sz="2000" b="0" dirty="0" err="1"/>
              <a:t>impedanței</a:t>
            </a:r>
            <a:r>
              <a:rPr lang="en-US" sz="2000" b="0" dirty="0"/>
              <a:t> </a:t>
            </a:r>
            <a:r>
              <a:rPr lang="en-US" sz="2000" b="0" dirty="0" err="1"/>
              <a:t>prin</a:t>
            </a:r>
            <a:r>
              <a:rPr lang="en-US" sz="2000" b="0" dirty="0"/>
              <a:t> </a:t>
            </a:r>
            <a:r>
              <a:rPr lang="en-US" sz="2000" b="0" dirty="0" err="1"/>
              <a:t>amplificarea</a:t>
            </a:r>
            <a:r>
              <a:rPr lang="en-US" sz="2000" b="0" dirty="0"/>
              <a:t> </a:t>
            </a:r>
            <a:r>
              <a:rPr lang="en-US" sz="2000" b="0" dirty="0" err="1"/>
              <a:t>presiunii</a:t>
            </a:r>
            <a:r>
              <a:rPr lang="en-US" sz="2000" b="0" dirty="0"/>
              <a:t> </a:t>
            </a:r>
            <a:r>
              <a:rPr lang="en-US" sz="2000" b="0" dirty="0" err="1"/>
              <a:t>prin</a:t>
            </a:r>
            <a:r>
              <a:rPr lang="en-US" sz="2000" b="0" dirty="0"/>
              <a:t> </a:t>
            </a:r>
            <a:r>
              <a:rPr lang="en-US" sz="2000" b="0" dirty="0" err="1"/>
              <a:t>acțiunea</a:t>
            </a:r>
            <a:r>
              <a:rPr lang="en-US" sz="2000" b="0" dirty="0"/>
              <a:t> </a:t>
            </a:r>
            <a:r>
              <a:rPr lang="en-US" sz="2000" b="0" dirty="0" err="1"/>
              <a:t>pârghiei</a:t>
            </a:r>
            <a:r>
              <a:rPr lang="en-US" sz="2000" b="0" dirty="0"/>
              <a:t> </a:t>
            </a:r>
            <a:r>
              <a:rPr lang="en-US" sz="2000" b="0" dirty="0" err="1"/>
              <a:t>și</a:t>
            </a:r>
            <a:r>
              <a:rPr lang="en-US" sz="2000" b="0" dirty="0"/>
              <a:t> a </a:t>
            </a:r>
            <a:r>
              <a:rPr lang="en-US" sz="2000" b="0" dirty="0" err="1"/>
              <a:t>pistonului</a:t>
            </a:r>
            <a:r>
              <a:rPr lang="en-US" sz="2000" b="0" dirty="0"/>
              <a:t>. </a:t>
            </a:r>
            <a:endParaRPr lang="ro-RO" sz="2000" b="0" dirty="0"/>
          </a:p>
          <a:p>
            <a:r>
              <a:rPr lang="en-US" sz="2000" b="0" dirty="0" err="1"/>
              <a:t>Osiculele</a:t>
            </a:r>
            <a:r>
              <a:rPr lang="en-US" sz="2000" b="0" dirty="0"/>
              <a:t> </a:t>
            </a:r>
            <a:r>
              <a:rPr lang="en-US" sz="2000" b="0" dirty="0" err="1"/>
              <a:t>amplifică</a:t>
            </a:r>
            <a:r>
              <a:rPr lang="en-US" sz="2000" b="0" dirty="0"/>
              <a:t> </a:t>
            </a:r>
            <a:r>
              <a:rPr lang="en-US" sz="2000" b="0" dirty="0" err="1"/>
              <a:t>presiunea</a:t>
            </a:r>
            <a:r>
              <a:rPr lang="en-US" sz="2000" b="0" dirty="0"/>
              <a:t> </a:t>
            </a:r>
            <a:r>
              <a:rPr lang="en-US" sz="2000" b="0" dirty="0" err="1"/>
              <a:t>undelor</a:t>
            </a:r>
            <a:r>
              <a:rPr lang="en-US" sz="2000" b="0" dirty="0"/>
              <a:t> </a:t>
            </a:r>
            <a:r>
              <a:rPr lang="en-US" sz="2000" b="0" dirty="0" err="1"/>
              <a:t>sonore</a:t>
            </a:r>
            <a:r>
              <a:rPr lang="en-US" sz="2000" b="0" dirty="0"/>
              <a:t> la </a:t>
            </a:r>
            <a:r>
              <a:rPr lang="en-US" sz="2000" b="0" dirty="0" err="1"/>
              <a:t>intrarea</a:t>
            </a:r>
            <a:r>
              <a:rPr lang="en-US" sz="2000" b="0" dirty="0"/>
              <a:t> </a:t>
            </a:r>
            <a:r>
              <a:rPr lang="en-US" sz="2000" b="0" dirty="0" err="1"/>
              <a:t>în</a:t>
            </a:r>
            <a:r>
              <a:rPr lang="en-US" sz="2000" b="0" dirty="0"/>
              <a:t> </a:t>
            </a:r>
            <a:r>
              <a:rPr lang="en-US" sz="2000" b="0" dirty="0" err="1"/>
              <a:t>urechea</a:t>
            </a:r>
            <a:r>
              <a:rPr lang="en-US" sz="2000" b="0" dirty="0"/>
              <a:t> </a:t>
            </a:r>
            <a:r>
              <a:rPr lang="en-US" sz="2000" b="0" dirty="0" err="1"/>
              <a:t>internă</a:t>
            </a:r>
            <a:r>
              <a:rPr lang="en-US" sz="2000" b="0" dirty="0"/>
              <a:t>. </a:t>
            </a:r>
            <a:r>
              <a:rPr lang="en-US" sz="2000" b="0" dirty="0" err="1"/>
              <a:t>Astfel</a:t>
            </a:r>
            <a:r>
              <a:rPr lang="en-US" sz="2000" b="0" dirty="0"/>
              <a:t>, </a:t>
            </a:r>
            <a:r>
              <a:rPr lang="en-US" sz="2000" b="0" dirty="0" err="1"/>
              <a:t>acțiunea</a:t>
            </a:r>
            <a:r>
              <a:rPr lang="en-US" sz="2000" b="0" dirty="0"/>
              <a:t> </a:t>
            </a:r>
            <a:r>
              <a:rPr lang="en-US" sz="2000" b="0" dirty="0" err="1"/>
              <a:t>pârghiei</a:t>
            </a:r>
            <a:r>
              <a:rPr lang="en-US" sz="2000" b="0" dirty="0"/>
              <a:t> </a:t>
            </a:r>
            <a:r>
              <a:rPr lang="en-US" sz="2000" b="0" dirty="0" err="1"/>
              <a:t>amplifică</a:t>
            </a:r>
            <a:r>
              <a:rPr lang="en-US" sz="2000" b="0" dirty="0"/>
              <a:t> </a:t>
            </a:r>
            <a:r>
              <a:rPr lang="en-US" sz="2000" b="0" dirty="0" err="1"/>
              <a:t>forța</a:t>
            </a:r>
            <a:r>
              <a:rPr lang="en-US" sz="2000" b="0" dirty="0"/>
              <a:t> cu un factor de </a:t>
            </a:r>
            <a:r>
              <a:rPr lang="en-US" sz="2000" b="0" dirty="0" err="1"/>
              <a:t>aprox</a:t>
            </a:r>
            <a:r>
              <a:rPr lang="en-US" sz="2000" b="0" dirty="0"/>
              <a:t>. 1,3. Un </a:t>
            </a:r>
            <a:r>
              <a:rPr lang="en-US" sz="2000" b="0" dirty="0" err="1"/>
              <a:t>câștig</a:t>
            </a:r>
            <a:r>
              <a:rPr lang="en-US" sz="2000" b="0" dirty="0"/>
              <a:t> </a:t>
            </a:r>
            <a:r>
              <a:rPr lang="en-US" sz="2000" b="0" dirty="0" err="1"/>
              <a:t>mult</a:t>
            </a:r>
            <a:r>
              <a:rPr lang="en-US" sz="2000" b="0" dirty="0"/>
              <a:t> </a:t>
            </a:r>
            <a:r>
              <a:rPr lang="en-US" sz="2000" b="0" dirty="0" err="1"/>
              <a:t>mai</a:t>
            </a:r>
            <a:r>
              <a:rPr lang="en-US" sz="2000" b="0" dirty="0"/>
              <a:t> mare de </a:t>
            </a:r>
            <a:r>
              <a:rPr lang="en-US" sz="2000" b="0" dirty="0" err="1"/>
              <a:t>presiune</a:t>
            </a:r>
            <a:r>
              <a:rPr lang="en-US" sz="2000" b="0" dirty="0"/>
              <a:t> </a:t>
            </a:r>
            <a:r>
              <a:rPr lang="en-US" sz="2000" b="0" dirty="0" err="1"/>
              <a:t>este</a:t>
            </a:r>
            <a:r>
              <a:rPr lang="en-US" sz="2000" b="0" dirty="0"/>
              <a:t> </a:t>
            </a:r>
            <a:r>
              <a:rPr lang="en-US" sz="2000" b="0" dirty="0" err="1"/>
              <a:t>obținut</a:t>
            </a:r>
            <a:r>
              <a:rPr lang="en-US" sz="2000" b="0" dirty="0"/>
              <a:t> </a:t>
            </a:r>
            <a:r>
              <a:rPr lang="en-US" sz="2000" b="0" dirty="0" err="1"/>
              <a:t>prin</a:t>
            </a:r>
            <a:r>
              <a:rPr lang="en-US" sz="2000" b="0" dirty="0"/>
              <a:t> </a:t>
            </a:r>
            <a:r>
              <a:rPr lang="en-US" sz="2000" b="0" dirty="0" err="1"/>
              <a:t>acțiunea</a:t>
            </a:r>
            <a:r>
              <a:rPr lang="en-US" sz="2000" b="0" dirty="0"/>
              <a:t> </a:t>
            </a:r>
            <a:r>
              <a:rPr lang="en-US" sz="2000" b="0" dirty="0" err="1"/>
              <a:t>pistonului</a:t>
            </a:r>
            <a:r>
              <a:rPr lang="en-US" sz="2000" b="0" dirty="0"/>
              <a:t>.</a:t>
            </a:r>
            <a:endParaRPr lang="ro-RO" sz="2000" b="0" dirty="0"/>
          </a:p>
        </p:txBody>
      </p:sp>
      <p:pic>
        <p:nvPicPr>
          <p:cNvPr id="5" name="Picture 4">
            <a:extLst>
              <a:ext uri="{FF2B5EF4-FFF2-40B4-BE49-F238E27FC236}">
                <a16:creationId xmlns:a16="http://schemas.microsoft.com/office/drawing/2014/main" id="{5F004C55-22D1-BE7C-FBED-0741C51BA8B9}"/>
              </a:ext>
            </a:extLst>
          </p:cNvPr>
          <p:cNvPicPr>
            <a:picLocks noChangeAspect="1"/>
          </p:cNvPicPr>
          <p:nvPr/>
        </p:nvPicPr>
        <p:blipFill>
          <a:blip r:embed="rId2"/>
          <a:stretch>
            <a:fillRect/>
          </a:stretch>
        </p:blipFill>
        <p:spPr>
          <a:xfrm>
            <a:off x="164466" y="3793902"/>
            <a:ext cx="7106642" cy="2934109"/>
          </a:xfrm>
          <a:prstGeom prst="rect">
            <a:avLst/>
          </a:prstGeom>
        </p:spPr>
      </p:pic>
      <p:sp>
        <p:nvSpPr>
          <p:cNvPr id="7" name="TextBox 6">
            <a:extLst>
              <a:ext uri="{FF2B5EF4-FFF2-40B4-BE49-F238E27FC236}">
                <a16:creationId xmlns:a16="http://schemas.microsoft.com/office/drawing/2014/main" id="{D3E5739C-8937-C296-92C9-E00FEFA953E6}"/>
              </a:ext>
            </a:extLst>
          </p:cNvPr>
          <p:cNvSpPr txBox="1"/>
          <p:nvPr/>
        </p:nvSpPr>
        <p:spPr>
          <a:xfrm>
            <a:off x="6226002" y="213900"/>
            <a:ext cx="6098582" cy="2308324"/>
          </a:xfrm>
          <a:prstGeom prst="rect">
            <a:avLst/>
          </a:prstGeom>
          <a:noFill/>
        </p:spPr>
        <p:txBody>
          <a:bodyPr wrap="square">
            <a:spAutoFit/>
          </a:bodyPr>
          <a:lstStyle/>
          <a:p>
            <a:r>
              <a:rPr lang="en-US" dirty="0"/>
              <a:t>Timpanul, care </a:t>
            </a:r>
            <a:r>
              <a:rPr lang="en-US" dirty="0" err="1"/>
              <a:t>acționează</a:t>
            </a:r>
            <a:r>
              <a:rPr lang="en-US" dirty="0"/>
              <a:t> ca un piston mare, </a:t>
            </a:r>
            <a:r>
              <a:rPr lang="en-US" dirty="0" err="1"/>
              <a:t>este</a:t>
            </a:r>
            <a:r>
              <a:rPr lang="en-US" dirty="0"/>
              <a:t> </a:t>
            </a:r>
            <a:r>
              <a:rPr lang="en-US" dirty="0" err="1"/>
              <a:t>cuplat</a:t>
            </a:r>
            <a:r>
              <a:rPr lang="en-US" dirty="0"/>
              <a:t> </a:t>
            </a:r>
            <a:r>
              <a:rPr lang="en-US" dirty="0" err="1"/>
              <a:t>mecanic</a:t>
            </a:r>
            <a:r>
              <a:rPr lang="en-US" dirty="0"/>
              <a:t> cu </a:t>
            </a:r>
            <a:r>
              <a:rPr lang="en-US" dirty="0" err="1"/>
              <a:t>scărița</a:t>
            </a:r>
            <a:r>
              <a:rPr lang="en-US" dirty="0"/>
              <a:t>, care </a:t>
            </a:r>
            <a:r>
              <a:rPr lang="en-US" dirty="0" err="1"/>
              <a:t>acționează</a:t>
            </a:r>
            <a:r>
              <a:rPr lang="en-US" dirty="0"/>
              <a:t> ca un piston mic la </a:t>
            </a:r>
            <a:r>
              <a:rPr lang="en-US" dirty="0" err="1"/>
              <a:t>intrarea</a:t>
            </a:r>
            <a:r>
              <a:rPr lang="en-US" dirty="0"/>
              <a:t> </a:t>
            </a:r>
            <a:r>
              <a:rPr lang="en-US" dirty="0" err="1"/>
              <a:t>în</a:t>
            </a:r>
            <a:r>
              <a:rPr lang="en-US" dirty="0"/>
              <a:t> </a:t>
            </a:r>
            <a:r>
              <a:rPr lang="en-US" dirty="0" err="1"/>
              <a:t>urechea</a:t>
            </a:r>
            <a:r>
              <a:rPr lang="en-US" dirty="0"/>
              <a:t> </a:t>
            </a:r>
            <a:r>
              <a:rPr lang="en-US" dirty="0" err="1"/>
              <a:t>internă</a:t>
            </a:r>
            <a:r>
              <a:rPr lang="en-US" dirty="0"/>
              <a:t>. </a:t>
            </a:r>
          </a:p>
          <a:p>
            <a:endParaRPr lang="en-US" dirty="0"/>
          </a:p>
          <a:p>
            <a:r>
              <a:rPr lang="en-US" dirty="0" err="1"/>
              <a:t>Raportul</a:t>
            </a:r>
            <a:r>
              <a:rPr lang="en-US" dirty="0"/>
              <a:t> </a:t>
            </a:r>
            <a:r>
              <a:rPr lang="en-US" dirty="0" err="1"/>
              <a:t>dintre</a:t>
            </a:r>
            <a:r>
              <a:rPr lang="en-US" dirty="0"/>
              <a:t> </a:t>
            </a:r>
            <a:r>
              <a:rPr lang="en-US" dirty="0" err="1"/>
              <a:t>ariile</a:t>
            </a:r>
            <a:r>
              <a:rPr lang="en-US" dirty="0"/>
              <a:t> </a:t>
            </a:r>
            <a:r>
              <a:rPr lang="en-US" dirty="0" err="1"/>
              <a:t>efective</a:t>
            </a:r>
            <a:r>
              <a:rPr lang="en-US" dirty="0"/>
              <a:t> ale </a:t>
            </a:r>
            <a:r>
              <a:rPr lang="en-US" dirty="0" err="1"/>
              <a:t>timpanului</a:t>
            </a:r>
            <a:r>
              <a:rPr lang="en-US" dirty="0"/>
              <a:t> mare(A1) </a:t>
            </a:r>
            <a:r>
              <a:rPr lang="en-US" dirty="0" err="1"/>
              <a:t>și</a:t>
            </a:r>
            <a:r>
              <a:rPr lang="en-US" dirty="0"/>
              <a:t> </a:t>
            </a:r>
            <a:r>
              <a:rPr lang="en-US" dirty="0" err="1"/>
              <a:t>cele</a:t>
            </a:r>
            <a:r>
              <a:rPr lang="en-US" dirty="0"/>
              <a:t> ale </a:t>
            </a:r>
            <a:r>
              <a:rPr lang="en-US" dirty="0" err="1"/>
              <a:t>bazei</a:t>
            </a:r>
            <a:r>
              <a:rPr lang="en-US" dirty="0"/>
              <a:t> </a:t>
            </a:r>
            <a:r>
              <a:rPr lang="en-US" dirty="0" err="1"/>
              <a:t>scării</a:t>
            </a:r>
            <a:r>
              <a:rPr lang="en-US" dirty="0"/>
              <a:t> la </a:t>
            </a:r>
            <a:r>
              <a:rPr lang="en-US" dirty="0" err="1"/>
              <a:t>intrarea</a:t>
            </a:r>
            <a:r>
              <a:rPr lang="en-US" dirty="0"/>
              <a:t> </a:t>
            </a:r>
            <a:r>
              <a:rPr lang="en-US" dirty="0" err="1"/>
              <a:t>ferestrelor</a:t>
            </a:r>
            <a:r>
              <a:rPr lang="en-US" dirty="0"/>
              <a:t> </a:t>
            </a:r>
            <a:r>
              <a:rPr lang="en-US" dirty="0" err="1"/>
              <a:t>ovale</a:t>
            </a:r>
            <a:r>
              <a:rPr lang="en-US" dirty="0"/>
              <a:t> (A2) </a:t>
            </a:r>
            <a:r>
              <a:rPr lang="en-US" dirty="0" err="1"/>
              <a:t>este</a:t>
            </a:r>
            <a:r>
              <a:rPr lang="en-US" dirty="0"/>
              <a:t> de </a:t>
            </a:r>
            <a:r>
              <a:rPr lang="en-US" dirty="0" err="1"/>
              <a:t>aproximativ</a:t>
            </a:r>
            <a:r>
              <a:rPr lang="en-US" dirty="0"/>
              <a:t> 15 la 1. </a:t>
            </a:r>
            <a:r>
              <a:rPr lang="en-US" dirty="0" err="1"/>
              <a:t>Astfel</a:t>
            </a:r>
            <a:r>
              <a:rPr lang="en-US" dirty="0"/>
              <a:t>,(A1/A2) </a:t>
            </a:r>
            <a:r>
              <a:rPr lang="en-US" dirty="0" err="1"/>
              <a:t>crește</a:t>
            </a:r>
            <a:r>
              <a:rPr lang="en-US" dirty="0"/>
              <a:t> </a:t>
            </a:r>
            <a:r>
              <a:rPr lang="en-US" dirty="0" err="1"/>
              <a:t>presiunea</a:t>
            </a:r>
            <a:r>
              <a:rPr lang="en-US" dirty="0"/>
              <a:t> cu un factor de 15.</a:t>
            </a:r>
          </a:p>
        </p:txBody>
      </p:sp>
      <p:pic>
        <p:nvPicPr>
          <p:cNvPr id="9" name="Picture 8">
            <a:extLst>
              <a:ext uri="{FF2B5EF4-FFF2-40B4-BE49-F238E27FC236}">
                <a16:creationId xmlns:a16="http://schemas.microsoft.com/office/drawing/2014/main" id="{08827604-4168-E639-AF07-C4CB7DA1211E}"/>
              </a:ext>
            </a:extLst>
          </p:cNvPr>
          <p:cNvPicPr>
            <a:picLocks noChangeAspect="1"/>
          </p:cNvPicPr>
          <p:nvPr/>
        </p:nvPicPr>
        <p:blipFill>
          <a:blip r:embed="rId3"/>
          <a:stretch>
            <a:fillRect/>
          </a:stretch>
        </p:blipFill>
        <p:spPr>
          <a:xfrm>
            <a:off x="6829921" y="2522224"/>
            <a:ext cx="4239217" cy="571580"/>
          </a:xfrm>
          <a:prstGeom prst="rect">
            <a:avLst/>
          </a:prstGeom>
        </p:spPr>
      </p:pic>
      <p:sp>
        <p:nvSpPr>
          <p:cNvPr id="11" name="TextBox 10">
            <a:extLst>
              <a:ext uri="{FF2B5EF4-FFF2-40B4-BE49-F238E27FC236}">
                <a16:creationId xmlns:a16="http://schemas.microsoft.com/office/drawing/2014/main" id="{32A23723-71F4-8B4A-9DBC-CCF3CB820139}"/>
              </a:ext>
            </a:extLst>
          </p:cNvPr>
          <p:cNvSpPr txBox="1"/>
          <p:nvPr/>
        </p:nvSpPr>
        <p:spPr>
          <a:xfrm>
            <a:off x="7451660" y="3458614"/>
            <a:ext cx="4575874" cy="2031325"/>
          </a:xfrm>
          <a:prstGeom prst="rect">
            <a:avLst/>
          </a:prstGeom>
          <a:noFill/>
        </p:spPr>
        <p:txBody>
          <a:bodyPr wrap="square">
            <a:spAutoFit/>
          </a:bodyPr>
          <a:lstStyle/>
          <a:p>
            <a:r>
              <a:rPr lang="en-US" dirty="0" err="1"/>
              <a:t>Acest</a:t>
            </a:r>
            <a:r>
              <a:rPr lang="en-US" dirty="0"/>
              <a:t> </a:t>
            </a:r>
            <a:r>
              <a:rPr lang="en-US" dirty="0" err="1"/>
              <a:t>câștig</a:t>
            </a:r>
            <a:r>
              <a:rPr lang="en-US" dirty="0"/>
              <a:t> </a:t>
            </a:r>
            <a:r>
              <a:rPr lang="en-US" dirty="0" err="1"/>
              <a:t>combinat</a:t>
            </a:r>
            <a:r>
              <a:rPr lang="en-US" dirty="0"/>
              <a:t> cu </a:t>
            </a:r>
            <a:r>
              <a:rPr lang="en-US" dirty="0" err="1"/>
              <a:t>câștigul</a:t>
            </a:r>
            <a:r>
              <a:rPr lang="en-US" dirty="0"/>
              <a:t> </a:t>
            </a:r>
            <a:r>
              <a:rPr lang="en-US" dirty="0" err="1"/>
              <a:t>pârghiei</a:t>
            </a:r>
            <a:r>
              <a:rPr lang="en-US" dirty="0"/>
              <a:t> de 1,3 are ca </a:t>
            </a:r>
            <a:r>
              <a:rPr lang="en-US" dirty="0" err="1"/>
              <a:t>rezultat</a:t>
            </a:r>
            <a:r>
              <a:rPr lang="en-US" dirty="0"/>
              <a:t> un </a:t>
            </a:r>
            <a:r>
              <a:rPr lang="en-US" dirty="0" err="1"/>
              <a:t>câștig</a:t>
            </a:r>
            <a:r>
              <a:rPr lang="en-US" dirty="0"/>
              <a:t> total de </a:t>
            </a:r>
            <a:r>
              <a:rPr lang="en-US" dirty="0" err="1"/>
              <a:t>aproximativ</a:t>
            </a:r>
            <a:r>
              <a:rPr lang="en-US" dirty="0"/>
              <a:t> 20. </a:t>
            </a:r>
            <a:r>
              <a:rPr lang="en-US" dirty="0" err="1"/>
              <a:t>Acești</a:t>
            </a:r>
            <a:r>
              <a:rPr lang="en-US" dirty="0"/>
              <a:t> </a:t>
            </a:r>
            <a:r>
              <a:rPr lang="en-US" dirty="0" err="1"/>
              <a:t>factori</a:t>
            </a:r>
            <a:r>
              <a:rPr lang="ro-RO" dirty="0"/>
              <a:t> </a:t>
            </a:r>
            <a:r>
              <a:rPr lang="en-US" dirty="0" err="1"/>
              <a:t>produc</a:t>
            </a:r>
            <a:r>
              <a:rPr lang="en-US" dirty="0"/>
              <a:t> o </a:t>
            </a:r>
            <a:r>
              <a:rPr lang="en-US" dirty="0" err="1"/>
              <a:t>presiune</a:t>
            </a:r>
            <a:r>
              <a:rPr lang="en-US" dirty="0"/>
              <a:t> P2 la </a:t>
            </a:r>
            <a:r>
              <a:rPr lang="en-US" dirty="0" err="1"/>
              <a:t>fereastra</a:t>
            </a:r>
            <a:r>
              <a:rPr lang="en-US" dirty="0"/>
              <a:t> </a:t>
            </a:r>
            <a:r>
              <a:rPr lang="en-US" dirty="0" err="1"/>
              <a:t>ovală</a:t>
            </a:r>
            <a:r>
              <a:rPr lang="en-US" dirty="0"/>
              <a:t> care </a:t>
            </a:r>
            <a:r>
              <a:rPr lang="en-US" dirty="0" err="1"/>
              <a:t>este</a:t>
            </a:r>
            <a:r>
              <a:rPr lang="en-US" dirty="0"/>
              <a:t> de </a:t>
            </a:r>
            <a:r>
              <a:rPr lang="en-US" dirty="0" err="1"/>
              <a:t>aprox</a:t>
            </a:r>
            <a:r>
              <a:rPr lang="ro-RO" dirty="0"/>
              <a:t>. </a:t>
            </a:r>
            <a:r>
              <a:rPr lang="en-US" dirty="0"/>
              <a:t> 20 de </a:t>
            </a:r>
            <a:r>
              <a:rPr lang="en-US" dirty="0" err="1"/>
              <a:t>ori</a:t>
            </a:r>
            <a:r>
              <a:rPr lang="en-US" dirty="0"/>
              <a:t> </a:t>
            </a:r>
            <a:r>
              <a:rPr lang="en-US" dirty="0" err="1"/>
              <a:t>mai</a:t>
            </a:r>
            <a:r>
              <a:rPr lang="en-US" dirty="0"/>
              <a:t> mare </a:t>
            </a:r>
            <a:r>
              <a:rPr lang="en-US" dirty="0" err="1"/>
              <a:t>decât</a:t>
            </a:r>
            <a:r>
              <a:rPr lang="en-US" dirty="0"/>
              <a:t> </a:t>
            </a:r>
            <a:r>
              <a:rPr lang="en-US" dirty="0" err="1"/>
              <a:t>presiunea</a:t>
            </a:r>
            <a:r>
              <a:rPr lang="en-US" dirty="0"/>
              <a:t> </a:t>
            </a:r>
            <a:r>
              <a:rPr lang="en-US" dirty="0" err="1"/>
              <a:t>sonoră</a:t>
            </a:r>
            <a:r>
              <a:rPr lang="en-US" dirty="0"/>
              <a:t> P1 la</a:t>
            </a:r>
            <a:r>
              <a:rPr lang="ro-RO" dirty="0"/>
              <a:t> </a:t>
            </a:r>
            <a:r>
              <a:rPr lang="en-US" dirty="0"/>
              <a:t>timpan.</a:t>
            </a:r>
            <a:endParaRPr lang="ro-RO" dirty="0"/>
          </a:p>
          <a:p>
            <a:endParaRPr lang="en-US" dirty="0"/>
          </a:p>
        </p:txBody>
      </p:sp>
      <p:pic>
        <p:nvPicPr>
          <p:cNvPr id="17" name="Picture 16">
            <a:extLst>
              <a:ext uri="{FF2B5EF4-FFF2-40B4-BE49-F238E27FC236}">
                <a16:creationId xmlns:a16="http://schemas.microsoft.com/office/drawing/2014/main" id="{B90F150C-7F5E-A2BB-0B5A-CF2C85DFD04E}"/>
              </a:ext>
            </a:extLst>
          </p:cNvPr>
          <p:cNvPicPr>
            <a:picLocks noChangeAspect="1"/>
          </p:cNvPicPr>
          <p:nvPr/>
        </p:nvPicPr>
        <p:blipFill>
          <a:blip r:embed="rId4"/>
          <a:stretch>
            <a:fillRect/>
          </a:stretch>
        </p:blipFill>
        <p:spPr>
          <a:xfrm>
            <a:off x="7145395" y="5548239"/>
            <a:ext cx="4882139" cy="270347"/>
          </a:xfrm>
          <a:prstGeom prst="rect">
            <a:avLst/>
          </a:prstGeom>
        </p:spPr>
      </p:pic>
    </p:spTree>
    <p:extLst>
      <p:ext uri="{BB962C8B-B14F-4D97-AF65-F5344CB8AC3E}">
        <p14:creationId xmlns:p14="http://schemas.microsoft.com/office/powerpoint/2010/main" val="3154188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EF6CE2-61D8-99BC-495D-A21C661F6D9D}"/>
              </a:ext>
            </a:extLst>
          </p:cNvPr>
          <p:cNvSpPr>
            <a:spLocks noGrp="1"/>
          </p:cNvSpPr>
          <p:nvPr>
            <p:ph type="body" idx="1"/>
          </p:nvPr>
        </p:nvSpPr>
        <p:spPr>
          <a:xfrm>
            <a:off x="533400" y="457200"/>
            <a:ext cx="10744200" cy="6217087"/>
          </a:xfrm>
        </p:spPr>
        <p:txBody>
          <a:bodyPr/>
          <a:lstStyle/>
          <a:p>
            <a:r>
              <a:rPr lang="en-US" sz="2000" b="0" dirty="0" err="1"/>
              <a:t>Osiculele</a:t>
            </a:r>
            <a:r>
              <a:rPr lang="en-US" sz="2000" b="0" dirty="0"/>
              <a:t> </a:t>
            </a:r>
            <a:r>
              <a:rPr lang="en-US" sz="2000" b="0" dirty="0" err="1"/>
              <a:t>și</a:t>
            </a:r>
            <a:r>
              <a:rPr lang="en-US" sz="2000" b="0" dirty="0"/>
              <a:t> </a:t>
            </a:r>
            <a:r>
              <a:rPr lang="en-US" sz="2000" b="0" dirty="0" err="1"/>
              <a:t>ligamentele</a:t>
            </a:r>
            <a:r>
              <a:rPr lang="en-US" sz="2000" b="0" dirty="0"/>
              <a:t> lor </a:t>
            </a:r>
            <a:r>
              <a:rPr lang="en-US" sz="2000" b="0" dirty="0" err="1"/>
              <a:t>senzoriale</a:t>
            </a:r>
            <a:r>
              <a:rPr lang="en-US" sz="2000" b="0" dirty="0"/>
              <a:t> </a:t>
            </a:r>
            <a:r>
              <a:rPr lang="en-US" sz="2000" b="0" dirty="0" err="1"/>
              <a:t>joacă</a:t>
            </a:r>
            <a:r>
              <a:rPr lang="en-US" sz="2000" b="0" dirty="0"/>
              <a:t> un </a:t>
            </a:r>
            <a:r>
              <a:rPr lang="en-US" sz="2000" b="0" dirty="0" err="1"/>
              <a:t>rol</a:t>
            </a:r>
            <a:r>
              <a:rPr lang="en-US" sz="2000" b="0" dirty="0"/>
              <a:t> important </a:t>
            </a:r>
            <a:r>
              <a:rPr lang="en-US" sz="2000" b="0" dirty="0" err="1"/>
              <a:t>în</a:t>
            </a:r>
            <a:r>
              <a:rPr lang="en-US" sz="2000" b="0" dirty="0"/>
              <a:t> </a:t>
            </a:r>
            <a:r>
              <a:rPr lang="en-US" sz="2000" b="0" dirty="0" err="1"/>
              <a:t>protejarea</a:t>
            </a:r>
            <a:r>
              <a:rPr lang="en-US" sz="2000" b="0" dirty="0"/>
              <a:t> </a:t>
            </a:r>
            <a:r>
              <a:rPr lang="en-US" sz="2000" b="0" dirty="0" err="1"/>
              <a:t>urechii</a:t>
            </a:r>
            <a:r>
              <a:rPr lang="en-US" sz="2000" b="0" dirty="0"/>
              <a:t> </a:t>
            </a:r>
            <a:r>
              <a:rPr lang="en-US" sz="2000" b="0" dirty="0" err="1"/>
              <a:t>împotriva</a:t>
            </a:r>
            <a:r>
              <a:rPr lang="en-US" sz="2000" b="0" dirty="0"/>
              <a:t> </a:t>
            </a:r>
            <a:r>
              <a:rPr lang="en-US" sz="2000" b="0" dirty="0" err="1"/>
              <a:t>sunetelor</a:t>
            </a:r>
            <a:r>
              <a:rPr lang="en-US" sz="2000" b="0" dirty="0"/>
              <a:t> </a:t>
            </a:r>
            <a:r>
              <a:rPr lang="en-US" sz="2000" b="0" dirty="0" err="1"/>
              <a:t>puternice</a:t>
            </a:r>
            <a:r>
              <a:rPr lang="en-US" sz="2000" b="0" dirty="0"/>
              <a:t>. Un </a:t>
            </a:r>
            <a:r>
              <a:rPr lang="en-US" sz="2000" b="0" dirty="0" err="1"/>
              <a:t>sunet</a:t>
            </a:r>
            <a:r>
              <a:rPr lang="en-US" sz="2000" b="0" dirty="0"/>
              <a:t> </a:t>
            </a:r>
            <a:r>
              <a:rPr lang="en-US" sz="2000" b="0" dirty="0" err="1"/>
              <a:t>puternic</a:t>
            </a:r>
            <a:r>
              <a:rPr lang="en-US" sz="2000" b="0" dirty="0"/>
              <a:t> </a:t>
            </a:r>
            <a:r>
              <a:rPr lang="en-US" sz="2000" b="0" dirty="0" err="1"/>
              <a:t>determină</a:t>
            </a:r>
            <a:r>
              <a:rPr lang="en-US" sz="2000" b="0" dirty="0"/>
              <a:t> </a:t>
            </a:r>
            <a:r>
              <a:rPr lang="en-US" sz="2000" b="0" dirty="0" err="1"/>
              <a:t>mușchii</a:t>
            </a:r>
            <a:r>
              <a:rPr lang="en-US" sz="2000" b="0" dirty="0"/>
              <a:t> din </a:t>
            </a:r>
            <a:r>
              <a:rPr lang="en-US" sz="2000" b="0" dirty="0" err="1"/>
              <a:t>urechea</a:t>
            </a:r>
            <a:r>
              <a:rPr lang="en-US" sz="2000" b="0" dirty="0"/>
              <a:t> </a:t>
            </a:r>
            <a:r>
              <a:rPr lang="en-US" sz="2000" b="0" dirty="0" err="1"/>
              <a:t>medie</a:t>
            </a:r>
            <a:r>
              <a:rPr lang="en-US" sz="2000" b="0" dirty="0"/>
              <a:t> </a:t>
            </a:r>
            <a:r>
              <a:rPr lang="en-US" sz="2000" b="0" dirty="0" err="1"/>
              <a:t>să</a:t>
            </a:r>
            <a:r>
              <a:rPr lang="en-US" sz="2000" b="0" dirty="0"/>
              <a:t> </a:t>
            </a:r>
            <a:r>
              <a:rPr lang="en-US" sz="2000" b="0" dirty="0" err="1"/>
              <a:t>tragă</a:t>
            </a:r>
            <a:r>
              <a:rPr lang="en-US" sz="2000" b="0" dirty="0"/>
              <a:t> lateral de </a:t>
            </a:r>
            <a:r>
              <a:rPr lang="en-US" sz="2000" b="0" dirty="0" err="1"/>
              <a:t>os</a:t>
            </a:r>
            <a:r>
              <a:rPr lang="ro-RO" sz="2000" b="0" dirty="0"/>
              <a:t>c</a:t>
            </a:r>
            <a:r>
              <a:rPr lang="en-US" sz="2000" b="0" dirty="0" err="1"/>
              <a:t>icule</a:t>
            </a:r>
            <a:r>
              <a:rPr lang="en-US" sz="2000" b="0" dirty="0"/>
              <a:t> </a:t>
            </a:r>
            <a:r>
              <a:rPr lang="en-US" sz="2000" b="0" dirty="0" err="1"/>
              <a:t>și</a:t>
            </a:r>
            <a:r>
              <a:rPr lang="ro-RO" sz="2000" b="0" dirty="0"/>
              <a:t> </a:t>
            </a:r>
            <a:r>
              <a:rPr lang="en-US" sz="2000" b="0" dirty="0" err="1"/>
              <a:t>să</a:t>
            </a:r>
            <a:r>
              <a:rPr lang="en-US" sz="2000" b="0" dirty="0"/>
              <a:t> </a:t>
            </a:r>
            <a:r>
              <a:rPr lang="en-US" sz="2000" b="0" dirty="0" err="1"/>
              <a:t>reducă</a:t>
            </a:r>
            <a:r>
              <a:rPr lang="en-US" sz="2000" b="0" dirty="0"/>
              <a:t> </a:t>
            </a:r>
            <a:r>
              <a:rPr lang="en-US" sz="2000" b="0" dirty="0" err="1"/>
              <a:t>intensitatea</a:t>
            </a:r>
            <a:r>
              <a:rPr lang="en-US" sz="2000" b="0" dirty="0"/>
              <a:t> </a:t>
            </a:r>
            <a:r>
              <a:rPr lang="en-US" sz="2000" b="0" dirty="0" err="1"/>
              <a:t>sunetului</a:t>
            </a:r>
            <a:r>
              <a:rPr lang="en-US" sz="2000" b="0" dirty="0"/>
              <a:t> care </a:t>
            </a:r>
            <a:r>
              <a:rPr lang="en-US" sz="2000" b="0" dirty="0" err="1"/>
              <a:t>ajunge</a:t>
            </a:r>
            <a:r>
              <a:rPr lang="en-US" sz="2000" b="0" dirty="0"/>
              <a:t> la </a:t>
            </a:r>
            <a:r>
              <a:rPr lang="en-US" sz="2000" b="0" dirty="0" err="1"/>
              <a:t>urechea</a:t>
            </a:r>
            <a:r>
              <a:rPr lang="en-US" sz="2000" b="0" dirty="0"/>
              <a:t> </a:t>
            </a:r>
            <a:r>
              <a:rPr lang="en-US" sz="2000" b="0" dirty="0" err="1"/>
              <a:t>internă</a:t>
            </a:r>
            <a:r>
              <a:rPr lang="en-US" sz="2000" b="0" dirty="0"/>
              <a:t>. O </a:t>
            </a:r>
            <a:r>
              <a:rPr lang="en-US" sz="2000" b="0" dirty="0" err="1"/>
              <a:t>scădere</a:t>
            </a:r>
            <a:r>
              <a:rPr lang="en-US" sz="2000" b="0" dirty="0"/>
              <a:t> de 15 dB </a:t>
            </a:r>
            <a:r>
              <a:rPr lang="en-US" sz="2000" b="0" dirty="0" err="1"/>
              <a:t>este</a:t>
            </a:r>
            <a:r>
              <a:rPr lang="en-US" sz="2000" b="0" dirty="0"/>
              <a:t> </a:t>
            </a:r>
            <a:r>
              <a:rPr lang="en-US" sz="2000" b="0" dirty="0" err="1"/>
              <a:t>posibilă</a:t>
            </a:r>
            <a:r>
              <a:rPr lang="en-US" sz="2000" b="0" dirty="0"/>
              <a:t> </a:t>
            </a:r>
            <a:r>
              <a:rPr lang="en-US" sz="2000" b="0" dirty="0" err="1"/>
              <a:t>prin</a:t>
            </a:r>
            <a:r>
              <a:rPr lang="en-US" sz="2000" b="0" dirty="0"/>
              <a:t> </a:t>
            </a:r>
            <a:r>
              <a:rPr lang="en-US" sz="2000" b="0" dirty="0" err="1"/>
              <a:t>acest</a:t>
            </a:r>
            <a:r>
              <a:rPr lang="en-US" sz="2000" b="0" dirty="0"/>
              <a:t> </a:t>
            </a:r>
            <a:r>
              <a:rPr lang="en-US" sz="2000" b="0" dirty="0" err="1"/>
              <a:t>mijloc</a:t>
            </a:r>
            <a:r>
              <a:rPr lang="en-US" sz="2000" b="0" dirty="0"/>
              <a:t>.</a:t>
            </a:r>
            <a:r>
              <a:rPr lang="ro-RO" sz="2000" b="0" dirty="0"/>
              <a:t> </a:t>
            </a:r>
            <a:r>
              <a:rPr lang="en-US" sz="2000" b="0" dirty="0"/>
              <a:t>Cu </a:t>
            </a:r>
            <a:r>
              <a:rPr lang="en-US" sz="2000" b="0" dirty="0" err="1"/>
              <a:t>toate</a:t>
            </a:r>
            <a:r>
              <a:rPr lang="en-US" sz="2000" b="0" dirty="0"/>
              <a:t> </a:t>
            </a:r>
            <a:r>
              <a:rPr lang="en-US" sz="2000" b="0" dirty="0" err="1"/>
              <a:t>acestea</a:t>
            </a:r>
            <a:r>
              <a:rPr lang="en-US" sz="2000" b="0" dirty="0"/>
              <a:t>, </a:t>
            </a:r>
            <a:r>
              <a:rPr lang="en-US" sz="2000" b="0" dirty="0" err="1"/>
              <a:t>este</a:t>
            </a:r>
            <a:r>
              <a:rPr lang="en-US" sz="2000" b="0" dirty="0"/>
              <a:t> </a:t>
            </a:r>
            <a:r>
              <a:rPr lang="en-US" sz="2000" b="0" dirty="0" err="1"/>
              <a:t>nevoie</a:t>
            </a:r>
            <a:r>
              <a:rPr lang="en-US" sz="2000" b="0" dirty="0"/>
              <a:t> de </a:t>
            </a:r>
            <a:r>
              <a:rPr lang="en-US" sz="2000" b="0" dirty="0" err="1"/>
              <a:t>aproximativ</a:t>
            </a:r>
            <a:r>
              <a:rPr lang="en-US" sz="2000" b="0" dirty="0"/>
              <a:t> 15 msec </a:t>
            </a:r>
            <a:r>
              <a:rPr lang="en-US" sz="2000" b="0" dirty="0" err="1"/>
              <a:t>sau</a:t>
            </a:r>
            <a:r>
              <a:rPr lang="en-US" sz="2000" b="0" dirty="0"/>
              <a:t> </a:t>
            </a:r>
            <a:r>
              <a:rPr lang="en-US" sz="2000" b="0" dirty="0" err="1"/>
              <a:t>mai</a:t>
            </a:r>
            <a:r>
              <a:rPr lang="en-US" sz="2000" b="0" dirty="0"/>
              <a:t> </a:t>
            </a:r>
            <a:r>
              <a:rPr lang="en-US" sz="2000" b="0" dirty="0" err="1"/>
              <a:t>mult</a:t>
            </a:r>
            <a:r>
              <a:rPr lang="en-US" sz="2000" b="0" dirty="0"/>
              <a:t> </a:t>
            </a:r>
            <a:r>
              <a:rPr lang="en-US" sz="2000" b="0" dirty="0" err="1"/>
              <a:t>pentru</a:t>
            </a:r>
            <a:r>
              <a:rPr lang="en-US" sz="2000" b="0" dirty="0"/>
              <a:t> ca </a:t>
            </a:r>
            <a:r>
              <a:rPr lang="en-US" sz="2000" b="0" dirty="0" err="1"/>
              <a:t>acești</a:t>
            </a:r>
            <a:r>
              <a:rPr lang="en-US" sz="2000" b="0" dirty="0"/>
              <a:t> </a:t>
            </a:r>
            <a:r>
              <a:rPr lang="en-US" sz="2000" b="0" dirty="0" err="1"/>
              <a:t>mușchi</a:t>
            </a:r>
            <a:r>
              <a:rPr lang="en-US" sz="2000" b="0" dirty="0"/>
              <a:t> </a:t>
            </a:r>
            <a:r>
              <a:rPr lang="en-US" sz="2000" b="0" dirty="0" err="1"/>
              <a:t>să</a:t>
            </a:r>
            <a:r>
              <a:rPr lang="en-US" sz="2000" b="0" dirty="0"/>
              <a:t> </a:t>
            </a:r>
            <a:r>
              <a:rPr lang="en-US" sz="2000" b="0" dirty="0" err="1"/>
              <a:t>reacționeze</a:t>
            </a:r>
            <a:r>
              <a:rPr lang="en-US" sz="2000" b="0" dirty="0"/>
              <a:t>. </a:t>
            </a:r>
            <a:r>
              <a:rPr lang="en-US" sz="2000" b="0" dirty="0" err="1"/>
              <a:t>Și</a:t>
            </a:r>
            <a:r>
              <a:rPr lang="en-US" sz="2000" b="0" dirty="0"/>
              <a:t> se pot produce </a:t>
            </a:r>
            <a:r>
              <a:rPr lang="en-US" sz="2000" b="0" dirty="0" err="1"/>
              <a:t>daune</a:t>
            </a:r>
            <a:r>
              <a:rPr lang="en-US" sz="2000" b="0" dirty="0"/>
              <a:t> </a:t>
            </a:r>
            <a:r>
              <a:rPr lang="en-US" sz="2000" b="0" dirty="0" err="1"/>
              <a:t>în</a:t>
            </a:r>
            <a:r>
              <a:rPr lang="ro-RO" sz="2000" b="0" dirty="0"/>
              <a:t> </a:t>
            </a:r>
            <a:r>
              <a:rPr lang="en-US" sz="2000" b="0" dirty="0" err="1"/>
              <a:t>această</a:t>
            </a:r>
            <a:r>
              <a:rPr lang="en-US" sz="2000" b="0" dirty="0"/>
              <a:t> </a:t>
            </a:r>
            <a:r>
              <a:rPr lang="en-US" sz="2000" b="0" dirty="0" err="1"/>
              <a:t>scurtă</a:t>
            </a:r>
            <a:r>
              <a:rPr lang="en-US" sz="2000" b="0" dirty="0"/>
              <a:t> </a:t>
            </a:r>
            <a:r>
              <a:rPr lang="en-US" sz="2000" b="0" dirty="0" err="1"/>
              <a:t>perioadă</a:t>
            </a:r>
            <a:r>
              <a:rPr lang="en-US" sz="2000" b="0" dirty="0"/>
              <a:t>. </a:t>
            </a:r>
            <a:r>
              <a:rPr lang="en-US" sz="2000" b="0" dirty="0" err="1"/>
              <a:t>Persoanele</a:t>
            </a:r>
            <a:r>
              <a:rPr lang="en-US" sz="2000" b="0" dirty="0"/>
              <a:t> care </a:t>
            </a:r>
            <a:r>
              <a:rPr lang="en-US" sz="2000" b="0" dirty="0" err="1"/>
              <a:t>trăiesc</a:t>
            </a:r>
            <a:r>
              <a:rPr lang="en-US" sz="2000" b="0" dirty="0"/>
              <a:t> </a:t>
            </a:r>
            <a:r>
              <a:rPr lang="en-US" sz="2000" b="0" dirty="0" err="1"/>
              <a:t>sau</a:t>
            </a:r>
            <a:r>
              <a:rPr lang="en-US" sz="2000" b="0" dirty="0"/>
              <a:t> </a:t>
            </a:r>
            <a:r>
              <a:rPr lang="en-US" sz="2000" b="0" dirty="0" err="1"/>
              <a:t>lucrează</a:t>
            </a:r>
            <a:r>
              <a:rPr lang="en-US" sz="2000" b="0" dirty="0"/>
              <a:t> </a:t>
            </a:r>
            <a:r>
              <a:rPr lang="en-US" sz="2000" b="0" dirty="0" err="1"/>
              <a:t>într</a:t>
            </a:r>
            <a:r>
              <a:rPr lang="en-US" sz="2000" b="0" dirty="0"/>
              <a:t>-un </a:t>
            </a:r>
            <a:r>
              <a:rPr lang="en-US" sz="2000" b="0" dirty="0" err="1"/>
              <a:t>mediu</a:t>
            </a:r>
            <a:r>
              <a:rPr lang="en-US" sz="2000" b="0" dirty="0"/>
              <a:t> cu </a:t>
            </a:r>
            <a:r>
              <a:rPr lang="en-US" sz="2000" b="0" dirty="0" err="1"/>
              <a:t>sunete</a:t>
            </a:r>
            <a:r>
              <a:rPr lang="en-US" sz="2000" b="0" dirty="0"/>
              <a:t> </a:t>
            </a:r>
            <a:r>
              <a:rPr lang="en-US" sz="2000" b="0" dirty="0" err="1"/>
              <a:t>puternice</a:t>
            </a:r>
            <a:r>
              <a:rPr lang="en-US" sz="2000" b="0" dirty="0"/>
              <a:t> </a:t>
            </a:r>
            <a:r>
              <a:rPr lang="en-US" sz="2000" b="0" dirty="0" err="1"/>
              <a:t>își</a:t>
            </a:r>
            <a:r>
              <a:rPr lang="en-US" sz="2000" b="0" dirty="0"/>
              <a:t> </a:t>
            </a:r>
            <a:r>
              <a:rPr lang="en-US" sz="2000" b="0" dirty="0" err="1"/>
              <a:t>pierd</a:t>
            </a:r>
            <a:r>
              <a:rPr lang="en-US" sz="2000" b="0" dirty="0"/>
              <a:t> permanent o </a:t>
            </a:r>
            <a:r>
              <a:rPr lang="en-US" sz="2000" b="0" dirty="0" err="1"/>
              <a:t>parte</a:t>
            </a:r>
            <a:r>
              <a:rPr lang="ro-RO" sz="2000" b="0" dirty="0"/>
              <a:t> </a:t>
            </a:r>
            <a:r>
              <a:rPr lang="en-US" sz="2000" b="0" dirty="0"/>
              <a:t>din </a:t>
            </a:r>
            <a:r>
              <a:rPr lang="en-US" sz="2000" b="0" dirty="0" err="1"/>
              <a:t>sensibilitatea</a:t>
            </a:r>
            <a:r>
              <a:rPr lang="en-US" sz="2000" b="0" dirty="0"/>
              <a:t> </a:t>
            </a:r>
            <a:r>
              <a:rPr lang="en-US" sz="2000" b="0" dirty="0" err="1"/>
              <a:t>auditivă</a:t>
            </a:r>
            <a:r>
              <a:rPr lang="en-US" sz="2000" b="0" dirty="0"/>
              <a:t>.</a:t>
            </a:r>
            <a:endParaRPr lang="ro-RO" sz="2000" b="0" dirty="0"/>
          </a:p>
          <a:p>
            <a:r>
              <a:rPr lang="en-US" sz="2000" dirty="0"/>
              <a:t>O </a:t>
            </a:r>
            <a:r>
              <a:rPr lang="en-US" sz="2000" dirty="0" err="1"/>
              <a:t>altă</a:t>
            </a:r>
            <a:r>
              <a:rPr lang="en-US" sz="2000" dirty="0"/>
              <a:t> </a:t>
            </a:r>
            <a:r>
              <a:rPr lang="en-US" sz="2000" dirty="0" err="1"/>
              <a:t>structură</a:t>
            </a:r>
            <a:r>
              <a:rPr lang="en-US" sz="2000" dirty="0"/>
              <a:t> din </a:t>
            </a:r>
            <a:r>
              <a:rPr lang="en-US" sz="2000" dirty="0" err="1"/>
              <a:t>urechea</a:t>
            </a:r>
            <a:r>
              <a:rPr lang="en-US" sz="2000" dirty="0"/>
              <a:t> </a:t>
            </a:r>
            <a:r>
              <a:rPr lang="en-US" sz="2000" dirty="0" err="1"/>
              <a:t>medie</a:t>
            </a:r>
            <a:r>
              <a:rPr lang="en-US" sz="2000" dirty="0"/>
              <a:t> </a:t>
            </a:r>
            <a:r>
              <a:rPr lang="en-US" sz="2000" dirty="0" err="1"/>
              <a:t>joacă</a:t>
            </a:r>
            <a:r>
              <a:rPr lang="en-US" sz="2000" dirty="0"/>
              <a:t> un </a:t>
            </a:r>
            <a:r>
              <a:rPr lang="en-US" sz="2000" dirty="0" err="1"/>
              <a:t>rol</a:t>
            </a:r>
            <a:r>
              <a:rPr lang="en-US" sz="2000" dirty="0"/>
              <a:t> protector </a:t>
            </a:r>
            <a:r>
              <a:rPr lang="en-US" sz="2000" b="0" dirty="0"/>
              <a:t>- </a:t>
            </a:r>
            <a:r>
              <a:rPr lang="en-US" sz="2000" b="0" dirty="0" err="1"/>
              <a:t>trompa</a:t>
            </a:r>
            <a:r>
              <a:rPr lang="en-US" sz="2000" b="0" dirty="0"/>
              <a:t> </a:t>
            </a:r>
            <a:r>
              <a:rPr lang="en-US" sz="2000" b="0" dirty="0" err="1"/>
              <a:t>lui</a:t>
            </a:r>
            <a:r>
              <a:rPr lang="en-US" sz="2000" b="0" dirty="0"/>
              <a:t> Eustache, care duce</a:t>
            </a:r>
            <a:r>
              <a:rPr lang="ro-RO" sz="2000" b="0" dirty="0"/>
              <a:t> </a:t>
            </a:r>
            <a:r>
              <a:rPr lang="en-US" sz="2000" b="0" dirty="0" err="1"/>
              <a:t>spre</a:t>
            </a:r>
            <a:r>
              <a:rPr lang="en-US" sz="2000" b="0" dirty="0"/>
              <a:t> </a:t>
            </a:r>
            <a:r>
              <a:rPr lang="en-US" sz="2000" b="0" dirty="0" err="1"/>
              <a:t>gură</a:t>
            </a:r>
            <a:r>
              <a:rPr lang="en-US" sz="2000" b="0" dirty="0"/>
              <a:t>. Este </a:t>
            </a:r>
            <a:r>
              <a:rPr lang="en-US" sz="2000" b="0" dirty="0" err="1"/>
              <a:t>considerabil</a:t>
            </a:r>
            <a:r>
              <a:rPr lang="en-US" sz="2000" b="0" dirty="0"/>
              <a:t> </a:t>
            </a:r>
            <a:r>
              <a:rPr lang="en-US" sz="2000" b="0" dirty="0" err="1"/>
              <a:t>mai</a:t>
            </a:r>
            <a:r>
              <a:rPr lang="en-US" sz="2000" b="0" dirty="0"/>
              <a:t> </a:t>
            </a:r>
            <a:r>
              <a:rPr lang="en-US" sz="2000" b="0" dirty="0" err="1"/>
              <a:t>mică</a:t>
            </a:r>
            <a:r>
              <a:rPr lang="en-US" sz="2000" b="0" dirty="0"/>
              <a:t> </a:t>
            </a:r>
            <a:r>
              <a:rPr lang="en-US" sz="2000" b="0" dirty="0" err="1"/>
              <a:t>și</a:t>
            </a:r>
            <a:r>
              <a:rPr lang="en-US" sz="2000" b="0" dirty="0"/>
              <a:t> </a:t>
            </a:r>
            <a:r>
              <a:rPr lang="en-US" sz="2000" b="0" dirty="0" err="1"/>
              <a:t>este</a:t>
            </a:r>
            <a:r>
              <a:rPr lang="en-US" sz="2000" b="0" dirty="0"/>
              <a:t> </a:t>
            </a:r>
            <a:r>
              <a:rPr lang="en-US" sz="2000" b="0" dirty="0" err="1"/>
              <a:t>în</a:t>
            </a:r>
            <a:r>
              <a:rPr lang="en-US" sz="2000" b="0" dirty="0"/>
              <a:t> mod normal </a:t>
            </a:r>
            <a:r>
              <a:rPr lang="en-US" sz="2000" b="0" dirty="0" err="1"/>
              <a:t>închisă</a:t>
            </a:r>
            <a:r>
              <a:rPr lang="en-US" sz="2000" b="0" dirty="0"/>
              <a:t>, nu </a:t>
            </a:r>
            <a:r>
              <a:rPr lang="en-US" sz="2000" b="0" dirty="0" err="1"/>
              <a:t>deschisă</a:t>
            </a:r>
            <a:r>
              <a:rPr lang="en-US" sz="2000" b="0" dirty="0"/>
              <a:t>.</a:t>
            </a:r>
            <a:r>
              <a:rPr lang="ro-RO" sz="2000" b="0" dirty="0"/>
              <a:t> </a:t>
            </a:r>
            <a:r>
              <a:rPr lang="en-US" sz="2000" b="0" dirty="0"/>
              <a:t>Urechea </a:t>
            </a:r>
            <a:r>
              <a:rPr lang="en-US" sz="2000" b="0" dirty="0" err="1"/>
              <a:t>medie</a:t>
            </a:r>
            <a:r>
              <a:rPr lang="en-US" sz="2000" b="0" dirty="0"/>
              <a:t> </a:t>
            </a:r>
            <a:r>
              <a:rPr lang="en-US" sz="2000" b="0" dirty="0" err="1"/>
              <a:t>conține</a:t>
            </a:r>
            <a:r>
              <a:rPr lang="en-US" sz="2000" b="0" dirty="0"/>
              <a:t> </a:t>
            </a:r>
            <a:r>
              <a:rPr lang="en-US" sz="2000" b="0" dirty="0" err="1"/>
              <a:t>aer</a:t>
            </a:r>
            <a:r>
              <a:rPr lang="en-US" sz="2000" b="0" dirty="0"/>
              <a:t> </a:t>
            </a:r>
            <a:r>
              <a:rPr lang="en-US" sz="2000" b="0" dirty="0" err="1"/>
              <a:t>și</a:t>
            </a:r>
            <a:r>
              <a:rPr lang="en-US" sz="2000" b="0" dirty="0"/>
              <a:t> </a:t>
            </a:r>
            <a:r>
              <a:rPr lang="en-US" sz="2000" b="0" dirty="0" err="1"/>
              <a:t>este</a:t>
            </a:r>
            <a:r>
              <a:rPr lang="en-US" sz="2000" b="0" dirty="0"/>
              <a:t> important ca </a:t>
            </a:r>
            <a:r>
              <a:rPr lang="en-US" sz="2000" b="0" dirty="0" err="1"/>
              <a:t>presiunile</a:t>
            </a:r>
            <a:r>
              <a:rPr lang="en-US" sz="2000" b="0" dirty="0"/>
              <a:t> </a:t>
            </a:r>
            <a:r>
              <a:rPr lang="en-US" sz="2000" b="0" dirty="0" err="1"/>
              <a:t>aerului</a:t>
            </a:r>
            <a:r>
              <a:rPr lang="en-US" sz="2000" b="0" dirty="0"/>
              <a:t> de pe </a:t>
            </a:r>
            <a:r>
              <a:rPr lang="en-US" sz="2000" b="0" dirty="0" err="1"/>
              <a:t>ambele</a:t>
            </a:r>
            <a:r>
              <a:rPr lang="en-US" sz="2000" b="0" dirty="0"/>
              <a:t> </a:t>
            </a:r>
            <a:r>
              <a:rPr lang="en-US" sz="2000" b="0" dirty="0" err="1"/>
              <a:t>părți</a:t>
            </a:r>
            <a:r>
              <a:rPr lang="en-US" sz="2000" b="0" dirty="0"/>
              <a:t> ale </a:t>
            </a:r>
            <a:r>
              <a:rPr lang="en-US" sz="2000" b="0" dirty="0" err="1"/>
              <a:t>timpanului</a:t>
            </a:r>
            <a:r>
              <a:rPr lang="en-US" sz="2000" b="0" dirty="0"/>
              <a:t> </a:t>
            </a:r>
            <a:r>
              <a:rPr lang="en-US" sz="2000" b="0" dirty="0" err="1"/>
              <a:t>subțire</a:t>
            </a:r>
            <a:r>
              <a:rPr lang="en-US" sz="2000" b="0" dirty="0"/>
              <a:t> </a:t>
            </a:r>
            <a:r>
              <a:rPr lang="en-US" sz="2000" b="0" dirty="0" err="1"/>
              <a:t>săfie</a:t>
            </a:r>
            <a:r>
              <a:rPr lang="en-US" sz="2000" b="0" dirty="0"/>
              <a:t> </a:t>
            </a:r>
            <a:r>
              <a:rPr lang="en-US" sz="2000" b="0" dirty="0" err="1"/>
              <a:t>în</a:t>
            </a:r>
            <a:r>
              <a:rPr lang="en-US" sz="2000" b="0" dirty="0"/>
              <a:t> </a:t>
            </a:r>
            <a:r>
              <a:rPr lang="en-US" sz="2000" b="0" dirty="0" err="1"/>
              <a:t>esență</a:t>
            </a:r>
            <a:r>
              <a:rPr lang="en-US" sz="2000" b="0" dirty="0"/>
              <a:t> </a:t>
            </a:r>
            <a:r>
              <a:rPr lang="en-US" sz="2000" b="0" dirty="0" err="1"/>
              <a:t>aceleași</a:t>
            </a:r>
            <a:r>
              <a:rPr lang="en-US" sz="2000" b="0" dirty="0"/>
              <a:t>; </a:t>
            </a:r>
            <a:r>
              <a:rPr lang="en-US" sz="2000" b="0" dirty="0" err="1"/>
              <a:t>trompa</a:t>
            </a:r>
            <a:r>
              <a:rPr lang="en-US" sz="2000" b="0" dirty="0"/>
              <a:t> </a:t>
            </a:r>
            <a:r>
              <a:rPr lang="en-US" sz="2000" b="0" dirty="0" err="1"/>
              <a:t>lui</a:t>
            </a:r>
            <a:r>
              <a:rPr lang="en-US" sz="2000" b="0" dirty="0"/>
              <a:t> Eustache </a:t>
            </a:r>
            <a:r>
              <a:rPr lang="en-US" sz="2000" b="0" dirty="0" err="1"/>
              <a:t>servește</a:t>
            </a:r>
            <a:r>
              <a:rPr lang="en-US" sz="2000" b="0" dirty="0"/>
              <a:t> la </a:t>
            </a:r>
            <a:r>
              <a:rPr lang="en-US" sz="2000" b="0" dirty="0" err="1"/>
              <a:t>egalizarea</a:t>
            </a:r>
            <a:r>
              <a:rPr lang="en-US" sz="2000" b="0" dirty="0"/>
              <a:t> </a:t>
            </a:r>
            <a:r>
              <a:rPr lang="en-US" sz="2000" b="0" dirty="0" err="1"/>
              <a:t>presiunilor</a:t>
            </a:r>
            <a:r>
              <a:rPr lang="en-US" sz="2000" b="0" dirty="0"/>
              <a:t>. </a:t>
            </a:r>
            <a:r>
              <a:rPr lang="en-US" sz="2000" b="0" dirty="0" err="1"/>
              <a:t>Aerul</a:t>
            </a:r>
            <a:r>
              <a:rPr lang="en-US" sz="2000" b="0" dirty="0"/>
              <a:t> din </a:t>
            </a:r>
            <a:r>
              <a:rPr lang="en-US" sz="2000" b="0" dirty="0" err="1"/>
              <a:t>urechea</a:t>
            </a:r>
            <a:r>
              <a:rPr lang="en-US" sz="2000" b="0" dirty="0"/>
              <a:t> </a:t>
            </a:r>
            <a:r>
              <a:rPr lang="en-US" sz="2000" b="0" dirty="0" err="1"/>
              <a:t>medie</a:t>
            </a:r>
            <a:r>
              <a:rPr lang="ro-RO" sz="2000" b="0" dirty="0"/>
              <a:t> </a:t>
            </a:r>
            <a:r>
              <a:rPr lang="en-US" sz="2000" b="0" dirty="0" err="1"/>
              <a:t>este</a:t>
            </a:r>
            <a:r>
              <a:rPr lang="en-US" sz="2000" b="0" dirty="0"/>
              <a:t> </a:t>
            </a:r>
            <a:r>
              <a:rPr lang="en-US" sz="2000" b="0" dirty="0" err="1"/>
              <a:t>absorbit</a:t>
            </a:r>
            <a:r>
              <a:rPr lang="en-US" sz="2000" b="0" dirty="0"/>
              <a:t> </a:t>
            </a:r>
            <a:r>
              <a:rPr lang="en-US" sz="2000" b="0" dirty="0" err="1"/>
              <a:t>treptat</a:t>
            </a:r>
            <a:r>
              <a:rPr lang="en-US" sz="2000" b="0" dirty="0"/>
              <a:t> </a:t>
            </a:r>
            <a:r>
              <a:rPr lang="en-US" sz="2000" b="0" dirty="0" err="1"/>
              <a:t>în</a:t>
            </a:r>
            <a:r>
              <a:rPr lang="en-US" sz="2000" b="0" dirty="0"/>
              <a:t> </a:t>
            </a:r>
            <a:r>
              <a:rPr lang="en-US" sz="2000" b="0" dirty="0" err="1"/>
              <a:t>țesuturi</a:t>
            </a:r>
            <a:r>
              <a:rPr lang="en-US" sz="2000" b="0" dirty="0"/>
              <a:t>, </a:t>
            </a:r>
            <a:r>
              <a:rPr lang="en-US" sz="2000" b="0" dirty="0" err="1"/>
              <a:t>scăzând</a:t>
            </a:r>
            <a:r>
              <a:rPr lang="en-US" sz="2000" b="0" dirty="0"/>
              <a:t> </a:t>
            </a:r>
            <a:r>
              <a:rPr lang="en-US" sz="2000" b="0" dirty="0" err="1"/>
              <a:t>presiunea</a:t>
            </a:r>
            <a:r>
              <a:rPr lang="en-US" sz="2000" b="0" dirty="0"/>
              <a:t> pe </a:t>
            </a:r>
            <a:r>
              <a:rPr lang="en-US" sz="2000" b="0" dirty="0" err="1"/>
              <a:t>partea</a:t>
            </a:r>
            <a:r>
              <a:rPr lang="en-US" sz="2000" b="0" dirty="0"/>
              <a:t> </a:t>
            </a:r>
            <a:r>
              <a:rPr lang="en-US" sz="2000" b="0" dirty="0" err="1"/>
              <a:t>interioară</a:t>
            </a:r>
            <a:r>
              <a:rPr lang="en-US" sz="2000" b="0" dirty="0"/>
              <a:t> a </a:t>
            </a:r>
            <a:r>
              <a:rPr lang="en-US" sz="2000" b="0" dirty="0" err="1"/>
              <a:t>timpanului</a:t>
            </a:r>
            <a:r>
              <a:rPr lang="en-US" sz="2000" b="0" dirty="0"/>
              <a:t>.</a:t>
            </a:r>
            <a:r>
              <a:rPr lang="ro-RO" sz="2000" b="0" dirty="0"/>
              <a:t> </a:t>
            </a:r>
            <a:r>
              <a:rPr lang="en-US" sz="2000" b="0" dirty="0" err="1"/>
              <a:t>Mișcarea</a:t>
            </a:r>
            <a:r>
              <a:rPr lang="en-US" sz="2000" b="0" dirty="0"/>
              <a:t> </a:t>
            </a:r>
            <a:r>
              <a:rPr lang="en-US" sz="2000" b="0" dirty="0" err="1"/>
              <a:t>mușchilor</a:t>
            </a:r>
            <a:r>
              <a:rPr lang="en-US" sz="2000" b="0" dirty="0"/>
              <a:t> </a:t>
            </a:r>
            <a:r>
              <a:rPr lang="en-US" sz="2000" b="0" dirty="0" err="1"/>
              <a:t>feței</a:t>
            </a:r>
            <a:r>
              <a:rPr lang="en-US" sz="2000" b="0" dirty="0"/>
              <a:t> </a:t>
            </a:r>
            <a:r>
              <a:rPr lang="en-US" sz="2000" b="0" dirty="0" err="1"/>
              <a:t>în</a:t>
            </a:r>
            <a:r>
              <a:rPr lang="en-US" sz="2000" b="0" dirty="0"/>
              <a:t> </a:t>
            </a:r>
            <a:r>
              <a:rPr lang="en-US" sz="2000" b="0" dirty="0" err="1"/>
              <a:t>timpul</a:t>
            </a:r>
            <a:r>
              <a:rPr lang="en-US" sz="2000" b="0" dirty="0"/>
              <a:t> </a:t>
            </a:r>
            <a:r>
              <a:rPr lang="en-US" sz="2000" b="0" dirty="0" err="1"/>
              <a:t>înghițirii</a:t>
            </a:r>
            <a:r>
              <a:rPr lang="en-US" sz="2000" b="0" dirty="0"/>
              <a:t>, </a:t>
            </a:r>
            <a:r>
              <a:rPr lang="en-US" sz="2000" b="0" dirty="0" err="1"/>
              <a:t>căscatului</a:t>
            </a:r>
            <a:r>
              <a:rPr lang="en-US" sz="2000" b="0" dirty="0"/>
              <a:t> </a:t>
            </a:r>
            <a:r>
              <a:rPr lang="en-US" sz="2000" b="0" dirty="0" err="1"/>
              <a:t>sau</a:t>
            </a:r>
            <a:r>
              <a:rPr lang="en-US" sz="2000" b="0" dirty="0"/>
              <a:t> </a:t>
            </a:r>
            <a:r>
              <a:rPr lang="en-US" sz="2000" b="0" dirty="0" err="1"/>
              <a:t>mestecării</a:t>
            </a:r>
            <a:r>
              <a:rPr lang="en-US" sz="2000" b="0" dirty="0"/>
              <a:t> </a:t>
            </a:r>
            <a:r>
              <a:rPr lang="en-US" sz="2000" b="0" dirty="0" err="1"/>
              <a:t>va</a:t>
            </a:r>
            <a:r>
              <a:rPr lang="en-US" sz="2000" b="0" dirty="0"/>
              <a:t> </a:t>
            </a:r>
            <a:r>
              <a:rPr lang="en-US" sz="2000" b="0" dirty="0" err="1"/>
              <a:t>provoca</a:t>
            </a:r>
            <a:r>
              <a:rPr lang="en-US" sz="2000" b="0" dirty="0"/>
              <a:t> de </a:t>
            </a:r>
            <a:r>
              <a:rPr lang="en-US" sz="2000" b="0" dirty="0" err="1"/>
              <a:t>obicei</a:t>
            </a:r>
            <a:r>
              <a:rPr lang="en-US" sz="2000" b="0" dirty="0"/>
              <a:t> o</a:t>
            </a:r>
            <a:r>
              <a:rPr lang="ro-RO" sz="2000" b="0" dirty="0"/>
              <a:t> </a:t>
            </a:r>
            <a:r>
              <a:rPr lang="en-US" sz="2000" b="0" dirty="0" err="1"/>
              <a:t>deschidere</a:t>
            </a:r>
            <a:r>
              <a:rPr lang="en-US" sz="2000" b="0" dirty="0"/>
              <a:t> </a:t>
            </a:r>
            <a:r>
              <a:rPr lang="en-US" sz="2000" b="0" dirty="0" err="1"/>
              <a:t>momentană</a:t>
            </a:r>
            <a:r>
              <a:rPr lang="en-US" sz="2000" b="0" dirty="0"/>
              <a:t> a </a:t>
            </a:r>
            <a:r>
              <a:rPr lang="en-US" sz="2000" b="0" dirty="0" err="1"/>
              <a:t>trompei</a:t>
            </a:r>
            <a:r>
              <a:rPr lang="en-US" sz="2000" b="0" dirty="0"/>
              <a:t> </a:t>
            </a:r>
            <a:r>
              <a:rPr lang="en-US" sz="2000" b="0" dirty="0" err="1"/>
              <a:t>lui</a:t>
            </a:r>
            <a:r>
              <a:rPr lang="en-US" sz="2000" b="0" dirty="0"/>
              <a:t> Eustache, care </a:t>
            </a:r>
            <a:r>
              <a:rPr lang="en-US" sz="2000" b="0" dirty="0" err="1"/>
              <a:t>egalizează</a:t>
            </a:r>
            <a:r>
              <a:rPr lang="en-US" sz="2000" b="0" dirty="0"/>
              <a:t> </a:t>
            </a:r>
            <a:r>
              <a:rPr lang="en-US" sz="2000" b="0" dirty="0" err="1"/>
              <a:t>presiunea</a:t>
            </a:r>
            <a:r>
              <a:rPr lang="en-US" sz="2000" b="0" dirty="0"/>
              <a:t> din </a:t>
            </a:r>
            <a:r>
              <a:rPr lang="en-US" sz="2000" b="0" dirty="0" err="1"/>
              <a:t>urechea</a:t>
            </a:r>
            <a:r>
              <a:rPr lang="en-US" sz="2000" b="0" dirty="0"/>
              <a:t> </a:t>
            </a:r>
            <a:r>
              <a:rPr lang="en-US" sz="2000" b="0" dirty="0" err="1"/>
              <a:t>medie</a:t>
            </a:r>
            <a:r>
              <a:rPr lang="en-US" sz="2000" b="0" dirty="0"/>
              <a:t> </a:t>
            </a:r>
            <a:r>
              <a:rPr lang="en-US" sz="2000" b="0" dirty="0" err="1"/>
              <a:t>cupresiunea</a:t>
            </a:r>
            <a:r>
              <a:rPr lang="en-US" sz="2000" b="0" dirty="0"/>
              <a:t> </a:t>
            </a:r>
            <a:r>
              <a:rPr lang="en-US" sz="2000" b="0" dirty="0" err="1"/>
              <a:t>atmosferică</a:t>
            </a:r>
            <a:r>
              <a:rPr lang="en-US" sz="2000" b="0" dirty="0"/>
              <a:t>. </a:t>
            </a:r>
            <a:r>
              <a:rPr lang="en-US" sz="2000" b="0" dirty="0" err="1"/>
              <a:t>Când</a:t>
            </a:r>
            <a:r>
              <a:rPr lang="en-US" sz="2000" b="0" dirty="0"/>
              <a:t>, </a:t>
            </a:r>
            <a:r>
              <a:rPr lang="en-US" sz="2000" b="0" dirty="0" err="1"/>
              <a:t>dintr</a:t>
            </a:r>
            <a:r>
              <a:rPr lang="en-US" sz="2000" b="0" dirty="0"/>
              <a:t>-un </a:t>
            </a:r>
            <a:r>
              <a:rPr lang="en-US" sz="2000" b="0" dirty="0" err="1"/>
              <a:t>anumit</a:t>
            </a:r>
            <a:r>
              <a:rPr lang="en-US" sz="2000" b="0" dirty="0"/>
              <a:t> </a:t>
            </a:r>
            <a:r>
              <a:rPr lang="en-US" sz="2000" b="0" dirty="0" err="1"/>
              <a:t>motiv</a:t>
            </a:r>
            <a:r>
              <a:rPr lang="en-US" sz="2000" b="0" dirty="0"/>
              <a:t>, </a:t>
            </a:r>
            <a:r>
              <a:rPr lang="en-US" sz="2000" b="0" dirty="0" err="1"/>
              <a:t>trompa</a:t>
            </a:r>
            <a:r>
              <a:rPr lang="en-US" sz="2000" b="0" dirty="0"/>
              <a:t> </a:t>
            </a:r>
            <a:r>
              <a:rPr lang="en-US" sz="2000" b="0" dirty="0" err="1"/>
              <a:t>lui</a:t>
            </a:r>
            <a:r>
              <a:rPr lang="en-US" sz="2000" b="0" dirty="0"/>
              <a:t> Eustache nu se </a:t>
            </a:r>
            <a:r>
              <a:rPr lang="en-US" sz="2000" b="0" dirty="0" err="1"/>
              <a:t>deschide</a:t>
            </a:r>
            <a:r>
              <a:rPr lang="en-US" sz="2000" b="0" dirty="0"/>
              <a:t>, </a:t>
            </a:r>
            <a:r>
              <a:rPr lang="en-US" sz="2000" b="0" dirty="0" err="1"/>
              <a:t>diferența</a:t>
            </a:r>
            <a:r>
              <a:rPr lang="en-US" sz="2000" b="0" dirty="0"/>
              <a:t> de </a:t>
            </a:r>
            <a:r>
              <a:rPr lang="en-US" sz="2000" b="0" dirty="0" err="1"/>
              <a:t>presiune</a:t>
            </a:r>
            <a:r>
              <a:rPr lang="en-US" sz="2000" b="0" dirty="0"/>
              <a:t> </a:t>
            </a:r>
            <a:r>
              <a:rPr lang="en-US" sz="2000" b="0" dirty="0" err="1"/>
              <a:t>rezultată</a:t>
            </a:r>
            <a:r>
              <a:rPr lang="ro-RO" sz="2000" b="0" dirty="0"/>
              <a:t> </a:t>
            </a:r>
            <a:r>
              <a:rPr lang="en-US" sz="2000" b="0" dirty="0" err="1"/>
              <a:t>devie</a:t>
            </a:r>
            <a:r>
              <a:rPr lang="en-US" sz="2000" b="0" dirty="0"/>
              <a:t> </a:t>
            </a:r>
            <a:r>
              <a:rPr lang="en-US" sz="2000" b="0" dirty="0" err="1"/>
              <a:t>timpanul</a:t>
            </a:r>
            <a:r>
              <a:rPr lang="en-US" sz="2000" b="0" dirty="0"/>
              <a:t> </a:t>
            </a:r>
            <a:r>
              <a:rPr lang="en-US" sz="2000" b="0" dirty="0" err="1"/>
              <a:t>spre</a:t>
            </a:r>
            <a:r>
              <a:rPr lang="en-US" sz="2000" b="0" dirty="0"/>
              <a:t> interior </a:t>
            </a:r>
            <a:r>
              <a:rPr lang="en-US" sz="2000" b="0" dirty="0" err="1"/>
              <a:t>și</a:t>
            </a:r>
            <a:r>
              <a:rPr lang="en-US" sz="2000" b="0" dirty="0"/>
              <a:t> </a:t>
            </a:r>
            <a:r>
              <a:rPr lang="en-US" sz="2000" b="0" dirty="0" err="1"/>
              <a:t>scade</a:t>
            </a:r>
            <a:r>
              <a:rPr lang="en-US" sz="2000" b="0" dirty="0"/>
              <a:t> </a:t>
            </a:r>
            <a:r>
              <a:rPr lang="en-US" sz="2000" b="0" dirty="0" err="1"/>
              <a:t>sensibilitatea</a:t>
            </a:r>
            <a:r>
              <a:rPr lang="en-US" sz="2000" b="0" dirty="0"/>
              <a:t> </a:t>
            </a:r>
            <a:r>
              <a:rPr lang="en-US" sz="2000" b="0" dirty="0" err="1"/>
              <a:t>urechii</a:t>
            </a:r>
            <a:r>
              <a:rPr lang="en-US" sz="2000" b="0" dirty="0"/>
              <a:t>; la </a:t>
            </a:r>
            <a:r>
              <a:rPr lang="en-US" sz="2000" b="0" dirty="0" err="1"/>
              <a:t>aproximativ</a:t>
            </a:r>
            <a:r>
              <a:rPr lang="ro-RO" sz="2000" b="0" dirty="0"/>
              <a:t> </a:t>
            </a:r>
            <a:r>
              <a:rPr lang="en-US" sz="2000" b="0" dirty="0"/>
              <a:t>60 mmHg de-a </a:t>
            </a:r>
            <a:r>
              <a:rPr lang="en-US" sz="2000" b="0" dirty="0" err="1"/>
              <a:t>lungul</a:t>
            </a:r>
            <a:r>
              <a:rPr lang="en-US" sz="2000" b="0" dirty="0"/>
              <a:t> </a:t>
            </a:r>
            <a:r>
              <a:rPr lang="en-US" sz="2000" b="0" dirty="0" err="1"/>
              <a:t>timpanului</a:t>
            </a:r>
            <a:r>
              <a:rPr lang="en-US" sz="2000" b="0" dirty="0"/>
              <a:t>, </a:t>
            </a:r>
            <a:r>
              <a:rPr lang="en-US" sz="2000" b="0" dirty="0" err="1"/>
              <a:t>diferența</a:t>
            </a:r>
            <a:r>
              <a:rPr lang="en-US" sz="2000" b="0" dirty="0"/>
              <a:t> de </a:t>
            </a:r>
            <a:r>
              <a:rPr lang="en-US" sz="2000" b="0" dirty="0" err="1"/>
              <a:t>presiune</a:t>
            </a:r>
            <a:r>
              <a:rPr lang="en-US" sz="2000" b="0" dirty="0"/>
              <a:t> </a:t>
            </a:r>
            <a:r>
              <a:rPr lang="en-US" sz="2000" b="0" dirty="0" err="1"/>
              <a:t>provoacă</a:t>
            </a:r>
            <a:r>
              <a:rPr lang="en-US" sz="2000" b="0" dirty="0"/>
              <a:t> </a:t>
            </a:r>
            <a:r>
              <a:rPr lang="en-US" sz="2000" b="0" dirty="0" err="1"/>
              <a:t>durere</a:t>
            </a:r>
            <a:r>
              <a:rPr lang="en-US" sz="2000" b="0" dirty="0"/>
              <a:t>. Motivele </a:t>
            </a:r>
            <a:r>
              <a:rPr lang="en-US" sz="2000" b="0" dirty="0" err="1"/>
              <a:t>frecvente</a:t>
            </a:r>
            <a:r>
              <a:rPr lang="en-US" sz="2000" b="0" dirty="0"/>
              <a:t> </a:t>
            </a:r>
            <a:r>
              <a:rPr lang="en-US" sz="2000" b="0" dirty="0" err="1"/>
              <a:t>pentru</a:t>
            </a:r>
            <a:r>
              <a:rPr lang="en-US" sz="2000" b="0" dirty="0"/>
              <a:t> </a:t>
            </a:r>
            <a:r>
              <a:rPr lang="en-US" sz="2000" b="0" dirty="0" err="1"/>
              <a:t>defecțiunea</a:t>
            </a:r>
            <a:r>
              <a:rPr lang="en-US" sz="2000" b="0" dirty="0"/>
              <a:t> </a:t>
            </a:r>
            <a:r>
              <a:rPr lang="en-US" sz="2000" b="0" dirty="0" err="1"/>
              <a:t>acestui</a:t>
            </a:r>
            <a:r>
              <a:rPr lang="en-US" sz="2000" b="0" dirty="0"/>
              <a:t> </a:t>
            </a:r>
            <a:r>
              <a:rPr lang="en-US" sz="2000" b="0" dirty="0" err="1"/>
              <a:t>sistem</a:t>
            </a:r>
            <a:r>
              <a:rPr lang="en-US" sz="2000" b="0" dirty="0"/>
              <a:t> de </a:t>
            </a:r>
            <a:r>
              <a:rPr lang="en-US" sz="2000" b="0" dirty="0" err="1"/>
              <a:t>egalizare</a:t>
            </a:r>
            <a:r>
              <a:rPr lang="en-US" sz="2000" b="0" dirty="0"/>
              <a:t> sunt </a:t>
            </a:r>
            <a:r>
              <a:rPr lang="en-US" sz="2000" b="0" dirty="0" err="1"/>
              <a:t>blocarea</a:t>
            </a:r>
            <a:r>
              <a:rPr lang="en-US" sz="2000" b="0" dirty="0"/>
              <a:t> </a:t>
            </a:r>
            <a:r>
              <a:rPr lang="en-US" sz="2000" b="0" dirty="0" err="1"/>
              <a:t>trompei</a:t>
            </a:r>
            <a:r>
              <a:rPr lang="en-US" sz="2000" b="0" dirty="0"/>
              <a:t> </a:t>
            </a:r>
            <a:r>
              <a:rPr lang="en-US" sz="2000" b="0" dirty="0" err="1"/>
              <a:t>lui</a:t>
            </a:r>
            <a:r>
              <a:rPr lang="en-US" sz="2000" b="0" dirty="0"/>
              <a:t> Eustachio de </a:t>
            </a:r>
            <a:r>
              <a:rPr lang="en-US" sz="2000" b="0" dirty="0" err="1"/>
              <a:t>către</a:t>
            </a:r>
            <a:r>
              <a:rPr lang="en-US" sz="2000" b="0" dirty="0"/>
              <a:t> </a:t>
            </a:r>
            <a:r>
              <a:rPr lang="en-US" sz="2000" b="0" dirty="0" err="1"/>
              <a:t>fluidele</a:t>
            </a:r>
            <a:r>
              <a:rPr lang="en-US" sz="2000" b="0" dirty="0"/>
              <a:t> </a:t>
            </a:r>
            <a:r>
              <a:rPr lang="en-US" sz="2000" b="0" dirty="0" err="1"/>
              <a:t>vâscoase</a:t>
            </a:r>
            <a:r>
              <a:rPr lang="en-US" sz="2000" b="0" dirty="0"/>
              <a:t> </a:t>
            </a:r>
            <a:r>
              <a:rPr lang="en-US" sz="2000" b="0" dirty="0" err="1"/>
              <a:t>provenite</a:t>
            </a:r>
            <a:r>
              <a:rPr lang="en-US" sz="2000" b="0" dirty="0"/>
              <a:t> de la o </a:t>
            </a:r>
            <a:r>
              <a:rPr lang="en-US" sz="2000" b="0" dirty="0" err="1"/>
              <a:t>răceală</a:t>
            </a:r>
            <a:r>
              <a:rPr lang="en-US" sz="2000" b="0" dirty="0"/>
              <a:t> </a:t>
            </a:r>
            <a:r>
              <a:rPr lang="en-US" sz="2000" b="0" dirty="0" err="1"/>
              <a:t>și</a:t>
            </a:r>
            <a:r>
              <a:rPr lang="en-US" sz="2000" b="0" dirty="0"/>
              <a:t> </a:t>
            </a:r>
            <a:r>
              <a:rPr lang="en-US" sz="2000" b="0" dirty="0" err="1"/>
              <a:t>umflarea</a:t>
            </a:r>
            <a:r>
              <a:rPr lang="en-US" sz="2000" b="0" dirty="0"/>
              <a:t> </a:t>
            </a:r>
            <a:r>
              <a:rPr lang="en-US" sz="2000" b="0" dirty="0" err="1"/>
              <a:t>țesuturilor</a:t>
            </a:r>
            <a:r>
              <a:rPr lang="en-US" sz="2000" b="0" dirty="0"/>
              <a:t> din </a:t>
            </a:r>
            <a:r>
              <a:rPr lang="en-US" sz="2000" b="0" dirty="0" err="1"/>
              <a:t>jurul</a:t>
            </a:r>
            <a:r>
              <a:rPr lang="en-US" sz="2000" b="0" dirty="0"/>
              <a:t> </a:t>
            </a:r>
            <a:r>
              <a:rPr lang="en-US" sz="2000" b="0" dirty="0" err="1"/>
              <a:t>intrării</a:t>
            </a:r>
            <a:r>
              <a:rPr lang="en-US" sz="2000" b="0" dirty="0"/>
              <a:t> </a:t>
            </a:r>
            <a:r>
              <a:rPr lang="en-US" sz="2000" b="0" dirty="0" err="1"/>
              <a:t>în</a:t>
            </a:r>
            <a:r>
              <a:rPr lang="en-US" sz="2000" b="0" dirty="0"/>
              <a:t> </a:t>
            </a:r>
            <a:r>
              <a:rPr lang="en-US" sz="2000" b="0" dirty="0" err="1"/>
              <a:t>trompă</a:t>
            </a:r>
            <a:r>
              <a:rPr lang="en-US" dirty="0"/>
              <a:t>.</a:t>
            </a:r>
          </a:p>
        </p:txBody>
      </p:sp>
    </p:spTree>
    <p:extLst>
      <p:ext uri="{BB962C8B-B14F-4D97-AF65-F5344CB8AC3E}">
        <p14:creationId xmlns:p14="http://schemas.microsoft.com/office/powerpoint/2010/main" val="3546777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How</a:t>
            </a:r>
            <a:r>
              <a:rPr spc="-45" dirty="0"/>
              <a:t> </a:t>
            </a:r>
            <a:r>
              <a:rPr dirty="0"/>
              <a:t>does</a:t>
            </a:r>
            <a:r>
              <a:rPr spc="-60" dirty="0"/>
              <a:t> </a:t>
            </a:r>
            <a:r>
              <a:rPr dirty="0"/>
              <a:t>sound</a:t>
            </a:r>
            <a:r>
              <a:rPr spc="-60" dirty="0"/>
              <a:t> </a:t>
            </a:r>
            <a:r>
              <a:rPr spc="-10" dirty="0"/>
              <a:t>travel</a:t>
            </a:r>
            <a:r>
              <a:rPr spc="-70" dirty="0"/>
              <a:t> </a:t>
            </a:r>
            <a:r>
              <a:rPr dirty="0"/>
              <a:t>through</a:t>
            </a:r>
            <a:r>
              <a:rPr spc="-85" dirty="0"/>
              <a:t> </a:t>
            </a:r>
            <a:r>
              <a:rPr dirty="0"/>
              <a:t>the</a:t>
            </a:r>
            <a:r>
              <a:rPr spc="-60" dirty="0"/>
              <a:t> </a:t>
            </a:r>
            <a:r>
              <a:rPr spc="-20" dirty="0"/>
              <a:t>ear?</a:t>
            </a:r>
          </a:p>
        </p:txBody>
      </p:sp>
      <p:sp>
        <p:nvSpPr>
          <p:cNvPr id="3" name="object 3"/>
          <p:cNvSpPr txBox="1"/>
          <p:nvPr/>
        </p:nvSpPr>
        <p:spPr>
          <a:xfrm>
            <a:off x="304291" y="1985289"/>
            <a:ext cx="4672965" cy="2328545"/>
          </a:xfrm>
          <a:prstGeom prst="rect">
            <a:avLst/>
          </a:prstGeom>
        </p:spPr>
        <p:txBody>
          <a:bodyPr vert="horz" wrap="square" lIns="0" tIns="97790" rIns="0" bIns="0" rtlCol="0">
            <a:spAutoFit/>
          </a:bodyPr>
          <a:lstStyle/>
          <a:p>
            <a:pPr marL="12700">
              <a:lnSpc>
                <a:spcPct val="100000"/>
              </a:lnSpc>
              <a:spcBef>
                <a:spcPts val="770"/>
              </a:spcBef>
            </a:pPr>
            <a:r>
              <a:rPr sz="2800" b="1" dirty="0">
                <a:latin typeface="Calibri"/>
                <a:cs typeface="Calibri"/>
              </a:rPr>
              <a:t>Inner</a:t>
            </a:r>
            <a:r>
              <a:rPr sz="2800" b="1" spc="-70" dirty="0">
                <a:latin typeface="Calibri"/>
                <a:cs typeface="Calibri"/>
              </a:rPr>
              <a:t> </a:t>
            </a:r>
            <a:r>
              <a:rPr sz="2800" b="1" spc="-25" dirty="0">
                <a:latin typeface="Calibri"/>
                <a:cs typeface="Calibri"/>
              </a:rPr>
              <a:t>ear</a:t>
            </a:r>
            <a:endParaRPr sz="2800">
              <a:latin typeface="Calibri"/>
              <a:cs typeface="Calibri"/>
            </a:endParaRPr>
          </a:p>
          <a:p>
            <a:pPr marL="240029" marR="5080" indent="-227329">
              <a:lnSpc>
                <a:spcPts val="3030"/>
              </a:lnSpc>
              <a:spcBef>
                <a:spcPts val="1050"/>
              </a:spcBef>
              <a:buFont typeface="Arial MT"/>
              <a:buChar char="•"/>
              <a:tabLst>
                <a:tab pos="241300" algn="l"/>
              </a:tabLst>
            </a:pPr>
            <a:r>
              <a:rPr sz="2800" dirty="0">
                <a:latin typeface="Calibri"/>
                <a:cs typeface="Calibri"/>
              </a:rPr>
              <a:t>Mechanical</a:t>
            </a:r>
            <a:r>
              <a:rPr sz="2800" spc="-90" dirty="0">
                <a:latin typeface="Calibri"/>
                <a:cs typeface="Calibri"/>
              </a:rPr>
              <a:t> </a:t>
            </a:r>
            <a:r>
              <a:rPr sz="2800" dirty="0">
                <a:latin typeface="Calibri"/>
                <a:cs typeface="Calibri"/>
              </a:rPr>
              <a:t>energy</a:t>
            </a:r>
            <a:r>
              <a:rPr sz="2800" spc="-110" dirty="0">
                <a:latin typeface="Calibri"/>
                <a:cs typeface="Calibri"/>
              </a:rPr>
              <a:t> </a:t>
            </a:r>
            <a:r>
              <a:rPr sz="2800" spc="-10" dirty="0">
                <a:latin typeface="Calibri"/>
                <a:cs typeface="Calibri"/>
              </a:rPr>
              <a:t>converts</a:t>
            </a:r>
            <a:r>
              <a:rPr sz="2800" spc="-100" dirty="0">
                <a:latin typeface="Calibri"/>
                <a:cs typeface="Calibri"/>
              </a:rPr>
              <a:t> </a:t>
            </a:r>
            <a:r>
              <a:rPr sz="2800" spc="-25" dirty="0">
                <a:latin typeface="Calibri"/>
                <a:cs typeface="Calibri"/>
              </a:rPr>
              <a:t>to 	</a:t>
            </a:r>
            <a:r>
              <a:rPr sz="2800" dirty="0">
                <a:latin typeface="Calibri"/>
                <a:cs typeface="Calibri"/>
              </a:rPr>
              <a:t>the</a:t>
            </a:r>
            <a:r>
              <a:rPr sz="2800" spc="-40" dirty="0">
                <a:latin typeface="Calibri"/>
                <a:cs typeface="Calibri"/>
              </a:rPr>
              <a:t> </a:t>
            </a:r>
            <a:r>
              <a:rPr sz="2800" dirty="0">
                <a:latin typeface="Calibri"/>
                <a:cs typeface="Calibri"/>
              </a:rPr>
              <a:t>electrical</a:t>
            </a:r>
            <a:r>
              <a:rPr sz="2800" spc="-55" dirty="0">
                <a:latin typeface="Calibri"/>
                <a:cs typeface="Calibri"/>
              </a:rPr>
              <a:t> </a:t>
            </a:r>
            <a:r>
              <a:rPr sz="2800" spc="-10" dirty="0">
                <a:latin typeface="Calibri"/>
                <a:cs typeface="Calibri"/>
              </a:rPr>
              <a:t>energy</a:t>
            </a:r>
            <a:endParaRPr sz="2800">
              <a:latin typeface="Calibri"/>
              <a:cs typeface="Calibri"/>
            </a:endParaRPr>
          </a:p>
          <a:p>
            <a:pPr marL="240029" marR="505459" indent="-227329">
              <a:lnSpc>
                <a:spcPts val="3020"/>
              </a:lnSpc>
              <a:spcBef>
                <a:spcPts val="995"/>
              </a:spcBef>
              <a:buFont typeface="Arial MT"/>
              <a:buChar char="•"/>
              <a:tabLst>
                <a:tab pos="241300" algn="l"/>
              </a:tabLst>
            </a:pPr>
            <a:r>
              <a:rPr sz="2800" dirty="0">
                <a:latin typeface="Calibri"/>
                <a:cs typeface="Calibri"/>
              </a:rPr>
              <a:t>Main</a:t>
            </a:r>
            <a:r>
              <a:rPr sz="2800" spc="-45" dirty="0">
                <a:latin typeface="Calibri"/>
                <a:cs typeface="Calibri"/>
              </a:rPr>
              <a:t> </a:t>
            </a:r>
            <a:r>
              <a:rPr sz="2800" spc="-20" dirty="0">
                <a:latin typeface="Calibri"/>
                <a:cs typeface="Calibri"/>
              </a:rPr>
              <a:t>conversion</a:t>
            </a:r>
            <a:r>
              <a:rPr sz="2800" spc="-45" dirty="0">
                <a:latin typeface="Calibri"/>
                <a:cs typeface="Calibri"/>
              </a:rPr>
              <a:t> </a:t>
            </a:r>
            <a:r>
              <a:rPr sz="2800" dirty="0">
                <a:latin typeface="Calibri"/>
                <a:cs typeface="Calibri"/>
              </a:rPr>
              <a:t>side</a:t>
            </a:r>
            <a:r>
              <a:rPr sz="2800" spc="-30" dirty="0">
                <a:latin typeface="Calibri"/>
                <a:cs typeface="Calibri"/>
              </a:rPr>
              <a:t> </a:t>
            </a:r>
            <a:r>
              <a:rPr sz="2800" dirty="0">
                <a:latin typeface="Calibri"/>
                <a:cs typeface="Calibri"/>
              </a:rPr>
              <a:t>is</a:t>
            </a:r>
            <a:r>
              <a:rPr sz="2800" spc="-30" dirty="0">
                <a:latin typeface="Calibri"/>
                <a:cs typeface="Calibri"/>
              </a:rPr>
              <a:t> </a:t>
            </a:r>
            <a:r>
              <a:rPr sz="2800" spc="-25" dirty="0">
                <a:latin typeface="Calibri"/>
                <a:cs typeface="Calibri"/>
              </a:rPr>
              <a:t>the 	</a:t>
            </a:r>
            <a:r>
              <a:rPr sz="2800" spc="-10" dirty="0">
                <a:latin typeface="Calibri"/>
                <a:cs typeface="Calibri"/>
              </a:rPr>
              <a:t>cochlea</a:t>
            </a:r>
            <a:endParaRPr sz="2800">
              <a:latin typeface="Calibri"/>
              <a:cs typeface="Calibri"/>
            </a:endParaRPr>
          </a:p>
        </p:txBody>
      </p:sp>
      <p:pic>
        <p:nvPicPr>
          <p:cNvPr id="4" name="object 4"/>
          <p:cNvPicPr/>
          <p:nvPr/>
        </p:nvPicPr>
        <p:blipFill>
          <a:blip r:embed="rId2" cstate="print"/>
          <a:stretch>
            <a:fillRect/>
          </a:stretch>
        </p:blipFill>
        <p:spPr>
          <a:xfrm>
            <a:off x="5303520" y="2103120"/>
            <a:ext cx="6481572" cy="393801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How</a:t>
            </a:r>
            <a:r>
              <a:rPr spc="-45" dirty="0"/>
              <a:t> </a:t>
            </a:r>
            <a:r>
              <a:rPr dirty="0"/>
              <a:t>does</a:t>
            </a:r>
            <a:r>
              <a:rPr spc="-60" dirty="0"/>
              <a:t> </a:t>
            </a:r>
            <a:r>
              <a:rPr dirty="0"/>
              <a:t>sound</a:t>
            </a:r>
            <a:r>
              <a:rPr spc="-60" dirty="0"/>
              <a:t> </a:t>
            </a:r>
            <a:r>
              <a:rPr spc="-10" dirty="0"/>
              <a:t>travel</a:t>
            </a:r>
            <a:r>
              <a:rPr spc="-70" dirty="0"/>
              <a:t> </a:t>
            </a:r>
            <a:r>
              <a:rPr dirty="0"/>
              <a:t>through</a:t>
            </a:r>
            <a:r>
              <a:rPr spc="-85" dirty="0"/>
              <a:t> </a:t>
            </a:r>
            <a:r>
              <a:rPr dirty="0"/>
              <a:t>the</a:t>
            </a:r>
            <a:r>
              <a:rPr spc="-60" dirty="0"/>
              <a:t> </a:t>
            </a:r>
            <a:r>
              <a:rPr spc="-20" dirty="0"/>
              <a:t>ear?</a:t>
            </a:r>
          </a:p>
        </p:txBody>
      </p:sp>
      <p:sp>
        <p:nvSpPr>
          <p:cNvPr id="3" name="object 3"/>
          <p:cNvSpPr txBox="1"/>
          <p:nvPr/>
        </p:nvSpPr>
        <p:spPr>
          <a:xfrm>
            <a:off x="392074" y="1988947"/>
            <a:ext cx="4606290" cy="1927860"/>
          </a:xfrm>
          <a:prstGeom prst="rect">
            <a:avLst/>
          </a:prstGeom>
        </p:spPr>
        <p:txBody>
          <a:bodyPr vert="horz" wrap="square" lIns="0" tIns="104140" rIns="0" bIns="0" rtlCol="0">
            <a:spAutoFit/>
          </a:bodyPr>
          <a:lstStyle/>
          <a:p>
            <a:pPr marL="12700">
              <a:lnSpc>
                <a:spcPct val="100000"/>
              </a:lnSpc>
              <a:spcBef>
                <a:spcPts val="820"/>
              </a:spcBef>
            </a:pPr>
            <a:r>
              <a:rPr sz="2400" b="1" dirty="0">
                <a:latin typeface="Calibri"/>
                <a:cs typeface="Calibri"/>
              </a:rPr>
              <a:t>Inner</a:t>
            </a:r>
            <a:r>
              <a:rPr sz="2400" b="1" spc="-60" dirty="0">
                <a:latin typeface="Calibri"/>
                <a:cs typeface="Calibri"/>
              </a:rPr>
              <a:t> </a:t>
            </a:r>
            <a:r>
              <a:rPr sz="2400" b="1" spc="-25" dirty="0">
                <a:latin typeface="Calibri"/>
                <a:cs typeface="Calibri"/>
              </a:rPr>
              <a:t>ear</a:t>
            </a:r>
            <a:endParaRPr sz="2400" dirty="0">
              <a:latin typeface="Calibri"/>
              <a:cs typeface="Calibri"/>
            </a:endParaRPr>
          </a:p>
          <a:p>
            <a:pPr marL="240029" marR="5080" indent="-227329">
              <a:lnSpc>
                <a:spcPct val="90000"/>
              </a:lnSpc>
              <a:spcBef>
                <a:spcPts val="1005"/>
              </a:spcBef>
              <a:buFont typeface="Arial MT"/>
              <a:buChar char="•"/>
              <a:tabLst>
                <a:tab pos="241300" algn="l"/>
                <a:tab pos="1493520" algn="l"/>
              </a:tabLst>
            </a:pPr>
            <a:r>
              <a:rPr lang="en-US" sz="2400" dirty="0" err="1">
                <a:latin typeface="Calibri"/>
                <a:cs typeface="Calibri"/>
              </a:rPr>
              <a:t>Dacă</a:t>
            </a:r>
            <a:r>
              <a:rPr lang="en-US" sz="2400" dirty="0">
                <a:latin typeface="Calibri"/>
                <a:cs typeface="Calibri"/>
              </a:rPr>
              <a:t> </a:t>
            </a:r>
            <a:r>
              <a:rPr lang="en-US" sz="2400" dirty="0" err="1">
                <a:latin typeface="Calibri"/>
                <a:cs typeface="Calibri"/>
              </a:rPr>
              <a:t>potențialul</a:t>
            </a:r>
            <a:r>
              <a:rPr lang="en-US" sz="2400" dirty="0">
                <a:latin typeface="Calibri"/>
                <a:cs typeface="Calibri"/>
              </a:rPr>
              <a:t> </a:t>
            </a:r>
            <a:r>
              <a:rPr lang="en-US" sz="2400" dirty="0" err="1">
                <a:latin typeface="Calibri"/>
                <a:cs typeface="Calibri"/>
              </a:rPr>
              <a:t>membranei</a:t>
            </a:r>
            <a:r>
              <a:rPr lang="en-US" sz="2400" dirty="0">
                <a:latin typeface="Calibri"/>
                <a:cs typeface="Calibri"/>
              </a:rPr>
              <a:t> </a:t>
            </a:r>
            <a:r>
              <a:rPr lang="en-US" sz="2400" dirty="0" err="1">
                <a:latin typeface="Calibri"/>
                <a:cs typeface="Calibri"/>
              </a:rPr>
              <a:t>ramei</a:t>
            </a:r>
            <a:r>
              <a:rPr lang="en-US" sz="2400" dirty="0">
                <a:latin typeface="Calibri"/>
                <a:cs typeface="Calibri"/>
              </a:rPr>
              <a:t> </a:t>
            </a:r>
            <a:r>
              <a:rPr lang="en-US" sz="2400" dirty="0" err="1">
                <a:latin typeface="Calibri"/>
                <a:cs typeface="Calibri"/>
              </a:rPr>
              <a:t>timpanice</a:t>
            </a:r>
            <a:r>
              <a:rPr lang="en-US" sz="2400" dirty="0">
                <a:latin typeface="Calibri"/>
                <a:cs typeface="Calibri"/>
              </a:rPr>
              <a:t> </a:t>
            </a:r>
            <a:r>
              <a:rPr lang="en-US" sz="2400" dirty="0" err="1">
                <a:latin typeface="Calibri"/>
                <a:cs typeface="Calibri"/>
              </a:rPr>
              <a:t>este</a:t>
            </a:r>
            <a:r>
              <a:rPr lang="en-US" sz="2400" dirty="0">
                <a:latin typeface="Calibri"/>
                <a:cs typeface="Calibri"/>
              </a:rPr>
              <a:t> ales ca </a:t>
            </a:r>
            <a:r>
              <a:rPr lang="en-US" sz="2400" dirty="0" err="1">
                <a:latin typeface="Calibri"/>
                <a:cs typeface="Calibri"/>
              </a:rPr>
              <a:t>referință</a:t>
            </a:r>
            <a:r>
              <a:rPr lang="en-US" sz="2400" dirty="0">
                <a:latin typeface="Calibri"/>
                <a:cs typeface="Calibri"/>
              </a:rPr>
              <a:t>, </a:t>
            </a:r>
            <a:r>
              <a:rPr lang="en-US" sz="2400" dirty="0" err="1">
                <a:latin typeface="Calibri"/>
                <a:cs typeface="Calibri"/>
              </a:rPr>
              <a:t>ramele</a:t>
            </a:r>
            <a:r>
              <a:rPr lang="en-US" sz="2400" dirty="0">
                <a:latin typeface="Calibri"/>
                <a:cs typeface="Calibri"/>
              </a:rPr>
              <a:t> </a:t>
            </a:r>
            <a:r>
              <a:rPr lang="en-US" sz="2400" dirty="0" err="1">
                <a:latin typeface="Calibri"/>
                <a:cs typeface="Calibri"/>
              </a:rPr>
              <a:t>vestibulare</a:t>
            </a:r>
            <a:r>
              <a:rPr lang="en-US" sz="2400" dirty="0">
                <a:latin typeface="Calibri"/>
                <a:cs typeface="Calibri"/>
              </a:rPr>
              <a:t> </a:t>
            </a:r>
            <a:r>
              <a:rPr lang="en-US" sz="2400" dirty="0" err="1">
                <a:latin typeface="Calibri"/>
                <a:cs typeface="Calibri"/>
              </a:rPr>
              <a:t>vor</a:t>
            </a:r>
            <a:r>
              <a:rPr lang="en-US" sz="2400" dirty="0">
                <a:latin typeface="Calibri"/>
                <a:cs typeface="Calibri"/>
              </a:rPr>
              <a:t> fi +5mV, </a:t>
            </a:r>
            <a:r>
              <a:rPr lang="en-US" sz="2400" dirty="0" err="1">
                <a:latin typeface="Calibri"/>
                <a:cs typeface="Calibri"/>
              </a:rPr>
              <a:t>iar</a:t>
            </a:r>
            <a:r>
              <a:rPr lang="en-US" sz="2400" dirty="0">
                <a:latin typeface="Calibri"/>
                <a:cs typeface="Calibri"/>
              </a:rPr>
              <a:t> </a:t>
            </a:r>
            <a:r>
              <a:rPr lang="en-US" sz="2400" dirty="0" err="1">
                <a:latin typeface="Calibri"/>
                <a:cs typeface="Calibri"/>
              </a:rPr>
              <a:t>endolimfa</a:t>
            </a:r>
            <a:r>
              <a:rPr lang="en-US" sz="2400" dirty="0">
                <a:latin typeface="Calibri"/>
                <a:cs typeface="Calibri"/>
              </a:rPr>
              <a:t> </a:t>
            </a:r>
            <a:r>
              <a:rPr lang="en-US" sz="2400" dirty="0" err="1">
                <a:latin typeface="Calibri"/>
                <a:cs typeface="Calibri"/>
              </a:rPr>
              <a:t>va</a:t>
            </a:r>
            <a:r>
              <a:rPr lang="en-US" sz="2400" dirty="0">
                <a:latin typeface="Calibri"/>
                <a:cs typeface="Calibri"/>
              </a:rPr>
              <a:t> fi +80mV.</a:t>
            </a:r>
            <a:endParaRPr sz="2400" dirty="0">
              <a:latin typeface="Calibri"/>
              <a:cs typeface="Calibri"/>
            </a:endParaRPr>
          </a:p>
        </p:txBody>
      </p:sp>
      <p:pic>
        <p:nvPicPr>
          <p:cNvPr id="4" name="object 4"/>
          <p:cNvPicPr/>
          <p:nvPr/>
        </p:nvPicPr>
        <p:blipFill>
          <a:blip r:embed="rId2" cstate="print"/>
          <a:stretch>
            <a:fillRect/>
          </a:stretch>
        </p:blipFill>
        <p:spPr>
          <a:xfrm>
            <a:off x="5344667" y="2014727"/>
            <a:ext cx="6390132" cy="429768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How</a:t>
            </a:r>
            <a:r>
              <a:rPr spc="-45" dirty="0"/>
              <a:t> </a:t>
            </a:r>
            <a:r>
              <a:rPr dirty="0"/>
              <a:t>does</a:t>
            </a:r>
            <a:r>
              <a:rPr spc="-60" dirty="0"/>
              <a:t> </a:t>
            </a:r>
            <a:r>
              <a:rPr dirty="0"/>
              <a:t>sound</a:t>
            </a:r>
            <a:r>
              <a:rPr spc="-60" dirty="0"/>
              <a:t> </a:t>
            </a:r>
            <a:r>
              <a:rPr spc="-10" dirty="0"/>
              <a:t>travel</a:t>
            </a:r>
            <a:r>
              <a:rPr spc="-70" dirty="0"/>
              <a:t> </a:t>
            </a:r>
            <a:r>
              <a:rPr dirty="0"/>
              <a:t>through</a:t>
            </a:r>
            <a:r>
              <a:rPr spc="-85" dirty="0"/>
              <a:t> </a:t>
            </a:r>
            <a:r>
              <a:rPr dirty="0"/>
              <a:t>the</a:t>
            </a:r>
            <a:r>
              <a:rPr spc="-60" dirty="0"/>
              <a:t> </a:t>
            </a:r>
            <a:r>
              <a:rPr spc="-20" dirty="0"/>
              <a:t>ear?</a:t>
            </a:r>
          </a:p>
        </p:txBody>
      </p:sp>
      <p:sp>
        <p:nvSpPr>
          <p:cNvPr id="3" name="object 3"/>
          <p:cNvSpPr txBox="1"/>
          <p:nvPr/>
        </p:nvSpPr>
        <p:spPr>
          <a:xfrm>
            <a:off x="354279" y="2080386"/>
            <a:ext cx="4924425" cy="3808350"/>
          </a:xfrm>
          <a:prstGeom prst="rect">
            <a:avLst/>
          </a:prstGeom>
        </p:spPr>
        <p:txBody>
          <a:bodyPr vert="horz" wrap="square" lIns="0" tIns="48895" rIns="0" bIns="0" rtlCol="0">
            <a:spAutoFit/>
          </a:bodyPr>
          <a:lstStyle/>
          <a:p>
            <a:pPr marL="240029" marR="5080" indent="-227329">
              <a:lnSpc>
                <a:spcPct val="90000"/>
              </a:lnSpc>
              <a:spcBef>
                <a:spcPts val="385"/>
              </a:spcBef>
              <a:buFont typeface="Arial MT"/>
              <a:buChar char="•"/>
              <a:tabLst>
                <a:tab pos="241300" algn="l"/>
              </a:tabLst>
            </a:pPr>
            <a:r>
              <a:rPr lang="en-US" sz="2400" dirty="0">
                <a:latin typeface="Calibri"/>
                <a:cs typeface="Calibri"/>
              </a:rPr>
              <a:t>Membrana </a:t>
            </a:r>
            <a:r>
              <a:rPr lang="en-US" sz="2400" dirty="0" err="1">
                <a:latin typeface="Calibri"/>
                <a:cs typeface="Calibri"/>
              </a:rPr>
              <a:t>bazilară</a:t>
            </a:r>
            <a:r>
              <a:rPr lang="en-US" sz="2400" dirty="0">
                <a:latin typeface="Calibri"/>
                <a:cs typeface="Calibri"/>
              </a:rPr>
              <a:t> nu </a:t>
            </a:r>
            <a:r>
              <a:rPr lang="en-US" sz="2400" dirty="0" err="1">
                <a:latin typeface="Calibri"/>
                <a:cs typeface="Calibri"/>
              </a:rPr>
              <a:t>este</a:t>
            </a:r>
            <a:r>
              <a:rPr lang="en-US" sz="2400" dirty="0">
                <a:latin typeface="Calibri"/>
                <a:cs typeface="Calibri"/>
              </a:rPr>
              <a:t> </a:t>
            </a:r>
            <a:r>
              <a:rPr lang="en-US" sz="2400" dirty="0" err="1">
                <a:latin typeface="Calibri"/>
                <a:cs typeface="Calibri"/>
              </a:rPr>
              <a:t>uniformă</a:t>
            </a:r>
            <a:r>
              <a:rPr lang="en-US" sz="2400" dirty="0">
                <a:latin typeface="Calibri"/>
                <a:cs typeface="Calibri"/>
              </a:rPr>
              <a:t> pe </a:t>
            </a:r>
            <a:r>
              <a:rPr lang="en-US" sz="2400" dirty="0" err="1">
                <a:latin typeface="Calibri"/>
                <a:cs typeface="Calibri"/>
              </a:rPr>
              <a:t>toată</a:t>
            </a:r>
            <a:r>
              <a:rPr lang="en-US" sz="2400" dirty="0">
                <a:latin typeface="Calibri"/>
                <a:cs typeface="Calibri"/>
              </a:rPr>
              <a:t> </a:t>
            </a:r>
            <a:r>
              <a:rPr lang="en-US" sz="2400" dirty="0" err="1">
                <a:latin typeface="Calibri"/>
                <a:cs typeface="Calibri"/>
              </a:rPr>
              <a:t>lungimea</a:t>
            </a:r>
            <a:r>
              <a:rPr lang="en-US" sz="2400" dirty="0">
                <a:latin typeface="Calibri"/>
                <a:cs typeface="Calibri"/>
              </a:rPr>
              <a:t> </a:t>
            </a:r>
            <a:r>
              <a:rPr lang="en-US" sz="2400" dirty="0" err="1">
                <a:latin typeface="Calibri"/>
                <a:cs typeface="Calibri"/>
              </a:rPr>
              <a:t>sa</a:t>
            </a:r>
            <a:r>
              <a:rPr lang="en-US" sz="2400" dirty="0">
                <a:latin typeface="Calibri"/>
                <a:cs typeface="Calibri"/>
              </a:rPr>
              <a:t>, ci </a:t>
            </a:r>
            <a:r>
              <a:rPr lang="en-US" sz="2400" dirty="0" err="1">
                <a:latin typeface="Calibri"/>
                <a:cs typeface="Calibri"/>
              </a:rPr>
              <a:t>este</a:t>
            </a:r>
            <a:r>
              <a:rPr lang="en-US" sz="2400" dirty="0">
                <a:latin typeface="Calibri"/>
                <a:cs typeface="Calibri"/>
              </a:rPr>
              <a:t> </a:t>
            </a:r>
            <a:r>
              <a:rPr lang="en-US" sz="2400" dirty="0" err="1">
                <a:latin typeface="Calibri"/>
                <a:cs typeface="Calibri"/>
              </a:rPr>
              <a:t>relativ</a:t>
            </a:r>
            <a:r>
              <a:rPr lang="en-US" sz="2400" dirty="0">
                <a:latin typeface="Calibri"/>
                <a:cs typeface="Calibri"/>
              </a:rPr>
              <a:t> </a:t>
            </a:r>
            <a:r>
              <a:rPr lang="en-US" sz="2400" dirty="0" err="1">
                <a:latin typeface="Calibri"/>
                <a:cs typeface="Calibri"/>
              </a:rPr>
              <a:t>lată</a:t>
            </a:r>
            <a:r>
              <a:rPr lang="en-US" sz="2400" dirty="0">
                <a:latin typeface="Calibri"/>
                <a:cs typeface="Calibri"/>
              </a:rPr>
              <a:t> </a:t>
            </a:r>
            <a:r>
              <a:rPr lang="en-US" sz="2400" dirty="0" err="1">
                <a:latin typeface="Calibri"/>
                <a:cs typeface="Calibri"/>
              </a:rPr>
              <a:t>și</a:t>
            </a:r>
            <a:r>
              <a:rPr lang="en-US" sz="2400" dirty="0">
                <a:latin typeface="Calibri"/>
                <a:cs typeface="Calibri"/>
              </a:rPr>
              <a:t> </a:t>
            </a:r>
            <a:r>
              <a:rPr lang="en-US" sz="2400" dirty="0" err="1">
                <a:latin typeface="Calibri"/>
                <a:cs typeface="Calibri"/>
              </a:rPr>
              <a:t>subțire</a:t>
            </a:r>
            <a:r>
              <a:rPr lang="en-US" sz="2400" dirty="0">
                <a:latin typeface="Calibri"/>
                <a:cs typeface="Calibri"/>
              </a:rPr>
              <a:t> la </a:t>
            </a:r>
            <a:r>
              <a:rPr lang="en-US" sz="2400" dirty="0" err="1">
                <a:latin typeface="Calibri"/>
                <a:cs typeface="Calibri"/>
              </a:rPr>
              <a:t>vârful</a:t>
            </a:r>
            <a:r>
              <a:rPr lang="en-US" sz="2400" dirty="0">
                <a:latin typeface="Calibri"/>
                <a:cs typeface="Calibri"/>
              </a:rPr>
              <a:t> </a:t>
            </a:r>
            <a:r>
              <a:rPr lang="en-US" sz="2400" dirty="0" err="1">
                <a:latin typeface="Calibri"/>
                <a:cs typeface="Calibri"/>
              </a:rPr>
              <a:t>cohleei</a:t>
            </a:r>
            <a:r>
              <a:rPr lang="en-US" sz="2400" dirty="0">
                <a:latin typeface="Calibri"/>
                <a:cs typeface="Calibri"/>
              </a:rPr>
              <a:t> </a:t>
            </a:r>
            <a:r>
              <a:rPr lang="en-US" sz="2400" dirty="0" err="1">
                <a:latin typeface="Calibri"/>
                <a:cs typeface="Calibri"/>
              </a:rPr>
              <a:t>și</a:t>
            </a:r>
            <a:r>
              <a:rPr lang="en-US" sz="2400" dirty="0">
                <a:latin typeface="Calibri"/>
                <a:cs typeface="Calibri"/>
              </a:rPr>
              <a:t> </a:t>
            </a:r>
            <a:r>
              <a:rPr lang="en-US" sz="2400" dirty="0" err="1">
                <a:latin typeface="Calibri"/>
                <a:cs typeface="Calibri"/>
              </a:rPr>
              <a:t>îngustă</a:t>
            </a:r>
            <a:r>
              <a:rPr lang="en-US" sz="2400" dirty="0">
                <a:latin typeface="Calibri"/>
                <a:cs typeface="Calibri"/>
              </a:rPr>
              <a:t>, </a:t>
            </a:r>
            <a:r>
              <a:rPr lang="en-US" sz="2400" dirty="0" err="1">
                <a:latin typeface="Calibri"/>
                <a:cs typeface="Calibri"/>
              </a:rPr>
              <a:t>dar</a:t>
            </a:r>
            <a:r>
              <a:rPr lang="en-US" sz="2400" dirty="0">
                <a:latin typeface="Calibri"/>
                <a:cs typeface="Calibri"/>
              </a:rPr>
              <a:t> </a:t>
            </a:r>
            <a:r>
              <a:rPr lang="en-US" sz="2400" dirty="0" err="1">
                <a:latin typeface="Calibri"/>
                <a:cs typeface="Calibri"/>
              </a:rPr>
              <a:t>groasă</a:t>
            </a:r>
            <a:r>
              <a:rPr lang="en-US" sz="2400" dirty="0">
                <a:latin typeface="Calibri"/>
                <a:cs typeface="Calibri"/>
              </a:rPr>
              <a:t> la </a:t>
            </a:r>
            <a:r>
              <a:rPr lang="en-US" sz="2400" dirty="0" err="1">
                <a:latin typeface="Calibri"/>
                <a:cs typeface="Calibri"/>
              </a:rPr>
              <a:t>bază</a:t>
            </a:r>
            <a:r>
              <a:rPr lang="en-US" sz="2400" dirty="0">
                <a:latin typeface="Calibri"/>
                <a:cs typeface="Calibri"/>
              </a:rPr>
              <a:t>.</a:t>
            </a:r>
            <a:endParaRPr lang="ro-RO" sz="2400" dirty="0">
              <a:latin typeface="Calibri"/>
              <a:cs typeface="Calibri"/>
            </a:endParaRPr>
          </a:p>
          <a:p>
            <a:pPr marL="240029" marR="5080" indent="-227329">
              <a:lnSpc>
                <a:spcPct val="90000"/>
              </a:lnSpc>
              <a:spcBef>
                <a:spcPts val="385"/>
              </a:spcBef>
              <a:buFont typeface="Arial MT"/>
              <a:buChar char="•"/>
              <a:tabLst>
                <a:tab pos="241300" algn="l"/>
              </a:tabLst>
            </a:pPr>
            <a:endParaRPr lang="ro-RO" sz="2400" dirty="0">
              <a:latin typeface="Calibri"/>
              <a:cs typeface="Calibri"/>
            </a:endParaRPr>
          </a:p>
          <a:p>
            <a:pPr marL="240029" marR="5080" indent="-227329">
              <a:lnSpc>
                <a:spcPct val="90000"/>
              </a:lnSpc>
              <a:spcBef>
                <a:spcPts val="385"/>
              </a:spcBef>
              <a:buFont typeface="Arial MT"/>
              <a:buChar char="•"/>
              <a:tabLst>
                <a:tab pos="241300" algn="l"/>
              </a:tabLst>
            </a:pPr>
            <a:r>
              <a:rPr lang="en-US" sz="2400" dirty="0" err="1">
                <a:latin typeface="Calibri"/>
                <a:cs typeface="Calibri"/>
              </a:rPr>
              <a:t>Datorită</a:t>
            </a:r>
            <a:r>
              <a:rPr lang="en-US" sz="2400" dirty="0">
                <a:latin typeface="Calibri"/>
                <a:cs typeface="Calibri"/>
              </a:rPr>
              <a:t> </a:t>
            </a:r>
            <a:r>
              <a:rPr lang="en-US" sz="2400" dirty="0" err="1">
                <a:latin typeface="Calibri"/>
                <a:cs typeface="Calibri"/>
              </a:rPr>
              <a:t>acestor</a:t>
            </a:r>
            <a:r>
              <a:rPr lang="en-US" sz="2400" dirty="0">
                <a:latin typeface="Calibri"/>
                <a:cs typeface="Calibri"/>
              </a:rPr>
              <a:t> </a:t>
            </a:r>
            <a:r>
              <a:rPr lang="en-US" sz="2400" dirty="0" err="1">
                <a:latin typeface="Calibri"/>
                <a:cs typeface="Calibri"/>
              </a:rPr>
              <a:t>proprietăți</a:t>
            </a:r>
            <a:r>
              <a:rPr lang="en-US" sz="2400" dirty="0">
                <a:latin typeface="Calibri"/>
                <a:cs typeface="Calibri"/>
              </a:rPr>
              <a:t>, o </a:t>
            </a:r>
            <a:r>
              <a:rPr lang="en-US" sz="2400" dirty="0" err="1">
                <a:latin typeface="Calibri"/>
                <a:cs typeface="Calibri"/>
              </a:rPr>
              <a:t>undă</a:t>
            </a:r>
            <a:r>
              <a:rPr lang="en-US" sz="2400" dirty="0">
                <a:latin typeface="Calibri"/>
                <a:cs typeface="Calibri"/>
              </a:rPr>
              <a:t> </a:t>
            </a:r>
            <a:r>
              <a:rPr lang="en-US" sz="2400" dirty="0" err="1">
                <a:latin typeface="Calibri"/>
                <a:cs typeface="Calibri"/>
              </a:rPr>
              <a:t>sonoră</a:t>
            </a:r>
            <a:r>
              <a:rPr lang="en-US" sz="2400" dirty="0">
                <a:latin typeface="Calibri"/>
                <a:cs typeface="Calibri"/>
              </a:rPr>
              <a:t> </a:t>
            </a:r>
            <a:r>
              <a:rPr lang="en-US" sz="2400" dirty="0" err="1">
                <a:latin typeface="Calibri"/>
                <a:cs typeface="Calibri"/>
              </a:rPr>
              <a:t>în</a:t>
            </a:r>
            <a:r>
              <a:rPr lang="en-US" sz="2400" dirty="0">
                <a:latin typeface="Calibri"/>
                <a:cs typeface="Calibri"/>
              </a:rPr>
              <a:t> </a:t>
            </a:r>
            <a:r>
              <a:rPr lang="en-US" sz="2400" dirty="0" err="1">
                <a:latin typeface="Calibri"/>
                <a:cs typeface="Calibri"/>
              </a:rPr>
              <a:t>fluidul</a:t>
            </a:r>
            <a:r>
              <a:rPr lang="en-US" sz="2400" dirty="0">
                <a:latin typeface="Calibri"/>
                <a:cs typeface="Calibri"/>
              </a:rPr>
              <a:t> </a:t>
            </a:r>
            <a:r>
              <a:rPr lang="en-US" sz="2400" dirty="0" err="1">
                <a:latin typeface="Calibri"/>
                <a:cs typeface="Calibri"/>
              </a:rPr>
              <a:t>cohlear</a:t>
            </a:r>
            <a:r>
              <a:rPr lang="en-US" sz="2400" dirty="0">
                <a:latin typeface="Calibri"/>
                <a:cs typeface="Calibri"/>
              </a:rPr>
              <a:t> produce o </a:t>
            </a:r>
            <a:r>
              <a:rPr lang="en-US" sz="2400" dirty="0" err="1">
                <a:latin typeface="Calibri"/>
                <a:cs typeface="Calibri"/>
              </a:rPr>
              <a:t>amplitudine</a:t>
            </a:r>
            <a:r>
              <a:rPr lang="en-US" sz="2400" dirty="0">
                <a:latin typeface="Calibri"/>
                <a:cs typeface="Calibri"/>
              </a:rPr>
              <a:t> de </a:t>
            </a:r>
            <a:r>
              <a:rPr lang="en-US" sz="2400" dirty="0" err="1">
                <a:latin typeface="Calibri"/>
                <a:cs typeface="Calibri"/>
              </a:rPr>
              <a:t>vârf</a:t>
            </a:r>
            <a:r>
              <a:rPr lang="en-US" sz="2400" dirty="0">
                <a:latin typeface="Calibri"/>
                <a:cs typeface="Calibri"/>
              </a:rPr>
              <a:t> </a:t>
            </a:r>
            <a:r>
              <a:rPr lang="en-US" sz="2400" dirty="0" err="1">
                <a:latin typeface="Calibri"/>
                <a:cs typeface="Calibri"/>
              </a:rPr>
              <a:t>sau</a:t>
            </a:r>
            <a:r>
              <a:rPr lang="en-US" sz="2400" dirty="0">
                <a:latin typeface="Calibri"/>
                <a:cs typeface="Calibri"/>
              </a:rPr>
              <a:t> o </a:t>
            </a:r>
            <a:r>
              <a:rPr lang="en-US" sz="2400" dirty="0" err="1">
                <a:latin typeface="Calibri"/>
                <a:cs typeface="Calibri"/>
              </a:rPr>
              <a:t>înălțime</a:t>
            </a:r>
            <a:r>
              <a:rPr lang="en-US" sz="2400" dirty="0">
                <a:latin typeface="Calibri"/>
                <a:cs typeface="Calibri"/>
              </a:rPr>
              <a:t> de </a:t>
            </a:r>
            <a:r>
              <a:rPr lang="en-US" sz="2400" dirty="0" err="1">
                <a:latin typeface="Calibri"/>
                <a:cs typeface="Calibri"/>
              </a:rPr>
              <a:t>deplasare</a:t>
            </a:r>
            <a:r>
              <a:rPr lang="en-US" sz="2400" dirty="0">
                <a:latin typeface="Calibri"/>
                <a:cs typeface="Calibri"/>
              </a:rPr>
              <a:t> a </a:t>
            </a:r>
            <a:r>
              <a:rPr lang="en-US" sz="2400" dirty="0" err="1">
                <a:latin typeface="Calibri"/>
                <a:cs typeface="Calibri"/>
              </a:rPr>
              <a:t>membranei</a:t>
            </a:r>
            <a:r>
              <a:rPr lang="en-US" sz="2400" dirty="0">
                <a:latin typeface="Calibri"/>
                <a:cs typeface="Calibri"/>
              </a:rPr>
              <a:t> </a:t>
            </a:r>
            <a:r>
              <a:rPr lang="en-US" sz="2400" dirty="0" err="1">
                <a:latin typeface="Calibri"/>
                <a:cs typeface="Calibri"/>
              </a:rPr>
              <a:t>într</a:t>
            </a:r>
            <a:r>
              <a:rPr lang="en-US" sz="2400" dirty="0">
                <a:latin typeface="Calibri"/>
                <a:cs typeface="Calibri"/>
              </a:rPr>
              <a:t>-un </a:t>
            </a:r>
            <a:r>
              <a:rPr lang="en-US" sz="2400" dirty="0" err="1">
                <a:latin typeface="Calibri"/>
                <a:cs typeface="Calibri"/>
              </a:rPr>
              <a:t>anumit</a:t>
            </a:r>
            <a:r>
              <a:rPr lang="en-US" sz="2400" dirty="0">
                <a:latin typeface="Calibri"/>
                <a:cs typeface="Calibri"/>
              </a:rPr>
              <a:t> </a:t>
            </a:r>
            <a:r>
              <a:rPr lang="en-US" sz="2400" dirty="0" err="1">
                <a:latin typeface="Calibri"/>
                <a:cs typeface="Calibri"/>
              </a:rPr>
              <a:t>punct</a:t>
            </a:r>
            <a:r>
              <a:rPr lang="en-US" sz="2400" dirty="0">
                <a:latin typeface="Calibri"/>
                <a:cs typeface="Calibri"/>
              </a:rPr>
              <a:t> de-a </a:t>
            </a:r>
            <a:r>
              <a:rPr lang="en-US" sz="2400" dirty="0" err="1">
                <a:latin typeface="Calibri"/>
                <a:cs typeface="Calibri"/>
              </a:rPr>
              <a:t>lungul</a:t>
            </a:r>
            <a:r>
              <a:rPr lang="en-US" sz="2400" dirty="0">
                <a:latin typeface="Calibri"/>
                <a:cs typeface="Calibri"/>
              </a:rPr>
              <a:t> </a:t>
            </a:r>
            <a:r>
              <a:rPr lang="en-US" sz="2400" dirty="0" err="1">
                <a:latin typeface="Calibri"/>
                <a:cs typeface="Calibri"/>
              </a:rPr>
              <a:t>lungimii</a:t>
            </a:r>
            <a:r>
              <a:rPr lang="en-US" sz="2400" dirty="0">
                <a:latin typeface="Calibri"/>
                <a:cs typeface="Calibri"/>
              </a:rPr>
              <a:t> sale.</a:t>
            </a:r>
            <a:endParaRPr sz="2400" dirty="0">
              <a:latin typeface="Calibri"/>
              <a:cs typeface="Calibri"/>
            </a:endParaRPr>
          </a:p>
        </p:txBody>
      </p:sp>
      <p:pic>
        <p:nvPicPr>
          <p:cNvPr id="4" name="object 4"/>
          <p:cNvPicPr/>
          <p:nvPr/>
        </p:nvPicPr>
        <p:blipFill>
          <a:blip r:embed="rId2" cstate="print"/>
          <a:stretch>
            <a:fillRect/>
          </a:stretch>
        </p:blipFill>
        <p:spPr>
          <a:xfrm>
            <a:off x="5618988" y="2284476"/>
            <a:ext cx="6448044" cy="36682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3204210" cy="697230"/>
          </a:xfrm>
          <a:prstGeom prst="rect">
            <a:avLst/>
          </a:prstGeom>
        </p:spPr>
        <p:txBody>
          <a:bodyPr vert="horz" wrap="square" lIns="0" tIns="13335" rIns="0" bIns="0" rtlCol="0">
            <a:spAutoFit/>
          </a:bodyPr>
          <a:lstStyle/>
          <a:p>
            <a:pPr marL="12700">
              <a:lnSpc>
                <a:spcPct val="100000"/>
              </a:lnSpc>
              <a:spcBef>
                <a:spcPts val="105"/>
              </a:spcBef>
            </a:pPr>
            <a:r>
              <a:rPr spc="-20" dirty="0"/>
              <a:t>What</a:t>
            </a:r>
            <a:r>
              <a:rPr spc="-170" dirty="0"/>
              <a:t> </a:t>
            </a:r>
            <a:r>
              <a:rPr dirty="0"/>
              <a:t>is</a:t>
            </a:r>
            <a:r>
              <a:rPr spc="-140" dirty="0"/>
              <a:t> </a:t>
            </a:r>
            <a:r>
              <a:rPr spc="-45" dirty="0"/>
              <a:t>wave?</a:t>
            </a:r>
          </a:p>
        </p:txBody>
      </p:sp>
      <p:sp>
        <p:nvSpPr>
          <p:cNvPr id="4" name="object 4"/>
          <p:cNvSpPr txBox="1"/>
          <p:nvPr/>
        </p:nvSpPr>
        <p:spPr>
          <a:xfrm>
            <a:off x="609600" y="1776331"/>
            <a:ext cx="10328275" cy="4189608"/>
          </a:xfrm>
          <a:prstGeom prst="rect">
            <a:avLst/>
          </a:prstGeom>
        </p:spPr>
        <p:txBody>
          <a:bodyPr vert="horz" wrap="square" lIns="0" tIns="54610" rIns="0" bIns="0" rtlCol="0">
            <a:spAutoFit/>
          </a:bodyPr>
          <a:lstStyle/>
          <a:p>
            <a:pPr marL="240029" marR="5080" indent="-227329">
              <a:lnSpc>
                <a:spcPct val="90000"/>
              </a:lnSpc>
              <a:spcBef>
                <a:spcPts val="430"/>
              </a:spcBef>
              <a:buFont typeface="Arial MT"/>
              <a:buChar char="•"/>
              <a:tabLst>
                <a:tab pos="241300" algn="l"/>
              </a:tabLst>
            </a:pPr>
            <a:r>
              <a:rPr lang="en-US" sz="2800" dirty="0">
                <a:latin typeface="Calibri"/>
                <a:cs typeface="Calibri"/>
              </a:rPr>
              <a:t>O </a:t>
            </a:r>
            <a:r>
              <a:rPr lang="en-US" sz="2800" dirty="0" err="1">
                <a:latin typeface="Calibri"/>
                <a:cs typeface="Calibri"/>
              </a:rPr>
              <a:t>undă</a:t>
            </a:r>
            <a:r>
              <a:rPr lang="en-US" sz="2800" dirty="0">
                <a:latin typeface="Calibri"/>
                <a:cs typeface="Calibri"/>
              </a:rPr>
              <a:t> </a:t>
            </a:r>
            <a:r>
              <a:rPr lang="en-US" sz="2800" dirty="0" err="1">
                <a:latin typeface="Calibri"/>
                <a:cs typeface="Calibri"/>
              </a:rPr>
              <a:t>este</a:t>
            </a:r>
            <a:r>
              <a:rPr lang="en-US" sz="2800" dirty="0">
                <a:latin typeface="Calibri"/>
                <a:cs typeface="Calibri"/>
              </a:rPr>
              <a:t> o </a:t>
            </a:r>
            <a:r>
              <a:rPr lang="en-US" sz="2800" dirty="0" err="1">
                <a:latin typeface="Calibri"/>
                <a:cs typeface="Calibri"/>
              </a:rPr>
              <a:t>perturbație</a:t>
            </a:r>
            <a:r>
              <a:rPr lang="en-US" sz="2800" dirty="0">
                <a:latin typeface="Calibri"/>
                <a:cs typeface="Calibri"/>
              </a:rPr>
              <a:t> </a:t>
            </a:r>
            <a:r>
              <a:rPr lang="en-US" sz="2800" dirty="0" err="1">
                <a:latin typeface="Calibri"/>
                <a:cs typeface="Calibri"/>
              </a:rPr>
              <a:t>într</a:t>
            </a:r>
            <a:r>
              <a:rPr lang="en-US" sz="2800" dirty="0">
                <a:latin typeface="Calibri"/>
                <a:cs typeface="Calibri"/>
              </a:rPr>
              <a:t>-un </a:t>
            </a:r>
            <a:r>
              <a:rPr lang="en-US" sz="2800" dirty="0" err="1">
                <a:latin typeface="Calibri"/>
                <a:cs typeface="Calibri"/>
              </a:rPr>
              <a:t>mediu</a:t>
            </a:r>
            <a:r>
              <a:rPr lang="en-US" sz="2800" dirty="0">
                <a:latin typeface="Calibri"/>
                <a:cs typeface="Calibri"/>
              </a:rPr>
              <a:t> care </a:t>
            </a:r>
            <a:r>
              <a:rPr lang="en-US" sz="2800" dirty="0" err="1">
                <a:latin typeface="Calibri"/>
                <a:cs typeface="Calibri"/>
              </a:rPr>
              <a:t>transportă</a:t>
            </a:r>
            <a:r>
              <a:rPr lang="en-US" sz="2800" dirty="0">
                <a:latin typeface="Calibri"/>
                <a:cs typeface="Calibri"/>
              </a:rPr>
              <a:t> </a:t>
            </a:r>
            <a:r>
              <a:rPr lang="en-US" sz="2800" dirty="0" err="1">
                <a:latin typeface="Calibri"/>
                <a:cs typeface="Calibri"/>
              </a:rPr>
              <a:t>energie</a:t>
            </a:r>
            <a:r>
              <a:rPr lang="en-US" sz="2800" dirty="0">
                <a:latin typeface="Calibri"/>
                <a:cs typeface="Calibri"/>
              </a:rPr>
              <a:t> </a:t>
            </a:r>
            <a:r>
              <a:rPr lang="en-US" sz="2800" dirty="0" err="1">
                <a:latin typeface="Calibri"/>
                <a:cs typeface="Calibri"/>
              </a:rPr>
              <a:t>fără</a:t>
            </a:r>
            <a:r>
              <a:rPr lang="en-US" sz="2800" dirty="0">
                <a:latin typeface="Calibri"/>
                <a:cs typeface="Calibri"/>
              </a:rPr>
              <a:t> o </a:t>
            </a:r>
            <a:r>
              <a:rPr lang="en-US" sz="2800" dirty="0" err="1">
                <a:latin typeface="Calibri"/>
                <a:cs typeface="Calibri"/>
              </a:rPr>
              <a:t>mișcare</a:t>
            </a:r>
            <a:r>
              <a:rPr lang="en-US" sz="2800" dirty="0">
                <a:latin typeface="Calibri"/>
                <a:cs typeface="Calibri"/>
              </a:rPr>
              <a:t> </a:t>
            </a:r>
            <a:r>
              <a:rPr lang="en-US" sz="2800" dirty="0" err="1">
                <a:latin typeface="Calibri"/>
                <a:cs typeface="Calibri"/>
              </a:rPr>
              <a:t>netă</a:t>
            </a:r>
            <a:r>
              <a:rPr lang="en-US" sz="2800" dirty="0">
                <a:latin typeface="Calibri"/>
                <a:cs typeface="Calibri"/>
              </a:rPr>
              <a:t> a </a:t>
            </a:r>
            <a:r>
              <a:rPr lang="en-US" sz="2800" dirty="0" err="1">
                <a:latin typeface="Calibri"/>
                <a:cs typeface="Calibri"/>
              </a:rPr>
              <a:t>particulelor</a:t>
            </a:r>
            <a:r>
              <a:rPr lang="en-US" sz="2800" dirty="0">
                <a:latin typeface="Calibri"/>
                <a:cs typeface="Calibri"/>
              </a:rPr>
              <a:t>. </a:t>
            </a:r>
            <a:endParaRPr lang="ro-RO" sz="2800"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err="1">
                <a:latin typeface="Calibri"/>
                <a:cs typeface="Calibri"/>
              </a:rPr>
              <a:t>Poate</a:t>
            </a:r>
            <a:r>
              <a:rPr lang="en-US" sz="2800" dirty="0">
                <a:latin typeface="Calibri"/>
                <a:cs typeface="Calibri"/>
              </a:rPr>
              <a:t> </a:t>
            </a:r>
            <a:r>
              <a:rPr lang="en-US" sz="2800" dirty="0" err="1">
                <a:latin typeface="Calibri"/>
                <a:cs typeface="Calibri"/>
              </a:rPr>
              <a:t>lua</a:t>
            </a:r>
            <a:r>
              <a:rPr lang="en-US" sz="2800" dirty="0">
                <a:latin typeface="Calibri"/>
                <a:cs typeface="Calibri"/>
              </a:rPr>
              <a:t> forma </a:t>
            </a:r>
            <a:r>
              <a:rPr lang="en-US" sz="2800" dirty="0" err="1">
                <a:latin typeface="Calibri"/>
                <a:cs typeface="Calibri"/>
              </a:rPr>
              <a:t>unei</a:t>
            </a:r>
            <a:r>
              <a:rPr lang="en-US" sz="2800" dirty="0">
                <a:latin typeface="Calibri"/>
                <a:cs typeface="Calibri"/>
              </a:rPr>
              <a:t> </a:t>
            </a:r>
            <a:r>
              <a:rPr lang="en-US" sz="2800" dirty="0" err="1">
                <a:latin typeface="Calibri"/>
                <a:cs typeface="Calibri"/>
              </a:rPr>
              <a:t>deformări</a:t>
            </a:r>
            <a:r>
              <a:rPr lang="en-US" sz="2800" dirty="0">
                <a:latin typeface="Calibri"/>
                <a:cs typeface="Calibri"/>
              </a:rPr>
              <a:t> </a:t>
            </a:r>
            <a:r>
              <a:rPr lang="en-US" sz="2800" dirty="0" err="1">
                <a:latin typeface="Calibri"/>
                <a:cs typeface="Calibri"/>
              </a:rPr>
              <a:t>elastice</a:t>
            </a:r>
            <a:r>
              <a:rPr lang="en-US" sz="2800" dirty="0">
                <a:latin typeface="Calibri"/>
                <a:cs typeface="Calibri"/>
              </a:rPr>
              <a:t>, a </a:t>
            </a:r>
            <a:r>
              <a:rPr lang="en-US" sz="2800" dirty="0" err="1">
                <a:latin typeface="Calibri"/>
                <a:cs typeface="Calibri"/>
              </a:rPr>
              <a:t>unei</a:t>
            </a:r>
            <a:r>
              <a:rPr lang="en-US" sz="2800" dirty="0">
                <a:latin typeface="Calibri"/>
                <a:cs typeface="Calibri"/>
              </a:rPr>
              <a:t> </a:t>
            </a:r>
            <a:r>
              <a:rPr lang="en-US" sz="2800" dirty="0" err="1">
                <a:latin typeface="Calibri"/>
                <a:cs typeface="Calibri"/>
              </a:rPr>
              <a:t>variații</a:t>
            </a:r>
            <a:r>
              <a:rPr lang="en-US" sz="2800" dirty="0">
                <a:latin typeface="Calibri"/>
                <a:cs typeface="Calibri"/>
              </a:rPr>
              <a:t> a </a:t>
            </a:r>
            <a:r>
              <a:rPr lang="en-US" sz="2800" dirty="0" err="1">
                <a:latin typeface="Calibri"/>
                <a:cs typeface="Calibri"/>
              </a:rPr>
              <a:t>presiunii</a:t>
            </a:r>
            <a:r>
              <a:rPr lang="en-US" sz="2800" dirty="0">
                <a:latin typeface="Calibri"/>
                <a:cs typeface="Calibri"/>
              </a:rPr>
              <a:t>, a </a:t>
            </a:r>
            <a:r>
              <a:rPr lang="en-US" sz="2800" dirty="0" err="1">
                <a:latin typeface="Calibri"/>
                <a:cs typeface="Calibri"/>
              </a:rPr>
              <a:t>intensității</a:t>
            </a:r>
            <a:r>
              <a:rPr lang="en-US" sz="2800" dirty="0">
                <a:latin typeface="Calibri"/>
                <a:cs typeface="Calibri"/>
              </a:rPr>
              <a:t> </a:t>
            </a:r>
            <a:r>
              <a:rPr lang="en-US" sz="2800" dirty="0" err="1">
                <a:latin typeface="Calibri"/>
                <a:cs typeface="Calibri"/>
              </a:rPr>
              <a:t>electrice</a:t>
            </a:r>
            <a:r>
              <a:rPr lang="en-US" sz="2800" dirty="0">
                <a:latin typeface="Calibri"/>
                <a:cs typeface="Calibri"/>
              </a:rPr>
              <a:t> </a:t>
            </a:r>
            <a:r>
              <a:rPr lang="en-US" sz="2800" dirty="0" err="1">
                <a:latin typeface="Calibri"/>
                <a:cs typeface="Calibri"/>
              </a:rPr>
              <a:t>sau</a:t>
            </a:r>
            <a:r>
              <a:rPr lang="en-US" sz="2800" dirty="0">
                <a:latin typeface="Calibri"/>
                <a:cs typeface="Calibri"/>
              </a:rPr>
              <a:t> </a:t>
            </a:r>
            <a:r>
              <a:rPr lang="en-US" sz="2800" dirty="0" err="1">
                <a:latin typeface="Calibri"/>
                <a:cs typeface="Calibri"/>
              </a:rPr>
              <a:t>magnetice</a:t>
            </a:r>
            <a:r>
              <a:rPr lang="en-US" sz="2800" dirty="0">
                <a:latin typeface="Calibri"/>
                <a:cs typeface="Calibri"/>
              </a:rPr>
              <a:t>, a </a:t>
            </a:r>
            <a:r>
              <a:rPr lang="en-US" sz="2800" dirty="0" err="1">
                <a:latin typeface="Calibri"/>
                <a:cs typeface="Calibri"/>
              </a:rPr>
              <a:t>potențialului</a:t>
            </a:r>
            <a:r>
              <a:rPr lang="en-US" sz="2800" dirty="0">
                <a:latin typeface="Calibri"/>
                <a:cs typeface="Calibri"/>
              </a:rPr>
              <a:t> electric </a:t>
            </a:r>
            <a:r>
              <a:rPr lang="en-US" sz="2800" dirty="0" err="1">
                <a:latin typeface="Calibri"/>
                <a:cs typeface="Calibri"/>
              </a:rPr>
              <a:t>sau</a:t>
            </a:r>
            <a:r>
              <a:rPr lang="en-US" sz="2800" dirty="0">
                <a:latin typeface="Calibri"/>
                <a:cs typeface="Calibri"/>
              </a:rPr>
              <a:t> a </a:t>
            </a:r>
            <a:r>
              <a:rPr lang="en-US" sz="2800" dirty="0" err="1">
                <a:latin typeface="Calibri"/>
                <a:cs typeface="Calibri"/>
              </a:rPr>
              <a:t>temperaturii</a:t>
            </a:r>
            <a:r>
              <a:rPr lang="en-US" sz="2800" dirty="0">
                <a:latin typeface="Calibri"/>
                <a:cs typeface="Calibri"/>
              </a:rPr>
              <a:t>.</a:t>
            </a:r>
            <a:endParaRPr lang="ro-RO" sz="2800" dirty="0">
              <a:latin typeface="Calibri"/>
              <a:cs typeface="Calibri"/>
            </a:endParaRPr>
          </a:p>
          <a:p>
            <a:pPr marL="12700" marR="5080">
              <a:lnSpc>
                <a:spcPct val="90000"/>
              </a:lnSpc>
              <a:spcBef>
                <a:spcPts val="430"/>
              </a:spcBef>
              <a:tabLst>
                <a:tab pos="241300" algn="l"/>
              </a:tabLst>
            </a:pPr>
            <a:r>
              <a:rPr lang="en-US" sz="2800" b="1" dirty="0" err="1">
                <a:latin typeface="Calibri"/>
                <a:cs typeface="Calibri"/>
              </a:rPr>
              <a:t>Proprietățile</a:t>
            </a:r>
            <a:r>
              <a:rPr lang="en-US" sz="2800" b="1" dirty="0">
                <a:latin typeface="Calibri"/>
                <a:cs typeface="Calibri"/>
              </a:rPr>
              <a:t> </a:t>
            </a:r>
            <a:r>
              <a:rPr lang="en-US" sz="2800" b="1" dirty="0" err="1">
                <a:latin typeface="Calibri"/>
                <a:cs typeface="Calibri"/>
              </a:rPr>
              <a:t>undelor</a:t>
            </a:r>
            <a:r>
              <a:rPr lang="en-US" sz="2800" b="1" dirty="0">
                <a:latin typeface="Calibri"/>
                <a:cs typeface="Calibri"/>
              </a:rPr>
              <a:t>:</a:t>
            </a:r>
            <a:endParaRPr lang="ro-RO" sz="2800" b="1"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err="1">
                <a:latin typeface="Calibri"/>
                <a:cs typeface="Calibri"/>
              </a:rPr>
              <a:t>Transferă</a:t>
            </a:r>
            <a:r>
              <a:rPr lang="en-US" sz="2800" dirty="0">
                <a:latin typeface="Calibri"/>
                <a:cs typeface="Calibri"/>
              </a:rPr>
              <a:t> </a:t>
            </a:r>
            <a:r>
              <a:rPr lang="en-US" sz="2800" dirty="0" err="1">
                <a:latin typeface="Calibri"/>
                <a:cs typeface="Calibri"/>
              </a:rPr>
              <a:t>energie</a:t>
            </a:r>
            <a:r>
              <a:rPr lang="en-US" sz="2800" dirty="0">
                <a:latin typeface="Calibri"/>
                <a:cs typeface="Calibri"/>
              </a:rPr>
              <a:t>.</a:t>
            </a:r>
            <a:endParaRPr lang="ro-RO" sz="2800"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a:latin typeface="Calibri"/>
                <a:cs typeface="Calibri"/>
              </a:rPr>
              <a:t>De </a:t>
            </a:r>
            <a:r>
              <a:rPr lang="en-US" sz="2800" dirty="0" err="1">
                <a:latin typeface="Calibri"/>
                <a:cs typeface="Calibri"/>
              </a:rPr>
              <a:t>obicei</a:t>
            </a:r>
            <a:r>
              <a:rPr lang="en-US" sz="2800" dirty="0">
                <a:latin typeface="Calibri"/>
                <a:cs typeface="Calibri"/>
              </a:rPr>
              <a:t>, </a:t>
            </a:r>
            <a:r>
              <a:rPr lang="en-US" sz="2800" dirty="0" err="1">
                <a:latin typeface="Calibri"/>
                <a:cs typeface="Calibri"/>
              </a:rPr>
              <a:t>implică</a:t>
            </a:r>
            <a:r>
              <a:rPr lang="en-US" sz="2800" dirty="0">
                <a:latin typeface="Calibri"/>
                <a:cs typeface="Calibri"/>
              </a:rPr>
              <a:t> o </a:t>
            </a:r>
            <a:r>
              <a:rPr lang="en-US" sz="2800" dirty="0" err="1">
                <a:latin typeface="Calibri"/>
                <a:cs typeface="Calibri"/>
              </a:rPr>
              <a:t>mișcare</a:t>
            </a:r>
            <a:r>
              <a:rPr lang="en-US" sz="2800" dirty="0">
                <a:latin typeface="Calibri"/>
                <a:cs typeface="Calibri"/>
              </a:rPr>
              <a:t> </a:t>
            </a:r>
            <a:r>
              <a:rPr lang="en-US" sz="2800" dirty="0" err="1">
                <a:latin typeface="Calibri"/>
                <a:cs typeface="Calibri"/>
              </a:rPr>
              <a:t>periodică</a:t>
            </a:r>
            <a:r>
              <a:rPr lang="en-US" sz="2800" dirty="0">
                <a:latin typeface="Calibri"/>
                <a:cs typeface="Calibri"/>
              </a:rPr>
              <a:t>, </a:t>
            </a:r>
            <a:r>
              <a:rPr lang="en-US" sz="2800" dirty="0" err="1">
                <a:latin typeface="Calibri"/>
                <a:cs typeface="Calibri"/>
              </a:rPr>
              <a:t>repetitivă</a:t>
            </a:r>
            <a:r>
              <a:rPr lang="en-US" sz="2800" dirty="0">
                <a:latin typeface="Calibri"/>
                <a:cs typeface="Calibri"/>
              </a:rPr>
              <a:t>.</a:t>
            </a:r>
            <a:endParaRPr lang="ro-RO" sz="2800"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a:latin typeface="Calibri"/>
                <a:cs typeface="Calibri"/>
              </a:rPr>
              <a:t>Nu are ca </a:t>
            </a:r>
            <a:r>
              <a:rPr lang="en-US" sz="2800" dirty="0" err="1">
                <a:latin typeface="Calibri"/>
                <a:cs typeface="Calibri"/>
              </a:rPr>
              <a:t>rezultat</a:t>
            </a:r>
            <a:r>
              <a:rPr lang="en-US" sz="2800" dirty="0">
                <a:latin typeface="Calibri"/>
                <a:cs typeface="Calibri"/>
              </a:rPr>
              <a:t> o </a:t>
            </a:r>
            <a:r>
              <a:rPr lang="en-US" sz="2800" dirty="0" err="1">
                <a:latin typeface="Calibri"/>
                <a:cs typeface="Calibri"/>
              </a:rPr>
              <a:t>mișcare</a:t>
            </a:r>
            <a:r>
              <a:rPr lang="en-US" sz="2800" dirty="0">
                <a:latin typeface="Calibri"/>
                <a:cs typeface="Calibri"/>
              </a:rPr>
              <a:t> </a:t>
            </a:r>
            <a:r>
              <a:rPr lang="en-US" sz="2800" dirty="0" err="1">
                <a:latin typeface="Calibri"/>
                <a:cs typeface="Calibri"/>
              </a:rPr>
              <a:t>netă</a:t>
            </a:r>
            <a:r>
              <a:rPr lang="en-US" sz="2800" dirty="0">
                <a:latin typeface="Calibri"/>
                <a:cs typeface="Calibri"/>
              </a:rPr>
              <a:t> a </a:t>
            </a:r>
            <a:r>
              <a:rPr lang="en-US" sz="2800" dirty="0" err="1">
                <a:latin typeface="Calibri"/>
                <a:cs typeface="Calibri"/>
              </a:rPr>
              <a:t>mediului</a:t>
            </a:r>
            <a:r>
              <a:rPr lang="en-US" sz="2800" dirty="0">
                <a:latin typeface="Calibri"/>
                <a:cs typeface="Calibri"/>
              </a:rPr>
              <a:t> </a:t>
            </a:r>
            <a:r>
              <a:rPr lang="en-US" sz="2800" dirty="0" err="1">
                <a:latin typeface="Calibri"/>
                <a:cs typeface="Calibri"/>
              </a:rPr>
              <a:t>sau</a:t>
            </a:r>
            <a:r>
              <a:rPr lang="en-US" sz="2800" dirty="0">
                <a:latin typeface="Calibri"/>
                <a:cs typeface="Calibri"/>
              </a:rPr>
              <a:t> a </a:t>
            </a:r>
            <a:r>
              <a:rPr lang="en-US" sz="2800" dirty="0" err="1">
                <a:latin typeface="Calibri"/>
                <a:cs typeface="Calibri"/>
              </a:rPr>
              <a:t>particulelor</a:t>
            </a:r>
            <a:r>
              <a:rPr lang="en-US" sz="2800" dirty="0">
                <a:latin typeface="Calibri"/>
                <a:cs typeface="Calibri"/>
              </a:rPr>
              <a:t> din </a:t>
            </a:r>
            <a:r>
              <a:rPr lang="en-US" sz="2800" dirty="0" err="1">
                <a:latin typeface="Calibri"/>
                <a:cs typeface="Calibri"/>
              </a:rPr>
              <a:t>mediu</a:t>
            </a:r>
            <a:r>
              <a:rPr lang="en-US" sz="2800" dirty="0">
                <a:latin typeface="Calibri"/>
                <a:cs typeface="Calibri"/>
              </a:rPr>
              <a:t> (</a:t>
            </a:r>
            <a:r>
              <a:rPr lang="en-US" sz="2800" dirty="0" err="1">
                <a:latin typeface="Calibri"/>
                <a:cs typeface="Calibri"/>
              </a:rPr>
              <a:t>undă</a:t>
            </a:r>
            <a:r>
              <a:rPr lang="en-US" sz="2800" dirty="0">
                <a:latin typeface="Calibri"/>
                <a:cs typeface="Calibri"/>
              </a:rPr>
              <a:t> </a:t>
            </a:r>
            <a:r>
              <a:rPr lang="en-US" sz="2800" dirty="0" err="1">
                <a:latin typeface="Calibri"/>
                <a:cs typeface="Calibri"/>
              </a:rPr>
              <a:t>mecanică</a:t>
            </a:r>
            <a:r>
              <a:rPr lang="en-US" sz="2800" dirty="0">
                <a:latin typeface="Calibri"/>
                <a:cs typeface="Calibri"/>
              </a:rPr>
              <a:t>).</a:t>
            </a:r>
            <a:endParaRPr sz="2800"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E4234B3-5934-3979-4089-FC19168D2C90}"/>
              </a:ext>
            </a:extLst>
          </p:cNvPr>
          <p:cNvCxnSpPr/>
          <p:nvPr/>
        </p:nvCxnSpPr>
        <p:spPr>
          <a:xfrm>
            <a:off x="3200400" y="4800600"/>
            <a:ext cx="52578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D3418846-D47C-D004-20E6-63D365C6CE6A}"/>
              </a:ext>
            </a:extLst>
          </p:cNvPr>
          <p:cNvPicPr>
            <a:picLocks noChangeAspect="1"/>
          </p:cNvPicPr>
          <p:nvPr/>
        </p:nvPicPr>
        <p:blipFill>
          <a:blip r:embed="rId2"/>
          <a:stretch>
            <a:fillRect/>
          </a:stretch>
        </p:blipFill>
        <p:spPr>
          <a:xfrm>
            <a:off x="1567278" y="1295400"/>
            <a:ext cx="9057443" cy="315092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FB38-C037-FB08-66C3-1161EFD2C57B}"/>
              </a:ext>
            </a:extLst>
          </p:cNvPr>
          <p:cNvSpPr>
            <a:spLocks noGrp="1"/>
          </p:cNvSpPr>
          <p:nvPr>
            <p:ph type="title"/>
          </p:nvPr>
        </p:nvSpPr>
        <p:spPr>
          <a:xfrm>
            <a:off x="838200" y="365125"/>
            <a:ext cx="10515600" cy="654783"/>
          </a:xfrm>
        </p:spPr>
        <p:txBody>
          <a:bodyPr>
            <a:normAutofit/>
          </a:bodyPr>
          <a:lstStyle/>
          <a:p>
            <a:r>
              <a:rPr lang="ro-MD" sz="3600" dirty="0"/>
              <a:t>Energia mecanică                 in flux de semnale electrice</a:t>
            </a:r>
            <a:endParaRPr lang="ro-RO" sz="3600" dirty="0"/>
          </a:p>
        </p:txBody>
      </p:sp>
      <p:sp>
        <p:nvSpPr>
          <p:cNvPr id="3" name="Content Placeholder 2">
            <a:extLst>
              <a:ext uri="{FF2B5EF4-FFF2-40B4-BE49-F238E27FC236}">
                <a16:creationId xmlns:a16="http://schemas.microsoft.com/office/drawing/2014/main" id="{FE8BDCF7-9FAE-006E-76E1-B44BC32679E0}"/>
              </a:ext>
            </a:extLst>
          </p:cNvPr>
          <p:cNvSpPr>
            <a:spLocks noGrp="1"/>
          </p:cNvSpPr>
          <p:nvPr>
            <p:ph idx="1"/>
          </p:nvPr>
        </p:nvSpPr>
        <p:spPr>
          <a:xfrm>
            <a:off x="316523" y="1156799"/>
            <a:ext cx="11453446" cy="5701201"/>
          </a:xfrm>
        </p:spPr>
        <p:txBody>
          <a:bodyPr>
            <a:normAutofit fontScale="85000" lnSpcReduction="20000"/>
          </a:bodyPr>
          <a:lstStyle/>
          <a:p>
            <a:r>
              <a:rPr lang="ro-RO" dirty="0"/>
              <a:t>În organul Corti, </a:t>
            </a:r>
            <a:r>
              <a:rPr lang="ro-RO" b="0" dirty="0"/>
              <a:t>energia mecanică provenită din undele sonore este convertită în semnale electrice de către celule ciliate specializate, un proces numit transducție. </a:t>
            </a:r>
          </a:p>
          <a:p>
            <a:r>
              <a:rPr lang="ro-RO" dirty="0"/>
              <a:t>Vibrațiile sonore </a:t>
            </a:r>
            <a:r>
              <a:rPr lang="ro-RO" b="0" dirty="0"/>
              <a:t>determină mișcarea membranei bazilare, care curbează stereocilii (structuri asemănătoare firelor de păr) de pe celulele ciliate. Această acțiune de curbare deschide canalele ionice, ducând la o modificare a potențialului electric al celulelor ciliate, eliberarea de neurotransmițători și generarea de impulsuri electrice în nervul auditiv, transmițând în cele din urmă informațiile sonore către creier.</a:t>
            </a:r>
          </a:p>
          <a:p>
            <a:endParaRPr lang="ro-RO" b="0" dirty="0"/>
          </a:p>
          <a:p>
            <a:pPr marL="0" indent="0" algn="ctr">
              <a:buNone/>
            </a:pPr>
            <a:r>
              <a:rPr lang="ro-RO" b="1" dirty="0">
                <a:solidFill>
                  <a:srgbClr val="FF0000"/>
                </a:solidFill>
              </a:rPr>
              <a:t>Procesul de conversie</a:t>
            </a:r>
          </a:p>
          <a:p>
            <a:r>
              <a:rPr lang="ro-RO" b="1" dirty="0"/>
              <a:t>Intrare mecanică: </a:t>
            </a:r>
            <a:r>
              <a:rPr lang="ro-RO" dirty="0"/>
              <a:t>Undele sonore care intră în ureche determină vibrația membranei bazilare din cohlee.</a:t>
            </a:r>
          </a:p>
          <a:p>
            <a:r>
              <a:rPr lang="ro-RO" b="1" dirty="0"/>
              <a:t>Stimularea celulelor ciliate</a:t>
            </a:r>
            <a:r>
              <a:rPr lang="ro-RO" dirty="0"/>
              <a:t>: </a:t>
            </a:r>
            <a:r>
              <a:rPr lang="ro-RO" b="0" dirty="0"/>
              <a:t>Organul Corti, care se află pe membrana bazilară, conține celule ciliate interne și externe cu stereocilii. Vibrațiile membranei bazilare determină curbarea acestor stereocilii față de membrana tectorială, o structură rigidă deasupra lor. Deplasare ciliilor cu câțiva Angstromi – variază potențialul membranar.</a:t>
            </a:r>
          </a:p>
          <a:p>
            <a:r>
              <a:rPr lang="ro-RO" b="1" dirty="0"/>
              <a:t>Deschiderea canalelor ionice:</a:t>
            </a:r>
            <a:r>
              <a:rPr lang="ro-RO" dirty="0"/>
              <a:t> </a:t>
            </a:r>
            <a:r>
              <a:rPr lang="ro-RO" b="0" dirty="0"/>
              <a:t>Curbarea stereociliilor deschide canale ionice controlate mecanic.</a:t>
            </a:r>
          </a:p>
          <a:p>
            <a:r>
              <a:rPr lang="ro-RO" b="0" dirty="0"/>
              <a:t>Generarea semnalelor electrice: Acest influx de ioni modifică potențialul membranei celulei ciliate.</a:t>
            </a:r>
          </a:p>
          <a:p>
            <a:r>
              <a:rPr lang="ro-RO" b="1" dirty="0"/>
              <a:t>Eliberarea neurotransmițătorilor</a:t>
            </a:r>
            <a:r>
              <a:rPr lang="ro-RO" dirty="0"/>
              <a:t>: </a:t>
            </a:r>
            <a:r>
              <a:rPr lang="ro-RO" b="0" dirty="0"/>
              <a:t>Starea electrică alterată determină celulele ciliate să elibereze neurotransmițători la baza lor.</a:t>
            </a:r>
          </a:p>
          <a:p>
            <a:r>
              <a:rPr lang="ro-RO" b="1" dirty="0"/>
              <a:t>Transmiterea impulsurilor nervoase:</a:t>
            </a:r>
            <a:r>
              <a:rPr lang="ro-RO" dirty="0"/>
              <a:t> </a:t>
            </a:r>
            <a:r>
              <a:rPr lang="ro-RO" b="0" dirty="0"/>
              <a:t>Acești neurotransmițători excită terminațiile nervoase ale fibrelor nervoase auditive.</a:t>
            </a:r>
          </a:p>
          <a:p>
            <a:r>
              <a:rPr lang="ro-RO" b="1" dirty="0"/>
              <a:t>Fluxul nervos către creier:</a:t>
            </a:r>
            <a:r>
              <a:rPr lang="ro-RO" dirty="0"/>
              <a:t> </a:t>
            </a:r>
            <a:r>
              <a:rPr lang="ro-RO" b="0" dirty="0"/>
              <a:t>Impulsurile electrice rezultate sunt transmise de-a lungul nervului auditiv către creier, unde sunt interpretate ca sunet.</a:t>
            </a:r>
          </a:p>
        </p:txBody>
      </p:sp>
      <p:sp>
        <p:nvSpPr>
          <p:cNvPr id="4" name="Arrow: Right 3">
            <a:extLst>
              <a:ext uri="{FF2B5EF4-FFF2-40B4-BE49-F238E27FC236}">
                <a16:creationId xmlns:a16="http://schemas.microsoft.com/office/drawing/2014/main" id="{2376FB42-BCDF-D177-8F8A-8D15D4D8C7F6}"/>
              </a:ext>
            </a:extLst>
          </p:cNvPr>
          <p:cNvSpPr/>
          <p:nvPr/>
        </p:nvSpPr>
        <p:spPr>
          <a:xfrm>
            <a:off x="4444511" y="502016"/>
            <a:ext cx="112395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447908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9030-4988-6C07-D122-195767097238}"/>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2FF5CDC1-8D38-0A77-199D-534F5E25E1A7}"/>
              </a:ext>
            </a:extLst>
          </p:cNvPr>
          <p:cNvPicPr>
            <a:picLocks noGrp="1" noChangeAspect="1"/>
          </p:cNvPicPr>
          <p:nvPr>
            <p:ph idx="1"/>
          </p:nvPr>
        </p:nvPicPr>
        <p:blipFill>
          <a:blip r:embed="rId2"/>
          <a:stretch>
            <a:fillRect/>
          </a:stretch>
        </p:blipFill>
        <p:spPr>
          <a:xfrm>
            <a:off x="3724275" y="2134394"/>
            <a:ext cx="4743450" cy="3733800"/>
          </a:xfrm>
          <a:prstGeom prst="rect">
            <a:avLst/>
          </a:prstGeom>
        </p:spPr>
      </p:pic>
      <p:pic>
        <p:nvPicPr>
          <p:cNvPr id="7" name="Picture 6">
            <a:extLst>
              <a:ext uri="{FF2B5EF4-FFF2-40B4-BE49-F238E27FC236}">
                <a16:creationId xmlns:a16="http://schemas.microsoft.com/office/drawing/2014/main" id="{E1D856A2-C403-6A77-3BF5-3443764BC259}"/>
              </a:ext>
            </a:extLst>
          </p:cNvPr>
          <p:cNvPicPr>
            <a:picLocks noChangeAspect="1"/>
          </p:cNvPicPr>
          <p:nvPr/>
        </p:nvPicPr>
        <p:blipFill>
          <a:blip r:embed="rId2"/>
          <a:stretch>
            <a:fillRect/>
          </a:stretch>
        </p:blipFill>
        <p:spPr>
          <a:xfrm>
            <a:off x="3724275" y="1562100"/>
            <a:ext cx="4743450" cy="3733800"/>
          </a:xfrm>
          <a:prstGeom prst="rect">
            <a:avLst/>
          </a:prstGeom>
        </p:spPr>
      </p:pic>
      <p:pic>
        <p:nvPicPr>
          <p:cNvPr id="11" name="Picture 10">
            <a:extLst>
              <a:ext uri="{FF2B5EF4-FFF2-40B4-BE49-F238E27FC236}">
                <a16:creationId xmlns:a16="http://schemas.microsoft.com/office/drawing/2014/main" id="{B825FC0B-9013-1AFE-4293-746A07CE18BF}"/>
              </a:ext>
            </a:extLst>
          </p:cNvPr>
          <p:cNvPicPr>
            <a:picLocks noChangeAspect="1"/>
          </p:cNvPicPr>
          <p:nvPr/>
        </p:nvPicPr>
        <p:blipFill>
          <a:blip r:embed="rId3"/>
          <a:stretch>
            <a:fillRect/>
          </a:stretch>
        </p:blipFill>
        <p:spPr>
          <a:xfrm>
            <a:off x="2366962" y="419100"/>
            <a:ext cx="7458075" cy="6019800"/>
          </a:xfrm>
          <a:prstGeom prst="rect">
            <a:avLst/>
          </a:prstGeom>
        </p:spPr>
      </p:pic>
    </p:spTree>
    <p:extLst>
      <p:ext uri="{BB962C8B-B14F-4D97-AF65-F5344CB8AC3E}">
        <p14:creationId xmlns:p14="http://schemas.microsoft.com/office/powerpoint/2010/main" val="4153161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97B2-DDA2-330D-259C-F998EC601FE3}"/>
              </a:ext>
            </a:extLst>
          </p:cNvPr>
          <p:cNvSpPr>
            <a:spLocks noGrp="1"/>
          </p:cNvSpPr>
          <p:nvPr>
            <p:ph type="title"/>
          </p:nvPr>
        </p:nvSpPr>
        <p:spPr/>
        <p:txBody>
          <a:bodyPr/>
          <a:lstStyle/>
          <a:p>
            <a:r>
              <a:rPr lang="ro-RO" dirty="0"/>
              <a:t>Fenomene electrice în cohlee. </a:t>
            </a:r>
          </a:p>
        </p:txBody>
      </p:sp>
      <p:sp>
        <p:nvSpPr>
          <p:cNvPr id="3" name="Content Placeholder 2">
            <a:extLst>
              <a:ext uri="{FF2B5EF4-FFF2-40B4-BE49-F238E27FC236}">
                <a16:creationId xmlns:a16="http://schemas.microsoft.com/office/drawing/2014/main" id="{4EE17E27-19C8-09C7-46F8-08BAF1CB5DAD}"/>
              </a:ext>
            </a:extLst>
          </p:cNvPr>
          <p:cNvSpPr>
            <a:spLocks noGrp="1"/>
          </p:cNvSpPr>
          <p:nvPr>
            <p:ph idx="1"/>
          </p:nvPr>
        </p:nvSpPr>
        <p:spPr>
          <a:xfrm>
            <a:off x="838200" y="1690688"/>
            <a:ext cx="10515600" cy="4938712"/>
          </a:xfrm>
        </p:spPr>
        <p:txBody>
          <a:bodyPr>
            <a:normAutofit lnSpcReduction="10000"/>
          </a:bodyPr>
          <a:lstStyle/>
          <a:p>
            <a:r>
              <a:rPr lang="ro-RO" b="0" dirty="0"/>
              <a:t>Endolimfa, datorită secreției striilor vasculare, are o concentrație excesivă de ioni de potasiu în comparație cu perilimfa, prin urmare spațiul său este încărcat pozitiv (+80 mV) față de perilimfă. </a:t>
            </a:r>
          </a:p>
          <a:p>
            <a:endParaRPr lang="ro-RO" b="0" dirty="0"/>
          </a:p>
          <a:p>
            <a:r>
              <a:rPr lang="ro-RO" b="0" dirty="0"/>
              <a:t>Potențialul de repaus al celulelor ciliate (-40 mV) în timpul acțiunii vibrațiilor membranelor tegumentare și bazale cauzate de limfă se modifică nesemnificativ (potențial receptor 1-3 mV). Cu toate acestea, dacă încercăm să înregistrăm potențialul endocohlear, față de urechea medie, valoarea sa va fi de 140 mV și se va modifica în funcție de frecvența undei sonore active, ceea ce a permis denumirea sa de potențial de microfon. </a:t>
            </a:r>
          </a:p>
          <a:p>
            <a:endParaRPr lang="ro-RO" b="0" dirty="0"/>
          </a:p>
          <a:p>
            <a:r>
              <a:rPr lang="ro-RO" b="0" dirty="0"/>
              <a:t>Se crede că potențialul receptor al celulelor ciliate modulează modificările potențialului de microfon, iar potențialul de sumare rezultat este perceput de neuronii de ordinul I, care transmit informații mai departe către sistemul nervos central.</a:t>
            </a:r>
          </a:p>
        </p:txBody>
      </p:sp>
    </p:spTree>
    <p:extLst>
      <p:ext uri="{BB962C8B-B14F-4D97-AF65-F5344CB8AC3E}">
        <p14:creationId xmlns:p14="http://schemas.microsoft.com/office/powerpoint/2010/main" val="2749559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FD39-123F-8A8B-FD7A-67C5E417DA32}"/>
              </a:ext>
            </a:extLst>
          </p:cNvPr>
          <p:cNvSpPr>
            <a:spLocks noGrp="1"/>
          </p:cNvSpPr>
          <p:nvPr>
            <p:ph type="title"/>
          </p:nvPr>
        </p:nvSpPr>
        <p:spPr>
          <a:xfrm>
            <a:off x="838200" y="365125"/>
            <a:ext cx="10515600" cy="619613"/>
          </a:xfrm>
        </p:spPr>
        <p:txBody>
          <a:bodyPr>
            <a:normAutofit fontScale="90000"/>
          </a:bodyPr>
          <a:lstStyle/>
          <a:p>
            <a:r>
              <a:rPr lang="ro-MD" dirty="0"/>
              <a:t>REC.:   Mecanismul auzului</a:t>
            </a:r>
            <a:endParaRPr lang="ro-RO" dirty="0"/>
          </a:p>
        </p:txBody>
      </p:sp>
      <p:sp>
        <p:nvSpPr>
          <p:cNvPr id="4" name="Content Placeholder 3">
            <a:extLst>
              <a:ext uri="{FF2B5EF4-FFF2-40B4-BE49-F238E27FC236}">
                <a16:creationId xmlns:a16="http://schemas.microsoft.com/office/drawing/2014/main" id="{20C7C128-C778-3DAD-D88C-B7EB0DF77E3D}"/>
              </a:ext>
            </a:extLst>
          </p:cNvPr>
          <p:cNvSpPr>
            <a:spLocks noGrp="1"/>
          </p:cNvSpPr>
          <p:nvPr>
            <p:ph idx="1"/>
          </p:nvPr>
        </p:nvSpPr>
        <p:spPr>
          <a:xfrm>
            <a:off x="527539" y="984738"/>
            <a:ext cx="11443836" cy="5110163"/>
          </a:xfrm>
        </p:spPr>
        <p:txBody>
          <a:bodyPr>
            <a:normAutofit fontScale="92500" lnSpcReduction="20000"/>
          </a:bodyPr>
          <a:lstStyle/>
          <a:p>
            <a:endParaRPr lang="ro-MD" b="0" dirty="0"/>
          </a:p>
          <a:p>
            <a:r>
              <a:rPr lang="ro-MD" b="0" dirty="0"/>
              <a:t>Natura și caractersiticile undei sonore nu se modifică pînă la membrana bazilară. Aici are loc separarea componentelor undei sonore în funcție de frecvență (analiza Fourier), iar la nivelul celulelor ciliate are loc și transformarea naturii informațiilor </a:t>
            </a:r>
            <a:r>
              <a:rPr lang="ro-MD" b="0" i="1" dirty="0"/>
              <a:t>din informații de tip mecanic în informații de tip electric (potețiale de acțiune) la nivelul nervului auditiv.</a:t>
            </a:r>
          </a:p>
          <a:p>
            <a:endParaRPr lang="ro-MD" b="0" dirty="0"/>
          </a:p>
          <a:p>
            <a:r>
              <a:rPr lang="ro-MD" b="0" dirty="0"/>
              <a:t>În pavilionul urechii dirijează unda sonoră spre conductul auditiv, dar pavilionul joacă un rol esențial și în determinarea direcției de unde vin sunetele.</a:t>
            </a:r>
          </a:p>
          <a:p>
            <a:r>
              <a:rPr lang="ro-MD" b="0" dirty="0"/>
              <a:t>Unda sonoră, care este sferică în aer, devine plată în conductul auditiv păstrându-și astfel densitatea de energie. </a:t>
            </a:r>
          </a:p>
          <a:p>
            <a:endParaRPr lang="ro-MD" b="0" dirty="0"/>
          </a:p>
          <a:p>
            <a:r>
              <a:rPr lang="ro-MD" b="0" dirty="0"/>
              <a:t>Presiunea creată de unda sonoră determină vibrații ale membranei timpanice. Deoarece membrana timpanică are inerție mică vibrațiile ei reprodu vibrațiile aerului produse de unda sonoră. Prin intermediul timpanului vibrațiile sunt transmise celor 3 oscioare din urechea medie și apoi ferestrei ovale. Aici are amplificarea presiunii exercitate de unda sonoră. </a:t>
            </a:r>
          </a:p>
          <a:p>
            <a:endParaRPr lang="ro-MD" b="0" dirty="0"/>
          </a:p>
          <a:p>
            <a:r>
              <a:rPr lang="ro-MD" b="0" dirty="0"/>
              <a:t>Dat fiind faptul, că aria membranei timpanice este de cca 65 mm2 iar cea a ferestrei ovale de cca 2,5 mm2, presiunea poate fi amplificată de aprox. 29 de ori, la forțe aprox. egale</a:t>
            </a:r>
            <a:endParaRPr lang="ro-RO" b="0" dirty="0"/>
          </a:p>
        </p:txBody>
      </p:sp>
    </p:spTree>
    <p:extLst>
      <p:ext uri="{BB962C8B-B14F-4D97-AF65-F5344CB8AC3E}">
        <p14:creationId xmlns:p14="http://schemas.microsoft.com/office/powerpoint/2010/main" val="2339824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E47D6-7520-0311-8B15-3D8162DC3D4C}"/>
              </a:ext>
            </a:extLst>
          </p:cNvPr>
          <p:cNvSpPr>
            <a:spLocks noGrp="1"/>
          </p:cNvSpPr>
          <p:nvPr>
            <p:ph idx="1"/>
          </p:nvPr>
        </p:nvSpPr>
        <p:spPr>
          <a:xfrm>
            <a:off x="838200" y="328246"/>
            <a:ext cx="10515600" cy="6339254"/>
          </a:xfrm>
        </p:spPr>
        <p:txBody>
          <a:bodyPr>
            <a:normAutofit fontScale="92500" lnSpcReduction="10000"/>
          </a:bodyPr>
          <a:lstStyle/>
          <a:p>
            <a:r>
              <a:rPr lang="ro-MD" dirty="0"/>
              <a:t>Nivelul amplificării poate fi controlat prin intermediul mușchilor ce acționează ciocanul și scărița care pot modifica forța ce acșionează asupra ferestrei ovale. </a:t>
            </a:r>
          </a:p>
          <a:p>
            <a:r>
              <a:rPr lang="ro-MD" dirty="0"/>
              <a:t>Vibrațiile ferestrei ovale sunt transmise perilimfei din rampa vestibulară, apoi, prinhelicotremă ajung în perilimfa din rampa timpanică, și în cele din urmă, ajung la fereastra ovală. </a:t>
            </a:r>
          </a:p>
          <a:p>
            <a:r>
              <a:rPr lang="ro-MD" dirty="0"/>
              <a:t>Vibrațiile ferestrei ovale sunt în antifază cu cele ale aerului din urechea medie și cu cele ale ferestrei rotund (când fereastra ovală este deformată max spre interior – fereastra rotundă este deformată max spre exterior). Aceasta duce la o deformare și mai mare a membranei bazilare echivalentă cu o amplificare suplimentară (cca 6 dB). </a:t>
            </a:r>
          </a:p>
          <a:p>
            <a:r>
              <a:rPr lang="ro-MD" dirty="0"/>
              <a:t>Vibrațiile perilimfei se transmit și endolimfei, dar determină și vibrații ale mebranei bazilare. </a:t>
            </a:r>
          </a:p>
          <a:p>
            <a:r>
              <a:rPr lang="ro-MD" dirty="0"/>
              <a:t>Localizarea amplitudinii maxime de vibrație pe membrana bazilară are loc prin rezonanță acolo, unde frecvența undei sonore coincide cu frecvența proprie de vibrație a membranei (vezi fig.) </a:t>
            </a:r>
          </a:p>
          <a:p>
            <a:r>
              <a:rPr lang="ro-MD" dirty="0"/>
              <a:t>Vibrațiile din endolimfă și deformarea membranei bazilare determină îndoirea ciliilor celulelor ciliate interne, cu precădere a celor situate în regiunea de deformare maximă a membranei bazilare. </a:t>
            </a:r>
          </a:p>
        </p:txBody>
      </p:sp>
    </p:spTree>
    <p:extLst>
      <p:ext uri="{BB962C8B-B14F-4D97-AF65-F5344CB8AC3E}">
        <p14:creationId xmlns:p14="http://schemas.microsoft.com/office/powerpoint/2010/main" val="3936521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385EA-1C5C-C273-4AB3-120A5A43E6EA}"/>
              </a:ext>
            </a:extLst>
          </p:cNvPr>
          <p:cNvSpPr>
            <a:spLocks noGrp="1"/>
          </p:cNvSpPr>
          <p:nvPr>
            <p:ph idx="1"/>
          </p:nvPr>
        </p:nvSpPr>
        <p:spPr>
          <a:xfrm>
            <a:off x="381000" y="361950"/>
            <a:ext cx="11315700" cy="6273311"/>
          </a:xfrm>
        </p:spPr>
        <p:txBody>
          <a:bodyPr>
            <a:normAutofit lnSpcReduction="10000"/>
          </a:bodyPr>
          <a:lstStyle/>
          <a:p>
            <a:r>
              <a:rPr lang="ro-MD" b="0" dirty="0">
                <a:latin typeface="+mn-lt"/>
              </a:rPr>
              <a:t>Deformarea ciliilor determină deschiderea unor canale de potasiu și pătrunderea ionilor de K+ (din endolimfa bogată în K+) în celula ciliată al cărei interior este la potențial negativ. </a:t>
            </a:r>
          </a:p>
          <a:p>
            <a:r>
              <a:rPr lang="ro-MD" b="0" dirty="0">
                <a:latin typeface="+mn-lt"/>
              </a:rPr>
              <a:t>Ca urmare, are loc depolarizarea membranei celulare și eliberarea neurotransmițătorului (glutamat) în capătul celulei dinspre membrana bazilară unde se găsesc sinapsele cu fibrele nervoase asociate celulei respective. </a:t>
            </a:r>
          </a:p>
          <a:p>
            <a:r>
              <a:rPr lang="ro-MD" b="0" dirty="0">
                <a:latin typeface="+mn-lt"/>
              </a:rPr>
              <a:t>Mediatorul chimic produce stimularea neuronilor și apariția potențialelor de acțiune. Se observă, că înalțimea undelor sonore (frecvența) este codificată spațial în membrana bazilară și tot spațial în nervul auditiv și apoi în cortex. </a:t>
            </a:r>
          </a:p>
          <a:p>
            <a:r>
              <a:rPr lang="ro-MD" b="0" dirty="0">
                <a:latin typeface="+mn-lt"/>
              </a:rPr>
              <a:t>Se pare că intensitatea sunetelor este codificată prin frecvența potențialelor de acțiune prin fibrelenervoase, iar tonalitateaeste obținută din ambele codfificări pentru fiecare armonică.</a:t>
            </a:r>
          </a:p>
          <a:p>
            <a:r>
              <a:rPr lang="ro-MD" b="0" dirty="0">
                <a:latin typeface="+mn-lt"/>
              </a:rPr>
              <a:t> Localizarea poziției sursei sunetelor este apanajul audiției binauricuare. </a:t>
            </a:r>
          </a:p>
          <a:p>
            <a:r>
              <a:rPr lang="ro-MD" b="0" dirty="0">
                <a:latin typeface="+mn-lt"/>
              </a:rPr>
              <a:t>Am văzut, că prin intermediul pavilionului urechii putem determina cu precizie direcția originii sunetului. În audiția binauriculară se pot determina 2 direcții ușor diferite, din care vin sunetele la cele două urechi. Evident, sursa sunetului se va afla la intersecția celor două direcții astfel determinate. </a:t>
            </a:r>
          </a:p>
          <a:p>
            <a:r>
              <a:rPr lang="ro-MD" b="0" dirty="0">
                <a:latin typeface="+mn-lt"/>
              </a:rPr>
              <a:t>În practică, se simulează spațialitatea sunetelro prin decalarea lor în căti (audiție stereofonică_ sau în 2,4, 5+1 difuzoare (sunet spațial)</a:t>
            </a:r>
            <a:endParaRPr lang="ro-RO" b="0" dirty="0">
              <a:latin typeface="+mn-lt"/>
            </a:endParaRPr>
          </a:p>
          <a:p>
            <a:endParaRPr lang="ro-RO" dirty="0"/>
          </a:p>
        </p:txBody>
      </p:sp>
    </p:spTree>
    <p:extLst>
      <p:ext uri="{BB962C8B-B14F-4D97-AF65-F5344CB8AC3E}">
        <p14:creationId xmlns:p14="http://schemas.microsoft.com/office/powerpoint/2010/main" val="1599352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Theories</a:t>
            </a:r>
            <a:r>
              <a:rPr spc="-20" dirty="0"/>
              <a:t> </a:t>
            </a:r>
            <a:r>
              <a:rPr dirty="0"/>
              <a:t>of</a:t>
            </a:r>
            <a:r>
              <a:rPr spc="-15" dirty="0"/>
              <a:t> </a:t>
            </a:r>
            <a:r>
              <a:rPr spc="-10" dirty="0"/>
              <a:t>hearing</a:t>
            </a:r>
          </a:p>
        </p:txBody>
      </p:sp>
      <p:sp>
        <p:nvSpPr>
          <p:cNvPr id="3" name="object 3"/>
          <p:cNvSpPr txBox="1"/>
          <p:nvPr/>
        </p:nvSpPr>
        <p:spPr>
          <a:xfrm>
            <a:off x="641400" y="1664589"/>
            <a:ext cx="6064200" cy="4805546"/>
          </a:xfrm>
          <a:prstGeom prst="rect">
            <a:avLst/>
          </a:prstGeom>
        </p:spPr>
        <p:txBody>
          <a:bodyPr vert="horz" wrap="square" lIns="0" tIns="48895" rIns="0" bIns="0" rtlCol="0">
            <a:spAutoFit/>
          </a:bodyPr>
          <a:lstStyle/>
          <a:p>
            <a:pPr marL="240029" marR="5080" indent="-227329">
              <a:lnSpc>
                <a:spcPct val="90000"/>
              </a:lnSpc>
              <a:spcBef>
                <a:spcPts val="385"/>
              </a:spcBef>
              <a:buFont typeface="Arial MT"/>
              <a:buChar char="•"/>
              <a:tabLst>
                <a:tab pos="241300" algn="l"/>
                <a:tab pos="1827530" algn="l"/>
              </a:tabLst>
            </a:pPr>
            <a:r>
              <a:rPr lang="en-US" sz="2400" spc="-10" dirty="0">
                <a:latin typeface="Calibri"/>
                <a:cs typeface="Calibri"/>
              </a:rPr>
              <a:t>Teoria </a:t>
            </a:r>
            <a:r>
              <a:rPr lang="en-US" sz="2400" spc="-10" dirty="0" err="1">
                <a:latin typeface="Calibri"/>
                <a:cs typeface="Calibri"/>
              </a:rPr>
              <a:t>rezonanței</a:t>
            </a:r>
            <a:r>
              <a:rPr lang="en-US" sz="2400" spc="-10" dirty="0">
                <a:latin typeface="Calibri"/>
                <a:cs typeface="Calibri"/>
              </a:rPr>
              <a:t> a </a:t>
            </a:r>
            <a:r>
              <a:rPr lang="en-US" sz="2400" spc="-10" dirty="0" err="1">
                <a:latin typeface="Calibri"/>
                <a:cs typeface="Calibri"/>
              </a:rPr>
              <a:t>lui</a:t>
            </a:r>
            <a:r>
              <a:rPr lang="en-US" sz="2400" spc="-10" dirty="0">
                <a:latin typeface="Calibri"/>
                <a:cs typeface="Calibri"/>
              </a:rPr>
              <a:t> Helmholtz (</a:t>
            </a:r>
            <a:r>
              <a:rPr lang="en-US" sz="2400" spc="-10" dirty="0" err="1">
                <a:latin typeface="Calibri"/>
                <a:cs typeface="Calibri"/>
              </a:rPr>
              <a:t>teoria</a:t>
            </a:r>
            <a:r>
              <a:rPr lang="en-US" sz="2400" spc="-10" dirty="0">
                <a:latin typeface="Calibri"/>
                <a:cs typeface="Calibri"/>
              </a:rPr>
              <a:t> </a:t>
            </a:r>
            <a:r>
              <a:rPr lang="en-US" sz="2400" spc="-10" dirty="0" err="1">
                <a:latin typeface="Calibri"/>
                <a:cs typeface="Calibri"/>
              </a:rPr>
              <a:t>locului</a:t>
            </a:r>
            <a:r>
              <a:rPr lang="en-US" sz="2400" spc="-10" dirty="0">
                <a:latin typeface="Calibri"/>
                <a:cs typeface="Calibri"/>
              </a:rPr>
              <a:t>): Urechea </a:t>
            </a:r>
            <a:r>
              <a:rPr lang="en-US" sz="2400" spc="-10" dirty="0" err="1">
                <a:latin typeface="Calibri"/>
                <a:cs typeface="Calibri"/>
              </a:rPr>
              <a:t>internă</a:t>
            </a:r>
            <a:r>
              <a:rPr lang="en-US" sz="2400" spc="-10" dirty="0">
                <a:latin typeface="Calibri"/>
                <a:cs typeface="Calibri"/>
              </a:rPr>
              <a:t> </a:t>
            </a:r>
            <a:r>
              <a:rPr lang="en-US" sz="2400" spc="-10" dirty="0" err="1">
                <a:latin typeface="Calibri"/>
                <a:cs typeface="Calibri"/>
              </a:rPr>
              <a:t>servește</a:t>
            </a:r>
            <a:r>
              <a:rPr lang="en-US" sz="2400" spc="-10" dirty="0">
                <a:latin typeface="Calibri"/>
                <a:cs typeface="Calibri"/>
              </a:rPr>
              <a:t> ca un </a:t>
            </a:r>
            <a:r>
              <a:rPr lang="en-US" sz="2400" spc="-10" dirty="0" err="1">
                <a:latin typeface="Calibri"/>
                <a:cs typeface="Calibri"/>
              </a:rPr>
              <a:t>rezonator</a:t>
            </a:r>
            <a:r>
              <a:rPr lang="en-US" sz="2400" spc="-10" dirty="0">
                <a:latin typeface="Calibri"/>
                <a:cs typeface="Calibri"/>
              </a:rPr>
              <a:t> </a:t>
            </a:r>
            <a:r>
              <a:rPr lang="en-US" sz="2400" spc="-10" dirty="0" err="1">
                <a:latin typeface="Calibri"/>
                <a:cs typeface="Calibri"/>
              </a:rPr>
              <a:t>acordat</a:t>
            </a:r>
            <a:r>
              <a:rPr lang="en-US" sz="2400" spc="-10" dirty="0">
                <a:latin typeface="Calibri"/>
                <a:cs typeface="Calibri"/>
              </a:rPr>
              <a:t> care </a:t>
            </a:r>
            <a:r>
              <a:rPr lang="en-US" sz="2400" spc="-10" dirty="0" err="1">
                <a:latin typeface="Calibri"/>
                <a:cs typeface="Calibri"/>
              </a:rPr>
              <a:t>transmite</a:t>
            </a:r>
            <a:r>
              <a:rPr lang="en-US" sz="2400" spc="-10" dirty="0">
                <a:latin typeface="Calibri"/>
                <a:cs typeface="Calibri"/>
              </a:rPr>
              <a:t> </a:t>
            </a:r>
            <a:r>
              <a:rPr lang="en-US" sz="2400" spc="-10" dirty="0" err="1">
                <a:latin typeface="Calibri"/>
                <a:cs typeface="Calibri"/>
              </a:rPr>
              <a:t>reprezentarea</a:t>
            </a:r>
            <a:r>
              <a:rPr lang="en-US" sz="2400" spc="-10" dirty="0">
                <a:latin typeface="Calibri"/>
                <a:cs typeface="Calibri"/>
              </a:rPr>
              <a:t> </a:t>
            </a:r>
            <a:r>
              <a:rPr lang="en-US" sz="2400" spc="-10" dirty="0" err="1">
                <a:latin typeface="Calibri"/>
                <a:cs typeface="Calibri"/>
              </a:rPr>
              <a:t>spectrală</a:t>
            </a:r>
            <a:r>
              <a:rPr lang="en-US" sz="2400" spc="-10" dirty="0">
                <a:latin typeface="Calibri"/>
                <a:cs typeface="Calibri"/>
              </a:rPr>
              <a:t> </a:t>
            </a:r>
            <a:r>
              <a:rPr lang="en-US" sz="2400" spc="-10" dirty="0" err="1">
                <a:latin typeface="Calibri"/>
                <a:cs typeface="Calibri"/>
              </a:rPr>
              <a:t>către</a:t>
            </a:r>
            <a:r>
              <a:rPr lang="en-US" sz="2400" spc="-10" dirty="0">
                <a:latin typeface="Calibri"/>
                <a:cs typeface="Calibri"/>
              </a:rPr>
              <a:t> </a:t>
            </a:r>
            <a:r>
              <a:rPr lang="en-US" sz="2400" spc="-10" dirty="0" err="1">
                <a:latin typeface="Calibri"/>
                <a:cs typeface="Calibri"/>
              </a:rPr>
              <a:t>trunchiul</a:t>
            </a:r>
            <a:r>
              <a:rPr lang="en-US" sz="2400" spc="-10" dirty="0">
                <a:latin typeface="Calibri"/>
                <a:cs typeface="Calibri"/>
              </a:rPr>
              <a:t> cerebral </a:t>
            </a:r>
            <a:r>
              <a:rPr lang="en-US" sz="2400" spc="-10" dirty="0" err="1">
                <a:latin typeface="Calibri"/>
                <a:cs typeface="Calibri"/>
              </a:rPr>
              <a:t>și</a:t>
            </a:r>
            <a:r>
              <a:rPr lang="en-US" sz="2400" spc="-10" dirty="0">
                <a:latin typeface="Calibri"/>
                <a:cs typeface="Calibri"/>
              </a:rPr>
              <a:t> </a:t>
            </a:r>
            <a:r>
              <a:rPr lang="en-US" sz="2400" spc="-10" dirty="0" err="1">
                <a:latin typeface="Calibri"/>
                <a:cs typeface="Calibri"/>
              </a:rPr>
              <a:t>apoi</a:t>
            </a:r>
            <a:r>
              <a:rPr lang="en-US" sz="2400" spc="-10" dirty="0">
                <a:latin typeface="Calibri"/>
                <a:cs typeface="Calibri"/>
              </a:rPr>
              <a:t> </a:t>
            </a:r>
            <a:r>
              <a:rPr lang="en-US" sz="2400" spc="-10" dirty="0" err="1">
                <a:latin typeface="Calibri"/>
                <a:cs typeface="Calibri"/>
              </a:rPr>
              <a:t>către</a:t>
            </a:r>
            <a:r>
              <a:rPr lang="en-US" sz="2400" spc="-10" dirty="0">
                <a:latin typeface="Calibri"/>
                <a:cs typeface="Calibri"/>
              </a:rPr>
              <a:t> </a:t>
            </a:r>
            <a:r>
              <a:rPr lang="en-US" sz="2400" spc="-10" dirty="0" err="1">
                <a:latin typeface="Calibri"/>
                <a:cs typeface="Calibri"/>
              </a:rPr>
              <a:t>cortexul</a:t>
            </a:r>
            <a:r>
              <a:rPr lang="en-US" sz="2400" spc="-10" dirty="0">
                <a:latin typeface="Calibri"/>
                <a:cs typeface="Calibri"/>
              </a:rPr>
              <a:t> </a:t>
            </a:r>
            <a:r>
              <a:rPr lang="en-US" sz="2400" spc="-10" dirty="0" err="1">
                <a:latin typeface="Calibri"/>
                <a:cs typeface="Calibri"/>
              </a:rPr>
              <a:t>auditiv</a:t>
            </a:r>
            <a:r>
              <a:rPr lang="en-US" sz="2400" spc="-10" dirty="0">
                <a:latin typeface="Calibri"/>
                <a:cs typeface="Calibri"/>
              </a:rPr>
              <a:t> </a:t>
            </a:r>
            <a:r>
              <a:rPr lang="en-US" sz="2400" spc="-10" dirty="0" err="1">
                <a:latin typeface="Calibri"/>
                <a:cs typeface="Calibri"/>
              </a:rPr>
              <a:t>prin</a:t>
            </a:r>
            <a:r>
              <a:rPr lang="en-US" sz="2400" spc="-10" dirty="0">
                <a:latin typeface="Calibri"/>
                <a:cs typeface="Calibri"/>
              </a:rPr>
              <a:t> </a:t>
            </a:r>
            <a:r>
              <a:rPr lang="en-US" sz="2400" spc="-10" dirty="0" err="1">
                <a:latin typeface="Calibri"/>
                <a:cs typeface="Calibri"/>
              </a:rPr>
              <a:t>intermediul</a:t>
            </a:r>
            <a:r>
              <a:rPr lang="en-US" sz="2400" spc="-10" dirty="0">
                <a:latin typeface="Calibri"/>
                <a:cs typeface="Calibri"/>
              </a:rPr>
              <a:t> </a:t>
            </a:r>
            <a:r>
              <a:rPr lang="en-US" sz="2400" spc="-10" dirty="0" err="1">
                <a:latin typeface="Calibri"/>
                <a:cs typeface="Calibri"/>
              </a:rPr>
              <a:t>nervului</a:t>
            </a:r>
            <a:r>
              <a:rPr lang="en-US" sz="2400" spc="-10" dirty="0">
                <a:latin typeface="Calibri"/>
                <a:cs typeface="Calibri"/>
              </a:rPr>
              <a:t> </a:t>
            </a:r>
            <a:r>
              <a:rPr lang="en-US" sz="2400" spc="-10" dirty="0" err="1">
                <a:latin typeface="Calibri"/>
                <a:cs typeface="Calibri"/>
              </a:rPr>
              <a:t>auditiv</a:t>
            </a:r>
            <a:r>
              <a:rPr lang="en-US" sz="2400" spc="-10" dirty="0">
                <a:latin typeface="Calibri"/>
                <a:cs typeface="Calibri"/>
              </a:rPr>
              <a:t>. </a:t>
            </a:r>
            <a:endParaRPr lang="ro-RO" sz="2400" spc="-10" dirty="0">
              <a:latin typeface="Calibri"/>
              <a:cs typeface="Calibri"/>
            </a:endParaRPr>
          </a:p>
          <a:p>
            <a:pPr marL="240029" marR="5080" indent="-227329">
              <a:lnSpc>
                <a:spcPct val="90000"/>
              </a:lnSpc>
              <a:spcBef>
                <a:spcPts val="385"/>
              </a:spcBef>
              <a:buFont typeface="Arial MT"/>
              <a:buChar char="•"/>
              <a:tabLst>
                <a:tab pos="241300" algn="l"/>
                <a:tab pos="1827530" algn="l"/>
              </a:tabLst>
            </a:pPr>
            <a:r>
              <a:rPr lang="en-US" sz="2400" spc="-10" dirty="0">
                <a:latin typeface="Calibri"/>
                <a:cs typeface="Calibri"/>
              </a:rPr>
              <a:t>Membrana </a:t>
            </a:r>
            <a:r>
              <a:rPr lang="en-US" sz="2400" spc="-10" dirty="0" err="1">
                <a:latin typeface="Calibri"/>
                <a:cs typeface="Calibri"/>
              </a:rPr>
              <a:t>bazilară</a:t>
            </a:r>
            <a:r>
              <a:rPr lang="en-US" sz="2400" spc="-10" dirty="0">
                <a:latin typeface="Calibri"/>
                <a:cs typeface="Calibri"/>
              </a:rPr>
              <a:t> a </a:t>
            </a:r>
            <a:r>
              <a:rPr lang="en-US" sz="2400" spc="-10" dirty="0" err="1">
                <a:latin typeface="Calibri"/>
                <a:cs typeface="Calibri"/>
              </a:rPr>
              <a:t>urechii</a:t>
            </a:r>
            <a:r>
              <a:rPr lang="en-US" sz="2400" spc="-10" dirty="0">
                <a:latin typeface="Calibri"/>
                <a:cs typeface="Calibri"/>
              </a:rPr>
              <a:t> </a:t>
            </a:r>
            <a:r>
              <a:rPr lang="en-US" sz="2400" spc="-10" dirty="0" err="1">
                <a:latin typeface="Calibri"/>
                <a:cs typeface="Calibri"/>
              </a:rPr>
              <a:t>rezonează</a:t>
            </a:r>
            <a:r>
              <a:rPr lang="en-US" sz="2400" spc="-10" dirty="0">
                <a:latin typeface="Calibri"/>
                <a:cs typeface="Calibri"/>
              </a:rPr>
              <a:t> </a:t>
            </a:r>
            <a:r>
              <a:rPr lang="en-US" sz="2400" spc="-10" dirty="0" err="1">
                <a:latin typeface="Calibri"/>
                <a:cs typeface="Calibri"/>
              </a:rPr>
              <a:t>sunetul</a:t>
            </a:r>
            <a:r>
              <a:rPr lang="en-US" sz="2400" spc="-10" dirty="0">
                <a:latin typeface="Calibri"/>
                <a:cs typeface="Calibri"/>
              </a:rPr>
              <a:t> cu o </a:t>
            </a:r>
            <a:r>
              <a:rPr lang="en-US" sz="2400" spc="-10" dirty="0" err="1">
                <a:latin typeface="Calibri"/>
                <a:cs typeface="Calibri"/>
              </a:rPr>
              <a:t>frecvență</a:t>
            </a:r>
            <a:r>
              <a:rPr lang="en-US" sz="2400" spc="-10" dirty="0">
                <a:latin typeface="Calibri"/>
                <a:cs typeface="Calibri"/>
              </a:rPr>
              <a:t> </a:t>
            </a:r>
            <a:r>
              <a:rPr lang="en-US" sz="2400" spc="-10" dirty="0" err="1">
                <a:latin typeface="Calibri"/>
                <a:cs typeface="Calibri"/>
              </a:rPr>
              <a:t>caracteristică</a:t>
            </a:r>
            <a:r>
              <a:rPr lang="en-US" sz="2400" spc="-10" dirty="0">
                <a:latin typeface="Calibri"/>
                <a:cs typeface="Calibri"/>
              </a:rPr>
              <a:t> </a:t>
            </a:r>
            <a:r>
              <a:rPr lang="en-US" sz="2400" spc="-10" dirty="0" err="1">
                <a:latin typeface="Calibri"/>
                <a:cs typeface="Calibri"/>
              </a:rPr>
              <a:t>corespunzătoare</a:t>
            </a:r>
            <a:r>
              <a:rPr lang="en-US" sz="2400" spc="-10" dirty="0">
                <a:latin typeface="Calibri"/>
                <a:cs typeface="Calibri"/>
              </a:rPr>
              <a:t>.</a:t>
            </a:r>
            <a:endParaRPr lang="ro-RO" sz="2400" spc="-10" dirty="0">
              <a:latin typeface="Calibri"/>
              <a:cs typeface="Calibri"/>
            </a:endParaRPr>
          </a:p>
          <a:p>
            <a:pPr marL="240029" marR="5080" indent="-227329">
              <a:lnSpc>
                <a:spcPct val="90000"/>
              </a:lnSpc>
              <a:spcBef>
                <a:spcPts val="385"/>
              </a:spcBef>
              <a:buFont typeface="Arial MT"/>
              <a:buChar char="•"/>
              <a:tabLst>
                <a:tab pos="241300" algn="l"/>
                <a:tab pos="1827530" algn="l"/>
              </a:tabLst>
            </a:pPr>
            <a:r>
              <a:rPr lang="en-US" sz="2400" spc="-10" dirty="0">
                <a:latin typeface="Calibri"/>
                <a:cs typeface="Calibri"/>
              </a:rPr>
              <a:t>EXPERIMENTELE LUI VON BÉKÉSY au </a:t>
            </a:r>
            <a:r>
              <a:rPr lang="en-US" sz="2400" spc="-10" dirty="0" err="1">
                <a:latin typeface="Calibri"/>
                <a:cs typeface="Calibri"/>
              </a:rPr>
              <a:t>arătat</a:t>
            </a:r>
            <a:r>
              <a:rPr lang="en-US" sz="2400" spc="-10" dirty="0">
                <a:latin typeface="Calibri"/>
                <a:cs typeface="Calibri"/>
              </a:rPr>
              <a:t> </a:t>
            </a:r>
            <a:r>
              <a:rPr lang="en-US" sz="2400" spc="-10" dirty="0" err="1">
                <a:latin typeface="Calibri"/>
                <a:cs typeface="Calibri"/>
              </a:rPr>
              <a:t>existența</a:t>
            </a:r>
            <a:r>
              <a:rPr lang="en-US" sz="2400" spc="-10" dirty="0">
                <a:latin typeface="Calibri"/>
                <a:cs typeface="Calibri"/>
              </a:rPr>
              <a:t> </a:t>
            </a:r>
            <a:r>
              <a:rPr lang="en-US" sz="2400" spc="-10" dirty="0" err="1">
                <a:latin typeface="Calibri"/>
                <a:cs typeface="Calibri"/>
              </a:rPr>
              <a:t>undelor</a:t>
            </a:r>
            <a:r>
              <a:rPr lang="en-US" sz="2400" spc="-10" dirty="0">
                <a:latin typeface="Calibri"/>
                <a:cs typeface="Calibri"/>
              </a:rPr>
              <a:t> </a:t>
            </a:r>
            <a:r>
              <a:rPr lang="en-US" sz="2400" spc="-10" dirty="0" err="1">
                <a:latin typeface="Calibri"/>
                <a:cs typeface="Calibri"/>
              </a:rPr>
              <a:t>călătoare</a:t>
            </a:r>
            <a:r>
              <a:rPr lang="en-US" sz="2400" spc="-10" dirty="0">
                <a:latin typeface="Calibri"/>
                <a:cs typeface="Calibri"/>
              </a:rPr>
              <a:t> </a:t>
            </a:r>
            <a:r>
              <a:rPr lang="en-US" sz="2400" spc="-10" dirty="0" err="1">
                <a:latin typeface="Calibri"/>
                <a:cs typeface="Calibri"/>
              </a:rPr>
              <a:t>în</a:t>
            </a:r>
            <a:r>
              <a:rPr lang="en-US" sz="2400" spc="-10" dirty="0">
                <a:latin typeface="Calibri"/>
                <a:cs typeface="Calibri"/>
              </a:rPr>
              <a:t> membrana </a:t>
            </a:r>
            <a:r>
              <a:rPr lang="en-US" sz="2400" spc="-10" dirty="0" err="1">
                <a:latin typeface="Calibri"/>
                <a:cs typeface="Calibri"/>
              </a:rPr>
              <a:t>bazilară</a:t>
            </a:r>
            <a:r>
              <a:rPr lang="en-US" sz="2400" spc="-10" dirty="0">
                <a:latin typeface="Calibri"/>
                <a:cs typeface="Calibri"/>
              </a:rPr>
              <a:t> </a:t>
            </a:r>
            <a:r>
              <a:rPr lang="en-US" sz="2400" spc="-10" dirty="0" err="1">
                <a:latin typeface="Calibri"/>
                <a:cs typeface="Calibri"/>
              </a:rPr>
              <a:t>și</a:t>
            </a:r>
            <a:r>
              <a:rPr lang="en-US" sz="2400" spc="-10" dirty="0">
                <a:latin typeface="Calibri"/>
                <a:cs typeface="Calibri"/>
              </a:rPr>
              <a:t> </a:t>
            </a:r>
            <a:r>
              <a:rPr lang="en-US" sz="2400" spc="-10" dirty="0" err="1">
                <a:latin typeface="Calibri"/>
                <a:cs typeface="Calibri"/>
              </a:rPr>
              <a:t>că</a:t>
            </a:r>
            <a:r>
              <a:rPr lang="en-US" sz="2400" spc="-10" dirty="0">
                <a:latin typeface="Calibri"/>
                <a:cs typeface="Calibri"/>
              </a:rPr>
              <a:t> </a:t>
            </a:r>
            <a:r>
              <a:rPr lang="en-US" sz="2400" spc="-10" dirty="0" err="1">
                <a:latin typeface="Calibri"/>
                <a:cs typeface="Calibri"/>
              </a:rPr>
              <a:t>deplasarea</a:t>
            </a:r>
            <a:r>
              <a:rPr lang="en-US" sz="2400" spc="-10" dirty="0">
                <a:latin typeface="Calibri"/>
                <a:cs typeface="Calibri"/>
              </a:rPr>
              <a:t> </a:t>
            </a:r>
            <a:r>
              <a:rPr lang="en-US" sz="2400" spc="-10" dirty="0" err="1">
                <a:latin typeface="Calibri"/>
                <a:cs typeface="Calibri"/>
              </a:rPr>
              <a:t>maximă</a:t>
            </a:r>
            <a:r>
              <a:rPr lang="en-US" sz="2400" spc="-10" dirty="0">
                <a:latin typeface="Calibri"/>
                <a:cs typeface="Calibri"/>
              </a:rPr>
              <a:t> a </a:t>
            </a:r>
            <a:r>
              <a:rPr lang="en-US" sz="2400" spc="-10" dirty="0" err="1">
                <a:latin typeface="Calibri"/>
                <a:cs typeface="Calibri"/>
              </a:rPr>
              <a:t>undei</a:t>
            </a:r>
            <a:r>
              <a:rPr lang="en-US" sz="2400" spc="-10" dirty="0">
                <a:latin typeface="Calibri"/>
                <a:cs typeface="Calibri"/>
              </a:rPr>
              <a:t> </a:t>
            </a:r>
            <a:r>
              <a:rPr lang="en-US" sz="2400" spc="-10" dirty="0" err="1">
                <a:latin typeface="Calibri"/>
                <a:cs typeface="Calibri"/>
              </a:rPr>
              <a:t>călătoare</a:t>
            </a:r>
            <a:r>
              <a:rPr lang="en-US" sz="2400" spc="-10" dirty="0">
                <a:latin typeface="Calibri"/>
                <a:cs typeface="Calibri"/>
              </a:rPr>
              <a:t> era </a:t>
            </a:r>
            <a:r>
              <a:rPr lang="en-US" sz="2400" spc="-10" dirty="0" err="1">
                <a:latin typeface="Calibri"/>
                <a:cs typeface="Calibri"/>
              </a:rPr>
              <a:t>determinată</a:t>
            </a:r>
            <a:r>
              <a:rPr lang="en-US" sz="2400" spc="-10" dirty="0">
                <a:latin typeface="Calibri"/>
                <a:cs typeface="Calibri"/>
              </a:rPr>
              <a:t> de </a:t>
            </a:r>
            <a:r>
              <a:rPr lang="en-US" sz="2400" spc="-10" dirty="0" err="1">
                <a:latin typeface="Calibri"/>
                <a:cs typeface="Calibri"/>
              </a:rPr>
              <a:t>frecvența</a:t>
            </a:r>
            <a:r>
              <a:rPr lang="en-US" sz="2400" spc="-10" dirty="0">
                <a:latin typeface="Calibri"/>
                <a:cs typeface="Calibri"/>
              </a:rPr>
              <a:t> </a:t>
            </a:r>
            <a:r>
              <a:rPr lang="en-US" sz="2400" spc="-10" dirty="0" err="1">
                <a:latin typeface="Calibri"/>
                <a:cs typeface="Calibri"/>
              </a:rPr>
              <a:t>sunetului</a:t>
            </a:r>
            <a:r>
              <a:rPr lang="en-US" sz="2400" spc="-10" dirty="0">
                <a:latin typeface="Calibri"/>
                <a:cs typeface="Calibri"/>
              </a:rPr>
              <a:t>. Membrana </a:t>
            </a:r>
            <a:r>
              <a:rPr lang="en-US" sz="2400" spc="-10" dirty="0" err="1">
                <a:latin typeface="Calibri"/>
                <a:cs typeface="Calibri"/>
              </a:rPr>
              <a:t>bazilară</a:t>
            </a:r>
            <a:r>
              <a:rPr lang="en-US" sz="2400" spc="-10" dirty="0">
                <a:latin typeface="Calibri"/>
                <a:cs typeface="Calibri"/>
              </a:rPr>
              <a:t> nu </a:t>
            </a:r>
            <a:r>
              <a:rPr lang="en-US" sz="2400" spc="-10" dirty="0" err="1">
                <a:latin typeface="Calibri"/>
                <a:cs typeface="Calibri"/>
              </a:rPr>
              <a:t>poate</a:t>
            </a:r>
            <a:r>
              <a:rPr lang="en-US" sz="2400" spc="-10" dirty="0">
                <a:latin typeface="Calibri"/>
                <a:cs typeface="Calibri"/>
              </a:rPr>
              <a:t> </a:t>
            </a:r>
            <a:r>
              <a:rPr lang="en-US" sz="2400" spc="-10" dirty="0" err="1">
                <a:latin typeface="Calibri"/>
                <a:cs typeface="Calibri"/>
              </a:rPr>
              <a:t>explica</a:t>
            </a:r>
            <a:r>
              <a:rPr lang="en-US" sz="2400" spc="-10" dirty="0">
                <a:latin typeface="Calibri"/>
                <a:cs typeface="Calibri"/>
              </a:rPr>
              <a:t> </a:t>
            </a:r>
            <a:r>
              <a:rPr lang="en-US" sz="2400" spc="-10" dirty="0" err="1">
                <a:latin typeface="Calibri"/>
                <a:cs typeface="Calibri"/>
              </a:rPr>
              <a:t>auzul</a:t>
            </a:r>
            <a:r>
              <a:rPr lang="en-US" sz="2400" spc="-10" dirty="0">
                <a:latin typeface="Calibri"/>
                <a:cs typeface="Calibri"/>
              </a:rPr>
              <a:t> </a:t>
            </a:r>
            <a:r>
              <a:rPr lang="en-US" sz="2400" spc="-10" dirty="0" err="1">
                <a:latin typeface="Calibri"/>
                <a:cs typeface="Calibri"/>
              </a:rPr>
              <a:t>singură</a:t>
            </a:r>
            <a:r>
              <a:rPr lang="en-US" sz="2400" spc="-10" dirty="0">
                <a:latin typeface="Calibri"/>
                <a:cs typeface="Calibri"/>
              </a:rPr>
              <a:t>. </a:t>
            </a:r>
            <a:endParaRPr sz="2400" dirty="0">
              <a:latin typeface="Calibri"/>
              <a:cs typeface="Calibri"/>
            </a:endParaRPr>
          </a:p>
        </p:txBody>
      </p:sp>
      <p:pic>
        <p:nvPicPr>
          <p:cNvPr id="4" name="object 4"/>
          <p:cNvPicPr/>
          <p:nvPr/>
        </p:nvPicPr>
        <p:blipFill>
          <a:blip r:embed="rId2" cstate="print"/>
          <a:stretch>
            <a:fillRect/>
          </a:stretch>
        </p:blipFill>
        <p:spPr>
          <a:xfrm>
            <a:off x="7315200" y="2735386"/>
            <a:ext cx="4756404" cy="266395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Theories</a:t>
            </a:r>
            <a:r>
              <a:rPr spc="-20" dirty="0"/>
              <a:t> </a:t>
            </a:r>
            <a:r>
              <a:rPr dirty="0"/>
              <a:t>of</a:t>
            </a:r>
            <a:r>
              <a:rPr spc="-15" dirty="0"/>
              <a:t> </a:t>
            </a:r>
            <a:r>
              <a:rPr spc="-10" dirty="0"/>
              <a:t>hearing</a:t>
            </a:r>
          </a:p>
        </p:txBody>
      </p:sp>
      <p:pic>
        <p:nvPicPr>
          <p:cNvPr id="3" name="object 3"/>
          <p:cNvPicPr/>
          <p:nvPr/>
        </p:nvPicPr>
        <p:blipFill>
          <a:blip r:embed="rId2" cstate="print"/>
          <a:stretch>
            <a:fillRect/>
          </a:stretch>
        </p:blipFill>
        <p:spPr>
          <a:xfrm>
            <a:off x="847445" y="2530675"/>
            <a:ext cx="4751990" cy="3038366"/>
          </a:xfrm>
          <a:prstGeom prst="rect">
            <a:avLst/>
          </a:prstGeom>
        </p:spPr>
      </p:pic>
      <p:pic>
        <p:nvPicPr>
          <p:cNvPr id="4" name="object 4"/>
          <p:cNvPicPr/>
          <p:nvPr/>
        </p:nvPicPr>
        <p:blipFill>
          <a:blip r:embed="rId3" cstate="print"/>
          <a:stretch>
            <a:fillRect/>
          </a:stretch>
        </p:blipFill>
        <p:spPr>
          <a:xfrm>
            <a:off x="6596098" y="2228088"/>
            <a:ext cx="4430177" cy="334670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DBF2-D790-CA53-F7EC-D8C15CEE0F60}"/>
              </a:ext>
            </a:extLst>
          </p:cNvPr>
          <p:cNvSpPr>
            <a:spLocks noGrp="1"/>
          </p:cNvSpPr>
          <p:nvPr>
            <p:ph type="title"/>
          </p:nvPr>
        </p:nvSpPr>
        <p:spPr>
          <a:xfrm>
            <a:off x="838200" y="365125"/>
            <a:ext cx="10515600" cy="625475"/>
          </a:xfrm>
        </p:spPr>
        <p:txBody>
          <a:bodyPr>
            <a:normAutofit fontScale="90000"/>
          </a:bodyPr>
          <a:lstStyle/>
          <a:p>
            <a:r>
              <a:rPr lang="ro-MD" dirty="0"/>
              <a:t>Codificarea frecvenței și intensității sunetului</a:t>
            </a:r>
            <a:endParaRPr lang="ro-RO" dirty="0"/>
          </a:p>
        </p:txBody>
      </p:sp>
      <p:sp>
        <p:nvSpPr>
          <p:cNvPr id="3" name="Content Placeholder 2">
            <a:extLst>
              <a:ext uri="{FF2B5EF4-FFF2-40B4-BE49-F238E27FC236}">
                <a16:creationId xmlns:a16="http://schemas.microsoft.com/office/drawing/2014/main" id="{CB613BAA-12EA-EA57-EEBE-711C9A358CF8}"/>
              </a:ext>
            </a:extLst>
          </p:cNvPr>
          <p:cNvSpPr>
            <a:spLocks noGrp="1"/>
          </p:cNvSpPr>
          <p:nvPr>
            <p:ph idx="1"/>
          </p:nvPr>
        </p:nvSpPr>
        <p:spPr>
          <a:xfrm>
            <a:off x="361950" y="990600"/>
            <a:ext cx="11487150" cy="5715000"/>
          </a:xfrm>
        </p:spPr>
        <p:txBody>
          <a:bodyPr>
            <a:normAutofit lnSpcReduction="10000"/>
          </a:bodyPr>
          <a:lstStyle/>
          <a:p>
            <a:r>
              <a:rPr lang="ro-RO" b="0" i="0" dirty="0">
                <a:solidFill>
                  <a:srgbClr val="3C4043"/>
                </a:solidFill>
                <a:effectLst/>
                <a:latin typeface="+mn-lt"/>
              </a:rPr>
              <a:t>Se realizează printr-un întreg complex de procese la care participă organul lui Corti. </a:t>
            </a:r>
          </a:p>
          <a:p>
            <a:r>
              <a:rPr lang="ro-RO" b="0" i="0" dirty="0">
                <a:solidFill>
                  <a:srgbClr val="3C4043"/>
                </a:solidFill>
                <a:effectLst/>
                <a:latin typeface="+mn-lt"/>
              </a:rPr>
              <a:t>Oscilațiile endolimfei, stabilite de membrana ferestrei ovale, în ceea ce privește viteza de propagare, depășesc oscilațiile membranelor principale și tegumentare și, prin urmare, ajungând la fereastra rotundă, sunt reflectate și însumate cu oscilațiile membranei. În cazul coincidenței frecvențelor de oscilație ale fluidului și membranelor în locuri cu rigiditate corespunzătoare, se formează maxime (condiție de rezonanță), a căror viteză de mișcare asigură iritarea celulelor ciliate corespunzătoare. </a:t>
            </a:r>
          </a:p>
          <a:p>
            <a:r>
              <a:rPr lang="ro-RO" b="0" i="0" dirty="0">
                <a:solidFill>
                  <a:srgbClr val="3C4043"/>
                </a:solidFill>
                <a:effectLst/>
                <a:latin typeface="+mn-lt"/>
              </a:rPr>
              <a:t>Se crede că </a:t>
            </a:r>
            <a:r>
              <a:rPr lang="ro-RO" b="1" i="0" dirty="0">
                <a:solidFill>
                  <a:srgbClr val="3C4043"/>
                </a:solidFill>
                <a:effectLst/>
                <a:latin typeface="+mn-lt"/>
              </a:rPr>
              <a:t>oscilațiile mici </a:t>
            </a:r>
            <a:r>
              <a:rPr lang="ro-RO" b="0" i="0" dirty="0">
                <a:solidFill>
                  <a:srgbClr val="3C4043"/>
                </a:solidFill>
                <a:effectLst/>
                <a:latin typeface="+mn-lt"/>
              </a:rPr>
              <a:t>ale sunetului (sub 50 Hz) provoacă oscilații ale întregii membrane cu o frecvență corespunzătoare sunetului activ. </a:t>
            </a:r>
          </a:p>
          <a:p>
            <a:r>
              <a:rPr lang="ro-RO" b="1" i="0" dirty="0">
                <a:solidFill>
                  <a:srgbClr val="3C4043"/>
                </a:solidFill>
                <a:effectLst/>
                <a:latin typeface="+mn-lt"/>
              </a:rPr>
              <a:t>Frecvențele medii </a:t>
            </a:r>
            <a:r>
              <a:rPr lang="ro-RO" b="0" i="0" dirty="0">
                <a:solidFill>
                  <a:srgbClr val="3C4043"/>
                </a:solidFill>
                <a:effectLst/>
                <a:latin typeface="+mn-lt"/>
              </a:rPr>
              <a:t>din intervalul cel mai sensibil (peste 100 Hz) provoacă oscilații ale membranei principale sub forma unei „unde călătoare”, </a:t>
            </a:r>
          </a:p>
          <a:p>
            <a:r>
              <a:rPr lang="ro-RO" b="1" dirty="0">
                <a:solidFill>
                  <a:srgbClr val="3C4043"/>
                </a:solidFill>
                <a:latin typeface="+mn-lt"/>
              </a:rPr>
              <a:t>F</a:t>
            </a:r>
            <a:r>
              <a:rPr lang="ro-RO" b="1" i="0" dirty="0">
                <a:solidFill>
                  <a:srgbClr val="3C4043"/>
                </a:solidFill>
                <a:effectLst/>
                <a:latin typeface="+mn-lt"/>
              </a:rPr>
              <a:t>recvențele înalte (</a:t>
            </a:r>
            <a:r>
              <a:rPr lang="ro-RO" b="0" i="0" dirty="0">
                <a:solidFill>
                  <a:srgbClr val="3C4043"/>
                </a:solidFill>
                <a:effectLst/>
                <a:latin typeface="+mn-lt"/>
              </a:rPr>
              <a:t>peste 4 kHz) provoacă oscilații doar ale unei părți a membranei din apropierea ferestrei rotunde. </a:t>
            </a:r>
          </a:p>
          <a:p>
            <a:r>
              <a:rPr lang="ro-RO" b="0" i="0" dirty="0">
                <a:solidFill>
                  <a:srgbClr val="3C4043"/>
                </a:solidFill>
                <a:effectLst/>
                <a:latin typeface="+mn-lt"/>
              </a:rPr>
              <a:t>Prevederile prezentate sunt principalele din ipoteza „undei călătoare” a lui Bekesy și sunt considerate în prezent fiabile în explicarea codificării frecvenței și intensității sunetului în cohlee.</a:t>
            </a:r>
            <a:endParaRPr lang="ro-RO" dirty="0">
              <a:latin typeface="+mn-lt"/>
            </a:endParaRPr>
          </a:p>
        </p:txBody>
      </p:sp>
    </p:spTree>
    <p:extLst>
      <p:ext uri="{BB962C8B-B14F-4D97-AF65-F5344CB8AC3E}">
        <p14:creationId xmlns:p14="http://schemas.microsoft.com/office/powerpoint/2010/main" val="17236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65" dirty="0"/>
              <a:t>Types</a:t>
            </a:r>
            <a:r>
              <a:rPr spc="-155" dirty="0"/>
              <a:t> </a:t>
            </a:r>
            <a:r>
              <a:rPr dirty="0"/>
              <a:t>of</a:t>
            </a:r>
            <a:r>
              <a:rPr spc="-130" dirty="0"/>
              <a:t> </a:t>
            </a:r>
            <a:r>
              <a:rPr spc="-65" dirty="0"/>
              <a:t>Waves:</a:t>
            </a:r>
          </a:p>
        </p:txBody>
      </p:sp>
      <p:sp>
        <p:nvSpPr>
          <p:cNvPr id="3" name="object 3"/>
          <p:cNvSpPr txBox="1"/>
          <p:nvPr/>
        </p:nvSpPr>
        <p:spPr>
          <a:xfrm>
            <a:off x="916938" y="2765598"/>
            <a:ext cx="10817861" cy="2793714"/>
          </a:xfrm>
          <a:prstGeom prst="rect">
            <a:avLst/>
          </a:prstGeom>
        </p:spPr>
        <p:txBody>
          <a:bodyPr vert="horz" wrap="square" lIns="0" tIns="53975" rIns="0" bIns="0" rtlCol="0">
            <a:spAutoFit/>
          </a:bodyPr>
          <a:lstStyle/>
          <a:p>
            <a:pPr marL="12700">
              <a:lnSpc>
                <a:spcPct val="100000"/>
              </a:lnSpc>
              <a:spcBef>
                <a:spcPts val="425"/>
              </a:spcBef>
            </a:pPr>
            <a:r>
              <a:rPr lang="en-US" sz="2800" dirty="0" err="1">
                <a:latin typeface="Calibri"/>
                <a:cs typeface="Calibri"/>
              </a:rPr>
              <a:t>Există</a:t>
            </a:r>
            <a:r>
              <a:rPr lang="en-US" sz="2800" dirty="0">
                <a:latin typeface="Calibri"/>
                <a:cs typeface="Calibri"/>
              </a:rPr>
              <a:t> 2 </a:t>
            </a:r>
            <a:r>
              <a:rPr lang="en-US" sz="2800" dirty="0" err="1">
                <a:latin typeface="Calibri"/>
                <a:cs typeface="Calibri"/>
              </a:rPr>
              <a:t>tipuri</a:t>
            </a:r>
            <a:r>
              <a:rPr lang="en-US" sz="2800" dirty="0">
                <a:latin typeface="Calibri"/>
                <a:cs typeface="Calibri"/>
              </a:rPr>
              <a:t> de </a:t>
            </a:r>
            <a:r>
              <a:rPr lang="en-US" sz="2800" dirty="0" err="1">
                <a:latin typeface="Calibri"/>
                <a:cs typeface="Calibri"/>
              </a:rPr>
              <a:t>unde</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funcție</a:t>
            </a:r>
            <a:r>
              <a:rPr lang="en-US" sz="2800" dirty="0">
                <a:latin typeface="Calibri"/>
                <a:cs typeface="Calibri"/>
              </a:rPr>
              <a:t> de </a:t>
            </a:r>
            <a:r>
              <a:rPr lang="en-US" sz="2800" dirty="0" err="1">
                <a:latin typeface="Calibri"/>
                <a:cs typeface="Calibri"/>
              </a:rPr>
              <a:t>tipul</a:t>
            </a:r>
            <a:r>
              <a:rPr lang="en-US" sz="2800" dirty="0">
                <a:latin typeface="Calibri"/>
                <a:cs typeface="Calibri"/>
              </a:rPr>
              <a:t> de </a:t>
            </a:r>
            <a:r>
              <a:rPr lang="en-US" sz="2800" dirty="0" err="1">
                <a:latin typeface="Calibri"/>
                <a:cs typeface="Calibri"/>
              </a:rPr>
              <a:t>energie</a:t>
            </a:r>
            <a:r>
              <a:rPr lang="en-US" sz="2800" dirty="0">
                <a:latin typeface="Calibri"/>
                <a:cs typeface="Calibri"/>
              </a:rPr>
              <a:t>:</a:t>
            </a:r>
            <a:endParaRPr lang="ro-RO" sz="2800" dirty="0">
              <a:latin typeface="Calibri"/>
              <a:cs typeface="Calibri"/>
            </a:endParaRPr>
          </a:p>
          <a:p>
            <a:pPr marL="12700">
              <a:lnSpc>
                <a:spcPct val="100000"/>
              </a:lnSpc>
              <a:spcBef>
                <a:spcPts val="425"/>
              </a:spcBef>
            </a:pPr>
            <a:r>
              <a:rPr lang="en-US" sz="2800" b="1" dirty="0" err="1">
                <a:latin typeface="Calibri"/>
                <a:cs typeface="Calibri"/>
              </a:rPr>
              <a:t>Unde</a:t>
            </a:r>
            <a:r>
              <a:rPr lang="en-US" sz="2800" b="1" dirty="0">
                <a:latin typeface="Calibri"/>
                <a:cs typeface="Calibri"/>
              </a:rPr>
              <a:t> </a:t>
            </a:r>
            <a:r>
              <a:rPr lang="en-US" sz="2800" b="1" dirty="0" err="1">
                <a:latin typeface="Calibri"/>
                <a:cs typeface="Calibri"/>
              </a:rPr>
              <a:t>electromagnetice</a:t>
            </a:r>
            <a:r>
              <a:rPr lang="en-US" sz="2800" dirty="0">
                <a:latin typeface="Calibri"/>
                <a:cs typeface="Calibri"/>
              </a:rPr>
              <a:t>:</a:t>
            </a:r>
            <a:r>
              <a:rPr lang="ro-RO" sz="2800" dirty="0">
                <a:latin typeface="Calibri"/>
                <a:cs typeface="Calibri"/>
              </a:rPr>
              <a:t> </a:t>
            </a:r>
            <a:r>
              <a:rPr lang="en-US" sz="2800" dirty="0">
                <a:latin typeface="Calibri"/>
                <a:cs typeface="Calibri"/>
              </a:rPr>
              <a:t>Sunt </a:t>
            </a:r>
            <a:r>
              <a:rPr lang="en-US" sz="2800" dirty="0" err="1">
                <a:latin typeface="Calibri"/>
                <a:cs typeface="Calibri"/>
              </a:rPr>
              <a:t>produse</a:t>
            </a:r>
            <a:r>
              <a:rPr lang="en-US" sz="2800" dirty="0">
                <a:latin typeface="Calibri"/>
                <a:cs typeface="Calibri"/>
              </a:rPr>
              <a:t> de diverse </a:t>
            </a:r>
            <a:r>
              <a:rPr lang="en-US" sz="2800" dirty="0" err="1">
                <a:latin typeface="Calibri"/>
                <a:cs typeface="Calibri"/>
              </a:rPr>
              <a:t>câmpuri</a:t>
            </a:r>
            <a:r>
              <a:rPr lang="en-US" sz="2800" dirty="0">
                <a:latin typeface="Calibri"/>
                <a:cs typeface="Calibri"/>
              </a:rPr>
              <a:t> </a:t>
            </a:r>
            <a:r>
              <a:rPr lang="en-US" sz="2800" dirty="0" err="1">
                <a:latin typeface="Calibri"/>
                <a:cs typeface="Calibri"/>
              </a:rPr>
              <a:t>magnetice</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electrice</a:t>
            </a:r>
            <a:r>
              <a:rPr lang="en-US" sz="2800" dirty="0">
                <a:latin typeface="Calibri"/>
                <a:cs typeface="Calibri"/>
              </a:rPr>
              <a:t>. Schimbările </a:t>
            </a:r>
            <a:r>
              <a:rPr lang="en-US" sz="2800" dirty="0" err="1">
                <a:latin typeface="Calibri"/>
                <a:cs typeface="Calibri"/>
              </a:rPr>
              <a:t>periodice</a:t>
            </a:r>
            <a:r>
              <a:rPr lang="en-US" sz="2800" dirty="0">
                <a:latin typeface="Calibri"/>
                <a:cs typeface="Calibri"/>
              </a:rPr>
              <a:t> care au loc </a:t>
            </a:r>
            <a:r>
              <a:rPr lang="en-US" sz="2800" dirty="0" err="1">
                <a:latin typeface="Calibri"/>
                <a:cs typeface="Calibri"/>
              </a:rPr>
              <a:t>în</a:t>
            </a:r>
            <a:r>
              <a:rPr lang="en-US" sz="2800" dirty="0">
                <a:latin typeface="Calibri"/>
                <a:cs typeface="Calibri"/>
              </a:rPr>
              <a:t> </a:t>
            </a:r>
            <a:r>
              <a:rPr lang="en-US" sz="2800" dirty="0" err="1">
                <a:latin typeface="Calibri"/>
                <a:cs typeface="Calibri"/>
              </a:rPr>
              <a:t>câmpurile</a:t>
            </a:r>
            <a:r>
              <a:rPr lang="en-US" sz="2800" dirty="0">
                <a:latin typeface="Calibri"/>
                <a:cs typeface="Calibri"/>
              </a:rPr>
              <a:t> </a:t>
            </a:r>
            <a:r>
              <a:rPr lang="en-US" sz="2800" dirty="0" err="1">
                <a:latin typeface="Calibri"/>
                <a:cs typeface="Calibri"/>
              </a:rPr>
              <a:t>electrice</a:t>
            </a:r>
            <a:r>
              <a:rPr lang="en-US" sz="2800" dirty="0">
                <a:latin typeface="Calibri"/>
                <a:cs typeface="Calibri"/>
              </a:rPr>
              <a:t> </a:t>
            </a:r>
            <a:r>
              <a:rPr lang="en-US" sz="2800" dirty="0" err="1">
                <a:latin typeface="Calibri"/>
                <a:cs typeface="Calibri"/>
              </a:rPr>
              <a:t>magnetice</a:t>
            </a:r>
            <a:r>
              <a:rPr lang="en-US" sz="2800" dirty="0">
                <a:latin typeface="Calibri"/>
                <a:cs typeface="Calibri"/>
              </a:rPr>
              <a:t> sunt, </a:t>
            </a:r>
            <a:r>
              <a:rPr lang="en-US" sz="2800" dirty="0" err="1">
                <a:latin typeface="Calibri"/>
                <a:cs typeface="Calibri"/>
              </a:rPr>
              <a:t>prin</a:t>
            </a:r>
            <a:r>
              <a:rPr lang="en-US" sz="2800" dirty="0">
                <a:latin typeface="Calibri"/>
                <a:cs typeface="Calibri"/>
              </a:rPr>
              <a:t> </a:t>
            </a:r>
            <a:r>
              <a:rPr lang="en-US" sz="2800" dirty="0" err="1">
                <a:latin typeface="Calibri"/>
                <a:cs typeface="Calibri"/>
              </a:rPr>
              <a:t>urmare</a:t>
            </a:r>
            <a:r>
              <a:rPr lang="en-US" sz="2800" dirty="0">
                <a:latin typeface="Calibri"/>
                <a:cs typeface="Calibri"/>
              </a:rPr>
              <a:t>, </a:t>
            </a:r>
            <a:r>
              <a:rPr lang="en-US" sz="2800" dirty="0" err="1">
                <a:latin typeface="Calibri"/>
                <a:cs typeface="Calibri"/>
              </a:rPr>
              <a:t>cunoscute</a:t>
            </a:r>
            <a:r>
              <a:rPr lang="en-US" sz="2800" dirty="0">
                <a:latin typeface="Calibri"/>
                <a:cs typeface="Calibri"/>
              </a:rPr>
              <a:t> sub </a:t>
            </a:r>
            <a:r>
              <a:rPr lang="en-US" sz="2800" dirty="0" err="1">
                <a:latin typeface="Calibri"/>
                <a:cs typeface="Calibri"/>
              </a:rPr>
              <a:t>numele</a:t>
            </a:r>
            <a:r>
              <a:rPr lang="en-US" sz="2800" dirty="0">
                <a:latin typeface="Calibri"/>
                <a:cs typeface="Calibri"/>
              </a:rPr>
              <a:t> de </a:t>
            </a:r>
            <a:r>
              <a:rPr lang="en-US" sz="2800" dirty="0" err="1">
                <a:latin typeface="Calibri"/>
                <a:cs typeface="Calibri"/>
              </a:rPr>
              <a:t>electromagnetice</a:t>
            </a:r>
            <a:r>
              <a:rPr lang="ro-RO" sz="2800" dirty="0">
                <a:latin typeface="Calibri"/>
                <a:cs typeface="Calibri"/>
              </a:rPr>
              <a:t> (s</a:t>
            </a:r>
            <a:r>
              <a:rPr lang="en-US" sz="2800" dirty="0" err="1">
                <a:latin typeface="Calibri"/>
                <a:cs typeface="Calibri"/>
              </a:rPr>
              <a:t>emnale</a:t>
            </a:r>
            <a:r>
              <a:rPr lang="en-US" sz="2800" dirty="0">
                <a:latin typeface="Calibri"/>
                <a:cs typeface="Calibri"/>
              </a:rPr>
              <a:t> radio, raze </a:t>
            </a:r>
            <a:r>
              <a:rPr lang="en-US" sz="2800" dirty="0" err="1">
                <a:latin typeface="Calibri"/>
                <a:cs typeface="Calibri"/>
              </a:rPr>
              <a:t>luminoase</a:t>
            </a:r>
            <a:r>
              <a:rPr lang="en-US" sz="2800" dirty="0">
                <a:latin typeface="Calibri"/>
                <a:cs typeface="Calibri"/>
              </a:rPr>
              <a:t>, raze X </a:t>
            </a:r>
            <a:r>
              <a:rPr lang="en-US" sz="2800" dirty="0" err="1">
                <a:latin typeface="Calibri"/>
                <a:cs typeface="Calibri"/>
              </a:rPr>
              <a:t>și</a:t>
            </a:r>
            <a:r>
              <a:rPr lang="en-US" sz="2800" dirty="0">
                <a:latin typeface="Calibri"/>
                <a:cs typeface="Calibri"/>
              </a:rPr>
              <a:t> raze </a:t>
            </a:r>
            <a:r>
              <a:rPr lang="en-US" sz="2800" dirty="0" err="1">
                <a:latin typeface="Calibri"/>
                <a:cs typeface="Calibri"/>
              </a:rPr>
              <a:t>cosmice</a:t>
            </a:r>
            <a:r>
              <a:rPr lang="ro-RO" sz="2800" dirty="0">
                <a:latin typeface="Calibri"/>
                <a:cs typeface="Calibri"/>
              </a:rPr>
              <a:t>)</a:t>
            </a:r>
            <a:r>
              <a:rPr lang="en-US" sz="2800" dirty="0">
                <a:latin typeface="Calibri"/>
                <a:cs typeface="Calibri"/>
              </a:rPr>
              <a:t>.</a:t>
            </a:r>
            <a:endParaRPr lang="ro-RO" sz="2800" dirty="0">
              <a:latin typeface="Calibri"/>
              <a:cs typeface="Calibri"/>
            </a:endParaRPr>
          </a:p>
          <a:p>
            <a:pPr marL="12700">
              <a:lnSpc>
                <a:spcPct val="100000"/>
              </a:lnSpc>
              <a:spcBef>
                <a:spcPts val="425"/>
              </a:spcBef>
            </a:pPr>
            <a:r>
              <a:rPr lang="en-US" sz="2800" b="1" dirty="0" err="1">
                <a:latin typeface="Calibri"/>
                <a:cs typeface="Calibri"/>
              </a:rPr>
              <a:t>Unde</a:t>
            </a:r>
            <a:r>
              <a:rPr lang="en-US" sz="2800" b="1" dirty="0">
                <a:latin typeface="Calibri"/>
                <a:cs typeface="Calibri"/>
              </a:rPr>
              <a:t> </a:t>
            </a:r>
            <a:r>
              <a:rPr lang="en-US" sz="2800" b="1" dirty="0" err="1">
                <a:latin typeface="Calibri"/>
                <a:cs typeface="Calibri"/>
              </a:rPr>
              <a:t>mecanice</a:t>
            </a:r>
            <a:r>
              <a:rPr lang="en-US" sz="2800" dirty="0">
                <a:latin typeface="Calibri"/>
                <a:cs typeface="Calibri"/>
              </a:rPr>
              <a:t>:</a:t>
            </a:r>
            <a:r>
              <a:rPr lang="ro-RO" sz="2800" dirty="0">
                <a:latin typeface="Calibri"/>
                <a:cs typeface="Calibri"/>
              </a:rPr>
              <a:t> </a:t>
            </a:r>
            <a:r>
              <a:rPr lang="en-US" sz="2800" dirty="0">
                <a:latin typeface="Calibri"/>
                <a:cs typeface="Calibri"/>
              </a:rPr>
              <a:t>O </a:t>
            </a:r>
            <a:r>
              <a:rPr lang="en-US" sz="2800" dirty="0" err="1">
                <a:latin typeface="Calibri"/>
                <a:cs typeface="Calibri"/>
              </a:rPr>
              <a:t>undă</a:t>
            </a:r>
            <a:r>
              <a:rPr lang="en-US" sz="2800" dirty="0">
                <a:latin typeface="Calibri"/>
                <a:cs typeface="Calibri"/>
              </a:rPr>
              <a:t> care are </a:t>
            </a:r>
            <a:r>
              <a:rPr lang="en-US" sz="2800" dirty="0" err="1">
                <a:latin typeface="Calibri"/>
                <a:cs typeface="Calibri"/>
              </a:rPr>
              <a:t>nevoie</a:t>
            </a:r>
            <a:r>
              <a:rPr lang="en-US" sz="2800" dirty="0">
                <a:latin typeface="Calibri"/>
                <a:cs typeface="Calibri"/>
              </a:rPr>
              <a:t> de un </a:t>
            </a:r>
            <a:r>
              <a:rPr lang="en-US" sz="2800" dirty="0" err="1">
                <a:latin typeface="Calibri"/>
                <a:cs typeface="Calibri"/>
              </a:rPr>
              <a:t>mediu</a:t>
            </a:r>
            <a:r>
              <a:rPr lang="en-US" sz="2800" dirty="0">
                <a:latin typeface="Calibri"/>
                <a:cs typeface="Calibri"/>
              </a:rPr>
              <a:t> </a:t>
            </a:r>
            <a:r>
              <a:rPr lang="en-US" sz="2800" dirty="0" err="1">
                <a:latin typeface="Calibri"/>
                <a:cs typeface="Calibri"/>
              </a:rPr>
              <a:t>pentru</a:t>
            </a:r>
            <a:r>
              <a:rPr lang="en-US" sz="2800" dirty="0">
                <a:latin typeface="Calibri"/>
                <a:cs typeface="Calibri"/>
              </a:rPr>
              <a:t> a se </a:t>
            </a:r>
            <a:r>
              <a:rPr lang="en-US" sz="2800" dirty="0" err="1">
                <a:latin typeface="Calibri"/>
                <a:cs typeface="Calibri"/>
              </a:rPr>
              <a:t>propaga</a:t>
            </a:r>
            <a:r>
              <a:rPr lang="en-US" sz="2800" dirty="0">
                <a:latin typeface="Calibri"/>
                <a:cs typeface="Calibri"/>
              </a:rPr>
              <a:t>. </a:t>
            </a:r>
            <a:endParaRPr sz="2800" dirty="0">
              <a:latin typeface="Roboto"/>
              <a:cs typeface="Roboto"/>
            </a:endParaRPr>
          </a:p>
        </p:txBody>
      </p:sp>
      <p:pic>
        <p:nvPicPr>
          <p:cNvPr id="4" name="object 4"/>
          <p:cNvPicPr/>
          <p:nvPr/>
        </p:nvPicPr>
        <p:blipFill>
          <a:blip r:embed="rId2" cstate="print"/>
          <a:stretch>
            <a:fillRect/>
          </a:stretch>
        </p:blipFill>
        <p:spPr>
          <a:xfrm>
            <a:off x="6866964" y="98598"/>
            <a:ext cx="4876800" cy="2667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Hair</a:t>
            </a:r>
            <a:r>
              <a:rPr spc="-210" dirty="0"/>
              <a:t> </a:t>
            </a:r>
            <a:r>
              <a:rPr spc="-20" dirty="0"/>
              <a:t>cells</a:t>
            </a:r>
          </a:p>
        </p:txBody>
      </p:sp>
      <p:sp>
        <p:nvSpPr>
          <p:cNvPr id="3" name="object 3"/>
          <p:cNvSpPr txBox="1"/>
          <p:nvPr/>
        </p:nvSpPr>
        <p:spPr>
          <a:xfrm>
            <a:off x="916939" y="1793493"/>
            <a:ext cx="4875530" cy="4035720"/>
          </a:xfrm>
          <a:prstGeom prst="rect">
            <a:avLst/>
          </a:prstGeom>
        </p:spPr>
        <p:txBody>
          <a:bodyPr vert="horz" wrap="square" lIns="0" tIns="54610" rIns="0" bIns="0" rtlCol="0">
            <a:spAutoFit/>
          </a:bodyPr>
          <a:lstStyle/>
          <a:p>
            <a:pPr marL="240029" marR="5080" indent="-227329">
              <a:lnSpc>
                <a:spcPct val="90000"/>
              </a:lnSpc>
              <a:spcBef>
                <a:spcPts val="430"/>
              </a:spcBef>
              <a:buFont typeface="Arial MT"/>
              <a:buChar char="•"/>
              <a:tabLst>
                <a:tab pos="241300" algn="l"/>
              </a:tabLst>
            </a:pPr>
            <a:r>
              <a:rPr lang="en-US" sz="2800" dirty="0" err="1">
                <a:latin typeface="Calibri"/>
                <a:cs typeface="Calibri"/>
              </a:rPr>
              <a:t>Celulele</a:t>
            </a:r>
            <a:r>
              <a:rPr lang="en-US" sz="2800" dirty="0">
                <a:latin typeface="Calibri"/>
                <a:cs typeface="Calibri"/>
              </a:rPr>
              <a:t> </a:t>
            </a:r>
            <a:r>
              <a:rPr lang="en-US" sz="2800" dirty="0" err="1">
                <a:latin typeface="Calibri"/>
                <a:cs typeface="Calibri"/>
              </a:rPr>
              <a:t>receptoare</a:t>
            </a:r>
            <a:r>
              <a:rPr lang="en-US" sz="2800" dirty="0">
                <a:latin typeface="Calibri"/>
                <a:cs typeface="Calibri"/>
              </a:rPr>
              <a:t> auditive, </a:t>
            </a:r>
            <a:r>
              <a:rPr lang="en-US" sz="2800" dirty="0" err="1">
                <a:latin typeface="Calibri"/>
                <a:cs typeface="Calibri"/>
              </a:rPr>
              <a:t>numite</a:t>
            </a:r>
            <a:r>
              <a:rPr lang="en-US" sz="2800" dirty="0">
                <a:latin typeface="Calibri"/>
                <a:cs typeface="Calibri"/>
              </a:rPr>
              <a:t> </a:t>
            </a:r>
            <a:r>
              <a:rPr lang="en-US" sz="2800" dirty="0" err="1">
                <a:latin typeface="Calibri"/>
                <a:cs typeface="Calibri"/>
              </a:rPr>
              <a:t>celule</a:t>
            </a:r>
            <a:r>
              <a:rPr lang="en-US" sz="2800" dirty="0">
                <a:latin typeface="Calibri"/>
                <a:cs typeface="Calibri"/>
              </a:rPr>
              <a:t> ciliate, se </a:t>
            </a:r>
            <a:r>
              <a:rPr lang="en-US" sz="2800" dirty="0" err="1">
                <a:latin typeface="Calibri"/>
                <a:cs typeface="Calibri"/>
              </a:rPr>
              <a:t>află</a:t>
            </a:r>
            <a:r>
              <a:rPr lang="en-US" sz="2800" dirty="0">
                <a:latin typeface="Calibri"/>
                <a:cs typeface="Calibri"/>
              </a:rPr>
              <a:t> </a:t>
            </a:r>
            <a:r>
              <a:rPr lang="en-US" sz="2800" dirty="0" err="1">
                <a:latin typeface="Calibri"/>
                <a:cs typeface="Calibri"/>
              </a:rPr>
              <a:t>încorporate</a:t>
            </a:r>
            <a:r>
              <a:rPr lang="en-US" sz="2800" dirty="0">
                <a:latin typeface="Calibri"/>
                <a:cs typeface="Calibri"/>
              </a:rPr>
              <a:t> </a:t>
            </a:r>
            <a:r>
              <a:rPr lang="en-US" sz="2800" dirty="0" err="1">
                <a:latin typeface="Calibri"/>
                <a:cs typeface="Calibri"/>
              </a:rPr>
              <a:t>în</a:t>
            </a:r>
            <a:r>
              <a:rPr lang="en-US" sz="2800" dirty="0">
                <a:latin typeface="Calibri"/>
                <a:cs typeface="Calibri"/>
              </a:rPr>
              <a:t> membrana </a:t>
            </a:r>
            <a:r>
              <a:rPr lang="en-US" sz="2800" dirty="0" err="1">
                <a:latin typeface="Calibri"/>
                <a:cs typeface="Calibri"/>
              </a:rPr>
              <a:t>bazilară</a:t>
            </a:r>
            <a:r>
              <a:rPr lang="en-US" sz="2800" dirty="0">
                <a:latin typeface="Calibri"/>
                <a:cs typeface="Calibri"/>
              </a:rPr>
              <a:t>. </a:t>
            </a:r>
            <a:endParaRPr lang="ro-RO" sz="2800"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err="1">
                <a:latin typeface="Calibri"/>
                <a:cs typeface="Calibri"/>
              </a:rPr>
              <a:t>Această</a:t>
            </a:r>
            <a:r>
              <a:rPr lang="en-US" sz="2800" dirty="0">
                <a:latin typeface="Calibri"/>
                <a:cs typeface="Calibri"/>
              </a:rPr>
              <a:t> </a:t>
            </a:r>
            <a:r>
              <a:rPr lang="en-US" sz="2800" dirty="0" err="1">
                <a:latin typeface="Calibri"/>
                <a:cs typeface="Calibri"/>
              </a:rPr>
              <a:t>membrană</a:t>
            </a:r>
            <a:r>
              <a:rPr lang="en-US" sz="2800" dirty="0">
                <a:latin typeface="Calibri"/>
                <a:cs typeface="Calibri"/>
              </a:rPr>
              <a:t> </a:t>
            </a:r>
            <a:r>
              <a:rPr lang="en-US" sz="2800" dirty="0" err="1">
                <a:latin typeface="Calibri"/>
                <a:cs typeface="Calibri"/>
              </a:rPr>
              <a:t>împarte</a:t>
            </a:r>
            <a:r>
              <a:rPr lang="en-US" sz="2800" dirty="0">
                <a:latin typeface="Calibri"/>
                <a:cs typeface="Calibri"/>
              </a:rPr>
              <a:t> </a:t>
            </a:r>
            <a:r>
              <a:rPr lang="en-US" sz="2800" dirty="0" err="1">
                <a:latin typeface="Calibri"/>
                <a:cs typeface="Calibri"/>
              </a:rPr>
              <a:t>cohleea</a:t>
            </a:r>
            <a:r>
              <a:rPr lang="en-US" sz="2800" dirty="0">
                <a:latin typeface="Calibri"/>
                <a:cs typeface="Calibri"/>
              </a:rPr>
              <a:t> </a:t>
            </a:r>
            <a:r>
              <a:rPr lang="en-US" sz="2800" dirty="0" err="1">
                <a:latin typeface="Calibri"/>
                <a:cs typeface="Calibri"/>
              </a:rPr>
              <a:t>spiralată</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camerele</a:t>
            </a:r>
            <a:r>
              <a:rPr lang="en-US" sz="2800" dirty="0">
                <a:latin typeface="Calibri"/>
                <a:cs typeface="Calibri"/>
              </a:rPr>
              <a:t> </a:t>
            </a:r>
            <a:r>
              <a:rPr lang="en-US" sz="2800" dirty="0" err="1">
                <a:latin typeface="Calibri"/>
                <a:cs typeface="Calibri"/>
              </a:rPr>
              <a:t>superioară</a:t>
            </a:r>
            <a:r>
              <a:rPr lang="en-US" sz="2800" dirty="0">
                <a:latin typeface="Calibri"/>
                <a:cs typeface="Calibri"/>
              </a:rPr>
              <a:t> </a:t>
            </a:r>
            <a:r>
              <a:rPr lang="en-US" sz="2800" dirty="0" err="1">
                <a:latin typeface="Calibri"/>
                <a:cs typeface="Calibri"/>
              </a:rPr>
              <a:t>și</a:t>
            </a:r>
            <a:r>
              <a:rPr lang="en-US" sz="2800" dirty="0">
                <a:latin typeface="Calibri"/>
                <a:cs typeface="Calibri"/>
              </a:rPr>
              <a:t> </a:t>
            </a:r>
            <a:r>
              <a:rPr lang="en-US" sz="2800" dirty="0" err="1">
                <a:latin typeface="Calibri"/>
                <a:cs typeface="Calibri"/>
              </a:rPr>
              <a:t>inferioară</a:t>
            </a:r>
            <a:r>
              <a:rPr lang="en-US" sz="2800" dirty="0">
                <a:latin typeface="Calibri"/>
                <a:cs typeface="Calibri"/>
              </a:rPr>
              <a:t>. </a:t>
            </a:r>
            <a:endParaRPr lang="ro-RO" sz="2800" dirty="0">
              <a:latin typeface="Calibri"/>
              <a:cs typeface="Calibri"/>
            </a:endParaRPr>
          </a:p>
          <a:p>
            <a:pPr marL="240029" marR="5080" indent="-227329">
              <a:lnSpc>
                <a:spcPct val="90000"/>
              </a:lnSpc>
              <a:spcBef>
                <a:spcPts val="430"/>
              </a:spcBef>
              <a:buFont typeface="Arial MT"/>
              <a:buChar char="•"/>
              <a:tabLst>
                <a:tab pos="241300" algn="l"/>
              </a:tabLst>
            </a:pPr>
            <a:r>
              <a:rPr lang="en-US" sz="2800" dirty="0" err="1">
                <a:latin typeface="Calibri"/>
                <a:cs typeface="Calibri"/>
              </a:rPr>
              <a:t>Mișcarea</a:t>
            </a:r>
            <a:r>
              <a:rPr lang="en-US" sz="2800" dirty="0">
                <a:latin typeface="Calibri"/>
                <a:cs typeface="Calibri"/>
              </a:rPr>
              <a:t> </a:t>
            </a:r>
            <a:r>
              <a:rPr lang="en-US" sz="2800" dirty="0" err="1">
                <a:latin typeface="Calibri"/>
                <a:cs typeface="Calibri"/>
              </a:rPr>
              <a:t>fluidului</a:t>
            </a:r>
            <a:r>
              <a:rPr lang="en-US" sz="2800" dirty="0">
                <a:latin typeface="Calibri"/>
                <a:cs typeface="Calibri"/>
              </a:rPr>
              <a:t> </a:t>
            </a:r>
            <a:r>
              <a:rPr lang="en-US" sz="2800" dirty="0" err="1">
                <a:latin typeface="Calibri"/>
                <a:cs typeface="Calibri"/>
              </a:rPr>
              <a:t>în</a:t>
            </a:r>
            <a:r>
              <a:rPr lang="en-US" sz="2800" dirty="0">
                <a:latin typeface="Calibri"/>
                <a:cs typeface="Calibri"/>
              </a:rPr>
              <a:t> </a:t>
            </a:r>
            <a:r>
              <a:rPr lang="en-US" sz="2800" dirty="0" err="1">
                <a:latin typeface="Calibri"/>
                <a:cs typeface="Calibri"/>
              </a:rPr>
              <a:t>interiorul</a:t>
            </a:r>
            <a:r>
              <a:rPr lang="en-US" sz="2800" dirty="0">
                <a:latin typeface="Calibri"/>
                <a:cs typeface="Calibri"/>
              </a:rPr>
              <a:t> </a:t>
            </a:r>
            <a:r>
              <a:rPr lang="en-US" sz="2800" dirty="0" err="1">
                <a:latin typeface="Calibri"/>
                <a:cs typeface="Calibri"/>
              </a:rPr>
              <a:t>cohleei</a:t>
            </a:r>
            <a:r>
              <a:rPr lang="en-US" sz="2800" dirty="0">
                <a:latin typeface="Calibri"/>
                <a:cs typeface="Calibri"/>
              </a:rPr>
              <a:t> </a:t>
            </a:r>
            <a:r>
              <a:rPr lang="en-US" sz="2800" dirty="0" err="1">
                <a:latin typeface="Calibri"/>
                <a:cs typeface="Calibri"/>
              </a:rPr>
              <a:t>provoacă</a:t>
            </a:r>
            <a:r>
              <a:rPr lang="en-US" sz="2800" dirty="0">
                <a:latin typeface="Calibri"/>
                <a:cs typeface="Calibri"/>
              </a:rPr>
              <a:t> </a:t>
            </a:r>
            <a:r>
              <a:rPr lang="en-US" sz="2800" dirty="0" err="1">
                <a:latin typeface="Calibri"/>
                <a:cs typeface="Calibri"/>
              </a:rPr>
              <a:t>stimularea</a:t>
            </a:r>
            <a:r>
              <a:rPr lang="en-US" sz="2800" dirty="0">
                <a:latin typeface="Calibri"/>
                <a:cs typeface="Calibri"/>
              </a:rPr>
              <a:t> </a:t>
            </a:r>
            <a:r>
              <a:rPr lang="en-US" sz="2800" dirty="0" err="1">
                <a:latin typeface="Calibri"/>
                <a:cs typeface="Calibri"/>
              </a:rPr>
              <a:t>celulelor</a:t>
            </a:r>
            <a:r>
              <a:rPr lang="en-US" sz="2800" dirty="0">
                <a:latin typeface="Calibri"/>
                <a:cs typeface="Calibri"/>
              </a:rPr>
              <a:t> ciliate.</a:t>
            </a:r>
            <a:endParaRPr sz="2800" dirty="0">
              <a:latin typeface="Calibri"/>
              <a:cs typeface="Calibri"/>
            </a:endParaRPr>
          </a:p>
        </p:txBody>
      </p:sp>
      <p:pic>
        <p:nvPicPr>
          <p:cNvPr id="4" name="object 4"/>
          <p:cNvPicPr/>
          <p:nvPr/>
        </p:nvPicPr>
        <p:blipFill>
          <a:blip r:embed="rId2" cstate="print"/>
          <a:stretch>
            <a:fillRect/>
          </a:stretch>
        </p:blipFill>
        <p:spPr>
          <a:xfrm>
            <a:off x="7046656" y="2667000"/>
            <a:ext cx="4632556" cy="2817991"/>
          </a:xfrm>
          <a:prstGeom prst="rect">
            <a:avLst/>
          </a:prstGeom>
        </p:spPr>
      </p:pic>
      <p:pic>
        <p:nvPicPr>
          <p:cNvPr id="5" name="object 5"/>
          <p:cNvPicPr/>
          <p:nvPr/>
        </p:nvPicPr>
        <p:blipFill>
          <a:blip r:embed="rId3" cstate="print"/>
          <a:stretch>
            <a:fillRect/>
          </a:stretch>
        </p:blipFill>
        <p:spPr>
          <a:xfrm>
            <a:off x="9020864" y="450397"/>
            <a:ext cx="2622185" cy="135847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90800" y="1669795"/>
            <a:ext cx="6858000" cy="4424680"/>
            <a:chOff x="2590800" y="1669795"/>
            <a:chExt cx="6858000" cy="4424680"/>
          </a:xfrm>
        </p:grpSpPr>
        <p:pic>
          <p:nvPicPr>
            <p:cNvPr id="3" name="object 3"/>
            <p:cNvPicPr/>
            <p:nvPr/>
          </p:nvPicPr>
          <p:blipFill>
            <a:blip r:embed="rId2" cstate="print"/>
            <a:stretch>
              <a:fillRect/>
            </a:stretch>
          </p:blipFill>
          <p:spPr>
            <a:xfrm>
              <a:off x="2590800" y="1868423"/>
              <a:ext cx="6858000" cy="4226052"/>
            </a:xfrm>
            <a:prstGeom prst="rect">
              <a:avLst/>
            </a:prstGeom>
          </p:spPr>
        </p:pic>
        <p:sp>
          <p:nvSpPr>
            <p:cNvPr id="4" name="object 4"/>
            <p:cNvSpPr/>
            <p:nvPr/>
          </p:nvSpPr>
          <p:spPr>
            <a:xfrm>
              <a:off x="6201917" y="1669795"/>
              <a:ext cx="644525" cy="521970"/>
            </a:xfrm>
            <a:custGeom>
              <a:avLst/>
              <a:gdLst/>
              <a:ahLst/>
              <a:cxnLst/>
              <a:rect l="l" t="t" r="r" b="b"/>
              <a:pathLst>
                <a:path w="644525" h="521969">
                  <a:moveTo>
                    <a:pt x="35433" y="444245"/>
                  </a:moveTo>
                  <a:lnTo>
                    <a:pt x="0" y="521715"/>
                  </a:lnTo>
                  <a:lnTo>
                    <a:pt x="83185" y="503554"/>
                  </a:lnTo>
                  <a:lnTo>
                    <a:pt x="71732" y="489330"/>
                  </a:lnTo>
                  <a:lnTo>
                    <a:pt x="55372" y="489330"/>
                  </a:lnTo>
                  <a:lnTo>
                    <a:pt x="43434" y="474471"/>
                  </a:lnTo>
                  <a:lnTo>
                    <a:pt x="53341" y="466488"/>
                  </a:lnTo>
                  <a:lnTo>
                    <a:pt x="35433" y="444245"/>
                  </a:lnTo>
                  <a:close/>
                </a:path>
                <a:path w="644525" h="521969">
                  <a:moveTo>
                    <a:pt x="53341" y="466488"/>
                  </a:moveTo>
                  <a:lnTo>
                    <a:pt x="43434" y="474471"/>
                  </a:lnTo>
                  <a:lnTo>
                    <a:pt x="55372" y="489330"/>
                  </a:lnTo>
                  <a:lnTo>
                    <a:pt x="65293" y="481333"/>
                  </a:lnTo>
                  <a:lnTo>
                    <a:pt x="53341" y="466488"/>
                  </a:lnTo>
                  <a:close/>
                </a:path>
                <a:path w="644525" h="521969">
                  <a:moveTo>
                    <a:pt x="65293" y="481333"/>
                  </a:moveTo>
                  <a:lnTo>
                    <a:pt x="55372" y="489330"/>
                  </a:lnTo>
                  <a:lnTo>
                    <a:pt x="71732" y="489330"/>
                  </a:lnTo>
                  <a:lnTo>
                    <a:pt x="65293" y="481333"/>
                  </a:lnTo>
                  <a:close/>
                </a:path>
                <a:path w="644525" h="521969">
                  <a:moveTo>
                    <a:pt x="632206" y="0"/>
                  </a:moveTo>
                  <a:lnTo>
                    <a:pt x="53341" y="466488"/>
                  </a:lnTo>
                  <a:lnTo>
                    <a:pt x="65293" y="481333"/>
                  </a:lnTo>
                  <a:lnTo>
                    <a:pt x="644143" y="14731"/>
                  </a:lnTo>
                  <a:lnTo>
                    <a:pt x="632206" y="0"/>
                  </a:lnTo>
                  <a:close/>
                </a:path>
              </a:pathLst>
            </a:custGeom>
            <a:solidFill>
              <a:srgbClr val="000000"/>
            </a:solidFill>
          </p:spPr>
          <p:txBody>
            <a:bodyPr wrap="square" lIns="0" tIns="0" rIns="0" bIns="0" rtlCol="0"/>
            <a:lstStyle/>
            <a:p>
              <a:endParaRPr/>
            </a:p>
          </p:txBody>
        </p:sp>
      </p:grpSp>
      <p:sp>
        <p:nvSpPr>
          <p:cNvPr id="5" name="object 5"/>
          <p:cNvSpPr txBox="1"/>
          <p:nvPr/>
        </p:nvSpPr>
        <p:spPr>
          <a:xfrm>
            <a:off x="6499352" y="1313434"/>
            <a:ext cx="192278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Tectorial</a:t>
            </a:r>
            <a:r>
              <a:rPr sz="1800" b="1" spc="-5" dirty="0">
                <a:latin typeface="Calibri"/>
                <a:cs typeface="Calibri"/>
              </a:rPr>
              <a:t> </a:t>
            </a:r>
            <a:r>
              <a:rPr sz="1800" b="1" spc="-10" dirty="0">
                <a:latin typeface="Calibri"/>
                <a:cs typeface="Calibri"/>
              </a:rPr>
              <a:t>membrane</a:t>
            </a:r>
            <a:endParaRPr sz="1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43200" y="786383"/>
            <a:ext cx="6705600" cy="528370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5600" y="502919"/>
            <a:ext cx="6934200" cy="5434584"/>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5000" y="441959"/>
            <a:ext cx="7754111" cy="607771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29000" y="1772411"/>
            <a:ext cx="4729435" cy="439978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32760" y="637031"/>
            <a:ext cx="7259320" cy="5078095"/>
            <a:chOff x="3032760" y="637031"/>
            <a:chExt cx="7259320" cy="5078095"/>
          </a:xfrm>
        </p:grpSpPr>
        <p:pic>
          <p:nvPicPr>
            <p:cNvPr id="3" name="object 3"/>
            <p:cNvPicPr/>
            <p:nvPr/>
          </p:nvPicPr>
          <p:blipFill>
            <a:blip r:embed="rId2" cstate="print"/>
            <a:stretch>
              <a:fillRect/>
            </a:stretch>
          </p:blipFill>
          <p:spPr>
            <a:xfrm>
              <a:off x="3032760" y="637031"/>
              <a:ext cx="6720840" cy="5077968"/>
            </a:xfrm>
            <a:prstGeom prst="rect">
              <a:avLst/>
            </a:prstGeom>
          </p:spPr>
        </p:pic>
        <p:sp>
          <p:nvSpPr>
            <p:cNvPr id="4" name="object 4"/>
            <p:cNvSpPr/>
            <p:nvPr/>
          </p:nvSpPr>
          <p:spPr>
            <a:xfrm>
              <a:off x="8534400" y="1066800"/>
              <a:ext cx="1752600" cy="990600"/>
            </a:xfrm>
            <a:custGeom>
              <a:avLst/>
              <a:gdLst/>
              <a:ahLst/>
              <a:cxnLst/>
              <a:rect l="l" t="t" r="r" b="b"/>
              <a:pathLst>
                <a:path w="1752600" h="990600">
                  <a:moveTo>
                    <a:pt x="876300" y="0"/>
                  </a:moveTo>
                  <a:lnTo>
                    <a:pt x="816299" y="1142"/>
                  </a:lnTo>
                  <a:lnTo>
                    <a:pt x="757385" y="4521"/>
                  </a:lnTo>
                  <a:lnTo>
                    <a:pt x="699686" y="10062"/>
                  </a:lnTo>
                  <a:lnTo>
                    <a:pt x="643334" y="17691"/>
                  </a:lnTo>
                  <a:lnTo>
                    <a:pt x="588459" y="27336"/>
                  </a:lnTo>
                  <a:lnTo>
                    <a:pt x="535191" y="38921"/>
                  </a:lnTo>
                  <a:lnTo>
                    <a:pt x="483662" y="52374"/>
                  </a:lnTo>
                  <a:lnTo>
                    <a:pt x="434001" y="67620"/>
                  </a:lnTo>
                  <a:lnTo>
                    <a:pt x="386339" y="84586"/>
                  </a:lnTo>
                  <a:lnTo>
                    <a:pt x="340806" y="103198"/>
                  </a:lnTo>
                  <a:lnTo>
                    <a:pt x="297533" y="123382"/>
                  </a:lnTo>
                  <a:lnTo>
                    <a:pt x="256651" y="145065"/>
                  </a:lnTo>
                  <a:lnTo>
                    <a:pt x="218289" y="168173"/>
                  </a:lnTo>
                  <a:lnTo>
                    <a:pt x="182579" y="192632"/>
                  </a:lnTo>
                  <a:lnTo>
                    <a:pt x="149650" y="218368"/>
                  </a:lnTo>
                  <a:lnTo>
                    <a:pt x="119634" y="245307"/>
                  </a:lnTo>
                  <a:lnTo>
                    <a:pt x="92660" y="273376"/>
                  </a:lnTo>
                  <a:lnTo>
                    <a:pt x="48362" y="332609"/>
                  </a:lnTo>
                  <a:lnTo>
                    <a:pt x="17802" y="395476"/>
                  </a:lnTo>
                  <a:lnTo>
                    <a:pt x="2021" y="461387"/>
                  </a:lnTo>
                  <a:lnTo>
                    <a:pt x="0" y="495300"/>
                  </a:lnTo>
                  <a:lnTo>
                    <a:pt x="2021" y="529212"/>
                  </a:lnTo>
                  <a:lnTo>
                    <a:pt x="17802" y="595123"/>
                  </a:lnTo>
                  <a:lnTo>
                    <a:pt x="48362" y="657990"/>
                  </a:lnTo>
                  <a:lnTo>
                    <a:pt x="92660" y="717223"/>
                  </a:lnTo>
                  <a:lnTo>
                    <a:pt x="119634" y="745292"/>
                  </a:lnTo>
                  <a:lnTo>
                    <a:pt x="149650" y="772231"/>
                  </a:lnTo>
                  <a:lnTo>
                    <a:pt x="182579" y="797967"/>
                  </a:lnTo>
                  <a:lnTo>
                    <a:pt x="218289" y="822426"/>
                  </a:lnTo>
                  <a:lnTo>
                    <a:pt x="256651" y="845534"/>
                  </a:lnTo>
                  <a:lnTo>
                    <a:pt x="297533" y="867217"/>
                  </a:lnTo>
                  <a:lnTo>
                    <a:pt x="340806" y="887401"/>
                  </a:lnTo>
                  <a:lnTo>
                    <a:pt x="386339" y="906013"/>
                  </a:lnTo>
                  <a:lnTo>
                    <a:pt x="434001" y="922979"/>
                  </a:lnTo>
                  <a:lnTo>
                    <a:pt x="483662" y="938225"/>
                  </a:lnTo>
                  <a:lnTo>
                    <a:pt x="535191" y="951678"/>
                  </a:lnTo>
                  <a:lnTo>
                    <a:pt x="588459" y="963263"/>
                  </a:lnTo>
                  <a:lnTo>
                    <a:pt x="643334" y="972908"/>
                  </a:lnTo>
                  <a:lnTo>
                    <a:pt x="699686" y="980537"/>
                  </a:lnTo>
                  <a:lnTo>
                    <a:pt x="757385" y="986078"/>
                  </a:lnTo>
                  <a:lnTo>
                    <a:pt x="816299" y="989457"/>
                  </a:lnTo>
                  <a:lnTo>
                    <a:pt x="876300" y="990600"/>
                  </a:lnTo>
                  <a:lnTo>
                    <a:pt x="936300" y="989457"/>
                  </a:lnTo>
                  <a:lnTo>
                    <a:pt x="995214" y="986078"/>
                  </a:lnTo>
                  <a:lnTo>
                    <a:pt x="1052913" y="980537"/>
                  </a:lnTo>
                  <a:lnTo>
                    <a:pt x="1109265" y="972908"/>
                  </a:lnTo>
                  <a:lnTo>
                    <a:pt x="1164140" y="963263"/>
                  </a:lnTo>
                  <a:lnTo>
                    <a:pt x="1217408" y="951678"/>
                  </a:lnTo>
                  <a:lnTo>
                    <a:pt x="1268937" y="938225"/>
                  </a:lnTo>
                  <a:lnTo>
                    <a:pt x="1318598" y="922979"/>
                  </a:lnTo>
                  <a:lnTo>
                    <a:pt x="1366260" y="906013"/>
                  </a:lnTo>
                  <a:lnTo>
                    <a:pt x="1411793" y="887401"/>
                  </a:lnTo>
                  <a:lnTo>
                    <a:pt x="1455066" y="867217"/>
                  </a:lnTo>
                  <a:lnTo>
                    <a:pt x="1495948" y="845534"/>
                  </a:lnTo>
                  <a:lnTo>
                    <a:pt x="1534310" y="822426"/>
                  </a:lnTo>
                  <a:lnTo>
                    <a:pt x="1570020" y="797967"/>
                  </a:lnTo>
                  <a:lnTo>
                    <a:pt x="1602949" y="772231"/>
                  </a:lnTo>
                  <a:lnTo>
                    <a:pt x="1632965" y="745292"/>
                  </a:lnTo>
                  <a:lnTo>
                    <a:pt x="1659939" y="717223"/>
                  </a:lnTo>
                  <a:lnTo>
                    <a:pt x="1704237" y="657990"/>
                  </a:lnTo>
                  <a:lnTo>
                    <a:pt x="1734797" y="595123"/>
                  </a:lnTo>
                  <a:lnTo>
                    <a:pt x="1750578" y="529212"/>
                  </a:lnTo>
                  <a:lnTo>
                    <a:pt x="1752600" y="495300"/>
                  </a:lnTo>
                  <a:lnTo>
                    <a:pt x="1750578" y="461387"/>
                  </a:lnTo>
                  <a:lnTo>
                    <a:pt x="1734797" y="395476"/>
                  </a:lnTo>
                  <a:lnTo>
                    <a:pt x="1704237" y="332609"/>
                  </a:lnTo>
                  <a:lnTo>
                    <a:pt x="1659939" y="273376"/>
                  </a:lnTo>
                  <a:lnTo>
                    <a:pt x="1632965" y="245307"/>
                  </a:lnTo>
                  <a:lnTo>
                    <a:pt x="1602949" y="218368"/>
                  </a:lnTo>
                  <a:lnTo>
                    <a:pt x="1570020" y="192632"/>
                  </a:lnTo>
                  <a:lnTo>
                    <a:pt x="1534310" y="168173"/>
                  </a:lnTo>
                  <a:lnTo>
                    <a:pt x="1495948" y="145065"/>
                  </a:lnTo>
                  <a:lnTo>
                    <a:pt x="1455066" y="123382"/>
                  </a:lnTo>
                  <a:lnTo>
                    <a:pt x="1411793" y="103198"/>
                  </a:lnTo>
                  <a:lnTo>
                    <a:pt x="1366260" y="84586"/>
                  </a:lnTo>
                  <a:lnTo>
                    <a:pt x="1318598" y="67620"/>
                  </a:lnTo>
                  <a:lnTo>
                    <a:pt x="1268937" y="52374"/>
                  </a:lnTo>
                  <a:lnTo>
                    <a:pt x="1217408" y="38921"/>
                  </a:lnTo>
                  <a:lnTo>
                    <a:pt x="1164140" y="27336"/>
                  </a:lnTo>
                  <a:lnTo>
                    <a:pt x="1109265" y="17691"/>
                  </a:lnTo>
                  <a:lnTo>
                    <a:pt x="1052913" y="10062"/>
                  </a:lnTo>
                  <a:lnTo>
                    <a:pt x="995214" y="4521"/>
                  </a:lnTo>
                  <a:lnTo>
                    <a:pt x="936300" y="1142"/>
                  </a:lnTo>
                  <a:lnTo>
                    <a:pt x="876300" y="0"/>
                  </a:lnTo>
                  <a:close/>
                </a:path>
              </a:pathLst>
            </a:custGeom>
            <a:solidFill>
              <a:srgbClr val="4471C4"/>
            </a:solidFill>
          </p:spPr>
          <p:txBody>
            <a:bodyPr wrap="square" lIns="0" tIns="0" rIns="0" bIns="0" rtlCol="0"/>
            <a:lstStyle/>
            <a:p>
              <a:endParaRPr/>
            </a:p>
          </p:txBody>
        </p:sp>
        <p:sp>
          <p:nvSpPr>
            <p:cNvPr id="5" name="object 5"/>
            <p:cNvSpPr/>
            <p:nvPr/>
          </p:nvSpPr>
          <p:spPr>
            <a:xfrm>
              <a:off x="8534400" y="1066800"/>
              <a:ext cx="1752600" cy="990600"/>
            </a:xfrm>
            <a:custGeom>
              <a:avLst/>
              <a:gdLst/>
              <a:ahLst/>
              <a:cxnLst/>
              <a:rect l="l" t="t" r="r" b="b"/>
              <a:pathLst>
                <a:path w="1752600" h="990600">
                  <a:moveTo>
                    <a:pt x="0" y="495300"/>
                  </a:moveTo>
                  <a:lnTo>
                    <a:pt x="7999" y="428088"/>
                  </a:lnTo>
                  <a:lnTo>
                    <a:pt x="31300" y="363625"/>
                  </a:lnTo>
                  <a:lnTo>
                    <a:pt x="68859" y="302502"/>
                  </a:lnTo>
                  <a:lnTo>
                    <a:pt x="119634" y="245307"/>
                  </a:lnTo>
                  <a:lnTo>
                    <a:pt x="149650" y="218368"/>
                  </a:lnTo>
                  <a:lnTo>
                    <a:pt x="182579" y="192632"/>
                  </a:lnTo>
                  <a:lnTo>
                    <a:pt x="218289" y="168173"/>
                  </a:lnTo>
                  <a:lnTo>
                    <a:pt x="256651" y="145065"/>
                  </a:lnTo>
                  <a:lnTo>
                    <a:pt x="297533" y="123382"/>
                  </a:lnTo>
                  <a:lnTo>
                    <a:pt x="340806" y="103198"/>
                  </a:lnTo>
                  <a:lnTo>
                    <a:pt x="386339" y="84586"/>
                  </a:lnTo>
                  <a:lnTo>
                    <a:pt x="434001" y="67620"/>
                  </a:lnTo>
                  <a:lnTo>
                    <a:pt x="483662" y="52374"/>
                  </a:lnTo>
                  <a:lnTo>
                    <a:pt x="535191" y="38921"/>
                  </a:lnTo>
                  <a:lnTo>
                    <a:pt x="588459" y="27336"/>
                  </a:lnTo>
                  <a:lnTo>
                    <a:pt x="643334" y="17691"/>
                  </a:lnTo>
                  <a:lnTo>
                    <a:pt x="699686" y="10062"/>
                  </a:lnTo>
                  <a:lnTo>
                    <a:pt x="757385" y="4521"/>
                  </a:lnTo>
                  <a:lnTo>
                    <a:pt x="816299" y="1142"/>
                  </a:lnTo>
                  <a:lnTo>
                    <a:pt x="876300" y="0"/>
                  </a:lnTo>
                  <a:lnTo>
                    <a:pt x="936300" y="1142"/>
                  </a:lnTo>
                  <a:lnTo>
                    <a:pt x="995214" y="4521"/>
                  </a:lnTo>
                  <a:lnTo>
                    <a:pt x="1052913" y="10062"/>
                  </a:lnTo>
                  <a:lnTo>
                    <a:pt x="1109265" y="17691"/>
                  </a:lnTo>
                  <a:lnTo>
                    <a:pt x="1164140" y="27336"/>
                  </a:lnTo>
                  <a:lnTo>
                    <a:pt x="1217408" y="38921"/>
                  </a:lnTo>
                  <a:lnTo>
                    <a:pt x="1268937" y="52374"/>
                  </a:lnTo>
                  <a:lnTo>
                    <a:pt x="1318598" y="67620"/>
                  </a:lnTo>
                  <a:lnTo>
                    <a:pt x="1366260" y="84586"/>
                  </a:lnTo>
                  <a:lnTo>
                    <a:pt x="1411793" y="103198"/>
                  </a:lnTo>
                  <a:lnTo>
                    <a:pt x="1455066" y="123382"/>
                  </a:lnTo>
                  <a:lnTo>
                    <a:pt x="1495948" y="145065"/>
                  </a:lnTo>
                  <a:lnTo>
                    <a:pt x="1534310" y="168173"/>
                  </a:lnTo>
                  <a:lnTo>
                    <a:pt x="1570020" y="192632"/>
                  </a:lnTo>
                  <a:lnTo>
                    <a:pt x="1602949" y="218368"/>
                  </a:lnTo>
                  <a:lnTo>
                    <a:pt x="1632965" y="245307"/>
                  </a:lnTo>
                  <a:lnTo>
                    <a:pt x="1659939" y="273376"/>
                  </a:lnTo>
                  <a:lnTo>
                    <a:pt x="1704237" y="332609"/>
                  </a:lnTo>
                  <a:lnTo>
                    <a:pt x="1734797" y="395476"/>
                  </a:lnTo>
                  <a:lnTo>
                    <a:pt x="1750578" y="461387"/>
                  </a:lnTo>
                  <a:lnTo>
                    <a:pt x="1752600" y="495300"/>
                  </a:lnTo>
                  <a:lnTo>
                    <a:pt x="1750578" y="529212"/>
                  </a:lnTo>
                  <a:lnTo>
                    <a:pt x="1734797" y="595123"/>
                  </a:lnTo>
                  <a:lnTo>
                    <a:pt x="1704237" y="657990"/>
                  </a:lnTo>
                  <a:lnTo>
                    <a:pt x="1659939" y="717223"/>
                  </a:lnTo>
                  <a:lnTo>
                    <a:pt x="1632965" y="745292"/>
                  </a:lnTo>
                  <a:lnTo>
                    <a:pt x="1602949" y="772231"/>
                  </a:lnTo>
                  <a:lnTo>
                    <a:pt x="1570020" y="797967"/>
                  </a:lnTo>
                  <a:lnTo>
                    <a:pt x="1534310" y="822426"/>
                  </a:lnTo>
                  <a:lnTo>
                    <a:pt x="1495948" y="845534"/>
                  </a:lnTo>
                  <a:lnTo>
                    <a:pt x="1455066" y="867217"/>
                  </a:lnTo>
                  <a:lnTo>
                    <a:pt x="1411793" y="887401"/>
                  </a:lnTo>
                  <a:lnTo>
                    <a:pt x="1366260" y="906013"/>
                  </a:lnTo>
                  <a:lnTo>
                    <a:pt x="1318598" y="922979"/>
                  </a:lnTo>
                  <a:lnTo>
                    <a:pt x="1268937" y="938225"/>
                  </a:lnTo>
                  <a:lnTo>
                    <a:pt x="1217408" y="951678"/>
                  </a:lnTo>
                  <a:lnTo>
                    <a:pt x="1164140" y="963263"/>
                  </a:lnTo>
                  <a:lnTo>
                    <a:pt x="1109265" y="972908"/>
                  </a:lnTo>
                  <a:lnTo>
                    <a:pt x="1052913" y="980537"/>
                  </a:lnTo>
                  <a:lnTo>
                    <a:pt x="995214" y="986078"/>
                  </a:lnTo>
                  <a:lnTo>
                    <a:pt x="936300" y="989457"/>
                  </a:lnTo>
                  <a:lnTo>
                    <a:pt x="876300" y="990600"/>
                  </a:lnTo>
                  <a:lnTo>
                    <a:pt x="816299" y="989457"/>
                  </a:lnTo>
                  <a:lnTo>
                    <a:pt x="757385" y="986078"/>
                  </a:lnTo>
                  <a:lnTo>
                    <a:pt x="699686" y="980537"/>
                  </a:lnTo>
                  <a:lnTo>
                    <a:pt x="643334" y="972908"/>
                  </a:lnTo>
                  <a:lnTo>
                    <a:pt x="588459" y="963263"/>
                  </a:lnTo>
                  <a:lnTo>
                    <a:pt x="535191" y="951678"/>
                  </a:lnTo>
                  <a:lnTo>
                    <a:pt x="483662" y="938225"/>
                  </a:lnTo>
                  <a:lnTo>
                    <a:pt x="434001" y="922979"/>
                  </a:lnTo>
                  <a:lnTo>
                    <a:pt x="386339" y="906013"/>
                  </a:lnTo>
                  <a:lnTo>
                    <a:pt x="340806" y="887401"/>
                  </a:lnTo>
                  <a:lnTo>
                    <a:pt x="297533" y="867217"/>
                  </a:lnTo>
                  <a:lnTo>
                    <a:pt x="256651" y="845534"/>
                  </a:lnTo>
                  <a:lnTo>
                    <a:pt x="218289" y="822426"/>
                  </a:lnTo>
                  <a:lnTo>
                    <a:pt x="182579" y="797967"/>
                  </a:lnTo>
                  <a:lnTo>
                    <a:pt x="149650" y="772231"/>
                  </a:lnTo>
                  <a:lnTo>
                    <a:pt x="119634" y="745292"/>
                  </a:lnTo>
                  <a:lnTo>
                    <a:pt x="92660" y="717223"/>
                  </a:lnTo>
                  <a:lnTo>
                    <a:pt x="48362" y="657990"/>
                  </a:lnTo>
                  <a:lnTo>
                    <a:pt x="17802" y="595123"/>
                  </a:lnTo>
                  <a:lnTo>
                    <a:pt x="2021" y="529212"/>
                  </a:lnTo>
                  <a:lnTo>
                    <a:pt x="0" y="495300"/>
                  </a:lnTo>
                  <a:close/>
                </a:path>
              </a:pathLst>
            </a:custGeom>
            <a:ln w="9525">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8738743" y="1389633"/>
            <a:ext cx="135001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MT"/>
                <a:cs typeface="Arial MT"/>
              </a:rPr>
              <a:t>1)</a:t>
            </a:r>
            <a:r>
              <a:rPr sz="2000" spc="340" dirty="0">
                <a:latin typeface="Arial MT"/>
                <a:cs typeface="Arial MT"/>
              </a:rPr>
              <a:t> </a:t>
            </a:r>
            <a:r>
              <a:rPr sz="2000" dirty="0">
                <a:latin typeface="Arial MT"/>
                <a:cs typeface="Arial MT"/>
              </a:rPr>
              <a:t>K+</a:t>
            </a:r>
            <a:r>
              <a:rPr sz="2000" spc="-10" dirty="0">
                <a:latin typeface="Arial MT"/>
                <a:cs typeface="Arial MT"/>
              </a:rPr>
              <a:t> influx</a:t>
            </a:r>
            <a:endParaRPr sz="2000">
              <a:latin typeface="Arial MT"/>
              <a:cs typeface="Arial MT"/>
            </a:endParaRPr>
          </a:p>
        </p:txBody>
      </p:sp>
      <p:grpSp>
        <p:nvGrpSpPr>
          <p:cNvPr id="7" name="object 7"/>
          <p:cNvGrpSpPr/>
          <p:nvPr/>
        </p:nvGrpSpPr>
        <p:grpSpPr>
          <a:xfrm>
            <a:off x="2738437" y="2281237"/>
            <a:ext cx="2143125" cy="1076325"/>
            <a:chOff x="2738437" y="2281237"/>
            <a:chExt cx="2143125" cy="1076325"/>
          </a:xfrm>
        </p:grpSpPr>
        <p:sp>
          <p:nvSpPr>
            <p:cNvPr id="8" name="object 8"/>
            <p:cNvSpPr/>
            <p:nvPr/>
          </p:nvSpPr>
          <p:spPr>
            <a:xfrm>
              <a:off x="2743200" y="2286000"/>
              <a:ext cx="2133600" cy="1066800"/>
            </a:xfrm>
            <a:custGeom>
              <a:avLst/>
              <a:gdLst/>
              <a:ahLst/>
              <a:cxnLst/>
              <a:rect l="l" t="t" r="r" b="b"/>
              <a:pathLst>
                <a:path w="2133600" h="1066800">
                  <a:moveTo>
                    <a:pt x="1066800" y="0"/>
                  </a:moveTo>
                  <a:lnTo>
                    <a:pt x="1004119" y="905"/>
                  </a:lnTo>
                  <a:lnTo>
                    <a:pt x="942393" y="3587"/>
                  </a:lnTo>
                  <a:lnTo>
                    <a:pt x="881719" y="7997"/>
                  </a:lnTo>
                  <a:lnTo>
                    <a:pt x="822200" y="14084"/>
                  </a:lnTo>
                  <a:lnTo>
                    <a:pt x="763934" y="21799"/>
                  </a:lnTo>
                  <a:lnTo>
                    <a:pt x="707022" y="31090"/>
                  </a:lnTo>
                  <a:lnTo>
                    <a:pt x="651563" y="41910"/>
                  </a:lnTo>
                  <a:lnTo>
                    <a:pt x="597659" y="54206"/>
                  </a:lnTo>
                  <a:lnTo>
                    <a:pt x="545408" y="67930"/>
                  </a:lnTo>
                  <a:lnTo>
                    <a:pt x="494911" y="83031"/>
                  </a:lnTo>
                  <a:lnTo>
                    <a:pt x="446269" y="99459"/>
                  </a:lnTo>
                  <a:lnTo>
                    <a:pt x="399581" y="117165"/>
                  </a:lnTo>
                  <a:lnTo>
                    <a:pt x="354947" y="136099"/>
                  </a:lnTo>
                  <a:lnTo>
                    <a:pt x="312467" y="156210"/>
                  </a:lnTo>
                  <a:lnTo>
                    <a:pt x="272242" y="177448"/>
                  </a:lnTo>
                  <a:lnTo>
                    <a:pt x="234371" y="199763"/>
                  </a:lnTo>
                  <a:lnTo>
                    <a:pt x="198955" y="223107"/>
                  </a:lnTo>
                  <a:lnTo>
                    <a:pt x="166093" y="247427"/>
                  </a:lnTo>
                  <a:lnTo>
                    <a:pt x="135887" y="272676"/>
                  </a:lnTo>
                  <a:lnTo>
                    <a:pt x="83837" y="325755"/>
                  </a:lnTo>
                  <a:lnTo>
                    <a:pt x="43608" y="381944"/>
                  </a:lnTo>
                  <a:lnTo>
                    <a:pt x="15999" y="440843"/>
                  </a:lnTo>
                  <a:lnTo>
                    <a:pt x="1811" y="502053"/>
                  </a:lnTo>
                  <a:lnTo>
                    <a:pt x="0" y="533400"/>
                  </a:lnTo>
                  <a:lnTo>
                    <a:pt x="1811" y="564746"/>
                  </a:lnTo>
                  <a:lnTo>
                    <a:pt x="15999" y="625956"/>
                  </a:lnTo>
                  <a:lnTo>
                    <a:pt x="43608" y="684855"/>
                  </a:lnTo>
                  <a:lnTo>
                    <a:pt x="83837" y="741045"/>
                  </a:lnTo>
                  <a:lnTo>
                    <a:pt x="135887" y="794123"/>
                  </a:lnTo>
                  <a:lnTo>
                    <a:pt x="166093" y="819372"/>
                  </a:lnTo>
                  <a:lnTo>
                    <a:pt x="198955" y="843692"/>
                  </a:lnTo>
                  <a:lnTo>
                    <a:pt x="234371" y="867036"/>
                  </a:lnTo>
                  <a:lnTo>
                    <a:pt x="272242" y="889351"/>
                  </a:lnTo>
                  <a:lnTo>
                    <a:pt x="312467" y="910589"/>
                  </a:lnTo>
                  <a:lnTo>
                    <a:pt x="354947" y="930700"/>
                  </a:lnTo>
                  <a:lnTo>
                    <a:pt x="399581" y="949634"/>
                  </a:lnTo>
                  <a:lnTo>
                    <a:pt x="446269" y="967340"/>
                  </a:lnTo>
                  <a:lnTo>
                    <a:pt x="494911" y="983768"/>
                  </a:lnTo>
                  <a:lnTo>
                    <a:pt x="545408" y="998869"/>
                  </a:lnTo>
                  <a:lnTo>
                    <a:pt x="597659" y="1012593"/>
                  </a:lnTo>
                  <a:lnTo>
                    <a:pt x="651563" y="1024889"/>
                  </a:lnTo>
                  <a:lnTo>
                    <a:pt x="707022" y="1035709"/>
                  </a:lnTo>
                  <a:lnTo>
                    <a:pt x="763934" y="1045000"/>
                  </a:lnTo>
                  <a:lnTo>
                    <a:pt x="822200" y="1052715"/>
                  </a:lnTo>
                  <a:lnTo>
                    <a:pt x="881719" y="1058802"/>
                  </a:lnTo>
                  <a:lnTo>
                    <a:pt x="942393" y="1063212"/>
                  </a:lnTo>
                  <a:lnTo>
                    <a:pt x="1004119" y="1065894"/>
                  </a:lnTo>
                  <a:lnTo>
                    <a:pt x="1066800" y="1066800"/>
                  </a:lnTo>
                  <a:lnTo>
                    <a:pt x="1129480" y="1065894"/>
                  </a:lnTo>
                  <a:lnTo>
                    <a:pt x="1191206" y="1063212"/>
                  </a:lnTo>
                  <a:lnTo>
                    <a:pt x="1251880" y="1058802"/>
                  </a:lnTo>
                  <a:lnTo>
                    <a:pt x="1311399" y="1052715"/>
                  </a:lnTo>
                  <a:lnTo>
                    <a:pt x="1369665" y="1045000"/>
                  </a:lnTo>
                  <a:lnTo>
                    <a:pt x="1426577" y="1035709"/>
                  </a:lnTo>
                  <a:lnTo>
                    <a:pt x="1482036" y="1024889"/>
                  </a:lnTo>
                  <a:lnTo>
                    <a:pt x="1535940" y="1012593"/>
                  </a:lnTo>
                  <a:lnTo>
                    <a:pt x="1588191" y="998869"/>
                  </a:lnTo>
                  <a:lnTo>
                    <a:pt x="1638688" y="983768"/>
                  </a:lnTo>
                  <a:lnTo>
                    <a:pt x="1687330" y="967340"/>
                  </a:lnTo>
                  <a:lnTo>
                    <a:pt x="1734018" y="949634"/>
                  </a:lnTo>
                  <a:lnTo>
                    <a:pt x="1778652" y="930700"/>
                  </a:lnTo>
                  <a:lnTo>
                    <a:pt x="1821132" y="910589"/>
                  </a:lnTo>
                  <a:lnTo>
                    <a:pt x="1861357" y="889351"/>
                  </a:lnTo>
                  <a:lnTo>
                    <a:pt x="1899228" y="867036"/>
                  </a:lnTo>
                  <a:lnTo>
                    <a:pt x="1934644" y="843692"/>
                  </a:lnTo>
                  <a:lnTo>
                    <a:pt x="1967506" y="819372"/>
                  </a:lnTo>
                  <a:lnTo>
                    <a:pt x="1997712" y="794123"/>
                  </a:lnTo>
                  <a:lnTo>
                    <a:pt x="2049762" y="741044"/>
                  </a:lnTo>
                  <a:lnTo>
                    <a:pt x="2089991" y="684855"/>
                  </a:lnTo>
                  <a:lnTo>
                    <a:pt x="2117600" y="625956"/>
                  </a:lnTo>
                  <a:lnTo>
                    <a:pt x="2131788" y="564746"/>
                  </a:lnTo>
                  <a:lnTo>
                    <a:pt x="2133600" y="533400"/>
                  </a:lnTo>
                  <a:lnTo>
                    <a:pt x="2131788" y="502053"/>
                  </a:lnTo>
                  <a:lnTo>
                    <a:pt x="2117600" y="440843"/>
                  </a:lnTo>
                  <a:lnTo>
                    <a:pt x="2089991" y="381944"/>
                  </a:lnTo>
                  <a:lnTo>
                    <a:pt x="2049762" y="325754"/>
                  </a:lnTo>
                  <a:lnTo>
                    <a:pt x="1997712" y="272676"/>
                  </a:lnTo>
                  <a:lnTo>
                    <a:pt x="1967506" y="247427"/>
                  </a:lnTo>
                  <a:lnTo>
                    <a:pt x="1934644" y="223107"/>
                  </a:lnTo>
                  <a:lnTo>
                    <a:pt x="1899228" y="199763"/>
                  </a:lnTo>
                  <a:lnTo>
                    <a:pt x="1861357" y="177448"/>
                  </a:lnTo>
                  <a:lnTo>
                    <a:pt x="1821132" y="156210"/>
                  </a:lnTo>
                  <a:lnTo>
                    <a:pt x="1778652" y="136099"/>
                  </a:lnTo>
                  <a:lnTo>
                    <a:pt x="1734018" y="117165"/>
                  </a:lnTo>
                  <a:lnTo>
                    <a:pt x="1687330" y="99459"/>
                  </a:lnTo>
                  <a:lnTo>
                    <a:pt x="1638688" y="83031"/>
                  </a:lnTo>
                  <a:lnTo>
                    <a:pt x="1588191" y="67930"/>
                  </a:lnTo>
                  <a:lnTo>
                    <a:pt x="1535940" y="54206"/>
                  </a:lnTo>
                  <a:lnTo>
                    <a:pt x="1482036" y="41910"/>
                  </a:lnTo>
                  <a:lnTo>
                    <a:pt x="1426577" y="31090"/>
                  </a:lnTo>
                  <a:lnTo>
                    <a:pt x="1369665" y="21799"/>
                  </a:lnTo>
                  <a:lnTo>
                    <a:pt x="1311399" y="14084"/>
                  </a:lnTo>
                  <a:lnTo>
                    <a:pt x="1251880" y="7997"/>
                  </a:lnTo>
                  <a:lnTo>
                    <a:pt x="1191206" y="3587"/>
                  </a:lnTo>
                  <a:lnTo>
                    <a:pt x="1129480" y="905"/>
                  </a:lnTo>
                  <a:lnTo>
                    <a:pt x="1066800" y="0"/>
                  </a:lnTo>
                  <a:close/>
                </a:path>
              </a:pathLst>
            </a:custGeom>
            <a:solidFill>
              <a:srgbClr val="FFFF00"/>
            </a:solidFill>
          </p:spPr>
          <p:txBody>
            <a:bodyPr wrap="square" lIns="0" tIns="0" rIns="0" bIns="0" rtlCol="0"/>
            <a:lstStyle/>
            <a:p>
              <a:endParaRPr/>
            </a:p>
          </p:txBody>
        </p:sp>
        <p:sp>
          <p:nvSpPr>
            <p:cNvPr id="9" name="object 9"/>
            <p:cNvSpPr/>
            <p:nvPr/>
          </p:nvSpPr>
          <p:spPr>
            <a:xfrm>
              <a:off x="2743200" y="2286000"/>
              <a:ext cx="2133600" cy="1066800"/>
            </a:xfrm>
            <a:custGeom>
              <a:avLst/>
              <a:gdLst/>
              <a:ahLst/>
              <a:cxnLst/>
              <a:rect l="l" t="t" r="r" b="b"/>
              <a:pathLst>
                <a:path w="2133600" h="1066800">
                  <a:moveTo>
                    <a:pt x="0" y="533400"/>
                  </a:moveTo>
                  <a:lnTo>
                    <a:pt x="7177" y="471184"/>
                  </a:lnTo>
                  <a:lnTo>
                    <a:pt x="28176" y="411080"/>
                  </a:lnTo>
                  <a:lnTo>
                    <a:pt x="62195" y="353485"/>
                  </a:lnTo>
                  <a:lnTo>
                    <a:pt x="108435" y="298801"/>
                  </a:lnTo>
                  <a:lnTo>
                    <a:pt x="166093" y="247427"/>
                  </a:lnTo>
                  <a:lnTo>
                    <a:pt x="198955" y="223107"/>
                  </a:lnTo>
                  <a:lnTo>
                    <a:pt x="234371" y="199763"/>
                  </a:lnTo>
                  <a:lnTo>
                    <a:pt x="272242" y="177448"/>
                  </a:lnTo>
                  <a:lnTo>
                    <a:pt x="312467" y="156210"/>
                  </a:lnTo>
                  <a:lnTo>
                    <a:pt x="354947" y="136099"/>
                  </a:lnTo>
                  <a:lnTo>
                    <a:pt x="399581" y="117165"/>
                  </a:lnTo>
                  <a:lnTo>
                    <a:pt x="446269" y="99459"/>
                  </a:lnTo>
                  <a:lnTo>
                    <a:pt x="494911" y="83031"/>
                  </a:lnTo>
                  <a:lnTo>
                    <a:pt x="545408" y="67930"/>
                  </a:lnTo>
                  <a:lnTo>
                    <a:pt x="597659" y="54206"/>
                  </a:lnTo>
                  <a:lnTo>
                    <a:pt x="651563" y="41910"/>
                  </a:lnTo>
                  <a:lnTo>
                    <a:pt x="707022" y="31090"/>
                  </a:lnTo>
                  <a:lnTo>
                    <a:pt x="763934" y="21799"/>
                  </a:lnTo>
                  <a:lnTo>
                    <a:pt x="822200" y="14084"/>
                  </a:lnTo>
                  <a:lnTo>
                    <a:pt x="881719" y="7997"/>
                  </a:lnTo>
                  <a:lnTo>
                    <a:pt x="942393" y="3587"/>
                  </a:lnTo>
                  <a:lnTo>
                    <a:pt x="1004119" y="905"/>
                  </a:lnTo>
                  <a:lnTo>
                    <a:pt x="1066800" y="0"/>
                  </a:lnTo>
                  <a:lnTo>
                    <a:pt x="1129480" y="905"/>
                  </a:lnTo>
                  <a:lnTo>
                    <a:pt x="1191206" y="3587"/>
                  </a:lnTo>
                  <a:lnTo>
                    <a:pt x="1251880" y="7997"/>
                  </a:lnTo>
                  <a:lnTo>
                    <a:pt x="1311399" y="14084"/>
                  </a:lnTo>
                  <a:lnTo>
                    <a:pt x="1369665" y="21799"/>
                  </a:lnTo>
                  <a:lnTo>
                    <a:pt x="1426577" y="31090"/>
                  </a:lnTo>
                  <a:lnTo>
                    <a:pt x="1482036" y="41910"/>
                  </a:lnTo>
                  <a:lnTo>
                    <a:pt x="1535940" y="54206"/>
                  </a:lnTo>
                  <a:lnTo>
                    <a:pt x="1588191" y="67930"/>
                  </a:lnTo>
                  <a:lnTo>
                    <a:pt x="1638688" y="83031"/>
                  </a:lnTo>
                  <a:lnTo>
                    <a:pt x="1687330" y="99459"/>
                  </a:lnTo>
                  <a:lnTo>
                    <a:pt x="1734018" y="117165"/>
                  </a:lnTo>
                  <a:lnTo>
                    <a:pt x="1778652" y="136099"/>
                  </a:lnTo>
                  <a:lnTo>
                    <a:pt x="1821132" y="156210"/>
                  </a:lnTo>
                  <a:lnTo>
                    <a:pt x="1861357" y="177448"/>
                  </a:lnTo>
                  <a:lnTo>
                    <a:pt x="1899228" y="199763"/>
                  </a:lnTo>
                  <a:lnTo>
                    <a:pt x="1934644" y="223107"/>
                  </a:lnTo>
                  <a:lnTo>
                    <a:pt x="1967506" y="247427"/>
                  </a:lnTo>
                  <a:lnTo>
                    <a:pt x="1997712" y="272676"/>
                  </a:lnTo>
                  <a:lnTo>
                    <a:pt x="2049762" y="325754"/>
                  </a:lnTo>
                  <a:lnTo>
                    <a:pt x="2089991" y="381944"/>
                  </a:lnTo>
                  <a:lnTo>
                    <a:pt x="2117600" y="440843"/>
                  </a:lnTo>
                  <a:lnTo>
                    <a:pt x="2131788" y="502053"/>
                  </a:lnTo>
                  <a:lnTo>
                    <a:pt x="2133600" y="533400"/>
                  </a:lnTo>
                  <a:lnTo>
                    <a:pt x="2131788" y="564746"/>
                  </a:lnTo>
                  <a:lnTo>
                    <a:pt x="2117600" y="625956"/>
                  </a:lnTo>
                  <a:lnTo>
                    <a:pt x="2089991" y="684855"/>
                  </a:lnTo>
                  <a:lnTo>
                    <a:pt x="2049762" y="741044"/>
                  </a:lnTo>
                  <a:lnTo>
                    <a:pt x="1997712" y="794123"/>
                  </a:lnTo>
                  <a:lnTo>
                    <a:pt x="1967506" y="819372"/>
                  </a:lnTo>
                  <a:lnTo>
                    <a:pt x="1934644" y="843692"/>
                  </a:lnTo>
                  <a:lnTo>
                    <a:pt x="1899228" y="867036"/>
                  </a:lnTo>
                  <a:lnTo>
                    <a:pt x="1861357" y="889351"/>
                  </a:lnTo>
                  <a:lnTo>
                    <a:pt x="1821132" y="910589"/>
                  </a:lnTo>
                  <a:lnTo>
                    <a:pt x="1778652" y="930700"/>
                  </a:lnTo>
                  <a:lnTo>
                    <a:pt x="1734018" y="949634"/>
                  </a:lnTo>
                  <a:lnTo>
                    <a:pt x="1687330" y="967340"/>
                  </a:lnTo>
                  <a:lnTo>
                    <a:pt x="1638688" y="983768"/>
                  </a:lnTo>
                  <a:lnTo>
                    <a:pt x="1588191" y="998869"/>
                  </a:lnTo>
                  <a:lnTo>
                    <a:pt x="1535940" y="1012593"/>
                  </a:lnTo>
                  <a:lnTo>
                    <a:pt x="1482036" y="1024889"/>
                  </a:lnTo>
                  <a:lnTo>
                    <a:pt x="1426577" y="1035709"/>
                  </a:lnTo>
                  <a:lnTo>
                    <a:pt x="1369665" y="1045000"/>
                  </a:lnTo>
                  <a:lnTo>
                    <a:pt x="1311399" y="1052715"/>
                  </a:lnTo>
                  <a:lnTo>
                    <a:pt x="1251880" y="1058802"/>
                  </a:lnTo>
                  <a:lnTo>
                    <a:pt x="1191206" y="1063212"/>
                  </a:lnTo>
                  <a:lnTo>
                    <a:pt x="1129480" y="1065894"/>
                  </a:lnTo>
                  <a:lnTo>
                    <a:pt x="1066800" y="1066800"/>
                  </a:lnTo>
                  <a:lnTo>
                    <a:pt x="1004119" y="1065894"/>
                  </a:lnTo>
                  <a:lnTo>
                    <a:pt x="942393" y="1063212"/>
                  </a:lnTo>
                  <a:lnTo>
                    <a:pt x="881719" y="1058802"/>
                  </a:lnTo>
                  <a:lnTo>
                    <a:pt x="822200" y="1052715"/>
                  </a:lnTo>
                  <a:lnTo>
                    <a:pt x="763934" y="1045000"/>
                  </a:lnTo>
                  <a:lnTo>
                    <a:pt x="707022" y="1035709"/>
                  </a:lnTo>
                  <a:lnTo>
                    <a:pt x="651563" y="1024889"/>
                  </a:lnTo>
                  <a:lnTo>
                    <a:pt x="597659" y="1012593"/>
                  </a:lnTo>
                  <a:lnTo>
                    <a:pt x="545408" y="998869"/>
                  </a:lnTo>
                  <a:lnTo>
                    <a:pt x="494911" y="983768"/>
                  </a:lnTo>
                  <a:lnTo>
                    <a:pt x="446269" y="967340"/>
                  </a:lnTo>
                  <a:lnTo>
                    <a:pt x="399581" y="949634"/>
                  </a:lnTo>
                  <a:lnTo>
                    <a:pt x="354947" y="930700"/>
                  </a:lnTo>
                  <a:lnTo>
                    <a:pt x="312467" y="910589"/>
                  </a:lnTo>
                  <a:lnTo>
                    <a:pt x="272242" y="889351"/>
                  </a:lnTo>
                  <a:lnTo>
                    <a:pt x="234371" y="867036"/>
                  </a:lnTo>
                  <a:lnTo>
                    <a:pt x="198955" y="843692"/>
                  </a:lnTo>
                  <a:lnTo>
                    <a:pt x="166093" y="819372"/>
                  </a:lnTo>
                  <a:lnTo>
                    <a:pt x="135887" y="794123"/>
                  </a:lnTo>
                  <a:lnTo>
                    <a:pt x="83837" y="741045"/>
                  </a:lnTo>
                  <a:lnTo>
                    <a:pt x="43608" y="684855"/>
                  </a:lnTo>
                  <a:lnTo>
                    <a:pt x="15999" y="625956"/>
                  </a:lnTo>
                  <a:lnTo>
                    <a:pt x="1811" y="564746"/>
                  </a:lnTo>
                  <a:lnTo>
                    <a:pt x="0" y="533400"/>
                  </a:lnTo>
                  <a:close/>
                </a:path>
              </a:pathLst>
            </a:custGeom>
            <a:ln w="9525">
              <a:solidFill>
                <a:srgbClr val="000000"/>
              </a:solidFill>
            </a:ln>
          </p:spPr>
          <p:txBody>
            <a:bodyPr wrap="square" lIns="0" tIns="0" rIns="0" bIns="0" rtlCol="0"/>
            <a:lstStyle/>
            <a:p>
              <a:endParaRPr/>
            </a:p>
          </p:txBody>
        </p:sp>
      </p:grpSp>
      <p:sp>
        <p:nvSpPr>
          <p:cNvPr id="10" name="object 10"/>
          <p:cNvSpPr txBox="1"/>
          <p:nvPr/>
        </p:nvSpPr>
        <p:spPr>
          <a:xfrm>
            <a:off x="2982595" y="2581782"/>
            <a:ext cx="1616710" cy="452755"/>
          </a:xfrm>
          <a:prstGeom prst="rect">
            <a:avLst/>
          </a:prstGeom>
        </p:spPr>
        <p:txBody>
          <a:bodyPr vert="horz" wrap="square" lIns="0" tIns="13335" rIns="0" bIns="0" rtlCol="0">
            <a:spAutoFit/>
          </a:bodyPr>
          <a:lstStyle/>
          <a:p>
            <a:pPr marL="292735" marR="5080" indent="-280670">
              <a:lnSpc>
                <a:spcPct val="100000"/>
              </a:lnSpc>
              <a:spcBef>
                <a:spcPts val="105"/>
              </a:spcBef>
            </a:pPr>
            <a:r>
              <a:rPr sz="1400" b="1" dirty="0">
                <a:latin typeface="Calibri"/>
                <a:cs typeface="Calibri"/>
              </a:rPr>
              <a:t>2) </a:t>
            </a:r>
            <a:r>
              <a:rPr sz="1400" b="1" spc="-20" dirty="0">
                <a:latin typeface="Calibri"/>
                <a:cs typeface="Calibri"/>
              </a:rPr>
              <a:t>Voltage</a:t>
            </a:r>
            <a:r>
              <a:rPr sz="1400" b="1" spc="-35" dirty="0">
                <a:latin typeface="Calibri"/>
                <a:cs typeface="Calibri"/>
              </a:rPr>
              <a:t> </a:t>
            </a:r>
            <a:r>
              <a:rPr sz="1400" b="1" spc="-10" dirty="0">
                <a:latin typeface="Calibri"/>
                <a:cs typeface="Calibri"/>
              </a:rPr>
              <a:t>gated</a:t>
            </a:r>
            <a:r>
              <a:rPr sz="1400" b="1" spc="-35" dirty="0">
                <a:latin typeface="Calibri"/>
                <a:cs typeface="Calibri"/>
              </a:rPr>
              <a:t> </a:t>
            </a:r>
            <a:r>
              <a:rPr sz="1400" b="1" spc="-20" dirty="0">
                <a:latin typeface="Calibri"/>
                <a:cs typeface="Calibri"/>
              </a:rPr>
              <a:t>Ca2+ </a:t>
            </a:r>
            <a:r>
              <a:rPr sz="1400" b="1" dirty="0">
                <a:latin typeface="Calibri"/>
                <a:cs typeface="Calibri"/>
              </a:rPr>
              <a:t>channels</a:t>
            </a:r>
            <a:r>
              <a:rPr sz="1400" b="1" spc="-50" dirty="0">
                <a:latin typeface="Calibri"/>
                <a:cs typeface="Calibri"/>
              </a:rPr>
              <a:t> </a:t>
            </a:r>
            <a:r>
              <a:rPr sz="1400" b="1" spc="-20" dirty="0">
                <a:latin typeface="Calibri"/>
                <a:cs typeface="Calibri"/>
              </a:rPr>
              <a:t>open</a:t>
            </a:r>
            <a:endParaRPr sz="1400">
              <a:latin typeface="Calibri"/>
              <a:cs typeface="Calibri"/>
            </a:endParaRPr>
          </a:p>
        </p:txBody>
      </p:sp>
      <p:grpSp>
        <p:nvGrpSpPr>
          <p:cNvPr id="11" name="object 11"/>
          <p:cNvGrpSpPr/>
          <p:nvPr/>
        </p:nvGrpSpPr>
        <p:grpSpPr>
          <a:xfrm>
            <a:off x="8043481" y="4186237"/>
            <a:ext cx="2295525" cy="1228725"/>
            <a:chOff x="8043481" y="4186237"/>
            <a:chExt cx="2295525" cy="1228725"/>
          </a:xfrm>
        </p:grpSpPr>
        <p:sp>
          <p:nvSpPr>
            <p:cNvPr id="12" name="object 12"/>
            <p:cNvSpPr/>
            <p:nvPr/>
          </p:nvSpPr>
          <p:spPr>
            <a:xfrm>
              <a:off x="8048243" y="4191000"/>
              <a:ext cx="2286000" cy="1219200"/>
            </a:xfrm>
            <a:custGeom>
              <a:avLst/>
              <a:gdLst/>
              <a:ahLst/>
              <a:cxnLst/>
              <a:rect l="l" t="t" r="r" b="b"/>
              <a:pathLst>
                <a:path w="2286000" h="1219200">
                  <a:moveTo>
                    <a:pt x="1143000" y="0"/>
                  </a:moveTo>
                  <a:lnTo>
                    <a:pt x="1080281" y="901"/>
                  </a:lnTo>
                  <a:lnTo>
                    <a:pt x="1018447" y="3576"/>
                  </a:lnTo>
                  <a:lnTo>
                    <a:pt x="957585" y="7978"/>
                  </a:lnTo>
                  <a:lnTo>
                    <a:pt x="897782" y="14060"/>
                  </a:lnTo>
                  <a:lnTo>
                    <a:pt x="839126" y="21775"/>
                  </a:lnTo>
                  <a:lnTo>
                    <a:pt x="781702" y="31077"/>
                  </a:lnTo>
                  <a:lnTo>
                    <a:pt x="725598" y="41920"/>
                  </a:lnTo>
                  <a:lnTo>
                    <a:pt x="670902" y="54257"/>
                  </a:lnTo>
                  <a:lnTo>
                    <a:pt x="617701" y="68041"/>
                  </a:lnTo>
                  <a:lnTo>
                    <a:pt x="566081" y="83227"/>
                  </a:lnTo>
                  <a:lnTo>
                    <a:pt x="516130" y="99767"/>
                  </a:lnTo>
                  <a:lnTo>
                    <a:pt x="467935" y="117616"/>
                  </a:lnTo>
                  <a:lnTo>
                    <a:pt x="421582" y="136726"/>
                  </a:lnTo>
                  <a:lnTo>
                    <a:pt x="377160" y="157051"/>
                  </a:lnTo>
                  <a:lnTo>
                    <a:pt x="334756" y="178546"/>
                  </a:lnTo>
                  <a:lnTo>
                    <a:pt x="294455" y="201162"/>
                  </a:lnTo>
                  <a:lnTo>
                    <a:pt x="256346" y="224854"/>
                  </a:lnTo>
                  <a:lnTo>
                    <a:pt x="220516" y="249576"/>
                  </a:lnTo>
                  <a:lnTo>
                    <a:pt x="187052" y="275280"/>
                  </a:lnTo>
                  <a:lnTo>
                    <a:pt x="156040" y="301921"/>
                  </a:lnTo>
                  <a:lnTo>
                    <a:pt x="127569" y="329451"/>
                  </a:lnTo>
                  <a:lnTo>
                    <a:pt x="101724" y="357825"/>
                  </a:lnTo>
                  <a:lnTo>
                    <a:pt x="58265" y="416917"/>
                  </a:lnTo>
                  <a:lnTo>
                    <a:pt x="26360" y="478825"/>
                  </a:lnTo>
                  <a:lnTo>
                    <a:pt x="6706" y="543176"/>
                  </a:lnTo>
                  <a:lnTo>
                    <a:pt x="0" y="609600"/>
                  </a:lnTo>
                  <a:lnTo>
                    <a:pt x="1691" y="643047"/>
                  </a:lnTo>
                  <a:lnTo>
                    <a:pt x="14958" y="708481"/>
                  </a:lnTo>
                  <a:lnTo>
                    <a:pt x="40825" y="771657"/>
                  </a:lnTo>
                  <a:lnTo>
                    <a:pt x="78594" y="832203"/>
                  </a:lnTo>
                  <a:lnTo>
                    <a:pt x="127569" y="889748"/>
                  </a:lnTo>
                  <a:lnTo>
                    <a:pt x="156040" y="917278"/>
                  </a:lnTo>
                  <a:lnTo>
                    <a:pt x="187052" y="943919"/>
                  </a:lnTo>
                  <a:lnTo>
                    <a:pt x="220516" y="969623"/>
                  </a:lnTo>
                  <a:lnTo>
                    <a:pt x="256346" y="994345"/>
                  </a:lnTo>
                  <a:lnTo>
                    <a:pt x="294455" y="1018037"/>
                  </a:lnTo>
                  <a:lnTo>
                    <a:pt x="334756" y="1040653"/>
                  </a:lnTo>
                  <a:lnTo>
                    <a:pt x="377160" y="1062148"/>
                  </a:lnTo>
                  <a:lnTo>
                    <a:pt x="421582" y="1082473"/>
                  </a:lnTo>
                  <a:lnTo>
                    <a:pt x="467935" y="1101583"/>
                  </a:lnTo>
                  <a:lnTo>
                    <a:pt x="516130" y="1119432"/>
                  </a:lnTo>
                  <a:lnTo>
                    <a:pt x="566081" y="1135972"/>
                  </a:lnTo>
                  <a:lnTo>
                    <a:pt x="617701" y="1151158"/>
                  </a:lnTo>
                  <a:lnTo>
                    <a:pt x="670902" y="1164942"/>
                  </a:lnTo>
                  <a:lnTo>
                    <a:pt x="725598" y="1177279"/>
                  </a:lnTo>
                  <a:lnTo>
                    <a:pt x="781702" y="1188122"/>
                  </a:lnTo>
                  <a:lnTo>
                    <a:pt x="839126" y="1197424"/>
                  </a:lnTo>
                  <a:lnTo>
                    <a:pt x="897782" y="1205139"/>
                  </a:lnTo>
                  <a:lnTo>
                    <a:pt x="957585" y="1211221"/>
                  </a:lnTo>
                  <a:lnTo>
                    <a:pt x="1018447" y="1215623"/>
                  </a:lnTo>
                  <a:lnTo>
                    <a:pt x="1080281" y="1218298"/>
                  </a:lnTo>
                  <a:lnTo>
                    <a:pt x="1143000" y="1219200"/>
                  </a:lnTo>
                  <a:lnTo>
                    <a:pt x="1205718" y="1218298"/>
                  </a:lnTo>
                  <a:lnTo>
                    <a:pt x="1267552" y="1215623"/>
                  </a:lnTo>
                  <a:lnTo>
                    <a:pt x="1328414" y="1211221"/>
                  </a:lnTo>
                  <a:lnTo>
                    <a:pt x="1388217" y="1205139"/>
                  </a:lnTo>
                  <a:lnTo>
                    <a:pt x="1446873" y="1197424"/>
                  </a:lnTo>
                  <a:lnTo>
                    <a:pt x="1504297" y="1188122"/>
                  </a:lnTo>
                  <a:lnTo>
                    <a:pt x="1560401" y="1177279"/>
                  </a:lnTo>
                  <a:lnTo>
                    <a:pt x="1615097" y="1164942"/>
                  </a:lnTo>
                  <a:lnTo>
                    <a:pt x="1668298" y="1151158"/>
                  </a:lnTo>
                  <a:lnTo>
                    <a:pt x="1719918" y="1135972"/>
                  </a:lnTo>
                  <a:lnTo>
                    <a:pt x="1769869" y="1119432"/>
                  </a:lnTo>
                  <a:lnTo>
                    <a:pt x="1818064" y="1101583"/>
                  </a:lnTo>
                  <a:lnTo>
                    <a:pt x="1864417" y="1082473"/>
                  </a:lnTo>
                  <a:lnTo>
                    <a:pt x="1908839" y="1062148"/>
                  </a:lnTo>
                  <a:lnTo>
                    <a:pt x="1951243" y="1040653"/>
                  </a:lnTo>
                  <a:lnTo>
                    <a:pt x="1991544" y="1018037"/>
                  </a:lnTo>
                  <a:lnTo>
                    <a:pt x="2029653" y="994345"/>
                  </a:lnTo>
                  <a:lnTo>
                    <a:pt x="2065483" y="969623"/>
                  </a:lnTo>
                  <a:lnTo>
                    <a:pt x="2098947" y="943919"/>
                  </a:lnTo>
                  <a:lnTo>
                    <a:pt x="2129959" y="917278"/>
                  </a:lnTo>
                  <a:lnTo>
                    <a:pt x="2158430" y="889748"/>
                  </a:lnTo>
                  <a:lnTo>
                    <a:pt x="2184275" y="861374"/>
                  </a:lnTo>
                  <a:lnTo>
                    <a:pt x="2227734" y="802282"/>
                  </a:lnTo>
                  <a:lnTo>
                    <a:pt x="2259639" y="740374"/>
                  </a:lnTo>
                  <a:lnTo>
                    <a:pt x="2279293" y="676023"/>
                  </a:lnTo>
                  <a:lnTo>
                    <a:pt x="2286000" y="609600"/>
                  </a:lnTo>
                  <a:lnTo>
                    <a:pt x="2284308" y="576152"/>
                  </a:lnTo>
                  <a:lnTo>
                    <a:pt x="2271041" y="510718"/>
                  </a:lnTo>
                  <a:lnTo>
                    <a:pt x="2245174" y="447542"/>
                  </a:lnTo>
                  <a:lnTo>
                    <a:pt x="2207405" y="386996"/>
                  </a:lnTo>
                  <a:lnTo>
                    <a:pt x="2158430" y="329451"/>
                  </a:lnTo>
                  <a:lnTo>
                    <a:pt x="2129959" y="301921"/>
                  </a:lnTo>
                  <a:lnTo>
                    <a:pt x="2098947" y="275280"/>
                  </a:lnTo>
                  <a:lnTo>
                    <a:pt x="2065483" y="249576"/>
                  </a:lnTo>
                  <a:lnTo>
                    <a:pt x="2029653" y="224854"/>
                  </a:lnTo>
                  <a:lnTo>
                    <a:pt x="1991544" y="201162"/>
                  </a:lnTo>
                  <a:lnTo>
                    <a:pt x="1951243" y="178546"/>
                  </a:lnTo>
                  <a:lnTo>
                    <a:pt x="1908839" y="157051"/>
                  </a:lnTo>
                  <a:lnTo>
                    <a:pt x="1864417" y="136726"/>
                  </a:lnTo>
                  <a:lnTo>
                    <a:pt x="1818064" y="117616"/>
                  </a:lnTo>
                  <a:lnTo>
                    <a:pt x="1769869" y="99767"/>
                  </a:lnTo>
                  <a:lnTo>
                    <a:pt x="1719918" y="83227"/>
                  </a:lnTo>
                  <a:lnTo>
                    <a:pt x="1668298" y="68041"/>
                  </a:lnTo>
                  <a:lnTo>
                    <a:pt x="1615097" y="54257"/>
                  </a:lnTo>
                  <a:lnTo>
                    <a:pt x="1560401" y="41920"/>
                  </a:lnTo>
                  <a:lnTo>
                    <a:pt x="1504297" y="31077"/>
                  </a:lnTo>
                  <a:lnTo>
                    <a:pt x="1446873" y="21775"/>
                  </a:lnTo>
                  <a:lnTo>
                    <a:pt x="1388217" y="14060"/>
                  </a:lnTo>
                  <a:lnTo>
                    <a:pt x="1328414" y="7978"/>
                  </a:lnTo>
                  <a:lnTo>
                    <a:pt x="1267552" y="3576"/>
                  </a:lnTo>
                  <a:lnTo>
                    <a:pt x="1205718" y="901"/>
                  </a:lnTo>
                  <a:lnTo>
                    <a:pt x="1143000" y="0"/>
                  </a:lnTo>
                  <a:close/>
                </a:path>
              </a:pathLst>
            </a:custGeom>
            <a:solidFill>
              <a:srgbClr val="FF99CC"/>
            </a:solidFill>
          </p:spPr>
          <p:txBody>
            <a:bodyPr wrap="square" lIns="0" tIns="0" rIns="0" bIns="0" rtlCol="0"/>
            <a:lstStyle/>
            <a:p>
              <a:endParaRPr/>
            </a:p>
          </p:txBody>
        </p:sp>
        <p:sp>
          <p:nvSpPr>
            <p:cNvPr id="13" name="object 13"/>
            <p:cNvSpPr/>
            <p:nvPr/>
          </p:nvSpPr>
          <p:spPr>
            <a:xfrm>
              <a:off x="8048243" y="4191000"/>
              <a:ext cx="2286000" cy="1219200"/>
            </a:xfrm>
            <a:custGeom>
              <a:avLst/>
              <a:gdLst/>
              <a:ahLst/>
              <a:cxnLst/>
              <a:rect l="l" t="t" r="r" b="b"/>
              <a:pathLst>
                <a:path w="2286000" h="1219200">
                  <a:moveTo>
                    <a:pt x="0" y="609600"/>
                  </a:moveTo>
                  <a:lnTo>
                    <a:pt x="6706" y="543176"/>
                  </a:lnTo>
                  <a:lnTo>
                    <a:pt x="26360" y="478825"/>
                  </a:lnTo>
                  <a:lnTo>
                    <a:pt x="58265" y="416917"/>
                  </a:lnTo>
                  <a:lnTo>
                    <a:pt x="101724" y="357825"/>
                  </a:lnTo>
                  <a:lnTo>
                    <a:pt x="127569" y="329451"/>
                  </a:lnTo>
                  <a:lnTo>
                    <a:pt x="156040" y="301921"/>
                  </a:lnTo>
                  <a:lnTo>
                    <a:pt x="187052" y="275280"/>
                  </a:lnTo>
                  <a:lnTo>
                    <a:pt x="220516" y="249576"/>
                  </a:lnTo>
                  <a:lnTo>
                    <a:pt x="256346" y="224854"/>
                  </a:lnTo>
                  <a:lnTo>
                    <a:pt x="294455" y="201162"/>
                  </a:lnTo>
                  <a:lnTo>
                    <a:pt x="334756" y="178546"/>
                  </a:lnTo>
                  <a:lnTo>
                    <a:pt x="377160" y="157051"/>
                  </a:lnTo>
                  <a:lnTo>
                    <a:pt x="421582" y="136726"/>
                  </a:lnTo>
                  <a:lnTo>
                    <a:pt x="467935" y="117616"/>
                  </a:lnTo>
                  <a:lnTo>
                    <a:pt x="516130" y="99767"/>
                  </a:lnTo>
                  <a:lnTo>
                    <a:pt x="566081" y="83227"/>
                  </a:lnTo>
                  <a:lnTo>
                    <a:pt x="617701" y="68041"/>
                  </a:lnTo>
                  <a:lnTo>
                    <a:pt x="670902" y="54257"/>
                  </a:lnTo>
                  <a:lnTo>
                    <a:pt x="725598" y="41920"/>
                  </a:lnTo>
                  <a:lnTo>
                    <a:pt x="781702" y="31077"/>
                  </a:lnTo>
                  <a:lnTo>
                    <a:pt x="839126" y="21775"/>
                  </a:lnTo>
                  <a:lnTo>
                    <a:pt x="897782" y="14060"/>
                  </a:lnTo>
                  <a:lnTo>
                    <a:pt x="957585" y="7978"/>
                  </a:lnTo>
                  <a:lnTo>
                    <a:pt x="1018447" y="3576"/>
                  </a:lnTo>
                  <a:lnTo>
                    <a:pt x="1080281" y="901"/>
                  </a:lnTo>
                  <a:lnTo>
                    <a:pt x="1143000" y="0"/>
                  </a:lnTo>
                  <a:lnTo>
                    <a:pt x="1205718" y="901"/>
                  </a:lnTo>
                  <a:lnTo>
                    <a:pt x="1267552" y="3576"/>
                  </a:lnTo>
                  <a:lnTo>
                    <a:pt x="1328414" y="7978"/>
                  </a:lnTo>
                  <a:lnTo>
                    <a:pt x="1388217" y="14060"/>
                  </a:lnTo>
                  <a:lnTo>
                    <a:pt x="1446873" y="21775"/>
                  </a:lnTo>
                  <a:lnTo>
                    <a:pt x="1504297" y="31077"/>
                  </a:lnTo>
                  <a:lnTo>
                    <a:pt x="1560401" y="41920"/>
                  </a:lnTo>
                  <a:lnTo>
                    <a:pt x="1615097" y="54257"/>
                  </a:lnTo>
                  <a:lnTo>
                    <a:pt x="1668298" y="68041"/>
                  </a:lnTo>
                  <a:lnTo>
                    <a:pt x="1719918" y="83227"/>
                  </a:lnTo>
                  <a:lnTo>
                    <a:pt x="1769869" y="99767"/>
                  </a:lnTo>
                  <a:lnTo>
                    <a:pt x="1818064" y="117616"/>
                  </a:lnTo>
                  <a:lnTo>
                    <a:pt x="1864417" y="136726"/>
                  </a:lnTo>
                  <a:lnTo>
                    <a:pt x="1908839" y="157051"/>
                  </a:lnTo>
                  <a:lnTo>
                    <a:pt x="1951243" y="178546"/>
                  </a:lnTo>
                  <a:lnTo>
                    <a:pt x="1991544" y="201162"/>
                  </a:lnTo>
                  <a:lnTo>
                    <a:pt x="2029653" y="224854"/>
                  </a:lnTo>
                  <a:lnTo>
                    <a:pt x="2065483" y="249576"/>
                  </a:lnTo>
                  <a:lnTo>
                    <a:pt x="2098947" y="275280"/>
                  </a:lnTo>
                  <a:lnTo>
                    <a:pt x="2129959" y="301921"/>
                  </a:lnTo>
                  <a:lnTo>
                    <a:pt x="2158430" y="329451"/>
                  </a:lnTo>
                  <a:lnTo>
                    <a:pt x="2184275" y="357825"/>
                  </a:lnTo>
                  <a:lnTo>
                    <a:pt x="2227734" y="416917"/>
                  </a:lnTo>
                  <a:lnTo>
                    <a:pt x="2259639" y="478825"/>
                  </a:lnTo>
                  <a:lnTo>
                    <a:pt x="2279293" y="543176"/>
                  </a:lnTo>
                  <a:lnTo>
                    <a:pt x="2286000" y="609600"/>
                  </a:lnTo>
                  <a:lnTo>
                    <a:pt x="2284308" y="643047"/>
                  </a:lnTo>
                  <a:lnTo>
                    <a:pt x="2271041" y="708481"/>
                  </a:lnTo>
                  <a:lnTo>
                    <a:pt x="2245174" y="771657"/>
                  </a:lnTo>
                  <a:lnTo>
                    <a:pt x="2207405" y="832203"/>
                  </a:lnTo>
                  <a:lnTo>
                    <a:pt x="2158430" y="889748"/>
                  </a:lnTo>
                  <a:lnTo>
                    <a:pt x="2129959" y="917278"/>
                  </a:lnTo>
                  <a:lnTo>
                    <a:pt x="2098947" y="943919"/>
                  </a:lnTo>
                  <a:lnTo>
                    <a:pt x="2065483" y="969623"/>
                  </a:lnTo>
                  <a:lnTo>
                    <a:pt x="2029653" y="994345"/>
                  </a:lnTo>
                  <a:lnTo>
                    <a:pt x="1991544" y="1018037"/>
                  </a:lnTo>
                  <a:lnTo>
                    <a:pt x="1951243" y="1040653"/>
                  </a:lnTo>
                  <a:lnTo>
                    <a:pt x="1908839" y="1062148"/>
                  </a:lnTo>
                  <a:lnTo>
                    <a:pt x="1864417" y="1082473"/>
                  </a:lnTo>
                  <a:lnTo>
                    <a:pt x="1818064" y="1101583"/>
                  </a:lnTo>
                  <a:lnTo>
                    <a:pt x="1769869" y="1119432"/>
                  </a:lnTo>
                  <a:lnTo>
                    <a:pt x="1719918" y="1135972"/>
                  </a:lnTo>
                  <a:lnTo>
                    <a:pt x="1668298" y="1151158"/>
                  </a:lnTo>
                  <a:lnTo>
                    <a:pt x="1615097" y="1164942"/>
                  </a:lnTo>
                  <a:lnTo>
                    <a:pt x="1560401" y="1177279"/>
                  </a:lnTo>
                  <a:lnTo>
                    <a:pt x="1504297" y="1188122"/>
                  </a:lnTo>
                  <a:lnTo>
                    <a:pt x="1446873" y="1197424"/>
                  </a:lnTo>
                  <a:lnTo>
                    <a:pt x="1388217" y="1205139"/>
                  </a:lnTo>
                  <a:lnTo>
                    <a:pt x="1328414" y="1211221"/>
                  </a:lnTo>
                  <a:lnTo>
                    <a:pt x="1267552" y="1215623"/>
                  </a:lnTo>
                  <a:lnTo>
                    <a:pt x="1205718" y="1218298"/>
                  </a:lnTo>
                  <a:lnTo>
                    <a:pt x="1143000" y="1219200"/>
                  </a:lnTo>
                  <a:lnTo>
                    <a:pt x="1080281" y="1218298"/>
                  </a:lnTo>
                  <a:lnTo>
                    <a:pt x="1018447" y="1215623"/>
                  </a:lnTo>
                  <a:lnTo>
                    <a:pt x="957585" y="1211221"/>
                  </a:lnTo>
                  <a:lnTo>
                    <a:pt x="897782" y="1205139"/>
                  </a:lnTo>
                  <a:lnTo>
                    <a:pt x="839126" y="1197424"/>
                  </a:lnTo>
                  <a:lnTo>
                    <a:pt x="781702" y="1188122"/>
                  </a:lnTo>
                  <a:lnTo>
                    <a:pt x="725598" y="1177279"/>
                  </a:lnTo>
                  <a:lnTo>
                    <a:pt x="670902" y="1164942"/>
                  </a:lnTo>
                  <a:lnTo>
                    <a:pt x="617701" y="1151158"/>
                  </a:lnTo>
                  <a:lnTo>
                    <a:pt x="566081" y="1135972"/>
                  </a:lnTo>
                  <a:lnTo>
                    <a:pt x="516130" y="1119432"/>
                  </a:lnTo>
                  <a:lnTo>
                    <a:pt x="467935" y="1101583"/>
                  </a:lnTo>
                  <a:lnTo>
                    <a:pt x="421582" y="1082473"/>
                  </a:lnTo>
                  <a:lnTo>
                    <a:pt x="377160" y="1062148"/>
                  </a:lnTo>
                  <a:lnTo>
                    <a:pt x="334756" y="1040653"/>
                  </a:lnTo>
                  <a:lnTo>
                    <a:pt x="294455" y="1018037"/>
                  </a:lnTo>
                  <a:lnTo>
                    <a:pt x="256346" y="994345"/>
                  </a:lnTo>
                  <a:lnTo>
                    <a:pt x="220516" y="969623"/>
                  </a:lnTo>
                  <a:lnTo>
                    <a:pt x="187052" y="943919"/>
                  </a:lnTo>
                  <a:lnTo>
                    <a:pt x="156040" y="917278"/>
                  </a:lnTo>
                  <a:lnTo>
                    <a:pt x="127569" y="889748"/>
                  </a:lnTo>
                  <a:lnTo>
                    <a:pt x="101724" y="861374"/>
                  </a:lnTo>
                  <a:lnTo>
                    <a:pt x="58265" y="802282"/>
                  </a:lnTo>
                  <a:lnTo>
                    <a:pt x="26360" y="740374"/>
                  </a:lnTo>
                  <a:lnTo>
                    <a:pt x="6706" y="676023"/>
                  </a:lnTo>
                  <a:lnTo>
                    <a:pt x="0" y="609600"/>
                  </a:lnTo>
                  <a:close/>
                </a:path>
              </a:pathLst>
            </a:custGeom>
            <a:ln w="9525">
              <a:solidFill>
                <a:srgbClr val="000000"/>
              </a:solidFill>
            </a:ln>
          </p:spPr>
          <p:txBody>
            <a:bodyPr wrap="square" lIns="0" tIns="0" rIns="0" bIns="0" rtlCol="0"/>
            <a:lstStyle/>
            <a:p>
              <a:endParaRPr/>
            </a:p>
          </p:txBody>
        </p:sp>
      </p:grpSp>
      <p:sp>
        <p:nvSpPr>
          <p:cNvPr id="14" name="object 14"/>
          <p:cNvSpPr txBox="1"/>
          <p:nvPr/>
        </p:nvSpPr>
        <p:spPr>
          <a:xfrm>
            <a:off x="8354948" y="4456252"/>
            <a:ext cx="1638935" cy="454025"/>
          </a:xfrm>
          <a:prstGeom prst="rect">
            <a:avLst/>
          </a:prstGeom>
        </p:spPr>
        <p:txBody>
          <a:bodyPr vert="horz" wrap="square" lIns="0" tIns="13335" rIns="0" bIns="0" rtlCol="0">
            <a:spAutoFit/>
          </a:bodyPr>
          <a:lstStyle/>
          <a:p>
            <a:pPr algn="ctr">
              <a:lnSpc>
                <a:spcPct val="100000"/>
              </a:lnSpc>
              <a:spcBef>
                <a:spcPts val="105"/>
              </a:spcBef>
            </a:pPr>
            <a:r>
              <a:rPr sz="1400" dirty="0">
                <a:latin typeface="Calibri"/>
                <a:cs typeface="Calibri"/>
              </a:rPr>
              <a:t>3) </a:t>
            </a:r>
            <a:r>
              <a:rPr sz="1400" b="1" dirty="0">
                <a:latin typeface="Calibri"/>
                <a:cs typeface="Calibri"/>
              </a:rPr>
              <a:t>Ca2+</a:t>
            </a:r>
            <a:r>
              <a:rPr sz="1400" b="1" spc="-20" dirty="0">
                <a:latin typeface="Calibri"/>
                <a:cs typeface="Calibri"/>
              </a:rPr>
              <a:t> </a:t>
            </a:r>
            <a:r>
              <a:rPr sz="1400" b="1" spc="-10" dirty="0">
                <a:latin typeface="Calibri"/>
                <a:cs typeface="Calibri"/>
              </a:rPr>
              <a:t>dependent</a:t>
            </a:r>
            <a:r>
              <a:rPr sz="1400" b="1" spc="-40" dirty="0">
                <a:latin typeface="Calibri"/>
                <a:cs typeface="Calibri"/>
              </a:rPr>
              <a:t> </a:t>
            </a:r>
            <a:r>
              <a:rPr sz="1400" b="1" spc="-25" dirty="0">
                <a:latin typeface="Calibri"/>
                <a:cs typeface="Calibri"/>
              </a:rPr>
              <a:t>K+</a:t>
            </a:r>
            <a:endParaRPr sz="1400">
              <a:latin typeface="Calibri"/>
              <a:cs typeface="Calibri"/>
            </a:endParaRPr>
          </a:p>
          <a:p>
            <a:pPr marL="34290" algn="ctr">
              <a:lnSpc>
                <a:spcPct val="100000"/>
              </a:lnSpc>
              <a:spcBef>
                <a:spcPts val="5"/>
              </a:spcBef>
            </a:pPr>
            <a:r>
              <a:rPr sz="1400" b="1" dirty="0">
                <a:latin typeface="Calibri"/>
                <a:cs typeface="Calibri"/>
              </a:rPr>
              <a:t>channels</a:t>
            </a:r>
            <a:r>
              <a:rPr sz="1400" b="1" spc="-50" dirty="0">
                <a:latin typeface="Calibri"/>
                <a:cs typeface="Calibri"/>
              </a:rPr>
              <a:t> </a:t>
            </a:r>
            <a:r>
              <a:rPr sz="1400" b="1" spc="-20" dirty="0">
                <a:latin typeface="Calibri"/>
                <a:cs typeface="Calibri"/>
              </a:rPr>
              <a:t>open</a:t>
            </a:r>
            <a:endParaRPr sz="1400">
              <a:latin typeface="Calibri"/>
              <a:cs typeface="Calibri"/>
            </a:endParaRPr>
          </a:p>
        </p:txBody>
      </p:sp>
      <p:sp>
        <p:nvSpPr>
          <p:cNvPr id="15" name="object 15"/>
          <p:cNvSpPr txBox="1"/>
          <p:nvPr/>
        </p:nvSpPr>
        <p:spPr>
          <a:xfrm>
            <a:off x="1981200" y="5791200"/>
            <a:ext cx="3124200" cy="914400"/>
          </a:xfrm>
          <a:prstGeom prst="rect">
            <a:avLst/>
          </a:prstGeom>
          <a:solidFill>
            <a:srgbClr val="99CC00"/>
          </a:solidFill>
          <a:ln w="9525">
            <a:solidFill>
              <a:srgbClr val="000000"/>
            </a:solidFill>
          </a:ln>
        </p:spPr>
        <p:txBody>
          <a:bodyPr vert="horz" wrap="square" lIns="0" tIns="168910" rIns="0" bIns="0" rtlCol="0">
            <a:spAutoFit/>
          </a:bodyPr>
          <a:lstStyle/>
          <a:p>
            <a:pPr marL="875030" marR="669290" indent="-251460">
              <a:lnSpc>
                <a:spcPct val="100000"/>
              </a:lnSpc>
              <a:spcBef>
                <a:spcPts val="1330"/>
              </a:spcBef>
            </a:pPr>
            <a:r>
              <a:rPr sz="1800" b="1" dirty="0">
                <a:latin typeface="Calibri"/>
                <a:cs typeface="Calibri"/>
              </a:rPr>
              <a:t>4)</a:t>
            </a:r>
            <a:r>
              <a:rPr sz="1800" b="1" spc="-55" dirty="0">
                <a:latin typeface="Calibri"/>
                <a:cs typeface="Calibri"/>
              </a:rPr>
              <a:t> </a:t>
            </a:r>
            <a:r>
              <a:rPr sz="1800" b="1" spc="-10" dirty="0">
                <a:latin typeface="Calibri"/>
                <a:cs typeface="Calibri"/>
              </a:rPr>
              <a:t>Voltage</a:t>
            </a:r>
            <a:r>
              <a:rPr sz="1800" b="1" spc="-70" dirty="0">
                <a:latin typeface="Calibri"/>
                <a:cs typeface="Calibri"/>
              </a:rPr>
              <a:t> </a:t>
            </a:r>
            <a:r>
              <a:rPr sz="1800" b="1" dirty="0">
                <a:latin typeface="Calibri"/>
                <a:cs typeface="Calibri"/>
              </a:rPr>
              <a:t>gated</a:t>
            </a:r>
            <a:r>
              <a:rPr sz="1800" b="1" spc="-65" dirty="0">
                <a:latin typeface="Calibri"/>
                <a:cs typeface="Calibri"/>
              </a:rPr>
              <a:t> </a:t>
            </a:r>
            <a:r>
              <a:rPr sz="1800" b="1" spc="-25" dirty="0">
                <a:latin typeface="Calibri"/>
                <a:cs typeface="Calibri"/>
              </a:rPr>
              <a:t>K+ </a:t>
            </a:r>
            <a:r>
              <a:rPr sz="1800" b="1" dirty="0">
                <a:latin typeface="Calibri"/>
                <a:cs typeface="Calibri"/>
              </a:rPr>
              <a:t>channels</a:t>
            </a:r>
            <a:r>
              <a:rPr sz="1800" b="1" spc="-65" dirty="0">
                <a:latin typeface="Calibri"/>
                <a:cs typeface="Calibri"/>
              </a:rPr>
              <a:t> </a:t>
            </a:r>
            <a:r>
              <a:rPr sz="1800" b="1" spc="-20" dirty="0">
                <a:latin typeface="Calibri"/>
                <a:cs typeface="Calibri"/>
              </a:rPr>
              <a:t>open</a:t>
            </a:r>
            <a:endParaRPr sz="1800">
              <a:latin typeface="Calibri"/>
              <a:cs typeface="Calibri"/>
            </a:endParaRPr>
          </a:p>
        </p:txBody>
      </p:sp>
      <p:grpSp>
        <p:nvGrpSpPr>
          <p:cNvPr id="16" name="object 16"/>
          <p:cNvGrpSpPr/>
          <p:nvPr/>
        </p:nvGrpSpPr>
        <p:grpSpPr>
          <a:xfrm>
            <a:off x="5253037" y="5634037"/>
            <a:ext cx="4429125" cy="1076325"/>
            <a:chOff x="5253037" y="5634037"/>
            <a:chExt cx="4429125" cy="1076325"/>
          </a:xfrm>
        </p:grpSpPr>
        <p:sp>
          <p:nvSpPr>
            <p:cNvPr id="17" name="object 17"/>
            <p:cNvSpPr/>
            <p:nvPr/>
          </p:nvSpPr>
          <p:spPr>
            <a:xfrm>
              <a:off x="5257800" y="5638800"/>
              <a:ext cx="4419600" cy="1066800"/>
            </a:xfrm>
            <a:custGeom>
              <a:avLst/>
              <a:gdLst/>
              <a:ahLst/>
              <a:cxnLst/>
              <a:rect l="l" t="t" r="r" b="b"/>
              <a:pathLst>
                <a:path w="4419600" h="1066800">
                  <a:moveTo>
                    <a:pt x="4419600" y="0"/>
                  </a:moveTo>
                  <a:lnTo>
                    <a:pt x="0" y="0"/>
                  </a:lnTo>
                  <a:lnTo>
                    <a:pt x="0" y="1066800"/>
                  </a:lnTo>
                  <a:lnTo>
                    <a:pt x="4419600" y="1066800"/>
                  </a:lnTo>
                  <a:lnTo>
                    <a:pt x="4419600" y="0"/>
                  </a:lnTo>
                  <a:close/>
                </a:path>
              </a:pathLst>
            </a:custGeom>
            <a:solidFill>
              <a:srgbClr val="0000FF"/>
            </a:solidFill>
          </p:spPr>
          <p:txBody>
            <a:bodyPr wrap="square" lIns="0" tIns="0" rIns="0" bIns="0" rtlCol="0"/>
            <a:lstStyle/>
            <a:p>
              <a:endParaRPr/>
            </a:p>
          </p:txBody>
        </p:sp>
        <p:sp>
          <p:nvSpPr>
            <p:cNvPr id="18" name="object 18"/>
            <p:cNvSpPr/>
            <p:nvPr/>
          </p:nvSpPr>
          <p:spPr>
            <a:xfrm>
              <a:off x="5257800" y="5638800"/>
              <a:ext cx="4419600" cy="1066800"/>
            </a:xfrm>
            <a:custGeom>
              <a:avLst/>
              <a:gdLst/>
              <a:ahLst/>
              <a:cxnLst/>
              <a:rect l="l" t="t" r="r" b="b"/>
              <a:pathLst>
                <a:path w="4419600" h="1066800">
                  <a:moveTo>
                    <a:pt x="0" y="1066800"/>
                  </a:moveTo>
                  <a:lnTo>
                    <a:pt x="4419600" y="1066800"/>
                  </a:lnTo>
                  <a:lnTo>
                    <a:pt x="4419600" y="0"/>
                  </a:lnTo>
                  <a:lnTo>
                    <a:pt x="0" y="0"/>
                  </a:lnTo>
                  <a:lnTo>
                    <a:pt x="0" y="1066800"/>
                  </a:lnTo>
                  <a:close/>
                </a:path>
              </a:pathLst>
            </a:custGeom>
            <a:ln w="9525">
              <a:solidFill>
                <a:srgbClr val="000000"/>
              </a:solidFill>
            </a:ln>
          </p:spPr>
          <p:txBody>
            <a:bodyPr wrap="square" lIns="0" tIns="0" rIns="0" bIns="0" rtlCol="0"/>
            <a:lstStyle/>
            <a:p>
              <a:endParaRPr/>
            </a:p>
          </p:txBody>
        </p:sp>
      </p:grpSp>
      <p:sp>
        <p:nvSpPr>
          <p:cNvPr id="19" name="object 19"/>
          <p:cNvSpPr txBox="1"/>
          <p:nvPr/>
        </p:nvSpPr>
        <p:spPr>
          <a:xfrm>
            <a:off x="5337175" y="5782462"/>
            <a:ext cx="3581400" cy="756920"/>
          </a:xfrm>
          <a:prstGeom prst="rect">
            <a:avLst/>
          </a:prstGeom>
        </p:spPr>
        <p:txBody>
          <a:bodyPr vert="horz" wrap="square" lIns="0" tIns="12065" rIns="0" bIns="0" rtlCol="0">
            <a:spAutoFit/>
          </a:bodyPr>
          <a:lstStyle/>
          <a:p>
            <a:pPr marL="12700" marR="5080" algn="just">
              <a:lnSpc>
                <a:spcPct val="100000"/>
              </a:lnSpc>
              <a:spcBef>
                <a:spcPts val="95"/>
              </a:spcBef>
            </a:pPr>
            <a:r>
              <a:rPr sz="1600" dirty="0">
                <a:solidFill>
                  <a:srgbClr val="FFFFFF"/>
                </a:solidFill>
                <a:latin typeface="Calibri"/>
                <a:cs typeface="Calibri"/>
              </a:rPr>
              <a:t>5)</a:t>
            </a:r>
            <a:r>
              <a:rPr sz="1600" spc="-25" dirty="0">
                <a:solidFill>
                  <a:srgbClr val="FFFFFF"/>
                </a:solidFill>
                <a:latin typeface="Calibri"/>
                <a:cs typeface="Calibri"/>
              </a:rPr>
              <a:t> </a:t>
            </a:r>
            <a:r>
              <a:rPr sz="1600" dirty="0">
                <a:solidFill>
                  <a:srgbClr val="FFFFFF"/>
                </a:solidFill>
                <a:latin typeface="Calibri"/>
                <a:cs typeface="Calibri"/>
              </a:rPr>
              <a:t>Ca2+</a:t>
            </a:r>
            <a:r>
              <a:rPr sz="1600" spc="-40" dirty="0">
                <a:solidFill>
                  <a:srgbClr val="FFFFFF"/>
                </a:solidFill>
                <a:latin typeface="Calibri"/>
                <a:cs typeface="Calibri"/>
              </a:rPr>
              <a:t> </a:t>
            </a:r>
            <a:r>
              <a:rPr sz="1600" dirty="0">
                <a:solidFill>
                  <a:srgbClr val="FFFFFF"/>
                </a:solidFill>
                <a:latin typeface="Calibri"/>
                <a:cs typeface="Calibri"/>
              </a:rPr>
              <a:t>influx</a:t>
            </a:r>
            <a:r>
              <a:rPr sz="1600" spc="-55" dirty="0">
                <a:solidFill>
                  <a:srgbClr val="FFFFFF"/>
                </a:solidFill>
                <a:latin typeface="Calibri"/>
                <a:cs typeface="Calibri"/>
              </a:rPr>
              <a:t> </a:t>
            </a:r>
            <a:r>
              <a:rPr sz="1600" dirty="0">
                <a:solidFill>
                  <a:srgbClr val="FFFFFF"/>
                </a:solidFill>
                <a:latin typeface="Calibri"/>
                <a:cs typeface="Calibri"/>
              </a:rPr>
              <a:t>decrease,</a:t>
            </a:r>
            <a:r>
              <a:rPr sz="1600" spc="-15" dirty="0">
                <a:solidFill>
                  <a:srgbClr val="FFFFFF"/>
                </a:solidFill>
                <a:latin typeface="Calibri"/>
                <a:cs typeface="Calibri"/>
              </a:rPr>
              <a:t> </a:t>
            </a:r>
            <a:r>
              <a:rPr sz="1600" spc="-10" dirty="0">
                <a:solidFill>
                  <a:srgbClr val="FFFFFF"/>
                </a:solidFill>
                <a:latin typeface="Calibri"/>
                <a:cs typeface="Calibri"/>
              </a:rPr>
              <a:t>intracellular</a:t>
            </a:r>
            <a:r>
              <a:rPr sz="1600" spc="-60" dirty="0">
                <a:solidFill>
                  <a:srgbClr val="FFFFFF"/>
                </a:solidFill>
                <a:latin typeface="Calibri"/>
                <a:cs typeface="Calibri"/>
              </a:rPr>
              <a:t> </a:t>
            </a:r>
            <a:r>
              <a:rPr sz="1600" spc="-20" dirty="0">
                <a:solidFill>
                  <a:srgbClr val="FFFFFF"/>
                </a:solidFill>
                <a:latin typeface="Calibri"/>
                <a:cs typeface="Calibri"/>
              </a:rPr>
              <a:t>Ca2+ </a:t>
            </a:r>
            <a:r>
              <a:rPr sz="1600" spc="-10" dirty="0">
                <a:solidFill>
                  <a:srgbClr val="FFFFFF"/>
                </a:solidFill>
                <a:latin typeface="Calibri"/>
                <a:cs typeface="Calibri"/>
              </a:rPr>
              <a:t>content</a:t>
            </a:r>
            <a:r>
              <a:rPr sz="1600" spc="-35" dirty="0">
                <a:solidFill>
                  <a:srgbClr val="FFFFFF"/>
                </a:solidFill>
                <a:latin typeface="Calibri"/>
                <a:cs typeface="Calibri"/>
              </a:rPr>
              <a:t> </a:t>
            </a:r>
            <a:r>
              <a:rPr sz="1600" dirty="0">
                <a:solidFill>
                  <a:srgbClr val="FFFFFF"/>
                </a:solidFill>
                <a:latin typeface="Calibri"/>
                <a:cs typeface="Calibri"/>
              </a:rPr>
              <a:t>decrease</a:t>
            </a:r>
            <a:r>
              <a:rPr sz="1600" spc="-5" dirty="0">
                <a:solidFill>
                  <a:srgbClr val="FFFFFF"/>
                </a:solidFill>
                <a:latin typeface="Calibri"/>
                <a:cs typeface="Calibri"/>
              </a:rPr>
              <a:t> </a:t>
            </a:r>
            <a:r>
              <a:rPr sz="1600" dirty="0">
                <a:solidFill>
                  <a:srgbClr val="FFFFFF"/>
                </a:solidFill>
                <a:latin typeface="Calibri"/>
                <a:cs typeface="Calibri"/>
              </a:rPr>
              <a:t>due</a:t>
            </a:r>
            <a:r>
              <a:rPr sz="1600" spc="-2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spc="-10" dirty="0">
                <a:solidFill>
                  <a:srgbClr val="FFFFFF"/>
                </a:solidFill>
                <a:latin typeface="Calibri"/>
                <a:cs typeface="Calibri"/>
              </a:rPr>
              <a:t>activation</a:t>
            </a:r>
            <a:r>
              <a:rPr sz="1600" spc="-6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Ca2+</a:t>
            </a:r>
            <a:r>
              <a:rPr sz="1600" spc="-25" dirty="0">
                <a:solidFill>
                  <a:srgbClr val="FFFFFF"/>
                </a:solidFill>
                <a:latin typeface="Calibri"/>
                <a:cs typeface="Calibri"/>
              </a:rPr>
              <a:t> </a:t>
            </a:r>
            <a:r>
              <a:rPr sz="1600" dirty="0">
                <a:solidFill>
                  <a:srgbClr val="FFFFFF"/>
                </a:solidFill>
                <a:latin typeface="Calibri"/>
                <a:cs typeface="Calibri"/>
              </a:rPr>
              <a:t>pump</a:t>
            </a:r>
            <a:r>
              <a:rPr sz="1600" spc="-30" dirty="0">
                <a:solidFill>
                  <a:srgbClr val="FFFFFF"/>
                </a:solidFill>
                <a:latin typeface="Calibri"/>
                <a:cs typeface="Calibri"/>
              </a:rPr>
              <a:t> </a:t>
            </a:r>
            <a:r>
              <a:rPr sz="1600" dirty="0">
                <a:solidFill>
                  <a:srgbClr val="FFFFFF"/>
                </a:solidFill>
                <a:latin typeface="Calibri"/>
                <a:cs typeface="Calibri"/>
              </a:rPr>
              <a:t>and</a:t>
            </a:r>
            <a:r>
              <a:rPr sz="1600" spc="-40" dirty="0">
                <a:solidFill>
                  <a:srgbClr val="FFFFFF"/>
                </a:solidFill>
                <a:latin typeface="Calibri"/>
                <a:cs typeface="Calibri"/>
              </a:rPr>
              <a:t> </a:t>
            </a:r>
            <a:r>
              <a:rPr sz="1600" dirty="0">
                <a:solidFill>
                  <a:srgbClr val="FFFFFF"/>
                </a:solidFill>
                <a:latin typeface="Calibri"/>
                <a:cs typeface="Calibri"/>
              </a:rPr>
              <a:t>mitochondrial</a:t>
            </a:r>
            <a:r>
              <a:rPr sz="1600" spc="-30" dirty="0">
                <a:solidFill>
                  <a:srgbClr val="FFFFFF"/>
                </a:solidFill>
                <a:latin typeface="Calibri"/>
                <a:cs typeface="Calibri"/>
              </a:rPr>
              <a:t> </a:t>
            </a:r>
            <a:r>
              <a:rPr sz="1600" dirty="0">
                <a:solidFill>
                  <a:srgbClr val="FFFFFF"/>
                </a:solidFill>
                <a:latin typeface="Calibri"/>
                <a:cs typeface="Calibri"/>
              </a:rPr>
              <a:t>Ca2+</a:t>
            </a:r>
            <a:r>
              <a:rPr sz="1600" spc="-25" dirty="0">
                <a:solidFill>
                  <a:srgbClr val="FFFFFF"/>
                </a:solidFill>
                <a:latin typeface="Calibri"/>
                <a:cs typeface="Calibri"/>
              </a:rPr>
              <a:t> </a:t>
            </a:r>
            <a:r>
              <a:rPr sz="1600" spc="-10" dirty="0">
                <a:solidFill>
                  <a:srgbClr val="FFFFFF"/>
                </a:solidFill>
                <a:latin typeface="Calibri"/>
                <a:cs typeface="Calibri"/>
              </a:rPr>
              <a:t>uptake</a:t>
            </a:r>
            <a:endParaRPr sz="1600">
              <a:latin typeface="Calibri"/>
              <a:cs typeface="Calibri"/>
            </a:endParaRPr>
          </a:p>
        </p:txBody>
      </p:sp>
      <p:grpSp>
        <p:nvGrpSpPr>
          <p:cNvPr id="20" name="object 20"/>
          <p:cNvGrpSpPr/>
          <p:nvPr/>
        </p:nvGrpSpPr>
        <p:grpSpPr>
          <a:xfrm>
            <a:off x="9596437" y="4897945"/>
            <a:ext cx="542925" cy="1279525"/>
            <a:chOff x="9596437" y="4897945"/>
            <a:chExt cx="542925" cy="1279525"/>
          </a:xfrm>
        </p:grpSpPr>
        <p:sp>
          <p:nvSpPr>
            <p:cNvPr id="21" name="object 21"/>
            <p:cNvSpPr/>
            <p:nvPr/>
          </p:nvSpPr>
          <p:spPr>
            <a:xfrm>
              <a:off x="9601200" y="4902708"/>
              <a:ext cx="534035" cy="687070"/>
            </a:xfrm>
            <a:custGeom>
              <a:avLst/>
              <a:gdLst/>
              <a:ahLst/>
              <a:cxnLst/>
              <a:rect l="l" t="t" r="r" b="b"/>
              <a:pathLst>
                <a:path w="534034" h="687070">
                  <a:moveTo>
                    <a:pt x="177800" y="0"/>
                  </a:moveTo>
                  <a:lnTo>
                    <a:pt x="0" y="233172"/>
                  </a:lnTo>
                  <a:lnTo>
                    <a:pt x="177800" y="518160"/>
                  </a:lnTo>
                  <a:lnTo>
                    <a:pt x="177800" y="388620"/>
                  </a:lnTo>
                  <a:lnTo>
                    <a:pt x="229972" y="407007"/>
                  </a:lnTo>
                  <a:lnTo>
                    <a:pt x="279094" y="429725"/>
                  </a:lnTo>
                  <a:lnTo>
                    <a:pt x="324851" y="456494"/>
                  </a:lnTo>
                  <a:lnTo>
                    <a:pt x="366930" y="487036"/>
                  </a:lnTo>
                  <a:lnTo>
                    <a:pt x="405017" y="521071"/>
                  </a:lnTo>
                  <a:lnTo>
                    <a:pt x="438799" y="558320"/>
                  </a:lnTo>
                  <a:lnTo>
                    <a:pt x="467961" y="598504"/>
                  </a:lnTo>
                  <a:lnTo>
                    <a:pt x="492191" y="641344"/>
                  </a:lnTo>
                  <a:lnTo>
                    <a:pt x="511175" y="686562"/>
                  </a:lnTo>
                  <a:lnTo>
                    <a:pt x="523748" y="643037"/>
                  </a:lnTo>
                  <a:lnTo>
                    <a:pt x="531141" y="599458"/>
                  </a:lnTo>
                  <a:lnTo>
                    <a:pt x="533507" y="556084"/>
                  </a:lnTo>
                  <a:lnTo>
                    <a:pt x="531004" y="513177"/>
                  </a:lnTo>
                  <a:lnTo>
                    <a:pt x="523787" y="470997"/>
                  </a:lnTo>
                  <a:lnTo>
                    <a:pt x="512012" y="429804"/>
                  </a:lnTo>
                  <a:lnTo>
                    <a:pt x="495833" y="389860"/>
                  </a:lnTo>
                  <a:lnTo>
                    <a:pt x="475408" y="351424"/>
                  </a:lnTo>
                  <a:lnTo>
                    <a:pt x="450892" y="314759"/>
                  </a:lnTo>
                  <a:lnTo>
                    <a:pt x="422439" y="280123"/>
                  </a:lnTo>
                  <a:lnTo>
                    <a:pt x="390207" y="247778"/>
                  </a:lnTo>
                  <a:lnTo>
                    <a:pt x="354351" y="217985"/>
                  </a:lnTo>
                  <a:lnTo>
                    <a:pt x="315027" y="191004"/>
                  </a:lnTo>
                  <a:lnTo>
                    <a:pt x="272389" y="167096"/>
                  </a:lnTo>
                  <a:lnTo>
                    <a:pt x="226595" y="146521"/>
                  </a:lnTo>
                  <a:lnTo>
                    <a:pt x="177800" y="129540"/>
                  </a:lnTo>
                  <a:lnTo>
                    <a:pt x="177800" y="0"/>
                  </a:lnTo>
                  <a:close/>
                </a:path>
              </a:pathLst>
            </a:custGeom>
            <a:solidFill>
              <a:srgbClr val="4471C4"/>
            </a:solidFill>
          </p:spPr>
          <p:txBody>
            <a:bodyPr wrap="square" lIns="0" tIns="0" rIns="0" bIns="0" rtlCol="0"/>
            <a:lstStyle/>
            <a:p>
              <a:endParaRPr/>
            </a:p>
          </p:txBody>
        </p:sp>
        <p:sp>
          <p:nvSpPr>
            <p:cNvPr id="22" name="object 22"/>
            <p:cNvSpPr/>
            <p:nvPr/>
          </p:nvSpPr>
          <p:spPr>
            <a:xfrm>
              <a:off x="9601200" y="5459730"/>
              <a:ext cx="533400" cy="712470"/>
            </a:xfrm>
            <a:custGeom>
              <a:avLst/>
              <a:gdLst/>
              <a:ahLst/>
              <a:cxnLst/>
              <a:rect l="l" t="t" r="r" b="b"/>
              <a:pathLst>
                <a:path w="533400" h="712470">
                  <a:moveTo>
                    <a:pt x="533400" y="0"/>
                  </a:moveTo>
                  <a:lnTo>
                    <a:pt x="530958" y="43665"/>
                  </a:lnTo>
                  <a:lnTo>
                    <a:pt x="523783" y="86156"/>
                  </a:lnTo>
                  <a:lnTo>
                    <a:pt x="512098" y="127282"/>
                  </a:lnTo>
                  <a:lnTo>
                    <a:pt x="496126" y="166854"/>
                  </a:lnTo>
                  <a:lnTo>
                    <a:pt x="476091" y="204681"/>
                  </a:lnTo>
                  <a:lnTo>
                    <a:pt x="452215" y="240574"/>
                  </a:lnTo>
                  <a:lnTo>
                    <a:pt x="424722" y="274343"/>
                  </a:lnTo>
                  <a:lnTo>
                    <a:pt x="393835" y="305797"/>
                  </a:lnTo>
                  <a:lnTo>
                    <a:pt x="359779" y="334747"/>
                  </a:lnTo>
                  <a:lnTo>
                    <a:pt x="322775" y="361002"/>
                  </a:lnTo>
                  <a:lnTo>
                    <a:pt x="283048" y="384373"/>
                  </a:lnTo>
                  <a:lnTo>
                    <a:pt x="240821" y="404670"/>
                  </a:lnTo>
                  <a:lnTo>
                    <a:pt x="196317" y="421702"/>
                  </a:lnTo>
                  <a:lnTo>
                    <a:pt x="149760" y="435280"/>
                  </a:lnTo>
                  <a:lnTo>
                    <a:pt x="101372" y="445214"/>
                  </a:lnTo>
                  <a:lnTo>
                    <a:pt x="51378" y="451314"/>
                  </a:lnTo>
                  <a:lnTo>
                    <a:pt x="0" y="453390"/>
                  </a:lnTo>
                  <a:lnTo>
                    <a:pt x="0" y="712470"/>
                  </a:lnTo>
                  <a:lnTo>
                    <a:pt x="51378" y="710394"/>
                  </a:lnTo>
                  <a:lnTo>
                    <a:pt x="101372" y="704294"/>
                  </a:lnTo>
                  <a:lnTo>
                    <a:pt x="149760" y="694360"/>
                  </a:lnTo>
                  <a:lnTo>
                    <a:pt x="196317" y="680781"/>
                  </a:lnTo>
                  <a:lnTo>
                    <a:pt x="240821" y="663748"/>
                  </a:lnTo>
                  <a:lnTo>
                    <a:pt x="283048" y="643450"/>
                  </a:lnTo>
                  <a:lnTo>
                    <a:pt x="322775" y="620078"/>
                  </a:lnTo>
                  <a:lnTo>
                    <a:pt x="359779" y="593822"/>
                  </a:lnTo>
                  <a:lnTo>
                    <a:pt x="393835" y="564872"/>
                  </a:lnTo>
                  <a:lnTo>
                    <a:pt x="424722" y="533417"/>
                  </a:lnTo>
                  <a:lnTo>
                    <a:pt x="452215" y="499649"/>
                  </a:lnTo>
                  <a:lnTo>
                    <a:pt x="476091" y="463756"/>
                  </a:lnTo>
                  <a:lnTo>
                    <a:pt x="496126" y="425929"/>
                  </a:lnTo>
                  <a:lnTo>
                    <a:pt x="512098" y="386357"/>
                  </a:lnTo>
                  <a:lnTo>
                    <a:pt x="523783" y="345232"/>
                  </a:lnTo>
                  <a:lnTo>
                    <a:pt x="530958" y="302743"/>
                  </a:lnTo>
                  <a:lnTo>
                    <a:pt x="533400" y="259080"/>
                  </a:lnTo>
                  <a:lnTo>
                    <a:pt x="533400" y="0"/>
                  </a:lnTo>
                  <a:close/>
                </a:path>
              </a:pathLst>
            </a:custGeom>
            <a:solidFill>
              <a:srgbClr val="375C9E"/>
            </a:solidFill>
          </p:spPr>
          <p:txBody>
            <a:bodyPr wrap="square" lIns="0" tIns="0" rIns="0" bIns="0" rtlCol="0"/>
            <a:lstStyle/>
            <a:p>
              <a:endParaRPr/>
            </a:p>
          </p:txBody>
        </p:sp>
        <p:sp>
          <p:nvSpPr>
            <p:cNvPr id="23" name="object 23"/>
            <p:cNvSpPr/>
            <p:nvPr/>
          </p:nvSpPr>
          <p:spPr>
            <a:xfrm>
              <a:off x="9601200" y="4902708"/>
              <a:ext cx="533400" cy="1270000"/>
            </a:xfrm>
            <a:custGeom>
              <a:avLst/>
              <a:gdLst/>
              <a:ahLst/>
              <a:cxnLst/>
              <a:rect l="l" t="t" r="r" b="b"/>
              <a:pathLst>
                <a:path w="533400" h="1270000">
                  <a:moveTo>
                    <a:pt x="511175" y="686562"/>
                  </a:moveTo>
                  <a:lnTo>
                    <a:pt x="492191" y="641344"/>
                  </a:lnTo>
                  <a:lnTo>
                    <a:pt x="467961" y="598504"/>
                  </a:lnTo>
                  <a:lnTo>
                    <a:pt x="438799" y="558320"/>
                  </a:lnTo>
                  <a:lnTo>
                    <a:pt x="405017" y="521071"/>
                  </a:lnTo>
                  <a:lnTo>
                    <a:pt x="366930" y="487036"/>
                  </a:lnTo>
                  <a:lnTo>
                    <a:pt x="324851" y="456494"/>
                  </a:lnTo>
                  <a:lnTo>
                    <a:pt x="279094" y="429725"/>
                  </a:lnTo>
                  <a:lnTo>
                    <a:pt x="229972" y="407007"/>
                  </a:lnTo>
                  <a:lnTo>
                    <a:pt x="177800" y="388620"/>
                  </a:lnTo>
                  <a:lnTo>
                    <a:pt x="177800" y="518160"/>
                  </a:lnTo>
                  <a:lnTo>
                    <a:pt x="0" y="233172"/>
                  </a:lnTo>
                  <a:lnTo>
                    <a:pt x="177800" y="0"/>
                  </a:lnTo>
                  <a:lnTo>
                    <a:pt x="177800" y="129540"/>
                  </a:lnTo>
                  <a:lnTo>
                    <a:pt x="225692" y="146176"/>
                  </a:lnTo>
                  <a:lnTo>
                    <a:pt x="270880" y="166387"/>
                  </a:lnTo>
                  <a:lnTo>
                    <a:pt x="313170" y="189935"/>
                  </a:lnTo>
                  <a:lnTo>
                    <a:pt x="352363" y="216584"/>
                  </a:lnTo>
                  <a:lnTo>
                    <a:pt x="388265" y="246099"/>
                  </a:lnTo>
                  <a:lnTo>
                    <a:pt x="420677" y="278243"/>
                  </a:lnTo>
                  <a:lnTo>
                    <a:pt x="449405" y="312780"/>
                  </a:lnTo>
                  <a:lnTo>
                    <a:pt x="474252" y="349473"/>
                  </a:lnTo>
                  <a:lnTo>
                    <a:pt x="495022" y="388086"/>
                  </a:lnTo>
                  <a:lnTo>
                    <a:pt x="511518" y="428384"/>
                  </a:lnTo>
                  <a:lnTo>
                    <a:pt x="523543" y="470130"/>
                  </a:lnTo>
                  <a:lnTo>
                    <a:pt x="530903" y="513088"/>
                  </a:lnTo>
                  <a:lnTo>
                    <a:pt x="533400" y="557022"/>
                  </a:lnTo>
                  <a:lnTo>
                    <a:pt x="533400" y="816102"/>
                  </a:lnTo>
                  <a:lnTo>
                    <a:pt x="530958" y="859765"/>
                  </a:lnTo>
                  <a:lnTo>
                    <a:pt x="523783" y="902254"/>
                  </a:lnTo>
                  <a:lnTo>
                    <a:pt x="512098" y="943379"/>
                  </a:lnTo>
                  <a:lnTo>
                    <a:pt x="496126" y="982951"/>
                  </a:lnTo>
                  <a:lnTo>
                    <a:pt x="476091" y="1020778"/>
                  </a:lnTo>
                  <a:lnTo>
                    <a:pt x="452215" y="1056671"/>
                  </a:lnTo>
                  <a:lnTo>
                    <a:pt x="424722" y="1090439"/>
                  </a:lnTo>
                  <a:lnTo>
                    <a:pt x="393835" y="1121894"/>
                  </a:lnTo>
                  <a:lnTo>
                    <a:pt x="359779" y="1150844"/>
                  </a:lnTo>
                  <a:lnTo>
                    <a:pt x="322775" y="1177100"/>
                  </a:lnTo>
                  <a:lnTo>
                    <a:pt x="283048" y="1200472"/>
                  </a:lnTo>
                  <a:lnTo>
                    <a:pt x="240821" y="1220770"/>
                  </a:lnTo>
                  <a:lnTo>
                    <a:pt x="196317" y="1237803"/>
                  </a:lnTo>
                  <a:lnTo>
                    <a:pt x="149760" y="1251382"/>
                  </a:lnTo>
                  <a:lnTo>
                    <a:pt x="101372" y="1261316"/>
                  </a:lnTo>
                  <a:lnTo>
                    <a:pt x="51378" y="1267416"/>
                  </a:lnTo>
                  <a:lnTo>
                    <a:pt x="0" y="1269492"/>
                  </a:lnTo>
                  <a:lnTo>
                    <a:pt x="0" y="1010412"/>
                  </a:lnTo>
                  <a:lnTo>
                    <a:pt x="51378" y="1008336"/>
                  </a:lnTo>
                  <a:lnTo>
                    <a:pt x="101372" y="1002236"/>
                  </a:lnTo>
                  <a:lnTo>
                    <a:pt x="149760" y="992302"/>
                  </a:lnTo>
                  <a:lnTo>
                    <a:pt x="196317" y="978724"/>
                  </a:lnTo>
                  <a:lnTo>
                    <a:pt x="240821" y="961692"/>
                  </a:lnTo>
                  <a:lnTo>
                    <a:pt x="283048" y="941395"/>
                  </a:lnTo>
                  <a:lnTo>
                    <a:pt x="322775" y="918024"/>
                  </a:lnTo>
                  <a:lnTo>
                    <a:pt x="359779" y="891769"/>
                  </a:lnTo>
                  <a:lnTo>
                    <a:pt x="393835" y="862819"/>
                  </a:lnTo>
                  <a:lnTo>
                    <a:pt x="424722" y="831365"/>
                  </a:lnTo>
                  <a:lnTo>
                    <a:pt x="452215" y="797596"/>
                  </a:lnTo>
                  <a:lnTo>
                    <a:pt x="476091" y="761703"/>
                  </a:lnTo>
                  <a:lnTo>
                    <a:pt x="496126" y="723876"/>
                  </a:lnTo>
                  <a:lnTo>
                    <a:pt x="512098" y="684304"/>
                  </a:lnTo>
                  <a:lnTo>
                    <a:pt x="523783" y="643178"/>
                  </a:lnTo>
                  <a:lnTo>
                    <a:pt x="530958" y="600687"/>
                  </a:lnTo>
                  <a:lnTo>
                    <a:pt x="533400" y="557022"/>
                  </a:lnTo>
                </a:path>
              </a:pathLst>
            </a:custGeom>
            <a:ln w="9525">
              <a:solidFill>
                <a:srgbClr val="000000"/>
              </a:solidFill>
            </a:ln>
          </p:spPr>
          <p:txBody>
            <a:bodyPr wrap="square" lIns="0" tIns="0" rIns="0" bIns="0" rtlCol="0"/>
            <a:lstStyle/>
            <a:p>
              <a:endParaRPr/>
            </a:p>
          </p:txBody>
        </p:sp>
      </p:grpSp>
      <p:sp>
        <p:nvSpPr>
          <p:cNvPr id="24" name="object 24"/>
          <p:cNvSpPr txBox="1"/>
          <p:nvPr/>
        </p:nvSpPr>
        <p:spPr>
          <a:xfrm>
            <a:off x="9852406" y="5217058"/>
            <a:ext cx="334010" cy="697230"/>
          </a:xfrm>
          <a:prstGeom prst="rect">
            <a:avLst/>
          </a:prstGeom>
        </p:spPr>
        <p:txBody>
          <a:bodyPr vert="horz" wrap="square" lIns="0" tIns="13335" rIns="0" bIns="0" rtlCol="0">
            <a:spAutoFit/>
          </a:bodyPr>
          <a:lstStyle/>
          <a:p>
            <a:pPr marL="12700">
              <a:lnSpc>
                <a:spcPct val="100000"/>
              </a:lnSpc>
              <a:spcBef>
                <a:spcPts val="105"/>
              </a:spcBef>
            </a:pPr>
            <a:r>
              <a:rPr sz="4400" b="1" spc="-50" dirty="0">
                <a:solidFill>
                  <a:srgbClr val="FF0000"/>
                </a:solidFill>
                <a:latin typeface="Calibri"/>
                <a:cs typeface="Calibri"/>
              </a:rPr>
              <a:t>X</a:t>
            </a:r>
            <a:endParaRPr sz="4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65" dirty="0"/>
              <a:t>Types</a:t>
            </a:r>
            <a:r>
              <a:rPr spc="-155" dirty="0"/>
              <a:t> </a:t>
            </a:r>
            <a:r>
              <a:rPr dirty="0"/>
              <a:t>of</a:t>
            </a:r>
            <a:r>
              <a:rPr spc="-130" dirty="0"/>
              <a:t> </a:t>
            </a:r>
            <a:r>
              <a:rPr spc="-65" dirty="0"/>
              <a:t>Waves:</a:t>
            </a:r>
          </a:p>
        </p:txBody>
      </p:sp>
      <p:sp>
        <p:nvSpPr>
          <p:cNvPr id="3" name="object 3"/>
          <p:cNvSpPr txBox="1"/>
          <p:nvPr/>
        </p:nvSpPr>
        <p:spPr>
          <a:xfrm>
            <a:off x="311613" y="1485991"/>
            <a:ext cx="7252334" cy="3751668"/>
          </a:xfrm>
          <a:prstGeom prst="rect">
            <a:avLst/>
          </a:prstGeom>
        </p:spPr>
        <p:txBody>
          <a:bodyPr vert="horz" wrap="square" lIns="0" tIns="98425" rIns="0" bIns="0" rtlCol="0">
            <a:spAutoFit/>
          </a:bodyPr>
          <a:lstStyle/>
          <a:p>
            <a:pPr marL="240029" indent="-227329">
              <a:lnSpc>
                <a:spcPct val="100000"/>
              </a:lnSpc>
              <a:spcBef>
                <a:spcPts val="775"/>
              </a:spcBef>
              <a:buFont typeface="Arial MT"/>
              <a:buChar char="•"/>
              <a:tabLst>
                <a:tab pos="240029" algn="l"/>
              </a:tabLst>
            </a:pPr>
            <a:r>
              <a:rPr lang="en-US" sz="2800" b="1" spc="-35" dirty="0" err="1">
                <a:latin typeface="Calibri"/>
                <a:cs typeface="Calibri"/>
              </a:rPr>
              <a:t>Unde</a:t>
            </a:r>
            <a:r>
              <a:rPr lang="en-US" sz="2800" b="1" spc="-35" dirty="0">
                <a:latin typeface="Calibri"/>
                <a:cs typeface="Calibri"/>
              </a:rPr>
              <a:t> transversal</a:t>
            </a:r>
            <a:r>
              <a:rPr lang="ro-RO" sz="2800" b="1" spc="-35" dirty="0">
                <a:latin typeface="Calibri"/>
                <a:cs typeface="Calibri"/>
              </a:rPr>
              <a:t>e - u</a:t>
            </a:r>
            <a:r>
              <a:rPr lang="en-US" sz="2800" spc="-35" dirty="0" err="1">
                <a:latin typeface="Calibri"/>
                <a:cs typeface="Calibri"/>
              </a:rPr>
              <a:t>nde</a:t>
            </a:r>
            <a:r>
              <a:rPr lang="en-US" sz="2800" spc="-35" dirty="0">
                <a:latin typeface="Calibri"/>
                <a:cs typeface="Calibri"/>
              </a:rPr>
              <a:t> </a:t>
            </a:r>
            <a:r>
              <a:rPr lang="en-US" sz="2800" spc="-35" dirty="0" err="1">
                <a:latin typeface="Calibri"/>
                <a:cs typeface="Calibri"/>
              </a:rPr>
              <a:t>în</a:t>
            </a:r>
            <a:r>
              <a:rPr lang="en-US" sz="2800" spc="-35" dirty="0">
                <a:latin typeface="Calibri"/>
                <a:cs typeface="Calibri"/>
              </a:rPr>
              <a:t> care </a:t>
            </a:r>
            <a:r>
              <a:rPr lang="en-US" sz="2800" spc="-35" dirty="0" err="1">
                <a:latin typeface="Calibri"/>
                <a:cs typeface="Calibri"/>
              </a:rPr>
              <a:t>mediul</a:t>
            </a:r>
            <a:r>
              <a:rPr lang="en-US" sz="2800" spc="-35" dirty="0">
                <a:latin typeface="Calibri"/>
                <a:cs typeface="Calibri"/>
              </a:rPr>
              <a:t> se </a:t>
            </a:r>
            <a:r>
              <a:rPr lang="en-US" sz="2800" spc="-35" dirty="0" err="1">
                <a:latin typeface="Calibri"/>
                <a:cs typeface="Calibri"/>
              </a:rPr>
              <a:t>mișcă</a:t>
            </a:r>
            <a:r>
              <a:rPr lang="en-US" sz="2800" spc="-35" dirty="0">
                <a:latin typeface="Calibri"/>
                <a:cs typeface="Calibri"/>
              </a:rPr>
              <a:t> perpendicular pe </a:t>
            </a:r>
            <a:r>
              <a:rPr lang="en-US" sz="2800" spc="-35" dirty="0" err="1">
                <a:latin typeface="Calibri"/>
                <a:cs typeface="Calibri"/>
              </a:rPr>
              <a:t>direcția</a:t>
            </a:r>
            <a:r>
              <a:rPr lang="en-US" sz="2800" spc="-35" dirty="0">
                <a:latin typeface="Calibri"/>
                <a:cs typeface="Calibri"/>
              </a:rPr>
              <a:t> </a:t>
            </a:r>
            <a:r>
              <a:rPr lang="en-US" sz="2800" spc="-35" dirty="0" err="1">
                <a:latin typeface="Calibri"/>
                <a:cs typeface="Calibri"/>
              </a:rPr>
              <a:t>undei</a:t>
            </a:r>
            <a:r>
              <a:rPr lang="ro-RO" sz="2800" spc="-35" dirty="0">
                <a:latin typeface="Calibri"/>
                <a:cs typeface="Calibri"/>
              </a:rPr>
              <a:t> ( </a:t>
            </a:r>
            <a:r>
              <a:rPr lang="en-US" sz="2800" spc="-35" dirty="0" err="1">
                <a:latin typeface="Calibri"/>
                <a:cs typeface="Calibri"/>
              </a:rPr>
              <a:t>undele</a:t>
            </a:r>
            <a:r>
              <a:rPr lang="en-US" sz="2800" spc="-35" dirty="0">
                <a:latin typeface="Calibri"/>
                <a:cs typeface="Calibri"/>
              </a:rPr>
              <a:t> de </a:t>
            </a:r>
            <a:r>
              <a:rPr lang="en-US" sz="2800" spc="-35" dirty="0" err="1">
                <a:latin typeface="Calibri"/>
                <a:cs typeface="Calibri"/>
              </a:rPr>
              <a:t>apă</a:t>
            </a:r>
            <a:r>
              <a:rPr lang="en-US" sz="2800" spc="-35" dirty="0">
                <a:latin typeface="Calibri"/>
                <a:cs typeface="Calibri"/>
              </a:rPr>
              <a:t>, </a:t>
            </a:r>
            <a:r>
              <a:rPr lang="en-US" sz="2800" spc="-35" dirty="0" err="1">
                <a:latin typeface="Calibri"/>
                <a:cs typeface="Calibri"/>
              </a:rPr>
              <a:t>undele</a:t>
            </a:r>
            <a:r>
              <a:rPr lang="en-US" sz="2800" spc="-35" dirty="0">
                <a:latin typeface="Calibri"/>
                <a:cs typeface="Calibri"/>
              </a:rPr>
              <a:t> de </a:t>
            </a:r>
            <a:r>
              <a:rPr lang="en-US" sz="2800" spc="-35" dirty="0" err="1">
                <a:latin typeface="Calibri"/>
                <a:cs typeface="Calibri"/>
              </a:rPr>
              <a:t>lumină</a:t>
            </a:r>
            <a:r>
              <a:rPr lang="en-US" sz="2800" spc="-35" dirty="0">
                <a:latin typeface="Calibri"/>
                <a:cs typeface="Calibri"/>
              </a:rPr>
              <a:t>, </a:t>
            </a:r>
            <a:r>
              <a:rPr lang="en-US" sz="2800" spc="-35" dirty="0" err="1">
                <a:latin typeface="Calibri"/>
                <a:cs typeface="Calibri"/>
              </a:rPr>
              <a:t>undele</a:t>
            </a:r>
            <a:r>
              <a:rPr lang="en-US" sz="2800" spc="-35" dirty="0">
                <a:latin typeface="Calibri"/>
                <a:cs typeface="Calibri"/>
              </a:rPr>
              <a:t> </a:t>
            </a:r>
            <a:r>
              <a:rPr lang="en-US" sz="2800" spc="-35" dirty="0" err="1">
                <a:latin typeface="Calibri"/>
                <a:cs typeface="Calibri"/>
              </a:rPr>
              <a:t>cutremure</a:t>
            </a:r>
            <a:r>
              <a:rPr lang="en-US" sz="2800" spc="-35" dirty="0">
                <a:latin typeface="Calibri"/>
                <a:cs typeface="Calibri"/>
              </a:rPr>
              <a:t> de tip S</a:t>
            </a:r>
            <a:r>
              <a:rPr lang="ro-RO" sz="2800" spc="-35" dirty="0">
                <a:latin typeface="Calibri"/>
                <a:cs typeface="Calibri"/>
              </a:rPr>
              <a:t>)</a:t>
            </a:r>
          </a:p>
          <a:p>
            <a:pPr marL="240029" indent="-227329">
              <a:lnSpc>
                <a:spcPct val="100000"/>
              </a:lnSpc>
              <a:spcBef>
                <a:spcPts val="775"/>
              </a:spcBef>
              <a:buFont typeface="Arial MT"/>
              <a:buChar char="•"/>
              <a:tabLst>
                <a:tab pos="240029" algn="l"/>
              </a:tabLst>
            </a:pPr>
            <a:endParaRPr lang="ro-RO" sz="2800" spc="-35" dirty="0">
              <a:latin typeface="Calibri"/>
              <a:cs typeface="Calibri"/>
            </a:endParaRPr>
          </a:p>
          <a:p>
            <a:pPr marL="240029" indent="-227329">
              <a:lnSpc>
                <a:spcPct val="100000"/>
              </a:lnSpc>
              <a:spcBef>
                <a:spcPts val="775"/>
              </a:spcBef>
              <a:buFont typeface="Arial MT"/>
              <a:buChar char="•"/>
              <a:tabLst>
                <a:tab pos="240029" algn="l"/>
              </a:tabLst>
            </a:pPr>
            <a:r>
              <a:rPr lang="ro-RO" sz="2800" b="1" spc="-35" dirty="0">
                <a:latin typeface="Calibri"/>
                <a:cs typeface="Calibri"/>
              </a:rPr>
              <a:t>U</a:t>
            </a:r>
            <a:r>
              <a:rPr lang="en-US" sz="2800" b="1" spc="-35" dirty="0" err="1">
                <a:latin typeface="Calibri"/>
                <a:cs typeface="Calibri"/>
              </a:rPr>
              <a:t>nd</a:t>
            </a:r>
            <a:r>
              <a:rPr lang="ro-RO" sz="2800" b="1" spc="-35" dirty="0">
                <a:latin typeface="Calibri"/>
                <a:cs typeface="Calibri"/>
              </a:rPr>
              <a:t>e</a:t>
            </a:r>
            <a:r>
              <a:rPr lang="en-US" sz="2800" b="1" spc="-35" dirty="0">
                <a:latin typeface="Calibri"/>
                <a:cs typeface="Calibri"/>
              </a:rPr>
              <a:t> longitudinal</a:t>
            </a:r>
            <a:r>
              <a:rPr lang="ro-RO" sz="2800" b="1" spc="-35" dirty="0">
                <a:latin typeface="Calibri"/>
                <a:cs typeface="Calibri"/>
              </a:rPr>
              <a:t>e - </a:t>
            </a:r>
            <a:r>
              <a:rPr lang="en-US" sz="2800" spc="-35" dirty="0">
                <a:latin typeface="Calibri"/>
                <a:cs typeface="Calibri"/>
              </a:rPr>
              <a:t>are </a:t>
            </a:r>
            <a:r>
              <a:rPr lang="en-US" sz="2800" spc="-35" dirty="0" err="1">
                <a:latin typeface="Calibri"/>
                <a:cs typeface="Calibri"/>
              </a:rPr>
              <a:t>mișcarea</a:t>
            </a:r>
            <a:r>
              <a:rPr lang="en-US" sz="2800" spc="-35" dirty="0">
                <a:latin typeface="Calibri"/>
                <a:cs typeface="Calibri"/>
              </a:rPr>
              <a:t> </a:t>
            </a:r>
            <a:r>
              <a:rPr lang="en-US" sz="2800" spc="-35" dirty="0" err="1">
                <a:latin typeface="Calibri"/>
                <a:cs typeface="Calibri"/>
              </a:rPr>
              <a:t>particulelor</a:t>
            </a:r>
            <a:r>
              <a:rPr lang="en-US" sz="2800" spc="-35" dirty="0">
                <a:latin typeface="Calibri"/>
                <a:cs typeface="Calibri"/>
              </a:rPr>
              <a:t> din </a:t>
            </a:r>
            <a:r>
              <a:rPr lang="en-US" sz="2800" spc="-35" dirty="0" err="1">
                <a:latin typeface="Calibri"/>
                <a:cs typeface="Calibri"/>
              </a:rPr>
              <a:t>mediu</a:t>
            </a:r>
            <a:r>
              <a:rPr lang="en-US" sz="2800" spc="-35" dirty="0">
                <a:latin typeface="Calibri"/>
                <a:cs typeface="Calibri"/>
              </a:rPr>
              <a:t> </a:t>
            </a:r>
            <a:r>
              <a:rPr lang="en-US" sz="2800" spc="-35" dirty="0" err="1">
                <a:latin typeface="Calibri"/>
                <a:cs typeface="Calibri"/>
              </a:rPr>
              <a:t>în</a:t>
            </a:r>
            <a:r>
              <a:rPr lang="en-US" sz="2800" spc="-35" dirty="0">
                <a:latin typeface="Calibri"/>
                <a:cs typeface="Calibri"/>
              </a:rPr>
              <a:t> </a:t>
            </a:r>
            <a:r>
              <a:rPr lang="en-US" sz="2800" spc="-35" dirty="0" err="1">
                <a:latin typeface="Calibri"/>
                <a:cs typeface="Calibri"/>
              </a:rPr>
              <a:t>aceeași</a:t>
            </a:r>
            <a:r>
              <a:rPr lang="en-US" sz="2800" spc="-35" dirty="0">
                <a:latin typeface="Calibri"/>
                <a:cs typeface="Calibri"/>
              </a:rPr>
              <a:t> </a:t>
            </a:r>
            <a:r>
              <a:rPr lang="en-US" sz="2800" spc="-35" dirty="0" err="1">
                <a:latin typeface="Calibri"/>
                <a:cs typeface="Calibri"/>
              </a:rPr>
              <a:t>dimensiune</a:t>
            </a:r>
            <a:r>
              <a:rPr lang="en-US" sz="2800" spc="-35" dirty="0">
                <a:latin typeface="Calibri"/>
                <a:cs typeface="Calibri"/>
              </a:rPr>
              <a:t> ca </a:t>
            </a:r>
            <a:r>
              <a:rPr lang="en-US" sz="2800" spc="-35" dirty="0" err="1">
                <a:latin typeface="Calibri"/>
                <a:cs typeface="Calibri"/>
              </a:rPr>
              <a:t>și</a:t>
            </a:r>
            <a:r>
              <a:rPr lang="en-US" sz="2800" spc="-35" dirty="0">
                <a:latin typeface="Calibri"/>
                <a:cs typeface="Calibri"/>
              </a:rPr>
              <a:t> </a:t>
            </a:r>
            <a:r>
              <a:rPr lang="en-US" sz="2800" spc="-35" dirty="0" err="1">
                <a:latin typeface="Calibri"/>
                <a:cs typeface="Calibri"/>
              </a:rPr>
              <a:t>direcția</a:t>
            </a:r>
            <a:r>
              <a:rPr lang="en-US" sz="2800" spc="-35" dirty="0">
                <a:latin typeface="Calibri"/>
                <a:cs typeface="Calibri"/>
              </a:rPr>
              <a:t> de </a:t>
            </a:r>
            <a:r>
              <a:rPr lang="en-US" sz="2800" spc="-35" dirty="0" err="1">
                <a:latin typeface="Calibri"/>
                <a:cs typeface="Calibri"/>
              </a:rPr>
              <a:t>mișcare</a:t>
            </a:r>
            <a:r>
              <a:rPr lang="en-US" sz="2800" spc="-35" dirty="0">
                <a:latin typeface="Calibri"/>
                <a:cs typeface="Calibri"/>
              </a:rPr>
              <a:t> a </a:t>
            </a:r>
            <a:r>
              <a:rPr lang="en-US" sz="2800" spc="-35" dirty="0" err="1">
                <a:latin typeface="Calibri"/>
                <a:cs typeface="Calibri"/>
              </a:rPr>
              <a:t>undei</a:t>
            </a:r>
            <a:r>
              <a:rPr lang="ro-RO" sz="2800" spc="-35" dirty="0">
                <a:latin typeface="Calibri"/>
                <a:cs typeface="Calibri"/>
              </a:rPr>
              <a:t> (</a:t>
            </a:r>
            <a:r>
              <a:rPr lang="en-US" sz="2800" spc="-35" dirty="0" err="1">
                <a:latin typeface="Calibri"/>
                <a:cs typeface="Calibri"/>
              </a:rPr>
              <a:t>undele</a:t>
            </a:r>
            <a:r>
              <a:rPr lang="en-US" sz="2800" spc="-35" dirty="0">
                <a:latin typeface="Calibri"/>
                <a:cs typeface="Calibri"/>
              </a:rPr>
              <a:t> </a:t>
            </a:r>
            <a:r>
              <a:rPr lang="en-US" sz="2800" spc="-35" dirty="0" err="1">
                <a:latin typeface="Calibri"/>
                <a:cs typeface="Calibri"/>
              </a:rPr>
              <a:t>sonore</a:t>
            </a:r>
            <a:r>
              <a:rPr lang="en-US" sz="2800" spc="-35" dirty="0">
                <a:latin typeface="Calibri"/>
                <a:cs typeface="Calibri"/>
              </a:rPr>
              <a:t>, </a:t>
            </a:r>
            <a:r>
              <a:rPr lang="en-US" sz="2800" spc="-35" dirty="0" err="1">
                <a:latin typeface="Calibri"/>
                <a:cs typeface="Calibri"/>
              </a:rPr>
              <a:t>undele</a:t>
            </a:r>
            <a:r>
              <a:rPr lang="en-US" sz="2800" spc="-35" dirty="0">
                <a:latin typeface="Calibri"/>
                <a:cs typeface="Calibri"/>
              </a:rPr>
              <a:t> </a:t>
            </a:r>
            <a:r>
              <a:rPr lang="ro-RO" sz="2800" spc="-35" dirty="0">
                <a:latin typeface="Calibri"/>
                <a:cs typeface="Calibri"/>
              </a:rPr>
              <a:t>c</a:t>
            </a:r>
            <a:r>
              <a:rPr lang="en-US" sz="2800" spc="-35" dirty="0" err="1">
                <a:latin typeface="Calibri"/>
                <a:cs typeface="Calibri"/>
              </a:rPr>
              <a:t>utremure</a:t>
            </a:r>
            <a:r>
              <a:rPr lang="en-US" sz="2800" spc="-35" dirty="0">
                <a:latin typeface="Calibri"/>
                <a:cs typeface="Calibri"/>
              </a:rPr>
              <a:t> de tip P, </a:t>
            </a:r>
            <a:r>
              <a:rPr lang="en-US" sz="2800" spc="-35" dirty="0" err="1">
                <a:latin typeface="Calibri"/>
                <a:cs typeface="Calibri"/>
              </a:rPr>
              <a:t>unda</a:t>
            </a:r>
            <a:r>
              <a:rPr lang="en-US" sz="2800" spc="-35" dirty="0">
                <a:latin typeface="Calibri"/>
                <a:cs typeface="Calibri"/>
              </a:rPr>
              <a:t> de </a:t>
            </a:r>
            <a:r>
              <a:rPr lang="en-US" sz="2800" spc="-35" dirty="0" err="1">
                <a:latin typeface="Calibri"/>
                <a:cs typeface="Calibri"/>
              </a:rPr>
              <a:t>compresi</a:t>
            </a:r>
            <a:r>
              <a:rPr lang="ro-RO" sz="2800" spc="-35" dirty="0">
                <a:latin typeface="Calibri"/>
                <a:cs typeface="Calibri"/>
              </a:rPr>
              <a:t>e)</a:t>
            </a:r>
            <a:endParaRPr sz="2800" dirty="0">
              <a:latin typeface="Calibri"/>
              <a:cs typeface="Calibri"/>
            </a:endParaRPr>
          </a:p>
        </p:txBody>
      </p:sp>
      <p:pic>
        <p:nvPicPr>
          <p:cNvPr id="4" name="object 4"/>
          <p:cNvPicPr/>
          <p:nvPr/>
        </p:nvPicPr>
        <p:blipFill>
          <a:blip r:embed="rId2" cstate="print"/>
          <a:stretch>
            <a:fillRect/>
          </a:stretch>
        </p:blipFill>
        <p:spPr>
          <a:xfrm>
            <a:off x="7772400" y="1172954"/>
            <a:ext cx="3844779" cy="1523002"/>
          </a:xfrm>
          <a:prstGeom prst="rect">
            <a:avLst/>
          </a:prstGeom>
        </p:spPr>
      </p:pic>
      <p:pic>
        <p:nvPicPr>
          <p:cNvPr id="5" name="object 5"/>
          <p:cNvPicPr/>
          <p:nvPr/>
        </p:nvPicPr>
        <p:blipFill>
          <a:blip r:embed="rId3" cstate="print"/>
          <a:stretch>
            <a:fillRect/>
          </a:stretch>
        </p:blipFill>
        <p:spPr>
          <a:xfrm>
            <a:off x="7749820" y="3581400"/>
            <a:ext cx="3889938" cy="1405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427855" cy="697230"/>
          </a:xfrm>
          <a:prstGeom prst="rect">
            <a:avLst/>
          </a:prstGeom>
        </p:spPr>
        <p:txBody>
          <a:bodyPr vert="horz" wrap="square" lIns="0" tIns="13335" rIns="0" bIns="0" rtlCol="0">
            <a:spAutoFit/>
          </a:bodyPr>
          <a:lstStyle/>
          <a:p>
            <a:pPr marL="12700">
              <a:lnSpc>
                <a:spcPct val="100000"/>
              </a:lnSpc>
              <a:spcBef>
                <a:spcPts val="105"/>
              </a:spcBef>
            </a:pPr>
            <a:r>
              <a:rPr spc="-40" dirty="0"/>
              <a:t>Properties</a:t>
            </a:r>
            <a:r>
              <a:rPr spc="-175" dirty="0"/>
              <a:t> </a:t>
            </a:r>
            <a:r>
              <a:rPr dirty="0"/>
              <a:t>of</a:t>
            </a:r>
            <a:r>
              <a:rPr spc="-150" dirty="0"/>
              <a:t> </a:t>
            </a:r>
            <a:r>
              <a:rPr spc="-60" dirty="0"/>
              <a:t>Waves</a:t>
            </a:r>
          </a:p>
        </p:txBody>
      </p:sp>
      <p:sp>
        <p:nvSpPr>
          <p:cNvPr id="3" name="object 3"/>
          <p:cNvSpPr txBox="1"/>
          <p:nvPr/>
        </p:nvSpPr>
        <p:spPr>
          <a:xfrm>
            <a:off x="916939" y="1854835"/>
            <a:ext cx="10381615" cy="2464264"/>
          </a:xfrm>
          <a:prstGeom prst="rect">
            <a:avLst/>
          </a:prstGeom>
        </p:spPr>
        <p:txBody>
          <a:bodyPr vert="horz" wrap="square" lIns="0" tIns="13335" rIns="0" bIns="0" rtlCol="0">
            <a:spAutoFit/>
          </a:bodyPr>
          <a:lstStyle/>
          <a:p>
            <a:pPr marL="241300" indent="-228600" algn="just">
              <a:lnSpc>
                <a:spcPts val="2650"/>
              </a:lnSpc>
              <a:spcBef>
                <a:spcPts val="105"/>
              </a:spcBef>
              <a:buFont typeface="Arial MT"/>
              <a:buChar char="•"/>
              <a:tabLst>
                <a:tab pos="241300" algn="l"/>
              </a:tabLst>
            </a:pPr>
            <a:r>
              <a:rPr lang="en-US" sz="2600" b="1" dirty="0" err="1">
                <a:latin typeface="Calibri"/>
                <a:cs typeface="Calibri"/>
              </a:rPr>
              <a:t>Frecvența</a:t>
            </a:r>
            <a:r>
              <a:rPr lang="en-US" sz="2600" b="1" dirty="0">
                <a:latin typeface="Calibri"/>
                <a:cs typeface="Calibri"/>
              </a:rPr>
              <a:t> </a:t>
            </a:r>
            <a:r>
              <a:rPr lang="ro-RO" sz="2600" b="1" dirty="0">
                <a:latin typeface="Calibri"/>
                <a:cs typeface="Calibri"/>
              </a:rPr>
              <a:t>- </a:t>
            </a:r>
            <a:r>
              <a:rPr lang="en-US" sz="2600" dirty="0">
                <a:latin typeface="Calibri"/>
                <a:cs typeface="Calibri"/>
              </a:rPr>
              <a:t>o </a:t>
            </a:r>
            <a:r>
              <a:rPr lang="en-US" sz="2600" dirty="0" err="1">
                <a:latin typeface="Calibri"/>
                <a:cs typeface="Calibri"/>
              </a:rPr>
              <a:t>măsură</a:t>
            </a:r>
            <a:r>
              <a:rPr lang="en-US" sz="2600" dirty="0">
                <a:latin typeface="Calibri"/>
                <a:cs typeface="Calibri"/>
              </a:rPr>
              <a:t> a </a:t>
            </a:r>
            <a:r>
              <a:rPr lang="en-US" sz="2600" dirty="0" err="1">
                <a:latin typeface="Calibri"/>
                <a:cs typeface="Calibri"/>
              </a:rPr>
              <a:t>numărului</a:t>
            </a:r>
            <a:r>
              <a:rPr lang="en-US" sz="2600" dirty="0">
                <a:latin typeface="Calibri"/>
                <a:cs typeface="Calibri"/>
              </a:rPr>
              <a:t> de </a:t>
            </a:r>
            <a:r>
              <a:rPr lang="en-US" sz="2600" dirty="0" err="1">
                <a:latin typeface="Calibri"/>
                <a:cs typeface="Calibri"/>
              </a:rPr>
              <a:t>cicluri</a:t>
            </a:r>
            <a:r>
              <a:rPr lang="en-US" sz="2600" dirty="0">
                <a:latin typeface="Calibri"/>
                <a:cs typeface="Calibri"/>
              </a:rPr>
              <a:t> care pot </a:t>
            </a:r>
            <a:r>
              <a:rPr lang="en-US" sz="2600" dirty="0" err="1">
                <a:latin typeface="Calibri"/>
                <a:cs typeface="Calibri"/>
              </a:rPr>
              <a:t>avea</a:t>
            </a:r>
            <a:r>
              <a:rPr lang="en-US" sz="2600" dirty="0">
                <a:latin typeface="Calibri"/>
                <a:cs typeface="Calibri"/>
              </a:rPr>
              <a:t> loc </a:t>
            </a:r>
            <a:r>
              <a:rPr lang="en-US" sz="2600" dirty="0" err="1">
                <a:latin typeface="Calibri"/>
                <a:cs typeface="Calibri"/>
              </a:rPr>
              <a:t>într</a:t>
            </a:r>
            <a:r>
              <a:rPr lang="en-US" sz="2600" dirty="0">
                <a:latin typeface="Calibri"/>
                <a:cs typeface="Calibri"/>
              </a:rPr>
              <a:t>-un </a:t>
            </a:r>
            <a:r>
              <a:rPr lang="en-US" sz="2600" dirty="0" err="1">
                <a:latin typeface="Calibri"/>
                <a:cs typeface="Calibri"/>
              </a:rPr>
              <a:t>anumit</a:t>
            </a:r>
            <a:r>
              <a:rPr lang="en-US" sz="2600" dirty="0">
                <a:latin typeface="Calibri"/>
                <a:cs typeface="Calibri"/>
              </a:rPr>
              <a:t> interval de </a:t>
            </a:r>
            <a:r>
              <a:rPr lang="en-US" sz="2600" dirty="0" err="1">
                <a:latin typeface="Calibri"/>
                <a:cs typeface="Calibri"/>
              </a:rPr>
              <a:t>timp</a:t>
            </a:r>
            <a:r>
              <a:rPr lang="ro-RO" sz="2600" dirty="0">
                <a:latin typeface="Calibri"/>
                <a:cs typeface="Calibri"/>
              </a:rPr>
              <a:t>,</a:t>
            </a:r>
            <a:r>
              <a:rPr lang="en-US" sz="2600" dirty="0">
                <a:latin typeface="Calibri"/>
                <a:cs typeface="Calibri"/>
              </a:rPr>
              <a:t> </a:t>
            </a:r>
            <a:r>
              <a:rPr lang="en-US" sz="2600" dirty="0" err="1">
                <a:latin typeface="Calibri"/>
                <a:cs typeface="Calibri"/>
              </a:rPr>
              <a:t>cicluri</a:t>
            </a:r>
            <a:r>
              <a:rPr lang="en-US" sz="2600" dirty="0">
                <a:latin typeface="Calibri"/>
                <a:cs typeface="Calibri"/>
              </a:rPr>
              <a:t> pe </a:t>
            </a:r>
            <a:r>
              <a:rPr lang="en-US" sz="2600" dirty="0" err="1">
                <a:latin typeface="Calibri"/>
                <a:cs typeface="Calibri"/>
              </a:rPr>
              <a:t>secundă</a:t>
            </a:r>
            <a:r>
              <a:rPr lang="en-US" sz="2600" dirty="0">
                <a:latin typeface="Calibri"/>
                <a:cs typeface="Calibri"/>
              </a:rPr>
              <a:t>. Hertz </a:t>
            </a:r>
            <a:r>
              <a:rPr lang="en-US" sz="2600" dirty="0" err="1">
                <a:latin typeface="Calibri"/>
                <a:cs typeface="Calibri"/>
              </a:rPr>
              <a:t>este</a:t>
            </a:r>
            <a:r>
              <a:rPr lang="en-US" sz="2600" dirty="0">
                <a:latin typeface="Calibri"/>
                <a:cs typeface="Calibri"/>
              </a:rPr>
              <a:t> </a:t>
            </a:r>
            <a:r>
              <a:rPr lang="en-US" sz="2600" dirty="0" err="1">
                <a:latin typeface="Calibri"/>
                <a:cs typeface="Calibri"/>
              </a:rPr>
              <a:t>unitatea</a:t>
            </a:r>
            <a:r>
              <a:rPr lang="en-US" sz="2600" dirty="0">
                <a:latin typeface="Calibri"/>
                <a:cs typeface="Calibri"/>
              </a:rPr>
              <a:t> de </a:t>
            </a:r>
            <a:r>
              <a:rPr lang="en-US" sz="2600" dirty="0" err="1">
                <a:latin typeface="Calibri"/>
                <a:cs typeface="Calibri"/>
              </a:rPr>
              <a:t>frecvență</a:t>
            </a:r>
            <a:r>
              <a:rPr lang="en-US" sz="2600" b="1" dirty="0">
                <a:latin typeface="Calibri"/>
                <a:cs typeface="Calibri"/>
              </a:rPr>
              <a:t>.</a:t>
            </a:r>
            <a:endParaRPr lang="ro-RO" sz="2600" b="1" dirty="0">
              <a:latin typeface="Calibri"/>
              <a:cs typeface="Calibri"/>
            </a:endParaRPr>
          </a:p>
          <a:p>
            <a:pPr marL="241300" indent="-228600" algn="just">
              <a:lnSpc>
                <a:spcPts val="2650"/>
              </a:lnSpc>
              <a:spcBef>
                <a:spcPts val="105"/>
              </a:spcBef>
              <a:buFont typeface="Arial MT"/>
              <a:buChar char="•"/>
              <a:tabLst>
                <a:tab pos="241300" algn="l"/>
              </a:tabLst>
            </a:pPr>
            <a:r>
              <a:rPr lang="en-US" sz="2600" b="1" dirty="0" err="1">
                <a:latin typeface="Calibri"/>
                <a:cs typeface="Calibri"/>
              </a:rPr>
              <a:t>Perioada</a:t>
            </a:r>
            <a:r>
              <a:rPr lang="en-US" sz="2600" b="1" dirty="0">
                <a:latin typeface="Calibri"/>
                <a:cs typeface="Calibri"/>
              </a:rPr>
              <a:t> </a:t>
            </a:r>
            <a:r>
              <a:rPr lang="en-US" sz="2600" dirty="0" err="1">
                <a:latin typeface="Calibri"/>
                <a:cs typeface="Calibri"/>
              </a:rPr>
              <a:t>este</a:t>
            </a:r>
            <a:r>
              <a:rPr lang="en-US" sz="2600" dirty="0">
                <a:latin typeface="Calibri"/>
                <a:cs typeface="Calibri"/>
              </a:rPr>
              <a:t> </a:t>
            </a:r>
            <a:r>
              <a:rPr lang="en-US" sz="2600" dirty="0" err="1">
                <a:latin typeface="Calibri"/>
                <a:cs typeface="Calibri"/>
              </a:rPr>
              <a:t>timpul</a:t>
            </a:r>
            <a:r>
              <a:rPr lang="en-US" sz="2600" dirty="0">
                <a:latin typeface="Calibri"/>
                <a:cs typeface="Calibri"/>
              </a:rPr>
              <a:t> </a:t>
            </a:r>
            <a:r>
              <a:rPr lang="en-US" sz="2600" dirty="0" err="1">
                <a:latin typeface="Calibri"/>
                <a:cs typeface="Calibri"/>
              </a:rPr>
              <a:t>necesar</a:t>
            </a:r>
            <a:r>
              <a:rPr lang="en-US" sz="2600" dirty="0">
                <a:latin typeface="Calibri"/>
                <a:cs typeface="Calibri"/>
              </a:rPr>
              <a:t> </a:t>
            </a:r>
            <a:r>
              <a:rPr lang="en-US" sz="2600" dirty="0" err="1">
                <a:latin typeface="Calibri"/>
                <a:cs typeface="Calibri"/>
              </a:rPr>
              <a:t>pentru</a:t>
            </a:r>
            <a:r>
              <a:rPr lang="en-US" sz="2600" dirty="0">
                <a:latin typeface="Calibri"/>
                <a:cs typeface="Calibri"/>
              </a:rPr>
              <a:t> un </a:t>
            </a:r>
            <a:r>
              <a:rPr lang="en-US" sz="2600" dirty="0" err="1">
                <a:latin typeface="Calibri"/>
                <a:cs typeface="Calibri"/>
              </a:rPr>
              <a:t>ciclu</a:t>
            </a:r>
            <a:r>
              <a:rPr lang="en-US" sz="2600" b="1" dirty="0">
                <a:latin typeface="Calibri"/>
                <a:cs typeface="Calibri"/>
              </a:rPr>
              <a:t>.</a:t>
            </a:r>
            <a:endParaRPr lang="ro-RO" sz="2600" b="1" dirty="0">
              <a:latin typeface="Calibri"/>
              <a:cs typeface="Calibri"/>
            </a:endParaRPr>
          </a:p>
          <a:p>
            <a:pPr marL="241300" indent="-228600" algn="just">
              <a:lnSpc>
                <a:spcPts val="2650"/>
              </a:lnSpc>
              <a:spcBef>
                <a:spcPts val="105"/>
              </a:spcBef>
              <a:buFont typeface="Arial MT"/>
              <a:buChar char="•"/>
              <a:tabLst>
                <a:tab pos="241300" algn="l"/>
              </a:tabLst>
            </a:pPr>
            <a:r>
              <a:rPr lang="en-US" sz="2600" b="1" dirty="0" err="1">
                <a:latin typeface="Calibri"/>
                <a:cs typeface="Calibri"/>
              </a:rPr>
              <a:t>Lungimea</a:t>
            </a:r>
            <a:r>
              <a:rPr lang="en-US" sz="2600" b="1" dirty="0">
                <a:latin typeface="Calibri"/>
                <a:cs typeface="Calibri"/>
              </a:rPr>
              <a:t> de </a:t>
            </a:r>
            <a:r>
              <a:rPr lang="en-US" sz="2600" b="1" dirty="0" err="1">
                <a:latin typeface="Calibri"/>
                <a:cs typeface="Calibri"/>
              </a:rPr>
              <a:t>undă</a:t>
            </a:r>
            <a:r>
              <a:rPr lang="en-US" sz="2600" b="1" dirty="0">
                <a:latin typeface="Calibri"/>
                <a:cs typeface="Calibri"/>
              </a:rPr>
              <a:t> </a:t>
            </a:r>
            <a:r>
              <a:rPr lang="ro-RO" sz="2600" b="1" dirty="0">
                <a:latin typeface="Calibri"/>
                <a:cs typeface="Calibri"/>
              </a:rPr>
              <a:t>- </a:t>
            </a:r>
            <a:r>
              <a:rPr lang="en-US" sz="2600" dirty="0" err="1">
                <a:latin typeface="Calibri"/>
                <a:cs typeface="Calibri"/>
              </a:rPr>
              <a:t>distanța</a:t>
            </a:r>
            <a:r>
              <a:rPr lang="en-US" sz="2600" dirty="0">
                <a:latin typeface="Calibri"/>
                <a:cs typeface="Calibri"/>
              </a:rPr>
              <a:t> de la o </a:t>
            </a:r>
            <a:r>
              <a:rPr lang="en-US" sz="2600" dirty="0" err="1">
                <a:latin typeface="Calibri"/>
                <a:cs typeface="Calibri"/>
              </a:rPr>
              <a:t>anumită</a:t>
            </a:r>
            <a:r>
              <a:rPr lang="en-US" sz="2600" dirty="0">
                <a:latin typeface="Calibri"/>
                <a:cs typeface="Calibri"/>
              </a:rPr>
              <a:t> </a:t>
            </a:r>
            <a:r>
              <a:rPr lang="en-US" sz="2600" dirty="0" err="1">
                <a:latin typeface="Calibri"/>
                <a:cs typeface="Calibri"/>
              </a:rPr>
              <a:t>înălțime</a:t>
            </a:r>
            <a:r>
              <a:rPr lang="en-US" sz="2600" dirty="0">
                <a:latin typeface="Calibri"/>
                <a:cs typeface="Calibri"/>
              </a:rPr>
              <a:t> a </a:t>
            </a:r>
            <a:r>
              <a:rPr lang="en-US" sz="2600" dirty="0" err="1">
                <a:latin typeface="Calibri"/>
                <a:cs typeface="Calibri"/>
              </a:rPr>
              <a:t>undei</a:t>
            </a:r>
            <a:r>
              <a:rPr lang="en-US" sz="2600" dirty="0">
                <a:latin typeface="Calibri"/>
                <a:cs typeface="Calibri"/>
              </a:rPr>
              <a:t> </a:t>
            </a:r>
            <a:r>
              <a:rPr lang="en-US" sz="2600" dirty="0" err="1">
                <a:latin typeface="Calibri"/>
                <a:cs typeface="Calibri"/>
              </a:rPr>
              <a:t>până</a:t>
            </a:r>
            <a:r>
              <a:rPr lang="en-US" sz="2600" dirty="0">
                <a:latin typeface="Calibri"/>
                <a:cs typeface="Calibri"/>
              </a:rPr>
              <a:t> la </a:t>
            </a:r>
            <a:r>
              <a:rPr lang="en-US" sz="2600" dirty="0" err="1">
                <a:latin typeface="Calibri"/>
                <a:cs typeface="Calibri"/>
              </a:rPr>
              <a:t>următorul</a:t>
            </a:r>
            <a:r>
              <a:rPr lang="en-US" sz="2600" dirty="0">
                <a:latin typeface="Calibri"/>
                <a:cs typeface="Calibri"/>
              </a:rPr>
              <a:t> </a:t>
            </a:r>
            <a:r>
              <a:rPr lang="en-US" sz="2600" dirty="0" err="1">
                <a:latin typeface="Calibri"/>
                <a:cs typeface="Calibri"/>
              </a:rPr>
              <a:t>punct</a:t>
            </a:r>
            <a:r>
              <a:rPr lang="en-US" sz="2600" dirty="0">
                <a:latin typeface="Calibri"/>
                <a:cs typeface="Calibri"/>
              </a:rPr>
              <a:t> de pe </a:t>
            </a:r>
            <a:r>
              <a:rPr lang="en-US" sz="2600" dirty="0" err="1">
                <a:latin typeface="Calibri"/>
                <a:cs typeface="Calibri"/>
              </a:rPr>
              <a:t>undă</a:t>
            </a:r>
            <a:r>
              <a:rPr lang="en-US" sz="2600" dirty="0">
                <a:latin typeface="Calibri"/>
                <a:cs typeface="Calibri"/>
              </a:rPr>
              <a:t> </a:t>
            </a:r>
            <a:r>
              <a:rPr lang="en-US" sz="2600" dirty="0" err="1">
                <a:latin typeface="Calibri"/>
                <a:cs typeface="Calibri"/>
              </a:rPr>
              <a:t>unde</a:t>
            </a:r>
            <a:r>
              <a:rPr lang="en-US" sz="2600" dirty="0">
                <a:latin typeface="Calibri"/>
                <a:cs typeface="Calibri"/>
              </a:rPr>
              <a:t> se </a:t>
            </a:r>
            <a:r>
              <a:rPr lang="en-US" sz="2600" dirty="0" err="1">
                <a:latin typeface="Calibri"/>
                <a:cs typeface="Calibri"/>
              </a:rPr>
              <a:t>află</a:t>
            </a:r>
            <a:r>
              <a:rPr lang="en-US" sz="2600" dirty="0">
                <a:latin typeface="Calibri"/>
                <a:cs typeface="Calibri"/>
              </a:rPr>
              <a:t> la </a:t>
            </a:r>
            <a:r>
              <a:rPr lang="en-US" sz="2600" dirty="0" err="1">
                <a:latin typeface="Calibri"/>
                <a:cs typeface="Calibri"/>
              </a:rPr>
              <a:t>aceeași</a:t>
            </a:r>
            <a:r>
              <a:rPr lang="en-US" sz="2600" dirty="0">
                <a:latin typeface="Calibri"/>
                <a:cs typeface="Calibri"/>
              </a:rPr>
              <a:t> </a:t>
            </a:r>
            <a:r>
              <a:rPr lang="en-US" sz="2600" dirty="0" err="1">
                <a:latin typeface="Calibri"/>
                <a:cs typeface="Calibri"/>
              </a:rPr>
              <a:t>înălțime</a:t>
            </a:r>
            <a:r>
              <a:rPr lang="en-US" sz="2600" dirty="0">
                <a:latin typeface="Calibri"/>
                <a:cs typeface="Calibri"/>
              </a:rPr>
              <a:t> </a:t>
            </a:r>
            <a:r>
              <a:rPr lang="en-US" sz="2600" dirty="0" err="1">
                <a:latin typeface="Calibri"/>
                <a:cs typeface="Calibri"/>
              </a:rPr>
              <a:t>și</a:t>
            </a:r>
            <a:r>
              <a:rPr lang="en-US" sz="2600" dirty="0">
                <a:latin typeface="Calibri"/>
                <a:cs typeface="Calibri"/>
              </a:rPr>
              <a:t> merge </a:t>
            </a:r>
            <a:r>
              <a:rPr lang="en-US" sz="2600" dirty="0" err="1">
                <a:latin typeface="Calibri"/>
                <a:cs typeface="Calibri"/>
              </a:rPr>
              <a:t>în</a:t>
            </a:r>
            <a:r>
              <a:rPr lang="en-US" sz="2600" dirty="0">
                <a:latin typeface="Calibri"/>
                <a:cs typeface="Calibri"/>
              </a:rPr>
              <a:t> </a:t>
            </a:r>
            <a:r>
              <a:rPr lang="en-US" sz="2600" dirty="0" err="1">
                <a:latin typeface="Calibri"/>
                <a:cs typeface="Calibri"/>
              </a:rPr>
              <a:t>aceeași</a:t>
            </a:r>
            <a:r>
              <a:rPr lang="en-US" sz="2600" dirty="0">
                <a:latin typeface="Calibri"/>
                <a:cs typeface="Calibri"/>
              </a:rPr>
              <a:t> </a:t>
            </a:r>
            <a:r>
              <a:rPr lang="en-US" sz="2600" dirty="0" err="1">
                <a:latin typeface="Calibri"/>
                <a:cs typeface="Calibri"/>
              </a:rPr>
              <a:t>direcție</a:t>
            </a:r>
            <a:r>
              <a:rPr lang="en-US" sz="2600" b="1" dirty="0">
                <a:latin typeface="Calibri"/>
                <a:cs typeface="Calibri"/>
              </a:rPr>
              <a:t>.</a:t>
            </a:r>
            <a:endParaRPr sz="2600" dirty="0">
              <a:latin typeface="Calibri"/>
              <a:cs typeface="Calibri"/>
            </a:endParaRPr>
          </a:p>
        </p:txBody>
      </p:sp>
      <p:pic>
        <p:nvPicPr>
          <p:cNvPr id="4" name="object 4"/>
          <p:cNvPicPr/>
          <p:nvPr/>
        </p:nvPicPr>
        <p:blipFill>
          <a:blip r:embed="rId2" cstate="print"/>
          <a:stretch>
            <a:fillRect/>
          </a:stretch>
        </p:blipFill>
        <p:spPr>
          <a:xfrm>
            <a:off x="10636089" y="4355309"/>
            <a:ext cx="991533" cy="1859844"/>
          </a:xfrm>
          <a:prstGeom prst="rect">
            <a:avLst/>
          </a:prstGeom>
        </p:spPr>
      </p:pic>
      <p:pic>
        <p:nvPicPr>
          <p:cNvPr id="5" name="object 5"/>
          <p:cNvPicPr/>
          <p:nvPr/>
        </p:nvPicPr>
        <p:blipFill>
          <a:blip r:embed="rId3" cstate="print"/>
          <a:stretch>
            <a:fillRect/>
          </a:stretch>
        </p:blipFill>
        <p:spPr>
          <a:xfrm>
            <a:off x="1447800" y="4495800"/>
            <a:ext cx="8169301" cy="19205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6105</Words>
  <Application>Microsoft Office PowerPoint</Application>
  <PresentationFormat>Widescreen</PresentationFormat>
  <Paragraphs>364</Paragraphs>
  <Slides>76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Arial</vt:lpstr>
      <vt:lpstr>Arial MT</vt:lpstr>
      <vt:lpstr>Calibri</vt:lpstr>
      <vt:lpstr>Calibri Light</vt:lpstr>
      <vt:lpstr>Roboto</vt:lpstr>
      <vt:lpstr>Segoe UI</vt:lpstr>
      <vt:lpstr>Symbol</vt:lpstr>
      <vt:lpstr>Tahoma</vt:lpstr>
      <vt:lpstr>Times New Roman</vt:lpstr>
      <vt:lpstr>Trebuchet MS</vt:lpstr>
      <vt:lpstr>Verdana</vt:lpstr>
      <vt:lpstr>Office Theme</vt:lpstr>
      <vt:lpstr>Noțiuni, Caracteristici de (Bio)Acustică Biofizica recepției auditive</vt:lpstr>
      <vt:lpstr>What is sound?</vt:lpstr>
      <vt:lpstr>Sense of hearing</vt:lpstr>
      <vt:lpstr>Sense of hearing</vt:lpstr>
      <vt:lpstr>How does noise travel to your ears?</vt:lpstr>
      <vt:lpstr>What is wave?</vt:lpstr>
      <vt:lpstr>Types of Waves:</vt:lpstr>
      <vt:lpstr>Types of Waves:</vt:lpstr>
      <vt:lpstr>Properties of Waves</vt:lpstr>
      <vt:lpstr>Sound waves</vt:lpstr>
      <vt:lpstr>PowerPoint Presentation</vt:lpstr>
      <vt:lpstr>PowerPoint Presentation</vt:lpstr>
      <vt:lpstr>PowerPoint Presentation</vt:lpstr>
      <vt:lpstr>PowerPoint Presentation</vt:lpstr>
      <vt:lpstr>Clasificarea Undelor Sonore</vt:lpstr>
      <vt:lpstr>PowerPoint Presentation</vt:lpstr>
      <vt:lpstr>Refracția Undelor Sonoare</vt:lpstr>
      <vt:lpstr>Difracția undelor sonore</vt:lpstr>
      <vt:lpstr>Interferența și Pulsațiile</vt:lpstr>
      <vt:lpstr>Two-Point Sourcе Interference Pattern = Maximum Pressure = Minimum Pressure</vt:lpstr>
      <vt:lpstr>Interference and Beats</vt:lpstr>
      <vt:lpstr>PowerPoint Presentation</vt:lpstr>
      <vt:lpstr>Tubes with two open ends</vt:lpstr>
      <vt:lpstr>Tubes with two open ends</vt:lpstr>
      <vt:lpstr>Tubes with two open ends</vt:lpstr>
      <vt:lpstr>Tubes with two open ends</vt:lpstr>
      <vt:lpstr>PowerPoint Presentation</vt:lpstr>
      <vt:lpstr>Tubes with two open ends</vt:lpstr>
      <vt:lpstr>Tubes with one open and one closed end</vt:lpstr>
      <vt:lpstr>Tubes with one open and one closed end L= n./4 n=1,3,5…</vt:lpstr>
      <vt:lpstr>Resonance</vt:lpstr>
      <vt:lpstr>Fourier analysis</vt:lpstr>
      <vt:lpstr>Fourier analysis</vt:lpstr>
      <vt:lpstr>Characteristic of sound waves</vt:lpstr>
      <vt:lpstr>Modalitățile undelor sonore</vt:lpstr>
      <vt:lpstr>PowerPoint Presentation</vt:lpstr>
      <vt:lpstr>Characteristic of sound waves</vt:lpstr>
      <vt:lpstr>Sound level vs Frequency</vt:lpstr>
      <vt:lpstr>PowerPoint Presentation</vt:lpstr>
      <vt:lpstr>PowerPoint Presentation</vt:lpstr>
      <vt:lpstr>PowerPoint Presentation</vt:lpstr>
      <vt:lpstr>PowerPoint Presentation</vt:lpstr>
      <vt:lpstr>Cavitația</vt:lpstr>
      <vt:lpstr>Biofizica recepției auditive</vt:lpstr>
      <vt:lpstr>Structura urechii: externă, medie, internă</vt:lpstr>
      <vt:lpstr>PowerPoint Presentation</vt:lpstr>
      <vt:lpstr>PowerPoint Presentation</vt:lpstr>
      <vt:lpstr>PowerPoint Presentation</vt:lpstr>
      <vt:lpstr>PowerPoint Presentation</vt:lpstr>
      <vt:lpstr>PowerPoint Presentation</vt:lpstr>
      <vt:lpstr>Energia mecanică                 in flux de semnale electrice</vt:lpstr>
      <vt:lpstr>How does sound travel through the ear?</vt:lpstr>
      <vt:lpstr>Urechea medie</vt:lpstr>
      <vt:lpstr>How does sound travel through the ear?</vt:lpstr>
      <vt:lpstr>PowerPoint Presentation</vt:lpstr>
      <vt:lpstr>PowerPoint Presentation</vt:lpstr>
      <vt:lpstr>How does sound travel through the ear?</vt:lpstr>
      <vt:lpstr>How does sound travel through the ear?</vt:lpstr>
      <vt:lpstr>How does sound travel through the ear?</vt:lpstr>
      <vt:lpstr>PowerPoint Presentation</vt:lpstr>
      <vt:lpstr>Energia mecanică                 in flux de semnale electrice</vt:lpstr>
      <vt:lpstr>PowerPoint Presentation</vt:lpstr>
      <vt:lpstr>Fenomene electrice în cohlee. </vt:lpstr>
      <vt:lpstr>REC.:   Mecanismul auzului</vt:lpstr>
      <vt:lpstr>PowerPoint Presentation</vt:lpstr>
      <vt:lpstr>PowerPoint Presentation</vt:lpstr>
      <vt:lpstr>Theories of hearing</vt:lpstr>
      <vt:lpstr>Theories of hearing</vt:lpstr>
      <vt:lpstr>Codificarea frecvenței și intensității sunetului</vt:lpstr>
      <vt:lpstr>Hair cells</vt:lpstr>
      <vt:lpstr>PowerPoint Presentation</vt:lpstr>
      <vt:lpstr>PowerPoint Presentation</vt:lpstr>
      <vt:lpstr>PowerPoint Presentation</vt:lpstr>
      <vt:lpstr>PowerPoint Presentation</vt:lpstr>
      <vt:lpstr>PowerPoint Presentation</vt:lpstr>
      <vt:lpstr>1) K+ influx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Biophysics of Hearing</dc:title>
  <dc:creator>biyofizik ABD</dc:creator>
  <cp:lastModifiedBy>Artur Buzdugan</cp:lastModifiedBy>
  <cp:revision>14</cp:revision>
  <dcterms:created xsi:type="dcterms:W3CDTF">2025-11-18T16:35:24Z</dcterms:created>
  <dcterms:modified xsi:type="dcterms:W3CDTF">2025-11-20T11:00:16Z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2021-06-23T00:00:00Z</vt:filetime>
  </property>
  <property fmtid="{D5CDD505-2E9C-101B-9397-08002B2CF9AE}" pid="3" name="Creator">
    <vt:lpwstr>Microsoft® PowerPoint® for Microsoft 365</vt:lpwstr>
  </property>
  <property fmtid="{D5CDD505-2E9C-101B-9397-08002B2CF9AE}" pid="4" name="LastSaved">
    <vt:filetime>2025-11-18T00:00:00Z</vt:filetime>
  </property>
  <property fmtid="{D5CDD505-2E9C-101B-9397-08002B2CF9AE}" pid="5" name="Producer">
    <vt:lpwstr>Microsoft® PowerPoint® for Microsoft 365</vt:lpwstr>
  </property>
</Properties>
</file>