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95" r:id="rId5"/>
    <p:sldId id="273" r:id="rId6"/>
    <p:sldId id="283" r:id="rId7"/>
    <p:sldId id="285" r:id="rId8"/>
    <p:sldId id="297" r:id="rId9"/>
    <p:sldId id="286" r:id="rId10"/>
    <p:sldId id="274" r:id="rId11"/>
    <p:sldId id="287" r:id="rId12"/>
    <p:sldId id="288" r:id="rId13"/>
    <p:sldId id="289" r:id="rId14"/>
    <p:sldId id="290" r:id="rId15"/>
    <p:sldId id="296" r:id="rId16"/>
    <p:sldId id="291" r:id="rId17"/>
    <p:sldId id="292" r:id="rId18"/>
    <p:sldId id="293" r:id="rId19"/>
    <p:sldId id="294" r:id="rId20"/>
    <p:sldId id="257" r:id="rId21"/>
    <p:sldId id="270" r:id="rId22"/>
    <p:sldId id="271" r:id="rId23"/>
    <p:sldId id="276" r:id="rId24"/>
    <p:sldId id="277" r:id="rId25"/>
    <p:sldId id="278" r:id="rId26"/>
    <p:sldId id="279" r:id="rId27"/>
    <p:sldId id="281" r:id="rId28"/>
    <p:sldId id="282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75" r:id="rId39"/>
    <p:sldId id="258" r:id="rId40"/>
    <p:sldId id="25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9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9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6DF0-86D3-469A-8566-55E3B6D5731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8BE-7A1A-47FD-A3F5-4BF2B590E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urispecializate.ro/training-comunicar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alog-cursuri.ro/Articol-De_vorba_cu_Mihaela_Stroe_despre_comunicarea_non_verbala-Resursa-4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Comunicarea eficientă. Modele ale </a:t>
            </a:r>
            <a:r>
              <a:rPr lang="ro-RO" dirty="0" smtClean="0"/>
              <a:t>comunicării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d</a:t>
            </a:r>
            <a:r>
              <a:rPr lang="ro-RO" dirty="0" smtClean="0"/>
              <a:t>r.,conf.univ. </a:t>
            </a:r>
            <a:r>
              <a:rPr lang="ro-RO" dirty="0" err="1" smtClean="0"/>
              <a:t>Viorelia</a:t>
            </a:r>
            <a:r>
              <a:rPr lang="ro-RO" dirty="0" smtClean="0"/>
              <a:t> LUNGU</a:t>
            </a:r>
          </a:p>
          <a:p>
            <a:r>
              <a:rPr lang="ro-RO" dirty="0" smtClean="0"/>
              <a:t>Departamentul Științe </a:t>
            </a:r>
            <a:r>
              <a:rPr lang="ro-RO" dirty="0" err="1" smtClean="0"/>
              <a:t>Socio-Umane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05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ï® Comunicare intrapersonalÄ&#10;ï® Comunicare interpersonalÄ&#10;ï® Comunicare Ã®n grupuri mici&#10;ï® Comunicare publicÄ&#10;ï® Comunicarea Ã®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8007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7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unicarea verbalÄ â 7 %&#10;ReÅ£ineÅ£i!&#10;Talentul de a comunica implicÄ&#10;mult mai mult decÃ®t a Åti sÄ&#10;vorbeÅti bine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2656"/>
            <a:ext cx="8592889" cy="64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municarea nonverbalÄ&#10;ï®Gestica este a doua formÄ de comunicare&#10;nonverbalÄ ca importanÅ£Ä Åi aceasta datoritÄ&#10;gradului sÄ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9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2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municarea nonverbalÄ&#10;ï® VestimentaÅ£ia este o formÄ mai subtilÄ de comunicare nonverbalÄ,&#10;a cÄrei descifrare nu este acc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" y="168021"/>
            <a:ext cx="897910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4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municarea nonverbalÄ&#10;ï® S-a constatat cÄ, numai cu mÃ®inile, omul poate face peste&#10;7 000 000 de miÅcÄri diferite.&#10;ï® Dife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" y="-28454"/>
            <a:ext cx="9172352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2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MUNICAREA PARAVERBALA                         Timbrul vocii   Inflexiunile sau modificÄrile âsus - josâ ale vocii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8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municarea paraverbalÄ â 38 %&#10;ï® Comunicarea paraverbalÄ (paralimbajul) este un&#10;nivel mai profund de comunicare Åi operea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7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municarea paraverbalÄ&#10;ï® Bernard Shaw spunea cÄ existÄ 100 de&#10;feluri de a spune ânuâ Åi 1 000, de a&#10;spune âdaâ. Åtim fo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9" y="260648"/>
            <a:ext cx="878728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4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tacomunicarea&#10;ï® Metacomunicarea este ultimul nivel al comunicÄrii Åi,&#10;totodatÄ, cel mai profund.&#10;ï® Prin intermediul ac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98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41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cluzie:&#10;Nivele de comunicare&#10;ï® Nici unul dintre aceste tipuri ale comunicÄrii nu poate da seama&#10;de autenticitatea com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25" cy="67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UNICAREA&#10;EFICIENTA&#10;(cadru conceptual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6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89451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o-RO" dirty="0" smtClean="0"/>
              <a:t>   1.   </a:t>
            </a:r>
          </a:p>
          <a:p>
            <a:pPr fontAlgn="base">
              <a:buFontTx/>
              <a:buChar char="-"/>
            </a:pPr>
            <a:r>
              <a:rPr lang="en-US" b="1" dirty="0" err="1" smtClean="0"/>
              <a:t>Comunicarea</a:t>
            </a:r>
            <a:r>
              <a:rPr lang="en-US" b="1" dirty="0" smtClean="0"/>
              <a:t> </a:t>
            </a:r>
            <a:r>
              <a:rPr lang="en-US" b="1" dirty="0" err="1"/>
              <a:t>eficienta</a:t>
            </a:r>
            <a:r>
              <a:rPr lang="en-US" b="1" dirty="0"/>
              <a:t>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transmitem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un </a:t>
            </a:r>
            <a:r>
              <a:rPr lang="en-US" dirty="0" err="1"/>
              <a:t>mesaj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interlocutorul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-l </a:t>
            </a:r>
            <a:r>
              <a:rPr lang="en-US" dirty="0" err="1"/>
              <a:t>inteleaga</a:t>
            </a:r>
            <a:r>
              <a:rPr lang="en-US" dirty="0"/>
              <a:t> </a:t>
            </a:r>
            <a:r>
              <a:rPr lang="en-US" dirty="0" err="1"/>
              <a:t>asa</a:t>
            </a:r>
            <a:r>
              <a:rPr lang="en-US" dirty="0"/>
              <a:t> cum </a:t>
            </a:r>
            <a:r>
              <a:rPr lang="en-US" dirty="0" err="1"/>
              <a:t>trebuie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o-RO" dirty="0" smtClean="0"/>
              <a:t>- </a:t>
            </a:r>
            <a:r>
              <a:rPr lang="en-US" dirty="0" smtClean="0"/>
              <a:t>O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eficienta</a:t>
            </a:r>
            <a:r>
              <a:rPr lang="en-US" dirty="0"/>
              <a:t>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faci</a:t>
            </a:r>
            <a:r>
              <a:rPr lang="en-US" dirty="0"/>
              <a:t> </a:t>
            </a:r>
            <a:r>
              <a:rPr lang="en-US" dirty="0" err="1"/>
              <a:t>inteles</a:t>
            </a:r>
            <a:r>
              <a:rPr lang="en-US" dirty="0"/>
              <a:t> din </a:t>
            </a:r>
            <a:r>
              <a:rPr lang="en-US" dirty="0" err="1"/>
              <a:t>putine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 de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interlocutorul</a:t>
            </a:r>
            <a:r>
              <a:rPr lang="en-US" dirty="0"/>
              <a:t> tau,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agresivitate</a:t>
            </a:r>
            <a:r>
              <a:rPr lang="en-US" dirty="0"/>
              <a:t> </a:t>
            </a:r>
            <a:endParaRPr lang="ro-RO" dirty="0" smtClean="0"/>
          </a:p>
          <a:p>
            <a:pPr fontAlgn="base">
              <a:buFontTx/>
              <a:buChar char="-"/>
            </a:pPr>
            <a:r>
              <a:rPr lang="en-US" dirty="0"/>
              <a:t> </a:t>
            </a:r>
            <a:r>
              <a:rPr lang="en-US" dirty="0" err="1">
                <a:hlinkClick r:id="rId2" tooltip="Training Comunicare"/>
              </a:rPr>
              <a:t>Comunicarea</a:t>
            </a:r>
            <a:r>
              <a:rPr lang="en-US" dirty="0">
                <a:hlinkClick r:id="rId2" tooltip="Training Comunicare"/>
              </a:rPr>
              <a:t> </a:t>
            </a:r>
            <a:r>
              <a:rPr lang="en-US" dirty="0" err="1">
                <a:hlinkClick r:id="rId2" tooltip="Training Comunicare"/>
              </a:rPr>
              <a:t>eficienta</a:t>
            </a:r>
            <a:r>
              <a:rPr lang="en-US" dirty="0"/>
              <a:t> 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expunerea</a:t>
            </a:r>
            <a:r>
              <a:rPr lang="en-US" dirty="0"/>
              <a:t> </a:t>
            </a:r>
            <a:r>
              <a:rPr lang="en-US" dirty="0" err="1"/>
              <a:t>ideilor</a:t>
            </a:r>
            <a:r>
              <a:rPr lang="en-US" dirty="0"/>
              <a:t> in </a:t>
            </a:r>
            <a:r>
              <a:rPr lang="en-US" dirty="0" err="1"/>
              <a:t>scris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 </a:t>
            </a:r>
            <a:r>
              <a:rPr lang="en-US" dirty="0" err="1"/>
              <a:t>vorbire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-un mod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concis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nu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neintelegeri</a:t>
            </a:r>
            <a:r>
              <a:rPr lang="en-US" dirty="0"/>
              <a:t> </a:t>
            </a:r>
            <a:endParaRPr lang="ro-RO" dirty="0" smtClean="0"/>
          </a:p>
          <a:p>
            <a:pPr fontAlgn="base">
              <a:buFontTx/>
              <a:buChar char="-"/>
            </a:pPr>
            <a:r>
              <a:rPr lang="ro-RO" dirty="0" smtClean="0"/>
              <a:t> </a:t>
            </a:r>
            <a:r>
              <a:rPr lang="en-US" dirty="0" err="1" smtClean="0"/>
              <a:t>Comunicarea</a:t>
            </a:r>
            <a:r>
              <a:rPr lang="en-US" dirty="0" smtClean="0"/>
              <a:t> </a:t>
            </a:r>
            <a:r>
              <a:rPr lang="en-US" dirty="0" err="1"/>
              <a:t>eficienta</a:t>
            </a:r>
            <a:r>
              <a:rPr lang="en-US" dirty="0"/>
              <a:t>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anticipezi</a:t>
            </a:r>
            <a:r>
              <a:rPr lang="en-US" dirty="0"/>
              <a:t> </a:t>
            </a:r>
            <a:r>
              <a:rPr lang="en-US" dirty="0" err="1"/>
              <a:t>obiectiile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dorintele</a:t>
            </a:r>
            <a:r>
              <a:rPr lang="en-US" dirty="0"/>
              <a:t> </a:t>
            </a:r>
            <a:r>
              <a:rPr lang="en-US" dirty="0" err="1"/>
              <a:t>interlocutorului</a:t>
            </a:r>
            <a:r>
              <a:rPr lang="en-US" dirty="0"/>
              <a:t>.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eficienta</a:t>
            </a:r>
            <a:r>
              <a:rPr lang="en-US" dirty="0"/>
              <a:t> nu </a:t>
            </a:r>
            <a:r>
              <a:rPr lang="en-US" dirty="0" err="1"/>
              <a:t>lasa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 de </a:t>
            </a:r>
            <a:r>
              <a:rPr lang="en-US" dirty="0" err="1"/>
              <a:t>intrebari</a:t>
            </a:r>
            <a:r>
              <a:rPr lang="en-US" dirty="0"/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Tx/>
              <a:buChar char="-"/>
            </a:pPr>
            <a:r>
              <a:rPr lang="en-US" dirty="0" err="1" smtClean="0"/>
              <a:t>Comunicarea</a:t>
            </a:r>
            <a:r>
              <a:rPr lang="en-US" dirty="0" smtClean="0"/>
              <a:t> </a:t>
            </a:r>
            <a:r>
              <a:rPr lang="en-US" dirty="0" err="1" smtClean="0"/>
              <a:t>eficienta</a:t>
            </a:r>
            <a:r>
              <a:rPr lang="en-US" dirty="0" smtClean="0"/>
              <a:t> ne </a:t>
            </a:r>
            <a:r>
              <a:rPr lang="en-US" dirty="0" err="1" smtClean="0"/>
              <a:t>ajuta</a:t>
            </a:r>
            <a:r>
              <a:rPr lang="ro-RO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intelegem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bine o </a:t>
            </a:r>
            <a:r>
              <a:rPr lang="en-US" dirty="0" err="1" smtClean="0"/>
              <a:t>persoana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o </a:t>
            </a:r>
            <a:r>
              <a:rPr lang="en-US" dirty="0" err="1" smtClean="0"/>
              <a:t>situatie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ro-RO" dirty="0" smtClean="0"/>
              <a:t>;</a:t>
            </a:r>
          </a:p>
          <a:p>
            <a:pPr lvl="1">
              <a:buFontTx/>
              <a:buChar char="-"/>
            </a:pPr>
            <a:r>
              <a:rPr lang="en-US" dirty="0" smtClean="0"/>
              <a:t>ne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rezolvam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le </a:t>
            </a:r>
            <a:r>
              <a:rPr lang="ro-RO" dirty="0"/>
              <a:t>î</a:t>
            </a:r>
            <a:r>
              <a:rPr lang="en-US" dirty="0" err="1" smtClean="0"/>
              <a:t>nt</a:t>
            </a:r>
            <a:r>
              <a:rPr lang="ro-RO" dirty="0"/>
              <a:t>â</a:t>
            </a:r>
            <a:r>
              <a:rPr lang="en-US" dirty="0" err="1" smtClean="0"/>
              <a:t>lnim</a:t>
            </a:r>
            <a:r>
              <a:rPr lang="en-US" dirty="0" smtClean="0"/>
              <a:t>. </a:t>
            </a:r>
            <a:endParaRPr lang="ro-RO" dirty="0" smtClean="0"/>
          </a:p>
          <a:p>
            <a:pPr marL="457200" lvl="1" indent="0">
              <a:buNone/>
            </a:pPr>
            <a:r>
              <a:rPr lang="ro-RO" dirty="0" smtClean="0"/>
              <a:t>	</a:t>
            </a:r>
            <a:r>
              <a:rPr lang="en-US" dirty="0" err="1" smtClean="0"/>
              <a:t>Desi</a:t>
            </a:r>
            <a:r>
              <a:rPr lang="en-US" dirty="0" smtClean="0"/>
              <a:t> pare </a:t>
            </a:r>
            <a:r>
              <a:rPr lang="en-US" dirty="0" err="1" smtClean="0"/>
              <a:t>simplu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comunici</a:t>
            </a:r>
            <a:r>
              <a:rPr lang="en-US" dirty="0" smtClean="0"/>
              <a:t>,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problemelor</a:t>
            </a:r>
            <a:r>
              <a:rPr lang="en-US" dirty="0" smtClean="0"/>
              <a:t> cu </a:t>
            </a:r>
            <a:r>
              <a:rPr lang="en-US" dirty="0" err="1" smtClean="0"/>
              <a:t>cei</a:t>
            </a:r>
            <a:r>
              <a:rPr lang="en-US" dirty="0" smtClean="0"/>
              <a:t> din </a:t>
            </a:r>
            <a:r>
              <a:rPr lang="en-US" dirty="0" err="1" smtClean="0"/>
              <a:t>jurul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</a:t>
            </a:r>
            <a:r>
              <a:rPr lang="en-US" dirty="0" err="1" smtClean="0"/>
              <a:t>pleca</a:t>
            </a:r>
            <a:r>
              <a:rPr lang="en-US" dirty="0" smtClean="0"/>
              <a:t> de la </a:t>
            </a:r>
            <a:r>
              <a:rPr lang="en-US" dirty="0" err="1" smtClean="0"/>
              <a:t>deficientele</a:t>
            </a:r>
            <a:r>
              <a:rPr lang="en-US" dirty="0" smtClean="0"/>
              <a:t> de </a:t>
            </a:r>
            <a:r>
              <a:rPr lang="en-US" dirty="0" err="1" smtClean="0"/>
              <a:t>comunicare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smtClean="0"/>
              <a:t>i </a:t>
            </a:r>
            <a:r>
              <a:rPr lang="en-US" dirty="0" err="1" smtClean="0"/>
              <a:t>interpretarea</a:t>
            </a:r>
            <a:r>
              <a:rPr lang="en-US" dirty="0" smtClean="0"/>
              <a:t> </a:t>
            </a:r>
            <a:r>
              <a:rPr lang="en-US" dirty="0" err="1" smtClean="0"/>
              <a:t>gresit</a:t>
            </a:r>
            <a:r>
              <a:rPr lang="ro-RO" dirty="0" smtClean="0"/>
              <a:t>ă </a:t>
            </a:r>
            <a:r>
              <a:rPr lang="en-US" dirty="0" smtClean="0"/>
              <a:t>a </a:t>
            </a:r>
            <a:r>
              <a:rPr lang="en-US" dirty="0" err="1" smtClean="0"/>
              <a:t>mesajelor</a:t>
            </a:r>
            <a:r>
              <a:rPr lang="en-US" dirty="0" smtClean="0"/>
              <a:t> </a:t>
            </a:r>
            <a:r>
              <a:rPr lang="en-US" dirty="0" err="1" smtClean="0"/>
              <a:t>transmise</a:t>
            </a:r>
            <a:r>
              <a:rPr lang="ro-RO" dirty="0" smtClean="0"/>
              <a:t>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3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5721499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ajunge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comunici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,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un set de </a:t>
            </a:r>
            <a:r>
              <a:rPr lang="en-US" dirty="0" err="1"/>
              <a:t>aptitudini</a:t>
            </a:r>
            <a:r>
              <a:rPr lang="en-US" dirty="0"/>
              <a:t> care </a:t>
            </a:r>
            <a:r>
              <a:rPr lang="en-US" dirty="0" err="1" smtClean="0"/>
              <a:t>includ</a:t>
            </a:r>
            <a:r>
              <a:rPr lang="ro-RO" dirty="0" smtClean="0"/>
              <a:t>:</a:t>
            </a:r>
          </a:p>
          <a:p>
            <a:pPr marL="0" indent="0">
              <a:buNone/>
            </a:pPr>
            <a:endParaRPr lang="ro-RO" dirty="0" smtClean="0"/>
          </a:p>
          <a:p>
            <a:pPr>
              <a:buFontTx/>
              <a:buChar char="-"/>
            </a:pPr>
            <a:r>
              <a:rPr lang="en-US" dirty="0" err="1" smtClean="0"/>
              <a:t>comunicarea</a:t>
            </a:r>
            <a:r>
              <a:rPr lang="en-US" dirty="0" smtClean="0"/>
              <a:t> nonverbal</a:t>
            </a:r>
            <a:r>
              <a:rPr lang="ro-RO" dirty="0" smtClean="0"/>
              <a:t>ă</a:t>
            </a:r>
            <a:r>
              <a:rPr lang="en-US" dirty="0" smtClean="0"/>
              <a:t>, </a:t>
            </a:r>
            <a:endParaRPr lang="ro-RO" dirty="0" smtClean="0"/>
          </a:p>
          <a:p>
            <a:pPr>
              <a:buFontTx/>
              <a:buChar char="-"/>
            </a:pPr>
            <a:r>
              <a:rPr lang="en-US" dirty="0" err="1" smtClean="0"/>
              <a:t>ascultarea</a:t>
            </a:r>
            <a:r>
              <a:rPr lang="en-US" dirty="0" smtClean="0"/>
              <a:t> </a:t>
            </a:r>
            <a:r>
              <a:rPr lang="en-US" dirty="0" err="1" smtClean="0"/>
              <a:t>atent</a:t>
            </a:r>
            <a:r>
              <a:rPr lang="ro-RO" dirty="0" smtClean="0"/>
              <a:t>ă</a:t>
            </a:r>
            <a:r>
              <a:rPr lang="en-US" dirty="0" smtClean="0"/>
              <a:t>, </a:t>
            </a:r>
            <a:endParaRPr lang="ro-RO" dirty="0" smtClean="0"/>
          </a:p>
          <a:p>
            <a:pPr>
              <a:buFontTx/>
              <a:buChar char="-"/>
            </a:pPr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/>
              <a:t>de a-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stapani</a:t>
            </a:r>
            <a:r>
              <a:rPr lang="en-US" dirty="0"/>
              <a:t> </a:t>
            </a:r>
            <a:r>
              <a:rPr lang="en-US" dirty="0" err="1"/>
              <a:t>stresul</a:t>
            </a:r>
            <a:r>
              <a:rPr lang="en-US" dirty="0"/>
              <a:t> de moment </a:t>
            </a:r>
            <a:r>
              <a:rPr lang="en-US" dirty="0" err="1" smtClean="0"/>
              <a:t>si</a:t>
            </a:r>
            <a:r>
              <a:rPr lang="ro-RO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de </a:t>
            </a:r>
            <a:r>
              <a:rPr lang="en-US" dirty="0"/>
              <a:t>a 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ț</a:t>
            </a:r>
            <a:r>
              <a:rPr lang="en-US" dirty="0" err="1" smtClean="0"/>
              <a:t>elege</a:t>
            </a:r>
            <a:r>
              <a:rPr lang="en-US" dirty="0" smtClean="0"/>
              <a:t> </a:t>
            </a:r>
            <a:r>
              <a:rPr lang="en-US" dirty="0" err="1" smtClean="0"/>
              <a:t>emo</a:t>
            </a:r>
            <a:r>
              <a:rPr lang="ro-RO" dirty="0" smtClean="0"/>
              <a:t>ț</a:t>
            </a:r>
            <a:r>
              <a:rPr lang="en-US" dirty="0" err="1" smtClean="0"/>
              <a:t>iile</a:t>
            </a:r>
            <a:r>
              <a:rPr lang="en-US" dirty="0" smtClean="0"/>
              <a:t> </a:t>
            </a:r>
            <a:r>
              <a:rPr lang="en-US" dirty="0"/>
              <a:t>tale </a:t>
            </a:r>
            <a:r>
              <a:rPr lang="ro-RO" dirty="0" err="1" smtClean="0"/>
              <a:t>ș</a:t>
            </a:r>
            <a:r>
              <a:rPr lang="en-US" dirty="0" smtClean="0"/>
              <a:t>i </a:t>
            </a:r>
            <a:r>
              <a:rPr lang="en-US" dirty="0"/>
              <a:t>ale </a:t>
            </a:r>
            <a:r>
              <a:rPr lang="en-US" dirty="0" err="1"/>
              <a:t>celui</a:t>
            </a:r>
            <a:r>
              <a:rPr lang="en-US" dirty="0"/>
              <a:t> cu care </a:t>
            </a:r>
            <a:r>
              <a:rPr lang="en-US" dirty="0" err="1"/>
              <a:t>comunici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STILURI DE COMUNICARE&#10;ï® Stilul pasiv (âlaissez-faireâ, permisiv): evitÄ confruntÄrile,&#10;conflictele, Ã®Åi doreÅte ca toatÄ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0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 STILURI DE&#10;COMUNICARE&#10;ï® Stilul agresiv (autoritaritarist): blameazÄ Åi Ã®i acuzÄ pe&#10;ceilalÅ£i, Ã®ncalcÄ regulile impuse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 STILURI DE COMUNICARE&#10;ï® Stilul asertiv (democratic): exprimÄ emoÅ£iile Åi&#10;convingerile fÄrÄ a afecta Åi ataca drepturi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64596"/>
            <a:ext cx="9114687" cy="68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7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municarea include:&#10;ï± Arta de a vorbi;&#10;ï± Arta de a scrie;&#10;ï± Arta de a tÄcea;&#10;ï± Arta de a asculta;&#10;ï± Arta de a acÅ£iona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6" y="105982"/>
            <a:ext cx="8993291" cy="67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4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RIERE DE COMUNICARE                 (5) TEHNICI DE FLUIDIZARE A DIALOGULUI  Ascultarea activÄ     Reformularea        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58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o-RO" b="1" dirty="0"/>
              <a:t>Modele </a:t>
            </a:r>
            <a:r>
              <a:rPr lang="ro-RO" b="1" dirty="0" smtClean="0"/>
              <a:t>și teorii </a:t>
            </a:r>
            <a:r>
              <a:rPr lang="ro-RO" b="1" dirty="0" smtClean="0"/>
              <a:t>ale </a:t>
            </a:r>
            <a:r>
              <a:rPr lang="ro-RO" b="1" dirty="0" smtClean="0"/>
              <a:t>comunicării</a:t>
            </a:r>
          </a:p>
          <a:p>
            <a:pPr marL="0" indent="0" algn="ctr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ro-RO" dirty="0" smtClean="0"/>
              <a:t>      </a:t>
            </a:r>
            <a:r>
              <a:rPr lang="vi-VN" dirty="0" smtClean="0"/>
              <a:t>Un model permite să se interpreteze un ansamblu de fenomene prin intermediul unei structuri ce pune în evidenţă principalele elemente şi relaţiile care există între aceste elemente. </a:t>
            </a:r>
            <a:endParaRPr lang="ru-RU" dirty="0"/>
          </a:p>
        </p:txBody>
      </p:sp>
      <p:sp>
        <p:nvSpPr>
          <p:cNvPr id="4" name="AutoShape 2" descr="ÐÐ°ÑÑÐ¸Ð½ÐºÐ¸ Ð¿Ð¾ Ð·Ð°Ð¿ÑÐ¾ÑÑ comunicarea efici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comunicarea eficien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ÐÐ°ÑÑÐ¸Ð½ÐºÐ¸ Ð¿Ð¾ Ð·Ð°Ð¿ÑÐ¾ÑÑ comunicarea efici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5"/>
            <a:ext cx="6444208" cy="21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4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073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Funcţiile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modelul</a:t>
            </a:r>
            <a:r>
              <a:rPr lang="en-US" dirty="0" smtClean="0"/>
              <a:t> le are de </a:t>
            </a:r>
            <a:r>
              <a:rPr lang="en-US" dirty="0" err="1" smtClean="0"/>
              <a:t>îndeplinit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ro-RO" dirty="0" smtClean="0"/>
              <a:t>:</a:t>
            </a:r>
          </a:p>
          <a:p>
            <a:pPr marL="0" indent="0">
              <a:buNone/>
            </a:pPr>
            <a:endParaRPr lang="ro-RO" dirty="0" smtClean="0"/>
          </a:p>
          <a:p>
            <a:pPr>
              <a:buFontTx/>
              <a:buChar char="-"/>
            </a:pPr>
            <a:r>
              <a:rPr lang="en-US" dirty="0" err="1" smtClean="0"/>
              <a:t>euristice</a:t>
            </a:r>
            <a:r>
              <a:rPr lang="en-US" dirty="0" smtClean="0"/>
              <a:t> (a </a:t>
            </a:r>
            <a:r>
              <a:rPr lang="en-US" dirty="0" err="1" smtClean="0"/>
              <a:t>explica</a:t>
            </a:r>
            <a:r>
              <a:rPr lang="en-US" dirty="0" smtClean="0"/>
              <a:t>), </a:t>
            </a:r>
            <a:endParaRPr lang="ro-RO" dirty="0" smtClean="0"/>
          </a:p>
          <a:p>
            <a:pPr>
              <a:buFontTx/>
              <a:buChar char="-"/>
            </a:pPr>
            <a:r>
              <a:rPr lang="en-US" dirty="0" err="1" smtClean="0"/>
              <a:t>organizaţionale</a:t>
            </a:r>
            <a:r>
              <a:rPr lang="en-US" dirty="0" smtClean="0"/>
              <a:t> (a </a:t>
            </a:r>
            <a:r>
              <a:rPr lang="en-US" dirty="0" err="1" smtClean="0"/>
              <a:t>ordona</a:t>
            </a:r>
            <a:r>
              <a:rPr lang="en-US" dirty="0" smtClean="0"/>
              <a:t>) </a:t>
            </a:r>
            <a:r>
              <a:rPr lang="en-US" dirty="0" err="1" smtClean="0"/>
              <a:t>şi</a:t>
            </a:r>
            <a:r>
              <a:rPr lang="ro-RO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 predictive (a formula </a:t>
            </a:r>
            <a:r>
              <a:rPr lang="en-US" dirty="0" err="1" smtClean="0"/>
              <a:t>ipoteze</a:t>
            </a:r>
            <a:r>
              <a:rPr lang="en-US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4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 dirty="0" smtClean="0"/>
              <a:t>Cuprins:</a:t>
            </a:r>
          </a:p>
          <a:p>
            <a:endParaRPr lang="ro-RO" dirty="0"/>
          </a:p>
          <a:p>
            <a:r>
              <a:rPr lang="ro-RO" dirty="0" smtClean="0"/>
              <a:t>1</a:t>
            </a:r>
            <a:r>
              <a:rPr lang="ro-RO" dirty="0"/>
              <a:t>. Introducere în disciplină.</a:t>
            </a:r>
            <a:endParaRPr lang="ru-RU" dirty="0"/>
          </a:p>
          <a:p>
            <a:r>
              <a:rPr lang="ro-RO" dirty="0"/>
              <a:t>2. Modele ale comunicării.</a:t>
            </a:r>
            <a:endParaRPr lang="ru-RU" dirty="0"/>
          </a:p>
          <a:p>
            <a:r>
              <a:rPr lang="ro-RO" dirty="0"/>
              <a:t>3. Teorii ale comunicării.</a:t>
            </a:r>
            <a:endParaRPr lang="ru-RU" dirty="0"/>
          </a:p>
          <a:p>
            <a:r>
              <a:rPr lang="ro-RO" dirty="0"/>
              <a:t>4. Competența de comunicare pentru formarea inginerului.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06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Începând cu a doua jumătate a secolului XX, au fost elaborate o seamă de modele teoretice ce au căutat </a:t>
            </a:r>
            <a:r>
              <a:rPr lang="vi-VN" b="1" dirty="0" smtClean="0"/>
              <a:t>să exprime relaţiile dintre elementele procesului de comunicare,</a:t>
            </a:r>
            <a:r>
              <a:rPr lang="vi-VN" dirty="0" smtClean="0"/>
              <a:t> inspirate din diverse ştiinţe (matematică, informatică, cibernetică, fizică, lingvistică, semiotică, psihologie, sociologie etc.) şi create de diferite şcoli – şcoala proces, şcoala semiotică, şcoala de la Palo Alto, şcoala de la Oxford etc.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2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2625"/>
            <a:ext cx="8748464" cy="3523634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Comunicarea a fost definită de J. Fiske drept interacţiune socială prin intermediul mesajelor, iar pentru studiul acesteia au fost distinse două mari şcoli, </a:t>
            </a:r>
            <a:r>
              <a:rPr lang="vi-VN" b="1" dirty="0" smtClean="0"/>
              <a:t>şcoala proces şi şcoala semiotică. </a:t>
            </a:r>
            <a:endParaRPr lang="ro-RO" b="1" dirty="0" smtClean="0"/>
          </a:p>
          <a:p>
            <a:r>
              <a:rPr lang="vi-VN" sz="2600" dirty="0" smtClean="0"/>
              <a:t>Şcoala proces vede </a:t>
            </a:r>
            <a:r>
              <a:rPr lang="vi-VN" sz="2600" i="1" dirty="0" smtClean="0"/>
              <a:t>comunicarea ca transmitere, codare şi decodare a mesajului</a:t>
            </a:r>
            <a:r>
              <a:rPr lang="vi-VN" sz="2600" dirty="0" smtClean="0"/>
              <a:t>, fiind interesată de eficienţa şi acurateţea transmiterii. </a:t>
            </a:r>
            <a:endParaRPr lang="ru-RU" sz="2600" dirty="0"/>
          </a:p>
        </p:txBody>
      </p:sp>
      <p:pic>
        <p:nvPicPr>
          <p:cNvPr id="4" name="Picture 2" descr="Elementele sistemului funcÅ£ional al&#10;comunicÄrii deplin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705905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86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/>
              <a:t>Claude Shannon, inginer şi matematician, şi Warren Weaver, a elaborat “teoria matematică a comunicării”, </a:t>
            </a:r>
            <a:r>
              <a:rPr lang="vi-VN" b="1" dirty="0" smtClean="0"/>
              <a:t>studiind fidelitatea transmiterii diferitelor tipuri de semnale </a:t>
            </a:r>
            <a:r>
              <a:rPr lang="vi-VN" dirty="0" smtClean="0"/>
              <a:t>de la emiţător la receptor. </a:t>
            </a:r>
            <a:endParaRPr lang="ro-RO" dirty="0" smtClean="0"/>
          </a:p>
          <a:p>
            <a:r>
              <a:rPr lang="vi-VN" dirty="0" smtClean="0"/>
              <a:t>În teoria lui Shannon, </a:t>
            </a:r>
            <a:r>
              <a:rPr lang="vi-VN" b="1" dirty="0" smtClean="0"/>
              <a:t>informaţia este o valoare </a:t>
            </a:r>
            <a:r>
              <a:rPr lang="vi-VN" dirty="0" smtClean="0"/>
              <a:t>matematică, o măsură a ceea ce este transmis, transportat de la emiţător la receptor, mai precis măsură a incertitudinii dintr-un sistem . </a:t>
            </a:r>
            <a:endParaRPr lang="ro-RO" dirty="0" smtClean="0"/>
          </a:p>
          <a:p>
            <a:r>
              <a:rPr lang="vi-VN" dirty="0" smtClean="0"/>
              <a:t>În acest sens, </a:t>
            </a:r>
            <a:r>
              <a:rPr lang="vi-VN" i="1" dirty="0" smtClean="0"/>
              <a:t>informaţia este definită ca raportul dintre ceea ce poate fi spus şi ceea ce este spus efectiv</a:t>
            </a:r>
            <a:r>
              <a:rPr lang="ro-RO" i="1" dirty="0" smtClean="0"/>
              <a:t>.</a:t>
            </a:r>
            <a:r>
              <a:rPr lang="vi-VN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5546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579296" cy="5721499"/>
          </a:xfrm>
        </p:spPr>
        <p:txBody>
          <a:bodyPr>
            <a:normAutofit/>
          </a:bodyPr>
          <a:lstStyle/>
          <a:p>
            <a:r>
              <a:rPr lang="vi-VN" dirty="0" smtClean="0"/>
              <a:t>Noţiunile cu care operează Shannon în teoria sa sunt cele de “alegere”, “probabilitate”, “incertitudine”, “măsurare”, “entropie”, “negentropie”, “redundanţă”.</a:t>
            </a:r>
            <a:endParaRPr lang="ro-RO" dirty="0" smtClean="0"/>
          </a:p>
          <a:p>
            <a:r>
              <a:rPr lang="vi-VN" b="1" dirty="0" smtClean="0"/>
              <a:t>Teoria informaţiei </a:t>
            </a:r>
            <a:r>
              <a:rPr lang="vi-VN" sz="2400" dirty="0" smtClean="0"/>
              <a:t>va răspunde, după cum arată Ion Drăgan, la două întrebări: </a:t>
            </a:r>
            <a:endParaRPr lang="ro-RO" sz="2400" dirty="0" smtClean="0"/>
          </a:p>
          <a:p>
            <a:pPr marL="0" indent="0">
              <a:buNone/>
            </a:pPr>
            <a:endParaRPr lang="ro-RO" sz="2400" dirty="0" smtClean="0"/>
          </a:p>
          <a:p>
            <a:pPr marL="514350" indent="-514350">
              <a:buAutoNum type="arabicPeriod"/>
            </a:pPr>
            <a:r>
              <a:rPr lang="vi-VN" sz="2800" dirty="0" smtClean="0"/>
              <a:t>cum poate fi transmisă o informaţie în modul cel mai rapid şi cu o reducere de costuri? </a:t>
            </a:r>
            <a:endParaRPr lang="ro-RO" sz="2800" dirty="0"/>
          </a:p>
          <a:p>
            <a:pPr marL="514350" indent="-514350">
              <a:buAutoNum type="arabicPeriod"/>
            </a:pPr>
            <a:r>
              <a:rPr lang="vi-VN" sz="2800" dirty="0" smtClean="0"/>
              <a:t>cum se poate asigura identitatea dintre informaţia primită şi cea emisă?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0662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Modelul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Lasswell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Harold Lasswell este primul care formulează o schemă informaţională unilaterală:</a:t>
            </a:r>
            <a:endParaRPr lang="ro-RO" dirty="0" smtClean="0"/>
          </a:p>
          <a:p>
            <a:r>
              <a:rPr lang="vi-VN" dirty="0" smtClean="0"/>
              <a:t>1. Cine obţine? </a:t>
            </a:r>
            <a:endParaRPr lang="ro-RO" dirty="0" smtClean="0"/>
          </a:p>
          <a:p>
            <a:r>
              <a:rPr lang="vi-VN" dirty="0" smtClean="0"/>
              <a:t>2. Ce? </a:t>
            </a:r>
            <a:endParaRPr lang="ro-RO" dirty="0" smtClean="0"/>
          </a:p>
          <a:p>
            <a:r>
              <a:rPr lang="vi-VN" dirty="0" smtClean="0"/>
              <a:t>3. Când? </a:t>
            </a:r>
            <a:endParaRPr lang="ro-RO" dirty="0"/>
          </a:p>
          <a:p>
            <a:r>
              <a:rPr lang="vi-VN" dirty="0" smtClean="0"/>
              <a:t>4. Cum?</a:t>
            </a:r>
            <a:endParaRPr lang="ru-RU" dirty="0"/>
          </a:p>
        </p:txBody>
      </p:sp>
      <p:pic>
        <p:nvPicPr>
          <p:cNvPr id="28674" name="Picture 2" descr="ÐÐ°ÑÑÐ¸Ð½ÐºÐ¸ Ð¿Ð¾ Ð·Ð°Ð¿ÑÐ¾ÑÑ comunicarea efici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47442"/>
            <a:ext cx="5000778" cy="37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6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433467"/>
          </a:xfrm>
        </p:spPr>
        <p:txBody>
          <a:bodyPr>
            <a:normAutofit/>
          </a:bodyPr>
          <a:lstStyle/>
          <a:p>
            <a:r>
              <a:rPr lang="vi-VN" dirty="0" smtClean="0"/>
              <a:t>După Lasswell, procesul de comunicare îndeplineşte trei funcţii principale în societate:</a:t>
            </a:r>
            <a:endParaRPr lang="ro-RO" dirty="0" smtClean="0"/>
          </a:p>
          <a:p>
            <a:r>
              <a:rPr lang="vi-VN" dirty="0" smtClean="0"/>
              <a:t> </a:t>
            </a:r>
            <a:r>
              <a:rPr lang="vi-VN" sz="2600" dirty="0" smtClean="0"/>
              <a:t>- supravegherea mediului, dezvăluind tot ceea ce ar putea ameninţa sau afecta sistemul de valori al unei comunităţi sau al părţilor care o compun; </a:t>
            </a:r>
            <a:endParaRPr lang="ro-RO" sz="2600" dirty="0" smtClean="0"/>
          </a:p>
          <a:p>
            <a:r>
              <a:rPr lang="vi-VN" sz="2600" dirty="0" smtClean="0"/>
              <a:t>- punerea în relaţie a actorilor societăţii pentru a produce un răspuns faţă de mediu;</a:t>
            </a:r>
            <a:endParaRPr lang="ro-RO" sz="2600" dirty="0" smtClean="0"/>
          </a:p>
          <a:p>
            <a:r>
              <a:rPr lang="vi-VN" sz="2600" dirty="0" smtClean="0"/>
              <a:t> - transmiterea moştenirii sociale. </a:t>
            </a:r>
            <a:endParaRPr lang="ro-RO" sz="2600" dirty="0" smtClean="0"/>
          </a:p>
          <a:p>
            <a:r>
              <a:rPr lang="vi-VN" dirty="0" smtClean="0"/>
              <a:t>Acestor funcţii Lazarsfeld şi Merton le vor adăuga şi funcţia de spectacol, distracţie (entertainment).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05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7280"/>
            <a:ext cx="9036496" cy="6480720"/>
          </a:xfrm>
        </p:spPr>
        <p:txBody>
          <a:bodyPr>
            <a:normAutofit fontScale="47500" lnSpcReduction="20000"/>
          </a:bodyPr>
          <a:lstStyle/>
          <a:p>
            <a:r>
              <a:rPr lang="ro-RO" sz="5100" b="1" dirty="0"/>
              <a:t>4. Competența de comunicare pentru formarea inginerului</a:t>
            </a:r>
            <a:r>
              <a:rPr lang="ro-RO" sz="51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o-RO" b="1" dirty="0" err="1"/>
              <a:t>C.Simard</a:t>
            </a:r>
            <a:r>
              <a:rPr lang="ro-RO" dirty="0"/>
              <a:t>, </a:t>
            </a:r>
            <a:r>
              <a:rPr lang="ro-RO" dirty="0" smtClean="0"/>
              <a:t> </a:t>
            </a:r>
            <a:r>
              <a:rPr lang="ro-RO" dirty="0" err="1"/>
              <a:t>structureaza</a:t>
            </a:r>
            <a:r>
              <a:rPr lang="ro-RO" dirty="0"/>
              <a:t> competenta de comunicare in </a:t>
            </a:r>
            <a:r>
              <a:rPr lang="ro-RO" dirty="0" err="1"/>
              <a:t>sase</a:t>
            </a:r>
            <a:r>
              <a:rPr lang="ro-RO" dirty="0"/>
              <a:t> componente: 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sz="4400" dirty="0"/>
              <a:t>  </a:t>
            </a:r>
            <a:r>
              <a:rPr lang="ro-RO" sz="4400" b="1" dirty="0"/>
              <a:t>componenta verbala</a:t>
            </a:r>
            <a:r>
              <a:rPr lang="ro-RO" i="1" dirty="0"/>
              <a:t> </a:t>
            </a:r>
            <a:r>
              <a:rPr lang="ro-RO" dirty="0"/>
              <a:t>- </a:t>
            </a:r>
            <a:r>
              <a:rPr lang="ro-RO" dirty="0" err="1"/>
              <a:t>integreaza</a:t>
            </a:r>
            <a:r>
              <a:rPr lang="ro-RO" dirty="0"/>
              <a:t> toate componentele limbii si </a:t>
            </a:r>
            <a:r>
              <a:rPr lang="ro-RO" dirty="0" err="1"/>
              <a:t>contine</a:t>
            </a:r>
            <a:r>
              <a:rPr lang="ro-RO" dirty="0"/>
              <a:t> la </a:t>
            </a:r>
            <a:r>
              <a:rPr lang="ro-RO" dirty="0" err="1"/>
              <a:t>randul</a:t>
            </a:r>
            <a:r>
              <a:rPr lang="ro-RO" dirty="0"/>
              <a:t> ei:</a:t>
            </a:r>
          </a:p>
          <a:p>
            <a:r>
              <a:rPr lang="ro-RO" dirty="0"/>
              <a:t>.     </a:t>
            </a:r>
            <a:r>
              <a:rPr lang="ro-RO" b="1" dirty="0"/>
              <a:t>o dimensiune </a:t>
            </a:r>
            <a:r>
              <a:rPr lang="ro-RO" b="1" i="1" dirty="0"/>
              <a:t>lingvistica</a:t>
            </a:r>
            <a:r>
              <a:rPr lang="ro-RO" i="1" dirty="0"/>
              <a:t> </a:t>
            </a:r>
            <a:r>
              <a:rPr lang="ro-RO" dirty="0"/>
              <a:t>(</a:t>
            </a:r>
            <a:r>
              <a:rPr lang="ro-RO" dirty="0" err="1"/>
              <a:t>cunoasterea</a:t>
            </a:r>
            <a:r>
              <a:rPr lang="ro-RO" dirty="0"/>
              <a:t> si utilizarea aspectelor de ordin fonetic, lexical, morfologic si sintactic);</a:t>
            </a:r>
          </a:p>
          <a:p>
            <a:r>
              <a:rPr lang="ro-RO" dirty="0"/>
              <a:t>.     </a:t>
            </a:r>
            <a:r>
              <a:rPr lang="ro-RO" b="1" dirty="0"/>
              <a:t>o dimensiune </a:t>
            </a:r>
            <a:r>
              <a:rPr lang="ro-RO" b="1" i="1" dirty="0"/>
              <a:t>textuala</a:t>
            </a:r>
            <a:r>
              <a:rPr lang="ro-RO" i="1" dirty="0"/>
              <a:t> </a:t>
            </a:r>
            <a:r>
              <a:rPr lang="ro-RO" dirty="0"/>
              <a:t>(</a:t>
            </a:r>
            <a:r>
              <a:rPr lang="ro-RO" dirty="0" err="1"/>
              <a:t>cunoasterea</a:t>
            </a:r>
            <a:r>
              <a:rPr lang="ro-RO" dirty="0"/>
              <a:t> si utilizarea regulilor si procedeelor care asigura organizarea generala a unui text: </a:t>
            </a:r>
            <a:r>
              <a:rPr lang="ro-RO" dirty="0" err="1"/>
              <a:t>lega­tura</a:t>
            </a:r>
            <a:r>
              <a:rPr lang="ro-RO" dirty="0"/>
              <a:t> intre fraze, coerenta intre </a:t>
            </a:r>
            <a:r>
              <a:rPr lang="ro-RO" dirty="0" err="1"/>
              <a:t>parti</a:t>
            </a:r>
            <a:r>
              <a:rPr lang="ro-RO" dirty="0"/>
              <a:t>, structura textuala narativa, descriptiva, argumentativa, explicativa </a:t>
            </a:r>
            <a:r>
              <a:rPr lang="ro-RO" dirty="0" err="1"/>
              <a:t>etc</a:t>
            </a:r>
            <a:r>
              <a:rPr lang="ro-RO" dirty="0"/>
              <a:t>);</a:t>
            </a:r>
          </a:p>
          <a:p>
            <a:r>
              <a:rPr lang="ro-RO" dirty="0"/>
              <a:t>.     </a:t>
            </a:r>
            <a:r>
              <a:rPr lang="ro-RO" b="1" dirty="0"/>
              <a:t>o dimensiune </a:t>
            </a:r>
            <a:r>
              <a:rPr lang="ro-RO" b="1" i="1" dirty="0"/>
              <a:t>discursiva</a:t>
            </a:r>
            <a:r>
              <a:rPr lang="ro-RO" i="1" dirty="0"/>
              <a:t> </a:t>
            </a:r>
            <a:r>
              <a:rPr lang="ro-RO" dirty="0" smtClean="0"/>
              <a:t>(cunoașterea </a:t>
            </a:r>
            <a:r>
              <a:rPr lang="ro-RO" dirty="0"/>
              <a:t>si utilizarea regulilor si procedeelor care determina folosirea limbii in context: </a:t>
            </a:r>
            <a:r>
              <a:rPr lang="ro-RO" dirty="0" err="1"/>
              <a:t>cunoasterea</a:t>
            </a:r>
            <a:r>
              <a:rPr lang="ro-RO" dirty="0"/>
              <a:t> parametrilor </a:t>
            </a:r>
            <a:r>
              <a:rPr lang="ro-RO" dirty="0" err="1"/>
              <a:t>situatiei</a:t>
            </a:r>
            <a:r>
              <a:rPr lang="ro-RO" dirty="0"/>
              <a:t> de comunicare, utilizarea registre limbii, a normelor de </a:t>
            </a:r>
            <a:r>
              <a:rPr lang="ro-RO" dirty="0" err="1"/>
              <a:t>interactiune</a:t>
            </a:r>
            <a:r>
              <a:rPr lang="ro-RO" dirty="0"/>
              <a:t> verbala </a:t>
            </a:r>
            <a:r>
              <a:rPr lang="ro-RO" dirty="0" err="1"/>
              <a:t>etc</a:t>
            </a:r>
            <a:r>
              <a:rPr lang="ro-RO" dirty="0"/>
              <a:t>). </a:t>
            </a: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sz="4400" b="1" i="1" dirty="0" smtClean="0"/>
              <a:t> componenta </a:t>
            </a:r>
            <a:r>
              <a:rPr lang="ro-RO" sz="4400" b="1" i="1" dirty="0"/>
              <a:t>cognitiva</a:t>
            </a:r>
            <a:r>
              <a:rPr lang="ro-RO" i="1" dirty="0"/>
              <a:t> </a:t>
            </a:r>
            <a:r>
              <a:rPr lang="ro-RO" dirty="0"/>
              <a:t>- se refera la </a:t>
            </a:r>
            <a:r>
              <a:rPr lang="ro-RO" dirty="0" smtClean="0"/>
              <a:t>stăpânirea operațiilor </a:t>
            </a:r>
            <a:r>
              <a:rPr lang="ro-RO" dirty="0"/>
              <a:t>intelecte realizate in producerea si comprehensiunea limbajului (memorai </a:t>
            </a:r>
            <a:r>
              <a:rPr lang="ro-RO" dirty="0" smtClean="0"/>
              <a:t>diferențierea, </a:t>
            </a:r>
            <a:r>
              <a:rPr lang="ro-RO" dirty="0"/>
              <a:t>compararea, clasarea, </a:t>
            </a:r>
            <a:r>
              <a:rPr lang="ro-RO" dirty="0" smtClean="0"/>
              <a:t>inferența, </a:t>
            </a:r>
            <a:r>
              <a:rPr lang="ro-RO" dirty="0"/>
              <a:t>anticiparea </a:t>
            </a:r>
            <a:r>
              <a:rPr lang="ro-RO" dirty="0" err="1"/>
              <a:t>etc</a:t>
            </a:r>
            <a:r>
              <a:rPr lang="ro-RO" dirty="0"/>
              <a:t>); </a:t>
            </a:r>
            <a:endParaRPr lang="ro-RO" dirty="0" smtClean="0"/>
          </a:p>
          <a:p>
            <a:r>
              <a:rPr lang="ro-RO" sz="4400" b="1" i="1" dirty="0" smtClean="0"/>
              <a:t>componenta enciclopedica</a:t>
            </a:r>
            <a:r>
              <a:rPr lang="ro-RO" i="1" dirty="0" smtClean="0"/>
              <a:t> </a:t>
            </a:r>
            <a:r>
              <a:rPr lang="ro-RO" dirty="0" smtClean="0"/>
              <a:t>- se refera la cunoașterea aspectelor  lingvistice, textuale si discursive proprii unor domenii diferite (istorie,  tehnica </a:t>
            </a:r>
            <a:r>
              <a:rPr lang="ro-RO" dirty="0" err="1" smtClean="0"/>
              <a:t>etc</a:t>
            </a:r>
            <a:r>
              <a:rPr lang="ro-RO" dirty="0" smtClean="0"/>
              <a:t>);</a:t>
            </a:r>
          </a:p>
          <a:p>
            <a:r>
              <a:rPr lang="ro-RO" b="1" i="1" dirty="0" smtClean="0"/>
              <a:t> </a:t>
            </a:r>
            <a:r>
              <a:rPr lang="ro-RO" sz="4400" b="1" i="1" dirty="0" smtClean="0"/>
              <a:t>componenta </a:t>
            </a:r>
            <a:r>
              <a:rPr lang="ro-RO" sz="4400" b="1" i="1" dirty="0"/>
              <a:t>ideologica</a:t>
            </a:r>
            <a:r>
              <a:rPr lang="ro-RO" i="1" dirty="0"/>
              <a:t> </a:t>
            </a:r>
            <a:r>
              <a:rPr lang="ro-RO" dirty="0"/>
              <a:t>- se refera la capacitatea de a </a:t>
            </a:r>
            <a:r>
              <a:rPr lang="ro-RO" dirty="0" smtClean="0"/>
              <a:t>de </a:t>
            </a:r>
            <a:r>
              <a:rPr lang="ro-RO" dirty="0"/>
              <a:t>a </a:t>
            </a:r>
            <a:r>
              <a:rPr lang="ro-RO" dirty="0" smtClean="0"/>
              <a:t>reacționa </a:t>
            </a:r>
            <a:r>
              <a:rPr lang="ro-RO" dirty="0"/>
              <a:t>la idei, valori, opinii vehiculate prin discurs; </a:t>
            </a:r>
            <a:endParaRPr lang="ro-RO" dirty="0" smtClean="0"/>
          </a:p>
          <a:p>
            <a:r>
              <a:rPr lang="ro-RO" sz="4400" b="1" i="1" dirty="0" smtClean="0"/>
              <a:t>componenta </a:t>
            </a:r>
            <a:r>
              <a:rPr lang="ro-RO" sz="4400" b="1" i="1" dirty="0"/>
              <a:t>literara</a:t>
            </a:r>
            <a:r>
              <a:rPr lang="ro-RO" i="1" dirty="0"/>
              <a:t> </a:t>
            </a:r>
            <a:r>
              <a:rPr lang="ro-RO" dirty="0"/>
              <a:t>- trimite la </a:t>
            </a:r>
            <a:r>
              <a:rPr lang="ro-RO" dirty="0" smtClean="0"/>
              <a:t>literatură </a:t>
            </a:r>
            <a:r>
              <a:rPr lang="ro-RO" dirty="0"/>
              <a:t>si presupune </a:t>
            </a:r>
            <a:r>
              <a:rPr lang="ro-RO" dirty="0" smtClean="0"/>
              <a:t>cunoștințe, capacitați </a:t>
            </a:r>
            <a:r>
              <a:rPr lang="ro-RO" dirty="0"/>
              <a:t>de exploatare a </a:t>
            </a:r>
            <a:r>
              <a:rPr lang="ro-RO" dirty="0" smtClean="0"/>
              <a:t>creativității </a:t>
            </a:r>
            <a:r>
              <a:rPr lang="ro-RO" dirty="0"/>
              <a:t>verbale;                            </a:t>
            </a:r>
          </a:p>
          <a:p>
            <a:r>
              <a:rPr lang="ro-RO" sz="4400" b="1" i="1" dirty="0" smtClean="0"/>
              <a:t>componenta socio-afectiva</a:t>
            </a:r>
            <a:r>
              <a:rPr lang="ro-RO" i="1" dirty="0"/>
              <a:t> </a:t>
            </a:r>
            <a:r>
              <a:rPr lang="ro-RO" dirty="0"/>
              <a:t>este formata dintr-o </a:t>
            </a:r>
            <a:r>
              <a:rPr lang="ro-RO" dirty="0" smtClean="0"/>
              <a:t>rețea </a:t>
            </a:r>
            <a:r>
              <a:rPr lang="ro-RO" dirty="0"/>
              <a:t>de </a:t>
            </a:r>
            <a:r>
              <a:rPr lang="ro-RO" dirty="0" smtClean="0"/>
              <a:t>concepții, </a:t>
            </a:r>
            <a:r>
              <a:rPr lang="ro-RO" dirty="0"/>
              <a:t>sentimente si de valori ce </a:t>
            </a:r>
            <a:r>
              <a:rPr lang="ro-RO" dirty="0" smtClean="0"/>
              <a:t>influențează </a:t>
            </a:r>
            <a:r>
              <a:rPr lang="ro-RO" dirty="0"/>
              <a:t>comportamentul verbal al </a:t>
            </a:r>
            <a:r>
              <a:rPr lang="ro-RO" dirty="0" smtClean="0"/>
              <a:t>individului.</a:t>
            </a:r>
            <a:endParaRPr lang="ro-RO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627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40291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table">
            <a:tbl>
              <a:tblPr/>
              <a:tblGrid>
                <a:gridCol w="853832"/>
                <a:gridCol w="1300154"/>
                <a:gridCol w="1261342"/>
                <a:gridCol w="912048"/>
                <a:gridCol w="1455396"/>
                <a:gridCol w="1455396"/>
                <a:gridCol w="1474800"/>
              </a:tblGrid>
              <a:tr h="291306">
                <a:tc gridSpan="7"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COMPETENTA DE COMUNICARE</a:t>
                      </a:r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915"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Specific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o-RO" sz="1600" i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modus operandi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915">
                <a:tc>
                  <a:txBody>
                    <a:bodyPr/>
                    <a:lstStyle/>
                    <a:p>
                      <a:pPr algn="ctr"/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Cunostinte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</a:t>
                      </a:r>
                      <a:r>
                        <a:rPr lang="ro-RO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a-sti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), </a:t>
                      </a: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</a:t>
                      </a:r>
                      <a:r>
                        <a:rPr lang="ro-RO" sz="16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capacitati</a:t>
                      </a:r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ro-RO" sz="16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a-sti-sa-faci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 si atitudini (</a:t>
                      </a:r>
                      <a:r>
                        <a:rPr lang="ro-RO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a-sti-sa-fii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</a:t>
                      </a:r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10">
                <a:tc>
                  <a:txBody>
                    <a:bodyPr/>
                    <a:lstStyle/>
                    <a:p>
                      <a:pPr algn="ctr"/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Comprehensiune si producere de text scris si oral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966"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Componente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Componenta verbala (lingvistica, textuala discursiva)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Compo­nenta cognitiva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Compo­nenta literara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Componenta enciclopedica (limbajele de specialitate)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Componenta ideologica</a:t>
                      </a:r>
                      <a:endParaRPr lang="ro-RO" sz="160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Componenta socio-afectiva</a:t>
                      </a:r>
                      <a:endParaRPr lang="ro-RO" sz="1600" dirty="0">
                        <a:solidFill>
                          <a:srgbClr val="171717"/>
                        </a:solidFill>
                        <a:effectLst/>
                        <a:latin typeface="verdana"/>
                      </a:endParaRPr>
                    </a:p>
                  </a:txBody>
                  <a:tcPr marL="19049" marR="19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ï® Comunicare pe orizontalÄ&#10;ï® Comunicare pe verticalÄ&#10;ModalitÄÅ£i de comunica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7560840" cy="50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comunicare ved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2473"/>
            <a:ext cx="5688632" cy="37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90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62473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3500" b="1" dirty="0"/>
              <a:t>10 </a:t>
            </a:r>
            <a:r>
              <a:rPr lang="en-US" sz="3500" b="1" dirty="0" err="1"/>
              <a:t>moduri</a:t>
            </a:r>
            <a:r>
              <a:rPr lang="en-US" sz="3500" b="1" dirty="0"/>
              <a:t> </a:t>
            </a:r>
            <a:r>
              <a:rPr lang="en-US" sz="3500" b="1" dirty="0" err="1"/>
              <a:t>prin</a:t>
            </a:r>
            <a:r>
              <a:rPr lang="en-US" sz="3500" b="1" dirty="0"/>
              <a:t> care </a:t>
            </a:r>
            <a:r>
              <a:rPr lang="en-US" sz="3500" b="1" dirty="0" err="1"/>
              <a:t>poti</a:t>
            </a:r>
            <a:r>
              <a:rPr lang="en-US" sz="3500" b="1" dirty="0"/>
              <a:t> </a:t>
            </a:r>
            <a:r>
              <a:rPr lang="en-US" sz="3500" b="1" dirty="0" err="1"/>
              <a:t>ajunge</a:t>
            </a:r>
            <a:r>
              <a:rPr lang="en-US" sz="3500" b="1" dirty="0"/>
              <a:t> </a:t>
            </a:r>
            <a:r>
              <a:rPr lang="en-US" sz="3500" b="1" dirty="0" err="1"/>
              <a:t>sa</a:t>
            </a:r>
            <a:r>
              <a:rPr lang="en-US" sz="3500" b="1" dirty="0"/>
              <a:t> </a:t>
            </a:r>
            <a:r>
              <a:rPr lang="en-US" sz="3500" b="1" dirty="0" err="1"/>
              <a:t>comunici</a:t>
            </a:r>
            <a:r>
              <a:rPr lang="en-US" sz="3500" b="1" dirty="0"/>
              <a:t> </a:t>
            </a:r>
            <a:r>
              <a:rPr lang="en-US" sz="3500" b="1" dirty="0" err="1"/>
              <a:t>eficient</a:t>
            </a:r>
            <a:r>
              <a:rPr lang="en-US" sz="3500" b="1" dirty="0"/>
              <a:t> </a:t>
            </a:r>
            <a:r>
              <a:rPr lang="en-US" sz="3500" b="1" dirty="0" err="1"/>
              <a:t>atat</a:t>
            </a:r>
            <a:r>
              <a:rPr lang="en-US" sz="3500" b="1" dirty="0"/>
              <a:t> la </a:t>
            </a:r>
            <a:r>
              <a:rPr lang="en-US" sz="3500" b="1" dirty="0" err="1"/>
              <a:t>serviciu</a:t>
            </a:r>
            <a:r>
              <a:rPr lang="en-US" sz="3500" b="1" dirty="0"/>
              <a:t> cat </a:t>
            </a:r>
            <a:r>
              <a:rPr lang="en-US" sz="3500" b="1" dirty="0" err="1"/>
              <a:t>si</a:t>
            </a:r>
            <a:r>
              <a:rPr lang="en-US" sz="3500" b="1" dirty="0"/>
              <a:t> </a:t>
            </a:r>
            <a:r>
              <a:rPr lang="ro-RO" sz="3500" b="1" dirty="0" smtClean="0"/>
              <a:t>î</a:t>
            </a:r>
            <a:r>
              <a:rPr lang="en-US" sz="3500" b="1" dirty="0" smtClean="0"/>
              <a:t>n via</a:t>
            </a:r>
            <a:r>
              <a:rPr lang="ro-RO" sz="3500" b="1" dirty="0" smtClean="0"/>
              <a:t>ț</a:t>
            </a:r>
            <a:r>
              <a:rPr lang="en-US" sz="3500" b="1" dirty="0" smtClean="0"/>
              <a:t>a </a:t>
            </a:r>
            <a:r>
              <a:rPr lang="en-US" sz="3500" b="1" dirty="0" err="1"/>
              <a:t>personala</a:t>
            </a:r>
            <a:r>
              <a:rPr lang="en-US" sz="3500" b="1" dirty="0" smtClean="0"/>
              <a:t>.</a:t>
            </a:r>
            <a:endParaRPr lang="ro-RO" sz="3500" b="1" dirty="0" smtClean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sz="3400" b="1" dirty="0"/>
              <a:t>1. </a:t>
            </a:r>
            <a:r>
              <a:rPr lang="en-US" sz="3400" b="1" dirty="0" err="1"/>
              <a:t>Fa</a:t>
            </a:r>
            <a:r>
              <a:rPr lang="en-US" sz="3400" b="1" dirty="0"/>
              <a:t> o </a:t>
            </a:r>
            <a:r>
              <a:rPr lang="en-US" sz="3400" b="1" dirty="0" err="1"/>
              <a:t>pauza</a:t>
            </a:r>
            <a:r>
              <a:rPr lang="en-US" sz="3400" b="1" dirty="0"/>
              <a:t> </a:t>
            </a:r>
            <a:r>
              <a:rPr lang="ro-RO" sz="3400" b="1" dirty="0" err="1" smtClean="0"/>
              <a:t>î</a:t>
            </a:r>
            <a:r>
              <a:rPr lang="en-US" sz="3400" b="1" dirty="0" err="1" smtClean="0"/>
              <a:t>nainte</a:t>
            </a:r>
            <a:r>
              <a:rPr lang="en-US" sz="3400" b="1" dirty="0" smtClean="0"/>
              <a:t> </a:t>
            </a:r>
            <a:r>
              <a:rPr lang="en-US" sz="3400" b="1" dirty="0"/>
              <a:t>de a </a:t>
            </a:r>
            <a:r>
              <a:rPr lang="en-US" sz="3400" b="1" dirty="0" err="1"/>
              <a:t>raspunde</a:t>
            </a:r>
            <a:r>
              <a:rPr lang="en-US" sz="3400" dirty="0"/>
              <a:t>.   </a:t>
            </a:r>
            <a:r>
              <a:rPr lang="en-US" sz="3400" dirty="0" err="1"/>
              <a:t>Oricat</a:t>
            </a:r>
            <a:r>
              <a:rPr lang="en-US" sz="3400" dirty="0"/>
              <a:t> de </a:t>
            </a:r>
            <a:r>
              <a:rPr lang="en-US" sz="3400" dirty="0" err="1"/>
              <a:t>grea</a:t>
            </a:r>
            <a:r>
              <a:rPr lang="en-US" sz="3400" dirty="0"/>
              <a:t>  </a:t>
            </a:r>
            <a:r>
              <a:rPr lang="en-US" sz="3400" dirty="0" err="1"/>
              <a:t>ar</a:t>
            </a:r>
            <a:r>
              <a:rPr lang="en-US" sz="3400" dirty="0"/>
              <a:t> fi </a:t>
            </a:r>
            <a:r>
              <a:rPr lang="en-US" sz="3400" dirty="0" err="1"/>
              <a:t>cateodata</a:t>
            </a:r>
            <a:r>
              <a:rPr lang="en-US" sz="3400" dirty="0"/>
              <a:t> </a:t>
            </a:r>
            <a:r>
              <a:rPr lang="en-US" sz="3400" dirty="0" err="1"/>
              <a:t>aceasta</a:t>
            </a:r>
            <a:r>
              <a:rPr lang="en-US" sz="3400" dirty="0"/>
              <a:t> </a:t>
            </a:r>
            <a:r>
              <a:rPr lang="en-US" sz="3400" dirty="0" err="1"/>
              <a:t>pauza</a:t>
            </a:r>
            <a:r>
              <a:rPr lang="en-US" sz="3400" dirty="0"/>
              <a:t>, </a:t>
            </a:r>
            <a:r>
              <a:rPr lang="en-US" sz="3400" dirty="0" err="1"/>
              <a:t>vei</a:t>
            </a:r>
            <a:r>
              <a:rPr lang="en-US" sz="3400" dirty="0"/>
              <a:t> </a:t>
            </a:r>
            <a:r>
              <a:rPr lang="en-US" sz="3400" dirty="0" err="1"/>
              <a:t>vedea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ca</a:t>
            </a:r>
            <a:r>
              <a:rPr lang="en-US" sz="3400" dirty="0" smtClean="0"/>
              <a:t> </a:t>
            </a:r>
            <a:r>
              <a:rPr lang="en-US" sz="3400" dirty="0"/>
              <a:t>face </a:t>
            </a:r>
            <a:r>
              <a:rPr lang="en-US" sz="3400" dirty="0" err="1"/>
              <a:t>minuni</a:t>
            </a:r>
            <a:r>
              <a:rPr lang="en-US" sz="3400" dirty="0"/>
              <a:t> </a:t>
            </a:r>
            <a:r>
              <a:rPr lang="en-US" sz="3400" dirty="0" err="1"/>
              <a:t>atunci</a:t>
            </a:r>
            <a:r>
              <a:rPr lang="en-US" sz="3400" dirty="0"/>
              <a:t> </a:t>
            </a:r>
            <a:r>
              <a:rPr lang="en-US" sz="3400" dirty="0" err="1"/>
              <a:t>cand</a:t>
            </a:r>
            <a:r>
              <a:rPr lang="en-US" sz="3400" dirty="0"/>
              <a:t> vine </a:t>
            </a:r>
            <a:r>
              <a:rPr lang="en-US" sz="3400" dirty="0" err="1"/>
              <a:t>vorba</a:t>
            </a:r>
            <a:r>
              <a:rPr lang="en-US" sz="3400" dirty="0"/>
              <a:t> de </a:t>
            </a:r>
            <a:r>
              <a:rPr lang="en-US" sz="3400" dirty="0" err="1"/>
              <a:t>comunicare</a:t>
            </a:r>
            <a:r>
              <a:rPr lang="en-US" sz="3400" dirty="0"/>
              <a:t>; </a:t>
            </a:r>
            <a:r>
              <a:rPr lang="en-US" sz="3400" dirty="0" err="1"/>
              <a:t>iti</a:t>
            </a:r>
            <a:r>
              <a:rPr lang="en-US" sz="3400" dirty="0"/>
              <a:t> da </a:t>
            </a:r>
            <a:r>
              <a:rPr lang="en-US" sz="3400" dirty="0" err="1"/>
              <a:t>timp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intelegi</a:t>
            </a:r>
            <a:r>
              <a:rPr lang="en-US" sz="3400" dirty="0"/>
              <a:t>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celalalt</a:t>
            </a:r>
            <a:r>
              <a:rPr lang="en-US" sz="3400" dirty="0"/>
              <a:t> a </a:t>
            </a:r>
            <a:r>
              <a:rPr lang="en-US" sz="3400" dirty="0" err="1"/>
              <a:t>zis</a:t>
            </a:r>
            <a:r>
              <a:rPr lang="en-US" sz="3400" dirty="0"/>
              <a:t>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iti</a:t>
            </a:r>
            <a:r>
              <a:rPr lang="en-US" sz="3400" dirty="0"/>
              <a:t> </a:t>
            </a:r>
            <a:r>
              <a:rPr lang="en-US" sz="3400" dirty="0" err="1"/>
              <a:t>formulezi</a:t>
            </a:r>
            <a:r>
              <a:rPr lang="en-US" sz="3400" dirty="0"/>
              <a:t> </a:t>
            </a:r>
            <a:r>
              <a:rPr lang="en-US" sz="3400" dirty="0" err="1"/>
              <a:t>ideile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2. </a:t>
            </a:r>
            <a:r>
              <a:rPr lang="en-US" sz="3400" b="1" dirty="0" err="1"/>
              <a:t>Fii</a:t>
            </a:r>
            <a:r>
              <a:rPr lang="en-US" sz="3400" b="1" dirty="0"/>
              <a:t> </a:t>
            </a:r>
            <a:r>
              <a:rPr lang="en-US" sz="3400" b="1" dirty="0" err="1"/>
              <a:t>veridic</a:t>
            </a:r>
            <a:r>
              <a:rPr lang="en-US" sz="3400" b="1" dirty="0"/>
              <a:t> </a:t>
            </a:r>
            <a:r>
              <a:rPr lang="en-US" sz="3400" b="1" dirty="0" err="1"/>
              <a:t>si</a:t>
            </a:r>
            <a:r>
              <a:rPr lang="en-US" sz="3400" b="1" dirty="0"/>
              <a:t> </a:t>
            </a:r>
            <a:r>
              <a:rPr lang="en-US" sz="3400" b="1" dirty="0" err="1"/>
              <a:t>onest</a:t>
            </a:r>
            <a:r>
              <a:rPr lang="en-US" sz="3400" b="1" dirty="0"/>
              <a:t>.</a:t>
            </a:r>
            <a:r>
              <a:rPr lang="en-US" sz="3400" dirty="0"/>
              <a:t> </a:t>
            </a:r>
            <a:r>
              <a:rPr lang="en-US" sz="3400" dirty="0" err="1"/>
              <a:t>Atunci</a:t>
            </a:r>
            <a:r>
              <a:rPr lang="en-US" sz="3400" dirty="0"/>
              <a:t> </a:t>
            </a:r>
            <a:r>
              <a:rPr lang="en-US" sz="3400" dirty="0" err="1"/>
              <a:t>cand</a:t>
            </a:r>
            <a:r>
              <a:rPr lang="en-US" sz="3400" dirty="0"/>
              <a:t> </a:t>
            </a:r>
            <a:r>
              <a:rPr lang="en-US" sz="3400" dirty="0" err="1"/>
              <a:t>ai</a:t>
            </a:r>
            <a:r>
              <a:rPr lang="en-US" sz="3400" dirty="0"/>
              <a:t> </a:t>
            </a:r>
            <a:r>
              <a:rPr lang="en-US" sz="3400" dirty="0" err="1"/>
              <a:t>cele</a:t>
            </a:r>
            <a:r>
              <a:rPr lang="en-US" sz="3400" dirty="0"/>
              <a:t> </a:t>
            </a:r>
            <a:r>
              <a:rPr lang="en-US" sz="3400" dirty="0" err="1"/>
              <a:t>doua</a:t>
            </a:r>
            <a:r>
              <a:rPr lang="en-US" sz="3400" dirty="0"/>
              <a:t> </a:t>
            </a:r>
            <a:r>
              <a:rPr lang="en-US" sz="3400" dirty="0" err="1"/>
              <a:t>calitati</a:t>
            </a:r>
            <a:r>
              <a:rPr lang="en-US" sz="3400" dirty="0"/>
              <a:t>, </a:t>
            </a:r>
            <a:r>
              <a:rPr lang="en-US" sz="3400" dirty="0" err="1"/>
              <a:t>comunicarea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devine</a:t>
            </a:r>
            <a:r>
              <a:rPr lang="en-US" sz="3400" dirty="0" smtClean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simpla</a:t>
            </a:r>
            <a:r>
              <a:rPr lang="en-US" sz="3400" dirty="0"/>
              <a:t>. Nu </a:t>
            </a:r>
            <a:r>
              <a:rPr lang="en-US" sz="3400" dirty="0" err="1"/>
              <a:t>trebuie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te</a:t>
            </a:r>
            <a:r>
              <a:rPr lang="en-US" sz="3400" dirty="0"/>
              <a:t> </a:t>
            </a:r>
            <a:r>
              <a:rPr lang="en-US" sz="3400" dirty="0" err="1"/>
              <a:t>gandesti</a:t>
            </a:r>
            <a:r>
              <a:rPr lang="en-US" sz="3400" dirty="0"/>
              <a:t> la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vei</a:t>
            </a:r>
            <a:r>
              <a:rPr lang="en-US" sz="3400" dirty="0"/>
              <a:t> </a:t>
            </a:r>
            <a:r>
              <a:rPr lang="en-US" sz="3400" dirty="0" err="1"/>
              <a:t>spune</a:t>
            </a:r>
            <a:r>
              <a:rPr lang="en-US" sz="3400" dirty="0"/>
              <a:t> </a:t>
            </a:r>
            <a:r>
              <a:rPr lang="en-US" sz="3400" dirty="0" err="1"/>
              <a:t>gresit</a:t>
            </a:r>
            <a:r>
              <a:rPr lang="en-US" sz="3400" dirty="0"/>
              <a:t> </a:t>
            </a:r>
            <a:r>
              <a:rPr lang="en-US" sz="3400" dirty="0" err="1"/>
              <a:t>sau</a:t>
            </a:r>
            <a:r>
              <a:rPr lang="en-US" sz="3400" dirty="0"/>
              <a:t> </a:t>
            </a:r>
            <a:r>
              <a:rPr lang="en-US" sz="3400" dirty="0" err="1"/>
              <a:t>ca</a:t>
            </a:r>
            <a:r>
              <a:rPr lang="en-US" sz="3400" dirty="0"/>
              <a:t> </a:t>
            </a:r>
            <a:r>
              <a:rPr lang="en-US" sz="3400" dirty="0" err="1"/>
              <a:t>vei</a:t>
            </a:r>
            <a:r>
              <a:rPr lang="en-US" sz="3400" dirty="0"/>
              <a:t> </a:t>
            </a:r>
            <a:r>
              <a:rPr lang="en-US" sz="3400" dirty="0" err="1"/>
              <a:t>dezvalui</a:t>
            </a:r>
            <a:r>
              <a:rPr lang="en-US" sz="3400" dirty="0"/>
              <a:t> un </a:t>
            </a:r>
            <a:r>
              <a:rPr lang="en-US" sz="3400" dirty="0" smtClean="0"/>
              <a:t>secret.</a:t>
            </a:r>
            <a:r>
              <a:rPr lang="ro-RO" sz="3400" dirty="0" smtClean="0"/>
              <a:t> </a:t>
            </a:r>
            <a:r>
              <a:rPr lang="en-US" sz="3400" dirty="0" err="1" smtClean="0"/>
              <a:t>Daca</a:t>
            </a:r>
            <a:r>
              <a:rPr lang="en-US" sz="3400" dirty="0" smtClean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ramai</a:t>
            </a:r>
            <a:r>
              <a:rPr lang="en-US" sz="3400" dirty="0" smtClean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onest</a:t>
            </a:r>
            <a:r>
              <a:rPr lang="en-US" sz="3400" dirty="0"/>
              <a:t>, </a:t>
            </a:r>
            <a:r>
              <a:rPr lang="en-US" sz="3400" dirty="0" err="1"/>
              <a:t>deschis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si</a:t>
            </a:r>
            <a:r>
              <a:rPr lang="en-US" sz="3400" dirty="0" smtClean="0"/>
              <a:t> </a:t>
            </a:r>
            <a:r>
              <a:rPr lang="en-US" sz="3400" dirty="0" err="1"/>
              <a:t>demn</a:t>
            </a:r>
            <a:r>
              <a:rPr lang="en-US" sz="3400" dirty="0"/>
              <a:t> de </a:t>
            </a:r>
            <a:r>
              <a:rPr lang="en-US" sz="3400" dirty="0" err="1"/>
              <a:t>incredere</a:t>
            </a:r>
            <a:r>
              <a:rPr lang="en-US" sz="3400" dirty="0"/>
              <a:t>, </a:t>
            </a:r>
            <a:r>
              <a:rPr lang="en-US" sz="3400" dirty="0" err="1"/>
              <a:t>vei</a:t>
            </a:r>
            <a:r>
              <a:rPr lang="en-US" sz="3400" dirty="0"/>
              <a:t> </a:t>
            </a:r>
            <a:r>
              <a:rPr lang="en-US" sz="3400" dirty="0" err="1"/>
              <a:t>comunica</a:t>
            </a:r>
            <a:r>
              <a:rPr lang="en-US" sz="3400" dirty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usor</a:t>
            </a:r>
            <a:r>
              <a:rPr lang="en-US" sz="3400" dirty="0"/>
              <a:t> </a:t>
            </a:r>
            <a:r>
              <a:rPr lang="en-US" sz="3400" dirty="0" err="1"/>
              <a:t>iar</a:t>
            </a:r>
            <a:r>
              <a:rPr lang="en-US" sz="3400" dirty="0"/>
              <a:t> </a:t>
            </a:r>
            <a:r>
              <a:rPr lang="en-US" sz="3400" dirty="0" err="1"/>
              <a:t>ceilalti</a:t>
            </a:r>
            <a:r>
              <a:rPr lang="en-US" sz="3400" dirty="0"/>
              <a:t> </a:t>
            </a:r>
            <a:r>
              <a:rPr lang="en-US" sz="3400" dirty="0" err="1"/>
              <a:t>vor</a:t>
            </a:r>
            <a:r>
              <a:rPr lang="en-US" sz="3400" dirty="0"/>
              <a:t> </a:t>
            </a:r>
            <a:r>
              <a:rPr lang="en-US" sz="3400" dirty="0" err="1"/>
              <a:t>dori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discute</a:t>
            </a:r>
            <a:r>
              <a:rPr lang="en-US" sz="3400" dirty="0"/>
              <a:t> cu tine.  </a:t>
            </a:r>
            <a:br>
              <a:rPr lang="en-US" sz="3400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>3. Nu </a:t>
            </a:r>
            <a:r>
              <a:rPr lang="en-US" sz="3400" b="1" dirty="0" err="1"/>
              <a:t>grabi</a:t>
            </a:r>
            <a:r>
              <a:rPr lang="en-US" sz="3400" b="1" dirty="0"/>
              <a:t> </a:t>
            </a:r>
            <a:r>
              <a:rPr lang="en-US" sz="3400" b="1" dirty="0" err="1"/>
              <a:t>comunicarea</a:t>
            </a:r>
            <a:r>
              <a:rPr lang="en-US" sz="3400" dirty="0"/>
              <a:t>. </a:t>
            </a:r>
            <a:r>
              <a:rPr lang="en-US" sz="3400" dirty="0" err="1"/>
              <a:t>Cand</a:t>
            </a:r>
            <a:r>
              <a:rPr lang="en-US" sz="3400" dirty="0"/>
              <a:t> </a:t>
            </a:r>
            <a:r>
              <a:rPr lang="en-US" sz="3400" dirty="0" err="1"/>
              <a:t>te</a:t>
            </a:r>
            <a:r>
              <a:rPr lang="en-US" sz="3400" dirty="0"/>
              <a:t> </a:t>
            </a:r>
            <a:r>
              <a:rPr lang="en-US" sz="3400" dirty="0" err="1"/>
              <a:t>grabesti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sa</a:t>
            </a:r>
            <a:r>
              <a:rPr lang="en-US" sz="3400" dirty="0" smtClean="0"/>
              <a:t> </a:t>
            </a:r>
            <a:r>
              <a:rPr lang="ro-RO" sz="3400" dirty="0" smtClean="0"/>
              <a:t>finalizezi </a:t>
            </a:r>
            <a:r>
              <a:rPr lang="en-US" sz="3400" dirty="0" err="1" smtClean="0"/>
              <a:t>mai</a:t>
            </a:r>
            <a:r>
              <a:rPr lang="en-US" sz="3400" dirty="0" smtClean="0"/>
              <a:t> </a:t>
            </a:r>
            <a:r>
              <a:rPr lang="en-US" sz="3400" dirty="0" err="1"/>
              <a:t>repede</a:t>
            </a:r>
            <a:r>
              <a:rPr lang="en-US" sz="3400" dirty="0"/>
              <a:t> </a:t>
            </a:r>
            <a:r>
              <a:rPr lang="en-US" sz="3400" dirty="0" err="1"/>
              <a:t>conversatia</a:t>
            </a:r>
            <a:r>
              <a:rPr lang="en-US" sz="3400" dirty="0"/>
              <a:t>, </a:t>
            </a:r>
            <a:r>
              <a:rPr lang="en-US" sz="3400" dirty="0" err="1"/>
              <a:t>atunci</a:t>
            </a:r>
            <a:r>
              <a:rPr lang="en-US" sz="3400" dirty="0"/>
              <a:t> </a:t>
            </a:r>
            <a:r>
              <a:rPr lang="en-US" sz="3400" dirty="0" err="1"/>
              <a:t>lucrurile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tind</a:t>
            </a:r>
            <a:r>
              <a:rPr lang="en-US" sz="3400" dirty="0" smtClean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mearga</a:t>
            </a:r>
            <a:r>
              <a:rPr lang="en-US" sz="3400" dirty="0"/>
              <a:t> </a:t>
            </a:r>
            <a:r>
              <a:rPr lang="en-US" sz="3400" dirty="0" err="1"/>
              <a:t>gresit</a:t>
            </a:r>
            <a:r>
              <a:rPr lang="en-US" sz="3400" dirty="0"/>
              <a:t>. </a:t>
            </a:r>
            <a:endParaRPr lang="ro-RO" sz="3400" dirty="0" smtClean="0"/>
          </a:p>
          <a:p>
            <a:pPr fontAlgn="base"/>
            <a:r>
              <a:rPr lang="en-US" sz="3400" b="1" dirty="0" smtClean="0"/>
              <a:t>4</a:t>
            </a:r>
            <a:r>
              <a:rPr lang="en-US" sz="3400" b="1" dirty="0"/>
              <a:t>. </a:t>
            </a:r>
            <a:r>
              <a:rPr lang="en-US" sz="3400" b="1" dirty="0" err="1"/>
              <a:t>Adapteaza-ti</a:t>
            </a:r>
            <a:r>
              <a:rPr lang="en-US" sz="3400" b="1" dirty="0"/>
              <a:t> </a:t>
            </a:r>
            <a:r>
              <a:rPr lang="en-US" sz="3400" b="1" dirty="0" err="1"/>
              <a:t>ideile</a:t>
            </a:r>
            <a:r>
              <a:rPr lang="en-US" sz="3400" b="1" dirty="0"/>
              <a:t> la </a:t>
            </a:r>
            <a:r>
              <a:rPr lang="en-US" sz="3400" b="1" dirty="0" err="1"/>
              <a:t>ceilati</a:t>
            </a:r>
            <a:r>
              <a:rPr lang="en-US" sz="3400" b="1" dirty="0"/>
              <a:t>.</a:t>
            </a:r>
            <a:r>
              <a:rPr lang="en-US" sz="3400" dirty="0"/>
              <a:t> </a:t>
            </a:r>
            <a:r>
              <a:rPr lang="en-US" sz="3400" dirty="0" err="1"/>
              <a:t>Propriile</a:t>
            </a:r>
            <a:r>
              <a:rPr lang="en-US" sz="3400" dirty="0"/>
              <a:t> </a:t>
            </a:r>
            <a:r>
              <a:rPr lang="en-US" sz="3400" dirty="0" err="1"/>
              <a:t>idei</a:t>
            </a:r>
            <a:r>
              <a:rPr lang="en-US" sz="3400" dirty="0"/>
              <a:t> </a:t>
            </a:r>
            <a:r>
              <a:rPr lang="en-US" sz="3400" dirty="0" err="1"/>
              <a:t>sunt</a:t>
            </a:r>
            <a:r>
              <a:rPr lang="en-US" sz="3400" dirty="0"/>
              <a:t> </a:t>
            </a:r>
            <a:r>
              <a:rPr lang="en-US" sz="3400" dirty="0" err="1"/>
              <a:t>greu</a:t>
            </a:r>
            <a:r>
              <a:rPr lang="en-US" sz="3400" dirty="0"/>
              <a:t> de </a:t>
            </a:r>
            <a:r>
              <a:rPr lang="en-US" sz="3400" dirty="0" err="1"/>
              <a:t>prezentat</a:t>
            </a:r>
            <a:r>
              <a:rPr lang="en-US" sz="3400" dirty="0"/>
              <a:t> </a:t>
            </a:r>
            <a:r>
              <a:rPr lang="en-US" sz="3400" dirty="0" err="1"/>
              <a:t>celorlalti</a:t>
            </a:r>
            <a:r>
              <a:rPr lang="en-US" sz="3400" dirty="0"/>
              <a:t>. </a:t>
            </a:r>
            <a:r>
              <a:rPr lang="en-US" sz="3400" dirty="0" err="1"/>
              <a:t>Daca</a:t>
            </a:r>
            <a:r>
              <a:rPr lang="en-US" sz="3400" dirty="0"/>
              <a:t> </a:t>
            </a:r>
            <a:r>
              <a:rPr lang="en-US" sz="3400" dirty="0" err="1"/>
              <a:t>vrei</a:t>
            </a:r>
            <a:r>
              <a:rPr lang="en-US" sz="3400" dirty="0"/>
              <a:t> </a:t>
            </a:r>
            <a:r>
              <a:rPr lang="en-US" sz="3400" dirty="0" err="1"/>
              <a:t>ca</a:t>
            </a:r>
            <a:r>
              <a:rPr lang="en-US" sz="3400" dirty="0"/>
              <a:t> </a:t>
            </a:r>
            <a:r>
              <a:rPr lang="en-US" sz="3400" dirty="0" err="1"/>
              <a:t>cealalta</a:t>
            </a:r>
            <a:r>
              <a:rPr lang="en-US" sz="3400" dirty="0"/>
              <a:t> </a:t>
            </a:r>
            <a:r>
              <a:rPr lang="en-US" sz="3400" dirty="0" err="1"/>
              <a:t>persoana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te</a:t>
            </a:r>
            <a:r>
              <a:rPr lang="en-US" sz="3400" dirty="0"/>
              <a:t> </a:t>
            </a:r>
            <a:r>
              <a:rPr lang="en-US" sz="3400" dirty="0" err="1"/>
              <a:t>asculte</a:t>
            </a:r>
            <a:r>
              <a:rPr lang="en-US" sz="3400" dirty="0"/>
              <a:t>, </a:t>
            </a:r>
            <a:r>
              <a:rPr lang="en-US" sz="3400" dirty="0" err="1"/>
              <a:t>trebuie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inveti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comunici</a:t>
            </a:r>
            <a:r>
              <a:rPr lang="en-US" sz="3400" dirty="0"/>
              <a:t> idea </a:t>
            </a:r>
            <a:r>
              <a:rPr lang="ro-RO" sz="3400" dirty="0" smtClean="0"/>
              <a:t> </a:t>
            </a:r>
            <a:r>
              <a:rPr lang="en-US" sz="3400" dirty="0" err="1" smtClean="0"/>
              <a:t>intr</a:t>
            </a:r>
            <a:r>
              <a:rPr lang="en-US" sz="3400" dirty="0" smtClean="0"/>
              <a:t>-un </a:t>
            </a:r>
            <a:r>
              <a:rPr lang="en-US" sz="3400" dirty="0"/>
              <a:t>mod in care </a:t>
            </a:r>
            <a:r>
              <a:rPr lang="en-US" sz="3400" dirty="0" err="1"/>
              <a:t>sa</a:t>
            </a:r>
            <a:r>
              <a:rPr lang="en-US" sz="3400" dirty="0"/>
              <a:t> fie </a:t>
            </a:r>
            <a:r>
              <a:rPr lang="en-US" sz="3400" dirty="0" err="1"/>
              <a:t>inteleasa</a:t>
            </a:r>
            <a:r>
              <a:rPr lang="en-US" sz="3400" dirty="0"/>
              <a:t> </a:t>
            </a:r>
            <a:r>
              <a:rPr lang="en-US" sz="3400" dirty="0" err="1"/>
              <a:t>si</a:t>
            </a:r>
            <a:r>
              <a:rPr lang="en-US" sz="3400" dirty="0"/>
              <a:t> de </a:t>
            </a:r>
            <a:r>
              <a:rPr lang="en-US" sz="3400" dirty="0" err="1"/>
              <a:t>catre</a:t>
            </a:r>
            <a:r>
              <a:rPr lang="en-US" sz="3400" dirty="0"/>
              <a:t> interlocutor. </a:t>
            </a:r>
            <a:r>
              <a:rPr lang="ro-RO" sz="3400" dirty="0" smtClean="0"/>
              <a:t> C</a:t>
            </a:r>
            <a:r>
              <a:rPr lang="en-US" sz="3400" dirty="0" err="1" smtClean="0"/>
              <a:t>uno</a:t>
            </a:r>
            <a:r>
              <a:rPr lang="ro-RO" sz="3400" dirty="0" err="1" smtClean="0"/>
              <a:t>aște</a:t>
            </a:r>
            <a:r>
              <a:rPr lang="ro-RO" sz="3400" dirty="0" smtClean="0"/>
              <a:t> </a:t>
            </a:r>
            <a:r>
              <a:rPr lang="en-US" sz="3400" dirty="0" err="1" smtClean="0"/>
              <a:t>audienta</a:t>
            </a:r>
            <a:r>
              <a:rPr lang="en-US" sz="3400" dirty="0"/>
              <a:t>, </a:t>
            </a:r>
            <a:r>
              <a:rPr lang="en-US" sz="3400" dirty="0" err="1"/>
              <a:t>pentru</a:t>
            </a:r>
            <a:r>
              <a:rPr lang="en-US" sz="3400" dirty="0"/>
              <a:t> </a:t>
            </a:r>
            <a:r>
              <a:rPr lang="en-US" sz="3400" dirty="0" err="1"/>
              <a:t>ca</a:t>
            </a:r>
            <a:r>
              <a:rPr lang="en-US" sz="3400" dirty="0"/>
              <a:t>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vrei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comunici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fie </a:t>
            </a:r>
            <a:r>
              <a:rPr lang="en-US" sz="3400" dirty="0" err="1"/>
              <a:t>acceptat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5. Nu </a:t>
            </a:r>
            <a:r>
              <a:rPr lang="en-US" sz="3400" b="1" dirty="0" err="1"/>
              <a:t>lasa</a:t>
            </a:r>
            <a:r>
              <a:rPr lang="en-US" sz="3400" b="1" dirty="0"/>
              <a:t> </a:t>
            </a:r>
            <a:r>
              <a:rPr lang="en-US" sz="3400" b="1" dirty="0" err="1"/>
              <a:t>altceva</a:t>
            </a:r>
            <a:r>
              <a:rPr lang="en-US" sz="3400" b="1" dirty="0"/>
              <a:t> </a:t>
            </a:r>
            <a:r>
              <a:rPr lang="en-US" sz="3400" b="1" dirty="0" err="1"/>
              <a:t>sa</a:t>
            </a:r>
            <a:r>
              <a:rPr lang="en-US" sz="3400" b="1" dirty="0"/>
              <a:t> </a:t>
            </a:r>
            <a:r>
              <a:rPr lang="en-US" sz="3400" b="1" dirty="0" err="1"/>
              <a:t>iti</a:t>
            </a:r>
            <a:r>
              <a:rPr lang="en-US" sz="3400" b="1" dirty="0"/>
              <a:t> </a:t>
            </a:r>
            <a:r>
              <a:rPr lang="en-US" sz="3400" b="1" dirty="0" err="1"/>
              <a:t>distraga</a:t>
            </a:r>
            <a:r>
              <a:rPr lang="en-US" sz="3400" b="1" dirty="0"/>
              <a:t> </a:t>
            </a:r>
            <a:r>
              <a:rPr lang="en-US" sz="3400" b="1" dirty="0" err="1"/>
              <a:t>atentia</a:t>
            </a:r>
            <a:r>
              <a:rPr lang="en-US" sz="3400" b="1" dirty="0"/>
              <a:t> de la </a:t>
            </a:r>
            <a:r>
              <a:rPr lang="en-US" sz="3400" b="1" dirty="0" err="1"/>
              <a:t>conversatie</a:t>
            </a:r>
            <a:r>
              <a:rPr lang="en-US" sz="3400" b="1" dirty="0"/>
              <a:t>.</a:t>
            </a:r>
            <a:r>
              <a:rPr lang="en-US" sz="3400" dirty="0"/>
              <a:t> </a:t>
            </a:r>
            <a:r>
              <a:rPr lang="en-US" sz="3400" dirty="0" err="1"/>
              <a:t>Cand</a:t>
            </a:r>
            <a:r>
              <a:rPr lang="en-US" sz="3400" dirty="0"/>
              <a:t> </a:t>
            </a:r>
            <a:r>
              <a:rPr lang="en-US" sz="3400" dirty="0" err="1"/>
              <a:t>iti</a:t>
            </a:r>
            <a:r>
              <a:rPr lang="en-US" sz="3400" dirty="0"/>
              <a:t> </a:t>
            </a:r>
            <a:r>
              <a:rPr lang="en-US" sz="3400" dirty="0" err="1"/>
              <a:t>dedici</a:t>
            </a:r>
            <a:r>
              <a:rPr lang="en-US" sz="3400" dirty="0"/>
              <a:t> </a:t>
            </a:r>
            <a:r>
              <a:rPr lang="en-US" sz="3400" dirty="0" err="1"/>
              <a:t>toata</a:t>
            </a:r>
            <a:r>
              <a:rPr lang="en-US" sz="3400" dirty="0"/>
              <a:t> </a:t>
            </a:r>
            <a:r>
              <a:rPr lang="en-US" sz="3400" dirty="0" err="1"/>
              <a:t>atentia</a:t>
            </a:r>
            <a:r>
              <a:rPr lang="en-US" sz="3400" dirty="0"/>
              <a:t> </a:t>
            </a:r>
            <a:r>
              <a:rPr lang="en-US" sz="3400" dirty="0" err="1"/>
              <a:t>persoanei</a:t>
            </a:r>
            <a:r>
              <a:rPr lang="en-US" sz="3400" dirty="0"/>
              <a:t> cu care </a:t>
            </a:r>
            <a:r>
              <a:rPr lang="en-US" sz="3400" dirty="0" err="1"/>
              <a:t>comunici</a:t>
            </a:r>
            <a:r>
              <a:rPr lang="en-US" sz="3400" dirty="0"/>
              <a:t>, </a:t>
            </a:r>
            <a:r>
              <a:rPr lang="en-US" sz="3400" dirty="0" err="1"/>
              <a:t>cel</a:t>
            </a:r>
            <a:r>
              <a:rPr lang="en-US" sz="3400" dirty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probabil</a:t>
            </a:r>
            <a:r>
              <a:rPr lang="en-US" sz="3400" dirty="0"/>
              <a:t> </a:t>
            </a:r>
            <a:r>
              <a:rPr lang="ro-RO" sz="3400" dirty="0" smtClean="0"/>
              <a:t> </a:t>
            </a:r>
            <a:r>
              <a:rPr lang="en-US" sz="3400" dirty="0" err="1" smtClean="0"/>
              <a:t>vei</a:t>
            </a:r>
            <a:r>
              <a:rPr lang="en-US" sz="3400" dirty="0" smtClean="0"/>
              <a:t> </a:t>
            </a:r>
            <a:r>
              <a:rPr lang="en-US" sz="3400" dirty="0" err="1"/>
              <a:t>avea</a:t>
            </a:r>
            <a:r>
              <a:rPr lang="en-US" sz="3400" dirty="0"/>
              <a:t> </a:t>
            </a:r>
            <a:r>
              <a:rPr lang="en-US" sz="3400" dirty="0" err="1"/>
              <a:t>rezultate</a:t>
            </a:r>
            <a:r>
              <a:rPr lang="en-US" sz="3400" dirty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bune</a:t>
            </a:r>
            <a:r>
              <a:rPr lang="en-US" sz="3400" dirty="0"/>
              <a:t>. </a:t>
            </a:r>
            <a:r>
              <a:rPr lang="ro-RO" sz="3400" dirty="0" smtClean="0"/>
              <a:t> T</a:t>
            </a:r>
            <a:r>
              <a:rPr lang="en-US" sz="3400" dirty="0" err="1" smtClean="0"/>
              <a:t>ransmiti</a:t>
            </a:r>
            <a:r>
              <a:rPr lang="ro-RO" sz="3400" dirty="0" smtClean="0"/>
              <a:t>e </a:t>
            </a:r>
            <a:r>
              <a:rPr lang="en-US" sz="3400" dirty="0" err="1" smtClean="0"/>
              <a:t>gandurile</a:t>
            </a:r>
            <a:r>
              <a:rPr lang="en-US" sz="3400" dirty="0" smtClean="0"/>
              <a:t> </a:t>
            </a:r>
            <a:r>
              <a:rPr lang="en-US" sz="3400" dirty="0" err="1"/>
              <a:t>intr</a:t>
            </a:r>
            <a:r>
              <a:rPr lang="en-US" sz="3400" dirty="0"/>
              <a:t>-un mod </a:t>
            </a:r>
            <a:r>
              <a:rPr lang="en-US" sz="3400" dirty="0" err="1"/>
              <a:t>eficient</a:t>
            </a:r>
            <a:r>
              <a:rPr lang="en-US" sz="3400" dirty="0"/>
              <a:t>, </a:t>
            </a:r>
            <a:r>
              <a:rPr lang="ro-RO" sz="3400" dirty="0" smtClean="0"/>
              <a:t>și </a:t>
            </a:r>
            <a:r>
              <a:rPr lang="en-US" sz="3400" dirty="0" err="1" smtClean="0"/>
              <a:t>asculti</a:t>
            </a:r>
            <a:r>
              <a:rPr lang="ro-RO" sz="3400" dirty="0" smtClean="0"/>
              <a:t>ă </a:t>
            </a:r>
            <a:r>
              <a:rPr lang="en-US" sz="3400" dirty="0" smtClean="0"/>
              <a:t>cu </a:t>
            </a:r>
            <a:r>
              <a:rPr lang="en-US" sz="3400" dirty="0" err="1"/>
              <a:t>atentia</a:t>
            </a:r>
            <a:r>
              <a:rPr lang="en-US" sz="3400" dirty="0"/>
              <a:t> </a:t>
            </a:r>
            <a:r>
              <a:rPr lang="en-US" sz="3400" dirty="0" err="1"/>
              <a:t>partenerul</a:t>
            </a:r>
            <a:r>
              <a:rPr lang="en-US" sz="3400" dirty="0"/>
              <a:t> de </a:t>
            </a:r>
            <a:r>
              <a:rPr lang="en-US" sz="3400" dirty="0" err="1"/>
              <a:t>conversatie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6. </a:t>
            </a:r>
            <a:r>
              <a:rPr lang="en-US" sz="3400" b="1" dirty="0" err="1"/>
              <a:t>Fii</a:t>
            </a:r>
            <a:r>
              <a:rPr lang="en-US" sz="3400" b="1" dirty="0"/>
              <a:t> </a:t>
            </a:r>
            <a:r>
              <a:rPr lang="en-US" sz="3400" b="1" dirty="0" err="1"/>
              <a:t>atent</a:t>
            </a:r>
            <a:r>
              <a:rPr lang="en-US" sz="3400" b="1" dirty="0"/>
              <a:t> la </a:t>
            </a:r>
            <a:r>
              <a:rPr lang="en-US" sz="3400" b="1" dirty="0" err="1">
                <a:hlinkClick r:id="rId2"/>
              </a:rPr>
              <a:t>comunicarea</a:t>
            </a:r>
            <a:r>
              <a:rPr lang="en-US" sz="3400" b="1" dirty="0">
                <a:hlinkClick r:id="rId2"/>
              </a:rPr>
              <a:t> </a:t>
            </a:r>
            <a:r>
              <a:rPr lang="en-US" sz="3400" b="1" dirty="0" smtClean="0">
                <a:hlinkClick r:id="rId2"/>
              </a:rPr>
              <a:t>non-</a:t>
            </a:r>
            <a:r>
              <a:rPr lang="en-US" sz="3400" b="1" dirty="0" err="1" smtClean="0">
                <a:hlinkClick r:id="rId2"/>
              </a:rPr>
              <a:t>verbala</a:t>
            </a:r>
            <a:r>
              <a:rPr lang="ro-RO" sz="3400" b="1" dirty="0" smtClean="0"/>
              <a:t>,</a:t>
            </a:r>
            <a:r>
              <a:rPr lang="en-US" sz="3400" dirty="0"/>
              <a:t> </a:t>
            </a:r>
            <a:r>
              <a:rPr lang="ro-RO" sz="3400" dirty="0" smtClean="0"/>
              <a:t>e</a:t>
            </a:r>
            <a:r>
              <a:rPr lang="en-US" sz="3400" dirty="0" err="1" smtClean="0"/>
              <a:t>ste</a:t>
            </a:r>
            <a:r>
              <a:rPr lang="en-US" sz="3400" dirty="0" smtClean="0"/>
              <a:t> </a:t>
            </a:r>
            <a:r>
              <a:rPr lang="en-US" sz="3400" dirty="0" err="1"/>
              <a:t>esential</a:t>
            </a:r>
            <a:r>
              <a:rPr lang="en-US" sz="3400" dirty="0"/>
              <a:t> </a:t>
            </a:r>
            <a:r>
              <a:rPr lang="ro-RO" sz="3400" dirty="0" smtClean="0"/>
              <a:t>în </a:t>
            </a:r>
            <a:r>
              <a:rPr lang="en-US" sz="3400" dirty="0" err="1" smtClean="0"/>
              <a:t>comunicare</a:t>
            </a:r>
            <a:r>
              <a:rPr lang="en-US" sz="3400" dirty="0" smtClean="0"/>
              <a:t> </a:t>
            </a:r>
            <a:r>
              <a:rPr lang="ro-RO" sz="3400" dirty="0" smtClean="0"/>
              <a:t>a </a:t>
            </a:r>
            <a:r>
              <a:rPr lang="en-US" sz="3400" dirty="0" err="1" smtClean="0"/>
              <a:t>eficienta</a:t>
            </a:r>
            <a:r>
              <a:rPr lang="ro-RO" sz="3400" dirty="0" smtClean="0"/>
              <a:t>. </a:t>
            </a:r>
            <a:r>
              <a:rPr lang="en-US" sz="3400" dirty="0" err="1" smtClean="0"/>
              <a:t>Foarte</a:t>
            </a:r>
            <a:r>
              <a:rPr lang="en-US" sz="3400" dirty="0" smtClean="0"/>
              <a:t> </a:t>
            </a:r>
            <a:r>
              <a:rPr lang="en-US" sz="3400" dirty="0" err="1"/>
              <a:t>multe</a:t>
            </a:r>
            <a:r>
              <a:rPr lang="en-US" sz="3400" dirty="0"/>
              <a:t> </a:t>
            </a:r>
            <a:r>
              <a:rPr lang="en-US" sz="3400" dirty="0" err="1"/>
              <a:t>idei</a:t>
            </a:r>
            <a:r>
              <a:rPr lang="en-US" sz="3400" dirty="0"/>
              <a:t> </a:t>
            </a:r>
            <a:r>
              <a:rPr lang="en-US" sz="3400" dirty="0" err="1"/>
              <a:t>sunt</a:t>
            </a:r>
            <a:r>
              <a:rPr lang="en-US" sz="3400" dirty="0"/>
              <a:t> </a:t>
            </a:r>
            <a:r>
              <a:rPr lang="en-US" sz="3400" dirty="0" err="1"/>
              <a:t>transmise</a:t>
            </a:r>
            <a:r>
              <a:rPr lang="en-US" sz="3400" dirty="0"/>
              <a:t> </a:t>
            </a:r>
            <a:r>
              <a:rPr lang="en-US" sz="3400" dirty="0" err="1"/>
              <a:t>prin</a:t>
            </a:r>
            <a:r>
              <a:rPr lang="en-US" sz="3400" dirty="0"/>
              <a:t> </a:t>
            </a:r>
            <a:r>
              <a:rPr lang="en-US" sz="3400" dirty="0" err="1"/>
              <a:t>aceste</a:t>
            </a:r>
            <a:r>
              <a:rPr lang="en-US" sz="3400" dirty="0"/>
              <a:t> </a:t>
            </a:r>
            <a:r>
              <a:rPr lang="en-US" sz="3400" dirty="0" err="1"/>
              <a:t>semne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7.Invata </a:t>
            </a:r>
            <a:r>
              <a:rPr lang="en-US" sz="3400" b="1" dirty="0" err="1"/>
              <a:t>sa</a:t>
            </a:r>
            <a:r>
              <a:rPr lang="en-US" sz="3400" b="1" dirty="0"/>
              <a:t> </a:t>
            </a:r>
            <a:r>
              <a:rPr lang="en-US" sz="3400" b="1" dirty="0" err="1"/>
              <a:t>intelegi</a:t>
            </a:r>
            <a:r>
              <a:rPr lang="en-US" sz="3400" b="1" dirty="0"/>
              <a:t> </a:t>
            </a:r>
            <a:r>
              <a:rPr lang="en-US" sz="3400" b="1" dirty="0" err="1"/>
              <a:t>ascultand</a:t>
            </a:r>
            <a:r>
              <a:rPr lang="en-US" sz="3400" b="1" dirty="0"/>
              <a:t>.</a:t>
            </a:r>
            <a:r>
              <a:rPr lang="en-US" sz="3400" dirty="0"/>
              <a:t> </a:t>
            </a:r>
            <a:r>
              <a:rPr lang="en-US" sz="3400" dirty="0" smtClean="0"/>
              <a:t> </a:t>
            </a:r>
            <a:r>
              <a:rPr lang="en-US" sz="3400" dirty="0"/>
              <a:t>Stephen Convey  </a:t>
            </a:r>
            <a:r>
              <a:rPr lang="en-US" sz="3400" dirty="0" smtClean="0"/>
              <a:t>ne </a:t>
            </a:r>
            <a:r>
              <a:rPr lang="en-US" sz="3400" dirty="0" err="1"/>
              <a:t>prezinta</a:t>
            </a:r>
            <a:r>
              <a:rPr lang="en-US" sz="3400" dirty="0"/>
              <a:t> </a:t>
            </a:r>
            <a:r>
              <a:rPr lang="en-US" sz="3400" dirty="0" err="1"/>
              <a:t>conceptul</a:t>
            </a:r>
            <a:r>
              <a:rPr lang="en-US" sz="3400" dirty="0"/>
              <a:t> </a:t>
            </a:r>
            <a:r>
              <a:rPr lang="en-US" sz="3400" dirty="0" err="1"/>
              <a:t>intelegerii</a:t>
            </a:r>
            <a:r>
              <a:rPr lang="en-US" sz="3400" dirty="0"/>
              <a:t>  a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percepem</a:t>
            </a:r>
            <a:r>
              <a:rPr lang="en-US" sz="3400" dirty="0"/>
              <a:t>. </a:t>
            </a:r>
            <a:r>
              <a:rPr lang="en-US" sz="3400" dirty="0" err="1"/>
              <a:t>Trebuie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invatam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ascultam</a:t>
            </a:r>
            <a:r>
              <a:rPr lang="en-US" sz="3400" dirty="0"/>
              <a:t> cu </a:t>
            </a:r>
            <a:r>
              <a:rPr lang="en-US" sz="3400" dirty="0" err="1"/>
              <a:t>adevarat</a:t>
            </a:r>
            <a:r>
              <a:rPr lang="en-US" sz="3400" dirty="0"/>
              <a:t>. De </a:t>
            </a:r>
            <a:r>
              <a:rPr lang="en-US" sz="3400" dirty="0" err="1"/>
              <a:t>obicei</a:t>
            </a:r>
            <a:r>
              <a:rPr lang="en-US" sz="3400" dirty="0"/>
              <a:t>, </a:t>
            </a:r>
            <a:r>
              <a:rPr lang="en-US" sz="3400" dirty="0" err="1"/>
              <a:t>noi</a:t>
            </a:r>
            <a:r>
              <a:rPr lang="en-US" sz="3400" dirty="0"/>
              <a:t> nu </a:t>
            </a:r>
            <a:r>
              <a:rPr lang="en-US" sz="3400" dirty="0" err="1"/>
              <a:t>incercam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intelegem</a:t>
            </a:r>
            <a:r>
              <a:rPr lang="en-US" sz="3400" dirty="0"/>
              <a:t>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auzim</a:t>
            </a:r>
            <a:r>
              <a:rPr lang="en-US" sz="3400" dirty="0"/>
              <a:t>, ci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degraba</a:t>
            </a:r>
            <a:r>
              <a:rPr lang="en-US" sz="3400" dirty="0"/>
              <a:t> </a:t>
            </a:r>
            <a:r>
              <a:rPr lang="en-US" sz="3400" dirty="0" err="1"/>
              <a:t>incercam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gasim</a:t>
            </a:r>
            <a:r>
              <a:rPr lang="en-US" sz="3400" dirty="0"/>
              <a:t> o </a:t>
            </a:r>
            <a:r>
              <a:rPr lang="en-US" sz="3400" dirty="0" err="1"/>
              <a:t>modalitate</a:t>
            </a:r>
            <a:r>
              <a:rPr lang="en-US" sz="3400" dirty="0"/>
              <a:t> de a </a:t>
            </a:r>
            <a:r>
              <a:rPr lang="en-US" sz="3400" dirty="0" err="1"/>
              <a:t>trece</a:t>
            </a:r>
            <a:r>
              <a:rPr lang="en-US" sz="3400" dirty="0"/>
              <a:t> direct la </a:t>
            </a:r>
            <a:r>
              <a:rPr lang="en-US" sz="3400" dirty="0" err="1"/>
              <a:t>opinia</a:t>
            </a:r>
            <a:r>
              <a:rPr lang="en-US" sz="3400" dirty="0"/>
              <a:t> </a:t>
            </a:r>
            <a:r>
              <a:rPr lang="en-US" sz="3400" dirty="0" err="1"/>
              <a:t>noastra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8. </a:t>
            </a:r>
            <a:r>
              <a:rPr lang="en-US" sz="3400" b="1" dirty="0" err="1"/>
              <a:t>Fii</a:t>
            </a:r>
            <a:r>
              <a:rPr lang="en-US" sz="3400" b="1" dirty="0"/>
              <a:t> </a:t>
            </a:r>
            <a:r>
              <a:rPr lang="en-US" sz="3400" b="1" dirty="0" err="1"/>
              <a:t>rabdator</a:t>
            </a:r>
            <a:r>
              <a:rPr lang="en-US" sz="3400" b="1" dirty="0"/>
              <a:t> </a:t>
            </a:r>
            <a:r>
              <a:rPr lang="en-US" sz="3400" b="1" dirty="0" err="1"/>
              <a:t>si</a:t>
            </a:r>
            <a:r>
              <a:rPr lang="en-US" sz="3400" b="1" dirty="0"/>
              <a:t> </a:t>
            </a:r>
            <a:r>
              <a:rPr lang="en-US" sz="3400" b="1" dirty="0" err="1"/>
              <a:t>lipsit</a:t>
            </a:r>
            <a:r>
              <a:rPr lang="en-US" sz="3400" b="1" dirty="0"/>
              <a:t> de </a:t>
            </a:r>
            <a:r>
              <a:rPr lang="en-US" sz="3400" b="1" dirty="0" err="1"/>
              <a:t>prejudecati</a:t>
            </a:r>
            <a:r>
              <a:rPr lang="en-US" sz="3400" dirty="0"/>
              <a:t>. </a:t>
            </a:r>
            <a:r>
              <a:rPr lang="en-US" sz="3400" dirty="0" err="1" smtClean="0"/>
              <a:t>Comunicarea</a:t>
            </a:r>
            <a:r>
              <a:rPr lang="ro-RO" sz="3400" dirty="0" smtClean="0"/>
              <a:t> </a:t>
            </a:r>
            <a:r>
              <a:rPr lang="en-US" sz="3400" dirty="0" err="1" smtClean="0"/>
              <a:t>poate</a:t>
            </a:r>
            <a:r>
              <a:rPr lang="en-US" sz="3400" dirty="0" smtClean="0"/>
              <a:t> </a:t>
            </a:r>
            <a:r>
              <a:rPr lang="en-US" sz="3400" dirty="0"/>
              <a:t>fi </a:t>
            </a:r>
            <a:r>
              <a:rPr lang="en-US" sz="3400" dirty="0" err="1"/>
              <a:t>grea</a:t>
            </a:r>
            <a:r>
              <a:rPr lang="en-US" sz="3400" dirty="0"/>
              <a:t> </a:t>
            </a:r>
            <a:r>
              <a:rPr lang="en-US" sz="3400" dirty="0" err="1"/>
              <a:t>uneori</a:t>
            </a:r>
            <a:r>
              <a:rPr lang="en-US" sz="3400" dirty="0"/>
              <a:t>, de </a:t>
            </a:r>
            <a:r>
              <a:rPr lang="en-US" sz="3400" dirty="0" err="1"/>
              <a:t>aceea</a:t>
            </a:r>
            <a:r>
              <a:rPr lang="en-US" sz="3400" dirty="0"/>
              <a:t> </a:t>
            </a:r>
            <a:r>
              <a:rPr lang="en-US" sz="3400" dirty="0" err="1"/>
              <a:t>trebuie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avem</a:t>
            </a:r>
            <a:r>
              <a:rPr lang="en-US" sz="3400" dirty="0"/>
              <a:t> in </a:t>
            </a:r>
            <a:r>
              <a:rPr lang="en-US" sz="3400" dirty="0" err="1"/>
              <a:t>vedere</a:t>
            </a:r>
            <a:r>
              <a:rPr lang="en-US" sz="3400" dirty="0"/>
              <a:t> </a:t>
            </a:r>
            <a:r>
              <a:rPr lang="en-US" sz="3400" dirty="0" err="1"/>
              <a:t>rabdarea</a:t>
            </a:r>
            <a:r>
              <a:rPr lang="en-US" sz="3400" dirty="0"/>
              <a:t>, cat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deschiderea</a:t>
            </a:r>
            <a:r>
              <a:rPr lang="en-US" sz="3400" dirty="0"/>
              <a:t>. </a:t>
            </a:r>
            <a:r>
              <a:rPr lang="en-US" sz="3400" dirty="0" err="1"/>
              <a:t>Probabil</a:t>
            </a:r>
            <a:r>
              <a:rPr lang="en-US" sz="3400" dirty="0"/>
              <a:t> nu </a:t>
            </a:r>
            <a:r>
              <a:rPr lang="en-US" sz="3400" dirty="0" err="1"/>
              <a:t>comunici</a:t>
            </a:r>
            <a:r>
              <a:rPr lang="en-US" sz="3400" dirty="0"/>
              <a:t> </a:t>
            </a:r>
            <a:r>
              <a:rPr lang="en-US" sz="3400" dirty="0" err="1"/>
              <a:t>eficient</a:t>
            </a:r>
            <a:r>
              <a:rPr lang="en-US" sz="3400" dirty="0"/>
              <a:t> </a:t>
            </a:r>
            <a:r>
              <a:rPr lang="en-US" sz="3400" dirty="0" err="1"/>
              <a:t>si</a:t>
            </a:r>
            <a:r>
              <a:rPr lang="en-US" sz="3400" dirty="0"/>
              <a:t> tine </a:t>
            </a:r>
            <a:r>
              <a:rPr lang="en-US" sz="3400" dirty="0" err="1"/>
              <a:t>minte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fii</a:t>
            </a:r>
            <a:r>
              <a:rPr lang="en-US" sz="3400" dirty="0"/>
              <a:t> </a:t>
            </a:r>
            <a:r>
              <a:rPr lang="en-US" sz="3400" dirty="0" err="1"/>
              <a:t>rabdator</a:t>
            </a:r>
            <a:r>
              <a:rPr lang="en-US" sz="3400" dirty="0"/>
              <a:t> cu tine.</a:t>
            </a:r>
            <a:br>
              <a:rPr lang="en-US" sz="3400" dirty="0"/>
            </a:br>
            <a:r>
              <a:rPr lang="en-US" sz="3400" b="1" dirty="0"/>
              <a:t/>
            </a:r>
            <a:br>
              <a:rPr lang="en-US" sz="3400" b="1" dirty="0"/>
            </a:br>
            <a:r>
              <a:rPr lang="en-US" sz="3400" b="1" dirty="0"/>
              <a:t>9. </a:t>
            </a:r>
            <a:r>
              <a:rPr lang="en-US" sz="3400" b="1" dirty="0" err="1"/>
              <a:t>Observa</a:t>
            </a:r>
            <a:r>
              <a:rPr lang="en-US" sz="3400" b="1" dirty="0"/>
              <a:t> </a:t>
            </a:r>
            <a:r>
              <a:rPr lang="en-US" sz="3400" b="1" dirty="0" err="1"/>
              <a:t>rezultatul</a:t>
            </a:r>
            <a:r>
              <a:rPr lang="en-US" sz="3400" b="1" dirty="0"/>
              <a:t> a </a:t>
            </a:r>
            <a:r>
              <a:rPr lang="en-US" sz="3400" b="1" dirty="0" err="1"/>
              <a:t>ceea</a:t>
            </a:r>
            <a:r>
              <a:rPr lang="en-US" sz="3400" b="1" dirty="0"/>
              <a:t> </a:t>
            </a:r>
            <a:r>
              <a:rPr lang="en-US" sz="3400" b="1" dirty="0" err="1"/>
              <a:t>ce</a:t>
            </a:r>
            <a:r>
              <a:rPr lang="en-US" sz="3400" b="1" dirty="0"/>
              <a:t> </a:t>
            </a:r>
            <a:r>
              <a:rPr lang="en-US" sz="3400" b="1" dirty="0" err="1"/>
              <a:t>ai</a:t>
            </a:r>
            <a:r>
              <a:rPr lang="en-US" sz="3400" b="1" dirty="0"/>
              <a:t> </a:t>
            </a:r>
            <a:r>
              <a:rPr lang="en-US" sz="3400" b="1" dirty="0" err="1"/>
              <a:t>comunicat</a:t>
            </a:r>
            <a:r>
              <a:rPr lang="en-US" sz="3400" b="1" dirty="0"/>
              <a:t>.</a:t>
            </a:r>
            <a:r>
              <a:rPr lang="en-US" sz="3400" dirty="0"/>
              <a:t> De </a:t>
            </a:r>
            <a:r>
              <a:rPr lang="en-US" sz="3400" dirty="0" err="1"/>
              <a:t>cele</a:t>
            </a:r>
            <a:r>
              <a:rPr lang="en-US" sz="3400" dirty="0"/>
              <a:t> </a:t>
            </a:r>
            <a:r>
              <a:rPr lang="en-US" sz="3400" dirty="0" err="1"/>
              <a:t>mai</a:t>
            </a:r>
            <a:r>
              <a:rPr lang="en-US" sz="3400" dirty="0"/>
              <a:t> </a:t>
            </a:r>
            <a:r>
              <a:rPr lang="en-US" sz="3400" dirty="0" err="1"/>
              <a:t>multe</a:t>
            </a:r>
            <a:r>
              <a:rPr lang="en-US" sz="3400" dirty="0"/>
              <a:t> </a:t>
            </a:r>
            <a:r>
              <a:rPr lang="en-US" sz="3400" dirty="0" err="1"/>
              <a:t>ori</a:t>
            </a:r>
            <a:r>
              <a:rPr lang="en-US" sz="3400" dirty="0"/>
              <a:t>, </a:t>
            </a:r>
            <a:r>
              <a:rPr lang="en-US" sz="3400" dirty="0" err="1"/>
              <a:t>credem</a:t>
            </a:r>
            <a:r>
              <a:rPr lang="en-US" sz="3400" dirty="0"/>
              <a:t> </a:t>
            </a:r>
            <a:r>
              <a:rPr lang="en-US" sz="3400" dirty="0" err="1"/>
              <a:t>ca</a:t>
            </a:r>
            <a:r>
              <a:rPr lang="en-US" sz="3400" dirty="0"/>
              <a:t>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am </a:t>
            </a:r>
            <a:r>
              <a:rPr lang="en-US" sz="3400" dirty="0" err="1"/>
              <a:t>comunicat</a:t>
            </a:r>
            <a:r>
              <a:rPr lang="en-US" sz="3400" dirty="0"/>
              <a:t> </a:t>
            </a:r>
            <a:r>
              <a:rPr lang="en-US" sz="3400" dirty="0" err="1"/>
              <a:t>este</a:t>
            </a:r>
            <a:r>
              <a:rPr lang="en-US" sz="3400" dirty="0"/>
              <a:t> exact </a:t>
            </a:r>
            <a:r>
              <a:rPr lang="en-US" sz="3400" dirty="0" err="1"/>
              <a:t>ceea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am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vrut</a:t>
            </a:r>
            <a:r>
              <a:rPr lang="en-US" sz="3400" dirty="0"/>
              <a:t>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spunem</a:t>
            </a:r>
            <a:r>
              <a:rPr lang="en-US" sz="3400" dirty="0"/>
              <a:t>, </a:t>
            </a:r>
            <a:r>
              <a:rPr lang="en-US" sz="3400" dirty="0" err="1"/>
              <a:t>insa</a:t>
            </a:r>
            <a:r>
              <a:rPr lang="en-US" sz="3400" dirty="0"/>
              <a:t> nu </a:t>
            </a:r>
            <a:r>
              <a:rPr lang="en-US" sz="3400" dirty="0" err="1"/>
              <a:t>este</a:t>
            </a:r>
            <a:r>
              <a:rPr lang="en-US" sz="3400" dirty="0"/>
              <a:t> </a:t>
            </a:r>
            <a:r>
              <a:rPr lang="en-US" sz="3400" dirty="0" err="1"/>
              <a:t>intotdeauna</a:t>
            </a:r>
            <a:r>
              <a:rPr lang="en-US" sz="3400" dirty="0"/>
              <a:t> </a:t>
            </a:r>
            <a:r>
              <a:rPr lang="en-US" sz="3400" dirty="0" err="1"/>
              <a:t>asa</a:t>
            </a:r>
            <a:r>
              <a:rPr lang="en-US" sz="3400" dirty="0"/>
              <a:t>. </a:t>
            </a:r>
            <a:r>
              <a:rPr lang="ro-RO" sz="3400" dirty="0" smtClean="0"/>
              <a:t>A</a:t>
            </a:r>
            <a:r>
              <a:rPr lang="en-US" sz="3400" dirty="0" err="1" smtClean="0"/>
              <a:t>sigura-te</a:t>
            </a:r>
            <a:r>
              <a:rPr lang="en-US" sz="3400" dirty="0" smtClean="0"/>
              <a:t> </a:t>
            </a:r>
            <a:r>
              <a:rPr lang="en-US" sz="3400" dirty="0" err="1"/>
              <a:t>ca</a:t>
            </a:r>
            <a:r>
              <a:rPr lang="en-US" sz="3400" dirty="0"/>
              <a:t> </a:t>
            </a:r>
            <a:r>
              <a:rPr lang="en-US" sz="3400" dirty="0" err="1"/>
              <a:t>cel</a:t>
            </a:r>
            <a:r>
              <a:rPr lang="en-US" sz="3400" dirty="0"/>
              <a:t> care a </a:t>
            </a:r>
            <a:r>
              <a:rPr lang="en-US" sz="3400" dirty="0" err="1"/>
              <a:t>ascultat</a:t>
            </a:r>
            <a:r>
              <a:rPr lang="en-US" sz="3400" dirty="0"/>
              <a:t> a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inteles</a:t>
            </a:r>
            <a:r>
              <a:rPr lang="en-US" sz="3400" dirty="0"/>
              <a:t>.</a:t>
            </a:r>
          </a:p>
          <a:p>
            <a:pPr fontAlgn="base"/>
            <a:r>
              <a:rPr lang="en-US" sz="3400" b="1" dirty="0"/>
              <a:t>10. Cere feed-back.</a:t>
            </a:r>
            <a:r>
              <a:rPr lang="en-US" sz="3400" dirty="0"/>
              <a:t> </a:t>
            </a:r>
            <a:r>
              <a:rPr lang="en-US" sz="3400" dirty="0" err="1"/>
              <a:t>Dupa</a:t>
            </a:r>
            <a:r>
              <a:rPr lang="en-US" sz="3400" dirty="0"/>
              <a:t>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ai</a:t>
            </a:r>
            <a:r>
              <a:rPr lang="en-US" sz="3400" dirty="0"/>
              <a:t> </a:t>
            </a:r>
            <a:r>
              <a:rPr lang="en-US" sz="3400" dirty="0" err="1"/>
              <a:t>spus</a:t>
            </a:r>
            <a:r>
              <a:rPr lang="en-US" sz="3400" dirty="0"/>
              <a:t> tot </a:t>
            </a:r>
            <a:r>
              <a:rPr lang="en-US" sz="3400" dirty="0" err="1"/>
              <a:t>ce</a:t>
            </a:r>
            <a:r>
              <a:rPr lang="en-US" sz="3400" dirty="0"/>
              <a:t> </a:t>
            </a:r>
            <a:r>
              <a:rPr lang="en-US" sz="3400" dirty="0" err="1"/>
              <a:t>aveai</a:t>
            </a:r>
            <a:r>
              <a:rPr lang="en-US" sz="3400" dirty="0"/>
              <a:t> de </a:t>
            </a:r>
            <a:r>
              <a:rPr lang="en-US" sz="3400" dirty="0" err="1" smtClean="0"/>
              <a:t>spus</a:t>
            </a:r>
            <a:r>
              <a:rPr lang="ro-RO" sz="3400" dirty="0" smtClean="0"/>
              <a:t>, v</a:t>
            </a:r>
            <a:r>
              <a:rPr lang="en-US" sz="3400" dirty="0" err="1" smtClean="0"/>
              <a:t>orbeste</a:t>
            </a:r>
            <a:r>
              <a:rPr lang="en-US" sz="3400" dirty="0" smtClean="0"/>
              <a:t> </a:t>
            </a:r>
            <a:r>
              <a:rPr lang="en-US" sz="3400" dirty="0"/>
              <a:t>cu </a:t>
            </a:r>
            <a:r>
              <a:rPr lang="en-US" sz="3400" dirty="0" err="1"/>
              <a:t>cei</a:t>
            </a:r>
            <a:r>
              <a:rPr lang="en-US" sz="3400" dirty="0"/>
              <a:t> cu care </a:t>
            </a:r>
            <a:r>
              <a:rPr lang="en-US" sz="3400" dirty="0" err="1"/>
              <a:t>ai</a:t>
            </a:r>
            <a:r>
              <a:rPr lang="en-US" sz="3400" dirty="0"/>
              <a:t> </a:t>
            </a:r>
            <a:r>
              <a:rPr lang="en-US" sz="3400" dirty="0" err="1"/>
              <a:t>comunicat</a:t>
            </a:r>
            <a:r>
              <a:rPr lang="en-US" sz="3400" dirty="0"/>
              <a:t> </a:t>
            </a:r>
            <a:r>
              <a:rPr lang="en-US" sz="3400" dirty="0" err="1"/>
              <a:t>inainte</a:t>
            </a:r>
            <a:r>
              <a:rPr lang="en-US" sz="3400" dirty="0"/>
              <a:t>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cere</a:t>
            </a:r>
            <a:r>
              <a:rPr lang="en-US" sz="3400" dirty="0"/>
              <a:t>-le </a:t>
            </a:r>
            <a:r>
              <a:rPr lang="en-US" sz="3400" dirty="0" err="1"/>
              <a:t>opinia</a:t>
            </a:r>
            <a:r>
              <a:rPr lang="en-US" sz="3400" dirty="0"/>
              <a:t> </a:t>
            </a:r>
            <a:r>
              <a:rPr lang="en-US" sz="3400" dirty="0" err="1"/>
              <a:t>asupra</a:t>
            </a:r>
            <a:r>
              <a:rPr lang="en-US" sz="3400" dirty="0"/>
              <a:t> </a:t>
            </a:r>
            <a:r>
              <a:rPr lang="en-US" sz="3400" dirty="0" err="1"/>
              <a:t>modului</a:t>
            </a:r>
            <a:r>
              <a:rPr lang="en-US" sz="3400" dirty="0"/>
              <a:t> tau de a </a:t>
            </a:r>
            <a:r>
              <a:rPr lang="en-US" sz="3400" dirty="0" err="1"/>
              <a:t>transmite</a:t>
            </a:r>
            <a:r>
              <a:rPr lang="en-US" sz="3400" dirty="0"/>
              <a:t> o </a:t>
            </a:r>
            <a:r>
              <a:rPr lang="en-US" sz="3400" dirty="0" err="1"/>
              <a:t>informatia</a:t>
            </a:r>
            <a:r>
              <a:rPr lang="en-US" sz="3400" dirty="0"/>
              <a:t>. Este un mod </a:t>
            </a:r>
            <a:r>
              <a:rPr lang="en-US" sz="3400" dirty="0" err="1"/>
              <a:t>eficient</a:t>
            </a:r>
            <a:r>
              <a:rPr lang="en-US" sz="3400" dirty="0"/>
              <a:t> de a-</a:t>
            </a:r>
            <a:r>
              <a:rPr lang="en-US" sz="3400" dirty="0" err="1"/>
              <a:t>ti</a:t>
            </a:r>
            <a:r>
              <a:rPr lang="en-US" sz="3400" dirty="0"/>
              <a:t> </a:t>
            </a:r>
            <a:r>
              <a:rPr lang="en-US" sz="3400" dirty="0" err="1"/>
              <a:t>imbunatati</a:t>
            </a:r>
            <a:r>
              <a:rPr lang="en-US" sz="3400" dirty="0"/>
              <a:t> </a:t>
            </a:r>
            <a:r>
              <a:rPr lang="en-US" sz="3400" dirty="0" err="1"/>
              <a:t>discursul</a:t>
            </a:r>
            <a:r>
              <a:rPr lang="en-US" sz="3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U T O E V A L U A R 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250"/>
            <a:ext cx="8756328" cy="65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88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  <a:p>
            <a:pPr algn="ctr"/>
            <a:r>
              <a:rPr lang="ro-RO" dirty="0" smtClean="0"/>
              <a:t>Mulțumesc pentru atenție !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fl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9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finirea conceptului&#10;âcomunicareâ&#10;ï® âComunicarea este trimiterea Åi primirea&#10;mesajului de la o persoanÄ la altaâ.&#10;Ston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1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0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ementele sistemului funcÅ£ional al&#10;comunicÄrii depline&#10;1. EmiÅ£Ätorul (sursa)&#10;2. Mesajul (codarea)&#10;3. Canalele de transm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2" y="2348"/>
            <a:ext cx="9131326" cy="68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9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ementele sistemului funcÅ£ional&#10;al comunicÄrii deplin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7910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3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duri&#10;de comunicare&#10;ï® Comunicare&#10;oralÄ&#10;ï® Comunicare&#10;scrisÄ&#10;ï® Comunicare&#10;verbalÄ â 7%&#10;ï® Comunicare&#10;nonverbalÄ â 55%&#10;ï® Com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3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666</Words>
  <Application>Microsoft Office PowerPoint</Application>
  <PresentationFormat>Экран (4:3)</PresentationFormat>
  <Paragraphs>93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Comunicarea eficientă. Modele ale comunicării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Modelul lui Lasswell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Comunicarea eficientă. Modele ale comunicării</dc:title>
  <dc:creator>Пользователь Windows</dc:creator>
  <cp:lastModifiedBy>Пользователь Windows</cp:lastModifiedBy>
  <cp:revision>20</cp:revision>
  <dcterms:created xsi:type="dcterms:W3CDTF">2019-02-04T08:13:06Z</dcterms:created>
  <dcterms:modified xsi:type="dcterms:W3CDTF">2019-02-05T18:34:58Z</dcterms:modified>
</cp:coreProperties>
</file>