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2"/>
  </p:notesMasterIdLst>
  <p:sldIdLst>
    <p:sldId id="535" r:id="rId2"/>
    <p:sldId id="536" r:id="rId3"/>
    <p:sldId id="537" r:id="rId4"/>
    <p:sldId id="540" r:id="rId5"/>
    <p:sldId id="591" r:id="rId6"/>
    <p:sldId id="592" r:id="rId7"/>
    <p:sldId id="541" r:id="rId8"/>
    <p:sldId id="599" r:id="rId9"/>
    <p:sldId id="543" r:id="rId10"/>
    <p:sldId id="542" r:id="rId11"/>
    <p:sldId id="545" r:id="rId12"/>
    <p:sldId id="546" r:id="rId13"/>
    <p:sldId id="569" r:id="rId14"/>
    <p:sldId id="570" r:id="rId15"/>
    <p:sldId id="571" r:id="rId16"/>
    <p:sldId id="572" r:id="rId17"/>
    <p:sldId id="573" r:id="rId18"/>
    <p:sldId id="574" r:id="rId19"/>
    <p:sldId id="575" r:id="rId20"/>
    <p:sldId id="576" r:id="rId21"/>
    <p:sldId id="551" r:id="rId22"/>
    <p:sldId id="552" r:id="rId23"/>
    <p:sldId id="553" r:id="rId24"/>
    <p:sldId id="594" r:id="rId25"/>
    <p:sldId id="595" r:id="rId26"/>
    <p:sldId id="596" r:id="rId27"/>
    <p:sldId id="577" r:id="rId28"/>
    <p:sldId id="578" r:id="rId29"/>
    <p:sldId id="555" r:id="rId30"/>
    <p:sldId id="556" r:id="rId31"/>
    <p:sldId id="593" r:id="rId32"/>
    <p:sldId id="559" r:id="rId33"/>
    <p:sldId id="557" r:id="rId34"/>
    <p:sldId id="558" r:id="rId35"/>
    <p:sldId id="561" r:id="rId36"/>
    <p:sldId id="562" r:id="rId37"/>
    <p:sldId id="563" r:id="rId38"/>
    <p:sldId id="564" r:id="rId39"/>
    <p:sldId id="565" r:id="rId40"/>
    <p:sldId id="566" r:id="rId41"/>
    <p:sldId id="567" r:id="rId42"/>
    <p:sldId id="582" r:id="rId43"/>
    <p:sldId id="583" r:id="rId44"/>
    <p:sldId id="584" r:id="rId45"/>
    <p:sldId id="585" r:id="rId46"/>
    <p:sldId id="586" r:id="rId47"/>
    <p:sldId id="587" r:id="rId48"/>
    <p:sldId id="588" r:id="rId49"/>
    <p:sldId id="589" r:id="rId50"/>
    <p:sldId id="590" r:id="rId51"/>
  </p:sldIdLst>
  <p:sldSz cx="9144000" cy="6858000" type="screen4x3"/>
  <p:notesSz cx="6934200" cy="92329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046"/>
    <a:srgbClr val="0000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00" autoAdjust="0"/>
  </p:normalViewPr>
  <p:slideViewPr>
    <p:cSldViewPr>
      <p:cViewPr varScale="1">
        <p:scale>
          <a:sx n="75" d="100"/>
          <a:sy n="75" d="100"/>
        </p:scale>
        <p:origin x="9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A4983833-DD77-4486-A7AB-2324518FCFFA}"/>
    <pc:docChg chg="custSel addSld delSld modSld sldOrd">
      <pc:chgData name="buzdugan artur" userId="1770a38c255ab84c" providerId="LiveId" clId="{A4983833-DD77-4486-A7AB-2324518FCFFA}" dt="2023-11-01T15:09:56.158" v="3804"/>
      <pc:docMkLst>
        <pc:docMk/>
      </pc:docMkLst>
      <pc:sldChg chg="del">
        <pc:chgData name="buzdugan artur" userId="1770a38c255ab84c" providerId="LiveId" clId="{A4983833-DD77-4486-A7AB-2324518FCFFA}" dt="2023-10-25T18:35:54.677" v="0" actId="47"/>
        <pc:sldMkLst>
          <pc:docMk/>
          <pc:sldMk cId="0" sldId="256"/>
        </pc:sldMkLst>
      </pc:sldChg>
      <pc:sldChg chg="del">
        <pc:chgData name="buzdugan artur" userId="1770a38c255ab84c" providerId="LiveId" clId="{A4983833-DD77-4486-A7AB-2324518FCFFA}" dt="2023-10-25T18:35:54.677" v="0" actId="47"/>
        <pc:sldMkLst>
          <pc:docMk/>
          <pc:sldMk cId="0" sldId="359"/>
        </pc:sldMkLst>
      </pc:sldChg>
      <pc:sldChg chg="del">
        <pc:chgData name="buzdugan artur" userId="1770a38c255ab84c" providerId="LiveId" clId="{A4983833-DD77-4486-A7AB-2324518FCFFA}" dt="2023-10-25T18:35:54.677" v="0" actId="47"/>
        <pc:sldMkLst>
          <pc:docMk/>
          <pc:sldMk cId="0" sldId="360"/>
        </pc:sldMkLst>
      </pc:sldChg>
      <pc:sldChg chg="del">
        <pc:chgData name="buzdugan artur" userId="1770a38c255ab84c" providerId="LiveId" clId="{A4983833-DD77-4486-A7AB-2324518FCFFA}" dt="2023-10-25T18:35:54.677" v="0" actId="47"/>
        <pc:sldMkLst>
          <pc:docMk/>
          <pc:sldMk cId="0" sldId="361"/>
        </pc:sldMkLst>
      </pc:sldChg>
      <pc:sldChg chg="del">
        <pc:chgData name="buzdugan artur" userId="1770a38c255ab84c" providerId="LiveId" clId="{A4983833-DD77-4486-A7AB-2324518FCFFA}" dt="2023-10-25T18:35:54.677" v="0" actId="47"/>
        <pc:sldMkLst>
          <pc:docMk/>
          <pc:sldMk cId="0" sldId="362"/>
        </pc:sldMkLst>
      </pc:sldChg>
      <pc:sldChg chg="del">
        <pc:chgData name="buzdugan artur" userId="1770a38c255ab84c" providerId="LiveId" clId="{A4983833-DD77-4486-A7AB-2324518FCFFA}" dt="2023-10-25T18:35:54.677" v="0" actId="47"/>
        <pc:sldMkLst>
          <pc:docMk/>
          <pc:sldMk cId="0" sldId="363"/>
        </pc:sldMkLst>
      </pc:sldChg>
      <pc:sldChg chg="del">
        <pc:chgData name="buzdugan artur" userId="1770a38c255ab84c" providerId="LiveId" clId="{A4983833-DD77-4486-A7AB-2324518FCFFA}" dt="2023-10-25T18:35:54.677" v="0" actId="47"/>
        <pc:sldMkLst>
          <pc:docMk/>
          <pc:sldMk cId="0" sldId="364"/>
        </pc:sldMkLst>
      </pc:sldChg>
      <pc:sldChg chg="del">
        <pc:chgData name="buzdugan artur" userId="1770a38c255ab84c" providerId="LiveId" clId="{A4983833-DD77-4486-A7AB-2324518FCFFA}" dt="2023-10-25T18:35:54.677" v="0" actId="47"/>
        <pc:sldMkLst>
          <pc:docMk/>
          <pc:sldMk cId="0" sldId="365"/>
        </pc:sldMkLst>
      </pc:sldChg>
      <pc:sldChg chg="del">
        <pc:chgData name="buzdugan artur" userId="1770a38c255ab84c" providerId="LiveId" clId="{A4983833-DD77-4486-A7AB-2324518FCFFA}" dt="2023-10-25T18:35:54.677" v="0" actId="47"/>
        <pc:sldMkLst>
          <pc:docMk/>
          <pc:sldMk cId="0" sldId="366"/>
        </pc:sldMkLst>
      </pc:sldChg>
      <pc:sldChg chg="del">
        <pc:chgData name="buzdugan artur" userId="1770a38c255ab84c" providerId="LiveId" clId="{A4983833-DD77-4486-A7AB-2324518FCFFA}" dt="2023-10-25T18:35:54.677" v="0" actId="47"/>
        <pc:sldMkLst>
          <pc:docMk/>
          <pc:sldMk cId="0" sldId="434"/>
        </pc:sldMkLst>
      </pc:sldChg>
      <pc:sldChg chg="del">
        <pc:chgData name="buzdugan artur" userId="1770a38c255ab84c" providerId="LiveId" clId="{A4983833-DD77-4486-A7AB-2324518FCFFA}" dt="2023-10-25T18:35:54.677" v="0" actId="47"/>
        <pc:sldMkLst>
          <pc:docMk/>
          <pc:sldMk cId="0" sldId="435"/>
        </pc:sldMkLst>
      </pc:sldChg>
      <pc:sldChg chg="del">
        <pc:chgData name="buzdugan artur" userId="1770a38c255ab84c" providerId="LiveId" clId="{A4983833-DD77-4486-A7AB-2324518FCFFA}" dt="2023-10-25T18:35:54.677" v="0" actId="47"/>
        <pc:sldMkLst>
          <pc:docMk/>
          <pc:sldMk cId="0" sldId="438"/>
        </pc:sldMkLst>
      </pc:sldChg>
      <pc:sldChg chg="del">
        <pc:chgData name="buzdugan artur" userId="1770a38c255ab84c" providerId="LiveId" clId="{A4983833-DD77-4486-A7AB-2324518FCFFA}" dt="2023-10-25T18:35:54.677" v="0" actId="47"/>
        <pc:sldMkLst>
          <pc:docMk/>
          <pc:sldMk cId="0" sldId="439"/>
        </pc:sldMkLst>
      </pc:sldChg>
      <pc:sldChg chg="del">
        <pc:chgData name="buzdugan artur" userId="1770a38c255ab84c" providerId="LiveId" clId="{A4983833-DD77-4486-A7AB-2324518FCFFA}" dt="2023-10-25T18:35:54.677" v="0" actId="47"/>
        <pc:sldMkLst>
          <pc:docMk/>
          <pc:sldMk cId="3374610712" sldId="441"/>
        </pc:sldMkLst>
      </pc:sldChg>
      <pc:sldChg chg="del">
        <pc:chgData name="buzdugan artur" userId="1770a38c255ab84c" providerId="LiveId" clId="{A4983833-DD77-4486-A7AB-2324518FCFFA}" dt="2023-10-25T18:35:54.677" v="0" actId="47"/>
        <pc:sldMkLst>
          <pc:docMk/>
          <pc:sldMk cId="2454135358" sldId="444"/>
        </pc:sldMkLst>
      </pc:sldChg>
      <pc:sldChg chg="del">
        <pc:chgData name="buzdugan artur" userId="1770a38c255ab84c" providerId="LiveId" clId="{A4983833-DD77-4486-A7AB-2324518FCFFA}" dt="2023-10-25T18:35:54.677" v="0" actId="47"/>
        <pc:sldMkLst>
          <pc:docMk/>
          <pc:sldMk cId="907941174" sldId="447"/>
        </pc:sldMkLst>
      </pc:sldChg>
      <pc:sldChg chg="del">
        <pc:chgData name="buzdugan artur" userId="1770a38c255ab84c" providerId="LiveId" clId="{A4983833-DD77-4486-A7AB-2324518FCFFA}" dt="2023-10-25T18:35:54.677" v="0" actId="47"/>
        <pc:sldMkLst>
          <pc:docMk/>
          <pc:sldMk cId="4212729709" sldId="448"/>
        </pc:sldMkLst>
      </pc:sldChg>
      <pc:sldChg chg="del">
        <pc:chgData name="buzdugan artur" userId="1770a38c255ab84c" providerId="LiveId" clId="{A4983833-DD77-4486-A7AB-2324518FCFFA}" dt="2023-10-25T18:35:54.677" v="0" actId="47"/>
        <pc:sldMkLst>
          <pc:docMk/>
          <pc:sldMk cId="3504954708" sldId="449"/>
        </pc:sldMkLst>
      </pc:sldChg>
      <pc:sldChg chg="del">
        <pc:chgData name="buzdugan artur" userId="1770a38c255ab84c" providerId="LiveId" clId="{A4983833-DD77-4486-A7AB-2324518FCFFA}" dt="2023-10-25T18:35:54.677" v="0" actId="47"/>
        <pc:sldMkLst>
          <pc:docMk/>
          <pc:sldMk cId="2884079425" sldId="453"/>
        </pc:sldMkLst>
      </pc:sldChg>
      <pc:sldChg chg="del">
        <pc:chgData name="buzdugan artur" userId="1770a38c255ab84c" providerId="LiveId" clId="{A4983833-DD77-4486-A7AB-2324518FCFFA}" dt="2023-10-25T18:35:54.677" v="0" actId="47"/>
        <pc:sldMkLst>
          <pc:docMk/>
          <pc:sldMk cId="2223145094" sldId="454"/>
        </pc:sldMkLst>
      </pc:sldChg>
      <pc:sldChg chg="del">
        <pc:chgData name="buzdugan artur" userId="1770a38c255ab84c" providerId="LiveId" clId="{A4983833-DD77-4486-A7AB-2324518FCFFA}" dt="2023-10-25T18:35:54.677" v="0" actId="47"/>
        <pc:sldMkLst>
          <pc:docMk/>
          <pc:sldMk cId="204393286" sldId="456"/>
        </pc:sldMkLst>
      </pc:sldChg>
      <pc:sldChg chg="del">
        <pc:chgData name="buzdugan artur" userId="1770a38c255ab84c" providerId="LiveId" clId="{A4983833-DD77-4486-A7AB-2324518FCFFA}" dt="2023-10-25T18:35:54.677" v="0" actId="47"/>
        <pc:sldMkLst>
          <pc:docMk/>
          <pc:sldMk cId="4160894113" sldId="457"/>
        </pc:sldMkLst>
      </pc:sldChg>
      <pc:sldChg chg="del">
        <pc:chgData name="buzdugan artur" userId="1770a38c255ab84c" providerId="LiveId" clId="{A4983833-DD77-4486-A7AB-2324518FCFFA}" dt="2023-10-25T18:35:54.677" v="0" actId="47"/>
        <pc:sldMkLst>
          <pc:docMk/>
          <pc:sldMk cId="3678750391" sldId="458"/>
        </pc:sldMkLst>
      </pc:sldChg>
      <pc:sldChg chg="del">
        <pc:chgData name="buzdugan artur" userId="1770a38c255ab84c" providerId="LiveId" clId="{A4983833-DD77-4486-A7AB-2324518FCFFA}" dt="2023-10-25T18:35:54.677" v="0" actId="47"/>
        <pc:sldMkLst>
          <pc:docMk/>
          <pc:sldMk cId="2765933104" sldId="459"/>
        </pc:sldMkLst>
      </pc:sldChg>
      <pc:sldChg chg="del">
        <pc:chgData name="buzdugan artur" userId="1770a38c255ab84c" providerId="LiveId" clId="{A4983833-DD77-4486-A7AB-2324518FCFFA}" dt="2023-10-25T18:35:54.677" v="0" actId="47"/>
        <pc:sldMkLst>
          <pc:docMk/>
          <pc:sldMk cId="887813611" sldId="460"/>
        </pc:sldMkLst>
      </pc:sldChg>
      <pc:sldChg chg="del">
        <pc:chgData name="buzdugan artur" userId="1770a38c255ab84c" providerId="LiveId" clId="{A4983833-DD77-4486-A7AB-2324518FCFFA}" dt="2023-10-25T18:35:54.677" v="0" actId="47"/>
        <pc:sldMkLst>
          <pc:docMk/>
          <pc:sldMk cId="1120121591" sldId="461"/>
        </pc:sldMkLst>
      </pc:sldChg>
      <pc:sldChg chg="del">
        <pc:chgData name="buzdugan artur" userId="1770a38c255ab84c" providerId="LiveId" clId="{A4983833-DD77-4486-A7AB-2324518FCFFA}" dt="2023-10-25T18:35:54.677" v="0" actId="47"/>
        <pc:sldMkLst>
          <pc:docMk/>
          <pc:sldMk cId="3482560841" sldId="462"/>
        </pc:sldMkLst>
      </pc:sldChg>
      <pc:sldChg chg="del">
        <pc:chgData name="buzdugan artur" userId="1770a38c255ab84c" providerId="LiveId" clId="{A4983833-DD77-4486-A7AB-2324518FCFFA}" dt="2023-10-25T18:35:54.677" v="0" actId="47"/>
        <pc:sldMkLst>
          <pc:docMk/>
          <pc:sldMk cId="312396818" sldId="464"/>
        </pc:sldMkLst>
      </pc:sldChg>
      <pc:sldChg chg="del">
        <pc:chgData name="buzdugan artur" userId="1770a38c255ab84c" providerId="LiveId" clId="{A4983833-DD77-4486-A7AB-2324518FCFFA}" dt="2023-10-25T18:35:54.677" v="0" actId="47"/>
        <pc:sldMkLst>
          <pc:docMk/>
          <pc:sldMk cId="4111291383" sldId="465"/>
        </pc:sldMkLst>
      </pc:sldChg>
      <pc:sldChg chg="del">
        <pc:chgData name="buzdugan artur" userId="1770a38c255ab84c" providerId="LiveId" clId="{A4983833-DD77-4486-A7AB-2324518FCFFA}" dt="2023-10-25T18:35:54.677" v="0" actId="47"/>
        <pc:sldMkLst>
          <pc:docMk/>
          <pc:sldMk cId="868483802" sldId="466"/>
        </pc:sldMkLst>
      </pc:sldChg>
      <pc:sldChg chg="del">
        <pc:chgData name="buzdugan artur" userId="1770a38c255ab84c" providerId="LiveId" clId="{A4983833-DD77-4486-A7AB-2324518FCFFA}" dt="2023-10-25T18:35:54.677" v="0" actId="47"/>
        <pc:sldMkLst>
          <pc:docMk/>
          <pc:sldMk cId="3584239235" sldId="509"/>
        </pc:sldMkLst>
      </pc:sldChg>
      <pc:sldChg chg="del">
        <pc:chgData name="buzdugan artur" userId="1770a38c255ab84c" providerId="LiveId" clId="{A4983833-DD77-4486-A7AB-2324518FCFFA}" dt="2023-10-25T18:35:54.677" v="0" actId="47"/>
        <pc:sldMkLst>
          <pc:docMk/>
          <pc:sldMk cId="1576080225" sldId="510"/>
        </pc:sldMkLst>
      </pc:sldChg>
      <pc:sldChg chg="del">
        <pc:chgData name="buzdugan artur" userId="1770a38c255ab84c" providerId="LiveId" clId="{A4983833-DD77-4486-A7AB-2324518FCFFA}" dt="2023-10-25T18:35:54.677" v="0" actId="47"/>
        <pc:sldMkLst>
          <pc:docMk/>
          <pc:sldMk cId="2839671323" sldId="511"/>
        </pc:sldMkLst>
      </pc:sldChg>
      <pc:sldChg chg="del">
        <pc:chgData name="buzdugan artur" userId="1770a38c255ab84c" providerId="LiveId" clId="{A4983833-DD77-4486-A7AB-2324518FCFFA}" dt="2023-10-25T18:35:54.677" v="0" actId="47"/>
        <pc:sldMkLst>
          <pc:docMk/>
          <pc:sldMk cId="260784253" sldId="512"/>
        </pc:sldMkLst>
      </pc:sldChg>
      <pc:sldChg chg="del">
        <pc:chgData name="buzdugan artur" userId="1770a38c255ab84c" providerId="LiveId" clId="{A4983833-DD77-4486-A7AB-2324518FCFFA}" dt="2023-10-25T18:35:54.677" v="0" actId="47"/>
        <pc:sldMkLst>
          <pc:docMk/>
          <pc:sldMk cId="2934771989" sldId="514"/>
        </pc:sldMkLst>
      </pc:sldChg>
      <pc:sldChg chg="del">
        <pc:chgData name="buzdugan artur" userId="1770a38c255ab84c" providerId="LiveId" clId="{A4983833-DD77-4486-A7AB-2324518FCFFA}" dt="2023-10-25T18:35:54.677" v="0" actId="47"/>
        <pc:sldMkLst>
          <pc:docMk/>
          <pc:sldMk cId="1269522688" sldId="515"/>
        </pc:sldMkLst>
      </pc:sldChg>
      <pc:sldChg chg="del">
        <pc:chgData name="buzdugan artur" userId="1770a38c255ab84c" providerId="LiveId" clId="{A4983833-DD77-4486-A7AB-2324518FCFFA}" dt="2023-10-25T18:35:54.677" v="0" actId="47"/>
        <pc:sldMkLst>
          <pc:docMk/>
          <pc:sldMk cId="3914798743" sldId="516"/>
        </pc:sldMkLst>
      </pc:sldChg>
      <pc:sldChg chg="del">
        <pc:chgData name="buzdugan artur" userId="1770a38c255ab84c" providerId="LiveId" clId="{A4983833-DD77-4486-A7AB-2324518FCFFA}" dt="2023-10-25T18:35:54.677" v="0" actId="47"/>
        <pc:sldMkLst>
          <pc:docMk/>
          <pc:sldMk cId="660748656" sldId="517"/>
        </pc:sldMkLst>
      </pc:sldChg>
      <pc:sldChg chg="del">
        <pc:chgData name="buzdugan artur" userId="1770a38c255ab84c" providerId="LiveId" clId="{A4983833-DD77-4486-A7AB-2324518FCFFA}" dt="2023-10-25T18:35:54.677" v="0" actId="47"/>
        <pc:sldMkLst>
          <pc:docMk/>
          <pc:sldMk cId="4003096700" sldId="518"/>
        </pc:sldMkLst>
      </pc:sldChg>
      <pc:sldChg chg="del">
        <pc:chgData name="buzdugan artur" userId="1770a38c255ab84c" providerId="LiveId" clId="{A4983833-DD77-4486-A7AB-2324518FCFFA}" dt="2023-10-25T18:35:54.677" v="0" actId="47"/>
        <pc:sldMkLst>
          <pc:docMk/>
          <pc:sldMk cId="2389985146" sldId="519"/>
        </pc:sldMkLst>
      </pc:sldChg>
      <pc:sldChg chg="del">
        <pc:chgData name="buzdugan artur" userId="1770a38c255ab84c" providerId="LiveId" clId="{A4983833-DD77-4486-A7AB-2324518FCFFA}" dt="2023-10-25T18:35:54.677" v="0" actId="47"/>
        <pc:sldMkLst>
          <pc:docMk/>
          <pc:sldMk cId="3062236808" sldId="520"/>
        </pc:sldMkLst>
      </pc:sldChg>
      <pc:sldChg chg="del">
        <pc:chgData name="buzdugan artur" userId="1770a38c255ab84c" providerId="LiveId" clId="{A4983833-DD77-4486-A7AB-2324518FCFFA}" dt="2023-10-25T18:35:54.677" v="0" actId="47"/>
        <pc:sldMkLst>
          <pc:docMk/>
          <pc:sldMk cId="2711331519" sldId="521"/>
        </pc:sldMkLst>
      </pc:sldChg>
      <pc:sldChg chg="del">
        <pc:chgData name="buzdugan artur" userId="1770a38c255ab84c" providerId="LiveId" clId="{A4983833-DD77-4486-A7AB-2324518FCFFA}" dt="2023-10-25T18:35:54.677" v="0" actId="47"/>
        <pc:sldMkLst>
          <pc:docMk/>
          <pc:sldMk cId="4176886877" sldId="522"/>
        </pc:sldMkLst>
      </pc:sldChg>
      <pc:sldChg chg="del">
        <pc:chgData name="buzdugan artur" userId="1770a38c255ab84c" providerId="LiveId" clId="{A4983833-DD77-4486-A7AB-2324518FCFFA}" dt="2023-10-25T18:35:54.677" v="0" actId="47"/>
        <pc:sldMkLst>
          <pc:docMk/>
          <pc:sldMk cId="2518060411" sldId="525"/>
        </pc:sldMkLst>
      </pc:sldChg>
      <pc:sldChg chg="del">
        <pc:chgData name="buzdugan artur" userId="1770a38c255ab84c" providerId="LiveId" clId="{A4983833-DD77-4486-A7AB-2324518FCFFA}" dt="2023-10-25T18:35:54.677" v="0" actId="47"/>
        <pc:sldMkLst>
          <pc:docMk/>
          <pc:sldMk cId="2223337161" sldId="526"/>
        </pc:sldMkLst>
      </pc:sldChg>
      <pc:sldChg chg="del">
        <pc:chgData name="buzdugan artur" userId="1770a38c255ab84c" providerId="LiveId" clId="{A4983833-DD77-4486-A7AB-2324518FCFFA}" dt="2023-10-25T18:35:54.677" v="0" actId="47"/>
        <pc:sldMkLst>
          <pc:docMk/>
          <pc:sldMk cId="3850771037" sldId="527"/>
        </pc:sldMkLst>
      </pc:sldChg>
      <pc:sldChg chg="del">
        <pc:chgData name="buzdugan artur" userId="1770a38c255ab84c" providerId="LiveId" clId="{A4983833-DD77-4486-A7AB-2324518FCFFA}" dt="2023-10-25T18:35:54.677" v="0" actId="47"/>
        <pc:sldMkLst>
          <pc:docMk/>
          <pc:sldMk cId="1637758745" sldId="528"/>
        </pc:sldMkLst>
      </pc:sldChg>
      <pc:sldChg chg="del">
        <pc:chgData name="buzdugan artur" userId="1770a38c255ab84c" providerId="LiveId" clId="{A4983833-DD77-4486-A7AB-2324518FCFFA}" dt="2023-10-25T18:35:54.677" v="0" actId="47"/>
        <pc:sldMkLst>
          <pc:docMk/>
          <pc:sldMk cId="3407029371" sldId="529"/>
        </pc:sldMkLst>
      </pc:sldChg>
      <pc:sldChg chg="del">
        <pc:chgData name="buzdugan artur" userId="1770a38c255ab84c" providerId="LiveId" clId="{A4983833-DD77-4486-A7AB-2324518FCFFA}" dt="2023-10-25T18:35:54.677" v="0" actId="47"/>
        <pc:sldMkLst>
          <pc:docMk/>
          <pc:sldMk cId="652970375" sldId="530"/>
        </pc:sldMkLst>
      </pc:sldChg>
      <pc:sldChg chg="del">
        <pc:chgData name="buzdugan artur" userId="1770a38c255ab84c" providerId="LiveId" clId="{A4983833-DD77-4486-A7AB-2324518FCFFA}" dt="2023-10-25T18:35:54.677" v="0" actId="47"/>
        <pc:sldMkLst>
          <pc:docMk/>
          <pc:sldMk cId="695971444" sldId="531"/>
        </pc:sldMkLst>
      </pc:sldChg>
      <pc:sldChg chg="del">
        <pc:chgData name="buzdugan artur" userId="1770a38c255ab84c" providerId="LiveId" clId="{A4983833-DD77-4486-A7AB-2324518FCFFA}" dt="2023-10-25T18:35:54.677" v="0" actId="47"/>
        <pc:sldMkLst>
          <pc:docMk/>
          <pc:sldMk cId="1654482951" sldId="532"/>
        </pc:sldMkLst>
      </pc:sldChg>
      <pc:sldChg chg="del">
        <pc:chgData name="buzdugan artur" userId="1770a38c255ab84c" providerId="LiveId" clId="{A4983833-DD77-4486-A7AB-2324518FCFFA}" dt="2023-10-25T18:35:54.677" v="0" actId="47"/>
        <pc:sldMkLst>
          <pc:docMk/>
          <pc:sldMk cId="3139755155" sldId="533"/>
        </pc:sldMkLst>
      </pc:sldChg>
      <pc:sldChg chg="del">
        <pc:chgData name="buzdugan artur" userId="1770a38c255ab84c" providerId="LiveId" clId="{A4983833-DD77-4486-A7AB-2324518FCFFA}" dt="2023-10-25T18:35:54.677" v="0" actId="47"/>
        <pc:sldMkLst>
          <pc:docMk/>
          <pc:sldMk cId="2890093299" sldId="534"/>
        </pc:sldMkLst>
      </pc:sldChg>
      <pc:sldChg chg="modSp mod">
        <pc:chgData name="buzdugan artur" userId="1770a38c255ab84c" providerId="LiveId" clId="{A4983833-DD77-4486-A7AB-2324518FCFFA}" dt="2023-11-01T15:08:30.841" v="3802" actId="113"/>
        <pc:sldMkLst>
          <pc:docMk/>
          <pc:sldMk cId="1860518731" sldId="537"/>
        </pc:sldMkLst>
        <pc:spChg chg="mod">
          <ac:chgData name="buzdugan artur" userId="1770a38c255ab84c" providerId="LiveId" clId="{A4983833-DD77-4486-A7AB-2324518FCFFA}" dt="2023-11-01T15:08:30.841" v="3802" actId="113"/>
          <ac:spMkLst>
            <pc:docMk/>
            <pc:sldMk cId="1860518731" sldId="537"/>
            <ac:spMk id="3" creationId="{00000000-0000-0000-0000-000000000000}"/>
          </ac:spMkLst>
        </pc:spChg>
      </pc:sldChg>
      <pc:sldChg chg="ord">
        <pc:chgData name="buzdugan artur" userId="1770a38c255ab84c" providerId="LiveId" clId="{A4983833-DD77-4486-A7AB-2324518FCFFA}" dt="2023-11-01T15:09:56.158" v="3804"/>
        <pc:sldMkLst>
          <pc:docMk/>
          <pc:sldMk cId="3991742989" sldId="542"/>
        </pc:sldMkLst>
      </pc:sldChg>
      <pc:sldChg chg="del">
        <pc:chgData name="buzdugan artur" userId="1770a38c255ab84c" providerId="LiveId" clId="{A4983833-DD77-4486-A7AB-2324518FCFFA}" dt="2023-11-01T15:06:59.605" v="3801" actId="47"/>
        <pc:sldMkLst>
          <pc:docMk/>
          <pc:sldMk cId="2963253355" sldId="568"/>
        </pc:sldMkLst>
      </pc:sldChg>
      <pc:sldChg chg="del">
        <pc:chgData name="buzdugan artur" userId="1770a38c255ab84c" providerId="LiveId" clId="{A4983833-DD77-4486-A7AB-2324518FCFFA}" dt="2023-10-25T18:35:54.677" v="0" actId="47"/>
        <pc:sldMkLst>
          <pc:docMk/>
          <pc:sldMk cId="3111355403" sldId="582"/>
        </pc:sldMkLst>
      </pc:sldChg>
      <pc:sldChg chg="addSp modSp new mod">
        <pc:chgData name="buzdugan artur" userId="1770a38c255ab84c" providerId="LiveId" clId="{A4983833-DD77-4486-A7AB-2324518FCFFA}" dt="2023-11-01T14:16:29.586" v="1112" actId="5793"/>
        <pc:sldMkLst>
          <pc:docMk/>
          <pc:sldMk cId="3153237522" sldId="582"/>
        </pc:sldMkLst>
        <pc:spChg chg="mod">
          <ac:chgData name="buzdugan artur" userId="1770a38c255ab84c" providerId="LiveId" clId="{A4983833-DD77-4486-A7AB-2324518FCFFA}" dt="2023-11-01T14:00:41.666" v="390" actId="1076"/>
          <ac:spMkLst>
            <pc:docMk/>
            <pc:sldMk cId="3153237522" sldId="582"/>
            <ac:spMk id="2" creationId="{7484A316-FA51-7EC1-55FD-4DAB10F7025A}"/>
          </ac:spMkLst>
        </pc:spChg>
        <pc:spChg chg="mod">
          <ac:chgData name="buzdugan artur" userId="1770a38c255ab84c" providerId="LiveId" clId="{A4983833-DD77-4486-A7AB-2324518FCFFA}" dt="2023-11-01T14:16:29.586" v="1112" actId="5793"/>
          <ac:spMkLst>
            <pc:docMk/>
            <pc:sldMk cId="3153237522" sldId="582"/>
            <ac:spMk id="3" creationId="{74D50A78-2670-3907-B884-78DCC37BF241}"/>
          </ac:spMkLst>
        </pc:spChg>
        <pc:picChg chg="add mod">
          <ac:chgData name="buzdugan artur" userId="1770a38c255ab84c" providerId="LiveId" clId="{A4983833-DD77-4486-A7AB-2324518FCFFA}" dt="2023-11-01T14:15:35.127" v="1104" actId="14100"/>
          <ac:picMkLst>
            <pc:docMk/>
            <pc:sldMk cId="3153237522" sldId="582"/>
            <ac:picMk id="5" creationId="{8B6574EF-43FD-6A65-0C1C-217C473B6058}"/>
          </ac:picMkLst>
        </pc:picChg>
        <pc:picChg chg="add mod">
          <ac:chgData name="buzdugan artur" userId="1770a38c255ab84c" providerId="LiveId" clId="{A4983833-DD77-4486-A7AB-2324518FCFFA}" dt="2023-11-01T14:16:18.432" v="1108" actId="14100"/>
          <ac:picMkLst>
            <pc:docMk/>
            <pc:sldMk cId="3153237522" sldId="582"/>
            <ac:picMk id="7" creationId="{9A1422C8-79C7-74C5-7A8A-08A73C4B82B5}"/>
          </ac:picMkLst>
        </pc:picChg>
      </pc:sldChg>
      <pc:sldChg chg="addSp delSp modSp new mod">
        <pc:chgData name="buzdugan artur" userId="1770a38c255ab84c" providerId="LiveId" clId="{A4983833-DD77-4486-A7AB-2324518FCFFA}" dt="2023-11-01T14:17:39.888" v="1124" actId="14100"/>
        <pc:sldMkLst>
          <pc:docMk/>
          <pc:sldMk cId="3024361152" sldId="583"/>
        </pc:sldMkLst>
        <pc:spChg chg="mod">
          <ac:chgData name="buzdugan artur" userId="1770a38c255ab84c" providerId="LiveId" clId="{A4983833-DD77-4486-A7AB-2324518FCFFA}" dt="2023-11-01T14:17:16.567" v="1117" actId="1076"/>
          <ac:spMkLst>
            <pc:docMk/>
            <pc:sldMk cId="3024361152" sldId="583"/>
            <ac:spMk id="2" creationId="{DAEA5813-0336-86C1-E3A7-728F161C8F2F}"/>
          </ac:spMkLst>
        </pc:spChg>
        <pc:spChg chg="del">
          <ac:chgData name="buzdugan artur" userId="1770a38c255ab84c" providerId="LiveId" clId="{A4983833-DD77-4486-A7AB-2324518FCFFA}" dt="2023-11-01T14:06:04.512" v="679" actId="22"/>
          <ac:spMkLst>
            <pc:docMk/>
            <pc:sldMk cId="3024361152" sldId="583"/>
            <ac:spMk id="3" creationId="{5AFC9B23-A570-0BBC-1262-F5FFDDBEA326}"/>
          </ac:spMkLst>
        </pc:spChg>
        <pc:spChg chg="add mod">
          <ac:chgData name="buzdugan artur" userId="1770a38c255ab84c" providerId="LiveId" clId="{A4983833-DD77-4486-A7AB-2324518FCFFA}" dt="2023-11-01T14:17:29.854" v="1121" actId="14100"/>
          <ac:spMkLst>
            <pc:docMk/>
            <pc:sldMk cId="3024361152" sldId="583"/>
            <ac:spMk id="9" creationId="{B29B2F81-6A29-66F5-6328-EBE0B87B4F1D}"/>
          </ac:spMkLst>
        </pc:spChg>
        <pc:spChg chg="add mod">
          <ac:chgData name="buzdugan artur" userId="1770a38c255ab84c" providerId="LiveId" clId="{A4983833-DD77-4486-A7AB-2324518FCFFA}" dt="2023-11-01T14:17:39.888" v="1124" actId="14100"/>
          <ac:spMkLst>
            <pc:docMk/>
            <pc:sldMk cId="3024361152" sldId="583"/>
            <ac:spMk id="11" creationId="{BB5D905E-9F58-AD6B-3DD1-D32D8BA4C5D2}"/>
          </ac:spMkLst>
        </pc:spChg>
        <pc:picChg chg="add mod ord">
          <ac:chgData name="buzdugan artur" userId="1770a38c255ab84c" providerId="LiveId" clId="{A4983833-DD77-4486-A7AB-2324518FCFFA}" dt="2023-11-01T14:17:25.307" v="1120" actId="14100"/>
          <ac:picMkLst>
            <pc:docMk/>
            <pc:sldMk cId="3024361152" sldId="583"/>
            <ac:picMk id="5" creationId="{0A17BEF4-0DA1-2D46-6A1A-AD215948D3DE}"/>
          </ac:picMkLst>
        </pc:picChg>
        <pc:picChg chg="add mod">
          <ac:chgData name="buzdugan artur" userId="1770a38c255ab84c" providerId="LiveId" clId="{A4983833-DD77-4486-A7AB-2324518FCFFA}" dt="2023-11-01T14:17:32.306" v="1122" actId="1076"/>
          <ac:picMkLst>
            <pc:docMk/>
            <pc:sldMk cId="3024361152" sldId="583"/>
            <ac:picMk id="7" creationId="{F9F185F6-617F-879F-53A3-A5A328861C3C}"/>
          </ac:picMkLst>
        </pc:picChg>
        <pc:picChg chg="add mod">
          <ac:chgData name="buzdugan artur" userId="1770a38c255ab84c" providerId="LiveId" clId="{A4983833-DD77-4486-A7AB-2324518FCFFA}" dt="2023-11-01T14:17:22.095" v="1119" actId="14100"/>
          <ac:picMkLst>
            <pc:docMk/>
            <pc:sldMk cId="3024361152" sldId="583"/>
            <ac:picMk id="12" creationId="{ED469C2D-E083-62BF-6CD4-D3E0AEED6CAF}"/>
          </ac:picMkLst>
        </pc:picChg>
      </pc:sldChg>
      <pc:sldChg chg="del">
        <pc:chgData name="buzdugan artur" userId="1770a38c255ab84c" providerId="LiveId" clId="{A4983833-DD77-4486-A7AB-2324518FCFFA}" dt="2023-10-25T18:35:54.677" v="0" actId="47"/>
        <pc:sldMkLst>
          <pc:docMk/>
          <pc:sldMk cId="3801557257" sldId="583"/>
        </pc:sldMkLst>
      </pc:sldChg>
      <pc:sldChg chg="addSp modSp new mod">
        <pc:chgData name="buzdugan artur" userId="1770a38c255ab84c" providerId="LiveId" clId="{A4983833-DD77-4486-A7AB-2324518FCFFA}" dt="2023-11-01T14:29:33.101" v="1580" actId="1076"/>
        <pc:sldMkLst>
          <pc:docMk/>
          <pc:sldMk cId="4228314832" sldId="584"/>
        </pc:sldMkLst>
        <pc:spChg chg="mod">
          <ac:chgData name="buzdugan artur" userId="1770a38c255ab84c" providerId="LiveId" clId="{A4983833-DD77-4486-A7AB-2324518FCFFA}" dt="2023-11-01T14:29:24.906" v="1578" actId="20577"/>
          <ac:spMkLst>
            <pc:docMk/>
            <pc:sldMk cId="4228314832" sldId="584"/>
            <ac:spMk id="2" creationId="{92CF7B1C-1B6A-97D4-D292-95FDCA16D215}"/>
          </ac:spMkLst>
        </pc:spChg>
        <pc:spChg chg="mod">
          <ac:chgData name="buzdugan artur" userId="1770a38c255ab84c" providerId="LiveId" clId="{A4983833-DD77-4486-A7AB-2324518FCFFA}" dt="2023-11-01T14:29:31.226" v="1579" actId="1076"/>
          <ac:spMkLst>
            <pc:docMk/>
            <pc:sldMk cId="4228314832" sldId="584"/>
            <ac:spMk id="3" creationId="{6D43CE12-2E09-B92E-9518-BB566E7BE921}"/>
          </ac:spMkLst>
        </pc:spChg>
        <pc:picChg chg="add mod">
          <ac:chgData name="buzdugan artur" userId="1770a38c255ab84c" providerId="LiveId" clId="{A4983833-DD77-4486-A7AB-2324518FCFFA}" dt="2023-11-01T14:29:33.101" v="1580" actId="1076"/>
          <ac:picMkLst>
            <pc:docMk/>
            <pc:sldMk cId="4228314832" sldId="584"/>
            <ac:picMk id="5" creationId="{69C86B9C-FF2A-C301-D4A7-4E60AF261DE0}"/>
          </ac:picMkLst>
        </pc:picChg>
      </pc:sldChg>
      <pc:sldChg chg="addSp modSp new mod">
        <pc:chgData name="buzdugan artur" userId="1770a38c255ab84c" providerId="LiveId" clId="{A4983833-DD77-4486-A7AB-2324518FCFFA}" dt="2023-11-01T14:38:41.179" v="2275" actId="6549"/>
        <pc:sldMkLst>
          <pc:docMk/>
          <pc:sldMk cId="1015867555" sldId="585"/>
        </pc:sldMkLst>
        <pc:spChg chg="mod">
          <ac:chgData name="buzdugan artur" userId="1770a38c255ab84c" providerId="LiveId" clId="{A4983833-DD77-4486-A7AB-2324518FCFFA}" dt="2023-11-01T14:30:07.219" v="1626" actId="1076"/>
          <ac:spMkLst>
            <pc:docMk/>
            <pc:sldMk cId="1015867555" sldId="585"/>
            <ac:spMk id="2" creationId="{D3D86C5C-FE14-DBFE-CCAC-38106E553AE0}"/>
          </ac:spMkLst>
        </pc:spChg>
        <pc:spChg chg="mod">
          <ac:chgData name="buzdugan artur" userId="1770a38c255ab84c" providerId="LiveId" clId="{A4983833-DD77-4486-A7AB-2324518FCFFA}" dt="2023-11-01T14:38:41.179" v="2275" actId="6549"/>
          <ac:spMkLst>
            <pc:docMk/>
            <pc:sldMk cId="1015867555" sldId="585"/>
            <ac:spMk id="3" creationId="{F930BEFB-C701-F048-57FF-8A3F0E86F3B6}"/>
          </ac:spMkLst>
        </pc:spChg>
        <pc:picChg chg="add mod">
          <ac:chgData name="buzdugan artur" userId="1770a38c255ab84c" providerId="LiveId" clId="{A4983833-DD77-4486-A7AB-2324518FCFFA}" dt="2023-11-01T14:36:34.495" v="2105" actId="1076"/>
          <ac:picMkLst>
            <pc:docMk/>
            <pc:sldMk cId="1015867555" sldId="585"/>
            <ac:picMk id="5" creationId="{06688205-19DC-A687-186C-BD9FC9C81B2C}"/>
          </ac:picMkLst>
        </pc:picChg>
        <pc:picChg chg="add mod">
          <ac:chgData name="buzdugan artur" userId="1770a38c255ab84c" providerId="LiveId" clId="{A4983833-DD77-4486-A7AB-2324518FCFFA}" dt="2023-11-01T14:35:59.356" v="2079" actId="14100"/>
          <ac:picMkLst>
            <pc:docMk/>
            <pc:sldMk cId="1015867555" sldId="585"/>
            <ac:picMk id="7" creationId="{DFBC2A9E-077F-DD53-C473-BF725CBA83A8}"/>
          </ac:picMkLst>
        </pc:picChg>
      </pc:sldChg>
      <pc:sldChg chg="addSp modSp new mod">
        <pc:chgData name="buzdugan artur" userId="1770a38c255ab84c" providerId="LiveId" clId="{A4983833-DD77-4486-A7AB-2324518FCFFA}" dt="2023-11-01T14:49:25.177" v="2969" actId="20577"/>
        <pc:sldMkLst>
          <pc:docMk/>
          <pc:sldMk cId="1731477695" sldId="586"/>
        </pc:sldMkLst>
        <pc:spChg chg="mod">
          <ac:chgData name="buzdugan artur" userId="1770a38c255ab84c" providerId="LiveId" clId="{A4983833-DD77-4486-A7AB-2324518FCFFA}" dt="2023-11-01T14:49:25.177" v="2969" actId="20577"/>
          <ac:spMkLst>
            <pc:docMk/>
            <pc:sldMk cId="1731477695" sldId="586"/>
            <ac:spMk id="2" creationId="{099BB7FB-4458-E6F6-258C-9EF2F9A7688F}"/>
          </ac:spMkLst>
        </pc:spChg>
        <pc:spChg chg="mod">
          <ac:chgData name="buzdugan artur" userId="1770a38c255ab84c" providerId="LiveId" clId="{A4983833-DD77-4486-A7AB-2324518FCFFA}" dt="2023-11-01T14:49:01.850" v="2954" actId="6549"/>
          <ac:spMkLst>
            <pc:docMk/>
            <pc:sldMk cId="1731477695" sldId="586"/>
            <ac:spMk id="3" creationId="{135DBFE3-5024-91B8-4D79-330A2720A13F}"/>
          </ac:spMkLst>
        </pc:spChg>
        <pc:picChg chg="add mod">
          <ac:chgData name="buzdugan artur" userId="1770a38c255ab84c" providerId="LiveId" clId="{A4983833-DD77-4486-A7AB-2324518FCFFA}" dt="2023-11-01T14:49:09.202" v="2955" actId="1076"/>
          <ac:picMkLst>
            <pc:docMk/>
            <pc:sldMk cId="1731477695" sldId="586"/>
            <ac:picMk id="5" creationId="{39C8197F-6AB0-7479-2D20-457F1430975E}"/>
          </ac:picMkLst>
        </pc:picChg>
      </pc:sldChg>
      <pc:sldChg chg="addSp modSp new mod">
        <pc:chgData name="buzdugan artur" userId="1770a38c255ab84c" providerId="LiveId" clId="{A4983833-DD77-4486-A7AB-2324518FCFFA}" dt="2023-11-01T15:02:26.715" v="3430" actId="6549"/>
        <pc:sldMkLst>
          <pc:docMk/>
          <pc:sldMk cId="3886491054" sldId="587"/>
        </pc:sldMkLst>
        <pc:spChg chg="mod">
          <ac:chgData name="buzdugan artur" userId="1770a38c255ab84c" providerId="LiveId" clId="{A4983833-DD77-4486-A7AB-2324518FCFFA}" dt="2023-11-01T15:02:26.715" v="3430" actId="6549"/>
          <ac:spMkLst>
            <pc:docMk/>
            <pc:sldMk cId="3886491054" sldId="587"/>
            <ac:spMk id="2" creationId="{9F7DC803-46D4-8F33-D996-48C3A030A0B9}"/>
          </ac:spMkLst>
        </pc:spChg>
        <pc:spChg chg="mod">
          <ac:chgData name="buzdugan artur" userId="1770a38c255ab84c" providerId="LiveId" clId="{A4983833-DD77-4486-A7AB-2324518FCFFA}" dt="2023-11-01T14:53:47.486" v="3176" actId="6549"/>
          <ac:spMkLst>
            <pc:docMk/>
            <pc:sldMk cId="3886491054" sldId="587"/>
            <ac:spMk id="3" creationId="{16639730-2F04-1910-EEB6-9F5115DB1198}"/>
          </ac:spMkLst>
        </pc:spChg>
        <pc:picChg chg="add mod">
          <ac:chgData name="buzdugan artur" userId="1770a38c255ab84c" providerId="LiveId" clId="{A4983833-DD77-4486-A7AB-2324518FCFFA}" dt="2023-11-01T14:52:10.747" v="3031" actId="14100"/>
          <ac:picMkLst>
            <pc:docMk/>
            <pc:sldMk cId="3886491054" sldId="587"/>
            <ac:picMk id="5" creationId="{AB2ECEE7-22D6-96ED-95F8-C56C29B432CF}"/>
          </ac:picMkLst>
        </pc:picChg>
      </pc:sldChg>
      <pc:sldChg chg="addSp modSp new mod">
        <pc:chgData name="buzdugan artur" userId="1770a38c255ab84c" providerId="LiveId" clId="{A4983833-DD77-4486-A7AB-2324518FCFFA}" dt="2023-11-01T14:57:23.833" v="3341" actId="6549"/>
        <pc:sldMkLst>
          <pc:docMk/>
          <pc:sldMk cId="2546699410" sldId="588"/>
        </pc:sldMkLst>
        <pc:spChg chg="mod">
          <ac:chgData name="buzdugan artur" userId="1770a38c255ab84c" providerId="LiveId" clId="{A4983833-DD77-4486-A7AB-2324518FCFFA}" dt="2023-11-01T14:55:03.956" v="3215" actId="14100"/>
          <ac:spMkLst>
            <pc:docMk/>
            <pc:sldMk cId="2546699410" sldId="588"/>
            <ac:spMk id="2" creationId="{7A83EBCA-2BCD-9CA0-F63D-8AC8463ECFA9}"/>
          </ac:spMkLst>
        </pc:spChg>
        <pc:spChg chg="mod">
          <ac:chgData name="buzdugan artur" userId="1770a38c255ab84c" providerId="LiveId" clId="{A4983833-DD77-4486-A7AB-2324518FCFFA}" dt="2023-11-01T14:57:23.833" v="3341" actId="6549"/>
          <ac:spMkLst>
            <pc:docMk/>
            <pc:sldMk cId="2546699410" sldId="588"/>
            <ac:spMk id="3" creationId="{60EC07B0-815D-4C95-8E5B-533B7F2ABE6B}"/>
          </ac:spMkLst>
        </pc:spChg>
        <pc:picChg chg="add mod">
          <ac:chgData name="buzdugan artur" userId="1770a38c255ab84c" providerId="LiveId" clId="{A4983833-DD77-4486-A7AB-2324518FCFFA}" dt="2023-11-01T14:55:37.871" v="3218" actId="1076"/>
          <ac:picMkLst>
            <pc:docMk/>
            <pc:sldMk cId="2546699410" sldId="588"/>
            <ac:picMk id="5" creationId="{98D249C8-D7B0-77F8-7B67-E2D2A241D070}"/>
          </ac:picMkLst>
        </pc:picChg>
      </pc:sldChg>
      <pc:sldChg chg="addSp modSp new mod">
        <pc:chgData name="buzdugan artur" userId="1770a38c255ab84c" providerId="LiveId" clId="{A4983833-DD77-4486-A7AB-2324518FCFFA}" dt="2023-11-01T15:01:03.009" v="3427" actId="20577"/>
        <pc:sldMkLst>
          <pc:docMk/>
          <pc:sldMk cId="3511003821" sldId="589"/>
        </pc:sldMkLst>
        <pc:spChg chg="mod">
          <ac:chgData name="buzdugan artur" userId="1770a38c255ab84c" providerId="LiveId" clId="{A4983833-DD77-4486-A7AB-2324518FCFFA}" dt="2023-11-01T14:58:06.864" v="3388" actId="1076"/>
          <ac:spMkLst>
            <pc:docMk/>
            <pc:sldMk cId="3511003821" sldId="589"/>
            <ac:spMk id="2" creationId="{80D7C038-09A0-2D41-A2F2-5A1D3C181157}"/>
          </ac:spMkLst>
        </pc:spChg>
        <pc:spChg chg="mod">
          <ac:chgData name="buzdugan artur" userId="1770a38c255ab84c" providerId="LiveId" clId="{A4983833-DD77-4486-A7AB-2324518FCFFA}" dt="2023-11-01T15:01:03.009" v="3427" actId="20577"/>
          <ac:spMkLst>
            <pc:docMk/>
            <pc:sldMk cId="3511003821" sldId="589"/>
            <ac:spMk id="3" creationId="{EAFC8A90-68E6-F425-AB3E-4B0628FC5B41}"/>
          </ac:spMkLst>
        </pc:spChg>
        <pc:picChg chg="add mod">
          <ac:chgData name="buzdugan artur" userId="1770a38c255ab84c" providerId="LiveId" clId="{A4983833-DD77-4486-A7AB-2324518FCFFA}" dt="2023-11-01T14:59:26.463" v="3397" actId="1076"/>
          <ac:picMkLst>
            <pc:docMk/>
            <pc:sldMk cId="3511003821" sldId="589"/>
            <ac:picMk id="5" creationId="{4644AE1B-AC7C-4427-D57A-0BC68358BB28}"/>
          </ac:picMkLst>
        </pc:picChg>
      </pc:sldChg>
      <pc:sldChg chg="modSp new mod">
        <pc:chgData name="buzdugan artur" userId="1770a38c255ab84c" providerId="LiveId" clId="{A4983833-DD77-4486-A7AB-2324518FCFFA}" dt="2023-11-01T15:06:47.312" v="3799" actId="1076"/>
        <pc:sldMkLst>
          <pc:docMk/>
          <pc:sldMk cId="2888151894" sldId="590"/>
        </pc:sldMkLst>
        <pc:spChg chg="mod">
          <ac:chgData name="buzdugan artur" userId="1770a38c255ab84c" providerId="LiveId" clId="{A4983833-DD77-4486-A7AB-2324518FCFFA}" dt="2023-11-01T15:06:44.563" v="3798" actId="1076"/>
          <ac:spMkLst>
            <pc:docMk/>
            <pc:sldMk cId="2888151894" sldId="590"/>
            <ac:spMk id="2" creationId="{626717AD-621E-BD38-E532-7E4F68DBE134}"/>
          </ac:spMkLst>
        </pc:spChg>
        <pc:spChg chg="mod">
          <ac:chgData name="buzdugan artur" userId="1770a38c255ab84c" providerId="LiveId" clId="{A4983833-DD77-4486-A7AB-2324518FCFFA}" dt="2023-11-01T15:06:47.312" v="3799" actId="1076"/>
          <ac:spMkLst>
            <pc:docMk/>
            <pc:sldMk cId="2888151894" sldId="590"/>
            <ac:spMk id="3" creationId="{955987BA-0DF0-36EF-926C-1BB051B2178F}"/>
          </ac:spMkLst>
        </pc:spChg>
      </pc:sldChg>
      <pc:sldChg chg="modSp new del mod">
        <pc:chgData name="buzdugan artur" userId="1770a38c255ab84c" providerId="LiveId" clId="{A4983833-DD77-4486-A7AB-2324518FCFFA}" dt="2023-11-01T15:06:50.138" v="3800" actId="47"/>
        <pc:sldMkLst>
          <pc:docMk/>
          <pc:sldMk cId="2293712871" sldId="591"/>
        </pc:sldMkLst>
        <pc:spChg chg="mod">
          <ac:chgData name="buzdugan artur" userId="1770a38c255ab84c" providerId="LiveId" clId="{A4983833-DD77-4486-A7AB-2324518FCFFA}" dt="2023-11-01T15:05:29.140" v="3727" actId="14100"/>
          <ac:spMkLst>
            <pc:docMk/>
            <pc:sldMk cId="2293712871" sldId="591"/>
            <ac:spMk id="2" creationId="{5878E2A0-D1FB-3447-A150-B05BD8EE5B0F}"/>
          </ac:spMkLst>
        </pc:spChg>
        <pc:spChg chg="mod">
          <ac:chgData name="buzdugan artur" userId="1770a38c255ab84c" providerId="LiveId" clId="{A4983833-DD77-4486-A7AB-2324518FCFFA}" dt="2023-11-01T15:05:51.712" v="3763" actId="20577"/>
          <ac:spMkLst>
            <pc:docMk/>
            <pc:sldMk cId="2293712871" sldId="591"/>
            <ac:spMk id="3" creationId="{1BB10D7E-8C35-5E35-AE9F-4A24D87AB3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3" name="Rectangle 3"/>
          <p:cNvSpPr>
            <a:spLocks noGrp="1" noChangeArrowheads="1"/>
          </p:cNvSpPr>
          <p:nvPr>
            <p:ph type="dt"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a:p>
        </p:txBody>
      </p:sp>
      <p:sp>
        <p:nvSpPr>
          <p:cNvPr id="40965" name="Rectangle 5"/>
          <p:cNvSpPr>
            <a:spLocks noGrp="1" noChangeArrowheads="1"/>
          </p:cNvSpPr>
          <p:nvPr>
            <p:ph type="body" sz="quarter" idx="3"/>
          </p:nvPr>
        </p:nvSpPr>
        <p:spPr bwMode="auto">
          <a:xfrm>
            <a:off x="914400" y="4419600"/>
            <a:ext cx="510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0966"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7" name="Rectangle 7"/>
          <p:cNvSpPr>
            <a:spLocks noGrp="1" noChangeArrowheads="1"/>
          </p:cNvSpPr>
          <p:nvPr>
            <p:ph type="sldNum" sz="quarter" idx="5"/>
          </p:nvPr>
        </p:nvSpPr>
        <p:spPr bwMode="auto">
          <a:xfrm>
            <a:off x="39624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65C1F53-E035-42A7-9DDB-2DC02EF80B1A}" type="slidenum">
              <a:rPr lang="en-US" altLang="en-US"/>
              <a:pPr>
                <a:defRPr/>
              </a:pPr>
              <a:t>‹#›</a:t>
            </a:fld>
            <a:endParaRPr lang="en-US" altLang="en-US"/>
          </a:p>
        </p:txBody>
      </p:sp>
    </p:spTree>
    <p:extLst>
      <p:ext uri="{BB962C8B-B14F-4D97-AF65-F5344CB8AC3E}">
        <p14:creationId xmlns:p14="http://schemas.microsoft.com/office/powerpoint/2010/main" val="809168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C14AF1A-6D1B-4DA6-9F5F-9310EAF12376}" type="slidenum">
              <a:rPr lang="en-US" altLang="en-US" baseline="-25000" smtClean="0">
                <a:latin typeface="Arial" panose="020B0604020202020204" pitchFamily="34" charset="0"/>
              </a:rPr>
              <a:pPr fontAlgn="base">
                <a:spcBef>
                  <a:spcPct val="0"/>
                </a:spcBef>
                <a:spcAft>
                  <a:spcPct val="0"/>
                </a:spcAft>
              </a:pPr>
              <a:t>1</a:t>
            </a:fld>
            <a:endParaRPr lang="en-US" altLang="en-US" baseline="-250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txBody>
          <a:bodyPr/>
          <a:lstStyle/>
          <a:p>
            <a:endParaRPr lang="en-US"/>
          </a:p>
        </p:txBody>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4187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6A76D581-2B1A-4316-89E8-9CD3605122F3}" type="slidenum">
              <a:rPr lang="en-US" altLang="en-US" sz="1200"/>
              <a:pPr/>
              <a:t>28</a:t>
            </a:fld>
            <a:endParaRPr lang="en-US" altLang="en-US" sz="1200"/>
          </a:p>
        </p:txBody>
      </p:sp>
      <p:sp>
        <p:nvSpPr>
          <p:cNvPr id="59395" name="Rectangle 2"/>
          <p:cNvSpPr>
            <a:spLocks noGrp="1" noRot="1" noChangeAspect="1" noChangeArrowheads="1" noTextEdit="1"/>
          </p:cNvSpPr>
          <p:nvPr>
            <p:ph type="sldImg"/>
          </p:nvPr>
        </p:nvSpPr>
        <p:spPr>
          <a:ln/>
        </p:spPr>
        <p:txBody>
          <a:bodyPr/>
          <a:lstStyle/>
          <a:p>
            <a:endParaRPr lang="en-US"/>
          </a:p>
        </p:txBody>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077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5A3C5FE-4E72-42D8-B474-44E6327BE046}" type="slidenum">
              <a:rPr lang="en-US" altLang="en-US" sz="1200"/>
              <a:pPr/>
              <a:t>14</a:t>
            </a:fld>
            <a:endParaRPr lang="en-US" altLang="en-US" sz="1200"/>
          </a:p>
        </p:txBody>
      </p:sp>
      <p:sp>
        <p:nvSpPr>
          <p:cNvPr id="51203" name="Rectangle 2"/>
          <p:cNvSpPr>
            <a:spLocks noGrp="1" noRot="1" noChangeAspect="1" noChangeArrowheads="1" noTextEdit="1"/>
          </p:cNvSpPr>
          <p:nvPr>
            <p:ph type="sldImg"/>
          </p:nvPr>
        </p:nvSpPr>
        <p:spPr>
          <a:ln/>
        </p:spPr>
        <p:txBody>
          <a:bodyPr/>
          <a:lstStyle/>
          <a:p>
            <a:endParaRPr lang="en-US"/>
          </a:p>
        </p:txBody>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4470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2FB7F163-F137-4732-A640-8C16305A5E59}" type="slidenum">
              <a:rPr lang="en-US" altLang="en-US" sz="1200"/>
              <a:pPr/>
              <a:t>15</a:t>
            </a:fld>
            <a:endParaRPr lang="en-US" altLang="en-US" sz="1200"/>
          </a:p>
        </p:txBody>
      </p:sp>
      <p:sp>
        <p:nvSpPr>
          <p:cNvPr id="52227" name="Rectangle 2"/>
          <p:cNvSpPr>
            <a:spLocks noGrp="1" noRot="1" noChangeAspect="1" noChangeArrowheads="1" noTextEdit="1"/>
          </p:cNvSpPr>
          <p:nvPr>
            <p:ph type="sldImg"/>
          </p:nvPr>
        </p:nvSpPr>
        <p:spPr>
          <a:ln/>
        </p:spPr>
        <p:txBody>
          <a:bodyPr/>
          <a:lstStyle/>
          <a:p>
            <a:endParaRPr lang="en-US"/>
          </a:p>
        </p:txBody>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16618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8ED638C7-C47C-4C00-96B6-B14EF4F09169}" type="slidenum">
              <a:rPr lang="en-US" altLang="en-US" sz="1200"/>
              <a:pPr/>
              <a:t>16</a:t>
            </a:fld>
            <a:endParaRPr lang="en-US" altLang="en-US" sz="1200"/>
          </a:p>
        </p:txBody>
      </p:sp>
      <p:sp>
        <p:nvSpPr>
          <p:cNvPr id="53251" name="Rectangle 2"/>
          <p:cNvSpPr>
            <a:spLocks noGrp="1" noRot="1" noChangeAspect="1" noChangeArrowheads="1" noTextEdit="1"/>
          </p:cNvSpPr>
          <p:nvPr>
            <p:ph type="sldImg"/>
          </p:nvPr>
        </p:nvSpPr>
        <p:spPr>
          <a:ln/>
        </p:spPr>
        <p:txBody>
          <a:bodyPr/>
          <a:lstStyle/>
          <a:p>
            <a:endParaRPr lang="en-US"/>
          </a:p>
        </p:txBody>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2815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9C5D541-BA01-42EC-ABEC-88DB17DB1FDE}" type="slidenum">
              <a:rPr lang="en-US" altLang="en-US" sz="1200"/>
              <a:pPr/>
              <a:t>17</a:t>
            </a:fld>
            <a:endParaRPr lang="en-US" altLang="en-US" sz="1200"/>
          </a:p>
        </p:txBody>
      </p:sp>
      <p:sp>
        <p:nvSpPr>
          <p:cNvPr id="54275" name="Rectangle 2"/>
          <p:cNvSpPr>
            <a:spLocks noGrp="1" noRot="1" noChangeAspect="1" noChangeArrowheads="1" noTextEdit="1"/>
          </p:cNvSpPr>
          <p:nvPr>
            <p:ph type="sldImg"/>
          </p:nvPr>
        </p:nvSpPr>
        <p:spPr>
          <a:ln/>
        </p:spPr>
        <p:txBody>
          <a:bodyPr/>
          <a:lstStyle/>
          <a:p>
            <a:endParaRPr lang="en-US"/>
          </a:p>
        </p:txBody>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094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39F74E2A-1E9C-437C-80C9-9CE657E8938D}" type="slidenum">
              <a:rPr lang="en-US" altLang="en-US" sz="1200"/>
              <a:pPr/>
              <a:t>18</a:t>
            </a:fld>
            <a:endParaRPr lang="en-US" altLang="en-US" sz="1200"/>
          </a:p>
        </p:txBody>
      </p:sp>
      <p:sp>
        <p:nvSpPr>
          <p:cNvPr id="55299" name="Rectangle 2"/>
          <p:cNvSpPr>
            <a:spLocks noGrp="1" noRot="1" noChangeAspect="1" noChangeArrowheads="1" noTextEdit="1"/>
          </p:cNvSpPr>
          <p:nvPr>
            <p:ph type="sldImg"/>
          </p:nvPr>
        </p:nvSpPr>
        <p:spPr>
          <a:ln/>
        </p:spPr>
        <p:txBody>
          <a:bodyPr/>
          <a:lstStyle/>
          <a:p>
            <a:endParaRPr lang="en-US"/>
          </a:p>
        </p:txBody>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2632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47D7DFE1-6813-413F-8C1D-EC5517CE7404}" type="slidenum">
              <a:rPr lang="en-US" altLang="en-US" sz="1200"/>
              <a:pPr/>
              <a:t>19</a:t>
            </a:fld>
            <a:endParaRPr lang="en-US" altLang="en-US" sz="1200"/>
          </a:p>
        </p:txBody>
      </p:sp>
      <p:sp>
        <p:nvSpPr>
          <p:cNvPr id="56323" name="Rectangle 2"/>
          <p:cNvSpPr>
            <a:spLocks noGrp="1" noRot="1" noChangeAspect="1" noChangeArrowheads="1" noTextEdit="1"/>
          </p:cNvSpPr>
          <p:nvPr>
            <p:ph type="sldImg"/>
          </p:nvPr>
        </p:nvSpPr>
        <p:spPr>
          <a:ln/>
        </p:spPr>
        <p:txBody>
          <a:bodyPr/>
          <a:lstStyle/>
          <a:p>
            <a:endParaRPr lang="en-US"/>
          </a:p>
        </p:txBody>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672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720DD216-AB57-4FC1-AD0B-0DA685F76810}" type="slidenum">
              <a:rPr lang="en-US" altLang="en-US" sz="1200"/>
              <a:pPr/>
              <a:t>20</a:t>
            </a:fld>
            <a:endParaRPr lang="en-US" altLang="en-US" sz="1200"/>
          </a:p>
        </p:txBody>
      </p:sp>
      <p:sp>
        <p:nvSpPr>
          <p:cNvPr id="57347" name="Rectangle 2"/>
          <p:cNvSpPr>
            <a:spLocks noGrp="1" noRot="1" noChangeAspect="1" noChangeArrowheads="1" noTextEdit="1"/>
          </p:cNvSpPr>
          <p:nvPr>
            <p:ph type="sldImg"/>
          </p:nvPr>
        </p:nvSpPr>
        <p:spPr>
          <a:ln/>
        </p:spPr>
        <p:txBody>
          <a:bodyPr/>
          <a:lstStyle/>
          <a:p>
            <a:endParaRPr lang="en-US"/>
          </a:p>
        </p:txBody>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22730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1F76ABF-AF82-44F3-A508-83B11134C91E}" type="slidenum">
              <a:rPr lang="en-US" altLang="en-US" sz="1200"/>
              <a:pPr/>
              <a:t>27</a:t>
            </a:fld>
            <a:endParaRPr lang="en-US" altLang="en-US" sz="1200"/>
          </a:p>
        </p:txBody>
      </p:sp>
      <p:sp>
        <p:nvSpPr>
          <p:cNvPr id="58371" name="Rectangle 2"/>
          <p:cNvSpPr>
            <a:spLocks noGrp="1" noRot="1" noChangeAspect="1" noChangeArrowheads="1" noTextEdit="1"/>
          </p:cNvSpPr>
          <p:nvPr>
            <p:ph type="sldImg"/>
          </p:nvPr>
        </p:nvSpPr>
        <p:spPr>
          <a:ln/>
        </p:spPr>
        <p:txBody>
          <a:bodyPr/>
          <a:lstStyle/>
          <a:p>
            <a:endParaRPr lang="en-US"/>
          </a:p>
        </p:txBody>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15068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2395538" y="328613"/>
            <a:ext cx="3087687" cy="309562"/>
          </a:xfr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1435100" y="798513"/>
            <a:ext cx="801688" cy="504825"/>
          </a:xfrm>
        </p:spPr>
        <p:txBody>
          <a:bodyPr/>
          <a:lstStyle>
            <a:lvl1pPr>
              <a:defRPr/>
            </a:lvl1pPr>
          </a:lstStyle>
          <a:p>
            <a:pPr>
              <a:defRPr/>
            </a:pPr>
            <a:fld id="{75FBB198-7D76-4734-B445-20835F6A5CA8}" type="slidenum">
              <a:rPr lang="en-US" altLang="en-US"/>
              <a:pPr>
                <a:defRPr/>
              </a:pPr>
              <a:t>‹#›</a:t>
            </a:fld>
            <a:endParaRPr lang="en-US" altLang="en-US"/>
          </a:p>
        </p:txBody>
      </p:sp>
    </p:spTree>
    <p:extLst>
      <p:ext uri="{BB962C8B-B14F-4D97-AF65-F5344CB8AC3E}">
        <p14:creationId xmlns:p14="http://schemas.microsoft.com/office/powerpoint/2010/main" val="221199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73825CB-1A0A-4C91-BDAD-6E44C551EE72}" type="slidenum">
              <a:rPr lang="en-US" altLang="en-US"/>
              <a:pPr>
                <a:defRPr/>
              </a:pPr>
              <a:t>‹#›</a:t>
            </a:fld>
            <a:endParaRPr lang="en-US" altLang="en-US"/>
          </a:p>
        </p:txBody>
      </p:sp>
    </p:spTree>
    <p:extLst>
      <p:ext uri="{BB962C8B-B14F-4D97-AF65-F5344CB8AC3E}">
        <p14:creationId xmlns:p14="http://schemas.microsoft.com/office/powerpoint/2010/main" val="372520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3CD5468-6AC8-4F47-897C-9F0CE9F8EE76}" type="slidenum">
              <a:rPr lang="en-US" altLang="en-US"/>
              <a:pPr>
                <a:defRPr/>
              </a:pPr>
              <a:t>‹#›</a:t>
            </a:fld>
            <a:endParaRPr lang="en-US" altLang="en-US"/>
          </a:p>
        </p:txBody>
      </p:sp>
    </p:spTree>
    <p:extLst>
      <p:ext uri="{BB962C8B-B14F-4D97-AF65-F5344CB8AC3E}">
        <p14:creationId xmlns:p14="http://schemas.microsoft.com/office/powerpoint/2010/main" val="429118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FDD794-D250-4B4F-B5B2-195B87270F33}" type="slidenum">
              <a:rPr lang="en-US" altLang="en-US"/>
              <a:pPr>
                <a:defRPr/>
              </a:pPr>
              <a:t>‹#›</a:t>
            </a:fld>
            <a:endParaRPr lang="en-US" altLang="en-US"/>
          </a:p>
        </p:txBody>
      </p:sp>
    </p:spTree>
    <p:extLst>
      <p:ext uri="{BB962C8B-B14F-4D97-AF65-F5344CB8AC3E}">
        <p14:creationId xmlns:p14="http://schemas.microsoft.com/office/powerpoint/2010/main" val="27178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3D512CF-C507-4F15-BA50-D34AEF75198C}" type="slidenum">
              <a:rPr lang="en-US" altLang="en-US"/>
              <a:pPr>
                <a:defRPr/>
              </a:pPr>
              <a:t>‹#›</a:t>
            </a:fld>
            <a:endParaRPr lang="en-US" altLang="en-US"/>
          </a:p>
        </p:txBody>
      </p:sp>
    </p:spTree>
    <p:extLst>
      <p:ext uri="{BB962C8B-B14F-4D97-AF65-F5344CB8AC3E}">
        <p14:creationId xmlns:p14="http://schemas.microsoft.com/office/powerpoint/2010/main" val="11548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50955751-CC05-43C3-80C9-2B48F3D3F697}" type="slidenum">
              <a:rPr lang="en-US" altLang="en-US"/>
              <a:pPr>
                <a:defRPr/>
              </a:pPr>
              <a:t>‹#›</a:t>
            </a:fld>
            <a:endParaRPr lang="en-US" altLang="en-US"/>
          </a:p>
        </p:txBody>
      </p:sp>
    </p:spTree>
    <p:extLst>
      <p:ext uri="{BB962C8B-B14F-4D97-AF65-F5344CB8AC3E}">
        <p14:creationId xmlns:p14="http://schemas.microsoft.com/office/powerpoint/2010/main" val="161000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pPr>
              <a:defRPr/>
            </a:pPr>
            <a:fld id="{87BB9E63-8E71-4A65-B6B6-BC87B39008A8}" type="slidenum">
              <a:rPr lang="en-US" altLang="en-US"/>
              <a:pPr>
                <a:defRPr/>
              </a:pPr>
              <a:t>‹#›</a:t>
            </a:fld>
            <a:endParaRPr lang="en-US" altLang="en-US"/>
          </a:p>
        </p:txBody>
      </p:sp>
    </p:spTree>
    <p:extLst>
      <p:ext uri="{BB962C8B-B14F-4D97-AF65-F5344CB8AC3E}">
        <p14:creationId xmlns:p14="http://schemas.microsoft.com/office/powerpoint/2010/main" val="19882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748CE5BF-08CB-4D39-9D84-41B827658344}" type="slidenum">
              <a:rPr lang="en-US" altLang="en-US"/>
              <a:pPr>
                <a:defRPr/>
              </a:pPr>
              <a:t>‹#›</a:t>
            </a:fld>
            <a:endParaRPr lang="en-US" altLang="en-US"/>
          </a:p>
        </p:txBody>
      </p:sp>
    </p:spTree>
    <p:extLst>
      <p:ext uri="{BB962C8B-B14F-4D97-AF65-F5344CB8AC3E}">
        <p14:creationId xmlns:p14="http://schemas.microsoft.com/office/powerpoint/2010/main" val="262161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E672078C-C01F-453C-912E-DCDE69382CC5}" type="slidenum">
              <a:rPr lang="en-US" altLang="en-US"/>
              <a:pPr>
                <a:defRPr/>
              </a:pPr>
              <a:t>‹#›</a:t>
            </a:fld>
            <a:endParaRPr lang="en-US" altLang="en-US"/>
          </a:p>
        </p:txBody>
      </p:sp>
    </p:spTree>
    <p:extLst>
      <p:ext uri="{BB962C8B-B14F-4D97-AF65-F5344CB8AC3E}">
        <p14:creationId xmlns:p14="http://schemas.microsoft.com/office/powerpoint/2010/main" val="18558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4EA884FD-9784-4A2D-AF5C-886810B68D38}" type="slidenum">
              <a:rPr lang="en-US" altLang="en-US"/>
              <a:pPr>
                <a:defRPr/>
              </a:pPr>
              <a:t>‹#›</a:t>
            </a:fld>
            <a:endParaRPr lang="en-US" altLang="en-US"/>
          </a:p>
        </p:txBody>
      </p:sp>
    </p:spTree>
    <p:extLst>
      <p:ext uri="{BB962C8B-B14F-4D97-AF65-F5344CB8AC3E}">
        <p14:creationId xmlns:p14="http://schemas.microsoft.com/office/powerpoint/2010/main" val="372007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4995863" y="482600"/>
            <a:ext cx="3511550" cy="5148263"/>
            <a:chOff x="6852919" y="583365"/>
            <a:chExt cx="4681849" cy="5181928"/>
          </a:xfrm>
        </p:grpSpPr>
        <p:sp>
          <p:nvSpPr>
            <p:cNvPr id="6" name="Rectangle 5"/>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8" name="Straight Connector 7"/>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p:cNvSpPr>
            <a:spLocks noGrp="1"/>
          </p:cNvSpPr>
          <p:nvPr>
            <p:ph type="dt" sz="half" idx="10"/>
          </p:nvPr>
        </p:nvSpPr>
        <p:spPr>
          <a:xfrm>
            <a:off x="1436688" y="5470525"/>
            <a:ext cx="3252787" cy="319088"/>
          </a:xfrm>
        </p:spPr>
        <p:txBody>
          <a:bodyPr/>
          <a:lstStyle>
            <a:lvl1pPr algn="l">
              <a:defRPr/>
            </a:lvl1pPr>
          </a:lstStyle>
          <a:p>
            <a:pPr>
              <a:defRPr/>
            </a:pPr>
            <a:endParaRPr lang="en-US" altLang="en-US"/>
          </a:p>
        </p:txBody>
      </p:sp>
      <p:sp>
        <p:nvSpPr>
          <p:cNvPr id="10" name="Footer Placeholder 5"/>
          <p:cNvSpPr>
            <a:spLocks noGrp="1"/>
          </p:cNvSpPr>
          <p:nvPr>
            <p:ph type="ftr" sz="quarter" idx="11"/>
          </p:nvPr>
        </p:nvSpPr>
        <p:spPr>
          <a:xfrm>
            <a:off x="1438275" y="319088"/>
            <a:ext cx="3251200" cy="320675"/>
          </a:xfrm>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2F668B43-66AC-4C57-AB39-8C9AF97A0DF2}" type="slidenum">
              <a:rPr lang="en-US" altLang="en-US"/>
              <a:pPr>
                <a:defRPr/>
              </a:pPr>
              <a:t>‹#›</a:t>
            </a:fld>
            <a:endParaRPr lang="en-US" altLang="en-US"/>
          </a:p>
        </p:txBody>
      </p:sp>
    </p:spTree>
    <p:extLst>
      <p:ext uri="{BB962C8B-B14F-4D97-AF65-F5344CB8AC3E}">
        <p14:creationId xmlns:p14="http://schemas.microsoft.com/office/powerpoint/2010/main" val="12149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11"/>
          <p:cNvPicPr>
            <a:picLocks noChangeAspect="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8A301F84-0CF8-4288-AFC8-366D0190E1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1" r:id="rId7"/>
    <p:sldLayoutId id="2147484768" r:id="rId8"/>
    <p:sldLayoutId id="2147484769" r:id="rId9"/>
    <p:sldLayoutId id="2147484770" r:id="rId10"/>
    <p:sldLayoutId id="2147484771"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futureelectronics.com/en/Search.aspx?dsNav=Ny:True,Ro:0,Nea:True,N:660-4294919517" TargetMode="External"/><Relationship Id="rId13" Type="http://schemas.openxmlformats.org/officeDocument/2006/relationships/hyperlink" Target="http://www.futureelectronics.com/en/Search.aspx?dsNav=Ny:True,Ro:0,Nea:True,N:660-4294916963" TargetMode="External"/><Relationship Id="rId18" Type="http://schemas.openxmlformats.org/officeDocument/2006/relationships/hyperlink" Target="http://www.futureelectronics.com/en/Search.aspx?dsNav=Ny:True,Ro:0,Nea:True,N:660-4294917037" TargetMode="External"/><Relationship Id="rId26" Type="http://schemas.openxmlformats.org/officeDocument/2006/relationships/hyperlink" Target="http://www.futureelectronics.com/en/Search.aspx?dsNav=Ny:True,Ro:0,Nea:True,N:660-4294924810" TargetMode="External"/><Relationship Id="rId39" Type="http://schemas.openxmlformats.org/officeDocument/2006/relationships/hyperlink" Target="http://www.futureelectronics.com/en/Search.aspx?dsNav=Ny:True,Ro:0,Nea:True,N:660-4294921697" TargetMode="External"/><Relationship Id="rId3" Type="http://schemas.openxmlformats.org/officeDocument/2006/relationships/hyperlink" Target="http://www.futureelectronics.com/en/Search.aspx?dsNav=Ny:True,Ro:0,Nea:True,N:660-4294920113" TargetMode="External"/><Relationship Id="rId21" Type="http://schemas.openxmlformats.org/officeDocument/2006/relationships/hyperlink" Target="http://www.futureelectronics.com/en/Search.aspx?dsNav=Ny:True,Ro:0,Nea:True,N:660-4294917046" TargetMode="External"/><Relationship Id="rId34" Type="http://schemas.openxmlformats.org/officeDocument/2006/relationships/hyperlink" Target="http://www.futureelectronics.com/en/Search.aspx?dsNav=Ny:True,Ro:0,Nea:True,N:660-4294918922" TargetMode="External"/><Relationship Id="rId42" Type="http://schemas.openxmlformats.org/officeDocument/2006/relationships/hyperlink" Target="http://www.futureelectronics.com/en/Search.aspx?dsNav=Ny:True,Ro:0,Nea:True,N:660-4294921164" TargetMode="External"/><Relationship Id="rId7" Type="http://schemas.openxmlformats.org/officeDocument/2006/relationships/hyperlink" Target="http://www.futureelectronics.com/en/Search.aspx?dsNav=Ny:True,Ro:0,Nea:True,N:660-4294919874" TargetMode="External"/><Relationship Id="rId12" Type="http://schemas.openxmlformats.org/officeDocument/2006/relationships/hyperlink" Target="http://www.futureelectronics.com/en/Search.aspx?dsNav=Ny:True,Ro:0,Nea:True,N:660-4294915520" TargetMode="External"/><Relationship Id="rId17" Type="http://schemas.openxmlformats.org/officeDocument/2006/relationships/hyperlink" Target="http://www.futureelectronics.com/en/Search.aspx?dsNav=Ny:True,Ro:0,Nea:True,N:660-4294916977" TargetMode="External"/><Relationship Id="rId25" Type="http://schemas.openxmlformats.org/officeDocument/2006/relationships/hyperlink" Target="http://www.futureelectronics.com/en/Search.aspx?dsNav=Ny:True,Ro:0,Nea:True,N:660-4294895116" TargetMode="External"/><Relationship Id="rId33" Type="http://schemas.openxmlformats.org/officeDocument/2006/relationships/hyperlink" Target="http://www.futureelectronics.com/en/Search.aspx?dsNav=Ny:True,Ro:0,Nea:True,N:660-4294903445" TargetMode="External"/><Relationship Id="rId38" Type="http://schemas.openxmlformats.org/officeDocument/2006/relationships/hyperlink" Target="http://www.futureelectronics.com/en/Search.aspx?dsNav=Ny:True,Ro:0,Nea:True,N:660-4294922392" TargetMode="External"/><Relationship Id="rId46" Type="http://schemas.openxmlformats.org/officeDocument/2006/relationships/hyperlink" Target="http://www.futureelectronics.com/en/Search.aspx?dsNav=Ny:True,Ro:0,Nea:True,N:660-4294920360" TargetMode="External"/><Relationship Id="rId2" Type="http://schemas.openxmlformats.org/officeDocument/2006/relationships/hyperlink" Target="http://www.futureelectronics.com/en/Search.aspx?dsNav=Ny:True,Ro:0,Nea:True,N:660-4294918698" TargetMode="External"/><Relationship Id="rId16" Type="http://schemas.openxmlformats.org/officeDocument/2006/relationships/hyperlink" Target="http://www.futureelectronics.com/en/Search.aspx?dsNav=Ny:True,Ro:0,Nea:True,N:660-4294916959" TargetMode="External"/><Relationship Id="rId20" Type="http://schemas.openxmlformats.org/officeDocument/2006/relationships/hyperlink" Target="http://www.futureelectronics.com/en/Search.aspx?dsNav=Ny:True,Ro:0,Nea:True,N:660-4294916976" TargetMode="External"/><Relationship Id="rId29" Type="http://schemas.openxmlformats.org/officeDocument/2006/relationships/hyperlink" Target="http://www.futureelectronics.com/en/Search.aspx?dsNav=Ny:True,Ro:0,Nea:True,N:660-4294907663" TargetMode="External"/><Relationship Id="rId41" Type="http://schemas.openxmlformats.org/officeDocument/2006/relationships/hyperlink" Target="http://www.futureelectronics.com/en/Search.aspx?dsNav=Ny:True,Ro:0,Nea:True,N:660-4294921681" TargetMode="External"/><Relationship Id="rId1" Type="http://schemas.openxmlformats.org/officeDocument/2006/relationships/slideLayout" Target="../slideLayouts/slideLayout2.xml"/><Relationship Id="rId6" Type="http://schemas.openxmlformats.org/officeDocument/2006/relationships/hyperlink" Target="http://www.futureelectronics.com/en/Search.aspx?dsNav=Ny:True,Ro:0,Nea:True,N:660-4294918596" TargetMode="External"/><Relationship Id="rId11" Type="http://schemas.openxmlformats.org/officeDocument/2006/relationships/hyperlink" Target="http://www.futureelectronics.com/en/Search.aspx?dsNav=Ny:True,Ro:0,Nea:True,N:660-4294916270" TargetMode="External"/><Relationship Id="rId24" Type="http://schemas.openxmlformats.org/officeDocument/2006/relationships/hyperlink" Target="http://www.futureelectronics.com/en/Search.aspx?dsNav=Ny:True,Ro:0,Nea:True,N:660-4294916562" TargetMode="External"/><Relationship Id="rId32" Type="http://schemas.openxmlformats.org/officeDocument/2006/relationships/hyperlink" Target="http://www.futureelectronics.com/en/Search.aspx?dsNav=Ny:True,Ro:0,Nea:True,N:660-4294881952" TargetMode="External"/><Relationship Id="rId37" Type="http://schemas.openxmlformats.org/officeDocument/2006/relationships/hyperlink" Target="http://www.futureelectronics.com/en/Search.aspx?dsNav=Ny:True,Ro:0,Nea:True,N:660-4294928765" TargetMode="External"/><Relationship Id="rId40" Type="http://schemas.openxmlformats.org/officeDocument/2006/relationships/hyperlink" Target="http://www.futureelectronics.com/en/Search.aspx?dsNav=Ny:True,Ro:0,Nea:True,N:660-4294920704" TargetMode="External"/><Relationship Id="rId45" Type="http://schemas.openxmlformats.org/officeDocument/2006/relationships/hyperlink" Target="http://www.futureelectronics.com/en/Search.aspx?dsNav=Ny:True,Ro:0,Nea:True,N:660-4294925065" TargetMode="External"/><Relationship Id="rId5" Type="http://schemas.openxmlformats.org/officeDocument/2006/relationships/hyperlink" Target="http://www.futureelectronics.com/en/Search.aspx?dsNav=Ny:True,Ro:0,Nea:True,N:660-4294921230" TargetMode="External"/><Relationship Id="rId15" Type="http://schemas.openxmlformats.org/officeDocument/2006/relationships/hyperlink" Target="http://www.futureelectronics.com/en/Search.aspx?dsNav=Ny:True,Ro:0,Nea:True,N:660-4294916979" TargetMode="External"/><Relationship Id="rId23" Type="http://schemas.openxmlformats.org/officeDocument/2006/relationships/hyperlink" Target="http://www.futureelectronics.com/en/Search.aspx?dsNav=Ny:True,Ro:0,Nea:True,N:660-4294917044" TargetMode="External"/><Relationship Id="rId28" Type="http://schemas.openxmlformats.org/officeDocument/2006/relationships/hyperlink" Target="http://www.futureelectronics.com/en/Search.aspx?dsNav=Ny:True,Ro:0,Nea:True,N:660-4294924819" TargetMode="External"/><Relationship Id="rId36" Type="http://schemas.openxmlformats.org/officeDocument/2006/relationships/hyperlink" Target="http://www.futureelectronics.com/en/Search.aspx?dsNav=Ny:True,Ro:0,Nea:True,N:660-4294928680" TargetMode="External"/><Relationship Id="rId10" Type="http://schemas.openxmlformats.org/officeDocument/2006/relationships/hyperlink" Target="http://www.futureelectronics.com/en/Search.aspx?dsNav=Ny:True,Ro:0,Nea:True,N:660-4294918593" TargetMode="External"/><Relationship Id="rId19" Type="http://schemas.openxmlformats.org/officeDocument/2006/relationships/hyperlink" Target="http://www.futureelectronics.com/en/Search.aspx?dsNav=Ny:True,Ro:0,Nea:True,N:660-4294917036" TargetMode="External"/><Relationship Id="rId31" Type="http://schemas.openxmlformats.org/officeDocument/2006/relationships/hyperlink" Target="http://www.futureelectronics.com/en/Search.aspx?dsNav=Ny:True,Ro:0,Nea:True,N:660-4294901567" TargetMode="External"/><Relationship Id="rId44" Type="http://schemas.openxmlformats.org/officeDocument/2006/relationships/hyperlink" Target="http://www.futureelectronics.com/en/Search.aspx?dsNav=Ny:True,Ro:0,Nea:True,N:660-4294941810" TargetMode="External"/><Relationship Id="rId4" Type="http://schemas.openxmlformats.org/officeDocument/2006/relationships/hyperlink" Target="http://www.futureelectronics.com/en/Search.aspx?dsNav=Ny:True,Ro:0,Nea:True,N:660-4294919712" TargetMode="External"/><Relationship Id="rId9" Type="http://schemas.openxmlformats.org/officeDocument/2006/relationships/hyperlink" Target="http://www.futureelectronics.com/en/Search.aspx?dsNav=Ny:True,Ro:0,Nea:True,N:660-4294917127" TargetMode="External"/><Relationship Id="rId14" Type="http://schemas.openxmlformats.org/officeDocument/2006/relationships/hyperlink" Target="http://www.futureelectronics.com/en/Search.aspx?dsNav=Ny:True,Ro:0,Nea:True,N:660-4294916980" TargetMode="External"/><Relationship Id="rId22" Type="http://schemas.openxmlformats.org/officeDocument/2006/relationships/hyperlink" Target="http://www.futureelectronics.com/en/Search.aspx?dsNav=Ny:True,Ro:0,Nea:True,N:660-4294917045" TargetMode="External"/><Relationship Id="rId27" Type="http://schemas.openxmlformats.org/officeDocument/2006/relationships/hyperlink" Target="http://www.futureelectronics.com/en/Search.aspx?dsNav=Ny:True,Ro:0,Nea:True,N:660-4294924813" TargetMode="External"/><Relationship Id="rId30" Type="http://schemas.openxmlformats.org/officeDocument/2006/relationships/hyperlink" Target="http://www.futureelectronics.com/en/Search.aspx?dsNav=Ny:True,Ro:0,Nea:True,N:660-4294918571" TargetMode="External"/><Relationship Id="rId35" Type="http://schemas.openxmlformats.org/officeDocument/2006/relationships/hyperlink" Target="http://www.futureelectronics.com/en/Search.aspx?dsNav=Ny:True,Ro:0,Nea:True,N:660-4294907989" TargetMode="External"/><Relationship Id="rId43" Type="http://schemas.openxmlformats.org/officeDocument/2006/relationships/hyperlink" Target="http://www.futureelectronics.com/en/Search.aspx?dsNav=Ny:True,Ro:0,Nea:True,N:660-429493284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Zener_diode" TargetMode="External"/><Relationship Id="rId2" Type="http://schemas.openxmlformats.org/officeDocument/2006/relationships/hyperlink" Target="https://en.wikipedia.org/wiki/JFET"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EzlSafjMlt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667000"/>
            <a:ext cx="8077200" cy="2590800"/>
          </a:xfrm>
        </p:spPr>
        <p:txBody>
          <a:bodyPr wrap="square" numCol="1" anchorCtr="0" compatLnSpc="1">
            <a:prstTxWarp prst="textNoShape">
              <a:avLst/>
            </a:prstTxWarp>
            <a:normAutofit/>
          </a:bodyPr>
          <a:lstStyle/>
          <a:p>
            <a:pPr algn="ctr" eaLnBrk="1" hangingPunct="1">
              <a:defRPr/>
            </a:pPr>
            <a:r>
              <a:rPr lang="ro-RO" altLang="en-US" sz="2900" cap="none" dirty="0"/>
              <a:t>V</a:t>
            </a:r>
            <a:r>
              <a:rPr lang="en-US" altLang="en-US" sz="2900" cap="none" dirty="0"/>
              <a:t>ARISTOR</a:t>
            </a:r>
            <a:r>
              <a:rPr lang="ro-RO" altLang="en-US" sz="2900" cap="none" dirty="0"/>
              <a:t>, </a:t>
            </a:r>
            <a:r>
              <a:rPr lang="ro-MD" altLang="en-US" sz="2900" cap="none" dirty="0"/>
              <a:t>STABILITROANE,  DE IMPULS,  SCHOTTKY, </a:t>
            </a:r>
            <a:br>
              <a:rPr lang="en-US" altLang="en-US" sz="2900" cap="none" dirty="0"/>
            </a:br>
            <a:endParaRPr lang="en-US" altLang="en-US" sz="2900" cap="none" dirty="0"/>
          </a:p>
        </p:txBody>
      </p:sp>
    </p:spTree>
    <p:extLst>
      <p:ext uri="{BB962C8B-B14F-4D97-AF65-F5344CB8AC3E}">
        <p14:creationId xmlns:p14="http://schemas.microsoft.com/office/powerpoint/2010/main" val="357173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ner Diode Basic Operation and Applications Fig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7644" y="116937"/>
            <a:ext cx="3164906" cy="2373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12531" y="2418912"/>
            <a:ext cx="3469219" cy="369332"/>
          </a:xfrm>
          <a:prstGeom prst="rect">
            <a:avLst/>
          </a:prstGeom>
        </p:spPr>
        <p:txBody>
          <a:bodyPr wrap="none">
            <a:spAutoFit/>
          </a:bodyPr>
          <a:lstStyle/>
          <a:p>
            <a:pPr algn="ctr"/>
            <a:r>
              <a:rPr lang="en-US" altLang="en-US" dirty="0"/>
              <a:t>p-</a:t>
            </a:r>
            <a:r>
              <a:rPr lang="ro-MD" altLang="en-US" dirty="0"/>
              <a:t>n joncțiune de Si puternic dopată</a:t>
            </a:r>
          </a:p>
        </p:txBody>
      </p:sp>
      <p:sp>
        <p:nvSpPr>
          <p:cNvPr id="5" name="TextBox 4">
            <a:extLst>
              <a:ext uri="{FF2B5EF4-FFF2-40B4-BE49-F238E27FC236}">
                <a16:creationId xmlns:a16="http://schemas.microsoft.com/office/drawing/2014/main" id="{5CBE3CAC-88A8-6E4D-DDDF-1DB0F824614E}"/>
              </a:ext>
            </a:extLst>
          </p:cNvPr>
          <p:cNvSpPr txBox="1"/>
          <p:nvPr/>
        </p:nvSpPr>
        <p:spPr>
          <a:xfrm>
            <a:off x="171449" y="116937"/>
            <a:ext cx="5486263" cy="6325129"/>
          </a:xfrm>
          <a:prstGeom prst="rect">
            <a:avLst/>
          </a:prstGeom>
          <a:noFill/>
        </p:spPr>
        <p:txBody>
          <a:bodyPr wrap="square">
            <a:spAutoFit/>
          </a:bodyPr>
          <a:lstStyle/>
          <a:p>
            <a:pPr algn="just">
              <a:lnSpc>
                <a:spcPct val="150000"/>
              </a:lnSpc>
            </a:pPr>
            <a:r>
              <a:rPr lang="en-US" altLang="en-US" sz="1600" dirty="0">
                <a:latin typeface="Droid Sans"/>
              </a:rPr>
              <a:t>La </a:t>
            </a:r>
            <a:r>
              <a:rPr lang="en-US" altLang="en-US" sz="1600" dirty="0" err="1">
                <a:latin typeface="Droid Sans"/>
              </a:rPr>
              <a:t>polarizarea</a:t>
            </a:r>
            <a:r>
              <a:rPr lang="en-US" altLang="en-US" sz="1600" dirty="0">
                <a:latin typeface="Droid Sans"/>
              </a:rPr>
              <a:t> </a:t>
            </a:r>
            <a:r>
              <a:rPr lang="en-US" altLang="en-US" sz="1600" dirty="0" err="1">
                <a:latin typeface="Droid Sans"/>
              </a:rPr>
              <a:t>directă</a:t>
            </a:r>
            <a:r>
              <a:rPr lang="en-US" altLang="en-US" sz="1600" dirty="0">
                <a:latin typeface="Droid Sans"/>
              </a:rPr>
              <a:t>, DZ se </a:t>
            </a:r>
            <a:r>
              <a:rPr lang="en-US" altLang="en-US" sz="1600" dirty="0" err="1">
                <a:latin typeface="Droid Sans"/>
              </a:rPr>
              <a:t>comportă</a:t>
            </a:r>
            <a:r>
              <a:rPr lang="en-US" altLang="en-US" sz="1600" dirty="0">
                <a:latin typeface="Droid Sans"/>
              </a:rPr>
              <a:t> precum </a:t>
            </a:r>
            <a:r>
              <a:rPr lang="en-US" altLang="en-US" sz="1600" dirty="0" err="1">
                <a:latin typeface="Droid Sans"/>
              </a:rPr>
              <a:t>diodele</a:t>
            </a:r>
            <a:r>
              <a:rPr lang="en-US" altLang="en-US" sz="1600" dirty="0">
                <a:latin typeface="Droid Sans"/>
              </a:rPr>
              <a:t> </a:t>
            </a:r>
            <a:r>
              <a:rPr lang="en-US" altLang="en-US" sz="1600" dirty="0" err="1">
                <a:latin typeface="Droid Sans"/>
              </a:rPr>
              <a:t>redresoare</a:t>
            </a:r>
            <a:r>
              <a:rPr lang="en-US" altLang="en-US" sz="1600" dirty="0">
                <a:latin typeface="Droid Sans"/>
              </a:rPr>
              <a:t>: </a:t>
            </a:r>
            <a:r>
              <a:rPr lang="en-US" altLang="en-US" sz="1600" dirty="0" err="1">
                <a:latin typeface="Droid Sans"/>
              </a:rPr>
              <a:t>tensiunea</a:t>
            </a:r>
            <a:r>
              <a:rPr lang="en-US" altLang="en-US" sz="1600" dirty="0">
                <a:latin typeface="Droid Sans"/>
              </a:rPr>
              <a:t> </a:t>
            </a:r>
            <a:r>
              <a:rPr lang="en-US" altLang="en-US" sz="1600" dirty="0" err="1">
                <a:latin typeface="Droid Sans"/>
              </a:rPr>
              <a:t>directă</a:t>
            </a:r>
            <a:r>
              <a:rPr lang="en-US" altLang="en-US" sz="1600" dirty="0">
                <a:latin typeface="Droid Sans"/>
              </a:rPr>
              <a:t> are </a:t>
            </a:r>
            <a:r>
              <a:rPr lang="en-US" altLang="en-US" sz="1600" dirty="0" err="1">
                <a:latin typeface="Droid Sans"/>
              </a:rPr>
              <a:t>valoarea</a:t>
            </a:r>
            <a:r>
              <a:rPr lang="en-US" altLang="en-US" sz="1600" dirty="0">
                <a:latin typeface="Droid Sans"/>
              </a:rPr>
              <a:t> de 0,7 V, conform </a:t>
            </a:r>
            <a:r>
              <a:rPr lang="en-US" altLang="en-US" sz="1600" dirty="0" err="1">
                <a:latin typeface="Droid Sans"/>
              </a:rPr>
              <a:t>ecuaţiei</a:t>
            </a:r>
            <a:r>
              <a:rPr lang="en-US" altLang="en-US" sz="1600" dirty="0">
                <a:latin typeface="Droid Sans"/>
              </a:rPr>
              <a:t> </a:t>
            </a:r>
            <a:r>
              <a:rPr lang="en-US" altLang="en-US" sz="1600" dirty="0" err="1">
                <a:latin typeface="Droid Sans"/>
              </a:rPr>
              <a:t>diodei</a:t>
            </a:r>
            <a:r>
              <a:rPr lang="en-US" altLang="en-US" sz="1600" dirty="0">
                <a:latin typeface="Droid Sans"/>
              </a:rPr>
              <a:t>. </a:t>
            </a:r>
            <a:endParaRPr lang="ro-RO" altLang="en-US" sz="1600" dirty="0">
              <a:latin typeface="Droid Sans"/>
            </a:endParaRPr>
          </a:p>
          <a:p>
            <a:pPr algn="just">
              <a:lnSpc>
                <a:spcPct val="150000"/>
              </a:lnSpc>
            </a:pPr>
            <a:r>
              <a:rPr lang="en-US" altLang="en-US" sz="1600" dirty="0">
                <a:latin typeface="Droid Sans"/>
              </a:rPr>
              <a:t>La </a:t>
            </a:r>
            <a:r>
              <a:rPr lang="en-US" altLang="en-US" sz="1600" dirty="0" err="1">
                <a:latin typeface="Droid Sans"/>
              </a:rPr>
              <a:t>polarizarea</a:t>
            </a:r>
            <a:r>
              <a:rPr lang="en-US" altLang="en-US" sz="1600" dirty="0">
                <a:latin typeface="Droid Sans"/>
              </a:rPr>
              <a:t> </a:t>
            </a:r>
            <a:r>
              <a:rPr lang="en-US" altLang="en-US" sz="1600" dirty="0" err="1">
                <a:latin typeface="Droid Sans"/>
              </a:rPr>
              <a:t>inversă</a:t>
            </a:r>
            <a:r>
              <a:rPr lang="en-US" altLang="en-US" sz="1600" dirty="0">
                <a:latin typeface="Droid Sans"/>
              </a:rPr>
              <a:t> </a:t>
            </a:r>
            <a:r>
              <a:rPr lang="en-US" altLang="en-US" sz="1600" dirty="0" err="1">
                <a:latin typeface="Droid Sans"/>
              </a:rPr>
              <a:t>însă</a:t>
            </a:r>
            <a:r>
              <a:rPr lang="en-US" altLang="en-US" sz="1600" dirty="0">
                <a:latin typeface="Droid Sans"/>
              </a:rPr>
              <a:t>, </a:t>
            </a:r>
            <a:r>
              <a:rPr lang="en-US" altLang="en-US" sz="1600" dirty="0" err="1">
                <a:latin typeface="Droid Sans"/>
              </a:rPr>
              <a:t>acestea</a:t>
            </a:r>
            <a:r>
              <a:rPr lang="en-US" altLang="en-US" sz="1600" dirty="0">
                <a:latin typeface="Droid Sans"/>
              </a:rPr>
              <a:t> nu </a:t>
            </a:r>
            <a:r>
              <a:rPr lang="en-US" altLang="en-US" sz="1600" dirty="0" err="1">
                <a:latin typeface="Droid Sans"/>
              </a:rPr>
              <a:t>conduc</a:t>
            </a:r>
            <a:r>
              <a:rPr lang="en-US" altLang="en-US" sz="1600" dirty="0">
                <a:latin typeface="Droid Sans"/>
              </a:rPr>
              <a:t> </a:t>
            </a:r>
            <a:r>
              <a:rPr lang="en-US" altLang="en-US" sz="1600" dirty="0" err="1">
                <a:latin typeface="Droid Sans"/>
              </a:rPr>
              <a:t>curentul</a:t>
            </a:r>
            <a:r>
              <a:rPr lang="en-US" altLang="en-US" sz="1600" dirty="0">
                <a:latin typeface="Droid Sans"/>
              </a:rPr>
              <a:t> </a:t>
            </a:r>
            <a:r>
              <a:rPr lang="en-US" altLang="en-US" sz="1600" dirty="0" err="1">
                <a:latin typeface="Droid Sans"/>
              </a:rPr>
              <a:t>decât</a:t>
            </a:r>
            <a:r>
              <a:rPr lang="en-US" altLang="en-US" sz="1600" dirty="0">
                <a:latin typeface="Droid Sans"/>
              </a:rPr>
              <a:t> </a:t>
            </a:r>
            <a:r>
              <a:rPr lang="en-US" altLang="en-US" sz="1600" dirty="0" err="1">
                <a:latin typeface="Droid Sans"/>
              </a:rPr>
              <a:t>peste</a:t>
            </a:r>
            <a:r>
              <a:rPr lang="en-US" altLang="en-US" sz="1600" dirty="0">
                <a:latin typeface="Droid Sans"/>
              </a:rPr>
              <a:t> o </a:t>
            </a:r>
            <a:r>
              <a:rPr lang="en-US" altLang="en-US" sz="1600" dirty="0" err="1">
                <a:latin typeface="Droid Sans"/>
              </a:rPr>
              <a:t>anumită</a:t>
            </a:r>
            <a:r>
              <a:rPr lang="en-US" altLang="en-US" sz="1600" dirty="0">
                <a:latin typeface="Droid Sans"/>
              </a:rPr>
              <a:t> </a:t>
            </a:r>
            <a:r>
              <a:rPr lang="en-US" altLang="en-US" sz="1600" dirty="0" err="1">
                <a:latin typeface="Droid Sans"/>
              </a:rPr>
              <a:t>valoare</a:t>
            </a:r>
            <a:r>
              <a:rPr lang="en-US" altLang="en-US" sz="1600" dirty="0">
                <a:latin typeface="Droid Sans"/>
              </a:rPr>
              <a:t> a </a:t>
            </a:r>
            <a:r>
              <a:rPr lang="en-US" altLang="en-US" sz="1600" dirty="0" err="1">
                <a:latin typeface="Droid Sans"/>
              </a:rPr>
              <a:t>tensiunii</a:t>
            </a:r>
            <a:r>
              <a:rPr lang="en-US" altLang="en-US" sz="1600" dirty="0">
                <a:latin typeface="Droid Sans"/>
              </a:rPr>
              <a:t> de </a:t>
            </a:r>
            <a:r>
              <a:rPr lang="en-US" altLang="en-US" sz="1600" dirty="0" err="1">
                <a:latin typeface="Droid Sans"/>
              </a:rPr>
              <a:t>alimentare</a:t>
            </a:r>
            <a:r>
              <a:rPr lang="en-US" altLang="en-US" sz="1600" dirty="0">
                <a:latin typeface="Droid Sans"/>
              </a:rPr>
              <a:t>, </a:t>
            </a:r>
            <a:r>
              <a:rPr lang="en-US" altLang="en-US" sz="1600" dirty="0" err="1">
                <a:latin typeface="Droid Sans"/>
              </a:rPr>
              <a:t>valoare</a:t>
            </a:r>
            <a:r>
              <a:rPr lang="en-US" altLang="en-US" sz="1600" dirty="0">
                <a:latin typeface="Droid Sans"/>
              </a:rPr>
              <a:t> </a:t>
            </a:r>
            <a:r>
              <a:rPr lang="en-US" altLang="en-US" sz="1600" dirty="0" err="1">
                <a:latin typeface="Droid Sans"/>
              </a:rPr>
              <a:t>denumită</a:t>
            </a:r>
            <a:r>
              <a:rPr lang="en-US" altLang="en-US" sz="1600" dirty="0">
                <a:latin typeface="Droid Sans"/>
              </a:rPr>
              <a:t> </a:t>
            </a:r>
            <a:r>
              <a:rPr lang="en-US" altLang="en-US" sz="1600" dirty="0" err="1">
                <a:latin typeface="Droid Sans"/>
              </a:rPr>
              <a:t>tensiune</a:t>
            </a:r>
            <a:r>
              <a:rPr lang="en-US" altLang="en-US" sz="1600" dirty="0">
                <a:latin typeface="Droid Sans"/>
              </a:rPr>
              <a:t> Zener; </a:t>
            </a:r>
            <a:r>
              <a:rPr lang="en-US" altLang="en-US" sz="1600" dirty="0" err="1">
                <a:latin typeface="Droid Sans"/>
              </a:rPr>
              <a:t>după</a:t>
            </a:r>
            <a:r>
              <a:rPr lang="en-US" altLang="en-US" sz="1600" dirty="0">
                <a:latin typeface="Droid Sans"/>
              </a:rPr>
              <a:t> </a:t>
            </a:r>
            <a:r>
              <a:rPr lang="en-US" altLang="en-US" sz="1600" dirty="0" err="1">
                <a:latin typeface="Droid Sans"/>
              </a:rPr>
              <a:t>atingerea</a:t>
            </a:r>
            <a:r>
              <a:rPr lang="en-US" altLang="en-US" sz="1600" dirty="0">
                <a:latin typeface="Droid Sans"/>
              </a:rPr>
              <a:t> </a:t>
            </a:r>
            <a:r>
              <a:rPr lang="en-US" altLang="en-US" sz="1600" dirty="0" err="1">
                <a:latin typeface="Droid Sans"/>
              </a:rPr>
              <a:t>acestei</a:t>
            </a:r>
            <a:r>
              <a:rPr lang="en-US" altLang="en-US" sz="1600" dirty="0">
                <a:latin typeface="Droid Sans"/>
              </a:rPr>
              <a:t> </a:t>
            </a:r>
            <a:r>
              <a:rPr lang="en-US" altLang="en-US" sz="1600" dirty="0" err="1">
                <a:latin typeface="Droid Sans"/>
              </a:rPr>
              <a:t>valori</a:t>
            </a:r>
            <a:r>
              <a:rPr lang="en-US" altLang="en-US" sz="1600" dirty="0">
                <a:latin typeface="Droid Sans"/>
              </a:rPr>
              <a:t>, DZ </a:t>
            </a:r>
            <a:r>
              <a:rPr lang="en-US" altLang="en-US" sz="1600" dirty="0" err="1">
                <a:latin typeface="Droid Sans"/>
              </a:rPr>
              <a:t>va</a:t>
            </a:r>
            <a:r>
              <a:rPr lang="en-US" altLang="en-US" sz="1600" dirty="0">
                <a:latin typeface="Droid Sans"/>
              </a:rPr>
              <a:t> </a:t>
            </a:r>
            <a:r>
              <a:rPr lang="en-US" altLang="en-US" sz="1600" dirty="0" err="1">
                <a:latin typeface="Droid Sans"/>
              </a:rPr>
              <a:t>putea</a:t>
            </a:r>
            <a:r>
              <a:rPr lang="en-US" altLang="en-US" sz="1600" dirty="0">
                <a:latin typeface="Droid Sans"/>
              </a:rPr>
              <a:t> </a:t>
            </a:r>
            <a:r>
              <a:rPr lang="en-US" altLang="en-US" sz="1600" dirty="0" err="1">
                <a:latin typeface="Droid Sans"/>
              </a:rPr>
              <a:t>să</a:t>
            </a:r>
            <a:r>
              <a:rPr lang="en-US" altLang="en-US" sz="1600" dirty="0">
                <a:latin typeface="Droid Sans"/>
              </a:rPr>
              <a:t> </a:t>
            </a:r>
            <a:r>
              <a:rPr lang="en-US" altLang="en-US" sz="1600" dirty="0" err="1">
                <a:latin typeface="Droid Sans"/>
              </a:rPr>
              <a:t>conducă</a:t>
            </a:r>
            <a:r>
              <a:rPr lang="en-US" altLang="en-US" sz="1600" dirty="0">
                <a:latin typeface="Droid Sans"/>
              </a:rPr>
              <a:t> un </a:t>
            </a:r>
            <a:r>
              <a:rPr lang="en-US" altLang="en-US" sz="1600" dirty="0" err="1">
                <a:latin typeface="Droid Sans"/>
              </a:rPr>
              <a:t>curent</a:t>
            </a:r>
            <a:r>
              <a:rPr lang="en-US" altLang="en-US" sz="1600" dirty="0">
                <a:latin typeface="Droid Sans"/>
              </a:rPr>
              <a:t> </a:t>
            </a:r>
            <a:r>
              <a:rPr lang="en-US" altLang="en-US" sz="1600" dirty="0" err="1">
                <a:latin typeface="Droid Sans"/>
              </a:rPr>
              <a:t>substanţial</a:t>
            </a:r>
            <a:r>
              <a:rPr lang="en-US" altLang="en-US" sz="1600" dirty="0">
                <a:latin typeface="Droid Sans"/>
              </a:rPr>
              <a:t>, </a:t>
            </a:r>
            <a:r>
              <a:rPr lang="en-US" altLang="en-US" sz="1600" dirty="0" err="1">
                <a:latin typeface="Droid Sans"/>
              </a:rPr>
              <a:t>dar</a:t>
            </a:r>
            <a:r>
              <a:rPr lang="en-US" altLang="en-US" sz="1600" dirty="0">
                <a:latin typeface="Droid Sans"/>
              </a:rPr>
              <a:t> </a:t>
            </a:r>
            <a:r>
              <a:rPr lang="en-US" altLang="en-US" sz="1600" dirty="0" err="1">
                <a:latin typeface="Droid Sans"/>
              </a:rPr>
              <a:t>va</a:t>
            </a:r>
            <a:r>
              <a:rPr lang="en-US" altLang="en-US" sz="1600" dirty="0">
                <a:latin typeface="Droid Sans"/>
              </a:rPr>
              <a:t> </a:t>
            </a:r>
            <a:r>
              <a:rPr lang="en-US" altLang="en-US" sz="1600" dirty="0" err="1">
                <a:latin typeface="Droid Sans"/>
              </a:rPr>
              <a:t>limita</a:t>
            </a:r>
            <a:r>
              <a:rPr lang="en-US" altLang="en-US" sz="1600" dirty="0">
                <a:latin typeface="Droid Sans"/>
              </a:rPr>
              <a:t> </a:t>
            </a:r>
            <a:r>
              <a:rPr lang="en-US" altLang="en-US" sz="1600" dirty="0" err="1">
                <a:latin typeface="Droid Sans"/>
              </a:rPr>
              <a:t>căderea</a:t>
            </a:r>
            <a:r>
              <a:rPr lang="en-US" altLang="en-US" sz="1600" dirty="0">
                <a:latin typeface="Droid Sans"/>
              </a:rPr>
              <a:t> de </a:t>
            </a:r>
            <a:r>
              <a:rPr lang="en-US" altLang="en-US" sz="1600" dirty="0" err="1">
                <a:latin typeface="Droid Sans"/>
              </a:rPr>
              <a:t>tensiune</a:t>
            </a:r>
            <a:r>
              <a:rPr lang="en-US" altLang="en-US" sz="1600" dirty="0">
                <a:latin typeface="Droid Sans"/>
              </a:rPr>
              <a:t> la </a:t>
            </a:r>
            <a:r>
              <a:rPr lang="en-US" altLang="en-US" sz="1600" dirty="0" err="1">
                <a:latin typeface="Droid Sans"/>
              </a:rPr>
              <a:t>bornele</a:t>
            </a:r>
            <a:r>
              <a:rPr lang="en-US" altLang="en-US" sz="1600" dirty="0">
                <a:latin typeface="Droid Sans"/>
              </a:rPr>
              <a:t> sale la </a:t>
            </a:r>
            <a:r>
              <a:rPr lang="en-US" altLang="en-US" sz="1600" dirty="0" err="1">
                <a:latin typeface="Droid Sans"/>
              </a:rPr>
              <a:t>acea</a:t>
            </a:r>
            <a:r>
              <a:rPr lang="en-US" altLang="en-US" sz="1600" dirty="0">
                <a:latin typeface="Droid Sans"/>
              </a:rPr>
              <a:t> </a:t>
            </a:r>
            <a:r>
              <a:rPr lang="en-US" altLang="en-US" sz="1600" dirty="0" err="1">
                <a:latin typeface="Droid Sans"/>
              </a:rPr>
              <a:t>tensiune</a:t>
            </a:r>
            <a:r>
              <a:rPr lang="en-US" altLang="en-US" sz="1600" dirty="0">
                <a:latin typeface="Droid Sans"/>
              </a:rPr>
              <a:t> Zener. </a:t>
            </a:r>
            <a:endParaRPr lang="ro-RO" altLang="en-US" sz="1600" dirty="0">
              <a:latin typeface="Droid Sans"/>
            </a:endParaRPr>
          </a:p>
          <a:p>
            <a:pPr algn="just">
              <a:lnSpc>
                <a:spcPct val="150000"/>
              </a:lnSpc>
            </a:pPr>
            <a:r>
              <a:rPr lang="en-US" altLang="en-US" sz="1600" dirty="0" err="1">
                <a:latin typeface="Droid Sans"/>
              </a:rPr>
              <a:t>Atât</a:t>
            </a:r>
            <a:r>
              <a:rPr lang="en-US" altLang="en-US" sz="1600" dirty="0">
                <a:latin typeface="Droid Sans"/>
              </a:rPr>
              <a:t> </a:t>
            </a:r>
            <a:r>
              <a:rPr lang="en-US" altLang="en-US" sz="1600" dirty="0" err="1">
                <a:latin typeface="Droid Sans"/>
              </a:rPr>
              <a:t>timp</a:t>
            </a:r>
            <a:r>
              <a:rPr lang="en-US" altLang="en-US" sz="1600" dirty="0">
                <a:latin typeface="Droid Sans"/>
              </a:rPr>
              <a:t> </a:t>
            </a:r>
            <a:r>
              <a:rPr lang="en-US" altLang="en-US" sz="1600" dirty="0" err="1">
                <a:latin typeface="Droid Sans"/>
              </a:rPr>
              <a:t>când</a:t>
            </a:r>
            <a:r>
              <a:rPr lang="en-US" altLang="en-US" sz="1600" dirty="0">
                <a:latin typeface="Droid Sans"/>
              </a:rPr>
              <a:t> </a:t>
            </a:r>
            <a:r>
              <a:rPr lang="en-US" altLang="en-US" sz="1600" dirty="0" err="1">
                <a:latin typeface="Droid Sans"/>
              </a:rPr>
              <a:t>puterea</a:t>
            </a:r>
            <a:r>
              <a:rPr lang="en-US" altLang="en-US" sz="1600" dirty="0">
                <a:latin typeface="Droid Sans"/>
              </a:rPr>
              <a:t> </a:t>
            </a:r>
            <a:r>
              <a:rPr lang="en-US" altLang="en-US" sz="1600" dirty="0" err="1">
                <a:latin typeface="Droid Sans"/>
              </a:rPr>
              <a:t>disipată</a:t>
            </a:r>
            <a:r>
              <a:rPr lang="en-US" altLang="en-US" sz="1600" dirty="0">
                <a:latin typeface="Droid Sans"/>
              </a:rPr>
              <a:t> sub </a:t>
            </a:r>
            <a:r>
              <a:rPr lang="en-US" altLang="en-US" sz="1600" dirty="0" err="1">
                <a:latin typeface="Droid Sans"/>
              </a:rPr>
              <a:t>formă</a:t>
            </a:r>
            <a:r>
              <a:rPr lang="en-US" altLang="en-US" sz="1600" dirty="0">
                <a:latin typeface="Droid Sans"/>
              </a:rPr>
              <a:t> de </a:t>
            </a:r>
            <a:r>
              <a:rPr lang="en-US" altLang="en-US" sz="1600" dirty="0" err="1">
                <a:latin typeface="Droid Sans"/>
              </a:rPr>
              <a:t>căldură</a:t>
            </a:r>
            <a:r>
              <a:rPr lang="en-US" altLang="en-US" sz="1600" dirty="0">
                <a:latin typeface="Droid Sans"/>
              </a:rPr>
              <a:t> nu </a:t>
            </a:r>
            <a:r>
              <a:rPr lang="en-US" altLang="en-US" sz="1600" dirty="0" err="1">
                <a:latin typeface="Droid Sans"/>
              </a:rPr>
              <a:t>depăşeşte</a:t>
            </a:r>
            <a:r>
              <a:rPr lang="en-US" altLang="en-US" sz="1600" dirty="0">
                <a:latin typeface="Droid Sans"/>
              </a:rPr>
              <a:t> </a:t>
            </a:r>
            <a:r>
              <a:rPr lang="en-US" altLang="en-US" sz="1600" dirty="0" err="1">
                <a:latin typeface="Droid Sans"/>
              </a:rPr>
              <a:t>limita</a:t>
            </a:r>
            <a:r>
              <a:rPr lang="en-US" altLang="en-US" sz="1600" dirty="0">
                <a:latin typeface="Droid Sans"/>
              </a:rPr>
              <a:t> </a:t>
            </a:r>
            <a:r>
              <a:rPr lang="en-US" altLang="en-US" sz="1600" dirty="0" err="1">
                <a:latin typeface="Droid Sans"/>
              </a:rPr>
              <a:t>termică</a:t>
            </a:r>
            <a:r>
              <a:rPr lang="en-US" altLang="en-US" sz="1600" dirty="0">
                <a:latin typeface="Droid Sans"/>
              </a:rPr>
              <a:t> a </a:t>
            </a:r>
            <a:r>
              <a:rPr lang="en-US" altLang="en-US" sz="1600" dirty="0" err="1">
                <a:latin typeface="Droid Sans"/>
              </a:rPr>
              <a:t>diodei</a:t>
            </a:r>
            <a:r>
              <a:rPr lang="en-US" altLang="en-US" sz="1600" dirty="0">
                <a:latin typeface="Droid Sans"/>
              </a:rPr>
              <a:t>, </a:t>
            </a:r>
            <a:r>
              <a:rPr lang="en-US" altLang="en-US" sz="1600" dirty="0" err="1">
                <a:latin typeface="Droid Sans"/>
              </a:rPr>
              <a:t>aceasta</a:t>
            </a:r>
            <a:r>
              <a:rPr lang="en-US" altLang="en-US" sz="1600" dirty="0">
                <a:latin typeface="Droid Sans"/>
              </a:rPr>
              <a:t> nu </a:t>
            </a:r>
            <a:r>
              <a:rPr lang="en-US" altLang="en-US" sz="1600" dirty="0" err="1">
                <a:latin typeface="Droid Sans"/>
              </a:rPr>
              <a:t>va</a:t>
            </a:r>
            <a:r>
              <a:rPr lang="en-US" altLang="en-US" sz="1600" dirty="0">
                <a:latin typeface="Droid Sans"/>
              </a:rPr>
              <a:t> fi </a:t>
            </a:r>
            <a:r>
              <a:rPr lang="en-US" altLang="en-US" sz="1600" dirty="0" err="1">
                <a:latin typeface="Droid Sans"/>
              </a:rPr>
              <a:t>afectată</a:t>
            </a:r>
            <a:r>
              <a:rPr lang="en-US" altLang="en-US" sz="1600" dirty="0">
                <a:latin typeface="Droid Sans"/>
              </a:rPr>
              <a:t> </a:t>
            </a:r>
            <a:r>
              <a:rPr lang="en-US" altLang="en-US" sz="1600" dirty="0" err="1">
                <a:latin typeface="Droid Sans"/>
              </a:rPr>
              <a:t>în</a:t>
            </a:r>
            <a:r>
              <a:rPr lang="en-US" altLang="en-US" sz="1600" dirty="0">
                <a:latin typeface="Droid Sans"/>
              </a:rPr>
              <a:t> </a:t>
            </a:r>
            <a:r>
              <a:rPr lang="en-US" altLang="en-US" sz="1600" dirty="0" err="1">
                <a:latin typeface="Droid Sans"/>
              </a:rPr>
              <a:t>niciun</a:t>
            </a:r>
            <a:r>
              <a:rPr lang="en-US" altLang="en-US" sz="1600" dirty="0">
                <a:latin typeface="Droid Sans"/>
              </a:rPr>
              <a:t> </a:t>
            </a:r>
            <a:r>
              <a:rPr lang="en-US" altLang="en-US" sz="1600" dirty="0" err="1">
                <a:latin typeface="Droid Sans"/>
              </a:rPr>
              <a:t>fel</a:t>
            </a:r>
            <a:r>
              <a:rPr lang="en-US" altLang="en-US" sz="1600" dirty="0">
                <a:latin typeface="Droid Sans"/>
              </a:rPr>
              <a:t>.</a:t>
            </a:r>
            <a:r>
              <a:rPr lang="en-US" altLang="en-US" sz="1600" dirty="0">
                <a:solidFill>
                  <a:srgbClr val="333333"/>
                </a:solidFill>
                <a:latin typeface="Droid Sans"/>
              </a:rPr>
              <a:t> DZ sunt </a:t>
            </a:r>
            <a:r>
              <a:rPr lang="en-US" altLang="en-US" sz="1600" dirty="0" err="1">
                <a:solidFill>
                  <a:srgbClr val="333333"/>
                </a:solidFill>
                <a:latin typeface="Droid Sans"/>
              </a:rPr>
              <a:t>confecţionate</a:t>
            </a:r>
            <a:r>
              <a:rPr lang="en-US" altLang="en-US" sz="1600" dirty="0">
                <a:solidFill>
                  <a:srgbClr val="333333"/>
                </a:solidFill>
                <a:latin typeface="Droid Sans"/>
              </a:rPr>
              <a:t> cu </a:t>
            </a:r>
            <a:r>
              <a:rPr lang="en-US" altLang="en-US" sz="1600" dirty="0" err="1">
                <a:solidFill>
                  <a:srgbClr val="333333"/>
                </a:solidFill>
                <a:latin typeface="Droid Sans"/>
              </a:rPr>
              <a:t>tensiuni</a:t>
            </a:r>
            <a:r>
              <a:rPr lang="en-US" altLang="en-US" sz="1600" dirty="0">
                <a:solidFill>
                  <a:srgbClr val="333333"/>
                </a:solidFill>
                <a:latin typeface="Droid Sans"/>
              </a:rPr>
              <a:t> Zener de </a:t>
            </a:r>
            <a:r>
              <a:rPr lang="en-US" altLang="en-US" sz="1600" dirty="0" err="1">
                <a:solidFill>
                  <a:srgbClr val="333333"/>
                </a:solidFill>
                <a:latin typeface="Droid Sans"/>
              </a:rPr>
              <a:t>câţiva</a:t>
            </a:r>
            <a:r>
              <a:rPr lang="en-US" altLang="en-US" sz="1600" dirty="0">
                <a:solidFill>
                  <a:srgbClr val="333333"/>
                </a:solidFill>
                <a:latin typeface="Droid Sans"/>
              </a:rPr>
              <a:t> </a:t>
            </a:r>
            <a:r>
              <a:rPr lang="en-US" altLang="en-US" sz="1600" dirty="0" err="1">
                <a:solidFill>
                  <a:srgbClr val="333333"/>
                </a:solidFill>
                <a:latin typeface="Droid Sans"/>
              </a:rPr>
              <a:t>volţi</a:t>
            </a:r>
            <a:r>
              <a:rPr lang="en-US" altLang="en-US" sz="1600" dirty="0">
                <a:solidFill>
                  <a:srgbClr val="333333"/>
                </a:solidFill>
                <a:latin typeface="Droid Sans"/>
              </a:rPr>
              <a:t> </a:t>
            </a:r>
            <a:r>
              <a:rPr lang="en-US" altLang="en-US" sz="1600" dirty="0" err="1">
                <a:solidFill>
                  <a:srgbClr val="333333"/>
                </a:solidFill>
                <a:latin typeface="Droid Sans"/>
              </a:rPr>
              <a:t>până</a:t>
            </a:r>
            <a:r>
              <a:rPr lang="en-US" altLang="en-US" sz="1600" dirty="0">
                <a:solidFill>
                  <a:srgbClr val="333333"/>
                </a:solidFill>
                <a:latin typeface="Droid Sans"/>
              </a:rPr>
              <a:t> la </a:t>
            </a:r>
            <a:r>
              <a:rPr lang="en-US" altLang="en-US" sz="1600" dirty="0" err="1">
                <a:solidFill>
                  <a:srgbClr val="333333"/>
                </a:solidFill>
                <a:latin typeface="Droid Sans"/>
              </a:rPr>
              <a:t>sute</a:t>
            </a:r>
            <a:r>
              <a:rPr lang="en-US" altLang="en-US" sz="1600" dirty="0">
                <a:solidFill>
                  <a:srgbClr val="333333"/>
                </a:solidFill>
                <a:latin typeface="Droid Sans"/>
              </a:rPr>
              <a:t> de </a:t>
            </a:r>
            <a:r>
              <a:rPr lang="en-US" altLang="en-US" sz="1600" dirty="0" err="1">
                <a:solidFill>
                  <a:srgbClr val="333333"/>
                </a:solidFill>
                <a:latin typeface="Droid Sans"/>
              </a:rPr>
              <a:t>volţi</a:t>
            </a:r>
            <a:r>
              <a:rPr lang="en-US" altLang="en-US" sz="1600" dirty="0">
                <a:solidFill>
                  <a:srgbClr val="333333"/>
                </a:solidFill>
                <a:latin typeface="Droid Sans"/>
              </a:rPr>
              <a:t>. </a:t>
            </a:r>
            <a:endParaRPr lang="ro-RO" altLang="en-US" sz="1600" dirty="0">
              <a:solidFill>
                <a:srgbClr val="333333"/>
              </a:solidFill>
              <a:latin typeface="Droid Sans"/>
            </a:endParaRPr>
          </a:p>
          <a:p>
            <a:pPr algn="just">
              <a:lnSpc>
                <a:spcPct val="150000"/>
              </a:lnSpc>
            </a:pPr>
            <a:r>
              <a:rPr lang="en-US" altLang="en-US" sz="1600" dirty="0" err="1">
                <a:solidFill>
                  <a:srgbClr val="333333"/>
                </a:solidFill>
                <a:latin typeface="Droid Sans"/>
              </a:rPr>
              <a:t>Tensiunea</a:t>
            </a:r>
            <a:r>
              <a:rPr lang="en-US" altLang="en-US" sz="1600" dirty="0">
                <a:solidFill>
                  <a:srgbClr val="333333"/>
                </a:solidFill>
                <a:latin typeface="Droid Sans"/>
              </a:rPr>
              <a:t> Zener </a:t>
            </a:r>
            <a:r>
              <a:rPr lang="en-US" altLang="en-US" sz="1600" dirty="0" err="1">
                <a:solidFill>
                  <a:srgbClr val="333333"/>
                </a:solidFill>
                <a:latin typeface="Droid Sans"/>
              </a:rPr>
              <a:t>variază</a:t>
            </a:r>
            <a:r>
              <a:rPr lang="en-US" altLang="en-US" sz="1600" dirty="0">
                <a:solidFill>
                  <a:srgbClr val="333333"/>
                </a:solidFill>
                <a:latin typeface="Droid Sans"/>
              </a:rPr>
              <a:t> </a:t>
            </a:r>
            <a:r>
              <a:rPr lang="en-US" altLang="en-US" sz="1600" dirty="0" err="1">
                <a:solidFill>
                  <a:srgbClr val="333333"/>
                </a:solidFill>
                <a:latin typeface="Droid Sans"/>
              </a:rPr>
              <a:t>uşor</a:t>
            </a:r>
            <a:r>
              <a:rPr lang="en-US" altLang="en-US" sz="1600" dirty="0">
                <a:solidFill>
                  <a:srgbClr val="333333"/>
                </a:solidFill>
                <a:latin typeface="Droid Sans"/>
              </a:rPr>
              <a:t> cu </a:t>
            </a:r>
            <a:r>
              <a:rPr lang="en-US" altLang="en-US" sz="1600" dirty="0" err="1">
                <a:solidFill>
                  <a:srgbClr val="333333"/>
                </a:solidFill>
                <a:latin typeface="Droid Sans"/>
              </a:rPr>
              <a:t>temperatura</a:t>
            </a:r>
            <a:r>
              <a:rPr lang="en-US" altLang="en-US" sz="1600" dirty="0">
                <a:solidFill>
                  <a:srgbClr val="333333"/>
                </a:solidFill>
                <a:latin typeface="Droid Sans"/>
              </a:rPr>
              <a:t>, </a:t>
            </a:r>
            <a:r>
              <a:rPr lang="en-US" altLang="en-US" sz="1600" dirty="0" err="1">
                <a:solidFill>
                  <a:srgbClr val="333333"/>
                </a:solidFill>
                <a:latin typeface="Droid Sans"/>
              </a:rPr>
              <a:t>dar</a:t>
            </a:r>
            <a:r>
              <a:rPr lang="en-US" altLang="en-US" sz="1600" dirty="0">
                <a:solidFill>
                  <a:srgbClr val="333333"/>
                </a:solidFill>
                <a:latin typeface="Droid Sans"/>
              </a:rPr>
              <a:t> </a:t>
            </a:r>
            <a:r>
              <a:rPr lang="en-US" altLang="en-US" sz="1600" dirty="0" err="1">
                <a:solidFill>
                  <a:srgbClr val="333333"/>
                </a:solidFill>
                <a:latin typeface="Droid Sans"/>
              </a:rPr>
              <a:t>acestea</a:t>
            </a:r>
            <a:r>
              <a:rPr lang="en-US" altLang="en-US" sz="1600" dirty="0">
                <a:solidFill>
                  <a:srgbClr val="333333"/>
                </a:solidFill>
                <a:latin typeface="Droid Sans"/>
              </a:rPr>
              <a:t> pot fi </a:t>
            </a:r>
            <a:r>
              <a:rPr lang="en-US" altLang="en-US" sz="1600" dirty="0" err="1">
                <a:solidFill>
                  <a:srgbClr val="333333"/>
                </a:solidFill>
                <a:latin typeface="Droid Sans"/>
              </a:rPr>
              <a:t>folosite</a:t>
            </a:r>
            <a:r>
              <a:rPr lang="en-US" altLang="en-US" sz="1600" dirty="0">
                <a:solidFill>
                  <a:srgbClr val="333333"/>
                </a:solidFill>
                <a:latin typeface="Droid Sans"/>
              </a:rPr>
              <a:t> cu </a:t>
            </a:r>
            <a:r>
              <a:rPr lang="en-US" altLang="en-US" sz="1600" dirty="0" err="1">
                <a:solidFill>
                  <a:srgbClr val="333333"/>
                </a:solidFill>
                <a:latin typeface="Droid Sans"/>
              </a:rPr>
              <a:t>succes</a:t>
            </a:r>
            <a:r>
              <a:rPr lang="en-US" altLang="en-US" sz="1600" dirty="0">
                <a:solidFill>
                  <a:srgbClr val="333333"/>
                </a:solidFill>
                <a:latin typeface="Droid Sans"/>
              </a:rPr>
              <a:t> ca </a:t>
            </a:r>
            <a:r>
              <a:rPr lang="en-US" altLang="en-US" sz="1600" dirty="0" err="1">
                <a:solidFill>
                  <a:srgbClr val="333333"/>
                </a:solidFill>
                <a:latin typeface="Droid Sans"/>
              </a:rPr>
              <a:t>dispozitive</a:t>
            </a:r>
            <a:r>
              <a:rPr lang="en-US" altLang="en-US" sz="1600" dirty="0">
                <a:solidFill>
                  <a:srgbClr val="333333"/>
                </a:solidFill>
                <a:latin typeface="Droid Sans"/>
              </a:rPr>
              <a:t> de </a:t>
            </a:r>
            <a:r>
              <a:rPr lang="en-US" altLang="en-US" sz="1600" dirty="0" err="1">
                <a:solidFill>
                  <a:srgbClr val="333333"/>
                </a:solidFill>
                <a:latin typeface="Droid Sans"/>
              </a:rPr>
              <a:t>stabilizare</a:t>
            </a:r>
            <a:r>
              <a:rPr lang="en-US" altLang="en-US" sz="1600" dirty="0">
                <a:solidFill>
                  <a:srgbClr val="333333"/>
                </a:solidFill>
                <a:latin typeface="Droid Sans"/>
              </a:rPr>
              <a:t> a </a:t>
            </a:r>
            <a:r>
              <a:rPr lang="en-US" altLang="en-US" sz="1600" dirty="0" err="1">
                <a:solidFill>
                  <a:srgbClr val="333333"/>
                </a:solidFill>
                <a:latin typeface="Droid Sans"/>
              </a:rPr>
              <a:t>tensiunii</a:t>
            </a:r>
            <a:r>
              <a:rPr lang="en-US" altLang="en-US" sz="1600" dirty="0">
                <a:solidFill>
                  <a:srgbClr val="333333"/>
                </a:solidFill>
                <a:latin typeface="Droid Sans"/>
              </a:rPr>
              <a:t> </a:t>
            </a:r>
            <a:r>
              <a:rPr lang="en-US" altLang="en-US" sz="1600" dirty="0" err="1">
                <a:solidFill>
                  <a:srgbClr val="333333"/>
                </a:solidFill>
                <a:latin typeface="Droid Sans"/>
              </a:rPr>
              <a:t>datorită</a:t>
            </a:r>
            <a:r>
              <a:rPr lang="en-US" altLang="en-US" sz="1600" dirty="0">
                <a:solidFill>
                  <a:srgbClr val="333333"/>
                </a:solidFill>
                <a:latin typeface="Droid Sans"/>
              </a:rPr>
              <a:t> </a:t>
            </a:r>
            <a:r>
              <a:rPr lang="en-US" altLang="en-US" sz="1600" dirty="0" err="1">
                <a:solidFill>
                  <a:srgbClr val="333333"/>
                </a:solidFill>
                <a:latin typeface="Droid Sans"/>
              </a:rPr>
              <a:t>stabilităţii</a:t>
            </a:r>
            <a:r>
              <a:rPr lang="en-US" altLang="en-US" sz="1600" dirty="0">
                <a:solidFill>
                  <a:srgbClr val="333333"/>
                </a:solidFill>
                <a:latin typeface="Droid Sans"/>
              </a:rPr>
              <a:t> </a:t>
            </a:r>
            <a:r>
              <a:rPr lang="en-US" altLang="en-US" sz="1600" dirty="0" err="1">
                <a:solidFill>
                  <a:srgbClr val="333333"/>
                </a:solidFill>
                <a:latin typeface="Droid Sans"/>
              </a:rPr>
              <a:t>şi</a:t>
            </a:r>
            <a:r>
              <a:rPr lang="en-US" altLang="en-US" sz="1600" dirty="0">
                <a:solidFill>
                  <a:srgbClr val="333333"/>
                </a:solidFill>
                <a:latin typeface="Droid Sans"/>
              </a:rPr>
              <a:t> </a:t>
            </a:r>
            <a:r>
              <a:rPr lang="en-US" altLang="en-US" sz="1600" dirty="0" err="1">
                <a:solidFill>
                  <a:srgbClr val="333333"/>
                </a:solidFill>
                <a:latin typeface="Droid Sans"/>
              </a:rPr>
              <a:t>acurateţii</a:t>
            </a:r>
            <a:r>
              <a:rPr lang="en-US" altLang="en-US" sz="1600" dirty="0">
                <a:solidFill>
                  <a:srgbClr val="333333"/>
                </a:solidFill>
                <a:latin typeface="Droid Sans"/>
              </a:rPr>
              <a:t> lor </a:t>
            </a:r>
            <a:r>
              <a:rPr lang="en-US" altLang="en-US" sz="1600" dirty="0" err="1">
                <a:solidFill>
                  <a:srgbClr val="333333"/>
                </a:solidFill>
                <a:latin typeface="Droid Sans"/>
              </a:rPr>
              <a:t>în</a:t>
            </a:r>
            <a:r>
              <a:rPr lang="en-US" altLang="en-US" sz="1600" dirty="0">
                <a:solidFill>
                  <a:srgbClr val="333333"/>
                </a:solidFill>
                <a:latin typeface="Droid Sans"/>
              </a:rPr>
              <a:t> </a:t>
            </a:r>
            <a:r>
              <a:rPr lang="en-US" altLang="en-US" sz="1600" dirty="0" err="1">
                <a:solidFill>
                  <a:srgbClr val="333333"/>
                </a:solidFill>
                <a:latin typeface="Droid Sans"/>
              </a:rPr>
              <a:t>funcţionare</a:t>
            </a:r>
            <a:endParaRPr lang="en-US" altLang="en-US" sz="1600" dirty="0"/>
          </a:p>
          <a:p>
            <a:pPr algn="just">
              <a:lnSpc>
                <a:spcPct val="150000"/>
              </a:lnSpc>
            </a:pPr>
            <a:endParaRPr lang="ro-MD" altLang="en-US" sz="1600" dirty="0">
              <a:solidFill>
                <a:srgbClr val="333333"/>
              </a:solidFill>
              <a:latin typeface="Droid Sans"/>
            </a:endParaRPr>
          </a:p>
        </p:txBody>
      </p:sp>
      <p:sp>
        <p:nvSpPr>
          <p:cNvPr id="7" name="TextBox 6">
            <a:extLst>
              <a:ext uri="{FF2B5EF4-FFF2-40B4-BE49-F238E27FC236}">
                <a16:creationId xmlns:a16="http://schemas.microsoft.com/office/drawing/2014/main" id="{5D067433-42F6-B427-3EBF-0C25BCE7EDC0}"/>
              </a:ext>
            </a:extLst>
          </p:cNvPr>
          <p:cNvSpPr txBox="1"/>
          <p:nvPr/>
        </p:nvSpPr>
        <p:spPr>
          <a:xfrm>
            <a:off x="171450" y="4466363"/>
            <a:ext cx="5391150" cy="418320"/>
          </a:xfrm>
          <a:prstGeom prst="rect">
            <a:avLst/>
          </a:prstGeom>
          <a:noFill/>
        </p:spPr>
        <p:txBody>
          <a:bodyPr wrap="square">
            <a:spAutoFit/>
          </a:bodyPr>
          <a:lstStyle/>
          <a:p>
            <a:pPr algn="just">
              <a:lnSpc>
                <a:spcPct val="150000"/>
              </a:lnSpc>
            </a:pPr>
            <a:endParaRPr lang="en-US" altLang="en-US" sz="1600" dirty="0"/>
          </a:p>
        </p:txBody>
      </p:sp>
    </p:spTree>
    <p:extLst>
      <p:ext uri="{BB962C8B-B14F-4D97-AF65-F5344CB8AC3E}">
        <p14:creationId xmlns:p14="http://schemas.microsoft.com/office/powerpoint/2010/main" val="399174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lectrodb.ro/wp-content/uploads/2013/06/ze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977900"/>
            <a:ext cx="34607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8686800" cy="787400"/>
          </a:xfrm>
        </p:spPr>
        <p:txBody>
          <a:bodyPr wrap="square" numCol="1" anchorCtr="0" compatLnSpc="1">
            <a:prstTxWarp prst="textNoShape">
              <a:avLst/>
            </a:prstTxWarp>
            <a:normAutofit fontScale="90000"/>
          </a:bodyPr>
          <a:lstStyle/>
          <a:p>
            <a:pPr>
              <a:defRPr/>
            </a:pPr>
            <a:r>
              <a:rPr lang="en-US" altLang="ro-RO" sz="2900" cap="none">
                <a:latin typeface="Helvetica" panose="020B0604020202020204" pitchFamily="34" charset="0"/>
              </a:rPr>
              <a:t>POLARIZAREA CORECTĂ A DIODELOR ZENER</a:t>
            </a:r>
            <a:br>
              <a:rPr lang="en-US" altLang="ro-RO" sz="2900" cap="none">
                <a:latin typeface="Helvetica" panose="020B0604020202020204" pitchFamily="34" charset="0"/>
              </a:rPr>
            </a:br>
            <a:endParaRPr lang="en-US" altLang="ro-RO" sz="2900" cap="none"/>
          </a:p>
        </p:txBody>
      </p:sp>
      <p:sp>
        <p:nvSpPr>
          <p:cNvPr id="26628" name="Content Placeholder 2"/>
          <p:cNvSpPr>
            <a:spLocks noGrp="1"/>
          </p:cNvSpPr>
          <p:nvPr>
            <p:ph idx="1"/>
          </p:nvPr>
        </p:nvSpPr>
        <p:spPr>
          <a:xfrm>
            <a:off x="419100" y="2895600"/>
            <a:ext cx="8496300" cy="2587625"/>
          </a:xfrm>
        </p:spPr>
        <p:txBody>
          <a:bodyPr/>
          <a:lstStyle/>
          <a:p>
            <a:pPr>
              <a:lnSpc>
                <a:spcPct val="110000"/>
              </a:lnSpc>
            </a:pPr>
            <a:r>
              <a:rPr lang="en-US" altLang="en-US" sz="2400" dirty="0" err="1">
                <a:latin typeface="Times New Roman" panose="02020603050405020304" pitchFamily="18" charset="0"/>
                <a:cs typeface="Times New Roman" panose="02020603050405020304" pitchFamily="18" charset="0"/>
              </a:rPr>
              <a:t>Atenţie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Orientarea</a:t>
            </a:r>
            <a:r>
              <a:rPr lang="en-US" altLang="en-US" sz="2400" dirty="0">
                <a:latin typeface="Times New Roman" panose="02020603050405020304" pitchFamily="18" charset="0"/>
                <a:cs typeface="Times New Roman" panose="02020603050405020304" pitchFamily="18" charset="0"/>
              </a:rPr>
              <a:t> DZ </a:t>
            </a:r>
            <a:r>
              <a:rPr lang="en-US" altLang="en-US" sz="2400" dirty="0" err="1">
                <a:latin typeface="Times New Roman" panose="02020603050405020304" pitchFamily="18" charset="0"/>
                <a:cs typeface="Times New Roman" panose="02020603050405020304" pitchFamily="18" charset="0"/>
              </a:rPr>
              <a:t>faţă</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sursa</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tensiune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în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circuitul</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mai</a:t>
            </a:r>
            <a:r>
              <a:rPr lang="en-US" altLang="en-US" sz="2400" dirty="0">
                <a:latin typeface="Times New Roman" panose="02020603050405020304" pitchFamily="18" charset="0"/>
                <a:cs typeface="Times New Roman" panose="02020603050405020304" pitchFamily="18" charset="0"/>
              </a:rPr>
              <a:t> sus </a:t>
            </a:r>
            <a:r>
              <a:rPr lang="en-US" altLang="en-US" sz="2400" dirty="0" err="1">
                <a:latin typeface="Times New Roman" panose="02020603050405020304" pitchFamily="18" charset="0"/>
                <a:cs typeface="Times New Roman" panose="02020603050405020304" pitchFamily="18" charset="0"/>
              </a:rPr>
              <a:t>este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astfel</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încât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dioda</a:t>
            </a:r>
            <a:r>
              <a:rPr lang="en-US" altLang="en-US" sz="2400"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să</a:t>
            </a:r>
            <a:r>
              <a:rPr lang="en-US" altLang="en-US" sz="2400" b="1" dirty="0">
                <a:latin typeface="Times New Roman" panose="02020603050405020304" pitchFamily="18" charset="0"/>
                <a:cs typeface="Times New Roman" panose="02020603050405020304" pitchFamily="18" charset="0"/>
              </a:rPr>
              <a:t> fie </a:t>
            </a:r>
            <a:r>
              <a:rPr lang="en-US" altLang="en-US" sz="2400" b="1" dirty="0" err="1">
                <a:latin typeface="Times New Roman" panose="02020603050405020304" pitchFamily="18" charset="0"/>
                <a:cs typeface="Times New Roman" panose="02020603050405020304" pitchFamily="18" charset="0"/>
              </a:rPr>
              <a:t>polarizată</a:t>
            </a:r>
            <a:r>
              <a:rPr lang="en-US" altLang="en-US" sz="2400" b="1" dirty="0">
                <a:latin typeface="Times New Roman" panose="02020603050405020304" pitchFamily="18" charset="0"/>
                <a:cs typeface="Times New Roman" panose="02020603050405020304" pitchFamily="18" charset="0"/>
              </a:rPr>
              <a:t> invers</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Acesta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este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modul</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corect</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conectare</a:t>
            </a:r>
            <a:r>
              <a:rPr lang="en-US" altLang="en-US" sz="2400" dirty="0">
                <a:latin typeface="Times New Roman" panose="02020603050405020304" pitchFamily="18" charset="0"/>
                <a:cs typeface="Times New Roman" panose="02020603050405020304" pitchFamily="18" charset="0"/>
              </a:rPr>
              <a:t> a DZ </a:t>
            </a:r>
            <a:r>
              <a:rPr lang="en-US" altLang="en-US" sz="2400" dirty="0" err="1">
                <a:latin typeface="Times New Roman" panose="02020603050405020304" pitchFamily="18" charset="0"/>
                <a:cs typeface="Times New Roman" panose="02020603050405020304" pitchFamily="18" charset="0"/>
              </a:rPr>
              <a:t>în</a:t>
            </a:r>
            <a:r>
              <a:rPr lang="en-US" altLang="en-US" sz="2400" dirty="0">
                <a:latin typeface="Times New Roman" panose="02020603050405020304" pitchFamily="18" charset="0"/>
                <a:cs typeface="Times New Roman" panose="02020603050405020304" pitchFamily="18" charset="0"/>
              </a:rPr>
              <a:t> circuit! </a:t>
            </a:r>
            <a:endParaRPr lang="ro-RO" altLang="en-US" sz="2400" dirty="0">
              <a:latin typeface="Times New Roman" panose="02020603050405020304" pitchFamily="18" charset="0"/>
              <a:cs typeface="Times New Roman" panose="02020603050405020304" pitchFamily="18" charset="0"/>
            </a:endParaRPr>
          </a:p>
          <a:p>
            <a:pPr>
              <a:lnSpc>
                <a:spcPct val="110000"/>
              </a:lnSpc>
            </a:pPr>
            <a:r>
              <a:rPr lang="en-US" altLang="en-US" sz="2400" dirty="0" err="1">
                <a:latin typeface="Times New Roman" panose="02020603050405020304" pitchFamily="18" charset="0"/>
                <a:cs typeface="Times New Roman" panose="02020603050405020304" pitchFamily="18" charset="0"/>
              </a:rPr>
              <a:t>Dacă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conectăm</a:t>
            </a:r>
            <a:r>
              <a:rPr lang="en-US" altLang="en-US" sz="2400" dirty="0">
                <a:latin typeface="Times New Roman" panose="02020603050405020304" pitchFamily="18" charset="0"/>
                <a:cs typeface="Times New Roman" panose="02020603050405020304" pitchFamily="18" charset="0"/>
              </a:rPr>
              <a:t> DZ </a:t>
            </a:r>
            <a:r>
              <a:rPr lang="ro-RO" altLang="en-US" sz="2400" dirty="0">
                <a:latin typeface="Times New Roman" panose="02020603050405020304" pitchFamily="18" charset="0"/>
                <a:cs typeface="Times New Roman" panose="02020603050405020304" pitchFamily="18" charset="0"/>
              </a:rPr>
              <a:t>la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polariza</a:t>
            </a:r>
            <a:r>
              <a:rPr lang="ro-RO" altLang="en-US" sz="2400" dirty="0">
                <a:latin typeface="Times New Roman" panose="02020603050405020304" pitchFamily="18" charset="0"/>
                <a:cs typeface="Times New Roman" panose="02020603050405020304" pitchFamily="18" charset="0"/>
              </a:rPr>
              <a:t>re</a:t>
            </a:r>
            <a:r>
              <a:rPr lang="en-US" altLang="en-US" sz="2400" dirty="0">
                <a:latin typeface="Times New Roman" panose="02020603050405020304" pitchFamily="18" charset="0"/>
                <a:cs typeface="Times New Roman" panose="02020603050405020304" pitchFamily="18" charset="0"/>
              </a:rPr>
              <a:t> direct</a:t>
            </a:r>
            <a:r>
              <a:rPr lang="ro-RO" altLang="en-US" sz="2400" dirty="0">
                <a:latin typeface="Times New Roman" panose="02020603050405020304" pitchFamily="18" charset="0"/>
                <a:cs typeface="Times New Roman" panose="02020603050405020304" pitchFamily="18" charset="0"/>
              </a:rPr>
              <a:t>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aceasta</a:t>
            </a:r>
            <a:r>
              <a:rPr lang="en-US" altLang="en-US" sz="2400" dirty="0">
                <a:latin typeface="Times New Roman" panose="02020603050405020304" pitchFamily="18" charset="0"/>
                <a:cs typeface="Times New Roman" panose="02020603050405020304" pitchFamily="18" charset="0"/>
              </a:rPr>
              <a:t> s-</a:t>
            </a:r>
            <a:r>
              <a:rPr lang="en-US" altLang="en-US" sz="2400" dirty="0" err="1">
                <a:latin typeface="Times New Roman" panose="02020603050405020304" pitchFamily="18" charset="0"/>
                <a:cs typeface="Times New Roman" panose="02020603050405020304" pitchFamily="18" charset="0"/>
              </a:rPr>
              <a:t>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comporta</a:t>
            </a:r>
            <a:r>
              <a:rPr lang="en-US" altLang="en-US" sz="2400" dirty="0">
                <a:latin typeface="Times New Roman" panose="02020603050405020304" pitchFamily="18" charset="0"/>
                <a:cs typeface="Times New Roman" panose="02020603050405020304" pitchFamily="18" charset="0"/>
              </a:rPr>
              <a:t> precum o </a:t>
            </a:r>
            <a:r>
              <a:rPr lang="en-US" altLang="en-US" sz="2400" dirty="0" err="1">
                <a:latin typeface="Times New Roman" panose="02020603050405020304" pitchFamily="18" charset="0"/>
                <a:cs typeface="Times New Roman" panose="02020603050405020304" pitchFamily="18" charset="0"/>
              </a:rPr>
              <a:t>diodă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normală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tensiunea</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polarizare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directă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avea</a:t>
            </a:r>
            <a:r>
              <a:rPr lang="en-US" altLang="en-US" sz="2400" dirty="0">
                <a:latin typeface="Times New Roman" panose="02020603050405020304" pitchFamily="18" charset="0"/>
                <a:cs typeface="Times New Roman" panose="02020603050405020304" pitchFamily="18" charset="0"/>
              </a:rPr>
              <a:t> o </a:t>
            </a:r>
            <a:r>
              <a:rPr lang="en-US" altLang="en-US" sz="2400" dirty="0" err="1">
                <a:latin typeface="Times New Roman" panose="02020603050405020304" pitchFamily="18" charset="0"/>
                <a:cs typeface="Times New Roman" panose="02020603050405020304" pitchFamily="18" charset="0"/>
              </a:rPr>
              <a:t>valoare</a:t>
            </a:r>
            <a:r>
              <a:rPr lang="en-US" altLang="en-US" sz="2400" dirty="0">
                <a:latin typeface="Times New Roman" panose="02020603050405020304" pitchFamily="18" charset="0"/>
                <a:cs typeface="Times New Roman" panose="02020603050405020304" pitchFamily="18" charset="0"/>
              </a:rPr>
              <a:t> de </a:t>
            </a:r>
            <a:r>
              <a:rPr lang="en-US" altLang="en-US" sz="2400" dirty="0" err="1">
                <a:latin typeface="Times New Roman" panose="02020603050405020304" pitchFamily="18" charset="0"/>
                <a:cs typeface="Times New Roman" panose="02020603050405020304" pitchFamily="18" charset="0"/>
              </a:rPr>
              <a:t>doar</a:t>
            </a:r>
            <a:r>
              <a:rPr lang="en-US" altLang="en-US" sz="2400" dirty="0">
                <a:latin typeface="Times New Roman" panose="02020603050405020304" pitchFamily="18" charset="0"/>
                <a:cs typeface="Times New Roman" panose="02020603050405020304" pitchFamily="18" charset="0"/>
              </a:rPr>
              <a:t> 0,7 V.</a:t>
            </a:r>
          </a:p>
        </p:txBody>
      </p:sp>
    </p:spTree>
    <p:extLst>
      <p:ext uri="{BB962C8B-B14F-4D97-AF65-F5344CB8AC3E}">
        <p14:creationId xmlns:p14="http://schemas.microsoft.com/office/powerpoint/2010/main" val="151525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a:xfrm>
            <a:off x="1090613" y="2243138"/>
            <a:ext cx="313213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17500" y="107950"/>
            <a:ext cx="8140700" cy="787400"/>
          </a:xfrm>
        </p:spPr>
        <p:txBody>
          <a:bodyPr/>
          <a:lstStyle/>
          <a:p>
            <a:pPr>
              <a:defRPr/>
            </a:pPr>
            <a:r>
              <a:rPr lang="ro-MD" dirty="0"/>
              <a:t>Regiunea de operare a diodei zener</a:t>
            </a:r>
            <a:endParaRPr lang="en-US" dirty="0"/>
          </a:p>
        </p:txBody>
      </p:sp>
      <p:sp>
        <p:nvSpPr>
          <p:cNvPr id="27657" name="Content Placeholder 2"/>
          <p:cNvSpPr>
            <a:spLocks noGrp="1"/>
          </p:cNvSpPr>
          <p:nvPr>
            <p:ph idx="1"/>
          </p:nvPr>
        </p:nvSpPr>
        <p:spPr>
          <a:xfrm>
            <a:off x="228600" y="780664"/>
            <a:ext cx="3886200" cy="2587625"/>
          </a:xfrm>
        </p:spPr>
        <p:txBody>
          <a:bodyPr/>
          <a:lstStyle/>
          <a:p>
            <a:r>
              <a:rPr lang="ro-MD" altLang="en-US" sz="2400" dirty="0">
                <a:latin typeface="Times New Roman" panose="02020603050405020304" pitchFamily="18" charset="0"/>
                <a:cs typeface="Times New Roman" panose="02020603050405020304" pitchFamily="18" charset="0"/>
              </a:rPr>
              <a:t>Stabilizatoare de tensiune, regulare de tensiune (șunt), siguranță (protecția dispozitivelor electronice), elemente de referință, </a:t>
            </a:r>
          </a:p>
          <a:p>
            <a:r>
              <a:rPr lang="ro-MD" altLang="en-US" sz="2400" dirty="0">
                <a:latin typeface="Times New Roman" panose="02020603050405020304" pitchFamily="18" charset="0"/>
                <a:cs typeface="Times New Roman" panose="02020603050405020304" pitchFamily="18" charset="0"/>
              </a:rPr>
              <a:t>operațiuni de comutare, protecția aparatelor de măsură</a:t>
            </a:r>
            <a:endParaRPr lang="en-US" altLang="en-US" sz="2400" dirty="0">
              <a:latin typeface="Times New Roman" panose="02020603050405020304" pitchFamily="18" charset="0"/>
              <a:cs typeface="Times New Roman" panose="02020603050405020304" pitchFamily="18"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597" y="1247393"/>
            <a:ext cx="3555456" cy="36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8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2308" r="12308"/>
          <a:stretch>
            <a:fillRect/>
          </a:stretch>
        </p:blipFill>
        <p:spPr bwMode="auto">
          <a:xfrm>
            <a:off x="4246605" y="12192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Grp="1" noChangeArrowheads="1"/>
          </p:cNvSpPr>
          <p:nvPr>
            <p:ph idx="1"/>
          </p:nvPr>
        </p:nvSpPr>
        <p:spPr bwMode="auto">
          <a:xfrm>
            <a:off x="152399" y="167979"/>
            <a:ext cx="4094205" cy="58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latin typeface="Times New Roman" panose="02020603050405020304" pitchFamily="18" charset="0"/>
                <a:cs typeface="Times New Roman" panose="02020603050405020304" pitchFamily="18" charset="0"/>
              </a:rPr>
              <a:t>The Zener diode’s breakdown </a:t>
            </a:r>
            <a:r>
              <a:rPr lang="en-US" altLang="en-US" dirty="0">
                <a:solidFill>
                  <a:schemeClr val="accent2"/>
                </a:solidFill>
                <a:latin typeface="Times New Roman" panose="02020603050405020304" pitchFamily="18" charset="0"/>
                <a:cs typeface="Times New Roman" panose="02020603050405020304" pitchFamily="18" charset="0"/>
              </a:rPr>
              <a:t>characteristics</a:t>
            </a:r>
            <a:r>
              <a:rPr lang="en-US" altLang="en-US" dirty="0">
                <a:latin typeface="Times New Roman" panose="02020603050405020304" pitchFamily="18" charset="0"/>
                <a:cs typeface="Times New Roman" panose="02020603050405020304" pitchFamily="18" charset="0"/>
              </a:rPr>
              <a:t> are </a:t>
            </a:r>
            <a:r>
              <a:rPr lang="en-US" altLang="en-US" dirty="0">
                <a:solidFill>
                  <a:schemeClr val="accent2"/>
                </a:solidFill>
                <a:latin typeface="Times New Roman" panose="02020603050405020304" pitchFamily="18" charset="0"/>
                <a:cs typeface="Times New Roman" panose="02020603050405020304" pitchFamily="18" charset="0"/>
              </a:rPr>
              <a:t>determined by</a:t>
            </a:r>
            <a:r>
              <a:rPr lang="en-US" altLang="en-US" dirty="0">
                <a:latin typeface="Times New Roman" panose="02020603050405020304" pitchFamily="18" charset="0"/>
                <a:cs typeface="Times New Roman" panose="02020603050405020304" pitchFamily="18" charset="0"/>
              </a:rPr>
              <a:t> the </a:t>
            </a:r>
            <a:r>
              <a:rPr lang="en-US" altLang="en-US" dirty="0">
                <a:solidFill>
                  <a:schemeClr val="accent2"/>
                </a:solidFill>
                <a:latin typeface="Times New Roman" panose="02020603050405020304" pitchFamily="18" charset="0"/>
                <a:cs typeface="Times New Roman" panose="02020603050405020304" pitchFamily="18" charset="0"/>
              </a:rPr>
              <a:t>doping</a:t>
            </a:r>
            <a:r>
              <a:rPr lang="en-US" altLang="en-US" dirty="0">
                <a:latin typeface="Times New Roman" panose="02020603050405020304" pitchFamily="18" charset="0"/>
                <a:cs typeface="Times New Roman" panose="02020603050405020304" pitchFamily="18" charset="0"/>
              </a:rPr>
              <a:t> process. </a:t>
            </a:r>
          </a:p>
          <a:p>
            <a:pPr>
              <a:spcBef>
                <a:spcPct val="50000"/>
              </a:spcBef>
            </a:pPr>
            <a:r>
              <a:rPr lang="en-US" altLang="en-US" dirty="0">
                <a:latin typeface="Times New Roman" panose="02020603050405020304" pitchFamily="18" charset="0"/>
                <a:cs typeface="Times New Roman" panose="02020603050405020304" pitchFamily="18" charset="0"/>
              </a:rPr>
              <a:t>Low voltage </a:t>
            </a:r>
            <a:r>
              <a:rPr lang="en-US" altLang="en-US" dirty="0" err="1">
                <a:latin typeface="Times New Roman" panose="02020603050405020304" pitchFamily="18" charset="0"/>
                <a:cs typeface="Times New Roman" panose="02020603050405020304" pitchFamily="18" charset="0"/>
              </a:rPr>
              <a:t>Zeners</a:t>
            </a:r>
            <a:r>
              <a:rPr lang="en-US" altLang="en-US" dirty="0">
                <a:solidFill>
                  <a:srgbClr val="FF0000"/>
                </a:solidFill>
                <a:latin typeface="Times New Roman" panose="02020603050405020304" pitchFamily="18" charset="0"/>
                <a:cs typeface="Times New Roman" panose="02020603050405020304" pitchFamily="18" charset="0"/>
              </a:rPr>
              <a:t> (&lt; 5V)</a:t>
            </a:r>
            <a:r>
              <a:rPr lang="en-US" altLang="en-US" dirty="0">
                <a:latin typeface="Times New Roman" panose="02020603050405020304" pitchFamily="18" charset="0"/>
                <a:cs typeface="Times New Roman" panose="02020603050405020304" pitchFamily="18" charset="0"/>
              </a:rPr>
              <a:t>, operate in the </a:t>
            </a:r>
            <a:r>
              <a:rPr lang="en-US" altLang="en-US" dirty="0">
                <a:solidFill>
                  <a:schemeClr val="accent2"/>
                </a:solidFill>
                <a:latin typeface="Times New Roman" panose="02020603050405020304" pitchFamily="18" charset="0"/>
                <a:cs typeface="Times New Roman" panose="02020603050405020304" pitchFamily="18" charset="0"/>
              </a:rPr>
              <a:t>Zener breakdown range</a:t>
            </a:r>
            <a:r>
              <a:rPr lang="en-US" altLang="en-US" dirty="0">
                <a:latin typeface="Times New Roman" panose="02020603050405020304" pitchFamily="18" charset="0"/>
                <a:cs typeface="Times New Roman" panose="02020603050405020304" pitchFamily="18" charset="0"/>
              </a:rPr>
              <a:t>. </a:t>
            </a:r>
          </a:p>
          <a:p>
            <a:pPr>
              <a:spcBef>
                <a:spcPct val="50000"/>
              </a:spcBef>
            </a:pPr>
            <a:r>
              <a:rPr lang="en-US" altLang="en-US" dirty="0">
                <a:latin typeface="Times New Roman" panose="02020603050405020304" pitchFamily="18" charset="0"/>
                <a:cs typeface="Times New Roman" panose="02020603050405020304" pitchFamily="18" charset="0"/>
              </a:rPr>
              <a:t>Those diodes which are designed to operate </a:t>
            </a:r>
            <a:r>
              <a:rPr lang="en-US" altLang="en-US" dirty="0">
                <a:solidFill>
                  <a:srgbClr val="FF0000"/>
                </a:solidFill>
                <a:latin typeface="Times New Roman" panose="02020603050405020304" pitchFamily="18" charset="0"/>
                <a:cs typeface="Times New Roman" panose="02020603050405020304" pitchFamily="18" charset="0"/>
              </a:rPr>
              <a:t>(&gt; 5V)</a:t>
            </a:r>
            <a:r>
              <a:rPr lang="en-US" altLang="en-US" dirty="0">
                <a:latin typeface="Times New Roman" panose="02020603050405020304" pitchFamily="18" charset="0"/>
                <a:cs typeface="Times New Roman" panose="02020603050405020304" pitchFamily="18" charset="0"/>
              </a:rPr>
              <a:t> operate mostly in </a:t>
            </a:r>
            <a:r>
              <a:rPr lang="en-US" altLang="en-US" dirty="0">
                <a:solidFill>
                  <a:schemeClr val="accent2"/>
                </a:solidFill>
                <a:latin typeface="Times New Roman" panose="02020603050405020304" pitchFamily="18" charset="0"/>
                <a:cs typeface="Times New Roman" panose="02020603050405020304" pitchFamily="18" charset="0"/>
              </a:rPr>
              <a:t>avalanche breakdown range</a:t>
            </a:r>
            <a:r>
              <a:rPr lang="en-US" altLang="en-US" dirty="0">
                <a:latin typeface="Times New Roman" panose="02020603050405020304" pitchFamily="18" charset="0"/>
                <a:cs typeface="Times New Roman" panose="02020603050405020304" pitchFamily="18" charset="0"/>
              </a:rPr>
              <a:t>. </a:t>
            </a:r>
          </a:p>
          <a:p>
            <a:pPr>
              <a:spcBef>
                <a:spcPct val="50000"/>
              </a:spcBef>
            </a:pPr>
            <a:r>
              <a:rPr lang="en-US" altLang="en-US" dirty="0" err="1">
                <a:latin typeface="Times New Roman" panose="02020603050405020304" pitchFamily="18" charset="0"/>
                <a:cs typeface="Times New Roman" panose="02020603050405020304" pitchFamily="18" charset="0"/>
              </a:rPr>
              <a:t>Zeners</a:t>
            </a:r>
            <a:r>
              <a:rPr lang="en-US" altLang="en-US" dirty="0">
                <a:latin typeface="Times New Roman" panose="02020603050405020304" pitchFamily="18" charset="0"/>
                <a:cs typeface="Times New Roman" panose="02020603050405020304" pitchFamily="18" charset="0"/>
              </a:rPr>
              <a:t> are available with voltage breakdowns of </a:t>
            </a:r>
            <a:r>
              <a:rPr lang="en-US" altLang="en-US" b="1" i="1" dirty="0">
                <a:solidFill>
                  <a:srgbClr val="0070C0"/>
                </a:solidFill>
                <a:latin typeface="Times New Roman" panose="02020603050405020304" pitchFamily="18" charset="0"/>
                <a:cs typeface="Times New Roman" panose="02020603050405020304" pitchFamily="18" charset="0"/>
              </a:rPr>
              <a:t>1.8V to 200V</a:t>
            </a:r>
            <a:r>
              <a:rPr lang="en-US" altLang="en-US" dirty="0">
                <a:latin typeface="Times New Roman" panose="02020603050405020304" pitchFamily="18" charset="0"/>
                <a:cs typeface="Times New Roman" panose="02020603050405020304" pitchFamily="18" charset="0"/>
              </a:rPr>
              <a:t>.</a:t>
            </a:r>
          </a:p>
        </p:txBody>
      </p:sp>
      <p:sp>
        <p:nvSpPr>
          <p:cNvPr id="6" name="Text Box 6"/>
          <p:cNvSpPr txBox="1">
            <a:spLocks noChangeArrowheads="1"/>
          </p:cNvSpPr>
          <p:nvPr/>
        </p:nvSpPr>
        <p:spPr bwMode="auto">
          <a:xfrm>
            <a:off x="5410200" y="129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rgbClr val="FF9933"/>
                </a:solidFill>
              </a:rPr>
              <a:t>Zener zone</a:t>
            </a:r>
          </a:p>
        </p:txBody>
      </p:sp>
      <p:sp>
        <p:nvSpPr>
          <p:cNvPr id="7" name="Text Box 7"/>
          <p:cNvSpPr txBox="1">
            <a:spLocks noChangeArrowheads="1"/>
          </p:cNvSpPr>
          <p:nvPr/>
        </p:nvSpPr>
        <p:spPr bwMode="auto">
          <a:xfrm>
            <a:off x="7086600" y="1485064"/>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chemeClr val="accent2"/>
                </a:solidFill>
              </a:rPr>
              <a:t>Diode zone</a:t>
            </a:r>
          </a:p>
        </p:txBody>
      </p:sp>
      <p:sp>
        <p:nvSpPr>
          <p:cNvPr id="8" name="Text Box 10"/>
          <p:cNvSpPr txBox="1">
            <a:spLocks noChangeArrowheads="1"/>
          </p:cNvSpPr>
          <p:nvPr/>
        </p:nvSpPr>
        <p:spPr bwMode="auto">
          <a:xfrm>
            <a:off x="4343400" y="4419600"/>
            <a:ext cx="1219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20000"/>
              </a:spcBef>
            </a:pPr>
            <a:r>
              <a:rPr lang="en-US" altLang="en-US" sz="1800" dirty="0">
                <a:solidFill>
                  <a:srgbClr val="FF0000"/>
                </a:solidFill>
              </a:rPr>
              <a:t>Avalanche</a:t>
            </a:r>
          </a:p>
          <a:p>
            <a:pPr>
              <a:spcBef>
                <a:spcPct val="20000"/>
              </a:spcBef>
            </a:pPr>
            <a:r>
              <a:rPr lang="en-US" altLang="en-US" sz="1800" dirty="0">
                <a:solidFill>
                  <a:srgbClr val="FF0000"/>
                </a:solidFill>
              </a:rPr>
              <a:t>zone</a:t>
            </a:r>
          </a:p>
        </p:txBody>
      </p:sp>
      <p:sp>
        <p:nvSpPr>
          <p:cNvPr id="9" name="Line 12"/>
          <p:cNvSpPr>
            <a:spLocks noChangeShapeType="1"/>
          </p:cNvSpPr>
          <p:nvPr/>
        </p:nvSpPr>
        <p:spPr bwMode="auto">
          <a:xfrm flipV="1">
            <a:off x="5562600" y="1600200"/>
            <a:ext cx="46038" cy="3429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3"/>
          <p:cNvSpPr txBox="1">
            <a:spLocks noChangeArrowheads="1"/>
          </p:cNvSpPr>
          <p:nvPr/>
        </p:nvSpPr>
        <p:spPr bwMode="auto">
          <a:xfrm>
            <a:off x="5303838" y="4966494"/>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solidFill>
                  <a:schemeClr val="accent2"/>
                </a:solidFill>
              </a:rPr>
              <a:t>5V.</a:t>
            </a:r>
          </a:p>
        </p:txBody>
      </p:sp>
    </p:spTree>
    <p:extLst>
      <p:ext uri="{BB962C8B-B14F-4D97-AF65-F5344CB8AC3E}">
        <p14:creationId xmlns:p14="http://schemas.microsoft.com/office/powerpoint/2010/main" val="289428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533400"/>
          </a:xfrm>
        </p:spPr>
        <p:txBody>
          <a:bodyPr>
            <a:normAutofit fontScale="90000"/>
          </a:bodyPr>
          <a:lstStyle/>
          <a:p>
            <a:pPr>
              <a:defRPr/>
            </a:pPr>
            <a:r>
              <a:rPr lang="en-US" altLang="en-US" dirty="0">
                <a:solidFill>
                  <a:schemeClr val="accent2"/>
                </a:solidFill>
              </a:rPr>
              <a:t>Zener Diode – Breakdown Characteristics</a:t>
            </a:r>
            <a:endParaRPr lang="en-US" dirty="0">
              <a:solidFill>
                <a:schemeClr val="accent2"/>
              </a:solidFill>
            </a:endParaRPr>
          </a:p>
        </p:txBody>
      </p:sp>
      <p:sp>
        <p:nvSpPr>
          <p:cNvPr id="11267" name="Rectangle 3"/>
          <p:cNvSpPr>
            <a:spLocks noGrp="1" noChangeArrowheads="1"/>
          </p:cNvSpPr>
          <p:nvPr>
            <p:ph type="body" idx="1"/>
          </p:nvPr>
        </p:nvSpPr>
        <p:spPr bwMode="auto">
          <a:xfrm>
            <a:off x="152400" y="1371600"/>
            <a:ext cx="3581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lnSpc>
                <a:spcPct val="90000"/>
              </a:lnSpc>
              <a:buFontTx/>
              <a:buNone/>
            </a:pPr>
            <a:r>
              <a:rPr lang="en-US" altLang="en-US" sz="2200" dirty="0">
                <a:latin typeface="Tahoma" panose="020B0604030504040204" pitchFamily="34" charset="0"/>
              </a:rPr>
              <a:t>Note very small reverse current (before “knee”).</a:t>
            </a:r>
          </a:p>
          <a:p>
            <a:pPr marL="231775" indent="-231775">
              <a:lnSpc>
                <a:spcPct val="90000"/>
              </a:lnSpc>
              <a:buFontTx/>
              <a:buNone/>
            </a:pPr>
            <a:endParaRPr lang="en-US" altLang="en-US" sz="2200" dirty="0">
              <a:latin typeface="Tahoma" panose="020B0604030504040204" pitchFamily="34" charset="0"/>
            </a:endParaRPr>
          </a:p>
          <a:p>
            <a:pPr marL="231775" indent="-231775">
              <a:lnSpc>
                <a:spcPct val="90000"/>
              </a:lnSpc>
              <a:buFontTx/>
              <a:buNone/>
            </a:pPr>
            <a:r>
              <a:rPr lang="en-US" altLang="en-US" sz="2200" dirty="0">
                <a:latin typeface="Tahoma" panose="020B0604030504040204" pitchFamily="34" charset="0"/>
              </a:rPr>
              <a:t>Breakdown occurs @ knee.</a:t>
            </a:r>
          </a:p>
          <a:p>
            <a:pPr marL="231775" indent="-231775">
              <a:lnSpc>
                <a:spcPct val="90000"/>
              </a:lnSpc>
              <a:buFontTx/>
              <a:buNone/>
            </a:pPr>
            <a:r>
              <a:rPr lang="en-US" altLang="en-US" sz="2200" dirty="0">
                <a:latin typeface="Tahoma" panose="020B0604030504040204" pitchFamily="34" charset="0"/>
              </a:rPr>
              <a:t>Breakdown Characteristics:</a:t>
            </a:r>
          </a:p>
          <a:p>
            <a:pPr marL="231775" indent="-231775">
              <a:lnSpc>
                <a:spcPct val="90000"/>
              </a:lnSpc>
            </a:pPr>
            <a:r>
              <a:rPr lang="en-US" altLang="en-US" sz="2200" dirty="0">
                <a:latin typeface="Tahoma" panose="020B0604030504040204" pitchFamily="34" charset="0"/>
              </a:rPr>
              <a:t>V</a:t>
            </a:r>
            <a:r>
              <a:rPr lang="en-US" altLang="en-US" sz="2200" b="1" baseline="-14000" dirty="0">
                <a:latin typeface="Tahoma" panose="020B0604030504040204" pitchFamily="34" charset="0"/>
              </a:rPr>
              <a:t>Z</a:t>
            </a:r>
            <a:r>
              <a:rPr lang="en-US" altLang="en-US" sz="2200" dirty="0">
                <a:latin typeface="Tahoma" panose="020B0604030504040204" pitchFamily="34" charset="0"/>
              </a:rPr>
              <a:t> remains near constant</a:t>
            </a:r>
          </a:p>
          <a:p>
            <a:pPr marL="231775" indent="-231775">
              <a:lnSpc>
                <a:spcPct val="90000"/>
              </a:lnSpc>
            </a:pPr>
            <a:r>
              <a:rPr lang="en-US" altLang="en-US" sz="2200" dirty="0">
                <a:latin typeface="Tahoma" panose="020B0604030504040204" pitchFamily="34" charset="0"/>
              </a:rPr>
              <a:t>V</a:t>
            </a:r>
            <a:r>
              <a:rPr lang="en-US" altLang="en-US" sz="2200" b="1" baseline="-14000" dirty="0">
                <a:latin typeface="Tahoma" panose="020B0604030504040204" pitchFamily="34" charset="0"/>
              </a:rPr>
              <a:t>Z</a:t>
            </a:r>
            <a:r>
              <a:rPr lang="en-US" altLang="en-US" sz="2200" dirty="0">
                <a:latin typeface="Tahoma" panose="020B0604030504040204" pitchFamily="34" charset="0"/>
              </a:rPr>
              <a:t> provides:</a:t>
            </a:r>
          </a:p>
          <a:p>
            <a:pPr marL="231775" indent="-231775">
              <a:lnSpc>
                <a:spcPct val="90000"/>
              </a:lnSpc>
              <a:buFontTx/>
              <a:buNone/>
            </a:pPr>
            <a:r>
              <a:rPr lang="en-US" altLang="en-US" sz="2200" dirty="0">
                <a:latin typeface="Tahoma" panose="020B0604030504040204" pitchFamily="34" charset="0"/>
              </a:rPr>
              <a:t>	     - </a:t>
            </a:r>
            <a:r>
              <a:rPr lang="en-US" altLang="en-US" sz="2200" dirty="0">
                <a:solidFill>
                  <a:srgbClr val="FF0000"/>
                </a:solidFill>
                <a:latin typeface="Tahoma" panose="020B0604030504040204" pitchFamily="34" charset="0"/>
              </a:rPr>
              <a:t>Reference Voltage</a:t>
            </a:r>
          </a:p>
          <a:p>
            <a:pPr marL="231775" indent="-231775">
              <a:lnSpc>
                <a:spcPct val="90000"/>
              </a:lnSpc>
              <a:buFontTx/>
              <a:buNone/>
            </a:pPr>
            <a:r>
              <a:rPr lang="en-US" altLang="en-US" sz="2200" dirty="0">
                <a:solidFill>
                  <a:srgbClr val="FF0000"/>
                </a:solidFill>
                <a:latin typeface="Tahoma" panose="020B0604030504040204" pitchFamily="34" charset="0"/>
              </a:rPr>
              <a:t>	     - Voltage Regulation</a:t>
            </a:r>
          </a:p>
          <a:p>
            <a:pPr marL="231775" indent="-231775">
              <a:lnSpc>
                <a:spcPct val="90000"/>
              </a:lnSpc>
            </a:pPr>
            <a:r>
              <a:rPr lang="en-US" altLang="en-US" sz="2200" dirty="0">
                <a:latin typeface="Tahoma" panose="020B0604030504040204" pitchFamily="34" charset="0"/>
              </a:rPr>
              <a:t>I</a:t>
            </a:r>
            <a:r>
              <a:rPr lang="en-US" altLang="en-US" sz="2200" b="1" baseline="-14000" dirty="0">
                <a:latin typeface="Tahoma" panose="020B0604030504040204" pitchFamily="34" charset="0"/>
              </a:rPr>
              <a:t>Z</a:t>
            </a:r>
            <a:r>
              <a:rPr lang="en-US" altLang="en-US" sz="2200" dirty="0">
                <a:latin typeface="Tahoma" panose="020B0604030504040204" pitchFamily="34" charset="0"/>
              </a:rPr>
              <a:t> increases rapidly</a:t>
            </a:r>
          </a:p>
          <a:p>
            <a:pPr marL="231775" indent="-231775">
              <a:lnSpc>
                <a:spcPct val="90000"/>
              </a:lnSpc>
            </a:pPr>
            <a:r>
              <a:rPr lang="en-US" altLang="en-US" sz="2200" dirty="0">
                <a:latin typeface="Tahoma" panose="020B0604030504040204" pitchFamily="34" charset="0"/>
              </a:rPr>
              <a:t>I</a:t>
            </a:r>
            <a:r>
              <a:rPr lang="en-US" altLang="en-US" sz="2200" b="1" baseline="-12000" dirty="0">
                <a:latin typeface="Tahoma" panose="020B0604030504040204" pitchFamily="34" charset="0"/>
              </a:rPr>
              <a:t>Z</a:t>
            </a:r>
            <a:r>
              <a:rPr lang="en-US" altLang="en-US" sz="2200" b="1" i="1" baseline="-25000" dirty="0">
                <a:latin typeface="Tahoma" panose="020B0604030504040204" pitchFamily="34" charset="0"/>
              </a:rPr>
              <a:t>MAX</a:t>
            </a:r>
            <a:r>
              <a:rPr lang="en-US" altLang="en-US" sz="2200" dirty="0">
                <a:latin typeface="Tahoma" panose="020B0604030504040204" pitchFamily="34" charset="0"/>
              </a:rPr>
              <a:t> is achieved quickly</a:t>
            </a:r>
          </a:p>
          <a:p>
            <a:pPr marL="231775" indent="-231775">
              <a:lnSpc>
                <a:spcPct val="90000"/>
              </a:lnSpc>
            </a:pPr>
            <a:r>
              <a:rPr lang="en-US" altLang="en-US" sz="2200" dirty="0">
                <a:latin typeface="Tahoma" panose="020B0604030504040204" pitchFamily="34" charset="0"/>
              </a:rPr>
              <a:t>Exceeding I</a:t>
            </a:r>
            <a:r>
              <a:rPr lang="en-US" altLang="en-US" sz="2200" b="1" baseline="-14000" dirty="0">
                <a:latin typeface="Tahoma" panose="020B0604030504040204" pitchFamily="34" charset="0"/>
              </a:rPr>
              <a:t>Z</a:t>
            </a:r>
            <a:r>
              <a:rPr lang="en-US" altLang="en-US" sz="2200" b="1" i="1" baseline="-25000" dirty="0">
                <a:latin typeface="Tahoma" panose="020B0604030504040204" pitchFamily="34" charset="0"/>
              </a:rPr>
              <a:t>MAX</a:t>
            </a:r>
            <a:r>
              <a:rPr lang="en-US" altLang="en-US" sz="2200" dirty="0">
                <a:latin typeface="Tahoma" panose="020B0604030504040204" pitchFamily="34" charset="0"/>
              </a:rPr>
              <a:t> is fatal</a:t>
            </a:r>
          </a:p>
        </p:txBody>
      </p:sp>
      <p:pic>
        <p:nvPicPr>
          <p:cNvPr id="11268"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50292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3505200" y="1905000"/>
            <a:ext cx="1828800" cy="533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0" name="Line 6"/>
          <p:cNvSpPr>
            <a:spLocks noChangeShapeType="1"/>
          </p:cNvSpPr>
          <p:nvPr/>
        </p:nvSpPr>
        <p:spPr bwMode="auto">
          <a:xfrm flipV="1">
            <a:off x="3733800" y="2743200"/>
            <a:ext cx="12954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9415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Diodes – Voltage Regulation</a:t>
            </a:r>
            <a:endParaRPr lang="en-US" dirty="0">
              <a:solidFill>
                <a:schemeClr val="accent2"/>
              </a:solidFill>
            </a:endParaRPr>
          </a:p>
        </p:txBody>
      </p:sp>
      <p:sp>
        <p:nvSpPr>
          <p:cNvPr id="12291" name="Rectangle 3"/>
          <p:cNvSpPr>
            <a:spLocks noGrp="1" noChangeArrowheads="1"/>
          </p:cNvSpPr>
          <p:nvPr>
            <p:ph type="body" idx="1"/>
          </p:nvPr>
        </p:nvSpPr>
        <p:spPr bwMode="auto">
          <a:xfrm>
            <a:off x="609600" y="1981200"/>
            <a:ext cx="35814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buFontTx/>
              <a:buNone/>
            </a:pPr>
            <a:r>
              <a:rPr lang="en-US" altLang="en-US" sz="2000">
                <a:latin typeface="Tahoma" panose="020B0604030504040204" pitchFamily="34" charset="0"/>
              </a:rPr>
              <a:t>Regulation occurs between:</a:t>
            </a:r>
          </a:p>
          <a:p>
            <a:pPr marL="231775" indent="-231775">
              <a:buFontTx/>
              <a:buNone/>
            </a:pPr>
            <a:endParaRPr lang="en-US" altLang="en-US" sz="2000">
              <a:latin typeface="Tahoma" panose="020B0604030504040204" pitchFamily="34" charset="0"/>
            </a:endParaRPr>
          </a:p>
          <a:p>
            <a:pPr marL="231775" indent="-231775">
              <a:buFontTx/>
              <a:buNone/>
            </a:pPr>
            <a:r>
              <a:rPr lang="en-US" altLang="en-US" sz="2000">
                <a:latin typeface="Tahoma" panose="020B0604030504040204" pitchFamily="34" charset="0"/>
              </a:rPr>
              <a:t>	</a:t>
            </a:r>
          </a:p>
          <a:p>
            <a:pPr marL="231775" indent="-231775">
              <a:buFontTx/>
              <a:buNone/>
            </a:pPr>
            <a:r>
              <a:rPr lang="en-US" altLang="en-US" sz="2000">
                <a:latin typeface="Tahoma" panose="020B0604030504040204" pitchFamily="34" charset="0"/>
              </a:rPr>
              <a:t>		V</a:t>
            </a:r>
            <a:r>
              <a:rPr lang="en-US" altLang="en-US" sz="2000" b="1" baseline="-14000">
                <a:latin typeface="Tahoma" panose="020B0604030504040204" pitchFamily="34" charset="0"/>
              </a:rPr>
              <a:t>ZK</a:t>
            </a:r>
            <a:r>
              <a:rPr lang="en-US" altLang="en-US" sz="2000">
                <a:latin typeface="Tahoma" panose="020B0604030504040204" pitchFamily="34" charset="0"/>
              </a:rPr>
              <a:t>  - knee voltage</a:t>
            </a:r>
          </a:p>
          <a:p>
            <a:pPr marL="231775" indent="-231775">
              <a:lnSpc>
                <a:spcPct val="150000"/>
              </a:lnSpc>
              <a:buFontTx/>
              <a:buNone/>
            </a:pPr>
            <a:r>
              <a:rPr lang="en-US" altLang="en-US" sz="2000">
                <a:latin typeface="Tahoma" panose="020B0604030504040204" pitchFamily="34" charset="0"/>
              </a:rPr>
              <a:t>		to</a:t>
            </a:r>
          </a:p>
          <a:p>
            <a:pPr marL="231775" indent="-231775">
              <a:buFontTx/>
              <a:buNone/>
            </a:pPr>
            <a:r>
              <a:rPr lang="en-US" altLang="en-US" sz="2000">
                <a:latin typeface="Tahoma" panose="020B0604030504040204" pitchFamily="34" charset="0"/>
              </a:rPr>
              <a:t>		V</a:t>
            </a:r>
            <a:r>
              <a:rPr lang="en-US" altLang="en-US" sz="2000" b="1" baseline="-14000">
                <a:latin typeface="Tahoma" panose="020B0604030504040204" pitchFamily="34" charset="0"/>
              </a:rPr>
              <a:t>ZM</a:t>
            </a:r>
            <a:r>
              <a:rPr lang="en-US" altLang="en-US" sz="2000">
                <a:latin typeface="Tahoma" panose="020B0604030504040204" pitchFamily="34" charset="0"/>
              </a:rPr>
              <a:t>  - Imax</a:t>
            </a:r>
            <a:endParaRPr lang="en-US" altLang="en-US" sz="3500">
              <a:latin typeface="Tahoma" panose="020B0604030504040204" pitchFamily="34" charset="0"/>
            </a:endParaRPr>
          </a:p>
        </p:txBody>
      </p:sp>
      <p:pic>
        <p:nvPicPr>
          <p:cNvPr id="12292"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8768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9"/>
          <p:cNvSpPr>
            <a:spLocks noChangeShapeType="1"/>
          </p:cNvSpPr>
          <p:nvPr/>
        </p:nvSpPr>
        <p:spPr bwMode="auto">
          <a:xfrm flipV="1">
            <a:off x="3657600" y="2514600"/>
            <a:ext cx="167640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Line 11"/>
          <p:cNvSpPr>
            <a:spLocks noChangeShapeType="1"/>
          </p:cNvSpPr>
          <p:nvPr/>
        </p:nvSpPr>
        <p:spPr bwMode="auto">
          <a:xfrm>
            <a:off x="2895600" y="4267200"/>
            <a:ext cx="228600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9197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3315" name="Rectangle 3"/>
          <p:cNvSpPr>
            <a:spLocks noGrp="1" noChangeArrowheads="1"/>
          </p:cNvSpPr>
          <p:nvPr>
            <p:ph type="body" idx="1"/>
          </p:nvPr>
        </p:nvSpPr>
        <p:spPr bwMode="auto">
          <a:xfrm>
            <a:off x="457200" y="1524000"/>
            <a:ext cx="4572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Ideal Zener exhibits a </a:t>
            </a:r>
            <a:r>
              <a:rPr lang="en-US" altLang="en-US" b="1">
                <a:solidFill>
                  <a:schemeClr val="accent2"/>
                </a:solidFill>
              </a:rPr>
              <a:t>constant voltage</a:t>
            </a:r>
            <a:r>
              <a:rPr lang="en-US" altLang="en-US"/>
              <a:t>, regardless of current draw.</a:t>
            </a:r>
          </a:p>
          <a:p>
            <a:pPr>
              <a:buFontTx/>
              <a:buNone/>
            </a:pPr>
            <a:endParaRPr lang="en-US" altLang="en-US"/>
          </a:p>
          <a:p>
            <a:r>
              <a:rPr lang="en-US" altLang="en-US"/>
              <a:t>Ideal Zener exhibits </a:t>
            </a:r>
          </a:p>
          <a:p>
            <a:pPr>
              <a:buFontTx/>
              <a:buNone/>
            </a:pPr>
            <a:r>
              <a:rPr lang="en-US" altLang="en-US">
                <a:solidFill>
                  <a:schemeClr val="accent2"/>
                </a:solidFill>
              </a:rPr>
              <a:t>	</a:t>
            </a:r>
            <a:r>
              <a:rPr lang="en-US" altLang="en-US" b="1">
                <a:solidFill>
                  <a:schemeClr val="accent2"/>
                </a:solidFill>
              </a:rPr>
              <a:t>No Resistance</a:t>
            </a:r>
            <a:r>
              <a:rPr lang="en-US" altLang="en-US" b="1"/>
              <a:t> </a:t>
            </a:r>
            <a:r>
              <a:rPr lang="en-US" altLang="en-US"/>
              <a:t>characteristics.</a:t>
            </a:r>
          </a:p>
        </p:txBody>
      </p:sp>
      <p:pic>
        <p:nvPicPr>
          <p:cNvPr id="13316" name="Picture 5" descr="Ide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25844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71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4339" name="Rectangle 3"/>
          <p:cNvSpPr>
            <a:spLocks noGrp="1" noChangeArrowheads="1"/>
          </p:cNvSpPr>
          <p:nvPr>
            <p:ph type="body" idx="1"/>
          </p:nvPr>
        </p:nvSpPr>
        <p:spPr bwMode="auto">
          <a:xfrm>
            <a:off x="381000" y="1828800"/>
            <a:ext cx="5105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Zener exhibits a </a:t>
            </a:r>
            <a:r>
              <a:rPr lang="en-US" altLang="en-US" u="sng">
                <a:solidFill>
                  <a:schemeClr val="accent2"/>
                </a:solidFill>
              </a:rPr>
              <a:t>near</a:t>
            </a:r>
            <a:r>
              <a:rPr lang="en-US" altLang="en-US"/>
              <a:t> </a:t>
            </a:r>
            <a:r>
              <a:rPr lang="en-US" altLang="en-US">
                <a:solidFill>
                  <a:schemeClr val="accent2"/>
                </a:solidFill>
              </a:rPr>
              <a:t>constant voltage</a:t>
            </a:r>
            <a:r>
              <a:rPr lang="en-US" altLang="en-US"/>
              <a:t>, varied by current drawn through the series resistance Z</a:t>
            </a:r>
            <a:r>
              <a:rPr lang="en-US" altLang="en-US" b="1" baseline="-25000"/>
              <a:t>Z</a:t>
            </a:r>
            <a:r>
              <a:rPr lang="en-US" altLang="en-US"/>
              <a:t> (z</a:t>
            </a:r>
            <a:r>
              <a:rPr lang="en-US" altLang="en-US" b="1" baseline="-25000"/>
              <a:t>r</a:t>
            </a:r>
            <a:r>
              <a:rPr lang="en-US" altLang="en-US"/>
              <a:t>).</a:t>
            </a:r>
          </a:p>
          <a:p>
            <a:pPr>
              <a:buFontTx/>
              <a:buNone/>
            </a:pPr>
            <a:endParaRPr lang="en-US" altLang="en-US"/>
          </a:p>
          <a:p>
            <a:r>
              <a:rPr lang="en-US" altLang="en-US"/>
              <a:t>As I</a:t>
            </a:r>
            <a:r>
              <a:rPr lang="en-US" altLang="en-US" b="1" baseline="-25000"/>
              <a:t>Z</a:t>
            </a:r>
            <a:r>
              <a:rPr lang="en-US" altLang="en-US"/>
              <a:t> increases, V</a:t>
            </a:r>
            <a:r>
              <a:rPr lang="en-US" altLang="en-US" b="1" baseline="-25000"/>
              <a:t>Z</a:t>
            </a:r>
            <a:r>
              <a:rPr lang="en-US" altLang="en-US"/>
              <a:t> also increases.</a:t>
            </a:r>
          </a:p>
        </p:txBody>
      </p:sp>
      <p:pic>
        <p:nvPicPr>
          <p:cNvPr id="14340" name="Picture 5" descr="Practic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3063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7"/>
          <p:cNvSpPr>
            <a:spLocks noChangeArrowheads="1"/>
          </p:cNvSpPr>
          <p:nvPr/>
        </p:nvSpPr>
        <p:spPr bwMode="auto">
          <a:xfrm>
            <a:off x="7086600" y="2514600"/>
            <a:ext cx="9906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4342" name="Line 8"/>
          <p:cNvSpPr>
            <a:spLocks noChangeShapeType="1"/>
          </p:cNvSpPr>
          <p:nvPr/>
        </p:nvSpPr>
        <p:spPr bwMode="auto">
          <a:xfrm flipV="1">
            <a:off x="4953000" y="2895600"/>
            <a:ext cx="2057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1903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457200"/>
            <a:ext cx="7772400" cy="609600"/>
          </a:xfrm>
        </p:spPr>
        <p:txBody>
          <a:bodyPr>
            <a:normAutofit fontScale="90000"/>
          </a:bodyPr>
          <a:lstStyle/>
          <a:p>
            <a:pPr>
              <a:defRPr/>
            </a:pPr>
            <a:r>
              <a:rPr lang="en-US" altLang="en-US" dirty="0">
                <a:solidFill>
                  <a:schemeClr val="accent2"/>
                </a:solidFill>
              </a:rPr>
              <a:t>Zener Diode – Characteristic Curve</a:t>
            </a:r>
            <a:endParaRPr lang="en-US" dirty="0">
              <a:solidFill>
                <a:schemeClr val="accent2"/>
              </a:solidFill>
            </a:endParaRPr>
          </a:p>
        </p:txBody>
      </p:sp>
      <p:sp>
        <p:nvSpPr>
          <p:cNvPr id="15363" name="Rectangle 3"/>
          <p:cNvSpPr>
            <a:spLocks noGrp="1" noChangeArrowheads="1"/>
          </p:cNvSpPr>
          <p:nvPr>
            <p:ph type="body" idx="1"/>
          </p:nvPr>
        </p:nvSpPr>
        <p:spPr bwMode="auto">
          <a:xfrm>
            <a:off x="457200" y="1828800"/>
            <a:ext cx="4114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ym typeface="Symbol" panose="05050102010706020507" pitchFamily="18" charset="2"/>
              </a:rPr>
              <a:t>V</a:t>
            </a:r>
            <a:r>
              <a:rPr lang="en-US" altLang="en-US" b="1" baseline="-25000"/>
              <a:t>Z</a:t>
            </a:r>
            <a:r>
              <a:rPr lang="en-US" altLang="en-US">
                <a:sym typeface="Symbol" panose="05050102010706020507" pitchFamily="18" charset="2"/>
              </a:rPr>
              <a:t> results from I</a:t>
            </a:r>
            <a:r>
              <a:rPr lang="en-US" altLang="en-US" b="1" baseline="-25000"/>
              <a:t>Z</a:t>
            </a:r>
            <a:r>
              <a:rPr lang="en-US" altLang="en-US">
                <a:sym typeface="Symbol" panose="05050102010706020507" pitchFamily="18" charset="2"/>
              </a:rPr>
              <a:t>.</a:t>
            </a:r>
          </a:p>
          <a:p>
            <a:pPr>
              <a:buFontTx/>
              <a:buNone/>
            </a:pPr>
            <a:endParaRPr lang="en-US" altLang="en-US"/>
          </a:p>
          <a:p>
            <a:pPr>
              <a:buFontTx/>
              <a:buNone/>
            </a:pPr>
            <a:endParaRPr lang="en-US" altLang="en-US"/>
          </a:p>
          <a:p>
            <a:r>
              <a:rPr lang="en-US" altLang="en-US">
                <a:sym typeface="Symbol" panose="05050102010706020507" pitchFamily="18" charset="2"/>
              </a:rPr>
              <a:t>I</a:t>
            </a:r>
            <a:r>
              <a:rPr lang="en-US" altLang="en-US" b="1" baseline="-25000"/>
              <a:t>Z</a:t>
            </a:r>
            <a:r>
              <a:rPr lang="en-US" altLang="en-US">
                <a:sym typeface="Symbol" panose="05050102010706020507" pitchFamily="18" charset="2"/>
              </a:rPr>
              <a:t> thru Z</a:t>
            </a:r>
            <a:r>
              <a:rPr lang="en-US" altLang="en-US" b="1" baseline="-25000"/>
              <a:t>Z</a:t>
            </a:r>
            <a:r>
              <a:rPr lang="en-US" altLang="en-US">
                <a:sym typeface="Symbol" panose="05050102010706020507" pitchFamily="18" charset="2"/>
              </a:rPr>
              <a:t> produce this. </a:t>
            </a:r>
          </a:p>
        </p:txBody>
      </p:sp>
      <p:pic>
        <p:nvPicPr>
          <p:cNvPr id="15364" name="Picture 5" descr="ZennerCharacteristicCur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600200"/>
            <a:ext cx="42846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1219200" y="5715000"/>
            <a:ext cx="243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See Ex. 3-2</a:t>
            </a:r>
          </a:p>
        </p:txBody>
      </p:sp>
      <p:sp>
        <p:nvSpPr>
          <p:cNvPr id="15366" name="Oval 7"/>
          <p:cNvSpPr>
            <a:spLocks noChangeArrowheads="1"/>
          </p:cNvSpPr>
          <p:nvPr/>
        </p:nvSpPr>
        <p:spPr bwMode="auto">
          <a:xfrm>
            <a:off x="5943600" y="1600200"/>
            <a:ext cx="8382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5367" name="Line 11"/>
          <p:cNvSpPr>
            <a:spLocks noChangeShapeType="1"/>
          </p:cNvSpPr>
          <p:nvPr/>
        </p:nvSpPr>
        <p:spPr bwMode="auto">
          <a:xfrm>
            <a:off x="4800600" y="1524000"/>
            <a:ext cx="1219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12"/>
          <p:cNvSpPr>
            <a:spLocks noChangeShapeType="1"/>
          </p:cNvSpPr>
          <p:nvPr/>
        </p:nvSpPr>
        <p:spPr bwMode="auto">
          <a:xfrm>
            <a:off x="3048000" y="1447800"/>
            <a:ext cx="17526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13"/>
          <p:cNvSpPr>
            <a:spLocks noChangeShapeType="1"/>
          </p:cNvSpPr>
          <p:nvPr/>
        </p:nvSpPr>
        <p:spPr bwMode="auto">
          <a:xfrm flipV="1">
            <a:off x="1524000" y="1447800"/>
            <a:ext cx="1524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Oval 14"/>
          <p:cNvSpPr>
            <a:spLocks noChangeArrowheads="1"/>
          </p:cNvSpPr>
          <p:nvPr/>
        </p:nvSpPr>
        <p:spPr bwMode="auto">
          <a:xfrm>
            <a:off x="8610600" y="3657600"/>
            <a:ext cx="381000" cy="533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5371" name="Line 15"/>
          <p:cNvSpPr>
            <a:spLocks noChangeShapeType="1"/>
          </p:cNvSpPr>
          <p:nvPr/>
        </p:nvSpPr>
        <p:spPr bwMode="auto">
          <a:xfrm>
            <a:off x="4267200" y="2362200"/>
            <a:ext cx="4191000" cy="12954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6354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a:t>
            </a:r>
          </a:p>
        </p:txBody>
      </p:sp>
      <p:sp>
        <p:nvSpPr>
          <p:cNvPr id="16387" name="Text Box 3"/>
          <p:cNvSpPr txBox="1">
            <a:spLocks noChangeArrowheads="1"/>
          </p:cNvSpPr>
          <p:nvPr/>
        </p:nvSpPr>
        <p:spPr bwMode="auto">
          <a:xfrm>
            <a:off x="609600" y="1371600"/>
            <a:ext cx="8077200"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Tahoma" panose="020B0604030504040204" pitchFamily="34" charset="0"/>
              </a:defRPr>
            </a:lvl1pPr>
            <a:lvl2pPr marL="520700" indent="-1270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latin typeface="Times New Roman" panose="02020603050405020304" pitchFamily="18" charset="0"/>
                <a:cs typeface="Times New Roman" panose="02020603050405020304" pitchFamily="18" charset="0"/>
              </a:rPr>
              <a:t>Zener diodes have given characteristics such as;</a:t>
            </a:r>
          </a:p>
          <a:p>
            <a:pPr>
              <a:spcBef>
                <a:spcPct val="20000"/>
              </a:spcBef>
              <a:buFontTx/>
              <a:buChar char="•"/>
            </a:pPr>
            <a:r>
              <a:rPr lang="en-US" altLang="en-US" dirty="0">
                <a:solidFill>
                  <a:schemeClr val="accent2"/>
                </a:solidFill>
                <a:latin typeface="Times New Roman" panose="02020603050405020304" pitchFamily="18" charset="0"/>
                <a:cs typeface="Times New Roman" panose="02020603050405020304" pitchFamily="18" charset="0"/>
              </a:rPr>
              <a:t>Temperature Coefficients</a:t>
            </a:r>
            <a:r>
              <a:rPr lang="en-US" altLang="en-US" dirty="0">
                <a:latin typeface="Times New Roman" panose="02020603050405020304" pitchFamily="18" charset="0"/>
                <a:cs typeface="Times New Roman" panose="02020603050405020304" pitchFamily="18" charset="0"/>
              </a:rPr>
              <a:t> – describes the % </a:t>
            </a:r>
            <a:r>
              <a:rPr lang="en-US" altLang="en-US"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sym typeface="Symbol" panose="05050102010706020507" pitchFamily="18" charset="2"/>
              </a:rPr>
              <a:t> for Temp (</a:t>
            </a:r>
            <a:r>
              <a:rPr lang="en-US" altLang="en-US" b="1"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dirty="0">
                <a:latin typeface="Times New Roman" panose="02020603050405020304" pitchFamily="18" charset="0"/>
                <a:cs typeface="Times New Roman" panose="02020603050405020304" pitchFamily="18" charset="0"/>
              </a:rPr>
              <a:t> </a:t>
            </a:r>
          </a:p>
          <a:p>
            <a:pPr lvl="1">
              <a:spcBef>
                <a:spcPct val="20000"/>
              </a:spcBef>
            </a:pPr>
            <a:r>
              <a:rPr lang="en-US" altLang="en-US" dirty="0">
                <a:latin typeface="Times New Roman" panose="02020603050405020304" pitchFamily="18" charset="0"/>
                <a:cs typeface="Times New Roman" panose="02020603050405020304" pitchFamily="18" charset="0"/>
                <a:sym typeface="Symbol" panose="05050102010706020507" pitchFamily="18" charset="2"/>
              </a:rPr>
              <a:t> V</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sym typeface="Symbol" panose="05050102010706020507" pitchFamily="18" charset="2"/>
              </a:rPr>
              <a:t> = V</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sym typeface="Symbol" panose="05050102010706020507" pitchFamily="18" charset="2"/>
              </a:rPr>
              <a:t> x TC</a:t>
            </a:r>
            <a:r>
              <a:rPr lang="en-US" altLang="en-US"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latin typeface="Times New Roman" panose="02020603050405020304" pitchFamily="18" charset="0"/>
                <a:cs typeface="Times New Roman" panose="02020603050405020304" pitchFamily="18" charset="0"/>
                <a:sym typeface="Symbol" panose="05050102010706020507" pitchFamily="18" charset="2"/>
              </a:rPr>
              <a:t>T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b="1" baseline="30000" dirty="0" err="1">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o</a:t>
            </a:r>
            <a:r>
              <a:rPr lang="en-US" altLang="en-US" dirty="0" err="1">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a:t>
            </a:r>
          </a:p>
          <a:p>
            <a:pPr lvl="1">
              <a:spcBef>
                <a:spcPct val="20000"/>
              </a:spcBef>
            </a:pP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1800" dirty="0">
                <a:latin typeface="Times New Roman" panose="02020603050405020304" pitchFamily="18" charset="0"/>
                <a:cs typeface="Times New Roman" panose="02020603050405020304" pitchFamily="18" charset="0"/>
                <a:sym typeface="Wingdings" panose="05000000000000000000" pitchFamily="2" charset="2"/>
              </a:rPr>
              <a:t>See Ex.3-3 (</a:t>
            </a: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800" dirty="0" err="1">
                <a:latin typeface="Times New Roman" panose="02020603050405020304" pitchFamily="18" charset="0"/>
                <a:cs typeface="Times New Roman" panose="02020603050405020304" pitchFamily="18" charset="0"/>
                <a:sym typeface="Symbol" panose="05050102010706020507" pitchFamily="18" charset="2"/>
              </a:rPr>
              <a:t>Vz</a:t>
            </a: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a:t>
            </a:r>
          </a:p>
          <a:p>
            <a:pPr>
              <a:spcBef>
                <a:spcPct val="20000"/>
              </a:spcBef>
              <a:buFontTx/>
              <a:buChar char="•"/>
            </a:pPr>
            <a:r>
              <a:rPr lang="en-US" altLang="en-US" dirty="0">
                <a:solidFill>
                  <a:schemeClr val="accent2"/>
                </a:solidFill>
                <a:latin typeface="Times New Roman" panose="02020603050405020304" pitchFamily="18" charset="0"/>
                <a:cs typeface="Times New Roman" panose="02020603050405020304" pitchFamily="18" charset="0"/>
              </a:rPr>
              <a:t>Power Ratings</a:t>
            </a:r>
            <a:r>
              <a:rPr lang="en-US" altLang="en-US" dirty="0">
                <a:latin typeface="Times New Roman" panose="02020603050405020304" pitchFamily="18" charset="0"/>
                <a:cs typeface="Times New Roman" panose="02020603050405020304" pitchFamily="18" charset="0"/>
              </a:rPr>
              <a:t> – the Zener incurs power dissipation based on I</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rPr>
              <a:t> and Z</a:t>
            </a:r>
            <a:r>
              <a:rPr lang="en-US" altLang="en-US" b="1" baseline="-25000" dirty="0">
                <a:latin typeface="Times New Roman" panose="02020603050405020304" pitchFamily="18" charset="0"/>
                <a:cs typeface="Times New Roman" panose="02020603050405020304" pitchFamily="18" charset="0"/>
              </a:rPr>
              <a:t>Z</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P = I</a:t>
            </a:r>
            <a:r>
              <a:rPr lang="en-US" altLang="en-US" b="1" baseline="-25000" dirty="0">
                <a:latin typeface="Times New Roman" panose="02020603050405020304" pitchFamily="18" charset="0"/>
                <a:cs typeface="Times New Roman" panose="02020603050405020304" pitchFamily="18" charset="0"/>
              </a:rPr>
              <a:t>Z</a:t>
            </a:r>
            <a:r>
              <a:rPr lang="en-US" altLang="en-US" b="1" baseline="30000"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x Z</a:t>
            </a:r>
            <a:r>
              <a:rPr lang="en-US" altLang="en-US" b="1" baseline="-25000" dirty="0">
                <a:latin typeface="Times New Roman" panose="02020603050405020304" pitchFamily="18" charset="0"/>
                <a:cs typeface="Times New Roman" panose="02020603050405020304" pitchFamily="18" charset="0"/>
              </a:rPr>
              <a:t>Z</a:t>
            </a:r>
            <a:endParaRPr lang="en-US" altLang="en-US"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endParaRPr>
          </a:p>
          <a:p>
            <a:pPr lvl="1">
              <a:spcBef>
                <a:spcPct val="20000"/>
              </a:spcBef>
            </a:pPr>
            <a:r>
              <a:rPr lang="en-US" altLang="en-US" dirty="0">
                <a:latin typeface="Times New Roman" panose="02020603050405020304" pitchFamily="18" charset="0"/>
                <a:cs typeface="Times New Roman" panose="02020603050405020304" pitchFamily="18" charset="0"/>
              </a:rPr>
              <a:t>Power de-rating factor specifies the reduced power rating for device operating temperatures in excess of the </a:t>
            </a:r>
            <a:r>
              <a:rPr lang="en-US" altLang="en-US" dirty="0">
                <a:solidFill>
                  <a:srgbClr val="FF0000"/>
                </a:solidFill>
                <a:latin typeface="Times New Roman" panose="02020603050405020304" pitchFamily="18" charset="0"/>
                <a:cs typeface="Times New Roman" panose="02020603050405020304" pitchFamily="18" charset="0"/>
              </a:rPr>
              <a:t>“rated maximum temperature”</a:t>
            </a:r>
            <a:r>
              <a:rPr lang="en-US" altLang="en-US" dirty="0">
                <a:latin typeface="Times New Roman" panose="02020603050405020304" pitchFamily="18" charset="0"/>
                <a:cs typeface="Times New Roman" panose="02020603050405020304" pitchFamily="18" charset="0"/>
              </a:rPr>
              <a:t>.</a:t>
            </a:r>
          </a:p>
          <a:p>
            <a:pPr lvl="1">
              <a:spcBef>
                <a:spcPct val="20000"/>
              </a:spcBef>
            </a:pP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P</a:t>
            </a:r>
            <a:r>
              <a:rPr lang="en-US" altLang="en-US" b="1" baseline="-25000" dirty="0">
                <a:latin typeface="Times New Roman" panose="02020603050405020304" pitchFamily="18" charset="0"/>
                <a:cs typeface="Times New Roman" panose="02020603050405020304" pitchFamily="18" charset="0"/>
              </a:rPr>
              <a:t>D </a:t>
            </a:r>
            <a:r>
              <a:rPr lang="en-US" altLang="en-US" b="1" baseline="-14000" dirty="0">
                <a:latin typeface="Times New Roman" panose="02020603050405020304" pitchFamily="18" charset="0"/>
                <a:cs typeface="Times New Roman" panose="02020603050405020304" pitchFamily="18" charset="0"/>
              </a:rPr>
              <a:t>(de-rated)</a:t>
            </a:r>
            <a:r>
              <a:rPr lang="en-US" altLang="en-US" dirty="0">
                <a:latin typeface="Times New Roman" panose="02020603050405020304" pitchFamily="18" charset="0"/>
                <a:cs typeface="Times New Roman" panose="02020603050405020304" pitchFamily="18" charset="0"/>
              </a:rPr>
              <a:t> = P</a:t>
            </a:r>
            <a:r>
              <a:rPr lang="en-US" altLang="en-US" b="1" baseline="-25000" dirty="0">
                <a:latin typeface="Times New Roman" panose="02020603050405020304" pitchFamily="18" charset="0"/>
                <a:cs typeface="Times New Roman" panose="02020603050405020304" pitchFamily="18" charset="0"/>
              </a:rPr>
              <a:t>D </a:t>
            </a:r>
            <a:r>
              <a:rPr lang="en-US" altLang="en-US" b="1" baseline="-14000" dirty="0">
                <a:latin typeface="Times New Roman" panose="02020603050405020304" pitchFamily="18" charset="0"/>
                <a:cs typeface="Times New Roman" panose="02020603050405020304" pitchFamily="18" charset="0"/>
              </a:rPr>
              <a:t>(max)</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mW</a:t>
            </a:r>
            <a:r>
              <a:rPr lang="en-US" altLang="en-US" dirty="0">
                <a:latin typeface="Times New Roman" panose="02020603050405020304" pitchFamily="18" charset="0"/>
                <a:cs typeface="Times New Roman" panose="02020603050405020304" pitchFamily="18" charset="0"/>
              </a:rPr>
              <a:t>/</a:t>
            </a:r>
            <a:r>
              <a:rPr lang="en-US" altLang="en-US" b="1" baseline="30000" dirty="0">
                <a:latin typeface="Times New Roman" panose="02020603050405020304" pitchFamily="18" charset="0"/>
                <a:cs typeface="Times New Roman" panose="02020603050405020304" pitchFamily="18" charset="0"/>
              </a:rPr>
              <a:t>0</a:t>
            </a:r>
            <a:r>
              <a:rPr lang="en-US" altLang="en-US" dirty="0">
                <a:latin typeface="Times New Roman" panose="02020603050405020304" pitchFamily="18" charset="0"/>
                <a:cs typeface="Times New Roman" panose="02020603050405020304" pitchFamily="18" charset="0"/>
              </a:rPr>
              <a:t>C) </a:t>
            </a:r>
            <a:r>
              <a:rPr lang="en-US" altLang="en-US" dirty="0">
                <a:latin typeface="Times New Roman" panose="02020603050405020304" pitchFamily="18" charset="0"/>
                <a:cs typeface="Times New Roman" panose="02020603050405020304" pitchFamily="18" charset="0"/>
                <a:sym typeface="Symbol" panose="05050102010706020507" pitchFamily="18" charset="2"/>
              </a:rPr>
              <a:t>T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mW</a:t>
            </a:r>
            <a:r>
              <a:rPr lang="en-US" altLang="en-US" dirty="0">
                <a:latin typeface="Times New Roman" panose="02020603050405020304" pitchFamily="18" charset="0"/>
                <a:cs typeface="Times New Roman" panose="02020603050405020304" pitchFamily="18" charset="0"/>
                <a:sym typeface="Symbol" panose="05050102010706020507" pitchFamily="18" charset="2"/>
              </a:rPr>
              <a:t>								</a:t>
            </a:r>
            <a:endParaRPr lang="en-US" altLang="en-US" sz="1800" dirty="0">
              <a:latin typeface="Times New Roman" panose="02020603050405020304" pitchFamily="18" charset="0"/>
              <a:cs typeface="Times New Roman" panose="02020603050405020304" pitchFamily="18" charset="0"/>
              <a:sym typeface="Symbol" panose="05050102010706020507" pitchFamily="18" charset="2"/>
            </a:endParaRPr>
          </a:p>
          <a:p>
            <a:pPr>
              <a:spcBef>
                <a:spcPct val="20000"/>
              </a:spcBef>
            </a:pPr>
            <a:r>
              <a:rPr lang="en-US" altLang="en-US" dirty="0">
                <a:latin typeface="Times New Roman" panose="02020603050405020304" pitchFamily="18" charset="0"/>
                <a:cs typeface="Times New Roman" panose="02020603050405020304" pitchFamily="18" charset="0"/>
              </a:rPr>
              <a:t>The data sheet provides this information.	 </a:t>
            </a:r>
            <a:r>
              <a:rPr lang="en-US" altLang="en-US" sz="1800" dirty="0">
                <a:latin typeface="Times New Roman" panose="02020603050405020304" pitchFamily="18" charset="0"/>
                <a:cs typeface="Times New Roman" panose="02020603050405020304" pitchFamily="18" charset="0"/>
              </a:rPr>
              <a:t>See Ex. 3-4 (</a:t>
            </a:r>
            <a:r>
              <a:rPr lang="en-US" altLang="en-US" sz="18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1800" b="1" baseline="30000" dirty="0" err="1">
                <a:latin typeface="Times New Roman" panose="02020603050405020304" pitchFamily="18" charset="0"/>
                <a:cs typeface="Times New Roman" panose="02020603050405020304" pitchFamily="18" charset="0"/>
                <a:sym typeface="Wingdings" panose="05000000000000000000" pitchFamily="2" charset="2"/>
              </a:rPr>
              <a:t>o</a:t>
            </a:r>
            <a:r>
              <a:rPr lang="en-US" altLang="en-US" sz="1800" dirty="0" err="1">
                <a:latin typeface="Times New Roman" panose="02020603050405020304" pitchFamily="18" charset="0"/>
                <a:cs typeface="Times New Roman" panose="02020603050405020304" pitchFamily="18" charset="0"/>
                <a:sym typeface="Wingdings" panose="05000000000000000000" pitchFamily="2" charset="2"/>
              </a:rPr>
              <a:t>C</a:t>
            </a:r>
            <a:r>
              <a:rPr lang="en-US" altLang="en-US" sz="1800"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372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562" y="76200"/>
            <a:ext cx="2743200" cy="644525"/>
          </a:xfrm>
        </p:spPr>
        <p:txBody>
          <a:bodyPr>
            <a:normAutofit fontScale="90000"/>
          </a:bodyPr>
          <a:lstStyle/>
          <a:p>
            <a:pPr>
              <a:defRPr/>
            </a:pPr>
            <a:r>
              <a:rPr lang="en-US" dirty="0"/>
              <a:t>VARISTOR</a:t>
            </a:r>
            <a:br>
              <a:rPr lang="en-US" dirty="0"/>
            </a:br>
            <a:r>
              <a:rPr lang="en-US" sz="1600" dirty="0" err="1"/>
              <a:t>Voltaj</a:t>
            </a:r>
            <a:r>
              <a:rPr lang="en-US" sz="1600" dirty="0"/>
              <a:t> Dependent </a:t>
            </a:r>
            <a:r>
              <a:rPr lang="en-US" sz="1600" dirty="0" err="1"/>
              <a:t>Rezistor</a:t>
            </a:r>
            <a:endParaRPr lang="en-GB" sz="1600" dirty="0"/>
          </a:p>
        </p:txBody>
      </p:sp>
      <p:sp>
        <p:nvSpPr>
          <p:cNvPr id="16387" name="Content Placeholder 2"/>
          <p:cNvSpPr>
            <a:spLocks noGrp="1"/>
          </p:cNvSpPr>
          <p:nvPr>
            <p:ph idx="1"/>
          </p:nvPr>
        </p:nvSpPr>
        <p:spPr>
          <a:xfrm>
            <a:off x="-1588" y="0"/>
            <a:ext cx="5998150" cy="6781800"/>
          </a:xfrm>
        </p:spPr>
        <p:txBody>
          <a:bodyPr/>
          <a:lstStyle/>
          <a:p>
            <a:pPr marL="0" indent="0">
              <a:buNone/>
            </a:pPr>
            <a:r>
              <a:rPr lang="ro-RO" altLang="en-US" sz="1800" dirty="0">
                <a:latin typeface="Times New Roman" panose="02020603050405020304" pitchFamily="18" charset="0"/>
                <a:cs typeface="Times New Roman" panose="02020603050405020304" pitchFamily="18" charset="0"/>
              </a:rPr>
              <a:t>MOV –Metal-</a:t>
            </a:r>
            <a:r>
              <a:rPr lang="ro-RO" altLang="en-US" sz="1800" dirty="0" err="1">
                <a:latin typeface="Times New Roman" panose="02020603050405020304" pitchFamily="18" charset="0"/>
                <a:cs typeface="Times New Roman" panose="02020603050405020304" pitchFamily="18" charset="0"/>
              </a:rPr>
              <a:t>Oxide</a:t>
            </a:r>
            <a:r>
              <a:rPr lang="ro-RO" altLang="en-US" sz="1800" dirty="0">
                <a:latin typeface="Times New Roman" panose="02020603050405020304" pitchFamily="18" charset="0"/>
                <a:cs typeface="Times New Roman" panose="02020603050405020304" pitchFamily="18" charset="0"/>
              </a:rPr>
              <a:t> Varistor - </a:t>
            </a:r>
            <a:r>
              <a:rPr lang="en-US" altLang="en-US" sz="1800" dirty="0" err="1">
                <a:latin typeface="Times New Roman" panose="02020603050405020304" pitchFamily="18" charset="0"/>
                <a:cs typeface="Times New Roman" panose="02020603050405020304" pitchFamily="18" charset="0"/>
              </a:rPr>
              <a:t>Dispozitiv</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electrotehnic</a:t>
            </a:r>
            <a:r>
              <a:rPr lang="en-US" altLang="en-US" sz="1800" dirty="0">
                <a:latin typeface="Times New Roman" panose="02020603050405020304" pitchFamily="18" charset="0"/>
                <a:cs typeface="Times New Roman" panose="02020603050405020304" pitchFamily="18" charset="0"/>
              </a:rPr>
              <a:t> din material</a:t>
            </a:r>
            <a:r>
              <a:rPr lang="ro-RO" altLang="en-US" sz="1800" dirty="0">
                <a:latin typeface="Times New Roman" panose="02020603050405020304" pitchFamily="18" charset="0"/>
                <a:cs typeface="Times New Roman" panose="02020603050405020304" pitchFamily="18" charset="0"/>
              </a:rPr>
              <a:t>e</a:t>
            </a:r>
            <a:r>
              <a:rPr lang="en-US" altLang="en-US" sz="1800"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semiconductoare</a:t>
            </a:r>
            <a:r>
              <a:rPr lang="en-US" altLang="en-US" sz="1800" b="1"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multifaze</a:t>
            </a:r>
            <a:r>
              <a:rPr lang="en-US" altLang="en-US" sz="1800" dirty="0">
                <a:latin typeface="Times New Roman" panose="02020603050405020304" pitchFamily="18" charset="0"/>
                <a:cs typeface="Times New Roman" panose="02020603050405020304" pitchFamily="18" charset="0"/>
              </a:rPr>
              <a:t>.</a:t>
            </a:r>
          </a:p>
          <a:p>
            <a:r>
              <a:rPr lang="en-US" altLang="en-US" sz="1600" b="1" dirty="0" err="1">
                <a:latin typeface="Times New Roman" panose="02020603050405020304" pitchFamily="18" charset="0"/>
                <a:cs typeface="Times New Roman" panose="02020603050405020304" pitchFamily="18" charset="0"/>
              </a:rPr>
              <a:t>Funcție</a:t>
            </a:r>
            <a:r>
              <a:rPr lang="en-US" altLang="en-US" sz="1600" b="1"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Protecție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prin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limitarea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tensiunii</a:t>
            </a:r>
            <a:r>
              <a:rPr lang="en-US" altLang="en-US" sz="1600" dirty="0">
                <a:latin typeface="Times New Roman" panose="02020603050405020304" pitchFamily="18" charset="0"/>
                <a:cs typeface="Times New Roman" panose="02020603050405020304" pitchFamily="18" charset="0"/>
              </a:rPr>
              <a:t> (voltage clamping) </a:t>
            </a:r>
            <a:r>
              <a:rPr lang="en-US" altLang="en-US" sz="1600" dirty="0" err="1">
                <a:latin typeface="Times New Roman" panose="02020603050405020304" pitchFamily="18" charset="0"/>
                <a:cs typeface="Times New Roman" panose="02020603050405020304" pitchFamily="18" charset="0"/>
              </a:rPr>
              <a:t>și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absorbția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energiei</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supratensiune</a:t>
            </a:r>
            <a:r>
              <a:rPr lang="en-US" altLang="en-US" sz="1600" dirty="0">
                <a:latin typeface="Times New Roman" panose="02020603050405020304" pitchFamily="18" charset="0"/>
                <a:cs typeface="Times New Roman" panose="02020603050405020304" pitchFamily="18" charset="0"/>
              </a:rPr>
              <a:t>.</a:t>
            </a:r>
          </a:p>
          <a:p>
            <a:r>
              <a:rPr lang="ro-RO" altLang="en-US" sz="1600" dirty="0">
                <a:latin typeface="Times New Roman" panose="02020603050405020304" pitchFamily="18" charset="0"/>
                <a:cs typeface="Times New Roman" panose="02020603050405020304" pitchFamily="18" charset="0"/>
              </a:rPr>
              <a:t>Când se aplică un impuls circuitului, curentul de impuls </a:t>
            </a:r>
            <a:r>
              <a:rPr lang="ro-RO" altLang="en-US" sz="1600" b="1" dirty="0" err="1">
                <a:solidFill>
                  <a:srgbClr val="FF0000"/>
                </a:solidFill>
                <a:latin typeface="Times New Roman" panose="02020603050405020304" pitchFamily="18" charset="0"/>
                <a:cs typeface="Times New Roman" panose="02020603050405020304" pitchFamily="18" charset="0"/>
              </a:rPr>
              <a:t>ls</a:t>
            </a:r>
            <a:r>
              <a:rPr lang="ro-RO" altLang="en-US" sz="1600" dirty="0">
                <a:latin typeface="Times New Roman" panose="02020603050405020304" pitchFamily="18" charset="0"/>
                <a:cs typeface="Times New Roman" panose="02020603050405020304" pitchFamily="18" charset="0"/>
              </a:rPr>
              <a:t>, care este determinat de tensiunea de impuls </a:t>
            </a:r>
            <a:r>
              <a:rPr lang="ro-RO" altLang="en-US" sz="1600" b="1" dirty="0" err="1">
                <a:solidFill>
                  <a:srgbClr val="FF0000"/>
                </a:solidFill>
                <a:latin typeface="Times New Roman" panose="02020603050405020304" pitchFamily="18" charset="0"/>
                <a:cs typeface="Times New Roman" panose="02020603050405020304" pitchFamily="18" charset="0"/>
              </a:rPr>
              <a:t>Vs</a:t>
            </a:r>
            <a:r>
              <a:rPr lang="ro-RO" altLang="en-US" sz="1600" dirty="0">
                <a:latin typeface="Times New Roman" panose="02020603050405020304" pitchFamily="18" charset="0"/>
                <a:cs typeface="Times New Roman" panose="02020603050405020304" pitchFamily="18" charset="0"/>
              </a:rPr>
              <a:t> și impedanța de impuls </a:t>
            </a:r>
            <a:r>
              <a:rPr lang="ro-RO" altLang="en-US" sz="1600" b="1" dirty="0" err="1">
                <a:solidFill>
                  <a:srgbClr val="FF0000"/>
                </a:solidFill>
                <a:latin typeface="Times New Roman" panose="02020603050405020304" pitchFamily="18" charset="0"/>
                <a:cs typeface="Times New Roman" panose="02020603050405020304" pitchFamily="18" charset="0"/>
              </a:rPr>
              <a:t>Zs</a:t>
            </a:r>
            <a:r>
              <a:rPr lang="ro-RO" altLang="en-US" sz="1600" b="1" dirty="0">
                <a:solidFill>
                  <a:srgbClr val="FF0000"/>
                </a:solidFill>
                <a:latin typeface="Times New Roman" panose="02020603050405020304" pitchFamily="18" charset="0"/>
                <a:cs typeface="Times New Roman" panose="02020603050405020304" pitchFamily="18" charset="0"/>
              </a:rPr>
              <a:t>,</a:t>
            </a:r>
            <a:r>
              <a:rPr lang="ro-RO" altLang="en-US" sz="1600" dirty="0">
                <a:latin typeface="Times New Roman" panose="02020603050405020304" pitchFamily="18" charset="0"/>
                <a:cs typeface="Times New Roman" panose="02020603050405020304" pitchFamily="18" charset="0"/>
              </a:rPr>
              <a:t> circulă pentru a limita tensiunea de impuls la tensiunea limită a varistorului </a:t>
            </a:r>
            <a:r>
              <a:rPr lang="ro-RO" altLang="en-US" sz="1600" b="1" dirty="0" err="1">
                <a:solidFill>
                  <a:srgbClr val="FF0000"/>
                </a:solidFill>
                <a:latin typeface="Times New Roman" panose="02020603050405020304" pitchFamily="18" charset="0"/>
                <a:cs typeface="Times New Roman" panose="02020603050405020304" pitchFamily="18" charset="0"/>
              </a:rPr>
              <a:t>Vclamp</a:t>
            </a:r>
            <a:r>
              <a:rPr lang="ro-RO" altLang="en-US" sz="1600" b="1" dirty="0">
                <a:solidFill>
                  <a:srgbClr val="FF0000"/>
                </a:solidFill>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Relația poate fi exprimată prin ecuațiile</a:t>
            </a:r>
            <a:r>
              <a:rPr lang="en-US" altLang="en-US" sz="1600" dirty="0">
                <a:latin typeface="Times New Roman" panose="02020603050405020304" pitchFamily="18" charset="0"/>
                <a:cs typeface="Times New Roman" panose="02020603050405020304" pitchFamily="18" charset="0"/>
              </a:rPr>
              <a:t>: </a:t>
            </a:r>
          </a:p>
          <a:p>
            <a:pPr marL="0" indent="0" algn="ctr">
              <a:buNone/>
            </a:pPr>
            <a:r>
              <a:rPr lang="ro-RO" altLang="en-US" sz="1600" b="1" i="1" dirty="0" err="1">
                <a:solidFill>
                  <a:srgbClr val="FF0000"/>
                </a:solidFill>
                <a:latin typeface="Times New Roman" panose="02020603050405020304" pitchFamily="18" charset="0"/>
                <a:cs typeface="Times New Roman" panose="02020603050405020304" pitchFamily="18" charset="0"/>
              </a:rPr>
              <a:t>Vs</a:t>
            </a:r>
            <a:r>
              <a:rPr lang="ro-RO" altLang="en-US" sz="1600" b="1" i="1" dirty="0">
                <a:solidFill>
                  <a:srgbClr val="FF0000"/>
                </a:solidFill>
                <a:latin typeface="Times New Roman" panose="02020603050405020304" pitchFamily="18" charset="0"/>
                <a:cs typeface="Times New Roman" panose="02020603050405020304" pitchFamily="18" charset="0"/>
              </a:rPr>
              <a:t> = </a:t>
            </a:r>
            <a:r>
              <a:rPr lang="ro-RO" altLang="en-US" sz="1600" b="1" i="1" dirty="0" err="1">
                <a:solidFill>
                  <a:srgbClr val="FF0000"/>
                </a:solidFill>
                <a:latin typeface="Times New Roman" panose="02020603050405020304" pitchFamily="18" charset="0"/>
                <a:cs typeface="Times New Roman" panose="02020603050405020304" pitchFamily="18" charset="0"/>
              </a:rPr>
              <a:t>Is</a:t>
            </a:r>
            <a:r>
              <a:rPr lang="ro-RO" altLang="en-US" sz="1600" b="1" i="1" dirty="0">
                <a:solidFill>
                  <a:srgbClr val="FF0000"/>
                </a:solidFill>
                <a:latin typeface="Times New Roman" panose="02020603050405020304" pitchFamily="18" charset="0"/>
                <a:cs typeface="Times New Roman" panose="02020603050405020304" pitchFamily="18" charset="0"/>
              </a:rPr>
              <a:t> × </a:t>
            </a:r>
            <a:r>
              <a:rPr lang="ro-RO" altLang="en-US" sz="1600" b="1" i="1" dirty="0" err="1">
                <a:solidFill>
                  <a:srgbClr val="FF0000"/>
                </a:solidFill>
                <a:latin typeface="Times New Roman" panose="02020603050405020304" pitchFamily="18" charset="0"/>
                <a:cs typeface="Times New Roman" panose="02020603050405020304" pitchFamily="18" charset="0"/>
              </a:rPr>
              <a:t>Zs</a:t>
            </a:r>
            <a:r>
              <a:rPr lang="ro-RO" altLang="en-US" sz="1600" b="1" i="1" dirty="0">
                <a:solidFill>
                  <a:srgbClr val="FF0000"/>
                </a:solidFill>
                <a:latin typeface="Times New Roman" panose="02020603050405020304" pitchFamily="18" charset="0"/>
                <a:cs typeface="Times New Roman" panose="02020603050405020304" pitchFamily="18" charset="0"/>
              </a:rPr>
              <a:t> + </a:t>
            </a:r>
            <a:r>
              <a:rPr lang="ro-RO" altLang="en-US" sz="1600" b="1" i="1" dirty="0" err="1">
                <a:solidFill>
                  <a:srgbClr val="FF0000"/>
                </a:solidFill>
                <a:latin typeface="Times New Roman" panose="02020603050405020304" pitchFamily="18" charset="0"/>
                <a:cs typeface="Times New Roman" panose="02020603050405020304" pitchFamily="18" charset="0"/>
              </a:rPr>
              <a:t>Vclamp</a:t>
            </a:r>
            <a:r>
              <a:rPr lang="ro-RO" altLang="en-US" sz="1600" b="1" i="1" dirty="0">
                <a:solidFill>
                  <a:srgbClr val="FF0000"/>
                </a:solidFill>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 </a:t>
            </a:r>
          </a:p>
          <a:p>
            <a:pPr marL="0" indent="0" algn="ctr">
              <a:buNone/>
            </a:pPr>
            <a:r>
              <a:rPr lang="ro-RO" altLang="en-US" sz="1600" b="1" i="1" dirty="0" err="1">
                <a:solidFill>
                  <a:srgbClr val="FF0000"/>
                </a:solidFill>
                <a:latin typeface="Times New Roman" panose="02020603050405020304" pitchFamily="18" charset="0"/>
                <a:cs typeface="Times New Roman" panose="02020603050405020304" pitchFamily="18" charset="0"/>
              </a:rPr>
              <a:t>Vclamp</a:t>
            </a:r>
            <a:r>
              <a:rPr lang="ro-RO" altLang="en-US" sz="1600" b="1" i="1" dirty="0">
                <a:solidFill>
                  <a:srgbClr val="FF0000"/>
                </a:solidFill>
                <a:latin typeface="Times New Roman" panose="02020603050405020304" pitchFamily="18" charset="0"/>
                <a:cs typeface="Times New Roman" panose="02020603050405020304" pitchFamily="18" charset="0"/>
              </a:rPr>
              <a:t> = </a:t>
            </a:r>
            <a:r>
              <a:rPr lang="ro-RO" altLang="en-US" sz="1600" b="1" i="1" dirty="0" err="1">
                <a:solidFill>
                  <a:srgbClr val="FF0000"/>
                </a:solidFill>
                <a:latin typeface="Times New Roman" panose="02020603050405020304" pitchFamily="18" charset="0"/>
                <a:cs typeface="Times New Roman" panose="02020603050405020304" pitchFamily="18" charset="0"/>
              </a:rPr>
              <a:t>Vs</a:t>
            </a:r>
            <a:r>
              <a:rPr lang="ro-RO" altLang="en-US" sz="1600" b="1" i="1" dirty="0">
                <a:solidFill>
                  <a:srgbClr val="FF0000"/>
                </a:solidFill>
                <a:latin typeface="Times New Roman" panose="02020603050405020304" pitchFamily="18" charset="0"/>
                <a:cs typeface="Times New Roman" panose="02020603050405020304" pitchFamily="18" charset="0"/>
              </a:rPr>
              <a:t> - </a:t>
            </a:r>
            <a:r>
              <a:rPr lang="ro-RO" altLang="en-US" sz="1600" b="1" i="1" dirty="0" err="1">
                <a:solidFill>
                  <a:srgbClr val="FF0000"/>
                </a:solidFill>
                <a:latin typeface="Times New Roman" panose="02020603050405020304" pitchFamily="18" charset="0"/>
                <a:cs typeface="Times New Roman" panose="02020603050405020304" pitchFamily="18" charset="0"/>
              </a:rPr>
              <a:t>Is</a:t>
            </a:r>
            <a:r>
              <a:rPr lang="ro-RO" altLang="en-US" sz="1600" b="1" i="1" dirty="0">
                <a:solidFill>
                  <a:srgbClr val="FF0000"/>
                </a:solidFill>
                <a:latin typeface="Times New Roman" panose="02020603050405020304" pitchFamily="18" charset="0"/>
                <a:cs typeface="Times New Roman" panose="02020603050405020304" pitchFamily="18" charset="0"/>
              </a:rPr>
              <a:t> × </a:t>
            </a:r>
            <a:r>
              <a:rPr lang="ro-RO" altLang="en-US" sz="1600" b="1" i="1" dirty="0" err="1">
                <a:solidFill>
                  <a:srgbClr val="FF0000"/>
                </a:solidFill>
                <a:latin typeface="Times New Roman" panose="02020603050405020304" pitchFamily="18" charset="0"/>
                <a:cs typeface="Times New Roman" panose="02020603050405020304" pitchFamily="18" charset="0"/>
              </a:rPr>
              <a:t>Zs</a:t>
            </a:r>
            <a:r>
              <a:rPr lang="ro-RO" altLang="en-US" sz="1600" b="1" i="1" dirty="0">
                <a:solidFill>
                  <a:srgbClr val="FF0000"/>
                </a:solidFill>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(2)</a:t>
            </a:r>
            <a:r>
              <a:rPr lang="en-US" altLang="en-US" sz="1600" dirty="0">
                <a:latin typeface="Times New Roman" panose="02020603050405020304" pitchFamily="18" charset="0"/>
                <a:cs typeface="Times New Roman" panose="02020603050405020304" pitchFamily="18" charset="0"/>
              </a:rPr>
              <a:t> </a:t>
            </a:r>
          </a:p>
          <a:p>
            <a:r>
              <a:rPr lang="ro-RO" altLang="en-US" sz="1600" dirty="0">
                <a:latin typeface="Times New Roman" panose="02020603050405020304" pitchFamily="18" charset="0"/>
                <a:cs typeface="Times New Roman" panose="02020603050405020304" pitchFamily="18" charset="0"/>
              </a:rPr>
              <a:t>Curentul de impuls</a:t>
            </a:r>
            <a:r>
              <a:rPr lang="en-US" altLang="en-US" sz="1600" dirty="0">
                <a:latin typeface="Times New Roman" panose="02020603050405020304" pitchFamily="18" charset="0"/>
                <a:cs typeface="Times New Roman" panose="02020603050405020304" pitchFamily="18" charset="0"/>
              </a:rPr>
              <a:t>      </a:t>
            </a:r>
            <a:r>
              <a:rPr lang="ro-RO" altLang="en-US" sz="1600" b="1" i="1" dirty="0" err="1">
                <a:solidFill>
                  <a:srgbClr val="FF0000"/>
                </a:solidFill>
                <a:latin typeface="Times New Roman" panose="02020603050405020304" pitchFamily="18" charset="0"/>
                <a:cs typeface="Times New Roman" panose="02020603050405020304" pitchFamily="18" charset="0"/>
              </a:rPr>
              <a:t>Is</a:t>
            </a:r>
            <a:r>
              <a:rPr lang="ro-RO" altLang="en-US" sz="1600" b="1" i="1" dirty="0">
                <a:solidFill>
                  <a:srgbClr val="FF0000"/>
                </a:solidFill>
                <a:latin typeface="Times New Roman" panose="02020603050405020304" pitchFamily="18" charset="0"/>
                <a:cs typeface="Times New Roman" panose="02020603050405020304" pitchFamily="18" charset="0"/>
              </a:rPr>
              <a:t> ≒</a:t>
            </a:r>
            <a:r>
              <a:rPr lang="en-US" altLang="en-US" sz="1600" b="1" i="1" dirty="0">
                <a:solidFill>
                  <a:srgbClr val="FF0000"/>
                </a:solidFill>
                <a:latin typeface="Times New Roman" panose="02020603050405020304" pitchFamily="18" charset="0"/>
                <a:cs typeface="Times New Roman" panose="02020603050405020304" pitchFamily="18" charset="0"/>
              </a:rPr>
              <a:t> Vs / Zs</a:t>
            </a:r>
            <a:r>
              <a:rPr lang="ro-RO" altLang="en-US" sz="1600" b="1" i="1" dirty="0">
                <a:solidFill>
                  <a:srgbClr val="FF0000"/>
                </a:solidFill>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(3) </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deoarece</a:t>
            </a:r>
            <a:r>
              <a:rPr lang="en-US" altLang="en-US" sz="1600" dirty="0">
                <a:latin typeface="Times New Roman" panose="02020603050405020304" pitchFamily="18" charset="0"/>
                <a:cs typeface="Times New Roman" panose="02020603050405020304" pitchFamily="18" charset="0"/>
              </a:rPr>
              <a:t> </a:t>
            </a:r>
            <a:r>
              <a:rPr lang="ro-RO" altLang="en-US" sz="1600" b="1" i="1" dirty="0" err="1">
                <a:solidFill>
                  <a:srgbClr val="FF0000"/>
                </a:solidFill>
                <a:latin typeface="Times New Roman" panose="02020603050405020304" pitchFamily="18" charset="0"/>
                <a:cs typeface="Times New Roman" panose="02020603050405020304" pitchFamily="18" charset="0"/>
              </a:rPr>
              <a:t>Vs</a:t>
            </a:r>
            <a:r>
              <a:rPr lang="ro-RO" altLang="en-US" sz="1600" b="1" i="1" dirty="0">
                <a:solidFill>
                  <a:srgbClr val="FF0000"/>
                </a:solidFill>
                <a:latin typeface="Times New Roman" panose="02020603050405020304" pitchFamily="18" charset="0"/>
                <a:cs typeface="Times New Roman" panose="02020603050405020304" pitchFamily="18" charset="0"/>
              </a:rPr>
              <a:t> &gt;&gt; </a:t>
            </a:r>
            <a:r>
              <a:rPr lang="ro-RO" altLang="en-US" sz="1600" b="1" i="1" dirty="0" err="1">
                <a:solidFill>
                  <a:srgbClr val="FF0000"/>
                </a:solidFill>
                <a:latin typeface="Times New Roman" panose="02020603050405020304" pitchFamily="18" charset="0"/>
                <a:cs typeface="Times New Roman" panose="02020603050405020304" pitchFamily="18" charset="0"/>
              </a:rPr>
              <a:t>Vclamp</a:t>
            </a:r>
            <a:r>
              <a:rPr lang="ro-RO" altLang="en-US" sz="1600" dirty="0">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 </a:t>
            </a:r>
          </a:p>
          <a:p>
            <a:r>
              <a:rPr lang="ro-RO" altLang="en-US" sz="1600" dirty="0">
                <a:latin typeface="Times New Roman" panose="02020603050405020304" pitchFamily="18" charset="0"/>
                <a:cs typeface="Times New Roman" panose="02020603050405020304" pitchFamily="18" charset="0"/>
              </a:rPr>
              <a:t>Astfel, circuitul poate fi protejat de deteriorarea tensiunilor de impuls atâta timp cât are o tensiune de rezistență mai mare decât</a:t>
            </a:r>
            <a:r>
              <a:rPr lang="en-US" altLang="en-US" sz="1600"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tensiunea limită maximă.</a:t>
            </a:r>
            <a:r>
              <a:rPr lang="en-US" altLang="en-US" sz="1600" dirty="0">
                <a:latin typeface="Times New Roman" panose="02020603050405020304" pitchFamily="18" charset="0"/>
                <a:cs typeface="Times New Roman" panose="02020603050405020304" pitchFamily="18" charset="0"/>
              </a:rPr>
              <a:t> </a:t>
            </a:r>
            <a:r>
              <a:rPr lang="ro-RO" altLang="en-US" sz="1600" dirty="0">
                <a:latin typeface="Times New Roman" panose="02020603050405020304" pitchFamily="18" charset="0"/>
                <a:cs typeface="Times New Roman" panose="02020603050405020304" pitchFamily="18" charset="0"/>
              </a:rPr>
              <a:t>O scădere a rezistenței cu creșterea tensiunii este asociată cu o scădere a rezistenței de contact între granulele de </a:t>
            </a:r>
            <a:r>
              <a:rPr lang="ro-RO" altLang="en-US" sz="1600" dirty="0" err="1">
                <a:latin typeface="Times New Roman" panose="02020603050405020304" pitchFamily="18" charset="0"/>
                <a:cs typeface="Times New Roman" panose="02020603050405020304" pitchFamily="18" charset="0"/>
              </a:rPr>
              <a:t>SiC</a:t>
            </a:r>
            <a:r>
              <a:rPr lang="ro-RO" altLang="en-US" sz="1600" dirty="0">
                <a:latin typeface="Times New Roman" panose="02020603050405020304" pitchFamily="18" charset="0"/>
                <a:cs typeface="Times New Roman" panose="02020603050405020304" pitchFamily="18" charset="0"/>
              </a:rPr>
              <a:t>.  Aceasta se datorează creșterii neliniare a curentului prin </a:t>
            </a:r>
            <a:r>
              <a:rPr lang="ro-RO" altLang="en-US" sz="1600" i="1" dirty="0">
                <a:latin typeface="Times New Roman" panose="02020603050405020304" pitchFamily="18" charset="0"/>
                <a:cs typeface="Times New Roman" panose="02020603050405020304" pitchFamily="18" charset="0"/>
              </a:rPr>
              <a:t>joncțiunile p-n</a:t>
            </a:r>
            <a:r>
              <a:rPr lang="ro-RO" altLang="en-US" sz="1600" dirty="0">
                <a:latin typeface="Times New Roman" panose="02020603050405020304" pitchFamily="18" charset="0"/>
                <a:cs typeface="Times New Roman" panose="02020603050405020304" pitchFamily="18" charset="0"/>
              </a:rPr>
              <a:t> care se formează la aceste contacte, ca urmare a emisiilor de câmp în secțiuni ascuțite ale granulelor, etc</a:t>
            </a:r>
            <a:r>
              <a:rPr lang="ro-RO" altLang="en-US" sz="1800" dirty="0">
                <a:latin typeface="Times New Roman" panose="02020603050405020304" pitchFamily="18" charset="0"/>
                <a:cs typeface="Times New Roman" panose="02020603050405020304" pitchFamily="18" charset="0"/>
              </a:rPr>
              <a:t>. </a:t>
            </a:r>
            <a:endParaRPr lang="en-GB" altLang="en-US" sz="1800" dirty="0">
              <a:latin typeface="Times New Roman" panose="02020603050405020304" pitchFamily="18" charset="0"/>
              <a:cs typeface="Times New Roman" panose="02020603050405020304" pitchFamily="18" charset="0"/>
            </a:endParaRPr>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428" y="3644568"/>
            <a:ext cx="2892972" cy="24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8119EC3-626E-A115-0B60-B985AF0FA529}"/>
              </a:ext>
            </a:extLst>
          </p:cNvPr>
          <p:cNvPicPr>
            <a:picLocks noChangeAspect="1"/>
          </p:cNvPicPr>
          <p:nvPr/>
        </p:nvPicPr>
        <p:blipFill>
          <a:blip r:embed="rId3"/>
          <a:stretch>
            <a:fillRect/>
          </a:stretch>
        </p:blipFill>
        <p:spPr>
          <a:xfrm>
            <a:off x="6022428" y="833277"/>
            <a:ext cx="2892972" cy="2719077"/>
          </a:xfrm>
          <a:prstGeom prst="rect">
            <a:avLst/>
          </a:prstGeom>
        </p:spPr>
      </p:pic>
    </p:spTree>
    <p:extLst>
      <p:ext uri="{BB962C8B-B14F-4D97-AF65-F5344CB8AC3E}">
        <p14:creationId xmlns:p14="http://schemas.microsoft.com/office/powerpoint/2010/main" val="273506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457200"/>
            <a:ext cx="2514600" cy="609600"/>
          </a:xfrm>
        </p:spPr>
        <p:txBody>
          <a:bodyPr>
            <a:normAutofit fontScale="90000"/>
          </a:bodyPr>
          <a:lstStyle/>
          <a:p>
            <a:pPr>
              <a:defRPr/>
            </a:pPr>
            <a:r>
              <a:rPr lang="en-US" sz="2400" dirty="0">
                <a:solidFill>
                  <a:schemeClr val="accent2"/>
                </a:solidFill>
              </a:rPr>
              <a:t>Zener Diode – </a:t>
            </a:r>
            <a:br>
              <a:rPr lang="en-US" sz="2400" dirty="0">
                <a:solidFill>
                  <a:schemeClr val="accent2"/>
                </a:solidFill>
              </a:rPr>
            </a:br>
            <a:r>
              <a:rPr lang="en-US" sz="2400" dirty="0">
                <a:solidFill>
                  <a:schemeClr val="accent2"/>
                </a:solidFill>
              </a:rPr>
              <a:t>Data Sheet</a:t>
            </a:r>
          </a:p>
        </p:txBody>
      </p:sp>
      <p:sp>
        <p:nvSpPr>
          <p:cNvPr id="17411" name="Rectangle 3"/>
          <p:cNvSpPr>
            <a:spLocks noGrp="1" noChangeArrowheads="1"/>
          </p:cNvSpPr>
          <p:nvPr>
            <p:ph type="body" idx="1"/>
          </p:nvPr>
        </p:nvSpPr>
        <p:spPr bwMode="auto">
          <a:xfrm>
            <a:off x="381000" y="1600200"/>
            <a:ext cx="2209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Power ratings</a:t>
            </a:r>
          </a:p>
          <a:p>
            <a:r>
              <a:rPr lang="en-US" altLang="en-US" sz="2000"/>
              <a:t>Temperature ratings</a:t>
            </a:r>
          </a:p>
          <a:p>
            <a:r>
              <a:rPr lang="en-US" altLang="en-US" sz="2000"/>
              <a:t>Vz nominal</a:t>
            </a:r>
          </a:p>
          <a:p>
            <a:r>
              <a:rPr lang="en-US" altLang="en-US" sz="2000"/>
              <a:t>Impedance</a:t>
            </a:r>
          </a:p>
          <a:p>
            <a:r>
              <a:rPr lang="en-US" altLang="en-US" sz="2000"/>
              <a:t>Power derating curves</a:t>
            </a:r>
          </a:p>
          <a:p>
            <a:r>
              <a:rPr lang="en-US" altLang="en-US" sz="2000"/>
              <a:t>Temperature coefficients</a:t>
            </a:r>
          </a:p>
          <a:p>
            <a:r>
              <a:rPr lang="en-US" altLang="en-US" sz="2000">
                <a:sym typeface="Symbol" panose="05050102010706020507" pitchFamily="18" charset="2"/>
              </a:rPr>
              <a:t>Zz - </a:t>
            </a:r>
            <a:r>
              <a:rPr lang="en-US" altLang="en-US" sz="2000"/>
              <a:t>Zener impedance</a:t>
            </a:r>
          </a:p>
          <a:p>
            <a:endParaRPr lang="en-US" altLang="en-US" sz="2000"/>
          </a:p>
        </p:txBody>
      </p:sp>
      <p:pic>
        <p:nvPicPr>
          <p:cNvPr id="17412" name="Picture 4" descr="fg03_00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2"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59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449263"/>
          </a:xfrm>
        </p:spPr>
        <p:txBody>
          <a:bodyPr wrap="square" numCol="1" anchorCtr="0" compatLnSpc="1">
            <a:prstTxWarp prst="textNoShape">
              <a:avLst/>
            </a:prstTxWarp>
            <a:normAutofit fontScale="90000"/>
          </a:bodyPr>
          <a:lstStyle/>
          <a:p>
            <a:pPr>
              <a:defRPr/>
            </a:pPr>
            <a:r>
              <a:rPr lang="ro-MD" altLang="ro-RO" sz="2900" cap="none"/>
              <a:t>MATEMATICA MECANISMULUI STABILIZĂRII</a:t>
            </a:r>
            <a:endParaRPr lang="en-US" altLang="ro-RO" sz="2900" cap="none"/>
          </a:p>
        </p:txBody>
      </p:sp>
      <p:sp>
        <p:nvSpPr>
          <p:cNvPr id="31747" name="Content Placeholder 2"/>
          <p:cNvSpPr>
            <a:spLocks noGrp="1"/>
          </p:cNvSpPr>
          <p:nvPr>
            <p:ph idx="1"/>
          </p:nvPr>
        </p:nvSpPr>
        <p:spPr>
          <a:xfrm>
            <a:off x="304800" y="1295400"/>
            <a:ext cx="8610600" cy="2587625"/>
          </a:xfrm>
        </p:spPr>
        <p:txBody>
          <a:bodyPr/>
          <a:lstStyle/>
          <a:p>
            <a:r>
              <a:rPr lang="ro-MD" altLang="ro-RO"/>
              <a:t>În rezultatul nestabilităților se va schimba tensiunea la intrare:</a:t>
            </a:r>
          </a:p>
          <a:p>
            <a:pPr>
              <a:buFont typeface="Arial" panose="020B0604020202020204" pitchFamily="34" charset="0"/>
              <a:buNone/>
            </a:pPr>
            <a:r>
              <a:rPr lang="el-GR" altLang="ro-RO" b="1">
                <a:solidFill>
                  <a:srgbClr val="000000"/>
                </a:solidFill>
                <a:latin typeface="Times New Roman" panose="02020603050405020304" pitchFamily="18" charset="0"/>
                <a:cs typeface="Times New Roman" panose="02020603050405020304" pitchFamily="18" charset="0"/>
              </a:rPr>
              <a:t>Δ</a:t>
            </a:r>
            <a:r>
              <a:rPr lang="en-US" altLang="ro-RO" b="1" i="1">
                <a:solidFill>
                  <a:srgbClr val="000000"/>
                </a:solidFill>
                <a:latin typeface="TimesNewRomanPS-ItalicMT"/>
              </a:rPr>
              <a:t>U </a:t>
            </a:r>
            <a:r>
              <a:rPr lang="ro-MD" altLang="ro-RO" b="1" i="1">
                <a:solidFill>
                  <a:srgbClr val="000000"/>
                </a:solidFill>
                <a:latin typeface="TimesNewRomanPS-ItalicMT"/>
              </a:rPr>
              <a:t>intr=</a:t>
            </a:r>
            <a:r>
              <a:rPr lang="el-GR" altLang="ro-RO" b="1" i="1">
                <a:solidFill>
                  <a:srgbClr val="000000"/>
                </a:solidFill>
                <a:latin typeface="Times New Roman" panose="02020603050405020304" pitchFamily="18" charset="0"/>
                <a:cs typeface="Times New Roman" panose="02020603050405020304" pitchFamily="18" charset="0"/>
              </a:rPr>
              <a:t>Δ</a:t>
            </a:r>
            <a:r>
              <a:rPr lang="az-Cyrl-AZ" altLang="ro-RO" sz="600" b="1" i="1">
                <a:solidFill>
                  <a:srgbClr val="000000"/>
                </a:solidFill>
                <a:latin typeface="TimesNewRomanPS-ItalicMT"/>
              </a:rPr>
              <a:t> </a:t>
            </a:r>
            <a:r>
              <a:rPr lang="en-US" altLang="ro-RO" b="1" i="1">
                <a:solidFill>
                  <a:srgbClr val="000000"/>
                </a:solidFill>
                <a:latin typeface="TimesNewRomanPS-ItalicMT"/>
              </a:rPr>
              <a:t>U</a:t>
            </a:r>
            <a:r>
              <a:rPr lang="ro-MD" altLang="ro-RO" b="1" i="1">
                <a:solidFill>
                  <a:srgbClr val="000000"/>
                </a:solidFill>
                <a:latin typeface="TimesNewRomanPS-ItalicMT"/>
              </a:rPr>
              <a:t>stab +Rlim(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Ustab/rdif </a:t>
            </a:r>
            <a:r>
              <a:rPr lang="ro-MD" altLang="ro-RO" b="1" i="1">
                <a:solidFill>
                  <a:srgbClr val="000000"/>
                </a:solidFill>
                <a:latin typeface="TimesNewRomanPS-ItalicMT"/>
              </a:rPr>
              <a: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Usarcină/R sarcină)</a:t>
            </a:r>
          </a:p>
          <a:p>
            <a:pPr>
              <a:buFont typeface="Arial" panose="020B0604020202020204" pitchFamily="34" charset="0"/>
              <a:buNone/>
            </a:pPr>
            <a:r>
              <a:rPr lang="ro-MD" altLang="ro-RO" i="1">
                <a:solidFill>
                  <a:srgbClr val="000000"/>
                </a:solidFill>
                <a:latin typeface="TimesNewRomanPS-ItalicMT"/>
              </a:rPr>
              <a:t>De unde aflăm </a:t>
            </a:r>
            <a:r>
              <a:rPr lang="ro-MD" altLang="ro-RO" b="1" i="1">
                <a:solidFill>
                  <a:srgbClr val="000000"/>
                </a:solidFill>
                <a:latin typeface="TimesNewRomanPS-ItalicMT"/>
                <a:cs typeface="Times New Roman" panose="02020603050405020304" pitchFamily="18" charset="0"/>
              </a:rPr>
              <a:t>Δ</a:t>
            </a:r>
            <a:r>
              <a:rPr lang="ro-MD" altLang="ro-RO" b="1" i="1">
                <a:solidFill>
                  <a:srgbClr val="000000"/>
                </a:solidFill>
                <a:latin typeface="TimesNewRomanPS-ItalicMT"/>
              </a:rPr>
              <a:t> Ustabilitron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 intr ( 1 / (1+Rlim/rdif  +Rlim/Rsarcină))  </a:t>
            </a:r>
            <a:r>
              <a:rPr lang="ro-MD" altLang="ro-RO" i="1">
                <a:solidFill>
                  <a:srgbClr val="000000"/>
                </a:solidFill>
                <a:latin typeface="TimesNewRomanPS-ItalicMT"/>
              </a:rPr>
              <a:t>        </a:t>
            </a:r>
          </a:p>
          <a:p>
            <a:pPr>
              <a:buFont typeface="Arial" panose="020B0604020202020204" pitchFamily="34" charset="0"/>
              <a:buNone/>
            </a:pPr>
            <a:r>
              <a:rPr lang="ro-MD" altLang="ro-RO" i="1">
                <a:solidFill>
                  <a:srgbClr val="000000"/>
                </a:solidFill>
                <a:latin typeface="TimesNewRomanPS-ItalicMT"/>
              </a:rPr>
              <a:t>Pentru </a:t>
            </a:r>
            <a:r>
              <a:rPr lang="ro-MD" altLang="ro-RO" b="1" i="1">
                <a:solidFill>
                  <a:srgbClr val="000000"/>
                </a:solidFill>
                <a:latin typeface="TimesNewRomanPS-ItalicMT"/>
              </a:rPr>
              <a:t>Rlim </a:t>
            </a:r>
            <a:r>
              <a:rPr lang="ro-MD" altLang="ro-RO" b="1" i="1">
                <a:solidFill>
                  <a:srgbClr val="000000"/>
                </a:solidFill>
                <a:latin typeface="Times New Roman" panose="02020603050405020304" pitchFamily="18" charset="0"/>
                <a:cs typeface="Times New Roman" panose="02020603050405020304" pitchFamily="18" charset="0"/>
              </a:rPr>
              <a:t>&gt;&gt; r dif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 Ustabilitron   &lt;&lt;  Uintrare</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Eficiența stabilizării se caracterizează prin coeficientul de stabilizare</a:t>
            </a:r>
          </a:p>
          <a:p>
            <a:pPr>
              <a:buFont typeface="Arial" panose="020B0604020202020204" pitchFamily="34" charset="0"/>
              <a:buNone/>
            </a:pPr>
            <a:r>
              <a:rPr lang="ro-MD" altLang="ro-RO" b="1" i="1">
                <a:solidFill>
                  <a:srgbClr val="000000"/>
                </a:solidFill>
                <a:latin typeface="Times New Roman" panose="02020603050405020304" pitchFamily="18" charset="0"/>
                <a:cs typeface="Times New Roman" panose="02020603050405020304" pitchFamily="18" charset="0"/>
              </a:rPr>
              <a:t>                              K st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Uintr/Uintr)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 sarcină/Usarcină)</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Influența temperaturii se ia în considerare prin      </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                              </a:t>
            </a:r>
            <a:r>
              <a:rPr lang="ro-MD" altLang="ro-RO" b="1" i="1">
                <a:solidFill>
                  <a:srgbClr val="000000"/>
                </a:solidFill>
                <a:latin typeface="Times New Roman" panose="02020603050405020304" pitchFamily="18" charset="0"/>
                <a:cs typeface="Times New Roman" panose="02020603050405020304" pitchFamily="18" charset="0"/>
              </a:rPr>
              <a:t>KTS stabilitron = Δ Ustab/(Ustab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T)</a:t>
            </a:r>
            <a:endParaRPr lang="en-US" altLang="ro-RO" b="1"/>
          </a:p>
        </p:txBody>
      </p:sp>
    </p:spTree>
    <p:extLst>
      <p:ext uri="{BB962C8B-B14F-4D97-AF65-F5344CB8AC3E}">
        <p14:creationId xmlns:p14="http://schemas.microsoft.com/office/powerpoint/2010/main" val="342070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228600"/>
            <a:ext cx="8408987" cy="228600"/>
          </a:xfrm>
        </p:spPr>
        <p:txBody>
          <a:bodyPr>
            <a:normAutofit fontScale="90000"/>
          </a:bodyPr>
          <a:lstStyle/>
          <a:p>
            <a:pPr>
              <a:defRPr/>
            </a:pPr>
            <a:r>
              <a:rPr lang="ro-MD" dirty="0"/>
              <a:t>Factorul (coeficientul) de stabilizare</a:t>
            </a:r>
            <a:endParaRPr lang="en-US" dirty="0"/>
          </a:p>
        </p:txBody>
      </p:sp>
      <p:sp>
        <p:nvSpPr>
          <p:cNvPr id="32771" name="Content Placeholder 2"/>
          <p:cNvSpPr>
            <a:spLocks noGrp="1"/>
          </p:cNvSpPr>
          <p:nvPr>
            <p:ph idx="1"/>
          </p:nvPr>
        </p:nvSpPr>
        <p:spPr>
          <a:xfrm>
            <a:off x="68263" y="914400"/>
            <a:ext cx="8572500" cy="4572000"/>
          </a:xfrm>
        </p:spPr>
        <p:txBody>
          <a:bodyPr/>
          <a:lstStyle/>
          <a:p>
            <a:r>
              <a:rPr lang="ro-MD" altLang="ro-RO" dirty="0"/>
              <a:t>Dacă, la general K sau </a:t>
            </a:r>
            <a:r>
              <a:rPr lang="ro-MD" altLang="ro-RO" b="1" dirty="0"/>
              <a:t>S = </a:t>
            </a:r>
            <a:r>
              <a:rPr lang="el-GR" altLang="ro-RO" b="1" dirty="0">
                <a:latin typeface="Times New Roman" panose="02020603050405020304" pitchFamily="18" charset="0"/>
                <a:cs typeface="Times New Roman" panose="02020603050405020304" pitchFamily="18" charset="0"/>
              </a:rPr>
              <a:t>Δ</a:t>
            </a:r>
            <a:r>
              <a:rPr lang="ro-MD" altLang="ro-RO" b="1" dirty="0">
                <a:latin typeface="Times New Roman" panose="02020603050405020304" pitchFamily="18" charset="0"/>
                <a:cs typeface="Times New Roman" panose="02020603050405020304" pitchFamily="18" charset="0"/>
              </a:rPr>
              <a:t> </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in</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ies</a:t>
            </a:r>
            <a:r>
              <a:rPr lang="ro-MD" altLang="ro-RO" dirty="0">
                <a:latin typeface="Times New Roman" panose="02020603050405020304" pitchFamily="18" charset="0"/>
                <a:cs typeface="Times New Roman" panose="02020603050405020304" pitchFamily="18" charset="0"/>
              </a:rPr>
              <a:t> aplicând L. Kirchhoff pe circuitul dat:  </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in</a:t>
            </a:r>
            <a:r>
              <a:rPr lang="ro-MD" altLang="ro-RO" b="1" dirty="0">
                <a:latin typeface="Times New Roman" panose="02020603050405020304" pitchFamily="18" charset="0"/>
                <a:cs typeface="Times New Roman" panose="02020603050405020304" pitchFamily="18" charset="0"/>
              </a:rPr>
              <a:t> = </a:t>
            </a:r>
            <a:r>
              <a:rPr lang="ro-MD" altLang="ro-RO" b="1" dirty="0" err="1">
                <a:latin typeface="Times New Roman" panose="02020603050405020304" pitchFamily="18" charset="0"/>
                <a:cs typeface="Times New Roman" panose="02020603050405020304" pitchFamily="18" charset="0"/>
              </a:rPr>
              <a:t>iR</a:t>
            </a:r>
            <a:r>
              <a:rPr lang="ro-MD" altLang="ro-RO" b="1" baseline="-25000" dirty="0" err="1">
                <a:latin typeface="Times New Roman" panose="02020603050405020304" pitchFamily="18" charset="0"/>
                <a:cs typeface="Times New Roman" panose="02020603050405020304" pitchFamily="18" charset="0"/>
              </a:rPr>
              <a:t>o</a:t>
            </a:r>
            <a:r>
              <a:rPr lang="ro-MD" altLang="ro-RO" b="1" baseline="-25000" dirty="0">
                <a:latin typeface="Times New Roman" panose="02020603050405020304" pitchFamily="18" charset="0"/>
                <a:cs typeface="Times New Roman" panose="02020603050405020304" pitchFamily="18" charset="0"/>
              </a:rPr>
              <a:t> </a:t>
            </a:r>
            <a:r>
              <a:rPr lang="ro-MD" altLang="ro-RO" b="1" dirty="0">
                <a:latin typeface="Times New Roman" panose="02020603050405020304" pitchFamily="18" charset="0"/>
                <a:cs typeface="Times New Roman" panose="02020603050405020304" pitchFamily="18" charset="0"/>
              </a:rPr>
              <a:t>+ </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ies</a:t>
            </a:r>
            <a:endParaRPr lang="ro-MD" altLang="ro-RO" b="1" baseline="-25000" dirty="0">
              <a:latin typeface="Times New Roman" panose="02020603050405020304" pitchFamily="18" charset="0"/>
              <a:cs typeface="Times New Roman" panose="02020603050405020304" pitchFamily="18" charset="0"/>
            </a:endParaRPr>
          </a:p>
          <a:p>
            <a:r>
              <a:rPr lang="ro-MD" altLang="ro-RO" dirty="0" err="1">
                <a:latin typeface="Times New Roman" panose="02020603050405020304" pitchFamily="18" charset="0"/>
                <a:cs typeface="Times New Roman" panose="02020603050405020304" pitchFamily="18" charset="0"/>
              </a:rPr>
              <a:t>Diferețiind</a:t>
            </a:r>
            <a:r>
              <a:rPr lang="ro-MD" altLang="ro-RO" dirty="0">
                <a:latin typeface="Times New Roman" panose="02020603050405020304" pitchFamily="18" charset="0"/>
                <a:cs typeface="Times New Roman" panose="02020603050405020304" pitchFamily="18" charset="0"/>
              </a:rPr>
              <a:t> ecuația și considerând corect că I intrare este practic egal cu </a:t>
            </a:r>
            <a:r>
              <a:rPr lang="ro-MD" altLang="ro-RO" dirty="0" err="1">
                <a:latin typeface="Times New Roman" panose="02020603050405020304" pitchFamily="18" charset="0"/>
                <a:cs typeface="Times New Roman" panose="02020603050405020304" pitchFamily="18" charset="0"/>
              </a:rPr>
              <a:t>I</a:t>
            </a:r>
            <a:r>
              <a:rPr lang="ro-MD" altLang="ro-RO" baseline="-25000" dirty="0" err="1">
                <a:latin typeface="Times New Roman" panose="02020603050405020304" pitchFamily="18" charset="0"/>
                <a:cs typeface="Times New Roman" panose="02020603050405020304" pitchFamily="18" charset="0"/>
              </a:rPr>
              <a:t>diodă</a:t>
            </a:r>
            <a:r>
              <a:rPr lang="ro-MD" altLang="ro-RO" baseline="-25000"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obținem                         </a:t>
            </a:r>
            <a:r>
              <a:rPr lang="ro-MD" altLang="ro-RO" b="1" dirty="0" err="1">
                <a:latin typeface="Times New Roman" panose="02020603050405020304" pitchFamily="18" charset="0"/>
                <a:cs typeface="Times New Roman" panose="02020603050405020304" pitchFamily="18" charset="0"/>
              </a:rPr>
              <a:t>ΔU</a:t>
            </a:r>
            <a:r>
              <a:rPr lang="ro-MD" altLang="ro-RO" b="1" baseline="-25000" dirty="0" err="1">
                <a:latin typeface="Times New Roman" panose="02020603050405020304" pitchFamily="18" charset="0"/>
                <a:cs typeface="Times New Roman" panose="02020603050405020304" pitchFamily="18" charset="0"/>
              </a:rPr>
              <a:t>in</a:t>
            </a:r>
            <a:r>
              <a:rPr lang="ro-MD" altLang="ro-RO" b="1" dirty="0">
                <a:latin typeface="Times New Roman" panose="02020603050405020304" pitchFamily="18" charset="0"/>
                <a:cs typeface="Times New Roman" panose="02020603050405020304" pitchFamily="18" charset="0"/>
              </a:rPr>
              <a:t> = </a:t>
            </a:r>
            <a:r>
              <a:rPr lang="ro-MD" altLang="ro-RO" b="1" dirty="0" err="1">
                <a:latin typeface="Times New Roman" panose="02020603050405020304" pitchFamily="18" charset="0"/>
                <a:cs typeface="Times New Roman" panose="02020603050405020304" pitchFamily="18" charset="0"/>
              </a:rPr>
              <a:t>R</a:t>
            </a:r>
            <a:r>
              <a:rPr lang="ro-MD" altLang="ro-RO" b="1" baseline="-25000" dirty="0" err="1">
                <a:latin typeface="Times New Roman" panose="02020603050405020304" pitchFamily="18" charset="0"/>
                <a:cs typeface="Times New Roman" panose="02020603050405020304" pitchFamily="18" charset="0"/>
              </a:rPr>
              <a:t>o</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I</a:t>
            </a:r>
            <a:r>
              <a:rPr lang="ro-MD" altLang="ro-RO" b="1" baseline="-25000" dirty="0" err="1">
                <a:latin typeface="Times New Roman" panose="02020603050405020304" pitchFamily="18" charset="0"/>
                <a:cs typeface="Times New Roman" panose="02020603050405020304" pitchFamily="18" charset="0"/>
              </a:rPr>
              <a:t>diodă</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a:latin typeface="Times New Roman" panose="02020603050405020304" pitchFamily="18" charset="0"/>
                <a:cs typeface="Times New Roman" panose="02020603050405020304" pitchFamily="18" charset="0"/>
              </a:rPr>
              <a:t>U </a:t>
            </a:r>
            <a:r>
              <a:rPr lang="ro-MD" altLang="ro-RO" dirty="0">
                <a:latin typeface="Times New Roman" panose="02020603050405020304" pitchFamily="18" charset="0"/>
                <a:cs typeface="Times New Roman" panose="02020603050405020304" pitchFamily="18" charset="0"/>
              </a:rPr>
              <a:t>ies. </a:t>
            </a:r>
          </a:p>
          <a:p>
            <a:r>
              <a:rPr lang="ro-MD" altLang="ro-RO" dirty="0">
                <a:latin typeface="Times New Roman" panose="02020603050405020304" pitchFamily="18" charset="0"/>
                <a:cs typeface="Times New Roman" panose="02020603050405020304" pitchFamily="18" charset="0"/>
              </a:rPr>
              <a:t>unde </a:t>
            </a:r>
            <a:r>
              <a:rPr lang="ro-MD" altLang="ro-RO" dirty="0" err="1">
                <a:latin typeface="Times New Roman" panose="02020603050405020304" pitchFamily="18" charset="0"/>
                <a:cs typeface="Times New Roman" panose="02020603050405020304" pitchFamily="18" charset="0"/>
              </a:rPr>
              <a:t>Ro</a:t>
            </a:r>
            <a:r>
              <a:rPr lang="ro-MD" altLang="ro-RO" dirty="0">
                <a:latin typeface="Times New Roman" panose="02020603050405020304" pitchFamily="18" charset="0"/>
                <a:cs typeface="Times New Roman" panose="02020603050405020304" pitchFamily="18" charset="0"/>
              </a:rPr>
              <a:t> – rezistența de limitare a curentului.</a:t>
            </a:r>
          </a:p>
          <a:p>
            <a:r>
              <a:rPr lang="ro-MD" altLang="ro-RO" dirty="0">
                <a:latin typeface="Times New Roman" panose="02020603050405020304" pitchFamily="18" charset="0"/>
                <a:cs typeface="Times New Roman" panose="02020603050405020304" pitchFamily="18" charset="0"/>
              </a:rPr>
              <a:t>Împărțim ecuația la </a:t>
            </a:r>
            <a:r>
              <a:rPr lang="ro-MD" altLang="ro-RO" dirty="0" err="1">
                <a:latin typeface="Times New Roman" panose="02020603050405020304" pitchFamily="18" charset="0"/>
                <a:cs typeface="Times New Roman" panose="02020603050405020304" pitchFamily="18" charset="0"/>
              </a:rPr>
              <a:t>ΔU</a:t>
            </a:r>
            <a:r>
              <a:rPr lang="ro-MD" altLang="ro-RO" b="1" baseline="-25000" dirty="0" err="1">
                <a:latin typeface="Times New Roman" panose="02020603050405020304" pitchFamily="18" charset="0"/>
                <a:cs typeface="Times New Roman" panose="02020603050405020304" pitchFamily="18" charset="0"/>
              </a:rPr>
              <a:t>ies</a:t>
            </a:r>
            <a:r>
              <a:rPr lang="ro-MD" altLang="ro-RO" dirty="0">
                <a:latin typeface="Times New Roman" panose="02020603050405020304" pitchFamily="18" charset="0"/>
                <a:cs typeface="Times New Roman" panose="02020603050405020304" pitchFamily="18" charset="0"/>
              </a:rPr>
              <a:t> și luând în considerare </a:t>
            </a:r>
          </a:p>
          <a:p>
            <a:pPr>
              <a:buFont typeface="Arial" panose="020B0604020202020204" pitchFamily="34" charset="0"/>
              <a:buNone/>
            </a:pPr>
            <a:r>
              <a:rPr lang="ro-MD" altLang="ro-RO" dirty="0">
                <a:latin typeface="Times New Roman" panose="02020603050405020304" pitchFamily="18" charset="0"/>
                <a:cs typeface="Times New Roman" panose="02020603050405020304" pitchFamily="18" charset="0"/>
              </a:rPr>
              <a:t>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ies</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diodă</a:t>
            </a:r>
            <a:r>
              <a:rPr lang="ro-MD" altLang="ro-RO" dirty="0">
                <a:latin typeface="Times New Roman" panose="02020603050405020304" pitchFamily="18" charset="0"/>
                <a:cs typeface="Times New Roman" panose="02020603050405020304" pitchFamily="18" charset="0"/>
              </a:rPr>
              <a:t> iar </a:t>
            </a:r>
            <a:r>
              <a:rPr lang="ro-MD" altLang="ro-RO" b="1" dirty="0" err="1">
                <a:latin typeface="Times New Roman" panose="02020603050405020304" pitchFamily="18" charset="0"/>
                <a:cs typeface="Times New Roman" panose="02020603050405020304" pitchFamily="18" charset="0"/>
              </a:rPr>
              <a:t>r</a:t>
            </a:r>
            <a:r>
              <a:rPr lang="ro-MD" altLang="ro-RO" b="1" baseline="-25000" dirty="0" err="1">
                <a:latin typeface="Times New Roman" panose="02020603050405020304" pitchFamily="18" charset="0"/>
                <a:cs typeface="Times New Roman" panose="02020603050405020304" pitchFamily="18" charset="0"/>
              </a:rPr>
              <a:t>i</a:t>
            </a:r>
            <a:r>
              <a:rPr lang="ro-MD" altLang="ro-RO" b="1" dirty="0">
                <a:latin typeface="Times New Roman" panose="02020603050405020304" pitchFamily="18" charset="0"/>
                <a:cs typeface="Times New Roman" panose="02020603050405020304" pitchFamily="18" charset="0"/>
              </a:rPr>
              <a:t> = </a:t>
            </a:r>
            <a:r>
              <a:rPr lang="el-GR" altLang="ro-RO" b="1" dirty="0">
                <a:latin typeface="Times New Roman" panose="02020603050405020304" pitchFamily="18" charset="0"/>
                <a:cs typeface="Times New Roman" panose="02020603050405020304" pitchFamily="18" charset="0"/>
              </a:rPr>
              <a:t>Δ</a:t>
            </a:r>
            <a:r>
              <a:rPr lang="ro-MD" altLang="ro-RO" b="1" dirty="0" err="1">
                <a:latin typeface="Times New Roman" panose="02020603050405020304" pitchFamily="18" charset="0"/>
                <a:cs typeface="Times New Roman" panose="02020603050405020304" pitchFamily="18" charset="0"/>
              </a:rPr>
              <a:t>U</a:t>
            </a:r>
            <a:r>
              <a:rPr lang="ro-MD" altLang="ro-RO" b="1" baseline="-25000" dirty="0" err="1">
                <a:latin typeface="Times New Roman" panose="02020603050405020304" pitchFamily="18" charset="0"/>
                <a:cs typeface="Times New Roman" panose="02020603050405020304" pitchFamily="18" charset="0"/>
              </a:rPr>
              <a:t>diodă</a:t>
            </a:r>
            <a:r>
              <a:rPr lang="ro-MD" altLang="ro-RO" b="1" baseline="-25000" dirty="0">
                <a:latin typeface="Times New Roman" panose="02020603050405020304" pitchFamily="18" charset="0"/>
                <a:cs typeface="Times New Roman" panose="02020603050405020304" pitchFamily="18" charset="0"/>
              </a:rPr>
              <a:t> </a:t>
            </a:r>
            <a:r>
              <a:rPr lang="ro-MD" altLang="ro-RO" b="1" dirty="0">
                <a:latin typeface="Times New Roman" panose="02020603050405020304" pitchFamily="18" charset="0"/>
                <a:cs typeface="Times New Roman" panose="02020603050405020304" pitchFamily="18" charset="0"/>
              </a:rPr>
              <a:t>/</a:t>
            </a:r>
            <a:r>
              <a:rPr lang="el-GR" altLang="ro-RO" b="1" dirty="0">
                <a:latin typeface="Times New Roman" panose="02020603050405020304" pitchFamily="18" charset="0"/>
                <a:cs typeface="Times New Roman" panose="02020603050405020304" pitchFamily="18" charset="0"/>
              </a:rPr>
              <a:t>Δ</a:t>
            </a:r>
            <a:r>
              <a:rPr lang="ro-MD" altLang="ro-RO" b="1" baseline="-25000" dirty="0" err="1">
                <a:latin typeface="Times New Roman" panose="02020603050405020304" pitchFamily="18" charset="0"/>
                <a:cs typeface="Times New Roman" panose="02020603050405020304" pitchFamily="18" charset="0"/>
              </a:rPr>
              <a:t>idiodă</a:t>
            </a:r>
            <a:r>
              <a:rPr lang="ro-MD" altLang="ro-RO" b="1"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obținem expresia finală</a:t>
            </a:r>
          </a:p>
          <a:p>
            <a:pPr algn="ctr"/>
            <a:r>
              <a:rPr lang="ro-MD" altLang="ro-RO" b="1" dirty="0">
                <a:latin typeface="Times New Roman" panose="02020603050405020304" pitchFamily="18" charset="0"/>
                <a:cs typeface="Times New Roman" panose="02020603050405020304" pitchFamily="18" charset="0"/>
              </a:rPr>
              <a:t>S = 1 + </a:t>
            </a:r>
            <a:r>
              <a:rPr lang="ro-MD" altLang="ro-RO" b="1" dirty="0" err="1">
                <a:latin typeface="Times New Roman" panose="02020603050405020304" pitchFamily="18" charset="0"/>
                <a:cs typeface="Times New Roman" panose="02020603050405020304" pitchFamily="18" charset="0"/>
              </a:rPr>
              <a:t>Ro</a:t>
            </a:r>
            <a:r>
              <a:rPr lang="ro-MD" altLang="ro-RO" b="1" dirty="0">
                <a:latin typeface="Times New Roman" panose="02020603050405020304" pitchFamily="18" charset="0"/>
                <a:cs typeface="Times New Roman" panose="02020603050405020304" pitchFamily="18" charset="0"/>
              </a:rPr>
              <a:t>/</a:t>
            </a:r>
            <a:r>
              <a:rPr lang="ro-MD" altLang="ro-RO" b="1" dirty="0" err="1">
                <a:latin typeface="Times New Roman" panose="02020603050405020304" pitchFamily="18" charset="0"/>
                <a:cs typeface="Times New Roman" panose="02020603050405020304" pitchFamily="18" charset="0"/>
              </a:rPr>
              <a:t>r</a:t>
            </a:r>
            <a:r>
              <a:rPr lang="ro-MD" altLang="ro-RO" b="1" baseline="-25000" dirty="0" err="1">
                <a:latin typeface="Times New Roman" panose="02020603050405020304" pitchFamily="18" charset="0"/>
                <a:cs typeface="Times New Roman" panose="02020603050405020304" pitchFamily="18" charset="0"/>
              </a:rPr>
              <a:t>diodă</a:t>
            </a:r>
            <a:endParaRPr lang="ro-MD" altLang="ro-RO" b="1" baseline="-25000" dirty="0">
              <a:latin typeface="Times New Roman" panose="02020603050405020304" pitchFamily="18" charset="0"/>
              <a:cs typeface="Times New Roman" panose="02020603050405020304" pitchFamily="18" charset="0"/>
            </a:endParaRPr>
          </a:p>
          <a:p>
            <a:r>
              <a:rPr lang="ro-MD" altLang="ro-RO" dirty="0" err="1">
                <a:latin typeface="Times New Roman" panose="02020603050405020304" pitchFamily="18" charset="0"/>
                <a:cs typeface="Times New Roman" panose="02020603050405020304" pitchFamily="18" charset="0"/>
              </a:rPr>
              <a:t>Concl</a:t>
            </a:r>
            <a:r>
              <a:rPr lang="ro-MD" altLang="ro-RO" dirty="0">
                <a:latin typeface="Times New Roman" panose="02020603050405020304" pitchFamily="18" charset="0"/>
                <a:cs typeface="Times New Roman" panose="02020603050405020304" pitchFamily="18" charset="0"/>
              </a:rPr>
              <a:t>. Factorul de stabilizare este mai mare cu cât </a:t>
            </a:r>
            <a:r>
              <a:rPr lang="ro-MD" altLang="ro-RO" dirty="0" err="1">
                <a:latin typeface="Times New Roman" panose="02020603050405020304" pitchFamily="18" charset="0"/>
                <a:cs typeface="Times New Roman" panose="02020603050405020304" pitchFamily="18" charset="0"/>
              </a:rPr>
              <a:t>rexistența</a:t>
            </a:r>
            <a:r>
              <a:rPr lang="ro-MD" altLang="ro-RO" dirty="0">
                <a:latin typeface="Times New Roman" panose="02020603050405020304" pitchFamily="18" charset="0"/>
                <a:cs typeface="Times New Roman" panose="02020603050405020304" pitchFamily="18" charset="0"/>
              </a:rPr>
              <a:t> internă a DZ este mai mică ca rezistența de limitare a curentului </a:t>
            </a:r>
            <a:r>
              <a:rPr lang="ro-MD" altLang="ro-RO" dirty="0" err="1">
                <a:latin typeface="Times New Roman" panose="02020603050405020304" pitchFamily="18" charset="0"/>
                <a:cs typeface="Times New Roman" panose="02020603050405020304" pitchFamily="18" charset="0"/>
              </a:rPr>
              <a:t>Ro</a:t>
            </a:r>
            <a:endParaRPr lang="en-US" altLang="ro-RO" dirty="0"/>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5189538"/>
            <a:ext cx="2563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9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6" name="Picture 15"/>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799"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15982"/>
            <a:ext cx="3886200" cy="212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Content Placeholder 7"/>
          <p:cNvSpPr>
            <a:spLocks noGrp="1"/>
          </p:cNvSpPr>
          <p:nvPr>
            <p:ph idx="1"/>
          </p:nvPr>
        </p:nvSpPr>
        <p:spPr>
          <a:xfrm>
            <a:off x="115888" y="-7938"/>
            <a:ext cx="8910637" cy="2801938"/>
          </a:xfrm>
        </p:spPr>
        <p:txBody>
          <a:bodyPr/>
          <a:lstStyle/>
          <a:p>
            <a:r>
              <a:rPr lang="ro-MD" altLang="en-US" sz="2400" dirty="0"/>
              <a:t>Pentru tensiuni </a:t>
            </a:r>
            <a:r>
              <a:rPr lang="ro-MD" altLang="en-US" sz="2400" dirty="0">
                <a:latin typeface="Times New Roman" panose="02020603050405020304" pitchFamily="18" charset="0"/>
                <a:cs typeface="Times New Roman" panose="02020603050405020304" pitchFamily="18" charset="0"/>
              </a:rPr>
              <a:t>&lt; 5V, ce corespunde </a:t>
            </a:r>
            <a:r>
              <a:rPr lang="ro-MD" altLang="en-US" sz="2400" b="1" i="1" dirty="0">
                <a:latin typeface="Times New Roman" panose="02020603050405020304" pitchFamily="18" charset="0"/>
                <a:cs typeface="Times New Roman" panose="02020603050405020304" pitchFamily="18" charset="0"/>
              </a:rPr>
              <a:t>p-n </a:t>
            </a:r>
            <a:r>
              <a:rPr lang="ro-MD" altLang="en-US" sz="2400" dirty="0">
                <a:latin typeface="Times New Roman" panose="02020603050405020304" pitchFamily="18" charset="0"/>
                <a:cs typeface="Times New Roman" panose="02020603050405020304" pitchFamily="18" charset="0"/>
              </a:rPr>
              <a:t>joncțiunii înguste, deci unde predomină străpungerea tunel KTS este negativ. Pentru tensiuni &gt; 6V (p-n joncțiuni mai late) predomină străpungerea prin avalanșă iar KTS este pozitiv (vezi </a:t>
            </a:r>
            <a:r>
              <a:rPr lang="ro-MD" altLang="en-US" sz="2400" dirty="0" err="1">
                <a:latin typeface="Times New Roman" panose="02020603050405020304" pitchFamily="18" charset="0"/>
                <a:cs typeface="Times New Roman" panose="02020603050405020304" pitchFamily="18" charset="0"/>
              </a:rPr>
              <a:t>fig</a:t>
            </a:r>
            <a:r>
              <a:rPr lang="ro-MD" altLang="en-US" sz="2400" dirty="0">
                <a:latin typeface="Times New Roman" panose="02020603050405020304" pitchFamily="18" charset="0"/>
                <a:cs typeface="Times New Roman" panose="02020603050405020304" pitchFamily="18" charset="0"/>
              </a:rPr>
              <a:t>). În acest caz cu creșterea temperaturii mobilitatea sarcinilor scade în </a:t>
            </a:r>
            <a:r>
              <a:rPr lang="ro-MD" altLang="en-US" sz="2400" b="1" i="1" dirty="0">
                <a:latin typeface="Times New Roman" panose="02020603050405020304" pitchFamily="18" charset="0"/>
                <a:cs typeface="Times New Roman" panose="02020603050405020304" pitchFamily="18" charset="0"/>
              </a:rPr>
              <a:t>p-n</a:t>
            </a:r>
            <a:r>
              <a:rPr lang="ro-MD" altLang="en-US" sz="2400" dirty="0">
                <a:latin typeface="Times New Roman" panose="02020603050405020304" pitchFamily="18" charset="0"/>
                <a:cs typeface="Times New Roman" panose="02020603050405020304" pitchFamily="18" charset="0"/>
              </a:rPr>
              <a:t> joncțiune, deci pentru ionizarea prin avalanșă este necesar un câmp electric mai puternic.</a:t>
            </a:r>
          </a:p>
          <a:p>
            <a:r>
              <a:rPr lang="ro-MD" altLang="en-US" sz="2400" dirty="0">
                <a:latin typeface="Times New Roman" panose="02020603050405020304" pitchFamily="18" charset="0"/>
                <a:cs typeface="Times New Roman" panose="02020603050405020304" pitchFamily="18" charset="0"/>
              </a:rPr>
              <a:t>Pentru compensarea oscilațiilor tensiunii cu temperatura se recomandă schema a 2 </a:t>
            </a:r>
            <a:r>
              <a:rPr lang="ro-MD" altLang="en-US" sz="2400" dirty="0" err="1">
                <a:latin typeface="Times New Roman" panose="02020603050405020304" pitchFamily="18" charset="0"/>
                <a:cs typeface="Times New Roman" panose="02020603050405020304" pitchFamily="18" charset="0"/>
              </a:rPr>
              <a:t>stabilitroane</a:t>
            </a:r>
            <a:r>
              <a:rPr lang="ro-MD" altLang="en-US" sz="2400" dirty="0">
                <a:latin typeface="Times New Roman" panose="02020603050405020304" pitchFamily="18" charset="0"/>
                <a:cs typeface="Times New Roman" panose="02020603050405020304" pitchFamily="18" charset="0"/>
              </a:rPr>
              <a:t> consecutive dar opuse. Astfel de dispozitive se numesc </a:t>
            </a:r>
            <a:r>
              <a:rPr lang="ro-MD" altLang="en-US" sz="2400" b="1" dirty="0" err="1">
                <a:latin typeface="Times New Roman" panose="02020603050405020304" pitchFamily="18" charset="0"/>
                <a:cs typeface="Times New Roman" panose="02020603050405020304" pitchFamily="18" charset="0"/>
              </a:rPr>
              <a:t>stabilitroane</a:t>
            </a:r>
            <a:r>
              <a:rPr lang="ro-MD" altLang="en-US" sz="2400" b="1" dirty="0">
                <a:latin typeface="Times New Roman" panose="02020603050405020304" pitchFamily="18" charset="0"/>
                <a:cs typeface="Times New Roman" panose="02020603050405020304" pitchFamily="18" charset="0"/>
              </a:rPr>
              <a:t> </a:t>
            </a:r>
            <a:r>
              <a:rPr lang="ro-MD" altLang="en-US" sz="2400" b="1" dirty="0" err="1">
                <a:latin typeface="Times New Roman" panose="02020603050405020304" pitchFamily="18" charset="0"/>
                <a:cs typeface="Times New Roman" panose="02020603050405020304" pitchFamily="18" charset="0"/>
              </a:rPr>
              <a:t>termocompensate</a:t>
            </a:r>
            <a:r>
              <a:rPr lang="ro-MD" altLang="en-US" sz="2400" dirty="0">
                <a:latin typeface="Times New Roman" panose="02020603050405020304" pitchFamily="18" charset="0"/>
                <a:cs typeface="Times New Roman" panose="02020603050405020304" pitchFamily="18" charset="0"/>
              </a:rPr>
              <a:t>.</a:t>
            </a:r>
            <a:endParaRPr lang="en-US" altLang="en-US" sz="2400" dirty="0"/>
          </a:p>
        </p:txBody>
      </p:sp>
    </p:spTree>
    <p:extLst>
      <p:ext uri="{BB962C8B-B14F-4D97-AF65-F5344CB8AC3E}">
        <p14:creationId xmlns:p14="http://schemas.microsoft.com/office/powerpoint/2010/main" val="413646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663A46-59A4-A0F8-3545-52188E2F642E}"/>
              </a:ext>
            </a:extLst>
          </p:cNvPr>
          <p:cNvPicPr>
            <a:picLocks noGrp="1" noChangeAspect="1"/>
          </p:cNvPicPr>
          <p:nvPr>
            <p:ph idx="1"/>
          </p:nvPr>
        </p:nvPicPr>
        <p:blipFill>
          <a:blip r:embed="rId2"/>
          <a:stretch>
            <a:fillRect/>
          </a:stretch>
        </p:blipFill>
        <p:spPr bwMode="auto">
          <a:xfrm>
            <a:off x="152400" y="167702"/>
            <a:ext cx="3428999" cy="265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BF98D18-A326-328A-212B-624236600598}"/>
              </a:ext>
            </a:extLst>
          </p:cNvPr>
          <p:cNvPicPr>
            <a:picLocks noChangeAspect="1"/>
          </p:cNvPicPr>
          <p:nvPr/>
        </p:nvPicPr>
        <p:blipFill>
          <a:blip r:embed="rId3"/>
          <a:stretch>
            <a:fillRect/>
          </a:stretch>
        </p:blipFill>
        <p:spPr>
          <a:xfrm>
            <a:off x="5029200" y="239458"/>
            <a:ext cx="3502669" cy="2618245"/>
          </a:xfrm>
          <a:prstGeom prst="rect">
            <a:avLst/>
          </a:prstGeom>
        </p:spPr>
      </p:pic>
      <p:sp>
        <p:nvSpPr>
          <p:cNvPr id="9" name="TextBox 8">
            <a:extLst>
              <a:ext uri="{FF2B5EF4-FFF2-40B4-BE49-F238E27FC236}">
                <a16:creationId xmlns:a16="http://schemas.microsoft.com/office/drawing/2014/main" id="{7AA7C803-7A88-5F05-D4B6-31A5ADE2B628}"/>
              </a:ext>
            </a:extLst>
          </p:cNvPr>
          <p:cNvSpPr txBox="1"/>
          <p:nvPr/>
        </p:nvSpPr>
        <p:spPr>
          <a:xfrm>
            <a:off x="685800" y="3412026"/>
            <a:ext cx="7647693" cy="646331"/>
          </a:xfrm>
          <a:prstGeom prst="rect">
            <a:avLst/>
          </a:prstGeom>
          <a:noFill/>
        </p:spPr>
        <p:txBody>
          <a:bodyPr wrap="square">
            <a:spAutoFit/>
          </a:bodyPr>
          <a:lstStyle/>
          <a:p>
            <a:r>
              <a:rPr lang="en-US" dirty="0"/>
              <a:t>Commonly available Zener diodes are available with breakdown voltages (“Zener voltages”) anywhere from 1.8 to 200 V.</a:t>
            </a:r>
          </a:p>
        </p:txBody>
      </p:sp>
      <p:pic>
        <p:nvPicPr>
          <p:cNvPr id="11" name="Picture 10">
            <a:extLst>
              <a:ext uri="{FF2B5EF4-FFF2-40B4-BE49-F238E27FC236}">
                <a16:creationId xmlns:a16="http://schemas.microsoft.com/office/drawing/2014/main" id="{207A627A-0E76-011F-2C8F-41C1A8367738}"/>
              </a:ext>
            </a:extLst>
          </p:cNvPr>
          <p:cNvPicPr>
            <a:picLocks noChangeAspect="1"/>
          </p:cNvPicPr>
          <p:nvPr/>
        </p:nvPicPr>
        <p:blipFill>
          <a:blip r:embed="rId4"/>
          <a:stretch>
            <a:fillRect/>
          </a:stretch>
        </p:blipFill>
        <p:spPr>
          <a:xfrm>
            <a:off x="5606636" y="4523592"/>
            <a:ext cx="3086928" cy="2094949"/>
          </a:xfrm>
          <a:prstGeom prst="rect">
            <a:avLst/>
          </a:prstGeom>
        </p:spPr>
      </p:pic>
    </p:spTree>
    <p:extLst>
      <p:ext uri="{BB962C8B-B14F-4D97-AF65-F5344CB8AC3E}">
        <p14:creationId xmlns:p14="http://schemas.microsoft.com/office/powerpoint/2010/main" val="50647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9033-D5EF-0FEE-2F28-4D8B4E72C2DF}"/>
              </a:ext>
            </a:extLst>
          </p:cNvPr>
          <p:cNvSpPr>
            <a:spLocks noGrp="1"/>
          </p:cNvSpPr>
          <p:nvPr>
            <p:ph type="title"/>
          </p:nvPr>
        </p:nvSpPr>
        <p:spPr>
          <a:xfrm>
            <a:off x="2169319" y="275004"/>
            <a:ext cx="4805362" cy="587374"/>
          </a:xfrm>
        </p:spPr>
        <p:txBody>
          <a:bodyPr/>
          <a:lstStyle/>
          <a:p>
            <a:r>
              <a:rPr lang="ro-RO" dirty="0"/>
              <a:t>Aplicații diode </a:t>
            </a:r>
            <a:r>
              <a:rPr lang="ro-RO" dirty="0" err="1"/>
              <a:t>Zener</a:t>
            </a:r>
            <a:endParaRPr lang="en-US" dirty="0"/>
          </a:p>
        </p:txBody>
      </p:sp>
      <p:pic>
        <p:nvPicPr>
          <p:cNvPr id="5" name="Picture 4">
            <a:extLst>
              <a:ext uri="{FF2B5EF4-FFF2-40B4-BE49-F238E27FC236}">
                <a16:creationId xmlns:a16="http://schemas.microsoft.com/office/drawing/2014/main" id="{56DB739E-DDB2-87F3-B826-62F983F249C1}"/>
              </a:ext>
            </a:extLst>
          </p:cNvPr>
          <p:cNvPicPr>
            <a:picLocks noChangeAspect="1"/>
          </p:cNvPicPr>
          <p:nvPr/>
        </p:nvPicPr>
        <p:blipFill>
          <a:blip r:embed="rId2"/>
          <a:stretch>
            <a:fillRect/>
          </a:stretch>
        </p:blipFill>
        <p:spPr>
          <a:xfrm>
            <a:off x="128767" y="862379"/>
            <a:ext cx="3681233" cy="2195964"/>
          </a:xfrm>
          <a:prstGeom prst="rect">
            <a:avLst/>
          </a:prstGeom>
        </p:spPr>
      </p:pic>
      <p:sp>
        <p:nvSpPr>
          <p:cNvPr id="7" name="TextBox 6">
            <a:extLst>
              <a:ext uri="{FF2B5EF4-FFF2-40B4-BE49-F238E27FC236}">
                <a16:creationId xmlns:a16="http://schemas.microsoft.com/office/drawing/2014/main" id="{9C246BAF-A9E8-8B67-807A-CEAA7F5E4371}"/>
              </a:ext>
            </a:extLst>
          </p:cNvPr>
          <p:cNvSpPr txBox="1"/>
          <p:nvPr/>
        </p:nvSpPr>
        <p:spPr>
          <a:xfrm>
            <a:off x="2575278" y="3055870"/>
            <a:ext cx="3124200" cy="369332"/>
          </a:xfrm>
          <a:prstGeom prst="rect">
            <a:avLst/>
          </a:prstGeom>
          <a:noFill/>
        </p:spPr>
        <p:txBody>
          <a:bodyPr wrap="square">
            <a:spAutoFit/>
          </a:bodyPr>
          <a:lstStyle/>
          <a:p>
            <a:r>
              <a:rPr lang="en-US" b="1" i="0" dirty="0">
                <a:solidFill>
                  <a:srgbClr val="141412"/>
                </a:solidFill>
                <a:effectLst/>
                <a:latin typeface="Open Sans" panose="020B0606030504020204" pitchFamily="34" charset="0"/>
              </a:rPr>
              <a:t>Zener voltage references</a:t>
            </a:r>
            <a:endParaRPr lang="en-US" dirty="0"/>
          </a:p>
        </p:txBody>
      </p:sp>
      <p:pic>
        <p:nvPicPr>
          <p:cNvPr id="9" name="Picture 8">
            <a:extLst>
              <a:ext uri="{FF2B5EF4-FFF2-40B4-BE49-F238E27FC236}">
                <a16:creationId xmlns:a16="http://schemas.microsoft.com/office/drawing/2014/main" id="{128A28F6-1295-4A09-E977-2881C0B27AD1}"/>
              </a:ext>
            </a:extLst>
          </p:cNvPr>
          <p:cNvPicPr>
            <a:picLocks noChangeAspect="1"/>
          </p:cNvPicPr>
          <p:nvPr/>
        </p:nvPicPr>
        <p:blipFill>
          <a:blip r:embed="rId3"/>
          <a:stretch>
            <a:fillRect/>
          </a:stretch>
        </p:blipFill>
        <p:spPr>
          <a:xfrm>
            <a:off x="4419600" y="862378"/>
            <a:ext cx="3796798" cy="2205609"/>
          </a:xfrm>
          <a:prstGeom prst="rect">
            <a:avLst/>
          </a:prstGeom>
        </p:spPr>
      </p:pic>
      <p:sp>
        <p:nvSpPr>
          <p:cNvPr id="17" name="TextBox 16">
            <a:extLst>
              <a:ext uri="{FF2B5EF4-FFF2-40B4-BE49-F238E27FC236}">
                <a16:creationId xmlns:a16="http://schemas.microsoft.com/office/drawing/2014/main" id="{1F45D25D-EB79-822E-5637-79AE7453DACB}"/>
              </a:ext>
            </a:extLst>
          </p:cNvPr>
          <p:cNvSpPr txBox="1"/>
          <p:nvPr/>
        </p:nvSpPr>
        <p:spPr>
          <a:xfrm>
            <a:off x="1676400" y="6096000"/>
            <a:ext cx="6085620" cy="369332"/>
          </a:xfrm>
          <a:prstGeom prst="rect">
            <a:avLst/>
          </a:prstGeom>
          <a:noFill/>
        </p:spPr>
        <p:txBody>
          <a:bodyPr wrap="square">
            <a:spAutoFit/>
          </a:bodyPr>
          <a:lstStyle/>
          <a:p>
            <a:pPr algn="l">
              <a:spcAft>
                <a:spcPts val="1800"/>
              </a:spcAft>
              <a:buNone/>
            </a:pPr>
            <a:r>
              <a:rPr lang="en-US" b="1" i="0" dirty="0">
                <a:solidFill>
                  <a:srgbClr val="FFFF00"/>
                </a:solidFill>
                <a:effectLst/>
                <a:latin typeface="Open Sans" panose="020B0606030504020204" pitchFamily="34" charset="0"/>
              </a:rPr>
              <a:t>Voltage clamps: Limiting signals with Zener diodes</a:t>
            </a:r>
            <a:endParaRPr lang="en-US" dirty="0">
              <a:solidFill>
                <a:srgbClr val="FFFF00"/>
              </a:solidFill>
            </a:endParaRPr>
          </a:p>
        </p:txBody>
      </p:sp>
      <p:pic>
        <p:nvPicPr>
          <p:cNvPr id="18" name="Picture 4">
            <a:extLst>
              <a:ext uri="{FF2B5EF4-FFF2-40B4-BE49-F238E27FC236}">
                <a16:creationId xmlns:a16="http://schemas.microsoft.com/office/drawing/2014/main" id="{4ABB6D0A-91CD-13DF-C6D9-0256C3EE6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11" b="15166"/>
          <a:stretch>
            <a:fillRect/>
          </a:stretch>
        </p:blipFill>
        <p:spPr bwMode="auto">
          <a:xfrm>
            <a:off x="1828800" y="3493948"/>
            <a:ext cx="5181600" cy="252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44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16CE-84D6-2121-4920-F50600AC85E2}"/>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9AAB9BB6-4F97-6683-AFDE-635AC9205F3B}"/>
              </a:ext>
            </a:extLst>
          </p:cNvPr>
          <p:cNvPicPr>
            <a:picLocks noChangeAspect="1"/>
          </p:cNvPicPr>
          <p:nvPr/>
        </p:nvPicPr>
        <p:blipFill>
          <a:blip r:embed="rId2"/>
          <a:stretch>
            <a:fillRect/>
          </a:stretch>
        </p:blipFill>
        <p:spPr>
          <a:xfrm>
            <a:off x="2333312" y="1861919"/>
            <a:ext cx="4477375" cy="3134162"/>
          </a:xfrm>
          <a:prstGeom prst="rect">
            <a:avLst/>
          </a:prstGeom>
        </p:spPr>
      </p:pic>
      <p:sp>
        <p:nvSpPr>
          <p:cNvPr id="10" name="TextBox 9">
            <a:extLst>
              <a:ext uri="{FF2B5EF4-FFF2-40B4-BE49-F238E27FC236}">
                <a16:creationId xmlns:a16="http://schemas.microsoft.com/office/drawing/2014/main" id="{E7196608-2949-42EA-D966-E905EA3EEE22}"/>
              </a:ext>
            </a:extLst>
          </p:cNvPr>
          <p:cNvSpPr txBox="1"/>
          <p:nvPr/>
        </p:nvSpPr>
        <p:spPr>
          <a:xfrm>
            <a:off x="1600200" y="5105400"/>
            <a:ext cx="6572250" cy="369332"/>
          </a:xfrm>
          <a:prstGeom prst="rect">
            <a:avLst/>
          </a:prstGeom>
          <a:noFill/>
        </p:spPr>
        <p:txBody>
          <a:bodyPr wrap="square">
            <a:spAutoFit/>
          </a:bodyPr>
          <a:lstStyle/>
          <a:p>
            <a:pPr algn="l">
              <a:spcAft>
                <a:spcPts val="1800"/>
              </a:spcAft>
              <a:buNone/>
            </a:pPr>
            <a:r>
              <a:rPr lang="en-US" b="1" i="0" dirty="0">
                <a:solidFill>
                  <a:srgbClr val="141412"/>
                </a:solidFill>
                <a:effectLst/>
                <a:latin typeface="Open Sans" panose="020B0606030504020204" pitchFamily="34" charset="0"/>
              </a:rPr>
              <a:t>Voltage translation: Easing the load on a regulator</a:t>
            </a:r>
            <a:endParaRPr lang="en-US" dirty="0"/>
          </a:p>
        </p:txBody>
      </p:sp>
    </p:spTree>
    <p:extLst>
      <p:ext uri="{BB962C8B-B14F-4D97-AF65-F5344CB8AC3E}">
        <p14:creationId xmlns:p14="http://schemas.microsoft.com/office/powerpoint/2010/main" val="1876677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533400"/>
          </a:xfrm>
        </p:spPr>
        <p:txBody>
          <a:bodyPr/>
          <a:lstStyle/>
          <a:p>
            <a:pPr>
              <a:defRPr/>
            </a:pPr>
            <a:r>
              <a:rPr lang="en-US" altLang="en-US" dirty="0">
                <a:solidFill>
                  <a:schemeClr val="accent2"/>
                </a:solidFill>
              </a:rPr>
              <a:t>Zener Diode - Applications</a:t>
            </a:r>
          </a:p>
        </p:txBody>
      </p:sp>
      <p:sp>
        <p:nvSpPr>
          <p:cNvPr id="18435" name="Text Box 3"/>
          <p:cNvSpPr txBox="1">
            <a:spLocks noChangeArrowheads="1"/>
          </p:cNvSpPr>
          <p:nvPr/>
        </p:nvSpPr>
        <p:spPr bwMode="auto">
          <a:xfrm>
            <a:off x="0" y="685800"/>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dirty="0">
                <a:solidFill>
                  <a:schemeClr val="accent2"/>
                </a:solidFill>
              </a:rPr>
              <a:t>Voltage Regulation</a:t>
            </a:r>
            <a:endParaRPr lang="en-US" altLang="en-US" b="1" dirty="0">
              <a:solidFill>
                <a:schemeClr val="accent2"/>
              </a:solidFill>
            </a:endParaRPr>
          </a:p>
          <a:p>
            <a:pPr>
              <a:spcBef>
                <a:spcPct val="50000"/>
              </a:spcBef>
            </a:pPr>
            <a:r>
              <a:rPr lang="en-US" altLang="en-US" sz="1800" dirty="0">
                <a:latin typeface="Times New Roman" panose="02020603050405020304" pitchFamily="18" charset="0"/>
                <a:cs typeface="Times New Roman" panose="02020603050405020304" pitchFamily="18" charset="0"/>
              </a:rPr>
              <a:t>În </a:t>
            </a:r>
            <a:r>
              <a:rPr lang="en-US" altLang="en-US" sz="1800" dirty="0" err="1">
                <a:latin typeface="Times New Roman" panose="02020603050405020304" pitchFamily="18" charset="0"/>
                <a:cs typeface="Times New Roman" panose="02020603050405020304" pitchFamily="18" charset="0"/>
              </a:rPr>
              <a:t>acest</a:t>
            </a:r>
            <a:r>
              <a:rPr lang="en-US" altLang="en-US" sz="1800" dirty="0">
                <a:latin typeface="Times New Roman" panose="02020603050405020304" pitchFamily="18" charset="0"/>
                <a:cs typeface="Times New Roman" panose="02020603050405020304" pitchFamily="18" charset="0"/>
              </a:rPr>
              <a:t> tip de </a:t>
            </a:r>
            <a:r>
              <a:rPr lang="en-US" altLang="en-US" sz="1800" dirty="0" err="1">
                <a:latin typeface="Times New Roman" panose="02020603050405020304" pitchFamily="18" charset="0"/>
                <a:cs typeface="Times New Roman" panose="02020603050405020304" pitchFamily="18" charset="0"/>
              </a:rPr>
              <a:t>reglare</a:t>
            </a:r>
            <a:r>
              <a:rPr lang="en-US" altLang="en-US" sz="1800"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rezistența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serie</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și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rezistența</a:t>
            </a:r>
            <a:r>
              <a:rPr lang="en-US" altLang="en-US" sz="1800" b="1" dirty="0">
                <a:latin typeface="Times New Roman" panose="02020603050405020304" pitchFamily="18" charset="0"/>
                <a:cs typeface="Times New Roman" panose="02020603050405020304" pitchFamily="18" charset="0"/>
              </a:rPr>
              <a:t> de </a:t>
            </a:r>
            <a:r>
              <a:rPr lang="en-US" altLang="en-US" sz="1800" b="1" dirty="0" err="1">
                <a:latin typeface="Times New Roman" panose="02020603050405020304" pitchFamily="18" charset="0"/>
                <a:cs typeface="Times New Roman" panose="02020603050405020304" pitchFamily="18" charset="0"/>
              </a:rPr>
              <a:t>sarcină</a:t>
            </a:r>
            <a:r>
              <a:rPr lang="en-US" altLang="en-US" sz="1800" b="1" dirty="0">
                <a:latin typeface="Times New Roman" panose="02020603050405020304" pitchFamily="18" charset="0"/>
                <a:cs typeface="Times New Roman" panose="02020603050405020304" pitchFamily="18" charset="0"/>
              </a:rPr>
              <a:t> sunt fixe, </a:t>
            </a:r>
            <a:r>
              <a:rPr lang="en-US" altLang="en-US" sz="1800" b="1" dirty="0" err="1">
                <a:latin typeface="Times New Roman" panose="02020603050405020304" pitchFamily="18" charset="0"/>
                <a:cs typeface="Times New Roman" panose="02020603050405020304" pitchFamily="18" charset="0"/>
              </a:rPr>
              <a:t>doar</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tensiunea</a:t>
            </a:r>
            <a:r>
              <a:rPr lang="en-US" altLang="en-US" sz="1800" b="1" dirty="0">
                <a:latin typeface="Times New Roman" panose="02020603050405020304" pitchFamily="18" charset="0"/>
                <a:cs typeface="Times New Roman" panose="02020603050405020304" pitchFamily="18" charset="0"/>
              </a:rPr>
              <a:t> de </a:t>
            </a:r>
            <a:r>
              <a:rPr lang="en-US" altLang="en-US" sz="1800" b="1" dirty="0" err="1">
                <a:latin typeface="Times New Roman" panose="02020603050405020304" pitchFamily="18" charset="0"/>
                <a:cs typeface="Times New Roman" panose="02020603050405020304" pitchFamily="18" charset="0"/>
              </a:rPr>
              <a:t>intrare</a:t>
            </a:r>
            <a:r>
              <a:rPr lang="en-US" altLang="en-US" sz="1800" b="1" dirty="0">
                <a:latin typeface="Times New Roman" panose="02020603050405020304" pitchFamily="18" charset="0"/>
                <a:cs typeface="Times New Roman" panose="02020603050405020304" pitchFamily="18" charset="0"/>
              </a:rPr>
              <a:t> se </a:t>
            </a:r>
            <a:r>
              <a:rPr lang="en-US" altLang="en-US" sz="1800" b="1" dirty="0" err="1">
                <a:latin typeface="Times New Roman" panose="02020603050405020304" pitchFamily="18" charset="0"/>
                <a:cs typeface="Times New Roman" panose="02020603050405020304" pitchFamily="18" charset="0"/>
              </a:rPr>
              <a:t>modifică</a:t>
            </a:r>
            <a:r>
              <a:rPr lang="en-US" altLang="en-US" sz="1800" b="1" dirty="0">
                <a:latin typeface="Times New Roman" panose="02020603050405020304" pitchFamily="18" charset="0"/>
                <a:cs typeface="Times New Roman" panose="02020603050405020304" pitchFamily="18" charset="0"/>
              </a:rPr>
              <a:t>. </a:t>
            </a:r>
            <a:endParaRPr lang="ro-RO" altLang="en-US" sz="1800" b="1" dirty="0">
              <a:latin typeface="Times New Roman" panose="02020603050405020304" pitchFamily="18" charset="0"/>
              <a:cs typeface="Times New Roman" panose="02020603050405020304" pitchFamily="18" charset="0"/>
            </a:endParaRPr>
          </a:p>
          <a:p>
            <a:pPr>
              <a:spcBef>
                <a:spcPct val="50000"/>
              </a:spcBef>
            </a:pPr>
            <a:r>
              <a:rPr lang="en-US" altLang="en-US" sz="1800" dirty="0" err="1">
                <a:latin typeface="Times New Roman" panose="02020603050405020304" pitchFamily="18" charset="0"/>
                <a:cs typeface="Times New Roman" panose="02020603050405020304" pitchFamily="18" charset="0"/>
              </a:rPr>
              <a:t>Tensiunea</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ieșire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rămâne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aceeași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atâta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timp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tensiunea</a:t>
            </a:r>
            <a:r>
              <a:rPr lang="en-US" altLang="en-US" sz="1800" dirty="0">
                <a:latin typeface="Times New Roman" panose="02020603050405020304" pitchFamily="18" charset="0"/>
                <a:cs typeface="Times New Roman" panose="02020603050405020304" pitchFamily="18" charset="0"/>
              </a:rPr>
              <a:t> de </a:t>
            </a:r>
            <a:r>
              <a:rPr lang="en-US" altLang="en-US" sz="1800" dirty="0" err="1">
                <a:latin typeface="Times New Roman" panose="02020603050405020304" pitchFamily="18" charset="0"/>
                <a:cs typeface="Times New Roman" panose="02020603050405020304" pitchFamily="18" charset="0"/>
              </a:rPr>
              <a:t>intrare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este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menținută</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peste</a:t>
            </a:r>
            <a:r>
              <a:rPr lang="en-US" altLang="en-US" sz="1800" dirty="0">
                <a:latin typeface="Times New Roman" panose="02020603050405020304" pitchFamily="18" charset="0"/>
                <a:cs typeface="Times New Roman" panose="02020603050405020304" pitchFamily="18" charset="0"/>
              </a:rPr>
              <a:t> o </a:t>
            </a:r>
            <a:r>
              <a:rPr lang="en-US" altLang="en-US" sz="1800" dirty="0" err="1">
                <a:latin typeface="Times New Roman" panose="02020603050405020304" pitchFamily="18" charset="0"/>
                <a:cs typeface="Times New Roman" panose="02020603050405020304" pitchFamily="18" charset="0"/>
              </a:rPr>
              <a:t>valoare</a:t>
            </a:r>
            <a:r>
              <a:rPr lang="en-US" altLang="en-US" sz="1800" dirty="0">
                <a:latin typeface="Times New Roman" panose="02020603050405020304" pitchFamily="18" charset="0"/>
                <a:cs typeface="Times New Roman" panose="02020603050405020304" pitchFamily="18" charset="0"/>
              </a:rPr>
              <a:t> minima</a:t>
            </a:r>
            <a:endParaRPr lang="ro-RO" altLang="en-US" sz="1800" dirty="0">
              <a:latin typeface="Times New Roman" panose="02020603050405020304" pitchFamily="18" charset="0"/>
              <a:cs typeface="Times New Roman" panose="02020603050405020304" pitchFamily="18" charset="0"/>
            </a:endParaRPr>
          </a:p>
          <a:p>
            <a:pPr>
              <a:spcBef>
                <a:spcPct val="50000"/>
              </a:spcBef>
            </a:pPr>
            <a:r>
              <a:rPr lang="ro-RO" altLang="en-US" sz="1800" dirty="0">
                <a:latin typeface="Times New Roman" panose="02020603050405020304" pitchFamily="18" charset="0"/>
                <a:cs typeface="Times New Roman" panose="02020603050405020304" pitchFamily="18" charset="0"/>
              </a:rPr>
              <a:t>Curentul </a:t>
            </a:r>
            <a:r>
              <a:rPr lang="ro-RO" altLang="en-US" sz="1800" dirty="0" err="1">
                <a:latin typeface="Times New Roman" panose="02020603050405020304" pitchFamily="18" charset="0"/>
                <a:cs typeface="Times New Roman" panose="02020603050405020304" pitchFamily="18" charset="0"/>
              </a:rPr>
              <a:t>Zener</a:t>
            </a:r>
            <a:r>
              <a:rPr lang="ro-RO" altLang="en-US" sz="1800" dirty="0">
                <a:latin typeface="Times New Roman" panose="02020603050405020304" pitchFamily="18" charset="0"/>
                <a:cs typeface="Times New Roman" panose="02020603050405020304" pitchFamily="18" charset="0"/>
              </a:rPr>
              <a:t> crește/descrește  direct proporțional schimbării tensiunii de intrare</a:t>
            </a:r>
            <a:r>
              <a:rPr lang="en-US" altLang="en-US" sz="1800" dirty="0">
                <a:latin typeface="Times New Roman" panose="02020603050405020304" pitchFamily="18" charset="0"/>
                <a:cs typeface="Times New Roman" panose="02020603050405020304" pitchFamily="18" charset="0"/>
              </a:rPr>
              <a:t>. </a:t>
            </a:r>
            <a:endParaRPr lang="ro-RO" altLang="en-US" sz="1800" dirty="0">
              <a:latin typeface="Times New Roman" panose="02020603050405020304" pitchFamily="18" charset="0"/>
              <a:cs typeface="Times New Roman" panose="02020603050405020304" pitchFamily="18" charset="0"/>
            </a:endParaRPr>
          </a:p>
          <a:p>
            <a:pPr>
              <a:spcBef>
                <a:spcPct val="50000"/>
              </a:spcBef>
            </a:pPr>
            <a:r>
              <a:rPr lang="ro-RO" altLang="en-US" sz="1800" dirty="0">
                <a:latin typeface="Times New Roman" panose="02020603050405020304" pitchFamily="18" charset="0"/>
                <a:cs typeface="Times New Roman" panose="02020603050405020304" pitchFamily="18" charset="0"/>
              </a:rPr>
              <a:t>Curentul </a:t>
            </a:r>
            <a:r>
              <a:rPr lang="ro-RO" altLang="en-US" sz="1800" dirty="0" err="1">
                <a:latin typeface="Times New Roman" panose="02020603050405020304" pitchFamily="18" charset="0"/>
                <a:cs typeface="Times New Roman" panose="02020603050405020304" pitchFamily="18" charset="0"/>
              </a:rPr>
              <a:t>Zener</a:t>
            </a:r>
            <a:r>
              <a:rPr lang="ro-RO" altLang="en-US" sz="1800" dirty="0">
                <a:latin typeface="Times New Roman" panose="02020603050405020304" pitchFamily="18" charset="0"/>
                <a:cs typeface="Times New Roman" panose="02020603050405020304" pitchFamily="18" charset="0"/>
              </a:rPr>
              <a:t> va varia pentru a menține constant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Vz</a:t>
            </a:r>
            <a:r>
              <a:rPr lang="en-US" altLang="en-US" sz="1800" dirty="0">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5DFA595D-4DA4-46B5-01C9-FC55B457296E}"/>
              </a:ext>
            </a:extLst>
          </p:cNvPr>
          <p:cNvPicPr>
            <a:picLocks noChangeAspect="1"/>
          </p:cNvPicPr>
          <p:nvPr/>
        </p:nvPicPr>
        <p:blipFill>
          <a:blip r:embed="rId3"/>
          <a:stretch>
            <a:fillRect/>
          </a:stretch>
        </p:blipFill>
        <p:spPr>
          <a:xfrm>
            <a:off x="31044" y="3369100"/>
            <a:ext cx="4623502" cy="2410123"/>
          </a:xfrm>
          <a:prstGeom prst="rect">
            <a:avLst/>
          </a:prstGeom>
        </p:spPr>
      </p:pic>
      <p:pic>
        <p:nvPicPr>
          <p:cNvPr id="5" name="Picture 4">
            <a:extLst>
              <a:ext uri="{FF2B5EF4-FFF2-40B4-BE49-F238E27FC236}">
                <a16:creationId xmlns:a16="http://schemas.microsoft.com/office/drawing/2014/main" id="{FF940202-C26E-4E56-4DB3-F6410DCA15ED}"/>
              </a:ext>
            </a:extLst>
          </p:cNvPr>
          <p:cNvPicPr>
            <a:picLocks noChangeAspect="1"/>
          </p:cNvPicPr>
          <p:nvPr/>
        </p:nvPicPr>
        <p:blipFill>
          <a:blip r:embed="rId4"/>
          <a:stretch>
            <a:fillRect/>
          </a:stretch>
        </p:blipFill>
        <p:spPr>
          <a:xfrm>
            <a:off x="6019800" y="3363456"/>
            <a:ext cx="1448664" cy="427170"/>
          </a:xfrm>
          <a:prstGeom prst="rect">
            <a:avLst/>
          </a:prstGeom>
        </p:spPr>
      </p:pic>
      <p:sp>
        <p:nvSpPr>
          <p:cNvPr id="7" name="Text Box 3">
            <a:extLst>
              <a:ext uri="{FF2B5EF4-FFF2-40B4-BE49-F238E27FC236}">
                <a16:creationId xmlns:a16="http://schemas.microsoft.com/office/drawing/2014/main" id="{CB213927-14D2-68AF-5710-0B13D4F7FCAE}"/>
              </a:ext>
            </a:extLst>
          </p:cNvPr>
          <p:cNvSpPr txBox="1">
            <a:spLocks noChangeArrowheads="1"/>
          </p:cNvSpPr>
          <p:nvPr/>
        </p:nvSpPr>
        <p:spPr bwMode="auto">
          <a:xfrm>
            <a:off x="4679713" y="3740970"/>
            <a:ext cx="443324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just">
              <a:spcBef>
                <a:spcPct val="50000"/>
              </a:spcBef>
            </a:pPr>
            <a:r>
              <a:rPr lang="ro-RO" altLang="en-US" sz="1800" dirty="0">
                <a:latin typeface="Times New Roman" panose="02020603050405020304" pitchFamily="18" charset="0"/>
                <a:cs typeface="Times New Roman" panose="02020603050405020304" pitchFamily="18" charset="0"/>
              </a:rPr>
              <a:t>Astfel, tensiunea minimă de pornire</a:t>
            </a:r>
          </a:p>
          <a:p>
            <a:pPr algn="ctr">
              <a:spcBef>
                <a:spcPct val="50000"/>
              </a:spcBef>
            </a:pPr>
            <a:endParaRPr lang="ro-RO" altLang="en-US" sz="1800" dirty="0">
              <a:latin typeface="Times New Roman" panose="02020603050405020304" pitchFamily="18" charset="0"/>
              <a:cs typeface="Times New Roman" panose="02020603050405020304" pitchFamily="18" charset="0"/>
            </a:endParaRPr>
          </a:p>
          <a:p>
            <a:pPr algn="just">
              <a:spcBef>
                <a:spcPct val="50000"/>
              </a:spcBef>
            </a:pPr>
            <a:r>
              <a:rPr lang="ro-RO" altLang="en-US" sz="1800" dirty="0">
                <a:latin typeface="Times New Roman" panose="02020603050405020304" pitchFamily="18" charset="0"/>
                <a:cs typeface="Times New Roman" panose="02020603050405020304" pitchFamily="18" charset="0"/>
              </a:rPr>
              <a:t>Tensiunea maximă  este limitată de curentul maxim </a:t>
            </a:r>
            <a:r>
              <a:rPr lang="ro-RO" altLang="en-US" sz="1800" dirty="0" err="1">
                <a:latin typeface="Times New Roman" panose="02020603050405020304" pitchFamily="18" charset="0"/>
                <a:cs typeface="Times New Roman" panose="02020603050405020304" pitchFamily="18" charset="0"/>
              </a:rPr>
              <a:t>Zener</a:t>
            </a:r>
            <a:r>
              <a:rPr lang="ro-RO" altLang="en-US" sz="1800" dirty="0">
                <a:latin typeface="Times New Roman" panose="02020603050405020304" pitchFamily="18" charset="0"/>
                <a:cs typeface="Times New Roman" panose="02020603050405020304" pitchFamily="18" charset="0"/>
              </a:rPr>
              <a:t>:</a:t>
            </a:r>
          </a:p>
          <a:p>
            <a:pPr algn="just">
              <a:spcBef>
                <a:spcPct val="50000"/>
              </a:spcBef>
            </a:pPr>
            <a:r>
              <a:rPr lang="ro-RO" altLang="en-US" sz="1800" dirty="0">
                <a:latin typeface="Times New Roman" panose="02020603050405020304" pitchFamily="18" charset="0"/>
                <a:cs typeface="Times New Roman" panose="02020603050405020304" pitchFamily="18" charset="0"/>
              </a:rPr>
              <a:t>Iar </a:t>
            </a:r>
            <a:r>
              <a:rPr lang="ro-RO" altLang="en-US" sz="1800" b="1" dirty="0">
                <a:latin typeface="Times New Roman" panose="02020603050405020304" pitchFamily="18" charset="0"/>
                <a:cs typeface="Times New Roman" panose="02020603050405020304" pitchFamily="18" charset="0"/>
              </a:rPr>
              <a:t>I</a:t>
            </a:r>
            <a:r>
              <a:rPr lang="ro-RO" altLang="en-US" sz="1200" b="1" dirty="0">
                <a:latin typeface="Times New Roman" panose="02020603050405020304" pitchFamily="18" charset="0"/>
                <a:cs typeface="Times New Roman" panose="02020603050405020304" pitchFamily="18" charset="0"/>
              </a:rPr>
              <a:t>L</a:t>
            </a:r>
            <a:r>
              <a:rPr lang="ro-RO" altLang="en-US" sz="1800" dirty="0">
                <a:latin typeface="Times New Roman" panose="02020603050405020304" pitchFamily="18" charset="0"/>
                <a:cs typeface="Times New Roman" panose="02020603050405020304" pitchFamily="18" charset="0"/>
              </a:rPr>
              <a:t> este fixat în condiția: </a:t>
            </a:r>
            <a:r>
              <a:rPr lang="ro-RO" altLang="en-US" sz="1800" b="1" dirty="0">
                <a:latin typeface="Times New Roman" panose="02020603050405020304" pitchFamily="18" charset="0"/>
                <a:cs typeface="Times New Roman" panose="02020603050405020304" pitchFamily="18" charset="0"/>
              </a:rPr>
              <a:t>V</a:t>
            </a:r>
            <a:r>
              <a:rPr lang="ro-RO" altLang="en-US" sz="1200" b="1" dirty="0">
                <a:latin typeface="Times New Roman" panose="02020603050405020304" pitchFamily="18" charset="0"/>
                <a:cs typeface="Times New Roman" panose="02020603050405020304" pitchFamily="18" charset="0"/>
              </a:rPr>
              <a:t>Z</a:t>
            </a:r>
            <a:r>
              <a:rPr lang="ro-RO" altLang="en-US" sz="1800" b="1" dirty="0">
                <a:latin typeface="Times New Roman" panose="02020603050405020304" pitchFamily="18" charset="0"/>
                <a:cs typeface="Times New Roman" panose="02020603050405020304" pitchFamily="18" charset="0"/>
              </a:rPr>
              <a:t>/R</a:t>
            </a:r>
            <a:r>
              <a:rPr lang="ro-RO" altLang="en-US" sz="1200" b="1" dirty="0">
                <a:latin typeface="Times New Roman" panose="02020603050405020304" pitchFamily="18" charset="0"/>
                <a:cs typeface="Times New Roman" panose="02020603050405020304" pitchFamily="18" charset="0"/>
              </a:rPr>
              <a:t>L  </a:t>
            </a:r>
            <a:endParaRPr lang="ro-RO" altLang="en-US" sz="2400" b="1" dirty="0">
              <a:latin typeface="Times New Roman" panose="02020603050405020304" pitchFamily="18" charset="0"/>
              <a:cs typeface="Times New Roman" panose="02020603050405020304" pitchFamily="18" charset="0"/>
            </a:endParaRPr>
          </a:p>
          <a:p>
            <a:pPr algn="just">
              <a:spcBef>
                <a:spcPct val="50000"/>
              </a:spcBef>
            </a:pPr>
            <a:r>
              <a:rPr lang="ro-RO" altLang="en-US" sz="1800" dirty="0">
                <a:latin typeface="Times New Roman" panose="02020603050405020304" pitchFamily="18" charset="0"/>
                <a:cs typeface="Times New Roman" panose="02020603050405020304" pitchFamily="18" charset="0"/>
              </a:rPr>
              <a:t>Deoarece </a:t>
            </a:r>
            <a:r>
              <a:rPr lang="ro-RO" altLang="en-US" sz="1800" b="1" dirty="0">
                <a:latin typeface="Times New Roman" panose="02020603050405020304" pitchFamily="18" charset="0"/>
                <a:cs typeface="Times New Roman" panose="02020603050405020304" pitchFamily="18" charset="0"/>
              </a:rPr>
              <a:t>V</a:t>
            </a:r>
            <a:r>
              <a:rPr lang="ro-RO" altLang="en-US" sz="1200" b="1" dirty="0">
                <a:latin typeface="Times New Roman" panose="02020603050405020304" pitchFamily="18" charset="0"/>
                <a:cs typeface="Times New Roman" panose="02020603050405020304" pitchFamily="18" charset="0"/>
              </a:rPr>
              <a:t>L</a:t>
            </a:r>
            <a:r>
              <a:rPr lang="ro-RO" altLang="en-US" sz="1800" b="1" dirty="0">
                <a:latin typeface="Times New Roman" panose="02020603050405020304" pitchFamily="18" charset="0"/>
                <a:cs typeface="Times New Roman" panose="02020603050405020304" pitchFamily="18" charset="0"/>
              </a:rPr>
              <a:t> = </a:t>
            </a:r>
            <a:r>
              <a:rPr lang="ro-RO" altLang="en-US" sz="1800" b="1" dirty="0" err="1">
                <a:latin typeface="Times New Roman" panose="02020603050405020304" pitchFamily="18" charset="0"/>
                <a:cs typeface="Times New Roman" panose="02020603050405020304" pitchFamily="18" charset="0"/>
              </a:rPr>
              <a:t>Vz</a:t>
            </a:r>
            <a:r>
              <a:rPr lang="ro-RO" altLang="en-US" sz="1800" b="1" dirty="0">
                <a:latin typeface="Times New Roman" panose="02020603050405020304" pitchFamily="18" charset="0"/>
                <a:cs typeface="Times New Roman" panose="02020603050405020304" pitchFamily="18" charset="0"/>
              </a:rPr>
              <a:t>, </a:t>
            </a:r>
            <a:r>
              <a:rPr lang="ro-RO" altLang="en-US" sz="1800" dirty="0">
                <a:latin typeface="Times New Roman" panose="02020603050405020304" pitchFamily="18" charset="0"/>
                <a:cs typeface="Times New Roman" panose="02020603050405020304" pitchFamily="18" charset="0"/>
              </a:rPr>
              <a:t>astfel </a:t>
            </a:r>
            <a:r>
              <a:rPr lang="ro-RO" altLang="en-US" sz="1800" b="1" dirty="0" err="1">
                <a:latin typeface="Times New Roman" panose="02020603050405020304" pitchFamily="18" charset="0"/>
                <a:cs typeface="Times New Roman" panose="02020603050405020304" pitchFamily="18" charset="0"/>
              </a:rPr>
              <a:t>V</a:t>
            </a:r>
            <a:r>
              <a:rPr lang="ro-RO" altLang="en-US" sz="1200" b="1" dirty="0" err="1">
                <a:latin typeface="Times New Roman" panose="02020603050405020304" pitchFamily="18" charset="0"/>
                <a:cs typeface="Times New Roman" panose="02020603050405020304" pitchFamily="18" charset="0"/>
              </a:rPr>
              <a:t>Imax</a:t>
            </a:r>
            <a:r>
              <a:rPr lang="ro-RO" altLang="en-US" sz="1800" b="1" dirty="0">
                <a:latin typeface="Times New Roman" panose="02020603050405020304" pitchFamily="18" charset="0"/>
                <a:cs typeface="Times New Roman" panose="02020603050405020304" pitchFamily="18" charset="0"/>
              </a:rPr>
              <a:t> </a:t>
            </a:r>
            <a:r>
              <a:rPr lang="ro-RO" altLang="en-US" sz="1800" dirty="0">
                <a:latin typeface="Times New Roman" panose="02020603050405020304" pitchFamily="18" charset="0"/>
                <a:cs typeface="Times New Roman" panose="02020603050405020304" pitchFamily="18" charset="0"/>
              </a:rPr>
              <a:t>este</a:t>
            </a:r>
          </a:p>
          <a:p>
            <a:pPr algn="just">
              <a:spcBef>
                <a:spcPct val="50000"/>
              </a:spcBef>
            </a:pPr>
            <a:r>
              <a:rPr lang="ro-RO" altLang="en-US" sz="1800" dirty="0" err="1">
                <a:solidFill>
                  <a:srgbClr val="FFFF00"/>
                </a:solidFill>
                <a:latin typeface="Times New Roman" panose="02020603050405020304" pitchFamily="18" charset="0"/>
                <a:cs typeface="Times New Roman" panose="02020603050405020304" pitchFamily="18" charset="0"/>
              </a:rPr>
              <a:t>PentruV</a:t>
            </a:r>
            <a:r>
              <a:rPr lang="ro-RO" altLang="en-US" sz="1400" dirty="0" err="1">
                <a:solidFill>
                  <a:srgbClr val="FFFF00"/>
                </a:solidFill>
                <a:latin typeface="Times New Roman" panose="02020603050405020304" pitchFamily="18" charset="0"/>
                <a:cs typeface="Times New Roman" panose="02020603050405020304" pitchFamily="18" charset="0"/>
              </a:rPr>
              <a:t>I</a:t>
            </a:r>
            <a:r>
              <a:rPr lang="ro-RO" altLang="en-US" sz="1800" dirty="0">
                <a:solidFill>
                  <a:srgbClr val="FFFF00"/>
                </a:solidFill>
                <a:latin typeface="Times New Roman" panose="02020603050405020304" pitchFamily="18" charset="0"/>
                <a:cs typeface="Times New Roman" panose="02020603050405020304" pitchFamily="18" charset="0"/>
              </a:rPr>
              <a:t> &lt; V</a:t>
            </a:r>
            <a:r>
              <a:rPr lang="ro-RO" altLang="en-US" sz="1200" dirty="0">
                <a:solidFill>
                  <a:srgbClr val="FFFF00"/>
                </a:solidFill>
                <a:latin typeface="Times New Roman" panose="02020603050405020304" pitchFamily="18" charset="0"/>
                <a:cs typeface="Times New Roman" panose="02020603050405020304" pitchFamily="18" charset="0"/>
              </a:rPr>
              <a:t>Z  :    </a:t>
            </a:r>
            <a:r>
              <a:rPr lang="ro-RO" altLang="en-US" sz="1800" dirty="0">
                <a:solidFill>
                  <a:srgbClr val="FFFF00"/>
                </a:solidFill>
                <a:latin typeface="Times New Roman" panose="02020603050405020304" pitchFamily="18" charset="0"/>
                <a:cs typeface="Times New Roman" panose="02020603050405020304" pitchFamily="18" charset="0"/>
              </a:rPr>
              <a:t>V0 = VI</a:t>
            </a:r>
          </a:p>
          <a:p>
            <a:pPr algn="just">
              <a:spcBef>
                <a:spcPct val="50000"/>
              </a:spcBef>
            </a:pPr>
            <a:r>
              <a:rPr lang="ro-RO" altLang="en-US" sz="1800" dirty="0">
                <a:solidFill>
                  <a:srgbClr val="FFFF00"/>
                </a:solidFill>
                <a:latin typeface="Times New Roman" panose="02020603050405020304" pitchFamily="18" charset="0"/>
                <a:cs typeface="Times New Roman" panose="02020603050405020304" pitchFamily="18" charset="0"/>
              </a:rPr>
              <a:t>Pentru V</a:t>
            </a:r>
            <a:r>
              <a:rPr lang="ro-RO" altLang="en-US" sz="1200" dirty="0">
                <a:solidFill>
                  <a:srgbClr val="FFFF00"/>
                </a:solidFill>
                <a:latin typeface="Times New Roman" panose="02020603050405020304" pitchFamily="18" charset="0"/>
                <a:cs typeface="Times New Roman" panose="02020603050405020304" pitchFamily="18" charset="0"/>
              </a:rPr>
              <a:t>I</a:t>
            </a:r>
            <a:r>
              <a:rPr lang="ro-RO" altLang="en-US" sz="1800" dirty="0">
                <a:solidFill>
                  <a:srgbClr val="FFFF00"/>
                </a:solidFill>
                <a:latin typeface="Times New Roman" panose="02020603050405020304" pitchFamily="18" charset="0"/>
                <a:cs typeface="Times New Roman" panose="02020603050405020304" pitchFamily="18" charset="0"/>
              </a:rPr>
              <a:t> &gt; V</a:t>
            </a:r>
            <a:r>
              <a:rPr lang="ro-RO" altLang="en-US" sz="1200" dirty="0">
                <a:solidFill>
                  <a:srgbClr val="FFFF00"/>
                </a:solidFill>
                <a:latin typeface="Times New Roman" panose="02020603050405020304" pitchFamily="18" charset="0"/>
                <a:cs typeface="Times New Roman" panose="02020603050405020304" pitchFamily="18" charset="0"/>
              </a:rPr>
              <a:t>Z </a:t>
            </a:r>
            <a:r>
              <a:rPr lang="ro-RO" altLang="en-US" sz="1800"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4321BEE-EF39-242B-A52F-8EC270C85430}"/>
              </a:ext>
            </a:extLst>
          </p:cNvPr>
          <p:cNvPicPr>
            <a:picLocks noChangeAspect="1"/>
          </p:cNvPicPr>
          <p:nvPr/>
        </p:nvPicPr>
        <p:blipFill>
          <a:blip r:embed="rId5"/>
          <a:stretch>
            <a:fillRect/>
          </a:stretch>
        </p:blipFill>
        <p:spPr>
          <a:xfrm>
            <a:off x="6019800" y="4110302"/>
            <a:ext cx="1886544" cy="525758"/>
          </a:xfrm>
          <a:prstGeom prst="rect">
            <a:avLst/>
          </a:prstGeom>
        </p:spPr>
      </p:pic>
      <p:pic>
        <p:nvPicPr>
          <p:cNvPr id="11" name="Picture 10">
            <a:extLst>
              <a:ext uri="{FF2B5EF4-FFF2-40B4-BE49-F238E27FC236}">
                <a16:creationId xmlns:a16="http://schemas.microsoft.com/office/drawing/2014/main" id="{72BB6C51-01CF-C0BE-D1CC-3BD372622C96}"/>
              </a:ext>
            </a:extLst>
          </p:cNvPr>
          <p:cNvPicPr>
            <a:picLocks noChangeAspect="1"/>
          </p:cNvPicPr>
          <p:nvPr/>
        </p:nvPicPr>
        <p:blipFill>
          <a:blip r:embed="rId6"/>
          <a:stretch>
            <a:fillRect/>
          </a:stretch>
        </p:blipFill>
        <p:spPr>
          <a:xfrm>
            <a:off x="6400800" y="4896469"/>
            <a:ext cx="1810003" cy="323895"/>
          </a:xfrm>
          <a:prstGeom prst="rect">
            <a:avLst/>
          </a:prstGeom>
        </p:spPr>
      </p:pic>
      <p:pic>
        <p:nvPicPr>
          <p:cNvPr id="13" name="Picture 12">
            <a:extLst>
              <a:ext uri="{FF2B5EF4-FFF2-40B4-BE49-F238E27FC236}">
                <a16:creationId xmlns:a16="http://schemas.microsoft.com/office/drawing/2014/main" id="{87A40B5D-B613-ED31-60BB-51D542101A0A}"/>
              </a:ext>
            </a:extLst>
          </p:cNvPr>
          <p:cNvPicPr>
            <a:picLocks noChangeAspect="1"/>
          </p:cNvPicPr>
          <p:nvPr/>
        </p:nvPicPr>
        <p:blipFill>
          <a:blip r:embed="rId7"/>
          <a:stretch>
            <a:fillRect/>
          </a:stretch>
        </p:blipFill>
        <p:spPr>
          <a:xfrm>
            <a:off x="2402920" y="6128158"/>
            <a:ext cx="2276793" cy="685896"/>
          </a:xfrm>
          <a:prstGeom prst="rect">
            <a:avLst/>
          </a:prstGeom>
        </p:spPr>
      </p:pic>
      <p:pic>
        <p:nvPicPr>
          <p:cNvPr id="15" name="Picture 14">
            <a:extLst>
              <a:ext uri="{FF2B5EF4-FFF2-40B4-BE49-F238E27FC236}">
                <a16:creationId xmlns:a16="http://schemas.microsoft.com/office/drawing/2014/main" id="{E11CAB94-292A-4C0A-8D9B-6FCFEEEFCDA9}"/>
              </a:ext>
            </a:extLst>
          </p:cNvPr>
          <p:cNvPicPr>
            <a:picLocks noChangeAspect="1"/>
          </p:cNvPicPr>
          <p:nvPr/>
        </p:nvPicPr>
        <p:blipFill>
          <a:blip r:embed="rId8"/>
          <a:stretch>
            <a:fillRect/>
          </a:stretch>
        </p:blipFill>
        <p:spPr>
          <a:xfrm>
            <a:off x="6581513" y="6453601"/>
            <a:ext cx="1876687" cy="323895"/>
          </a:xfrm>
          <a:prstGeom prst="rect">
            <a:avLst/>
          </a:prstGeom>
        </p:spPr>
      </p:pic>
      <p:sp>
        <p:nvSpPr>
          <p:cNvPr id="17" name="TextBox 16">
            <a:extLst>
              <a:ext uri="{FF2B5EF4-FFF2-40B4-BE49-F238E27FC236}">
                <a16:creationId xmlns:a16="http://schemas.microsoft.com/office/drawing/2014/main" id="{E3A803BE-281C-32EE-71F0-C2BA740E23ED}"/>
              </a:ext>
            </a:extLst>
          </p:cNvPr>
          <p:cNvSpPr txBox="1"/>
          <p:nvPr/>
        </p:nvSpPr>
        <p:spPr>
          <a:xfrm>
            <a:off x="1683564" y="6268935"/>
            <a:ext cx="719356" cy="369332"/>
          </a:xfrm>
          <a:prstGeom prst="rect">
            <a:avLst/>
          </a:prstGeom>
          <a:noFill/>
        </p:spPr>
        <p:txBody>
          <a:bodyPr wrap="square">
            <a:spAutoFit/>
          </a:bodyPr>
          <a:lstStyle/>
          <a:p>
            <a:r>
              <a:rPr lang="ro-RO" b="1" dirty="0">
                <a:solidFill>
                  <a:srgbClr val="FFFF00"/>
                </a:solidFill>
              </a:rPr>
              <a:t>e</a:t>
            </a:r>
            <a:r>
              <a:rPr lang="en-US" b="1" dirty="0" err="1">
                <a:solidFill>
                  <a:srgbClr val="FFFF00"/>
                </a:solidFill>
              </a:rPr>
              <a:t>ste</a:t>
            </a:r>
            <a:r>
              <a:rPr lang="ro-RO" b="1" dirty="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11456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94644" y="114648"/>
            <a:ext cx="7772400" cy="533400"/>
          </a:xfrm>
        </p:spPr>
        <p:txBody>
          <a:bodyPr/>
          <a:lstStyle/>
          <a:p>
            <a:pPr>
              <a:defRPr/>
            </a:pPr>
            <a:r>
              <a:rPr lang="en-US" altLang="en-US" dirty="0">
                <a:solidFill>
                  <a:schemeClr val="accent2"/>
                </a:solidFill>
              </a:rPr>
              <a:t>Zener Diode - Applications</a:t>
            </a:r>
          </a:p>
        </p:txBody>
      </p:sp>
      <p:sp>
        <p:nvSpPr>
          <p:cNvPr id="1028" name="Text Box 3"/>
          <p:cNvSpPr txBox="1">
            <a:spLocks noChangeArrowheads="1"/>
          </p:cNvSpPr>
          <p:nvPr/>
        </p:nvSpPr>
        <p:spPr bwMode="auto">
          <a:xfrm>
            <a:off x="141111" y="469177"/>
            <a:ext cx="85344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dirty="0">
                <a:solidFill>
                  <a:schemeClr val="accent2"/>
                </a:solidFill>
              </a:rPr>
              <a:t>Load Regulation</a:t>
            </a:r>
            <a:endParaRPr lang="en-US" altLang="en-US" b="1" dirty="0">
              <a:solidFill>
                <a:schemeClr val="accent2"/>
              </a:solidFill>
            </a:endParaRPr>
          </a:p>
          <a:p>
            <a:pPr>
              <a:spcBef>
                <a:spcPct val="50000"/>
              </a:spcBef>
            </a:pPr>
            <a:r>
              <a:rPr lang="en-US" altLang="en-US" sz="2000" dirty="0">
                <a:latin typeface="Times New Roman" panose="02020603050405020304" pitchFamily="18" charset="0"/>
                <a:cs typeface="Times New Roman" panose="02020603050405020304" pitchFamily="18" charset="0"/>
              </a:rPr>
              <a:t>În </a:t>
            </a:r>
            <a:r>
              <a:rPr lang="ro-RO" altLang="en-US" sz="2000" dirty="0">
                <a:latin typeface="Times New Roman" panose="02020603050405020304" pitchFamily="18" charset="0"/>
                <a:cs typeface="Times New Roman" panose="02020603050405020304" pitchFamily="18" charset="0"/>
              </a:rPr>
              <a:t>regimul de </a:t>
            </a:r>
            <a:r>
              <a:rPr lang="en-US" altLang="en-US" sz="2000" dirty="0" err="1">
                <a:latin typeface="Times New Roman" panose="02020603050405020304" pitchFamily="18" charset="0"/>
                <a:cs typeface="Times New Roman" panose="02020603050405020304" pitchFamily="18" charset="0"/>
              </a:rPr>
              <a:t>reglare</a:t>
            </a:r>
            <a:r>
              <a:rPr lang="ro-RO"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 </a:t>
            </a:r>
            <a:r>
              <a:rPr lang="en-US" altLang="en-US" sz="2000" dirty="0" err="1">
                <a:latin typeface="Times New Roman" panose="02020603050405020304" pitchFamily="18" charset="0"/>
                <a:cs typeface="Times New Roman" panose="02020603050405020304" pitchFamily="18" charset="0"/>
              </a:rPr>
              <a:t>sarcinii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tensiunea</a:t>
            </a:r>
            <a:r>
              <a:rPr lang="en-US" altLang="en-US" sz="2000" dirty="0">
                <a:latin typeface="Times New Roman" panose="02020603050405020304" pitchFamily="18" charset="0"/>
                <a:cs typeface="Times New Roman" panose="02020603050405020304" pitchFamily="18" charset="0"/>
              </a:rPr>
              <a:t> de </a:t>
            </a:r>
            <a:r>
              <a:rPr lang="en-US" altLang="en-US" sz="2000" dirty="0" err="1">
                <a:latin typeface="Times New Roman" panose="02020603050405020304" pitchFamily="18" charset="0"/>
                <a:cs typeface="Times New Roman" panose="02020603050405020304" pitchFamily="18" charset="0"/>
              </a:rPr>
              <a:t>intrare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este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constantă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iar</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rezistența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sarcinii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variază</a:t>
            </a:r>
            <a:r>
              <a:rPr lang="en-US" altLang="en-US" sz="2000" dirty="0">
                <a:latin typeface="Times New Roman" panose="02020603050405020304" pitchFamily="18" charset="0"/>
                <a:cs typeface="Times New Roman" panose="02020603050405020304" pitchFamily="18" charset="0"/>
              </a:rPr>
              <a:t>. </a:t>
            </a:r>
            <a:endParaRPr lang="ro-RO" altLang="en-US" sz="2000" dirty="0">
              <a:latin typeface="Times New Roman" panose="02020603050405020304" pitchFamily="18" charset="0"/>
              <a:cs typeface="Times New Roman" panose="02020603050405020304" pitchFamily="18" charset="0"/>
            </a:endParaRPr>
          </a:p>
          <a:p>
            <a:pPr>
              <a:spcBef>
                <a:spcPct val="50000"/>
              </a:spcBef>
            </a:pPr>
            <a:r>
              <a:rPr lang="en-US" altLang="en-US" sz="2000" dirty="0">
                <a:latin typeface="Times New Roman" panose="02020603050405020304" pitchFamily="18" charset="0"/>
                <a:cs typeface="Times New Roman" panose="02020603050405020304" pitchFamily="18" charset="0"/>
              </a:rPr>
              <a:t>O </a:t>
            </a:r>
            <a:r>
              <a:rPr lang="en-US" altLang="en-US" sz="2000" dirty="0" err="1">
                <a:latin typeface="Times New Roman" panose="02020603050405020304" pitchFamily="18" charset="0"/>
                <a:cs typeface="Times New Roman" panose="02020603050405020304" pitchFamily="18" charset="0"/>
              </a:rPr>
              <a:t>rezistență</a:t>
            </a:r>
            <a:r>
              <a:rPr lang="en-US" altLang="en-US" sz="2000" dirty="0">
                <a:latin typeface="Times New Roman" panose="02020603050405020304" pitchFamily="18" charset="0"/>
                <a:cs typeface="Times New Roman" panose="02020603050405020304" pitchFamily="18" charset="0"/>
              </a:rPr>
              <a:t> de </a:t>
            </a:r>
            <a:r>
              <a:rPr lang="en-US" altLang="en-US" sz="2000" dirty="0" err="1">
                <a:latin typeface="Times New Roman" panose="02020603050405020304" pitchFamily="18" charset="0"/>
                <a:cs typeface="Times New Roman" panose="02020603050405020304" pitchFamily="18" charset="0"/>
              </a:rPr>
              <a:t>sarcină</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R</a:t>
            </a:r>
            <a:r>
              <a:rPr lang="en-US" altLang="en-US" sz="1400" b="1" dirty="0">
                <a:latin typeface="Times New Roman" panose="02020603050405020304" pitchFamily="18" charset="0"/>
                <a:cs typeface="Times New Roman" panose="02020603050405020304" pitchFamily="18" charset="0"/>
              </a:rPr>
              <a:t>L</a:t>
            </a:r>
            <a:r>
              <a:rPr lang="en-US" altLang="en-US" sz="2000" b="1"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prea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mică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a:t>
            </a:r>
            <a:r>
              <a:rPr lang="en-US" altLang="en-US" sz="2000" dirty="0">
                <a:latin typeface="Times New Roman" panose="02020603050405020304" pitchFamily="18" charset="0"/>
                <a:cs typeface="Times New Roman" panose="02020603050405020304" pitchFamily="18" charset="0"/>
              </a:rPr>
              <a:t> duce la o </a:t>
            </a:r>
            <a:r>
              <a:rPr lang="en-US" altLang="en-US" sz="2000" dirty="0" err="1">
                <a:latin typeface="Times New Roman" panose="02020603050405020304" pitchFamily="18" charset="0"/>
                <a:cs typeface="Times New Roman" panose="02020603050405020304" pitchFamily="18" charset="0"/>
              </a:rPr>
              <a:t>valoare</a:t>
            </a:r>
            <a:r>
              <a:rPr lang="en-US" altLang="en-US" sz="2000"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a:t>
            </a:r>
            <a:r>
              <a:rPr lang="en-US" altLang="en-US" sz="1400" b="1" dirty="0" err="1">
                <a:latin typeface="Times New Roman" panose="02020603050405020304" pitchFamily="18" charset="0"/>
                <a:cs typeface="Times New Roman" panose="02020603050405020304" pitchFamily="18" charset="0"/>
              </a:rPr>
              <a:t>Th</a:t>
            </a:r>
            <a:r>
              <a:rPr lang="en-US" altLang="en-US" sz="2000" b="1" dirty="0">
                <a:latin typeface="Times New Roman" panose="02020603050405020304" pitchFamily="18" charset="0"/>
                <a:cs typeface="Times New Roman" panose="02020603050405020304" pitchFamily="18" charset="0"/>
              </a:rPr>
              <a:t> &lt; V</a:t>
            </a:r>
            <a:r>
              <a:rPr lang="en-US" altLang="en-US" sz="1400" b="1" dirty="0">
                <a:latin typeface="Times New Roman" panose="02020603050405020304" pitchFamily="18" charset="0"/>
                <a:cs typeface="Times New Roman" panose="02020603050405020304" pitchFamily="18" charset="0"/>
              </a:rPr>
              <a:t>Z</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iar</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dioda</a:t>
            </a:r>
            <a:r>
              <a:rPr lang="en-US" altLang="en-US" sz="2000" dirty="0">
                <a:latin typeface="Times New Roman" panose="02020603050405020304" pitchFamily="18" charset="0"/>
                <a:cs typeface="Times New Roman" panose="02020603050405020304" pitchFamily="18" charset="0"/>
              </a:rPr>
              <a:t> Zener </a:t>
            </a:r>
            <a:r>
              <a:rPr lang="en-US" altLang="en-US" sz="2000" dirty="0" err="1">
                <a:latin typeface="Times New Roman" panose="02020603050405020304" pitchFamily="18" charset="0"/>
                <a:cs typeface="Times New Roman" panose="02020603050405020304" pitchFamily="18" charset="0"/>
              </a:rPr>
              <a:t>va</a:t>
            </a:r>
            <a:r>
              <a:rPr lang="en-US" altLang="en-US" sz="2000" dirty="0">
                <a:latin typeface="Times New Roman" panose="02020603050405020304" pitchFamily="18" charset="0"/>
                <a:cs typeface="Times New Roman" panose="02020603050405020304" pitchFamily="18" charset="0"/>
              </a:rPr>
              <a:t> fi </a:t>
            </a:r>
            <a:r>
              <a:rPr lang="ro-RO" altLang="en-US" sz="2000" dirty="0">
                <a:latin typeface="Times New Roman" panose="02020603050405020304" pitchFamily="18" charset="0"/>
                <a:cs typeface="Times New Roman" panose="02020603050405020304" pitchFamily="18" charset="0"/>
              </a:rPr>
              <a:t>închisă</a:t>
            </a:r>
            <a:r>
              <a:rPr lang="en-US" altLang="en-US" sz="2000" dirty="0">
                <a:latin typeface="Times New Roman" panose="02020603050405020304" pitchFamily="18" charset="0"/>
                <a:cs typeface="Times New Roman" panose="02020603050405020304" pitchFamily="18" charset="0"/>
              </a:rPr>
              <a:t>.</a:t>
            </a:r>
            <a:endParaRPr lang="ro-RO" altLang="en-US" sz="2000" dirty="0">
              <a:latin typeface="Times New Roman" panose="02020603050405020304" pitchFamily="18" charset="0"/>
              <a:cs typeface="Times New Roman" panose="02020603050405020304" pitchFamily="18" charset="0"/>
            </a:endParaRPr>
          </a:p>
          <a:p>
            <a:pPr>
              <a:spcBef>
                <a:spcPct val="50000"/>
              </a:spcBef>
            </a:pPr>
            <a:endParaRPr lang="ro-RO" altLang="en-US" sz="2000" dirty="0">
              <a:latin typeface="Times New Roman" panose="02020603050405020304" pitchFamily="18" charset="0"/>
              <a:cs typeface="Times New Roman" panose="02020603050405020304" pitchFamily="18" charset="0"/>
            </a:endParaRPr>
          </a:p>
          <a:p>
            <a:pPr>
              <a:spcBef>
                <a:spcPct val="50000"/>
              </a:spcBef>
            </a:pPr>
            <a:r>
              <a:rPr lang="ro-RO" altLang="en-US" sz="2000" dirty="0">
                <a:latin typeface="Times New Roman" panose="02020603050405020304" pitchFamily="18" charset="0"/>
                <a:cs typeface="Times New Roman" panose="02020603050405020304" pitchFamily="18" charset="0"/>
              </a:rPr>
              <a:t>Astfel, rezistența minima a sarcinii </a:t>
            </a:r>
            <a:r>
              <a:rPr lang="ro-RO" altLang="en-US" sz="2000" b="1" dirty="0">
                <a:latin typeface="Times New Roman" panose="02020603050405020304" pitchFamily="18" charset="0"/>
                <a:cs typeface="Times New Roman" panose="02020603050405020304" pitchFamily="18" charset="0"/>
              </a:rPr>
              <a:t>R</a:t>
            </a:r>
            <a:r>
              <a:rPr lang="ro-RO" altLang="en-US" sz="1400" b="1" dirty="0">
                <a:latin typeface="Times New Roman" panose="02020603050405020304" pitchFamily="18" charset="0"/>
                <a:cs typeface="Times New Roman" panose="02020603050405020304" pitchFamily="18" charset="0"/>
              </a:rPr>
              <a:t>L</a:t>
            </a:r>
            <a:r>
              <a:rPr lang="ro-RO" altLang="en-US" sz="2000" dirty="0">
                <a:latin typeface="Times New Roman" panose="02020603050405020304" pitchFamily="18" charset="0"/>
                <a:cs typeface="Times New Roman" panose="02020603050405020304" pitchFamily="18" charset="0"/>
              </a:rPr>
              <a:t> : </a:t>
            </a:r>
          </a:p>
          <a:p>
            <a:pPr>
              <a:spcBef>
                <a:spcPct val="50000"/>
              </a:spcBef>
            </a:pPr>
            <a:r>
              <a:rPr lang="ro-RO" altLang="en-US" sz="2000" dirty="0">
                <a:latin typeface="Times New Roman" panose="02020603050405020304" pitchFamily="18" charset="0"/>
                <a:cs typeface="Times New Roman" panose="02020603050405020304" pitchFamily="18" charset="0"/>
              </a:rPr>
              <a:t>Orice rezistența mai mare ca </a:t>
            </a:r>
            <a:r>
              <a:rPr lang="ro-RO" altLang="en-US" sz="2000" b="1" dirty="0" err="1">
                <a:latin typeface="Times New Roman" panose="02020603050405020304" pitchFamily="18" charset="0"/>
                <a:cs typeface="Times New Roman" panose="02020603050405020304" pitchFamily="18" charset="0"/>
              </a:rPr>
              <a:t>R</a:t>
            </a:r>
            <a:r>
              <a:rPr lang="ro-RO" altLang="en-US" sz="1400" b="1" dirty="0" err="1">
                <a:latin typeface="Times New Roman" panose="02020603050405020304" pitchFamily="18" charset="0"/>
                <a:cs typeface="Times New Roman" panose="02020603050405020304" pitchFamily="18" charset="0"/>
              </a:rPr>
              <a:t>Lmin</a:t>
            </a:r>
            <a:r>
              <a:rPr lang="ro-RO" altLang="en-US" sz="2000" b="1" dirty="0">
                <a:latin typeface="Times New Roman" panose="02020603050405020304" pitchFamily="18" charset="0"/>
                <a:cs typeface="Times New Roman" panose="02020603050405020304" pitchFamily="18" charset="0"/>
              </a:rPr>
              <a:t> </a:t>
            </a:r>
            <a:r>
              <a:rPr lang="ro-RO" altLang="en-US" sz="2000" dirty="0">
                <a:latin typeface="Times New Roman" panose="02020603050405020304" pitchFamily="18" charset="0"/>
                <a:cs typeface="Times New Roman" panose="02020603050405020304" pitchFamily="18" charset="0"/>
              </a:rPr>
              <a:t>va ține </a:t>
            </a:r>
            <a:r>
              <a:rPr lang="ro-RO" altLang="en-US" sz="2000" dirty="0" err="1">
                <a:latin typeface="Times New Roman" panose="02020603050405020304" pitchFamily="18" charset="0"/>
                <a:cs typeface="Times New Roman" panose="02020603050405020304" pitchFamily="18" charset="0"/>
              </a:rPr>
              <a:t>Zener</a:t>
            </a:r>
            <a:r>
              <a:rPr lang="ro-RO" altLang="en-US" sz="2000" dirty="0">
                <a:latin typeface="Times New Roman" panose="02020603050405020304" pitchFamily="18" charset="0"/>
                <a:cs typeface="Times New Roman" panose="02020603050405020304" pitchFamily="18" charset="0"/>
              </a:rPr>
              <a:t> deschis: </a:t>
            </a:r>
            <a:r>
              <a:rPr lang="ro-RO" altLang="en-US" sz="2000" b="1" dirty="0" err="1">
                <a:latin typeface="Times New Roman" panose="02020603050405020304" pitchFamily="18" charset="0"/>
                <a:cs typeface="Times New Roman" panose="02020603050405020304" pitchFamily="18" charset="0"/>
              </a:rPr>
              <a:t>Is</a:t>
            </a:r>
            <a:r>
              <a:rPr lang="ro-RO" altLang="en-US" sz="2000" b="1" dirty="0">
                <a:latin typeface="Times New Roman" panose="02020603050405020304" pitchFamily="18" charset="0"/>
                <a:cs typeface="Times New Roman" panose="02020603050405020304" pitchFamily="18" charset="0"/>
              </a:rPr>
              <a:t> = I</a:t>
            </a:r>
            <a:r>
              <a:rPr lang="ro-RO" altLang="en-US" sz="1400" b="1" dirty="0">
                <a:latin typeface="Times New Roman" panose="02020603050405020304" pitchFamily="18" charset="0"/>
                <a:cs typeface="Times New Roman" panose="02020603050405020304" pitchFamily="18" charset="0"/>
              </a:rPr>
              <a:t>L</a:t>
            </a:r>
            <a:r>
              <a:rPr lang="ro-RO" altLang="en-US" sz="2000" b="1" dirty="0">
                <a:latin typeface="Times New Roman" panose="02020603050405020304" pitchFamily="18" charset="0"/>
                <a:cs typeface="Times New Roman" panose="02020603050405020304" pitchFamily="18" charset="0"/>
              </a:rPr>
              <a:t> + I</a:t>
            </a:r>
            <a:r>
              <a:rPr lang="ro-RO" altLang="en-US" sz="1400" b="1" dirty="0">
                <a:latin typeface="Times New Roman" panose="02020603050405020304" pitchFamily="18" charset="0"/>
                <a:cs typeface="Times New Roman" panose="02020603050405020304" pitchFamily="18" charset="0"/>
              </a:rPr>
              <a:t>Z</a:t>
            </a:r>
            <a:endParaRPr lang="ro-RO" altLang="en-US" sz="2000" b="1" dirty="0">
              <a:latin typeface="Times New Roman" panose="02020603050405020304" pitchFamily="18" charset="0"/>
              <a:cs typeface="Times New Roman" panose="02020603050405020304" pitchFamily="18" charset="0"/>
            </a:endParaRPr>
          </a:p>
          <a:p>
            <a:pPr>
              <a:spcBef>
                <a:spcPct val="50000"/>
              </a:spcBef>
            </a:pPr>
            <a:r>
              <a:rPr lang="ro-RO" altLang="en-US" sz="2000" b="1" dirty="0">
                <a:latin typeface="Times New Roman" panose="02020603050405020304" pitchFamily="18" charset="0"/>
                <a:cs typeface="Times New Roman" panose="02020603050405020304" pitchFamily="18" charset="0"/>
              </a:rPr>
              <a:t>R</a:t>
            </a:r>
            <a:r>
              <a:rPr lang="ro-RO" altLang="en-US" sz="1400" b="1" dirty="0">
                <a:latin typeface="Times New Roman" panose="02020603050405020304" pitchFamily="18" charset="0"/>
                <a:cs typeface="Times New Roman" panose="02020603050405020304" pitchFamily="18" charset="0"/>
              </a:rPr>
              <a:t>L</a:t>
            </a:r>
            <a:r>
              <a:rPr lang="ro-RO" altLang="en-US" sz="2000" b="1" dirty="0">
                <a:latin typeface="Times New Roman" panose="02020603050405020304" pitchFamily="18" charset="0"/>
                <a:cs typeface="Times New Roman" panose="02020603050405020304" pitchFamily="18" charset="0"/>
              </a:rPr>
              <a:t> </a:t>
            </a:r>
            <a:r>
              <a:rPr lang="ro-RO" altLang="en-US" sz="2000" dirty="0">
                <a:latin typeface="Times New Roman" panose="02020603050405020304" pitchFamily="18" charset="0"/>
                <a:cs typeface="Times New Roman" panose="02020603050405020304" pitchFamily="18" charset="0"/>
              </a:rPr>
              <a:t>va stabili maximumul a </a:t>
            </a:r>
            <a:r>
              <a:rPr lang="ro-RO" altLang="en-US" sz="2000" b="1" dirty="0">
                <a:latin typeface="Times New Roman" panose="02020603050405020304" pitchFamily="18" charset="0"/>
                <a:cs typeface="Times New Roman" panose="02020603050405020304" pitchFamily="18" charset="0"/>
              </a:rPr>
              <a:t>I</a:t>
            </a:r>
            <a:r>
              <a:rPr lang="ro-RO" altLang="en-US" sz="1400" b="1" dirty="0">
                <a:latin typeface="Times New Roman" panose="02020603050405020304" pitchFamily="18" charset="0"/>
                <a:cs typeface="Times New Roman" panose="02020603050405020304" pitchFamily="18" charset="0"/>
              </a:rPr>
              <a:t>L</a:t>
            </a:r>
            <a:r>
              <a:rPr lang="ro-RO" altLang="en-US" sz="2000" dirty="0">
                <a:latin typeface="Times New Roman" panose="02020603050405020304" pitchFamily="18" charset="0"/>
                <a:cs typeface="Times New Roman" panose="02020603050405020304" pitchFamily="18" charset="0"/>
              </a:rPr>
              <a:t> ca:  </a:t>
            </a:r>
            <a:endParaRPr lang="en-US" alt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5E8148-F5CB-BFDF-4FFE-8ACA181C73D7}"/>
              </a:ext>
            </a:extLst>
          </p:cNvPr>
          <p:cNvPicPr>
            <a:picLocks noChangeAspect="1"/>
          </p:cNvPicPr>
          <p:nvPr/>
        </p:nvPicPr>
        <p:blipFill>
          <a:blip r:embed="rId3"/>
          <a:stretch>
            <a:fillRect/>
          </a:stretch>
        </p:blipFill>
        <p:spPr>
          <a:xfrm>
            <a:off x="-19756" y="4572000"/>
            <a:ext cx="4170607" cy="2209800"/>
          </a:xfrm>
          <a:prstGeom prst="rect">
            <a:avLst/>
          </a:prstGeom>
        </p:spPr>
      </p:pic>
      <p:pic>
        <p:nvPicPr>
          <p:cNvPr id="7" name="Picture 6">
            <a:extLst>
              <a:ext uri="{FF2B5EF4-FFF2-40B4-BE49-F238E27FC236}">
                <a16:creationId xmlns:a16="http://schemas.microsoft.com/office/drawing/2014/main" id="{EBA2CF9D-8086-4F21-CA48-2725789BB0A2}"/>
              </a:ext>
            </a:extLst>
          </p:cNvPr>
          <p:cNvPicPr>
            <a:picLocks noChangeAspect="1"/>
          </p:cNvPicPr>
          <p:nvPr/>
        </p:nvPicPr>
        <p:blipFill>
          <a:blip r:embed="rId4"/>
          <a:stretch>
            <a:fillRect/>
          </a:stretch>
        </p:blipFill>
        <p:spPr>
          <a:xfrm>
            <a:off x="2895600" y="2198529"/>
            <a:ext cx="2229161" cy="628738"/>
          </a:xfrm>
          <a:prstGeom prst="rect">
            <a:avLst/>
          </a:prstGeom>
        </p:spPr>
      </p:pic>
      <p:pic>
        <p:nvPicPr>
          <p:cNvPr id="9" name="Picture 8">
            <a:extLst>
              <a:ext uri="{FF2B5EF4-FFF2-40B4-BE49-F238E27FC236}">
                <a16:creationId xmlns:a16="http://schemas.microsoft.com/office/drawing/2014/main" id="{B37B9B7C-0F64-E2CE-C2DB-409BB6D9DECF}"/>
              </a:ext>
            </a:extLst>
          </p:cNvPr>
          <p:cNvPicPr>
            <a:picLocks noChangeAspect="1"/>
          </p:cNvPicPr>
          <p:nvPr/>
        </p:nvPicPr>
        <p:blipFill>
          <a:blip r:embed="rId5"/>
          <a:stretch>
            <a:fillRect/>
          </a:stretch>
        </p:blipFill>
        <p:spPr>
          <a:xfrm>
            <a:off x="4648200" y="2857556"/>
            <a:ext cx="1762371" cy="647790"/>
          </a:xfrm>
          <a:prstGeom prst="rect">
            <a:avLst/>
          </a:prstGeom>
        </p:spPr>
      </p:pic>
      <p:pic>
        <p:nvPicPr>
          <p:cNvPr id="11" name="Picture 10">
            <a:extLst>
              <a:ext uri="{FF2B5EF4-FFF2-40B4-BE49-F238E27FC236}">
                <a16:creationId xmlns:a16="http://schemas.microsoft.com/office/drawing/2014/main" id="{19883FBB-669B-D51C-52E3-F3F83F6A6707}"/>
              </a:ext>
            </a:extLst>
          </p:cNvPr>
          <p:cNvPicPr>
            <a:picLocks noChangeAspect="1"/>
          </p:cNvPicPr>
          <p:nvPr/>
        </p:nvPicPr>
        <p:blipFill>
          <a:blip r:embed="rId6"/>
          <a:stretch>
            <a:fillRect/>
          </a:stretch>
        </p:blipFill>
        <p:spPr>
          <a:xfrm>
            <a:off x="4538132" y="3881997"/>
            <a:ext cx="4229690" cy="562053"/>
          </a:xfrm>
          <a:prstGeom prst="rect">
            <a:avLst/>
          </a:prstGeom>
        </p:spPr>
      </p:pic>
      <p:sp>
        <p:nvSpPr>
          <p:cNvPr id="13" name="TextBox 12">
            <a:extLst>
              <a:ext uri="{FF2B5EF4-FFF2-40B4-BE49-F238E27FC236}">
                <a16:creationId xmlns:a16="http://schemas.microsoft.com/office/drawing/2014/main" id="{CE674619-3237-532D-A203-4CCF92D46845}"/>
              </a:ext>
            </a:extLst>
          </p:cNvPr>
          <p:cNvSpPr txBox="1"/>
          <p:nvPr/>
        </p:nvSpPr>
        <p:spPr>
          <a:xfrm>
            <a:off x="4116105" y="4621617"/>
            <a:ext cx="4588932" cy="1477328"/>
          </a:xfrm>
          <a:prstGeom prst="rect">
            <a:avLst/>
          </a:prstGeom>
          <a:noFill/>
        </p:spPr>
        <p:txBody>
          <a:bodyPr wrap="square">
            <a:spAutoFit/>
          </a:bodyPr>
          <a:lstStyle/>
          <a:p>
            <a:r>
              <a:rPr lang="ro-RO" altLang="en-US" sz="1800" b="1" dirty="0">
                <a:latin typeface="Times New Roman" panose="02020603050405020304" pitchFamily="18" charset="0"/>
                <a:cs typeface="Times New Roman" panose="02020603050405020304" pitchFamily="18" charset="0"/>
              </a:rPr>
              <a:t>V</a:t>
            </a:r>
            <a:r>
              <a:rPr lang="ro-RO" altLang="en-US" sz="1200" b="1" dirty="0">
                <a:latin typeface="Times New Roman" panose="02020603050405020304" pitchFamily="18" charset="0"/>
                <a:cs typeface="Times New Roman" panose="02020603050405020304" pitchFamily="18" charset="0"/>
              </a:rPr>
              <a:t>S</a:t>
            </a:r>
            <a:r>
              <a:rPr lang="ro-RO" altLang="en-US" sz="1800" dirty="0">
                <a:latin typeface="Times New Roman" panose="02020603050405020304" pitchFamily="18" charset="0"/>
                <a:cs typeface="Times New Roman" panose="02020603050405020304" pitchFamily="18" charset="0"/>
              </a:rPr>
              <a:t> este căderea de tensiune pe </a:t>
            </a:r>
            <a:r>
              <a:rPr lang="ro-RO" altLang="en-US" sz="1800" b="1" dirty="0">
                <a:latin typeface="Times New Roman" panose="02020603050405020304" pitchFamily="18" charset="0"/>
                <a:cs typeface="Times New Roman" panose="02020603050405020304" pitchFamily="18" charset="0"/>
              </a:rPr>
              <a:t>R</a:t>
            </a:r>
            <a:r>
              <a:rPr lang="ro-RO" altLang="en-US" sz="1200" b="1" dirty="0">
                <a:latin typeface="Times New Roman" panose="02020603050405020304" pitchFamily="18" charset="0"/>
                <a:cs typeface="Times New Roman" panose="02020603050405020304" pitchFamily="18" charset="0"/>
              </a:rPr>
              <a:t>S:</a:t>
            </a: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Pentru </a:t>
            </a:r>
            <a:r>
              <a:rPr lang="ro-RO" b="1" dirty="0">
                <a:latin typeface="Times New Roman" panose="02020603050405020304" pitchFamily="18" charset="0"/>
                <a:cs typeface="Times New Roman" panose="02020603050405020304" pitchFamily="18" charset="0"/>
              </a:rPr>
              <a:t>R</a:t>
            </a:r>
            <a:r>
              <a:rPr lang="ro-RO" sz="1200" b="1" dirty="0">
                <a:latin typeface="Times New Roman" panose="02020603050405020304" pitchFamily="18" charset="0"/>
                <a:cs typeface="Times New Roman" panose="02020603050405020304" pitchFamily="18" charset="0"/>
              </a:rPr>
              <a:t>L</a:t>
            </a:r>
            <a:r>
              <a:rPr lang="ro-RO" b="1" dirty="0">
                <a:latin typeface="Times New Roman" panose="02020603050405020304" pitchFamily="18" charset="0"/>
                <a:cs typeface="Times New Roman" panose="02020603050405020304" pitchFamily="18" charset="0"/>
              </a:rPr>
              <a:t> &lt; </a:t>
            </a:r>
            <a:r>
              <a:rPr lang="ro-RO" b="1" dirty="0" err="1">
                <a:latin typeface="Times New Roman" panose="02020603050405020304" pitchFamily="18" charset="0"/>
                <a:cs typeface="Times New Roman" panose="02020603050405020304" pitchFamily="18" charset="0"/>
              </a:rPr>
              <a:t>R</a:t>
            </a:r>
            <a:r>
              <a:rPr lang="ro-RO" sz="1200" b="1" dirty="0" err="1">
                <a:latin typeface="Times New Roman" panose="02020603050405020304" pitchFamily="18" charset="0"/>
                <a:cs typeface="Times New Roman" panose="02020603050405020304" pitchFamily="18" charset="0"/>
              </a:rPr>
              <a:t>Lmin</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V</a:t>
            </a:r>
            <a:r>
              <a:rPr lang="ro-RO" sz="1200" b="1" dirty="0">
                <a:latin typeface="Times New Roman" panose="02020603050405020304" pitchFamily="18" charset="0"/>
                <a:cs typeface="Times New Roman" panose="02020603050405020304" pitchFamily="18" charset="0"/>
              </a:rPr>
              <a:t>0</a:t>
            </a:r>
            <a:r>
              <a:rPr lang="ro-RO" b="1" dirty="0">
                <a:latin typeface="Times New Roman" panose="02020603050405020304" pitchFamily="18" charset="0"/>
                <a:cs typeface="Times New Roman" panose="02020603050405020304" pitchFamily="18" charset="0"/>
              </a:rPr>
              <a:t> = V</a:t>
            </a:r>
            <a:r>
              <a:rPr lang="ro-RO" sz="1200" b="1" dirty="0">
                <a:latin typeface="Times New Roman" panose="02020603050405020304" pitchFamily="18" charset="0"/>
                <a:cs typeface="Times New Roman" panose="02020603050405020304" pitchFamily="18" charset="0"/>
              </a:rPr>
              <a:t>I</a:t>
            </a:r>
          </a:p>
          <a:p>
            <a:r>
              <a:rPr lang="ro-RO" dirty="0">
                <a:latin typeface="Times New Roman" panose="02020603050405020304" pitchFamily="18" charset="0"/>
                <a:cs typeface="Times New Roman" panose="02020603050405020304" pitchFamily="18" charset="0"/>
              </a:rPr>
              <a:t>Pentru </a:t>
            </a:r>
            <a:r>
              <a:rPr lang="ro-RO" b="1" dirty="0">
                <a:latin typeface="Times New Roman" panose="02020603050405020304" pitchFamily="18" charset="0"/>
                <a:cs typeface="Times New Roman" panose="02020603050405020304" pitchFamily="18" charset="0"/>
              </a:rPr>
              <a:t>R</a:t>
            </a:r>
            <a:r>
              <a:rPr lang="ro-RO" sz="1200" b="1" dirty="0">
                <a:latin typeface="Times New Roman" panose="02020603050405020304" pitchFamily="18" charset="0"/>
                <a:cs typeface="Times New Roman" panose="02020603050405020304" pitchFamily="18" charset="0"/>
              </a:rPr>
              <a:t>L</a:t>
            </a:r>
            <a:r>
              <a:rPr lang="ro-RO" b="1" dirty="0">
                <a:latin typeface="Times New Roman" panose="02020603050405020304" pitchFamily="18" charset="0"/>
                <a:cs typeface="Times New Roman" panose="02020603050405020304" pitchFamily="18" charset="0"/>
              </a:rPr>
              <a:t> &gt;  </a:t>
            </a:r>
            <a:r>
              <a:rPr lang="ro-RO" b="1" dirty="0" err="1">
                <a:latin typeface="Times New Roman" panose="02020603050405020304" pitchFamily="18" charset="0"/>
                <a:cs typeface="Times New Roman" panose="02020603050405020304" pitchFamily="18" charset="0"/>
              </a:rPr>
              <a:t>R</a:t>
            </a:r>
            <a:r>
              <a:rPr lang="ro-RO" sz="1200" b="1" dirty="0" err="1">
                <a:latin typeface="Times New Roman" panose="02020603050405020304" pitchFamily="18" charset="0"/>
                <a:cs typeface="Times New Roman" panose="02020603050405020304" pitchFamily="18" charset="0"/>
              </a:rPr>
              <a:t>Lmin</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V</a:t>
            </a:r>
            <a:r>
              <a:rPr lang="ro-RO" sz="1200" b="1" dirty="0">
                <a:latin typeface="Times New Roman" panose="02020603050405020304" pitchFamily="18" charset="0"/>
                <a:cs typeface="Times New Roman" panose="02020603050405020304" pitchFamily="18" charset="0"/>
              </a:rPr>
              <a:t>0</a:t>
            </a:r>
            <a:r>
              <a:rPr lang="ro-RO" b="1" dirty="0">
                <a:latin typeface="Times New Roman" panose="02020603050405020304" pitchFamily="18" charset="0"/>
                <a:cs typeface="Times New Roman" panose="02020603050405020304" pitchFamily="18" charset="0"/>
              </a:rPr>
              <a:t> = V</a:t>
            </a:r>
            <a:r>
              <a:rPr lang="ro-RO" sz="1200" b="1" dirty="0">
                <a:latin typeface="Times New Roman" panose="02020603050405020304" pitchFamily="18" charset="0"/>
                <a:cs typeface="Times New Roman" panose="02020603050405020304" pitchFamily="18" charset="0"/>
              </a:rPr>
              <a:t>I</a:t>
            </a:r>
            <a:r>
              <a:rPr lang="ro-RO" b="1" dirty="0">
                <a:latin typeface="Times New Roman" panose="02020603050405020304" pitchFamily="18" charset="0"/>
                <a:cs typeface="Times New Roman" panose="02020603050405020304" pitchFamily="18" charset="0"/>
              </a:rPr>
              <a:t> – </a:t>
            </a:r>
            <a:r>
              <a:rPr lang="ro-RO" b="1" dirty="0" err="1">
                <a:latin typeface="Times New Roman" panose="02020603050405020304" pitchFamily="18" charset="0"/>
                <a:cs typeface="Times New Roman" panose="02020603050405020304" pitchFamily="18" charset="0"/>
              </a:rPr>
              <a:t>Vs</a:t>
            </a:r>
            <a:r>
              <a:rPr lang="ro-RO" b="1" dirty="0">
                <a:latin typeface="Times New Roman" panose="02020603050405020304" pitchFamily="18" charset="0"/>
                <a:cs typeface="Times New Roman" panose="02020603050405020304" pitchFamily="18" charset="0"/>
              </a:rPr>
              <a:t> x R</a:t>
            </a:r>
            <a:r>
              <a:rPr lang="ro-RO" sz="1200" b="1" dirty="0">
                <a:latin typeface="Times New Roman" panose="02020603050405020304" pitchFamily="18" charset="0"/>
                <a:cs typeface="Times New Roman" panose="02020603050405020304" pitchFamily="18" charset="0"/>
              </a:rPr>
              <a:t>S</a:t>
            </a:r>
            <a:endParaRPr lang="en-US" b="1" dirty="0"/>
          </a:p>
        </p:txBody>
      </p:sp>
      <p:pic>
        <p:nvPicPr>
          <p:cNvPr id="15" name="Picture 14">
            <a:extLst>
              <a:ext uri="{FF2B5EF4-FFF2-40B4-BE49-F238E27FC236}">
                <a16:creationId xmlns:a16="http://schemas.microsoft.com/office/drawing/2014/main" id="{0625FFD3-BBF5-3519-C7FC-A5882518DE5A}"/>
              </a:ext>
            </a:extLst>
          </p:cNvPr>
          <p:cNvPicPr>
            <a:picLocks noChangeAspect="1"/>
          </p:cNvPicPr>
          <p:nvPr/>
        </p:nvPicPr>
        <p:blipFill>
          <a:blip r:embed="rId7"/>
          <a:stretch>
            <a:fillRect/>
          </a:stretch>
        </p:blipFill>
        <p:spPr>
          <a:xfrm>
            <a:off x="7487473" y="4621617"/>
            <a:ext cx="1619476" cy="981212"/>
          </a:xfrm>
          <a:prstGeom prst="rect">
            <a:avLst/>
          </a:prstGeom>
        </p:spPr>
      </p:pic>
    </p:spTree>
    <p:extLst>
      <p:ext uri="{BB962C8B-B14F-4D97-AF65-F5344CB8AC3E}">
        <p14:creationId xmlns:p14="http://schemas.microsoft.com/office/powerpoint/2010/main" val="803134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6513" y="76200"/>
            <a:ext cx="8955087" cy="1049338"/>
          </a:xfrm>
        </p:spPr>
        <p:txBody>
          <a:bodyPr wrap="square" numCol="1" anchorCtr="0" compatLnSpc="1">
            <a:prstTxWarp prst="textNoShape">
              <a:avLst/>
            </a:prstTxWarp>
          </a:bodyPr>
          <a:lstStyle/>
          <a:p>
            <a:r>
              <a:rPr lang="it-IT" altLang="ro-RO" cap="none">
                <a:solidFill>
                  <a:srgbClr val="333333"/>
                </a:solidFill>
                <a:latin typeface="Helvetica" panose="020B0604020202020204" pitchFamily="34" charset="0"/>
              </a:rPr>
              <a:t>LIMITA TERMICĂ ŞI DISTRUGEREA D</a:t>
            </a:r>
            <a:r>
              <a:rPr lang="ro-RO" altLang="ro-RO" cap="none">
                <a:solidFill>
                  <a:srgbClr val="333333"/>
                </a:solidFill>
                <a:latin typeface="Helvetica" panose="020B0604020202020204" pitchFamily="34" charset="0"/>
              </a:rPr>
              <a:t>. </a:t>
            </a:r>
            <a:r>
              <a:rPr lang="it-IT" altLang="ro-RO" cap="none">
                <a:solidFill>
                  <a:srgbClr val="333333"/>
                </a:solidFill>
                <a:latin typeface="Helvetica" panose="020B0604020202020204" pitchFamily="34" charset="0"/>
              </a:rPr>
              <a:t>ZENER</a:t>
            </a:r>
            <a:br>
              <a:rPr lang="it-IT" altLang="ro-RO" cap="none">
                <a:solidFill>
                  <a:srgbClr val="333333"/>
                </a:solidFill>
                <a:latin typeface="Helvetica" panose="020B0604020202020204" pitchFamily="34" charset="0"/>
              </a:rPr>
            </a:br>
            <a:endParaRPr lang="en-US" altLang="ro-RO" cap="none"/>
          </a:p>
        </p:txBody>
      </p:sp>
      <p:sp>
        <p:nvSpPr>
          <p:cNvPr id="35843" name="Content Placeholder 2"/>
          <p:cNvSpPr>
            <a:spLocks noGrp="1"/>
          </p:cNvSpPr>
          <p:nvPr>
            <p:ph idx="1"/>
          </p:nvPr>
        </p:nvSpPr>
        <p:spPr>
          <a:xfrm>
            <a:off x="304800" y="2057400"/>
            <a:ext cx="8382000" cy="3505200"/>
          </a:xfrm>
        </p:spPr>
        <p:txBody>
          <a:bodyPr/>
          <a:lstStyle/>
          <a:p>
            <a:r>
              <a:rPr lang="en-US" altLang="en-US" dirty="0">
                <a:solidFill>
                  <a:srgbClr val="333333"/>
                </a:solidFill>
                <a:latin typeface="Times New Roman" panose="02020603050405020304" pitchFamily="18" charset="0"/>
                <a:cs typeface="Times New Roman" panose="02020603050405020304" pitchFamily="18" charset="0"/>
              </a:rPr>
              <a:t>O </a:t>
            </a:r>
            <a:r>
              <a:rPr lang="en-US" altLang="en-US" dirty="0" err="1">
                <a:solidFill>
                  <a:srgbClr val="333333"/>
                </a:solidFill>
                <a:latin typeface="Times New Roman" panose="02020603050405020304" pitchFamily="18" charset="0"/>
                <a:cs typeface="Times New Roman" panose="02020603050405020304" pitchFamily="18" charset="0"/>
              </a:rPr>
              <a:t>temperatură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excesivă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poate</a:t>
            </a:r>
            <a:r>
              <a:rPr lang="en-US" altLang="en-US" dirty="0">
                <a:solidFill>
                  <a:srgbClr val="333333"/>
                </a:solidFill>
                <a:latin typeface="Times New Roman" panose="02020603050405020304" pitchFamily="18" charset="0"/>
                <a:cs typeface="Times New Roman" panose="02020603050405020304" pitchFamily="18" charset="0"/>
              </a:rPr>
              <a:t> duce la </a:t>
            </a:r>
            <a:r>
              <a:rPr lang="en-US" altLang="en-US" dirty="0" err="1">
                <a:solidFill>
                  <a:srgbClr val="333333"/>
                </a:solidFill>
                <a:latin typeface="Times New Roman" panose="02020603050405020304" pitchFamily="18" charset="0"/>
                <a:cs typeface="Times New Roman" panose="02020603050405020304" pitchFamily="18" charset="0"/>
              </a:rPr>
              <a:t>distrugerea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diodei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astfel</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trebui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să</a:t>
            </a:r>
            <a:r>
              <a:rPr lang="en-US" altLang="en-US" dirty="0">
                <a:solidFill>
                  <a:srgbClr val="333333"/>
                </a:solidFill>
                <a:latin typeface="Times New Roman" panose="02020603050405020304" pitchFamily="18" charset="0"/>
                <a:cs typeface="Times New Roman" panose="02020603050405020304" pitchFamily="18" charset="0"/>
              </a:rPr>
              <a:t> se </a:t>
            </a:r>
            <a:r>
              <a:rPr lang="en-US" altLang="en-US" dirty="0" err="1">
                <a:solidFill>
                  <a:srgbClr val="333333"/>
                </a:solidFill>
                <a:latin typeface="Times New Roman" panose="02020603050405020304" pitchFamily="18" charset="0"/>
                <a:cs typeface="Times New Roman" panose="02020603050405020304" pitchFamily="18" charset="0"/>
              </a:rPr>
              <a:t>ţină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seama</a:t>
            </a:r>
            <a:r>
              <a:rPr lang="en-US" altLang="en-US" dirty="0">
                <a:solidFill>
                  <a:srgbClr val="333333"/>
                </a:solidFill>
                <a:latin typeface="Times New Roman" panose="02020603050405020304" pitchFamily="18" charset="0"/>
                <a:cs typeface="Times New Roman" panose="02020603050405020304" pitchFamily="18" charset="0"/>
              </a:rPr>
              <a:t> de </a:t>
            </a:r>
            <a:r>
              <a:rPr lang="en-US" altLang="en-US" dirty="0" err="1">
                <a:solidFill>
                  <a:srgbClr val="333333"/>
                </a:solidFill>
                <a:latin typeface="Times New Roman" panose="02020603050405020304" pitchFamily="18" charset="0"/>
                <a:cs typeface="Times New Roman" panose="02020603050405020304" pitchFamily="18" charset="0"/>
              </a:rPr>
              <a:t>puterea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maximă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permisă</a:t>
            </a:r>
            <a:r>
              <a:rPr lang="en-US" altLang="en-US" dirty="0">
                <a:solidFill>
                  <a:srgbClr val="333333"/>
                </a:solidFill>
                <a:latin typeface="Times New Roman" panose="02020603050405020304" pitchFamily="18" charset="0"/>
                <a:cs typeface="Times New Roman" panose="02020603050405020304" pitchFamily="18" charset="0"/>
              </a:rPr>
              <a:t> a </a:t>
            </a:r>
            <a:r>
              <a:rPr lang="en-US" altLang="en-US" dirty="0" err="1">
                <a:solidFill>
                  <a:srgbClr val="333333"/>
                </a:solidFill>
                <a:latin typeface="Times New Roman" panose="02020603050405020304" pitchFamily="18" charset="0"/>
                <a:cs typeface="Times New Roman" panose="02020603050405020304" pitchFamily="18" charset="0"/>
              </a:rPr>
              <a:t>diodei</a:t>
            </a:r>
            <a:r>
              <a:rPr lang="en-US" altLang="en-US" dirty="0">
                <a:solidFill>
                  <a:srgbClr val="333333"/>
                </a:solidFill>
                <a:latin typeface="Times New Roman" panose="02020603050405020304" pitchFamily="18" charset="0"/>
                <a:cs typeface="Times New Roman" panose="02020603050405020304" pitchFamily="18" charset="0"/>
              </a:rPr>
              <a:t> la </a:t>
            </a:r>
            <a:r>
              <a:rPr lang="en-US" altLang="en-US" dirty="0" err="1">
                <a:solidFill>
                  <a:srgbClr val="333333"/>
                </a:solidFill>
                <a:latin typeface="Times New Roman" panose="02020603050405020304" pitchFamily="18" charset="0"/>
                <a:cs typeface="Times New Roman" panose="02020603050405020304" pitchFamily="18" charset="0"/>
              </a:rPr>
              <a:t>proiectarea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circuitelor</a:t>
            </a:r>
            <a:r>
              <a:rPr lang="en-US" altLang="en-US" dirty="0">
                <a:solidFill>
                  <a:srgbClr val="333333"/>
                </a:solidFill>
                <a:latin typeface="Times New Roman" panose="02020603050405020304" pitchFamily="18" charset="0"/>
                <a:cs typeface="Times New Roman" panose="02020603050405020304" pitchFamily="18" charset="0"/>
              </a:rPr>
              <a:t>. </a:t>
            </a:r>
            <a:endParaRPr lang="ro-RO" altLang="en-US" dirty="0">
              <a:solidFill>
                <a:srgbClr val="333333"/>
              </a:solidFill>
              <a:latin typeface="Times New Roman" panose="02020603050405020304" pitchFamily="18" charset="0"/>
              <a:cs typeface="Times New Roman" panose="02020603050405020304" pitchFamily="18" charset="0"/>
            </a:endParaRPr>
          </a:p>
          <a:p>
            <a:r>
              <a:rPr lang="en-US" altLang="en-US" dirty="0" err="1">
                <a:solidFill>
                  <a:srgbClr val="333333"/>
                </a:solidFill>
                <a:latin typeface="Times New Roman" panose="02020603050405020304" pitchFamily="18" charset="0"/>
                <a:cs typeface="Times New Roman" panose="02020603050405020304" pitchFamily="18" charset="0"/>
              </a:rPr>
              <a:t>Interesant</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este</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faptul</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că</a:t>
            </a:r>
            <a:r>
              <a:rPr lang="en-US" altLang="en-US" dirty="0">
                <a:solidFill>
                  <a:srgbClr val="333333"/>
                </a:solidFill>
                <a:latin typeface="Times New Roman" panose="02020603050405020304" pitchFamily="18" charset="0"/>
                <a:cs typeface="Times New Roman" panose="02020603050405020304" pitchFamily="18" charset="0"/>
              </a:rPr>
              <a:t>, la </a:t>
            </a:r>
            <a:r>
              <a:rPr lang="en-US" altLang="en-US" dirty="0" err="1">
                <a:solidFill>
                  <a:srgbClr val="333333"/>
                </a:solidFill>
                <a:latin typeface="Times New Roman" panose="02020603050405020304" pitchFamily="18" charset="0"/>
                <a:cs typeface="Times New Roman" panose="02020603050405020304" pitchFamily="18" charset="0"/>
              </a:rPr>
              <a:t>distrugerea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diodei</a:t>
            </a:r>
            <a:r>
              <a:rPr lang="en-US" altLang="en-US" dirty="0">
                <a:solidFill>
                  <a:srgbClr val="333333"/>
                </a:solidFill>
                <a:latin typeface="Times New Roman" panose="02020603050405020304" pitchFamily="18" charset="0"/>
                <a:cs typeface="Times New Roman" panose="02020603050405020304" pitchFamily="18" charset="0"/>
              </a:rPr>
              <a:t> Zener, </a:t>
            </a:r>
            <a:r>
              <a:rPr lang="en-US" altLang="en-US" dirty="0" err="1">
                <a:solidFill>
                  <a:srgbClr val="333333"/>
                </a:solidFill>
                <a:latin typeface="Times New Roman" panose="02020603050405020304" pitchFamily="18" charset="0"/>
                <a:cs typeface="Times New Roman" panose="02020603050405020304" pitchFamily="18" charset="0"/>
              </a:rPr>
              <a:t>datorită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căldurii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excesive</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distrugerea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rezultată</a:t>
            </a:r>
            <a:r>
              <a:rPr lang="en-US" altLang="en-US" dirty="0">
                <a:solidFill>
                  <a:srgbClr val="333333"/>
                </a:solidFill>
                <a:latin typeface="Times New Roman" panose="02020603050405020304" pitchFamily="18" charset="0"/>
                <a:cs typeface="Times New Roman" panose="02020603050405020304" pitchFamily="18" charset="0"/>
              </a:rPr>
              <a:t> duce la </a:t>
            </a:r>
            <a:r>
              <a:rPr lang="en-US" altLang="en-US" dirty="0" err="1">
                <a:solidFill>
                  <a:srgbClr val="333333"/>
                </a:solidFill>
                <a:latin typeface="Times New Roman" panose="02020603050405020304" pitchFamily="18" charset="0"/>
                <a:cs typeface="Times New Roman" panose="02020603050405020304" pitchFamily="18" charset="0"/>
              </a:rPr>
              <a:t>scurt-circuitarea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diodei</a:t>
            </a:r>
            <a:r>
              <a:rPr lang="en-US" altLang="en-US" dirty="0">
                <a:solidFill>
                  <a:srgbClr val="333333"/>
                </a:solidFill>
                <a:latin typeface="Times New Roman" panose="02020603050405020304" pitchFamily="18" charset="0"/>
                <a:cs typeface="Times New Roman" panose="02020603050405020304" pitchFamily="18" charset="0"/>
              </a:rPr>
              <a:t>, nu la </a:t>
            </a:r>
            <a:r>
              <a:rPr lang="en-US" altLang="en-US" dirty="0" err="1">
                <a:solidFill>
                  <a:srgbClr val="333333"/>
                </a:solidFill>
                <a:latin typeface="Times New Roman" panose="02020603050405020304" pitchFamily="18" charset="0"/>
                <a:cs typeface="Times New Roman" panose="02020603050405020304" pitchFamily="18" charset="0"/>
              </a:rPr>
              <a:t>deschiderea</a:t>
            </a:r>
            <a:r>
              <a:rPr lang="en-US" altLang="en-US" dirty="0">
                <a:solidFill>
                  <a:srgbClr val="333333"/>
                </a:solidFill>
                <a:latin typeface="Times New Roman" panose="02020603050405020304" pitchFamily="18" charset="0"/>
                <a:cs typeface="Times New Roman" panose="02020603050405020304" pitchFamily="18" charset="0"/>
              </a:rPr>
              <a:t>. </a:t>
            </a:r>
            <a:endParaRPr lang="ro-RO" altLang="en-US" dirty="0">
              <a:solidFill>
                <a:srgbClr val="333333"/>
              </a:solidFill>
              <a:latin typeface="Times New Roman" panose="02020603050405020304" pitchFamily="18" charset="0"/>
              <a:cs typeface="Times New Roman" panose="02020603050405020304" pitchFamily="18" charset="0"/>
            </a:endParaRPr>
          </a:p>
          <a:p>
            <a:r>
              <a:rPr lang="en-US" altLang="en-US" dirty="0">
                <a:solidFill>
                  <a:srgbClr val="333333"/>
                </a:solidFill>
                <a:latin typeface="Times New Roman" panose="02020603050405020304" pitchFamily="18" charset="0"/>
                <a:cs typeface="Times New Roman" panose="02020603050405020304" pitchFamily="18" charset="0"/>
              </a:rPr>
              <a:t>O </a:t>
            </a:r>
            <a:r>
              <a:rPr lang="en-US" altLang="en-US" dirty="0" err="1">
                <a:solidFill>
                  <a:srgbClr val="333333"/>
                </a:solidFill>
                <a:latin typeface="Times New Roman" panose="02020603050405020304" pitchFamily="18" charset="0"/>
                <a:cs typeface="Times New Roman" panose="02020603050405020304" pitchFamily="18" charset="0"/>
              </a:rPr>
              <a:t>astfel</a:t>
            </a:r>
            <a:r>
              <a:rPr lang="en-US" altLang="en-US" dirty="0">
                <a:solidFill>
                  <a:srgbClr val="333333"/>
                </a:solidFill>
                <a:latin typeface="Times New Roman" panose="02020603050405020304" pitchFamily="18" charset="0"/>
                <a:cs typeface="Times New Roman" panose="02020603050405020304" pitchFamily="18" charset="0"/>
              </a:rPr>
              <a:t> de </a:t>
            </a:r>
            <a:r>
              <a:rPr lang="en-US" altLang="en-US" dirty="0" err="1">
                <a:solidFill>
                  <a:srgbClr val="333333"/>
                </a:solidFill>
                <a:latin typeface="Times New Roman" panose="02020603050405020304" pitchFamily="18" charset="0"/>
                <a:cs typeface="Times New Roman" panose="02020603050405020304" pitchFamily="18" charset="0"/>
              </a:rPr>
              <a:t>diodă</a:t>
            </a:r>
            <a:r>
              <a:rPr lang="en-US" altLang="en-US" dirty="0">
                <a:solidFill>
                  <a:srgbClr val="333333"/>
                </a:solidFill>
                <a:latin typeface="Times New Roman" panose="02020603050405020304" pitchFamily="18" charset="0"/>
                <a:cs typeface="Times New Roman" panose="02020603050405020304" pitchFamily="18" charset="0"/>
              </a:rPr>
              <a:t> „</a:t>
            </a:r>
            <a:r>
              <a:rPr lang="ro-RO" altLang="en-US" dirty="0">
                <a:solidFill>
                  <a:srgbClr val="333333"/>
                </a:solidFill>
                <a:latin typeface="Times New Roman" panose="02020603050405020304" pitchFamily="18" charset="0"/>
                <a:cs typeface="Times New Roman" panose="02020603050405020304" pitchFamily="18" charset="0"/>
              </a:rPr>
              <a:t>defectă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poate</a:t>
            </a:r>
            <a:r>
              <a:rPr lang="en-US" altLang="en-US" dirty="0">
                <a:solidFill>
                  <a:srgbClr val="333333"/>
                </a:solidFill>
                <a:latin typeface="Times New Roman" panose="02020603050405020304" pitchFamily="18" charset="0"/>
                <a:cs typeface="Times New Roman" panose="02020603050405020304" pitchFamily="18" charset="0"/>
              </a:rPr>
              <a:t> fi </a:t>
            </a:r>
            <a:r>
              <a:rPr lang="en-US" altLang="en-US" dirty="0" err="1">
                <a:solidFill>
                  <a:srgbClr val="333333"/>
                </a:solidFill>
                <a:latin typeface="Times New Roman" panose="02020603050405020304" pitchFamily="18" charset="0"/>
                <a:cs typeface="Times New Roman" panose="02020603050405020304" pitchFamily="18" charset="0"/>
              </a:rPr>
              <a:t>detectată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foarte</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uşor</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întrucât</a:t>
            </a:r>
            <a:r>
              <a:rPr lang="en-US" altLang="en-US" dirty="0">
                <a:solidFill>
                  <a:srgbClr val="333333"/>
                </a:solidFill>
                <a:latin typeface="Times New Roman" panose="02020603050405020304" pitchFamily="18" charset="0"/>
                <a:cs typeface="Times New Roman" panose="02020603050405020304" pitchFamily="18" charset="0"/>
              </a:rPr>
              <a:t> se </a:t>
            </a:r>
            <a:r>
              <a:rPr lang="en-US" altLang="en-US" dirty="0" err="1">
                <a:solidFill>
                  <a:srgbClr val="333333"/>
                </a:solidFill>
                <a:latin typeface="Times New Roman" panose="02020603050405020304" pitchFamily="18" charset="0"/>
                <a:cs typeface="Times New Roman" panose="02020603050405020304" pitchFamily="18" charset="0"/>
              </a:rPr>
              <a:t>comportă</a:t>
            </a:r>
            <a:r>
              <a:rPr lang="en-US" altLang="en-US" dirty="0">
                <a:solidFill>
                  <a:srgbClr val="333333"/>
                </a:solidFill>
                <a:latin typeface="Times New Roman" panose="02020603050405020304" pitchFamily="18" charset="0"/>
                <a:cs typeface="Times New Roman" panose="02020603050405020304" pitchFamily="18" charset="0"/>
              </a:rPr>
              <a:t> precum un conductor electric: </a:t>
            </a:r>
            <a:r>
              <a:rPr lang="en-US" altLang="en-US" dirty="0" err="1">
                <a:solidFill>
                  <a:srgbClr val="333333"/>
                </a:solidFill>
                <a:latin typeface="Times New Roman" panose="02020603050405020304" pitchFamily="18" charset="0"/>
                <a:cs typeface="Times New Roman" panose="02020603050405020304" pitchFamily="18" charset="0"/>
              </a:rPr>
              <a:t>căderea</a:t>
            </a:r>
            <a:r>
              <a:rPr lang="en-US" altLang="en-US" dirty="0">
                <a:solidFill>
                  <a:srgbClr val="333333"/>
                </a:solidFill>
                <a:latin typeface="Times New Roman" panose="02020603050405020304" pitchFamily="18" charset="0"/>
                <a:cs typeface="Times New Roman" panose="02020603050405020304" pitchFamily="18" charset="0"/>
              </a:rPr>
              <a:t> de </a:t>
            </a:r>
            <a:r>
              <a:rPr lang="en-US" altLang="en-US" dirty="0" err="1">
                <a:solidFill>
                  <a:srgbClr val="333333"/>
                </a:solidFill>
                <a:latin typeface="Times New Roman" panose="02020603050405020304" pitchFamily="18" charset="0"/>
                <a:cs typeface="Times New Roman" panose="02020603050405020304" pitchFamily="18" charset="0"/>
              </a:rPr>
              <a:t>tensiune</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este</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aproape</a:t>
            </a:r>
            <a:r>
              <a:rPr lang="en-US" altLang="en-US" dirty="0">
                <a:solidFill>
                  <a:srgbClr val="333333"/>
                </a:solidFill>
                <a:latin typeface="Times New Roman" panose="02020603050405020304" pitchFamily="18" charset="0"/>
                <a:cs typeface="Times New Roman" panose="02020603050405020304" pitchFamily="18" charset="0"/>
              </a:rPr>
              <a:t> zero </a:t>
            </a:r>
            <a:r>
              <a:rPr lang="en-US" altLang="en-US" dirty="0" err="1">
                <a:solidFill>
                  <a:srgbClr val="333333"/>
                </a:solidFill>
                <a:latin typeface="Times New Roman" panose="02020603050405020304" pitchFamily="18" charset="0"/>
                <a:cs typeface="Times New Roman" panose="02020603050405020304" pitchFamily="18" charset="0"/>
              </a:rPr>
              <a:t>atât</a:t>
            </a:r>
            <a:r>
              <a:rPr lang="en-US" altLang="en-US" dirty="0">
                <a:solidFill>
                  <a:srgbClr val="333333"/>
                </a:solidFill>
                <a:latin typeface="Times New Roman" panose="02020603050405020304" pitchFamily="18" charset="0"/>
                <a:cs typeface="Times New Roman" panose="02020603050405020304" pitchFamily="18" charset="0"/>
              </a:rPr>
              <a:t> la </a:t>
            </a:r>
            <a:r>
              <a:rPr lang="en-US" altLang="en-US" dirty="0" err="1">
                <a:solidFill>
                  <a:srgbClr val="333333"/>
                </a:solidFill>
                <a:latin typeface="Times New Roman" panose="02020603050405020304" pitchFamily="18" charset="0"/>
                <a:cs typeface="Times New Roman" panose="02020603050405020304" pitchFamily="18" charset="0"/>
              </a:rPr>
              <a:t>polarizarea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directă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cât</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şi</a:t>
            </a:r>
            <a:r>
              <a:rPr lang="en-US" altLang="en-US" dirty="0">
                <a:solidFill>
                  <a:srgbClr val="333333"/>
                </a:solidFill>
                <a:latin typeface="Times New Roman" panose="02020603050405020304" pitchFamily="18" charset="0"/>
                <a:cs typeface="Times New Roman" panose="02020603050405020304" pitchFamily="18" charset="0"/>
              </a:rPr>
              <a:t> la </a:t>
            </a:r>
            <a:r>
              <a:rPr lang="en-US" altLang="en-US" dirty="0" err="1">
                <a:solidFill>
                  <a:srgbClr val="333333"/>
                </a:solidFill>
                <a:latin typeface="Times New Roman" panose="02020603050405020304" pitchFamily="18" charset="0"/>
                <a:cs typeface="Times New Roman" panose="02020603050405020304" pitchFamily="18" charset="0"/>
              </a:rPr>
              <a:t>polarizarea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inversă</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55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14" y="171353"/>
            <a:ext cx="3478288" cy="267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886" y="2842707"/>
            <a:ext cx="8915400" cy="2862322"/>
          </a:xfrm>
          <a:prstGeom prst="rect">
            <a:avLst/>
          </a:prstGeom>
        </p:spPr>
        <p:txBody>
          <a:bodyPr wrap="square">
            <a:spAutoFit/>
          </a:bodyPr>
          <a:lstStyle/>
          <a:p>
            <a:pPr algn="just"/>
            <a:r>
              <a:rPr lang="ro-RO" b="1" dirty="0">
                <a:solidFill>
                  <a:srgbClr val="212121"/>
                </a:solidFill>
                <a:latin typeface="Bitter"/>
              </a:rPr>
              <a:t>Varistorul este un dispozitiv semiconductor pasiv </a:t>
            </a:r>
            <a:r>
              <a:rPr lang="ro-RO" dirty="0">
                <a:solidFill>
                  <a:srgbClr val="212121"/>
                </a:solidFill>
                <a:latin typeface="Bitter"/>
              </a:rPr>
              <a:t>cu două terminale, care este utilizat pentru a asigura protecția circuitelor electrice și electronice.</a:t>
            </a:r>
          </a:p>
          <a:p>
            <a:pPr algn="just"/>
            <a:r>
              <a:rPr lang="ro-RO" dirty="0">
                <a:solidFill>
                  <a:srgbClr val="212121"/>
                </a:solidFill>
                <a:latin typeface="Bitter"/>
              </a:rPr>
              <a:t>Spre deosebire de siguranța sau întrerupătorul de circuit care oferă o protecție împotriva supracurentului, </a:t>
            </a:r>
            <a:r>
              <a:rPr lang="ro-RO" i="1" dirty="0">
                <a:solidFill>
                  <a:srgbClr val="FF0000"/>
                </a:solidFill>
                <a:latin typeface="Bitter"/>
              </a:rPr>
              <a:t>varistorul asigură o protecție la supratensiune,</a:t>
            </a:r>
            <a:r>
              <a:rPr lang="ro-RO" dirty="0">
                <a:solidFill>
                  <a:srgbClr val="212121"/>
                </a:solidFill>
                <a:latin typeface="Bitter"/>
              </a:rPr>
              <a:t> prin intermediul unei fixări de tensiune în mod similar cu cea a diodei </a:t>
            </a:r>
            <a:r>
              <a:rPr lang="ro-RO" dirty="0" err="1">
                <a:solidFill>
                  <a:srgbClr val="212121"/>
                </a:solidFill>
                <a:latin typeface="Bitter"/>
              </a:rPr>
              <a:t>zener</a:t>
            </a:r>
            <a:r>
              <a:rPr lang="ro-RO" dirty="0">
                <a:solidFill>
                  <a:srgbClr val="212121"/>
                </a:solidFill>
                <a:latin typeface="Bitter"/>
              </a:rPr>
              <a:t>. </a:t>
            </a:r>
          </a:p>
          <a:p>
            <a:pPr algn="just"/>
            <a:r>
              <a:rPr lang="ro-RO" b="1" i="1" dirty="0">
                <a:solidFill>
                  <a:srgbClr val="212121"/>
                </a:solidFill>
                <a:latin typeface="Bitter"/>
              </a:rPr>
              <a:t>Varistorul își schimbă automat valoarea rezistenței cu schimbarea tensiunii pe el, făcându-l un rezistor neliniar dependent de tensiune sau V</a:t>
            </a:r>
            <a:r>
              <a:rPr lang="ro-RO" b="1" i="1" baseline="-25000" dirty="0">
                <a:solidFill>
                  <a:srgbClr val="212121"/>
                </a:solidFill>
                <a:latin typeface="Bitter"/>
              </a:rPr>
              <a:t>DR </a:t>
            </a:r>
            <a:r>
              <a:rPr lang="ro-RO" b="1" i="1" dirty="0">
                <a:solidFill>
                  <a:srgbClr val="212121"/>
                </a:solidFill>
                <a:latin typeface="Bitter"/>
              </a:rPr>
              <a:t>.</a:t>
            </a:r>
          </a:p>
          <a:p>
            <a:pPr algn="just"/>
            <a:r>
              <a:rPr lang="ro-RO" dirty="0">
                <a:solidFill>
                  <a:srgbClr val="212121"/>
                </a:solidFill>
                <a:latin typeface="Bitter"/>
              </a:rPr>
              <a:t>În prezent, corpul rezistiv al unui varistor este fabricat din material semiconductor, fiind un tip de rezistor semiconductor cu </a:t>
            </a:r>
            <a:r>
              <a:rPr lang="ro-RO" b="1" i="1" dirty="0">
                <a:solidFill>
                  <a:srgbClr val="212121"/>
                </a:solidFill>
                <a:latin typeface="Bitter"/>
              </a:rPr>
              <a:t>caracteristici de tensiune și curent simetrice non-ohmice, </a:t>
            </a:r>
            <a:r>
              <a:rPr lang="ro-RO" dirty="0">
                <a:solidFill>
                  <a:srgbClr val="212121"/>
                </a:solidFill>
                <a:latin typeface="Bitter"/>
              </a:rPr>
              <a:t>potrivite atât pentru aplicațiile de tensiune AC, cât și pentru cele DC.</a:t>
            </a:r>
            <a:endParaRPr lang="ro-RO" b="0" i="0" dirty="0">
              <a:solidFill>
                <a:srgbClr val="212121"/>
              </a:solidFill>
              <a:effectLst/>
              <a:latin typeface="Bitter"/>
            </a:endParaRPr>
          </a:p>
        </p:txBody>
      </p:sp>
      <p:pic>
        <p:nvPicPr>
          <p:cNvPr id="2" name="Picture 1">
            <a:extLst>
              <a:ext uri="{FF2B5EF4-FFF2-40B4-BE49-F238E27FC236}">
                <a16:creationId xmlns:a16="http://schemas.microsoft.com/office/drawing/2014/main" id="{181F4AA0-398F-7BEE-4AE2-89EFA0C4072D}"/>
              </a:ext>
            </a:extLst>
          </p:cNvPr>
          <p:cNvPicPr>
            <a:picLocks noChangeAspect="1"/>
          </p:cNvPicPr>
          <p:nvPr/>
        </p:nvPicPr>
        <p:blipFill>
          <a:blip r:embed="rId3"/>
          <a:stretch>
            <a:fillRect/>
          </a:stretch>
        </p:blipFill>
        <p:spPr>
          <a:xfrm>
            <a:off x="5775855" y="228600"/>
            <a:ext cx="3017984" cy="2614107"/>
          </a:xfrm>
          <a:prstGeom prst="rect">
            <a:avLst/>
          </a:prstGeom>
        </p:spPr>
      </p:pic>
    </p:spTree>
    <p:extLst>
      <p:ext uri="{BB962C8B-B14F-4D97-AF65-F5344CB8AC3E}">
        <p14:creationId xmlns:p14="http://schemas.microsoft.com/office/powerpoint/2010/main" val="186051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8588375" cy="525463"/>
          </a:xfrm>
        </p:spPr>
        <p:txBody>
          <a:bodyPr wrap="square" numCol="1" anchorCtr="0" compatLnSpc="1">
            <a:prstTxWarp prst="textNoShape">
              <a:avLst/>
            </a:prstTxWarp>
            <a:normAutofit fontScale="90000"/>
          </a:bodyPr>
          <a:lstStyle/>
          <a:p>
            <a:pPr>
              <a:defRPr/>
            </a:pPr>
            <a:r>
              <a:rPr lang="ro-MD" altLang="ro-RO" sz="2900" b="1" cap="none">
                <a:solidFill>
                  <a:srgbClr val="444651"/>
                </a:solidFill>
                <a:latin typeface="Verdana" panose="020B0604030504040204" pitchFamily="34" charset="0"/>
              </a:rPr>
              <a:t>CLASIFICAREA DIODELOR ZENER DUPĂ             </a:t>
            </a:r>
            <a:br>
              <a:rPr lang="ro-MD" altLang="ro-RO" sz="2900" b="1" cap="none">
                <a:solidFill>
                  <a:srgbClr val="444651"/>
                </a:solidFill>
                <a:latin typeface="Verdana" panose="020B0604030504040204" pitchFamily="34" charset="0"/>
              </a:rPr>
            </a:br>
            <a:r>
              <a:rPr lang="ro-MD" altLang="ro-RO" sz="2900" b="1" cap="none">
                <a:solidFill>
                  <a:srgbClr val="444651"/>
                </a:solidFill>
                <a:latin typeface="Verdana" panose="020B0604030504040204" pitchFamily="34" charset="0"/>
              </a:rPr>
              <a:t>                     ATRIBUTE PRIMARE</a:t>
            </a:r>
            <a:br>
              <a:rPr lang="en-US" altLang="ro-RO" sz="2900" b="1" cap="none">
                <a:solidFill>
                  <a:srgbClr val="444651"/>
                </a:solidFill>
                <a:latin typeface="Verdana" panose="020B0604030504040204" pitchFamily="34" charset="0"/>
              </a:rPr>
            </a:br>
            <a:endParaRPr lang="en-US" altLang="ro-RO" sz="2900" cap="none"/>
          </a:p>
        </p:txBody>
      </p:sp>
      <p:sp>
        <p:nvSpPr>
          <p:cNvPr id="36867" name="Content Placeholder 2"/>
          <p:cNvSpPr>
            <a:spLocks noGrp="1"/>
          </p:cNvSpPr>
          <p:nvPr>
            <p:ph idx="1"/>
          </p:nvPr>
        </p:nvSpPr>
        <p:spPr>
          <a:xfrm>
            <a:off x="271463" y="2370138"/>
            <a:ext cx="8774112" cy="3417887"/>
          </a:xfrm>
        </p:spPr>
        <p:txBody>
          <a:bodyPr/>
          <a:lstStyle/>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en-US" altLang="en-US"/>
          </a:p>
        </p:txBody>
      </p:sp>
      <p:sp>
        <p:nvSpPr>
          <p:cNvPr id="7" name="Rectangle: Rounded Corners 6"/>
          <p:cNvSpPr/>
          <p:nvPr/>
        </p:nvSpPr>
        <p:spPr>
          <a:xfrm>
            <a:off x="449263" y="2582863"/>
            <a:ext cx="1376362" cy="282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pl-PL" dirty="0">
                <a:solidFill>
                  <a:srgbClr val="444651"/>
                </a:solidFill>
                <a:latin typeface="Verdana" panose="020B0604030504040204" pitchFamily="34" charset="0"/>
                <a:hlinkClick r:id="rId2"/>
              </a:rPr>
              <a:t>100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3"/>
              </a:rPr>
              <a:t>200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u="sng" dirty="0">
                <a:solidFill>
                  <a:srgbClr val="008000"/>
                </a:solidFill>
                <a:latin typeface="Verdana" panose="020B0604030504040204" pitchFamily="34" charset="0"/>
                <a:hlinkClick r:id="rId4"/>
              </a:rPr>
              <a:t>225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5"/>
              </a:rPr>
              <a:t>250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6"/>
              </a:rPr>
              <a:t>300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7"/>
              </a:rPr>
              <a:t>350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8"/>
              </a:rPr>
              <a:t>500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9"/>
              </a:rPr>
              <a:t>1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0"/>
              </a:rPr>
              <a:t>3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1"/>
              </a:rPr>
              <a:t>5 W</a:t>
            </a:r>
            <a:endParaRPr lang="pl-PL" dirty="0">
              <a:solidFill>
                <a:srgbClr val="3F3F3F"/>
              </a:solidFill>
              <a:latin typeface="Verdana" panose="020B0604030504040204" pitchFamily="34" charset="0"/>
            </a:endParaRPr>
          </a:p>
        </p:txBody>
      </p:sp>
      <p:sp>
        <p:nvSpPr>
          <p:cNvPr id="8" name="Rectangle: Rounded Corners 7"/>
          <p:cNvSpPr/>
          <p:nvPr/>
        </p:nvSpPr>
        <p:spPr>
          <a:xfrm>
            <a:off x="2022475" y="2370138"/>
            <a:ext cx="1204913" cy="36877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nn-NO" u="sng" dirty="0">
                <a:solidFill>
                  <a:srgbClr val="008000"/>
                </a:solidFill>
                <a:latin typeface="Verdana" panose="020B0604030504040204" pitchFamily="34" charset="0"/>
                <a:hlinkClick r:id="rId12"/>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3"/>
              </a:rPr>
              <a:t>3.3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4"/>
              </a:rPr>
              <a:t>4.7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5"/>
              </a:rPr>
              <a:t>5.1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6"/>
              </a:rPr>
              <a:t>5.6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7"/>
              </a:rPr>
              <a:t>6.2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8"/>
              </a:rPr>
              <a:t>6.8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9"/>
              </a:rPr>
              <a:t>7.5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0"/>
              </a:rPr>
              <a:t>10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1"/>
              </a:rPr>
              <a:t>12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2"/>
              </a:rPr>
              <a:t>15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3"/>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4"/>
              </a:rPr>
              <a:t>1 kV</a:t>
            </a:r>
            <a:endParaRPr lang="nn-NO" dirty="0">
              <a:solidFill>
                <a:srgbClr val="3F3F3F"/>
              </a:solidFill>
              <a:latin typeface="Verdana" panose="020B0604030504040204" pitchFamily="34" charset="0"/>
            </a:endParaRPr>
          </a:p>
        </p:txBody>
      </p:sp>
      <p:sp>
        <p:nvSpPr>
          <p:cNvPr id="9" name="Scroll: Horizontal 8"/>
          <p:cNvSpPr/>
          <p:nvPr/>
        </p:nvSpPr>
        <p:spPr>
          <a:xfrm>
            <a:off x="250825" y="931863"/>
            <a:ext cx="1431925" cy="5445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Puterea disipată</a:t>
            </a:r>
            <a:endParaRPr lang="en-US" altLang="ro-RO">
              <a:solidFill>
                <a:srgbClr val="000000"/>
              </a:solidFill>
            </a:endParaRPr>
          </a:p>
        </p:txBody>
      </p:sp>
      <p:sp>
        <p:nvSpPr>
          <p:cNvPr id="10" name="Scroll: Horizontal 9"/>
          <p:cNvSpPr/>
          <p:nvPr/>
        </p:nvSpPr>
        <p:spPr>
          <a:xfrm>
            <a:off x="1825625" y="931863"/>
            <a:ext cx="1417638" cy="63817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U nominală de lucru</a:t>
            </a:r>
            <a:endParaRPr lang="en-US" altLang="ro-RO">
              <a:solidFill>
                <a:srgbClr val="000000"/>
              </a:solidFill>
            </a:endParaRPr>
          </a:p>
        </p:txBody>
      </p:sp>
      <p:sp>
        <p:nvSpPr>
          <p:cNvPr id="11" name="Scroll: Horizontal 10"/>
          <p:cNvSpPr/>
          <p:nvPr/>
        </p:nvSpPr>
        <p:spPr>
          <a:xfrm>
            <a:off x="3746500" y="979488"/>
            <a:ext cx="1122363"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direct</a:t>
            </a:r>
            <a:endParaRPr lang="en-US" dirty="0"/>
          </a:p>
        </p:txBody>
      </p:sp>
      <p:sp>
        <p:nvSpPr>
          <p:cNvPr id="12" name="Scroll: Horizontal 11"/>
          <p:cNvSpPr/>
          <p:nvPr/>
        </p:nvSpPr>
        <p:spPr>
          <a:xfrm>
            <a:off x="5238750" y="979488"/>
            <a:ext cx="122872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Tensiunea directă</a:t>
            </a:r>
            <a:endParaRPr lang="en-US" altLang="ro-RO">
              <a:solidFill>
                <a:srgbClr val="000000"/>
              </a:solidFill>
            </a:endParaRPr>
          </a:p>
        </p:txBody>
      </p:sp>
      <p:sp>
        <p:nvSpPr>
          <p:cNvPr id="13" name="Scroll: Horizontal 12"/>
          <p:cNvSpPr/>
          <p:nvPr/>
        </p:nvSpPr>
        <p:spPr>
          <a:xfrm>
            <a:off x="7011988" y="979488"/>
            <a:ext cx="150177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invers </a:t>
            </a:r>
            <a:r>
              <a:rPr lang="ro-MD" dirty="0" err="1"/>
              <a:t>max</a:t>
            </a:r>
            <a:endParaRPr lang="en-US" dirty="0"/>
          </a:p>
        </p:txBody>
      </p:sp>
      <p:sp>
        <p:nvSpPr>
          <p:cNvPr id="14" name="Rectangle: Rounded Corners 13"/>
          <p:cNvSpPr/>
          <p:nvPr/>
        </p:nvSpPr>
        <p:spPr>
          <a:xfrm>
            <a:off x="3833813" y="2654300"/>
            <a:ext cx="1304925" cy="3403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it-IT" u="sng" dirty="0">
                <a:solidFill>
                  <a:srgbClr val="008000"/>
                </a:solidFill>
                <a:latin typeface="Verdana" panose="020B0604030504040204" pitchFamily="34" charset="0"/>
                <a:hlinkClick r:id="rId25"/>
              </a:rPr>
              <a:t>200 µA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6"/>
              </a:rPr>
              <a:t>10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7"/>
              </a:rPr>
              <a:t>20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8"/>
              </a:rPr>
              <a:t>30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9"/>
              </a:rPr>
              <a:t>100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0"/>
              </a:rPr>
              <a:t>200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1"/>
              </a:rPr>
              <a:t>250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2"/>
              </a:rPr>
              <a:t>400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3"/>
              </a:rPr>
              <a:t>500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4"/>
              </a:rPr>
              <a:t>1 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5"/>
              </a:rPr>
              <a:t>3 A</a:t>
            </a:r>
            <a:endParaRPr lang="it-IT" dirty="0">
              <a:solidFill>
                <a:srgbClr val="3F3F3F"/>
              </a:solidFill>
              <a:latin typeface="Verdana" panose="020B0604030504040204" pitchFamily="34" charset="0"/>
            </a:endParaRPr>
          </a:p>
        </p:txBody>
      </p:sp>
      <p:sp>
        <p:nvSpPr>
          <p:cNvPr id="15" name="Rectangle: Rounded Corners 14"/>
          <p:cNvSpPr/>
          <p:nvPr/>
        </p:nvSpPr>
        <p:spPr>
          <a:xfrm>
            <a:off x="5440363" y="2471738"/>
            <a:ext cx="1052512" cy="35861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en-US" u="sng" dirty="0">
                <a:solidFill>
                  <a:srgbClr val="008000"/>
                </a:solidFill>
                <a:latin typeface="Verdana" panose="020B0604030504040204" pitchFamily="34" charset="0"/>
                <a:hlinkClick r:id="rId36"/>
              </a:rPr>
              <a:t>900 mV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7"/>
              </a:rPr>
              <a:t>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8"/>
              </a:rPr>
              <a:t>1.1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9"/>
              </a:rPr>
              <a:t>1.2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0"/>
              </a:rPr>
              <a:t>1.25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1"/>
              </a:rPr>
              <a:t>1.3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2"/>
              </a:rPr>
              <a:t>1.5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3"/>
              </a:rPr>
              <a:t>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4"/>
              </a:rPr>
              <a:t>2.1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5"/>
              </a:rPr>
              <a:t>3.5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6"/>
              </a:rPr>
              <a:t>900 V</a:t>
            </a:r>
            <a:endParaRPr lang="en-US" dirty="0">
              <a:solidFill>
                <a:srgbClr val="3F3F3F"/>
              </a:solidFill>
              <a:latin typeface="Verdana" panose="020B0604030504040204" pitchFamily="34" charset="0"/>
            </a:endParaRPr>
          </a:p>
        </p:txBody>
      </p:sp>
      <p:sp>
        <p:nvSpPr>
          <p:cNvPr id="19" name="Rectangle: Rounded Corners 18"/>
          <p:cNvSpPr/>
          <p:nvPr/>
        </p:nvSpPr>
        <p:spPr>
          <a:xfrm>
            <a:off x="7229475" y="3032125"/>
            <a:ext cx="1206500" cy="27559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10 </a:t>
            </a:r>
            <a:r>
              <a:rPr lang="en-US" dirty="0" err="1"/>
              <a:t>nA</a:t>
            </a:r>
            <a:endParaRPr lang="en-US" dirty="0"/>
          </a:p>
          <a:p>
            <a:pPr algn="ctr">
              <a:defRPr/>
            </a:pPr>
            <a:r>
              <a:rPr lang="en-US" dirty="0"/>
              <a:t>50 </a:t>
            </a:r>
            <a:r>
              <a:rPr lang="en-US" dirty="0" err="1"/>
              <a:t>nA</a:t>
            </a:r>
            <a:endParaRPr lang="en-US" dirty="0"/>
          </a:p>
          <a:p>
            <a:pPr algn="ctr">
              <a:defRPr/>
            </a:pPr>
            <a:r>
              <a:rPr lang="en-US" dirty="0"/>
              <a:t>100 </a:t>
            </a:r>
            <a:r>
              <a:rPr lang="en-US" dirty="0" err="1"/>
              <a:t>nA</a:t>
            </a:r>
            <a:endParaRPr lang="en-US" dirty="0"/>
          </a:p>
          <a:p>
            <a:pPr algn="ctr">
              <a:defRPr/>
            </a:pPr>
            <a:r>
              <a:rPr lang="en-US" dirty="0"/>
              <a:t>500 </a:t>
            </a:r>
            <a:r>
              <a:rPr lang="en-US" dirty="0" err="1"/>
              <a:t>nA</a:t>
            </a:r>
            <a:endParaRPr lang="en-US" dirty="0"/>
          </a:p>
          <a:p>
            <a:pPr algn="ctr">
              <a:defRPr/>
            </a:pPr>
            <a:r>
              <a:rPr lang="en-US" dirty="0"/>
              <a:t>1 µA</a:t>
            </a:r>
          </a:p>
          <a:p>
            <a:pPr algn="ctr">
              <a:defRPr/>
            </a:pPr>
            <a:r>
              <a:rPr lang="en-US" dirty="0"/>
              <a:t>2 µA</a:t>
            </a:r>
          </a:p>
          <a:p>
            <a:pPr algn="ctr">
              <a:defRPr/>
            </a:pPr>
            <a:r>
              <a:rPr lang="en-US" dirty="0"/>
              <a:t>3 µA</a:t>
            </a:r>
          </a:p>
          <a:p>
            <a:pPr algn="ctr">
              <a:defRPr/>
            </a:pPr>
            <a:r>
              <a:rPr lang="en-US" dirty="0"/>
              <a:t>5 µA</a:t>
            </a:r>
          </a:p>
          <a:p>
            <a:pPr algn="ctr">
              <a:defRPr/>
            </a:pPr>
            <a:r>
              <a:rPr lang="en-US" dirty="0"/>
              <a:t>10 µA</a:t>
            </a:r>
          </a:p>
        </p:txBody>
      </p:sp>
    </p:spTree>
    <p:extLst>
      <p:ext uri="{BB962C8B-B14F-4D97-AF65-F5344CB8AC3E}">
        <p14:creationId xmlns:p14="http://schemas.microsoft.com/office/powerpoint/2010/main" val="225340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A72E-036F-B313-D484-BCA00B99A646}"/>
              </a:ext>
            </a:extLst>
          </p:cNvPr>
          <p:cNvSpPr>
            <a:spLocks noGrp="1"/>
          </p:cNvSpPr>
          <p:nvPr>
            <p:ph type="title"/>
          </p:nvPr>
        </p:nvSpPr>
        <p:spPr>
          <a:xfrm>
            <a:off x="914400" y="154623"/>
            <a:ext cx="7634288" cy="1049337"/>
          </a:xfrm>
        </p:spPr>
        <p:txBody>
          <a:bodyPr>
            <a:normAutofit/>
          </a:bodyPr>
          <a:lstStyle/>
          <a:p>
            <a:pPr algn="ctr"/>
            <a:r>
              <a:rPr lang="en-US" dirty="0" err="1"/>
              <a:t>Diferen</a:t>
            </a:r>
            <a:r>
              <a:rPr lang="ro-RO" dirty="0" err="1"/>
              <a:t>țe</a:t>
            </a:r>
            <a:r>
              <a:rPr lang="ro-RO" dirty="0"/>
              <a:t> dintre străpungerea </a:t>
            </a:r>
            <a:r>
              <a:rPr lang="ro-RO" dirty="0" err="1"/>
              <a:t>zener</a:t>
            </a:r>
            <a:r>
              <a:rPr lang="ro-RO" dirty="0"/>
              <a:t> și prin avalanșă</a:t>
            </a:r>
            <a:endParaRPr lang="en-US" dirty="0"/>
          </a:p>
        </p:txBody>
      </p:sp>
      <p:graphicFrame>
        <p:nvGraphicFramePr>
          <p:cNvPr id="5" name="Table 4">
            <a:extLst>
              <a:ext uri="{FF2B5EF4-FFF2-40B4-BE49-F238E27FC236}">
                <a16:creationId xmlns:a16="http://schemas.microsoft.com/office/drawing/2014/main" id="{CADA8E73-6159-0B91-5175-4C065EA480D8}"/>
              </a:ext>
            </a:extLst>
          </p:cNvPr>
          <p:cNvGraphicFramePr>
            <a:graphicFrameLocks noGrp="1"/>
          </p:cNvGraphicFramePr>
          <p:nvPr>
            <p:extLst>
              <p:ext uri="{D42A27DB-BD31-4B8C-83A1-F6EECF244321}">
                <p14:modId xmlns:p14="http://schemas.microsoft.com/office/powerpoint/2010/main" val="2779278981"/>
              </p:ext>
            </p:extLst>
          </p:nvPr>
        </p:nvGraphicFramePr>
        <p:xfrm>
          <a:off x="143933" y="1052689"/>
          <a:ext cx="8763000" cy="235712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3704349790"/>
                    </a:ext>
                  </a:extLst>
                </a:gridCol>
                <a:gridCol w="4381500">
                  <a:extLst>
                    <a:ext uri="{9D8B030D-6E8A-4147-A177-3AD203B41FA5}">
                      <a16:colId xmlns:a16="http://schemas.microsoft.com/office/drawing/2014/main" val="564413773"/>
                    </a:ext>
                  </a:extLst>
                </a:gridCol>
              </a:tblGrid>
              <a:tr h="370840">
                <a:tc>
                  <a:txBody>
                    <a:bodyPr/>
                    <a:lstStyle/>
                    <a:p>
                      <a:r>
                        <a:rPr lang="ro-RO" dirty="0"/>
                        <a:t>Străpungerea </a:t>
                      </a:r>
                      <a:r>
                        <a:rPr lang="ro-RO" dirty="0" err="1"/>
                        <a:t>zener</a:t>
                      </a:r>
                      <a:endParaRPr lang="en-US" dirty="0"/>
                    </a:p>
                  </a:txBody>
                  <a:tcPr/>
                </a:tc>
                <a:tc>
                  <a:txBody>
                    <a:bodyPr/>
                    <a:lstStyle/>
                    <a:p>
                      <a:r>
                        <a:rPr lang="ro-RO" dirty="0"/>
                        <a:t>Străpungerea prin avalanșă</a:t>
                      </a:r>
                      <a:endParaRPr lang="en-US" dirty="0"/>
                    </a:p>
                  </a:txBody>
                  <a:tcPr/>
                </a:tc>
                <a:extLst>
                  <a:ext uri="{0D108BD9-81ED-4DB2-BD59-A6C34878D82A}">
                    <a16:rowId xmlns:a16="http://schemas.microsoft.com/office/drawing/2014/main" val="1288906410"/>
                  </a:ext>
                </a:extLst>
              </a:tr>
              <a:tr h="370840">
                <a:tc>
                  <a:txBody>
                    <a:bodyPr/>
                    <a:lstStyle/>
                    <a:p>
                      <a:r>
                        <a:rPr lang="ro-RO" dirty="0"/>
                        <a:t>Implică </a:t>
                      </a:r>
                      <a:r>
                        <a:rPr lang="ro-RO" dirty="0" err="1"/>
                        <a:t>tunelarea</a:t>
                      </a:r>
                      <a:r>
                        <a:rPr lang="ro-RO" dirty="0"/>
                        <a:t> cuantică. </a:t>
                      </a:r>
                    </a:p>
                    <a:p>
                      <a:r>
                        <a:rPr lang="ro-RO" dirty="0"/>
                        <a:t>Curentul este din </a:t>
                      </a:r>
                      <a:r>
                        <a:rPr lang="ro-RO" dirty="0" err="1"/>
                        <a:t>tunelarea</a:t>
                      </a:r>
                      <a:r>
                        <a:rPr lang="ro-RO" dirty="0"/>
                        <a:t> electronilor</a:t>
                      </a:r>
                      <a:endParaRPr lang="en-US" dirty="0"/>
                    </a:p>
                  </a:txBody>
                  <a:tcPr/>
                </a:tc>
                <a:tc>
                  <a:txBody>
                    <a:bodyPr/>
                    <a:lstStyle/>
                    <a:p>
                      <a:r>
                        <a:rPr lang="ro-RO" dirty="0"/>
                        <a:t>Implică impactul ionizării purtătorilor de sarcină</a:t>
                      </a:r>
                    </a:p>
                    <a:p>
                      <a:r>
                        <a:rPr lang="ro-RO" dirty="0"/>
                        <a:t>Curentul este din multiplicarea/generarea noilor purtători</a:t>
                      </a:r>
                      <a:endParaRPr lang="en-US" dirty="0"/>
                    </a:p>
                  </a:txBody>
                  <a:tcPr/>
                </a:tc>
                <a:extLst>
                  <a:ext uri="{0D108BD9-81ED-4DB2-BD59-A6C34878D82A}">
                    <a16:rowId xmlns:a16="http://schemas.microsoft.com/office/drawing/2014/main" val="2132775696"/>
                  </a:ext>
                </a:extLst>
              </a:tr>
              <a:tr h="370840">
                <a:tc>
                  <a:txBody>
                    <a:bodyPr/>
                    <a:lstStyle/>
                    <a:p>
                      <a:r>
                        <a:rPr lang="ro-RO" dirty="0"/>
                        <a:t>Are loc în regiuni puternic dopate</a:t>
                      </a:r>
                      <a:endParaRPr lang="en-US" dirty="0"/>
                    </a:p>
                  </a:txBody>
                  <a:tcPr/>
                </a:tc>
                <a:tc>
                  <a:txBody>
                    <a:bodyPr/>
                    <a:lstStyle/>
                    <a:p>
                      <a:r>
                        <a:rPr lang="ro-RO" dirty="0"/>
                        <a:t>Are loc în regiuni slab dopate</a:t>
                      </a:r>
                      <a:endParaRPr lang="en-US" dirty="0"/>
                    </a:p>
                  </a:txBody>
                  <a:tcPr/>
                </a:tc>
                <a:extLst>
                  <a:ext uri="{0D108BD9-81ED-4DB2-BD59-A6C34878D82A}">
                    <a16:rowId xmlns:a16="http://schemas.microsoft.com/office/drawing/2014/main" val="3827856999"/>
                  </a:ext>
                </a:extLst>
              </a:tr>
              <a:tr h="370840">
                <a:tc>
                  <a:txBody>
                    <a:bodyPr/>
                    <a:lstStyle/>
                    <a:p>
                      <a:r>
                        <a:rPr lang="ro-RO" dirty="0"/>
                        <a:t>Potențialul de străpungerea scade cu temperatura</a:t>
                      </a:r>
                      <a:endParaRPr lang="en-US" dirty="0"/>
                    </a:p>
                  </a:txBody>
                  <a:tcPr/>
                </a:tc>
                <a:tc>
                  <a:txBody>
                    <a:bodyPr/>
                    <a:lstStyle/>
                    <a:p>
                      <a:r>
                        <a:rPr lang="ro-RO" dirty="0"/>
                        <a:t>Potențialul de avalanșă crește cu temperatura</a:t>
                      </a:r>
                      <a:endParaRPr lang="en-US" dirty="0"/>
                    </a:p>
                  </a:txBody>
                  <a:tcPr/>
                </a:tc>
                <a:extLst>
                  <a:ext uri="{0D108BD9-81ED-4DB2-BD59-A6C34878D82A}">
                    <a16:rowId xmlns:a16="http://schemas.microsoft.com/office/drawing/2014/main" val="1282494621"/>
                  </a:ext>
                </a:extLst>
              </a:tr>
              <a:tr h="370840">
                <a:tc>
                  <a:txBody>
                    <a:bodyPr/>
                    <a:lstStyle/>
                    <a:p>
                      <a:r>
                        <a:rPr lang="ro-RO" dirty="0"/>
                        <a:t>Potențialul de străpungere este la general jos (sub 5-8 V)</a:t>
                      </a:r>
                      <a:endParaRPr lang="en-US" dirty="0"/>
                    </a:p>
                  </a:txBody>
                  <a:tcPr/>
                </a:tc>
                <a:tc>
                  <a:txBody>
                    <a:bodyPr/>
                    <a:lstStyle/>
                    <a:p>
                      <a:r>
                        <a:rPr lang="ro-RO" dirty="0"/>
                        <a:t>Potențialul de străpungere este la general înalt (peste 8 V)</a:t>
                      </a:r>
                      <a:endParaRPr lang="en-US" dirty="0"/>
                    </a:p>
                  </a:txBody>
                  <a:tcPr/>
                </a:tc>
                <a:extLst>
                  <a:ext uri="{0D108BD9-81ED-4DB2-BD59-A6C34878D82A}">
                    <a16:rowId xmlns:a16="http://schemas.microsoft.com/office/drawing/2014/main" val="1128480285"/>
                  </a:ext>
                </a:extLst>
              </a:tr>
              <a:tr h="370840">
                <a:tc>
                  <a:txBody>
                    <a:bodyPr/>
                    <a:lstStyle/>
                    <a:p>
                      <a:r>
                        <a:rPr lang="ro-RO" dirty="0"/>
                        <a:t>Regiunea sărăcită este îngustă la străpungere</a:t>
                      </a:r>
                      <a:endParaRPr lang="en-US" dirty="0"/>
                    </a:p>
                  </a:txBody>
                  <a:tcPr/>
                </a:tc>
                <a:tc>
                  <a:txBody>
                    <a:bodyPr/>
                    <a:lstStyle/>
                    <a:p>
                      <a:r>
                        <a:rPr lang="ro-RO" dirty="0"/>
                        <a:t>Regiunea sărăcită este largă la străpungere</a:t>
                      </a:r>
                      <a:endParaRPr lang="en-US" dirty="0"/>
                    </a:p>
                  </a:txBody>
                  <a:tcPr/>
                </a:tc>
                <a:extLst>
                  <a:ext uri="{0D108BD9-81ED-4DB2-BD59-A6C34878D82A}">
                    <a16:rowId xmlns:a16="http://schemas.microsoft.com/office/drawing/2014/main" val="1394575153"/>
                  </a:ext>
                </a:extLst>
              </a:tr>
            </a:tbl>
          </a:graphicData>
        </a:graphic>
      </p:graphicFrame>
      <p:graphicFrame>
        <p:nvGraphicFramePr>
          <p:cNvPr id="6" name="Table 5">
            <a:extLst>
              <a:ext uri="{FF2B5EF4-FFF2-40B4-BE49-F238E27FC236}">
                <a16:creationId xmlns:a16="http://schemas.microsoft.com/office/drawing/2014/main" id="{ED513453-D382-8499-6393-7C5ED7DF72EE}"/>
              </a:ext>
            </a:extLst>
          </p:cNvPr>
          <p:cNvGraphicFramePr>
            <a:graphicFrameLocks noGrp="1"/>
          </p:cNvGraphicFramePr>
          <p:nvPr>
            <p:extLst>
              <p:ext uri="{D42A27DB-BD31-4B8C-83A1-F6EECF244321}">
                <p14:modId xmlns:p14="http://schemas.microsoft.com/office/powerpoint/2010/main" val="1376833831"/>
              </p:ext>
            </p:extLst>
          </p:nvPr>
        </p:nvGraphicFramePr>
        <p:xfrm>
          <a:off x="152400" y="3444240"/>
          <a:ext cx="8763000" cy="161544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546629157"/>
                    </a:ext>
                  </a:extLst>
                </a:gridCol>
                <a:gridCol w="4381500">
                  <a:extLst>
                    <a:ext uri="{9D8B030D-6E8A-4147-A177-3AD203B41FA5}">
                      <a16:colId xmlns:a16="http://schemas.microsoft.com/office/drawing/2014/main" val="2349317616"/>
                    </a:ext>
                  </a:extLst>
                </a:gridCol>
              </a:tblGrid>
              <a:tr h="370840">
                <a:tc>
                  <a:txBody>
                    <a:bodyPr/>
                    <a:lstStyle/>
                    <a:p>
                      <a:r>
                        <a:rPr lang="ro-RO" dirty="0"/>
                        <a:t>Observăm creșterea bruscă a curentului la străpungere</a:t>
                      </a:r>
                      <a:endParaRPr lang="en-US" dirty="0"/>
                    </a:p>
                  </a:txBody>
                  <a:tcPr/>
                </a:tc>
                <a:tc>
                  <a:txBody>
                    <a:bodyPr/>
                    <a:lstStyle/>
                    <a:p>
                      <a:r>
                        <a:rPr lang="ro-RO" dirty="0"/>
                        <a:t>Observăm creșterea graduală a curentului la străpungere</a:t>
                      </a:r>
                      <a:endParaRPr lang="en-US" dirty="0"/>
                    </a:p>
                  </a:txBody>
                  <a:tcPr/>
                </a:tc>
                <a:extLst>
                  <a:ext uri="{0D108BD9-81ED-4DB2-BD59-A6C34878D82A}">
                    <a16:rowId xmlns:a16="http://schemas.microsoft.com/office/drawing/2014/main" val="801781808"/>
                  </a:ext>
                </a:extLst>
              </a:tr>
              <a:tr h="370840">
                <a:tc>
                  <a:txBody>
                    <a:bodyPr/>
                    <a:lstStyle/>
                    <a:p>
                      <a:r>
                        <a:rPr lang="ro-RO" dirty="0"/>
                        <a:t>Câmpul electric foarte înalt la străpungere</a:t>
                      </a:r>
                      <a:endParaRPr lang="en-US" dirty="0"/>
                    </a:p>
                  </a:txBody>
                  <a:tcPr/>
                </a:tc>
                <a:tc>
                  <a:txBody>
                    <a:bodyPr/>
                    <a:lstStyle/>
                    <a:p>
                      <a:r>
                        <a:rPr lang="ro-RO" dirty="0"/>
                        <a:t>Câmpul electric moderat la străpungere</a:t>
                      </a:r>
                      <a:endParaRPr lang="en-US" dirty="0"/>
                    </a:p>
                  </a:txBody>
                  <a:tcPr/>
                </a:tc>
                <a:extLst>
                  <a:ext uri="{0D108BD9-81ED-4DB2-BD59-A6C34878D82A}">
                    <a16:rowId xmlns:a16="http://schemas.microsoft.com/office/drawing/2014/main" val="4262830833"/>
                  </a:ext>
                </a:extLst>
              </a:tr>
              <a:tr h="370840">
                <a:tc>
                  <a:txBody>
                    <a:bodyPr/>
                    <a:lstStyle/>
                    <a:p>
                      <a:r>
                        <a:rPr lang="ro-RO" dirty="0"/>
                        <a:t>Cauzat primar de câmp electric puternic</a:t>
                      </a:r>
                      <a:endParaRPr lang="en-US" dirty="0"/>
                    </a:p>
                  </a:txBody>
                  <a:tcPr/>
                </a:tc>
                <a:tc>
                  <a:txBody>
                    <a:bodyPr/>
                    <a:lstStyle/>
                    <a:p>
                      <a:r>
                        <a:rPr lang="ro-RO" dirty="0"/>
                        <a:t>Cauzat primar de coliziune și multiplicare a sarcinilor</a:t>
                      </a:r>
                      <a:endParaRPr lang="en-US" dirty="0"/>
                    </a:p>
                  </a:txBody>
                  <a:tcPr/>
                </a:tc>
                <a:extLst>
                  <a:ext uri="{0D108BD9-81ED-4DB2-BD59-A6C34878D82A}">
                    <a16:rowId xmlns:a16="http://schemas.microsoft.com/office/drawing/2014/main" val="3228142505"/>
                  </a:ext>
                </a:extLst>
              </a:tr>
              <a:tr h="370840">
                <a:tc>
                  <a:txBody>
                    <a:bodyPr/>
                    <a:lstStyle/>
                    <a:p>
                      <a:r>
                        <a:rPr lang="ro-RO" dirty="0"/>
                        <a:t>Are loc la tensiuni bine determinate</a:t>
                      </a:r>
                      <a:endParaRPr lang="en-US" dirty="0"/>
                    </a:p>
                  </a:txBody>
                  <a:tcPr/>
                </a:tc>
                <a:tc>
                  <a:txBody>
                    <a:bodyPr/>
                    <a:lstStyle/>
                    <a:p>
                      <a:r>
                        <a:rPr lang="ro-RO" dirty="0"/>
                        <a:t>Tensiunea de străpungere nu este determinată (marja largă)</a:t>
                      </a:r>
                      <a:endParaRPr lang="en-US" dirty="0"/>
                    </a:p>
                  </a:txBody>
                  <a:tcPr/>
                </a:tc>
                <a:extLst>
                  <a:ext uri="{0D108BD9-81ED-4DB2-BD59-A6C34878D82A}">
                    <a16:rowId xmlns:a16="http://schemas.microsoft.com/office/drawing/2014/main" val="3303077666"/>
                  </a:ext>
                </a:extLst>
              </a:tr>
            </a:tbl>
          </a:graphicData>
        </a:graphic>
      </p:graphicFrame>
      <p:graphicFrame>
        <p:nvGraphicFramePr>
          <p:cNvPr id="9" name="Table 8">
            <a:extLst>
              <a:ext uri="{FF2B5EF4-FFF2-40B4-BE49-F238E27FC236}">
                <a16:creationId xmlns:a16="http://schemas.microsoft.com/office/drawing/2014/main" id="{2DE35735-371B-E4DF-8AC3-630AA9A1FB53}"/>
              </a:ext>
            </a:extLst>
          </p:cNvPr>
          <p:cNvGraphicFramePr>
            <a:graphicFrameLocks noGrp="1"/>
          </p:cNvGraphicFramePr>
          <p:nvPr>
            <p:extLst>
              <p:ext uri="{D42A27DB-BD31-4B8C-83A1-F6EECF244321}">
                <p14:modId xmlns:p14="http://schemas.microsoft.com/office/powerpoint/2010/main" val="2483132034"/>
              </p:ext>
            </p:extLst>
          </p:nvPr>
        </p:nvGraphicFramePr>
        <p:xfrm>
          <a:off x="152400" y="5059680"/>
          <a:ext cx="8763000" cy="18796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807647100"/>
                    </a:ext>
                  </a:extLst>
                </a:gridCol>
                <a:gridCol w="4381500">
                  <a:extLst>
                    <a:ext uri="{9D8B030D-6E8A-4147-A177-3AD203B41FA5}">
                      <a16:colId xmlns:a16="http://schemas.microsoft.com/office/drawing/2014/main" val="3683641498"/>
                    </a:ext>
                  </a:extLst>
                </a:gridCol>
              </a:tblGrid>
              <a:tr h="370840">
                <a:tc>
                  <a:txBody>
                    <a:bodyPr/>
                    <a:lstStyle/>
                    <a:p>
                      <a:r>
                        <a:rPr lang="ro-RO" dirty="0"/>
                        <a:t>Caracteristica I-V este abruptă</a:t>
                      </a:r>
                    </a:p>
                    <a:p>
                      <a:r>
                        <a:rPr lang="ro-RO" dirty="0"/>
                        <a:t>Caracteristica I-V reversibilă</a:t>
                      </a:r>
                      <a:endParaRPr lang="en-US" dirty="0"/>
                    </a:p>
                  </a:txBody>
                  <a:tcPr/>
                </a:tc>
                <a:tc>
                  <a:txBody>
                    <a:bodyPr/>
                    <a:lstStyle/>
                    <a:p>
                      <a:r>
                        <a:rPr lang="ro-RO" dirty="0"/>
                        <a:t>Caracteristica I-V este în dezvoltare graduală</a:t>
                      </a:r>
                    </a:p>
                    <a:p>
                      <a:r>
                        <a:rPr lang="ro-RO" dirty="0"/>
                        <a:t>Nu este total reversibilă dacă este necontrolată</a:t>
                      </a:r>
                      <a:endParaRPr lang="en-US" dirty="0"/>
                    </a:p>
                  </a:txBody>
                  <a:tcPr/>
                </a:tc>
                <a:extLst>
                  <a:ext uri="{0D108BD9-81ED-4DB2-BD59-A6C34878D82A}">
                    <a16:rowId xmlns:a16="http://schemas.microsoft.com/office/drawing/2014/main" val="2375069197"/>
                  </a:ext>
                </a:extLst>
              </a:tr>
              <a:tr h="370840">
                <a:tc>
                  <a:txBody>
                    <a:bodyPr/>
                    <a:lstStyle/>
                    <a:p>
                      <a:r>
                        <a:rPr lang="ro-RO"/>
                        <a:t>Nu necesită </a:t>
                      </a:r>
                      <a:r>
                        <a:rPr lang="ro-RO" dirty="0"/>
                        <a:t>purtători de sarcină cu energie cinetică înaltă</a:t>
                      </a:r>
                      <a:endParaRPr lang="en-US" dirty="0"/>
                    </a:p>
                  </a:txBody>
                  <a:tcPr/>
                </a:tc>
                <a:tc>
                  <a:txBody>
                    <a:bodyPr/>
                    <a:lstStyle/>
                    <a:p>
                      <a:r>
                        <a:rPr lang="ro-RO" dirty="0"/>
                        <a:t>Necesită purtători de sarcină cu energie cinetică înaltă</a:t>
                      </a:r>
                      <a:endParaRPr lang="en-US" dirty="0"/>
                    </a:p>
                  </a:txBody>
                  <a:tcPr/>
                </a:tc>
                <a:extLst>
                  <a:ext uri="{0D108BD9-81ED-4DB2-BD59-A6C34878D82A}">
                    <a16:rowId xmlns:a16="http://schemas.microsoft.com/office/drawing/2014/main" val="2201618304"/>
                  </a:ext>
                </a:extLst>
              </a:tr>
              <a:tr h="370840">
                <a:tc>
                  <a:txBody>
                    <a:bodyPr/>
                    <a:lstStyle/>
                    <a:p>
                      <a:r>
                        <a:rPr lang="ro-RO" dirty="0"/>
                        <a:t>Are loc la temperaturi joase. Nu cauzează creștere importantă a temperaturii joncțiunii</a:t>
                      </a:r>
                      <a:endParaRPr lang="en-US" dirty="0"/>
                    </a:p>
                  </a:txBody>
                  <a:tcPr/>
                </a:tc>
                <a:tc>
                  <a:txBody>
                    <a:bodyPr/>
                    <a:lstStyle/>
                    <a:p>
                      <a:r>
                        <a:rPr lang="ro-RO" dirty="0"/>
                        <a:t>Are loc la temperaturi mai înalte. Temperatura joncțiunii poate crește substanțial</a:t>
                      </a:r>
                      <a:endParaRPr lang="en-US" dirty="0"/>
                    </a:p>
                  </a:txBody>
                  <a:tcPr/>
                </a:tc>
                <a:extLst>
                  <a:ext uri="{0D108BD9-81ED-4DB2-BD59-A6C34878D82A}">
                    <a16:rowId xmlns:a16="http://schemas.microsoft.com/office/drawing/2014/main" val="4233098566"/>
                  </a:ext>
                </a:extLst>
              </a:tr>
              <a:tr h="370840">
                <a:tc>
                  <a:txBody>
                    <a:bodyPr/>
                    <a:lstStyle/>
                    <a:p>
                      <a:r>
                        <a:rPr lang="ro-RO" dirty="0"/>
                        <a:t>Utilă ca tensiuni de referințe, în stabilizarea și controlul tensiunilor</a:t>
                      </a:r>
                      <a:endParaRPr lang="en-US" dirty="0"/>
                    </a:p>
                  </a:txBody>
                  <a:tcPr/>
                </a:tc>
                <a:tc>
                  <a:txBody>
                    <a:bodyPr/>
                    <a:lstStyle/>
                    <a:p>
                      <a:r>
                        <a:rPr lang="ro-RO" dirty="0"/>
                        <a:t>Utilă în protecția de supratensiuni a dispozitivelor, în </a:t>
                      </a:r>
                      <a:r>
                        <a:rPr lang="ro-RO" dirty="0" err="1"/>
                        <a:t>fotodetectoare</a:t>
                      </a:r>
                      <a:r>
                        <a:rPr lang="ro-RO" dirty="0"/>
                        <a:t>, măsurători de tensiuni înalte</a:t>
                      </a:r>
                      <a:endParaRPr lang="en-US" dirty="0"/>
                    </a:p>
                  </a:txBody>
                  <a:tcPr/>
                </a:tc>
                <a:extLst>
                  <a:ext uri="{0D108BD9-81ED-4DB2-BD59-A6C34878D82A}">
                    <a16:rowId xmlns:a16="http://schemas.microsoft.com/office/drawing/2014/main" val="3793749510"/>
                  </a:ext>
                </a:extLst>
              </a:tr>
            </a:tbl>
          </a:graphicData>
        </a:graphic>
      </p:graphicFrame>
    </p:spTree>
    <p:extLst>
      <p:ext uri="{BB962C8B-B14F-4D97-AF65-F5344CB8AC3E}">
        <p14:creationId xmlns:p14="http://schemas.microsoft.com/office/powerpoint/2010/main" val="331287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490538"/>
          </a:xfrm>
        </p:spPr>
        <p:txBody>
          <a:bodyPr>
            <a:normAutofit fontScale="90000"/>
          </a:bodyPr>
          <a:lstStyle/>
          <a:p>
            <a:pPr>
              <a:defRPr/>
            </a:pPr>
            <a:r>
              <a:rPr lang="ro-RO" dirty="0" err="1"/>
              <a:t>stabilitroane</a:t>
            </a:r>
            <a:r>
              <a:rPr lang="ro-RO" dirty="0"/>
              <a:t> de impuls și de precizie înaltă</a:t>
            </a:r>
            <a:endParaRPr lang="en-GB" dirty="0"/>
          </a:p>
        </p:txBody>
      </p:sp>
      <p:sp>
        <p:nvSpPr>
          <p:cNvPr id="39939" name="Content Placeholder 2"/>
          <p:cNvSpPr>
            <a:spLocks noGrp="1"/>
          </p:cNvSpPr>
          <p:nvPr>
            <p:ph idx="1"/>
          </p:nvPr>
        </p:nvSpPr>
        <p:spPr>
          <a:xfrm>
            <a:off x="152400" y="676805"/>
            <a:ext cx="8763000" cy="3449637"/>
          </a:xfrm>
        </p:spPr>
        <p:txBody>
          <a:bodyPr/>
          <a:lstStyle/>
          <a:p>
            <a:r>
              <a:rPr lang="en-GB" altLang="en-US" dirty="0" err="1">
                <a:latin typeface="Times New Roman" panose="02020603050405020304" pitchFamily="18" charset="0"/>
                <a:cs typeface="Times New Roman" panose="02020603050405020304" pitchFamily="18" charset="0"/>
              </a:rPr>
              <a:t>Unele</a:t>
            </a:r>
            <a:r>
              <a:rPr lang="en-GB" altLang="en-US" dirty="0">
                <a:latin typeface="Times New Roman" panose="02020603050405020304" pitchFamily="18" charset="0"/>
                <a:cs typeface="Times New Roman" panose="02020603050405020304" pitchFamily="18" charset="0"/>
              </a:rPr>
              <a:t> </a:t>
            </a:r>
            <a:r>
              <a:rPr lang="ro-RO" altLang="en-US" dirty="0">
                <a:latin typeface="Times New Roman" panose="02020603050405020304" pitchFamily="18" charset="0"/>
                <a:cs typeface="Times New Roman" panose="02020603050405020304" pitchFamily="18" charset="0"/>
              </a:rPr>
              <a:t>DZ</a:t>
            </a:r>
            <a:r>
              <a:rPr lang="en-GB" altLang="en-US" dirty="0">
                <a:latin typeface="Times New Roman" panose="02020603050405020304" pitchFamily="18" charset="0"/>
                <a:cs typeface="Times New Roman" panose="02020603050405020304" pitchFamily="18" charset="0"/>
              </a:rPr>
              <a:t> pot fi </a:t>
            </a:r>
            <a:r>
              <a:rPr lang="en-GB" altLang="en-US" dirty="0" err="1">
                <a:latin typeface="Times New Roman" panose="02020603050405020304" pitchFamily="18" charset="0"/>
                <a:cs typeface="Times New Roman" panose="02020603050405020304" pitchFamily="18" charset="0"/>
              </a:rPr>
              <a:t>utilizate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în</a:t>
            </a:r>
            <a:r>
              <a:rPr lang="en-GB" altLang="en-US" dirty="0">
                <a:latin typeface="Times New Roman" panose="02020603050405020304" pitchFamily="18" charset="0"/>
                <a:cs typeface="Times New Roman" panose="02020603050405020304" pitchFamily="18" charset="0"/>
              </a:rPr>
              <a:t> </a:t>
            </a:r>
            <a:r>
              <a:rPr lang="ro-RO" altLang="en-US" b="1" dirty="0">
                <a:latin typeface="Times New Roman" panose="02020603050405020304" pitchFamily="18" charset="0"/>
                <a:cs typeface="Times New Roman" panose="02020603050405020304" pitchFamily="18" charset="0"/>
              </a:rPr>
              <a:t>regim de impuls - </a:t>
            </a:r>
            <a:r>
              <a:rPr lang="en-GB" altLang="en-US" b="1" dirty="0">
                <a:latin typeface="Times New Roman" panose="02020603050405020304" pitchFamily="18" charset="0"/>
                <a:cs typeface="Times New Roman" panose="02020603050405020304" pitchFamily="18" charset="0"/>
              </a:rPr>
              <a:t>diode </a:t>
            </a:r>
            <a:r>
              <a:rPr lang="en-GB" altLang="en-US" b="1" dirty="0" err="1">
                <a:latin typeface="Times New Roman" panose="02020603050405020304" pitchFamily="18" charset="0"/>
                <a:cs typeface="Times New Roman" panose="02020603050405020304" pitchFamily="18" charset="0"/>
              </a:rPr>
              <a:t>zener</a:t>
            </a:r>
            <a:r>
              <a:rPr lang="en-GB" altLang="en-US" b="1" dirty="0">
                <a:latin typeface="Times New Roman" panose="02020603050405020304" pitchFamily="18" charset="0"/>
                <a:cs typeface="Times New Roman" panose="02020603050405020304" pitchFamily="18" charset="0"/>
              </a:rPr>
              <a:t> </a:t>
            </a:r>
            <a:r>
              <a:rPr lang="ro-RO" altLang="en-US" b="1" dirty="0">
                <a:latin typeface="Times New Roman" panose="02020603050405020304" pitchFamily="18" charset="0"/>
                <a:cs typeface="Times New Roman" panose="02020603050405020304" pitchFamily="18" charset="0"/>
              </a:rPr>
              <a:t>de impuls</a:t>
            </a:r>
            <a:r>
              <a:rPr lang="en-GB" altLang="en-US" dirty="0">
                <a:latin typeface="Times New Roman" panose="02020603050405020304" pitchFamily="18" charset="0"/>
                <a:cs typeface="Times New Roman" panose="02020603050405020304" pitchFamily="18" charset="0"/>
              </a:rPr>
              <a:t>.</a:t>
            </a:r>
            <a:endParaRPr lang="ro-RO" altLang="en-US" dirty="0">
              <a:latin typeface="Times New Roman" panose="02020603050405020304" pitchFamily="18" charset="0"/>
              <a:cs typeface="Times New Roman" panose="02020603050405020304" pitchFamily="18" charset="0"/>
            </a:endParaRPr>
          </a:p>
          <a:p>
            <a:r>
              <a:rPr lang="en-GB" altLang="en-US" b="1" dirty="0">
                <a:latin typeface="Times New Roman" panose="02020603050405020304" pitchFamily="18" charset="0"/>
                <a:cs typeface="Times New Roman" panose="02020603050405020304" pitchFamily="18" charset="0"/>
              </a:rPr>
              <a:t>Tip de </a:t>
            </a:r>
            <a:r>
              <a:rPr lang="en-GB" altLang="en-US" b="1" dirty="0" err="1">
                <a:latin typeface="Times New Roman" panose="02020603050405020304" pitchFamily="18" charset="0"/>
                <a:cs typeface="Times New Roman" panose="02020603050405020304" pitchFamily="18" charset="0"/>
              </a:rPr>
              <a:t>protecție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gestionează</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impulsuri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tranzitorii</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supratensiune</a:t>
            </a:r>
            <a:r>
              <a:rPr lang="en-GB" altLang="en-US" dirty="0">
                <a:latin typeface="Times New Roman" panose="02020603050405020304" pitchFamily="18" charset="0"/>
                <a:cs typeface="Times New Roman" panose="02020603050405020304" pitchFamily="18" charset="0"/>
              </a:rPr>
              <a:t>,</a:t>
            </a:r>
            <a:r>
              <a:rPr lang="ro-RO"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supratensiuni</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comutare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până</a:t>
            </a:r>
            <a:r>
              <a:rPr lang="en-GB" altLang="en-US" dirty="0">
                <a:latin typeface="Times New Roman" panose="02020603050405020304" pitchFamily="18" charset="0"/>
                <a:cs typeface="Times New Roman" panose="02020603050405020304" pitchFamily="18" charset="0"/>
              </a:rPr>
              <a:t> la </a:t>
            </a:r>
            <a:r>
              <a:rPr lang="en-GB" altLang="en-US" dirty="0" err="1">
                <a:latin typeface="Times New Roman" panose="02020603050405020304" pitchFamily="18" charset="0"/>
                <a:cs typeface="Times New Roman" panose="02020603050405020304" pitchFamily="18" charset="0"/>
              </a:rPr>
              <a:t>milisecunde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și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descărcări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electrostatice</a:t>
            </a:r>
            <a:r>
              <a:rPr lang="ro-RO" altLang="en-US" dirty="0">
                <a:latin typeface="Times New Roman" panose="02020603050405020304" pitchFamily="18" charset="0"/>
                <a:cs typeface="Times New Roman" panose="02020603050405020304" pitchFamily="18" charset="0"/>
              </a:rPr>
              <a:t> </a:t>
            </a:r>
            <a:r>
              <a:rPr lang="en-GB" altLang="en-US" dirty="0">
                <a:latin typeface="Times New Roman" panose="02020603050405020304" pitchFamily="18" charset="0"/>
                <a:cs typeface="Times New Roman" panose="02020603050405020304" pitchFamily="18" charset="0"/>
              </a:rPr>
              <a:t>(ESD)</a:t>
            </a:r>
            <a:endParaRPr lang="ro-RO" altLang="en-US" dirty="0">
              <a:latin typeface="Times New Roman" panose="02020603050405020304" pitchFamily="18" charset="0"/>
              <a:cs typeface="Times New Roman" panose="02020603050405020304" pitchFamily="18" charset="0"/>
            </a:endParaRPr>
          </a:p>
          <a:p>
            <a:r>
              <a:rPr lang="en-GB" altLang="en-US" b="1" dirty="0" err="1">
                <a:latin typeface="Times New Roman" panose="02020603050405020304" pitchFamily="18" charset="0"/>
                <a:cs typeface="Times New Roman" panose="02020603050405020304" pitchFamily="18" charset="0"/>
              </a:rPr>
              <a:t>Tensiunea</a:t>
            </a:r>
            <a:r>
              <a:rPr lang="en-GB" altLang="en-US" b="1" dirty="0">
                <a:latin typeface="Times New Roman" panose="02020603050405020304" pitchFamily="18" charset="0"/>
                <a:cs typeface="Times New Roman" panose="02020603050405020304" pitchFamily="18" charset="0"/>
              </a:rPr>
              <a:t> de </a:t>
            </a:r>
            <a:r>
              <a:rPr lang="en-GB" altLang="en-US" b="1" dirty="0" err="1">
                <a:latin typeface="Times New Roman" panose="02020603050405020304" pitchFamily="18" charset="0"/>
                <a:cs typeface="Times New Roman" panose="02020603050405020304" pitchFamily="18" charset="0"/>
              </a:rPr>
              <a:t>funcționare</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obicei</a:t>
            </a:r>
            <a:r>
              <a:rPr lang="en-GB" altLang="en-US" dirty="0">
                <a:latin typeface="Times New Roman" panose="02020603050405020304" pitchFamily="18" charset="0"/>
                <a:cs typeface="Times New Roman" panose="02020603050405020304" pitchFamily="18" charset="0"/>
              </a:rPr>
              <a:t> de la 5,6 V la 82 V.</a:t>
            </a:r>
            <a:endParaRPr lang="ro-RO" altLang="en-US" dirty="0">
              <a:latin typeface="Times New Roman" panose="02020603050405020304" pitchFamily="18" charset="0"/>
              <a:cs typeface="Times New Roman" panose="02020603050405020304" pitchFamily="18" charset="0"/>
            </a:endParaRPr>
          </a:p>
          <a:p>
            <a:r>
              <a:rPr lang="en-GB" altLang="en-US" b="1" dirty="0" err="1">
                <a:latin typeface="Times New Roman" panose="02020603050405020304" pitchFamily="18" charset="0"/>
                <a:cs typeface="Times New Roman" panose="02020603050405020304" pitchFamily="18" charset="0"/>
              </a:rPr>
              <a:t>Funcția</a:t>
            </a:r>
            <a:r>
              <a:rPr lang="en-GB" altLang="en-US" b="1" dirty="0">
                <a:latin typeface="Times New Roman" panose="02020603050405020304" pitchFamily="18" charset="0"/>
                <a:cs typeface="Times New Roman" panose="02020603050405020304" pitchFamily="18" charset="0"/>
              </a:rPr>
              <a:t> </a:t>
            </a:r>
            <a:r>
              <a:rPr lang="en-GB" altLang="en-US" b="1" dirty="0" err="1">
                <a:latin typeface="Times New Roman" panose="02020603050405020304" pitchFamily="18" charset="0"/>
                <a:cs typeface="Times New Roman" panose="02020603050405020304" pitchFamily="18" charset="0"/>
              </a:rPr>
              <a:t>circuitului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Dincolo</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protecție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acestea</a:t>
            </a:r>
            <a:r>
              <a:rPr lang="en-GB" altLang="en-US" dirty="0">
                <a:latin typeface="Times New Roman" panose="02020603050405020304" pitchFamily="18" charset="0"/>
                <a:cs typeface="Times New Roman" panose="02020603050405020304" pitchFamily="18" charset="0"/>
              </a:rPr>
              <a:t> sunt </a:t>
            </a:r>
            <a:r>
              <a:rPr lang="en-GB" altLang="en-US" dirty="0" err="1">
                <a:latin typeface="Times New Roman" panose="02020603050405020304" pitchFamily="18" charset="0"/>
                <a:cs typeface="Times New Roman" panose="02020603050405020304" pitchFamily="18" charset="0"/>
              </a:rPr>
              <a:t>utilizate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pentru</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reglarea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tensiunii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tăierea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formei</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undă</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în</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circuitele</a:t>
            </a:r>
            <a:r>
              <a:rPr lang="en-GB" altLang="en-US" dirty="0">
                <a:latin typeface="Times New Roman" panose="02020603050405020304" pitchFamily="18" charset="0"/>
                <a:cs typeface="Times New Roman" panose="02020603050405020304" pitchFamily="18" charset="0"/>
              </a:rPr>
              <a:t> de </a:t>
            </a:r>
            <a:r>
              <a:rPr lang="ro-RO" altLang="en-US" dirty="0">
                <a:latin typeface="Times New Roman" panose="02020603050405020304" pitchFamily="18" charset="0"/>
                <a:cs typeface="Times New Roman" panose="02020603050405020304" pitchFamily="18" charset="0"/>
              </a:rPr>
              <a:t>CA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și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deplasarea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semnalului</a:t>
            </a:r>
            <a:r>
              <a:rPr lang="en-GB" altLang="en-US" dirty="0">
                <a:latin typeface="Times New Roman" panose="02020603050405020304" pitchFamily="18" charset="0"/>
                <a:cs typeface="Times New Roman" panose="02020603050405020304" pitchFamily="18" charset="0"/>
              </a:rPr>
              <a:t>.</a:t>
            </a:r>
            <a:r>
              <a:rPr lang="ro-RO" altLang="en-US" dirty="0">
                <a:latin typeface="Times New Roman" panose="02020603050405020304" pitchFamily="18" charset="0"/>
                <a:cs typeface="Times New Roman" panose="02020603050405020304" pitchFamily="18" charset="0"/>
              </a:rPr>
              <a:t> </a:t>
            </a:r>
          </a:p>
          <a:p>
            <a:r>
              <a:rPr lang="en-GB" altLang="en-US" dirty="0" err="1">
                <a:latin typeface="Times New Roman" panose="02020603050405020304" pitchFamily="18" charset="0"/>
                <a:cs typeface="Times New Roman" panose="02020603050405020304" pitchFamily="18" charset="0"/>
              </a:rPr>
              <a:t>Pentru</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utilizarea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în</a:t>
            </a:r>
            <a:r>
              <a:rPr lang="en-GB" altLang="en-US" dirty="0">
                <a:latin typeface="Times New Roman" panose="02020603050405020304" pitchFamily="18" charset="0"/>
                <a:cs typeface="Times New Roman" panose="02020603050405020304" pitchFamily="18" charset="0"/>
              </a:rPr>
              <a:t> cascade </a:t>
            </a:r>
            <a:r>
              <a:rPr lang="en-GB" altLang="en-US" dirty="0" err="1">
                <a:latin typeface="Times New Roman" panose="02020603050405020304" pitchFamily="18" charset="0"/>
                <a:cs typeface="Times New Roman" panose="02020603050405020304" pitchFamily="18" charset="0"/>
              </a:rPr>
              <a:t>critice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și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echipamente</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măsurare</a:t>
            </a:r>
            <a:r>
              <a:rPr lang="en-GB" altLang="en-US" dirty="0">
                <a:latin typeface="Times New Roman" panose="02020603050405020304" pitchFamily="18" charset="0"/>
                <a:cs typeface="Times New Roman" panose="02020603050405020304" pitchFamily="18" charset="0"/>
              </a:rPr>
              <a:t>, au </a:t>
            </a:r>
            <a:r>
              <a:rPr lang="en-GB" altLang="en-US" dirty="0" err="1">
                <a:latin typeface="Times New Roman" panose="02020603050405020304" pitchFamily="18" charset="0"/>
                <a:cs typeface="Times New Roman" panose="02020603050405020304" pitchFamily="18" charset="0"/>
              </a:rPr>
              <a:t>fost</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dezvoltate</a:t>
            </a:r>
            <a:r>
              <a:rPr lang="en-GB" altLang="en-US" dirty="0">
                <a:latin typeface="Times New Roman" panose="02020603050405020304" pitchFamily="18" charset="0"/>
                <a:cs typeface="Times New Roman" panose="02020603050405020304" pitchFamily="18" charset="0"/>
              </a:rPr>
              <a:t> </a:t>
            </a:r>
            <a:r>
              <a:rPr lang="ro-RO" altLang="en-US" b="1" dirty="0">
                <a:solidFill>
                  <a:srgbClr val="FF0000"/>
                </a:solidFill>
                <a:latin typeface="Times New Roman" panose="02020603050405020304" pitchFamily="18" charset="0"/>
                <a:cs typeface="Times New Roman" panose="02020603050405020304" pitchFamily="18" charset="0"/>
              </a:rPr>
              <a:t>DZ</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speciale</a:t>
            </a:r>
            <a:r>
              <a:rPr lang="en-GB" altLang="en-US" b="1" dirty="0">
                <a:solidFill>
                  <a:srgbClr val="FF0000"/>
                </a:solidFill>
                <a:latin typeface="Times New Roman" panose="02020603050405020304" pitchFamily="18" charset="0"/>
                <a:cs typeface="Times New Roman" panose="02020603050405020304" pitchFamily="18" charset="0"/>
              </a:rPr>
              <a:t> de </a:t>
            </a:r>
            <a:r>
              <a:rPr lang="en-GB" altLang="en-US" b="1" dirty="0" err="1">
                <a:solidFill>
                  <a:srgbClr val="FF0000"/>
                </a:solidFill>
                <a:latin typeface="Times New Roman" panose="02020603050405020304" pitchFamily="18" charset="0"/>
                <a:cs typeface="Times New Roman" panose="02020603050405020304" pitchFamily="18" charset="0"/>
              </a:rPr>
              <a:t>precizie</a:t>
            </a:r>
            <a:r>
              <a:rPr lang="en-GB" altLang="en-US" dirty="0">
                <a:latin typeface="Times New Roman" panose="02020603050405020304" pitchFamily="18" charset="0"/>
                <a:cs typeface="Times New Roman" panose="02020603050405020304" pitchFamily="18" charset="0"/>
              </a:rPr>
              <a:t>.</a:t>
            </a:r>
            <a:r>
              <a:rPr lang="ro-RO" altLang="en-US" dirty="0">
                <a:latin typeface="Times New Roman" panose="02020603050405020304" pitchFamily="18" charset="0"/>
                <a:cs typeface="Times New Roman" panose="02020603050405020304" pitchFamily="18" charset="0"/>
              </a:rPr>
              <a:t> P</a:t>
            </a:r>
            <a:r>
              <a:rPr lang="en-GB" altLang="en-US" dirty="0" err="1">
                <a:latin typeface="Times New Roman" panose="02020603050405020304" pitchFamily="18" charset="0"/>
                <a:cs typeface="Times New Roman" panose="02020603050405020304" pitchFamily="18" charset="0"/>
              </a:rPr>
              <a:t>rin</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conectarea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în</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serie</a:t>
            </a:r>
            <a:r>
              <a:rPr lang="en-GB" altLang="en-US" dirty="0">
                <a:latin typeface="Times New Roman" panose="02020603050405020304" pitchFamily="18" charset="0"/>
                <a:cs typeface="Times New Roman" panose="02020603050405020304" pitchFamily="18" charset="0"/>
              </a:rPr>
              <a:t> a </a:t>
            </a:r>
            <a:r>
              <a:rPr lang="en-GB" altLang="en-US" dirty="0" err="1">
                <a:latin typeface="Times New Roman" panose="02020603050405020304" pitchFamily="18" charset="0"/>
                <a:cs typeface="Times New Roman" panose="02020603050405020304" pitchFamily="18" charset="0"/>
              </a:rPr>
              <a:t>două</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sau</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mai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multe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joncțiuni</a:t>
            </a:r>
            <a:r>
              <a:rPr lang="en-GB" altLang="en-US" dirty="0">
                <a:latin typeface="Times New Roman" panose="02020603050405020304" pitchFamily="18" charset="0"/>
                <a:cs typeface="Times New Roman" panose="02020603050405020304" pitchFamily="18" charset="0"/>
              </a:rPr>
              <a:t> </a:t>
            </a:r>
            <a:r>
              <a:rPr lang="en-GB" altLang="en-US" i="1" dirty="0">
                <a:solidFill>
                  <a:schemeClr val="accent1"/>
                </a:solidFill>
                <a:latin typeface="Times New Roman" panose="02020603050405020304" pitchFamily="18" charset="0"/>
                <a:cs typeface="Times New Roman" panose="02020603050405020304" pitchFamily="18" charset="0"/>
              </a:rPr>
              <a:t>p-n</a:t>
            </a:r>
            <a:r>
              <a:rPr lang="en-GB" altLang="en-US" dirty="0">
                <a:latin typeface="Times New Roman" panose="02020603050405020304" pitchFamily="18" charset="0"/>
                <a:cs typeface="Times New Roman" panose="02020603050405020304" pitchFamily="18" charset="0"/>
              </a:rPr>
              <a:t>, se </a:t>
            </a:r>
            <a:r>
              <a:rPr lang="en-GB" altLang="en-US" dirty="0" err="1">
                <a:latin typeface="Times New Roman" panose="02020603050405020304" pitchFamily="18" charset="0"/>
                <a:cs typeface="Times New Roman" panose="02020603050405020304" pitchFamily="18" charset="0"/>
              </a:rPr>
              <a:t>obține</a:t>
            </a:r>
            <a:r>
              <a:rPr lang="en-GB" altLang="en-US" dirty="0">
                <a:latin typeface="Times New Roman" panose="02020603050405020304" pitchFamily="18" charset="0"/>
                <a:cs typeface="Times New Roman" panose="02020603050405020304" pitchFamily="18" charset="0"/>
              </a:rPr>
              <a:t> o </a:t>
            </a:r>
            <a:r>
              <a:rPr lang="en-GB" altLang="en-US" dirty="0" err="1">
                <a:latin typeface="Times New Roman" panose="02020603050405020304" pitchFamily="18" charset="0"/>
                <a:cs typeface="Times New Roman" panose="02020603050405020304" pitchFamily="18" charset="0"/>
              </a:rPr>
              <a:t>precizie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ridicată</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și</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stabilitatea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tensiunii</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stabilizare</a:t>
            </a:r>
            <a:r>
              <a:rPr lang="en-GB" altLang="en-US" dirty="0">
                <a:latin typeface="Times New Roman" panose="02020603050405020304" pitchFamily="18" charset="0"/>
                <a:cs typeface="Times New Roman" panose="02020603050405020304" pitchFamily="18" charset="0"/>
              </a:rPr>
              <a:t> la </a:t>
            </a:r>
            <a:r>
              <a:rPr lang="en-GB" altLang="en-US" dirty="0" err="1">
                <a:latin typeface="Times New Roman" panose="02020603050405020304" pitchFamily="18" charset="0"/>
                <a:cs typeface="Times New Roman" panose="02020603050405020304" pitchFamily="18" charset="0"/>
              </a:rPr>
              <a:t>schimbările</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curent</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și</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temperatură</a:t>
            </a:r>
            <a:r>
              <a:rPr lang="en-GB" altLang="en-US" dirty="0">
                <a:latin typeface="Times New Roman" panose="02020603050405020304" pitchFamily="18" charset="0"/>
                <a:cs typeface="Times New Roman" panose="02020603050405020304" pitchFamily="18" charset="0"/>
              </a:rPr>
              <a:t> (</a:t>
            </a:r>
            <a:r>
              <a:rPr lang="el-GR" altLang="en-US" b="1" dirty="0">
                <a:latin typeface="Times New Roman" panose="02020603050405020304" pitchFamily="18" charset="0"/>
                <a:cs typeface="Times New Roman" panose="02020603050405020304" pitchFamily="18" charset="0"/>
              </a:rPr>
              <a:t>α</a:t>
            </a:r>
            <a:r>
              <a:rPr lang="en-GB" altLang="en-US" b="1" baseline="-25000" dirty="0">
                <a:latin typeface="Times New Roman" panose="02020603050405020304" pitchFamily="18" charset="0"/>
                <a:cs typeface="Times New Roman" panose="02020603050405020304" pitchFamily="18" charset="0"/>
              </a:rPr>
              <a:t>Us</a:t>
            </a:r>
            <a:r>
              <a:rPr lang="en-GB" altLang="en-US" b="1" dirty="0">
                <a:latin typeface="Times New Roman" panose="02020603050405020304" pitchFamily="18" charset="0"/>
                <a:cs typeface="Times New Roman" panose="02020603050405020304" pitchFamily="18" charset="0"/>
              </a:rPr>
              <a:t>t</a:t>
            </a:r>
            <a:r>
              <a:rPr lang="ro-RO" altLang="en-US" b="1" dirty="0">
                <a:latin typeface="Times New Roman" panose="02020603050405020304" pitchFamily="18" charset="0"/>
                <a:cs typeface="Times New Roman" panose="02020603050405020304" pitchFamily="18" charset="0"/>
              </a:rPr>
              <a:t> </a:t>
            </a:r>
            <a:r>
              <a:rPr lang="en-GB" altLang="en-US" b="1" dirty="0">
                <a:latin typeface="Times New Roman" panose="02020603050405020304" pitchFamily="18" charset="0"/>
                <a:cs typeface="Times New Roman" panose="02020603050405020304" pitchFamily="18" charset="0"/>
              </a:rPr>
              <a:t>≤</a:t>
            </a:r>
            <a:r>
              <a:rPr lang="ro-RO" altLang="en-US" b="1" dirty="0">
                <a:latin typeface="Times New Roman" panose="02020603050405020304" pitchFamily="18" charset="0"/>
                <a:cs typeface="Times New Roman" panose="02020603050405020304" pitchFamily="18" charset="0"/>
              </a:rPr>
              <a:t> </a:t>
            </a:r>
            <a:r>
              <a:rPr lang="en-GB" altLang="en-US" b="1" dirty="0">
                <a:latin typeface="Times New Roman" panose="02020603050405020304" pitchFamily="18" charset="0"/>
                <a:cs typeface="Times New Roman" panose="02020603050405020304" pitchFamily="18" charset="0"/>
              </a:rPr>
              <a:t>0,0005% / ∘C</a:t>
            </a:r>
            <a:r>
              <a:rPr lang="en-GB" altLang="en-US" dirty="0">
                <a:latin typeface="Times New Roman" panose="02020603050405020304" pitchFamily="18" charset="0"/>
                <a:cs typeface="Times New Roman" panose="02020603050405020304" pitchFamily="18" charset="0"/>
              </a:rPr>
              <a:t>).</a:t>
            </a:r>
          </a:p>
          <a:p>
            <a:r>
              <a:rPr lang="ro-RO" altLang="en-US" dirty="0">
                <a:latin typeface="Times New Roman" panose="02020603050405020304" pitchFamily="18" charset="0"/>
                <a:cs typeface="Times New Roman" panose="02020603050405020304" pitchFamily="18" charset="0"/>
              </a:rPr>
              <a:t>Pe lângă DZ</a:t>
            </a:r>
            <a:r>
              <a:rPr lang="en-GB" altLang="en-US" dirty="0">
                <a:latin typeface="Times New Roman" panose="02020603050405020304" pitchFamily="18" charset="0"/>
                <a:cs typeface="Times New Roman" panose="02020603050405020304" pitchFamily="18" charset="0"/>
              </a:rPr>
              <a:t> cu </a:t>
            </a:r>
            <a:r>
              <a:rPr lang="en-GB" altLang="en-US" dirty="0" err="1">
                <a:latin typeface="Times New Roman" panose="02020603050405020304" pitchFamily="18" charset="0"/>
                <a:cs typeface="Times New Roman" panose="02020603050405020304" pitchFamily="18" charset="0"/>
              </a:rPr>
              <a:t>caracteristică</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asimetrică</a:t>
            </a:r>
            <a:r>
              <a:rPr lang="en-GB" altLang="en-US" dirty="0">
                <a:latin typeface="Times New Roman" panose="02020603050405020304" pitchFamily="18" charset="0"/>
                <a:cs typeface="Times New Roman" panose="02020603050405020304" pitchFamily="18" charset="0"/>
              </a:rPr>
              <a:t> I - V, sunt </a:t>
            </a:r>
            <a:r>
              <a:rPr lang="en-GB" altLang="en-US" dirty="0" err="1">
                <a:latin typeface="Times New Roman" panose="02020603050405020304" pitchFamily="18" charset="0"/>
                <a:cs typeface="Times New Roman" panose="02020603050405020304" pitchFamily="18" charset="0"/>
              </a:rPr>
              <a:t>produse</a:t>
            </a:r>
            <a:r>
              <a:rPr lang="en-GB" altLang="en-US" dirty="0">
                <a:latin typeface="Times New Roman" panose="02020603050405020304" pitchFamily="18" charset="0"/>
                <a:cs typeface="Times New Roman" panose="02020603050405020304" pitchFamily="18" charset="0"/>
              </a:rPr>
              <a:t> </a:t>
            </a:r>
            <a:r>
              <a:rPr lang="ro-RO" altLang="en-US" b="1" dirty="0">
                <a:solidFill>
                  <a:srgbClr val="FF0000"/>
                </a:solidFill>
                <a:latin typeface="Times New Roman" panose="02020603050405020304" pitchFamily="18" charset="0"/>
                <a:cs typeface="Times New Roman" panose="02020603050405020304" pitchFamily="18" charset="0"/>
              </a:rPr>
              <a:t>DZ</a:t>
            </a:r>
            <a:r>
              <a:rPr lang="en-GB" altLang="en-US" b="1" dirty="0">
                <a:solidFill>
                  <a:srgbClr val="FF0000"/>
                </a:solidFill>
                <a:latin typeface="Times New Roman" panose="02020603050405020304" pitchFamily="18" charset="0"/>
                <a:cs typeface="Times New Roman" panose="02020603050405020304" pitchFamily="18" charset="0"/>
              </a:rPr>
              <a:t> cu </a:t>
            </a:r>
            <a:r>
              <a:rPr lang="en-GB" altLang="en-US" b="1" dirty="0" err="1">
                <a:solidFill>
                  <a:srgbClr val="FF0000"/>
                </a:solidFill>
                <a:latin typeface="Times New Roman" panose="02020603050405020304" pitchFamily="18" charset="0"/>
                <a:cs typeface="Times New Roman" panose="02020603050405020304" pitchFamily="18" charset="0"/>
              </a:rPr>
              <a:t>doi</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ano</a:t>
            </a:r>
            <a:r>
              <a:rPr lang="ro-RO" altLang="en-US" b="1" dirty="0">
                <a:solidFill>
                  <a:srgbClr val="FF0000"/>
                </a:solidFill>
                <a:latin typeface="Times New Roman" panose="02020603050405020304" pitchFamily="18" charset="0"/>
                <a:cs typeface="Times New Roman" panose="02020603050405020304" pitchFamily="18" charset="0"/>
              </a:rPr>
              <a:t>z</a:t>
            </a:r>
            <a:r>
              <a:rPr lang="en-GB" altLang="en-US" b="1" dirty="0" err="1">
                <a:solidFill>
                  <a:srgbClr val="FF0000"/>
                </a:solidFill>
                <a:latin typeface="Times New Roman" panose="02020603050405020304" pitchFamily="18" charset="0"/>
                <a:cs typeface="Times New Roman" panose="02020603050405020304" pitchFamily="18" charset="0"/>
              </a:rPr>
              <a:t>i</a:t>
            </a:r>
            <a:r>
              <a:rPr lang="en-GB" altLang="en-US" b="1" dirty="0">
                <a:solidFill>
                  <a:srgbClr val="FF0000"/>
                </a:solidFill>
                <a:latin typeface="Times New Roman" panose="02020603050405020304" pitchFamily="18" charset="0"/>
                <a:cs typeface="Times New Roman" panose="02020603050405020304" pitchFamily="18" charset="0"/>
              </a:rPr>
              <a:t> cu </a:t>
            </a:r>
            <a:r>
              <a:rPr lang="en-GB" altLang="en-US" b="1" dirty="0" err="1">
                <a:solidFill>
                  <a:srgbClr val="FF0000"/>
                </a:solidFill>
                <a:latin typeface="Times New Roman" panose="02020603050405020304" pitchFamily="18" charset="0"/>
                <a:cs typeface="Times New Roman" panose="02020603050405020304" pitchFamily="18" charset="0"/>
              </a:rPr>
              <a:t>caracteristică</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simetrică</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dirty="0">
                <a:latin typeface="Times New Roman" panose="02020603050405020304" pitchFamily="18" charset="0"/>
                <a:cs typeface="Times New Roman" panose="02020603050405020304" pitchFamily="18" charset="0"/>
              </a:rPr>
              <a:t>I - V. Sunt </a:t>
            </a:r>
            <a:r>
              <a:rPr lang="en-GB" altLang="en-US" dirty="0" err="1">
                <a:latin typeface="Times New Roman" panose="02020603050405020304" pitchFamily="18" charset="0"/>
                <a:cs typeface="Times New Roman" panose="02020603050405020304" pitchFamily="18" charset="0"/>
              </a:rPr>
              <a:t>utilizate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pentru</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limitarea</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bilaterală</a:t>
            </a:r>
            <a:r>
              <a:rPr lang="en-GB" altLang="en-US" dirty="0">
                <a:latin typeface="Times New Roman" panose="02020603050405020304" pitchFamily="18" charset="0"/>
                <a:cs typeface="Times New Roman" panose="02020603050405020304" pitchFamily="18" charset="0"/>
              </a:rPr>
              <a:t> a </a:t>
            </a:r>
            <a:r>
              <a:rPr lang="en-GB" altLang="en-US" dirty="0" err="1">
                <a:latin typeface="Times New Roman" panose="02020603050405020304" pitchFamily="18" charset="0"/>
                <a:cs typeface="Times New Roman" panose="02020603050405020304" pitchFamily="18" charset="0"/>
              </a:rPr>
              <a:t>tensiunii</a:t>
            </a:r>
            <a:r>
              <a:rPr lang="en-GB" altLang="en-US" dirty="0">
                <a:latin typeface="Times New Roman" panose="02020603050405020304" pitchFamily="18" charset="0"/>
                <a:cs typeface="Times New Roman" panose="02020603050405020304" pitchFamily="18" charset="0"/>
              </a:rPr>
              <a:t>, pot fi </a:t>
            </a:r>
            <a:r>
              <a:rPr lang="en-GB" altLang="en-US" dirty="0" err="1">
                <a:latin typeface="Times New Roman" panose="02020603050405020304" pitchFamily="18" charset="0"/>
                <a:cs typeface="Times New Roman" panose="02020603050405020304" pitchFamily="18" charset="0"/>
              </a:rPr>
              <a:t>utilizate</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în</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același</a:t>
            </a:r>
            <a:r>
              <a:rPr lang="en-GB" altLang="en-US" dirty="0">
                <a:latin typeface="Times New Roman" panose="02020603050405020304" pitchFamily="18" charset="0"/>
                <a:cs typeface="Times New Roman" panose="02020603050405020304" pitchFamily="18" charset="0"/>
              </a:rPr>
              <a:t> mod ca </a:t>
            </a:r>
            <a:r>
              <a:rPr lang="ro-RO" altLang="en-US" dirty="0">
                <a:latin typeface="Times New Roman" panose="02020603050405020304" pitchFamily="18" charset="0"/>
                <a:cs typeface="Times New Roman" panose="02020603050405020304" pitchFamily="18" charset="0"/>
              </a:rPr>
              <a:t>DZ</a:t>
            </a:r>
            <a:r>
              <a:rPr lang="en-GB" altLang="en-US" dirty="0">
                <a:latin typeface="Times New Roman" panose="02020603050405020304" pitchFamily="18" charset="0"/>
                <a:cs typeface="Times New Roman" panose="02020603050405020304" pitchFamily="18" charset="0"/>
              </a:rPr>
              <a:t> de </a:t>
            </a:r>
            <a:r>
              <a:rPr lang="en-GB" altLang="en-US" dirty="0" err="1">
                <a:latin typeface="Times New Roman" panose="02020603050405020304" pitchFamily="18" charset="0"/>
                <a:cs typeface="Times New Roman" panose="02020603050405020304" pitchFamily="18" charset="0"/>
              </a:rPr>
              <a:t>referință</a:t>
            </a:r>
            <a:r>
              <a:rPr lang="en-GB"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030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248400" cy="542925"/>
          </a:xfrm>
        </p:spPr>
        <p:txBody>
          <a:bodyPr/>
          <a:lstStyle/>
          <a:p>
            <a:pPr>
              <a:defRPr/>
            </a:pPr>
            <a:r>
              <a:rPr lang="ro-MD" dirty="0" err="1"/>
              <a:t>Stabistorul</a:t>
            </a:r>
            <a:r>
              <a:rPr lang="ro-MD" dirty="0"/>
              <a:t> </a:t>
            </a:r>
            <a:r>
              <a:rPr lang="en-US" dirty="0"/>
              <a:t> / </a:t>
            </a:r>
            <a:r>
              <a:rPr lang="ru-RU" dirty="0"/>
              <a:t>НОРМИСТОР</a:t>
            </a:r>
            <a:endParaRPr lang="en-US" dirty="0"/>
          </a:p>
        </p:txBody>
      </p:sp>
      <p:sp>
        <p:nvSpPr>
          <p:cNvPr id="37891" name="Content Placeholder 2"/>
          <p:cNvSpPr>
            <a:spLocks noGrp="1"/>
          </p:cNvSpPr>
          <p:nvPr>
            <p:ph idx="1"/>
          </p:nvPr>
        </p:nvSpPr>
        <p:spPr>
          <a:xfrm>
            <a:off x="457200" y="1311275"/>
            <a:ext cx="8229600" cy="3203575"/>
          </a:xfrm>
        </p:spPr>
        <p:txBody>
          <a:bodyPr/>
          <a:lstStyle/>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 tip special de diode din Si cu stabilitate foarte înaltă la </a:t>
            </a:r>
            <a:r>
              <a:rPr lang="ro-MD" altLang="ro-RO"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polarizare directă. </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Se mai numește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Zener</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în revers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forward</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reference</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diode)</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Aceste dispozitive sunt special elaborate pentru tensiuni mici de lucru, în interval mare de curenți și cu o stabilizare înaltă la deviații de temperatură.</a:t>
            </a:r>
          </a:p>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conține de la 1 la 4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pn</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joncțiuni</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Previne în circuite suprasarcinile, nivelează picurile la oscilațiile de tensiune, rol de siguranță în aparataj de măsură, reglarea de voltaj,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sensori</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comparatori, de referință, în circuite logice ce solicită stabilizare foarte înaltă a tensiunii</a:t>
            </a: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endParaRPr lang="en-US" altLang="ro-RO" dirty="0">
              <a:latin typeface="Calibri" panose="020F0502020204030204" pitchFamily="34" charset="0"/>
              <a:ea typeface="Calibri" panose="020F0502020204030204" pitchFamily="34" charset="0"/>
              <a:cs typeface="Arial" panose="020B0604020202020204" pitchFamily="34" charset="0"/>
            </a:endParaRPr>
          </a:p>
          <a:p>
            <a:pPr marL="0" algn="just"/>
            <a:endParaRPr lang="en-US" altLang="ro-RO" dirty="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4876800"/>
            <a:ext cx="5753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86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1000" y="152400"/>
            <a:ext cx="8382000" cy="1447800"/>
          </a:xfrm>
        </p:spPr>
        <p:txBody>
          <a:bodyPr/>
          <a:lstStyle/>
          <a:p>
            <a:r>
              <a:rPr lang="ru-RU" altLang="en-US" dirty="0"/>
              <a:t>КС107А — Uст = 0,7 В; КС113А — Uст = 1,3 В; КС119А — Uст = 1,9 В; Д220С — Uст = 0,59 В</a:t>
            </a:r>
            <a:endParaRPr lang="en-US" altLang="en-US" dirty="0"/>
          </a:p>
          <a:p>
            <a:r>
              <a:rPr lang="en-US" altLang="en-US" dirty="0">
                <a:solidFill>
                  <a:srgbClr val="FF0000"/>
                </a:solidFill>
                <a:latin typeface="Times New Roman" panose="02020603050405020304" pitchFamily="18" charset="0"/>
                <a:cs typeface="Times New Roman" panose="02020603050405020304" pitchFamily="18" charset="0"/>
              </a:rPr>
              <a:t>Stabil</a:t>
            </a:r>
            <a:r>
              <a:rPr lang="ro-RO" altLang="en-US" dirty="0">
                <a:solidFill>
                  <a:srgbClr val="FF0000"/>
                </a:solidFill>
                <a:latin typeface="Times New Roman" panose="02020603050405020304" pitchFamily="18" charset="0"/>
                <a:cs typeface="Times New Roman" panose="02020603050405020304" pitchFamily="18" charset="0"/>
              </a:rPr>
              <a:t>i</a:t>
            </a:r>
            <a:r>
              <a:rPr lang="en-US" altLang="en-US" dirty="0" err="1">
                <a:solidFill>
                  <a:srgbClr val="FF0000"/>
                </a:solidFill>
                <a:latin typeface="Times New Roman" panose="02020603050405020304" pitchFamily="18" charset="0"/>
                <a:cs typeface="Times New Roman" panose="02020603050405020304" pitchFamily="18" charset="0"/>
              </a:rPr>
              <a:t>troanele</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au </a:t>
            </a:r>
            <a:r>
              <a:rPr lang="en-US" altLang="en-US" dirty="0" err="1">
                <a:latin typeface="Times New Roman" panose="02020603050405020304" pitchFamily="18" charset="0"/>
                <a:cs typeface="Times New Roman" panose="02020603050405020304" pitchFamily="18" charset="0"/>
              </a:rPr>
              <a:t>tensiunea</a:t>
            </a:r>
            <a:r>
              <a:rPr lang="en-US" altLang="en-US" dirty="0">
                <a:latin typeface="Times New Roman" panose="02020603050405020304" pitchFamily="18" charset="0"/>
                <a:cs typeface="Times New Roman" panose="02020603050405020304" pitchFamily="18" charset="0"/>
              </a:rPr>
              <a:t> minimal</a:t>
            </a:r>
            <a:r>
              <a:rPr lang="ro-RO" altLang="en-US" dirty="0">
                <a:latin typeface="Times New Roman" panose="02020603050405020304" pitchFamily="18" charset="0"/>
                <a:cs typeface="Times New Roman" panose="02020603050405020304" pitchFamily="18" charset="0"/>
              </a:rPr>
              <a:t>ă</a:t>
            </a:r>
            <a:r>
              <a:rPr lang="en-US" altLang="en-US" dirty="0">
                <a:latin typeface="Times New Roman" panose="02020603050405020304" pitchFamily="18" charset="0"/>
                <a:cs typeface="Times New Roman" panose="02020603050405020304" pitchFamily="18" charset="0"/>
              </a:rPr>
              <a:t> de </a:t>
            </a:r>
            <a:r>
              <a:rPr lang="en-US" altLang="en-US" dirty="0" err="1">
                <a:latin typeface="Times New Roman" panose="02020603050405020304" pitchFamily="18" charset="0"/>
                <a:cs typeface="Times New Roman" panose="02020603050405020304" pitchFamily="18" charset="0"/>
              </a:rPr>
              <a:t>stabilizare</a:t>
            </a:r>
            <a:r>
              <a:rPr lang="en-US" altLang="en-US" dirty="0">
                <a:latin typeface="Times New Roman" panose="02020603050405020304" pitchFamily="18" charset="0"/>
                <a:cs typeface="Times New Roman" panose="02020603050405020304" pitchFamily="18" charset="0"/>
              </a:rPr>
              <a:t> de </a:t>
            </a:r>
            <a:r>
              <a:rPr lang="ro-RO" altLang="en-US" dirty="0">
                <a:latin typeface="Times New Roman" panose="02020603050405020304" pitchFamily="18" charset="0"/>
                <a:cs typeface="Times New Roman" panose="02020603050405020304" pitchFamily="18" charset="0"/>
              </a:rPr>
              <a:t>până la 3V. </a:t>
            </a:r>
          </a:p>
          <a:p>
            <a:r>
              <a:rPr lang="ro-RO" altLang="en-US" dirty="0">
                <a:latin typeface="Times New Roman" panose="02020603050405020304" pitchFamily="18" charset="0"/>
                <a:cs typeface="Times New Roman" panose="02020603050405020304" pitchFamily="18" charset="0"/>
              </a:rPr>
              <a:t>Pentru stabilizarea tensiunii mai mici se utilizează  caracteristica directă a diodei </a:t>
            </a:r>
            <a:r>
              <a:rPr lang="ro-RO" altLang="en-US" dirty="0">
                <a:solidFill>
                  <a:srgbClr val="FF0000"/>
                </a:solidFill>
                <a:latin typeface="Times New Roman" panose="02020603050405020304" pitchFamily="18" charset="0"/>
                <a:cs typeface="Times New Roman" panose="02020603050405020304" pitchFamily="18" charset="0"/>
              </a:rPr>
              <a:t>a  </a:t>
            </a:r>
            <a:r>
              <a:rPr lang="ro-RO" altLang="en-US" dirty="0" err="1">
                <a:solidFill>
                  <a:srgbClr val="FF0000"/>
                </a:solidFill>
                <a:latin typeface="Times New Roman" panose="02020603050405020304" pitchFamily="18" charset="0"/>
                <a:cs typeface="Times New Roman" panose="02020603050405020304" pitchFamily="18" charset="0"/>
              </a:rPr>
              <a:t>stabistorelor</a:t>
            </a:r>
            <a:r>
              <a:rPr lang="ro-RO" altLang="en-US" dirty="0">
                <a:solidFill>
                  <a:srgbClr val="FF0000"/>
                </a:solidFill>
                <a:latin typeface="Times New Roman" panose="02020603050405020304" pitchFamily="18" charset="0"/>
                <a:cs typeface="Times New Roman" panose="02020603050405020304" pitchFamily="18" charset="0"/>
              </a:rPr>
              <a:t> </a:t>
            </a:r>
            <a:r>
              <a:rPr lang="ro-RO" altLang="en-US" dirty="0">
                <a:latin typeface="Times New Roman" panose="02020603050405020304" pitchFamily="18" charset="0"/>
                <a:cs typeface="Times New Roman" panose="02020603050405020304" pitchFamily="18" charset="0"/>
              </a:rPr>
              <a:t>(U st = </a:t>
            </a:r>
            <a:r>
              <a:rPr lang="ru-RU" altLang="en-US" dirty="0">
                <a:latin typeface="Times New Roman" panose="02020603050405020304" pitchFamily="18" charset="0"/>
                <a:cs typeface="Times New Roman" panose="02020603050405020304" pitchFamily="18" charset="0"/>
              </a:rPr>
              <a:t>0,7...2 </a:t>
            </a:r>
            <a:r>
              <a:rPr lang="ro-RO" altLang="en-US" dirty="0">
                <a:latin typeface="Times New Roman" panose="02020603050405020304" pitchFamily="18" charset="0"/>
                <a:cs typeface="Times New Roman" panose="02020603050405020304" pitchFamily="18" charset="0"/>
              </a:rPr>
              <a:t>V) și practic nu depinde de curent</a:t>
            </a:r>
            <a:endParaRPr lang="en-GB" altLang="en-US" dirty="0">
              <a:latin typeface="Times New Roman" panose="02020603050405020304" pitchFamily="18" charset="0"/>
              <a:cs typeface="Times New Roman" panose="02020603050405020304" pitchFamily="18" charset="0"/>
            </a:endParaRP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61061"/>
            <a:ext cx="6400800" cy="457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105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019800" cy="838200"/>
          </a:xfrm>
        </p:spPr>
        <p:txBody>
          <a:bodyPr>
            <a:normAutofit fontScale="90000"/>
          </a:bodyPr>
          <a:lstStyle/>
          <a:p>
            <a:pPr>
              <a:defRPr/>
            </a:pPr>
            <a:r>
              <a:rPr lang="ro-MD" dirty="0"/>
              <a:t>Dioda de curent con</a:t>
            </a:r>
            <a:r>
              <a:rPr lang="en-US" dirty="0"/>
              <a:t>STANT/</a:t>
            </a:r>
            <a:br>
              <a:rPr lang="en-US" dirty="0"/>
            </a:br>
            <a:r>
              <a:rPr lang="en-US" dirty="0"/>
              <a:t>Constant current diodes</a:t>
            </a:r>
          </a:p>
        </p:txBody>
      </p:sp>
      <p:sp>
        <p:nvSpPr>
          <p:cNvPr id="45059" name="Content Placeholder 2"/>
          <p:cNvSpPr>
            <a:spLocks noGrp="1"/>
          </p:cNvSpPr>
          <p:nvPr>
            <p:ph idx="1"/>
          </p:nvPr>
        </p:nvSpPr>
        <p:spPr>
          <a:xfrm>
            <a:off x="0" y="762000"/>
            <a:ext cx="8924925" cy="4800600"/>
          </a:xfrm>
        </p:spPr>
        <p:txBody>
          <a:bodyPr/>
          <a:lstStyle/>
          <a:p>
            <a:pPr marL="0">
              <a:lnSpc>
                <a:spcPct val="107000"/>
              </a:lnSpc>
              <a:spcBef>
                <a:spcPct val="0"/>
              </a:spcBef>
              <a:spcAft>
                <a:spcPts val="800"/>
              </a:spcAft>
            </a:pP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Este </a:t>
            </a:r>
            <a:r>
              <a:rPr lang="en-US" altLang="en-US" sz="2400" dirty="0" err="1">
                <a:latin typeface="Times New Roman" panose="02020603050405020304" pitchFamily="18" charset="0"/>
                <a:ea typeface="Calibri" panose="020F0502020204030204" pitchFamily="34" charset="0"/>
                <a:cs typeface="Times New Roman" panose="02020603050405020304" pitchFamily="18" charset="0"/>
              </a:rPr>
              <a:t>cunoscut</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ă din anii 1960 ca diodă de reglare a curentului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(CRD-</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current-regulating diode</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sau diodă de </a:t>
            </a:r>
            <a:r>
              <a:rPr lang="ro-MD" altLang="en-US" sz="2400" b="1" dirty="0">
                <a:latin typeface="Times New Roman" panose="02020603050405020304" pitchFamily="18" charset="0"/>
                <a:ea typeface="Calibri" panose="020F0502020204030204" pitchFamily="34" charset="0"/>
                <a:cs typeface="Times New Roman" panose="02020603050405020304" pitchFamily="18" charset="0"/>
              </a:rPr>
              <a:t>limitare </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a curentului (CLD-</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current-limiting diode</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sau diodă conectată la tranzistor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diode-connected transistor</a:t>
            </a: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ro-RO"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Funcția principală este regularea tensiunii la un anumit curent. </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latin typeface="Times New Roman" panose="02020603050405020304" pitchFamily="18" charset="0"/>
                <a:ea typeface="Calibri" panose="020F0502020204030204" pitchFamily="34" charset="0"/>
                <a:cs typeface="Times New Roman" panose="02020603050405020304" pitchFamily="18" charset="0"/>
              </a:rPr>
              <a:t>Dioda este similară unui </a:t>
            </a:r>
            <a:r>
              <a:rPr lang="en-US" altLang="en-US" sz="2400" dirty="0">
                <a:solidFill>
                  <a:srgbClr val="0B0080"/>
                </a:solidFill>
                <a:latin typeface="Times New Roman" panose="02020603050405020304" pitchFamily="18" charset="0"/>
                <a:ea typeface="Calibri" panose="020F0502020204030204" pitchFamily="34" charset="0"/>
                <a:cs typeface="Times New Roman" panose="02020603050405020304" pitchFamily="18" charset="0"/>
                <a:hlinkClick r:id="rId2" tooltip="JFET"/>
              </a:rPr>
              <a:t>JFET</a:t>
            </a:r>
            <a:r>
              <a:rPr lang="en-US"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tran</a:t>
            </a:r>
            <a:r>
              <a:rPr lang="ro-MD"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zistor cu canal n-tip,  </a:t>
            </a:r>
            <a:r>
              <a:rPr lang="ro-MD" altLang="en-US" sz="2400" b="1"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în care poarta este scurtcircuitată cu sursa,</a:t>
            </a:r>
            <a:r>
              <a:rPr lang="ro-MD"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p>
          <a:p>
            <a:pPr marL="0">
              <a:lnSpc>
                <a:spcPct val="107000"/>
              </a:lnSpc>
              <a:spcBef>
                <a:spcPct val="0"/>
              </a:spcBef>
              <a:spcAft>
                <a:spcPts val="800"/>
              </a:spcAft>
            </a:pPr>
            <a:endParaRPr lang="ro-MD"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buFont typeface="Arial" panose="020B0604020202020204" pitchFamily="34" charset="0"/>
              <a:buNone/>
            </a:pPr>
            <a:r>
              <a:rPr lang="ro-MD"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a căror funcții este analogică </a:t>
            </a:r>
            <a:r>
              <a:rPr lang="en-US"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srgbClr val="0B0080"/>
                </a:solidFill>
                <a:latin typeface="Times New Roman" panose="02020603050405020304" pitchFamily="18" charset="0"/>
                <a:ea typeface="Calibri" panose="020F0502020204030204" pitchFamily="34" charset="0"/>
                <a:cs typeface="Times New Roman" panose="02020603050405020304" pitchFamily="18" charset="0"/>
                <a:hlinkClick r:id="rId3" tooltip="Zener diode"/>
              </a:rPr>
              <a:t>Zener diode</a:t>
            </a:r>
            <a:r>
              <a:rPr lang="ro-MD" altLang="en-US" sz="2400" dirty="0">
                <a:solidFill>
                  <a:srgbClr val="0B0080"/>
                </a:solidFill>
                <a:latin typeface="Times New Roman" panose="02020603050405020304" pitchFamily="18" charset="0"/>
                <a:ea typeface="Calibri" panose="020F0502020204030204" pitchFamily="34" charset="0"/>
                <a:cs typeface="Times New Roman" panose="02020603050405020304" pitchFamily="18" charset="0"/>
              </a:rPr>
              <a:t> ca limitatoare de tensiune</a:t>
            </a:r>
            <a:r>
              <a:rPr lang="en-US"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endParaRPr lang="ro-RO"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Contrar diodei Zener caractersitica I-V a acestor diode indică un curent  constant </a:t>
            </a:r>
            <a:r>
              <a:rPr lang="ro-MD" altLang="en-US" sz="2400" b="1"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în interval larg de tensiuni </a:t>
            </a:r>
            <a:r>
              <a:rPr lang="ro-MD" altLang="en-US" sz="24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la polarizare directă. Astfel de structură permite obținerea unei impedanțe mari la ieșirea semnalului</a:t>
            </a: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5060"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750" y="3429000"/>
            <a:ext cx="1028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52800"/>
            <a:ext cx="2009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360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75" y="152400"/>
            <a:ext cx="4876800" cy="338138"/>
          </a:xfrm>
        </p:spPr>
        <p:txBody>
          <a:bodyPr>
            <a:normAutofit fontScale="90000"/>
          </a:bodyPr>
          <a:lstStyle/>
          <a:p>
            <a:pPr>
              <a:defRPr/>
            </a:pPr>
            <a:r>
              <a:rPr lang="ro-RO" dirty="0"/>
              <a:t>Parametrii Diodei Regulatoare de Curent</a:t>
            </a:r>
            <a:endParaRPr lang="ru-RU" dirty="0"/>
          </a:p>
        </p:txBody>
      </p:sp>
      <p:sp>
        <p:nvSpPr>
          <p:cNvPr id="46083" name="Объект 2"/>
          <p:cNvSpPr>
            <a:spLocks noGrp="1"/>
          </p:cNvSpPr>
          <p:nvPr>
            <p:ph idx="1"/>
          </p:nvPr>
        </p:nvSpPr>
        <p:spPr>
          <a:xfrm>
            <a:off x="0" y="1143000"/>
            <a:ext cx="5181600" cy="1600200"/>
          </a:xfrm>
        </p:spPr>
        <p:txBody>
          <a:bodyPr/>
          <a:lstStyle/>
          <a:p>
            <a:r>
              <a:rPr lang="en-US" altLang="en-US" dirty="0">
                <a:latin typeface="Times New Roman" panose="02020603050405020304" pitchFamily="18" charset="0"/>
                <a:cs typeface="Times New Roman" panose="02020603050405020304" pitchFamily="18" charset="0"/>
              </a:rPr>
              <a:t>The most </a:t>
            </a:r>
            <a:r>
              <a:rPr lang="en-US" altLang="en-US" dirty="0" err="1">
                <a:latin typeface="Times New Roman" panose="02020603050405020304" pitchFamily="18" charset="0"/>
                <a:cs typeface="Times New Roman" panose="02020603050405020304" pitchFamily="18" charset="0"/>
              </a:rPr>
              <a:t>comon</a:t>
            </a:r>
            <a:r>
              <a:rPr lang="en-US" altLang="en-US" dirty="0">
                <a:latin typeface="Times New Roman" panose="02020603050405020304" pitchFamily="18" charset="0"/>
                <a:cs typeface="Times New Roman" panose="02020603050405020304" pitchFamily="18" charset="0"/>
              </a:rPr>
              <a:t> types </a:t>
            </a:r>
            <a:r>
              <a:rPr lang="en-US" altLang="en-US" dirty="0" err="1">
                <a:latin typeface="Times New Roman" panose="02020603050405020304" pitchFamily="18" charset="0"/>
                <a:cs typeface="Times New Roman" panose="02020603050405020304" pitchFamily="18" charset="0"/>
              </a:rPr>
              <a:t>categorised</a:t>
            </a:r>
            <a:r>
              <a:rPr lang="en-US" altLang="en-US" dirty="0">
                <a:latin typeface="Times New Roman" panose="02020603050405020304" pitchFamily="18" charset="0"/>
                <a:cs typeface="Times New Roman" panose="02020603050405020304" pitchFamily="18" charset="0"/>
              </a:rPr>
              <a:t> by nominal regulator of current, maximum limiting voltage, operating voltage, packaging type and power consumption.</a:t>
            </a:r>
            <a:endParaRPr lang="ru-RU" altLang="en-US" dirty="0">
              <a:latin typeface="Times New Roman" panose="02020603050405020304" pitchFamily="18" charset="0"/>
              <a:cs typeface="Times New Roman" panose="02020603050405020304" pitchFamily="18" charset="0"/>
            </a:endParaRPr>
          </a:p>
        </p:txBody>
      </p:sp>
      <p:pic>
        <p:nvPicPr>
          <p:cNvPr id="4608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90487"/>
            <a:ext cx="3981450"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65475"/>
            <a:ext cx="6632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005388"/>
            <a:ext cx="6684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22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0"/>
            <a:ext cx="4876800" cy="990600"/>
          </a:xfrm>
        </p:spPr>
        <p:txBody>
          <a:bodyPr>
            <a:noAutofit/>
          </a:bodyPr>
          <a:lstStyle/>
          <a:p>
            <a:pPr>
              <a:defRPr/>
            </a:pPr>
            <a:r>
              <a:rPr lang="en-US" sz="3600" b="1" dirty="0"/>
              <a:t>Diode de </a:t>
            </a:r>
            <a:r>
              <a:rPr lang="en-US" sz="3600" b="1" dirty="0" err="1"/>
              <a:t>impuls</a:t>
            </a:r>
            <a:endParaRPr lang="en-US" sz="3600" b="1" dirty="0"/>
          </a:p>
        </p:txBody>
      </p:sp>
    </p:spTree>
    <p:extLst>
      <p:ext uri="{BB962C8B-B14F-4D97-AF65-F5344CB8AC3E}">
        <p14:creationId xmlns:p14="http://schemas.microsoft.com/office/powerpoint/2010/main" val="3785972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304800"/>
            <a:ext cx="8970962" cy="473075"/>
          </a:xfrm>
        </p:spPr>
        <p:txBody>
          <a:bodyPr wrap="square" numCol="1" anchorCtr="0" compatLnSpc="1">
            <a:prstTxWarp prst="textNoShape">
              <a:avLst/>
            </a:prstTxWarp>
            <a:normAutofit fontScale="90000"/>
          </a:bodyPr>
          <a:lstStyle/>
          <a:p>
            <a:pPr>
              <a:defRPr/>
            </a:pPr>
            <a:r>
              <a:rPr lang="ro-MD" altLang="ro-RO" sz="2900" cap="none"/>
              <a:t>CLASIFICAREA TEHNOLOGICĂ A DIODELOR DE IMPULS</a:t>
            </a:r>
            <a:endParaRPr lang="en-US" altLang="ro-RO" sz="2900" cap="none"/>
          </a:p>
        </p:txBody>
      </p:sp>
      <p:sp>
        <p:nvSpPr>
          <p:cNvPr id="48131" name="Content Placeholder 2"/>
          <p:cNvSpPr>
            <a:spLocks noGrp="1"/>
          </p:cNvSpPr>
          <p:nvPr>
            <p:ph idx="1"/>
          </p:nvPr>
        </p:nvSpPr>
        <p:spPr>
          <a:xfrm>
            <a:off x="153988" y="1554163"/>
            <a:ext cx="8489950" cy="3402012"/>
          </a:xfrm>
        </p:spPr>
        <p:txBody>
          <a:bodyPr/>
          <a:lstStyle/>
          <a:p>
            <a:r>
              <a:rPr lang="ro-MD" altLang="en-US" dirty="0">
                <a:solidFill>
                  <a:srgbClr val="252525"/>
                </a:solidFill>
                <a:latin typeface="Arial" panose="020B0604020202020204" pitchFamily="34" charset="0"/>
              </a:rPr>
              <a:t>1. Cu contact punctiform</a:t>
            </a:r>
          </a:p>
          <a:p>
            <a:r>
              <a:rPr lang="ro-MD" altLang="en-US" dirty="0">
                <a:solidFill>
                  <a:srgbClr val="252525"/>
                </a:solidFill>
                <a:latin typeface="Arial" panose="020B0604020202020204" pitchFamily="34" charset="0"/>
              </a:rPr>
              <a:t>2. Microaliate</a:t>
            </a:r>
          </a:p>
          <a:p>
            <a:r>
              <a:rPr lang="ro-MD" altLang="en-US" dirty="0">
                <a:solidFill>
                  <a:srgbClr val="252525"/>
                </a:solidFill>
                <a:latin typeface="Arial" panose="020B0604020202020204" pitchFamily="34" charset="0"/>
              </a:rPr>
              <a:t>3. Aliate</a:t>
            </a:r>
          </a:p>
          <a:p>
            <a:r>
              <a:rPr lang="ro-MD" altLang="en-US" dirty="0">
                <a:solidFill>
                  <a:srgbClr val="252525"/>
                </a:solidFill>
                <a:latin typeface="Arial" panose="020B0604020202020204" pitchFamily="34" charset="0"/>
              </a:rPr>
              <a:t>3. Mesa diode</a:t>
            </a:r>
          </a:p>
          <a:p>
            <a:r>
              <a:rPr lang="ro-MD" altLang="en-US" dirty="0">
                <a:solidFill>
                  <a:srgbClr val="252525"/>
                </a:solidFill>
                <a:latin typeface="Arial" panose="020B0604020202020204" pitchFamily="34" charset="0"/>
              </a:rPr>
              <a:t>4. Dioda </a:t>
            </a:r>
            <a:r>
              <a:rPr lang="ro-MD" altLang="en-US" dirty="0" err="1">
                <a:solidFill>
                  <a:srgbClr val="252525"/>
                </a:solidFill>
                <a:latin typeface="Arial" panose="020B0604020202020204" pitchFamily="34" charset="0"/>
              </a:rPr>
              <a:t>Schottky</a:t>
            </a:r>
            <a:endParaRPr lang="ro-MD" altLang="en-US" dirty="0">
              <a:solidFill>
                <a:srgbClr val="252525"/>
              </a:solidFill>
              <a:latin typeface="Arial" panose="020B0604020202020204" pitchFamily="34" charset="0"/>
            </a:endParaRPr>
          </a:p>
          <a:p>
            <a:endParaRPr lang="ro-MD" altLang="en-US" dirty="0">
              <a:solidFill>
                <a:srgbClr val="252525"/>
              </a:solidFill>
              <a:latin typeface="Arial" panose="020B0604020202020204" pitchFamily="34" charset="0"/>
            </a:endParaRPr>
          </a:p>
          <a:p>
            <a:r>
              <a:rPr lang="en-US" altLang="en-US" dirty="0" err="1">
                <a:solidFill>
                  <a:srgbClr val="252525"/>
                </a:solidFill>
                <a:latin typeface="Arial" panose="020B0604020202020204" pitchFamily="34" charset="0"/>
              </a:rPr>
              <a:t>Caracteristica</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statică</a:t>
            </a:r>
            <a:r>
              <a:rPr lang="en-US" altLang="en-US" dirty="0">
                <a:solidFill>
                  <a:srgbClr val="252525"/>
                </a:solidFill>
                <a:latin typeface="Arial" panose="020B0604020202020204" pitchFamily="34" charset="0"/>
              </a:rPr>
              <a:t> a </a:t>
            </a:r>
            <a:r>
              <a:rPr lang="en-US" altLang="en-US" dirty="0" err="1">
                <a:solidFill>
                  <a:srgbClr val="252525"/>
                </a:solidFill>
                <a:latin typeface="Arial" panose="020B0604020202020204" pitchFamily="34" charset="0"/>
              </a:rPr>
              <a:t>acestor</a:t>
            </a:r>
            <a:r>
              <a:rPr lang="en-US" altLang="en-US" dirty="0">
                <a:solidFill>
                  <a:srgbClr val="252525"/>
                </a:solidFill>
                <a:latin typeface="Arial" panose="020B0604020202020204" pitchFamily="34" charset="0"/>
              </a:rPr>
              <a:t> diode </a:t>
            </a:r>
            <a:r>
              <a:rPr lang="en-US" altLang="en-US" dirty="0" err="1">
                <a:solidFill>
                  <a:srgbClr val="252525"/>
                </a:solidFill>
                <a:latin typeface="Arial" panose="020B0604020202020204" pitchFamily="34" charset="0"/>
              </a:rPr>
              <a:t>este</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asemănătoare</a:t>
            </a:r>
            <a:r>
              <a:rPr lang="en-US" altLang="en-US" dirty="0">
                <a:solidFill>
                  <a:srgbClr val="252525"/>
                </a:solidFill>
                <a:latin typeface="Arial" panose="020B0604020202020204" pitchFamily="34" charset="0"/>
              </a:rPr>
              <a:t> cu </a:t>
            </a:r>
            <a:r>
              <a:rPr lang="en-US" altLang="en-US" dirty="0" err="1">
                <a:solidFill>
                  <a:srgbClr val="252525"/>
                </a:solidFill>
                <a:latin typeface="Arial" panose="020B0604020202020204" pitchFamily="34" charset="0"/>
              </a:rPr>
              <a:t>cea</a:t>
            </a:r>
            <a:r>
              <a:rPr lang="en-US" altLang="en-US" dirty="0">
                <a:solidFill>
                  <a:srgbClr val="252525"/>
                </a:solidFill>
                <a:latin typeface="Arial" panose="020B0604020202020204" pitchFamily="34" charset="0"/>
              </a:rPr>
              <a:t> a </a:t>
            </a:r>
            <a:r>
              <a:rPr lang="en-US" altLang="en-US" dirty="0" err="1">
                <a:solidFill>
                  <a:srgbClr val="252525"/>
                </a:solidFill>
                <a:latin typeface="Arial" panose="020B0604020202020204" pitchFamily="34" charset="0"/>
              </a:rPr>
              <a:t>diodelor</a:t>
            </a:r>
            <a:r>
              <a:rPr lang="en-US" altLang="en-US" dirty="0">
                <a:solidFill>
                  <a:srgbClr val="252525"/>
                </a:solidFill>
                <a:latin typeface="Arial" panose="020B0604020202020204" pitchFamily="34" charset="0"/>
              </a:rPr>
              <a:t> cu </a:t>
            </a:r>
            <a:r>
              <a:rPr lang="en-US" altLang="en-US" dirty="0" err="1">
                <a:solidFill>
                  <a:srgbClr val="252525"/>
                </a:solidFill>
                <a:latin typeface="Arial" panose="020B0604020202020204" pitchFamily="34" charset="0"/>
              </a:rPr>
              <a:t>joncţiune</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plană</a:t>
            </a:r>
            <a:r>
              <a:rPr lang="en-US" altLang="en-US" dirty="0">
                <a:solidFill>
                  <a:srgbClr val="252525"/>
                </a:solidFill>
                <a:latin typeface="Arial" panose="020B0604020202020204" pitchFamily="34" charset="0"/>
              </a:rPr>
              <a:t>, </a:t>
            </a:r>
            <a:r>
              <a:rPr lang="en-US" altLang="en-US" b="1" dirty="0">
                <a:solidFill>
                  <a:srgbClr val="252525"/>
                </a:solidFill>
                <a:latin typeface="Arial" panose="020B0604020202020204" pitchFamily="34" charset="0"/>
              </a:rPr>
              <a:t>cu </a:t>
            </a:r>
            <a:r>
              <a:rPr lang="en-US" altLang="en-US" b="1" dirty="0" err="1">
                <a:solidFill>
                  <a:srgbClr val="252525"/>
                </a:solidFill>
                <a:latin typeface="Arial" panose="020B0604020202020204" pitchFamily="34" charset="0"/>
              </a:rPr>
              <a:t>deosebirea</a:t>
            </a:r>
            <a:r>
              <a:rPr lang="en-US" altLang="en-US" b="1" dirty="0">
                <a:solidFill>
                  <a:srgbClr val="252525"/>
                </a:solidFill>
                <a:latin typeface="Arial" panose="020B0604020202020204" pitchFamily="34" charset="0"/>
              </a:rPr>
              <a:t> </a:t>
            </a:r>
            <a:r>
              <a:rPr lang="en-US" altLang="en-US" b="1" dirty="0" err="1">
                <a:solidFill>
                  <a:srgbClr val="252525"/>
                </a:solidFill>
                <a:latin typeface="Arial" panose="020B0604020202020204" pitchFamily="34" charset="0"/>
              </a:rPr>
              <a:t>că</a:t>
            </a:r>
            <a:r>
              <a:rPr lang="en-US" altLang="en-US" b="1" dirty="0">
                <a:solidFill>
                  <a:srgbClr val="252525"/>
                </a:solidFill>
                <a:latin typeface="Arial" panose="020B0604020202020204" pitchFamily="34" charset="0"/>
              </a:rPr>
              <a:t> </a:t>
            </a:r>
            <a:r>
              <a:rPr lang="en-US" altLang="en-US" b="1" dirty="0" err="1">
                <a:solidFill>
                  <a:srgbClr val="252525"/>
                </a:solidFill>
                <a:latin typeface="Arial" panose="020B0604020202020204" pitchFamily="34" charset="0"/>
              </a:rPr>
              <a:t>în</a:t>
            </a:r>
            <a:r>
              <a:rPr lang="en-US" altLang="en-US" b="1" dirty="0">
                <a:solidFill>
                  <a:srgbClr val="252525"/>
                </a:solidFill>
                <a:latin typeface="Arial" panose="020B0604020202020204" pitchFamily="34" charset="0"/>
              </a:rPr>
              <a:t> </a:t>
            </a:r>
            <a:r>
              <a:rPr lang="en-US" altLang="en-US" b="1" dirty="0" err="1">
                <a:solidFill>
                  <a:srgbClr val="252525"/>
                </a:solidFill>
                <a:latin typeface="Arial" panose="020B0604020202020204" pitchFamily="34" charset="0"/>
              </a:rPr>
              <a:t>regiunea</a:t>
            </a:r>
            <a:r>
              <a:rPr lang="en-US" altLang="en-US" b="1" dirty="0">
                <a:solidFill>
                  <a:srgbClr val="252525"/>
                </a:solidFill>
                <a:latin typeface="Arial" panose="020B0604020202020204" pitchFamily="34" charset="0"/>
              </a:rPr>
              <a:t> </a:t>
            </a:r>
            <a:r>
              <a:rPr lang="en-US" altLang="en-US" b="1" dirty="0" err="1">
                <a:solidFill>
                  <a:srgbClr val="252525"/>
                </a:solidFill>
                <a:latin typeface="Arial" panose="020B0604020202020204" pitchFamily="34" charset="0"/>
              </a:rPr>
              <a:t>polarizării</a:t>
            </a:r>
            <a:r>
              <a:rPr lang="en-US" altLang="en-US" b="1" dirty="0">
                <a:solidFill>
                  <a:srgbClr val="252525"/>
                </a:solidFill>
                <a:latin typeface="Arial" panose="020B0604020202020204" pitchFamily="34" charset="0"/>
              </a:rPr>
              <a:t> inverse </a:t>
            </a:r>
            <a:r>
              <a:rPr lang="en-US" altLang="en-US" b="1" dirty="0" err="1">
                <a:solidFill>
                  <a:srgbClr val="252525"/>
                </a:solidFill>
                <a:latin typeface="Arial" panose="020B0604020202020204" pitchFamily="34" charset="0"/>
              </a:rPr>
              <a:t>curentul</a:t>
            </a:r>
            <a:r>
              <a:rPr lang="en-US" altLang="en-US" b="1" dirty="0">
                <a:solidFill>
                  <a:srgbClr val="252525"/>
                </a:solidFill>
                <a:latin typeface="Arial" panose="020B0604020202020204" pitchFamily="34" charset="0"/>
              </a:rPr>
              <a:t> nu </a:t>
            </a:r>
            <a:r>
              <a:rPr lang="en-US" altLang="en-US" b="1" dirty="0" err="1">
                <a:solidFill>
                  <a:srgbClr val="252525"/>
                </a:solidFill>
                <a:latin typeface="Arial" panose="020B0604020202020204" pitchFamily="34" charset="0"/>
              </a:rPr>
              <a:t>prezintă</a:t>
            </a:r>
            <a:r>
              <a:rPr lang="en-US" altLang="en-US" b="1" dirty="0">
                <a:solidFill>
                  <a:srgbClr val="252525"/>
                </a:solidFill>
                <a:latin typeface="Arial" panose="020B0604020202020204" pitchFamily="34" charset="0"/>
              </a:rPr>
              <a:t> un </a:t>
            </a:r>
            <a:r>
              <a:rPr lang="en-US" altLang="en-US" b="1" dirty="0" err="1">
                <a:solidFill>
                  <a:srgbClr val="252525"/>
                </a:solidFill>
                <a:latin typeface="Arial" panose="020B0604020202020204" pitchFamily="34" charset="0"/>
              </a:rPr>
              <a:t>palier</a:t>
            </a:r>
            <a:r>
              <a:rPr lang="en-US" altLang="en-US" b="1" dirty="0">
                <a:solidFill>
                  <a:srgbClr val="252525"/>
                </a:solidFill>
                <a:latin typeface="Arial" panose="020B0604020202020204" pitchFamily="34" charset="0"/>
              </a:rPr>
              <a:t>, ci </a:t>
            </a:r>
            <a:r>
              <a:rPr lang="en-US" altLang="en-US" b="1" dirty="0" err="1">
                <a:solidFill>
                  <a:srgbClr val="252525"/>
                </a:solidFill>
                <a:latin typeface="Arial" panose="020B0604020202020204" pitchFamily="34" charset="0"/>
              </a:rPr>
              <a:t>creşte</a:t>
            </a:r>
            <a:r>
              <a:rPr lang="en-US" altLang="en-US" b="1" dirty="0">
                <a:solidFill>
                  <a:srgbClr val="252525"/>
                </a:solidFill>
                <a:latin typeface="Arial" panose="020B0604020202020204" pitchFamily="34" charset="0"/>
              </a:rPr>
              <a:t> </a:t>
            </a:r>
            <a:r>
              <a:rPr lang="en-US" altLang="en-US" b="1" dirty="0" err="1">
                <a:solidFill>
                  <a:srgbClr val="252525"/>
                </a:solidFill>
                <a:latin typeface="Arial" panose="020B0604020202020204" pitchFamily="34" charset="0"/>
              </a:rPr>
              <a:t>continuu</a:t>
            </a:r>
            <a:r>
              <a:rPr lang="en-US" altLang="en-US" b="1" dirty="0">
                <a:solidFill>
                  <a:srgbClr val="252525"/>
                </a:solidFill>
                <a:latin typeface="Arial" panose="020B0604020202020204" pitchFamily="34" charset="0"/>
              </a:rPr>
              <a:t> cu </a:t>
            </a:r>
            <a:r>
              <a:rPr lang="en-US" altLang="en-US" b="1" dirty="0" err="1">
                <a:solidFill>
                  <a:srgbClr val="252525"/>
                </a:solidFill>
                <a:latin typeface="Arial" panose="020B0604020202020204" pitchFamily="34" charset="0"/>
              </a:rPr>
              <a:t>tensiunea</a:t>
            </a:r>
            <a:r>
              <a:rPr lang="en-US" altLang="en-US" b="1" dirty="0">
                <a:solidFill>
                  <a:srgbClr val="252525"/>
                </a:solidFill>
                <a:latin typeface="Arial" panose="020B0604020202020204" pitchFamily="34" charset="0"/>
              </a:rPr>
              <a:t> de </a:t>
            </a:r>
            <a:r>
              <a:rPr lang="en-US" altLang="en-US" b="1" dirty="0" err="1">
                <a:solidFill>
                  <a:srgbClr val="252525"/>
                </a:solidFill>
                <a:latin typeface="Arial" panose="020B0604020202020204" pitchFamily="34" charset="0"/>
              </a:rPr>
              <a:t>polarizare</a:t>
            </a:r>
            <a:r>
              <a:rPr lang="en-US" altLang="en-US" b="1" dirty="0">
                <a:solidFill>
                  <a:srgbClr val="252525"/>
                </a:solidFill>
                <a:latin typeface="Arial" panose="020B0604020202020204" pitchFamily="34" charset="0"/>
              </a:rPr>
              <a:t> </a:t>
            </a:r>
            <a:r>
              <a:rPr lang="en-US" altLang="en-US" b="1" dirty="0" err="1">
                <a:solidFill>
                  <a:srgbClr val="252525"/>
                </a:solidFill>
                <a:latin typeface="Arial" panose="020B0604020202020204" pitchFamily="34" charset="0"/>
              </a:rPr>
              <a:t>inversă</a:t>
            </a:r>
            <a:r>
              <a:rPr lang="en-US" altLang="en-US" b="1" dirty="0">
                <a:solidFill>
                  <a:srgbClr val="252525"/>
                </a:solidFill>
                <a:latin typeface="Arial" panose="020B0604020202020204" pitchFamily="34" charset="0"/>
              </a:rPr>
              <a:t>.</a:t>
            </a:r>
            <a:endParaRPr lang="en-US" altLang="en-US" b="1" dirty="0"/>
          </a:p>
        </p:txBody>
      </p:sp>
    </p:spTree>
    <p:extLst>
      <p:ext uri="{BB962C8B-B14F-4D97-AF65-F5344CB8AC3E}">
        <p14:creationId xmlns:p14="http://schemas.microsoft.com/office/powerpoint/2010/main" val="444718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 name="Rectangle 69"/>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72" name="Rectangle 71"/>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pic>
        <p:nvPicPr>
          <p:cNvPr id="49156" name="Picture 73"/>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Connector 75"/>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9159" name="Picture 2" descr="https://upload.wikimedia.org/wikipedia/ro/0/07/Dioda_contact_punct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04592"/>
            <a:ext cx="4114800" cy="16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84138"/>
            <a:ext cx="8118475" cy="787400"/>
          </a:xfrm>
        </p:spPr>
        <p:txBody>
          <a:bodyPr/>
          <a:lstStyle/>
          <a:p>
            <a:pPr>
              <a:defRPr/>
            </a:pPr>
            <a:r>
              <a:rPr lang="ro-MD" dirty="0"/>
              <a:t>Dioda cu contact punctiform</a:t>
            </a:r>
            <a:endParaRPr lang="en-US" dirty="0"/>
          </a:p>
        </p:txBody>
      </p:sp>
      <p:sp>
        <p:nvSpPr>
          <p:cNvPr id="49161" name="Content Placeholder 2"/>
          <p:cNvSpPr>
            <a:spLocks noGrp="1"/>
          </p:cNvSpPr>
          <p:nvPr>
            <p:ph idx="1"/>
          </p:nvPr>
        </p:nvSpPr>
        <p:spPr>
          <a:xfrm>
            <a:off x="381000" y="752475"/>
            <a:ext cx="8626475" cy="4176713"/>
          </a:xfrm>
        </p:spPr>
        <p:txBody>
          <a:bodyPr/>
          <a:lstStyle/>
          <a:p>
            <a:pPr marL="0" indent="0">
              <a:buFont typeface="Arial" panose="020B0604020202020204" pitchFamily="34" charset="0"/>
              <a:buNone/>
            </a:pPr>
            <a:r>
              <a:rPr lang="en-US" altLang="ro-RO" dirty="0" err="1">
                <a:latin typeface="Times New Roman" panose="02020603050405020304" pitchFamily="18" charset="0"/>
                <a:cs typeface="Times New Roman" panose="02020603050405020304" pitchFamily="18" charset="0"/>
              </a:rPr>
              <a:t>Structura</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unei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astfel</a:t>
            </a:r>
            <a:r>
              <a:rPr lang="en-US" altLang="ro-RO" dirty="0">
                <a:latin typeface="Times New Roman" panose="02020603050405020304" pitchFamily="18" charset="0"/>
                <a:cs typeface="Times New Roman" panose="02020603050405020304" pitchFamily="18" charset="0"/>
              </a:rPr>
              <a:t> de diode </a:t>
            </a:r>
            <a:r>
              <a:rPr lang="en-US" altLang="ro-RO" dirty="0" err="1">
                <a:latin typeface="Times New Roman" panose="02020603050405020304" pitchFamily="18" charset="0"/>
                <a:cs typeface="Times New Roman" panose="02020603050405020304" pitchFamily="18" charset="0"/>
              </a:rPr>
              <a:t>constă</a:t>
            </a:r>
            <a:r>
              <a:rPr lang="en-US" altLang="ro-RO" dirty="0">
                <a:latin typeface="Times New Roman" panose="02020603050405020304" pitchFamily="18" charset="0"/>
                <a:cs typeface="Times New Roman" panose="02020603050405020304" pitchFamily="18" charset="0"/>
              </a:rPr>
              <a:t> din o </a:t>
            </a:r>
            <a:r>
              <a:rPr lang="en-US" altLang="ro-RO" dirty="0" err="1">
                <a:latin typeface="Times New Roman" panose="02020603050405020304" pitchFamily="18" charset="0"/>
                <a:cs typeface="Times New Roman" panose="02020603050405020304" pitchFamily="18" charset="0"/>
              </a:rPr>
              <a:t>capsulă</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sticlă</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străbătută</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doi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electrozi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metalici</a:t>
            </a:r>
            <a:r>
              <a:rPr lang="en-US" altLang="ro-RO" dirty="0">
                <a:latin typeface="Times New Roman" panose="02020603050405020304" pitchFamily="18" charset="0"/>
                <a:cs typeface="Times New Roman" panose="02020603050405020304" pitchFamily="18" charset="0"/>
              </a:rPr>
              <a:t>. La </a:t>
            </a:r>
            <a:r>
              <a:rPr lang="en-US" altLang="ro-RO" dirty="0" err="1">
                <a:latin typeface="Times New Roman" panose="02020603050405020304" pitchFamily="18" charset="0"/>
                <a:cs typeface="Times New Roman" panose="02020603050405020304" pitchFamily="18" charset="0"/>
              </a:rPr>
              <a:t>extremitatea</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unui</a:t>
            </a:r>
            <a:r>
              <a:rPr lang="ro-MD" altLang="ro-RO" dirty="0">
                <a:latin typeface="Times New Roman" panose="02020603050405020304" pitchFamily="18" charset="0"/>
                <a:cs typeface="Times New Roman" panose="02020603050405020304" pitchFamily="18" charset="0"/>
              </a:rPr>
              <a:t> electrod</a:t>
            </a:r>
            <a:r>
              <a:rPr lang="en-US" altLang="ro-RO" dirty="0">
                <a:latin typeface="Times New Roman" panose="02020603050405020304" pitchFamily="18" charset="0"/>
                <a:cs typeface="Times New Roman" panose="02020603050405020304" pitchFamily="18" charset="0"/>
              </a:rPr>
              <a:t> se </a:t>
            </a:r>
            <a:r>
              <a:rPr lang="en-US" altLang="ro-RO" dirty="0" err="1">
                <a:latin typeface="Times New Roman" panose="02020603050405020304" pitchFamily="18" charset="0"/>
                <a:cs typeface="Times New Roman" panose="02020603050405020304" pitchFamily="18" charset="0"/>
              </a:rPr>
              <a:t>fixează</a:t>
            </a:r>
            <a:r>
              <a:rPr lang="en-US" altLang="ro-RO" dirty="0">
                <a:latin typeface="Times New Roman" panose="02020603050405020304" pitchFamily="18" charset="0"/>
                <a:cs typeface="Times New Roman" panose="02020603050405020304" pitchFamily="18" charset="0"/>
              </a:rPr>
              <a:t> un </a:t>
            </a:r>
            <a:r>
              <a:rPr lang="en-US" altLang="ro-RO" dirty="0" err="1">
                <a:latin typeface="Times New Roman" panose="02020603050405020304" pitchFamily="18" charset="0"/>
                <a:cs typeface="Times New Roman" panose="02020603050405020304" pitchFamily="18" charset="0"/>
              </a:rPr>
              <a:t>monocristal</a:t>
            </a:r>
            <a:r>
              <a:rPr lang="en-US" altLang="ro-RO" dirty="0">
                <a:latin typeface="Times New Roman" panose="02020603050405020304" pitchFamily="18" charset="0"/>
                <a:cs typeface="Times New Roman" panose="02020603050405020304" pitchFamily="18" charset="0"/>
              </a:rPr>
              <a:t> de </a:t>
            </a:r>
            <a:r>
              <a:rPr lang="ro-MD" altLang="ro-RO" dirty="0">
                <a:latin typeface="Times New Roman" panose="02020603050405020304" pitchFamily="18" charset="0"/>
                <a:cs typeface="Times New Roman" panose="02020603050405020304" pitchFamily="18" charset="0"/>
              </a:rPr>
              <a:t>n-Ge</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dimensiuni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mici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După</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asamblarea</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mecanică</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prin</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trecerea</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unui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impuls</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curent</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scurt</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dar</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puternic</a:t>
            </a:r>
            <a:r>
              <a:rPr lang="en-US" altLang="ro-RO" dirty="0">
                <a:latin typeface="Times New Roman" panose="02020603050405020304" pitchFamily="18" charset="0"/>
                <a:cs typeface="Times New Roman" panose="02020603050405020304" pitchFamily="18" charset="0"/>
              </a:rPr>
              <a:t>, se </a:t>
            </a:r>
            <a:r>
              <a:rPr lang="en-US" altLang="ro-RO" dirty="0" err="1">
                <a:latin typeface="Times New Roman" panose="02020603050405020304" pitchFamily="18" charset="0"/>
                <a:cs typeface="Times New Roman" panose="02020603050405020304" pitchFamily="18" charset="0"/>
              </a:rPr>
              <a:t>formează</a:t>
            </a:r>
            <a:r>
              <a:rPr lang="en-US" altLang="ro-RO" dirty="0">
                <a:latin typeface="Times New Roman" panose="02020603050405020304" pitchFamily="18" charset="0"/>
                <a:cs typeface="Times New Roman" panose="02020603050405020304" pitchFamily="18" charset="0"/>
              </a:rPr>
              <a:t> o </a:t>
            </a:r>
            <a:r>
              <a:rPr lang="en-US" altLang="ro-RO" dirty="0" err="1">
                <a:latin typeface="Times New Roman" panose="02020603050405020304" pitchFamily="18" charset="0"/>
                <a:cs typeface="Times New Roman" panose="02020603050405020304" pitchFamily="18" charset="0"/>
              </a:rPr>
              <a:t>regiune</a:t>
            </a:r>
            <a:r>
              <a:rPr lang="en-US" altLang="ro-RO" dirty="0">
                <a:latin typeface="Times New Roman" panose="02020603050405020304" pitchFamily="18" charset="0"/>
                <a:cs typeface="Times New Roman" panose="02020603050405020304" pitchFamily="18" charset="0"/>
              </a:rPr>
              <a:t> de tip p</a:t>
            </a:r>
            <a:r>
              <a:rPr lang="ro-MD"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în</a:t>
            </a:r>
            <a:r>
              <a:rPr lang="en-US" altLang="ro-RO" dirty="0">
                <a:latin typeface="Times New Roman" panose="02020603050405020304" pitchFamily="18" charset="0"/>
                <a:cs typeface="Times New Roman" panose="02020603050405020304" pitchFamily="18" charset="0"/>
              </a:rPr>
              <a:t> zona </a:t>
            </a:r>
            <a:r>
              <a:rPr lang="en-US" altLang="ro-RO" dirty="0" err="1">
                <a:latin typeface="Times New Roman" panose="02020603050405020304" pitchFamily="18" charset="0"/>
                <a:cs typeface="Times New Roman" panose="02020603050405020304" pitchFamily="18" charset="0"/>
              </a:rPr>
              <a:t>contactului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dintre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firul</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ascuţit</a:t>
            </a:r>
            <a:r>
              <a:rPr lang="en-US" altLang="ro-RO" dirty="0">
                <a:latin typeface="Times New Roman" panose="02020603050405020304" pitchFamily="18" charset="0"/>
                <a:cs typeface="Times New Roman" panose="02020603050405020304" pitchFamily="18" charset="0"/>
              </a:rPr>
              <a:t> de </a:t>
            </a:r>
            <a:r>
              <a:rPr lang="ro-MD" altLang="ro-RO" dirty="0">
                <a:latin typeface="Times New Roman" panose="02020603050405020304" pitchFamily="18" charset="0"/>
                <a:cs typeface="Times New Roman" panose="02020603050405020304" pitchFamily="18" charset="0"/>
              </a:rPr>
              <a:t>W</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şi</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cristalul</a:t>
            </a:r>
            <a:r>
              <a:rPr lang="en-US" altLang="ro-RO" dirty="0">
                <a:latin typeface="Times New Roman" panose="02020603050405020304" pitchFamily="18" charset="0"/>
                <a:cs typeface="Times New Roman" panose="02020603050405020304" pitchFamily="18" charset="0"/>
              </a:rPr>
              <a:t> </a:t>
            </a:r>
            <a:r>
              <a:rPr lang="ro-MD" altLang="ro-RO" dirty="0">
                <a:latin typeface="Times New Roman" panose="02020603050405020304" pitchFamily="18" charset="0"/>
                <a:cs typeface="Times New Roman" panose="02020603050405020304" pitchFamily="18" charset="0"/>
              </a:rPr>
              <a:t>Ge</a:t>
            </a:r>
            <a:r>
              <a:rPr lang="en-US" altLang="ro-RO" dirty="0">
                <a:latin typeface="Times New Roman" panose="02020603050405020304" pitchFamily="18" charset="0"/>
                <a:cs typeface="Times New Roman" panose="02020603050405020304" pitchFamily="18" charset="0"/>
              </a:rPr>
              <a:t>. Se </a:t>
            </a:r>
            <a:r>
              <a:rPr lang="en-US" altLang="ro-RO" dirty="0" err="1">
                <a:latin typeface="Times New Roman" panose="02020603050405020304" pitchFamily="18" charset="0"/>
                <a:cs typeface="Times New Roman" panose="02020603050405020304" pitchFamily="18" charset="0"/>
              </a:rPr>
              <a:t>constituie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astfel</a:t>
            </a:r>
            <a:r>
              <a:rPr lang="en-US" altLang="ro-RO" dirty="0">
                <a:latin typeface="Times New Roman" panose="02020603050405020304" pitchFamily="18" charset="0"/>
                <a:cs typeface="Times New Roman" panose="02020603050405020304" pitchFamily="18" charset="0"/>
              </a:rPr>
              <a:t> o </a:t>
            </a:r>
            <a:r>
              <a:rPr lang="en-US" altLang="ro-RO" dirty="0" err="1">
                <a:latin typeface="Times New Roman" panose="02020603050405020304" pitchFamily="18" charset="0"/>
                <a:cs typeface="Times New Roman" panose="02020603050405020304" pitchFamily="18" charset="0"/>
              </a:rPr>
              <a:t>joncţiune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pn</a:t>
            </a:r>
            <a:r>
              <a:rPr lang="en-US" altLang="ro-RO" dirty="0">
                <a:latin typeface="Times New Roman" panose="02020603050405020304" pitchFamily="18" charset="0"/>
                <a:cs typeface="Times New Roman" panose="02020603050405020304" pitchFamily="18" charset="0"/>
              </a:rPr>
              <a:t> cu </a:t>
            </a:r>
            <a:r>
              <a:rPr lang="en-US" altLang="ro-RO" dirty="0" err="1">
                <a:latin typeface="Times New Roman" panose="02020603050405020304" pitchFamily="18" charset="0"/>
                <a:cs typeface="Times New Roman" panose="02020603050405020304" pitchFamily="18" charset="0"/>
              </a:rPr>
              <a:t>suprafaţă</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foarte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mică</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ordinul</a:t>
            </a:r>
            <a:r>
              <a:rPr lang="en-US" altLang="ro-RO" dirty="0">
                <a:latin typeface="Times New Roman" panose="02020603050405020304" pitchFamily="18" charset="0"/>
                <a:cs typeface="Times New Roman" panose="02020603050405020304" pitchFamily="18" charset="0"/>
              </a:rPr>
              <a:t> 10</a:t>
            </a:r>
            <a:r>
              <a:rPr lang="en-US" altLang="ro-RO" baseline="30000" dirty="0">
                <a:latin typeface="Times New Roman" panose="02020603050405020304" pitchFamily="18" charset="0"/>
                <a:cs typeface="Times New Roman" panose="02020603050405020304" pitchFamily="18" charset="0"/>
              </a:rPr>
              <a:t>-4</a:t>
            </a:r>
            <a:r>
              <a:rPr lang="en-US" altLang="ro-RO" dirty="0">
                <a:latin typeface="Times New Roman" panose="02020603050405020304" pitchFamily="18" charset="0"/>
                <a:cs typeface="Times New Roman" panose="02020603050405020304" pitchFamily="18" charset="0"/>
              </a:rPr>
              <a:t> mm², </a:t>
            </a:r>
            <a:r>
              <a:rPr lang="en-US" altLang="ro-RO" dirty="0" err="1">
                <a:latin typeface="Times New Roman" panose="02020603050405020304" pitchFamily="18" charset="0"/>
                <a:cs typeface="Times New Roman" panose="02020603050405020304" pitchFamily="18" charset="0"/>
              </a:rPr>
              <a:t>având</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asemenea</a:t>
            </a:r>
            <a:r>
              <a:rPr lang="en-US" altLang="ro-RO" dirty="0">
                <a:latin typeface="Times New Roman" panose="02020603050405020304" pitchFamily="18" charset="0"/>
                <a:cs typeface="Times New Roman" panose="02020603050405020304" pitchFamily="18" charset="0"/>
              </a:rPr>
              <a:t> o capacitate </a:t>
            </a:r>
            <a:r>
              <a:rPr lang="en-US" altLang="ro-RO" dirty="0" err="1">
                <a:latin typeface="Times New Roman" panose="02020603050405020304" pitchFamily="18" charset="0"/>
                <a:cs typeface="Times New Roman" panose="02020603050405020304" pitchFamily="18" charset="0"/>
              </a:rPr>
              <a:t>foarte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mică</a:t>
            </a:r>
            <a:r>
              <a:rPr lang="en-US" altLang="ro-RO" dirty="0">
                <a:latin typeface="Times New Roman" panose="02020603050405020304" pitchFamily="18" charset="0"/>
                <a:cs typeface="Times New Roman" panose="02020603050405020304" pitchFamily="18" charset="0"/>
              </a:rPr>
              <a:t> (&lt;</a:t>
            </a:r>
            <a:r>
              <a:rPr lang="ro-MD" altLang="ro-RO" dirty="0">
                <a:latin typeface="Times New Roman" panose="02020603050405020304" pitchFamily="18" charset="0"/>
                <a:cs typeface="Times New Roman" panose="02020603050405020304" pitchFamily="18" charset="0"/>
              </a:rPr>
              <a:t> 1</a:t>
            </a:r>
            <a:r>
              <a:rPr lang="en-US" altLang="ro-RO" dirty="0">
                <a:latin typeface="Times New Roman" panose="02020603050405020304" pitchFamily="18" charset="0"/>
                <a:cs typeface="Times New Roman" panose="02020603050405020304" pitchFamily="18" charset="0"/>
              </a:rPr>
              <a:t> pF). Din </a:t>
            </a:r>
            <a:r>
              <a:rPr lang="en-US" altLang="ro-RO" dirty="0" err="1">
                <a:latin typeface="Times New Roman" panose="02020603050405020304" pitchFamily="18" charset="0"/>
                <a:cs typeface="Times New Roman" panose="02020603050405020304" pitchFamily="18" charset="0"/>
              </a:rPr>
              <a:t>această</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structură</a:t>
            </a:r>
            <a:r>
              <a:rPr lang="en-US" altLang="ro-RO" dirty="0">
                <a:latin typeface="Times New Roman" panose="02020603050405020304" pitchFamily="18" charset="0"/>
                <a:cs typeface="Times New Roman" panose="02020603050405020304" pitchFamily="18" charset="0"/>
              </a:rPr>
              <a:t> de </a:t>
            </a:r>
            <a:r>
              <a:rPr lang="en-US" altLang="ro-RO" dirty="0" err="1">
                <a:latin typeface="Times New Roman" panose="02020603050405020304" pitchFamily="18" charset="0"/>
                <a:cs typeface="Times New Roman" panose="02020603050405020304" pitchFamily="18" charset="0"/>
              </a:rPr>
              <a:t>mică</a:t>
            </a:r>
            <a:r>
              <a:rPr lang="en-US" altLang="ro-RO" dirty="0">
                <a:latin typeface="Times New Roman" panose="02020603050405020304" pitchFamily="18" charset="0"/>
                <a:cs typeface="Times New Roman" panose="02020603050405020304" pitchFamily="18" charset="0"/>
              </a:rPr>
              <a:t> capacitate </a:t>
            </a:r>
            <a:r>
              <a:rPr lang="ro-MD" altLang="ro-RO" dirty="0">
                <a:latin typeface="Times New Roman" panose="02020603050405020304" pitchFamily="18" charset="0"/>
                <a:cs typeface="Times New Roman" panose="02020603050405020304" pitchFamily="18" charset="0"/>
              </a:rPr>
              <a:t>conchidem</a:t>
            </a:r>
            <a:r>
              <a:rPr lang="en-US" altLang="ro-RO" dirty="0">
                <a:latin typeface="Times New Roman" panose="02020603050405020304" pitchFamily="18" charset="0"/>
                <a:cs typeface="Times New Roman" panose="02020603050405020304" pitchFamily="18" charset="0"/>
              </a:rPr>
              <a:t>:</a:t>
            </a:r>
          </a:p>
          <a:p>
            <a:pPr marL="0" indent="0">
              <a:lnSpc>
                <a:spcPct val="110000"/>
              </a:lnSpc>
            </a:pPr>
            <a:r>
              <a:rPr lang="en-US" altLang="ro-RO" dirty="0" err="1">
                <a:latin typeface="Times New Roman" panose="02020603050405020304" pitchFamily="18" charset="0"/>
                <a:cs typeface="Times New Roman" panose="02020603050405020304" pitchFamily="18" charset="0"/>
              </a:rPr>
              <a:t>dioda</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poate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funcţiona</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foarte</a:t>
            </a:r>
            <a:r>
              <a:rPr lang="en-US" altLang="ro-RO" dirty="0">
                <a:latin typeface="Times New Roman" panose="02020603050405020304" pitchFamily="18" charset="0"/>
                <a:cs typeface="Times New Roman" panose="02020603050405020304" pitchFamily="18" charset="0"/>
              </a:rPr>
              <a:t> bine </a:t>
            </a:r>
            <a:r>
              <a:rPr lang="en-US" altLang="ro-RO" dirty="0" err="1">
                <a:latin typeface="Times New Roman" panose="02020603050405020304" pitchFamily="18" charset="0"/>
                <a:cs typeface="Times New Roman" panose="02020603050405020304" pitchFamily="18" charset="0"/>
              </a:rPr>
              <a:t>şi</a:t>
            </a:r>
            <a:r>
              <a:rPr lang="en-US" altLang="ro-RO" dirty="0">
                <a:latin typeface="Times New Roman" panose="02020603050405020304" pitchFamily="18" charset="0"/>
                <a:cs typeface="Times New Roman" panose="02020603050405020304" pitchFamily="18" charset="0"/>
              </a:rPr>
              <a:t> la</a:t>
            </a:r>
            <a:r>
              <a:rPr lang="ro-MD"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frecvenţe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foarte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înalte</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Xc</a:t>
            </a:r>
            <a:r>
              <a:rPr lang="en-US" altLang="ro-RO" dirty="0">
                <a:latin typeface="Times New Roman" panose="02020603050405020304" pitchFamily="18" charset="0"/>
                <a:cs typeface="Times New Roman" panose="02020603050405020304" pitchFamily="18" charset="0"/>
              </a:rPr>
              <a:t> &gt;&gt; Ri);</a:t>
            </a:r>
            <a:r>
              <a:rPr lang="ro-MD" altLang="ro-RO" dirty="0">
                <a:latin typeface="Times New Roman" panose="02020603050405020304" pitchFamily="18" charset="0"/>
                <a:cs typeface="Times New Roman" panose="02020603050405020304" pitchFamily="18" charset="0"/>
              </a:rPr>
              <a:t> </a:t>
            </a:r>
          </a:p>
          <a:p>
            <a:pPr marL="0" indent="0">
              <a:lnSpc>
                <a:spcPct val="110000"/>
              </a:lnSpc>
            </a:pPr>
            <a:r>
              <a:rPr lang="en-US" altLang="ro-RO" dirty="0" err="1">
                <a:latin typeface="Times New Roman" panose="02020603050405020304" pitchFamily="18" charset="0"/>
                <a:cs typeface="Times New Roman" panose="02020603050405020304" pitchFamily="18" charset="0"/>
              </a:rPr>
              <a:t>curentul</a:t>
            </a:r>
            <a:r>
              <a:rPr lang="en-US" altLang="ro-RO" dirty="0">
                <a:latin typeface="Times New Roman" panose="02020603050405020304" pitchFamily="18" charset="0"/>
                <a:cs typeface="Times New Roman" panose="02020603050405020304" pitchFamily="18" charset="0"/>
              </a:rPr>
              <a:t> maxim </a:t>
            </a:r>
            <a:r>
              <a:rPr lang="en-US" altLang="ro-RO" dirty="0" err="1">
                <a:latin typeface="Times New Roman" panose="02020603050405020304" pitchFamily="18" charset="0"/>
                <a:cs typeface="Times New Roman" panose="02020603050405020304" pitchFamily="18" charset="0"/>
              </a:rPr>
              <a:t>admisibil</a:t>
            </a:r>
            <a:r>
              <a:rPr lang="en-US" altLang="ro-RO" dirty="0">
                <a:latin typeface="Times New Roman" panose="02020603050405020304" pitchFamily="18" charset="0"/>
                <a:cs typeface="Times New Roman" panose="02020603050405020304" pitchFamily="18" charset="0"/>
              </a:rPr>
              <a:t> </a:t>
            </a:r>
            <a:r>
              <a:rPr lang="en-US" altLang="ro-RO" dirty="0" err="1">
                <a:latin typeface="Times New Roman" panose="02020603050405020304" pitchFamily="18" charset="0"/>
                <a:cs typeface="Times New Roman" panose="02020603050405020304" pitchFamily="18" charset="0"/>
              </a:rPr>
              <a:t>este</a:t>
            </a:r>
            <a:r>
              <a:rPr lang="en-US" altLang="ro-RO" dirty="0">
                <a:latin typeface="Times New Roman" panose="02020603050405020304" pitchFamily="18" charset="0"/>
                <a:cs typeface="Times New Roman" panose="02020603050405020304" pitchFamily="18" charset="0"/>
              </a:rPr>
              <a:t> mic (mA);</a:t>
            </a:r>
          </a:p>
        </p:txBody>
      </p:sp>
    </p:spTree>
    <p:extLst>
      <p:ext uri="{BB962C8B-B14F-4D97-AF65-F5344CB8AC3E}">
        <p14:creationId xmlns:p14="http://schemas.microsoft.com/office/powerpoint/2010/main" val="251886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152400"/>
            <a:ext cx="8153400" cy="1049338"/>
          </a:xfrm>
        </p:spPr>
        <p:txBody>
          <a:bodyPr>
            <a:normAutofit fontScale="90000"/>
          </a:bodyPr>
          <a:lstStyle/>
          <a:p>
            <a:pPr>
              <a:defRPr/>
            </a:pPr>
            <a:r>
              <a:rPr lang="ro-RO" dirty="0"/>
              <a:t>TMOV – Metal </a:t>
            </a:r>
            <a:r>
              <a:rPr lang="ro-RO" dirty="0" err="1"/>
              <a:t>Oxide</a:t>
            </a:r>
            <a:r>
              <a:rPr lang="ro-RO" dirty="0"/>
              <a:t> Varistor </a:t>
            </a:r>
            <a:r>
              <a:rPr lang="ro-RO" dirty="0" err="1"/>
              <a:t>with</a:t>
            </a:r>
            <a:r>
              <a:rPr lang="ro-RO" dirty="0"/>
              <a:t> an </a:t>
            </a:r>
            <a:r>
              <a:rPr lang="ro-RO" dirty="0" err="1"/>
              <a:t>integrated</a:t>
            </a:r>
            <a:r>
              <a:rPr lang="ro-RO" dirty="0"/>
              <a:t> </a:t>
            </a:r>
            <a:r>
              <a:rPr lang="ro-RO" dirty="0" err="1"/>
              <a:t>thermally</a:t>
            </a:r>
            <a:r>
              <a:rPr lang="ro-RO" dirty="0"/>
              <a:t> </a:t>
            </a:r>
            <a:r>
              <a:rPr lang="ro-RO" dirty="0" err="1"/>
              <a:t>activated</a:t>
            </a:r>
            <a:r>
              <a:rPr lang="ro-RO" dirty="0"/>
              <a:t> element</a:t>
            </a:r>
            <a:endParaRPr lang="en-GB" dirty="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1275" y="1281113"/>
            <a:ext cx="18954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0064"/>
            <a:ext cx="4727366"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BCF569B-BCDB-52F1-809D-1B7E40726531}"/>
              </a:ext>
            </a:extLst>
          </p:cNvPr>
          <p:cNvSpPr txBox="1"/>
          <p:nvPr/>
        </p:nvSpPr>
        <p:spPr>
          <a:xfrm>
            <a:off x="304800" y="4114800"/>
            <a:ext cx="8610600" cy="2308324"/>
          </a:xfrm>
          <a:prstGeom prst="rect">
            <a:avLst/>
          </a:prstGeom>
          <a:noFill/>
        </p:spPr>
        <p:txBody>
          <a:bodyPr wrap="square">
            <a:spAutoFit/>
          </a:bodyPr>
          <a:lstStyle/>
          <a:p>
            <a:r>
              <a:rPr lang="en-US" b="1" dirty="0" err="1"/>
              <a:t>Aplicatii</a:t>
            </a:r>
            <a:r>
              <a:rPr lang="en-US" b="1" dirty="0"/>
              <a:t>: </a:t>
            </a:r>
            <a:r>
              <a:rPr lang="en-US" dirty="0" err="1"/>
              <a:t>Protecția</a:t>
            </a:r>
            <a:r>
              <a:rPr lang="en-US" dirty="0"/>
              <a:t> </a:t>
            </a:r>
            <a:r>
              <a:rPr lang="en-US" dirty="0" err="1"/>
              <a:t>surselor</a:t>
            </a:r>
            <a:r>
              <a:rPr lang="en-US" dirty="0"/>
              <a:t> de </a:t>
            </a:r>
            <a:r>
              <a:rPr lang="en-US" dirty="0" err="1"/>
              <a:t>alimentare</a:t>
            </a:r>
            <a:r>
              <a:rPr lang="en-US" dirty="0"/>
              <a:t>, </a:t>
            </a:r>
            <a:r>
              <a:rPr lang="en-US" dirty="0" err="1"/>
              <a:t>echipamente</a:t>
            </a:r>
            <a:r>
              <a:rPr lang="en-US" dirty="0"/>
              <a:t> de </a:t>
            </a:r>
            <a:r>
              <a:rPr lang="en-US" dirty="0" err="1"/>
              <a:t>comunicații</a:t>
            </a:r>
            <a:r>
              <a:rPr lang="en-US" dirty="0"/>
              <a:t> (</a:t>
            </a:r>
            <a:r>
              <a:rPr lang="en-US" dirty="0" err="1"/>
              <a:t>routere</a:t>
            </a:r>
            <a:r>
              <a:rPr lang="en-US" dirty="0"/>
              <a:t>), electronica auto, </a:t>
            </a:r>
            <a:r>
              <a:rPr lang="en-US" dirty="0" err="1"/>
              <a:t>filtre</a:t>
            </a:r>
            <a:r>
              <a:rPr lang="en-US" dirty="0"/>
              <a:t> de </a:t>
            </a:r>
            <a:r>
              <a:rPr lang="en-US" dirty="0" err="1"/>
              <a:t>rețea</a:t>
            </a:r>
            <a:r>
              <a:rPr lang="en-US" dirty="0"/>
              <a:t>, </a:t>
            </a:r>
            <a:r>
              <a:rPr lang="en-US" dirty="0" err="1"/>
              <a:t>eliminarea</a:t>
            </a:r>
            <a:r>
              <a:rPr lang="en-US" dirty="0"/>
              <a:t> </a:t>
            </a:r>
            <a:r>
              <a:rPr lang="en-US" dirty="0" err="1"/>
              <a:t>arcurilor</a:t>
            </a:r>
            <a:r>
              <a:rPr lang="en-US" dirty="0"/>
              <a:t> </a:t>
            </a:r>
            <a:r>
              <a:rPr lang="en-US" dirty="0" err="1"/>
              <a:t>electrice</a:t>
            </a:r>
            <a:r>
              <a:rPr lang="en-US" dirty="0"/>
              <a:t>.</a:t>
            </a:r>
          </a:p>
          <a:p>
            <a:r>
              <a:rPr lang="en-US" b="1" dirty="0" err="1"/>
              <a:t>Tipuri</a:t>
            </a:r>
            <a:r>
              <a:rPr lang="en-US" b="1" dirty="0"/>
              <a:t>: </a:t>
            </a:r>
            <a:r>
              <a:rPr lang="en-US" dirty="0"/>
              <a:t>MOV (</a:t>
            </a:r>
            <a:r>
              <a:rPr lang="en-US" dirty="0" err="1"/>
              <a:t>pentru</a:t>
            </a:r>
            <a:r>
              <a:rPr lang="en-US" dirty="0"/>
              <a:t> </a:t>
            </a:r>
            <a:r>
              <a:rPr lang="en-US" dirty="0" err="1"/>
              <a:t>energie</a:t>
            </a:r>
            <a:r>
              <a:rPr lang="en-US" dirty="0"/>
              <a:t> mare) </a:t>
            </a:r>
            <a:r>
              <a:rPr lang="en-US" dirty="0" err="1"/>
              <a:t>și</a:t>
            </a:r>
            <a:r>
              <a:rPr lang="en-US" dirty="0"/>
              <a:t> MLV (Multi-Layer Varistor, </a:t>
            </a:r>
            <a:r>
              <a:rPr lang="en-US" dirty="0" err="1"/>
              <a:t>pentru</a:t>
            </a:r>
            <a:r>
              <a:rPr lang="en-US" dirty="0"/>
              <a:t> </a:t>
            </a:r>
            <a:r>
              <a:rPr lang="en-US" dirty="0" err="1"/>
              <a:t>joasă</a:t>
            </a:r>
            <a:r>
              <a:rPr lang="en-US" dirty="0"/>
              <a:t> </a:t>
            </a:r>
            <a:r>
              <a:rPr lang="en-US" dirty="0" err="1"/>
              <a:t>tensiune</a:t>
            </a:r>
            <a:r>
              <a:rPr lang="en-US" dirty="0"/>
              <a:t>/ESD). </a:t>
            </a:r>
          </a:p>
          <a:p>
            <a:r>
              <a:rPr lang="en-US" b="1" dirty="0"/>
              <a:t>Materialul de </a:t>
            </a:r>
            <a:r>
              <a:rPr lang="en-US" b="1" dirty="0" err="1"/>
              <a:t>bază</a:t>
            </a:r>
            <a:r>
              <a:rPr lang="en-US" b="1" dirty="0"/>
              <a:t> </a:t>
            </a:r>
            <a:r>
              <a:rPr lang="en-US" dirty="0" err="1"/>
              <a:t>SiC</a:t>
            </a:r>
            <a:r>
              <a:rPr lang="en-US" dirty="0"/>
              <a:t> </a:t>
            </a:r>
            <a:r>
              <a:rPr lang="en-US" dirty="0" err="1"/>
              <a:t>fărămițat</a:t>
            </a:r>
            <a:r>
              <a:rPr lang="en-US" dirty="0"/>
              <a:t> </a:t>
            </a:r>
            <a:r>
              <a:rPr lang="en-US" dirty="0" err="1"/>
              <a:t>în</a:t>
            </a:r>
            <a:r>
              <a:rPr lang="en-US" dirty="0"/>
              <a:t> granule de 40-300 </a:t>
            </a:r>
            <a:r>
              <a:rPr lang="el-GR" dirty="0"/>
              <a:t>μ</a:t>
            </a:r>
            <a:r>
              <a:rPr lang="en-US" dirty="0"/>
              <a:t>m </a:t>
            </a:r>
            <a:r>
              <a:rPr lang="en-US" dirty="0" err="1"/>
              <a:t>amestecat</a:t>
            </a:r>
            <a:r>
              <a:rPr lang="en-US" dirty="0"/>
              <a:t> 26% </a:t>
            </a:r>
            <a:r>
              <a:rPr lang="en-US" dirty="0" err="1"/>
              <a:t>lut</a:t>
            </a:r>
            <a:r>
              <a:rPr lang="en-US" dirty="0"/>
              <a:t>, se </a:t>
            </a:r>
            <a:r>
              <a:rPr lang="en-US" dirty="0" err="1"/>
              <a:t>coace</a:t>
            </a:r>
            <a:r>
              <a:rPr lang="en-US" dirty="0"/>
              <a:t> la 1270 C (</a:t>
            </a:r>
            <a:r>
              <a:rPr lang="en-US" dirty="0" err="1"/>
              <a:t>numit</a:t>
            </a:r>
            <a:r>
              <a:rPr lang="en-US" dirty="0"/>
              <a:t> TIRIT), </a:t>
            </a:r>
          </a:p>
          <a:p>
            <a:r>
              <a:rPr lang="en-US" dirty="0" err="1"/>
              <a:t>sau</a:t>
            </a:r>
            <a:r>
              <a:rPr lang="en-US" dirty="0"/>
              <a:t> din </a:t>
            </a:r>
            <a:r>
              <a:rPr lang="en-US" dirty="0" err="1"/>
              <a:t>sticlă</a:t>
            </a:r>
            <a:r>
              <a:rPr lang="en-US" dirty="0"/>
              <a:t> </a:t>
            </a:r>
            <a:r>
              <a:rPr lang="en-US" dirty="0" err="1"/>
              <a:t>lichidă</a:t>
            </a:r>
            <a:r>
              <a:rPr lang="en-US" dirty="0"/>
              <a:t> (75% SiO2+24% Na2O+ H20) + </a:t>
            </a:r>
            <a:r>
              <a:rPr lang="en-US" dirty="0" err="1"/>
              <a:t>SiH</a:t>
            </a:r>
            <a:r>
              <a:rPr lang="en-US" dirty="0"/>
              <a:t> la T=380 C (VILIT) .</a:t>
            </a:r>
          </a:p>
          <a:p>
            <a:endParaRPr lang="en-US" dirty="0"/>
          </a:p>
        </p:txBody>
      </p:sp>
    </p:spTree>
    <p:extLst>
      <p:ext uri="{BB962C8B-B14F-4D97-AF65-F5344CB8AC3E}">
        <p14:creationId xmlns:p14="http://schemas.microsoft.com/office/powerpoint/2010/main" val="922089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91525" cy="228600"/>
          </a:xfrm>
        </p:spPr>
        <p:txBody>
          <a:bodyPr>
            <a:normAutofit fontScale="90000"/>
          </a:bodyPr>
          <a:lstStyle/>
          <a:p>
            <a:pPr>
              <a:defRPr/>
            </a:pPr>
            <a:r>
              <a:rPr lang="ro-MD" dirty="0"/>
              <a:t>Diode de semnal  (</a:t>
            </a:r>
            <a:r>
              <a:rPr lang="ro-MD" dirty="0" err="1"/>
              <a:t>Small</a:t>
            </a:r>
            <a:r>
              <a:rPr lang="ro-MD" dirty="0"/>
              <a:t> signal diode)</a:t>
            </a:r>
            <a:endParaRPr lang="en-US" dirty="0"/>
          </a:p>
        </p:txBody>
      </p:sp>
      <p:sp>
        <p:nvSpPr>
          <p:cNvPr id="50179" name="Content Placeholder 2"/>
          <p:cNvSpPr>
            <a:spLocks noGrp="1"/>
          </p:cNvSpPr>
          <p:nvPr>
            <p:ph idx="1"/>
          </p:nvPr>
        </p:nvSpPr>
        <p:spPr>
          <a:xfrm>
            <a:off x="80963" y="685801"/>
            <a:ext cx="6472237" cy="4038600"/>
          </a:xfrm>
        </p:spPr>
        <p:txBody>
          <a:bodyPr/>
          <a:lstStyle/>
          <a:p>
            <a:r>
              <a:rPr lang="ro-MD" altLang="en-US" sz="1800" dirty="0">
                <a:latin typeface="Times New Roman" panose="02020603050405020304" pitchFamily="18" charset="0"/>
                <a:cs typeface="Times New Roman" panose="02020603050405020304" pitchFamily="18" charset="0"/>
              </a:rPr>
              <a:t>Sunt dispozitive SC de dimensiuni foarte mici utilizate în general în circuite electronice cu curenți mici sau frecvențe înalte (radio, TV, circuite digitale). De fapt sunt un tip de diode cu contact punctiform sau cu altă denumire de diode </a:t>
            </a:r>
            <a:r>
              <a:rPr lang="ro-MD" altLang="en-US" sz="1800" dirty="0" err="1">
                <a:latin typeface="Times New Roman" panose="02020603050405020304" pitchFamily="18" charset="0"/>
                <a:cs typeface="Times New Roman" panose="02020603050405020304" pitchFamily="18" charset="0"/>
              </a:rPr>
              <a:t>pasivate</a:t>
            </a:r>
            <a:r>
              <a:rPr lang="ro-MD" altLang="en-US" sz="1800" dirty="0">
                <a:latin typeface="Times New Roman" panose="02020603050405020304" pitchFamily="18" charset="0"/>
                <a:cs typeface="Times New Roman" panose="02020603050405020304" pitchFamily="18" charset="0"/>
              </a:rPr>
              <a:t> cu sticlă (Glass </a:t>
            </a:r>
            <a:r>
              <a:rPr lang="ro-MD" altLang="en-US" sz="1800" dirty="0" err="1">
                <a:latin typeface="Times New Roman" panose="02020603050405020304" pitchFamily="18" charset="0"/>
                <a:cs typeface="Times New Roman" panose="02020603050405020304" pitchFamily="18" charset="0"/>
              </a:rPr>
              <a:t>Passivate</a:t>
            </a:r>
            <a:r>
              <a:rPr lang="ro-MD" altLang="en-US" sz="1800" dirty="0">
                <a:latin typeface="Times New Roman" panose="02020603050405020304" pitchFamily="18" charset="0"/>
                <a:cs typeface="Times New Roman" panose="02020603050405020304" pitchFamily="18" charset="0"/>
              </a:rPr>
              <a:t> Diode)</a:t>
            </a:r>
          </a:p>
          <a:p>
            <a:pPr marL="0" indent="0">
              <a:buNone/>
            </a:pPr>
            <a:r>
              <a:rPr lang="ro-MD" altLang="en-US" sz="1800" dirty="0">
                <a:latin typeface="Times New Roman" panose="02020603050405020304" pitchFamily="18" charset="0"/>
                <a:cs typeface="Times New Roman" panose="02020603050405020304" pitchFamily="18" charset="0"/>
              </a:rPr>
              <a:t>Considerând dimensiunile </a:t>
            </a:r>
            <a:r>
              <a:rPr lang="ro-MD" altLang="en-US" sz="1800" dirty="0" err="1">
                <a:latin typeface="Times New Roman" panose="02020603050405020304" pitchFamily="18" charset="0"/>
                <a:cs typeface="Times New Roman" panose="02020603050405020304" pitchFamily="18" charset="0"/>
              </a:rPr>
              <a:t>f.mici</a:t>
            </a:r>
            <a:r>
              <a:rPr lang="ro-MD" altLang="en-US" sz="1800" dirty="0">
                <a:latin typeface="Times New Roman" panose="02020603050405020304" pitchFamily="18" charset="0"/>
                <a:cs typeface="Times New Roman" panose="02020603050405020304" pitchFamily="18" charset="0"/>
              </a:rPr>
              <a:t> catodul se marchează cu un </a:t>
            </a:r>
            <a:r>
              <a:rPr lang="ro-MD" altLang="en-US" sz="1800" dirty="0" err="1">
                <a:latin typeface="Times New Roman" panose="02020603050405020304" pitchFamily="18" charset="0"/>
                <a:cs typeface="Times New Roman" panose="02020603050405020304" pitchFamily="18" charset="0"/>
              </a:rPr>
              <a:t>pct</a:t>
            </a:r>
            <a:r>
              <a:rPr lang="ro-MD" altLang="en-US" sz="1800" dirty="0">
                <a:latin typeface="Times New Roman" panose="02020603050405020304" pitchFamily="18" charset="0"/>
                <a:cs typeface="Times New Roman" panose="02020603050405020304" pitchFamily="18" charset="0"/>
              </a:rPr>
              <a:t> roșu sau negru. Au curenți și puterea disipată mică:150 mA/500 mW</a:t>
            </a:r>
          </a:p>
          <a:p>
            <a:r>
              <a:rPr lang="ro-MD" altLang="en-US" sz="1800" dirty="0">
                <a:latin typeface="Times New Roman" panose="02020603050405020304" pitchFamily="18" charset="0"/>
                <a:cs typeface="Times New Roman" panose="02020603050405020304" pitchFamily="18" charset="0"/>
              </a:rPr>
              <a:t>Sunt deseori comparate apropiat cu dioda redresoare, dar deosebirea mare este frecvența înaltă de lucru și un front al pulsului aproape de ideal – lucru în comutatoare electronice rapide. Caracteristicile acestor diode diferă de la Ge la Si:</a:t>
            </a:r>
          </a:p>
          <a:p>
            <a:endParaRPr lang="en-US" altLang="en-US" dirty="0"/>
          </a:p>
        </p:txBody>
      </p:sp>
      <p:pic>
        <p:nvPicPr>
          <p:cNvPr id="50180" name="Picture 2" descr="signal di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913" y="914400"/>
            <a:ext cx="23510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signal diodes in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5" y="2209800"/>
            <a:ext cx="2189163"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3"/>
          <p:cNvSpPr>
            <a:spLocks noChangeArrowheads="1"/>
          </p:cNvSpPr>
          <p:nvPr/>
        </p:nvSpPr>
        <p:spPr bwMode="auto">
          <a:xfrm>
            <a:off x="304800" y="4714876"/>
            <a:ext cx="86058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a:lnSpc>
                <a:spcPct val="100000"/>
              </a:lnSpc>
              <a:spcBef>
                <a:spcPct val="0"/>
              </a:spcBef>
              <a:buClrTx/>
              <a:buSzTx/>
              <a:buFontTx/>
              <a:buNone/>
            </a:pPr>
            <a:r>
              <a:rPr lang="ro-MD" altLang="en-US" sz="1800" dirty="0">
                <a:latin typeface="Times New Roman" panose="02020603050405020304" pitchFamily="18" charset="0"/>
                <a:cs typeface="Times New Roman" panose="02020603050405020304" pitchFamily="18" charset="0"/>
              </a:rPr>
              <a:t>Ge – rezistență inversă mică, tensiunea directă de deschidere tot mic – 0,2-0,3 V.  dar rezistența directă f. mare din cauza dimensiunii mici a </a:t>
            </a:r>
            <a:r>
              <a:rPr lang="ro-MD" altLang="en-US" sz="1800" dirty="0" err="1">
                <a:latin typeface="Times New Roman" panose="02020603050405020304" pitchFamily="18" charset="0"/>
                <a:cs typeface="Times New Roman" panose="02020603050405020304" pitchFamily="18" charset="0"/>
              </a:rPr>
              <a:t>pn</a:t>
            </a:r>
            <a:r>
              <a:rPr lang="ro-MD" altLang="en-US" sz="1800" dirty="0">
                <a:latin typeface="Times New Roman" panose="02020603050405020304" pitchFamily="18" charset="0"/>
                <a:cs typeface="Times New Roman" panose="02020603050405020304" pitchFamily="18" charset="0"/>
              </a:rPr>
              <a:t> joncțiunii. Si – rezistența inversă f. mare cu aceiași mare tensiune de deschidere la polarizare directă de 0,6—o,7 V. Are rezistența directă mică ce conduce la curenți direcți mari și tensiunea inversă mare.</a:t>
            </a:r>
          </a:p>
        </p:txBody>
      </p:sp>
    </p:spTree>
    <p:extLst>
      <p:ext uri="{BB962C8B-B14F-4D97-AF65-F5344CB8AC3E}">
        <p14:creationId xmlns:p14="http://schemas.microsoft.com/office/powerpoint/2010/main" val="271264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76200" y="0"/>
            <a:ext cx="8607425" cy="3124200"/>
          </a:xfrm>
        </p:spPr>
        <p:txBody>
          <a:bodyPr/>
          <a:lstStyle/>
          <a:p>
            <a:pPr algn="just">
              <a:lnSpc>
                <a:spcPct val="100000"/>
              </a:lnSpc>
            </a:pPr>
            <a:r>
              <a:rPr lang="en-US" altLang="en-US" sz="1800" dirty="0" err="1">
                <a:latin typeface="Times New Roman" panose="02020603050405020304" pitchFamily="18" charset="0"/>
                <a:cs typeface="Times New Roman" panose="02020603050405020304" pitchFamily="18" charset="0"/>
              </a:rPr>
              <a:t>Diod</a:t>
            </a:r>
            <a:r>
              <a:rPr lang="ro-MD" altLang="en-US" sz="1800" dirty="0">
                <a:latin typeface="Times New Roman" panose="02020603050405020304" pitchFamily="18" charset="0"/>
                <a:cs typeface="Times New Roman" panose="02020603050405020304" pitchFamily="18" charset="0"/>
              </a:rPr>
              <a:t>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impuls</a:t>
            </a:r>
            <a:r>
              <a:rPr lang="en-US" altLang="en-US" sz="1800" dirty="0">
                <a:latin typeface="Times New Roman" panose="02020603050405020304" pitchFamily="18" charset="0"/>
                <a:cs typeface="Times New Roman" panose="02020603050405020304" pitchFamily="18" charset="0"/>
              </a:rPr>
              <a:t> se </a:t>
            </a:r>
            <a:r>
              <a:rPr lang="en-US" altLang="en-US" sz="1800" dirty="0" err="1">
                <a:latin typeface="Times New Roman" panose="02020603050405020304" pitchFamily="18" charset="0"/>
                <a:cs typeface="Times New Roman" panose="02020603050405020304" pitchFamily="18" charset="0"/>
              </a:rPr>
              <a:t>caracterizeaz</a:t>
            </a:r>
            <a:r>
              <a:rPr lang="ro-MD" altLang="en-US" sz="1800" dirty="0">
                <a:latin typeface="Times New Roman" panose="02020603050405020304" pitchFamily="18" charset="0"/>
                <a:cs typeface="Times New Roman" panose="02020603050405020304" pitchFamily="18" charset="0"/>
              </a:rPr>
              <a:t>ă prin parametri ce depind de tehnologia confecționării. Cele obținute aliate au timp de restabilire mare.</a:t>
            </a:r>
          </a:p>
          <a:p>
            <a:pPr algn="just">
              <a:lnSpc>
                <a:spcPct val="100000"/>
              </a:lnSpc>
            </a:pPr>
            <a:r>
              <a:rPr lang="ro-MD" altLang="en-US" sz="1800" dirty="0">
                <a:latin typeface="Times New Roman" panose="02020603050405020304" pitchFamily="18" charset="0"/>
                <a:cs typeface="Times New Roman" panose="02020603050405020304" pitchFamily="18" charset="0"/>
              </a:rPr>
              <a:t> Cele cu contact punctiform – capacitatea </a:t>
            </a:r>
            <a:r>
              <a:rPr lang="ro-MD" altLang="en-US" sz="1800" dirty="0" err="1">
                <a:latin typeface="Times New Roman" panose="02020603050405020304" pitchFamily="18" charset="0"/>
                <a:cs typeface="Times New Roman" panose="02020603050405020304" pitchFamily="18" charset="0"/>
              </a:rPr>
              <a:t>pn</a:t>
            </a:r>
            <a:r>
              <a:rPr lang="ro-MD" altLang="en-US" sz="1800" dirty="0">
                <a:latin typeface="Times New Roman" panose="02020603050405020304" pitchFamily="18" charset="0"/>
                <a:cs typeface="Times New Roman" panose="02020603050405020304" pitchFamily="18" charset="0"/>
              </a:rPr>
              <a:t> mică deci și  timpul de comutare f. mic (0,1 </a:t>
            </a:r>
            <a:r>
              <a:rPr lang="ro-MD" altLang="en-US" sz="1800" dirty="0" err="1">
                <a:latin typeface="Times New Roman" panose="02020603050405020304" pitchFamily="18" charset="0"/>
                <a:cs typeface="Times New Roman" panose="02020603050405020304" pitchFamily="18" charset="0"/>
              </a:rPr>
              <a:t>mkc</a:t>
            </a:r>
            <a:r>
              <a:rPr lang="ro-MD" altLang="en-US" sz="1800" dirty="0">
                <a:latin typeface="Times New Roman" panose="02020603050405020304" pitchFamily="18" charset="0"/>
                <a:cs typeface="Times New Roman" panose="02020603050405020304" pitchFamily="18" charset="0"/>
              </a:rPr>
              <a:t>) dar curenți direcți și tensiuni reverse tot mici.</a:t>
            </a:r>
            <a:r>
              <a:rPr lang="ru-RU" altLang="en-US" sz="1800" dirty="0">
                <a:latin typeface="Times New Roman" panose="02020603050405020304" pitchFamily="18" charset="0"/>
                <a:cs typeface="Times New Roman" panose="02020603050405020304" pitchFamily="18" charset="0"/>
              </a:rPr>
              <a:t> </a:t>
            </a:r>
            <a:r>
              <a:rPr lang="ro-MD" altLang="en-US" sz="1800" dirty="0">
                <a:latin typeface="Times New Roman" panose="02020603050405020304" pitchFamily="18" charset="0"/>
                <a:cs typeface="Times New Roman" panose="02020603050405020304" pitchFamily="18" charset="0"/>
              </a:rPr>
              <a:t>Mesa-diodele au timp de comutare foarte mare, curenți direcți mari.</a:t>
            </a:r>
            <a:r>
              <a:rPr lang="ru-RU" altLang="en-US" sz="1800" dirty="0">
                <a:latin typeface="Times New Roman" panose="02020603050405020304" pitchFamily="18" charset="0"/>
                <a:cs typeface="Times New Roman" panose="02020603050405020304" pitchFamily="18" charset="0"/>
              </a:rPr>
              <a:t> </a:t>
            </a:r>
            <a:r>
              <a:rPr lang="ro-MD" altLang="en-US" sz="1800" dirty="0">
                <a:latin typeface="Times New Roman" panose="02020603050405020304" pitchFamily="18" charset="0"/>
                <a:cs typeface="Times New Roman" panose="02020603050405020304" pitchFamily="18" charset="0"/>
              </a:rPr>
              <a:t>Diodele </a:t>
            </a:r>
            <a:r>
              <a:rPr lang="ro-MD" altLang="en-US" sz="1800" dirty="0" err="1">
                <a:latin typeface="Times New Roman" panose="02020603050405020304" pitchFamily="18" charset="0"/>
                <a:cs typeface="Times New Roman" panose="02020603050405020304" pitchFamily="18" charset="0"/>
              </a:rPr>
              <a:t>Schottky</a:t>
            </a:r>
            <a:r>
              <a:rPr lang="ro-MD" altLang="en-US" sz="1800" dirty="0">
                <a:latin typeface="Times New Roman" panose="02020603050405020304" pitchFamily="18" charset="0"/>
                <a:cs typeface="Times New Roman" panose="02020603050405020304" pitchFamily="18" charset="0"/>
              </a:rPr>
              <a:t> tot au performanțe f. bune.</a:t>
            </a:r>
          </a:p>
          <a:p>
            <a:pPr algn="just">
              <a:lnSpc>
                <a:spcPct val="100000"/>
              </a:lnSpc>
            </a:pPr>
            <a:r>
              <a:rPr lang="ro-MD" altLang="en-US" sz="1800" dirty="0">
                <a:latin typeface="Times New Roman" panose="02020603050405020304" pitchFamily="18" charset="0"/>
                <a:cs typeface="Times New Roman" panose="02020603050405020304" pitchFamily="18" charset="0"/>
              </a:rPr>
              <a:t>Diodele impuls -comutatoare.</a:t>
            </a:r>
          </a:p>
          <a:p>
            <a:pPr algn="just">
              <a:lnSpc>
                <a:spcPct val="100000"/>
              </a:lnSpc>
            </a:pPr>
            <a:r>
              <a:rPr lang="ro-MD" altLang="en-US" sz="1800" dirty="0">
                <a:latin typeface="Times New Roman" panose="02020603050405020304" pitchFamily="18" charset="0"/>
                <a:cs typeface="Times New Roman" panose="02020603050405020304" pitchFamily="18" charset="0"/>
              </a:rPr>
              <a:t>Parametru important al lor este timpul de restabilire a tensiunii directe și restabilire a rezistenței la polaritate inversă.</a:t>
            </a:r>
            <a:r>
              <a:rPr lang="ru-RU" altLang="en-US" sz="1800" dirty="0">
                <a:latin typeface="Times New Roman" panose="02020603050405020304" pitchFamily="18" charset="0"/>
                <a:cs typeface="Times New Roman" panose="02020603050405020304" pitchFamily="18" charset="0"/>
              </a:rPr>
              <a:t> </a:t>
            </a:r>
            <a:endParaRPr lang="ro-MD" altLang="en-US" sz="1800" dirty="0">
              <a:latin typeface="Times New Roman" panose="02020603050405020304" pitchFamily="18" charset="0"/>
              <a:cs typeface="Times New Roman" panose="02020603050405020304" pitchFamily="18" charset="0"/>
            </a:endParaRPr>
          </a:p>
          <a:p>
            <a:pPr algn="just">
              <a:lnSpc>
                <a:spcPct val="100000"/>
              </a:lnSpc>
            </a:pPr>
            <a:r>
              <a:rPr lang="ro-MD" altLang="en-US" sz="1800" dirty="0">
                <a:latin typeface="Times New Roman" panose="02020603050405020304" pitchFamily="18" charset="0"/>
                <a:cs typeface="Times New Roman" panose="02020603050405020304" pitchFamily="18" charset="0"/>
              </a:rPr>
              <a:t>O schemă model pentru utilizare ca cheie electronică este în fig.</a:t>
            </a:r>
            <a:endParaRPr lang="en-US" altLang="en-US" sz="1800" dirty="0">
              <a:latin typeface="Times New Roman" panose="02020603050405020304" pitchFamily="18" charset="0"/>
              <a:cs typeface="Times New Roman" panose="02020603050405020304" pitchFamily="18" charset="0"/>
            </a:endParaRPr>
          </a:p>
        </p:txBody>
      </p:sp>
      <p:pic>
        <p:nvPicPr>
          <p:cNvPr id="53251"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202406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83163"/>
            <a:ext cx="1997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Content Placeholder 7"/>
          <p:cNvSpPr txBox="1">
            <a:spLocks/>
          </p:cNvSpPr>
          <p:nvPr/>
        </p:nvSpPr>
        <p:spPr bwMode="auto">
          <a:xfrm>
            <a:off x="2362200" y="3361531"/>
            <a:ext cx="66294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6858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6858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defTabSz="6858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defTabSz="6858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r>
              <a:rPr lang="ro-MD" altLang="en-US" dirty="0">
                <a:latin typeface="Times New Roman" panose="02020603050405020304" pitchFamily="18" charset="0"/>
                <a:cs typeface="Times New Roman" panose="02020603050405020304" pitchFamily="18" charset="0"/>
              </a:rPr>
              <a:t>Dacă la cel puțin o diodă este aplicată tensiune de nivel mic – dioda respectivă se deschide. Curentul de la sursă prin rezistența  și dioda deschisă curge spre circuit. În rezultat – tensiunea la ieșire a circuitului este </a:t>
            </a:r>
            <a:r>
              <a:rPr lang="ro-MD" altLang="en-US" dirty="0" err="1">
                <a:latin typeface="Times New Roman" panose="02020603050405020304" pitchFamily="18" charset="0"/>
                <a:cs typeface="Times New Roman" panose="02020603050405020304" pitchFamily="18" charset="0"/>
              </a:rPr>
              <a:t>f.mic</a:t>
            </a:r>
            <a:r>
              <a:rPr lang="ro-MD" altLang="en-US" dirty="0">
                <a:latin typeface="Times New Roman" panose="02020603050405020304" pitchFamily="18" charset="0"/>
                <a:cs typeface="Times New Roman" panose="02020603050405020304" pitchFamily="18" charset="0"/>
              </a:rPr>
              <a:t> </a:t>
            </a:r>
          </a:p>
          <a:p>
            <a:r>
              <a:rPr lang="ro-MD" altLang="en-US" dirty="0">
                <a:latin typeface="Times New Roman" panose="02020603050405020304" pitchFamily="18" charset="0"/>
                <a:cs typeface="Times New Roman" panose="02020603050405020304" pitchFamily="18" charset="0"/>
              </a:rPr>
              <a:t>Numai în caz când la ambele diode este aplicată tensiune înaltă – diodele sunt închise, curentul este nul, iar la ieșire este tensiune înaltă egală cu tensiunea de la sursă.</a:t>
            </a:r>
            <a:r>
              <a:rPr lang="ru-RU" altLang="en-US" dirty="0">
                <a:latin typeface="Times New Roman" panose="02020603050405020304" pitchFamily="18" charset="0"/>
                <a:cs typeface="Times New Roman" panose="02020603050405020304" pitchFamily="18" charset="0"/>
              </a:rPr>
              <a:t> .</a:t>
            </a:r>
          </a:p>
          <a:p>
            <a:endParaRPr lang="en-US" altLang="en-US" dirty="0"/>
          </a:p>
        </p:txBody>
      </p:sp>
    </p:spTree>
    <p:extLst>
      <p:ext uri="{BB962C8B-B14F-4D97-AF65-F5344CB8AC3E}">
        <p14:creationId xmlns:p14="http://schemas.microsoft.com/office/powerpoint/2010/main" val="310568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84A316-FA51-7EC1-55FD-4DAB10F7025A}"/>
              </a:ext>
            </a:extLst>
          </p:cNvPr>
          <p:cNvSpPr>
            <a:spLocks noGrp="1"/>
          </p:cNvSpPr>
          <p:nvPr>
            <p:ph type="title"/>
          </p:nvPr>
        </p:nvSpPr>
        <p:spPr>
          <a:xfrm>
            <a:off x="1752600" y="304800"/>
            <a:ext cx="6572250" cy="719137"/>
          </a:xfrm>
        </p:spPr>
        <p:txBody>
          <a:bodyPr/>
          <a:lstStyle/>
          <a:p>
            <a:r>
              <a:rPr lang="ro-RO" dirty="0"/>
              <a:t>Dioda </a:t>
            </a:r>
            <a:r>
              <a:rPr lang="ro-RO" dirty="0" err="1"/>
              <a:t>Schottky</a:t>
            </a:r>
            <a:endParaRPr lang="en-US" dirty="0"/>
          </a:p>
        </p:txBody>
      </p:sp>
      <p:sp>
        <p:nvSpPr>
          <p:cNvPr id="3" name="Substituent conținut 2">
            <a:extLst>
              <a:ext uri="{FF2B5EF4-FFF2-40B4-BE49-F238E27FC236}">
                <a16:creationId xmlns:a16="http://schemas.microsoft.com/office/drawing/2014/main" id="{74D50A78-2670-3907-B884-78DCC37BF241}"/>
              </a:ext>
            </a:extLst>
          </p:cNvPr>
          <p:cNvSpPr>
            <a:spLocks noGrp="1"/>
          </p:cNvSpPr>
          <p:nvPr>
            <p:ph idx="1"/>
          </p:nvPr>
        </p:nvSpPr>
        <p:spPr>
          <a:xfrm>
            <a:off x="304800" y="1002166"/>
            <a:ext cx="8534400" cy="5627234"/>
          </a:xfrm>
        </p:spPr>
        <p:txBody>
          <a:bodyPr/>
          <a:lstStyle/>
          <a:p>
            <a:r>
              <a:rPr lang="ro-RO" dirty="0">
                <a:latin typeface="Times New Roman" panose="02020603050405020304" pitchFamily="18" charset="0"/>
                <a:cs typeface="Times New Roman" panose="02020603050405020304" pitchFamily="18" charset="0"/>
              </a:rPr>
              <a:t>Dioda </a:t>
            </a:r>
            <a:r>
              <a:rPr lang="ro-RO" dirty="0" err="1">
                <a:latin typeface="Times New Roman" panose="02020603050405020304" pitchFamily="18" charset="0"/>
                <a:cs typeface="Times New Roman" panose="02020603050405020304" pitchFamily="18" charset="0"/>
              </a:rPr>
              <a:t>Schottky</a:t>
            </a:r>
            <a:r>
              <a:rPr lang="ro-RO" dirty="0">
                <a:latin typeface="Times New Roman" panose="02020603050405020304" pitchFamily="18" charset="0"/>
                <a:cs typeface="Times New Roman" panose="02020603050405020304" pitchFamily="18" charset="0"/>
              </a:rPr>
              <a:t> / dioda cu purtători fierbinți - diodă cu</a:t>
            </a:r>
          </a:p>
          <a:p>
            <a:pPr marL="0" indent="0">
              <a:buNone/>
            </a:pPr>
            <a:r>
              <a:rPr lang="ro-RO" dirty="0">
                <a:latin typeface="Times New Roman" panose="02020603050405020304" pitchFamily="18" charset="0"/>
                <a:cs typeface="Times New Roman" panose="02020603050405020304" pitchFamily="18" charset="0"/>
              </a:rPr>
              <a:t>cădere de potențial mică la polarizarea directă și timp de </a:t>
            </a:r>
          </a:p>
          <a:p>
            <a:pPr marL="0" indent="0">
              <a:buNone/>
            </a:pPr>
            <a:r>
              <a:rPr lang="ro-RO" dirty="0">
                <a:latin typeface="Times New Roman" panose="02020603050405020304" pitchFamily="18" charset="0"/>
                <a:cs typeface="Times New Roman" panose="02020603050405020304" pitchFamily="18" charset="0"/>
              </a:rPr>
              <a:t>comutare foarte rapizi.</a:t>
            </a:r>
          </a:p>
          <a:p>
            <a:r>
              <a:rPr lang="ro-RO" dirty="0">
                <a:latin typeface="Times New Roman" panose="02020603050405020304" pitchFamily="18" charset="0"/>
                <a:cs typeface="Times New Roman" panose="02020603050405020304" pitchFamily="18" charset="0"/>
              </a:rPr>
              <a:t>Potențialul de deschidere a diodei </a:t>
            </a:r>
            <a:r>
              <a:rPr lang="ro-RO" dirty="0" err="1">
                <a:latin typeface="Times New Roman" panose="02020603050405020304" pitchFamily="18" charset="0"/>
                <a:cs typeface="Times New Roman" panose="02020603050405020304" pitchFamily="18" charset="0"/>
              </a:rPr>
              <a:t>Schottky</a:t>
            </a:r>
            <a:r>
              <a:rPr lang="ro-RO" dirty="0">
                <a:latin typeface="Times New Roman" panose="02020603050405020304" pitchFamily="18" charset="0"/>
                <a:cs typeface="Times New Roman" panose="02020603050405020304" pitchFamily="18" charset="0"/>
              </a:rPr>
              <a:t> este de 0,15 – 0,45 V</a:t>
            </a:r>
          </a:p>
          <a:p>
            <a:r>
              <a:rPr lang="ro-RO" dirty="0">
                <a:latin typeface="Times New Roman" panose="02020603050405020304" pitchFamily="18" charset="0"/>
                <a:cs typeface="Times New Roman" panose="02020603050405020304" pitchFamily="18" charset="0"/>
              </a:rPr>
              <a:t>Metale </a:t>
            </a:r>
            <a:r>
              <a:rPr lang="ro-RO" dirty="0" err="1">
                <a:latin typeface="Times New Roman" panose="02020603050405020304" pitchFamily="18" charset="0"/>
                <a:cs typeface="Times New Roman" panose="02020603050405020304" pitchFamily="18" charset="0"/>
              </a:rPr>
              <a:t>tipce</a:t>
            </a:r>
            <a:r>
              <a:rPr lang="ro-RO" dirty="0">
                <a:latin typeface="Times New Roman" panose="02020603050405020304" pitchFamily="18" charset="0"/>
                <a:cs typeface="Times New Roman" panose="02020603050405020304" pitchFamily="18" charset="0"/>
              </a:rPr>
              <a:t> pentru confecționare: Mo, Pt, Cr, W și semiconductoare de tip </a:t>
            </a:r>
            <a:r>
              <a:rPr lang="ro-RO" b="1" dirty="0">
                <a:latin typeface="Times New Roman" panose="02020603050405020304" pitchFamily="18" charset="0"/>
                <a:cs typeface="Times New Roman" panose="02020603050405020304" pitchFamily="18" charset="0"/>
              </a:rPr>
              <a:t>n</a:t>
            </a:r>
            <a:r>
              <a:rPr lang="ro-RO" dirty="0">
                <a:latin typeface="Times New Roman" panose="02020603050405020304" pitchFamily="18" charset="0"/>
                <a:cs typeface="Times New Roman" panose="02020603050405020304" pitchFamily="18" charset="0"/>
              </a:rPr>
              <a:t> – majoritar.</a:t>
            </a:r>
          </a:p>
          <a:p>
            <a:r>
              <a:rPr lang="ro-RO" dirty="0">
                <a:latin typeface="Times New Roman" panose="02020603050405020304" pitchFamily="18" charset="0"/>
                <a:cs typeface="Times New Roman" panose="02020603050405020304" pitchFamily="18" charset="0"/>
              </a:rPr>
              <a:t>Metalul acționează ca Anod, iar semiconductorul – ca Catod</a:t>
            </a:r>
          </a:p>
          <a:p>
            <a:r>
              <a:rPr lang="ro-RO" dirty="0">
                <a:latin typeface="Times New Roman" panose="02020603050405020304" pitchFamily="18" charset="0"/>
                <a:cs typeface="Times New Roman" panose="02020603050405020304" pitchFamily="18" charset="0"/>
              </a:rPr>
              <a:t>Altă diferență importantă este timpul de recuperare inversă (comutarea de la starea ON la starea OFF).</a:t>
            </a:r>
          </a:p>
          <a:p>
            <a:r>
              <a:rPr lang="ro-RO" dirty="0">
                <a:latin typeface="Times New Roman" panose="02020603050405020304" pitchFamily="18" charset="0"/>
                <a:cs typeface="Times New Roman" panose="02020603050405020304" pitchFamily="18" charset="0"/>
              </a:rPr>
              <a:t>Dacă la p-n diode acest timp este de sute-mii </a:t>
            </a:r>
            <a:r>
              <a:rPr lang="ro-RO" dirty="0" err="1">
                <a:latin typeface="Times New Roman" panose="02020603050405020304" pitchFamily="18" charset="0"/>
                <a:cs typeface="Times New Roman" panose="02020603050405020304" pitchFamily="18" charset="0"/>
              </a:rPr>
              <a:t>nanosec</a:t>
            </a:r>
            <a:r>
              <a:rPr lang="ro-RO" dirty="0">
                <a:latin typeface="Times New Roman" panose="02020603050405020304" pitchFamily="18" charset="0"/>
                <a:cs typeface="Times New Roman" panose="02020603050405020304" pitchFamily="18" charset="0"/>
              </a:rPr>
              <a:t>, aceste diode nu au timp de recuperare inversă, deoarece nu există practic acumulare de sarcină în regiunea sărăcită</a:t>
            </a:r>
            <a:endParaRPr lang="en-US"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8B6574EF-43FD-6A65-0C1C-217C473B6058}"/>
              </a:ext>
            </a:extLst>
          </p:cNvPr>
          <p:cNvPicPr>
            <a:picLocks noChangeAspect="1"/>
          </p:cNvPicPr>
          <p:nvPr/>
        </p:nvPicPr>
        <p:blipFill>
          <a:blip r:embed="rId2"/>
          <a:stretch>
            <a:fillRect/>
          </a:stretch>
        </p:blipFill>
        <p:spPr>
          <a:xfrm>
            <a:off x="6214341" y="30459"/>
            <a:ext cx="2806348" cy="971707"/>
          </a:xfrm>
          <a:prstGeom prst="rect">
            <a:avLst/>
          </a:prstGeom>
        </p:spPr>
      </p:pic>
      <p:pic>
        <p:nvPicPr>
          <p:cNvPr id="7" name="Imagine 6">
            <a:extLst>
              <a:ext uri="{FF2B5EF4-FFF2-40B4-BE49-F238E27FC236}">
                <a16:creationId xmlns:a16="http://schemas.microsoft.com/office/drawing/2014/main" id="{9A1422C8-79C7-74C5-7A8A-08A73C4B82B5}"/>
              </a:ext>
            </a:extLst>
          </p:cNvPr>
          <p:cNvPicPr>
            <a:picLocks noChangeAspect="1"/>
          </p:cNvPicPr>
          <p:nvPr/>
        </p:nvPicPr>
        <p:blipFill>
          <a:blip r:embed="rId3"/>
          <a:stretch>
            <a:fillRect/>
          </a:stretch>
        </p:blipFill>
        <p:spPr>
          <a:xfrm>
            <a:off x="6214341" y="1164416"/>
            <a:ext cx="2806348" cy="855936"/>
          </a:xfrm>
          <a:prstGeom prst="rect">
            <a:avLst/>
          </a:prstGeom>
        </p:spPr>
      </p:pic>
    </p:spTree>
    <p:extLst>
      <p:ext uri="{BB962C8B-B14F-4D97-AF65-F5344CB8AC3E}">
        <p14:creationId xmlns:p14="http://schemas.microsoft.com/office/powerpoint/2010/main" val="3153237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EA5813-0336-86C1-E3A7-728F161C8F2F}"/>
              </a:ext>
            </a:extLst>
          </p:cNvPr>
          <p:cNvSpPr>
            <a:spLocks noGrp="1"/>
          </p:cNvSpPr>
          <p:nvPr>
            <p:ph type="title"/>
          </p:nvPr>
        </p:nvSpPr>
        <p:spPr>
          <a:xfrm>
            <a:off x="3181350" y="47355"/>
            <a:ext cx="5962650" cy="1049337"/>
          </a:xfrm>
        </p:spPr>
        <p:txBody>
          <a:bodyPr/>
          <a:lstStyle/>
          <a:p>
            <a:r>
              <a:rPr lang="ro-RO" dirty="0"/>
              <a:t>Componentele curentului în p-n și </a:t>
            </a:r>
            <a:r>
              <a:rPr lang="ro-RO" dirty="0" err="1"/>
              <a:t>Schottky</a:t>
            </a:r>
            <a:r>
              <a:rPr lang="ro-RO" dirty="0"/>
              <a:t> diode</a:t>
            </a:r>
            <a:endParaRPr lang="en-US" dirty="0"/>
          </a:p>
        </p:txBody>
      </p:sp>
      <p:pic>
        <p:nvPicPr>
          <p:cNvPr id="5" name="Substituent conținut 4">
            <a:extLst>
              <a:ext uri="{FF2B5EF4-FFF2-40B4-BE49-F238E27FC236}">
                <a16:creationId xmlns:a16="http://schemas.microsoft.com/office/drawing/2014/main" id="{0A17BEF4-0DA1-2D46-6A1A-AD215948D3DE}"/>
              </a:ext>
            </a:extLst>
          </p:cNvPr>
          <p:cNvPicPr>
            <a:picLocks noGrp="1" noChangeAspect="1"/>
          </p:cNvPicPr>
          <p:nvPr>
            <p:ph idx="1"/>
          </p:nvPr>
        </p:nvPicPr>
        <p:blipFill>
          <a:blip r:embed="rId2"/>
          <a:stretch>
            <a:fillRect/>
          </a:stretch>
        </p:blipFill>
        <p:spPr>
          <a:xfrm>
            <a:off x="-13063" y="2413337"/>
            <a:ext cx="4845184" cy="2913244"/>
          </a:xfrm>
        </p:spPr>
      </p:pic>
      <p:pic>
        <p:nvPicPr>
          <p:cNvPr id="7" name="Imagine 6">
            <a:extLst>
              <a:ext uri="{FF2B5EF4-FFF2-40B4-BE49-F238E27FC236}">
                <a16:creationId xmlns:a16="http://schemas.microsoft.com/office/drawing/2014/main" id="{F9F185F6-617F-879F-53A3-A5A328861C3C}"/>
              </a:ext>
            </a:extLst>
          </p:cNvPr>
          <p:cNvPicPr>
            <a:picLocks noChangeAspect="1"/>
          </p:cNvPicPr>
          <p:nvPr/>
        </p:nvPicPr>
        <p:blipFill>
          <a:blip r:embed="rId3"/>
          <a:stretch>
            <a:fillRect/>
          </a:stretch>
        </p:blipFill>
        <p:spPr>
          <a:xfrm>
            <a:off x="3264898" y="1469454"/>
            <a:ext cx="2917892" cy="668344"/>
          </a:xfrm>
          <a:prstGeom prst="rect">
            <a:avLst/>
          </a:prstGeom>
        </p:spPr>
      </p:pic>
      <p:sp>
        <p:nvSpPr>
          <p:cNvPr id="9" name="CasetăText 8">
            <a:extLst>
              <a:ext uri="{FF2B5EF4-FFF2-40B4-BE49-F238E27FC236}">
                <a16:creationId xmlns:a16="http://schemas.microsoft.com/office/drawing/2014/main" id="{B29B2F81-6A29-66F5-6328-EBE0B87B4F1D}"/>
              </a:ext>
            </a:extLst>
          </p:cNvPr>
          <p:cNvSpPr txBox="1"/>
          <p:nvPr/>
        </p:nvSpPr>
        <p:spPr>
          <a:xfrm>
            <a:off x="4953000" y="2413337"/>
            <a:ext cx="4006984" cy="1754326"/>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Unde </a:t>
            </a:r>
            <a:r>
              <a:rPr lang="ru-RU" dirty="0">
                <a:latin typeface="Times New Roman" panose="02020603050405020304" pitchFamily="18" charset="0"/>
                <a:cs typeface="Times New Roman" panose="02020603050405020304" pitchFamily="18" charset="0"/>
              </a:rPr>
              <a:t>Ф</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înălțimea barierei </a:t>
            </a:r>
            <a:r>
              <a:rPr lang="ro-RO" dirty="0" err="1">
                <a:latin typeface="Times New Roman" panose="02020603050405020304" pitchFamily="18" charset="0"/>
                <a:cs typeface="Times New Roman" panose="02020603050405020304" pitchFamily="18" charset="0"/>
              </a:rPr>
              <a:t>Schottky</a:t>
            </a:r>
            <a:r>
              <a:rPr lang="ro-RO" dirty="0">
                <a:latin typeface="Times New Roman" panose="02020603050405020304" pitchFamily="18" charset="0"/>
                <a:cs typeface="Times New Roman" panose="02020603050405020304" pitchFamily="18" charset="0"/>
              </a:rPr>
              <a:t>, V</a:t>
            </a:r>
            <a:r>
              <a:rPr lang="ro-RO" sz="1200" dirty="0">
                <a:latin typeface="Times New Roman" panose="02020603050405020304" pitchFamily="18" charset="0"/>
                <a:cs typeface="Times New Roman" panose="02020603050405020304" pitchFamily="18" charset="0"/>
              </a:rPr>
              <a:t>A</a:t>
            </a:r>
            <a:r>
              <a:rPr lang="ro-RO" dirty="0">
                <a:latin typeface="Times New Roman" panose="02020603050405020304" pitchFamily="18" charset="0"/>
                <a:cs typeface="Times New Roman" panose="02020603050405020304" pitchFamily="18" charset="0"/>
              </a:rPr>
              <a:t> – tensiunea aplicată,  A – aria contactului </a:t>
            </a:r>
            <a:r>
              <a:rPr lang="ro-RO" dirty="0" err="1">
                <a:latin typeface="Times New Roman" panose="02020603050405020304" pitchFamily="18" charset="0"/>
                <a:cs typeface="Times New Roman" panose="02020603050405020304" pitchFamily="18" charset="0"/>
              </a:rPr>
              <a:t>Schottky</a:t>
            </a:r>
            <a:r>
              <a:rPr lang="ro-RO" dirty="0">
                <a:latin typeface="Times New Roman" panose="02020603050405020304" pitchFamily="18" charset="0"/>
                <a:cs typeface="Times New Roman" panose="02020603050405020304" pitchFamily="18" charset="0"/>
              </a:rPr>
              <a:t>,  </a:t>
            </a:r>
            <a:r>
              <a:rPr lang="ro-RO" b="1" i="1" dirty="0">
                <a:latin typeface="Times New Roman" panose="02020603050405020304" pitchFamily="18" charset="0"/>
                <a:cs typeface="Times New Roman" panose="02020603050405020304" pitchFamily="18" charset="0"/>
              </a:rPr>
              <a:t>A</a:t>
            </a:r>
            <a:r>
              <a:rPr lang="ro-RO" dirty="0">
                <a:latin typeface="Times New Roman" panose="02020603050405020304" pitchFamily="18" charset="0"/>
                <a:cs typeface="Times New Roman" panose="02020603050405020304" pitchFamily="18" charset="0"/>
              </a:rPr>
              <a:t> – constanta Richardson</a:t>
            </a:r>
          </a:p>
          <a:p>
            <a:r>
              <a:rPr lang="ro-RO" dirty="0">
                <a:latin typeface="Times New Roman" panose="02020603050405020304" pitchFamily="18" charset="0"/>
                <a:cs typeface="Times New Roman" panose="02020603050405020304" pitchFamily="18" charset="0"/>
              </a:rPr>
              <a:t>Curentul invers de scurgere in </a:t>
            </a:r>
            <a:r>
              <a:rPr lang="ro-RO" dirty="0" err="1">
                <a:latin typeface="Times New Roman" panose="02020603050405020304" pitchFamily="18" charset="0"/>
                <a:cs typeface="Times New Roman" panose="02020603050405020304" pitchFamily="18" charset="0"/>
              </a:rPr>
              <a:t>Shottky</a:t>
            </a:r>
            <a:r>
              <a:rPr lang="ro-RO" dirty="0">
                <a:latin typeface="Times New Roman" panose="02020603050405020304" pitchFamily="18" charset="0"/>
                <a:cs typeface="Times New Roman" panose="02020603050405020304" pitchFamily="18" charset="0"/>
              </a:rPr>
              <a:t> este mult mai mare ca în p-n diodă</a:t>
            </a:r>
          </a:p>
        </p:txBody>
      </p:sp>
      <p:sp>
        <p:nvSpPr>
          <p:cNvPr id="11" name="CasetăText 10">
            <a:extLst>
              <a:ext uri="{FF2B5EF4-FFF2-40B4-BE49-F238E27FC236}">
                <a16:creationId xmlns:a16="http://schemas.microsoft.com/office/drawing/2014/main" id="{BB5D905E-9F58-AD6B-3DD1-D32D8BA4C5D2}"/>
              </a:ext>
            </a:extLst>
          </p:cNvPr>
          <p:cNvSpPr txBox="1"/>
          <p:nvPr/>
        </p:nvSpPr>
        <p:spPr>
          <a:xfrm>
            <a:off x="5033554" y="4226919"/>
            <a:ext cx="3845875" cy="1200329"/>
          </a:xfrm>
          <a:prstGeom prst="rect">
            <a:avLst/>
          </a:prstGeom>
          <a:noFill/>
        </p:spPr>
        <p:txBody>
          <a:bodyPr wrap="square">
            <a:spAutoFit/>
          </a:bodyPr>
          <a:lstStyle/>
          <a:p>
            <a:pPr algn="just"/>
            <a:r>
              <a:rPr lang="ro-RO" dirty="0">
                <a:latin typeface="Times New Roman" panose="02020603050405020304" pitchFamily="18" charset="0"/>
                <a:cs typeface="Times New Roman" panose="02020603050405020304" pitchFamily="18" charset="0"/>
              </a:rPr>
              <a:t>Deoarece </a:t>
            </a:r>
            <a:r>
              <a:rPr lang="ro-RO" dirty="0" err="1">
                <a:latin typeface="Times New Roman" panose="02020603050405020304" pitchFamily="18" charset="0"/>
                <a:cs typeface="Times New Roman" panose="02020603050405020304" pitchFamily="18" charset="0"/>
              </a:rPr>
              <a:t>Schottky</a:t>
            </a:r>
            <a:r>
              <a:rPr lang="ro-RO" dirty="0">
                <a:latin typeface="Times New Roman" panose="02020603050405020304" pitchFamily="18" charset="0"/>
                <a:cs typeface="Times New Roman" panose="02020603050405020304" pitchFamily="18" charset="0"/>
              </a:rPr>
              <a:t> dioda este un dispozitiv bazat pe purtători majoritari – frecvența de răspuns este foarte mare comparativ cu p+-n </a:t>
            </a:r>
            <a:r>
              <a:rPr lang="ro-RO" dirty="0" err="1">
                <a:latin typeface="Times New Roman" panose="02020603050405020304" pitchFamily="18" charset="0"/>
                <a:cs typeface="Times New Roman" panose="02020603050405020304" pitchFamily="18" charset="0"/>
              </a:rPr>
              <a:t>didoe</a:t>
            </a:r>
            <a:endParaRPr lang="en-US" dirty="0">
              <a:latin typeface="Times New Roman" panose="02020603050405020304" pitchFamily="18" charset="0"/>
              <a:cs typeface="Times New Roman" panose="02020603050405020304" pitchFamily="18" charset="0"/>
            </a:endParaRPr>
          </a:p>
        </p:txBody>
      </p:sp>
      <p:pic>
        <p:nvPicPr>
          <p:cNvPr id="12" name="Imagine 11">
            <a:extLst>
              <a:ext uri="{FF2B5EF4-FFF2-40B4-BE49-F238E27FC236}">
                <a16:creationId xmlns:a16="http://schemas.microsoft.com/office/drawing/2014/main" id="{ED469C2D-E083-62BF-6CD4-D3E0AEED6CAF}"/>
              </a:ext>
            </a:extLst>
          </p:cNvPr>
          <p:cNvPicPr>
            <a:picLocks noChangeAspect="1"/>
          </p:cNvPicPr>
          <p:nvPr/>
        </p:nvPicPr>
        <p:blipFill>
          <a:blip r:embed="rId4"/>
          <a:stretch>
            <a:fillRect/>
          </a:stretch>
        </p:blipFill>
        <p:spPr>
          <a:xfrm>
            <a:off x="-13063" y="0"/>
            <a:ext cx="2756263" cy="2129089"/>
          </a:xfrm>
          <a:prstGeom prst="rect">
            <a:avLst/>
          </a:prstGeom>
        </p:spPr>
      </p:pic>
    </p:spTree>
    <p:extLst>
      <p:ext uri="{BB962C8B-B14F-4D97-AF65-F5344CB8AC3E}">
        <p14:creationId xmlns:p14="http://schemas.microsoft.com/office/powerpoint/2010/main" val="3024361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CF7B1C-1B6A-97D4-D292-95FDCA16D215}"/>
              </a:ext>
            </a:extLst>
          </p:cNvPr>
          <p:cNvSpPr>
            <a:spLocks noGrp="1"/>
          </p:cNvSpPr>
          <p:nvPr>
            <p:ph type="title"/>
          </p:nvPr>
        </p:nvSpPr>
        <p:spPr>
          <a:xfrm>
            <a:off x="304800" y="228601"/>
            <a:ext cx="7553325" cy="609600"/>
          </a:xfrm>
        </p:spPr>
        <p:txBody>
          <a:bodyPr/>
          <a:lstStyle/>
          <a:p>
            <a:r>
              <a:rPr lang="ro-RO" dirty="0"/>
              <a:t>Înălțimea barierei </a:t>
            </a:r>
            <a:r>
              <a:rPr lang="ro-RO" dirty="0" err="1"/>
              <a:t>Schottky</a:t>
            </a:r>
            <a:endParaRPr lang="en-US" dirty="0"/>
          </a:p>
        </p:txBody>
      </p:sp>
      <p:sp>
        <p:nvSpPr>
          <p:cNvPr id="3" name="Substituent conținut 2">
            <a:extLst>
              <a:ext uri="{FF2B5EF4-FFF2-40B4-BE49-F238E27FC236}">
                <a16:creationId xmlns:a16="http://schemas.microsoft.com/office/drawing/2014/main" id="{6D43CE12-2E09-B92E-9518-BB566E7BE921}"/>
              </a:ext>
            </a:extLst>
          </p:cNvPr>
          <p:cNvSpPr>
            <a:spLocks noGrp="1"/>
          </p:cNvSpPr>
          <p:nvPr>
            <p:ph idx="1"/>
          </p:nvPr>
        </p:nvSpPr>
        <p:spPr>
          <a:xfrm>
            <a:off x="-21771" y="762000"/>
            <a:ext cx="9031233" cy="3449638"/>
          </a:xfrm>
        </p:spPr>
        <p:txBody>
          <a:bodyPr/>
          <a:lstStyle/>
          <a:p>
            <a:r>
              <a:rPr lang="en-US" sz="1600" dirty="0">
                <a:latin typeface="Times New Roman" panose="02020603050405020304" pitchFamily="18" charset="0"/>
                <a:cs typeface="Times New Roman" panose="02020603050405020304" pitchFamily="18" charset="0"/>
              </a:rPr>
              <a:t>Una </a:t>
            </a:r>
            <a:r>
              <a:rPr lang="en-US" sz="1600" dirty="0" err="1">
                <a:latin typeface="Times New Roman" panose="02020603050405020304" pitchFamily="18" charset="0"/>
                <a:cs typeface="Times New Roman" panose="02020603050405020304" pitchFamily="18" charset="0"/>
              </a:rPr>
              <a:t>dintre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importante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caracteristici</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unei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Schottky. </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depinde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combinația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SC-</a:t>
            </a:r>
            <a:r>
              <a:rPr lang="ro-RO" sz="1600" dirty="0" err="1">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schottky</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contactului</a:t>
            </a:r>
            <a:r>
              <a:rPr lang="en-US" sz="1600" dirty="0">
                <a:latin typeface="Times New Roman" panose="02020603050405020304" pitchFamily="18" charset="0"/>
                <a:cs typeface="Times New Roman" panose="02020603050405020304" pitchFamily="18" charset="0"/>
              </a:rPr>
              <a:t> ohmic (</a:t>
            </a:r>
            <a:r>
              <a:rPr lang="en-US" sz="1600" dirty="0" err="1">
                <a:latin typeface="Times New Roman" panose="02020603050405020304" pitchFamily="18" charset="0"/>
                <a:cs typeface="Times New Roman" panose="02020603050405020304" pitchFamily="18" charset="0"/>
              </a:rPr>
              <a:t>barieră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schottky</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contactului</a:t>
            </a:r>
            <a:r>
              <a:rPr lang="en-US" sz="1600" dirty="0">
                <a:latin typeface="Times New Roman" panose="02020603050405020304" pitchFamily="18" charset="0"/>
                <a:cs typeface="Times New Roman" panose="02020603050405020304" pitchFamily="18" charset="0"/>
              </a:rPr>
              <a:t> non-ohmic (</a:t>
            </a:r>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mare.</a:t>
            </a:r>
            <a:r>
              <a:rPr lang="ro-RO" sz="1600" dirty="0">
                <a:latin typeface="Times New Roman" panose="02020603050405020304" pitchFamily="18" charset="0"/>
                <a:cs typeface="Times New Roman" panose="02020603050405020304" pitchFamily="18" charset="0"/>
              </a:rPr>
              <a:t> </a:t>
            </a:r>
          </a:p>
          <a:p>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În </a:t>
            </a:r>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a:t>
            </a:r>
            <a:r>
              <a:rPr lang="en-US" sz="1600" dirty="0" err="1">
                <a:latin typeface="Times New Roman" panose="02020603050405020304" pitchFamily="18" charset="0"/>
                <a:cs typeface="Times New Roman" panose="02020603050405020304" pitchFamily="18" charset="0"/>
              </a:rPr>
              <a:t>chottky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a:t>
            </a:r>
            <a:r>
              <a:rPr lang="ro-RO" sz="1600" dirty="0">
                <a:latin typeface="Times New Roman" panose="02020603050405020304" pitchFamily="18" charset="0"/>
                <a:cs typeface="Times New Roman" panose="02020603050405020304" pitchFamily="18" charset="0"/>
              </a:rPr>
              <a:t>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nu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a:t>
            </a:r>
            <a:r>
              <a:rPr lang="en-US" sz="1600" dirty="0">
                <a:latin typeface="Times New Roman" panose="02020603050405020304" pitchFamily="18" charset="0"/>
                <a:cs typeface="Times New Roman" panose="02020603050405020304" pitchFamily="18" charset="0"/>
              </a:rPr>
              <a:t> de mare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forma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ro-RO" sz="1600" dirty="0">
                <a:latin typeface="Times New Roman" panose="02020603050405020304" pitchFamily="18" charset="0"/>
                <a:cs typeface="Times New Roman" panose="02020603050405020304" pitchFamily="18" charset="0"/>
              </a:rPr>
              <a:t>, astfel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neglijabilă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absentă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contact </a:t>
            </a:r>
            <a:r>
              <a:rPr lang="en-US" sz="1600" dirty="0" err="1">
                <a:latin typeface="Times New Roman" panose="02020603050405020304" pitchFamily="18" charset="0"/>
                <a:cs typeface="Times New Roman" panose="02020603050405020304" pitchFamily="18" charset="0"/>
              </a:rPr>
              <a:t>ohmică</a:t>
            </a:r>
            <a:r>
              <a:rPr lang="ro-RO" sz="1600" dirty="0">
                <a:latin typeface="Times New Roman" panose="02020603050405020304" pitchFamily="18" charset="0"/>
                <a:cs typeface="Times New Roman" panose="02020603050405020304" pitchFamily="18" charset="0"/>
              </a:rPr>
              <a:t> și oferă o rezistență foarte scăzută la curentul electric.</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r>
              <a:rPr lang="ro-RO" sz="1600" dirty="0">
                <a:latin typeface="Times New Roman" panose="02020603050405020304" pitchFamily="18" charset="0"/>
                <a:cs typeface="Times New Roman" panose="02020603050405020304" pitchFamily="18" charset="0"/>
              </a:rPr>
              <a:t>Î</a:t>
            </a:r>
            <a:r>
              <a:rPr lang="en-US" sz="1600" dirty="0">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barier</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Schottky</a:t>
            </a:r>
            <a:r>
              <a:rPr lang="ro-RO" sz="1600" dirty="0">
                <a:latin typeface="Times New Roman" panose="02020603050405020304" pitchFamily="18" charset="0"/>
                <a:cs typeface="Times New Roman" panose="02020603050405020304" pitchFamily="18" charset="0"/>
              </a:rPr>
              <a:t> redresoare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înălțimea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a:t>
            </a:r>
            <a:r>
              <a:rPr lang="en-US" sz="1600" dirty="0">
                <a:latin typeface="Times New Roman" panose="02020603050405020304" pitchFamily="18" charset="0"/>
                <a:cs typeface="Times New Roman" panose="02020603050405020304" pitchFamily="18" charset="0"/>
              </a:rPr>
              <a:t> de mare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forma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sărăcire</a:t>
            </a:r>
            <a:r>
              <a:rPr lang="en-US" sz="1600" dirty="0">
                <a:latin typeface="Times New Roman" panose="02020603050405020304" pitchFamily="18" charset="0"/>
                <a:cs typeface="Times New Roman" panose="02020603050405020304" pitchFamily="18" charset="0"/>
              </a:rPr>
              <a:t>. Deci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sărăcire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prezentă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contact non-</a:t>
            </a:r>
            <a:r>
              <a:rPr lang="en-US" sz="1600" dirty="0" err="1">
                <a:latin typeface="Times New Roman" panose="02020603050405020304" pitchFamily="18" charset="0"/>
                <a:cs typeface="Times New Roman" panose="02020603050405020304" pitchFamily="18" charset="0"/>
              </a:rPr>
              <a:t>ohmică</a:t>
            </a:r>
            <a:r>
              <a:rPr lang="ro-RO"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oferă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rezistență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ridicată</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a:t>
            </a:r>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schottky</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redresoare</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formează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atunci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un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contact cu </a:t>
            </a:r>
            <a:r>
              <a:rPr lang="ro-RO" sz="1600" dirty="0">
                <a:latin typeface="Times New Roman" panose="02020603050405020304" pitchFamily="18" charset="0"/>
                <a:cs typeface="Times New Roman" panose="02020603050405020304" pitchFamily="18" charset="0"/>
              </a:rPr>
              <a:t>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ușor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neredres</a:t>
            </a:r>
            <a:r>
              <a:rPr lang="ro-RO" sz="1600" dirty="0">
                <a:latin typeface="Times New Roman" panose="02020603050405020304" pitchFamily="18" charset="0"/>
                <a:cs typeface="Times New Roman" panose="02020603050405020304" pitchFamily="18" charset="0"/>
              </a:rPr>
              <a:t>oare</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formează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un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contact cu </a:t>
            </a:r>
            <a:r>
              <a:rPr lang="ro-RO" sz="1600" dirty="0">
                <a:latin typeface="Times New Roman" panose="02020603050405020304" pitchFamily="18" charset="0"/>
                <a:cs typeface="Times New Roman" panose="02020603050405020304" pitchFamily="18" charset="0"/>
              </a:rPr>
              <a:t>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puternic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dopat</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Contactul</a:t>
            </a:r>
            <a:r>
              <a:rPr lang="en-US" sz="1600" dirty="0">
                <a:latin typeface="Times New Roman" panose="02020603050405020304" pitchFamily="18" charset="0"/>
                <a:cs typeface="Times New Roman" panose="02020603050405020304" pitchFamily="18" charset="0"/>
              </a:rPr>
              <a:t> ohmic are o </a:t>
            </a:r>
            <a:r>
              <a:rPr lang="en-US" sz="1600" dirty="0" err="1">
                <a:latin typeface="Times New Roman" panose="02020603050405020304" pitchFamily="18" charset="0"/>
                <a:cs typeface="Times New Roman" panose="02020603050405020304" pitchFamily="18" charset="0"/>
              </a:rPr>
              <a:t>curbă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liniară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curent-tensiune</a:t>
            </a:r>
            <a:r>
              <a:rPr lang="en-US" sz="1600" dirty="0">
                <a:latin typeface="Times New Roman" panose="02020603050405020304" pitchFamily="18" charset="0"/>
                <a:cs typeface="Times New Roman" panose="02020603050405020304" pitchFamily="18" charset="0"/>
              </a:rPr>
              <a:t> (I-V),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contactul</a:t>
            </a:r>
            <a:r>
              <a:rPr lang="en-US" sz="1600" dirty="0">
                <a:latin typeface="Times New Roman" panose="02020603050405020304" pitchFamily="18" charset="0"/>
                <a:cs typeface="Times New Roman" panose="02020603050405020304" pitchFamily="18" charset="0"/>
              </a:rPr>
              <a:t> non-ohmic are o </a:t>
            </a:r>
            <a:r>
              <a:rPr lang="en-US" sz="1600" dirty="0" err="1">
                <a:latin typeface="Times New Roman" panose="02020603050405020304" pitchFamily="18" charset="0"/>
                <a:cs typeface="Times New Roman" panose="02020603050405020304" pitchFamily="18" charset="0"/>
              </a:rPr>
              <a:t>curbă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neliniară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curent-tensiune</a:t>
            </a:r>
            <a:r>
              <a:rPr lang="en-US" sz="1600" dirty="0">
                <a:latin typeface="Times New Roman" panose="02020603050405020304" pitchFamily="18" charset="0"/>
                <a:cs typeface="Times New Roman" panose="02020603050405020304" pitchFamily="18" charset="0"/>
              </a:rPr>
              <a:t> (I-V).</a:t>
            </a:r>
          </a:p>
        </p:txBody>
      </p:sp>
      <p:pic>
        <p:nvPicPr>
          <p:cNvPr id="5" name="Imagine 4">
            <a:extLst>
              <a:ext uri="{FF2B5EF4-FFF2-40B4-BE49-F238E27FC236}">
                <a16:creationId xmlns:a16="http://schemas.microsoft.com/office/drawing/2014/main" id="{69C86B9C-FF2A-C301-D4A7-4E60AF261DE0}"/>
              </a:ext>
            </a:extLst>
          </p:cNvPr>
          <p:cNvPicPr>
            <a:picLocks noChangeAspect="1"/>
          </p:cNvPicPr>
          <p:nvPr/>
        </p:nvPicPr>
        <p:blipFill>
          <a:blip r:embed="rId2"/>
          <a:stretch>
            <a:fillRect/>
          </a:stretch>
        </p:blipFill>
        <p:spPr>
          <a:xfrm>
            <a:off x="5334000" y="1752600"/>
            <a:ext cx="3387835" cy="1188474"/>
          </a:xfrm>
          <a:prstGeom prst="rect">
            <a:avLst/>
          </a:prstGeom>
        </p:spPr>
      </p:pic>
    </p:spTree>
    <p:extLst>
      <p:ext uri="{BB962C8B-B14F-4D97-AF65-F5344CB8AC3E}">
        <p14:creationId xmlns:p14="http://schemas.microsoft.com/office/powerpoint/2010/main" val="4228314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D86C5C-FE14-DBFE-CCAC-38106E553AE0}"/>
              </a:ext>
            </a:extLst>
          </p:cNvPr>
          <p:cNvSpPr>
            <a:spLocks noGrp="1"/>
          </p:cNvSpPr>
          <p:nvPr>
            <p:ph type="title"/>
          </p:nvPr>
        </p:nvSpPr>
        <p:spPr>
          <a:xfrm>
            <a:off x="0" y="304800"/>
            <a:ext cx="8915400" cy="587374"/>
          </a:xfrm>
        </p:spPr>
        <p:txBody>
          <a:bodyPr/>
          <a:lstStyle/>
          <a:p>
            <a:r>
              <a:rPr lang="ro-RO" dirty="0"/>
              <a:t>Benzile energetice ale barierei </a:t>
            </a:r>
            <a:r>
              <a:rPr lang="ro-RO" dirty="0" err="1"/>
              <a:t>Schottky</a:t>
            </a:r>
            <a:endParaRPr lang="en-US" dirty="0"/>
          </a:p>
        </p:txBody>
      </p:sp>
      <p:sp>
        <p:nvSpPr>
          <p:cNvPr id="3" name="Substituent conținut 2">
            <a:extLst>
              <a:ext uri="{FF2B5EF4-FFF2-40B4-BE49-F238E27FC236}">
                <a16:creationId xmlns:a16="http://schemas.microsoft.com/office/drawing/2014/main" id="{F930BEFB-C701-F048-57FF-8A3F0E86F3B6}"/>
              </a:ext>
            </a:extLst>
          </p:cNvPr>
          <p:cNvSpPr>
            <a:spLocks noGrp="1"/>
          </p:cNvSpPr>
          <p:nvPr>
            <p:ph idx="1"/>
          </p:nvPr>
        </p:nvSpPr>
        <p:spPr>
          <a:xfrm>
            <a:off x="98236" y="953539"/>
            <a:ext cx="8382000" cy="3449638"/>
          </a:xfrm>
        </p:spPr>
        <p:txBody>
          <a:bodyPr/>
          <a:lstStyle/>
          <a:p>
            <a:pPr>
              <a:lnSpc>
                <a:spcPct val="100000"/>
              </a:lnSpc>
            </a:pPr>
            <a:r>
              <a:rPr lang="en-US" sz="1800" dirty="0" err="1">
                <a:latin typeface="Times New Roman" panose="02020603050405020304" pitchFamily="18" charset="0"/>
                <a:cs typeface="Times New Roman" panose="02020603050405020304" pitchFamily="18" charset="0"/>
              </a:rPr>
              <a:t>Diagrama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benzilor</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 </a:t>
            </a:r>
            <a:r>
              <a:rPr lang="ro-RO" sz="1800" dirty="0">
                <a:latin typeface="Times New Roman" panose="02020603050405020304" pitchFamily="18" charset="0"/>
                <a:cs typeface="Times New Roman" panose="02020603050405020304" pitchFamily="18" charset="0"/>
              </a:rPr>
              <a:t>n-SC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prezentată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figura</a:t>
            </a:r>
            <a:r>
              <a:rPr lang="ro-RO" sz="1800" dirty="0">
                <a:latin typeface="Times New Roman" panose="02020603050405020304" pitchFamily="18" charset="0"/>
                <a:cs typeface="Times New Roman" panose="02020603050405020304" pitchFamily="18" charset="0"/>
              </a:rPr>
              <a:t> </a:t>
            </a:r>
          </a:p>
          <a:p>
            <a:pPr marL="0" indent="0">
              <a:lnSpc>
                <a:spcPct val="100000"/>
              </a:lnSpc>
              <a:buNone/>
            </a:pPr>
            <a:r>
              <a:rPr lang="ro-RO" sz="1800" dirty="0">
                <a:latin typeface="Times New Roman" panose="02020603050405020304" pitchFamily="18" charset="0"/>
                <a:cs typeface="Times New Roman" panose="02020603050405020304" pitchFamily="18" charset="0"/>
              </a:rPr>
              <a:t>(</a:t>
            </a:r>
            <a:r>
              <a:rPr lang="ro-RO" sz="1800" dirty="0" err="1">
                <a:latin typeface="Times New Roman" panose="02020603050405020304" pitchFamily="18" charset="0"/>
                <a:cs typeface="Times New Roman" panose="02020603050405020304" pitchFamily="18" charset="0"/>
              </a:rPr>
              <a:t>Eo</a:t>
            </a:r>
            <a:r>
              <a:rPr lang="ro-RO" sz="1800" dirty="0">
                <a:latin typeface="Times New Roman" panose="02020603050405020304" pitchFamily="18" charset="0"/>
                <a:cs typeface="Times New Roman" panose="02020603050405020304" pitchFamily="18" charset="0"/>
              </a:rPr>
              <a:t> – nivelul vacuumului).</a:t>
            </a:r>
          </a:p>
          <a:p>
            <a:pPr>
              <a:lnSpc>
                <a:spcPct val="100000"/>
              </a:lnSpc>
            </a:pP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de vid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definit</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al </a:t>
            </a:r>
            <a:r>
              <a:rPr lang="ro-RO" sz="1800" dirty="0">
                <a:latin typeface="Times New Roman" panose="02020603050405020304" pitchFamily="18" charset="0"/>
                <a:cs typeface="Times New Roman" panose="02020603050405020304" pitchFamily="18" charset="0"/>
              </a:rPr>
              <a:t>electronilor</a:t>
            </a:r>
          </a:p>
          <a:p>
            <a:pPr marL="0" indent="0">
              <a:lnSpc>
                <a:spcPct val="100000"/>
              </a:lnSpc>
              <a:buNone/>
            </a:pPr>
            <a:r>
              <a:rPr lang="ro-RO" sz="1800" dirty="0">
                <a:latin typeface="Times New Roman" panose="02020603050405020304" pitchFamily="18" charset="0"/>
                <a:cs typeface="Times New Roman" panose="02020603050405020304" pitchFamily="18" charset="0"/>
              </a:rPr>
              <a:t>aflați î</a:t>
            </a:r>
            <a:r>
              <a:rPr lang="en-US" sz="1800" dirty="0">
                <a:latin typeface="Times New Roman" panose="02020603050405020304" pitchFamily="18" charset="0"/>
                <a:cs typeface="Times New Roman" panose="02020603050405020304" pitchFamily="18" charset="0"/>
              </a:rPr>
              <a:t>n afara </a:t>
            </a:r>
            <a:r>
              <a:rPr lang="en-US" sz="1800" dirty="0" err="1">
                <a:latin typeface="Times New Roman" panose="02020603050405020304" pitchFamily="18" charset="0"/>
                <a:cs typeface="Times New Roman" panose="02020603050405020304" pitchFamily="18" charset="0"/>
              </a:rPr>
              <a:t>materialului</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Lucrul de ieșire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energia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necesară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endParaRPr lang="ro-RO" sz="1800" dirty="0">
              <a:latin typeface="Times New Roman" panose="02020603050405020304" pitchFamily="18" charset="0"/>
              <a:cs typeface="Times New Roman" panose="02020603050405020304" pitchFamily="18" charset="0"/>
            </a:endParaRPr>
          </a:p>
          <a:p>
            <a:pPr marL="0" indent="0">
              <a:lnSpc>
                <a:spcPct val="100000"/>
              </a:lnSpc>
              <a:buNone/>
            </a:pPr>
            <a:r>
              <a:rPr lang="en-US" sz="1800" dirty="0">
                <a:latin typeface="Times New Roman" panose="02020603050405020304" pitchFamily="18" charset="0"/>
                <a:cs typeface="Times New Roman" panose="02020603050405020304" pitchFamily="18" charset="0"/>
              </a:rPr>
              <a:t>a muta un electron de la </a:t>
            </a: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Fermi (EF) la </a:t>
            </a: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vidului</a:t>
            </a:r>
            <a:r>
              <a:rPr lang="en-US" sz="1800" dirty="0">
                <a:latin typeface="Times New Roman" panose="02020603050405020304" pitchFamily="18" charset="0"/>
                <a:cs typeface="Times New Roman" panose="02020603050405020304" pitchFamily="18" charset="0"/>
              </a:rPr>
              <a:t> (E0).</a:t>
            </a:r>
            <a:r>
              <a:rPr lang="ro-RO" sz="1800" dirty="0">
                <a:latin typeface="Times New Roman" panose="02020603050405020304" pitchFamily="18" charset="0"/>
                <a:cs typeface="Times New Roman" panose="02020603050405020304" pitchFamily="18" charset="0"/>
              </a:rPr>
              <a:t> Lucrul de ieșire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diferit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Me și SC</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Lucrul de ieșire din 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mare </a:t>
            </a:r>
            <a:r>
              <a:rPr lang="en-US" sz="1800" dirty="0" err="1">
                <a:latin typeface="Times New Roman" panose="02020603050405020304" pitchFamily="18" charset="0"/>
                <a:cs typeface="Times New Roman" panose="02020603050405020304" pitchFamily="18" charset="0"/>
              </a:rPr>
              <a:t>decât</a:t>
            </a:r>
            <a:r>
              <a:rPr lang="en-US"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dintrun</a:t>
            </a:r>
            <a:r>
              <a:rPr lang="ro-RO" sz="1800" dirty="0">
                <a:latin typeface="Times New Roman" panose="02020603050405020304" pitchFamily="18" charset="0"/>
                <a:cs typeface="Times New Roman" panose="02020603050405020304" pitchFamily="18" charset="0"/>
              </a:rPr>
              <a:t> SC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urmare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electronii</a:t>
            </a:r>
            <a:r>
              <a:rPr lang="en-US" sz="1800" dirty="0">
                <a:latin typeface="Times New Roman" panose="02020603050405020304" pitchFamily="18" charset="0"/>
                <a:cs typeface="Times New Roman" panose="02020603050405020304" pitchFamily="18" charset="0"/>
              </a:rPr>
              <a:t> din </a:t>
            </a:r>
            <a:r>
              <a:rPr lang="ro-RO" sz="1800" dirty="0">
                <a:latin typeface="Times New Roman" panose="02020603050405020304" pitchFamily="18" charset="0"/>
                <a:cs typeface="Times New Roman" panose="02020603050405020304" pitchFamily="18" charset="0"/>
              </a:rPr>
              <a:t>n-SC</a:t>
            </a:r>
            <a:r>
              <a:rPr lang="en-US" sz="1800" dirty="0">
                <a:latin typeface="Times New Roman" panose="02020603050405020304" pitchFamily="18" charset="0"/>
                <a:cs typeface="Times New Roman" panose="02020603050405020304" pitchFamily="18" charset="0"/>
              </a:rPr>
              <a:t> au o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potențială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mare </a:t>
            </a:r>
            <a:r>
              <a:rPr lang="en-US" sz="1800" dirty="0" err="1">
                <a:latin typeface="Times New Roman" panose="02020603050405020304" pitchFamily="18" charset="0"/>
                <a:cs typeface="Times New Roman" panose="02020603050405020304" pitchFamily="18" charset="0"/>
              </a:rPr>
              <a:t>decât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electronii</a:t>
            </a:r>
            <a:r>
              <a:rPr lang="en-US" sz="1800" dirty="0">
                <a:latin typeface="Times New Roman" panose="02020603050405020304" pitchFamily="18" charset="0"/>
                <a:cs typeface="Times New Roman" panose="02020603050405020304" pitchFamily="18" charset="0"/>
              </a:rPr>
              <a:t> din </a:t>
            </a:r>
            <a:r>
              <a:rPr lang="ro-RO" sz="1800" dirty="0">
                <a:latin typeface="Times New Roman" panose="02020603050405020304" pitchFamily="18" charset="0"/>
                <a:cs typeface="Times New Roman" panose="02020603050405020304" pitchFamily="18" charset="0"/>
              </a:rPr>
              <a:t>Me</a:t>
            </a:r>
            <a:r>
              <a:rPr lang="en-US" sz="1800" dirty="0">
                <a:latin typeface="Times New Roman" panose="02020603050405020304" pitchFamily="18" charset="0"/>
                <a:cs typeface="Times New Roman" panose="02020603050405020304" pitchFamily="18" charset="0"/>
              </a:rPr>
              <a:t>.</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Nivelurile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energie</a:t>
            </a:r>
            <a:r>
              <a:rPr lang="en-US" sz="1800" dirty="0">
                <a:latin typeface="Times New Roman" panose="02020603050405020304" pitchFamily="18" charset="0"/>
                <a:cs typeface="Times New Roman" panose="02020603050405020304" pitchFamily="18" charset="0"/>
              </a:rPr>
              <a:t> ale </a:t>
            </a:r>
            <a:r>
              <a:rPr lang="ro-RO" sz="1800" dirty="0">
                <a:latin typeface="Times New Roman" panose="02020603050405020304" pitchFamily="18" charset="0"/>
                <a:cs typeface="Times New Roman" panose="02020603050405020304" pitchFamily="18" charset="0"/>
              </a:rPr>
              <a:t>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SC</a:t>
            </a:r>
            <a:r>
              <a:rPr lang="en-US" sz="1800" dirty="0">
                <a:latin typeface="Times New Roman" panose="02020603050405020304" pitchFamily="18" charset="0"/>
                <a:cs typeface="Times New Roman" panose="02020603050405020304" pitchFamily="18" charset="0"/>
              </a:rPr>
              <a:t> sunt </a:t>
            </a:r>
            <a:r>
              <a:rPr lang="en-US" sz="1800" dirty="0" err="1">
                <a:latin typeface="Times New Roman" panose="02020603050405020304" pitchFamily="18" charset="0"/>
                <a:cs typeface="Times New Roman" panose="02020603050405020304" pitchFamily="18" charset="0"/>
              </a:rPr>
              <a:t>diferite</a:t>
            </a:r>
            <a:endParaRPr lang="ro-RO" sz="1800" dirty="0">
              <a:latin typeface="Times New Roman" panose="02020603050405020304" pitchFamily="18" charset="0"/>
              <a:cs typeface="Times New Roman" panose="02020603050405020304" pitchFamily="18" charset="0"/>
            </a:endParaRPr>
          </a:p>
          <a:p>
            <a:pPr marL="0" indent="0">
              <a:lnSpc>
                <a:spcPct val="100000"/>
              </a:lnSpc>
              <a:buNone/>
            </a:pPr>
            <a:r>
              <a:rPr lang="en-US" sz="1800" dirty="0" err="1">
                <a:latin typeface="Times New Roman" panose="02020603050405020304" pitchFamily="18" charset="0"/>
                <a:cs typeface="Times New Roman" panose="02020603050405020304" pitchFamily="18" charset="0"/>
              </a:rPr>
              <a:t>Nivelul</a:t>
            </a:r>
            <a:r>
              <a:rPr lang="en-US" sz="1800" dirty="0">
                <a:latin typeface="Times New Roman" panose="02020603050405020304" pitchFamily="18" charset="0"/>
                <a:cs typeface="Times New Roman" panose="02020603050405020304" pitchFamily="18" charset="0"/>
              </a:rPr>
              <a:t> Fermi pe </a:t>
            </a:r>
            <a:r>
              <a:rPr lang="en-US" sz="1800" dirty="0" err="1">
                <a:latin typeface="Times New Roman" panose="02020603050405020304" pitchFamily="18" charset="0"/>
                <a:cs typeface="Times New Roman" panose="02020603050405020304" pitchFamily="18" charset="0"/>
              </a:rPr>
              <a:t>partea</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n-SC</a:t>
            </a:r>
            <a:r>
              <a:rPr lang="en-US" sz="1800" dirty="0">
                <a:latin typeface="Times New Roman" panose="02020603050405020304" pitchFamily="18" charset="0"/>
                <a:cs typeface="Times New Roman" panose="02020603050405020304" pitchFamily="18" charset="0"/>
              </a:rPr>
              <a:t>se </a:t>
            </a:r>
            <a:r>
              <a:rPr lang="en-US" sz="1800" dirty="0" err="1">
                <a:latin typeface="Times New Roman" panose="02020603050405020304" pitchFamily="18" charset="0"/>
                <a:cs typeface="Times New Roman" panose="02020603050405020304" pitchFamily="18" charset="0"/>
              </a:rPr>
              <a:t>află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deasupra</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celui din Me</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0" indent="0">
              <a:lnSpc>
                <a:spcPct val="100000"/>
              </a:lnSpc>
              <a:buNone/>
            </a:pPr>
            <a:r>
              <a:rPr lang="ro-RO" sz="1800" dirty="0">
                <a:latin typeface="Times New Roman" panose="02020603050405020304" pitchFamily="18" charset="0"/>
                <a:cs typeface="Times New Roman" panose="02020603050405020304" pitchFamily="18" charset="0"/>
              </a:rPr>
              <a:t>La contactul Me-SC potențialul de barieră (</a:t>
            </a:r>
            <a:r>
              <a:rPr lang="ro-RO" sz="1800" dirty="0" err="1">
                <a:latin typeface="Times New Roman" panose="02020603050405020304" pitchFamily="18" charset="0"/>
                <a:cs typeface="Times New Roman" panose="02020603050405020304" pitchFamily="18" charset="0"/>
              </a:rPr>
              <a:t>Vbi</a:t>
            </a:r>
            <a:r>
              <a:rPr lang="ro-RO" sz="1800" dirty="0">
                <a:latin typeface="Times New Roman" panose="02020603050405020304" pitchFamily="18" charset="0"/>
                <a:cs typeface="Times New Roman" panose="02020603050405020304" pitchFamily="18" charset="0"/>
              </a:rPr>
              <a:t>) pentru dioda </a:t>
            </a:r>
          </a:p>
          <a:p>
            <a:pPr marL="0" indent="0">
              <a:lnSpc>
                <a:spcPct val="100000"/>
              </a:lnSpc>
              <a:buNone/>
            </a:pPr>
            <a:r>
              <a:rPr lang="ro-RO" sz="1800" dirty="0" err="1">
                <a:latin typeface="Times New Roman" panose="02020603050405020304" pitchFamily="18" charset="0"/>
                <a:cs typeface="Times New Roman" panose="02020603050405020304" pitchFamily="18" charset="0"/>
              </a:rPr>
              <a:t>Schottky</a:t>
            </a:r>
            <a:r>
              <a:rPr lang="ro-RO" sz="1800" dirty="0">
                <a:latin typeface="Times New Roman" panose="02020603050405020304" pitchFamily="18" charset="0"/>
                <a:cs typeface="Times New Roman" panose="02020603050405020304" pitchFamily="18" charset="0"/>
              </a:rPr>
              <a:t> care este diferența dintre lucrurile de </a:t>
            </a:r>
            <a:r>
              <a:rPr lang="ro-RO" sz="1800" dirty="0" err="1">
                <a:latin typeface="Times New Roman" panose="02020603050405020304" pitchFamily="18" charset="0"/>
                <a:cs typeface="Times New Roman" panose="02020603050405020304" pitchFamily="18" charset="0"/>
              </a:rPr>
              <a:t>iașire</a:t>
            </a:r>
            <a:r>
              <a:rPr lang="ro-RO" sz="1800" dirty="0">
                <a:latin typeface="Times New Roman" panose="02020603050405020304" pitchFamily="18" charset="0"/>
                <a:cs typeface="Times New Roman" panose="02020603050405020304" pitchFamily="18" charset="0"/>
              </a:rPr>
              <a:t> ale unui </a:t>
            </a:r>
          </a:p>
          <a:p>
            <a:pPr marL="0" indent="0">
              <a:lnSpc>
                <a:spcPct val="100000"/>
              </a:lnSpc>
              <a:buNone/>
            </a:pPr>
            <a:r>
              <a:rPr lang="ro-RO" sz="1800" dirty="0">
                <a:latin typeface="Times New Roman" panose="02020603050405020304" pitchFamily="18" charset="0"/>
                <a:cs typeface="Times New Roman" panose="02020603050405020304" pitchFamily="18" charset="0"/>
              </a:rPr>
              <a:t>n-SC și Me</a:t>
            </a:r>
            <a:endParaRPr lang="en-US" sz="1800"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06688205-19DC-A687-186C-BD9FC9C81B2C}"/>
              </a:ext>
            </a:extLst>
          </p:cNvPr>
          <p:cNvPicPr>
            <a:picLocks noChangeAspect="1"/>
          </p:cNvPicPr>
          <p:nvPr/>
        </p:nvPicPr>
        <p:blipFill>
          <a:blip r:embed="rId2"/>
          <a:stretch>
            <a:fillRect/>
          </a:stretch>
        </p:blipFill>
        <p:spPr>
          <a:xfrm>
            <a:off x="6762198" y="685800"/>
            <a:ext cx="2353227" cy="1786184"/>
          </a:xfrm>
          <a:prstGeom prst="rect">
            <a:avLst/>
          </a:prstGeom>
        </p:spPr>
      </p:pic>
      <p:pic>
        <p:nvPicPr>
          <p:cNvPr id="7" name="Imagine 6">
            <a:extLst>
              <a:ext uri="{FF2B5EF4-FFF2-40B4-BE49-F238E27FC236}">
                <a16:creationId xmlns:a16="http://schemas.microsoft.com/office/drawing/2014/main" id="{DFBC2A9E-077F-DD53-C473-BF725CBA83A8}"/>
              </a:ext>
            </a:extLst>
          </p:cNvPr>
          <p:cNvPicPr>
            <a:picLocks noChangeAspect="1"/>
          </p:cNvPicPr>
          <p:nvPr/>
        </p:nvPicPr>
        <p:blipFill>
          <a:blip r:embed="rId3"/>
          <a:stretch>
            <a:fillRect/>
          </a:stretch>
        </p:blipFill>
        <p:spPr>
          <a:xfrm>
            <a:off x="6934200" y="3967382"/>
            <a:ext cx="2111564" cy="1998444"/>
          </a:xfrm>
          <a:prstGeom prst="rect">
            <a:avLst/>
          </a:prstGeom>
        </p:spPr>
      </p:pic>
    </p:spTree>
    <p:extLst>
      <p:ext uri="{BB962C8B-B14F-4D97-AF65-F5344CB8AC3E}">
        <p14:creationId xmlns:p14="http://schemas.microsoft.com/office/powerpoint/2010/main" val="1015867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9BB7FB-4458-E6F6-258C-9EF2F9A7688F}"/>
              </a:ext>
            </a:extLst>
          </p:cNvPr>
          <p:cNvSpPr>
            <a:spLocks noGrp="1"/>
          </p:cNvSpPr>
          <p:nvPr>
            <p:ph type="title"/>
          </p:nvPr>
        </p:nvSpPr>
        <p:spPr>
          <a:xfrm>
            <a:off x="304800" y="152400"/>
            <a:ext cx="8686800" cy="587374"/>
          </a:xfrm>
        </p:spPr>
        <p:txBody>
          <a:bodyPr/>
          <a:lstStyle/>
          <a:p>
            <a:r>
              <a:rPr lang="ro-RO" dirty="0"/>
              <a:t>Lucrul diodei </a:t>
            </a:r>
            <a:r>
              <a:rPr lang="ro-RO" dirty="0" err="1"/>
              <a:t>Schottky</a:t>
            </a:r>
            <a:r>
              <a:rPr lang="ro-RO" dirty="0"/>
              <a:t> nepolarizată</a:t>
            </a:r>
            <a:endParaRPr lang="en-US" dirty="0"/>
          </a:p>
        </p:txBody>
      </p:sp>
      <p:sp>
        <p:nvSpPr>
          <p:cNvPr id="3" name="Substituent conținut 2">
            <a:extLst>
              <a:ext uri="{FF2B5EF4-FFF2-40B4-BE49-F238E27FC236}">
                <a16:creationId xmlns:a16="http://schemas.microsoft.com/office/drawing/2014/main" id="{135DBFE3-5024-91B8-4D79-330A2720A13F}"/>
              </a:ext>
            </a:extLst>
          </p:cNvPr>
          <p:cNvSpPr>
            <a:spLocks noGrp="1"/>
          </p:cNvSpPr>
          <p:nvPr>
            <p:ph idx="1"/>
          </p:nvPr>
        </p:nvSpPr>
        <p:spPr>
          <a:xfrm>
            <a:off x="0" y="533400"/>
            <a:ext cx="5981259" cy="3449638"/>
          </a:xfrm>
        </p:spPr>
        <p:txBody>
          <a:bodyPr/>
          <a:lstStyle/>
          <a:p>
            <a:pPr marL="0" indent="0" algn="just">
              <a:buNone/>
            </a:pPr>
            <a:r>
              <a:rPr lang="ro-RO"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contact cu n-SC</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dirty="0">
                <a:latin typeface="Times New Roman" panose="02020603050405020304" pitchFamily="18" charset="0"/>
                <a:ea typeface="Calibri" panose="020F0502020204030204" pitchFamily="34" charset="0"/>
                <a:cs typeface="Times New Roman" panose="02020603050405020304" pitchFamily="18" charset="0"/>
              </a:rPr>
              <a:t>BC</a:t>
            </a:r>
            <a:r>
              <a:rPr lang="en-US" sz="1600" dirty="0">
                <a:latin typeface="Times New Roman" panose="02020603050405020304" pitchFamily="18" charset="0"/>
                <a:ea typeface="Calibri" panose="020F0502020204030204" pitchFamily="34" charset="0"/>
                <a:cs typeface="Times New Roman" panose="02020603050405020304" pitchFamily="18" charset="0"/>
              </a:rPr>
              <a:t> din</a:t>
            </a:r>
            <a:r>
              <a:rPr lang="ro-RO" sz="1600" dirty="0">
                <a:latin typeface="Times New Roman" panose="02020603050405020304" pitchFamily="18" charset="0"/>
                <a:ea typeface="Calibri" panose="020F0502020204030204" pitchFamily="34" charset="0"/>
                <a:cs typeface="Times New Roman" panose="02020603050405020304" pitchFamily="18" charset="0"/>
              </a:rPr>
              <a:t> SC</a:t>
            </a:r>
            <a:r>
              <a:rPr lang="en-US" sz="1600" dirty="0">
                <a:latin typeface="Times New Roman" panose="02020603050405020304" pitchFamily="18" charset="0"/>
                <a:ea typeface="Calibri" panose="020F0502020204030204" pitchFamily="34" charset="0"/>
                <a:cs typeface="Times New Roman" panose="02020603050405020304" pitchFamily="18" charset="0"/>
              </a:rPr>
              <a:t> se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muta</a:t>
            </a:r>
            <a:r>
              <a:rPr lang="en-US" sz="1600" dirty="0">
                <a:latin typeface="Times New Roman" panose="02020603050405020304" pitchFamily="18" charset="0"/>
                <a:ea typeface="Calibri" panose="020F0502020204030204" pitchFamily="34" charset="0"/>
                <a:cs typeface="Times New Roman" panose="02020603050405020304" pitchFamily="18" charset="0"/>
              </a:rPr>
              <a:t> de la </a:t>
            </a:r>
            <a:r>
              <a:rPr lang="ro-RO" sz="1600" dirty="0">
                <a:latin typeface="Times New Roman" panose="02020603050405020304" pitchFamily="18" charset="0"/>
                <a:ea typeface="Calibri" panose="020F0502020204030204" pitchFamily="34" charset="0"/>
                <a:cs typeface="Times New Roman" panose="02020603050405020304" pitchFamily="18" charset="0"/>
              </a:rPr>
              <a:t>n-SC</a:t>
            </a:r>
            <a:r>
              <a:rPr lang="en-US" sz="1600" dirty="0">
                <a:latin typeface="Times New Roman" panose="02020603050405020304" pitchFamily="18" charset="0"/>
                <a:ea typeface="Calibri" panose="020F0502020204030204" pitchFamily="34" charset="0"/>
                <a:cs typeface="Times New Roman" panose="02020603050405020304" pitchFamily="18" charset="0"/>
              </a:rPr>
              <a:t> la </a:t>
            </a:r>
            <a:r>
              <a:rPr lang="ro-RO" sz="1600" dirty="0">
                <a:latin typeface="Times New Roman" panose="02020603050405020304" pitchFamily="18" charset="0"/>
                <a:ea typeface="Calibri" panose="020F0502020204030204" pitchFamily="34" charset="0"/>
                <a:cs typeface="Times New Roman" panose="02020603050405020304" pitchFamily="18" charset="0"/>
              </a:rPr>
              <a:t>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stabili</a:t>
            </a:r>
            <a:r>
              <a:rPr lang="en-US" sz="1600" dirty="0">
                <a:latin typeface="Times New Roman" panose="02020603050405020304" pitchFamily="18" charset="0"/>
                <a:ea typeface="Calibri" panose="020F0502020204030204" pitchFamily="34" charset="0"/>
                <a:cs typeface="Times New Roman" panose="02020603050405020304" pitchFamily="18" charset="0"/>
              </a:rPr>
              <a:t> o stare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echilibru</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Electronii</a:t>
            </a:r>
            <a:r>
              <a:rPr lang="ro-RO" sz="1600" dirty="0">
                <a:latin typeface="Times New Roman" panose="02020603050405020304" pitchFamily="18" charset="0"/>
                <a:ea typeface="Calibri" panose="020F0502020204030204" pitchFamily="34" charset="0"/>
                <a:cs typeface="Times New Roman" panose="02020603050405020304" pitchFamily="18" charset="0"/>
              </a:rPr>
              <a:t> BC</a:t>
            </a:r>
            <a:r>
              <a:rPr lang="en-US" sz="1600" dirty="0">
                <a:latin typeface="Times New Roman" panose="02020603050405020304" pitchFamily="18" charset="0"/>
                <a:ea typeface="Calibri" panose="020F0502020204030204" pitchFamily="34" charset="0"/>
                <a:cs typeface="Times New Roman" panose="02020603050405020304" pitchFamily="18" charset="0"/>
              </a:rPr>
              <a:t> care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traversează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joncțiunea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furniza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suplimentari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atomilor</a:t>
            </a:r>
            <a:r>
              <a:rPr lang="en-US" sz="1600" dirty="0">
                <a:latin typeface="Times New Roman" panose="02020603050405020304" pitchFamily="18" charset="0"/>
                <a:ea typeface="Calibri" panose="020F0502020204030204" pitchFamily="34" charset="0"/>
                <a:cs typeface="Times New Roman" panose="02020603050405020304" pitchFamily="18" charset="0"/>
              </a:rPr>
              <a:t> din </a:t>
            </a:r>
            <a:r>
              <a:rPr lang="ro-RO" sz="1600" dirty="0">
                <a:latin typeface="Times New Roman" panose="02020603050405020304" pitchFamily="18" charset="0"/>
                <a:ea typeface="Calibri" panose="020F0502020204030204" pitchFamily="34" charset="0"/>
                <a:cs typeface="Times New Roman" panose="02020603050405020304" pitchFamily="18" charset="0"/>
              </a:rPr>
              <a:t>Me</a:t>
            </a:r>
            <a:r>
              <a:rPr lang="en-US" sz="1600" dirty="0">
                <a:latin typeface="Times New Roman" panose="02020603050405020304" pitchFamily="18" charset="0"/>
                <a:ea typeface="Calibri" panose="020F0502020204030204" pitchFamily="34" charset="0"/>
                <a:cs typeface="Times New Roman" panose="02020603050405020304" pitchFamily="18" charset="0"/>
              </a:rPr>
              <a:t>. Ca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urmare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atomii</a:t>
            </a:r>
            <a:r>
              <a:rPr lang="en-US" sz="1600" dirty="0">
                <a:latin typeface="Times New Roman" panose="02020603050405020304" pitchFamily="18" charset="0"/>
                <a:ea typeface="Calibri" panose="020F0502020204030204" pitchFamily="34" charset="0"/>
                <a:cs typeface="Times New Roman" panose="02020603050405020304" pitchFamily="18" charset="0"/>
              </a:rPr>
              <a:t> de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joncțiunea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metalică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câștigă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suplimentari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iar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atomii</a:t>
            </a:r>
            <a:r>
              <a:rPr lang="en-US" sz="1600" dirty="0">
                <a:latin typeface="Times New Roman" panose="02020603050405020304" pitchFamily="18" charset="0"/>
                <a:ea typeface="Calibri" panose="020F0502020204030204" pitchFamily="34" charset="0"/>
                <a:cs typeface="Times New Roman" panose="02020603050405020304" pitchFamily="18" charset="0"/>
              </a:rPr>
              <a:t> de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joncțiunea</a:t>
            </a:r>
            <a:r>
              <a:rPr lang="en-US" sz="1600" dirty="0">
                <a:latin typeface="Times New Roman" panose="02020603050405020304" pitchFamily="18" charset="0"/>
                <a:ea typeface="Calibri" panose="020F0502020204030204" pitchFamily="34" charset="0"/>
                <a:cs typeface="Times New Roman" panose="02020603050405020304" pitchFamily="18" charset="0"/>
              </a:rPr>
              <a:t> n-</a:t>
            </a:r>
            <a:r>
              <a:rPr lang="ro-RO" sz="1600" dirty="0">
                <a:latin typeface="Times New Roman" panose="02020603050405020304" pitchFamily="18" charset="0"/>
                <a:ea typeface="Calibri" panose="020F0502020204030204" pitchFamily="34" charset="0"/>
                <a:cs typeface="Times New Roman" panose="02020603050405020304" pitchFamily="18" charset="0"/>
              </a:rPr>
              <a:t>SC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pierd</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electroni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ro-RO" sz="1600" dirty="0">
                <a:latin typeface="Times New Roman" panose="02020603050405020304" pitchFamily="18" charset="0"/>
                <a:ea typeface="Calibri" panose="020F0502020204030204" pitchFamily="34" charset="0"/>
                <a:cs typeface="Times New Roman" panose="02020603050405020304" pitchFamily="18" charset="0"/>
              </a:rPr>
              <a:t> Atomii la joncțiunea n-SC devin ioni pozitivi, în timp ce atomii la joncțiunea Me devin ioni negativi. Acești ioni pozitivi și negativi formează regiunea de sărăcire. Deoarece Me are </a:t>
            </a:r>
            <a:r>
              <a:rPr lang="ro-RO" sz="1600" dirty="0" err="1">
                <a:latin typeface="Times New Roman" panose="02020603050405020304" pitchFamily="18" charset="0"/>
                <a:ea typeface="Calibri" panose="020F0502020204030204" pitchFamily="34" charset="0"/>
                <a:cs typeface="Times New Roman" panose="02020603050405020304" pitchFamily="18" charset="0"/>
              </a:rPr>
              <a:t>f.mulți</a:t>
            </a:r>
            <a:r>
              <a:rPr lang="ro-RO" sz="1600" dirty="0">
                <a:latin typeface="Times New Roman" panose="02020603050405020304" pitchFamily="18" charset="0"/>
                <a:ea typeface="Calibri" panose="020F0502020204030204" pitchFamily="34" charset="0"/>
                <a:cs typeface="Times New Roman" panose="02020603050405020304" pitchFamily="18" charset="0"/>
              </a:rPr>
              <a:t> electroni liberi, lățimea pe care acești electroni se deplasează în Me este neglijabil subțire în comparație cu lățimea din interiorul n-SC. Deci, potențialul încorporat este prezentă în primul rând în interiorul n-SC. Tensiunea încorporată este bariera văzută de electronii BC ai n-SC atunci când încearcă să se deplaseze în Me. Pentru a depăși această barieră, electronii liberi au nevoie de energie mai mare decât tensiunea încorporată. În dioda </a:t>
            </a:r>
            <a:r>
              <a:rPr lang="ro-RO" sz="1600" dirty="0" err="1">
                <a:latin typeface="Times New Roman" panose="02020603050405020304" pitchFamily="18" charset="0"/>
                <a:ea typeface="Calibri" panose="020F0502020204030204" pitchFamily="34" charset="0"/>
                <a:cs typeface="Times New Roman" panose="02020603050405020304" pitchFamily="18" charset="0"/>
              </a:rPr>
              <a:t>Schottky</a:t>
            </a:r>
            <a:r>
              <a:rPr lang="ro-RO" sz="1600" dirty="0">
                <a:latin typeface="Times New Roman" panose="02020603050405020304" pitchFamily="18" charset="0"/>
                <a:ea typeface="Calibri" panose="020F0502020204030204" pitchFamily="34" charset="0"/>
                <a:cs typeface="Times New Roman" panose="02020603050405020304" pitchFamily="18" charset="0"/>
              </a:rPr>
              <a:t> nepolarizată doar un număr mic de electroni va curge de la n-SC către Me. Tensiunea încorporată împiedică fluxul suplimentar de electroni din BC a n-SC în Me Transferul de electroni liberi din n-SC în Me are ca rezultat îndoirea benzii de energie în apropierea contactului.</a:t>
            </a:r>
          </a:p>
          <a:p>
            <a:endParaRPr lang="en-US" dirty="0"/>
          </a:p>
        </p:txBody>
      </p:sp>
      <p:pic>
        <p:nvPicPr>
          <p:cNvPr id="5" name="Imagine 4">
            <a:extLst>
              <a:ext uri="{FF2B5EF4-FFF2-40B4-BE49-F238E27FC236}">
                <a16:creationId xmlns:a16="http://schemas.microsoft.com/office/drawing/2014/main" id="{39C8197F-6AB0-7479-2D20-457F1430975E}"/>
              </a:ext>
            </a:extLst>
          </p:cNvPr>
          <p:cNvPicPr>
            <a:picLocks noChangeAspect="1"/>
          </p:cNvPicPr>
          <p:nvPr/>
        </p:nvPicPr>
        <p:blipFill>
          <a:blip r:embed="rId2"/>
          <a:stretch>
            <a:fillRect/>
          </a:stretch>
        </p:blipFill>
        <p:spPr>
          <a:xfrm>
            <a:off x="5981259" y="1676400"/>
            <a:ext cx="3162741" cy="3029373"/>
          </a:xfrm>
          <a:prstGeom prst="rect">
            <a:avLst/>
          </a:prstGeom>
        </p:spPr>
      </p:pic>
    </p:spTree>
    <p:extLst>
      <p:ext uri="{BB962C8B-B14F-4D97-AF65-F5344CB8AC3E}">
        <p14:creationId xmlns:p14="http://schemas.microsoft.com/office/powerpoint/2010/main" val="1731477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7DC803-46D4-8F33-D996-48C3A030A0B9}"/>
              </a:ext>
            </a:extLst>
          </p:cNvPr>
          <p:cNvSpPr>
            <a:spLocks noGrp="1"/>
          </p:cNvSpPr>
          <p:nvPr>
            <p:ph type="title"/>
          </p:nvPr>
        </p:nvSpPr>
        <p:spPr>
          <a:xfrm>
            <a:off x="380999" y="228600"/>
            <a:ext cx="8649237" cy="587374"/>
          </a:xfrm>
        </p:spPr>
        <p:txBody>
          <a:bodyPr>
            <a:normAutofit fontScale="90000"/>
          </a:bodyPr>
          <a:lstStyle/>
          <a:p>
            <a:r>
              <a:rPr lang="ro-RO" dirty="0"/>
              <a:t>Lucrul diodei </a:t>
            </a:r>
            <a:r>
              <a:rPr lang="ro-RO" dirty="0" err="1"/>
              <a:t>schottky</a:t>
            </a:r>
            <a:r>
              <a:rPr lang="ro-RO" dirty="0"/>
              <a:t> polarizate direct</a:t>
            </a:r>
            <a:endParaRPr lang="en-US" dirty="0"/>
          </a:p>
        </p:txBody>
      </p:sp>
      <p:sp>
        <p:nvSpPr>
          <p:cNvPr id="3" name="Substituent conținut 2">
            <a:extLst>
              <a:ext uri="{FF2B5EF4-FFF2-40B4-BE49-F238E27FC236}">
                <a16:creationId xmlns:a16="http://schemas.microsoft.com/office/drawing/2014/main" id="{16639730-2F04-1910-EEB6-9F5115DB1198}"/>
              </a:ext>
            </a:extLst>
          </p:cNvPr>
          <p:cNvSpPr>
            <a:spLocks noGrp="1"/>
          </p:cNvSpPr>
          <p:nvPr>
            <p:ph idx="1"/>
          </p:nvPr>
        </p:nvSpPr>
        <p:spPr>
          <a:xfrm>
            <a:off x="361950" y="968374"/>
            <a:ext cx="5276850" cy="4822826"/>
          </a:xfrm>
        </p:spPr>
        <p:txBody>
          <a:bodyPr/>
          <a:lstStyle/>
          <a:p>
            <a:r>
              <a:rPr lang="en-US" sz="1600" dirty="0">
                <a:latin typeface="Arial" panose="020B0604020202020204" pitchFamily="34" charset="0"/>
                <a:cs typeface="Arial" panose="020B0604020202020204" pitchFamily="34" charset="0"/>
              </a:rPr>
              <a:t>​</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pozitivă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conectată</a:t>
            </a:r>
            <a:r>
              <a:rPr lang="en-US" sz="1600" dirty="0">
                <a:latin typeface="Times New Roman" panose="02020603050405020304" pitchFamily="18" charset="0"/>
                <a:cs typeface="Times New Roman" panose="02020603050405020304" pitchFamily="18" charset="0"/>
              </a:rPr>
              <a:t> la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negativă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la</a:t>
            </a:r>
            <a:r>
              <a:rPr lang="ro-RO" sz="1600" dirty="0">
                <a:latin typeface="Times New Roman" panose="02020603050405020304" pitchFamily="18" charset="0"/>
                <a:cs typeface="Times New Roman" panose="02020603050405020304" pitchFamily="18" charset="0"/>
              </a:rPr>
              <a:t> n-SC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polarizată</a:t>
            </a:r>
            <a:r>
              <a:rPr lang="en-US" sz="1600" dirty="0">
                <a:latin typeface="Times New Roman" panose="02020603050405020304" pitchFamily="18" charset="0"/>
                <a:cs typeface="Times New Roman" panose="02020603050405020304" pitchFamily="18" charset="0"/>
              </a:rPr>
              <a:t> direct.</a:t>
            </a:r>
          </a:p>
          <a:p>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un </a:t>
            </a:r>
            <a:r>
              <a:rPr lang="en-US" sz="1600" dirty="0" err="1">
                <a:latin typeface="Times New Roman" panose="02020603050405020304" pitchFamily="18" charset="0"/>
                <a:cs typeface="Times New Roman" panose="02020603050405020304" pitchFamily="18" charset="0"/>
              </a:rPr>
              <a:t>număr</a:t>
            </a:r>
            <a:r>
              <a:rPr lang="en-US" sz="1600" dirty="0">
                <a:latin typeface="Times New Roman" panose="02020603050405020304" pitchFamily="18" charset="0"/>
                <a:cs typeface="Times New Roman" panose="02020603050405020304" pitchFamily="18" charset="0"/>
              </a:rPr>
              <a:t> mare de </a:t>
            </a:r>
            <a:r>
              <a:rPr lang="en-US" sz="1600" dirty="0" err="1">
                <a:latin typeface="Times New Roman" panose="02020603050405020304" pitchFamily="18" charset="0"/>
                <a:cs typeface="Times New Roman" panose="02020603050405020304" pitchFamily="18" charset="0"/>
              </a:rPr>
              <a:t>electroni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liberi</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generați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n-SC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Cu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electronii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liberi</a:t>
            </a:r>
            <a:r>
              <a:rPr lang="en-US" sz="1600" dirty="0">
                <a:latin typeface="Times New Roman" panose="02020603050405020304" pitchFamily="18" charset="0"/>
                <a:cs typeface="Times New Roman" panose="02020603050405020304" pitchFamily="18" charset="0"/>
              </a:rPr>
              <a:t> din </a:t>
            </a:r>
            <a:r>
              <a:rPr lang="ro-RO" sz="1600" dirty="0">
                <a:latin typeface="Times New Roman" panose="02020603050405020304" pitchFamily="18" charset="0"/>
                <a:cs typeface="Times New Roman" panose="02020603050405020304" pitchFamily="18" charset="0"/>
              </a:rPr>
              <a:t>n-SC și Me</a:t>
            </a:r>
            <a:r>
              <a:rPr lang="en-US" sz="1600" dirty="0">
                <a:latin typeface="Times New Roman" panose="02020603050405020304" pitchFamily="18" charset="0"/>
                <a:cs typeface="Times New Roman" panose="02020603050405020304" pitchFamily="18" charset="0"/>
              </a:rPr>
              <a:t> nu pot </a:t>
            </a:r>
            <a:r>
              <a:rPr lang="en-US" sz="1600" dirty="0" err="1">
                <a:latin typeface="Times New Roman" panose="02020603050405020304" pitchFamily="18" charset="0"/>
                <a:cs typeface="Times New Roman" panose="02020603050405020304" pitchFamily="18" charset="0"/>
              </a:rPr>
              <a:t>traversa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joncțiunea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decât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 de 0,2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 de 0,2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electronii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liberi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suficientă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energie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depășesc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încorporată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regiunii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rezultat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începe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continuu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subțire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final </a:t>
            </a:r>
            <a:r>
              <a:rPr lang="en-US" sz="1600" dirty="0" err="1">
                <a:latin typeface="Times New Roman" panose="02020603050405020304" pitchFamily="18" charset="0"/>
                <a:cs typeface="Times New Roman" panose="02020603050405020304" pitchFamily="18" charset="0"/>
              </a:rPr>
              <a:t>dispare</a:t>
            </a:r>
            <a:endParaRPr lang="en-US" sz="1600"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AB2ECEE7-22D6-96ED-95F8-C56C29B432CF}"/>
              </a:ext>
            </a:extLst>
          </p:cNvPr>
          <p:cNvPicPr>
            <a:picLocks noChangeAspect="1"/>
          </p:cNvPicPr>
          <p:nvPr/>
        </p:nvPicPr>
        <p:blipFill>
          <a:blip r:embed="rId2"/>
          <a:stretch>
            <a:fillRect/>
          </a:stretch>
        </p:blipFill>
        <p:spPr>
          <a:xfrm>
            <a:off x="5638800" y="968375"/>
            <a:ext cx="3391437" cy="2719866"/>
          </a:xfrm>
          <a:prstGeom prst="rect">
            <a:avLst/>
          </a:prstGeom>
        </p:spPr>
      </p:pic>
    </p:spTree>
    <p:extLst>
      <p:ext uri="{BB962C8B-B14F-4D97-AF65-F5344CB8AC3E}">
        <p14:creationId xmlns:p14="http://schemas.microsoft.com/office/powerpoint/2010/main" val="3886491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83EBCA-2BCD-9CA0-F63D-8AC8463ECFA9}"/>
              </a:ext>
            </a:extLst>
          </p:cNvPr>
          <p:cNvSpPr>
            <a:spLocks noGrp="1"/>
          </p:cNvSpPr>
          <p:nvPr>
            <p:ph type="title"/>
          </p:nvPr>
        </p:nvSpPr>
        <p:spPr>
          <a:xfrm>
            <a:off x="304800" y="345077"/>
            <a:ext cx="8305800" cy="645523"/>
          </a:xfrm>
        </p:spPr>
        <p:txBody>
          <a:bodyPr/>
          <a:lstStyle/>
          <a:p>
            <a:r>
              <a:rPr lang="ro-RO" dirty="0"/>
              <a:t>Dioda </a:t>
            </a:r>
            <a:r>
              <a:rPr lang="ro-RO" dirty="0" err="1"/>
              <a:t>schottky</a:t>
            </a:r>
            <a:r>
              <a:rPr lang="ro-RO" dirty="0"/>
              <a:t> polarizată invers</a:t>
            </a:r>
            <a:endParaRPr lang="en-US" dirty="0"/>
          </a:p>
        </p:txBody>
      </p:sp>
      <p:sp>
        <p:nvSpPr>
          <p:cNvPr id="3" name="Substituent conținut 2">
            <a:extLst>
              <a:ext uri="{FF2B5EF4-FFF2-40B4-BE49-F238E27FC236}">
                <a16:creationId xmlns:a16="http://schemas.microsoft.com/office/drawing/2014/main" id="{60EC07B0-815D-4C95-8E5B-533B7F2ABE6B}"/>
              </a:ext>
            </a:extLst>
          </p:cNvPr>
          <p:cNvSpPr>
            <a:spLocks noGrp="1"/>
          </p:cNvSpPr>
          <p:nvPr>
            <p:ph idx="1"/>
          </p:nvPr>
        </p:nvSpPr>
        <p:spPr>
          <a:xfrm>
            <a:off x="280851" y="1010194"/>
            <a:ext cx="4824549" cy="3449638"/>
          </a:xfrm>
        </p:spPr>
        <p:txBody>
          <a:bodyPr/>
          <a:lstStyle/>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negativă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conectată</a:t>
            </a:r>
            <a:r>
              <a:rPr lang="en-US" sz="1600" dirty="0">
                <a:latin typeface="Times New Roman" panose="02020603050405020304" pitchFamily="18" charset="0"/>
                <a:cs typeface="Times New Roman" panose="02020603050405020304" pitchFamily="18" charset="0"/>
              </a:rPr>
              <a:t> la </a:t>
            </a:r>
            <a:r>
              <a:rPr lang="ro-RO" sz="1600" dirty="0">
                <a:latin typeface="Times New Roman" panose="02020603050405020304" pitchFamily="18" charset="0"/>
                <a:cs typeface="Times New Roman" panose="02020603050405020304" pitchFamily="18" charset="0"/>
              </a:rPr>
              <a: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borna </a:t>
            </a:r>
            <a:r>
              <a:rPr lang="en-US" sz="1600" dirty="0" err="1">
                <a:latin typeface="Times New Roman" panose="02020603050405020304" pitchFamily="18" charset="0"/>
                <a:cs typeface="Times New Roman" panose="02020603050405020304" pitchFamily="18" charset="0"/>
              </a:rPr>
              <a:t>pozitivă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la </a:t>
            </a:r>
            <a:r>
              <a:rPr lang="ro-RO" sz="1600" dirty="0">
                <a:latin typeface="Times New Roman" panose="02020603050405020304" pitchFamily="18" charset="0"/>
                <a:cs typeface="Times New Roman" panose="02020603050405020304" pitchFamily="18" charset="0"/>
              </a:rPr>
              <a:t>n-SC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polarizată</a:t>
            </a:r>
            <a:r>
              <a:rPr lang="en-US" sz="1600" dirty="0">
                <a:latin typeface="Times New Roman" panose="02020603050405020304" pitchFamily="18" charset="0"/>
                <a:cs typeface="Times New Roman" panose="02020603050405020304" pitchFamily="18" charset="0"/>
              </a:rPr>
              <a:t> invers.</a:t>
            </a:r>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aplică</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lățimea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regiunii sărăcite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urmare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nu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curge</a:t>
            </a:r>
            <a:r>
              <a:rPr lang="en-US" sz="1600" dirty="0">
                <a:latin typeface="Times New Roman" panose="02020603050405020304" pitchFamily="18" charset="0"/>
                <a:cs typeface="Times New Roman" panose="02020603050405020304" pitchFamily="18" charset="0"/>
              </a:rPr>
              <a:t> un mic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scurgere</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cauza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electronilor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excitați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termic</a:t>
            </a:r>
            <a:r>
              <a:rPr lang="en-US" sz="1600" dirty="0">
                <a:latin typeface="Times New Roman" panose="02020603050405020304" pitchFamily="18" charset="0"/>
                <a:cs typeface="Times New Roman" panose="02020603050405020304" pitchFamily="18" charset="0"/>
              </a:rPr>
              <a:t> din metal.</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continuu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treptat</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cauza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barierei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slabe</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mare </a:t>
            </a:r>
            <a:r>
              <a:rPr lang="en-US" sz="1600" dirty="0" err="1">
                <a:latin typeface="Times New Roman" panose="02020603050405020304" pitchFamily="18" charset="0"/>
                <a:cs typeface="Times New Roman" panose="02020603050405020304" pitchFamily="18" charset="0"/>
              </a:rPr>
              <a:t>măsură</a:t>
            </a:r>
            <a:r>
              <a:rPr lang="en-US" sz="1600" dirty="0">
                <a:latin typeface="Times New Roman" panose="02020603050405020304" pitchFamily="18" charset="0"/>
                <a:cs typeface="Times New Roman" panose="02020603050405020304" pitchFamily="18" charset="0"/>
              </a:rPr>
              <a:t>, are loc o </a:t>
            </a:r>
            <a:r>
              <a:rPr lang="en-US" sz="1600" dirty="0" err="1">
                <a:latin typeface="Times New Roman" panose="02020603050405020304" pitchFamily="18" charset="0"/>
                <a:cs typeface="Times New Roman" panose="02020603050405020304" pitchFamily="18" charset="0"/>
              </a:rPr>
              <a:t>creștere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bruscă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Această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bruscă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determină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străpungerea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regiunii</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sărăcire -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deteriora</a:t>
            </a:r>
            <a:r>
              <a:rPr lang="en-US" sz="1600" dirty="0">
                <a:latin typeface="Times New Roman" panose="02020603050405020304" pitchFamily="18" charset="0"/>
                <a:cs typeface="Times New Roman" panose="02020603050405020304" pitchFamily="18" charset="0"/>
              </a:rPr>
              <a:t> permanent di</a:t>
            </a:r>
            <a:r>
              <a:rPr lang="ro-RO" sz="1600" dirty="0">
                <a:latin typeface="Times New Roman" panose="02020603050405020304" pitchFamily="18" charset="0"/>
                <a:cs typeface="Times New Roman" panose="02020603050405020304" pitchFamily="18" charset="0"/>
              </a:rPr>
              <a:t>oda</a:t>
            </a:r>
            <a:r>
              <a:rPr lang="en-US" sz="1600" dirty="0">
                <a:latin typeface="Times New Roman" panose="02020603050405020304" pitchFamily="18" charset="0"/>
                <a:cs typeface="Times New Roman" panose="02020603050405020304" pitchFamily="18" charset="0"/>
              </a:rPr>
              <a:t>.</a:t>
            </a:r>
          </a:p>
        </p:txBody>
      </p:sp>
      <p:pic>
        <p:nvPicPr>
          <p:cNvPr id="5" name="Imagine 4">
            <a:extLst>
              <a:ext uri="{FF2B5EF4-FFF2-40B4-BE49-F238E27FC236}">
                <a16:creationId xmlns:a16="http://schemas.microsoft.com/office/drawing/2014/main" id="{98D249C8-D7B0-77F8-7B67-E2D2A241D070}"/>
              </a:ext>
            </a:extLst>
          </p:cNvPr>
          <p:cNvPicPr>
            <a:picLocks noChangeAspect="1"/>
          </p:cNvPicPr>
          <p:nvPr/>
        </p:nvPicPr>
        <p:blipFill>
          <a:blip r:embed="rId2"/>
          <a:stretch>
            <a:fillRect/>
          </a:stretch>
        </p:blipFill>
        <p:spPr>
          <a:xfrm>
            <a:off x="5257800" y="1143000"/>
            <a:ext cx="3753374" cy="2905530"/>
          </a:xfrm>
          <a:prstGeom prst="rect">
            <a:avLst/>
          </a:prstGeom>
        </p:spPr>
      </p:pic>
    </p:spTree>
    <p:extLst>
      <p:ext uri="{BB962C8B-B14F-4D97-AF65-F5344CB8AC3E}">
        <p14:creationId xmlns:p14="http://schemas.microsoft.com/office/powerpoint/2010/main" val="2546699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0D7C038-09A0-2D41-A2F2-5A1D3C181157}"/>
              </a:ext>
            </a:extLst>
          </p:cNvPr>
          <p:cNvSpPr>
            <a:spLocks noGrp="1"/>
          </p:cNvSpPr>
          <p:nvPr>
            <p:ph type="title"/>
          </p:nvPr>
        </p:nvSpPr>
        <p:spPr>
          <a:xfrm>
            <a:off x="533400" y="381000"/>
            <a:ext cx="8077200" cy="719137"/>
          </a:xfrm>
        </p:spPr>
        <p:txBody>
          <a:bodyPr/>
          <a:lstStyle/>
          <a:p>
            <a:r>
              <a:rPr lang="ro-RO" dirty="0"/>
              <a:t>Caracteristica I-V a diodei </a:t>
            </a:r>
            <a:r>
              <a:rPr lang="ro-RO" dirty="0" err="1"/>
              <a:t>schottky</a:t>
            </a:r>
            <a:endParaRPr lang="en-US" dirty="0"/>
          </a:p>
        </p:txBody>
      </p:sp>
      <p:sp>
        <p:nvSpPr>
          <p:cNvPr id="3" name="Substituent conținut 2">
            <a:extLst>
              <a:ext uri="{FF2B5EF4-FFF2-40B4-BE49-F238E27FC236}">
                <a16:creationId xmlns:a16="http://schemas.microsoft.com/office/drawing/2014/main" id="{EAFC8A90-68E6-F425-AB3E-4B0628FC5B41}"/>
              </a:ext>
            </a:extLst>
          </p:cNvPr>
          <p:cNvSpPr>
            <a:spLocks noGrp="1"/>
          </p:cNvSpPr>
          <p:nvPr>
            <p:ph idx="1"/>
          </p:nvPr>
        </p:nvSpPr>
        <p:spPr>
          <a:xfrm>
            <a:off x="38100" y="914400"/>
            <a:ext cx="5555323" cy="4724400"/>
          </a:xfrm>
        </p:spPr>
        <p:txBody>
          <a:bodyPr/>
          <a:lstStyle/>
          <a:p>
            <a:r>
              <a:rPr lang="en-US" sz="1600" dirty="0" err="1">
                <a:latin typeface="Times New Roman" panose="02020603050405020304" pitchFamily="18" charset="0"/>
                <a:cs typeface="Times New Roman" panose="02020603050405020304" pitchFamily="18" charset="0"/>
              </a:rPr>
              <a:t>Caracteristicile</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tensiune-curent</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sunt </a:t>
            </a:r>
            <a:r>
              <a:rPr lang="en-US" sz="1600" dirty="0" err="1">
                <a:latin typeface="Times New Roman" panose="02020603050405020304" pitchFamily="18" charset="0"/>
                <a:cs typeface="Times New Roman" panose="02020603050405020304" pitchFamily="18" charset="0"/>
              </a:rPr>
              <a:t>prezentate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figura</a:t>
            </a:r>
            <a:r>
              <a:rPr lang="ro-RO" sz="1600" dirty="0">
                <a:latin typeface="Times New Roman" panose="02020603050405020304" pitchFamily="18" charset="0"/>
                <a:cs typeface="Times New Roman" panose="02020603050405020304" pitchFamily="18" charset="0"/>
              </a:rPr>
              <a:t> și</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aproape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similare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 </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Cu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căderea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scăzută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comparație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Căderea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de 0,</a:t>
            </a:r>
            <a:r>
              <a:rPr lang="ro-RO" sz="16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până</a:t>
            </a:r>
            <a:r>
              <a:rPr lang="en-US" sz="1600" dirty="0">
                <a:latin typeface="Times New Roman" panose="02020603050405020304" pitchFamily="18" charset="0"/>
                <a:cs typeface="Times New Roman" panose="02020603050405020304" pitchFamily="18" charset="0"/>
              </a:rPr>
              <a:t> la 0,</a:t>
            </a:r>
            <a:r>
              <a:rPr lang="ro-RO" sz="1600" dirty="0">
                <a:latin typeface="Times New Roman" panose="02020603050405020304" pitchFamily="18" charset="0"/>
                <a:cs typeface="Times New Roman" panose="02020603050405020304" pitchFamily="18" charset="0"/>
              </a:rPr>
              <a:t>45</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căderea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diodei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 cu </a:t>
            </a:r>
            <a:r>
              <a:rPr lang="en-US" sz="1600" dirty="0" err="1">
                <a:latin typeface="Times New Roman" panose="02020603050405020304" pitchFamily="18" charset="0"/>
                <a:cs typeface="Times New Roman" panose="02020603050405020304" pitchFamily="18" charset="0"/>
              </a:rPr>
              <a:t>siliciu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de 0,6 </a:t>
            </a:r>
            <a:r>
              <a:rPr lang="en-US" sz="1600" dirty="0" err="1">
                <a:latin typeface="Times New Roman" panose="02020603050405020304" pitchFamily="18" charset="0"/>
                <a:cs typeface="Times New Roman" panose="02020603050405020304" pitchFamily="18" charset="0"/>
              </a:rPr>
              <a:t>până</a:t>
            </a:r>
            <a:r>
              <a:rPr lang="en-US" sz="1600" dirty="0">
                <a:latin typeface="Times New Roman" panose="02020603050405020304" pitchFamily="18" charset="0"/>
                <a:cs typeface="Times New Roman" panose="02020603050405020304" pitchFamily="18" charset="0"/>
              </a:rPr>
              <a:t> la 0,7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 de 0,2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0,3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electric </a:t>
            </a:r>
            <a:r>
              <a:rPr lang="en-US" sz="1600" dirty="0" err="1">
                <a:latin typeface="Times New Roman" panose="02020603050405020304" pitchFamily="18" charset="0"/>
                <a:cs typeface="Times New Roman" panose="02020603050405020304" pitchFamily="18" charset="0"/>
              </a:rPr>
              <a:t>începe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curgă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a:t>
            </a:r>
            <a:r>
              <a:rPr lang="ro-RO"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În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Schottky,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saturație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are loc la 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scăzută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comparație</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dioda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a:t>
            </a:r>
          </a:p>
        </p:txBody>
      </p:sp>
      <p:pic>
        <p:nvPicPr>
          <p:cNvPr id="5" name="Imagine 4">
            <a:extLst>
              <a:ext uri="{FF2B5EF4-FFF2-40B4-BE49-F238E27FC236}">
                <a16:creationId xmlns:a16="http://schemas.microsoft.com/office/drawing/2014/main" id="{4644AE1B-AC7C-4427-D57A-0BC68358BB28}"/>
              </a:ext>
            </a:extLst>
          </p:cNvPr>
          <p:cNvPicPr>
            <a:picLocks noChangeAspect="1"/>
          </p:cNvPicPr>
          <p:nvPr/>
        </p:nvPicPr>
        <p:blipFill>
          <a:blip r:embed="rId2"/>
          <a:stretch>
            <a:fillRect/>
          </a:stretch>
        </p:blipFill>
        <p:spPr>
          <a:xfrm>
            <a:off x="5821963" y="1600200"/>
            <a:ext cx="3055397" cy="2840038"/>
          </a:xfrm>
          <a:prstGeom prst="rect">
            <a:avLst/>
          </a:prstGeom>
        </p:spPr>
      </p:pic>
    </p:spTree>
    <p:extLst>
      <p:ext uri="{BB962C8B-B14F-4D97-AF65-F5344CB8AC3E}">
        <p14:creationId xmlns:p14="http://schemas.microsoft.com/office/powerpoint/2010/main" val="351100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A06E40-D11A-77DA-181E-CEBDE9D7A6C3}"/>
              </a:ext>
            </a:extLst>
          </p:cNvPr>
          <p:cNvPicPr>
            <a:picLocks noGrp="1" noChangeAspect="1"/>
          </p:cNvPicPr>
          <p:nvPr>
            <p:ph idx="1"/>
          </p:nvPr>
        </p:nvPicPr>
        <p:blipFill>
          <a:blip r:embed="rId2"/>
          <a:stretch>
            <a:fillRect/>
          </a:stretch>
        </p:blipFill>
        <p:spPr bwMode="auto">
          <a:xfrm>
            <a:off x="762000" y="609600"/>
            <a:ext cx="779812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793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6717AD-621E-BD38-E532-7E4F68DBE134}"/>
              </a:ext>
            </a:extLst>
          </p:cNvPr>
          <p:cNvSpPr>
            <a:spLocks noGrp="1"/>
          </p:cNvSpPr>
          <p:nvPr>
            <p:ph type="title"/>
          </p:nvPr>
        </p:nvSpPr>
        <p:spPr>
          <a:xfrm>
            <a:off x="1371600" y="304800"/>
            <a:ext cx="6572250" cy="1049337"/>
          </a:xfrm>
        </p:spPr>
        <p:txBody>
          <a:bodyPr/>
          <a:lstStyle/>
          <a:p>
            <a:r>
              <a:rPr lang="ro-RO" dirty="0"/>
              <a:t>Avantajele / dezavantajele diodei </a:t>
            </a:r>
            <a:r>
              <a:rPr lang="ro-RO" dirty="0" err="1"/>
              <a:t>schottky</a:t>
            </a:r>
            <a:endParaRPr lang="en-US" dirty="0"/>
          </a:p>
        </p:txBody>
      </p:sp>
      <p:sp>
        <p:nvSpPr>
          <p:cNvPr id="3" name="Substituent conținut 2">
            <a:extLst>
              <a:ext uri="{FF2B5EF4-FFF2-40B4-BE49-F238E27FC236}">
                <a16:creationId xmlns:a16="http://schemas.microsoft.com/office/drawing/2014/main" id="{955987BA-0DF0-36EF-926C-1BB051B2178F}"/>
              </a:ext>
            </a:extLst>
          </p:cNvPr>
          <p:cNvSpPr>
            <a:spLocks noGrp="1"/>
          </p:cNvSpPr>
          <p:nvPr>
            <p:ph idx="1"/>
          </p:nvPr>
        </p:nvSpPr>
        <p:spPr>
          <a:xfrm>
            <a:off x="990600" y="1354136"/>
            <a:ext cx="7239000" cy="4284663"/>
          </a:xfrm>
        </p:spPr>
        <p:txBody>
          <a:bodyPr/>
          <a:lstStyle/>
          <a:p>
            <a:r>
              <a:rPr lang="ro-RO" dirty="0">
                <a:latin typeface="Times New Roman" panose="02020603050405020304" pitchFamily="18" charset="0"/>
                <a:cs typeface="Times New Roman" panose="02020603050405020304" pitchFamily="18" charset="0"/>
              </a:rPr>
              <a:t>Capacitatea de joncțiune mică</a:t>
            </a:r>
          </a:p>
          <a:p>
            <a:r>
              <a:rPr lang="ro-RO" dirty="0">
                <a:latin typeface="Times New Roman" panose="02020603050405020304" pitchFamily="18" charset="0"/>
                <a:cs typeface="Times New Roman" panose="02020603050405020304" pitchFamily="18" charset="0"/>
              </a:rPr>
              <a:t>Timp recuperare inversă rapid</a:t>
            </a:r>
          </a:p>
          <a:p>
            <a:r>
              <a:rPr lang="ro-RO" dirty="0">
                <a:latin typeface="Times New Roman" panose="02020603050405020304" pitchFamily="18" charset="0"/>
                <a:cs typeface="Times New Roman" panose="02020603050405020304" pitchFamily="18" charset="0"/>
              </a:rPr>
              <a:t>Densitate de </a:t>
            </a:r>
            <a:r>
              <a:rPr lang="ro-RO" dirty="0" err="1">
                <a:latin typeface="Times New Roman" panose="02020603050405020304" pitchFamily="18" charset="0"/>
                <a:cs typeface="Times New Roman" panose="02020603050405020304" pitchFamily="18" charset="0"/>
              </a:rPr>
              <a:t>curen</a:t>
            </a:r>
            <a:r>
              <a:rPr lang="ro-RO" dirty="0">
                <a:latin typeface="Times New Roman" panose="02020603050405020304" pitchFamily="18" charset="0"/>
                <a:cs typeface="Times New Roman" panose="02020603050405020304" pitchFamily="18" charset="0"/>
              </a:rPr>
              <a:t> înaltă</a:t>
            </a:r>
          </a:p>
          <a:p>
            <a:r>
              <a:rPr lang="ro-RO" dirty="0">
                <a:latin typeface="Times New Roman" panose="02020603050405020304" pitchFamily="18" charset="0"/>
                <a:cs typeface="Times New Roman" panose="02020603050405020304" pitchFamily="18" charset="0"/>
              </a:rPr>
              <a:t>Cădere de potențial direct – mică. Potențial de închidere mic.</a:t>
            </a:r>
          </a:p>
          <a:p>
            <a:r>
              <a:rPr lang="ro-RO" dirty="0">
                <a:latin typeface="Times New Roman" panose="02020603050405020304" pitchFamily="18" charset="0"/>
                <a:cs typeface="Times New Roman" panose="02020603050405020304" pitchFamily="18" charset="0"/>
              </a:rPr>
              <a:t>Eficacitate înaltă</a:t>
            </a:r>
          </a:p>
          <a:p>
            <a:r>
              <a:rPr lang="ro-RO" dirty="0">
                <a:latin typeface="Times New Roman" panose="02020603050405020304" pitchFamily="18" charset="0"/>
                <a:cs typeface="Times New Roman" panose="02020603050405020304" pitchFamily="18" charset="0"/>
              </a:rPr>
              <a:t>Operează la frecvențe înalte</a:t>
            </a:r>
          </a:p>
          <a:p>
            <a:r>
              <a:rPr lang="ro-RO" dirty="0" err="1">
                <a:latin typeface="Times New Roman" panose="02020603050405020304" pitchFamily="18" charset="0"/>
                <a:cs typeface="Times New Roman" panose="02020603050405020304" pitchFamily="18" charset="0"/>
              </a:rPr>
              <a:t>Fond,de</a:t>
            </a:r>
            <a:r>
              <a:rPr lang="ro-RO" dirty="0">
                <a:latin typeface="Times New Roman" panose="02020603050405020304" pitchFamily="18" charset="0"/>
                <a:cs typeface="Times New Roman" panose="02020603050405020304" pitchFamily="18" charset="0"/>
              </a:rPr>
              <a:t> semnal nedorit mai mic</a:t>
            </a:r>
          </a:p>
          <a:p>
            <a:r>
              <a:rPr lang="ro-RO" dirty="0">
                <a:latin typeface="Times New Roman" panose="02020603050405020304" pitchFamily="18" charset="0"/>
                <a:cs typeface="Times New Roman" panose="02020603050405020304" pitchFamily="18" charset="0"/>
              </a:rPr>
              <a:t>DEZAVANTAJUL - </a:t>
            </a:r>
            <a:r>
              <a:rPr lang="fr-FR" dirty="0">
                <a:latin typeface="Times New Roman" panose="02020603050405020304" pitchFamily="18" charset="0"/>
                <a:cs typeface="Times New Roman" panose="02020603050405020304" pitchFamily="18" charset="0"/>
              </a:rPr>
              <a:t>Curent </a:t>
            </a:r>
            <a:r>
              <a:rPr lang="fr-FR" dirty="0" err="1">
                <a:latin typeface="Times New Roman" panose="02020603050405020304" pitchFamily="18" charset="0"/>
                <a:cs typeface="Times New Roman" panose="02020603050405020304" pitchFamily="18" charset="0"/>
              </a:rPr>
              <a:t>invers</a:t>
            </a:r>
            <a:r>
              <a:rPr lang="fr-FR" dirty="0">
                <a:latin typeface="Times New Roman" panose="02020603050405020304" pitchFamily="18" charset="0"/>
                <a:cs typeface="Times New Roman" panose="02020603050405020304" pitchFamily="18" charset="0"/>
              </a:rPr>
              <a:t> de </a:t>
            </a:r>
            <a:r>
              <a:rPr lang="fr-FR" dirty="0" err="1">
                <a:latin typeface="Times New Roman" panose="02020603050405020304" pitchFamily="18" charset="0"/>
                <a:cs typeface="Times New Roman" panose="02020603050405020304" pitchFamily="18" charset="0"/>
              </a:rPr>
              <a:t>saturație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înalt</a:t>
            </a:r>
            <a:endParaRPr lang="fr-FR"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815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CB2F-450A-23A7-82E9-6C61C03C8857}"/>
              </a:ext>
            </a:extLst>
          </p:cNvPr>
          <p:cNvSpPr>
            <a:spLocks noGrp="1"/>
          </p:cNvSpPr>
          <p:nvPr>
            <p:ph type="title"/>
          </p:nvPr>
        </p:nvSpPr>
        <p:spPr>
          <a:xfrm>
            <a:off x="457200" y="304800"/>
            <a:ext cx="8305800" cy="1049337"/>
          </a:xfrm>
        </p:spPr>
        <p:txBody>
          <a:bodyPr>
            <a:normAutofit fontScale="90000"/>
          </a:bodyPr>
          <a:lstStyle/>
          <a:p>
            <a:r>
              <a:rPr lang="en-US" cap="none" dirty="0" err="1">
                <a:latin typeface="Arial" panose="020B0604020202020204" pitchFamily="34" charset="0"/>
                <a:cs typeface="Arial" panose="020B0604020202020204" pitchFamily="34" charset="0"/>
              </a:rPr>
              <a:t>Protecția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semiconductorilor</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și</a:t>
            </a:r>
            <a:r>
              <a:rPr lang="en-US" cap="none" dirty="0">
                <a:latin typeface="Arial" panose="020B0604020202020204" pitchFamily="34" charset="0"/>
                <a:cs typeface="Arial" panose="020B0604020202020204" pitchFamily="34" charset="0"/>
              </a:rPr>
              <a:t> a CI </a:t>
            </a:r>
            <a:r>
              <a:rPr lang="en-US" cap="none" dirty="0" err="1">
                <a:latin typeface="Arial" panose="020B0604020202020204" pitchFamily="34" charset="0"/>
                <a:cs typeface="Arial" panose="020B0604020202020204" pitchFamily="34" charset="0"/>
              </a:rPr>
              <a:t>importante</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împotriva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impulsurilor</a:t>
            </a:r>
            <a:r>
              <a:rPr lang="en-US" cap="none" dirty="0">
                <a:latin typeface="Arial" panose="020B0604020202020204" pitchFamily="34" charset="0"/>
                <a:cs typeface="Arial" panose="020B0604020202020204" pitchFamily="34" charset="0"/>
              </a:rPr>
              <a:t> inductive de </a:t>
            </a:r>
            <a:r>
              <a:rPr lang="en-US" cap="none" dirty="0" err="1">
                <a:latin typeface="Arial" panose="020B0604020202020204" pitchFamily="34" charset="0"/>
                <a:cs typeface="Arial" panose="020B0604020202020204" pitchFamily="34" charset="0"/>
              </a:rPr>
              <a:t>pornire</a:t>
            </a:r>
            <a:r>
              <a:rPr lang="en-US" cap="none" dirty="0">
                <a:latin typeface="Arial" panose="020B0604020202020204" pitchFamily="34" charset="0"/>
                <a:cs typeface="Arial" panose="020B0604020202020204" pitchFamily="34" charset="0"/>
              </a:rPr>
              <a:t>/</a:t>
            </a:r>
            <a:r>
              <a:rPr lang="en-US" cap="none" dirty="0" err="1">
                <a:latin typeface="Arial" panose="020B0604020202020204" pitchFamily="34" charset="0"/>
                <a:cs typeface="Arial" panose="020B0604020202020204" pitchFamily="34" charset="0"/>
              </a:rPr>
              <a:t>oprire</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și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atenuarea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scânteei</a:t>
            </a:r>
            <a:r>
              <a:rPr lang="en-US" cap="none" dirty="0">
                <a:latin typeface="Arial" panose="020B0604020202020204" pitchFamily="34" charset="0"/>
                <a:cs typeface="Arial" panose="020B0604020202020204" pitchFamily="34" charset="0"/>
              </a:rPr>
              <a:t> de contact</a:t>
            </a:r>
          </a:p>
        </p:txBody>
      </p:sp>
      <p:pic>
        <p:nvPicPr>
          <p:cNvPr id="5" name="Content Placeholder 4">
            <a:extLst>
              <a:ext uri="{FF2B5EF4-FFF2-40B4-BE49-F238E27FC236}">
                <a16:creationId xmlns:a16="http://schemas.microsoft.com/office/drawing/2014/main" id="{1D5F8CA6-1E59-9C20-5B0F-7B87416C9DBB}"/>
              </a:ext>
            </a:extLst>
          </p:cNvPr>
          <p:cNvPicPr>
            <a:picLocks noGrp="1" noChangeAspect="1"/>
          </p:cNvPicPr>
          <p:nvPr>
            <p:ph idx="1"/>
          </p:nvPr>
        </p:nvPicPr>
        <p:blipFill>
          <a:blip r:embed="rId2"/>
          <a:stretch>
            <a:fillRect/>
          </a:stretch>
        </p:blipFill>
        <p:spPr bwMode="auto">
          <a:xfrm>
            <a:off x="366744" y="1600200"/>
            <a:ext cx="8396256" cy="24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9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15875"/>
            <a:ext cx="6572250" cy="593725"/>
          </a:xfrm>
        </p:spPr>
        <p:txBody>
          <a:bodyPr/>
          <a:lstStyle/>
          <a:p>
            <a:pPr>
              <a:defRPr/>
            </a:pPr>
            <a:r>
              <a:rPr lang="ro-RO" dirty="0"/>
              <a:t>Compararea varistor - dioda</a:t>
            </a:r>
            <a:endParaRPr lang="en-GB" dirty="0"/>
          </a:p>
        </p:txBody>
      </p:sp>
      <p:sp>
        <p:nvSpPr>
          <p:cNvPr id="23555" name="Content Placeholder 2"/>
          <p:cNvSpPr>
            <a:spLocks noGrp="1"/>
          </p:cNvSpPr>
          <p:nvPr>
            <p:ph idx="1"/>
          </p:nvPr>
        </p:nvSpPr>
        <p:spPr>
          <a:xfrm>
            <a:off x="228600" y="1790370"/>
            <a:ext cx="8686800" cy="3449637"/>
          </a:xfrm>
        </p:spPr>
        <p:txBody>
          <a:bodyPr/>
          <a:lstStyle/>
          <a:p>
            <a:r>
              <a:rPr lang="ro-RO" altLang="en-US" dirty="0"/>
              <a:t>Certitudine</a:t>
            </a:r>
          </a:p>
          <a:p>
            <a:r>
              <a:rPr lang="ro-RO" altLang="en-US" dirty="0"/>
              <a:t>Temperaturi înalte de lucru</a:t>
            </a:r>
          </a:p>
          <a:p>
            <a:r>
              <a:rPr lang="ro-RO" altLang="en-US" dirty="0"/>
              <a:t>Dimensiuni mici</a:t>
            </a:r>
          </a:p>
          <a:p>
            <a:r>
              <a:rPr lang="ro-RO" altLang="en-US" dirty="0"/>
              <a:t>Bipolaritate</a:t>
            </a:r>
          </a:p>
          <a:p>
            <a:r>
              <a:rPr lang="ro-RO" altLang="en-US" dirty="0"/>
              <a:t>Timp de închidere mic (2-4 ori mai mic)</a:t>
            </a:r>
          </a:p>
          <a:p>
            <a:r>
              <a:rPr lang="ro-RO" altLang="en-US" dirty="0"/>
              <a:t>Caracteristici de filtrare</a:t>
            </a:r>
            <a:r>
              <a:rPr lang="en-US" altLang="en-US" dirty="0"/>
              <a:t>&gt; la diode </a:t>
            </a:r>
            <a:r>
              <a:rPr lang="en-US" altLang="en-US" dirty="0" err="1"/>
              <a:t>capacitatea</a:t>
            </a:r>
            <a:r>
              <a:rPr lang="en-US" altLang="en-US" dirty="0"/>
              <a:t> </a:t>
            </a:r>
            <a:r>
              <a:rPr lang="en-US" altLang="en-US" dirty="0" err="1"/>
              <a:t>foarte</a:t>
            </a:r>
            <a:r>
              <a:rPr lang="en-US" altLang="en-US" dirty="0"/>
              <a:t> mica </a:t>
            </a:r>
            <a:r>
              <a:rPr lang="en-US" altLang="en-US" dirty="0" err="1"/>
              <a:t>astfel</a:t>
            </a:r>
            <a:r>
              <a:rPr lang="en-US" altLang="en-US" dirty="0"/>
              <a:t> nu au </a:t>
            </a:r>
            <a:r>
              <a:rPr lang="en-US" altLang="en-US" dirty="0" err="1"/>
              <a:t>caracteristici</a:t>
            </a:r>
            <a:r>
              <a:rPr lang="en-US" altLang="en-US" dirty="0"/>
              <a:t> de </a:t>
            </a:r>
            <a:r>
              <a:rPr lang="en-US" altLang="en-US" dirty="0" err="1"/>
              <a:t>filtrare</a:t>
            </a:r>
            <a:r>
              <a:rPr lang="en-US" altLang="en-US" dirty="0"/>
              <a:t>. </a:t>
            </a:r>
            <a:r>
              <a:rPr lang="en-US" altLang="en-US" dirty="0" err="1"/>
              <a:t>Pentru</a:t>
            </a:r>
            <a:r>
              <a:rPr lang="en-US" altLang="en-US" dirty="0"/>
              <a:t> </a:t>
            </a:r>
            <a:r>
              <a:rPr lang="en-US" altLang="en-US" dirty="0" err="1"/>
              <a:t>protectia</a:t>
            </a:r>
            <a:r>
              <a:rPr lang="en-US" altLang="en-US" dirty="0"/>
              <a:t> </a:t>
            </a:r>
            <a:r>
              <a:rPr lang="en-US" altLang="en-US" dirty="0" err="1"/>
              <a:t>bipolara</a:t>
            </a:r>
            <a:r>
              <a:rPr lang="en-US" altLang="en-US" dirty="0"/>
              <a:t> – </a:t>
            </a:r>
            <a:r>
              <a:rPr lang="en-US" altLang="en-US" dirty="0" err="1"/>
              <a:t>trebuie</a:t>
            </a:r>
            <a:r>
              <a:rPr lang="en-US" altLang="en-US" dirty="0"/>
              <a:t> 2 diode!</a:t>
            </a:r>
            <a:endParaRPr lang="en-GB" alt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98524"/>
            <a:ext cx="4401094" cy="261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4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6864-F4BC-2E07-F219-C9DA711F7BE3}"/>
              </a:ext>
            </a:extLst>
          </p:cNvPr>
          <p:cNvSpPr>
            <a:spLocks noGrp="1"/>
          </p:cNvSpPr>
          <p:nvPr>
            <p:ph type="title"/>
          </p:nvPr>
        </p:nvSpPr>
        <p:spPr/>
        <p:txBody>
          <a:bodyPr/>
          <a:lstStyle/>
          <a:p>
            <a:pPr algn="ctr"/>
            <a:r>
              <a:rPr lang="ro-RO" b="1" dirty="0"/>
              <a:t>Tipuri de străpungere electrică</a:t>
            </a:r>
            <a:endParaRPr lang="en-US" b="1" dirty="0"/>
          </a:p>
        </p:txBody>
      </p:sp>
      <p:sp>
        <p:nvSpPr>
          <p:cNvPr id="3" name="Content Placeholder 2">
            <a:extLst>
              <a:ext uri="{FF2B5EF4-FFF2-40B4-BE49-F238E27FC236}">
                <a16:creationId xmlns:a16="http://schemas.microsoft.com/office/drawing/2014/main" id="{8FE754C4-D080-537D-F92C-64FD4DB2346C}"/>
              </a:ext>
            </a:extLst>
          </p:cNvPr>
          <p:cNvSpPr>
            <a:spLocks noGrp="1"/>
          </p:cNvSpPr>
          <p:nvPr>
            <p:ph idx="1"/>
          </p:nvPr>
        </p:nvSpPr>
        <p:spPr>
          <a:xfrm>
            <a:off x="628650" y="2226469"/>
            <a:ext cx="7886700" cy="3500438"/>
          </a:xfrm>
        </p:spPr>
        <p:txBody>
          <a:bodyPr>
            <a:normAutofit fontScale="85000" lnSpcReduction="20000"/>
          </a:bodyPr>
          <a:lstStyle/>
          <a:p>
            <a:pPr marL="0" indent="0">
              <a:buNone/>
            </a:pPr>
            <a:r>
              <a:rPr lang="en-US" dirty="0"/>
              <a:t>Junction breakdown can be due to: </a:t>
            </a:r>
            <a:endParaRPr lang="ro-RO" dirty="0"/>
          </a:p>
          <a:p>
            <a:pPr>
              <a:buFont typeface="Wingdings" panose="05000000000000000000" pitchFamily="2" charset="2"/>
              <a:buChar char="q"/>
            </a:pPr>
            <a:r>
              <a:rPr lang="en-US" b="1" dirty="0">
                <a:solidFill>
                  <a:srgbClr val="FF0000"/>
                </a:solidFill>
              </a:rPr>
              <a:t> tunneling breakdown </a:t>
            </a:r>
            <a:endParaRPr lang="ro-RO" b="1" dirty="0">
              <a:solidFill>
                <a:srgbClr val="FF0000"/>
              </a:solidFill>
            </a:endParaRPr>
          </a:p>
          <a:p>
            <a:pPr>
              <a:buFont typeface="Wingdings" panose="05000000000000000000" pitchFamily="2" charset="2"/>
              <a:buChar char="q"/>
            </a:pPr>
            <a:r>
              <a:rPr lang="en-US" b="1" dirty="0">
                <a:solidFill>
                  <a:srgbClr val="FF0000"/>
                </a:solidFill>
              </a:rPr>
              <a:t> avalanche breakdown </a:t>
            </a:r>
            <a:endParaRPr lang="ro-RO" b="1" dirty="0">
              <a:solidFill>
                <a:srgbClr val="FF0000"/>
              </a:solidFill>
            </a:endParaRPr>
          </a:p>
          <a:p>
            <a:pPr marL="0" indent="0">
              <a:buNone/>
            </a:pPr>
            <a:r>
              <a:rPr lang="en-US" dirty="0"/>
              <a:t>One can determine which mechanism is responsible for the breakdown based on the value of the breakdown voltage </a:t>
            </a:r>
            <a:r>
              <a:rPr lang="en-US" b="1" dirty="0">
                <a:solidFill>
                  <a:srgbClr val="FF0000"/>
                </a:solidFill>
              </a:rPr>
              <a:t>V</a:t>
            </a:r>
            <a:r>
              <a:rPr lang="en-US" sz="1350" b="1" dirty="0">
                <a:solidFill>
                  <a:srgbClr val="FF0000"/>
                </a:solidFill>
              </a:rPr>
              <a:t>BD</a:t>
            </a:r>
            <a:r>
              <a:rPr lang="en-US" dirty="0"/>
              <a:t> :  </a:t>
            </a:r>
            <a:endParaRPr lang="ro-RO" dirty="0"/>
          </a:p>
          <a:p>
            <a:pPr>
              <a:buFont typeface="Wingdings" panose="05000000000000000000" pitchFamily="2" charset="2"/>
              <a:buChar char="v"/>
            </a:pPr>
            <a:r>
              <a:rPr lang="en-US" b="1" dirty="0">
                <a:highlight>
                  <a:srgbClr val="FFFF00"/>
                </a:highlight>
              </a:rPr>
              <a:t>V</a:t>
            </a:r>
            <a:r>
              <a:rPr lang="en-US" sz="1500" b="1" dirty="0">
                <a:highlight>
                  <a:srgbClr val="FFFF00"/>
                </a:highlight>
              </a:rPr>
              <a:t>BD</a:t>
            </a:r>
            <a:r>
              <a:rPr lang="en-US" b="1" dirty="0">
                <a:highlight>
                  <a:srgbClr val="FFFF00"/>
                </a:highlight>
              </a:rPr>
              <a:t> &lt; 4Eg</a:t>
            </a:r>
            <a:r>
              <a:rPr lang="ro-RO" b="1" dirty="0">
                <a:highlight>
                  <a:srgbClr val="FFFF00"/>
                </a:highlight>
              </a:rPr>
              <a:t> </a:t>
            </a:r>
            <a:r>
              <a:rPr lang="en-US" b="1" dirty="0">
                <a:highlight>
                  <a:srgbClr val="FFFF00"/>
                </a:highlight>
              </a:rPr>
              <a:t>/q → </a:t>
            </a:r>
            <a:r>
              <a:rPr lang="ro-RO" b="1" dirty="0">
                <a:highlight>
                  <a:srgbClr val="FFFF00"/>
                </a:highlight>
              </a:rPr>
              <a:t>  </a:t>
            </a:r>
            <a:r>
              <a:rPr lang="ro-RO" dirty="0"/>
              <a:t> t</a:t>
            </a:r>
            <a:r>
              <a:rPr lang="en-US" dirty="0" err="1"/>
              <a:t>unneling</a:t>
            </a:r>
            <a:r>
              <a:rPr lang="en-US" dirty="0"/>
              <a:t> breakdown </a:t>
            </a:r>
            <a:endParaRPr lang="ro-RO" dirty="0"/>
          </a:p>
          <a:p>
            <a:pPr>
              <a:buFont typeface="Wingdings" panose="05000000000000000000" pitchFamily="2" charset="2"/>
              <a:buChar char="v"/>
            </a:pPr>
            <a:r>
              <a:rPr lang="en-US" b="1" dirty="0">
                <a:highlight>
                  <a:srgbClr val="FFFF00"/>
                </a:highlight>
              </a:rPr>
              <a:t>V</a:t>
            </a:r>
            <a:r>
              <a:rPr lang="en-US" sz="1500" b="1" dirty="0">
                <a:highlight>
                  <a:srgbClr val="FFFF00"/>
                </a:highlight>
              </a:rPr>
              <a:t>BD</a:t>
            </a:r>
            <a:r>
              <a:rPr lang="en-US" b="1" dirty="0">
                <a:highlight>
                  <a:srgbClr val="FFFF00"/>
                </a:highlight>
              </a:rPr>
              <a:t> &gt; 6Eg</a:t>
            </a:r>
            <a:r>
              <a:rPr lang="ro-RO" b="1" dirty="0">
                <a:highlight>
                  <a:srgbClr val="FFFF00"/>
                </a:highlight>
              </a:rPr>
              <a:t> </a:t>
            </a:r>
            <a:r>
              <a:rPr lang="en-US" b="1" dirty="0">
                <a:highlight>
                  <a:srgbClr val="FFFF00"/>
                </a:highlight>
              </a:rPr>
              <a:t>/q </a:t>
            </a:r>
            <a:r>
              <a:rPr lang="en-US" dirty="0"/>
              <a:t>→ </a:t>
            </a:r>
            <a:r>
              <a:rPr lang="ro-RO" dirty="0"/>
              <a:t> </a:t>
            </a:r>
            <a:r>
              <a:rPr lang="en-US" dirty="0"/>
              <a:t>avalanche breakdown </a:t>
            </a:r>
            <a:endParaRPr lang="ro-RO" dirty="0"/>
          </a:p>
          <a:p>
            <a:pPr>
              <a:buFont typeface="Wingdings" panose="05000000000000000000" pitchFamily="2" charset="2"/>
              <a:buChar char="v"/>
            </a:pPr>
            <a:r>
              <a:rPr lang="en-US" b="1" dirty="0">
                <a:highlight>
                  <a:srgbClr val="FFFF00"/>
                </a:highlight>
              </a:rPr>
              <a:t>4Eg</a:t>
            </a:r>
            <a:r>
              <a:rPr lang="ro-RO" b="1" dirty="0">
                <a:highlight>
                  <a:srgbClr val="FFFF00"/>
                </a:highlight>
              </a:rPr>
              <a:t> </a:t>
            </a:r>
            <a:r>
              <a:rPr lang="en-US" b="1" dirty="0">
                <a:highlight>
                  <a:srgbClr val="FFFF00"/>
                </a:highlight>
              </a:rPr>
              <a:t>/q &lt; V</a:t>
            </a:r>
            <a:r>
              <a:rPr lang="en-US" sz="1500" b="1" dirty="0">
                <a:highlight>
                  <a:srgbClr val="FFFF00"/>
                </a:highlight>
              </a:rPr>
              <a:t>BD</a:t>
            </a:r>
            <a:r>
              <a:rPr lang="en-US" b="1" dirty="0">
                <a:highlight>
                  <a:srgbClr val="FFFF00"/>
                </a:highlight>
              </a:rPr>
              <a:t> &lt; 6Eg</a:t>
            </a:r>
            <a:r>
              <a:rPr lang="ro-RO" b="1" dirty="0">
                <a:highlight>
                  <a:srgbClr val="FFFF00"/>
                </a:highlight>
              </a:rPr>
              <a:t> </a:t>
            </a:r>
            <a:r>
              <a:rPr lang="en-US" b="1" dirty="0">
                <a:highlight>
                  <a:srgbClr val="FFFF00"/>
                </a:highlight>
              </a:rPr>
              <a:t>/q </a:t>
            </a:r>
            <a:r>
              <a:rPr lang="en-US" dirty="0"/>
              <a:t>→ both tunneling and avalanche mechanisms are responsible</a:t>
            </a:r>
            <a:endParaRPr lang="ro-RO" dirty="0"/>
          </a:p>
          <a:p>
            <a:pPr>
              <a:buFont typeface="Wingdings" panose="05000000000000000000" pitchFamily="2" charset="2"/>
              <a:buChar char="v"/>
            </a:pPr>
            <a:r>
              <a:rPr lang="ro-RO" dirty="0"/>
              <a:t>Video: </a:t>
            </a:r>
            <a:r>
              <a:rPr lang="en-US" dirty="0">
                <a:hlinkClick r:id="rId2"/>
              </a:rPr>
              <a:t>https://youtu.be/EzlSafjMltc</a:t>
            </a:r>
            <a:endParaRPr lang="ro-RO"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62309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2819400" cy="436563"/>
          </a:xfrm>
        </p:spPr>
        <p:txBody>
          <a:bodyPr>
            <a:normAutofit fontScale="90000"/>
          </a:bodyPr>
          <a:lstStyle/>
          <a:p>
            <a:pPr>
              <a:defRPr/>
            </a:pPr>
            <a:r>
              <a:rPr lang="ro-MD" dirty="0"/>
              <a:t>Dioda </a:t>
            </a:r>
            <a:r>
              <a:rPr lang="ro-MD" dirty="0" err="1"/>
              <a:t>Zener</a:t>
            </a:r>
            <a:endParaRPr lang="en-US" dirty="0"/>
          </a:p>
        </p:txBody>
      </p:sp>
      <p:sp>
        <p:nvSpPr>
          <p:cNvPr id="24579" name="Content Placeholder 2"/>
          <p:cNvSpPr>
            <a:spLocks noGrp="1"/>
          </p:cNvSpPr>
          <p:nvPr>
            <p:ph idx="1"/>
          </p:nvPr>
        </p:nvSpPr>
        <p:spPr>
          <a:xfrm>
            <a:off x="33338" y="685800"/>
            <a:ext cx="9034462" cy="3381375"/>
          </a:xfrm>
        </p:spPr>
        <p:txBody>
          <a:bodyPr/>
          <a:lstStyle/>
          <a:p>
            <a:pPr algn="ctr"/>
            <a:r>
              <a:rPr lang="en-US" altLang="en-US" dirty="0"/>
              <a:t>p-</a:t>
            </a:r>
            <a:r>
              <a:rPr lang="ro-MD" altLang="en-US" dirty="0"/>
              <a:t>n joncțiune puternic dopată</a:t>
            </a:r>
          </a:p>
          <a:p>
            <a:r>
              <a:rPr lang="ro-MD" altLang="en-US" dirty="0">
                <a:latin typeface="Times New Roman" panose="02020603050405020304" pitchFamily="18" charset="0"/>
                <a:cs typeface="Times New Roman" panose="02020603050405020304" pitchFamily="18" charset="0"/>
              </a:rPr>
              <a:t>Străpungerea joncţiunii este nedistructivă, caracterizată prin creşterea puternică a curentului invers în condiţiile menţinerii aproare constante a tensiunii inverse.  Două efecte determină această comportare: </a:t>
            </a:r>
            <a:r>
              <a:rPr lang="ro-MD" altLang="en-US" b="1" dirty="0">
                <a:latin typeface="Times New Roman" panose="02020603050405020304" pitchFamily="18" charset="0"/>
                <a:cs typeface="Times New Roman" panose="02020603050405020304" pitchFamily="18" charset="0"/>
              </a:rPr>
              <a:t>efectul Zener şi efectul multiplicării în avalanşă al purtătorilor.</a:t>
            </a:r>
            <a:r>
              <a:rPr lang="ro-MD" altLang="en-US" dirty="0">
                <a:latin typeface="Times New Roman" panose="02020603050405020304" pitchFamily="18" charset="0"/>
                <a:cs typeface="Times New Roman" panose="02020603050405020304" pitchFamily="18" charset="0"/>
              </a:rPr>
              <a:t> </a:t>
            </a:r>
          </a:p>
          <a:p>
            <a:r>
              <a:rPr lang="ro-MD" altLang="en-US" dirty="0">
                <a:latin typeface="Times New Roman" panose="02020603050405020304" pitchFamily="18" charset="0"/>
                <a:cs typeface="Times New Roman" panose="02020603050405020304" pitchFamily="18" charset="0"/>
              </a:rPr>
              <a:t>Efectul Zener este predominant la tensiuni inverse cuprinse între 2,7 V - 5 V. Datorită dopării puternice a zonelor de tip </a:t>
            </a:r>
            <a:r>
              <a:rPr lang="ro-MD" altLang="en-US" i="1" dirty="0">
                <a:latin typeface="Times New Roman" panose="02020603050405020304" pitchFamily="18" charset="0"/>
                <a:cs typeface="Times New Roman" panose="02020603050405020304" pitchFamily="18" charset="0"/>
              </a:rPr>
              <a:t>p</a:t>
            </a:r>
            <a:r>
              <a:rPr lang="ro-MD" altLang="en-US" dirty="0">
                <a:latin typeface="Times New Roman" panose="02020603050405020304" pitchFamily="18" charset="0"/>
                <a:cs typeface="Times New Roman" panose="02020603050405020304" pitchFamily="18" charset="0"/>
              </a:rPr>
              <a:t> şi </a:t>
            </a:r>
            <a:r>
              <a:rPr lang="ro-MD" altLang="en-US" i="1" dirty="0">
                <a:latin typeface="Times New Roman" panose="02020603050405020304" pitchFamily="18" charset="0"/>
                <a:cs typeface="Times New Roman" panose="02020603050405020304" pitchFamily="18" charset="0"/>
              </a:rPr>
              <a:t>n</a:t>
            </a:r>
            <a:r>
              <a:rPr lang="ro-MD" altLang="en-US" dirty="0">
                <a:latin typeface="Times New Roman" panose="02020603050405020304" pitchFamily="18" charset="0"/>
                <a:cs typeface="Times New Roman" panose="02020603050405020304" pitchFamily="18" charset="0"/>
              </a:rPr>
              <a:t>, bariera de potenţial este redusă chiar şi la tensiuni de polarizare inverse, astfel încât este posibilă trecerea purtătorilor prin </a:t>
            </a:r>
            <a:r>
              <a:rPr lang="ro-MD" altLang="en-US" i="1" dirty="0">
                <a:latin typeface="Times New Roman" panose="02020603050405020304" pitchFamily="18" charset="0"/>
                <a:cs typeface="Times New Roman" panose="02020603050405020304" pitchFamily="18" charset="0"/>
              </a:rPr>
              <a:t>p-n</a:t>
            </a:r>
            <a:r>
              <a:rPr lang="ro-MD" altLang="en-US" dirty="0">
                <a:latin typeface="Times New Roman" panose="02020603050405020304" pitchFamily="18" charset="0"/>
                <a:cs typeface="Times New Roman" panose="02020603050405020304" pitchFamily="18" charset="0"/>
              </a:rPr>
              <a:t>. </a:t>
            </a:r>
          </a:p>
          <a:p>
            <a:r>
              <a:rPr lang="ro-MD" altLang="en-US" dirty="0">
                <a:latin typeface="Times New Roman" panose="02020603050405020304" pitchFamily="18" charset="0"/>
                <a:cs typeface="Times New Roman" panose="02020603050405020304" pitchFamily="18" charset="0"/>
              </a:rPr>
              <a:t>Efectul multiplicării în avalanşă este predominant la diode cu dopări mai reduse şi determină tensiuni de străpungere de </a:t>
            </a:r>
            <a:r>
              <a:rPr lang="ro-MD" altLang="en-US" b="1" i="1" dirty="0">
                <a:latin typeface="Times New Roman" panose="02020603050405020304" pitchFamily="18" charset="0"/>
                <a:cs typeface="Times New Roman" panose="02020603050405020304" pitchFamily="18" charset="0"/>
              </a:rPr>
              <a:t>peste 7 V</a:t>
            </a:r>
            <a:r>
              <a:rPr lang="ro-MD" altLang="en-US" dirty="0">
                <a:latin typeface="Times New Roman" panose="02020603050405020304" pitchFamily="18" charset="0"/>
                <a:cs typeface="Times New Roman" panose="02020603050405020304" pitchFamily="18" charset="0"/>
              </a:rPr>
              <a:t>.</a:t>
            </a:r>
          </a:p>
          <a:p>
            <a:r>
              <a:rPr lang="ro-MD" altLang="en-US" dirty="0">
                <a:latin typeface="Times New Roman" panose="02020603050405020304" pitchFamily="18" charset="0"/>
                <a:cs typeface="Times New Roman" panose="02020603050405020304" pitchFamily="18" charset="0"/>
              </a:rPr>
              <a:t>Datorită câmpului electric intens la nivelul </a:t>
            </a:r>
            <a:r>
              <a:rPr lang="ro-MD" altLang="en-US" dirty="0" err="1">
                <a:latin typeface="Times New Roman" panose="02020603050405020304" pitchFamily="18" charset="0"/>
                <a:cs typeface="Times New Roman" panose="02020603050405020304" pitchFamily="18" charset="0"/>
              </a:rPr>
              <a:t>joncţiunii</a:t>
            </a:r>
            <a:r>
              <a:rPr lang="ro-MD" altLang="en-US" dirty="0">
                <a:latin typeface="Times New Roman" panose="02020603050405020304" pitchFamily="18" charset="0"/>
                <a:cs typeface="Times New Roman" panose="02020603050405020304" pitchFamily="18" charset="0"/>
              </a:rPr>
              <a:t>, electronii sunt puternic </a:t>
            </a:r>
            <a:r>
              <a:rPr lang="ro-MD" altLang="en-US" dirty="0" err="1">
                <a:latin typeface="Times New Roman" panose="02020603050405020304" pitchFamily="18" charset="0"/>
                <a:cs typeface="Times New Roman" panose="02020603050405020304" pitchFamily="18" charset="0"/>
              </a:rPr>
              <a:t>acceleraţi</a:t>
            </a:r>
            <a:r>
              <a:rPr lang="ro-MD" altLang="en-US" dirty="0">
                <a:latin typeface="Times New Roman" panose="02020603050405020304" pitchFamily="18" charset="0"/>
                <a:cs typeface="Times New Roman" panose="02020603050405020304" pitchFamily="18" charset="0"/>
              </a:rPr>
              <a:t> </a:t>
            </a:r>
            <a:r>
              <a:rPr lang="ro-MD" altLang="en-US" dirty="0" err="1">
                <a:latin typeface="Times New Roman" panose="02020603050405020304" pitchFamily="18" charset="0"/>
                <a:cs typeface="Times New Roman" panose="02020603050405020304" pitchFamily="18" charset="0"/>
              </a:rPr>
              <a:t>şi</a:t>
            </a:r>
            <a:r>
              <a:rPr lang="ro-MD" altLang="en-US" dirty="0">
                <a:latin typeface="Times New Roman" panose="02020603050405020304" pitchFamily="18" charset="0"/>
                <a:cs typeface="Times New Roman" panose="02020603050405020304" pitchFamily="18" charset="0"/>
              </a:rPr>
              <a:t> </a:t>
            </a:r>
            <a:r>
              <a:rPr lang="ro-MD" altLang="en-US" dirty="0" err="1">
                <a:latin typeface="Times New Roman" panose="02020603050405020304" pitchFamily="18" charset="0"/>
                <a:cs typeface="Times New Roman" panose="02020603050405020304" pitchFamily="18" charset="0"/>
              </a:rPr>
              <a:t>interacţiunea</a:t>
            </a:r>
            <a:r>
              <a:rPr lang="ro-MD" altLang="en-US" dirty="0">
                <a:latin typeface="Times New Roman" panose="02020603050405020304" pitchFamily="18" charset="0"/>
                <a:cs typeface="Times New Roman" panose="02020603050405020304" pitchFamily="18" charset="0"/>
              </a:rPr>
              <a:t> lor cu atomii din </a:t>
            </a:r>
            <a:r>
              <a:rPr lang="ro-MD" altLang="en-US" dirty="0" err="1">
                <a:latin typeface="Times New Roman" panose="02020603050405020304" pitchFamily="18" charset="0"/>
                <a:cs typeface="Times New Roman" panose="02020603050405020304" pitchFamily="18" charset="0"/>
              </a:rPr>
              <a:t>reţea</a:t>
            </a:r>
            <a:r>
              <a:rPr lang="ro-MD" altLang="en-US" dirty="0">
                <a:latin typeface="Times New Roman" panose="02020603050405020304" pitchFamily="18" charset="0"/>
                <a:cs typeface="Times New Roman" panose="02020603050405020304" pitchFamily="18" charset="0"/>
              </a:rPr>
              <a:t> duce la formarea de noi perechi electron-gol. </a:t>
            </a:r>
            <a:r>
              <a:rPr lang="ro-MD" altLang="en-US" dirty="0" err="1">
                <a:latin typeface="Times New Roman" panose="02020603050405020304" pitchFamily="18" charset="0"/>
                <a:cs typeface="Times New Roman" panose="02020603050405020304" pitchFamily="18" charset="0"/>
              </a:rPr>
              <a:t>Aceştia</a:t>
            </a:r>
            <a:r>
              <a:rPr lang="ro-MD" altLang="en-US" dirty="0">
                <a:latin typeface="Times New Roman" panose="02020603050405020304" pitchFamily="18" charset="0"/>
                <a:cs typeface="Times New Roman" panose="02020603050405020304" pitchFamily="18" charset="0"/>
              </a:rPr>
              <a:t> determină la rândul lor </a:t>
            </a:r>
            <a:r>
              <a:rPr lang="ro-MD" altLang="en-US" dirty="0" err="1">
                <a:latin typeface="Times New Roman" panose="02020603050405020304" pitchFamily="18" charset="0"/>
                <a:cs typeface="Times New Roman" panose="02020603050405020304" pitchFamily="18" charset="0"/>
              </a:rPr>
              <a:t>apariţia</a:t>
            </a:r>
            <a:r>
              <a:rPr lang="ro-MD" altLang="en-US" dirty="0">
                <a:latin typeface="Times New Roman" panose="02020603050405020304" pitchFamily="18" charset="0"/>
                <a:cs typeface="Times New Roman" panose="02020603050405020304" pitchFamily="18" charset="0"/>
              </a:rPr>
              <a:t> de noi purtători, ceea ce duce la "multiplicarea în </a:t>
            </a:r>
            <a:r>
              <a:rPr lang="ro-MD" altLang="en-US" dirty="0" err="1">
                <a:latin typeface="Times New Roman" panose="02020603050405020304" pitchFamily="18" charset="0"/>
                <a:cs typeface="Times New Roman" panose="02020603050405020304" pitchFamily="18" charset="0"/>
              </a:rPr>
              <a:t>avalanşă</a:t>
            </a:r>
            <a:r>
              <a:rPr lang="ro-MD" altLang="en-US" dirty="0">
                <a:latin typeface="Times New Roman" panose="02020603050405020304" pitchFamily="18" charset="0"/>
                <a:cs typeface="Times New Roman" panose="02020603050405020304" pitchFamily="18" charset="0"/>
              </a:rPr>
              <a:t>" a purtătorilor de sarcină</a:t>
            </a:r>
          </a:p>
          <a:p>
            <a:endParaRPr lang="ro-MD" altLang="en-US" dirty="0"/>
          </a:p>
          <a:p>
            <a:endParaRPr lang="en-US" altLang="en-US" dirty="0"/>
          </a:p>
        </p:txBody>
      </p:sp>
    </p:spTree>
    <p:extLst>
      <p:ext uri="{BB962C8B-B14F-4D97-AF65-F5344CB8AC3E}">
        <p14:creationId xmlns:p14="http://schemas.microsoft.com/office/powerpoint/2010/main" val="3588459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5615</TotalTime>
  <Words>4724</Words>
  <Application>Microsoft Office PowerPoint</Application>
  <PresentationFormat>On-screen Show (4:3)</PresentationFormat>
  <Paragraphs>390</Paragraphs>
  <Slides>50</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Arial</vt:lpstr>
      <vt:lpstr>Bitter</vt:lpstr>
      <vt:lpstr>Calibri</vt:lpstr>
      <vt:lpstr>Droid Sans</vt:lpstr>
      <vt:lpstr>Gill Sans MT</vt:lpstr>
      <vt:lpstr>Helvetica</vt:lpstr>
      <vt:lpstr>Open Sans</vt:lpstr>
      <vt:lpstr>Symbol</vt:lpstr>
      <vt:lpstr>Tahoma</vt:lpstr>
      <vt:lpstr>Times New Roman</vt:lpstr>
      <vt:lpstr>TimesNewRomanPS-ItalicMT</vt:lpstr>
      <vt:lpstr>Verdana</vt:lpstr>
      <vt:lpstr>Wingdings</vt:lpstr>
      <vt:lpstr>Gallery</vt:lpstr>
      <vt:lpstr>VARISTOR, STABILITROANE,  DE IMPULS,  SCHOTTKY,  </vt:lpstr>
      <vt:lpstr>VARISTOR Voltaj Dependent Rezistor</vt:lpstr>
      <vt:lpstr>PowerPoint Presentation</vt:lpstr>
      <vt:lpstr>TMOV – Metal Oxide Varistor with an integrated thermally activated element</vt:lpstr>
      <vt:lpstr>PowerPoint Presentation</vt:lpstr>
      <vt:lpstr>Protecția semiconductorilor și a CI importante împotriva impulsurilor inductive de pornire/oprire și atenuarea scânteei de contact</vt:lpstr>
      <vt:lpstr>Compararea varistor - dioda</vt:lpstr>
      <vt:lpstr>Tipuri de străpungere electrică</vt:lpstr>
      <vt:lpstr>Dioda Zener</vt:lpstr>
      <vt:lpstr>PowerPoint Presentation</vt:lpstr>
      <vt:lpstr>POLARIZAREA CORECTĂ A DIODELOR ZENER </vt:lpstr>
      <vt:lpstr>Regiunea de operare a diodei zener</vt:lpstr>
      <vt:lpstr>PowerPoint Presentation</vt:lpstr>
      <vt:lpstr>Zener Diode – Breakdown Characteristics</vt:lpstr>
      <vt:lpstr>Zener Diodes – Voltage Regulation</vt:lpstr>
      <vt:lpstr>Zener Diode – Equivalent Circuit</vt:lpstr>
      <vt:lpstr>Zener Diode – Equivalent Circuit</vt:lpstr>
      <vt:lpstr>Zener Diode – Characteristic Curve</vt:lpstr>
      <vt:lpstr>Zener Diode</vt:lpstr>
      <vt:lpstr>Zener Diode –  Data Sheet</vt:lpstr>
      <vt:lpstr>MATEMATICA MECANISMULUI STABILIZĂRII</vt:lpstr>
      <vt:lpstr>Factorul (coeficientul) de stabilizare</vt:lpstr>
      <vt:lpstr>PowerPoint Presentation</vt:lpstr>
      <vt:lpstr>PowerPoint Presentation</vt:lpstr>
      <vt:lpstr>Aplicații diode Zener</vt:lpstr>
      <vt:lpstr>PowerPoint Presentation</vt:lpstr>
      <vt:lpstr>Zener Diode - Applications</vt:lpstr>
      <vt:lpstr>Zener Diode - Applications</vt:lpstr>
      <vt:lpstr>LIMITA TERMICĂ ŞI DISTRUGEREA D. ZENER </vt:lpstr>
      <vt:lpstr>CLASIFICAREA DIODELOR ZENER DUPĂ                                   ATRIBUTE PRIMARE </vt:lpstr>
      <vt:lpstr>Diferențe dintre străpungerea zener și prin avalanșă</vt:lpstr>
      <vt:lpstr>stabilitroane de impuls și de precizie înaltă</vt:lpstr>
      <vt:lpstr>Stabistorul  / НОРМИСТОР</vt:lpstr>
      <vt:lpstr>PowerPoint Presentation</vt:lpstr>
      <vt:lpstr>Dioda de curent conSTANT/ Constant current diodes</vt:lpstr>
      <vt:lpstr>Parametrii Diodei Regulatoare de Curent</vt:lpstr>
      <vt:lpstr>Diode de impuls</vt:lpstr>
      <vt:lpstr>CLASIFICAREA TEHNOLOGICĂ A DIODELOR DE IMPULS</vt:lpstr>
      <vt:lpstr>Dioda cu contact punctiform</vt:lpstr>
      <vt:lpstr>Diode de semnal  (Small signal diode)</vt:lpstr>
      <vt:lpstr>PowerPoint Presentation</vt:lpstr>
      <vt:lpstr>Dioda Schottky</vt:lpstr>
      <vt:lpstr>Componentele curentului în p-n și Schottky diode</vt:lpstr>
      <vt:lpstr>Înălțimea barierei Schottky</vt:lpstr>
      <vt:lpstr>Benzile energetice ale barierei Schottky</vt:lpstr>
      <vt:lpstr>Lucrul diodei Schottky nepolarizată</vt:lpstr>
      <vt:lpstr>Lucrul diodei schottky polarizate direct</vt:lpstr>
      <vt:lpstr>Dioda schottky polarizată invers</vt:lpstr>
      <vt:lpstr>Caracteristica I-V a diodei schottky</vt:lpstr>
      <vt:lpstr>Avantajele / dezavantajele diodei schottky</vt:lpstr>
    </vt:vector>
  </TitlesOfParts>
  <Company>MATEC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MATEC41</dc:creator>
  <cp:lastModifiedBy>Artur Buzdugan</cp:lastModifiedBy>
  <cp:revision>394</cp:revision>
  <dcterms:created xsi:type="dcterms:W3CDTF">2008-07-21T15:30:37Z</dcterms:created>
  <dcterms:modified xsi:type="dcterms:W3CDTF">2026-02-23T10:47:45Z</dcterms:modified>
</cp:coreProperties>
</file>