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49" r:id="rId2"/>
    <p:sldId id="451" r:id="rId3"/>
    <p:sldId id="408" r:id="rId4"/>
    <p:sldId id="409" r:id="rId5"/>
    <p:sldId id="410" r:id="rId6"/>
    <p:sldId id="412" r:id="rId7"/>
    <p:sldId id="452" r:id="rId8"/>
    <p:sldId id="453" r:id="rId9"/>
    <p:sldId id="454" r:id="rId10"/>
    <p:sldId id="455" r:id="rId11"/>
    <p:sldId id="422" r:id="rId12"/>
    <p:sldId id="456" r:id="rId13"/>
    <p:sldId id="423" r:id="rId14"/>
    <p:sldId id="424" r:id="rId15"/>
    <p:sldId id="419" r:id="rId16"/>
    <p:sldId id="420" r:id="rId17"/>
    <p:sldId id="457" r:id="rId18"/>
    <p:sldId id="459" r:id="rId19"/>
    <p:sldId id="458" r:id="rId20"/>
    <p:sldId id="429" r:id="rId21"/>
    <p:sldId id="461" r:id="rId22"/>
    <p:sldId id="462" r:id="rId23"/>
    <p:sldId id="463" r:id="rId24"/>
    <p:sldId id="464" r:id="rId25"/>
    <p:sldId id="465" r:id="rId26"/>
    <p:sldId id="466" r:id="rId27"/>
    <p:sldId id="430" r:id="rId28"/>
    <p:sldId id="431" r:id="rId29"/>
    <p:sldId id="432" r:id="rId30"/>
    <p:sldId id="434" r:id="rId31"/>
    <p:sldId id="435" r:id="rId32"/>
    <p:sldId id="439" r:id="rId33"/>
    <p:sldId id="440" r:id="rId34"/>
    <p:sldId id="441" r:id="rId35"/>
    <p:sldId id="442" r:id="rId36"/>
    <p:sldId id="447" r:id="rId37"/>
    <p:sldId id="29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p:cViewPr varScale="1">
        <p:scale>
          <a:sx n="71" d="100"/>
          <a:sy n="71" d="100"/>
        </p:scale>
        <p:origin x="78"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E6F7A-4CF6-40AB-B721-6BF1F0C7D6FF}" type="datetimeFigureOut">
              <a:rPr lang="en-US" smtClean="0"/>
              <a:t>4/18/2024</a:t>
            </a:fld>
            <a:endParaRPr lang="en-US"/>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36A16-99C9-4EFE-9BBA-C6B80D674ABF}" type="slidenum">
              <a:rPr lang="en-US" smtClean="0"/>
              <a:t>‹#›</a:t>
            </a:fld>
            <a:endParaRPr lang="en-US"/>
          </a:p>
        </p:txBody>
      </p:sp>
    </p:spTree>
    <p:extLst>
      <p:ext uri="{BB962C8B-B14F-4D97-AF65-F5344CB8AC3E}">
        <p14:creationId xmlns:p14="http://schemas.microsoft.com/office/powerpoint/2010/main" val="272773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EE87FE9-20F7-4F05-BCFD-485C89624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9A6D2F-B2C0-4EB2-B822-CC90FAB4DAF2}" type="slidenum">
              <a:rPr lang="en-US" altLang="en-US" sz="1200"/>
              <a:pPr/>
              <a:t>2</a:t>
            </a:fld>
            <a:endParaRPr lang="en-US" altLang="en-US" sz="1200"/>
          </a:p>
        </p:txBody>
      </p:sp>
      <p:sp>
        <p:nvSpPr>
          <p:cNvPr id="9219" name="Rectangle 2">
            <a:extLst>
              <a:ext uri="{FF2B5EF4-FFF2-40B4-BE49-F238E27FC236}">
                <a16:creationId xmlns:a16="http://schemas.microsoft.com/office/drawing/2014/main" id="{85E2D7C6-EF12-4410-A6A9-108E0F68F34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AC7FF927-0896-434E-AAC5-8C0CA45D24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7423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8736A16-99C9-4EFE-9BBA-C6B80D674ABF}" type="slidenum">
              <a:rPr lang="en-US" smtClean="0"/>
              <a:t>29</a:t>
            </a:fld>
            <a:endParaRPr lang="en-US"/>
          </a:p>
        </p:txBody>
      </p:sp>
    </p:spTree>
    <p:extLst>
      <p:ext uri="{BB962C8B-B14F-4D97-AF65-F5344CB8AC3E}">
        <p14:creationId xmlns:p14="http://schemas.microsoft.com/office/powerpoint/2010/main" val="1370646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E43B6F6-CA5A-8605-7DAE-312DF91DEEBE}"/>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4BC21964-4BC8-3039-6DD9-2438AD4644D3}"/>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600B7981-2225-BDA9-6014-0163E82B78EE}"/>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DEE6FD92-AE01-88E5-8F7F-382DAAB6DE29}"/>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25147064-A1DA-93A0-4AD0-C846FFECC2FB}"/>
              </a:ext>
            </a:extLst>
          </p:cNvPr>
          <p:cNvSpPr>
            <a:spLocks noGrp="1" noChangeArrowheads="1"/>
          </p:cNvSpPr>
          <p:nvPr>
            <p:ph type="sldNum" sz="quarter" idx="4"/>
          </p:nvPr>
        </p:nvSpPr>
        <p:spPr>
          <a:xfrm>
            <a:off x="6858000" y="6159500"/>
            <a:ext cx="2133600" cy="476250"/>
          </a:xfrm>
        </p:spPr>
        <p:txBody>
          <a:bodyPr/>
          <a:lstStyle>
            <a:lvl1pPr>
              <a:defRPr/>
            </a:lvl1pPr>
          </a:lstStyle>
          <a:p>
            <a:fld id="{667FC0BC-4505-49A3-B898-81958042351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CE9AF22-2BA1-23BB-8AB5-F7B6954A122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311485C4-D6C3-504C-1CF5-B18AADE61E4C}"/>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E3C4C1D-3301-B7F4-7155-04246ED9D4A5}"/>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6B6C407D-2804-FBD0-9B80-843AB2B3C25E}"/>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70A80A20-44F2-7F97-2BC0-D6C4FB0BE585}"/>
              </a:ext>
            </a:extLst>
          </p:cNvPr>
          <p:cNvSpPr>
            <a:spLocks noGrp="1"/>
          </p:cNvSpPr>
          <p:nvPr>
            <p:ph type="sldNum" sz="quarter" idx="12"/>
          </p:nvPr>
        </p:nvSpPr>
        <p:spPr/>
        <p:txBody>
          <a:bodyPr/>
          <a:lstStyle>
            <a:lvl1pPr>
              <a:defRPr/>
            </a:lvl1pPr>
          </a:lstStyle>
          <a:p>
            <a:fld id="{4BFAE769-0717-46C2-9049-470D0B9D7906}" type="slidenum">
              <a:rPr lang="en-US" altLang="en-US"/>
              <a:pPr/>
              <a:t>‹#›</a:t>
            </a:fld>
            <a:endParaRPr lang="en-US" altLang="en-US"/>
          </a:p>
        </p:txBody>
      </p:sp>
    </p:spTree>
    <p:extLst>
      <p:ext uri="{BB962C8B-B14F-4D97-AF65-F5344CB8AC3E}">
        <p14:creationId xmlns:p14="http://schemas.microsoft.com/office/powerpoint/2010/main" val="189106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3F69B60B-E536-6E42-2161-96F5B34EECD7}"/>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882A363-4E32-5E32-1740-7AE066807709}"/>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98C966EB-5A72-7E27-C560-33899561A567}"/>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380C8159-10E0-D249-E8D7-DC10BFE04C13}"/>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CA9A8B1-A264-01E4-3EB0-F79AB0E2B11C}"/>
              </a:ext>
            </a:extLst>
          </p:cNvPr>
          <p:cNvSpPr>
            <a:spLocks noGrp="1"/>
          </p:cNvSpPr>
          <p:nvPr>
            <p:ph type="sldNum" sz="quarter" idx="12"/>
          </p:nvPr>
        </p:nvSpPr>
        <p:spPr/>
        <p:txBody>
          <a:bodyPr/>
          <a:lstStyle>
            <a:lvl1pPr>
              <a:defRPr/>
            </a:lvl1pPr>
          </a:lstStyle>
          <a:p>
            <a:fld id="{6F2249DA-A312-4C34-9B5B-2F57C3AD5DEA}" type="slidenum">
              <a:rPr lang="en-US" altLang="en-US"/>
              <a:pPr/>
              <a:t>‹#›</a:t>
            </a:fld>
            <a:endParaRPr lang="en-US" altLang="en-US"/>
          </a:p>
        </p:txBody>
      </p:sp>
    </p:spTree>
    <p:extLst>
      <p:ext uri="{BB962C8B-B14F-4D97-AF65-F5344CB8AC3E}">
        <p14:creationId xmlns:p14="http://schemas.microsoft.com/office/powerpoint/2010/main" val="133915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409575C-51A6-6476-3304-36ED489E8E6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479C9FF-59E4-2891-544B-6B0C49575755}"/>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3EEC5D4-D42B-F2CC-F8DB-A302E75C23AF}"/>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3E765DBF-40A4-BA44-744C-93DBA6C7D154}"/>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70419501-09E6-5C97-D7ED-18C0716D9A38}"/>
              </a:ext>
            </a:extLst>
          </p:cNvPr>
          <p:cNvSpPr>
            <a:spLocks noGrp="1"/>
          </p:cNvSpPr>
          <p:nvPr>
            <p:ph type="sldNum" sz="quarter" idx="12"/>
          </p:nvPr>
        </p:nvSpPr>
        <p:spPr/>
        <p:txBody>
          <a:bodyPr/>
          <a:lstStyle>
            <a:lvl1pPr>
              <a:defRPr/>
            </a:lvl1pPr>
          </a:lstStyle>
          <a:p>
            <a:fld id="{CFC19140-8AE0-4C32-AC8C-6EE23B74DE36}" type="slidenum">
              <a:rPr lang="en-US" altLang="en-US"/>
              <a:pPr/>
              <a:t>‹#›</a:t>
            </a:fld>
            <a:endParaRPr lang="en-US" altLang="en-US"/>
          </a:p>
        </p:txBody>
      </p:sp>
    </p:spTree>
    <p:extLst>
      <p:ext uri="{BB962C8B-B14F-4D97-AF65-F5344CB8AC3E}">
        <p14:creationId xmlns:p14="http://schemas.microsoft.com/office/powerpoint/2010/main" val="35381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882F362-C056-5704-85E9-449E399CD525}"/>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893B920E-AB72-7482-C705-CDD44D92415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CF4C7B3-189C-1430-E743-31CD1EEA24FF}"/>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887E247-D914-B5E3-927B-0FB576C22B90}"/>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C32328D6-8509-AE58-8FBC-154E9EA2419D}"/>
              </a:ext>
            </a:extLst>
          </p:cNvPr>
          <p:cNvSpPr>
            <a:spLocks noGrp="1"/>
          </p:cNvSpPr>
          <p:nvPr>
            <p:ph type="sldNum" sz="quarter" idx="12"/>
          </p:nvPr>
        </p:nvSpPr>
        <p:spPr/>
        <p:txBody>
          <a:bodyPr/>
          <a:lstStyle>
            <a:lvl1pPr>
              <a:defRPr/>
            </a:lvl1pPr>
          </a:lstStyle>
          <a:p>
            <a:fld id="{7A4549AD-FF7E-4BD7-9AF2-501DDE6365C6}" type="slidenum">
              <a:rPr lang="en-US" altLang="en-US"/>
              <a:pPr/>
              <a:t>‹#›</a:t>
            </a:fld>
            <a:endParaRPr lang="en-US" altLang="en-US"/>
          </a:p>
        </p:txBody>
      </p:sp>
    </p:spTree>
    <p:extLst>
      <p:ext uri="{BB962C8B-B14F-4D97-AF65-F5344CB8AC3E}">
        <p14:creationId xmlns:p14="http://schemas.microsoft.com/office/powerpoint/2010/main" val="121474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56021A-54B1-6E06-E7E1-45A54C31C2EB}"/>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72AB7CB-477A-6BE6-DA7B-4FD2A5DCF4A9}"/>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522ED5AB-BB4B-B4AA-87E7-908FA687138D}"/>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4008CE8-D306-C58D-10AA-B7090F660562}"/>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83E04503-B505-3D36-8AF2-9F9CC87CC823}"/>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A35D6D10-02A6-B50F-9E40-268908BE51C4}"/>
              </a:ext>
            </a:extLst>
          </p:cNvPr>
          <p:cNvSpPr>
            <a:spLocks noGrp="1"/>
          </p:cNvSpPr>
          <p:nvPr>
            <p:ph type="sldNum" sz="quarter" idx="12"/>
          </p:nvPr>
        </p:nvSpPr>
        <p:spPr/>
        <p:txBody>
          <a:bodyPr/>
          <a:lstStyle>
            <a:lvl1pPr>
              <a:defRPr/>
            </a:lvl1pPr>
          </a:lstStyle>
          <a:p>
            <a:fld id="{F5B9B234-2323-4FEC-9F32-8796955C3ED6}" type="slidenum">
              <a:rPr lang="en-US" altLang="en-US"/>
              <a:pPr/>
              <a:t>‹#›</a:t>
            </a:fld>
            <a:endParaRPr lang="en-US" altLang="en-US"/>
          </a:p>
        </p:txBody>
      </p:sp>
    </p:spTree>
    <p:extLst>
      <p:ext uri="{BB962C8B-B14F-4D97-AF65-F5344CB8AC3E}">
        <p14:creationId xmlns:p14="http://schemas.microsoft.com/office/powerpoint/2010/main" val="331412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D958CE-6418-E033-C336-10491CEB4C7A}"/>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49C0AAE-3B6A-0604-53EF-3E3798FEC4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4B8079B3-6359-D91B-3AD8-AB9495868906}"/>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06ACDBF7-CDC2-EF0F-C0C1-591173A94B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83B3EB0F-9200-7533-FDEA-16EF3A7A8CD0}"/>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D3A123C9-FC53-A5BB-0BEB-38FCDC5F8257}"/>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709E8E4F-76A4-4D49-56EF-355FD9E56261}"/>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7FC5E661-7D9D-BD34-1009-6E7857054C43}"/>
              </a:ext>
            </a:extLst>
          </p:cNvPr>
          <p:cNvSpPr>
            <a:spLocks noGrp="1"/>
          </p:cNvSpPr>
          <p:nvPr>
            <p:ph type="sldNum" sz="quarter" idx="12"/>
          </p:nvPr>
        </p:nvSpPr>
        <p:spPr/>
        <p:txBody>
          <a:bodyPr/>
          <a:lstStyle>
            <a:lvl1pPr>
              <a:defRPr/>
            </a:lvl1pPr>
          </a:lstStyle>
          <a:p>
            <a:fld id="{F7B7D2E8-F39B-41DD-86D4-9A94175F695C}" type="slidenum">
              <a:rPr lang="en-US" altLang="en-US"/>
              <a:pPr/>
              <a:t>‹#›</a:t>
            </a:fld>
            <a:endParaRPr lang="en-US" altLang="en-US"/>
          </a:p>
        </p:txBody>
      </p:sp>
    </p:spTree>
    <p:extLst>
      <p:ext uri="{BB962C8B-B14F-4D97-AF65-F5344CB8AC3E}">
        <p14:creationId xmlns:p14="http://schemas.microsoft.com/office/powerpoint/2010/main" val="280415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31D242B-2C5E-79BF-A09F-7790FB9C3A6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6B594D53-E6B0-0284-E797-84E43DF4A109}"/>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1FA7504A-E3C8-BA8F-FFF1-A56859C12FAC}"/>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FA1F5CC3-6B2B-E6AE-5C30-98D3729AFD9F}"/>
              </a:ext>
            </a:extLst>
          </p:cNvPr>
          <p:cNvSpPr>
            <a:spLocks noGrp="1"/>
          </p:cNvSpPr>
          <p:nvPr>
            <p:ph type="sldNum" sz="quarter" idx="12"/>
          </p:nvPr>
        </p:nvSpPr>
        <p:spPr/>
        <p:txBody>
          <a:bodyPr/>
          <a:lstStyle>
            <a:lvl1pPr>
              <a:defRPr/>
            </a:lvl1pPr>
          </a:lstStyle>
          <a:p>
            <a:fld id="{3603F97F-C7BB-462E-938A-B3E7FE756463}" type="slidenum">
              <a:rPr lang="en-US" altLang="en-US"/>
              <a:pPr/>
              <a:t>‹#›</a:t>
            </a:fld>
            <a:endParaRPr lang="en-US" altLang="en-US"/>
          </a:p>
        </p:txBody>
      </p:sp>
    </p:spTree>
    <p:extLst>
      <p:ext uri="{BB962C8B-B14F-4D97-AF65-F5344CB8AC3E}">
        <p14:creationId xmlns:p14="http://schemas.microsoft.com/office/powerpoint/2010/main" val="90941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48863D14-B74A-1BAE-CA32-9D4B0AD8A23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256744D5-C2FD-BC3A-0B28-CAAA6C6BEE9E}"/>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34DE898-D8EF-5B94-DCF8-F05A21221883}"/>
              </a:ext>
            </a:extLst>
          </p:cNvPr>
          <p:cNvSpPr>
            <a:spLocks noGrp="1"/>
          </p:cNvSpPr>
          <p:nvPr>
            <p:ph type="sldNum" sz="quarter" idx="12"/>
          </p:nvPr>
        </p:nvSpPr>
        <p:spPr/>
        <p:txBody>
          <a:bodyPr/>
          <a:lstStyle>
            <a:lvl1pPr>
              <a:defRPr/>
            </a:lvl1pPr>
          </a:lstStyle>
          <a:p>
            <a:fld id="{3D0D053B-9EAA-4972-8A70-47CA6A36F7B8}" type="slidenum">
              <a:rPr lang="en-US" altLang="en-US"/>
              <a:pPr/>
              <a:t>‹#›</a:t>
            </a:fld>
            <a:endParaRPr lang="en-US" altLang="en-US"/>
          </a:p>
        </p:txBody>
      </p:sp>
    </p:spTree>
    <p:extLst>
      <p:ext uri="{BB962C8B-B14F-4D97-AF65-F5344CB8AC3E}">
        <p14:creationId xmlns:p14="http://schemas.microsoft.com/office/powerpoint/2010/main" val="364220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2751C27-38B8-20C3-DB88-90E0E45F0ED6}"/>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8BBA13B-789B-F8AD-4289-1F929E8A22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CDB0ED19-4094-AA2B-EA5F-49E0470867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B73B2981-EA27-4AB2-BF85-B52E57EE37F1}"/>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30E27B8F-8C93-D3D3-F791-EA8B3C124B4C}"/>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F79F1775-2D2B-9C57-5B9D-CB77D17803E3}"/>
              </a:ext>
            </a:extLst>
          </p:cNvPr>
          <p:cNvSpPr>
            <a:spLocks noGrp="1"/>
          </p:cNvSpPr>
          <p:nvPr>
            <p:ph type="sldNum" sz="quarter" idx="12"/>
          </p:nvPr>
        </p:nvSpPr>
        <p:spPr/>
        <p:txBody>
          <a:bodyPr/>
          <a:lstStyle>
            <a:lvl1pPr>
              <a:defRPr/>
            </a:lvl1pPr>
          </a:lstStyle>
          <a:p>
            <a:fld id="{97283CE7-86ED-40EC-AD1A-C0C26A2B6990}" type="slidenum">
              <a:rPr lang="en-US" altLang="en-US"/>
              <a:pPr/>
              <a:t>‹#›</a:t>
            </a:fld>
            <a:endParaRPr lang="en-US" altLang="en-US"/>
          </a:p>
        </p:txBody>
      </p:sp>
    </p:spTree>
    <p:extLst>
      <p:ext uri="{BB962C8B-B14F-4D97-AF65-F5344CB8AC3E}">
        <p14:creationId xmlns:p14="http://schemas.microsoft.com/office/powerpoint/2010/main" val="256409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89EB3C8-2E32-F9AF-63BD-829A1FB0D606}"/>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28EF175-7B5A-A6E2-195B-ED8316FA5E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0708EEB8-E1BD-A8BC-D12D-713E40D7F4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A34F707-F753-A3C2-B64B-7C860427C86B}"/>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896E432C-6D7B-0B36-B636-D4418D157F8D}"/>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2210BDFB-0908-D906-FD85-46813D93A356}"/>
              </a:ext>
            </a:extLst>
          </p:cNvPr>
          <p:cNvSpPr>
            <a:spLocks noGrp="1"/>
          </p:cNvSpPr>
          <p:nvPr>
            <p:ph type="sldNum" sz="quarter" idx="12"/>
          </p:nvPr>
        </p:nvSpPr>
        <p:spPr/>
        <p:txBody>
          <a:bodyPr/>
          <a:lstStyle>
            <a:lvl1pPr>
              <a:defRPr/>
            </a:lvl1pPr>
          </a:lstStyle>
          <a:p>
            <a:fld id="{9DE0958E-B1AC-4AA5-B4A4-F1F48B345233}" type="slidenum">
              <a:rPr lang="en-US" altLang="en-US"/>
              <a:pPr/>
              <a:t>‹#›</a:t>
            </a:fld>
            <a:endParaRPr lang="en-US" altLang="en-US"/>
          </a:p>
        </p:txBody>
      </p:sp>
    </p:spTree>
    <p:extLst>
      <p:ext uri="{BB962C8B-B14F-4D97-AF65-F5344CB8AC3E}">
        <p14:creationId xmlns:p14="http://schemas.microsoft.com/office/powerpoint/2010/main" val="118458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84AF68-575B-0321-AF56-7BF54D959601}"/>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5E3DDD54-32DB-6B26-865D-E09B70B0E69E}"/>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A4A68298-28CB-C545-3415-53BDDE54F41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4D49C56-300E-E4C2-0BC8-56ECE456110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7FEE570-D7B2-7ADA-3AE6-AF1D9C3AE9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5D91D8-9BA8-4DC0-AB3F-969FF69098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3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45.wmf"/><Relationship Id="rId4" Type="http://schemas.openxmlformats.org/officeDocument/2006/relationships/oleObject" Target="../embeddings/oleObject11.bin"/><Relationship Id="rId9" Type="http://schemas.openxmlformats.org/officeDocument/2006/relationships/image" Target="../media/image47.wmf"/></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iitg.ac.in/apvajpeyi/ph218/Lec-27.pdf" TargetMode="External"/><Relationship Id="rId2" Type="http://schemas.openxmlformats.org/officeDocument/2006/relationships/hyperlink" Target="http://www.iitg.ac.in/apvajpeyi/ph218/Lec-26.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670-3A33-40E0-BF88-2BAE24BC662D}"/>
              </a:ext>
            </a:extLst>
          </p:cNvPr>
          <p:cNvSpPr>
            <a:spLocks noGrp="1"/>
          </p:cNvSpPr>
          <p:nvPr>
            <p:ph type="ctrTitle"/>
          </p:nvPr>
        </p:nvSpPr>
        <p:spPr>
          <a:xfrm>
            <a:off x="251520" y="1412776"/>
            <a:ext cx="8382000" cy="3657600"/>
          </a:xfrm>
        </p:spPr>
        <p:txBody>
          <a:bodyPr>
            <a:noAutofit/>
          </a:bodyPr>
          <a:lstStyle/>
          <a:p>
            <a:br>
              <a:rPr lang="en-US" dirty="0"/>
            </a:br>
            <a:r>
              <a:rPr lang="en-US" sz="2800" dirty="0"/>
              <a:t> </a:t>
            </a:r>
            <a:r>
              <a:rPr lang="en-US" sz="3600" dirty="0">
                <a:latin typeface="Calibri" panose="020F0502020204030204" pitchFamily="34" charset="0"/>
                <a:cs typeface="Calibri" panose="020F0502020204030204" pitchFamily="34" charset="0"/>
              </a:rPr>
              <a:t>1.Field Effect Transistors</a:t>
            </a:r>
            <a:br>
              <a:rPr lang="ro-RO" sz="3600" dirty="0">
                <a:latin typeface="Calibri" panose="020F0502020204030204" pitchFamily="34" charset="0"/>
                <a:cs typeface="Calibri" panose="020F0502020204030204" pitchFamily="34" charset="0"/>
              </a:rPr>
            </a:br>
            <a:br>
              <a:rPr lang="ro-RO"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r>
              <a:rPr lang="ro-RO"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2.MOSFETs </a:t>
            </a:r>
            <a:br>
              <a:rPr lang="en-US" sz="36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endParaRPr lang="en-IN" sz="1600" dirty="0">
              <a:latin typeface="Calibri" panose="020F0502020204030204" pitchFamily="34" charset="0"/>
              <a:cs typeface="Calibri" panose="020F0502020204030204" pitchFamily="34" charset="0"/>
            </a:endParaRPr>
          </a:p>
        </p:txBody>
      </p:sp>
      <p:sp>
        <p:nvSpPr>
          <p:cNvPr id="10" name="Date Placeholder 9">
            <a:extLst>
              <a:ext uri="{FF2B5EF4-FFF2-40B4-BE49-F238E27FC236}">
                <a16:creationId xmlns:a16="http://schemas.microsoft.com/office/drawing/2014/main" id="{2A11D42A-3035-4186-9E6A-BC5D27EF8EEF}"/>
              </a:ext>
            </a:extLst>
          </p:cNvPr>
          <p:cNvSpPr>
            <a:spLocks noGrp="1"/>
          </p:cNvSpPr>
          <p:nvPr>
            <p:ph type="dt" sz="half"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FEEB81-BCAE-427B-9C1D-8A57D8470516}" type="datetime1">
              <a:rPr lang="en-US" smtClean="0"/>
              <a:pPr/>
              <a:t>4/18/2024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1" name="Slide Number Placeholder 10">
            <a:extLst>
              <a:ext uri="{FF2B5EF4-FFF2-40B4-BE49-F238E27FC236}">
                <a16:creationId xmlns:a16="http://schemas.microsoft.com/office/drawing/2014/main" id="{F4C8117E-5545-4D13-9324-FC292659B65A}"/>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050D4E-40D0-420C-8031-33D6CCD48C2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57344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C5B00E65-D535-4650-CC9F-73824F64294C}"/>
              </a:ext>
            </a:extLst>
          </p:cNvPr>
          <p:cNvSpPr txBox="1"/>
          <p:nvPr/>
        </p:nvSpPr>
        <p:spPr>
          <a:xfrm>
            <a:off x="345141" y="1524000"/>
            <a:ext cx="8763000" cy="1477328"/>
          </a:xfrm>
          <a:prstGeom prst="rect">
            <a:avLst/>
          </a:prstGeom>
          <a:noFill/>
        </p:spPr>
        <p:txBody>
          <a:bodyPr wrap="square">
            <a:spAutoFit/>
          </a:bodyPr>
          <a:lstStyle/>
          <a:p>
            <a:r>
              <a:rPr lang="ro-RO" dirty="0"/>
              <a:t>Dacă la poartă aplică polarizare inversă atunci saturația apare la un potențial VDS mai mic</a:t>
            </a:r>
            <a:r>
              <a:rPr lang="ru-RU" dirty="0"/>
              <a:t>. </a:t>
            </a:r>
            <a:r>
              <a:rPr lang="ro-RO" dirty="0"/>
              <a:t>Evident, și curentul de saturație în circuitul extern va fi mai mic</a:t>
            </a:r>
            <a:r>
              <a:rPr lang="ru-RU" dirty="0"/>
              <a:t>. </a:t>
            </a:r>
            <a:endParaRPr lang="ro-RO" dirty="0"/>
          </a:p>
          <a:p>
            <a:r>
              <a:rPr lang="ro-RO" dirty="0"/>
              <a:t>La polarizare inversă a porții  canalul este practic blocat chiar și la VDS=0. Această tensiune se numește tensiunea de tăiere, care este practic egală /în valoarea absolută/ cu tensiunea de saturație pentru potențialul nul de polarizare a porții</a:t>
            </a:r>
            <a:r>
              <a:rPr lang="ru-RU" dirty="0"/>
              <a:t>. </a:t>
            </a:r>
            <a:endParaRPr lang="en-US" dirty="0"/>
          </a:p>
        </p:txBody>
      </p:sp>
      <p:pic>
        <p:nvPicPr>
          <p:cNvPr id="5" name="Imagine 4">
            <a:extLst>
              <a:ext uri="{FF2B5EF4-FFF2-40B4-BE49-F238E27FC236}">
                <a16:creationId xmlns:a16="http://schemas.microsoft.com/office/drawing/2014/main" id="{90758398-D033-EB9E-9C84-47E6C116A9E4}"/>
              </a:ext>
            </a:extLst>
          </p:cNvPr>
          <p:cNvPicPr>
            <a:picLocks noChangeAspect="1"/>
          </p:cNvPicPr>
          <p:nvPr/>
        </p:nvPicPr>
        <p:blipFill>
          <a:blip r:embed="rId2"/>
          <a:stretch>
            <a:fillRect/>
          </a:stretch>
        </p:blipFill>
        <p:spPr>
          <a:xfrm>
            <a:off x="874642" y="3120125"/>
            <a:ext cx="2855259" cy="736548"/>
          </a:xfrm>
          <a:prstGeom prst="rect">
            <a:avLst/>
          </a:prstGeom>
        </p:spPr>
      </p:pic>
      <p:pic>
        <p:nvPicPr>
          <p:cNvPr id="6" name="Imagine 5">
            <a:extLst>
              <a:ext uri="{FF2B5EF4-FFF2-40B4-BE49-F238E27FC236}">
                <a16:creationId xmlns:a16="http://schemas.microsoft.com/office/drawing/2014/main" id="{2A4388D3-3789-A936-9E4E-217EB6CDD8EF}"/>
              </a:ext>
            </a:extLst>
          </p:cNvPr>
          <p:cNvPicPr>
            <a:picLocks noChangeAspect="1"/>
          </p:cNvPicPr>
          <p:nvPr/>
        </p:nvPicPr>
        <p:blipFill>
          <a:blip r:embed="rId3"/>
          <a:stretch>
            <a:fillRect/>
          </a:stretch>
        </p:blipFill>
        <p:spPr>
          <a:xfrm>
            <a:off x="4641476" y="3200400"/>
            <a:ext cx="4286848" cy="3496163"/>
          </a:xfrm>
          <a:prstGeom prst="rect">
            <a:avLst/>
          </a:prstGeom>
        </p:spPr>
      </p:pic>
      <p:pic>
        <p:nvPicPr>
          <p:cNvPr id="8" name="Imagine 7">
            <a:extLst>
              <a:ext uri="{FF2B5EF4-FFF2-40B4-BE49-F238E27FC236}">
                <a16:creationId xmlns:a16="http://schemas.microsoft.com/office/drawing/2014/main" id="{92C3AFDE-E79F-ABC4-8A15-1181DB26F066}"/>
              </a:ext>
            </a:extLst>
          </p:cNvPr>
          <p:cNvPicPr>
            <a:picLocks noChangeAspect="1"/>
          </p:cNvPicPr>
          <p:nvPr/>
        </p:nvPicPr>
        <p:blipFill>
          <a:blip r:embed="rId4"/>
          <a:stretch>
            <a:fillRect/>
          </a:stretch>
        </p:blipFill>
        <p:spPr>
          <a:xfrm>
            <a:off x="874642" y="4407893"/>
            <a:ext cx="3067478" cy="647790"/>
          </a:xfrm>
          <a:prstGeom prst="rect">
            <a:avLst/>
          </a:prstGeom>
        </p:spPr>
      </p:pic>
      <p:sp>
        <p:nvSpPr>
          <p:cNvPr id="10" name="CasetăText 9">
            <a:extLst>
              <a:ext uri="{FF2B5EF4-FFF2-40B4-BE49-F238E27FC236}">
                <a16:creationId xmlns:a16="http://schemas.microsoft.com/office/drawing/2014/main" id="{866F0C08-FF99-8351-12EB-B7EB39ED093D}"/>
              </a:ext>
            </a:extLst>
          </p:cNvPr>
          <p:cNvSpPr txBox="1"/>
          <p:nvPr/>
        </p:nvSpPr>
        <p:spPr>
          <a:xfrm>
            <a:off x="349432" y="3952340"/>
            <a:ext cx="4572000" cy="369332"/>
          </a:xfrm>
          <a:prstGeom prst="rect">
            <a:avLst/>
          </a:prstGeom>
          <a:noFill/>
        </p:spPr>
        <p:txBody>
          <a:bodyPr wrap="square">
            <a:spAutoFit/>
          </a:bodyPr>
          <a:lstStyle/>
          <a:p>
            <a:r>
              <a:rPr lang="ro-RO" dirty="0"/>
              <a:t>Iar curentul </a:t>
            </a:r>
            <a:r>
              <a:rPr lang="ro-RO" dirty="0" err="1"/>
              <a:t>max</a:t>
            </a:r>
            <a:r>
              <a:rPr lang="ro-RO" dirty="0"/>
              <a:t> de saturație: </a:t>
            </a:r>
            <a:endParaRPr lang="en-US" dirty="0"/>
          </a:p>
        </p:txBody>
      </p:sp>
    </p:spTree>
    <p:extLst>
      <p:ext uri="{BB962C8B-B14F-4D97-AF65-F5344CB8AC3E}">
        <p14:creationId xmlns:p14="http://schemas.microsoft.com/office/powerpoint/2010/main" val="18842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extLst>
              <a:ext uri="{FF2B5EF4-FFF2-40B4-BE49-F238E27FC236}">
                <a16:creationId xmlns:a16="http://schemas.microsoft.com/office/drawing/2014/main" id="{1EAB6B31-E347-4626-8682-F4E7E2AAE286}"/>
              </a:ext>
            </a:extLst>
          </p:cNvPr>
          <p:cNvGraphicFramePr>
            <a:graphicFrameLocks noChangeAspect="1"/>
          </p:cNvGraphicFramePr>
          <p:nvPr/>
        </p:nvGraphicFramePr>
        <p:xfrm>
          <a:off x="3441700" y="4267200"/>
          <a:ext cx="2120900" cy="900113"/>
        </p:xfrm>
        <a:graphic>
          <a:graphicData uri="http://schemas.openxmlformats.org/presentationml/2006/ole">
            <mc:AlternateContent xmlns:mc="http://schemas.openxmlformats.org/markup-compatibility/2006">
              <mc:Choice xmlns:v="urn:schemas-microsoft-com:vml" Requires="v">
                <p:oleObj name="Equation" r:id="rId2" imgW="1346040" imgH="571320" progId="Equation.3">
                  <p:embed/>
                </p:oleObj>
              </mc:Choice>
              <mc:Fallback>
                <p:oleObj name="Equation" r:id="rId2" imgW="1346040" imgH="571320" progId="Equation.3">
                  <p:embed/>
                  <p:pic>
                    <p:nvPicPr>
                      <p:cNvPr id="7170" name="Object 2">
                        <a:extLst>
                          <a:ext uri="{FF2B5EF4-FFF2-40B4-BE49-F238E27FC236}">
                            <a16:creationId xmlns:a16="http://schemas.microsoft.com/office/drawing/2014/main" id="{1EAB6B31-E347-4626-8682-F4E7E2AAE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4267200"/>
                        <a:ext cx="21209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Text Box 10">
            <a:extLst>
              <a:ext uri="{FF2B5EF4-FFF2-40B4-BE49-F238E27FC236}">
                <a16:creationId xmlns:a16="http://schemas.microsoft.com/office/drawing/2014/main" id="{5C9BE198-1DD1-4565-816A-91870C483C99}"/>
              </a:ext>
            </a:extLst>
          </p:cNvPr>
          <p:cNvSpPr txBox="1">
            <a:spLocks noChangeArrowheads="1"/>
          </p:cNvSpPr>
          <p:nvPr/>
        </p:nvSpPr>
        <p:spPr bwMode="auto">
          <a:xfrm>
            <a:off x="990600" y="1828800"/>
            <a:ext cx="7391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mj-lt"/>
              </a:rPr>
              <a:t>The transfer characteristic of input-to-output is not as straightforward in a JFET as it is in a BJT. </a:t>
            </a:r>
            <a:br>
              <a:rPr lang="en-US" altLang="en-US" sz="1800" b="1" dirty="0">
                <a:latin typeface="+mj-lt"/>
              </a:rPr>
            </a:br>
            <a:endParaRPr lang="en-US" altLang="en-US" sz="1800" b="1" dirty="0">
              <a:latin typeface="+mj-lt"/>
            </a:endParaRPr>
          </a:p>
          <a:p>
            <a:r>
              <a:rPr lang="en-US" altLang="en-US" sz="1800" b="1" dirty="0">
                <a:latin typeface="+mj-lt"/>
              </a:rPr>
              <a:t>In a BJT, </a:t>
            </a:r>
            <a:r>
              <a:rPr lang="en-US" altLang="en-US" sz="1800" b="1" dirty="0">
                <a:latin typeface="+mj-lt"/>
                <a:sym typeface="Symbol" panose="05050102010706020507" pitchFamily="18" charset="2"/>
              </a:rPr>
              <a:t></a:t>
            </a:r>
            <a:r>
              <a:rPr lang="en-US" altLang="en-US" sz="1800" b="1" dirty="0">
                <a:latin typeface="+mj-lt"/>
              </a:rPr>
              <a:t> indicates the relationship between I</a:t>
            </a:r>
            <a:r>
              <a:rPr lang="en-US" altLang="en-US" sz="1800" b="1" baseline="-25000" dirty="0">
                <a:latin typeface="+mj-lt"/>
              </a:rPr>
              <a:t>B</a:t>
            </a:r>
            <a:r>
              <a:rPr lang="en-US" altLang="en-US" sz="1800" b="1" dirty="0">
                <a:latin typeface="+mj-lt"/>
              </a:rPr>
              <a:t> (input) and I</a:t>
            </a:r>
            <a:r>
              <a:rPr lang="en-US" altLang="en-US" sz="1800" b="1" baseline="-25000" dirty="0">
                <a:latin typeface="+mj-lt"/>
              </a:rPr>
              <a:t>C</a:t>
            </a:r>
            <a:r>
              <a:rPr lang="en-US" altLang="en-US" sz="1800" b="1" dirty="0">
                <a:latin typeface="+mj-lt"/>
              </a:rPr>
              <a:t> (output).</a:t>
            </a:r>
          </a:p>
          <a:p>
            <a:br>
              <a:rPr lang="en-US" altLang="en-US" sz="1800" b="1" dirty="0">
                <a:latin typeface="+mj-lt"/>
              </a:rPr>
            </a:br>
            <a:r>
              <a:rPr lang="en-US" altLang="en-US" sz="1800" b="1" dirty="0">
                <a:latin typeface="+mj-lt"/>
              </a:rPr>
              <a:t>In a JFET, the relationship of V</a:t>
            </a:r>
            <a:r>
              <a:rPr lang="en-US" altLang="en-US" sz="1800" b="1" baseline="-25000" dirty="0">
                <a:latin typeface="+mj-lt"/>
              </a:rPr>
              <a:t>GS</a:t>
            </a:r>
            <a:r>
              <a:rPr lang="en-US" altLang="en-US" sz="1800" b="1" dirty="0">
                <a:latin typeface="+mj-lt"/>
              </a:rPr>
              <a:t> (input) and I</a:t>
            </a:r>
            <a:r>
              <a:rPr lang="en-US" altLang="en-US" sz="1800" b="1" baseline="-25000" dirty="0">
                <a:latin typeface="+mj-lt"/>
              </a:rPr>
              <a:t>D</a:t>
            </a:r>
            <a:r>
              <a:rPr lang="en-US" altLang="en-US" sz="1800" b="1" dirty="0">
                <a:latin typeface="+mj-lt"/>
              </a:rPr>
              <a:t> (output) is a little more complicated:</a:t>
            </a:r>
          </a:p>
        </p:txBody>
      </p:sp>
      <p:sp>
        <p:nvSpPr>
          <p:cNvPr id="15371" name="Text Box 11">
            <a:extLst>
              <a:ext uri="{FF2B5EF4-FFF2-40B4-BE49-F238E27FC236}">
                <a16:creationId xmlns:a16="http://schemas.microsoft.com/office/drawing/2014/main" id="{79278E6E-F592-4841-A48C-E97ABADF1BD4}"/>
              </a:ext>
            </a:extLst>
          </p:cNvPr>
          <p:cNvSpPr txBox="1">
            <a:spLocks noChangeArrowheads="1"/>
          </p:cNvSpPr>
          <p:nvPr/>
        </p:nvSpPr>
        <p:spPr bwMode="auto">
          <a:xfrm>
            <a:off x="304800" y="381000"/>
            <a:ext cx="8534400" cy="641350"/>
          </a:xfrm>
          <a:prstGeom prst="rect">
            <a:avLst/>
          </a:prstGeom>
          <a:noFill/>
          <a:ln w="9525">
            <a:noFill/>
            <a:miter lim="800000"/>
            <a:headEnd/>
            <a:tailEnd/>
          </a:ln>
          <a:effectLst/>
        </p:spPr>
        <p:txBody>
          <a:bodyPr>
            <a:spAutoFit/>
          </a:bodyPr>
          <a:lstStyle/>
          <a:p>
            <a:pPr algn="ctr">
              <a:spcBef>
                <a:spcPct val="50000"/>
              </a:spcBef>
              <a:defRPr/>
            </a:pPr>
            <a:r>
              <a:rPr lang="en-US" altLang="en-US" sz="3600" dirty="0">
                <a:latin typeface="Arial" charset="0"/>
                <a:ea typeface="ＭＳ Ｐゴシック" pitchFamily="1" charset="-128"/>
              </a:rPr>
              <a:t> </a:t>
            </a:r>
            <a:r>
              <a:rPr lang="en-US" altLang="en-US" sz="3600" b="1" dirty="0">
                <a:solidFill>
                  <a:srgbClr val="CC3300"/>
                </a:solidFill>
                <a:effectLst>
                  <a:outerShdw blurRad="38100" dist="38100" dir="2700000" algn="tl">
                    <a:srgbClr val="C0C0C0"/>
                  </a:outerShdw>
                </a:effectLst>
                <a:latin typeface="+mj-lt"/>
                <a:ea typeface="ＭＳ Ｐゴシック" pitchFamily="1" charset="-128"/>
              </a:rPr>
              <a:t>JFET</a:t>
            </a:r>
            <a:r>
              <a:rPr lang="en-US" altLang="en-US" sz="3600" dirty="0">
                <a:latin typeface="+mj-lt"/>
                <a:ea typeface="ＭＳ Ｐゴシック" pitchFamily="1" charset="-128"/>
              </a:rPr>
              <a:t> </a:t>
            </a:r>
            <a:r>
              <a:rPr lang="en-US" altLang="en-US" sz="3600" b="1" dirty="0">
                <a:solidFill>
                  <a:srgbClr val="CC3300"/>
                </a:solidFill>
                <a:effectLst>
                  <a:outerShdw blurRad="38100" dist="38100" dir="2700000" algn="tl">
                    <a:srgbClr val="C0C0C0"/>
                  </a:outerShdw>
                </a:effectLst>
                <a:latin typeface="+mj-lt"/>
                <a:ea typeface="ＭＳ Ｐゴシック" pitchFamily="1" charset="-128"/>
              </a:rPr>
              <a:t>Transfer Characteristics</a:t>
            </a:r>
          </a:p>
        </p:txBody>
      </p:sp>
    </p:spTree>
    <p:extLst>
      <p:ext uri="{BB962C8B-B14F-4D97-AF65-F5344CB8AC3E}">
        <p14:creationId xmlns:p14="http://schemas.microsoft.com/office/powerpoint/2010/main" val="9884362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2854F3A6-3D5B-6060-DD4F-48C12DB1E113}"/>
              </a:ext>
            </a:extLst>
          </p:cNvPr>
          <p:cNvPicPr>
            <a:picLocks noChangeAspect="1"/>
          </p:cNvPicPr>
          <p:nvPr/>
        </p:nvPicPr>
        <p:blipFill>
          <a:blip r:embed="rId2"/>
          <a:stretch>
            <a:fillRect/>
          </a:stretch>
        </p:blipFill>
        <p:spPr>
          <a:xfrm>
            <a:off x="4953000" y="94875"/>
            <a:ext cx="4058216" cy="3134162"/>
          </a:xfrm>
          <a:prstGeom prst="rect">
            <a:avLst/>
          </a:prstGeom>
        </p:spPr>
      </p:pic>
      <p:pic>
        <p:nvPicPr>
          <p:cNvPr id="4" name="Imagine 3">
            <a:extLst>
              <a:ext uri="{FF2B5EF4-FFF2-40B4-BE49-F238E27FC236}">
                <a16:creationId xmlns:a16="http://schemas.microsoft.com/office/drawing/2014/main" id="{856E2872-E3C5-1B7E-42BD-FFAA1CEC1058}"/>
              </a:ext>
            </a:extLst>
          </p:cNvPr>
          <p:cNvPicPr>
            <a:picLocks noChangeAspect="1"/>
          </p:cNvPicPr>
          <p:nvPr/>
        </p:nvPicPr>
        <p:blipFill>
          <a:blip r:embed="rId3"/>
          <a:stretch>
            <a:fillRect/>
          </a:stretch>
        </p:blipFill>
        <p:spPr>
          <a:xfrm>
            <a:off x="762000" y="2724398"/>
            <a:ext cx="2819400" cy="777365"/>
          </a:xfrm>
          <a:prstGeom prst="rect">
            <a:avLst/>
          </a:prstGeom>
        </p:spPr>
      </p:pic>
      <p:sp>
        <p:nvSpPr>
          <p:cNvPr id="5" name="CasetăText 4">
            <a:extLst>
              <a:ext uri="{FF2B5EF4-FFF2-40B4-BE49-F238E27FC236}">
                <a16:creationId xmlns:a16="http://schemas.microsoft.com/office/drawing/2014/main" id="{7A34F9FF-9048-B942-F6F6-6317BCD6AFFD}"/>
              </a:ext>
            </a:extLst>
          </p:cNvPr>
          <p:cNvSpPr txBox="1"/>
          <p:nvPr/>
        </p:nvSpPr>
        <p:spPr>
          <a:xfrm>
            <a:off x="381000" y="1661956"/>
            <a:ext cx="4572000" cy="646331"/>
          </a:xfrm>
          <a:prstGeom prst="rect">
            <a:avLst/>
          </a:prstGeom>
          <a:noFill/>
        </p:spPr>
        <p:txBody>
          <a:bodyPr wrap="square">
            <a:spAutoFit/>
          </a:bodyPr>
          <a:lstStyle/>
          <a:p>
            <a:r>
              <a:rPr lang="ro-RO" dirty="0"/>
              <a:t>Eficiența porții pentru gestionarea TEC se determină prin caracteristica de transfer</a:t>
            </a:r>
            <a:endParaRPr lang="en-US" dirty="0"/>
          </a:p>
        </p:txBody>
      </p:sp>
      <p:sp>
        <p:nvSpPr>
          <p:cNvPr id="7" name="CasetăText 6">
            <a:extLst>
              <a:ext uri="{FF2B5EF4-FFF2-40B4-BE49-F238E27FC236}">
                <a16:creationId xmlns:a16="http://schemas.microsoft.com/office/drawing/2014/main" id="{BEDE68CB-CC73-BD9B-B7B2-981E1EDDC09D}"/>
              </a:ext>
            </a:extLst>
          </p:cNvPr>
          <p:cNvSpPr txBox="1"/>
          <p:nvPr/>
        </p:nvSpPr>
        <p:spPr>
          <a:xfrm>
            <a:off x="173125" y="4244290"/>
            <a:ext cx="3560675" cy="923330"/>
          </a:xfrm>
          <a:prstGeom prst="rect">
            <a:avLst/>
          </a:prstGeom>
          <a:noFill/>
        </p:spPr>
        <p:txBody>
          <a:bodyPr wrap="square">
            <a:spAutoFit/>
          </a:bodyPr>
          <a:lstStyle/>
          <a:p>
            <a:r>
              <a:rPr lang="ro-RO" dirty="0"/>
              <a:t>Iar rezistența de intrare a TEC se determină de rezistența p-n joncțiunii la polarizare inversă:</a:t>
            </a:r>
            <a:endParaRPr lang="en-US" dirty="0"/>
          </a:p>
        </p:txBody>
      </p:sp>
      <p:pic>
        <p:nvPicPr>
          <p:cNvPr id="9" name="Imagine 8">
            <a:extLst>
              <a:ext uri="{FF2B5EF4-FFF2-40B4-BE49-F238E27FC236}">
                <a16:creationId xmlns:a16="http://schemas.microsoft.com/office/drawing/2014/main" id="{D32F2363-5A7E-BA13-3FE5-D16697F05096}"/>
              </a:ext>
            </a:extLst>
          </p:cNvPr>
          <p:cNvPicPr>
            <a:picLocks noChangeAspect="1"/>
          </p:cNvPicPr>
          <p:nvPr/>
        </p:nvPicPr>
        <p:blipFill>
          <a:blip r:embed="rId4"/>
          <a:stretch>
            <a:fillRect/>
          </a:stretch>
        </p:blipFill>
        <p:spPr>
          <a:xfrm>
            <a:off x="838200" y="5334986"/>
            <a:ext cx="2133600" cy="661415"/>
          </a:xfrm>
          <a:prstGeom prst="rect">
            <a:avLst/>
          </a:prstGeom>
        </p:spPr>
      </p:pic>
    </p:spTree>
    <p:extLst>
      <p:ext uri="{BB962C8B-B14F-4D97-AF65-F5344CB8AC3E}">
        <p14:creationId xmlns:p14="http://schemas.microsoft.com/office/powerpoint/2010/main" val="33828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a:extLst>
              <a:ext uri="{FF2B5EF4-FFF2-40B4-BE49-F238E27FC236}">
                <a16:creationId xmlns:a16="http://schemas.microsoft.com/office/drawing/2014/main" id="{62232253-9C81-4A89-B0D8-1681C99FB97E}"/>
              </a:ext>
            </a:extLst>
          </p:cNvPr>
          <p:cNvSpPr txBox="1">
            <a:spLocks noChangeArrowheads="1"/>
          </p:cNvSpPr>
          <p:nvPr/>
        </p:nvSpPr>
        <p:spPr bwMode="auto">
          <a:xfrm>
            <a:off x="0" y="2286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JFET Transfer Curve</a:t>
            </a:r>
          </a:p>
        </p:txBody>
      </p:sp>
      <p:sp>
        <p:nvSpPr>
          <p:cNvPr id="29699" name="Text Box 13">
            <a:extLst>
              <a:ext uri="{FF2B5EF4-FFF2-40B4-BE49-F238E27FC236}">
                <a16:creationId xmlns:a16="http://schemas.microsoft.com/office/drawing/2014/main" id="{E30BB25B-8EDD-4000-94BD-8658DAE828BE}"/>
              </a:ext>
            </a:extLst>
          </p:cNvPr>
          <p:cNvSpPr txBox="1">
            <a:spLocks noChangeArrowheads="1"/>
          </p:cNvSpPr>
          <p:nvPr/>
        </p:nvSpPr>
        <p:spPr bwMode="auto">
          <a:xfrm>
            <a:off x="5100918" y="1905000"/>
            <a:ext cx="228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mj-lt"/>
              </a:rPr>
              <a:t>This graph shows the value of I</a:t>
            </a:r>
            <a:r>
              <a:rPr lang="en-US" altLang="en-US" sz="1800" b="1" baseline="-25000" dirty="0">
                <a:latin typeface="+mj-lt"/>
              </a:rPr>
              <a:t>D</a:t>
            </a:r>
            <a:r>
              <a:rPr lang="en-US" altLang="en-US" sz="1800" b="1" dirty="0">
                <a:latin typeface="+mj-lt"/>
              </a:rPr>
              <a:t> for a given value of V</a:t>
            </a:r>
            <a:r>
              <a:rPr lang="en-US" altLang="en-US" sz="1800" b="1" baseline="-25000" dirty="0">
                <a:latin typeface="+mj-lt"/>
              </a:rPr>
              <a:t>GS</a:t>
            </a:r>
            <a:r>
              <a:rPr lang="en-US" altLang="en-US" sz="1800" b="1" dirty="0">
                <a:latin typeface="+mj-lt"/>
              </a:rPr>
              <a:t>.</a:t>
            </a:r>
          </a:p>
        </p:txBody>
      </p:sp>
      <p:pic>
        <p:nvPicPr>
          <p:cNvPr id="14350" name="Picture 14">
            <a:extLst>
              <a:ext uri="{FF2B5EF4-FFF2-40B4-BE49-F238E27FC236}">
                <a16:creationId xmlns:a16="http://schemas.microsoft.com/office/drawing/2014/main" id="{A80066FA-FED1-496C-83E0-133CF73D8522}"/>
              </a:ext>
            </a:extLst>
          </p:cNvPr>
          <p:cNvPicPr>
            <a:picLocks noChangeAspect="1" noChangeArrowheads="1"/>
          </p:cNvPicPr>
          <p:nvPr/>
        </p:nvPicPr>
        <p:blipFill>
          <a:blip r:embed="rId2"/>
          <a:srcRect/>
          <a:stretch>
            <a:fillRect/>
          </a:stretch>
        </p:blipFill>
        <p:spPr bwMode="auto">
          <a:xfrm>
            <a:off x="2958556" y="2958726"/>
            <a:ext cx="5898573" cy="2971800"/>
          </a:xfrm>
          <a:prstGeom prst="rect">
            <a:avLst/>
          </a:prstGeom>
          <a:noFill/>
          <a:effectLst>
            <a:outerShdw dist="107763" dir="2700000" algn="ctr" rotWithShape="0">
              <a:srgbClr val="808080">
                <a:alpha val="50000"/>
              </a:srgbClr>
            </a:outerShdw>
          </a:effectLst>
        </p:spPr>
      </p:pic>
      <p:sp>
        <p:nvSpPr>
          <p:cNvPr id="14352" name="Text Box 16">
            <a:extLst>
              <a:ext uri="{FF2B5EF4-FFF2-40B4-BE49-F238E27FC236}">
                <a16:creationId xmlns:a16="http://schemas.microsoft.com/office/drawing/2014/main" id="{B06F93C3-B807-4788-8FCB-68D8BE5C7368}"/>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91B47D8E-9CBC-4F15-BF82-9B54C1E573EF}" type="slidenum">
              <a:rPr lang="en-US" altLang="en-US" sz="1200" b="1">
                <a:effectLst>
                  <a:outerShdw blurRad="38100" dist="38100" dir="2700000" algn="tl">
                    <a:srgbClr val="C0C0C0"/>
                  </a:outerShdw>
                </a:effectLst>
              </a:rPr>
              <a:pPr algn="ctr" eaLnBrk="1" hangingPunct="1">
                <a:spcBef>
                  <a:spcPct val="50000"/>
                </a:spcBef>
              </a:pPr>
              <a:t>13</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8962164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16">
            <a:extLst>
              <a:ext uri="{FF2B5EF4-FFF2-40B4-BE49-F238E27FC236}">
                <a16:creationId xmlns:a16="http://schemas.microsoft.com/office/drawing/2014/main" id="{86C84D92-D23A-4AC6-9116-7854F47F5374}"/>
              </a:ext>
            </a:extLst>
          </p:cNvPr>
          <p:cNvSpPr txBox="1">
            <a:spLocks noChangeArrowheads="1"/>
          </p:cNvSpPr>
          <p:nvPr/>
        </p:nvSpPr>
        <p:spPr bwMode="auto">
          <a:xfrm>
            <a:off x="457200" y="10668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Times" panose="02020603050405020304" pitchFamily="18" charset="0"/>
              </a:rPr>
              <a:t>Using I</a:t>
            </a:r>
            <a:r>
              <a:rPr lang="en-US" altLang="en-US" sz="1800" b="1" baseline="-25000">
                <a:latin typeface="Times" panose="02020603050405020304" pitchFamily="18" charset="0"/>
              </a:rPr>
              <a:t>DSS</a:t>
            </a:r>
            <a:r>
              <a:rPr lang="en-US" altLang="en-US" sz="1800" b="1">
                <a:latin typeface="Times" panose="02020603050405020304" pitchFamily="18" charset="0"/>
              </a:rPr>
              <a:t> and Vp (V</a:t>
            </a:r>
            <a:r>
              <a:rPr lang="en-US" altLang="en-US" sz="1800" b="1" baseline="-25000">
                <a:latin typeface="Times" panose="02020603050405020304" pitchFamily="18" charset="0"/>
              </a:rPr>
              <a:t>GS(off)</a:t>
            </a:r>
            <a:r>
              <a:rPr lang="en-US" altLang="en-US" sz="1800" b="1">
                <a:latin typeface="Times" panose="02020603050405020304" pitchFamily="18" charset="0"/>
              </a:rPr>
              <a:t>) values found in a specification sheet, the transfer curve can be plotted according to these three steps:	</a:t>
            </a:r>
          </a:p>
        </p:txBody>
      </p:sp>
      <p:sp>
        <p:nvSpPr>
          <p:cNvPr id="8198" name="Rectangle 23">
            <a:extLst>
              <a:ext uri="{FF2B5EF4-FFF2-40B4-BE49-F238E27FC236}">
                <a16:creationId xmlns:a16="http://schemas.microsoft.com/office/drawing/2014/main" id="{10F570E5-3E0E-42D1-8CAA-ABE1463CD182}"/>
              </a:ext>
            </a:extLst>
          </p:cNvPr>
          <p:cNvSpPr>
            <a:spLocks noChangeArrowheads="1"/>
          </p:cNvSpPr>
          <p:nvPr/>
        </p:nvSpPr>
        <p:spPr bwMode="auto">
          <a:xfrm>
            <a:off x="1828800" y="2209800"/>
            <a:ext cx="586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8199" name="Group 42">
            <a:extLst>
              <a:ext uri="{FF2B5EF4-FFF2-40B4-BE49-F238E27FC236}">
                <a16:creationId xmlns:a16="http://schemas.microsoft.com/office/drawing/2014/main" id="{AB24D474-D4BB-43E3-8CDD-138948E0C85C}"/>
              </a:ext>
            </a:extLst>
          </p:cNvPr>
          <p:cNvGrpSpPr>
            <a:grpSpLocks/>
          </p:cNvGrpSpPr>
          <p:nvPr/>
        </p:nvGrpSpPr>
        <p:grpSpPr bwMode="auto">
          <a:xfrm>
            <a:off x="685800" y="1828800"/>
            <a:ext cx="5410200" cy="1447800"/>
            <a:chOff x="384" y="1056"/>
            <a:chExt cx="3408" cy="912"/>
          </a:xfrm>
        </p:grpSpPr>
        <p:sp>
          <p:nvSpPr>
            <p:cNvPr id="13336" name="Rectangle 24">
              <a:extLst>
                <a:ext uri="{FF2B5EF4-FFF2-40B4-BE49-F238E27FC236}">
                  <a16:creationId xmlns:a16="http://schemas.microsoft.com/office/drawing/2014/main" id="{8A5DA7B4-CD7E-4482-A9B9-180AEEB4604A}"/>
                </a:ext>
              </a:extLst>
            </p:cNvPr>
            <p:cNvSpPr>
              <a:spLocks noChangeArrowheads="1"/>
            </p:cNvSpPr>
            <p:nvPr/>
          </p:nvSpPr>
          <p:spPr bwMode="auto">
            <a:xfrm>
              <a:off x="384" y="1056"/>
              <a:ext cx="3408" cy="912"/>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sp>
          <p:nvSpPr>
            <p:cNvPr id="8211" name="Rectangle 17">
              <a:extLst>
                <a:ext uri="{FF2B5EF4-FFF2-40B4-BE49-F238E27FC236}">
                  <a16:creationId xmlns:a16="http://schemas.microsoft.com/office/drawing/2014/main" id="{5450A5D3-47F8-42A2-B382-2DD1D269FA61}"/>
                </a:ext>
              </a:extLst>
            </p:cNvPr>
            <p:cNvSpPr>
              <a:spLocks noChangeArrowheads="1"/>
            </p:cNvSpPr>
            <p:nvPr/>
          </p:nvSpPr>
          <p:spPr bwMode="auto">
            <a:xfrm>
              <a:off x="672" y="1680"/>
              <a:ext cx="30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latin typeface="Times New Roman" panose="02020603050405020304" pitchFamily="18" charset="0"/>
                </a:rPr>
                <a:t>Solving for V</a:t>
              </a:r>
              <a:r>
                <a:rPr lang="en-US" altLang="en-US" sz="1800" b="1" baseline="-25000">
                  <a:latin typeface="Times New Roman" panose="02020603050405020304" pitchFamily="18" charset="0"/>
                </a:rPr>
                <a:t>GS</a:t>
              </a:r>
              <a:r>
                <a:rPr lang="en-US" altLang="en-US" sz="1800" b="1">
                  <a:latin typeface="Times New Roman" panose="02020603050405020304" pitchFamily="18" charset="0"/>
                </a:rPr>
                <a:t> = 0V	I</a:t>
              </a:r>
              <a:r>
                <a:rPr lang="en-US" altLang="en-US" sz="1800" b="1" baseline="-25000">
                  <a:latin typeface="Times New Roman" panose="02020603050405020304" pitchFamily="18" charset="0"/>
                </a:rPr>
                <a:t>D </a:t>
              </a:r>
              <a:r>
                <a:rPr lang="en-US" altLang="en-US" sz="1800" b="1">
                  <a:latin typeface="Times New Roman" panose="02020603050405020304" pitchFamily="18" charset="0"/>
                </a:rPr>
                <a:t>= I</a:t>
              </a:r>
              <a:r>
                <a:rPr lang="en-US" altLang="en-US" sz="1800" b="1" baseline="-25000">
                  <a:latin typeface="Times New Roman" panose="02020603050405020304" pitchFamily="18" charset="0"/>
                </a:rPr>
                <a:t>DSS</a:t>
              </a:r>
            </a:p>
          </p:txBody>
        </p:sp>
        <p:graphicFrame>
          <p:nvGraphicFramePr>
            <p:cNvPr id="8196" name="Object 20">
              <a:extLst>
                <a:ext uri="{FF2B5EF4-FFF2-40B4-BE49-F238E27FC236}">
                  <a16:creationId xmlns:a16="http://schemas.microsoft.com/office/drawing/2014/main" id="{58067745-2A9B-4580-A94B-CC0B77946DC2}"/>
                </a:ext>
              </a:extLst>
            </p:cNvPr>
            <p:cNvGraphicFramePr>
              <a:graphicFrameLocks noChangeAspect="1"/>
            </p:cNvGraphicFramePr>
            <p:nvPr/>
          </p:nvGraphicFramePr>
          <p:xfrm>
            <a:off x="2448" y="1344"/>
            <a:ext cx="1152" cy="425"/>
          </p:xfrm>
          <a:graphic>
            <a:graphicData uri="http://schemas.openxmlformats.org/presentationml/2006/ole">
              <mc:AlternateContent xmlns:mc="http://schemas.openxmlformats.org/markup-compatibility/2006">
                <mc:Choice xmlns:v="urn:schemas-microsoft-com:vml" Requires="v">
                  <p:oleObj name="Equation" r:id="rId2" imgW="1434960" imgH="533160" progId="Equation.3">
                    <p:embed/>
                  </p:oleObj>
                </mc:Choice>
                <mc:Fallback>
                  <p:oleObj name="Equation" r:id="rId2" imgW="1434960" imgH="533160" progId="Equation.3">
                    <p:embed/>
                    <p:pic>
                      <p:nvPicPr>
                        <p:cNvPr id="8196" name="Object 20">
                          <a:extLst>
                            <a:ext uri="{FF2B5EF4-FFF2-40B4-BE49-F238E27FC236}">
                              <a16:creationId xmlns:a16="http://schemas.microsoft.com/office/drawing/2014/main" id="{58067745-2A9B-4580-A94B-CC0B77946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344"/>
                          <a:ext cx="1152" cy="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339" name="Rectangle 27">
              <a:extLst>
                <a:ext uri="{FF2B5EF4-FFF2-40B4-BE49-F238E27FC236}">
                  <a16:creationId xmlns:a16="http://schemas.microsoft.com/office/drawing/2014/main" id="{86BABD96-6F3E-4349-8C44-AF4CDCA04E5E}"/>
                </a:ext>
              </a:extLst>
            </p:cNvPr>
            <p:cNvSpPr>
              <a:spLocks noChangeArrowheads="1"/>
            </p:cNvSpPr>
            <p:nvPr/>
          </p:nvSpPr>
          <p:spPr bwMode="auto">
            <a:xfrm>
              <a:off x="1968" y="1105"/>
              <a:ext cx="496" cy="231"/>
            </a:xfrm>
            <a:prstGeom prst="rect">
              <a:avLst/>
            </a:prstGeom>
            <a:noFill/>
            <a:ln w="9525">
              <a:noFill/>
              <a:miter lim="800000"/>
              <a:headEnd/>
              <a:tailEnd/>
            </a:ln>
            <a:effectLst/>
          </p:spPr>
          <p:txBody>
            <a:bodyPr wrap="none">
              <a:spAutoFit/>
            </a:bodyPr>
            <a:lstStyle/>
            <a:p>
              <a:pPr eaLnBrk="1" hangingPunct="1">
                <a:defRPr/>
              </a:pPr>
              <a:r>
                <a:rPr lang="en-US" altLang="en-US" sz="1800" b="1">
                  <a:solidFill>
                    <a:schemeClr val="accent2"/>
                  </a:solidFill>
                  <a:effectLst>
                    <a:outerShdw blurRad="38100" dist="38100" dir="2700000" algn="tl">
                      <a:srgbClr val="C0C0C0"/>
                    </a:outerShdw>
                  </a:effectLst>
                  <a:latin typeface="Times New Roman" pitchFamily="18" charset="0"/>
                  <a:ea typeface="ＭＳ Ｐゴシック" pitchFamily="1" charset="-128"/>
                </a:rPr>
                <a:t>Step 1</a:t>
              </a:r>
            </a:p>
          </p:txBody>
        </p:sp>
      </p:grpSp>
      <p:grpSp>
        <p:nvGrpSpPr>
          <p:cNvPr id="8200" name="Group 31">
            <a:extLst>
              <a:ext uri="{FF2B5EF4-FFF2-40B4-BE49-F238E27FC236}">
                <a16:creationId xmlns:a16="http://schemas.microsoft.com/office/drawing/2014/main" id="{DC1BDAD3-1FCE-47C4-B3A5-08C937CC8867}"/>
              </a:ext>
            </a:extLst>
          </p:cNvPr>
          <p:cNvGrpSpPr>
            <a:grpSpLocks/>
          </p:cNvGrpSpPr>
          <p:nvPr/>
        </p:nvGrpSpPr>
        <p:grpSpPr bwMode="auto">
          <a:xfrm>
            <a:off x="1447800" y="3429000"/>
            <a:ext cx="5715000" cy="1295400"/>
            <a:chOff x="624" y="2352"/>
            <a:chExt cx="3600" cy="816"/>
          </a:xfrm>
        </p:grpSpPr>
        <p:sp>
          <p:nvSpPr>
            <p:cNvPr id="13342" name="Rectangle 30">
              <a:extLst>
                <a:ext uri="{FF2B5EF4-FFF2-40B4-BE49-F238E27FC236}">
                  <a16:creationId xmlns:a16="http://schemas.microsoft.com/office/drawing/2014/main" id="{555A2870-1DE7-4851-AD21-13CAE3EAD05F}"/>
                </a:ext>
              </a:extLst>
            </p:cNvPr>
            <p:cNvSpPr>
              <a:spLocks noChangeArrowheads="1"/>
            </p:cNvSpPr>
            <p:nvPr/>
          </p:nvSpPr>
          <p:spPr bwMode="auto">
            <a:xfrm>
              <a:off x="624" y="2352"/>
              <a:ext cx="3456" cy="816"/>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sp>
          <p:nvSpPr>
            <p:cNvPr id="8208" name="Text Box 18">
              <a:extLst>
                <a:ext uri="{FF2B5EF4-FFF2-40B4-BE49-F238E27FC236}">
                  <a16:creationId xmlns:a16="http://schemas.microsoft.com/office/drawing/2014/main" id="{1E829E34-A436-4F3D-B130-7CBEB2A1C485}"/>
                </a:ext>
              </a:extLst>
            </p:cNvPr>
            <p:cNvSpPr txBox="1">
              <a:spLocks noChangeArrowheads="1"/>
            </p:cNvSpPr>
            <p:nvPr/>
          </p:nvSpPr>
          <p:spPr bwMode="auto">
            <a:xfrm>
              <a:off x="624" y="2880"/>
              <a:ext cx="36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a:latin typeface="Times New Roman" panose="02020603050405020304" pitchFamily="18" charset="0"/>
                </a:rPr>
                <a:t>Solving for V</a:t>
              </a:r>
              <a:r>
                <a:rPr lang="en-US" altLang="en-US" sz="1800" b="1" baseline="-25000">
                  <a:latin typeface="Times New Roman" panose="02020603050405020304" pitchFamily="18" charset="0"/>
                </a:rPr>
                <a:t>GS</a:t>
              </a:r>
              <a:r>
                <a:rPr lang="en-US" altLang="en-US" sz="1800" b="1">
                  <a:latin typeface="Times New Roman" panose="02020603050405020304" pitchFamily="18" charset="0"/>
                </a:rPr>
                <a:t> = V</a:t>
              </a:r>
              <a:r>
                <a:rPr lang="en-US" altLang="en-US" sz="1800" b="1" baseline="-25000">
                  <a:latin typeface="Times New Roman" panose="02020603050405020304" pitchFamily="18" charset="0"/>
                </a:rPr>
                <a:t>p</a:t>
              </a:r>
              <a:r>
                <a:rPr lang="en-US" altLang="en-US" sz="1800" b="1">
                  <a:latin typeface="Times New Roman" panose="02020603050405020304" pitchFamily="18" charset="0"/>
                </a:rPr>
                <a:t> (V</a:t>
              </a:r>
              <a:r>
                <a:rPr lang="en-US" altLang="en-US" sz="1800" b="1" baseline="-25000">
                  <a:latin typeface="Times New Roman" panose="02020603050405020304" pitchFamily="18" charset="0"/>
                </a:rPr>
                <a:t>GS(off)</a:t>
              </a:r>
              <a:r>
                <a:rPr lang="en-US" altLang="en-US" sz="1800" b="1">
                  <a:latin typeface="Times New Roman" panose="02020603050405020304" pitchFamily="18" charset="0"/>
                </a:rPr>
                <a:t>)  I</a:t>
              </a:r>
              <a:r>
                <a:rPr lang="en-US" altLang="en-US" sz="1800" b="1" baseline="-25000">
                  <a:latin typeface="Times New Roman" panose="02020603050405020304" pitchFamily="18" charset="0"/>
                </a:rPr>
                <a:t>D</a:t>
              </a:r>
              <a:r>
                <a:rPr lang="en-US" altLang="en-US" sz="1800" b="1">
                  <a:latin typeface="Times New Roman" panose="02020603050405020304" pitchFamily="18" charset="0"/>
                </a:rPr>
                <a:t> = 0A</a:t>
              </a:r>
            </a:p>
          </p:txBody>
        </p:sp>
        <p:graphicFrame>
          <p:nvGraphicFramePr>
            <p:cNvPr id="8195" name="Object 26">
              <a:extLst>
                <a:ext uri="{FF2B5EF4-FFF2-40B4-BE49-F238E27FC236}">
                  <a16:creationId xmlns:a16="http://schemas.microsoft.com/office/drawing/2014/main" id="{68011915-BA94-4794-B37F-534576AD9ABB}"/>
                </a:ext>
              </a:extLst>
            </p:cNvPr>
            <p:cNvGraphicFramePr>
              <a:graphicFrameLocks noChangeAspect="1"/>
            </p:cNvGraphicFramePr>
            <p:nvPr/>
          </p:nvGraphicFramePr>
          <p:xfrm>
            <a:off x="2544" y="2544"/>
            <a:ext cx="1200" cy="430"/>
          </p:xfrm>
          <a:graphic>
            <a:graphicData uri="http://schemas.openxmlformats.org/presentationml/2006/ole">
              <mc:AlternateContent xmlns:mc="http://schemas.openxmlformats.org/markup-compatibility/2006">
                <mc:Choice xmlns:v="urn:schemas-microsoft-com:vml" Requires="v">
                  <p:oleObj name="Equation" r:id="rId4" imgW="1485720" imgH="533160" progId="Equation.3">
                    <p:embed/>
                  </p:oleObj>
                </mc:Choice>
                <mc:Fallback>
                  <p:oleObj name="Equation" r:id="rId4" imgW="1485720" imgH="533160" progId="Equation.3">
                    <p:embed/>
                    <p:pic>
                      <p:nvPicPr>
                        <p:cNvPr id="8195" name="Object 26">
                          <a:extLst>
                            <a:ext uri="{FF2B5EF4-FFF2-40B4-BE49-F238E27FC236}">
                              <a16:creationId xmlns:a16="http://schemas.microsoft.com/office/drawing/2014/main" id="{68011915-BA94-4794-B37F-534576AD9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2544"/>
                          <a:ext cx="1200"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41" name="Rectangle 29">
              <a:extLst>
                <a:ext uri="{FF2B5EF4-FFF2-40B4-BE49-F238E27FC236}">
                  <a16:creationId xmlns:a16="http://schemas.microsoft.com/office/drawing/2014/main" id="{8A97130F-5674-4511-8E26-0F6DAA8E36DA}"/>
                </a:ext>
              </a:extLst>
            </p:cNvPr>
            <p:cNvSpPr>
              <a:spLocks noChangeArrowheads="1"/>
            </p:cNvSpPr>
            <p:nvPr/>
          </p:nvSpPr>
          <p:spPr bwMode="auto">
            <a:xfrm>
              <a:off x="2064" y="2401"/>
              <a:ext cx="496" cy="231"/>
            </a:xfrm>
            <a:prstGeom prst="rect">
              <a:avLst/>
            </a:prstGeom>
            <a:noFill/>
            <a:ln w="9525">
              <a:noFill/>
              <a:miter lim="800000"/>
              <a:headEnd/>
              <a:tailEnd/>
            </a:ln>
            <a:effectLst/>
          </p:spPr>
          <p:txBody>
            <a:bodyPr wrap="none">
              <a:spAutoFit/>
            </a:bodyPr>
            <a:lstStyle/>
            <a:p>
              <a:pPr eaLnBrk="1" hangingPunct="1">
                <a:spcBef>
                  <a:spcPct val="50000"/>
                </a:spcBef>
                <a:defRPr/>
              </a:pPr>
              <a:r>
                <a:rPr lang="en-US" sz="1800" b="1">
                  <a:solidFill>
                    <a:schemeClr val="accent2"/>
                  </a:solidFill>
                  <a:effectLst>
                    <a:outerShdw blurRad="38100" dist="38100" dir="2700000" algn="tl">
                      <a:srgbClr val="C0C0C0"/>
                    </a:outerShdw>
                  </a:effectLst>
                  <a:latin typeface="Times New Roman" pitchFamily="18" charset="0"/>
                  <a:ea typeface="ＭＳ Ｐゴシック" pitchFamily="1" charset="-128"/>
                </a:rPr>
                <a:t>Step 2</a:t>
              </a:r>
            </a:p>
          </p:txBody>
        </p:sp>
      </p:grpSp>
      <p:grpSp>
        <p:nvGrpSpPr>
          <p:cNvPr id="8201" name="Group 41">
            <a:extLst>
              <a:ext uri="{FF2B5EF4-FFF2-40B4-BE49-F238E27FC236}">
                <a16:creationId xmlns:a16="http://schemas.microsoft.com/office/drawing/2014/main" id="{6310540E-9D28-436E-BDD0-21C99365D6A7}"/>
              </a:ext>
            </a:extLst>
          </p:cNvPr>
          <p:cNvGrpSpPr>
            <a:grpSpLocks/>
          </p:cNvGrpSpPr>
          <p:nvPr/>
        </p:nvGrpSpPr>
        <p:grpSpPr bwMode="auto">
          <a:xfrm>
            <a:off x="3200400" y="4953000"/>
            <a:ext cx="5105400" cy="1174750"/>
            <a:chOff x="624" y="3168"/>
            <a:chExt cx="3216" cy="740"/>
          </a:xfrm>
        </p:grpSpPr>
        <p:sp>
          <p:nvSpPr>
            <p:cNvPr id="13345" name="Rectangle 33">
              <a:extLst>
                <a:ext uri="{FF2B5EF4-FFF2-40B4-BE49-F238E27FC236}">
                  <a16:creationId xmlns:a16="http://schemas.microsoft.com/office/drawing/2014/main" id="{3762ECE9-45BD-4898-8B56-75F3C22A499F}"/>
                </a:ext>
              </a:extLst>
            </p:cNvPr>
            <p:cNvSpPr>
              <a:spLocks noChangeArrowheads="1"/>
            </p:cNvSpPr>
            <p:nvPr/>
          </p:nvSpPr>
          <p:spPr bwMode="auto">
            <a:xfrm>
              <a:off x="624" y="3168"/>
              <a:ext cx="3216" cy="72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sp>
          <p:nvSpPr>
            <p:cNvPr id="8205" name="Rectangle 19">
              <a:extLst>
                <a:ext uri="{FF2B5EF4-FFF2-40B4-BE49-F238E27FC236}">
                  <a16:creationId xmlns:a16="http://schemas.microsoft.com/office/drawing/2014/main" id="{909EE76B-6F40-4B12-AE8B-03E122A7635F}"/>
                </a:ext>
              </a:extLst>
            </p:cNvPr>
            <p:cNvSpPr>
              <a:spLocks noChangeArrowheads="1"/>
            </p:cNvSpPr>
            <p:nvPr/>
          </p:nvSpPr>
          <p:spPr bwMode="auto">
            <a:xfrm>
              <a:off x="720" y="3504"/>
              <a:ext cx="22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latin typeface="Times New Roman" panose="02020603050405020304" pitchFamily="18" charset="0"/>
                </a:rPr>
                <a:t>Solving for V</a:t>
              </a:r>
              <a:r>
                <a:rPr lang="en-US" altLang="en-US" sz="1800" b="1" baseline="-25000">
                  <a:latin typeface="Times New Roman" panose="02020603050405020304" pitchFamily="18" charset="0"/>
                </a:rPr>
                <a:t>GS</a:t>
              </a:r>
              <a:r>
                <a:rPr lang="en-US" altLang="en-US" sz="1800" b="1">
                  <a:latin typeface="Times New Roman" panose="02020603050405020304" pitchFamily="18" charset="0"/>
                </a:rPr>
                <a:t>  = 0V to V</a:t>
              </a:r>
              <a:r>
                <a:rPr lang="en-US" altLang="en-US" sz="1800" b="1" baseline="-25000">
                  <a:latin typeface="Times New Roman" panose="02020603050405020304" pitchFamily="18" charset="0"/>
                </a:rPr>
                <a:t>p  </a:t>
              </a:r>
              <a:r>
                <a:rPr lang="en-US" altLang="en-US" sz="1800"/>
                <a:t> 	</a:t>
              </a:r>
            </a:p>
          </p:txBody>
        </p:sp>
        <p:graphicFrame>
          <p:nvGraphicFramePr>
            <p:cNvPr id="8194" name="Object 32">
              <a:extLst>
                <a:ext uri="{FF2B5EF4-FFF2-40B4-BE49-F238E27FC236}">
                  <a16:creationId xmlns:a16="http://schemas.microsoft.com/office/drawing/2014/main" id="{D831C587-1A76-4754-A3CF-8A6D90BF23D9}"/>
                </a:ext>
              </a:extLst>
            </p:cNvPr>
            <p:cNvGraphicFramePr>
              <a:graphicFrameLocks noChangeAspect="1"/>
            </p:cNvGraphicFramePr>
            <p:nvPr/>
          </p:nvGraphicFramePr>
          <p:xfrm>
            <a:off x="2544" y="3408"/>
            <a:ext cx="1152" cy="425"/>
          </p:xfrm>
          <a:graphic>
            <a:graphicData uri="http://schemas.openxmlformats.org/presentationml/2006/ole">
              <mc:AlternateContent xmlns:mc="http://schemas.openxmlformats.org/markup-compatibility/2006">
                <mc:Choice xmlns:v="urn:schemas-microsoft-com:vml" Requires="v">
                  <p:oleObj name="Equation" r:id="rId6" imgW="1434960" imgH="533160" progId="Equation.3">
                    <p:embed/>
                  </p:oleObj>
                </mc:Choice>
                <mc:Fallback>
                  <p:oleObj name="Equation" r:id="rId6" imgW="1434960" imgH="533160" progId="Equation.3">
                    <p:embed/>
                    <p:pic>
                      <p:nvPicPr>
                        <p:cNvPr id="8194" name="Object 32">
                          <a:extLst>
                            <a:ext uri="{FF2B5EF4-FFF2-40B4-BE49-F238E27FC236}">
                              <a16:creationId xmlns:a16="http://schemas.microsoft.com/office/drawing/2014/main" id="{D831C587-1A76-4754-A3CF-8A6D90BF2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3408"/>
                          <a:ext cx="1152" cy="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3352" name="Rectangle 40">
              <a:extLst>
                <a:ext uri="{FF2B5EF4-FFF2-40B4-BE49-F238E27FC236}">
                  <a16:creationId xmlns:a16="http://schemas.microsoft.com/office/drawing/2014/main" id="{66C39CDE-AA7A-4E30-BB45-761645DC95E6}"/>
                </a:ext>
              </a:extLst>
            </p:cNvPr>
            <p:cNvSpPr>
              <a:spLocks noChangeArrowheads="1"/>
            </p:cNvSpPr>
            <p:nvPr/>
          </p:nvSpPr>
          <p:spPr bwMode="auto">
            <a:xfrm>
              <a:off x="2016" y="3216"/>
              <a:ext cx="496" cy="231"/>
            </a:xfrm>
            <a:prstGeom prst="rect">
              <a:avLst/>
            </a:prstGeom>
            <a:noFill/>
            <a:ln w="9525">
              <a:noFill/>
              <a:miter lim="800000"/>
              <a:headEnd/>
              <a:tailEnd/>
            </a:ln>
            <a:effectLst/>
          </p:spPr>
          <p:txBody>
            <a:bodyPr wrap="none">
              <a:spAutoFit/>
            </a:bodyPr>
            <a:lstStyle/>
            <a:p>
              <a:pPr eaLnBrk="1" hangingPunct="1">
                <a:defRPr/>
              </a:pPr>
              <a:r>
                <a:rPr lang="en-US" altLang="en-US" sz="1800" b="1">
                  <a:solidFill>
                    <a:schemeClr val="accent2"/>
                  </a:solidFill>
                  <a:effectLst>
                    <a:outerShdw blurRad="38100" dist="38100" dir="2700000" algn="tl">
                      <a:srgbClr val="C0C0C0"/>
                    </a:outerShdw>
                  </a:effectLst>
                  <a:latin typeface="Times New Roman" pitchFamily="18" charset="0"/>
                  <a:ea typeface="ＭＳ Ｐゴシック" pitchFamily="1" charset="-128"/>
                </a:rPr>
                <a:t>Step 3</a:t>
              </a:r>
            </a:p>
          </p:txBody>
        </p:sp>
      </p:grpSp>
      <p:sp>
        <p:nvSpPr>
          <p:cNvPr id="13355" name="Text Box 43">
            <a:extLst>
              <a:ext uri="{FF2B5EF4-FFF2-40B4-BE49-F238E27FC236}">
                <a16:creationId xmlns:a16="http://schemas.microsoft.com/office/drawing/2014/main" id="{8DD1D64B-58A2-4D28-BEF0-C25953470D9B}"/>
              </a:ext>
            </a:extLst>
          </p:cNvPr>
          <p:cNvSpPr txBox="1">
            <a:spLocks noChangeArrowheads="1"/>
          </p:cNvSpPr>
          <p:nvPr/>
        </p:nvSpPr>
        <p:spPr bwMode="auto">
          <a:xfrm>
            <a:off x="152400" y="2286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Plotting the JFET Transfer Curve</a:t>
            </a:r>
          </a:p>
        </p:txBody>
      </p:sp>
      <p:sp>
        <p:nvSpPr>
          <p:cNvPr id="13357" name="Text Box 45">
            <a:extLst>
              <a:ext uri="{FF2B5EF4-FFF2-40B4-BE49-F238E27FC236}">
                <a16:creationId xmlns:a16="http://schemas.microsoft.com/office/drawing/2014/main" id="{AED9CC87-C301-4FDF-8FB1-F5D575D3BF97}"/>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4094F462-6BEC-4F44-94F2-66EEB37BF215}" type="slidenum">
              <a:rPr lang="en-US" altLang="en-US" sz="1200" b="1">
                <a:effectLst>
                  <a:outerShdw blurRad="38100" dist="38100" dir="2700000" algn="tl">
                    <a:srgbClr val="C0C0C0"/>
                  </a:outerShdw>
                </a:effectLst>
              </a:rPr>
              <a:pPr algn="ctr" eaLnBrk="1" hangingPunct="1">
                <a:spcBef>
                  <a:spcPct val="50000"/>
                </a:spcBef>
              </a:pPr>
              <a:t>14</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2752176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2">
            <a:extLst>
              <a:ext uri="{FF2B5EF4-FFF2-40B4-BE49-F238E27FC236}">
                <a16:creationId xmlns:a16="http://schemas.microsoft.com/office/drawing/2014/main" id="{CA8A94D6-D0FD-406B-8B2A-7EE84BE7BE77}"/>
              </a:ext>
            </a:extLst>
          </p:cNvPr>
          <p:cNvSpPr txBox="1">
            <a:spLocks noChangeArrowheads="1"/>
          </p:cNvSpPr>
          <p:nvPr/>
        </p:nvSpPr>
        <p:spPr bwMode="auto">
          <a:xfrm>
            <a:off x="381000" y="304800"/>
            <a:ext cx="8458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p-Channel JFETS</a:t>
            </a:r>
          </a:p>
        </p:txBody>
      </p:sp>
      <p:sp>
        <p:nvSpPr>
          <p:cNvPr id="27651" name="Text Box 13">
            <a:extLst>
              <a:ext uri="{FF2B5EF4-FFF2-40B4-BE49-F238E27FC236}">
                <a16:creationId xmlns:a16="http://schemas.microsoft.com/office/drawing/2014/main" id="{65020F56-977B-4FD7-8708-F9F2BDCAB613}"/>
              </a:ext>
            </a:extLst>
          </p:cNvPr>
          <p:cNvSpPr txBox="1">
            <a:spLocks noChangeArrowheads="1"/>
          </p:cNvSpPr>
          <p:nvPr/>
        </p:nvSpPr>
        <p:spPr bwMode="auto">
          <a:xfrm>
            <a:off x="533400" y="2362200"/>
            <a:ext cx="358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mj-lt"/>
              </a:rPr>
              <a:t>The </a:t>
            </a:r>
            <a:r>
              <a:rPr lang="en-US" altLang="en-US" sz="1800" b="1" i="1" dirty="0">
                <a:latin typeface="+mj-lt"/>
              </a:rPr>
              <a:t>p</a:t>
            </a:r>
            <a:r>
              <a:rPr lang="en-US" altLang="en-US" sz="1800" b="1" dirty="0">
                <a:latin typeface="+mj-lt"/>
              </a:rPr>
              <a:t>-channel JFET behaves the same as the </a:t>
            </a:r>
            <a:r>
              <a:rPr lang="en-US" altLang="en-US" sz="1800" b="1" i="1" dirty="0">
                <a:latin typeface="+mj-lt"/>
              </a:rPr>
              <a:t>n</a:t>
            </a:r>
            <a:r>
              <a:rPr lang="en-US" altLang="en-US" sz="1800" b="1" dirty="0">
                <a:latin typeface="+mj-lt"/>
              </a:rPr>
              <a:t>-channel JFET, except the voltage polarities and current directions are reversed</a:t>
            </a:r>
            <a:r>
              <a:rPr lang="en-US" altLang="en-US" sz="1800" dirty="0">
                <a:latin typeface="Times" panose="02020603050405020304" pitchFamily="18" charset="0"/>
              </a:rPr>
              <a:t>.</a:t>
            </a:r>
          </a:p>
        </p:txBody>
      </p:sp>
      <p:pic>
        <p:nvPicPr>
          <p:cNvPr id="18446" name="Picture 14">
            <a:extLst>
              <a:ext uri="{FF2B5EF4-FFF2-40B4-BE49-F238E27FC236}">
                <a16:creationId xmlns:a16="http://schemas.microsoft.com/office/drawing/2014/main" id="{A5324BA1-0BD5-4A23-8092-CD79495D9D20}"/>
              </a:ext>
            </a:extLst>
          </p:cNvPr>
          <p:cNvPicPr>
            <a:picLocks noChangeAspect="1" noChangeArrowheads="1"/>
          </p:cNvPicPr>
          <p:nvPr/>
        </p:nvPicPr>
        <p:blipFill>
          <a:blip r:embed="rId2"/>
          <a:srcRect/>
          <a:stretch>
            <a:fillRect/>
          </a:stretch>
        </p:blipFill>
        <p:spPr bwMode="auto">
          <a:xfrm>
            <a:off x="4495800" y="1524000"/>
            <a:ext cx="3371850" cy="3343275"/>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11795688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Text Box 12">
            <a:extLst>
              <a:ext uri="{FF2B5EF4-FFF2-40B4-BE49-F238E27FC236}">
                <a16:creationId xmlns:a16="http://schemas.microsoft.com/office/drawing/2014/main" id="{6576A232-ED8C-400A-A465-160C9D5323E0}"/>
              </a:ext>
            </a:extLst>
          </p:cNvPr>
          <p:cNvSpPr txBox="1">
            <a:spLocks noChangeArrowheads="1"/>
          </p:cNvSpPr>
          <p:nvPr/>
        </p:nvSpPr>
        <p:spPr bwMode="auto">
          <a:xfrm>
            <a:off x="381000" y="381000"/>
            <a:ext cx="8458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p-Channel JFET Characteristics</a:t>
            </a:r>
          </a:p>
        </p:txBody>
      </p:sp>
      <p:sp>
        <p:nvSpPr>
          <p:cNvPr id="28675" name="Text Box 13">
            <a:extLst>
              <a:ext uri="{FF2B5EF4-FFF2-40B4-BE49-F238E27FC236}">
                <a16:creationId xmlns:a16="http://schemas.microsoft.com/office/drawing/2014/main" id="{36971053-5319-412C-8317-947DBEF12FD9}"/>
              </a:ext>
            </a:extLst>
          </p:cNvPr>
          <p:cNvSpPr txBox="1">
            <a:spLocks noChangeArrowheads="1"/>
          </p:cNvSpPr>
          <p:nvPr/>
        </p:nvSpPr>
        <p:spPr bwMode="auto">
          <a:xfrm>
            <a:off x="411385" y="5160962"/>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mj-lt"/>
              </a:rPr>
              <a:t>Also note that at high levels of V</a:t>
            </a:r>
            <a:r>
              <a:rPr lang="en-US" altLang="en-US" sz="1800" b="1" baseline="-25000" dirty="0">
                <a:latin typeface="+mj-lt"/>
              </a:rPr>
              <a:t>DS</a:t>
            </a:r>
            <a:r>
              <a:rPr lang="en-US" altLang="en-US" sz="1800" b="1" dirty="0">
                <a:latin typeface="+mj-lt"/>
              </a:rPr>
              <a:t> the JFET reaches a breakdown situation:  I</a:t>
            </a:r>
            <a:r>
              <a:rPr lang="en-US" altLang="en-US" sz="1800" b="1" baseline="-25000" dirty="0">
                <a:latin typeface="+mj-lt"/>
              </a:rPr>
              <a:t>D</a:t>
            </a:r>
            <a:r>
              <a:rPr lang="en-US" altLang="en-US" sz="1800" b="1" dirty="0">
                <a:latin typeface="+mj-lt"/>
              </a:rPr>
              <a:t> increases uncontrollably if V</a:t>
            </a:r>
            <a:r>
              <a:rPr lang="en-US" altLang="en-US" sz="1800" b="1" baseline="-25000" dirty="0">
                <a:latin typeface="+mj-lt"/>
              </a:rPr>
              <a:t>DS</a:t>
            </a:r>
            <a:r>
              <a:rPr lang="en-US" altLang="en-US" sz="1800" b="1" dirty="0">
                <a:latin typeface="+mj-lt"/>
              </a:rPr>
              <a:t> &gt; </a:t>
            </a:r>
            <a:r>
              <a:rPr lang="en-US" altLang="en-US" sz="1800" b="1" dirty="0" err="1">
                <a:latin typeface="+mj-lt"/>
              </a:rPr>
              <a:t>V</a:t>
            </a:r>
            <a:r>
              <a:rPr lang="en-US" altLang="en-US" sz="1800" b="1" baseline="-25000" dirty="0" err="1">
                <a:latin typeface="+mj-lt"/>
              </a:rPr>
              <a:t>DSmax</a:t>
            </a:r>
            <a:r>
              <a:rPr lang="en-US" altLang="en-US" sz="1800" b="1" dirty="0">
                <a:latin typeface="+mj-lt"/>
              </a:rPr>
              <a:t>.</a:t>
            </a:r>
          </a:p>
        </p:txBody>
      </p:sp>
      <p:pic>
        <p:nvPicPr>
          <p:cNvPr id="17422" name="Picture 14">
            <a:extLst>
              <a:ext uri="{FF2B5EF4-FFF2-40B4-BE49-F238E27FC236}">
                <a16:creationId xmlns:a16="http://schemas.microsoft.com/office/drawing/2014/main" id="{0EA3C5E9-2872-4AE2-B178-B4F1439F4AFF}"/>
              </a:ext>
            </a:extLst>
          </p:cNvPr>
          <p:cNvPicPr>
            <a:picLocks noChangeAspect="1" noChangeArrowheads="1"/>
          </p:cNvPicPr>
          <p:nvPr/>
        </p:nvPicPr>
        <p:blipFill>
          <a:blip r:embed="rId2"/>
          <a:srcRect/>
          <a:stretch>
            <a:fillRect/>
          </a:stretch>
        </p:blipFill>
        <p:spPr bwMode="auto">
          <a:xfrm>
            <a:off x="4038600" y="1371600"/>
            <a:ext cx="4838700" cy="3267075"/>
          </a:xfrm>
          <a:prstGeom prst="rect">
            <a:avLst/>
          </a:prstGeom>
          <a:noFill/>
          <a:effectLst>
            <a:outerShdw dist="107763" dir="2700000" algn="ctr" rotWithShape="0">
              <a:srgbClr val="808080">
                <a:alpha val="50000"/>
              </a:srgbClr>
            </a:outerShdw>
          </a:effectLst>
        </p:spPr>
      </p:pic>
      <p:sp>
        <p:nvSpPr>
          <p:cNvPr id="28677" name="Rectangle 15">
            <a:extLst>
              <a:ext uri="{FF2B5EF4-FFF2-40B4-BE49-F238E27FC236}">
                <a16:creationId xmlns:a16="http://schemas.microsoft.com/office/drawing/2014/main" id="{5047128A-24C7-455A-875E-E28336543010}"/>
              </a:ext>
            </a:extLst>
          </p:cNvPr>
          <p:cNvSpPr>
            <a:spLocks noChangeArrowheads="1"/>
          </p:cNvSpPr>
          <p:nvPr/>
        </p:nvSpPr>
        <p:spPr bwMode="auto">
          <a:xfrm>
            <a:off x="381000" y="2438400"/>
            <a:ext cx="3581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latin typeface="+mj-lt"/>
              </a:rPr>
              <a:t>As V</a:t>
            </a:r>
            <a:r>
              <a:rPr lang="en-US" altLang="en-US" sz="1800" b="1" baseline="-25000" dirty="0">
                <a:latin typeface="+mj-lt"/>
              </a:rPr>
              <a:t>GS</a:t>
            </a:r>
            <a:r>
              <a:rPr lang="en-US" altLang="en-US" sz="1800" b="1" dirty="0">
                <a:latin typeface="+mj-lt"/>
              </a:rPr>
              <a:t> increases more positively</a:t>
            </a:r>
          </a:p>
          <a:p>
            <a:pPr eaLnBrk="1" hangingPunct="1"/>
            <a:endParaRPr lang="en-US" altLang="en-US" sz="1800" b="1" dirty="0">
              <a:latin typeface="+mj-lt"/>
            </a:endParaRPr>
          </a:p>
          <a:p>
            <a:pPr lvl="1" eaLnBrk="1" hangingPunct="1">
              <a:buFontTx/>
              <a:buChar char="•"/>
            </a:pPr>
            <a:r>
              <a:rPr lang="en-US" altLang="en-US" sz="1800" b="1" dirty="0">
                <a:latin typeface="+mj-lt"/>
              </a:rPr>
              <a:t>The depletion zone increases</a:t>
            </a:r>
          </a:p>
          <a:p>
            <a:pPr lvl="1" eaLnBrk="1" hangingPunct="1">
              <a:buFontTx/>
              <a:buChar char="•"/>
            </a:pPr>
            <a:r>
              <a:rPr lang="en-US" altLang="en-US" sz="1800" b="1" dirty="0">
                <a:latin typeface="+mj-lt"/>
              </a:rPr>
              <a:t>I</a:t>
            </a:r>
            <a:r>
              <a:rPr lang="en-US" altLang="en-US" sz="1800" b="1" baseline="-25000" dirty="0">
                <a:latin typeface="+mj-lt"/>
              </a:rPr>
              <a:t>D</a:t>
            </a:r>
            <a:r>
              <a:rPr lang="en-US" altLang="en-US" sz="1800" b="1" dirty="0">
                <a:latin typeface="+mj-lt"/>
              </a:rPr>
              <a:t> decreases (I</a:t>
            </a:r>
            <a:r>
              <a:rPr lang="en-US" altLang="en-US" sz="1800" b="1" baseline="-25000" dirty="0">
                <a:latin typeface="+mj-lt"/>
              </a:rPr>
              <a:t>D</a:t>
            </a:r>
            <a:r>
              <a:rPr lang="en-US" altLang="en-US" sz="1800" b="1" dirty="0">
                <a:latin typeface="+mj-lt"/>
              </a:rPr>
              <a:t> &lt; I</a:t>
            </a:r>
            <a:r>
              <a:rPr lang="en-US" altLang="en-US" sz="1800" b="1" baseline="-25000" dirty="0">
                <a:latin typeface="+mj-lt"/>
              </a:rPr>
              <a:t>DSS</a:t>
            </a:r>
            <a:r>
              <a:rPr lang="en-US" altLang="en-US" sz="1800" b="1" dirty="0">
                <a:latin typeface="+mj-lt"/>
              </a:rPr>
              <a:t>)</a:t>
            </a:r>
          </a:p>
          <a:p>
            <a:pPr lvl="1" eaLnBrk="1" hangingPunct="1">
              <a:buFontTx/>
              <a:buChar char="•"/>
            </a:pPr>
            <a:r>
              <a:rPr lang="en-US" altLang="en-US" sz="1800" b="1" dirty="0">
                <a:latin typeface="+mj-lt"/>
              </a:rPr>
              <a:t>Eventually I</a:t>
            </a:r>
            <a:r>
              <a:rPr lang="en-US" altLang="en-US" sz="1800" b="1" baseline="-25000" dirty="0">
                <a:latin typeface="+mj-lt"/>
              </a:rPr>
              <a:t>D</a:t>
            </a:r>
            <a:r>
              <a:rPr lang="en-US" altLang="en-US" sz="1800" b="1" dirty="0">
                <a:latin typeface="+mj-lt"/>
              </a:rPr>
              <a:t> = 0 A</a:t>
            </a:r>
          </a:p>
        </p:txBody>
      </p:sp>
    </p:spTree>
    <p:extLst>
      <p:ext uri="{BB962C8B-B14F-4D97-AF65-F5344CB8AC3E}">
        <p14:creationId xmlns:p14="http://schemas.microsoft.com/office/powerpoint/2010/main" val="16825740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9AE4874B-AC38-4C51-F451-22C52B54A191}"/>
              </a:ext>
            </a:extLst>
          </p:cNvPr>
          <p:cNvSpPr txBox="1"/>
          <p:nvPr/>
        </p:nvSpPr>
        <p:spPr>
          <a:xfrm>
            <a:off x="381000" y="1600200"/>
            <a:ext cx="8305800" cy="4524315"/>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Avantajele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tranzistorului</a:t>
            </a:r>
            <a:r>
              <a:rPr lang="en-US" b="1" dirty="0">
                <a:latin typeface="Times New Roman" panose="02020603050405020304" pitchFamily="18" charset="0"/>
                <a:cs typeface="Times New Roman" panose="02020603050405020304" pitchFamily="18" charset="0"/>
              </a:rPr>
              <a:t> cu </a:t>
            </a:r>
            <a:r>
              <a:rPr lang="en-US" b="1" dirty="0" err="1">
                <a:latin typeface="Times New Roman" panose="02020603050405020304" pitchFamily="18" charset="0"/>
                <a:cs typeface="Times New Roman" panose="02020603050405020304" pitchFamily="18" charset="0"/>
              </a:rPr>
              <a:t>efect</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câmp</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joncțiune</a:t>
            </a:r>
            <a:r>
              <a:rPr lang="en-US" b="1" dirty="0">
                <a:latin typeface="Times New Roman" panose="02020603050405020304" pitchFamily="18" charset="0"/>
                <a:cs typeface="Times New Roman" panose="02020603050405020304" pitchFamily="18" charset="0"/>
              </a:rPr>
              <a:t> (JFET)</a:t>
            </a:r>
            <a:endParaRPr lang="ro-RO"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Tehnologia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modernă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depinde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tranzistori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gama</a:t>
            </a:r>
            <a:r>
              <a:rPr lang="en-US" dirty="0">
                <a:latin typeface="Times New Roman" panose="02020603050405020304" pitchFamily="18" charset="0"/>
                <a:cs typeface="Times New Roman" panose="02020603050405020304" pitchFamily="18" charset="0"/>
              </a:rPr>
              <a:t> lor </a:t>
            </a:r>
            <a:r>
              <a:rPr lang="en-US" dirty="0" err="1">
                <a:latin typeface="Times New Roman" panose="02020603050405020304" pitchFamily="18" charset="0"/>
                <a:cs typeface="Times New Roman" panose="02020603050405020304" pitchFamily="18" charset="0"/>
              </a:rPr>
              <a:t>largă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avantaje</a:t>
            </a:r>
            <a:r>
              <a:rPr lang="en-US" dirty="0">
                <a:latin typeface="Times New Roman" panose="02020603050405020304" pitchFamily="18" charset="0"/>
                <a:cs typeface="Times New Roman" panose="02020603050405020304" pitchFamily="18" charset="0"/>
              </a:rPr>
              <a:t>, care sunt</a:t>
            </a:r>
            <a:r>
              <a:rPr lang="ro-RO" dirty="0">
                <a:latin typeface="Times New Roman" panose="02020603050405020304" pitchFamily="18" charset="0"/>
                <a:cs typeface="Times New Roman" panose="02020603050405020304" pitchFamily="18" charset="0"/>
              </a:rPr>
              <a:t>:</a:t>
            </a:r>
          </a:p>
          <a:p>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Stabilitate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Consum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redus</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energie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consumă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puțină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energie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îl</a:t>
            </a:r>
            <a:r>
              <a:rPr lang="en-US" dirty="0">
                <a:latin typeface="Times New Roman" panose="02020603050405020304" pitchFamily="18" charset="0"/>
                <a:cs typeface="Times New Roman" panose="02020603050405020304" pitchFamily="18" charset="0"/>
              </a:rPr>
              <a:t> face </a:t>
            </a:r>
            <a:r>
              <a:rPr lang="en-US" dirty="0" err="1">
                <a:latin typeface="Times New Roman" panose="02020603050405020304" pitchFamily="18" charset="0"/>
                <a:cs typeface="Times New Roman" panose="02020603050405020304" pitchFamily="18" charset="0"/>
              </a:rPr>
              <a:t>eficient</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punct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vedere</a:t>
            </a:r>
            <a:r>
              <a:rPr lang="en-US" dirty="0">
                <a:latin typeface="Times New Roman" panose="02020603050405020304" pitchFamily="18" charset="0"/>
                <a:cs typeface="Times New Roman" panose="02020603050405020304" pitchFamily="18" charset="0"/>
              </a:rPr>
              <a:t> energetic.</a:t>
            </a: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Impedanță</a:t>
            </a:r>
            <a:r>
              <a:rPr lang="en-US" b="1"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impedanțe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pot fi </a:t>
            </a:r>
            <a:r>
              <a:rPr lang="en-US" dirty="0" err="1">
                <a:latin typeface="Times New Roman" panose="02020603050405020304" pitchFamily="18" charset="0"/>
                <a:cs typeface="Times New Roman" panose="02020603050405020304" pitchFamily="18" charset="0"/>
              </a:rPr>
              <a:t>potrivite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amplificatoare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Simplitate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sunt </a:t>
            </a:r>
            <a:r>
              <a:rPr lang="en-US" dirty="0" err="1">
                <a:latin typeface="Times New Roman" panose="02020603050405020304" pitchFamily="18" charset="0"/>
                <a:cs typeface="Times New Roman" panose="02020603050405020304" pitchFamily="18" charset="0"/>
              </a:rPr>
              <a:t>relativ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simplu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necesită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aranjamente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complexe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polarizare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întâlnite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adesea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tranzistoare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Fără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curent</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poartă</a:t>
            </a:r>
            <a:r>
              <a:rPr lang="en-US" dirty="0">
                <a:latin typeface="Times New Roman" panose="02020603050405020304" pitchFamily="18" charset="0"/>
                <a:cs typeface="Times New Roman" panose="02020603050405020304" pitchFamily="18" charset="0"/>
              </a:rPr>
              <a:t>: JFET-urile nu au flux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poartă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simplifică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proiectarea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fluxul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evitat</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20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651CF6AD-9E37-2095-A8CC-02B4C0D1757E}"/>
              </a:ext>
            </a:extLst>
          </p:cNvPr>
          <p:cNvSpPr txBox="1"/>
          <p:nvPr/>
        </p:nvSpPr>
        <p:spPr>
          <a:xfrm>
            <a:off x="304800" y="1828800"/>
            <a:ext cx="8077200" cy="4801314"/>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Dezavantajele </a:t>
            </a:r>
            <a:r>
              <a:rPr lang="en-US" sz="1800" b="1" dirty="0" err="1">
                <a:latin typeface="Times New Roman" panose="02020603050405020304" pitchFamily="18" charset="0"/>
                <a:cs typeface="Times New Roman" panose="02020603050405020304" pitchFamily="18" charset="0"/>
              </a:rPr>
              <a:t>tranzistorului</a:t>
            </a:r>
            <a:r>
              <a:rPr lang="en-US" sz="1800" b="1" dirty="0">
                <a:latin typeface="Times New Roman" panose="02020603050405020304" pitchFamily="18" charset="0"/>
                <a:cs typeface="Times New Roman" panose="02020603050405020304" pitchFamily="18" charset="0"/>
              </a:rPr>
              <a:t> cu </a:t>
            </a:r>
            <a:r>
              <a:rPr lang="en-US" sz="1800" b="1" dirty="0" err="1">
                <a:latin typeface="Times New Roman" panose="02020603050405020304" pitchFamily="18" charset="0"/>
                <a:cs typeface="Times New Roman" panose="02020603050405020304" pitchFamily="18" charset="0"/>
              </a:rPr>
              <a:t>efect</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câmp</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joncțiune</a:t>
            </a:r>
            <a:r>
              <a:rPr lang="en-US" sz="1800" b="1" dirty="0">
                <a:latin typeface="Times New Roman" panose="02020603050405020304" pitchFamily="18" charset="0"/>
                <a:cs typeface="Times New Roman" panose="02020603050405020304" pitchFamily="18" charset="0"/>
              </a:rPr>
              <a:t> (JFET)</a:t>
            </a:r>
            <a:endParaRPr lang="ro-RO" sz="1800" b="1" dirty="0">
              <a:latin typeface="Times New Roman" panose="02020603050405020304" pitchFamily="18" charset="0"/>
              <a:cs typeface="Times New Roman" panose="02020603050405020304" pitchFamily="18" charset="0"/>
            </a:endParaRPr>
          </a:p>
          <a:p>
            <a:r>
              <a:rPr lang="en-US" sz="1800" dirty="0" err="1">
                <a:latin typeface="Times New Roman" panose="02020603050405020304" pitchFamily="18" charset="0"/>
                <a:cs typeface="Times New Roman" panose="02020603050405020304" pitchFamily="18" charset="0"/>
              </a:rPr>
              <a:t>Deși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tranzistorii</a:t>
            </a:r>
            <a:r>
              <a:rPr lang="en-US" sz="1800" dirty="0">
                <a:latin typeface="Times New Roman" panose="02020603050405020304" pitchFamily="18" charset="0"/>
                <a:cs typeface="Times New Roman" panose="02020603050405020304" pitchFamily="18" charset="0"/>
              </a:rPr>
              <a:t> sunt </a:t>
            </a:r>
            <a:r>
              <a:rPr lang="en-US" sz="1800" dirty="0" err="1">
                <a:latin typeface="Times New Roman" panose="02020603050405020304" pitchFamily="18" charset="0"/>
                <a:cs typeface="Times New Roman" panose="02020603050405020304" pitchFamily="18" charset="0"/>
              </a:rPr>
              <a:t>utilizați</a:t>
            </a:r>
            <a:r>
              <a:rPr lang="en-US" sz="1800" dirty="0">
                <a:latin typeface="Times New Roman" panose="02020603050405020304" pitchFamily="18" charset="0"/>
                <a:cs typeface="Times New Roman" panose="02020603050405020304" pitchFamily="18" charset="0"/>
              </a:rPr>
              <a:t> pe </a:t>
            </a:r>
            <a:r>
              <a:rPr lang="en-US" sz="1800" dirty="0" err="1">
                <a:latin typeface="Times New Roman" panose="02020603050405020304" pitchFamily="18" charset="0"/>
                <a:cs typeface="Times New Roman" panose="02020603050405020304" pitchFamily="18" charset="0"/>
              </a:rPr>
              <a:t>scară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largă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ei</a:t>
            </a:r>
            <a:r>
              <a:rPr lang="en-US" sz="1800" dirty="0">
                <a:latin typeface="Times New Roman" panose="02020603050405020304" pitchFamily="18" charset="0"/>
                <a:cs typeface="Times New Roman" panose="02020603050405020304" pitchFamily="18" charset="0"/>
              </a:rPr>
              <a:t> se </a:t>
            </a:r>
            <a:r>
              <a:rPr lang="en-US" sz="1800" dirty="0" err="1">
                <a:latin typeface="Times New Roman" panose="02020603050405020304" pitchFamily="18" charset="0"/>
                <a:cs typeface="Times New Roman" panose="02020603050405020304" pitchFamily="18" charset="0"/>
              </a:rPr>
              <a:t>confruntă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continuare</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unele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dezavantaje</a:t>
            </a:r>
            <a:r>
              <a:rPr lang="en-US" sz="1800" dirty="0">
                <a:latin typeface="Times New Roman" panose="02020603050405020304" pitchFamily="18" charset="0"/>
                <a:cs typeface="Times New Roman" panose="02020603050405020304" pitchFamily="18" charset="0"/>
              </a:rPr>
              <a:t>, care sunt enumerate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jos</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Dispozitiv</a:t>
            </a:r>
            <a:r>
              <a:rPr lang="en-US" sz="1800" b="1" dirty="0">
                <a:latin typeface="Times New Roman" panose="02020603050405020304" pitchFamily="18" charset="0"/>
                <a:cs typeface="Times New Roman" panose="02020603050405020304" pitchFamily="18" charset="0"/>
              </a:rPr>
              <a:t> unipolar</a:t>
            </a:r>
            <a:r>
              <a:rPr lang="en-US" sz="1800" dirty="0">
                <a:latin typeface="Times New Roman" panose="02020603050405020304" pitchFamily="18" charset="0"/>
                <a:cs typeface="Times New Roman" panose="02020603050405020304" pitchFamily="18" charset="0"/>
              </a:rPr>
              <a:t>: JFET-urile sunt </a:t>
            </a:r>
            <a:r>
              <a:rPr lang="en-US" sz="1800" dirty="0" err="1">
                <a:latin typeface="Times New Roman" panose="02020603050405020304" pitchFamily="18" charset="0"/>
                <a:cs typeface="Times New Roman" panose="02020603050405020304" pitchFamily="18" charset="0"/>
              </a:rPr>
              <a:t>dispozitive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unipolare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deoarece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fluxul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curent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poate</a:t>
            </a:r>
            <a:r>
              <a:rPr lang="en-US" sz="1800" dirty="0">
                <a:latin typeface="Times New Roman" panose="02020603050405020304" pitchFamily="18" charset="0"/>
                <a:cs typeface="Times New Roman" panose="02020603050405020304" pitchFamily="18" charset="0"/>
              </a:rPr>
              <a:t> fi </a:t>
            </a:r>
            <a:r>
              <a:rPr lang="en-US" sz="1800" dirty="0" err="1">
                <a:latin typeface="Times New Roman" panose="02020603050405020304" pitchFamily="18" charset="0"/>
                <a:cs typeface="Times New Roman" panose="02020603050405020304" pitchFamily="18" charset="0"/>
              </a:rPr>
              <a:t>controlat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mișcarea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singur</a:t>
            </a:r>
            <a:r>
              <a:rPr lang="en-US" sz="1800" dirty="0">
                <a:latin typeface="Times New Roman" panose="02020603050405020304" pitchFamily="18" charset="0"/>
                <a:cs typeface="Times New Roman" panose="02020603050405020304" pitchFamily="18" charset="0"/>
              </a:rPr>
              <a:t> tip de </a:t>
            </a:r>
            <a:r>
              <a:rPr lang="en-US" sz="1800" dirty="0" err="1">
                <a:latin typeface="Times New Roman" panose="02020603050405020304" pitchFamily="18" charset="0"/>
                <a:cs typeface="Times New Roman" panose="02020603050405020304" pitchFamily="18" charset="0"/>
              </a:rPr>
              <a:t>purtător</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sarcină</a:t>
            </a:r>
            <a:r>
              <a:rPr lang="en-US" sz="1800" dirty="0">
                <a:latin typeface="Times New Roman" panose="02020603050405020304" pitchFamily="18" charset="0"/>
                <a:cs typeface="Times New Roman" panose="02020603050405020304" pitchFamily="18" charset="0"/>
              </a:rPr>
              <a:t> (fie </a:t>
            </a:r>
            <a:r>
              <a:rPr lang="en-US" sz="1800" dirty="0" err="1">
                <a:latin typeface="Times New Roman" panose="02020603050405020304" pitchFamily="18" charset="0"/>
                <a:cs typeface="Times New Roman" panose="02020603050405020304" pitchFamily="18" charset="0"/>
              </a:rPr>
              <a:t>electroni</a:t>
            </a:r>
            <a:r>
              <a:rPr lang="en-US" sz="1800" dirty="0">
                <a:latin typeface="Times New Roman" panose="02020603050405020304" pitchFamily="18" charset="0"/>
                <a:cs typeface="Times New Roman" panose="02020603050405020304" pitchFamily="18" charset="0"/>
              </a:rPr>
              <a:t>, fie </a:t>
            </a:r>
            <a:r>
              <a:rPr lang="en-US" sz="1800" dirty="0" err="1">
                <a:latin typeface="Times New Roman" panose="02020603050405020304" pitchFamily="18" charset="0"/>
                <a:cs typeface="Times New Roman" panose="02020603050405020304" pitchFamily="18" charset="0"/>
              </a:rPr>
              <a:t>găuri</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Scurgeri</a:t>
            </a:r>
            <a:r>
              <a:rPr lang="en-US" sz="1800" b="1" dirty="0">
                <a:latin typeface="Times New Roman" panose="02020603050405020304" pitchFamily="18" charset="0"/>
                <a:cs typeface="Times New Roman" panose="02020603050405020304" pitchFamily="18" charset="0"/>
              </a:rPr>
              <a:t> la </a:t>
            </a:r>
            <a:r>
              <a:rPr lang="en-US" sz="1800" b="1" dirty="0" err="1">
                <a:latin typeface="Times New Roman" panose="02020603050405020304" pitchFamily="18" charset="0"/>
                <a:cs typeface="Times New Roman" panose="02020603050405020304" pitchFamily="18" charset="0"/>
              </a:rPr>
              <a:t>sursă</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poartă</a:t>
            </a:r>
            <a:r>
              <a:rPr lang="en-US" sz="1800" dirty="0">
                <a:latin typeface="Times New Roman" panose="02020603050405020304" pitchFamily="18" charset="0"/>
                <a:cs typeface="Times New Roman" panose="02020603050405020304" pitchFamily="18" charset="0"/>
              </a:rPr>
              <a:t>: JFET-urile pot </a:t>
            </a:r>
            <a:r>
              <a:rPr lang="en-US" sz="1800" dirty="0" err="1">
                <a:latin typeface="Times New Roman" panose="02020603050405020304" pitchFamily="18" charset="0"/>
                <a:cs typeface="Times New Roman" panose="02020603050405020304" pitchFamily="18" charset="0"/>
              </a:rPr>
              <a:t>prezenta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curenți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scurgere</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sursă</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poartă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necesar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aplicațiile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stricte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curent</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scurgere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Disponibilitate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limitată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disponibilitatea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mică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găsirea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unor</a:t>
            </a:r>
            <a:r>
              <a:rPr lang="en-US" sz="1800" dirty="0">
                <a:latin typeface="Times New Roman" panose="02020603050405020304" pitchFamily="18" charset="0"/>
                <a:cs typeface="Times New Roman" panose="02020603050405020304" pitchFamily="18" charset="0"/>
              </a:rPr>
              <a:t> JFET </a:t>
            </a:r>
            <a:r>
              <a:rPr lang="en-US" sz="1800" dirty="0" err="1">
                <a:latin typeface="Times New Roman" panose="02020603050405020304" pitchFamily="18" charset="0"/>
                <a:cs typeface="Times New Roman" panose="02020603050405020304" pitchFamily="18" charset="0"/>
              </a:rPr>
              <a:t>specifice</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caracteristici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specifice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poate</a:t>
            </a:r>
            <a:r>
              <a:rPr lang="en-US" sz="1800" dirty="0">
                <a:latin typeface="Times New Roman" panose="02020603050405020304" pitchFamily="18" charset="0"/>
                <a:cs typeface="Times New Roman" panose="02020603050405020304" pitchFamily="18" charset="0"/>
              </a:rPr>
              <a:t> fi o </a:t>
            </a:r>
            <a:r>
              <a:rPr lang="en-US" sz="1800" dirty="0" err="1">
                <a:latin typeface="Times New Roman" panose="02020603050405020304" pitchFamily="18" charset="0"/>
                <a:cs typeface="Times New Roman" panose="02020603050405020304" pitchFamily="18" charset="0"/>
              </a:rPr>
              <a:t>provocare</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Câștig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scăzut</a:t>
            </a:r>
            <a:r>
              <a:rPr lang="en-US" sz="1800" dirty="0">
                <a:latin typeface="Times New Roman" panose="02020603050405020304" pitchFamily="18" charset="0"/>
                <a:cs typeface="Times New Roman" panose="02020603050405020304" pitchFamily="18" charset="0"/>
              </a:rPr>
              <a:t>: are un </a:t>
            </a:r>
            <a:r>
              <a:rPr lang="en-US" sz="1800" dirty="0" err="1">
                <a:latin typeface="Times New Roman" panose="02020603050405020304" pitchFamily="18" charset="0"/>
                <a:cs typeface="Times New Roman" panose="02020603050405020304" pitchFamily="18" charset="0"/>
              </a:rPr>
              <a:t>câștig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scăzut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comparație</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alte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tipuri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tranzistoare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nu </a:t>
            </a:r>
            <a:r>
              <a:rPr lang="en-US" sz="1800" dirty="0" err="1">
                <a:latin typeface="Times New Roman" panose="02020603050405020304" pitchFamily="18" charset="0"/>
                <a:cs typeface="Times New Roman" panose="02020603050405020304" pitchFamily="18" charset="0"/>
              </a:rPr>
              <a:t>poate</a:t>
            </a:r>
            <a:r>
              <a:rPr lang="en-US" sz="1800" dirty="0">
                <a:latin typeface="Times New Roman" panose="02020603050405020304" pitchFamily="18" charset="0"/>
                <a:cs typeface="Times New Roman" panose="02020603050405020304" pitchFamily="18" charset="0"/>
              </a:rPr>
              <a:t> fi </a:t>
            </a:r>
            <a:r>
              <a:rPr lang="en-US" sz="1800" dirty="0" err="1">
                <a:latin typeface="Times New Roman" panose="02020603050405020304" pitchFamily="18" charset="0"/>
                <a:cs typeface="Times New Roman" panose="02020603050405020304" pitchFamily="18" charset="0"/>
              </a:rPr>
              <a:t>utilizat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aplicații</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câștig</a:t>
            </a:r>
            <a:r>
              <a:rPr lang="en-US" sz="1800" dirty="0">
                <a:latin typeface="Times New Roman" panose="02020603050405020304" pitchFamily="18" charset="0"/>
                <a:cs typeface="Times New Roman" panose="02020603050405020304" pitchFamily="18" charset="0"/>
              </a:rPr>
              <a:t> mare.</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Cost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scump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afecta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costul</a:t>
            </a:r>
            <a:r>
              <a:rPr lang="en-US" sz="1800" dirty="0">
                <a:latin typeface="Times New Roman" panose="02020603050405020304" pitchFamily="18" charset="0"/>
                <a:cs typeface="Times New Roman" panose="02020603050405020304" pitchFamily="18" charset="0"/>
              </a:rPr>
              <a:t> total al </a:t>
            </a:r>
            <a:r>
              <a:rPr lang="en-US" sz="1800" dirty="0" err="1">
                <a:latin typeface="Times New Roman" panose="02020603050405020304" pitchFamily="18" charset="0"/>
                <a:cs typeface="Times New Roman" panose="02020603050405020304" pitchFamily="18" charset="0"/>
              </a:rPr>
              <a:t>dispozitivelor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electronice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24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3FE8E887-6E6B-5585-DE74-658912AABDEF}"/>
              </a:ext>
            </a:extLst>
          </p:cNvPr>
          <p:cNvSpPr txBox="1"/>
          <p:nvPr/>
        </p:nvSpPr>
        <p:spPr>
          <a:xfrm>
            <a:off x="457200" y="751344"/>
            <a:ext cx="8458200" cy="5078313"/>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Aplicații ale </a:t>
            </a:r>
            <a:r>
              <a:rPr lang="en-US" sz="1800" b="1" dirty="0" err="1">
                <a:latin typeface="Times New Roman" panose="02020603050405020304" pitchFamily="18" charset="0"/>
                <a:cs typeface="Times New Roman" panose="02020603050405020304" pitchFamily="18" charset="0"/>
              </a:rPr>
              <a:t>tranzistorului</a:t>
            </a:r>
            <a:r>
              <a:rPr lang="en-US" sz="1800" b="1" dirty="0">
                <a:latin typeface="Times New Roman" panose="02020603050405020304" pitchFamily="18" charset="0"/>
                <a:cs typeface="Times New Roman" panose="02020603050405020304" pitchFamily="18" charset="0"/>
              </a:rPr>
              <a:t> cu </a:t>
            </a:r>
            <a:r>
              <a:rPr lang="en-US" sz="1800" b="1" dirty="0" err="1">
                <a:latin typeface="Times New Roman" panose="02020603050405020304" pitchFamily="18" charset="0"/>
                <a:cs typeface="Times New Roman" panose="02020603050405020304" pitchFamily="18" charset="0"/>
              </a:rPr>
              <a:t>efect</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câmp</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joncțiune</a:t>
            </a:r>
            <a:endParaRPr lang="ro-RO" sz="1800" b="1" dirty="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ro-RO"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Amplificatoare cu </a:t>
            </a:r>
            <a:r>
              <a:rPr lang="en-US" sz="1800" b="1" dirty="0" err="1">
                <a:latin typeface="Times New Roman" panose="02020603050405020304" pitchFamily="18" charset="0"/>
                <a:cs typeface="Times New Roman" panose="02020603050405020304" pitchFamily="18" charset="0"/>
              </a:rPr>
              <a:t>zgomot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redus</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sunt </a:t>
            </a:r>
            <a:r>
              <a:rPr lang="en-US" sz="1800" dirty="0" err="1">
                <a:latin typeface="Times New Roman" panose="02020603050405020304" pitchFamily="18" charset="0"/>
                <a:cs typeface="Times New Roman" panose="02020603050405020304" pitchFamily="18" charset="0"/>
              </a:rPr>
              <a:t>ideale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aplicații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amplificator</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zgomot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redus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procesarea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semnalelor</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înaltă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frecvență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circuite</a:t>
            </a:r>
            <a:r>
              <a:rPr lang="en-US" sz="1800" dirty="0">
                <a:latin typeface="Times New Roman" panose="02020603050405020304" pitchFamily="18" charset="0"/>
                <a:cs typeface="Times New Roman" panose="02020603050405020304" pitchFamily="18" charset="0"/>
              </a:rPr>
              <a:t> audio.</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Preamplificatoare</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înaltă</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impedanță</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sunt </a:t>
            </a:r>
            <a:r>
              <a:rPr lang="en-US" sz="1800" dirty="0" err="1">
                <a:latin typeface="Times New Roman" panose="02020603050405020304" pitchFamily="18" charset="0"/>
                <a:cs typeface="Times New Roman" panose="02020603050405020304" pitchFamily="18" charset="0"/>
              </a:rPr>
              <a:t>utilizate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preamplificatoare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senzori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înaltă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impedanță</a:t>
            </a:r>
            <a:r>
              <a:rPr lang="en-US" sz="1800" dirty="0">
                <a:latin typeface="Times New Roman" panose="02020603050405020304" pitchFamily="18" charset="0"/>
                <a:cs typeface="Times New Roman" panose="02020603050405020304" pitchFamily="18" charset="0"/>
              </a:rPr>
              <a:t>, cum </a:t>
            </a:r>
            <a:r>
              <a:rPr lang="en-US" sz="1800" dirty="0" err="1">
                <a:latin typeface="Times New Roman" panose="02020603050405020304" pitchFamily="18" charset="0"/>
                <a:cs typeface="Times New Roman" panose="02020603050405020304" pitchFamily="18" charset="0"/>
              </a:rPr>
              <a:t>ar</a:t>
            </a:r>
            <a:r>
              <a:rPr lang="en-US" sz="1800" dirty="0">
                <a:latin typeface="Times New Roman" panose="02020603050405020304" pitchFamily="18" charset="0"/>
                <a:cs typeface="Times New Roman" panose="02020603050405020304" pitchFamily="18" charset="0"/>
              </a:rPr>
              <a:t> fi </a:t>
            </a:r>
            <a:r>
              <a:rPr lang="en-US" sz="1800" dirty="0" err="1">
                <a:latin typeface="Times New Roman" panose="02020603050405020304" pitchFamily="18" charset="0"/>
                <a:cs typeface="Times New Roman" panose="02020603050405020304" pitchFamily="18" charset="0"/>
              </a:rPr>
              <a:t>accelerometrele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piezoelectrice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anumite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tipuri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microfoane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menține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integritatea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semnalului</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Circuite</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comutare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pot fi </a:t>
            </a:r>
            <a:r>
              <a:rPr lang="en-US" sz="1800" dirty="0" err="1">
                <a:latin typeface="Times New Roman" panose="02020603050405020304" pitchFamily="18" charset="0"/>
                <a:cs typeface="Times New Roman" panose="02020603050405020304" pitchFamily="18" charset="0"/>
              </a:rPr>
              <a:t>utilizate</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comutatoare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electronice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aplicații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putere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redusă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înaltă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frecvență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unde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necesară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comutarea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rapidă</a:t>
            </a:r>
            <a:r>
              <a:rPr lang="en-US" sz="1800" dirty="0">
                <a:latin typeface="Times New Roman" panose="02020603050405020304" pitchFamily="18" charset="0"/>
                <a:cs typeface="Times New Roman" panose="02020603050405020304" pitchFamily="18" charset="0"/>
              </a:rPr>
              <a:t>, cum </a:t>
            </a:r>
            <a:r>
              <a:rPr lang="en-US" sz="1800" dirty="0" err="1">
                <a:latin typeface="Times New Roman" panose="02020603050405020304" pitchFamily="18" charset="0"/>
                <a:cs typeface="Times New Roman" panose="02020603050405020304" pitchFamily="18" charset="0"/>
              </a:rPr>
              <a:t>ar</a:t>
            </a:r>
            <a:r>
              <a:rPr lang="en-US" sz="1800" dirty="0">
                <a:latin typeface="Times New Roman" panose="02020603050405020304" pitchFamily="18" charset="0"/>
                <a:cs typeface="Times New Roman" panose="02020603050405020304" pitchFamily="18" charset="0"/>
              </a:rPr>
              <a:t> fi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circuitele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comutare</a:t>
            </a:r>
            <a:r>
              <a:rPr lang="en-US" sz="1800" dirty="0">
                <a:latin typeface="Times New Roman" panose="02020603050405020304" pitchFamily="18" charset="0"/>
                <a:cs typeface="Times New Roman" panose="02020603050405020304" pitchFamily="18" charset="0"/>
              </a:rPr>
              <a:t> RF.</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Circuite</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eșantionare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și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reținere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circuitele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prelevare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reținere</a:t>
            </a:r>
            <a:r>
              <a:rPr lang="en-US" sz="1800" dirty="0">
                <a:latin typeface="Times New Roman" panose="02020603050405020304" pitchFamily="18" charset="0"/>
                <a:cs typeface="Times New Roman" panose="02020603050405020304" pitchFamily="18" charset="0"/>
              </a:rPr>
              <a:t>, JFET-urile pot </a:t>
            </a:r>
            <a:r>
              <a:rPr lang="en-US" sz="1800" dirty="0" err="1">
                <a:latin typeface="Times New Roman" panose="02020603050405020304" pitchFamily="18" charset="0"/>
                <a:cs typeface="Times New Roman" panose="02020603050405020304" pitchFamily="18" charset="0"/>
              </a:rPr>
              <a:t>eșantiona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semnalul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intrare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pot </a:t>
            </a:r>
            <a:r>
              <a:rPr lang="en-US" sz="1800" dirty="0" err="1">
                <a:latin typeface="Times New Roman" panose="02020603050405020304" pitchFamily="18" charset="0"/>
                <a:cs typeface="Times New Roman" panose="02020603050405020304" pitchFamily="18" charset="0"/>
              </a:rPr>
              <a:t>păstra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valoarea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acestuia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până</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următoarea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perioadă</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eșantionare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err="1">
                <a:latin typeface="Times New Roman" panose="02020603050405020304" pitchFamily="18" charset="0"/>
                <a:cs typeface="Times New Roman" panose="02020603050405020304" pitchFamily="18" charset="0"/>
              </a:rPr>
              <a:t>Regulatoare</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tensiune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pot fi </a:t>
            </a:r>
            <a:r>
              <a:rPr lang="en-US" sz="1800" dirty="0" err="1">
                <a:latin typeface="Times New Roman" panose="02020603050405020304" pitchFamily="18" charset="0"/>
                <a:cs typeface="Times New Roman" panose="02020603050405020304" pitchFamily="18" charset="0"/>
              </a:rPr>
              <a:t>utilizate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regulatoarele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tensiune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menține</a:t>
            </a:r>
            <a:r>
              <a:rPr lang="en-US" sz="1800" dirty="0">
                <a:latin typeface="Times New Roman" panose="02020603050405020304" pitchFamily="18" charset="0"/>
                <a:cs typeface="Times New Roman" panose="02020603050405020304" pitchFamily="18" charset="0"/>
              </a:rPr>
              <a:t> o </a:t>
            </a:r>
            <a:r>
              <a:rPr lang="en-US" sz="1800" dirty="0" err="1">
                <a:latin typeface="Times New Roman" panose="02020603050405020304" pitchFamily="18" charset="0"/>
                <a:cs typeface="Times New Roman" panose="02020603050405020304" pitchFamily="18" charset="0"/>
              </a:rPr>
              <a:t>ieșire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stabilă</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800" b="1" dirty="0">
                <a:latin typeface="Times New Roman" panose="02020603050405020304" pitchFamily="18" charset="0"/>
                <a:cs typeface="Times New Roman" panose="02020603050405020304" pitchFamily="18" charset="0"/>
              </a:rPr>
              <a:t>Oscilatoare:</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sunt </a:t>
            </a:r>
            <a:r>
              <a:rPr lang="en-US" sz="1800" dirty="0" err="1">
                <a:latin typeface="Times New Roman" panose="02020603050405020304" pitchFamily="18" charset="0"/>
                <a:cs typeface="Times New Roman" panose="02020603050405020304" pitchFamily="18" charset="0"/>
              </a:rPr>
              <a:t>importante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realizarea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oscilatoarelor</a:t>
            </a:r>
            <a:r>
              <a:rPr lang="en-US" sz="1800" dirty="0">
                <a:latin typeface="Times New Roman" panose="02020603050405020304" pitchFamily="18" charset="0"/>
                <a:cs typeface="Times New Roman" panose="02020603050405020304" pitchFamily="18" charset="0"/>
              </a:rPr>
              <a:t> care </a:t>
            </a:r>
            <a:r>
              <a:rPr lang="en-US" sz="1800" dirty="0" err="1">
                <a:latin typeface="Times New Roman" panose="02020603050405020304" pitchFamily="18" charset="0"/>
                <a:cs typeface="Times New Roman" panose="02020603050405020304" pitchFamily="18" charset="0"/>
              </a:rPr>
              <a:t>creează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forme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undă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repetate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asemenea</a:t>
            </a:r>
            <a:r>
              <a:rPr lang="en-US" sz="1800" dirty="0">
                <a:latin typeface="Times New Roman" panose="02020603050405020304" pitchFamily="18" charset="0"/>
                <a:cs typeface="Times New Roman" panose="02020603050405020304" pitchFamily="18" charset="0"/>
              </a:rPr>
              <a:t>, pot </a:t>
            </a:r>
            <a:r>
              <a:rPr lang="en-US" sz="1800" dirty="0" err="1">
                <a:latin typeface="Times New Roman" panose="02020603050405020304" pitchFamily="18" charset="0"/>
                <a:cs typeface="Times New Roman" panose="02020603050405020304" pitchFamily="18" charset="0"/>
              </a:rPr>
              <a:t>controla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frecvența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 genera </a:t>
            </a:r>
            <a:r>
              <a:rPr lang="en-US" sz="1800" dirty="0" err="1">
                <a:latin typeface="Times New Roman" panose="02020603050405020304" pitchFamily="18" charset="0"/>
                <a:cs typeface="Times New Roman" panose="02020603050405020304" pitchFamily="18" charset="0"/>
              </a:rPr>
              <a:t>forme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undă</a:t>
            </a:r>
            <a:r>
              <a:rPr lang="en-US" sz="1800" dirty="0">
                <a:latin typeface="Times New Roman" panose="02020603050405020304" pitchFamily="18" charset="0"/>
                <a:cs typeface="Times New Roman" panose="02020603050405020304" pitchFamily="18" charset="0"/>
              </a:rPr>
              <a:t> stabile.</a:t>
            </a:r>
          </a:p>
        </p:txBody>
      </p:sp>
    </p:spTree>
    <p:extLst>
      <p:ext uri="{BB962C8B-B14F-4D97-AF65-F5344CB8AC3E}">
        <p14:creationId xmlns:p14="http://schemas.microsoft.com/office/powerpoint/2010/main" val="151816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1CAC26-05E8-4FDC-86D4-80923E3DD58D}"/>
              </a:ext>
            </a:extLst>
          </p:cNvPr>
          <p:cNvSpPr>
            <a:spLocks noGrp="1" noChangeArrowheads="1"/>
          </p:cNvSpPr>
          <p:nvPr>
            <p:ph type="ctrTitle"/>
          </p:nvPr>
        </p:nvSpPr>
        <p:spPr bwMode="auto">
          <a:xfrm>
            <a:off x="0" y="170080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eaLnBrk="1" hangingPunct="1"/>
            <a:r>
              <a:rPr lang="en-US" altLang="en-US" sz="2400" b="1" dirty="0"/>
              <a:t>FET is a three terminal device used for applications similar to BJTs</a:t>
            </a:r>
            <a:br>
              <a:rPr lang="en-US" altLang="en-US" sz="2400" b="1" dirty="0"/>
            </a:br>
            <a:r>
              <a:rPr lang="en-US" altLang="en-US" sz="2400" b="1" dirty="0"/>
              <a:t>However , there are important differences between the two</a:t>
            </a:r>
            <a:br>
              <a:rPr lang="en-US" altLang="en-US" sz="2400" dirty="0"/>
            </a:br>
            <a:br>
              <a:rPr lang="en-US" altLang="en-US" sz="2400" dirty="0"/>
            </a:br>
            <a:r>
              <a:rPr lang="en-US" altLang="en-US" sz="2400" dirty="0"/>
              <a:t>  </a:t>
            </a:r>
          </a:p>
        </p:txBody>
      </p:sp>
      <p:pic>
        <p:nvPicPr>
          <p:cNvPr id="3" name="Picture 2">
            <a:extLst>
              <a:ext uri="{FF2B5EF4-FFF2-40B4-BE49-F238E27FC236}">
                <a16:creationId xmlns:a16="http://schemas.microsoft.com/office/drawing/2014/main" id="{60735B8A-55BA-4158-A1FF-81F0136833FF}"/>
              </a:ext>
            </a:extLst>
          </p:cNvPr>
          <p:cNvPicPr>
            <a:picLocks noChangeAspect="1"/>
          </p:cNvPicPr>
          <p:nvPr/>
        </p:nvPicPr>
        <p:blipFill>
          <a:blip r:embed="rId3"/>
          <a:stretch>
            <a:fillRect/>
          </a:stretch>
        </p:blipFill>
        <p:spPr>
          <a:xfrm>
            <a:off x="1066800" y="2565161"/>
            <a:ext cx="2209800" cy="2810004"/>
          </a:xfrm>
          <a:prstGeom prst="rect">
            <a:avLst/>
          </a:prstGeom>
        </p:spPr>
      </p:pic>
      <p:pic>
        <p:nvPicPr>
          <p:cNvPr id="5" name="Picture 4">
            <a:extLst>
              <a:ext uri="{FF2B5EF4-FFF2-40B4-BE49-F238E27FC236}">
                <a16:creationId xmlns:a16="http://schemas.microsoft.com/office/drawing/2014/main" id="{4549B4D2-831C-4375-A2C0-5A32F4A25873}"/>
              </a:ext>
            </a:extLst>
          </p:cNvPr>
          <p:cNvPicPr>
            <a:picLocks noChangeAspect="1"/>
          </p:cNvPicPr>
          <p:nvPr/>
        </p:nvPicPr>
        <p:blipFill>
          <a:blip r:embed="rId4"/>
          <a:stretch>
            <a:fillRect/>
          </a:stretch>
        </p:blipFill>
        <p:spPr>
          <a:xfrm>
            <a:off x="3599262" y="2565161"/>
            <a:ext cx="2303860" cy="2810004"/>
          </a:xfrm>
          <a:prstGeom prst="rect">
            <a:avLst/>
          </a:prstGeom>
        </p:spPr>
      </p:pic>
      <p:sp>
        <p:nvSpPr>
          <p:cNvPr id="2" name="TextBox 1">
            <a:extLst>
              <a:ext uri="{FF2B5EF4-FFF2-40B4-BE49-F238E27FC236}">
                <a16:creationId xmlns:a16="http://schemas.microsoft.com/office/drawing/2014/main" id="{9F015118-0E1D-475F-AEFF-787CEFA5693F}"/>
              </a:ext>
            </a:extLst>
          </p:cNvPr>
          <p:cNvSpPr txBox="1"/>
          <p:nvPr/>
        </p:nvSpPr>
        <p:spPr>
          <a:xfrm>
            <a:off x="3419872" y="560874"/>
            <a:ext cx="2088232" cy="707886"/>
          </a:xfrm>
          <a:prstGeom prst="rect">
            <a:avLst/>
          </a:prstGeom>
          <a:noFill/>
        </p:spPr>
        <p:txBody>
          <a:bodyPr wrap="square" rtlCol="0">
            <a:spAutoFit/>
          </a:bodyPr>
          <a:lstStyle/>
          <a:p>
            <a:r>
              <a:rPr lang="en-IN" sz="4000" dirty="0">
                <a:solidFill>
                  <a:srgbClr val="FF0000"/>
                </a:solidFill>
              </a:rPr>
              <a:t>FETs</a:t>
            </a:r>
          </a:p>
        </p:txBody>
      </p:sp>
    </p:spTree>
    <p:extLst>
      <p:ext uri="{BB962C8B-B14F-4D97-AF65-F5344CB8AC3E}">
        <p14:creationId xmlns:p14="http://schemas.microsoft.com/office/powerpoint/2010/main" val="283018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C68DBFE2-5F4B-4BA2-AE82-4E18B309E3DD}"/>
              </a:ext>
            </a:extLst>
          </p:cNvPr>
          <p:cNvSpPr txBox="1">
            <a:spLocks noChangeArrowheads="1"/>
          </p:cNvSpPr>
          <p:nvPr/>
        </p:nvSpPr>
        <p:spPr bwMode="auto">
          <a:xfrm>
            <a:off x="304800" y="381000"/>
            <a:ext cx="83058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MOSFETs</a:t>
            </a:r>
          </a:p>
        </p:txBody>
      </p:sp>
      <p:sp>
        <p:nvSpPr>
          <p:cNvPr id="29710" name="Text Box 14">
            <a:extLst>
              <a:ext uri="{FF2B5EF4-FFF2-40B4-BE49-F238E27FC236}">
                <a16:creationId xmlns:a16="http://schemas.microsoft.com/office/drawing/2014/main" id="{C5F43E86-2E61-46EE-9ED2-20040B16A781}"/>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ACD90FF2-BA39-4B93-889E-785CC8CC80B6}" type="slidenum">
              <a:rPr lang="en-US" altLang="en-US" sz="1200" b="1">
                <a:effectLst>
                  <a:outerShdw blurRad="38100" dist="38100" dir="2700000" algn="tl">
                    <a:srgbClr val="C0C0C0"/>
                  </a:outerShdw>
                </a:effectLst>
              </a:rPr>
              <a:pPr algn="ctr" eaLnBrk="1" hangingPunct="1">
                <a:spcBef>
                  <a:spcPct val="50000"/>
                </a:spcBef>
              </a:pPr>
              <a:t>20</a:t>
            </a:fld>
            <a:endParaRPr lang="en-US" altLang="en-US" sz="1200" b="1">
              <a:effectLst>
                <a:outerShdw blurRad="38100" dist="38100" dir="2700000" algn="tl">
                  <a:srgbClr val="C0C0C0"/>
                </a:outerShdw>
              </a:effectLst>
            </a:endParaRPr>
          </a:p>
        </p:txBody>
      </p:sp>
      <p:pic>
        <p:nvPicPr>
          <p:cNvPr id="3" name="Imagine 2">
            <a:extLst>
              <a:ext uri="{FF2B5EF4-FFF2-40B4-BE49-F238E27FC236}">
                <a16:creationId xmlns:a16="http://schemas.microsoft.com/office/drawing/2014/main" id="{32271C5B-30B5-0F7D-B6F5-102834F2915B}"/>
              </a:ext>
            </a:extLst>
          </p:cNvPr>
          <p:cNvPicPr>
            <a:picLocks noChangeAspect="1"/>
          </p:cNvPicPr>
          <p:nvPr/>
        </p:nvPicPr>
        <p:blipFill>
          <a:blip r:embed="rId2"/>
          <a:stretch>
            <a:fillRect/>
          </a:stretch>
        </p:blipFill>
        <p:spPr>
          <a:xfrm>
            <a:off x="685800" y="3048000"/>
            <a:ext cx="3477110" cy="2267266"/>
          </a:xfrm>
          <a:prstGeom prst="rect">
            <a:avLst/>
          </a:prstGeom>
        </p:spPr>
      </p:pic>
      <p:pic>
        <p:nvPicPr>
          <p:cNvPr id="5" name="Imagine 4">
            <a:extLst>
              <a:ext uri="{FF2B5EF4-FFF2-40B4-BE49-F238E27FC236}">
                <a16:creationId xmlns:a16="http://schemas.microsoft.com/office/drawing/2014/main" id="{AF5EB409-28F4-EFCF-403A-303D4A75C926}"/>
              </a:ext>
            </a:extLst>
          </p:cNvPr>
          <p:cNvPicPr>
            <a:picLocks noChangeAspect="1"/>
          </p:cNvPicPr>
          <p:nvPr/>
        </p:nvPicPr>
        <p:blipFill>
          <a:blip r:embed="rId3"/>
          <a:stretch>
            <a:fillRect/>
          </a:stretch>
        </p:blipFill>
        <p:spPr>
          <a:xfrm>
            <a:off x="4894262" y="3048000"/>
            <a:ext cx="3716338" cy="2347161"/>
          </a:xfrm>
          <a:prstGeom prst="rect">
            <a:avLst/>
          </a:prstGeom>
        </p:spPr>
      </p:pic>
      <p:sp>
        <p:nvSpPr>
          <p:cNvPr id="6" name="Săgeată: jos 5">
            <a:extLst>
              <a:ext uri="{FF2B5EF4-FFF2-40B4-BE49-F238E27FC236}">
                <a16:creationId xmlns:a16="http://schemas.microsoft.com/office/drawing/2014/main" id="{08D64A53-D450-C3E9-3B34-D8949BB898AE}"/>
              </a:ext>
            </a:extLst>
          </p:cNvPr>
          <p:cNvSpPr/>
          <p:nvPr/>
        </p:nvSpPr>
        <p:spPr>
          <a:xfrm>
            <a:off x="6400800" y="1981200"/>
            <a:ext cx="762000" cy="9211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6913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AD050998-8CF3-42F3-0FE1-3FA84FD269C1}"/>
              </a:ext>
            </a:extLst>
          </p:cNvPr>
          <p:cNvPicPr>
            <a:picLocks noChangeAspect="1"/>
          </p:cNvPicPr>
          <p:nvPr/>
        </p:nvPicPr>
        <p:blipFill>
          <a:blip r:embed="rId2"/>
          <a:stretch>
            <a:fillRect/>
          </a:stretch>
        </p:blipFill>
        <p:spPr>
          <a:xfrm>
            <a:off x="4453687" y="2047871"/>
            <a:ext cx="4004513" cy="3277163"/>
          </a:xfrm>
          <a:prstGeom prst="rect">
            <a:avLst/>
          </a:prstGeom>
        </p:spPr>
      </p:pic>
      <p:sp>
        <p:nvSpPr>
          <p:cNvPr id="4" name="Text Box 13">
            <a:extLst>
              <a:ext uri="{FF2B5EF4-FFF2-40B4-BE49-F238E27FC236}">
                <a16:creationId xmlns:a16="http://schemas.microsoft.com/office/drawing/2014/main" id="{7CC84D08-E9CA-20E7-65E0-1EE71CE0E31C}"/>
              </a:ext>
            </a:extLst>
          </p:cNvPr>
          <p:cNvSpPr txBox="1">
            <a:spLocks noChangeArrowheads="1"/>
          </p:cNvSpPr>
          <p:nvPr/>
        </p:nvSpPr>
        <p:spPr bwMode="auto">
          <a:xfrm>
            <a:off x="152400" y="1720840"/>
            <a:ext cx="3567953" cy="3416320"/>
          </a:xfrm>
          <a:prstGeom prst="rect">
            <a:avLst/>
          </a:prstGeom>
          <a:noFill/>
          <a:ln w="9525">
            <a:noFill/>
            <a:miter lim="800000"/>
            <a:headEnd/>
            <a:tailEnd/>
          </a:ln>
          <a:effectLst/>
        </p:spPr>
        <p:txBody>
          <a:bodyPr wrap="square">
            <a:spAutoFit/>
          </a:bodyPr>
          <a:lstStyle/>
          <a:p>
            <a:pPr>
              <a:defRPr/>
            </a:pPr>
            <a:r>
              <a:rPr lang="en-US" altLang="en-US" sz="1800" b="1" dirty="0">
                <a:latin typeface="Times" pitchFamily="18" charset="0"/>
                <a:ea typeface="ＭＳ Ｐゴシック" pitchFamily="1" charset="-128"/>
              </a:rPr>
              <a:t>The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Drain</a:t>
            </a:r>
            <a:r>
              <a:rPr lang="en-US" altLang="en-US" sz="1800" b="1" dirty="0">
                <a:latin typeface="Times" pitchFamily="18" charset="0"/>
                <a:ea typeface="ＭＳ Ｐゴシック" pitchFamily="1" charset="-128"/>
              </a:rPr>
              <a:t> (D) and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Source</a:t>
            </a:r>
            <a:r>
              <a:rPr lang="en-US" altLang="en-US" sz="1800" b="1" dirty="0">
                <a:latin typeface="Times" pitchFamily="18" charset="0"/>
                <a:ea typeface="ＭＳ Ｐゴシック" pitchFamily="1" charset="-128"/>
              </a:rPr>
              <a:t> (S) connect to the to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regions. These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regions are connected via an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-channel. This</a:t>
            </a:r>
            <a:r>
              <a:rPr lang="en-US" altLang="en-US" sz="1800" b="1" i="1" dirty="0">
                <a:latin typeface="Times" pitchFamily="18" charset="0"/>
                <a:ea typeface="ＭＳ Ｐゴシック" pitchFamily="1" charset="-128"/>
              </a:rPr>
              <a:t> n</a:t>
            </a:r>
            <a:r>
              <a:rPr lang="en-US" altLang="en-US" sz="1800" b="1" dirty="0">
                <a:latin typeface="Times" pitchFamily="18" charset="0"/>
                <a:ea typeface="ＭＳ Ｐゴシック" pitchFamily="1" charset="-128"/>
              </a:rPr>
              <a:t>-channel is connected to the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Gate </a:t>
            </a:r>
            <a:r>
              <a:rPr lang="en-US" altLang="en-US" sz="1800" b="1" dirty="0">
                <a:latin typeface="Times" pitchFamily="18" charset="0"/>
                <a:ea typeface="ＭＳ Ｐゴシック" pitchFamily="1" charset="-128"/>
              </a:rPr>
              <a:t>(G) via a thin insulating layer of SiO</a:t>
            </a:r>
            <a:r>
              <a:rPr lang="en-US" altLang="en-US" sz="1800" b="1" baseline="-25000" dirty="0">
                <a:latin typeface="Times" pitchFamily="18" charset="0"/>
                <a:ea typeface="ＭＳ Ｐゴシック" pitchFamily="1" charset="-128"/>
              </a:rPr>
              <a:t>2</a:t>
            </a:r>
            <a:r>
              <a:rPr lang="en-US" altLang="en-US" sz="1800" b="1" dirty="0">
                <a:latin typeface="Times" pitchFamily="18" charset="0"/>
                <a:ea typeface="ＭＳ Ｐゴシック" pitchFamily="1" charset="-128"/>
              </a:rPr>
              <a:t>. </a:t>
            </a:r>
          </a:p>
          <a:p>
            <a:pPr>
              <a:defRPr/>
            </a:pPr>
            <a:endParaRPr lang="en-US" altLang="en-US" sz="1800" b="1" dirty="0">
              <a:latin typeface="Times" pitchFamily="18" charset="0"/>
              <a:ea typeface="ＭＳ Ｐゴシック" pitchFamily="1" charset="-128"/>
            </a:endParaRPr>
          </a:p>
          <a:p>
            <a:pPr>
              <a:defRPr/>
            </a:pPr>
            <a:r>
              <a:rPr lang="en-US" altLang="en-US" sz="1800" b="1" dirty="0">
                <a:latin typeface="Times" pitchFamily="18" charset="0"/>
                <a:ea typeface="ＭＳ Ｐゴシック" pitchFamily="1" charset="-128"/>
              </a:rPr>
              <a:t>The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material lies on a </a:t>
            </a:r>
            <a:r>
              <a:rPr lang="en-US" altLang="en-US" sz="1800" b="1" i="1" dirty="0">
                <a:latin typeface="Times" pitchFamily="18" charset="0"/>
                <a:ea typeface="ＭＳ Ｐゴシック" pitchFamily="1" charset="-128"/>
              </a:rPr>
              <a:t>p</a:t>
            </a:r>
            <a:r>
              <a:rPr lang="en-US" altLang="en-US" sz="1800" b="1" dirty="0">
                <a:latin typeface="Times" pitchFamily="18" charset="0"/>
                <a:ea typeface="ＭＳ Ｐゴシック" pitchFamily="1" charset="-128"/>
              </a:rPr>
              <a:t>-doped substrate that may have an additional terminal connection called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Substrate</a:t>
            </a:r>
            <a:r>
              <a:rPr lang="en-US" altLang="en-US" sz="1800" b="1" dirty="0">
                <a:effectLst>
                  <a:outerShdw blurRad="38100" dist="38100" dir="2700000" algn="tl">
                    <a:srgbClr val="C0C0C0"/>
                  </a:outerShdw>
                </a:effectLst>
                <a:latin typeface="Times" pitchFamily="18" charset="0"/>
                <a:ea typeface="ＭＳ Ｐゴシック" pitchFamily="1" charset="-128"/>
              </a:rPr>
              <a:t> </a:t>
            </a:r>
            <a:r>
              <a:rPr lang="en-US" altLang="en-US" sz="1800" b="1" dirty="0">
                <a:latin typeface="Times" pitchFamily="18" charset="0"/>
                <a:ea typeface="ＭＳ Ｐゴシック" pitchFamily="1" charset="-128"/>
              </a:rPr>
              <a:t>(SS).</a:t>
            </a:r>
          </a:p>
        </p:txBody>
      </p:sp>
      <p:cxnSp>
        <p:nvCxnSpPr>
          <p:cNvPr id="6" name="Conector drept cu săgeată 5">
            <a:extLst>
              <a:ext uri="{FF2B5EF4-FFF2-40B4-BE49-F238E27FC236}">
                <a16:creationId xmlns:a16="http://schemas.microsoft.com/office/drawing/2014/main" id="{9BF17E38-9F62-A41A-90D5-05529FEE418A}"/>
              </a:ext>
            </a:extLst>
          </p:cNvPr>
          <p:cNvCxnSpPr/>
          <p:nvPr/>
        </p:nvCxnSpPr>
        <p:spPr>
          <a:xfrm flipV="1">
            <a:off x="1066800" y="3581400"/>
            <a:ext cx="44958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setăText 7">
            <a:extLst>
              <a:ext uri="{FF2B5EF4-FFF2-40B4-BE49-F238E27FC236}">
                <a16:creationId xmlns:a16="http://schemas.microsoft.com/office/drawing/2014/main" id="{0C51CE5D-1DB8-CA6B-415C-465684D4940F}"/>
              </a:ext>
            </a:extLst>
          </p:cNvPr>
          <p:cNvSpPr txBox="1"/>
          <p:nvPr/>
        </p:nvSpPr>
        <p:spPr>
          <a:xfrm>
            <a:off x="0" y="5616074"/>
            <a:ext cx="9144000" cy="646331"/>
          </a:xfrm>
          <a:prstGeom prst="rect">
            <a:avLst/>
          </a:prstGeom>
          <a:noFill/>
        </p:spPr>
        <p:txBody>
          <a:bodyPr wrap="square">
            <a:spAutoFit/>
          </a:bodyPr>
          <a:lstStyle/>
          <a:p>
            <a:r>
              <a:rPr lang="ro-RO" b="0" i="0" dirty="0">
                <a:solidFill>
                  <a:srgbClr val="222222"/>
                </a:solidFill>
                <a:effectLst/>
                <a:highlight>
                  <a:srgbClr val="FFFFFF"/>
                </a:highlight>
                <a:latin typeface="Open Sans" panose="020B0606030504020204" pitchFamily="34" charset="0"/>
              </a:rPr>
              <a:t>De regulă Substratul este conectat la Sursă</a:t>
            </a:r>
            <a:r>
              <a:rPr lang="ru-RU" b="0" i="0" dirty="0">
                <a:solidFill>
                  <a:srgbClr val="222222"/>
                </a:solidFill>
                <a:effectLst/>
                <a:highlight>
                  <a:srgbClr val="FFFFFF"/>
                </a:highlight>
                <a:latin typeface="Open Sans" panose="020B0606030504020204" pitchFamily="34" charset="0"/>
              </a:rPr>
              <a:t>. </a:t>
            </a:r>
            <a:r>
              <a:rPr lang="ro-RO" b="0" i="0" dirty="0">
                <a:solidFill>
                  <a:srgbClr val="222222"/>
                </a:solidFill>
                <a:effectLst/>
                <a:highlight>
                  <a:srgbClr val="FFFFFF"/>
                </a:highlight>
                <a:latin typeface="Open Sans" panose="020B0606030504020204" pitchFamily="34" charset="0"/>
              </a:rPr>
              <a:t>Astfel Drena cu Sursa </a:t>
            </a:r>
          </a:p>
          <a:p>
            <a:r>
              <a:rPr lang="ro-RO" b="0" i="0" dirty="0">
                <a:solidFill>
                  <a:srgbClr val="222222"/>
                </a:solidFill>
                <a:effectLst/>
                <a:highlight>
                  <a:srgbClr val="FFFFFF"/>
                </a:highlight>
                <a:latin typeface="Open Sans" panose="020B0606030504020204" pitchFamily="34" charset="0"/>
              </a:rPr>
              <a:t>formează o diodă</a:t>
            </a:r>
            <a:endParaRPr lang="en-US" dirty="0"/>
          </a:p>
        </p:txBody>
      </p:sp>
      <p:pic>
        <p:nvPicPr>
          <p:cNvPr id="10" name="Imagine 9">
            <a:extLst>
              <a:ext uri="{FF2B5EF4-FFF2-40B4-BE49-F238E27FC236}">
                <a16:creationId xmlns:a16="http://schemas.microsoft.com/office/drawing/2014/main" id="{A1DCAC18-6C7A-BD89-F5BB-4B03BCDB10D8}"/>
              </a:ext>
            </a:extLst>
          </p:cNvPr>
          <p:cNvPicPr>
            <a:picLocks noChangeAspect="1"/>
          </p:cNvPicPr>
          <p:nvPr/>
        </p:nvPicPr>
        <p:blipFill>
          <a:blip r:embed="rId3"/>
          <a:stretch>
            <a:fillRect/>
          </a:stretch>
        </p:blipFill>
        <p:spPr>
          <a:xfrm>
            <a:off x="7086600" y="5541962"/>
            <a:ext cx="1070430" cy="1258325"/>
          </a:xfrm>
          <a:prstGeom prst="rect">
            <a:avLst/>
          </a:prstGeom>
        </p:spPr>
      </p:pic>
      <p:sp>
        <p:nvSpPr>
          <p:cNvPr id="12" name="CasetăText 11">
            <a:extLst>
              <a:ext uri="{FF2B5EF4-FFF2-40B4-BE49-F238E27FC236}">
                <a16:creationId xmlns:a16="http://schemas.microsoft.com/office/drawing/2014/main" id="{03BCF48D-9B37-0C93-E880-641FAD8A9285}"/>
              </a:ext>
            </a:extLst>
          </p:cNvPr>
          <p:cNvSpPr txBox="1"/>
          <p:nvPr/>
        </p:nvSpPr>
        <p:spPr>
          <a:xfrm>
            <a:off x="2478741" y="584744"/>
            <a:ext cx="4598894" cy="369332"/>
          </a:xfrm>
          <a:prstGeom prst="rect">
            <a:avLst/>
          </a:prstGeom>
          <a:noFill/>
        </p:spPr>
        <p:txBody>
          <a:bodyPr wrap="square">
            <a:spAutoFit/>
          </a:bodyPr>
          <a:lstStyle/>
          <a:p>
            <a:r>
              <a:rPr lang="ro-RO" altLang="en-US" sz="1800" b="1" dirty="0">
                <a:latin typeface="Times" pitchFamily="18" charset="0"/>
                <a:ea typeface="ＭＳ Ｐゴシック" pitchFamily="1" charset="-128"/>
              </a:rPr>
              <a:t>STRUCTURA</a:t>
            </a:r>
            <a:endParaRPr lang="en-US" dirty="0"/>
          </a:p>
        </p:txBody>
      </p:sp>
    </p:spTree>
    <p:extLst>
      <p:ext uri="{BB962C8B-B14F-4D97-AF65-F5344CB8AC3E}">
        <p14:creationId xmlns:p14="http://schemas.microsoft.com/office/powerpoint/2010/main" val="319725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EA1F9D54-205F-D80E-6C4D-0BF77D5B750B}"/>
              </a:ext>
            </a:extLst>
          </p:cNvPr>
          <p:cNvPicPr>
            <a:picLocks noChangeAspect="1"/>
          </p:cNvPicPr>
          <p:nvPr/>
        </p:nvPicPr>
        <p:blipFill>
          <a:blip r:embed="rId2"/>
          <a:stretch>
            <a:fillRect/>
          </a:stretch>
        </p:blipFill>
        <p:spPr>
          <a:xfrm>
            <a:off x="248064" y="2743200"/>
            <a:ext cx="3786606" cy="3352800"/>
          </a:xfrm>
          <a:prstGeom prst="rect">
            <a:avLst/>
          </a:prstGeom>
        </p:spPr>
      </p:pic>
      <p:sp>
        <p:nvSpPr>
          <p:cNvPr id="4" name="Text Box 9">
            <a:extLst>
              <a:ext uri="{FF2B5EF4-FFF2-40B4-BE49-F238E27FC236}">
                <a16:creationId xmlns:a16="http://schemas.microsoft.com/office/drawing/2014/main" id="{1B96CD57-C31C-13D7-9BA6-B25332E244D6}"/>
              </a:ext>
            </a:extLst>
          </p:cNvPr>
          <p:cNvSpPr txBox="1">
            <a:spLocks noChangeArrowheads="1"/>
          </p:cNvSpPr>
          <p:nvPr/>
        </p:nvSpPr>
        <p:spPr bwMode="auto">
          <a:xfrm>
            <a:off x="304800" y="381000"/>
            <a:ext cx="8305800" cy="641350"/>
          </a:xfrm>
          <a:prstGeom prst="rect">
            <a:avLst/>
          </a:prstGeom>
          <a:noFill/>
          <a:ln w="9525">
            <a:noFill/>
            <a:miter lim="800000"/>
            <a:headEnd/>
            <a:tailEnd/>
          </a:ln>
          <a:effectLst/>
        </p:spPr>
        <p:txBody>
          <a:bodyPr>
            <a:spAutoFit/>
          </a:bodyPr>
          <a:lstStyle/>
          <a:p>
            <a:pPr algn="ctr">
              <a:spcBef>
                <a:spcPct val="50000"/>
              </a:spcBef>
              <a:defRPr/>
            </a:pPr>
            <a:r>
              <a:rPr lang="ro-RO" altLang="en-US" sz="3600" b="1" dirty="0">
                <a:solidFill>
                  <a:srgbClr val="CC3300"/>
                </a:solidFill>
                <a:effectLst>
                  <a:outerShdw blurRad="38100" dist="38100" dir="2700000" algn="tl">
                    <a:srgbClr val="C0C0C0"/>
                  </a:outerShdw>
                </a:effectLst>
                <a:ea typeface="ＭＳ Ｐゴシック" pitchFamily="1" charset="-128"/>
              </a:rPr>
              <a:t>Principiul </a:t>
            </a:r>
            <a:r>
              <a:rPr lang="ro-RO" altLang="en-US" sz="3600" b="1" dirty="0" err="1">
                <a:solidFill>
                  <a:srgbClr val="CC3300"/>
                </a:solidFill>
                <a:effectLst>
                  <a:outerShdw blurRad="38100" dist="38100" dir="2700000" algn="tl">
                    <a:srgbClr val="C0C0C0"/>
                  </a:outerShdw>
                </a:effectLst>
                <a:ea typeface="ＭＳ Ｐゴシック" pitchFamily="1" charset="-128"/>
              </a:rPr>
              <a:t>functionarii</a:t>
            </a:r>
            <a:endParaRPr lang="en-US" altLang="en-US" sz="3600" b="1" dirty="0">
              <a:solidFill>
                <a:srgbClr val="CC3300"/>
              </a:solidFill>
              <a:effectLst>
                <a:outerShdw blurRad="38100" dist="38100" dir="2700000" algn="tl">
                  <a:srgbClr val="C0C0C0"/>
                </a:outerShdw>
              </a:effectLst>
              <a:ea typeface="ＭＳ Ｐゴシック" pitchFamily="1" charset="-128"/>
            </a:endParaRPr>
          </a:p>
        </p:txBody>
      </p:sp>
      <p:sp>
        <p:nvSpPr>
          <p:cNvPr id="6" name="CasetăText 5">
            <a:extLst>
              <a:ext uri="{FF2B5EF4-FFF2-40B4-BE49-F238E27FC236}">
                <a16:creationId xmlns:a16="http://schemas.microsoft.com/office/drawing/2014/main" id="{F26E2F9E-BFE8-F042-EBEA-41274EC3645B}"/>
              </a:ext>
            </a:extLst>
          </p:cNvPr>
          <p:cNvSpPr txBox="1"/>
          <p:nvPr/>
        </p:nvSpPr>
        <p:spPr>
          <a:xfrm>
            <a:off x="4135247" y="1752600"/>
            <a:ext cx="4572000" cy="2308324"/>
          </a:xfrm>
          <a:prstGeom prst="rect">
            <a:avLst/>
          </a:prstGeom>
          <a:noFill/>
        </p:spPr>
        <p:txBody>
          <a:bodyPr wrap="square">
            <a:spAutoFit/>
          </a:bodyPr>
          <a:lstStyle/>
          <a:p>
            <a:pPr>
              <a:defRPr/>
            </a:pPr>
            <a:r>
              <a:rPr lang="ro-RO" altLang="en-US" sz="1800" b="1" dirty="0">
                <a:solidFill>
                  <a:srgbClr val="FF0000"/>
                </a:solidFill>
                <a:latin typeface="Times" pitchFamily="18" charset="0"/>
                <a:ea typeface="ＭＳ Ｐゴシック" pitchFamily="1" charset="-128"/>
              </a:rPr>
              <a:t>Admitem </a:t>
            </a:r>
            <a:r>
              <a:rPr lang="ro-RO" altLang="en-US" sz="1800" b="1" dirty="0" err="1">
                <a:solidFill>
                  <a:srgbClr val="FF0000"/>
                </a:solidFill>
                <a:latin typeface="Times" pitchFamily="18" charset="0"/>
                <a:ea typeface="ＭＳ Ｐゴシック" pitchFamily="1" charset="-128"/>
              </a:rPr>
              <a:t>initial</a:t>
            </a:r>
            <a:r>
              <a:rPr lang="ro-RO" altLang="en-US" sz="1800" b="1" dirty="0">
                <a:solidFill>
                  <a:srgbClr val="FF0000"/>
                </a:solidFill>
                <a:latin typeface="Times" pitchFamily="18" charset="0"/>
                <a:ea typeface="ＭＳ Ｐゴシック" pitchFamily="1" charset="-128"/>
              </a:rPr>
              <a:t> că poarta nu este conectata </a:t>
            </a:r>
            <a:r>
              <a:rPr lang="ro-RO" altLang="en-US" sz="1800" b="1" dirty="0" err="1">
                <a:solidFill>
                  <a:srgbClr val="FF0000"/>
                </a:solidFill>
                <a:latin typeface="Times" pitchFamily="18" charset="0"/>
                <a:ea typeface="ＭＳ Ｐゴシック" pitchFamily="1" charset="-128"/>
              </a:rPr>
              <a:t>nicaieri</a:t>
            </a:r>
            <a:endParaRPr lang="ro-RO" altLang="en-US" sz="1800" b="1" dirty="0">
              <a:solidFill>
                <a:srgbClr val="FF0000"/>
              </a:solidFill>
              <a:latin typeface="Times" pitchFamily="18" charset="0"/>
              <a:ea typeface="ＭＳ Ｐゴシック" pitchFamily="1" charset="-128"/>
            </a:endParaRPr>
          </a:p>
          <a:p>
            <a:pPr>
              <a:defRPr/>
            </a:pPr>
            <a:r>
              <a:rPr lang="ro-RO" altLang="en-US" b="1" dirty="0">
                <a:latin typeface="Times" pitchFamily="18" charset="0"/>
                <a:ea typeface="ＭＳ Ｐゴシック" pitchFamily="1" charset="-128"/>
              </a:rPr>
              <a:t>Pentru a asigura fluxul de electroni de la Sursa la Drena conectam o sursa de alimentare cu polarizarea </a:t>
            </a:r>
            <a:r>
              <a:rPr lang="ro-RO" altLang="en-US" b="1" dirty="0" err="1">
                <a:latin typeface="Times" pitchFamily="18" charset="0"/>
                <a:ea typeface="ＭＳ Ｐゴシック" pitchFamily="1" charset="-128"/>
              </a:rPr>
              <a:t>aratata</a:t>
            </a:r>
            <a:r>
              <a:rPr lang="ro-RO" altLang="en-US" b="1" dirty="0">
                <a:latin typeface="Times" pitchFamily="18" charset="0"/>
                <a:ea typeface="ＭＳ Ｐゴシック" pitchFamily="1" charset="-128"/>
              </a:rPr>
              <a:t>.</a:t>
            </a:r>
          </a:p>
          <a:p>
            <a:pPr>
              <a:defRPr/>
            </a:pPr>
            <a:r>
              <a:rPr lang="ro-RO" altLang="en-US" b="1" dirty="0">
                <a:latin typeface="Times" pitchFamily="18" charset="0"/>
                <a:ea typeface="ＭＳ Ｐゴシック" pitchFamily="1" charset="-128"/>
              </a:rPr>
              <a:t>Dioda 2 este invers </a:t>
            </a:r>
          </a:p>
          <a:p>
            <a:pPr>
              <a:defRPr/>
            </a:pPr>
            <a:r>
              <a:rPr lang="ro-RO" altLang="en-US" b="1" dirty="0">
                <a:latin typeface="Times" pitchFamily="18" charset="0"/>
                <a:ea typeface="ＭＳ Ｐゴシック" pitchFamily="1" charset="-128"/>
              </a:rPr>
              <a:t>Polarizata – curent nu este!</a:t>
            </a:r>
          </a:p>
          <a:p>
            <a:pPr>
              <a:defRPr/>
            </a:pPr>
            <a:endParaRPr lang="en-US" altLang="en-US" sz="1800" b="1" dirty="0">
              <a:latin typeface="Times" pitchFamily="18" charset="0"/>
              <a:ea typeface="ＭＳ Ｐゴシック" pitchFamily="1" charset="-128"/>
            </a:endParaRPr>
          </a:p>
        </p:txBody>
      </p:sp>
      <p:pic>
        <p:nvPicPr>
          <p:cNvPr id="8" name="Imagine 7">
            <a:extLst>
              <a:ext uri="{FF2B5EF4-FFF2-40B4-BE49-F238E27FC236}">
                <a16:creationId xmlns:a16="http://schemas.microsoft.com/office/drawing/2014/main" id="{4B7CE50F-16B6-A418-B985-09530B475B4B}"/>
              </a:ext>
            </a:extLst>
          </p:cNvPr>
          <p:cNvPicPr>
            <a:picLocks noChangeAspect="1"/>
          </p:cNvPicPr>
          <p:nvPr/>
        </p:nvPicPr>
        <p:blipFill>
          <a:blip r:embed="rId3"/>
          <a:stretch>
            <a:fillRect/>
          </a:stretch>
        </p:blipFill>
        <p:spPr>
          <a:xfrm>
            <a:off x="7190186" y="3333519"/>
            <a:ext cx="1881604" cy="1664496"/>
          </a:xfrm>
          <a:prstGeom prst="rect">
            <a:avLst/>
          </a:prstGeom>
        </p:spPr>
      </p:pic>
      <p:sp>
        <p:nvSpPr>
          <p:cNvPr id="10" name="CasetăText 9">
            <a:extLst>
              <a:ext uri="{FF2B5EF4-FFF2-40B4-BE49-F238E27FC236}">
                <a16:creationId xmlns:a16="http://schemas.microsoft.com/office/drawing/2014/main" id="{5D709ABA-D78E-27CA-330D-B8A4648832FD}"/>
              </a:ext>
            </a:extLst>
          </p:cNvPr>
          <p:cNvSpPr txBox="1"/>
          <p:nvPr/>
        </p:nvSpPr>
        <p:spPr>
          <a:xfrm>
            <a:off x="374169" y="1905000"/>
            <a:ext cx="3534396" cy="369332"/>
          </a:xfrm>
          <a:prstGeom prst="rect">
            <a:avLst/>
          </a:prstGeom>
          <a:noFill/>
        </p:spPr>
        <p:txBody>
          <a:bodyPr wrap="square">
            <a:spAutoFit/>
          </a:bodyPr>
          <a:lstStyle/>
          <a:p>
            <a:r>
              <a:rPr lang="ro-RO" altLang="en-US" b="1" dirty="0">
                <a:latin typeface="Times" pitchFamily="18" charset="0"/>
                <a:ea typeface="ＭＳ Ｐゴシック" pitchFamily="1" charset="-128"/>
              </a:rPr>
              <a:t>SURSA         POARTA      DRENA</a:t>
            </a:r>
            <a:endParaRPr lang="en-US" dirty="0"/>
          </a:p>
        </p:txBody>
      </p:sp>
      <p:cxnSp>
        <p:nvCxnSpPr>
          <p:cNvPr id="12" name="Conector drept cu săgeată 11">
            <a:extLst>
              <a:ext uri="{FF2B5EF4-FFF2-40B4-BE49-F238E27FC236}">
                <a16:creationId xmlns:a16="http://schemas.microsoft.com/office/drawing/2014/main" id="{C03EB8DC-EDA0-DC81-742C-EEAADFE313EA}"/>
              </a:ext>
            </a:extLst>
          </p:cNvPr>
          <p:cNvCxnSpPr>
            <a:cxnSpLocks/>
          </p:cNvCxnSpPr>
          <p:nvPr/>
        </p:nvCxnSpPr>
        <p:spPr>
          <a:xfrm>
            <a:off x="838200" y="2274332"/>
            <a:ext cx="0" cy="2145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onector drept cu săgeată 13">
            <a:extLst>
              <a:ext uri="{FF2B5EF4-FFF2-40B4-BE49-F238E27FC236}">
                <a16:creationId xmlns:a16="http://schemas.microsoft.com/office/drawing/2014/main" id="{E882B8D2-DB09-5D1A-0D32-0DA078E6CC3E}"/>
              </a:ext>
            </a:extLst>
          </p:cNvPr>
          <p:cNvCxnSpPr>
            <a:cxnSpLocks/>
          </p:cNvCxnSpPr>
          <p:nvPr/>
        </p:nvCxnSpPr>
        <p:spPr>
          <a:xfrm>
            <a:off x="1905000" y="2274332"/>
            <a:ext cx="0" cy="2145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drept cu săgeată 14">
            <a:extLst>
              <a:ext uri="{FF2B5EF4-FFF2-40B4-BE49-F238E27FC236}">
                <a16:creationId xmlns:a16="http://schemas.microsoft.com/office/drawing/2014/main" id="{435E281A-61F5-39BE-D2B0-4CC33D4746CD}"/>
              </a:ext>
            </a:extLst>
          </p:cNvPr>
          <p:cNvCxnSpPr>
            <a:cxnSpLocks/>
          </p:cNvCxnSpPr>
          <p:nvPr/>
        </p:nvCxnSpPr>
        <p:spPr>
          <a:xfrm>
            <a:off x="3429000" y="2274332"/>
            <a:ext cx="0" cy="2145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008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890C4B41-717C-D8D8-C7C8-7261282494FD}"/>
              </a:ext>
            </a:extLst>
          </p:cNvPr>
          <p:cNvSpPr txBox="1"/>
          <p:nvPr/>
        </p:nvSpPr>
        <p:spPr>
          <a:xfrm>
            <a:off x="1905000" y="533400"/>
            <a:ext cx="4572000" cy="369332"/>
          </a:xfrm>
          <a:prstGeom prst="rect">
            <a:avLst/>
          </a:prstGeom>
          <a:noFill/>
        </p:spPr>
        <p:txBody>
          <a:bodyPr wrap="square">
            <a:spAutoFit/>
          </a:bodyPr>
          <a:lstStyle/>
          <a:p>
            <a:pPr algn="l" fontAlgn="base"/>
            <a:r>
              <a:rPr lang="ro-RO" b="1" i="0" dirty="0">
                <a:solidFill>
                  <a:srgbClr val="222222"/>
                </a:solidFill>
                <a:effectLst/>
                <a:highlight>
                  <a:srgbClr val="FFFFFF"/>
                </a:highlight>
                <a:latin typeface="arial" panose="020B0604020202020204" pitchFamily="34" charset="0"/>
              </a:rPr>
              <a:t>INDUCEREA CANALULUI IN MOSFET</a:t>
            </a:r>
            <a:endParaRPr lang="ru-RU" b="1" i="0" dirty="0">
              <a:solidFill>
                <a:srgbClr val="222222"/>
              </a:solidFill>
              <a:effectLst/>
              <a:highlight>
                <a:srgbClr val="FFFFFF"/>
              </a:highlight>
              <a:latin typeface="PT Serif" panose="020A0603040505020204" pitchFamily="18" charset="-18"/>
            </a:endParaRPr>
          </a:p>
        </p:txBody>
      </p:sp>
      <p:sp>
        <p:nvSpPr>
          <p:cNvPr id="5" name="CasetăText 4">
            <a:extLst>
              <a:ext uri="{FF2B5EF4-FFF2-40B4-BE49-F238E27FC236}">
                <a16:creationId xmlns:a16="http://schemas.microsoft.com/office/drawing/2014/main" id="{27D5E13F-BA70-006F-AA38-7D4FF89A234F}"/>
              </a:ext>
            </a:extLst>
          </p:cNvPr>
          <p:cNvSpPr txBox="1"/>
          <p:nvPr/>
        </p:nvSpPr>
        <p:spPr>
          <a:xfrm>
            <a:off x="250717" y="1828800"/>
            <a:ext cx="4419600" cy="4247317"/>
          </a:xfrm>
          <a:prstGeom prst="rect">
            <a:avLst/>
          </a:prstGeom>
          <a:noFill/>
        </p:spPr>
        <p:txBody>
          <a:bodyPr wrap="square">
            <a:spAutoFit/>
          </a:bodyPr>
          <a:lstStyle/>
          <a:p>
            <a:pPr algn="l" fontAlgn="base"/>
            <a:r>
              <a:rPr lang="ro-RO" dirty="0">
                <a:solidFill>
                  <a:srgbClr val="222222"/>
                </a:solidFill>
                <a:highlight>
                  <a:srgbClr val="FFFFFF"/>
                </a:highlight>
                <a:latin typeface="arial" panose="020B0604020202020204" pitchFamily="34" charset="0"/>
              </a:rPr>
              <a:t>Dacă alimentăm Poarta cu potențial pozitiv în raport cu Drena – în regiunea sub Poartă apare </a:t>
            </a:r>
            <a:r>
              <a:rPr lang="ro-RO" b="1" dirty="0">
                <a:solidFill>
                  <a:srgbClr val="222222"/>
                </a:solidFill>
                <a:highlight>
                  <a:srgbClr val="FFFFFF"/>
                </a:highlight>
                <a:latin typeface="arial" panose="020B0604020202020204" pitchFamily="34" charset="0"/>
              </a:rPr>
              <a:t>un câmp electric</a:t>
            </a:r>
            <a:r>
              <a:rPr lang="ro-RO" dirty="0">
                <a:solidFill>
                  <a:srgbClr val="222222"/>
                </a:solidFill>
                <a:highlight>
                  <a:srgbClr val="FFFFFF"/>
                </a:highlight>
                <a:latin typeface="arial" panose="020B0604020202020204" pitchFamily="34" charset="0"/>
              </a:rPr>
              <a:t>.</a:t>
            </a:r>
            <a:r>
              <a:rPr lang="ru-RU" sz="1800" b="0" i="0" dirty="0">
                <a:solidFill>
                  <a:srgbClr val="222222"/>
                </a:solidFill>
                <a:effectLst/>
                <a:highlight>
                  <a:srgbClr val="FFFFFF"/>
                </a:highlight>
                <a:latin typeface="arial" panose="020B0604020202020204" pitchFamily="34" charset="0"/>
              </a:rPr>
              <a:t> </a:t>
            </a:r>
            <a:endParaRPr lang="ru-RU" b="0" i="0" dirty="0">
              <a:solidFill>
                <a:srgbClr val="222222"/>
              </a:solidFill>
              <a:effectLst/>
              <a:highlight>
                <a:srgbClr val="FFFFFF"/>
              </a:highlight>
              <a:latin typeface="Open Sans" panose="020B0606030504020204" pitchFamily="34" charset="0"/>
            </a:endParaRPr>
          </a:p>
          <a:p>
            <a:pPr algn="l" fontAlgn="base"/>
            <a:r>
              <a:rPr lang="ro-RO" sz="1800" b="0" i="0" dirty="0">
                <a:solidFill>
                  <a:srgbClr val="222222"/>
                </a:solidFill>
                <a:effectLst/>
                <a:highlight>
                  <a:srgbClr val="FFFFFF"/>
                </a:highlight>
                <a:latin typeface="arial" panose="020B0604020202020204" pitchFamily="34" charset="0"/>
              </a:rPr>
              <a:t>Deoarece stratul izolator de dielectric este foarte subțire, câmpul electric format va avea acțiune și asupra substratului, în care golurile sunt dominante (deoarece substratul este de p-tip).</a:t>
            </a:r>
          </a:p>
          <a:p>
            <a:pPr algn="l" fontAlgn="base"/>
            <a:endParaRPr lang="ro-RO" dirty="0">
              <a:solidFill>
                <a:srgbClr val="222222"/>
              </a:solidFill>
              <a:highlight>
                <a:srgbClr val="FFFFFF"/>
              </a:highlight>
              <a:latin typeface="arial" panose="020B0604020202020204" pitchFamily="34" charset="0"/>
            </a:endParaRPr>
          </a:p>
          <a:p>
            <a:pPr algn="l" fontAlgn="base"/>
            <a:endParaRPr lang="ro-RO" sz="1800" b="0" i="0" dirty="0">
              <a:solidFill>
                <a:srgbClr val="222222"/>
              </a:solidFill>
              <a:effectLst/>
              <a:highlight>
                <a:srgbClr val="FFFFFF"/>
              </a:highlight>
              <a:latin typeface="arial" panose="020B0604020202020204" pitchFamily="34" charset="0"/>
            </a:endParaRPr>
          </a:p>
          <a:p>
            <a:pPr algn="l" fontAlgn="base"/>
            <a:endParaRPr lang="ro-RO" sz="1800" b="0" i="0" dirty="0">
              <a:solidFill>
                <a:srgbClr val="222222"/>
              </a:solidFill>
              <a:effectLst/>
              <a:highlight>
                <a:srgbClr val="FFFFFF"/>
              </a:highlight>
              <a:latin typeface="arial" panose="020B0604020202020204" pitchFamily="34" charset="0"/>
            </a:endParaRPr>
          </a:p>
          <a:p>
            <a:pPr algn="l" fontAlgn="base"/>
            <a:r>
              <a:rPr lang="ro-RO" dirty="0">
                <a:solidFill>
                  <a:srgbClr val="222222"/>
                </a:solidFill>
                <a:highlight>
                  <a:srgbClr val="FFFFFF"/>
                </a:highlight>
                <a:latin typeface="arial" panose="020B0604020202020204" pitchFamily="34" charset="0"/>
              </a:rPr>
              <a:t>Electronii sunt atrași de câmpul electric în regiunea sub dielectric (prin dielectric nu pot trece) formând un </a:t>
            </a:r>
            <a:r>
              <a:rPr lang="ro-RO" b="1" i="1" dirty="0">
                <a:solidFill>
                  <a:srgbClr val="222222"/>
                </a:solidFill>
                <a:highlight>
                  <a:srgbClr val="FFFFFF"/>
                </a:highlight>
                <a:latin typeface="arial" panose="020B0604020202020204" pitchFamily="34" charset="0"/>
              </a:rPr>
              <a:t>n</a:t>
            </a:r>
            <a:r>
              <a:rPr lang="ro-RO" dirty="0">
                <a:solidFill>
                  <a:srgbClr val="222222"/>
                </a:solidFill>
                <a:highlight>
                  <a:srgbClr val="FFFFFF"/>
                </a:highlight>
                <a:latin typeface="arial" panose="020B0604020202020204" pitchFamily="34" charset="0"/>
              </a:rPr>
              <a:t> canal conductor între Sursă și Drenă.</a:t>
            </a:r>
            <a:endParaRPr lang="ru-RU" b="0" i="0" dirty="0">
              <a:solidFill>
                <a:srgbClr val="222222"/>
              </a:solidFill>
              <a:effectLst/>
              <a:highlight>
                <a:srgbClr val="FFFFFF"/>
              </a:highlight>
              <a:latin typeface="Open Sans" panose="020B0606030504020204" pitchFamily="34" charset="0"/>
            </a:endParaRPr>
          </a:p>
        </p:txBody>
      </p:sp>
      <p:pic>
        <p:nvPicPr>
          <p:cNvPr id="7" name="Imagine 6">
            <a:extLst>
              <a:ext uri="{FF2B5EF4-FFF2-40B4-BE49-F238E27FC236}">
                <a16:creationId xmlns:a16="http://schemas.microsoft.com/office/drawing/2014/main" id="{E8DB12D2-673B-82FB-ECEF-D1718C9511C0}"/>
              </a:ext>
            </a:extLst>
          </p:cNvPr>
          <p:cNvPicPr>
            <a:picLocks noChangeAspect="1"/>
          </p:cNvPicPr>
          <p:nvPr/>
        </p:nvPicPr>
        <p:blipFill>
          <a:blip r:embed="rId2"/>
          <a:stretch>
            <a:fillRect/>
          </a:stretch>
        </p:blipFill>
        <p:spPr>
          <a:xfrm>
            <a:off x="4919139" y="1219200"/>
            <a:ext cx="3888037" cy="2648911"/>
          </a:xfrm>
          <a:prstGeom prst="rect">
            <a:avLst/>
          </a:prstGeom>
        </p:spPr>
      </p:pic>
      <p:pic>
        <p:nvPicPr>
          <p:cNvPr id="9" name="Imagine 8">
            <a:extLst>
              <a:ext uri="{FF2B5EF4-FFF2-40B4-BE49-F238E27FC236}">
                <a16:creationId xmlns:a16="http://schemas.microsoft.com/office/drawing/2014/main" id="{86386BE7-4559-7F8D-FBE1-FD080E063C5C}"/>
              </a:ext>
            </a:extLst>
          </p:cNvPr>
          <p:cNvPicPr>
            <a:picLocks noChangeAspect="1"/>
          </p:cNvPicPr>
          <p:nvPr/>
        </p:nvPicPr>
        <p:blipFill>
          <a:blip r:embed="rId3"/>
          <a:stretch>
            <a:fillRect/>
          </a:stretch>
        </p:blipFill>
        <p:spPr>
          <a:xfrm>
            <a:off x="4932586" y="4067672"/>
            <a:ext cx="3947250" cy="2648911"/>
          </a:xfrm>
          <a:prstGeom prst="rect">
            <a:avLst/>
          </a:prstGeom>
        </p:spPr>
      </p:pic>
    </p:spTree>
    <p:extLst>
      <p:ext uri="{BB962C8B-B14F-4D97-AF65-F5344CB8AC3E}">
        <p14:creationId xmlns:p14="http://schemas.microsoft.com/office/powerpoint/2010/main" val="15741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CED5099A-6BCB-10D3-575C-ED139EA72F78}"/>
              </a:ext>
            </a:extLst>
          </p:cNvPr>
          <p:cNvPicPr>
            <a:picLocks noChangeAspect="1"/>
          </p:cNvPicPr>
          <p:nvPr/>
        </p:nvPicPr>
        <p:blipFill>
          <a:blip r:embed="rId2"/>
          <a:stretch>
            <a:fillRect/>
          </a:stretch>
        </p:blipFill>
        <p:spPr>
          <a:xfrm>
            <a:off x="5334000" y="86978"/>
            <a:ext cx="3588124" cy="3202231"/>
          </a:xfrm>
          <a:prstGeom prst="rect">
            <a:avLst/>
          </a:prstGeom>
        </p:spPr>
      </p:pic>
      <p:sp>
        <p:nvSpPr>
          <p:cNvPr id="5" name="CasetăText 4">
            <a:extLst>
              <a:ext uri="{FF2B5EF4-FFF2-40B4-BE49-F238E27FC236}">
                <a16:creationId xmlns:a16="http://schemas.microsoft.com/office/drawing/2014/main" id="{CE7920A5-EEED-76A0-DA82-4EB3E1BBB4A2}"/>
              </a:ext>
            </a:extLst>
          </p:cNvPr>
          <p:cNvSpPr txBox="1"/>
          <p:nvPr/>
        </p:nvSpPr>
        <p:spPr>
          <a:xfrm>
            <a:off x="183776" y="1887071"/>
            <a:ext cx="4769224" cy="4524315"/>
          </a:xfrm>
          <a:prstGeom prst="rect">
            <a:avLst/>
          </a:prstGeom>
          <a:noFill/>
        </p:spPr>
        <p:txBody>
          <a:bodyPr wrap="square">
            <a:spAutoFit/>
          </a:bodyPr>
          <a:lstStyle/>
          <a:p>
            <a:pPr marL="285750" indent="-285750">
              <a:buFont typeface="Arial" panose="020B0604020202020204" pitchFamily="34" charset="0"/>
              <a:buChar char="•"/>
            </a:pPr>
            <a:r>
              <a:rPr lang="ro-RO" sz="1800" b="1" dirty="0">
                <a:latin typeface="Times New Roman" panose="02020603050405020304" pitchFamily="18" charset="0"/>
                <a:cs typeface="Times New Roman" panose="02020603050405020304" pitchFamily="18" charset="0"/>
              </a:rPr>
              <a:t>Aplicând </a:t>
            </a:r>
            <a:r>
              <a:rPr lang="ro-RO" b="1" dirty="0">
                <a:latin typeface="Times New Roman" panose="02020603050405020304" pitchFamily="18" charset="0"/>
                <a:cs typeface="Times New Roman" panose="02020603050405020304" pitchFamily="18" charset="0"/>
              </a:rPr>
              <a:t>î</a:t>
            </a:r>
            <a:r>
              <a:rPr lang="ro-RO" sz="1800" b="1" dirty="0">
                <a:latin typeface="Times New Roman" panose="02020603050405020304" pitchFamily="18" charset="0"/>
                <a:cs typeface="Times New Roman" panose="02020603050405020304" pitchFamily="18" charset="0"/>
              </a:rPr>
              <a:t>ntre Sursă și Drenă un potențial cu polaritatea indicată vom obține tabloul de mai jos.</a:t>
            </a:r>
          </a:p>
          <a:p>
            <a:pPr marL="285750" indent="-285750">
              <a:buFont typeface="Arial" panose="020B0604020202020204" pitchFamily="34" charset="0"/>
              <a:buChar char="•"/>
            </a:pPr>
            <a:endParaRPr lang="ro-RO"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Cu cât este mai mare câmpul electric format (potențialul aplicat la Poartă) cu atât mai mulți electroni se vor acumula sub poartă și canalul va fi mai lat, deci conductivitatea lui mai mare. </a:t>
            </a:r>
            <a:r>
              <a:rPr lang="ro-RO" b="1" dirty="0">
                <a:solidFill>
                  <a:srgbClr val="FF0000"/>
                </a:solidFill>
                <a:latin typeface="Times New Roman" panose="02020603050405020304" pitchFamily="18" charset="0"/>
                <a:cs typeface="Times New Roman" panose="02020603050405020304" pitchFamily="18" charset="0"/>
              </a:rPr>
              <a:t>Astfel, gestionând cu potențialul Porții noi gestionăm rezistența canalului și curentul prin canal.</a:t>
            </a:r>
            <a:endParaRPr lang="ro-RO" sz="1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800" dirty="0">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C666D62B-0B0B-EB07-BF61-022747B31A1C}"/>
              </a:ext>
            </a:extLst>
          </p:cNvPr>
          <p:cNvPicPr>
            <a:picLocks noChangeAspect="1"/>
          </p:cNvPicPr>
          <p:nvPr/>
        </p:nvPicPr>
        <p:blipFill>
          <a:blip r:embed="rId3"/>
          <a:stretch>
            <a:fillRect/>
          </a:stretch>
        </p:blipFill>
        <p:spPr>
          <a:xfrm>
            <a:off x="5343841" y="3455126"/>
            <a:ext cx="3647759" cy="3202231"/>
          </a:xfrm>
          <a:prstGeom prst="rect">
            <a:avLst/>
          </a:prstGeom>
        </p:spPr>
      </p:pic>
    </p:spTree>
    <p:extLst>
      <p:ext uri="{BB962C8B-B14F-4D97-AF65-F5344CB8AC3E}">
        <p14:creationId xmlns:p14="http://schemas.microsoft.com/office/powerpoint/2010/main" val="70680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C2A16324-3C5D-95DD-C49B-E1BA59434A2A}"/>
              </a:ext>
            </a:extLst>
          </p:cNvPr>
          <p:cNvSpPr txBox="1"/>
          <p:nvPr/>
        </p:nvSpPr>
        <p:spPr>
          <a:xfrm>
            <a:off x="1485900" y="533400"/>
            <a:ext cx="6172200" cy="369332"/>
          </a:xfrm>
          <a:prstGeom prst="rect">
            <a:avLst/>
          </a:prstGeom>
          <a:noFill/>
        </p:spPr>
        <p:txBody>
          <a:bodyPr wrap="square">
            <a:spAutoFit/>
          </a:bodyPr>
          <a:lstStyle/>
          <a:p>
            <a:pPr algn="ctr">
              <a:spcBef>
                <a:spcPct val="50000"/>
              </a:spcBef>
              <a:defRPr/>
            </a:pPr>
            <a:r>
              <a:rPr lang="ro-RO" altLang="en-US" sz="1800" b="1" dirty="0">
                <a:solidFill>
                  <a:srgbClr val="CC3300"/>
                </a:solidFill>
                <a:effectLst>
                  <a:outerShdw blurRad="38100" dist="38100" dir="2700000" algn="tl">
                    <a:srgbClr val="C0C0C0"/>
                  </a:outerShdw>
                </a:effectLst>
                <a:ea typeface="ＭＳ Ｐゴシック" pitchFamily="1" charset="-128"/>
              </a:rPr>
              <a:t>PRINCIPIUL FUNCTIONARII TECMOS CU CANAL P</a:t>
            </a:r>
            <a:endParaRPr lang="en-US" altLang="en-US" sz="1800" b="1" dirty="0">
              <a:solidFill>
                <a:srgbClr val="CC3300"/>
              </a:solidFill>
              <a:effectLst>
                <a:outerShdw blurRad="38100" dist="38100" dir="2700000" algn="tl">
                  <a:srgbClr val="C0C0C0"/>
                </a:outerShdw>
              </a:effectLst>
              <a:ea typeface="ＭＳ Ｐゴシック" pitchFamily="1" charset="-128"/>
            </a:endParaRPr>
          </a:p>
        </p:txBody>
      </p:sp>
      <p:pic>
        <p:nvPicPr>
          <p:cNvPr id="5" name="Imagine 4">
            <a:extLst>
              <a:ext uri="{FF2B5EF4-FFF2-40B4-BE49-F238E27FC236}">
                <a16:creationId xmlns:a16="http://schemas.microsoft.com/office/drawing/2014/main" id="{CD4C1E05-534A-3BA6-37C6-C84B16AB5DF0}"/>
              </a:ext>
            </a:extLst>
          </p:cNvPr>
          <p:cNvPicPr>
            <a:picLocks noChangeAspect="1"/>
          </p:cNvPicPr>
          <p:nvPr/>
        </p:nvPicPr>
        <p:blipFill>
          <a:blip r:embed="rId2"/>
          <a:stretch>
            <a:fillRect/>
          </a:stretch>
        </p:blipFill>
        <p:spPr>
          <a:xfrm>
            <a:off x="2057400" y="1662259"/>
            <a:ext cx="4648200" cy="4163638"/>
          </a:xfrm>
          <a:prstGeom prst="rect">
            <a:avLst/>
          </a:prstGeom>
        </p:spPr>
      </p:pic>
    </p:spTree>
    <p:extLst>
      <p:ext uri="{BB962C8B-B14F-4D97-AF65-F5344CB8AC3E}">
        <p14:creationId xmlns:p14="http://schemas.microsoft.com/office/powerpoint/2010/main" val="279249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10083D18-517D-BEAA-ECCE-7D79ED1CF1BB}"/>
              </a:ext>
            </a:extLst>
          </p:cNvPr>
          <p:cNvPicPr>
            <a:picLocks noChangeAspect="1"/>
          </p:cNvPicPr>
          <p:nvPr/>
        </p:nvPicPr>
        <p:blipFill>
          <a:blip r:embed="rId2"/>
          <a:stretch>
            <a:fillRect/>
          </a:stretch>
        </p:blipFill>
        <p:spPr>
          <a:xfrm>
            <a:off x="480284" y="2133600"/>
            <a:ext cx="8183431" cy="3024312"/>
          </a:xfrm>
          <a:prstGeom prst="rect">
            <a:avLst/>
          </a:prstGeom>
        </p:spPr>
      </p:pic>
      <p:pic>
        <p:nvPicPr>
          <p:cNvPr id="5" name="Imagine 4">
            <a:extLst>
              <a:ext uri="{FF2B5EF4-FFF2-40B4-BE49-F238E27FC236}">
                <a16:creationId xmlns:a16="http://schemas.microsoft.com/office/drawing/2014/main" id="{2063CED5-FFE0-039A-3135-9AC9DA668E6D}"/>
              </a:ext>
            </a:extLst>
          </p:cNvPr>
          <p:cNvPicPr>
            <a:picLocks noChangeAspect="1"/>
          </p:cNvPicPr>
          <p:nvPr/>
        </p:nvPicPr>
        <p:blipFill>
          <a:blip r:embed="rId3"/>
          <a:stretch>
            <a:fillRect/>
          </a:stretch>
        </p:blipFill>
        <p:spPr>
          <a:xfrm>
            <a:off x="3786077" y="5486400"/>
            <a:ext cx="1571844" cy="485843"/>
          </a:xfrm>
          <a:prstGeom prst="rect">
            <a:avLst/>
          </a:prstGeom>
        </p:spPr>
      </p:pic>
      <p:pic>
        <p:nvPicPr>
          <p:cNvPr id="7" name="Imagine 6">
            <a:extLst>
              <a:ext uri="{FF2B5EF4-FFF2-40B4-BE49-F238E27FC236}">
                <a16:creationId xmlns:a16="http://schemas.microsoft.com/office/drawing/2014/main" id="{7769370E-0C30-763C-BADA-1A3C83E0ECA8}"/>
              </a:ext>
            </a:extLst>
          </p:cNvPr>
          <p:cNvPicPr>
            <a:picLocks noChangeAspect="1"/>
          </p:cNvPicPr>
          <p:nvPr/>
        </p:nvPicPr>
        <p:blipFill>
          <a:blip r:embed="rId4"/>
          <a:stretch>
            <a:fillRect/>
          </a:stretch>
        </p:blipFill>
        <p:spPr>
          <a:xfrm>
            <a:off x="3786076" y="6119730"/>
            <a:ext cx="1470313" cy="485843"/>
          </a:xfrm>
          <a:prstGeom prst="rect">
            <a:avLst/>
          </a:prstGeom>
        </p:spPr>
      </p:pic>
      <p:sp>
        <p:nvSpPr>
          <p:cNvPr id="9" name="CasetăText 8">
            <a:extLst>
              <a:ext uri="{FF2B5EF4-FFF2-40B4-BE49-F238E27FC236}">
                <a16:creationId xmlns:a16="http://schemas.microsoft.com/office/drawing/2014/main" id="{F0424C6E-C046-4D6C-592E-D481F5EA4BA8}"/>
              </a:ext>
            </a:extLst>
          </p:cNvPr>
          <p:cNvSpPr txBox="1"/>
          <p:nvPr/>
        </p:nvSpPr>
        <p:spPr>
          <a:xfrm>
            <a:off x="1500076" y="6083871"/>
            <a:ext cx="4572000" cy="369332"/>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rPr>
              <a:t>Transconductan</a:t>
            </a:r>
            <a:r>
              <a:rPr lang="ro-RO" sz="1800" dirty="0">
                <a:effectLst/>
                <a:latin typeface="Times New Roman" panose="02020603050405020304" pitchFamily="18" charset="0"/>
                <a:ea typeface="Times New Roman" panose="02020603050405020304" pitchFamily="18" charset="0"/>
              </a:rPr>
              <a:t>ța:</a:t>
            </a:r>
            <a:r>
              <a:rPr lang="en-US" sz="1800"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77053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4">
            <a:extLst>
              <a:ext uri="{FF2B5EF4-FFF2-40B4-BE49-F238E27FC236}">
                <a16:creationId xmlns:a16="http://schemas.microsoft.com/office/drawing/2014/main" id="{210CAB66-7F1A-48CE-B939-C1E36DA7918F}"/>
              </a:ext>
            </a:extLst>
          </p:cNvPr>
          <p:cNvGrpSpPr>
            <a:grpSpLocks/>
          </p:cNvGrpSpPr>
          <p:nvPr/>
        </p:nvGrpSpPr>
        <p:grpSpPr bwMode="auto">
          <a:xfrm>
            <a:off x="4953000" y="1600200"/>
            <a:ext cx="3886200" cy="3352800"/>
            <a:chOff x="1680" y="1104"/>
            <a:chExt cx="2448" cy="2112"/>
          </a:xfrm>
        </p:grpSpPr>
        <p:sp>
          <p:nvSpPr>
            <p:cNvPr id="23555" name="Rectangle 3">
              <a:extLst>
                <a:ext uri="{FF2B5EF4-FFF2-40B4-BE49-F238E27FC236}">
                  <a16:creationId xmlns:a16="http://schemas.microsoft.com/office/drawing/2014/main" id="{1741793C-1B76-4AA0-8B13-9185EDC31DCD}"/>
                </a:ext>
              </a:extLst>
            </p:cNvPr>
            <p:cNvSpPr>
              <a:spLocks noChangeArrowheads="1"/>
            </p:cNvSpPr>
            <p:nvPr/>
          </p:nvSpPr>
          <p:spPr bwMode="auto">
            <a:xfrm>
              <a:off x="1680" y="1104"/>
              <a:ext cx="2448" cy="2112"/>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graphicFrame>
          <p:nvGraphicFramePr>
            <p:cNvPr id="10242" name="Object 2">
              <a:extLst>
                <a:ext uri="{FF2B5EF4-FFF2-40B4-BE49-F238E27FC236}">
                  <a16:creationId xmlns:a16="http://schemas.microsoft.com/office/drawing/2014/main" id="{8CF2DEE2-9701-4EC4-84B8-14248D95AC6F}"/>
                </a:ext>
              </a:extLst>
            </p:cNvPr>
            <p:cNvGraphicFramePr>
              <a:graphicFrameLocks noChangeAspect="1"/>
            </p:cNvGraphicFramePr>
            <p:nvPr/>
          </p:nvGraphicFramePr>
          <p:xfrm>
            <a:off x="1740" y="1167"/>
            <a:ext cx="2280" cy="1986"/>
          </p:xfrm>
          <a:graphic>
            <a:graphicData uri="http://schemas.openxmlformats.org/presentationml/2006/ole">
              <mc:AlternateContent xmlns:mc="http://schemas.openxmlformats.org/markup-compatibility/2006">
                <mc:Choice xmlns:v="urn:schemas-microsoft-com:vml" Requires="v">
                  <p:oleObj name="iGrafx Image Object" r:id="rId2" imgW="3619440" imgH="3152880" progId="iGrafx.Image.1">
                    <p:embed/>
                  </p:oleObj>
                </mc:Choice>
                <mc:Fallback>
                  <p:oleObj name="iGrafx Image Object" r:id="rId2" imgW="3619440" imgH="3152880" progId="iGrafx.Image.1">
                    <p:embed/>
                    <p:pic>
                      <p:nvPicPr>
                        <p:cNvPr id="10242" name="Object 2">
                          <a:extLst>
                            <a:ext uri="{FF2B5EF4-FFF2-40B4-BE49-F238E27FC236}">
                              <a16:creationId xmlns:a16="http://schemas.microsoft.com/office/drawing/2014/main" id="{8CF2DEE2-9701-4EC4-84B8-14248D95A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 y="1167"/>
                          <a:ext cx="2280" cy="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3564" name="Text Box 12">
            <a:extLst>
              <a:ext uri="{FF2B5EF4-FFF2-40B4-BE49-F238E27FC236}">
                <a16:creationId xmlns:a16="http://schemas.microsoft.com/office/drawing/2014/main" id="{A6D39065-6422-4515-A3B4-E9E463403BF3}"/>
              </a:ext>
            </a:extLst>
          </p:cNvPr>
          <p:cNvSpPr txBox="1">
            <a:spLocks noChangeArrowheads="1"/>
          </p:cNvSpPr>
          <p:nvPr/>
        </p:nvSpPr>
        <p:spPr bwMode="auto">
          <a:xfrm>
            <a:off x="0" y="3048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Depletion-Type MOSFET Construction</a:t>
            </a:r>
          </a:p>
        </p:txBody>
      </p:sp>
      <p:sp>
        <p:nvSpPr>
          <p:cNvPr id="23565" name="Text Box 13">
            <a:extLst>
              <a:ext uri="{FF2B5EF4-FFF2-40B4-BE49-F238E27FC236}">
                <a16:creationId xmlns:a16="http://schemas.microsoft.com/office/drawing/2014/main" id="{31CA4F4E-CF15-4D34-AD93-20A17866AF53}"/>
              </a:ext>
            </a:extLst>
          </p:cNvPr>
          <p:cNvSpPr txBox="1">
            <a:spLocks noChangeArrowheads="1"/>
          </p:cNvSpPr>
          <p:nvPr/>
        </p:nvSpPr>
        <p:spPr bwMode="auto">
          <a:xfrm>
            <a:off x="533400" y="1981200"/>
            <a:ext cx="4038600" cy="3113088"/>
          </a:xfrm>
          <a:prstGeom prst="rect">
            <a:avLst/>
          </a:prstGeom>
          <a:noFill/>
          <a:ln w="9525">
            <a:noFill/>
            <a:miter lim="800000"/>
            <a:headEnd/>
            <a:tailEnd/>
          </a:ln>
          <a:effectLst/>
        </p:spPr>
        <p:txBody>
          <a:bodyPr>
            <a:spAutoFit/>
          </a:bodyPr>
          <a:lstStyle/>
          <a:p>
            <a:pPr>
              <a:defRPr/>
            </a:pPr>
            <a:r>
              <a:rPr lang="en-US" altLang="en-US" sz="1800" b="1" dirty="0">
                <a:latin typeface="Times" pitchFamily="18" charset="0"/>
                <a:ea typeface="ＭＳ Ｐゴシック" pitchFamily="1" charset="-128"/>
              </a:rPr>
              <a:t>The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Drain</a:t>
            </a:r>
            <a:r>
              <a:rPr lang="en-US" altLang="en-US" sz="1800" b="1" dirty="0">
                <a:latin typeface="Times" pitchFamily="18" charset="0"/>
                <a:ea typeface="ＭＳ Ｐゴシック" pitchFamily="1" charset="-128"/>
              </a:rPr>
              <a:t> (D) and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Source</a:t>
            </a:r>
            <a:r>
              <a:rPr lang="en-US" altLang="en-US" sz="1800" b="1" dirty="0">
                <a:latin typeface="Times" pitchFamily="18" charset="0"/>
                <a:ea typeface="ＭＳ Ｐゴシック" pitchFamily="1" charset="-128"/>
              </a:rPr>
              <a:t> (S) connect to the to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regions. These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regions are connected via an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-channel. This</a:t>
            </a:r>
            <a:r>
              <a:rPr lang="en-US" altLang="en-US" sz="1800" b="1" i="1" dirty="0">
                <a:latin typeface="Times" pitchFamily="18" charset="0"/>
                <a:ea typeface="ＭＳ Ｐゴシック" pitchFamily="1" charset="-128"/>
              </a:rPr>
              <a:t> n</a:t>
            </a:r>
            <a:r>
              <a:rPr lang="en-US" altLang="en-US" sz="1800" b="1" dirty="0">
                <a:latin typeface="Times" pitchFamily="18" charset="0"/>
                <a:ea typeface="ＭＳ Ｐゴシック" pitchFamily="1" charset="-128"/>
              </a:rPr>
              <a:t>-channel is connected to the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Gate </a:t>
            </a:r>
            <a:r>
              <a:rPr lang="en-US" altLang="en-US" sz="1800" b="1" dirty="0">
                <a:latin typeface="Times" pitchFamily="18" charset="0"/>
                <a:ea typeface="ＭＳ Ｐゴシック" pitchFamily="1" charset="-128"/>
              </a:rPr>
              <a:t>(G) via a thin insulating layer of SiO</a:t>
            </a:r>
            <a:r>
              <a:rPr lang="en-US" altLang="en-US" sz="1800" b="1" baseline="-25000" dirty="0">
                <a:latin typeface="Times" pitchFamily="18" charset="0"/>
                <a:ea typeface="ＭＳ Ｐゴシック" pitchFamily="1" charset="-128"/>
              </a:rPr>
              <a:t>2</a:t>
            </a:r>
            <a:r>
              <a:rPr lang="en-US" altLang="en-US" sz="1800" b="1" dirty="0">
                <a:latin typeface="Times" pitchFamily="18" charset="0"/>
                <a:ea typeface="ＭＳ Ｐゴシック" pitchFamily="1" charset="-128"/>
              </a:rPr>
              <a:t>. </a:t>
            </a:r>
          </a:p>
          <a:p>
            <a:pPr>
              <a:defRPr/>
            </a:pPr>
            <a:endParaRPr lang="en-US" altLang="en-US" sz="1800" b="1" dirty="0">
              <a:latin typeface="Times" pitchFamily="18" charset="0"/>
              <a:ea typeface="ＭＳ Ｐゴシック" pitchFamily="1" charset="-128"/>
            </a:endParaRPr>
          </a:p>
          <a:p>
            <a:pPr>
              <a:defRPr/>
            </a:pPr>
            <a:r>
              <a:rPr lang="en-US" altLang="en-US" sz="1800" b="1" dirty="0">
                <a:latin typeface="Times" pitchFamily="18" charset="0"/>
                <a:ea typeface="ＭＳ Ｐゴシック" pitchFamily="1" charset="-128"/>
              </a:rPr>
              <a:t>The </a:t>
            </a:r>
            <a:r>
              <a:rPr lang="en-US" altLang="en-US" sz="1800" b="1" i="1" dirty="0">
                <a:latin typeface="Times" pitchFamily="18" charset="0"/>
                <a:ea typeface="ＭＳ Ｐゴシック" pitchFamily="1" charset="-128"/>
              </a:rPr>
              <a:t>n</a:t>
            </a:r>
            <a:r>
              <a:rPr lang="en-US" altLang="en-US" sz="1800" b="1" dirty="0">
                <a:latin typeface="Times" pitchFamily="18" charset="0"/>
                <a:ea typeface="ＭＳ Ｐゴシック" pitchFamily="1" charset="-128"/>
              </a:rPr>
              <a:t>-doped material lies on a </a:t>
            </a:r>
            <a:r>
              <a:rPr lang="en-US" altLang="en-US" sz="1800" b="1" i="1" dirty="0">
                <a:latin typeface="Times" pitchFamily="18" charset="0"/>
                <a:ea typeface="ＭＳ Ｐゴシック" pitchFamily="1" charset="-128"/>
              </a:rPr>
              <a:t>p</a:t>
            </a:r>
            <a:r>
              <a:rPr lang="en-US" altLang="en-US" sz="1800" b="1" dirty="0">
                <a:latin typeface="Times" pitchFamily="18" charset="0"/>
                <a:ea typeface="ＭＳ Ｐゴシック" pitchFamily="1" charset="-128"/>
              </a:rPr>
              <a:t>-doped substrate that may have an additional terminal connection called </a:t>
            </a:r>
            <a:r>
              <a:rPr lang="en-US" altLang="en-US" sz="1800" b="1" dirty="0">
                <a:solidFill>
                  <a:schemeClr val="accent2"/>
                </a:solidFill>
                <a:effectLst>
                  <a:outerShdw blurRad="38100" dist="38100" dir="2700000" algn="tl">
                    <a:srgbClr val="C0C0C0"/>
                  </a:outerShdw>
                </a:effectLst>
                <a:latin typeface="Times" pitchFamily="18" charset="0"/>
                <a:ea typeface="ＭＳ Ｐゴシック" pitchFamily="1" charset="-128"/>
              </a:rPr>
              <a:t>Substrate</a:t>
            </a:r>
            <a:r>
              <a:rPr lang="en-US" altLang="en-US" sz="1800" b="1" dirty="0">
                <a:effectLst>
                  <a:outerShdw blurRad="38100" dist="38100" dir="2700000" algn="tl">
                    <a:srgbClr val="C0C0C0"/>
                  </a:outerShdw>
                </a:effectLst>
                <a:latin typeface="Times" pitchFamily="18" charset="0"/>
                <a:ea typeface="ＭＳ Ｐゴシック" pitchFamily="1" charset="-128"/>
              </a:rPr>
              <a:t> </a:t>
            </a:r>
            <a:r>
              <a:rPr lang="en-US" altLang="en-US" sz="1800" b="1" dirty="0">
                <a:latin typeface="Times" pitchFamily="18" charset="0"/>
                <a:ea typeface="ＭＳ Ｐゴシック" pitchFamily="1" charset="-128"/>
              </a:rPr>
              <a:t>(SS).</a:t>
            </a:r>
          </a:p>
        </p:txBody>
      </p:sp>
      <p:sp>
        <p:nvSpPr>
          <p:cNvPr id="23567" name="Text Box 15">
            <a:extLst>
              <a:ext uri="{FF2B5EF4-FFF2-40B4-BE49-F238E27FC236}">
                <a16:creationId xmlns:a16="http://schemas.microsoft.com/office/drawing/2014/main" id="{25AA3304-C117-4220-82E4-F2D0F7B0FD68}"/>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6B2544AD-DF9C-4A2F-ADC5-8F4CAC8FAAF1}" type="slidenum">
              <a:rPr lang="en-US" altLang="en-US" sz="1200" b="1">
                <a:effectLst>
                  <a:outerShdw blurRad="38100" dist="38100" dir="2700000" algn="tl">
                    <a:srgbClr val="C0C0C0"/>
                  </a:outerShdw>
                </a:effectLst>
              </a:rPr>
              <a:pPr algn="ctr" eaLnBrk="1" hangingPunct="1">
                <a:spcBef>
                  <a:spcPct val="50000"/>
                </a:spcBef>
              </a:pPr>
              <a:t>27</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41857047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Text Box 12">
            <a:extLst>
              <a:ext uri="{FF2B5EF4-FFF2-40B4-BE49-F238E27FC236}">
                <a16:creationId xmlns:a16="http://schemas.microsoft.com/office/drawing/2014/main" id="{A09E416F-75EF-42E7-A0DB-8FE80E8FB36A}"/>
              </a:ext>
            </a:extLst>
          </p:cNvPr>
          <p:cNvSpPr txBox="1">
            <a:spLocks noChangeArrowheads="1"/>
          </p:cNvSpPr>
          <p:nvPr/>
        </p:nvSpPr>
        <p:spPr bwMode="auto">
          <a:xfrm>
            <a:off x="381000" y="228600"/>
            <a:ext cx="8458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Basic MOSFET Operation</a:t>
            </a:r>
          </a:p>
        </p:txBody>
      </p:sp>
      <p:sp>
        <p:nvSpPr>
          <p:cNvPr id="24589" name="Text Box 13">
            <a:extLst>
              <a:ext uri="{FF2B5EF4-FFF2-40B4-BE49-F238E27FC236}">
                <a16:creationId xmlns:a16="http://schemas.microsoft.com/office/drawing/2014/main" id="{6EFB7FAA-176A-453A-9801-874B5DF9877C}"/>
              </a:ext>
            </a:extLst>
          </p:cNvPr>
          <p:cNvSpPr txBox="1">
            <a:spLocks noChangeArrowheads="1"/>
          </p:cNvSpPr>
          <p:nvPr/>
        </p:nvSpPr>
        <p:spPr bwMode="auto">
          <a:xfrm>
            <a:off x="304800" y="1524000"/>
            <a:ext cx="6858000" cy="1190625"/>
          </a:xfrm>
          <a:prstGeom prst="rect">
            <a:avLst/>
          </a:prstGeom>
          <a:noFill/>
          <a:ln w="9525">
            <a:noFill/>
            <a:miter lim="800000"/>
            <a:headEnd/>
            <a:tailEnd/>
          </a:ln>
          <a:effectLst/>
        </p:spPr>
        <p:txBody>
          <a:bodyPr>
            <a:spAutoFit/>
          </a:bodyPr>
          <a:lstStyle/>
          <a:p>
            <a:pPr marL="342900" indent="-342900">
              <a:defRPr/>
            </a:pPr>
            <a:r>
              <a:rPr lang="en-US" altLang="en-US" sz="1800" b="1">
                <a:latin typeface="Times" pitchFamily="18" charset="0"/>
                <a:ea typeface="ＭＳ Ｐゴシック" pitchFamily="1" charset="-128"/>
              </a:rPr>
              <a:t>A depletion-type MOSFET can operate in two modes:</a:t>
            </a:r>
          </a:p>
          <a:p>
            <a:pPr marL="342900" indent="-342900">
              <a:defRPr/>
            </a:pPr>
            <a:endParaRPr lang="en-US" altLang="en-US" sz="1800" b="1">
              <a:latin typeface="Times" pitchFamily="18" charset="0"/>
              <a:ea typeface="ＭＳ Ｐゴシック" pitchFamily="1" charset="-128"/>
            </a:endParaRPr>
          </a:p>
          <a:p>
            <a:pPr marL="800100" lvl="1" indent="-342900">
              <a:buFontTx/>
              <a:buChar char="•"/>
              <a:defRPr/>
            </a:pPr>
            <a:r>
              <a:rPr lang="en-US" altLang="en-US" sz="1800" b="1">
                <a:effectLst>
                  <a:outerShdw blurRad="38100" dist="38100" dir="2700000" algn="tl">
                    <a:srgbClr val="C0C0C0"/>
                  </a:outerShdw>
                </a:effectLst>
                <a:latin typeface="Times" pitchFamily="18" charset="0"/>
                <a:ea typeface="ＭＳ Ｐゴシック" pitchFamily="1" charset="-128"/>
              </a:rPr>
              <a:t>Depletion mode</a:t>
            </a:r>
          </a:p>
          <a:p>
            <a:pPr marL="800100" lvl="1" indent="-342900">
              <a:buFontTx/>
              <a:buChar char="•"/>
              <a:defRPr/>
            </a:pPr>
            <a:r>
              <a:rPr lang="en-US" altLang="en-US" sz="1800" b="1">
                <a:effectLst>
                  <a:outerShdw blurRad="38100" dist="38100" dir="2700000" algn="tl">
                    <a:srgbClr val="C0C0C0"/>
                  </a:outerShdw>
                </a:effectLst>
                <a:latin typeface="Times" pitchFamily="18" charset="0"/>
                <a:ea typeface="ＭＳ Ｐゴシック" pitchFamily="1" charset="-128"/>
              </a:rPr>
              <a:t>Enhancement mode</a:t>
            </a:r>
          </a:p>
        </p:txBody>
      </p:sp>
      <p:sp>
        <p:nvSpPr>
          <p:cNvPr id="24591" name="Text Box 15">
            <a:extLst>
              <a:ext uri="{FF2B5EF4-FFF2-40B4-BE49-F238E27FC236}">
                <a16:creationId xmlns:a16="http://schemas.microsoft.com/office/drawing/2014/main" id="{585FBA95-FC20-4548-90B5-E40664ECD220}"/>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7C69050C-50B0-49FC-841F-1631CA7DEA10}" type="slidenum">
              <a:rPr lang="en-US" altLang="en-US" sz="1200" b="1">
                <a:effectLst>
                  <a:outerShdw blurRad="38100" dist="38100" dir="2700000" algn="tl">
                    <a:srgbClr val="C0C0C0"/>
                  </a:outerShdw>
                </a:effectLst>
              </a:rPr>
              <a:pPr algn="ctr" eaLnBrk="1" hangingPunct="1">
                <a:spcBef>
                  <a:spcPct val="50000"/>
                </a:spcBef>
              </a:pPr>
              <a:t>28</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19976343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Text Box 12">
            <a:extLst>
              <a:ext uri="{FF2B5EF4-FFF2-40B4-BE49-F238E27FC236}">
                <a16:creationId xmlns:a16="http://schemas.microsoft.com/office/drawing/2014/main" id="{43AA6765-E5EF-4DC6-A2CE-A5082ADFE8B1}"/>
              </a:ext>
            </a:extLst>
          </p:cNvPr>
          <p:cNvSpPr txBox="1">
            <a:spLocks noChangeArrowheads="1"/>
          </p:cNvSpPr>
          <p:nvPr/>
        </p:nvSpPr>
        <p:spPr bwMode="auto">
          <a:xfrm>
            <a:off x="457200" y="381000"/>
            <a:ext cx="8382000" cy="646331"/>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D-Type MOSFET in </a:t>
            </a:r>
            <a:r>
              <a:rPr lang="ro-RO" altLang="en-US" sz="3600" b="1" dirty="0">
                <a:solidFill>
                  <a:srgbClr val="CC3300"/>
                </a:solidFill>
                <a:effectLst>
                  <a:outerShdw blurRad="38100" dist="38100" dir="2700000" algn="tl">
                    <a:srgbClr val="C0C0C0"/>
                  </a:outerShdw>
                </a:effectLst>
                <a:highlight>
                  <a:srgbClr val="FFFF00"/>
                </a:highlight>
                <a:ea typeface="ＭＳ Ｐゴシック" pitchFamily="1" charset="-128"/>
              </a:rPr>
              <a:t>TWO</a:t>
            </a:r>
            <a:r>
              <a:rPr lang="en-US" altLang="en-US" sz="3600" b="1" dirty="0">
                <a:solidFill>
                  <a:srgbClr val="CC3300"/>
                </a:solidFill>
                <a:effectLst>
                  <a:outerShdw blurRad="38100" dist="38100" dir="2700000" algn="tl">
                    <a:srgbClr val="C0C0C0"/>
                  </a:outerShdw>
                </a:effectLst>
                <a:ea typeface="ＭＳ Ｐゴシック" pitchFamily="1" charset="-128"/>
              </a:rPr>
              <a:t> Mode</a:t>
            </a:r>
            <a:r>
              <a:rPr lang="ro-RO" altLang="en-US" sz="3600" b="1" dirty="0">
                <a:solidFill>
                  <a:srgbClr val="CC3300"/>
                </a:solidFill>
                <a:effectLst>
                  <a:outerShdw blurRad="38100" dist="38100" dir="2700000" algn="tl">
                    <a:srgbClr val="C0C0C0"/>
                  </a:outerShdw>
                </a:effectLst>
                <a:ea typeface="ＭＳ Ｐゴシック" pitchFamily="1" charset="-128"/>
              </a:rPr>
              <a:t>S</a:t>
            </a:r>
            <a:endParaRPr lang="en-US" altLang="en-US" sz="3600" b="1" dirty="0">
              <a:solidFill>
                <a:srgbClr val="CC3300"/>
              </a:solidFill>
              <a:effectLst>
                <a:outerShdw blurRad="38100" dist="38100" dir="2700000" algn="tl">
                  <a:srgbClr val="C0C0C0"/>
                </a:outerShdw>
              </a:effectLst>
              <a:ea typeface="ＭＳ Ｐゴシック" pitchFamily="1" charset="-128"/>
            </a:endParaRPr>
          </a:p>
        </p:txBody>
      </p:sp>
      <p:sp>
        <p:nvSpPr>
          <p:cNvPr id="12292" name="Text Box 13">
            <a:extLst>
              <a:ext uri="{FF2B5EF4-FFF2-40B4-BE49-F238E27FC236}">
                <a16:creationId xmlns:a16="http://schemas.microsoft.com/office/drawing/2014/main" id="{8ACF58D6-4F11-4135-AEA8-E273AA6BFF69}"/>
              </a:ext>
            </a:extLst>
          </p:cNvPr>
          <p:cNvSpPr txBox="1">
            <a:spLocks noChangeArrowheads="1"/>
          </p:cNvSpPr>
          <p:nvPr/>
        </p:nvSpPr>
        <p:spPr bwMode="auto">
          <a:xfrm>
            <a:off x="9525" y="2056805"/>
            <a:ext cx="381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buFontTx/>
              <a:buChar char="•"/>
            </a:pPr>
            <a:r>
              <a:rPr lang="en-US" altLang="en-US" sz="1800" b="1" dirty="0">
                <a:latin typeface="Times" panose="02020603050405020304" pitchFamily="18" charset="0"/>
              </a:rPr>
              <a:t>When V</a:t>
            </a:r>
            <a:r>
              <a:rPr lang="en-US" altLang="en-US" sz="1800" b="1" baseline="-25000" dirty="0">
                <a:latin typeface="Times" panose="02020603050405020304" pitchFamily="18" charset="0"/>
              </a:rPr>
              <a:t>GS</a:t>
            </a:r>
            <a:r>
              <a:rPr lang="en-US" altLang="en-US" sz="1800" b="1" dirty="0">
                <a:latin typeface="Times" panose="02020603050405020304" pitchFamily="18" charset="0"/>
              </a:rPr>
              <a:t> = 0 V, I</a:t>
            </a:r>
            <a:r>
              <a:rPr lang="en-US" altLang="en-US" sz="1800" b="1" baseline="-25000" dirty="0">
                <a:latin typeface="Times" panose="02020603050405020304" pitchFamily="18" charset="0"/>
              </a:rPr>
              <a:t>D</a:t>
            </a:r>
            <a:r>
              <a:rPr lang="en-US" altLang="en-US" sz="1800" b="1" dirty="0">
                <a:latin typeface="Times" panose="02020603050405020304" pitchFamily="18" charset="0"/>
              </a:rPr>
              <a:t> = I</a:t>
            </a:r>
            <a:r>
              <a:rPr lang="en-US" altLang="en-US" sz="1800" b="1" baseline="-25000" dirty="0">
                <a:latin typeface="Times" panose="02020603050405020304" pitchFamily="18" charset="0"/>
              </a:rPr>
              <a:t>DSS</a:t>
            </a:r>
            <a:endParaRPr lang="en-US" altLang="en-US" sz="1800" b="1" dirty="0">
              <a:latin typeface="Times" panose="02020603050405020304" pitchFamily="18" charset="0"/>
            </a:endParaRPr>
          </a:p>
          <a:p>
            <a:pPr lvl="1">
              <a:buFontTx/>
              <a:buChar char="•"/>
            </a:pPr>
            <a:r>
              <a:rPr lang="en-US" altLang="en-US" sz="1800" b="1" dirty="0">
                <a:latin typeface="Times" panose="02020603050405020304" pitchFamily="18" charset="0"/>
              </a:rPr>
              <a:t>When V</a:t>
            </a:r>
            <a:r>
              <a:rPr lang="en-US" altLang="en-US" sz="1800" b="1" baseline="-25000" dirty="0">
                <a:latin typeface="Times" panose="02020603050405020304" pitchFamily="18" charset="0"/>
              </a:rPr>
              <a:t>GS </a:t>
            </a:r>
            <a:r>
              <a:rPr lang="en-US" altLang="en-US" sz="1800" b="1" dirty="0">
                <a:latin typeface="Times" panose="02020603050405020304" pitchFamily="18" charset="0"/>
              </a:rPr>
              <a:t>&lt; 0 V, I</a:t>
            </a:r>
            <a:r>
              <a:rPr lang="en-US" altLang="en-US" sz="1800" b="1" baseline="-25000" dirty="0">
                <a:latin typeface="Times" panose="02020603050405020304" pitchFamily="18" charset="0"/>
              </a:rPr>
              <a:t>D</a:t>
            </a:r>
            <a:r>
              <a:rPr lang="en-US" altLang="en-US" sz="1800" b="1" dirty="0">
                <a:latin typeface="Times" panose="02020603050405020304" pitchFamily="18" charset="0"/>
              </a:rPr>
              <a:t> &lt; I</a:t>
            </a:r>
            <a:r>
              <a:rPr lang="en-US" altLang="en-US" sz="1800" b="1" baseline="-25000" dirty="0">
                <a:latin typeface="Times" panose="02020603050405020304" pitchFamily="18" charset="0"/>
              </a:rPr>
              <a:t>DSS</a:t>
            </a:r>
            <a:endParaRPr lang="en-US" altLang="en-US" sz="1800" b="1" dirty="0">
              <a:latin typeface="Times" panose="02020603050405020304" pitchFamily="18" charset="0"/>
            </a:endParaRPr>
          </a:p>
          <a:p>
            <a:pPr lvl="1">
              <a:buFontTx/>
              <a:buChar char="•"/>
            </a:pPr>
            <a:r>
              <a:rPr lang="en-US" altLang="en-US" sz="1800" b="1" dirty="0">
                <a:latin typeface="Times" panose="02020603050405020304" pitchFamily="18" charset="0"/>
              </a:rPr>
              <a:t>The formula used to plot the transfer curve still applies:  </a:t>
            </a:r>
          </a:p>
          <a:p>
            <a:endParaRPr lang="en-US" altLang="en-US" sz="1800" b="1" dirty="0">
              <a:latin typeface="Times" panose="02020603050405020304" pitchFamily="18" charset="0"/>
            </a:endParaRPr>
          </a:p>
        </p:txBody>
      </p:sp>
      <p:pic>
        <p:nvPicPr>
          <p:cNvPr id="28686" name="Picture 14">
            <a:extLst>
              <a:ext uri="{FF2B5EF4-FFF2-40B4-BE49-F238E27FC236}">
                <a16:creationId xmlns:a16="http://schemas.microsoft.com/office/drawing/2014/main" id="{6933B0CE-8498-49AA-BF8B-7FD5369360EE}"/>
              </a:ext>
            </a:extLst>
          </p:cNvPr>
          <p:cNvPicPr>
            <a:picLocks noChangeAspect="1" noChangeArrowheads="1"/>
          </p:cNvPicPr>
          <p:nvPr/>
        </p:nvPicPr>
        <p:blipFill>
          <a:blip r:embed="rId3"/>
          <a:srcRect/>
          <a:stretch>
            <a:fillRect/>
          </a:stretch>
        </p:blipFill>
        <p:spPr bwMode="auto">
          <a:xfrm>
            <a:off x="4171950" y="1022350"/>
            <a:ext cx="4972050" cy="2571750"/>
          </a:xfrm>
          <a:prstGeom prst="rect">
            <a:avLst/>
          </a:prstGeom>
          <a:noFill/>
          <a:effectLst>
            <a:outerShdw dist="107763" dir="2700000" algn="ctr" rotWithShape="0">
              <a:srgbClr val="808080">
                <a:alpha val="50000"/>
              </a:srgbClr>
            </a:outerShdw>
          </a:effectLst>
        </p:spPr>
      </p:pic>
      <p:sp>
        <p:nvSpPr>
          <p:cNvPr id="28687" name="Rectangle 15">
            <a:extLst>
              <a:ext uri="{FF2B5EF4-FFF2-40B4-BE49-F238E27FC236}">
                <a16:creationId xmlns:a16="http://schemas.microsoft.com/office/drawing/2014/main" id="{B2B11F99-3852-46D4-9475-089A2E552EAD}"/>
              </a:ext>
            </a:extLst>
          </p:cNvPr>
          <p:cNvSpPr>
            <a:spLocks noChangeArrowheads="1"/>
          </p:cNvSpPr>
          <p:nvPr/>
        </p:nvSpPr>
        <p:spPr bwMode="auto">
          <a:xfrm>
            <a:off x="0" y="1143000"/>
            <a:ext cx="4343400" cy="923330"/>
          </a:xfrm>
          <a:prstGeom prst="rect">
            <a:avLst/>
          </a:prstGeom>
          <a:noFill/>
          <a:ln w="9525">
            <a:noFill/>
            <a:miter lim="800000"/>
            <a:headEnd/>
            <a:tailEnd/>
          </a:ln>
          <a:effectLst/>
        </p:spPr>
        <p:txBody>
          <a:bodyPr wrap="square">
            <a:spAutoFit/>
          </a:bodyPr>
          <a:lstStyle/>
          <a:p>
            <a:pPr algn="ctr" eaLnBrk="1" hangingPunct="1">
              <a:defRPr/>
            </a:pPr>
            <a:r>
              <a:rPr lang="en-US" altLang="en-US" sz="1800" b="1" dirty="0">
                <a:solidFill>
                  <a:schemeClr val="accent2"/>
                </a:solidFill>
                <a:effectLst>
                  <a:outerShdw blurRad="38100" dist="38100" dir="2700000" algn="tl">
                    <a:srgbClr val="C0C0C0"/>
                  </a:outerShdw>
                </a:effectLst>
                <a:highlight>
                  <a:srgbClr val="FFFF00"/>
                </a:highlight>
                <a:latin typeface="Times New Roman" pitchFamily="18" charset="0"/>
                <a:ea typeface="ＭＳ Ｐゴシック" pitchFamily="1" charset="-128"/>
              </a:rPr>
              <a:t>Depletion Mode</a:t>
            </a:r>
            <a:r>
              <a:rPr lang="en-US" altLang="en-US" sz="1800" dirty="0">
                <a:solidFill>
                  <a:schemeClr val="accent2"/>
                </a:solidFill>
                <a:effectLst>
                  <a:outerShdw blurRad="38100" dist="38100" dir="2700000" algn="tl">
                    <a:srgbClr val="C0C0C0"/>
                  </a:outerShdw>
                </a:effectLst>
                <a:highlight>
                  <a:srgbClr val="FFFF00"/>
                </a:highlight>
                <a:latin typeface="Times New Roman" pitchFamily="18" charset="0"/>
                <a:ea typeface="ＭＳ Ｐゴシック" pitchFamily="1" charset="-128"/>
              </a:rPr>
              <a:t> </a:t>
            </a:r>
          </a:p>
          <a:p>
            <a:pPr eaLnBrk="1" hangingPunct="1">
              <a:defRPr/>
            </a:pPr>
            <a:endParaRPr lang="en-US" altLang="en-US" sz="1800" dirty="0">
              <a:solidFill>
                <a:schemeClr val="accent2"/>
              </a:solidFill>
              <a:effectLst>
                <a:outerShdw blurRad="38100" dist="38100" dir="2700000" algn="tl">
                  <a:srgbClr val="C0C0C0"/>
                </a:outerShdw>
              </a:effectLst>
              <a:latin typeface="Times New Roman" pitchFamily="18" charset="0"/>
              <a:ea typeface="ＭＳ Ｐゴシック" pitchFamily="1" charset="-128"/>
            </a:endParaRPr>
          </a:p>
          <a:p>
            <a:pPr eaLnBrk="1" hangingPunct="1">
              <a:defRPr/>
            </a:pPr>
            <a:r>
              <a:rPr lang="en-US" altLang="en-US" sz="1800" b="1" dirty="0">
                <a:latin typeface="Times New Roman" pitchFamily="18" charset="0"/>
                <a:ea typeface="ＭＳ Ｐゴシック" pitchFamily="1" charset="-128"/>
              </a:rPr>
              <a:t>The characteristics are similar to a</a:t>
            </a:r>
            <a:r>
              <a:rPr lang="ro-RO" altLang="en-US" sz="1800" b="1" dirty="0">
                <a:latin typeface="Times New Roman" pitchFamily="18" charset="0"/>
                <a:ea typeface="ＭＳ Ｐゴシック" pitchFamily="1" charset="-128"/>
              </a:rPr>
              <a:t> JFET</a:t>
            </a:r>
            <a:endParaRPr lang="en-US" altLang="en-US" sz="1800" b="1" dirty="0">
              <a:latin typeface="Times New Roman" pitchFamily="18" charset="0"/>
              <a:ea typeface="ＭＳ Ｐゴシック" pitchFamily="1" charset="-128"/>
            </a:endParaRPr>
          </a:p>
        </p:txBody>
      </p:sp>
      <p:graphicFrame>
        <p:nvGraphicFramePr>
          <p:cNvPr id="12290" name="Object 16">
            <a:extLst>
              <a:ext uri="{FF2B5EF4-FFF2-40B4-BE49-F238E27FC236}">
                <a16:creationId xmlns:a16="http://schemas.microsoft.com/office/drawing/2014/main" id="{4FAF5A39-C032-4947-8BDE-D247AA010DFE}"/>
              </a:ext>
            </a:extLst>
          </p:cNvPr>
          <p:cNvGraphicFramePr>
            <a:graphicFrameLocks noChangeAspect="1"/>
          </p:cNvGraphicFramePr>
          <p:nvPr>
            <p:extLst>
              <p:ext uri="{D42A27DB-BD31-4B8C-83A1-F6EECF244321}">
                <p14:modId xmlns:p14="http://schemas.microsoft.com/office/powerpoint/2010/main" val="402317093"/>
              </p:ext>
            </p:extLst>
          </p:nvPr>
        </p:nvGraphicFramePr>
        <p:xfrm>
          <a:off x="1193800" y="3240583"/>
          <a:ext cx="1784350" cy="636588"/>
        </p:xfrm>
        <a:graphic>
          <a:graphicData uri="http://schemas.openxmlformats.org/presentationml/2006/ole">
            <mc:AlternateContent xmlns:mc="http://schemas.openxmlformats.org/markup-compatibility/2006">
              <mc:Choice xmlns:v="urn:schemas-microsoft-com:vml" Requires="v">
                <p:oleObj name="Equation" r:id="rId4" imgW="1485720" imgH="533160" progId="Equation.3">
                  <p:embed/>
                </p:oleObj>
              </mc:Choice>
              <mc:Fallback>
                <p:oleObj name="Equation" r:id="rId4" imgW="1485720" imgH="533160" progId="Equation.3">
                  <p:embed/>
                  <p:pic>
                    <p:nvPicPr>
                      <p:cNvPr id="12290" name="Object 16">
                        <a:extLst>
                          <a:ext uri="{FF2B5EF4-FFF2-40B4-BE49-F238E27FC236}">
                            <a16:creationId xmlns:a16="http://schemas.microsoft.com/office/drawing/2014/main" id="{4FAF5A39-C032-4947-8BDE-D247AA010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3240583"/>
                        <a:ext cx="178435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0" name="Text Box 18">
            <a:extLst>
              <a:ext uri="{FF2B5EF4-FFF2-40B4-BE49-F238E27FC236}">
                <a16:creationId xmlns:a16="http://schemas.microsoft.com/office/drawing/2014/main" id="{9257C959-33D1-4B9B-AC8B-A4E3B42A455B}"/>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1D9A2B74-9FA1-4947-A47E-0653EDA20386}" type="slidenum">
              <a:rPr lang="en-US" altLang="en-US" sz="1200" b="1">
                <a:effectLst>
                  <a:outerShdw blurRad="38100" dist="38100" dir="2700000" algn="tl">
                    <a:srgbClr val="C0C0C0"/>
                  </a:outerShdw>
                </a:effectLst>
              </a:rPr>
              <a:pPr algn="ctr" eaLnBrk="1" hangingPunct="1">
                <a:spcBef>
                  <a:spcPct val="50000"/>
                </a:spcBef>
              </a:pPr>
              <a:t>29</a:t>
            </a:fld>
            <a:endParaRPr lang="en-US" altLang="en-US" sz="1200" b="1">
              <a:effectLst>
                <a:outerShdw blurRad="38100" dist="38100" dir="2700000" algn="tl">
                  <a:srgbClr val="C0C0C0"/>
                </a:outerShdw>
              </a:effectLst>
            </a:endParaRPr>
          </a:p>
        </p:txBody>
      </p:sp>
      <p:sp>
        <p:nvSpPr>
          <p:cNvPr id="3" name="Rectangle 16">
            <a:extLst>
              <a:ext uri="{FF2B5EF4-FFF2-40B4-BE49-F238E27FC236}">
                <a16:creationId xmlns:a16="http://schemas.microsoft.com/office/drawing/2014/main" id="{CA4C86A4-7158-0239-4BFB-46CC81DC5400}"/>
              </a:ext>
            </a:extLst>
          </p:cNvPr>
          <p:cNvSpPr>
            <a:spLocks noChangeArrowheads="1"/>
          </p:cNvSpPr>
          <p:nvPr/>
        </p:nvSpPr>
        <p:spPr bwMode="auto">
          <a:xfrm>
            <a:off x="5727700" y="3809161"/>
            <a:ext cx="2146300" cy="366713"/>
          </a:xfrm>
          <a:prstGeom prst="rect">
            <a:avLst/>
          </a:prstGeom>
          <a:noFill/>
          <a:ln w="9525">
            <a:noFill/>
            <a:miter lim="800000"/>
            <a:headEnd/>
            <a:tailEnd/>
          </a:ln>
          <a:effectLst/>
        </p:spPr>
        <p:txBody>
          <a:bodyPr wrap="none">
            <a:spAutoFit/>
          </a:bodyPr>
          <a:lstStyle/>
          <a:p>
            <a:pPr>
              <a:defRPr/>
            </a:pPr>
            <a:r>
              <a:rPr lang="en-US" altLang="en-US" sz="1800" b="1" dirty="0">
                <a:solidFill>
                  <a:schemeClr val="accent2"/>
                </a:solidFill>
                <a:effectLst>
                  <a:outerShdw blurRad="38100" dist="38100" dir="2700000" algn="tl">
                    <a:srgbClr val="C0C0C0"/>
                  </a:outerShdw>
                </a:effectLst>
                <a:highlight>
                  <a:srgbClr val="FFFF00"/>
                </a:highlight>
                <a:latin typeface="Times New Roman" pitchFamily="18" charset="0"/>
                <a:ea typeface="ＭＳ Ｐゴシック" pitchFamily="1" charset="-128"/>
              </a:rPr>
              <a:t>Enhancement Mode</a:t>
            </a:r>
          </a:p>
        </p:txBody>
      </p:sp>
      <p:sp>
        <p:nvSpPr>
          <p:cNvPr id="4" name="Text Box 13">
            <a:extLst>
              <a:ext uri="{FF2B5EF4-FFF2-40B4-BE49-F238E27FC236}">
                <a16:creationId xmlns:a16="http://schemas.microsoft.com/office/drawing/2014/main" id="{001845C3-9C73-8148-67F2-20141252C1B5}"/>
              </a:ext>
            </a:extLst>
          </p:cNvPr>
          <p:cNvSpPr txBox="1">
            <a:spLocks noChangeArrowheads="1"/>
          </p:cNvSpPr>
          <p:nvPr/>
        </p:nvSpPr>
        <p:spPr bwMode="auto">
          <a:xfrm>
            <a:off x="4800600" y="4217897"/>
            <a:ext cx="4229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1800" b="1" dirty="0">
                <a:latin typeface="Times" panose="02020603050405020304" pitchFamily="18" charset="0"/>
              </a:rPr>
              <a:t>V</a:t>
            </a:r>
            <a:r>
              <a:rPr lang="en-US" altLang="en-US" sz="1800" b="1" baseline="-25000" dirty="0">
                <a:latin typeface="Times" panose="02020603050405020304" pitchFamily="18" charset="0"/>
              </a:rPr>
              <a:t>GS</a:t>
            </a:r>
            <a:r>
              <a:rPr lang="en-US" altLang="en-US" sz="1800" b="1" dirty="0">
                <a:latin typeface="Times" panose="02020603050405020304" pitchFamily="18" charset="0"/>
              </a:rPr>
              <a:t> &gt; 0 V</a:t>
            </a:r>
          </a:p>
          <a:p>
            <a:pPr>
              <a:buFontTx/>
              <a:buChar char="•"/>
            </a:pPr>
            <a:r>
              <a:rPr lang="en-US" altLang="en-US" sz="1800" b="1" dirty="0">
                <a:latin typeface="Times" panose="02020603050405020304" pitchFamily="18" charset="0"/>
              </a:rPr>
              <a:t>I</a:t>
            </a:r>
            <a:r>
              <a:rPr lang="en-US" altLang="en-US" sz="1800" b="1" baseline="-25000" dirty="0">
                <a:latin typeface="Times" panose="02020603050405020304" pitchFamily="18" charset="0"/>
              </a:rPr>
              <a:t>D</a:t>
            </a:r>
            <a:r>
              <a:rPr lang="en-US" altLang="en-US" sz="1800" b="1" dirty="0">
                <a:latin typeface="Times" panose="02020603050405020304" pitchFamily="18" charset="0"/>
              </a:rPr>
              <a:t> increases above I</a:t>
            </a:r>
            <a:r>
              <a:rPr lang="en-US" altLang="en-US" sz="1800" b="1" baseline="-25000" dirty="0">
                <a:latin typeface="Times" panose="02020603050405020304" pitchFamily="18" charset="0"/>
              </a:rPr>
              <a:t>DSS</a:t>
            </a:r>
            <a:endParaRPr lang="en-US" altLang="en-US" sz="1800" b="1" dirty="0">
              <a:latin typeface="Times" panose="02020603050405020304" pitchFamily="18" charset="0"/>
            </a:endParaRPr>
          </a:p>
          <a:p>
            <a:pPr>
              <a:buFontTx/>
              <a:buChar char="•"/>
            </a:pPr>
            <a:r>
              <a:rPr lang="en-US" altLang="en-US" sz="1800" b="1" dirty="0">
                <a:latin typeface="Times" panose="02020603050405020304" pitchFamily="18" charset="0"/>
              </a:rPr>
              <a:t>The formula used to plot the transfer curve still applies:</a:t>
            </a:r>
            <a:endParaRPr lang="en-US" altLang="en-US" sz="1800" b="1" dirty="0">
              <a:solidFill>
                <a:schemeClr val="accent1"/>
              </a:solidFill>
              <a:latin typeface="Times" panose="02020603050405020304" pitchFamily="18" charset="0"/>
            </a:endParaRPr>
          </a:p>
        </p:txBody>
      </p:sp>
      <p:graphicFrame>
        <p:nvGraphicFramePr>
          <p:cNvPr id="5" name="Object 15">
            <a:extLst>
              <a:ext uri="{FF2B5EF4-FFF2-40B4-BE49-F238E27FC236}">
                <a16:creationId xmlns:a16="http://schemas.microsoft.com/office/drawing/2014/main" id="{7450295A-D835-9453-CCBF-5B6171CDAAF8}"/>
              </a:ext>
            </a:extLst>
          </p:cNvPr>
          <p:cNvGraphicFramePr>
            <a:graphicFrameLocks noChangeAspect="1"/>
          </p:cNvGraphicFramePr>
          <p:nvPr>
            <p:extLst>
              <p:ext uri="{D42A27DB-BD31-4B8C-83A1-F6EECF244321}">
                <p14:modId xmlns:p14="http://schemas.microsoft.com/office/powerpoint/2010/main" val="68326586"/>
              </p:ext>
            </p:extLst>
          </p:nvPr>
        </p:nvGraphicFramePr>
        <p:xfrm>
          <a:off x="6091238" y="5405436"/>
          <a:ext cx="1782762" cy="636587"/>
        </p:xfrm>
        <a:graphic>
          <a:graphicData uri="http://schemas.openxmlformats.org/presentationml/2006/ole">
            <mc:AlternateContent xmlns:mc="http://schemas.openxmlformats.org/markup-compatibility/2006">
              <mc:Choice xmlns:v="urn:schemas-microsoft-com:vml" Requires="v">
                <p:oleObj name="Equation" r:id="rId6" imgW="1485720" imgH="533160" progId="Equation.3">
                  <p:embed/>
                </p:oleObj>
              </mc:Choice>
              <mc:Fallback>
                <p:oleObj name="Equation" r:id="rId6" imgW="1485720" imgH="533160" progId="Equation.3">
                  <p:embed/>
                  <p:pic>
                    <p:nvPicPr>
                      <p:cNvPr id="13314" name="Object 15">
                        <a:extLst>
                          <a:ext uri="{FF2B5EF4-FFF2-40B4-BE49-F238E27FC236}">
                            <a16:creationId xmlns:a16="http://schemas.microsoft.com/office/drawing/2014/main" id="{45DCD24C-686C-4365-99DF-2EB0D3EDD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1238" y="5405436"/>
                        <a:ext cx="1782762"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a:extLst>
              <a:ext uri="{FF2B5EF4-FFF2-40B4-BE49-F238E27FC236}">
                <a16:creationId xmlns:a16="http://schemas.microsoft.com/office/drawing/2014/main" id="{D37BD194-5528-5E0A-67FD-0501576E831A}"/>
              </a:ext>
            </a:extLst>
          </p:cNvPr>
          <p:cNvSpPr>
            <a:spLocks noChangeArrowheads="1"/>
          </p:cNvSpPr>
          <p:nvPr/>
        </p:nvSpPr>
        <p:spPr bwMode="auto">
          <a:xfrm>
            <a:off x="4819650" y="6095207"/>
            <a:ext cx="4000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Times New Roman" panose="02020603050405020304" pitchFamily="18" charset="0"/>
              </a:rPr>
              <a:t>Note that V</a:t>
            </a:r>
            <a:r>
              <a:rPr lang="en-US" altLang="en-US" sz="1800" b="1" baseline="-25000" dirty="0">
                <a:latin typeface="Times New Roman" panose="02020603050405020304" pitchFamily="18" charset="0"/>
              </a:rPr>
              <a:t>GS</a:t>
            </a:r>
            <a:r>
              <a:rPr lang="en-US" altLang="en-US" sz="1800" b="1" dirty="0">
                <a:latin typeface="Times New Roman" panose="02020603050405020304" pitchFamily="18" charset="0"/>
              </a:rPr>
              <a:t> is now a positive polarity</a:t>
            </a:r>
          </a:p>
        </p:txBody>
      </p:sp>
      <p:sp>
        <p:nvSpPr>
          <p:cNvPr id="8" name="CasetăText 7">
            <a:extLst>
              <a:ext uri="{FF2B5EF4-FFF2-40B4-BE49-F238E27FC236}">
                <a16:creationId xmlns:a16="http://schemas.microsoft.com/office/drawing/2014/main" id="{E91E62DA-B340-3F98-F6FB-AC2865EF4935}"/>
              </a:ext>
            </a:extLst>
          </p:cNvPr>
          <p:cNvSpPr txBox="1"/>
          <p:nvPr/>
        </p:nvSpPr>
        <p:spPr>
          <a:xfrm>
            <a:off x="304800" y="3997912"/>
            <a:ext cx="4633912" cy="369332"/>
          </a:xfrm>
          <a:prstGeom prst="rect">
            <a:avLst/>
          </a:prstGeom>
          <a:noFill/>
        </p:spPr>
        <p:txBody>
          <a:bodyPr wrap="square">
            <a:spAutoFit/>
          </a:bodyPr>
          <a:lstStyle/>
          <a:p>
            <a:r>
              <a:rPr lang="en-US" altLang="en-US" sz="1800" b="1" dirty="0">
                <a:latin typeface="Times New Roman" panose="02020603050405020304" pitchFamily="18" charset="0"/>
              </a:rPr>
              <a:t>Note that V</a:t>
            </a:r>
            <a:r>
              <a:rPr lang="en-US" altLang="en-US" sz="1800" b="1" baseline="-25000" dirty="0">
                <a:latin typeface="Times New Roman" panose="02020603050405020304" pitchFamily="18" charset="0"/>
              </a:rPr>
              <a:t>GS</a:t>
            </a:r>
            <a:r>
              <a:rPr lang="en-US" altLang="en-US" sz="1800" b="1" dirty="0">
                <a:latin typeface="Times New Roman" panose="02020603050405020304" pitchFamily="18" charset="0"/>
              </a:rPr>
              <a:t> is now a </a:t>
            </a:r>
            <a:r>
              <a:rPr lang="ro-RO" altLang="en-US" sz="1800" b="1" dirty="0">
                <a:latin typeface="Times New Roman" panose="02020603050405020304" pitchFamily="18" charset="0"/>
              </a:rPr>
              <a:t>NEGATIVE</a:t>
            </a:r>
            <a:r>
              <a:rPr lang="en-US" altLang="en-US" sz="1800" b="1" dirty="0">
                <a:latin typeface="Times New Roman" panose="02020603050405020304" pitchFamily="18" charset="0"/>
              </a:rPr>
              <a:t> polarity</a:t>
            </a:r>
          </a:p>
        </p:txBody>
      </p:sp>
      <p:cxnSp>
        <p:nvCxnSpPr>
          <p:cNvPr id="10" name="Conector drept cu săgeată 9">
            <a:extLst>
              <a:ext uri="{FF2B5EF4-FFF2-40B4-BE49-F238E27FC236}">
                <a16:creationId xmlns:a16="http://schemas.microsoft.com/office/drawing/2014/main" id="{5DCD53FE-17BE-8E38-7F67-DC9A5F2B6C56}"/>
              </a:ext>
            </a:extLst>
          </p:cNvPr>
          <p:cNvCxnSpPr/>
          <p:nvPr/>
        </p:nvCxnSpPr>
        <p:spPr>
          <a:xfrm flipV="1">
            <a:off x="4171950" y="3429000"/>
            <a:ext cx="47625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rept cu săgeată 11">
            <a:extLst>
              <a:ext uri="{FF2B5EF4-FFF2-40B4-BE49-F238E27FC236}">
                <a16:creationId xmlns:a16="http://schemas.microsoft.com/office/drawing/2014/main" id="{03FF3D4D-B312-411B-8BF8-50E758930F63}"/>
              </a:ext>
            </a:extLst>
          </p:cNvPr>
          <p:cNvCxnSpPr>
            <a:cxnSpLocks/>
          </p:cNvCxnSpPr>
          <p:nvPr/>
        </p:nvCxnSpPr>
        <p:spPr>
          <a:xfrm flipH="1" flipV="1">
            <a:off x="5737226" y="3240583"/>
            <a:ext cx="2492374" cy="29316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6157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a:extLst>
              <a:ext uri="{FF2B5EF4-FFF2-40B4-BE49-F238E27FC236}">
                <a16:creationId xmlns:a16="http://schemas.microsoft.com/office/drawing/2014/main" id="{72056A3F-2F1C-464A-BBF5-D7A40391D28A}"/>
              </a:ext>
            </a:extLst>
          </p:cNvPr>
          <p:cNvSpPr txBox="1">
            <a:spLocks noChangeArrowheads="1"/>
          </p:cNvSpPr>
          <p:nvPr/>
        </p:nvSpPr>
        <p:spPr bwMode="auto">
          <a:xfrm>
            <a:off x="76200" y="1219200"/>
            <a:ext cx="8991600" cy="4555093"/>
          </a:xfrm>
          <a:prstGeom prst="rect">
            <a:avLst/>
          </a:prstGeom>
          <a:noFill/>
          <a:ln w="9525">
            <a:noFill/>
            <a:miter lim="800000"/>
            <a:headEnd/>
            <a:tailEnd/>
          </a:ln>
          <a:effectLst/>
        </p:spPr>
        <p:txBody>
          <a:bodyPr wrap="square">
            <a:spAutoFit/>
          </a:bodyPr>
          <a:lstStyle/>
          <a:p>
            <a:pPr>
              <a:defRPr/>
            </a:pPr>
            <a:endParaRPr lang="en-US" altLang="en-US" sz="1800" b="1" dirty="0">
              <a:latin typeface="Times" pitchFamily="18" charset="0"/>
              <a:ea typeface="ＭＳ Ｐゴシック" pitchFamily="1" charset="-128"/>
            </a:endParaRPr>
          </a:p>
          <a:p>
            <a:pPr lvl="1">
              <a:defRPr/>
            </a:pPr>
            <a:r>
              <a:rPr lang="en-US" altLang="en-US" sz="2400" b="1" dirty="0">
                <a:solidFill>
                  <a:schemeClr val="accent2"/>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Similarities in Applications: </a:t>
            </a:r>
          </a:p>
          <a:p>
            <a:pPr lvl="1">
              <a:defRPr/>
            </a:pPr>
            <a:r>
              <a:rPr lang="en-US" altLang="en-US" sz="2400" b="1" dirty="0">
                <a:solidFill>
                  <a:schemeClr val="accent2"/>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        </a:t>
            </a:r>
          </a:p>
          <a:p>
            <a:pPr lvl="2">
              <a:defRPr/>
            </a:pPr>
            <a:r>
              <a:rPr lang="en-US" altLang="en-US" sz="1800" b="1" dirty="0">
                <a:latin typeface="Calibri" panose="020F0502020204030204" pitchFamily="34" charset="0"/>
                <a:ea typeface="ＭＳ Ｐゴシック" pitchFamily="1" charset="-128"/>
                <a:cs typeface="Calibri" panose="020F0502020204030204" pitchFamily="34" charset="0"/>
              </a:rPr>
              <a:t>-Amplifiers</a:t>
            </a:r>
          </a:p>
          <a:p>
            <a:pPr lvl="2">
              <a:defRPr/>
            </a:pPr>
            <a:r>
              <a:rPr lang="en-US" altLang="en-US" b="1" dirty="0">
                <a:latin typeface="Calibri" panose="020F0502020204030204" pitchFamily="34" charset="0"/>
                <a:ea typeface="ＭＳ Ｐゴシック" pitchFamily="1" charset="-128"/>
                <a:cs typeface="Calibri" panose="020F0502020204030204" pitchFamily="34" charset="0"/>
              </a:rPr>
              <a:t>-Oscillators</a:t>
            </a:r>
            <a:r>
              <a:rPr lang="en-US" altLang="en-US" sz="1800" b="1" dirty="0">
                <a:latin typeface="Calibri" panose="020F0502020204030204" pitchFamily="34" charset="0"/>
                <a:ea typeface="ＭＳ Ｐゴシック" pitchFamily="1" charset="-128"/>
                <a:cs typeface="Calibri" panose="020F0502020204030204" pitchFamily="34" charset="0"/>
              </a:rPr>
              <a:t>	</a:t>
            </a:r>
          </a:p>
          <a:p>
            <a:pPr lvl="2">
              <a:defRPr/>
            </a:pPr>
            <a:r>
              <a:rPr lang="en-US" altLang="en-US" b="1" dirty="0">
                <a:latin typeface="Calibri" panose="020F0502020204030204" pitchFamily="34" charset="0"/>
                <a:ea typeface="ＭＳ Ｐゴシック" pitchFamily="1" charset="-128"/>
                <a:cs typeface="Calibri" panose="020F0502020204030204" pitchFamily="34" charset="0"/>
              </a:rPr>
              <a:t>-</a:t>
            </a:r>
            <a:r>
              <a:rPr lang="en-US" altLang="en-US" sz="1800" b="1" dirty="0">
                <a:latin typeface="Calibri" panose="020F0502020204030204" pitchFamily="34" charset="0"/>
                <a:ea typeface="ＭＳ Ｐゴシック" pitchFamily="1" charset="-128"/>
                <a:cs typeface="Calibri" panose="020F0502020204030204" pitchFamily="34" charset="0"/>
              </a:rPr>
              <a:t>Switching devices </a:t>
            </a:r>
          </a:p>
          <a:p>
            <a:pPr>
              <a:defRPr/>
            </a:pPr>
            <a:r>
              <a:rPr lang="en-US" altLang="en-US" b="1" dirty="0">
                <a:latin typeface="Calibri" panose="020F0502020204030204" pitchFamily="34" charset="0"/>
                <a:ea typeface="ＭＳ Ｐゴシック" pitchFamily="1" charset="-128"/>
                <a:cs typeface="Calibri" panose="020F0502020204030204" pitchFamily="34" charset="0"/>
              </a:rPr>
              <a:t>                  -</a:t>
            </a:r>
            <a:r>
              <a:rPr lang="en-US" altLang="en-US" sz="1800" b="1" dirty="0">
                <a:latin typeface="Calibri" panose="020F0502020204030204" pitchFamily="34" charset="0"/>
                <a:ea typeface="ＭＳ Ｐゴシック" pitchFamily="1" charset="-128"/>
                <a:cs typeface="Calibri" panose="020F0502020204030204" pitchFamily="34" charset="0"/>
              </a:rPr>
              <a:t>Impedance matching circuits</a:t>
            </a:r>
          </a:p>
          <a:p>
            <a:pPr>
              <a:defRPr/>
            </a:pPr>
            <a:r>
              <a:rPr lang="en-US" altLang="en-US" b="1" dirty="0">
                <a:latin typeface="Calibri" panose="020F0502020204030204" pitchFamily="34" charset="0"/>
                <a:ea typeface="ＭＳ Ｐゴシック" pitchFamily="1" charset="-128"/>
                <a:cs typeface="Calibri" panose="020F0502020204030204" pitchFamily="34" charset="0"/>
              </a:rPr>
              <a:t>               </a:t>
            </a:r>
            <a:endParaRPr lang="en-US" altLang="en-US" sz="1800" b="1" dirty="0">
              <a:latin typeface="Calibri" panose="020F0502020204030204" pitchFamily="34" charset="0"/>
              <a:ea typeface="ＭＳ Ｐゴシック" pitchFamily="1" charset="-128"/>
              <a:cs typeface="Calibri" panose="020F0502020204030204" pitchFamily="34" charset="0"/>
            </a:endParaRPr>
          </a:p>
          <a:p>
            <a:pPr lvl="1">
              <a:defRPr/>
            </a:pPr>
            <a:r>
              <a:rPr lang="en-US" altLang="en-US" sz="2400" b="1" dirty="0">
                <a:solidFill>
                  <a:schemeClr val="accent2"/>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Differences:</a:t>
            </a:r>
          </a:p>
          <a:p>
            <a:pPr marL="228600" lvl="1" indent="228600" defTabSz="514350">
              <a:defRPr/>
            </a:pPr>
            <a:r>
              <a:rPr lang="en-US" altLang="en-US" sz="2000" b="1" dirty="0">
                <a:solidFill>
                  <a:schemeClr val="accent2"/>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        -</a:t>
            </a: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1" charset="-128"/>
                <a:cs typeface="Calibri" panose="020F0502020204030204" pitchFamily="34" charset="0"/>
              </a:rPr>
              <a:t>FETs are unipolar devices where as BJTs are bipolar</a:t>
            </a:r>
            <a:endParaRPr lang="en-US" altLang="en-US" sz="2000" b="1" dirty="0">
              <a:solidFill>
                <a:schemeClr val="accent2"/>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endParaRPr>
          </a:p>
          <a:p>
            <a:pPr marL="228600" indent="228600" defTabSz="514350">
              <a:defRPr/>
            </a:pPr>
            <a:r>
              <a:rPr lang="en-US" altLang="en-US" sz="1800" b="1" dirty="0">
                <a:latin typeface="Calibri" panose="020F0502020204030204" pitchFamily="34" charset="0"/>
                <a:ea typeface="ＭＳ Ｐゴシック" pitchFamily="1" charset="-128"/>
                <a:cs typeface="Calibri" panose="020F0502020204030204" pitchFamily="34" charset="0"/>
              </a:rPr>
              <a:t>	 -FETs are voltage controlled devices.  BJTs are current controlled devices.</a:t>
            </a:r>
            <a:r>
              <a:rPr lang="en-US" altLang="en-US" b="1" dirty="0">
                <a:latin typeface="Calibri" panose="020F0502020204030204" pitchFamily="34" charset="0"/>
                <a:ea typeface="ＭＳ Ｐゴシック" pitchFamily="1" charset="-128"/>
                <a:cs typeface="Calibri" panose="020F0502020204030204" pitchFamily="34" charset="0"/>
              </a:rPr>
              <a:t>             </a:t>
            </a:r>
            <a:endParaRPr lang="en-US" altLang="en-US" sz="1800" b="1" dirty="0">
              <a:latin typeface="Calibri" panose="020F0502020204030204" pitchFamily="34" charset="0"/>
              <a:ea typeface="ＭＳ Ｐゴシック" pitchFamily="1" charset="-128"/>
              <a:cs typeface="Calibri" panose="020F0502020204030204" pitchFamily="34" charset="0"/>
            </a:endParaRPr>
          </a:p>
          <a:p>
            <a:pPr marL="228600" indent="228600" defTabSz="514350">
              <a:defRPr/>
            </a:pPr>
            <a:r>
              <a:rPr lang="en-US" altLang="en-US" sz="1800" b="1" dirty="0">
                <a:latin typeface="Calibri" panose="020F0502020204030204" pitchFamily="34" charset="0"/>
                <a:ea typeface="ＭＳ Ｐゴシック" pitchFamily="1" charset="-128"/>
                <a:cs typeface="Calibri" panose="020F0502020204030204" pitchFamily="34" charset="0"/>
              </a:rPr>
              <a:t>	 -FETs have a higher input impedance. BJTs have higher gains.</a:t>
            </a:r>
          </a:p>
          <a:p>
            <a:pPr marL="228600" indent="228600" defTabSz="514350">
              <a:defRPr/>
            </a:pPr>
            <a:r>
              <a:rPr lang="en-US" altLang="en-US" sz="1800" b="1" dirty="0">
                <a:latin typeface="Calibri" panose="020F0502020204030204" pitchFamily="34" charset="0"/>
                <a:ea typeface="ＭＳ Ｐゴシック" pitchFamily="1" charset="-128"/>
                <a:cs typeface="Calibri" panose="020F0502020204030204" pitchFamily="34" charset="0"/>
              </a:rPr>
              <a:t>	 -FETs are less sensitive to temperature variations and are more easily integrated on ICs. </a:t>
            </a:r>
          </a:p>
          <a:p>
            <a:pPr marL="228600" indent="228600" defTabSz="514350">
              <a:defRPr/>
            </a:pPr>
            <a:r>
              <a:rPr lang="en-US" altLang="en-US" sz="1800" b="1" dirty="0">
                <a:latin typeface="Calibri" panose="020F0502020204030204" pitchFamily="34" charset="0"/>
                <a:ea typeface="ＭＳ Ｐゴシック" pitchFamily="1" charset="-128"/>
                <a:cs typeface="Calibri" panose="020F0502020204030204" pitchFamily="34" charset="0"/>
              </a:rPr>
              <a:t>	</a:t>
            </a:r>
            <a:r>
              <a:rPr lang="en-US" altLang="en-US" b="1" dirty="0">
                <a:latin typeface="Calibri" panose="020F0502020204030204" pitchFamily="34" charset="0"/>
                <a:ea typeface="ＭＳ Ｐゴシック" pitchFamily="1" charset="-128"/>
                <a:cs typeface="Calibri" panose="020F0502020204030204" pitchFamily="34" charset="0"/>
              </a:rPr>
              <a:t> -</a:t>
            </a:r>
            <a:r>
              <a:rPr lang="en-US" altLang="en-US" sz="1800" b="1" dirty="0">
                <a:latin typeface="Calibri" panose="020F0502020204030204" pitchFamily="34" charset="0"/>
                <a:ea typeface="ＭＳ Ｐゴシック" pitchFamily="1" charset="-128"/>
                <a:cs typeface="Calibri" panose="020F0502020204030204" pitchFamily="34" charset="0"/>
              </a:rPr>
              <a:t>FETs are generally more static sensitive than BJTs.</a:t>
            </a:r>
          </a:p>
          <a:p>
            <a:pPr marL="228600" indent="228600" defTabSz="514350">
              <a:defRPr/>
            </a:pPr>
            <a:r>
              <a:rPr lang="en-US" altLang="en-US" b="1" dirty="0">
                <a:latin typeface="Calibri" panose="020F0502020204030204" pitchFamily="34" charset="0"/>
                <a:ea typeface="ＭＳ Ｐゴシック" pitchFamily="1" charset="-128"/>
                <a:cs typeface="Calibri" panose="020F0502020204030204" pitchFamily="34" charset="0"/>
              </a:rPr>
              <a:t>  -FETs are less noisy than bipolar devices as they have only one type of charge</a:t>
            </a:r>
            <a:r>
              <a:rPr lang="ro-RO" altLang="en-US" b="1" dirty="0">
                <a:latin typeface="Calibri" panose="020F0502020204030204" pitchFamily="34" charset="0"/>
                <a:ea typeface="ＭＳ Ｐゴシック" pitchFamily="1" charset="-128"/>
                <a:cs typeface="Calibri" panose="020F0502020204030204" pitchFamily="34" charset="0"/>
              </a:rPr>
              <a:t> </a:t>
            </a:r>
            <a:r>
              <a:rPr lang="en-US" altLang="en-US" b="1" dirty="0">
                <a:latin typeface="Calibri" panose="020F0502020204030204" pitchFamily="34" charset="0"/>
                <a:ea typeface="ＭＳ Ｐゴシック" pitchFamily="1" charset="-128"/>
                <a:cs typeface="Calibri" panose="020F0502020204030204" pitchFamily="34" charset="0"/>
              </a:rPr>
              <a:t>carriers  </a:t>
            </a:r>
            <a:endParaRPr lang="en-US" altLang="en-US" sz="1800" b="1" dirty="0">
              <a:latin typeface="Calibri" panose="020F0502020204030204" pitchFamily="34" charset="0"/>
              <a:ea typeface="ＭＳ Ｐゴシック" pitchFamily="1" charset="-128"/>
              <a:cs typeface="Calibri" panose="020F0502020204030204" pitchFamily="34" charset="0"/>
            </a:endParaRPr>
          </a:p>
        </p:txBody>
      </p:sp>
      <p:sp>
        <p:nvSpPr>
          <p:cNvPr id="9226" name="Rectangle 10">
            <a:extLst>
              <a:ext uri="{FF2B5EF4-FFF2-40B4-BE49-F238E27FC236}">
                <a16:creationId xmlns:a16="http://schemas.microsoft.com/office/drawing/2014/main" id="{3F9A544E-AB3B-4E1F-9713-53EF4F4B9C95}"/>
              </a:ext>
            </a:extLst>
          </p:cNvPr>
          <p:cNvSpPr>
            <a:spLocks noChangeArrowheads="1"/>
          </p:cNvSpPr>
          <p:nvPr/>
        </p:nvSpPr>
        <p:spPr bwMode="auto">
          <a:xfrm>
            <a:off x="304800" y="461963"/>
            <a:ext cx="8839200" cy="641350"/>
          </a:xfrm>
          <a:prstGeom prst="rect">
            <a:avLst/>
          </a:prstGeom>
          <a:noFill/>
          <a:ln w="9525">
            <a:noFill/>
            <a:miter lim="800000"/>
            <a:headEnd/>
            <a:tailEnd/>
          </a:ln>
          <a:effectLst/>
        </p:spPr>
        <p:txBody>
          <a:bodyPr>
            <a:spAutoFit/>
          </a:bodyPr>
          <a:lstStyle/>
          <a:p>
            <a:pPr algn="ctr" eaLnBrk="1" hangingPunct="1">
              <a:defRPr/>
            </a:pPr>
            <a:r>
              <a:rPr lang="en-US" altLang="en-US" sz="3600"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FETs vs. BJTs</a:t>
            </a:r>
            <a:endParaRPr lang="en-US" sz="3600"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endParaRPr>
          </a:p>
        </p:txBody>
      </p:sp>
    </p:spTree>
    <p:extLst>
      <p:ext uri="{BB962C8B-B14F-4D97-AF65-F5344CB8AC3E}">
        <p14:creationId xmlns:p14="http://schemas.microsoft.com/office/powerpoint/2010/main" val="23706625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4">
            <a:extLst>
              <a:ext uri="{FF2B5EF4-FFF2-40B4-BE49-F238E27FC236}">
                <a16:creationId xmlns:a16="http://schemas.microsoft.com/office/drawing/2014/main" id="{5FA6512A-A36F-49E9-946D-6A39BF139D99}"/>
              </a:ext>
            </a:extLst>
          </p:cNvPr>
          <p:cNvGrpSpPr>
            <a:grpSpLocks/>
          </p:cNvGrpSpPr>
          <p:nvPr/>
        </p:nvGrpSpPr>
        <p:grpSpPr bwMode="auto">
          <a:xfrm>
            <a:off x="1066800" y="1600200"/>
            <a:ext cx="7086600" cy="3352800"/>
            <a:chOff x="1200" y="1440"/>
            <a:chExt cx="3360" cy="1440"/>
          </a:xfrm>
        </p:grpSpPr>
        <p:sp>
          <p:nvSpPr>
            <p:cNvPr id="26627" name="Rectangle 3">
              <a:extLst>
                <a:ext uri="{FF2B5EF4-FFF2-40B4-BE49-F238E27FC236}">
                  <a16:creationId xmlns:a16="http://schemas.microsoft.com/office/drawing/2014/main" id="{7BD4DAB5-7B2D-49CF-8DA5-2BD347621878}"/>
                </a:ext>
              </a:extLst>
            </p:cNvPr>
            <p:cNvSpPr>
              <a:spLocks noChangeArrowheads="1"/>
            </p:cNvSpPr>
            <p:nvPr/>
          </p:nvSpPr>
          <p:spPr bwMode="auto">
            <a:xfrm>
              <a:off x="1200" y="1440"/>
              <a:ext cx="3360" cy="144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graphicFrame>
          <p:nvGraphicFramePr>
            <p:cNvPr id="14338" name="Object 2">
              <a:extLst>
                <a:ext uri="{FF2B5EF4-FFF2-40B4-BE49-F238E27FC236}">
                  <a16:creationId xmlns:a16="http://schemas.microsoft.com/office/drawing/2014/main" id="{8D9E68AE-DE02-4AB7-BD01-A81ED635AD0C}"/>
                </a:ext>
              </a:extLst>
            </p:cNvPr>
            <p:cNvGraphicFramePr>
              <a:graphicFrameLocks noChangeAspect="1"/>
            </p:cNvGraphicFramePr>
            <p:nvPr/>
          </p:nvGraphicFramePr>
          <p:xfrm>
            <a:off x="1278" y="1506"/>
            <a:ext cx="3204" cy="1308"/>
          </p:xfrm>
          <a:graphic>
            <a:graphicData uri="http://schemas.openxmlformats.org/presentationml/2006/ole">
              <mc:AlternateContent xmlns:mc="http://schemas.openxmlformats.org/markup-compatibility/2006">
                <mc:Choice xmlns:v="urn:schemas-microsoft-com:vml" Requires="v">
                  <p:oleObj name="iGrafx Image Object" r:id="rId2" imgW="5086440" imgH="2076480" progId="iGrafx.Image.1">
                    <p:embed/>
                  </p:oleObj>
                </mc:Choice>
                <mc:Fallback>
                  <p:oleObj name="iGrafx Image Object" r:id="rId2" imgW="5086440" imgH="2076480" progId="iGrafx.Image.1">
                    <p:embed/>
                    <p:pic>
                      <p:nvPicPr>
                        <p:cNvPr id="14338" name="Object 2">
                          <a:extLst>
                            <a:ext uri="{FF2B5EF4-FFF2-40B4-BE49-F238E27FC236}">
                              <a16:creationId xmlns:a16="http://schemas.microsoft.com/office/drawing/2014/main" id="{8D9E68AE-DE02-4AB7-BD01-A81ED635A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 y="1506"/>
                          <a:ext cx="3204" cy="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6637" name="Text Box 13">
            <a:extLst>
              <a:ext uri="{FF2B5EF4-FFF2-40B4-BE49-F238E27FC236}">
                <a16:creationId xmlns:a16="http://schemas.microsoft.com/office/drawing/2014/main" id="{5D313903-FA49-4254-A5E5-E6F4D8EC21E7}"/>
              </a:ext>
            </a:extLst>
          </p:cNvPr>
          <p:cNvSpPr txBox="1">
            <a:spLocks noChangeArrowheads="1"/>
          </p:cNvSpPr>
          <p:nvPr/>
        </p:nvSpPr>
        <p:spPr bwMode="auto">
          <a:xfrm>
            <a:off x="0" y="3048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p-Channel D-Type MOSFET</a:t>
            </a:r>
          </a:p>
        </p:txBody>
      </p:sp>
      <p:sp>
        <p:nvSpPr>
          <p:cNvPr id="26643" name="Text Box 19">
            <a:extLst>
              <a:ext uri="{FF2B5EF4-FFF2-40B4-BE49-F238E27FC236}">
                <a16:creationId xmlns:a16="http://schemas.microsoft.com/office/drawing/2014/main" id="{8D84FAC9-E8F9-415B-B07B-534DB46A5F36}"/>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E1B86C02-18B1-424B-A689-8D566E4FECA1}" type="slidenum">
              <a:rPr lang="en-US" altLang="en-US" sz="1200" b="1">
                <a:effectLst>
                  <a:outerShdw blurRad="38100" dist="38100" dir="2700000" algn="tl">
                    <a:srgbClr val="C0C0C0"/>
                  </a:outerShdw>
                </a:effectLst>
              </a:rPr>
              <a:pPr algn="ctr" eaLnBrk="1" hangingPunct="1">
                <a:spcBef>
                  <a:spcPct val="50000"/>
                </a:spcBef>
              </a:pPr>
              <a:t>30</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14527441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Text Box 8">
            <a:extLst>
              <a:ext uri="{FF2B5EF4-FFF2-40B4-BE49-F238E27FC236}">
                <a16:creationId xmlns:a16="http://schemas.microsoft.com/office/drawing/2014/main" id="{F607C161-4AE8-4F25-8F43-281E2D347B28}"/>
              </a:ext>
            </a:extLst>
          </p:cNvPr>
          <p:cNvSpPr txBox="1">
            <a:spLocks noChangeArrowheads="1"/>
          </p:cNvSpPr>
          <p:nvPr/>
        </p:nvSpPr>
        <p:spPr bwMode="auto">
          <a:xfrm>
            <a:off x="0" y="3048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D-Type MOSFET Symbols</a:t>
            </a:r>
          </a:p>
        </p:txBody>
      </p:sp>
      <p:grpSp>
        <p:nvGrpSpPr>
          <p:cNvPr id="34819" name="Group 9">
            <a:extLst>
              <a:ext uri="{FF2B5EF4-FFF2-40B4-BE49-F238E27FC236}">
                <a16:creationId xmlns:a16="http://schemas.microsoft.com/office/drawing/2014/main" id="{54F13BF7-480A-4B7F-9845-2A2C7FD8141C}"/>
              </a:ext>
            </a:extLst>
          </p:cNvPr>
          <p:cNvGrpSpPr>
            <a:grpSpLocks/>
          </p:cNvGrpSpPr>
          <p:nvPr/>
        </p:nvGrpSpPr>
        <p:grpSpPr bwMode="auto">
          <a:xfrm>
            <a:off x="2476500" y="2133600"/>
            <a:ext cx="4191000" cy="3429000"/>
            <a:chOff x="1728" y="960"/>
            <a:chExt cx="2304" cy="2016"/>
          </a:xfrm>
        </p:grpSpPr>
        <p:sp>
          <p:nvSpPr>
            <p:cNvPr id="46090" name="Rectangle 10">
              <a:extLst>
                <a:ext uri="{FF2B5EF4-FFF2-40B4-BE49-F238E27FC236}">
                  <a16:creationId xmlns:a16="http://schemas.microsoft.com/office/drawing/2014/main" id="{46967EC6-824E-4A46-8215-BBE30B604823}"/>
                </a:ext>
              </a:extLst>
            </p:cNvPr>
            <p:cNvSpPr>
              <a:spLocks noChangeArrowheads="1"/>
            </p:cNvSpPr>
            <p:nvPr/>
          </p:nvSpPr>
          <p:spPr bwMode="auto">
            <a:xfrm>
              <a:off x="1728" y="960"/>
              <a:ext cx="2304" cy="2016"/>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pic>
          <p:nvPicPr>
            <p:cNvPr id="34822" name="Picture 11">
              <a:extLst>
                <a:ext uri="{FF2B5EF4-FFF2-40B4-BE49-F238E27FC236}">
                  <a16:creationId xmlns:a16="http://schemas.microsoft.com/office/drawing/2014/main" id="{D5FD9D41-E9CC-445D-9653-B72C9FAC7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1056"/>
              <a:ext cx="99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2">
              <a:extLst>
                <a:ext uri="{FF2B5EF4-FFF2-40B4-BE49-F238E27FC236}">
                  <a16:creationId xmlns:a16="http://schemas.microsoft.com/office/drawing/2014/main" id="{A941CC7B-F651-407C-862C-10AF1B06F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104"/>
              <a:ext cx="1002"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Text Box 13">
            <a:extLst>
              <a:ext uri="{FF2B5EF4-FFF2-40B4-BE49-F238E27FC236}">
                <a16:creationId xmlns:a16="http://schemas.microsoft.com/office/drawing/2014/main" id="{72FF0B5D-61C9-47B3-9FA0-03ACB4676022}"/>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E388F372-FF9B-439D-9F92-EBFD6A74BFD2}" type="slidenum">
              <a:rPr lang="en-US" altLang="en-US" sz="1200" b="1">
                <a:effectLst>
                  <a:outerShdw blurRad="38100" dist="38100" dir="2700000" algn="tl">
                    <a:srgbClr val="C0C0C0"/>
                  </a:outerShdw>
                </a:effectLst>
              </a:rPr>
              <a:pPr algn="ctr" eaLnBrk="1" hangingPunct="1">
                <a:spcBef>
                  <a:spcPct val="50000"/>
                </a:spcBef>
              </a:pPr>
              <a:t>31</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2458329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Text Box 12">
            <a:extLst>
              <a:ext uri="{FF2B5EF4-FFF2-40B4-BE49-F238E27FC236}">
                <a16:creationId xmlns:a16="http://schemas.microsoft.com/office/drawing/2014/main" id="{EA9CE22A-29FB-4347-97C4-2396932BE3CF}"/>
              </a:ext>
            </a:extLst>
          </p:cNvPr>
          <p:cNvSpPr txBox="1">
            <a:spLocks noChangeArrowheads="1"/>
          </p:cNvSpPr>
          <p:nvPr/>
        </p:nvSpPr>
        <p:spPr bwMode="auto">
          <a:xfrm>
            <a:off x="381000" y="304800"/>
            <a:ext cx="8458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ea typeface="ＭＳ Ｐゴシック" pitchFamily="1" charset="-128"/>
              </a:rPr>
              <a:t>Basic Operation of the E-Type MOSFET</a:t>
            </a:r>
          </a:p>
        </p:txBody>
      </p:sp>
      <p:sp>
        <p:nvSpPr>
          <p:cNvPr id="38915" name="Text Box 13">
            <a:extLst>
              <a:ext uri="{FF2B5EF4-FFF2-40B4-BE49-F238E27FC236}">
                <a16:creationId xmlns:a16="http://schemas.microsoft.com/office/drawing/2014/main" id="{2BCFFD3A-4E37-4F26-96DF-9B9C93A6D21B}"/>
              </a:ext>
            </a:extLst>
          </p:cNvPr>
          <p:cNvSpPr txBox="1">
            <a:spLocks noChangeArrowheads="1"/>
          </p:cNvSpPr>
          <p:nvPr/>
        </p:nvSpPr>
        <p:spPr bwMode="auto">
          <a:xfrm>
            <a:off x="609600" y="220980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1800" b="1">
                <a:latin typeface="Times" panose="02020603050405020304" pitchFamily="18" charset="0"/>
              </a:rPr>
              <a:t>V</a:t>
            </a:r>
            <a:r>
              <a:rPr lang="en-US" altLang="en-US" sz="1800" b="1" baseline="-25000">
                <a:latin typeface="Times" panose="02020603050405020304" pitchFamily="18" charset="0"/>
              </a:rPr>
              <a:t>GS</a:t>
            </a:r>
            <a:r>
              <a:rPr lang="en-US" altLang="en-US" sz="1800" b="1">
                <a:latin typeface="Times" panose="02020603050405020304" pitchFamily="18" charset="0"/>
              </a:rPr>
              <a:t> is always positive</a:t>
            </a:r>
          </a:p>
          <a:p>
            <a:pPr>
              <a:buFontTx/>
              <a:buChar char="•"/>
            </a:pPr>
            <a:endParaRPr lang="en-US" altLang="en-US" sz="1800" b="1">
              <a:latin typeface="Times" panose="02020603050405020304" pitchFamily="18" charset="0"/>
            </a:endParaRPr>
          </a:p>
          <a:p>
            <a:pPr>
              <a:buFontTx/>
              <a:buChar char="•"/>
            </a:pPr>
            <a:r>
              <a:rPr lang="en-US" altLang="en-US" sz="1800" b="1">
                <a:latin typeface="Times" panose="02020603050405020304" pitchFamily="18" charset="0"/>
              </a:rPr>
              <a:t>As V</a:t>
            </a:r>
            <a:r>
              <a:rPr lang="en-US" altLang="en-US" sz="1800" b="1" baseline="-25000">
                <a:latin typeface="Times" panose="02020603050405020304" pitchFamily="18" charset="0"/>
              </a:rPr>
              <a:t>GS</a:t>
            </a:r>
            <a:r>
              <a:rPr lang="en-US" altLang="en-US" sz="1800" b="1">
                <a:latin typeface="Times" panose="02020603050405020304" pitchFamily="18" charset="0"/>
              </a:rPr>
              <a:t> increases, I</a:t>
            </a:r>
            <a:r>
              <a:rPr lang="en-US" altLang="en-US" sz="1800" b="1" baseline="-25000">
                <a:latin typeface="Times" panose="02020603050405020304" pitchFamily="18" charset="0"/>
              </a:rPr>
              <a:t>D</a:t>
            </a:r>
            <a:r>
              <a:rPr lang="en-US" altLang="en-US" sz="1800" b="1">
                <a:latin typeface="Times" panose="02020603050405020304" pitchFamily="18" charset="0"/>
              </a:rPr>
              <a:t> increases</a:t>
            </a:r>
          </a:p>
          <a:p>
            <a:pPr>
              <a:buFontTx/>
              <a:buChar char="•"/>
            </a:pPr>
            <a:endParaRPr lang="en-US" altLang="en-US" sz="1800" b="1">
              <a:latin typeface="Times" panose="02020603050405020304" pitchFamily="18" charset="0"/>
            </a:endParaRPr>
          </a:p>
          <a:p>
            <a:pPr>
              <a:buFontTx/>
              <a:buChar char="•"/>
            </a:pPr>
            <a:r>
              <a:rPr lang="en-US" altLang="en-US" sz="1800" b="1">
                <a:latin typeface="Times" panose="02020603050405020304" pitchFamily="18" charset="0"/>
              </a:rPr>
              <a:t>As V</a:t>
            </a:r>
            <a:r>
              <a:rPr lang="en-US" altLang="en-US" sz="1800" b="1" baseline="-25000">
                <a:latin typeface="Times" panose="02020603050405020304" pitchFamily="18" charset="0"/>
              </a:rPr>
              <a:t>GS</a:t>
            </a:r>
            <a:r>
              <a:rPr lang="en-US" altLang="en-US" sz="1800" b="1">
                <a:latin typeface="Times" panose="02020603050405020304" pitchFamily="18" charset="0"/>
              </a:rPr>
              <a:t> is kept constant and V</a:t>
            </a:r>
            <a:r>
              <a:rPr lang="en-US" altLang="en-US" sz="1800" b="1" baseline="-25000">
                <a:latin typeface="Times" panose="02020603050405020304" pitchFamily="18" charset="0"/>
              </a:rPr>
              <a:t>DS</a:t>
            </a:r>
            <a:r>
              <a:rPr lang="en-US" altLang="en-US" sz="1800" b="1">
                <a:latin typeface="Times" panose="02020603050405020304" pitchFamily="18" charset="0"/>
              </a:rPr>
              <a:t> is increased, then I</a:t>
            </a:r>
            <a:r>
              <a:rPr lang="en-US" altLang="en-US" sz="1800" b="1" baseline="-25000">
                <a:latin typeface="Times" panose="02020603050405020304" pitchFamily="18" charset="0"/>
              </a:rPr>
              <a:t>D</a:t>
            </a:r>
            <a:r>
              <a:rPr lang="en-US" altLang="en-US" sz="1800" b="1">
                <a:latin typeface="Times" panose="02020603050405020304" pitchFamily="18" charset="0"/>
              </a:rPr>
              <a:t> saturates (I</a:t>
            </a:r>
            <a:r>
              <a:rPr lang="en-US" altLang="en-US" sz="1800" b="1" baseline="-25000">
                <a:latin typeface="Times" panose="02020603050405020304" pitchFamily="18" charset="0"/>
              </a:rPr>
              <a:t>DSS</a:t>
            </a:r>
            <a:r>
              <a:rPr lang="en-US" altLang="en-US" sz="1800" b="1">
                <a:latin typeface="Times" panose="02020603050405020304" pitchFamily="18" charset="0"/>
              </a:rPr>
              <a:t>) and the saturation level, V</a:t>
            </a:r>
            <a:r>
              <a:rPr lang="en-US" altLang="en-US" sz="1800" b="1" baseline="-25000">
                <a:latin typeface="Times" panose="02020603050405020304" pitchFamily="18" charset="0"/>
              </a:rPr>
              <a:t>DSsat</a:t>
            </a:r>
            <a:r>
              <a:rPr lang="en-US" altLang="en-US" sz="1800" b="1">
                <a:latin typeface="Times" panose="02020603050405020304" pitchFamily="18" charset="0"/>
              </a:rPr>
              <a:t>  is reached</a:t>
            </a:r>
          </a:p>
        </p:txBody>
      </p:sp>
      <p:sp>
        <p:nvSpPr>
          <p:cNvPr id="31758" name="Rectangle 14">
            <a:extLst>
              <a:ext uri="{FF2B5EF4-FFF2-40B4-BE49-F238E27FC236}">
                <a16:creationId xmlns:a16="http://schemas.microsoft.com/office/drawing/2014/main" id="{3279CB5B-805F-45B7-BF08-F659C6B1D41D}"/>
              </a:ext>
            </a:extLst>
          </p:cNvPr>
          <p:cNvSpPr>
            <a:spLocks noChangeArrowheads="1"/>
          </p:cNvSpPr>
          <p:nvPr/>
        </p:nvSpPr>
        <p:spPr bwMode="auto">
          <a:xfrm>
            <a:off x="471488" y="1500188"/>
            <a:ext cx="8201025" cy="396875"/>
          </a:xfrm>
          <a:prstGeom prst="rect">
            <a:avLst/>
          </a:prstGeom>
          <a:noFill/>
          <a:ln w="9525">
            <a:noFill/>
            <a:miter lim="800000"/>
            <a:headEnd/>
            <a:tailEnd/>
          </a:ln>
          <a:effectLst/>
        </p:spPr>
        <p:txBody>
          <a:bodyPr wrap="none">
            <a:spAutoFit/>
          </a:bodyPr>
          <a:lstStyle/>
          <a:p>
            <a:pPr>
              <a:defRPr/>
            </a:pPr>
            <a:r>
              <a:rPr lang="en-US" altLang="en-US" sz="2000" b="1">
                <a:solidFill>
                  <a:schemeClr val="accent2"/>
                </a:solidFill>
                <a:effectLst>
                  <a:outerShdw blurRad="38100" dist="38100" dir="2700000" algn="tl">
                    <a:srgbClr val="C0C0C0"/>
                  </a:outerShdw>
                </a:effectLst>
                <a:latin typeface="Times New Roman" pitchFamily="18" charset="0"/>
                <a:ea typeface="ＭＳ Ｐゴシック" pitchFamily="1" charset="-128"/>
              </a:rPr>
              <a:t>The enhancement-type MOSFET operates only in the enhancement mode.</a:t>
            </a:r>
          </a:p>
        </p:txBody>
      </p:sp>
      <p:pic>
        <p:nvPicPr>
          <p:cNvPr id="31759" name="Picture 15">
            <a:extLst>
              <a:ext uri="{FF2B5EF4-FFF2-40B4-BE49-F238E27FC236}">
                <a16:creationId xmlns:a16="http://schemas.microsoft.com/office/drawing/2014/main" id="{6551E1DB-7FEE-484D-9D7B-0847172CF573}"/>
              </a:ext>
            </a:extLst>
          </p:cNvPr>
          <p:cNvPicPr>
            <a:picLocks noChangeAspect="1" noChangeArrowheads="1"/>
          </p:cNvPicPr>
          <p:nvPr/>
        </p:nvPicPr>
        <p:blipFill>
          <a:blip r:embed="rId2"/>
          <a:srcRect/>
          <a:stretch>
            <a:fillRect/>
          </a:stretch>
        </p:blipFill>
        <p:spPr bwMode="auto">
          <a:xfrm>
            <a:off x="3657600" y="2362200"/>
            <a:ext cx="5143500" cy="2466975"/>
          </a:xfrm>
          <a:prstGeom prst="rect">
            <a:avLst/>
          </a:prstGeom>
          <a:noFill/>
          <a:effectLst>
            <a:outerShdw dist="107763" dir="2700000" algn="ctr" rotWithShape="0">
              <a:srgbClr val="808080">
                <a:alpha val="50000"/>
              </a:srgbClr>
            </a:outerShdw>
          </a:effectLst>
        </p:spPr>
      </p:pic>
      <p:sp>
        <p:nvSpPr>
          <p:cNvPr id="31760" name="Text Box 16">
            <a:extLst>
              <a:ext uri="{FF2B5EF4-FFF2-40B4-BE49-F238E27FC236}">
                <a16:creationId xmlns:a16="http://schemas.microsoft.com/office/drawing/2014/main" id="{21044EE8-B683-42E6-8183-EBB08DB3527F}"/>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01FC6C2F-EF33-447C-AFF0-21C43F31072E}" type="slidenum">
              <a:rPr lang="en-US" altLang="en-US" sz="1200" b="1">
                <a:effectLst>
                  <a:outerShdw blurRad="38100" dist="38100" dir="2700000" algn="tl">
                    <a:srgbClr val="C0C0C0"/>
                  </a:outerShdw>
                </a:effectLst>
              </a:rPr>
              <a:pPr algn="ctr" eaLnBrk="1" hangingPunct="1">
                <a:spcBef>
                  <a:spcPct val="50000"/>
                </a:spcBef>
              </a:pPr>
              <a:t>32</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5450102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2">
            <a:extLst>
              <a:ext uri="{FF2B5EF4-FFF2-40B4-BE49-F238E27FC236}">
                <a16:creationId xmlns:a16="http://schemas.microsoft.com/office/drawing/2014/main" id="{68654486-DE40-4196-875D-25F06BEF7744}"/>
              </a:ext>
            </a:extLst>
          </p:cNvPr>
          <p:cNvGrpSpPr>
            <a:grpSpLocks/>
          </p:cNvGrpSpPr>
          <p:nvPr/>
        </p:nvGrpSpPr>
        <p:grpSpPr bwMode="auto">
          <a:xfrm>
            <a:off x="3505200" y="1190625"/>
            <a:ext cx="5257800" cy="2667000"/>
            <a:chOff x="1200" y="1296"/>
            <a:chExt cx="3312" cy="1680"/>
          </a:xfrm>
        </p:grpSpPr>
        <p:sp>
          <p:nvSpPr>
            <p:cNvPr id="32771" name="Rectangle 3">
              <a:extLst>
                <a:ext uri="{FF2B5EF4-FFF2-40B4-BE49-F238E27FC236}">
                  <a16:creationId xmlns:a16="http://schemas.microsoft.com/office/drawing/2014/main" id="{B06CA019-66E3-4E2E-87EE-3ACCF1D68D30}"/>
                </a:ext>
              </a:extLst>
            </p:cNvPr>
            <p:cNvSpPr>
              <a:spLocks noChangeArrowheads="1"/>
            </p:cNvSpPr>
            <p:nvPr/>
          </p:nvSpPr>
          <p:spPr bwMode="auto">
            <a:xfrm>
              <a:off x="1200" y="1296"/>
              <a:ext cx="3312" cy="168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graphicFrame>
          <p:nvGraphicFramePr>
            <p:cNvPr id="15365" name="Object 4">
              <a:extLst>
                <a:ext uri="{FF2B5EF4-FFF2-40B4-BE49-F238E27FC236}">
                  <a16:creationId xmlns:a16="http://schemas.microsoft.com/office/drawing/2014/main" id="{30713869-D735-4760-A5D2-D883D290F2EA}"/>
                </a:ext>
              </a:extLst>
            </p:cNvPr>
            <p:cNvGraphicFramePr>
              <a:graphicFrameLocks noChangeAspect="1"/>
            </p:cNvGraphicFramePr>
            <p:nvPr/>
          </p:nvGraphicFramePr>
          <p:xfrm>
            <a:off x="1263" y="1365"/>
            <a:ext cx="3234" cy="1590"/>
          </p:xfrm>
          <a:graphic>
            <a:graphicData uri="http://schemas.openxmlformats.org/presentationml/2006/ole">
              <mc:AlternateContent xmlns:mc="http://schemas.openxmlformats.org/markup-compatibility/2006">
                <mc:Choice xmlns:v="urn:schemas-microsoft-com:vml" Requires="v">
                  <p:oleObj name="iGrafx Image Object" r:id="rId2" imgW="5133960" imgH="2523960" progId="iGrafx.Image.1">
                    <p:embed/>
                  </p:oleObj>
                </mc:Choice>
                <mc:Fallback>
                  <p:oleObj name="iGrafx Image Object" r:id="rId2" imgW="5133960" imgH="2523960" progId="iGrafx.Image.1">
                    <p:embed/>
                    <p:pic>
                      <p:nvPicPr>
                        <p:cNvPr id="15365" name="Object 4">
                          <a:extLst>
                            <a:ext uri="{FF2B5EF4-FFF2-40B4-BE49-F238E27FC236}">
                              <a16:creationId xmlns:a16="http://schemas.microsoft.com/office/drawing/2014/main" id="{30713869-D735-4760-A5D2-D883D290F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 y="1365"/>
                          <a:ext cx="3234" cy="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2780" name="Text Box 12">
            <a:extLst>
              <a:ext uri="{FF2B5EF4-FFF2-40B4-BE49-F238E27FC236}">
                <a16:creationId xmlns:a16="http://schemas.microsoft.com/office/drawing/2014/main" id="{C2F4D7EE-B587-4EC8-8F87-800EB2CC19ED}"/>
              </a:ext>
            </a:extLst>
          </p:cNvPr>
          <p:cNvSpPr txBox="1">
            <a:spLocks noChangeArrowheads="1"/>
          </p:cNvSpPr>
          <p:nvPr/>
        </p:nvSpPr>
        <p:spPr bwMode="auto">
          <a:xfrm>
            <a:off x="457200" y="228600"/>
            <a:ext cx="83820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E-Type MOSFET Transfer Curve</a:t>
            </a:r>
          </a:p>
        </p:txBody>
      </p:sp>
      <p:sp>
        <p:nvSpPr>
          <p:cNvPr id="15368" name="Text Box 13">
            <a:extLst>
              <a:ext uri="{FF2B5EF4-FFF2-40B4-BE49-F238E27FC236}">
                <a16:creationId xmlns:a16="http://schemas.microsoft.com/office/drawing/2014/main" id="{06EBFC05-6635-430A-9309-2B78291DCA20}"/>
              </a:ext>
            </a:extLst>
          </p:cNvPr>
          <p:cNvSpPr txBox="1">
            <a:spLocks noChangeArrowheads="1"/>
          </p:cNvSpPr>
          <p:nvPr/>
        </p:nvSpPr>
        <p:spPr bwMode="auto">
          <a:xfrm>
            <a:off x="457200" y="1571625"/>
            <a:ext cx="3048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Times" panose="02020603050405020304" pitchFamily="18" charset="0"/>
              </a:rPr>
              <a:t>To determine I</a:t>
            </a:r>
            <a:r>
              <a:rPr lang="en-US" altLang="en-US" sz="1800" b="1" baseline="-25000">
                <a:latin typeface="Times" panose="02020603050405020304" pitchFamily="18" charset="0"/>
              </a:rPr>
              <a:t>D</a:t>
            </a:r>
            <a:r>
              <a:rPr lang="en-US" altLang="en-US" sz="1800" b="1">
                <a:latin typeface="Times" panose="02020603050405020304" pitchFamily="18" charset="0"/>
              </a:rPr>
              <a:t> given V</a:t>
            </a:r>
            <a:r>
              <a:rPr lang="en-US" altLang="en-US" sz="1800" b="1" baseline="-25000">
                <a:latin typeface="Times" panose="02020603050405020304" pitchFamily="18" charset="0"/>
              </a:rPr>
              <a:t>GS</a:t>
            </a:r>
            <a:r>
              <a:rPr lang="en-US" altLang="en-US" sz="1800" b="1">
                <a:latin typeface="Times" panose="02020603050405020304" pitchFamily="18" charset="0"/>
              </a:rPr>
              <a:t>:</a:t>
            </a:r>
          </a:p>
          <a:p>
            <a:endParaRPr lang="en-US" altLang="en-US" sz="1800" b="1">
              <a:latin typeface="Times" panose="02020603050405020304" pitchFamily="18" charset="0"/>
            </a:endParaRPr>
          </a:p>
          <a:p>
            <a:endParaRPr lang="en-US" altLang="en-US" sz="1800" b="1">
              <a:latin typeface="Times" panose="02020603050405020304" pitchFamily="18" charset="0"/>
            </a:endParaRPr>
          </a:p>
          <a:p>
            <a:endParaRPr lang="en-US" altLang="en-US" sz="1800" b="1">
              <a:latin typeface="Times" panose="02020603050405020304" pitchFamily="18" charset="0"/>
            </a:endParaRPr>
          </a:p>
          <a:p>
            <a:r>
              <a:rPr lang="en-US" altLang="en-US" sz="1800" b="1">
                <a:latin typeface="Times" panose="02020603050405020304" pitchFamily="18" charset="0"/>
              </a:rPr>
              <a:t>Where: </a:t>
            </a:r>
          </a:p>
          <a:p>
            <a:pPr lvl="1"/>
            <a:r>
              <a:rPr lang="en-US" altLang="en-US" sz="1800" b="1">
                <a:latin typeface="Times" panose="02020603050405020304" pitchFamily="18" charset="0"/>
              </a:rPr>
              <a:t>V</a:t>
            </a:r>
            <a:r>
              <a:rPr lang="en-US" altLang="en-US" sz="1800" b="1" baseline="-25000">
                <a:latin typeface="Times" panose="02020603050405020304" pitchFamily="18" charset="0"/>
              </a:rPr>
              <a:t>T</a:t>
            </a:r>
            <a:r>
              <a:rPr lang="en-US" altLang="en-US" sz="1800" b="1">
                <a:latin typeface="Times" panose="02020603050405020304" pitchFamily="18" charset="0"/>
              </a:rPr>
              <a:t> = threshold voltage or voltage at which the MOSFET turns on</a:t>
            </a:r>
          </a:p>
          <a:p>
            <a:pPr lvl="1"/>
            <a:endParaRPr lang="en-US" altLang="en-US" sz="1800" b="1">
              <a:latin typeface="Times" panose="02020603050405020304" pitchFamily="18" charset="0"/>
            </a:endParaRPr>
          </a:p>
        </p:txBody>
      </p:sp>
      <p:graphicFrame>
        <p:nvGraphicFramePr>
          <p:cNvPr id="15362" name="Object 14">
            <a:extLst>
              <a:ext uri="{FF2B5EF4-FFF2-40B4-BE49-F238E27FC236}">
                <a16:creationId xmlns:a16="http://schemas.microsoft.com/office/drawing/2014/main" id="{9ED56456-EE4C-4F2F-BEAE-09220DFEC9E2}"/>
              </a:ext>
            </a:extLst>
          </p:cNvPr>
          <p:cNvGraphicFramePr>
            <a:graphicFrameLocks noChangeAspect="1"/>
          </p:cNvGraphicFramePr>
          <p:nvPr/>
        </p:nvGraphicFramePr>
        <p:xfrm>
          <a:off x="1295400" y="2028825"/>
          <a:ext cx="1719263" cy="361950"/>
        </p:xfrm>
        <a:graphic>
          <a:graphicData uri="http://schemas.openxmlformats.org/presentationml/2006/ole">
            <mc:AlternateContent xmlns:mc="http://schemas.openxmlformats.org/markup-compatibility/2006">
              <mc:Choice xmlns:v="urn:schemas-microsoft-com:vml" Requires="v">
                <p:oleObj name="Equation" r:id="rId4" imgW="1320480" imgH="279360" progId="Equation.3">
                  <p:embed/>
                </p:oleObj>
              </mc:Choice>
              <mc:Fallback>
                <p:oleObj name="Equation" r:id="rId4" imgW="1320480" imgH="279360" progId="Equation.3">
                  <p:embed/>
                  <p:pic>
                    <p:nvPicPr>
                      <p:cNvPr id="15362" name="Object 14">
                        <a:extLst>
                          <a:ext uri="{FF2B5EF4-FFF2-40B4-BE49-F238E27FC236}">
                            <a16:creationId xmlns:a16="http://schemas.microsoft.com/office/drawing/2014/main" id="{9ED56456-EE4C-4F2F-BEAE-09220DFEC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028825"/>
                        <a:ext cx="171926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9" name="Group 19">
            <a:extLst>
              <a:ext uri="{FF2B5EF4-FFF2-40B4-BE49-F238E27FC236}">
                <a16:creationId xmlns:a16="http://schemas.microsoft.com/office/drawing/2014/main" id="{BAB390F8-70B1-4F39-8DBA-AD997175F7C2}"/>
              </a:ext>
            </a:extLst>
          </p:cNvPr>
          <p:cNvGrpSpPr>
            <a:grpSpLocks/>
          </p:cNvGrpSpPr>
          <p:nvPr/>
        </p:nvGrpSpPr>
        <p:grpSpPr bwMode="auto">
          <a:xfrm>
            <a:off x="609600" y="4162425"/>
            <a:ext cx="4572000" cy="1323975"/>
            <a:chOff x="288" y="3024"/>
            <a:chExt cx="2880" cy="834"/>
          </a:xfrm>
        </p:grpSpPr>
        <p:sp>
          <p:nvSpPr>
            <p:cNvPr id="15374" name="Rectangle 15">
              <a:extLst>
                <a:ext uri="{FF2B5EF4-FFF2-40B4-BE49-F238E27FC236}">
                  <a16:creationId xmlns:a16="http://schemas.microsoft.com/office/drawing/2014/main" id="{BD56DCD4-E042-49BE-B96F-277767EB46E2}"/>
                </a:ext>
              </a:extLst>
            </p:cNvPr>
            <p:cNvSpPr>
              <a:spLocks noChangeArrowheads="1"/>
            </p:cNvSpPr>
            <p:nvPr/>
          </p:nvSpPr>
          <p:spPr bwMode="auto">
            <a:xfrm>
              <a:off x="288" y="3024"/>
              <a:ext cx="2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i="1">
                  <a:latin typeface="Times New Roman" panose="02020603050405020304" pitchFamily="18" charset="0"/>
                </a:rPr>
                <a:t>k</a:t>
              </a:r>
              <a:r>
                <a:rPr lang="en-US" altLang="en-US" sz="1800" b="1">
                  <a:latin typeface="Times New Roman" panose="02020603050405020304" pitchFamily="18" charset="0"/>
                </a:rPr>
                <a:t>, a constant, can be determined by using values at a specific point and the formula:</a:t>
              </a:r>
            </a:p>
          </p:txBody>
        </p:sp>
        <p:graphicFrame>
          <p:nvGraphicFramePr>
            <p:cNvPr id="15364" name="Object 16">
              <a:extLst>
                <a:ext uri="{FF2B5EF4-FFF2-40B4-BE49-F238E27FC236}">
                  <a16:creationId xmlns:a16="http://schemas.microsoft.com/office/drawing/2014/main" id="{CCCA0499-4B8B-4EFC-8B0B-924A53DD26C4}"/>
                </a:ext>
              </a:extLst>
            </p:cNvPr>
            <p:cNvGraphicFramePr>
              <a:graphicFrameLocks noChangeAspect="1"/>
            </p:cNvGraphicFramePr>
            <p:nvPr/>
          </p:nvGraphicFramePr>
          <p:xfrm>
            <a:off x="816" y="3456"/>
            <a:ext cx="1084" cy="402"/>
          </p:xfrm>
          <a:graphic>
            <a:graphicData uri="http://schemas.openxmlformats.org/presentationml/2006/ole">
              <mc:AlternateContent xmlns:mc="http://schemas.openxmlformats.org/markup-compatibility/2006">
                <mc:Choice xmlns:v="urn:schemas-microsoft-com:vml" Requires="v">
                  <p:oleObj name="Equation" r:id="rId6" imgW="1434960" imgH="533160" progId="Equation.3">
                    <p:embed/>
                  </p:oleObj>
                </mc:Choice>
                <mc:Fallback>
                  <p:oleObj name="Equation" r:id="rId6" imgW="1434960" imgH="533160" progId="Equation.3">
                    <p:embed/>
                    <p:pic>
                      <p:nvPicPr>
                        <p:cNvPr id="15364" name="Object 16">
                          <a:extLst>
                            <a:ext uri="{FF2B5EF4-FFF2-40B4-BE49-F238E27FC236}">
                              <a16:creationId xmlns:a16="http://schemas.microsoft.com/office/drawing/2014/main" id="{CCCA0499-4B8B-4EFC-8B0B-924A53DD2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 y="3456"/>
                          <a:ext cx="108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5370" name="Group 20">
            <a:extLst>
              <a:ext uri="{FF2B5EF4-FFF2-40B4-BE49-F238E27FC236}">
                <a16:creationId xmlns:a16="http://schemas.microsoft.com/office/drawing/2014/main" id="{2B9EC7B1-4E0B-47B3-AF94-8CA634E1FC1B}"/>
              </a:ext>
            </a:extLst>
          </p:cNvPr>
          <p:cNvGrpSpPr>
            <a:grpSpLocks/>
          </p:cNvGrpSpPr>
          <p:nvPr/>
        </p:nvGrpSpPr>
        <p:grpSpPr bwMode="auto">
          <a:xfrm>
            <a:off x="5562600" y="4162425"/>
            <a:ext cx="2894013" cy="800100"/>
            <a:chOff x="3216" y="3072"/>
            <a:chExt cx="1823" cy="504"/>
          </a:xfrm>
        </p:grpSpPr>
        <p:sp>
          <p:nvSpPr>
            <p:cNvPr id="15373" name="Rectangle 17">
              <a:extLst>
                <a:ext uri="{FF2B5EF4-FFF2-40B4-BE49-F238E27FC236}">
                  <a16:creationId xmlns:a16="http://schemas.microsoft.com/office/drawing/2014/main" id="{67286077-94B7-47D9-8494-3CB027B589CD}"/>
                </a:ext>
              </a:extLst>
            </p:cNvPr>
            <p:cNvSpPr>
              <a:spLocks noChangeArrowheads="1"/>
            </p:cNvSpPr>
            <p:nvPr/>
          </p:nvSpPr>
          <p:spPr bwMode="auto">
            <a:xfrm>
              <a:off x="3216" y="3072"/>
              <a:ext cx="18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Times New Roman" panose="02020603050405020304" pitchFamily="18" charset="0"/>
                </a:rPr>
                <a:t>V</a:t>
              </a:r>
              <a:r>
                <a:rPr lang="en-US" altLang="en-US" sz="1800" b="1" baseline="-25000">
                  <a:latin typeface="Times" panose="02020603050405020304" pitchFamily="18" charset="0"/>
                </a:rPr>
                <a:t>DSsat</a:t>
              </a:r>
              <a:r>
                <a:rPr lang="en-US" altLang="en-US" sz="1800" b="1">
                  <a:latin typeface="Times New Roman" panose="02020603050405020304" pitchFamily="18" charset="0"/>
                </a:rPr>
                <a:t>  can be calculated by:</a:t>
              </a:r>
            </a:p>
          </p:txBody>
        </p:sp>
        <p:graphicFrame>
          <p:nvGraphicFramePr>
            <p:cNvPr id="15363" name="Object 18">
              <a:extLst>
                <a:ext uri="{FF2B5EF4-FFF2-40B4-BE49-F238E27FC236}">
                  <a16:creationId xmlns:a16="http://schemas.microsoft.com/office/drawing/2014/main" id="{852261D6-4797-4390-96C1-DE601E07F774}"/>
                </a:ext>
              </a:extLst>
            </p:cNvPr>
            <p:cNvGraphicFramePr>
              <a:graphicFrameLocks noChangeAspect="1"/>
            </p:cNvGraphicFramePr>
            <p:nvPr/>
          </p:nvGraphicFramePr>
          <p:xfrm>
            <a:off x="3552" y="3408"/>
            <a:ext cx="905" cy="168"/>
          </p:xfrm>
          <a:graphic>
            <a:graphicData uri="http://schemas.openxmlformats.org/presentationml/2006/ole">
              <mc:AlternateContent xmlns:mc="http://schemas.openxmlformats.org/markup-compatibility/2006">
                <mc:Choice xmlns:v="urn:schemas-microsoft-com:vml" Requires="v">
                  <p:oleObj name="Equation" r:id="rId8" imgW="1231560" imgH="228600" progId="Equation.3">
                    <p:embed/>
                  </p:oleObj>
                </mc:Choice>
                <mc:Fallback>
                  <p:oleObj name="Equation" r:id="rId8" imgW="1231560" imgH="228600" progId="Equation.3">
                    <p:embed/>
                    <p:pic>
                      <p:nvPicPr>
                        <p:cNvPr id="15363" name="Object 18">
                          <a:extLst>
                            <a:ext uri="{FF2B5EF4-FFF2-40B4-BE49-F238E27FC236}">
                              <a16:creationId xmlns:a16="http://schemas.microsoft.com/office/drawing/2014/main" id="{852261D6-4797-4390-96C1-DE601E07F7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 y="3408"/>
                          <a:ext cx="905"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371" name="Rectangle 22">
            <a:extLst>
              <a:ext uri="{FF2B5EF4-FFF2-40B4-BE49-F238E27FC236}">
                <a16:creationId xmlns:a16="http://schemas.microsoft.com/office/drawing/2014/main" id="{4A3CFFCC-6F12-47CA-ADA9-174317593C84}"/>
              </a:ext>
            </a:extLst>
          </p:cNvPr>
          <p:cNvSpPr>
            <a:spLocks noChangeArrowheads="1"/>
          </p:cNvSpPr>
          <p:nvPr/>
        </p:nvSpPr>
        <p:spPr bwMode="auto">
          <a:xfrm>
            <a:off x="1066800" y="4800600"/>
            <a:ext cx="457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792" name="Text Box 24">
            <a:extLst>
              <a:ext uri="{FF2B5EF4-FFF2-40B4-BE49-F238E27FC236}">
                <a16:creationId xmlns:a16="http://schemas.microsoft.com/office/drawing/2014/main" id="{DA4FE321-FB0E-4DCD-9C56-E5BE9DDFBED9}"/>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C00A1030-BF38-4686-BA75-DD8F4A1E308D}" type="slidenum">
              <a:rPr lang="en-US" altLang="en-US" sz="1200" b="1">
                <a:effectLst>
                  <a:outerShdw blurRad="38100" dist="38100" dir="2700000" algn="tl">
                    <a:srgbClr val="C0C0C0"/>
                  </a:outerShdw>
                </a:effectLst>
              </a:rPr>
              <a:pPr algn="ctr" eaLnBrk="1" hangingPunct="1">
                <a:spcBef>
                  <a:spcPct val="50000"/>
                </a:spcBef>
              </a:pPr>
              <a:t>33</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34173867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4">
            <a:extLst>
              <a:ext uri="{FF2B5EF4-FFF2-40B4-BE49-F238E27FC236}">
                <a16:creationId xmlns:a16="http://schemas.microsoft.com/office/drawing/2014/main" id="{95C7312D-6CC3-4C22-8058-E7FD6DA1C6AD}"/>
              </a:ext>
            </a:extLst>
          </p:cNvPr>
          <p:cNvSpPr txBox="1">
            <a:spLocks noChangeArrowheads="1"/>
          </p:cNvSpPr>
          <p:nvPr/>
        </p:nvSpPr>
        <p:spPr bwMode="auto">
          <a:xfrm>
            <a:off x="0" y="304800"/>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600" b="1" i="1" dirty="0">
                <a:solidFill>
                  <a:srgbClr val="CC3300"/>
                </a:solidFill>
                <a:latin typeface="+mj-lt"/>
              </a:rPr>
              <a:t>p</a:t>
            </a:r>
            <a:r>
              <a:rPr lang="en-US" altLang="en-US" sz="3600" b="1" dirty="0">
                <a:solidFill>
                  <a:srgbClr val="CC3300"/>
                </a:solidFill>
                <a:latin typeface="+mj-lt"/>
              </a:rPr>
              <a:t>-Channel E-Type MOSFETs</a:t>
            </a:r>
          </a:p>
        </p:txBody>
      </p:sp>
      <p:sp>
        <p:nvSpPr>
          <p:cNvPr id="33807" name="Text Box 15">
            <a:extLst>
              <a:ext uri="{FF2B5EF4-FFF2-40B4-BE49-F238E27FC236}">
                <a16:creationId xmlns:a16="http://schemas.microsoft.com/office/drawing/2014/main" id="{ACFC63D3-AA35-47DF-9D3D-65C157F46ED0}"/>
              </a:ext>
            </a:extLst>
          </p:cNvPr>
          <p:cNvSpPr txBox="1">
            <a:spLocks noChangeArrowheads="1"/>
          </p:cNvSpPr>
          <p:nvPr/>
        </p:nvSpPr>
        <p:spPr bwMode="auto">
          <a:xfrm>
            <a:off x="1066800" y="4327525"/>
            <a:ext cx="7391400" cy="1006475"/>
          </a:xfrm>
          <a:prstGeom prst="rect">
            <a:avLst/>
          </a:prstGeom>
          <a:noFill/>
          <a:ln w="9525">
            <a:noFill/>
            <a:miter lim="800000"/>
            <a:headEnd/>
            <a:tailEnd/>
          </a:ln>
          <a:effectLst/>
        </p:spPr>
        <p:txBody>
          <a:bodyPr>
            <a:spAutoFit/>
          </a:bodyPr>
          <a:lstStyle/>
          <a:p>
            <a:pPr>
              <a:defRPr/>
            </a:pPr>
            <a:r>
              <a:rPr lang="en-US" altLang="en-US" sz="2000" b="1">
                <a:solidFill>
                  <a:schemeClr val="accent2"/>
                </a:solidFill>
                <a:effectLst>
                  <a:outerShdw blurRad="38100" dist="38100" dir="2700000" algn="tl">
                    <a:srgbClr val="C0C0C0"/>
                  </a:outerShdw>
                </a:effectLst>
                <a:latin typeface="Times" pitchFamily="18" charset="0"/>
                <a:ea typeface="ＭＳ Ｐゴシック" pitchFamily="1" charset="-128"/>
              </a:rPr>
              <a:t>The </a:t>
            </a:r>
            <a:r>
              <a:rPr lang="en-US" altLang="en-US" sz="2000" b="1" i="1">
                <a:solidFill>
                  <a:schemeClr val="accent2"/>
                </a:solidFill>
                <a:effectLst>
                  <a:outerShdw blurRad="38100" dist="38100" dir="2700000" algn="tl">
                    <a:srgbClr val="C0C0C0"/>
                  </a:outerShdw>
                </a:effectLst>
                <a:latin typeface="Times" pitchFamily="18" charset="0"/>
                <a:ea typeface="ＭＳ Ｐゴシック" pitchFamily="1" charset="-128"/>
              </a:rPr>
              <a:t>p</a:t>
            </a:r>
            <a:r>
              <a:rPr lang="en-US" altLang="en-US" sz="2000" b="1">
                <a:solidFill>
                  <a:schemeClr val="accent2"/>
                </a:solidFill>
                <a:effectLst>
                  <a:outerShdw blurRad="38100" dist="38100" dir="2700000" algn="tl">
                    <a:srgbClr val="C0C0C0"/>
                  </a:outerShdw>
                </a:effectLst>
                <a:latin typeface="Times" pitchFamily="18" charset="0"/>
                <a:ea typeface="ＭＳ Ｐゴシック" pitchFamily="1" charset="-128"/>
              </a:rPr>
              <a:t>-channel enhancement-type MOSFET is similar to the </a:t>
            </a:r>
            <a:r>
              <a:rPr lang="en-US" altLang="en-US" sz="2000" b="1" i="1">
                <a:solidFill>
                  <a:schemeClr val="accent2"/>
                </a:solidFill>
                <a:effectLst>
                  <a:outerShdw blurRad="38100" dist="38100" dir="2700000" algn="tl">
                    <a:srgbClr val="C0C0C0"/>
                  </a:outerShdw>
                </a:effectLst>
                <a:latin typeface="Times" pitchFamily="18" charset="0"/>
                <a:ea typeface="ＭＳ Ｐゴシック" pitchFamily="1" charset="-128"/>
              </a:rPr>
              <a:t>n</a:t>
            </a:r>
            <a:r>
              <a:rPr lang="en-US" altLang="en-US" sz="2000" b="1">
                <a:solidFill>
                  <a:schemeClr val="accent2"/>
                </a:solidFill>
                <a:effectLst>
                  <a:outerShdw blurRad="38100" dist="38100" dir="2700000" algn="tl">
                    <a:srgbClr val="C0C0C0"/>
                  </a:outerShdw>
                </a:effectLst>
                <a:latin typeface="Times" pitchFamily="18" charset="0"/>
                <a:ea typeface="ＭＳ Ｐゴシック" pitchFamily="1" charset="-128"/>
              </a:rPr>
              <a:t>-channel, except that the voltage polarities and current directions are reversed.</a:t>
            </a:r>
          </a:p>
        </p:txBody>
      </p:sp>
      <p:pic>
        <p:nvPicPr>
          <p:cNvPr id="33809" name="Picture 17">
            <a:extLst>
              <a:ext uri="{FF2B5EF4-FFF2-40B4-BE49-F238E27FC236}">
                <a16:creationId xmlns:a16="http://schemas.microsoft.com/office/drawing/2014/main" id="{2A1B9251-CED5-4A5E-9854-4302894B1822}"/>
              </a:ext>
            </a:extLst>
          </p:cNvPr>
          <p:cNvPicPr>
            <a:picLocks noChangeAspect="1" noChangeArrowheads="1"/>
          </p:cNvPicPr>
          <p:nvPr/>
        </p:nvPicPr>
        <p:blipFill>
          <a:blip r:embed="rId2"/>
          <a:srcRect/>
          <a:stretch>
            <a:fillRect/>
          </a:stretch>
        </p:blipFill>
        <p:spPr bwMode="auto">
          <a:xfrm>
            <a:off x="820738" y="1276350"/>
            <a:ext cx="7561262" cy="2686050"/>
          </a:xfrm>
          <a:prstGeom prst="rect">
            <a:avLst/>
          </a:prstGeom>
          <a:noFill/>
          <a:effectLst>
            <a:outerShdw dist="107763" dir="2700000" algn="ctr" rotWithShape="0">
              <a:srgbClr val="808080">
                <a:alpha val="50000"/>
              </a:srgbClr>
            </a:outerShdw>
          </a:effectLst>
        </p:spPr>
      </p:pic>
      <p:sp>
        <p:nvSpPr>
          <p:cNvPr id="33810" name="Text Box 18">
            <a:extLst>
              <a:ext uri="{FF2B5EF4-FFF2-40B4-BE49-F238E27FC236}">
                <a16:creationId xmlns:a16="http://schemas.microsoft.com/office/drawing/2014/main" id="{C07F1A93-F5CD-4F59-A4E3-E72B8EED3FEE}"/>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57A2DB35-4918-44CE-8A70-7CBAC36DED24}" type="slidenum">
              <a:rPr lang="en-US" altLang="en-US" sz="1200" b="1">
                <a:effectLst>
                  <a:outerShdw blurRad="38100" dist="38100" dir="2700000" algn="tl">
                    <a:srgbClr val="C0C0C0"/>
                  </a:outerShdw>
                </a:effectLst>
              </a:rPr>
              <a:pPr algn="ctr" eaLnBrk="1" hangingPunct="1">
                <a:spcBef>
                  <a:spcPct val="50000"/>
                </a:spcBef>
              </a:pPr>
              <a:t>34</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6300588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2" name="Picture 12">
            <a:extLst>
              <a:ext uri="{FF2B5EF4-FFF2-40B4-BE49-F238E27FC236}">
                <a16:creationId xmlns:a16="http://schemas.microsoft.com/office/drawing/2014/main" id="{0DADF81E-14B2-4148-96EC-1F27AE99D3F6}"/>
              </a:ext>
            </a:extLst>
          </p:cNvPr>
          <p:cNvPicPr>
            <a:picLocks noChangeAspect="1" noChangeArrowheads="1"/>
          </p:cNvPicPr>
          <p:nvPr/>
        </p:nvPicPr>
        <p:blipFill>
          <a:blip r:embed="rId2"/>
          <a:srcRect/>
          <a:stretch>
            <a:fillRect/>
          </a:stretch>
        </p:blipFill>
        <p:spPr bwMode="auto">
          <a:xfrm>
            <a:off x="2895600" y="1447800"/>
            <a:ext cx="3305175" cy="3267075"/>
          </a:xfrm>
          <a:prstGeom prst="rect">
            <a:avLst/>
          </a:prstGeom>
          <a:noFill/>
          <a:effectLst>
            <a:outerShdw dist="107763" dir="2700000" algn="ctr" rotWithShape="0">
              <a:srgbClr val="808080">
                <a:alpha val="50000"/>
              </a:srgbClr>
            </a:outerShdw>
          </a:effectLst>
        </p:spPr>
      </p:pic>
      <p:sp>
        <p:nvSpPr>
          <p:cNvPr id="35853" name="Text Box 13">
            <a:extLst>
              <a:ext uri="{FF2B5EF4-FFF2-40B4-BE49-F238E27FC236}">
                <a16:creationId xmlns:a16="http://schemas.microsoft.com/office/drawing/2014/main" id="{4BAF7C12-0632-4A08-B92C-109BECC28059}"/>
              </a:ext>
            </a:extLst>
          </p:cNvPr>
          <p:cNvSpPr txBox="1">
            <a:spLocks noChangeArrowheads="1"/>
          </p:cNvSpPr>
          <p:nvPr/>
        </p:nvSpPr>
        <p:spPr bwMode="auto">
          <a:xfrm>
            <a:off x="304800" y="425450"/>
            <a:ext cx="85344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MOSFET Symbols</a:t>
            </a:r>
          </a:p>
        </p:txBody>
      </p:sp>
      <p:sp>
        <p:nvSpPr>
          <p:cNvPr id="35854" name="Text Box 14">
            <a:extLst>
              <a:ext uri="{FF2B5EF4-FFF2-40B4-BE49-F238E27FC236}">
                <a16:creationId xmlns:a16="http://schemas.microsoft.com/office/drawing/2014/main" id="{C65C88DA-1C37-4771-9755-47BFFD5D7A8B}"/>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CD6FC39A-AEED-424A-A236-C26CB501B7F8}" type="slidenum">
              <a:rPr lang="en-US" altLang="en-US" sz="1200" b="1">
                <a:effectLst>
                  <a:outerShdw blurRad="38100" dist="38100" dir="2700000" algn="tl">
                    <a:srgbClr val="C0C0C0"/>
                  </a:outerShdw>
                </a:effectLst>
              </a:rPr>
              <a:pPr algn="ctr" eaLnBrk="1" hangingPunct="1">
                <a:spcBef>
                  <a:spcPct val="50000"/>
                </a:spcBef>
              </a:pPr>
              <a:t>35</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41187789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Text Box 12">
            <a:extLst>
              <a:ext uri="{FF2B5EF4-FFF2-40B4-BE49-F238E27FC236}">
                <a16:creationId xmlns:a16="http://schemas.microsoft.com/office/drawing/2014/main" id="{3F476F88-63B2-4E9C-AB82-60933FCDC45F}"/>
              </a:ext>
            </a:extLst>
          </p:cNvPr>
          <p:cNvSpPr txBox="1">
            <a:spLocks noChangeArrowheads="1"/>
          </p:cNvSpPr>
          <p:nvPr/>
        </p:nvSpPr>
        <p:spPr bwMode="auto">
          <a:xfrm>
            <a:off x="609600" y="3733800"/>
            <a:ext cx="4419600" cy="1739900"/>
          </a:xfrm>
          <a:prstGeom prst="rect">
            <a:avLst/>
          </a:prstGeom>
          <a:noFill/>
          <a:ln w="9525">
            <a:noFill/>
            <a:miter lim="800000"/>
            <a:headEnd/>
            <a:tailEnd/>
          </a:ln>
          <a:effectLst/>
        </p:spPr>
        <p:txBody>
          <a:bodyPr>
            <a:spAutoFit/>
          </a:bodyPr>
          <a:lstStyle/>
          <a:p>
            <a:pPr marL="342900" indent="-342900" algn="ctr">
              <a:defRPr/>
            </a:pPr>
            <a:r>
              <a:rPr lang="en-US" altLang="en-US" sz="1800" b="1">
                <a:solidFill>
                  <a:schemeClr val="accent2"/>
                </a:solidFill>
                <a:effectLst>
                  <a:outerShdw blurRad="38100" dist="38100" dir="2700000" algn="tl">
                    <a:srgbClr val="C0C0C0"/>
                  </a:outerShdw>
                </a:effectLst>
                <a:latin typeface="Times" pitchFamily="18" charset="0"/>
                <a:ea typeface="ＭＳ Ｐゴシック" pitchFamily="1" charset="-128"/>
              </a:rPr>
              <a:t>Advantages</a:t>
            </a:r>
          </a:p>
          <a:p>
            <a:pPr marL="342900" indent="-342900">
              <a:defRPr/>
            </a:pPr>
            <a:endParaRPr lang="en-US" altLang="en-US" sz="1800" b="1">
              <a:solidFill>
                <a:schemeClr val="accent2"/>
              </a:solidFill>
              <a:effectLst>
                <a:outerShdw blurRad="38100" dist="38100" dir="2700000" algn="tl">
                  <a:srgbClr val="C0C0C0"/>
                </a:outerShdw>
              </a:effectLst>
              <a:latin typeface="Times" pitchFamily="18" charset="0"/>
              <a:ea typeface="ＭＳ Ｐゴシック" pitchFamily="1" charset="-128"/>
            </a:endParaRPr>
          </a:p>
          <a:p>
            <a:pPr marL="342900" indent="-342900">
              <a:buFontTx/>
              <a:buChar char="•"/>
              <a:defRPr/>
            </a:pPr>
            <a:r>
              <a:rPr lang="en-US" altLang="en-US" sz="1800" b="1">
                <a:latin typeface="Times" pitchFamily="18" charset="0"/>
                <a:ea typeface="ＭＳ Ｐゴシック" pitchFamily="1" charset="-128"/>
              </a:rPr>
              <a:t>Useful in logic circuit designs</a:t>
            </a:r>
          </a:p>
          <a:p>
            <a:pPr marL="342900" indent="-342900">
              <a:buFontTx/>
              <a:buChar char="•"/>
              <a:defRPr/>
            </a:pPr>
            <a:r>
              <a:rPr lang="en-US" altLang="en-US" sz="1800" b="1">
                <a:latin typeface="Times" pitchFamily="18" charset="0"/>
                <a:ea typeface="ＭＳ Ｐゴシック" pitchFamily="1" charset="-128"/>
              </a:rPr>
              <a:t>Higher input impedance</a:t>
            </a:r>
          </a:p>
          <a:p>
            <a:pPr marL="342900" indent="-342900">
              <a:buFontTx/>
              <a:buChar char="•"/>
              <a:defRPr/>
            </a:pPr>
            <a:r>
              <a:rPr lang="en-US" altLang="en-US" sz="1800" b="1">
                <a:latin typeface="Times" pitchFamily="18" charset="0"/>
                <a:ea typeface="ＭＳ Ｐゴシック" pitchFamily="1" charset="-128"/>
              </a:rPr>
              <a:t>Faster switching speeds</a:t>
            </a:r>
          </a:p>
          <a:p>
            <a:pPr marL="342900" indent="-342900">
              <a:buFontTx/>
              <a:buChar char="•"/>
              <a:defRPr/>
            </a:pPr>
            <a:r>
              <a:rPr lang="en-US" altLang="en-US" sz="1800" b="1">
                <a:latin typeface="Times" pitchFamily="18" charset="0"/>
                <a:ea typeface="ＭＳ Ｐゴシック" pitchFamily="1" charset="-128"/>
              </a:rPr>
              <a:t>Lower operating power levels</a:t>
            </a:r>
          </a:p>
        </p:txBody>
      </p:sp>
      <p:sp>
        <p:nvSpPr>
          <p:cNvPr id="38925" name="Text Box 13">
            <a:extLst>
              <a:ext uri="{FF2B5EF4-FFF2-40B4-BE49-F238E27FC236}">
                <a16:creationId xmlns:a16="http://schemas.microsoft.com/office/drawing/2014/main" id="{478FEAE1-5C86-40AB-A686-5C7C8A388948}"/>
              </a:ext>
            </a:extLst>
          </p:cNvPr>
          <p:cNvSpPr txBox="1">
            <a:spLocks noChangeArrowheads="1"/>
          </p:cNvSpPr>
          <p:nvPr/>
        </p:nvSpPr>
        <p:spPr bwMode="auto">
          <a:xfrm>
            <a:off x="228600" y="228600"/>
            <a:ext cx="86106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rgbClr val="CC3300"/>
                </a:solidFill>
                <a:effectLst>
                  <a:outerShdw blurRad="38100" dist="38100" dir="2700000" algn="tl">
                    <a:srgbClr val="C0C0C0"/>
                  </a:outerShdw>
                </a:effectLst>
                <a:latin typeface="+mj-lt"/>
                <a:ea typeface="ＭＳ Ｐゴシック" pitchFamily="1" charset="-128"/>
              </a:rPr>
              <a:t>CMOS Devices</a:t>
            </a:r>
          </a:p>
        </p:txBody>
      </p:sp>
      <p:sp>
        <p:nvSpPr>
          <p:cNvPr id="45060" name="Rectangle 14">
            <a:extLst>
              <a:ext uri="{FF2B5EF4-FFF2-40B4-BE49-F238E27FC236}">
                <a16:creationId xmlns:a16="http://schemas.microsoft.com/office/drawing/2014/main" id="{F8D882A5-12E6-493E-99FF-E04F2AECAF9E}"/>
              </a:ext>
            </a:extLst>
          </p:cNvPr>
          <p:cNvSpPr>
            <a:spLocks noChangeArrowheads="1"/>
          </p:cNvSpPr>
          <p:nvPr/>
        </p:nvSpPr>
        <p:spPr bwMode="auto">
          <a:xfrm>
            <a:off x="457200" y="1752600"/>
            <a:ext cx="3200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latin typeface="Times New Roman" panose="02020603050405020304" pitchFamily="18" charset="0"/>
              </a:rPr>
              <a:t>CMOS (complementary MOSFET) uses a </a:t>
            </a:r>
            <a:r>
              <a:rPr lang="en-US" altLang="en-US" sz="1800" b="1" i="1">
                <a:latin typeface="Times New Roman" panose="02020603050405020304" pitchFamily="18" charset="0"/>
              </a:rPr>
              <a:t>p</a:t>
            </a:r>
            <a:r>
              <a:rPr lang="en-US" altLang="en-US" sz="1800" b="1">
                <a:latin typeface="Times New Roman" panose="02020603050405020304" pitchFamily="18" charset="0"/>
              </a:rPr>
              <a:t>-channel and </a:t>
            </a:r>
            <a:r>
              <a:rPr lang="en-US" altLang="en-US" sz="1800" b="1" i="1">
                <a:latin typeface="Times New Roman" panose="02020603050405020304" pitchFamily="18" charset="0"/>
              </a:rPr>
              <a:t>n</a:t>
            </a:r>
            <a:r>
              <a:rPr lang="en-US" altLang="en-US" sz="1800" b="1">
                <a:latin typeface="Times New Roman" panose="02020603050405020304" pitchFamily="18" charset="0"/>
              </a:rPr>
              <a:t>-channel MOSFET; often on the same substrate as shown here.</a:t>
            </a:r>
          </a:p>
        </p:txBody>
      </p:sp>
      <p:pic>
        <p:nvPicPr>
          <p:cNvPr id="38927" name="Picture 15">
            <a:extLst>
              <a:ext uri="{FF2B5EF4-FFF2-40B4-BE49-F238E27FC236}">
                <a16:creationId xmlns:a16="http://schemas.microsoft.com/office/drawing/2014/main" id="{91E1CB13-09B4-49B0-80ED-179182F8190C}"/>
              </a:ext>
            </a:extLst>
          </p:cNvPr>
          <p:cNvPicPr>
            <a:picLocks noChangeAspect="1" noChangeArrowheads="1"/>
          </p:cNvPicPr>
          <p:nvPr/>
        </p:nvPicPr>
        <p:blipFill>
          <a:blip r:embed="rId2"/>
          <a:srcRect/>
          <a:stretch>
            <a:fillRect/>
          </a:stretch>
        </p:blipFill>
        <p:spPr bwMode="auto">
          <a:xfrm>
            <a:off x="3810000" y="1752600"/>
            <a:ext cx="4857750" cy="2295525"/>
          </a:xfrm>
          <a:prstGeom prst="rect">
            <a:avLst/>
          </a:prstGeom>
          <a:noFill/>
          <a:effectLst>
            <a:outerShdw dist="107763" dir="2700000" algn="ctr" rotWithShape="0">
              <a:srgbClr val="808080">
                <a:alpha val="50000"/>
              </a:srgbClr>
            </a:outerShdw>
          </a:effectLst>
        </p:spPr>
      </p:pic>
      <p:sp>
        <p:nvSpPr>
          <p:cNvPr id="38928" name="Text Box 16">
            <a:extLst>
              <a:ext uri="{FF2B5EF4-FFF2-40B4-BE49-F238E27FC236}">
                <a16:creationId xmlns:a16="http://schemas.microsoft.com/office/drawing/2014/main" id="{AC4031BC-5396-4D36-A721-2F053411EC6D}"/>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0C01BEDB-289B-41EE-89F4-04B858B5717D}" type="slidenum">
              <a:rPr lang="en-US" altLang="en-US" sz="1200" b="1">
                <a:effectLst>
                  <a:outerShdw blurRad="38100" dist="38100" dir="2700000" algn="tl">
                    <a:srgbClr val="C0C0C0"/>
                  </a:outerShdw>
                </a:effectLst>
              </a:rPr>
              <a:pPr algn="ctr" eaLnBrk="1" hangingPunct="1">
                <a:spcBef>
                  <a:spcPct val="50000"/>
                </a:spcBef>
              </a:pPr>
              <a:t>36</a:t>
            </a:fld>
            <a:endParaRPr lang="en-US" altLang="en-US" sz="1200" b="1">
              <a:effectLst>
                <a:outerShdw blurRad="38100" dist="38100" dir="2700000" algn="tl">
                  <a:srgbClr val="C0C0C0"/>
                </a:outerShdw>
              </a:effectLst>
            </a:endParaRPr>
          </a:p>
        </p:txBody>
      </p:sp>
    </p:spTree>
    <p:extLst>
      <p:ext uri="{BB962C8B-B14F-4D97-AF65-F5344CB8AC3E}">
        <p14:creationId xmlns:p14="http://schemas.microsoft.com/office/powerpoint/2010/main" val="10153050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 Box 12">
            <a:extLst>
              <a:ext uri="{FF2B5EF4-FFF2-40B4-BE49-F238E27FC236}">
                <a16:creationId xmlns:a16="http://schemas.microsoft.com/office/drawing/2014/main" id="{A8820152-4CA4-4287-9A4B-16E8239504B8}"/>
              </a:ext>
            </a:extLst>
          </p:cNvPr>
          <p:cNvSpPr txBox="1">
            <a:spLocks noChangeArrowheads="1"/>
          </p:cNvSpPr>
          <p:nvPr/>
        </p:nvSpPr>
        <p:spPr bwMode="auto">
          <a:xfrm>
            <a:off x="0" y="2286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dirty="0">
                <a:solidFill>
                  <a:srgbClr val="CC3300"/>
                </a:solidFill>
                <a:effectLst>
                  <a:outerShdw blurRad="38100" dist="38100" dir="2700000" algn="tl">
                    <a:srgbClr val="C0C0C0"/>
                  </a:outerShdw>
                </a:effectLst>
                <a:latin typeface="+mj-lt"/>
                <a:ea typeface="ＭＳ Ｐゴシック" pitchFamily="1" charset="-128"/>
              </a:rPr>
              <a:t>Additional Reading</a:t>
            </a:r>
          </a:p>
        </p:txBody>
      </p:sp>
      <p:sp>
        <p:nvSpPr>
          <p:cNvPr id="39949" name="Text Box 13">
            <a:extLst>
              <a:ext uri="{FF2B5EF4-FFF2-40B4-BE49-F238E27FC236}">
                <a16:creationId xmlns:a16="http://schemas.microsoft.com/office/drawing/2014/main" id="{2D936B21-1566-4989-9B81-CC2487BF139B}"/>
              </a:ext>
            </a:extLst>
          </p:cNvPr>
          <p:cNvSpPr txBox="1">
            <a:spLocks noChangeArrowheads="1"/>
          </p:cNvSpPr>
          <p:nvPr/>
        </p:nvSpPr>
        <p:spPr bwMode="auto">
          <a:xfrm>
            <a:off x="3886200" y="6324600"/>
            <a:ext cx="1219200" cy="274638"/>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fld id="{9FA036D7-4735-4C88-B7C3-CF85703ED5DC}" type="slidenum">
              <a:rPr lang="en-US" altLang="en-US" sz="1200" b="1">
                <a:effectLst>
                  <a:outerShdw blurRad="38100" dist="38100" dir="2700000" algn="tl">
                    <a:srgbClr val="C0C0C0"/>
                  </a:outerShdw>
                </a:effectLst>
              </a:rPr>
              <a:pPr algn="ctr" eaLnBrk="1" hangingPunct="1">
                <a:spcBef>
                  <a:spcPct val="50000"/>
                </a:spcBef>
              </a:pPr>
              <a:t>37</a:t>
            </a:fld>
            <a:endParaRPr lang="en-US" altLang="en-US" sz="1200" b="1">
              <a:effectLst>
                <a:outerShdw blurRad="38100" dist="38100" dir="2700000" algn="tl">
                  <a:srgbClr val="C0C0C0"/>
                </a:outerShdw>
              </a:effectLst>
            </a:endParaRPr>
          </a:p>
        </p:txBody>
      </p:sp>
      <p:sp>
        <p:nvSpPr>
          <p:cNvPr id="8" name="TextBox 7">
            <a:extLst>
              <a:ext uri="{FF2B5EF4-FFF2-40B4-BE49-F238E27FC236}">
                <a16:creationId xmlns:a16="http://schemas.microsoft.com/office/drawing/2014/main" id="{EADCBED4-9D82-4145-8E13-407F3E4735AF}"/>
              </a:ext>
            </a:extLst>
          </p:cNvPr>
          <p:cNvSpPr txBox="1"/>
          <p:nvPr/>
        </p:nvSpPr>
        <p:spPr>
          <a:xfrm>
            <a:off x="3059832" y="1973312"/>
            <a:ext cx="4572000" cy="461665"/>
          </a:xfrm>
          <a:prstGeom prst="rect">
            <a:avLst/>
          </a:prstGeom>
          <a:noFill/>
        </p:spPr>
        <p:txBody>
          <a:bodyPr wrap="square">
            <a:spAutoFit/>
          </a:bodyPr>
          <a:lstStyle/>
          <a:p>
            <a:r>
              <a:rPr lang="en-IN" sz="2400" dirty="0">
                <a:hlinkClick r:id="rId2">
                  <a:extLst>
                    <a:ext uri="{A12FA001-AC4F-418D-AE19-62706E023703}">
                      <ahyp:hlinkClr xmlns:ahyp="http://schemas.microsoft.com/office/drawing/2018/hyperlinkcolor" val="tx"/>
                    </a:ext>
                  </a:extLst>
                </a:hlinkClick>
              </a:rPr>
              <a:t>Field Effect Transistors</a:t>
            </a:r>
            <a:endParaRPr lang="en-IN" sz="2400" dirty="0"/>
          </a:p>
        </p:txBody>
      </p:sp>
      <p:sp>
        <p:nvSpPr>
          <p:cNvPr id="10" name="TextBox 9">
            <a:extLst>
              <a:ext uri="{FF2B5EF4-FFF2-40B4-BE49-F238E27FC236}">
                <a16:creationId xmlns:a16="http://schemas.microsoft.com/office/drawing/2014/main" id="{28B616E5-C4A4-4793-8480-6555B548257C}"/>
              </a:ext>
            </a:extLst>
          </p:cNvPr>
          <p:cNvSpPr txBox="1"/>
          <p:nvPr/>
        </p:nvSpPr>
        <p:spPr>
          <a:xfrm>
            <a:off x="3707904" y="3194546"/>
            <a:ext cx="4572000" cy="461665"/>
          </a:xfrm>
          <a:prstGeom prst="rect">
            <a:avLst/>
          </a:prstGeom>
          <a:noFill/>
        </p:spPr>
        <p:txBody>
          <a:bodyPr wrap="square">
            <a:spAutoFit/>
          </a:bodyPr>
          <a:lstStyle/>
          <a:p>
            <a:r>
              <a:rPr lang="en-IN" sz="2400" dirty="0">
                <a:hlinkClick r:id="rId3">
                  <a:extLst>
                    <a:ext uri="{A12FA001-AC4F-418D-AE19-62706E023703}">
                      <ahyp:hlinkClr xmlns:ahyp="http://schemas.microsoft.com/office/drawing/2018/hyperlinkcolor" val="tx"/>
                    </a:ext>
                  </a:extLst>
                </a:hlinkClick>
              </a:rPr>
              <a:t>MOSFETs</a:t>
            </a:r>
            <a:endParaRPr lang="en-IN" sz="2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Text Box 9">
            <a:extLst>
              <a:ext uri="{FF2B5EF4-FFF2-40B4-BE49-F238E27FC236}">
                <a16:creationId xmlns:a16="http://schemas.microsoft.com/office/drawing/2014/main" id="{90A6A692-A6EE-429A-9AE0-C074BC3C9A46}"/>
              </a:ext>
            </a:extLst>
          </p:cNvPr>
          <p:cNvSpPr txBox="1">
            <a:spLocks noChangeArrowheads="1"/>
          </p:cNvSpPr>
          <p:nvPr/>
        </p:nvSpPr>
        <p:spPr bwMode="auto">
          <a:xfrm>
            <a:off x="1295400" y="2057400"/>
            <a:ext cx="6934200" cy="1920875"/>
          </a:xfrm>
          <a:prstGeom prst="rect">
            <a:avLst/>
          </a:prstGeom>
          <a:noFill/>
          <a:ln w="9525">
            <a:noFill/>
            <a:miter lim="800000"/>
            <a:headEnd/>
            <a:tailEnd/>
          </a:ln>
          <a:effectLst/>
        </p:spPr>
        <p:txBody>
          <a:bodyPr>
            <a:spAutoFit/>
          </a:bodyPr>
          <a:lstStyle/>
          <a:p>
            <a:pPr>
              <a:buFontTx/>
              <a:buChar char="•"/>
              <a:defRPr/>
            </a:pPr>
            <a:r>
              <a:rPr lang="en-US" altLang="en-US" sz="2000" b="1"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JFET: </a:t>
            </a:r>
            <a:r>
              <a:rPr lang="en-US" altLang="en-US" sz="2000" b="1" dirty="0">
                <a:latin typeface="Calibri" panose="020F0502020204030204" pitchFamily="34" charset="0"/>
                <a:ea typeface="ＭＳ Ｐゴシック" pitchFamily="1" charset="-128"/>
                <a:cs typeface="Calibri" panose="020F0502020204030204" pitchFamily="34" charset="0"/>
              </a:rPr>
              <a:t> Junction FET</a:t>
            </a:r>
          </a:p>
          <a:p>
            <a:pPr>
              <a:buFontTx/>
              <a:buChar char="•"/>
              <a:defRPr/>
            </a:pPr>
            <a:endParaRPr lang="en-US" altLang="en-US" sz="2000" b="1" dirty="0">
              <a:latin typeface="Calibri" panose="020F0502020204030204" pitchFamily="34" charset="0"/>
              <a:ea typeface="ＭＳ Ｐゴシック" pitchFamily="1" charset="-128"/>
              <a:cs typeface="Calibri" panose="020F0502020204030204" pitchFamily="34" charset="0"/>
            </a:endParaRPr>
          </a:p>
          <a:p>
            <a:pPr>
              <a:buFontTx/>
              <a:buChar char="•"/>
              <a:defRPr/>
            </a:pPr>
            <a:r>
              <a:rPr lang="en-US" altLang="en-US" sz="2000" b="1"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MOSFET:  </a:t>
            </a:r>
            <a:r>
              <a:rPr lang="en-US" altLang="en-US" sz="2000" b="1" dirty="0">
                <a:latin typeface="Calibri" panose="020F0502020204030204" pitchFamily="34" charset="0"/>
                <a:ea typeface="ＭＳ Ｐゴシック" pitchFamily="1" charset="-128"/>
                <a:cs typeface="Calibri" panose="020F0502020204030204" pitchFamily="34" charset="0"/>
              </a:rPr>
              <a:t>Metal–Oxide–Semiconductor FET</a:t>
            </a:r>
          </a:p>
          <a:p>
            <a:pPr>
              <a:buFontTx/>
              <a:buChar char="•"/>
              <a:defRPr/>
            </a:pPr>
            <a:endParaRPr lang="en-US" altLang="en-US" sz="2000" b="1" dirty="0">
              <a:latin typeface="Calibri" panose="020F0502020204030204" pitchFamily="34" charset="0"/>
              <a:ea typeface="ＭＳ Ｐゴシック" pitchFamily="1" charset="-128"/>
              <a:cs typeface="Calibri" panose="020F0502020204030204" pitchFamily="34" charset="0"/>
            </a:endParaRPr>
          </a:p>
          <a:p>
            <a:pPr lvl="1">
              <a:buFont typeface="Wingdings" pitchFamily="2" charset="2"/>
              <a:buChar char="§"/>
              <a:defRPr/>
            </a:pPr>
            <a:r>
              <a:rPr lang="en-US" altLang="en-US" sz="2000" b="1"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D-MOSFET:</a:t>
            </a:r>
            <a:r>
              <a:rPr lang="en-US" altLang="en-US" sz="2000" b="1" dirty="0">
                <a:latin typeface="Calibri" panose="020F0502020204030204" pitchFamily="34" charset="0"/>
                <a:ea typeface="ＭＳ Ｐゴシック" pitchFamily="1" charset="-128"/>
                <a:cs typeface="Calibri" panose="020F0502020204030204" pitchFamily="34" charset="0"/>
              </a:rPr>
              <a:t>  Depletion MOSFET</a:t>
            </a:r>
          </a:p>
          <a:p>
            <a:pPr lvl="1">
              <a:buFont typeface="Wingdings" pitchFamily="2" charset="2"/>
              <a:buChar char="§"/>
              <a:defRPr/>
            </a:pPr>
            <a:r>
              <a:rPr lang="en-US" altLang="en-US" sz="2000" b="1"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E-MOSFET:</a:t>
            </a:r>
            <a:r>
              <a:rPr lang="en-US" altLang="en-US" sz="2000" b="1" dirty="0">
                <a:latin typeface="Calibri" panose="020F0502020204030204" pitchFamily="34" charset="0"/>
                <a:ea typeface="ＭＳ Ｐゴシック" pitchFamily="1" charset="-128"/>
                <a:cs typeface="Calibri" panose="020F0502020204030204" pitchFamily="34" charset="0"/>
              </a:rPr>
              <a:t>  Enhancement MOSFET</a:t>
            </a:r>
          </a:p>
        </p:txBody>
      </p:sp>
      <p:sp>
        <p:nvSpPr>
          <p:cNvPr id="41994" name="Rectangle 10">
            <a:extLst>
              <a:ext uri="{FF2B5EF4-FFF2-40B4-BE49-F238E27FC236}">
                <a16:creationId xmlns:a16="http://schemas.microsoft.com/office/drawing/2014/main" id="{DD1BC7FF-592B-456B-AE6A-3D854616C601}"/>
              </a:ext>
            </a:extLst>
          </p:cNvPr>
          <p:cNvSpPr>
            <a:spLocks noChangeArrowheads="1"/>
          </p:cNvSpPr>
          <p:nvPr/>
        </p:nvSpPr>
        <p:spPr bwMode="auto">
          <a:xfrm>
            <a:off x="304800" y="461963"/>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FET Types</a:t>
            </a:r>
          </a:p>
        </p:txBody>
      </p:sp>
    </p:spTree>
    <p:extLst>
      <p:ext uri="{BB962C8B-B14F-4D97-AF65-F5344CB8AC3E}">
        <p14:creationId xmlns:p14="http://schemas.microsoft.com/office/powerpoint/2010/main" val="18002383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13">
            <a:extLst>
              <a:ext uri="{FF2B5EF4-FFF2-40B4-BE49-F238E27FC236}">
                <a16:creationId xmlns:a16="http://schemas.microsoft.com/office/drawing/2014/main" id="{665EAB25-01A6-44CC-8A48-2E01E42DCAFF}"/>
              </a:ext>
            </a:extLst>
          </p:cNvPr>
          <p:cNvSpPr txBox="1">
            <a:spLocks noChangeArrowheads="1"/>
          </p:cNvSpPr>
          <p:nvPr/>
        </p:nvSpPr>
        <p:spPr bwMode="auto">
          <a:xfrm>
            <a:off x="304800" y="2286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dirty="0">
                <a:solidFill>
                  <a:srgbClr val="CC3300"/>
                </a:solidFill>
                <a:effectLst>
                  <a:outerShdw blurRad="38100" dist="38100" dir="2700000" algn="tl">
                    <a:srgbClr val="C0C0C0"/>
                  </a:outerShdw>
                </a:effectLst>
                <a:latin typeface="Calibri" panose="020F0502020204030204" pitchFamily="34" charset="0"/>
                <a:ea typeface="ＭＳ Ｐゴシック" pitchFamily="1" charset="-128"/>
                <a:cs typeface="Calibri" panose="020F0502020204030204" pitchFamily="34" charset="0"/>
              </a:rPr>
              <a:t>JFET Construction</a:t>
            </a:r>
          </a:p>
        </p:txBody>
      </p:sp>
      <p:sp>
        <p:nvSpPr>
          <p:cNvPr id="3086" name="Text Box 14">
            <a:extLst>
              <a:ext uri="{FF2B5EF4-FFF2-40B4-BE49-F238E27FC236}">
                <a16:creationId xmlns:a16="http://schemas.microsoft.com/office/drawing/2014/main" id="{B1D7C40E-AF17-4F51-B66D-29AC03557FA7}"/>
              </a:ext>
            </a:extLst>
          </p:cNvPr>
          <p:cNvSpPr txBox="1">
            <a:spLocks noChangeArrowheads="1"/>
          </p:cNvSpPr>
          <p:nvPr/>
        </p:nvSpPr>
        <p:spPr bwMode="auto">
          <a:xfrm>
            <a:off x="457200" y="1066800"/>
            <a:ext cx="8534400" cy="1739900"/>
          </a:xfrm>
          <a:prstGeom prst="rect">
            <a:avLst/>
          </a:prstGeom>
          <a:noFill/>
          <a:ln w="9525">
            <a:noFill/>
            <a:miter lim="800000"/>
            <a:headEnd/>
            <a:tailEnd/>
          </a:ln>
          <a:effectLst/>
        </p:spPr>
        <p:txBody>
          <a:bodyPr>
            <a:spAutoFit/>
          </a:bodyPr>
          <a:lstStyle/>
          <a:p>
            <a:pPr>
              <a:defRPr/>
            </a:pPr>
            <a:r>
              <a:rPr lang="en-US" altLang="en-US" sz="1800" b="1" dirty="0">
                <a:latin typeface="+mj-lt"/>
                <a:ea typeface="ＭＳ Ｐゴシック" pitchFamily="1" charset="-128"/>
              </a:rPr>
              <a:t>There are two types of JFETs</a:t>
            </a:r>
          </a:p>
          <a:p>
            <a:pPr>
              <a:defRPr/>
            </a:pPr>
            <a:endParaRPr lang="en-US" altLang="en-US" sz="1800" b="1" dirty="0">
              <a:latin typeface="+mj-lt"/>
              <a:ea typeface="ＭＳ Ｐゴシック" pitchFamily="1" charset="-128"/>
            </a:endParaRPr>
          </a:p>
          <a:p>
            <a:pPr lvl="1">
              <a:buFontTx/>
              <a:buChar char="•"/>
              <a:defRPr/>
            </a:pPr>
            <a:r>
              <a:rPr lang="en-US" altLang="en-US" sz="1800" b="1" i="1" dirty="0">
                <a:solidFill>
                  <a:srgbClr val="CC3300"/>
                </a:solidFill>
                <a:effectLst>
                  <a:outerShdw blurRad="38100" dist="38100" dir="2700000" algn="tl">
                    <a:srgbClr val="C0C0C0"/>
                  </a:outerShdw>
                </a:effectLst>
                <a:latin typeface="+mj-lt"/>
                <a:ea typeface="ＭＳ Ｐゴシック" pitchFamily="1" charset="-128"/>
              </a:rPr>
              <a:t>n</a:t>
            </a:r>
            <a:r>
              <a:rPr lang="en-US" altLang="en-US" sz="1800" b="1" dirty="0">
                <a:solidFill>
                  <a:srgbClr val="CC3300"/>
                </a:solidFill>
                <a:effectLst>
                  <a:outerShdw blurRad="38100" dist="38100" dir="2700000" algn="tl">
                    <a:srgbClr val="C0C0C0"/>
                  </a:outerShdw>
                </a:effectLst>
                <a:latin typeface="+mj-lt"/>
                <a:ea typeface="ＭＳ Ｐゴシック" pitchFamily="1" charset="-128"/>
              </a:rPr>
              <a:t>-channel</a:t>
            </a:r>
          </a:p>
          <a:p>
            <a:pPr lvl="1">
              <a:buFontTx/>
              <a:buChar char="•"/>
              <a:defRPr/>
            </a:pPr>
            <a:r>
              <a:rPr lang="en-US" altLang="en-US" sz="1800" b="1" i="1" dirty="0">
                <a:solidFill>
                  <a:srgbClr val="CC3300"/>
                </a:solidFill>
                <a:effectLst>
                  <a:outerShdw blurRad="38100" dist="38100" dir="2700000" algn="tl">
                    <a:srgbClr val="C0C0C0"/>
                  </a:outerShdw>
                </a:effectLst>
                <a:latin typeface="+mj-lt"/>
                <a:ea typeface="ＭＳ Ｐゴシック" pitchFamily="1" charset="-128"/>
              </a:rPr>
              <a:t>p</a:t>
            </a:r>
            <a:r>
              <a:rPr lang="en-US" altLang="en-US" sz="1800" b="1" dirty="0">
                <a:solidFill>
                  <a:srgbClr val="CC3300"/>
                </a:solidFill>
                <a:effectLst>
                  <a:outerShdw blurRad="38100" dist="38100" dir="2700000" algn="tl">
                    <a:srgbClr val="C0C0C0"/>
                  </a:outerShdw>
                </a:effectLst>
                <a:latin typeface="+mj-lt"/>
                <a:ea typeface="ＭＳ Ｐゴシック" pitchFamily="1" charset="-128"/>
              </a:rPr>
              <a:t>-channel</a:t>
            </a:r>
          </a:p>
          <a:p>
            <a:pPr lvl="1">
              <a:buFontTx/>
              <a:buChar char="•"/>
              <a:defRPr/>
            </a:pPr>
            <a:endParaRPr lang="en-US" altLang="en-US" sz="1800" b="1" dirty="0">
              <a:solidFill>
                <a:srgbClr val="CC3300"/>
              </a:solidFill>
              <a:effectLst>
                <a:outerShdw blurRad="38100" dist="38100" dir="2700000" algn="tl">
                  <a:srgbClr val="C0C0C0"/>
                </a:outerShdw>
              </a:effectLst>
              <a:latin typeface="+mj-lt"/>
              <a:ea typeface="ＭＳ Ｐゴシック" pitchFamily="1" charset="-128"/>
            </a:endParaRPr>
          </a:p>
          <a:p>
            <a:pPr>
              <a:defRPr/>
            </a:pPr>
            <a:r>
              <a:rPr lang="en-US" altLang="en-US" sz="1800" b="1" i="1" dirty="0">
                <a:highlight>
                  <a:srgbClr val="FFFF00"/>
                </a:highlight>
                <a:latin typeface="+mj-lt"/>
                <a:ea typeface="ＭＳ Ｐゴシック" pitchFamily="1" charset="-128"/>
              </a:rPr>
              <a:t>The n-channel is more widely used</a:t>
            </a:r>
            <a:r>
              <a:rPr lang="en-US" altLang="en-US" sz="1800" b="1" i="1" dirty="0">
                <a:latin typeface="+mj-lt"/>
                <a:ea typeface="ＭＳ Ｐゴシック" pitchFamily="1" charset="-128"/>
              </a:rPr>
              <a:t>.</a:t>
            </a:r>
          </a:p>
        </p:txBody>
      </p:sp>
      <p:grpSp>
        <p:nvGrpSpPr>
          <p:cNvPr id="1029" name="Group 15">
            <a:extLst>
              <a:ext uri="{FF2B5EF4-FFF2-40B4-BE49-F238E27FC236}">
                <a16:creationId xmlns:a16="http://schemas.microsoft.com/office/drawing/2014/main" id="{D66344AE-11EB-4243-8527-D21398D6C159}"/>
              </a:ext>
            </a:extLst>
          </p:cNvPr>
          <p:cNvGrpSpPr>
            <a:grpSpLocks/>
          </p:cNvGrpSpPr>
          <p:nvPr/>
        </p:nvGrpSpPr>
        <p:grpSpPr bwMode="auto">
          <a:xfrm>
            <a:off x="4953000" y="1085850"/>
            <a:ext cx="3962400" cy="3505200"/>
            <a:chOff x="1680" y="1056"/>
            <a:chExt cx="2496" cy="2208"/>
          </a:xfrm>
        </p:grpSpPr>
        <p:sp>
          <p:nvSpPr>
            <p:cNvPr id="3088" name="Rectangle 16">
              <a:extLst>
                <a:ext uri="{FF2B5EF4-FFF2-40B4-BE49-F238E27FC236}">
                  <a16:creationId xmlns:a16="http://schemas.microsoft.com/office/drawing/2014/main" id="{94C4E677-79CF-4840-B3DA-FDC1DF895077}"/>
                </a:ext>
              </a:extLst>
            </p:cNvPr>
            <p:cNvSpPr>
              <a:spLocks noChangeArrowheads="1"/>
            </p:cNvSpPr>
            <p:nvPr/>
          </p:nvSpPr>
          <p:spPr bwMode="auto">
            <a:xfrm>
              <a:off x="1680" y="1056"/>
              <a:ext cx="2496" cy="2208"/>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1" charset="-128"/>
              </a:endParaRPr>
            </a:p>
          </p:txBody>
        </p:sp>
        <p:graphicFrame>
          <p:nvGraphicFramePr>
            <p:cNvPr id="1026" name="Object 17">
              <a:extLst>
                <a:ext uri="{FF2B5EF4-FFF2-40B4-BE49-F238E27FC236}">
                  <a16:creationId xmlns:a16="http://schemas.microsoft.com/office/drawing/2014/main" id="{B584E0EA-AE8A-4533-B1DA-3BEE416BFDEC}"/>
                </a:ext>
              </a:extLst>
            </p:cNvPr>
            <p:cNvGraphicFramePr>
              <a:graphicFrameLocks noChangeAspect="1"/>
            </p:cNvGraphicFramePr>
            <p:nvPr/>
          </p:nvGraphicFramePr>
          <p:xfrm>
            <a:off x="1740" y="1131"/>
            <a:ext cx="2280" cy="2058"/>
          </p:xfrm>
          <a:graphic>
            <a:graphicData uri="http://schemas.openxmlformats.org/presentationml/2006/ole">
              <mc:AlternateContent xmlns:mc="http://schemas.openxmlformats.org/markup-compatibility/2006">
                <mc:Choice xmlns:v="urn:schemas-microsoft-com:vml" Requires="v">
                  <p:oleObj name="iGrafx Image Object" r:id="rId2" imgW="3619440" imgH="3267000" progId="iGrafx.Image.1">
                    <p:embed/>
                  </p:oleObj>
                </mc:Choice>
                <mc:Fallback>
                  <p:oleObj name="iGrafx Image Object" r:id="rId2" imgW="3619440" imgH="3267000" progId="iGrafx.Image.1">
                    <p:embed/>
                    <p:pic>
                      <p:nvPicPr>
                        <p:cNvPr id="1026" name="Object 17">
                          <a:extLst>
                            <a:ext uri="{FF2B5EF4-FFF2-40B4-BE49-F238E27FC236}">
                              <a16:creationId xmlns:a16="http://schemas.microsoft.com/office/drawing/2014/main" id="{B584E0EA-AE8A-4533-B1DA-3BEE416BF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 y="1131"/>
                          <a:ext cx="2280" cy="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90" name="Rectangle 18">
            <a:extLst>
              <a:ext uri="{FF2B5EF4-FFF2-40B4-BE49-F238E27FC236}">
                <a16:creationId xmlns:a16="http://schemas.microsoft.com/office/drawing/2014/main" id="{5093222E-8F3C-4092-8711-098BFCA03344}"/>
              </a:ext>
            </a:extLst>
          </p:cNvPr>
          <p:cNvSpPr>
            <a:spLocks noChangeArrowheads="1"/>
          </p:cNvSpPr>
          <p:nvPr/>
        </p:nvSpPr>
        <p:spPr bwMode="auto">
          <a:xfrm>
            <a:off x="838200" y="4953000"/>
            <a:ext cx="6934200" cy="1190625"/>
          </a:xfrm>
          <a:prstGeom prst="rect">
            <a:avLst/>
          </a:prstGeom>
          <a:noFill/>
          <a:ln w="9525">
            <a:noFill/>
            <a:miter lim="800000"/>
            <a:headEnd/>
            <a:tailEnd/>
          </a:ln>
          <a:effectLst/>
        </p:spPr>
        <p:txBody>
          <a:bodyPr wrap="square">
            <a:spAutoFit/>
          </a:bodyPr>
          <a:lstStyle/>
          <a:p>
            <a:pPr eaLnBrk="1" hangingPunct="1">
              <a:defRPr/>
            </a:pPr>
            <a:r>
              <a:rPr lang="en-US" altLang="en-US" sz="1800" b="1" dirty="0">
                <a:latin typeface="+mj-lt"/>
                <a:ea typeface="ＭＳ Ｐゴシック" pitchFamily="1" charset="-128"/>
              </a:rPr>
              <a:t>There are three terminals:</a:t>
            </a:r>
          </a:p>
          <a:p>
            <a:pPr eaLnBrk="1" hangingPunct="1">
              <a:defRPr/>
            </a:pPr>
            <a:endParaRPr lang="en-US" altLang="en-US" sz="1800" b="1" dirty="0">
              <a:latin typeface="+mj-lt"/>
              <a:ea typeface="ＭＳ Ｐゴシック" pitchFamily="1" charset="-128"/>
            </a:endParaRPr>
          </a:p>
          <a:p>
            <a:pPr lvl="1" eaLnBrk="1" hangingPunct="1">
              <a:buFontTx/>
              <a:buChar char="•"/>
              <a:defRPr/>
            </a:pPr>
            <a:r>
              <a:rPr lang="en-US" altLang="en-US" sz="1800" b="1" dirty="0">
                <a:solidFill>
                  <a:srgbClr val="CC3300"/>
                </a:solidFill>
                <a:effectLst>
                  <a:outerShdw blurRad="38100" dist="38100" dir="2700000" algn="tl">
                    <a:srgbClr val="C0C0C0"/>
                  </a:outerShdw>
                </a:effectLst>
                <a:latin typeface="+mj-lt"/>
                <a:ea typeface="ＭＳ Ｐゴシック" pitchFamily="1" charset="-128"/>
              </a:rPr>
              <a:t>Drain </a:t>
            </a:r>
            <a:r>
              <a:rPr lang="en-US" altLang="en-US" sz="1800" b="1" dirty="0">
                <a:latin typeface="+mj-lt"/>
                <a:ea typeface="ＭＳ Ｐゴシック" pitchFamily="1" charset="-128"/>
              </a:rPr>
              <a:t>(D) and </a:t>
            </a:r>
            <a:r>
              <a:rPr lang="en-US" altLang="en-US" sz="1800" b="1" dirty="0">
                <a:solidFill>
                  <a:srgbClr val="CC3300"/>
                </a:solidFill>
                <a:effectLst>
                  <a:outerShdw blurRad="38100" dist="38100" dir="2700000" algn="tl">
                    <a:srgbClr val="C0C0C0"/>
                  </a:outerShdw>
                </a:effectLst>
                <a:latin typeface="+mj-lt"/>
                <a:ea typeface="ＭＳ Ｐゴシック" pitchFamily="1" charset="-128"/>
              </a:rPr>
              <a:t>Source</a:t>
            </a:r>
            <a:r>
              <a:rPr lang="en-US" altLang="en-US" sz="1800" b="1" dirty="0">
                <a:latin typeface="+mj-lt"/>
                <a:ea typeface="ＭＳ Ｐゴシック" pitchFamily="1" charset="-128"/>
              </a:rPr>
              <a:t> (S) are connected to the </a:t>
            </a:r>
            <a:r>
              <a:rPr lang="en-US" altLang="en-US" sz="1800" b="1" i="1" dirty="0">
                <a:latin typeface="+mj-lt"/>
                <a:ea typeface="ＭＳ Ｐゴシック" pitchFamily="1" charset="-128"/>
              </a:rPr>
              <a:t>n</a:t>
            </a:r>
            <a:r>
              <a:rPr lang="en-US" altLang="en-US" sz="1800" b="1" dirty="0">
                <a:latin typeface="+mj-lt"/>
                <a:ea typeface="ＭＳ Ｐゴシック" pitchFamily="1" charset="-128"/>
              </a:rPr>
              <a:t>-channel</a:t>
            </a:r>
          </a:p>
          <a:p>
            <a:pPr lvl="1" eaLnBrk="1" hangingPunct="1">
              <a:buFontTx/>
              <a:buChar char="•"/>
              <a:defRPr/>
            </a:pPr>
            <a:r>
              <a:rPr lang="en-US" altLang="en-US" sz="1800" b="1" dirty="0">
                <a:solidFill>
                  <a:srgbClr val="CC3300"/>
                </a:solidFill>
                <a:effectLst>
                  <a:outerShdw blurRad="38100" dist="38100" dir="2700000" algn="tl">
                    <a:srgbClr val="C0C0C0"/>
                  </a:outerShdw>
                </a:effectLst>
                <a:latin typeface="+mj-lt"/>
                <a:ea typeface="ＭＳ Ｐゴシック" pitchFamily="1" charset="-128"/>
              </a:rPr>
              <a:t>Gate</a:t>
            </a:r>
            <a:r>
              <a:rPr lang="en-US" altLang="en-US" sz="1800" b="1" dirty="0">
                <a:latin typeface="+mj-lt"/>
                <a:ea typeface="ＭＳ Ｐゴシック" pitchFamily="1" charset="-128"/>
              </a:rPr>
              <a:t> (G) is connected to the </a:t>
            </a:r>
            <a:r>
              <a:rPr lang="en-US" altLang="en-US" sz="1800" b="1" i="1" dirty="0">
                <a:latin typeface="+mj-lt"/>
                <a:ea typeface="ＭＳ Ｐゴシック" pitchFamily="1" charset="-128"/>
              </a:rPr>
              <a:t>p</a:t>
            </a:r>
            <a:r>
              <a:rPr lang="en-US" altLang="en-US" sz="1800" b="1" dirty="0">
                <a:latin typeface="+mj-lt"/>
                <a:ea typeface="ＭＳ Ｐゴシック" pitchFamily="1" charset="-128"/>
              </a:rPr>
              <a:t>-type material</a:t>
            </a:r>
          </a:p>
        </p:txBody>
      </p:sp>
    </p:spTree>
    <p:extLst>
      <p:ext uri="{BB962C8B-B14F-4D97-AF65-F5344CB8AC3E}">
        <p14:creationId xmlns:p14="http://schemas.microsoft.com/office/powerpoint/2010/main" val="12820569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2">
            <a:extLst>
              <a:ext uri="{FF2B5EF4-FFF2-40B4-BE49-F238E27FC236}">
                <a16:creationId xmlns:a16="http://schemas.microsoft.com/office/drawing/2014/main" id="{F208CDB7-EBC0-4285-A359-39424614DF46}"/>
              </a:ext>
            </a:extLst>
          </p:cNvPr>
          <p:cNvSpPr txBox="1">
            <a:spLocks noChangeArrowheads="1"/>
          </p:cNvSpPr>
          <p:nvPr/>
        </p:nvSpPr>
        <p:spPr bwMode="auto">
          <a:xfrm>
            <a:off x="304800" y="304800"/>
            <a:ext cx="8839200" cy="641350"/>
          </a:xfrm>
          <a:prstGeom prst="rect">
            <a:avLst/>
          </a:prstGeom>
          <a:noFill/>
          <a:ln w="9525">
            <a:noFill/>
            <a:miter lim="800000"/>
            <a:headEnd/>
            <a:tailEnd/>
          </a:ln>
          <a:effectLst/>
        </p:spPr>
        <p:txBody>
          <a:bodyPr>
            <a:spAutoFit/>
          </a:bodyPr>
          <a:lstStyle/>
          <a:p>
            <a:pPr algn="ctr">
              <a:spcBef>
                <a:spcPct val="50000"/>
              </a:spcBef>
              <a:defRPr/>
            </a:pPr>
            <a:r>
              <a:rPr lang="en-US" altLang="en-US" sz="3600" dirty="0">
                <a:solidFill>
                  <a:srgbClr val="CC3300"/>
                </a:solidFill>
                <a:effectLst>
                  <a:outerShdw blurRad="38100" dist="38100" dir="2700000" algn="tl">
                    <a:srgbClr val="C0C0C0"/>
                  </a:outerShdw>
                </a:effectLst>
                <a:latin typeface="+mj-lt"/>
                <a:ea typeface="ＭＳ Ｐゴシック" pitchFamily="1" charset="-128"/>
              </a:rPr>
              <a:t>JFET Operating Characteristics</a:t>
            </a:r>
          </a:p>
        </p:txBody>
      </p:sp>
      <p:sp>
        <p:nvSpPr>
          <p:cNvPr id="23555" name="Text Box 13">
            <a:extLst>
              <a:ext uri="{FF2B5EF4-FFF2-40B4-BE49-F238E27FC236}">
                <a16:creationId xmlns:a16="http://schemas.microsoft.com/office/drawing/2014/main" id="{00B767E4-DBAB-4FD4-B087-D392E30667E6}"/>
              </a:ext>
            </a:extLst>
          </p:cNvPr>
          <p:cNvSpPr txBox="1">
            <a:spLocks noChangeArrowheads="1"/>
          </p:cNvSpPr>
          <p:nvPr/>
        </p:nvSpPr>
        <p:spPr bwMode="auto">
          <a:xfrm>
            <a:off x="914400" y="1676400"/>
            <a:ext cx="708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latin typeface="+mj-lt"/>
              </a:rPr>
              <a:t>There are three basic operating conditions for a JFET:</a:t>
            </a:r>
          </a:p>
          <a:p>
            <a:endParaRPr lang="en-US" altLang="en-US" sz="2000" b="1" dirty="0">
              <a:latin typeface="+mj-lt"/>
            </a:endParaRPr>
          </a:p>
          <a:p>
            <a:pPr lvl="1">
              <a:buFontTx/>
              <a:buChar char="•"/>
            </a:pPr>
            <a:r>
              <a:rPr lang="en-US" altLang="en-US" sz="2000" b="1" dirty="0">
                <a:latin typeface="+mj-lt"/>
              </a:rPr>
              <a:t>V</a:t>
            </a:r>
            <a:r>
              <a:rPr lang="en-US" altLang="en-US" sz="2000" b="1" baseline="-25000" dirty="0">
                <a:latin typeface="+mj-lt"/>
              </a:rPr>
              <a:t>GS</a:t>
            </a:r>
            <a:r>
              <a:rPr lang="en-US" altLang="en-US" sz="2000" b="1" dirty="0">
                <a:latin typeface="+mj-lt"/>
              </a:rPr>
              <a:t> = 0, V</a:t>
            </a:r>
            <a:r>
              <a:rPr lang="en-US" altLang="en-US" sz="2000" b="1" baseline="-25000" dirty="0">
                <a:latin typeface="+mj-lt"/>
              </a:rPr>
              <a:t>DS</a:t>
            </a:r>
            <a:r>
              <a:rPr lang="en-US" altLang="en-US" sz="2000" b="1" dirty="0">
                <a:latin typeface="+mj-lt"/>
              </a:rPr>
              <a:t> increasing to some positive value</a:t>
            </a:r>
          </a:p>
          <a:p>
            <a:pPr lvl="1">
              <a:buFontTx/>
              <a:buChar char="•"/>
            </a:pPr>
            <a:r>
              <a:rPr lang="en-US" altLang="en-US" sz="2000" b="1" dirty="0">
                <a:latin typeface="+mj-lt"/>
              </a:rPr>
              <a:t>V</a:t>
            </a:r>
            <a:r>
              <a:rPr lang="en-US" altLang="en-US" sz="2000" b="1" baseline="-25000" dirty="0">
                <a:latin typeface="+mj-lt"/>
              </a:rPr>
              <a:t>GS</a:t>
            </a:r>
            <a:r>
              <a:rPr lang="en-US" altLang="en-US" sz="2000" b="1" dirty="0">
                <a:latin typeface="+mj-lt"/>
              </a:rPr>
              <a:t> &lt; 0, V</a:t>
            </a:r>
            <a:r>
              <a:rPr lang="en-US" altLang="en-US" sz="2000" b="1" baseline="-25000" dirty="0">
                <a:latin typeface="+mj-lt"/>
              </a:rPr>
              <a:t>DS</a:t>
            </a:r>
            <a:r>
              <a:rPr lang="en-US" altLang="en-US" sz="2000" b="1" dirty="0">
                <a:latin typeface="+mj-lt"/>
              </a:rPr>
              <a:t> at some positive value</a:t>
            </a:r>
          </a:p>
          <a:p>
            <a:pPr lvl="1">
              <a:buFontTx/>
              <a:buChar char="•"/>
            </a:pPr>
            <a:r>
              <a:rPr lang="en-US" altLang="en-US" sz="2000" b="1" dirty="0">
                <a:latin typeface="+mj-lt"/>
              </a:rPr>
              <a:t>Voltage-controlled resistor</a:t>
            </a:r>
          </a:p>
        </p:txBody>
      </p:sp>
    </p:spTree>
    <p:extLst>
      <p:ext uri="{BB962C8B-B14F-4D97-AF65-F5344CB8AC3E}">
        <p14:creationId xmlns:p14="http://schemas.microsoft.com/office/powerpoint/2010/main" val="17426569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D7DBD932-B48A-F508-FC3D-A80BCCE573CB}"/>
              </a:ext>
            </a:extLst>
          </p:cNvPr>
          <p:cNvPicPr>
            <a:picLocks noChangeAspect="1"/>
          </p:cNvPicPr>
          <p:nvPr/>
        </p:nvPicPr>
        <p:blipFill>
          <a:blip r:embed="rId2"/>
          <a:stretch>
            <a:fillRect/>
          </a:stretch>
        </p:blipFill>
        <p:spPr>
          <a:xfrm>
            <a:off x="390425" y="304800"/>
            <a:ext cx="3791150" cy="4991680"/>
          </a:xfrm>
          <a:prstGeom prst="rect">
            <a:avLst/>
          </a:prstGeom>
        </p:spPr>
      </p:pic>
      <p:sp>
        <p:nvSpPr>
          <p:cNvPr id="5" name="CasetăText 4">
            <a:extLst>
              <a:ext uri="{FF2B5EF4-FFF2-40B4-BE49-F238E27FC236}">
                <a16:creationId xmlns:a16="http://schemas.microsoft.com/office/drawing/2014/main" id="{02E434B7-C9CF-EB64-1035-02D2F9DCEA41}"/>
              </a:ext>
            </a:extLst>
          </p:cNvPr>
          <p:cNvSpPr txBox="1"/>
          <p:nvPr/>
        </p:nvSpPr>
        <p:spPr>
          <a:xfrm>
            <a:off x="4572000" y="1676400"/>
            <a:ext cx="4419600" cy="4524315"/>
          </a:xfrm>
          <a:prstGeom prst="rect">
            <a:avLst/>
          </a:prstGeom>
          <a:noFill/>
        </p:spPr>
        <p:txBody>
          <a:bodyPr wrap="square">
            <a:spAutoFit/>
          </a:bodyPr>
          <a:lstStyle/>
          <a:p>
            <a:r>
              <a:rPr lang="en-US" dirty="0" err="1"/>
              <a:t>Grosimea</a:t>
            </a:r>
            <a:r>
              <a:rPr lang="en-US" dirty="0"/>
              <a:t> </a:t>
            </a:r>
            <a:r>
              <a:rPr lang="en-US" dirty="0" err="1"/>
              <a:t>canalului</a:t>
            </a:r>
            <a:r>
              <a:rPr lang="en-US" dirty="0"/>
              <a:t> </a:t>
            </a:r>
            <a:r>
              <a:rPr lang="en-US" b="1" dirty="0"/>
              <a:t>W</a:t>
            </a:r>
            <a:r>
              <a:rPr lang="en-US" dirty="0"/>
              <a:t> </a:t>
            </a:r>
            <a:r>
              <a:rPr lang="en-US" dirty="0" err="1"/>
              <a:t>depinde</a:t>
            </a:r>
            <a:r>
              <a:rPr lang="en-US" dirty="0"/>
              <a:t> de </a:t>
            </a:r>
            <a:r>
              <a:rPr lang="en-US" dirty="0" err="1"/>
              <a:t>adâncimea</a:t>
            </a:r>
            <a:r>
              <a:rPr lang="en-US" dirty="0"/>
              <a:t> de </a:t>
            </a:r>
            <a:r>
              <a:rPr lang="en-US" dirty="0" err="1"/>
              <a:t>penetrare</a:t>
            </a:r>
            <a:r>
              <a:rPr lang="en-US" dirty="0"/>
              <a:t> </a:t>
            </a:r>
            <a:r>
              <a:rPr lang="ro-RO" dirty="0"/>
              <a:t>în canal a sarcinilor electrice din volumul joncțiunii p-n ale porții</a:t>
            </a:r>
            <a:r>
              <a:rPr lang="en-US" dirty="0"/>
              <a:t>. </a:t>
            </a:r>
            <a:endParaRPr lang="ro-RO" dirty="0"/>
          </a:p>
          <a:p>
            <a:r>
              <a:rPr lang="en-US" dirty="0" err="1"/>
              <a:t>Debitul</a:t>
            </a:r>
            <a:r>
              <a:rPr lang="en-US" dirty="0"/>
              <a:t> de </a:t>
            </a:r>
            <a:r>
              <a:rPr lang="en-US" dirty="0" err="1"/>
              <a:t>curent</a:t>
            </a:r>
            <a:r>
              <a:rPr lang="en-US" dirty="0"/>
              <a:t> </a:t>
            </a:r>
            <a:r>
              <a:rPr lang="en-US" dirty="0" err="1"/>
              <a:t>în</a:t>
            </a:r>
            <a:r>
              <a:rPr lang="en-US" dirty="0"/>
              <a:t> </a:t>
            </a:r>
            <a:r>
              <a:rPr lang="en-US" dirty="0" err="1"/>
              <a:t>regiunea</a:t>
            </a:r>
            <a:r>
              <a:rPr lang="ro-RO" dirty="0"/>
              <a:t> sarcinilor spațiale ale p-n joncțiunii este practic imposibil, deoarece concentrația purtătorilor liberi în această regiune este foarte mică</a:t>
            </a:r>
            <a:r>
              <a:rPr lang="en-US" dirty="0"/>
              <a:t> </a:t>
            </a:r>
            <a:r>
              <a:rPr lang="ro-RO" dirty="0"/>
              <a:t>și rezistența ei este foarte mare.</a:t>
            </a:r>
          </a:p>
          <a:p>
            <a:r>
              <a:rPr lang="en-US" dirty="0" err="1"/>
              <a:t>Aplicarea</a:t>
            </a:r>
            <a:r>
              <a:rPr lang="en-US" dirty="0"/>
              <a:t> </a:t>
            </a:r>
            <a:r>
              <a:rPr lang="ro-RO" dirty="0"/>
              <a:t>la poartă a tensiunii inverse permite creșterea regiunii p-n în canal, asigurând astfel micșorarea canalului și creșterea rezistenței lui.</a:t>
            </a:r>
          </a:p>
          <a:p>
            <a:r>
              <a:rPr lang="ro-RO" dirty="0"/>
              <a:t>În rezultat se modifică valoarea curentului </a:t>
            </a:r>
            <a:r>
              <a:rPr lang="ro-RO" dirty="0" err="1"/>
              <a:t>drenei</a:t>
            </a:r>
            <a:r>
              <a:rPr lang="ro-RO" dirty="0"/>
              <a:t> la aplicarea tensiunii VDS</a:t>
            </a:r>
            <a:endParaRPr lang="en-US" dirty="0"/>
          </a:p>
        </p:txBody>
      </p:sp>
    </p:spTree>
    <p:extLst>
      <p:ext uri="{BB962C8B-B14F-4D97-AF65-F5344CB8AC3E}">
        <p14:creationId xmlns:p14="http://schemas.microsoft.com/office/powerpoint/2010/main" val="293790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E2761429-A486-6011-EF27-5CFDAE143299}"/>
              </a:ext>
            </a:extLst>
          </p:cNvPr>
          <p:cNvSpPr txBox="1"/>
          <p:nvPr/>
        </p:nvSpPr>
        <p:spPr>
          <a:xfrm>
            <a:off x="189977" y="0"/>
            <a:ext cx="4567519" cy="6740307"/>
          </a:xfrm>
          <a:prstGeom prst="rect">
            <a:avLst/>
          </a:prstGeom>
          <a:noFill/>
        </p:spPr>
        <p:txBody>
          <a:bodyPr wrap="square">
            <a:spAutoFit/>
          </a:bodyPr>
          <a:lstStyle/>
          <a:p>
            <a:r>
              <a:rPr lang="en-US" dirty="0" err="1"/>
              <a:t>Să</a:t>
            </a:r>
            <a:r>
              <a:rPr lang="en-US" dirty="0"/>
              <a:t> </a:t>
            </a:r>
            <a:r>
              <a:rPr lang="en-US" dirty="0" err="1"/>
              <a:t>luăm</a:t>
            </a:r>
            <a:r>
              <a:rPr lang="en-US" dirty="0"/>
              <a:t> </a:t>
            </a:r>
            <a:r>
              <a:rPr lang="en-US" dirty="0" err="1"/>
              <a:t>în</a:t>
            </a:r>
            <a:r>
              <a:rPr lang="en-US" dirty="0"/>
              <a:t> </a:t>
            </a:r>
            <a:r>
              <a:rPr lang="en-US" dirty="0" err="1"/>
              <a:t>considerare</a:t>
            </a:r>
            <a:r>
              <a:rPr lang="en-US" dirty="0"/>
              <a:t> </a:t>
            </a:r>
            <a:r>
              <a:rPr lang="en-US" dirty="0" err="1"/>
              <a:t>caracteristicile</a:t>
            </a:r>
            <a:r>
              <a:rPr lang="en-US" dirty="0"/>
              <a:t> de </a:t>
            </a:r>
            <a:r>
              <a:rPr lang="en-US" dirty="0" err="1"/>
              <a:t>ieșire</a:t>
            </a:r>
            <a:r>
              <a:rPr lang="en-US" dirty="0"/>
              <a:t> ale </a:t>
            </a:r>
            <a:r>
              <a:rPr lang="ro-RO" dirty="0"/>
              <a:t>TEC</a:t>
            </a:r>
            <a:r>
              <a:rPr lang="en-US" dirty="0"/>
              <a:t>,</a:t>
            </a:r>
            <a:r>
              <a:rPr lang="ro-RO" dirty="0"/>
              <a:t> </a:t>
            </a:r>
            <a:r>
              <a:rPr lang="en-US" dirty="0" err="1"/>
              <a:t>determinând</a:t>
            </a:r>
            <a:r>
              <a:rPr lang="en-US" dirty="0"/>
              <a:t> </a:t>
            </a:r>
            <a:r>
              <a:rPr lang="en-US" dirty="0" err="1"/>
              <a:t>dependenţa</a:t>
            </a:r>
            <a:r>
              <a:rPr lang="en-US" dirty="0"/>
              <a:t> </a:t>
            </a:r>
            <a:r>
              <a:rPr lang="en-US" dirty="0" err="1"/>
              <a:t>curentului</a:t>
            </a:r>
            <a:r>
              <a:rPr lang="en-US" dirty="0"/>
              <a:t> I</a:t>
            </a:r>
            <a:r>
              <a:rPr lang="ro-RO" dirty="0"/>
              <a:t>D</a:t>
            </a:r>
            <a:r>
              <a:rPr lang="en-US" dirty="0"/>
              <a:t> de </a:t>
            </a:r>
            <a:r>
              <a:rPr lang="en-US" dirty="0" err="1"/>
              <a:t>tensiunea</a:t>
            </a:r>
            <a:r>
              <a:rPr lang="en-US" dirty="0"/>
              <a:t> V</a:t>
            </a:r>
            <a:r>
              <a:rPr lang="ro-RO" dirty="0"/>
              <a:t>DS</a:t>
            </a:r>
            <a:r>
              <a:rPr lang="en-US" dirty="0"/>
              <a:t> la un </a:t>
            </a:r>
            <a:r>
              <a:rPr lang="en-US" dirty="0" err="1"/>
              <a:t>dattensiunea</a:t>
            </a:r>
            <a:r>
              <a:rPr lang="en-US" dirty="0"/>
              <a:t> de </a:t>
            </a:r>
            <a:r>
              <a:rPr lang="en-US" dirty="0" err="1"/>
              <a:t>poartă</a:t>
            </a:r>
            <a:r>
              <a:rPr lang="en-US" dirty="0"/>
              <a:t> </a:t>
            </a:r>
            <a:r>
              <a:rPr lang="ro-RO" dirty="0"/>
              <a:t>VGS</a:t>
            </a:r>
            <a:r>
              <a:rPr lang="ru-RU" dirty="0"/>
              <a:t>. </a:t>
            </a:r>
            <a:endParaRPr lang="ro-RO" dirty="0"/>
          </a:p>
          <a:p>
            <a:r>
              <a:rPr lang="en-US" dirty="0"/>
              <a:t>Fie </a:t>
            </a:r>
            <a:r>
              <a:rPr lang="en-US" b="1" dirty="0"/>
              <a:t>V</a:t>
            </a:r>
            <a:r>
              <a:rPr lang="ro-RO" b="1" dirty="0"/>
              <a:t>GS</a:t>
            </a:r>
            <a:r>
              <a:rPr lang="ru-RU" b="1" dirty="0"/>
              <a:t> = 0</a:t>
            </a:r>
            <a:r>
              <a:rPr lang="ru-RU" dirty="0"/>
              <a:t>. </a:t>
            </a:r>
            <a:r>
              <a:rPr lang="en-US" dirty="0" err="1"/>
              <a:t>Când</a:t>
            </a:r>
            <a:r>
              <a:rPr lang="en-US" dirty="0"/>
              <a:t> se </a:t>
            </a:r>
            <a:r>
              <a:rPr lang="en-US" dirty="0" err="1"/>
              <a:t>aplică</a:t>
            </a:r>
            <a:r>
              <a:rPr lang="ro-RO" dirty="0"/>
              <a:t> potențial </a:t>
            </a:r>
            <a:r>
              <a:rPr lang="en-US" dirty="0"/>
              <a:t> </a:t>
            </a:r>
            <a:r>
              <a:rPr lang="en-US" dirty="0" err="1"/>
              <a:t>pozitiv</a:t>
            </a:r>
            <a:r>
              <a:rPr lang="ro-RO" dirty="0"/>
              <a:t> VDS</a:t>
            </a:r>
            <a:r>
              <a:rPr lang="en-US" dirty="0"/>
              <a:t> </a:t>
            </a:r>
            <a:r>
              <a:rPr lang="en-US" dirty="0" err="1"/>
              <a:t>ia</a:t>
            </a:r>
            <a:r>
              <a:rPr lang="en-US" dirty="0"/>
              <a:t> </a:t>
            </a:r>
            <a:r>
              <a:rPr lang="en-US" dirty="0" err="1"/>
              <a:t>naștere</a:t>
            </a:r>
            <a:r>
              <a:rPr lang="en-US" dirty="0"/>
              <a:t> un </a:t>
            </a:r>
            <a:r>
              <a:rPr lang="en-US" dirty="0" err="1"/>
              <a:t>curent</a:t>
            </a:r>
            <a:r>
              <a:rPr lang="en-US" dirty="0"/>
              <a:t> I</a:t>
            </a:r>
            <a:r>
              <a:rPr lang="ro-RO" dirty="0"/>
              <a:t>D</a:t>
            </a:r>
            <a:r>
              <a:rPr lang="ru-RU" dirty="0"/>
              <a:t>, </a:t>
            </a:r>
            <a:r>
              <a:rPr lang="en-US" dirty="0" err="1"/>
              <a:t>dar</a:t>
            </a:r>
            <a:r>
              <a:rPr lang="en-US" dirty="0"/>
              <a:t> </a:t>
            </a:r>
            <a:r>
              <a:rPr lang="en-US" dirty="0" err="1"/>
              <a:t>în</a:t>
            </a:r>
            <a:r>
              <a:rPr lang="en-US" dirty="0"/>
              <a:t> </a:t>
            </a:r>
            <a:r>
              <a:rPr lang="en-US" dirty="0" err="1"/>
              <a:t>același</a:t>
            </a:r>
            <a:r>
              <a:rPr lang="en-US" dirty="0"/>
              <a:t> </a:t>
            </a:r>
            <a:r>
              <a:rPr lang="en-US" dirty="0" err="1"/>
              <a:t>timp</a:t>
            </a:r>
            <a:r>
              <a:rPr lang="en-US" dirty="0"/>
              <a:t> p-n </a:t>
            </a:r>
            <a:r>
              <a:rPr lang="ro-RO" dirty="0"/>
              <a:t>joncțiunile vor fi </a:t>
            </a:r>
            <a:r>
              <a:rPr lang="en-US" dirty="0" err="1"/>
              <a:t>polariza</a:t>
            </a:r>
            <a:r>
              <a:rPr lang="ro-RO" dirty="0"/>
              <a:t>te</a:t>
            </a:r>
            <a:r>
              <a:rPr lang="en-US" dirty="0"/>
              <a:t> invers, </a:t>
            </a:r>
            <a:r>
              <a:rPr lang="ro-RO" dirty="0"/>
              <a:t>regiunile sărăcite </a:t>
            </a:r>
            <a:r>
              <a:rPr lang="en-US" dirty="0"/>
              <a:t>se </a:t>
            </a:r>
            <a:r>
              <a:rPr lang="en-US" dirty="0" err="1"/>
              <a:t>vor</a:t>
            </a:r>
            <a:r>
              <a:rPr lang="en-US" dirty="0"/>
              <a:t> </a:t>
            </a:r>
            <a:r>
              <a:rPr lang="en-US" dirty="0" err="1"/>
              <a:t>extinde</a:t>
            </a:r>
            <a:r>
              <a:rPr lang="en-US" dirty="0"/>
              <a:t>, </a:t>
            </a:r>
            <a:r>
              <a:rPr lang="en-US" dirty="0" err="1"/>
              <a:t>iar</a:t>
            </a:r>
            <a:r>
              <a:rPr lang="en-US" dirty="0"/>
              <a:t> </a:t>
            </a:r>
            <a:r>
              <a:rPr lang="en-US" dirty="0" err="1"/>
              <a:t>canalul</a:t>
            </a:r>
            <a:r>
              <a:rPr lang="ro-RO" dirty="0"/>
              <a:t> </a:t>
            </a:r>
            <a:r>
              <a:rPr lang="en-US" dirty="0"/>
              <a:t>se </a:t>
            </a:r>
            <a:r>
              <a:rPr lang="en-US" dirty="0" err="1"/>
              <a:t>va</a:t>
            </a:r>
            <a:r>
              <a:rPr lang="en-US" dirty="0"/>
              <a:t> </a:t>
            </a:r>
            <a:r>
              <a:rPr lang="en-US" dirty="0" err="1"/>
              <a:t>îngusta</a:t>
            </a:r>
            <a:r>
              <a:rPr lang="en-US" dirty="0"/>
              <a:t>. Cu </a:t>
            </a:r>
            <a:r>
              <a:rPr lang="en-US" dirty="0" err="1"/>
              <a:t>cât</a:t>
            </a:r>
            <a:r>
              <a:rPr lang="en-US" dirty="0"/>
              <a:t> </a:t>
            </a:r>
            <a:r>
              <a:rPr lang="en-US" dirty="0" err="1"/>
              <a:t>este</a:t>
            </a:r>
            <a:r>
              <a:rPr lang="en-US" dirty="0"/>
              <a:t> </a:t>
            </a:r>
            <a:r>
              <a:rPr lang="en-US" dirty="0" err="1"/>
              <a:t>mai</a:t>
            </a:r>
            <a:r>
              <a:rPr lang="en-US" dirty="0"/>
              <a:t> </a:t>
            </a:r>
            <a:r>
              <a:rPr lang="en-US" dirty="0" err="1"/>
              <a:t>aproape</a:t>
            </a:r>
            <a:r>
              <a:rPr lang="en-US" dirty="0"/>
              <a:t> de </a:t>
            </a:r>
            <a:r>
              <a:rPr lang="ro-RO" dirty="0"/>
              <a:t>drenă</a:t>
            </a:r>
            <a:r>
              <a:rPr lang="en-US" dirty="0"/>
              <a:t>, cu </a:t>
            </a:r>
            <a:r>
              <a:rPr lang="en-US" dirty="0" err="1"/>
              <a:t>atât</a:t>
            </a:r>
            <a:r>
              <a:rPr lang="en-US" dirty="0"/>
              <a:t> </a:t>
            </a:r>
            <a:r>
              <a:rPr lang="en-US" dirty="0" err="1"/>
              <a:t>este</a:t>
            </a:r>
            <a:r>
              <a:rPr lang="en-US" dirty="0"/>
              <a:t> </a:t>
            </a:r>
            <a:r>
              <a:rPr lang="en-US" dirty="0" err="1"/>
              <a:t>mai</a:t>
            </a:r>
            <a:r>
              <a:rPr lang="en-US" dirty="0"/>
              <a:t> mare </a:t>
            </a:r>
            <a:r>
              <a:rPr lang="ro-RO" dirty="0"/>
              <a:t>extinderea</a:t>
            </a:r>
            <a:r>
              <a:rPr lang="en-US" dirty="0"/>
              <a:t> </a:t>
            </a:r>
            <a:r>
              <a:rPr lang="en-US" dirty="0" err="1"/>
              <a:t>joncțiunilor</a:t>
            </a:r>
            <a:r>
              <a:rPr lang="en-US" dirty="0"/>
              <a:t> p-n </a:t>
            </a:r>
            <a:r>
              <a:rPr lang="en-US" dirty="0" err="1"/>
              <a:t>și</a:t>
            </a:r>
            <a:r>
              <a:rPr lang="en-US" dirty="0"/>
              <a:t> cu </a:t>
            </a:r>
            <a:r>
              <a:rPr lang="en-US" dirty="0" err="1"/>
              <a:t>atât</a:t>
            </a:r>
            <a:r>
              <a:rPr lang="en-US" dirty="0"/>
              <a:t> </a:t>
            </a:r>
            <a:r>
              <a:rPr lang="en-US" dirty="0" err="1"/>
              <a:t>mai</a:t>
            </a:r>
            <a:r>
              <a:rPr lang="en-US" dirty="0"/>
              <a:t> </a:t>
            </a:r>
            <a:r>
              <a:rPr lang="en-US" dirty="0" err="1"/>
              <a:t>mult</a:t>
            </a:r>
            <a:r>
              <a:rPr lang="ro-RO" dirty="0"/>
              <a:t> </a:t>
            </a:r>
            <a:r>
              <a:rPr lang="en-US" dirty="0" err="1"/>
              <a:t>canalul</a:t>
            </a:r>
            <a:r>
              <a:rPr lang="en-US" dirty="0"/>
              <a:t> </a:t>
            </a:r>
            <a:r>
              <a:rPr lang="en-US" dirty="0" err="1"/>
              <a:t>este</a:t>
            </a:r>
            <a:r>
              <a:rPr lang="en-US" dirty="0"/>
              <a:t> </a:t>
            </a:r>
            <a:r>
              <a:rPr lang="en-US" dirty="0" err="1"/>
              <a:t>mai</a:t>
            </a:r>
            <a:r>
              <a:rPr lang="en-US" dirty="0"/>
              <a:t> </a:t>
            </a:r>
            <a:r>
              <a:rPr lang="en-US" dirty="0" err="1"/>
              <a:t>subțire</a:t>
            </a:r>
            <a:r>
              <a:rPr lang="en-US" dirty="0"/>
              <a:t> </a:t>
            </a:r>
            <a:r>
              <a:rPr lang="en-US" dirty="0" err="1"/>
              <a:t>în</a:t>
            </a:r>
            <a:r>
              <a:rPr lang="en-US" dirty="0"/>
              <a:t> </a:t>
            </a:r>
            <a:r>
              <a:rPr lang="en-US" dirty="0" err="1"/>
              <a:t>acest</a:t>
            </a:r>
            <a:r>
              <a:rPr lang="en-US" dirty="0"/>
              <a:t> loc (fig. 1). </a:t>
            </a:r>
            <a:endParaRPr lang="ro-RO" dirty="0"/>
          </a:p>
          <a:p>
            <a:r>
              <a:rPr lang="en-US" dirty="0"/>
              <a:t>Pe </a:t>
            </a:r>
            <a:r>
              <a:rPr lang="en-US" dirty="0" err="1"/>
              <a:t>măsură</a:t>
            </a:r>
            <a:r>
              <a:rPr lang="en-US" dirty="0"/>
              <a:t> </a:t>
            </a:r>
            <a:r>
              <a:rPr lang="en-US" dirty="0" err="1"/>
              <a:t>ce</a:t>
            </a:r>
            <a:r>
              <a:rPr lang="en-US" dirty="0"/>
              <a:t> </a:t>
            </a:r>
            <a:r>
              <a:rPr lang="en-US" b="1" dirty="0"/>
              <a:t>V</a:t>
            </a:r>
            <a:r>
              <a:rPr lang="ro-RO" b="1" dirty="0"/>
              <a:t>DS </a:t>
            </a:r>
            <a:r>
              <a:rPr lang="en-US" dirty="0" err="1"/>
              <a:t>crește</a:t>
            </a:r>
            <a:r>
              <a:rPr lang="en-US" dirty="0"/>
              <a:t>, </a:t>
            </a:r>
            <a:r>
              <a:rPr lang="en-US" dirty="0" err="1"/>
              <a:t>curentul</a:t>
            </a:r>
            <a:r>
              <a:rPr lang="en-US" dirty="0"/>
              <a:t> de </a:t>
            </a:r>
            <a:r>
              <a:rPr lang="en-US" dirty="0" err="1"/>
              <a:t>ieșire</a:t>
            </a:r>
            <a:r>
              <a:rPr lang="ro-RO" dirty="0"/>
              <a:t> </a:t>
            </a:r>
            <a:r>
              <a:rPr lang="en-US" dirty="0" err="1"/>
              <a:t>crește</a:t>
            </a:r>
            <a:r>
              <a:rPr lang="en-US" dirty="0"/>
              <a:t>, </a:t>
            </a:r>
            <a:r>
              <a:rPr lang="en-US" dirty="0" err="1"/>
              <a:t>dar</a:t>
            </a:r>
            <a:r>
              <a:rPr lang="en-US" dirty="0"/>
              <a:t> </a:t>
            </a:r>
            <a:r>
              <a:rPr lang="en-US" dirty="0" err="1"/>
              <a:t>în</a:t>
            </a:r>
            <a:r>
              <a:rPr lang="en-US" dirty="0"/>
              <a:t> </a:t>
            </a:r>
            <a:r>
              <a:rPr lang="en-US" dirty="0" err="1"/>
              <a:t>același</a:t>
            </a:r>
            <a:r>
              <a:rPr lang="en-US" dirty="0"/>
              <a:t> </a:t>
            </a:r>
            <a:r>
              <a:rPr lang="en-US" dirty="0" err="1"/>
              <a:t>timp</a:t>
            </a:r>
            <a:r>
              <a:rPr lang="en-US" dirty="0"/>
              <a:t> </a:t>
            </a:r>
            <a:r>
              <a:rPr lang="en-US" dirty="0" err="1"/>
              <a:t>și</a:t>
            </a:r>
            <a:r>
              <a:rPr lang="en-US" dirty="0"/>
              <a:t> </a:t>
            </a:r>
            <a:r>
              <a:rPr lang="en-US" dirty="0" err="1"/>
              <a:t>grosimea</a:t>
            </a:r>
            <a:r>
              <a:rPr lang="en-US" dirty="0"/>
              <a:t> </a:t>
            </a:r>
            <a:r>
              <a:rPr lang="en-US" dirty="0" err="1"/>
              <a:t>canalului</a:t>
            </a:r>
            <a:r>
              <a:rPr lang="en-US" dirty="0"/>
              <a:t> </a:t>
            </a:r>
            <a:r>
              <a:rPr lang="en-US" dirty="0" err="1"/>
              <a:t>scade</a:t>
            </a:r>
            <a:r>
              <a:rPr lang="en-US" dirty="0"/>
              <a:t>, </a:t>
            </a:r>
            <a:r>
              <a:rPr lang="en-US" dirty="0" err="1"/>
              <a:t>prin</a:t>
            </a:r>
            <a:r>
              <a:rPr lang="en-US" dirty="0"/>
              <a:t> </a:t>
            </a:r>
            <a:r>
              <a:rPr lang="en-US" dirty="0" err="1"/>
              <a:t>urmare</a:t>
            </a:r>
            <a:r>
              <a:rPr lang="ro-RO" dirty="0"/>
              <a:t> d</a:t>
            </a:r>
            <a:r>
              <a:rPr lang="en-US" dirty="0" err="1"/>
              <a:t>ependența</a:t>
            </a:r>
            <a:r>
              <a:rPr lang="en-US" dirty="0"/>
              <a:t> </a:t>
            </a:r>
            <a:r>
              <a:rPr lang="en-US" dirty="0" err="1"/>
              <a:t>curentului</a:t>
            </a:r>
            <a:r>
              <a:rPr lang="en-US" dirty="0"/>
              <a:t> de </a:t>
            </a:r>
            <a:r>
              <a:rPr lang="en-US" dirty="0" err="1"/>
              <a:t>tensiune</a:t>
            </a:r>
            <a:r>
              <a:rPr lang="en-US" dirty="0"/>
              <a:t> nu </a:t>
            </a:r>
            <a:r>
              <a:rPr lang="en-US" dirty="0" err="1"/>
              <a:t>respectă</a:t>
            </a:r>
            <a:r>
              <a:rPr lang="en-US" dirty="0"/>
              <a:t> </a:t>
            </a:r>
            <a:r>
              <a:rPr lang="en-US" dirty="0" err="1"/>
              <a:t>legea</a:t>
            </a:r>
            <a:r>
              <a:rPr lang="en-US" dirty="0"/>
              <a:t> </a:t>
            </a:r>
            <a:r>
              <a:rPr lang="en-US" dirty="0" err="1"/>
              <a:t>lui</a:t>
            </a:r>
            <a:r>
              <a:rPr lang="en-US" dirty="0"/>
              <a:t> Ohm. </a:t>
            </a:r>
            <a:r>
              <a:rPr lang="en-US" dirty="0" err="1"/>
              <a:t>Când</a:t>
            </a:r>
            <a:r>
              <a:rPr lang="ro-RO" dirty="0"/>
              <a:t> VDS </a:t>
            </a:r>
            <a:r>
              <a:rPr lang="en-US" dirty="0" err="1"/>
              <a:t>atinge</a:t>
            </a:r>
            <a:r>
              <a:rPr lang="en-US" dirty="0"/>
              <a:t> o </a:t>
            </a:r>
            <a:r>
              <a:rPr lang="en-US" dirty="0" err="1"/>
              <a:t>anumită</a:t>
            </a:r>
            <a:r>
              <a:rPr lang="en-US" dirty="0"/>
              <a:t> </a:t>
            </a:r>
            <a:r>
              <a:rPr lang="en-US" dirty="0" err="1"/>
              <a:t>valoare</a:t>
            </a:r>
            <a:r>
              <a:rPr lang="en-US" dirty="0"/>
              <a:t> </a:t>
            </a:r>
            <a:r>
              <a:rPr lang="en-US" dirty="0" err="1"/>
              <a:t>numită</a:t>
            </a:r>
            <a:r>
              <a:rPr lang="ro-RO" dirty="0"/>
              <a:t> </a:t>
            </a:r>
            <a:r>
              <a:rPr lang="en-US" dirty="0" err="1"/>
              <a:t>tensiunea</a:t>
            </a:r>
            <a:r>
              <a:rPr lang="en-US" dirty="0"/>
              <a:t> de </a:t>
            </a:r>
            <a:r>
              <a:rPr lang="en-US" dirty="0" err="1"/>
              <a:t>saturație</a:t>
            </a:r>
            <a:r>
              <a:rPr lang="en-US" dirty="0"/>
              <a:t>, </a:t>
            </a:r>
            <a:r>
              <a:rPr lang="en-US" dirty="0" err="1"/>
              <a:t>straturile</a:t>
            </a:r>
            <a:r>
              <a:rPr lang="en-US" dirty="0"/>
              <a:t> de </a:t>
            </a:r>
            <a:r>
              <a:rPr lang="en-US" dirty="0" err="1"/>
              <a:t>epuizare</a:t>
            </a:r>
            <a:r>
              <a:rPr lang="en-US" dirty="0"/>
              <a:t> ale </a:t>
            </a:r>
            <a:r>
              <a:rPr lang="en-US" dirty="0" err="1"/>
              <a:t>joncțiunilor</a:t>
            </a:r>
            <a:r>
              <a:rPr lang="en-US" dirty="0"/>
              <a:t> p-n sunt </a:t>
            </a:r>
            <a:r>
              <a:rPr lang="ro-RO" dirty="0"/>
              <a:t>practic unite între ele lângă drenă</a:t>
            </a:r>
            <a:r>
              <a:rPr lang="en-US" dirty="0"/>
              <a:t>. </a:t>
            </a:r>
            <a:endParaRPr lang="ro-RO" dirty="0"/>
          </a:p>
          <a:p>
            <a:r>
              <a:rPr lang="en-US" dirty="0"/>
              <a:t>Cu </a:t>
            </a:r>
            <a:r>
              <a:rPr lang="en-US" dirty="0" err="1"/>
              <a:t>toate</a:t>
            </a:r>
            <a:r>
              <a:rPr lang="en-US" dirty="0"/>
              <a:t> </a:t>
            </a:r>
            <a:r>
              <a:rPr lang="en-US" dirty="0" err="1"/>
              <a:t>acestea</a:t>
            </a:r>
            <a:r>
              <a:rPr lang="en-US" dirty="0"/>
              <a:t>, </a:t>
            </a:r>
            <a:r>
              <a:rPr lang="en-US" dirty="0" err="1"/>
              <a:t>bloca</a:t>
            </a:r>
            <a:r>
              <a:rPr lang="ro-RO" dirty="0"/>
              <a:t>rea </a:t>
            </a:r>
            <a:r>
              <a:rPr lang="en-US" dirty="0" err="1"/>
              <a:t>complet</a:t>
            </a:r>
            <a:r>
              <a:rPr lang="ro-RO" dirty="0"/>
              <a:t>ă</a:t>
            </a:r>
            <a:r>
              <a:rPr lang="en-US" dirty="0"/>
              <a:t> </a:t>
            </a:r>
            <a:r>
              <a:rPr lang="ro-RO" dirty="0"/>
              <a:t>a </a:t>
            </a:r>
            <a:r>
              <a:rPr lang="en-US" dirty="0" err="1"/>
              <a:t>canalul</a:t>
            </a:r>
            <a:r>
              <a:rPr lang="en-US" dirty="0"/>
              <a:t> </a:t>
            </a:r>
            <a:r>
              <a:rPr lang="en-US" dirty="0" err="1"/>
              <a:t>prin</a:t>
            </a:r>
            <a:r>
              <a:rPr lang="en-US" dirty="0"/>
              <a:t> </a:t>
            </a:r>
            <a:r>
              <a:rPr lang="ro-RO" dirty="0"/>
              <a:t>VDS este</a:t>
            </a:r>
            <a:r>
              <a:rPr lang="en-US" dirty="0"/>
              <a:t> </a:t>
            </a:r>
            <a:r>
              <a:rPr lang="en-US" dirty="0" err="1"/>
              <a:t>imposibil</a:t>
            </a:r>
            <a:r>
              <a:rPr lang="ro-RO" dirty="0"/>
              <a:t>ă</a:t>
            </a:r>
            <a:r>
              <a:rPr lang="en-US" dirty="0"/>
              <a:t>. </a:t>
            </a:r>
          </a:p>
        </p:txBody>
      </p:sp>
      <p:pic>
        <p:nvPicPr>
          <p:cNvPr id="5" name="Imagine 4">
            <a:extLst>
              <a:ext uri="{FF2B5EF4-FFF2-40B4-BE49-F238E27FC236}">
                <a16:creationId xmlns:a16="http://schemas.microsoft.com/office/drawing/2014/main" id="{68EF6FD3-6FA3-2CF1-810C-E7F5570AD6B8}"/>
              </a:ext>
            </a:extLst>
          </p:cNvPr>
          <p:cNvPicPr>
            <a:picLocks noChangeAspect="1"/>
          </p:cNvPicPr>
          <p:nvPr/>
        </p:nvPicPr>
        <p:blipFill>
          <a:blip r:embed="rId2"/>
          <a:stretch>
            <a:fillRect/>
          </a:stretch>
        </p:blipFill>
        <p:spPr>
          <a:xfrm>
            <a:off x="4857152" y="0"/>
            <a:ext cx="4286848" cy="3496163"/>
          </a:xfrm>
          <a:prstGeom prst="rect">
            <a:avLst/>
          </a:prstGeom>
        </p:spPr>
      </p:pic>
      <p:pic>
        <p:nvPicPr>
          <p:cNvPr id="6" name="Picture 15">
            <a:extLst>
              <a:ext uri="{FF2B5EF4-FFF2-40B4-BE49-F238E27FC236}">
                <a16:creationId xmlns:a16="http://schemas.microsoft.com/office/drawing/2014/main" id="{456EAF67-65DE-9488-2A91-7D2B263C076E}"/>
              </a:ext>
            </a:extLst>
          </p:cNvPr>
          <p:cNvPicPr>
            <a:picLocks noChangeAspect="1" noChangeArrowheads="1"/>
          </p:cNvPicPr>
          <p:nvPr/>
        </p:nvPicPr>
        <p:blipFill>
          <a:blip r:embed="rId3"/>
          <a:srcRect/>
          <a:stretch>
            <a:fillRect/>
          </a:stretch>
        </p:blipFill>
        <p:spPr bwMode="auto">
          <a:xfrm>
            <a:off x="4757497" y="3733800"/>
            <a:ext cx="4286849" cy="2824668"/>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258285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91CDDE05-6044-C909-FFCA-F14F56EEB8F4}"/>
              </a:ext>
            </a:extLst>
          </p:cNvPr>
          <p:cNvSpPr txBox="1"/>
          <p:nvPr/>
        </p:nvSpPr>
        <p:spPr>
          <a:xfrm>
            <a:off x="381000" y="1524000"/>
            <a:ext cx="4572000" cy="5355312"/>
          </a:xfrm>
          <a:prstGeom prst="rect">
            <a:avLst/>
          </a:prstGeom>
          <a:noFill/>
        </p:spPr>
        <p:txBody>
          <a:bodyPr wrap="square">
            <a:spAutoFit/>
          </a:bodyPr>
          <a:lstStyle/>
          <a:p>
            <a:r>
              <a:rPr lang="en-US" dirty="0"/>
              <a:t>Cu </a:t>
            </a:r>
            <a:r>
              <a:rPr lang="en-US" dirty="0" err="1"/>
              <a:t>toate</a:t>
            </a:r>
            <a:r>
              <a:rPr lang="en-US" dirty="0"/>
              <a:t> </a:t>
            </a:r>
            <a:r>
              <a:rPr lang="en-US" dirty="0" err="1"/>
              <a:t>acestea</a:t>
            </a:r>
            <a:r>
              <a:rPr lang="en-US" dirty="0"/>
              <a:t>, </a:t>
            </a:r>
            <a:r>
              <a:rPr lang="en-US" dirty="0" err="1"/>
              <a:t>bloca</a:t>
            </a:r>
            <a:r>
              <a:rPr lang="ro-RO" dirty="0"/>
              <a:t>rea </a:t>
            </a:r>
            <a:r>
              <a:rPr lang="en-US" dirty="0" err="1"/>
              <a:t>complet</a:t>
            </a:r>
            <a:r>
              <a:rPr lang="ro-RO" dirty="0"/>
              <a:t>ă</a:t>
            </a:r>
            <a:r>
              <a:rPr lang="en-US" dirty="0"/>
              <a:t> </a:t>
            </a:r>
            <a:r>
              <a:rPr lang="ro-RO" dirty="0"/>
              <a:t>a </a:t>
            </a:r>
            <a:r>
              <a:rPr lang="en-US" dirty="0" err="1"/>
              <a:t>canalul</a:t>
            </a:r>
            <a:r>
              <a:rPr lang="en-US" dirty="0"/>
              <a:t> </a:t>
            </a:r>
            <a:r>
              <a:rPr lang="en-US" dirty="0" err="1"/>
              <a:t>prin</a:t>
            </a:r>
            <a:r>
              <a:rPr lang="en-US" dirty="0"/>
              <a:t> </a:t>
            </a:r>
            <a:r>
              <a:rPr lang="ro-RO" dirty="0"/>
              <a:t>VDS este</a:t>
            </a:r>
            <a:r>
              <a:rPr lang="en-US" dirty="0"/>
              <a:t> </a:t>
            </a:r>
            <a:r>
              <a:rPr lang="en-US" dirty="0" err="1"/>
              <a:t>imposibil</a:t>
            </a:r>
            <a:r>
              <a:rPr lang="ro-RO" dirty="0"/>
              <a:t>ă</a:t>
            </a:r>
            <a:r>
              <a:rPr lang="en-US" dirty="0"/>
              <a:t>. </a:t>
            </a:r>
            <a:endParaRPr lang="ro-RO" dirty="0"/>
          </a:p>
          <a:p>
            <a:r>
              <a:rPr lang="en-US" dirty="0"/>
              <a:t>Într-adevăr, </a:t>
            </a:r>
            <a:r>
              <a:rPr lang="en-US" dirty="0" err="1"/>
              <a:t>creșterea</a:t>
            </a:r>
            <a:r>
              <a:rPr lang="ro-RO" dirty="0"/>
              <a:t> VDS</a:t>
            </a:r>
            <a:r>
              <a:rPr lang="en-US" dirty="0"/>
              <a:t> </a:t>
            </a:r>
            <a:r>
              <a:rPr lang="en-US" dirty="0" err="1"/>
              <a:t>atrage</a:t>
            </a:r>
            <a:r>
              <a:rPr lang="en-US" dirty="0"/>
              <a:t> </a:t>
            </a:r>
            <a:r>
              <a:rPr lang="en-US" dirty="0" err="1"/>
              <a:t>după</a:t>
            </a:r>
            <a:r>
              <a:rPr lang="en-US" dirty="0"/>
              <a:t> sine o </a:t>
            </a:r>
            <a:r>
              <a:rPr lang="en-US" dirty="0" err="1"/>
              <a:t>îngustare</a:t>
            </a:r>
            <a:r>
              <a:rPr lang="en-US" dirty="0"/>
              <a:t> a </a:t>
            </a:r>
            <a:r>
              <a:rPr lang="en-US" dirty="0" err="1"/>
              <a:t>canalului</a:t>
            </a:r>
            <a:r>
              <a:rPr lang="en-US" dirty="0"/>
              <a:t> </a:t>
            </a:r>
            <a:r>
              <a:rPr lang="en-US" dirty="0" err="1"/>
              <a:t>și</a:t>
            </a:r>
            <a:r>
              <a:rPr lang="en-US" dirty="0"/>
              <a:t> o </a:t>
            </a:r>
            <a:r>
              <a:rPr lang="en-US" dirty="0" err="1"/>
              <a:t>scădere</a:t>
            </a:r>
            <a:r>
              <a:rPr lang="en-US" dirty="0"/>
              <a:t> a </a:t>
            </a:r>
            <a:r>
              <a:rPr lang="en-US" dirty="0" err="1"/>
              <a:t>curentului</a:t>
            </a:r>
            <a:r>
              <a:rPr lang="ro-RO" dirty="0"/>
              <a:t> ID</a:t>
            </a:r>
            <a:r>
              <a:rPr lang="en-US" dirty="0"/>
              <a:t>, </a:t>
            </a:r>
            <a:r>
              <a:rPr lang="en-US" dirty="0" err="1"/>
              <a:t>dar</a:t>
            </a:r>
            <a:r>
              <a:rPr lang="en-US" dirty="0"/>
              <a:t> </a:t>
            </a:r>
            <a:r>
              <a:rPr lang="en-US" dirty="0" err="1"/>
              <a:t>acest</a:t>
            </a:r>
            <a:r>
              <a:rPr lang="en-US" dirty="0"/>
              <a:t> </a:t>
            </a:r>
            <a:r>
              <a:rPr lang="en-US" dirty="0" err="1"/>
              <a:t>lucru</a:t>
            </a:r>
            <a:r>
              <a:rPr lang="en-US" dirty="0"/>
              <a:t> duce la o </a:t>
            </a:r>
            <a:r>
              <a:rPr lang="en-US" dirty="0" err="1"/>
              <a:t>scădere</a:t>
            </a:r>
            <a:r>
              <a:rPr lang="en-US" dirty="0"/>
              <a:t> a </a:t>
            </a:r>
            <a:r>
              <a:rPr lang="en-US" dirty="0" err="1"/>
              <a:t>căderii</a:t>
            </a:r>
            <a:r>
              <a:rPr lang="en-US" dirty="0"/>
              <a:t> de </a:t>
            </a:r>
            <a:r>
              <a:rPr lang="en-US" dirty="0" err="1"/>
              <a:t>tensiune</a:t>
            </a:r>
            <a:r>
              <a:rPr lang="en-US" dirty="0"/>
              <a:t> pe </a:t>
            </a:r>
            <a:r>
              <a:rPr lang="ro-RO" dirty="0"/>
              <a:t>rezistența ohmică a canalului</a:t>
            </a:r>
            <a:r>
              <a:rPr lang="en-US" dirty="0"/>
              <a:t>. </a:t>
            </a:r>
            <a:endParaRPr lang="ro-RO" dirty="0"/>
          </a:p>
          <a:p>
            <a:r>
              <a:rPr lang="en-US" dirty="0" err="1"/>
              <a:t>Aceasta</a:t>
            </a:r>
            <a:r>
              <a:rPr lang="en-US" dirty="0"/>
              <a:t>, la </a:t>
            </a:r>
            <a:r>
              <a:rPr lang="en-US" dirty="0" err="1"/>
              <a:t>rândul</a:t>
            </a:r>
            <a:r>
              <a:rPr lang="en-US" dirty="0"/>
              <a:t> </a:t>
            </a:r>
            <a:r>
              <a:rPr lang="en-US" dirty="0" err="1"/>
              <a:t>său</a:t>
            </a:r>
            <a:r>
              <a:rPr lang="en-US" dirty="0"/>
              <a:t>, </a:t>
            </a:r>
            <a:r>
              <a:rPr lang="en-US" dirty="0" err="1"/>
              <a:t>va</a:t>
            </a:r>
            <a:r>
              <a:rPr lang="en-US" dirty="0"/>
              <a:t> duce la o </a:t>
            </a:r>
            <a:r>
              <a:rPr lang="en-US" dirty="0" err="1"/>
              <a:t>scădere</a:t>
            </a:r>
            <a:r>
              <a:rPr lang="ro-RO" dirty="0"/>
              <a:t> a </a:t>
            </a:r>
            <a:r>
              <a:rPr lang="en-US" dirty="0" err="1"/>
              <a:t>polariz</a:t>
            </a:r>
            <a:r>
              <a:rPr lang="ro-RO" dirty="0" err="1"/>
              <a:t>ării</a:t>
            </a:r>
            <a:r>
              <a:rPr lang="en-US" dirty="0"/>
              <a:t> invers</a:t>
            </a:r>
            <a:r>
              <a:rPr lang="ro-RO" dirty="0"/>
              <a:t>e</a:t>
            </a:r>
            <a:r>
              <a:rPr lang="en-US" dirty="0"/>
              <a:t> la </a:t>
            </a:r>
            <a:r>
              <a:rPr lang="en-US" dirty="0" err="1"/>
              <a:t>joncțiunile</a:t>
            </a:r>
            <a:r>
              <a:rPr lang="en-US" dirty="0"/>
              <a:t> p-n, </a:t>
            </a:r>
            <a:r>
              <a:rPr lang="ro-RO" dirty="0"/>
              <a:t>la extinderea lățimii canalului și creșterii curentului ID</a:t>
            </a:r>
            <a:r>
              <a:rPr lang="en-US" dirty="0"/>
              <a:t>.</a:t>
            </a:r>
            <a:endParaRPr lang="ro-RO" dirty="0"/>
          </a:p>
          <a:p>
            <a:r>
              <a:rPr lang="en-US" dirty="0"/>
              <a:t>Ca </a:t>
            </a:r>
            <a:r>
              <a:rPr lang="en-US" dirty="0" err="1"/>
              <a:t>urmare</a:t>
            </a:r>
            <a:r>
              <a:rPr lang="en-US" dirty="0"/>
              <a:t> a </a:t>
            </a:r>
            <a:r>
              <a:rPr lang="en-US" dirty="0" err="1"/>
              <a:t>unei</a:t>
            </a:r>
            <a:r>
              <a:rPr lang="en-US" dirty="0"/>
              <a:t> </a:t>
            </a:r>
            <a:r>
              <a:rPr lang="en-US" dirty="0" err="1"/>
              <a:t>astfel</a:t>
            </a:r>
            <a:r>
              <a:rPr lang="en-US" dirty="0"/>
              <a:t> de </a:t>
            </a:r>
            <a:r>
              <a:rPr lang="ro-RO" dirty="0"/>
              <a:t>auto</a:t>
            </a:r>
            <a:r>
              <a:rPr lang="en-US" dirty="0" err="1"/>
              <a:t>reglementări</a:t>
            </a:r>
            <a:r>
              <a:rPr lang="ro-RO" dirty="0"/>
              <a:t>, o</a:t>
            </a:r>
            <a:r>
              <a:rPr lang="en-US" dirty="0"/>
              <a:t>  </a:t>
            </a:r>
            <a:r>
              <a:rPr lang="en-US" dirty="0" err="1"/>
              <a:t>anumită</a:t>
            </a:r>
            <a:r>
              <a:rPr lang="en-US" dirty="0"/>
              <a:t> </a:t>
            </a:r>
            <a:r>
              <a:rPr lang="en-US" dirty="0" err="1"/>
              <a:t>lățime</a:t>
            </a:r>
            <a:r>
              <a:rPr lang="en-US" dirty="0"/>
              <a:t> </a:t>
            </a:r>
            <a:r>
              <a:rPr lang="en-US" dirty="0" err="1"/>
              <a:t>minimă</a:t>
            </a:r>
            <a:r>
              <a:rPr lang="en-US" dirty="0"/>
              <a:t> a </a:t>
            </a:r>
            <a:r>
              <a:rPr lang="en-US" dirty="0" err="1"/>
              <a:t>canalului</a:t>
            </a:r>
            <a:r>
              <a:rPr lang="ro-RO" dirty="0"/>
              <a:t> se stabilește</a:t>
            </a:r>
            <a:r>
              <a:rPr lang="en-US" dirty="0"/>
              <a:t>, </a:t>
            </a:r>
            <a:r>
              <a:rPr lang="en-US" dirty="0" err="1"/>
              <a:t>iar</a:t>
            </a:r>
            <a:r>
              <a:rPr lang="en-US" dirty="0"/>
              <a:t> </a:t>
            </a:r>
            <a:r>
              <a:rPr lang="en-US" dirty="0" err="1"/>
              <a:t>curentul</a:t>
            </a:r>
            <a:r>
              <a:rPr lang="en-US" dirty="0"/>
              <a:t> de </a:t>
            </a:r>
            <a:r>
              <a:rPr lang="ro-RO" dirty="0" err="1"/>
              <a:t>drenei</a:t>
            </a:r>
            <a:r>
              <a:rPr lang="ro-RO" dirty="0"/>
              <a:t> ID va atinge valoarea saturației, după care nu va mai crește.</a:t>
            </a:r>
          </a:p>
          <a:p>
            <a:r>
              <a:rPr lang="ro-RO" dirty="0"/>
              <a:t>L o creștere ulterioară a VDS se va produce străpungerea p- joncțiunii cu creșterea necontrolată a curentului </a:t>
            </a:r>
            <a:r>
              <a:rPr lang="ro-RO" dirty="0" err="1"/>
              <a:t>drenei</a:t>
            </a:r>
            <a:endParaRPr lang="en-US" dirty="0"/>
          </a:p>
        </p:txBody>
      </p:sp>
      <p:pic>
        <p:nvPicPr>
          <p:cNvPr id="5" name="Imagine 4">
            <a:extLst>
              <a:ext uri="{FF2B5EF4-FFF2-40B4-BE49-F238E27FC236}">
                <a16:creationId xmlns:a16="http://schemas.microsoft.com/office/drawing/2014/main" id="{5DF60A8D-EF64-1710-79A3-9C1CC0F6077F}"/>
              </a:ext>
            </a:extLst>
          </p:cNvPr>
          <p:cNvPicPr>
            <a:picLocks noChangeAspect="1"/>
          </p:cNvPicPr>
          <p:nvPr/>
        </p:nvPicPr>
        <p:blipFill>
          <a:blip r:embed="rId2"/>
          <a:stretch>
            <a:fillRect/>
          </a:stretch>
        </p:blipFill>
        <p:spPr>
          <a:xfrm>
            <a:off x="5728492" y="341399"/>
            <a:ext cx="2734057" cy="2724530"/>
          </a:xfrm>
          <a:prstGeom prst="rect">
            <a:avLst/>
          </a:prstGeom>
        </p:spPr>
      </p:pic>
      <p:cxnSp>
        <p:nvCxnSpPr>
          <p:cNvPr id="7" name="Conector drept cu săgeată 6">
            <a:extLst>
              <a:ext uri="{FF2B5EF4-FFF2-40B4-BE49-F238E27FC236}">
                <a16:creationId xmlns:a16="http://schemas.microsoft.com/office/drawing/2014/main" id="{E2F0DFE5-6271-CCA2-74A1-08E56F20F27C}"/>
              </a:ext>
            </a:extLst>
          </p:cNvPr>
          <p:cNvCxnSpPr>
            <a:cxnSpLocks/>
          </p:cNvCxnSpPr>
          <p:nvPr/>
        </p:nvCxnSpPr>
        <p:spPr>
          <a:xfrm flipV="1">
            <a:off x="2819400" y="1703664"/>
            <a:ext cx="4114800" cy="1725336"/>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pic>
        <p:nvPicPr>
          <p:cNvPr id="10" name="Picture 15">
            <a:extLst>
              <a:ext uri="{FF2B5EF4-FFF2-40B4-BE49-F238E27FC236}">
                <a16:creationId xmlns:a16="http://schemas.microsoft.com/office/drawing/2014/main" id="{DA3E6350-2B6D-49B7-67C0-91474EDA065A}"/>
              </a:ext>
            </a:extLst>
          </p:cNvPr>
          <p:cNvPicPr>
            <a:picLocks noChangeAspect="1" noChangeArrowheads="1"/>
          </p:cNvPicPr>
          <p:nvPr/>
        </p:nvPicPr>
        <p:blipFill>
          <a:blip r:embed="rId3"/>
          <a:srcRect/>
          <a:stretch>
            <a:fillRect/>
          </a:stretch>
        </p:blipFill>
        <p:spPr bwMode="auto">
          <a:xfrm>
            <a:off x="5385782" y="3502185"/>
            <a:ext cx="3419475" cy="2640551"/>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8071709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176</TotalTime>
  <Words>2075</Words>
  <Application>Microsoft Office PowerPoint</Application>
  <PresentationFormat>Expunere pe ecran (4:3)</PresentationFormat>
  <Paragraphs>216</Paragraphs>
  <Slides>37</Slides>
  <Notes>2</Notes>
  <HiddenSlides>0</HiddenSlides>
  <MMClips>0</MMClips>
  <ScaleCrop>false</ScaleCrop>
  <HeadingPairs>
    <vt:vector size="8" baseType="variant">
      <vt:variant>
        <vt:lpstr>Fonturi utilizate</vt:lpstr>
      </vt:variant>
      <vt:variant>
        <vt:i4>1</vt:i4>
      </vt:variant>
      <vt:variant>
        <vt:lpstr>Temă</vt:lpstr>
      </vt:variant>
      <vt:variant>
        <vt:i4>1</vt:i4>
      </vt:variant>
      <vt:variant>
        <vt:lpstr>Servere OLE încorporate</vt:lpstr>
      </vt:variant>
      <vt:variant>
        <vt:i4>2</vt:i4>
      </vt:variant>
      <vt:variant>
        <vt:lpstr>Titluri diapozitive</vt:lpstr>
      </vt:variant>
      <vt:variant>
        <vt:i4>37</vt:i4>
      </vt:variant>
    </vt:vector>
  </HeadingPairs>
  <TitlesOfParts>
    <vt:vector size="41" baseType="lpstr">
      <vt:lpstr>Arial</vt:lpstr>
      <vt:lpstr>Default Design</vt:lpstr>
      <vt:lpstr>iGrafx Image Object</vt:lpstr>
      <vt:lpstr>Equation</vt:lpstr>
      <vt:lpstr>  1.Field Effect Transistors                                           2.MOSFETs   </vt:lpstr>
      <vt:lpstr>FET is a three terminal device used for applications similar to BJTs However , there are important differences between the two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1.Field Effect Transistors                                           2.MOSFETs   </dc:title>
  <dc:subject>DigitalOfficePro Free Templates</dc:subject>
  <dc:creator>buzdugan artur</dc:creator>
  <cp:keywords>Templates; PowerPoint; DigitalOfficePro; Free</cp:keywords>
  <cp:lastModifiedBy>buzdugan artur</cp:lastModifiedBy>
  <cp:revision>2</cp:revision>
  <dcterms:created xsi:type="dcterms:W3CDTF">2024-04-18T10:19:55Z</dcterms:created>
  <dcterms:modified xsi:type="dcterms:W3CDTF">2024-04-18T13:16:19Z</dcterms:modified>
  <cp:category>Templates;PowerPoint</cp:category>
</cp:coreProperties>
</file>