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9"/>
  </p:notesMasterIdLst>
  <p:handoutMasterIdLst>
    <p:handoutMasterId r:id="rId20"/>
  </p:handoutMasterIdLst>
  <p:sldIdLst>
    <p:sldId id="256" r:id="rId2"/>
    <p:sldId id="281" r:id="rId3"/>
    <p:sldId id="257" r:id="rId4"/>
    <p:sldId id="258" r:id="rId5"/>
    <p:sldId id="262" r:id="rId6"/>
    <p:sldId id="259" r:id="rId7"/>
    <p:sldId id="260" r:id="rId8"/>
    <p:sldId id="261" r:id="rId9"/>
    <p:sldId id="269" r:id="rId10"/>
    <p:sldId id="270" r:id="rId11"/>
    <p:sldId id="271" r:id="rId12"/>
    <p:sldId id="265" r:id="rId13"/>
    <p:sldId id="266" r:id="rId14"/>
    <p:sldId id="267"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60"/>
  </p:normalViewPr>
  <p:slideViewPr>
    <p:cSldViewPr snapToGrid="0">
      <p:cViewPr varScale="1">
        <p:scale>
          <a:sx n="110" d="100"/>
          <a:sy n="110" d="100"/>
        </p:scale>
        <p:origin x="-8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2B79CF-CC00-410F-904E-1A2F7AA036B3}" type="datetimeFigureOut">
              <a:rPr lang="en-US" smtClean="0"/>
              <a:t>5/1/2022</a:t>
            </a:fld>
            <a:endParaRPr lang="en-US"/>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60E4BC-3609-4A8E-9BBF-22B7FA2A9FF9}" type="slidenum">
              <a:rPr lang="en-US" smtClean="0"/>
              <a:t>‹#›</a:t>
            </a:fld>
            <a:endParaRPr lang="en-US"/>
          </a:p>
        </p:txBody>
      </p:sp>
    </p:spTree>
    <p:extLst>
      <p:ext uri="{BB962C8B-B14F-4D97-AF65-F5344CB8AC3E}">
        <p14:creationId xmlns:p14="http://schemas.microsoft.com/office/powerpoint/2010/main" val="238681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B6F2C-B9F2-402A-8688-14F5531FC8D3}" type="datetimeFigureOut">
              <a:rPr lang="en-US" smtClean="0"/>
              <a:t>5/1/2022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2D151-C640-4615-B4EA-FB9F2C03BAA5}" type="slidenum">
              <a:rPr lang="en-US" smtClean="0"/>
              <a:t>‹#›</a:t>
            </a:fld>
            <a:endParaRPr lang="en-US"/>
          </a:p>
        </p:txBody>
      </p:sp>
    </p:spTree>
    <p:extLst>
      <p:ext uri="{BB962C8B-B14F-4D97-AF65-F5344CB8AC3E}">
        <p14:creationId xmlns:p14="http://schemas.microsoft.com/office/powerpoint/2010/main" val="400143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0E22D151-C640-4615-B4EA-FB9F2C03BAA5}" type="slidenum">
              <a:rPr lang="en-US" smtClean="0"/>
              <a:t>11</a:t>
            </a:fld>
            <a:endParaRPr lang="en-US"/>
          </a:p>
        </p:txBody>
      </p:sp>
    </p:spTree>
    <p:extLst>
      <p:ext uri="{BB962C8B-B14F-4D97-AF65-F5344CB8AC3E}">
        <p14:creationId xmlns:p14="http://schemas.microsoft.com/office/powerpoint/2010/main" val="349461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4929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7089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27369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475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647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EBB42FD-6366-4779-9FE3-3E8955923E93}" type="datetimeFigureOut">
              <a:rPr lang="en-US" smtClean="0"/>
              <a:t>5/1/2022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73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EBB42FD-6366-4779-9FE3-3E8955923E93}" type="datetimeFigureOut">
              <a:rPr lang="en-US" smtClean="0"/>
              <a:t>5/1/2022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0602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EBB42FD-6366-4779-9FE3-3E8955923E93}" type="datetimeFigureOut">
              <a:rPr lang="en-US" smtClean="0"/>
              <a:t>5/1/2022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78978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B42FD-6366-4779-9FE3-3E8955923E93}" type="datetimeFigureOut">
              <a:rPr lang="en-US" smtClean="0"/>
              <a:t>5/1/2022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48694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5/1/2022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42842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5/1/2022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55274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49529-30DE-4910-9B6E-9EAF452A3B24}" type="slidenum">
              <a:rPr lang="en-US" smtClean="0"/>
              <a:t>‹#›</a:t>
            </a:fld>
            <a:endParaRPr lang="en-US"/>
          </a:p>
        </p:txBody>
      </p:sp>
    </p:spTree>
    <p:extLst>
      <p:ext uri="{BB962C8B-B14F-4D97-AF65-F5344CB8AC3E}">
        <p14:creationId xmlns:p14="http://schemas.microsoft.com/office/powerpoint/2010/main" val="6185999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3497" y="181069"/>
            <a:ext cx="11724238" cy="2244443"/>
          </a:xfrm>
        </p:spPr>
        <p:txBody>
          <a:bodyPr>
            <a:noAutofit/>
          </a:bodyPr>
          <a:lstStyle/>
          <a:p>
            <a:r>
              <a:rPr lang="x-none" sz="4000" b="1" dirty="0" smtClean="0">
                <a:latin typeface="Times New Roman" panose="02020603050405020304" pitchFamily="18" charset="0"/>
                <a:cs typeface="Times New Roman" panose="02020603050405020304" pitchFamily="18" charset="0"/>
              </a:rPr>
              <a:t>Proiectarea Asistată </a:t>
            </a:r>
            <a:r>
              <a:rPr lang="en-GB" sz="4000" b="1" dirty="0" smtClean="0">
                <a:latin typeface="Times New Roman" panose="02020603050405020304" pitchFamily="18" charset="0"/>
                <a:cs typeface="Times New Roman" panose="02020603050405020304" pitchFamily="18" charset="0"/>
              </a:rPr>
              <a:t/>
            </a:r>
            <a:br>
              <a:rPr lang="en-GB" sz="4000" b="1" dirty="0" smtClean="0">
                <a:latin typeface="Times New Roman" panose="02020603050405020304" pitchFamily="18" charset="0"/>
                <a:cs typeface="Times New Roman" panose="02020603050405020304" pitchFamily="18" charset="0"/>
              </a:rPr>
            </a:br>
            <a:r>
              <a:rPr lang="en-GB" sz="4000" b="1" dirty="0" smtClean="0">
                <a:latin typeface="Times New Roman" panose="02020603050405020304" pitchFamily="18" charset="0"/>
                <a:cs typeface="Times New Roman" panose="02020603050405020304" pitchFamily="18" charset="0"/>
              </a:rPr>
              <a:t>T</a:t>
            </a:r>
            <a:r>
              <a:rPr lang="x-none" sz="4000" b="1" dirty="0" smtClean="0">
                <a:latin typeface="Times New Roman" panose="02020603050405020304" pitchFamily="18" charset="0"/>
                <a:cs typeface="Times New Roman" panose="02020603050405020304" pitchFamily="18" charset="0"/>
              </a:rPr>
              <a:t>.</a:t>
            </a:r>
            <a:r>
              <a:rPr lang="en-GB" sz="4000" b="1" dirty="0" smtClean="0">
                <a:latin typeface="Times New Roman" panose="02020603050405020304" pitchFamily="18" charset="0"/>
                <a:cs typeface="Times New Roman" panose="02020603050405020304" pitchFamily="18" charset="0"/>
              </a:rPr>
              <a:t>5</a:t>
            </a:r>
            <a:r>
              <a:rPr lang="x-none" sz="4000" b="1" dirty="0" smtClean="0">
                <a:latin typeface="Times New Roman" panose="02020603050405020304" pitchFamily="18" charset="0"/>
                <a:cs typeface="Times New Roman" panose="02020603050405020304" pitchFamily="18" charset="0"/>
              </a:rPr>
              <a:t> – </a:t>
            </a:r>
            <a:r>
              <a:rPr lang="x-none" sz="4000" b="1" dirty="0">
                <a:latin typeface="Times New Roman" panose="02020603050405020304" pitchFamily="18" charset="0"/>
                <a:cs typeface="Times New Roman" panose="02020603050405020304" pitchFamily="18" charset="0"/>
              </a:rPr>
              <a:t>Proiectarea cablajului </a:t>
            </a:r>
            <a:r>
              <a:rPr lang="x-none" sz="4000" b="1" dirty="0" smtClean="0">
                <a:latin typeface="Times New Roman" panose="02020603050405020304" pitchFamily="18" charset="0"/>
                <a:cs typeface="Times New Roman" panose="02020603050405020304" pitchFamily="18" charset="0"/>
              </a:rPr>
              <a:t>imprimat</a:t>
            </a:r>
            <a:r>
              <a:rPr lang="ro-RO" sz="4000" b="1" dirty="0" smtClean="0">
                <a:latin typeface="Times New Roman" panose="02020603050405020304" pitchFamily="18" charset="0"/>
                <a:cs typeface="Times New Roman" panose="02020603050405020304" pitchFamily="18" charset="0"/>
              </a:rPr>
              <a:t>.</a:t>
            </a:r>
            <a:r>
              <a:rPr lang="en-GB" sz="4000" b="1" dirty="0" smtClean="0">
                <a:latin typeface="Times New Roman" panose="02020603050405020304" pitchFamily="18" charset="0"/>
                <a:cs typeface="Times New Roman" panose="02020603050405020304" pitchFamily="18" charset="0"/>
              </a:rPr>
              <a:t/>
            </a:r>
            <a:br>
              <a:rPr lang="en-GB" sz="4000" b="1" dirty="0" smtClean="0">
                <a:latin typeface="Times New Roman" panose="02020603050405020304" pitchFamily="18" charset="0"/>
                <a:cs typeface="Times New Roman" panose="02020603050405020304" pitchFamily="18" charset="0"/>
              </a:rPr>
            </a:br>
            <a:r>
              <a:rPr lang="en-GB" sz="4000" b="1" dirty="0" smtClean="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Metode de amplasare a elementelor pe suprafaţa plachetei de cablaj imprimat</a:t>
            </a:r>
            <a:endParaRPr lang="en-US" sz="40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6019800"/>
            <a:ext cx="9144000" cy="635000"/>
          </a:xfrm>
        </p:spPr>
        <p:txBody>
          <a:bodyPr/>
          <a:lstStyle/>
          <a:p>
            <a:r>
              <a:rPr lang="en-US" dirty="0" smtClean="0"/>
              <a:t>Conf. Univ. Dr. </a:t>
            </a:r>
            <a:r>
              <a:rPr lang="en-US" dirty="0" err="1" smtClean="0"/>
              <a:t>Crețu</a:t>
            </a:r>
            <a:r>
              <a:rPr lang="en-US" dirty="0" smtClean="0"/>
              <a:t> </a:t>
            </a:r>
            <a:r>
              <a:rPr lang="en-US" dirty="0" err="1" smtClean="0"/>
              <a:t>Vasilii</a:t>
            </a:r>
            <a:endParaRPr lang="en-US" dirty="0" smtClean="0"/>
          </a:p>
          <a:p>
            <a:endParaRPr lang="en-US" dirty="0"/>
          </a:p>
        </p:txBody>
      </p:sp>
      <p:sp>
        <p:nvSpPr>
          <p:cNvPr id="4" name="TextBox 3"/>
          <p:cNvSpPr txBox="1"/>
          <p:nvPr/>
        </p:nvSpPr>
        <p:spPr>
          <a:xfrm>
            <a:off x="353328" y="2425512"/>
            <a:ext cx="11838671" cy="646331"/>
          </a:xfrm>
          <a:prstGeom prst="rect">
            <a:avLst/>
          </a:prstGeom>
          <a:noFill/>
        </p:spPr>
        <p:txBody>
          <a:bodyPr wrap="square" rtlCol="0">
            <a:spAutoFit/>
          </a:bodyPr>
          <a:lstStyle/>
          <a:p>
            <a:r>
              <a:rPr lang="x-none" dirty="0" smtClean="0"/>
              <a:t>Scopul Lecției: </a:t>
            </a:r>
            <a:r>
              <a:rPr lang="en-GB" dirty="0" smtClean="0"/>
              <a:t>De a </a:t>
            </a:r>
            <a:r>
              <a:rPr lang="x-none" dirty="0" smtClean="0"/>
              <a:t>cunoaște influența amplasării componentelor electronice pe placheta cu cablaj imprimat asupra proprietăților </a:t>
            </a:r>
            <a:r>
              <a:rPr lang="x-none" smtClean="0"/>
              <a:t>electrice </a:t>
            </a:r>
            <a:endParaRPr lang="x-none" dirty="0" smtClean="0"/>
          </a:p>
        </p:txBody>
      </p:sp>
      <p:sp>
        <p:nvSpPr>
          <p:cNvPr id="5" name="Прямоугольник 4"/>
          <p:cNvSpPr/>
          <p:nvPr/>
        </p:nvSpPr>
        <p:spPr>
          <a:xfrm>
            <a:off x="253497" y="3687954"/>
            <a:ext cx="6416002" cy="646331"/>
          </a:xfrm>
          <a:prstGeom prst="rect">
            <a:avLst/>
          </a:prstGeom>
        </p:spPr>
        <p:txBody>
          <a:bodyPr wrap="square">
            <a:spAutoFit/>
          </a:bodyPr>
          <a:lstStyle/>
          <a:p>
            <a:r>
              <a:rPr lang="en-US" dirty="0"/>
              <a:t>Surface Mount Design </a:t>
            </a:r>
            <a:r>
              <a:rPr lang="en-US" dirty="0" smtClean="0"/>
              <a:t>and</a:t>
            </a:r>
            <a:r>
              <a:rPr lang="x-none" dirty="0" smtClean="0"/>
              <a:t> </a:t>
            </a:r>
            <a:r>
              <a:rPr lang="en-US" dirty="0" smtClean="0"/>
              <a:t>Land </a:t>
            </a:r>
            <a:r>
              <a:rPr lang="en-US" dirty="0"/>
              <a:t>Pattern Standard </a:t>
            </a:r>
            <a:r>
              <a:rPr lang="x-none" dirty="0" smtClean="0"/>
              <a:t> </a:t>
            </a:r>
            <a:r>
              <a:rPr lang="en-US" dirty="0" smtClean="0"/>
              <a:t>IPC-SM-782A</a:t>
            </a:r>
          </a:p>
          <a:p>
            <a:r>
              <a:rPr lang="en-US" dirty="0" err="1"/>
              <a:t>standardele</a:t>
            </a:r>
            <a:r>
              <a:rPr lang="en-US" dirty="0"/>
              <a:t> </a:t>
            </a:r>
            <a:r>
              <a:rPr lang="en-US" dirty="0" smtClean="0"/>
              <a:t>IPC, JEDEC </a:t>
            </a:r>
            <a:r>
              <a:rPr lang="en-US" dirty="0" err="1" smtClean="0"/>
              <a:t>și</a:t>
            </a:r>
            <a:r>
              <a:rPr lang="en-US" dirty="0" smtClean="0"/>
              <a:t> IPC-7351A</a:t>
            </a:r>
            <a:endParaRPr lang="en-US" dirty="0"/>
          </a:p>
        </p:txBody>
      </p:sp>
    </p:spTree>
    <p:extLst>
      <p:ext uri="{BB962C8B-B14F-4D97-AF65-F5344CB8AC3E}">
        <p14:creationId xmlns:p14="http://schemas.microsoft.com/office/powerpoint/2010/main" val="3415190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Маска между КП микросхем с малым шаг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373"/>
            <a:ext cx="4951884" cy="376203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 y="4225691"/>
            <a:ext cx="12134335" cy="2031325"/>
          </a:xfrm>
          <a:prstGeom prst="rect">
            <a:avLst/>
          </a:prstGeom>
          <a:ln>
            <a:solidFill>
              <a:srgbClr val="FF0000"/>
            </a:solidFill>
          </a:ln>
        </p:spPr>
        <p:txBody>
          <a:bodyPr wrap="square">
            <a:spAutoFit/>
          </a:bodyPr>
          <a:lstStyle/>
          <a:p>
            <a:r>
              <a:rPr lang="en-US" dirty="0" err="1"/>
              <a:t>Unul</a:t>
            </a:r>
            <a:r>
              <a:rPr lang="en-US" dirty="0"/>
              <a:t> </a:t>
            </a:r>
            <a:r>
              <a:rPr lang="en-US" dirty="0" err="1"/>
              <a:t>dintre</a:t>
            </a:r>
            <a:r>
              <a:rPr lang="en-US" dirty="0"/>
              <a:t> </a:t>
            </a:r>
            <a:r>
              <a:rPr lang="en-US" dirty="0" err="1"/>
              <a:t>cele</a:t>
            </a:r>
            <a:r>
              <a:rPr lang="en-US" dirty="0"/>
              <a:t> </a:t>
            </a:r>
            <a:r>
              <a:rPr lang="en-US" dirty="0" err="1"/>
              <a:t>mai</a:t>
            </a:r>
            <a:r>
              <a:rPr lang="en-US" dirty="0"/>
              <a:t> </a:t>
            </a:r>
            <a:r>
              <a:rPr lang="en-US" dirty="0" err="1"/>
              <a:t>importante</a:t>
            </a:r>
            <a:r>
              <a:rPr lang="en-US" dirty="0"/>
              <a:t> </a:t>
            </a:r>
            <a:r>
              <a:rPr lang="en-US" dirty="0" err="1"/>
              <a:t>puncte</a:t>
            </a:r>
            <a:r>
              <a:rPr lang="en-US" dirty="0"/>
              <a:t> </a:t>
            </a:r>
            <a:r>
              <a:rPr lang="en-US" dirty="0" err="1"/>
              <a:t>în</a:t>
            </a:r>
            <a:r>
              <a:rPr lang="en-US" dirty="0"/>
              <a:t> </a:t>
            </a:r>
            <a:r>
              <a:rPr lang="en-US" dirty="0" err="1"/>
              <a:t>proiectarea</a:t>
            </a:r>
            <a:r>
              <a:rPr lang="en-US" dirty="0"/>
              <a:t> </a:t>
            </a:r>
            <a:r>
              <a:rPr lang="en-US" dirty="0" err="1"/>
              <a:t>ansamblurilor</a:t>
            </a:r>
            <a:r>
              <a:rPr lang="en-US" dirty="0"/>
              <a:t> de </a:t>
            </a:r>
            <a:r>
              <a:rPr lang="en-US" dirty="0" err="1"/>
              <a:t>circuite</a:t>
            </a:r>
            <a:r>
              <a:rPr lang="en-US" dirty="0"/>
              <a:t> </a:t>
            </a:r>
            <a:r>
              <a:rPr lang="en-US" dirty="0" err="1"/>
              <a:t>imprimate</a:t>
            </a:r>
            <a:r>
              <a:rPr lang="en-US" dirty="0"/>
              <a:t> </a:t>
            </a:r>
            <a:r>
              <a:rPr lang="en-US" dirty="0" err="1"/>
              <a:t>este</a:t>
            </a:r>
            <a:r>
              <a:rPr lang="en-US" dirty="0"/>
              <a:t> </a:t>
            </a:r>
            <a:r>
              <a:rPr lang="en-US" dirty="0" err="1"/>
              <a:t>respectarea</a:t>
            </a:r>
            <a:r>
              <a:rPr lang="en-US" dirty="0"/>
              <a:t> </a:t>
            </a:r>
            <a:r>
              <a:rPr lang="en-US" dirty="0" err="1"/>
              <a:t>formei</a:t>
            </a:r>
            <a:r>
              <a:rPr lang="en-US" dirty="0"/>
              <a:t> </a:t>
            </a:r>
            <a:r>
              <a:rPr lang="en-US" dirty="0" err="1"/>
              <a:t>și</a:t>
            </a:r>
            <a:r>
              <a:rPr lang="en-US" dirty="0"/>
              <a:t> </a:t>
            </a:r>
            <a:r>
              <a:rPr lang="en-US" dirty="0" err="1"/>
              <a:t>dimensiunii</a:t>
            </a:r>
            <a:r>
              <a:rPr lang="en-US" dirty="0"/>
              <a:t> </a:t>
            </a:r>
            <a:r>
              <a:rPr lang="en-US" dirty="0" err="1" smtClean="0"/>
              <a:t>suprafe</a:t>
            </a:r>
            <a:r>
              <a:rPr lang="x-none" dirty="0" smtClean="0"/>
              <a:t>ț</a:t>
            </a:r>
            <a:r>
              <a:rPr lang="en-US" dirty="0" err="1" smtClean="0"/>
              <a:t>elor</a:t>
            </a:r>
            <a:r>
              <a:rPr lang="en-US" dirty="0" smtClean="0"/>
              <a:t> </a:t>
            </a:r>
            <a:r>
              <a:rPr lang="en-US" dirty="0"/>
              <a:t>de contact. </a:t>
            </a:r>
            <a:r>
              <a:rPr lang="en-US" dirty="0" err="1"/>
              <a:t>Discrepanța</a:t>
            </a:r>
            <a:r>
              <a:rPr lang="en-US" dirty="0"/>
              <a:t> </a:t>
            </a:r>
            <a:r>
              <a:rPr lang="en-US" dirty="0" err="1"/>
              <a:t>dintre</a:t>
            </a:r>
            <a:r>
              <a:rPr lang="en-US" dirty="0"/>
              <a:t> </a:t>
            </a:r>
            <a:r>
              <a:rPr lang="en-US" dirty="0" err="1"/>
              <a:t>acești</a:t>
            </a:r>
            <a:r>
              <a:rPr lang="en-US" dirty="0"/>
              <a:t> </a:t>
            </a:r>
            <a:r>
              <a:rPr lang="en-US" dirty="0" err="1"/>
              <a:t>parametri</a:t>
            </a:r>
            <a:r>
              <a:rPr lang="en-US" dirty="0"/>
              <a:t> duce </a:t>
            </a:r>
            <a:r>
              <a:rPr lang="en-US" dirty="0" err="1"/>
              <a:t>adesea</a:t>
            </a:r>
            <a:r>
              <a:rPr lang="en-US" dirty="0"/>
              <a:t> </a:t>
            </a:r>
            <a:r>
              <a:rPr lang="en-US" dirty="0" err="1" smtClean="0"/>
              <a:t>fenomene</a:t>
            </a:r>
            <a:r>
              <a:rPr lang="en-US" dirty="0" smtClean="0"/>
              <a:t> </a:t>
            </a:r>
            <a:r>
              <a:rPr lang="en-US" dirty="0" err="1" smtClean="0"/>
              <a:t>nedorite</a:t>
            </a:r>
            <a:r>
              <a:rPr lang="en-US" dirty="0" smtClean="0"/>
              <a:t>, </a:t>
            </a:r>
            <a:r>
              <a:rPr lang="x-none" dirty="0" smtClean="0"/>
              <a:t>ne-lipirea</a:t>
            </a:r>
            <a:r>
              <a:rPr lang="en-US" dirty="0" smtClean="0"/>
              <a:t> </a:t>
            </a:r>
            <a:r>
              <a:rPr lang="en-US" dirty="0" err="1"/>
              <a:t>unuia</a:t>
            </a:r>
            <a:r>
              <a:rPr lang="en-US" dirty="0"/>
              <a:t> </a:t>
            </a:r>
            <a:r>
              <a:rPr lang="en-US" dirty="0" err="1"/>
              <a:t>dintre</a:t>
            </a:r>
            <a:r>
              <a:rPr lang="en-US" dirty="0"/>
              <a:t> </a:t>
            </a:r>
            <a:r>
              <a:rPr lang="en-US" dirty="0" err="1"/>
              <a:t>pinii</a:t>
            </a:r>
            <a:r>
              <a:rPr lang="en-US" dirty="0"/>
              <a:t> </a:t>
            </a:r>
            <a:r>
              <a:rPr lang="en-US" dirty="0" err="1"/>
              <a:t>unei</a:t>
            </a:r>
            <a:r>
              <a:rPr lang="en-US" dirty="0"/>
              <a:t> </a:t>
            </a:r>
            <a:r>
              <a:rPr lang="en-US" dirty="0" err="1"/>
              <a:t>componente</a:t>
            </a:r>
            <a:r>
              <a:rPr lang="en-US" dirty="0"/>
              <a:t>, </a:t>
            </a:r>
            <a:r>
              <a:rPr lang="en-US" dirty="0" err="1"/>
              <a:t>lipsa</a:t>
            </a:r>
            <a:r>
              <a:rPr lang="en-US" dirty="0"/>
              <a:t> </a:t>
            </a:r>
            <a:r>
              <a:rPr lang="en-US" dirty="0" err="1"/>
              <a:t>contactului</a:t>
            </a:r>
            <a:r>
              <a:rPr lang="en-US" dirty="0"/>
              <a:t> </a:t>
            </a:r>
            <a:r>
              <a:rPr lang="en-US" dirty="0" err="1"/>
              <a:t>în</a:t>
            </a:r>
            <a:r>
              <a:rPr lang="en-US" dirty="0"/>
              <a:t> </a:t>
            </a:r>
            <a:r>
              <a:rPr lang="x-none" dirty="0" smtClean="0"/>
              <a:t>lipire</a:t>
            </a:r>
            <a:r>
              <a:rPr lang="en-US" dirty="0" smtClean="0"/>
              <a:t>, </a:t>
            </a:r>
            <a:r>
              <a:rPr lang="en-US" dirty="0" err="1"/>
              <a:t>deplasarea</a:t>
            </a:r>
            <a:r>
              <a:rPr lang="en-US" dirty="0"/>
              <a:t> mare </a:t>
            </a:r>
            <a:r>
              <a:rPr lang="en-US" dirty="0" err="1"/>
              <a:t>inacceptabilă</a:t>
            </a:r>
            <a:r>
              <a:rPr lang="en-US" dirty="0"/>
              <a:t> a </a:t>
            </a:r>
            <a:r>
              <a:rPr lang="en-US" dirty="0" err="1"/>
              <a:t>elementului</a:t>
            </a:r>
            <a:r>
              <a:rPr lang="en-US" dirty="0"/>
              <a:t>. </a:t>
            </a:r>
            <a:r>
              <a:rPr lang="en-US" dirty="0" err="1"/>
              <a:t>Prin</a:t>
            </a:r>
            <a:r>
              <a:rPr lang="en-US" dirty="0"/>
              <a:t> </a:t>
            </a:r>
            <a:r>
              <a:rPr lang="en-US" dirty="0" err="1"/>
              <a:t>urmare</a:t>
            </a:r>
            <a:r>
              <a:rPr lang="en-US" dirty="0"/>
              <a:t>, la </a:t>
            </a:r>
            <a:r>
              <a:rPr lang="en-US" dirty="0" err="1"/>
              <a:t>proiectarea</a:t>
            </a:r>
            <a:r>
              <a:rPr lang="en-US" dirty="0"/>
              <a:t> </a:t>
            </a:r>
            <a:r>
              <a:rPr lang="en-US" dirty="0" err="1"/>
              <a:t>unui</a:t>
            </a:r>
            <a:r>
              <a:rPr lang="en-US" dirty="0"/>
              <a:t> </a:t>
            </a:r>
            <a:r>
              <a:rPr lang="en-US" dirty="0" err="1"/>
              <a:t>produs</a:t>
            </a:r>
            <a:r>
              <a:rPr lang="en-US" dirty="0"/>
              <a:t>, </a:t>
            </a:r>
            <a:r>
              <a:rPr lang="en-US" dirty="0" err="1"/>
              <a:t>este</a:t>
            </a:r>
            <a:r>
              <a:rPr lang="en-US" dirty="0"/>
              <a:t> </a:t>
            </a:r>
            <a:r>
              <a:rPr lang="en-US" dirty="0" err="1"/>
              <a:t>necesar</a:t>
            </a:r>
            <a:r>
              <a:rPr lang="en-US" dirty="0"/>
              <a:t> </a:t>
            </a:r>
            <a:r>
              <a:rPr lang="en-US" dirty="0" err="1"/>
              <a:t>să</a:t>
            </a:r>
            <a:r>
              <a:rPr lang="en-US" dirty="0"/>
              <a:t> se </a:t>
            </a:r>
            <a:r>
              <a:rPr lang="en-US" dirty="0" err="1"/>
              <a:t>țină</a:t>
            </a:r>
            <a:r>
              <a:rPr lang="en-US" dirty="0"/>
              <a:t> </a:t>
            </a:r>
            <a:r>
              <a:rPr lang="en-US" dirty="0" err="1"/>
              <a:t>seama</a:t>
            </a:r>
            <a:r>
              <a:rPr lang="en-US" dirty="0"/>
              <a:t> de </a:t>
            </a:r>
            <a:r>
              <a:rPr lang="en-US" dirty="0" err="1"/>
              <a:t>recomandările</a:t>
            </a:r>
            <a:r>
              <a:rPr lang="en-US" dirty="0"/>
              <a:t> </a:t>
            </a:r>
            <a:r>
              <a:rPr lang="en-US" dirty="0" err="1"/>
              <a:t>producătorilor</a:t>
            </a:r>
            <a:r>
              <a:rPr lang="en-US" dirty="0"/>
              <a:t> de </a:t>
            </a:r>
            <a:r>
              <a:rPr lang="en-US" dirty="0" err="1"/>
              <a:t>componente</a:t>
            </a:r>
            <a:r>
              <a:rPr lang="en-US" dirty="0"/>
              <a:t>, </a:t>
            </a:r>
            <a:r>
              <a:rPr lang="en-US" dirty="0" err="1"/>
              <a:t>să</a:t>
            </a:r>
            <a:r>
              <a:rPr lang="en-US" dirty="0"/>
              <a:t> se </a:t>
            </a:r>
            <a:r>
              <a:rPr lang="en-US" dirty="0" err="1"/>
              <a:t>utilizeze</a:t>
            </a:r>
            <a:r>
              <a:rPr lang="en-US" dirty="0"/>
              <a:t> </a:t>
            </a:r>
            <a:r>
              <a:rPr lang="en-US" dirty="0" err="1"/>
              <a:t>specificațiile</a:t>
            </a:r>
            <a:r>
              <a:rPr lang="en-US" dirty="0"/>
              <a:t> </a:t>
            </a:r>
            <a:r>
              <a:rPr lang="en-US" dirty="0" err="1"/>
              <a:t>acestora</a:t>
            </a:r>
            <a:r>
              <a:rPr lang="en-US" dirty="0"/>
              <a:t> </a:t>
            </a:r>
            <a:r>
              <a:rPr lang="en-US" dirty="0" err="1"/>
              <a:t>și</a:t>
            </a:r>
            <a:r>
              <a:rPr lang="en-US" dirty="0"/>
              <a:t> </a:t>
            </a:r>
            <a:r>
              <a:rPr lang="en-US" dirty="0" err="1"/>
              <a:t>pentru</a:t>
            </a:r>
            <a:r>
              <a:rPr lang="en-US" dirty="0"/>
              <a:t> </a:t>
            </a:r>
            <a:r>
              <a:rPr lang="en-US" dirty="0" err="1"/>
              <a:t>componentele</a:t>
            </a:r>
            <a:r>
              <a:rPr lang="en-US" dirty="0"/>
              <a:t> </a:t>
            </a:r>
            <a:r>
              <a:rPr lang="en-US" dirty="0" err="1"/>
              <a:t>cele</a:t>
            </a:r>
            <a:r>
              <a:rPr lang="en-US" dirty="0"/>
              <a:t> </a:t>
            </a:r>
            <a:r>
              <a:rPr lang="en-US" dirty="0" err="1"/>
              <a:t>mai</a:t>
            </a:r>
            <a:r>
              <a:rPr lang="en-US" dirty="0"/>
              <a:t> </a:t>
            </a:r>
            <a:r>
              <a:rPr lang="x-none" dirty="0" smtClean="0"/>
              <a:t>răspîndite</a:t>
            </a:r>
            <a:r>
              <a:rPr lang="en-US" dirty="0" smtClean="0"/>
              <a:t> </a:t>
            </a:r>
            <a:r>
              <a:rPr lang="en-US" dirty="0"/>
              <a:t>- </a:t>
            </a:r>
            <a:r>
              <a:rPr lang="en-US" dirty="0" err="1"/>
              <a:t>standardele</a:t>
            </a:r>
            <a:r>
              <a:rPr lang="en-US" dirty="0"/>
              <a:t> IPC </a:t>
            </a:r>
            <a:r>
              <a:rPr lang="en-US" dirty="0" err="1"/>
              <a:t>și</a:t>
            </a:r>
            <a:r>
              <a:rPr lang="en-US" dirty="0"/>
              <a:t> JEDEC </a:t>
            </a:r>
            <a:r>
              <a:rPr lang="en-US" dirty="0" err="1"/>
              <a:t>și</a:t>
            </a:r>
            <a:r>
              <a:rPr lang="en-US" dirty="0"/>
              <a:t>, </a:t>
            </a:r>
            <a:r>
              <a:rPr lang="en-US" dirty="0" err="1"/>
              <a:t>în</a:t>
            </a:r>
            <a:r>
              <a:rPr lang="en-US" dirty="0"/>
              <a:t> special, </a:t>
            </a:r>
            <a:r>
              <a:rPr lang="en-US" dirty="0" err="1"/>
              <a:t>noul</a:t>
            </a:r>
            <a:r>
              <a:rPr lang="en-US" dirty="0"/>
              <a:t> standard IPC-7351A, care </a:t>
            </a:r>
            <a:r>
              <a:rPr lang="en-US" dirty="0" err="1"/>
              <a:t>reglementează</a:t>
            </a:r>
            <a:r>
              <a:rPr lang="en-US" dirty="0"/>
              <a:t> </a:t>
            </a:r>
            <a:r>
              <a:rPr lang="en-US" dirty="0" err="1"/>
              <a:t>dimensiunile</a:t>
            </a:r>
            <a:r>
              <a:rPr lang="en-US" dirty="0"/>
              <a:t> </a:t>
            </a:r>
            <a:r>
              <a:rPr lang="x-none" dirty="0" smtClean="0"/>
              <a:t>suprafețelor de</a:t>
            </a:r>
            <a:r>
              <a:rPr lang="en-US" dirty="0" smtClean="0"/>
              <a:t> </a:t>
            </a:r>
            <a:r>
              <a:rPr lang="en-US" dirty="0"/>
              <a:t>contact </a:t>
            </a:r>
            <a:r>
              <a:rPr lang="en-US" dirty="0" err="1"/>
              <a:t>și</a:t>
            </a:r>
            <a:r>
              <a:rPr lang="en-US" dirty="0"/>
              <a:t> </a:t>
            </a:r>
            <a:r>
              <a:rPr lang="en-US" dirty="0" err="1"/>
              <a:t>alți</a:t>
            </a:r>
            <a:r>
              <a:rPr lang="en-US" dirty="0"/>
              <a:t> </a:t>
            </a:r>
            <a:r>
              <a:rPr lang="en-US" dirty="0" err="1"/>
              <a:t>parametri</a:t>
            </a:r>
            <a:r>
              <a:rPr lang="en-US" dirty="0"/>
              <a:t> </a:t>
            </a:r>
            <a:r>
              <a:rPr lang="en-US" dirty="0" err="1"/>
              <a:t>ai</a:t>
            </a:r>
            <a:r>
              <a:rPr lang="en-US" dirty="0"/>
              <a:t> </a:t>
            </a:r>
            <a:r>
              <a:rPr lang="en-US" dirty="0" err="1"/>
              <a:t>ansamblurilor</a:t>
            </a:r>
            <a:r>
              <a:rPr lang="en-US" dirty="0"/>
              <a:t> de </a:t>
            </a:r>
            <a:r>
              <a:rPr lang="en-US" dirty="0" err="1"/>
              <a:t>circuite</a:t>
            </a:r>
            <a:r>
              <a:rPr lang="en-US" dirty="0"/>
              <a:t> </a:t>
            </a:r>
            <a:r>
              <a:rPr lang="en-US" dirty="0" err="1"/>
              <a:t>imprimate</a:t>
            </a:r>
            <a:r>
              <a:rPr lang="en-US" dirty="0"/>
              <a:t>, care </a:t>
            </a:r>
            <a:r>
              <a:rPr lang="en-US" dirty="0" err="1"/>
              <a:t>sunt</a:t>
            </a:r>
            <a:r>
              <a:rPr lang="en-US" dirty="0"/>
              <a:t> </a:t>
            </a:r>
            <a:r>
              <a:rPr lang="en-US" dirty="0" err="1"/>
              <a:t>critice</a:t>
            </a:r>
            <a:r>
              <a:rPr lang="en-US" dirty="0"/>
              <a:t> </a:t>
            </a:r>
            <a:r>
              <a:rPr lang="en-US" dirty="0" err="1"/>
              <a:t>pentru</a:t>
            </a:r>
            <a:r>
              <a:rPr lang="en-US" dirty="0"/>
              <a:t> </a:t>
            </a:r>
            <a:r>
              <a:rPr lang="en-US" dirty="0" err="1"/>
              <a:t>montarea</a:t>
            </a:r>
            <a:r>
              <a:rPr lang="en-US" dirty="0"/>
              <a:t> </a:t>
            </a:r>
            <a:r>
              <a:rPr lang="en-US" dirty="0" err="1"/>
              <a:t>pe</a:t>
            </a:r>
            <a:r>
              <a:rPr lang="en-US" dirty="0"/>
              <a:t> </a:t>
            </a:r>
            <a:r>
              <a:rPr lang="en-US" dirty="0" err="1"/>
              <a:t>suprafață</a:t>
            </a:r>
            <a:r>
              <a:rPr lang="en-US" dirty="0"/>
              <a:t> a </a:t>
            </a:r>
            <a:r>
              <a:rPr lang="en-US" dirty="0" err="1"/>
              <a:t>plăcilor</a:t>
            </a:r>
            <a:r>
              <a:rPr lang="en-US" dirty="0"/>
              <a:t>. </a:t>
            </a:r>
          </a:p>
        </p:txBody>
      </p:sp>
    </p:spTree>
    <p:extLst>
      <p:ext uri="{BB962C8B-B14F-4D97-AF65-F5344CB8AC3E}">
        <p14:creationId xmlns:p14="http://schemas.microsoft.com/office/powerpoint/2010/main" val="1436150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0"/>
            <a:ext cx="8755810" cy="6740307"/>
          </a:xfrm>
          <a:prstGeom prst="rect">
            <a:avLst/>
          </a:prstGeom>
          <a:ln>
            <a:solidFill>
              <a:srgbClr val="FF0000"/>
            </a:solidFill>
          </a:ln>
        </p:spPr>
        <p:txBody>
          <a:bodyPr wrap="square">
            <a:spAutoFit/>
          </a:bodyPr>
          <a:lstStyle/>
          <a:p>
            <a:r>
              <a:rPr lang="en-US" sz="1600" dirty="0" err="1">
                <a:solidFill>
                  <a:srgbClr val="000000"/>
                </a:solidFill>
                <a:latin typeface="Times New Roman" pitchFamily="18" charset="0"/>
                <a:cs typeface="Times New Roman" pitchFamily="18" charset="0"/>
              </a:rPr>
              <a:t>Microcircuite</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în</a:t>
            </a:r>
            <a:r>
              <a:rPr lang="en-US" sz="1600" dirty="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carcase</a:t>
            </a:r>
            <a:r>
              <a:rPr lang="x-none" sz="1600" dirty="0" smtClean="0">
                <a:solidFill>
                  <a:srgbClr val="000000"/>
                </a:solidFill>
                <a:latin typeface="Times New Roman" pitchFamily="18" charset="0"/>
                <a:cs typeface="Times New Roman" pitchFamily="18" charset="0"/>
              </a:rPr>
              <a:t> BGA</a:t>
            </a:r>
          </a:p>
          <a:p>
            <a:r>
              <a:rPr lang="x-none" sz="1600" dirty="0" smtClean="0">
                <a:solidFill>
                  <a:srgbClr val="303030"/>
                </a:solidFill>
                <a:latin typeface="Times New Roman" pitchFamily="18" charset="0"/>
                <a:cs typeface="Times New Roman" pitchFamily="18" charset="0"/>
              </a:rPr>
              <a:t>Suprafețele</a:t>
            </a:r>
            <a:r>
              <a:rPr lang="en-US" sz="1600" dirty="0" smtClean="0">
                <a:solidFill>
                  <a:srgbClr val="303030"/>
                </a:solidFill>
                <a:latin typeface="Times New Roman" pitchFamily="18" charset="0"/>
                <a:cs typeface="Times New Roman" pitchFamily="18" charset="0"/>
              </a:rPr>
              <a:t> </a:t>
            </a:r>
            <a:r>
              <a:rPr lang="en-US" sz="1600" dirty="0">
                <a:solidFill>
                  <a:srgbClr val="303030"/>
                </a:solidFill>
                <a:latin typeface="Times New Roman" pitchFamily="18" charset="0"/>
                <a:cs typeface="Times New Roman" pitchFamily="18" charset="0"/>
              </a:rPr>
              <a:t>de contact ale BGA, </a:t>
            </a:r>
            <a:r>
              <a:rPr lang="en-US" sz="1600" dirty="0" err="1">
                <a:solidFill>
                  <a:srgbClr val="303030"/>
                </a:solidFill>
                <a:latin typeface="Times New Roman" pitchFamily="18" charset="0"/>
                <a:cs typeface="Times New Roman" pitchFamily="18" charset="0"/>
              </a:rPr>
              <a:t>precum</a:t>
            </a:r>
            <a:r>
              <a:rPr lang="en-US" sz="1600" dirty="0">
                <a:solidFill>
                  <a:srgbClr val="303030"/>
                </a:solidFill>
                <a:latin typeface="Times New Roman" pitchFamily="18" charset="0"/>
                <a:cs typeface="Times New Roman" pitchFamily="18" charset="0"/>
              </a:rPr>
              <a:t> </a:t>
            </a:r>
            <a:r>
              <a:rPr lang="en-US" sz="1600" dirty="0" err="1">
                <a:solidFill>
                  <a:srgbClr val="303030"/>
                </a:solidFill>
                <a:latin typeface="Times New Roman" pitchFamily="18" charset="0"/>
                <a:cs typeface="Times New Roman" pitchFamily="18" charset="0"/>
              </a:rPr>
              <a:t>și</a:t>
            </a:r>
            <a:r>
              <a:rPr lang="en-US" sz="1600" dirty="0">
                <a:solidFill>
                  <a:srgbClr val="303030"/>
                </a:solidFill>
                <a:latin typeface="Times New Roman" pitchFamily="18" charset="0"/>
                <a:cs typeface="Times New Roman" pitchFamily="18" charset="0"/>
              </a:rPr>
              <a:t> ale </a:t>
            </a:r>
            <a:r>
              <a:rPr lang="en-US" sz="1600" dirty="0" err="1">
                <a:solidFill>
                  <a:srgbClr val="303030"/>
                </a:solidFill>
                <a:latin typeface="Times New Roman" pitchFamily="18" charset="0"/>
                <a:cs typeface="Times New Roman" pitchFamily="18" charset="0"/>
              </a:rPr>
              <a:t>altor</a:t>
            </a:r>
            <a:r>
              <a:rPr lang="en-US" sz="1600" dirty="0">
                <a:solidFill>
                  <a:srgbClr val="303030"/>
                </a:solidFill>
                <a:latin typeface="Times New Roman" pitchFamily="18" charset="0"/>
                <a:cs typeface="Times New Roman" pitchFamily="18" charset="0"/>
              </a:rPr>
              <a:t> </a:t>
            </a:r>
            <a:r>
              <a:rPr lang="en-US" sz="1600" dirty="0" err="1">
                <a:solidFill>
                  <a:srgbClr val="303030"/>
                </a:solidFill>
                <a:latin typeface="Times New Roman" pitchFamily="18" charset="0"/>
                <a:cs typeface="Times New Roman" pitchFamily="18" charset="0"/>
              </a:rPr>
              <a:t>componente</a:t>
            </a:r>
            <a:r>
              <a:rPr lang="en-US" sz="1600" dirty="0">
                <a:solidFill>
                  <a:srgbClr val="303030"/>
                </a:solidFill>
                <a:latin typeface="Times New Roman" pitchFamily="18" charset="0"/>
                <a:cs typeface="Times New Roman" pitchFamily="18" charset="0"/>
              </a:rPr>
              <a:t>, </a:t>
            </a:r>
            <a:r>
              <a:rPr lang="en-US" sz="1600" dirty="0" err="1">
                <a:solidFill>
                  <a:srgbClr val="303030"/>
                </a:solidFill>
                <a:latin typeface="Times New Roman" pitchFamily="18" charset="0"/>
                <a:cs typeface="Times New Roman" pitchFamily="18" charset="0"/>
              </a:rPr>
              <a:t>trebuie</a:t>
            </a:r>
            <a:r>
              <a:rPr lang="en-US" sz="1600" dirty="0">
                <a:solidFill>
                  <a:srgbClr val="303030"/>
                </a:solidFill>
                <a:latin typeface="Times New Roman" pitchFamily="18" charset="0"/>
                <a:cs typeface="Times New Roman" pitchFamily="18" charset="0"/>
              </a:rPr>
              <a:t> </a:t>
            </a:r>
            <a:r>
              <a:rPr lang="en-US" sz="1600" dirty="0" err="1">
                <a:solidFill>
                  <a:srgbClr val="303030"/>
                </a:solidFill>
                <a:latin typeface="Times New Roman" pitchFamily="18" charset="0"/>
                <a:cs typeface="Times New Roman" pitchFamily="18" charset="0"/>
              </a:rPr>
              <a:t>izolate</a:t>
            </a:r>
            <a:r>
              <a:rPr lang="en-US" sz="1600" dirty="0">
                <a:solidFill>
                  <a:srgbClr val="303030"/>
                </a:solidFill>
                <a:latin typeface="Times New Roman" pitchFamily="18" charset="0"/>
                <a:cs typeface="Times New Roman" pitchFamily="18" charset="0"/>
              </a:rPr>
              <a:t> cu </a:t>
            </a:r>
            <a:r>
              <a:rPr lang="en-US" sz="1600" dirty="0" err="1">
                <a:solidFill>
                  <a:srgbClr val="303030"/>
                </a:solidFill>
                <a:latin typeface="Times New Roman" pitchFamily="18" charset="0"/>
                <a:cs typeface="Times New Roman" pitchFamily="18" charset="0"/>
              </a:rPr>
              <a:t>bariere</a:t>
            </a:r>
            <a:r>
              <a:rPr lang="en-US" sz="1600" dirty="0">
                <a:solidFill>
                  <a:srgbClr val="303030"/>
                </a:solidFill>
                <a:latin typeface="Times New Roman" pitchFamily="18" charset="0"/>
                <a:cs typeface="Times New Roman" pitchFamily="18" charset="0"/>
              </a:rPr>
              <a:t> </a:t>
            </a:r>
            <a:r>
              <a:rPr lang="en-US" sz="1600" dirty="0" err="1">
                <a:solidFill>
                  <a:srgbClr val="303030"/>
                </a:solidFill>
                <a:latin typeface="Times New Roman" pitchFamily="18" charset="0"/>
                <a:cs typeface="Times New Roman" pitchFamily="18" charset="0"/>
              </a:rPr>
              <a:t>termice</a:t>
            </a:r>
            <a:r>
              <a:rPr lang="en-US" sz="1600" dirty="0">
                <a:solidFill>
                  <a:srgbClr val="303030"/>
                </a:solidFill>
                <a:latin typeface="Times New Roman" pitchFamily="18" charset="0"/>
                <a:cs typeface="Times New Roman" pitchFamily="18" charset="0"/>
              </a:rPr>
              <a:t> de la </a:t>
            </a:r>
            <a:r>
              <a:rPr lang="en-US" sz="1600" dirty="0" err="1">
                <a:solidFill>
                  <a:srgbClr val="303030"/>
                </a:solidFill>
                <a:latin typeface="Times New Roman" pitchFamily="18" charset="0"/>
                <a:cs typeface="Times New Roman" pitchFamily="18" charset="0"/>
              </a:rPr>
              <a:t>poligoanele</a:t>
            </a:r>
            <a:r>
              <a:rPr lang="en-US" sz="1600" dirty="0">
                <a:solidFill>
                  <a:srgbClr val="303030"/>
                </a:solidFill>
                <a:latin typeface="Times New Roman" pitchFamily="18" charset="0"/>
                <a:cs typeface="Times New Roman" pitchFamily="18" charset="0"/>
              </a:rPr>
              <a:t> de </a:t>
            </a:r>
            <a:r>
              <a:rPr lang="en-US" sz="1600" dirty="0" err="1">
                <a:solidFill>
                  <a:srgbClr val="303030"/>
                </a:solidFill>
                <a:latin typeface="Times New Roman" pitchFamily="18" charset="0"/>
                <a:cs typeface="Times New Roman" pitchFamily="18" charset="0"/>
              </a:rPr>
              <a:t>putere</a:t>
            </a:r>
            <a:r>
              <a:rPr lang="en-US" sz="1600" dirty="0">
                <a:solidFill>
                  <a:srgbClr val="303030"/>
                </a:solidFill>
                <a:latin typeface="Times New Roman" pitchFamily="18" charset="0"/>
                <a:cs typeface="Times New Roman" pitchFamily="18" charset="0"/>
              </a:rPr>
              <a:t> </a:t>
            </a:r>
            <a:r>
              <a:rPr lang="en-US" sz="1600" dirty="0" err="1">
                <a:solidFill>
                  <a:srgbClr val="303030"/>
                </a:solidFill>
                <a:latin typeface="Times New Roman" pitchFamily="18" charset="0"/>
                <a:cs typeface="Times New Roman" pitchFamily="18" charset="0"/>
              </a:rPr>
              <a:t>și</a:t>
            </a:r>
            <a:r>
              <a:rPr lang="en-US" sz="1600" dirty="0">
                <a:solidFill>
                  <a:srgbClr val="303030"/>
                </a:solidFill>
                <a:latin typeface="Times New Roman" pitchFamily="18" charset="0"/>
                <a:cs typeface="Times New Roman" pitchFamily="18" charset="0"/>
              </a:rPr>
              <a:t> de la </a:t>
            </a:r>
            <a:r>
              <a:rPr lang="x-none" sz="1600" dirty="0" smtClean="0">
                <a:solidFill>
                  <a:srgbClr val="303030"/>
                </a:solidFill>
                <a:latin typeface="Times New Roman" pitchFamily="18" charset="0"/>
                <a:cs typeface="Times New Roman" pitchFamily="18" charset="0"/>
              </a:rPr>
              <a:t>împămîntare</a:t>
            </a:r>
            <a:r>
              <a:rPr lang="en-US" sz="1600" dirty="0" smtClean="0">
                <a:solidFill>
                  <a:srgbClr val="303030"/>
                </a:solidFill>
                <a:latin typeface="Times New Roman" pitchFamily="18" charset="0"/>
                <a:cs typeface="Times New Roman" pitchFamily="18" charset="0"/>
              </a:rPr>
              <a:t>.</a:t>
            </a:r>
          </a:p>
          <a:p>
            <a:r>
              <a:rPr lang="en-GB" sz="1600" dirty="0" smtClean="0">
                <a:solidFill>
                  <a:srgbClr val="303030"/>
                </a:solidFill>
                <a:latin typeface="Times New Roman" pitchFamily="18" charset="0"/>
                <a:cs typeface="Times New Roman" pitchFamily="18" charset="0"/>
              </a:rPr>
              <a:t>G</a:t>
            </a:r>
            <a:r>
              <a:rPr lang="x-none" sz="1600" dirty="0" smtClean="0">
                <a:solidFill>
                  <a:srgbClr val="303030"/>
                </a:solidFill>
                <a:latin typeface="Times New Roman" pitchFamily="18" charset="0"/>
                <a:cs typeface="Times New Roman" pitchFamily="18" charset="0"/>
              </a:rPr>
              <a:t>ăurile de contact </a:t>
            </a:r>
            <a:r>
              <a:rPr lang="x-none" sz="1600" dirty="0">
                <a:solidFill>
                  <a:srgbClr val="303030"/>
                </a:solidFill>
                <a:latin typeface="Times New Roman" pitchFamily="18" charset="0"/>
                <a:cs typeface="Times New Roman" pitchFamily="18" charset="0"/>
              </a:rPr>
              <a:t>trebuie separate de </a:t>
            </a:r>
            <a:r>
              <a:rPr lang="x-none" sz="1600" dirty="0" smtClean="0">
                <a:solidFill>
                  <a:srgbClr val="303030"/>
                </a:solidFill>
                <a:latin typeface="Times New Roman" pitchFamily="18" charset="0"/>
                <a:cs typeface="Times New Roman" pitchFamily="18" charset="0"/>
              </a:rPr>
              <a:t>conductor </a:t>
            </a:r>
            <a:r>
              <a:rPr lang="x-none" sz="1600" dirty="0">
                <a:solidFill>
                  <a:srgbClr val="303030"/>
                </a:solidFill>
                <a:latin typeface="Times New Roman" pitchFamily="18" charset="0"/>
                <a:cs typeface="Times New Roman" pitchFamily="18" charset="0"/>
              </a:rPr>
              <a:t>și acoperite cu o mască. Există două tipuri de </a:t>
            </a:r>
            <a:r>
              <a:rPr lang="x-none" sz="1600" dirty="0" smtClean="0">
                <a:solidFill>
                  <a:srgbClr val="303030"/>
                </a:solidFill>
                <a:latin typeface="Times New Roman" pitchFamily="18" charset="0"/>
                <a:cs typeface="Times New Roman" pitchFamily="18" charset="0"/>
              </a:rPr>
              <a:t>suprafețe de </a:t>
            </a:r>
            <a:r>
              <a:rPr lang="x-none" sz="1600" dirty="0">
                <a:solidFill>
                  <a:srgbClr val="303030"/>
                </a:solidFill>
                <a:latin typeface="Times New Roman" pitchFamily="18" charset="0"/>
                <a:cs typeface="Times New Roman" pitchFamily="18" charset="0"/>
              </a:rPr>
              <a:t>contact pentru BGA, în funcție de deschiderea din jurul lor a măștii de lipit</a:t>
            </a:r>
            <a:r>
              <a:rPr lang="x-none" sz="1600" dirty="0" smtClean="0">
                <a:solidFill>
                  <a:srgbClr val="303030"/>
                </a:solidFill>
                <a:latin typeface="Times New Roman" pitchFamily="18" charset="0"/>
                <a:cs typeface="Times New Roman" pitchFamily="18" charset="0"/>
              </a:rPr>
              <a:t>:</a:t>
            </a:r>
            <a:r>
              <a:rPr lang="ru-RU" sz="1600" dirty="0" smtClean="0">
                <a:solidFill>
                  <a:srgbClr val="FF0000"/>
                </a:solidFill>
                <a:latin typeface="Times New Roman" pitchFamily="18" charset="0"/>
                <a:cs typeface="Times New Roman" pitchFamily="18" charset="0"/>
              </a:rPr>
              <a:t> </a:t>
            </a:r>
            <a:r>
              <a:rPr lang="ru-RU" sz="1600" dirty="0">
                <a:latin typeface="Times New Roman" pitchFamily="18" charset="0"/>
                <a:cs typeface="Times New Roman" pitchFamily="18" charset="0"/>
              </a:rPr>
              <a:t>NSMD — </a:t>
            </a:r>
            <a:r>
              <a:rPr lang="ru-RU" sz="1600" dirty="0" err="1">
                <a:latin typeface="Times New Roman" pitchFamily="18" charset="0"/>
                <a:cs typeface="Times New Roman" pitchFamily="18" charset="0"/>
              </a:rPr>
              <a:t>Non</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Solder</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Mask</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Defined</a:t>
            </a:r>
            <a:r>
              <a:rPr lang="ru-RU" sz="1600" dirty="0">
                <a:latin typeface="Times New Roman" pitchFamily="18" charset="0"/>
                <a:cs typeface="Times New Roman" pitchFamily="18" charset="0"/>
              </a:rPr>
              <a:t> — </a:t>
            </a:r>
            <a:r>
              <a:rPr lang="it-IT" sz="1600" dirty="0">
                <a:latin typeface="Times New Roman" pitchFamily="18" charset="0"/>
                <a:cs typeface="Times New Roman" pitchFamily="18" charset="0"/>
              </a:rPr>
              <a:t>nedeterminat prin deschiderea din masca de lipit</a:t>
            </a:r>
            <a:r>
              <a:rPr lang="ru-RU" sz="1600" dirty="0" smtClean="0">
                <a:latin typeface="Times New Roman" pitchFamily="18" charset="0"/>
                <a:cs typeface="Times New Roman" pitchFamily="18" charset="0"/>
              </a:rPr>
              <a:t>, </a:t>
            </a:r>
            <a:r>
              <a:rPr lang="x-none" sz="1600" dirty="0" smtClean="0">
                <a:latin typeface="Times New Roman" pitchFamily="18" charset="0"/>
                <a:cs typeface="Times New Roman" pitchFamily="18" charset="0"/>
              </a:rPr>
              <a:t>și</a:t>
            </a:r>
            <a:r>
              <a:rPr lang="ru-RU" sz="1600" dirty="0">
                <a:latin typeface="Times New Roman" pitchFamily="18" charset="0"/>
                <a:cs typeface="Times New Roman" pitchFamily="18" charset="0"/>
              </a:rPr>
              <a:t> SMD — </a:t>
            </a:r>
            <a:r>
              <a:rPr lang="ru-RU" sz="1600" dirty="0" err="1">
                <a:latin typeface="Times New Roman" pitchFamily="18" charset="0"/>
                <a:cs typeface="Times New Roman" pitchFamily="18" charset="0"/>
              </a:rPr>
              <a:t>Solder</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Mask</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Defined</a:t>
            </a:r>
            <a:r>
              <a:rPr lang="ru-RU" sz="1600" dirty="0">
                <a:latin typeface="Times New Roman" pitchFamily="18" charset="0"/>
                <a:cs typeface="Times New Roman" pitchFamily="18" charset="0"/>
              </a:rPr>
              <a:t>, </a:t>
            </a:r>
            <a:r>
              <a:rPr lang="pt-BR" sz="1600" dirty="0">
                <a:latin typeface="Times New Roman" pitchFamily="18" charset="0"/>
                <a:cs typeface="Times New Roman" pitchFamily="18" charset="0"/>
              </a:rPr>
              <a:t>adică definit de o mască de lipit</a:t>
            </a:r>
            <a:r>
              <a:rPr lang="ru-RU" sz="1600" dirty="0" smtClean="0">
                <a:latin typeface="Times New Roman" pitchFamily="18" charset="0"/>
                <a:cs typeface="Times New Roman" pitchFamily="18" charset="0"/>
              </a:rPr>
              <a:t>. </a:t>
            </a:r>
            <a:endParaRPr lang="x-none" sz="1600" dirty="0" smtClean="0">
              <a:latin typeface="Times New Roman" pitchFamily="18" charset="0"/>
              <a:cs typeface="Times New Roman" pitchFamily="18" charset="0"/>
            </a:endParaRPr>
          </a:p>
          <a:p>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primul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caz</a:t>
            </a:r>
            <a:r>
              <a:rPr lang="en-US" sz="1600" dirty="0">
                <a:latin typeface="Times New Roman" pitchFamily="18" charset="0"/>
                <a:cs typeface="Times New Roman" pitchFamily="18" charset="0"/>
              </a:rPr>
              <a:t>, </a:t>
            </a:r>
            <a:r>
              <a:rPr lang="x-none" sz="1600" dirty="0" smtClean="0">
                <a:latin typeface="Times New Roman" pitchFamily="18" charset="0"/>
                <a:cs typeface="Times New Roman" pitchFamily="18" charset="0"/>
              </a:rPr>
              <a:t>suprafața de contact</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o </a:t>
            </a:r>
            <a:r>
              <a:rPr lang="en-US" sz="1600" dirty="0" err="1">
                <a:latin typeface="Times New Roman" pitchFamily="18" charset="0"/>
                <a:cs typeface="Times New Roman" pitchFamily="18" charset="0"/>
              </a:rPr>
              <a:t>zonă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mică</a:t>
            </a:r>
            <a:r>
              <a:rPr lang="en-US" sz="1600" dirty="0">
                <a:latin typeface="Times New Roman" pitchFamily="18" charset="0"/>
                <a:cs typeface="Times New Roman" pitchFamily="18" charset="0"/>
              </a:rPr>
              <a:t> din </a:t>
            </a:r>
            <a:r>
              <a:rPr lang="en-US" sz="1600" dirty="0" err="1">
                <a:latin typeface="Times New Roman" pitchFamily="18" charset="0"/>
                <a:cs typeface="Times New Roman" pitchFamily="18" charset="0"/>
              </a:rPr>
              <a:t>jurul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acesteia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sunt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complet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expuse</a:t>
            </a:r>
            <a:r>
              <a:rPr lang="en-US" sz="1600" dirty="0">
                <a:latin typeface="Times New Roman" pitchFamily="18" charset="0"/>
                <a:cs typeface="Times New Roman" pitchFamily="18" charset="0"/>
              </a:rPr>
              <a:t> din </a:t>
            </a:r>
            <a:r>
              <a:rPr lang="en-US" sz="1600" dirty="0" err="1">
                <a:latin typeface="Times New Roman" pitchFamily="18" charset="0"/>
                <a:cs typeface="Times New Roman" pitchFamily="18" charset="0"/>
              </a:rPr>
              <a:t>mască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al </a:t>
            </a:r>
            <a:r>
              <a:rPr lang="en-US" sz="1600" dirty="0" err="1">
                <a:latin typeface="Times New Roman" pitchFamily="18" charset="0"/>
                <a:cs typeface="Times New Roman" pitchFamily="18" charset="0"/>
              </a:rPr>
              <a:t>doilea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caz</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deschiderea</a:t>
            </a:r>
            <a:r>
              <a:rPr lang="en-US" sz="1600" dirty="0">
                <a:latin typeface="Times New Roman" pitchFamily="18" charset="0"/>
                <a:cs typeface="Times New Roman" pitchFamily="18" charset="0"/>
              </a:rPr>
              <a:t> de la </a:t>
            </a:r>
            <a:r>
              <a:rPr lang="en-US" sz="1600" dirty="0" err="1">
                <a:latin typeface="Times New Roman" pitchFamily="18" charset="0"/>
                <a:cs typeface="Times New Roman" pitchFamily="18" charset="0"/>
              </a:rPr>
              <a:t>mască</a:t>
            </a:r>
            <a:r>
              <a:rPr lang="en-US" sz="1600" dirty="0">
                <a:latin typeface="Times New Roman" pitchFamily="18" charset="0"/>
                <a:cs typeface="Times New Roman" pitchFamily="18" charset="0"/>
              </a:rPr>
              <a:t> se </a:t>
            </a:r>
            <a:r>
              <a:rPr lang="en-US" sz="1600" dirty="0" err="1">
                <a:latin typeface="Times New Roman" pitchFamily="18" charset="0"/>
                <a:cs typeface="Times New Roman" pitchFamily="18" charset="0"/>
              </a:rPr>
              <a:t>realizează</a:t>
            </a:r>
            <a:r>
              <a:rPr lang="en-US" sz="1600" dirty="0">
                <a:latin typeface="Times New Roman" pitchFamily="18" charset="0"/>
                <a:cs typeface="Times New Roman" pitchFamily="18" charset="0"/>
              </a:rPr>
              <a:t> cu o </a:t>
            </a:r>
            <a:r>
              <a:rPr lang="x-none" sz="1600" dirty="0" smtClean="0">
                <a:latin typeface="Times New Roman" pitchFamily="18" charset="0"/>
                <a:cs typeface="Times New Roman" pitchFamily="18" charset="0"/>
              </a:rPr>
              <a:t>suprafață</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mică</a:t>
            </a:r>
            <a:r>
              <a:rPr lang="en-US" sz="1600" dirty="0">
                <a:latin typeface="Times New Roman" pitchFamily="18" charset="0"/>
                <a:cs typeface="Times New Roman" pitchFamily="18" charset="0"/>
              </a:rPr>
              <a:t> care </a:t>
            </a:r>
            <a:r>
              <a:rPr lang="en-US" sz="1600" dirty="0" err="1">
                <a:latin typeface="Times New Roman" pitchFamily="18" charset="0"/>
                <a:cs typeface="Times New Roman" pitchFamily="18" charset="0"/>
              </a:rPr>
              <a:t>acoperă</a:t>
            </a:r>
            <a:r>
              <a:rPr lang="en-US" sz="1600" dirty="0">
                <a:latin typeface="Times New Roman" pitchFamily="18" charset="0"/>
                <a:cs typeface="Times New Roman" pitchFamily="18" charset="0"/>
              </a:rPr>
              <a:t> zona de contact. </a:t>
            </a:r>
            <a:endParaRPr lang="x-none"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Prima </a:t>
            </a:r>
            <a:r>
              <a:rPr lang="en-US" sz="1600" dirty="0" err="1">
                <a:latin typeface="Times New Roman" pitchFamily="18" charset="0"/>
                <a:cs typeface="Times New Roman" pitchFamily="18" charset="0"/>
              </a:rPr>
              <a:t>opțiune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oferă</a:t>
            </a:r>
            <a:r>
              <a:rPr lang="en-US" sz="1600" dirty="0">
                <a:latin typeface="Times New Roman" pitchFamily="18" charset="0"/>
                <a:cs typeface="Times New Roman" pitchFamily="18" charset="0"/>
              </a:rPr>
              <a:t> o </a:t>
            </a:r>
            <a:r>
              <a:rPr lang="en-US" sz="1600" dirty="0" err="1">
                <a:latin typeface="Times New Roman" pitchFamily="18" charset="0"/>
                <a:cs typeface="Times New Roman" pitchFamily="18" charset="0"/>
              </a:rPr>
              <a:t>rezistență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mai</a:t>
            </a:r>
            <a:r>
              <a:rPr lang="en-US" sz="1600" dirty="0">
                <a:latin typeface="Times New Roman" pitchFamily="18" charset="0"/>
                <a:cs typeface="Times New Roman" pitchFamily="18" charset="0"/>
              </a:rPr>
              <a:t> mare a </a:t>
            </a:r>
            <a:r>
              <a:rPr lang="en-US" sz="1600" dirty="0" err="1">
                <a:latin typeface="Times New Roman" pitchFamily="18" charset="0"/>
                <a:cs typeface="Times New Roman" pitchFamily="18" charset="0"/>
              </a:rPr>
              <a:t>îmbinării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lipite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datorită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unei</a:t>
            </a:r>
            <a:r>
              <a:rPr lang="en-US" sz="1600" dirty="0">
                <a:latin typeface="Times New Roman" pitchFamily="18" charset="0"/>
                <a:cs typeface="Times New Roman" pitchFamily="18" charset="0"/>
              </a:rPr>
              <a:t> zone de contact </a:t>
            </a:r>
            <a:r>
              <a:rPr lang="en-US" sz="1600" dirty="0" err="1">
                <a:latin typeface="Times New Roman" pitchFamily="18" charset="0"/>
                <a:cs typeface="Times New Roman" pitchFamily="18" charset="0"/>
              </a:rPr>
              <a:t>mai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a </a:t>
            </a:r>
            <a:r>
              <a:rPr lang="en-US" sz="1600" dirty="0" err="1">
                <a:latin typeface="Times New Roman" pitchFamily="18" charset="0"/>
                <a:cs typeface="Times New Roman" pitchFamily="18" charset="0"/>
              </a:rPr>
              <a:t>contactului</a:t>
            </a:r>
            <a:r>
              <a:rPr lang="en-US" sz="1600" dirty="0">
                <a:latin typeface="Times New Roman" pitchFamily="18" charset="0"/>
                <a:cs typeface="Times New Roman" pitchFamily="18" charset="0"/>
              </a:rPr>
              <a:t> cu </a:t>
            </a:r>
            <a:r>
              <a:rPr lang="en-US" sz="1600" dirty="0" err="1">
                <a:latin typeface="Times New Roman" pitchFamily="18" charset="0"/>
                <a:cs typeface="Times New Roman" pitchFamily="18" charset="0"/>
              </a:rPr>
              <a:t>părțile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laterale</a:t>
            </a:r>
            <a:r>
              <a:rPr lang="en-US" sz="1600" dirty="0">
                <a:latin typeface="Times New Roman" pitchFamily="18" charset="0"/>
                <a:cs typeface="Times New Roman" pitchFamily="18" charset="0"/>
              </a:rPr>
              <a:t> ale </a:t>
            </a:r>
            <a:r>
              <a:rPr lang="x-none" sz="1600" dirty="0" smtClean="0">
                <a:latin typeface="Times New Roman" pitchFamily="18" charset="0"/>
                <a:cs typeface="Times New Roman" pitchFamily="18" charset="0"/>
              </a:rPr>
              <a:t>suprafeței</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de contact, </a:t>
            </a:r>
            <a:r>
              <a:rPr lang="en-US" sz="1600" dirty="0" err="1">
                <a:latin typeface="Times New Roman" pitchFamily="18" charset="0"/>
                <a:cs typeface="Times New Roman" pitchFamily="18" charset="0"/>
              </a:rPr>
              <a:t>precum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o </a:t>
            </a:r>
            <a:r>
              <a:rPr lang="en-US" sz="1600" dirty="0" err="1">
                <a:latin typeface="Times New Roman" pitchFamily="18" charset="0"/>
                <a:cs typeface="Times New Roman" pitchFamily="18" charset="0"/>
              </a:rPr>
              <a:t>mai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bună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centrare</a:t>
            </a:r>
            <a:r>
              <a:rPr lang="en-US" sz="1600" dirty="0">
                <a:latin typeface="Times New Roman" pitchFamily="18" charset="0"/>
                <a:cs typeface="Times New Roman" pitchFamily="18" charset="0"/>
              </a:rPr>
              <a:t> a </a:t>
            </a:r>
            <a:r>
              <a:rPr lang="en-US" sz="1600" dirty="0" err="1">
                <a:latin typeface="Times New Roman" pitchFamily="18" charset="0"/>
                <a:cs typeface="Times New Roman" pitchFamily="18" charset="0"/>
              </a:rPr>
              <a:t>componentei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este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flexibilă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avansată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tehnologic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atât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producția</a:t>
            </a:r>
            <a:r>
              <a:rPr lang="en-US" sz="1600" dirty="0">
                <a:latin typeface="Times New Roman" pitchFamily="18" charset="0"/>
                <a:cs typeface="Times New Roman" pitchFamily="18" charset="0"/>
              </a:rPr>
              <a:t> de </a:t>
            </a:r>
            <a:r>
              <a:rPr lang="en-US" sz="1600" dirty="0" err="1">
                <a:latin typeface="Times New Roman" pitchFamily="18" charset="0"/>
                <a:cs typeface="Times New Roman" pitchFamily="18" charset="0"/>
              </a:rPr>
              <a:t>plăci</a:t>
            </a:r>
            <a:r>
              <a:rPr lang="en-US" sz="1600" dirty="0">
                <a:latin typeface="Times New Roman" pitchFamily="18" charset="0"/>
                <a:cs typeface="Times New Roman" pitchFamily="18" charset="0"/>
              </a:rPr>
              <a:t> cu </a:t>
            </a:r>
            <a:r>
              <a:rPr lang="en-US" sz="1600" dirty="0" err="1">
                <a:latin typeface="Times New Roman" pitchFamily="18" charset="0"/>
                <a:cs typeface="Times New Roman" pitchFamily="18" charset="0"/>
              </a:rPr>
              <a:t>circuite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imprimate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timpul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instalării</a:t>
            </a:r>
            <a:r>
              <a:rPr lang="en-US" sz="1600" dirty="0" smtClean="0">
                <a:latin typeface="Times New Roman" pitchFamily="18" charset="0"/>
                <a:cs typeface="Times New Roman" pitchFamily="18" charset="0"/>
              </a:rPr>
              <a:t>.</a:t>
            </a:r>
            <a:endParaRPr lang="x-none" sz="1600" dirty="0" smtClean="0">
              <a:latin typeface="Times New Roman" pitchFamily="18" charset="0"/>
              <a:cs typeface="Times New Roman" pitchFamily="18" charset="0"/>
            </a:endParaRPr>
          </a:p>
          <a:p>
            <a:r>
              <a:rPr lang="en-US" sz="1600" dirty="0" err="1">
                <a:latin typeface="Times New Roman" pitchFamily="18" charset="0"/>
                <a:cs typeface="Times New Roman" pitchFamily="18" charset="0"/>
              </a:rPr>
              <a:t>Avantajul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celei</a:t>
            </a:r>
            <a:r>
              <a:rPr lang="en-US" sz="1600" dirty="0">
                <a:latin typeface="Times New Roman" pitchFamily="18" charset="0"/>
                <a:cs typeface="Times New Roman" pitchFamily="18" charset="0"/>
              </a:rPr>
              <a:t> de-a </a:t>
            </a:r>
            <a:r>
              <a:rPr lang="en-US" sz="1600" dirty="0" err="1">
                <a:latin typeface="Times New Roman" pitchFamily="18" charset="0"/>
                <a:cs typeface="Times New Roman" pitchFamily="18" charset="0"/>
              </a:rPr>
              <a:t>doua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opțiuni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este</a:t>
            </a:r>
            <a:r>
              <a:rPr lang="en-US" sz="1600" dirty="0">
                <a:latin typeface="Times New Roman" pitchFamily="18" charset="0"/>
                <a:cs typeface="Times New Roman" pitchFamily="18" charset="0"/>
              </a:rPr>
              <a:t> de a </a:t>
            </a:r>
            <a:r>
              <a:rPr lang="en-US" sz="1600" dirty="0" err="1">
                <a:latin typeface="Times New Roman" pitchFamily="18" charset="0"/>
                <a:cs typeface="Times New Roman" pitchFamily="18" charset="0"/>
              </a:rPr>
              <a:t>crește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puterea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conexiunii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dintre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placa</a:t>
            </a:r>
            <a:r>
              <a:rPr lang="en-US" sz="1600" dirty="0">
                <a:latin typeface="Times New Roman" pitchFamily="18" charset="0"/>
                <a:cs typeface="Times New Roman" pitchFamily="18" charset="0"/>
              </a:rPr>
              <a:t> de contact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sine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dielectricul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plăcii</a:t>
            </a:r>
            <a:r>
              <a:rPr lang="en-US" sz="1600" dirty="0">
                <a:latin typeface="Times New Roman" pitchFamily="18" charset="0"/>
                <a:cs typeface="Times New Roman" pitchFamily="18" charset="0"/>
              </a:rPr>
              <a:t> de </a:t>
            </a:r>
            <a:r>
              <a:rPr lang="en-US" sz="1600" dirty="0" err="1">
                <a:latin typeface="Times New Roman" pitchFamily="18" charset="0"/>
                <a:cs typeface="Times New Roman" pitchFamily="18" charset="0"/>
              </a:rPr>
              <a:t>circuite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imprimate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Utilizarea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acestuia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este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justificată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dacă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procesul</a:t>
            </a:r>
            <a:r>
              <a:rPr lang="en-US" sz="1600" dirty="0">
                <a:latin typeface="Times New Roman" pitchFamily="18" charset="0"/>
                <a:cs typeface="Times New Roman" pitchFamily="18" charset="0"/>
              </a:rPr>
              <a:t> de </a:t>
            </a:r>
            <a:r>
              <a:rPr lang="en-US" sz="1600" dirty="0" err="1">
                <a:latin typeface="Times New Roman" pitchFamily="18" charset="0"/>
                <a:cs typeface="Times New Roman" pitchFamily="18" charset="0"/>
              </a:rPr>
              <a:t>asamblare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testare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funcționare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ulterioară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placa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poate</a:t>
            </a:r>
            <a:r>
              <a:rPr lang="en-US" sz="1600" dirty="0">
                <a:latin typeface="Times New Roman" pitchFamily="18" charset="0"/>
                <a:cs typeface="Times New Roman" pitchFamily="18" charset="0"/>
              </a:rPr>
              <a:t> fi </a:t>
            </a:r>
            <a:r>
              <a:rPr lang="en-US" sz="1600" dirty="0" err="1">
                <a:latin typeface="Times New Roman" pitchFamily="18" charset="0"/>
                <a:cs typeface="Times New Roman" pitchFamily="18" charset="0"/>
              </a:rPr>
              <a:t>supusă</a:t>
            </a:r>
            <a:r>
              <a:rPr lang="en-US" sz="1600" dirty="0">
                <a:latin typeface="Times New Roman" pitchFamily="18" charset="0"/>
                <a:cs typeface="Times New Roman" pitchFamily="18" charset="0"/>
              </a:rPr>
              <a:t> la </a:t>
            </a:r>
            <a:r>
              <a:rPr lang="en-US" sz="1600" dirty="0" err="1">
                <a:latin typeface="Times New Roman" pitchFamily="18" charset="0"/>
                <a:cs typeface="Times New Roman" pitchFamily="18" charset="0"/>
              </a:rPr>
              <a:t>îndoiri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semnificative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sau</a:t>
            </a:r>
            <a:r>
              <a:rPr lang="en-US" sz="1600" dirty="0">
                <a:latin typeface="Times New Roman" pitchFamily="18" charset="0"/>
                <a:cs typeface="Times New Roman" pitchFamily="18" charset="0"/>
              </a:rPr>
              <a:t> la </a:t>
            </a:r>
            <a:r>
              <a:rPr lang="en-US" sz="1600" dirty="0" err="1">
                <a:latin typeface="Times New Roman" pitchFamily="18" charset="0"/>
                <a:cs typeface="Times New Roman" pitchFamily="18" charset="0"/>
              </a:rPr>
              <a:t>alte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solicitări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fizice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precum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timpul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funcționării</a:t>
            </a:r>
            <a:r>
              <a:rPr lang="en-US" sz="1600" dirty="0">
                <a:latin typeface="Times New Roman" pitchFamily="18" charset="0"/>
                <a:cs typeface="Times New Roman" pitchFamily="18" charset="0"/>
              </a:rPr>
              <a:t> la </a:t>
            </a:r>
            <a:r>
              <a:rPr lang="en-US" sz="1600" dirty="0" err="1">
                <a:latin typeface="Times New Roman" pitchFamily="18" charset="0"/>
                <a:cs typeface="Times New Roman" pitchFamily="18" charset="0"/>
              </a:rPr>
              <a:t>scăderi</a:t>
            </a:r>
            <a:r>
              <a:rPr lang="en-US" sz="1600" dirty="0">
                <a:latin typeface="Times New Roman" pitchFamily="18" charset="0"/>
                <a:cs typeface="Times New Roman" pitchFamily="18" charset="0"/>
              </a:rPr>
              <a:t> de </a:t>
            </a:r>
            <a:r>
              <a:rPr lang="en-US" sz="1600" dirty="0" err="1">
                <a:latin typeface="Times New Roman" pitchFamily="18" charset="0"/>
                <a:cs typeface="Times New Roman" pitchFamily="18" charset="0"/>
              </a:rPr>
              <a:t>temperatură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ridicate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dacă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produsul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va</a:t>
            </a:r>
            <a:r>
              <a:rPr lang="en-US" sz="1600" dirty="0">
                <a:latin typeface="Times New Roman" pitchFamily="18" charset="0"/>
                <a:cs typeface="Times New Roman" pitchFamily="18" charset="0"/>
              </a:rPr>
              <a:t> fi </a:t>
            </a:r>
            <a:r>
              <a:rPr lang="en-US" sz="1600" dirty="0" err="1">
                <a:latin typeface="Times New Roman" pitchFamily="18" charset="0"/>
                <a:cs typeface="Times New Roman" pitchFamily="18" charset="0"/>
              </a:rPr>
              <a:t>supus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unor</a:t>
            </a:r>
            <a:r>
              <a:rPr lang="en-US" sz="1600" dirty="0">
                <a:latin typeface="Times New Roman" pitchFamily="18" charset="0"/>
                <a:cs typeface="Times New Roman" pitchFamily="18" charset="0"/>
              </a:rPr>
              <a:t> teste de </a:t>
            </a:r>
            <a:r>
              <a:rPr lang="en-US" sz="1600" dirty="0" err="1">
                <a:latin typeface="Times New Roman" pitchFamily="18" charset="0"/>
                <a:cs typeface="Times New Roman" pitchFamily="18" charset="0"/>
              </a:rPr>
              <a:t>temperatură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foarte</a:t>
            </a:r>
            <a:r>
              <a:rPr lang="en-US" sz="1600" dirty="0">
                <a:latin typeface="Times New Roman" pitchFamily="18" charset="0"/>
                <a:cs typeface="Times New Roman" pitchFamily="18" charset="0"/>
              </a:rPr>
              <a:t> severe</a:t>
            </a:r>
            <a:r>
              <a:rPr lang="en-US" sz="1600" dirty="0" smtClean="0">
                <a:latin typeface="Times New Roman" pitchFamily="18" charset="0"/>
                <a:cs typeface="Times New Roman" pitchFamily="18" charset="0"/>
              </a:rPr>
              <a:t>.</a:t>
            </a:r>
            <a:endParaRPr lang="x-none" sz="1600" dirty="0" smtClean="0">
              <a:latin typeface="Times New Roman" pitchFamily="18" charset="0"/>
              <a:cs typeface="Times New Roman" pitchFamily="18" charset="0"/>
            </a:endParaRPr>
          </a:p>
          <a:p>
            <a:r>
              <a:rPr lang="en-US" sz="1600" dirty="0" err="1">
                <a:latin typeface="Times New Roman" pitchFamily="18" charset="0"/>
                <a:cs typeface="Times New Roman" pitchFamily="18" charset="0"/>
              </a:rPr>
              <a:t>Dacă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documentele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producătorului</a:t>
            </a:r>
            <a:r>
              <a:rPr lang="en-US" sz="1600" dirty="0">
                <a:latin typeface="Times New Roman" pitchFamily="18" charset="0"/>
                <a:cs typeface="Times New Roman" pitchFamily="18" charset="0"/>
              </a:rPr>
              <a:t> nu </a:t>
            </a:r>
            <a:r>
              <a:rPr lang="en-US" sz="1600" dirty="0" err="1">
                <a:latin typeface="Times New Roman" pitchFamily="18" charset="0"/>
                <a:cs typeface="Times New Roman" pitchFamily="18" charset="0"/>
              </a:rPr>
              <a:t>indică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mod specific </a:t>
            </a:r>
            <a:r>
              <a:rPr lang="en-US" sz="1600" dirty="0" err="1">
                <a:latin typeface="Times New Roman" pitchFamily="18" charset="0"/>
                <a:cs typeface="Times New Roman" pitchFamily="18" charset="0"/>
              </a:rPr>
              <a:t>tipul</a:t>
            </a:r>
            <a:r>
              <a:rPr lang="en-US" sz="1600" dirty="0">
                <a:latin typeface="Times New Roman" pitchFamily="18" charset="0"/>
                <a:cs typeface="Times New Roman" pitchFamily="18" charset="0"/>
              </a:rPr>
              <a:t> site-</a:t>
            </a:r>
            <a:r>
              <a:rPr lang="en-US" sz="1600" dirty="0" err="1">
                <a:latin typeface="Times New Roman" pitchFamily="18" charset="0"/>
                <a:cs typeface="Times New Roman" pitchFamily="18" charset="0"/>
              </a:rPr>
              <a:t>ului</a:t>
            </a:r>
            <a:r>
              <a:rPr lang="en-US" sz="1600" dirty="0">
                <a:latin typeface="Times New Roman" pitchFamily="18" charset="0"/>
                <a:cs typeface="Times New Roman" pitchFamily="18" charset="0"/>
              </a:rPr>
              <a:t>, se </a:t>
            </a:r>
            <a:r>
              <a:rPr lang="en-US" sz="1600" dirty="0" err="1">
                <a:latin typeface="Times New Roman" pitchFamily="18" charset="0"/>
                <a:cs typeface="Times New Roman" pitchFamily="18" charset="0"/>
              </a:rPr>
              <a:t>recomandă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utilizarea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tipului</a:t>
            </a:r>
            <a:r>
              <a:rPr lang="en-US" sz="1600" dirty="0">
                <a:latin typeface="Times New Roman" pitchFamily="18" charset="0"/>
                <a:cs typeface="Times New Roman" pitchFamily="18" charset="0"/>
              </a:rPr>
              <a:t> NSMD</a:t>
            </a:r>
            <a:r>
              <a:rPr lang="en-US" sz="1600" dirty="0" smtClean="0">
                <a:latin typeface="Times New Roman" pitchFamily="18" charset="0"/>
                <a:cs typeface="Times New Roman" pitchFamily="18" charset="0"/>
              </a:rPr>
              <a:t>.</a:t>
            </a:r>
            <a:endParaRPr lang="x-none"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O </a:t>
            </a:r>
            <a:r>
              <a:rPr lang="en-US" sz="1600" dirty="0" err="1">
                <a:latin typeface="Times New Roman" pitchFamily="18" charset="0"/>
                <a:cs typeface="Times New Roman" pitchFamily="18" charset="0"/>
              </a:rPr>
              <a:t>caracteristică</a:t>
            </a:r>
            <a:r>
              <a:rPr lang="en-US" sz="1600" dirty="0">
                <a:latin typeface="Times New Roman" pitchFamily="18" charset="0"/>
                <a:cs typeface="Times New Roman" pitchFamily="18" charset="0"/>
              </a:rPr>
              <a:t> a </a:t>
            </a:r>
            <a:r>
              <a:rPr lang="en-US" sz="1600" dirty="0" err="1">
                <a:latin typeface="Times New Roman" pitchFamily="18" charset="0"/>
                <a:cs typeface="Times New Roman" pitchFamily="18" charset="0"/>
              </a:rPr>
              <a:t>cipurilor</a:t>
            </a:r>
            <a:r>
              <a:rPr lang="en-US" sz="1600" dirty="0">
                <a:latin typeface="Times New Roman" pitchFamily="18" charset="0"/>
                <a:cs typeface="Times New Roman" pitchFamily="18" charset="0"/>
              </a:rPr>
              <a:t> BGA </a:t>
            </a:r>
            <a:r>
              <a:rPr lang="en-US" sz="1600" dirty="0" err="1">
                <a:latin typeface="Times New Roman" pitchFamily="18" charset="0"/>
                <a:cs typeface="Times New Roman" pitchFamily="18" charset="0"/>
              </a:rPr>
              <a:t>este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pinii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sunt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ascunși</a:t>
            </a:r>
            <a:r>
              <a:rPr lang="en-US" sz="1600" dirty="0">
                <a:latin typeface="Times New Roman" pitchFamily="18" charset="0"/>
                <a:cs typeface="Times New Roman" pitchFamily="18" charset="0"/>
              </a:rPr>
              <a:t> sub </a:t>
            </a:r>
            <a:r>
              <a:rPr lang="en-US" sz="1600" dirty="0" err="1">
                <a:latin typeface="Times New Roman" pitchFamily="18" charset="0"/>
                <a:cs typeface="Times New Roman" pitchFamily="18" charset="0"/>
              </a:rPr>
              <a:t>carcasă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ceea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ce</a:t>
            </a:r>
            <a:r>
              <a:rPr lang="en-US" sz="1600" dirty="0">
                <a:latin typeface="Times New Roman" pitchFamily="18" charset="0"/>
                <a:cs typeface="Times New Roman" pitchFamily="18" charset="0"/>
              </a:rPr>
              <a:t> face </a:t>
            </a:r>
            <a:r>
              <a:rPr lang="en-US" sz="1600" dirty="0" err="1">
                <a:latin typeface="Times New Roman" pitchFamily="18" charset="0"/>
                <a:cs typeface="Times New Roman" pitchFamily="18" charset="0"/>
              </a:rPr>
              <a:t>dificilă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verificarea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calității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instalării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lor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Principalul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mijloc</a:t>
            </a:r>
            <a:r>
              <a:rPr lang="en-US" sz="1600" dirty="0">
                <a:latin typeface="Times New Roman" pitchFamily="18" charset="0"/>
                <a:cs typeface="Times New Roman" pitchFamily="18" charset="0"/>
              </a:rPr>
              <a:t> de </a:t>
            </a:r>
            <a:r>
              <a:rPr lang="en-US" sz="1600" dirty="0" err="1">
                <a:latin typeface="Times New Roman" pitchFamily="18" charset="0"/>
                <a:cs typeface="Times New Roman" pitchFamily="18" charset="0"/>
              </a:rPr>
              <a:t>inspecție</a:t>
            </a:r>
            <a:r>
              <a:rPr lang="en-US" sz="1600" dirty="0">
                <a:latin typeface="Times New Roman" pitchFamily="18" charset="0"/>
                <a:cs typeface="Times New Roman" pitchFamily="18" charset="0"/>
              </a:rPr>
              <a:t> a </a:t>
            </a:r>
            <a:r>
              <a:rPr lang="en-US" sz="1600" dirty="0" err="1">
                <a:latin typeface="Times New Roman" pitchFamily="18" charset="0"/>
                <a:cs typeface="Times New Roman" pitchFamily="18" charset="0"/>
              </a:rPr>
              <a:t>îmbinărilor</a:t>
            </a:r>
            <a:r>
              <a:rPr lang="en-US" sz="1600" dirty="0">
                <a:latin typeface="Times New Roman" pitchFamily="18" charset="0"/>
                <a:cs typeface="Times New Roman" pitchFamily="18" charset="0"/>
              </a:rPr>
              <a:t> de </a:t>
            </a:r>
            <a:r>
              <a:rPr lang="en-US" sz="1600" dirty="0" err="1">
                <a:latin typeface="Times New Roman" pitchFamily="18" charset="0"/>
                <a:cs typeface="Times New Roman" pitchFamily="18" charset="0"/>
              </a:rPr>
              <a:t>lipit</a:t>
            </a:r>
            <a:r>
              <a:rPr lang="en-US" sz="1600" dirty="0">
                <a:latin typeface="Times New Roman" pitchFamily="18" charset="0"/>
                <a:cs typeface="Times New Roman" pitchFamily="18" charset="0"/>
              </a:rPr>
              <a:t> ale </a:t>
            </a:r>
            <a:r>
              <a:rPr lang="en-US" sz="1600" dirty="0" err="1">
                <a:latin typeface="Times New Roman" pitchFamily="18" charset="0"/>
                <a:cs typeface="Times New Roman" pitchFamily="18" charset="0"/>
              </a:rPr>
              <a:t>acestor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microcircuite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este</a:t>
            </a:r>
            <a:r>
              <a:rPr lang="en-US" sz="1600" dirty="0">
                <a:latin typeface="Times New Roman" pitchFamily="18" charset="0"/>
                <a:cs typeface="Times New Roman" pitchFamily="18" charset="0"/>
              </a:rPr>
              <a:t> </a:t>
            </a:r>
            <a:r>
              <a:rPr lang="x-none" sz="1600" dirty="0" smtClean="0">
                <a:latin typeface="Times New Roman" pitchFamily="18" charset="0"/>
                <a:cs typeface="Times New Roman" pitchFamily="18" charset="0"/>
              </a:rPr>
              <a:t>verificarea</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cu raze X. Dar </a:t>
            </a:r>
            <a:r>
              <a:rPr lang="en-US" sz="1600" dirty="0" err="1">
                <a:latin typeface="Times New Roman" pitchFamily="18" charset="0"/>
                <a:cs typeface="Times New Roman" pitchFamily="18" charset="0"/>
              </a:rPr>
              <a:t>chiar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acest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caz</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poate</a:t>
            </a:r>
            <a:r>
              <a:rPr lang="en-US" sz="1600" dirty="0">
                <a:latin typeface="Times New Roman" pitchFamily="18" charset="0"/>
                <a:cs typeface="Times New Roman" pitchFamily="18" charset="0"/>
              </a:rPr>
              <a:t> fi </a:t>
            </a:r>
            <a:r>
              <a:rPr lang="en-US" sz="1600" dirty="0" err="1">
                <a:latin typeface="Times New Roman" pitchFamily="18" charset="0"/>
                <a:cs typeface="Times New Roman" pitchFamily="18" charset="0"/>
              </a:rPr>
              <a:t>dificil</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să</a:t>
            </a:r>
            <a:r>
              <a:rPr lang="en-US" sz="1600" dirty="0">
                <a:latin typeface="Times New Roman" pitchFamily="18" charset="0"/>
                <a:cs typeface="Times New Roman" pitchFamily="18" charset="0"/>
              </a:rPr>
              <a:t> se </a:t>
            </a:r>
            <a:r>
              <a:rPr lang="en-US" sz="1600" dirty="0" err="1">
                <a:latin typeface="Times New Roman" pitchFamily="18" charset="0"/>
                <a:cs typeface="Times New Roman" pitchFamily="18" charset="0"/>
              </a:rPr>
              <a:t>detecteze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unele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defecte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chiar</a:t>
            </a:r>
            <a:r>
              <a:rPr lang="en-US" sz="1600" dirty="0">
                <a:latin typeface="Times New Roman" pitchFamily="18" charset="0"/>
                <a:cs typeface="Times New Roman" pitchFamily="18" charset="0"/>
              </a:rPr>
              <a:t> cum </a:t>
            </a:r>
            <a:r>
              <a:rPr lang="en-US" sz="1600" dirty="0" err="1">
                <a:latin typeface="Times New Roman" pitchFamily="18" charset="0"/>
                <a:cs typeface="Times New Roman" pitchFamily="18" charset="0"/>
              </a:rPr>
              <a:t>ar</a:t>
            </a:r>
            <a:r>
              <a:rPr lang="en-US" sz="1600" dirty="0">
                <a:latin typeface="Times New Roman" pitchFamily="18" charset="0"/>
                <a:cs typeface="Times New Roman" pitchFamily="18" charset="0"/>
              </a:rPr>
              <a:t> fi </a:t>
            </a:r>
            <a:r>
              <a:rPr lang="en-US" sz="1600" dirty="0" err="1">
                <a:latin typeface="Times New Roman" pitchFamily="18" charset="0"/>
                <a:cs typeface="Times New Roman" pitchFamily="18" charset="0"/>
              </a:rPr>
              <a:t>alunecarea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concluziilor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individuale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Pentru</a:t>
            </a:r>
            <a:r>
              <a:rPr lang="en-US" sz="1600" dirty="0">
                <a:latin typeface="Times New Roman" pitchFamily="18" charset="0"/>
                <a:cs typeface="Times New Roman" pitchFamily="18" charset="0"/>
              </a:rPr>
              <a:t> a </a:t>
            </a:r>
            <a:r>
              <a:rPr lang="en-US" sz="1600" dirty="0" err="1">
                <a:latin typeface="Times New Roman" pitchFamily="18" charset="0"/>
                <a:cs typeface="Times New Roman" pitchFamily="18" charset="0"/>
              </a:rPr>
              <a:t>crește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eficiența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controlului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lipirii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acestor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microcircuite</a:t>
            </a:r>
            <a:r>
              <a:rPr lang="en-US" sz="1600" dirty="0">
                <a:latin typeface="Times New Roman" pitchFamily="18" charset="0"/>
                <a:cs typeface="Times New Roman" pitchFamily="18" charset="0"/>
              </a:rPr>
              <a:t>, se </a:t>
            </a:r>
            <a:r>
              <a:rPr lang="en-US" sz="1600" dirty="0" err="1">
                <a:latin typeface="Times New Roman" pitchFamily="18" charset="0"/>
                <a:cs typeface="Times New Roman" pitchFamily="18" charset="0"/>
              </a:rPr>
              <a:t>recomandă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să</a:t>
            </a:r>
            <a:r>
              <a:rPr lang="en-US" sz="1600" dirty="0">
                <a:latin typeface="Times New Roman" pitchFamily="18" charset="0"/>
                <a:cs typeface="Times New Roman" pitchFamily="18" charset="0"/>
              </a:rPr>
              <a:t> se </a:t>
            </a:r>
            <a:r>
              <a:rPr lang="en-US" sz="1600" dirty="0" err="1">
                <a:latin typeface="Times New Roman" pitchFamily="18" charset="0"/>
                <a:cs typeface="Times New Roman" pitchFamily="18" charset="0"/>
              </a:rPr>
              <a:t>acorde</a:t>
            </a:r>
            <a:r>
              <a:rPr lang="en-US" sz="1600" dirty="0">
                <a:latin typeface="Times New Roman" pitchFamily="18" charset="0"/>
                <a:cs typeface="Times New Roman" pitchFamily="18" charset="0"/>
              </a:rPr>
              <a:t> </a:t>
            </a:r>
            <a:r>
              <a:rPr lang="x-none" sz="1600" dirty="0" smtClean="0">
                <a:latin typeface="Times New Roman" pitchFamily="18" charset="0"/>
                <a:cs typeface="Times New Roman" pitchFamily="18" charset="0"/>
              </a:rPr>
              <a:t>suprafețelor</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de contact o </a:t>
            </a:r>
            <a:r>
              <a:rPr lang="en-US" sz="1600" dirty="0" err="1">
                <a:latin typeface="Times New Roman" pitchFamily="18" charset="0"/>
                <a:cs typeface="Times New Roman" pitchFamily="18" charset="0"/>
              </a:rPr>
              <a:t>formă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specială</a:t>
            </a:r>
            <a:r>
              <a:rPr lang="en-US" sz="1600" dirty="0" smtClean="0">
                <a:latin typeface="Times New Roman" pitchFamily="18" charset="0"/>
                <a:cs typeface="Times New Roman" pitchFamily="18" charset="0"/>
              </a:rPr>
              <a:t>.</a:t>
            </a:r>
            <a:endParaRPr lang="x-none" sz="1600" dirty="0" smtClean="0">
              <a:latin typeface="Times New Roman" pitchFamily="18" charset="0"/>
              <a:cs typeface="Times New Roman" pitchFamily="18" charset="0"/>
            </a:endParaRPr>
          </a:p>
          <a:p>
            <a:r>
              <a:rPr lang="en-US" sz="1600" dirty="0" err="1">
                <a:latin typeface="Times New Roman" pitchFamily="18" charset="0"/>
                <a:cs typeface="Times New Roman" pitchFamily="18" charset="0"/>
              </a:rPr>
              <a:t>Atunci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când</a:t>
            </a:r>
            <a:r>
              <a:rPr lang="en-US" sz="1600" dirty="0">
                <a:latin typeface="Times New Roman" pitchFamily="18" charset="0"/>
                <a:cs typeface="Times New Roman" pitchFamily="18" charset="0"/>
              </a:rPr>
              <a:t> se </a:t>
            </a:r>
            <a:r>
              <a:rPr lang="en-US" sz="1600" dirty="0" err="1">
                <a:latin typeface="Times New Roman" pitchFamily="18" charset="0"/>
                <a:cs typeface="Times New Roman" pitchFamily="18" charset="0"/>
              </a:rPr>
              <a:t>utilizează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astfel</a:t>
            </a:r>
            <a:r>
              <a:rPr lang="en-US" sz="1600" dirty="0">
                <a:latin typeface="Times New Roman" pitchFamily="18" charset="0"/>
                <a:cs typeface="Times New Roman" pitchFamily="18" charset="0"/>
              </a:rPr>
              <a:t> de </a:t>
            </a:r>
            <a:r>
              <a:rPr lang="x-none" sz="1600" dirty="0" smtClean="0">
                <a:latin typeface="Times New Roman" pitchFamily="18" charset="0"/>
                <a:cs typeface="Times New Roman" pitchFamily="18" charset="0"/>
              </a:rPr>
              <a:t>suprafețe de contact</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îmbinarea</a:t>
            </a:r>
            <a:r>
              <a:rPr lang="en-US" sz="1600" dirty="0">
                <a:latin typeface="Times New Roman" pitchFamily="18" charset="0"/>
                <a:cs typeface="Times New Roman" pitchFamily="18" charset="0"/>
              </a:rPr>
              <a:t> de </a:t>
            </a:r>
            <a:r>
              <a:rPr lang="en-US" sz="1600" dirty="0" err="1">
                <a:latin typeface="Times New Roman" pitchFamily="18" charset="0"/>
                <a:cs typeface="Times New Roman" pitchFamily="18" charset="0"/>
              </a:rPr>
              <a:t>lipit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capătă</a:t>
            </a:r>
            <a:r>
              <a:rPr lang="en-US" sz="1600" dirty="0">
                <a:latin typeface="Times New Roman" pitchFamily="18" charset="0"/>
                <a:cs typeface="Times New Roman" pitchFamily="18" charset="0"/>
              </a:rPr>
              <a:t> o </a:t>
            </a:r>
            <a:r>
              <a:rPr lang="en-US" sz="1600" dirty="0" err="1">
                <a:latin typeface="Times New Roman" pitchFamily="18" charset="0"/>
                <a:cs typeface="Times New Roman" pitchFamily="18" charset="0"/>
              </a:rPr>
              <a:t>formă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caracteristică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ceea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crește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semnificativ</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eficiența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verificării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special </a:t>
            </a:r>
            <a:r>
              <a:rPr lang="en-US" sz="1600" dirty="0" err="1">
                <a:latin typeface="Times New Roman" pitchFamily="18" charset="0"/>
                <a:cs typeface="Times New Roman" pitchFamily="18" charset="0"/>
              </a:rPr>
              <a:t>în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modul</a:t>
            </a:r>
            <a:r>
              <a:rPr lang="en-US" sz="1600" dirty="0">
                <a:latin typeface="Times New Roman" pitchFamily="18" charset="0"/>
                <a:cs typeface="Times New Roman" pitchFamily="18" charset="0"/>
              </a:rPr>
              <a:t> automat.</a:t>
            </a:r>
            <a:endParaRPr lang="ru-RU" sz="1600" dirty="0">
              <a:latin typeface="Times New Roman" pitchFamily="18" charset="0"/>
              <a:cs typeface="Times New Roman" pitchFamily="18" charset="0"/>
            </a:endParaRPr>
          </a:p>
        </p:txBody>
      </p:sp>
      <p:pic>
        <p:nvPicPr>
          <p:cNvPr id="8194" name="Picture 2" descr="NSMD и SMD площадки BG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0702" y="1"/>
            <a:ext cx="3341298" cy="26052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Площадки BGA, оптимизированные под рентген-контрол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0702" y="2605294"/>
            <a:ext cx="3341298" cy="2140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овтест АТЕ — Самый полный материал в интернете о BGA микросхемах"/>
          <p:cNvPicPr>
            <a:picLocks noChangeAspect="1" noChangeArrowheads="1"/>
          </p:cNvPicPr>
          <p:nvPr/>
        </p:nvPicPr>
        <p:blipFill rotWithShape="1">
          <a:blip r:embed="rId5">
            <a:extLst>
              <a:ext uri="{28A0092B-C50C-407E-A947-70E740481C1C}">
                <a14:useLocalDpi xmlns:a14="http://schemas.microsoft.com/office/drawing/2010/main" val="0"/>
              </a:ext>
            </a:extLst>
          </a:blip>
          <a:srcRect t="15273" b="15234"/>
          <a:stretch/>
        </p:blipFill>
        <p:spPr bwMode="auto">
          <a:xfrm>
            <a:off x="8936031" y="4654620"/>
            <a:ext cx="3170639" cy="220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83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93125" y="42692"/>
            <a:ext cx="10989276" cy="6815308"/>
          </a:xfrm>
          <a:prstGeom prst="rect">
            <a:avLst/>
          </a:prstGeom>
        </p:spPr>
      </p:pic>
    </p:spTree>
    <p:extLst>
      <p:ext uri="{BB962C8B-B14F-4D97-AF65-F5344CB8AC3E}">
        <p14:creationId xmlns:p14="http://schemas.microsoft.com/office/powerpoint/2010/main" val="181924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2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Panelarea plachetelor </a:t>
            </a:r>
            <a:r>
              <a:rPr kumimoji="0" lang="ro-RO"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cablaj imprimat constă în montarea elementelor pe un set de plachete în acelaşi timp cu decuparea pachetelor din panou în continuare. La formarea panoului de plachete sut urmatoarele restricţii:</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la marginea panoului şi între plachetele de cablaj imprimat trebuie să fie de la 3.8 pîna la 10 mm.</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o-RO"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Pentru poziţionarea panoului se utilizează 4 găuri de reper.</a:t>
            </a:r>
            <a:endParaRPr kumimoji="0" lang="ro-RO"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5710687" y="1667051"/>
            <a:ext cx="6481313" cy="5189664"/>
          </a:xfrm>
          <a:prstGeom prst="rect">
            <a:avLst/>
          </a:prstGeom>
        </p:spPr>
      </p:pic>
      <p:pic>
        <p:nvPicPr>
          <p:cNvPr id="2051" name="Picture 3" descr="https://a-contract.ru/fileadmin/user_upload/21-04-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2" y="1834833"/>
            <a:ext cx="3497724" cy="24441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Радиолюбительская технология: как я заказал монтаж печатной платы на  китайской фабрике / Хаб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78940"/>
            <a:ext cx="3536826" cy="257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57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93602" y="242522"/>
            <a:ext cx="11751162" cy="5046169"/>
          </a:xfrm>
          <a:prstGeom prst="rect">
            <a:avLst/>
          </a:prstGeom>
        </p:spPr>
      </p:pic>
    </p:spTree>
    <p:extLst>
      <p:ext uri="{BB962C8B-B14F-4D97-AF65-F5344CB8AC3E}">
        <p14:creationId xmlns:p14="http://schemas.microsoft.com/office/powerpoint/2010/main" val="282424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0"/>
            <a:ext cx="8298981" cy="2246769"/>
          </a:xfrm>
          <a:prstGeom prst="rect">
            <a:avLst/>
          </a:prstGeom>
          <a:ln>
            <a:solidFill>
              <a:srgbClr val="FF0000"/>
            </a:solidFill>
          </a:ln>
        </p:spPr>
        <p:txBody>
          <a:bodyPr wrap="square">
            <a:spAutoFit/>
          </a:bodyPr>
          <a:lstStyle/>
          <a:p>
            <a:r>
              <a:rPr lang="x-none" sz="1400" dirty="0" smtClean="0">
                <a:solidFill>
                  <a:srgbClr val="000000"/>
                </a:solidFill>
                <a:latin typeface="Times New Roman" pitchFamily="18" charset="0"/>
                <a:cs typeface="Times New Roman" pitchFamily="18" charset="0"/>
              </a:rPr>
              <a:t>Găuri</a:t>
            </a:r>
            <a:r>
              <a:rPr lang="en-US" sz="1400" dirty="0" smtClean="0">
                <a:solidFill>
                  <a:srgbClr val="000000"/>
                </a:solidFill>
                <a:latin typeface="Times New Roman" pitchFamily="18" charset="0"/>
                <a:cs typeface="Times New Roman" pitchFamily="18" charset="0"/>
              </a:rPr>
              <a:t> </a:t>
            </a:r>
            <a:r>
              <a:rPr lang="x-none" sz="1400" dirty="0" smtClean="0">
                <a:solidFill>
                  <a:srgbClr val="000000"/>
                </a:solidFill>
                <a:latin typeface="Times New Roman" pitchFamily="18" charset="0"/>
                <a:cs typeface="Times New Roman" pitchFamily="18" charset="0"/>
              </a:rPr>
              <a:t>de reper</a:t>
            </a:r>
          </a:p>
          <a:p>
            <a:r>
              <a:rPr lang="en-US" sz="1400" dirty="0" err="1" smtClean="0">
                <a:solidFill>
                  <a:srgbClr val="303030"/>
                </a:solidFill>
                <a:latin typeface="Times New Roman" pitchFamily="18" charset="0"/>
                <a:cs typeface="Times New Roman" pitchFamily="18" charset="0"/>
              </a:rPr>
              <a:t>Fiecare</a:t>
            </a:r>
            <a:r>
              <a:rPr lang="en-US" sz="1400" dirty="0" smtClean="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placă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trebuie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aibă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cel</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puțin</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trei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semne</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referință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necesare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pentru</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sistemele</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viziune</a:t>
            </a:r>
            <a:r>
              <a:rPr lang="en-US" sz="1400" dirty="0">
                <a:solidFill>
                  <a:srgbClr val="303030"/>
                </a:solidFill>
                <a:latin typeface="Times New Roman" pitchFamily="18" charset="0"/>
                <a:cs typeface="Times New Roman" pitchFamily="18" charset="0"/>
              </a:rPr>
              <a:t> ale </a:t>
            </a:r>
            <a:r>
              <a:rPr lang="en-US" sz="1400" dirty="0" err="1">
                <a:solidFill>
                  <a:srgbClr val="303030"/>
                </a:solidFill>
                <a:latin typeface="Times New Roman" pitchFamily="18" charset="0"/>
                <a:cs typeface="Times New Roman" pitchFamily="18" charset="0"/>
              </a:rPr>
              <a:t>echipamentelor</a:t>
            </a:r>
            <a:r>
              <a:rPr lang="en-US" sz="1400" dirty="0">
                <a:solidFill>
                  <a:srgbClr val="303030"/>
                </a:solidFill>
                <a:latin typeface="Times New Roman" pitchFamily="18" charset="0"/>
                <a:cs typeface="Times New Roman" pitchFamily="18" charset="0"/>
              </a:rPr>
              <a:t> automate.</a:t>
            </a:r>
          </a:p>
          <a:p>
            <a:r>
              <a:rPr lang="en-US" sz="1400" dirty="0" err="1">
                <a:solidFill>
                  <a:srgbClr val="303030"/>
                </a:solidFill>
                <a:latin typeface="Times New Roman" pitchFamily="18" charset="0"/>
                <a:cs typeface="Times New Roman" pitchFamily="18" charset="0"/>
              </a:rPr>
              <a:t>Semnele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fiduciale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trebuie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fie zone </a:t>
            </a:r>
            <a:r>
              <a:rPr lang="en-US" sz="1400" dirty="0" err="1">
                <a:solidFill>
                  <a:srgbClr val="303030"/>
                </a:solidFill>
                <a:latin typeface="Times New Roman" pitchFamily="18" charset="0"/>
                <a:cs typeface="Times New Roman" pitchFamily="18" charset="0"/>
              </a:rPr>
              <a:t>rotunde</a:t>
            </a:r>
            <a:r>
              <a:rPr lang="en-US" sz="1400" dirty="0">
                <a:solidFill>
                  <a:srgbClr val="303030"/>
                </a:solidFill>
                <a:latin typeface="Times New Roman" pitchFamily="18" charset="0"/>
                <a:cs typeface="Times New Roman" pitchFamily="18" charset="0"/>
              </a:rPr>
              <a:t> cu un </a:t>
            </a:r>
            <a:r>
              <a:rPr lang="en-US" sz="1400" dirty="0" err="1">
                <a:solidFill>
                  <a:srgbClr val="303030"/>
                </a:solidFill>
                <a:latin typeface="Times New Roman" pitchFamily="18" charset="0"/>
                <a:cs typeface="Times New Roman" pitchFamily="18" charset="0"/>
              </a:rPr>
              <a:t>diametru</a:t>
            </a:r>
            <a:r>
              <a:rPr lang="en-US" sz="1400" dirty="0">
                <a:solidFill>
                  <a:srgbClr val="303030"/>
                </a:solidFill>
                <a:latin typeface="Times New Roman" pitchFamily="18" charset="0"/>
                <a:cs typeface="Times New Roman" pitchFamily="18" charset="0"/>
              </a:rPr>
              <a:t> de 1 mm, </a:t>
            </a:r>
            <a:r>
              <a:rPr lang="en-US" sz="1400" dirty="0" err="1">
                <a:solidFill>
                  <a:srgbClr val="303030"/>
                </a:solidFill>
                <a:latin typeface="Times New Roman" pitchFamily="18" charset="0"/>
                <a:cs typeface="Times New Roman" pitchFamily="18" charset="0"/>
              </a:rPr>
              <a:t>deschise</a:t>
            </a:r>
            <a:r>
              <a:rPr lang="en-US" sz="1400" dirty="0">
                <a:solidFill>
                  <a:srgbClr val="303030"/>
                </a:solidFill>
                <a:latin typeface="Times New Roman" pitchFamily="18" charset="0"/>
                <a:cs typeface="Times New Roman" pitchFamily="18" charset="0"/>
              </a:rPr>
              <a:t> de la </a:t>
            </a:r>
            <a:r>
              <a:rPr lang="en-US" sz="1400" dirty="0" err="1">
                <a:solidFill>
                  <a:srgbClr val="303030"/>
                </a:solidFill>
                <a:latin typeface="Times New Roman" pitchFamily="18" charset="0"/>
                <a:cs typeface="Times New Roman" pitchFamily="18" charset="0"/>
              </a:rPr>
              <a:t>mască</a:t>
            </a:r>
            <a:r>
              <a:rPr lang="en-US" sz="1400" dirty="0">
                <a:solidFill>
                  <a:srgbClr val="303030"/>
                </a:solidFill>
                <a:latin typeface="Times New Roman" pitchFamily="18" charset="0"/>
                <a:cs typeface="Times New Roman" pitchFamily="18" charset="0"/>
              </a:rPr>
              <a:t> la un </a:t>
            </a:r>
            <a:r>
              <a:rPr lang="en-US" sz="1400" dirty="0" err="1">
                <a:solidFill>
                  <a:srgbClr val="303030"/>
                </a:solidFill>
                <a:latin typeface="Times New Roman" pitchFamily="18" charset="0"/>
                <a:cs typeface="Times New Roman" pitchFamily="18" charset="0"/>
              </a:rPr>
              <a:t>diametru</a:t>
            </a:r>
            <a:r>
              <a:rPr lang="en-US" sz="1400" dirty="0">
                <a:solidFill>
                  <a:srgbClr val="303030"/>
                </a:solidFill>
                <a:latin typeface="Times New Roman" pitchFamily="18" charset="0"/>
                <a:cs typeface="Times New Roman" pitchFamily="18" charset="0"/>
              </a:rPr>
              <a:t> de 3-4 mm</a:t>
            </a:r>
            <a:r>
              <a:rPr lang="en-US" sz="1400" dirty="0" smtClean="0">
                <a:solidFill>
                  <a:srgbClr val="303030"/>
                </a:solidFill>
                <a:latin typeface="Times New Roman" pitchFamily="18" charset="0"/>
                <a:cs typeface="Times New Roman" pitchFamily="18" charset="0"/>
              </a:rPr>
              <a:t>.</a:t>
            </a:r>
            <a:r>
              <a:rPr lang="en-US" sz="1400" dirty="0">
                <a:solidFill>
                  <a:srgbClr val="303030"/>
                </a:solidFill>
                <a:latin typeface="Times New Roman" pitchFamily="18" charset="0"/>
                <a:cs typeface="Times New Roman" pitchFamily="18" charset="0"/>
              </a:rPr>
              <a:t> </a:t>
            </a:r>
            <a:endParaRPr lang="x-none" sz="1400" dirty="0" smtClean="0">
              <a:solidFill>
                <a:srgbClr val="303030"/>
              </a:solidFill>
              <a:latin typeface="Times New Roman" pitchFamily="18" charset="0"/>
              <a:cs typeface="Times New Roman" pitchFamily="18" charset="0"/>
            </a:endParaRPr>
          </a:p>
          <a:p>
            <a:r>
              <a:rPr lang="en-US" sz="1400" dirty="0" err="1" smtClean="0">
                <a:solidFill>
                  <a:srgbClr val="303030"/>
                </a:solidFill>
                <a:latin typeface="Times New Roman" pitchFamily="18" charset="0"/>
                <a:cs typeface="Times New Roman" pitchFamily="18" charset="0"/>
              </a:rPr>
              <a:t>Acestea</a:t>
            </a:r>
            <a:r>
              <a:rPr lang="en-US" sz="1400" dirty="0" smtClean="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trebui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fie </a:t>
            </a:r>
            <a:r>
              <a:rPr lang="en-US" sz="1400" dirty="0" err="1">
                <a:solidFill>
                  <a:srgbClr val="303030"/>
                </a:solidFill>
                <a:latin typeface="Times New Roman" pitchFamily="18" charset="0"/>
                <a:cs typeface="Times New Roman" pitchFamily="18" charset="0"/>
              </a:rPr>
              <a:t>amplasate</a:t>
            </a:r>
            <a:r>
              <a:rPr lang="en-US" sz="1400" dirty="0">
                <a:solidFill>
                  <a:srgbClr val="303030"/>
                </a:solidFill>
                <a:latin typeface="Times New Roman" pitchFamily="18" charset="0"/>
                <a:cs typeface="Times New Roman" pitchFamily="18" charset="0"/>
              </a:rPr>
              <a:t> la </a:t>
            </a:r>
            <a:r>
              <a:rPr lang="en-US" sz="1400" dirty="0" err="1">
                <a:solidFill>
                  <a:srgbClr val="303030"/>
                </a:solidFill>
                <a:latin typeface="Times New Roman" pitchFamily="18" charset="0"/>
                <a:cs typeface="Times New Roman" pitchFamily="18" charset="0"/>
              </a:rPr>
              <a:t>colțurile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plăcii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dar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asimetric</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și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fie </a:t>
            </a:r>
            <a:r>
              <a:rPr lang="en-US" sz="1400" dirty="0" err="1">
                <a:solidFill>
                  <a:srgbClr val="303030"/>
                </a:solidFill>
                <a:latin typeface="Times New Roman" pitchFamily="18" charset="0"/>
                <a:cs typeface="Times New Roman" pitchFamily="18" charset="0"/>
              </a:rPr>
              <a:t>cât</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mai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departe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una</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cealaltă</a:t>
            </a:r>
            <a:r>
              <a:rPr lang="en-US" sz="1400" dirty="0">
                <a:solidFill>
                  <a:srgbClr val="303030"/>
                </a:solidFill>
                <a:latin typeface="Times New Roman" pitchFamily="18" charset="0"/>
                <a:cs typeface="Times New Roman" pitchFamily="18" charset="0"/>
              </a:rPr>
              <a:t>.</a:t>
            </a:r>
          </a:p>
          <a:p>
            <a:r>
              <a:rPr lang="en-US" sz="1400" dirty="0">
                <a:solidFill>
                  <a:srgbClr val="303030"/>
                </a:solidFill>
                <a:latin typeface="Times New Roman" pitchFamily="18" charset="0"/>
                <a:cs typeface="Times New Roman" pitchFamily="18" charset="0"/>
              </a:rPr>
              <a:t>Este de </a:t>
            </a:r>
            <a:r>
              <a:rPr lang="en-US" sz="1400" dirty="0" err="1">
                <a:solidFill>
                  <a:srgbClr val="303030"/>
                </a:solidFill>
                <a:latin typeface="Times New Roman" pitchFamily="18" charset="0"/>
                <a:cs typeface="Times New Roman" pitchFamily="18" charset="0"/>
              </a:rPr>
              <a:t>dorit</a:t>
            </a:r>
            <a:r>
              <a:rPr lang="en-US" sz="1400" dirty="0">
                <a:solidFill>
                  <a:srgbClr val="303030"/>
                </a:solidFill>
                <a:latin typeface="Times New Roman" pitchFamily="18" charset="0"/>
                <a:cs typeface="Times New Roman" pitchFamily="18" charset="0"/>
              </a:rPr>
              <a:t> ca </a:t>
            </a:r>
            <a:r>
              <a:rPr lang="en-US" sz="1400" dirty="0" err="1">
                <a:solidFill>
                  <a:srgbClr val="303030"/>
                </a:solidFill>
                <a:latin typeface="Times New Roman" pitchFamily="18" charset="0"/>
                <a:cs typeface="Times New Roman" pitchFamily="18" charset="0"/>
              </a:rPr>
              <a:t>conductorii</a:t>
            </a:r>
            <a:r>
              <a:rPr lang="en-US" sz="1400" dirty="0">
                <a:solidFill>
                  <a:srgbClr val="303030"/>
                </a:solidFill>
                <a:latin typeface="Times New Roman" pitchFamily="18" charset="0"/>
                <a:cs typeface="Times New Roman" pitchFamily="18" charset="0"/>
              </a:rPr>
              <a:t>, </a:t>
            </a:r>
            <a:r>
              <a:rPr lang="x-none" sz="1400" dirty="0" smtClean="0">
                <a:solidFill>
                  <a:srgbClr val="303030"/>
                </a:solidFill>
                <a:latin typeface="Times New Roman" pitchFamily="18" charset="0"/>
                <a:cs typeface="Times New Roman" pitchFamily="18" charset="0"/>
              </a:rPr>
              <a:t>suprafețelor</a:t>
            </a:r>
            <a:r>
              <a:rPr lang="en-US" sz="1400" dirty="0" smtClean="0">
                <a:solidFill>
                  <a:srgbClr val="303030"/>
                </a:solidFill>
                <a:latin typeface="Times New Roman" pitchFamily="18" charset="0"/>
                <a:cs typeface="Times New Roman" pitchFamily="18" charset="0"/>
              </a:rPr>
              <a:t> </a:t>
            </a:r>
            <a:r>
              <a:rPr lang="en-US" sz="1400" dirty="0">
                <a:solidFill>
                  <a:srgbClr val="303030"/>
                </a:solidFill>
                <a:latin typeface="Times New Roman" pitchFamily="18" charset="0"/>
                <a:cs typeface="Times New Roman" pitchFamily="18" charset="0"/>
              </a:rPr>
              <a:t>de contact, </a:t>
            </a:r>
            <a:r>
              <a:rPr lang="en-US" sz="1400" dirty="0" err="1">
                <a:solidFill>
                  <a:srgbClr val="303030"/>
                </a:solidFill>
                <a:latin typeface="Times New Roman" pitchFamily="18" charset="0"/>
                <a:cs typeface="Times New Roman" pitchFamily="18" charset="0"/>
              </a:rPr>
              <a:t>canalele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orificiile</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montare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și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alte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elemente</a:t>
            </a:r>
            <a:r>
              <a:rPr lang="en-US" sz="1400" dirty="0">
                <a:solidFill>
                  <a:srgbClr val="303030"/>
                </a:solidFill>
                <a:latin typeface="Times New Roman" pitchFamily="18" charset="0"/>
                <a:cs typeface="Times New Roman" pitchFamily="18" charset="0"/>
              </a:rPr>
              <a:t> ale </a:t>
            </a:r>
            <a:r>
              <a:rPr lang="en-US" sz="1400" dirty="0" err="1">
                <a:solidFill>
                  <a:srgbClr val="303030"/>
                </a:solidFill>
                <a:latin typeface="Times New Roman" pitchFamily="18" charset="0"/>
                <a:cs typeface="Times New Roman" pitchFamily="18" charset="0"/>
              </a:rPr>
              <a:t>plăcii</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circuite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imprimate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fie situate la </a:t>
            </a:r>
            <a:r>
              <a:rPr lang="en-US" sz="1400" dirty="0" err="1">
                <a:solidFill>
                  <a:srgbClr val="303030"/>
                </a:solidFill>
                <a:latin typeface="Times New Roman" pitchFamily="18" charset="0"/>
                <a:cs typeface="Times New Roman" pitchFamily="18" charset="0"/>
              </a:rPr>
              <a:t>cel</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puțin</a:t>
            </a:r>
            <a:r>
              <a:rPr lang="en-US" sz="1400" dirty="0">
                <a:solidFill>
                  <a:srgbClr val="303030"/>
                </a:solidFill>
                <a:latin typeface="Times New Roman" pitchFamily="18" charset="0"/>
                <a:cs typeface="Times New Roman" pitchFamily="18" charset="0"/>
              </a:rPr>
              <a:t> 5 mm de </a:t>
            </a:r>
            <a:r>
              <a:rPr lang="en-US" sz="1400" dirty="0" err="1">
                <a:solidFill>
                  <a:srgbClr val="303030"/>
                </a:solidFill>
                <a:latin typeface="Times New Roman" pitchFamily="18" charset="0"/>
                <a:cs typeface="Times New Roman" pitchFamily="18" charset="0"/>
              </a:rPr>
              <a:t>centrul</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semnelor</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referință</a:t>
            </a:r>
            <a:r>
              <a:rPr lang="en-US" sz="1400" dirty="0">
                <a:solidFill>
                  <a:srgbClr val="303030"/>
                </a:solidFill>
                <a:latin typeface="Times New Roman" pitchFamily="18" charset="0"/>
                <a:cs typeface="Times New Roman" pitchFamily="18" charset="0"/>
              </a:rPr>
              <a:t>.</a:t>
            </a:r>
          </a:p>
          <a:p>
            <a:r>
              <a:rPr lang="en-US" sz="1400" dirty="0" err="1">
                <a:solidFill>
                  <a:srgbClr val="303030"/>
                </a:solidFill>
                <a:latin typeface="Times New Roman" pitchFamily="18" charset="0"/>
                <a:cs typeface="Times New Roman" pitchFamily="18" charset="0"/>
              </a:rPr>
              <a:t>Dacă</a:t>
            </a:r>
            <a:r>
              <a:rPr lang="en-US" sz="1400" dirty="0">
                <a:solidFill>
                  <a:srgbClr val="303030"/>
                </a:solidFill>
                <a:latin typeface="Times New Roman" pitchFamily="18" charset="0"/>
                <a:cs typeface="Times New Roman" pitchFamily="18" charset="0"/>
              </a:rPr>
              <a:t> nu </a:t>
            </a:r>
            <a:r>
              <a:rPr lang="en-US" sz="1400" dirty="0" err="1">
                <a:solidFill>
                  <a:srgbClr val="303030"/>
                </a:solidFill>
                <a:latin typeface="Times New Roman" pitchFamily="18" charset="0"/>
                <a:cs typeface="Times New Roman" pitchFamily="18" charset="0"/>
              </a:rPr>
              <a:t>există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suficient</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spațiu</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pe</a:t>
            </a:r>
            <a:r>
              <a:rPr lang="en-US" sz="1400" dirty="0">
                <a:solidFill>
                  <a:srgbClr val="303030"/>
                </a:solidFill>
                <a:latin typeface="Times New Roman" pitchFamily="18" charset="0"/>
                <a:cs typeface="Times New Roman" pitchFamily="18" charset="0"/>
              </a:rPr>
              <a:t> </a:t>
            </a:r>
            <a:r>
              <a:rPr lang="x-none" sz="1400" dirty="0" smtClean="0">
                <a:solidFill>
                  <a:srgbClr val="303030"/>
                </a:solidFill>
                <a:latin typeface="Times New Roman" pitchFamily="18" charset="0"/>
                <a:cs typeface="Times New Roman" pitchFamily="18" charset="0"/>
              </a:rPr>
              <a:t>plată</a:t>
            </a:r>
            <a:r>
              <a:rPr lang="en-US" sz="1400" dirty="0" smtClean="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pentru</a:t>
            </a:r>
            <a:r>
              <a:rPr lang="en-US" sz="1400" dirty="0">
                <a:solidFill>
                  <a:srgbClr val="303030"/>
                </a:solidFill>
                <a:latin typeface="Times New Roman" pitchFamily="18" charset="0"/>
                <a:cs typeface="Times New Roman" pitchFamily="18" charset="0"/>
              </a:rPr>
              <a:t> a </a:t>
            </a:r>
            <a:r>
              <a:rPr lang="en-US" sz="1400" dirty="0" err="1">
                <a:solidFill>
                  <a:srgbClr val="303030"/>
                </a:solidFill>
                <a:latin typeface="Times New Roman" pitchFamily="18" charset="0"/>
                <a:cs typeface="Times New Roman" pitchFamily="18" charset="0"/>
              </a:rPr>
              <a:t>plasa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semnele</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referință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acestea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trebuie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plasate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câmpurile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tehnologice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ceea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va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atrage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după</a:t>
            </a:r>
            <a:r>
              <a:rPr lang="en-US" sz="1400" dirty="0">
                <a:solidFill>
                  <a:srgbClr val="303030"/>
                </a:solidFill>
                <a:latin typeface="Times New Roman" pitchFamily="18" charset="0"/>
                <a:cs typeface="Times New Roman" pitchFamily="18" charset="0"/>
              </a:rPr>
              <a:t> sine o </a:t>
            </a:r>
            <a:r>
              <a:rPr lang="en-US" sz="1400" dirty="0" err="1">
                <a:solidFill>
                  <a:srgbClr val="303030"/>
                </a:solidFill>
                <a:latin typeface="Times New Roman" pitchFamily="18" charset="0"/>
                <a:cs typeface="Times New Roman" pitchFamily="18" charset="0"/>
              </a:rPr>
              <a:t>creștere</a:t>
            </a:r>
            <a:r>
              <a:rPr lang="en-US" sz="1400" dirty="0">
                <a:solidFill>
                  <a:srgbClr val="303030"/>
                </a:solidFill>
                <a:latin typeface="Times New Roman" pitchFamily="18" charset="0"/>
                <a:cs typeface="Times New Roman" pitchFamily="18" charset="0"/>
              </a:rPr>
              <a:t> a </a:t>
            </a:r>
            <a:r>
              <a:rPr lang="en-US" sz="1400" dirty="0" err="1">
                <a:solidFill>
                  <a:srgbClr val="303030"/>
                </a:solidFill>
                <a:latin typeface="Times New Roman" pitchFamily="18" charset="0"/>
                <a:cs typeface="Times New Roman" pitchFamily="18" charset="0"/>
              </a:rPr>
              <a:t>suprafeței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lor</a:t>
            </a:r>
            <a:r>
              <a:rPr lang="en-US" sz="1400" dirty="0">
                <a:solidFill>
                  <a:srgbClr val="303030"/>
                </a:solidFill>
                <a:latin typeface="Times New Roman" pitchFamily="18" charset="0"/>
                <a:cs typeface="Times New Roman" pitchFamily="18" charset="0"/>
              </a:rPr>
              <a:t>.</a:t>
            </a:r>
            <a:endParaRPr lang="ru-RU" sz="1400" b="0" i="0" dirty="0">
              <a:solidFill>
                <a:srgbClr val="303030"/>
              </a:solidFill>
              <a:effectLst/>
              <a:latin typeface="Times New Roman" pitchFamily="18" charset="0"/>
              <a:cs typeface="Times New Roman" pitchFamily="18" charset="0"/>
            </a:endParaRPr>
          </a:p>
        </p:txBody>
      </p:sp>
      <p:pic>
        <p:nvPicPr>
          <p:cNvPr id="9218" name="Picture 2" descr="Рис. 8 Реперные мет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981" y="0"/>
            <a:ext cx="3910661" cy="27213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Рис. 9 Расположение реперных меток на пла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981" y="2721311"/>
            <a:ext cx="3875374" cy="267499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Рис. 10 Расположение реперных меток на заготовк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006" y="4519538"/>
            <a:ext cx="3648975" cy="233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78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 y="0"/>
            <a:ext cx="8384872" cy="3754874"/>
          </a:xfrm>
          <a:prstGeom prst="rect">
            <a:avLst/>
          </a:prstGeom>
          <a:ln>
            <a:solidFill>
              <a:srgbClr val="FF0000"/>
            </a:solidFill>
          </a:ln>
        </p:spPr>
        <p:txBody>
          <a:bodyPr wrap="square">
            <a:spAutoFit/>
          </a:bodyPr>
          <a:lstStyle/>
          <a:p>
            <a:r>
              <a:rPr lang="en-US" sz="1400" dirty="0" err="1">
                <a:solidFill>
                  <a:srgbClr val="000000"/>
                </a:solidFill>
                <a:latin typeface="Times New Roman" pitchFamily="18" charset="0"/>
                <a:cs typeface="Times New Roman" pitchFamily="18" charset="0"/>
              </a:rPr>
              <a:t>Poligoane</a:t>
            </a:r>
            <a:endParaRPr lang="en-US" sz="1400" dirty="0">
              <a:solidFill>
                <a:srgbClr val="000000"/>
              </a:solidFill>
              <a:latin typeface="Times New Roman" pitchFamily="18" charset="0"/>
              <a:cs typeface="Times New Roman" pitchFamily="18" charset="0"/>
            </a:endParaRPr>
          </a:p>
          <a:p>
            <a:r>
              <a:rPr lang="en-US" sz="1400" dirty="0" err="1">
                <a:solidFill>
                  <a:srgbClr val="000000"/>
                </a:solidFill>
                <a:latin typeface="Times New Roman" pitchFamily="18" charset="0"/>
                <a:cs typeface="Times New Roman" pitchFamily="18" charset="0"/>
              </a:rPr>
              <a:t>Dacă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placă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sunt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așezate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poligoane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mari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metalizate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atunci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este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recomandabil</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să</a:t>
            </a:r>
            <a:r>
              <a:rPr lang="en-US" sz="1400" dirty="0">
                <a:solidFill>
                  <a:srgbClr val="000000"/>
                </a:solidFill>
                <a:latin typeface="Times New Roman" pitchFamily="18" charset="0"/>
                <a:cs typeface="Times New Roman" pitchFamily="18" charset="0"/>
              </a:rPr>
              <a:t> le </a:t>
            </a:r>
            <a:r>
              <a:rPr lang="en-US" sz="1400" dirty="0" err="1">
                <a:solidFill>
                  <a:srgbClr val="000000"/>
                </a:solidFill>
                <a:latin typeface="Times New Roman" pitchFamily="18" charset="0"/>
                <a:cs typeface="Times New Roman" pitchFamily="18" charset="0"/>
              </a:rPr>
              <a:t>așezați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ambele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părți</a:t>
            </a:r>
            <a:r>
              <a:rPr lang="en-US" sz="1400" dirty="0">
                <a:solidFill>
                  <a:srgbClr val="000000"/>
                </a:solidFill>
                <a:latin typeface="Times New Roman" pitchFamily="18" charset="0"/>
                <a:cs typeface="Times New Roman" pitchFamily="18" charset="0"/>
              </a:rPr>
              <a:t> ale </a:t>
            </a:r>
            <a:r>
              <a:rPr lang="en-US" sz="1400" dirty="0" err="1">
                <a:solidFill>
                  <a:srgbClr val="000000"/>
                </a:solidFill>
                <a:latin typeface="Times New Roman" pitchFamily="18" charset="0"/>
                <a:cs typeface="Times New Roman" pitchFamily="18" charset="0"/>
              </a:rPr>
              <a:t>plăcii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cât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mai</a:t>
            </a:r>
            <a:r>
              <a:rPr lang="en-US" sz="1400" dirty="0">
                <a:solidFill>
                  <a:srgbClr val="000000"/>
                </a:solidFill>
                <a:latin typeface="Times New Roman" pitchFamily="18" charset="0"/>
                <a:cs typeface="Times New Roman" pitchFamily="18" charset="0"/>
              </a:rPr>
              <a:t> uniform </a:t>
            </a:r>
            <a:r>
              <a:rPr lang="en-US" sz="1400" dirty="0" err="1">
                <a:solidFill>
                  <a:srgbClr val="000000"/>
                </a:solidFill>
                <a:latin typeface="Times New Roman" pitchFamily="18" charset="0"/>
                <a:cs typeface="Times New Roman" pitchFamily="18" charset="0"/>
              </a:rPr>
              <a:t>posibil</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și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să</a:t>
            </a:r>
            <a:r>
              <a:rPr lang="en-US" sz="1400" dirty="0">
                <a:solidFill>
                  <a:srgbClr val="000000"/>
                </a:solidFill>
                <a:latin typeface="Times New Roman" pitchFamily="18" charset="0"/>
                <a:cs typeface="Times New Roman" pitchFamily="18" charset="0"/>
              </a:rPr>
              <a:t> fie </a:t>
            </a:r>
            <a:r>
              <a:rPr lang="en-US" sz="1400" dirty="0" err="1">
                <a:solidFill>
                  <a:srgbClr val="000000"/>
                </a:solidFill>
                <a:latin typeface="Times New Roman" pitchFamily="18" charset="0"/>
                <a:cs typeface="Times New Roman" pitchFamily="18" charset="0"/>
              </a:rPr>
              <a:t>realizate</a:t>
            </a:r>
            <a:r>
              <a:rPr lang="en-US" sz="1400" dirty="0">
                <a:solidFill>
                  <a:srgbClr val="000000"/>
                </a:solidFill>
                <a:latin typeface="Times New Roman" pitchFamily="18" charset="0"/>
                <a:cs typeface="Times New Roman" pitchFamily="18" charset="0"/>
              </a:rPr>
              <a:t> sub </a:t>
            </a:r>
            <a:r>
              <a:rPr lang="en-US" sz="1400" dirty="0" err="1">
                <a:solidFill>
                  <a:srgbClr val="000000"/>
                </a:solidFill>
                <a:latin typeface="Times New Roman" pitchFamily="18" charset="0"/>
                <a:cs typeface="Times New Roman" pitchFamily="18" charset="0"/>
              </a:rPr>
              <a:t>formă</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plasă</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conductori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Acest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lucru</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este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necesar</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pentru</a:t>
            </a:r>
            <a:r>
              <a:rPr lang="en-US" sz="1400" dirty="0">
                <a:solidFill>
                  <a:srgbClr val="000000"/>
                </a:solidFill>
                <a:latin typeface="Times New Roman" pitchFamily="18" charset="0"/>
                <a:cs typeface="Times New Roman" pitchFamily="18" charset="0"/>
              </a:rPr>
              <a:t> a </a:t>
            </a:r>
            <a:r>
              <a:rPr lang="en-US" sz="1400" dirty="0" err="1">
                <a:solidFill>
                  <a:srgbClr val="000000"/>
                </a:solidFill>
                <a:latin typeface="Times New Roman" pitchFamily="18" charset="0"/>
                <a:cs typeface="Times New Roman" pitchFamily="18" charset="0"/>
              </a:rPr>
              <a:t>preveni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deformarea</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plăcii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în</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timpul</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producției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și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instalării</a:t>
            </a:r>
            <a:r>
              <a:rPr lang="en-US" sz="1400" dirty="0">
                <a:solidFill>
                  <a:srgbClr val="000000"/>
                </a:solidFill>
                <a:latin typeface="Times New Roman" pitchFamily="18" charset="0"/>
                <a:cs typeface="Times New Roman" pitchFamily="18" charset="0"/>
              </a:rPr>
              <a:t> sale, </a:t>
            </a:r>
            <a:r>
              <a:rPr lang="en-US" sz="1400" dirty="0" err="1">
                <a:solidFill>
                  <a:srgbClr val="000000"/>
                </a:solidFill>
                <a:latin typeface="Times New Roman" pitchFamily="18" charset="0"/>
                <a:cs typeface="Times New Roman" pitchFamily="18" charset="0"/>
              </a:rPr>
              <a:t>atunci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când</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este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încălzită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într</a:t>
            </a:r>
            <a:r>
              <a:rPr lang="en-US" sz="1400" dirty="0">
                <a:solidFill>
                  <a:srgbClr val="000000"/>
                </a:solidFill>
                <a:latin typeface="Times New Roman" pitchFamily="18" charset="0"/>
                <a:cs typeface="Times New Roman" pitchFamily="18" charset="0"/>
              </a:rPr>
              <a:t>-un </a:t>
            </a:r>
            <a:r>
              <a:rPr lang="en-US" sz="1400" dirty="0" err="1">
                <a:solidFill>
                  <a:srgbClr val="000000"/>
                </a:solidFill>
                <a:latin typeface="Times New Roman" pitchFamily="18" charset="0"/>
                <a:cs typeface="Times New Roman" pitchFamily="18" charset="0"/>
              </a:rPr>
              <a:t>cuptor</a:t>
            </a:r>
            <a:r>
              <a:rPr lang="en-US" sz="1400" dirty="0">
                <a:solidFill>
                  <a:srgbClr val="000000"/>
                </a:solidFill>
                <a:latin typeface="Times New Roman" pitchFamily="18" charset="0"/>
                <a:cs typeface="Times New Roman" pitchFamily="18" charset="0"/>
              </a:rPr>
              <a:t> de </a:t>
            </a:r>
            <a:r>
              <a:rPr lang="x-none" sz="1400" dirty="0" smtClean="0">
                <a:solidFill>
                  <a:srgbClr val="000000"/>
                </a:solidFill>
                <a:latin typeface="Times New Roman" pitchFamily="18" charset="0"/>
                <a:cs typeface="Times New Roman" pitchFamily="18" charset="0"/>
              </a:rPr>
              <a:t>topire</a:t>
            </a:r>
            <a:r>
              <a:rPr lang="en-US" sz="1400" dirty="0" smtClean="0">
                <a:solidFill>
                  <a:srgbClr val="000000"/>
                </a:solidFill>
                <a:latin typeface="Times New Roman" pitchFamily="18" charset="0"/>
                <a:cs typeface="Times New Roman" pitchFamily="18" charset="0"/>
              </a:rPr>
              <a:t>.</a:t>
            </a:r>
            <a:endParaRPr lang="x-none" sz="1400" dirty="0" smtClean="0">
              <a:solidFill>
                <a:srgbClr val="000000"/>
              </a:solidFill>
              <a:latin typeface="Times New Roman" pitchFamily="18" charset="0"/>
              <a:cs typeface="Times New Roman" pitchFamily="18" charset="0"/>
            </a:endParaRPr>
          </a:p>
          <a:p>
            <a:r>
              <a:rPr lang="en-US" sz="1400" smtClean="0">
                <a:solidFill>
                  <a:srgbClr val="000000"/>
                </a:solidFill>
                <a:latin typeface="Times New Roman" pitchFamily="18" charset="0"/>
                <a:cs typeface="Times New Roman" pitchFamily="18" charset="0"/>
              </a:rPr>
              <a:t>Dimensiunile </a:t>
            </a:r>
            <a:r>
              <a:rPr lang="en-US" sz="1400" dirty="0" err="1">
                <a:solidFill>
                  <a:srgbClr val="000000"/>
                </a:solidFill>
                <a:latin typeface="Times New Roman" pitchFamily="18" charset="0"/>
                <a:cs typeface="Times New Roman" pitchFamily="18" charset="0"/>
              </a:rPr>
              <a:t>plăcilor</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și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pieselor</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prelucrat</a:t>
            </a:r>
            <a:r>
              <a:rPr lang="en-US" sz="1400" dirty="0">
                <a:solidFill>
                  <a:srgbClr val="000000"/>
                </a:solidFill>
                <a:latin typeface="Times New Roman" pitchFamily="18" charset="0"/>
                <a:cs typeface="Times New Roman" pitchFamily="18" charset="0"/>
              </a:rPr>
              <a:t> </a:t>
            </a:r>
            <a:endParaRPr lang="x-none" sz="1400" dirty="0" smtClean="0">
              <a:solidFill>
                <a:srgbClr val="000000"/>
              </a:solidFill>
              <a:latin typeface="Times New Roman" pitchFamily="18" charset="0"/>
              <a:cs typeface="Times New Roman" pitchFamily="18" charset="0"/>
            </a:endParaRPr>
          </a:p>
          <a:p>
            <a:r>
              <a:rPr lang="en-US" sz="1400" dirty="0" err="1" smtClean="0">
                <a:solidFill>
                  <a:srgbClr val="000000"/>
                </a:solidFill>
                <a:latin typeface="Times New Roman" pitchFamily="18" charset="0"/>
                <a:cs typeface="Times New Roman" pitchFamily="18" charset="0"/>
              </a:rPr>
              <a:t>Pentru</a:t>
            </a:r>
            <a:r>
              <a:rPr lang="en-US" sz="1400" dirty="0" smtClean="0">
                <a:solidFill>
                  <a:srgbClr val="000000"/>
                </a:solidFill>
                <a:latin typeface="Times New Roman" pitchFamily="18" charset="0"/>
                <a:cs typeface="Times New Roman" pitchFamily="18" charset="0"/>
              </a:rPr>
              <a:t> </a:t>
            </a:r>
            <a:r>
              <a:rPr lang="en-US" sz="1400" dirty="0">
                <a:solidFill>
                  <a:srgbClr val="000000"/>
                </a:solidFill>
                <a:latin typeface="Times New Roman" pitchFamily="18" charset="0"/>
                <a:cs typeface="Times New Roman" pitchFamily="18" charset="0"/>
              </a:rPr>
              <a:t>a </a:t>
            </a:r>
            <a:r>
              <a:rPr lang="en-US" sz="1400" dirty="0" err="1">
                <a:solidFill>
                  <a:srgbClr val="000000"/>
                </a:solidFill>
                <a:latin typeface="Times New Roman" pitchFamily="18" charset="0"/>
                <a:cs typeface="Times New Roman" pitchFamily="18" charset="0"/>
              </a:rPr>
              <a:t>optimiza</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asamblarea</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automată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mai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multe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plăci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mici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sunt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combinate</a:t>
            </a:r>
            <a:r>
              <a:rPr lang="en-US" sz="1400" dirty="0">
                <a:solidFill>
                  <a:srgbClr val="000000"/>
                </a:solidFill>
                <a:latin typeface="Times New Roman" pitchFamily="18" charset="0"/>
                <a:cs typeface="Times New Roman" pitchFamily="18" charset="0"/>
              </a:rPr>
              <a:t> </a:t>
            </a:r>
            <a:r>
              <a:rPr lang="en-US" sz="1400" dirty="0" err="1" smtClean="0">
                <a:solidFill>
                  <a:srgbClr val="000000"/>
                </a:solidFill>
                <a:latin typeface="Times New Roman" pitchFamily="18" charset="0"/>
                <a:cs typeface="Times New Roman" pitchFamily="18" charset="0"/>
              </a:rPr>
              <a:t>într</a:t>
            </a:r>
            <a:r>
              <a:rPr lang="en-US" sz="1400" dirty="0" smtClean="0">
                <a:solidFill>
                  <a:srgbClr val="000000"/>
                </a:solidFill>
                <a:latin typeface="Times New Roman" pitchFamily="18" charset="0"/>
                <a:cs typeface="Times New Roman" pitchFamily="18" charset="0"/>
              </a:rPr>
              <a:t>-</a:t>
            </a:r>
            <a:r>
              <a:rPr lang="x-none" sz="1400" dirty="0" smtClean="0">
                <a:solidFill>
                  <a:srgbClr val="000000"/>
                </a:solidFill>
                <a:latin typeface="Times New Roman" pitchFamily="18" charset="0"/>
                <a:cs typeface="Times New Roman" pitchFamily="18" charset="0"/>
              </a:rPr>
              <a:t>un</a:t>
            </a:r>
            <a:r>
              <a:rPr lang="en-US" sz="1400" dirty="0" smtClean="0">
                <a:solidFill>
                  <a:srgbClr val="000000"/>
                </a:solidFill>
                <a:latin typeface="Times New Roman" pitchFamily="18" charset="0"/>
                <a:cs typeface="Times New Roman" pitchFamily="18" charset="0"/>
              </a:rPr>
              <a:t> </a:t>
            </a:r>
            <a:r>
              <a:rPr lang="x-none" sz="1400" dirty="0" smtClean="0">
                <a:solidFill>
                  <a:srgbClr val="000000"/>
                </a:solidFill>
                <a:latin typeface="Times New Roman" pitchFamily="18" charset="0"/>
                <a:cs typeface="Times New Roman" pitchFamily="18" charset="0"/>
              </a:rPr>
              <a:t>panou</a:t>
            </a:r>
            <a:r>
              <a:rPr lang="en-US" sz="1400" dirty="0" smtClean="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Dimensiunile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admise</a:t>
            </a:r>
            <a:r>
              <a:rPr lang="en-US" sz="1400" dirty="0">
                <a:solidFill>
                  <a:srgbClr val="000000"/>
                </a:solidFill>
                <a:latin typeface="Times New Roman" pitchFamily="18" charset="0"/>
                <a:cs typeface="Times New Roman" pitchFamily="18" charset="0"/>
              </a:rPr>
              <a:t> ale </a:t>
            </a:r>
            <a:r>
              <a:rPr lang="en-US" sz="1400" dirty="0" err="1">
                <a:solidFill>
                  <a:srgbClr val="000000"/>
                </a:solidFill>
                <a:latin typeface="Times New Roman" pitchFamily="18" charset="0"/>
                <a:cs typeface="Times New Roman" pitchFamily="18" charset="0"/>
              </a:rPr>
              <a:t>unui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ansamblu</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circuite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imprimate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sau</a:t>
            </a:r>
            <a:r>
              <a:rPr lang="en-US" sz="1400" dirty="0">
                <a:solidFill>
                  <a:srgbClr val="000000"/>
                </a:solidFill>
                <a:latin typeface="Times New Roman" pitchFamily="18" charset="0"/>
                <a:cs typeface="Times New Roman" pitchFamily="18" charset="0"/>
              </a:rPr>
              <a:t> ale </a:t>
            </a:r>
            <a:r>
              <a:rPr lang="en-US" sz="1400" dirty="0" err="1">
                <a:solidFill>
                  <a:srgbClr val="000000"/>
                </a:solidFill>
                <a:latin typeface="Times New Roman" pitchFamily="18" charset="0"/>
                <a:cs typeface="Times New Roman" pitchFamily="18" charset="0"/>
              </a:rPr>
              <a:t>unei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piese</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prelucrat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multiplicate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constând</a:t>
            </a:r>
            <a:r>
              <a:rPr lang="en-US" sz="1400" dirty="0">
                <a:solidFill>
                  <a:srgbClr val="000000"/>
                </a:solidFill>
                <a:latin typeface="Times New Roman" pitchFamily="18" charset="0"/>
                <a:cs typeface="Times New Roman" pitchFamily="18" charset="0"/>
              </a:rPr>
              <a:t> din </a:t>
            </a:r>
            <a:r>
              <a:rPr lang="en-US" sz="1400" dirty="0" err="1">
                <a:solidFill>
                  <a:srgbClr val="000000"/>
                </a:solidFill>
                <a:latin typeface="Times New Roman" pitchFamily="18" charset="0"/>
                <a:cs typeface="Times New Roman" pitchFamily="18" charset="0"/>
              </a:rPr>
              <a:t>mai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multe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plăci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identice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depind</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parametrii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echipamentului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pe</a:t>
            </a:r>
            <a:r>
              <a:rPr lang="en-US" sz="1400" dirty="0">
                <a:solidFill>
                  <a:srgbClr val="000000"/>
                </a:solidFill>
                <a:latin typeface="Times New Roman" pitchFamily="18" charset="0"/>
                <a:cs typeface="Times New Roman" pitchFamily="18" charset="0"/>
              </a:rPr>
              <a:t> care </a:t>
            </a:r>
            <a:r>
              <a:rPr lang="en-US" sz="1400" dirty="0" err="1">
                <a:solidFill>
                  <a:srgbClr val="000000"/>
                </a:solidFill>
                <a:latin typeface="Times New Roman" pitchFamily="18" charset="0"/>
                <a:cs typeface="Times New Roman" pitchFamily="18" charset="0"/>
              </a:rPr>
              <a:t>va</a:t>
            </a:r>
            <a:r>
              <a:rPr lang="en-US" sz="1400" dirty="0">
                <a:solidFill>
                  <a:srgbClr val="000000"/>
                </a:solidFill>
                <a:latin typeface="Times New Roman" pitchFamily="18" charset="0"/>
                <a:cs typeface="Times New Roman" pitchFamily="18" charset="0"/>
              </a:rPr>
              <a:t> fi </a:t>
            </a:r>
            <a:r>
              <a:rPr lang="en-US" sz="1400" dirty="0" err="1">
                <a:solidFill>
                  <a:srgbClr val="000000"/>
                </a:solidFill>
                <a:latin typeface="Times New Roman" pitchFamily="18" charset="0"/>
                <a:cs typeface="Times New Roman" pitchFamily="18" charset="0"/>
              </a:rPr>
              <a:t>realizat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ansamblul</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Pentru</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echipamentele</a:t>
            </a:r>
            <a:r>
              <a:rPr lang="en-US" sz="1400" dirty="0">
                <a:solidFill>
                  <a:srgbClr val="000000"/>
                </a:solidFill>
                <a:latin typeface="Times New Roman" pitchFamily="18" charset="0"/>
                <a:cs typeface="Times New Roman" pitchFamily="18" charset="0"/>
              </a:rPr>
              <a:t> </a:t>
            </a:r>
            <a:r>
              <a:rPr lang="en-US" sz="1400" dirty="0" err="1" smtClean="0">
                <a:solidFill>
                  <a:srgbClr val="000000"/>
                </a:solidFill>
                <a:latin typeface="Times New Roman" pitchFamily="18" charset="0"/>
                <a:cs typeface="Times New Roman" pitchFamily="18" charset="0"/>
              </a:rPr>
              <a:t>utilizate</a:t>
            </a:r>
            <a:r>
              <a:rPr lang="en-US" sz="1400" dirty="0" smtClean="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aceste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dimensiuni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ar</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trebui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să</a:t>
            </a:r>
            <a:r>
              <a:rPr lang="en-US" sz="1400" dirty="0">
                <a:solidFill>
                  <a:srgbClr val="000000"/>
                </a:solidFill>
                <a:latin typeface="Times New Roman" pitchFamily="18" charset="0"/>
                <a:cs typeface="Times New Roman" pitchFamily="18" charset="0"/>
              </a:rPr>
              <a:t> fie </a:t>
            </a:r>
            <a:r>
              <a:rPr lang="en-US" sz="1400" dirty="0" err="1">
                <a:solidFill>
                  <a:srgbClr val="000000"/>
                </a:solidFill>
                <a:latin typeface="Times New Roman" pitchFamily="18" charset="0"/>
                <a:cs typeface="Times New Roman" pitchFamily="18" charset="0"/>
              </a:rPr>
              <a:t>cuprinse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între</a:t>
            </a:r>
            <a:r>
              <a:rPr lang="en-US" sz="1400" dirty="0">
                <a:solidFill>
                  <a:srgbClr val="000000"/>
                </a:solidFill>
                <a:latin typeface="Times New Roman" pitchFamily="18" charset="0"/>
                <a:cs typeface="Times New Roman" pitchFamily="18" charset="0"/>
              </a:rPr>
              <a:t> 50 × 50 mm </a:t>
            </a:r>
            <a:r>
              <a:rPr lang="en-US" sz="1400" dirty="0" err="1">
                <a:solidFill>
                  <a:srgbClr val="000000"/>
                </a:solidFill>
                <a:latin typeface="Times New Roman" pitchFamily="18" charset="0"/>
                <a:cs typeface="Times New Roman" pitchFamily="18" charset="0"/>
              </a:rPr>
              <a:t>și</a:t>
            </a:r>
            <a:r>
              <a:rPr lang="en-US" sz="1400" dirty="0">
                <a:solidFill>
                  <a:srgbClr val="000000"/>
                </a:solidFill>
                <a:latin typeface="Times New Roman" pitchFamily="18" charset="0"/>
                <a:cs typeface="Times New Roman" pitchFamily="18" charset="0"/>
              </a:rPr>
              <a:t> 320 × 240 mm (</a:t>
            </a:r>
            <a:r>
              <a:rPr lang="en-US" sz="1400" dirty="0" err="1">
                <a:solidFill>
                  <a:srgbClr val="000000"/>
                </a:solidFill>
                <a:latin typeface="Times New Roman" pitchFamily="18" charset="0"/>
                <a:cs typeface="Times New Roman" pitchFamily="18" charset="0"/>
              </a:rPr>
              <a:t>sunt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permise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abateri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mai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mari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dar</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acest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lucru</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trebuie</a:t>
            </a:r>
            <a:r>
              <a:rPr lang="en-US" sz="1400" dirty="0">
                <a:solidFill>
                  <a:srgbClr val="000000"/>
                </a:solidFill>
                <a:latin typeface="Times New Roman" pitchFamily="18" charset="0"/>
                <a:cs typeface="Times New Roman" pitchFamily="18" charset="0"/>
              </a:rPr>
              <a:t> </a:t>
            </a:r>
            <a:r>
              <a:rPr lang="en-US" sz="1400" dirty="0" err="1" smtClean="0">
                <a:solidFill>
                  <a:srgbClr val="000000"/>
                </a:solidFill>
                <a:latin typeface="Times New Roman" pitchFamily="18" charset="0"/>
                <a:cs typeface="Times New Roman" pitchFamily="18" charset="0"/>
              </a:rPr>
              <a:t>convenit</a:t>
            </a:r>
            <a:r>
              <a:rPr lang="en-US" sz="1400" dirty="0" smtClean="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În</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acest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caz</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raportul</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recomandat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dintre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lungime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și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lățime</a:t>
            </a:r>
            <a:r>
              <a:rPr lang="en-US" sz="1400" dirty="0">
                <a:solidFill>
                  <a:srgbClr val="000000"/>
                </a:solidFill>
                <a:latin typeface="Times New Roman" pitchFamily="18" charset="0"/>
                <a:cs typeface="Times New Roman" pitchFamily="18" charset="0"/>
              </a:rPr>
              <a:t> a </a:t>
            </a:r>
            <a:r>
              <a:rPr lang="en-US" sz="1400" dirty="0" err="1">
                <a:solidFill>
                  <a:srgbClr val="000000"/>
                </a:solidFill>
                <a:latin typeface="Times New Roman" pitchFamily="18" charset="0"/>
                <a:cs typeface="Times New Roman" pitchFamily="18" charset="0"/>
              </a:rPr>
              <a:t>piesei</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prelucrat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în</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grup</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este</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aproximativ</a:t>
            </a:r>
            <a:r>
              <a:rPr lang="en-US" sz="1400" dirty="0">
                <a:solidFill>
                  <a:srgbClr val="000000"/>
                </a:solidFill>
                <a:latin typeface="Times New Roman" pitchFamily="18" charset="0"/>
                <a:cs typeface="Times New Roman" pitchFamily="18" charset="0"/>
              </a:rPr>
              <a:t> 3: 2</a:t>
            </a:r>
            <a:r>
              <a:rPr lang="en-US" sz="1400" dirty="0" smtClean="0">
                <a:solidFill>
                  <a:srgbClr val="000000"/>
                </a:solidFill>
                <a:latin typeface="Times New Roman" pitchFamily="18" charset="0"/>
                <a:cs typeface="Times New Roman" pitchFamily="18" charset="0"/>
              </a:rPr>
              <a:t>.</a:t>
            </a:r>
            <a:endParaRPr lang="x-none" sz="1400" dirty="0" smtClean="0">
              <a:solidFill>
                <a:srgbClr val="000000"/>
              </a:solidFill>
              <a:latin typeface="Times New Roman" pitchFamily="18" charset="0"/>
              <a:cs typeface="Times New Roman" pitchFamily="18" charset="0"/>
            </a:endParaRPr>
          </a:p>
          <a:p>
            <a:r>
              <a:rPr lang="en-US" sz="1400" smtClean="0">
                <a:solidFill>
                  <a:srgbClr val="000000"/>
                </a:solidFill>
                <a:latin typeface="Times New Roman" pitchFamily="18" charset="0"/>
                <a:cs typeface="Times New Roman" pitchFamily="18" charset="0"/>
              </a:rPr>
              <a:t>Domenii </a:t>
            </a:r>
            <a:r>
              <a:rPr lang="en-US" sz="1400" dirty="0" err="1">
                <a:solidFill>
                  <a:srgbClr val="000000"/>
                </a:solidFill>
                <a:latin typeface="Times New Roman" pitchFamily="18" charset="0"/>
                <a:cs typeface="Times New Roman" pitchFamily="18" charset="0"/>
              </a:rPr>
              <a:t>tehnologice</a:t>
            </a:r>
            <a:endParaRPr lang="en-US" sz="1400" dirty="0">
              <a:solidFill>
                <a:srgbClr val="000000"/>
              </a:solidFill>
              <a:latin typeface="Times New Roman" pitchFamily="18" charset="0"/>
              <a:cs typeface="Times New Roman" pitchFamily="18" charset="0"/>
            </a:endParaRPr>
          </a:p>
          <a:p>
            <a:r>
              <a:rPr lang="en-US" sz="1400" dirty="0" err="1">
                <a:solidFill>
                  <a:srgbClr val="000000"/>
                </a:solidFill>
                <a:latin typeface="Times New Roman" pitchFamily="18" charset="0"/>
                <a:cs typeface="Times New Roman" pitchFamily="18" charset="0"/>
              </a:rPr>
              <a:t>Echipamentul</a:t>
            </a:r>
            <a:r>
              <a:rPr lang="en-US" sz="1400" dirty="0">
                <a:solidFill>
                  <a:srgbClr val="000000"/>
                </a:solidFill>
                <a:latin typeface="Times New Roman" pitchFamily="18" charset="0"/>
                <a:cs typeface="Times New Roman" pitchFamily="18" charset="0"/>
              </a:rPr>
              <a:t> </a:t>
            </a:r>
            <a:r>
              <a:rPr lang="en-US" sz="1400" dirty="0" err="1" smtClean="0">
                <a:solidFill>
                  <a:srgbClr val="000000"/>
                </a:solidFill>
                <a:latin typeface="Times New Roman" pitchFamily="18" charset="0"/>
                <a:cs typeface="Times New Roman" pitchFamily="18" charset="0"/>
              </a:rPr>
              <a:t>permite</a:t>
            </a:r>
            <a:r>
              <a:rPr lang="en-US" sz="1400" dirty="0" smtClean="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asamblarea</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plăcilor</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individuale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sau</a:t>
            </a:r>
            <a:r>
              <a:rPr lang="en-US" sz="1400" dirty="0">
                <a:solidFill>
                  <a:srgbClr val="000000"/>
                </a:solidFill>
                <a:latin typeface="Times New Roman" pitchFamily="18" charset="0"/>
                <a:cs typeface="Times New Roman" pitchFamily="18" charset="0"/>
              </a:rPr>
              <a:t> a </a:t>
            </a:r>
            <a:r>
              <a:rPr lang="en-US" sz="1400" dirty="0" err="1">
                <a:solidFill>
                  <a:srgbClr val="000000"/>
                </a:solidFill>
                <a:latin typeface="Times New Roman" pitchFamily="18" charset="0"/>
                <a:cs typeface="Times New Roman" pitchFamily="18" charset="0"/>
              </a:rPr>
              <a:t>pieselor</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lucru</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în</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grup</a:t>
            </a:r>
            <a:r>
              <a:rPr lang="en-US" sz="1400" dirty="0">
                <a:solidFill>
                  <a:srgbClr val="000000"/>
                </a:solidFill>
                <a:latin typeface="Times New Roman" pitchFamily="18" charset="0"/>
                <a:cs typeface="Times New Roman" pitchFamily="18" charset="0"/>
              </a:rPr>
              <a:t> care nu au </a:t>
            </a:r>
            <a:r>
              <a:rPr lang="en-US" sz="1400" dirty="0" err="1">
                <a:solidFill>
                  <a:srgbClr val="000000"/>
                </a:solidFill>
                <a:latin typeface="Times New Roman" pitchFamily="18" charset="0"/>
                <a:cs typeface="Times New Roman" pitchFamily="18" charset="0"/>
              </a:rPr>
              <a:t>găuri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și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câmpuri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tehnologice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speciale</a:t>
            </a:r>
            <a:r>
              <a:rPr lang="en-US" sz="1400" dirty="0">
                <a:solidFill>
                  <a:srgbClr val="000000"/>
                </a:solidFill>
                <a:latin typeface="Times New Roman" pitchFamily="18" charset="0"/>
                <a:cs typeface="Times New Roman" pitchFamily="18" charset="0"/>
              </a:rPr>
              <a:t>. Cu </a:t>
            </a:r>
            <a:r>
              <a:rPr lang="en-US" sz="1400" dirty="0" err="1">
                <a:solidFill>
                  <a:srgbClr val="000000"/>
                </a:solidFill>
                <a:latin typeface="Times New Roman" pitchFamily="18" charset="0"/>
                <a:cs typeface="Times New Roman" pitchFamily="18" charset="0"/>
              </a:rPr>
              <a:t>toate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acestea</a:t>
            </a:r>
            <a:r>
              <a:rPr lang="en-US" sz="1400" dirty="0">
                <a:solidFill>
                  <a:srgbClr val="000000"/>
                </a:solidFill>
                <a:latin typeface="Times New Roman" pitchFamily="18" charset="0"/>
                <a:cs typeface="Times New Roman" pitchFamily="18" charset="0"/>
              </a:rPr>
              <a:t>, </a:t>
            </a:r>
            <a:r>
              <a:rPr lang="en-US" sz="1400" dirty="0" err="1" smtClean="0">
                <a:solidFill>
                  <a:srgbClr val="000000"/>
                </a:solidFill>
                <a:latin typeface="Times New Roman" pitchFamily="18" charset="0"/>
                <a:cs typeface="Times New Roman" pitchFamily="18" charset="0"/>
              </a:rPr>
              <a:t>componentele</a:t>
            </a:r>
            <a:r>
              <a:rPr lang="en-US" sz="1400" dirty="0" smtClean="0">
                <a:solidFill>
                  <a:srgbClr val="000000"/>
                </a:solidFill>
                <a:latin typeface="Times New Roman" pitchFamily="18" charset="0"/>
                <a:cs typeface="Times New Roman" pitchFamily="18" charset="0"/>
              </a:rPr>
              <a:t> </a:t>
            </a:r>
            <a:r>
              <a:rPr lang="en-US" sz="1400" dirty="0">
                <a:solidFill>
                  <a:srgbClr val="000000"/>
                </a:solidFill>
                <a:latin typeface="Times New Roman" pitchFamily="18" charset="0"/>
                <a:cs typeface="Times New Roman" pitchFamily="18" charset="0"/>
              </a:rPr>
              <a:t>de </a:t>
            </a:r>
            <a:r>
              <a:rPr lang="en-US" sz="1400" dirty="0" err="1">
                <a:solidFill>
                  <a:srgbClr val="000000"/>
                </a:solidFill>
                <a:latin typeface="Times New Roman" pitchFamily="18" charset="0"/>
                <a:cs typeface="Times New Roman" pitchFamily="18" charset="0"/>
              </a:rPr>
              <a:t>pe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laturile</a:t>
            </a:r>
            <a:r>
              <a:rPr lang="en-US" sz="1400" dirty="0">
                <a:solidFill>
                  <a:srgbClr val="000000"/>
                </a:solidFill>
                <a:latin typeface="Times New Roman" pitchFamily="18" charset="0"/>
                <a:cs typeface="Times New Roman" pitchFamily="18" charset="0"/>
              </a:rPr>
              <a:t> lungi ale </a:t>
            </a:r>
            <a:r>
              <a:rPr lang="en-US" sz="1400" dirty="0" err="1">
                <a:solidFill>
                  <a:srgbClr val="000000"/>
                </a:solidFill>
                <a:latin typeface="Times New Roman" pitchFamily="18" charset="0"/>
                <a:cs typeface="Times New Roman" pitchFamily="18" charset="0"/>
              </a:rPr>
              <a:t>plăcii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ar</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trebui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să</a:t>
            </a:r>
            <a:r>
              <a:rPr lang="en-US" sz="1400" dirty="0">
                <a:solidFill>
                  <a:srgbClr val="000000"/>
                </a:solidFill>
                <a:latin typeface="Times New Roman" pitchFamily="18" charset="0"/>
                <a:cs typeface="Times New Roman" pitchFamily="18" charset="0"/>
              </a:rPr>
              <a:t> fie situate la </a:t>
            </a:r>
            <a:r>
              <a:rPr lang="en-US" sz="1400" dirty="0" err="1">
                <a:solidFill>
                  <a:srgbClr val="000000"/>
                </a:solidFill>
                <a:latin typeface="Times New Roman" pitchFamily="18" charset="0"/>
                <a:cs typeface="Times New Roman" pitchFamily="18" charset="0"/>
              </a:rPr>
              <a:t>cel</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puțin</a:t>
            </a:r>
            <a:r>
              <a:rPr lang="en-US" sz="1400" dirty="0">
                <a:solidFill>
                  <a:srgbClr val="000000"/>
                </a:solidFill>
                <a:latin typeface="Times New Roman" pitchFamily="18" charset="0"/>
                <a:cs typeface="Times New Roman" pitchFamily="18" charset="0"/>
              </a:rPr>
              <a:t> 5 mm de </a:t>
            </a:r>
            <a:r>
              <a:rPr lang="en-US" sz="1400" dirty="0" err="1">
                <a:solidFill>
                  <a:srgbClr val="000000"/>
                </a:solidFill>
                <a:latin typeface="Times New Roman" pitchFamily="18" charset="0"/>
                <a:cs typeface="Times New Roman" pitchFamily="18" charset="0"/>
              </a:rPr>
              <a:t>margine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Dacă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sunt</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montate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suprafețe</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ambele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părți</a:t>
            </a:r>
            <a:r>
              <a:rPr lang="en-US" sz="1400" dirty="0">
                <a:solidFill>
                  <a:srgbClr val="000000"/>
                </a:solidFill>
                <a:latin typeface="Times New Roman" pitchFamily="18" charset="0"/>
                <a:cs typeface="Times New Roman" pitchFamily="18" charset="0"/>
              </a:rPr>
              <a:t> ale </a:t>
            </a:r>
            <a:r>
              <a:rPr lang="en-US" sz="1400" dirty="0" err="1">
                <a:solidFill>
                  <a:srgbClr val="000000"/>
                </a:solidFill>
                <a:latin typeface="Times New Roman" pitchFamily="18" charset="0"/>
                <a:cs typeface="Times New Roman" pitchFamily="18" charset="0"/>
              </a:rPr>
              <a:t>plăcii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această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regulă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trebuie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respectată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și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pentru</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cealaltă</a:t>
            </a:r>
            <a:r>
              <a:rPr lang="en-US" sz="1400" dirty="0">
                <a:solidFill>
                  <a:srgbClr val="000000"/>
                </a:solidFill>
                <a:latin typeface="Times New Roman" pitchFamily="18" charset="0"/>
                <a:cs typeface="Times New Roman" pitchFamily="18" charset="0"/>
              </a:rPr>
              <a:t> parte. </a:t>
            </a:r>
            <a:r>
              <a:rPr lang="en-US" sz="1400" dirty="0" err="1">
                <a:solidFill>
                  <a:srgbClr val="000000"/>
                </a:solidFill>
                <a:latin typeface="Times New Roman" pitchFamily="18" charset="0"/>
                <a:cs typeface="Times New Roman" pitchFamily="18" charset="0"/>
              </a:rPr>
              <a:t>În</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caz</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contrar</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este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necesar</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să</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plasați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câmpuri</a:t>
            </a:r>
            <a:r>
              <a:rPr lang="en-US" sz="1400" dirty="0">
                <a:solidFill>
                  <a:srgbClr val="000000"/>
                </a:solidFill>
                <a:latin typeface="Times New Roman" pitchFamily="18" charset="0"/>
                <a:cs typeface="Times New Roman" pitchFamily="18" charset="0"/>
              </a:rPr>
              <a:t> de </a:t>
            </a:r>
            <a:r>
              <a:rPr lang="en-US" sz="1400" dirty="0" err="1">
                <a:solidFill>
                  <a:srgbClr val="000000"/>
                </a:solidFill>
                <a:latin typeface="Times New Roman" pitchFamily="18" charset="0"/>
                <a:cs typeface="Times New Roman" pitchFamily="18" charset="0"/>
              </a:rPr>
              <a:t>proces</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lățime</a:t>
            </a:r>
            <a:r>
              <a:rPr lang="en-US" sz="1400" dirty="0">
                <a:solidFill>
                  <a:srgbClr val="000000"/>
                </a:solidFill>
                <a:latin typeface="Times New Roman" pitchFamily="18" charset="0"/>
                <a:cs typeface="Times New Roman" pitchFamily="18" charset="0"/>
              </a:rPr>
              <a:t> de 5 mm </a:t>
            </a:r>
            <a:r>
              <a:rPr lang="en-US" sz="1400" dirty="0" err="1">
                <a:solidFill>
                  <a:srgbClr val="000000"/>
                </a:solidFill>
                <a:latin typeface="Times New Roman" pitchFamily="18" charset="0"/>
                <a:cs typeface="Times New Roman" pitchFamily="18" charset="0"/>
              </a:rPr>
              <a:t>pe</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laturile</a:t>
            </a:r>
            <a:r>
              <a:rPr lang="en-US" sz="1400" dirty="0">
                <a:solidFill>
                  <a:srgbClr val="000000"/>
                </a:solidFill>
                <a:latin typeface="Times New Roman" pitchFamily="18" charset="0"/>
                <a:cs typeface="Times New Roman" pitchFamily="18" charset="0"/>
              </a:rPr>
              <a:t> lungi ale </a:t>
            </a:r>
            <a:r>
              <a:rPr lang="en-US" sz="1400" dirty="0" err="1">
                <a:solidFill>
                  <a:srgbClr val="000000"/>
                </a:solidFill>
                <a:latin typeface="Times New Roman" pitchFamily="18" charset="0"/>
                <a:cs typeface="Times New Roman" pitchFamily="18" charset="0"/>
              </a:rPr>
              <a:t>plăcii</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sau</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piesei</a:t>
            </a:r>
            <a:r>
              <a:rPr lang="en-US" sz="1400" dirty="0">
                <a:solidFill>
                  <a:srgbClr val="000000"/>
                </a:solidFill>
                <a:latin typeface="Times New Roman" pitchFamily="18" charset="0"/>
                <a:cs typeface="Times New Roman" pitchFamily="18" charset="0"/>
              </a:rPr>
              <a:t> multiple.</a:t>
            </a:r>
            <a:endParaRPr lang="ru-RU" sz="1400" b="0" i="0" dirty="0">
              <a:solidFill>
                <a:srgbClr val="303030"/>
              </a:solidFill>
              <a:effectLst/>
              <a:latin typeface="Times New Roman" pitchFamily="18" charset="0"/>
              <a:cs typeface="Times New Roman" pitchFamily="18" charset="0"/>
            </a:endParaRPr>
          </a:p>
        </p:txBody>
      </p:sp>
      <p:pic>
        <p:nvPicPr>
          <p:cNvPr id="10242" name="Picture 2" descr="Рис. 11 Технологические пол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875" y="0"/>
            <a:ext cx="3807125" cy="287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4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Рис. 12 Разделение плат скрайбирование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4219" y="-29736"/>
            <a:ext cx="2737447" cy="25343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Рис. 13 Разделение плат фрезерование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615" y="-3858"/>
            <a:ext cx="2156604" cy="260223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0455"/>
            <a:ext cx="6188015" cy="3785652"/>
          </a:xfrm>
          <a:prstGeom prst="rect">
            <a:avLst/>
          </a:prstGeom>
          <a:ln>
            <a:solidFill>
              <a:srgbClr val="FF0000"/>
            </a:solidFill>
          </a:ln>
        </p:spPr>
        <p:txBody>
          <a:bodyPr wrap="square">
            <a:spAutoFit/>
          </a:bodyPr>
          <a:lstStyle/>
          <a:p>
            <a:r>
              <a:rPr lang="ro-MO" sz="1200" b="1">
                <a:latin typeface="Times New Roman" pitchFamily="18" charset="0"/>
                <a:cs typeface="Times New Roman" pitchFamily="18" charset="0"/>
              </a:rPr>
              <a:t>Separarea</a:t>
            </a:r>
            <a:r>
              <a:rPr lang="vi-VN" sz="1200" b="1">
                <a:latin typeface="Times New Roman" pitchFamily="18" charset="0"/>
                <a:cs typeface="Times New Roman" pitchFamily="18" charset="0"/>
              </a:rPr>
              <a:t> pieselor de prelucrat în plăci</a:t>
            </a:r>
            <a:endParaRPr lang="en-US" sz="1200" b="1">
              <a:latin typeface="Times New Roman" pitchFamily="18" charset="0"/>
              <a:cs typeface="Times New Roman" pitchFamily="18" charset="0"/>
            </a:endParaRPr>
          </a:p>
          <a:p>
            <a:r>
              <a:rPr lang="vi-VN" sz="1200">
                <a:latin typeface="Times New Roman" pitchFamily="18" charset="0"/>
                <a:cs typeface="Times New Roman" pitchFamily="18" charset="0"/>
              </a:rPr>
              <a:t>Există două metode de separare a plăcilor între ele și domeniile tehnologice: </a:t>
            </a:r>
            <a:r>
              <a:rPr lang="ro-MO" sz="1200" smtClean="0">
                <a:latin typeface="Times New Roman" pitchFamily="18" charset="0"/>
                <a:cs typeface="Times New Roman" pitchFamily="18" charset="0"/>
              </a:rPr>
              <a:t>scribarea</a:t>
            </a:r>
            <a:r>
              <a:rPr lang="vi-VN" sz="1200" smtClean="0">
                <a:latin typeface="Times New Roman" pitchFamily="18" charset="0"/>
                <a:cs typeface="Times New Roman" pitchFamily="18" charset="0"/>
              </a:rPr>
              <a:t> </a:t>
            </a:r>
            <a:r>
              <a:rPr lang="vi-VN" sz="1200">
                <a:latin typeface="Times New Roman" pitchFamily="18" charset="0"/>
                <a:cs typeface="Times New Roman" pitchFamily="18" charset="0"/>
              </a:rPr>
              <a:t>și frezarea de-a lungul conturului plăcii. În primul caz, se fac tăieturi de-a lungul liniilor drepte de împărțire a plăcilor și câmpurilor, care lasă un jumper în aceste locuri, a cărui dimensiune determină atât rigiditatea întregii piese de prelucrat în ansamblu, cât și ușurința separării sale ulterioare. Dacă plăcile vor fi montate pe linii automate, se folosesc jumperi mai groși pentru a asigura o rigiditate mai mare a piesei de prelucrat în ansamblu. Pentru a separa plăcile, se utilizează ulterior echipamente specializate care nu creează sarcini de stres pe placa de circuit imprimat.</a:t>
            </a:r>
            <a:endParaRPr lang="en-US" sz="1200">
              <a:latin typeface="Times New Roman" pitchFamily="18" charset="0"/>
              <a:cs typeface="Times New Roman" pitchFamily="18" charset="0"/>
            </a:endParaRPr>
          </a:p>
          <a:p>
            <a:endParaRPr lang="en-US" sz="1200">
              <a:latin typeface="Times New Roman" pitchFamily="18" charset="0"/>
              <a:cs typeface="Times New Roman" pitchFamily="18" charset="0"/>
            </a:endParaRPr>
          </a:p>
          <a:p>
            <a:r>
              <a:rPr lang="vi-VN" sz="1200" b="1">
                <a:latin typeface="Times New Roman" pitchFamily="18" charset="0"/>
                <a:cs typeface="Times New Roman" pitchFamily="18" charset="0"/>
              </a:rPr>
              <a:t>Pentru montarea și separarea manuală</a:t>
            </a:r>
            <a:r>
              <a:rPr lang="vi-VN" sz="1200">
                <a:latin typeface="Times New Roman" pitchFamily="18" charset="0"/>
                <a:cs typeface="Times New Roman" pitchFamily="18" charset="0"/>
              </a:rPr>
              <a:t>, acești jumperi sunt semnificativ mai subțiri pentru a permite separarea manuală ușoară fără a afecta PCB-ul sau produsul lipit. Dacă placa are un contur complex sau este necesară prelucrarea de înaltă calitate și precisă a acestui contur, atunci împărțirea plăcilor se realizează prin frezare cu formarea de jumperi între plăci și câmpurile cu care acestea sunt combinate într-o piesă de prelucrat. De-a lungul marginilor acestor poduri sunt realizate un număr de găuri pentru a facilita separarea lor ulterioară</a:t>
            </a:r>
            <a:r>
              <a:rPr lang="vi-VN" sz="1200" smtClean="0">
                <a:latin typeface="Times New Roman" pitchFamily="18" charset="0"/>
                <a:cs typeface="Times New Roman" pitchFamily="18" charset="0"/>
              </a:rPr>
              <a:t>.</a:t>
            </a:r>
            <a:r>
              <a:rPr lang="ro-MO" sz="1200" smtClean="0">
                <a:latin typeface="Times New Roman" pitchFamily="18" charset="0"/>
                <a:cs typeface="Times New Roman" pitchFamily="18" charset="0"/>
              </a:rPr>
              <a:t> </a:t>
            </a:r>
            <a:r>
              <a:rPr lang="vi-VN" sz="1200" smtClean="0">
                <a:latin typeface="Times New Roman" pitchFamily="18" charset="0"/>
                <a:cs typeface="Times New Roman" pitchFamily="18" charset="0"/>
              </a:rPr>
              <a:t>Pentru </a:t>
            </a:r>
            <a:r>
              <a:rPr lang="vi-VN" sz="1200">
                <a:latin typeface="Times New Roman" pitchFamily="18" charset="0"/>
                <a:cs typeface="Times New Roman" pitchFamily="18" charset="0"/>
              </a:rPr>
              <a:t>astfel de cazuri, este necesar să se prevadă spațiu pe placa de circuit pentru plasarea a cel puțin 3 - 4 astfel de jumperi</a:t>
            </a:r>
            <a:r>
              <a:rPr lang="vi-VN" sz="1200" smtClean="0">
                <a:latin typeface="Times New Roman" pitchFamily="18" charset="0"/>
                <a:cs typeface="Times New Roman" pitchFamily="18" charset="0"/>
              </a:rPr>
              <a:t>.</a:t>
            </a:r>
            <a:r>
              <a:rPr lang="ro-MO" sz="1200" smtClean="0">
                <a:latin typeface="Times New Roman" pitchFamily="18" charset="0"/>
                <a:cs typeface="Times New Roman" pitchFamily="18" charset="0"/>
              </a:rPr>
              <a:t> </a:t>
            </a:r>
            <a:r>
              <a:rPr lang="vi-VN" sz="1200" smtClean="0">
                <a:latin typeface="Times New Roman" pitchFamily="18" charset="0"/>
                <a:cs typeface="Times New Roman" pitchFamily="18" charset="0"/>
              </a:rPr>
              <a:t>O </a:t>
            </a:r>
            <a:r>
              <a:rPr lang="vi-VN" sz="1200">
                <a:latin typeface="Times New Roman" pitchFamily="18" charset="0"/>
                <a:cs typeface="Times New Roman" pitchFamily="18" charset="0"/>
              </a:rPr>
              <a:t>metodă similară ar trebui folosită și în cazurile în care pe plăci sunt instalați conectori montați pe suprafață (USB, SIM, carduri de memorie etc.), ale căror dimensiuni depășesc marginea plăcii. În caz contrar, atunci când se utilizează </a:t>
            </a:r>
            <a:r>
              <a:rPr lang="ro-MO" sz="1200" smtClean="0">
                <a:latin typeface="Times New Roman" pitchFamily="18" charset="0"/>
                <a:cs typeface="Times New Roman" pitchFamily="18" charset="0"/>
              </a:rPr>
              <a:t>scribarea</a:t>
            </a:r>
            <a:r>
              <a:rPr lang="vi-VN" sz="1200" smtClean="0">
                <a:latin typeface="Times New Roman" pitchFamily="18" charset="0"/>
                <a:cs typeface="Times New Roman" pitchFamily="18" charset="0"/>
              </a:rPr>
              <a:t>, </a:t>
            </a:r>
            <a:r>
              <a:rPr lang="vi-VN" sz="1200">
                <a:latin typeface="Times New Roman" pitchFamily="18" charset="0"/>
                <a:cs typeface="Times New Roman" pitchFamily="18" charset="0"/>
              </a:rPr>
              <a:t>separarea corectă a pieselor de prelucrat pe echipamente specializate va fi imposibilă.</a:t>
            </a:r>
            <a:endParaRPr lang="en-US" sz="1200">
              <a:latin typeface="Times New Roman" pitchFamily="18" charset="0"/>
              <a:cs typeface="Times New Roman" pitchFamily="18" charset="0"/>
            </a:endParaRPr>
          </a:p>
        </p:txBody>
      </p:sp>
    </p:spTree>
    <p:extLst>
      <p:ext uri="{BB962C8B-B14F-4D97-AF65-F5344CB8AC3E}">
        <p14:creationId xmlns:p14="http://schemas.microsoft.com/office/powerpoint/2010/main" val="79845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Расположение типов элементов по сторонам"/>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6869"/>
            <a:ext cx="5316076" cy="631515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61686" y="136869"/>
            <a:ext cx="6598509" cy="5262979"/>
          </a:xfrm>
          <a:prstGeom prst="rect">
            <a:avLst/>
          </a:prstGeom>
          <a:ln>
            <a:solidFill>
              <a:srgbClr val="FF0000"/>
            </a:solidFill>
          </a:ln>
        </p:spPr>
        <p:txBody>
          <a:bodyPr wrap="square">
            <a:spAutoFit/>
          </a:bodyPr>
          <a:lstStyle/>
          <a:p>
            <a:r>
              <a:rPr lang="en-US" sz="1400" dirty="0" err="1" smtClean="0">
                <a:solidFill>
                  <a:srgbClr val="303030"/>
                </a:solidFill>
                <a:latin typeface="Times New Roman" pitchFamily="18" charset="0"/>
                <a:cs typeface="Times New Roman" pitchFamily="18" charset="0"/>
              </a:rPr>
              <a:t>În</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cazul</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în</a:t>
            </a:r>
            <a:r>
              <a:rPr lang="en-US" sz="1400" dirty="0" smtClean="0">
                <a:solidFill>
                  <a:srgbClr val="303030"/>
                </a:solidFill>
                <a:latin typeface="Times New Roman" pitchFamily="18" charset="0"/>
                <a:cs typeface="Times New Roman" pitchFamily="18" charset="0"/>
              </a:rPr>
              <a:t> care </a:t>
            </a:r>
            <a:r>
              <a:rPr lang="en-US" sz="1400" dirty="0" err="1" smtClean="0">
                <a:solidFill>
                  <a:srgbClr val="303030"/>
                </a:solidFill>
                <a:latin typeface="Times New Roman" pitchFamily="18" charset="0"/>
                <a:cs typeface="Times New Roman" pitchFamily="18" charset="0"/>
              </a:rPr>
              <a:t>amplasarea</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unilaterală</a:t>
            </a:r>
            <a:r>
              <a:rPr lang="en-US" sz="1400" dirty="0" smtClean="0">
                <a:solidFill>
                  <a:srgbClr val="303030"/>
                </a:solidFill>
                <a:latin typeface="Times New Roman" pitchFamily="18" charset="0"/>
                <a:cs typeface="Times New Roman" pitchFamily="18" charset="0"/>
              </a:rPr>
              <a:t> a </a:t>
            </a:r>
            <a:r>
              <a:rPr lang="en-US" sz="1400" dirty="0" err="1" smtClean="0">
                <a:solidFill>
                  <a:srgbClr val="303030"/>
                </a:solidFill>
                <a:latin typeface="Times New Roman" pitchFamily="18" charset="0"/>
                <a:cs typeface="Times New Roman" pitchFamily="18" charset="0"/>
              </a:rPr>
              <a:t>componentelor</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este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imposibilă</a:t>
            </a:r>
            <a:r>
              <a:rPr lang="en-US" sz="1400" dirty="0" smtClean="0">
                <a:solidFill>
                  <a:srgbClr val="303030"/>
                </a:solidFill>
                <a:latin typeface="Times New Roman" pitchFamily="18" charset="0"/>
                <a:cs typeface="Times New Roman" pitchFamily="18" charset="0"/>
              </a:rPr>
              <a:t>,</a:t>
            </a:r>
            <a:endParaRPr lang="ru-RU" sz="1400" dirty="0" smtClean="0">
              <a:solidFill>
                <a:srgbClr val="303030"/>
              </a:solidFill>
              <a:latin typeface="Times New Roman" pitchFamily="18" charset="0"/>
              <a:cs typeface="Times New Roman" pitchFamily="18" charset="0"/>
            </a:endParaRPr>
          </a:p>
          <a:p>
            <a:r>
              <a:rPr lang="en-US" sz="1400" dirty="0" smtClean="0">
                <a:solidFill>
                  <a:srgbClr val="303030"/>
                </a:solidFill>
                <a:latin typeface="Times New Roman" pitchFamily="18" charset="0"/>
                <a:cs typeface="Times New Roman" pitchFamily="18" charset="0"/>
              </a:rPr>
              <a:t>se </a:t>
            </a:r>
            <a:r>
              <a:rPr lang="en-US" sz="1400" dirty="0" err="1" smtClean="0">
                <a:solidFill>
                  <a:srgbClr val="303030"/>
                </a:solidFill>
                <a:latin typeface="Times New Roman" pitchFamily="18" charset="0"/>
                <a:cs typeface="Times New Roman" pitchFamily="18" charset="0"/>
              </a:rPr>
              <a:t>recomandă</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amplasarea</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unor</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componente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mici</a:t>
            </a:r>
            <a:r>
              <a:rPr lang="en-US" sz="1400" dirty="0" smtClean="0">
                <a:solidFill>
                  <a:srgbClr val="303030"/>
                </a:solidFill>
                <a:latin typeface="Times New Roman" pitchFamily="18" charset="0"/>
                <a:cs typeface="Times New Roman" pitchFamily="18" charset="0"/>
              </a:rPr>
              <a:t>, de </a:t>
            </a:r>
            <a:r>
              <a:rPr lang="en-US" sz="1400" dirty="0" err="1" smtClean="0">
                <a:solidFill>
                  <a:srgbClr val="303030"/>
                </a:solidFill>
                <a:latin typeface="Times New Roman" pitchFamily="18" charset="0"/>
                <a:cs typeface="Times New Roman" pitchFamily="18" charset="0"/>
              </a:rPr>
              <a:t>exemplu</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pasive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pe</a:t>
            </a:r>
            <a:r>
              <a:rPr lang="en-US" sz="1400" dirty="0" smtClean="0">
                <a:solidFill>
                  <a:srgbClr val="303030"/>
                </a:solidFill>
                <a:latin typeface="Times New Roman" pitchFamily="18" charset="0"/>
                <a:cs typeface="Times New Roman" pitchFamily="18" charset="0"/>
              </a:rPr>
              <a:t> o parte a </a:t>
            </a:r>
            <a:r>
              <a:rPr lang="en-US" sz="1400" dirty="0" err="1" smtClean="0">
                <a:solidFill>
                  <a:srgbClr val="303030"/>
                </a:solidFill>
                <a:latin typeface="Times New Roman" pitchFamily="18" charset="0"/>
                <a:cs typeface="Times New Roman" pitchFamily="18" charset="0"/>
              </a:rPr>
              <a:t>plăcii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și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microcircuite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și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alte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componente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grele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cealaltă</a:t>
            </a:r>
            <a:r>
              <a:rPr lang="en-US" sz="1400" dirty="0" smtClean="0">
                <a:solidFill>
                  <a:srgbClr val="303030"/>
                </a:solidFill>
                <a:latin typeface="Times New Roman" pitchFamily="18" charset="0"/>
                <a:cs typeface="Times New Roman" pitchFamily="18" charset="0"/>
              </a:rPr>
              <a:t> parte.</a:t>
            </a:r>
            <a:endParaRPr lang="ru-RU" sz="1400" dirty="0" smtClean="0">
              <a:solidFill>
                <a:srgbClr val="303030"/>
              </a:solidFill>
              <a:latin typeface="Times New Roman" pitchFamily="18" charset="0"/>
              <a:cs typeface="Times New Roman" pitchFamily="18" charset="0"/>
            </a:endParaRPr>
          </a:p>
          <a:p>
            <a:r>
              <a:rPr lang="en-US" sz="1400" dirty="0" err="1" smtClean="0">
                <a:solidFill>
                  <a:srgbClr val="303030"/>
                </a:solidFill>
                <a:latin typeface="Times New Roman" pitchFamily="18" charset="0"/>
                <a:cs typeface="Times New Roman" pitchFamily="18" charset="0"/>
              </a:rPr>
              <a:t>Merită</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plasat</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componentele</a:t>
            </a:r>
            <a:r>
              <a:rPr lang="en-US" sz="1400" dirty="0" smtClean="0">
                <a:solidFill>
                  <a:srgbClr val="303030"/>
                </a:solidFill>
                <a:latin typeface="Times New Roman" pitchFamily="18" charset="0"/>
                <a:cs typeface="Times New Roman" pitchFamily="18" charset="0"/>
              </a:rPr>
              <a:t> SMD </a:t>
            </a:r>
            <a:r>
              <a:rPr lang="en-US" sz="1400" dirty="0" err="1" smtClean="0">
                <a:solidFill>
                  <a:srgbClr val="303030"/>
                </a:solidFill>
                <a:latin typeface="Times New Roman" pitchFamily="18" charset="0"/>
                <a:cs typeface="Times New Roman" pitchFamily="18" charset="0"/>
              </a:rPr>
              <a:t>pe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ambele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fețe</a:t>
            </a:r>
            <a:r>
              <a:rPr lang="en-US" sz="1400" dirty="0" smtClean="0">
                <a:solidFill>
                  <a:srgbClr val="303030"/>
                </a:solidFill>
                <a:latin typeface="Times New Roman" pitchFamily="18" charset="0"/>
                <a:cs typeface="Times New Roman" pitchFamily="18" charset="0"/>
              </a:rPr>
              <a:t> ale </a:t>
            </a:r>
            <a:r>
              <a:rPr lang="en-US" sz="1400" dirty="0" err="1" smtClean="0">
                <a:solidFill>
                  <a:srgbClr val="303030"/>
                </a:solidFill>
                <a:latin typeface="Times New Roman" pitchFamily="18" charset="0"/>
                <a:cs typeface="Times New Roman" pitchFamily="18" charset="0"/>
              </a:rPr>
              <a:t>plăcii</a:t>
            </a:r>
            <a:r>
              <a:rPr lang="en-US" sz="1400" dirty="0" smtClean="0">
                <a:solidFill>
                  <a:srgbClr val="303030"/>
                </a:solidFill>
                <a:latin typeface="Times New Roman" pitchFamily="18" charset="0"/>
                <a:cs typeface="Times New Roman" pitchFamily="18" charset="0"/>
              </a:rPr>
              <a:t> cu </a:t>
            </a:r>
            <a:r>
              <a:rPr lang="en-US" sz="1400" dirty="0" err="1" smtClean="0">
                <a:solidFill>
                  <a:srgbClr val="303030"/>
                </a:solidFill>
                <a:latin typeface="Times New Roman" pitchFamily="18" charset="0"/>
                <a:cs typeface="Times New Roman" pitchFamily="18" charset="0"/>
              </a:rPr>
              <a:t>circuite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imprimate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numai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dacă</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dimensiunile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plăcii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în</a:t>
            </a:r>
            <a:r>
              <a:rPr lang="en-US" sz="1400" dirty="0" smtClean="0">
                <a:solidFill>
                  <a:srgbClr val="303030"/>
                </a:solidFill>
                <a:latin typeface="Times New Roman" pitchFamily="18" charset="0"/>
                <a:cs typeface="Times New Roman" pitchFamily="18" charset="0"/>
              </a:rPr>
              <a:t> sine, tot </a:t>
            </a:r>
            <a:r>
              <a:rPr lang="en-US" sz="1400" dirty="0" err="1" smtClean="0">
                <a:solidFill>
                  <a:srgbClr val="303030"/>
                </a:solidFill>
                <a:latin typeface="Times New Roman" pitchFamily="18" charset="0"/>
                <a:cs typeface="Times New Roman" pitchFamily="18" charset="0"/>
              </a:rPr>
              <a:t>felul</a:t>
            </a:r>
            <a:r>
              <a:rPr lang="en-US" sz="1400" dirty="0" smtClean="0">
                <a:solidFill>
                  <a:srgbClr val="303030"/>
                </a:solidFill>
                <a:latin typeface="Times New Roman" pitchFamily="18" charset="0"/>
                <a:cs typeface="Times New Roman" pitchFamily="18" charset="0"/>
              </a:rPr>
              <a:t> de </a:t>
            </a:r>
            <a:r>
              <a:rPr lang="en-US" sz="1400" dirty="0" err="1" smtClean="0">
                <a:solidFill>
                  <a:srgbClr val="303030"/>
                </a:solidFill>
                <a:latin typeface="Times New Roman" pitchFamily="18" charset="0"/>
                <a:cs typeface="Times New Roman" pitchFamily="18" charset="0"/>
              </a:rPr>
              <a:t>restricții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privind</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decalajele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dintre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conductori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plăcuțe</a:t>
            </a:r>
            <a:r>
              <a:rPr lang="en-US" sz="1400" dirty="0" smtClean="0">
                <a:solidFill>
                  <a:srgbClr val="303030"/>
                </a:solidFill>
                <a:latin typeface="Times New Roman" pitchFamily="18" charset="0"/>
                <a:cs typeface="Times New Roman" pitchFamily="18" charset="0"/>
              </a:rPr>
              <a:t> de contact </a:t>
            </a:r>
            <a:r>
              <a:rPr lang="en-US" sz="1400" dirty="0" err="1" smtClean="0">
                <a:solidFill>
                  <a:srgbClr val="303030"/>
                </a:solidFill>
                <a:latin typeface="Times New Roman" pitchFamily="18" charset="0"/>
                <a:cs typeface="Times New Roman" pitchFamily="18" charset="0"/>
              </a:rPr>
              <a:t>și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alte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elemente</a:t>
            </a:r>
            <a:r>
              <a:rPr lang="en-US" sz="1400" dirty="0" smtClean="0">
                <a:solidFill>
                  <a:srgbClr val="303030"/>
                </a:solidFill>
                <a:latin typeface="Times New Roman" pitchFamily="18" charset="0"/>
                <a:cs typeface="Times New Roman" pitchFamily="18" charset="0"/>
              </a:rPr>
              <a:t> ale </a:t>
            </a:r>
            <a:r>
              <a:rPr lang="en-US" sz="1400" dirty="0" err="1" smtClean="0">
                <a:solidFill>
                  <a:srgbClr val="303030"/>
                </a:solidFill>
                <a:latin typeface="Times New Roman" pitchFamily="18" charset="0"/>
                <a:cs typeface="Times New Roman" pitchFamily="18" charset="0"/>
              </a:rPr>
              <a:t>plăcii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și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alte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cerințe</a:t>
            </a:r>
            <a:r>
              <a:rPr lang="en-US" sz="1400" dirty="0" smtClean="0">
                <a:solidFill>
                  <a:srgbClr val="303030"/>
                </a:solidFill>
                <a:latin typeface="Times New Roman" pitchFamily="18" charset="0"/>
                <a:cs typeface="Times New Roman" pitchFamily="18" charset="0"/>
              </a:rPr>
              <a:t> nu </a:t>
            </a:r>
            <a:r>
              <a:rPr lang="en-US" sz="1400" dirty="0" err="1" smtClean="0">
                <a:solidFill>
                  <a:srgbClr val="303030"/>
                </a:solidFill>
                <a:latin typeface="Times New Roman" pitchFamily="18" charset="0"/>
                <a:cs typeface="Times New Roman" pitchFamily="18" charset="0"/>
              </a:rPr>
              <a:t>lasă</a:t>
            </a:r>
            <a:r>
              <a:rPr lang="en-US" sz="1400" dirty="0" smtClean="0">
                <a:solidFill>
                  <a:srgbClr val="303030"/>
                </a:solidFill>
                <a:latin typeface="Times New Roman" pitchFamily="18" charset="0"/>
                <a:cs typeface="Times New Roman" pitchFamily="18" charset="0"/>
              </a:rPr>
              <a:t> de ales. </a:t>
            </a:r>
            <a:r>
              <a:rPr lang="en-US" sz="1400" dirty="0" err="1" smtClean="0">
                <a:solidFill>
                  <a:srgbClr val="303030"/>
                </a:solidFill>
                <a:latin typeface="Times New Roman" pitchFamily="18" charset="0"/>
                <a:cs typeface="Times New Roman" pitchFamily="18" charset="0"/>
              </a:rPr>
              <a:t>În</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acest</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caz</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costurile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și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timpul</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pentru</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pregătire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și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instalare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cresc</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produsul</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trece</a:t>
            </a:r>
            <a:r>
              <a:rPr lang="en-US" sz="1400" dirty="0" smtClean="0">
                <a:solidFill>
                  <a:srgbClr val="303030"/>
                </a:solidFill>
                <a:latin typeface="Times New Roman" pitchFamily="18" charset="0"/>
                <a:cs typeface="Times New Roman" pitchFamily="18" charset="0"/>
              </a:rPr>
              <a:t> de </a:t>
            </a:r>
            <a:r>
              <a:rPr lang="en-US" sz="1400" dirty="0" err="1" smtClean="0">
                <a:solidFill>
                  <a:srgbClr val="303030"/>
                </a:solidFill>
                <a:latin typeface="Times New Roman" pitchFamily="18" charset="0"/>
                <a:cs typeface="Times New Roman" pitchFamily="18" charset="0"/>
              </a:rPr>
              <a:t>două</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ori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prin</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etapa</a:t>
            </a:r>
            <a:r>
              <a:rPr lang="en-US" sz="1400" dirty="0" smtClean="0">
                <a:solidFill>
                  <a:srgbClr val="303030"/>
                </a:solidFill>
                <a:latin typeface="Times New Roman" pitchFamily="18" charset="0"/>
                <a:cs typeface="Times New Roman" pitchFamily="18" charset="0"/>
              </a:rPr>
              <a:t> de </a:t>
            </a:r>
            <a:r>
              <a:rPr lang="en-US" sz="1400" dirty="0" err="1" smtClean="0">
                <a:solidFill>
                  <a:srgbClr val="303030"/>
                </a:solidFill>
                <a:latin typeface="Times New Roman" pitchFamily="18" charset="0"/>
                <a:cs typeface="Times New Roman" pitchFamily="18" charset="0"/>
              </a:rPr>
              <a:t>instalare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programele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pentru</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echipamente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sunt</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scrise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pentru</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acesta</a:t>
            </a:r>
            <a:r>
              <a:rPr lang="en-US" sz="1400" dirty="0" smtClean="0">
                <a:solidFill>
                  <a:srgbClr val="303030"/>
                </a:solidFill>
                <a:latin typeface="Times New Roman" pitchFamily="18" charset="0"/>
                <a:cs typeface="Times New Roman" pitchFamily="18" charset="0"/>
              </a:rPr>
              <a:t> de </a:t>
            </a:r>
            <a:r>
              <a:rPr lang="en-US" sz="1400" dirty="0" err="1" smtClean="0">
                <a:solidFill>
                  <a:srgbClr val="303030"/>
                </a:solidFill>
                <a:latin typeface="Times New Roman" pitchFamily="18" charset="0"/>
                <a:cs typeface="Times New Roman" pitchFamily="18" charset="0"/>
              </a:rPr>
              <a:t>două</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ori</a:t>
            </a:r>
            <a:r>
              <a:rPr lang="en-US" sz="1400" dirty="0" smtClean="0">
                <a:solidFill>
                  <a:srgbClr val="303030"/>
                </a:solidFill>
                <a:latin typeface="Times New Roman" pitchFamily="18" charset="0"/>
                <a:cs typeface="Times New Roman" pitchFamily="18" charset="0"/>
              </a:rPr>
              <a:t>, se </a:t>
            </a:r>
            <a:r>
              <a:rPr lang="en-US" sz="1400" dirty="0" err="1" smtClean="0">
                <a:solidFill>
                  <a:srgbClr val="303030"/>
                </a:solidFill>
                <a:latin typeface="Times New Roman" pitchFamily="18" charset="0"/>
                <a:cs typeface="Times New Roman" pitchFamily="18" charset="0"/>
              </a:rPr>
              <a:t>reajustează</a:t>
            </a:r>
            <a:r>
              <a:rPr lang="en-US" sz="1400" dirty="0" smtClean="0">
                <a:solidFill>
                  <a:srgbClr val="303030"/>
                </a:solidFill>
                <a:latin typeface="Times New Roman" pitchFamily="18" charset="0"/>
                <a:cs typeface="Times New Roman" pitchFamily="18" charset="0"/>
              </a:rPr>
              <a:t> de </a:t>
            </a:r>
            <a:r>
              <a:rPr lang="en-US" sz="1400" dirty="0" err="1" smtClean="0">
                <a:solidFill>
                  <a:srgbClr val="303030"/>
                </a:solidFill>
                <a:latin typeface="Times New Roman" pitchFamily="18" charset="0"/>
                <a:cs typeface="Times New Roman" pitchFamily="18" charset="0"/>
              </a:rPr>
              <a:t>două</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ori</a:t>
            </a:r>
            <a:r>
              <a:rPr lang="en-US" sz="1400" dirty="0" smtClean="0">
                <a:solidFill>
                  <a:srgbClr val="303030"/>
                </a:solidFill>
                <a:latin typeface="Times New Roman" pitchFamily="18" charset="0"/>
                <a:cs typeface="Times New Roman" pitchFamily="18" charset="0"/>
              </a:rPr>
              <a:t>, se </a:t>
            </a:r>
            <a:r>
              <a:rPr lang="en-US" sz="1400" dirty="0" err="1" smtClean="0">
                <a:solidFill>
                  <a:srgbClr val="303030"/>
                </a:solidFill>
                <a:latin typeface="Times New Roman" pitchFamily="18" charset="0"/>
                <a:cs typeface="Times New Roman" pitchFamily="18" charset="0"/>
              </a:rPr>
              <a:t>fac</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două</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șabloane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costul</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instalării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fiecărei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părți</a:t>
            </a:r>
            <a:r>
              <a:rPr lang="en-US" sz="1400" dirty="0" smtClean="0">
                <a:solidFill>
                  <a:srgbClr val="303030"/>
                </a:solidFill>
                <a:latin typeface="Times New Roman" pitchFamily="18" charset="0"/>
                <a:cs typeface="Times New Roman" pitchFamily="18" charset="0"/>
              </a:rPr>
              <a:t> a </a:t>
            </a:r>
            <a:r>
              <a:rPr lang="en-US" sz="1400" dirty="0" err="1" smtClean="0">
                <a:solidFill>
                  <a:srgbClr val="303030"/>
                </a:solidFill>
                <a:latin typeface="Times New Roman" pitchFamily="18" charset="0"/>
                <a:cs typeface="Times New Roman" pitchFamily="18" charset="0"/>
              </a:rPr>
              <a:t>plăcii</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este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calculat</a:t>
            </a:r>
            <a:r>
              <a:rPr lang="en-US" sz="1400" dirty="0" smtClean="0">
                <a:solidFill>
                  <a:srgbClr val="303030"/>
                </a:solidFill>
                <a:latin typeface="Times New Roman" pitchFamily="18" charset="0"/>
                <a:cs typeface="Times New Roman" pitchFamily="18" charset="0"/>
              </a:rPr>
              <a:t> ca </a:t>
            </a:r>
            <a:r>
              <a:rPr lang="en-US" sz="1400" dirty="0" err="1" smtClean="0">
                <a:solidFill>
                  <a:srgbClr val="303030"/>
                </a:solidFill>
                <a:latin typeface="Times New Roman" pitchFamily="18" charset="0"/>
                <a:cs typeface="Times New Roman" pitchFamily="18" charset="0"/>
              </a:rPr>
              <a:t>pentru</a:t>
            </a:r>
            <a:r>
              <a:rPr lang="en-US" sz="1400" dirty="0" smtClean="0">
                <a:solidFill>
                  <a:srgbClr val="303030"/>
                </a:solidFill>
                <a:latin typeface="Times New Roman" pitchFamily="18" charset="0"/>
                <a:cs typeface="Times New Roman" pitchFamily="18" charset="0"/>
              </a:rPr>
              <a:t> un </a:t>
            </a:r>
            <a:r>
              <a:rPr lang="en-US" sz="1400" dirty="0" err="1" smtClean="0">
                <a:solidFill>
                  <a:srgbClr val="303030"/>
                </a:solidFill>
                <a:latin typeface="Times New Roman" pitchFamily="18" charset="0"/>
                <a:cs typeface="Times New Roman" pitchFamily="18" charset="0"/>
              </a:rPr>
              <a:t>produs</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separat</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În</a:t>
            </a:r>
            <a:r>
              <a:rPr lang="en-US" sz="1400" dirty="0" smtClean="0">
                <a:solidFill>
                  <a:srgbClr val="303030"/>
                </a:solidFill>
                <a:latin typeface="Times New Roman" pitchFamily="18" charset="0"/>
                <a:cs typeface="Times New Roman" pitchFamily="18" charset="0"/>
              </a:rPr>
              <a:t> plus, </a:t>
            </a:r>
            <a:r>
              <a:rPr lang="en-US" sz="1400" dirty="0" err="1" smtClean="0">
                <a:solidFill>
                  <a:srgbClr val="303030"/>
                </a:solidFill>
                <a:latin typeface="Times New Roman" pitchFamily="18" charset="0"/>
                <a:cs typeface="Times New Roman" pitchFamily="18" charset="0"/>
              </a:rPr>
              <a:t>costul</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echipamentelor</a:t>
            </a:r>
            <a:r>
              <a:rPr lang="en-US" sz="1400" dirty="0" smtClean="0">
                <a:solidFill>
                  <a:srgbClr val="303030"/>
                </a:solidFill>
                <a:latin typeface="Times New Roman" pitchFamily="18" charset="0"/>
                <a:cs typeface="Times New Roman" pitchFamily="18" charset="0"/>
              </a:rPr>
              <a:t> de </a:t>
            </a:r>
            <a:r>
              <a:rPr lang="en-US" sz="1400" dirty="0" err="1" smtClean="0">
                <a:solidFill>
                  <a:srgbClr val="303030"/>
                </a:solidFill>
                <a:latin typeface="Times New Roman" pitchFamily="18" charset="0"/>
                <a:cs typeface="Times New Roman" pitchFamily="18" charset="0"/>
              </a:rPr>
              <a:t>testare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pentru</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testarea</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unor</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astfel</a:t>
            </a:r>
            <a:r>
              <a:rPr lang="en-US" sz="1400" dirty="0" smtClean="0">
                <a:solidFill>
                  <a:srgbClr val="303030"/>
                </a:solidFill>
                <a:latin typeface="Times New Roman" pitchFamily="18" charset="0"/>
                <a:cs typeface="Times New Roman" pitchFamily="18" charset="0"/>
              </a:rPr>
              <a:t> de </a:t>
            </a:r>
            <a:r>
              <a:rPr lang="en-US" sz="1400" dirty="0" err="1" smtClean="0">
                <a:solidFill>
                  <a:srgbClr val="303030"/>
                </a:solidFill>
                <a:latin typeface="Times New Roman" pitchFamily="18" charset="0"/>
                <a:cs typeface="Times New Roman" pitchFamily="18" charset="0"/>
              </a:rPr>
              <a:t>circuite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imprimate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crește</a:t>
            </a:r>
            <a:r>
              <a:rPr lang="en-US" sz="1400" dirty="0" smtClean="0">
                <a:solidFill>
                  <a:srgbClr val="303030"/>
                </a:solidFill>
                <a:latin typeface="Times New Roman" pitchFamily="18" charset="0"/>
                <a:cs typeface="Times New Roman" pitchFamily="18" charset="0"/>
              </a:rPr>
              <a:t> </a:t>
            </a:r>
            <a:r>
              <a:rPr lang="en-US" sz="1400" dirty="0" err="1" smtClean="0">
                <a:solidFill>
                  <a:srgbClr val="303030"/>
                </a:solidFill>
                <a:latin typeface="Times New Roman" pitchFamily="18" charset="0"/>
                <a:cs typeface="Times New Roman" pitchFamily="18" charset="0"/>
              </a:rPr>
              <a:t>semnificativ</a:t>
            </a:r>
            <a:r>
              <a:rPr lang="en-US" sz="1400" dirty="0" smtClean="0">
                <a:solidFill>
                  <a:srgbClr val="303030"/>
                </a:solidFill>
                <a:latin typeface="Times New Roman" pitchFamily="18" charset="0"/>
                <a:cs typeface="Times New Roman" pitchFamily="18" charset="0"/>
              </a:rPr>
              <a:t>.</a:t>
            </a:r>
            <a:endParaRPr lang="ru-RU" sz="1400" dirty="0" smtClean="0">
              <a:solidFill>
                <a:srgbClr val="303030"/>
              </a:solidFill>
              <a:latin typeface="Times New Roman" pitchFamily="18" charset="0"/>
              <a:cs typeface="Times New Roman" pitchFamily="18" charset="0"/>
            </a:endParaRPr>
          </a:p>
          <a:p>
            <a:endParaRPr lang="ru-RU" sz="1400" dirty="0">
              <a:solidFill>
                <a:srgbClr val="303030"/>
              </a:solidFill>
              <a:latin typeface="Times New Roman" pitchFamily="18" charset="0"/>
              <a:cs typeface="Times New Roman" pitchFamily="18" charset="0"/>
            </a:endParaRPr>
          </a:p>
          <a:p>
            <a:r>
              <a:rPr lang="en-US" sz="1400" dirty="0" err="1">
                <a:solidFill>
                  <a:srgbClr val="303030"/>
                </a:solidFill>
                <a:latin typeface="Times New Roman" pitchFamily="18" charset="0"/>
                <a:cs typeface="Times New Roman" pitchFamily="18" charset="0"/>
              </a:rPr>
              <a:t>Echipamentul</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utilizat</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permite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amplasarea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componentelor</a:t>
            </a:r>
            <a:r>
              <a:rPr lang="en-US" sz="1400" dirty="0">
                <a:solidFill>
                  <a:srgbClr val="303030"/>
                </a:solidFill>
                <a:latin typeface="Times New Roman" pitchFamily="18" charset="0"/>
                <a:cs typeface="Times New Roman" pitchFamily="18" charset="0"/>
              </a:rPr>
              <a:t> cu o </a:t>
            </a:r>
            <a:r>
              <a:rPr lang="en-US" sz="1400" dirty="0" err="1">
                <a:solidFill>
                  <a:srgbClr val="303030"/>
                </a:solidFill>
                <a:latin typeface="Times New Roman" pitchFamily="18" charset="0"/>
                <a:cs typeface="Times New Roman" pitchFamily="18" charset="0"/>
              </a:rPr>
              <a:t>distanță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minimă</a:t>
            </a:r>
            <a:r>
              <a:rPr lang="en-US" sz="1400" dirty="0">
                <a:solidFill>
                  <a:srgbClr val="303030"/>
                </a:solidFill>
                <a:latin typeface="Times New Roman" pitchFamily="18" charset="0"/>
                <a:cs typeface="Times New Roman" pitchFamily="18" charset="0"/>
              </a:rPr>
              <a:t> de 0,2 mm </a:t>
            </a:r>
            <a:r>
              <a:rPr lang="en-US" sz="1400" dirty="0" err="1">
                <a:solidFill>
                  <a:srgbClr val="303030"/>
                </a:solidFill>
                <a:latin typeface="Times New Roman" pitchFamily="18" charset="0"/>
                <a:cs typeface="Times New Roman" pitchFamily="18" charset="0"/>
              </a:rPr>
              <a:t>una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față</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alta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și</a:t>
            </a:r>
            <a:r>
              <a:rPr lang="en-US" sz="1400" dirty="0">
                <a:solidFill>
                  <a:srgbClr val="303030"/>
                </a:solidFill>
                <a:latin typeface="Times New Roman" pitchFamily="18" charset="0"/>
                <a:cs typeface="Times New Roman" pitchFamily="18" charset="0"/>
              </a:rPr>
              <a:t> la 1 mm de </a:t>
            </a:r>
            <a:r>
              <a:rPr lang="en-US" sz="1400" dirty="0" err="1">
                <a:solidFill>
                  <a:srgbClr val="303030"/>
                </a:solidFill>
                <a:latin typeface="Times New Roman" pitchFamily="18" charset="0"/>
                <a:cs typeface="Times New Roman" pitchFamily="18" charset="0"/>
              </a:rPr>
              <a:t>marginea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plăcii</a:t>
            </a:r>
            <a:r>
              <a:rPr lang="en-US" sz="1400" dirty="0">
                <a:solidFill>
                  <a:srgbClr val="303030"/>
                </a:solidFill>
                <a:latin typeface="Times New Roman" pitchFamily="18" charset="0"/>
                <a:cs typeface="Times New Roman" pitchFamily="18" charset="0"/>
              </a:rPr>
              <a:t> (sub </a:t>
            </a:r>
            <a:r>
              <a:rPr lang="en-US" sz="1400" dirty="0" err="1">
                <a:solidFill>
                  <a:srgbClr val="303030"/>
                </a:solidFill>
                <a:latin typeface="Times New Roman" pitchFamily="18" charset="0"/>
                <a:cs typeface="Times New Roman" pitchFamily="18" charset="0"/>
              </a:rPr>
              <a:t>rezerva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prezenței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câmpurilor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tehnologice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piesa</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prelucrat</a:t>
            </a:r>
            <a:r>
              <a:rPr lang="en-US" sz="1400" dirty="0">
                <a:solidFill>
                  <a:srgbClr val="303030"/>
                </a:solidFill>
                <a:latin typeface="Times New Roman" pitchFamily="18" charset="0"/>
                <a:cs typeface="Times New Roman" pitchFamily="18" charset="0"/>
              </a:rPr>
              <a:t>). Dar </a:t>
            </a:r>
            <a:r>
              <a:rPr lang="en-US" sz="1400" dirty="0" err="1">
                <a:solidFill>
                  <a:srgbClr val="303030"/>
                </a:solidFill>
                <a:latin typeface="Times New Roman" pitchFamily="18" charset="0"/>
                <a:cs typeface="Times New Roman" pitchFamily="18" charset="0"/>
              </a:rPr>
              <a:t>utilizarea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capacităților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tehnice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maxime</a:t>
            </a:r>
            <a:r>
              <a:rPr lang="en-US" sz="1400" dirty="0">
                <a:solidFill>
                  <a:srgbClr val="303030"/>
                </a:solidFill>
                <a:latin typeface="Times New Roman" pitchFamily="18" charset="0"/>
                <a:cs typeface="Times New Roman" pitchFamily="18" charset="0"/>
              </a:rPr>
              <a:t> nu </a:t>
            </a:r>
            <a:r>
              <a:rPr lang="en-US" sz="1400" dirty="0" err="1">
                <a:solidFill>
                  <a:srgbClr val="303030"/>
                </a:solidFill>
                <a:latin typeface="Times New Roman" pitchFamily="18" charset="0"/>
                <a:cs typeface="Times New Roman" pitchFamily="18" charset="0"/>
              </a:rPr>
              <a:t>este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întotdeauna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justificată</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exemplu</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plasarea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componentelor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prea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apropiate</a:t>
            </a:r>
            <a:r>
              <a:rPr lang="en-US" sz="1400" dirty="0">
                <a:solidFill>
                  <a:srgbClr val="303030"/>
                </a:solidFill>
                <a:latin typeface="Times New Roman" pitchFamily="18" charset="0"/>
                <a:cs typeface="Times New Roman" pitchFamily="18" charset="0"/>
              </a:rPr>
              <a:t> reduce </a:t>
            </a:r>
            <a:r>
              <a:rPr lang="en-US" sz="1400" dirty="0" err="1">
                <a:solidFill>
                  <a:srgbClr val="303030"/>
                </a:solidFill>
                <a:latin typeface="Times New Roman" pitchFamily="18" charset="0"/>
                <a:cs typeface="Times New Roman" pitchFamily="18" charset="0"/>
              </a:rPr>
              <a:t>considerabil</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mentenanța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produsului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inspecția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optică</a:t>
            </a:r>
            <a:r>
              <a:rPr lang="en-US" sz="1400" dirty="0">
                <a:solidFill>
                  <a:srgbClr val="303030"/>
                </a:solidFill>
                <a:latin typeface="Times New Roman" pitchFamily="18" charset="0"/>
                <a:cs typeface="Times New Roman" pitchFamily="18" charset="0"/>
              </a:rPr>
              <a:t> a </a:t>
            </a:r>
            <a:r>
              <a:rPr lang="en-US" sz="1400" dirty="0" err="1">
                <a:solidFill>
                  <a:srgbClr val="303030"/>
                </a:solidFill>
                <a:latin typeface="Times New Roman" pitchFamily="18" charset="0"/>
                <a:cs typeface="Times New Roman" pitchFamily="18" charset="0"/>
              </a:rPr>
              <a:t>componentelor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și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inspecția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îmbinărilor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lipite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Apropierea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componentelor</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diferite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dimensiuni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și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capacități</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căldură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poate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afecta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calitatea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lipirii</a:t>
            </a:r>
            <a:r>
              <a:rPr lang="en-US" sz="1400" dirty="0" smtClean="0">
                <a:solidFill>
                  <a:srgbClr val="303030"/>
                </a:solidFill>
                <a:latin typeface="Times New Roman" pitchFamily="18" charset="0"/>
                <a:cs typeface="Times New Roman" pitchFamily="18" charset="0"/>
              </a:rPr>
              <a:t>.</a:t>
            </a:r>
            <a:endParaRPr lang="ru-RU" sz="1400" dirty="0" smtClean="0">
              <a:solidFill>
                <a:srgbClr val="303030"/>
              </a:solidFill>
              <a:latin typeface="Times New Roman" pitchFamily="18" charset="0"/>
              <a:cs typeface="Times New Roman" pitchFamily="18" charset="0"/>
            </a:endParaRPr>
          </a:p>
          <a:p>
            <a:r>
              <a:rPr lang="en-US" sz="1400" dirty="0" err="1">
                <a:solidFill>
                  <a:srgbClr val="303030"/>
                </a:solidFill>
                <a:latin typeface="Times New Roman" pitchFamily="18" charset="0"/>
                <a:cs typeface="Times New Roman" pitchFamily="18" charset="0"/>
              </a:rPr>
              <a:t>În</a:t>
            </a:r>
            <a:r>
              <a:rPr lang="en-US" sz="1400" dirty="0">
                <a:solidFill>
                  <a:srgbClr val="303030"/>
                </a:solidFill>
                <a:latin typeface="Times New Roman" pitchFamily="18" charset="0"/>
                <a:cs typeface="Times New Roman" pitchFamily="18" charset="0"/>
              </a:rPr>
              <a:t> plus, </a:t>
            </a:r>
            <a:r>
              <a:rPr lang="en-US" sz="1400" dirty="0" err="1">
                <a:solidFill>
                  <a:srgbClr val="303030"/>
                </a:solidFill>
                <a:latin typeface="Times New Roman" pitchFamily="18" charset="0"/>
                <a:cs typeface="Times New Roman" pitchFamily="18" charset="0"/>
              </a:rPr>
              <a:t>este</a:t>
            </a:r>
            <a:r>
              <a:rPr lang="en-US" sz="1400" dirty="0">
                <a:solidFill>
                  <a:srgbClr val="303030"/>
                </a:solidFill>
                <a:latin typeface="Times New Roman" pitchFamily="18" charset="0"/>
                <a:cs typeface="Times New Roman" pitchFamily="18" charset="0"/>
              </a:rPr>
              <a:t> important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se </a:t>
            </a:r>
            <a:r>
              <a:rPr lang="en-US" sz="1400" dirty="0" err="1">
                <a:solidFill>
                  <a:srgbClr val="303030"/>
                </a:solidFill>
                <a:latin typeface="Times New Roman" pitchFamily="18" charset="0"/>
                <a:cs typeface="Times New Roman" pitchFamily="18" charset="0"/>
              </a:rPr>
              <a:t>țină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seama</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faptul</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dimensiunile</a:t>
            </a:r>
            <a:r>
              <a:rPr lang="en-US" sz="1400" dirty="0">
                <a:solidFill>
                  <a:srgbClr val="303030"/>
                </a:solidFill>
                <a:latin typeface="Times New Roman" pitchFamily="18" charset="0"/>
                <a:cs typeface="Times New Roman" pitchFamily="18" charset="0"/>
              </a:rPr>
              <a:t> </a:t>
            </a:r>
            <a:r>
              <a:rPr lang="en-GB" sz="1400" dirty="0" err="1" smtClean="0">
                <a:solidFill>
                  <a:srgbClr val="303030"/>
                </a:solidFill>
                <a:latin typeface="Times New Roman" pitchFamily="18" charset="0"/>
                <a:cs typeface="Times New Roman" pitchFamily="18" charset="0"/>
              </a:rPr>
              <a:t>capsulelor</a:t>
            </a:r>
            <a:r>
              <a:rPr lang="en-US" sz="1400" dirty="0" smtClean="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multor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componente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depășesc</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dimensiunile</a:t>
            </a:r>
            <a:r>
              <a:rPr lang="en-US" sz="1400" dirty="0">
                <a:solidFill>
                  <a:srgbClr val="303030"/>
                </a:solidFill>
                <a:latin typeface="Times New Roman" pitchFamily="18" charset="0"/>
                <a:cs typeface="Times New Roman" pitchFamily="18" charset="0"/>
              </a:rPr>
              <a:t> </a:t>
            </a:r>
            <a:r>
              <a:rPr lang="x-none" sz="1400" dirty="0" smtClean="0">
                <a:solidFill>
                  <a:srgbClr val="303030"/>
                </a:solidFill>
                <a:latin typeface="Times New Roman" pitchFamily="18" charset="0"/>
                <a:cs typeface="Times New Roman" pitchFamily="18" charset="0"/>
              </a:rPr>
              <a:t>suprafețelor</a:t>
            </a:r>
            <a:r>
              <a:rPr lang="en-US" sz="1400" dirty="0" smtClean="0">
                <a:solidFill>
                  <a:srgbClr val="303030"/>
                </a:solidFill>
                <a:latin typeface="Times New Roman" pitchFamily="18" charset="0"/>
                <a:cs typeface="Times New Roman" pitchFamily="18" charset="0"/>
              </a:rPr>
              <a:t> </a:t>
            </a:r>
            <a:r>
              <a:rPr lang="en-US" sz="1400" dirty="0">
                <a:solidFill>
                  <a:srgbClr val="303030"/>
                </a:solidFill>
                <a:latin typeface="Times New Roman" pitchFamily="18" charset="0"/>
                <a:cs typeface="Times New Roman" pitchFamily="18" charset="0"/>
              </a:rPr>
              <a:t>de contact, </a:t>
            </a:r>
            <a:r>
              <a:rPr lang="en-US" sz="1400" dirty="0" err="1">
                <a:solidFill>
                  <a:srgbClr val="303030"/>
                </a:solidFill>
                <a:latin typeface="Times New Roman" pitchFamily="18" charset="0"/>
                <a:cs typeface="Times New Roman" pitchFamily="18" charset="0"/>
              </a:rPr>
              <a:t>prin</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urmare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atunci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când</a:t>
            </a:r>
            <a:r>
              <a:rPr lang="en-US" sz="1400" dirty="0">
                <a:solidFill>
                  <a:srgbClr val="303030"/>
                </a:solidFill>
                <a:latin typeface="Times New Roman" pitchFamily="18" charset="0"/>
                <a:cs typeface="Times New Roman" pitchFamily="18" charset="0"/>
              </a:rPr>
              <a:t> se </a:t>
            </a:r>
            <a:r>
              <a:rPr lang="en-US" sz="1400" dirty="0" err="1">
                <a:solidFill>
                  <a:srgbClr val="303030"/>
                </a:solidFill>
                <a:latin typeface="Times New Roman" pitchFamily="18" charset="0"/>
                <a:cs typeface="Times New Roman" pitchFamily="18" charset="0"/>
              </a:rPr>
              <a:t>creează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elemente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grafice</a:t>
            </a:r>
            <a:r>
              <a:rPr lang="en-US" sz="1400" dirty="0">
                <a:solidFill>
                  <a:srgbClr val="303030"/>
                </a:solidFill>
                <a:latin typeface="Times New Roman" pitchFamily="18" charset="0"/>
                <a:cs typeface="Times New Roman" pitchFamily="18" charset="0"/>
              </a:rPr>
              <a:t> ale </a:t>
            </a:r>
            <a:r>
              <a:rPr lang="en-US" sz="1400" dirty="0" err="1">
                <a:solidFill>
                  <a:srgbClr val="303030"/>
                </a:solidFill>
                <a:latin typeface="Times New Roman" pitchFamily="18" charset="0"/>
                <a:cs typeface="Times New Roman" pitchFamily="18" charset="0"/>
              </a:rPr>
              <a:t>componentelor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este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indicat</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desenați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dimensiunile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lor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reale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sau</a:t>
            </a:r>
            <a:r>
              <a:rPr lang="en-US" sz="1400" dirty="0">
                <a:solidFill>
                  <a:srgbClr val="303030"/>
                </a:solidFill>
                <a:latin typeface="Times New Roman" pitchFamily="18" charset="0"/>
                <a:cs typeface="Times New Roman" pitchFamily="18" charset="0"/>
              </a:rPr>
              <a:t> zona </a:t>
            </a:r>
            <a:r>
              <a:rPr lang="en-US" sz="1400" dirty="0" err="1">
                <a:solidFill>
                  <a:srgbClr val="303030"/>
                </a:solidFill>
                <a:latin typeface="Times New Roman" pitchFamily="18" charset="0"/>
                <a:cs typeface="Times New Roman" pitchFamily="18" charset="0"/>
              </a:rPr>
              <a:t>ocupată</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componentă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ținând</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cont</a:t>
            </a:r>
            <a:r>
              <a:rPr lang="en-US" sz="1400" dirty="0">
                <a:solidFill>
                  <a:srgbClr val="303030"/>
                </a:solidFill>
                <a:latin typeface="Times New Roman" pitchFamily="18" charset="0"/>
                <a:cs typeface="Times New Roman" pitchFamily="18" charset="0"/>
              </a:rPr>
              <a:t> de </a:t>
            </a:r>
            <a:r>
              <a:rPr lang="en-US" sz="1400" dirty="0" err="1">
                <a:solidFill>
                  <a:srgbClr val="303030"/>
                </a:solidFill>
                <a:latin typeface="Times New Roman" pitchFamily="18" charset="0"/>
                <a:cs typeface="Times New Roman" pitchFamily="18" charset="0"/>
              </a:rPr>
              <a:t>spațiul</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necesar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inspecției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și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reparațiilor</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Acest</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lucru</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vă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va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ajuta</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plasați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componentele</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corect</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și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să</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evitați</a:t>
            </a:r>
            <a:r>
              <a:rPr lang="en-US" sz="1400" dirty="0">
                <a:solidFill>
                  <a:srgbClr val="303030"/>
                </a:solidFill>
                <a:latin typeface="Times New Roman" pitchFamily="18" charset="0"/>
                <a:cs typeface="Times New Roman" pitchFamily="18" charset="0"/>
              </a:rPr>
              <a:t> </a:t>
            </a:r>
            <a:r>
              <a:rPr lang="en-US" sz="1400" dirty="0" err="1">
                <a:solidFill>
                  <a:srgbClr val="303030"/>
                </a:solidFill>
                <a:latin typeface="Times New Roman" pitchFamily="18" charset="0"/>
                <a:cs typeface="Times New Roman" pitchFamily="18" charset="0"/>
              </a:rPr>
              <a:t>greșelile</a:t>
            </a:r>
            <a:r>
              <a:rPr lang="en-US" sz="1400" dirty="0">
                <a:solidFill>
                  <a:srgbClr val="303030"/>
                </a:solidFill>
                <a:latin typeface="Times New Roman" pitchFamily="18" charset="0"/>
                <a:cs typeface="Times New Roman" pitchFamily="18" charset="0"/>
              </a:rPr>
              <a:t>.</a:t>
            </a:r>
            <a:endParaRPr lang="ru-RU" sz="1400" dirty="0">
              <a:solidFill>
                <a:srgbClr val="303030"/>
              </a:solidFill>
              <a:latin typeface="Times New Roman" pitchFamily="18" charset="0"/>
              <a:cs typeface="Times New Roman" pitchFamily="18" charset="0"/>
            </a:endParaRPr>
          </a:p>
        </p:txBody>
      </p:sp>
    </p:spTree>
    <p:extLst>
      <p:ext uri="{BB962C8B-B14F-4D97-AF65-F5344CB8AC3E}">
        <p14:creationId xmlns:p14="http://schemas.microsoft.com/office/powerpoint/2010/main" val="128442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939848"/>
          </a:xfrm>
        </p:spPr>
        <p:txBody>
          <a:bodyPr>
            <a:normAutofit/>
          </a:bodyPr>
          <a:lstStyle/>
          <a:p>
            <a:pPr marL="0" indent="0">
              <a:buNone/>
            </a:pPr>
            <a:r>
              <a:rPr lang="en-US" sz="1400" smtClean="0"/>
              <a:t>Distanţa între componente-din punct de vedere a tehologiei care indeplineşte lipirea pe suprafaţă a componentelor nu există distanţă maximala,însă pentru unele plachete/dispozitive este necesar de o amplasare cît mai corectă a componentelor.</a:t>
            </a:r>
            <a:r>
              <a:rPr lang="x-none" sz="1400" smtClean="0"/>
              <a:t> </a:t>
            </a:r>
            <a:r>
              <a:rPr lang="en-US" sz="1400" smtClean="0"/>
              <a:t>Distanţa minimă între 2 găuri de contact trebuie sa fie de 1.5 mm. </a:t>
            </a:r>
            <a:endParaRPr lang="en-US" sz="1400" dirty="0"/>
          </a:p>
        </p:txBody>
      </p:sp>
      <p:sp>
        <p:nvSpPr>
          <p:cNvPr id="5" name="Прямоугольник 4"/>
          <p:cNvSpPr/>
          <p:nvPr/>
        </p:nvSpPr>
        <p:spPr>
          <a:xfrm>
            <a:off x="7069396" y="845388"/>
            <a:ext cx="5016980" cy="1323439"/>
          </a:xfrm>
          <a:prstGeom prst="rect">
            <a:avLst/>
          </a:prstGeom>
          <a:ln>
            <a:solidFill>
              <a:srgbClr val="FF0000"/>
            </a:solidFill>
          </a:ln>
        </p:spPr>
        <p:txBody>
          <a:bodyPr wrap="square">
            <a:spAutoFit/>
          </a:bodyPr>
          <a:lstStyle/>
          <a:p>
            <a:r>
              <a:rPr lang="en-US" sz="1600" dirty="0" err="1"/>
              <a:t>În</a:t>
            </a:r>
            <a:r>
              <a:rPr lang="en-US" sz="1600" dirty="0"/>
              <a:t> </a:t>
            </a:r>
            <a:r>
              <a:rPr lang="en-US" sz="1600" dirty="0" err="1"/>
              <a:t>afară</a:t>
            </a:r>
            <a:r>
              <a:rPr lang="en-US" sz="1600" dirty="0"/>
              <a:t> de </a:t>
            </a:r>
            <a:r>
              <a:rPr lang="en-US" sz="1600" dirty="0" err="1"/>
              <a:t>aceasta</a:t>
            </a:r>
            <a:r>
              <a:rPr lang="en-US" sz="1600" dirty="0"/>
              <a:t> </a:t>
            </a:r>
            <a:r>
              <a:rPr lang="en-US" sz="1600" dirty="0" err="1"/>
              <a:t>distanţa</a:t>
            </a:r>
            <a:r>
              <a:rPr lang="en-US" sz="1600" dirty="0"/>
              <a:t> </a:t>
            </a:r>
            <a:r>
              <a:rPr lang="en-US" sz="1600" dirty="0" err="1"/>
              <a:t>minimă</a:t>
            </a:r>
            <a:r>
              <a:rPr lang="en-US" sz="1600" dirty="0"/>
              <a:t> </a:t>
            </a:r>
            <a:r>
              <a:rPr lang="en-US" sz="1600" dirty="0" err="1"/>
              <a:t>între</a:t>
            </a:r>
            <a:r>
              <a:rPr lang="en-US" sz="1600" dirty="0"/>
              <a:t> </a:t>
            </a:r>
            <a:r>
              <a:rPr lang="en-US" sz="1600" dirty="0" err="1"/>
              <a:t>marginea</a:t>
            </a:r>
            <a:r>
              <a:rPr lang="en-US" sz="1600" dirty="0"/>
              <a:t> </a:t>
            </a:r>
            <a:r>
              <a:rPr lang="en-US" sz="1600" dirty="0" err="1"/>
              <a:t>plachetei</a:t>
            </a:r>
            <a:r>
              <a:rPr lang="en-US" sz="1600" dirty="0"/>
              <a:t> de </a:t>
            </a:r>
            <a:r>
              <a:rPr lang="en-US" sz="1600" dirty="0" err="1"/>
              <a:t>cablaj</a:t>
            </a:r>
            <a:r>
              <a:rPr lang="en-US" sz="1600" dirty="0"/>
              <a:t> </a:t>
            </a:r>
            <a:r>
              <a:rPr lang="en-US" sz="1600" dirty="0" err="1"/>
              <a:t>imprimat</a:t>
            </a:r>
            <a:r>
              <a:rPr lang="en-US" sz="1600" dirty="0"/>
              <a:t> nu </a:t>
            </a:r>
            <a:r>
              <a:rPr lang="en-US" sz="1600" dirty="0" err="1"/>
              <a:t>trebuie</a:t>
            </a:r>
            <a:r>
              <a:rPr lang="en-US" sz="1600" dirty="0"/>
              <a:t> </a:t>
            </a:r>
            <a:r>
              <a:rPr lang="en-US" sz="1600" dirty="0" err="1"/>
              <a:t>să</a:t>
            </a:r>
            <a:r>
              <a:rPr lang="en-US" sz="1600" dirty="0"/>
              <a:t> fie </a:t>
            </a:r>
            <a:r>
              <a:rPr lang="en-US" sz="1600" dirty="0" err="1"/>
              <a:t>mai</a:t>
            </a:r>
            <a:r>
              <a:rPr lang="en-US" sz="1600" dirty="0"/>
              <a:t> </a:t>
            </a:r>
            <a:r>
              <a:rPr lang="en-US" sz="1600" dirty="0" err="1"/>
              <a:t>mică</a:t>
            </a:r>
            <a:r>
              <a:rPr lang="en-US" sz="1600" dirty="0"/>
              <a:t> </a:t>
            </a:r>
            <a:r>
              <a:rPr lang="en-US" sz="1600" dirty="0" err="1"/>
              <a:t>decit</a:t>
            </a:r>
            <a:r>
              <a:rPr lang="en-US" sz="1600" dirty="0"/>
              <a:t> </a:t>
            </a:r>
            <a:r>
              <a:rPr lang="x-none" sz="1600" dirty="0" smtClean="0"/>
              <a:t> </a:t>
            </a:r>
            <a:r>
              <a:rPr lang="en-US" sz="1600" dirty="0" smtClean="0"/>
              <a:t>1.25mm.</a:t>
            </a:r>
            <a:r>
              <a:rPr lang="x-none" sz="1600" dirty="0" smtClean="0"/>
              <a:t> </a:t>
            </a:r>
            <a:r>
              <a:rPr lang="en-US" sz="1600" dirty="0" err="1" smtClean="0"/>
              <a:t>Amplasarea</a:t>
            </a:r>
            <a:r>
              <a:rPr lang="en-US" sz="1600" dirty="0" smtClean="0"/>
              <a:t> </a:t>
            </a:r>
            <a:r>
              <a:rPr lang="en-US" sz="1600" dirty="0" err="1"/>
              <a:t>componetelor</a:t>
            </a:r>
            <a:r>
              <a:rPr lang="en-US" sz="1600" dirty="0"/>
              <a:t> </a:t>
            </a:r>
            <a:r>
              <a:rPr lang="en-US" sz="1600" dirty="0" err="1"/>
              <a:t>pe</a:t>
            </a:r>
            <a:r>
              <a:rPr lang="en-US" sz="1600" dirty="0"/>
              <a:t> </a:t>
            </a:r>
            <a:r>
              <a:rPr lang="en-US" sz="1600" dirty="0" err="1"/>
              <a:t>suprafaţa</a:t>
            </a:r>
            <a:r>
              <a:rPr lang="en-US" sz="1600" dirty="0"/>
              <a:t> </a:t>
            </a:r>
            <a:r>
              <a:rPr lang="en-US" sz="1600" dirty="0" err="1"/>
              <a:t>plachetei</a:t>
            </a:r>
            <a:r>
              <a:rPr lang="en-US" sz="1600" dirty="0"/>
              <a:t> </a:t>
            </a:r>
            <a:r>
              <a:rPr lang="en-US" sz="1600" dirty="0" err="1"/>
              <a:t>într</a:t>
            </a:r>
            <a:r>
              <a:rPr lang="en-US" sz="1600" dirty="0"/>
              <a:t>-o mare </a:t>
            </a:r>
            <a:r>
              <a:rPr lang="en-US" sz="1600" dirty="0" err="1"/>
              <a:t>măsură</a:t>
            </a:r>
            <a:r>
              <a:rPr lang="en-US" sz="1600" dirty="0"/>
              <a:t> </a:t>
            </a:r>
            <a:r>
              <a:rPr lang="en-US" sz="1600" dirty="0" err="1"/>
              <a:t>depinde</a:t>
            </a:r>
            <a:r>
              <a:rPr lang="en-US" sz="1600" dirty="0"/>
              <a:t> de </a:t>
            </a:r>
            <a:r>
              <a:rPr lang="en-US" sz="1600" dirty="0" err="1"/>
              <a:t>metoda</a:t>
            </a:r>
            <a:r>
              <a:rPr lang="en-US" sz="1600" dirty="0"/>
              <a:t> de </a:t>
            </a:r>
            <a:r>
              <a:rPr lang="en-US" sz="1600" dirty="0" err="1"/>
              <a:t>lipire</a:t>
            </a:r>
            <a:r>
              <a:rPr lang="en-US" sz="1600" dirty="0"/>
              <a:t> </a:t>
            </a:r>
            <a:r>
              <a:rPr lang="en-US" sz="1600" dirty="0" err="1"/>
              <a:t>automatizată</a:t>
            </a:r>
            <a:r>
              <a:rPr lang="en-US" sz="1600" dirty="0"/>
              <a:t>.</a:t>
            </a:r>
          </a:p>
        </p:txBody>
      </p:sp>
      <p:pic>
        <p:nvPicPr>
          <p:cNvPr id="2" name="Рисунок 1"/>
          <p:cNvPicPr>
            <a:picLocks noChangeAspect="1"/>
          </p:cNvPicPr>
          <p:nvPr/>
        </p:nvPicPr>
        <p:blipFill>
          <a:blip r:embed="rId2"/>
          <a:stretch>
            <a:fillRect/>
          </a:stretch>
        </p:blipFill>
        <p:spPr>
          <a:xfrm>
            <a:off x="166222" y="939848"/>
            <a:ext cx="6532605" cy="5918152"/>
          </a:xfrm>
          <a:prstGeom prst="rect">
            <a:avLst/>
          </a:prstGeom>
        </p:spPr>
      </p:pic>
      <p:pic>
        <p:nvPicPr>
          <p:cNvPr id="4098" name="Picture 2" descr="Расстояние между компонент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396" y="3594322"/>
            <a:ext cx="5016980" cy="31607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422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28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3781"/>
            <a:ext cx="5594786" cy="584774"/>
          </a:xfrm>
          <a:ln>
            <a:solidFill>
              <a:srgbClr val="FF0000"/>
            </a:solidFill>
          </a:ln>
        </p:spPr>
        <p:txBody>
          <a:bodyPr>
            <a:noAutofit/>
          </a:bodyPr>
          <a:lstStyle/>
          <a:p>
            <a:pPr marL="0" indent="0">
              <a:buNone/>
            </a:pPr>
            <a:r>
              <a:rPr lang="en-US" sz="1600" dirty="0" err="1"/>
              <a:t>Cerinţele</a:t>
            </a:r>
            <a:r>
              <a:rPr lang="en-US" sz="1600" dirty="0"/>
              <a:t> </a:t>
            </a:r>
            <a:r>
              <a:rPr lang="en-US" sz="1600" dirty="0" err="1"/>
              <a:t>fată</a:t>
            </a:r>
            <a:r>
              <a:rPr lang="en-US" sz="1600" dirty="0"/>
              <a:t> de </a:t>
            </a:r>
            <a:r>
              <a:rPr lang="en-US" sz="1600" dirty="0" err="1"/>
              <a:t>amplasarea</a:t>
            </a:r>
            <a:r>
              <a:rPr lang="en-US" sz="1600" dirty="0"/>
              <a:t> </a:t>
            </a:r>
            <a:r>
              <a:rPr lang="en-US" sz="1600" dirty="0" err="1"/>
              <a:t>elementelor</a:t>
            </a:r>
            <a:r>
              <a:rPr lang="en-US" sz="1600" dirty="0"/>
              <a:t> la </a:t>
            </a:r>
            <a:r>
              <a:rPr lang="en-US" sz="1600" dirty="0" err="1"/>
              <a:t>lipirea</a:t>
            </a:r>
            <a:r>
              <a:rPr lang="en-US" sz="1600" dirty="0"/>
              <a:t> </a:t>
            </a:r>
            <a:r>
              <a:rPr lang="en-US" sz="1600" dirty="0" err="1"/>
              <a:t>prin</a:t>
            </a:r>
            <a:r>
              <a:rPr lang="en-US" sz="1600" dirty="0"/>
              <a:t> </a:t>
            </a:r>
            <a:r>
              <a:rPr lang="en-US" sz="1600" dirty="0" err="1"/>
              <a:t>val</a:t>
            </a:r>
            <a:r>
              <a:rPr lang="en-US" sz="1600" dirty="0"/>
              <a:t> de </a:t>
            </a:r>
            <a:r>
              <a:rPr lang="en-US" sz="1600" dirty="0" err="1"/>
              <a:t>lipit</a:t>
            </a:r>
            <a:endParaRPr lang="en-US" sz="1600" dirty="0"/>
          </a:p>
        </p:txBody>
      </p:sp>
      <p:sp>
        <p:nvSpPr>
          <p:cNvPr id="4" name="Прямоугольник 3"/>
          <p:cNvSpPr/>
          <p:nvPr/>
        </p:nvSpPr>
        <p:spPr>
          <a:xfrm>
            <a:off x="45243" y="5210702"/>
            <a:ext cx="12128741" cy="830997"/>
          </a:xfrm>
          <a:prstGeom prst="rect">
            <a:avLst/>
          </a:prstGeom>
          <a:ln>
            <a:solidFill>
              <a:srgbClr val="FF0000"/>
            </a:solidFill>
          </a:ln>
        </p:spPr>
        <p:txBody>
          <a:bodyPr wrap="square">
            <a:spAutoFit/>
          </a:bodyPr>
          <a:lstStyle/>
          <a:p>
            <a:pPr algn="just"/>
            <a:r>
              <a:rPr lang="en-US" sz="1600" dirty="0" err="1"/>
              <a:t>Componentele</a:t>
            </a:r>
            <a:r>
              <a:rPr lang="en-US" sz="1600" dirty="0"/>
              <a:t> de tip SOIC(Small-Outline-Integrated-Circuit) se </a:t>
            </a:r>
            <a:r>
              <a:rPr lang="en-US" sz="1600" dirty="0" err="1"/>
              <a:t>amplasează</a:t>
            </a:r>
            <a:r>
              <a:rPr lang="en-US" sz="1600" dirty="0"/>
              <a:t> </a:t>
            </a:r>
            <a:r>
              <a:rPr lang="en-US" sz="1600" dirty="0" err="1"/>
              <a:t>pe</a:t>
            </a:r>
            <a:r>
              <a:rPr lang="en-US" sz="1600" dirty="0"/>
              <a:t> </a:t>
            </a:r>
            <a:r>
              <a:rPr lang="en-US" sz="1600" dirty="0" err="1"/>
              <a:t>axa</a:t>
            </a:r>
            <a:r>
              <a:rPr lang="en-US" sz="1600" dirty="0"/>
              <a:t> </a:t>
            </a:r>
            <a:r>
              <a:rPr lang="en-US" sz="1600" dirty="0" err="1"/>
              <a:t>longitudională</a:t>
            </a:r>
            <a:r>
              <a:rPr lang="en-US" sz="1600" dirty="0"/>
              <a:t> a </a:t>
            </a:r>
            <a:r>
              <a:rPr lang="en-US" sz="1600" dirty="0" err="1"/>
              <a:t>componentelor</a:t>
            </a:r>
            <a:r>
              <a:rPr lang="en-US" sz="1600" dirty="0"/>
              <a:t> </a:t>
            </a:r>
            <a:r>
              <a:rPr lang="en-US" sz="1600" dirty="0" err="1"/>
              <a:t>pasive.Axa</a:t>
            </a:r>
            <a:r>
              <a:rPr lang="en-US" sz="1600" dirty="0"/>
              <a:t> de </a:t>
            </a:r>
            <a:r>
              <a:rPr lang="en-US" sz="1600" dirty="0" err="1"/>
              <a:t>lungime</a:t>
            </a:r>
            <a:r>
              <a:rPr lang="en-US" sz="1600" dirty="0"/>
              <a:t> a </a:t>
            </a:r>
            <a:r>
              <a:rPr lang="en-US" sz="1600" dirty="0" err="1"/>
              <a:t>componentelor</a:t>
            </a:r>
            <a:r>
              <a:rPr lang="en-US" sz="1600" dirty="0"/>
              <a:t> SOIC </a:t>
            </a:r>
            <a:r>
              <a:rPr lang="en-US" sz="1600" dirty="0" err="1"/>
              <a:t>trebuie</a:t>
            </a:r>
            <a:r>
              <a:rPr lang="en-US" sz="1600" dirty="0"/>
              <a:t> </a:t>
            </a:r>
            <a:r>
              <a:rPr lang="en-US" sz="1600" dirty="0" err="1"/>
              <a:t>să</a:t>
            </a:r>
            <a:r>
              <a:rPr lang="en-US" sz="1600" dirty="0"/>
              <a:t> fie </a:t>
            </a:r>
            <a:r>
              <a:rPr lang="en-US" sz="1600" dirty="0" err="1"/>
              <a:t>paralelă</a:t>
            </a:r>
            <a:r>
              <a:rPr lang="en-US" sz="1600" dirty="0"/>
              <a:t> cu </a:t>
            </a:r>
            <a:r>
              <a:rPr lang="en-US" sz="1600" dirty="0" err="1"/>
              <a:t>direcţia</a:t>
            </a:r>
            <a:r>
              <a:rPr lang="en-US" sz="1600" dirty="0"/>
              <a:t> de </a:t>
            </a:r>
            <a:r>
              <a:rPr lang="en-US" sz="1600" dirty="0" err="1"/>
              <a:t>mişcare</a:t>
            </a:r>
            <a:r>
              <a:rPr lang="en-US" sz="1600" dirty="0"/>
              <a:t> a </a:t>
            </a:r>
            <a:r>
              <a:rPr lang="en-US" sz="1600" dirty="0" err="1"/>
              <a:t>plachetei.Cel</a:t>
            </a:r>
            <a:r>
              <a:rPr lang="en-US" sz="1600" dirty="0"/>
              <a:t> </a:t>
            </a:r>
            <a:r>
              <a:rPr lang="en-US" sz="1600" dirty="0" err="1"/>
              <a:t>mai</a:t>
            </a:r>
            <a:r>
              <a:rPr lang="en-US" sz="1600" dirty="0"/>
              <a:t> optimal </a:t>
            </a:r>
            <a:r>
              <a:rPr lang="en-US" sz="1600" dirty="0" err="1"/>
              <a:t>dacă</a:t>
            </a:r>
            <a:r>
              <a:rPr lang="en-US" sz="1600" dirty="0"/>
              <a:t> </a:t>
            </a:r>
            <a:r>
              <a:rPr lang="en-US" sz="1600" dirty="0" err="1"/>
              <a:t>toate</a:t>
            </a:r>
            <a:r>
              <a:rPr lang="en-US" sz="1600" dirty="0"/>
              <a:t> </a:t>
            </a:r>
            <a:r>
              <a:rPr lang="en-US" sz="1600" dirty="0" err="1"/>
              <a:t>elementele</a:t>
            </a:r>
            <a:r>
              <a:rPr lang="en-US" sz="1600" dirty="0"/>
              <a:t> de </a:t>
            </a:r>
            <a:r>
              <a:rPr lang="en-US" sz="1600" dirty="0" err="1"/>
              <a:t>acelaşi</a:t>
            </a:r>
            <a:r>
              <a:rPr lang="en-US" sz="1600" dirty="0"/>
              <a:t> tip </a:t>
            </a:r>
            <a:r>
              <a:rPr lang="en-US" sz="1600" dirty="0" err="1"/>
              <a:t>sunt</a:t>
            </a:r>
            <a:r>
              <a:rPr lang="en-US" sz="1600" dirty="0"/>
              <a:t> </a:t>
            </a:r>
            <a:r>
              <a:rPr lang="en-US" sz="1600" dirty="0" err="1"/>
              <a:t>amplasate</a:t>
            </a:r>
            <a:r>
              <a:rPr lang="en-US" sz="1600" dirty="0"/>
              <a:t> </a:t>
            </a:r>
            <a:r>
              <a:rPr lang="en-US" sz="1600" dirty="0" err="1"/>
              <a:t>în</a:t>
            </a:r>
            <a:r>
              <a:rPr lang="en-US" sz="1600" dirty="0"/>
              <a:t> </a:t>
            </a:r>
            <a:r>
              <a:rPr lang="en-US" sz="1600" dirty="0" err="1"/>
              <a:t>locaţie</a:t>
            </a:r>
            <a:r>
              <a:rPr lang="en-US" sz="1600" dirty="0"/>
              <a:t> </a:t>
            </a:r>
            <a:r>
              <a:rPr lang="en-US" sz="1600" dirty="0" err="1"/>
              <a:t>alăturată</a:t>
            </a:r>
            <a:r>
              <a:rPr lang="en-US" sz="1600" dirty="0"/>
              <a:t>.</a:t>
            </a:r>
          </a:p>
        </p:txBody>
      </p:sp>
      <p:pic>
        <p:nvPicPr>
          <p:cNvPr id="2" name="Рисунок 1"/>
          <p:cNvPicPr>
            <a:picLocks noChangeAspect="1"/>
          </p:cNvPicPr>
          <p:nvPr/>
        </p:nvPicPr>
        <p:blipFill>
          <a:blip r:embed="rId2"/>
          <a:stretch>
            <a:fillRect/>
          </a:stretch>
        </p:blipFill>
        <p:spPr>
          <a:xfrm>
            <a:off x="741107" y="669867"/>
            <a:ext cx="10386968" cy="4492557"/>
          </a:xfrm>
          <a:prstGeom prst="rect">
            <a:avLst/>
          </a:prstGeom>
        </p:spPr>
      </p:pic>
    </p:spTree>
    <p:extLst>
      <p:ext uri="{BB962C8B-B14F-4D97-AF65-F5344CB8AC3E}">
        <p14:creationId xmlns:p14="http://schemas.microsoft.com/office/powerpoint/2010/main" val="4385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21506" y="0"/>
            <a:ext cx="10964331" cy="6857999"/>
          </a:xfrm>
          <a:prstGeom prst="rect">
            <a:avLst/>
          </a:prstGeom>
        </p:spPr>
      </p:pic>
    </p:spTree>
    <p:extLst>
      <p:ext uri="{BB962C8B-B14F-4D97-AF65-F5344CB8AC3E}">
        <p14:creationId xmlns:p14="http://schemas.microsoft.com/office/powerpoint/2010/main" val="113713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2889849"/>
          </a:xfrm>
          <a:ln>
            <a:solidFill>
              <a:srgbClr val="FF0000"/>
            </a:solidFill>
          </a:ln>
        </p:spPr>
        <p:txBody>
          <a:bodyPr>
            <a:noAutofit/>
          </a:bodyPr>
          <a:lstStyle/>
          <a:p>
            <a:pPr>
              <a:lnSpc>
                <a:spcPct val="110000"/>
              </a:lnSpc>
              <a:spcBef>
                <a:spcPts val="0"/>
              </a:spcBef>
            </a:pPr>
            <a:r>
              <a:rPr lang="en-US" sz="1600" b="1" kern="100" dirty="0" err="1" smtClean="0"/>
              <a:t>Reţeaua</a:t>
            </a:r>
            <a:r>
              <a:rPr lang="en-US" sz="1600" b="1" kern="100" dirty="0" smtClean="0"/>
              <a:t> </a:t>
            </a:r>
            <a:r>
              <a:rPr lang="en-US" sz="1600" b="1" kern="100" dirty="0"/>
              <a:t>de </a:t>
            </a:r>
            <a:r>
              <a:rPr lang="en-US" sz="1600" b="1" kern="100" dirty="0" err="1"/>
              <a:t>reper</a:t>
            </a:r>
            <a:r>
              <a:rPr lang="en-US" sz="1600" kern="100" dirty="0" err="1"/>
              <a:t>-pentru</a:t>
            </a:r>
            <a:r>
              <a:rPr lang="en-US" sz="1600" kern="100" dirty="0"/>
              <a:t> </a:t>
            </a:r>
            <a:r>
              <a:rPr lang="en-US" sz="1600" kern="100" dirty="0" err="1"/>
              <a:t>componentele</a:t>
            </a:r>
            <a:r>
              <a:rPr lang="en-US" sz="1600" kern="100" dirty="0"/>
              <a:t> </a:t>
            </a:r>
            <a:r>
              <a:rPr lang="en-US" sz="1600" kern="100" dirty="0" err="1"/>
              <a:t>directe</a:t>
            </a:r>
            <a:r>
              <a:rPr lang="en-US" sz="1600" kern="100" dirty="0"/>
              <a:t> </a:t>
            </a:r>
            <a:r>
              <a:rPr lang="en-US" sz="1600" kern="100" dirty="0" err="1"/>
              <a:t>reţeaua</a:t>
            </a:r>
            <a:r>
              <a:rPr lang="en-US" sz="1600" kern="100" dirty="0"/>
              <a:t> de </a:t>
            </a:r>
            <a:r>
              <a:rPr lang="en-US" sz="1600" kern="100" dirty="0" err="1"/>
              <a:t>reper</a:t>
            </a:r>
            <a:r>
              <a:rPr lang="en-US" sz="1600" kern="100" dirty="0"/>
              <a:t> </a:t>
            </a:r>
            <a:r>
              <a:rPr lang="en-US" sz="1600" kern="100" dirty="0" smtClean="0"/>
              <a:t>are 2.54 mm, </a:t>
            </a:r>
            <a:r>
              <a:rPr lang="en-US" sz="1600" kern="100" dirty="0" err="1" smtClean="0"/>
              <a:t>este</a:t>
            </a:r>
            <a:r>
              <a:rPr lang="en-US" sz="1600" kern="100" dirty="0" smtClean="0"/>
              <a:t> </a:t>
            </a:r>
            <a:r>
              <a:rPr lang="en-US" sz="1600" kern="100" dirty="0" err="1"/>
              <a:t>recomandat</a:t>
            </a:r>
            <a:r>
              <a:rPr lang="en-US" sz="1600" kern="100" dirty="0"/>
              <a:t> </a:t>
            </a:r>
            <a:r>
              <a:rPr lang="en-US" sz="1600" kern="100" dirty="0" err="1"/>
              <a:t>utilizarea</a:t>
            </a:r>
            <a:r>
              <a:rPr lang="en-US" sz="1600" kern="100" dirty="0"/>
              <a:t> </a:t>
            </a:r>
            <a:r>
              <a:rPr lang="en-US" sz="1600" kern="100" dirty="0" err="1"/>
              <a:t>reţelei</a:t>
            </a:r>
            <a:r>
              <a:rPr lang="en-US" sz="1600" kern="100" dirty="0"/>
              <a:t> date </a:t>
            </a:r>
            <a:r>
              <a:rPr lang="en-US" sz="1600" kern="100" dirty="0" err="1"/>
              <a:t>şi</a:t>
            </a:r>
            <a:r>
              <a:rPr lang="en-US" sz="1600" kern="100" dirty="0"/>
              <a:t> </a:t>
            </a:r>
            <a:r>
              <a:rPr lang="en-US" sz="1600" kern="100" dirty="0" err="1"/>
              <a:t>pentru</a:t>
            </a:r>
            <a:r>
              <a:rPr lang="en-US" sz="1600" kern="100" dirty="0"/>
              <a:t> </a:t>
            </a:r>
            <a:r>
              <a:rPr lang="en-US" sz="1600" kern="100" dirty="0" err="1"/>
              <a:t>reţeaua</a:t>
            </a:r>
            <a:r>
              <a:rPr lang="en-US" sz="1600" kern="100" dirty="0"/>
              <a:t> SOIC</a:t>
            </a:r>
            <a:r>
              <a:rPr lang="en-US" sz="1600" kern="100" dirty="0" smtClean="0"/>
              <a:t>. </a:t>
            </a:r>
            <a:r>
              <a:rPr lang="en-US" sz="1600" kern="100" dirty="0" err="1" smtClean="0"/>
              <a:t>Pentru</a:t>
            </a:r>
            <a:r>
              <a:rPr lang="en-US" sz="1600" kern="100" dirty="0" smtClean="0"/>
              <a:t> </a:t>
            </a:r>
            <a:r>
              <a:rPr lang="en-US" sz="1600" kern="100" dirty="0" err="1"/>
              <a:t>ampalsarea</a:t>
            </a:r>
            <a:r>
              <a:rPr lang="en-US" sz="1600" kern="100" dirty="0"/>
              <a:t> </a:t>
            </a:r>
            <a:r>
              <a:rPr lang="en-US" sz="1600" kern="100" dirty="0" err="1"/>
              <a:t>mai</a:t>
            </a:r>
            <a:r>
              <a:rPr lang="en-US" sz="1600" kern="100" dirty="0"/>
              <a:t> </a:t>
            </a:r>
            <a:r>
              <a:rPr lang="en-US" sz="1600" kern="100" dirty="0" err="1"/>
              <a:t>corectă</a:t>
            </a:r>
            <a:r>
              <a:rPr lang="en-US" sz="1600" kern="100" dirty="0"/>
              <a:t> pot fi </a:t>
            </a:r>
            <a:r>
              <a:rPr lang="en-US" sz="1600" kern="100" dirty="0" err="1"/>
              <a:t>utilizate</a:t>
            </a:r>
            <a:r>
              <a:rPr lang="en-US" sz="1600" kern="100" dirty="0"/>
              <a:t> </a:t>
            </a:r>
            <a:r>
              <a:rPr lang="en-US" sz="1600" kern="100" dirty="0" err="1"/>
              <a:t>reţeaua</a:t>
            </a:r>
            <a:r>
              <a:rPr lang="en-US" sz="1600" kern="100" dirty="0"/>
              <a:t> de 1,27 </a:t>
            </a:r>
            <a:r>
              <a:rPr lang="en-US" sz="1600" kern="100" dirty="0" err="1"/>
              <a:t>sau</a:t>
            </a:r>
            <a:r>
              <a:rPr lang="en-US" sz="1600" kern="100" dirty="0"/>
              <a:t> </a:t>
            </a:r>
            <a:r>
              <a:rPr lang="en-US" sz="1600" kern="100" dirty="0" smtClean="0"/>
              <a:t>0.635 </a:t>
            </a:r>
            <a:r>
              <a:rPr lang="en-US" sz="1600" kern="100" dirty="0"/>
              <a:t>mm</a:t>
            </a:r>
            <a:r>
              <a:rPr lang="en-US" sz="1600" kern="100" dirty="0" smtClean="0"/>
              <a:t>, </a:t>
            </a:r>
            <a:r>
              <a:rPr lang="en-US" sz="1600" kern="100" dirty="0" err="1" smtClean="0"/>
              <a:t>dar</a:t>
            </a:r>
            <a:r>
              <a:rPr lang="en-US" sz="1600" kern="100" dirty="0" smtClean="0"/>
              <a:t> </a:t>
            </a:r>
            <a:r>
              <a:rPr lang="en-US" sz="1600" kern="100" dirty="0" err="1"/>
              <a:t>utilizarea</a:t>
            </a:r>
            <a:r>
              <a:rPr lang="en-US" sz="1600" kern="100" dirty="0"/>
              <a:t> </a:t>
            </a:r>
            <a:r>
              <a:rPr lang="en-US" sz="1600" kern="100" dirty="0" err="1"/>
              <a:t>reţelelor</a:t>
            </a:r>
            <a:r>
              <a:rPr lang="en-US" sz="1600" kern="100" dirty="0"/>
              <a:t> </a:t>
            </a:r>
            <a:r>
              <a:rPr lang="en-US" sz="1600" kern="100" dirty="0" err="1"/>
              <a:t>mai</a:t>
            </a:r>
            <a:r>
              <a:rPr lang="en-US" sz="1600" kern="100" dirty="0"/>
              <a:t> </a:t>
            </a:r>
            <a:r>
              <a:rPr lang="en-US" sz="1600" kern="100" dirty="0" err="1"/>
              <a:t>mici</a:t>
            </a:r>
            <a:r>
              <a:rPr lang="en-US" sz="1600" kern="100" dirty="0"/>
              <a:t> nu </a:t>
            </a:r>
            <a:r>
              <a:rPr lang="en-US" sz="1600" kern="100" dirty="0" err="1"/>
              <a:t>întotdeauna</a:t>
            </a:r>
            <a:r>
              <a:rPr lang="en-US" sz="1600" kern="100" dirty="0"/>
              <a:t> </a:t>
            </a:r>
            <a:r>
              <a:rPr lang="en-US" sz="1600" kern="100" dirty="0" err="1"/>
              <a:t>este</a:t>
            </a:r>
            <a:r>
              <a:rPr lang="en-US" sz="1600" kern="100" dirty="0"/>
              <a:t> </a:t>
            </a:r>
            <a:r>
              <a:rPr lang="en-US" sz="1600" kern="100" dirty="0" err="1"/>
              <a:t>aplicată</a:t>
            </a:r>
            <a:r>
              <a:rPr lang="en-US" sz="1600" kern="100" dirty="0"/>
              <a:t>.</a:t>
            </a:r>
          </a:p>
          <a:p>
            <a:pPr>
              <a:lnSpc>
                <a:spcPct val="110000"/>
              </a:lnSpc>
              <a:spcBef>
                <a:spcPts val="0"/>
              </a:spcBef>
            </a:pPr>
            <a:r>
              <a:rPr lang="en-US" sz="1600" kern="100" dirty="0" err="1"/>
              <a:t>Găurile</a:t>
            </a:r>
            <a:r>
              <a:rPr lang="en-US" sz="1600" kern="100" dirty="0"/>
              <a:t> de </a:t>
            </a:r>
            <a:r>
              <a:rPr lang="en-US" sz="1600" kern="100" dirty="0" err="1"/>
              <a:t>reper</a:t>
            </a:r>
            <a:r>
              <a:rPr lang="en-US" sz="1600" kern="100" dirty="0"/>
              <a:t> Fiducial Marks se </a:t>
            </a:r>
            <a:r>
              <a:rPr lang="en-US" sz="1600" kern="100" dirty="0" err="1"/>
              <a:t>utilizează</a:t>
            </a:r>
            <a:r>
              <a:rPr lang="en-US" sz="1600" kern="100" dirty="0"/>
              <a:t> ca o </a:t>
            </a:r>
            <a:r>
              <a:rPr lang="en-US" sz="1600" kern="100" dirty="0" err="1"/>
              <a:t>sistemă</a:t>
            </a:r>
            <a:r>
              <a:rPr lang="en-US" sz="1600" kern="100" dirty="0"/>
              <a:t> de </a:t>
            </a:r>
            <a:r>
              <a:rPr lang="en-US" sz="1600" kern="100" dirty="0" err="1"/>
              <a:t>coordonare</a:t>
            </a:r>
            <a:r>
              <a:rPr lang="en-US" sz="1600" kern="100" dirty="0"/>
              <a:t> </a:t>
            </a:r>
            <a:r>
              <a:rPr lang="en-US" sz="1600" kern="100" dirty="0" err="1"/>
              <a:t>automată</a:t>
            </a:r>
            <a:r>
              <a:rPr lang="en-US" sz="1600" kern="100" dirty="0"/>
              <a:t> </a:t>
            </a:r>
            <a:r>
              <a:rPr lang="en-US" sz="1600" kern="100" dirty="0" err="1"/>
              <a:t>şi</a:t>
            </a:r>
            <a:r>
              <a:rPr lang="en-US" sz="1600" kern="100" dirty="0"/>
              <a:t> </a:t>
            </a:r>
            <a:r>
              <a:rPr lang="en-US" sz="1600" kern="100" dirty="0" err="1"/>
              <a:t>sunt</a:t>
            </a:r>
            <a:r>
              <a:rPr lang="en-US" sz="1600" kern="100" dirty="0"/>
              <a:t> </a:t>
            </a:r>
            <a:r>
              <a:rPr lang="en-US" sz="1600" kern="100" dirty="0" err="1"/>
              <a:t>necesare</a:t>
            </a:r>
            <a:r>
              <a:rPr lang="en-US" sz="1600" kern="100" dirty="0"/>
              <a:t> </a:t>
            </a:r>
            <a:r>
              <a:rPr lang="en-US" sz="1600" kern="100" dirty="0" err="1"/>
              <a:t>pentru</a:t>
            </a:r>
            <a:r>
              <a:rPr lang="en-US" sz="1600" kern="100" dirty="0"/>
              <a:t> </a:t>
            </a:r>
            <a:r>
              <a:rPr lang="en-US" sz="1600" kern="100" dirty="0" err="1"/>
              <a:t>dispozitivele</a:t>
            </a:r>
            <a:r>
              <a:rPr lang="en-US" sz="1600" kern="100" dirty="0"/>
              <a:t> de </a:t>
            </a:r>
            <a:r>
              <a:rPr lang="en-US" sz="1600" kern="100" dirty="0" err="1"/>
              <a:t>prelucrare</a:t>
            </a:r>
            <a:r>
              <a:rPr lang="en-US" sz="1600" kern="100" dirty="0"/>
              <a:t> la </a:t>
            </a:r>
            <a:r>
              <a:rPr lang="en-US" sz="1600" kern="100" dirty="0" err="1"/>
              <a:t>toate</a:t>
            </a:r>
            <a:r>
              <a:rPr lang="en-US" sz="1600" kern="100" dirty="0"/>
              <a:t> </a:t>
            </a:r>
            <a:r>
              <a:rPr lang="en-US" sz="1600" kern="100" dirty="0" err="1"/>
              <a:t>etapele</a:t>
            </a:r>
            <a:r>
              <a:rPr lang="en-US" sz="1600" kern="100" dirty="0"/>
              <a:t> de </a:t>
            </a:r>
            <a:r>
              <a:rPr lang="en-US" sz="1600" kern="100" dirty="0" err="1"/>
              <a:t>producere</a:t>
            </a:r>
            <a:r>
              <a:rPr lang="en-US" sz="1600" kern="100" dirty="0"/>
              <a:t> a </a:t>
            </a:r>
            <a:r>
              <a:rPr lang="en-US" sz="1600" kern="100" dirty="0" err="1"/>
              <a:t>plachetei</a:t>
            </a:r>
            <a:r>
              <a:rPr lang="en-US" sz="1600" kern="100" dirty="0"/>
              <a:t> de </a:t>
            </a:r>
            <a:r>
              <a:rPr lang="en-US" sz="1600" kern="100" dirty="0" err="1"/>
              <a:t>cablaj</a:t>
            </a:r>
            <a:r>
              <a:rPr lang="en-US" sz="1600" kern="100" dirty="0"/>
              <a:t> </a:t>
            </a:r>
            <a:r>
              <a:rPr lang="en-US" sz="1600" kern="100" dirty="0" err="1"/>
              <a:t>imprimat</a:t>
            </a:r>
            <a:r>
              <a:rPr lang="en-US" sz="1600" kern="100" dirty="0"/>
              <a:t> </a:t>
            </a:r>
            <a:r>
              <a:rPr lang="en-US" sz="1600" kern="100" dirty="0" err="1"/>
              <a:t>şi</a:t>
            </a:r>
            <a:r>
              <a:rPr lang="en-US" sz="1600" kern="100" dirty="0"/>
              <a:t> la </a:t>
            </a:r>
            <a:r>
              <a:rPr lang="en-US" sz="1600" kern="100" dirty="0" err="1"/>
              <a:t>etapa</a:t>
            </a:r>
            <a:r>
              <a:rPr lang="en-US" sz="1600" kern="100" dirty="0"/>
              <a:t> de </a:t>
            </a:r>
            <a:r>
              <a:rPr lang="en-US" sz="1600" kern="100" dirty="0" err="1"/>
              <a:t>montare</a:t>
            </a:r>
            <a:r>
              <a:rPr lang="en-US" sz="1600" kern="100" dirty="0"/>
              <a:t> a </a:t>
            </a:r>
            <a:r>
              <a:rPr lang="en-US" sz="1600" kern="100" dirty="0" err="1"/>
              <a:t>componentelor</a:t>
            </a:r>
            <a:r>
              <a:rPr lang="en-US" sz="1600" kern="100" dirty="0" smtClean="0"/>
              <a:t>. </a:t>
            </a:r>
            <a:r>
              <a:rPr lang="en-US" sz="1600" kern="100" dirty="0" err="1" smtClean="0"/>
              <a:t>Ele</a:t>
            </a:r>
            <a:r>
              <a:rPr lang="en-US" sz="1600" kern="100" dirty="0" smtClean="0"/>
              <a:t> </a:t>
            </a:r>
            <a:r>
              <a:rPr lang="en-US" sz="1600" kern="100" dirty="0"/>
              <a:t>permit </a:t>
            </a:r>
            <a:r>
              <a:rPr lang="en-US" sz="1600" kern="100" dirty="0" err="1"/>
              <a:t>dispozitivelor</a:t>
            </a:r>
            <a:r>
              <a:rPr lang="en-US" sz="1600" kern="100" dirty="0"/>
              <a:t> </a:t>
            </a:r>
            <a:r>
              <a:rPr lang="en-US" sz="1600" kern="100" dirty="0" err="1"/>
              <a:t>să</a:t>
            </a:r>
            <a:r>
              <a:rPr lang="en-US" sz="1600" kern="100" dirty="0"/>
              <a:t> </a:t>
            </a:r>
            <a:r>
              <a:rPr lang="en-US" sz="1600" kern="100" dirty="0" err="1"/>
              <a:t>corecteze</a:t>
            </a:r>
            <a:r>
              <a:rPr lang="en-US" sz="1600" kern="100" dirty="0"/>
              <a:t> </a:t>
            </a:r>
            <a:r>
              <a:rPr lang="en-US" sz="1600" kern="100" dirty="0" err="1"/>
              <a:t>erorile</a:t>
            </a:r>
            <a:r>
              <a:rPr lang="en-US" sz="1600" kern="100" dirty="0"/>
              <a:t> de </a:t>
            </a:r>
            <a:r>
              <a:rPr lang="en-US" sz="1600" kern="100" dirty="0" err="1"/>
              <a:t>coordonate</a:t>
            </a:r>
            <a:r>
              <a:rPr lang="en-US" sz="1600" kern="100" dirty="0" smtClean="0"/>
              <a:t>.</a:t>
            </a:r>
            <a:endParaRPr lang="x-none" sz="1600" kern="100" dirty="0" smtClean="0"/>
          </a:p>
          <a:p>
            <a:pPr>
              <a:lnSpc>
                <a:spcPct val="110000"/>
              </a:lnSpc>
              <a:spcBef>
                <a:spcPts val="0"/>
              </a:spcBef>
            </a:pPr>
            <a:endParaRPr lang="ro-RO" sz="1600" kern="100" dirty="0" smtClean="0"/>
          </a:p>
          <a:p>
            <a:pPr>
              <a:lnSpc>
                <a:spcPct val="110000"/>
              </a:lnSpc>
              <a:spcBef>
                <a:spcPts val="0"/>
              </a:spcBef>
            </a:pPr>
            <a:r>
              <a:rPr lang="ro-RO" sz="1600" kern="100" dirty="0" smtClean="0"/>
              <a:t>tipuri </a:t>
            </a:r>
            <a:r>
              <a:rPr lang="ro-RO" sz="1600" kern="100" dirty="0"/>
              <a:t>de semne de reper:</a:t>
            </a:r>
            <a:endParaRPr lang="en-US" sz="1600" kern="100" dirty="0"/>
          </a:p>
          <a:p>
            <a:pPr>
              <a:lnSpc>
                <a:spcPct val="110000"/>
              </a:lnSpc>
              <a:spcBef>
                <a:spcPts val="0"/>
              </a:spcBef>
            </a:pPr>
            <a:endParaRPr lang="en-US" sz="1600" kern="100" dirty="0"/>
          </a:p>
          <a:p>
            <a:pPr lvl="0">
              <a:lnSpc>
                <a:spcPct val="110000"/>
              </a:lnSpc>
              <a:spcBef>
                <a:spcPts val="0"/>
              </a:spcBef>
            </a:pPr>
            <a:r>
              <a:rPr lang="ro-RO" sz="1600" kern="100" dirty="0"/>
              <a:t>Semne globale-se utilizează pentru poziţionarea întregii plachete de cablaj imprimat sau a unui panou de plachete.</a:t>
            </a:r>
            <a:endParaRPr lang="en-US" sz="1600" kern="100" dirty="0"/>
          </a:p>
          <a:p>
            <a:pPr lvl="0">
              <a:lnSpc>
                <a:spcPct val="110000"/>
              </a:lnSpc>
              <a:spcBef>
                <a:spcPts val="0"/>
              </a:spcBef>
            </a:pPr>
            <a:r>
              <a:rPr lang="ro-RO" sz="1600" kern="100" dirty="0"/>
              <a:t>Semne locale-se utilizează pentru poziţionarea componentului concret care are un număr mare de pini cu distanţa minimală între </a:t>
            </a:r>
            <a:r>
              <a:rPr lang="ro-RO" sz="1600" kern="100"/>
              <a:t>ei</a:t>
            </a:r>
            <a:r>
              <a:rPr lang="ro-RO" sz="1600" kern="100" smtClean="0"/>
              <a:t>.</a:t>
            </a:r>
            <a:endParaRPr lang="en-US" sz="1600" kern="100" dirty="0"/>
          </a:p>
        </p:txBody>
      </p:sp>
    </p:spTree>
    <p:extLst>
      <p:ext uri="{BB962C8B-B14F-4D97-AF65-F5344CB8AC3E}">
        <p14:creationId xmlns:p14="http://schemas.microsoft.com/office/powerpoint/2010/main" val="2384889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919679"/>
            <a:ext cx="12192000" cy="1903021"/>
          </a:xfrm>
          <a:ln>
            <a:solidFill>
              <a:srgbClr val="FF0000"/>
            </a:solidFill>
          </a:ln>
        </p:spPr>
        <p:txBody>
          <a:bodyPr>
            <a:noAutofit/>
          </a:bodyPr>
          <a:lstStyle/>
          <a:p>
            <a:pPr>
              <a:spcBef>
                <a:spcPts val="1200"/>
              </a:spcBef>
            </a:pPr>
            <a:r>
              <a:rPr lang="en-US" sz="1600" dirty="0" err="1"/>
              <a:t>Pentru</a:t>
            </a:r>
            <a:r>
              <a:rPr lang="en-US" sz="1600" dirty="0"/>
              <a:t> </a:t>
            </a:r>
            <a:r>
              <a:rPr lang="en-US" sz="1600" dirty="0" err="1"/>
              <a:t>determinarea</a:t>
            </a:r>
            <a:r>
              <a:rPr lang="en-US" sz="1600" dirty="0"/>
              <a:t> </a:t>
            </a:r>
            <a:r>
              <a:rPr lang="en-US" sz="1600" dirty="0" err="1"/>
              <a:t>corectă</a:t>
            </a:r>
            <a:r>
              <a:rPr lang="en-US" sz="1600" dirty="0"/>
              <a:t> a </a:t>
            </a:r>
            <a:r>
              <a:rPr lang="en-US" sz="1600" dirty="0" err="1"/>
              <a:t>coordonatei</a:t>
            </a:r>
            <a:r>
              <a:rPr lang="en-US" sz="1600" dirty="0"/>
              <a:t> </a:t>
            </a:r>
            <a:r>
              <a:rPr lang="en-US" sz="1600" dirty="0" err="1"/>
              <a:t>pe</a:t>
            </a:r>
            <a:r>
              <a:rPr lang="en-US" sz="1600" dirty="0"/>
              <a:t> x </a:t>
            </a:r>
            <a:r>
              <a:rPr lang="en-US" sz="1600" dirty="0" err="1"/>
              <a:t>şi</a:t>
            </a:r>
            <a:r>
              <a:rPr lang="en-US" sz="1600" dirty="0"/>
              <a:t> y </a:t>
            </a:r>
            <a:r>
              <a:rPr lang="en-US" sz="1600" dirty="0" err="1"/>
              <a:t>sunt</a:t>
            </a:r>
            <a:r>
              <a:rPr lang="en-US" sz="1600" dirty="0"/>
              <a:t> </a:t>
            </a:r>
            <a:r>
              <a:rPr lang="en-US" sz="1600" dirty="0" err="1"/>
              <a:t>necesare</a:t>
            </a:r>
            <a:r>
              <a:rPr lang="en-US" sz="1600" dirty="0"/>
              <a:t> ca minimum 2 </a:t>
            </a:r>
            <a:r>
              <a:rPr lang="en-US" sz="1600" dirty="0" err="1"/>
              <a:t>puncte</a:t>
            </a:r>
            <a:r>
              <a:rPr lang="en-US" sz="1600" dirty="0"/>
              <a:t> de </a:t>
            </a:r>
            <a:r>
              <a:rPr lang="en-US" sz="1600" dirty="0" err="1"/>
              <a:t>reper</a:t>
            </a:r>
            <a:r>
              <a:rPr lang="en-US" sz="1600" dirty="0" smtClean="0"/>
              <a:t>,</a:t>
            </a:r>
            <a:r>
              <a:rPr lang="x-none" sz="1600" dirty="0" smtClean="0"/>
              <a:t> </a:t>
            </a:r>
            <a:r>
              <a:rPr lang="en-US" sz="1600" dirty="0" smtClean="0"/>
              <a:t>care </a:t>
            </a:r>
            <a:r>
              <a:rPr lang="en-US" sz="1600" dirty="0"/>
              <a:t>se </a:t>
            </a:r>
            <a:r>
              <a:rPr lang="en-US" sz="1600" dirty="0" err="1"/>
              <a:t>amplasează</a:t>
            </a:r>
            <a:r>
              <a:rPr lang="en-US" sz="1600" dirty="0"/>
              <a:t> </a:t>
            </a:r>
            <a:r>
              <a:rPr lang="en-US" sz="1600" dirty="0" err="1"/>
              <a:t>pe</a:t>
            </a:r>
            <a:r>
              <a:rPr lang="en-US" sz="1600" dirty="0"/>
              <a:t> </a:t>
            </a:r>
            <a:r>
              <a:rPr lang="en-US" sz="1600" dirty="0" err="1" smtClean="0"/>
              <a:t>diagonală</a:t>
            </a:r>
            <a:r>
              <a:rPr lang="en-US" sz="1600" dirty="0" smtClean="0"/>
              <a:t>,</a:t>
            </a:r>
            <a:r>
              <a:rPr lang="ru-RU" sz="1600" dirty="0" smtClean="0"/>
              <a:t> </a:t>
            </a:r>
            <a:r>
              <a:rPr lang="en-US" sz="1600" dirty="0" err="1" smtClean="0"/>
              <a:t>în</a:t>
            </a:r>
            <a:r>
              <a:rPr lang="en-US" sz="1600" dirty="0" smtClean="0"/>
              <a:t> </a:t>
            </a:r>
            <a:r>
              <a:rPr lang="en-US" sz="1600" dirty="0" err="1"/>
              <a:t>colţurile</a:t>
            </a:r>
            <a:r>
              <a:rPr lang="en-US" sz="1600" dirty="0"/>
              <a:t> </a:t>
            </a:r>
            <a:r>
              <a:rPr lang="en-US" sz="1600" dirty="0" err="1"/>
              <a:t>opuse</a:t>
            </a:r>
            <a:r>
              <a:rPr lang="en-US" sz="1600" dirty="0"/>
              <a:t> a </a:t>
            </a:r>
            <a:r>
              <a:rPr lang="en-US" sz="1600" dirty="0" err="1"/>
              <a:t>plachetei</a:t>
            </a:r>
            <a:r>
              <a:rPr lang="en-US" sz="1600" dirty="0" smtClean="0"/>
              <a:t>,</a:t>
            </a:r>
            <a:r>
              <a:rPr lang="ru-RU" sz="1600" dirty="0" smtClean="0"/>
              <a:t> </a:t>
            </a:r>
            <a:r>
              <a:rPr lang="en-US" sz="1600" dirty="0" smtClean="0"/>
              <a:t>la </a:t>
            </a:r>
            <a:r>
              <a:rPr lang="en-US" sz="1600" dirty="0"/>
              <a:t>o </a:t>
            </a:r>
            <a:r>
              <a:rPr lang="en-US" sz="1600" dirty="0" err="1"/>
              <a:t>distanţa</a:t>
            </a:r>
            <a:r>
              <a:rPr lang="en-US" sz="1600" dirty="0"/>
              <a:t> maximal </a:t>
            </a:r>
            <a:r>
              <a:rPr lang="en-US" sz="1600" dirty="0" err="1"/>
              <a:t>posibilă</a:t>
            </a:r>
            <a:r>
              <a:rPr lang="en-US" sz="1600" dirty="0"/>
              <a:t>.</a:t>
            </a:r>
          </a:p>
          <a:p>
            <a:pPr>
              <a:spcBef>
                <a:spcPts val="1200"/>
              </a:spcBef>
            </a:pPr>
            <a:r>
              <a:rPr lang="en-US" sz="1600" dirty="0" err="1" smtClean="0"/>
              <a:t>Pentru</a:t>
            </a:r>
            <a:r>
              <a:rPr lang="en-US" sz="1600" dirty="0" smtClean="0"/>
              <a:t> </a:t>
            </a:r>
            <a:r>
              <a:rPr lang="en-US" sz="1600" dirty="0" err="1"/>
              <a:t>amplasarea</a:t>
            </a:r>
            <a:r>
              <a:rPr lang="en-US" sz="1600" dirty="0"/>
              <a:t> </a:t>
            </a:r>
            <a:r>
              <a:rPr lang="en-US" sz="1600" dirty="0" err="1"/>
              <a:t>corectă</a:t>
            </a:r>
            <a:r>
              <a:rPr lang="en-US" sz="1600" dirty="0"/>
              <a:t> a </a:t>
            </a:r>
            <a:r>
              <a:rPr lang="en-US" sz="1600" dirty="0" err="1"/>
              <a:t>componentelor</a:t>
            </a:r>
            <a:r>
              <a:rPr lang="en-US" sz="1600" dirty="0"/>
              <a:t> se </a:t>
            </a:r>
            <a:r>
              <a:rPr lang="en-US" sz="1600" dirty="0" err="1"/>
              <a:t>folosesc</a:t>
            </a:r>
            <a:r>
              <a:rPr lang="en-US" sz="1600" dirty="0"/>
              <a:t> </a:t>
            </a:r>
            <a:r>
              <a:rPr lang="en-US" sz="1600" dirty="0" err="1"/>
              <a:t>semne</a:t>
            </a:r>
            <a:r>
              <a:rPr lang="en-US" sz="1600" dirty="0"/>
              <a:t> de </a:t>
            </a:r>
            <a:r>
              <a:rPr lang="en-US" sz="1600" dirty="0" err="1"/>
              <a:t>reper</a:t>
            </a:r>
            <a:r>
              <a:rPr lang="en-US" sz="1600" dirty="0"/>
              <a:t> locale </a:t>
            </a:r>
            <a:r>
              <a:rPr lang="en-US" sz="1600" dirty="0" err="1"/>
              <a:t>amplasate</a:t>
            </a:r>
            <a:r>
              <a:rPr lang="en-US" sz="1600" dirty="0"/>
              <a:t> </a:t>
            </a:r>
            <a:r>
              <a:rPr lang="en-US" sz="1600" dirty="0" err="1"/>
              <a:t>după</a:t>
            </a:r>
            <a:r>
              <a:rPr lang="en-US" sz="1600" dirty="0"/>
              <a:t> </a:t>
            </a:r>
            <a:r>
              <a:rPr lang="en-US" sz="1600" dirty="0" err="1"/>
              <a:t>aceeaşi</a:t>
            </a:r>
            <a:r>
              <a:rPr lang="en-US" sz="1600" dirty="0"/>
              <a:t> </a:t>
            </a:r>
            <a:r>
              <a:rPr lang="en-US" sz="1600" dirty="0" err="1" smtClean="0"/>
              <a:t>regulă</a:t>
            </a:r>
            <a:r>
              <a:rPr lang="en-US" sz="1600" dirty="0" smtClean="0"/>
              <a:t>,</a:t>
            </a:r>
            <a:r>
              <a:rPr lang="ru-RU" sz="1600" dirty="0" smtClean="0"/>
              <a:t> </a:t>
            </a:r>
            <a:r>
              <a:rPr lang="en-US" sz="1600" dirty="0" err="1" smtClean="0"/>
              <a:t>în</a:t>
            </a:r>
            <a:r>
              <a:rPr lang="en-US" sz="1600" dirty="0" smtClean="0"/>
              <a:t> </a:t>
            </a:r>
            <a:r>
              <a:rPr lang="en-US" sz="1600" dirty="0" err="1"/>
              <a:t>colţurile</a:t>
            </a:r>
            <a:r>
              <a:rPr lang="en-US" sz="1600" dirty="0"/>
              <a:t> </a:t>
            </a:r>
            <a:r>
              <a:rPr lang="en-US" sz="1600" dirty="0" err="1"/>
              <a:t>perimetrului</a:t>
            </a:r>
            <a:r>
              <a:rPr lang="en-US" sz="1600" dirty="0" smtClean="0"/>
              <a:t>.</a:t>
            </a:r>
            <a:r>
              <a:rPr lang="ru-RU" sz="1600" dirty="0" smtClean="0"/>
              <a:t> </a:t>
            </a:r>
            <a:r>
              <a:rPr lang="en-US" sz="1600" dirty="0" err="1" smtClean="0"/>
              <a:t>Poate</a:t>
            </a:r>
            <a:r>
              <a:rPr lang="en-US" sz="1600" dirty="0" smtClean="0"/>
              <a:t> </a:t>
            </a:r>
            <a:r>
              <a:rPr lang="en-US" sz="1600" dirty="0"/>
              <a:t>fi </a:t>
            </a:r>
            <a:r>
              <a:rPr lang="en-US" sz="1600" dirty="0" err="1"/>
              <a:t>utilizat</a:t>
            </a:r>
            <a:r>
              <a:rPr lang="en-US" sz="1600" dirty="0"/>
              <a:t> un </a:t>
            </a:r>
            <a:r>
              <a:rPr lang="en-US" sz="1600" dirty="0" err="1"/>
              <a:t>singur</a:t>
            </a:r>
            <a:r>
              <a:rPr lang="en-US" sz="1600" dirty="0"/>
              <a:t> </a:t>
            </a:r>
            <a:r>
              <a:rPr lang="en-US" sz="1600" dirty="0" err="1"/>
              <a:t>semn</a:t>
            </a:r>
            <a:r>
              <a:rPr lang="en-US" sz="1600" dirty="0"/>
              <a:t> de </a:t>
            </a:r>
            <a:r>
              <a:rPr lang="en-US" sz="1600" dirty="0" err="1"/>
              <a:t>reper</a:t>
            </a:r>
            <a:r>
              <a:rPr lang="en-US" sz="1600" dirty="0"/>
              <a:t> local </a:t>
            </a:r>
            <a:r>
              <a:rPr lang="en-US" sz="1600" dirty="0" err="1"/>
              <a:t>amplasat</a:t>
            </a:r>
            <a:r>
              <a:rPr lang="en-US" sz="1600" dirty="0"/>
              <a:t> </a:t>
            </a:r>
            <a:r>
              <a:rPr lang="en-US" sz="1600" dirty="0" err="1"/>
              <a:t>în</a:t>
            </a:r>
            <a:r>
              <a:rPr lang="en-US" sz="1600" dirty="0"/>
              <a:t> </a:t>
            </a:r>
            <a:r>
              <a:rPr lang="en-US" sz="1600" dirty="0" err="1"/>
              <a:t>centrul</a:t>
            </a:r>
            <a:r>
              <a:rPr lang="en-US" sz="1600" dirty="0"/>
              <a:t> </a:t>
            </a:r>
            <a:r>
              <a:rPr lang="en-US" sz="1600" dirty="0" err="1"/>
              <a:t>componentei</a:t>
            </a:r>
            <a:r>
              <a:rPr lang="en-US" sz="1600" dirty="0"/>
              <a:t>.</a:t>
            </a:r>
          </a:p>
          <a:p>
            <a:pPr>
              <a:lnSpc>
                <a:spcPct val="100000"/>
              </a:lnSpc>
              <a:spcBef>
                <a:spcPts val="1200"/>
              </a:spcBef>
            </a:pPr>
            <a:r>
              <a:rPr lang="en-US" sz="1600" dirty="0" err="1"/>
              <a:t>Mărimea</a:t>
            </a:r>
            <a:r>
              <a:rPr lang="en-US" sz="1600" dirty="0"/>
              <a:t> </a:t>
            </a:r>
            <a:r>
              <a:rPr lang="en-US" sz="1600" dirty="0" err="1"/>
              <a:t>găurilor</a:t>
            </a:r>
            <a:r>
              <a:rPr lang="en-US" sz="1600" dirty="0"/>
              <a:t> de </a:t>
            </a:r>
            <a:r>
              <a:rPr lang="en-US" sz="1600" dirty="0" err="1"/>
              <a:t>reper</a:t>
            </a:r>
            <a:r>
              <a:rPr lang="en-US" sz="1600" dirty="0"/>
              <a:t> </a:t>
            </a:r>
            <a:r>
              <a:rPr lang="en-US" sz="1600" dirty="0" err="1"/>
              <a:t>trebuie</a:t>
            </a:r>
            <a:r>
              <a:rPr lang="en-US" sz="1600" dirty="0"/>
              <a:t> </a:t>
            </a:r>
            <a:r>
              <a:rPr lang="en-US" sz="1600" dirty="0" err="1"/>
              <a:t>să</a:t>
            </a:r>
            <a:r>
              <a:rPr lang="en-US" sz="1600" dirty="0"/>
              <a:t> fie nu </a:t>
            </a:r>
            <a:r>
              <a:rPr lang="en-US" sz="1600" dirty="0" err="1"/>
              <a:t>mai</a:t>
            </a:r>
            <a:r>
              <a:rPr lang="en-US" sz="1600" dirty="0"/>
              <a:t> mare </a:t>
            </a:r>
            <a:r>
              <a:rPr lang="en-US" sz="1600" dirty="0" err="1"/>
              <a:t>decit</a:t>
            </a:r>
            <a:r>
              <a:rPr lang="en-US" sz="1600" dirty="0"/>
              <a:t> 0.5 </a:t>
            </a:r>
            <a:r>
              <a:rPr lang="en-US" sz="1600" err="1"/>
              <a:t>mm</a:t>
            </a:r>
            <a:r>
              <a:rPr lang="en-US" sz="1600"/>
              <a:t>.</a:t>
            </a:r>
            <a:r>
              <a:rPr lang="ru-MO" sz="1600"/>
              <a:t> </a:t>
            </a:r>
            <a:r>
              <a:rPr lang="en-US" sz="1600"/>
              <a:t>Atît </a:t>
            </a:r>
            <a:r>
              <a:rPr lang="en-US" sz="1600" dirty="0" err="1"/>
              <a:t>găurile</a:t>
            </a:r>
            <a:r>
              <a:rPr lang="en-US" sz="1600" dirty="0"/>
              <a:t> locale </a:t>
            </a:r>
            <a:r>
              <a:rPr lang="en-US" sz="1600" dirty="0" err="1"/>
              <a:t>cît</a:t>
            </a:r>
            <a:r>
              <a:rPr lang="en-US" sz="1600" dirty="0"/>
              <a:t> </a:t>
            </a:r>
            <a:r>
              <a:rPr lang="en-US" sz="1600" dirty="0" err="1"/>
              <a:t>şi</a:t>
            </a:r>
            <a:r>
              <a:rPr lang="en-US" sz="1600" dirty="0"/>
              <a:t> </a:t>
            </a:r>
            <a:r>
              <a:rPr lang="en-US" sz="1600" dirty="0" err="1"/>
              <a:t>cele</a:t>
            </a:r>
            <a:r>
              <a:rPr lang="en-US" sz="1600" dirty="0"/>
              <a:t> </a:t>
            </a:r>
            <a:r>
              <a:rPr lang="en-US" sz="1600" dirty="0" err="1"/>
              <a:t>globale</a:t>
            </a:r>
            <a:r>
              <a:rPr lang="en-US" sz="1600" dirty="0"/>
              <a:t> au </a:t>
            </a:r>
            <a:r>
              <a:rPr lang="en-US" sz="1600" dirty="0" err="1"/>
              <a:t>aceleaşi</a:t>
            </a:r>
            <a:r>
              <a:rPr lang="en-US" sz="1600" dirty="0"/>
              <a:t> </a:t>
            </a:r>
            <a:r>
              <a:rPr lang="en-US" sz="1600" dirty="0" err="1"/>
              <a:t>mărimi</a:t>
            </a:r>
            <a:r>
              <a:rPr lang="en-US" sz="1600"/>
              <a:t>,</a:t>
            </a:r>
            <a:r>
              <a:rPr lang="ru-RU" sz="1600"/>
              <a:t> </a:t>
            </a:r>
            <a:r>
              <a:rPr lang="en-US" sz="1600"/>
              <a:t>dispozitivele</a:t>
            </a:r>
            <a:r>
              <a:rPr lang="ru-MO" sz="1600" dirty="0"/>
              <a:t> </a:t>
            </a:r>
            <a:r>
              <a:rPr lang="en-US" sz="1600"/>
              <a:t>automatizate </a:t>
            </a:r>
            <a:r>
              <a:rPr lang="en-US" sz="1600" dirty="0"/>
              <a:t>de </a:t>
            </a:r>
            <a:r>
              <a:rPr lang="en-US" sz="1600" dirty="0" err="1"/>
              <a:t>obicei</a:t>
            </a:r>
            <a:r>
              <a:rPr lang="en-US" sz="1600" dirty="0"/>
              <a:t> </a:t>
            </a:r>
            <a:r>
              <a:rPr lang="en-US" sz="1600" dirty="0" err="1"/>
              <a:t>trec</a:t>
            </a:r>
            <a:r>
              <a:rPr lang="en-US" sz="1600" dirty="0"/>
              <a:t> </a:t>
            </a:r>
            <a:r>
              <a:rPr lang="en-US" sz="1600" dirty="0" err="1"/>
              <a:t>greu</a:t>
            </a:r>
            <a:r>
              <a:rPr lang="en-US" sz="1600" dirty="0"/>
              <a:t> de la o </a:t>
            </a:r>
            <a:r>
              <a:rPr lang="en-US" sz="1600" dirty="0" err="1"/>
              <a:t>mărime</a:t>
            </a:r>
            <a:r>
              <a:rPr lang="en-US" sz="1600" dirty="0"/>
              <a:t> la </a:t>
            </a:r>
            <a:r>
              <a:rPr lang="en-US" sz="1600" dirty="0" err="1"/>
              <a:t>alta</a:t>
            </a:r>
            <a:r>
              <a:rPr lang="en-US" sz="1600" dirty="0"/>
              <a:t> a </a:t>
            </a:r>
            <a:r>
              <a:rPr lang="en-US" sz="1600" dirty="0" err="1"/>
              <a:t>găurilor</a:t>
            </a:r>
            <a:r>
              <a:rPr lang="en-US" sz="1600" dirty="0"/>
              <a:t> de </a:t>
            </a:r>
            <a:r>
              <a:rPr lang="en-US" sz="1600" err="1"/>
              <a:t>reper</a:t>
            </a:r>
            <a:r>
              <a:rPr lang="en-US" sz="1600"/>
              <a:t>.</a:t>
            </a:r>
            <a:endParaRPr lang="en-US" sz="1600"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349093" y="4124625"/>
            <a:ext cx="5472286" cy="1188682"/>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821378" y="3916031"/>
            <a:ext cx="5256169" cy="2258431"/>
          </a:xfrm>
          <a:prstGeom prst="rect">
            <a:avLst/>
          </a:prstGeom>
          <a:noFill/>
          <a:ln>
            <a:noFill/>
          </a:ln>
        </p:spPr>
      </p:pic>
    </p:spTree>
    <p:extLst>
      <p:ext uri="{BB962C8B-B14F-4D97-AF65-F5344CB8AC3E}">
        <p14:creationId xmlns:p14="http://schemas.microsoft.com/office/powerpoint/2010/main" val="1233616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12192000" cy="1285336"/>
          </a:xfrm>
          <a:ln>
            <a:solidFill>
              <a:srgbClr val="FF0000"/>
            </a:solidFill>
          </a:ln>
        </p:spPr>
        <p:txBody>
          <a:bodyPr>
            <a:normAutofit fontScale="77500" lnSpcReduction="20000"/>
          </a:bodyPr>
          <a:lstStyle/>
          <a:p>
            <a:pPr marL="0" indent="0">
              <a:buNone/>
            </a:pPr>
            <a:r>
              <a:rPr lang="en-US" sz="2100" b="1" dirty="0" err="1" smtClean="0"/>
              <a:t>Conectarea</a:t>
            </a:r>
            <a:r>
              <a:rPr lang="en-US" sz="2100" b="1" dirty="0" smtClean="0"/>
              <a:t> </a:t>
            </a:r>
            <a:r>
              <a:rPr lang="en-US" sz="2100" b="1" dirty="0" err="1"/>
              <a:t>conductoarelor</a:t>
            </a:r>
            <a:r>
              <a:rPr lang="en-US" sz="2100" b="1" dirty="0"/>
              <a:t> cu </a:t>
            </a:r>
            <a:r>
              <a:rPr lang="en-US" sz="2100" b="1" dirty="0" err="1"/>
              <a:t>suprafeţe</a:t>
            </a:r>
            <a:r>
              <a:rPr lang="en-US" sz="2100" b="1" dirty="0"/>
              <a:t> de contact</a:t>
            </a:r>
          </a:p>
          <a:p>
            <a:r>
              <a:rPr lang="en-US" sz="2100" dirty="0" err="1" smtClean="0"/>
              <a:t>Conductoarele</a:t>
            </a:r>
            <a:r>
              <a:rPr lang="en-US" sz="2100" dirty="0" smtClean="0"/>
              <a:t> </a:t>
            </a:r>
            <a:r>
              <a:rPr lang="en-US" sz="2100" dirty="0"/>
              <a:t>cu </a:t>
            </a:r>
            <a:r>
              <a:rPr lang="en-US" sz="2100" dirty="0" err="1"/>
              <a:t>lăţime</a:t>
            </a:r>
            <a:r>
              <a:rPr lang="en-US" sz="2100" dirty="0"/>
              <a:t> mare </a:t>
            </a:r>
            <a:r>
              <a:rPr lang="en-US" sz="2100" dirty="0" err="1"/>
              <a:t>conectate</a:t>
            </a:r>
            <a:r>
              <a:rPr lang="en-US" sz="2100" dirty="0"/>
              <a:t> direct la </a:t>
            </a:r>
            <a:r>
              <a:rPr lang="en-US" sz="2100" dirty="0" err="1"/>
              <a:t>suprafeţele</a:t>
            </a:r>
            <a:r>
              <a:rPr lang="en-US" sz="2100" dirty="0"/>
              <a:t> de contact </a:t>
            </a:r>
            <a:r>
              <a:rPr lang="en-US" sz="2100" dirty="0" err="1"/>
              <a:t>duc</a:t>
            </a:r>
            <a:r>
              <a:rPr lang="en-US" sz="2100" dirty="0"/>
              <a:t> la </a:t>
            </a:r>
            <a:r>
              <a:rPr lang="en-US" sz="2100" dirty="0" err="1"/>
              <a:t>apariţia</a:t>
            </a:r>
            <a:r>
              <a:rPr lang="en-US" sz="2100" dirty="0"/>
              <a:t> </a:t>
            </a:r>
            <a:r>
              <a:rPr lang="en-US" sz="2100" dirty="0" err="1" smtClean="0"/>
              <a:t>erorilor</a:t>
            </a:r>
            <a:r>
              <a:rPr lang="en-US" sz="2100" dirty="0" smtClean="0"/>
              <a:t>,</a:t>
            </a:r>
            <a:r>
              <a:rPr lang="ru-RU" sz="2100" dirty="0" smtClean="0"/>
              <a:t> </a:t>
            </a:r>
            <a:r>
              <a:rPr lang="en-US" sz="2100" dirty="0" smtClean="0"/>
              <a:t>la </a:t>
            </a:r>
            <a:r>
              <a:rPr lang="en-US" sz="2100" dirty="0" err="1"/>
              <a:t>alipirea</a:t>
            </a:r>
            <a:r>
              <a:rPr lang="en-US" sz="2100" dirty="0"/>
              <a:t> </a:t>
            </a:r>
            <a:r>
              <a:rPr lang="en-US" sz="2100" dirty="0" err="1"/>
              <a:t>componentelor</a:t>
            </a:r>
            <a:r>
              <a:rPr lang="en-US" sz="2100" dirty="0" smtClean="0"/>
              <a:t>. </a:t>
            </a:r>
            <a:r>
              <a:rPr lang="en-US" sz="2100" dirty="0" err="1" smtClean="0"/>
              <a:t>Temperatura</a:t>
            </a:r>
            <a:r>
              <a:rPr lang="en-US" sz="2100" dirty="0" smtClean="0"/>
              <a:t> </a:t>
            </a:r>
            <a:r>
              <a:rPr lang="en-US" sz="2100" dirty="0" err="1"/>
              <a:t>prin</a:t>
            </a:r>
            <a:r>
              <a:rPr lang="en-US" sz="2100" dirty="0"/>
              <a:t> </a:t>
            </a:r>
            <a:r>
              <a:rPr lang="en-US" sz="2100" dirty="0" err="1"/>
              <a:t>suprafaţa</a:t>
            </a:r>
            <a:r>
              <a:rPr lang="en-US" sz="2100" dirty="0"/>
              <a:t> mare a </a:t>
            </a:r>
            <a:r>
              <a:rPr lang="en-US" sz="2100" dirty="0" err="1"/>
              <a:t>conductorului</a:t>
            </a:r>
            <a:r>
              <a:rPr lang="en-US" sz="2100" dirty="0"/>
              <a:t> se </a:t>
            </a:r>
            <a:r>
              <a:rPr lang="en-US" sz="2100" dirty="0" err="1"/>
              <a:t>transmite</a:t>
            </a:r>
            <a:r>
              <a:rPr lang="en-US" sz="2100" dirty="0"/>
              <a:t> </a:t>
            </a:r>
            <a:r>
              <a:rPr lang="en-US" sz="2100" dirty="0" err="1" smtClean="0"/>
              <a:t>uşor</a:t>
            </a:r>
            <a:r>
              <a:rPr lang="en-US" sz="2100" dirty="0" smtClean="0"/>
              <a:t>, </a:t>
            </a:r>
            <a:r>
              <a:rPr lang="en-US" sz="2100" dirty="0" err="1" smtClean="0"/>
              <a:t>suprafaţa</a:t>
            </a:r>
            <a:r>
              <a:rPr lang="en-US" sz="2100" dirty="0" smtClean="0"/>
              <a:t> </a:t>
            </a:r>
            <a:r>
              <a:rPr lang="en-US" sz="2100" dirty="0"/>
              <a:t>de contact nu se </a:t>
            </a:r>
            <a:r>
              <a:rPr lang="en-US" sz="2100" dirty="0" err="1"/>
              <a:t>încălzeşte</a:t>
            </a:r>
            <a:r>
              <a:rPr lang="en-US" sz="2100" dirty="0" smtClean="0"/>
              <a:t>, </a:t>
            </a:r>
            <a:r>
              <a:rPr lang="en-US" sz="2100" dirty="0" err="1" smtClean="0"/>
              <a:t>lipirea</a:t>
            </a:r>
            <a:r>
              <a:rPr lang="en-US" sz="2100" dirty="0" smtClean="0"/>
              <a:t> </a:t>
            </a:r>
            <a:r>
              <a:rPr lang="en-US" sz="2100" dirty="0"/>
              <a:t>se </a:t>
            </a:r>
            <a:r>
              <a:rPr lang="en-US" sz="2100" dirty="0" err="1"/>
              <a:t>primeşte</a:t>
            </a:r>
            <a:r>
              <a:rPr lang="en-US" sz="2100" dirty="0"/>
              <a:t> </a:t>
            </a:r>
            <a:r>
              <a:rPr lang="en-US" sz="2100" dirty="0" err="1"/>
              <a:t>rece</a:t>
            </a:r>
            <a:r>
              <a:rPr lang="en-US" sz="2100" dirty="0"/>
              <a:t>.</a:t>
            </a:r>
          </a:p>
          <a:p>
            <a:r>
              <a:rPr lang="en-US" sz="2100" dirty="0" err="1"/>
              <a:t>Pentru</a:t>
            </a:r>
            <a:r>
              <a:rPr lang="en-US" sz="2100" dirty="0"/>
              <a:t> </a:t>
            </a:r>
            <a:r>
              <a:rPr lang="en-US" sz="2100" dirty="0" err="1"/>
              <a:t>conectarea</a:t>
            </a:r>
            <a:r>
              <a:rPr lang="en-US" sz="2100" dirty="0"/>
              <a:t> </a:t>
            </a:r>
            <a:r>
              <a:rPr lang="en-US" sz="2100" dirty="0" err="1"/>
              <a:t>suprafeţei</a:t>
            </a:r>
            <a:r>
              <a:rPr lang="en-US" sz="2100" dirty="0"/>
              <a:t> de contact </a:t>
            </a:r>
            <a:r>
              <a:rPr lang="en-US" sz="2100" dirty="0" err="1"/>
              <a:t>lat</a:t>
            </a:r>
            <a:r>
              <a:rPr lang="en-US" sz="2100" dirty="0"/>
              <a:t> se </a:t>
            </a:r>
            <a:r>
              <a:rPr lang="en-US" sz="2100" dirty="0" err="1"/>
              <a:t>utilizează</a:t>
            </a:r>
            <a:r>
              <a:rPr lang="en-US" sz="2100" dirty="0"/>
              <a:t> o </a:t>
            </a:r>
            <a:r>
              <a:rPr lang="en-US" sz="2100" dirty="0" err="1"/>
              <a:t>porţiune</a:t>
            </a:r>
            <a:r>
              <a:rPr lang="en-US" sz="2100" dirty="0"/>
              <a:t> </a:t>
            </a:r>
            <a:r>
              <a:rPr lang="en-US" sz="2100" dirty="0" err="1"/>
              <a:t>îngustă</a:t>
            </a:r>
            <a:r>
              <a:rPr lang="en-US" sz="2100" dirty="0"/>
              <a:t> de conductor</a:t>
            </a:r>
            <a:r>
              <a:rPr lang="en-US" sz="2100" dirty="0" smtClean="0"/>
              <a:t>. </a:t>
            </a:r>
            <a:r>
              <a:rPr lang="en-US" sz="2100" dirty="0" err="1" smtClean="0"/>
              <a:t>Lungimea</a:t>
            </a:r>
            <a:r>
              <a:rPr lang="en-US" sz="2100" dirty="0" smtClean="0"/>
              <a:t> </a:t>
            </a:r>
            <a:r>
              <a:rPr lang="en-US" sz="2100" dirty="0" err="1"/>
              <a:t>porţii</a:t>
            </a:r>
            <a:r>
              <a:rPr lang="en-US" sz="2100" dirty="0"/>
              <a:t> </a:t>
            </a:r>
            <a:r>
              <a:rPr lang="en-US" sz="2100" dirty="0" err="1"/>
              <a:t>îngustate</a:t>
            </a:r>
            <a:r>
              <a:rPr lang="en-US" sz="2100" dirty="0"/>
              <a:t> </a:t>
            </a:r>
            <a:r>
              <a:rPr lang="en-US" sz="2100" dirty="0" err="1"/>
              <a:t>este</a:t>
            </a:r>
            <a:r>
              <a:rPr lang="en-US" sz="2100" dirty="0"/>
              <a:t> de 0.25-0.125 mm</a:t>
            </a:r>
            <a:r>
              <a:rPr lang="en-US" sz="2100" dirty="0" smtClean="0"/>
              <a:t>, </a:t>
            </a:r>
            <a:r>
              <a:rPr lang="en-US" sz="2100" dirty="0" err="1" smtClean="0"/>
              <a:t>porţiunea</a:t>
            </a:r>
            <a:r>
              <a:rPr lang="en-US" sz="2100" dirty="0" smtClean="0"/>
              <a:t> </a:t>
            </a:r>
            <a:r>
              <a:rPr lang="en-US" sz="2100" dirty="0" err="1"/>
              <a:t>îngustă</a:t>
            </a:r>
            <a:r>
              <a:rPr lang="en-US" sz="2100" dirty="0"/>
              <a:t> se </a:t>
            </a:r>
            <a:r>
              <a:rPr lang="en-US" sz="2100" dirty="0" err="1"/>
              <a:t>mai</a:t>
            </a:r>
            <a:r>
              <a:rPr lang="en-US" sz="2100" dirty="0"/>
              <a:t> </a:t>
            </a:r>
            <a:r>
              <a:rPr lang="en-US" sz="2100" dirty="0" err="1"/>
              <a:t>numeşte</a:t>
            </a:r>
            <a:r>
              <a:rPr lang="en-US" sz="2100" dirty="0"/>
              <a:t> </a:t>
            </a:r>
            <a:r>
              <a:rPr lang="en-US" sz="2100" dirty="0" err="1"/>
              <a:t>termobarieră</a:t>
            </a:r>
            <a:r>
              <a:rPr lang="en-US" sz="2100" dirty="0"/>
              <a:t>.</a:t>
            </a:r>
          </a:p>
          <a:p>
            <a:endParaRPr lang="en-US" dirty="0"/>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352989" y="3390523"/>
            <a:ext cx="4074885" cy="1839960"/>
          </a:xfrm>
          <a:prstGeom prst="rect">
            <a:avLst/>
          </a:prstGeom>
          <a:noFill/>
          <a:ln>
            <a:noFill/>
          </a:ln>
        </p:spPr>
      </p:pic>
      <p:pic>
        <p:nvPicPr>
          <p:cNvPr id="4" name="Picture 2" descr="&amp;Pcy;&amp;rcy;&amp;ocy;&amp;vcy;&amp;iecy;&amp;dcy;&amp;iecy;&amp;ncy;&amp;icy;&amp;iecy; &amp;pcy;&amp;rcy;&amp;ocy;&amp;vcy;&amp;ocy;&amp;dcy;&amp;ncy;&amp;icy;&amp;kcy;&amp;ocy;&amp;vcy; &amp;mcy;&amp;iecy;&amp;zhcy;&amp;dcy;&amp;ucy; &amp;scy;&amp;ocy;&amp;scy;&amp;iecy;&amp;dcy;&amp;ncy;&amp;icy;&amp;mcy;&amp;icy; &amp;pcy;&amp;lcy;&amp;ocy;&amp;shchcy;&amp;acy;&amp;dcy;&amp;kcy;&amp;acy;&amp;mcy;&amp;icy; &amp;ncy;&amp;acy; &amp;pcy;&amp;iecy;&amp;chcy;&amp;acy;&amp;tcy;&amp;ncy;&amp;ocy;&amp;jcy; &amp;pcy;&amp;lcy;&amp;acy;&amp;t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521" y="3390523"/>
            <a:ext cx="7516479" cy="346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39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онтактные площадки и переходные отверстия"/>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493698" cy="20986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Разделение контактных площадок и полигон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17287"/>
            <a:ext cx="3433313" cy="199563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536830" y="19770"/>
            <a:ext cx="8576705" cy="3370411"/>
          </a:xfrm>
          <a:prstGeom prst="rect">
            <a:avLst/>
          </a:prstGeom>
          <a:ln>
            <a:solidFill>
              <a:srgbClr val="FF0000"/>
            </a:solidFill>
          </a:ln>
        </p:spPr>
        <p:txBody>
          <a:bodyPr wrap="square">
            <a:spAutoFit/>
          </a:bodyPr>
          <a:lstStyle/>
          <a:p>
            <a:r>
              <a:rPr lang="en-US" sz="1600" dirty="0" err="1"/>
              <a:t>Pentru</a:t>
            </a:r>
            <a:r>
              <a:rPr lang="en-US" sz="1600" dirty="0"/>
              <a:t> a </a:t>
            </a:r>
            <a:r>
              <a:rPr lang="en-US" sz="1600" dirty="0" err="1"/>
              <a:t>evita</a:t>
            </a:r>
            <a:r>
              <a:rPr lang="en-US" sz="1600" dirty="0"/>
              <a:t> </a:t>
            </a:r>
            <a:r>
              <a:rPr lang="en-US" sz="1600" dirty="0" err="1"/>
              <a:t>revărsarea</a:t>
            </a:r>
            <a:r>
              <a:rPr lang="en-US" sz="1600" dirty="0"/>
              <a:t> </a:t>
            </a:r>
            <a:r>
              <a:rPr lang="en-US" sz="1600" dirty="0" err="1" smtClean="0"/>
              <a:t>cositorului</a:t>
            </a:r>
            <a:r>
              <a:rPr lang="en-US" sz="1600" dirty="0" smtClean="0"/>
              <a:t>, </a:t>
            </a:r>
            <a:r>
              <a:rPr lang="en-US" sz="1600" dirty="0" err="1"/>
              <a:t>deplasarea</a:t>
            </a:r>
            <a:r>
              <a:rPr lang="en-US" sz="1600" dirty="0"/>
              <a:t> </a:t>
            </a:r>
            <a:r>
              <a:rPr lang="en-US" sz="1600" dirty="0" err="1"/>
              <a:t>arbitrară</a:t>
            </a:r>
            <a:r>
              <a:rPr lang="en-US" sz="1600" dirty="0"/>
              <a:t> a </a:t>
            </a:r>
            <a:r>
              <a:rPr lang="en-US" sz="1600" dirty="0" err="1"/>
              <a:t>componentelor</a:t>
            </a:r>
            <a:r>
              <a:rPr lang="en-US" sz="1600" dirty="0"/>
              <a:t> </a:t>
            </a:r>
            <a:r>
              <a:rPr lang="en-US" sz="1600" dirty="0" err="1"/>
              <a:t>și</a:t>
            </a:r>
            <a:r>
              <a:rPr lang="en-US" sz="1600" dirty="0"/>
              <a:t> </a:t>
            </a:r>
            <a:r>
              <a:rPr lang="en-US" sz="1600" dirty="0" err="1"/>
              <a:t>alte</a:t>
            </a:r>
            <a:r>
              <a:rPr lang="en-US" sz="1600" dirty="0"/>
              <a:t> </a:t>
            </a:r>
            <a:r>
              <a:rPr lang="en-US" sz="1600" dirty="0" err="1"/>
              <a:t>defecte</a:t>
            </a:r>
            <a:r>
              <a:rPr lang="en-US" sz="1600" dirty="0"/>
              <a:t> ale </a:t>
            </a:r>
            <a:r>
              <a:rPr lang="en-US" sz="1600" dirty="0" err="1"/>
              <a:t>lipirii</a:t>
            </a:r>
            <a:r>
              <a:rPr lang="en-US" sz="1600" dirty="0"/>
              <a:t>, nu </a:t>
            </a:r>
            <a:r>
              <a:rPr lang="en-US" sz="1600" dirty="0" smtClean="0"/>
              <a:t>se </a:t>
            </a:r>
            <a:r>
              <a:rPr lang="en-US" sz="1600" dirty="0" err="1" smtClean="0"/>
              <a:t>permite</a:t>
            </a:r>
            <a:r>
              <a:rPr lang="en-US" sz="1600" dirty="0" smtClean="0"/>
              <a:t> </a:t>
            </a:r>
            <a:r>
              <a:rPr lang="en-US" sz="1600" dirty="0" err="1"/>
              <a:t>amplasarea</a:t>
            </a:r>
            <a:r>
              <a:rPr lang="en-US" sz="1600" dirty="0"/>
              <a:t> </a:t>
            </a:r>
            <a:r>
              <a:rPr lang="en-US" sz="1600" dirty="0" err="1"/>
              <a:t>vias</a:t>
            </a:r>
            <a:r>
              <a:rPr lang="en-US" sz="1600" dirty="0"/>
              <a:t> </a:t>
            </a:r>
            <a:r>
              <a:rPr lang="en-US" sz="1600" dirty="0" err="1"/>
              <a:t>pe</a:t>
            </a:r>
            <a:r>
              <a:rPr lang="en-US" sz="1600" dirty="0"/>
              <a:t> </a:t>
            </a:r>
            <a:r>
              <a:rPr lang="en-US" sz="1600" dirty="0" err="1"/>
              <a:t>plăcuțele</a:t>
            </a:r>
            <a:r>
              <a:rPr lang="en-US" sz="1600" dirty="0"/>
              <a:t> de contact ale </a:t>
            </a:r>
            <a:r>
              <a:rPr lang="en-US" sz="1600" dirty="0" err="1"/>
              <a:t>elementelor</a:t>
            </a:r>
            <a:r>
              <a:rPr lang="en-US" sz="1600" dirty="0"/>
              <a:t> </a:t>
            </a:r>
            <a:r>
              <a:rPr lang="en-US" sz="1600" dirty="0" err="1"/>
              <a:t>sau</a:t>
            </a:r>
            <a:r>
              <a:rPr lang="en-US" sz="1600" dirty="0"/>
              <a:t> </a:t>
            </a:r>
            <a:r>
              <a:rPr lang="en-US" sz="1600" dirty="0" err="1"/>
              <a:t>în</a:t>
            </a:r>
            <a:r>
              <a:rPr lang="en-US" sz="1600" dirty="0"/>
              <a:t> </a:t>
            </a:r>
            <a:r>
              <a:rPr lang="en-US" sz="1600" dirty="0" err="1"/>
              <a:t>imediata</a:t>
            </a:r>
            <a:r>
              <a:rPr lang="en-US" sz="1600" dirty="0"/>
              <a:t> </a:t>
            </a:r>
            <a:r>
              <a:rPr lang="en-US" sz="1600" dirty="0" err="1"/>
              <a:t>vecinătate</a:t>
            </a:r>
            <a:r>
              <a:rPr lang="en-US" sz="1600" dirty="0"/>
              <a:t> a </a:t>
            </a:r>
            <a:r>
              <a:rPr lang="en-US" sz="1600" dirty="0" err="1" smtClean="0"/>
              <a:t>acestora</a:t>
            </a:r>
            <a:r>
              <a:rPr lang="en-US" sz="1600" dirty="0" smtClean="0"/>
              <a:t>. Este </a:t>
            </a:r>
            <a:r>
              <a:rPr lang="en-US" sz="1600" dirty="0" err="1"/>
              <a:t>esențial</a:t>
            </a:r>
            <a:r>
              <a:rPr lang="en-US" sz="1600" dirty="0"/>
              <a:t> ca </a:t>
            </a:r>
            <a:r>
              <a:rPr lang="x-none" sz="1600" dirty="0" smtClean="0"/>
              <a:t>suprafețele de contact al</a:t>
            </a:r>
            <a:r>
              <a:rPr lang="en-US" sz="1600" dirty="0" smtClean="0"/>
              <a:t> </a:t>
            </a:r>
            <a:r>
              <a:rPr lang="en-US" sz="1600" dirty="0" err="1" smtClean="0"/>
              <a:t>componente</a:t>
            </a:r>
            <a:r>
              <a:rPr lang="x-none" sz="1600" dirty="0" smtClean="0"/>
              <a:t>lor</a:t>
            </a:r>
            <a:r>
              <a:rPr lang="en-US" sz="1600" dirty="0" smtClean="0"/>
              <a:t> </a:t>
            </a:r>
            <a:r>
              <a:rPr lang="en-US" sz="1600" dirty="0" err="1"/>
              <a:t>să</a:t>
            </a:r>
            <a:r>
              <a:rPr lang="en-US" sz="1600" dirty="0"/>
              <a:t> fie separate de </a:t>
            </a:r>
            <a:r>
              <a:rPr lang="en-US" sz="1600" dirty="0" smtClean="0"/>
              <a:t>g</a:t>
            </a:r>
            <a:r>
              <a:rPr lang="x-none" sz="1600" dirty="0" smtClean="0"/>
              <a:t>ă</a:t>
            </a:r>
            <a:r>
              <a:rPr lang="en-US" sz="1600" dirty="0" err="1" smtClean="0"/>
              <a:t>urile</a:t>
            </a:r>
            <a:r>
              <a:rPr lang="en-US" sz="1600" dirty="0" smtClean="0"/>
              <a:t> de contact, </a:t>
            </a:r>
            <a:r>
              <a:rPr lang="en-US" sz="1600" dirty="0" err="1"/>
              <a:t>alte</a:t>
            </a:r>
            <a:r>
              <a:rPr lang="en-US" sz="1600" dirty="0"/>
              <a:t> </a:t>
            </a:r>
            <a:r>
              <a:rPr lang="x-none" sz="1600" dirty="0" smtClean="0"/>
              <a:t>suprafețe de contact</a:t>
            </a:r>
            <a:r>
              <a:rPr lang="en-US" sz="1600" dirty="0" smtClean="0"/>
              <a:t> </a:t>
            </a:r>
            <a:r>
              <a:rPr lang="en-US" sz="1600" dirty="0"/>
              <a:t>etc. </a:t>
            </a:r>
            <a:r>
              <a:rPr lang="x-none" sz="1600" dirty="0" smtClean="0"/>
              <a:t>Prin masca de lipire</a:t>
            </a:r>
            <a:r>
              <a:rPr lang="en-US" sz="1600" dirty="0" smtClean="0"/>
              <a:t>.</a:t>
            </a:r>
            <a:endParaRPr lang="x-none" sz="1600" dirty="0" smtClean="0"/>
          </a:p>
          <a:p>
            <a:r>
              <a:rPr lang="en-US" sz="1600" dirty="0" err="1"/>
              <a:t>Această</a:t>
            </a:r>
            <a:r>
              <a:rPr lang="en-US" sz="1600" dirty="0"/>
              <a:t> </a:t>
            </a:r>
            <a:r>
              <a:rPr lang="en-US" sz="1600" dirty="0" err="1"/>
              <a:t>regulă</a:t>
            </a:r>
            <a:r>
              <a:rPr lang="en-US" sz="1600" dirty="0"/>
              <a:t> </a:t>
            </a:r>
            <a:r>
              <a:rPr lang="en-US" sz="1600" dirty="0" err="1"/>
              <a:t>este</a:t>
            </a:r>
            <a:r>
              <a:rPr lang="en-US" sz="1600" dirty="0"/>
              <a:t> </a:t>
            </a:r>
            <a:r>
              <a:rPr lang="en-US" sz="1600" dirty="0" err="1"/>
              <a:t>foarte</a:t>
            </a:r>
            <a:r>
              <a:rPr lang="en-US" sz="1600" dirty="0"/>
              <a:t> </a:t>
            </a:r>
            <a:r>
              <a:rPr lang="en-US" sz="1600" dirty="0" err="1"/>
              <a:t>importantă</a:t>
            </a:r>
            <a:r>
              <a:rPr lang="en-US" sz="1600" dirty="0"/>
              <a:t> </a:t>
            </a:r>
            <a:r>
              <a:rPr lang="en-US" sz="1600" dirty="0" err="1"/>
              <a:t>pentru</a:t>
            </a:r>
            <a:r>
              <a:rPr lang="en-US" sz="1600" dirty="0"/>
              <a:t> </a:t>
            </a:r>
            <a:r>
              <a:rPr lang="en-US" sz="1600" dirty="0" err="1"/>
              <a:t>microcircuitele</a:t>
            </a:r>
            <a:r>
              <a:rPr lang="en-US" sz="1600" dirty="0"/>
              <a:t> cu un pas mic al </a:t>
            </a:r>
            <a:r>
              <a:rPr lang="en-US" sz="1600" dirty="0" err="1"/>
              <a:t>pinului</a:t>
            </a:r>
            <a:r>
              <a:rPr lang="en-US" sz="1600" dirty="0"/>
              <a:t> </a:t>
            </a:r>
            <a:r>
              <a:rPr lang="en-US" sz="1600" dirty="0" smtClean="0"/>
              <a:t>– </a:t>
            </a:r>
            <a:r>
              <a:rPr lang="x-none" sz="1600" dirty="0" smtClean="0"/>
              <a:t>suprafețele de contact a</a:t>
            </a:r>
            <a:r>
              <a:rPr lang="en-US" sz="1600" dirty="0" smtClean="0"/>
              <a:t> </a:t>
            </a:r>
            <a:r>
              <a:rPr lang="en-US" sz="1600" dirty="0" err="1"/>
              <a:t>lor</a:t>
            </a:r>
            <a:r>
              <a:rPr lang="en-US" sz="1600" dirty="0"/>
              <a:t> </a:t>
            </a:r>
            <a:r>
              <a:rPr lang="en-US" sz="1600" dirty="0" err="1"/>
              <a:t>trebuie</a:t>
            </a:r>
            <a:r>
              <a:rPr lang="en-US" sz="1600" dirty="0"/>
              <a:t> separate </a:t>
            </a:r>
            <a:r>
              <a:rPr lang="en-US" sz="1600" dirty="0" err="1"/>
              <a:t>printr</a:t>
            </a:r>
            <a:r>
              <a:rPr lang="en-US" sz="1600" dirty="0"/>
              <a:t>-o </a:t>
            </a:r>
            <a:r>
              <a:rPr lang="en-US" sz="1600" dirty="0" err="1"/>
              <a:t>mască</a:t>
            </a:r>
            <a:r>
              <a:rPr lang="en-US" sz="1600" dirty="0"/>
              <a:t>. </a:t>
            </a:r>
            <a:r>
              <a:rPr lang="x-none" sz="1600" dirty="0" smtClean="0"/>
              <a:t>Însăși găurile de contact</a:t>
            </a:r>
            <a:r>
              <a:rPr lang="en-US" sz="1600" dirty="0" smtClean="0"/>
              <a:t>, </a:t>
            </a:r>
            <a:r>
              <a:rPr lang="en-US" sz="1600" dirty="0"/>
              <a:t>situate </a:t>
            </a:r>
            <a:r>
              <a:rPr lang="en-US" sz="1600" dirty="0" err="1"/>
              <a:t>în</a:t>
            </a:r>
            <a:r>
              <a:rPr lang="en-US" sz="1600" dirty="0"/>
              <a:t> </a:t>
            </a:r>
            <a:r>
              <a:rPr lang="en-US" sz="1600" dirty="0" err="1"/>
              <a:t>imediata</a:t>
            </a:r>
            <a:r>
              <a:rPr lang="en-US" sz="1600" dirty="0"/>
              <a:t> </a:t>
            </a:r>
            <a:r>
              <a:rPr lang="en-US" sz="1600" dirty="0" err="1"/>
              <a:t>apropiere</a:t>
            </a:r>
            <a:r>
              <a:rPr lang="en-US" sz="1600" dirty="0"/>
              <a:t> a </a:t>
            </a:r>
            <a:r>
              <a:rPr lang="x-none" sz="1600" dirty="0" smtClean="0"/>
              <a:t>suprafețelor de </a:t>
            </a:r>
            <a:r>
              <a:rPr lang="en-US" sz="1600" dirty="0" smtClean="0"/>
              <a:t>contact</a:t>
            </a:r>
            <a:r>
              <a:rPr lang="en-US" sz="1600" dirty="0"/>
              <a:t>, </a:t>
            </a:r>
            <a:r>
              <a:rPr lang="en-US" sz="1600" dirty="0" err="1"/>
              <a:t>ar</a:t>
            </a:r>
            <a:r>
              <a:rPr lang="en-US" sz="1600" dirty="0"/>
              <a:t> </a:t>
            </a:r>
            <a:r>
              <a:rPr lang="en-US" sz="1600" dirty="0" err="1"/>
              <a:t>trebui</a:t>
            </a:r>
            <a:r>
              <a:rPr lang="en-US" sz="1600" dirty="0"/>
              <a:t>, de </a:t>
            </a:r>
            <a:r>
              <a:rPr lang="en-US" sz="1600" dirty="0" err="1"/>
              <a:t>preferință</a:t>
            </a:r>
            <a:r>
              <a:rPr lang="en-US" sz="1600" dirty="0"/>
              <a:t>, </a:t>
            </a:r>
            <a:r>
              <a:rPr lang="en-US" sz="1600" dirty="0" err="1"/>
              <a:t>să</a:t>
            </a:r>
            <a:r>
              <a:rPr lang="en-US" sz="1600" dirty="0"/>
              <a:t> fie </a:t>
            </a:r>
            <a:r>
              <a:rPr lang="en-US" sz="1600" dirty="0" err="1"/>
              <a:t>acoperite</a:t>
            </a:r>
            <a:r>
              <a:rPr lang="en-US" sz="1600" dirty="0"/>
              <a:t> cu o </a:t>
            </a:r>
            <a:r>
              <a:rPr lang="en-US" sz="1600" dirty="0" err="1"/>
              <a:t>mască</a:t>
            </a:r>
            <a:r>
              <a:rPr lang="en-US" sz="1600" dirty="0"/>
              <a:t> de </a:t>
            </a:r>
            <a:r>
              <a:rPr lang="en-US" sz="1600" dirty="0" err="1"/>
              <a:t>lipit</a:t>
            </a:r>
            <a:r>
              <a:rPr lang="en-US" sz="1600" dirty="0"/>
              <a:t>. </a:t>
            </a:r>
            <a:r>
              <a:rPr lang="en-US" sz="1600" dirty="0" err="1"/>
              <a:t>Elementele</a:t>
            </a:r>
            <a:r>
              <a:rPr lang="en-US" sz="1600" dirty="0"/>
              <a:t> situate </a:t>
            </a:r>
            <a:r>
              <a:rPr lang="en-US" sz="1600" dirty="0" err="1"/>
              <a:t>în</a:t>
            </a:r>
            <a:r>
              <a:rPr lang="en-US" sz="1600" dirty="0"/>
              <a:t> </a:t>
            </a:r>
            <a:r>
              <a:rPr lang="en-US" sz="1600" dirty="0" err="1"/>
              <a:t>interiorul</a:t>
            </a:r>
            <a:r>
              <a:rPr lang="en-US" sz="1600" dirty="0"/>
              <a:t> </a:t>
            </a:r>
            <a:r>
              <a:rPr lang="en-US" sz="1600" dirty="0" err="1"/>
              <a:t>poligoanelor</a:t>
            </a:r>
            <a:r>
              <a:rPr lang="en-US" sz="1600" dirty="0"/>
              <a:t> </a:t>
            </a:r>
            <a:r>
              <a:rPr lang="en-US" sz="1600" dirty="0" err="1"/>
              <a:t>trebuie</a:t>
            </a:r>
            <a:r>
              <a:rPr lang="en-US" sz="1600" dirty="0"/>
              <a:t> separate de </a:t>
            </a:r>
            <a:r>
              <a:rPr lang="en-US" sz="1600" dirty="0" err="1"/>
              <a:t>ele</a:t>
            </a:r>
            <a:r>
              <a:rPr lang="en-US" sz="1600" dirty="0"/>
              <a:t> </a:t>
            </a:r>
            <a:r>
              <a:rPr lang="en-US" sz="1600" dirty="0" err="1"/>
              <a:t>prin</a:t>
            </a:r>
            <a:r>
              <a:rPr lang="en-US" sz="1600" dirty="0"/>
              <a:t> </a:t>
            </a:r>
            <a:r>
              <a:rPr lang="en-US" sz="1600" dirty="0" err="1"/>
              <a:t>bariere</a:t>
            </a:r>
            <a:r>
              <a:rPr lang="en-US" sz="1600" dirty="0"/>
              <a:t> </a:t>
            </a:r>
            <a:r>
              <a:rPr lang="en-US" sz="1600" dirty="0" err="1"/>
              <a:t>termice</a:t>
            </a:r>
            <a:r>
              <a:rPr lang="en-US" sz="1600" dirty="0"/>
              <a:t>. </a:t>
            </a:r>
            <a:r>
              <a:rPr lang="en-US" sz="1600" dirty="0" err="1"/>
              <a:t>Acest</a:t>
            </a:r>
            <a:r>
              <a:rPr lang="en-US" sz="1600" dirty="0"/>
              <a:t> </a:t>
            </a:r>
            <a:r>
              <a:rPr lang="en-US" sz="1600" dirty="0" err="1"/>
              <a:t>lucru</a:t>
            </a:r>
            <a:r>
              <a:rPr lang="en-US" sz="1600" dirty="0"/>
              <a:t> </a:t>
            </a:r>
            <a:r>
              <a:rPr lang="en-US" sz="1600" dirty="0" err="1"/>
              <a:t>va</a:t>
            </a:r>
            <a:r>
              <a:rPr lang="en-US" sz="1600" dirty="0"/>
              <a:t> </a:t>
            </a:r>
            <a:r>
              <a:rPr lang="en-US" sz="1600" dirty="0" err="1"/>
              <a:t>permite</a:t>
            </a:r>
            <a:r>
              <a:rPr lang="en-US" sz="1600" dirty="0"/>
              <a:t> </a:t>
            </a:r>
            <a:r>
              <a:rPr lang="en-US" sz="1600" dirty="0" err="1"/>
              <a:t>evitarea</a:t>
            </a:r>
            <a:r>
              <a:rPr lang="en-US" sz="1600" dirty="0"/>
              <a:t> </a:t>
            </a:r>
            <a:r>
              <a:rPr lang="en-US" sz="1600" dirty="0" err="1"/>
              <a:t>încălzirii</a:t>
            </a:r>
            <a:r>
              <a:rPr lang="en-US" sz="1600" dirty="0"/>
              <a:t> </a:t>
            </a:r>
            <a:r>
              <a:rPr lang="en-US" sz="1600" dirty="0" err="1"/>
              <a:t>neuniforme</a:t>
            </a:r>
            <a:r>
              <a:rPr lang="en-US" sz="1600" dirty="0"/>
              <a:t> a </a:t>
            </a:r>
            <a:r>
              <a:rPr lang="en-US" sz="1600" dirty="0" err="1"/>
              <a:t>diferitelor</a:t>
            </a:r>
            <a:r>
              <a:rPr lang="en-US" sz="1600" dirty="0"/>
              <a:t> </a:t>
            </a:r>
            <a:r>
              <a:rPr lang="x-none" sz="1600" dirty="0" smtClean="0"/>
              <a:t>suprafețe</a:t>
            </a:r>
            <a:r>
              <a:rPr lang="en-US" sz="1600" dirty="0" smtClean="0"/>
              <a:t> </a:t>
            </a:r>
            <a:r>
              <a:rPr lang="en-US" sz="1600" dirty="0"/>
              <a:t>de contact ale </a:t>
            </a:r>
            <a:r>
              <a:rPr lang="en-US" sz="1600" dirty="0" err="1"/>
              <a:t>aceleiași</a:t>
            </a:r>
            <a:r>
              <a:rPr lang="en-US" sz="1600" dirty="0"/>
              <a:t> </a:t>
            </a:r>
            <a:r>
              <a:rPr lang="en-US" sz="1600" dirty="0" err="1"/>
              <a:t>componente</a:t>
            </a:r>
            <a:r>
              <a:rPr lang="en-US" sz="1600" dirty="0"/>
              <a:t> </a:t>
            </a:r>
            <a:r>
              <a:rPr lang="en-US" sz="1600" dirty="0" err="1"/>
              <a:t>în</a:t>
            </a:r>
            <a:r>
              <a:rPr lang="en-US" sz="1600" dirty="0"/>
              <a:t> </a:t>
            </a:r>
            <a:r>
              <a:rPr lang="en-US" sz="1600" dirty="0" err="1"/>
              <a:t>timpul</a:t>
            </a:r>
            <a:r>
              <a:rPr lang="en-US" sz="1600" dirty="0"/>
              <a:t> </a:t>
            </a:r>
            <a:r>
              <a:rPr lang="en-US" sz="1600" dirty="0" err="1"/>
              <a:t>lipirii</a:t>
            </a:r>
            <a:r>
              <a:rPr lang="en-US" sz="1600" dirty="0"/>
              <a:t> </a:t>
            </a:r>
            <a:r>
              <a:rPr lang="en-US" sz="1600" dirty="0" err="1"/>
              <a:t>și</a:t>
            </a:r>
            <a:r>
              <a:rPr lang="en-US" sz="1600" dirty="0"/>
              <a:t>, ca </a:t>
            </a:r>
            <a:r>
              <a:rPr lang="en-US" sz="1600" dirty="0" err="1"/>
              <a:t>urmare</a:t>
            </a:r>
            <a:r>
              <a:rPr lang="en-US" sz="1600" dirty="0"/>
              <a:t>, </a:t>
            </a:r>
            <a:r>
              <a:rPr lang="en-US" sz="1600" dirty="0" err="1"/>
              <a:t>deplasarea</a:t>
            </a:r>
            <a:r>
              <a:rPr lang="en-US" sz="1600" dirty="0"/>
              <a:t> </a:t>
            </a:r>
            <a:r>
              <a:rPr lang="en-US" sz="1600" dirty="0" err="1"/>
              <a:t>acestei</a:t>
            </a:r>
            <a:r>
              <a:rPr lang="en-US" sz="1600" dirty="0"/>
              <a:t> </a:t>
            </a:r>
            <a:r>
              <a:rPr lang="en-US" sz="1600" dirty="0" err="1"/>
              <a:t>componente</a:t>
            </a:r>
            <a:r>
              <a:rPr lang="en-US" sz="1600" dirty="0"/>
              <a:t>, </a:t>
            </a:r>
            <a:r>
              <a:rPr lang="en-US" sz="1600" dirty="0" err="1"/>
              <a:t>defecte</a:t>
            </a:r>
            <a:r>
              <a:rPr lang="en-US" sz="1600" dirty="0"/>
              <a:t> ale "</a:t>
            </a:r>
            <a:r>
              <a:rPr lang="en-US" sz="1600" dirty="0" err="1"/>
              <a:t>lipirii</a:t>
            </a:r>
            <a:r>
              <a:rPr lang="en-US" sz="1600" dirty="0"/>
              <a:t> la </a:t>
            </a:r>
            <a:r>
              <a:rPr lang="en-US" sz="1600" dirty="0" err="1"/>
              <a:t>rece</a:t>
            </a:r>
            <a:r>
              <a:rPr lang="en-US" sz="1600" dirty="0"/>
              <a:t>", </a:t>
            </a:r>
            <a:r>
              <a:rPr lang="en-US" sz="1600" dirty="0" smtClean="0"/>
              <a:t>etc.</a:t>
            </a:r>
            <a:endParaRPr lang="x-none" sz="1600" dirty="0" smtClean="0"/>
          </a:p>
          <a:p>
            <a:r>
              <a:rPr lang="en-US" sz="1600" dirty="0"/>
              <a:t>De </a:t>
            </a:r>
            <a:r>
              <a:rPr lang="en-US" sz="1600" dirty="0" err="1"/>
              <a:t>asemenea</a:t>
            </a:r>
            <a:r>
              <a:rPr lang="en-US" sz="1600" dirty="0"/>
              <a:t>, </a:t>
            </a:r>
            <a:r>
              <a:rPr lang="en-US" sz="1600" dirty="0" err="1"/>
              <a:t>este</a:t>
            </a:r>
            <a:r>
              <a:rPr lang="en-US" sz="1600" dirty="0"/>
              <a:t> de </a:t>
            </a:r>
            <a:r>
              <a:rPr lang="en-US" sz="1600" dirty="0" err="1"/>
              <a:t>dorit</a:t>
            </a:r>
            <a:r>
              <a:rPr lang="en-US" sz="1600" dirty="0"/>
              <a:t> </a:t>
            </a:r>
            <a:r>
              <a:rPr lang="en-US" sz="1600" dirty="0" err="1"/>
              <a:t>să</a:t>
            </a:r>
            <a:r>
              <a:rPr lang="en-US" sz="1600" dirty="0"/>
              <a:t> </a:t>
            </a:r>
            <a:r>
              <a:rPr lang="en-US" sz="1600" dirty="0" err="1"/>
              <a:t>conectați</a:t>
            </a:r>
            <a:r>
              <a:rPr lang="en-US" sz="1600" dirty="0"/>
              <a:t> </a:t>
            </a:r>
            <a:r>
              <a:rPr lang="x-none" sz="1600" dirty="0" smtClean="0"/>
              <a:t>suprafețele de </a:t>
            </a:r>
            <a:r>
              <a:rPr lang="en-US" sz="1600" dirty="0" smtClean="0"/>
              <a:t>contact </a:t>
            </a:r>
            <a:r>
              <a:rPr lang="en-US" sz="1600" dirty="0" err="1"/>
              <a:t>și</a:t>
            </a:r>
            <a:r>
              <a:rPr lang="en-US" sz="1600" dirty="0"/>
              <a:t> </a:t>
            </a:r>
            <a:r>
              <a:rPr lang="en-US" sz="1600" dirty="0" err="1"/>
              <a:t>conductoarele</a:t>
            </a:r>
            <a:r>
              <a:rPr lang="en-US" sz="1600" dirty="0"/>
              <a:t> </a:t>
            </a:r>
            <a:r>
              <a:rPr lang="en-US" sz="1600" dirty="0" err="1"/>
              <a:t>largi</a:t>
            </a:r>
            <a:r>
              <a:rPr lang="en-US" sz="1600" dirty="0"/>
              <a:t> nu direct, ci cu un conductor </a:t>
            </a:r>
            <a:r>
              <a:rPr lang="en-US" sz="1600" dirty="0" err="1"/>
              <a:t>îngust</a:t>
            </a:r>
            <a:r>
              <a:rPr lang="en-US" sz="1600" dirty="0"/>
              <a:t>. </a:t>
            </a:r>
            <a:r>
              <a:rPr lang="en-US" sz="1600" dirty="0" err="1"/>
              <a:t>Parametrii</a:t>
            </a:r>
            <a:r>
              <a:rPr lang="en-US" sz="1600" dirty="0"/>
              <a:t> </a:t>
            </a:r>
            <a:r>
              <a:rPr lang="en-US" sz="1600" dirty="0" err="1"/>
              <a:t>acestui</a:t>
            </a:r>
            <a:r>
              <a:rPr lang="en-US" sz="1600" dirty="0"/>
              <a:t> conductor de </a:t>
            </a:r>
            <a:r>
              <a:rPr lang="en-US" sz="1600" dirty="0" err="1"/>
              <a:t>conectare</a:t>
            </a:r>
            <a:r>
              <a:rPr lang="en-US" sz="1600" dirty="0"/>
              <a:t> </a:t>
            </a:r>
            <a:r>
              <a:rPr lang="en-US" sz="1600" dirty="0" err="1"/>
              <a:t>sunt</a:t>
            </a:r>
            <a:r>
              <a:rPr lang="en-US" sz="1600" dirty="0"/>
              <a:t> </a:t>
            </a:r>
            <a:r>
              <a:rPr lang="en-US" sz="1600" dirty="0" err="1"/>
              <a:t>selectați</a:t>
            </a:r>
            <a:r>
              <a:rPr lang="en-US" sz="1600" dirty="0"/>
              <a:t> </a:t>
            </a:r>
            <a:r>
              <a:rPr lang="en-US" sz="1600" dirty="0" err="1"/>
              <a:t>în</a:t>
            </a:r>
            <a:r>
              <a:rPr lang="en-US" sz="1600" dirty="0"/>
              <a:t> </a:t>
            </a:r>
            <a:r>
              <a:rPr lang="en-US" sz="1600" dirty="0" err="1"/>
              <a:t>funcție</a:t>
            </a:r>
            <a:r>
              <a:rPr lang="en-US" sz="1600" dirty="0"/>
              <a:t> de </a:t>
            </a:r>
            <a:r>
              <a:rPr lang="en-US" sz="1600" dirty="0" err="1"/>
              <a:t>curentul</a:t>
            </a:r>
            <a:r>
              <a:rPr lang="en-US" sz="1600" dirty="0"/>
              <a:t> care </a:t>
            </a:r>
            <a:r>
              <a:rPr lang="en-US" sz="1600" dirty="0" err="1"/>
              <a:t>trece</a:t>
            </a:r>
            <a:r>
              <a:rPr lang="en-US" sz="1600" dirty="0"/>
              <a:t> </a:t>
            </a:r>
            <a:r>
              <a:rPr lang="en-US" sz="1600" dirty="0" err="1"/>
              <a:t>prin</a:t>
            </a:r>
            <a:r>
              <a:rPr lang="en-US" sz="1600" dirty="0"/>
              <a:t> el. </a:t>
            </a:r>
            <a:r>
              <a:rPr lang="en-US" sz="1600" dirty="0" err="1"/>
              <a:t>Acest</a:t>
            </a:r>
            <a:r>
              <a:rPr lang="en-US" sz="1600" dirty="0"/>
              <a:t> </a:t>
            </a:r>
            <a:r>
              <a:rPr lang="en-US" sz="1600" dirty="0" err="1"/>
              <a:t>lucru</a:t>
            </a:r>
            <a:r>
              <a:rPr lang="en-US" sz="1600" dirty="0"/>
              <a:t> </a:t>
            </a:r>
            <a:r>
              <a:rPr lang="en-US" sz="1600" dirty="0" err="1"/>
              <a:t>va</a:t>
            </a:r>
            <a:r>
              <a:rPr lang="en-US" sz="1600" dirty="0"/>
              <a:t> </a:t>
            </a:r>
            <a:r>
              <a:rPr lang="en-US" sz="1600" dirty="0" err="1"/>
              <a:t>evita</a:t>
            </a:r>
            <a:r>
              <a:rPr lang="en-US" sz="1600" dirty="0"/>
              <a:t> </a:t>
            </a:r>
            <a:r>
              <a:rPr lang="en-US" sz="1600" dirty="0" err="1"/>
              <a:t>efectul</a:t>
            </a:r>
            <a:r>
              <a:rPr lang="en-US" sz="1600" dirty="0"/>
              <a:t> „</a:t>
            </a:r>
            <a:r>
              <a:rPr lang="en-US" sz="1600" dirty="0" err="1"/>
              <a:t>lipire</a:t>
            </a:r>
            <a:r>
              <a:rPr lang="en-US" sz="1600" dirty="0"/>
              <a:t> la </a:t>
            </a:r>
            <a:r>
              <a:rPr lang="en-US" sz="1600" dirty="0" err="1"/>
              <a:t>rece</a:t>
            </a:r>
            <a:r>
              <a:rPr lang="en-US" sz="1600" dirty="0"/>
              <a:t>”.</a:t>
            </a:r>
          </a:p>
        </p:txBody>
      </p:sp>
    </p:spTree>
    <p:extLst>
      <p:ext uri="{BB962C8B-B14F-4D97-AF65-F5344CB8AC3E}">
        <p14:creationId xmlns:p14="http://schemas.microsoft.com/office/powerpoint/2010/main" val="1622073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3375</TotalTime>
  <Words>1980</Words>
  <Application>Microsoft Office PowerPoint</Application>
  <PresentationFormat>Произвольный</PresentationFormat>
  <Paragraphs>61</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Proiectarea Asistată  T.5 – Proiectarea cablajului imprimat.  Metode de amplasare a elementelor pe suprafaţa plachetei de cablaj imprimat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Proiectarea Asistată în Electronică L.1 – Introducere Noțiuni de bază</dc:title>
  <dc:creator>Пользователь Windows</dc:creator>
  <cp:lastModifiedBy>Asus</cp:lastModifiedBy>
  <cp:revision>135</cp:revision>
  <cp:lastPrinted>2021-10-25T05:08:49Z</cp:lastPrinted>
  <dcterms:created xsi:type="dcterms:W3CDTF">2020-08-30T16:25:08Z</dcterms:created>
  <dcterms:modified xsi:type="dcterms:W3CDTF">2022-05-01T20:03:53Z</dcterms:modified>
</cp:coreProperties>
</file>