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75" r:id="rId4"/>
    <p:sldId id="257" r:id="rId5"/>
    <p:sldId id="258" r:id="rId6"/>
    <p:sldId id="259" r:id="rId7"/>
    <p:sldId id="260" r:id="rId8"/>
    <p:sldId id="261" r:id="rId9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5253" autoAdjust="0"/>
  </p:normalViewPr>
  <p:slideViewPr>
    <p:cSldViewPr snapToGrid="0" showGuides="1">
      <p:cViewPr>
        <p:scale>
          <a:sx n="100" d="100"/>
          <a:sy n="100" d="100"/>
        </p:scale>
        <p:origin x="-129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F67-3A50-4297-B8B6-693DA88AA5E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8DB0D-707A-4B4F-9F6C-74B60B20FB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8DB0D-707A-4B4F-9F6C-74B60B20FB9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AE28-B5DB-416C-BBE2-FF443ED9C5B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C0902-DFCD-4542-83AB-0F1E2C26E2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34565" y="280656"/>
            <a:ext cx="11633703" cy="3648547"/>
          </a:xfrm>
        </p:spPr>
        <p:txBody>
          <a:bodyPr anchor="t">
            <a:normAutofit/>
          </a:bodyPr>
          <a:lstStyle/>
          <a:p>
            <a: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Arhitectura Calculatoarelor </a:t>
            </a:r>
            <a:br>
              <a:rPr lang="x-none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x-none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история развития компьютеров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6305" y="6047715"/>
            <a:ext cx="9144000" cy="495678"/>
          </a:xfrm>
        </p:spPr>
        <p:txBody>
          <a:bodyPr/>
          <a:lstStyle/>
          <a:p>
            <a:r>
              <a:rPr lang="x-none" dirty="0" smtClean="0"/>
              <a:t>Conf. Univ. Dr. Crețu Vasilii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6497" y="3023857"/>
            <a:ext cx="1042959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Цель </a:t>
            </a:r>
            <a:r>
              <a:rPr lang="ru-RU" altLang="en-US" b="1"/>
              <a:t>лекции</a:t>
            </a:r>
            <a:r>
              <a:rPr lang="en-US" b="1"/>
              <a:t>: </a:t>
            </a:r>
            <a:r>
              <a:rPr lang="ru-RU" altLang="en-US"/>
              <a:t>ознакомление </a:t>
            </a:r>
            <a:r>
              <a:rPr lang="en-US"/>
              <a:t>с основными этапами развития вычислительных систем, </a:t>
            </a:r>
            <a:r>
              <a:rPr lang="ru-RU" altLang="en-US"/>
              <a:t>обусловленными </a:t>
            </a:r>
            <a:r>
              <a:rPr lang="en-US"/>
              <a:t>технологической эволюцией,</a:t>
            </a:r>
            <a:r>
              <a:rPr lang="ru-RU" altLang="en-US"/>
              <a:t> а также развитием, вызванными </a:t>
            </a:r>
            <a:r>
              <a:rPr lang="en-US"/>
              <a:t>новыми концепциями в архитектуре </a:t>
            </a:r>
            <a:r>
              <a:rPr lang="ru-RU" altLang="en-US"/>
              <a:t>вычислительных систем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3086" y="1779935"/>
            <a:ext cx="115884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Краткая история развития компьютеров, </a:t>
            </a:r>
            <a:r>
              <a:rPr lang="ru-RU" altLang="en-US" b="1"/>
              <a:t>в</a:t>
            </a:r>
            <a:r>
              <a:rPr lang="en-US" b="1"/>
              <a:t>лияние </a:t>
            </a:r>
            <a:r>
              <a:rPr lang="ru-RU" altLang="en-US" b="1"/>
              <a:t>технологического </a:t>
            </a:r>
            <a:r>
              <a:rPr lang="en-US" b="1"/>
              <a:t>прогресса на развитие компьютеров, </a:t>
            </a:r>
            <a:r>
              <a:rPr lang="ru-RU" altLang="en-US" b="1"/>
              <a:t>н</a:t>
            </a:r>
            <a:r>
              <a:rPr lang="en-US" b="1"/>
              <a:t>овые концепции в </a:t>
            </a:r>
            <a:r>
              <a:rPr lang="ru-RU" altLang="en-US" b="1"/>
              <a:t>эволюции </a:t>
            </a:r>
            <a:r>
              <a:rPr lang="en-US" b="1"/>
              <a:t>компьютеров</a:t>
            </a:r>
            <a:endParaRPr lang="en-US" strike="sngStrike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496" y="3925545"/>
            <a:ext cx="1084649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b="1"/>
              <a:t>Студент </a:t>
            </a:r>
            <a:r>
              <a:rPr lang="en-US" b="1"/>
              <a:t>должен знать</a:t>
            </a:r>
            <a:r>
              <a:rPr lang="ro-RO" b="1" i="1" smtClean="0"/>
              <a:t>: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 </a:t>
            </a:r>
            <a:r>
              <a:rPr lang="en-US" b="1" i="1"/>
              <a:t>Основные этапы развития ЭВМ </a:t>
            </a:r>
            <a:r>
              <a:rPr lang="ru-RU" altLang="en-US" b="1" i="1"/>
              <a:t>, представленные </a:t>
            </a:r>
            <a:r>
              <a:rPr lang="en-US" b="1" i="1"/>
              <a:t>в виде поколений</a:t>
            </a:r>
            <a:br>
              <a:rPr lang="ro-RO" b="1" dirty="0"/>
            </a:br>
            <a:r>
              <a:rPr lang="ro-RO" b="1" i="1" dirty="0" smtClean="0"/>
              <a:t>§</a:t>
            </a:r>
            <a:r>
              <a:rPr lang="ro-RO" b="1" i="1" dirty="0"/>
              <a:t> </a:t>
            </a:r>
            <a:r>
              <a:rPr lang="ro-RO" b="1" i="1"/>
              <a:t> </a:t>
            </a:r>
            <a:r>
              <a:rPr lang="en-US" b="1" i="1"/>
              <a:t>Учены</a:t>
            </a:r>
            <a:r>
              <a:rPr lang="ru-RU" altLang="en-US" b="1" i="1"/>
              <a:t>х</a:t>
            </a:r>
            <a:r>
              <a:rPr lang="en-US" b="1" i="1"/>
              <a:t>, внесши</a:t>
            </a:r>
            <a:r>
              <a:rPr lang="ru-RU" altLang="en-US" b="1" i="1"/>
              <a:t>х</a:t>
            </a:r>
            <a:r>
              <a:rPr lang="en-US" b="1" i="1"/>
              <a:t> вклад в развитие вычислительных систем и формирование понятия </a:t>
            </a:r>
            <a:r>
              <a:rPr lang="ru-RU" altLang="en-US" b="1" i="1"/>
              <a:t>к</a:t>
            </a:r>
            <a:r>
              <a:rPr lang="en-US" b="1" i="1"/>
              <a:t>омпьютер</a:t>
            </a:r>
            <a:r>
              <a:rPr lang="ru-RU" altLang="en-US" b="1" i="1"/>
              <a:t>а</a:t>
            </a:r>
            <a:r>
              <a:rPr lang="en-US" b="1" i="1"/>
              <a:t>.</a:t>
            </a:r>
            <a:endParaRPr lang="ro-RO" b="1" dirty="0"/>
          </a:p>
          <a:p>
            <a:r>
              <a:rPr lang="ro-RO" b="1" i="1" dirty="0"/>
              <a:t>§ </a:t>
            </a:r>
            <a:r>
              <a:rPr lang="ro-RO" b="1" i="1"/>
              <a:t> </a:t>
            </a:r>
            <a:r>
              <a:rPr lang="en-US" b="1" i="1"/>
              <a:t>Основные идеи компьютерной архитектуры, которые привели к развитию компьютеров.</a:t>
            </a:r>
            <a:endParaRPr lang="ro-RO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75" y="0"/>
            <a:ext cx="119253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современной компьютерной архитектуры были заложены Джоном фон Нейманом, который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IAS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предложил заменить последовательную десятичную арифметику параллельной двоичной арифметикой.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фон Неймана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Морисом Уилксом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называлась EDSAC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имея встроенную концепцию хранимой программа</a:t>
            </a:r>
            <a:endParaRPr lang="ru-RU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EDSAC — Википеди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1198880"/>
            <a:ext cx="4849707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43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Второе поколение, транзисторные компьютеры (1955-1965)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158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Бардин, Уолтер Браттейн и Уильям Шокли изобрели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биполярный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транзистор с p-n переходом в 1948 году, который принес им Нобелевскую премию по физике 1956 года. </a:t>
            </a: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Транзистор выполняет те же функции, что и электронные вакуумные лампы, однако обладает преимуществом миниатюризации.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92662"/>
            <a:ext cx="1204912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Компьютеры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основанные на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транзисторной технологии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обладают следующими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характеристиками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диодов и транзисторов на германиевой, а затем на кремниевой основе, что привело к меньш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ему тепловыделению (рассеивание мощности)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уменьшению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габарит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повышению надежности работы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ферритовых кольцах, в 1000 раз быстрее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чем у предыдущего поколения, со временем доступа 2-12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печатных плат;</a:t>
            </a:r>
            <a:endParaRPr lang="ru-RU" alt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периферийных устройств, таких как диски, магнитные ленты, принтеры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 высокого уровня, таких как Fortran, Cobol, Algol.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586163"/>
            <a:ext cx="855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компьютеров этого поколения наиболее известны: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he TX-0 computer, built in 1955 and made operational in 1956. The TX-0 was  essentially a transistori… | Computer history, First transistor, Computer  history museu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501093"/>
            <a:ext cx="4773947" cy="325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068961"/>
            <a:ext cx="71913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TX-0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(Транзисторный экспериментальный компьютер 0), сделанный в Массачусетском технологическом институте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(MIT)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o-R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PDP-1 (Programmable Data Processor)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o-RO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 (Digital Equipement Corporation),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внутренней памятью 4</a:t>
            </a:r>
            <a:r>
              <a:rPr lang="ro-R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 по 18 бит и циклом команд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(инструкицй)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5µ</a:t>
            </a:r>
            <a:r>
              <a:rPr lang="ro-RO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 оснащен консолью с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ЭЛТ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-монитором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(электронно-лучевой трубкой) с возможностью контроля каждой точки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экране.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DP-1 — Википеди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384995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9174" y="923330"/>
            <a:ext cx="73628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PDP-8,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одной шиной и следующими модулями: ЦП, память, консоль, устройства ввода/вывода. Это был первый крупномасштабный коммерческий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(серийный)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 компьютер, проданный тиражом 5000 штук.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PDP-8/E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329" y="2041640"/>
            <a:ext cx="4013815" cy="4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9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 6600,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произведенный DEC и разработанный Сеймуром Крэем, будущим разработчиком компьютеров Cray 1 и Cray 2.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DC 6600 - Wikiwa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302782"/>
            <a:ext cx="3832225" cy="26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89400" y="4154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IBM 7094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32-битной памятью на 36 слов и циклом команд 2 мкс.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IBM 7090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519713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674" y="0"/>
            <a:ext cx="7419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Третье поколение, компьютеры на интегральных схемах (1965–1980)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Интегральная схема была изобретена в 1958 году Робертом Нойлом или, по другим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Джеком Килби из Texas Instruments. Речь идет о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размещении на одном кремниевом кристалле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тысяч, а затем и миллионов компонентов.Главные особенности компьютеров этого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поколения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интегральных схем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малой степени интеграции -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100 транзисторов на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кристалл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полупроводниковых ЗУ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(памяти)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 временем доступа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0,5-75мкс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внешняя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большой емкости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овые накопители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магнитные ленты</a:t>
            </a:r>
            <a:r>
              <a:rPr lang="ro-R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6676" y="2123658"/>
            <a:ext cx="780097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Вычислительные системы этого поколения были созданы:IBM, наиболее представительн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 моделью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которых является IBM 360;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BM System/360 — Википедия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1" y="1520410"/>
            <a:ext cx="3312944" cy="220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8125" y="2727128"/>
            <a:ext cx="7248524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Миникомпьютер IBM 360 имел следующие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250мкс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адресное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пространство 2</a:t>
            </a:r>
            <a:r>
              <a:rPr lang="en-US" baseline="30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байт (19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32-битные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регистры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мультипрограммирования.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81170" y="4204456"/>
            <a:ext cx="5419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DEC, с миникомпьютерами серии PDP 11/XX</a:t>
            </a:r>
            <a:r>
              <a:rPr lang="ro-RO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350" y="4481455"/>
            <a:ext cx="6096000" cy="119888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Миникомпьютеры PDP 11/XX имели схожие с IBM характеристики, но слово было 16-битным (а затем 32-битным для серии VAX); соотношение цена/качество было очень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лучшим с 80-х годов.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pdp 11 computer - Google Search | Informati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6" y="3729039"/>
            <a:ext cx="3951120" cy="29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32066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Четвертое поколение. В.Л.С.И.</a:t>
            </a:r>
            <a:r>
              <a:rPr lang="ru-RU" alt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(VLSI)</a:t>
            </a: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(1980-2005)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 этого поколения стало возможным благодаря совершенствованию тех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нологий интегральных схем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Интегральные схемы VLSI (Very Large Scale Integration)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достигли уровня до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миллиарда транзисторов на чип.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Компьютеры этого поколения характеризуются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следующим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схем СБИС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(VLSI)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развитие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микропроцессоров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новых типов памяти (МОП, магнитн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голографическ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периферийн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 устройств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ориентированн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первичное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ru-R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объединением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компьютеров в сет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сопровожда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вшимся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взаимопроникновением компьютерной и телекоммуникационной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отраслей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появление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развитие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сложных программных сред с мощными графическими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этом поколении сначала появились персональные компьютеры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Computer, а затем широко известн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Personal Computer, основанны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микропроцессорах; двумя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наиболее важных компаний-производителей микропроцессоров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являются INTEL и AMD.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IBM PC — Википеди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8" y="4152899"/>
            <a:ext cx="3715427" cy="268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BM Portable Personal Computer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299" y="3905249"/>
            <a:ext cx="4415415" cy="293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976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Пятое поколение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Была предпринята попытка определить пятое поколение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путем формулировки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стоящих в настоящее время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 компьютерами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Эти т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ребования, которые включают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следующее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интеллектуальный интерфейс, позволяющий вести диалог на естественном языке (голос, звуки, изображения, графическая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машины,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способной осуществлять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рассуждения для решения задачи без предварительного знания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громные базы данных с очень быстрым поиском.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Пятое поколение ЭВМ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351485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к правильно выбрать компьютер » Фирма КИП- Компьютеры, комплектующие,  оргтехника, телефония, банковское оборудование и многое друг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427685"/>
            <a:ext cx="4876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от так выглядит 50-кубитный квантовый компьютер IBM - ITC.u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464066"/>
            <a:ext cx="5407025" cy="38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94734"/>
            <a:ext cx="278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02122"/>
                </a:solidFill>
                <a:latin typeface="Arial" panose="020B0604020202020204" pitchFamily="34" charset="0"/>
              </a:rPr>
              <a:t>квантовый компьютер</a:t>
            </a:r>
            <a:endParaRPr lang="en-US" dirty="0"/>
          </a:p>
        </p:txBody>
      </p:sp>
      <p:pic>
        <p:nvPicPr>
          <p:cNvPr id="15364" name="Picture 4" descr="acces la computerul cuan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3" y="464066"/>
            <a:ext cx="6490193" cy="36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829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78280" indent="-1478280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концепции в эволюции компьютеров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69332"/>
            <a:ext cx="121920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прогресса, новые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привели к быстрому развитию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вычислительных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систем. Новые идеи в первую очередь связаны с архитектурой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компьютеров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Ниже упомянуты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лишь самые важные из них.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648" y="1015663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Микропрограммирование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84995"/>
            <a:ext cx="121920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1951 году Морис Уилкс, исследователь из Кембриджского университета, предложил построить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вычислительную машину с тремя уровнями вместо двух, существовавших ранее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 уровень, предложенный Уилксом, должен был обеспечивать интерпретацию набора инструкций микропрограммой, а не их прямую реализацию на электронном уровне.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 концепция, называемая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микропрограммированием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стала доминирующей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начиная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1970-х годов.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855" y="2566909"/>
            <a:ext cx="398843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Изобрет</a:t>
            </a:r>
            <a:r>
              <a:rPr lang="ru-RU" alt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операционн</a:t>
            </a:r>
            <a:r>
              <a:rPr lang="ru-RU" alt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</a:t>
            </a:r>
            <a:r>
              <a:rPr lang="ru-RU" alt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altLang="en-US" sz="16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648" y="2954656"/>
            <a:ext cx="12145352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Операционная система была спроектирована и внедрена с целью автоматизации задач оператора компьютера.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Операционная система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это программа, которая действует как посредник между пользователем 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аппаратной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частью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вычислительной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и позволяет эффективно использовать компоненты компьютера. Первая операционная система была разработана в 1955 году программистами исследовательского центра General Motors, которые написали ​​программу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 названием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программа-монитор для IBM 701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monitor program for the IBM 701</a:t>
            </a:r>
            <a:r>
              <a:rPr lang="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Важным этапом в развитии вычислительных систем стало создание систем разделения времени (time-sharing) в MIT в начале 1960-х годов. В конце 1960-х годов выделяется ряд разработок, среди которых операционная система UNIX, уже обладавшая развитой файловой системой, управлением процессами, интерфейсом с системой и набором специализированных инструментов для выполнения конкретных задач. Как следует из названия, зарегистрированная марка UNIX обозначила начало семейства совместимых систем.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324" y="5700119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Кэш-память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043" y="6056889"/>
            <a:ext cx="1216867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Кэш-память стала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простой, но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чрезвычайно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эффективной идеей, которая увеличила скорость вычислений системы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десять раз.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Мура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-закон аппаратного обеспечения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(Hardware Law)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 Гордон Мур,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Intel, заметил, что количество транзисторов неуклонно растет, и предсказал, что их количество будет ежегодно удваиваться. Это стало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Мура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выраженным в удвоении числа транзисторов каждые 18 месяцев. Очевидно, что этот технический прогресс привел к увеличению производительности системы и снижению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стоимость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программном обеспечении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сформулированный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Натан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Мирвольд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утверждает, что «программное обеспечение подобно газу, увеличивающемуся в объеме до такой степени, что оно занимает все пространство, находящееся в его распоряжении». Этот закон указывает на то, что имеющиеся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аппаратные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немедленно потребляются программным обеспечением,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постоянный спрос на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85323"/>
            <a:ext cx="609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54655"/>
            <a:ext cx="121920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ЭВМ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важных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 с комплексным набором инструкций), соответствующие компьютерам,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реализованным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микропроцессоров с архитектурой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CISC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RISC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(компьютеры с сокращенным набором инструкций), соответствующие компьютерам,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реализованным на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микропроцессора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архитектуры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RISC, представителем которых является микропроцессор SPARC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разработынный компанией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Microsystems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альтернативные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Параллельные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компьютеры. </a:t>
            </a:r>
            <a:r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Представительным примером является Стэнфордский университет, где была разработана архитектура MIPS (Millions of Instructions Per Second) с особой параллельной структурой.</a:t>
            </a: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ориентированные на язык: новое направление развития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чипы Java Virtual Machine (JVM)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 este abacul si cine l-a inventat? - Deștepți.ro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" y="124051"/>
            <a:ext cx="4914148" cy="32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ac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54" y="124051"/>
            <a:ext cx="3975553" cy="317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де, по всей вероятности, впервые... | Вопросы Quiz Club | QuizzCl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6" y="3502704"/>
            <a:ext cx="5258254" cy="3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бак - История информат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83" y="3409950"/>
            <a:ext cx="3762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типов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компьютеров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компьютеры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настольные компьютеры 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органайзеры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являются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однопроцессорны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называются ПК (если микропроцессор CISC)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рабочими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(если процессор RISC). Их вычислительная мощность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развития технологий. Они могут быть оснащены модемами для удаленной передачи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серверы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компьютерам повышенной мощности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сети, на которых установлено соответствующее программное обеспечение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которые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называемые сетями рабочих станций (NOW) или кластерами рабочих станций (COW)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состоят из нескольких рабочих станций, соединённых высокоскоростными сетями и использующих распределённое программное обеспечение для совместного решения специализированных задач</a:t>
            </a: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 для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курпных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с очень большой емкостью памяти (порядка терабайт, </a:t>
            </a:r>
            <a:b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ru-RU" altLang="en-US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байт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Суперкомпьютеры -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очень быстрым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центральным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процессор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большими ресурсами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(памятью) 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высокоскоростными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соединениями, использу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ются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чрезвычайно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научных вычислений.</a:t>
            </a:r>
            <a:b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компьютеры имеют центральный процессор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центральное процессорное устройство-ЦПУ)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(ЦП),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на одном кристалле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называем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микропроцессором.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3507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течением времени, от появления первого компьютера до наших дней, развитие в этой области было обусловлено двумя 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факторами</a:t>
            </a:r>
            <a:r>
              <a:rPr lang="ro-R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o-R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</a:t>
            </a:r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прогресс</a:t>
            </a:r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en-US" sz="16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o-RO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новых концепций в компьютерную архитектуру.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37995" y="892552"/>
            <a:ext cx="10495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Влияние технического прогресса на развитие компьютеров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150" y="1134877"/>
            <a:ext cx="626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Нулевое поколение, механические компьютеры (1642–1945)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4209"/>
            <a:ext cx="121920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Первым, кто построил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работоспособную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компьютерную машину, был Блез Паскаль (1623–1662), который в 19 лет сконструировал механическую машину. Машина могла только складывать и вычитать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Портрет Паскаля, выполненный Франсуа II Кенелем для Герарда Эделинка в 1691 году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500" y="2150540"/>
            <a:ext cx="3014573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8/80/Arts_et_Metiers_Pascaline_dsc03869.jpg/1920px-Arts_et_Metiers_Pascaline_dsc038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83" y="2150539"/>
            <a:ext cx="6552035" cy="358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408" y="0"/>
            <a:ext cx="1205318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Готфрид фон Лейбниц (1646-1716) внес теоретический и практический вклад в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рождение информатики. Он усовершенствовал машину Паскаля, причем новая машина могла выполнять, помимо сложения и вычитания, умножение и деление.</a:t>
            </a:r>
            <a:r>
              <a:rPr lang="ro-R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ristoph Bernhard Francke - Bildnis des Philosophen Leibniz (ca. 1695)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27331"/>
            <a:ext cx="2687520" cy="3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9/92/Leibnitzrechenmaschine.jpg/1280px-Leibnitzrechenmasch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79" y="1027330"/>
            <a:ext cx="4425449" cy="33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a/ac/Leibniz_binary_system_17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723" y="923330"/>
            <a:ext cx="2571184" cy="34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1841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Чарльза Бэббиджа (1792-1871) можно считать предшественником современного компьютера.</a:t>
            </a:r>
            <a:endParaRPr lang="en-US" dirty="0"/>
          </a:p>
        </p:txBody>
      </p:sp>
      <p:pic>
        <p:nvPicPr>
          <p:cNvPr id="3074" name="Picture 2" descr="Charles Babbage - 186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566"/>
            <a:ext cx="2697917" cy="35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7917" y="308201"/>
            <a:ext cx="9343192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l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 разностей (дифференциал)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(разностная вычислительная машина)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представлял собой специализированную машину, которая на основе алгоритма вычисляла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числовые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таблицы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полезные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морско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 навигации,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методом конечных разностей.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интересной особенностью этого станка была запись результатов на выгравированной латунной пластине со стальным штампом, предсказывающая сегодняшние периферийные средства гравировки.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5/53/BabbageDifferenceEng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23" y="1985014"/>
            <a:ext cx="2724602" cy="20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0/09/050114_2529_differ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2061251"/>
            <a:ext cx="2486023" cy="18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3968836"/>
            <a:ext cx="592096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Аналитическая машина состояла из четырех компонентов:</a:t>
            </a:r>
            <a:b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-хранилище (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мельница (расчетная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единица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ru-RU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секция ввода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считыватель перфокарт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0"/>
              </a:spcAft>
              <a:buFontTx/>
              <a:buChar char="-"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секция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вывода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(перфорированная и печатная продукция).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657671"/>
            <a:ext cx="895349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Хранилище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состоит из 100 слов по 50 знаков после запятой, каждое из которых используется для хранения переменных и результатов. Мельница могла принимать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хранилища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операнды, которые могла складывать, вычитать, умножать или делить и, наконец, возвращать результат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обратно в хранилище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080" name="Picture 8" descr="https://upload.wikimedia.org/wikipedia/commons/thumb/8/87/Ada_Lovelace.jpg/800px-Ada_Lovela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61" y="1911893"/>
            <a:ext cx="2585221" cy="41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66523" y="3925768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 de Lovelace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8185" y="4180343"/>
            <a:ext cx="3055813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Адаа Лавлейс-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программист в истории. В ее честь язык программирования был назван ADA.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1930 году немецкий студент Конрад Цузе построил серию вычислительных машин с использованием электромагнитных реле.</a:t>
            </a:r>
            <a:endParaRPr lang="en-US" dirty="0"/>
          </a:p>
        </p:txBody>
      </p:sp>
      <p:pic>
        <p:nvPicPr>
          <p:cNvPr id="4100" name="Picture 4" descr="Konrad Zuse mit dem Nachbau seines ersten Computers, dem Z1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6" y="369332"/>
            <a:ext cx="6286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1 (вычислительная машина)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7" y="2731532"/>
            <a:ext cx="6286500" cy="37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mputer History Museum | Computer history, Computer history museum, Old  comp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69332"/>
            <a:ext cx="4034971" cy="272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3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57" y="3150013"/>
            <a:ext cx="4692403" cy="35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Соединенных Штатах Джон Атанасо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Государственного колледжа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исходя из идей Бэббиджа, создал машину, логически сходную, но использующую иную технологию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была реализована на конденсаторах, которые периодически перезаряжались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идея, применяемая сегодня в динамической памяти RAM с обновлением (refresh)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 машина Бэббиджа, машина Джона Атанасова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была ограничена уровнем технологий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функционировала полноценно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Однако история, похоже, сохранила прототип ABC (Atanasoff-Berry-Computer),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срзданный в 1939 году; Берри был студентом Атанасова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tanasoff-Berry Computer - CHM Revolutio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788"/>
            <a:ext cx="4633708" cy="30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ok Review - The Man Who Invented the Computer - John Atanasoff - By Jane  Smiley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23" y="1864043"/>
            <a:ext cx="4381656" cy="281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266140"/>
            <a:ext cx="12176281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Джордж Стибиц из Bell Laboratories создал более примитивную машину, чем машина Атанасова, но обладающую большими достоинствами в ее работе, демонстрация которой состоялась в 1940 году в Дартмутском колледже.В 1944 году Говард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йкен построил машину из машины Бэббиджа, которую он долго изучал, создав новую машину на основе электромагнитных реле. В машине было 72 слова, каждое с 23 знаками после запятой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(десятичные цифры)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время инструкции составляло 6 секунд. Вход и выход были сделаны из перфорированной бумаги.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John Vincent Atanasoff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88" y="2300972"/>
            <a:ext cx="16002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946" y="0"/>
            <a:ext cx="678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Электронные ламповые машины первого поколения (1945–1955)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946" y="369332"/>
            <a:ext cx="12080054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Логические схемы первого поколения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выполнялись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электронных лампах и потребляли очень много энергии. Основными особенностями этих компьютеров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барабан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 чтения/перфорации бумажных носителей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10-20 простых инструкций, которые легли в основу языка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машинного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кода.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buClrTx/>
              <a:buSzTx/>
              <a:buNone/>
            </a:pPr>
            <a:r>
              <a:rPr lang="en-US" sz="1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логической точки зрения различия по сравнению с машиной Бэббиджа были невелики, однако технологически начиналась электронная эра.</a:t>
            </a:r>
            <a:endParaRPr lang="en-US" sz="18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45" y="2363053"/>
            <a:ext cx="577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компьютерами этого поколения были: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1840" y="2610485"/>
            <a:ext cx="8900160" cy="5302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ENIGMA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машина, созданная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Германи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время Второй мировой войны для передачи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зашифрованных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сообщений</a:t>
            </a:r>
            <a:r>
              <a:rPr lang="ro-RO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Энигма — Википедия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61" y="2862322"/>
            <a:ext cx="2833169" cy="377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5242" y="3140452"/>
            <a:ext cx="89009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COLOSSUS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машины,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изготовленные в Великобритании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расшифровки сообщений ENIGMA. Стоит упомянуть, что Аллан Тьюринг, впоследствии известный как создатель машины Тьюринга, также внес свой вклад в их изготовление.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olossus computer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62" y="4062651"/>
            <a:ext cx="7048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91216"/>
            <a:ext cx="12113537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ENIAC (электронный числовой интегратор и компьютер),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созданный Джоном Мо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 и Джоном Эккертом (Пенсильванский университет)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участии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фон Нейман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 был разработан для решения дифференциальных уравнений в частных производных и нашел применение в военной сфере, при расчете баллистических траекторий и даже при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атомной бомбы в Манхэттенском проекте. Он имел следующие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19000 электронных ламп и 1500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реле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отдельных блоков обработки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регистров по 10 десятичных разрядов для окончательных и частичных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выполнять 5000 операций в секунду.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NIAC (Electronic Numerical Integrator And Computer) | Computer history,  Computer photo, Old computers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77" y="1383877"/>
            <a:ext cx="2897660" cy="23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290" y="3449241"/>
            <a:ext cx="81915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EDVAC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(электронный автоматический компьютер с дискретными переменными), компьютер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содержавший около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4000 электронны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ламп. Важно, что в команду, разработавшую его, входил и 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Джон фон Нейман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опубликовавший в 1947 году принципы современного компьютера, действующие и сегодня.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Машина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 Неймана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универсальная, неспециализированная модель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вычислительной машины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следующими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память, содержащая программы (инструкции) и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арифметико-логическое устройство (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УАЛ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блок, позволяющий осуществлять обмен информацией с периферийными устройствами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устройство ввода/вывода (УВВ)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(U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I/E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управления (ЦП)</a:t>
            </a:r>
            <a:r>
              <a:rPr lang="ru-RU" alt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-устройство управления (УУ)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.Эти устройства </a:t>
            </a:r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реализуют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функции компьютера.</a:t>
            </a:r>
            <a:endParaRPr lang="en-US" dirty="0"/>
          </a:p>
        </p:txBody>
      </p:sp>
      <p:pic>
        <p:nvPicPr>
          <p:cNvPr id="7172" name="Picture 4" descr="La EDVAC (Electronic Discrete Variable Automatic Computer) , fue una de las  primeras computadoras electrónicas. A diferencia de la ENIAC, no era  decimal, sino b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90" y="3844958"/>
            <a:ext cx="3608534" cy="29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15171</Words>
  <Application>WPS Presentation</Application>
  <PresentationFormat>Произвольный</PresentationFormat>
  <Paragraphs>172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Arhitectura Calculatoarelor  T.2 – Краткая история развития компьютеров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Circuite și Dispozitive Electronice  L.1 – Introducere </dc:title>
  <dc:creator>Пользователь Windows</dc:creator>
  <cp:lastModifiedBy>User</cp:lastModifiedBy>
  <cp:revision>403</cp:revision>
  <dcterms:created xsi:type="dcterms:W3CDTF">2020-08-28T11:28:00Z</dcterms:created>
  <dcterms:modified xsi:type="dcterms:W3CDTF">2026-02-15T17:53:12Z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1018573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ICV">
    <vt:lpwstr>52968B5E0E1F4E54946AB593BC7C2585_12</vt:lpwstr>
  </property>
  <property fmtid="{D5CDD505-2E9C-101B-9397-08002B2CF9AE}" pid="6" name="KSOProductBuildVer">
    <vt:lpwstr>1033-12.2.0.23196</vt:lpwstr>
  </property>
</Properties>
</file>