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331" r:id="rId3"/>
    <p:sldId id="277" r:id="rId4"/>
    <p:sldId id="332" r:id="rId5"/>
    <p:sldId id="333" r:id="rId6"/>
    <p:sldId id="334" r:id="rId7"/>
    <p:sldId id="393" r:id="rId8"/>
    <p:sldId id="400" r:id="rId9"/>
    <p:sldId id="280" r:id="rId10"/>
    <p:sldId id="281" r:id="rId11"/>
    <p:sldId id="282" r:id="rId12"/>
    <p:sldId id="283" r:id="rId13"/>
    <p:sldId id="284" r:id="rId14"/>
    <p:sldId id="285" r:id="rId15"/>
    <p:sldId id="286" r:id="rId16"/>
    <p:sldId id="287" r:id="rId17"/>
    <p:sldId id="394" r:id="rId18"/>
    <p:sldId id="380" r:id="rId19"/>
    <p:sldId id="381" r:id="rId20"/>
    <p:sldId id="382" r:id="rId21"/>
    <p:sldId id="383" r:id="rId22"/>
    <p:sldId id="384" r:id="rId23"/>
    <p:sldId id="289" r:id="rId24"/>
    <p:sldId id="290" r:id="rId25"/>
    <p:sldId id="386" r:id="rId26"/>
    <p:sldId id="387" r:id="rId27"/>
    <p:sldId id="335" r:id="rId28"/>
    <p:sldId id="388" r:id="rId29"/>
    <p:sldId id="389" r:id="rId30"/>
    <p:sldId id="390" r:id="rId31"/>
    <p:sldId id="391" r:id="rId32"/>
    <p:sldId id="378" r:id="rId33"/>
    <p:sldId id="392" r:id="rId34"/>
    <p:sldId id="294" r:id="rId35"/>
    <p:sldId id="330" r:id="rId36"/>
    <p:sldId id="305" r:id="rId37"/>
    <p:sldId id="395" r:id="rId38"/>
    <p:sldId id="397" r:id="rId39"/>
    <p:sldId id="323" r:id="rId40"/>
    <p:sldId id="430" r:id="rId41"/>
    <p:sldId id="431" r:id="rId42"/>
    <p:sldId id="432" r:id="rId43"/>
    <p:sldId id="325" r:id="rId44"/>
    <p:sldId id="326" r:id="rId45"/>
    <p:sldId id="398" r:id="rId46"/>
    <p:sldId id="399" r:id="rId47"/>
    <p:sldId id="320" r:id="rId48"/>
    <p:sldId id="321" r:id="rId49"/>
    <p:sldId id="385" r:id="rId50"/>
    <p:sldId id="257" r:id="rId51"/>
    <p:sldId id="339" r:id="rId52"/>
    <p:sldId id="401" r:id="rId53"/>
    <p:sldId id="402" r:id="rId54"/>
    <p:sldId id="403" r:id="rId55"/>
    <p:sldId id="408" r:id="rId56"/>
    <p:sldId id="409" r:id="rId57"/>
    <p:sldId id="410" r:id="rId58"/>
    <p:sldId id="411" r:id="rId59"/>
    <p:sldId id="404" r:id="rId60"/>
    <p:sldId id="405" r:id="rId61"/>
    <p:sldId id="406" r:id="rId62"/>
    <p:sldId id="412" r:id="rId63"/>
    <p:sldId id="348" r:id="rId64"/>
    <p:sldId id="407" r:id="rId65"/>
    <p:sldId id="262" r:id="rId66"/>
    <p:sldId id="340" r:id="rId67"/>
    <p:sldId id="341" r:id="rId68"/>
    <p:sldId id="342" r:id="rId69"/>
    <p:sldId id="343" r:id="rId70"/>
    <p:sldId id="344" r:id="rId71"/>
    <p:sldId id="345" r:id="rId72"/>
    <p:sldId id="346" r:id="rId73"/>
    <p:sldId id="413" r:id="rId74"/>
    <p:sldId id="414" r:id="rId75"/>
    <p:sldId id="415" r:id="rId76"/>
    <p:sldId id="416" r:id="rId77"/>
    <p:sldId id="417" r:id="rId78"/>
    <p:sldId id="418" r:id="rId79"/>
    <p:sldId id="419" r:id="rId80"/>
    <p:sldId id="420" r:id="rId81"/>
    <p:sldId id="350" r:id="rId82"/>
    <p:sldId id="352" r:id="rId83"/>
    <p:sldId id="421" r:id="rId84"/>
    <p:sldId id="422" r:id="rId85"/>
    <p:sldId id="423" r:id="rId86"/>
    <p:sldId id="424" r:id="rId87"/>
    <p:sldId id="425" r:id="rId88"/>
    <p:sldId id="426" r:id="rId89"/>
    <p:sldId id="427" r:id="rId90"/>
    <p:sldId id="428" r:id="rId91"/>
    <p:sldId id="429" r:id="rId92"/>
    <p:sldId id="354" r:id="rId93"/>
    <p:sldId id="358" r:id="rId94"/>
    <p:sldId id="359" r:id="rId95"/>
    <p:sldId id="360" r:id="rId96"/>
    <p:sldId id="361" r:id="rId97"/>
    <p:sldId id="362" r:id="rId98"/>
    <p:sldId id="363" r:id="rId99"/>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8" autoAdjust="0"/>
    <p:restoredTop sz="94660"/>
  </p:normalViewPr>
  <p:slideViewPr>
    <p:cSldViewPr snapToGrid="0">
      <p:cViewPr varScale="1">
        <p:scale>
          <a:sx n="58" d="100"/>
          <a:sy n="58" d="100"/>
        </p:scale>
        <p:origin x="108"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D83AB901-0A4E-4D04-8301-BB7F3974BFE5}"/>
    <pc:docChg chg="undo custSel addSld delSld modSld sldOrd">
      <pc:chgData name="buzdugan artur" userId="1770a38c255ab84c" providerId="LiveId" clId="{D83AB901-0A4E-4D04-8301-BB7F3974BFE5}" dt="2023-10-29T08:20:55.630" v="5811" actId="47"/>
      <pc:docMkLst>
        <pc:docMk/>
      </pc:docMkLst>
      <pc:sldChg chg="modSp mod">
        <pc:chgData name="buzdugan artur" userId="1770a38c255ab84c" providerId="LiveId" clId="{D83AB901-0A4E-4D04-8301-BB7F3974BFE5}" dt="2023-10-26T07:50:12.839" v="4919" actId="6549"/>
        <pc:sldMkLst>
          <pc:docMk/>
          <pc:sldMk cId="3377571595" sldId="256"/>
        </pc:sldMkLst>
        <pc:spChg chg="mod">
          <ac:chgData name="buzdugan artur" userId="1770a38c255ab84c" providerId="LiveId" clId="{D83AB901-0A4E-4D04-8301-BB7F3974BFE5}" dt="2023-10-26T07:50:12.839" v="4919" actId="6549"/>
          <ac:spMkLst>
            <pc:docMk/>
            <pc:sldMk cId="3377571595" sldId="256"/>
            <ac:spMk id="2" creationId="{00000000-0000-0000-0000-000000000000}"/>
          </ac:spMkLst>
        </pc:spChg>
      </pc:sldChg>
      <pc:sldChg chg="add">
        <pc:chgData name="buzdugan artur" userId="1770a38c255ab84c" providerId="LiveId" clId="{D83AB901-0A4E-4D04-8301-BB7F3974BFE5}" dt="2023-10-24T18:03:50.339" v="0"/>
        <pc:sldMkLst>
          <pc:docMk/>
          <pc:sldMk cId="2664989769" sldId="257"/>
        </pc:sldMkLst>
      </pc:sldChg>
      <pc:sldChg chg="add">
        <pc:chgData name="buzdugan artur" userId="1770a38c255ab84c" providerId="LiveId" clId="{D83AB901-0A4E-4D04-8301-BB7F3974BFE5}" dt="2023-10-24T18:03:50.339" v="0"/>
        <pc:sldMkLst>
          <pc:docMk/>
          <pc:sldMk cId="3746062160" sldId="258"/>
        </pc:sldMkLst>
      </pc:sldChg>
      <pc:sldChg chg="modSp add del mod">
        <pc:chgData name="buzdugan artur" userId="1770a38c255ab84c" providerId="LiveId" clId="{D83AB901-0A4E-4D04-8301-BB7F3974BFE5}" dt="2023-10-25T18:21:10.740" v="2575" actId="47"/>
        <pc:sldMkLst>
          <pc:docMk/>
          <pc:sldMk cId="2158915281" sldId="259"/>
        </pc:sldMkLst>
        <pc:spChg chg="mod">
          <ac:chgData name="buzdugan artur" userId="1770a38c255ab84c" providerId="LiveId" clId="{D83AB901-0A4E-4D04-8301-BB7F3974BFE5}" dt="2023-10-24T18:03:50.482" v="1" actId="27636"/>
          <ac:spMkLst>
            <pc:docMk/>
            <pc:sldMk cId="2158915281" sldId="259"/>
            <ac:spMk id="72707" creationId="{00000000-0000-0000-0000-000000000000}"/>
          </ac:spMkLst>
        </pc:spChg>
      </pc:sldChg>
      <pc:sldChg chg="modSp add del mod">
        <pc:chgData name="buzdugan artur" userId="1770a38c255ab84c" providerId="LiveId" clId="{D83AB901-0A4E-4D04-8301-BB7F3974BFE5}" dt="2023-10-25T18:21:26.373" v="2577" actId="47"/>
        <pc:sldMkLst>
          <pc:docMk/>
          <pc:sldMk cId="2878684156" sldId="261"/>
        </pc:sldMkLst>
        <pc:spChg chg="mod">
          <ac:chgData name="buzdugan artur" userId="1770a38c255ab84c" providerId="LiveId" clId="{D83AB901-0A4E-4D04-8301-BB7F3974BFE5}" dt="2023-10-25T18:21:19.254" v="2576" actId="1076"/>
          <ac:spMkLst>
            <pc:docMk/>
            <pc:sldMk cId="2878684156" sldId="261"/>
            <ac:spMk id="2" creationId="{00000000-0000-0000-0000-000000000000}"/>
          </ac:spMkLst>
        </pc:spChg>
      </pc:sldChg>
      <pc:sldChg chg="add">
        <pc:chgData name="buzdugan artur" userId="1770a38c255ab84c" providerId="LiveId" clId="{D83AB901-0A4E-4D04-8301-BB7F3974BFE5}" dt="2023-10-24T18:03:50.339" v="0"/>
        <pc:sldMkLst>
          <pc:docMk/>
          <pc:sldMk cId="1936312374" sldId="262"/>
        </pc:sldMkLst>
      </pc:sldChg>
      <pc:sldChg chg="modSp add mod">
        <pc:chgData name="buzdugan artur" userId="1770a38c255ab84c" providerId="LiveId" clId="{D83AB901-0A4E-4D04-8301-BB7F3974BFE5}" dt="2023-10-26T14:28:23.505" v="5808" actId="20577"/>
        <pc:sldMkLst>
          <pc:docMk/>
          <pc:sldMk cId="3558030027" sldId="263"/>
        </pc:sldMkLst>
        <pc:spChg chg="mod">
          <ac:chgData name="buzdugan artur" userId="1770a38c255ab84c" providerId="LiveId" clId="{D83AB901-0A4E-4D04-8301-BB7F3974BFE5}" dt="2023-10-26T14:28:23.505" v="5808" actId="20577"/>
          <ac:spMkLst>
            <pc:docMk/>
            <pc:sldMk cId="3558030027" sldId="263"/>
            <ac:spMk id="3" creationId="{00000000-0000-0000-0000-000000000000}"/>
          </ac:spMkLst>
        </pc:spChg>
        <pc:spChg chg="mod">
          <ac:chgData name="buzdugan artur" userId="1770a38c255ab84c" providerId="LiveId" clId="{D83AB901-0A4E-4D04-8301-BB7F3974BFE5}" dt="2023-10-26T07:59:41.047" v="5195" actId="27636"/>
          <ac:spMkLst>
            <pc:docMk/>
            <pc:sldMk cId="3558030027" sldId="263"/>
            <ac:spMk id="78851" creationId="{00000000-0000-0000-0000-000000000000}"/>
          </ac:spMkLst>
        </pc:spChg>
      </pc:sldChg>
      <pc:sldChg chg="modSp add del mod">
        <pc:chgData name="buzdugan artur" userId="1770a38c255ab84c" providerId="LiveId" clId="{D83AB901-0A4E-4D04-8301-BB7F3974BFE5}" dt="2023-10-26T08:01:11.735" v="5200" actId="47"/>
        <pc:sldMkLst>
          <pc:docMk/>
          <pc:sldMk cId="4215325414" sldId="264"/>
        </pc:sldMkLst>
        <pc:spChg chg="mod">
          <ac:chgData name="buzdugan artur" userId="1770a38c255ab84c" providerId="LiveId" clId="{D83AB901-0A4E-4D04-8301-BB7F3974BFE5}" dt="2023-10-24T18:03:50.545" v="5" actId="27636"/>
          <ac:spMkLst>
            <pc:docMk/>
            <pc:sldMk cId="4215325414" sldId="264"/>
            <ac:spMk id="79875" creationId="{00000000-0000-0000-0000-000000000000}"/>
          </ac:spMkLst>
        </pc:spChg>
      </pc:sldChg>
      <pc:sldChg chg="add del">
        <pc:chgData name="buzdugan artur" userId="1770a38c255ab84c" providerId="LiveId" clId="{D83AB901-0A4E-4D04-8301-BB7F3974BFE5}" dt="2023-10-26T08:01:19.408" v="5201" actId="47"/>
        <pc:sldMkLst>
          <pc:docMk/>
          <pc:sldMk cId="3871097677" sldId="265"/>
        </pc:sldMkLst>
      </pc:sldChg>
      <pc:sldChg chg="add del">
        <pc:chgData name="buzdugan artur" userId="1770a38c255ab84c" providerId="LiveId" clId="{D83AB901-0A4E-4D04-8301-BB7F3974BFE5}" dt="2023-10-26T08:01:36.541" v="5203" actId="47"/>
        <pc:sldMkLst>
          <pc:docMk/>
          <pc:sldMk cId="4002076529" sldId="266"/>
        </pc:sldMkLst>
      </pc:sldChg>
      <pc:sldChg chg="modSp add del mod">
        <pc:chgData name="buzdugan artur" userId="1770a38c255ab84c" providerId="LiveId" clId="{D83AB901-0A4E-4D04-8301-BB7F3974BFE5}" dt="2023-10-26T08:01:44.530" v="5204" actId="47"/>
        <pc:sldMkLst>
          <pc:docMk/>
          <pc:sldMk cId="313176334" sldId="267"/>
        </pc:sldMkLst>
        <pc:spChg chg="mod">
          <ac:chgData name="buzdugan artur" userId="1770a38c255ab84c" providerId="LiveId" clId="{D83AB901-0A4E-4D04-8301-BB7F3974BFE5}" dt="2023-10-24T18:03:50.577" v="6" actId="27636"/>
          <ac:spMkLst>
            <pc:docMk/>
            <pc:sldMk cId="313176334" sldId="267"/>
            <ac:spMk id="82947" creationId="{00000000-0000-0000-0000-000000000000}"/>
          </ac:spMkLst>
        </pc:spChg>
      </pc:sldChg>
      <pc:sldChg chg="delSp modSp add mod">
        <pc:chgData name="buzdugan artur" userId="1770a38c255ab84c" providerId="LiveId" clId="{D83AB901-0A4E-4D04-8301-BB7F3974BFE5}" dt="2023-10-25T18:23:44.712" v="2593" actId="20577"/>
        <pc:sldMkLst>
          <pc:docMk/>
          <pc:sldMk cId="1656654115" sldId="268"/>
        </pc:sldMkLst>
        <pc:spChg chg="mod">
          <ac:chgData name="buzdugan artur" userId="1770a38c255ab84c" providerId="LiveId" clId="{D83AB901-0A4E-4D04-8301-BB7F3974BFE5}" dt="2023-10-25T18:22:43.850" v="2580" actId="113"/>
          <ac:spMkLst>
            <pc:docMk/>
            <pc:sldMk cId="1656654115" sldId="268"/>
            <ac:spMk id="2" creationId="{00000000-0000-0000-0000-000000000000}"/>
          </ac:spMkLst>
        </pc:spChg>
        <pc:spChg chg="del">
          <ac:chgData name="buzdugan artur" userId="1770a38c255ab84c" providerId="LiveId" clId="{D83AB901-0A4E-4D04-8301-BB7F3974BFE5}" dt="2023-10-25T18:23:05.091" v="2583" actId="478"/>
          <ac:spMkLst>
            <pc:docMk/>
            <pc:sldMk cId="1656654115" sldId="268"/>
            <ac:spMk id="4" creationId="{00000000-0000-0000-0000-000000000000}"/>
          </ac:spMkLst>
        </pc:spChg>
        <pc:spChg chg="mod">
          <ac:chgData name="buzdugan artur" userId="1770a38c255ab84c" providerId="LiveId" clId="{D83AB901-0A4E-4D04-8301-BB7F3974BFE5}" dt="2023-10-25T18:23:44.712" v="2593" actId="20577"/>
          <ac:spMkLst>
            <pc:docMk/>
            <pc:sldMk cId="1656654115" sldId="268"/>
            <ac:spMk id="83971" creationId="{00000000-0000-0000-0000-000000000000}"/>
          </ac:spMkLst>
        </pc:spChg>
      </pc:sldChg>
      <pc:sldChg chg="modSp add mod">
        <pc:chgData name="buzdugan artur" userId="1770a38c255ab84c" providerId="LiveId" clId="{D83AB901-0A4E-4D04-8301-BB7F3974BFE5}" dt="2023-10-26T08:03:01.740" v="5208" actId="14100"/>
        <pc:sldMkLst>
          <pc:docMk/>
          <pc:sldMk cId="3036477431" sldId="269"/>
        </pc:sldMkLst>
        <pc:spChg chg="mod">
          <ac:chgData name="buzdugan artur" userId="1770a38c255ab84c" providerId="LiveId" clId="{D83AB901-0A4E-4D04-8301-BB7F3974BFE5}" dt="2023-10-26T08:02:57.974" v="5207" actId="14100"/>
          <ac:spMkLst>
            <pc:docMk/>
            <pc:sldMk cId="3036477431" sldId="269"/>
            <ac:spMk id="2" creationId="{00000000-0000-0000-0000-000000000000}"/>
          </ac:spMkLst>
        </pc:spChg>
        <pc:spChg chg="mod">
          <ac:chgData name="buzdugan artur" userId="1770a38c255ab84c" providerId="LiveId" clId="{D83AB901-0A4E-4D04-8301-BB7F3974BFE5}" dt="2023-10-26T08:03:01.740" v="5208" actId="14100"/>
          <ac:spMkLst>
            <pc:docMk/>
            <pc:sldMk cId="3036477431" sldId="269"/>
            <ac:spMk id="84995" creationId="{00000000-0000-0000-0000-000000000000}"/>
          </ac:spMkLst>
        </pc:spChg>
      </pc:sldChg>
      <pc:sldChg chg="modSp add mod">
        <pc:chgData name="buzdugan artur" userId="1770a38c255ab84c" providerId="LiveId" clId="{D83AB901-0A4E-4D04-8301-BB7F3974BFE5}" dt="2023-10-26T08:03:18.469" v="5210" actId="14100"/>
        <pc:sldMkLst>
          <pc:docMk/>
          <pc:sldMk cId="3887301367" sldId="270"/>
        </pc:sldMkLst>
        <pc:spChg chg="mod">
          <ac:chgData name="buzdugan artur" userId="1770a38c255ab84c" providerId="LiveId" clId="{D83AB901-0A4E-4D04-8301-BB7F3974BFE5}" dt="2023-10-26T08:03:18.469" v="5210" actId="14100"/>
          <ac:spMkLst>
            <pc:docMk/>
            <pc:sldMk cId="3887301367" sldId="270"/>
            <ac:spMk id="86019" creationId="{00000000-0000-0000-0000-000000000000}"/>
          </ac:spMkLst>
        </pc:spChg>
      </pc:sldChg>
      <pc:sldChg chg="modSp add mod">
        <pc:chgData name="buzdugan artur" userId="1770a38c255ab84c" providerId="LiveId" clId="{D83AB901-0A4E-4D04-8301-BB7F3974BFE5}" dt="2023-10-26T08:03:26.921" v="5211" actId="14100"/>
        <pc:sldMkLst>
          <pc:docMk/>
          <pc:sldMk cId="4107280324" sldId="271"/>
        </pc:sldMkLst>
        <pc:spChg chg="mod">
          <ac:chgData name="buzdugan artur" userId="1770a38c255ab84c" providerId="LiveId" clId="{D83AB901-0A4E-4D04-8301-BB7F3974BFE5}" dt="2023-10-26T08:03:26.921" v="5211" actId="14100"/>
          <ac:spMkLst>
            <pc:docMk/>
            <pc:sldMk cId="4107280324" sldId="271"/>
            <ac:spMk id="3" creationId="{00000000-0000-0000-0000-000000000000}"/>
          </ac:spMkLst>
        </pc:spChg>
      </pc:sldChg>
      <pc:sldChg chg="add">
        <pc:chgData name="buzdugan artur" userId="1770a38c255ab84c" providerId="LiveId" clId="{D83AB901-0A4E-4D04-8301-BB7F3974BFE5}" dt="2023-10-24T18:03:50.339" v="0"/>
        <pc:sldMkLst>
          <pc:docMk/>
          <pc:sldMk cId="3547430241" sldId="272"/>
        </pc:sldMkLst>
      </pc:sldChg>
      <pc:sldChg chg="modSp add del mod">
        <pc:chgData name="buzdugan artur" userId="1770a38c255ab84c" providerId="LiveId" clId="{D83AB901-0A4E-4D04-8301-BB7F3974BFE5}" dt="2023-10-26T08:04:01.315" v="5212" actId="47"/>
        <pc:sldMkLst>
          <pc:docMk/>
          <pc:sldMk cId="273809990" sldId="273"/>
        </pc:sldMkLst>
        <pc:spChg chg="mod">
          <ac:chgData name="buzdugan artur" userId="1770a38c255ab84c" providerId="LiveId" clId="{D83AB901-0A4E-4D04-8301-BB7F3974BFE5}" dt="2023-10-24T18:03:50.670" v="11" actId="27636"/>
          <ac:spMkLst>
            <pc:docMk/>
            <pc:sldMk cId="273809990" sldId="273"/>
            <ac:spMk id="2" creationId="{00000000-0000-0000-0000-000000000000}"/>
          </ac:spMkLst>
        </pc:spChg>
        <pc:spChg chg="mod">
          <ac:chgData name="buzdugan artur" userId="1770a38c255ab84c" providerId="LiveId" clId="{D83AB901-0A4E-4D04-8301-BB7F3974BFE5}" dt="2023-10-24T18:03:50.655" v="10" actId="27636"/>
          <ac:spMkLst>
            <pc:docMk/>
            <pc:sldMk cId="273809990" sldId="273"/>
            <ac:spMk id="89091" creationId="{00000000-0000-0000-0000-000000000000}"/>
          </ac:spMkLst>
        </pc:spChg>
      </pc:sldChg>
      <pc:sldChg chg="modSp add del mod">
        <pc:chgData name="buzdugan artur" userId="1770a38c255ab84c" providerId="LiveId" clId="{D83AB901-0A4E-4D04-8301-BB7F3974BFE5}" dt="2023-10-26T08:04:03.842" v="5213" actId="47"/>
        <pc:sldMkLst>
          <pc:docMk/>
          <pc:sldMk cId="707429933" sldId="274"/>
        </pc:sldMkLst>
        <pc:spChg chg="mod">
          <ac:chgData name="buzdugan artur" userId="1770a38c255ab84c" providerId="LiveId" clId="{D83AB901-0A4E-4D04-8301-BB7F3974BFE5}" dt="2023-10-24T18:03:50.670" v="12" actId="27636"/>
          <ac:spMkLst>
            <pc:docMk/>
            <pc:sldMk cId="707429933" sldId="274"/>
            <ac:spMk id="2" creationId="{00000000-0000-0000-0000-000000000000}"/>
          </ac:spMkLst>
        </pc:spChg>
        <pc:spChg chg="mod">
          <ac:chgData name="buzdugan artur" userId="1770a38c255ab84c" providerId="LiveId" clId="{D83AB901-0A4E-4D04-8301-BB7F3974BFE5}" dt="2023-10-24T18:03:50.670" v="13" actId="27636"/>
          <ac:spMkLst>
            <pc:docMk/>
            <pc:sldMk cId="707429933" sldId="274"/>
            <ac:spMk id="90115" creationId="{00000000-0000-0000-0000-000000000000}"/>
          </ac:spMkLst>
        </pc:spChg>
      </pc:sldChg>
      <pc:sldChg chg="modSp mod">
        <pc:chgData name="buzdugan artur" userId="1770a38c255ab84c" providerId="LiveId" clId="{D83AB901-0A4E-4D04-8301-BB7F3974BFE5}" dt="2023-10-25T15:02:19.738" v="129" actId="1076"/>
        <pc:sldMkLst>
          <pc:docMk/>
          <pc:sldMk cId="2708487969" sldId="277"/>
        </pc:sldMkLst>
        <pc:spChg chg="mod">
          <ac:chgData name="buzdugan artur" userId="1770a38c255ab84c" providerId="LiveId" clId="{D83AB901-0A4E-4D04-8301-BB7F3974BFE5}" dt="2023-10-25T15:01:53.037" v="124" actId="113"/>
          <ac:spMkLst>
            <pc:docMk/>
            <pc:sldMk cId="2708487969" sldId="277"/>
            <ac:spMk id="2" creationId="{00000000-0000-0000-0000-000000000000}"/>
          </ac:spMkLst>
        </pc:spChg>
        <pc:spChg chg="mod">
          <ac:chgData name="buzdugan artur" userId="1770a38c255ab84c" providerId="LiveId" clId="{D83AB901-0A4E-4D04-8301-BB7F3974BFE5}" dt="2023-10-25T15:02:19.738" v="129" actId="1076"/>
          <ac:spMkLst>
            <pc:docMk/>
            <pc:sldMk cId="2708487969" sldId="277"/>
            <ac:spMk id="15363" creationId="{00000000-0000-0000-0000-000000000000}"/>
          </ac:spMkLst>
        </pc:spChg>
      </pc:sldChg>
      <pc:sldChg chg="modSp mod">
        <pc:chgData name="buzdugan artur" userId="1770a38c255ab84c" providerId="LiveId" clId="{D83AB901-0A4E-4D04-8301-BB7F3974BFE5}" dt="2023-10-25T15:04:27.653" v="148" actId="14100"/>
        <pc:sldMkLst>
          <pc:docMk/>
          <pc:sldMk cId="841127374" sldId="279"/>
        </pc:sldMkLst>
        <pc:spChg chg="mod">
          <ac:chgData name="buzdugan artur" userId="1770a38c255ab84c" providerId="LiveId" clId="{D83AB901-0A4E-4D04-8301-BB7F3974BFE5}" dt="2023-10-25T15:04:27.653" v="148" actId="14100"/>
          <ac:spMkLst>
            <pc:docMk/>
            <pc:sldMk cId="841127374" sldId="279"/>
            <ac:spMk id="2" creationId="{00000000-0000-0000-0000-000000000000}"/>
          </ac:spMkLst>
        </pc:spChg>
        <pc:picChg chg="mod">
          <ac:chgData name="buzdugan artur" userId="1770a38c255ab84c" providerId="LiveId" clId="{D83AB901-0A4E-4D04-8301-BB7F3974BFE5}" dt="2023-10-25T15:04:04.389" v="142" actId="1076"/>
          <ac:picMkLst>
            <pc:docMk/>
            <pc:sldMk cId="841127374" sldId="279"/>
            <ac:picMk id="17412" creationId="{00000000-0000-0000-0000-000000000000}"/>
          </ac:picMkLst>
        </pc:picChg>
      </pc:sldChg>
      <pc:sldChg chg="modSp mod">
        <pc:chgData name="buzdugan artur" userId="1770a38c255ab84c" providerId="LiveId" clId="{D83AB901-0A4E-4D04-8301-BB7F3974BFE5}" dt="2023-10-25T15:05:06.743" v="154" actId="113"/>
        <pc:sldMkLst>
          <pc:docMk/>
          <pc:sldMk cId="2720524183" sldId="280"/>
        </pc:sldMkLst>
        <pc:spChg chg="mod">
          <ac:chgData name="buzdugan artur" userId="1770a38c255ab84c" providerId="LiveId" clId="{D83AB901-0A4E-4D04-8301-BB7F3974BFE5}" dt="2023-10-25T15:04:57.977" v="152" actId="1076"/>
          <ac:spMkLst>
            <pc:docMk/>
            <pc:sldMk cId="2720524183" sldId="280"/>
            <ac:spMk id="2" creationId="{00000000-0000-0000-0000-000000000000}"/>
          </ac:spMkLst>
        </pc:spChg>
        <pc:spChg chg="mod">
          <ac:chgData name="buzdugan artur" userId="1770a38c255ab84c" providerId="LiveId" clId="{D83AB901-0A4E-4D04-8301-BB7F3974BFE5}" dt="2023-10-25T15:05:06.743" v="154" actId="113"/>
          <ac:spMkLst>
            <pc:docMk/>
            <pc:sldMk cId="2720524183" sldId="280"/>
            <ac:spMk id="18435" creationId="{00000000-0000-0000-0000-000000000000}"/>
          </ac:spMkLst>
        </pc:spChg>
      </pc:sldChg>
      <pc:sldChg chg="addSp delSp modSp mod">
        <pc:chgData name="buzdugan artur" userId="1770a38c255ab84c" providerId="LiveId" clId="{D83AB901-0A4E-4D04-8301-BB7F3974BFE5}" dt="2023-10-25T15:08:52.162" v="169" actId="14100"/>
        <pc:sldMkLst>
          <pc:docMk/>
          <pc:sldMk cId="2500592761" sldId="281"/>
        </pc:sldMkLst>
        <pc:spChg chg="mod">
          <ac:chgData name="buzdugan artur" userId="1770a38c255ab84c" providerId="LiveId" clId="{D83AB901-0A4E-4D04-8301-BB7F3974BFE5}" dt="2023-10-25T15:05:30.903" v="155" actId="113"/>
          <ac:spMkLst>
            <pc:docMk/>
            <pc:sldMk cId="2500592761" sldId="281"/>
            <ac:spMk id="2" creationId="{00000000-0000-0000-0000-000000000000}"/>
          </ac:spMkLst>
        </pc:spChg>
        <pc:spChg chg="mod">
          <ac:chgData name="buzdugan artur" userId="1770a38c255ab84c" providerId="LiveId" clId="{D83AB901-0A4E-4D04-8301-BB7F3974BFE5}" dt="2023-10-25T15:08:32.905" v="162" actId="1076"/>
          <ac:spMkLst>
            <pc:docMk/>
            <pc:sldMk cId="2500592761" sldId="281"/>
            <ac:spMk id="19459" creationId="{00000000-0000-0000-0000-000000000000}"/>
          </ac:spMkLst>
        </pc:spChg>
        <pc:picChg chg="add del mod">
          <ac:chgData name="buzdugan artur" userId="1770a38c255ab84c" providerId="LiveId" clId="{D83AB901-0A4E-4D04-8301-BB7F3974BFE5}" dt="2023-10-25T15:08:35.974" v="163"/>
          <ac:picMkLst>
            <pc:docMk/>
            <pc:sldMk cId="2500592761" sldId="281"/>
            <ac:picMk id="1026" creationId="{EB7CB537-DB91-4AEF-1566-89CC97353A46}"/>
          </ac:picMkLst>
        </pc:picChg>
        <pc:picChg chg="add mod">
          <ac:chgData name="buzdugan artur" userId="1770a38c255ab84c" providerId="LiveId" clId="{D83AB901-0A4E-4D04-8301-BB7F3974BFE5}" dt="2023-10-25T15:08:52.162" v="169" actId="14100"/>
          <ac:picMkLst>
            <pc:docMk/>
            <pc:sldMk cId="2500592761" sldId="281"/>
            <ac:picMk id="1028" creationId="{F92022DA-6DD5-82C4-C761-AA953987D671}"/>
          </ac:picMkLst>
        </pc:picChg>
        <pc:picChg chg="mod">
          <ac:chgData name="buzdugan artur" userId="1770a38c255ab84c" providerId="LiveId" clId="{D83AB901-0A4E-4D04-8301-BB7F3974BFE5}" dt="2023-10-25T15:06:11.124" v="159" actId="1076"/>
          <ac:picMkLst>
            <pc:docMk/>
            <pc:sldMk cId="2500592761" sldId="281"/>
            <ac:picMk id="19460" creationId="{00000000-0000-0000-0000-000000000000}"/>
          </ac:picMkLst>
        </pc:picChg>
        <pc:picChg chg="mod">
          <ac:chgData name="buzdugan artur" userId="1770a38c255ab84c" providerId="LiveId" clId="{D83AB901-0A4E-4D04-8301-BB7F3974BFE5}" dt="2023-10-25T15:08:46.981" v="167" actId="14100"/>
          <ac:picMkLst>
            <pc:docMk/>
            <pc:sldMk cId="2500592761" sldId="281"/>
            <ac:picMk id="19461" creationId="{00000000-0000-0000-0000-000000000000}"/>
          </ac:picMkLst>
        </pc:picChg>
      </pc:sldChg>
      <pc:sldChg chg="addSp delSp modSp mod">
        <pc:chgData name="buzdugan artur" userId="1770a38c255ab84c" providerId="LiveId" clId="{D83AB901-0A4E-4D04-8301-BB7F3974BFE5}" dt="2023-10-25T15:39:43.477" v="278" actId="1076"/>
        <pc:sldMkLst>
          <pc:docMk/>
          <pc:sldMk cId="3624009041" sldId="282"/>
        </pc:sldMkLst>
        <pc:spChg chg="mod">
          <ac:chgData name="buzdugan artur" userId="1770a38c255ab84c" providerId="LiveId" clId="{D83AB901-0A4E-4D04-8301-BB7F3974BFE5}" dt="2023-10-25T15:39:43.477" v="278" actId="1076"/>
          <ac:spMkLst>
            <pc:docMk/>
            <pc:sldMk cId="3624009041" sldId="282"/>
            <ac:spMk id="3" creationId="{00000000-0000-0000-0000-000000000000}"/>
          </ac:spMkLst>
        </pc:spChg>
        <pc:spChg chg="add del">
          <ac:chgData name="buzdugan artur" userId="1770a38c255ab84c" providerId="LiveId" clId="{D83AB901-0A4E-4D04-8301-BB7F3974BFE5}" dt="2023-10-25T15:15:18.886" v="242"/>
          <ac:spMkLst>
            <pc:docMk/>
            <pc:sldMk cId="3624009041" sldId="282"/>
            <ac:spMk id="4" creationId="{23A93ACB-4EB8-C2E3-335A-43FF7C80207E}"/>
          </ac:spMkLst>
        </pc:spChg>
        <pc:spChg chg="add del">
          <ac:chgData name="buzdugan artur" userId="1770a38c255ab84c" providerId="LiveId" clId="{D83AB901-0A4E-4D04-8301-BB7F3974BFE5}" dt="2023-10-25T15:19:32.572" v="254"/>
          <ac:spMkLst>
            <pc:docMk/>
            <pc:sldMk cId="3624009041" sldId="282"/>
            <ac:spMk id="8" creationId="{39A73D2D-38CD-AE62-EAFB-7FB680D5B6E8}"/>
          </ac:spMkLst>
        </pc:spChg>
        <pc:picChg chg="del">
          <ac:chgData name="buzdugan artur" userId="1770a38c255ab84c" providerId="LiveId" clId="{D83AB901-0A4E-4D04-8301-BB7F3974BFE5}" dt="2023-10-25T15:15:33.366" v="244" actId="478"/>
          <ac:picMkLst>
            <pc:docMk/>
            <pc:sldMk cId="3624009041" sldId="282"/>
            <ac:picMk id="2" creationId="{00000000-0000-0000-0000-000000000000}"/>
          </ac:picMkLst>
        </pc:picChg>
        <pc:picChg chg="add del mod">
          <ac:chgData name="buzdugan artur" userId="1770a38c255ab84c" providerId="LiveId" clId="{D83AB901-0A4E-4D04-8301-BB7F3974BFE5}" dt="2023-10-25T15:16:13.534" v="247" actId="478"/>
          <ac:picMkLst>
            <pc:docMk/>
            <pc:sldMk cId="3624009041" sldId="282"/>
            <ac:picMk id="5" creationId="{BC73B18E-F144-E51B-19D4-0DF4D59F673B}"/>
          </ac:picMkLst>
        </pc:picChg>
        <pc:picChg chg="add del">
          <ac:chgData name="buzdugan artur" userId="1770a38c255ab84c" providerId="LiveId" clId="{D83AB901-0A4E-4D04-8301-BB7F3974BFE5}" dt="2023-10-25T15:16:16.110" v="248" actId="478"/>
          <ac:picMkLst>
            <pc:docMk/>
            <pc:sldMk cId="3624009041" sldId="282"/>
            <ac:picMk id="6" creationId="{4D7DDE56-E107-254E-09CE-BDCABEA55EA0}"/>
          </ac:picMkLst>
        </pc:picChg>
        <pc:picChg chg="add del mod">
          <ac:chgData name="buzdugan artur" userId="1770a38c255ab84c" providerId="LiveId" clId="{D83AB901-0A4E-4D04-8301-BB7F3974BFE5}" dt="2023-10-25T15:17:43.795" v="252" actId="21"/>
          <ac:picMkLst>
            <pc:docMk/>
            <pc:sldMk cId="3624009041" sldId="282"/>
            <ac:picMk id="7" creationId="{FB84B179-3061-3CBF-0599-4B00669AFE2F}"/>
          </ac:picMkLst>
        </pc:picChg>
        <pc:picChg chg="add del mod">
          <ac:chgData name="buzdugan artur" userId="1770a38c255ab84c" providerId="LiveId" clId="{D83AB901-0A4E-4D04-8301-BB7F3974BFE5}" dt="2023-10-25T15:22:41.548" v="259" actId="478"/>
          <ac:picMkLst>
            <pc:docMk/>
            <pc:sldMk cId="3624009041" sldId="282"/>
            <ac:picMk id="9" creationId="{EEB25D1C-5B0A-ADB6-2AEB-E60231F5E390}"/>
          </ac:picMkLst>
        </pc:picChg>
        <pc:picChg chg="add del mod">
          <ac:chgData name="buzdugan artur" userId="1770a38c255ab84c" providerId="LiveId" clId="{D83AB901-0A4E-4D04-8301-BB7F3974BFE5}" dt="2023-10-25T15:30:46.409" v="263" actId="478"/>
          <ac:picMkLst>
            <pc:docMk/>
            <pc:sldMk cId="3624009041" sldId="282"/>
            <ac:picMk id="11" creationId="{640D32D1-F443-66EF-FACD-927ACEF8B18F}"/>
          </ac:picMkLst>
        </pc:picChg>
        <pc:picChg chg="add del mod">
          <ac:chgData name="buzdugan artur" userId="1770a38c255ab84c" providerId="LiveId" clId="{D83AB901-0A4E-4D04-8301-BB7F3974BFE5}" dt="2023-10-25T15:22:44.946" v="261" actId="478"/>
          <ac:picMkLst>
            <pc:docMk/>
            <pc:sldMk cId="3624009041" sldId="282"/>
            <ac:picMk id="12" creationId="{BA0597B2-9C7C-F0B4-F29A-0FE0B8F47BB9}"/>
          </ac:picMkLst>
        </pc:picChg>
        <pc:picChg chg="add mod">
          <ac:chgData name="buzdugan artur" userId="1770a38c255ab84c" providerId="LiveId" clId="{D83AB901-0A4E-4D04-8301-BB7F3974BFE5}" dt="2023-10-25T15:39:36.106" v="276" actId="1076"/>
          <ac:picMkLst>
            <pc:docMk/>
            <pc:sldMk cId="3624009041" sldId="282"/>
            <ac:picMk id="14" creationId="{691A7906-1CC2-5413-89EC-8906457597C3}"/>
          </ac:picMkLst>
        </pc:picChg>
      </pc:sldChg>
      <pc:sldChg chg="addSp delSp modSp mod">
        <pc:chgData name="buzdugan artur" userId="1770a38c255ab84c" providerId="LiveId" clId="{D83AB901-0A4E-4D04-8301-BB7F3974BFE5}" dt="2023-10-25T15:41:18.193" v="295" actId="1076"/>
        <pc:sldMkLst>
          <pc:docMk/>
          <pc:sldMk cId="1516730044" sldId="283"/>
        </pc:sldMkLst>
        <pc:spChg chg="add del">
          <ac:chgData name="buzdugan artur" userId="1770a38c255ab84c" providerId="LiveId" clId="{D83AB901-0A4E-4D04-8301-BB7F3974BFE5}" dt="2023-10-25T15:40:24.597" v="280"/>
          <ac:spMkLst>
            <pc:docMk/>
            <pc:sldMk cId="1516730044" sldId="283"/>
            <ac:spMk id="2" creationId="{B485E887-7CCF-08A6-7426-B418295CA3EE}"/>
          </ac:spMkLst>
        </pc:spChg>
        <pc:spChg chg="mod">
          <ac:chgData name="buzdugan artur" userId="1770a38c255ab84c" providerId="LiveId" clId="{D83AB901-0A4E-4D04-8301-BB7F3974BFE5}" dt="2023-10-25T15:41:10.976" v="293" actId="14100"/>
          <ac:spMkLst>
            <pc:docMk/>
            <pc:sldMk cId="1516730044" sldId="283"/>
            <ac:spMk id="21507" creationId="{00000000-0000-0000-0000-000000000000}"/>
          </ac:spMkLst>
        </pc:spChg>
        <pc:picChg chg="add mod">
          <ac:chgData name="buzdugan artur" userId="1770a38c255ab84c" providerId="LiveId" clId="{D83AB901-0A4E-4D04-8301-BB7F3974BFE5}" dt="2023-10-25T15:41:18.193" v="295" actId="1076"/>
          <ac:picMkLst>
            <pc:docMk/>
            <pc:sldMk cId="1516730044" sldId="283"/>
            <ac:picMk id="3" creationId="{9F79057D-35C7-9BA0-AFB1-B21ABB35D9BF}"/>
          </ac:picMkLst>
        </pc:picChg>
        <pc:picChg chg="mod">
          <ac:chgData name="buzdugan artur" userId="1770a38c255ab84c" providerId="LiveId" clId="{D83AB901-0A4E-4D04-8301-BB7F3974BFE5}" dt="2023-10-25T15:40:31.959" v="283" actId="1076"/>
          <ac:picMkLst>
            <pc:docMk/>
            <pc:sldMk cId="1516730044" sldId="283"/>
            <ac:picMk id="21508" creationId="{00000000-0000-0000-0000-000000000000}"/>
          </ac:picMkLst>
        </pc:picChg>
      </pc:sldChg>
      <pc:sldChg chg="addSp modSp mod">
        <pc:chgData name="buzdugan artur" userId="1770a38c255ab84c" providerId="LiveId" clId="{D83AB901-0A4E-4D04-8301-BB7F3974BFE5}" dt="2023-10-25T15:42:32.010" v="306" actId="1076"/>
        <pc:sldMkLst>
          <pc:docMk/>
          <pc:sldMk cId="1988019479" sldId="284"/>
        </pc:sldMkLst>
        <pc:spChg chg="mod">
          <ac:chgData name="buzdugan artur" userId="1770a38c255ab84c" providerId="LiveId" clId="{D83AB901-0A4E-4D04-8301-BB7F3974BFE5}" dt="2023-10-25T15:42:21.800" v="305" actId="1076"/>
          <ac:spMkLst>
            <pc:docMk/>
            <pc:sldMk cId="1988019479" sldId="284"/>
            <ac:spMk id="22531" creationId="{00000000-0000-0000-0000-000000000000}"/>
          </ac:spMkLst>
        </pc:spChg>
        <pc:picChg chg="add mod">
          <ac:chgData name="buzdugan artur" userId="1770a38c255ab84c" providerId="LiveId" clId="{D83AB901-0A4E-4D04-8301-BB7F3974BFE5}" dt="2023-10-25T15:42:18.014" v="304" actId="1076"/>
          <ac:picMkLst>
            <pc:docMk/>
            <pc:sldMk cId="1988019479" sldId="284"/>
            <ac:picMk id="2" creationId="{C8D31237-F623-7B96-FE16-B76BFD50C2FA}"/>
          </ac:picMkLst>
        </pc:picChg>
        <pc:picChg chg="mod">
          <ac:chgData name="buzdugan artur" userId="1770a38c255ab84c" providerId="LiveId" clId="{D83AB901-0A4E-4D04-8301-BB7F3974BFE5}" dt="2023-10-25T15:42:32.010" v="306" actId="1076"/>
          <ac:picMkLst>
            <pc:docMk/>
            <pc:sldMk cId="1988019479" sldId="284"/>
            <ac:picMk id="22532" creationId="{00000000-0000-0000-0000-000000000000}"/>
          </ac:picMkLst>
        </pc:picChg>
      </pc:sldChg>
      <pc:sldChg chg="addSp modSp mod">
        <pc:chgData name="buzdugan artur" userId="1770a38c255ab84c" providerId="LiveId" clId="{D83AB901-0A4E-4D04-8301-BB7F3974BFE5}" dt="2023-10-25T15:35:49.408" v="274" actId="14100"/>
        <pc:sldMkLst>
          <pc:docMk/>
          <pc:sldMk cId="2371929621" sldId="285"/>
        </pc:sldMkLst>
        <pc:picChg chg="add mod">
          <ac:chgData name="buzdugan artur" userId="1770a38c255ab84c" providerId="LiveId" clId="{D83AB901-0A4E-4D04-8301-BB7F3974BFE5}" dt="2023-10-25T15:35:40.858" v="270" actId="1076"/>
          <ac:picMkLst>
            <pc:docMk/>
            <pc:sldMk cId="2371929621" sldId="285"/>
            <ac:picMk id="2" creationId="{673BC5F5-7EB5-F67C-9BA2-C7E2255BAEE9}"/>
          </ac:picMkLst>
        </pc:picChg>
        <pc:picChg chg="add mod">
          <ac:chgData name="buzdugan artur" userId="1770a38c255ab84c" providerId="LiveId" clId="{D83AB901-0A4E-4D04-8301-BB7F3974BFE5}" dt="2023-10-25T15:35:49.408" v="274" actId="14100"/>
          <ac:picMkLst>
            <pc:docMk/>
            <pc:sldMk cId="2371929621" sldId="285"/>
            <ac:picMk id="3" creationId="{B19D81DA-A430-2467-0AD7-A16A12C93A89}"/>
          </ac:picMkLst>
        </pc:picChg>
        <pc:picChg chg="mod">
          <ac:chgData name="buzdugan artur" userId="1770a38c255ab84c" providerId="LiveId" clId="{D83AB901-0A4E-4D04-8301-BB7F3974BFE5}" dt="2023-10-25T15:35:39.365" v="269" actId="1076"/>
          <ac:picMkLst>
            <pc:docMk/>
            <pc:sldMk cId="2371929621" sldId="285"/>
            <ac:picMk id="23555" creationId="{00000000-0000-0000-0000-000000000000}"/>
          </ac:picMkLst>
        </pc:picChg>
      </pc:sldChg>
      <pc:sldChg chg="modSp mod">
        <pc:chgData name="buzdugan artur" userId="1770a38c255ab84c" providerId="LiveId" clId="{D83AB901-0A4E-4D04-8301-BB7F3974BFE5}" dt="2023-10-25T15:43:22.085" v="309" actId="255"/>
        <pc:sldMkLst>
          <pc:docMk/>
          <pc:sldMk cId="2937122950" sldId="286"/>
        </pc:sldMkLst>
        <pc:spChg chg="mod">
          <ac:chgData name="buzdugan artur" userId="1770a38c255ab84c" providerId="LiveId" clId="{D83AB901-0A4E-4D04-8301-BB7F3974BFE5}" dt="2023-10-25T15:43:10.298" v="307" actId="113"/>
          <ac:spMkLst>
            <pc:docMk/>
            <pc:sldMk cId="2937122950" sldId="286"/>
            <ac:spMk id="2" creationId="{00000000-0000-0000-0000-000000000000}"/>
          </ac:spMkLst>
        </pc:spChg>
        <pc:spChg chg="mod">
          <ac:chgData name="buzdugan artur" userId="1770a38c255ab84c" providerId="LiveId" clId="{D83AB901-0A4E-4D04-8301-BB7F3974BFE5}" dt="2023-10-25T15:43:22.085" v="309" actId="255"/>
          <ac:spMkLst>
            <pc:docMk/>
            <pc:sldMk cId="2937122950" sldId="286"/>
            <ac:spMk id="25603" creationId="{00000000-0000-0000-0000-000000000000}"/>
          </ac:spMkLst>
        </pc:spChg>
      </pc:sldChg>
      <pc:sldChg chg="modSp mod">
        <pc:chgData name="buzdugan artur" userId="1770a38c255ab84c" providerId="LiveId" clId="{D83AB901-0A4E-4D04-8301-BB7F3974BFE5}" dt="2023-10-25T15:45:48.582" v="318" actId="1076"/>
        <pc:sldMkLst>
          <pc:docMk/>
          <pc:sldMk cId="3869228833" sldId="288"/>
        </pc:sldMkLst>
        <pc:spChg chg="mod">
          <ac:chgData name="buzdugan artur" userId="1770a38c255ab84c" providerId="LiveId" clId="{D83AB901-0A4E-4D04-8301-BB7F3974BFE5}" dt="2023-10-25T15:45:44.705" v="317" actId="1076"/>
          <ac:spMkLst>
            <pc:docMk/>
            <pc:sldMk cId="3869228833" sldId="288"/>
            <ac:spMk id="27651" creationId="{00000000-0000-0000-0000-000000000000}"/>
          </ac:spMkLst>
        </pc:spChg>
        <pc:picChg chg="mod">
          <ac:chgData name="buzdugan artur" userId="1770a38c255ab84c" providerId="LiveId" clId="{D83AB901-0A4E-4D04-8301-BB7F3974BFE5}" dt="2023-10-25T15:45:32.112" v="313" actId="1076"/>
          <ac:picMkLst>
            <pc:docMk/>
            <pc:sldMk cId="3869228833" sldId="288"/>
            <ac:picMk id="27652" creationId="{00000000-0000-0000-0000-000000000000}"/>
          </ac:picMkLst>
        </pc:picChg>
        <pc:picChg chg="mod">
          <ac:chgData name="buzdugan artur" userId="1770a38c255ab84c" providerId="LiveId" clId="{D83AB901-0A4E-4D04-8301-BB7F3974BFE5}" dt="2023-10-25T15:45:48.582" v="318" actId="1076"/>
          <ac:picMkLst>
            <pc:docMk/>
            <pc:sldMk cId="3869228833" sldId="288"/>
            <ac:picMk id="27653" creationId="{00000000-0000-0000-0000-000000000000}"/>
          </ac:picMkLst>
        </pc:picChg>
        <pc:picChg chg="mod">
          <ac:chgData name="buzdugan artur" userId="1770a38c255ab84c" providerId="LiveId" clId="{D83AB901-0A4E-4D04-8301-BB7F3974BFE5}" dt="2023-10-25T15:45:28.865" v="312" actId="1076"/>
          <ac:picMkLst>
            <pc:docMk/>
            <pc:sldMk cId="3869228833" sldId="288"/>
            <ac:picMk id="27654" creationId="{00000000-0000-0000-0000-000000000000}"/>
          </ac:picMkLst>
        </pc:picChg>
      </pc:sldChg>
      <pc:sldChg chg="modSp mod">
        <pc:chgData name="buzdugan artur" userId="1770a38c255ab84c" providerId="LiveId" clId="{D83AB901-0A4E-4D04-8301-BB7F3974BFE5}" dt="2023-10-25T17:29:24.068" v="2026" actId="1076"/>
        <pc:sldMkLst>
          <pc:docMk/>
          <pc:sldMk cId="2634604395" sldId="289"/>
        </pc:sldMkLst>
        <pc:spChg chg="mod">
          <ac:chgData name="buzdugan artur" userId="1770a38c255ab84c" providerId="LiveId" clId="{D83AB901-0A4E-4D04-8301-BB7F3974BFE5}" dt="2023-10-25T16:09:01.661" v="493" actId="207"/>
          <ac:spMkLst>
            <pc:docMk/>
            <pc:sldMk cId="2634604395" sldId="289"/>
            <ac:spMk id="2" creationId="{00000000-0000-0000-0000-000000000000}"/>
          </ac:spMkLst>
        </pc:spChg>
        <pc:spChg chg="mod">
          <ac:chgData name="buzdugan artur" userId="1770a38c255ab84c" providerId="LiveId" clId="{D83AB901-0A4E-4D04-8301-BB7F3974BFE5}" dt="2023-10-25T17:29:24.068" v="2026" actId="1076"/>
          <ac:spMkLst>
            <pc:docMk/>
            <pc:sldMk cId="2634604395" sldId="289"/>
            <ac:spMk id="28675" creationId="{00000000-0000-0000-0000-000000000000}"/>
          </ac:spMkLst>
        </pc:spChg>
      </pc:sldChg>
      <pc:sldChg chg="addSp delSp modSp mod">
        <pc:chgData name="buzdugan artur" userId="1770a38c255ab84c" providerId="LiveId" clId="{D83AB901-0A4E-4D04-8301-BB7F3974BFE5}" dt="2023-10-25T17:35:56.099" v="2119" actId="1076"/>
        <pc:sldMkLst>
          <pc:docMk/>
          <pc:sldMk cId="2089465420" sldId="290"/>
        </pc:sldMkLst>
        <pc:spChg chg="add del mod">
          <ac:chgData name="buzdugan artur" userId="1770a38c255ab84c" providerId="LiveId" clId="{D83AB901-0A4E-4D04-8301-BB7F3974BFE5}" dt="2023-10-25T17:35:39.234" v="2113" actId="478"/>
          <ac:spMkLst>
            <pc:docMk/>
            <pc:sldMk cId="2089465420" sldId="290"/>
            <ac:spMk id="5" creationId="{7C032498-BAA0-2E03-ADB7-5891D13FA0F6}"/>
          </ac:spMkLst>
        </pc:spChg>
        <pc:spChg chg="del mod">
          <ac:chgData name="buzdugan artur" userId="1770a38c255ab84c" providerId="LiveId" clId="{D83AB901-0A4E-4D04-8301-BB7F3974BFE5}" dt="2023-10-25T17:35:24.699" v="2110" actId="478"/>
          <ac:spMkLst>
            <pc:docMk/>
            <pc:sldMk cId="2089465420" sldId="290"/>
            <ac:spMk id="29699" creationId="{00000000-0000-0000-0000-000000000000}"/>
          </ac:spMkLst>
        </pc:spChg>
        <pc:spChg chg="mod">
          <ac:chgData name="buzdugan artur" userId="1770a38c255ab84c" providerId="LiveId" clId="{D83AB901-0A4E-4D04-8301-BB7F3974BFE5}" dt="2023-10-25T17:34:50.628" v="2109" actId="6549"/>
          <ac:spMkLst>
            <pc:docMk/>
            <pc:sldMk cId="2089465420" sldId="290"/>
            <ac:spMk id="29701" creationId="{00000000-0000-0000-0000-000000000000}"/>
          </ac:spMkLst>
        </pc:spChg>
        <pc:picChg chg="add mod">
          <ac:chgData name="buzdugan artur" userId="1770a38c255ab84c" providerId="LiveId" clId="{D83AB901-0A4E-4D04-8301-BB7F3974BFE5}" dt="2023-10-25T17:35:56.099" v="2119" actId="1076"/>
          <ac:picMkLst>
            <pc:docMk/>
            <pc:sldMk cId="2089465420" sldId="290"/>
            <ac:picMk id="3" creationId="{9EFF2A70-6BAF-6AC7-D9BF-D0BD7589D652}"/>
          </ac:picMkLst>
        </pc:picChg>
        <pc:picChg chg="add mod">
          <ac:chgData name="buzdugan artur" userId="1770a38c255ab84c" providerId="LiveId" clId="{D83AB901-0A4E-4D04-8301-BB7F3974BFE5}" dt="2023-10-25T17:35:47.447" v="2116" actId="1076"/>
          <ac:picMkLst>
            <pc:docMk/>
            <pc:sldMk cId="2089465420" sldId="290"/>
            <ac:picMk id="6" creationId="{58C0AC88-A74D-597E-F245-CF1F0D687990}"/>
          </ac:picMkLst>
        </pc:picChg>
        <pc:picChg chg="del">
          <ac:chgData name="buzdugan artur" userId="1770a38c255ab84c" providerId="LiveId" clId="{D83AB901-0A4E-4D04-8301-BB7F3974BFE5}" dt="2023-10-25T17:32:06.506" v="2037" actId="478"/>
          <ac:picMkLst>
            <pc:docMk/>
            <pc:sldMk cId="2089465420" sldId="290"/>
            <ac:picMk id="29700" creationId="{00000000-0000-0000-0000-000000000000}"/>
          </ac:picMkLst>
        </pc:picChg>
      </pc:sldChg>
      <pc:sldChg chg="del">
        <pc:chgData name="buzdugan artur" userId="1770a38c255ab84c" providerId="LiveId" clId="{D83AB901-0A4E-4D04-8301-BB7F3974BFE5}" dt="2023-10-25T17:44:41.801" v="2247" actId="47"/>
        <pc:sldMkLst>
          <pc:docMk/>
          <pc:sldMk cId="285359865" sldId="291"/>
        </pc:sldMkLst>
      </pc:sldChg>
      <pc:sldChg chg="del">
        <pc:chgData name="buzdugan artur" userId="1770a38c255ab84c" providerId="LiveId" clId="{D83AB901-0A4E-4D04-8301-BB7F3974BFE5}" dt="2023-10-25T17:46:34.038" v="2255" actId="47"/>
        <pc:sldMkLst>
          <pc:docMk/>
          <pc:sldMk cId="3547135832" sldId="292"/>
        </pc:sldMkLst>
      </pc:sldChg>
      <pc:sldChg chg="del">
        <pc:chgData name="buzdugan artur" userId="1770a38c255ab84c" providerId="LiveId" clId="{D83AB901-0A4E-4D04-8301-BB7F3974BFE5}" dt="2023-10-25T16:06:30.624" v="474" actId="47"/>
        <pc:sldMkLst>
          <pc:docMk/>
          <pc:sldMk cId="546282001" sldId="293"/>
        </pc:sldMkLst>
      </pc:sldChg>
      <pc:sldChg chg="modSp add del mod">
        <pc:chgData name="buzdugan artur" userId="1770a38c255ab84c" providerId="LiveId" clId="{D83AB901-0A4E-4D04-8301-BB7F3974BFE5}" dt="2023-10-25T18:25:03.758" v="2603" actId="47"/>
        <pc:sldMkLst>
          <pc:docMk/>
          <pc:sldMk cId="181028116" sldId="295"/>
        </pc:sldMkLst>
        <pc:spChg chg="mod">
          <ac:chgData name="buzdugan artur" userId="1770a38c255ab84c" providerId="LiveId" clId="{D83AB901-0A4E-4D04-8301-BB7F3974BFE5}" dt="2023-10-24T18:03:50.875" v="24" actId="27636"/>
          <ac:spMkLst>
            <pc:docMk/>
            <pc:sldMk cId="181028116" sldId="295"/>
            <ac:spMk id="111619" creationId="{00000000-0000-0000-0000-000000000000}"/>
          </ac:spMkLst>
        </pc:spChg>
      </pc:sldChg>
      <pc:sldChg chg="del">
        <pc:chgData name="buzdugan artur" userId="1770a38c255ab84c" providerId="LiveId" clId="{D83AB901-0A4E-4D04-8301-BB7F3974BFE5}" dt="2023-10-25T17:55:57.028" v="2340" actId="47"/>
        <pc:sldMkLst>
          <pc:docMk/>
          <pc:sldMk cId="3001773671" sldId="296"/>
        </pc:sldMkLst>
      </pc:sldChg>
      <pc:sldChg chg="del">
        <pc:chgData name="buzdugan artur" userId="1770a38c255ab84c" providerId="LiveId" clId="{D83AB901-0A4E-4D04-8301-BB7F3974BFE5}" dt="2023-10-25T17:55:58.811" v="2341" actId="47"/>
        <pc:sldMkLst>
          <pc:docMk/>
          <pc:sldMk cId="1752721467" sldId="297"/>
        </pc:sldMkLst>
      </pc:sldChg>
      <pc:sldChg chg="del">
        <pc:chgData name="buzdugan artur" userId="1770a38c255ab84c" providerId="LiveId" clId="{D83AB901-0A4E-4D04-8301-BB7F3974BFE5}" dt="2023-10-25T17:55:59.885" v="2342" actId="47"/>
        <pc:sldMkLst>
          <pc:docMk/>
          <pc:sldMk cId="1116743894" sldId="298"/>
        </pc:sldMkLst>
      </pc:sldChg>
      <pc:sldChg chg="del">
        <pc:chgData name="buzdugan artur" userId="1770a38c255ab84c" providerId="LiveId" clId="{D83AB901-0A4E-4D04-8301-BB7F3974BFE5}" dt="2023-10-25T17:56:45.613" v="2345" actId="47"/>
        <pc:sldMkLst>
          <pc:docMk/>
          <pc:sldMk cId="2877841573" sldId="299"/>
        </pc:sldMkLst>
      </pc:sldChg>
      <pc:sldChg chg="del">
        <pc:chgData name="buzdugan artur" userId="1770a38c255ab84c" providerId="LiveId" clId="{D83AB901-0A4E-4D04-8301-BB7F3974BFE5}" dt="2023-10-25T17:56:46.682" v="2346" actId="47"/>
        <pc:sldMkLst>
          <pc:docMk/>
          <pc:sldMk cId="2855892402" sldId="300"/>
        </pc:sldMkLst>
      </pc:sldChg>
      <pc:sldChg chg="del">
        <pc:chgData name="buzdugan artur" userId="1770a38c255ab84c" providerId="LiveId" clId="{D83AB901-0A4E-4D04-8301-BB7F3974BFE5}" dt="2023-10-25T17:56:48.431" v="2347" actId="47"/>
        <pc:sldMkLst>
          <pc:docMk/>
          <pc:sldMk cId="2873061765" sldId="301"/>
        </pc:sldMkLst>
      </pc:sldChg>
      <pc:sldChg chg="del">
        <pc:chgData name="buzdugan artur" userId="1770a38c255ab84c" providerId="LiveId" clId="{D83AB901-0A4E-4D04-8301-BB7F3974BFE5}" dt="2023-10-25T17:56:49.494" v="2348" actId="47"/>
        <pc:sldMkLst>
          <pc:docMk/>
          <pc:sldMk cId="537468882" sldId="302"/>
        </pc:sldMkLst>
      </pc:sldChg>
      <pc:sldChg chg="del">
        <pc:chgData name="buzdugan artur" userId="1770a38c255ab84c" providerId="LiveId" clId="{D83AB901-0A4E-4D04-8301-BB7F3974BFE5}" dt="2023-10-25T17:56:50.518" v="2349" actId="47"/>
        <pc:sldMkLst>
          <pc:docMk/>
          <pc:sldMk cId="2363344650" sldId="303"/>
        </pc:sldMkLst>
      </pc:sldChg>
      <pc:sldChg chg="del">
        <pc:chgData name="buzdugan artur" userId="1770a38c255ab84c" providerId="LiveId" clId="{D83AB901-0A4E-4D04-8301-BB7F3974BFE5}" dt="2023-10-25T17:56:51.871" v="2350" actId="47"/>
        <pc:sldMkLst>
          <pc:docMk/>
          <pc:sldMk cId="3479564505" sldId="304"/>
        </pc:sldMkLst>
      </pc:sldChg>
      <pc:sldChg chg="addSp modSp add del mod">
        <pc:chgData name="buzdugan artur" userId="1770a38c255ab84c" providerId="LiveId" clId="{D83AB901-0A4E-4D04-8301-BB7F3974BFE5}" dt="2023-10-26T06:07:07.090" v="2699" actId="404"/>
        <pc:sldMkLst>
          <pc:docMk/>
          <pc:sldMk cId="1189035404" sldId="305"/>
        </pc:sldMkLst>
        <pc:spChg chg="mod">
          <ac:chgData name="buzdugan artur" userId="1770a38c255ab84c" providerId="LiveId" clId="{D83AB901-0A4E-4D04-8301-BB7F3974BFE5}" dt="2023-10-26T06:06:08.066" v="2692" actId="207"/>
          <ac:spMkLst>
            <pc:docMk/>
            <pc:sldMk cId="1189035404" sldId="305"/>
            <ac:spMk id="2" creationId="{00000000-0000-0000-0000-000000000000}"/>
          </ac:spMkLst>
        </pc:spChg>
        <pc:spChg chg="mod">
          <ac:chgData name="buzdugan artur" userId="1770a38c255ab84c" providerId="LiveId" clId="{D83AB901-0A4E-4D04-8301-BB7F3974BFE5}" dt="2023-10-26T06:07:07.090" v="2699" actId="404"/>
          <ac:spMkLst>
            <pc:docMk/>
            <pc:sldMk cId="1189035404" sldId="305"/>
            <ac:spMk id="45059" creationId="{00000000-0000-0000-0000-000000000000}"/>
          </ac:spMkLst>
        </pc:spChg>
        <pc:picChg chg="add mod">
          <ac:chgData name="buzdugan artur" userId="1770a38c255ab84c" providerId="LiveId" clId="{D83AB901-0A4E-4D04-8301-BB7F3974BFE5}" dt="2023-10-26T06:01:59.542" v="2681" actId="1076"/>
          <ac:picMkLst>
            <pc:docMk/>
            <pc:sldMk cId="1189035404" sldId="305"/>
            <ac:picMk id="3" creationId="{464F181C-1DC4-1FB7-674F-E38E5E86B3A7}"/>
          </ac:picMkLst>
        </pc:picChg>
        <pc:picChg chg="mod">
          <ac:chgData name="buzdugan artur" userId="1770a38c255ab84c" providerId="LiveId" clId="{D83AB901-0A4E-4D04-8301-BB7F3974BFE5}" dt="2023-10-26T06:01:53.133" v="2679" actId="1076"/>
          <ac:picMkLst>
            <pc:docMk/>
            <pc:sldMk cId="1189035404" sldId="305"/>
            <ac:picMk id="45060" creationId="{00000000-0000-0000-0000-000000000000}"/>
          </ac:picMkLst>
        </pc:picChg>
      </pc:sldChg>
      <pc:sldChg chg="del">
        <pc:chgData name="buzdugan artur" userId="1770a38c255ab84c" providerId="LiveId" clId="{D83AB901-0A4E-4D04-8301-BB7F3974BFE5}" dt="2023-10-25T18:05:28.089" v="2385" actId="47"/>
        <pc:sldMkLst>
          <pc:docMk/>
          <pc:sldMk cId="3316209070" sldId="306"/>
        </pc:sldMkLst>
      </pc:sldChg>
      <pc:sldChg chg="del">
        <pc:chgData name="buzdugan artur" userId="1770a38c255ab84c" providerId="LiveId" clId="{D83AB901-0A4E-4D04-8301-BB7F3974BFE5}" dt="2023-10-25T18:05:31.965" v="2386" actId="47"/>
        <pc:sldMkLst>
          <pc:docMk/>
          <pc:sldMk cId="1775972829" sldId="307"/>
        </pc:sldMkLst>
      </pc:sldChg>
      <pc:sldChg chg="del">
        <pc:chgData name="buzdugan artur" userId="1770a38c255ab84c" providerId="LiveId" clId="{D83AB901-0A4E-4D04-8301-BB7F3974BFE5}" dt="2023-10-25T18:05:43.957" v="2387" actId="47"/>
        <pc:sldMkLst>
          <pc:docMk/>
          <pc:sldMk cId="2241644700" sldId="308"/>
        </pc:sldMkLst>
      </pc:sldChg>
      <pc:sldChg chg="del">
        <pc:chgData name="buzdugan artur" userId="1770a38c255ab84c" providerId="LiveId" clId="{D83AB901-0A4E-4D04-8301-BB7F3974BFE5}" dt="2023-10-25T18:05:45.055" v="2388" actId="47"/>
        <pc:sldMkLst>
          <pc:docMk/>
          <pc:sldMk cId="771013582" sldId="309"/>
        </pc:sldMkLst>
      </pc:sldChg>
      <pc:sldChg chg="del">
        <pc:chgData name="buzdugan artur" userId="1770a38c255ab84c" providerId="LiveId" clId="{D83AB901-0A4E-4D04-8301-BB7F3974BFE5}" dt="2023-10-25T18:05:46.569" v="2389" actId="47"/>
        <pc:sldMkLst>
          <pc:docMk/>
          <pc:sldMk cId="533805890" sldId="310"/>
        </pc:sldMkLst>
      </pc:sldChg>
      <pc:sldChg chg="add del">
        <pc:chgData name="buzdugan artur" userId="1770a38c255ab84c" providerId="LiveId" clId="{D83AB901-0A4E-4D04-8301-BB7F3974BFE5}" dt="2023-10-25T18:08:37.274" v="2403" actId="47"/>
        <pc:sldMkLst>
          <pc:docMk/>
          <pc:sldMk cId="1215139126" sldId="311"/>
        </pc:sldMkLst>
      </pc:sldChg>
      <pc:sldChg chg="del">
        <pc:chgData name="buzdugan artur" userId="1770a38c255ab84c" providerId="LiveId" clId="{D83AB901-0A4E-4D04-8301-BB7F3974BFE5}" dt="2023-10-25T18:08:41.933" v="2404" actId="47"/>
        <pc:sldMkLst>
          <pc:docMk/>
          <pc:sldMk cId="722328285" sldId="312"/>
        </pc:sldMkLst>
      </pc:sldChg>
      <pc:sldChg chg="del">
        <pc:chgData name="buzdugan artur" userId="1770a38c255ab84c" providerId="LiveId" clId="{D83AB901-0A4E-4D04-8301-BB7F3974BFE5}" dt="2023-10-25T18:09:06.990" v="2405" actId="47"/>
        <pc:sldMkLst>
          <pc:docMk/>
          <pc:sldMk cId="1552301980" sldId="313"/>
        </pc:sldMkLst>
      </pc:sldChg>
      <pc:sldChg chg="del">
        <pc:chgData name="buzdugan artur" userId="1770a38c255ab84c" providerId="LiveId" clId="{D83AB901-0A4E-4D04-8301-BB7F3974BFE5}" dt="2023-10-25T18:09:07.506" v="2406" actId="47"/>
        <pc:sldMkLst>
          <pc:docMk/>
          <pc:sldMk cId="104375482" sldId="314"/>
        </pc:sldMkLst>
      </pc:sldChg>
      <pc:sldChg chg="del">
        <pc:chgData name="buzdugan artur" userId="1770a38c255ab84c" providerId="LiveId" clId="{D83AB901-0A4E-4D04-8301-BB7F3974BFE5}" dt="2023-10-25T18:09:08.025" v="2407" actId="47"/>
        <pc:sldMkLst>
          <pc:docMk/>
          <pc:sldMk cId="1763106539" sldId="315"/>
        </pc:sldMkLst>
      </pc:sldChg>
      <pc:sldChg chg="modSp del mod">
        <pc:chgData name="buzdugan artur" userId="1770a38c255ab84c" providerId="LiveId" clId="{D83AB901-0A4E-4D04-8301-BB7F3974BFE5}" dt="2023-10-25T18:09:08.802" v="2408" actId="47"/>
        <pc:sldMkLst>
          <pc:docMk/>
          <pc:sldMk cId="3845896339" sldId="316"/>
        </pc:sldMkLst>
        <pc:spChg chg="mod">
          <ac:chgData name="buzdugan artur" userId="1770a38c255ab84c" providerId="LiveId" clId="{D83AB901-0A4E-4D04-8301-BB7F3974BFE5}" dt="2023-10-24T18:03:51.063" v="29" actId="27636"/>
          <ac:spMkLst>
            <pc:docMk/>
            <pc:sldMk cId="3845896339" sldId="316"/>
            <ac:spMk id="56322" creationId="{00000000-0000-0000-0000-000000000000}"/>
          </ac:spMkLst>
        </pc:spChg>
      </pc:sldChg>
      <pc:sldChg chg="del">
        <pc:chgData name="buzdugan artur" userId="1770a38c255ab84c" providerId="LiveId" clId="{D83AB901-0A4E-4D04-8301-BB7F3974BFE5}" dt="2023-10-25T18:09:09.732" v="2409" actId="47"/>
        <pc:sldMkLst>
          <pc:docMk/>
          <pc:sldMk cId="255283531" sldId="317"/>
        </pc:sldMkLst>
      </pc:sldChg>
      <pc:sldChg chg="del">
        <pc:chgData name="buzdugan artur" userId="1770a38c255ab84c" providerId="LiveId" clId="{D83AB901-0A4E-4D04-8301-BB7F3974BFE5}" dt="2023-10-25T18:09:10.545" v="2410" actId="47"/>
        <pc:sldMkLst>
          <pc:docMk/>
          <pc:sldMk cId="1422995080" sldId="318"/>
        </pc:sldMkLst>
      </pc:sldChg>
      <pc:sldChg chg="del">
        <pc:chgData name="buzdugan artur" userId="1770a38c255ab84c" providerId="LiveId" clId="{D83AB901-0A4E-4D04-8301-BB7F3974BFE5}" dt="2023-10-25T18:09:16.119" v="2411" actId="47"/>
        <pc:sldMkLst>
          <pc:docMk/>
          <pc:sldMk cId="1620115781" sldId="319"/>
        </pc:sldMkLst>
      </pc:sldChg>
      <pc:sldChg chg="addSp modSp mod">
        <pc:chgData name="buzdugan artur" userId="1770a38c255ab84c" providerId="LiveId" clId="{D83AB901-0A4E-4D04-8301-BB7F3974BFE5}" dt="2023-10-25T18:13:23.038" v="2466" actId="14100"/>
        <pc:sldMkLst>
          <pc:docMk/>
          <pc:sldMk cId="2479047141" sldId="320"/>
        </pc:sldMkLst>
        <pc:spChg chg="add mod">
          <ac:chgData name="buzdugan artur" userId="1770a38c255ab84c" providerId="LiveId" clId="{D83AB901-0A4E-4D04-8301-BB7F3974BFE5}" dt="2023-10-25T18:13:15.612" v="2464" actId="1076"/>
          <ac:spMkLst>
            <pc:docMk/>
            <pc:sldMk cId="2479047141" sldId="320"/>
            <ac:spMk id="2" creationId="{B67BD6A3-8F86-5B86-DDB6-C0ECB1E957B4}"/>
          </ac:spMkLst>
        </pc:spChg>
        <pc:spChg chg="mod">
          <ac:chgData name="buzdugan artur" userId="1770a38c255ab84c" providerId="LiveId" clId="{D83AB901-0A4E-4D04-8301-BB7F3974BFE5}" dt="2023-10-25T18:13:23.038" v="2466" actId="14100"/>
          <ac:spMkLst>
            <pc:docMk/>
            <pc:sldMk cId="2479047141" sldId="320"/>
            <ac:spMk id="60418" creationId="{00000000-0000-0000-0000-000000000000}"/>
          </ac:spMkLst>
        </pc:spChg>
      </pc:sldChg>
      <pc:sldChg chg="addSp modSp mod">
        <pc:chgData name="buzdugan artur" userId="1770a38c255ab84c" providerId="LiveId" clId="{D83AB901-0A4E-4D04-8301-BB7F3974BFE5}" dt="2023-10-25T18:13:59.847" v="2471" actId="27636"/>
        <pc:sldMkLst>
          <pc:docMk/>
          <pc:sldMk cId="210024031" sldId="321"/>
        </pc:sldMkLst>
        <pc:spChg chg="add mod">
          <ac:chgData name="buzdugan artur" userId="1770a38c255ab84c" providerId="LiveId" clId="{D83AB901-0A4E-4D04-8301-BB7F3974BFE5}" dt="2023-10-25T18:13:43.884" v="2467"/>
          <ac:spMkLst>
            <pc:docMk/>
            <pc:sldMk cId="210024031" sldId="321"/>
            <ac:spMk id="2" creationId="{00FC82A1-37E6-52A3-747A-C4DB28A2750B}"/>
          </ac:spMkLst>
        </pc:spChg>
        <pc:spChg chg="mod">
          <ac:chgData name="buzdugan artur" userId="1770a38c255ab84c" providerId="LiveId" clId="{D83AB901-0A4E-4D04-8301-BB7F3974BFE5}" dt="2023-10-25T18:13:59.847" v="2471" actId="27636"/>
          <ac:spMkLst>
            <pc:docMk/>
            <pc:sldMk cId="210024031" sldId="321"/>
            <ac:spMk id="61442" creationId="{00000000-0000-0000-0000-000000000000}"/>
          </ac:spMkLst>
        </pc:spChg>
      </pc:sldChg>
      <pc:sldChg chg="addSp delSp modSp del mod">
        <pc:chgData name="buzdugan artur" userId="1770a38c255ab84c" providerId="LiveId" clId="{D83AB901-0A4E-4D04-8301-BB7F3974BFE5}" dt="2023-10-25T18:14:15.196" v="2473" actId="47"/>
        <pc:sldMkLst>
          <pc:docMk/>
          <pc:sldMk cId="412214020" sldId="322"/>
        </pc:sldMkLst>
        <pc:spChg chg="add mod">
          <ac:chgData name="buzdugan artur" userId="1770a38c255ab84c" providerId="LiveId" clId="{D83AB901-0A4E-4D04-8301-BB7F3974BFE5}" dt="2023-10-25T18:14:13.246" v="2472" actId="478"/>
          <ac:spMkLst>
            <pc:docMk/>
            <pc:sldMk cId="412214020" sldId="322"/>
            <ac:spMk id="3" creationId="{AFFC20B9-CBF2-AD35-3B5D-6D74AE4FD431}"/>
          </ac:spMkLst>
        </pc:spChg>
        <pc:picChg chg="del">
          <ac:chgData name="buzdugan artur" userId="1770a38c255ab84c" providerId="LiveId" clId="{D83AB901-0A4E-4D04-8301-BB7F3974BFE5}" dt="2023-10-25T18:14:13.246" v="2472" actId="478"/>
          <ac:picMkLst>
            <pc:docMk/>
            <pc:sldMk cId="412214020" sldId="322"/>
            <ac:picMk id="62466" creationId="{00000000-0000-0000-0000-000000000000}"/>
          </ac:picMkLst>
        </pc:picChg>
      </pc:sldChg>
      <pc:sldChg chg="addSp delSp modSp del mod">
        <pc:chgData name="buzdugan artur" userId="1770a38c255ab84c" providerId="LiveId" clId="{D83AB901-0A4E-4D04-8301-BB7F3974BFE5}" dt="2023-10-29T08:20:55.630" v="5811" actId="47"/>
        <pc:sldMkLst>
          <pc:docMk/>
          <pc:sldMk cId="4005837635" sldId="323"/>
        </pc:sldMkLst>
        <pc:spChg chg="mod">
          <ac:chgData name="buzdugan artur" userId="1770a38c255ab84c" providerId="LiveId" clId="{D83AB901-0A4E-4D04-8301-BB7F3974BFE5}" dt="2023-10-26T07:50:56.097" v="4946" actId="6549"/>
          <ac:spMkLst>
            <pc:docMk/>
            <pc:sldMk cId="4005837635" sldId="323"/>
            <ac:spMk id="2" creationId="{00000000-0000-0000-0000-000000000000}"/>
          </ac:spMkLst>
        </pc:spChg>
        <pc:spChg chg="del mod">
          <ac:chgData name="buzdugan artur" userId="1770a38c255ab84c" providerId="LiveId" clId="{D83AB901-0A4E-4D04-8301-BB7F3974BFE5}" dt="2023-10-25T18:15:37.536" v="2485"/>
          <ac:spMkLst>
            <pc:docMk/>
            <pc:sldMk cId="4005837635" sldId="323"/>
            <ac:spMk id="3" creationId="{00000000-0000-0000-0000-000000000000}"/>
          </ac:spMkLst>
        </pc:spChg>
        <pc:spChg chg="mod">
          <ac:chgData name="buzdugan artur" userId="1770a38c255ab84c" providerId="LiveId" clId="{D83AB901-0A4E-4D04-8301-BB7F3974BFE5}" dt="2023-10-26T06:34:56.111" v="2962" actId="6549"/>
          <ac:spMkLst>
            <pc:docMk/>
            <pc:sldMk cId="4005837635" sldId="323"/>
            <ac:spMk id="63491" creationId="{00000000-0000-0000-0000-000000000000}"/>
          </ac:spMkLst>
        </pc:spChg>
        <pc:picChg chg="add mod">
          <ac:chgData name="buzdugan artur" userId="1770a38c255ab84c" providerId="LiveId" clId="{D83AB901-0A4E-4D04-8301-BB7F3974BFE5}" dt="2023-10-26T07:19:36.245" v="3655" actId="1076"/>
          <ac:picMkLst>
            <pc:docMk/>
            <pc:sldMk cId="4005837635" sldId="323"/>
            <ac:picMk id="4" creationId="{011F0FDC-D94F-9891-5F87-6303F910F30F}"/>
          </ac:picMkLst>
        </pc:picChg>
        <pc:picChg chg="add del mod">
          <ac:chgData name="buzdugan artur" userId="1770a38c255ab84c" providerId="LiveId" clId="{D83AB901-0A4E-4D04-8301-BB7F3974BFE5}" dt="2023-10-26T07:18:45.927" v="3651" actId="478"/>
          <ac:picMkLst>
            <pc:docMk/>
            <pc:sldMk cId="4005837635" sldId="323"/>
            <ac:picMk id="2050" creationId="{F42DC55E-64AB-3CAF-9662-18F5EE62CB88}"/>
          </ac:picMkLst>
        </pc:picChg>
        <pc:picChg chg="mod">
          <ac:chgData name="buzdugan artur" userId="1770a38c255ab84c" providerId="LiveId" clId="{D83AB901-0A4E-4D04-8301-BB7F3974BFE5}" dt="2023-10-26T06:47:30.156" v="3251" actId="14100"/>
          <ac:picMkLst>
            <pc:docMk/>
            <pc:sldMk cId="4005837635" sldId="323"/>
            <ac:picMk id="63492" creationId="{00000000-0000-0000-0000-000000000000}"/>
          </ac:picMkLst>
        </pc:picChg>
      </pc:sldChg>
      <pc:sldChg chg="delSp modSp del mod">
        <pc:chgData name="buzdugan artur" userId="1770a38c255ab84c" providerId="LiveId" clId="{D83AB901-0A4E-4D04-8301-BB7F3974BFE5}" dt="2023-10-26T06:37:26.076" v="3005" actId="47"/>
        <pc:sldMkLst>
          <pc:docMk/>
          <pc:sldMk cId="1413768099" sldId="324"/>
        </pc:sldMkLst>
        <pc:spChg chg="mod">
          <ac:chgData name="buzdugan artur" userId="1770a38c255ab84c" providerId="LiveId" clId="{D83AB901-0A4E-4D04-8301-BB7F3974BFE5}" dt="2023-10-25T18:17:04.617" v="2504" actId="14100"/>
          <ac:spMkLst>
            <pc:docMk/>
            <pc:sldMk cId="1413768099" sldId="324"/>
            <ac:spMk id="64514" creationId="{00000000-0000-0000-0000-000000000000}"/>
          </ac:spMkLst>
        </pc:spChg>
        <pc:picChg chg="mod">
          <ac:chgData name="buzdugan artur" userId="1770a38c255ab84c" providerId="LiveId" clId="{D83AB901-0A4E-4D04-8301-BB7F3974BFE5}" dt="2023-10-25T18:17:27.285" v="2511" actId="1076"/>
          <ac:picMkLst>
            <pc:docMk/>
            <pc:sldMk cId="1413768099" sldId="324"/>
            <ac:picMk id="64515" creationId="{00000000-0000-0000-0000-000000000000}"/>
          </ac:picMkLst>
        </pc:picChg>
        <pc:picChg chg="del mod">
          <ac:chgData name="buzdugan artur" userId="1770a38c255ab84c" providerId="LiveId" clId="{D83AB901-0A4E-4D04-8301-BB7F3974BFE5}" dt="2023-10-25T18:17:25.571" v="2510" actId="478"/>
          <ac:picMkLst>
            <pc:docMk/>
            <pc:sldMk cId="1413768099" sldId="324"/>
            <ac:picMk id="64516" creationId="{00000000-0000-0000-0000-000000000000}"/>
          </ac:picMkLst>
        </pc:picChg>
      </pc:sldChg>
      <pc:sldChg chg="delSp modSp del mod">
        <pc:chgData name="buzdugan artur" userId="1770a38c255ab84c" providerId="LiveId" clId="{D83AB901-0A4E-4D04-8301-BB7F3974BFE5}" dt="2023-10-29T08:20:55.630" v="5811" actId="47"/>
        <pc:sldMkLst>
          <pc:docMk/>
          <pc:sldMk cId="1750257327" sldId="325"/>
        </pc:sldMkLst>
        <pc:spChg chg="mod">
          <ac:chgData name="buzdugan artur" userId="1770a38c255ab84c" providerId="LiveId" clId="{D83AB901-0A4E-4D04-8301-BB7F3974BFE5}" dt="2023-10-26T07:51:41.508" v="5005" actId="6549"/>
          <ac:spMkLst>
            <pc:docMk/>
            <pc:sldMk cId="1750257327" sldId="325"/>
            <ac:spMk id="65539" creationId="{00000000-0000-0000-0000-000000000000}"/>
          </ac:spMkLst>
        </pc:spChg>
        <pc:spChg chg="mod">
          <ac:chgData name="buzdugan artur" userId="1770a38c255ab84c" providerId="LiveId" clId="{D83AB901-0A4E-4D04-8301-BB7F3974BFE5}" dt="2023-10-26T07:40:15.862" v="4404" actId="1076"/>
          <ac:spMkLst>
            <pc:docMk/>
            <pc:sldMk cId="1750257327" sldId="325"/>
            <ac:spMk id="65541" creationId="{00000000-0000-0000-0000-000000000000}"/>
          </ac:spMkLst>
        </pc:spChg>
        <pc:spChg chg="mod">
          <ac:chgData name="buzdugan artur" userId="1770a38c255ab84c" providerId="LiveId" clId="{D83AB901-0A4E-4D04-8301-BB7F3974BFE5}" dt="2023-10-26T07:40:12.198" v="4403" actId="1076"/>
          <ac:spMkLst>
            <pc:docMk/>
            <pc:sldMk cId="1750257327" sldId="325"/>
            <ac:spMk id="65542" creationId="{00000000-0000-0000-0000-000000000000}"/>
          </ac:spMkLst>
        </pc:spChg>
        <pc:picChg chg="mod">
          <ac:chgData name="buzdugan artur" userId="1770a38c255ab84c" providerId="LiveId" clId="{D83AB901-0A4E-4D04-8301-BB7F3974BFE5}" dt="2023-10-26T06:38:07.631" v="3010" actId="1076"/>
          <ac:picMkLst>
            <pc:docMk/>
            <pc:sldMk cId="1750257327" sldId="325"/>
            <ac:picMk id="65538" creationId="{00000000-0000-0000-0000-000000000000}"/>
          </ac:picMkLst>
        </pc:picChg>
        <pc:picChg chg="del mod">
          <ac:chgData name="buzdugan artur" userId="1770a38c255ab84c" providerId="LiveId" clId="{D83AB901-0A4E-4D04-8301-BB7F3974BFE5}" dt="2023-10-26T07:17:43.502" v="3649" actId="478"/>
          <ac:picMkLst>
            <pc:docMk/>
            <pc:sldMk cId="1750257327" sldId="325"/>
            <ac:picMk id="65540" creationId="{00000000-0000-0000-0000-000000000000}"/>
          </ac:picMkLst>
        </pc:picChg>
      </pc:sldChg>
      <pc:sldChg chg="del">
        <pc:chgData name="buzdugan artur" userId="1770a38c255ab84c" providerId="LiveId" clId="{D83AB901-0A4E-4D04-8301-BB7F3974BFE5}" dt="2023-10-25T18:19:33.136" v="2565" actId="47"/>
        <pc:sldMkLst>
          <pc:docMk/>
          <pc:sldMk cId="2888733890" sldId="326"/>
        </pc:sldMkLst>
      </pc:sldChg>
      <pc:sldChg chg="del">
        <pc:chgData name="buzdugan artur" userId="1770a38c255ab84c" providerId="LiveId" clId="{D83AB901-0A4E-4D04-8301-BB7F3974BFE5}" dt="2023-10-25T18:19:42.925" v="2566" actId="47"/>
        <pc:sldMkLst>
          <pc:docMk/>
          <pc:sldMk cId="3442036040" sldId="327"/>
        </pc:sldMkLst>
      </pc:sldChg>
      <pc:sldChg chg="del">
        <pc:chgData name="buzdugan artur" userId="1770a38c255ab84c" providerId="LiveId" clId="{D83AB901-0A4E-4D04-8301-BB7F3974BFE5}" dt="2023-10-25T18:19:46.769" v="2567" actId="47"/>
        <pc:sldMkLst>
          <pc:docMk/>
          <pc:sldMk cId="974889963" sldId="328"/>
        </pc:sldMkLst>
      </pc:sldChg>
      <pc:sldChg chg="delSp modSp mod">
        <pc:chgData name="buzdugan artur" userId="1770a38c255ab84c" providerId="LiveId" clId="{D83AB901-0A4E-4D04-8301-BB7F3974BFE5}" dt="2023-10-25T15:01:29.141" v="121" actId="6549"/>
        <pc:sldMkLst>
          <pc:docMk/>
          <pc:sldMk cId="4270807453" sldId="331"/>
        </pc:sldMkLst>
        <pc:spChg chg="del">
          <ac:chgData name="buzdugan artur" userId="1770a38c255ab84c" providerId="LiveId" clId="{D83AB901-0A4E-4D04-8301-BB7F3974BFE5}" dt="2023-10-25T15:00:29.928" v="80" actId="478"/>
          <ac:spMkLst>
            <pc:docMk/>
            <pc:sldMk cId="4270807453" sldId="331"/>
            <ac:spMk id="2" creationId="{00000000-0000-0000-0000-000000000000}"/>
          </ac:spMkLst>
        </pc:spChg>
        <pc:spChg chg="mod">
          <ac:chgData name="buzdugan artur" userId="1770a38c255ab84c" providerId="LiveId" clId="{D83AB901-0A4E-4D04-8301-BB7F3974BFE5}" dt="2023-10-25T15:01:29.141" v="121" actId="6549"/>
          <ac:spMkLst>
            <pc:docMk/>
            <pc:sldMk cId="4270807453" sldId="331"/>
            <ac:spMk id="3" creationId="{00000000-0000-0000-0000-000000000000}"/>
          </ac:spMkLst>
        </pc:spChg>
      </pc:sldChg>
      <pc:sldChg chg="modSp mod">
        <pc:chgData name="buzdugan artur" userId="1770a38c255ab84c" providerId="LiveId" clId="{D83AB901-0A4E-4D04-8301-BB7F3974BFE5}" dt="2023-10-25T15:02:28.673" v="130" actId="113"/>
        <pc:sldMkLst>
          <pc:docMk/>
          <pc:sldMk cId="1570399246" sldId="332"/>
        </pc:sldMkLst>
        <pc:spChg chg="mod">
          <ac:chgData name="buzdugan artur" userId="1770a38c255ab84c" providerId="LiveId" clId="{D83AB901-0A4E-4D04-8301-BB7F3974BFE5}" dt="2023-10-25T15:02:28.673" v="130" actId="113"/>
          <ac:spMkLst>
            <pc:docMk/>
            <pc:sldMk cId="1570399246" sldId="332"/>
            <ac:spMk id="2" creationId="{00000000-0000-0000-0000-000000000000}"/>
          </ac:spMkLst>
        </pc:spChg>
      </pc:sldChg>
      <pc:sldChg chg="modSp mod">
        <pc:chgData name="buzdugan artur" userId="1770a38c255ab84c" providerId="LiveId" clId="{D83AB901-0A4E-4D04-8301-BB7F3974BFE5}" dt="2023-10-25T15:02:54.329" v="132" actId="14100"/>
        <pc:sldMkLst>
          <pc:docMk/>
          <pc:sldMk cId="242221205" sldId="333"/>
        </pc:sldMkLst>
        <pc:spChg chg="mod">
          <ac:chgData name="buzdugan artur" userId="1770a38c255ab84c" providerId="LiveId" clId="{D83AB901-0A4E-4D04-8301-BB7F3974BFE5}" dt="2023-10-25T15:02:47.289" v="131" actId="113"/>
          <ac:spMkLst>
            <pc:docMk/>
            <pc:sldMk cId="242221205" sldId="333"/>
            <ac:spMk id="2" creationId="{00000000-0000-0000-0000-000000000000}"/>
          </ac:spMkLst>
        </pc:spChg>
        <pc:spChg chg="mod">
          <ac:chgData name="buzdugan artur" userId="1770a38c255ab84c" providerId="LiveId" clId="{D83AB901-0A4E-4D04-8301-BB7F3974BFE5}" dt="2023-10-25T15:02:54.329" v="132" actId="14100"/>
          <ac:spMkLst>
            <pc:docMk/>
            <pc:sldMk cId="242221205" sldId="333"/>
            <ac:spMk id="3" creationId="{00000000-0000-0000-0000-000000000000}"/>
          </ac:spMkLst>
        </pc:spChg>
      </pc:sldChg>
      <pc:sldChg chg="modSp mod">
        <pc:chgData name="buzdugan artur" userId="1770a38c255ab84c" providerId="LiveId" clId="{D83AB901-0A4E-4D04-8301-BB7F3974BFE5}" dt="2023-10-25T15:03:45.583" v="139" actId="113"/>
        <pc:sldMkLst>
          <pc:docMk/>
          <pc:sldMk cId="446619493" sldId="334"/>
        </pc:sldMkLst>
        <pc:spChg chg="mod">
          <ac:chgData name="buzdugan artur" userId="1770a38c255ab84c" providerId="LiveId" clId="{D83AB901-0A4E-4D04-8301-BB7F3974BFE5}" dt="2023-10-25T15:03:45.583" v="139" actId="113"/>
          <ac:spMkLst>
            <pc:docMk/>
            <pc:sldMk cId="446619493" sldId="334"/>
            <ac:spMk id="2" creationId="{00000000-0000-0000-0000-000000000000}"/>
          </ac:spMkLst>
        </pc:spChg>
      </pc:sldChg>
      <pc:sldChg chg="addSp delSp modSp mod ord">
        <pc:chgData name="buzdugan artur" userId="1770a38c255ab84c" providerId="LiveId" clId="{D83AB901-0A4E-4D04-8301-BB7F3974BFE5}" dt="2023-10-25T16:10:45.029" v="521" actId="20577"/>
        <pc:sldMkLst>
          <pc:docMk/>
          <pc:sldMk cId="984302835" sldId="335"/>
        </pc:sldMkLst>
        <pc:spChg chg="mod">
          <ac:chgData name="buzdugan artur" userId="1770a38c255ab84c" providerId="LiveId" clId="{D83AB901-0A4E-4D04-8301-BB7F3974BFE5}" dt="2023-10-25T16:10:08.041" v="500" actId="6549"/>
          <ac:spMkLst>
            <pc:docMk/>
            <pc:sldMk cId="984302835" sldId="335"/>
            <ac:spMk id="2" creationId="{00000000-0000-0000-0000-000000000000}"/>
          </ac:spMkLst>
        </pc:spChg>
        <pc:spChg chg="mod">
          <ac:chgData name="buzdugan artur" userId="1770a38c255ab84c" providerId="LiveId" clId="{D83AB901-0A4E-4D04-8301-BB7F3974BFE5}" dt="2023-10-25T16:10:45.029" v="521" actId="20577"/>
          <ac:spMkLst>
            <pc:docMk/>
            <pc:sldMk cId="984302835" sldId="335"/>
            <ac:spMk id="3" creationId="{00000000-0000-0000-0000-000000000000}"/>
          </ac:spMkLst>
        </pc:spChg>
        <pc:spChg chg="add mod">
          <ac:chgData name="buzdugan artur" userId="1770a38c255ab84c" providerId="LiveId" clId="{D83AB901-0A4E-4D04-8301-BB7F3974BFE5}" dt="2023-10-25T16:10:24.190" v="501" actId="114"/>
          <ac:spMkLst>
            <pc:docMk/>
            <pc:sldMk cId="984302835" sldId="335"/>
            <ac:spMk id="8" creationId="{103C09B4-16DB-209B-0EE5-C38F8EC2B06C}"/>
          </ac:spMkLst>
        </pc:spChg>
        <pc:picChg chg="del mod">
          <ac:chgData name="buzdugan artur" userId="1770a38c255ab84c" providerId="LiveId" clId="{D83AB901-0A4E-4D04-8301-BB7F3974BFE5}" dt="2023-10-25T15:54:40.031" v="403" actId="478"/>
          <ac:picMkLst>
            <pc:docMk/>
            <pc:sldMk cId="984302835" sldId="335"/>
            <ac:picMk id="4" creationId="{00000000-0000-0000-0000-000000000000}"/>
          </ac:picMkLst>
        </pc:picChg>
        <pc:picChg chg="add mod">
          <ac:chgData name="buzdugan artur" userId="1770a38c255ab84c" providerId="LiveId" clId="{D83AB901-0A4E-4D04-8301-BB7F3974BFE5}" dt="2023-10-25T15:53:18.964" v="401" actId="14100"/>
          <ac:picMkLst>
            <pc:docMk/>
            <pc:sldMk cId="984302835" sldId="335"/>
            <ac:picMk id="6" creationId="{B61477A8-680E-96CC-6063-E42850D1ABE2}"/>
          </ac:picMkLst>
        </pc:picChg>
      </pc:sldChg>
      <pc:sldChg chg="del">
        <pc:chgData name="buzdugan artur" userId="1770a38c255ab84c" providerId="LiveId" clId="{D83AB901-0A4E-4D04-8301-BB7F3974BFE5}" dt="2023-10-25T17:56:52.998" v="2351" actId="47"/>
        <pc:sldMkLst>
          <pc:docMk/>
          <pc:sldMk cId="558858150" sldId="336"/>
        </pc:sldMkLst>
      </pc:sldChg>
      <pc:sldChg chg="del">
        <pc:chgData name="buzdugan artur" userId="1770a38c255ab84c" providerId="LiveId" clId="{D83AB901-0A4E-4D04-8301-BB7F3974BFE5}" dt="2023-10-25T17:56:54.925" v="2352" actId="47"/>
        <pc:sldMkLst>
          <pc:docMk/>
          <pc:sldMk cId="714048497" sldId="337"/>
        </pc:sldMkLst>
      </pc:sldChg>
      <pc:sldChg chg="addSp delSp modSp del mod">
        <pc:chgData name="buzdugan artur" userId="1770a38c255ab84c" providerId="LiveId" clId="{D83AB901-0A4E-4D04-8301-BB7F3974BFE5}" dt="2023-10-29T08:20:55.630" v="5811" actId="47"/>
        <pc:sldMkLst>
          <pc:docMk/>
          <pc:sldMk cId="2836172944" sldId="338"/>
        </pc:sldMkLst>
        <pc:spChg chg="mod">
          <ac:chgData name="buzdugan artur" userId="1770a38c255ab84c" providerId="LiveId" clId="{D83AB901-0A4E-4D04-8301-BB7F3974BFE5}" dt="2023-10-26T07:16:50.497" v="3641" actId="27636"/>
          <ac:spMkLst>
            <pc:docMk/>
            <pc:sldMk cId="2836172944" sldId="338"/>
            <ac:spMk id="3" creationId="{00000000-0000-0000-0000-000000000000}"/>
          </ac:spMkLst>
        </pc:spChg>
        <pc:spChg chg="add mod">
          <ac:chgData name="buzdugan artur" userId="1770a38c255ab84c" providerId="LiveId" clId="{D83AB901-0A4E-4D04-8301-BB7F3974BFE5}" dt="2023-10-26T07:17:30.983" v="3646" actId="1076"/>
          <ac:spMkLst>
            <pc:docMk/>
            <pc:sldMk cId="2836172944" sldId="338"/>
            <ac:spMk id="6" creationId="{797F3A64-D5B7-CA60-D283-42DB76649689}"/>
          </ac:spMkLst>
        </pc:spChg>
        <pc:picChg chg="add del mod">
          <ac:chgData name="buzdugan artur" userId="1770a38c255ab84c" providerId="LiveId" clId="{D83AB901-0A4E-4D04-8301-BB7F3974BFE5}" dt="2023-10-26T07:17:26.865" v="3645" actId="478"/>
          <ac:picMkLst>
            <pc:docMk/>
            <pc:sldMk cId="2836172944" sldId="338"/>
            <ac:picMk id="2" creationId="{1290DA7D-CEEF-1C85-25B6-D38D77350F33}"/>
          </ac:picMkLst>
        </pc:picChg>
        <pc:picChg chg="del mod">
          <ac:chgData name="buzdugan artur" userId="1770a38c255ab84c" providerId="LiveId" clId="{D83AB901-0A4E-4D04-8301-BB7F3974BFE5}" dt="2023-10-26T07:15:46.934" v="3631" actId="478"/>
          <ac:picMkLst>
            <pc:docMk/>
            <pc:sldMk cId="2836172944" sldId="338"/>
            <ac:picMk id="4" creationId="{00000000-0000-0000-0000-000000000000}"/>
          </ac:picMkLst>
        </pc:picChg>
        <pc:picChg chg="add mod">
          <ac:chgData name="buzdugan artur" userId="1770a38c255ab84c" providerId="LiveId" clId="{D83AB901-0A4E-4D04-8301-BB7F3974BFE5}" dt="2023-10-26T07:17:03.758" v="3644" actId="1076"/>
          <ac:picMkLst>
            <pc:docMk/>
            <pc:sldMk cId="2836172944" sldId="338"/>
            <ac:picMk id="7" creationId="{C39EDC9E-68C6-3B63-9D6F-2BE2BCDBAEC9}"/>
          </ac:picMkLst>
        </pc:picChg>
        <pc:picChg chg="add mod">
          <ac:chgData name="buzdugan artur" userId="1770a38c255ab84c" providerId="LiveId" clId="{D83AB901-0A4E-4D04-8301-BB7F3974BFE5}" dt="2023-10-26T07:17:40.883" v="3648" actId="1076"/>
          <ac:picMkLst>
            <pc:docMk/>
            <pc:sldMk cId="2836172944" sldId="338"/>
            <ac:picMk id="8" creationId="{4B754E8E-7495-FBE6-72D6-F31EEE804BD4}"/>
          </ac:picMkLst>
        </pc:picChg>
        <pc:picChg chg="del mod">
          <ac:chgData name="buzdugan artur" userId="1770a38c255ab84c" providerId="LiveId" clId="{D83AB901-0A4E-4D04-8301-BB7F3974BFE5}" dt="2023-10-26T07:16:21.616" v="3639" actId="478"/>
          <ac:picMkLst>
            <pc:docMk/>
            <pc:sldMk cId="2836172944" sldId="338"/>
            <ac:picMk id="1026" creationId="{00000000-0000-0000-0000-000000000000}"/>
          </ac:picMkLst>
        </pc:picChg>
      </pc:sldChg>
      <pc:sldChg chg="addSp delSp modSp add mod ord">
        <pc:chgData name="buzdugan artur" userId="1770a38c255ab84c" providerId="LiveId" clId="{D83AB901-0A4E-4D04-8301-BB7F3974BFE5}" dt="2023-10-26T14:27:30.970" v="5799"/>
        <pc:sldMkLst>
          <pc:docMk/>
          <pc:sldMk cId="1354471689" sldId="339"/>
        </pc:sldMkLst>
        <pc:spChg chg="add del mod">
          <ac:chgData name="buzdugan artur" userId="1770a38c255ab84c" providerId="LiveId" clId="{D83AB901-0A4E-4D04-8301-BB7F3974BFE5}" dt="2023-10-26T07:52:08.331" v="5011" actId="1076"/>
          <ac:spMkLst>
            <pc:docMk/>
            <pc:sldMk cId="1354471689" sldId="339"/>
            <ac:spMk id="2" creationId="{00000000-0000-0000-0000-000000000000}"/>
          </ac:spMkLst>
        </pc:spChg>
        <pc:spChg chg="del">
          <ac:chgData name="buzdugan artur" userId="1770a38c255ab84c" providerId="LiveId" clId="{D83AB901-0A4E-4D04-8301-BB7F3974BFE5}" dt="2023-10-24T18:04:10.033" v="38" actId="478"/>
          <ac:spMkLst>
            <pc:docMk/>
            <pc:sldMk cId="1354471689" sldId="339"/>
            <ac:spMk id="3" creationId="{00000000-0000-0000-0000-000000000000}"/>
          </ac:spMkLst>
        </pc:spChg>
        <pc:spChg chg="add del mod">
          <ac:chgData name="buzdugan artur" userId="1770a38c255ab84c" providerId="LiveId" clId="{D83AB901-0A4E-4D04-8301-BB7F3974BFE5}" dt="2023-10-24T18:04:08.244" v="37" actId="478"/>
          <ac:spMkLst>
            <pc:docMk/>
            <pc:sldMk cId="1354471689" sldId="339"/>
            <ac:spMk id="5" creationId="{FDC33562-8202-277C-F219-BC9B44FB33A0}"/>
          </ac:spMkLst>
        </pc:spChg>
      </pc:sldChg>
      <pc:sldChg chg="add">
        <pc:chgData name="buzdugan artur" userId="1770a38c255ab84c" providerId="LiveId" clId="{D83AB901-0A4E-4D04-8301-BB7F3974BFE5}" dt="2023-10-24T18:03:50.339" v="0"/>
        <pc:sldMkLst>
          <pc:docMk/>
          <pc:sldMk cId="3005880885" sldId="340"/>
        </pc:sldMkLst>
      </pc:sldChg>
      <pc:sldChg chg="modSp add mod">
        <pc:chgData name="buzdugan artur" userId="1770a38c255ab84c" providerId="LiveId" clId="{D83AB901-0A4E-4D04-8301-BB7F3974BFE5}" dt="2023-10-26T07:53:00.176" v="5024" actId="6549"/>
        <pc:sldMkLst>
          <pc:docMk/>
          <pc:sldMk cId="379309513" sldId="341"/>
        </pc:sldMkLst>
        <pc:spChg chg="mod">
          <ac:chgData name="buzdugan artur" userId="1770a38c255ab84c" providerId="LiveId" clId="{D83AB901-0A4E-4D04-8301-BB7F3974BFE5}" dt="2023-10-26T07:53:00.176" v="5024" actId="6549"/>
          <ac:spMkLst>
            <pc:docMk/>
            <pc:sldMk cId="379309513" sldId="341"/>
            <ac:spMk id="3" creationId="{00000000-0000-0000-0000-000000000000}"/>
          </ac:spMkLst>
        </pc:spChg>
      </pc:sldChg>
      <pc:sldChg chg="modSp add mod">
        <pc:chgData name="buzdugan artur" userId="1770a38c255ab84c" providerId="LiveId" clId="{D83AB901-0A4E-4D04-8301-BB7F3974BFE5}" dt="2023-10-26T07:54:05.951" v="5031" actId="1076"/>
        <pc:sldMkLst>
          <pc:docMk/>
          <pc:sldMk cId="3245957003" sldId="342"/>
        </pc:sldMkLst>
        <pc:spChg chg="mod">
          <ac:chgData name="buzdugan artur" userId="1770a38c255ab84c" providerId="LiveId" clId="{D83AB901-0A4E-4D04-8301-BB7F3974BFE5}" dt="2023-10-26T07:54:05.951" v="5031" actId="1076"/>
          <ac:spMkLst>
            <pc:docMk/>
            <pc:sldMk cId="3245957003" sldId="342"/>
            <ac:spMk id="3" creationId="{00000000-0000-0000-0000-000000000000}"/>
          </ac:spMkLst>
        </pc:spChg>
        <pc:spChg chg="mod">
          <ac:chgData name="buzdugan artur" userId="1770a38c255ab84c" providerId="LiveId" clId="{D83AB901-0A4E-4D04-8301-BB7F3974BFE5}" dt="2023-10-26T07:53:47.937" v="5027" actId="1076"/>
          <ac:spMkLst>
            <pc:docMk/>
            <pc:sldMk cId="3245957003" sldId="342"/>
            <ac:spMk id="5" creationId="{00000000-0000-0000-0000-000000000000}"/>
          </ac:spMkLst>
        </pc:spChg>
      </pc:sldChg>
      <pc:sldChg chg="modSp add mod">
        <pc:chgData name="buzdugan artur" userId="1770a38c255ab84c" providerId="LiveId" clId="{D83AB901-0A4E-4D04-8301-BB7F3974BFE5}" dt="2023-10-26T14:29:19.915" v="5810" actId="1076"/>
        <pc:sldMkLst>
          <pc:docMk/>
          <pc:sldMk cId="521834137" sldId="343"/>
        </pc:sldMkLst>
        <pc:spChg chg="mod">
          <ac:chgData name="buzdugan artur" userId="1770a38c255ab84c" providerId="LiveId" clId="{D83AB901-0A4E-4D04-8301-BB7F3974BFE5}" dt="2023-10-26T14:29:02.785" v="5809" actId="113"/>
          <ac:spMkLst>
            <pc:docMk/>
            <pc:sldMk cId="521834137" sldId="343"/>
            <ac:spMk id="2" creationId="{00000000-0000-0000-0000-000000000000}"/>
          </ac:spMkLst>
        </pc:spChg>
        <pc:spChg chg="mod">
          <ac:chgData name="buzdugan artur" userId="1770a38c255ab84c" providerId="LiveId" clId="{D83AB901-0A4E-4D04-8301-BB7F3974BFE5}" dt="2023-10-26T08:00:06.290" v="5198" actId="14100"/>
          <ac:spMkLst>
            <pc:docMk/>
            <pc:sldMk cId="521834137" sldId="343"/>
            <ac:spMk id="3" creationId="{00000000-0000-0000-0000-000000000000}"/>
          </ac:spMkLst>
        </pc:spChg>
        <pc:spChg chg="mod">
          <ac:chgData name="buzdugan artur" userId="1770a38c255ab84c" providerId="LiveId" clId="{D83AB901-0A4E-4D04-8301-BB7F3974BFE5}" dt="2023-10-26T14:29:19.915" v="5810" actId="1076"/>
          <ac:spMkLst>
            <pc:docMk/>
            <pc:sldMk cId="521834137" sldId="343"/>
            <ac:spMk id="5" creationId="{00000000-0000-0000-0000-000000000000}"/>
          </ac:spMkLst>
        </pc:spChg>
      </pc:sldChg>
      <pc:sldChg chg="add">
        <pc:chgData name="buzdugan artur" userId="1770a38c255ab84c" providerId="LiveId" clId="{D83AB901-0A4E-4D04-8301-BB7F3974BFE5}" dt="2023-10-24T18:03:50.339" v="0"/>
        <pc:sldMkLst>
          <pc:docMk/>
          <pc:sldMk cId="3831244272" sldId="344"/>
        </pc:sldMkLst>
      </pc:sldChg>
      <pc:sldChg chg="add">
        <pc:chgData name="buzdugan artur" userId="1770a38c255ab84c" providerId="LiveId" clId="{D83AB901-0A4E-4D04-8301-BB7F3974BFE5}" dt="2023-10-24T18:03:50.339" v="0"/>
        <pc:sldMkLst>
          <pc:docMk/>
          <pc:sldMk cId="1028612217" sldId="345"/>
        </pc:sldMkLst>
      </pc:sldChg>
      <pc:sldChg chg="modSp add mod">
        <pc:chgData name="buzdugan artur" userId="1770a38c255ab84c" providerId="LiveId" clId="{D83AB901-0A4E-4D04-8301-BB7F3974BFE5}" dt="2023-10-24T18:03:50.534" v="4" actId="27636"/>
        <pc:sldMkLst>
          <pc:docMk/>
          <pc:sldMk cId="801762180" sldId="346"/>
        </pc:sldMkLst>
        <pc:spChg chg="mod">
          <ac:chgData name="buzdugan artur" userId="1770a38c255ab84c" providerId="LiveId" clId="{D83AB901-0A4E-4D04-8301-BB7F3974BFE5}" dt="2023-10-24T18:03:50.534" v="4" actId="27636"/>
          <ac:spMkLst>
            <pc:docMk/>
            <pc:sldMk cId="801762180" sldId="346"/>
            <ac:spMk id="3" creationId="{00000000-0000-0000-0000-000000000000}"/>
          </ac:spMkLst>
        </pc:spChg>
      </pc:sldChg>
      <pc:sldChg chg="add del">
        <pc:chgData name="buzdugan artur" userId="1770a38c255ab84c" providerId="LiveId" clId="{D83AB901-0A4E-4D04-8301-BB7F3974BFE5}" dt="2023-10-26T08:01:23.473" v="5202" actId="47"/>
        <pc:sldMkLst>
          <pc:docMk/>
          <pc:sldMk cId="894031587" sldId="347"/>
        </pc:sldMkLst>
      </pc:sldChg>
      <pc:sldChg chg="modSp add mod">
        <pc:chgData name="buzdugan artur" userId="1770a38c255ab84c" providerId="LiveId" clId="{D83AB901-0A4E-4D04-8301-BB7F3974BFE5}" dt="2023-10-26T08:01:56.956" v="5205" actId="1076"/>
        <pc:sldMkLst>
          <pc:docMk/>
          <pc:sldMk cId="1469203624" sldId="348"/>
        </pc:sldMkLst>
        <pc:picChg chg="mod">
          <ac:chgData name="buzdugan artur" userId="1770a38c255ab84c" providerId="LiveId" clId="{D83AB901-0A4E-4D04-8301-BB7F3974BFE5}" dt="2023-10-26T08:01:56.956" v="5205" actId="1076"/>
          <ac:picMkLst>
            <pc:docMk/>
            <pc:sldMk cId="1469203624" sldId="348"/>
            <ac:picMk id="5" creationId="{00000000-0000-0000-0000-000000000000}"/>
          </ac:picMkLst>
        </pc:picChg>
      </pc:sldChg>
      <pc:sldChg chg="modSp add mod">
        <pc:chgData name="buzdugan artur" userId="1770a38c255ab84c" providerId="LiveId" clId="{D83AB901-0A4E-4D04-8301-BB7F3974BFE5}" dt="2023-10-26T08:02:49.548" v="5206" actId="113"/>
        <pc:sldMkLst>
          <pc:docMk/>
          <pc:sldMk cId="1957064184" sldId="349"/>
        </pc:sldMkLst>
        <pc:spChg chg="mod">
          <ac:chgData name="buzdugan artur" userId="1770a38c255ab84c" providerId="LiveId" clId="{D83AB901-0A4E-4D04-8301-BB7F3974BFE5}" dt="2023-10-26T08:02:49.548" v="5206" actId="113"/>
          <ac:spMkLst>
            <pc:docMk/>
            <pc:sldMk cId="1957064184" sldId="349"/>
            <ac:spMk id="3" creationId="{00000000-0000-0000-0000-000000000000}"/>
          </ac:spMkLst>
        </pc:spChg>
      </pc:sldChg>
      <pc:sldChg chg="modSp add mod">
        <pc:chgData name="buzdugan artur" userId="1770a38c255ab84c" providerId="LiveId" clId="{D83AB901-0A4E-4D04-8301-BB7F3974BFE5}" dt="2023-10-26T08:09:34.971" v="5481" actId="6549"/>
        <pc:sldMkLst>
          <pc:docMk/>
          <pc:sldMk cId="2939662228" sldId="350"/>
        </pc:sldMkLst>
        <pc:spChg chg="mod">
          <ac:chgData name="buzdugan artur" userId="1770a38c255ab84c" providerId="LiveId" clId="{D83AB901-0A4E-4D04-8301-BB7F3974BFE5}" dt="2023-10-26T08:04:31.691" v="5256" actId="6549"/>
          <ac:spMkLst>
            <pc:docMk/>
            <pc:sldMk cId="2939662228" sldId="350"/>
            <ac:spMk id="2" creationId="{00000000-0000-0000-0000-000000000000}"/>
          </ac:spMkLst>
        </pc:spChg>
        <pc:spChg chg="mod">
          <ac:chgData name="buzdugan artur" userId="1770a38c255ab84c" providerId="LiveId" clId="{D83AB901-0A4E-4D04-8301-BB7F3974BFE5}" dt="2023-10-26T08:09:34.971" v="5481" actId="6549"/>
          <ac:spMkLst>
            <pc:docMk/>
            <pc:sldMk cId="2939662228" sldId="350"/>
            <ac:spMk id="3" creationId="{00000000-0000-0000-0000-000000000000}"/>
          </ac:spMkLst>
        </pc:spChg>
      </pc:sldChg>
      <pc:sldChg chg="modSp add del mod">
        <pc:chgData name="buzdugan artur" userId="1770a38c255ab84c" providerId="LiveId" clId="{D83AB901-0A4E-4D04-8301-BB7F3974BFE5}" dt="2023-10-26T08:09:56.147" v="5482" actId="47"/>
        <pc:sldMkLst>
          <pc:docMk/>
          <pc:sldMk cId="1573688548" sldId="351"/>
        </pc:sldMkLst>
        <pc:spChg chg="mod">
          <ac:chgData name="buzdugan artur" userId="1770a38c255ab84c" providerId="LiveId" clId="{D83AB901-0A4E-4D04-8301-BB7F3974BFE5}" dt="2023-10-25T18:24:32.249" v="2599" actId="1076"/>
          <ac:spMkLst>
            <pc:docMk/>
            <pc:sldMk cId="1573688548" sldId="351"/>
            <ac:spMk id="3" creationId="{00000000-0000-0000-0000-000000000000}"/>
          </ac:spMkLst>
        </pc:spChg>
      </pc:sldChg>
      <pc:sldChg chg="modSp add mod">
        <pc:chgData name="buzdugan artur" userId="1770a38c255ab84c" providerId="LiveId" clId="{D83AB901-0A4E-4D04-8301-BB7F3974BFE5}" dt="2023-10-26T08:10:22.222" v="5483" actId="14100"/>
        <pc:sldMkLst>
          <pc:docMk/>
          <pc:sldMk cId="1336846573" sldId="352"/>
        </pc:sldMkLst>
        <pc:spChg chg="mod">
          <ac:chgData name="buzdugan artur" userId="1770a38c255ab84c" providerId="LiveId" clId="{D83AB901-0A4E-4D04-8301-BB7F3974BFE5}" dt="2023-10-26T08:10:22.222" v="5483" actId="14100"/>
          <ac:spMkLst>
            <pc:docMk/>
            <pc:sldMk cId="1336846573" sldId="352"/>
            <ac:spMk id="3" creationId="{00000000-0000-0000-0000-000000000000}"/>
          </ac:spMkLst>
        </pc:spChg>
      </pc:sldChg>
      <pc:sldChg chg="modSp add mod">
        <pc:chgData name="buzdugan artur" userId="1770a38c255ab84c" providerId="LiveId" clId="{D83AB901-0A4E-4D04-8301-BB7F3974BFE5}" dt="2023-10-26T08:13:44.226" v="5611" actId="1076"/>
        <pc:sldMkLst>
          <pc:docMk/>
          <pc:sldMk cId="3057735050" sldId="353"/>
        </pc:sldMkLst>
        <pc:spChg chg="mod">
          <ac:chgData name="buzdugan artur" userId="1770a38c255ab84c" providerId="LiveId" clId="{D83AB901-0A4E-4D04-8301-BB7F3974BFE5}" dt="2023-10-26T08:13:44.226" v="5611" actId="1076"/>
          <ac:spMkLst>
            <pc:docMk/>
            <pc:sldMk cId="3057735050" sldId="353"/>
            <ac:spMk id="3" creationId="{00000000-0000-0000-0000-000000000000}"/>
          </ac:spMkLst>
        </pc:spChg>
        <pc:spChg chg="mod">
          <ac:chgData name="buzdugan artur" userId="1770a38c255ab84c" providerId="LiveId" clId="{D83AB901-0A4E-4D04-8301-BB7F3974BFE5}" dt="2023-10-26T08:12:18.970" v="5594" actId="1076"/>
          <ac:spMkLst>
            <pc:docMk/>
            <pc:sldMk cId="3057735050" sldId="353"/>
            <ac:spMk id="5" creationId="{00000000-0000-0000-0000-000000000000}"/>
          </ac:spMkLst>
        </pc:spChg>
        <pc:picChg chg="mod">
          <ac:chgData name="buzdugan artur" userId="1770a38c255ab84c" providerId="LiveId" clId="{D83AB901-0A4E-4D04-8301-BB7F3974BFE5}" dt="2023-10-26T08:12:16.114" v="5593" actId="14100"/>
          <ac:picMkLst>
            <pc:docMk/>
            <pc:sldMk cId="3057735050" sldId="353"/>
            <ac:picMk id="4" creationId="{00000000-0000-0000-0000-000000000000}"/>
          </ac:picMkLst>
        </pc:picChg>
      </pc:sldChg>
      <pc:sldChg chg="modSp add mod">
        <pc:chgData name="buzdugan artur" userId="1770a38c255ab84c" providerId="LiveId" clId="{D83AB901-0A4E-4D04-8301-BB7F3974BFE5}" dt="2023-10-24T18:03:50.796" v="17" actId="27636"/>
        <pc:sldMkLst>
          <pc:docMk/>
          <pc:sldMk cId="1505459443" sldId="354"/>
        </pc:sldMkLst>
        <pc:spChg chg="mod">
          <ac:chgData name="buzdugan artur" userId="1770a38c255ab84c" providerId="LiveId" clId="{D83AB901-0A4E-4D04-8301-BB7F3974BFE5}" dt="2023-10-24T18:03:50.796" v="17" actId="27636"/>
          <ac:spMkLst>
            <pc:docMk/>
            <pc:sldMk cId="1505459443" sldId="354"/>
            <ac:spMk id="3" creationId="{00000000-0000-0000-0000-000000000000}"/>
          </ac:spMkLst>
        </pc:spChg>
      </pc:sldChg>
      <pc:sldChg chg="modSp add mod">
        <pc:chgData name="buzdugan artur" userId="1770a38c255ab84c" providerId="LiveId" clId="{D83AB901-0A4E-4D04-8301-BB7F3974BFE5}" dt="2023-10-24T18:03:50.827" v="18" actId="27636"/>
        <pc:sldMkLst>
          <pc:docMk/>
          <pc:sldMk cId="4117058143" sldId="355"/>
        </pc:sldMkLst>
        <pc:spChg chg="mod">
          <ac:chgData name="buzdugan artur" userId="1770a38c255ab84c" providerId="LiveId" clId="{D83AB901-0A4E-4D04-8301-BB7F3974BFE5}" dt="2023-10-24T18:03:50.827" v="18" actId="27636"/>
          <ac:spMkLst>
            <pc:docMk/>
            <pc:sldMk cId="4117058143" sldId="355"/>
            <ac:spMk id="3" creationId="{00000000-0000-0000-0000-000000000000}"/>
          </ac:spMkLst>
        </pc:spChg>
      </pc:sldChg>
      <pc:sldChg chg="add">
        <pc:chgData name="buzdugan artur" userId="1770a38c255ab84c" providerId="LiveId" clId="{D83AB901-0A4E-4D04-8301-BB7F3974BFE5}" dt="2023-10-24T18:03:50.339" v="0"/>
        <pc:sldMkLst>
          <pc:docMk/>
          <pc:sldMk cId="421351912" sldId="356"/>
        </pc:sldMkLst>
      </pc:sldChg>
      <pc:sldChg chg="add del">
        <pc:chgData name="buzdugan artur" userId="1770a38c255ab84c" providerId="LiveId" clId="{D83AB901-0A4E-4D04-8301-BB7F3974BFE5}" dt="2023-10-26T08:14:24.176" v="5612" actId="47"/>
        <pc:sldMkLst>
          <pc:docMk/>
          <pc:sldMk cId="1478744942" sldId="357"/>
        </pc:sldMkLst>
      </pc:sldChg>
      <pc:sldChg chg="modSp add mod">
        <pc:chgData name="buzdugan artur" userId="1770a38c255ab84c" providerId="LiveId" clId="{D83AB901-0A4E-4D04-8301-BB7F3974BFE5}" dt="2023-10-24T18:03:50.835" v="19" actId="27636"/>
        <pc:sldMkLst>
          <pc:docMk/>
          <pc:sldMk cId="1009017921" sldId="358"/>
        </pc:sldMkLst>
        <pc:spChg chg="mod">
          <ac:chgData name="buzdugan artur" userId="1770a38c255ab84c" providerId="LiveId" clId="{D83AB901-0A4E-4D04-8301-BB7F3974BFE5}" dt="2023-10-24T18:03:50.835" v="19" actId="27636"/>
          <ac:spMkLst>
            <pc:docMk/>
            <pc:sldMk cId="1009017921" sldId="358"/>
            <ac:spMk id="98307" creationId="{00000000-0000-0000-0000-000000000000}"/>
          </ac:spMkLst>
        </pc:spChg>
      </pc:sldChg>
      <pc:sldChg chg="modSp add mod">
        <pc:chgData name="buzdugan artur" userId="1770a38c255ab84c" providerId="LiveId" clId="{D83AB901-0A4E-4D04-8301-BB7F3974BFE5}" dt="2023-10-26T08:14:43.646" v="5617" actId="14100"/>
        <pc:sldMkLst>
          <pc:docMk/>
          <pc:sldMk cId="464491876" sldId="359"/>
        </pc:sldMkLst>
        <pc:spChg chg="mod">
          <ac:chgData name="buzdugan artur" userId="1770a38c255ab84c" providerId="LiveId" clId="{D83AB901-0A4E-4D04-8301-BB7F3974BFE5}" dt="2023-10-24T18:03:50.843" v="20" actId="27636"/>
          <ac:spMkLst>
            <pc:docMk/>
            <pc:sldMk cId="464491876" sldId="359"/>
            <ac:spMk id="99330" creationId="{00000000-0000-0000-0000-000000000000}"/>
          </ac:spMkLst>
        </pc:spChg>
        <pc:spChg chg="mod">
          <ac:chgData name="buzdugan artur" userId="1770a38c255ab84c" providerId="LiveId" clId="{D83AB901-0A4E-4D04-8301-BB7F3974BFE5}" dt="2023-10-26T08:14:35.654" v="5614" actId="1076"/>
          <ac:spMkLst>
            <pc:docMk/>
            <pc:sldMk cId="464491876" sldId="359"/>
            <ac:spMk id="99334" creationId="{00000000-0000-0000-0000-000000000000}"/>
          </ac:spMkLst>
        </pc:spChg>
        <pc:picChg chg="mod">
          <ac:chgData name="buzdugan artur" userId="1770a38c255ab84c" providerId="LiveId" clId="{D83AB901-0A4E-4D04-8301-BB7F3974BFE5}" dt="2023-10-26T08:14:38.795" v="5615" actId="1076"/>
          <ac:picMkLst>
            <pc:docMk/>
            <pc:sldMk cId="464491876" sldId="359"/>
            <ac:picMk id="99331" creationId="{00000000-0000-0000-0000-000000000000}"/>
          </ac:picMkLst>
        </pc:picChg>
        <pc:picChg chg="mod">
          <ac:chgData name="buzdugan artur" userId="1770a38c255ab84c" providerId="LiveId" clId="{D83AB901-0A4E-4D04-8301-BB7F3974BFE5}" dt="2023-10-26T08:14:43.646" v="5617" actId="14100"/>
          <ac:picMkLst>
            <pc:docMk/>
            <pc:sldMk cId="464491876" sldId="359"/>
            <ac:picMk id="99332" creationId="{00000000-0000-0000-0000-000000000000}"/>
          </ac:picMkLst>
        </pc:picChg>
      </pc:sldChg>
      <pc:sldChg chg="modSp add mod">
        <pc:chgData name="buzdugan artur" userId="1770a38c255ab84c" providerId="LiveId" clId="{D83AB901-0A4E-4D04-8301-BB7F3974BFE5}" dt="2023-10-26T08:17:18.282" v="5687" actId="14100"/>
        <pc:sldMkLst>
          <pc:docMk/>
          <pc:sldMk cId="2392920746" sldId="360"/>
        </pc:sldMkLst>
        <pc:spChg chg="mod">
          <ac:chgData name="buzdugan artur" userId="1770a38c255ab84c" providerId="LiveId" clId="{D83AB901-0A4E-4D04-8301-BB7F3974BFE5}" dt="2023-10-26T08:17:18.282" v="5687" actId="14100"/>
          <ac:spMkLst>
            <pc:docMk/>
            <pc:sldMk cId="2392920746" sldId="360"/>
            <ac:spMk id="100355" creationId="{00000000-0000-0000-0000-000000000000}"/>
          </ac:spMkLst>
        </pc:spChg>
        <pc:picChg chg="mod">
          <ac:chgData name="buzdugan artur" userId="1770a38c255ab84c" providerId="LiveId" clId="{D83AB901-0A4E-4D04-8301-BB7F3974BFE5}" dt="2023-10-26T08:15:11.820" v="5621" actId="14100"/>
          <ac:picMkLst>
            <pc:docMk/>
            <pc:sldMk cId="2392920746" sldId="360"/>
            <ac:picMk id="100356" creationId="{00000000-0000-0000-0000-000000000000}"/>
          </ac:picMkLst>
        </pc:picChg>
      </pc:sldChg>
      <pc:sldChg chg="modSp add mod">
        <pc:chgData name="buzdugan artur" userId="1770a38c255ab84c" providerId="LiveId" clId="{D83AB901-0A4E-4D04-8301-BB7F3974BFE5}" dt="2023-10-26T08:19:45.662" v="5753" actId="6549"/>
        <pc:sldMkLst>
          <pc:docMk/>
          <pc:sldMk cId="2483049833" sldId="361"/>
        </pc:sldMkLst>
        <pc:spChg chg="mod">
          <ac:chgData name="buzdugan artur" userId="1770a38c255ab84c" providerId="LiveId" clId="{D83AB901-0A4E-4D04-8301-BB7F3974BFE5}" dt="2023-10-26T08:17:43.194" v="5688" actId="255"/>
          <ac:spMkLst>
            <pc:docMk/>
            <pc:sldMk cId="2483049833" sldId="361"/>
            <ac:spMk id="4" creationId="{00000000-0000-0000-0000-000000000000}"/>
          </ac:spMkLst>
        </pc:spChg>
        <pc:spChg chg="mod">
          <ac:chgData name="buzdugan artur" userId="1770a38c255ab84c" providerId="LiveId" clId="{D83AB901-0A4E-4D04-8301-BB7F3974BFE5}" dt="2023-10-26T08:19:45.662" v="5753" actId="6549"/>
          <ac:spMkLst>
            <pc:docMk/>
            <pc:sldMk cId="2483049833" sldId="361"/>
            <ac:spMk id="103426" creationId="{00000000-0000-0000-0000-000000000000}"/>
          </ac:spMkLst>
        </pc:spChg>
        <pc:picChg chg="mod">
          <ac:chgData name="buzdugan artur" userId="1770a38c255ab84c" providerId="LiveId" clId="{D83AB901-0A4E-4D04-8301-BB7F3974BFE5}" dt="2023-10-26T08:17:51.504" v="5692" actId="1076"/>
          <ac:picMkLst>
            <pc:docMk/>
            <pc:sldMk cId="2483049833" sldId="361"/>
            <ac:picMk id="103428" creationId="{00000000-0000-0000-0000-000000000000}"/>
          </ac:picMkLst>
        </pc:picChg>
      </pc:sldChg>
      <pc:sldChg chg="modSp add mod">
        <pc:chgData name="buzdugan artur" userId="1770a38c255ab84c" providerId="LiveId" clId="{D83AB901-0A4E-4D04-8301-BB7F3974BFE5}" dt="2023-10-26T08:20:07.669" v="5760" actId="6549"/>
        <pc:sldMkLst>
          <pc:docMk/>
          <pc:sldMk cId="1250415033" sldId="362"/>
        </pc:sldMkLst>
        <pc:spChg chg="mod">
          <ac:chgData name="buzdugan artur" userId="1770a38c255ab84c" providerId="LiveId" clId="{D83AB901-0A4E-4D04-8301-BB7F3974BFE5}" dt="2023-10-26T08:20:07.669" v="5760" actId="6549"/>
          <ac:spMkLst>
            <pc:docMk/>
            <pc:sldMk cId="1250415033" sldId="362"/>
            <ac:spMk id="104451" creationId="{00000000-0000-0000-0000-000000000000}"/>
          </ac:spMkLst>
        </pc:spChg>
      </pc:sldChg>
      <pc:sldChg chg="modSp add mod">
        <pc:chgData name="buzdugan artur" userId="1770a38c255ab84c" providerId="LiveId" clId="{D83AB901-0A4E-4D04-8301-BB7F3974BFE5}" dt="2023-10-26T08:22:15.251" v="5797" actId="20577"/>
        <pc:sldMkLst>
          <pc:docMk/>
          <pc:sldMk cId="1117614766" sldId="363"/>
        </pc:sldMkLst>
        <pc:spChg chg="mod">
          <ac:chgData name="buzdugan artur" userId="1770a38c255ab84c" providerId="LiveId" clId="{D83AB901-0A4E-4D04-8301-BB7F3974BFE5}" dt="2023-10-26T08:21:17.793" v="5784" actId="14100"/>
          <ac:spMkLst>
            <pc:docMk/>
            <pc:sldMk cId="1117614766" sldId="363"/>
            <ac:spMk id="2" creationId="{00000000-0000-0000-0000-000000000000}"/>
          </ac:spMkLst>
        </pc:spChg>
        <pc:spChg chg="mod">
          <ac:chgData name="buzdugan artur" userId="1770a38c255ab84c" providerId="LiveId" clId="{D83AB901-0A4E-4D04-8301-BB7F3974BFE5}" dt="2023-10-26T08:22:15.251" v="5797" actId="20577"/>
          <ac:spMkLst>
            <pc:docMk/>
            <pc:sldMk cId="1117614766" sldId="363"/>
            <ac:spMk id="105475" creationId="{00000000-0000-0000-0000-000000000000}"/>
          </ac:spMkLst>
        </pc:spChg>
      </pc:sldChg>
      <pc:sldChg chg="add del">
        <pc:chgData name="buzdugan artur" userId="1770a38c255ab84c" providerId="LiveId" clId="{D83AB901-0A4E-4D04-8301-BB7F3974BFE5}" dt="2023-10-25T18:25:01.682" v="2600" actId="47"/>
        <pc:sldMkLst>
          <pc:docMk/>
          <pc:sldMk cId="2684210830" sldId="364"/>
        </pc:sldMkLst>
      </pc:sldChg>
      <pc:sldChg chg="add del">
        <pc:chgData name="buzdugan artur" userId="1770a38c255ab84c" providerId="LiveId" clId="{D83AB901-0A4E-4D04-8301-BB7F3974BFE5}" dt="2023-10-25T18:25:02.345" v="2601" actId="47"/>
        <pc:sldMkLst>
          <pc:docMk/>
          <pc:sldMk cId="3559639473" sldId="365"/>
        </pc:sldMkLst>
      </pc:sldChg>
      <pc:sldChg chg="add del">
        <pc:chgData name="buzdugan artur" userId="1770a38c255ab84c" providerId="LiveId" clId="{D83AB901-0A4E-4D04-8301-BB7F3974BFE5}" dt="2023-10-25T18:25:02.999" v="2602" actId="47"/>
        <pc:sldMkLst>
          <pc:docMk/>
          <pc:sldMk cId="675221638" sldId="366"/>
        </pc:sldMkLst>
      </pc:sldChg>
      <pc:sldChg chg="add del">
        <pc:chgData name="buzdugan artur" userId="1770a38c255ab84c" providerId="LiveId" clId="{D83AB901-0A4E-4D04-8301-BB7F3974BFE5}" dt="2023-10-25T18:25:04.738" v="2604" actId="47"/>
        <pc:sldMkLst>
          <pc:docMk/>
          <pc:sldMk cId="519076252" sldId="367"/>
        </pc:sldMkLst>
      </pc:sldChg>
      <pc:sldChg chg="modSp add del mod">
        <pc:chgData name="buzdugan artur" userId="1770a38c255ab84c" providerId="LiveId" clId="{D83AB901-0A4E-4D04-8301-BB7F3974BFE5}" dt="2023-10-25T18:25:06.055" v="2605" actId="47"/>
        <pc:sldMkLst>
          <pc:docMk/>
          <pc:sldMk cId="1955677296" sldId="368"/>
        </pc:sldMkLst>
        <pc:spChg chg="mod">
          <ac:chgData name="buzdugan artur" userId="1770a38c255ab84c" providerId="LiveId" clId="{D83AB901-0A4E-4D04-8301-BB7F3974BFE5}" dt="2023-10-24T18:03:50.891" v="25" actId="27636"/>
          <ac:spMkLst>
            <pc:docMk/>
            <pc:sldMk cId="1955677296" sldId="368"/>
            <ac:spMk id="115715" creationId="{00000000-0000-0000-0000-000000000000}"/>
          </ac:spMkLst>
        </pc:spChg>
      </pc:sldChg>
      <pc:sldChg chg="modSp add del mod">
        <pc:chgData name="buzdugan artur" userId="1770a38c255ab84c" providerId="LiveId" clId="{D83AB901-0A4E-4D04-8301-BB7F3974BFE5}" dt="2023-10-25T18:25:06.892" v="2606" actId="47"/>
        <pc:sldMkLst>
          <pc:docMk/>
          <pc:sldMk cId="3023771662" sldId="369"/>
        </pc:sldMkLst>
        <pc:spChg chg="mod">
          <ac:chgData name="buzdugan artur" userId="1770a38c255ab84c" providerId="LiveId" clId="{D83AB901-0A4E-4D04-8301-BB7F3974BFE5}" dt="2023-10-24T18:03:50.891" v="26" actId="27636"/>
          <ac:spMkLst>
            <pc:docMk/>
            <pc:sldMk cId="3023771662" sldId="369"/>
            <ac:spMk id="114691" creationId="{00000000-0000-0000-0000-000000000000}"/>
          </ac:spMkLst>
        </pc:spChg>
      </pc:sldChg>
      <pc:sldChg chg="add del">
        <pc:chgData name="buzdugan artur" userId="1770a38c255ab84c" providerId="LiveId" clId="{D83AB901-0A4E-4D04-8301-BB7F3974BFE5}" dt="2023-10-25T18:25:10.890" v="2607" actId="47"/>
        <pc:sldMkLst>
          <pc:docMk/>
          <pc:sldMk cId="2915927109" sldId="370"/>
        </pc:sldMkLst>
      </pc:sldChg>
      <pc:sldChg chg="add del">
        <pc:chgData name="buzdugan artur" userId="1770a38c255ab84c" providerId="LiveId" clId="{D83AB901-0A4E-4D04-8301-BB7F3974BFE5}" dt="2023-10-25T18:25:12.158" v="2608" actId="47"/>
        <pc:sldMkLst>
          <pc:docMk/>
          <pc:sldMk cId="4180613252" sldId="371"/>
        </pc:sldMkLst>
      </pc:sldChg>
      <pc:sldChg chg="add del">
        <pc:chgData name="buzdugan artur" userId="1770a38c255ab84c" providerId="LiveId" clId="{D83AB901-0A4E-4D04-8301-BB7F3974BFE5}" dt="2023-10-25T18:25:21.520" v="2609" actId="47"/>
        <pc:sldMkLst>
          <pc:docMk/>
          <pc:sldMk cId="1369779717" sldId="372"/>
        </pc:sldMkLst>
      </pc:sldChg>
      <pc:sldChg chg="modSp add del mod">
        <pc:chgData name="buzdugan artur" userId="1770a38c255ab84c" providerId="LiveId" clId="{D83AB901-0A4E-4D04-8301-BB7F3974BFE5}" dt="2023-10-25T18:25:22.043" v="2610" actId="47"/>
        <pc:sldMkLst>
          <pc:docMk/>
          <pc:sldMk cId="2687497725" sldId="373"/>
        </pc:sldMkLst>
        <pc:spChg chg="mod">
          <ac:chgData name="buzdugan artur" userId="1770a38c255ab84c" providerId="LiveId" clId="{D83AB901-0A4E-4D04-8301-BB7F3974BFE5}" dt="2023-10-24T18:03:50.922" v="27" actId="27636"/>
          <ac:spMkLst>
            <pc:docMk/>
            <pc:sldMk cId="2687497725" sldId="373"/>
            <ac:spMk id="3" creationId="{00000000-0000-0000-0000-000000000000}"/>
          </ac:spMkLst>
        </pc:spChg>
      </pc:sldChg>
      <pc:sldChg chg="modSp add del mod">
        <pc:chgData name="buzdugan artur" userId="1770a38c255ab84c" providerId="LiveId" clId="{D83AB901-0A4E-4D04-8301-BB7F3974BFE5}" dt="2023-10-26T08:20:54.645" v="5767" actId="47"/>
        <pc:sldMkLst>
          <pc:docMk/>
          <pc:sldMk cId="3866292012" sldId="374"/>
        </pc:sldMkLst>
        <pc:spChg chg="mod">
          <ac:chgData name="buzdugan artur" userId="1770a38c255ab84c" providerId="LiveId" clId="{D83AB901-0A4E-4D04-8301-BB7F3974BFE5}" dt="2023-10-24T18:03:50.938" v="28" actId="27636"/>
          <ac:spMkLst>
            <pc:docMk/>
            <pc:sldMk cId="3866292012" sldId="374"/>
            <ac:spMk id="3" creationId="{00000000-0000-0000-0000-000000000000}"/>
          </ac:spMkLst>
        </pc:spChg>
      </pc:sldChg>
      <pc:sldChg chg="add del">
        <pc:chgData name="buzdugan artur" userId="1770a38c255ab84c" providerId="LiveId" clId="{D83AB901-0A4E-4D04-8301-BB7F3974BFE5}" dt="2023-10-26T08:20:56.859" v="5768" actId="47"/>
        <pc:sldMkLst>
          <pc:docMk/>
          <pc:sldMk cId="1117571326" sldId="375"/>
        </pc:sldMkLst>
      </pc:sldChg>
      <pc:sldChg chg="add del">
        <pc:chgData name="buzdugan artur" userId="1770a38c255ab84c" providerId="LiveId" clId="{D83AB901-0A4E-4D04-8301-BB7F3974BFE5}" dt="2023-10-25T18:25:34.485" v="2611" actId="47"/>
        <pc:sldMkLst>
          <pc:docMk/>
          <pc:sldMk cId="3028483093" sldId="376"/>
        </pc:sldMkLst>
      </pc:sldChg>
      <pc:sldChg chg="add del">
        <pc:chgData name="buzdugan artur" userId="1770a38c255ab84c" providerId="LiveId" clId="{D83AB901-0A4E-4D04-8301-BB7F3974BFE5}" dt="2023-10-25T18:25:36.764" v="2612" actId="47"/>
        <pc:sldMkLst>
          <pc:docMk/>
          <pc:sldMk cId="1552620681" sldId="377"/>
        </pc:sldMkLst>
      </pc:sldChg>
      <pc:sldChg chg="addSp delSp modSp new mod ord">
        <pc:chgData name="buzdugan artur" userId="1770a38c255ab84c" providerId="LiveId" clId="{D83AB901-0A4E-4D04-8301-BB7F3974BFE5}" dt="2023-10-25T16:05:55.888" v="473"/>
        <pc:sldMkLst>
          <pc:docMk/>
          <pc:sldMk cId="2761788581" sldId="378"/>
        </pc:sldMkLst>
        <pc:spChg chg="mod">
          <ac:chgData name="buzdugan artur" userId="1770a38c255ab84c" providerId="LiveId" clId="{D83AB901-0A4E-4D04-8301-BB7F3974BFE5}" dt="2023-10-25T15:57:56.204" v="456" actId="113"/>
          <ac:spMkLst>
            <pc:docMk/>
            <pc:sldMk cId="2761788581" sldId="378"/>
            <ac:spMk id="2" creationId="{4DAFF797-1928-8F3A-B315-C778B752141D}"/>
          </ac:spMkLst>
        </pc:spChg>
        <pc:spChg chg="del">
          <ac:chgData name="buzdugan artur" userId="1770a38c255ab84c" providerId="LiveId" clId="{D83AB901-0A4E-4D04-8301-BB7F3974BFE5}" dt="2023-10-25T15:56:43.678" v="417"/>
          <ac:spMkLst>
            <pc:docMk/>
            <pc:sldMk cId="2761788581" sldId="378"/>
            <ac:spMk id="3" creationId="{B473F326-A772-914C-8E2B-0ACEED3BF561}"/>
          </ac:spMkLst>
        </pc:spChg>
        <pc:graphicFrameChg chg="add mod modGraphic">
          <ac:chgData name="buzdugan artur" userId="1770a38c255ab84c" providerId="LiveId" clId="{D83AB901-0A4E-4D04-8301-BB7F3974BFE5}" dt="2023-10-25T15:58:42.297" v="469" actId="20577"/>
          <ac:graphicFrameMkLst>
            <pc:docMk/>
            <pc:sldMk cId="2761788581" sldId="378"/>
            <ac:graphicFrameMk id="4" creationId="{9C505662-2804-92FB-CDED-FAA734ADA17C}"/>
          </ac:graphicFrameMkLst>
        </pc:graphicFrameChg>
      </pc:sldChg>
      <pc:sldChg chg="addSp new del mod">
        <pc:chgData name="buzdugan artur" userId="1770a38c255ab84c" providerId="LiveId" clId="{D83AB901-0A4E-4D04-8301-BB7F3974BFE5}" dt="2023-10-25T17:55:24.687" v="2338" actId="47"/>
        <pc:sldMkLst>
          <pc:docMk/>
          <pc:sldMk cId="213562381" sldId="379"/>
        </pc:sldMkLst>
        <pc:picChg chg="add">
          <ac:chgData name="buzdugan artur" userId="1770a38c255ab84c" providerId="LiveId" clId="{D83AB901-0A4E-4D04-8301-BB7F3974BFE5}" dt="2023-10-25T16:07:57.940" v="480" actId="22"/>
          <ac:picMkLst>
            <pc:docMk/>
            <pc:sldMk cId="213562381" sldId="379"/>
            <ac:picMk id="5" creationId="{51D5E962-B6A9-EEF7-BC3D-55E667967593}"/>
          </ac:picMkLst>
        </pc:picChg>
      </pc:sldChg>
      <pc:sldChg chg="addSp modSp new mod ord">
        <pc:chgData name="buzdugan artur" userId="1770a38c255ab84c" providerId="LiveId" clId="{D83AB901-0A4E-4D04-8301-BB7F3974BFE5}" dt="2023-10-25T16:39:06.639" v="1017" actId="14100"/>
        <pc:sldMkLst>
          <pc:docMk/>
          <pc:sldMk cId="3015806325" sldId="380"/>
        </pc:sldMkLst>
        <pc:spChg chg="mod">
          <ac:chgData name="buzdugan artur" userId="1770a38c255ab84c" providerId="LiveId" clId="{D83AB901-0A4E-4D04-8301-BB7F3974BFE5}" dt="2023-10-25T16:38:59.078" v="1015" actId="14100"/>
          <ac:spMkLst>
            <pc:docMk/>
            <pc:sldMk cId="3015806325" sldId="380"/>
            <ac:spMk id="2" creationId="{083EBF25-20C4-2049-B5BB-B75AC46FE1E2}"/>
          </ac:spMkLst>
        </pc:spChg>
        <pc:spChg chg="mod">
          <ac:chgData name="buzdugan artur" userId="1770a38c255ab84c" providerId="LiveId" clId="{D83AB901-0A4E-4D04-8301-BB7F3974BFE5}" dt="2023-10-25T16:39:06.639" v="1017" actId="14100"/>
          <ac:spMkLst>
            <pc:docMk/>
            <pc:sldMk cId="3015806325" sldId="380"/>
            <ac:spMk id="3" creationId="{695F47C1-FEA6-9B70-F1E4-A7B8A258705F}"/>
          </ac:spMkLst>
        </pc:spChg>
        <pc:spChg chg="add mod">
          <ac:chgData name="buzdugan artur" userId="1770a38c255ab84c" providerId="LiveId" clId="{D83AB901-0A4E-4D04-8301-BB7F3974BFE5}" dt="2023-10-25T16:24:34.343" v="785" actId="207"/>
          <ac:spMkLst>
            <pc:docMk/>
            <pc:sldMk cId="3015806325" sldId="380"/>
            <ac:spMk id="7" creationId="{666B8461-4B48-F593-EDEE-C245EAB2B876}"/>
          </ac:spMkLst>
        </pc:spChg>
        <pc:picChg chg="add mod">
          <ac:chgData name="buzdugan artur" userId="1770a38c255ab84c" providerId="LiveId" clId="{D83AB901-0A4E-4D04-8301-BB7F3974BFE5}" dt="2023-10-25T16:15:44.642" v="583" actId="1076"/>
          <ac:picMkLst>
            <pc:docMk/>
            <pc:sldMk cId="3015806325" sldId="380"/>
            <ac:picMk id="5" creationId="{744FF5D3-6A4B-D1E7-D1D6-74E2F5C78BC7}"/>
          </ac:picMkLst>
        </pc:picChg>
      </pc:sldChg>
      <pc:sldChg chg="addSp delSp modSp new mod">
        <pc:chgData name="buzdugan artur" userId="1770a38c255ab84c" providerId="LiveId" clId="{D83AB901-0A4E-4D04-8301-BB7F3974BFE5}" dt="2023-10-25T16:49:51.788" v="1274" actId="478"/>
        <pc:sldMkLst>
          <pc:docMk/>
          <pc:sldMk cId="2485207685" sldId="381"/>
        </pc:sldMkLst>
        <pc:spChg chg="mod">
          <ac:chgData name="buzdugan artur" userId="1770a38c255ab84c" providerId="LiveId" clId="{D83AB901-0A4E-4D04-8301-BB7F3974BFE5}" dt="2023-10-25T16:27:51.537" v="824" actId="1076"/>
          <ac:spMkLst>
            <pc:docMk/>
            <pc:sldMk cId="2485207685" sldId="381"/>
            <ac:spMk id="2" creationId="{3B4F01A1-E696-50F7-5F75-3C62AB2E4A28}"/>
          </ac:spMkLst>
        </pc:spChg>
        <pc:spChg chg="mod">
          <ac:chgData name="buzdugan artur" userId="1770a38c255ab84c" providerId="LiveId" clId="{D83AB901-0A4E-4D04-8301-BB7F3974BFE5}" dt="2023-10-25T16:42:12.331" v="1168" actId="6549"/>
          <ac:spMkLst>
            <pc:docMk/>
            <pc:sldMk cId="2485207685" sldId="381"/>
            <ac:spMk id="3" creationId="{6B8F6CAD-1A02-4B89-DD46-3AA43250DFE2}"/>
          </ac:spMkLst>
        </pc:spChg>
        <pc:picChg chg="add del mod">
          <ac:chgData name="buzdugan artur" userId="1770a38c255ab84c" providerId="LiveId" clId="{D83AB901-0A4E-4D04-8301-BB7F3974BFE5}" dt="2023-10-25T16:34:33.154" v="988" actId="478"/>
          <ac:picMkLst>
            <pc:docMk/>
            <pc:sldMk cId="2485207685" sldId="381"/>
            <ac:picMk id="4" creationId="{E6884380-E95D-4159-18A4-EB9D7D142016}"/>
          </ac:picMkLst>
        </pc:picChg>
        <pc:picChg chg="add del mod">
          <ac:chgData name="buzdugan artur" userId="1770a38c255ab84c" providerId="LiveId" clId="{D83AB901-0A4E-4D04-8301-BB7F3974BFE5}" dt="2023-10-25T16:42:57.624" v="1173" actId="478"/>
          <ac:picMkLst>
            <pc:docMk/>
            <pc:sldMk cId="2485207685" sldId="381"/>
            <ac:picMk id="5" creationId="{4D3C4218-CAEF-2C2C-2725-1F9AA3D868B9}"/>
          </ac:picMkLst>
        </pc:picChg>
        <pc:picChg chg="add del mod">
          <ac:chgData name="buzdugan artur" userId="1770a38c255ab84c" providerId="LiveId" clId="{D83AB901-0A4E-4D04-8301-BB7F3974BFE5}" dt="2023-10-25T16:49:51.788" v="1274" actId="478"/>
          <ac:picMkLst>
            <pc:docMk/>
            <pc:sldMk cId="2485207685" sldId="381"/>
            <ac:picMk id="7" creationId="{766360DE-AAAD-9C22-308B-AF12B2E562B4}"/>
          </ac:picMkLst>
        </pc:picChg>
        <pc:picChg chg="add mod">
          <ac:chgData name="buzdugan artur" userId="1770a38c255ab84c" providerId="LiveId" clId="{D83AB901-0A4E-4D04-8301-BB7F3974BFE5}" dt="2023-10-25T16:42:51.274" v="1171" actId="1076"/>
          <ac:picMkLst>
            <pc:docMk/>
            <pc:sldMk cId="2485207685" sldId="381"/>
            <ac:picMk id="5122" creationId="{5ED021FE-0956-ACF3-3932-2F550BC388B9}"/>
          </ac:picMkLst>
        </pc:picChg>
      </pc:sldChg>
      <pc:sldChg chg="addSp delSp modSp new mod">
        <pc:chgData name="buzdugan artur" userId="1770a38c255ab84c" providerId="LiveId" clId="{D83AB901-0A4E-4D04-8301-BB7F3974BFE5}" dt="2023-10-25T17:21:04.584" v="2017" actId="14100"/>
        <pc:sldMkLst>
          <pc:docMk/>
          <pc:sldMk cId="149726551" sldId="382"/>
        </pc:sldMkLst>
        <pc:spChg chg="del mod">
          <ac:chgData name="buzdugan artur" userId="1770a38c255ab84c" providerId="LiveId" clId="{D83AB901-0A4E-4D04-8301-BB7F3974BFE5}" dt="2023-10-25T16:50:02.823" v="1276" actId="478"/>
          <ac:spMkLst>
            <pc:docMk/>
            <pc:sldMk cId="149726551" sldId="382"/>
            <ac:spMk id="2" creationId="{B1C066BB-A465-624C-C5CB-2841BA5EC0B7}"/>
          </ac:spMkLst>
        </pc:spChg>
        <pc:spChg chg="mod">
          <ac:chgData name="buzdugan artur" userId="1770a38c255ab84c" providerId="LiveId" clId="{D83AB901-0A4E-4D04-8301-BB7F3974BFE5}" dt="2023-10-25T17:20:54.871" v="2015" actId="5793"/>
          <ac:spMkLst>
            <pc:docMk/>
            <pc:sldMk cId="149726551" sldId="382"/>
            <ac:spMk id="3" creationId="{B1C9F3A9-E0D9-7F7F-8E5C-DAA6FE30EEAE}"/>
          </ac:spMkLst>
        </pc:spChg>
        <pc:spChg chg="add mod">
          <ac:chgData name="buzdugan artur" userId="1770a38c255ab84c" providerId="LiveId" clId="{D83AB901-0A4E-4D04-8301-BB7F3974BFE5}" dt="2023-10-25T17:20:52.052" v="2014" actId="1076"/>
          <ac:spMkLst>
            <pc:docMk/>
            <pc:sldMk cId="149726551" sldId="382"/>
            <ac:spMk id="6" creationId="{81B5A488-18E8-2BDA-BFDA-DA37EDDF0317}"/>
          </ac:spMkLst>
        </pc:spChg>
        <pc:picChg chg="add mod">
          <ac:chgData name="buzdugan artur" userId="1770a38c255ab84c" providerId="LiveId" clId="{D83AB901-0A4E-4D04-8301-BB7F3974BFE5}" dt="2023-10-25T17:21:04.584" v="2017" actId="14100"/>
          <ac:picMkLst>
            <pc:docMk/>
            <pc:sldMk cId="149726551" sldId="382"/>
            <ac:picMk id="4" creationId="{587CB5F1-0636-09AC-7BD3-B3DC253575CA}"/>
          </ac:picMkLst>
        </pc:picChg>
      </pc:sldChg>
      <pc:sldChg chg="addSp modSp new mod">
        <pc:chgData name="buzdugan artur" userId="1770a38c255ab84c" providerId="LiveId" clId="{D83AB901-0A4E-4D04-8301-BB7F3974BFE5}" dt="2023-10-25T16:57:58.163" v="1416" actId="1076"/>
        <pc:sldMkLst>
          <pc:docMk/>
          <pc:sldMk cId="1155997912" sldId="383"/>
        </pc:sldMkLst>
        <pc:spChg chg="mod">
          <ac:chgData name="buzdugan artur" userId="1770a38c255ab84c" providerId="LiveId" clId="{D83AB901-0A4E-4D04-8301-BB7F3974BFE5}" dt="2023-10-25T16:53:01.041" v="1334" actId="14100"/>
          <ac:spMkLst>
            <pc:docMk/>
            <pc:sldMk cId="1155997912" sldId="383"/>
            <ac:spMk id="2" creationId="{49F274EA-AE73-F7B6-ACE9-74DA30108941}"/>
          </ac:spMkLst>
        </pc:spChg>
        <pc:spChg chg="mod">
          <ac:chgData name="buzdugan artur" userId="1770a38c255ab84c" providerId="LiveId" clId="{D83AB901-0A4E-4D04-8301-BB7F3974BFE5}" dt="2023-10-25T16:57:02.178" v="1408" actId="27636"/>
          <ac:spMkLst>
            <pc:docMk/>
            <pc:sldMk cId="1155997912" sldId="383"/>
            <ac:spMk id="3" creationId="{8E617538-10CD-4977-82AB-69ADE49D6AC2}"/>
          </ac:spMkLst>
        </pc:spChg>
        <pc:spChg chg="add mod">
          <ac:chgData name="buzdugan artur" userId="1770a38c255ab84c" providerId="LiveId" clId="{D83AB901-0A4E-4D04-8301-BB7F3974BFE5}" dt="2023-10-25T16:56:17.072" v="1359" actId="1076"/>
          <ac:spMkLst>
            <pc:docMk/>
            <pc:sldMk cId="1155997912" sldId="383"/>
            <ac:spMk id="7" creationId="{EF149575-AA6E-DF7E-2634-4E50E7190BCD}"/>
          </ac:spMkLst>
        </pc:spChg>
        <pc:spChg chg="add mod">
          <ac:chgData name="buzdugan artur" userId="1770a38c255ab84c" providerId="LiveId" clId="{D83AB901-0A4E-4D04-8301-BB7F3974BFE5}" dt="2023-10-25T16:57:58.163" v="1416" actId="1076"/>
          <ac:spMkLst>
            <pc:docMk/>
            <pc:sldMk cId="1155997912" sldId="383"/>
            <ac:spMk id="9" creationId="{AC10CBB3-B1A3-39B7-CDFE-75C502ADD1C9}"/>
          </ac:spMkLst>
        </pc:spChg>
        <pc:picChg chg="add mod">
          <ac:chgData name="buzdugan artur" userId="1770a38c255ab84c" providerId="LiveId" clId="{D83AB901-0A4E-4D04-8301-BB7F3974BFE5}" dt="2023-10-25T16:52:34.001" v="1317" actId="1076"/>
          <ac:picMkLst>
            <pc:docMk/>
            <pc:sldMk cId="1155997912" sldId="383"/>
            <ac:picMk id="5" creationId="{3CB63242-75EC-5A68-F6AD-493F6DA5868E}"/>
          </ac:picMkLst>
        </pc:picChg>
      </pc:sldChg>
      <pc:sldChg chg="addSp delSp modSp new mod">
        <pc:chgData name="buzdugan artur" userId="1770a38c255ab84c" providerId="LiveId" clId="{D83AB901-0A4E-4D04-8301-BB7F3974BFE5}" dt="2023-10-25T17:20:16.189" v="2013" actId="6549"/>
        <pc:sldMkLst>
          <pc:docMk/>
          <pc:sldMk cId="3112035290" sldId="384"/>
        </pc:sldMkLst>
        <pc:spChg chg="del">
          <ac:chgData name="buzdugan artur" userId="1770a38c255ab84c" providerId="LiveId" clId="{D83AB901-0A4E-4D04-8301-BB7F3974BFE5}" dt="2023-10-25T16:59:23.663" v="1426" actId="478"/>
          <ac:spMkLst>
            <pc:docMk/>
            <pc:sldMk cId="3112035290" sldId="384"/>
            <ac:spMk id="2" creationId="{E68E8E41-5E3B-F84A-13BA-0C89BC51525D}"/>
          </ac:spMkLst>
        </pc:spChg>
        <pc:spChg chg="mod">
          <ac:chgData name="buzdugan artur" userId="1770a38c255ab84c" providerId="LiveId" clId="{D83AB901-0A4E-4D04-8301-BB7F3974BFE5}" dt="2023-10-25T17:18:47.629" v="1934" actId="123"/>
          <ac:spMkLst>
            <pc:docMk/>
            <pc:sldMk cId="3112035290" sldId="384"/>
            <ac:spMk id="3" creationId="{96B75549-4BD8-213E-E42A-56AF321FC580}"/>
          </ac:spMkLst>
        </pc:spChg>
        <pc:spChg chg="add mod">
          <ac:chgData name="buzdugan artur" userId="1770a38c255ab84c" providerId="LiveId" clId="{D83AB901-0A4E-4D04-8301-BB7F3974BFE5}" dt="2023-10-25T17:12:27.401" v="1842" actId="1076"/>
          <ac:spMkLst>
            <pc:docMk/>
            <pc:sldMk cId="3112035290" sldId="384"/>
            <ac:spMk id="6" creationId="{3C6E3B68-183C-BBEC-4193-AC919D19CFF0}"/>
          </ac:spMkLst>
        </pc:spChg>
        <pc:spChg chg="add mod">
          <ac:chgData name="buzdugan artur" userId="1770a38c255ab84c" providerId="LiveId" clId="{D83AB901-0A4E-4D04-8301-BB7F3974BFE5}" dt="2023-10-25T17:20:16.189" v="2013" actId="6549"/>
          <ac:spMkLst>
            <pc:docMk/>
            <pc:sldMk cId="3112035290" sldId="384"/>
            <ac:spMk id="8" creationId="{D892DCF9-2985-DB34-FCFE-7A5AE9BD75A2}"/>
          </ac:spMkLst>
        </pc:spChg>
        <pc:picChg chg="add mod">
          <ac:chgData name="buzdugan artur" userId="1770a38c255ab84c" providerId="LiveId" clId="{D83AB901-0A4E-4D04-8301-BB7F3974BFE5}" dt="2023-10-25T17:12:22.705" v="1841" actId="1076"/>
          <ac:picMkLst>
            <pc:docMk/>
            <pc:sldMk cId="3112035290" sldId="384"/>
            <ac:picMk id="5" creationId="{3B5DDE43-20BB-4190-2608-CA2A79EB7B30}"/>
          </ac:picMkLst>
        </pc:picChg>
      </pc:sldChg>
      <pc:sldChg chg="addSp delSp modSp new mod">
        <pc:chgData name="buzdugan artur" userId="1770a38c255ab84c" providerId="LiveId" clId="{D83AB901-0A4E-4D04-8301-BB7F3974BFE5}" dt="2023-10-25T17:25:00.920" v="2023" actId="1076"/>
        <pc:sldMkLst>
          <pc:docMk/>
          <pc:sldMk cId="4137475462" sldId="385"/>
        </pc:sldMkLst>
        <pc:spChg chg="del">
          <ac:chgData name="buzdugan artur" userId="1770a38c255ab84c" providerId="LiveId" clId="{D83AB901-0A4E-4D04-8301-BB7F3974BFE5}" dt="2023-10-25T17:24:50.913" v="2020" actId="478"/>
          <ac:spMkLst>
            <pc:docMk/>
            <pc:sldMk cId="4137475462" sldId="385"/>
            <ac:spMk id="2" creationId="{EC80DE94-D00F-EC6A-1EC3-302CB111440F}"/>
          </ac:spMkLst>
        </pc:spChg>
        <pc:spChg chg="del">
          <ac:chgData name="buzdugan artur" userId="1770a38c255ab84c" providerId="LiveId" clId="{D83AB901-0A4E-4D04-8301-BB7F3974BFE5}" dt="2023-10-25T17:24:47.986" v="2019"/>
          <ac:spMkLst>
            <pc:docMk/>
            <pc:sldMk cId="4137475462" sldId="385"/>
            <ac:spMk id="3" creationId="{945D2D2A-82F4-D69A-A8A7-41D4B958CE23}"/>
          </ac:spMkLst>
        </pc:spChg>
        <pc:picChg chg="add mod">
          <ac:chgData name="buzdugan artur" userId="1770a38c255ab84c" providerId="LiveId" clId="{D83AB901-0A4E-4D04-8301-BB7F3974BFE5}" dt="2023-10-25T17:25:00.920" v="2023" actId="1076"/>
          <ac:picMkLst>
            <pc:docMk/>
            <pc:sldMk cId="4137475462" sldId="385"/>
            <ac:picMk id="6146" creationId="{36D6619A-8E3F-11DE-F707-45FE3E4A855C}"/>
          </ac:picMkLst>
        </pc:picChg>
      </pc:sldChg>
      <pc:sldChg chg="addSp modSp new mod">
        <pc:chgData name="buzdugan artur" userId="1770a38c255ab84c" providerId="LiveId" clId="{D83AB901-0A4E-4D04-8301-BB7F3974BFE5}" dt="2023-10-25T17:41:29.633" v="2199" actId="1076"/>
        <pc:sldMkLst>
          <pc:docMk/>
          <pc:sldMk cId="1985724192" sldId="386"/>
        </pc:sldMkLst>
        <pc:spChg chg="mod">
          <ac:chgData name="buzdugan artur" userId="1770a38c255ab84c" providerId="LiveId" clId="{D83AB901-0A4E-4D04-8301-BB7F3974BFE5}" dt="2023-10-25T17:38:36.396" v="2153" actId="27636"/>
          <ac:spMkLst>
            <pc:docMk/>
            <pc:sldMk cId="1985724192" sldId="386"/>
            <ac:spMk id="2" creationId="{0FC3AD54-10BB-4E38-EC02-2A1C2167A9C9}"/>
          </ac:spMkLst>
        </pc:spChg>
        <pc:spChg chg="mod">
          <ac:chgData name="buzdugan artur" userId="1770a38c255ab84c" providerId="LiveId" clId="{D83AB901-0A4E-4D04-8301-BB7F3974BFE5}" dt="2023-10-25T17:40:55.080" v="2198" actId="6549"/>
          <ac:spMkLst>
            <pc:docMk/>
            <pc:sldMk cId="1985724192" sldId="386"/>
            <ac:spMk id="3" creationId="{E79336C5-6DF7-9D2C-E685-68CA3269D851}"/>
          </ac:spMkLst>
        </pc:spChg>
        <pc:picChg chg="add mod">
          <ac:chgData name="buzdugan artur" userId="1770a38c255ab84c" providerId="LiveId" clId="{D83AB901-0A4E-4D04-8301-BB7F3974BFE5}" dt="2023-10-25T17:41:29.633" v="2199" actId="1076"/>
          <ac:picMkLst>
            <pc:docMk/>
            <pc:sldMk cId="1985724192" sldId="386"/>
            <ac:picMk id="5" creationId="{1BEED2B9-8953-DF91-6E1F-A7A3D8F21F7C}"/>
          </ac:picMkLst>
        </pc:picChg>
      </pc:sldChg>
      <pc:sldChg chg="addSp delSp modSp new mod">
        <pc:chgData name="buzdugan artur" userId="1770a38c255ab84c" providerId="LiveId" clId="{D83AB901-0A4E-4D04-8301-BB7F3974BFE5}" dt="2023-10-25T17:46:06.439" v="2254" actId="1076"/>
        <pc:sldMkLst>
          <pc:docMk/>
          <pc:sldMk cId="461266883" sldId="387"/>
        </pc:sldMkLst>
        <pc:spChg chg="del">
          <ac:chgData name="buzdugan artur" userId="1770a38c255ab84c" providerId="LiveId" clId="{D83AB901-0A4E-4D04-8301-BB7F3974BFE5}" dt="2023-10-25T17:42:14.090" v="2206" actId="478"/>
          <ac:spMkLst>
            <pc:docMk/>
            <pc:sldMk cId="461266883" sldId="387"/>
            <ac:spMk id="2" creationId="{C5B39846-8AF7-EE53-3D50-6471E50CEA95}"/>
          </ac:spMkLst>
        </pc:spChg>
        <pc:spChg chg="mod">
          <ac:chgData name="buzdugan artur" userId="1770a38c255ab84c" providerId="LiveId" clId="{D83AB901-0A4E-4D04-8301-BB7F3974BFE5}" dt="2023-10-25T17:43:59.214" v="2245" actId="27636"/>
          <ac:spMkLst>
            <pc:docMk/>
            <pc:sldMk cId="461266883" sldId="387"/>
            <ac:spMk id="3" creationId="{EA9B2DC4-9AE1-19A5-2F40-9E2E0ED86C54}"/>
          </ac:spMkLst>
        </pc:spChg>
        <pc:picChg chg="add del mod">
          <ac:chgData name="buzdugan artur" userId="1770a38c255ab84c" providerId="LiveId" clId="{D83AB901-0A4E-4D04-8301-BB7F3974BFE5}" dt="2023-10-25T17:45:41.547" v="2249" actId="478"/>
          <ac:picMkLst>
            <pc:docMk/>
            <pc:sldMk cId="461266883" sldId="387"/>
            <ac:picMk id="4" creationId="{2B5A1EFC-9312-4033-6A28-8E54373BF1AC}"/>
          </ac:picMkLst>
        </pc:picChg>
        <pc:picChg chg="add mod">
          <ac:chgData name="buzdugan artur" userId="1770a38c255ab84c" providerId="LiveId" clId="{D83AB901-0A4E-4D04-8301-BB7F3974BFE5}" dt="2023-10-25T17:45:47.112" v="2251" actId="1076"/>
          <ac:picMkLst>
            <pc:docMk/>
            <pc:sldMk cId="461266883" sldId="387"/>
            <ac:picMk id="5" creationId="{121B54F4-FB70-06FD-C85F-214E93B97ADD}"/>
          </ac:picMkLst>
        </pc:picChg>
        <pc:picChg chg="add mod">
          <ac:chgData name="buzdugan artur" userId="1770a38c255ab84c" providerId="LiveId" clId="{D83AB901-0A4E-4D04-8301-BB7F3974BFE5}" dt="2023-10-25T17:46:06.439" v="2254" actId="1076"/>
          <ac:picMkLst>
            <pc:docMk/>
            <pc:sldMk cId="461266883" sldId="387"/>
            <ac:picMk id="6" creationId="{F0DD0C21-DBA1-2989-EEA3-F1991F94AD14}"/>
          </ac:picMkLst>
        </pc:picChg>
      </pc:sldChg>
      <pc:sldChg chg="delSp modSp add mod">
        <pc:chgData name="buzdugan artur" userId="1770a38c255ab84c" providerId="LiveId" clId="{D83AB901-0A4E-4D04-8301-BB7F3974BFE5}" dt="2023-10-26T05:50:00.811" v="2623" actId="1076"/>
        <pc:sldMkLst>
          <pc:docMk/>
          <pc:sldMk cId="2164580945" sldId="388"/>
        </pc:sldMkLst>
        <pc:spChg chg="del mod">
          <ac:chgData name="buzdugan artur" userId="1770a38c255ab84c" providerId="LiveId" clId="{D83AB901-0A4E-4D04-8301-BB7F3974BFE5}" dt="2023-10-25T17:48:58.342" v="2271"/>
          <ac:spMkLst>
            <pc:docMk/>
            <pc:sldMk cId="2164580945" sldId="388"/>
            <ac:spMk id="2" creationId="{00000000-0000-0000-0000-000000000000}"/>
          </ac:spMkLst>
        </pc:spChg>
        <pc:spChg chg="mod">
          <ac:chgData name="buzdugan artur" userId="1770a38c255ab84c" providerId="LiveId" clId="{D83AB901-0A4E-4D04-8301-BB7F3974BFE5}" dt="2023-10-26T05:50:00.811" v="2623" actId="1076"/>
          <ac:spMkLst>
            <pc:docMk/>
            <pc:sldMk cId="2164580945" sldId="388"/>
            <ac:spMk id="33794" creationId="{00000000-0000-0000-0000-000000000000}"/>
          </ac:spMkLst>
        </pc:spChg>
        <pc:picChg chg="mod">
          <ac:chgData name="buzdugan artur" userId="1770a38c255ab84c" providerId="LiveId" clId="{D83AB901-0A4E-4D04-8301-BB7F3974BFE5}" dt="2023-10-26T05:49:40.421" v="2621" actId="1076"/>
          <ac:picMkLst>
            <pc:docMk/>
            <pc:sldMk cId="2164580945" sldId="388"/>
            <ac:picMk id="3" creationId="{00000000-0000-0000-0000-000000000000}"/>
          </ac:picMkLst>
        </pc:picChg>
        <pc:picChg chg="mod">
          <ac:chgData name="buzdugan artur" userId="1770a38c255ab84c" providerId="LiveId" clId="{D83AB901-0A4E-4D04-8301-BB7F3974BFE5}" dt="2023-10-26T05:49:46.884" v="2622" actId="1076"/>
          <ac:picMkLst>
            <pc:docMk/>
            <pc:sldMk cId="2164580945" sldId="388"/>
            <ac:picMk id="33795" creationId="{00000000-0000-0000-0000-000000000000}"/>
          </ac:picMkLst>
        </pc:picChg>
      </pc:sldChg>
      <pc:sldChg chg="addSp delSp modSp add mod">
        <pc:chgData name="buzdugan artur" userId="1770a38c255ab84c" providerId="LiveId" clId="{D83AB901-0A4E-4D04-8301-BB7F3974BFE5}" dt="2023-10-25T17:51:19.089" v="2319" actId="20577"/>
        <pc:sldMkLst>
          <pc:docMk/>
          <pc:sldMk cId="3377727952" sldId="389"/>
        </pc:sldMkLst>
        <pc:spChg chg="add del">
          <ac:chgData name="buzdugan artur" userId="1770a38c255ab84c" providerId="LiveId" clId="{D83AB901-0A4E-4D04-8301-BB7F3974BFE5}" dt="2023-10-25T17:50:21.174" v="2281" actId="22"/>
          <ac:spMkLst>
            <pc:docMk/>
            <pc:sldMk cId="3377727952" sldId="389"/>
            <ac:spMk id="4" creationId="{92B1CCFD-3F1D-0768-674E-362D29F6FB71}"/>
          </ac:spMkLst>
        </pc:spChg>
        <pc:spChg chg="mod">
          <ac:chgData name="buzdugan artur" userId="1770a38c255ab84c" providerId="LiveId" clId="{D83AB901-0A4E-4D04-8301-BB7F3974BFE5}" dt="2023-10-25T17:51:19.089" v="2319" actId="20577"/>
          <ac:spMkLst>
            <pc:docMk/>
            <pc:sldMk cId="3377727952" sldId="389"/>
            <ac:spMk id="35843" creationId="{00000000-0000-0000-0000-000000000000}"/>
          </ac:spMkLst>
        </pc:spChg>
        <pc:picChg chg="mod">
          <ac:chgData name="buzdugan artur" userId="1770a38c255ab84c" providerId="LiveId" clId="{D83AB901-0A4E-4D04-8301-BB7F3974BFE5}" dt="2023-10-25T17:50:27.948" v="2283" actId="1076"/>
          <ac:picMkLst>
            <pc:docMk/>
            <pc:sldMk cId="3377727952" sldId="389"/>
            <ac:picMk id="35844" creationId="{00000000-0000-0000-0000-000000000000}"/>
          </ac:picMkLst>
        </pc:picChg>
        <pc:picChg chg="mod">
          <ac:chgData name="buzdugan artur" userId="1770a38c255ab84c" providerId="LiveId" clId="{D83AB901-0A4E-4D04-8301-BB7F3974BFE5}" dt="2023-10-25T17:50:32.648" v="2284" actId="1076"/>
          <ac:picMkLst>
            <pc:docMk/>
            <pc:sldMk cId="3377727952" sldId="389"/>
            <ac:picMk id="35845" creationId="{00000000-0000-0000-0000-000000000000}"/>
          </ac:picMkLst>
        </pc:picChg>
        <pc:picChg chg="del mod">
          <ac:chgData name="buzdugan artur" userId="1770a38c255ab84c" providerId="LiveId" clId="{D83AB901-0A4E-4D04-8301-BB7F3974BFE5}" dt="2023-10-25T17:50:36.897" v="2285" actId="478"/>
          <ac:picMkLst>
            <pc:docMk/>
            <pc:sldMk cId="3377727952" sldId="389"/>
            <ac:picMk id="35846" creationId="{00000000-0000-0000-0000-000000000000}"/>
          </ac:picMkLst>
        </pc:picChg>
      </pc:sldChg>
      <pc:sldChg chg="addSp modSp add mod">
        <pc:chgData name="buzdugan artur" userId="1770a38c255ab84c" providerId="LiveId" clId="{D83AB901-0A4E-4D04-8301-BB7F3974BFE5}" dt="2023-10-25T17:53:44.124" v="2336" actId="1076"/>
        <pc:sldMkLst>
          <pc:docMk/>
          <pc:sldMk cId="778524837" sldId="390"/>
        </pc:sldMkLst>
        <pc:spChg chg="mod">
          <ac:chgData name="buzdugan artur" userId="1770a38c255ab84c" providerId="LiveId" clId="{D83AB901-0A4E-4D04-8301-BB7F3974BFE5}" dt="2023-10-25T17:52:45.365" v="2331" actId="14100"/>
          <ac:spMkLst>
            <pc:docMk/>
            <pc:sldMk cId="778524837" sldId="390"/>
            <ac:spMk id="37890" creationId="{00000000-0000-0000-0000-000000000000}"/>
          </ac:spMkLst>
        </pc:spChg>
        <pc:picChg chg="add mod">
          <ac:chgData name="buzdugan artur" userId="1770a38c255ab84c" providerId="LiveId" clId="{D83AB901-0A4E-4D04-8301-BB7F3974BFE5}" dt="2023-10-25T17:53:44.124" v="2336" actId="1076"/>
          <ac:picMkLst>
            <pc:docMk/>
            <pc:sldMk cId="778524837" sldId="390"/>
            <ac:picMk id="2" creationId="{318384FF-3705-6167-62DE-27F188A627C8}"/>
          </ac:picMkLst>
        </pc:picChg>
        <pc:picChg chg="mod">
          <ac:chgData name="buzdugan artur" userId="1770a38c255ab84c" providerId="LiveId" clId="{D83AB901-0A4E-4D04-8301-BB7F3974BFE5}" dt="2023-10-25T17:52:56.328" v="2333" actId="14100"/>
          <ac:picMkLst>
            <pc:docMk/>
            <pc:sldMk cId="778524837" sldId="390"/>
            <ac:picMk id="37891" creationId="{00000000-0000-0000-0000-000000000000}"/>
          </ac:picMkLst>
        </pc:picChg>
      </pc:sldChg>
      <pc:sldChg chg="add">
        <pc:chgData name="buzdugan artur" userId="1770a38c255ab84c" providerId="LiveId" clId="{D83AB901-0A4E-4D04-8301-BB7F3974BFE5}" dt="2023-10-25T17:54:45.869" v="2337"/>
        <pc:sldMkLst>
          <pc:docMk/>
          <pc:sldMk cId="197558188" sldId="391"/>
        </pc:sldMkLst>
      </pc:sldChg>
      <pc:sldChg chg="delSp modSp add mod">
        <pc:chgData name="buzdugan artur" userId="1770a38c255ab84c" providerId="LiveId" clId="{D83AB901-0A4E-4D04-8301-BB7F3974BFE5}" dt="2023-10-25T17:56:29.488" v="2344" actId="1076"/>
        <pc:sldMkLst>
          <pc:docMk/>
          <pc:sldMk cId="3349535808" sldId="392"/>
        </pc:sldMkLst>
        <pc:spChg chg="del">
          <ac:chgData name="buzdugan artur" userId="1770a38c255ab84c" providerId="LiveId" clId="{D83AB901-0A4E-4D04-8301-BB7F3974BFE5}" dt="2023-10-25T17:56:25.979" v="2343" actId="478"/>
          <ac:spMkLst>
            <pc:docMk/>
            <pc:sldMk cId="3349535808" sldId="392"/>
            <ac:spMk id="2" creationId="{00000000-0000-0000-0000-000000000000}"/>
          </ac:spMkLst>
        </pc:spChg>
        <pc:graphicFrameChg chg="mod">
          <ac:chgData name="buzdugan artur" userId="1770a38c255ab84c" providerId="LiveId" clId="{D83AB901-0A4E-4D04-8301-BB7F3974BFE5}" dt="2023-10-25T17:56:29.488" v="2344" actId="1076"/>
          <ac:graphicFrameMkLst>
            <pc:docMk/>
            <pc:sldMk cId="3349535808" sldId="392"/>
            <ac:graphicFrameMk id="4" creationId="{00000000-0000-0000-0000-000000000000}"/>
          </ac:graphicFrameMkLst>
        </pc:graphicFrameChg>
      </pc:sldChg>
      <pc:sldChg chg="addSp delSp modSp new mod">
        <pc:chgData name="buzdugan artur" userId="1770a38c255ab84c" providerId="LiveId" clId="{D83AB901-0A4E-4D04-8301-BB7F3974BFE5}" dt="2023-10-25T18:00:32.942" v="2372" actId="20577"/>
        <pc:sldMkLst>
          <pc:docMk/>
          <pc:sldMk cId="1516295228" sldId="393"/>
        </pc:sldMkLst>
        <pc:spChg chg="mod">
          <ac:chgData name="buzdugan artur" userId="1770a38c255ab84c" providerId="LiveId" clId="{D83AB901-0A4E-4D04-8301-BB7F3974BFE5}" dt="2023-10-25T18:00:32.942" v="2372" actId="20577"/>
          <ac:spMkLst>
            <pc:docMk/>
            <pc:sldMk cId="1516295228" sldId="393"/>
            <ac:spMk id="2" creationId="{FE9EB5AE-CEF0-317A-7867-59FB977F3E4A}"/>
          </ac:spMkLst>
        </pc:spChg>
        <pc:spChg chg="del">
          <ac:chgData name="buzdugan artur" userId="1770a38c255ab84c" providerId="LiveId" clId="{D83AB901-0A4E-4D04-8301-BB7F3974BFE5}" dt="2023-10-25T18:00:23.282" v="2356"/>
          <ac:spMkLst>
            <pc:docMk/>
            <pc:sldMk cId="1516295228" sldId="393"/>
            <ac:spMk id="3" creationId="{E204EE48-7913-6F83-752B-D43A15954E02}"/>
          </ac:spMkLst>
        </pc:spChg>
        <pc:picChg chg="add mod">
          <ac:chgData name="buzdugan artur" userId="1770a38c255ab84c" providerId="LiveId" clId="{D83AB901-0A4E-4D04-8301-BB7F3974BFE5}" dt="2023-10-25T18:00:23.282" v="2356"/>
          <ac:picMkLst>
            <pc:docMk/>
            <pc:sldMk cId="1516295228" sldId="393"/>
            <ac:picMk id="4" creationId="{9852C946-5D69-EBF7-22CD-9375EEF9B567}"/>
          </ac:picMkLst>
        </pc:picChg>
      </pc:sldChg>
      <pc:sldChg chg="addSp modSp mod">
        <pc:chgData name="buzdugan artur" userId="1770a38c255ab84c" providerId="LiveId" clId="{D83AB901-0A4E-4D04-8301-BB7F3974BFE5}" dt="2023-10-25T18:07:24.999" v="2402" actId="6549"/>
        <pc:sldMkLst>
          <pc:docMk/>
          <pc:sldMk cId="1839262446" sldId="394"/>
        </pc:sldMkLst>
        <pc:spChg chg="add mod">
          <ac:chgData name="buzdugan artur" userId="1770a38c255ab84c" providerId="LiveId" clId="{D83AB901-0A4E-4D04-8301-BB7F3974BFE5}" dt="2023-10-25T18:07:24.999" v="2402" actId="6549"/>
          <ac:spMkLst>
            <pc:docMk/>
            <pc:sldMk cId="1839262446" sldId="394"/>
            <ac:spMk id="2" creationId="{D820F934-1FF2-5EE1-9CB2-C94E5497C13F}"/>
          </ac:spMkLst>
        </pc:spChg>
      </pc:sldChg>
      <pc:sldChg chg="addSp modSp new mod">
        <pc:chgData name="buzdugan artur" userId="1770a38c255ab84c" providerId="LiveId" clId="{D83AB901-0A4E-4D04-8301-BB7F3974BFE5}" dt="2023-10-26T06:15:00.592" v="2841" actId="1076"/>
        <pc:sldMkLst>
          <pc:docMk/>
          <pc:sldMk cId="2438709399" sldId="395"/>
        </pc:sldMkLst>
        <pc:spChg chg="mod">
          <ac:chgData name="buzdugan artur" userId="1770a38c255ab84c" providerId="LiveId" clId="{D83AB901-0A4E-4D04-8301-BB7F3974BFE5}" dt="2023-10-26T06:15:00.592" v="2841" actId="1076"/>
          <ac:spMkLst>
            <pc:docMk/>
            <pc:sldMk cId="2438709399" sldId="395"/>
            <ac:spMk id="2" creationId="{AE5CD0A1-DC07-C3C9-FC56-BD67F98696C6}"/>
          </ac:spMkLst>
        </pc:spChg>
        <pc:spChg chg="mod">
          <ac:chgData name="buzdugan artur" userId="1770a38c255ab84c" providerId="LiveId" clId="{D83AB901-0A4E-4D04-8301-BB7F3974BFE5}" dt="2023-10-26T06:14:20.480" v="2817" actId="1076"/>
          <ac:spMkLst>
            <pc:docMk/>
            <pc:sldMk cId="2438709399" sldId="395"/>
            <ac:spMk id="3" creationId="{1B1E9DD3-F073-0D8F-4F5E-E150BEAA9E15}"/>
          </ac:spMkLst>
        </pc:spChg>
        <pc:spChg chg="add mod">
          <ac:chgData name="buzdugan artur" userId="1770a38c255ab84c" providerId="LiveId" clId="{D83AB901-0A4E-4D04-8301-BB7F3974BFE5}" dt="2023-10-26T06:14:52.356" v="2839" actId="1076"/>
          <ac:spMkLst>
            <pc:docMk/>
            <pc:sldMk cId="2438709399" sldId="395"/>
            <ac:spMk id="7" creationId="{3B3DE14F-9854-922C-5E58-24201CFE2F81}"/>
          </ac:spMkLst>
        </pc:spChg>
        <pc:picChg chg="add mod">
          <ac:chgData name="buzdugan artur" userId="1770a38c255ab84c" providerId="LiveId" clId="{D83AB901-0A4E-4D04-8301-BB7F3974BFE5}" dt="2023-10-26T06:13:12.636" v="2802" actId="1076"/>
          <ac:picMkLst>
            <pc:docMk/>
            <pc:sldMk cId="2438709399" sldId="395"/>
            <ac:picMk id="5" creationId="{A21579EA-C234-48DA-3A02-D9955891F8B1}"/>
          </ac:picMkLst>
        </pc:picChg>
      </pc:sldChg>
      <pc:sldChg chg="addSp modSp new mod">
        <pc:chgData name="buzdugan artur" userId="1770a38c255ab84c" providerId="LiveId" clId="{D83AB901-0A4E-4D04-8301-BB7F3974BFE5}" dt="2023-10-26T06:27:17.718" v="2921" actId="1076"/>
        <pc:sldMkLst>
          <pc:docMk/>
          <pc:sldMk cId="2234499126" sldId="396"/>
        </pc:sldMkLst>
        <pc:spChg chg="mod">
          <ac:chgData name="buzdugan artur" userId="1770a38c255ab84c" providerId="LiveId" clId="{D83AB901-0A4E-4D04-8301-BB7F3974BFE5}" dt="2023-10-26T06:27:17.718" v="2921" actId="1076"/>
          <ac:spMkLst>
            <pc:docMk/>
            <pc:sldMk cId="2234499126" sldId="396"/>
            <ac:spMk id="2" creationId="{667DD557-59A5-D98B-92E6-E143E3F821CB}"/>
          </ac:spMkLst>
        </pc:spChg>
        <pc:spChg chg="mod">
          <ac:chgData name="buzdugan artur" userId="1770a38c255ab84c" providerId="LiveId" clId="{D83AB901-0A4E-4D04-8301-BB7F3974BFE5}" dt="2023-10-26T06:27:07.976" v="2918" actId="1076"/>
          <ac:spMkLst>
            <pc:docMk/>
            <pc:sldMk cId="2234499126" sldId="396"/>
            <ac:spMk id="3" creationId="{604C31F0-DA12-5DE1-4E6A-0B4C7B3EA1CC}"/>
          </ac:spMkLst>
        </pc:spChg>
        <pc:picChg chg="add mod">
          <ac:chgData name="buzdugan artur" userId="1770a38c255ab84c" providerId="LiveId" clId="{D83AB901-0A4E-4D04-8301-BB7F3974BFE5}" dt="2023-10-26T06:26:19.192" v="2906" actId="1076"/>
          <ac:picMkLst>
            <pc:docMk/>
            <pc:sldMk cId="2234499126" sldId="396"/>
            <ac:picMk id="5" creationId="{12007C98-D6BA-A1A7-2EA1-25FD5474F281}"/>
          </ac:picMkLst>
        </pc:picChg>
        <pc:picChg chg="add mod">
          <ac:chgData name="buzdugan artur" userId="1770a38c255ab84c" providerId="LiveId" clId="{D83AB901-0A4E-4D04-8301-BB7F3974BFE5}" dt="2023-10-26T06:27:11.075" v="2919" actId="14100"/>
          <ac:picMkLst>
            <pc:docMk/>
            <pc:sldMk cId="2234499126" sldId="396"/>
            <ac:picMk id="7" creationId="{600450EF-AFD9-D765-94ED-9C6AB2694954}"/>
          </ac:picMkLst>
        </pc:picChg>
      </pc:sldChg>
      <pc:sldChg chg="delSp modSp new mod">
        <pc:chgData name="buzdugan artur" userId="1770a38c255ab84c" providerId="LiveId" clId="{D83AB901-0A4E-4D04-8301-BB7F3974BFE5}" dt="2023-10-26T06:28:29.390" v="2945" actId="114"/>
        <pc:sldMkLst>
          <pc:docMk/>
          <pc:sldMk cId="3620023674" sldId="397"/>
        </pc:sldMkLst>
        <pc:spChg chg="del mod">
          <ac:chgData name="buzdugan artur" userId="1770a38c255ab84c" providerId="LiveId" clId="{D83AB901-0A4E-4D04-8301-BB7F3974BFE5}" dt="2023-10-26T06:28:04.039" v="2923" actId="478"/>
          <ac:spMkLst>
            <pc:docMk/>
            <pc:sldMk cId="3620023674" sldId="397"/>
            <ac:spMk id="2" creationId="{C2D2EBB3-7032-5B43-2662-2576E3D9ED8A}"/>
          </ac:spMkLst>
        </pc:spChg>
        <pc:spChg chg="mod">
          <ac:chgData name="buzdugan artur" userId="1770a38c255ab84c" providerId="LiveId" clId="{D83AB901-0A4E-4D04-8301-BB7F3974BFE5}" dt="2023-10-26T06:28:29.390" v="2945" actId="114"/>
          <ac:spMkLst>
            <pc:docMk/>
            <pc:sldMk cId="3620023674" sldId="397"/>
            <ac:spMk id="3" creationId="{05FDA349-6D54-DFBD-7D04-610F8A50280F}"/>
          </ac:spMkLst>
        </pc:spChg>
      </pc:sldChg>
      <pc:sldChg chg="addSp delSp modSp new del mod">
        <pc:chgData name="buzdugan artur" userId="1770a38c255ab84c" providerId="LiveId" clId="{D83AB901-0A4E-4D04-8301-BB7F3974BFE5}" dt="2023-10-29T08:20:55.630" v="5811" actId="47"/>
        <pc:sldMkLst>
          <pc:docMk/>
          <pc:sldMk cId="1234281740" sldId="398"/>
        </pc:sldMkLst>
        <pc:spChg chg="mod">
          <ac:chgData name="buzdugan artur" userId="1770a38c255ab84c" providerId="LiveId" clId="{D83AB901-0A4E-4D04-8301-BB7F3974BFE5}" dt="2023-10-26T07:50:40.611" v="4928" actId="6549"/>
          <ac:spMkLst>
            <pc:docMk/>
            <pc:sldMk cId="1234281740" sldId="398"/>
            <ac:spMk id="2" creationId="{A86D9598-C911-E14A-0EB4-1048AC30135C}"/>
          </ac:spMkLst>
        </pc:spChg>
        <pc:spChg chg="mod">
          <ac:chgData name="buzdugan artur" userId="1770a38c255ab84c" providerId="LiveId" clId="{D83AB901-0A4E-4D04-8301-BB7F3974BFE5}" dt="2023-10-26T07:50:47.173" v="4937" actId="6549"/>
          <ac:spMkLst>
            <pc:docMk/>
            <pc:sldMk cId="1234281740" sldId="398"/>
            <ac:spMk id="3" creationId="{287C7518-2E85-2151-B61C-454CC859F5E5}"/>
          </ac:spMkLst>
        </pc:spChg>
        <pc:picChg chg="add del mod">
          <ac:chgData name="buzdugan artur" userId="1770a38c255ab84c" providerId="LiveId" clId="{D83AB901-0A4E-4D04-8301-BB7F3974BFE5}" dt="2023-10-26T07:16:58.228" v="3642" actId="478"/>
          <ac:picMkLst>
            <pc:docMk/>
            <pc:sldMk cId="1234281740" sldId="398"/>
            <ac:picMk id="4" creationId="{F49F1FCD-0FE8-45E9-2D54-B975E4D6DEB3}"/>
          </ac:picMkLst>
        </pc:picChg>
        <pc:picChg chg="add del mod">
          <ac:chgData name="buzdugan artur" userId="1770a38c255ab84c" providerId="LiveId" clId="{D83AB901-0A4E-4D04-8301-BB7F3974BFE5}" dt="2023-10-26T07:15:40.443" v="3629" actId="478"/>
          <ac:picMkLst>
            <pc:docMk/>
            <pc:sldMk cId="1234281740" sldId="398"/>
            <ac:picMk id="1026" creationId="{D0D2AD31-1B3C-AE2F-B548-05C1E72017DC}"/>
          </ac:picMkLst>
        </pc:picChg>
      </pc:sldChg>
      <pc:sldChg chg="addSp delSp modSp new del mod">
        <pc:chgData name="buzdugan artur" userId="1770a38c255ab84c" providerId="LiveId" clId="{D83AB901-0A4E-4D04-8301-BB7F3974BFE5}" dt="2023-10-29T08:20:55.630" v="5811" actId="47"/>
        <pc:sldMkLst>
          <pc:docMk/>
          <pc:sldMk cId="2916624897" sldId="399"/>
        </pc:sldMkLst>
        <pc:spChg chg="mod">
          <ac:chgData name="buzdugan artur" userId="1770a38c255ab84c" providerId="LiveId" clId="{D83AB901-0A4E-4D04-8301-BB7F3974BFE5}" dt="2023-10-26T06:50:41.272" v="3263" actId="14100"/>
          <ac:spMkLst>
            <pc:docMk/>
            <pc:sldMk cId="2916624897" sldId="399"/>
            <ac:spMk id="2" creationId="{9061BE6A-002F-25D5-1771-F9C7824B078E}"/>
          </ac:spMkLst>
        </pc:spChg>
        <pc:spChg chg="mod">
          <ac:chgData name="buzdugan artur" userId="1770a38c255ab84c" providerId="LiveId" clId="{D83AB901-0A4E-4D04-8301-BB7F3974BFE5}" dt="2023-10-26T07:15:06.452" v="3626" actId="27636"/>
          <ac:spMkLst>
            <pc:docMk/>
            <pc:sldMk cId="2916624897" sldId="399"/>
            <ac:spMk id="3" creationId="{1ED21A17-7965-C263-FF6E-B86307446FBE}"/>
          </ac:spMkLst>
        </pc:spChg>
        <pc:picChg chg="add mod">
          <ac:chgData name="buzdugan artur" userId="1770a38c255ab84c" providerId="LiveId" clId="{D83AB901-0A4E-4D04-8301-BB7F3974BFE5}" dt="2023-10-26T07:16:12.633" v="3637" actId="1076"/>
          <ac:picMkLst>
            <pc:docMk/>
            <pc:sldMk cId="2916624897" sldId="399"/>
            <ac:picMk id="5" creationId="{A4ECAC21-C2DB-C8C3-AAE4-24BD471FC862}"/>
          </ac:picMkLst>
        </pc:picChg>
        <pc:picChg chg="add del mod">
          <ac:chgData name="buzdugan artur" userId="1770a38c255ab84c" providerId="LiveId" clId="{D83AB901-0A4E-4D04-8301-BB7F3974BFE5}" dt="2023-10-26T07:09:18.012" v="3523" actId="478"/>
          <ac:picMkLst>
            <pc:docMk/>
            <pc:sldMk cId="2916624897" sldId="399"/>
            <ac:picMk id="7" creationId="{8D506EF1-6EF8-7554-4E71-FC141864D577}"/>
          </ac:picMkLst>
        </pc:picChg>
        <pc:picChg chg="add del mod">
          <ac:chgData name="buzdugan artur" userId="1770a38c255ab84c" providerId="LiveId" clId="{D83AB901-0A4E-4D04-8301-BB7F3974BFE5}" dt="2023-10-26T07:09:17.209" v="3522" actId="478"/>
          <ac:picMkLst>
            <pc:docMk/>
            <pc:sldMk cId="2916624897" sldId="399"/>
            <ac:picMk id="9" creationId="{97E69F5E-C806-9060-0F73-E21118DBC670}"/>
          </ac:picMkLst>
        </pc:picChg>
        <pc:picChg chg="add del mod">
          <ac:chgData name="buzdugan artur" userId="1770a38c255ab84c" providerId="LiveId" clId="{D83AB901-0A4E-4D04-8301-BB7F3974BFE5}" dt="2023-10-26T07:09:16.491" v="3521" actId="478"/>
          <ac:picMkLst>
            <pc:docMk/>
            <pc:sldMk cId="2916624897" sldId="399"/>
            <ac:picMk id="11" creationId="{FB792D33-C70F-00B2-0D49-2A5123C3904B}"/>
          </ac:picMkLst>
        </pc:picChg>
        <pc:picChg chg="add mod">
          <ac:chgData name="buzdugan artur" userId="1770a38c255ab84c" providerId="LiveId" clId="{D83AB901-0A4E-4D04-8301-BB7F3974BFE5}" dt="2023-10-26T07:16:07.911" v="3635" actId="14100"/>
          <ac:picMkLst>
            <pc:docMk/>
            <pc:sldMk cId="2916624897" sldId="399"/>
            <ac:picMk id="13" creationId="{DB74821B-3E12-2095-4F87-D8262D9F6E13}"/>
          </ac:picMkLst>
        </pc:picChg>
        <pc:picChg chg="add mod">
          <ac:chgData name="buzdugan artur" userId="1770a38c255ab84c" providerId="LiveId" clId="{D83AB901-0A4E-4D04-8301-BB7F3974BFE5}" dt="2023-10-26T07:16:14.659" v="3638" actId="1076"/>
          <ac:picMkLst>
            <pc:docMk/>
            <pc:sldMk cId="2916624897" sldId="399"/>
            <ac:picMk id="14" creationId="{72F90862-4A3A-7277-4965-803865CE65C7}"/>
          </ac:picMkLst>
        </pc:picChg>
      </pc:sldChg>
      <pc:sldChg chg="addSp modSp new del mod">
        <pc:chgData name="buzdugan artur" userId="1770a38c255ab84c" providerId="LiveId" clId="{D83AB901-0A4E-4D04-8301-BB7F3974BFE5}" dt="2023-10-29T08:20:55.630" v="5811" actId="47"/>
        <pc:sldMkLst>
          <pc:docMk/>
          <pc:sldMk cId="1228203103" sldId="400"/>
        </pc:sldMkLst>
        <pc:spChg chg="mod">
          <ac:chgData name="buzdugan artur" userId="1770a38c255ab84c" providerId="LiveId" clId="{D83AB901-0A4E-4D04-8301-BB7F3974BFE5}" dt="2023-10-26T07:25:30.086" v="4096" actId="14100"/>
          <ac:spMkLst>
            <pc:docMk/>
            <pc:sldMk cId="1228203103" sldId="400"/>
            <ac:spMk id="2" creationId="{85937013-8364-6247-7C20-95EB641A4080}"/>
          </ac:spMkLst>
        </pc:spChg>
        <pc:spChg chg="mod">
          <ac:chgData name="buzdugan artur" userId="1770a38c255ab84c" providerId="LiveId" clId="{D83AB901-0A4E-4D04-8301-BB7F3974BFE5}" dt="2023-10-26T07:31:59.255" v="4255" actId="20577"/>
          <ac:spMkLst>
            <pc:docMk/>
            <pc:sldMk cId="1228203103" sldId="400"/>
            <ac:spMk id="3" creationId="{60D468E1-A270-0A66-2042-EAE3ADCD572C}"/>
          </ac:spMkLst>
        </pc:spChg>
        <pc:picChg chg="add mod">
          <ac:chgData name="buzdugan artur" userId="1770a38c255ab84c" providerId="LiveId" clId="{D83AB901-0A4E-4D04-8301-BB7F3974BFE5}" dt="2023-10-26T07:32:04.033" v="4256" actId="1076"/>
          <ac:picMkLst>
            <pc:docMk/>
            <pc:sldMk cId="1228203103" sldId="400"/>
            <ac:picMk id="4" creationId="{6FF7CFCC-60A2-49AE-7FF4-AA1132AAB9EB}"/>
          </ac:picMkLst>
        </pc:picChg>
        <pc:picChg chg="add mod">
          <ac:chgData name="buzdugan artur" userId="1770a38c255ab84c" providerId="LiveId" clId="{D83AB901-0A4E-4D04-8301-BB7F3974BFE5}" dt="2023-10-26T07:26:30.774" v="4106" actId="1076"/>
          <ac:picMkLst>
            <pc:docMk/>
            <pc:sldMk cId="1228203103" sldId="400"/>
            <ac:picMk id="6" creationId="{3077479D-A769-26BE-4204-0A2A4A2DD906}"/>
          </ac:picMkLst>
        </pc:picChg>
        <pc:picChg chg="add mod">
          <ac:chgData name="buzdugan artur" userId="1770a38c255ab84c" providerId="LiveId" clId="{D83AB901-0A4E-4D04-8301-BB7F3974BFE5}" dt="2023-10-26T07:31:15.322" v="4205" actId="1076"/>
          <ac:picMkLst>
            <pc:docMk/>
            <pc:sldMk cId="1228203103" sldId="400"/>
            <ac:picMk id="8" creationId="{5D7E3720-23F8-7DFB-AAEB-A31CF1A2BF35}"/>
          </ac:picMkLst>
        </pc:picChg>
      </pc:sldChg>
      <pc:sldChg chg="modSp new del mod">
        <pc:chgData name="buzdugan artur" userId="1770a38c255ab84c" providerId="LiveId" clId="{D83AB901-0A4E-4D04-8301-BB7F3974BFE5}" dt="2023-10-29T08:20:55.630" v="5811" actId="47"/>
        <pc:sldMkLst>
          <pc:docMk/>
          <pc:sldMk cId="1035205212" sldId="401"/>
        </pc:sldMkLst>
        <pc:spChg chg="mod">
          <ac:chgData name="buzdugan artur" userId="1770a38c255ab84c" providerId="LiveId" clId="{D83AB901-0A4E-4D04-8301-BB7F3974BFE5}" dt="2023-10-26T07:33:25.537" v="4291" actId="14100"/>
          <ac:spMkLst>
            <pc:docMk/>
            <pc:sldMk cId="1035205212" sldId="401"/>
            <ac:spMk id="2" creationId="{B735C186-7D17-F00F-DAF0-64D4F3BF8B81}"/>
          </ac:spMkLst>
        </pc:spChg>
        <pc:spChg chg="mod">
          <ac:chgData name="buzdugan artur" userId="1770a38c255ab84c" providerId="LiveId" clId="{D83AB901-0A4E-4D04-8301-BB7F3974BFE5}" dt="2023-10-26T07:51:32.060" v="4994" actId="6549"/>
          <ac:spMkLst>
            <pc:docMk/>
            <pc:sldMk cId="1035205212" sldId="401"/>
            <ac:spMk id="3" creationId="{9412C274-5938-1A02-E94D-5D02A67A2EDD}"/>
          </ac:spMkLst>
        </pc:spChg>
      </pc:sldChg>
      <pc:sldChg chg="modSp new del mod">
        <pc:chgData name="buzdugan artur" userId="1770a38c255ab84c" providerId="LiveId" clId="{D83AB901-0A4E-4D04-8301-BB7F3974BFE5}" dt="2023-10-29T08:20:55.630" v="5811" actId="47"/>
        <pc:sldMkLst>
          <pc:docMk/>
          <pc:sldMk cId="3015203992" sldId="402"/>
        </pc:sldMkLst>
        <pc:spChg chg="mod">
          <ac:chgData name="buzdugan artur" userId="1770a38c255ab84c" providerId="LiveId" clId="{D83AB901-0A4E-4D04-8301-BB7F3974BFE5}" dt="2023-10-26T07:43:36.642" v="4452" actId="113"/>
          <ac:spMkLst>
            <pc:docMk/>
            <pc:sldMk cId="3015203992" sldId="402"/>
            <ac:spMk id="2" creationId="{29C1A6AA-7C4F-6E91-B534-439CE316D824}"/>
          </ac:spMkLst>
        </pc:spChg>
        <pc:spChg chg="mod">
          <ac:chgData name="buzdugan artur" userId="1770a38c255ab84c" providerId="LiveId" clId="{D83AB901-0A4E-4D04-8301-BB7F3974BFE5}" dt="2023-10-26T07:49:24.818" v="4909" actId="20577"/>
          <ac:spMkLst>
            <pc:docMk/>
            <pc:sldMk cId="3015203992" sldId="402"/>
            <ac:spMk id="3" creationId="{BC46ED6D-151D-A91B-76B3-054497C363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845D8-E607-42DE-B156-C69E28FA106C}" type="datetimeFigureOut">
              <a:rPr lang="ro-RO" smtClean="0"/>
              <a:t>29.03.2024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A6D9C-7A60-4ABA-AC13-076AEE3C6FEE}" type="slidenum">
              <a:rPr lang="ro-RO" smtClean="0"/>
              <a:t>‹#›</a:t>
            </a:fld>
            <a:endParaRPr lang="ro-RO"/>
          </a:p>
        </p:txBody>
      </p:sp>
    </p:spTree>
    <p:extLst>
      <p:ext uri="{BB962C8B-B14F-4D97-AF65-F5344CB8AC3E}">
        <p14:creationId xmlns:p14="http://schemas.microsoft.com/office/powerpoint/2010/main" val="253783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3DA9C291-B603-4C78-B455-637A22B26CD4}" type="slidenum">
              <a:rPr lang="en-US" altLang="en-US" smtClean="0"/>
              <a:pPr>
                <a:defRPr/>
              </a:pPr>
              <a:t>14</a:t>
            </a:fld>
            <a:endParaRPr lang="en-US" altLang="en-US"/>
          </a:p>
        </p:txBody>
      </p:sp>
    </p:spTree>
    <p:extLst>
      <p:ext uri="{BB962C8B-B14F-4D97-AF65-F5344CB8AC3E}">
        <p14:creationId xmlns:p14="http://schemas.microsoft.com/office/powerpoint/2010/main" val="386692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3C03D7FC-C281-48F5-ADF7-9E4A25CBC106}" type="datetimeFigureOut">
              <a:rPr lang="ro-RO" smtClean="0"/>
              <a:t>29.03.2024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90128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3C03D7FC-C281-48F5-ADF7-9E4A25CBC106}" type="datetimeFigureOut">
              <a:rPr lang="ro-RO" smtClean="0"/>
              <a:t>29.03.2024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929562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3C03D7FC-C281-48F5-ADF7-9E4A25CBC106}" type="datetimeFigureOut">
              <a:rPr lang="ro-RO" smtClean="0"/>
              <a:t>29.03.2024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87113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3C03D7FC-C281-48F5-ADF7-9E4A25CBC106}" type="datetimeFigureOut">
              <a:rPr lang="ro-RO" smtClean="0"/>
              <a:t>29.03.2024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23821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3D7FC-C281-48F5-ADF7-9E4A25CBC106}" type="datetimeFigureOut">
              <a:rPr lang="ro-RO" smtClean="0"/>
              <a:t>29.03.2024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3452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3C03D7FC-C281-48F5-ADF7-9E4A25CBC106}" type="datetimeFigureOut">
              <a:rPr lang="ro-RO" smtClean="0"/>
              <a:t>29.03.2024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188466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3C03D7FC-C281-48F5-ADF7-9E4A25CBC106}" type="datetimeFigureOut">
              <a:rPr lang="ro-RO" smtClean="0"/>
              <a:t>29.03.2024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1319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3C03D7FC-C281-48F5-ADF7-9E4A25CBC106}" type="datetimeFigureOut">
              <a:rPr lang="ro-RO" smtClean="0"/>
              <a:t>29.03.2024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132404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3D7FC-C281-48F5-ADF7-9E4A25CBC106}" type="datetimeFigureOut">
              <a:rPr lang="ro-RO" smtClean="0"/>
              <a:t>29.03.2024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62401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3D7FC-C281-48F5-ADF7-9E4A25CBC106}" type="datetimeFigureOut">
              <a:rPr lang="ro-RO" smtClean="0"/>
              <a:t>29.03.2024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2107383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03D7FC-C281-48F5-ADF7-9E4A25CBC106}" type="datetimeFigureOut">
              <a:rPr lang="ro-RO" smtClean="0"/>
              <a:t>29.03.2024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68947F6-C749-4C52-A65C-72FB5D46682D}" type="slidenum">
              <a:rPr lang="ro-RO" smtClean="0"/>
              <a:t>‹#›</a:t>
            </a:fld>
            <a:endParaRPr lang="ro-RO"/>
          </a:p>
        </p:txBody>
      </p:sp>
    </p:spTree>
    <p:extLst>
      <p:ext uri="{BB962C8B-B14F-4D97-AF65-F5344CB8AC3E}">
        <p14:creationId xmlns:p14="http://schemas.microsoft.com/office/powerpoint/2010/main" val="424516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3D7FC-C281-48F5-ADF7-9E4A25CBC106}" type="datetimeFigureOut">
              <a:rPr lang="ro-RO" smtClean="0"/>
              <a:t>29.03.2024</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947F6-C749-4C52-A65C-72FB5D46682D}" type="slidenum">
              <a:rPr lang="ro-RO" smtClean="0"/>
              <a:t>‹#›</a:t>
            </a:fld>
            <a:endParaRPr lang="ro-RO"/>
          </a:p>
        </p:txBody>
      </p:sp>
    </p:spTree>
    <p:extLst>
      <p:ext uri="{BB962C8B-B14F-4D97-AF65-F5344CB8AC3E}">
        <p14:creationId xmlns:p14="http://schemas.microsoft.com/office/powerpoint/2010/main" val="139719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0AgPUikpvpM" TargetMode="External"/><Relationship Id="rId2" Type="http://schemas.openxmlformats.org/officeDocument/2006/relationships/hyperlink" Target="https://www.geeksforgeeks.org/thyristor/" TargetMode="External"/><Relationship Id="rId1" Type="http://schemas.openxmlformats.org/officeDocument/2006/relationships/slideLayout" Target="../slideLayouts/slideLayout1.xml"/><Relationship Id="rId4" Type="http://schemas.openxmlformats.org/officeDocument/2006/relationships/hyperlink" Target="https://instrumentationtools.com/power-electronic-devices-specification-and-classification/#three-terminal-devi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o.wikipedia.org/wiki/Tiristor" TargetMode="External"/><Relationship Id="rId2" Type="http://schemas.openxmlformats.org/officeDocument/2006/relationships/hyperlink" Target="https://ro.wikipedia.org/wiki/Limba_englez%C4%83"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ro.wikipedia.org/wiki/Jonc%C8%9Biune_p-n"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muhaz.org/23-regulatoare-electronice-de-tensiune-regulator-cu-a-o.html"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muhaz.org/reprezentarea-numerelor-si-operatiilor-aritmetice-1-clasificar.html"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electricalbaba.com/switching-characteristics-scr/" TargetMode="External"/><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7841"/>
            <a:ext cx="9144000" cy="2594068"/>
          </a:xfrm>
        </p:spPr>
        <p:txBody>
          <a:bodyPr>
            <a:normAutofit/>
          </a:bodyPr>
          <a:lstStyle/>
          <a:p>
            <a:r>
              <a:rPr lang="en-US" altLang="en-US" sz="4000" b="1" dirty="0"/>
              <a:t>Tema: </a:t>
            </a:r>
            <a:br>
              <a:rPr lang="en-US" altLang="en-US" sz="4000" b="1" dirty="0"/>
            </a:br>
            <a:br>
              <a:rPr lang="en-US" altLang="en-US" sz="4000" b="1" dirty="0"/>
            </a:br>
            <a:r>
              <a:rPr lang="en-US" altLang="en-US" sz="4000" b="1" dirty="0"/>
              <a:t>Familia </a:t>
            </a:r>
            <a:r>
              <a:rPr lang="en-US" altLang="en-US" sz="4000" b="1" dirty="0" err="1"/>
              <a:t>tiristoarelor</a:t>
            </a:r>
            <a:br>
              <a:rPr lang="en-US" altLang="en-US" sz="4000" b="1" dirty="0"/>
            </a:br>
            <a:r>
              <a:rPr lang="en-US" altLang="en-US" sz="4000" b="1" dirty="0" err="1"/>
              <a:t>Tranzistoare</a:t>
            </a:r>
            <a:r>
              <a:rPr lang="en-US" altLang="en-US" sz="4000" b="1" dirty="0"/>
              <a:t> </a:t>
            </a:r>
            <a:r>
              <a:rPr lang="en-US" altLang="en-US" sz="4000" b="1" dirty="0" err="1"/>
              <a:t>unijonc</a:t>
            </a:r>
            <a:r>
              <a:rPr lang="ro-RO" altLang="en-US" sz="4000" b="1" dirty="0" err="1"/>
              <a:t>țiune</a:t>
            </a:r>
            <a:endParaRPr lang="ro-RO" dirty="0"/>
          </a:p>
        </p:txBody>
      </p:sp>
      <p:sp>
        <p:nvSpPr>
          <p:cNvPr id="4" name="TextBox 3">
            <a:extLst>
              <a:ext uri="{FF2B5EF4-FFF2-40B4-BE49-F238E27FC236}">
                <a16:creationId xmlns:a16="http://schemas.microsoft.com/office/drawing/2014/main" id="{E42A157F-9FD7-7DB1-AC89-B8D396CEC5BD}"/>
              </a:ext>
            </a:extLst>
          </p:cNvPr>
          <p:cNvSpPr txBox="1"/>
          <p:nvPr/>
        </p:nvSpPr>
        <p:spPr>
          <a:xfrm>
            <a:off x="3626827" y="1496091"/>
            <a:ext cx="6093068" cy="923330"/>
          </a:xfrm>
          <a:prstGeom prst="rect">
            <a:avLst/>
          </a:prstGeom>
          <a:noFill/>
        </p:spPr>
        <p:txBody>
          <a:bodyPr wrap="square">
            <a:spAutoFit/>
          </a:bodyPr>
          <a:lstStyle/>
          <a:p>
            <a:r>
              <a:rPr lang="en-US" dirty="0">
                <a:hlinkClick r:id="rId2"/>
              </a:rPr>
              <a:t>https://www.geeksforgeeks.org/thyristor/</a:t>
            </a:r>
            <a:endParaRPr lang="en-US" dirty="0"/>
          </a:p>
          <a:p>
            <a:endParaRPr lang="en-US" dirty="0"/>
          </a:p>
          <a:p>
            <a:endParaRPr lang="en-US" dirty="0"/>
          </a:p>
        </p:txBody>
      </p:sp>
      <p:sp>
        <p:nvSpPr>
          <p:cNvPr id="6" name="TextBox 5">
            <a:extLst>
              <a:ext uri="{FF2B5EF4-FFF2-40B4-BE49-F238E27FC236}">
                <a16:creationId xmlns:a16="http://schemas.microsoft.com/office/drawing/2014/main" id="{859BB64D-48F6-034D-DFF9-4A1A0A1F6723}"/>
              </a:ext>
            </a:extLst>
          </p:cNvPr>
          <p:cNvSpPr txBox="1"/>
          <p:nvPr/>
        </p:nvSpPr>
        <p:spPr>
          <a:xfrm>
            <a:off x="3626827" y="767883"/>
            <a:ext cx="6093068" cy="646331"/>
          </a:xfrm>
          <a:prstGeom prst="rect">
            <a:avLst/>
          </a:prstGeom>
          <a:noFill/>
        </p:spPr>
        <p:txBody>
          <a:bodyPr wrap="square">
            <a:spAutoFit/>
          </a:bodyPr>
          <a:lstStyle/>
          <a:p>
            <a:r>
              <a:rPr lang="en-US" dirty="0">
                <a:hlinkClick r:id="rId3"/>
              </a:rPr>
              <a:t>https://youtu.be/0AgPUikpvpM</a:t>
            </a:r>
            <a:endParaRPr lang="en-US" dirty="0"/>
          </a:p>
          <a:p>
            <a:endParaRPr lang="en-US" dirty="0"/>
          </a:p>
        </p:txBody>
      </p:sp>
      <p:sp>
        <p:nvSpPr>
          <p:cNvPr id="12" name="TextBox 11">
            <a:extLst>
              <a:ext uri="{FF2B5EF4-FFF2-40B4-BE49-F238E27FC236}">
                <a16:creationId xmlns:a16="http://schemas.microsoft.com/office/drawing/2014/main" id="{D377595F-18B1-F3B3-80E5-6C44336597A2}"/>
              </a:ext>
            </a:extLst>
          </p:cNvPr>
          <p:cNvSpPr txBox="1"/>
          <p:nvPr/>
        </p:nvSpPr>
        <p:spPr>
          <a:xfrm>
            <a:off x="3049466" y="2178132"/>
            <a:ext cx="6093068" cy="923330"/>
          </a:xfrm>
          <a:prstGeom prst="rect">
            <a:avLst/>
          </a:prstGeom>
          <a:noFill/>
        </p:spPr>
        <p:txBody>
          <a:bodyPr wrap="square">
            <a:spAutoFit/>
          </a:bodyPr>
          <a:lstStyle/>
          <a:p>
            <a:r>
              <a:rPr lang="en-US" dirty="0">
                <a:hlinkClick r:id="rId4"/>
              </a:rPr>
              <a:t>https://instrumentationtools.com/power-electronic-devices-specification-and-classification/#three-terminal-device</a:t>
            </a:r>
            <a:endParaRPr lang="en-US" dirty="0"/>
          </a:p>
          <a:p>
            <a:endParaRPr lang="en-US" dirty="0"/>
          </a:p>
        </p:txBody>
      </p:sp>
    </p:spTree>
    <p:extLst>
      <p:ext uri="{BB962C8B-B14F-4D97-AF65-F5344CB8AC3E}">
        <p14:creationId xmlns:p14="http://schemas.microsoft.com/office/powerpoint/2010/main" val="337757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614" y="142875"/>
            <a:ext cx="3660775" cy="566738"/>
          </a:xfrm>
        </p:spPr>
        <p:txBody>
          <a:bodyPr>
            <a:normAutofit fontScale="90000"/>
          </a:bodyPr>
          <a:lstStyle/>
          <a:p>
            <a:pPr>
              <a:defRPr/>
            </a:pPr>
            <a:r>
              <a:rPr lang="en-US" b="1" dirty="0"/>
              <a:t>Dioda </a:t>
            </a:r>
            <a:r>
              <a:rPr lang="ro-RO" b="1" dirty="0"/>
              <a:t>S</a:t>
            </a:r>
            <a:r>
              <a:rPr lang="en-US" b="1" dirty="0" err="1"/>
              <a:t>hockley</a:t>
            </a:r>
            <a:endParaRPr lang="en-US" b="1" dirty="0"/>
          </a:p>
        </p:txBody>
      </p:sp>
      <p:sp>
        <p:nvSpPr>
          <p:cNvPr id="19459" name="Content Placeholder 2"/>
          <p:cNvSpPr>
            <a:spLocks noGrp="1"/>
          </p:cNvSpPr>
          <p:nvPr>
            <p:ph idx="1"/>
          </p:nvPr>
        </p:nvSpPr>
        <p:spPr>
          <a:xfrm>
            <a:off x="217714" y="609601"/>
            <a:ext cx="11887199" cy="5910263"/>
          </a:xfrm>
        </p:spPr>
        <p:txBody>
          <a:bodyPr/>
          <a:lstStyle/>
          <a:p>
            <a:pPr marL="0" indent="0">
              <a:buNone/>
            </a:pPr>
            <a:r>
              <a:rPr lang="en-US" altLang="en-US" dirty="0"/>
              <a:t>Dioda Shockley </a:t>
            </a:r>
            <a:r>
              <a:rPr lang="en-US" altLang="en-US" dirty="0" err="1"/>
              <a:t>este</a:t>
            </a:r>
            <a:r>
              <a:rPr lang="en-US" altLang="en-US" dirty="0"/>
              <a:t> </a:t>
            </a:r>
            <a:r>
              <a:rPr lang="en-US" altLang="en-US" dirty="0" err="1"/>
              <a:t>alcătuită</a:t>
            </a:r>
            <a:r>
              <a:rPr lang="en-US" altLang="en-US" dirty="0"/>
              <a:t> din </a:t>
            </a:r>
            <a:r>
              <a:rPr lang="ro-MD" altLang="en-US" dirty="0"/>
              <a:t>4</a:t>
            </a:r>
            <a:r>
              <a:rPr lang="en-US" altLang="en-US" dirty="0"/>
              <a:t> </a:t>
            </a:r>
            <a:r>
              <a:rPr lang="en-US" altLang="en-US" dirty="0" err="1"/>
              <a:t>straturi</a:t>
            </a:r>
            <a:r>
              <a:rPr lang="en-US" altLang="en-US" dirty="0"/>
              <a:t> </a:t>
            </a:r>
            <a:r>
              <a:rPr lang="en-US" altLang="en-US" dirty="0" err="1"/>
              <a:t>succesive</a:t>
            </a:r>
            <a:r>
              <a:rPr lang="en-US" altLang="en-US" dirty="0"/>
              <a:t> </a:t>
            </a:r>
            <a:r>
              <a:rPr lang="en-US" altLang="en-US" dirty="0" err="1"/>
              <a:t>semiconductoare</a:t>
            </a:r>
            <a:r>
              <a:rPr lang="en-US" altLang="en-US" dirty="0"/>
              <a:t> </a:t>
            </a:r>
            <a:r>
              <a:rPr lang="ro-RO" altLang="en-US" i="1" dirty="0"/>
              <a:t>p-n-p-n</a:t>
            </a:r>
            <a:r>
              <a:rPr lang="en-US" altLang="en-US" dirty="0"/>
              <a:t> , </a:t>
            </a:r>
            <a:r>
              <a:rPr lang="ro-MD" altLang="en-US" dirty="0"/>
              <a:t>3 </a:t>
            </a:r>
            <a:r>
              <a:rPr lang="ro-MD" altLang="en-US" i="1" dirty="0"/>
              <a:t>p</a:t>
            </a:r>
            <a:r>
              <a:rPr lang="en-US" altLang="en-US" i="1" dirty="0"/>
              <a:t>-</a:t>
            </a:r>
            <a:r>
              <a:rPr lang="ro-MD" altLang="en-US" i="1" dirty="0"/>
              <a:t>n</a:t>
            </a:r>
            <a:r>
              <a:rPr lang="en-US" altLang="en-US" dirty="0"/>
              <a:t> </a:t>
            </a:r>
            <a:r>
              <a:rPr lang="en-US" altLang="en-US" dirty="0" err="1"/>
              <a:t>joncţiuni</a:t>
            </a:r>
            <a:r>
              <a:rPr lang="ro-MD" altLang="en-US" dirty="0"/>
              <a:t>.</a:t>
            </a:r>
            <a:r>
              <a:rPr lang="en-US" altLang="en-US" dirty="0"/>
              <a:t>  </a:t>
            </a:r>
            <a:r>
              <a:rPr lang="en-US" altLang="en-US" i="1" dirty="0"/>
              <a:t>Dioda Shockley </a:t>
            </a:r>
            <a:r>
              <a:rPr lang="en-US" altLang="en-US" i="1" dirty="0" err="1"/>
              <a:t>pentru</a:t>
            </a:r>
            <a:r>
              <a:rPr lang="en-US" altLang="en-US" i="1" dirty="0"/>
              <a:t> </a:t>
            </a:r>
            <a:r>
              <a:rPr lang="en-US" altLang="en-US" i="1" dirty="0" err="1"/>
              <a:t>semnale</a:t>
            </a:r>
            <a:r>
              <a:rPr lang="en-US" altLang="en-US" i="1" dirty="0"/>
              <a:t> </a:t>
            </a:r>
            <a:r>
              <a:rPr lang="en-US" altLang="en-US" i="1" dirty="0" err="1"/>
              <a:t>mici</a:t>
            </a:r>
            <a:r>
              <a:rPr lang="en-US" altLang="en-US" i="1" dirty="0"/>
              <a:t> nu se </a:t>
            </a:r>
            <a:r>
              <a:rPr lang="en-US" altLang="en-US" i="1" dirty="0" err="1"/>
              <a:t>mai</a:t>
            </a:r>
            <a:r>
              <a:rPr lang="en-US" altLang="en-US" i="1" dirty="0"/>
              <a:t> </a:t>
            </a:r>
            <a:r>
              <a:rPr lang="en-US" altLang="en-US" i="1" dirty="0" err="1"/>
              <a:t>confec</a:t>
            </a:r>
            <a:r>
              <a:rPr lang="ro-MD" altLang="en-US" i="1" dirty="0"/>
              <a:t>ț</a:t>
            </a:r>
            <a:r>
              <a:rPr lang="en-US" altLang="en-US" i="1" dirty="0" err="1"/>
              <a:t>ioneaz</a:t>
            </a:r>
            <a:r>
              <a:rPr lang="ro-MD" altLang="en-US" i="1" dirty="0"/>
              <a:t>ă</a:t>
            </a:r>
            <a:r>
              <a:rPr lang="en-US" altLang="en-US" i="1" dirty="0"/>
              <a:t>. </a:t>
            </a:r>
          </a:p>
          <a:p>
            <a:pPr marL="0" indent="0">
              <a:buNone/>
            </a:pPr>
            <a:r>
              <a:rPr lang="en-US" altLang="en-US" dirty="0" err="1"/>
              <a:t>Structura</a:t>
            </a:r>
            <a:r>
              <a:rPr lang="en-US" altLang="en-US" dirty="0"/>
              <a:t> </a:t>
            </a:r>
            <a:r>
              <a:rPr lang="en-US" altLang="en-US" dirty="0" err="1"/>
              <a:t>diodei</a:t>
            </a:r>
            <a:r>
              <a:rPr lang="en-US" altLang="en-US" dirty="0"/>
              <a:t> Shockley </a:t>
            </a:r>
            <a:r>
              <a:rPr lang="en-US" altLang="en-US" dirty="0" err="1"/>
              <a:t>printr</a:t>
            </a:r>
            <a:r>
              <a:rPr lang="en-US" altLang="en-US" dirty="0"/>
              <a:t>-un circuit </a:t>
            </a:r>
            <a:r>
              <a:rPr lang="en-US" altLang="en-US" dirty="0" err="1"/>
              <a:t>echivalent</a:t>
            </a:r>
            <a:r>
              <a:rPr lang="en-US" altLang="en-US" dirty="0"/>
              <a:t> format din </a:t>
            </a:r>
            <a:r>
              <a:rPr lang="en-US" altLang="en-US" dirty="0" err="1"/>
              <a:t>două</a:t>
            </a:r>
            <a:r>
              <a:rPr lang="en-US" altLang="en-US" dirty="0"/>
              <a:t> </a:t>
            </a:r>
            <a:r>
              <a:rPr lang="en-US" altLang="en-US" dirty="0" err="1"/>
              <a:t>tranzistoare</a:t>
            </a:r>
            <a:r>
              <a:rPr lang="en-US" altLang="en-US" dirty="0"/>
              <a:t> </a:t>
            </a:r>
            <a:r>
              <a:rPr lang="en-US" altLang="en-US" b="1" i="1" dirty="0"/>
              <a:t>p</a:t>
            </a:r>
            <a:r>
              <a:rPr lang="ro-RO" altLang="en-US" b="1" i="1" dirty="0"/>
              <a:t>-</a:t>
            </a:r>
            <a:r>
              <a:rPr lang="en-US" altLang="en-US" b="1" i="1" dirty="0"/>
              <a:t>n</a:t>
            </a:r>
            <a:r>
              <a:rPr lang="ro-RO" altLang="en-US" b="1" i="1" dirty="0"/>
              <a:t>-</a:t>
            </a:r>
            <a:r>
              <a:rPr lang="en-US" altLang="en-US" b="1" i="1" dirty="0"/>
              <a:t>p</a:t>
            </a:r>
            <a:r>
              <a:rPr lang="en-US" altLang="en-US" dirty="0"/>
              <a:t> </a:t>
            </a:r>
            <a:r>
              <a:rPr lang="en-US" altLang="en-US" dirty="0" err="1"/>
              <a:t>şi</a:t>
            </a:r>
            <a:r>
              <a:rPr lang="en-US" altLang="en-US" dirty="0"/>
              <a:t> </a:t>
            </a:r>
            <a:r>
              <a:rPr lang="en-US" altLang="en-US" b="1" i="1" dirty="0"/>
              <a:t>n</a:t>
            </a:r>
            <a:r>
              <a:rPr lang="ro-RO" altLang="en-US" b="1" i="1" dirty="0"/>
              <a:t>-</a:t>
            </a:r>
            <a:r>
              <a:rPr lang="en-US" altLang="en-US" b="1" i="1" dirty="0"/>
              <a:t>p</a:t>
            </a:r>
            <a:r>
              <a:rPr lang="ro-RO" altLang="en-US" b="1" i="1" dirty="0"/>
              <a:t>-</a:t>
            </a:r>
            <a:r>
              <a:rPr lang="en-US" altLang="en-US" b="1" i="1" dirty="0"/>
              <a:t>n</a:t>
            </a:r>
            <a:r>
              <a:rPr lang="en-US" altLang="en-US" dirty="0"/>
              <a:t> </a:t>
            </a:r>
            <a:r>
              <a:rPr lang="en-US" altLang="en-US" dirty="0" err="1"/>
              <a:t>conectate</a:t>
            </a:r>
            <a:r>
              <a:rPr lang="en-US" altLang="en-US" dirty="0"/>
              <a:t> ca </a:t>
            </a:r>
            <a:r>
              <a:rPr lang="en-US" altLang="en-US" dirty="0" err="1"/>
              <a:t>în</a:t>
            </a:r>
            <a:r>
              <a:rPr lang="en-US" altLang="en-US" dirty="0"/>
              <a:t> fig</a:t>
            </a:r>
            <a:r>
              <a:rPr lang="ro-MD" altLang="en-US" dirty="0"/>
              <a:t>.  alăturată</a:t>
            </a:r>
            <a:r>
              <a:rPr lang="en-US" altLang="en-US" dirty="0"/>
              <a:t>. </a:t>
            </a:r>
          </a:p>
          <a:p>
            <a:pPr marL="0" indent="0">
              <a:buNone/>
            </a:pPr>
            <a:r>
              <a:rPr lang="en-US" altLang="en-US" dirty="0"/>
              <a:t>Dioda </a:t>
            </a:r>
            <a:r>
              <a:rPr lang="en-US" altLang="en-US" dirty="0" err="1"/>
              <a:t>este</a:t>
            </a:r>
            <a:r>
              <a:rPr lang="en-US" altLang="en-US" dirty="0"/>
              <a:t> </a:t>
            </a:r>
            <a:r>
              <a:rPr lang="en-US" altLang="en-US" dirty="0" err="1"/>
              <a:t>prevăzută</a:t>
            </a:r>
            <a:r>
              <a:rPr lang="en-US" altLang="en-US" dirty="0"/>
              <a:t> cu </a:t>
            </a:r>
            <a:r>
              <a:rPr lang="en-US" altLang="en-US" dirty="0" err="1"/>
              <a:t>două</a:t>
            </a:r>
            <a:r>
              <a:rPr lang="en-US" altLang="en-US" dirty="0"/>
              <a:t> </a:t>
            </a:r>
            <a:r>
              <a:rPr lang="en-US" altLang="en-US" dirty="0" err="1"/>
              <a:t>terminale</a:t>
            </a:r>
            <a:r>
              <a:rPr lang="ro-MD" altLang="en-US" dirty="0"/>
              <a:t>:</a:t>
            </a:r>
            <a:r>
              <a:rPr lang="en-US" altLang="en-US" dirty="0"/>
              <a:t> </a:t>
            </a:r>
            <a:r>
              <a:rPr lang="en-US" altLang="en-US" b="1" dirty="0" err="1"/>
              <a:t>anod</a:t>
            </a:r>
            <a:r>
              <a:rPr lang="en-US" altLang="en-US" dirty="0"/>
              <a:t> </a:t>
            </a:r>
            <a:r>
              <a:rPr lang="en-US" altLang="en-US" dirty="0" err="1"/>
              <a:t>conectat</a:t>
            </a:r>
            <a:r>
              <a:rPr lang="en-US" altLang="en-US" dirty="0"/>
              <a:t> la prima </a:t>
            </a:r>
            <a:r>
              <a:rPr lang="en-US" altLang="en-US" dirty="0" err="1"/>
              <a:t>regiune</a:t>
            </a:r>
            <a:r>
              <a:rPr lang="en-US" altLang="en-US" dirty="0"/>
              <a:t> tip </a:t>
            </a:r>
            <a:r>
              <a:rPr lang="en-US" altLang="en-US" b="1" i="1" dirty="0"/>
              <a:t>p</a:t>
            </a:r>
            <a:r>
              <a:rPr lang="en-US" altLang="en-US" dirty="0"/>
              <a:t> </a:t>
            </a:r>
            <a:r>
              <a:rPr lang="en-US" altLang="en-US" dirty="0" err="1"/>
              <a:t>şi</a:t>
            </a:r>
            <a:r>
              <a:rPr lang="en-US" altLang="en-US" dirty="0"/>
              <a:t> </a:t>
            </a:r>
            <a:r>
              <a:rPr lang="en-US" altLang="en-US" b="1" dirty="0" err="1"/>
              <a:t>catod</a:t>
            </a:r>
            <a:r>
              <a:rPr lang="en-US" altLang="en-US" dirty="0"/>
              <a:t> </a:t>
            </a:r>
            <a:r>
              <a:rPr lang="en-US" altLang="en-US" dirty="0" err="1"/>
              <a:t>conectat</a:t>
            </a:r>
            <a:r>
              <a:rPr lang="en-US" altLang="en-US" dirty="0"/>
              <a:t> la ultima </a:t>
            </a:r>
            <a:r>
              <a:rPr lang="en-US" altLang="en-US" dirty="0" err="1"/>
              <a:t>regiune</a:t>
            </a:r>
            <a:r>
              <a:rPr lang="en-US" altLang="en-US" dirty="0"/>
              <a:t> tip</a:t>
            </a:r>
            <a:r>
              <a:rPr lang="ro-MD" altLang="en-US" dirty="0"/>
              <a:t> </a:t>
            </a:r>
            <a:r>
              <a:rPr lang="ro-MD" altLang="en-US" b="1" i="1" dirty="0"/>
              <a:t>n</a:t>
            </a:r>
            <a:r>
              <a:rPr lang="ro-MD" altLang="en-US" dirty="0"/>
              <a:t>.</a:t>
            </a:r>
            <a:endParaRPr lang="en-US" altLang="en-US" dirty="0"/>
          </a:p>
        </p:txBody>
      </p:sp>
      <p:pic>
        <p:nvPicPr>
          <p:cNvPr id="1946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835" y="3476150"/>
            <a:ext cx="6674608" cy="307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158" y="3744621"/>
            <a:ext cx="947556" cy="176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F92022DA-6DD5-82C4-C761-AA953987D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456" y="3794323"/>
            <a:ext cx="1614344" cy="1720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67835" y="3442643"/>
            <a:ext cx="6674608" cy="307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59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243840" y="7939"/>
            <a:ext cx="11686903" cy="6664325"/>
          </a:xfrm>
        </p:spPr>
        <p:txBody>
          <a:bodyPr>
            <a:normAutofit/>
          </a:bodyPr>
          <a:lstStyle/>
          <a:p>
            <a:pPr marL="0" indent="0" algn="just">
              <a:lnSpc>
                <a:spcPct val="115000"/>
              </a:lnSpc>
              <a:spcBef>
                <a:spcPct val="0"/>
              </a:spcBef>
              <a:buNone/>
            </a:pPr>
            <a:endParaRPr lang="ro-MD" altLang="en-US" dirty="0">
              <a:latin typeface="Arial" panose="020B0604020202020204" pitchFamily="34" charset="0"/>
              <a:cs typeface="Times New Roman" panose="02020603050405020304" pitchFamily="18" charset="0"/>
            </a:endParaRPr>
          </a:p>
          <a:p>
            <a:pPr marL="0" algn="just">
              <a:lnSpc>
                <a:spcPct val="115000"/>
              </a:lnSpc>
              <a:spcBef>
                <a:spcPct val="0"/>
              </a:spcBef>
              <a:buNone/>
            </a:pPr>
            <a:r>
              <a:rPr lang="en-US" altLang="en-US" dirty="0">
                <a:latin typeface="Arial" panose="020B0604020202020204" pitchFamily="34" charset="0"/>
                <a:cs typeface="Times New Roman" panose="02020603050405020304" pitchFamily="18" charset="0"/>
              </a:rPr>
              <a:t> </a:t>
            </a:r>
          </a:p>
          <a:p>
            <a:pPr marL="0" algn="just">
              <a:lnSpc>
                <a:spcPct val="115000"/>
              </a:lnSpc>
              <a:spcBef>
                <a:spcPct val="0"/>
              </a:spcBef>
              <a:buNone/>
            </a:pPr>
            <a:endParaRPr lang="ro-RO" altLang="en-US" dirty="0">
              <a:latin typeface="Arial" panose="020B0604020202020204" pitchFamily="34" charset="0"/>
              <a:cs typeface="Times New Roman" panose="02020603050405020304" pitchFamily="18" charset="0"/>
            </a:endParaRPr>
          </a:p>
          <a:p>
            <a:pPr marL="0">
              <a:buNone/>
            </a:pPr>
            <a:endParaRPr lang="en-US" altLang="en-US" dirty="0">
              <a:latin typeface="Calibri" panose="020F0502020204030204" pitchFamily="34" charset="0"/>
              <a:cs typeface="Times New Roman" panose="02020603050405020304" pitchFamily="18" charset="0"/>
            </a:endParaRPr>
          </a:p>
          <a:p>
            <a:pPr marL="0"/>
            <a:endParaRPr lang="en-US" altLang="en-US" dirty="0"/>
          </a:p>
        </p:txBody>
      </p:sp>
      <p:sp>
        <p:nvSpPr>
          <p:cNvPr id="3" name="Rectangle 2"/>
          <p:cNvSpPr/>
          <p:nvPr/>
        </p:nvSpPr>
        <p:spPr>
          <a:xfrm>
            <a:off x="243840" y="640159"/>
            <a:ext cx="8486091" cy="5577681"/>
          </a:xfrm>
          <a:prstGeom prst="rect">
            <a:avLst/>
          </a:prstGeom>
        </p:spPr>
        <p:txBody>
          <a:bodyPr wrap="square">
            <a:spAutoFit/>
          </a:bodyPr>
          <a:lstStyle/>
          <a:p>
            <a:pPr algn="just">
              <a:lnSpc>
                <a:spcPct val="115000"/>
              </a:lnSpc>
              <a:spcBef>
                <a:spcPct val="0"/>
              </a:spcBef>
            </a:pPr>
            <a:r>
              <a:rPr lang="ro-RO" altLang="en-US" sz="2400" dirty="0">
                <a:latin typeface="Arial" panose="020B0604020202020204" pitchFamily="34" charset="0"/>
                <a:cs typeface="Times New Roman" panose="02020603050405020304" pitchFamily="18" charset="0"/>
              </a:rPr>
              <a:t>D</a:t>
            </a:r>
            <a:r>
              <a:rPr lang="en-US" altLang="en-US" sz="2400" dirty="0" err="1">
                <a:latin typeface="Arial" panose="020B0604020202020204" pitchFamily="34" charset="0"/>
                <a:cs typeface="Times New Roman" panose="02020603050405020304" pitchFamily="18" charset="0"/>
              </a:rPr>
              <a:t>ioda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funcţionează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astfel</a:t>
            </a:r>
            <a:r>
              <a:rPr lang="en-US" altLang="en-US" sz="2400" dirty="0">
                <a:latin typeface="Arial" panose="020B0604020202020204" pitchFamily="34" charset="0"/>
                <a:cs typeface="Times New Roman" panose="02020603050405020304" pitchFamily="18" charset="0"/>
              </a:rPr>
              <a:t>: </a:t>
            </a:r>
            <a:endParaRPr lang="ro-RO" altLang="en-US" sz="2400" dirty="0">
              <a:latin typeface="Arial" panose="020B0604020202020204" pitchFamily="34" charset="0"/>
              <a:cs typeface="Times New Roman" panose="02020603050405020304" pitchFamily="18" charset="0"/>
            </a:endParaRPr>
          </a:p>
          <a:p>
            <a:pPr marL="342900" indent="-342900" algn="just">
              <a:lnSpc>
                <a:spcPct val="115000"/>
              </a:lnSpc>
              <a:spcBef>
                <a:spcPct val="0"/>
              </a:spcBef>
              <a:buFont typeface="Arial" panose="020B0604020202020204" pitchFamily="34" charset="0"/>
              <a:buChar char="•"/>
            </a:pPr>
            <a:r>
              <a:rPr lang="en-US" altLang="en-US" sz="2400" dirty="0" err="1">
                <a:latin typeface="Arial" panose="020B0604020202020204" pitchFamily="34" charset="0"/>
                <a:cs typeface="Times New Roman" panose="02020603050405020304" pitchFamily="18" charset="0"/>
              </a:rPr>
              <a:t>tensiunea</a:t>
            </a:r>
            <a:r>
              <a:rPr lang="en-US" altLang="en-US" sz="2400" dirty="0">
                <a:latin typeface="Arial" panose="020B0604020202020204" pitchFamily="34" charset="0"/>
                <a:cs typeface="Times New Roman" panose="02020603050405020304" pitchFamily="18" charset="0"/>
              </a:rPr>
              <a:t> </a:t>
            </a:r>
            <a:r>
              <a:rPr lang="ro-RO" altLang="en-US" sz="2400" b="1" dirty="0">
                <a:latin typeface="Arial" panose="020B0604020202020204" pitchFamily="34" charset="0"/>
                <a:cs typeface="Times New Roman" panose="02020603050405020304" pitchFamily="18" charset="0"/>
              </a:rPr>
              <a:t>A </a:t>
            </a:r>
            <a:r>
              <a:rPr lang="en-US" altLang="en-US" sz="2400" b="1" dirty="0">
                <a:latin typeface="Arial" panose="020B0604020202020204" pitchFamily="34" charset="0"/>
                <a:cs typeface="Times New Roman" panose="02020603050405020304" pitchFamily="18" charset="0"/>
              </a:rPr>
              <a:t>-</a:t>
            </a:r>
            <a:r>
              <a:rPr lang="en-US" altLang="en-US" sz="2400" dirty="0">
                <a:latin typeface="Arial" panose="020B0604020202020204" pitchFamily="34" charset="0"/>
                <a:cs typeface="Times New Roman" panose="02020603050405020304" pitchFamily="18" charset="0"/>
              </a:rPr>
              <a:t> </a:t>
            </a:r>
            <a:r>
              <a:rPr lang="ro-RO" altLang="en-US" sz="2400" b="1" dirty="0">
                <a:latin typeface="Arial" panose="020B0604020202020204" pitchFamily="34" charset="0"/>
                <a:cs typeface="Times New Roman" panose="02020603050405020304" pitchFamily="18" charset="0"/>
              </a:rPr>
              <a:t>C</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este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pozitivă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diodele</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D1</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D3</a:t>
            </a:r>
            <a:r>
              <a:rPr lang="en-US" altLang="en-US" sz="2400" dirty="0">
                <a:latin typeface="Arial" panose="020B0604020202020204" pitchFamily="34" charset="0"/>
                <a:cs typeface="Times New Roman" panose="02020603050405020304" pitchFamily="18" charset="0"/>
              </a:rPr>
              <a:t> sunt </a:t>
            </a:r>
            <a:r>
              <a:rPr lang="en-US" altLang="en-US" sz="2400" dirty="0" err="1">
                <a:latin typeface="Arial" panose="020B0604020202020204" pitchFamily="34" charset="0"/>
                <a:cs typeface="Times New Roman" panose="02020603050405020304" pitchFamily="18" charset="0"/>
              </a:rPr>
              <a:t>polarizate</a:t>
            </a:r>
            <a:r>
              <a:rPr lang="en-US" altLang="en-US" sz="2400" dirty="0">
                <a:latin typeface="Arial" panose="020B0604020202020204" pitchFamily="34" charset="0"/>
                <a:cs typeface="Times New Roman" panose="02020603050405020304" pitchFamily="18" charset="0"/>
              </a:rPr>
              <a:t> direct, </a:t>
            </a:r>
            <a:r>
              <a:rPr lang="en-US" altLang="en-US" sz="2400" dirty="0" err="1">
                <a:latin typeface="Arial" panose="020B0604020202020204" pitchFamily="34" charset="0"/>
                <a:cs typeface="Times New Roman" panose="02020603050405020304" pitchFamily="18" charset="0"/>
              </a:rPr>
              <a:t>intră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în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conducţie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toat</a:t>
            </a:r>
            <a:r>
              <a:rPr lang="ro-RO" altLang="en-US" sz="2400" dirty="0">
                <a:latin typeface="Arial" panose="020B0604020202020204" pitchFamily="34" charset="0"/>
                <a:cs typeface="Times New Roman" panose="02020603050405020304" pitchFamily="18" charset="0"/>
              </a:rPr>
              <a:t>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tensiunea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dintre</a:t>
            </a:r>
            <a:r>
              <a:rPr lang="en-US" altLang="en-US" sz="2400" dirty="0">
                <a:latin typeface="Arial" panose="020B0604020202020204" pitchFamily="34" charset="0"/>
                <a:cs typeface="Times New Roman" panose="02020603050405020304" pitchFamily="18" charset="0"/>
              </a:rPr>
              <a:t> </a:t>
            </a:r>
            <a:r>
              <a:rPr lang="ro-RO" altLang="en-US" sz="2400" b="1" dirty="0">
                <a:latin typeface="Arial" panose="020B0604020202020204" pitchFamily="34" charset="0"/>
                <a:cs typeface="Times New Roman" panose="02020603050405020304" pitchFamily="18" charset="0"/>
              </a:rPr>
              <a:t>A-C</a:t>
            </a:r>
            <a:r>
              <a:rPr lang="en-US" altLang="en-US" sz="2400" dirty="0">
                <a:latin typeface="Arial" panose="020B0604020202020204" pitchFamily="34" charset="0"/>
                <a:cs typeface="Times New Roman" panose="02020603050405020304" pitchFamily="18" charset="0"/>
              </a:rPr>
              <a:t> se </a:t>
            </a:r>
            <a:r>
              <a:rPr lang="en-US" altLang="en-US" sz="2400" dirty="0" err="1">
                <a:latin typeface="Arial" panose="020B0604020202020204" pitchFamily="34" charset="0"/>
                <a:cs typeface="Times New Roman" panose="02020603050405020304" pitchFamily="18" charset="0"/>
              </a:rPr>
              <a:t>aplică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diodei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D2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polarizată</a:t>
            </a:r>
            <a:r>
              <a:rPr lang="en-US" altLang="en-US" sz="2400" dirty="0">
                <a:latin typeface="Arial" panose="020B0604020202020204" pitchFamily="34" charset="0"/>
                <a:cs typeface="Times New Roman" panose="02020603050405020304" pitchFamily="18" charset="0"/>
              </a:rPr>
              <a:t> invers. </a:t>
            </a:r>
            <a:endParaRPr lang="ro-RO" altLang="en-US" sz="2400" dirty="0">
              <a:latin typeface="Arial" panose="020B0604020202020204" pitchFamily="34" charset="0"/>
              <a:cs typeface="Times New Roman" panose="02020603050405020304" pitchFamily="18" charset="0"/>
            </a:endParaRPr>
          </a:p>
          <a:p>
            <a:pPr algn="just">
              <a:lnSpc>
                <a:spcPct val="115000"/>
              </a:lnSpc>
              <a:spcBef>
                <a:spcPct val="0"/>
              </a:spcBef>
            </a:pPr>
            <a:r>
              <a:rPr lang="en-US" altLang="en-US" sz="2400" dirty="0">
                <a:latin typeface="Arial" panose="020B0604020202020204" pitchFamily="34" charset="0"/>
                <a:cs typeface="Times New Roman" panose="02020603050405020304" pitchFamily="18" charset="0"/>
              </a:rPr>
              <a:t>Când </a:t>
            </a:r>
            <a:r>
              <a:rPr lang="en-US" altLang="en-US" sz="2400" dirty="0" err="1">
                <a:latin typeface="Arial" panose="020B0604020202020204" pitchFamily="34" charset="0"/>
                <a:cs typeface="Times New Roman" panose="02020603050405020304" pitchFamily="18" charset="0"/>
              </a:rPr>
              <a:t>valoarea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tensiunii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dintre</a:t>
            </a:r>
            <a:r>
              <a:rPr lang="en-US" altLang="en-US" sz="2400" dirty="0">
                <a:latin typeface="Arial" panose="020B0604020202020204" pitchFamily="34" charset="0"/>
                <a:cs typeface="Times New Roman" panose="02020603050405020304" pitchFamily="18" charset="0"/>
              </a:rPr>
              <a:t> </a:t>
            </a:r>
            <a:r>
              <a:rPr lang="ro-RO" altLang="en-US" sz="2400" b="1" dirty="0">
                <a:latin typeface="Arial" panose="020B0604020202020204" pitchFamily="34" charset="0"/>
                <a:cs typeface="Times New Roman" panose="02020603050405020304" pitchFamily="18" charset="0"/>
              </a:rPr>
              <a:t>A</a:t>
            </a:r>
            <a:r>
              <a:rPr lang="en-US" altLang="en-US" sz="2400" b="1"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ro-RO" altLang="en-US" sz="2400" b="1" dirty="0">
                <a:latin typeface="Arial" panose="020B0604020202020204" pitchFamily="34" charset="0"/>
                <a:cs typeface="Times New Roman" panose="02020603050405020304" pitchFamily="18" charset="0"/>
              </a:rPr>
              <a:t>C</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depăşeşte</a:t>
            </a:r>
            <a:r>
              <a:rPr lang="ro-RO" altLang="en-US" sz="2400" dirty="0">
                <a:latin typeface="Arial" panose="020B0604020202020204" pitchFamily="34" charset="0"/>
                <a:cs typeface="Times New Roman" panose="02020603050405020304" pitchFamily="18" charset="0"/>
              </a:rPr>
              <a:t> </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valoarea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tensiunii</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străpungere</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diodei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D2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numită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b="1" dirty="0" err="1">
                <a:latin typeface="Arial" panose="020B0604020202020204" pitchFamily="34" charset="0"/>
                <a:cs typeface="Times New Roman" panose="02020603050405020304" pitchFamily="18" charset="0"/>
              </a:rPr>
              <a:t>tensiune</a:t>
            </a:r>
            <a:r>
              <a:rPr lang="en-US" altLang="en-US" sz="2400" b="1" dirty="0">
                <a:latin typeface="Arial" panose="020B0604020202020204" pitchFamily="34" charset="0"/>
                <a:cs typeface="Times New Roman" panose="02020603050405020304" pitchFamily="18" charset="0"/>
              </a:rPr>
              <a:t> </a:t>
            </a:r>
            <a:r>
              <a:rPr lang="en-US" altLang="en-US" sz="2400" b="1" dirty="0" err="1">
                <a:latin typeface="Arial" panose="020B0604020202020204" pitchFamily="34" charset="0"/>
                <a:cs typeface="Times New Roman" panose="02020603050405020304" pitchFamily="18" charset="0"/>
              </a:rPr>
              <a:t>directă</a:t>
            </a:r>
            <a:r>
              <a:rPr lang="en-US" altLang="en-US" sz="2400" b="1" dirty="0">
                <a:latin typeface="Arial" panose="020B0604020202020204" pitchFamily="34" charset="0"/>
                <a:cs typeface="Times New Roman" panose="02020603050405020304" pitchFamily="18" charset="0"/>
              </a:rPr>
              <a:t> de </a:t>
            </a:r>
            <a:r>
              <a:rPr lang="en-US" altLang="en-US" sz="2400" b="1" dirty="0" err="1">
                <a:latin typeface="Arial" panose="020B0604020202020204" pitchFamily="34" charset="0"/>
                <a:cs typeface="Times New Roman" panose="02020603050405020304" pitchFamily="18" charset="0"/>
              </a:rPr>
              <a:t>întoarcere</a:t>
            </a:r>
            <a:r>
              <a:rPr lang="en-US" altLang="en-US" sz="2400" b="1" dirty="0">
                <a:latin typeface="Arial" panose="020B0604020202020204" pitchFamily="34" charset="0"/>
                <a:cs typeface="Times New Roman" panose="02020603050405020304" pitchFamily="18" charset="0"/>
              </a:rPr>
              <a:t> –</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V</a:t>
            </a:r>
            <a:r>
              <a:rPr lang="en-US" altLang="en-US" sz="2400" b="1" baseline="-25000" dirty="0">
                <a:latin typeface="Arial" panose="020B0604020202020204" pitchFamily="34" charset="0"/>
                <a:cs typeface="Times New Roman" panose="02020603050405020304" pitchFamily="18" charset="0"/>
              </a:rPr>
              <a:t>BR</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dioda</a:t>
            </a:r>
            <a:r>
              <a:rPr lang="en-US" altLang="en-US" sz="2400" dirty="0">
                <a:latin typeface="Arial" panose="020B0604020202020204" pitchFamily="34" charset="0"/>
                <a:cs typeface="Times New Roman" panose="02020603050405020304" pitchFamily="18" charset="0"/>
              </a:rPr>
              <a:t> D2 </a:t>
            </a:r>
            <a:r>
              <a:rPr lang="en-US" altLang="en-US" sz="2400" dirty="0" err="1">
                <a:latin typeface="Arial" panose="020B0604020202020204" pitchFamily="34" charset="0"/>
                <a:cs typeface="Times New Roman" panose="02020603050405020304" pitchFamily="18" charset="0"/>
              </a:rPr>
              <a:t>intră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în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conducţie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inversă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iar</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prin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dioda</a:t>
            </a:r>
            <a:r>
              <a:rPr lang="en-US" altLang="en-US" sz="2400" dirty="0">
                <a:latin typeface="Arial" panose="020B0604020202020204" pitchFamily="34" charset="0"/>
                <a:cs typeface="Times New Roman" panose="02020603050405020304" pitchFamily="18" charset="0"/>
              </a:rPr>
              <a:t> Shockley </a:t>
            </a:r>
            <a:r>
              <a:rPr lang="en-US" altLang="en-US" sz="2400" dirty="0" err="1">
                <a:latin typeface="Arial" panose="020B0604020202020204" pitchFamily="34" charset="0"/>
                <a:cs typeface="Times New Roman" panose="02020603050405020304" pitchFamily="18" charset="0"/>
              </a:rPr>
              <a:t>circulă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a:t>
            </a:r>
            <a:r>
              <a:rPr lang="en-US" altLang="en-US" sz="2400" i="1" dirty="0">
                <a:latin typeface="Arial" panose="020B0604020202020204" pitchFamily="34" charset="0"/>
                <a:cs typeface="Times New Roman" panose="02020603050405020304" pitchFamily="18" charset="0"/>
              </a:rPr>
              <a:t>care </a:t>
            </a:r>
            <a:r>
              <a:rPr lang="en-US" altLang="en-US" sz="2400" i="1" dirty="0" err="1">
                <a:latin typeface="Arial" panose="020B0604020202020204" pitchFamily="34" charset="0"/>
                <a:cs typeface="Times New Roman" panose="02020603050405020304" pitchFamily="18" charset="0"/>
              </a:rPr>
              <a:t>este</a:t>
            </a:r>
            <a:r>
              <a:rPr lang="en-US" altLang="en-US" sz="2400" i="1" dirty="0">
                <a:latin typeface="Arial" panose="020B0604020202020204" pitchFamily="34" charset="0"/>
                <a:cs typeface="Times New Roman" panose="02020603050405020304" pitchFamily="18" charset="0"/>
              </a:rPr>
              <a:t> </a:t>
            </a:r>
            <a:r>
              <a:rPr lang="en-US" altLang="en-US" sz="2400" i="1" dirty="0" err="1">
                <a:latin typeface="Arial" panose="020B0604020202020204" pitchFamily="34" charset="0"/>
                <a:cs typeface="Times New Roman" panose="02020603050405020304" pitchFamily="18" charset="0"/>
              </a:rPr>
              <a:t>limitat</a:t>
            </a:r>
            <a:r>
              <a:rPr lang="en-US" altLang="en-US" sz="2400" i="1" dirty="0">
                <a:latin typeface="Arial" panose="020B0604020202020204" pitchFamily="34" charset="0"/>
                <a:cs typeface="Times New Roman" panose="02020603050405020304" pitchFamily="18" charset="0"/>
              </a:rPr>
              <a:t> </a:t>
            </a:r>
            <a:r>
              <a:rPr lang="en-US" altLang="en-US" sz="2400" i="1" dirty="0" err="1">
                <a:latin typeface="Arial" panose="020B0604020202020204" pitchFamily="34" charset="0"/>
                <a:cs typeface="Times New Roman" panose="02020603050405020304" pitchFamily="18" charset="0"/>
              </a:rPr>
              <a:t>numai</a:t>
            </a:r>
            <a:r>
              <a:rPr lang="en-US" altLang="en-US" sz="2400" i="1" dirty="0">
                <a:latin typeface="Arial" panose="020B0604020202020204" pitchFamily="34" charset="0"/>
                <a:cs typeface="Times New Roman" panose="02020603050405020304" pitchFamily="18" charset="0"/>
              </a:rPr>
              <a:t> de </a:t>
            </a:r>
            <a:r>
              <a:rPr lang="en-US" altLang="en-US" sz="2400" i="1" dirty="0" err="1">
                <a:latin typeface="Arial" panose="020B0604020202020204" pitchFamily="34" charset="0"/>
                <a:cs typeface="Times New Roman" panose="02020603050405020304" pitchFamily="18" charset="0"/>
              </a:rPr>
              <a:t>circuitul</a:t>
            </a:r>
            <a:r>
              <a:rPr lang="en-US" altLang="en-US" sz="2400" i="1" dirty="0">
                <a:latin typeface="Arial" panose="020B0604020202020204" pitchFamily="34" charset="0"/>
                <a:cs typeface="Times New Roman" panose="02020603050405020304" pitchFamily="18" charset="0"/>
              </a:rPr>
              <a:t> exterior</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rezistenţa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internă</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diodei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devenind</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foarte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mică</a:t>
            </a:r>
            <a:r>
              <a:rPr lang="en-US" altLang="en-US" sz="2400" dirty="0">
                <a:latin typeface="Arial" panose="020B0604020202020204" pitchFamily="34" charset="0"/>
                <a:cs typeface="Times New Roman" panose="02020603050405020304" pitchFamily="18" charset="0"/>
              </a:rPr>
              <a:t>. </a:t>
            </a:r>
            <a:endParaRPr lang="ro-RO" altLang="en-US" sz="2400" dirty="0">
              <a:latin typeface="Arial" panose="020B0604020202020204" pitchFamily="34" charset="0"/>
              <a:cs typeface="Times New Roman" panose="02020603050405020304" pitchFamily="18" charset="0"/>
            </a:endParaRPr>
          </a:p>
          <a:p>
            <a:pPr algn="just">
              <a:lnSpc>
                <a:spcPct val="115000"/>
              </a:lnSpc>
              <a:spcBef>
                <a:spcPct val="0"/>
              </a:spcBef>
            </a:pPr>
            <a:r>
              <a:rPr lang="en-US" altLang="en-US" sz="2400" i="1" dirty="0" err="1">
                <a:solidFill>
                  <a:srgbClr val="FF0000"/>
                </a:solidFill>
                <a:latin typeface="Arial" panose="020B0604020202020204" pitchFamily="34" charset="0"/>
                <a:cs typeface="Times New Roman" panose="02020603050405020304" pitchFamily="18" charset="0"/>
              </a:rPr>
              <a:t>Odată</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amorsată</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dioda</a:t>
            </a:r>
            <a:r>
              <a:rPr lang="en-US" altLang="en-US" sz="2400" i="1" dirty="0">
                <a:solidFill>
                  <a:srgbClr val="FF0000"/>
                </a:solidFill>
                <a:latin typeface="Arial" panose="020B0604020202020204" pitchFamily="34" charset="0"/>
                <a:cs typeface="Times New Roman" panose="02020603050405020304" pitchFamily="18" charset="0"/>
              </a:rPr>
              <a:t> Shockley nu se </a:t>
            </a:r>
            <a:r>
              <a:rPr lang="en-US" altLang="en-US" sz="2400" i="1" dirty="0" err="1">
                <a:solidFill>
                  <a:srgbClr val="FF0000"/>
                </a:solidFill>
                <a:latin typeface="Arial" panose="020B0604020202020204" pitchFamily="34" charset="0"/>
                <a:cs typeface="Times New Roman" panose="02020603050405020304" pitchFamily="18" charset="0"/>
              </a:rPr>
              <a:t>blochează</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chiar</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dacă</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valoarea</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tensiunii</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dintre</a:t>
            </a:r>
            <a:r>
              <a:rPr lang="en-US" altLang="en-US" sz="2400" i="1" dirty="0">
                <a:solidFill>
                  <a:srgbClr val="FF0000"/>
                </a:solidFill>
                <a:latin typeface="Arial" panose="020B0604020202020204" pitchFamily="34" charset="0"/>
                <a:cs typeface="Times New Roman" panose="02020603050405020304" pitchFamily="18" charset="0"/>
              </a:rPr>
              <a:t> </a:t>
            </a:r>
            <a:r>
              <a:rPr lang="ro-RO" altLang="en-US" sz="2400" b="1" i="1" dirty="0">
                <a:solidFill>
                  <a:srgbClr val="FF0000"/>
                </a:solidFill>
                <a:latin typeface="Arial" panose="020B0604020202020204" pitchFamily="34" charset="0"/>
                <a:cs typeface="Times New Roman" panose="02020603050405020304" pitchFamily="18" charset="0"/>
              </a:rPr>
              <a:t>A-C</a:t>
            </a:r>
            <a:r>
              <a:rPr lang="en-US" altLang="en-US" sz="2400" b="1"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scade</a:t>
            </a:r>
            <a:r>
              <a:rPr lang="en-US" altLang="en-US" sz="2400" i="1" dirty="0">
                <a:solidFill>
                  <a:srgbClr val="FF0000"/>
                </a:solidFill>
                <a:latin typeface="Arial" panose="020B0604020202020204" pitchFamily="34" charset="0"/>
                <a:cs typeface="Times New Roman" panose="02020603050405020304" pitchFamily="18" charset="0"/>
              </a:rPr>
              <a:t> sub </a:t>
            </a:r>
            <a:r>
              <a:rPr lang="en-US" altLang="en-US" sz="2400" i="1" dirty="0" err="1">
                <a:solidFill>
                  <a:srgbClr val="FF0000"/>
                </a:solidFill>
                <a:latin typeface="Arial" panose="020B0604020202020204" pitchFamily="34" charset="0"/>
                <a:cs typeface="Times New Roman" panose="02020603050405020304" pitchFamily="18" charset="0"/>
              </a:rPr>
              <a:t>valoarea</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i="1" dirty="0" err="1">
                <a:solidFill>
                  <a:srgbClr val="FF0000"/>
                </a:solidFill>
                <a:latin typeface="Arial" panose="020B0604020202020204" pitchFamily="34" charset="0"/>
                <a:cs typeface="Times New Roman" panose="02020603050405020304" pitchFamily="18" charset="0"/>
              </a:rPr>
              <a:t>tensiunii</a:t>
            </a:r>
            <a:r>
              <a:rPr lang="en-US" altLang="en-US" sz="2400" i="1" dirty="0">
                <a:solidFill>
                  <a:srgbClr val="FF0000"/>
                </a:solidFill>
                <a:latin typeface="Arial" panose="020B0604020202020204" pitchFamily="34" charset="0"/>
                <a:cs typeface="Times New Roman" panose="02020603050405020304" pitchFamily="18" charset="0"/>
              </a:rPr>
              <a:t> de </a:t>
            </a:r>
            <a:r>
              <a:rPr lang="en-US" altLang="en-US" sz="2400" i="1" dirty="0" err="1">
                <a:solidFill>
                  <a:srgbClr val="FF0000"/>
                </a:solidFill>
                <a:latin typeface="Arial" panose="020B0604020202020204" pitchFamily="34" charset="0"/>
                <a:cs typeface="Times New Roman" panose="02020603050405020304" pitchFamily="18" charset="0"/>
              </a:rPr>
              <a:t>străpungere</a:t>
            </a:r>
            <a:r>
              <a:rPr lang="en-US" altLang="en-US" sz="2400" i="1" dirty="0">
                <a:solidFill>
                  <a:srgbClr val="FF0000"/>
                </a:solidFill>
                <a:latin typeface="Arial" panose="020B0604020202020204" pitchFamily="34" charset="0"/>
                <a:cs typeface="Times New Roman" panose="02020603050405020304" pitchFamily="18" charset="0"/>
              </a:rPr>
              <a:t> a </a:t>
            </a:r>
            <a:r>
              <a:rPr lang="en-US" altLang="en-US" sz="2400" i="1" dirty="0" err="1">
                <a:solidFill>
                  <a:srgbClr val="FF0000"/>
                </a:solidFill>
                <a:latin typeface="Arial" panose="020B0604020202020204" pitchFamily="34" charset="0"/>
                <a:cs typeface="Times New Roman" panose="02020603050405020304" pitchFamily="18" charset="0"/>
              </a:rPr>
              <a:t>diodei</a:t>
            </a:r>
            <a:r>
              <a:rPr lang="en-US" altLang="en-US" sz="2400" i="1" dirty="0">
                <a:solidFill>
                  <a:srgbClr val="FF0000"/>
                </a:solidFill>
                <a:latin typeface="Arial" panose="020B0604020202020204" pitchFamily="34" charset="0"/>
                <a:cs typeface="Times New Roman" panose="02020603050405020304" pitchFamily="18" charset="0"/>
              </a:rPr>
              <a:t> </a:t>
            </a:r>
            <a:r>
              <a:rPr lang="en-US" altLang="en-US" sz="2400" b="1" i="1" dirty="0">
                <a:solidFill>
                  <a:srgbClr val="FF0000"/>
                </a:solidFill>
                <a:latin typeface="Arial" panose="020B0604020202020204" pitchFamily="34" charset="0"/>
                <a:cs typeface="Times New Roman" panose="02020603050405020304" pitchFamily="18" charset="0"/>
              </a:rPr>
              <a:t>D2</a:t>
            </a:r>
            <a:r>
              <a:rPr lang="en-US" altLang="en-US" sz="2400" dirty="0">
                <a:solidFill>
                  <a:srgbClr val="FF0000"/>
                </a:solidFill>
                <a:latin typeface="Arial" panose="020B0604020202020204" pitchFamily="34" charset="0"/>
                <a:cs typeface="Times New Roman" panose="02020603050405020304" pitchFamily="18" charset="0"/>
              </a:rPr>
              <a:t>.</a:t>
            </a:r>
            <a:endParaRPr lang="ro-MD" altLang="en-US" sz="2400" dirty="0">
              <a:solidFill>
                <a:srgbClr val="FF0000"/>
              </a:solidFill>
              <a:latin typeface="Arial" panose="020B0604020202020204" pitchFamily="34" charset="0"/>
              <a:cs typeface="Times New Roman" panose="02020603050405020304" pitchFamily="18" charset="0"/>
            </a:endParaRPr>
          </a:p>
        </p:txBody>
      </p:sp>
      <p:pic>
        <p:nvPicPr>
          <p:cNvPr id="14" name="Imagine 13">
            <a:extLst>
              <a:ext uri="{FF2B5EF4-FFF2-40B4-BE49-F238E27FC236}">
                <a16:creationId xmlns:a16="http://schemas.microsoft.com/office/drawing/2014/main" id="{691A7906-1CC2-5413-89EC-8906457597C3}"/>
              </a:ext>
            </a:extLst>
          </p:cNvPr>
          <p:cNvPicPr>
            <a:picLocks noChangeAspect="1"/>
          </p:cNvPicPr>
          <p:nvPr/>
        </p:nvPicPr>
        <p:blipFill>
          <a:blip r:embed="rId2"/>
          <a:stretch>
            <a:fillRect/>
          </a:stretch>
        </p:blipFill>
        <p:spPr>
          <a:xfrm>
            <a:off x="8853739" y="1392175"/>
            <a:ext cx="3077004" cy="3391373"/>
          </a:xfrm>
          <a:prstGeom prst="rect">
            <a:avLst/>
          </a:prstGeom>
        </p:spPr>
      </p:pic>
    </p:spTree>
    <p:extLst>
      <p:ext uri="{BB962C8B-B14F-4D97-AF65-F5344CB8AC3E}">
        <p14:creationId xmlns:p14="http://schemas.microsoft.com/office/powerpoint/2010/main" val="362400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87609" y="1050491"/>
            <a:ext cx="7857473" cy="4815471"/>
          </a:xfrm>
        </p:spPr>
        <p:txBody>
          <a:bodyPr>
            <a:normAutofit/>
          </a:bodyPr>
          <a:lstStyle/>
          <a:p>
            <a:pPr algn="just"/>
            <a:r>
              <a:rPr lang="en-US" altLang="en-US" sz="2400" dirty="0">
                <a:latin typeface="Arial" panose="020B0604020202020204" pitchFamily="34" charset="0"/>
                <a:cs typeface="Times New Roman" panose="02020603050405020304" pitchFamily="18" charset="0"/>
              </a:rPr>
              <a:t>Dioda Shockley se </a:t>
            </a:r>
            <a:r>
              <a:rPr lang="en-US" altLang="en-US" sz="2400" dirty="0" err="1">
                <a:latin typeface="Arial" panose="020B0604020202020204" pitchFamily="34" charset="0"/>
                <a:cs typeface="Times New Roman" panose="02020603050405020304" pitchFamily="18" charset="0"/>
              </a:rPr>
              <a:t>blochează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când</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prin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scade</a:t>
            </a:r>
            <a:r>
              <a:rPr lang="en-US" altLang="en-US" sz="2400" dirty="0">
                <a:latin typeface="Arial" panose="020B0604020202020204" pitchFamily="34" charset="0"/>
                <a:cs typeface="Times New Roman" panose="02020603050405020304" pitchFamily="18" charset="0"/>
              </a:rPr>
              <a:t> sub o </a:t>
            </a:r>
            <a:r>
              <a:rPr lang="en-US" altLang="en-US" sz="2400" dirty="0" err="1">
                <a:latin typeface="Arial" panose="020B0604020202020204" pitchFamily="34" charset="0"/>
                <a:cs typeface="Times New Roman" panose="02020603050405020304" pitchFamily="18" charset="0"/>
              </a:rPr>
              <a:t>anumită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valoare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denumită</a:t>
            </a:r>
            <a:r>
              <a:rPr lang="en-US" altLang="en-US" sz="2400" dirty="0">
                <a:latin typeface="Arial" panose="020B0604020202020204" pitchFamily="34" charset="0"/>
                <a:cs typeface="Times New Roman" panose="02020603050405020304" pitchFamily="18" charset="0"/>
              </a:rPr>
              <a:t> </a:t>
            </a:r>
            <a:r>
              <a:rPr lang="en-US" altLang="en-US" sz="2400" b="1" dirty="0" err="1">
                <a:latin typeface="Arial" panose="020B0604020202020204" pitchFamily="34" charset="0"/>
                <a:cs typeface="Times New Roman" panose="02020603050405020304" pitchFamily="18" charset="0"/>
              </a:rPr>
              <a:t>curent</a:t>
            </a:r>
            <a:r>
              <a:rPr lang="en-US" altLang="en-US" sz="2400" b="1" dirty="0">
                <a:latin typeface="Arial" panose="020B0604020202020204" pitchFamily="34" charset="0"/>
                <a:cs typeface="Times New Roman" panose="02020603050405020304" pitchFamily="18" charset="0"/>
              </a:rPr>
              <a:t> de </a:t>
            </a:r>
            <a:r>
              <a:rPr lang="en-US" altLang="en-US" sz="2400" b="1" dirty="0" err="1">
                <a:latin typeface="Arial" panose="020B0604020202020204" pitchFamily="34" charset="0"/>
                <a:cs typeface="Times New Roman" panose="02020603050405020304" pitchFamily="18" charset="0"/>
              </a:rPr>
              <a:t>menţinere</a:t>
            </a:r>
            <a:r>
              <a:rPr lang="en-US" altLang="en-US" sz="2400" b="1" dirty="0">
                <a:latin typeface="Arial" panose="020B0604020202020204" pitchFamily="34" charset="0"/>
                <a:cs typeface="Times New Roman" panose="02020603050405020304" pitchFamily="18" charset="0"/>
              </a:rPr>
              <a:t> (I</a:t>
            </a:r>
            <a:r>
              <a:rPr lang="en-US" altLang="en-US" sz="2400" b="1" baseline="-25000" dirty="0">
                <a:latin typeface="Arial" panose="020B0604020202020204" pitchFamily="34" charset="0"/>
                <a:cs typeface="Times New Roman" panose="02020603050405020304" pitchFamily="18" charset="0"/>
              </a:rPr>
              <a:t>H</a:t>
            </a:r>
            <a:r>
              <a:rPr lang="en-US" altLang="en-US" sz="2400" b="1" dirty="0">
                <a:latin typeface="Arial" panose="020B0604020202020204" pitchFamily="34" charset="0"/>
                <a:cs typeface="Times New Roman" panose="02020603050405020304" pitchFamily="18" charset="0"/>
              </a:rPr>
              <a:t>)</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Pentru</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explica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acest</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fenomen</a:t>
            </a:r>
            <a:r>
              <a:rPr lang="en-US" altLang="en-US" sz="2400" dirty="0">
                <a:latin typeface="Arial" panose="020B0604020202020204" pitchFamily="34" charset="0"/>
                <a:cs typeface="Times New Roman" panose="02020603050405020304" pitchFamily="18" charset="0"/>
              </a:rPr>
              <a:t> se </a:t>
            </a:r>
            <a:r>
              <a:rPr lang="en-US" altLang="en-US" sz="2400" dirty="0" err="1">
                <a:latin typeface="Arial" panose="020B0604020202020204" pitchFamily="34" charset="0"/>
                <a:cs typeface="Times New Roman" panose="02020603050405020304" pitchFamily="18" charset="0"/>
              </a:rPr>
              <a:t>prezintă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funcţionarea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structurii</a:t>
            </a:r>
            <a:r>
              <a:rPr lang="en-US" altLang="en-US" sz="2400" dirty="0">
                <a:latin typeface="Arial" panose="020B0604020202020204" pitchFamily="34" charset="0"/>
                <a:cs typeface="Times New Roman" panose="02020603050405020304" pitchFamily="18" charset="0"/>
              </a:rPr>
              <a:t> cu </a:t>
            </a:r>
            <a:r>
              <a:rPr lang="en-US" altLang="en-US" sz="2400" dirty="0" err="1">
                <a:latin typeface="Arial" panose="020B0604020202020204" pitchFamily="34" charset="0"/>
                <a:cs typeface="Times New Roman" panose="02020603050405020304" pitchFamily="18" charset="0"/>
              </a:rPr>
              <a:t>tranzistori</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diodei</a:t>
            </a:r>
            <a:r>
              <a:rPr lang="en-US" altLang="en-US" sz="2400" dirty="0">
                <a:latin typeface="Arial" panose="020B0604020202020204" pitchFamily="34" charset="0"/>
                <a:cs typeface="Times New Roman" panose="02020603050405020304" pitchFamily="18" charset="0"/>
              </a:rPr>
              <a:t>. </a:t>
            </a:r>
            <a:endParaRPr lang="ro-RO" altLang="en-US" sz="2400" dirty="0">
              <a:latin typeface="Arial" panose="020B0604020202020204" pitchFamily="34" charset="0"/>
              <a:cs typeface="Times New Roman" panose="02020603050405020304" pitchFamily="18" charset="0"/>
            </a:endParaRPr>
          </a:p>
          <a:p>
            <a:pPr algn="just"/>
            <a:r>
              <a:rPr lang="en-US" altLang="en-US" sz="2400" dirty="0">
                <a:latin typeface="Arial" panose="020B0604020202020204" pitchFamily="34" charset="0"/>
                <a:cs typeface="Times New Roman" panose="02020603050405020304" pitchFamily="18" charset="0"/>
              </a:rPr>
              <a:t>La </a:t>
            </a:r>
            <a:r>
              <a:rPr lang="en-US" altLang="en-US" sz="2400" dirty="0" err="1">
                <a:latin typeface="Arial" panose="020B0604020202020204" pitchFamily="34" charset="0"/>
                <a:cs typeface="Times New Roman" panose="02020603050405020304" pitchFamily="18" charset="0"/>
              </a:rPr>
              <a:t>amorsarea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diodei</a:t>
            </a:r>
            <a:r>
              <a:rPr lang="en-US" altLang="en-US" sz="2400" dirty="0">
                <a:latin typeface="Arial" panose="020B0604020202020204" pitchFamily="34" charset="0"/>
                <a:cs typeface="Times New Roman" panose="02020603050405020304" pitchFamily="18" charset="0"/>
              </a:rPr>
              <a:t> Shockley </a:t>
            </a:r>
            <a:r>
              <a:rPr lang="en-US" altLang="en-US" sz="2400" dirty="0" err="1">
                <a:latin typeface="Arial" panose="020B0604020202020204" pitchFamily="34" charset="0"/>
                <a:cs typeface="Times New Roman" panose="02020603050405020304" pitchFamily="18" charset="0"/>
              </a:rPr>
              <a:t>prin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circulă</a:t>
            </a:r>
            <a:r>
              <a:rPr lang="en-US" altLang="en-US" sz="2400" dirty="0">
                <a:latin typeface="Arial" panose="020B0604020202020204" pitchFamily="34" charset="0"/>
                <a:cs typeface="Times New Roman" panose="02020603050405020304" pitchFamily="18" charset="0"/>
              </a:rPr>
              <a:t> un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AK</a:t>
            </a:r>
            <a:r>
              <a:rPr lang="en-US" altLang="en-US" sz="2400" dirty="0">
                <a:latin typeface="Arial" panose="020B0604020202020204" pitchFamily="34" charset="0"/>
                <a:cs typeface="Times New Roman" panose="02020603050405020304" pitchFamily="18" charset="0"/>
              </a:rPr>
              <a:t>. Acest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favorizează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apariţia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1</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în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colectorul</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tranzistorului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T1</a:t>
            </a:r>
            <a:r>
              <a:rPr lang="en-US" altLang="en-US" sz="2400" dirty="0">
                <a:latin typeface="Arial" panose="020B0604020202020204" pitchFamily="34" charset="0"/>
                <a:cs typeface="Times New Roman" panose="02020603050405020304" pitchFamily="18" charset="0"/>
              </a:rPr>
              <a:t>, care </a:t>
            </a:r>
            <a:r>
              <a:rPr lang="en-US" altLang="en-US" sz="2400" dirty="0" err="1">
                <a:latin typeface="Arial" panose="020B0604020202020204" pitchFamily="34" charset="0"/>
                <a:cs typeface="Times New Roman" panose="02020603050405020304" pitchFamily="18" charset="0"/>
              </a:rPr>
              <a:t>este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bază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pentru</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tranzistorul</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Prin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urmare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apare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colector</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în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colectorul</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tranzistorului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unde</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2</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1</a:t>
            </a:r>
            <a:r>
              <a:rPr lang="en-US" altLang="en-US" sz="2400" b="1" dirty="0">
                <a:latin typeface="Arial" panose="020B0604020202020204" pitchFamily="34" charset="0"/>
                <a:cs typeface="Times New Roman" panose="02020603050405020304" pitchFamily="18" charset="0"/>
              </a:rPr>
              <a:t>∙β</a:t>
            </a:r>
            <a:r>
              <a:rPr lang="en-US" altLang="en-US" sz="2400" b="1" baseline="-25000" dirty="0">
                <a:latin typeface="Arial" panose="020B0604020202020204" pitchFamily="34" charset="0"/>
                <a:cs typeface="Times New Roman" panose="02020603050405020304" pitchFamily="18" charset="0"/>
              </a:rPr>
              <a:t>2</a:t>
            </a:r>
            <a:r>
              <a:rPr lang="en-US" altLang="en-US" sz="2400" dirty="0">
                <a:latin typeface="Arial" panose="020B0604020202020204" pitchFamily="34" charset="0"/>
                <a:cs typeface="Times New Roman" panose="02020603050405020304" pitchFamily="18" charset="0"/>
              </a:rPr>
              <a:t>). </a:t>
            </a:r>
            <a:endParaRPr lang="ro-RO" altLang="en-US" sz="2400" dirty="0">
              <a:latin typeface="Arial" panose="020B0604020202020204" pitchFamily="34" charset="0"/>
              <a:cs typeface="Times New Roman" panose="02020603050405020304" pitchFamily="18" charset="0"/>
            </a:endParaRPr>
          </a:p>
          <a:p>
            <a:pPr algn="just"/>
            <a:r>
              <a:rPr lang="en-US" altLang="en-US" sz="2400" dirty="0" err="1">
                <a:latin typeface="Arial" panose="020B0604020202020204" pitchFamily="34" charset="0"/>
                <a:cs typeface="Times New Roman" panose="02020603050405020304" pitchFamily="18" charset="0"/>
              </a:rPr>
              <a:t>Curentul</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colector</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2</a:t>
            </a:r>
            <a:r>
              <a:rPr lang="en-US" altLang="en-US" sz="2400" dirty="0">
                <a:latin typeface="Arial" panose="020B0604020202020204" pitchFamily="34" charset="0"/>
                <a:cs typeface="Times New Roman" panose="02020603050405020304" pitchFamily="18" charset="0"/>
              </a:rPr>
              <a:t> al </a:t>
            </a:r>
            <a:r>
              <a:rPr lang="en-US" altLang="en-US" sz="2400" dirty="0" err="1">
                <a:latin typeface="Arial" panose="020B0604020202020204" pitchFamily="34" charset="0"/>
                <a:cs typeface="Times New Roman" panose="02020603050405020304" pitchFamily="18" charset="0"/>
              </a:rPr>
              <a:t>tranzistorului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T2</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este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bază</a:t>
            </a:r>
            <a:r>
              <a:rPr lang="en-US" altLang="en-US" sz="2400" dirty="0">
                <a:latin typeface="Arial" panose="020B0604020202020204" pitchFamily="34" charset="0"/>
                <a:cs typeface="Times New Roman" panose="02020603050405020304" pitchFamily="18" charset="0"/>
              </a:rPr>
              <a:t> al </a:t>
            </a:r>
            <a:r>
              <a:rPr lang="en-US" altLang="en-US" sz="2400" dirty="0" err="1">
                <a:latin typeface="Arial" panose="020B0604020202020204" pitchFamily="34" charset="0"/>
                <a:cs typeface="Times New Roman" panose="02020603050405020304" pitchFamily="18" charset="0"/>
              </a:rPr>
              <a:t>tranzistorului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T1</a:t>
            </a:r>
            <a:r>
              <a:rPr lang="en-US" altLang="en-US" sz="2400" dirty="0">
                <a:latin typeface="Arial" panose="020B0604020202020204" pitchFamily="34" charset="0"/>
                <a:cs typeface="Times New Roman" panose="02020603050405020304" pitchFamily="18" charset="0"/>
              </a:rPr>
              <a:t>. </a:t>
            </a:r>
            <a:endParaRPr lang="ro-RO" altLang="en-US" sz="2400" dirty="0">
              <a:latin typeface="Arial" panose="020B0604020202020204" pitchFamily="34" charset="0"/>
              <a:cs typeface="Times New Roman" panose="02020603050405020304" pitchFamily="18" charset="0"/>
            </a:endParaRPr>
          </a:p>
          <a:p>
            <a:pPr algn="just"/>
            <a:r>
              <a:rPr lang="en-US" altLang="en-US" sz="2400" dirty="0">
                <a:latin typeface="Arial" panose="020B0604020202020204" pitchFamily="34" charset="0"/>
                <a:cs typeface="Times New Roman" panose="02020603050405020304" pitchFamily="18" charset="0"/>
              </a:rPr>
              <a:t>Acest </a:t>
            </a:r>
            <a:r>
              <a:rPr lang="en-US" altLang="en-US" sz="2400" dirty="0" err="1">
                <a:latin typeface="Arial" panose="020B0604020202020204" pitchFamily="34" charset="0"/>
                <a:cs typeface="Times New Roman" panose="02020603050405020304" pitchFamily="18" charset="0"/>
              </a:rPr>
              <a:t>curent</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determină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creşterea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curentului</a:t>
            </a:r>
            <a:r>
              <a:rPr lang="en-US" altLang="en-US" sz="2400" dirty="0">
                <a:latin typeface="Arial" panose="020B0604020202020204" pitchFamily="34" charset="0"/>
                <a:cs typeface="Times New Roman" panose="02020603050405020304" pitchFamily="18" charset="0"/>
              </a:rPr>
              <a:t> de </a:t>
            </a:r>
            <a:r>
              <a:rPr lang="en-US" altLang="en-US" sz="2400" dirty="0" err="1">
                <a:latin typeface="Arial" panose="020B0604020202020204" pitchFamily="34" charset="0"/>
                <a:cs typeface="Times New Roman" panose="02020603050405020304" pitchFamily="18" charset="0"/>
              </a:rPr>
              <a:t>colector</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1</a:t>
            </a:r>
            <a:r>
              <a:rPr lang="en-US" altLang="en-US" sz="2400" dirty="0">
                <a:latin typeface="Arial" panose="020B0604020202020204" pitchFamily="34" charset="0"/>
                <a:cs typeface="Times New Roman" panose="02020603050405020304" pitchFamily="18" charset="0"/>
              </a:rPr>
              <a:t> al </a:t>
            </a:r>
            <a:r>
              <a:rPr lang="en-US" altLang="en-US" sz="2400" dirty="0" err="1">
                <a:latin typeface="Arial" panose="020B0604020202020204" pitchFamily="34" charset="0"/>
                <a:cs typeface="Times New Roman" panose="02020603050405020304" pitchFamily="18" charset="0"/>
              </a:rPr>
              <a:t>tranzistorului</a:t>
            </a:r>
            <a:r>
              <a:rPr lang="ro-MD"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T1 </a:t>
            </a:r>
            <a:r>
              <a:rPr lang="en-US" altLang="en-US" sz="2400" dirty="0">
                <a:latin typeface="Arial" panose="020B0604020202020204" pitchFamily="34" charset="0"/>
                <a:cs typeface="Times New Roman" panose="02020603050405020304" pitchFamily="18" charset="0"/>
              </a:rPr>
              <a:t>(</a:t>
            </a:r>
            <a:r>
              <a:rPr lang="en-US" altLang="en-US" sz="2400" dirty="0" err="1">
                <a:latin typeface="Arial" panose="020B0604020202020204" pitchFamily="34" charset="0"/>
                <a:cs typeface="Times New Roman" panose="02020603050405020304" pitchFamily="18" charset="0"/>
              </a:rPr>
              <a:t>unde</a:t>
            </a:r>
            <a:r>
              <a:rPr lang="en-US" altLang="en-US" sz="2400" b="1" dirty="0">
                <a:latin typeface="Arial" panose="020B0604020202020204" pitchFamily="34" charset="0"/>
                <a:cs typeface="Times New Roman" panose="02020603050405020304" pitchFamily="18" charset="0"/>
              </a:rPr>
              <a:t> I</a:t>
            </a:r>
            <a:r>
              <a:rPr lang="en-US" altLang="en-US" sz="2400" b="1" baseline="-25000" dirty="0">
                <a:latin typeface="Arial" panose="020B0604020202020204" pitchFamily="34" charset="0"/>
                <a:cs typeface="Times New Roman" panose="02020603050405020304" pitchFamily="18" charset="0"/>
              </a:rPr>
              <a:t>1</a:t>
            </a:r>
            <a:r>
              <a:rPr lang="en-US" altLang="en-US" sz="2400" b="1" dirty="0">
                <a:latin typeface="Arial" panose="020B0604020202020204" pitchFamily="34" charset="0"/>
                <a:cs typeface="Times New Roman" panose="02020603050405020304" pitchFamily="18" charset="0"/>
              </a:rPr>
              <a:t> = I</a:t>
            </a:r>
            <a:r>
              <a:rPr lang="en-US" altLang="en-US" sz="2400" b="1" baseline="-25000" dirty="0">
                <a:latin typeface="Arial" panose="020B0604020202020204" pitchFamily="34" charset="0"/>
                <a:cs typeface="Times New Roman" panose="02020603050405020304" pitchFamily="18" charset="0"/>
              </a:rPr>
              <a:t>2</a:t>
            </a:r>
            <a:r>
              <a:rPr lang="en-US" altLang="en-US" sz="2400" b="1" dirty="0">
                <a:latin typeface="Arial" panose="020B0604020202020204" pitchFamily="34" charset="0"/>
                <a:cs typeface="Times New Roman" panose="02020603050405020304" pitchFamily="18" charset="0"/>
              </a:rPr>
              <a:t> ∙β</a:t>
            </a:r>
            <a:r>
              <a:rPr lang="en-US" altLang="en-US" sz="2400" b="1" baseline="-25000" dirty="0">
                <a:latin typeface="Arial" panose="020B0604020202020204" pitchFamily="34" charset="0"/>
                <a:cs typeface="Times New Roman" panose="02020603050405020304" pitchFamily="18" charset="0"/>
              </a:rPr>
              <a:t>1</a:t>
            </a:r>
            <a:r>
              <a:rPr lang="en-US" altLang="en-US" sz="2400" b="1" dirty="0">
                <a:latin typeface="Arial" panose="020B0604020202020204" pitchFamily="34" charset="0"/>
                <a:cs typeface="Times New Roman" panose="02020603050405020304" pitchFamily="18" charset="0"/>
              </a:rPr>
              <a:t> </a:t>
            </a:r>
            <a:r>
              <a:rPr lang="en-US" altLang="en-US" sz="2400" dirty="0">
                <a:latin typeface="Arial" panose="020B0604020202020204" pitchFamily="34" charset="0"/>
                <a:cs typeface="Times New Roman" panose="02020603050405020304" pitchFamily="18" charset="0"/>
              </a:rPr>
              <a:t>).</a:t>
            </a:r>
            <a:endParaRPr lang="en-GB" altLang="en-US" dirty="0"/>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1855" y="481148"/>
            <a:ext cx="2443601" cy="37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ine 2">
            <a:extLst>
              <a:ext uri="{FF2B5EF4-FFF2-40B4-BE49-F238E27FC236}">
                <a16:creationId xmlns:a16="http://schemas.microsoft.com/office/drawing/2014/main" id="{9F79057D-35C7-9BA0-AFB1-B21ABB35D9BF}"/>
              </a:ext>
            </a:extLst>
          </p:cNvPr>
          <p:cNvPicPr>
            <a:picLocks noChangeAspect="1"/>
          </p:cNvPicPr>
          <p:nvPr/>
        </p:nvPicPr>
        <p:blipFill>
          <a:blip r:embed="rId3"/>
          <a:stretch>
            <a:fillRect/>
          </a:stretch>
        </p:blipFill>
        <p:spPr>
          <a:xfrm>
            <a:off x="8180192" y="3671177"/>
            <a:ext cx="3960598" cy="2867646"/>
          </a:xfrm>
          <a:prstGeom prst="rect">
            <a:avLst/>
          </a:prstGeom>
        </p:spPr>
      </p:pic>
    </p:spTree>
    <p:extLst>
      <p:ext uri="{BB962C8B-B14F-4D97-AF65-F5344CB8AC3E}">
        <p14:creationId xmlns:p14="http://schemas.microsoft.com/office/powerpoint/2010/main" val="151673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224378" y="451901"/>
            <a:ext cx="6572250" cy="6165667"/>
          </a:xfrm>
        </p:spPr>
        <p:txBody>
          <a:bodyPr>
            <a:normAutofit/>
          </a:bodyPr>
          <a:lstStyle/>
          <a:p>
            <a:pPr marL="0" indent="42863" algn="just">
              <a:lnSpc>
                <a:spcPct val="128000"/>
              </a:lnSpc>
              <a:spcBef>
                <a:spcPct val="0"/>
              </a:spcBef>
            </a:pPr>
            <a:r>
              <a:rPr lang="en-US" altLang="en-US" sz="2400" dirty="0" err="1">
                <a:latin typeface="Arial" panose="020B0604020202020204" pitchFamily="34" charset="0"/>
                <a:cs typeface="Times New Roman" panose="02020603050405020304" pitchFamily="18" charset="0"/>
              </a:rPr>
              <a:t>Prin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urmare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apare</a:t>
            </a:r>
            <a:r>
              <a:rPr lang="en-US" altLang="en-US" sz="2400" dirty="0">
                <a:latin typeface="Arial" panose="020B0604020202020204" pitchFamily="34" charset="0"/>
                <a:cs typeface="Times New Roman" panose="02020603050405020304" pitchFamily="18" charset="0"/>
              </a:rPr>
              <a:t> </a:t>
            </a:r>
            <a:r>
              <a:rPr lang="en-US" altLang="en-US" sz="2400" b="1" dirty="0" err="1">
                <a:latin typeface="Arial" panose="020B0604020202020204" pitchFamily="34" charset="0"/>
                <a:cs typeface="Times New Roman" panose="02020603050405020304" pitchFamily="18" charset="0"/>
              </a:rPr>
              <a:t>fenomenul</a:t>
            </a:r>
            <a:r>
              <a:rPr lang="en-US" altLang="en-US" sz="2400" b="1" dirty="0">
                <a:latin typeface="Arial" panose="020B0604020202020204" pitchFamily="34" charset="0"/>
                <a:cs typeface="Times New Roman" panose="02020603050405020304" pitchFamily="18" charset="0"/>
              </a:rPr>
              <a:t> de </a:t>
            </a:r>
            <a:r>
              <a:rPr lang="en-US" altLang="en-US" sz="2400" b="1" dirty="0" err="1">
                <a:latin typeface="Arial" panose="020B0604020202020204" pitchFamily="34" charset="0"/>
                <a:cs typeface="Times New Roman" panose="02020603050405020304" pitchFamily="18" charset="0"/>
              </a:rPr>
              <a:t>reacţie</a:t>
            </a:r>
            <a:r>
              <a:rPr lang="en-US" altLang="en-US" sz="2400" b="1" dirty="0">
                <a:latin typeface="Arial" panose="020B0604020202020204" pitchFamily="34" charset="0"/>
                <a:cs typeface="Times New Roman" panose="02020603050405020304" pitchFamily="18" charset="0"/>
              </a:rPr>
              <a:t> </a:t>
            </a:r>
            <a:r>
              <a:rPr lang="en-US" altLang="en-US" sz="2400" b="1" dirty="0" err="1">
                <a:latin typeface="Arial" panose="020B0604020202020204" pitchFamily="34" charset="0"/>
                <a:cs typeface="Times New Roman" panose="02020603050405020304" pitchFamily="18" charset="0"/>
              </a:rPr>
              <a:t>internă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AK</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determină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apariţia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curentului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1</a:t>
            </a:r>
            <a:r>
              <a:rPr lang="en-US" altLang="en-US" sz="2400" b="1" dirty="0">
                <a:latin typeface="Arial" panose="020B0604020202020204" pitchFamily="34" charset="0"/>
                <a:cs typeface="Times New Roman" panose="02020603050405020304" pitchFamily="18" charset="0"/>
              </a:rPr>
              <a:t>, </a:t>
            </a:r>
            <a:r>
              <a:rPr lang="ro-MD" altLang="en-US" sz="2400" b="1" dirty="0">
                <a:latin typeface="Arial" panose="020B0604020202020204" pitchFamily="34" charset="0"/>
                <a:cs typeface="Times New Roman" panose="02020603050405020304" pitchFamily="18" charset="0"/>
              </a:rPr>
              <a:t>care conduce la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creşterea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2</a:t>
            </a:r>
            <a:r>
              <a:rPr lang="en-US" altLang="en-US" sz="2400" b="1" dirty="0">
                <a:latin typeface="Arial" panose="020B0604020202020204" pitchFamily="34" charset="0"/>
                <a:cs typeface="Times New Roman" panose="02020603050405020304" pitchFamily="18" charset="0"/>
              </a:rPr>
              <a:t>, </a:t>
            </a:r>
            <a:r>
              <a:rPr lang="ro-MD" altLang="en-US" sz="2400" b="1" dirty="0">
                <a:latin typeface="Arial" panose="020B0604020202020204" pitchFamily="34" charset="0"/>
                <a:cs typeface="Times New Roman" panose="02020603050405020304" pitchFamily="18" charset="0"/>
              </a:rPr>
              <a:t>care </a:t>
            </a:r>
            <a:r>
              <a:rPr lang="en-US" altLang="en-US" sz="2400" dirty="0" err="1">
                <a:latin typeface="Arial" panose="020B0604020202020204" pitchFamily="34" charset="0"/>
                <a:cs typeface="Times New Roman" panose="02020603050405020304" pitchFamily="18" charset="0"/>
              </a:rPr>
              <a:t>determină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creşterea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suplimentară</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lui</a:t>
            </a:r>
            <a:r>
              <a:rPr lang="en-US" altLang="en-US" sz="2400"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I</a:t>
            </a:r>
            <a:r>
              <a:rPr lang="en-US" altLang="en-US" sz="2400" b="1" baseline="-25000" dirty="0">
                <a:latin typeface="Arial" panose="020B0604020202020204" pitchFamily="34" charset="0"/>
                <a:cs typeface="Times New Roman" panose="02020603050405020304" pitchFamily="18" charset="0"/>
              </a:rPr>
              <a:t>AK</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şi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aşa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mai</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departe</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fenomenul</a:t>
            </a:r>
            <a:r>
              <a:rPr lang="en-US" altLang="en-US" sz="2400" dirty="0">
                <a:latin typeface="Arial" panose="020B0604020202020204" pitchFamily="34" charset="0"/>
                <a:cs typeface="Times New Roman" panose="02020603050405020304" pitchFamily="18" charset="0"/>
              </a:rPr>
              <a:t> se </a:t>
            </a:r>
            <a:r>
              <a:rPr lang="en-US" altLang="en-US" sz="2400" dirty="0" err="1">
                <a:latin typeface="Arial" panose="020B0604020202020204" pitchFamily="34" charset="0"/>
                <a:cs typeface="Times New Roman" panose="02020603050405020304" pitchFamily="18" charset="0"/>
              </a:rPr>
              <a:t>repetă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până</a:t>
            </a:r>
            <a:r>
              <a:rPr lang="en-US" altLang="en-US" sz="2400" dirty="0">
                <a:latin typeface="Arial" panose="020B0604020202020204" pitchFamily="34" charset="0"/>
                <a:cs typeface="Times New Roman" panose="02020603050405020304" pitchFamily="18" charset="0"/>
              </a:rPr>
              <a:t> la </a:t>
            </a:r>
            <a:r>
              <a:rPr lang="en-US" altLang="en-US" sz="2400" dirty="0" err="1">
                <a:latin typeface="Arial" panose="020B0604020202020204" pitchFamily="34" charset="0"/>
                <a:cs typeface="Times New Roman" panose="02020603050405020304" pitchFamily="18" charset="0"/>
              </a:rPr>
              <a:t>intrarea</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în</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saturaţie</a:t>
            </a:r>
            <a:r>
              <a:rPr lang="en-US" altLang="en-US" sz="2400" dirty="0">
                <a:latin typeface="Arial" panose="020B0604020202020204" pitchFamily="34" charset="0"/>
                <a:cs typeface="Times New Roman" panose="02020603050405020304" pitchFamily="18" charset="0"/>
              </a:rPr>
              <a:t> a </a:t>
            </a:r>
            <a:r>
              <a:rPr lang="en-US" altLang="en-US" sz="2400" dirty="0" err="1">
                <a:latin typeface="Arial" panose="020B0604020202020204" pitchFamily="34" charset="0"/>
                <a:cs typeface="Times New Roman" panose="02020603050405020304" pitchFamily="18" charset="0"/>
              </a:rPr>
              <a:t>celor</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două</a:t>
            </a:r>
            <a:r>
              <a:rPr lang="en-US" altLang="en-US" sz="2400" dirty="0">
                <a:latin typeface="Arial" panose="020B0604020202020204" pitchFamily="34" charset="0"/>
                <a:cs typeface="Times New Roman" panose="02020603050405020304" pitchFamily="18" charset="0"/>
              </a:rPr>
              <a:t> </a:t>
            </a:r>
            <a:r>
              <a:rPr lang="en-US" altLang="en-US" sz="2400" dirty="0" err="1">
                <a:latin typeface="Arial" panose="020B0604020202020204" pitchFamily="34" charset="0"/>
                <a:cs typeface="Times New Roman" panose="02020603050405020304" pitchFamily="18" charset="0"/>
              </a:rPr>
              <a:t>tranzistoare</a:t>
            </a:r>
            <a:r>
              <a:rPr lang="en-US" altLang="en-US" sz="2400" dirty="0">
                <a:latin typeface="Arial" panose="020B0604020202020204" pitchFamily="34" charset="0"/>
                <a:cs typeface="Times New Roman" panose="02020603050405020304" pitchFamily="18" charset="0"/>
              </a:rPr>
              <a:t>.</a:t>
            </a:r>
            <a:endParaRPr lang="en-US" altLang="en-US" sz="2400" dirty="0">
              <a:latin typeface="Calibri" panose="020F0502020204030204" pitchFamily="34" charset="0"/>
              <a:cs typeface="Times New Roman" panose="02020603050405020304" pitchFamily="18" charset="0"/>
            </a:endParaRPr>
          </a:p>
          <a:p>
            <a:pPr marL="0" indent="42863">
              <a:lnSpc>
                <a:spcPts val="25"/>
              </a:lnSpc>
              <a:spcBef>
                <a:spcPct val="0"/>
              </a:spcBef>
            </a:pPr>
            <a:r>
              <a:rPr lang="en-US" altLang="en-US" sz="2400" dirty="0">
                <a:latin typeface="Times New Roman" panose="02020603050405020304" pitchFamily="18" charset="0"/>
                <a:cs typeface="Times New Roman" panose="02020603050405020304" pitchFamily="18" charset="0"/>
              </a:rPr>
              <a:t> </a:t>
            </a:r>
            <a:endParaRPr lang="en-US" altLang="en-US" sz="2400" dirty="0">
              <a:latin typeface="Calibri" panose="020F0502020204030204" pitchFamily="34" charset="0"/>
              <a:cs typeface="Times New Roman" panose="02020603050405020304" pitchFamily="18" charset="0"/>
            </a:endParaRPr>
          </a:p>
          <a:p>
            <a:pPr marL="0" indent="42863" algn="just">
              <a:spcBef>
                <a:spcPct val="0"/>
              </a:spcBef>
            </a:pPr>
            <a:r>
              <a:rPr lang="en-US" altLang="en-US" sz="2400" b="1" i="1" dirty="0" err="1">
                <a:latin typeface="Arial" panose="020B0604020202020204" pitchFamily="34" charset="0"/>
                <a:cs typeface="Times New Roman" panose="02020603050405020304" pitchFamily="18" charset="0"/>
              </a:rPr>
              <a:t>Dacă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după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amorsarea</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diodei</a:t>
            </a:r>
            <a:r>
              <a:rPr lang="en-US" altLang="en-US" sz="2400" b="1" i="1" dirty="0">
                <a:latin typeface="Arial" panose="020B0604020202020204" pitchFamily="34" charset="0"/>
                <a:cs typeface="Times New Roman" panose="02020603050405020304" pitchFamily="18" charset="0"/>
              </a:rPr>
              <a:t> Shockley </a:t>
            </a:r>
            <a:r>
              <a:rPr lang="en-US" altLang="en-US" sz="2400" b="1" i="1" dirty="0" err="1">
                <a:latin typeface="Arial" panose="020B0604020202020204" pitchFamily="34" charset="0"/>
                <a:cs typeface="Times New Roman" panose="02020603050405020304" pitchFamily="18" charset="0"/>
              </a:rPr>
              <a:t>tensiunea</a:t>
            </a:r>
            <a:r>
              <a:rPr lang="en-US" altLang="en-US" sz="2400" b="1" i="1" dirty="0">
                <a:latin typeface="Arial" panose="020B0604020202020204" pitchFamily="34" charset="0"/>
                <a:cs typeface="Times New Roman" panose="02020603050405020304" pitchFamily="18" charset="0"/>
              </a:rPr>
              <a:t> V</a:t>
            </a:r>
            <a:r>
              <a:rPr lang="en-US" altLang="en-US" sz="2400" b="1" i="1" baseline="-25000" dirty="0">
                <a:latin typeface="Arial" panose="020B0604020202020204" pitchFamily="34" charset="0"/>
                <a:cs typeface="Times New Roman" panose="02020603050405020304" pitchFamily="18" charset="0"/>
              </a:rPr>
              <a:t>AK</a:t>
            </a:r>
            <a:r>
              <a:rPr lang="en-US" altLang="en-US" sz="2400" b="1" i="1" dirty="0">
                <a:latin typeface="Arial" panose="020B0604020202020204" pitchFamily="34" charset="0"/>
                <a:cs typeface="Times New Roman" panose="02020603050405020304" pitchFamily="18" charset="0"/>
              </a:rPr>
              <a:t> a </a:t>
            </a:r>
            <a:r>
              <a:rPr lang="en-US" altLang="en-US" sz="2400" b="1" i="1" dirty="0" err="1">
                <a:latin typeface="Arial" panose="020B0604020202020204" pitchFamily="34" charset="0"/>
                <a:cs typeface="Times New Roman" panose="02020603050405020304" pitchFamily="18" charset="0"/>
              </a:rPr>
              <a:t>diodei</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scade</a:t>
            </a:r>
            <a:r>
              <a:rPr lang="en-US" altLang="en-US" sz="2400" b="1" i="1" dirty="0">
                <a:latin typeface="Arial" panose="020B0604020202020204" pitchFamily="34" charset="0"/>
                <a:cs typeface="Times New Roman" panose="02020603050405020304" pitchFamily="18" charset="0"/>
              </a:rPr>
              <a:t> sub </a:t>
            </a:r>
            <a:r>
              <a:rPr lang="en-US" altLang="en-US" sz="2400" b="1" i="1" dirty="0" err="1">
                <a:latin typeface="Arial" panose="020B0604020202020204" pitchFamily="34" charset="0"/>
                <a:cs typeface="Times New Roman" panose="02020603050405020304" pitchFamily="18" charset="0"/>
              </a:rPr>
              <a:t>valoarea</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tensiunii</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directe</a:t>
            </a:r>
            <a:r>
              <a:rPr lang="en-US" altLang="en-US" sz="2400" b="1" i="1" dirty="0">
                <a:latin typeface="Arial" panose="020B0604020202020204" pitchFamily="34" charset="0"/>
                <a:cs typeface="Times New Roman" panose="02020603050405020304" pitchFamily="18" charset="0"/>
              </a:rPr>
              <a:t> de </a:t>
            </a:r>
            <a:r>
              <a:rPr lang="en-US" altLang="en-US" sz="2400" b="1" i="1" dirty="0" err="1">
                <a:latin typeface="Arial" panose="020B0604020202020204" pitchFamily="34" charset="0"/>
                <a:cs typeface="Times New Roman" panose="02020603050405020304" pitchFamily="18" charset="0"/>
              </a:rPr>
              <a:t>întoarcere</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curentul</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prin</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diodă</a:t>
            </a:r>
            <a:r>
              <a:rPr lang="en-US" altLang="en-US" sz="2400" b="1" i="1" dirty="0">
                <a:latin typeface="Arial" panose="020B0604020202020204" pitchFamily="34" charset="0"/>
                <a:cs typeface="Times New Roman" panose="02020603050405020304" pitchFamily="18" charset="0"/>
              </a:rPr>
              <a:t> I</a:t>
            </a:r>
            <a:r>
              <a:rPr lang="en-US" altLang="en-US" sz="2400" b="1" i="1" baseline="-25000" dirty="0">
                <a:latin typeface="Arial" panose="020B0604020202020204" pitchFamily="34" charset="0"/>
                <a:cs typeface="Times New Roman" panose="02020603050405020304" pitchFamily="18" charset="0"/>
              </a:rPr>
              <a:t>AK</a:t>
            </a:r>
            <a:r>
              <a:rPr lang="en-US" altLang="en-US" sz="2400" b="1" i="1" dirty="0">
                <a:latin typeface="Arial" panose="020B0604020202020204" pitchFamily="34" charset="0"/>
                <a:cs typeface="Times New Roman" panose="02020603050405020304" pitchFamily="18" charset="0"/>
              </a:rPr>
              <a:t> nu </a:t>
            </a:r>
            <a:r>
              <a:rPr lang="en-US" altLang="en-US" sz="2400" b="1" i="1" dirty="0" err="1">
                <a:latin typeface="Arial" panose="020B0604020202020204" pitchFamily="34" charset="0"/>
                <a:cs typeface="Times New Roman" panose="02020603050405020304" pitchFamily="18" charset="0"/>
              </a:rPr>
              <a:t>dispare</a:t>
            </a:r>
            <a:r>
              <a:rPr lang="en-US" altLang="en-US" sz="2400" b="1" i="1" dirty="0">
                <a:latin typeface="Arial" panose="020B0604020202020204" pitchFamily="34" charset="0"/>
                <a:cs typeface="Times New Roman" panose="02020603050405020304" pitchFamily="18" charset="0"/>
              </a:rPr>
              <a:t>, el </a:t>
            </a:r>
            <a:r>
              <a:rPr lang="en-US" altLang="en-US" sz="2400" b="1" i="1" dirty="0" err="1">
                <a:latin typeface="Arial" panose="020B0604020202020204" pitchFamily="34" charset="0"/>
                <a:cs typeface="Times New Roman" panose="02020603050405020304" pitchFamily="18" charset="0"/>
              </a:rPr>
              <a:t>fiind</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menţinut</a:t>
            </a:r>
            <a:r>
              <a:rPr lang="en-US" altLang="en-US" sz="2400" b="1" i="1" dirty="0">
                <a:latin typeface="Arial" panose="020B0604020202020204" pitchFamily="34" charset="0"/>
                <a:cs typeface="Times New Roman" panose="02020603050405020304" pitchFamily="18" charset="0"/>
              </a:rPr>
              <a:t> de </a:t>
            </a:r>
            <a:r>
              <a:rPr lang="en-US" altLang="en-US" sz="2400" b="1" i="1" dirty="0" err="1">
                <a:latin typeface="Arial" panose="020B0604020202020204" pitchFamily="34" charset="0"/>
                <a:cs typeface="Times New Roman" panose="02020603050405020304" pitchFamily="18" charset="0"/>
              </a:rPr>
              <a:t>reacţia</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pozitivă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internă</a:t>
            </a:r>
            <a:r>
              <a:rPr lang="en-US" altLang="en-US" sz="2400" b="1" i="1" dirty="0">
                <a:latin typeface="Arial" panose="020B0604020202020204" pitchFamily="34" charset="0"/>
                <a:cs typeface="Times New Roman" panose="02020603050405020304" pitchFamily="18" charset="0"/>
              </a:rPr>
              <a:t>. </a:t>
            </a:r>
            <a:endParaRPr lang="ro-RO" altLang="en-US" sz="2400" b="1" i="1" dirty="0">
              <a:latin typeface="Arial" panose="020B0604020202020204" pitchFamily="34" charset="0"/>
              <a:cs typeface="Times New Roman" panose="02020603050405020304" pitchFamily="18" charset="0"/>
            </a:endParaRPr>
          </a:p>
          <a:p>
            <a:pPr marL="0" indent="42863" algn="just">
              <a:spcBef>
                <a:spcPct val="0"/>
              </a:spcBef>
            </a:pPr>
            <a:r>
              <a:rPr lang="en-US" altLang="en-US" sz="2400" b="1" i="1" dirty="0">
                <a:latin typeface="Arial" panose="020B0604020202020204" pitchFamily="34" charset="0"/>
                <a:cs typeface="Times New Roman" panose="02020603050405020304" pitchFamily="18" charset="0"/>
              </a:rPr>
              <a:t>Dioda se </a:t>
            </a:r>
            <a:r>
              <a:rPr lang="en-US" altLang="en-US" sz="2400" b="1" i="1" dirty="0" err="1">
                <a:latin typeface="Arial" panose="020B0604020202020204" pitchFamily="34" charset="0"/>
                <a:cs typeface="Times New Roman" panose="02020603050405020304" pitchFamily="18" charset="0"/>
              </a:rPr>
              <a:t>va</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bloca</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când</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curentul</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prin</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diodă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scade</a:t>
            </a:r>
            <a:r>
              <a:rPr lang="en-US" altLang="en-US" sz="2400" b="1" i="1" dirty="0">
                <a:latin typeface="Arial" panose="020B0604020202020204" pitchFamily="34" charset="0"/>
                <a:cs typeface="Times New Roman" panose="02020603050405020304" pitchFamily="18" charset="0"/>
              </a:rPr>
              <a:t> sub o </a:t>
            </a:r>
            <a:r>
              <a:rPr lang="en-US" altLang="en-US" sz="2400" b="1" i="1" dirty="0" err="1">
                <a:latin typeface="Arial" panose="020B0604020202020204" pitchFamily="34" charset="0"/>
                <a:cs typeface="Times New Roman" panose="02020603050405020304" pitchFamily="18" charset="0"/>
              </a:rPr>
              <a:t>anumită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valoare</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denumită</a:t>
            </a:r>
            <a:r>
              <a:rPr lang="en-US" altLang="en-US" sz="2400" b="1" i="1" dirty="0">
                <a:latin typeface="Arial" panose="020B0604020202020204" pitchFamily="34" charset="0"/>
                <a:cs typeface="Times New Roman" panose="02020603050405020304" pitchFamily="18" charset="0"/>
              </a:rPr>
              <a:t> </a:t>
            </a:r>
            <a:r>
              <a:rPr lang="en-US" altLang="en-US" sz="2400" b="1" i="1" dirty="0" err="1">
                <a:latin typeface="Arial" panose="020B0604020202020204" pitchFamily="34" charset="0"/>
                <a:cs typeface="Times New Roman" panose="02020603050405020304" pitchFamily="18" charset="0"/>
              </a:rPr>
              <a:t>curent</a:t>
            </a:r>
            <a:r>
              <a:rPr lang="en-US" altLang="en-US" sz="2400" b="1" i="1" dirty="0">
                <a:latin typeface="Arial" panose="020B0604020202020204" pitchFamily="34" charset="0"/>
                <a:cs typeface="Times New Roman" panose="02020603050405020304" pitchFamily="18" charset="0"/>
              </a:rPr>
              <a:t> de </a:t>
            </a:r>
            <a:r>
              <a:rPr lang="en-US" altLang="en-US" sz="2400" b="1" i="1" dirty="0" err="1">
                <a:latin typeface="Arial" panose="020B0604020202020204" pitchFamily="34" charset="0"/>
                <a:cs typeface="Times New Roman" panose="02020603050405020304" pitchFamily="18" charset="0"/>
              </a:rPr>
              <a:t>menţinere</a:t>
            </a:r>
            <a:r>
              <a:rPr lang="en-US" altLang="en-US" sz="2400" b="1" i="1" dirty="0">
                <a:latin typeface="Arial" panose="020B0604020202020204" pitchFamily="34" charset="0"/>
                <a:cs typeface="Times New Roman" panose="02020603050405020304" pitchFamily="18" charset="0"/>
              </a:rPr>
              <a:t> I</a:t>
            </a:r>
            <a:r>
              <a:rPr lang="en-US" altLang="en-US" sz="2400" b="1" i="1" baseline="-25000" dirty="0">
                <a:latin typeface="Arial" panose="020B0604020202020204" pitchFamily="34" charset="0"/>
                <a:cs typeface="Times New Roman" panose="02020603050405020304" pitchFamily="18" charset="0"/>
              </a:rPr>
              <a:t>H</a:t>
            </a:r>
            <a:r>
              <a:rPr lang="en-US" altLang="en-US" sz="2400" b="1" i="1" dirty="0">
                <a:latin typeface="Arial" panose="020B0604020202020204" pitchFamily="34" charset="0"/>
                <a:cs typeface="Times New Roman" panose="02020603050405020304" pitchFamily="18" charset="0"/>
              </a:rPr>
              <a:t> </a:t>
            </a:r>
            <a:r>
              <a:rPr lang="en-US" altLang="en-US" sz="2400" b="1" dirty="0">
                <a:latin typeface="Arial" panose="020B0604020202020204" pitchFamily="34" charset="0"/>
                <a:cs typeface="Times New Roman" panose="02020603050405020304" pitchFamily="18" charset="0"/>
              </a:rPr>
              <a:t>(</a:t>
            </a:r>
            <a:r>
              <a:rPr lang="en-US" altLang="en-US" sz="2400" b="1" dirty="0" err="1">
                <a:latin typeface="Arial" panose="020B0604020202020204" pitchFamily="34" charset="0"/>
                <a:cs typeface="Times New Roman" panose="02020603050405020304" pitchFamily="18" charset="0"/>
              </a:rPr>
              <a:t>figura</a:t>
            </a:r>
            <a:r>
              <a:rPr lang="ro-RO" altLang="en-US" sz="2400" b="1" dirty="0">
                <a:latin typeface="Arial" panose="020B0604020202020204" pitchFamily="34" charset="0"/>
                <a:cs typeface="Times New Roman" panose="02020603050405020304" pitchFamily="18" charset="0"/>
              </a:rPr>
              <a:t>....</a:t>
            </a:r>
            <a:r>
              <a:rPr lang="ro-MD" altLang="en-US" sz="2400" b="1" dirty="0">
                <a:latin typeface="Arial" panose="020B0604020202020204" pitchFamily="34" charset="0"/>
                <a:cs typeface="Times New Roman" panose="02020603050405020304" pitchFamily="18" charset="0"/>
              </a:rPr>
              <a:t>)</a:t>
            </a:r>
            <a:r>
              <a:rPr lang="en-US" altLang="en-US" sz="2400" b="1" dirty="0">
                <a:latin typeface="Arial" panose="020B0604020202020204" pitchFamily="34" charset="0"/>
                <a:cs typeface="Times New Roman" panose="02020603050405020304" pitchFamily="18" charset="0"/>
              </a:rPr>
              <a:t>).</a:t>
            </a:r>
            <a:endParaRPr lang="en-GB" altLang="en-US" sz="2400" dirty="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43091" y="451901"/>
            <a:ext cx="2192369" cy="332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C8D31237-F623-7B96-FE16-B76BFD50C2FA}"/>
              </a:ext>
            </a:extLst>
          </p:cNvPr>
          <p:cNvPicPr>
            <a:picLocks noChangeAspect="1"/>
          </p:cNvPicPr>
          <p:nvPr/>
        </p:nvPicPr>
        <p:blipFill>
          <a:blip r:embed="rId3"/>
          <a:stretch>
            <a:fillRect/>
          </a:stretch>
        </p:blipFill>
        <p:spPr>
          <a:xfrm>
            <a:off x="7682182" y="3534735"/>
            <a:ext cx="4314188" cy="3123661"/>
          </a:xfrm>
          <a:prstGeom prst="rect">
            <a:avLst/>
          </a:prstGeom>
        </p:spPr>
      </p:pic>
    </p:spTree>
    <p:extLst>
      <p:ext uri="{BB962C8B-B14F-4D97-AF65-F5344CB8AC3E}">
        <p14:creationId xmlns:p14="http://schemas.microsoft.com/office/powerpoint/2010/main" val="198801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18316" y="242888"/>
            <a:ext cx="7023010" cy="6157912"/>
          </a:xfrm>
        </p:spPr>
        <p:txBody>
          <a:bodyPr>
            <a:normAutofit/>
          </a:bodyPr>
          <a:lstStyle/>
          <a:p>
            <a:pPr marL="0" indent="42863" algn="just">
              <a:lnSpc>
                <a:spcPct val="128000"/>
              </a:lnSpc>
              <a:spcBef>
                <a:spcPct val="0"/>
              </a:spcBef>
            </a:pPr>
            <a:r>
              <a:rPr lang="ro-MD" altLang="en-US" sz="2600" b="1" dirty="0">
                <a:latin typeface="Arial" panose="020B0604020202020204" pitchFamily="34" charset="0"/>
                <a:cs typeface="Times New Roman" panose="02020603050405020304" pitchFamily="18" charset="0"/>
              </a:rPr>
              <a:t>Avem 3 zone distincte în caracteristica I-V:</a:t>
            </a:r>
          </a:p>
          <a:p>
            <a:pPr marL="0" indent="42863" algn="just">
              <a:spcBef>
                <a:spcPct val="0"/>
              </a:spcBef>
              <a:buFont typeface="Arial" panose="020B0604020202020204" pitchFamily="34" charset="0"/>
              <a:buAutoNum type="arabicParenR"/>
            </a:pPr>
            <a:r>
              <a:rPr lang="ro-MD" altLang="en-US" sz="2600" b="1" dirty="0">
                <a:latin typeface="Arial" panose="020B0604020202020204" pitchFamily="34" charset="0"/>
                <a:cs typeface="Times New Roman" panose="02020603050405020304" pitchFamily="18" charset="0"/>
              </a:rPr>
              <a:t>Polarizare directă, blocată (este până tensiunea ajunge la V</a:t>
            </a:r>
            <a:r>
              <a:rPr lang="ro-MD" altLang="en-US" sz="2600" b="1" baseline="-25000" dirty="0">
                <a:latin typeface="Arial" panose="020B0604020202020204" pitchFamily="34" charset="0"/>
                <a:cs typeface="Times New Roman" panose="02020603050405020304" pitchFamily="18" charset="0"/>
              </a:rPr>
              <a:t>BO. </a:t>
            </a:r>
            <a:r>
              <a:rPr lang="ro-MD" altLang="en-US" sz="2600" b="1" dirty="0">
                <a:latin typeface="Arial" panose="020B0604020202020204" pitchFamily="34" charset="0"/>
                <a:cs typeface="Times New Roman" panose="02020603050405020304" pitchFamily="18" charset="0"/>
              </a:rPr>
              <a:t>Curentul este mic, dioda este blocată și se comportă ca un contact deschis.</a:t>
            </a:r>
          </a:p>
          <a:p>
            <a:pPr marL="0" indent="0" algn="just">
              <a:spcBef>
                <a:spcPct val="0"/>
              </a:spcBef>
              <a:buNone/>
            </a:pPr>
            <a:endParaRPr lang="ro-MD" altLang="en-US" sz="2600" b="1" dirty="0">
              <a:latin typeface="Arial" panose="020B0604020202020204" pitchFamily="34" charset="0"/>
              <a:cs typeface="Times New Roman" panose="02020603050405020304" pitchFamily="18" charset="0"/>
            </a:endParaRPr>
          </a:p>
          <a:p>
            <a:pPr marL="0" indent="42863" algn="just">
              <a:spcBef>
                <a:spcPct val="0"/>
              </a:spcBef>
              <a:buNone/>
            </a:pPr>
            <a:r>
              <a:rPr lang="ro-MD" altLang="en-US" sz="2600" b="1" dirty="0">
                <a:latin typeface="Arial" panose="020B0604020202020204" pitchFamily="34" charset="0"/>
                <a:cs typeface="Times New Roman" panose="02020603050405020304" pitchFamily="18" charset="0"/>
              </a:rPr>
              <a:t>2) Polarizare directă, în conducție</a:t>
            </a:r>
          </a:p>
          <a:p>
            <a:pPr marL="0" indent="42863" algn="just">
              <a:spcBef>
                <a:spcPct val="0"/>
              </a:spcBef>
              <a:buNone/>
            </a:pPr>
            <a:r>
              <a:rPr lang="ro-MD" altLang="en-US" sz="2600" b="1" dirty="0">
                <a:latin typeface="Arial" panose="020B0604020202020204" pitchFamily="34" charset="0"/>
                <a:cs typeface="Times New Roman" panose="02020603050405020304" pitchFamily="18" charset="0"/>
              </a:rPr>
              <a:t>Tensiunea de polarizare mai mare ca</a:t>
            </a:r>
            <a:r>
              <a:rPr lang="en-US" altLang="en-US" sz="2600" b="1" dirty="0">
                <a:latin typeface="Arial" panose="020B0604020202020204" pitchFamily="34" charset="0"/>
                <a:cs typeface="Times New Roman" panose="02020603050405020304" pitchFamily="18" charset="0"/>
              </a:rPr>
              <a:t> </a:t>
            </a:r>
            <a:r>
              <a:rPr lang="ro-MD" altLang="en-US" sz="2600" b="1" dirty="0">
                <a:latin typeface="Arial" panose="020B0604020202020204" pitchFamily="34" charset="0"/>
                <a:cs typeface="Times New Roman" panose="02020603050405020304" pitchFamily="18" charset="0"/>
              </a:rPr>
              <a:t>V</a:t>
            </a:r>
            <a:r>
              <a:rPr lang="ro-MD" altLang="en-US" sz="2600" b="1" baseline="-25000" dirty="0">
                <a:latin typeface="Arial" panose="020B0604020202020204" pitchFamily="34" charset="0"/>
                <a:cs typeface="Times New Roman" panose="02020603050405020304" pitchFamily="18" charset="0"/>
              </a:rPr>
              <a:t>BO </a:t>
            </a:r>
            <a:r>
              <a:rPr lang="ro-MD" altLang="en-US" sz="2600" b="1" dirty="0">
                <a:latin typeface="Arial" panose="020B0604020202020204" pitchFamily="34" charset="0"/>
                <a:cs typeface="Times New Roman" panose="02020603050405020304" pitchFamily="18" charset="0"/>
              </a:rPr>
              <a:t> Tensiunea pe diodă scade</a:t>
            </a:r>
            <a:r>
              <a:rPr lang="en-US" altLang="en-US" sz="2600" b="1" dirty="0">
                <a:latin typeface="Arial" panose="020B0604020202020204" pitchFamily="34" charset="0"/>
                <a:cs typeface="Times New Roman" panose="02020603050405020304" pitchFamily="18" charset="0"/>
              </a:rPr>
              <a:t> </a:t>
            </a:r>
            <a:r>
              <a:rPr lang="ro-MD" altLang="en-US" sz="2600" b="1" dirty="0">
                <a:latin typeface="Arial" panose="020B0604020202020204" pitchFamily="34" charset="0"/>
                <a:cs typeface="Times New Roman" panose="02020603050405020304" pitchFamily="18" charset="0"/>
              </a:rPr>
              <a:t>brusc, curentul crește și e mai mare</a:t>
            </a:r>
            <a:r>
              <a:rPr lang="en-US" altLang="en-US" sz="2600" b="1" dirty="0">
                <a:latin typeface="Arial" panose="020B0604020202020204" pitchFamily="34" charset="0"/>
                <a:cs typeface="Times New Roman" panose="02020603050405020304" pitchFamily="18" charset="0"/>
              </a:rPr>
              <a:t> </a:t>
            </a:r>
            <a:r>
              <a:rPr lang="ro-MD" altLang="en-US" sz="2600" b="1" dirty="0">
                <a:latin typeface="Arial" panose="020B0604020202020204" pitchFamily="34" charset="0"/>
                <a:cs typeface="Times New Roman" panose="02020603050405020304" pitchFamily="18" charset="0"/>
              </a:rPr>
              <a:t>ca un curent min de menținere I</a:t>
            </a:r>
            <a:r>
              <a:rPr lang="ro-MD" altLang="en-US" sz="2600" b="1" baseline="-25000" dirty="0">
                <a:latin typeface="Arial" panose="020B0604020202020204" pitchFamily="34" charset="0"/>
                <a:cs typeface="Times New Roman" panose="02020603050405020304" pitchFamily="18" charset="0"/>
              </a:rPr>
              <a:t>H</a:t>
            </a:r>
            <a:r>
              <a:rPr lang="ro-MD" altLang="en-US" sz="2600" b="1" dirty="0">
                <a:latin typeface="Arial" panose="020B0604020202020204" pitchFamily="34" charset="0"/>
                <a:cs typeface="Times New Roman" panose="02020603050405020304" pitchFamily="18" charset="0"/>
              </a:rPr>
              <a:t>. </a:t>
            </a:r>
          </a:p>
          <a:p>
            <a:pPr marL="0" indent="42863" algn="just">
              <a:spcBef>
                <a:spcPct val="0"/>
              </a:spcBef>
              <a:buNone/>
            </a:pPr>
            <a:r>
              <a:rPr lang="ro-MD" altLang="en-US" sz="2600" b="1" dirty="0">
                <a:latin typeface="Arial" panose="020B0604020202020204" pitchFamily="34" charset="0"/>
                <a:cs typeface="Times New Roman" panose="02020603050405020304" pitchFamily="18" charset="0"/>
              </a:rPr>
              <a:t>Dioda este în conducție –contact deschis</a:t>
            </a:r>
          </a:p>
          <a:p>
            <a:pPr marL="0" indent="42863" algn="just">
              <a:spcBef>
                <a:spcPct val="0"/>
              </a:spcBef>
              <a:buNone/>
            </a:pPr>
            <a:endParaRPr lang="ro-MD" altLang="en-US" sz="2600" b="1" dirty="0">
              <a:latin typeface="Arial" panose="020B0604020202020204" pitchFamily="34" charset="0"/>
              <a:cs typeface="Times New Roman" panose="02020603050405020304" pitchFamily="18" charset="0"/>
            </a:endParaRPr>
          </a:p>
          <a:p>
            <a:pPr marL="0" indent="42863" algn="just">
              <a:spcBef>
                <a:spcPct val="0"/>
              </a:spcBef>
              <a:buNone/>
            </a:pPr>
            <a:r>
              <a:rPr lang="ro-MD" altLang="en-US" sz="2600" b="1" dirty="0">
                <a:latin typeface="Arial" panose="020B0604020202020204" pitchFamily="34" charset="0"/>
                <a:cs typeface="Times New Roman" panose="02020603050405020304" pitchFamily="18" charset="0"/>
              </a:rPr>
              <a:t>3. Polarizată invers, blocată zona</a:t>
            </a:r>
            <a:r>
              <a:rPr lang="en-US" altLang="en-US" sz="2600" b="1" dirty="0">
                <a:latin typeface="Arial" panose="020B0604020202020204" pitchFamily="34" charset="0"/>
                <a:cs typeface="Times New Roman" panose="02020603050405020304" pitchFamily="18" charset="0"/>
              </a:rPr>
              <a:t> </a:t>
            </a:r>
            <a:r>
              <a:rPr lang="ro-RO" altLang="en-US" sz="2600" b="1" dirty="0">
                <a:latin typeface="Arial" panose="020B0604020202020204" pitchFamily="34" charset="0"/>
                <a:cs typeface="Times New Roman" panose="02020603050405020304" pitchFamily="18" charset="0"/>
              </a:rPr>
              <a:t>u</a:t>
            </a:r>
            <a:r>
              <a:rPr lang="ro-MD" altLang="en-US" sz="2600" b="1" dirty="0">
                <a:latin typeface="Arial" panose="020B0604020202020204" pitchFamily="34" charset="0"/>
                <a:cs typeface="Times New Roman" panose="02020603050405020304" pitchFamily="18" charset="0"/>
              </a:rPr>
              <a:t>nde Dioda e polarizată invers, </a:t>
            </a:r>
          </a:p>
          <a:p>
            <a:pPr marL="0" indent="42863" algn="just">
              <a:spcBef>
                <a:spcPct val="0"/>
              </a:spcBef>
              <a:buNone/>
            </a:pPr>
            <a:r>
              <a:rPr lang="ro-MD" altLang="en-US" sz="2600" b="1" dirty="0">
                <a:latin typeface="Arial" panose="020B0604020202020204" pitchFamily="34" charset="0"/>
                <a:cs typeface="Times New Roman" panose="02020603050405020304" pitchFamily="18" charset="0"/>
              </a:rPr>
              <a:t>Curentul f. mic (cadranul III)  </a:t>
            </a:r>
            <a:endParaRPr lang="en-US" altLang="en-US" sz="2600" baseline="-25000" dirty="0">
              <a:latin typeface="Calibri" panose="020F0502020204030204" pitchFamily="34" charset="0"/>
              <a:cs typeface="Times New Roman" panose="02020603050405020304" pitchFamily="18" charset="0"/>
            </a:endParaRPr>
          </a:p>
          <a:p>
            <a:pPr marL="0" indent="42863"/>
            <a:endParaRPr lang="en-US" altLang="en-US" b="1" dirty="0"/>
          </a:p>
        </p:txBody>
      </p:sp>
      <p:pic>
        <p:nvPicPr>
          <p:cNvPr id="23555" name="Picture 2" descr="https://www.efxkits.us/wp-content/uploads/2015/07/V-I-Characteristics-of-Shockley-Dio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643" y="457200"/>
            <a:ext cx="4501104" cy="275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673BC5F5-7EB5-F67C-9BA2-C7E2255BAEE9}"/>
              </a:ext>
            </a:extLst>
          </p:cNvPr>
          <p:cNvPicPr>
            <a:picLocks noChangeAspect="1"/>
          </p:cNvPicPr>
          <p:nvPr/>
        </p:nvPicPr>
        <p:blipFill>
          <a:blip r:embed="rId4"/>
          <a:stretch>
            <a:fillRect/>
          </a:stretch>
        </p:blipFill>
        <p:spPr>
          <a:xfrm>
            <a:off x="7866641" y="3429000"/>
            <a:ext cx="3615108" cy="1259457"/>
          </a:xfrm>
          <a:prstGeom prst="rect">
            <a:avLst/>
          </a:prstGeom>
        </p:spPr>
      </p:pic>
      <p:pic>
        <p:nvPicPr>
          <p:cNvPr id="3" name="Imagine 2">
            <a:extLst>
              <a:ext uri="{FF2B5EF4-FFF2-40B4-BE49-F238E27FC236}">
                <a16:creationId xmlns:a16="http://schemas.microsoft.com/office/drawing/2014/main" id="{B19D81DA-A430-2467-0AD7-A16A12C93A89}"/>
              </a:ext>
            </a:extLst>
          </p:cNvPr>
          <p:cNvPicPr>
            <a:picLocks noChangeAspect="1"/>
          </p:cNvPicPr>
          <p:nvPr/>
        </p:nvPicPr>
        <p:blipFill>
          <a:blip r:embed="rId5"/>
          <a:stretch>
            <a:fillRect/>
          </a:stretch>
        </p:blipFill>
        <p:spPr>
          <a:xfrm>
            <a:off x="8695426" y="4902151"/>
            <a:ext cx="1688992" cy="971749"/>
          </a:xfrm>
          <a:prstGeom prst="rect">
            <a:avLst/>
          </a:prstGeom>
        </p:spPr>
      </p:pic>
    </p:spTree>
    <p:extLst>
      <p:ext uri="{BB962C8B-B14F-4D97-AF65-F5344CB8AC3E}">
        <p14:creationId xmlns:p14="http://schemas.microsoft.com/office/powerpoint/2010/main" val="237192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04800"/>
            <a:ext cx="5257800" cy="609600"/>
          </a:xfrm>
        </p:spPr>
        <p:txBody>
          <a:bodyPr>
            <a:normAutofit fontScale="90000"/>
          </a:bodyPr>
          <a:lstStyle/>
          <a:p>
            <a:pPr>
              <a:defRPr/>
            </a:pPr>
            <a:r>
              <a:rPr lang="en-US" b="1" dirty="0" err="1"/>
              <a:t>Avantaje</a:t>
            </a:r>
            <a:r>
              <a:rPr lang="en-US" b="1" dirty="0"/>
              <a:t> &amp; </a:t>
            </a:r>
            <a:r>
              <a:rPr lang="en-US" b="1" dirty="0" err="1"/>
              <a:t>dezavantaje</a:t>
            </a:r>
            <a:endParaRPr lang="en-GB" b="1" dirty="0"/>
          </a:p>
        </p:txBody>
      </p:sp>
      <p:sp>
        <p:nvSpPr>
          <p:cNvPr id="25603" name="Content Placeholder 2"/>
          <p:cNvSpPr>
            <a:spLocks noGrp="1"/>
          </p:cNvSpPr>
          <p:nvPr>
            <p:ph idx="1"/>
          </p:nvPr>
        </p:nvSpPr>
        <p:spPr>
          <a:xfrm>
            <a:off x="695596" y="1350962"/>
            <a:ext cx="10800807" cy="4156075"/>
          </a:xfrm>
        </p:spPr>
        <p:txBody>
          <a:bodyPr>
            <a:normAutofit/>
          </a:bodyPr>
          <a:lstStyle/>
          <a:p>
            <a:pPr algn="ctr"/>
            <a:r>
              <a:rPr lang="ro-RO" altLang="en-US" dirty="0"/>
              <a:t>Avantaje</a:t>
            </a:r>
          </a:p>
          <a:p>
            <a:r>
              <a:rPr lang="en-GB" altLang="en-US" dirty="0" err="1"/>
              <a:t>Dioda</a:t>
            </a:r>
            <a:r>
              <a:rPr lang="en-GB" altLang="en-US" dirty="0"/>
              <a:t> Shockley are o </a:t>
            </a:r>
            <a:r>
              <a:rPr lang="en-GB" altLang="en-US" dirty="0" err="1"/>
              <a:t>viteză</a:t>
            </a:r>
            <a:r>
              <a:rPr lang="en-GB" altLang="en-US" dirty="0"/>
              <a:t> mare de </a:t>
            </a:r>
            <a:r>
              <a:rPr lang="en-GB" altLang="en-US" dirty="0" err="1"/>
              <a:t>comutare</a:t>
            </a:r>
            <a:r>
              <a:rPr lang="en-GB" altLang="en-US" dirty="0"/>
              <a:t>.</a:t>
            </a:r>
          </a:p>
          <a:p>
            <a:r>
              <a:rPr lang="en-GB" altLang="en-US" dirty="0" err="1"/>
              <a:t>Poate</a:t>
            </a:r>
            <a:r>
              <a:rPr lang="en-GB" altLang="en-US" dirty="0"/>
              <a:t> face </a:t>
            </a:r>
            <a:r>
              <a:rPr lang="en-GB" altLang="en-US" dirty="0" err="1"/>
              <a:t>mult</a:t>
            </a:r>
            <a:r>
              <a:rPr lang="en-GB" altLang="en-US" dirty="0"/>
              <a:t> </a:t>
            </a:r>
            <a:r>
              <a:rPr lang="en-GB" altLang="en-US" dirty="0" err="1"/>
              <a:t>mai</a:t>
            </a:r>
            <a:r>
              <a:rPr lang="en-GB" altLang="en-US" dirty="0"/>
              <a:t> </a:t>
            </a:r>
            <a:r>
              <a:rPr lang="en-GB" altLang="en-US" dirty="0" err="1"/>
              <a:t>mult</a:t>
            </a:r>
            <a:r>
              <a:rPr lang="en-GB" altLang="en-US" dirty="0"/>
              <a:t> </a:t>
            </a:r>
            <a:r>
              <a:rPr lang="en-GB" altLang="en-US" dirty="0" err="1"/>
              <a:t>decât</a:t>
            </a:r>
            <a:r>
              <a:rPr lang="en-GB" altLang="en-US" dirty="0"/>
              <a:t> un </a:t>
            </a:r>
            <a:r>
              <a:rPr lang="en-GB" altLang="en-US" dirty="0" err="1"/>
              <a:t>tranzistor</a:t>
            </a:r>
            <a:r>
              <a:rPr lang="en-GB" altLang="en-US" dirty="0"/>
              <a:t>, </a:t>
            </a:r>
            <a:r>
              <a:rPr lang="en-GB" altLang="en-US" dirty="0" err="1"/>
              <a:t>deoarece</a:t>
            </a:r>
            <a:r>
              <a:rPr lang="en-GB" altLang="en-US" dirty="0"/>
              <a:t> </a:t>
            </a:r>
            <a:r>
              <a:rPr lang="en-GB" altLang="en-US" dirty="0" err="1"/>
              <a:t>arhitectura</a:t>
            </a:r>
            <a:r>
              <a:rPr lang="en-GB" altLang="en-US" dirty="0"/>
              <a:t> </a:t>
            </a:r>
            <a:r>
              <a:rPr lang="en-GB" altLang="en-US" dirty="0" err="1"/>
              <a:t>sa</a:t>
            </a:r>
            <a:r>
              <a:rPr lang="en-GB" altLang="en-US" dirty="0"/>
              <a:t> de </a:t>
            </a:r>
            <a:r>
              <a:rPr lang="en-GB" altLang="en-US" dirty="0" err="1"/>
              <a:t>construcție</a:t>
            </a:r>
            <a:r>
              <a:rPr lang="en-GB" altLang="en-US" dirty="0"/>
              <a:t> </a:t>
            </a:r>
            <a:r>
              <a:rPr lang="en-GB" altLang="en-US" dirty="0" err="1"/>
              <a:t>constă</a:t>
            </a:r>
            <a:r>
              <a:rPr lang="en-GB" altLang="en-US" dirty="0"/>
              <a:t> </a:t>
            </a:r>
            <a:r>
              <a:rPr lang="en-GB" altLang="en-US" dirty="0" err="1"/>
              <a:t>în</a:t>
            </a:r>
            <a:r>
              <a:rPr lang="en-GB" altLang="en-US" dirty="0"/>
              <a:t> </a:t>
            </a:r>
            <a:r>
              <a:rPr lang="en-GB" altLang="en-US" dirty="0" err="1"/>
              <a:t>doi</a:t>
            </a:r>
            <a:r>
              <a:rPr lang="en-GB" altLang="en-US" dirty="0"/>
              <a:t> </a:t>
            </a:r>
            <a:r>
              <a:rPr lang="en-GB" altLang="en-US" dirty="0" err="1"/>
              <a:t>tranzistori</a:t>
            </a:r>
            <a:r>
              <a:rPr lang="en-GB" altLang="en-US" dirty="0"/>
              <a:t> </a:t>
            </a:r>
            <a:r>
              <a:rPr lang="en-GB" altLang="en-US" dirty="0" err="1"/>
              <a:t>conectați</a:t>
            </a:r>
            <a:r>
              <a:rPr lang="en-GB" altLang="en-US" dirty="0"/>
              <a:t> la un terminal </a:t>
            </a:r>
            <a:r>
              <a:rPr lang="en-GB" altLang="en-US" dirty="0" err="1"/>
              <a:t>comun</a:t>
            </a:r>
            <a:r>
              <a:rPr lang="en-GB" altLang="en-US" dirty="0"/>
              <a:t>.</a:t>
            </a:r>
          </a:p>
          <a:p>
            <a:endParaRPr lang="en-GB" altLang="en-US" dirty="0"/>
          </a:p>
          <a:p>
            <a:pPr algn="ctr"/>
            <a:r>
              <a:rPr lang="en-GB" altLang="en-US" i="1" dirty="0" err="1"/>
              <a:t>Dezavantaje</a:t>
            </a:r>
            <a:endParaRPr lang="en-GB" altLang="en-US" i="1" dirty="0"/>
          </a:p>
          <a:p>
            <a:r>
              <a:rPr lang="en-GB" altLang="en-US" dirty="0" err="1"/>
              <a:t>Construcția</a:t>
            </a:r>
            <a:r>
              <a:rPr lang="en-GB" altLang="en-US" dirty="0"/>
              <a:t> </a:t>
            </a:r>
            <a:r>
              <a:rPr lang="en-GB" altLang="en-US" dirty="0" err="1"/>
              <a:t>sa</a:t>
            </a:r>
            <a:r>
              <a:rPr lang="en-GB" altLang="en-US" dirty="0"/>
              <a:t> </a:t>
            </a:r>
            <a:r>
              <a:rPr lang="en-GB" altLang="en-US" dirty="0" err="1"/>
              <a:t>este</a:t>
            </a:r>
            <a:r>
              <a:rPr lang="en-GB" altLang="en-US" dirty="0"/>
              <a:t> </a:t>
            </a:r>
            <a:r>
              <a:rPr lang="en-GB" altLang="en-US" dirty="0" err="1"/>
              <a:t>complexă</a:t>
            </a:r>
            <a:r>
              <a:rPr lang="en-GB" altLang="en-US" dirty="0"/>
              <a:t> </a:t>
            </a:r>
            <a:r>
              <a:rPr lang="en-GB" altLang="en-US" dirty="0" err="1"/>
              <a:t>datorită</a:t>
            </a:r>
            <a:r>
              <a:rPr lang="en-GB" altLang="en-US" dirty="0"/>
              <a:t> </a:t>
            </a:r>
            <a:r>
              <a:rPr lang="en-GB" altLang="en-US" dirty="0" err="1"/>
              <a:t>implicării</a:t>
            </a:r>
            <a:r>
              <a:rPr lang="en-GB" altLang="en-US" dirty="0"/>
              <a:t> a </a:t>
            </a:r>
            <a:r>
              <a:rPr lang="en-GB" altLang="en-US" dirty="0" err="1"/>
              <a:t>patru</a:t>
            </a:r>
            <a:r>
              <a:rPr lang="en-GB" altLang="en-US" dirty="0"/>
              <a:t> </a:t>
            </a:r>
            <a:r>
              <a:rPr lang="en-GB" altLang="en-US" dirty="0" err="1"/>
              <a:t>straturi</a:t>
            </a:r>
            <a:r>
              <a:rPr lang="en-GB" altLang="en-US" dirty="0"/>
              <a:t> de material semiconductor.</a:t>
            </a:r>
          </a:p>
          <a:p>
            <a:endParaRPr lang="en-GB" altLang="en-US" dirty="0"/>
          </a:p>
        </p:txBody>
      </p:sp>
    </p:spTree>
    <p:extLst>
      <p:ext uri="{BB962C8B-B14F-4D97-AF65-F5344CB8AC3E}">
        <p14:creationId xmlns:p14="http://schemas.microsoft.com/office/powerpoint/2010/main" val="2937122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06" y="195263"/>
            <a:ext cx="11658600" cy="642937"/>
          </a:xfrm>
        </p:spPr>
        <p:txBody>
          <a:bodyPr>
            <a:normAutofit fontScale="90000"/>
          </a:bodyPr>
          <a:lstStyle/>
          <a:p>
            <a:pPr>
              <a:defRPr/>
            </a:pPr>
            <a:r>
              <a:rPr lang="en-US" dirty="0" err="1"/>
              <a:t>Sho</a:t>
            </a:r>
            <a:r>
              <a:rPr lang="ro-RO" dirty="0"/>
              <a:t>c</a:t>
            </a:r>
            <a:r>
              <a:rPr lang="en-US" dirty="0" err="1"/>
              <a:t>kley</a:t>
            </a:r>
            <a:r>
              <a:rPr lang="en-US" dirty="0"/>
              <a:t> diode ca trigger Switch </a:t>
            </a:r>
            <a:r>
              <a:rPr lang="en-US" dirty="0" err="1"/>
              <a:t>si</a:t>
            </a:r>
            <a:r>
              <a:rPr lang="en-US" dirty="0"/>
              <a:t> ca </a:t>
            </a:r>
            <a:r>
              <a:rPr lang="en-US" dirty="0" err="1"/>
              <a:t>Oscilator</a:t>
            </a:r>
            <a:r>
              <a:rPr lang="en-US" dirty="0"/>
              <a:t> relaxant</a:t>
            </a:r>
            <a:endParaRPr lang="en-GB" dirty="0"/>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219200"/>
            <a:ext cx="53340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26" y="838200"/>
            <a:ext cx="35718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2440" y="4903788"/>
            <a:ext cx="364966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978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014" y="1131141"/>
            <a:ext cx="9066213" cy="4418012"/>
          </a:xfrm>
        </p:spPr>
      </p:pic>
      <p:sp>
        <p:nvSpPr>
          <p:cNvPr id="2" name="Title 1">
            <a:extLst>
              <a:ext uri="{FF2B5EF4-FFF2-40B4-BE49-F238E27FC236}">
                <a16:creationId xmlns:a16="http://schemas.microsoft.com/office/drawing/2014/main" id="{D820F934-1FF2-5EE1-9CB2-C94E5497C13F}"/>
              </a:ext>
            </a:extLst>
          </p:cNvPr>
          <p:cNvSpPr>
            <a:spLocks noGrp="1"/>
          </p:cNvSpPr>
          <p:nvPr>
            <p:ph type="title"/>
          </p:nvPr>
        </p:nvSpPr>
        <p:spPr>
          <a:xfrm>
            <a:off x="3125392" y="305278"/>
            <a:ext cx="6329160" cy="825863"/>
          </a:xfrm>
        </p:spPr>
        <p:txBody>
          <a:bodyPr>
            <a:normAutofit/>
          </a:bodyPr>
          <a:lstStyle/>
          <a:p>
            <a:pPr>
              <a:defRPr/>
            </a:pPr>
            <a:r>
              <a:rPr lang="ro-RO" dirty="0"/>
              <a:t>Tiristoare</a:t>
            </a:r>
            <a:endParaRPr lang="en-GB" dirty="0"/>
          </a:p>
        </p:txBody>
      </p:sp>
    </p:spTree>
    <p:extLst>
      <p:ext uri="{BB962C8B-B14F-4D97-AF65-F5344CB8AC3E}">
        <p14:creationId xmlns:p14="http://schemas.microsoft.com/office/powerpoint/2010/main" val="183926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83EBF25-20C4-2049-B5BB-B75AC46FE1E2}"/>
              </a:ext>
            </a:extLst>
          </p:cNvPr>
          <p:cNvSpPr>
            <a:spLocks noGrp="1"/>
          </p:cNvSpPr>
          <p:nvPr>
            <p:ph type="title"/>
          </p:nvPr>
        </p:nvSpPr>
        <p:spPr>
          <a:xfrm>
            <a:off x="316727" y="365126"/>
            <a:ext cx="11660544" cy="502750"/>
          </a:xfrm>
        </p:spPr>
        <p:txBody>
          <a:bodyPr>
            <a:normAutofit fontScale="90000"/>
          </a:bodyPr>
          <a:lstStyle/>
          <a:p>
            <a:r>
              <a:rPr lang="ro-RO" b="1" dirty="0"/>
              <a:t>Tiristorul convențional SCR </a:t>
            </a:r>
            <a:r>
              <a:rPr lang="ro-RO" dirty="0"/>
              <a:t>– </a:t>
            </a:r>
            <a:r>
              <a:rPr lang="ro-RO" b="1" dirty="0">
                <a:solidFill>
                  <a:srgbClr val="FF0000"/>
                </a:solidFill>
              </a:rPr>
              <a:t>S</a:t>
            </a:r>
            <a:r>
              <a:rPr lang="ro-RO" dirty="0"/>
              <a:t>ilicon </a:t>
            </a:r>
            <a:r>
              <a:rPr lang="ro-RO" b="1" dirty="0" err="1">
                <a:solidFill>
                  <a:srgbClr val="FF0000"/>
                </a:solidFill>
              </a:rPr>
              <a:t>C</a:t>
            </a:r>
            <a:r>
              <a:rPr lang="ro-RO" dirty="0" err="1"/>
              <a:t>ontrolled</a:t>
            </a:r>
            <a:r>
              <a:rPr lang="ro-RO" dirty="0"/>
              <a:t> </a:t>
            </a:r>
            <a:r>
              <a:rPr lang="ro-RO" b="1" dirty="0" err="1">
                <a:solidFill>
                  <a:srgbClr val="FF0000"/>
                </a:solidFill>
              </a:rPr>
              <a:t>R</a:t>
            </a:r>
            <a:r>
              <a:rPr lang="ro-RO" dirty="0" err="1"/>
              <a:t>ectifier</a:t>
            </a:r>
            <a:endParaRPr lang="en-US" dirty="0"/>
          </a:p>
        </p:txBody>
      </p:sp>
      <p:sp>
        <p:nvSpPr>
          <p:cNvPr id="3" name="Substituent conținut 2">
            <a:extLst>
              <a:ext uri="{FF2B5EF4-FFF2-40B4-BE49-F238E27FC236}">
                <a16:creationId xmlns:a16="http://schemas.microsoft.com/office/drawing/2014/main" id="{695F47C1-FEA6-9B70-F1E4-A7B8A258705F}"/>
              </a:ext>
            </a:extLst>
          </p:cNvPr>
          <p:cNvSpPr>
            <a:spLocks noGrp="1"/>
          </p:cNvSpPr>
          <p:nvPr>
            <p:ph idx="1"/>
          </p:nvPr>
        </p:nvSpPr>
        <p:spPr>
          <a:xfrm>
            <a:off x="214729" y="867876"/>
            <a:ext cx="6010202" cy="5439679"/>
          </a:xfrm>
        </p:spPr>
        <p:txBody>
          <a:bodyPr>
            <a:normAutofit fontScale="77500" lnSpcReduction="20000"/>
          </a:bodyPr>
          <a:lstStyle/>
          <a:p>
            <a:r>
              <a:rPr lang="ro-RO" dirty="0"/>
              <a:t>Când poarta este liberă – activează similar la o dioda </a:t>
            </a:r>
            <a:r>
              <a:rPr lang="ro-RO" dirty="0" err="1"/>
              <a:t>Shockley</a:t>
            </a:r>
            <a:r>
              <a:rPr lang="ro-RO" dirty="0"/>
              <a:t>.</a:t>
            </a:r>
          </a:p>
          <a:p>
            <a:r>
              <a:rPr lang="en-US" dirty="0" err="1"/>
              <a:t>Oprirea</a:t>
            </a:r>
            <a:r>
              <a:rPr lang="ro-RO" dirty="0"/>
              <a:t> - </a:t>
            </a:r>
            <a:r>
              <a:rPr lang="en-US" dirty="0" err="1"/>
              <a:t>prin</a:t>
            </a:r>
            <a:r>
              <a:rPr lang="en-US" dirty="0"/>
              <a:t> </a:t>
            </a:r>
            <a:r>
              <a:rPr lang="en-US" dirty="0" err="1"/>
              <a:t>reducerea</a:t>
            </a:r>
            <a:r>
              <a:rPr lang="en-US" dirty="0"/>
              <a:t> </a:t>
            </a:r>
            <a:r>
              <a:rPr lang="en-US" dirty="0" err="1"/>
              <a:t>curentului</a:t>
            </a:r>
            <a:r>
              <a:rPr lang="en-US" dirty="0"/>
              <a:t> </a:t>
            </a:r>
            <a:r>
              <a:rPr lang="en-US" dirty="0" err="1"/>
              <a:t>până</a:t>
            </a:r>
            <a:r>
              <a:rPr lang="en-US" dirty="0"/>
              <a:t> </a:t>
            </a:r>
            <a:r>
              <a:rPr lang="en-US" dirty="0" err="1"/>
              <a:t>când</a:t>
            </a:r>
            <a:r>
              <a:rPr lang="en-US" dirty="0"/>
              <a:t> </a:t>
            </a:r>
            <a:r>
              <a:rPr lang="en-US" dirty="0" err="1"/>
              <a:t>unul</a:t>
            </a:r>
            <a:r>
              <a:rPr lang="en-US" dirty="0"/>
              <a:t> </a:t>
            </a:r>
            <a:r>
              <a:rPr lang="en-US" dirty="0" err="1"/>
              <a:t>sau</a:t>
            </a:r>
            <a:r>
              <a:rPr lang="en-US" dirty="0"/>
              <a:t> </a:t>
            </a:r>
            <a:r>
              <a:rPr lang="en-US" dirty="0" err="1"/>
              <a:t>ambii</a:t>
            </a:r>
            <a:r>
              <a:rPr lang="en-US" dirty="0"/>
              <a:t> </a:t>
            </a:r>
            <a:r>
              <a:rPr lang="en-US" dirty="0" err="1"/>
              <a:t>tranzistori</a:t>
            </a:r>
            <a:r>
              <a:rPr lang="en-US" dirty="0"/>
              <a:t> </a:t>
            </a:r>
            <a:r>
              <a:rPr lang="en-US" dirty="0" err="1"/>
              <a:t>interni</a:t>
            </a:r>
            <a:r>
              <a:rPr lang="en-US" dirty="0"/>
              <a:t> </a:t>
            </a:r>
            <a:r>
              <a:rPr lang="en-US" dirty="0" err="1"/>
              <a:t>intră</a:t>
            </a:r>
            <a:r>
              <a:rPr lang="en-US" dirty="0"/>
              <a:t> </a:t>
            </a:r>
            <a:r>
              <a:rPr lang="en-US" dirty="0" err="1"/>
              <a:t>în</a:t>
            </a:r>
            <a:r>
              <a:rPr lang="en-US" dirty="0"/>
              <a:t> </a:t>
            </a:r>
            <a:r>
              <a:rPr lang="en-US" dirty="0" err="1"/>
              <a:t>modul</a:t>
            </a:r>
            <a:r>
              <a:rPr lang="en-US" dirty="0"/>
              <a:t> de </a:t>
            </a:r>
            <a:r>
              <a:rPr lang="en-US" dirty="0" err="1"/>
              <a:t>întrerupere</a:t>
            </a:r>
            <a:r>
              <a:rPr lang="en-US" dirty="0"/>
              <a:t>, la </a:t>
            </a:r>
            <a:r>
              <a:rPr lang="en-US" dirty="0" err="1"/>
              <a:t>fel</a:t>
            </a:r>
            <a:r>
              <a:rPr lang="en-US" dirty="0"/>
              <a:t> ca </a:t>
            </a:r>
            <a:r>
              <a:rPr lang="en-US" dirty="0" err="1"/>
              <a:t>și</a:t>
            </a:r>
            <a:r>
              <a:rPr lang="en-US" dirty="0"/>
              <a:t> </a:t>
            </a:r>
            <a:r>
              <a:rPr lang="en-US" dirty="0" err="1"/>
              <a:t>dioda</a:t>
            </a:r>
            <a:r>
              <a:rPr lang="en-US" dirty="0"/>
              <a:t> Shockley. </a:t>
            </a:r>
            <a:endParaRPr lang="ro-RO" dirty="0"/>
          </a:p>
          <a:p>
            <a:r>
              <a:rPr lang="ro-RO" dirty="0"/>
              <a:t>DAR</a:t>
            </a:r>
            <a:r>
              <a:rPr lang="en-US" dirty="0"/>
              <a:t>, </a:t>
            </a:r>
            <a:r>
              <a:rPr lang="en-US" dirty="0" err="1"/>
              <a:t>deoarece</a:t>
            </a:r>
            <a:r>
              <a:rPr lang="en-US" dirty="0"/>
              <a:t> </a:t>
            </a:r>
            <a:r>
              <a:rPr lang="en-US" dirty="0" err="1"/>
              <a:t>terminalul</a:t>
            </a:r>
            <a:r>
              <a:rPr lang="en-US" dirty="0"/>
              <a:t> de </a:t>
            </a:r>
            <a:r>
              <a:rPr lang="en-US" dirty="0" err="1"/>
              <a:t>poartă</a:t>
            </a:r>
            <a:r>
              <a:rPr lang="en-US" dirty="0"/>
              <a:t> se </a:t>
            </a:r>
            <a:r>
              <a:rPr lang="en-US" dirty="0" err="1"/>
              <a:t>conectează</a:t>
            </a:r>
            <a:r>
              <a:rPr lang="en-US" dirty="0"/>
              <a:t> direct la </a:t>
            </a:r>
            <a:r>
              <a:rPr lang="en-US" dirty="0" err="1"/>
              <a:t>baza</a:t>
            </a:r>
            <a:r>
              <a:rPr lang="en-US" dirty="0"/>
              <a:t> </a:t>
            </a:r>
            <a:r>
              <a:rPr lang="en-US" dirty="0" err="1"/>
              <a:t>tranzistorului</a:t>
            </a:r>
            <a:r>
              <a:rPr lang="en-US" dirty="0"/>
              <a:t> inferior, </a:t>
            </a:r>
            <a:r>
              <a:rPr lang="en-US" dirty="0" err="1"/>
              <a:t>acesta</a:t>
            </a:r>
            <a:r>
              <a:rPr lang="en-US" dirty="0"/>
              <a:t> </a:t>
            </a:r>
            <a:r>
              <a:rPr lang="en-US" dirty="0" err="1"/>
              <a:t>poate</a:t>
            </a:r>
            <a:r>
              <a:rPr lang="en-US" dirty="0"/>
              <a:t> fi </a:t>
            </a:r>
            <a:r>
              <a:rPr lang="en-US" dirty="0" err="1"/>
              <a:t>utilizat</a:t>
            </a:r>
            <a:r>
              <a:rPr lang="en-US" dirty="0"/>
              <a:t> ca </a:t>
            </a:r>
            <a:r>
              <a:rPr lang="en-US" dirty="0" err="1"/>
              <a:t>mijloc</a:t>
            </a:r>
            <a:r>
              <a:rPr lang="en-US" dirty="0"/>
              <a:t> </a:t>
            </a:r>
            <a:r>
              <a:rPr lang="en-US" dirty="0" err="1"/>
              <a:t>alternativ</a:t>
            </a:r>
            <a:r>
              <a:rPr lang="en-US" dirty="0"/>
              <a:t> de </a:t>
            </a:r>
            <a:r>
              <a:rPr lang="en-US" dirty="0" err="1"/>
              <a:t>blocare</a:t>
            </a:r>
            <a:r>
              <a:rPr lang="en-US" dirty="0"/>
              <a:t> a SCR. </a:t>
            </a:r>
            <a:r>
              <a:rPr lang="en-US" dirty="0" err="1"/>
              <a:t>Prin</a:t>
            </a:r>
            <a:r>
              <a:rPr lang="en-US" dirty="0"/>
              <a:t> </a:t>
            </a:r>
            <a:r>
              <a:rPr lang="en-US" dirty="0" err="1"/>
              <a:t>aplicarea</a:t>
            </a:r>
            <a:r>
              <a:rPr lang="en-US" dirty="0"/>
              <a:t> </a:t>
            </a:r>
            <a:r>
              <a:rPr lang="en-US" dirty="0" err="1"/>
              <a:t>unei</a:t>
            </a:r>
            <a:r>
              <a:rPr lang="en-US" dirty="0"/>
              <a:t> </a:t>
            </a:r>
            <a:r>
              <a:rPr lang="en-US" dirty="0" err="1"/>
              <a:t>mici</a:t>
            </a:r>
            <a:r>
              <a:rPr lang="en-US" dirty="0"/>
              <a:t> </a:t>
            </a:r>
            <a:r>
              <a:rPr lang="en-US" dirty="0" err="1"/>
              <a:t>tensiuni</a:t>
            </a:r>
            <a:r>
              <a:rPr lang="en-US" dirty="0"/>
              <a:t> </a:t>
            </a:r>
            <a:r>
              <a:rPr lang="en-US" dirty="0" err="1"/>
              <a:t>între</a:t>
            </a:r>
            <a:r>
              <a:rPr lang="en-US" dirty="0"/>
              <a:t> </a:t>
            </a:r>
            <a:r>
              <a:rPr lang="en-US" dirty="0" err="1"/>
              <a:t>poartă</a:t>
            </a:r>
            <a:r>
              <a:rPr lang="en-US" dirty="0"/>
              <a:t> </a:t>
            </a:r>
            <a:r>
              <a:rPr lang="en-US" dirty="0" err="1"/>
              <a:t>și</a:t>
            </a:r>
            <a:r>
              <a:rPr lang="en-US" dirty="0"/>
              <a:t> </a:t>
            </a:r>
            <a:r>
              <a:rPr lang="en-US" dirty="0" err="1"/>
              <a:t>catod</a:t>
            </a:r>
            <a:r>
              <a:rPr lang="en-US" dirty="0"/>
              <a:t>, </a:t>
            </a:r>
            <a:r>
              <a:rPr lang="en-US" dirty="0" err="1"/>
              <a:t>tranzistorul</a:t>
            </a:r>
            <a:r>
              <a:rPr lang="en-US" dirty="0"/>
              <a:t> inferior </a:t>
            </a:r>
            <a:r>
              <a:rPr lang="en-US" dirty="0" err="1"/>
              <a:t>va</a:t>
            </a:r>
            <a:r>
              <a:rPr lang="en-US" dirty="0"/>
              <a:t> fi for</a:t>
            </a:r>
            <a:r>
              <a:rPr lang="ro-RO" dirty="0"/>
              <a:t>ț</a:t>
            </a:r>
            <a:r>
              <a:rPr lang="en-US" dirty="0"/>
              <a:t>at de </a:t>
            </a:r>
            <a:r>
              <a:rPr lang="en-US" dirty="0" err="1"/>
              <a:t>curentul</a:t>
            </a:r>
            <a:r>
              <a:rPr lang="en-US" dirty="0"/>
              <a:t> de </a:t>
            </a:r>
            <a:r>
              <a:rPr lang="en-US" dirty="0" err="1"/>
              <a:t>bază</a:t>
            </a:r>
            <a:r>
              <a:rPr lang="en-US" dirty="0"/>
              <a:t> </a:t>
            </a:r>
            <a:r>
              <a:rPr lang="en-US" dirty="0" err="1"/>
              <a:t>rezultat</a:t>
            </a:r>
            <a:r>
              <a:rPr lang="en-US" dirty="0"/>
              <a:t>, </a:t>
            </a:r>
            <a:r>
              <a:rPr lang="en-US" dirty="0" err="1"/>
              <a:t>ceea</a:t>
            </a:r>
            <a:r>
              <a:rPr lang="en-US" dirty="0"/>
              <a:t> </a:t>
            </a:r>
            <a:r>
              <a:rPr lang="en-US" dirty="0" err="1"/>
              <a:t>ce</a:t>
            </a:r>
            <a:r>
              <a:rPr lang="en-US" dirty="0"/>
              <a:t> </a:t>
            </a:r>
            <a:r>
              <a:rPr lang="en-US" dirty="0" err="1"/>
              <a:t>va</a:t>
            </a:r>
            <a:r>
              <a:rPr lang="en-US" dirty="0"/>
              <a:t> face ca </a:t>
            </a:r>
            <a:r>
              <a:rPr lang="en-US" dirty="0" err="1"/>
              <a:t>tranzistorul</a:t>
            </a:r>
            <a:r>
              <a:rPr lang="en-US" dirty="0"/>
              <a:t> superior </a:t>
            </a:r>
            <a:r>
              <a:rPr lang="en-US" dirty="0" err="1"/>
              <a:t>să</a:t>
            </a:r>
            <a:r>
              <a:rPr lang="en-US" dirty="0"/>
              <a:t> </a:t>
            </a:r>
            <a:r>
              <a:rPr lang="en-US" dirty="0" err="1"/>
              <a:t>conducă</a:t>
            </a:r>
            <a:r>
              <a:rPr lang="en-US" dirty="0"/>
              <a:t>, care </a:t>
            </a:r>
            <a:r>
              <a:rPr lang="en-US" dirty="0" err="1"/>
              <a:t>apoi</a:t>
            </a:r>
            <a:r>
              <a:rPr lang="en-US" dirty="0"/>
              <a:t> </a:t>
            </a:r>
            <a:r>
              <a:rPr lang="en-US" dirty="0" err="1"/>
              <a:t>alimentează</a:t>
            </a:r>
            <a:r>
              <a:rPr lang="en-US" dirty="0"/>
              <a:t> </a:t>
            </a:r>
            <a:r>
              <a:rPr lang="en-US" dirty="0" err="1"/>
              <a:t>baza</a:t>
            </a:r>
            <a:r>
              <a:rPr lang="en-US" dirty="0"/>
              <a:t> </a:t>
            </a:r>
            <a:r>
              <a:rPr lang="en-US" dirty="0" err="1"/>
              <a:t>tranzistorului</a:t>
            </a:r>
            <a:r>
              <a:rPr lang="en-US" dirty="0"/>
              <a:t> inferior cu </a:t>
            </a:r>
            <a:r>
              <a:rPr lang="en-US" dirty="0" err="1"/>
              <a:t>curent</a:t>
            </a:r>
            <a:r>
              <a:rPr lang="en-US" dirty="0"/>
              <a:t>, </a:t>
            </a:r>
            <a:r>
              <a:rPr lang="en-US" dirty="0" err="1"/>
              <a:t>astfel</a:t>
            </a:r>
            <a:r>
              <a:rPr lang="en-US" dirty="0"/>
              <a:t> </a:t>
            </a:r>
            <a:r>
              <a:rPr lang="en-US" dirty="0" err="1"/>
              <a:t>încât</a:t>
            </a:r>
            <a:r>
              <a:rPr lang="en-US" dirty="0"/>
              <a:t> </a:t>
            </a:r>
            <a:r>
              <a:rPr lang="en-US" dirty="0" err="1"/>
              <a:t>să</a:t>
            </a:r>
            <a:r>
              <a:rPr lang="en-US" dirty="0"/>
              <a:t> nu </a:t>
            </a:r>
            <a:r>
              <a:rPr lang="en-US" dirty="0" err="1"/>
              <a:t>mai</a:t>
            </a:r>
            <a:r>
              <a:rPr lang="en-US" dirty="0"/>
              <a:t> fie ne</a:t>
            </a:r>
            <a:r>
              <a:rPr lang="ro-RO" dirty="0" err="1"/>
              <a:t>cesar</a:t>
            </a:r>
            <a:r>
              <a:rPr lang="en-US" dirty="0"/>
              <a:t> </a:t>
            </a:r>
            <a:r>
              <a:rPr lang="en-US" dirty="0" err="1"/>
              <a:t>să</a:t>
            </a:r>
            <a:r>
              <a:rPr lang="en-US" dirty="0"/>
              <a:t> fie </a:t>
            </a:r>
            <a:r>
              <a:rPr lang="en-US" dirty="0" err="1"/>
              <a:t>activat</a:t>
            </a:r>
            <a:r>
              <a:rPr lang="en-US" dirty="0"/>
              <a:t> </a:t>
            </a:r>
            <a:r>
              <a:rPr lang="en-US" dirty="0" err="1"/>
              <a:t>printr</a:t>
            </a:r>
            <a:r>
              <a:rPr lang="en-US" dirty="0"/>
              <a:t>-o </a:t>
            </a:r>
            <a:r>
              <a:rPr lang="en-US" dirty="0" err="1"/>
              <a:t>tensiune</a:t>
            </a:r>
            <a:r>
              <a:rPr lang="en-US" dirty="0"/>
              <a:t> de </a:t>
            </a:r>
            <a:r>
              <a:rPr lang="en-US" dirty="0" err="1"/>
              <a:t>poartă</a:t>
            </a:r>
            <a:r>
              <a:rPr lang="en-US" dirty="0"/>
              <a:t>. </a:t>
            </a:r>
            <a:endParaRPr lang="ro-RO" dirty="0"/>
          </a:p>
          <a:p>
            <a:r>
              <a:rPr lang="en-US" dirty="0" err="1"/>
              <a:t>Curentul</a:t>
            </a:r>
            <a:r>
              <a:rPr lang="en-US" dirty="0"/>
              <a:t> de </a:t>
            </a:r>
            <a:r>
              <a:rPr lang="en-US" dirty="0" err="1"/>
              <a:t>poartă</a:t>
            </a:r>
            <a:r>
              <a:rPr lang="en-US" dirty="0"/>
              <a:t> </a:t>
            </a:r>
            <a:r>
              <a:rPr lang="en-US" dirty="0" err="1"/>
              <a:t>necesar</a:t>
            </a:r>
            <a:r>
              <a:rPr lang="en-US" dirty="0"/>
              <a:t> </a:t>
            </a:r>
            <a:r>
              <a:rPr lang="en-US" dirty="0" err="1"/>
              <a:t>pentru</a:t>
            </a:r>
            <a:r>
              <a:rPr lang="en-US" dirty="0"/>
              <a:t> a </a:t>
            </a:r>
            <a:r>
              <a:rPr lang="en-US" dirty="0" err="1"/>
              <a:t>iniția</a:t>
            </a:r>
            <a:r>
              <a:rPr lang="en-US" dirty="0"/>
              <a:t> </a:t>
            </a:r>
            <a:r>
              <a:rPr lang="en-US" dirty="0" err="1"/>
              <a:t>blocarea</a:t>
            </a:r>
            <a:r>
              <a:rPr lang="en-US" dirty="0"/>
              <a:t>, </a:t>
            </a:r>
            <a:r>
              <a:rPr lang="en-US" dirty="0" err="1"/>
              <a:t>desigur</a:t>
            </a:r>
            <a:r>
              <a:rPr lang="en-US" dirty="0"/>
              <a:t>, </a:t>
            </a:r>
            <a:r>
              <a:rPr lang="en-US" dirty="0" err="1"/>
              <a:t>va</a:t>
            </a:r>
            <a:r>
              <a:rPr lang="en-US" dirty="0"/>
              <a:t> fi </a:t>
            </a:r>
            <a:r>
              <a:rPr lang="en-US" dirty="0" err="1"/>
              <a:t>mult</a:t>
            </a:r>
            <a:r>
              <a:rPr lang="en-US" dirty="0"/>
              <a:t> </a:t>
            </a:r>
            <a:r>
              <a:rPr lang="en-US" dirty="0" err="1"/>
              <a:t>mai</a:t>
            </a:r>
            <a:r>
              <a:rPr lang="en-US" dirty="0"/>
              <a:t> mic </a:t>
            </a:r>
            <a:r>
              <a:rPr lang="en-US" dirty="0" err="1"/>
              <a:t>decât</a:t>
            </a:r>
            <a:r>
              <a:rPr lang="en-US" dirty="0"/>
              <a:t> </a:t>
            </a:r>
            <a:r>
              <a:rPr lang="en-US" dirty="0" err="1"/>
              <a:t>curentul</a:t>
            </a:r>
            <a:r>
              <a:rPr lang="en-US" dirty="0"/>
              <a:t> </a:t>
            </a:r>
            <a:r>
              <a:rPr lang="en-US" dirty="0" err="1"/>
              <a:t>prin</a:t>
            </a:r>
            <a:r>
              <a:rPr lang="en-US" dirty="0"/>
              <a:t> SCR de la </a:t>
            </a:r>
            <a:r>
              <a:rPr lang="en-US" dirty="0" err="1"/>
              <a:t>catod</a:t>
            </a:r>
            <a:r>
              <a:rPr lang="en-US" dirty="0"/>
              <a:t> la </a:t>
            </a:r>
            <a:r>
              <a:rPr lang="en-US" dirty="0" err="1"/>
              <a:t>anod</a:t>
            </a:r>
            <a:r>
              <a:rPr lang="en-US" dirty="0"/>
              <a:t>, </a:t>
            </a:r>
            <a:r>
              <a:rPr lang="en-US" dirty="0" err="1"/>
              <a:t>astfel</a:t>
            </a:r>
            <a:r>
              <a:rPr lang="en-US" dirty="0"/>
              <a:t> </a:t>
            </a:r>
            <a:r>
              <a:rPr lang="en-US" dirty="0" err="1"/>
              <a:t>încât</a:t>
            </a:r>
            <a:r>
              <a:rPr lang="en-US" dirty="0"/>
              <a:t> SCR </a:t>
            </a:r>
            <a:r>
              <a:rPr lang="en-US" dirty="0" err="1"/>
              <a:t>realizează</a:t>
            </a:r>
            <a:r>
              <a:rPr lang="en-US" dirty="0"/>
              <a:t> o </a:t>
            </a:r>
            <a:r>
              <a:rPr lang="en-US" dirty="0" err="1"/>
              <a:t>măsură</a:t>
            </a:r>
            <a:r>
              <a:rPr lang="en-US" dirty="0"/>
              <a:t> de </a:t>
            </a:r>
            <a:r>
              <a:rPr lang="en-US" dirty="0" err="1"/>
              <a:t>amplificare</a:t>
            </a:r>
            <a:r>
              <a:rPr lang="en-US" dirty="0"/>
              <a:t>.</a:t>
            </a:r>
          </a:p>
        </p:txBody>
      </p:sp>
      <p:pic>
        <p:nvPicPr>
          <p:cNvPr id="5" name="Imagine 4">
            <a:extLst>
              <a:ext uri="{FF2B5EF4-FFF2-40B4-BE49-F238E27FC236}">
                <a16:creationId xmlns:a16="http://schemas.microsoft.com/office/drawing/2014/main" id="{744FF5D3-6A4B-D1E7-D1D6-74E2F5C78BC7}"/>
              </a:ext>
            </a:extLst>
          </p:cNvPr>
          <p:cNvPicPr>
            <a:picLocks noChangeAspect="1"/>
          </p:cNvPicPr>
          <p:nvPr/>
        </p:nvPicPr>
        <p:blipFill>
          <a:blip r:embed="rId2"/>
          <a:stretch>
            <a:fillRect/>
          </a:stretch>
        </p:blipFill>
        <p:spPr>
          <a:xfrm>
            <a:off x="6356737" y="1391080"/>
            <a:ext cx="5620534" cy="2610214"/>
          </a:xfrm>
          <a:prstGeom prst="rect">
            <a:avLst/>
          </a:prstGeom>
        </p:spPr>
      </p:pic>
      <p:sp>
        <p:nvSpPr>
          <p:cNvPr id="7" name="CasetăText 6">
            <a:extLst>
              <a:ext uri="{FF2B5EF4-FFF2-40B4-BE49-F238E27FC236}">
                <a16:creationId xmlns:a16="http://schemas.microsoft.com/office/drawing/2014/main" id="{666B8461-4B48-F593-EDEE-C245EAB2B876}"/>
              </a:ext>
            </a:extLst>
          </p:cNvPr>
          <p:cNvSpPr txBox="1"/>
          <p:nvPr/>
        </p:nvSpPr>
        <p:spPr>
          <a:xfrm>
            <a:off x="6224931" y="4524499"/>
            <a:ext cx="5884145" cy="2123658"/>
          </a:xfrm>
          <a:prstGeom prst="rect">
            <a:avLst/>
          </a:prstGeom>
          <a:noFill/>
        </p:spPr>
        <p:txBody>
          <a:bodyPr wrap="square">
            <a:spAutoFit/>
          </a:bodyPr>
          <a:lstStyle/>
          <a:p>
            <a:r>
              <a:rPr lang="ro-RO" sz="2200" dirty="0"/>
              <a:t>M</a:t>
            </a:r>
            <a:r>
              <a:rPr lang="en-US" sz="2200" dirty="0" err="1"/>
              <a:t>ențion</a:t>
            </a:r>
            <a:r>
              <a:rPr lang="ro-RO" sz="2200" dirty="0" err="1"/>
              <a:t>ăm</a:t>
            </a:r>
            <a:r>
              <a:rPr lang="ro-RO" sz="2200" dirty="0"/>
              <a:t>,</a:t>
            </a:r>
            <a:r>
              <a:rPr lang="en-US" sz="2200" dirty="0"/>
              <a:t> </a:t>
            </a:r>
            <a:r>
              <a:rPr lang="en-US" sz="2200" dirty="0" err="1"/>
              <a:t>că</a:t>
            </a:r>
            <a:r>
              <a:rPr lang="en-US" sz="2200" dirty="0"/>
              <a:t> SCR-urile pot fi </a:t>
            </a:r>
            <a:r>
              <a:rPr lang="en-US" sz="2200" b="1" dirty="0" err="1">
                <a:solidFill>
                  <a:srgbClr val="FF0000"/>
                </a:solidFill>
              </a:rPr>
              <a:t>uneori</a:t>
            </a:r>
            <a:r>
              <a:rPr lang="en-US" sz="2200" dirty="0"/>
              <a:t> </a:t>
            </a:r>
            <a:r>
              <a:rPr lang="en-US" sz="2200" dirty="0" err="1"/>
              <a:t>oprite</a:t>
            </a:r>
            <a:r>
              <a:rPr lang="en-US" sz="2200" dirty="0"/>
              <a:t> </a:t>
            </a:r>
            <a:r>
              <a:rPr lang="en-US" sz="2200" dirty="0" err="1"/>
              <a:t>prin</a:t>
            </a:r>
            <a:r>
              <a:rPr lang="en-US" sz="2200" dirty="0"/>
              <a:t> </a:t>
            </a:r>
            <a:r>
              <a:rPr lang="en-US" sz="2200" dirty="0" err="1"/>
              <a:t>scurtcircuitarea</a:t>
            </a:r>
            <a:r>
              <a:rPr lang="en-US" sz="2200" dirty="0"/>
              <a:t> </a:t>
            </a:r>
            <a:r>
              <a:rPr lang="en-US" sz="2200" dirty="0" err="1"/>
              <a:t>directă</a:t>
            </a:r>
            <a:r>
              <a:rPr lang="en-US" sz="2200" dirty="0"/>
              <a:t> a </a:t>
            </a:r>
            <a:r>
              <a:rPr lang="en-US" sz="2200" dirty="0" err="1"/>
              <a:t>bornelor</a:t>
            </a:r>
            <a:r>
              <a:rPr lang="en-US" sz="2200" dirty="0"/>
              <a:t> de </a:t>
            </a:r>
            <a:r>
              <a:rPr lang="en-US" sz="2200" dirty="0" err="1"/>
              <a:t>poartă</a:t>
            </a:r>
            <a:r>
              <a:rPr lang="en-US" sz="2200" dirty="0"/>
              <a:t> </a:t>
            </a:r>
            <a:r>
              <a:rPr lang="en-US" sz="2200" dirty="0" err="1"/>
              <a:t>și</a:t>
            </a:r>
            <a:r>
              <a:rPr lang="en-US" sz="2200" dirty="0"/>
              <a:t> </a:t>
            </a:r>
            <a:r>
              <a:rPr lang="en-US" sz="2200" dirty="0" err="1"/>
              <a:t>catod</a:t>
            </a:r>
            <a:r>
              <a:rPr lang="en-US" sz="2200" dirty="0"/>
              <a:t> </a:t>
            </a:r>
            <a:r>
              <a:rPr lang="en-US" sz="2200" dirty="0" err="1"/>
              <a:t>împreună</a:t>
            </a:r>
            <a:r>
              <a:rPr lang="en-US" sz="2200" dirty="0"/>
              <a:t> </a:t>
            </a:r>
            <a:r>
              <a:rPr lang="en-US" sz="2200" dirty="0" err="1"/>
              <a:t>sau</a:t>
            </a:r>
            <a:r>
              <a:rPr lang="en-US" sz="2200" dirty="0"/>
              <a:t> </a:t>
            </a:r>
            <a:r>
              <a:rPr lang="en-US" sz="2200" dirty="0" err="1"/>
              <a:t>prin</a:t>
            </a:r>
            <a:r>
              <a:rPr lang="en-US" sz="2200" dirty="0"/>
              <a:t> „</a:t>
            </a:r>
            <a:r>
              <a:rPr lang="en-US" sz="2200" dirty="0" err="1"/>
              <a:t>declanșarea</a:t>
            </a:r>
            <a:r>
              <a:rPr lang="en-US" sz="2200" dirty="0"/>
              <a:t> </a:t>
            </a:r>
            <a:r>
              <a:rPr lang="en-US" sz="2200" dirty="0" err="1"/>
              <a:t>inversă</a:t>
            </a:r>
            <a:r>
              <a:rPr lang="en-US" sz="2200" dirty="0"/>
              <a:t>” a </a:t>
            </a:r>
            <a:r>
              <a:rPr lang="en-US" sz="2200" dirty="0" err="1"/>
              <a:t>por</a:t>
            </a:r>
            <a:r>
              <a:rPr lang="ro-RO" sz="2200" dirty="0"/>
              <a:t>ț</a:t>
            </a:r>
            <a:r>
              <a:rPr lang="en-US" sz="2200" dirty="0"/>
              <a:t>ii cu o </a:t>
            </a:r>
            <a:r>
              <a:rPr lang="en-US" sz="2200" dirty="0" err="1"/>
              <a:t>tensiune</a:t>
            </a:r>
            <a:r>
              <a:rPr lang="en-US" sz="2200" dirty="0"/>
              <a:t> </a:t>
            </a:r>
            <a:r>
              <a:rPr lang="en-US" sz="2200" dirty="0" err="1"/>
              <a:t>negativă</a:t>
            </a:r>
            <a:r>
              <a:rPr lang="ro-RO" sz="2200" dirty="0"/>
              <a:t>.</a:t>
            </a:r>
            <a:r>
              <a:rPr lang="en-US" sz="2200" dirty="0"/>
              <a:t> (</a:t>
            </a:r>
            <a:r>
              <a:rPr lang="en-US" sz="2200" dirty="0" err="1"/>
              <a:t>în</a:t>
            </a:r>
            <a:r>
              <a:rPr lang="en-US" sz="2200" dirty="0"/>
              <a:t> </a:t>
            </a:r>
            <a:r>
              <a:rPr lang="en-US" sz="2200" dirty="0" err="1"/>
              <a:t>referire</a:t>
            </a:r>
            <a:r>
              <a:rPr lang="en-US" sz="2200" dirty="0"/>
              <a:t> la </a:t>
            </a:r>
            <a:r>
              <a:rPr lang="en-US" sz="2200" dirty="0" err="1"/>
              <a:t>catod</a:t>
            </a:r>
            <a:r>
              <a:rPr lang="en-US" sz="2200" dirty="0"/>
              <a:t>), </a:t>
            </a:r>
            <a:r>
              <a:rPr lang="en-US" sz="2200" dirty="0" err="1"/>
              <a:t>astfel</a:t>
            </a:r>
            <a:r>
              <a:rPr lang="en-US" sz="2200" dirty="0"/>
              <a:t> </a:t>
            </a:r>
            <a:r>
              <a:rPr lang="en-US" sz="2200" dirty="0" err="1"/>
              <a:t>încât</a:t>
            </a:r>
            <a:r>
              <a:rPr lang="en-US" sz="2200" dirty="0"/>
              <a:t> </a:t>
            </a:r>
            <a:r>
              <a:rPr lang="en-US" sz="2200" dirty="0" err="1"/>
              <a:t>tranzistorul</a:t>
            </a:r>
            <a:r>
              <a:rPr lang="en-US" sz="2200" dirty="0"/>
              <a:t> inferior </a:t>
            </a:r>
            <a:r>
              <a:rPr lang="en-US" sz="2200" dirty="0" err="1"/>
              <a:t>este</a:t>
            </a:r>
            <a:r>
              <a:rPr lang="en-US" sz="2200" dirty="0"/>
              <a:t> </a:t>
            </a:r>
            <a:r>
              <a:rPr lang="en-US" sz="2200" dirty="0" err="1"/>
              <a:t>forțat</a:t>
            </a:r>
            <a:r>
              <a:rPr lang="en-US" sz="2200" dirty="0"/>
              <a:t> </a:t>
            </a:r>
            <a:r>
              <a:rPr lang="en-US" sz="2200" dirty="0" err="1"/>
              <a:t>să</a:t>
            </a:r>
            <a:r>
              <a:rPr lang="en-US" sz="2200" dirty="0"/>
              <a:t> </a:t>
            </a:r>
            <a:r>
              <a:rPr lang="en-US" sz="2200" dirty="0" err="1"/>
              <a:t>intre</a:t>
            </a:r>
            <a:r>
              <a:rPr lang="ro-RO" sz="2200" dirty="0"/>
              <a:t> în regim de tăiere a căii curentului.</a:t>
            </a:r>
            <a:endParaRPr lang="en-US" sz="2200" dirty="0"/>
          </a:p>
        </p:txBody>
      </p:sp>
    </p:spTree>
    <p:extLst>
      <p:ext uri="{BB962C8B-B14F-4D97-AF65-F5344CB8AC3E}">
        <p14:creationId xmlns:p14="http://schemas.microsoft.com/office/powerpoint/2010/main" val="301580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B4F01A1-E696-50F7-5F75-3C62AB2E4A28}"/>
              </a:ext>
            </a:extLst>
          </p:cNvPr>
          <p:cNvSpPr>
            <a:spLocks noGrp="1"/>
          </p:cNvSpPr>
          <p:nvPr>
            <p:ph type="title"/>
          </p:nvPr>
        </p:nvSpPr>
        <p:spPr>
          <a:xfrm>
            <a:off x="838200" y="231812"/>
            <a:ext cx="11185586" cy="808067"/>
          </a:xfrm>
        </p:spPr>
        <p:txBody>
          <a:bodyPr>
            <a:normAutofit fontScale="90000"/>
          </a:bodyPr>
          <a:lstStyle/>
          <a:p>
            <a:r>
              <a:rPr lang="ro-RO" b="1" dirty="0"/>
              <a:t>GTO-  Gate-Turn-Off sau Gate-</a:t>
            </a:r>
            <a:r>
              <a:rPr lang="ro-RO" b="1" dirty="0" err="1"/>
              <a:t>Controlled</a:t>
            </a:r>
            <a:r>
              <a:rPr lang="ro-RO" b="1" dirty="0"/>
              <a:t> </a:t>
            </a:r>
            <a:r>
              <a:rPr lang="ro-RO" b="1" dirty="0" err="1"/>
              <a:t>Switch</a:t>
            </a:r>
            <a:r>
              <a:rPr lang="ro-RO" b="1" dirty="0"/>
              <a:t> (GCS).</a:t>
            </a:r>
            <a:endParaRPr lang="en-US" b="1" dirty="0"/>
          </a:p>
        </p:txBody>
      </p:sp>
      <p:sp>
        <p:nvSpPr>
          <p:cNvPr id="3" name="Substituent conținut 2">
            <a:extLst>
              <a:ext uri="{FF2B5EF4-FFF2-40B4-BE49-F238E27FC236}">
                <a16:creationId xmlns:a16="http://schemas.microsoft.com/office/drawing/2014/main" id="{6B8F6CAD-1A02-4B89-DD46-3AA43250DFE2}"/>
              </a:ext>
            </a:extLst>
          </p:cNvPr>
          <p:cNvSpPr>
            <a:spLocks noGrp="1"/>
          </p:cNvSpPr>
          <p:nvPr>
            <p:ph idx="1"/>
          </p:nvPr>
        </p:nvSpPr>
        <p:spPr>
          <a:xfrm>
            <a:off x="301026" y="1165618"/>
            <a:ext cx="8133272" cy="5250986"/>
          </a:xfrm>
        </p:spPr>
        <p:txBody>
          <a:bodyPr>
            <a:normAutofit fontScale="92500" lnSpcReduction="20000"/>
          </a:bodyPr>
          <a:lstStyle/>
          <a:p>
            <a:r>
              <a:rPr lang="ro-RO" dirty="0"/>
              <a:t>Am notat mai sus că acest lucru este </a:t>
            </a:r>
            <a:r>
              <a:rPr lang="ro-RO" dirty="0">
                <a:solidFill>
                  <a:srgbClr val="FF0000"/>
                </a:solidFill>
              </a:rPr>
              <a:t>„uneori</a:t>
            </a:r>
            <a:r>
              <a:rPr lang="ro-RO" dirty="0"/>
              <a:t>” posibil, deoarece șuntarea întregului curent al colectorului tranzistorului superior dincolo de baza tranzistorului inferior este dificilă. Acest curent poate fi substanțial, ceea ce face dificilă în cel mai bun caz oprirea declanșată a unui SCR. Acest lucru se face mai </a:t>
            </a:r>
            <a:r>
              <a:rPr lang="ro-RO" dirty="0" err="1"/>
              <a:t>ușăr</a:t>
            </a:r>
            <a:r>
              <a:rPr lang="ro-RO" dirty="0"/>
              <a:t> în GTO.</a:t>
            </a:r>
          </a:p>
          <a:p>
            <a:r>
              <a:rPr lang="en-US" dirty="0"/>
              <a:t>SCR-urile </a:t>
            </a:r>
            <a:r>
              <a:rPr lang="en-US" dirty="0" err="1"/>
              <a:t>și</a:t>
            </a:r>
            <a:r>
              <a:rPr lang="en-US" dirty="0"/>
              <a:t> GTO-urile </a:t>
            </a:r>
            <a:r>
              <a:rPr lang="ro-RO" dirty="0"/>
              <a:t>au</a:t>
            </a:r>
            <a:r>
              <a:rPr lang="en-US" dirty="0"/>
              <a:t> </a:t>
            </a:r>
            <a:r>
              <a:rPr lang="en-US" dirty="0" err="1"/>
              <a:t>aceleași</a:t>
            </a:r>
            <a:r>
              <a:rPr lang="en-US" dirty="0"/>
              <a:t> scheme </a:t>
            </a:r>
            <a:r>
              <a:rPr lang="en-US" dirty="0" err="1"/>
              <a:t>echivalente</a:t>
            </a:r>
            <a:r>
              <a:rPr lang="en-US" dirty="0"/>
              <a:t> (</a:t>
            </a:r>
            <a:r>
              <a:rPr lang="en-US" dirty="0" err="1"/>
              <a:t>două</a:t>
            </a:r>
            <a:r>
              <a:rPr lang="en-US" dirty="0"/>
              <a:t> </a:t>
            </a:r>
            <a:r>
              <a:rPr lang="en-US" dirty="0" err="1"/>
              <a:t>tranzistoare</a:t>
            </a:r>
            <a:r>
              <a:rPr lang="en-US" dirty="0"/>
              <a:t> </a:t>
            </a:r>
            <a:r>
              <a:rPr lang="en-US" dirty="0" err="1"/>
              <a:t>conectate</a:t>
            </a:r>
            <a:r>
              <a:rPr lang="en-US" dirty="0"/>
              <a:t> </a:t>
            </a:r>
            <a:r>
              <a:rPr lang="en-US" dirty="0" err="1"/>
              <a:t>într</a:t>
            </a:r>
            <a:r>
              <a:rPr lang="en-US" dirty="0"/>
              <a:t>-un mod de feedback </a:t>
            </a:r>
            <a:r>
              <a:rPr lang="en-US" dirty="0" err="1"/>
              <a:t>pozitiv</a:t>
            </a:r>
            <a:r>
              <a:rPr lang="en-US" dirty="0"/>
              <a:t>), </a:t>
            </a:r>
            <a:r>
              <a:rPr lang="en-US" dirty="0" err="1"/>
              <a:t>singurele</a:t>
            </a:r>
            <a:r>
              <a:rPr lang="en-US" dirty="0"/>
              <a:t> </a:t>
            </a:r>
            <a:r>
              <a:rPr lang="en-US" dirty="0" err="1"/>
              <a:t>diferențe</a:t>
            </a:r>
            <a:r>
              <a:rPr lang="en-US" dirty="0"/>
              <a:t> </a:t>
            </a:r>
            <a:r>
              <a:rPr lang="en-US" dirty="0" err="1"/>
              <a:t>fiind</a:t>
            </a:r>
            <a:r>
              <a:rPr lang="en-US" dirty="0"/>
              <a:t> </a:t>
            </a:r>
            <a:r>
              <a:rPr lang="en-US" dirty="0" err="1"/>
              <a:t>detaliile</a:t>
            </a:r>
            <a:r>
              <a:rPr lang="en-US" dirty="0"/>
              <a:t> de </a:t>
            </a:r>
            <a:r>
              <a:rPr lang="en-US" dirty="0" err="1"/>
              <a:t>construcție</a:t>
            </a:r>
            <a:r>
              <a:rPr lang="en-US" dirty="0"/>
              <a:t> </a:t>
            </a:r>
            <a:r>
              <a:rPr lang="en-US" dirty="0" err="1"/>
              <a:t>concepute</a:t>
            </a:r>
            <a:r>
              <a:rPr lang="en-US" dirty="0"/>
              <a:t> </a:t>
            </a:r>
            <a:r>
              <a:rPr lang="en-US" dirty="0" err="1"/>
              <a:t>pentru</a:t>
            </a:r>
            <a:r>
              <a:rPr lang="en-US" dirty="0"/>
              <a:t> a </a:t>
            </a:r>
            <a:r>
              <a:rPr lang="en-US" dirty="0" err="1"/>
              <a:t>acorda</a:t>
            </a:r>
            <a:r>
              <a:rPr lang="en-US" dirty="0"/>
              <a:t> </a:t>
            </a:r>
            <a:r>
              <a:rPr lang="en-US" dirty="0" err="1"/>
              <a:t>tranzistorului</a:t>
            </a:r>
            <a:r>
              <a:rPr lang="en-US" dirty="0"/>
              <a:t> NPN un </a:t>
            </a:r>
            <a:r>
              <a:rPr lang="el-GR" b="1" dirty="0"/>
              <a:t>β</a:t>
            </a:r>
            <a:r>
              <a:rPr lang="el-GR" dirty="0"/>
              <a:t> </a:t>
            </a:r>
            <a:r>
              <a:rPr lang="en-US" dirty="0" err="1"/>
              <a:t>mai</a:t>
            </a:r>
            <a:r>
              <a:rPr lang="en-US" dirty="0"/>
              <a:t> mare </a:t>
            </a:r>
            <a:r>
              <a:rPr lang="en-US" dirty="0" err="1"/>
              <a:t>decât</a:t>
            </a:r>
            <a:r>
              <a:rPr lang="en-US" dirty="0"/>
              <a:t> PNP. </a:t>
            </a:r>
            <a:endParaRPr lang="ro-RO" dirty="0"/>
          </a:p>
          <a:p>
            <a:r>
              <a:rPr lang="ro-RO" dirty="0"/>
              <a:t>Dar GTO este proiectat pentru a fi pornit și oprit prin acțiunea pulsului pozitiv și respectiv negativ al porții.</a:t>
            </a:r>
          </a:p>
          <a:p>
            <a:r>
              <a:rPr lang="ro-RO" dirty="0"/>
              <a:t>Acestea nu erau oferite de SCR: se activează prin acțiunea impulsului de poartă, dar necesită circuite externe pentru oprire. </a:t>
            </a:r>
          </a:p>
          <a:p>
            <a:endParaRPr lang="ro-RO" dirty="0"/>
          </a:p>
        </p:txBody>
      </p:sp>
      <p:pic>
        <p:nvPicPr>
          <p:cNvPr id="5122" name="Picture 2" descr="Gate Turn OFF Thyristor | Operation, Characteristics, Applications">
            <a:extLst>
              <a:ext uri="{FF2B5EF4-FFF2-40B4-BE49-F238E27FC236}">
                <a16:creationId xmlns:a16="http://schemas.microsoft.com/office/drawing/2014/main" id="{5ED021FE-0956-ACF3-3932-2F550BC38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735" y="1039879"/>
            <a:ext cx="2199397" cy="238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07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 y="3573779"/>
            <a:ext cx="10515600" cy="2470639"/>
          </a:xfrm>
        </p:spPr>
        <p:txBody>
          <a:bodyPr>
            <a:normAutofit/>
          </a:bodyPr>
          <a:lstStyle/>
          <a:p>
            <a:r>
              <a:rPr lang="es-ES" dirty="0"/>
              <a:t>Un tiristor este un </a:t>
            </a:r>
            <a:r>
              <a:rPr lang="es-ES" dirty="0" err="1"/>
              <a:t>dispozitiv</a:t>
            </a:r>
            <a:r>
              <a:rPr lang="es-ES" dirty="0"/>
              <a:t> semiconductor care </a:t>
            </a:r>
            <a:r>
              <a:rPr lang="es-ES" dirty="0" err="1"/>
              <a:t>funcționează</a:t>
            </a:r>
            <a:r>
              <a:rPr lang="es-ES" dirty="0"/>
              <a:t> ca un </a:t>
            </a:r>
            <a:r>
              <a:rPr lang="es-ES" dirty="0" err="1"/>
              <a:t>comutator</a:t>
            </a:r>
            <a:r>
              <a:rPr lang="es-ES" dirty="0"/>
              <a:t> </a:t>
            </a:r>
            <a:r>
              <a:rPr lang="es-ES" dirty="0" err="1"/>
              <a:t>în</a:t>
            </a:r>
            <a:r>
              <a:rPr lang="es-ES" dirty="0"/>
              <a:t> </a:t>
            </a:r>
            <a:r>
              <a:rPr lang="es-ES" dirty="0" err="1"/>
              <a:t>circuitele</a:t>
            </a:r>
            <a:r>
              <a:rPr lang="es-ES" dirty="0"/>
              <a:t> </a:t>
            </a:r>
            <a:r>
              <a:rPr lang="es-ES" dirty="0" err="1"/>
              <a:t>electronice</a:t>
            </a:r>
            <a:r>
              <a:rPr lang="es-ES" dirty="0"/>
              <a:t>. Este un </a:t>
            </a:r>
            <a:r>
              <a:rPr lang="es-ES" dirty="0" err="1"/>
              <a:t>dispozitiv</a:t>
            </a:r>
            <a:r>
              <a:rPr lang="es-ES" dirty="0"/>
              <a:t> </a:t>
            </a:r>
            <a:r>
              <a:rPr lang="es-ES" dirty="0" err="1"/>
              <a:t>cu</a:t>
            </a:r>
            <a:r>
              <a:rPr lang="es-ES" dirty="0"/>
              <a:t> </a:t>
            </a:r>
            <a:r>
              <a:rPr lang="es-ES" dirty="0" err="1"/>
              <a:t>patru</a:t>
            </a:r>
            <a:r>
              <a:rPr lang="es-ES" dirty="0"/>
              <a:t> </a:t>
            </a:r>
            <a:r>
              <a:rPr lang="es-ES" dirty="0" err="1"/>
              <a:t>straturi</a:t>
            </a:r>
            <a:r>
              <a:rPr lang="es-ES" dirty="0"/>
              <a:t> </a:t>
            </a:r>
            <a:r>
              <a:rPr lang="es-ES" dirty="0" err="1"/>
              <a:t>cu</a:t>
            </a:r>
            <a:r>
              <a:rPr lang="es-ES" dirty="0"/>
              <a:t> 2 </a:t>
            </a:r>
            <a:r>
              <a:rPr lang="es-ES" dirty="0" err="1"/>
              <a:t>straturi</a:t>
            </a:r>
            <a:r>
              <a:rPr lang="es-ES" dirty="0"/>
              <a:t> de </a:t>
            </a:r>
            <a:r>
              <a:rPr lang="es-ES" dirty="0" err="1"/>
              <a:t>siliciu</a:t>
            </a:r>
            <a:r>
              <a:rPr lang="es-ES" dirty="0"/>
              <a:t> de </a:t>
            </a:r>
            <a:r>
              <a:rPr lang="es-ES" dirty="0" err="1"/>
              <a:t>tip</a:t>
            </a:r>
            <a:r>
              <a:rPr lang="es-ES" dirty="0"/>
              <a:t> p </a:t>
            </a:r>
            <a:r>
              <a:rPr lang="es-ES" dirty="0" err="1"/>
              <a:t>și</a:t>
            </a:r>
            <a:r>
              <a:rPr lang="es-ES" dirty="0"/>
              <a:t> 2 de </a:t>
            </a:r>
            <a:r>
              <a:rPr lang="es-ES" dirty="0" err="1"/>
              <a:t>tip</a:t>
            </a:r>
            <a:r>
              <a:rPr lang="es-ES" dirty="0"/>
              <a:t> n. </a:t>
            </a:r>
            <a:r>
              <a:rPr lang="es-ES" dirty="0" err="1"/>
              <a:t>Straturile</a:t>
            </a:r>
            <a:r>
              <a:rPr lang="es-ES" dirty="0"/>
              <a:t> sunt </a:t>
            </a:r>
            <a:r>
              <a:rPr lang="es-ES" dirty="0" err="1"/>
              <a:t>asezate</a:t>
            </a:r>
            <a:r>
              <a:rPr lang="es-ES" dirty="0"/>
              <a:t> </a:t>
            </a:r>
            <a:r>
              <a:rPr lang="es-ES" dirty="0" err="1"/>
              <a:t>alternativ</a:t>
            </a:r>
            <a:r>
              <a:rPr lang="es-ES" dirty="0"/>
              <a:t> </a:t>
            </a:r>
            <a:r>
              <a:rPr lang="es-ES" dirty="0" err="1"/>
              <a:t>și</a:t>
            </a:r>
            <a:r>
              <a:rPr lang="es-ES" dirty="0"/>
              <a:t> </a:t>
            </a:r>
            <a:r>
              <a:rPr lang="es-ES" dirty="0" err="1"/>
              <a:t>conectate</a:t>
            </a:r>
            <a:r>
              <a:rPr lang="es-ES" dirty="0"/>
              <a:t> </a:t>
            </a:r>
            <a:r>
              <a:rPr lang="es-ES" dirty="0" err="1"/>
              <a:t>printr</a:t>
            </a:r>
            <a:r>
              <a:rPr lang="es-ES" dirty="0"/>
              <a:t>-un </a:t>
            </a:r>
            <a:r>
              <a:rPr lang="es-ES" dirty="0" err="1"/>
              <a:t>electrod</a:t>
            </a:r>
            <a:r>
              <a:rPr lang="es-ES" dirty="0"/>
              <a:t> </a:t>
            </a:r>
            <a:r>
              <a:rPr lang="es-ES" dirty="0" err="1"/>
              <a:t>metalic</a:t>
            </a:r>
            <a:r>
              <a:rPr lang="es-ES" dirty="0"/>
              <a:t>. </a:t>
            </a:r>
          </a:p>
          <a:p>
            <a:endParaRPr lang="es-ES" dirty="0"/>
          </a:p>
          <a:p>
            <a:endParaRPr lang="es-ES" dirty="0"/>
          </a:p>
          <a:p>
            <a:endParaRPr lang="es-ES" dirty="0"/>
          </a:p>
          <a:p>
            <a:endParaRPr lang="es-ES" dirty="0"/>
          </a:p>
        </p:txBody>
      </p:sp>
      <p:pic>
        <p:nvPicPr>
          <p:cNvPr id="4" name="Imagine 4">
            <a:extLst>
              <a:ext uri="{FF2B5EF4-FFF2-40B4-BE49-F238E27FC236}">
                <a16:creationId xmlns:a16="http://schemas.microsoft.com/office/drawing/2014/main" id="{744FF5D3-6A4B-D1E7-D1D6-74E2F5C78BC7}"/>
              </a:ext>
            </a:extLst>
          </p:cNvPr>
          <p:cNvPicPr>
            <a:picLocks noChangeAspect="1"/>
          </p:cNvPicPr>
          <p:nvPr/>
        </p:nvPicPr>
        <p:blipFill>
          <a:blip r:embed="rId2"/>
          <a:stretch>
            <a:fillRect/>
          </a:stretch>
        </p:blipFill>
        <p:spPr>
          <a:xfrm>
            <a:off x="6333877" y="522400"/>
            <a:ext cx="5620534" cy="2610214"/>
          </a:xfrm>
          <a:prstGeom prst="rect">
            <a:avLst/>
          </a:prstGeom>
        </p:spPr>
      </p:pic>
    </p:spTree>
    <p:extLst>
      <p:ext uri="{BB962C8B-B14F-4D97-AF65-F5344CB8AC3E}">
        <p14:creationId xmlns:p14="http://schemas.microsoft.com/office/powerpoint/2010/main" val="427080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B1C9F3A9-E0D9-7F7F-8E5C-DAA6FE30EEAE}"/>
              </a:ext>
            </a:extLst>
          </p:cNvPr>
          <p:cNvSpPr>
            <a:spLocks noGrp="1"/>
          </p:cNvSpPr>
          <p:nvPr>
            <p:ph idx="1"/>
          </p:nvPr>
        </p:nvSpPr>
        <p:spPr>
          <a:xfrm>
            <a:off x="389626" y="279324"/>
            <a:ext cx="11634159" cy="2840257"/>
          </a:xfrm>
        </p:spPr>
        <p:txBody>
          <a:bodyPr>
            <a:normAutofit/>
          </a:bodyPr>
          <a:lstStyle/>
          <a:p>
            <a:pPr marL="0" indent="0" algn="just">
              <a:buNone/>
            </a:pPr>
            <a:r>
              <a:rPr lang="en-US" sz="2400" dirty="0"/>
              <a:t>Schema </a:t>
            </a:r>
            <a:r>
              <a:rPr lang="en-US" sz="2400" dirty="0" err="1"/>
              <a:t>prezentată</a:t>
            </a:r>
            <a:r>
              <a:rPr lang="en-US" sz="2400" dirty="0"/>
              <a:t> </a:t>
            </a:r>
            <a:r>
              <a:rPr lang="en-US" sz="2400" dirty="0" err="1"/>
              <a:t>aici</a:t>
            </a:r>
            <a:r>
              <a:rPr lang="en-US" sz="2400" dirty="0"/>
              <a:t> </a:t>
            </a:r>
            <a:r>
              <a:rPr lang="en-US" sz="2400" dirty="0" err="1"/>
              <a:t>reprezintă</a:t>
            </a:r>
            <a:r>
              <a:rPr lang="en-US" sz="2400" dirty="0"/>
              <a:t> </a:t>
            </a:r>
            <a:r>
              <a:rPr lang="en-US" sz="2400" dirty="0" err="1"/>
              <a:t>nivelul</a:t>
            </a:r>
            <a:r>
              <a:rPr lang="en-US" sz="2400" dirty="0"/>
              <a:t> de </a:t>
            </a:r>
            <a:r>
              <a:rPr lang="en-US" sz="2400" dirty="0" err="1"/>
              <a:t>dopaj</a:t>
            </a:r>
            <a:r>
              <a:rPr lang="en-US" sz="2400" dirty="0"/>
              <a:t> al GTO, </a:t>
            </a:r>
            <a:r>
              <a:rPr lang="en-US" sz="2400" dirty="0" err="1"/>
              <a:t>unde</a:t>
            </a:r>
            <a:r>
              <a:rPr lang="en-US" sz="2400" dirty="0"/>
              <a:t> </a:t>
            </a:r>
            <a:r>
              <a:rPr lang="en-US" sz="2400" dirty="0" err="1"/>
              <a:t>straturile</a:t>
            </a:r>
            <a:r>
              <a:rPr lang="en-US" sz="2400" dirty="0"/>
              <a:t> </a:t>
            </a:r>
            <a:r>
              <a:rPr lang="en-US" sz="2400" i="1" dirty="0" err="1"/>
              <a:t>pn</a:t>
            </a:r>
            <a:r>
              <a:rPr lang="en-US" sz="2400" dirty="0"/>
              <a:t> </a:t>
            </a:r>
            <a:r>
              <a:rPr lang="en-US" sz="2400" dirty="0" err="1"/>
              <a:t>și</a:t>
            </a:r>
            <a:r>
              <a:rPr lang="en-US" sz="2400" dirty="0"/>
              <a:t> </a:t>
            </a:r>
            <a:r>
              <a:rPr lang="en-US" sz="2400" i="1" dirty="0" err="1"/>
              <a:t>pn</a:t>
            </a:r>
            <a:r>
              <a:rPr lang="en-US" sz="2400" i="1" dirty="0"/>
              <a:t> </a:t>
            </a:r>
            <a:r>
              <a:rPr lang="en-US" sz="2400" dirty="0"/>
              <a:t>sunt </a:t>
            </a:r>
            <a:r>
              <a:rPr lang="en-US" sz="2400" dirty="0" err="1"/>
              <a:t>dopate</a:t>
            </a:r>
            <a:r>
              <a:rPr lang="en-US" sz="2400" dirty="0"/>
              <a:t> ca </a:t>
            </a:r>
            <a:r>
              <a:rPr lang="en-US" sz="2400" b="1" i="1" dirty="0"/>
              <a:t>p+ np+ n+</a:t>
            </a:r>
            <a:r>
              <a:rPr lang="ro-RO" sz="2400" b="1" i="1" dirty="0"/>
              <a:t> </a:t>
            </a:r>
            <a:r>
              <a:rPr lang="ro-RO" sz="2400" dirty="0"/>
              <a:t>. P</a:t>
            </a:r>
            <a:r>
              <a:rPr lang="en-US" sz="2400" dirty="0" err="1"/>
              <a:t>entru</a:t>
            </a:r>
            <a:r>
              <a:rPr lang="en-US" sz="2400" dirty="0"/>
              <a:t> a </a:t>
            </a:r>
            <a:r>
              <a:rPr lang="en-US" sz="2400" dirty="0" err="1"/>
              <a:t>avea</a:t>
            </a:r>
            <a:r>
              <a:rPr lang="en-US" sz="2400" dirty="0"/>
              <a:t> o </a:t>
            </a:r>
            <a:r>
              <a:rPr lang="en-US" sz="2400" dirty="0" err="1"/>
              <a:t>eficiență</a:t>
            </a:r>
            <a:r>
              <a:rPr lang="en-US" sz="2400" dirty="0"/>
              <a:t> </a:t>
            </a:r>
            <a:r>
              <a:rPr lang="en-US" sz="2400" dirty="0" err="1"/>
              <a:t>ridicată</a:t>
            </a:r>
            <a:r>
              <a:rPr lang="en-US" sz="2400" dirty="0"/>
              <a:t> a </a:t>
            </a:r>
            <a:r>
              <a:rPr lang="en-US" sz="2400" dirty="0" err="1"/>
              <a:t>catodului</a:t>
            </a:r>
            <a:r>
              <a:rPr lang="en-US" sz="2400" dirty="0"/>
              <a:t>, </a:t>
            </a:r>
            <a:r>
              <a:rPr lang="en-US" sz="2400" dirty="0" err="1"/>
              <a:t>stratul</a:t>
            </a:r>
            <a:r>
              <a:rPr lang="en-US" sz="2400" dirty="0"/>
              <a:t> </a:t>
            </a:r>
            <a:r>
              <a:rPr lang="en-US" sz="2400" b="1" dirty="0"/>
              <a:t>n+ </a:t>
            </a:r>
            <a:r>
              <a:rPr lang="en-US" sz="2400" dirty="0" err="1"/>
              <a:t>este</a:t>
            </a:r>
            <a:r>
              <a:rPr lang="en-US" sz="2400" dirty="0"/>
              <a:t> </a:t>
            </a:r>
            <a:r>
              <a:rPr lang="en-US" sz="2400" dirty="0" err="1"/>
              <a:t>puternic</a:t>
            </a:r>
            <a:r>
              <a:rPr lang="en-US" sz="2400" dirty="0"/>
              <a:t> </a:t>
            </a:r>
            <a:r>
              <a:rPr lang="en-US" sz="2400" dirty="0" err="1"/>
              <a:t>dopat</a:t>
            </a:r>
            <a:r>
              <a:rPr lang="en-US" sz="2400" dirty="0"/>
              <a:t>. </a:t>
            </a:r>
            <a:r>
              <a:rPr lang="en-US" sz="2400" dirty="0" err="1">
                <a:solidFill>
                  <a:srgbClr val="FF0000"/>
                </a:solidFill>
              </a:rPr>
              <a:t>Cerința</a:t>
            </a:r>
            <a:r>
              <a:rPr lang="en-US" sz="2400" dirty="0">
                <a:solidFill>
                  <a:srgbClr val="FF0000"/>
                </a:solidFill>
              </a:rPr>
              <a:t> de </a:t>
            </a:r>
            <a:r>
              <a:rPr lang="en-US" sz="2400" dirty="0" err="1">
                <a:solidFill>
                  <a:srgbClr val="FF0000"/>
                </a:solidFill>
              </a:rPr>
              <a:t>dopare</a:t>
            </a:r>
            <a:r>
              <a:rPr lang="en-US" sz="2400" dirty="0">
                <a:solidFill>
                  <a:srgbClr val="FF0000"/>
                </a:solidFill>
              </a:rPr>
              <a:t> a </a:t>
            </a:r>
            <a:r>
              <a:rPr lang="en-US" sz="2400" dirty="0" err="1">
                <a:solidFill>
                  <a:srgbClr val="FF0000"/>
                </a:solidFill>
              </a:rPr>
              <a:t>regiunii</a:t>
            </a:r>
            <a:r>
              <a:rPr lang="en-US" sz="2400" dirty="0">
                <a:solidFill>
                  <a:srgbClr val="FF0000"/>
                </a:solidFill>
              </a:rPr>
              <a:t> </a:t>
            </a:r>
            <a:r>
              <a:rPr lang="en-US" sz="2400" dirty="0" err="1">
                <a:solidFill>
                  <a:srgbClr val="FF0000"/>
                </a:solidFill>
              </a:rPr>
              <a:t>porții</a:t>
            </a:r>
            <a:r>
              <a:rPr lang="en-US" sz="2400" dirty="0">
                <a:solidFill>
                  <a:srgbClr val="FF0000"/>
                </a:solidFill>
              </a:rPr>
              <a:t> de tip </a:t>
            </a:r>
            <a:r>
              <a:rPr lang="en-US" sz="2400" b="1" dirty="0">
                <a:solidFill>
                  <a:srgbClr val="FF0000"/>
                </a:solidFill>
              </a:rPr>
              <a:t>p</a:t>
            </a:r>
            <a:r>
              <a:rPr lang="en-US" sz="2400" dirty="0">
                <a:solidFill>
                  <a:srgbClr val="FF0000"/>
                </a:solidFill>
              </a:rPr>
              <a:t> </a:t>
            </a:r>
            <a:r>
              <a:rPr lang="en-US" sz="2400" dirty="0" err="1">
                <a:solidFill>
                  <a:srgbClr val="FF0000"/>
                </a:solidFill>
              </a:rPr>
              <a:t>este</a:t>
            </a:r>
            <a:r>
              <a:rPr lang="en-US" sz="2400" dirty="0">
                <a:solidFill>
                  <a:srgbClr val="FF0000"/>
                </a:solidFill>
              </a:rPr>
              <a:t> </a:t>
            </a:r>
            <a:r>
              <a:rPr lang="en-US" sz="2400" dirty="0" err="1">
                <a:solidFill>
                  <a:srgbClr val="FF0000"/>
                </a:solidFill>
              </a:rPr>
              <a:t>contradictorie</a:t>
            </a:r>
            <a:r>
              <a:rPr lang="en-US" sz="2400" dirty="0">
                <a:solidFill>
                  <a:srgbClr val="FF0000"/>
                </a:solidFill>
              </a:rPr>
              <a:t>, </a:t>
            </a:r>
            <a:r>
              <a:rPr lang="en-US" sz="2400" dirty="0" err="1">
                <a:solidFill>
                  <a:srgbClr val="FF0000"/>
                </a:solidFill>
              </a:rPr>
              <a:t>deoarece</a:t>
            </a:r>
            <a:r>
              <a:rPr lang="en-US" sz="2400" dirty="0">
                <a:solidFill>
                  <a:srgbClr val="FF0000"/>
                </a:solidFill>
              </a:rPr>
              <a:t> </a:t>
            </a:r>
            <a:r>
              <a:rPr lang="en-US" sz="2400" dirty="0" err="1">
                <a:solidFill>
                  <a:srgbClr val="FF0000"/>
                </a:solidFill>
              </a:rPr>
              <a:t>pentru</a:t>
            </a:r>
            <a:r>
              <a:rPr lang="en-US" sz="2400" dirty="0">
                <a:solidFill>
                  <a:srgbClr val="FF0000"/>
                </a:solidFill>
              </a:rPr>
              <a:t> a </a:t>
            </a:r>
            <a:r>
              <a:rPr lang="en-US" sz="2400" dirty="0" err="1">
                <a:solidFill>
                  <a:srgbClr val="FF0000"/>
                </a:solidFill>
              </a:rPr>
              <a:t>avea</a:t>
            </a:r>
            <a:r>
              <a:rPr lang="en-US" sz="2400" dirty="0">
                <a:solidFill>
                  <a:srgbClr val="FF0000"/>
                </a:solidFill>
              </a:rPr>
              <a:t> o </a:t>
            </a:r>
            <a:r>
              <a:rPr lang="en-US" sz="2400" dirty="0" err="1">
                <a:solidFill>
                  <a:srgbClr val="FF0000"/>
                </a:solidFill>
              </a:rPr>
              <a:t>eficiență</a:t>
            </a:r>
            <a:r>
              <a:rPr lang="en-US" sz="2400" dirty="0">
                <a:solidFill>
                  <a:srgbClr val="FF0000"/>
                </a:solidFill>
              </a:rPr>
              <a:t> </a:t>
            </a:r>
            <a:r>
              <a:rPr lang="en-US" sz="2400" dirty="0" err="1">
                <a:solidFill>
                  <a:srgbClr val="FF0000"/>
                </a:solidFill>
              </a:rPr>
              <a:t>ridicată</a:t>
            </a:r>
            <a:r>
              <a:rPr lang="en-US" sz="2400" dirty="0">
                <a:solidFill>
                  <a:srgbClr val="FF0000"/>
                </a:solidFill>
              </a:rPr>
              <a:t> a </a:t>
            </a:r>
            <a:r>
              <a:rPr lang="en-US" sz="2400" dirty="0" err="1">
                <a:solidFill>
                  <a:srgbClr val="FF0000"/>
                </a:solidFill>
              </a:rPr>
              <a:t>emițătorului</a:t>
            </a:r>
            <a:r>
              <a:rPr lang="en-US" sz="2400" dirty="0">
                <a:solidFill>
                  <a:srgbClr val="FF0000"/>
                </a:solidFill>
              </a:rPr>
              <a:t>, </a:t>
            </a:r>
            <a:r>
              <a:rPr lang="en-US" sz="2400" dirty="0" err="1">
                <a:solidFill>
                  <a:srgbClr val="FF0000"/>
                </a:solidFill>
              </a:rPr>
              <a:t>acest</a:t>
            </a:r>
            <a:r>
              <a:rPr lang="en-US" sz="2400" dirty="0">
                <a:solidFill>
                  <a:srgbClr val="FF0000"/>
                </a:solidFill>
              </a:rPr>
              <a:t> </a:t>
            </a:r>
            <a:r>
              <a:rPr lang="en-US" sz="2400" dirty="0" err="1">
                <a:solidFill>
                  <a:srgbClr val="FF0000"/>
                </a:solidFill>
              </a:rPr>
              <a:t>strat</a:t>
            </a:r>
            <a:r>
              <a:rPr lang="en-US" sz="2400" dirty="0">
                <a:solidFill>
                  <a:srgbClr val="FF0000"/>
                </a:solidFill>
              </a:rPr>
              <a:t> </a:t>
            </a:r>
            <a:r>
              <a:rPr lang="en-US" sz="2400" dirty="0" err="1">
                <a:solidFill>
                  <a:srgbClr val="FF0000"/>
                </a:solidFill>
              </a:rPr>
              <a:t>ar</a:t>
            </a:r>
            <a:r>
              <a:rPr lang="en-US" sz="2400" dirty="0">
                <a:solidFill>
                  <a:srgbClr val="FF0000"/>
                </a:solidFill>
              </a:rPr>
              <a:t> </a:t>
            </a:r>
            <a:r>
              <a:rPr lang="en-US" sz="2400" dirty="0" err="1">
                <a:solidFill>
                  <a:srgbClr val="FF0000"/>
                </a:solidFill>
              </a:rPr>
              <a:t>trebui</a:t>
            </a:r>
            <a:r>
              <a:rPr lang="en-US" sz="2400" dirty="0">
                <a:solidFill>
                  <a:srgbClr val="FF0000"/>
                </a:solidFill>
              </a:rPr>
              <a:t> </a:t>
            </a:r>
            <a:r>
              <a:rPr lang="en-US" sz="2400" dirty="0" err="1">
                <a:solidFill>
                  <a:srgbClr val="FF0000"/>
                </a:solidFill>
              </a:rPr>
              <a:t>să</a:t>
            </a:r>
            <a:r>
              <a:rPr lang="en-US" sz="2400" dirty="0">
                <a:solidFill>
                  <a:srgbClr val="FF0000"/>
                </a:solidFill>
              </a:rPr>
              <a:t> fie </a:t>
            </a:r>
            <a:r>
              <a:rPr lang="en-US" sz="2400" dirty="0" err="1">
                <a:solidFill>
                  <a:srgbClr val="FF0000"/>
                </a:solidFill>
              </a:rPr>
              <a:t>ușor</a:t>
            </a:r>
            <a:r>
              <a:rPr lang="en-US" sz="2400" dirty="0">
                <a:solidFill>
                  <a:srgbClr val="FF0000"/>
                </a:solidFill>
              </a:rPr>
              <a:t> </a:t>
            </a:r>
            <a:r>
              <a:rPr lang="en-US" sz="2400" dirty="0" err="1">
                <a:solidFill>
                  <a:srgbClr val="FF0000"/>
                </a:solidFill>
              </a:rPr>
              <a:t>dopat</a:t>
            </a:r>
            <a:r>
              <a:rPr lang="en-US" sz="2400" dirty="0">
                <a:solidFill>
                  <a:srgbClr val="FF0000"/>
                </a:solidFill>
              </a:rPr>
              <a:t>. Dar </a:t>
            </a:r>
            <a:r>
              <a:rPr lang="en-US" sz="2400" dirty="0" err="1">
                <a:solidFill>
                  <a:srgbClr val="FF0000"/>
                </a:solidFill>
              </a:rPr>
              <a:t>pentru</a:t>
            </a:r>
            <a:r>
              <a:rPr lang="en-US" sz="2400" dirty="0">
                <a:solidFill>
                  <a:srgbClr val="FF0000"/>
                </a:solidFill>
              </a:rPr>
              <a:t> a </a:t>
            </a:r>
            <a:r>
              <a:rPr lang="en-US" sz="2400" dirty="0" err="1">
                <a:solidFill>
                  <a:srgbClr val="FF0000"/>
                </a:solidFill>
              </a:rPr>
              <a:t>avea</a:t>
            </a:r>
            <a:r>
              <a:rPr lang="en-US" sz="2400" dirty="0">
                <a:solidFill>
                  <a:srgbClr val="FF0000"/>
                </a:solidFill>
              </a:rPr>
              <a:t> </a:t>
            </a:r>
            <a:r>
              <a:rPr lang="en-US" sz="2400" dirty="0" err="1">
                <a:solidFill>
                  <a:srgbClr val="FF0000"/>
                </a:solidFill>
              </a:rPr>
              <a:t>caracteristici</a:t>
            </a:r>
            <a:r>
              <a:rPr lang="en-US" sz="2400" dirty="0">
                <a:solidFill>
                  <a:srgbClr val="FF0000"/>
                </a:solidFill>
              </a:rPr>
              <a:t> </a:t>
            </a:r>
            <a:r>
              <a:rPr lang="en-US" sz="2400" dirty="0" err="1">
                <a:solidFill>
                  <a:srgbClr val="FF0000"/>
                </a:solidFill>
              </a:rPr>
              <a:t>bune</a:t>
            </a:r>
            <a:r>
              <a:rPr lang="en-US" sz="2400" dirty="0">
                <a:solidFill>
                  <a:srgbClr val="FF0000"/>
                </a:solidFill>
              </a:rPr>
              <a:t> de </a:t>
            </a:r>
            <a:r>
              <a:rPr lang="en-US" sz="2400" dirty="0" err="1">
                <a:solidFill>
                  <a:srgbClr val="FF0000"/>
                </a:solidFill>
              </a:rPr>
              <a:t>oprire</a:t>
            </a:r>
            <a:r>
              <a:rPr lang="en-US" sz="2400" dirty="0">
                <a:solidFill>
                  <a:srgbClr val="FF0000"/>
                </a:solidFill>
              </a:rPr>
              <a:t> ale GTO, </a:t>
            </a:r>
            <a:r>
              <a:rPr lang="en-US" sz="2400" dirty="0" err="1">
                <a:solidFill>
                  <a:srgbClr val="FF0000"/>
                </a:solidFill>
              </a:rPr>
              <a:t>rezistivitatea</a:t>
            </a:r>
            <a:r>
              <a:rPr lang="en-US" sz="2400" dirty="0">
                <a:solidFill>
                  <a:srgbClr val="FF0000"/>
                </a:solidFill>
              </a:rPr>
              <a:t> </a:t>
            </a:r>
            <a:r>
              <a:rPr lang="en-US" sz="2400" dirty="0" err="1">
                <a:solidFill>
                  <a:srgbClr val="FF0000"/>
                </a:solidFill>
              </a:rPr>
              <a:t>sa</a:t>
            </a:r>
            <a:r>
              <a:rPr lang="en-US" sz="2400" dirty="0">
                <a:solidFill>
                  <a:srgbClr val="FF0000"/>
                </a:solidFill>
              </a:rPr>
              <a:t> </a:t>
            </a:r>
            <a:r>
              <a:rPr lang="en-US" sz="2400" dirty="0" err="1">
                <a:solidFill>
                  <a:srgbClr val="FF0000"/>
                </a:solidFill>
              </a:rPr>
              <a:t>ar</a:t>
            </a:r>
            <a:r>
              <a:rPr lang="en-US" sz="2400" dirty="0">
                <a:solidFill>
                  <a:srgbClr val="FF0000"/>
                </a:solidFill>
              </a:rPr>
              <a:t> </a:t>
            </a:r>
            <a:r>
              <a:rPr lang="en-US" sz="2400" dirty="0" err="1">
                <a:solidFill>
                  <a:srgbClr val="FF0000"/>
                </a:solidFill>
              </a:rPr>
              <a:t>trebui</a:t>
            </a:r>
            <a:r>
              <a:rPr lang="en-US" sz="2400" dirty="0">
                <a:solidFill>
                  <a:srgbClr val="FF0000"/>
                </a:solidFill>
              </a:rPr>
              <a:t> </a:t>
            </a:r>
            <a:r>
              <a:rPr lang="en-US" sz="2400" dirty="0" err="1">
                <a:solidFill>
                  <a:srgbClr val="FF0000"/>
                </a:solidFill>
              </a:rPr>
              <a:t>să</a:t>
            </a:r>
            <a:r>
              <a:rPr lang="en-US" sz="2400" dirty="0">
                <a:solidFill>
                  <a:srgbClr val="FF0000"/>
                </a:solidFill>
              </a:rPr>
              <a:t> fie </a:t>
            </a:r>
            <a:r>
              <a:rPr lang="en-US" sz="2400" dirty="0" err="1">
                <a:solidFill>
                  <a:srgbClr val="FF0000"/>
                </a:solidFill>
              </a:rPr>
              <a:t>scăzută</a:t>
            </a:r>
            <a:r>
              <a:rPr lang="en-US" sz="2400" dirty="0">
                <a:solidFill>
                  <a:srgbClr val="FF0000"/>
                </a:solidFill>
              </a:rPr>
              <a:t>, </a:t>
            </a:r>
            <a:r>
              <a:rPr lang="en-US" sz="2400" dirty="0" err="1">
                <a:solidFill>
                  <a:srgbClr val="FF0000"/>
                </a:solidFill>
              </a:rPr>
              <a:t>astfel</a:t>
            </a:r>
            <a:r>
              <a:rPr lang="en-US" sz="2400" dirty="0">
                <a:solidFill>
                  <a:srgbClr val="FF0000"/>
                </a:solidFill>
              </a:rPr>
              <a:t> </a:t>
            </a:r>
            <a:r>
              <a:rPr lang="en-US" sz="2400" dirty="0" err="1">
                <a:solidFill>
                  <a:srgbClr val="FF0000"/>
                </a:solidFill>
              </a:rPr>
              <a:t>încât</a:t>
            </a:r>
            <a:r>
              <a:rPr lang="en-US" sz="2400" dirty="0">
                <a:solidFill>
                  <a:srgbClr val="FF0000"/>
                </a:solidFill>
              </a:rPr>
              <a:t> </a:t>
            </a:r>
            <a:r>
              <a:rPr lang="en-US" sz="2400" dirty="0" err="1">
                <a:solidFill>
                  <a:srgbClr val="FF0000"/>
                </a:solidFill>
              </a:rPr>
              <a:t>trebuie</a:t>
            </a:r>
            <a:r>
              <a:rPr lang="en-US" sz="2400" dirty="0">
                <a:solidFill>
                  <a:srgbClr val="FF0000"/>
                </a:solidFill>
              </a:rPr>
              <a:t> </a:t>
            </a:r>
            <a:r>
              <a:rPr lang="en-US" sz="2400" dirty="0" err="1">
                <a:solidFill>
                  <a:srgbClr val="FF0000"/>
                </a:solidFill>
              </a:rPr>
              <a:t>să</a:t>
            </a:r>
            <a:r>
              <a:rPr lang="en-US" sz="2400" dirty="0">
                <a:solidFill>
                  <a:srgbClr val="FF0000"/>
                </a:solidFill>
              </a:rPr>
              <a:t> fie </a:t>
            </a:r>
            <a:r>
              <a:rPr lang="en-US" sz="2400" dirty="0" err="1">
                <a:solidFill>
                  <a:srgbClr val="FF0000"/>
                </a:solidFill>
              </a:rPr>
              <a:t>puternic</a:t>
            </a:r>
            <a:r>
              <a:rPr lang="en-US" sz="2400" dirty="0">
                <a:solidFill>
                  <a:srgbClr val="FF0000"/>
                </a:solidFill>
              </a:rPr>
              <a:t> </a:t>
            </a:r>
            <a:r>
              <a:rPr lang="en-US" sz="2400" dirty="0" err="1">
                <a:solidFill>
                  <a:srgbClr val="FF0000"/>
                </a:solidFill>
              </a:rPr>
              <a:t>dopată</a:t>
            </a:r>
            <a:r>
              <a:rPr lang="en-US" sz="2400" dirty="0">
                <a:solidFill>
                  <a:srgbClr val="FF0000"/>
                </a:solidFill>
              </a:rPr>
              <a:t>. </a:t>
            </a:r>
            <a:r>
              <a:rPr lang="en-US" sz="2400" dirty="0"/>
              <a:t>Din </a:t>
            </a:r>
            <a:r>
              <a:rPr lang="en-US" sz="2400" dirty="0" err="1"/>
              <a:t>acest</a:t>
            </a:r>
            <a:r>
              <a:rPr lang="en-US" sz="2400" dirty="0"/>
              <a:t> </a:t>
            </a:r>
            <a:r>
              <a:rPr lang="en-US" sz="2400" dirty="0" err="1"/>
              <a:t>motiv</a:t>
            </a:r>
            <a:r>
              <a:rPr lang="en-US" sz="2400" dirty="0"/>
              <a:t>, </a:t>
            </a:r>
            <a:r>
              <a:rPr lang="en-US" sz="2400" dirty="0" err="1"/>
              <a:t>acest</a:t>
            </a:r>
            <a:r>
              <a:rPr lang="en-US" sz="2400" dirty="0"/>
              <a:t> </a:t>
            </a:r>
            <a:r>
              <a:rPr lang="en-US" sz="2400" dirty="0" err="1"/>
              <a:t>strat</a:t>
            </a:r>
            <a:r>
              <a:rPr lang="en-US" sz="2400" dirty="0"/>
              <a:t> </a:t>
            </a:r>
            <a:r>
              <a:rPr lang="en-US" sz="2400" dirty="0" err="1"/>
              <a:t>este</a:t>
            </a:r>
            <a:r>
              <a:rPr lang="en-US" sz="2400" dirty="0"/>
              <a:t> </a:t>
            </a:r>
            <a:r>
              <a:rPr lang="en-US" sz="2400" dirty="0" err="1"/>
              <a:t>moderat</a:t>
            </a:r>
            <a:r>
              <a:rPr lang="en-US" sz="2400" dirty="0"/>
              <a:t> </a:t>
            </a:r>
            <a:r>
              <a:rPr lang="en-US" sz="2400" dirty="0" err="1"/>
              <a:t>dopat</a:t>
            </a:r>
            <a:r>
              <a:rPr lang="en-US" sz="2400" dirty="0"/>
              <a:t>.</a:t>
            </a:r>
            <a:r>
              <a:rPr lang="ro-RO" sz="2400" dirty="0"/>
              <a:t> </a:t>
            </a:r>
            <a:endParaRPr lang="en-US" sz="2400" dirty="0"/>
          </a:p>
        </p:txBody>
      </p:sp>
      <p:pic>
        <p:nvPicPr>
          <p:cNvPr id="4" name="Imagine 3">
            <a:extLst>
              <a:ext uri="{FF2B5EF4-FFF2-40B4-BE49-F238E27FC236}">
                <a16:creationId xmlns:a16="http://schemas.microsoft.com/office/drawing/2014/main" id="{587CB5F1-0636-09AC-7BD3-B3DC253575CA}"/>
              </a:ext>
            </a:extLst>
          </p:cNvPr>
          <p:cNvPicPr>
            <a:picLocks noChangeAspect="1"/>
          </p:cNvPicPr>
          <p:nvPr/>
        </p:nvPicPr>
        <p:blipFill>
          <a:blip r:embed="rId2"/>
          <a:stretch>
            <a:fillRect/>
          </a:stretch>
        </p:blipFill>
        <p:spPr>
          <a:xfrm>
            <a:off x="8247159" y="2737756"/>
            <a:ext cx="3796909" cy="3110954"/>
          </a:xfrm>
          <a:prstGeom prst="rect">
            <a:avLst/>
          </a:prstGeom>
        </p:spPr>
      </p:pic>
      <p:sp>
        <p:nvSpPr>
          <p:cNvPr id="6" name="CasetăText 5">
            <a:extLst>
              <a:ext uri="{FF2B5EF4-FFF2-40B4-BE49-F238E27FC236}">
                <a16:creationId xmlns:a16="http://schemas.microsoft.com/office/drawing/2014/main" id="{81B5A488-18E8-2BDA-BFDA-DA37EDDF0317}"/>
              </a:ext>
            </a:extLst>
          </p:cNvPr>
          <p:cNvSpPr txBox="1"/>
          <p:nvPr/>
        </p:nvSpPr>
        <p:spPr>
          <a:xfrm>
            <a:off x="389626" y="2479727"/>
            <a:ext cx="7860296" cy="3785652"/>
          </a:xfrm>
          <a:prstGeom prst="rect">
            <a:avLst/>
          </a:prstGeom>
          <a:noFill/>
        </p:spPr>
        <p:txBody>
          <a:bodyPr wrap="square">
            <a:spAutoFit/>
          </a:bodyPr>
          <a:lstStyle/>
          <a:p>
            <a:pPr algn="just"/>
            <a:r>
              <a:rPr lang="ro-RO" sz="2400" dirty="0"/>
              <a:t>Lățimea, precum și concentrația de dopaj a regiunii de bază de tip </a:t>
            </a:r>
            <a:r>
              <a:rPr lang="ro-RO" sz="2400" b="1" i="1" dirty="0"/>
              <a:t>n</a:t>
            </a:r>
            <a:r>
              <a:rPr lang="ro-RO" sz="2400" dirty="0"/>
              <a:t> de lângă regiunea </a:t>
            </a:r>
            <a:r>
              <a:rPr lang="ro-RO" sz="2400" b="1" i="1" dirty="0"/>
              <a:t>p</a:t>
            </a:r>
            <a:r>
              <a:rPr lang="ro-RO" sz="2400" dirty="0"/>
              <a:t>, decid valoarea maximă a tensiunii de blocare directă. Pentru a avea tensiune de blocare directă în </a:t>
            </a:r>
            <a:r>
              <a:rPr lang="ro-RO" sz="2400" b="1" dirty="0"/>
              <a:t>kV</a:t>
            </a:r>
            <a:r>
              <a:rPr lang="ro-RO" sz="2400" dirty="0"/>
              <a:t>, grosimea trebuie să fie mare și să fie ușor dopată. Din figura reiese că avem un strat de anod </a:t>
            </a:r>
            <a:r>
              <a:rPr lang="ro-RO" sz="2400" b="1" dirty="0"/>
              <a:t>p+</a:t>
            </a:r>
            <a:r>
              <a:rPr lang="ro-RO" sz="2400" dirty="0"/>
              <a:t> peste care dopajul stratului </a:t>
            </a:r>
            <a:r>
              <a:rPr lang="ro-RO" sz="2400" b="1" dirty="0"/>
              <a:t>n+ </a:t>
            </a:r>
            <a:r>
              <a:rPr lang="ro-RO" sz="2400" dirty="0"/>
              <a:t>se face prin contact metalic.     O astfel de schemă este cunoscută sub denumirea de structură GTO scurtcircuitată cu anod. Acest lucru duce la scăderea capacității de blocare inversă a GTO și astfel se reduce tensiunea de străpungere inversă a joncțiunii </a:t>
            </a:r>
            <a:r>
              <a:rPr lang="ro-RO" sz="2400" b="1" dirty="0"/>
              <a:t>J3</a:t>
            </a:r>
            <a:r>
              <a:rPr lang="ro-RO" sz="2400" dirty="0"/>
              <a:t>.</a:t>
            </a:r>
            <a:endParaRPr lang="en-US" sz="2400" dirty="0"/>
          </a:p>
        </p:txBody>
      </p:sp>
    </p:spTree>
    <p:extLst>
      <p:ext uri="{BB962C8B-B14F-4D97-AF65-F5344CB8AC3E}">
        <p14:creationId xmlns:p14="http://schemas.microsoft.com/office/powerpoint/2010/main" val="14972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9F274EA-AE73-F7B6-ACE9-74DA30108941}"/>
              </a:ext>
            </a:extLst>
          </p:cNvPr>
          <p:cNvSpPr>
            <a:spLocks noGrp="1"/>
          </p:cNvSpPr>
          <p:nvPr>
            <p:ph type="title"/>
          </p:nvPr>
        </p:nvSpPr>
        <p:spPr>
          <a:xfrm>
            <a:off x="838200" y="365125"/>
            <a:ext cx="3561272" cy="583781"/>
          </a:xfrm>
        </p:spPr>
        <p:txBody>
          <a:bodyPr>
            <a:normAutofit fontScale="90000"/>
          </a:bodyPr>
          <a:lstStyle/>
          <a:p>
            <a:r>
              <a:rPr lang="ro-RO" b="1" dirty="0"/>
              <a:t>Operarea GTO</a:t>
            </a:r>
            <a:endParaRPr lang="en-US" b="1" dirty="0"/>
          </a:p>
        </p:txBody>
      </p:sp>
      <p:sp>
        <p:nvSpPr>
          <p:cNvPr id="3" name="Substituent conținut 2">
            <a:extLst>
              <a:ext uri="{FF2B5EF4-FFF2-40B4-BE49-F238E27FC236}">
                <a16:creationId xmlns:a16="http://schemas.microsoft.com/office/drawing/2014/main" id="{8E617538-10CD-4977-82AB-69ADE49D6AC2}"/>
              </a:ext>
            </a:extLst>
          </p:cNvPr>
          <p:cNvSpPr>
            <a:spLocks noGrp="1"/>
          </p:cNvSpPr>
          <p:nvPr>
            <p:ph idx="1"/>
          </p:nvPr>
        </p:nvSpPr>
        <p:spPr>
          <a:xfrm>
            <a:off x="368950" y="1144805"/>
            <a:ext cx="6176513" cy="5348070"/>
          </a:xfrm>
        </p:spPr>
        <p:txBody>
          <a:bodyPr>
            <a:normAutofit lnSpcReduction="10000"/>
          </a:bodyPr>
          <a:lstStyle/>
          <a:p>
            <a:pPr algn="just"/>
            <a:r>
              <a:rPr lang="en-US" sz="2200" b="1" dirty="0" err="1"/>
              <a:t>Mecanism</a:t>
            </a:r>
            <a:r>
              <a:rPr lang="en-US" sz="2200" b="1" dirty="0"/>
              <a:t> de </a:t>
            </a:r>
            <a:r>
              <a:rPr lang="en-US" sz="2200" b="1" dirty="0" err="1"/>
              <a:t>pornire</a:t>
            </a:r>
            <a:r>
              <a:rPr lang="en-US" sz="2200" b="1" dirty="0"/>
              <a:t>: </a:t>
            </a:r>
            <a:r>
              <a:rPr lang="en-US" sz="2200" dirty="0" err="1"/>
              <a:t>Există</a:t>
            </a:r>
            <a:r>
              <a:rPr lang="en-US" sz="2200" dirty="0"/>
              <a:t> </a:t>
            </a:r>
            <a:r>
              <a:rPr lang="en-US" sz="2200" dirty="0" err="1"/>
              <a:t>două</a:t>
            </a:r>
            <a:r>
              <a:rPr lang="en-US" sz="2200" dirty="0"/>
              <a:t> </a:t>
            </a:r>
            <a:r>
              <a:rPr lang="en-US" sz="2200" dirty="0" err="1"/>
              <a:t>moduri</a:t>
            </a:r>
            <a:r>
              <a:rPr lang="en-US" sz="2200" dirty="0"/>
              <a:t> </a:t>
            </a:r>
            <a:r>
              <a:rPr lang="en-US" sz="2200" dirty="0" err="1"/>
              <a:t>prin</a:t>
            </a:r>
            <a:r>
              <a:rPr lang="en-US" sz="2200" dirty="0"/>
              <a:t> care </a:t>
            </a:r>
            <a:r>
              <a:rPr lang="en-US" sz="2200" dirty="0" err="1"/>
              <a:t>dispozitivul</a:t>
            </a:r>
            <a:r>
              <a:rPr lang="en-US" sz="2200" dirty="0"/>
              <a:t> </a:t>
            </a:r>
            <a:r>
              <a:rPr lang="en-US" sz="2200" dirty="0" err="1"/>
              <a:t>poate</a:t>
            </a:r>
            <a:r>
              <a:rPr lang="en-US" sz="2200" dirty="0"/>
              <a:t> fi </a:t>
            </a:r>
            <a:r>
              <a:rPr lang="en-US" sz="2200" dirty="0" err="1"/>
              <a:t>pornit</a:t>
            </a:r>
            <a:r>
              <a:rPr lang="en-US" sz="2200" dirty="0"/>
              <a:t>. </a:t>
            </a:r>
          </a:p>
          <a:p>
            <a:pPr algn="just"/>
            <a:r>
              <a:rPr lang="en-US" sz="2200" dirty="0" err="1"/>
              <a:t>dispozitivul</a:t>
            </a:r>
            <a:r>
              <a:rPr lang="en-US" sz="2200" dirty="0"/>
              <a:t> </a:t>
            </a:r>
            <a:r>
              <a:rPr lang="en-US" sz="2200" dirty="0" err="1"/>
              <a:t>pornește</a:t>
            </a:r>
            <a:r>
              <a:rPr lang="en-US" sz="2200" dirty="0"/>
              <a:t> </a:t>
            </a:r>
            <a:r>
              <a:rPr lang="en-US" sz="2200" dirty="0" err="1"/>
              <a:t>atunci</a:t>
            </a:r>
            <a:r>
              <a:rPr lang="en-US" sz="2200" dirty="0"/>
              <a:t> </a:t>
            </a:r>
            <a:r>
              <a:rPr lang="en-US" sz="2200" dirty="0" err="1"/>
              <a:t>când</a:t>
            </a:r>
            <a:r>
              <a:rPr lang="en-US" sz="2200" dirty="0"/>
              <a:t> </a:t>
            </a:r>
            <a:r>
              <a:rPr lang="en-US" sz="2200" dirty="0" err="1"/>
              <a:t>există</a:t>
            </a:r>
            <a:r>
              <a:rPr lang="en-US" sz="2200" dirty="0"/>
              <a:t> o </a:t>
            </a:r>
            <a:r>
              <a:rPr lang="en-US" sz="2200" dirty="0" err="1"/>
              <a:t>creștere</a:t>
            </a:r>
            <a:r>
              <a:rPr lang="en-US" sz="2200" dirty="0"/>
              <a:t> a </a:t>
            </a:r>
            <a:r>
              <a:rPr lang="en-US" sz="2200" dirty="0" err="1"/>
              <a:t>curentului</a:t>
            </a:r>
            <a:r>
              <a:rPr lang="en-US" sz="2200" dirty="0"/>
              <a:t> </a:t>
            </a:r>
            <a:r>
              <a:rPr lang="en-US" sz="2200" dirty="0" err="1"/>
              <a:t>emițătorului</a:t>
            </a:r>
            <a:r>
              <a:rPr lang="en-US" sz="2200" dirty="0"/>
              <a:t>, </a:t>
            </a:r>
            <a:r>
              <a:rPr lang="en-US" sz="2200" dirty="0" err="1"/>
              <a:t>deoarece</a:t>
            </a:r>
            <a:r>
              <a:rPr lang="en-US" sz="2200" dirty="0"/>
              <a:t> </a:t>
            </a:r>
            <a:r>
              <a:rPr lang="en-US" sz="2200" dirty="0" err="1"/>
              <a:t>aceasta</a:t>
            </a:r>
            <a:r>
              <a:rPr lang="en-US" sz="2200" dirty="0"/>
              <a:t> </a:t>
            </a:r>
            <a:r>
              <a:rPr lang="en-US" sz="2200" dirty="0" err="1"/>
              <a:t>va</a:t>
            </a:r>
            <a:r>
              <a:rPr lang="en-US" sz="2200" dirty="0"/>
              <a:t> </a:t>
            </a:r>
            <a:r>
              <a:rPr lang="en-US" sz="2200" dirty="0" err="1"/>
              <a:t>crește</a:t>
            </a:r>
            <a:r>
              <a:rPr lang="en-US" sz="2200" dirty="0"/>
              <a:t> automat </a:t>
            </a:r>
            <a:r>
              <a:rPr lang="en-US" sz="2200" dirty="0" err="1"/>
              <a:t>câștigul</a:t>
            </a:r>
            <a:r>
              <a:rPr lang="en-US" sz="2200" dirty="0"/>
              <a:t> de </a:t>
            </a:r>
            <a:r>
              <a:rPr lang="en-US" sz="2200" dirty="0" err="1"/>
              <a:t>curent</a:t>
            </a:r>
            <a:r>
              <a:rPr lang="en-US" sz="2200" dirty="0"/>
              <a:t> </a:t>
            </a:r>
            <a:r>
              <a:rPr lang="el-GR" sz="2200" b="1" i="1" dirty="0"/>
              <a:t>α</a:t>
            </a:r>
            <a:r>
              <a:rPr lang="el-GR" sz="2200" dirty="0"/>
              <a:t> </a:t>
            </a:r>
            <a:r>
              <a:rPr lang="en-US" sz="2200" dirty="0"/>
              <a:t>al Tr. </a:t>
            </a:r>
          </a:p>
          <a:p>
            <a:pPr algn="just"/>
            <a:r>
              <a:rPr lang="en-US" sz="2200" dirty="0" err="1"/>
              <a:t>Acest</a:t>
            </a:r>
            <a:r>
              <a:rPr lang="en-US" sz="2200" dirty="0"/>
              <a:t> </a:t>
            </a:r>
            <a:r>
              <a:rPr lang="en-US" sz="2200" dirty="0" err="1"/>
              <a:t>lucru</a:t>
            </a:r>
            <a:r>
              <a:rPr lang="en-US" sz="2200" dirty="0"/>
              <a:t> </a:t>
            </a:r>
            <a:r>
              <a:rPr lang="en-US" sz="2200" dirty="0" err="1"/>
              <a:t>poate</a:t>
            </a:r>
            <a:r>
              <a:rPr lang="en-US" sz="2200" dirty="0"/>
              <a:t> fi </a:t>
            </a:r>
            <a:r>
              <a:rPr lang="en-US" sz="2200" dirty="0" err="1"/>
              <a:t>realizat</a:t>
            </a:r>
            <a:r>
              <a:rPr lang="en-US" sz="2200" dirty="0"/>
              <a:t> fie </a:t>
            </a:r>
            <a:r>
              <a:rPr lang="en-US" sz="2200" dirty="0" err="1"/>
              <a:t>prin</a:t>
            </a:r>
            <a:r>
              <a:rPr lang="en-US" sz="2200" dirty="0"/>
              <a:t> </a:t>
            </a:r>
            <a:r>
              <a:rPr lang="en-US" sz="2200" dirty="0" err="1"/>
              <a:t>creșterea</a:t>
            </a:r>
            <a:r>
              <a:rPr lang="en-US" sz="2200" dirty="0"/>
              <a:t> </a:t>
            </a:r>
            <a:r>
              <a:rPr lang="en-US" sz="2200" dirty="0" err="1"/>
              <a:t>tensiunii</a:t>
            </a:r>
            <a:r>
              <a:rPr lang="en-US" sz="2200" dirty="0"/>
              <a:t> </a:t>
            </a:r>
            <a:r>
              <a:rPr lang="en-US" sz="2200" dirty="0" err="1"/>
              <a:t>anodului</a:t>
            </a:r>
            <a:r>
              <a:rPr lang="en-US" sz="2200" dirty="0"/>
              <a:t> </a:t>
            </a:r>
            <a:r>
              <a:rPr lang="en-US" sz="2200" dirty="0" err="1"/>
              <a:t>pentru</a:t>
            </a:r>
            <a:r>
              <a:rPr lang="en-US" sz="2200" dirty="0"/>
              <a:t> a </a:t>
            </a:r>
            <a:r>
              <a:rPr lang="en-US" sz="2200" dirty="0" err="1"/>
              <a:t>provoca</a:t>
            </a:r>
            <a:r>
              <a:rPr lang="en-US" sz="2200" dirty="0"/>
              <a:t> </a:t>
            </a:r>
            <a:r>
              <a:rPr lang="en-US" sz="2200" dirty="0" err="1"/>
              <a:t>multiplicarea</a:t>
            </a:r>
            <a:r>
              <a:rPr lang="en-US" sz="2200" dirty="0"/>
              <a:t> </a:t>
            </a:r>
            <a:r>
              <a:rPr lang="en-US" sz="2200" dirty="0" err="1"/>
              <a:t>avalanșei</a:t>
            </a:r>
            <a:r>
              <a:rPr lang="en-US" sz="2200" dirty="0"/>
              <a:t>, </a:t>
            </a:r>
            <a:r>
              <a:rPr lang="en-US" sz="2200" dirty="0" err="1"/>
              <a:t>ceea</a:t>
            </a:r>
            <a:r>
              <a:rPr lang="en-US" sz="2200" dirty="0"/>
              <a:t> </a:t>
            </a:r>
            <a:r>
              <a:rPr lang="en-US" sz="2200" dirty="0" err="1"/>
              <a:t>ce</a:t>
            </a:r>
            <a:r>
              <a:rPr lang="en-US" sz="2200" dirty="0"/>
              <a:t> duce la </a:t>
            </a:r>
            <a:r>
              <a:rPr lang="en-US" sz="2200" dirty="0" err="1"/>
              <a:t>creșterea</a:t>
            </a:r>
            <a:r>
              <a:rPr lang="en-US" sz="2200" dirty="0"/>
              <a:t> ICBO1 </a:t>
            </a:r>
            <a:r>
              <a:rPr lang="en-US" sz="2200" dirty="0" err="1"/>
              <a:t>și</a:t>
            </a:r>
            <a:r>
              <a:rPr lang="en-US" sz="2200" dirty="0"/>
              <a:t> ICBO2, </a:t>
            </a:r>
          </a:p>
          <a:p>
            <a:pPr algn="just"/>
            <a:r>
              <a:rPr lang="en-US" sz="2200" dirty="0"/>
              <a:t>fie </a:t>
            </a:r>
            <a:r>
              <a:rPr lang="en-US" sz="2200" dirty="0" err="1"/>
              <a:t>prin</a:t>
            </a:r>
            <a:r>
              <a:rPr lang="en-US" sz="2200" dirty="0"/>
              <a:t> </a:t>
            </a:r>
            <a:r>
              <a:rPr lang="en-US" sz="2200" dirty="0" err="1"/>
              <a:t>furnizarea</a:t>
            </a:r>
            <a:r>
              <a:rPr lang="en-US" sz="2200" dirty="0"/>
              <a:t> </a:t>
            </a:r>
            <a:r>
              <a:rPr lang="en-US" sz="2200" dirty="0" err="1"/>
              <a:t>curentului</a:t>
            </a:r>
            <a:r>
              <a:rPr lang="en-US" sz="2200" dirty="0"/>
              <a:t> de </a:t>
            </a:r>
            <a:r>
              <a:rPr lang="en-US" sz="2200" dirty="0" err="1"/>
              <a:t>poartă</a:t>
            </a:r>
            <a:r>
              <a:rPr lang="en-US" sz="2200" dirty="0"/>
              <a:t> </a:t>
            </a:r>
            <a:r>
              <a:rPr lang="en-US" sz="2200" dirty="0" err="1"/>
              <a:t>circuitului.În</a:t>
            </a:r>
            <a:r>
              <a:rPr lang="en-US" sz="2200" dirty="0"/>
              <a:t> general, </a:t>
            </a:r>
            <a:r>
              <a:rPr lang="en-US" sz="2200" dirty="0" err="1"/>
              <a:t>dispozitivul</a:t>
            </a:r>
            <a:r>
              <a:rPr lang="en-US" sz="2200" dirty="0"/>
              <a:t> </a:t>
            </a:r>
            <a:r>
              <a:rPr lang="en-US" sz="2200" dirty="0" err="1"/>
              <a:t>este</a:t>
            </a:r>
            <a:r>
              <a:rPr lang="en-US" sz="2200" dirty="0"/>
              <a:t> </a:t>
            </a:r>
            <a:r>
              <a:rPr lang="en-US" sz="2200" dirty="0" err="1"/>
              <a:t>pornit</a:t>
            </a:r>
            <a:r>
              <a:rPr lang="en-US" sz="2200" dirty="0"/>
              <a:t> </a:t>
            </a:r>
            <a:r>
              <a:rPr lang="en-US" sz="2200" dirty="0" err="1"/>
              <a:t>prin</a:t>
            </a:r>
            <a:r>
              <a:rPr lang="en-US" sz="2200" dirty="0"/>
              <a:t> </a:t>
            </a:r>
            <a:r>
              <a:rPr lang="en-US" sz="2200" dirty="0" err="1"/>
              <a:t>furnizarea</a:t>
            </a:r>
            <a:r>
              <a:rPr lang="en-US" sz="2200" dirty="0"/>
              <a:t> de </a:t>
            </a:r>
            <a:r>
              <a:rPr lang="en-US" sz="2200" dirty="0" err="1"/>
              <a:t>curent</a:t>
            </a:r>
            <a:r>
              <a:rPr lang="en-US" sz="2200" dirty="0"/>
              <a:t> </a:t>
            </a:r>
            <a:r>
              <a:rPr lang="en-US" sz="2200" dirty="0" err="1"/>
              <a:t>în</a:t>
            </a:r>
            <a:r>
              <a:rPr lang="en-US" sz="2200" dirty="0"/>
              <a:t> </a:t>
            </a:r>
            <a:r>
              <a:rPr lang="en-US" sz="2200" dirty="0" err="1"/>
              <a:t>regiunea</a:t>
            </a:r>
            <a:r>
              <a:rPr lang="en-US" sz="2200" dirty="0"/>
              <a:t> de </a:t>
            </a:r>
            <a:r>
              <a:rPr lang="en-US" sz="2200" dirty="0" err="1"/>
              <a:t>bază</a:t>
            </a:r>
            <a:r>
              <a:rPr lang="en-US" sz="2200" dirty="0"/>
              <a:t> p </a:t>
            </a:r>
            <a:r>
              <a:rPr lang="en-US" sz="2200" dirty="0" err="1"/>
              <a:t>prin</a:t>
            </a:r>
            <a:r>
              <a:rPr lang="en-US" sz="2200" dirty="0"/>
              <a:t> </a:t>
            </a:r>
            <a:r>
              <a:rPr lang="en-US" sz="2200" dirty="0" err="1"/>
              <a:t>terminalul</a:t>
            </a:r>
            <a:r>
              <a:rPr lang="en-US" sz="2200" dirty="0"/>
              <a:t> de </a:t>
            </a:r>
            <a:r>
              <a:rPr lang="en-US" sz="2200" dirty="0" err="1"/>
              <a:t>poartă</a:t>
            </a:r>
            <a:r>
              <a:rPr lang="en-US" sz="2200" dirty="0"/>
              <a:t>. </a:t>
            </a:r>
          </a:p>
          <a:p>
            <a:pPr algn="just"/>
            <a:r>
              <a:rPr lang="en-US" sz="2200" dirty="0"/>
              <a:t>Deci, ca </a:t>
            </a:r>
            <a:r>
              <a:rPr lang="en-US" sz="2200" dirty="0" err="1"/>
              <a:t>răspuns</a:t>
            </a:r>
            <a:r>
              <a:rPr lang="en-US" sz="2200" dirty="0"/>
              <a:t> la </a:t>
            </a:r>
            <a:r>
              <a:rPr lang="en-US" sz="2200" dirty="0" err="1"/>
              <a:t>aceasta</a:t>
            </a:r>
            <a:r>
              <a:rPr lang="en-US" sz="2200" dirty="0"/>
              <a:t>, </a:t>
            </a:r>
            <a:r>
              <a:rPr lang="en-US" sz="2200" dirty="0" err="1"/>
              <a:t>câștigurile</a:t>
            </a:r>
            <a:r>
              <a:rPr lang="en-US" sz="2200" dirty="0"/>
              <a:t> de </a:t>
            </a:r>
            <a:r>
              <a:rPr lang="en-US" sz="2200" dirty="0" err="1"/>
              <a:t>curent</a:t>
            </a:r>
            <a:r>
              <a:rPr lang="en-US" sz="2200" dirty="0"/>
              <a:t> </a:t>
            </a:r>
            <a:r>
              <a:rPr lang="el-GR" sz="2200" b="1" i="1" dirty="0"/>
              <a:t>α</a:t>
            </a:r>
            <a:r>
              <a:rPr lang="en-US" sz="2200" b="1" i="1" dirty="0"/>
              <a:t>n</a:t>
            </a:r>
            <a:r>
              <a:rPr lang="en-US" sz="2200" dirty="0"/>
              <a:t> </a:t>
            </a:r>
            <a:r>
              <a:rPr lang="en-US" sz="2200" dirty="0" err="1"/>
              <a:t>și</a:t>
            </a:r>
            <a:r>
              <a:rPr lang="en-US" sz="2200" dirty="0"/>
              <a:t> </a:t>
            </a:r>
            <a:r>
              <a:rPr lang="el-GR" sz="2200" b="1" i="1" dirty="0"/>
              <a:t>α</a:t>
            </a:r>
            <a:r>
              <a:rPr lang="en-US" sz="2200" b="1" i="1" dirty="0"/>
              <a:t>p</a:t>
            </a:r>
            <a:r>
              <a:rPr lang="en-US" sz="2200" dirty="0"/>
              <a:t> </a:t>
            </a:r>
            <a:r>
              <a:rPr lang="en-US" sz="2200" dirty="0" err="1"/>
              <a:t>încep</a:t>
            </a:r>
            <a:r>
              <a:rPr lang="en-US" sz="2200" dirty="0"/>
              <a:t> </a:t>
            </a:r>
            <a:r>
              <a:rPr lang="en-US" sz="2200" dirty="0" err="1"/>
              <a:t>să</a:t>
            </a:r>
            <a:r>
              <a:rPr lang="en-US" sz="2200" dirty="0"/>
              <a:t> </a:t>
            </a:r>
            <a:r>
              <a:rPr lang="en-US" sz="2200" dirty="0" err="1"/>
              <a:t>crească</a:t>
            </a:r>
            <a:r>
              <a:rPr lang="en-US" sz="2200" dirty="0"/>
              <a:t>, </a:t>
            </a:r>
            <a:r>
              <a:rPr lang="en-US" sz="2200" dirty="0" err="1"/>
              <a:t>iar</a:t>
            </a:r>
            <a:r>
              <a:rPr lang="en-US" sz="2200" dirty="0"/>
              <a:t> </a:t>
            </a:r>
            <a:r>
              <a:rPr lang="en-US" sz="2200" dirty="0" err="1"/>
              <a:t>odată</a:t>
            </a:r>
            <a:r>
              <a:rPr lang="en-US" sz="2200" dirty="0"/>
              <a:t> </a:t>
            </a:r>
            <a:r>
              <a:rPr lang="en-US" sz="2200" dirty="0" err="1"/>
              <a:t>ce</a:t>
            </a:r>
            <a:r>
              <a:rPr lang="en-US" sz="2200" dirty="0"/>
              <a:t> </a:t>
            </a:r>
            <a:r>
              <a:rPr lang="el-GR" sz="2200" b="1" i="1" dirty="0"/>
              <a:t>α</a:t>
            </a:r>
            <a:r>
              <a:rPr lang="en-US" sz="2200" b="1" i="1" dirty="0"/>
              <a:t>n + </a:t>
            </a:r>
            <a:r>
              <a:rPr lang="el-GR" sz="2200" b="1" i="1" dirty="0"/>
              <a:t>α</a:t>
            </a:r>
            <a:r>
              <a:rPr lang="en-US" sz="2200" b="1" i="1" dirty="0"/>
              <a:t>p = 1, </a:t>
            </a:r>
            <a:r>
              <a:rPr lang="en-US" sz="2200" dirty="0" err="1"/>
              <a:t>saturația</a:t>
            </a:r>
            <a:r>
              <a:rPr lang="en-US" sz="2200" dirty="0"/>
              <a:t> </a:t>
            </a:r>
            <a:r>
              <a:rPr lang="en-US" sz="2200" dirty="0" err="1"/>
              <a:t>este</a:t>
            </a:r>
            <a:r>
              <a:rPr lang="en-US" sz="2200" dirty="0"/>
              <a:t> </a:t>
            </a:r>
            <a:r>
              <a:rPr lang="en-US" sz="2200" dirty="0" err="1"/>
              <a:t>atinsă</a:t>
            </a:r>
            <a:r>
              <a:rPr lang="en-US" sz="2200" dirty="0"/>
              <a:t>.</a:t>
            </a:r>
            <a:endParaRPr lang="ro-RO" sz="2200" dirty="0"/>
          </a:p>
        </p:txBody>
      </p:sp>
      <p:pic>
        <p:nvPicPr>
          <p:cNvPr id="5" name="Imagine 4">
            <a:extLst>
              <a:ext uri="{FF2B5EF4-FFF2-40B4-BE49-F238E27FC236}">
                <a16:creationId xmlns:a16="http://schemas.microsoft.com/office/drawing/2014/main" id="{3CB63242-75EC-5A68-F6AD-493F6DA5868E}"/>
              </a:ext>
            </a:extLst>
          </p:cNvPr>
          <p:cNvPicPr>
            <a:picLocks noChangeAspect="1"/>
          </p:cNvPicPr>
          <p:nvPr/>
        </p:nvPicPr>
        <p:blipFill>
          <a:blip r:embed="rId2"/>
          <a:stretch>
            <a:fillRect/>
          </a:stretch>
        </p:blipFill>
        <p:spPr>
          <a:xfrm>
            <a:off x="6545463" y="195839"/>
            <a:ext cx="5277587" cy="3124636"/>
          </a:xfrm>
          <a:prstGeom prst="rect">
            <a:avLst/>
          </a:prstGeom>
        </p:spPr>
      </p:pic>
      <p:sp>
        <p:nvSpPr>
          <p:cNvPr id="7" name="CasetăText 6">
            <a:extLst>
              <a:ext uri="{FF2B5EF4-FFF2-40B4-BE49-F238E27FC236}">
                <a16:creationId xmlns:a16="http://schemas.microsoft.com/office/drawing/2014/main" id="{EF149575-AA6E-DF7E-2634-4E50E7190BCD}"/>
              </a:ext>
            </a:extLst>
          </p:cNvPr>
          <p:cNvSpPr txBox="1"/>
          <p:nvPr/>
        </p:nvSpPr>
        <p:spPr>
          <a:xfrm>
            <a:off x="6545463" y="4199948"/>
            <a:ext cx="5467243" cy="2462213"/>
          </a:xfrm>
          <a:prstGeom prst="rect">
            <a:avLst/>
          </a:prstGeom>
          <a:noFill/>
        </p:spPr>
        <p:txBody>
          <a:bodyPr wrap="square">
            <a:spAutoFit/>
          </a:bodyPr>
          <a:lstStyle/>
          <a:p>
            <a:pPr algn="just"/>
            <a:r>
              <a:rPr lang="en-US" sz="2200" dirty="0"/>
              <a:t>După </a:t>
            </a:r>
            <a:r>
              <a:rPr lang="en-US" sz="2200" dirty="0" err="1"/>
              <a:t>atingerea</a:t>
            </a:r>
            <a:r>
              <a:rPr lang="en-US" sz="2200" dirty="0"/>
              <a:t> </a:t>
            </a:r>
            <a:r>
              <a:rPr lang="en-US" sz="2200" dirty="0" err="1"/>
              <a:t>saturației</a:t>
            </a:r>
            <a:r>
              <a:rPr lang="en-US" sz="2200" dirty="0"/>
              <a:t>, se </a:t>
            </a:r>
            <a:r>
              <a:rPr lang="en-US" sz="2200" dirty="0" err="1"/>
              <a:t>presupune</a:t>
            </a:r>
            <a:r>
              <a:rPr lang="en-US" sz="2200" dirty="0"/>
              <a:t> </a:t>
            </a:r>
            <a:r>
              <a:rPr lang="en-US" sz="2200" dirty="0" err="1"/>
              <a:t>că</a:t>
            </a:r>
            <a:r>
              <a:rPr lang="en-US" sz="2200" dirty="0"/>
              <a:t> </a:t>
            </a:r>
            <a:r>
              <a:rPr lang="en-US" sz="2200" dirty="0" err="1"/>
              <a:t>toate</a:t>
            </a:r>
            <a:r>
              <a:rPr lang="en-US" sz="2200" dirty="0"/>
              <a:t> </a:t>
            </a:r>
            <a:r>
              <a:rPr lang="en-US" sz="2200" dirty="0" err="1"/>
              <a:t>joncțiunile</a:t>
            </a:r>
            <a:r>
              <a:rPr lang="en-US" sz="2200" dirty="0"/>
              <a:t> sunt </a:t>
            </a:r>
            <a:r>
              <a:rPr lang="en-US" sz="2200" dirty="0" err="1"/>
              <a:t>în</a:t>
            </a:r>
            <a:r>
              <a:rPr lang="en-US" sz="2200" dirty="0"/>
              <a:t> stare de </a:t>
            </a:r>
            <a:r>
              <a:rPr lang="en-US" sz="2200" dirty="0" err="1"/>
              <a:t>polarizare</a:t>
            </a:r>
            <a:r>
              <a:rPr lang="en-US" sz="2200" dirty="0"/>
              <a:t> </a:t>
            </a:r>
            <a:r>
              <a:rPr lang="en-US" sz="2200" dirty="0" err="1"/>
              <a:t>directă</a:t>
            </a:r>
            <a:r>
              <a:rPr lang="en-US" sz="2200" dirty="0"/>
              <a:t> </a:t>
            </a:r>
            <a:r>
              <a:rPr lang="en-US" sz="2200" dirty="0" err="1"/>
              <a:t>și</a:t>
            </a:r>
            <a:r>
              <a:rPr lang="en-US" sz="2200" dirty="0"/>
              <a:t> GTO </a:t>
            </a:r>
            <a:r>
              <a:rPr lang="en-US" sz="2200" dirty="0" err="1"/>
              <a:t>este</a:t>
            </a:r>
            <a:r>
              <a:rPr lang="en-US" sz="2200" dirty="0"/>
              <a:t> </a:t>
            </a:r>
            <a:r>
              <a:rPr lang="en-US" sz="2200" dirty="0" err="1"/>
              <a:t>pornit</a:t>
            </a:r>
            <a:r>
              <a:rPr lang="en-US" sz="2200" dirty="0"/>
              <a:t>. După </a:t>
            </a:r>
            <a:r>
              <a:rPr lang="en-US" sz="2200" dirty="0" err="1"/>
              <a:t>pornire</a:t>
            </a:r>
            <a:r>
              <a:rPr lang="en-US" sz="2200" dirty="0"/>
              <a:t>, nu </a:t>
            </a:r>
            <a:r>
              <a:rPr lang="en-US" sz="2200" dirty="0" err="1"/>
              <a:t>mai</a:t>
            </a:r>
            <a:r>
              <a:rPr lang="en-US" sz="2200" dirty="0"/>
              <a:t> </a:t>
            </a:r>
            <a:r>
              <a:rPr lang="en-US" sz="2200" dirty="0" err="1"/>
              <a:t>este</a:t>
            </a:r>
            <a:r>
              <a:rPr lang="en-US" sz="2200" dirty="0"/>
              <a:t> </a:t>
            </a:r>
            <a:r>
              <a:rPr lang="en-US" sz="2200" dirty="0" err="1"/>
              <a:t>necesară</a:t>
            </a:r>
            <a:r>
              <a:rPr lang="en-US" sz="2200" dirty="0"/>
              <a:t> </a:t>
            </a:r>
            <a:r>
              <a:rPr lang="en-US" sz="2200" dirty="0" err="1"/>
              <a:t>alimentarea</a:t>
            </a:r>
            <a:r>
              <a:rPr lang="en-US" sz="2200" dirty="0"/>
              <a:t> cu </a:t>
            </a:r>
            <a:r>
              <a:rPr lang="en-US" sz="2200" dirty="0" err="1"/>
              <a:t>curent</a:t>
            </a:r>
            <a:r>
              <a:rPr lang="en-US" sz="2200" dirty="0"/>
              <a:t> de </a:t>
            </a:r>
            <a:r>
              <a:rPr lang="en-US" sz="2200" dirty="0" err="1"/>
              <a:t>poartă</a:t>
            </a:r>
            <a:r>
              <a:rPr lang="en-US" sz="2200" dirty="0"/>
              <a:t> </a:t>
            </a:r>
            <a:r>
              <a:rPr lang="en-US" sz="2200" dirty="0" err="1"/>
              <a:t>pentru</a:t>
            </a:r>
            <a:r>
              <a:rPr lang="en-US" sz="2200" dirty="0"/>
              <a:t> a </a:t>
            </a:r>
            <a:r>
              <a:rPr lang="en-US" sz="2200" dirty="0" err="1"/>
              <a:t>menține</a:t>
            </a:r>
            <a:r>
              <a:rPr lang="en-US" sz="2200" dirty="0"/>
              <a:t> </a:t>
            </a:r>
            <a:r>
              <a:rPr lang="en-US" sz="2200" dirty="0" err="1"/>
              <a:t>dispozitivul</a:t>
            </a:r>
            <a:r>
              <a:rPr lang="en-US" sz="2200" dirty="0"/>
              <a:t> </a:t>
            </a:r>
            <a:r>
              <a:rPr lang="en-US" sz="2200" dirty="0" err="1"/>
              <a:t>în</a:t>
            </a:r>
            <a:r>
              <a:rPr lang="en-US" sz="2200" dirty="0"/>
              <a:t> stare de </a:t>
            </a:r>
            <a:r>
              <a:rPr lang="en-US" sz="2200" dirty="0" err="1"/>
              <a:t>conducere</a:t>
            </a:r>
            <a:r>
              <a:rPr lang="en-US" sz="2200" dirty="0"/>
              <a:t>. </a:t>
            </a:r>
            <a:r>
              <a:rPr lang="en-US" sz="2200" dirty="0" err="1"/>
              <a:t>Astfel</a:t>
            </a:r>
            <a:r>
              <a:rPr lang="en-US" sz="2200" dirty="0"/>
              <a:t>, </a:t>
            </a:r>
            <a:r>
              <a:rPr lang="en-US" sz="2200" dirty="0" err="1"/>
              <a:t>este</a:t>
            </a:r>
            <a:r>
              <a:rPr lang="en-US" sz="2200" dirty="0"/>
              <a:t> </a:t>
            </a:r>
            <a:r>
              <a:rPr lang="en-US" sz="2200" dirty="0" err="1"/>
              <a:t>necesar</a:t>
            </a:r>
            <a:r>
              <a:rPr lang="en-US" sz="2200" dirty="0"/>
              <a:t> un circuit extern </a:t>
            </a:r>
            <a:r>
              <a:rPr lang="en-US" sz="2200" dirty="0" err="1"/>
              <a:t>pentru</a:t>
            </a:r>
            <a:r>
              <a:rPr lang="en-US" sz="2200" dirty="0"/>
              <a:t> a </a:t>
            </a:r>
            <a:r>
              <a:rPr lang="en-US" sz="2200" dirty="0" err="1"/>
              <a:t>limita</a:t>
            </a:r>
            <a:r>
              <a:rPr lang="en-US" sz="2200" dirty="0"/>
              <a:t> </a:t>
            </a:r>
            <a:r>
              <a:rPr lang="en-US" sz="2200" dirty="0" err="1"/>
              <a:t>curentul</a:t>
            </a:r>
            <a:r>
              <a:rPr lang="en-US" sz="2200" dirty="0"/>
              <a:t> </a:t>
            </a:r>
            <a:r>
              <a:rPr lang="en-US" sz="2200" dirty="0" err="1"/>
              <a:t>anodului</a:t>
            </a:r>
            <a:r>
              <a:rPr lang="en-US" sz="2200" dirty="0"/>
              <a:t>.</a:t>
            </a:r>
          </a:p>
        </p:txBody>
      </p:sp>
      <p:sp>
        <p:nvSpPr>
          <p:cNvPr id="9" name="CasetăText 8">
            <a:extLst>
              <a:ext uri="{FF2B5EF4-FFF2-40B4-BE49-F238E27FC236}">
                <a16:creationId xmlns:a16="http://schemas.microsoft.com/office/drawing/2014/main" id="{AC10CBB3-B1A3-39B7-CDFE-75C502ADD1C9}"/>
              </a:ext>
            </a:extLst>
          </p:cNvPr>
          <p:cNvSpPr txBox="1"/>
          <p:nvPr/>
        </p:nvSpPr>
        <p:spPr>
          <a:xfrm>
            <a:off x="6707811" y="3498707"/>
            <a:ext cx="5142547" cy="400110"/>
          </a:xfrm>
          <a:prstGeom prst="rect">
            <a:avLst/>
          </a:prstGeom>
          <a:noFill/>
        </p:spPr>
        <p:txBody>
          <a:bodyPr wrap="square">
            <a:spAutoFit/>
          </a:bodyPr>
          <a:lstStyle/>
          <a:p>
            <a:pPr algn="just"/>
            <a:r>
              <a:rPr lang="ro-RO" sz="2000" b="1" dirty="0">
                <a:solidFill>
                  <a:srgbClr val="FF0000"/>
                </a:solidFill>
              </a:rPr>
              <a:t>Distribuția curenților la TURN-ON pentru GTO</a:t>
            </a:r>
            <a:endParaRPr lang="en-US" sz="2000" b="1" dirty="0">
              <a:solidFill>
                <a:srgbClr val="FF0000"/>
              </a:solidFill>
            </a:endParaRPr>
          </a:p>
        </p:txBody>
      </p:sp>
    </p:spTree>
    <p:extLst>
      <p:ext uri="{BB962C8B-B14F-4D97-AF65-F5344CB8AC3E}">
        <p14:creationId xmlns:p14="http://schemas.microsoft.com/office/powerpoint/2010/main" val="115599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6B75549-4BD8-213E-E42A-56AF321FC580}"/>
              </a:ext>
            </a:extLst>
          </p:cNvPr>
          <p:cNvSpPr>
            <a:spLocks noGrp="1"/>
          </p:cNvSpPr>
          <p:nvPr>
            <p:ph idx="1"/>
          </p:nvPr>
        </p:nvSpPr>
        <p:spPr>
          <a:xfrm>
            <a:off x="0" y="235639"/>
            <a:ext cx="5863273" cy="6386722"/>
          </a:xfrm>
        </p:spPr>
        <p:txBody>
          <a:bodyPr>
            <a:noAutofit/>
          </a:bodyPr>
          <a:lstStyle/>
          <a:p>
            <a:r>
              <a:rPr lang="en-US" sz="2200" b="1" dirty="0" err="1"/>
              <a:t>Mecanism</a:t>
            </a:r>
            <a:r>
              <a:rPr lang="en-US" sz="2200" b="1" dirty="0"/>
              <a:t> de </a:t>
            </a:r>
            <a:r>
              <a:rPr lang="en-US" sz="2200" b="1" dirty="0" err="1"/>
              <a:t>oprire</a:t>
            </a:r>
            <a:r>
              <a:rPr lang="en-US" sz="2200" dirty="0"/>
              <a:t>: </a:t>
            </a:r>
            <a:r>
              <a:rPr lang="en-US" sz="2200" dirty="0" err="1"/>
              <a:t>Pentru</a:t>
            </a:r>
            <a:r>
              <a:rPr lang="en-US" sz="2200" dirty="0"/>
              <a:t> a </a:t>
            </a:r>
            <a:r>
              <a:rPr lang="en-US" sz="2200" dirty="0" err="1"/>
              <a:t>opri</a:t>
            </a:r>
            <a:r>
              <a:rPr lang="en-US" sz="2200" dirty="0"/>
              <a:t> GTO, </a:t>
            </a:r>
            <a:r>
              <a:rPr lang="en-US" sz="2200" dirty="0" err="1"/>
              <a:t>trebuie</a:t>
            </a:r>
            <a:r>
              <a:rPr lang="en-US" sz="2200" dirty="0"/>
              <a:t> </a:t>
            </a:r>
            <a:r>
              <a:rPr lang="ro-RO" sz="2200" b="1" dirty="0"/>
              <a:t>livrat</a:t>
            </a:r>
            <a:r>
              <a:rPr lang="en-US" sz="2200" b="1" dirty="0"/>
              <a:t> un </a:t>
            </a:r>
            <a:r>
              <a:rPr lang="en-US" sz="2200" b="1" dirty="0" err="1"/>
              <a:t>curent</a:t>
            </a:r>
            <a:r>
              <a:rPr lang="en-US" sz="2200" b="1" dirty="0"/>
              <a:t> </a:t>
            </a:r>
            <a:r>
              <a:rPr lang="en-US" sz="2200" b="1" dirty="0" err="1"/>
              <a:t>negativ</a:t>
            </a:r>
            <a:r>
              <a:rPr lang="en-US" sz="2200" b="1" dirty="0"/>
              <a:t> de </a:t>
            </a:r>
            <a:r>
              <a:rPr lang="en-US" sz="2200" b="1" dirty="0" err="1"/>
              <a:t>poartă</a:t>
            </a:r>
            <a:r>
              <a:rPr lang="en-US" sz="2200" b="1" dirty="0"/>
              <a:t> la </a:t>
            </a:r>
            <a:r>
              <a:rPr lang="en-US" sz="2200" b="1" dirty="0" err="1"/>
              <a:t>terminalul</a:t>
            </a:r>
            <a:r>
              <a:rPr lang="en-US" sz="2200" b="1" dirty="0"/>
              <a:t> </a:t>
            </a:r>
            <a:r>
              <a:rPr lang="en-US" sz="2200" b="1" dirty="0" err="1"/>
              <a:t>catodului</a:t>
            </a:r>
            <a:r>
              <a:rPr lang="en-US" sz="2200" b="1" dirty="0"/>
              <a:t> de </a:t>
            </a:r>
            <a:r>
              <a:rPr lang="en-US" sz="2200" b="1" dirty="0" err="1"/>
              <a:t>poartă</a:t>
            </a:r>
            <a:r>
              <a:rPr lang="en-US" sz="2200" b="1" dirty="0"/>
              <a:t> al </a:t>
            </a:r>
            <a:r>
              <a:rPr lang="ro-RO" sz="2200" b="1" dirty="0"/>
              <a:t>GTO</a:t>
            </a:r>
            <a:r>
              <a:rPr lang="en-US" sz="2200" dirty="0"/>
              <a:t>. </a:t>
            </a:r>
            <a:r>
              <a:rPr lang="en-US" sz="2200" dirty="0" err="1"/>
              <a:t>Prin</a:t>
            </a:r>
            <a:r>
              <a:rPr lang="en-US" sz="2200" dirty="0"/>
              <a:t> </a:t>
            </a:r>
            <a:r>
              <a:rPr lang="ro-RO" sz="2200" dirty="0"/>
              <a:t>contactul metal al </a:t>
            </a:r>
            <a:r>
              <a:rPr lang="en-US" sz="2200" dirty="0"/>
              <a:t>po</a:t>
            </a:r>
            <a:r>
              <a:rPr lang="ro-RO" sz="2200" dirty="0" err="1"/>
              <a:t>rții</a:t>
            </a:r>
            <a:r>
              <a:rPr lang="en-US" sz="2200" dirty="0"/>
              <a:t> g</a:t>
            </a:r>
            <a:r>
              <a:rPr lang="ro-RO" sz="2200" dirty="0"/>
              <a:t>olurile </a:t>
            </a:r>
            <a:r>
              <a:rPr lang="en-US" sz="2200" dirty="0"/>
              <a:t>care vin de la </a:t>
            </a:r>
            <a:r>
              <a:rPr lang="en-US" sz="2200" dirty="0" err="1"/>
              <a:t>anod</a:t>
            </a:r>
            <a:r>
              <a:rPr lang="en-US" sz="2200" dirty="0"/>
              <a:t> sunt </a:t>
            </a:r>
            <a:r>
              <a:rPr lang="en-US" sz="2200" dirty="0" err="1"/>
              <a:t>colectate</a:t>
            </a:r>
            <a:r>
              <a:rPr lang="en-US" sz="2200" dirty="0"/>
              <a:t> in </a:t>
            </a:r>
            <a:r>
              <a:rPr lang="en-US" sz="2200" dirty="0" err="1"/>
              <a:t>regiunea</a:t>
            </a:r>
            <a:r>
              <a:rPr lang="en-US" sz="2200" dirty="0"/>
              <a:t> </a:t>
            </a:r>
            <a:r>
              <a:rPr lang="en-US" sz="2200" dirty="0" err="1"/>
              <a:t>baz</a:t>
            </a:r>
            <a:r>
              <a:rPr lang="ro-RO" sz="2200" dirty="0"/>
              <a:t>ei</a:t>
            </a:r>
            <a:r>
              <a:rPr lang="en-US" sz="2200" dirty="0"/>
              <a:t> </a:t>
            </a:r>
            <a:r>
              <a:rPr lang="en-US" sz="2200" b="1" dirty="0"/>
              <a:t>p</a:t>
            </a:r>
            <a:r>
              <a:rPr lang="en-US" sz="2200" dirty="0"/>
              <a:t>. Acest </a:t>
            </a:r>
            <a:r>
              <a:rPr lang="en-US" sz="2200" dirty="0" err="1"/>
              <a:t>lucru</a:t>
            </a:r>
            <a:r>
              <a:rPr lang="en-US" sz="2200" dirty="0"/>
              <a:t> </a:t>
            </a:r>
            <a:r>
              <a:rPr lang="en-US" sz="2200" dirty="0" err="1"/>
              <a:t>determină</a:t>
            </a:r>
            <a:r>
              <a:rPr lang="en-US" sz="2200" dirty="0"/>
              <a:t> </a:t>
            </a:r>
            <a:r>
              <a:rPr lang="en-US" sz="2200" dirty="0" err="1"/>
              <a:t>scăderea</a:t>
            </a:r>
            <a:r>
              <a:rPr lang="en-US" sz="2200" dirty="0"/>
              <a:t> </a:t>
            </a:r>
            <a:r>
              <a:rPr lang="en-US" sz="2200" dirty="0" err="1"/>
              <a:t>tensiunii</a:t>
            </a:r>
            <a:r>
              <a:rPr lang="en-US" sz="2200" dirty="0"/>
              <a:t> </a:t>
            </a:r>
            <a:r>
              <a:rPr lang="ro-RO" sz="2200" dirty="0"/>
              <a:t>în</a:t>
            </a:r>
            <a:r>
              <a:rPr lang="en-US" sz="2200" dirty="0"/>
              <a:t> </a:t>
            </a:r>
            <a:r>
              <a:rPr lang="en-US" sz="2200" dirty="0" err="1"/>
              <a:t>regiunea</a:t>
            </a:r>
            <a:r>
              <a:rPr lang="en-US" sz="2200" dirty="0"/>
              <a:t> </a:t>
            </a:r>
            <a:r>
              <a:rPr lang="en-US" sz="2200" dirty="0" err="1"/>
              <a:t>baz</a:t>
            </a:r>
            <a:r>
              <a:rPr lang="ro-RO" sz="2200" dirty="0"/>
              <a:t>ei </a:t>
            </a:r>
            <a:r>
              <a:rPr lang="en-US" sz="2200" b="1" dirty="0"/>
              <a:t>p</a:t>
            </a:r>
            <a:r>
              <a:rPr lang="en-US" sz="2200" dirty="0"/>
              <a:t> </a:t>
            </a:r>
            <a:r>
              <a:rPr lang="en-US" sz="2200" dirty="0" err="1"/>
              <a:t>mai</a:t>
            </a:r>
            <a:r>
              <a:rPr lang="en-US" sz="2200" dirty="0"/>
              <a:t> </a:t>
            </a:r>
            <a:r>
              <a:rPr lang="en-US" sz="2200" dirty="0" err="1"/>
              <a:t>mult</a:t>
            </a:r>
            <a:r>
              <a:rPr lang="en-US" sz="2200" dirty="0"/>
              <a:t> </a:t>
            </a:r>
            <a:r>
              <a:rPr lang="en-US" sz="2200" dirty="0" err="1"/>
              <a:t>decât</a:t>
            </a:r>
            <a:r>
              <a:rPr lang="en-US" sz="2200" dirty="0"/>
              <a:t> </a:t>
            </a:r>
            <a:r>
              <a:rPr lang="ro-RO" sz="2200" dirty="0"/>
              <a:t>în </a:t>
            </a:r>
            <a:r>
              <a:rPr lang="en-US" sz="2200" dirty="0" err="1"/>
              <a:t>regiunea</a:t>
            </a:r>
            <a:r>
              <a:rPr lang="en-US" sz="2200" dirty="0"/>
              <a:t> </a:t>
            </a:r>
            <a:r>
              <a:rPr lang="en-US" sz="2200" dirty="0" err="1"/>
              <a:t>emitorului</a:t>
            </a:r>
            <a:r>
              <a:rPr lang="en-US" sz="2200" dirty="0"/>
              <a:t> </a:t>
            </a:r>
            <a:r>
              <a:rPr lang="en-US" sz="2200" b="1" dirty="0"/>
              <a:t>n</a:t>
            </a:r>
            <a:r>
              <a:rPr lang="en-US" sz="2200" dirty="0"/>
              <a:t> </a:t>
            </a:r>
            <a:r>
              <a:rPr lang="en-US" sz="2200" dirty="0" err="1"/>
              <a:t>și</a:t>
            </a:r>
            <a:r>
              <a:rPr lang="en-US" sz="2200" dirty="0"/>
              <a:t> </a:t>
            </a:r>
            <a:r>
              <a:rPr lang="en-US" sz="2200" dirty="0" err="1"/>
              <a:t>aceast</a:t>
            </a:r>
            <a:r>
              <a:rPr lang="ro-RO" sz="2200" dirty="0"/>
              <a:t>a polarizează invers</a:t>
            </a:r>
            <a:r>
              <a:rPr lang="en-US" sz="2200" dirty="0"/>
              <a:t> </a:t>
            </a:r>
            <a:r>
              <a:rPr lang="en-US" sz="2200" dirty="0" err="1"/>
              <a:t>joncțiunea</a:t>
            </a:r>
            <a:r>
              <a:rPr lang="en-US" sz="2200" dirty="0"/>
              <a:t> </a:t>
            </a:r>
            <a:r>
              <a:rPr lang="en-US" sz="2200" b="1" dirty="0"/>
              <a:t>J3</a:t>
            </a:r>
            <a:r>
              <a:rPr lang="en-US" sz="2200" dirty="0"/>
              <a:t> </a:t>
            </a:r>
            <a:r>
              <a:rPr lang="en-US" sz="2200" dirty="0" err="1"/>
              <a:t>și</a:t>
            </a:r>
            <a:r>
              <a:rPr lang="en-US" sz="2200" dirty="0"/>
              <a:t> </a:t>
            </a:r>
            <a:r>
              <a:rPr lang="en-US" sz="2200" dirty="0" err="1"/>
              <a:t>oprește</a:t>
            </a:r>
            <a:r>
              <a:rPr lang="en-US" sz="2200" dirty="0"/>
              <a:t> </a:t>
            </a:r>
            <a:r>
              <a:rPr lang="en-US" sz="2200" dirty="0" err="1"/>
              <a:t>fluxul</a:t>
            </a:r>
            <a:r>
              <a:rPr lang="en-US" sz="2200" dirty="0"/>
              <a:t> </a:t>
            </a:r>
            <a:r>
              <a:rPr lang="en-US" sz="2200" dirty="0" err="1"/>
              <a:t>suplimentar</a:t>
            </a:r>
            <a:r>
              <a:rPr lang="en-US" sz="2200" dirty="0"/>
              <a:t> de </a:t>
            </a:r>
            <a:r>
              <a:rPr lang="en-US" sz="2200" dirty="0" err="1"/>
              <a:t>electroni</a:t>
            </a:r>
            <a:r>
              <a:rPr lang="en-US" sz="2200" dirty="0"/>
              <a:t>. Ace</a:t>
            </a:r>
            <a:r>
              <a:rPr lang="ro-RO" sz="2200" dirty="0"/>
              <a:t>asta are loc </a:t>
            </a:r>
            <a:r>
              <a:rPr lang="en-US" sz="2200" dirty="0" err="1"/>
              <a:t>în</a:t>
            </a:r>
            <a:r>
              <a:rPr lang="en-US" sz="2200" dirty="0"/>
              <a:t> </a:t>
            </a:r>
            <a:r>
              <a:rPr lang="en-US" sz="2200" dirty="0" err="1"/>
              <a:t>regiunea</a:t>
            </a:r>
            <a:r>
              <a:rPr lang="en-US" sz="2200" dirty="0"/>
              <a:t> limit</a:t>
            </a:r>
            <a:r>
              <a:rPr lang="ro-RO" sz="2200" dirty="0" err="1"/>
              <a:t>rofă</a:t>
            </a:r>
            <a:r>
              <a:rPr lang="en-US" sz="2200" dirty="0"/>
              <a:t> a </a:t>
            </a:r>
            <a:r>
              <a:rPr lang="en-US" sz="2200" dirty="0" err="1"/>
              <a:t>straturilor</a:t>
            </a:r>
            <a:r>
              <a:rPr lang="en-US" sz="2200" dirty="0"/>
              <a:t> </a:t>
            </a:r>
            <a:r>
              <a:rPr lang="ro-RO" sz="2200" dirty="0"/>
              <a:t>bazei</a:t>
            </a:r>
            <a:r>
              <a:rPr lang="en-US" sz="2200" dirty="0"/>
              <a:t> </a:t>
            </a:r>
            <a:r>
              <a:rPr lang="en-US" sz="2200" b="1" dirty="0"/>
              <a:t>p</a:t>
            </a:r>
            <a:r>
              <a:rPr lang="en-US" sz="2200" dirty="0"/>
              <a:t> </a:t>
            </a:r>
            <a:r>
              <a:rPr lang="en-US" sz="2200" dirty="0" err="1"/>
              <a:t>și</a:t>
            </a:r>
            <a:r>
              <a:rPr lang="en-US" sz="2200" dirty="0"/>
              <a:t> </a:t>
            </a:r>
            <a:r>
              <a:rPr lang="en-US" sz="2200" dirty="0" err="1"/>
              <a:t>emi</a:t>
            </a:r>
            <a:r>
              <a:rPr lang="ro-RO" sz="2200" dirty="0"/>
              <a:t>torului </a:t>
            </a:r>
            <a:r>
              <a:rPr lang="ro-RO" sz="2200" b="1" dirty="0"/>
              <a:t>n</a:t>
            </a:r>
            <a:r>
              <a:rPr lang="ro-RO" sz="2200" dirty="0"/>
              <a:t>.</a:t>
            </a:r>
          </a:p>
          <a:p>
            <a:pPr algn="just"/>
            <a:r>
              <a:rPr lang="en-US" sz="2200" dirty="0" err="1"/>
              <a:t>În</a:t>
            </a:r>
            <a:r>
              <a:rPr lang="en-US" sz="2200" dirty="0"/>
              <a:t> </a:t>
            </a:r>
            <a:r>
              <a:rPr lang="en-US" sz="2200" dirty="0" err="1"/>
              <a:t>regiunea</a:t>
            </a:r>
            <a:r>
              <a:rPr lang="en-US" sz="2200" dirty="0"/>
              <a:t> </a:t>
            </a:r>
            <a:r>
              <a:rPr lang="en-US" sz="2200" dirty="0" err="1"/>
              <a:t>anodului</a:t>
            </a:r>
            <a:r>
              <a:rPr lang="en-US" sz="2200" dirty="0"/>
              <a:t> de contact al </a:t>
            </a:r>
            <a:r>
              <a:rPr lang="en-US" sz="2200" dirty="0" err="1"/>
              <a:t>porții</a:t>
            </a:r>
            <a:r>
              <a:rPr lang="en-US" sz="2200" dirty="0"/>
              <a:t> are loc </a:t>
            </a:r>
            <a:r>
              <a:rPr lang="en-US" sz="2200" dirty="0" err="1"/>
              <a:t>congestie</a:t>
            </a:r>
            <a:r>
              <a:rPr lang="en-US" sz="2200" dirty="0"/>
              <a:t> de </a:t>
            </a:r>
            <a:r>
              <a:rPr lang="en-US" sz="2200" dirty="0" err="1"/>
              <a:t>curent</a:t>
            </a:r>
            <a:r>
              <a:rPr lang="en-US" sz="2200" dirty="0"/>
              <a:t> sub forma </a:t>
            </a:r>
            <a:r>
              <a:rPr lang="ro-RO" sz="2200" dirty="0"/>
              <a:t>curent </a:t>
            </a:r>
            <a:r>
              <a:rPr lang="en-US" sz="2200" dirty="0"/>
              <a:t>de </a:t>
            </a:r>
            <a:r>
              <a:rPr lang="en-US" sz="2200" dirty="0" err="1"/>
              <a:t>înaltă</a:t>
            </a:r>
            <a:r>
              <a:rPr lang="en-US" sz="2200" dirty="0"/>
              <a:t> </a:t>
            </a:r>
            <a:r>
              <a:rPr lang="en-US" sz="2200" dirty="0" err="1"/>
              <a:t>densitate</a:t>
            </a:r>
            <a:r>
              <a:rPr lang="en-US" sz="2200" dirty="0"/>
              <a:t> </a:t>
            </a:r>
            <a:r>
              <a:rPr lang="en-US" sz="2200" dirty="0" err="1"/>
              <a:t>și</a:t>
            </a:r>
            <a:r>
              <a:rPr lang="en-US" sz="2200" dirty="0"/>
              <a:t> </a:t>
            </a:r>
            <a:r>
              <a:rPr lang="en-US" sz="2200" dirty="0" err="1"/>
              <a:t>acest</a:t>
            </a:r>
            <a:r>
              <a:rPr lang="en-US" sz="2200" dirty="0"/>
              <a:t> </a:t>
            </a:r>
            <a:r>
              <a:rPr lang="en-US" sz="2200" dirty="0" err="1"/>
              <a:t>lucru</a:t>
            </a:r>
            <a:r>
              <a:rPr lang="en-US" sz="2200" dirty="0"/>
              <a:t> </a:t>
            </a:r>
            <a:r>
              <a:rPr lang="en-US" sz="2200" dirty="0" err="1"/>
              <a:t>poate</a:t>
            </a:r>
            <a:r>
              <a:rPr lang="en-US" sz="2200" dirty="0"/>
              <a:t> </a:t>
            </a:r>
            <a:r>
              <a:rPr lang="en-US" sz="2200" dirty="0" err="1"/>
              <a:t>cauza</a:t>
            </a:r>
            <a:r>
              <a:rPr lang="en-US" sz="2200" dirty="0"/>
              <a:t> d</a:t>
            </a:r>
            <a:r>
              <a:rPr lang="ro-RO" sz="2200" dirty="0" err="1"/>
              <a:t>istrugerea</a:t>
            </a:r>
            <a:r>
              <a:rPr lang="ro-RO" sz="2200" dirty="0"/>
              <a:t> GTO</a:t>
            </a:r>
            <a:r>
              <a:rPr lang="en-US" sz="2200" dirty="0"/>
              <a:t> </a:t>
            </a:r>
            <a:r>
              <a:rPr lang="en-US" sz="2200" dirty="0" err="1"/>
              <a:t>dacă</a:t>
            </a:r>
            <a:r>
              <a:rPr lang="en-US" sz="2200" dirty="0"/>
              <a:t> </a:t>
            </a:r>
            <a:r>
              <a:rPr lang="en-US" sz="2200" dirty="0" err="1"/>
              <a:t>curen</a:t>
            </a:r>
            <a:r>
              <a:rPr lang="ro-RO" sz="2200" dirty="0"/>
              <a:t>ții</a:t>
            </a:r>
            <a:r>
              <a:rPr lang="en-US" sz="2200" dirty="0"/>
              <a:t> nu sunt </a:t>
            </a:r>
            <a:r>
              <a:rPr lang="en-US" sz="2200" dirty="0" err="1"/>
              <a:t>manipula</a:t>
            </a:r>
            <a:r>
              <a:rPr lang="ro-RO" sz="2200" dirty="0"/>
              <a:t>ți</a:t>
            </a:r>
            <a:r>
              <a:rPr lang="en-US" sz="2200" dirty="0"/>
              <a:t> </a:t>
            </a:r>
            <a:r>
              <a:rPr lang="en-US" sz="2200" dirty="0" err="1"/>
              <a:t>corect</a:t>
            </a:r>
            <a:r>
              <a:rPr lang="en-US" sz="2200" dirty="0"/>
              <a:t>.</a:t>
            </a:r>
            <a:r>
              <a:rPr lang="ro-RO" sz="2200" dirty="0"/>
              <a:t> </a:t>
            </a:r>
            <a:r>
              <a:rPr lang="en-US" sz="2200" dirty="0" err="1"/>
              <a:t>Odată</a:t>
            </a:r>
            <a:r>
              <a:rPr lang="en-US" sz="2200" dirty="0"/>
              <a:t> </a:t>
            </a:r>
            <a:r>
              <a:rPr lang="en-US" sz="2200" dirty="0" err="1"/>
              <a:t>ce</a:t>
            </a:r>
            <a:r>
              <a:rPr lang="en-US" sz="2200" dirty="0"/>
              <a:t> ace</a:t>
            </a:r>
            <a:r>
              <a:rPr lang="ro-RO" sz="2200" dirty="0"/>
              <a:t>ști</a:t>
            </a:r>
            <a:r>
              <a:rPr lang="en-US" sz="2200" dirty="0"/>
              <a:t> </a:t>
            </a:r>
            <a:r>
              <a:rPr lang="ro-RO" sz="2200" dirty="0"/>
              <a:t>curenți</a:t>
            </a:r>
            <a:r>
              <a:rPr lang="en-US" sz="2200" dirty="0"/>
              <a:t> </a:t>
            </a:r>
            <a:r>
              <a:rPr lang="en-US" sz="2200" dirty="0" err="1"/>
              <a:t>dispar</a:t>
            </a:r>
            <a:r>
              <a:rPr lang="en-US" sz="2200" dirty="0"/>
              <a:t> </a:t>
            </a:r>
            <a:r>
              <a:rPr lang="en-US" sz="2200" dirty="0" err="1"/>
              <a:t>complet</a:t>
            </a:r>
            <a:r>
              <a:rPr lang="en-US" sz="2200" dirty="0"/>
              <a:t>, </a:t>
            </a:r>
            <a:r>
              <a:rPr lang="en-US" sz="2200" dirty="0" err="1"/>
              <a:t>atunci</a:t>
            </a:r>
            <a:r>
              <a:rPr lang="en-US" sz="2200" dirty="0"/>
              <a:t> nu </a:t>
            </a:r>
            <a:r>
              <a:rPr lang="en-US" sz="2200" dirty="0" err="1"/>
              <a:t>mai</a:t>
            </a:r>
            <a:r>
              <a:rPr lang="en-US" sz="2200" dirty="0"/>
              <a:t> are loc un flux </a:t>
            </a:r>
            <a:r>
              <a:rPr lang="en-US" sz="2200" dirty="0" err="1"/>
              <a:t>suplimentar</a:t>
            </a:r>
            <a:r>
              <a:rPr lang="en-US" sz="2200" dirty="0"/>
              <a:t> de </a:t>
            </a:r>
            <a:r>
              <a:rPr lang="en-US" sz="2200" dirty="0" err="1"/>
              <a:t>electroni</a:t>
            </a:r>
            <a:r>
              <a:rPr lang="en-US" sz="2200" dirty="0"/>
              <a:t> </a:t>
            </a:r>
            <a:r>
              <a:rPr lang="en-US" sz="2200" dirty="0" err="1"/>
              <a:t>și</a:t>
            </a:r>
            <a:r>
              <a:rPr lang="en-US" sz="2200" dirty="0"/>
              <a:t> </a:t>
            </a:r>
            <a:r>
              <a:rPr lang="en-US" sz="2200" dirty="0" err="1"/>
              <a:t>regiunea</a:t>
            </a:r>
            <a:r>
              <a:rPr lang="en-US" sz="2200" dirty="0"/>
              <a:t> de </a:t>
            </a:r>
            <a:r>
              <a:rPr lang="en-US" sz="2200" dirty="0" err="1"/>
              <a:t>epuizare</a:t>
            </a:r>
            <a:r>
              <a:rPr lang="en-US" sz="2200" dirty="0"/>
              <a:t> </a:t>
            </a:r>
            <a:r>
              <a:rPr lang="en-US" sz="2200" dirty="0" err="1"/>
              <a:t>este</a:t>
            </a:r>
            <a:r>
              <a:rPr lang="en-US" sz="2200" dirty="0"/>
              <a:t> </a:t>
            </a:r>
            <a:r>
              <a:rPr lang="en-US" sz="2200" dirty="0" err="1"/>
              <a:t>generată</a:t>
            </a:r>
            <a:r>
              <a:rPr lang="en-US" sz="2200" dirty="0"/>
              <a:t> la </a:t>
            </a:r>
            <a:r>
              <a:rPr lang="en-US" sz="2200" dirty="0" err="1"/>
              <a:t>joncțiunea</a:t>
            </a:r>
            <a:r>
              <a:rPr lang="en-US" sz="2200" dirty="0"/>
              <a:t> </a:t>
            </a:r>
            <a:r>
              <a:rPr lang="en-US" sz="2200" b="1" dirty="0"/>
              <a:t>J2</a:t>
            </a:r>
            <a:r>
              <a:rPr lang="en-US" sz="2200" dirty="0"/>
              <a:t> </a:t>
            </a:r>
            <a:r>
              <a:rPr lang="en-US" sz="2200" dirty="0" err="1"/>
              <a:t>și</a:t>
            </a:r>
            <a:r>
              <a:rPr lang="en-US" sz="2200" dirty="0"/>
              <a:t> </a:t>
            </a:r>
            <a:r>
              <a:rPr lang="en-US" sz="2200" b="1" dirty="0"/>
              <a:t>J3</a:t>
            </a:r>
            <a:r>
              <a:rPr lang="en-US" sz="2200" dirty="0"/>
              <a:t>. Acest </a:t>
            </a:r>
            <a:r>
              <a:rPr lang="en-US" sz="2200" dirty="0" err="1"/>
              <a:t>lucru</a:t>
            </a:r>
            <a:r>
              <a:rPr lang="en-US" sz="2200" dirty="0"/>
              <a:t> duce la </a:t>
            </a:r>
            <a:r>
              <a:rPr lang="en-US" sz="2200" dirty="0" err="1"/>
              <a:t>blocarea</a:t>
            </a:r>
            <a:r>
              <a:rPr lang="en-US" sz="2200" dirty="0"/>
              <a:t> </a:t>
            </a:r>
            <a:r>
              <a:rPr lang="en-US" sz="2200" dirty="0" err="1"/>
              <a:t>tensiunii</a:t>
            </a:r>
            <a:r>
              <a:rPr lang="en-US" sz="2200" dirty="0"/>
              <a:t> </a:t>
            </a:r>
            <a:r>
              <a:rPr lang="en-US" sz="2200" dirty="0" err="1"/>
              <a:t>directe</a:t>
            </a:r>
            <a:r>
              <a:rPr lang="en-US" sz="2200" dirty="0"/>
              <a:t> </a:t>
            </a:r>
            <a:r>
              <a:rPr lang="en-US" sz="2200" dirty="0" err="1"/>
              <a:t>prin</a:t>
            </a:r>
            <a:r>
              <a:rPr lang="en-US" sz="2200" dirty="0"/>
              <a:t> </a:t>
            </a:r>
            <a:r>
              <a:rPr lang="ro-RO" sz="2200" dirty="0"/>
              <a:t>GTO</a:t>
            </a:r>
            <a:r>
              <a:rPr lang="en-US" sz="2200" dirty="0"/>
              <a:t>. </a:t>
            </a:r>
            <a:r>
              <a:rPr lang="ro-RO" sz="2200" dirty="0"/>
              <a:t>Acest lucru nu</a:t>
            </a:r>
            <a:endParaRPr lang="en-US" sz="2200" dirty="0"/>
          </a:p>
        </p:txBody>
      </p:sp>
      <p:pic>
        <p:nvPicPr>
          <p:cNvPr id="5" name="Imagine 4">
            <a:extLst>
              <a:ext uri="{FF2B5EF4-FFF2-40B4-BE49-F238E27FC236}">
                <a16:creationId xmlns:a16="http://schemas.microsoft.com/office/drawing/2014/main" id="{3B5DDE43-20BB-4190-2608-CA2A79EB7B30}"/>
              </a:ext>
            </a:extLst>
          </p:cNvPr>
          <p:cNvPicPr>
            <a:picLocks noChangeAspect="1"/>
          </p:cNvPicPr>
          <p:nvPr/>
        </p:nvPicPr>
        <p:blipFill>
          <a:blip r:embed="rId2"/>
          <a:stretch>
            <a:fillRect/>
          </a:stretch>
        </p:blipFill>
        <p:spPr>
          <a:xfrm>
            <a:off x="6763110" y="307937"/>
            <a:ext cx="4510002" cy="2641808"/>
          </a:xfrm>
          <a:prstGeom prst="rect">
            <a:avLst/>
          </a:prstGeom>
        </p:spPr>
      </p:pic>
      <p:sp>
        <p:nvSpPr>
          <p:cNvPr id="6" name="CasetăText 5">
            <a:extLst>
              <a:ext uri="{FF2B5EF4-FFF2-40B4-BE49-F238E27FC236}">
                <a16:creationId xmlns:a16="http://schemas.microsoft.com/office/drawing/2014/main" id="{3C6E3B68-183C-BBEC-4193-AC919D19CFF0}"/>
              </a:ext>
            </a:extLst>
          </p:cNvPr>
          <p:cNvSpPr txBox="1"/>
          <p:nvPr/>
        </p:nvSpPr>
        <p:spPr>
          <a:xfrm>
            <a:off x="6446837" y="3028890"/>
            <a:ext cx="5142547" cy="400110"/>
          </a:xfrm>
          <a:prstGeom prst="rect">
            <a:avLst/>
          </a:prstGeom>
          <a:noFill/>
        </p:spPr>
        <p:txBody>
          <a:bodyPr wrap="square">
            <a:spAutoFit/>
          </a:bodyPr>
          <a:lstStyle/>
          <a:p>
            <a:pPr algn="just"/>
            <a:r>
              <a:rPr lang="ro-RO" sz="2000" b="1" dirty="0">
                <a:solidFill>
                  <a:srgbClr val="FF0000"/>
                </a:solidFill>
              </a:rPr>
              <a:t>Distribuția curenților la TURN-OFF pentru GTO</a:t>
            </a:r>
            <a:endParaRPr lang="en-US" sz="2000" b="1" dirty="0">
              <a:solidFill>
                <a:srgbClr val="FF0000"/>
              </a:solidFill>
            </a:endParaRPr>
          </a:p>
        </p:txBody>
      </p:sp>
      <p:sp>
        <p:nvSpPr>
          <p:cNvPr id="8" name="CasetăText 7">
            <a:extLst>
              <a:ext uri="{FF2B5EF4-FFF2-40B4-BE49-F238E27FC236}">
                <a16:creationId xmlns:a16="http://schemas.microsoft.com/office/drawing/2014/main" id="{D892DCF9-2985-DB34-FCFE-7A5AE9BD75A2}"/>
              </a:ext>
            </a:extLst>
          </p:cNvPr>
          <p:cNvSpPr txBox="1"/>
          <p:nvPr/>
        </p:nvSpPr>
        <p:spPr>
          <a:xfrm>
            <a:off x="5863273" y="3380125"/>
            <a:ext cx="6098874" cy="3139321"/>
          </a:xfrm>
          <a:prstGeom prst="rect">
            <a:avLst/>
          </a:prstGeom>
          <a:noFill/>
        </p:spPr>
        <p:txBody>
          <a:bodyPr wrap="square">
            <a:spAutoFit/>
          </a:bodyPr>
          <a:lstStyle/>
          <a:p>
            <a:pPr algn="just"/>
            <a:r>
              <a:rPr lang="en-US" sz="2200" dirty="0" err="1"/>
              <a:t>oprește</a:t>
            </a:r>
            <a:r>
              <a:rPr lang="ro-RO" sz="2200" dirty="0"/>
              <a:t> GTO</a:t>
            </a:r>
            <a:r>
              <a:rPr lang="en-US" sz="2200" dirty="0"/>
              <a:t> </a:t>
            </a:r>
            <a:r>
              <a:rPr lang="en-US" sz="2200" dirty="0" err="1"/>
              <a:t>deoarece</a:t>
            </a:r>
            <a:r>
              <a:rPr lang="en-US" sz="2200" dirty="0"/>
              <a:t> </a:t>
            </a:r>
            <a:r>
              <a:rPr lang="en-US" sz="2200" dirty="0" err="1"/>
              <a:t>curentul</a:t>
            </a:r>
            <a:r>
              <a:rPr lang="en-US" sz="2200" dirty="0"/>
              <a:t> de la </a:t>
            </a:r>
            <a:r>
              <a:rPr lang="en-US" sz="2200" dirty="0" err="1"/>
              <a:t>anod</a:t>
            </a:r>
            <a:r>
              <a:rPr lang="en-US" sz="2200" dirty="0"/>
              <a:t> la </a:t>
            </a:r>
            <a:r>
              <a:rPr lang="en-US" sz="2200" dirty="0" err="1"/>
              <a:t>poartă</a:t>
            </a:r>
            <a:r>
              <a:rPr lang="en-US" sz="2200" dirty="0"/>
              <a:t> </a:t>
            </a:r>
            <a:r>
              <a:rPr lang="en-US" sz="2200" dirty="0" err="1"/>
              <a:t>mai</a:t>
            </a:r>
            <a:r>
              <a:rPr lang="en-US" sz="2200" dirty="0"/>
              <a:t> </a:t>
            </a:r>
            <a:r>
              <a:rPr lang="en-US" sz="2200" dirty="0" err="1"/>
              <a:t>curge</a:t>
            </a:r>
            <a:r>
              <a:rPr lang="en-US" sz="2200" dirty="0"/>
              <a:t> </a:t>
            </a:r>
            <a:r>
              <a:rPr lang="en-US" sz="2200" dirty="0" err="1"/>
              <a:t>datorită</a:t>
            </a:r>
            <a:r>
              <a:rPr lang="en-US" sz="2200" dirty="0"/>
              <a:t> </a:t>
            </a:r>
            <a:r>
              <a:rPr lang="en-US" sz="2200" dirty="0" err="1"/>
              <a:t>difuzării</a:t>
            </a:r>
            <a:r>
              <a:rPr lang="en-US" sz="2200" dirty="0"/>
              <a:t> a </a:t>
            </a:r>
            <a:r>
              <a:rPr lang="en-US" sz="2200" b="1" dirty="0"/>
              <a:t>n</a:t>
            </a:r>
            <a:r>
              <a:rPr lang="en-US" sz="2200" dirty="0"/>
              <a:t> </a:t>
            </a:r>
            <a:r>
              <a:rPr lang="en-US" sz="2200" dirty="0" err="1"/>
              <a:t>purtători</a:t>
            </a:r>
            <a:r>
              <a:rPr lang="en-US" sz="2200" dirty="0"/>
              <a:t> d</a:t>
            </a:r>
            <a:r>
              <a:rPr lang="ro-RO" sz="2200" dirty="0"/>
              <a:t>in</a:t>
            </a:r>
            <a:r>
              <a:rPr lang="en-US" sz="2200" dirty="0"/>
              <a:t> </a:t>
            </a:r>
            <a:r>
              <a:rPr lang="en-US" sz="2200" dirty="0" err="1"/>
              <a:t>bază</a:t>
            </a:r>
            <a:r>
              <a:rPr lang="en-US" sz="2200" dirty="0"/>
              <a:t> </a:t>
            </a:r>
            <a:r>
              <a:rPr lang="en-US" sz="2200" dirty="0" err="1"/>
              <a:t>către</a:t>
            </a:r>
            <a:r>
              <a:rPr lang="en-US" sz="2200" dirty="0"/>
              <a:t> </a:t>
            </a:r>
            <a:r>
              <a:rPr lang="en-US" sz="2200" b="1" dirty="0"/>
              <a:t>J1</a:t>
            </a:r>
            <a:r>
              <a:rPr lang="en-US" sz="2200" dirty="0"/>
              <a:t>. Acest </a:t>
            </a:r>
            <a:r>
              <a:rPr lang="en-US" sz="2200" dirty="0" err="1"/>
              <a:t>curent</a:t>
            </a:r>
            <a:r>
              <a:rPr lang="en-US" sz="2200" dirty="0"/>
              <a:t> </a:t>
            </a:r>
            <a:r>
              <a:rPr lang="en-US" sz="2200" dirty="0" err="1"/>
              <a:t>este</a:t>
            </a:r>
            <a:r>
              <a:rPr lang="en-US" sz="2200" dirty="0"/>
              <a:t> </a:t>
            </a:r>
            <a:r>
              <a:rPr lang="en-US" sz="2200" dirty="0" err="1"/>
              <a:t>considerat</a:t>
            </a:r>
            <a:r>
              <a:rPr lang="en-US" sz="2200" dirty="0"/>
              <a:t> </a:t>
            </a:r>
            <a:r>
              <a:rPr lang="en-US" sz="2200" dirty="0" err="1"/>
              <a:t>curent</a:t>
            </a:r>
            <a:r>
              <a:rPr lang="en-US" sz="2200" dirty="0"/>
              <a:t> </a:t>
            </a:r>
            <a:r>
              <a:rPr lang="ro-RO" sz="2200" dirty="0"/>
              <a:t>restant</a:t>
            </a:r>
            <a:r>
              <a:rPr lang="en-US" sz="2200" dirty="0"/>
              <a:t> </a:t>
            </a:r>
            <a:r>
              <a:rPr lang="en-US" sz="2200" dirty="0" err="1"/>
              <a:t>și</a:t>
            </a:r>
            <a:r>
              <a:rPr lang="en-US" sz="2200" dirty="0"/>
              <a:t> </a:t>
            </a:r>
            <a:r>
              <a:rPr lang="ro-RO" sz="2200" dirty="0"/>
              <a:t>se </a:t>
            </a:r>
            <a:r>
              <a:rPr lang="en-US" sz="2200" dirty="0"/>
              <a:t>reduce </a:t>
            </a:r>
            <a:r>
              <a:rPr lang="en-US" sz="2200" dirty="0" err="1"/>
              <a:t>exponențială</a:t>
            </a:r>
            <a:r>
              <a:rPr lang="en-US" sz="2200" dirty="0"/>
              <a:t> </a:t>
            </a:r>
            <a:r>
              <a:rPr lang="en-US" sz="2200" dirty="0" err="1"/>
              <a:t>când</a:t>
            </a:r>
            <a:r>
              <a:rPr lang="en-US" sz="2200" dirty="0"/>
              <a:t> </a:t>
            </a:r>
            <a:r>
              <a:rPr lang="en-US" sz="2200" dirty="0" err="1"/>
              <a:t>purtătorii</a:t>
            </a:r>
            <a:r>
              <a:rPr lang="en-US" sz="2200" dirty="0"/>
              <a:t> </a:t>
            </a:r>
            <a:r>
              <a:rPr lang="en-US" sz="2200" dirty="0" err="1"/>
              <a:t>în</a:t>
            </a:r>
            <a:r>
              <a:rPr lang="en-US" sz="2200" dirty="0"/>
              <a:t> </a:t>
            </a:r>
            <a:r>
              <a:rPr lang="en-US" sz="2200" dirty="0" err="1"/>
              <a:t>exces</a:t>
            </a:r>
            <a:r>
              <a:rPr lang="en-US" sz="2200" dirty="0"/>
              <a:t> din </a:t>
            </a:r>
            <a:r>
              <a:rPr lang="en-US" sz="2200" dirty="0" err="1"/>
              <a:t>regiunea</a:t>
            </a:r>
            <a:r>
              <a:rPr lang="en-US" sz="2200" dirty="0"/>
              <a:t> de </a:t>
            </a:r>
            <a:r>
              <a:rPr lang="en-US" sz="2200" dirty="0" err="1"/>
              <a:t>bază</a:t>
            </a:r>
            <a:r>
              <a:rPr lang="en-US" sz="2200" dirty="0"/>
              <a:t> </a:t>
            </a:r>
            <a:r>
              <a:rPr lang="en-US" sz="2200" b="1" dirty="0"/>
              <a:t>n </a:t>
            </a:r>
            <a:r>
              <a:rPr lang="en-US" sz="2200" dirty="0" err="1"/>
              <a:t>recombină</a:t>
            </a:r>
            <a:r>
              <a:rPr lang="en-US" sz="2200" dirty="0"/>
              <a:t> </a:t>
            </a:r>
            <a:r>
              <a:rPr lang="en-US" sz="2200" dirty="0" err="1"/>
              <a:t>complet</a:t>
            </a:r>
            <a:r>
              <a:rPr lang="en-US" sz="2200" dirty="0"/>
              <a:t>.</a:t>
            </a:r>
            <a:r>
              <a:rPr lang="ro-RO" sz="2200" dirty="0"/>
              <a:t> Scăderea </a:t>
            </a:r>
            <a:r>
              <a:rPr lang="en-US" sz="2200" dirty="0" err="1"/>
              <a:t>curentului</a:t>
            </a:r>
            <a:r>
              <a:rPr lang="en-US" sz="2200" dirty="0"/>
              <a:t> </a:t>
            </a:r>
            <a:r>
              <a:rPr lang="ro-RO" sz="2200" dirty="0"/>
              <a:t>restant </a:t>
            </a:r>
            <a:r>
              <a:rPr lang="en-US" sz="2200" dirty="0" err="1"/>
              <a:t>poate</a:t>
            </a:r>
            <a:r>
              <a:rPr lang="en-US" sz="2200" dirty="0"/>
              <a:t> fi </a:t>
            </a:r>
            <a:r>
              <a:rPr lang="ro-RO" sz="2200" dirty="0"/>
              <a:t>accelerată </a:t>
            </a:r>
            <a:r>
              <a:rPr lang="en-US" sz="2200" dirty="0" err="1"/>
              <a:t>când</a:t>
            </a:r>
            <a:r>
              <a:rPr lang="en-US" sz="2200" dirty="0"/>
              <a:t> </a:t>
            </a:r>
            <a:r>
              <a:rPr lang="en-US" sz="2200" dirty="0" err="1"/>
              <a:t>electronul</a:t>
            </a:r>
            <a:r>
              <a:rPr lang="en-US" sz="2200" dirty="0"/>
              <a:t> din </a:t>
            </a:r>
            <a:r>
              <a:rPr lang="en-US" sz="2200" dirty="0" err="1"/>
              <a:t>regiunea</a:t>
            </a:r>
            <a:r>
              <a:rPr lang="en-US" sz="2200" dirty="0"/>
              <a:t> de </a:t>
            </a:r>
            <a:r>
              <a:rPr lang="en-US" sz="2200" dirty="0" err="1"/>
              <a:t>bază</a:t>
            </a:r>
            <a:r>
              <a:rPr lang="en-US" sz="2200" dirty="0"/>
              <a:t> </a:t>
            </a:r>
            <a:r>
              <a:rPr lang="en-US" sz="2200" b="1" dirty="0"/>
              <a:t>n</a:t>
            </a:r>
            <a:r>
              <a:rPr lang="en-US" sz="2200" dirty="0"/>
              <a:t> prime</a:t>
            </a:r>
            <a:r>
              <a:rPr lang="ro-RO" sz="2200" dirty="0"/>
              <a:t>sc</a:t>
            </a:r>
            <a:r>
              <a:rPr lang="en-US" sz="2200" dirty="0"/>
              <a:t> o </a:t>
            </a:r>
            <a:r>
              <a:rPr lang="en-US" sz="2200" dirty="0" err="1"/>
              <a:t>cale</a:t>
            </a:r>
            <a:r>
              <a:rPr lang="en-US" sz="2200" dirty="0"/>
              <a:t> </a:t>
            </a:r>
            <a:r>
              <a:rPr lang="en-US" sz="2200" dirty="0" err="1"/>
              <a:t>diferită</a:t>
            </a:r>
            <a:r>
              <a:rPr lang="en-US" sz="2200" dirty="0"/>
              <a:t> </a:t>
            </a:r>
            <a:r>
              <a:rPr lang="en-US" sz="2200" dirty="0" err="1"/>
              <a:t>pentru</a:t>
            </a:r>
            <a:r>
              <a:rPr lang="en-US" sz="2200" dirty="0"/>
              <a:t> a </a:t>
            </a:r>
            <a:r>
              <a:rPr lang="en-US" sz="2200" dirty="0" err="1"/>
              <a:t>ajunge</a:t>
            </a:r>
            <a:r>
              <a:rPr lang="en-US" sz="2200" dirty="0"/>
              <a:t> la </a:t>
            </a:r>
            <a:r>
              <a:rPr lang="en-US" sz="2200" dirty="0" err="1"/>
              <a:t>contactul</a:t>
            </a:r>
            <a:r>
              <a:rPr lang="en-US" sz="2200" dirty="0"/>
              <a:t> </a:t>
            </a:r>
            <a:r>
              <a:rPr lang="en-US" sz="2200" dirty="0" err="1"/>
              <a:t>anodului</a:t>
            </a:r>
            <a:r>
              <a:rPr lang="en-US" sz="2200" dirty="0"/>
              <a:t> </a:t>
            </a:r>
            <a:r>
              <a:rPr lang="en-US" sz="2200" dirty="0" err="1"/>
              <a:t>fără</a:t>
            </a:r>
            <a:r>
              <a:rPr lang="en-US" sz="2200" dirty="0"/>
              <a:t> </a:t>
            </a:r>
            <a:r>
              <a:rPr lang="en-US" sz="2200" dirty="0" err="1"/>
              <a:t>em</a:t>
            </a:r>
            <a:r>
              <a:rPr lang="ro-RO" sz="2200" dirty="0"/>
              <a:t>teri</a:t>
            </a:r>
            <a:r>
              <a:rPr lang="en-US" sz="2200" dirty="0"/>
              <a:t> </a:t>
            </a:r>
            <a:r>
              <a:rPr lang="en-US" sz="2200" dirty="0" err="1"/>
              <a:t>suplimentare</a:t>
            </a:r>
            <a:r>
              <a:rPr lang="en-US" sz="2200" dirty="0"/>
              <a:t> din </a:t>
            </a:r>
            <a:r>
              <a:rPr lang="en-US" sz="2200" dirty="0" err="1"/>
              <a:t>anod</a:t>
            </a:r>
            <a:r>
              <a:rPr lang="en-US" sz="2200" dirty="0"/>
              <a:t>.</a:t>
            </a:r>
          </a:p>
        </p:txBody>
      </p:sp>
    </p:spTree>
    <p:extLst>
      <p:ext uri="{BB962C8B-B14F-4D97-AF65-F5344CB8AC3E}">
        <p14:creationId xmlns:p14="http://schemas.microsoft.com/office/powerpoint/2010/main" val="3112035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67" y="228600"/>
            <a:ext cx="10426942" cy="566738"/>
          </a:xfrm>
        </p:spPr>
        <p:txBody>
          <a:bodyPr>
            <a:normAutofit fontScale="90000"/>
          </a:bodyPr>
          <a:lstStyle/>
          <a:p>
            <a:pPr>
              <a:defRPr/>
            </a:pPr>
            <a:r>
              <a:rPr lang="ro-RO" b="1" dirty="0"/>
              <a:t>DIACUL - </a:t>
            </a:r>
            <a:r>
              <a:rPr lang="ro-RO" b="1" dirty="0">
                <a:solidFill>
                  <a:srgbClr val="FF0000"/>
                </a:solidFill>
              </a:rPr>
              <a:t>Di</a:t>
            </a:r>
            <a:r>
              <a:rPr lang="ro-RO" b="1" dirty="0"/>
              <a:t>ode for </a:t>
            </a:r>
            <a:r>
              <a:rPr lang="ro-RO" b="1" dirty="0" err="1">
                <a:solidFill>
                  <a:srgbClr val="FF0000"/>
                </a:solidFill>
              </a:rPr>
              <a:t>A</a:t>
            </a:r>
            <a:r>
              <a:rPr lang="ro-RO" b="1" dirty="0" err="1"/>
              <a:t>lternating</a:t>
            </a:r>
            <a:r>
              <a:rPr lang="ro-RO" b="1" dirty="0"/>
              <a:t> </a:t>
            </a:r>
            <a:r>
              <a:rPr lang="ro-RO" b="1" dirty="0" err="1">
                <a:solidFill>
                  <a:srgbClr val="FF0000"/>
                </a:solidFill>
              </a:rPr>
              <a:t>C</a:t>
            </a:r>
            <a:r>
              <a:rPr lang="ro-RO" b="1" dirty="0" err="1"/>
              <a:t>urrent</a:t>
            </a:r>
            <a:endParaRPr lang="en-GB" b="1" dirty="0"/>
          </a:p>
        </p:txBody>
      </p:sp>
      <p:sp>
        <p:nvSpPr>
          <p:cNvPr id="28675" name="Content Placeholder 2"/>
          <p:cNvSpPr>
            <a:spLocks noGrp="1"/>
          </p:cNvSpPr>
          <p:nvPr>
            <p:ph idx="1"/>
          </p:nvPr>
        </p:nvSpPr>
        <p:spPr>
          <a:xfrm>
            <a:off x="478971" y="1174900"/>
            <a:ext cx="11425646" cy="1551047"/>
          </a:xfrm>
        </p:spPr>
        <p:txBody>
          <a:bodyPr>
            <a:normAutofit/>
          </a:bodyPr>
          <a:lstStyle/>
          <a:p>
            <a:r>
              <a:rPr lang="en-GB" altLang="en-US" sz="2200" dirty="0" err="1"/>
              <a:t>Diacul</a:t>
            </a:r>
            <a:r>
              <a:rPr lang="en-GB" altLang="en-US" sz="2200" dirty="0"/>
              <a:t> </a:t>
            </a:r>
            <a:r>
              <a:rPr lang="en-GB" altLang="en-US" sz="2200" dirty="0" err="1"/>
              <a:t>este</a:t>
            </a:r>
            <a:r>
              <a:rPr lang="en-GB" altLang="en-US" sz="2200" dirty="0"/>
              <a:t> format din </a:t>
            </a:r>
            <a:r>
              <a:rPr lang="ro-RO" altLang="en-US" sz="2200" dirty="0"/>
              <a:t>4(5) </a:t>
            </a:r>
            <a:r>
              <a:rPr lang="en-GB" altLang="en-US" sz="2200" dirty="0" err="1"/>
              <a:t>straturi</a:t>
            </a:r>
            <a:r>
              <a:rPr lang="en-GB" altLang="en-US" sz="2200" dirty="0"/>
              <a:t> </a:t>
            </a:r>
            <a:r>
              <a:rPr lang="en-GB" altLang="en-US" sz="2200" dirty="0" err="1"/>
              <a:t>succesive</a:t>
            </a:r>
            <a:r>
              <a:rPr lang="en-GB" altLang="en-US" sz="2200" dirty="0"/>
              <a:t> </a:t>
            </a:r>
            <a:r>
              <a:rPr lang="en-GB" altLang="en-US" sz="2200" dirty="0" err="1"/>
              <a:t>semiconductoare</a:t>
            </a:r>
            <a:r>
              <a:rPr lang="en-GB" altLang="en-US" sz="2200" dirty="0"/>
              <a:t> </a:t>
            </a:r>
            <a:r>
              <a:rPr lang="en-GB" altLang="en-US" sz="2200" i="1" dirty="0"/>
              <a:t>N-P-N-P-N</a:t>
            </a:r>
            <a:r>
              <a:rPr lang="en-GB" altLang="en-US" sz="2200" dirty="0"/>
              <a:t>, care </a:t>
            </a:r>
            <a:r>
              <a:rPr lang="en-GB" altLang="en-US" sz="2200" dirty="0" err="1"/>
              <a:t>după</a:t>
            </a:r>
            <a:r>
              <a:rPr lang="en-GB" altLang="en-US" sz="2200" dirty="0"/>
              <a:t> </a:t>
            </a:r>
            <a:r>
              <a:rPr lang="en-GB" altLang="en-US" sz="2200" dirty="0" err="1"/>
              <a:t>amorsare</a:t>
            </a:r>
            <a:r>
              <a:rPr lang="en-GB" altLang="en-US" sz="2200" dirty="0"/>
              <a:t> </a:t>
            </a:r>
            <a:r>
              <a:rPr lang="en-GB" altLang="en-US" sz="2200" dirty="0" err="1"/>
              <a:t>poate</a:t>
            </a:r>
            <a:r>
              <a:rPr lang="en-GB" altLang="en-US" sz="2200" dirty="0"/>
              <a:t> conduce </a:t>
            </a:r>
            <a:r>
              <a:rPr lang="en-GB" altLang="en-US" sz="2200" dirty="0" err="1"/>
              <a:t>în</a:t>
            </a:r>
            <a:r>
              <a:rPr lang="en-GB" altLang="en-US" sz="2200" dirty="0"/>
              <a:t> </a:t>
            </a:r>
            <a:r>
              <a:rPr lang="en-GB" altLang="en-US" sz="2200" dirty="0" err="1"/>
              <a:t>ambele</a:t>
            </a:r>
            <a:r>
              <a:rPr lang="en-GB" altLang="en-US" sz="2200" dirty="0"/>
              <a:t> </a:t>
            </a:r>
            <a:r>
              <a:rPr lang="en-GB" altLang="en-US" sz="2200" dirty="0" err="1"/>
              <a:t>sensuri</a:t>
            </a:r>
            <a:r>
              <a:rPr lang="en-GB" altLang="en-US" sz="2200" dirty="0"/>
              <a:t>. </a:t>
            </a:r>
            <a:r>
              <a:rPr lang="en-GB" altLang="en-US" sz="2200" dirty="0" err="1"/>
              <a:t>Diacul</a:t>
            </a:r>
            <a:r>
              <a:rPr lang="en-GB" altLang="en-US" sz="2200" dirty="0"/>
              <a:t> </a:t>
            </a:r>
            <a:r>
              <a:rPr lang="en-GB" altLang="en-US" sz="2200" dirty="0" err="1"/>
              <a:t>este</a:t>
            </a:r>
            <a:r>
              <a:rPr lang="en-GB" altLang="en-US" sz="2200" dirty="0"/>
              <a:t> </a:t>
            </a:r>
            <a:r>
              <a:rPr lang="en-GB" altLang="en-US" sz="2200" dirty="0" err="1"/>
              <a:t>prevăzut</a:t>
            </a:r>
            <a:r>
              <a:rPr lang="en-GB" altLang="en-US" sz="2200" dirty="0"/>
              <a:t> cu </a:t>
            </a:r>
            <a:r>
              <a:rPr lang="en-GB" altLang="en-US" sz="2200" dirty="0" err="1"/>
              <a:t>două</a:t>
            </a:r>
            <a:r>
              <a:rPr lang="en-GB" altLang="en-US" sz="2200" dirty="0"/>
              <a:t> </a:t>
            </a:r>
            <a:r>
              <a:rPr lang="en-GB" altLang="en-US" sz="2200" dirty="0" err="1"/>
              <a:t>terminale</a:t>
            </a:r>
            <a:r>
              <a:rPr lang="en-GB" altLang="en-US" sz="2200" dirty="0"/>
              <a:t> ANOD 1 (A1) </a:t>
            </a:r>
            <a:r>
              <a:rPr lang="en-GB" altLang="en-US" sz="2200" dirty="0" err="1"/>
              <a:t>conectat</a:t>
            </a:r>
            <a:r>
              <a:rPr lang="en-GB" altLang="en-US" sz="2200" dirty="0"/>
              <a:t> la prima </a:t>
            </a:r>
            <a:r>
              <a:rPr lang="en-GB" altLang="en-US" sz="2200" dirty="0" err="1"/>
              <a:t>regiune</a:t>
            </a:r>
            <a:r>
              <a:rPr lang="en-GB" altLang="en-US" sz="2200" dirty="0"/>
              <a:t> de tip </a:t>
            </a:r>
            <a:r>
              <a:rPr lang="en-GB" altLang="en-US" sz="2200" i="1" dirty="0"/>
              <a:t>N</a:t>
            </a:r>
            <a:r>
              <a:rPr lang="en-GB" altLang="en-US" sz="2200" dirty="0"/>
              <a:t> </a:t>
            </a:r>
            <a:r>
              <a:rPr lang="en-GB" altLang="en-US" sz="2200" dirty="0" err="1"/>
              <a:t>şi</a:t>
            </a:r>
            <a:r>
              <a:rPr lang="en-GB" altLang="en-US" sz="2200" dirty="0"/>
              <a:t> ANOD 2 (A2) </a:t>
            </a:r>
            <a:r>
              <a:rPr lang="en-GB" altLang="en-US" sz="2200" dirty="0" err="1"/>
              <a:t>conectat</a:t>
            </a:r>
            <a:r>
              <a:rPr lang="en-GB" altLang="en-US" sz="2200" dirty="0"/>
              <a:t> la ultima </a:t>
            </a:r>
            <a:r>
              <a:rPr lang="en-GB" altLang="en-US" sz="2200" dirty="0" err="1"/>
              <a:t>regiune</a:t>
            </a:r>
            <a:r>
              <a:rPr lang="en-GB" altLang="en-US" sz="2200" dirty="0"/>
              <a:t> de tip </a:t>
            </a:r>
            <a:r>
              <a:rPr lang="en-GB" altLang="en-US" sz="2200" i="1" dirty="0"/>
              <a:t>N</a:t>
            </a:r>
            <a:r>
              <a:rPr lang="en-GB" altLang="en-US" sz="2200" dirty="0"/>
              <a:t>. </a:t>
            </a:r>
            <a:endParaRPr lang="ro-RO" altLang="en-US" sz="2200" dirty="0"/>
          </a:p>
          <a:p>
            <a:r>
              <a:rPr lang="en-GB" altLang="en-US" sz="2200" dirty="0" err="1"/>
              <a:t>Diacul</a:t>
            </a:r>
            <a:r>
              <a:rPr lang="en-GB" altLang="en-US" sz="2200" dirty="0"/>
              <a:t> </a:t>
            </a:r>
            <a:r>
              <a:rPr lang="en-GB" altLang="en-US" sz="2200" dirty="0" err="1"/>
              <a:t>este</a:t>
            </a:r>
            <a:r>
              <a:rPr lang="en-GB" altLang="en-US" sz="2200" dirty="0"/>
              <a:t> format din </a:t>
            </a:r>
            <a:r>
              <a:rPr lang="en-GB" altLang="en-US" sz="2200" dirty="0" err="1"/>
              <a:t>două</a:t>
            </a:r>
            <a:r>
              <a:rPr lang="en-GB" altLang="en-US" sz="2200" dirty="0"/>
              <a:t> </a:t>
            </a:r>
            <a:r>
              <a:rPr lang="en-GB" altLang="en-US" sz="2200" dirty="0" err="1"/>
              <a:t>tiristoare</a:t>
            </a:r>
            <a:r>
              <a:rPr lang="en-GB" altLang="en-US" sz="2200" dirty="0"/>
              <a:t> </a:t>
            </a:r>
            <a:r>
              <a:rPr lang="en-GB" altLang="en-US" sz="2200" dirty="0" err="1"/>
              <a:t>conectate</a:t>
            </a:r>
            <a:r>
              <a:rPr lang="en-GB" altLang="en-US" sz="2200" dirty="0"/>
              <a:t> </a:t>
            </a:r>
            <a:r>
              <a:rPr lang="en-GB" altLang="en-US" sz="2200" dirty="0" err="1"/>
              <a:t>în</a:t>
            </a:r>
            <a:r>
              <a:rPr lang="en-GB" altLang="en-US" sz="2200" dirty="0"/>
              <a:t> </a:t>
            </a:r>
            <a:r>
              <a:rPr lang="en-GB" altLang="en-US" sz="2200" dirty="0" err="1"/>
              <a:t>paralel</a:t>
            </a:r>
            <a:r>
              <a:rPr lang="en-GB" altLang="en-US" sz="2200" dirty="0"/>
              <a:t> </a:t>
            </a:r>
            <a:r>
              <a:rPr lang="en-GB" altLang="en-US" sz="2200" dirty="0" err="1"/>
              <a:t>în</a:t>
            </a:r>
            <a:r>
              <a:rPr lang="en-GB" altLang="en-US" sz="2200" dirty="0"/>
              <a:t> </a:t>
            </a:r>
            <a:r>
              <a:rPr lang="en-GB" altLang="en-US" sz="2200" dirty="0" err="1"/>
              <a:t>sensuri</a:t>
            </a:r>
            <a:r>
              <a:rPr lang="en-GB" altLang="en-US" sz="2200" dirty="0"/>
              <a:t> </a:t>
            </a:r>
            <a:r>
              <a:rPr lang="en-GB" altLang="en-US" sz="2200" dirty="0" err="1"/>
              <a:t>opuse</a:t>
            </a:r>
            <a:endParaRPr lang="en-GB" altLang="en-US" sz="2200" dirty="0"/>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2361" y="3076347"/>
            <a:ext cx="7063676" cy="30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908166" y="3260569"/>
            <a:ext cx="3341104" cy="2942298"/>
          </a:xfrm>
          <a:prstGeom prst="rect">
            <a:avLst/>
          </a:prstGeom>
        </p:spPr>
      </p:pic>
    </p:spTree>
    <p:extLst>
      <p:ext uri="{BB962C8B-B14F-4D97-AF65-F5344CB8AC3E}">
        <p14:creationId xmlns:p14="http://schemas.microsoft.com/office/powerpoint/2010/main" val="263460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2057400" cy="533400"/>
          </a:xfrm>
        </p:spPr>
        <p:txBody>
          <a:bodyPr>
            <a:normAutofit fontScale="90000"/>
          </a:bodyPr>
          <a:lstStyle/>
          <a:p>
            <a:pPr>
              <a:defRPr/>
            </a:pPr>
            <a:r>
              <a:rPr lang="ro-RO" dirty="0"/>
              <a:t>DIACUL</a:t>
            </a:r>
            <a:endParaRPr lang="en-GB" dirty="0"/>
          </a:p>
        </p:txBody>
      </p:sp>
      <p:sp>
        <p:nvSpPr>
          <p:cNvPr id="29701" name="Rectangle 4"/>
          <p:cNvSpPr>
            <a:spLocks noChangeArrowheads="1"/>
          </p:cNvSpPr>
          <p:nvPr/>
        </p:nvSpPr>
        <p:spPr bwMode="auto">
          <a:xfrm>
            <a:off x="574766" y="1066801"/>
            <a:ext cx="1137339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n-GB" altLang="en-US" sz="2200" dirty="0" err="1"/>
              <a:t>Bornele</a:t>
            </a:r>
            <a:r>
              <a:rPr lang="en-GB" altLang="en-US" sz="2200" dirty="0"/>
              <a:t> </a:t>
            </a:r>
            <a:r>
              <a:rPr lang="en-GB" altLang="en-US" sz="2200" dirty="0" err="1"/>
              <a:t>diacului</a:t>
            </a:r>
            <a:r>
              <a:rPr lang="en-GB" altLang="en-US" sz="2200" dirty="0"/>
              <a:t> </a:t>
            </a:r>
            <a:r>
              <a:rPr lang="en-GB" altLang="en-US" sz="2200" dirty="0" err="1"/>
              <a:t>sunt</a:t>
            </a:r>
            <a:r>
              <a:rPr lang="en-GB" altLang="en-US" sz="2200" dirty="0"/>
              <a:t> </a:t>
            </a:r>
            <a:r>
              <a:rPr lang="en-GB" altLang="en-US" sz="2200" dirty="0" err="1"/>
              <a:t>numite</a:t>
            </a:r>
            <a:r>
              <a:rPr lang="en-GB" altLang="en-US" sz="2200" dirty="0"/>
              <a:t> </a:t>
            </a:r>
            <a:r>
              <a:rPr lang="en-GB" altLang="en-US" sz="2200" dirty="0" err="1"/>
              <a:t>Anod</a:t>
            </a:r>
            <a:r>
              <a:rPr lang="en-GB" altLang="en-US" sz="2200" dirty="0"/>
              <a:t> 1 (A1) </a:t>
            </a:r>
            <a:r>
              <a:rPr lang="en-GB" altLang="en-US" sz="2200" dirty="0" err="1"/>
              <a:t>și</a:t>
            </a:r>
            <a:r>
              <a:rPr lang="en-GB" altLang="en-US" sz="2200" dirty="0"/>
              <a:t> </a:t>
            </a:r>
            <a:r>
              <a:rPr lang="en-GB" altLang="en-US" sz="2200" dirty="0" err="1"/>
              <a:t>Anod</a:t>
            </a:r>
            <a:r>
              <a:rPr lang="en-GB" altLang="en-US" sz="2200" dirty="0"/>
              <a:t> 2 (A2), </a:t>
            </a:r>
            <a:r>
              <a:rPr lang="en-GB" altLang="en-US" sz="2200" dirty="0" err="1"/>
              <a:t>fiindcă</a:t>
            </a:r>
            <a:r>
              <a:rPr lang="en-GB" altLang="en-US" sz="2200" dirty="0"/>
              <a:t> el nu are </a:t>
            </a:r>
            <a:r>
              <a:rPr lang="en-GB" altLang="en-US" sz="2200" dirty="0" err="1"/>
              <a:t>polaritate</a:t>
            </a:r>
            <a:r>
              <a:rPr lang="en-GB" altLang="en-US" sz="2200" dirty="0"/>
              <a:t>. </a:t>
            </a:r>
            <a:r>
              <a:rPr lang="en-GB" altLang="en-US" sz="2200" dirty="0" err="1"/>
              <a:t>Termenul</a:t>
            </a:r>
            <a:r>
              <a:rPr lang="en-GB" altLang="en-US" sz="2200" dirty="0"/>
              <a:t> DIAC </a:t>
            </a:r>
            <a:r>
              <a:rPr lang="en-GB" altLang="en-US" sz="2200" dirty="0" err="1"/>
              <a:t>este</a:t>
            </a:r>
            <a:r>
              <a:rPr lang="en-GB" altLang="en-US" sz="2200" dirty="0"/>
              <a:t> un </a:t>
            </a:r>
            <a:r>
              <a:rPr lang="en-GB" altLang="en-US" sz="2200" dirty="0" err="1"/>
              <a:t>acronim</a:t>
            </a:r>
            <a:r>
              <a:rPr lang="en-GB" altLang="en-US" sz="2200" dirty="0"/>
              <a:t> de la </a:t>
            </a:r>
            <a:r>
              <a:rPr lang="en-GB" altLang="en-US" sz="2200" dirty="0" err="1">
                <a:hlinkClick r:id="rId2" tooltip="Limba engleză"/>
              </a:rPr>
              <a:t>englezescul</a:t>
            </a:r>
            <a:r>
              <a:rPr lang="en-GB" altLang="en-US" sz="2200" dirty="0"/>
              <a:t> </a:t>
            </a:r>
            <a:r>
              <a:rPr lang="en-GB" altLang="en-US" sz="2200" b="1" i="1" dirty="0"/>
              <a:t>Di</a:t>
            </a:r>
            <a:r>
              <a:rPr lang="en-GB" altLang="en-US" sz="2200" i="1" dirty="0"/>
              <a:t>ode</a:t>
            </a:r>
            <a:r>
              <a:rPr lang="ro-RO" altLang="en-US" sz="2200" i="1" dirty="0"/>
              <a:t> </a:t>
            </a:r>
            <a:r>
              <a:rPr lang="en-GB" altLang="en-US" sz="2200" i="1" dirty="0"/>
              <a:t>for </a:t>
            </a:r>
            <a:r>
              <a:rPr lang="en-GB" altLang="en-US" sz="2200" b="1" i="1" dirty="0"/>
              <a:t>A</a:t>
            </a:r>
            <a:r>
              <a:rPr lang="en-GB" altLang="en-US" sz="2200" i="1" dirty="0"/>
              <a:t>lternative </a:t>
            </a:r>
            <a:r>
              <a:rPr lang="en-GB" altLang="en-US" sz="2200" b="1" i="1" dirty="0"/>
              <a:t>C</a:t>
            </a:r>
            <a:r>
              <a:rPr lang="en-GB" altLang="en-US" sz="2200" i="1" dirty="0"/>
              <a:t>urrent</a:t>
            </a:r>
            <a:r>
              <a:rPr lang="en-GB" altLang="en-US" sz="2200" dirty="0"/>
              <a:t> (</a:t>
            </a:r>
            <a:r>
              <a:rPr lang="en-GB" altLang="en-US" sz="2200" dirty="0" err="1"/>
              <a:t>diodă</a:t>
            </a:r>
            <a:r>
              <a:rPr lang="en-GB" altLang="en-US" sz="2200" dirty="0"/>
              <a:t> </a:t>
            </a:r>
            <a:r>
              <a:rPr lang="en-GB" altLang="en-US" sz="2200" dirty="0" err="1"/>
              <a:t>pentru</a:t>
            </a:r>
            <a:r>
              <a:rPr lang="en-GB" altLang="en-US" sz="2200" dirty="0"/>
              <a:t> </a:t>
            </a:r>
            <a:r>
              <a:rPr lang="en-GB" altLang="en-US" sz="2200" dirty="0" err="1"/>
              <a:t>curent</a:t>
            </a:r>
            <a:r>
              <a:rPr lang="en-GB" altLang="en-US" sz="2200" dirty="0"/>
              <a:t> </a:t>
            </a:r>
            <a:r>
              <a:rPr lang="en-GB" altLang="en-US" sz="2200" dirty="0" err="1"/>
              <a:t>alternativ</a:t>
            </a:r>
            <a:r>
              <a:rPr lang="en-GB" altLang="en-US" sz="2200" dirty="0"/>
              <a:t>).</a:t>
            </a:r>
            <a:r>
              <a:rPr lang="ro-RO" altLang="en-US" sz="2200" dirty="0"/>
              <a:t> </a:t>
            </a:r>
            <a:r>
              <a:rPr lang="ro-RO" altLang="en-US" sz="2200" b="1" dirty="0" err="1"/>
              <a:t>DIACul</a:t>
            </a:r>
            <a:r>
              <a:rPr lang="ro-RO" altLang="en-US" sz="2200" b="1" dirty="0"/>
              <a:t> nu are terminal (poartă) de control! </a:t>
            </a:r>
            <a:r>
              <a:rPr lang="ro-RO" altLang="en-US" sz="2200" b="1" dirty="0" err="1"/>
              <a:t>DIACul</a:t>
            </a:r>
            <a:r>
              <a:rPr lang="ro-RO" altLang="en-US" sz="2200" b="1" dirty="0"/>
              <a:t> </a:t>
            </a:r>
            <a:r>
              <a:rPr lang="en-GB" altLang="en-US" sz="2200" dirty="0" err="1"/>
              <a:t>este</a:t>
            </a:r>
            <a:r>
              <a:rPr lang="en-GB" altLang="en-US" sz="2200" dirty="0"/>
              <a:t> un </a:t>
            </a:r>
            <a:r>
              <a:rPr lang="en-GB" altLang="en-US" sz="2200" dirty="0" err="1">
                <a:hlinkClick r:id="rId3" tooltip="Tiristor"/>
              </a:rPr>
              <a:t>tiristor</a:t>
            </a:r>
            <a:r>
              <a:rPr lang="en-GB" altLang="en-US" sz="2200" dirty="0"/>
              <a:t> </a:t>
            </a:r>
            <a:r>
              <a:rPr lang="en-GB" altLang="en-US" sz="2200" dirty="0" err="1"/>
              <a:t>compus</a:t>
            </a:r>
            <a:r>
              <a:rPr lang="en-GB" altLang="en-US" sz="2200" dirty="0"/>
              <a:t> </a:t>
            </a:r>
            <a:r>
              <a:rPr lang="en-GB" altLang="en-US" sz="2200" dirty="0" err="1"/>
              <a:t>dintr</a:t>
            </a:r>
            <a:r>
              <a:rPr lang="en-GB" altLang="en-US" sz="2200" dirty="0"/>
              <a:t>-o </a:t>
            </a:r>
            <a:r>
              <a:rPr lang="en-GB" altLang="en-US" sz="2200" dirty="0" err="1">
                <a:hlinkClick r:id="rId4" tooltip="Joncțiune p-n"/>
              </a:rPr>
              <a:t>joncțiune</a:t>
            </a:r>
            <a:r>
              <a:rPr lang="en-GB" altLang="en-US" sz="2200" dirty="0">
                <a:hlinkClick r:id="rId4" tooltip="Joncțiune p-n"/>
              </a:rPr>
              <a:t> </a:t>
            </a:r>
            <a:r>
              <a:rPr lang="en-GB" altLang="en-US" sz="2200" dirty="0" err="1">
                <a:hlinkClick r:id="rId4" tooltip="Joncțiune p-n"/>
              </a:rPr>
              <a:t>triplă</a:t>
            </a:r>
            <a:r>
              <a:rPr lang="en-GB" altLang="en-US" sz="2200" dirty="0">
                <a:hlinkClick r:id="rId4" tooltip="Joncțiune p-n"/>
              </a:rPr>
              <a:t> </a:t>
            </a:r>
            <a:r>
              <a:rPr lang="en-GB" altLang="en-US" sz="2200" i="1" dirty="0">
                <a:hlinkClick r:id="rId4" tooltip="Joncțiune p-n"/>
              </a:rPr>
              <a:t>P</a:t>
            </a:r>
            <a:r>
              <a:rPr lang="ro-RO" altLang="en-US" sz="2200" i="1" dirty="0">
                <a:hlinkClick r:id="rId4" tooltip="Joncțiune p-n"/>
              </a:rPr>
              <a:t>-</a:t>
            </a:r>
            <a:r>
              <a:rPr lang="en-GB" altLang="en-US" sz="2200" i="1" dirty="0">
                <a:hlinkClick r:id="rId4" tooltip="Joncțiune p-n"/>
              </a:rPr>
              <a:t>N</a:t>
            </a:r>
            <a:r>
              <a:rPr lang="ro-RO" altLang="en-US" sz="2200" i="1" dirty="0">
                <a:hlinkClick r:id="rId4" tooltip="Joncțiune p-n"/>
              </a:rPr>
              <a:t>-</a:t>
            </a:r>
            <a:r>
              <a:rPr lang="en-GB" altLang="en-US" sz="2200" i="1" dirty="0">
                <a:hlinkClick r:id="rId4" tooltip="Joncțiune p-n"/>
              </a:rPr>
              <a:t>P</a:t>
            </a:r>
            <a:r>
              <a:rPr lang="ro-RO" altLang="en-US" sz="2200" i="1" dirty="0">
                <a:hlinkClick r:id="rId4" tooltip="Joncțiune p-n"/>
              </a:rPr>
              <a:t>-</a:t>
            </a:r>
            <a:r>
              <a:rPr lang="en-GB" altLang="en-US" sz="2200" i="1" dirty="0">
                <a:hlinkClick r:id="rId4" tooltip="Joncțiune p-n"/>
              </a:rPr>
              <a:t>N</a:t>
            </a:r>
            <a:r>
              <a:rPr lang="en-GB" altLang="en-US" sz="2200" dirty="0"/>
              <a:t>. </a:t>
            </a:r>
            <a:r>
              <a:rPr lang="en-GB" altLang="en-US" sz="2200" dirty="0" err="1"/>
              <a:t>Extremitățile</a:t>
            </a:r>
            <a:r>
              <a:rPr lang="en-GB" altLang="en-US" sz="2200" dirty="0"/>
              <a:t> sale sunt </a:t>
            </a:r>
            <a:r>
              <a:rPr lang="en-GB" altLang="en-US" sz="2200" dirty="0" err="1"/>
              <a:t>mai</a:t>
            </a:r>
            <a:r>
              <a:rPr lang="en-GB" altLang="en-US" sz="2200" dirty="0"/>
              <a:t> </a:t>
            </a:r>
            <a:r>
              <a:rPr lang="en-GB" altLang="en-US" sz="2200" dirty="0" err="1"/>
              <a:t>puternic</a:t>
            </a:r>
            <a:r>
              <a:rPr lang="en-GB" altLang="en-US" sz="2200" dirty="0"/>
              <a:t> </a:t>
            </a:r>
            <a:r>
              <a:rPr lang="ro-RO" altLang="en-US" sz="2200" dirty="0"/>
              <a:t>d</a:t>
            </a:r>
            <a:r>
              <a:rPr lang="en-GB" altLang="en-US" sz="2200" dirty="0" err="1"/>
              <a:t>opate</a:t>
            </a:r>
            <a:r>
              <a:rPr lang="en-GB" altLang="en-US" sz="2200" dirty="0"/>
              <a:t>.</a:t>
            </a:r>
            <a:endParaRPr lang="ro-RO" altLang="en-US" sz="2200" dirty="0"/>
          </a:p>
          <a:p>
            <a:pPr>
              <a:lnSpc>
                <a:spcPct val="100000"/>
              </a:lnSpc>
              <a:spcBef>
                <a:spcPct val="0"/>
              </a:spcBef>
              <a:buClrTx/>
              <a:buSzTx/>
              <a:buFontTx/>
              <a:buNone/>
            </a:pPr>
            <a:r>
              <a:rPr lang="ro-RO" altLang="en-US" sz="2200" dirty="0"/>
              <a:t>P</a:t>
            </a:r>
            <a:r>
              <a:rPr lang="en-GB" altLang="en-US" sz="2200" dirty="0" err="1"/>
              <a:t>ot</a:t>
            </a:r>
            <a:r>
              <a:rPr lang="en-GB" altLang="en-US" sz="2200" dirty="0"/>
              <a:t> fi </a:t>
            </a:r>
            <a:r>
              <a:rPr lang="en-GB" altLang="en-US" sz="2200" dirty="0" err="1"/>
              <a:t>pornite</a:t>
            </a:r>
            <a:r>
              <a:rPr lang="en-GB" altLang="en-US" sz="2200" dirty="0"/>
              <a:t> </a:t>
            </a:r>
            <a:r>
              <a:rPr lang="en-GB" altLang="en-US" sz="2200" dirty="0" err="1"/>
              <a:t>sau</a:t>
            </a:r>
            <a:r>
              <a:rPr lang="en-GB" altLang="en-US" sz="2200" dirty="0"/>
              <a:t> </a:t>
            </a:r>
            <a:r>
              <a:rPr lang="en-GB" altLang="en-US" sz="2200" dirty="0" err="1"/>
              <a:t>oprite</a:t>
            </a:r>
            <a:r>
              <a:rPr lang="en-GB" altLang="en-US" sz="2200" dirty="0"/>
              <a:t> </a:t>
            </a:r>
            <a:r>
              <a:rPr lang="en-GB" altLang="en-US" sz="2200" dirty="0" err="1"/>
              <a:t>prin</a:t>
            </a:r>
            <a:r>
              <a:rPr lang="en-GB" altLang="en-US" sz="2200" dirty="0"/>
              <a:t> </a:t>
            </a:r>
            <a:r>
              <a:rPr lang="en-GB" altLang="en-US" sz="2200" dirty="0" err="1"/>
              <a:t>simpla</a:t>
            </a:r>
            <a:r>
              <a:rPr lang="en-GB" altLang="en-US" sz="2200" dirty="0"/>
              <a:t> </a:t>
            </a:r>
            <a:r>
              <a:rPr lang="en-GB" altLang="en-US" sz="2200" dirty="0" err="1"/>
              <a:t>reducere</a:t>
            </a:r>
            <a:r>
              <a:rPr lang="en-GB" altLang="en-US" sz="2200" dirty="0"/>
              <a:t> a </a:t>
            </a:r>
            <a:r>
              <a:rPr lang="en-GB" altLang="en-US" sz="2200" dirty="0" err="1"/>
              <a:t>nivelului</a:t>
            </a:r>
            <a:r>
              <a:rPr lang="en-GB" altLang="en-US" sz="2200" dirty="0"/>
              <a:t> de </a:t>
            </a:r>
            <a:r>
              <a:rPr lang="en-GB" altLang="en-US" sz="2200" dirty="0" err="1"/>
              <a:t>tensiune</a:t>
            </a:r>
            <a:r>
              <a:rPr lang="en-GB" altLang="en-US" sz="2200" dirty="0"/>
              <a:t> sub </a:t>
            </a:r>
            <a:r>
              <a:rPr lang="en-GB" altLang="en-US" sz="2200" dirty="0" err="1"/>
              <a:t>tensiunea</a:t>
            </a:r>
            <a:r>
              <a:rPr lang="en-GB" altLang="en-US" sz="2200" dirty="0"/>
              <a:t> de </a:t>
            </a:r>
            <a:r>
              <a:rPr lang="en-GB" altLang="en-US" sz="2200" dirty="0" err="1"/>
              <a:t>avalanșă</a:t>
            </a:r>
            <a:r>
              <a:rPr lang="en-GB" altLang="en-US" sz="2200" dirty="0"/>
              <a:t> </a:t>
            </a:r>
            <a:r>
              <a:rPr lang="en-GB" altLang="en-US" sz="2200" dirty="0" err="1"/>
              <a:t>și</a:t>
            </a:r>
            <a:r>
              <a:rPr lang="en-GB" altLang="en-US" sz="2200" dirty="0"/>
              <a:t> se </a:t>
            </a:r>
            <a:r>
              <a:rPr lang="en-GB" altLang="en-US" sz="2200" dirty="0" err="1"/>
              <a:t>poate</a:t>
            </a:r>
            <a:r>
              <a:rPr lang="en-GB" altLang="en-US" sz="2200" dirty="0"/>
              <a:t> face </a:t>
            </a:r>
            <a:r>
              <a:rPr lang="en-GB" altLang="en-US" sz="2200" dirty="0" err="1"/>
              <a:t>în</a:t>
            </a:r>
            <a:r>
              <a:rPr lang="en-GB" altLang="en-US" sz="2200" dirty="0"/>
              <a:t> </a:t>
            </a:r>
            <a:r>
              <a:rPr lang="en-GB" altLang="en-US" sz="2200" dirty="0" err="1"/>
              <a:t>ambele</a:t>
            </a:r>
            <a:r>
              <a:rPr lang="en-GB" altLang="en-US" sz="2200" dirty="0"/>
              <a:t> </a:t>
            </a:r>
            <a:r>
              <a:rPr lang="en-GB" altLang="en-US" sz="2200" dirty="0" err="1"/>
              <a:t>polarități</a:t>
            </a:r>
            <a:r>
              <a:rPr lang="en-GB" altLang="en-US" sz="2200" dirty="0"/>
              <a:t>.</a:t>
            </a:r>
          </a:p>
        </p:txBody>
      </p:sp>
      <p:pic>
        <p:nvPicPr>
          <p:cNvPr id="3" name="Imagine 2">
            <a:extLst>
              <a:ext uri="{FF2B5EF4-FFF2-40B4-BE49-F238E27FC236}">
                <a16:creationId xmlns:a16="http://schemas.microsoft.com/office/drawing/2014/main" id="{9EFF2A70-6BAF-6AC7-D9BF-D0BD7589D652}"/>
              </a:ext>
            </a:extLst>
          </p:cNvPr>
          <p:cNvPicPr>
            <a:picLocks noChangeAspect="1"/>
          </p:cNvPicPr>
          <p:nvPr/>
        </p:nvPicPr>
        <p:blipFill>
          <a:blip r:embed="rId5"/>
          <a:stretch>
            <a:fillRect/>
          </a:stretch>
        </p:blipFill>
        <p:spPr>
          <a:xfrm>
            <a:off x="4724400" y="3997832"/>
            <a:ext cx="1673463" cy="1941217"/>
          </a:xfrm>
          <a:prstGeom prst="rect">
            <a:avLst/>
          </a:prstGeom>
        </p:spPr>
      </p:pic>
      <p:pic>
        <p:nvPicPr>
          <p:cNvPr id="6" name="Imagine 5">
            <a:extLst>
              <a:ext uri="{FF2B5EF4-FFF2-40B4-BE49-F238E27FC236}">
                <a16:creationId xmlns:a16="http://schemas.microsoft.com/office/drawing/2014/main" id="{58C0AC88-A74D-597E-F245-CF1F0D687990}"/>
              </a:ext>
            </a:extLst>
          </p:cNvPr>
          <p:cNvPicPr>
            <a:picLocks noChangeAspect="1"/>
          </p:cNvPicPr>
          <p:nvPr/>
        </p:nvPicPr>
        <p:blipFill>
          <a:blip r:embed="rId6"/>
          <a:stretch>
            <a:fillRect/>
          </a:stretch>
        </p:blipFill>
        <p:spPr>
          <a:xfrm>
            <a:off x="978379" y="3386513"/>
            <a:ext cx="3573493" cy="3126807"/>
          </a:xfrm>
          <a:prstGeom prst="rect">
            <a:avLst/>
          </a:prstGeom>
        </p:spPr>
      </p:pic>
    </p:spTree>
    <p:extLst>
      <p:ext uri="{BB962C8B-B14F-4D97-AF65-F5344CB8AC3E}">
        <p14:creationId xmlns:p14="http://schemas.microsoft.com/office/powerpoint/2010/main" val="2089465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C3AD54-10BB-4E38-EC02-2A1C2167A9C9}"/>
              </a:ext>
            </a:extLst>
          </p:cNvPr>
          <p:cNvSpPr>
            <a:spLocks noGrp="1"/>
          </p:cNvSpPr>
          <p:nvPr>
            <p:ph type="title"/>
          </p:nvPr>
        </p:nvSpPr>
        <p:spPr>
          <a:xfrm>
            <a:off x="838200" y="365125"/>
            <a:ext cx="5390072" cy="859825"/>
          </a:xfrm>
        </p:spPr>
        <p:txBody>
          <a:bodyPr>
            <a:normAutofit/>
          </a:bodyPr>
          <a:lstStyle/>
          <a:p>
            <a:r>
              <a:rPr lang="ro-RO" dirty="0"/>
              <a:t>Funcționarea </a:t>
            </a:r>
            <a:r>
              <a:rPr lang="ro-RO" dirty="0" err="1"/>
              <a:t>DIACului</a:t>
            </a:r>
            <a:endParaRPr lang="en-US" dirty="0"/>
          </a:p>
        </p:txBody>
      </p:sp>
      <p:sp>
        <p:nvSpPr>
          <p:cNvPr id="3" name="Substituent conținut 2">
            <a:extLst>
              <a:ext uri="{FF2B5EF4-FFF2-40B4-BE49-F238E27FC236}">
                <a16:creationId xmlns:a16="http://schemas.microsoft.com/office/drawing/2014/main" id="{E79336C5-6DF7-9D2C-E685-68CA3269D851}"/>
              </a:ext>
            </a:extLst>
          </p:cNvPr>
          <p:cNvSpPr>
            <a:spLocks noGrp="1"/>
          </p:cNvSpPr>
          <p:nvPr>
            <p:ph idx="1"/>
          </p:nvPr>
        </p:nvSpPr>
        <p:spPr>
          <a:xfrm>
            <a:off x="199521" y="1004746"/>
            <a:ext cx="6479185" cy="5458020"/>
          </a:xfrm>
        </p:spPr>
        <p:txBody>
          <a:bodyPr>
            <a:noAutofit/>
          </a:bodyPr>
          <a:lstStyle/>
          <a:p>
            <a:r>
              <a:rPr lang="en-US" sz="2200" dirty="0" err="1"/>
              <a:t>Imaginea</a:t>
            </a:r>
            <a:r>
              <a:rPr lang="en-US" sz="2200" dirty="0"/>
              <a:t> </a:t>
            </a:r>
            <a:r>
              <a:rPr lang="en-US" sz="2200" dirty="0" err="1"/>
              <a:t>arată</a:t>
            </a:r>
            <a:r>
              <a:rPr lang="en-US" sz="2200" dirty="0"/>
              <a:t> </a:t>
            </a:r>
            <a:r>
              <a:rPr lang="en-US" sz="2200" dirty="0" err="1"/>
              <a:t>funcționarea</a:t>
            </a:r>
            <a:r>
              <a:rPr lang="en-US" sz="2200" dirty="0"/>
              <a:t> a DIAC-</a:t>
            </a:r>
            <a:r>
              <a:rPr lang="en-US" sz="2200" dirty="0" err="1"/>
              <a:t>ului</a:t>
            </a:r>
            <a:r>
              <a:rPr lang="en-US" sz="2200" dirty="0"/>
              <a:t> cu </a:t>
            </a:r>
            <a:r>
              <a:rPr lang="en-US" sz="2200" dirty="0" err="1"/>
              <a:t>respectarea</a:t>
            </a:r>
            <a:r>
              <a:rPr lang="en-US" sz="2200" dirty="0"/>
              <a:t> </a:t>
            </a:r>
            <a:r>
              <a:rPr lang="en-US" sz="2200" dirty="0" err="1"/>
              <a:t>polarităților</a:t>
            </a:r>
            <a:r>
              <a:rPr lang="en-US" sz="2200" dirty="0"/>
              <a:t>. </a:t>
            </a:r>
            <a:endParaRPr lang="ro-RO" sz="2200" dirty="0"/>
          </a:p>
          <a:p>
            <a:r>
              <a:rPr lang="en-US" sz="2200" dirty="0" err="1"/>
              <a:t>Considerați</a:t>
            </a:r>
            <a:r>
              <a:rPr lang="en-US" sz="2200" dirty="0"/>
              <a:t> </a:t>
            </a:r>
            <a:r>
              <a:rPr lang="en-US" sz="2200" dirty="0" err="1"/>
              <a:t>terminalul</a:t>
            </a:r>
            <a:r>
              <a:rPr lang="en-US" sz="2200" dirty="0"/>
              <a:t> MT1 ca </a:t>
            </a:r>
            <a:r>
              <a:rPr lang="en-US" sz="2200" dirty="0" err="1"/>
              <a:t>fiind</a:t>
            </a:r>
            <a:r>
              <a:rPr lang="en-US" sz="2200" dirty="0"/>
              <a:t> </a:t>
            </a:r>
            <a:r>
              <a:rPr lang="en-US" sz="2200" dirty="0" err="1"/>
              <a:t>pozitiv</a:t>
            </a:r>
            <a:r>
              <a:rPr lang="en-US" sz="2200" dirty="0"/>
              <a:t>, </a:t>
            </a:r>
            <a:r>
              <a:rPr lang="en-US" sz="2200" dirty="0" err="1"/>
              <a:t>apoi</a:t>
            </a:r>
            <a:r>
              <a:rPr lang="en-US" sz="2200" dirty="0"/>
              <a:t> </a:t>
            </a:r>
            <a:r>
              <a:rPr lang="en-US" sz="2200" dirty="0" err="1"/>
              <a:t>stratul</a:t>
            </a:r>
            <a:r>
              <a:rPr lang="en-US" sz="2200" dirty="0"/>
              <a:t> P1 din </a:t>
            </a:r>
            <a:r>
              <a:rPr lang="en-US" sz="2200" dirty="0" err="1"/>
              <a:t>apropierea</a:t>
            </a:r>
            <a:r>
              <a:rPr lang="en-US" sz="2200" dirty="0"/>
              <a:t> MT1 </a:t>
            </a:r>
            <a:r>
              <a:rPr lang="en-US" sz="2200" dirty="0" err="1"/>
              <a:t>va</a:t>
            </a:r>
            <a:r>
              <a:rPr lang="en-US" sz="2200" dirty="0"/>
              <a:t> fi </a:t>
            </a:r>
            <a:r>
              <a:rPr lang="en-US" sz="2200" dirty="0" err="1"/>
              <a:t>activat</a:t>
            </a:r>
            <a:r>
              <a:rPr lang="en-US" sz="2200" dirty="0"/>
              <a:t>, </a:t>
            </a:r>
            <a:r>
              <a:rPr lang="en-US" sz="2200" dirty="0" err="1"/>
              <a:t>astfel</a:t>
            </a:r>
            <a:r>
              <a:rPr lang="en-US" sz="2200" dirty="0"/>
              <a:t> </a:t>
            </a:r>
            <a:r>
              <a:rPr lang="en-US" sz="2200" dirty="0" err="1"/>
              <a:t>încât</a:t>
            </a:r>
            <a:r>
              <a:rPr lang="en-US" sz="2200" dirty="0"/>
              <a:t> </a:t>
            </a:r>
            <a:r>
              <a:rPr lang="en-US" sz="2200" dirty="0" err="1"/>
              <a:t>conducerea</a:t>
            </a:r>
            <a:r>
              <a:rPr lang="en-US" sz="2200" dirty="0"/>
              <a:t> </a:t>
            </a:r>
            <a:r>
              <a:rPr lang="en-US" sz="2200" dirty="0" err="1"/>
              <a:t>va</a:t>
            </a:r>
            <a:r>
              <a:rPr lang="en-US" sz="2200" dirty="0"/>
              <a:t> </a:t>
            </a:r>
            <a:r>
              <a:rPr lang="en-US" sz="2200" dirty="0" err="1"/>
              <a:t>avea</a:t>
            </a:r>
            <a:r>
              <a:rPr lang="en-US" sz="2200" dirty="0"/>
              <a:t> loc </a:t>
            </a:r>
            <a:r>
              <a:rPr lang="en-US" sz="2200" dirty="0" err="1"/>
              <a:t>în</a:t>
            </a:r>
            <a:r>
              <a:rPr lang="en-US" sz="2200" dirty="0"/>
              <a:t> </a:t>
            </a:r>
            <a:r>
              <a:rPr lang="en-US" sz="2200" dirty="0" err="1"/>
              <a:t>ordinea</a:t>
            </a:r>
            <a:r>
              <a:rPr lang="en-US" sz="2200" dirty="0"/>
              <a:t> P1-N2-P2-N3. Când </a:t>
            </a:r>
            <a:r>
              <a:rPr lang="en-US" sz="2200" dirty="0" err="1"/>
              <a:t>curentul</a:t>
            </a:r>
            <a:r>
              <a:rPr lang="en-US" sz="2200" dirty="0"/>
              <a:t> </a:t>
            </a:r>
            <a:r>
              <a:rPr lang="en-US" sz="2200" dirty="0" err="1"/>
              <a:t>curge</a:t>
            </a:r>
            <a:r>
              <a:rPr lang="en-US" sz="2200" dirty="0"/>
              <a:t> de la MT1 la MT2, </a:t>
            </a:r>
            <a:r>
              <a:rPr lang="en-US" sz="2200" dirty="0" err="1"/>
              <a:t>joncțiunea</a:t>
            </a:r>
            <a:r>
              <a:rPr lang="en-US" sz="2200" dirty="0"/>
              <a:t> </a:t>
            </a:r>
            <a:r>
              <a:rPr lang="en-US" sz="2200" dirty="0" err="1"/>
              <a:t>dintre</a:t>
            </a:r>
            <a:r>
              <a:rPr lang="en-US" sz="2200" dirty="0"/>
              <a:t> P1-N2 </a:t>
            </a:r>
            <a:r>
              <a:rPr lang="en-US" sz="2200" dirty="0" err="1"/>
              <a:t>și</a:t>
            </a:r>
            <a:r>
              <a:rPr lang="en-US" sz="2200" dirty="0"/>
              <a:t> P2-N3 </a:t>
            </a:r>
            <a:r>
              <a:rPr lang="en-US" sz="2200" dirty="0" err="1"/>
              <a:t>este</a:t>
            </a:r>
            <a:r>
              <a:rPr lang="en-US" sz="2200" dirty="0"/>
              <a:t> </a:t>
            </a:r>
            <a:r>
              <a:rPr lang="en-US" sz="2200" dirty="0" err="1"/>
              <a:t>polarizată</a:t>
            </a:r>
            <a:r>
              <a:rPr lang="en-US" sz="2200" dirty="0"/>
              <a:t> direct </a:t>
            </a:r>
            <a:r>
              <a:rPr lang="en-US" sz="2200" dirty="0" err="1"/>
              <a:t>și</a:t>
            </a:r>
            <a:r>
              <a:rPr lang="en-US" sz="2200" dirty="0"/>
              <a:t> </a:t>
            </a:r>
            <a:r>
              <a:rPr lang="en-US" sz="2200" dirty="0" err="1"/>
              <a:t>joncțiunea</a:t>
            </a:r>
            <a:r>
              <a:rPr lang="en-US" sz="2200" dirty="0"/>
              <a:t> </a:t>
            </a:r>
            <a:r>
              <a:rPr lang="en-US" sz="2200" dirty="0" err="1"/>
              <a:t>dintre</a:t>
            </a:r>
            <a:r>
              <a:rPr lang="en-US" sz="2200" dirty="0"/>
              <a:t> N2-P2 </a:t>
            </a:r>
            <a:r>
              <a:rPr lang="en-US" sz="2200" dirty="0" err="1"/>
              <a:t>este</a:t>
            </a:r>
            <a:r>
              <a:rPr lang="en-US" sz="2200" dirty="0"/>
              <a:t> </a:t>
            </a:r>
            <a:r>
              <a:rPr lang="en-US" sz="2200" dirty="0" err="1"/>
              <a:t>polarizată</a:t>
            </a:r>
            <a:r>
              <a:rPr lang="en-US" sz="2200" dirty="0"/>
              <a:t> invers.</a:t>
            </a:r>
            <a:endParaRPr lang="ro-RO" sz="2200" dirty="0"/>
          </a:p>
          <a:p>
            <a:r>
              <a:rPr lang="ro-RO" sz="2200" dirty="0"/>
              <a:t>S</a:t>
            </a:r>
            <a:r>
              <a:rPr lang="en-US" sz="2200" dirty="0" err="1"/>
              <a:t>imilar</a:t>
            </a:r>
            <a:r>
              <a:rPr lang="en-US" sz="2200" dirty="0"/>
              <a:t>, </a:t>
            </a:r>
            <a:r>
              <a:rPr lang="en-US" sz="2200" dirty="0" err="1"/>
              <a:t>dacă</a:t>
            </a:r>
            <a:r>
              <a:rPr lang="en-US" sz="2200" dirty="0"/>
              <a:t> </a:t>
            </a:r>
            <a:r>
              <a:rPr lang="en-US" sz="2200" dirty="0" err="1"/>
              <a:t>considerăm</a:t>
            </a:r>
            <a:r>
              <a:rPr lang="en-US" sz="2200" dirty="0"/>
              <a:t> </a:t>
            </a:r>
            <a:r>
              <a:rPr lang="en-US" sz="2200" dirty="0" err="1"/>
              <a:t>că</a:t>
            </a:r>
            <a:r>
              <a:rPr lang="en-US" sz="2200" dirty="0"/>
              <a:t> </a:t>
            </a:r>
            <a:r>
              <a:rPr lang="en-US" sz="2200" dirty="0" err="1"/>
              <a:t>terminalul</a:t>
            </a:r>
            <a:r>
              <a:rPr lang="en-US" sz="2200" dirty="0"/>
              <a:t> MT2 </a:t>
            </a:r>
            <a:r>
              <a:rPr lang="en-US" sz="2200" dirty="0" err="1"/>
              <a:t>este</a:t>
            </a:r>
            <a:r>
              <a:rPr lang="en-US" sz="2200" dirty="0"/>
              <a:t> </a:t>
            </a:r>
            <a:r>
              <a:rPr lang="en-US" sz="2200" dirty="0" err="1"/>
              <a:t>pozitiv</a:t>
            </a:r>
            <a:r>
              <a:rPr lang="en-US" sz="2200" dirty="0"/>
              <a:t>, </a:t>
            </a:r>
            <a:r>
              <a:rPr lang="en-US" sz="2200" dirty="0" err="1"/>
              <a:t>atunci</a:t>
            </a:r>
            <a:r>
              <a:rPr lang="en-US" sz="2200" dirty="0"/>
              <a:t> </a:t>
            </a:r>
            <a:r>
              <a:rPr lang="en-US" sz="2200" dirty="0" err="1"/>
              <a:t>stratul</a:t>
            </a:r>
            <a:r>
              <a:rPr lang="en-US" sz="2200" dirty="0"/>
              <a:t> P2 din </a:t>
            </a:r>
            <a:r>
              <a:rPr lang="en-US" sz="2200" dirty="0" err="1"/>
              <a:t>apropierea</a:t>
            </a:r>
            <a:r>
              <a:rPr lang="en-US" sz="2200" dirty="0"/>
              <a:t> MT2 </a:t>
            </a:r>
            <a:r>
              <a:rPr lang="en-US" sz="2200" dirty="0" err="1"/>
              <a:t>va</a:t>
            </a:r>
            <a:r>
              <a:rPr lang="en-US" sz="2200" dirty="0"/>
              <a:t> fi </a:t>
            </a:r>
            <a:r>
              <a:rPr lang="en-US" sz="2200" dirty="0" err="1"/>
              <a:t>activat</a:t>
            </a:r>
            <a:r>
              <a:rPr lang="en-US" sz="2200" dirty="0"/>
              <a:t> </a:t>
            </a:r>
            <a:r>
              <a:rPr lang="en-US" sz="2200" dirty="0" err="1"/>
              <a:t>și</a:t>
            </a:r>
            <a:r>
              <a:rPr lang="en-US" sz="2200" dirty="0"/>
              <a:t> </a:t>
            </a:r>
            <a:r>
              <a:rPr lang="en-US" sz="2200" dirty="0" err="1"/>
              <a:t>conducția</a:t>
            </a:r>
            <a:r>
              <a:rPr lang="en-US" sz="2200" dirty="0"/>
              <a:t> </a:t>
            </a:r>
            <a:r>
              <a:rPr lang="en-US" sz="2200" dirty="0" err="1"/>
              <a:t>va</a:t>
            </a:r>
            <a:r>
              <a:rPr lang="en-US" sz="2200" dirty="0"/>
              <a:t> </a:t>
            </a:r>
            <a:r>
              <a:rPr lang="en-US" sz="2200" dirty="0" err="1"/>
              <a:t>avea</a:t>
            </a:r>
            <a:r>
              <a:rPr lang="en-US" sz="2200" dirty="0"/>
              <a:t> loc </a:t>
            </a:r>
            <a:r>
              <a:rPr lang="en-US" sz="2200" dirty="0" err="1"/>
              <a:t>în</a:t>
            </a:r>
            <a:r>
              <a:rPr lang="en-US" sz="2200" dirty="0"/>
              <a:t> </a:t>
            </a:r>
            <a:r>
              <a:rPr lang="en-US" sz="2200" dirty="0" err="1"/>
              <a:t>ordinea</a:t>
            </a:r>
            <a:r>
              <a:rPr lang="en-US" sz="2200" dirty="0"/>
              <a:t> P2-N2-P1-N1. </a:t>
            </a:r>
            <a:r>
              <a:rPr lang="en-US" sz="2200" dirty="0" err="1"/>
              <a:t>Curentul</a:t>
            </a:r>
            <a:r>
              <a:rPr lang="en-US" sz="2200" dirty="0"/>
              <a:t> </a:t>
            </a:r>
            <a:r>
              <a:rPr lang="en-US" sz="2200" dirty="0" err="1"/>
              <a:t>va</a:t>
            </a:r>
            <a:r>
              <a:rPr lang="en-US" sz="2200" dirty="0"/>
              <a:t> </a:t>
            </a:r>
            <a:r>
              <a:rPr lang="en-US" sz="2200" dirty="0" err="1"/>
              <a:t>curge</a:t>
            </a:r>
            <a:r>
              <a:rPr lang="en-US" sz="2200" dirty="0"/>
              <a:t> de la MT2 la MT1, </a:t>
            </a:r>
            <a:r>
              <a:rPr lang="en-US" sz="2200" dirty="0" err="1"/>
              <a:t>iar</a:t>
            </a:r>
            <a:r>
              <a:rPr lang="en-US" sz="2200" dirty="0"/>
              <a:t> </a:t>
            </a:r>
            <a:r>
              <a:rPr lang="en-US" sz="2200" dirty="0" err="1"/>
              <a:t>joncțiunile</a:t>
            </a:r>
            <a:r>
              <a:rPr lang="en-US" sz="2200" dirty="0"/>
              <a:t> </a:t>
            </a:r>
            <a:r>
              <a:rPr lang="en-US" sz="2200" dirty="0" err="1"/>
              <a:t>dintre</a:t>
            </a:r>
            <a:r>
              <a:rPr lang="en-US" sz="2200" dirty="0"/>
              <a:t> P2-N2 </a:t>
            </a:r>
            <a:r>
              <a:rPr lang="en-US" sz="2200" dirty="0" err="1"/>
              <a:t>și</a:t>
            </a:r>
            <a:r>
              <a:rPr lang="en-US" sz="2200" dirty="0"/>
              <a:t> P1-N1 sunt </a:t>
            </a:r>
            <a:r>
              <a:rPr lang="en-US" sz="2200" dirty="0" err="1"/>
              <a:t>polarizate</a:t>
            </a:r>
            <a:r>
              <a:rPr lang="en-US" sz="2200" dirty="0"/>
              <a:t> direct, </a:t>
            </a:r>
            <a:r>
              <a:rPr lang="en-US" sz="2200" dirty="0" err="1"/>
              <a:t>iar</a:t>
            </a:r>
            <a:r>
              <a:rPr lang="en-US" sz="2200" dirty="0"/>
              <a:t> </a:t>
            </a:r>
            <a:r>
              <a:rPr lang="en-US" sz="2200" dirty="0" err="1"/>
              <a:t>joncțiunea</a:t>
            </a:r>
            <a:r>
              <a:rPr lang="en-US" sz="2200" dirty="0"/>
              <a:t> </a:t>
            </a:r>
            <a:r>
              <a:rPr lang="en-US" sz="2200" dirty="0" err="1"/>
              <a:t>dintre</a:t>
            </a:r>
            <a:r>
              <a:rPr lang="en-US" sz="2200" dirty="0"/>
              <a:t> N2-P1 </a:t>
            </a:r>
            <a:r>
              <a:rPr lang="en-US" sz="2200" dirty="0" err="1"/>
              <a:t>este</a:t>
            </a:r>
            <a:r>
              <a:rPr lang="en-US" sz="2200" dirty="0"/>
              <a:t> </a:t>
            </a:r>
            <a:r>
              <a:rPr lang="en-US" sz="2200" dirty="0" err="1"/>
              <a:t>polarizată</a:t>
            </a:r>
            <a:r>
              <a:rPr lang="en-US" sz="2200" dirty="0"/>
              <a:t> invers. </a:t>
            </a:r>
            <a:endParaRPr lang="ro-RO" sz="2200" dirty="0"/>
          </a:p>
          <a:p>
            <a:r>
              <a:rPr lang="en-US" sz="2200" dirty="0" err="1"/>
              <a:t>Prin</a:t>
            </a:r>
            <a:r>
              <a:rPr lang="en-US" sz="2200" dirty="0"/>
              <a:t> </a:t>
            </a:r>
            <a:r>
              <a:rPr lang="en-US" sz="2200" dirty="0" err="1"/>
              <a:t>urmare</a:t>
            </a:r>
            <a:r>
              <a:rPr lang="en-US" sz="2200" dirty="0"/>
              <a:t>, </a:t>
            </a:r>
            <a:r>
              <a:rPr lang="en-US" sz="2200" dirty="0" err="1"/>
              <a:t>conducerea</a:t>
            </a:r>
            <a:r>
              <a:rPr lang="en-US" sz="2200" dirty="0"/>
              <a:t> </a:t>
            </a:r>
            <a:r>
              <a:rPr lang="ro-RO" sz="2200" dirty="0"/>
              <a:t>este</a:t>
            </a:r>
            <a:r>
              <a:rPr lang="en-US" sz="2200" dirty="0"/>
              <a:t> </a:t>
            </a:r>
            <a:r>
              <a:rPr lang="en-US" sz="2200" dirty="0" err="1"/>
              <a:t>posibilă</a:t>
            </a:r>
            <a:r>
              <a:rPr lang="en-US" sz="2200" dirty="0"/>
              <a:t> </a:t>
            </a:r>
            <a:r>
              <a:rPr lang="en-US" sz="2200" dirty="0" err="1"/>
              <a:t>în</a:t>
            </a:r>
            <a:r>
              <a:rPr lang="en-US" sz="2200" dirty="0"/>
              <a:t> </a:t>
            </a:r>
            <a:r>
              <a:rPr lang="en-US" sz="2200" dirty="0" err="1"/>
              <a:t>ambele</a:t>
            </a:r>
            <a:r>
              <a:rPr lang="en-US" sz="2200" dirty="0"/>
              <a:t> </a:t>
            </a:r>
            <a:r>
              <a:rPr lang="en-US" sz="2200" dirty="0" err="1"/>
              <a:t>direcții</a:t>
            </a:r>
            <a:r>
              <a:rPr lang="en-US" sz="2200" dirty="0"/>
              <a:t>.</a:t>
            </a:r>
          </a:p>
        </p:txBody>
      </p:sp>
      <p:pic>
        <p:nvPicPr>
          <p:cNvPr id="5" name="Imagine 4">
            <a:extLst>
              <a:ext uri="{FF2B5EF4-FFF2-40B4-BE49-F238E27FC236}">
                <a16:creationId xmlns:a16="http://schemas.microsoft.com/office/drawing/2014/main" id="{1BEED2B9-8953-DF91-6E1F-A7A3D8F21F7C}"/>
              </a:ext>
            </a:extLst>
          </p:cNvPr>
          <p:cNvPicPr>
            <a:picLocks noChangeAspect="1"/>
          </p:cNvPicPr>
          <p:nvPr/>
        </p:nvPicPr>
        <p:blipFill>
          <a:blip r:embed="rId2"/>
          <a:stretch>
            <a:fillRect/>
          </a:stretch>
        </p:blipFill>
        <p:spPr>
          <a:xfrm>
            <a:off x="6678706" y="2107526"/>
            <a:ext cx="5399489" cy="2642948"/>
          </a:xfrm>
          <a:prstGeom prst="rect">
            <a:avLst/>
          </a:prstGeom>
        </p:spPr>
      </p:pic>
    </p:spTree>
    <p:extLst>
      <p:ext uri="{BB962C8B-B14F-4D97-AF65-F5344CB8AC3E}">
        <p14:creationId xmlns:p14="http://schemas.microsoft.com/office/powerpoint/2010/main" val="198572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EA9B2DC4-9AE1-19A5-2F40-9E2E0ED86C54}"/>
              </a:ext>
            </a:extLst>
          </p:cNvPr>
          <p:cNvSpPr>
            <a:spLocks noGrp="1"/>
          </p:cNvSpPr>
          <p:nvPr>
            <p:ph idx="1"/>
          </p:nvPr>
        </p:nvSpPr>
        <p:spPr>
          <a:xfrm>
            <a:off x="189781" y="201041"/>
            <a:ext cx="5906219" cy="6656959"/>
          </a:xfrm>
        </p:spPr>
        <p:txBody>
          <a:bodyPr>
            <a:normAutofit/>
          </a:bodyPr>
          <a:lstStyle/>
          <a:p>
            <a:r>
              <a:rPr lang="en-US" sz="2200" dirty="0" err="1"/>
              <a:t>Inițial</a:t>
            </a:r>
            <a:r>
              <a:rPr lang="en-US" sz="2200" dirty="0"/>
              <a:t>, </a:t>
            </a:r>
            <a:r>
              <a:rPr lang="en-US" sz="2200" dirty="0" err="1"/>
              <a:t>rezistența</a:t>
            </a:r>
            <a:r>
              <a:rPr lang="en-US" sz="2200" dirty="0"/>
              <a:t> DIAC </a:t>
            </a:r>
            <a:r>
              <a:rPr lang="en-US" sz="2200" dirty="0" err="1"/>
              <a:t>va</a:t>
            </a:r>
            <a:r>
              <a:rPr lang="en-US" sz="2200" dirty="0"/>
              <a:t> fi </a:t>
            </a:r>
            <a:r>
              <a:rPr lang="en-US" sz="2200" dirty="0" err="1"/>
              <a:t>mai</a:t>
            </a:r>
            <a:r>
              <a:rPr lang="en-US" sz="2200" dirty="0"/>
              <a:t> mare din </a:t>
            </a:r>
            <a:r>
              <a:rPr lang="en-US" sz="2200" dirty="0" err="1"/>
              <a:t>cauza</a:t>
            </a:r>
            <a:r>
              <a:rPr lang="en-US" sz="2200" dirty="0"/>
              <a:t> </a:t>
            </a:r>
            <a:r>
              <a:rPr lang="en-US" sz="2200" dirty="0" err="1"/>
              <a:t>joncțiunii</a:t>
            </a:r>
            <a:r>
              <a:rPr lang="en-US" sz="2200" dirty="0"/>
              <a:t> de </a:t>
            </a:r>
            <a:r>
              <a:rPr lang="en-US" sz="2200" dirty="0" err="1"/>
              <a:t>polarizare</a:t>
            </a:r>
            <a:r>
              <a:rPr lang="en-US" sz="2200" dirty="0"/>
              <a:t> </a:t>
            </a:r>
            <a:r>
              <a:rPr lang="en-US" sz="2200" dirty="0" err="1"/>
              <a:t>inversă</a:t>
            </a:r>
            <a:r>
              <a:rPr lang="en-US" sz="2200" dirty="0"/>
              <a:t> </a:t>
            </a:r>
            <a:r>
              <a:rPr lang="en-US" sz="2200" dirty="0" err="1"/>
              <a:t>dintre</a:t>
            </a:r>
            <a:r>
              <a:rPr lang="en-US" sz="2200" dirty="0"/>
              <a:t> </a:t>
            </a:r>
            <a:r>
              <a:rPr lang="en-US" sz="2200" dirty="0" err="1"/>
              <a:t>straturi</a:t>
            </a:r>
            <a:r>
              <a:rPr lang="en-US" sz="2200" dirty="0"/>
              <a:t>, </a:t>
            </a:r>
            <a:r>
              <a:rPr lang="en-US" sz="2200" dirty="0" err="1"/>
              <a:t>astfel</a:t>
            </a:r>
            <a:r>
              <a:rPr lang="en-US" sz="2200" dirty="0"/>
              <a:t> </a:t>
            </a:r>
            <a:r>
              <a:rPr lang="en-US" sz="2200" dirty="0" err="1"/>
              <a:t>încât</a:t>
            </a:r>
            <a:r>
              <a:rPr lang="en-US" sz="2200" dirty="0"/>
              <a:t> </a:t>
            </a:r>
            <a:r>
              <a:rPr lang="en-US" sz="2200" dirty="0" err="1"/>
              <a:t>va</a:t>
            </a:r>
            <a:r>
              <a:rPr lang="en-US" sz="2200" dirty="0"/>
              <a:t> </a:t>
            </a:r>
            <a:r>
              <a:rPr lang="en-US" sz="2200" dirty="0" err="1"/>
              <a:t>exista</a:t>
            </a:r>
            <a:r>
              <a:rPr lang="en-US" sz="2200" dirty="0"/>
              <a:t> un mic </a:t>
            </a:r>
            <a:r>
              <a:rPr lang="en-US" sz="2200" dirty="0" err="1"/>
              <a:t>curent</a:t>
            </a:r>
            <a:r>
              <a:rPr lang="en-US" sz="2200" dirty="0"/>
              <a:t> de </a:t>
            </a:r>
            <a:r>
              <a:rPr lang="en-US" sz="2200" dirty="0" err="1"/>
              <a:t>scurgere</a:t>
            </a:r>
            <a:r>
              <a:rPr lang="en-US" sz="2200" dirty="0"/>
              <a:t> care </a:t>
            </a:r>
            <a:r>
              <a:rPr lang="en-US" sz="2200" dirty="0" err="1"/>
              <a:t>curge</a:t>
            </a:r>
            <a:r>
              <a:rPr lang="en-US" sz="2200" dirty="0"/>
              <a:t> </a:t>
            </a:r>
            <a:r>
              <a:rPr lang="en-US" sz="2200" dirty="0" err="1"/>
              <a:t>prin</a:t>
            </a:r>
            <a:r>
              <a:rPr lang="en-US" sz="2200" dirty="0"/>
              <a:t> DIAC, </a:t>
            </a:r>
            <a:r>
              <a:rPr lang="en-US" sz="2200" dirty="0" err="1"/>
              <a:t>este</a:t>
            </a:r>
            <a:r>
              <a:rPr lang="en-US" sz="2200" dirty="0"/>
              <a:t> </a:t>
            </a:r>
            <a:r>
              <a:rPr lang="en-US" sz="2200" dirty="0" err="1"/>
              <a:t>menționat</a:t>
            </a:r>
            <a:r>
              <a:rPr lang="en-US" sz="2200" dirty="0"/>
              <a:t> ca stare de </a:t>
            </a:r>
            <a:r>
              <a:rPr lang="en-US" sz="2200" dirty="0" err="1"/>
              <a:t>blocare</a:t>
            </a:r>
            <a:r>
              <a:rPr lang="en-US" sz="2200" dirty="0"/>
              <a:t> </a:t>
            </a:r>
            <a:r>
              <a:rPr lang="en-US" sz="2200" dirty="0" err="1"/>
              <a:t>în</a:t>
            </a:r>
            <a:r>
              <a:rPr lang="en-US" sz="2200" dirty="0"/>
              <a:t> </a:t>
            </a:r>
            <a:r>
              <a:rPr lang="en-US" sz="2200" dirty="0" err="1"/>
              <a:t>curbă</a:t>
            </a:r>
            <a:r>
              <a:rPr lang="en-US" sz="2200" dirty="0"/>
              <a:t>. </a:t>
            </a:r>
            <a:endParaRPr lang="ro-RO" sz="2200" dirty="0"/>
          </a:p>
          <a:p>
            <a:r>
              <a:rPr lang="en-US" sz="2200" dirty="0" err="1"/>
              <a:t>Odată</a:t>
            </a:r>
            <a:r>
              <a:rPr lang="en-US" sz="2200" dirty="0"/>
              <a:t> </a:t>
            </a:r>
            <a:r>
              <a:rPr lang="en-US" sz="2200" dirty="0" err="1"/>
              <a:t>ce</a:t>
            </a:r>
            <a:r>
              <a:rPr lang="en-US" sz="2200" dirty="0"/>
              <a:t> </a:t>
            </a:r>
            <a:r>
              <a:rPr lang="en-US" sz="2200" dirty="0" err="1"/>
              <a:t>tensiunea</a:t>
            </a:r>
            <a:r>
              <a:rPr lang="en-US" sz="2200" dirty="0"/>
              <a:t> </a:t>
            </a:r>
            <a:r>
              <a:rPr lang="en-US" sz="2200" dirty="0" err="1"/>
              <a:t>aplicată</a:t>
            </a:r>
            <a:r>
              <a:rPr lang="en-US" sz="2200" dirty="0"/>
              <a:t> </a:t>
            </a:r>
            <a:r>
              <a:rPr lang="en-US" sz="2200" dirty="0" err="1"/>
              <a:t>atinge</a:t>
            </a:r>
            <a:r>
              <a:rPr lang="en-US" sz="2200" dirty="0"/>
              <a:t> </a:t>
            </a:r>
            <a:r>
              <a:rPr lang="en-US" sz="2200" dirty="0" err="1"/>
              <a:t>tensiunea</a:t>
            </a:r>
            <a:r>
              <a:rPr lang="en-US" sz="2200" dirty="0"/>
              <a:t> de </a:t>
            </a:r>
            <a:r>
              <a:rPr lang="en-US" sz="2200" dirty="0" err="1"/>
              <a:t>rupere</a:t>
            </a:r>
            <a:r>
              <a:rPr lang="en-US" sz="2200" dirty="0"/>
              <a:t>, </a:t>
            </a:r>
            <a:r>
              <a:rPr lang="en-US" sz="2200" dirty="0" err="1"/>
              <a:t>rezistența</a:t>
            </a:r>
            <a:r>
              <a:rPr lang="en-US" sz="2200" dirty="0"/>
              <a:t> DIAC </a:t>
            </a:r>
            <a:r>
              <a:rPr lang="en-US" sz="2200" dirty="0" err="1"/>
              <a:t>scade</a:t>
            </a:r>
            <a:r>
              <a:rPr lang="en-US" sz="2200" dirty="0"/>
              <a:t> </a:t>
            </a:r>
            <a:r>
              <a:rPr lang="en-US" sz="2200" dirty="0" err="1"/>
              <a:t>brusc</a:t>
            </a:r>
            <a:r>
              <a:rPr lang="en-US" sz="2200" dirty="0"/>
              <a:t> </a:t>
            </a:r>
            <a:r>
              <a:rPr lang="en-US" sz="2200" dirty="0" err="1"/>
              <a:t>și</a:t>
            </a:r>
            <a:r>
              <a:rPr lang="en-US" sz="2200" dirty="0"/>
              <a:t> </a:t>
            </a:r>
            <a:r>
              <a:rPr lang="en-US" sz="2200" dirty="0" err="1"/>
              <a:t>apoi</a:t>
            </a:r>
            <a:r>
              <a:rPr lang="en-US" sz="2200" dirty="0"/>
              <a:t> </a:t>
            </a:r>
            <a:r>
              <a:rPr lang="en-US" sz="2200" dirty="0" err="1"/>
              <a:t>începe</a:t>
            </a:r>
            <a:r>
              <a:rPr lang="en-US" sz="2200" dirty="0"/>
              <a:t> </a:t>
            </a:r>
            <a:r>
              <a:rPr lang="en-US" sz="2200" dirty="0" err="1"/>
              <a:t>să</a:t>
            </a:r>
            <a:r>
              <a:rPr lang="en-US" sz="2200" dirty="0"/>
              <a:t> </a:t>
            </a:r>
            <a:r>
              <a:rPr lang="en-US" sz="2200" dirty="0" err="1"/>
              <a:t>conducă</a:t>
            </a:r>
            <a:r>
              <a:rPr lang="en-US" sz="2200" dirty="0"/>
              <a:t> </a:t>
            </a:r>
            <a:r>
              <a:rPr lang="en-US" sz="2200" dirty="0" err="1"/>
              <a:t>ceea</a:t>
            </a:r>
            <a:r>
              <a:rPr lang="en-US" sz="2200" dirty="0"/>
              <a:t> </a:t>
            </a:r>
            <a:r>
              <a:rPr lang="en-US" sz="2200" dirty="0" err="1"/>
              <a:t>ce</a:t>
            </a:r>
            <a:r>
              <a:rPr lang="en-US" sz="2200" dirty="0"/>
              <a:t> duce la o </a:t>
            </a:r>
            <a:r>
              <a:rPr lang="en-US" sz="2200" dirty="0" err="1"/>
              <a:t>scădere</a:t>
            </a:r>
            <a:r>
              <a:rPr lang="en-US" sz="2200" dirty="0"/>
              <a:t> </a:t>
            </a:r>
            <a:r>
              <a:rPr lang="en-US" sz="2200" dirty="0" err="1"/>
              <a:t>bruscă</a:t>
            </a:r>
            <a:r>
              <a:rPr lang="en-US" sz="2200" dirty="0"/>
              <a:t> a </a:t>
            </a:r>
            <a:r>
              <a:rPr lang="en-US" sz="2200" dirty="0" err="1"/>
              <a:t>tensiunii</a:t>
            </a:r>
            <a:r>
              <a:rPr lang="en-US" sz="2200" dirty="0"/>
              <a:t> </a:t>
            </a:r>
            <a:r>
              <a:rPr lang="en-US" sz="2200" dirty="0" err="1"/>
              <a:t>și</a:t>
            </a:r>
            <a:r>
              <a:rPr lang="en-US" sz="2200" dirty="0"/>
              <a:t> </a:t>
            </a:r>
            <a:r>
              <a:rPr lang="en-US" sz="2200" dirty="0" err="1"/>
              <a:t>curentul</a:t>
            </a:r>
            <a:r>
              <a:rPr lang="en-US" sz="2200" dirty="0"/>
              <a:t> </a:t>
            </a:r>
            <a:r>
              <a:rPr lang="en-US" sz="2200" dirty="0" err="1"/>
              <a:t>începe</a:t>
            </a:r>
            <a:r>
              <a:rPr lang="en-US" sz="2200" dirty="0"/>
              <a:t> </a:t>
            </a:r>
            <a:r>
              <a:rPr lang="en-US" sz="2200" dirty="0" err="1"/>
              <a:t>să</a:t>
            </a:r>
            <a:r>
              <a:rPr lang="en-US" sz="2200" dirty="0"/>
              <a:t> </a:t>
            </a:r>
            <a:r>
              <a:rPr lang="en-US" sz="2200" dirty="0" err="1"/>
              <a:t>crească</a:t>
            </a:r>
            <a:r>
              <a:rPr lang="en-US" sz="2200" dirty="0"/>
              <a:t>, </a:t>
            </a:r>
            <a:r>
              <a:rPr lang="en-US" sz="2200" dirty="0" err="1"/>
              <a:t>ceea</a:t>
            </a:r>
            <a:r>
              <a:rPr lang="en-US" sz="2200" dirty="0"/>
              <a:t> </a:t>
            </a:r>
            <a:r>
              <a:rPr lang="en-US" sz="2200" dirty="0" err="1"/>
              <a:t>ce</a:t>
            </a:r>
            <a:r>
              <a:rPr lang="en-US" sz="2200" dirty="0"/>
              <a:t> </a:t>
            </a:r>
            <a:r>
              <a:rPr lang="en-US" sz="2200" dirty="0" err="1"/>
              <a:t>este</a:t>
            </a:r>
            <a:r>
              <a:rPr lang="en-US" sz="2200" dirty="0"/>
              <a:t> </a:t>
            </a:r>
            <a:r>
              <a:rPr lang="en-US" sz="2200" dirty="0" err="1"/>
              <a:t>menționat</a:t>
            </a:r>
            <a:r>
              <a:rPr lang="en-US" sz="2200" dirty="0"/>
              <a:t> ca stare de </a:t>
            </a:r>
            <a:r>
              <a:rPr lang="en-US" sz="2200" dirty="0" err="1"/>
              <a:t>conducție</a:t>
            </a:r>
            <a:r>
              <a:rPr lang="en-US" sz="2200" dirty="0"/>
              <a:t> </a:t>
            </a:r>
            <a:r>
              <a:rPr lang="en-US" sz="2200" dirty="0" err="1"/>
              <a:t>în</a:t>
            </a:r>
            <a:r>
              <a:rPr lang="en-US" sz="2200" dirty="0"/>
              <a:t> </a:t>
            </a:r>
            <a:r>
              <a:rPr lang="en-US" sz="2200" dirty="0" err="1"/>
              <a:t>curbă</a:t>
            </a:r>
            <a:r>
              <a:rPr lang="en-US" sz="2200" dirty="0"/>
              <a:t>. </a:t>
            </a:r>
            <a:endParaRPr lang="ro-RO" sz="2200" dirty="0"/>
          </a:p>
          <a:p>
            <a:r>
              <a:rPr lang="en-US" sz="2200" dirty="0" err="1"/>
              <a:t>Majoritatea</a:t>
            </a:r>
            <a:r>
              <a:rPr lang="en-US" sz="2200" dirty="0"/>
              <a:t> DIAC-</a:t>
            </a:r>
            <a:r>
              <a:rPr lang="en-US" sz="2200" dirty="0" err="1"/>
              <a:t>urilor</a:t>
            </a:r>
            <a:r>
              <a:rPr lang="en-US" sz="2200" dirty="0"/>
              <a:t> </a:t>
            </a:r>
            <a:r>
              <a:rPr lang="en-US" sz="2200" dirty="0" err="1"/>
              <a:t>vor</a:t>
            </a:r>
            <a:r>
              <a:rPr lang="en-US" sz="2200" dirty="0"/>
              <a:t> </a:t>
            </a:r>
            <a:r>
              <a:rPr lang="en-US" sz="2200" dirty="0" err="1"/>
              <a:t>avea</a:t>
            </a:r>
            <a:r>
              <a:rPr lang="en-US" sz="2200" dirty="0"/>
              <a:t> o </a:t>
            </a:r>
            <a:r>
              <a:rPr lang="en-US" sz="2200" dirty="0" err="1"/>
              <a:t>tensiune</a:t>
            </a:r>
            <a:r>
              <a:rPr lang="en-US" sz="2200" dirty="0"/>
              <a:t> de </a:t>
            </a:r>
            <a:r>
              <a:rPr lang="en-US" sz="2200" dirty="0" err="1"/>
              <a:t>strapungere</a:t>
            </a:r>
            <a:r>
              <a:rPr lang="en-US" sz="2200" dirty="0"/>
              <a:t> de </a:t>
            </a:r>
            <a:r>
              <a:rPr lang="en-US" sz="2200" dirty="0" err="1"/>
              <a:t>cca</a:t>
            </a:r>
            <a:r>
              <a:rPr lang="en-US" sz="2200" dirty="0"/>
              <a:t> 30 de </a:t>
            </a:r>
            <a:r>
              <a:rPr lang="en-US" sz="2200" dirty="0" err="1"/>
              <a:t>volți</a:t>
            </a:r>
            <a:r>
              <a:rPr lang="en-US" sz="2200" dirty="0"/>
              <a:t>, </a:t>
            </a:r>
            <a:r>
              <a:rPr lang="en-US" sz="2200" dirty="0" err="1"/>
              <a:t>funcție</a:t>
            </a:r>
            <a:r>
              <a:rPr lang="en-US" sz="2200" dirty="0"/>
              <a:t> de </a:t>
            </a:r>
            <a:r>
              <a:rPr lang="en-US" sz="2200" dirty="0" err="1"/>
              <a:t>tipul</a:t>
            </a:r>
            <a:r>
              <a:rPr lang="en-US" sz="2200" dirty="0"/>
              <a:t> </a:t>
            </a:r>
            <a:r>
              <a:rPr lang="en-US" sz="2200" dirty="0" err="1"/>
              <a:t>dispozitivului</a:t>
            </a:r>
            <a:r>
              <a:rPr lang="en-US" sz="2200" dirty="0"/>
              <a:t>. </a:t>
            </a:r>
            <a:endParaRPr lang="ro-RO" sz="2200" dirty="0"/>
          </a:p>
          <a:p>
            <a:r>
              <a:rPr lang="en-US" sz="2200" dirty="0"/>
              <a:t>DIAC </a:t>
            </a:r>
            <a:r>
              <a:rPr lang="en-US" sz="2200" dirty="0" err="1"/>
              <a:t>va</a:t>
            </a:r>
            <a:r>
              <a:rPr lang="en-US" sz="2200" dirty="0"/>
              <a:t> fi </a:t>
            </a:r>
            <a:r>
              <a:rPr lang="en-US" sz="2200" dirty="0" err="1"/>
              <a:t>în</a:t>
            </a:r>
            <a:r>
              <a:rPr lang="en-US" sz="2200" dirty="0"/>
              <a:t> </a:t>
            </a:r>
            <a:r>
              <a:rPr lang="en-US" sz="2200" dirty="0" err="1"/>
              <a:t>starea</a:t>
            </a:r>
            <a:r>
              <a:rPr lang="en-US" sz="2200" dirty="0"/>
              <a:t> </a:t>
            </a:r>
            <a:r>
              <a:rPr lang="en-US" sz="2200" dirty="0" err="1"/>
              <a:t>conducătoare</a:t>
            </a:r>
            <a:r>
              <a:rPr lang="en-US" sz="2200" dirty="0"/>
              <a:t> </a:t>
            </a:r>
            <a:r>
              <a:rPr lang="en-US" sz="2200" dirty="0" err="1"/>
              <a:t>până</a:t>
            </a:r>
            <a:r>
              <a:rPr lang="en-US" sz="2200" dirty="0"/>
              <a:t> </a:t>
            </a:r>
            <a:r>
              <a:rPr lang="en-US" sz="2200" dirty="0" err="1"/>
              <a:t>când</a:t>
            </a:r>
            <a:r>
              <a:rPr lang="en-US" sz="2200" dirty="0"/>
              <a:t> </a:t>
            </a:r>
            <a:r>
              <a:rPr lang="en-US" sz="2200" dirty="0" err="1"/>
              <a:t>curentul</a:t>
            </a:r>
            <a:r>
              <a:rPr lang="en-US" sz="2200" dirty="0"/>
              <a:t> </a:t>
            </a:r>
            <a:r>
              <a:rPr lang="en-US" sz="2200" dirty="0" err="1"/>
              <a:t>atinge</a:t>
            </a:r>
            <a:r>
              <a:rPr lang="en-US" sz="2200" dirty="0"/>
              <a:t> o </a:t>
            </a:r>
            <a:r>
              <a:rPr lang="en-US" sz="2200" dirty="0" err="1"/>
              <a:t>anumită</a:t>
            </a:r>
            <a:r>
              <a:rPr lang="en-US" sz="2200" dirty="0"/>
              <a:t> </a:t>
            </a:r>
            <a:r>
              <a:rPr lang="en-US" sz="2200" dirty="0" err="1"/>
              <a:t>valoare</a:t>
            </a:r>
            <a:r>
              <a:rPr lang="en-US" sz="2200" dirty="0"/>
              <a:t> </a:t>
            </a:r>
            <a:r>
              <a:rPr lang="en-US" sz="2200" dirty="0" err="1"/>
              <a:t>numită</a:t>
            </a:r>
            <a:r>
              <a:rPr lang="en-US" sz="2200" dirty="0"/>
              <a:t> </a:t>
            </a:r>
            <a:r>
              <a:rPr lang="en-US" sz="2200" dirty="0" err="1"/>
              <a:t>curent</a:t>
            </a:r>
            <a:r>
              <a:rPr lang="en-US" sz="2200" dirty="0"/>
              <a:t> de </a:t>
            </a:r>
            <a:r>
              <a:rPr lang="en-US" sz="2200" dirty="0" err="1"/>
              <a:t>menținere</a:t>
            </a:r>
            <a:r>
              <a:rPr lang="en-US" sz="2200" dirty="0"/>
              <a:t>, </a:t>
            </a:r>
            <a:r>
              <a:rPr lang="en-US" sz="2200" dirty="0" err="1"/>
              <a:t>unde</a:t>
            </a:r>
            <a:r>
              <a:rPr lang="en-US" sz="2200" dirty="0"/>
              <a:t> </a:t>
            </a:r>
            <a:r>
              <a:rPr lang="en-US" sz="2200" dirty="0" err="1"/>
              <a:t>curentul</a:t>
            </a:r>
            <a:r>
              <a:rPr lang="en-US" sz="2200" dirty="0"/>
              <a:t> de </a:t>
            </a:r>
            <a:r>
              <a:rPr lang="en-US" sz="2200" dirty="0" err="1"/>
              <a:t>menținere</a:t>
            </a:r>
            <a:r>
              <a:rPr lang="en-US" sz="2200" dirty="0"/>
              <a:t> </a:t>
            </a:r>
            <a:r>
              <a:rPr lang="en-US" sz="2200" dirty="0" err="1"/>
              <a:t>este</a:t>
            </a:r>
            <a:r>
              <a:rPr lang="en-US" sz="2200" dirty="0"/>
              <a:t> </a:t>
            </a:r>
            <a:r>
              <a:rPr lang="en-US" sz="2200" dirty="0" err="1"/>
              <a:t>curentul</a:t>
            </a:r>
            <a:r>
              <a:rPr lang="en-US" sz="2200" dirty="0"/>
              <a:t> minim </a:t>
            </a:r>
            <a:r>
              <a:rPr lang="en-US" sz="2200" dirty="0" err="1"/>
              <a:t>necesar</a:t>
            </a:r>
            <a:r>
              <a:rPr lang="en-US" sz="2200" dirty="0"/>
              <a:t> </a:t>
            </a:r>
            <a:r>
              <a:rPr lang="en-US" sz="2200" dirty="0" err="1"/>
              <a:t>unui</a:t>
            </a:r>
            <a:r>
              <a:rPr lang="en-US" sz="2200" dirty="0"/>
              <a:t> </a:t>
            </a:r>
            <a:r>
              <a:rPr lang="en-US" sz="2200" dirty="0" err="1"/>
              <a:t>dispozitiv</a:t>
            </a:r>
            <a:r>
              <a:rPr lang="en-US" sz="2200" dirty="0"/>
              <a:t> </a:t>
            </a:r>
            <a:r>
              <a:rPr lang="en-US" sz="2200" dirty="0" err="1"/>
              <a:t>pentru</a:t>
            </a:r>
            <a:r>
              <a:rPr lang="en-US" sz="2200" dirty="0"/>
              <a:t> a-l </a:t>
            </a:r>
            <a:r>
              <a:rPr lang="en-US" sz="2200" dirty="0" err="1"/>
              <a:t>menține</a:t>
            </a:r>
            <a:r>
              <a:rPr lang="en-US" sz="2200" dirty="0"/>
              <a:t> </a:t>
            </a:r>
            <a:r>
              <a:rPr lang="en-US" sz="2200" dirty="0" err="1"/>
              <a:t>în</a:t>
            </a:r>
            <a:r>
              <a:rPr lang="en-US" sz="2200" dirty="0"/>
              <a:t> </a:t>
            </a:r>
            <a:r>
              <a:rPr lang="en-US" sz="2200" dirty="0" err="1"/>
              <a:t>starea</a:t>
            </a:r>
            <a:r>
              <a:rPr lang="en-US" sz="2200" dirty="0"/>
              <a:t> ON.</a:t>
            </a:r>
          </a:p>
        </p:txBody>
      </p:sp>
      <p:pic>
        <p:nvPicPr>
          <p:cNvPr id="5" name="Picture 3">
            <a:extLst>
              <a:ext uri="{FF2B5EF4-FFF2-40B4-BE49-F238E27FC236}">
                <a16:creationId xmlns:a16="http://schemas.microsoft.com/office/drawing/2014/main" id="{121B54F4-FB70-06FD-C85F-214E93B97A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60717"/>
            <a:ext cx="5962311" cy="445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s://sub.allaboutcircuits.com/images/03205.png">
            <a:extLst>
              <a:ext uri="{FF2B5EF4-FFF2-40B4-BE49-F238E27FC236}">
                <a16:creationId xmlns:a16="http://schemas.microsoft.com/office/drawing/2014/main" id="{F0DD0C21-DBA1-2989-EEA3-F1991F94A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545" y="5015051"/>
            <a:ext cx="4347221" cy="1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266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63" y="128580"/>
            <a:ext cx="6333735" cy="808067"/>
          </a:xfrm>
        </p:spPr>
        <p:txBody>
          <a:bodyPr>
            <a:normAutofit/>
          </a:bodyPr>
          <a:lstStyle/>
          <a:p>
            <a:r>
              <a:rPr lang="ro-RO" b="1" dirty="0"/>
              <a:t>TRIAC</a:t>
            </a:r>
          </a:p>
        </p:txBody>
      </p:sp>
      <p:sp>
        <p:nvSpPr>
          <p:cNvPr id="3" name="Content Placeholder 2"/>
          <p:cNvSpPr>
            <a:spLocks noGrp="1"/>
          </p:cNvSpPr>
          <p:nvPr>
            <p:ph idx="1"/>
          </p:nvPr>
        </p:nvSpPr>
        <p:spPr>
          <a:xfrm>
            <a:off x="380914" y="2803942"/>
            <a:ext cx="11430171" cy="3010416"/>
          </a:xfrm>
        </p:spPr>
        <p:txBody>
          <a:bodyPr>
            <a:normAutofit/>
          </a:bodyPr>
          <a:lstStyle/>
          <a:p>
            <a:r>
              <a:rPr lang="ro-RO" dirty="0"/>
              <a:t>Un dispozitiv Triac cuprinde două tiristoare care sunt conectate în direcții opuse, dar în paralel, dar controlate de aceeași poartă. </a:t>
            </a:r>
          </a:p>
          <a:p>
            <a:r>
              <a:rPr lang="ro-RO" dirty="0"/>
              <a:t>Triacul este un tiristor bidimensional, cu trei terminale, care este activat pe ambele jumătăți ale ciclului i/p AC folosind impulsuri de poartă +V</a:t>
            </a:r>
            <a:r>
              <a:rPr lang="ro-RO" baseline="-25000" dirty="0"/>
              <a:t>e</a:t>
            </a:r>
            <a:r>
              <a:rPr lang="ro-RO" dirty="0"/>
              <a:t> sau -V</a:t>
            </a:r>
            <a:r>
              <a:rPr lang="ro-RO" baseline="-25000" dirty="0"/>
              <a:t>e</a:t>
            </a:r>
            <a:r>
              <a:rPr lang="ro-RO" dirty="0"/>
              <a:t>. Cele trei terminale ale Triacului sunt MT1; MT2 și terminalul de poartă (G). Impulsurile generatoare sunt aplicate între MT1 și bornele de poartă. Curentul „G” pentru a comuta 100A de la triac este de cca 50mA</a:t>
            </a:r>
          </a:p>
        </p:txBody>
      </p:sp>
      <p:pic>
        <p:nvPicPr>
          <p:cNvPr id="6" name="Imagine 5">
            <a:extLst>
              <a:ext uri="{FF2B5EF4-FFF2-40B4-BE49-F238E27FC236}">
                <a16:creationId xmlns:a16="http://schemas.microsoft.com/office/drawing/2014/main" id="{B61477A8-680E-96CC-6063-E42850D1ABE2}"/>
              </a:ext>
            </a:extLst>
          </p:cNvPr>
          <p:cNvPicPr>
            <a:picLocks noChangeAspect="1"/>
          </p:cNvPicPr>
          <p:nvPr/>
        </p:nvPicPr>
        <p:blipFill>
          <a:blip r:embed="rId2"/>
          <a:stretch>
            <a:fillRect/>
          </a:stretch>
        </p:blipFill>
        <p:spPr>
          <a:xfrm>
            <a:off x="6686584" y="286839"/>
            <a:ext cx="5209752" cy="2262012"/>
          </a:xfrm>
          <a:prstGeom prst="rect">
            <a:avLst/>
          </a:prstGeom>
        </p:spPr>
      </p:pic>
      <p:sp>
        <p:nvSpPr>
          <p:cNvPr id="8" name="CasetăText 7">
            <a:extLst>
              <a:ext uri="{FF2B5EF4-FFF2-40B4-BE49-F238E27FC236}">
                <a16:creationId xmlns:a16="http://schemas.microsoft.com/office/drawing/2014/main" id="{103C09B4-16DB-209B-0EE5-C38F8EC2B06C}"/>
              </a:ext>
            </a:extLst>
          </p:cNvPr>
          <p:cNvSpPr txBox="1"/>
          <p:nvPr/>
        </p:nvSpPr>
        <p:spPr>
          <a:xfrm>
            <a:off x="530525" y="1163856"/>
            <a:ext cx="6098874" cy="1384995"/>
          </a:xfrm>
          <a:prstGeom prst="rect">
            <a:avLst/>
          </a:prstGeom>
          <a:noFill/>
        </p:spPr>
        <p:txBody>
          <a:bodyPr wrap="square">
            <a:spAutoFit/>
          </a:bodyPr>
          <a:lstStyle/>
          <a:p>
            <a:r>
              <a:rPr lang="ro-RO" sz="2800" i="1" dirty="0"/>
              <a:t>Știm că tiristorul este un dispozitiv cu jumătate de ciclu de lucru (ca o diodă) și care va furniza doar jumătate de putere. </a:t>
            </a:r>
          </a:p>
        </p:txBody>
      </p:sp>
    </p:spTree>
    <p:extLst>
      <p:ext uri="{BB962C8B-B14F-4D97-AF65-F5344CB8AC3E}">
        <p14:creationId xmlns:p14="http://schemas.microsoft.com/office/powerpoint/2010/main" val="984302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10050" y="321703"/>
            <a:ext cx="7345931" cy="6447496"/>
          </a:xfrm>
        </p:spPr>
        <p:txBody>
          <a:bodyPr>
            <a:normAutofit/>
          </a:bodyPr>
          <a:lstStyle/>
          <a:p>
            <a:pPr marL="0" indent="0">
              <a:buNone/>
            </a:pPr>
            <a:r>
              <a:rPr lang="ro-RO" altLang="en-US" sz="2400" b="1" dirty="0">
                <a:solidFill>
                  <a:srgbClr val="FF0000"/>
                </a:solidFill>
              </a:rPr>
              <a:t>                                                    </a:t>
            </a:r>
            <a:r>
              <a:rPr lang="ro-RO" altLang="en-US" sz="3600" b="1" dirty="0"/>
              <a:t>  </a:t>
            </a:r>
            <a:r>
              <a:rPr lang="en-US" altLang="en-US" sz="3600" b="1" dirty="0"/>
              <a:t>T</a:t>
            </a:r>
            <a:r>
              <a:rPr lang="ro-MD" altLang="en-US" sz="3600" b="1" dirty="0" err="1"/>
              <a:t>riac</a:t>
            </a:r>
            <a:r>
              <a:rPr lang="ro-MD" altLang="en-US" sz="3600" b="1" dirty="0"/>
              <a:t> </a:t>
            </a:r>
          </a:p>
          <a:p>
            <a:pPr marL="0" indent="0">
              <a:buNone/>
            </a:pPr>
            <a:r>
              <a:rPr lang="ro-MD" altLang="en-US" sz="2400" dirty="0"/>
              <a:t>Diodă bidirecțională ce înlocuiește 2 tiristoare montate în antifază, în aceiași construcție și care are o singură poartă și cu 2 borne pentru curentul principal A1 și A2. Triacul este adus în starea de conducție prin aplicarea la poartă semnalului pozitiv sau negativ față de A1 sau A2.  </a:t>
            </a:r>
          </a:p>
          <a:p>
            <a:pPr marL="0" indent="0">
              <a:buNone/>
            </a:pPr>
            <a:r>
              <a:rPr lang="ro-MD" altLang="en-US" sz="2400" dirty="0"/>
              <a:t>Diferența de tiristor – poate fi trecut în conducție atât în semiperioada pozitivă, cât și cea negativă a CA.</a:t>
            </a:r>
            <a:r>
              <a:rPr lang="en-GB" altLang="en-US" sz="2400" dirty="0"/>
              <a:t> </a:t>
            </a:r>
            <a:endParaRPr lang="ro-RO" altLang="en-US" sz="2400" dirty="0"/>
          </a:p>
          <a:p>
            <a:pPr marL="0" indent="0">
              <a:buNone/>
            </a:pPr>
            <a:r>
              <a:rPr lang="en-GB" altLang="en-US" sz="2400" dirty="0" err="1"/>
              <a:t>În</a:t>
            </a:r>
            <a:r>
              <a:rPr lang="en-GB" altLang="en-US" sz="2400" dirty="0"/>
              <a:t> </a:t>
            </a:r>
            <a:r>
              <a:rPr lang="en-GB" altLang="en-US" sz="2400" dirty="0" err="1"/>
              <a:t>absenţa</a:t>
            </a:r>
            <a:r>
              <a:rPr lang="en-GB" altLang="en-US" sz="2400" dirty="0"/>
              <a:t> </a:t>
            </a:r>
            <a:r>
              <a:rPr lang="en-GB" altLang="en-US" sz="2400" dirty="0" err="1"/>
              <a:t>semnalului</a:t>
            </a:r>
            <a:r>
              <a:rPr lang="en-GB" altLang="en-US" sz="2400" dirty="0"/>
              <a:t> de </a:t>
            </a:r>
            <a:r>
              <a:rPr lang="en-GB" altLang="en-US" sz="2400" dirty="0" err="1"/>
              <a:t>poarta</a:t>
            </a:r>
            <a:r>
              <a:rPr lang="en-GB" altLang="en-US" sz="2400" dirty="0"/>
              <a:t>, I</a:t>
            </a:r>
            <a:r>
              <a:rPr lang="en-GB" altLang="en-US" sz="2400" baseline="-25000" dirty="0"/>
              <a:t>G</a:t>
            </a:r>
            <a:r>
              <a:rPr lang="en-GB" altLang="en-US" sz="2400" dirty="0"/>
              <a:t>=0, se </a:t>
            </a:r>
            <a:r>
              <a:rPr lang="en-GB" altLang="en-US" sz="2400" dirty="0" err="1"/>
              <a:t>defineşte</a:t>
            </a:r>
            <a:r>
              <a:rPr lang="en-GB" altLang="en-US" sz="2400" dirty="0"/>
              <a:t> </a:t>
            </a:r>
            <a:r>
              <a:rPr lang="en-GB" altLang="en-US" sz="2400" dirty="0">
                <a:hlinkClick r:id="rId2"/>
              </a:rPr>
              <a:t>o </a:t>
            </a:r>
            <a:r>
              <a:rPr lang="en-GB" altLang="en-US" sz="2400" dirty="0" err="1">
                <a:hlinkClick r:id="rId2"/>
              </a:rPr>
              <a:t>tensiune</a:t>
            </a:r>
            <a:r>
              <a:rPr lang="en-GB" altLang="en-US" sz="2400" dirty="0">
                <a:hlinkClick r:id="rId2"/>
              </a:rPr>
              <a:t> de </a:t>
            </a:r>
            <a:r>
              <a:rPr lang="en-GB" altLang="en-US" sz="2400" dirty="0" err="1">
                <a:hlinkClick r:id="rId2"/>
              </a:rPr>
              <a:t>blocare</a:t>
            </a:r>
            <a:r>
              <a:rPr lang="en-GB" altLang="en-US" sz="2400" dirty="0"/>
              <a:t>, U</a:t>
            </a:r>
            <a:r>
              <a:rPr lang="en-GB" altLang="en-US" sz="2400" baseline="-25000" dirty="0"/>
              <a:t>BR</a:t>
            </a:r>
            <a:r>
              <a:rPr lang="en-GB" altLang="en-US" sz="2400" dirty="0"/>
              <a:t>; </a:t>
            </a:r>
            <a:r>
              <a:rPr lang="ro-RO" altLang="en-US" sz="2400" dirty="0"/>
              <a:t> </a:t>
            </a:r>
            <a:r>
              <a:rPr lang="en-GB" altLang="en-US" sz="2400" dirty="0" err="1"/>
              <a:t>aceasta</a:t>
            </a:r>
            <a:r>
              <a:rPr lang="en-GB" altLang="en-US" sz="2400" dirty="0"/>
              <a:t> </a:t>
            </a:r>
            <a:r>
              <a:rPr lang="en-GB" altLang="en-US" sz="2400" dirty="0" err="1"/>
              <a:t>tensiune</a:t>
            </a:r>
            <a:r>
              <a:rPr lang="en-GB" altLang="en-US" sz="2400" dirty="0"/>
              <a:t> </a:t>
            </a:r>
            <a:r>
              <a:rPr lang="en-GB" altLang="en-US" sz="2400" dirty="0" err="1"/>
              <a:t>trebuie</a:t>
            </a:r>
            <a:r>
              <a:rPr lang="en-GB" altLang="en-US" sz="2400" dirty="0"/>
              <a:t> </a:t>
            </a:r>
            <a:r>
              <a:rPr lang="en-GB" altLang="en-US" sz="2400" dirty="0" err="1"/>
              <a:t>să</a:t>
            </a:r>
            <a:r>
              <a:rPr lang="en-GB" altLang="en-US" sz="2400" dirty="0"/>
              <a:t> fie </a:t>
            </a:r>
            <a:r>
              <a:rPr lang="en-GB" altLang="en-US" sz="2400" dirty="0" err="1"/>
              <a:t>mai</a:t>
            </a:r>
            <a:r>
              <a:rPr lang="en-GB" altLang="en-US" sz="2400" dirty="0"/>
              <a:t> mare </a:t>
            </a:r>
            <a:r>
              <a:rPr lang="en-GB" altLang="en-US" sz="2400" dirty="0" err="1"/>
              <a:t>decât</a:t>
            </a:r>
            <a:r>
              <a:rPr lang="en-GB" altLang="en-US" sz="2400" dirty="0"/>
              <a:t> </a:t>
            </a:r>
            <a:r>
              <a:rPr lang="en-GB" altLang="en-US" sz="2400" dirty="0" err="1"/>
              <a:t>amplitudinea</a:t>
            </a:r>
            <a:r>
              <a:rPr lang="en-GB" altLang="en-US" sz="2400" dirty="0"/>
              <a:t> </a:t>
            </a:r>
            <a:r>
              <a:rPr lang="en-GB" altLang="en-US" sz="2400" dirty="0" err="1"/>
              <a:t>tensiunii</a:t>
            </a:r>
            <a:r>
              <a:rPr lang="en-GB" altLang="en-US" sz="2400" dirty="0"/>
              <a:t> alternative </a:t>
            </a:r>
            <a:r>
              <a:rPr lang="en-GB" altLang="en-US" sz="2400" dirty="0" err="1"/>
              <a:t>aplicate</a:t>
            </a:r>
            <a:r>
              <a:rPr lang="en-GB" altLang="en-US" sz="2400" dirty="0"/>
              <a:t> </a:t>
            </a:r>
            <a:r>
              <a:rPr lang="en-GB" altLang="en-US" sz="2400" dirty="0" err="1"/>
              <a:t>între</a:t>
            </a:r>
            <a:r>
              <a:rPr lang="en-GB" altLang="en-US" sz="2400" dirty="0"/>
              <a:t> </a:t>
            </a:r>
            <a:r>
              <a:rPr lang="en-GB" altLang="en-US" sz="2400" dirty="0" err="1"/>
              <a:t>cei</a:t>
            </a:r>
            <a:r>
              <a:rPr lang="en-GB" altLang="en-US" sz="2400" dirty="0"/>
              <a:t> </a:t>
            </a:r>
            <a:r>
              <a:rPr lang="en-GB" altLang="en-US" sz="2400" dirty="0" err="1"/>
              <a:t>doi</a:t>
            </a:r>
            <a:r>
              <a:rPr lang="en-GB" altLang="en-US" sz="2400" dirty="0"/>
              <a:t> </a:t>
            </a:r>
            <a:r>
              <a:rPr lang="en-GB" altLang="en-US" sz="2400" dirty="0" err="1"/>
              <a:t>anozi</a:t>
            </a:r>
            <a:r>
              <a:rPr lang="en-GB" altLang="en-US" sz="2400" dirty="0"/>
              <a:t> A</a:t>
            </a:r>
            <a:r>
              <a:rPr lang="en-GB" altLang="en-US" sz="2400" baseline="-25000" dirty="0"/>
              <a:t>1</a:t>
            </a:r>
            <a:r>
              <a:rPr lang="en-GB" altLang="en-US" sz="2400" dirty="0"/>
              <a:t> </a:t>
            </a:r>
            <a:r>
              <a:rPr lang="en-GB" altLang="en-US" sz="2400" dirty="0" err="1"/>
              <a:t>şi</a:t>
            </a:r>
            <a:r>
              <a:rPr lang="en-GB" altLang="en-US" sz="2400" dirty="0"/>
              <a:t> A</a:t>
            </a:r>
            <a:r>
              <a:rPr lang="en-GB" altLang="en-US" sz="2400" baseline="-25000" dirty="0"/>
              <a:t>2</a:t>
            </a:r>
            <a:r>
              <a:rPr lang="en-GB" altLang="en-US" sz="2400" dirty="0"/>
              <a:t> ai </a:t>
            </a:r>
            <a:r>
              <a:rPr lang="en-GB" altLang="en-US" sz="2400" dirty="0" err="1"/>
              <a:t>triacului</a:t>
            </a:r>
            <a:r>
              <a:rPr lang="en-GB" altLang="en-US" sz="2400" dirty="0"/>
              <a:t>, </a:t>
            </a:r>
            <a:r>
              <a:rPr lang="en-GB" altLang="en-US" sz="2400" dirty="0" err="1"/>
              <a:t>pentru</a:t>
            </a:r>
            <a:r>
              <a:rPr lang="en-GB" altLang="en-US" sz="2400" dirty="0"/>
              <a:t> a </a:t>
            </a:r>
            <a:r>
              <a:rPr lang="en-GB" altLang="en-US" sz="2400" dirty="0" err="1"/>
              <a:t>putea</a:t>
            </a:r>
            <a:r>
              <a:rPr lang="en-GB" altLang="en-US" sz="2400" dirty="0"/>
              <a:t> </a:t>
            </a:r>
            <a:r>
              <a:rPr lang="en-GB" altLang="en-US" sz="2400" dirty="0" err="1"/>
              <a:t>exista</a:t>
            </a:r>
            <a:r>
              <a:rPr lang="en-GB" altLang="en-US" sz="2400" dirty="0"/>
              <a:t> un control </a:t>
            </a:r>
            <a:r>
              <a:rPr lang="en-GB" altLang="en-US" sz="2400" dirty="0" err="1"/>
              <a:t>prin</a:t>
            </a:r>
            <a:r>
              <a:rPr lang="en-GB" altLang="en-US" sz="2400" dirty="0"/>
              <a:t> </a:t>
            </a:r>
            <a:r>
              <a:rPr lang="en-GB" altLang="en-US" sz="2400" dirty="0" err="1"/>
              <a:t>poartă</a:t>
            </a:r>
            <a:r>
              <a:rPr lang="en-GB" altLang="en-US" sz="2400" dirty="0"/>
              <a:t> </a:t>
            </a:r>
            <a:r>
              <a:rPr lang="en-GB" altLang="en-US" sz="2400" dirty="0" err="1"/>
              <a:t>asupra</a:t>
            </a:r>
            <a:r>
              <a:rPr lang="en-GB" altLang="en-US" sz="2400" dirty="0"/>
              <a:t> </a:t>
            </a:r>
            <a:r>
              <a:rPr lang="en-GB" altLang="en-US" sz="2400" dirty="0" err="1"/>
              <a:t>triacului</a:t>
            </a:r>
            <a:r>
              <a:rPr lang="en-GB" altLang="en-US" sz="2400" dirty="0"/>
              <a:t>. </a:t>
            </a:r>
            <a:r>
              <a:rPr lang="ro-RO" altLang="en-US" sz="2400" dirty="0"/>
              <a:t>S</a:t>
            </a:r>
            <a:r>
              <a:rPr lang="en-GB" altLang="en-US" sz="2400" dirty="0"/>
              <a:t>e </a:t>
            </a:r>
            <a:r>
              <a:rPr lang="en-GB" altLang="en-US" sz="2400" dirty="0" err="1"/>
              <a:t>comportă</a:t>
            </a:r>
            <a:r>
              <a:rPr lang="en-GB" altLang="en-US" sz="2400" dirty="0"/>
              <a:t>, </a:t>
            </a:r>
            <a:r>
              <a:rPr lang="en-GB" altLang="en-US" sz="2400" dirty="0" err="1"/>
              <a:t>între</a:t>
            </a:r>
            <a:r>
              <a:rPr lang="en-GB" altLang="en-US" sz="2400" dirty="0"/>
              <a:t> </a:t>
            </a:r>
            <a:r>
              <a:rPr lang="en-GB" altLang="en-US" sz="2400" dirty="0" err="1"/>
              <a:t>terminalele</a:t>
            </a:r>
            <a:r>
              <a:rPr lang="en-GB" altLang="en-US" sz="2400" dirty="0"/>
              <a:t> </a:t>
            </a:r>
            <a:r>
              <a:rPr lang="en-GB" altLang="en-US" sz="2400" dirty="0" err="1"/>
              <a:t>principale</a:t>
            </a:r>
            <a:r>
              <a:rPr lang="en-GB" altLang="en-US" sz="2400" dirty="0"/>
              <a:t> A</a:t>
            </a:r>
            <a:r>
              <a:rPr lang="en-GB" altLang="en-US" sz="2400" baseline="-25000" dirty="0"/>
              <a:t>1</a:t>
            </a:r>
            <a:r>
              <a:rPr lang="en-GB" altLang="en-US" sz="2400" dirty="0"/>
              <a:t> </a:t>
            </a:r>
            <a:r>
              <a:rPr lang="en-GB" altLang="en-US" sz="2400" dirty="0" err="1"/>
              <a:t>şi</a:t>
            </a:r>
            <a:r>
              <a:rPr lang="en-GB" altLang="en-US" sz="2400" dirty="0"/>
              <a:t> A</a:t>
            </a:r>
            <a:r>
              <a:rPr lang="en-GB" altLang="en-US" sz="2400" baseline="-25000" dirty="0"/>
              <a:t>2</a:t>
            </a:r>
            <a:r>
              <a:rPr lang="en-GB" altLang="en-US" sz="2400" dirty="0"/>
              <a:t>, ca un </a:t>
            </a:r>
            <a:r>
              <a:rPr lang="en-GB" altLang="en-US" sz="2400" dirty="0" err="1"/>
              <a:t>întrerupător</a:t>
            </a:r>
            <a:r>
              <a:rPr lang="en-GB" altLang="en-US" sz="2400" dirty="0"/>
              <a:t> </a:t>
            </a:r>
            <a:r>
              <a:rPr lang="en-GB" altLang="en-US" sz="2400" dirty="0" err="1"/>
              <a:t>deschis</a:t>
            </a:r>
            <a:r>
              <a:rPr lang="en-GB" altLang="en-US" sz="2400" dirty="0"/>
              <a:t>, (</a:t>
            </a:r>
            <a:r>
              <a:rPr lang="en-GB" altLang="en-US" sz="2400" dirty="0" err="1"/>
              <a:t>curentul</a:t>
            </a:r>
            <a:r>
              <a:rPr lang="en-GB" altLang="en-US" sz="2400" dirty="0"/>
              <a:t> anodic </a:t>
            </a:r>
            <a:r>
              <a:rPr lang="en-GB" altLang="en-US" sz="2400" dirty="0" err="1"/>
              <a:t>este</a:t>
            </a:r>
            <a:r>
              <a:rPr lang="en-GB" altLang="en-US" sz="2400" dirty="0"/>
              <a:t> </a:t>
            </a:r>
            <a:r>
              <a:rPr lang="en-GB" altLang="en-US" sz="2400" dirty="0" err="1"/>
              <a:t>neglijabil</a:t>
            </a:r>
            <a:r>
              <a:rPr lang="en-GB" altLang="en-US" sz="2400" dirty="0"/>
              <a:t> </a:t>
            </a:r>
            <a:r>
              <a:rPr lang="en-GB" altLang="en-US" sz="2400" dirty="0" err="1"/>
              <a:t>în</a:t>
            </a:r>
            <a:r>
              <a:rPr lang="en-GB" altLang="en-US" sz="2400" dirty="0"/>
              <a:t> </a:t>
            </a:r>
            <a:r>
              <a:rPr lang="en-GB" altLang="en-US" sz="2400" dirty="0" err="1"/>
              <a:t>ambele</a:t>
            </a:r>
            <a:r>
              <a:rPr lang="en-GB" altLang="en-US" sz="2400" dirty="0"/>
              <a:t> </a:t>
            </a:r>
            <a:r>
              <a:rPr lang="en-GB" altLang="en-US" sz="2400" dirty="0" err="1"/>
              <a:t>sensuri</a:t>
            </a:r>
            <a:r>
              <a:rPr lang="en-GB" altLang="en-US" sz="2400" dirty="0"/>
              <a:t>).</a:t>
            </a:r>
            <a:r>
              <a:rPr lang="ro-RO" altLang="en-US" sz="2400" dirty="0"/>
              <a:t> </a:t>
            </a:r>
            <a:endParaRPr lang="en-US" altLang="en-US" sz="2400" dirty="0"/>
          </a:p>
          <a:p>
            <a:pPr marL="0" indent="0">
              <a:buNone/>
            </a:pPr>
            <a:endParaRPr lang="ro-MD" altLang="en-US" sz="2200" dirty="0"/>
          </a:p>
        </p:txBody>
      </p:sp>
      <p:pic>
        <p:nvPicPr>
          <p:cNvPr id="33795" name="Picture 2" descr="Imagine postat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981" y="250166"/>
            <a:ext cx="4673266" cy="2501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518734" y="4196003"/>
            <a:ext cx="1207170" cy="2281440"/>
          </a:xfrm>
          <a:prstGeom prst="rect">
            <a:avLst/>
          </a:prstGeom>
        </p:spPr>
      </p:pic>
    </p:spTree>
    <p:extLst>
      <p:ext uri="{BB962C8B-B14F-4D97-AF65-F5344CB8AC3E}">
        <p14:creationId xmlns:p14="http://schemas.microsoft.com/office/powerpoint/2010/main" val="216458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152400"/>
            <a:ext cx="6572250" cy="642938"/>
          </a:xfrm>
        </p:spPr>
        <p:txBody>
          <a:bodyPr>
            <a:normAutofit fontScale="90000"/>
          </a:bodyPr>
          <a:lstStyle/>
          <a:p>
            <a:pPr>
              <a:defRPr/>
            </a:pPr>
            <a:r>
              <a:rPr lang="en-GB" dirty="0"/>
              <a:t>FUNCŢIONAREA TRIACULUI. </a:t>
            </a:r>
          </a:p>
        </p:txBody>
      </p:sp>
      <p:sp>
        <p:nvSpPr>
          <p:cNvPr id="35843" name="Content Placeholder 2"/>
          <p:cNvSpPr>
            <a:spLocks noGrp="1"/>
          </p:cNvSpPr>
          <p:nvPr>
            <p:ph idx="1"/>
          </p:nvPr>
        </p:nvSpPr>
        <p:spPr>
          <a:xfrm>
            <a:off x="312026" y="795338"/>
            <a:ext cx="7501744" cy="6062662"/>
          </a:xfrm>
        </p:spPr>
        <p:txBody>
          <a:bodyPr>
            <a:noAutofit/>
          </a:bodyPr>
          <a:lstStyle/>
          <a:p>
            <a:pPr marL="0" indent="0">
              <a:buNone/>
            </a:pPr>
            <a:r>
              <a:rPr lang="en-GB" altLang="en-US" sz="2200" dirty="0" err="1"/>
              <a:t>Când</a:t>
            </a:r>
            <a:r>
              <a:rPr lang="en-GB" altLang="en-US" sz="2200" dirty="0"/>
              <a:t> </a:t>
            </a:r>
            <a:r>
              <a:rPr lang="en-GB" altLang="en-US" sz="2200" dirty="0" err="1"/>
              <a:t>terminalul</a:t>
            </a:r>
            <a:r>
              <a:rPr lang="en-GB" altLang="en-US" sz="2200" dirty="0"/>
              <a:t> A</a:t>
            </a:r>
            <a:r>
              <a:rPr lang="en-GB" altLang="en-US" sz="2200" baseline="-25000" dirty="0"/>
              <a:t>2</a:t>
            </a:r>
            <a:r>
              <a:rPr lang="en-GB" altLang="en-US" sz="2200" dirty="0"/>
              <a:t> </a:t>
            </a:r>
            <a:r>
              <a:rPr lang="en-GB" altLang="en-US" sz="2200" dirty="0" err="1"/>
              <a:t>este</a:t>
            </a:r>
            <a:r>
              <a:rPr lang="en-GB" altLang="en-US" sz="2200" dirty="0"/>
              <a:t> </a:t>
            </a:r>
            <a:r>
              <a:rPr lang="en-GB" altLang="en-US" sz="2200" dirty="0" err="1"/>
              <a:t>pozitiv</a:t>
            </a:r>
            <a:r>
              <a:rPr lang="en-GB" altLang="en-US" sz="2200" dirty="0"/>
              <a:t> in </a:t>
            </a:r>
            <a:r>
              <a:rPr lang="en-GB" altLang="en-US" sz="2200" dirty="0" err="1"/>
              <a:t>raport</a:t>
            </a:r>
            <a:r>
              <a:rPr lang="en-GB" altLang="en-US" sz="2200" dirty="0"/>
              <a:t> cu A</a:t>
            </a:r>
            <a:r>
              <a:rPr lang="en-GB" altLang="en-US" sz="2200" baseline="-25000" dirty="0"/>
              <a:t>1</a:t>
            </a:r>
            <a:r>
              <a:rPr lang="en-GB" altLang="en-US" sz="2200" dirty="0"/>
              <a:t>, </a:t>
            </a:r>
            <a:r>
              <a:rPr lang="en-GB" altLang="en-US" sz="2200" dirty="0" err="1"/>
              <a:t>amorsează</a:t>
            </a:r>
            <a:r>
              <a:rPr lang="en-GB" altLang="en-US" sz="2200" dirty="0"/>
              <a:t> </a:t>
            </a:r>
            <a:r>
              <a:rPr lang="en-GB" altLang="en-US" sz="2200" dirty="0" err="1"/>
              <a:t>tiristorul</a:t>
            </a:r>
            <a:r>
              <a:rPr lang="en-GB" altLang="en-US" sz="2200" dirty="0"/>
              <a:t> T</a:t>
            </a:r>
            <a:r>
              <a:rPr lang="en-GB" altLang="en-US" sz="2200" baseline="-25000" dirty="0"/>
              <a:t>1</a:t>
            </a:r>
            <a:r>
              <a:rPr lang="en-GB" altLang="en-US" sz="2200" dirty="0"/>
              <a:t>; </a:t>
            </a:r>
            <a:endParaRPr lang="ro-RO" altLang="en-US" sz="2200" dirty="0"/>
          </a:p>
          <a:p>
            <a:pPr marL="0" indent="0">
              <a:buNone/>
            </a:pPr>
            <a:r>
              <a:rPr lang="en-GB" altLang="en-US" sz="2200" dirty="0" err="1"/>
              <a:t>când</a:t>
            </a:r>
            <a:r>
              <a:rPr lang="en-GB" altLang="en-US" sz="2200" dirty="0"/>
              <a:t> </a:t>
            </a:r>
            <a:r>
              <a:rPr lang="en-GB" altLang="en-US" sz="2200" dirty="0" err="1"/>
              <a:t>terminalul</a:t>
            </a:r>
            <a:r>
              <a:rPr lang="en-GB" altLang="en-US" sz="2200" dirty="0"/>
              <a:t> A</a:t>
            </a:r>
            <a:r>
              <a:rPr lang="en-GB" altLang="en-US" sz="2200" baseline="-25000" dirty="0"/>
              <a:t>2</a:t>
            </a:r>
            <a:r>
              <a:rPr lang="en-GB" altLang="en-US" sz="2200" dirty="0"/>
              <a:t> </a:t>
            </a:r>
            <a:r>
              <a:rPr lang="en-GB" altLang="en-US" sz="2200" dirty="0" err="1">
                <a:hlinkClick r:id="rId2"/>
              </a:rPr>
              <a:t>devine</a:t>
            </a:r>
            <a:r>
              <a:rPr lang="en-GB" altLang="en-US" sz="2200" dirty="0">
                <a:hlinkClick r:id="rId2"/>
              </a:rPr>
              <a:t> </a:t>
            </a:r>
            <a:r>
              <a:rPr lang="en-GB" altLang="en-US" sz="2200" dirty="0" err="1">
                <a:hlinkClick r:id="rId2"/>
              </a:rPr>
              <a:t>negativ</a:t>
            </a:r>
            <a:r>
              <a:rPr lang="en-GB" altLang="en-US" sz="2200" dirty="0">
                <a:hlinkClick r:id="rId2"/>
              </a:rPr>
              <a:t> </a:t>
            </a:r>
            <a:r>
              <a:rPr lang="en-GB" altLang="en-US" sz="2200" dirty="0" err="1">
                <a:hlinkClick r:id="rId2"/>
              </a:rPr>
              <a:t>şi</a:t>
            </a:r>
            <a:r>
              <a:rPr lang="en-GB" altLang="en-US" sz="2200" dirty="0">
                <a:hlinkClick r:id="rId2"/>
              </a:rPr>
              <a:t> </a:t>
            </a:r>
            <a:r>
              <a:rPr lang="en-GB" altLang="en-US" sz="2200" dirty="0" err="1">
                <a:hlinkClick r:id="rId2"/>
              </a:rPr>
              <a:t>terminalul</a:t>
            </a:r>
            <a:r>
              <a:rPr lang="en-GB" altLang="en-US" sz="2200" dirty="0">
                <a:hlinkClick r:id="rId2"/>
              </a:rPr>
              <a:t> A</a:t>
            </a:r>
            <a:r>
              <a:rPr lang="en-GB" altLang="en-US" sz="2200" baseline="-25000" dirty="0"/>
              <a:t>1</a:t>
            </a:r>
            <a:r>
              <a:rPr lang="en-GB" altLang="en-US" sz="2200" dirty="0"/>
              <a:t> </a:t>
            </a:r>
            <a:r>
              <a:rPr lang="en-GB" altLang="en-US" sz="2200" dirty="0" err="1"/>
              <a:t>joaca</a:t>
            </a:r>
            <a:r>
              <a:rPr lang="en-GB" altLang="en-US" sz="2200" dirty="0"/>
              <a:t> </a:t>
            </a:r>
            <a:r>
              <a:rPr lang="en-GB" altLang="en-US" sz="2200" dirty="0" err="1"/>
              <a:t>rol</a:t>
            </a:r>
            <a:r>
              <a:rPr lang="en-GB" altLang="en-US" sz="2200" dirty="0"/>
              <a:t> de </a:t>
            </a:r>
            <a:r>
              <a:rPr lang="en-GB" altLang="en-US" sz="2200" dirty="0" err="1"/>
              <a:t>anod</a:t>
            </a:r>
            <a:r>
              <a:rPr lang="en-GB" altLang="en-US" sz="2200" dirty="0"/>
              <a:t>, </a:t>
            </a:r>
            <a:r>
              <a:rPr lang="en-GB" altLang="en-US" sz="2200" dirty="0" err="1"/>
              <a:t>intră</a:t>
            </a:r>
            <a:r>
              <a:rPr lang="en-GB" altLang="en-US" sz="2200" dirty="0"/>
              <a:t> in </a:t>
            </a:r>
            <a:r>
              <a:rPr lang="en-GB" altLang="en-US" sz="2200" dirty="0" err="1"/>
              <a:t>conducţie</a:t>
            </a:r>
            <a:r>
              <a:rPr lang="en-GB" altLang="en-US" sz="2200" dirty="0"/>
              <a:t> </a:t>
            </a:r>
            <a:r>
              <a:rPr lang="en-GB" altLang="en-US" sz="2200" dirty="0" err="1"/>
              <a:t>tiristorul</a:t>
            </a:r>
            <a:r>
              <a:rPr lang="en-GB" altLang="en-US" sz="2200" dirty="0"/>
              <a:t> T</a:t>
            </a:r>
            <a:r>
              <a:rPr lang="en-GB" altLang="en-US" sz="2200" baseline="-25000" dirty="0"/>
              <a:t>2</a:t>
            </a:r>
            <a:r>
              <a:rPr lang="en-GB" altLang="en-US" sz="2200" dirty="0"/>
              <a:t>, care </a:t>
            </a:r>
            <a:r>
              <a:rPr lang="en-GB" altLang="en-US" sz="2200" dirty="0" err="1"/>
              <a:t>amorsează</a:t>
            </a:r>
            <a:r>
              <a:rPr lang="en-GB" altLang="en-US" sz="2200" dirty="0"/>
              <a:t> </a:t>
            </a:r>
            <a:r>
              <a:rPr lang="en-GB" altLang="en-US" sz="2200" dirty="0" err="1"/>
              <a:t>atunci</a:t>
            </a:r>
            <a:r>
              <a:rPr lang="en-GB" altLang="en-US" sz="2200" dirty="0"/>
              <a:t> </a:t>
            </a:r>
            <a:r>
              <a:rPr lang="en-GB" altLang="en-US" sz="2200" dirty="0" err="1"/>
              <a:t>când</a:t>
            </a:r>
            <a:r>
              <a:rPr lang="en-GB" altLang="en-US" sz="2200" dirty="0"/>
              <a:t> </a:t>
            </a:r>
            <a:r>
              <a:rPr lang="en-GB" altLang="en-US" sz="2200" dirty="0" err="1"/>
              <a:t>poarta</a:t>
            </a:r>
            <a:r>
              <a:rPr lang="en-GB" altLang="en-US" sz="2200" dirty="0"/>
              <a:t> </a:t>
            </a:r>
            <a:r>
              <a:rPr lang="en-GB" altLang="en-US" sz="2200" dirty="0" err="1"/>
              <a:t>este</a:t>
            </a:r>
            <a:r>
              <a:rPr lang="en-GB" altLang="en-US" sz="2200" dirty="0"/>
              <a:t> </a:t>
            </a:r>
            <a:r>
              <a:rPr lang="en-GB" altLang="en-US" sz="2200" dirty="0" err="1"/>
              <a:t>negativă</a:t>
            </a:r>
            <a:r>
              <a:rPr lang="en-GB" altLang="en-US" sz="2200" dirty="0"/>
              <a:t> in </a:t>
            </a:r>
            <a:r>
              <a:rPr lang="en-GB" altLang="en-US" sz="2200" dirty="0" err="1"/>
              <a:t>raport</a:t>
            </a:r>
            <a:r>
              <a:rPr lang="en-GB" altLang="en-US" sz="2200" dirty="0"/>
              <a:t> cu A</a:t>
            </a:r>
            <a:r>
              <a:rPr lang="en-GB" altLang="en-US" sz="2200" baseline="-25000" dirty="0"/>
              <a:t>1.</a:t>
            </a:r>
            <a:r>
              <a:rPr lang="en-GB" altLang="en-US" sz="2200" dirty="0"/>
              <a:t> (</a:t>
            </a:r>
            <a:r>
              <a:rPr lang="en-GB" altLang="en-US" sz="2200" dirty="0" err="1"/>
              <a:t>daca</a:t>
            </a:r>
            <a:r>
              <a:rPr lang="en-GB" altLang="en-US" sz="2200" dirty="0"/>
              <a:t> </a:t>
            </a:r>
            <a:r>
              <a:rPr lang="en-GB" altLang="en-US" sz="2200" dirty="0" err="1"/>
              <a:t>si</a:t>
            </a:r>
            <a:r>
              <a:rPr lang="en-GB" altLang="en-US" sz="2200" dirty="0"/>
              <a:t> </a:t>
            </a:r>
            <a:r>
              <a:rPr lang="en-GB" altLang="en-US" sz="2200" dirty="0" err="1"/>
              <a:t>potentialul</a:t>
            </a:r>
            <a:r>
              <a:rPr lang="en-GB" altLang="en-US" sz="2200" dirty="0"/>
              <a:t> </a:t>
            </a:r>
            <a:r>
              <a:rPr lang="en-GB" altLang="en-US" sz="2200" dirty="0" err="1"/>
              <a:t>portii</a:t>
            </a:r>
            <a:r>
              <a:rPr lang="en-GB" altLang="en-US" sz="2200" dirty="0"/>
              <a:t> G </a:t>
            </a:r>
            <a:r>
              <a:rPr lang="en-GB" altLang="en-US" sz="2200" dirty="0" err="1"/>
              <a:t>este</a:t>
            </a:r>
            <a:r>
              <a:rPr lang="en-GB" altLang="en-US" sz="2200" dirty="0"/>
              <a:t> </a:t>
            </a:r>
            <a:r>
              <a:rPr lang="en-GB" altLang="en-US" sz="2200" dirty="0" err="1"/>
              <a:t>pozitiv</a:t>
            </a:r>
            <a:r>
              <a:rPr lang="en-GB" altLang="en-US" sz="2200" dirty="0"/>
              <a:t> in </a:t>
            </a:r>
            <a:r>
              <a:rPr lang="en-GB" altLang="en-US" sz="2200" dirty="0" err="1"/>
              <a:t>raport</a:t>
            </a:r>
            <a:r>
              <a:rPr lang="en-GB" altLang="en-US" sz="2200" dirty="0"/>
              <a:t> cu </a:t>
            </a:r>
            <a:r>
              <a:rPr lang="en-GB" altLang="en-US" sz="2200" dirty="0" err="1"/>
              <a:t>cel</a:t>
            </a:r>
            <a:r>
              <a:rPr lang="en-GB" altLang="en-US" sz="2200" dirty="0"/>
              <a:t> al </a:t>
            </a:r>
            <a:r>
              <a:rPr lang="en-GB" altLang="en-US" sz="2200" dirty="0" err="1"/>
              <a:t>terminalului</a:t>
            </a:r>
            <a:r>
              <a:rPr lang="en-GB" altLang="en-US" sz="2200" dirty="0"/>
              <a:t> A</a:t>
            </a:r>
            <a:r>
              <a:rPr lang="en-GB" altLang="en-US" sz="2200" baseline="-25000" dirty="0"/>
              <a:t>1</a:t>
            </a:r>
            <a:r>
              <a:rPr lang="en-GB" altLang="en-US" sz="2200" dirty="0"/>
              <a:t>).</a:t>
            </a:r>
          </a:p>
          <a:p>
            <a:pPr marL="0" indent="0">
              <a:buNone/>
            </a:pPr>
            <a:r>
              <a:rPr lang="ro-MD" altLang="en-US" sz="2200" dirty="0"/>
              <a:t>Comanda pe poartă poate fi prin tensiune contiunuă, alternativă sau de impuls. </a:t>
            </a:r>
          </a:p>
          <a:p>
            <a:pPr marL="0" indent="0">
              <a:buNone/>
            </a:pPr>
            <a:r>
              <a:rPr lang="ro-MD" altLang="en-US" sz="2200" dirty="0"/>
              <a:t>Din caracteristica I-V a triacului rezulta că, pe </a:t>
            </a:r>
            <a:r>
              <a:rPr lang="ro-MD" altLang="en-US" sz="2200" dirty="0" err="1"/>
              <a:t>masură</a:t>
            </a:r>
            <a:r>
              <a:rPr lang="ro-MD" altLang="en-US" sz="2200" dirty="0"/>
              <a:t> ce </a:t>
            </a:r>
            <a:r>
              <a:rPr lang="ro-MD" altLang="en-US" sz="2200" dirty="0" err="1"/>
              <a:t>creşte</a:t>
            </a:r>
            <a:r>
              <a:rPr lang="ro-MD" altLang="en-US" sz="2200" dirty="0"/>
              <a:t> curentul de comandă aplicat pe poartă, triacul poate pornit la tensiuni din ce în ce mai mici. </a:t>
            </a:r>
          </a:p>
          <a:p>
            <a:pPr marL="0" indent="0">
              <a:buNone/>
            </a:pPr>
            <a:r>
              <a:rPr lang="ro-MD" altLang="en-US" sz="2200" dirty="0"/>
              <a:t>Triacul este blocat în ambele sensuri atât timp cât I</a:t>
            </a:r>
            <a:r>
              <a:rPr lang="ro-MD" altLang="en-US" sz="1600" dirty="0"/>
              <a:t>G</a:t>
            </a:r>
            <a:r>
              <a:rPr lang="ro-MD" altLang="en-US" sz="2200" dirty="0"/>
              <a:t>=0 </a:t>
            </a:r>
            <a:r>
              <a:rPr lang="ro-MD" altLang="en-US" sz="2200" dirty="0" err="1"/>
              <a:t>şi</a:t>
            </a:r>
            <a:r>
              <a:rPr lang="ro-MD" altLang="en-US" sz="2200" dirty="0"/>
              <a:t> tensiunea aplicată între A1 si A2 nu </a:t>
            </a:r>
            <a:r>
              <a:rPr lang="ro-MD" altLang="en-US" sz="2200" dirty="0" err="1"/>
              <a:t>depaseşte</a:t>
            </a:r>
            <a:r>
              <a:rPr lang="ro-MD" altLang="en-US" sz="2200" dirty="0"/>
              <a:t> U</a:t>
            </a:r>
            <a:r>
              <a:rPr lang="ro-MD" altLang="en-US" sz="1600" dirty="0"/>
              <a:t>BR</a:t>
            </a:r>
            <a:r>
              <a:rPr lang="ro-MD" altLang="en-US" sz="2200" dirty="0"/>
              <a:t>. </a:t>
            </a:r>
          </a:p>
          <a:p>
            <a:pPr marL="0" indent="0">
              <a:buNone/>
            </a:pPr>
            <a:r>
              <a:rPr lang="ro-MD" altLang="en-US" sz="2200" dirty="0"/>
              <a:t>Ca </a:t>
            </a:r>
            <a:r>
              <a:rPr lang="ro-MD" altLang="en-US" sz="2200" dirty="0" err="1"/>
              <a:t>şi</a:t>
            </a:r>
            <a:r>
              <a:rPr lang="ro-MD" altLang="en-US" sz="2200" dirty="0"/>
              <a:t> în cazul tiristoarelor, comanda pe poarta triacului se efectuează  prin tensiune continuă, alternativă sau în impulsuri.</a:t>
            </a:r>
          </a:p>
          <a:p>
            <a:pPr marL="0" indent="0">
              <a:buNone/>
            </a:pPr>
            <a:endParaRPr lang="ro-MD" altLang="en-US" sz="2200" dirty="0"/>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7545" y="152400"/>
            <a:ext cx="32258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3770" y="2966320"/>
            <a:ext cx="4219575"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2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763000" cy="533400"/>
          </a:xfrm>
        </p:spPr>
        <p:txBody>
          <a:bodyPr>
            <a:normAutofit fontScale="90000"/>
          </a:bodyPr>
          <a:lstStyle/>
          <a:p>
            <a:pPr>
              <a:defRPr/>
            </a:pPr>
            <a:r>
              <a:rPr lang="en-US" b="1" dirty="0" err="1"/>
              <a:t>Clasificarea</a:t>
            </a:r>
            <a:r>
              <a:rPr lang="en-US" b="1" dirty="0"/>
              <a:t> </a:t>
            </a:r>
            <a:r>
              <a:rPr lang="en-US" b="1" dirty="0" err="1"/>
              <a:t>dispozitivelor</a:t>
            </a:r>
            <a:r>
              <a:rPr lang="en-US" b="1" dirty="0"/>
              <a:t> de </a:t>
            </a:r>
            <a:r>
              <a:rPr lang="en-US" b="1" dirty="0" err="1"/>
              <a:t>putere</a:t>
            </a:r>
            <a:endParaRPr lang="en-GB" b="1" dirty="0"/>
          </a:p>
        </p:txBody>
      </p:sp>
      <p:sp>
        <p:nvSpPr>
          <p:cNvPr id="15363" name="Content Placeholder 2"/>
          <p:cNvSpPr>
            <a:spLocks noGrp="1"/>
          </p:cNvSpPr>
          <p:nvPr>
            <p:ph idx="1"/>
          </p:nvPr>
        </p:nvSpPr>
        <p:spPr>
          <a:xfrm>
            <a:off x="433379" y="1716871"/>
            <a:ext cx="11325241" cy="4038471"/>
          </a:xfrm>
        </p:spPr>
        <p:txBody>
          <a:bodyPr>
            <a:normAutofit/>
          </a:bodyPr>
          <a:lstStyle/>
          <a:p>
            <a:r>
              <a:rPr lang="en-US" altLang="ro-RO" b="1" dirty="0" err="1"/>
              <a:t>Grupa</a:t>
            </a:r>
            <a:r>
              <a:rPr lang="en-US" altLang="ro-RO" b="1" dirty="0"/>
              <a:t> I</a:t>
            </a:r>
            <a:r>
              <a:rPr lang="en-US" altLang="ro-RO" dirty="0"/>
              <a:t> – </a:t>
            </a:r>
            <a:r>
              <a:rPr lang="en-US" altLang="ro-RO" dirty="0" err="1">
                <a:solidFill>
                  <a:srgbClr val="FF0000"/>
                </a:solidFill>
              </a:rPr>
              <a:t>necontrolate</a:t>
            </a:r>
            <a:r>
              <a:rPr lang="en-US" altLang="ro-RO" dirty="0"/>
              <a:t> (nu dep</a:t>
            </a:r>
            <a:r>
              <a:rPr lang="ro-RO" altLang="ro-RO" dirty="0"/>
              <a:t>i</a:t>
            </a:r>
            <a:r>
              <a:rPr lang="en-US" altLang="ro-RO" dirty="0" err="1"/>
              <a:t>nd</a:t>
            </a:r>
            <a:r>
              <a:rPr lang="en-US" altLang="ro-RO" dirty="0"/>
              <a:t> de </a:t>
            </a:r>
            <a:r>
              <a:rPr lang="en-US" altLang="ro-RO" dirty="0" err="1"/>
              <a:t>semnalul</a:t>
            </a:r>
            <a:r>
              <a:rPr lang="en-US" altLang="ro-RO" dirty="0"/>
              <a:t> de control/</a:t>
            </a:r>
            <a:r>
              <a:rPr lang="en-US" altLang="ro-RO" dirty="0" err="1"/>
              <a:t>dirijare</a:t>
            </a:r>
            <a:r>
              <a:rPr lang="en-US" altLang="ro-RO" dirty="0"/>
              <a:t>, </a:t>
            </a:r>
            <a:r>
              <a:rPr lang="en-US" altLang="ro-RO" dirty="0" err="1"/>
              <a:t>dar</a:t>
            </a:r>
            <a:r>
              <a:rPr lang="en-US" altLang="ro-RO" dirty="0"/>
              <a:t> de </a:t>
            </a:r>
            <a:r>
              <a:rPr lang="en-US" altLang="ro-RO" dirty="0" err="1"/>
              <a:t>livrarea</a:t>
            </a:r>
            <a:r>
              <a:rPr lang="en-US" altLang="ro-RO" dirty="0"/>
              <a:t> </a:t>
            </a:r>
            <a:r>
              <a:rPr lang="ro-RO" altLang="ro-RO" dirty="0"/>
              <a:t>și</a:t>
            </a:r>
            <a:r>
              <a:rPr lang="en-US" altLang="ro-RO" dirty="0"/>
              <a:t> </a:t>
            </a:r>
            <a:r>
              <a:rPr lang="en-US" altLang="ro-RO" dirty="0" err="1"/>
              <a:t>sarcina</a:t>
            </a:r>
            <a:r>
              <a:rPr lang="en-US" altLang="ro-RO" dirty="0"/>
              <a:t> din </a:t>
            </a:r>
            <a:r>
              <a:rPr lang="en-US" altLang="ro-RO" dirty="0" err="1"/>
              <a:t>condi</a:t>
            </a:r>
            <a:r>
              <a:rPr lang="ro-RO" altLang="ro-RO" dirty="0"/>
              <a:t>ții</a:t>
            </a:r>
            <a:r>
              <a:rPr lang="en-US" altLang="ro-RO" dirty="0"/>
              <a:t>le </a:t>
            </a:r>
            <a:r>
              <a:rPr lang="en-US" altLang="ro-RO" dirty="0" err="1"/>
              <a:t>circuitului</a:t>
            </a:r>
            <a:r>
              <a:rPr lang="en-US" altLang="ro-RO" dirty="0"/>
              <a:t> extern</a:t>
            </a:r>
            <a:r>
              <a:rPr lang="ro-RO" altLang="ro-RO" dirty="0"/>
              <a:t>:  DIODE DE PUTERE (2 terminale, fără terminal de comandă, depind de polarizare</a:t>
            </a:r>
          </a:p>
          <a:p>
            <a:pPr marL="0" indent="0" algn="ctr">
              <a:buNone/>
            </a:pPr>
            <a:r>
              <a:rPr lang="ro-RO" altLang="ro-RO" dirty="0"/>
              <a:t>DISPOZITIVE CONTROLABILE</a:t>
            </a:r>
            <a:endParaRPr lang="en-US" altLang="ro-RO" dirty="0"/>
          </a:p>
          <a:p>
            <a:r>
              <a:rPr lang="en-US" altLang="ro-RO" b="1" dirty="0" err="1"/>
              <a:t>Grupa</a:t>
            </a:r>
            <a:r>
              <a:rPr lang="en-US" altLang="ro-RO" b="1" dirty="0"/>
              <a:t> II </a:t>
            </a:r>
            <a:r>
              <a:rPr lang="en-US" altLang="ro-RO" dirty="0"/>
              <a:t>– </a:t>
            </a:r>
            <a:r>
              <a:rPr lang="ro-RO" altLang="ro-RO" dirty="0">
                <a:solidFill>
                  <a:srgbClr val="FF0000"/>
                </a:solidFill>
              </a:rPr>
              <a:t>parțial controlate</a:t>
            </a:r>
            <a:r>
              <a:rPr lang="ro-RO" altLang="ro-RO" dirty="0"/>
              <a:t>, includ dispozitivele ce sunt comutate ON (in conducție) de semnale, dar comutate OFF de sarcini   electrice din circuitul extern (SCR, LASCR, TRIAC, DIAC…)</a:t>
            </a:r>
          </a:p>
          <a:p>
            <a:r>
              <a:rPr lang="ro-RO" altLang="ro-RO" b="1" dirty="0"/>
              <a:t>Grupa III </a:t>
            </a:r>
            <a:r>
              <a:rPr lang="ro-RO" altLang="ro-RO" dirty="0"/>
              <a:t>– </a:t>
            </a:r>
            <a:r>
              <a:rPr lang="ro-RO" altLang="ro-RO" dirty="0">
                <a:solidFill>
                  <a:srgbClr val="FF0000"/>
                </a:solidFill>
              </a:rPr>
              <a:t>total controlabile</a:t>
            </a:r>
            <a:r>
              <a:rPr lang="ro-RO" altLang="ro-RO" dirty="0"/>
              <a:t>, ce pot fi comutate </a:t>
            </a:r>
            <a:r>
              <a:rPr lang="ro-RO" altLang="ro-RO" i="1" dirty="0"/>
              <a:t>ON</a:t>
            </a:r>
            <a:r>
              <a:rPr lang="ro-RO" altLang="ro-RO" dirty="0"/>
              <a:t> și </a:t>
            </a:r>
            <a:r>
              <a:rPr lang="ro-RO" altLang="ro-RO" i="1" dirty="0"/>
              <a:t>OFF </a:t>
            </a:r>
            <a:r>
              <a:rPr lang="ro-RO" altLang="ro-RO" dirty="0"/>
              <a:t>de semnale de control prin comandă...(BJT de putere, MOSFET de putere, IGBT, GTO) </a:t>
            </a:r>
          </a:p>
        </p:txBody>
      </p:sp>
    </p:spTree>
    <p:extLst>
      <p:ext uri="{BB962C8B-B14F-4D97-AF65-F5344CB8AC3E}">
        <p14:creationId xmlns:p14="http://schemas.microsoft.com/office/powerpoint/2010/main" val="2708487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97223" y="101540"/>
            <a:ext cx="3253343" cy="6464420"/>
          </a:xfrm>
        </p:spPr>
        <p:txBody>
          <a:bodyPr>
            <a:normAutofit/>
          </a:bodyPr>
          <a:lstStyle/>
          <a:p>
            <a:pPr marL="0" indent="0">
              <a:buNone/>
            </a:pPr>
            <a:r>
              <a:rPr lang="ro-MD" altLang="en-US" sz="2200" dirty="0"/>
              <a:t>Datorită structurii complexe funcția de comandă a porții poate fi în 4 moduri (funcționarea în 4 cadrane).</a:t>
            </a:r>
            <a:endParaRPr lang="en-US" altLang="en-US" sz="2200" dirty="0"/>
          </a:p>
          <a:p>
            <a:pPr marL="0" indent="0">
              <a:buNone/>
            </a:pPr>
            <a:r>
              <a:rPr lang="ro-MD" altLang="en-US" sz="2200" dirty="0"/>
              <a:t> Sensibiltatea max a triacului în cadranul 1 (ambele tensiuni aferente terminalului A1 și A2 sunt pozitive), </a:t>
            </a:r>
            <a:endParaRPr lang="en-US" altLang="en-US" sz="2200" dirty="0"/>
          </a:p>
          <a:p>
            <a:pPr marL="0" indent="0">
              <a:buNone/>
            </a:pPr>
            <a:r>
              <a:rPr lang="ro-MD" altLang="en-US" sz="2200" dirty="0"/>
              <a:t>medie în cadranul III și minimă în cadrnul II și IV.  </a:t>
            </a:r>
          </a:p>
          <a:p>
            <a:pPr marL="0" indent="0">
              <a:buNone/>
            </a:pPr>
            <a:r>
              <a:rPr lang="ro-MD" altLang="en-US" sz="2200" dirty="0"/>
              <a:t>Această construcție îi asigură o autoprotecție la tensiuni tranzitorii, când el se autoamorsează prevenind străpungerea.</a:t>
            </a:r>
          </a:p>
          <a:p>
            <a:pPr marL="0" indent="0"/>
            <a:endParaRPr lang="en-US" altLang="en-US" dirty="0"/>
          </a:p>
        </p:txBody>
      </p:sp>
      <p:pic>
        <p:nvPicPr>
          <p:cNvPr id="37891" name="Picture 2" descr="Imagine postat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964" y="393580"/>
            <a:ext cx="4616687" cy="417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7652" y="0"/>
            <a:ext cx="366712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318384FF-3705-6167-62DE-27F188A627C8}"/>
              </a:ext>
            </a:extLst>
          </p:cNvPr>
          <p:cNvPicPr>
            <a:picLocks noChangeAspect="1"/>
          </p:cNvPicPr>
          <p:nvPr/>
        </p:nvPicPr>
        <p:blipFill>
          <a:blip r:embed="rId4"/>
          <a:stretch>
            <a:fillRect/>
          </a:stretch>
        </p:blipFill>
        <p:spPr>
          <a:xfrm>
            <a:off x="4512556" y="4569437"/>
            <a:ext cx="3013502" cy="2162154"/>
          </a:xfrm>
          <a:prstGeom prst="rect">
            <a:avLst/>
          </a:prstGeom>
        </p:spPr>
      </p:pic>
    </p:spTree>
    <p:extLst>
      <p:ext uri="{BB962C8B-B14F-4D97-AF65-F5344CB8AC3E}">
        <p14:creationId xmlns:p14="http://schemas.microsoft.com/office/powerpoint/2010/main" val="77852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609600"/>
            <a:ext cx="6572250" cy="1049338"/>
          </a:xfrm>
        </p:spPr>
        <p:txBody>
          <a:bodyPr/>
          <a:lstStyle/>
          <a:p>
            <a:pPr>
              <a:defRPr/>
            </a:pPr>
            <a:r>
              <a:rPr lang="ro-RO" dirty="0"/>
              <a:t>Cum alegem un triac?</a:t>
            </a:r>
            <a:endParaRPr lang="en-GB" dirty="0"/>
          </a:p>
        </p:txBody>
      </p:sp>
      <p:sp>
        <p:nvSpPr>
          <p:cNvPr id="40963" name="Content Placeholder 2"/>
          <p:cNvSpPr>
            <a:spLocks noGrp="1"/>
          </p:cNvSpPr>
          <p:nvPr>
            <p:ph idx="1"/>
          </p:nvPr>
        </p:nvSpPr>
        <p:spPr>
          <a:xfrm>
            <a:off x="376519" y="1981199"/>
            <a:ext cx="11187952" cy="3771208"/>
          </a:xfrm>
        </p:spPr>
        <p:txBody>
          <a:bodyPr>
            <a:normAutofit/>
          </a:bodyPr>
          <a:lstStyle/>
          <a:p>
            <a:r>
              <a:rPr lang="en-GB" altLang="en-US" dirty="0" err="1">
                <a:solidFill>
                  <a:srgbClr val="000000"/>
                </a:solidFill>
                <a:latin typeface="Times New Roman" panose="02020603050405020304" pitchFamily="18" charset="0"/>
              </a:rPr>
              <a:t>Pentru</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alegerea</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tipului</a:t>
            </a:r>
            <a:r>
              <a:rPr lang="en-GB" altLang="en-US" dirty="0">
                <a:solidFill>
                  <a:srgbClr val="000000"/>
                </a:solidFill>
                <a:latin typeface="Times New Roman" panose="02020603050405020304" pitchFamily="18" charset="0"/>
              </a:rPr>
              <a:t> de </a:t>
            </a:r>
            <a:r>
              <a:rPr lang="en-GB" altLang="en-US" dirty="0" err="1">
                <a:solidFill>
                  <a:srgbClr val="000000"/>
                </a:solidFill>
                <a:latin typeface="Times New Roman" panose="02020603050405020304" pitchFamily="18" charset="0"/>
              </a:rPr>
              <a:t>triac</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după</a:t>
            </a:r>
            <a:r>
              <a:rPr lang="en-GB" altLang="en-US" dirty="0">
                <a:solidFill>
                  <a:srgbClr val="000000"/>
                </a:solidFill>
                <a:latin typeface="Times New Roman" panose="02020603050405020304" pitchFamily="18" charset="0"/>
              </a:rPr>
              <a:t> </a:t>
            </a:r>
            <a:r>
              <a:rPr lang="en-GB" altLang="en-US" b="1" dirty="0">
                <a:solidFill>
                  <a:srgbClr val="000000"/>
                </a:solidFill>
                <a:latin typeface="Times New Roman" panose="02020603050405020304" pitchFamily="18" charset="0"/>
              </a:rPr>
              <a:t>U</a:t>
            </a:r>
            <a:r>
              <a:rPr lang="en-GB" altLang="en-US" b="1" baseline="-25000" dirty="0">
                <a:solidFill>
                  <a:srgbClr val="000000"/>
                </a:solidFill>
                <a:latin typeface="Times New Roman" panose="02020603050405020304" pitchFamily="18" charset="0"/>
              </a:rPr>
              <a:t>DRM </a:t>
            </a:r>
            <a:r>
              <a:rPr lang="en-GB" altLang="en-US" b="1" dirty="0">
                <a:solidFill>
                  <a:srgbClr val="000000"/>
                </a:solidFill>
                <a:latin typeface="Times New Roman" panose="02020603050405020304" pitchFamily="18" charset="0"/>
              </a:rPr>
              <a:t>se </a:t>
            </a:r>
            <a:r>
              <a:rPr lang="en-GB" altLang="en-US" b="1" dirty="0" err="1">
                <a:solidFill>
                  <a:srgbClr val="000000"/>
                </a:solidFill>
                <a:latin typeface="Times New Roman" panose="02020603050405020304" pitchFamily="18" charset="0"/>
              </a:rPr>
              <a:t>va</a:t>
            </a:r>
            <a:r>
              <a:rPr lang="en-GB" altLang="en-US" b="1" dirty="0">
                <a:solidFill>
                  <a:srgbClr val="000000"/>
                </a:solidFill>
                <a:latin typeface="Times New Roman" panose="02020603050405020304" pitchFamily="18" charset="0"/>
              </a:rPr>
              <a:t> </a:t>
            </a:r>
            <a:r>
              <a:rPr lang="en-GB" altLang="en-US" b="1" dirty="0" err="1">
                <a:solidFill>
                  <a:srgbClr val="000000"/>
                </a:solidFill>
                <a:latin typeface="Times New Roman" panose="02020603050405020304" pitchFamily="18" charset="0"/>
              </a:rPr>
              <a:t>ţine</a:t>
            </a:r>
            <a:r>
              <a:rPr lang="en-GB" altLang="en-US" b="1" dirty="0">
                <a:solidFill>
                  <a:srgbClr val="000000"/>
                </a:solidFill>
                <a:latin typeface="Times New Roman" panose="02020603050405020304" pitchFamily="18" charset="0"/>
              </a:rPr>
              <a:t> </a:t>
            </a:r>
            <a:r>
              <a:rPr lang="en-GB" altLang="en-US" b="1" dirty="0" err="1">
                <a:solidFill>
                  <a:srgbClr val="000000"/>
                </a:solidFill>
                <a:latin typeface="Times New Roman" panose="02020603050405020304" pitchFamily="18" charset="0"/>
              </a:rPr>
              <a:t>seama</a:t>
            </a:r>
            <a:r>
              <a:rPr lang="en-GB" altLang="en-US" b="1" dirty="0">
                <a:solidFill>
                  <a:srgbClr val="000000"/>
                </a:solidFill>
                <a:latin typeface="Times New Roman" panose="02020603050405020304" pitchFamily="18" charset="0"/>
              </a:rPr>
              <a:t> de </a:t>
            </a:r>
            <a:r>
              <a:rPr lang="en-GB" altLang="en-US" b="1" dirty="0" err="1">
                <a:solidFill>
                  <a:srgbClr val="000000"/>
                </a:solidFill>
                <a:latin typeface="Times New Roman" panose="02020603050405020304" pitchFamily="18" charset="0"/>
              </a:rPr>
              <a:t>valoarea</a:t>
            </a:r>
            <a:r>
              <a:rPr lang="en-GB" altLang="en-US" b="1" dirty="0">
                <a:solidFill>
                  <a:srgbClr val="000000"/>
                </a:solidFill>
                <a:latin typeface="Times New Roman" panose="02020603050405020304" pitchFamily="18" charset="0"/>
              </a:rPr>
              <a:t> de </a:t>
            </a:r>
            <a:r>
              <a:rPr lang="en-GB" altLang="en-US" b="1" dirty="0" err="1">
                <a:solidFill>
                  <a:srgbClr val="000000"/>
                </a:solidFill>
                <a:latin typeface="Times New Roman" panose="02020603050405020304" pitchFamily="18" charset="0"/>
              </a:rPr>
              <a:t>vârf</a:t>
            </a:r>
            <a:r>
              <a:rPr lang="en-GB" altLang="en-US" dirty="0">
                <a:solidFill>
                  <a:srgbClr val="000000"/>
                </a:solidFill>
                <a:latin typeface="Times New Roman" panose="02020603050405020304" pitchFamily="18" charset="0"/>
              </a:rPr>
              <a:t> a </a:t>
            </a:r>
            <a:r>
              <a:rPr lang="en-GB" altLang="en-US" dirty="0" err="1">
                <a:solidFill>
                  <a:srgbClr val="000000"/>
                </a:solidFill>
                <a:latin typeface="Times New Roman" panose="02020603050405020304" pitchFamily="18" charset="0"/>
              </a:rPr>
              <a:t>tensiunii</a:t>
            </a:r>
            <a:r>
              <a:rPr lang="en-GB" altLang="en-US" dirty="0">
                <a:solidFill>
                  <a:srgbClr val="000000"/>
                </a:solidFill>
                <a:latin typeface="Times New Roman" panose="02020603050405020304" pitchFamily="18" charset="0"/>
              </a:rPr>
              <a:t> alternative a </a:t>
            </a:r>
            <a:r>
              <a:rPr lang="en-GB" altLang="en-US" dirty="0" err="1">
                <a:solidFill>
                  <a:srgbClr val="000000"/>
                </a:solidFill>
                <a:latin typeface="Times New Roman" panose="02020603050405020304" pitchFamily="18" charset="0"/>
              </a:rPr>
              <a:t>reţelei</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şi</a:t>
            </a:r>
            <a:r>
              <a:rPr lang="en-GB" altLang="en-US" dirty="0">
                <a:solidFill>
                  <a:srgbClr val="000000"/>
                </a:solidFill>
                <a:latin typeface="Times New Roman" panose="02020603050405020304" pitchFamily="18" charset="0"/>
              </a:rPr>
              <a:t> de </a:t>
            </a:r>
            <a:r>
              <a:rPr lang="en-GB" altLang="en-US" dirty="0" err="1">
                <a:solidFill>
                  <a:srgbClr val="000000"/>
                </a:solidFill>
                <a:latin typeface="Times New Roman" panose="02020603050405020304" pitchFamily="18" charset="0"/>
              </a:rPr>
              <a:t>eventualele</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supratensiuni</a:t>
            </a:r>
            <a:r>
              <a:rPr lang="en-GB" altLang="en-US" dirty="0">
                <a:solidFill>
                  <a:srgbClr val="000000"/>
                </a:solidFill>
                <a:latin typeface="Times New Roman" panose="02020603050405020304" pitchFamily="18" charset="0"/>
              </a:rPr>
              <a:t> care pot </a:t>
            </a:r>
            <a:r>
              <a:rPr lang="en-GB" altLang="en-US" dirty="0" err="1">
                <a:solidFill>
                  <a:srgbClr val="000000"/>
                </a:solidFill>
                <a:latin typeface="Times New Roman" panose="02020603050405020304" pitchFamily="18" charset="0"/>
              </a:rPr>
              <a:t>apărea</a:t>
            </a:r>
            <a:r>
              <a:rPr lang="en-GB" altLang="en-US" dirty="0">
                <a:solidFill>
                  <a:srgbClr val="000000"/>
                </a:solidFill>
                <a:latin typeface="Times New Roman" panose="02020603050405020304" pitchFamily="18" charset="0"/>
              </a:rPr>
              <a:t>. </a:t>
            </a:r>
          </a:p>
          <a:p>
            <a:r>
              <a:rPr lang="en-GB" altLang="en-US" dirty="0">
                <a:solidFill>
                  <a:srgbClr val="000000"/>
                </a:solidFill>
                <a:latin typeface="Times New Roman" panose="02020603050405020304" pitchFamily="18" charset="0"/>
              </a:rPr>
              <a:t>De </a:t>
            </a:r>
            <a:r>
              <a:rPr lang="en-GB" altLang="en-US" dirty="0" err="1">
                <a:solidFill>
                  <a:srgbClr val="000000"/>
                </a:solidFill>
                <a:latin typeface="Times New Roman" panose="02020603050405020304" pitchFamily="18" charset="0"/>
              </a:rPr>
              <a:t>exemplu</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dacă</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tensiunea</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reţelei</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este</a:t>
            </a:r>
            <a:r>
              <a:rPr lang="en-GB" altLang="en-US" dirty="0">
                <a:solidFill>
                  <a:srgbClr val="000000"/>
                </a:solidFill>
                <a:latin typeface="Times New Roman" panose="02020603050405020304" pitchFamily="18" charset="0"/>
              </a:rPr>
              <a:t> 220V, </a:t>
            </a:r>
            <a:r>
              <a:rPr lang="en-GB" altLang="en-US" dirty="0" err="1">
                <a:solidFill>
                  <a:srgbClr val="000000"/>
                </a:solidFill>
                <a:latin typeface="Times New Roman" panose="02020603050405020304" pitchFamily="18" charset="0"/>
              </a:rPr>
              <a:t>tensiunea</a:t>
            </a:r>
            <a:r>
              <a:rPr lang="en-GB" altLang="en-US" dirty="0">
                <a:solidFill>
                  <a:srgbClr val="000000"/>
                </a:solidFill>
                <a:latin typeface="Times New Roman" panose="02020603050405020304" pitchFamily="18" charset="0"/>
              </a:rPr>
              <a:t> de </a:t>
            </a:r>
            <a:r>
              <a:rPr lang="en-GB" altLang="en-US" dirty="0" err="1">
                <a:solidFill>
                  <a:srgbClr val="000000"/>
                </a:solidFill>
                <a:latin typeface="Times New Roman" panose="02020603050405020304" pitchFamily="18" charset="0"/>
              </a:rPr>
              <a:t>vârf</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corespunzătoare</a:t>
            </a:r>
            <a:r>
              <a:rPr lang="en-GB" altLang="en-US" dirty="0">
                <a:solidFill>
                  <a:srgbClr val="000000"/>
                </a:solidFill>
                <a:latin typeface="Times New Roman" panose="02020603050405020304" pitchFamily="18" charset="0"/>
              </a:rPr>
              <a:t> are </a:t>
            </a:r>
            <a:r>
              <a:rPr lang="en-GB" altLang="en-US" dirty="0" err="1">
                <a:solidFill>
                  <a:srgbClr val="000000"/>
                </a:solidFill>
                <a:latin typeface="Times New Roman" panose="02020603050405020304" pitchFamily="18" charset="0"/>
              </a:rPr>
              <a:t>valoarea</a:t>
            </a:r>
            <a:r>
              <a:rPr lang="en-GB" altLang="en-US" dirty="0">
                <a:solidFill>
                  <a:srgbClr val="000000"/>
                </a:solidFill>
                <a:latin typeface="Times New Roman" panose="02020603050405020304" pitchFamily="18" charset="0"/>
              </a:rPr>
              <a:t> 220 x √2 = 310 V </a:t>
            </a:r>
            <a:r>
              <a:rPr lang="en-GB" altLang="en-US" dirty="0" err="1">
                <a:solidFill>
                  <a:srgbClr val="000000"/>
                </a:solidFill>
                <a:latin typeface="Times New Roman" panose="02020603050405020304" pitchFamily="18" charset="0"/>
              </a:rPr>
              <a:t>şi</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dacă</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admitem</a:t>
            </a:r>
            <a:r>
              <a:rPr lang="en-GB" altLang="en-US" dirty="0">
                <a:solidFill>
                  <a:srgbClr val="000000"/>
                </a:solidFill>
                <a:latin typeface="Times New Roman" panose="02020603050405020304" pitchFamily="18" charset="0"/>
              </a:rPr>
              <a:t> o supra </a:t>
            </a:r>
            <a:r>
              <a:rPr lang="en-GB" altLang="en-US" dirty="0" err="1">
                <a:solidFill>
                  <a:srgbClr val="000000"/>
                </a:solidFill>
                <a:latin typeface="Times New Roman" panose="02020603050405020304" pitchFamily="18" charset="0"/>
              </a:rPr>
              <a:t>tensiune</a:t>
            </a:r>
            <a:r>
              <a:rPr lang="en-GB" altLang="en-US" dirty="0">
                <a:solidFill>
                  <a:srgbClr val="000000"/>
                </a:solidFill>
                <a:latin typeface="Times New Roman" panose="02020603050405020304" pitchFamily="18" charset="0"/>
              </a:rPr>
              <a:t> de 25% </a:t>
            </a:r>
            <a:r>
              <a:rPr lang="en-GB" altLang="en-US" dirty="0" err="1">
                <a:solidFill>
                  <a:srgbClr val="000000"/>
                </a:solidFill>
                <a:latin typeface="Times New Roman" panose="02020603050405020304" pitchFamily="18" charset="0"/>
              </a:rPr>
              <a:t>rezultă</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că</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triacul</a:t>
            </a:r>
            <a:r>
              <a:rPr lang="en-GB" altLang="en-US" dirty="0">
                <a:solidFill>
                  <a:srgbClr val="000000"/>
                </a:solidFill>
                <a:latin typeface="Times New Roman" panose="02020603050405020304" pitchFamily="18" charset="0"/>
              </a:rPr>
              <a:t> pe care-l </a:t>
            </a:r>
            <a:r>
              <a:rPr lang="en-GB" altLang="en-US" dirty="0" err="1">
                <a:solidFill>
                  <a:srgbClr val="000000"/>
                </a:solidFill>
                <a:latin typeface="Times New Roman" panose="02020603050405020304" pitchFamily="18" charset="0"/>
              </a:rPr>
              <a:t>vom</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alege</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va</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trebui</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să</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aibă</a:t>
            </a:r>
            <a:r>
              <a:rPr lang="en-GB" altLang="en-US" dirty="0">
                <a:solidFill>
                  <a:srgbClr val="000000"/>
                </a:solidFill>
                <a:latin typeface="Times New Roman" panose="02020603050405020304" pitchFamily="18" charset="0"/>
              </a:rPr>
              <a:t> o </a:t>
            </a:r>
            <a:r>
              <a:rPr lang="en-GB" altLang="en-US" dirty="0" err="1">
                <a:solidFill>
                  <a:srgbClr val="000000"/>
                </a:solidFill>
                <a:latin typeface="Times New Roman" panose="02020603050405020304" pitchFamily="18" charset="0"/>
              </a:rPr>
              <a:t>tensiune</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minimă</a:t>
            </a:r>
            <a:r>
              <a:rPr lang="en-GB" altLang="en-US" dirty="0">
                <a:solidFill>
                  <a:srgbClr val="000000"/>
                </a:solidFill>
                <a:latin typeface="Times New Roman" panose="02020603050405020304" pitchFamily="18" charset="0"/>
              </a:rPr>
              <a:t> U</a:t>
            </a:r>
            <a:r>
              <a:rPr lang="en-GB" altLang="en-US" baseline="-25000" dirty="0">
                <a:solidFill>
                  <a:srgbClr val="000000"/>
                </a:solidFill>
                <a:latin typeface="Times New Roman" panose="02020603050405020304" pitchFamily="18" charset="0"/>
              </a:rPr>
              <a:t>DRM</a:t>
            </a:r>
            <a:r>
              <a:rPr lang="en-GB" altLang="en-US" dirty="0">
                <a:solidFill>
                  <a:srgbClr val="000000"/>
                </a:solidFill>
                <a:latin typeface="Times New Roman" panose="02020603050405020304" pitchFamily="18" charset="0"/>
              </a:rPr>
              <a:t> = 1,25x310 = 388 V. </a:t>
            </a:r>
          </a:p>
          <a:p>
            <a:r>
              <a:rPr lang="en-GB" altLang="en-US" dirty="0">
                <a:solidFill>
                  <a:srgbClr val="000000"/>
                </a:solidFill>
                <a:latin typeface="Times New Roman" panose="02020603050405020304" pitchFamily="18" charset="0"/>
              </a:rPr>
              <a:t>Se </a:t>
            </a:r>
            <a:r>
              <a:rPr lang="en-GB" altLang="en-US" dirty="0" err="1">
                <a:solidFill>
                  <a:srgbClr val="000000"/>
                </a:solidFill>
                <a:latin typeface="Times New Roman" panose="02020603050405020304" pitchFamily="18" charset="0"/>
              </a:rPr>
              <a:t>va</a:t>
            </a:r>
            <a:r>
              <a:rPr lang="en-GB" altLang="en-US" dirty="0">
                <a:solidFill>
                  <a:srgbClr val="000000"/>
                </a:solidFill>
                <a:latin typeface="Times New Roman" panose="02020603050405020304" pitchFamily="18" charset="0"/>
              </a:rPr>
              <a:t> </a:t>
            </a:r>
            <a:r>
              <a:rPr lang="en-GB" altLang="en-US" dirty="0" err="1">
                <a:solidFill>
                  <a:srgbClr val="000000"/>
                </a:solidFill>
                <a:latin typeface="Times New Roman" panose="02020603050405020304" pitchFamily="18" charset="0"/>
              </a:rPr>
              <a:t>alege</a:t>
            </a:r>
            <a:r>
              <a:rPr lang="en-GB" altLang="en-US" dirty="0">
                <a:solidFill>
                  <a:srgbClr val="000000"/>
                </a:solidFill>
                <a:latin typeface="Times New Roman" panose="02020603050405020304" pitchFamily="18" charset="0"/>
              </a:rPr>
              <a:t> un </a:t>
            </a:r>
            <a:r>
              <a:rPr lang="en-GB" altLang="en-US" dirty="0" err="1">
                <a:solidFill>
                  <a:srgbClr val="000000"/>
                </a:solidFill>
                <a:latin typeface="Times New Roman" panose="02020603050405020304" pitchFamily="18" charset="0"/>
              </a:rPr>
              <a:t>triac</a:t>
            </a:r>
            <a:r>
              <a:rPr lang="en-GB" altLang="en-US" dirty="0">
                <a:solidFill>
                  <a:srgbClr val="000000"/>
                </a:solidFill>
                <a:latin typeface="Times New Roman" panose="02020603050405020304" pitchFamily="18" charset="0"/>
              </a:rPr>
              <a:t> cu U</a:t>
            </a:r>
            <a:r>
              <a:rPr lang="en-GB" altLang="en-US" baseline="-25000" dirty="0">
                <a:solidFill>
                  <a:srgbClr val="000000"/>
                </a:solidFill>
                <a:latin typeface="Times New Roman" panose="02020603050405020304" pitchFamily="18" charset="0"/>
              </a:rPr>
              <a:t>DRM</a:t>
            </a:r>
            <a:r>
              <a:rPr lang="en-GB" altLang="en-US" dirty="0">
                <a:solidFill>
                  <a:srgbClr val="000000"/>
                </a:solidFill>
                <a:latin typeface="Times New Roman" panose="02020603050405020304" pitchFamily="18" charset="0"/>
              </a:rPr>
              <a:t> = 400 V.</a:t>
            </a:r>
            <a:endParaRPr lang="en-GB" altLang="en-US" dirty="0"/>
          </a:p>
          <a:p>
            <a:endParaRPr lang="en-GB" altLang="en-US" dirty="0"/>
          </a:p>
        </p:txBody>
      </p:sp>
    </p:spTree>
    <p:extLst>
      <p:ext uri="{BB962C8B-B14F-4D97-AF65-F5344CB8AC3E}">
        <p14:creationId xmlns:p14="http://schemas.microsoft.com/office/powerpoint/2010/main" val="197558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DAFF797-1928-8F3A-B315-C778B752141D}"/>
              </a:ext>
            </a:extLst>
          </p:cNvPr>
          <p:cNvSpPr>
            <a:spLocks noGrp="1"/>
          </p:cNvSpPr>
          <p:nvPr>
            <p:ph type="title"/>
          </p:nvPr>
        </p:nvSpPr>
        <p:spPr>
          <a:xfrm>
            <a:off x="3090413" y="91051"/>
            <a:ext cx="6011174" cy="687298"/>
          </a:xfrm>
        </p:spPr>
        <p:txBody>
          <a:bodyPr>
            <a:normAutofit fontScale="90000"/>
          </a:bodyPr>
          <a:lstStyle/>
          <a:p>
            <a:r>
              <a:rPr lang="ro-RO" b="1" dirty="0"/>
              <a:t>Compararea Triacului cu SCR</a:t>
            </a:r>
            <a:endParaRPr lang="en-US" b="1" dirty="0"/>
          </a:p>
        </p:txBody>
      </p:sp>
      <p:graphicFrame>
        <p:nvGraphicFramePr>
          <p:cNvPr id="4" name="Substituent conținut 3">
            <a:extLst>
              <a:ext uri="{FF2B5EF4-FFF2-40B4-BE49-F238E27FC236}">
                <a16:creationId xmlns:a16="http://schemas.microsoft.com/office/drawing/2014/main" id="{9C505662-2804-92FB-CDED-FAA734ADA17C}"/>
              </a:ext>
            </a:extLst>
          </p:cNvPr>
          <p:cNvGraphicFramePr>
            <a:graphicFrameLocks noGrp="1"/>
          </p:cNvGraphicFramePr>
          <p:nvPr>
            <p:ph idx="1"/>
            <p:extLst>
              <p:ext uri="{D42A27DB-BD31-4B8C-83A1-F6EECF244321}">
                <p14:modId xmlns:p14="http://schemas.microsoft.com/office/powerpoint/2010/main" val="2372716971"/>
              </p:ext>
            </p:extLst>
          </p:nvPr>
        </p:nvGraphicFramePr>
        <p:xfrm>
          <a:off x="506083" y="778349"/>
          <a:ext cx="11179834" cy="6096905"/>
        </p:xfrm>
        <a:graphic>
          <a:graphicData uri="http://schemas.openxmlformats.org/drawingml/2006/table">
            <a:tbl>
              <a:tblPr/>
              <a:tblGrid>
                <a:gridCol w="5589917">
                  <a:extLst>
                    <a:ext uri="{9D8B030D-6E8A-4147-A177-3AD203B41FA5}">
                      <a16:colId xmlns:a16="http://schemas.microsoft.com/office/drawing/2014/main" val="1886829895"/>
                    </a:ext>
                  </a:extLst>
                </a:gridCol>
                <a:gridCol w="5589917">
                  <a:extLst>
                    <a:ext uri="{9D8B030D-6E8A-4147-A177-3AD203B41FA5}">
                      <a16:colId xmlns:a16="http://schemas.microsoft.com/office/drawing/2014/main" val="1883492279"/>
                    </a:ext>
                  </a:extLst>
                </a:gridCol>
              </a:tblGrid>
              <a:tr h="1015527">
                <a:tc>
                  <a:txBody>
                    <a:bodyPr/>
                    <a:lstStyle/>
                    <a:p>
                      <a:pPr algn="ctr" fontAlgn="base"/>
                      <a:r>
                        <a:rPr lang="en-US" sz="2400" u="none" strike="noStrike" dirty="0">
                          <a:effectLst/>
                        </a:rPr>
                        <a:t>The SCR conducts current in one direction only, so it is a unidirectional device.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a:effectLst/>
                        </a:rPr>
                        <a:t>The TRIAC conducts current in both directions, so it is a bidirectional device.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44492574"/>
                  </a:ext>
                </a:extLst>
              </a:tr>
              <a:tr h="717331">
                <a:tc>
                  <a:txBody>
                    <a:bodyPr/>
                    <a:lstStyle/>
                    <a:p>
                      <a:pPr algn="ctr" fontAlgn="base"/>
                      <a:r>
                        <a:rPr lang="en-US" sz="2400" u="none" strike="noStrike">
                          <a:effectLst/>
                        </a:rPr>
                        <a:t>It has large current capabilities and available in large ratings.</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dirty="0">
                          <a:effectLst/>
                        </a:rPr>
                        <a:t>It is available in smaller ratings as compared to SCR.</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881446698"/>
                  </a:ext>
                </a:extLst>
              </a:tr>
              <a:tr h="419134">
                <a:tc>
                  <a:txBody>
                    <a:bodyPr/>
                    <a:lstStyle/>
                    <a:p>
                      <a:pPr algn="ctr" fontAlgn="base"/>
                      <a:r>
                        <a:rPr lang="en-US" sz="2400" u="none" strike="noStrike">
                          <a:effectLst/>
                        </a:rPr>
                        <a:t>SCR is mainly used to control DC power.</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dirty="0">
                          <a:effectLst/>
                        </a:rPr>
                        <a:t>TRIAC control DC as well as AC power.</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884224651"/>
                  </a:ext>
                </a:extLst>
              </a:tr>
              <a:tr h="717331">
                <a:tc>
                  <a:txBody>
                    <a:bodyPr/>
                    <a:lstStyle/>
                    <a:p>
                      <a:pPr algn="ctr" fontAlgn="base"/>
                      <a:r>
                        <a:rPr lang="en-US" sz="2400" u="none" strike="noStrike">
                          <a:effectLst/>
                        </a:rPr>
                        <a:t>SCR can be triggered by positive gate voltage only.</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a:effectLst/>
                        </a:rPr>
                        <a:t>TRIAC can be triggered either by the positive or negative gate voltage.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384021008"/>
                  </a:ext>
                </a:extLst>
              </a:tr>
              <a:tr h="717331">
                <a:tc>
                  <a:txBody>
                    <a:bodyPr/>
                    <a:lstStyle/>
                    <a:p>
                      <a:pPr algn="ctr" fontAlgn="base"/>
                      <a:r>
                        <a:rPr lang="en-US" sz="2400" u="none" strike="noStrike">
                          <a:effectLst/>
                        </a:rPr>
                        <a:t>In SCR only one mode of operation is possible.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a:effectLst/>
                        </a:rPr>
                        <a:t>In TRIAC four different modes of operation are possible.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471223363"/>
                  </a:ext>
                </a:extLst>
              </a:tr>
              <a:tr h="419134">
                <a:tc>
                  <a:txBody>
                    <a:bodyPr/>
                    <a:lstStyle/>
                    <a:p>
                      <a:pPr algn="ctr" fontAlgn="base"/>
                      <a:r>
                        <a:rPr lang="en-US" sz="2400" u="none" strike="noStrike">
                          <a:effectLst/>
                        </a:rPr>
                        <a:t>It is more reliable.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dirty="0">
                          <a:effectLst/>
                        </a:rPr>
                        <a:t>It is less reliable.</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59541356"/>
                  </a:ext>
                </a:extLst>
              </a:tr>
              <a:tr h="419134">
                <a:tc>
                  <a:txBody>
                    <a:bodyPr/>
                    <a:lstStyle/>
                    <a:p>
                      <a:pPr algn="ctr" fontAlgn="base"/>
                      <a:r>
                        <a:rPr lang="en-US" sz="2400" u="none" strike="noStrike" dirty="0">
                          <a:effectLst/>
                        </a:rPr>
                        <a:t>An SCR needs two heat sinks</a:t>
                      </a:r>
                      <a:r>
                        <a:rPr lang="ro-RO" sz="2400" u="none" strike="noStrike" dirty="0">
                          <a:effectLst/>
                        </a:rPr>
                        <a:t> (radiatoare)</a:t>
                      </a:r>
                      <a:r>
                        <a:rPr lang="en-US" sz="2400" u="none" strike="noStrike" dirty="0">
                          <a:effectLst/>
                        </a:rPr>
                        <a:t>.</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a:effectLst/>
                        </a:rPr>
                        <a:t>A TRIAC needs only one heat sink.</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042236777"/>
                  </a:ext>
                </a:extLst>
              </a:tr>
              <a:tr h="1015527">
                <a:tc>
                  <a:txBody>
                    <a:bodyPr/>
                    <a:lstStyle/>
                    <a:p>
                      <a:pPr algn="ctr" fontAlgn="base"/>
                      <a:r>
                        <a:rPr lang="en-US" sz="2400" u="none" strike="noStrike" dirty="0">
                          <a:effectLst/>
                        </a:rPr>
                        <a:t>As the SCR is a Unidirectional Device, so polarity should be maintained when it connects to any circuit.</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ctr" fontAlgn="base"/>
                      <a:r>
                        <a:rPr lang="en-US" sz="2400" u="none" strike="noStrike" dirty="0">
                          <a:effectLst/>
                        </a:rPr>
                        <a:t>As the TRIAC is a Bi-Directional Device, so it can be connected in any manner with a circuit.</a:t>
                      </a:r>
                    </a:p>
                  </a:txBody>
                  <a:tcPr marL="98894" marR="98894" marT="49447" marB="49447"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566323295"/>
                  </a:ext>
                </a:extLst>
              </a:tr>
            </a:tbl>
          </a:graphicData>
        </a:graphic>
      </p:graphicFrame>
    </p:spTree>
    <p:extLst>
      <p:ext uri="{BB962C8B-B14F-4D97-AF65-F5344CB8AC3E}">
        <p14:creationId xmlns:p14="http://schemas.microsoft.com/office/powerpoint/2010/main" val="2761788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92573889"/>
              </p:ext>
            </p:extLst>
          </p:nvPr>
        </p:nvGraphicFramePr>
        <p:xfrm>
          <a:off x="958970" y="1239026"/>
          <a:ext cx="10515600" cy="412981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51143">
                <a:tc>
                  <a:txBody>
                    <a:bodyPr/>
                    <a:lstStyle/>
                    <a:p>
                      <a:pPr algn="ctr"/>
                      <a:r>
                        <a:rPr lang="ro-RO" sz="2400" dirty="0"/>
                        <a:t>DIAC (tranzistor fără bază)</a:t>
                      </a:r>
                    </a:p>
                  </a:txBody>
                  <a:tcPr/>
                </a:tc>
                <a:tc>
                  <a:txBody>
                    <a:bodyPr/>
                    <a:lstStyle/>
                    <a:p>
                      <a:pPr algn="ctr"/>
                      <a:r>
                        <a:rPr lang="ro-RO" sz="2400" dirty="0"/>
                        <a:t>TRIAC</a:t>
                      </a:r>
                    </a:p>
                  </a:txBody>
                  <a:tcPr/>
                </a:tc>
                <a:extLst>
                  <a:ext uri="{0D108BD9-81ED-4DB2-BD59-A6C34878D82A}">
                    <a16:rowId xmlns:a16="http://schemas.microsoft.com/office/drawing/2014/main" val="10000"/>
                  </a:ext>
                </a:extLst>
              </a:tr>
              <a:tr h="551143">
                <a:tc>
                  <a:txBody>
                    <a:bodyPr/>
                    <a:lstStyle/>
                    <a:p>
                      <a:pPr algn="ctr"/>
                      <a:r>
                        <a:rPr lang="ro-RO" sz="2400" dirty="0"/>
                        <a:t>Diode for the alternative current</a:t>
                      </a:r>
                    </a:p>
                  </a:txBody>
                  <a:tcPr/>
                </a:tc>
                <a:tc>
                  <a:txBody>
                    <a:bodyPr/>
                    <a:lstStyle/>
                    <a:p>
                      <a:pPr algn="ctr"/>
                      <a:r>
                        <a:rPr lang="ro-RO" sz="2400" dirty="0"/>
                        <a:t>Triode</a:t>
                      </a:r>
                      <a:r>
                        <a:rPr lang="ro-RO" sz="2400" baseline="0" dirty="0"/>
                        <a:t> for the alternative current</a:t>
                      </a:r>
                      <a:endParaRPr lang="ro-RO" sz="2400" dirty="0"/>
                    </a:p>
                  </a:txBody>
                  <a:tcPr/>
                </a:tc>
                <a:extLst>
                  <a:ext uri="{0D108BD9-81ED-4DB2-BD59-A6C34878D82A}">
                    <a16:rowId xmlns:a16="http://schemas.microsoft.com/office/drawing/2014/main" val="10001"/>
                  </a:ext>
                </a:extLst>
              </a:tr>
              <a:tr h="551143">
                <a:tc>
                  <a:txBody>
                    <a:bodyPr/>
                    <a:lstStyle/>
                    <a:p>
                      <a:pPr algn="ctr"/>
                      <a:r>
                        <a:rPr lang="ro-RO" sz="2400" dirty="0"/>
                        <a:t>2 terminale, 3 straturi</a:t>
                      </a:r>
                    </a:p>
                  </a:txBody>
                  <a:tcPr/>
                </a:tc>
                <a:tc>
                  <a:txBody>
                    <a:bodyPr/>
                    <a:lstStyle/>
                    <a:p>
                      <a:pPr algn="ctr"/>
                      <a:r>
                        <a:rPr lang="ro-RO" sz="2400" dirty="0"/>
                        <a:t>3 terminale, 5 straturi</a:t>
                      </a:r>
                    </a:p>
                  </a:txBody>
                  <a:tcPr/>
                </a:tc>
                <a:extLst>
                  <a:ext uri="{0D108BD9-81ED-4DB2-BD59-A6C34878D82A}">
                    <a16:rowId xmlns:a16="http://schemas.microsoft.com/office/drawing/2014/main" val="10002"/>
                  </a:ext>
                </a:extLst>
              </a:tr>
              <a:tr h="551143">
                <a:tc>
                  <a:txBody>
                    <a:bodyPr/>
                    <a:lstStyle/>
                    <a:p>
                      <a:pPr algn="ctr"/>
                      <a:r>
                        <a:rPr lang="ro-RO" sz="2400" dirty="0"/>
                        <a:t>Bidirectional și necontrolat</a:t>
                      </a:r>
                    </a:p>
                  </a:txBody>
                  <a:tcPr/>
                </a:tc>
                <a:tc>
                  <a:txBody>
                    <a:bodyPr/>
                    <a:lstStyle/>
                    <a:p>
                      <a:pPr algn="ctr"/>
                      <a:r>
                        <a:rPr lang="ro-RO" sz="2400" dirty="0"/>
                        <a:t>Bidirecțional și controlat</a:t>
                      </a:r>
                    </a:p>
                  </a:txBody>
                  <a:tcPr/>
                </a:tc>
                <a:extLst>
                  <a:ext uri="{0D108BD9-81ED-4DB2-BD59-A6C34878D82A}">
                    <a16:rowId xmlns:a16="http://schemas.microsoft.com/office/drawing/2014/main" val="10003"/>
                  </a:ext>
                </a:extLst>
              </a:tr>
              <a:tr h="551143">
                <a:tc>
                  <a:txBody>
                    <a:bodyPr/>
                    <a:lstStyle/>
                    <a:p>
                      <a:pPr algn="ctr"/>
                      <a:r>
                        <a:rPr lang="ro-RO" sz="2400" dirty="0"/>
                        <a:t>Controlat atât la</a:t>
                      </a:r>
                      <a:r>
                        <a:rPr lang="ro-RO" sz="2400" baseline="0" dirty="0"/>
                        <a:t> ciclul pozitiv și la cel negativ al semnalului CA</a:t>
                      </a:r>
                      <a:endParaRPr lang="ro-RO" sz="2400" dirty="0"/>
                    </a:p>
                  </a:txBody>
                  <a:tcPr/>
                </a:tc>
                <a:tc>
                  <a:txBody>
                    <a:bodyPr/>
                    <a:lstStyle/>
                    <a:p>
                      <a:pPr algn="ctr"/>
                      <a:r>
                        <a:rPr lang="ro-RO" sz="2400" dirty="0"/>
                        <a:t>Comutat de la ON la OFF la orice polaritate</a:t>
                      </a:r>
                    </a:p>
                  </a:txBody>
                  <a:tcPr/>
                </a:tc>
                <a:extLst>
                  <a:ext uri="{0D108BD9-81ED-4DB2-BD59-A6C34878D82A}">
                    <a16:rowId xmlns:a16="http://schemas.microsoft.com/office/drawing/2014/main" val="10004"/>
                  </a:ext>
                </a:extLst>
              </a:tr>
              <a:tr h="551143">
                <a:tc>
                  <a:txBody>
                    <a:bodyPr/>
                    <a:lstStyle/>
                    <a:p>
                      <a:pPr algn="ctr"/>
                      <a:r>
                        <a:rPr lang="ro-RO" sz="2400" dirty="0"/>
                        <a:t>p-n-p sau n-p-n</a:t>
                      </a:r>
                    </a:p>
                  </a:txBody>
                  <a:tcPr/>
                </a:tc>
                <a:tc>
                  <a:txBody>
                    <a:bodyPr/>
                    <a:lstStyle/>
                    <a:p>
                      <a:pPr algn="ctr"/>
                      <a:r>
                        <a:rPr lang="ro-RO" sz="2400" dirty="0"/>
                        <a:t>Din două dispozitive separate ale SCR</a:t>
                      </a:r>
                    </a:p>
                  </a:txBody>
                  <a:tcPr/>
                </a:tc>
                <a:extLst>
                  <a:ext uri="{0D108BD9-81ED-4DB2-BD59-A6C34878D82A}">
                    <a16:rowId xmlns:a16="http://schemas.microsoft.com/office/drawing/2014/main" val="10005"/>
                  </a:ext>
                </a:extLst>
              </a:tr>
              <a:tr h="551143">
                <a:tc>
                  <a:txBody>
                    <a:bodyPr/>
                    <a:lstStyle/>
                    <a:p>
                      <a:pPr algn="ctr"/>
                      <a:r>
                        <a:rPr lang="ro-RO" sz="2400" dirty="0"/>
                        <a:t>Putere mică</a:t>
                      </a:r>
                    </a:p>
                  </a:txBody>
                  <a:tcPr/>
                </a:tc>
                <a:tc>
                  <a:txBody>
                    <a:bodyPr/>
                    <a:lstStyle/>
                    <a:p>
                      <a:pPr algn="ctr"/>
                      <a:r>
                        <a:rPr lang="ro-RO" sz="2400" dirty="0"/>
                        <a:t>Putere mare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535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228600"/>
            <a:ext cx="9318812" cy="457200"/>
          </a:xfrm>
        </p:spPr>
        <p:txBody>
          <a:bodyPr>
            <a:normAutofit fontScale="90000"/>
          </a:bodyPr>
          <a:lstStyle/>
          <a:p>
            <a:pPr>
              <a:defRPr/>
            </a:pPr>
            <a:r>
              <a:rPr lang="ro-RO" dirty="0"/>
              <a:t>SIDAC – silicon (diac) semiconductor switch </a:t>
            </a:r>
            <a:endParaRPr lang="en-GB" dirty="0"/>
          </a:p>
        </p:txBody>
      </p:sp>
      <p:sp>
        <p:nvSpPr>
          <p:cNvPr id="43011" name="Content Placeholder 2"/>
          <p:cNvSpPr>
            <a:spLocks noGrp="1"/>
          </p:cNvSpPr>
          <p:nvPr>
            <p:ph idx="1"/>
          </p:nvPr>
        </p:nvSpPr>
        <p:spPr>
          <a:xfrm>
            <a:off x="478971" y="685800"/>
            <a:ext cx="11338560" cy="3449638"/>
          </a:xfrm>
        </p:spPr>
        <p:txBody>
          <a:bodyPr>
            <a:normAutofit/>
          </a:bodyPr>
          <a:lstStyle/>
          <a:p>
            <a:r>
              <a:rPr lang="ro-RO" altLang="ru-RU" b="1" dirty="0"/>
              <a:t>Bloc schema – din 2 diode Shockley conectate invers-paralel</a:t>
            </a:r>
          </a:p>
          <a:p>
            <a:r>
              <a:rPr lang="ro-RO" altLang="ru-RU" b="1" dirty="0"/>
              <a:t>Operează ca un conector bidirecțional activat prin tensiunea aplicată.   </a:t>
            </a:r>
          </a:p>
          <a:p>
            <a:r>
              <a:rPr lang="ro-RO" altLang="ru-RU" dirty="0"/>
              <a:t> </a:t>
            </a:r>
            <a:r>
              <a:rPr lang="ro-RO" altLang="ru-RU" sz="2400" dirty="0"/>
              <a:t>În starea închisă are un curent de scurgere de </a:t>
            </a:r>
            <a:r>
              <a:rPr lang="ro-RO" altLang="ru-RU" sz="2400" dirty="0">
                <a:latin typeface="Times New Roman" panose="02020603050405020304" pitchFamily="18" charset="0"/>
                <a:cs typeface="Times New Roman" panose="02020603050405020304" pitchFamily="18" charset="0"/>
              </a:rPr>
              <a:t>&lt; 5 mcA. Pe măsură ce tensiunea aplicată depășește V</a:t>
            </a:r>
            <a:r>
              <a:rPr lang="ro-RO" altLang="ru-RU" sz="2400" baseline="-25000" dirty="0">
                <a:latin typeface="Times New Roman" panose="02020603050405020304" pitchFamily="18" charset="0"/>
                <a:cs typeface="Times New Roman" panose="02020603050405020304" pitchFamily="18" charset="0"/>
              </a:rPr>
              <a:t>BO</a:t>
            </a:r>
            <a:r>
              <a:rPr lang="ro-RO" altLang="ru-RU" sz="2400" dirty="0">
                <a:latin typeface="Times New Roman" panose="02020603050405020304" pitchFamily="18" charset="0"/>
                <a:cs typeface="Times New Roman" panose="02020603050405020304" pitchFamily="18" charset="0"/>
              </a:rPr>
              <a:t>, dispozitivul începe să intre în modul de comutare a rezistenței negative cu caracteristici similare cu o diodă avalanșă. Când atinge suficient curent, SIDAC trece la o stare de pornire, permițând un curent mare să curgă. În această stare, tensiunea pe dispozitiv scade la mai puțin de 5 V, în funcție de valoarea fluxului de curent. </a:t>
            </a:r>
            <a:endParaRPr lang="en-GB" altLang="ru-RU" sz="2400" dirty="0"/>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2344" y="3924021"/>
            <a:ext cx="3433762"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9657" y="4374532"/>
            <a:ext cx="4000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81748" y="3720130"/>
            <a:ext cx="1730829" cy="1745015"/>
          </a:xfrm>
          <a:prstGeom prst="rect">
            <a:avLst/>
          </a:prstGeom>
        </p:spPr>
      </p:pic>
    </p:spTree>
    <p:extLst>
      <p:ext uri="{BB962C8B-B14F-4D97-AF65-F5344CB8AC3E}">
        <p14:creationId xmlns:p14="http://schemas.microsoft.com/office/powerpoint/2010/main" val="2031615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3636" y="0"/>
            <a:ext cx="2926976" cy="818216"/>
          </a:xfrm>
        </p:spPr>
        <p:txBody>
          <a:bodyPr/>
          <a:lstStyle/>
          <a:p>
            <a:pPr algn="ctr"/>
            <a:r>
              <a:rPr lang="ro-RO" b="1" dirty="0"/>
              <a:t>SIDAC</a:t>
            </a:r>
          </a:p>
        </p:txBody>
      </p:sp>
      <p:sp>
        <p:nvSpPr>
          <p:cNvPr id="3" name="Content Placeholder 2"/>
          <p:cNvSpPr>
            <a:spLocks noGrp="1"/>
          </p:cNvSpPr>
          <p:nvPr>
            <p:ph idx="1"/>
          </p:nvPr>
        </p:nvSpPr>
        <p:spPr>
          <a:xfrm>
            <a:off x="336176" y="661448"/>
            <a:ext cx="8309922" cy="4125706"/>
          </a:xfrm>
        </p:spPr>
        <p:txBody>
          <a:bodyPr>
            <a:normAutofit/>
          </a:bodyPr>
          <a:lstStyle/>
          <a:p>
            <a:r>
              <a:rPr lang="ro-RO" dirty="0"/>
              <a:t>Sidacul este echivalentul triac al unui diac. Sidac este un dispozitiv de rezistență negativă bidirecțională. Să plasăm o tensiune pe un sidac și să vedem ce se întâmplă.</a:t>
            </a:r>
          </a:p>
          <a:p>
            <a:r>
              <a:rPr lang="ro-RO" dirty="0"/>
              <a:t>La tensiuni joase (de obicei sub 70 de volți), Sidacul se comportă ca un comutator în starea sa oprit. Pe măsură ce tensiunea pe sidac crește, se ajunge la un punct în care comutatorul pornește și conduce intens curentul - și va continua să facă acest lucru până când tensiunea este îndepărtată.</a:t>
            </a:r>
          </a:p>
        </p:txBody>
      </p:sp>
      <p:pic>
        <p:nvPicPr>
          <p:cNvPr id="4" name="Picture 3"/>
          <p:cNvPicPr>
            <a:picLocks noChangeAspect="1"/>
          </p:cNvPicPr>
          <p:nvPr/>
        </p:nvPicPr>
        <p:blipFill>
          <a:blip r:embed="rId2"/>
          <a:stretch>
            <a:fillRect/>
          </a:stretch>
        </p:blipFill>
        <p:spPr>
          <a:xfrm>
            <a:off x="8646098" y="365126"/>
            <a:ext cx="3147333" cy="2636748"/>
          </a:xfrm>
          <a:prstGeom prst="rect">
            <a:avLst/>
          </a:prstGeom>
        </p:spPr>
      </p:pic>
      <p:sp>
        <p:nvSpPr>
          <p:cNvPr id="5" name="Rectangle 4"/>
          <p:cNvSpPr/>
          <p:nvPr/>
        </p:nvSpPr>
        <p:spPr>
          <a:xfrm>
            <a:off x="627529" y="5083476"/>
            <a:ext cx="11564471" cy="1384995"/>
          </a:xfrm>
          <a:prstGeom prst="rect">
            <a:avLst/>
          </a:prstGeom>
        </p:spPr>
        <p:txBody>
          <a:bodyPr wrap="square">
            <a:spAutoFit/>
          </a:bodyPr>
          <a:lstStyle/>
          <a:p>
            <a:r>
              <a:rPr lang="ro-RO" sz="2800" dirty="0"/>
              <a:t>Diferența dintre un diac și un sidac este polaritatea. </a:t>
            </a:r>
            <a:r>
              <a:rPr lang="ro-RO" sz="2800" b="1" dirty="0"/>
              <a:t>Un diac este un dispozitiv polarizat care acționează ca o diodă </a:t>
            </a:r>
            <a:r>
              <a:rPr lang="ro-RO" sz="2800" dirty="0"/>
              <a:t>- adică are un flux de curent unidirecțional, în timp ce un </a:t>
            </a:r>
            <a:r>
              <a:rPr lang="ro-RO" sz="2800" b="1" dirty="0"/>
              <a:t>sidac poate conduce curentul în ambele direcții</a:t>
            </a:r>
            <a:r>
              <a:rPr lang="ro-RO" sz="2800" dirty="0"/>
              <a:t>. </a:t>
            </a:r>
          </a:p>
        </p:txBody>
      </p:sp>
    </p:spTree>
    <p:extLst>
      <p:ext uri="{BB962C8B-B14F-4D97-AF65-F5344CB8AC3E}">
        <p14:creationId xmlns:p14="http://schemas.microsoft.com/office/powerpoint/2010/main" val="1130045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6382871" cy="566738"/>
          </a:xfrm>
        </p:spPr>
        <p:txBody>
          <a:bodyPr>
            <a:noAutofit/>
          </a:bodyPr>
          <a:lstStyle/>
          <a:p>
            <a:pPr>
              <a:defRPr/>
            </a:pPr>
            <a:r>
              <a:rPr lang="ro-RO" b="1" dirty="0"/>
              <a:t>Diac + Triac = </a:t>
            </a:r>
            <a:r>
              <a:rPr lang="ro-RO" b="1" dirty="0">
                <a:solidFill>
                  <a:srgbClr val="FF0000"/>
                </a:solidFill>
              </a:rPr>
              <a:t>Quadrac</a:t>
            </a:r>
            <a:endParaRPr lang="en-GB" b="1" dirty="0">
              <a:solidFill>
                <a:srgbClr val="FF0000"/>
              </a:solidFill>
            </a:endParaRPr>
          </a:p>
        </p:txBody>
      </p:sp>
      <p:sp>
        <p:nvSpPr>
          <p:cNvPr id="45059" name="Content Placeholder 2"/>
          <p:cNvSpPr>
            <a:spLocks noGrp="1"/>
          </p:cNvSpPr>
          <p:nvPr>
            <p:ph idx="1"/>
          </p:nvPr>
        </p:nvSpPr>
        <p:spPr>
          <a:xfrm>
            <a:off x="366031" y="1023248"/>
            <a:ext cx="6778840" cy="5834752"/>
          </a:xfrm>
        </p:spPr>
        <p:txBody>
          <a:bodyPr>
            <a:normAutofit fontScale="92500" lnSpcReduction="20000"/>
          </a:bodyPr>
          <a:lstStyle/>
          <a:p>
            <a:r>
              <a:rPr lang="en-GB" altLang="en-US" sz="2200" dirty="0"/>
              <a:t>Quadrac </a:t>
            </a:r>
            <a:r>
              <a:rPr lang="en-GB" altLang="en-US" sz="2200" dirty="0" err="1"/>
              <a:t>este</a:t>
            </a:r>
            <a:r>
              <a:rPr lang="en-GB" altLang="en-US" sz="2200" dirty="0"/>
              <a:t> un </a:t>
            </a:r>
            <a:r>
              <a:rPr lang="en-GB" altLang="en-US" sz="2200" dirty="0" err="1"/>
              <a:t>Diac</a:t>
            </a:r>
            <a:r>
              <a:rPr lang="en-GB" altLang="en-US" sz="2200" dirty="0"/>
              <a:t> </a:t>
            </a:r>
            <a:r>
              <a:rPr lang="en-GB" altLang="en-US" sz="2200" dirty="0" err="1"/>
              <a:t>și</a:t>
            </a:r>
            <a:r>
              <a:rPr lang="en-GB" altLang="en-US" sz="2200" dirty="0"/>
              <a:t> </a:t>
            </a:r>
            <a:r>
              <a:rPr lang="en-GB" altLang="en-US" sz="2200" dirty="0" err="1"/>
              <a:t>Triac</a:t>
            </a:r>
            <a:r>
              <a:rPr lang="en-GB" altLang="en-US" sz="2200" dirty="0"/>
              <a:t> fabricate </a:t>
            </a:r>
            <a:r>
              <a:rPr lang="en-GB" altLang="en-US" sz="2200" dirty="0" err="1"/>
              <a:t>împreună</a:t>
            </a:r>
            <a:r>
              <a:rPr lang="en-GB" altLang="en-US" sz="2200" dirty="0"/>
              <a:t> </a:t>
            </a:r>
            <a:r>
              <a:rPr lang="en-GB" altLang="en-US" sz="2200" dirty="0" err="1"/>
              <a:t>într</a:t>
            </a:r>
            <a:r>
              <a:rPr lang="en-GB" altLang="en-US" sz="2200" dirty="0"/>
              <a:t>-un </a:t>
            </a:r>
            <a:r>
              <a:rPr lang="en-GB" altLang="en-US" sz="2200" dirty="0" err="1"/>
              <a:t>singur</a:t>
            </a:r>
            <a:r>
              <a:rPr lang="en-GB" altLang="en-US" sz="2200" dirty="0"/>
              <a:t> </a:t>
            </a:r>
            <a:r>
              <a:rPr lang="ro-RO" altLang="en-US" sz="2200" dirty="0"/>
              <a:t>corp</a:t>
            </a:r>
            <a:r>
              <a:rPr lang="en-GB" altLang="en-US" sz="2200" dirty="0"/>
              <a:t> de semiconductor </a:t>
            </a:r>
            <a:r>
              <a:rPr lang="en-GB" altLang="en-US" sz="2200" dirty="0" err="1"/>
              <a:t>și</a:t>
            </a:r>
            <a:r>
              <a:rPr lang="en-GB" altLang="en-US" sz="2200" dirty="0"/>
              <a:t> ca </a:t>
            </a:r>
            <a:r>
              <a:rPr lang="en-GB" altLang="en-US" sz="2200" dirty="0" err="1"/>
              <a:t>atare</a:t>
            </a:r>
            <a:r>
              <a:rPr lang="en-GB" altLang="en-US" sz="2200" dirty="0"/>
              <a:t> sunt </a:t>
            </a:r>
            <a:r>
              <a:rPr lang="en-GB" altLang="en-US" sz="2200" dirty="0" err="1"/>
              <a:t>cunoscuți</a:t>
            </a:r>
            <a:r>
              <a:rPr lang="en-GB" altLang="en-US" sz="2200" dirty="0"/>
              <a:t> </a:t>
            </a:r>
            <a:r>
              <a:rPr lang="en-GB" altLang="en-US" sz="2200" dirty="0" err="1"/>
              <a:t>și</a:t>
            </a:r>
            <a:r>
              <a:rPr lang="en-GB" altLang="en-US" sz="2200" dirty="0"/>
              <a:t> ca „</a:t>
            </a:r>
            <a:r>
              <a:rPr lang="en-GB" altLang="en-US" sz="2200" b="1" dirty="0" err="1"/>
              <a:t>triaci</a:t>
            </a:r>
            <a:r>
              <a:rPr lang="en-GB" altLang="en-US" sz="2200" b="1" dirty="0"/>
              <a:t> </a:t>
            </a:r>
            <a:r>
              <a:rPr lang="en-GB" altLang="en-US" sz="2200" b="1" dirty="0" err="1"/>
              <a:t>declanșați</a:t>
            </a:r>
            <a:r>
              <a:rPr lang="en-GB" altLang="en-US" sz="2200" b="1" dirty="0"/>
              <a:t> intern</a:t>
            </a:r>
            <a:r>
              <a:rPr lang="en-GB" altLang="en-US" sz="2200" dirty="0"/>
              <a:t>”. </a:t>
            </a:r>
            <a:endParaRPr lang="ro-RO" altLang="en-US" sz="2200" dirty="0"/>
          </a:p>
          <a:p>
            <a:r>
              <a:rPr lang="en-GB" altLang="en-US" sz="2200" dirty="0" err="1"/>
              <a:t>ste</a:t>
            </a:r>
            <a:r>
              <a:rPr lang="en-GB" altLang="en-US" sz="2200" dirty="0"/>
              <a:t> </a:t>
            </a:r>
            <a:r>
              <a:rPr lang="en-GB" altLang="en-US" sz="2200" dirty="0" err="1"/>
              <a:t>controlat</a:t>
            </a:r>
            <a:r>
              <a:rPr lang="en-GB" altLang="en-US" sz="2200" dirty="0"/>
              <a:t> </a:t>
            </a:r>
            <a:r>
              <a:rPr lang="en-GB" altLang="en-US" sz="2200" dirty="0" err="1"/>
              <a:t>prin</a:t>
            </a:r>
            <a:r>
              <a:rPr lang="en-GB" altLang="en-US" sz="2200" dirty="0"/>
              <a:t> </a:t>
            </a:r>
            <a:r>
              <a:rPr lang="en-GB" altLang="en-US" sz="2200" dirty="0" err="1"/>
              <a:t>poarta</a:t>
            </a:r>
            <a:r>
              <a:rPr lang="en-GB" altLang="en-US" sz="2200" dirty="0"/>
              <a:t> </a:t>
            </a:r>
            <a:r>
              <a:rPr lang="en-GB" altLang="en-US" sz="2200" dirty="0" err="1"/>
              <a:t>folosind</a:t>
            </a:r>
            <a:r>
              <a:rPr lang="en-GB" altLang="en-US" sz="2200" dirty="0"/>
              <a:t> </a:t>
            </a:r>
            <a:r>
              <a:rPr lang="en-GB" altLang="en-US" sz="2200" dirty="0" err="1"/>
              <a:t>oricare</a:t>
            </a:r>
            <a:r>
              <a:rPr lang="en-GB" altLang="en-US" sz="2200" dirty="0"/>
              <a:t> </a:t>
            </a:r>
            <a:r>
              <a:rPr lang="en-GB" altLang="en-US" sz="2200" dirty="0" err="1"/>
              <a:t>dintre</a:t>
            </a:r>
            <a:r>
              <a:rPr lang="en-GB" altLang="en-US" sz="2200" dirty="0"/>
              <a:t> </a:t>
            </a:r>
            <a:r>
              <a:rPr lang="en-GB" altLang="en-US" sz="2200" dirty="0" err="1"/>
              <a:t>polaritatea</a:t>
            </a:r>
            <a:r>
              <a:rPr lang="en-GB" altLang="en-US" sz="2200" dirty="0"/>
              <a:t> </a:t>
            </a:r>
            <a:r>
              <a:rPr lang="en-GB" altLang="en-US" sz="2200" dirty="0" err="1"/>
              <a:t>tensiunii</a:t>
            </a:r>
            <a:r>
              <a:rPr lang="en-GB" altLang="en-US" sz="2200" dirty="0"/>
              <a:t> la borna </a:t>
            </a:r>
            <a:r>
              <a:rPr lang="en-GB" altLang="en-US" sz="2200" dirty="0" err="1"/>
              <a:t>principală</a:t>
            </a:r>
            <a:r>
              <a:rPr lang="en-GB" altLang="en-US" sz="2200" dirty="0"/>
              <a:t>, </a:t>
            </a:r>
            <a:r>
              <a:rPr lang="en-GB" altLang="en-US" sz="2200" dirty="0" err="1"/>
              <a:t>ceea</a:t>
            </a:r>
            <a:r>
              <a:rPr lang="en-GB" altLang="en-US" sz="2200" dirty="0"/>
              <a:t> </a:t>
            </a:r>
            <a:r>
              <a:rPr lang="en-GB" altLang="en-US" sz="2200" dirty="0" err="1"/>
              <a:t>ce</a:t>
            </a:r>
            <a:r>
              <a:rPr lang="en-GB" altLang="en-US" sz="2200" dirty="0"/>
              <a:t> </a:t>
            </a:r>
            <a:r>
              <a:rPr lang="en-GB" altLang="en-US" sz="2200" dirty="0" err="1"/>
              <a:t>înseamnă</a:t>
            </a:r>
            <a:r>
              <a:rPr lang="en-GB" altLang="en-US" sz="2200" dirty="0"/>
              <a:t> </a:t>
            </a:r>
            <a:r>
              <a:rPr lang="en-GB" altLang="en-US" sz="2200" dirty="0" err="1"/>
              <a:t>că</a:t>
            </a:r>
            <a:r>
              <a:rPr lang="en-GB" altLang="en-US" sz="2200" dirty="0"/>
              <a:t> </a:t>
            </a:r>
            <a:r>
              <a:rPr lang="en-GB" altLang="en-US" sz="2200" dirty="0" err="1"/>
              <a:t>poate</a:t>
            </a:r>
            <a:r>
              <a:rPr lang="en-GB" altLang="en-US" sz="2200" dirty="0"/>
              <a:t> fi </a:t>
            </a:r>
            <a:r>
              <a:rPr lang="en-GB" altLang="en-US" sz="2200" dirty="0" err="1"/>
              <a:t>utilizat</a:t>
            </a:r>
            <a:r>
              <a:rPr lang="en-GB" altLang="en-US" sz="2200" dirty="0"/>
              <a:t> </a:t>
            </a:r>
            <a:r>
              <a:rPr lang="en-GB" altLang="en-US" sz="2200" dirty="0" err="1"/>
              <a:t>în</a:t>
            </a:r>
            <a:r>
              <a:rPr lang="en-GB" altLang="en-US" sz="2200" dirty="0"/>
              <a:t> </a:t>
            </a:r>
            <a:r>
              <a:rPr lang="en-GB" altLang="en-US" sz="2200" dirty="0" err="1"/>
              <a:t>aplicații</a:t>
            </a:r>
            <a:r>
              <a:rPr lang="en-GB" altLang="en-US" sz="2200" dirty="0"/>
              <a:t> de control al </a:t>
            </a:r>
            <a:r>
              <a:rPr lang="en-GB" altLang="en-US" sz="2200" dirty="0" err="1"/>
              <a:t>fazei</a:t>
            </a:r>
            <a:r>
              <a:rPr lang="en-GB" altLang="en-US" sz="2200" dirty="0"/>
              <a:t> cu </a:t>
            </a:r>
            <a:r>
              <a:rPr lang="en-GB" altLang="en-US" sz="2200" dirty="0" err="1"/>
              <a:t>undă</a:t>
            </a:r>
            <a:r>
              <a:rPr lang="en-GB" altLang="en-US" sz="2200" dirty="0"/>
              <a:t> </a:t>
            </a:r>
            <a:r>
              <a:rPr lang="en-GB" altLang="en-US" sz="2200" dirty="0" err="1"/>
              <a:t>completă</a:t>
            </a:r>
            <a:r>
              <a:rPr lang="en-GB" altLang="en-US" sz="2200" dirty="0"/>
              <a:t>, cum </a:t>
            </a:r>
            <a:r>
              <a:rPr lang="en-GB" altLang="en-US" sz="2200" dirty="0" err="1"/>
              <a:t>ar</a:t>
            </a:r>
            <a:r>
              <a:rPr lang="en-GB" altLang="en-US" sz="2200" dirty="0"/>
              <a:t> fi </a:t>
            </a:r>
            <a:r>
              <a:rPr lang="en-GB" altLang="en-US" sz="2200" dirty="0" err="1"/>
              <a:t>comenzile</a:t>
            </a:r>
            <a:r>
              <a:rPr lang="en-GB" altLang="en-US" sz="2200" dirty="0"/>
              <a:t> </a:t>
            </a:r>
            <a:r>
              <a:rPr lang="en-GB" altLang="en-US" sz="2200" dirty="0" err="1"/>
              <a:t>încălzitorului</a:t>
            </a:r>
            <a:r>
              <a:rPr lang="en-GB" altLang="en-US" sz="2200" dirty="0"/>
              <a:t>, </a:t>
            </a:r>
            <a:r>
              <a:rPr lang="en-GB" altLang="en-US" sz="2200" dirty="0" err="1"/>
              <a:t>variatoarele</a:t>
            </a:r>
            <a:r>
              <a:rPr lang="en-GB" altLang="en-US" sz="2200" dirty="0"/>
              <a:t> </a:t>
            </a:r>
            <a:r>
              <a:rPr lang="en-GB" altLang="en-US" sz="2200" dirty="0" err="1"/>
              <a:t>lămpii</a:t>
            </a:r>
            <a:r>
              <a:rPr lang="en-GB" altLang="en-US" sz="2200" dirty="0"/>
              <a:t> </a:t>
            </a:r>
            <a:r>
              <a:rPr lang="en-GB" altLang="en-US" sz="2200" dirty="0" err="1"/>
              <a:t>și</a:t>
            </a:r>
            <a:r>
              <a:rPr lang="en-GB" altLang="en-US" sz="2200" dirty="0"/>
              <a:t> </a:t>
            </a:r>
            <a:r>
              <a:rPr lang="en-GB" altLang="en-US" sz="2200" dirty="0" err="1"/>
              <a:t>controlul</a:t>
            </a:r>
            <a:r>
              <a:rPr lang="en-GB" altLang="en-US" sz="2200" dirty="0"/>
              <a:t> </a:t>
            </a:r>
            <a:r>
              <a:rPr lang="en-GB" altLang="en-US" sz="2200" dirty="0" err="1"/>
              <a:t>vitezei</a:t>
            </a:r>
            <a:r>
              <a:rPr lang="en-GB" altLang="en-US" sz="2200" dirty="0"/>
              <a:t> </a:t>
            </a:r>
            <a:r>
              <a:rPr lang="en-GB" altLang="en-US" sz="2200" dirty="0" err="1"/>
              <a:t>motorului</a:t>
            </a:r>
            <a:r>
              <a:rPr lang="en-GB" altLang="en-US" sz="2200" dirty="0"/>
              <a:t> AC etc.</a:t>
            </a:r>
          </a:p>
          <a:p>
            <a:r>
              <a:rPr lang="en-GB" altLang="en-US" sz="2200" dirty="0"/>
              <a:t>La </a:t>
            </a:r>
            <a:r>
              <a:rPr lang="en-GB" altLang="en-US" sz="2200" dirty="0" err="1"/>
              <a:t>fel</a:t>
            </a:r>
            <a:r>
              <a:rPr lang="en-GB" altLang="en-US" sz="2200" dirty="0"/>
              <a:t> ca </a:t>
            </a:r>
            <a:r>
              <a:rPr lang="en-GB" altLang="en-US" sz="2200" dirty="0" err="1"/>
              <a:t>triacul</a:t>
            </a:r>
            <a:r>
              <a:rPr lang="en-GB" altLang="en-US" sz="2200" dirty="0"/>
              <a:t>, </a:t>
            </a:r>
            <a:r>
              <a:rPr lang="en-GB" altLang="en-US" sz="2200" dirty="0" err="1"/>
              <a:t>quadrac</a:t>
            </a:r>
            <a:r>
              <a:rPr lang="en-GB" altLang="en-US" sz="2200" dirty="0"/>
              <a:t>-urile sunt un </a:t>
            </a:r>
            <a:r>
              <a:rPr lang="en-GB" altLang="en-US" sz="2200" dirty="0" err="1"/>
              <a:t>dispozitiv</a:t>
            </a:r>
            <a:r>
              <a:rPr lang="en-GB" altLang="en-US" sz="2200" dirty="0"/>
              <a:t> de </a:t>
            </a:r>
            <a:r>
              <a:rPr lang="en-GB" altLang="en-US" sz="2200" dirty="0" err="1"/>
              <a:t>comutare</a:t>
            </a:r>
            <a:r>
              <a:rPr lang="en-GB" altLang="en-US" sz="2200" dirty="0"/>
              <a:t> semiconductor cu </a:t>
            </a:r>
            <a:r>
              <a:rPr lang="en-GB" altLang="en-US" sz="2200" dirty="0" err="1"/>
              <a:t>trei</a:t>
            </a:r>
            <a:r>
              <a:rPr lang="en-GB" altLang="en-US" sz="2200" dirty="0"/>
              <a:t> </a:t>
            </a:r>
            <a:r>
              <a:rPr lang="en-GB" altLang="en-US" sz="2200" dirty="0" err="1"/>
              <a:t>terminale</a:t>
            </a:r>
            <a:r>
              <a:rPr lang="en-GB" altLang="en-US" sz="2200" dirty="0"/>
              <a:t> </a:t>
            </a:r>
            <a:r>
              <a:rPr lang="en-GB" altLang="en-US" sz="2200" dirty="0" err="1"/>
              <a:t>etichetat</a:t>
            </a:r>
            <a:r>
              <a:rPr lang="en-GB" altLang="en-US" sz="2200" dirty="0"/>
              <a:t> MT2 </a:t>
            </a:r>
            <a:r>
              <a:rPr lang="en-GB" altLang="en-US" sz="2200" dirty="0" err="1"/>
              <a:t>pentru</a:t>
            </a:r>
            <a:r>
              <a:rPr lang="en-GB" altLang="en-US" sz="2200" dirty="0"/>
              <a:t> </a:t>
            </a:r>
            <a:r>
              <a:rPr lang="en-GB" altLang="en-US" sz="2200" dirty="0" err="1"/>
              <a:t>terminalul</a:t>
            </a:r>
            <a:r>
              <a:rPr lang="en-GB" altLang="en-US" sz="2200" dirty="0"/>
              <a:t> principal </a:t>
            </a:r>
            <a:r>
              <a:rPr lang="en-GB" altLang="en-US" sz="2200" dirty="0" err="1"/>
              <a:t>unu</a:t>
            </a:r>
            <a:r>
              <a:rPr lang="en-GB" altLang="en-US" sz="2200" dirty="0"/>
              <a:t> (de </a:t>
            </a:r>
            <a:r>
              <a:rPr lang="en-GB" altLang="en-US" sz="2200" dirty="0" err="1"/>
              <a:t>obicei</a:t>
            </a:r>
            <a:r>
              <a:rPr lang="en-GB" altLang="en-US" sz="2200" dirty="0"/>
              <a:t> </a:t>
            </a:r>
            <a:r>
              <a:rPr lang="en-GB" altLang="en-US" sz="2200" dirty="0" err="1"/>
              <a:t>anodul</a:t>
            </a:r>
            <a:r>
              <a:rPr lang="en-GB" altLang="en-US" sz="2200" dirty="0"/>
              <a:t>), MT1 </a:t>
            </a:r>
            <a:r>
              <a:rPr lang="en-GB" altLang="en-US" sz="2200" dirty="0" err="1"/>
              <a:t>pentru</a:t>
            </a:r>
            <a:r>
              <a:rPr lang="en-GB" altLang="en-US" sz="2200" dirty="0"/>
              <a:t> </a:t>
            </a:r>
            <a:r>
              <a:rPr lang="en-GB" altLang="en-US" sz="2200" dirty="0" err="1"/>
              <a:t>terminalul</a:t>
            </a:r>
            <a:r>
              <a:rPr lang="en-GB" altLang="en-US" sz="2200" dirty="0"/>
              <a:t> principal </a:t>
            </a:r>
            <a:r>
              <a:rPr lang="en-GB" altLang="en-US" sz="2200" dirty="0" err="1"/>
              <a:t>doi</a:t>
            </a:r>
            <a:r>
              <a:rPr lang="en-GB" altLang="en-US" sz="2200" dirty="0"/>
              <a:t> (de </a:t>
            </a:r>
            <a:r>
              <a:rPr lang="en-GB" altLang="en-US" sz="2200" dirty="0" err="1"/>
              <a:t>obicei</a:t>
            </a:r>
            <a:r>
              <a:rPr lang="en-GB" altLang="en-US" sz="2200" dirty="0"/>
              <a:t> </a:t>
            </a:r>
            <a:r>
              <a:rPr lang="en-GB" altLang="en-US" sz="2200" dirty="0" err="1"/>
              <a:t>catodul</a:t>
            </a:r>
            <a:r>
              <a:rPr lang="en-GB" altLang="en-US" sz="2200" dirty="0"/>
              <a:t>) </a:t>
            </a:r>
            <a:r>
              <a:rPr lang="en-GB" altLang="en-US" sz="2200" dirty="0" err="1"/>
              <a:t>și</a:t>
            </a:r>
            <a:r>
              <a:rPr lang="en-GB" altLang="en-US" sz="2200" dirty="0"/>
              <a:t> G </a:t>
            </a:r>
            <a:r>
              <a:rPr lang="en-GB" altLang="en-US" sz="2200" dirty="0" err="1"/>
              <a:t>pentru</a:t>
            </a:r>
            <a:r>
              <a:rPr lang="en-GB" altLang="en-US" sz="2200" dirty="0"/>
              <a:t> </a:t>
            </a:r>
            <a:r>
              <a:rPr lang="en-GB" altLang="en-US" sz="2200" dirty="0" err="1"/>
              <a:t>terminalul</a:t>
            </a:r>
            <a:r>
              <a:rPr lang="en-GB" altLang="en-US" sz="2200" dirty="0"/>
              <a:t> de </a:t>
            </a:r>
            <a:r>
              <a:rPr lang="en-GB" altLang="en-US" sz="2200" dirty="0" err="1"/>
              <a:t>poartă</a:t>
            </a:r>
            <a:r>
              <a:rPr lang="en-GB" altLang="en-US" sz="2200" dirty="0"/>
              <a:t>.</a:t>
            </a:r>
          </a:p>
          <a:p>
            <a:r>
              <a:rPr lang="en-GB" altLang="en-US" sz="2200" dirty="0" err="1"/>
              <a:t>Quadrac</a:t>
            </a:r>
            <a:r>
              <a:rPr lang="en-GB" altLang="en-US" sz="2200" dirty="0"/>
              <a:t> </a:t>
            </a:r>
            <a:r>
              <a:rPr lang="en-GB" altLang="en-US" sz="2200" dirty="0" err="1"/>
              <a:t>este</a:t>
            </a:r>
            <a:r>
              <a:rPr lang="en-GB" altLang="en-US" sz="2200" dirty="0"/>
              <a:t> </a:t>
            </a:r>
            <a:r>
              <a:rPr lang="en-GB" altLang="en-US" sz="2200" dirty="0" err="1"/>
              <a:t>disponibil</a:t>
            </a:r>
            <a:r>
              <a:rPr lang="en-GB" altLang="en-US" sz="2200" dirty="0"/>
              <a:t> </a:t>
            </a:r>
            <a:r>
              <a:rPr lang="en-GB" altLang="en-US" sz="2200" dirty="0" err="1"/>
              <a:t>într</a:t>
            </a:r>
            <a:r>
              <a:rPr lang="en-GB" altLang="en-US" sz="2200" dirty="0"/>
              <a:t>-o </a:t>
            </a:r>
            <a:r>
              <a:rPr lang="en-GB" altLang="en-US" sz="2200" dirty="0" err="1"/>
              <a:t>varietate</a:t>
            </a:r>
            <a:r>
              <a:rPr lang="en-GB" altLang="en-US" sz="2200" dirty="0"/>
              <a:t> de </a:t>
            </a:r>
            <a:r>
              <a:rPr lang="en-GB" altLang="en-US" sz="2200" dirty="0" err="1"/>
              <a:t>tipuri</a:t>
            </a:r>
            <a:r>
              <a:rPr lang="en-GB" altLang="en-US" sz="2200" dirty="0"/>
              <a:t> </a:t>
            </a:r>
            <a:r>
              <a:rPr lang="en-GB" altLang="en-US" sz="2200" dirty="0" err="1"/>
              <a:t>în</a:t>
            </a:r>
            <a:r>
              <a:rPr lang="en-GB" altLang="en-US" sz="2200" dirty="0"/>
              <a:t> </a:t>
            </a:r>
            <a:r>
              <a:rPr lang="en-GB" altLang="en-US" sz="2200" dirty="0" err="1"/>
              <a:t>funcție</a:t>
            </a:r>
            <a:r>
              <a:rPr lang="en-GB" altLang="en-US" sz="2200" dirty="0"/>
              <a:t> de </a:t>
            </a:r>
            <a:r>
              <a:rPr lang="en-GB" altLang="en-US" sz="2200" dirty="0" err="1"/>
              <a:t>cerințele</a:t>
            </a:r>
            <a:r>
              <a:rPr lang="en-GB" altLang="en-US" sz="2200" dirty="0"/>
              <a:t> de </a:t>
            </a:r>
            <a:r>
              <a:rPr lang="en-GB" altLang="en-US" sz="2200" dirty="0" err="1"/>
              <a:t>comutare</a:t>
            </a:r>
            <a:r>
              <a:rPr lang="en-GB" altLang="en-US" sz="2200" dirty="0"/>
              <a:t> de </a:t>
            </a:r>
            <a:r>
              <a:rPr lang="en-GB" altLang="en-US" sz="2200" dirty="0" err="1"/>
              <a:t>tensiune</a:t>
            </a:r>
            <a:r>
              <a:rPr lang="en-GB" altLang="en-US" sz="2200" dirty="0"/>
              <a:t> </a:t>
            </a:r>
            <a:r>
              <a:rPr lang="en-GB" altLang="en-US" sz="2200" dirty="0" err="1"/>
              <a:t>și</a:t>
            </a:r>
            <a:r>
              <a:rPr lang="en-GB" altLang="en-US" sz="2200" dirty="0"/>
              <a:t> </a:t>
            </a:r>
            <a:r>
              <a:rPr lang="en-GB" altLang="en-US" sz="2200" dirty="0" err="1"/>
              <a:t>curent</a:t>
            </a:r>
            <a:r>
              <a:rPr lang="en-GB" altLang="en-US" sz="2200" dirty="0"/>
              <a:t>, seria TO-220 </a:t>
            </a:r>
            <a:r>
              <a:rPr lang="en-GB" altLang="en-US" sz="2200" dirty="0" err="1"/>
              <a:t>fiind</a:t>
            </a:r>
            <a:r>
              <a:rPr lang="en-GB" altLang="en-US" sz="2200" dirty="0"/>
              <a:t> </a:t>
            </a:r>
            <a:r>
              <a:rPr lang="en-GB" altLang="en-US" sz="2200" dirty="0" err="1"/>
              <a:t>cea</a:t>
            </a:r>
            <a:r>
              <a:rPr lang="en-GB" altLang="en-US" sz="2200" dirty="0"/>
              <a:t> </a:t>
            </a:r>
            <a:r>
              <a:rPr lang="en-GB" altLang="en-US" sz="2200" dirty="0" err="1"/>
              <a:t>mai</a:t>
            </a:r>
            <a:r>
              <a:rPr lang="en-GB" altLang="en-US" sz="2200" dirty="0"/>
              <a:t> </a:t>
            </a:r>
            <a:r>
              <a:rPr lang="en-GB" altLang="en-US" sz="2200" dirty="0" err="1"/>
              <a:t>comun</a:t>
            </a:r>
            <a:r>
              <a:rPr lang="ro-RO" altLang="en-US" sz="2200" dirty="0"/>
              <a:t>ă</a:t>
            </a:r>
            <a:r>
              <a:rPr lang="en-GB" altLang="en-US" sz="2200" dirty="0"/>
              <a:t>.</a:t>
            </a:r>
            <a:endParaRPr lang="ro-RO" altLang="en-US" sz="2200" dirty="0"/>
          </a:p>
          <a:p>
            <a:r>
              <a:rPr lang="en-GB" altLang="en-US" sz="2200" dirty="0"/>
              <a:t>Quad</a:t>
            </a:r>
            <a:r>
              <a:rPr lang="ro-RO" altLang="en-US" sz="2200" dirty="0"/>
              <a:t>r</a:t>
            </a:r>
            <a:r>
              <a:rPr lang="en-GB" altLang="en-US" sz="2200" dirty="0"/>
              <a:t>ac-</a:t>
            </a:r>
            <a:r>
              <a:rPr lang="en-GB" altLang="en-US" sz="2200" dirty="0" err="1"/>
              <a:t>ul</a:t>
            </a:r>
            <a:r>
              <a:rPr lang="en-GB" altLang="en-US" sz="2200" dirty="0"/>
              <a:t> </a:t>
            </a:r>
            <a:r>
              <a:rPr lang="en-GB" altLang="en-US" sz="2200" dirty="0" err="1"/>
              <a:t>este</a:t>
            </a:r>
            <a:r>
              <a:rPr lang="en-GB" altLang="en-US" sz="2200" dirty="0"/>
              <a:t> </a:t>
            </a:r>
            <a:r>
              <a:rPr lang="en-GB" altLang="en-US" sz="2200" dirty="0" err="1"/>
              <a:t>conceput</a:t>
            </a:r>
            <a:r>
              <a:rPr lang="en-GB" altLang="en-US" sz="2200" dirty="0"/>
              <a:t> </a:t>
            </a:r>
            <a:r>
              <a:rPr lang="en-GB" altLang="en-US" sz="2200" dirty="0" err="1"/>
              <a:t>pentru</a:t>
            </a:r>
            <a:r>
              <a:rPr lang="en-GB" altLang="en-US" sz="2200" dirty="0"/>
              <a:t> a fi un </a:t>
            </a:r>
            <a:r>
              <a:rPr lang="en-GB" altLang="en-US" sz="2200" dirty="0" err="1"/>
              <a:t>înlocuitor</a:t>
            </a:r>
            <a:r>
              <a:rPr lang="en-GB" altLang="en-US" sz="2200" dirty="0"/>
              <a:t> exact </a:t>
            </a:r>
            <a:r>
              <a:rPr lang="en-GB" altLang="en-US" sz="2200" dirty="0" err="1"/>
              <a:t>pentru</a:t>
            </a:r>
            <a:r>
              <a:rPr lang="en-GB" altLang="en-US" sz="2200" dirty="0"/>
              <a:t> </a:t>
            </a:r>
            <a:r>
              <a:rPr lang="en-GB" altLang="en-US" sz="2200" dirty="0" err="1"/>
              <a:t>majoritatea</a:t>
            </a:r>
            <a:r>
              <a:rPr lang="en-GB" altLang="en-US" sz="2200" dirty="0"/>
              <a:t> </a:t>
            </a:r>
            <a:r>
              <a:rPr lang="en-GB" altLang="en-US" sz="2200" dirty="0" err="1"/>
              <a:t>dispozitivelor</a:t>
            </a:r>
            <a:r>
              <a:rPr lang="en-GB" altLang="en-US" sz="2200" dirty="0"/>
              <a:t> </a:t>
            </a:r>
            <a:r>
              <a:rPr lang="en-GB" altLang="en-US" sz="2200" dirty="0" err="1"/>
              <a:t>triac</a:t>
            </a:r>
            <a:r>
              <a:rPr lang="en-GB" altLang="en-US" sz="2200" dirty="0"/>
              <a:t>. </a:t>
            </a:r>
            <a:endParaRPr lang="ro-RO" altLang="en-US" sz="2200" dirty="0"/>
          </a:p>
          <a:p>
            <a:r>
              <a:rPr lang="en-GB" altLang="en-US" sz="2200" dirty="0" err="1"/>
              <a:t>Această</a:t>
            </a:r>
            <a:r>
              <a:rPr lang="en-GB" altLang="en-US" sz="2200" dirty="0"/>
              <a:t> </a:t>
            </a:r>
            <a:r>
              <a:rPr lang="en-GB" altLang="en-US" sz="2200" dirty="0" err="1"/>
              <a:t>implementare</a:t>
            </a:r>
            <a:r>
              <a:rPr lang="en-GB" altLang="en-US" sz="2200" dirty="0"/>
              <a:t> are o </a:t>
            </a:r>
            <a:r>
              <a:rPr lang="en-GB" altLang="en-US" sz="2200" dirty="0" err="1"/>
              <a:t>tensiune</a:t>
            </a:r>
            <a:r>
              <a:rPr lang="en-GB" altLang="en-US" sz="2200" dirty="0"/>
              <a:t> de </a:t>
            </a:r>
            <a:r>
              <a:rPr lang="en-GB" altLang="en-US" sz="2200" dirty="0" err="1"/>
              <a:t>pornire</a:t>
            </a:r>
            <a:r>
              <a:rPr lang="en-GB" altLang="en-US" sz="2200" dirty="0"/>
              <a:t> </a:t>
            </a:r>
            <a:r>
              <a:rPr lang="en-GB" altLang="en-US" sz="2200" dirty="0" err="1"/>
              <a:t>completă</a:t>
            </a:r>
            <a:r>
              <a:rPr lang="en-GB" altLang="en-US" sz="2200" dirty="0"/>
              <a:t> </a:t>
            </a:r>
            <a:r>
              <a:rPr lang="en-GB" altLang="en-US" sz="2200" dirty="0" err="1"/>
              <a:t>mai</a:t>
            </a:r>
            <a:r>
              <a:rPr lang="en-GB" altLang="en-US" sz="2200" dirty="0"/>
              <a:t> </a:t>
            </a:r>
            <a:r>
              <a:rPr lang="en-GB" altLang="en-US" sz="2200" dirty="0" err="1"/>
              <a:t>mică</a:t>
            </a:r>
            <a:r>
              <a:rPr lang="en-GB" altLang="en-US" sz="2200" dirty="0"/>
              <a:t>, </a:t>
            </a:r>
            <a:r>
              <a:rPr lang="en-GB" altLang="en-US" sz="2200" dirty="0" err="1"/>
              <a:t>rezultată</a:t>
            </a:r>
            <a:r>
              <a:rPr lang="en-GB" altLang="en-US" sz="2200" dirty="0"/>
              <a:t> din </a:t>
            </a:r>
            <a:r>
              <a:rPr lang="en-GB" altLang="en-US" sz="2200" dirty="0" err="1"/>
              <a:t>tensiunea</a:t>
            </a:r>
            <a:r>
              <a:rPr lang="en-GB" altLang="en-US" sz="2200" dirty="0"/>
              <a:t> de </a:t>
            </a:r>
            <a:r>
              <a:rPr lang="en-GB" altLang="en-US" sz="2200" dirty="0" err="1"/>
              <a:t>întrerupere</a:t>
            </a:r>
            <a:r>
              <a:rPr lang="en-GB" altLang="en-US" sz="2200" dirty="0"/>
              <a:t> </a:t>
            </a:r>
            <a:r>
              <a:rPr lang="en-GB" altLang="en-US" sz="2200" dirty="0" err="1"/>
              <a:t>mai</a:t>
            </a:r>
            <a:r>
              <a:rPr lang="en-GB" altLang="en-US" sz="2200" dirty="0"/>
              <a:t> mare (V</a:t>
            </a:r>
            <a:r>
              <a:rPr lang="en-GB" altLang="en-US" sz="1200" dirty="0"/>
              <a:t>BO</a:t>
            </a:r>
            <a:r>
              <a:rPr lang="en-GB" altLang="en-US" sz="2200" dirty="0"/>
              <a:t>) a </a:t>
            </a:r>
            <a:r>
              <a:rPr lang="en-GB" altLang="en-US" sz="2200" dirty="0" err="1"/>
              <a:t>elementului</a:t>
            </a:r>
            <a:r>
              <a:rPr lang="en-GB" altLang="en-US" sz="2200" dirty="0"/>
              <a:t> </a:t>
            </a:r>
            <a:r>
              <a:rPr lang="en-GB" altLang="en-US" sz="2200" dirty="0" err="1"/>
              <a:t>diac</a:t>
            </a:r>
            <a:r>
              <a:rPr lang="en-GB" altLang="en-US" sz="2200" dirty="0"/>
              <a:t> din </a:t>
            </a:r>
            <a:r>
              <a:rPr lang="en-GB" altLang="en-US" sz="2200" dirty="0" err="1"/>
              <a:t>quadrac</a:t>
            </a:r>
            <a:r>
              <a:rPr lang="en-GB" altLang="en-US" sz="2200" dirty="0"/>
              <a:t>. </a:t>
            </a:r>
          </a:p>
        </p:txBody>
      </p:sp>
      <p:pic>
        <p:nvPicPr>
          <p:cNvPr id="450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07407" y="304800"/>
            <a:ext cx="2372285" cy="280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ine 2">
            <a:extLst>
              <a:ext uri="{FF2B5EF4-FFF2-40B4-BE49-F238E27FC236}">
                <a16:creationId xmlns:a16="http://schemas.microsoft.com/office/drawing/2014/main" id="{464F181C-1DC4-1FB7-674F-E38E5E86B3A7}"/>
              </a:ext>
            </a:extLst>
          </p:cNvPr>
          <p:cNvPicPr>
            <a:picLocks noChangeAspect="1"/>
          </p:cNvPicPr>
          <p:nvPr/>
        </p:nvPicPr>
        <p:blipFill>
          <a:blip r:embed="rId3"/>
          <a:stretch>
            <a:fillRect/>
          </a:stretch>
        </p:blipFill>
        <p:spPr>
          <a:xfrm>
            <a:off x="6993740" y="3429000"/>
            <a:ext cx="4511610" cy="2824162"/>
          </a:xfrm>
          <a:prstGeom prst="rect">
            <a:avLst/>
          </a:prstGeom>
        </p:spPr>
      </p:pic>
    </p:spTree>
    <p:extLst>
      <p:ext uri="{BB962C8B-B14F-4D97-AF65-F5344CB8AC3E}">
        <p14:creationId xmlns:p14="http://schemas.microsoft.com/office/powerpoint/2010/main" val="1189035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E5CD0A1-DC07-C3C9-FC56-BD67F98696C6}"/>
              </a:ext>
            </a:extLst>
          </p:cNvPr>
          <p:cNvSpPr>
            <a:spLocks noGrp="1"/>
          </p:cNvSpPr>
          <p:nvPr>
            <p:ph type="title"/>
          </p:nvPr>
        </p:nvSpPr>
        <p:spPr>
          <a:xfrm>
            <a:off x="2586318" y="180274"/>
            <a:ext cx="3321424" cy="764428"/>
          </a:xfrm>
        </p:spPr>
        <p:txBody>
          <a:bodyPr/>
          <a:lstStyle/>
          <a:p>
            <a:r>
              <a:rPr lang="ro-RO" b="1" dirty="0"/>
              <a:t>OPTOTRIAC</a:t>
            </a:r>
            <a:endParaRPr lang="en-US" b="1" dirty="0"/>
          </a:p>
        </p:txBody>
      </p:sp>
      <p:sp>
        <p:nvSpPr>
          <p:cNvPr id="3" name="Substituent conținut 2">
            <a:extLst>
              <a:ext uri="{FF2B5EF4-FFF2-40B4-BE49-F238E27FC236}">
                <a16:creationId xmlns:a16="http://schemas.microsoft.com/office/drawing/2014/main" id="{1B1E9DD3-F073-0D8F-4F5E-E150BEAA9E15}"/>
              </a:ext>
            </a:extLst>
          </p:cNvPr>
          <p:cNvSpPr>
            <a:spLocks noGrp="1"/>
          </p:cNvSpPr>
          <p:nvPr>
            <p:ph idx="1"/>
          </p:nvPr>
        </p:nvSpPr>
        <p:spPr>
          <a:xfrm>
            <a:off x="542364" y="4105835"/>
            <a:ext cx="11344836" cy="2572870"/>
          </a:xfrm>
        </p:spPr>
        <p:txBody>
          <a:bodyPr>
            <a:normAutofit/>
          </a:bodyPr>
          <a:lstStyle/>
          <a:p>
            <a:r>
              <a:rPr lang="en-US" sz="2000" dirty="0" err="1"/>
              <a:t>Aplicațiile</a:t>
            </a:r>
            <a:r>
              <a:rPr lang="en-US" sz="2000" dirty="0"/>
              <a:t> care pot beneficia de pe </a:t>
            </a:r>
            <a:r>
              <a:rPr lang="en-US" sz="2000" dirty="0" err="1"/>
              <a:t>urma</a:t>
            </a:r>
            <a:r>
              <a:rPr lang="en-US" sz="2000" dirty="0"/>
              <a:t> </a:t>
            </a:r>
            <a:r>
              <a:rPr lang="en-US" sz="2000" dirty="0" err="1"/>
              <a:t>utilizării</a:t>
            </a:r>
            <a:r>
              <a:rPr lang="en-US" sz="2000" dirty="0"/>
              <a:t> </a:t>
            </a:r>
            <a:r>
              <a:rPr lang="en-US" sz="2000" dirty="0" err="1"/>
              <a:t>fototriacurilor</a:t>
            </a:r>
            <a:r>
              <a:rPr lang="en-US" sz="2000" dirty="0"/>
              <a:t> NZC </a:t>
            </a:r>
            <a:r>
              <a:rPr lang="en-US" sz="2000" dirty="0" err="1"/>
              <a:t>includ</a:t>
            </a:r>
            <a:r>
              <a:rPr lang="en-US" sz="2000" dirty="0"/>
              <a:t> </a:t>
            </a:r>
            <a:r>
              <a:rPr lang="en-US" sz="2000" dirty="0" err="1"/>
              <a:t>variatoarele</a:t>
            </a:r>
            <a:r>
              <a:rPr lang="en-US" sz="2000" dirty="0"/>
              <a:t> de </a:t>
            </a:r>
            <a:r>
              <a:rPr lang="en-US" sz="2000" dirty="0" err="1"/>
              <a:t>iluminare</a:t>
            </a:r>
            <a:r>
              <a:rPr lang="en-US" sz="2000" dirty="0"/>
              <a:t>, </a:t>
            </a:r>
            <a:r>
              <a:rPr lang="en-US" sz="2000" dirty="0" err="1"/>
              <a:t>unde</a:t>
            </a:r>
            <a:r>
              <a:rPr lang="en-US" sz="2000" dirty="0"/>
              <a:t> </a:t>
            </a:r>
            <a:r>
              <a:rPr lang="en-US" sz="2000" dirty="0" err="1"/>
              <a:t>luminozitatea</a:t>
            </a:r>
            <a:r>
              <a:rPr lang="en-US" sz="2000" dirty="0"/>
              <a:t> </a:t>
            </a:r>
            <a:r>
              <a:rPr lang="en-US" sz="2000" dirty="0" err="1"/>
              <a:t>depinde</a:t>
            </a:r>
            <a:r>
              <a:rPr lang="en-US" sz="2000" dirty="0"/>
              <a:t> de </a:t>
            </a:r>
            <a:r>
              <a:rPr lang="en-US" sz="2000" dirty="0" err="1"/>
              <a:t>momentul</a:t>
            </a:r>
            <a:r>
              <a:rPr lang="en-US" sz="2000" dirty="0"/>
              <a:t> </a:t>
            </a:r>
            <a:r>
              <a:rPr lang="en-US" sz="2000" dirty="0" err="1"/>
              <a:t>în</a:t>
            </a:r>
            <a:r>
              <a:rPr lang="en-US" sz="2000" dirty="0"/>
              <a:t> care </a:t>
            </a:r>
            <a:r>
              <a:rPr lang="en-US" sz="2000" dirty="0" err="1"/>
              <a:t>fototriac</a:t>
            </a:r>
            <a:r>
              <a:rPr lang="en-US" sz="2000" dirty="0"/>
              <a:t> </a:t>
            </a:r>
            <a:r>
              <a:rPr lang="en-US" sz="2000" dirty="0" err="1"/>
              <a:t>este</a:t>
            </a:r>
            <a:r>
              <a:rPr lang="en-US" sz="2000" dirty="0"/>
              <a:t> </a:t>
            </a:r>
            <a:r>
              <a:rPr lang="en-US" sz="2000" dirty="0" err="1"/>
              <a:t>declanșat</a:t>
            </a:r>
            <a:r>
              <a:rPr lang="en-US" sz="2000" dirty="0"/>
              <a:t> </a:t>
            </a:r>
            <a:r>
              <a:rPr lang="en-US" sz="2000" dirty="0" err="1"/>
              <a:t>într</a:t>
            </a:r>
            <a:r>
              <a:rPr lang="en-US" sz="2000" dirty="0"/>
              <a:t>-o </a:t>
            </a:r>
            <a:r>
              <a:rPr lang="en-US" sz="2000" dirty="0" err="1"/>
              <a:t>jumătate</a:t>
            </a:r>
            <a:r>
              <a:rPr lang="en-US" sz="2000" dirty="0"/>
              <a:t> de </a:t>
            </a:r>
            <a:r>
              <a:rPr lang="en-US" sz="2000" dirty="0" err="1"/>
              <a:t>ciclu</a:t>
            </a:r>
            <a:r>
              <a:rPr lang="en-US" sz="2000" dirty="0"/>
              <a:t> </a:t>
            </a:r>
            <a:r>
              <a:rPr lang="en-US" sz="2000" dirty="0" err="1"/>
              <a:t>și</a:t>
            </a:r>
            <a:r>
              <a:rPr lang="en-US" sz="2000" dirty="0"/>
              <a:t> </a:t>
            </a:r>
            <a:r>
              <a:rPr lang="en-US" sz="2000" dirty="0" err="1"/>
              <a:t>în</a:t>
            </a:r>
            <a:r>
              <a:rPr lang="en-US" sz="2000" dirty="0"/>
              <a:t> </a:t>
            </a:r>
            <a:r>
              <a:rPr lang="en-US" sz="2000" dirty="0" err="1"/>
              <a:t>controlul</a:t>
            </a:r>
            <a:r>
              <a:rPr lang="en-US" sz="2000" dirty="0"/>
              <a:t> </a:t>
            </a:r>
            <a:r>
              <a:rPr lang="en-US" sz="2000" dirty="0" err="1"/>
              <a:t>motorului</a:t>
            </a:r>
            <a:r>
              <a:rPr lang="en-US" sz="2000" dirty="0"/>
              <a:t>, </a:t>
            </a:r>
            <a:r>
              <a:rPr lang="en-US" sz="2000" dirty="0" err="1"/>
              <a:t>unde</a:t>
            </a:r>
            <a:r>
              <a:rPr lang="en-US" sz="2000" dirty="0"/>
              <a:t> </a:t>
            </a:r>
            <a:r>
              <a:rPr lang="en-US" sz="2000" dirty="0" err="1"/>
              <a:t>controlul</a:t>
            </a:r>
            <a:r>
              <a:rPr lang="en-US" sz="2000" dirty="0"/>
              <a:t> fin </a:t>
            </a:r>
            <a:r>
              <a:rPr lang="en-US" sz="2000" dirty="0" err="1"/>
              <a:t>poate</a:t>
            </a:r>
            <a:r>
              <a:rPr lang="en-US" sz="2000" dirty="0"/>
              <a:t> fi </a:t>
            </a:r>
            <a:r>
              <a:rPr lang="en-US" sz="2000" dirty="0" err="1"/>
              <a:t>utilizat</a:t>
            </a:r>
            <a:r>
              <a:rPr lang="en-US" sz="2000" dirty="0"/>
              <a:t> </a:t>
            </a:r>
            <a:r>
              <a:rPr lang="en-US" sz="2000" dirty="0" err="1"/>
              <a:t>pentru</a:t>
            </a:r>
            <a:r>
              <a:rPr lang="en-US" sz="2000" dirty="0"/>
              <a:t> a produce o </a:t>
            </a:r>
            <a:r>
              <a:rPr lang="en-US" sz="2000" dirty="0" err="1"/>
              <a:t>mișcare</a:t>
            </a:r>
            <a:r>
              <a:rPr lang="en-US" sz="2000" dirty="0"/>
              <a:t> </a:t>
            </a:r>
            <a:r>
              <a:rPr lang="en-US" sz="2000" dirty="0" err="1"/>
              <a:t>lină</a:t>
            </a:r>
            <a:r>
              <a:rPr lang="en-US" sz="2000" dirty="0"/>
              <a:t> </a:t>
            </a:r>
            <a:r>
              <a:rPr lang="en-US" sz="2000" dirty="0" err="1"/>
              <a:t>și</a:t>
            </a:r>
            <a:r>
              <a:rPr lang="en-US" sz="2000" dirty="0"/>
              <a:t> </a:t>
            </a:r>
            <a:r>
              <a:rPr lang="en-US" sz="2000" dirty="0" err="1"/>
              <a:t>neîntreruptă</a:t>
            </a:r>
            <a:r>
              <a:rPr lang="en-US" sz="2000" dirty="0"/>
              <a:t>. </a:t>
            </a:r>
            <a:r>
              <a:rPr lang="en-US" sz="2000" dirty="0" err="1"/>
              <a:t>Utilizarea</a:t>
            </a:r>
            <a:r>
              <a:rPr lang="en-US" sz="2000" dirty="0"/>
              <a:t> </a:t>
            </a:r>
            <a:r>
              <a:rPr lang="en-US" sz="2000" dirty="0" err="1"/>
              <a:t>fototriacelor</a:t>
            </a:r>
            <a:r>
              <a:rPr lang="en-US" sz="2000" dirty="0"/>
              <a:t> NZC duce </a:t>
            </a:r>
            <a:r>
              <a:rPr lang="en-US" sz="2000" dirty="0" err="1"/>
              <a:t>adesea</a:t>
            </a:r>
            <a:r>
              <a:rPr lang="en-US" sz="2000" dirty="0"/>
              <a:t> la </a:t>
            </a:r>
            <a:r>
              <a:rPr lang="en-US" sz="2000" dirty="0" err="1"/>
              <a:t>tranzitorii</a:t>
            </a:r>
            <a:r>
              <a:rPr lang="en-US" sz="2000" dirty="0"/>
              <a:t> </a:t>
            </a:r>
            <a:r>
              <a:rPr lang="en-US" sz="2000" b="1" dirty="0"/>
              <a:t>di/dt </a:t>
            </a:r>
            <a:r>
              <a:rPr lang="en-US" sz="2000" dirty="0" err="1"/>
              <a:t>ascuțiți</a:t>
            </a:r>
            <a:r>
              <a:rPr lang="en-US" sz="2000" dirty="0"/>
              <a:t> care </a:t>
            </a:r>
            <a:r>
              <a:rPr lang="en-US" sz="2000" dirty="0" err="1"/>
              <a:t>provoacă</a:t>
            </a:r>
            <a:r>
              <a:rPr lang="en-US" sz="2000" dirty="0"/>
              <a:t> </a:t>
            </a:r>
            <a:r>
              <a:rPr lang="en-US" sz="2000" dirty="0" err="1"/>
              <a:t>niveluri</a:t>
            </a:r>
            <a:r>
              <a:rPr lang="en-US" sz="2000" dirty="0"/>
              <a:t> </a:t>
            </a:r>
            <a:r>
              <a:rPr lang="en-US" sz="2000" dirty="0" err="1"/>
              <a:t>semnificative</a:t>
            </a:r>
            <a:r>
              <a:rPr lang="en-US" sz="2000" dirty="0"/>
              <a:t> de EMI (</a:t>
            </a:r>
            <a:r>
              <a:rPr lang="en-US" sz="2000" dirty="0" err="1"/>
              <a:t>Figura</a:t>
            </a:r>
            <a:r>
              <a:rPr lang="en-US" sz="2000" dirty="0"/>
              <a:t>). </a:t>
            </a:r>
            <a:r>
              <a:rPr lang="en-US" sz="2000" dirty="0" err="1"/>
              <a:t>Tranzițiile</a:t>
            </a:r>
            <a:r>
              <a:rPr lang="en-US" sz="2000" dirty="0"/>
              <a:t> </a:t>
            </a:r>
            <a:r>
              <a:rPr lang="en-US" sz="2000" dirty="0" err="1"/>
              <a:t>ascuțite</a:t>
            </a:r>
            <a:r>
              <a:rPr lang="en-US" sz="2000" dirty="0"/>
              <a:t> </a:t>
            </a:r>
            <a:r>
              <a:rPr lang="en-US" sz="2000" b="1" dirty="0"/>
              <a:t>di/dt </a:t>
            </a:r>
            <a:r>
              <a:rPr lang="en-US" sz="2000" dirty="0"/>
              <a:t>sunt </a:t>
            </a:r>
            <a:r>
              <a:rPr lang="en-US" sz="2000" dirty="0" err="1"/>
              <a:t>sursa</a:t>
            </a:r>
            <a:r>
              <a:rPr lang="en-US" sz="2000" dirty="0"/>
              <a:t> </a:t>
            </a:r>
            <a:r>
              <a:rPr lang="en-US" sz="2000" dirty="0" err="1"/>
              <a:t>preocupărilor</a:t>
            </a:r>
            <a:r>
              <a:rPr lang="en-US" sz="2000" dirty="0"/>
              <a:t> EMI. </a:t>
            </a:r>
            <a:r>
              <a:rPr lang="en-US" sz="2000" dirty="0" err="1"/>
              <a:t>Energia</a:t>
            </a:r>
            <a:r>
              <a:rPr lang="en-US" sz="2000" dirty="0"/>
              <a:t> </a:t>
            </a:r>
            <a:r>
              <a:rPr lang="en-US" sz="2000" dirty="0" err="1"/>
              <a:t>electromagnetică</a:t>
            </a:r>
            <a:r>
              <a:rPr lang="en-US" sz="2000" dirty="0"/>
              <a:t> </a:t>
            </a:r>
            <a:r>
              <a:rPr lang="en-US" sz="2000" dirty="0" err="1"/>
              <a:t>poate</a:t>
            </a:r>
            <a:r>
              <a:rPr lang="en-US" sz="2000" dirty="0"/>
              <a:t> fi </a:t>
            </a:r>
            <a:r>
              <a:rPr lang="en-US" sz="2000" dirty="0" err="1"/>
              <a:t>radiată</a:t>
            </a:r>
            <a:r>
              <a:rPr lang="en-US" sz="2000" dirty="0"/>
              <a:t> </a:t>
            </a:r>
            <a:r>
              <a:rPr lang="en-US" sz="2000" dirty="0" err="1"/>
              <a:t>în</a:t>
            </a:r>
            <a:r>
              <a:rPr lang="en-US" sz="2000" dirty="0"/>
              <a:t> </a:t>
            </a:r>
            <a:r>
              <a:rPr lang="en-US" sz="2000" dirty="0" err="1"/>
              <a:t>spațiu</a:t>
            </a:r>
            <a:r>
              <a:rPr lang="en-US" sz="2000" dirty="0"/>
              <a:t> </a:t>
            </a:r>
            <a:r>
              <a:rPr lang="en-US" sz="2000" dirty="0" err="1"/>
              <a:t>și</a:t>
            </a:r>
            <a:r>
              <a:rPr lang="en-US" sz="2000" dirty="0"/>
              <a:t> </a:t>
            </a:r>
            <a:r>
              <a:rPr lang="en-US" sz="2000" dirty="0" err="1"/>
              <a:t>poate</a:t>
            </a:r>
            <a:r>
              <a:rPr lang="en-US" sz="2000" dirty="0"/>
              <a:t> </a:t>
            </a:r>
            <a:r>
              <a:rPr lang="en-US" sz="2000" dirty="0" err="1"/>
              <a:t>călători</a:t>
            </a:r>
            <a:r>
              <a:rPr lang="en-US" sz="2000" dirty="0"/>
              <a:t> pe </a:t>
            </a:r>
            <a:r>
              <a:rPr lang="en-US" sz="2000" dirty="0" err="1"/>
              <a:t>liniile</a:t>
            </a:r>
            <a:r>
              <a:rPr lang="en-US" sz="2000" dirty="0"/>
              <a:t> </a:t>
            </a:r>
            <a:r>
              <a:rPr lang="en-US" sz="2000" dirty="0" err="1"/>
              <a:t>electrice</a:t>
            </a:r>
            <a:r>
              <a:rPr lang="en-US" sz="2000" dirty="0"/>
              <a:t>. </a:t>
            </a:r>
            <a:r>
              <a:rPr lang="en-US" sz="2000" dirty="0" err="1"/>
              <a:t>În</a:t>
            </a:r>
            <a:r>
              <a:rPr lang="en-US" sz="2000" dirty="0"/>
              <a:t> plus, </a:t>
            </a:r>
            <a:r>
              <a:rPr lang="en-US" sz="2000" dirty="0" err="1"/>
              <a:t>liniile</a:t>
            </a:r>
            <a:r>
              <a:rPr lang="en-US" sz="2000" dirty="0"/>
              <a:t> </a:t>
            </a:r>
            <a:r>
              <a:rPr lang="en-US" sz="2000" dirty="0" err="1"/>
              <a:t>electrice</a:t>
            </a:r>
            <a:r>
              <a:rPr lang="en-US" sz="2000" dirty="0"/>
              <a:t> pot </a:t>
            </a:r>
            <a:r>
              <a:rPr lang="en-US" sz="2000" dirty="0" err="1"/>
              <a:t>transporta</a:t>
            </a:r>
            <a:r>
              <a:rPr lang="en-US" sz="2000" dirty="0"/>
              <a:t> </a:t>
            </a:r>
            <a:r>
              <a:rPr lang="en-US" sz="2000" dirty="0" err="1"/>
              <a:t>armonici</a:t>
            </a:r>
            <a:r>
              <a:rPr lang="en-US" sz="2000" dirty="0"/>
              <a:t> de </a:t>
            </a:r>
            <a:r>
              <a:rPr lang="en-US" sz="2000" dirty="0" err="1"/>
              <a:t>frecvență</a:t>
            </a:r>
            <a:r>
              <a:rPr lang="en-US" sz="2000" dirty="0"/>
              <a:t> </a:t>
            </a:r>
            <a:r>
              <a:rPr lang="en-US" sz="2000" dirty="0" err="1"/>
              <a:t>inferioară</a:t>
            </a:r>
            <a:r>
              <a:rPr lang="en-US" sz="2000" dirty="0"/>
              <a:t> care nu sunt radiate </a:t>
            </a:r>
            <a:r>
              <a:rPr lang="en-US" sz="2000" dirty="0" err="1"/>
              <a:t>ușor</a:t>
            </a:r>
            <a:r>
              <a:rPr lang="en-US" sz="2000" dirty="0"/>
              <a:t> </a:t>
            </a:r>
            <a:r>
              <a:rPr lang="en-US" sz="2000" dirty="0" err="1"/>
              <a:t>în</a:t>
            </a:r>
            <a:r>
              <a:rPr lang="en-US" sz="2000" dirty="0"/>
              <a:t> </a:t>
            </a:r>
            <a:r>
              <a:rPr lang="en-US" sz="2000" dirty="0" err="1"/>
              <a:t>spațiul</a:t>
            </a:r>
            <a:r>
              <a:rPr lang="en-US" sz="2000" dirty="0"/>
              <a:t> liber. </a:t>
            </a:r>
            <a:r>
              <a:rPr lang="en-US" sz="2000" dirty="0" err="1"/>
              <a:t>Așteptările</a:t>
            </a:r>
            <a:r>
              <a:rPr lang="en-US" sz="2000" dirty="0"/>
              <a:t> </a:t>
            </a:r>
            <a:r>
              <a:rPr lang="en-US" sz="2000" dirty="0" err="1"/>
              <a:t>pentru</a:t>
            </a:r>
            <a:r>
              <a:rPr lang="en-US" sz="2000" dirty="0"/>
              <a:t> </a:t>
            </a:r>
            <a:r>
              <a:rPr lang="en-US" sz="2000" dirty="0" err="1"/>
              <a:t>minimizarea</a:t>
            </a:r>
            <a:r>
              <a:rPr lang="en-US" sz="2000" dirty="0"/>
              <a:t> </a:t>
            </a:r>
            <a:r>
              <a:rPr lang="en-US" sz="2000" dirty="0" err="1"/>
              <a:t>și</a:t>
            </a:r>
            <a:r>
              <a:rPr lang="en-US" sz="2000" dirty="0"/>
              <a:t> </a:t>
            </a:r>
            <a:r>
              <a:rPr lang="en-US" sz="2000" dirty="0" err="1"/>
              <a:t>controlul</a:t>
            </a:r>
            <a:r>
              <a:rPr lang="en-US" sz="2000" dirty="0"/>
              <a:t> EMI </a:t>
            </a:r>
            <a:r>
              <a:rPr lang="en-US" sz="2000" dirty="0" err="1"/>
              <a:t>pentru</a:t>
            </a:r>
            <a:r>
              <a:rPr lang="en-US" sz="2000" dirty="0"/>
              <a:t> a se </a:t>
            </a:r>
            <a:r>
              <a:rPr lang="en-US" sz="2000" dirty="0" err="1"/>
              <a:t>conforma</a:t>
            </a:r>
            <a:r>
              <a:rPr lang="en-US" sz="2000" dirty="0"/>
              <a:t> cu </a:t>
            </a:r>
            <a:r>
              <a:rPr lang="en-US" sz="2000" dirty="0" err="1"/>
              <a:t>diferite</a:t>
            </a:r>
            <a:r>
              <a:rPr lang="en-US" sz="2000" dirty="0"/>
              <a:t> </a:t>
            </a:r>
            <a:r>
              <a:rPr lang="en-US" sz="2000" dirty="0" err="1"/>
              <a:t>standarde</a:t>
            </a:r>
            <a:r>
              <a:rPr lang="en-US" sz="2000" dirty="0"/>
              <a:t> pot </a:t>
            </a:r>
            <a:r>
              <a:rPr lang="en-US" sz="2000" dirty="0" err="1"/>
              <a:t>elimina</a:t>
            </a:r>
            <a:r>
              <a:rPr lang="en-US" sz="2000" dirty="0"/>
              <a:t> </a:t>
            </a:r>
            <a:r>
              <a:rPr lang="en-US" sz="2000" dirty="0" err="1"/>
              <a:t>utilizarea</a:t>
            </a:r>
            <a:r>
              <a:rPr lang="en-US" sz="2000" dirty="0"/>
              <a:t> </a:t>
            </a:r>
            <a:r>
              <a:rPr lang="en-US" sz="2000" dirty="0" err="1"/>
              <a:t>soluțiilor</a:t>
            </a:r>
            <a:r>
              <a:rPr lang="en-US" sz="2000" dirty="0"/>
              <a:t> </a:t>
            </a:r>
            <a:r>
              <a:rPr lang="en-US" sz="2000" dirty="0" err="1"/>
              <a:t>fototriac</a:t>
            </a:r>
            <a:r>
              <a:rPr lang="en-US" sz="2000" dirty="0"/>
              <a:t> NZC </a:t>
            </a:r>
            <a:r>
              <a:rPr lang="en-US" sz="2000" dirty="0" err="1"/>
              <a:t>în</a:t>
            </a:r>
            <a:r>
              <a:rPr lang="en-US" sz="2000" dirty="0"/>
              <a:t> </a:t>
            </a:r>
            <a:r>
              <a:rPr lang="en-US" sz="2000" dirty="0" err="1"/>
              <a:t>multe</a:t>
            </a:r>
            <a:r>
              <a:rPr lang="en-US" sz="2000" dirty="0"/>
              <a:t> </a:t>
            </a:r>
            <a:r>
              <a:rPr lang="en-US" sz="2000" dirty="0" err="1"/>
              <a:t>cazuri</a:t>
            </a:r>
            <a:r>
              <a:rPr lang="en-US" sz="2000" dirty="0"/>
              <a:t>.</a:t>
            </a:r>
          </a:p>
        </p:txBody>
      </p:sp>
      <p:sp>
        <p:nvSpPr>
          <p:cNvPr id="7" name="CasetăText 6">
            <a:extLst>
              <a:ext uri="{FF2B5EF4-FFF2-40B4-BE49-F238E27FC236}">
                <a16:creationId xmlns:a16="http://schemas.microsoft.com/office/drawing/2014/main" id="{3B3DE14F-9854-922C-5E58-24201CFE2F81}"/>
              </a:ext>
            </a:extLst>
          </p:cNvPr>
          <p:cNvSpPr txBox="1"/>
          <p:nvPr/>
        </p:nvSpPr>
        <p:spPr>
          <a:xfrm>
            <a:off x="372034" y="944702"/>
            <a:ext cx="6723884" cy="3170099"/>
          </a:xfrm>
          <a:prstGeom prst="rect">
            <a:avLst/>
          </a:prstGeom>
          <a:noFill/>
        </p:spPr>
        <p:txBody>
          <a:bodyPr wrap="square">
            <a:spAutoFit/>
          </a:bodyPr>
          <a:lstStyle/>
          <a:p>
            <a:r>
              <a:rPr lang="en-US" sz="2000" dirty="0"/>
              <a:t>Optotriacele – </a:t>
            </a:r>
            <a:r>
              <a:rPr lang="en-US" sz="2000" dirty="0" err="1"/>
              <a:t>numite</a:t>
            </a:r>
            <a:r>
              <a:rPr lang="en-US" sz="2000" dirty="0"/>
              <a:t> </a:t>
            </a:r>
            <a:r>
              <a:rPr lang="en-US" sz="2000" dirty="0" err="1"/>
              <a:t>și</a:t>
            </a:r>
            <a:r>
              <a:rPr lang="en-US" sz="2000" dirty="0"/>
              <a:t> </a:t>
            </a:r>
            <a:r>
              <a:rPr lang="en-US" sz="2000" dirty="0" err="1"/>
              <a:t>fototriac</a:t>
            </a:r>
            <a:r>
              <a:rPr lang="en-US" sz="2000" dirty="0"/>
              <a:t> </a:t>
            </a:r>
            <a:r>
              <a:rPr lang="en-US" sz="2000" dirty="0" err="1"/>
              <a:t>sau</a:t>
            </a:r>
            <a:r>
              <a:rPr lang="en-US" sz="2000" dirty="0"/>
              <a:t> </a:t>
            </a:r>
            <a:r>
              <a:rPr lang="en-US" sz="2000" dirty="0" err="1"/>
              <a:t>relee</a:t>
            </a:r>
            <a:r>
              <a:rPr lang="en-US" sz="2000" dirty="0"/>
              <a:t> cu stare </a:t>
            </a:r>
            <a:r>
              <a:rPr lang="en-US" sz="2000" dirty="0" err="1"/>
              <a:t>solidă</a:t>
            </a:r>
            <a:r>
              <a:rPr lang="en-US" sz="2000" dirty="0"/>
              <a:t> – sunt </a:t>
            </a:r>
            <a:r>
              <a:rPr lang="en-US" sz="2000" dirty="0" err="1"/>
              <a:t>întrerupătoare</a:t>
            </a:r>
            <a:r>
              <a:rPr lang="en-US" sz="2000" dirty="0"/>
              <a:t> de c.a. </a:t>
            </a:r>
            <a:r>
              <a:rPr lang="en-US" sz="2000" dirty="0" err="1"/>
              <a:t>utilizate</a:t>
            </a:r>
            <a:r>
              <a:rPr lang="en-US" sz="2000" dirty="0"/>
              <a:t> </a:t>
            </a:r>
            <a:r>
              <a:rPr lang="en-US" sz="2000" dirty="0" err="1"/>
              <a:t>în</a:t>
            </a:r>
            <a:r>
              <a:rPr lang="en-US" sz="2000" dirty="0"/>
              <a:t> </a:t>
            </a:r>
            <a:r>
              <a:rPr lang="en-US" sz="2000" dirty="0" err="1"/>
              <a:t>sistemele</a:t>
            </a:r>
            <a:r>
              <a:rPr lang="en-US" sz="2000" dirty="0"/>
              <a:t> </a:t>
            </a:r>
            <a:r>
              <a:rPr lang="en-US" sz="2000" dirty="0" err="1"/>
              <a:t>industriale</a:t>
            </a:r>
            <a:r>
              <a:rPr lang="en-US" sz="2000" dirty="0"/>
              <a:t> </a:t>
            </a:r>
            <a:r>
              <a:rPr lang="en-US" sz="2000" dirty="0" err="1"/>
              <a:t>și</a:t>
            </a:r>
            <a:r>
              <a:rPr lang="en-US" sz="2000" dirty="0"/>
              <a:t> de control al </a:t>
            </a:r>
            <a:r>
              <a:rPr lang="en-US" sz="2000" dirty="0" err="1"/>
              <a:t>proceselor</a:t>
            </a:r>
            <a:r>
              <a:rPr lang="en-US" sz="2000" dirty="0"/>
              <a:t>. </a:t>
            </a:r>
            <a:r>
              <a:rPr lang="ro-RO" sz="2000" dirty="0"/>
              <a:t>Ele </a:t>
            </a:r>
            <a:r>
              <a:rPr lang="en-US" sz="2000" dirty="0" err="1"/>
              <a:t>asigură</a:t>
            </a:r>
            <a:r>
              <a:rPr lang="en-US" sz="2000" dirty="0"/>
              <a:t> </a:t>
            </a:r>
            <a:r>
              <a:rPr lang="en-US" sz="2000" dirty="0" err="1"/>
              <a:t>izolarea</a:t>
            </a:r>
            <a:r>
              <a:rPr lang="en-US" sz="2000" dirty="0"/>
              <a:t> </a:t>
            </a:r>
            <a:r>
              <a:rPr lang="en-US" sz="2000" dirty="0" err="1"/>
              <a:t>electrică</a:t>
            </a:r>
            <a:r>
              <a:rPr lang="en-US" sz="2000" dirty="0"/>
              <a:t> </a:t>
            </a:r>
            <a:r>
              <a:rPr lang="en-US" sz="2000" dirty="0" err="1"/>
              <a:t>între</a:t>
            </a:r>
            <a:r>
              <a:rPr lang="en-US" sz="2000" dirty="0"/>
              <a:t> </a:t>
            </a:r>
            <a:r>
              <a:rPr lang="en-US" sz="2000" dirty="0" err="1"/>
              <a:t>circuitul</a:t>
            </a:r>
            <a:r>
              <a:rPr lang="en-US" sz="2000" dirty="0"/>
              <a:t> de </a:t>
            </a:r>
            <a:r>
              <a:rPr lang="en-US" sz="2000" dirty="0" err="1"/>
              <a:t>comandă</a:t>
            </a:r>
            <a:r>
              <a:rPr lang="en-US" sz="2000" dirty="0"/>
              <a:t> </a:t>
            </a:r>
            <a:r>
              <a:rPr lang="en-US" sz="2000" dirty="0" err="1"/>
              <a:t>și</a:t>
            </a:r>
            <a:r>
              <a:rPr lang="en-US" sz="2000" dirty="0"/>
              <a:t> </a:t>
            </a:r>
            <a:r>
              <a:rPr lang="en-US" sz="2000" dirty="0" err="1"/>
              <a:t>cel</a:t>
            </a:r>
            <a:r>
              <a:rPr lang="en-US" sz="2000" dirty="0"/>
              <a:t> </a:t>
            </a:r>
            <a:r>
              <a:rPr lang="en-US" sz="2000" dirty="0" err="1"/>
              <a:t>executiv</a:t>
            </a:r>
            <a:r>
              <a:rPr lang="en-US" sz="2000" dirty="0"/>
              <a:t>. </a:t>
            </a:r>
            <a:r>
              <a:rPr lang="en-US" sz="2000" dirty="0" err="1"/>
              <a:t>Izolarea</a:t>
            </a:r>
            <a:r>
              <a:rPr lang="en-US" sz="2000" dirty="0"/>
              <a:t> </a:t>
            </a:r>
            <a:r>
              <a:rPr lang="en-US" sz="2000" dirty="0" err="1"/>
              <a:t>poate</a:t>
            </a:r>
            <a:r>
              <a:rPr lang="en-US" sz="2000" dirty="0"/>
              <a:t> fi </a:t>
            </a:r>
            <a:r>
              <a:rPr lang="en-US" sz="2000" dirty="0" err="1"/>
              <a:t>necesară</a:t>
            </a:r>
            <a:r>
              <a:rPr lang="en-US" sz="2000" dirty="0"/>
              <a:t> din diverse motive, </a:t>
            </a:r>
            <a:r>
              <a:rPr lang="en-US" sz="2000" dirty="0" err="1"/>
              <a:t>inclusiv</a:t>
            </a:r>
            <a:r>
              <a:rPr lang="en-US" sz="2000" dirty="0"/>
              <a:t> </a:t>
            </a:r>
            <a:r>
              <a:rPr lang="en-US" sz="2000" dirty="0" err="1"/>
              <a:t>siguranța</a:t>
            </a:r>
            <a:r>
              <a:rPr lang="en-US" sz="2000" dirty="0"/>
              <a:t>, </a:t>
            </a:r>
            <a:r>
              <a:rPr lang="en-US" sz="2000" dirty="0" err="1"/>
              <a:t>întreruperea</a:t>
            </a:r>
            <a:r>
              <a:rPr lang="en-US" sz="2000" dirty="0"/>
              <a:t> </a:t>
            </a:r>
            <a:r>
              <a:rPr lang="en-US" sz="2000" dirty="0" err="1"/>
              <a:t>buclei</a:t>
            </a:r>
            <a:r>
              <a:rPr lang="en-US" sz="2000" dirty="0"/>
              <a:t> de </a:t>
            </a:r>
            <a:r>
              <a:rPr lang="en-US" sz="2000" dirty="0" err="1"/>
              <a:t>masă</a:t>
            </a:r>
            <a:r>
              <a:rPr lang="en-US" sz="2000" dirty="0"/>
              <a:t> </a:t>
            </a:r>
            <a:r>
              <a:rPr lang="en-US" sz="2000" dirty="0" err="1"/>
              <a:t>și</a:t>
            </a:r>
            <a:r>
              <a:rPr lang="en-US" sz="2000" dirty="0"/>
              <a:t> </a:t>
            </a:r>
            <a:r>
              <a:rPr lang="en-US" sz="2000" dirty="0" err="1"/>
              <a:t>atenuarea</a:t>
            </a:r>
            <a:r>
              <a:rPr lang="en-US" sz="2000" dirty="0"/>
              <a:t> </a:t>
            </a:r>
            <a:r>
              <a:rPr lang="en-US" sz="2000" dirty="0" err="1"/>
              <a:t>interferențelor</a:t>
            </a:r>
            <a:r>
              <a:rPr lang="en-US" sz="2000" dirty="0"/>
              <a:t> </a:t>
            </a:r>
            <a:r>
              <a:rPr lang="en-US" sz="2000" dirty="0" err="1"/>
              <a:t>electromagnetice</a:t>
            </a:r>
            <a:r>
              <a:rPr lang="en-US" sz="2000" dirty="0"/>
              <a:t>. </a:t>
            </a:r>
          </a:p>
          <a:p>
            <a:r>
              <a:rPr lang="en-US" sz="2000" dirty="0" err="1"/>
              <a:t>Optotriacurile</a:t>
            </a:r>
            <a:r>
              <a:rPr lang="en-US" sz="2000" dirty="0"/>
              <a:t> sunt </a:t>
            </a:r>
            <a:r>
              <a:rPr lang="en-US" sz="2000" dirty="0" err="1"/>
              <a:t>disponibile</a:t>
            </a:r>
            <a:r>
              <a:rPr lang="en-US" sz="2000" dirty="0"/>
              <a:t> ca </a:t>
            </a:r>
            <a:r>
              <a:rPr lang="en-US" sz="2000" dirty="0" err="1"/>
              <a:t>dispozitive</a:t>
            </a:r>
            <a:r>
              <a:rPr lang="en-US" sz="2000" dirty="0"/>
              <a:t> non-zero crossing (NZC) </a:t>
            </a:r>
            <a:r>
              <a:rPr lang="en-US" sz="2000" dirty="0" err="1"/>
              <a:t>și</a:t>
            </a:r>
            <a:r>
              <a:rPr lang="en-US" sz="2000" dirty="0"/>
              <a:t> zero crossing (ZC). </a:t>
            </a:r>
            <a:r>
              <a:rPr lang="en-US" sz="2000" dirty="0" err="1"/>
              <a:t>Aplicațiile</a:t>
            </a:r>
            <a:r>
              <a:rPr lang="en-US" sz="2000" dirty="0"/>
              <a:t> care </a:t>
            </a:r>
            <a:r>
              <a:rPr lang="en-US" sz="2000" dirty="0" err="1"/>
              <a:t>necesită</a:t>
            </a:r>
            <a:r>
              <a:rPr lang="en-US" sz="2000" dirty="0"/>
              <a:t> control fin de </a:t>
            </a:r>
            <a:r>
              <a:rPr lang="en-US" sz="2000" dirty="0" err="1"/>
              <a:t>comutare</a:t>
            </a:r>
            <a:r>
              <a:rPr lang="en-US" sz="2000" dirty="0"/>
              <a:t> independent de </a:t>
            </a:r>
            <a:r>
              <a:rPr lang="en-US" sz="2000" dirty="0" err="1"/>
              <a:t>unghiul</a:t>
            </a:r>
            <a:r>
              <a:rPr lang="en-US" sz="2000" dirty="0"/>
              <a:t> de </a:t>
            </a:r>
            <a:r>
              <a:rPr lang="en-US" sz="2000" dirty="0" err="1"/>
              <a:t>fază</a:t>
            </a:r>
            <a:r>
              <a:rPr lang="en-US" sz="2000" dirty="0"/>
              <a:t> </a:t>
            </a:r>
            <a:r>
              <a:rPr lang="en-US" sz="2000" dirty="0" err="1"/>
              <a:t>folosesc</a:t>
            </a:r>
            <a:r>
              <a:rPr lang="en-US" sz="2000" dirty="0"/>
              <a:t> </a:t>
            </a:r>
            <a:r>
              <a:rPr lang="en-US" sz="2000" dirty="0" err="1"/>
              <a:t>triacuri</a:t>
            </a:r>
            <a:r>
              <a:rPr lang="en-US" sz="2000" dirty="0"/>
              <a:t> NZC. </a:t>
            </a:r>
          </a:p>
        </p:txBody>
      </p:sp>
      <p:pic>
        <p:nvPicPr>
          <p:cNvPr id="6" name="Imagine 5">
            <a:extLst>
              <a:ext uri="{FF2B5EF4-FFF2-40B4-BE49-F238E27FC236}">
                <a16:creationId xmlns:a16="http://schemas.microsoft.com/office/drawing/2014/main" id="{9B806A87-770B-2760-2F63-1BC69F37CB76}"/>
              </a:ext>
            </a:extLst>
          </p:cNvPr>
          <p:cNvPicPr>
            <a:picLocks noChangeAspect="1"/>
          </p:cNvPicPr>
          <p:nvPr/>
        </p:nvPicPr>
        <p:blipFill>
          <a:blip r:embed="rId2"/>
          <a:stretch>
            <a:fillRect/>
          </a:stretch>
        </p:blipFill>
        <p:spPr>
          <a:xfrm>
            <a:off x="7095918" y="825129"/>
            <a:ext cx="4623786" cy="2898492"/>
          </a:xfrm>
          <a:prstGeom prst="rect">
            <a:avLst/>
          </a:prstGeom>
        </p:spPr>
      </p:pic>
    </p:spTree>
    <p:extLst>
      <p:ext uri="{BB962C8B-B14F-4D97-AF65-F5344CB8AC3E}">
        <p14:creationId xmlns:p14="http://schemas.microsoft.com/office/powerpoint/2010/main" val="243870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05FDA349-6D54-DFBD-7D04-610F8A50280F}"/>
              </a:ext>
            </a:extLst>
          </p:cNvPr>
          <p:cNvSpPr>
            <a:spLocks noGrp="1"/>
          </p:cNvSpPr>
          <p:nvPr>
            <p:ph idx="1"/>
          </p:nvPr>
        </p:nvSpPr>
        <p:spPr>
          <a:xfrm>
            <a:off x="838200" y="1269956"/>
            <a:ext cx="10515600" cy="5363600"/>
          </a:xfrm>
        </p:spPr>
        <p:txBody>
          <a:bodyPr>
            <a:normAutofit lnSpcReduction="10000"/>
          </a:bodyPr>
          <a:lstStyle/>
          <a:p>
            <a:r>
              <a:rPr lang="en-US" dirty="0" err="1"/>
              <a:t>Triacurile</a:t>
            </a:r>
            <a:r>
              <a:rPr lang="en-US" dirty="0"/>
              <a:t> </a:t>
            </a:r>
            <a:r>
              <a:rPr lang="en-US" dirty="0" err="1"/>
              <a:t>și</a:t>
            </a:r>
            <a:r>
              <a:rPr lang="en-US" dirty="0"/>
              <a:t> </a:t>
            </a:r>
            <a:r>
              <a:rPr lang="ro-RO" dirty="0"/>
              <a:t>Q</a:t>
            </a:r>
            <a:r>
              <a:rPr lang="en-US" dirty="0" err="1"/>
              <a:t>uadracurile</a:t>
            </a:r>
            <a:r>
              <a:rPr lang="en-US" dirty="0"/>
              <a:t> sunt utile </a:t>
            </a:r>
            <a:r>
              <a:rPr lang="en-US" dirty="0" err="1"/>
              <a:t>pentru</a:t>
            </a:r>
            <a:r>
              <a:rPr lang="en-US" dirty="0"/>
              <a:t> </a:t>
            </a:r>
            <a:r>
              <a:rPr lang="en-US" dirty="0" err="1"/>
              <a:t>aplicații</a:t>
            </a:r>
            <a:r>
              <a:rPr lang="en-US" dirty="0"/>
              <a:t> de </a:t>
            </a:r>
            <a:r>
              <a:rPr lang="en-US" dirty="0" err="1"/>
              <a:t>alimentare</a:t>
            </a:r>
            <a:r>
              <a:rPr lang="en-US" dirty="0"/>
              <a:t> cu </a:t>
            </a:r>
            <a:r>
              <a:rPr lang="en-US" dirty="0" err="1"/>
              <a:t>frecvență</a:t>
            </a:r>
            <a:r>
              <a:rPr lang="en-US" dirty="0"/>
              <a:t> de c</a:t>
            </a:r>
            <a:r>
              <a:rPr lang="ro-RO" dirty="0"/>
              <a:t>.a.</a:t>
            </a:r>
            <a:r>
              <a:rPr lang="en-US" dirty="0"/>
              <a:t> cum </a:t>
            </a:r>
            <a:r>
              <a:rPr lang="en-US" dirty="0" err="1"/>
              <a:t>ar</a:t>
            </a:r>
            <a:r>
              <a:rPr lang="en-US" dirty="0"/>
              <a:t> fi </a:t>
            </a:r>
            <a:r>
              <a:rPr lang="en-US" dirty="0" err="1"/>
              <a:t>iluminarea</a:t>
            </a:r>
            <a:r>
              <a:rPr lang="en-US" dirty="0"/>
              <a:t>, </a:t>
            </a:r>
            <a:r>
              <a:rPr lang="en-US" dirty="0" err="1"/>
              <a:t>viteza</a:t>
            </a:r>
            <a:r>
              <a:rPr lang="en-US" dirty="0"/>
              <a:t> </a:t>
            </a:r>
            <a:r>
              <a:rPr lang="en-US" dirty="0" err="1"/>
              <a:t>motorului</a:t>
            </a:r>
            <a:r>
              <a:rPr lang="en-US" dirty="0"/>
              <a:t> </a:t>
            </a:r>
            <a:r>
              <a:rPr lang="en-US" dirty="0" err="1"/>
              <a:t>și</a:t>
            </a:r>
            <a:r>
              <a:rPr lang="en-US" dirty="0"/>
              <a:t> </a:t>
            </a:r>
            <a:r>
              <a:rPr lang="en-US" dirty="0" err="1"/>
              <a:t>controlul</a:t>
            </a:r>
            <a:r>
              <a:rPr lang="en-US" dirty="0"/>
              <a:t> </a:t>
            </a:r>
            <a:r>
              <a:rPr lang="en-US" dirty="0" err="1"/>
              <a:t>temperaturii</a:t>
            </a:r>
            <a:r>
              <a:rPr lang="en-US" dirty="0"/>
              <a:t>. </a:t>
            </a:r>
            <a:endParaRPr lang="ro-RO" dirty="0"/>
          </a:p>
          <a:p>
            <a:r>
              <a:rPr lang="en-US" dirty="0" err="1"/>
              <a:t>Triacurile</a:t>
            </a:r>
            <a:r>
              <a:rPr lang="en-US" dirty="0"/>
              <a:t> pot fi </a:t>
            </a:r>
            <a:r>
              <a:rPr lang="en-US" dirty="0" err="1"/>
              <a:t>conduse</a:t>
            </a:r>
            <a:r>
              <a:rPr lang="en-US" dirty="0"/>
              <a:t> </a:t>
            </a:r>
            <a:r>
              <a:rPr lang="en-US" dirty="0" err="1"/>
              <a:t>folosind</a:t>
            </a:r>
            <a:r>
              <a:rPr lang="en-US" dirty="0"/>
              <a:t> SCR-</a:t>
            </a:r>
            <a:r>
              <a:rPr lang="en-US" dirty="0" err="1"/>
              <a:t>uri</a:t>
            </a:r>
            <a:r>
              <a:rPr lang="en-US" dirty="0"/>
              <a:t> duale </a:t>
            </a:r>
            <a:r>
              <a:rPr lang="en-US" dirty="0" err="1"/>
              <a:t>sau</a:t>
            </a:r>
            <a:r>
              <a:rPr lang="en-US" dirty="0"/>
              <a:t> un </a:t>
            </a:r>
            <a:r>
              <a:rPr lang="en-US" dirty="0" err="1"/>
              <a:t>singur</a:t>
            </a:r>
            <a:r>
              <a:rPr lang="en-US" dirty="0"/>
              <a:t> </a:t>
            </a:r>
            <a:r>
              <a:rPr lang="en-US" dirty="0" err="1"/>
              <a:t>dispozitiv</a:t>
            </a:r>
            <a:r>
              <a:rPr lang="en-US" dirty="0"/>
              <a:t> </a:t>
            </a:r>
            <a:r>
              <a:rPr lang="en-US" dirty="0" err="1"/>
              <a:t>diac</a:t>
            </a:r>
            <a:r>
              <a:rPr lang="en-US" dirty="0"/>
              <a:t>. </a:t>
            </a:r>
            <a:endParaRPr lang="ro-RO" dirty="0"/>
          </a:p>
          <a:p>
            <a:r>
              <a:rPr lang="en-US" dirty="0"/>
              <a:t>Un </a:t>
            </a:r>
            <a:r>
              <a:rPr lang="en-US" dirty="0" err="1"/>
              <a:t>quadrac</a:t>
            </a:r>
            <a:r>
              <a:rPr lang="en-US" dirty="0"/>
              <a:t> </a:t>
            </a:r>
            <a:r>
              <a:rPr lang="en-US" dirty="0" err="1"/>
              <a:t>este</a:t>
            </a:r>
            <a:r>
              <a:rPr lang="en-US" dirty="0"/>
              <a:t> </a:t>
            </a:r>
            <a:r>
              <a:rPr lang="en-US" dirty="0" err="1"/>
              <a:t>produs</a:t>
            </a:r>
            <a:r>
              <a:rPr lang="en-US" dirty="0"/>
              <a:t> </a:t>
            </a:r>
            <a:r>
              <a:rPr lang="en-US" dirty="0" err="1"/>
              <a:t>prin</a:t>
            </a:r>
            <a:r>
              <a:rPr lang="en-US" dirty="0"/>
              <a:t> </a:t>
            </a:r>
            <a:r>
              <a:rPr lang="en-US" dirty="0" err="1"/>
              <a:t>integrarea</a:t>
            </a:r>
            <a:r>
              <a:rPr lang="en-US" dirty="0"/>
              <a:t> </a:t>
            </a:r>
            <a:r>
              <a:rPr lang="en-US" dirty="0" err="1"/>
              <a:t>unui</a:t>
            </a:r>
            <a:r>
              <a:rPr lang="en-US" dirty="0"/>
              <a:t> </a:t>
            </a:r>
            <a:r>
              <a:rPr lang="en-US" dirty="0" err="1"/>
              <a:t>triac</a:t>
            </a:r>
            <a:r>
              <a:rPr lang="en-US" dirty="0"/>
              <a:t> </a:t>
            </a:r>
            <a:r>
              <a:rPr lang="en-US" dirty="0" err="1"/>
              <a:t>și</a:t>
            </a:r>
            <a:r>
              <a:rPr lang="en-US" dirty="0"/>
              <a:t> </a:t>
            </a:r>
            <a:r>
              <a:rPr lang="en-US" dirty="0" err="1"/>
              <a:t>diac</a:t>
            </a:r>
            <a:r>
              <a:rPr lang="en-US" dirty="0"/>
              <a:t> </a:t>
            </a:r>
            <a:r>
              <a:rPr lang="en-US" dirty="0" err="1"/>
              <a:t>într</a:t>
            </a:r>
            <a:r>
              <a:rPr lang="en-US" dirty="0"/>
              <a:t>-un </a:t>
            </a:r>
            <a:r>
              <a:rPr lang="en-US" dirty="0" err="1"/>
              <a:t>singur</a:t>
            </a:r>
            <a:r>
              <a:rPr lang="en-US" dirty="0"/>
              <a:t> </a:t>
            </a:r>
            <a:r>
              <a:rPr lang="en-US" dirty="0" err="1"/>
              <a:t>pachet</a:t>
            </a:r>
            <a:r>
              <a:rPr lang="en-US" dirty="0"/>
              <a:t>, </a:t>
            </a:r>
            <a:r>
              <a:rPr lang="en-US" dirty="0" err="1"/>
              <a:t>reducând</a:t>
            </a:r>
            <a:r>
              <a:rPr lang="en-US" dirty="0"/>
              <a:t> </a:t>
            </a:r>
            <a:r>
              <a:rPr lang="en-US" dirty="0" err="1"/>
              <a:t>numărul</a:t>
            </a:r>
            <a:r>
              <a:rPr lang="en-US" dirty="0"/>
              <a:t> de </a:t>
            </a:r>
            <a:r>
              <a:rPr lang="en-US" dirty="0" err="1"/>
              <a:t>componente</a:t>
            </a:r>
            <a:r>
              <a:rPr lang="en-US" dirty="0"/>
              <a:t>. </a:t>
            </a:r>
            <a:endParaRPr lang="ro-RO" dirty="0"/>
          </a:p>
          <a:p>
            <a:r>
              <a:rPr lang="en-US" dirty="0"/>
              <a:t>Pe </a:t>
            </a:r>
            <a:r>
              <a:rPr lang="en-US" dirty="0" err="1"/>
              <a:t>lângă</a:t>
            </a:r>
            <a:r>
              <a:rPr lang="en-US" dirty="0"/>
              <a:t> </a:t>
            </a:r>
            <a:r>
              <a:rPr lang="en-US" dirty="0" err="1"/>
              <a:t>triacurile</a:t>
            </a:r>
            <a:r>
              <a:rPr lang="en-US" dirty="0"/>
              <a:t> </a:t>
            </a:r>
            <a:r>
              <a:rPr lang="en-US" dirty="0" err="1"/>
              <a:t>convenționale</a:t>
            </a:r>
            <a:r>
              <a:rPr lang="en-US" dirty="0"/>
              <a:t>, </a:t>
            </a:r>
            <a:r>
              <a:rPr lang="en-US" dirty="0" err="1"/>
              <a:t>fototriacurile</a:t>
            </a:r>
            <a:r>
              <a:rPr lang="en-US" dirty="0"/>
              <a:t> sunt </a:t>
            </a:r>
            <a:r>
              <a:rPr lang="en-US" dirty="0" err="1"/>
              <a:t>disponibile</a:t>
            </a:r>
            <a:r>
              <a:rPr lang="en-US" dirty="0"/>
              <a:t> </a:t>
            </a:r>
            <a:r>
              <a:rPr lang="en-US" dirty="0" err="1"/>
              <a:t>pentru</a:t>
            </a:r>
            <a:r>
              <a:rPr lang="en-US" dirty="0"/>
              <a:t> </a:t>
            </a:r>
            <a:r>
              <a:rPr lang="en-US" dirty="0" err="1"/>
              <a:t>utilizare</a:t>
            </a:r>
            <a:r>
              <a:rPr lang="en-US" dirty="0"/>
              <a:t> </a:t>
            </a:r>
            <a:r>
              <a:rPr lang="en-US" dirty="0" err="1"/>
              <a:t>în</a:t>
            </a:r>
            <a:r>
              <a:rPr lang="en-US" dirty="0"/>
              <a:t> </a:t>
            </a:r>
            <a:r>
              <a:rPr lang="en-US" dirty="0" err="1"/>
              <a:t>aplicații</a:t>
            </a:r>
            <a:r>
              <a:rPr lang="en-US" dirty="0"/>
              <a:t> care </a:t>
            </a:r>
            <a:r>
              <a:rPr lang="en-US" dirty="0" err="1"/>
              <a:t>beneficiază</a:t>
            </a:r>
            <a:r>
              <a:rPr lang="en-US" dirty="0"/>
              <a:t> de </a:t>
            </a:r>
            <a:r>
              <a:rPr lang="en-US" dirty="0" err="1"/>
              <a:t>izolarea</a:t>
            </a:r>
            <a:r>
              <a:rPr lang="en-US" dirty="0"/>
              <a:t> </a:t>
            </a:r>
            <a:r>
              <a:rPr lang="en-US" dirty="0" err="1"/>
              <a:t>electrică</a:t>
            </a:r>
            <a:r>
              <a:rPr lang="en-US" dirty="0"/>
              <a:t> </a:t>
            </a:r>
            <a:r>
              <a:rPr lang="en-US" dirty="0" err="1"/>
              <a:t>inerentă</a:t>
            </a:r>
            <a:r>
              <a:rPr lang="en-US" dirty="0"/>
              <a:t> </a:t>
            </a:r>
            <a:r>
              <a:rPr lang="en-US" dirty="0" err="1"/>
              <a:t>dintre</a:t>
            </a:r>
            <a:r>
              <a:rPr lang="en-US" dirty="0"/>
              <a:t> </a:t>
            </a:r>
            <a:r>
              <a:rPr lang="en-US" dirty="0" err="1"/>
              <a:t>circuitele</a:t>
            </a:r>
            <a:r>
              <a:rPr lang="en-US" dirty="0"/>
              <a:t> de </a:t>
            </a:r>
            <a:r>
              <a:rPr lang="en-US" dirty="0" err="1"/>
              <a:t>acționare</a:t>
            </a:r>
            <a:r>
              <a:rPr lang="en-US" dirty="0"/>
              <a:t> </a:t>
            </a:r>
            <a:r>
              <a:rPr lang="en-US" dirty="0" err="1"/>
              <a:t>și</a:t>
            </a:r>
            <a:r>
              <a:rPr lang="en-US" dirty="0"/>
              <a:t> de </a:t>
            </a:r>
            <a:r>
              <a:rPr lang="en-US" dirty="0" err="1"/>
              <a:t>putere</a:t>
            </a:r>
            <a:r>
              <a:rPr lang="en-US" dirty="0"/>
              <a:t>. </a:t>
            </a:r>
            <a:endParaRPr lang="ro-RO" dirty="0"/>
          </a:p>
          <a:p>
            <a:r>
              <a:rPr lang="en-US" dirty="0" err="1"/>
              <a:t>Fototriacurile</a:t>
            </a:r>
            <a:r>
              <a:rPr lang="en-US" dirty="0"/>
              <a:t> </a:t>
            </a:r>
            <a:r>
              <a:rPr lang="ro-RO" dirty="0"/>
              <a:t>(</a:t>
            </a:r>
            <a:r>
              <a:rPr lang="ro-RO" i="1" dirty="0"/>
              <a:t>ca optocuploare</a:t>
            </a:r>
            <a:r>
              <a:rPr lang="ro-RO" dirty="0"/>
              <a:t>) </a:t>
            </a:r>
            <a:r>
              <a:rPr lang="en-US" dirty="0"/>
              <a:t>sunt </a:t>
            </a:r>
            <a:r>
              <a:rPr lang="en-US" dirty="0" err="1"/>
              <a:t>disponibile</a:t>
            </a:r>
            <a:r>
              <a:rPr lang="en-US" dirty="0"/>
              <a:t> cu </a:t>
            </a:r>
            <a:r>
              <a:rPr lang="en-US" dirty="0" err="1"/>
              <a:t>și</a:t>
            </a:r>
            <a:r>
              <a:rPr lang="en-US" dirty="0"/>
              <a:t> </a:t>
            </a:r>
            <a:r>
              <a:rPr lang="en-US" dirty="0" err="1"/>
              <a:t>fără</a:t>
            </a:r>
            <a:r>
              <a:rPr lang="en-US" dirty="0"/>
              <a:t> </a:t>
            </a:r>
            <a:r>
              <a:rPr lang="en-US" dirty="0" err="1"/>
              <a:t>comutare</a:t>
            </a:r>
            <a:r>
              <a:rPr lang="en-US" dirty="0"/>
              <a:t> de </a:t>
            </a:r>
            <a:r>
              <a:rPr lang="en-US" dirty="0" err="1"/>
              <a:t>trecere</a:t>
            </a:r>
            <a:r>
              <a:rPr lang="en-US" dirty="0"/>
              <a:t> zero </a:t>
            </a:r>
            <a:r>
              <a:rPr lang="en-US" dirty="0" err="1"/>
              <a:t>pentru</a:t>
            </a:r>
            <a:r>
              <a:rPr lang="en-US" dirty="0"/>
              <a:t> a </a:t>
            </a:r>
            <a:r>
              <a:rPr lang="en-US" dirty="0" err="1"/>
              <a:t>satisface</a:t>
            </a:r>
            <a:r>
              <a:rPr lang="en-US" dirty="0"/>
              <a:t> </a:t>
            </a:r>
            <a:r>
              <a:rPr lang="en-US" dirty="0" err="1"/>
              <a:t>nevoile</a:t>
            </a:r>
            <a:r>
              <a:rPr lang="en-US" dirty="0"/>
              <a:t> de </a:t>
            </a:r>
            <a:r>
              <a:rPr lang="en-US" dirty="0" err="1"/>
              <a:t>performanță</a:t>
            </a:r>
            <a:r>
              <a:rPr lang="en-US" dirty="0"/>
              <a:t> ale </a:t>
            </a:r>
            <a:r>
              <a:rPr lang="en-US" dirty="0" err="1"/>
              <a:t>aplicațiilor</a:t>
            </a:r>
            <a:r>
              <a:rPr lang="en-US" dirty="0"/>
              <a:t> </a:t>
            </a:r>
            <a:r>
              <a:rPr lang="en-US" dirty="0" err="1"/>
              <a:t>specifice</a:t>
            </a:r>
            <a:r>
              <a:rPr lang="en-US" dirty="0"/>
              <a:t>.</a:t>
            </a:r>
          </a:p>
        </p:txBody>
      </p:sp>
    </p:spTree>
    <p:extLst>
      <p:ext uri="{BB962C8B-B14F-4D97-AF65-F5344CB8AC3E}">
        <p14:creationId xmlns:p14="http://schemas.microsoft.com/office/powerpoint/2010/main" val="3620023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8" y="13970"/>
            <a:ext cx="7091363" cy="719138"/>
          </a:xfrm>
        </p:spPr>
        <p:txBody>
          <a:bodyPr/>
          <a:lstStyle/>
          <a:p>
            <a:pPr>
              <a:defRPr/>
            </a:pPr>
            <a:r>
              <a:rPr lang="ro-RO" dirty="0"/>
              <a:t>UJT tranzistor unijoncțional</a:t>
            </a:r>
            <a:endParaRPr lang="en-GB" dirty="0"/>
          </a:p>
        </p:txBody>
      </p:sp>
      <p:sp>
        <p:nvSpPr>
          <p:cNvPr id="63491" name="Content Placeholder 2"/>
          <p:cNvSpPr>
            <a:spLocks noGrp="1"/>
          </p:cNvSpPr>
          <p:nvPr>
            <p:ph idx="1"/>
          </p:nvPr>
        </p:nvSpPr>
        <p:spPr>
          <a:xfrm>
            <a:off x="32218" y="801688"/>
            <a:ext cx="7495150" cy="6056312"/>
          </a:xfrm>
        </p:spPr>
        <p:txBody>
          <a:bodyPr>
            <a:normAutofit lnSpcReduction="10000"/>
          </a:bodyPr>
          <a:lstStyle/>
          <a:p>
            <a:pPr marL="0" indent="0">
              <a:buNone/>
            </a:pPr>
            <a:r>
              <a:rPr lang="en-GB" altLang="en-US" dirty="0" err="1"/>
              <a:t>Deși</a:t>
            </a:r>
            <a:r>
              <a:rPr lang="en-GB" altLang="en-US" dirty="0"/>
              <a:t> un </a:t>
            </a:r>
            <a:r>
              <a:rPr lang="en-GB" altLang="en-US" dirty="0" err="1"/>
              <a:t>tranzistor</a:t>
            </a:r>
            <a:r>
              <a:rPr lang="en-GB" altLang="en-US" dirty="0"/>
              <a:t> </a:t>
            </a:r>
            <a:r>
              <a:rPr lang="en-GB" altLang="en-US" dirty="0" err="1"/>
              <a:t>unijuncțional</a:t>
            </a:r>
            <a:r>
              <a:rPr lang="en-GB" altLang="en-US" dirty="0"/>
              <a:t> nu </a:t>
            </a:r>
            <a:r>
              <a:rPr lang="en-GB" altLang="en-US" dirty="0" err="1"/>
              <a:t>este</a:t>
            </a:r>
            <a:r>
              <a:rPr lang="en-GB" altLang="en-US" dirty="0"/>
              <a:t> un </a:t>
            </a:r>
            <a:r>
              <a:rPr lang="en-GB" altLang="en-US" dirty="0" err="1"/>
              <a:t>tiristor</a:t>
            </a:r>
            <a:r>
              <a:rPr lang="en-GB" altLang="en-US" dirty="0"/>
              <a:t>, </a:t>
            </a:r>
            <a:r>
              <a:rPr lang="en-GB" altLang="en-US" dirty="0" err="1"/>
              <a:t>acest</a:t>
            </a:r>
            <a:r>
              <a:rPr lang="en-GB" altLang="en-US" dirty="0"/>
              <a:t> </a:t>
            </a:r>
            <a:r>
              <a:rPr lang="en-GB" altLang="en-US" dirty="0" err="1"/>
              <a:t>dispozitiv</a:t>
            </a:r>
            <a:r>
              <a:rPr lang="en-GB" altLang="en-US" dirty="0"/>
              <a:t> </a:t>
            </a:r>
            <a:r>
              <a:rPr lang="en-GB" altLang="en-US" dirty="0" err="1"/>
              <a:t>poate</a:t>
            </a:r>
            <a:r>
              <a:rPr lang="en-GB" altLang="en-US" dirty="0"/>
              <a:t> </a:t>
            </a:r>
            <a:r>
              <a:rPr lang="en-GB" altLang="en-US" dirty="0" err="1"/>
              <a:t>declanșa</a:t>
            </a:r>
            <a:r>
              <a:rPr lang="en-GB" altLang="en-US" dirty="0"/>
              <a:t> </a:t>
            </a:r>
            <a:r>
              <a:rPr lang="en-GB" altLang="en-US" dirty="0" err="1"/>
              <a:t>tiristori</a:t>
            </a:r>
            <a:r>
              <a:rPr lang="en-GB" altLang="en-US" dirty="0"/>
              <a:t> </a:t>
            </a:r>
            <a:r>
              <a:rPr lang="en-GB" altLang="en-US" dirty="0" err="1"/>
              <a:t>mai</a:t>
            </a:r>
            <a:r>
              <a:rPr lang="en-GB" altLang="en-US" dirty="0"/>
              <a:t> </a:t>
            </a:r>
            <a:r>
              <a:rPr lang="en-GB" altLang="en-US" dirty="0" err="1"/>
              <a:t>mari</a:t>
            </a:r>
            <a:r>
              <a:rPr lang="en-GB" altLang="en-US" dirty="0"/>
              <a:t> cu un </a:t>
            </a:r>
            <a:r>
              <a:rPr lang="en-GB" altLang="en-US" dirty="0" err="1"/>
              <a:t>puls</a:t>
            </a:r>
            <a:r>
              <a:rPr lang="en-GB" altLang="en-US" dirty="0"/>
              <a:t> la </a:t>
            </a:r>
            <a:r>
              <a:rPr lang="en-GB" altLang="en-US" dirty="0" err="1"/>
              <a:t>baza</a:t>
            </a:r>
            <a:r>
              <a:rPr lang="en-GB" altLang="en-US" dirty="0"/>
              <a:t> B</a:t>
            </a:r>
            <a:r>
              <a:rPr lang="en-GB" altLang="en-US" baseline="-25000" dirty="0"/>
              <a:t>1</a:t>
            </a:r>
            <a:r>
              <a:rPr lang="en-GB" altLang="en-US" dirty="0"/>
              <a:t>. </a:t>
            </a:r>
          </a:p>
          <a:p>
            <a:pPr marL="0" indent="0">
              <a:buNone/>
            </a:pPr>
            <a:r>
              <a:rPr lang="en-GB" altLang="en-US" dirty="0"/>
              <a:t>UJT </a:t>
            </a:r>
            <a:r>
              <a:rPr lang="en-GB" altLang="en-US" dirty="0" err="1"/>
              <a:t>este</a:t>
            </a:r>
            <a:r>
              <a:rPr lang="en-GB" altLang="en-US" dirty="0"/>
              <a:t> </a:t>
            </a:r>
            <a:r>
              <a:rPr lang="en-GB" altLang="en-US" dirty="0" err="1"/>
              <a:t>compus</a:t>
            </a:r>
            <a:r>
              <a:rPr lang="en-GB" altLang="en-US" dirty="0"/>
              <a:t> </a:t>
            </a:r>
            <a:r>
              <a:rPr lang="en-GB" altLang="en-US" dirty="0" err="1"/>
              <a:t>dintr</a:t>
            </a:r>
            <a:r>
              <a:rPr lang="en-GB" altLang="en-US" dirty="0"/>
              <a:t>-o </a:t>
            </a:r>
            <a:r>
              <a:rPr lang="en-GB" altLang="en-US" dirty="0" err="1"/>
              <a:t>bară</a:t>
            </a:r>
            <a:r>
              <a:rPr lang="en-GB" altLang="en-US" dirty="0"/>
              <a:t> de </a:t>
            </a:r>
            <a:r>
              <a:rPr lang="ro-RO" altLang="en-US" dirty="0"/>
              <a:t>Si</a:t>
            </a:r>
            <a:r>
              <a:rPr lang="en-GB" altLang="en-US" dirty="0"/>
              <a:t> de tip </a:t>
            </a:r>
            <a:r>
              <a:rPr lang="en-GB" altLang="en-US" i="1" dirty="0"/>
              <a:t>N</a:t>
            </a:r>
            <a:r>
              <a:rPr lang="en-GB" altLang="en-US" dirty="0"/>
              <a:t> </a:t>
            </a:r>
            <a:r>
              <a:rPr lang="en-GB" altLang="en-US" dirty="0" err="1"/>
              <a:t>având</a:t>
            </a:r>
            <a:r>
              <a:rPr lang="en-GB" altLang="en-US" dirty="0"/>
              <a:t> o </a:t>
            </a:r>
            <a:r>
              <a:rPr lang="en-GB" altLang="en-US" dirty="0" err="1"/>
              <a:t>conexiune</a:t>
            </a:r>
            <a:r>
              <a:rPr lang="en-GB" altLang="en-US" dirty="0"/>
              <a:t> de tip </a:t>
            </a:r>
            <a:r>
              <a:rPr lang="en-GB" altLang="en-US" i="1" dirty="0"/>
              <a:t>P</a:t>
            </a:r>
            <a:r>
              <a:rPr lang="en-GB" altLang="en-US" dirty="0"/>
              <a:t> la </a:t>
            </a:r>
            <a:r>
              <a:rPr lang="en-GB" altLang="en-US" dirty="0" err="1"/>
              <a:t>mijloc</a:t>
            </a:r>
            <a:r>
              <a:rPr lang="en-GB" altLang="en-US" dirty="0"/>
              <a:t>.  </a:t>
            </a:r>
            <a:r>
              <a:rPr lang="en-GB" altLang="en-US" dirty="0" err="1"/>
              <a:t>Conexiunile</a:t>
            </a:r>
            <a:r>
              <a:rPr lang="en-GB" altLang="en-US" dirty="0"/>
              <a:t> de la </a:t>
            </a:r>
            <a:r>
              <a:rPr lang="en-GB" altLang="en-US" dirty="0" err="1"/>
              <a:t>capetele</a:t>
            </a:r>
            <a:r>
              <a:rPr lang="en-GB" altLang="en-US" dirty="0"/>
              <a:t> </a:t>
            </a:r>
            <a:r>
              <a:rPr lang="en-GB" altLang="en-US" dirty="0" err="1"/>
              <a:t>barei</a:t>
            </a:r>
            <a:r>
              <a:rPr lang="en-GB" altLang="en-US" dirty="0"/>
              <a:t> sunt </a:t>
            </a:r>
            <a:r>
              <a:rPr lang="en-GB" altLang="en-US" dirty="0" err="1"/>
              <a:t>cunoscute</a:t>
            </a:r>
            <a:r>
              <a:rPr lang="en-GB" altLang="en-US" dirty="0"/>
              <a:t> sub </a:t>
            </a:r>
            <a:r>
              <a:rPr lang="en-GB" altLang="en-US" dirty="0" err="1"/>
              <a:t>numele</a:t>
            </a:r>
            <a:r>
              <a:rPr lang="en-GB" altLang="en-US" dirty="0"/>
              <a:t> de </a:t>
            </a:r>
            <a:r>
              <a:rPr lang="en-GB" altLang="en-US" b="1" dirty="0" err="1"/>
              <a:t>baze</a:t>
            </a:r>
            <a:r>
              <a:rPr lang="en-GB" altLang="en-US" b="1" dirty="0"/>
              <a:t> </a:t>
            </a:r>
            <a:r>
              <a:rPr lang="en-GB" altLang="en-US" dirty="0"/>
              <a:t>B</a:t>
            </a:r>
            <a:r>
              <a:rPr lang="en-GB" altLang="en-US" baseline="-25000" dirty="0"/>
              <a:t>1</a:t>
            </a:r>
            <a:r>
              <a:rPr lang="en-GB" altLang="en-US" dirty="0"/>
              <a:t> </a:t>
            </a:r>
            <a:r>
              <a:rPr lang="en-GB" altLang="en-US" dirty="0" err="1"/>
              <a:t>și</a:t>
            </a:r>
            <a:r>
              <a:rPr lang="en-GB" altLang="en-US" dirty="0"/>
              <a:t> B</a:t>
            </a:r>
            <a:r>
              <a:rPr lang="en-GB" altLang="en-US" baseline="-25000" dirty="0"/>
              <a:t>2</a:t>
            </a:r>
            <a:r>
              <a:rPr lang="en-GB" altLang="en-US" dirty="0"/>
              <a:t>; </a:t>
            </a:r>
            <a:r>
              <a:rPr lang="en-GB" altLang="en-US" dirty="0" err="1"/>
              <a:t>punctul</a:t>
            </a:r>
            <a:r>
              <a:rPr lang="en-GB" altLang="en-US" dirty="0"/>
              <a:t> </a:t>
            </a:r>
            <a:r>
              <a:rPr lang="en-GB" altLang="en-US" dirty="0" err="1"/>
              <a:t>mijlociu</a:t>
            </a:r>
            <a:r>
              <a:rPr lang="en-GB" altLang="en-US" dirty="0"/>
              <a:t> de tip </a:t>
            </a:r>
            <a:r>
              <a:rPr lang="en-GB" altLang="en-US" i="1" dirty="0"/>
              <a:t>P</a:t>
            </a:r>
            <a:r>
              <a:rPr lang="en-GB" altLang="en-US" dirty="0"/>
              <a:t> </a:t>
            </a:r>
            <a:r>
              <a:rPr lang="en-GB" altLang="en-US" dirty="0" err="1"/>
              <a:t>este</a:t>
            </a:r>
            <a:r>
              <a:rPr lang="en-GB" altLang="en-US" dirty="0"/>
              <a:t> </a:t>
            </a:r>
            <a:r>
              <a:rPr lang="en-GB" altLang="en-US" b="1" dirty="0" err="1"/>
              <a:t>emitor</a:t>
            </a:r>
            <a:r>
              <a:rPr lang="ro-RO" altLang="en-US" dirty="0"/>
              <a:t> </a:t>
            </a:r>
            <a:r>
              <a:rPr lang="ro-RO" altLang="en-US" i="1" dirty="0"/>
              <a:t>dopat puternic</a:t>
            </a:r>
            <a:r>
              <a:rPr lang="en-GB" altLang="en-US" dirty="0"/>
              <a:t>. </a:t>
            </a:r>
            <a:endParaRPr lang="ro-RO" altLang="en-US" dirty="0"/>
          </a:p>
          <a:p>
            <a:pPr marL="0" indent="0">
              <a:buNone/>
            </a:pPr>
            <a:r>
              <a:rPr lang="en-GB" altLang="en-US" dirty="0" err="1"/>
              <a:t>Rezistența</a:t>
            </a:r>
            <a:r>
              <a:rPr lang="en-GB" altLang="en-US" dirty="0"/>
              <a:t> </a:t>
            </a:r>
            <a:r>
              <a:rPr lang="en-GB" altLang="en-US" dirty="0" err="1"/>
              <a:t>dintre</a:t>
            </a:r>
            <a:r>
              <a:rPr lang="en-GB" altLang="en-US" dirty="0"/>
              <a:t> B1 </a:t>
            </a:r>
            <a:r>
              <a:rPr lang="en-GB" altLang="en-US" dirty="0" err="1"/>
              <a:t>și</a:t>
            </a:r>
            <a:r>
              <a:rPr lang="en-GB" altLang="en-US" dirty="0"/>
              <a:t> B2 </a:t>
            </a:r>
            <a:r>
              <a:rPr lang="en-GB" altLang="en-US" dirty="0" err="1"/>
              <a:t>atunci</a:t>
            </a:r>
            <a:r>
              <a:rPr lang="en-GB" altLang="en-US" dirty="0"/>
              <a:t> </a:t>
            </a:r>
            <a:r>
              <a:rPr lang="en-GB" altLang="en-US" dirty="0" err="1"/>
              <a:t>când</a:t>
            </a:r>
            <a:r>
              <a:rPr lang="en-GB" altLang="en-US" dirty="0"/>
              <a:t> </a:t>
            </a:r>
            <a:r>
              <a:rPr lang="en-GB" altLang="en-US" dirty="0" err="1"/>
              <a:t>emiț</a:t>
            </a:r>
            <a:r>
              <a:rPr lang="ro-RO" altLang="en-US" dirty="0"/>
              <a:t>orul</a:t>
            </a:r>
            <a:r>
              <a:rPr lang="en-GB" altLang="en-US" dirty="0"/>
              <a:t> </a:t>
            </a:r>
            <a:r>
              <a:rPr lang="en-GB" altLang="en-US" dirty="0" err="1"/>
              <a:t>este</a:t>
            </a:r>
            <a:r>
              <a:rPr lang="en-GB" altLang="en-US" dirty="0"/>
              <a:t> </a:t>
            </a:r>
            <a:r>
              <a:rPr lang="en-GB" altLang="en-US" dirty="0" err="1"/>
              <a:t>în</a:t>
            </a:r>
            <a:r>
              <a:rPr lang="en-GB" altLang="en-US" dirty="0"/>
              <a:t> circuit </a:t>
            </a:r>
            <a:r>
              <a:rPr lang="en-GB" altLang="en-US" dirty="0" err="1"/>
              <a:t>deschis</a:t>
            </a:r>
            <a:r>
              <a:rPr lang="en-GB" altLang="en-US" dirty="0"/>
              <a:t> se </a:t>
            </a:r>
            <a:r>
              <a:rPr lang="en-GB" altLang="en-US" dirty="0" err="1"/>
              <a:t>numește</a:t>
            </a:r>
            <a:r>
              <a:rPr lang="en-GB" altLang="en-US" dirty="0"/>
              <a:t> </a:t>
            </a:r>
            <a:r>
              <a:rPr lang="en-GB" altLang="en-US" b="1" dirty="0" err="1"/>
              <a:t>rezistență</a:t>
            </a:r>
            <a:r>
              <a:rPr lang="en-GB" altLang="en-US" b="1" dirty="0"/>
              <a:t> </a:t>
            </a:r>
            <a:r>
              <a:rPr lang="en-GB" altLang="en-US" b="1" dirty="0" err="1"/>
              <a:t>interbază</a:t>
            </a:r>
            <a:r>
              <a:rPr lang="en-GB" altLang="en-US" dirty="0"/>
              <a:t>.</a:t>
            </a:r>
          </a:p>
          <a:p>
            <a:pPr marL="0" indent="0">
              <a:buNone/>
            </a:pPr>
            <a:r>
              <a:rPr lang="en-GB" altLang="en-US" dirty="0" err="1"/>
              <a:t>Joncțiunea</a:t>
            </a:r>
            <a:r>
              <a:rPr lang="en-GB" altLang="en-US" dirty="0"/>
              <a:t> </a:t>
            </a:r>
            <a:r>
              <a:rPr lang="en-GB" altLang="en-US" dirty="0" err="1"/>
              <a:t>emiț</a:t>
            </a:r>
            <a:r>
              <a:rPr lang="ro-RO" altLang="en-US" dirty="0"/>
              <a:t>o</a:t>
            </a:r>
            <a:r>
              <a:rPr lang="en-GB" altLang="en-US" dirty="0" err="1"/>
              <a:t>rului</a:t>
            </a:r>
            <a:r>
              <a:rPr lang="en-GB" altLang="en-US" dirty="0"/>
              <a:t> </a:t>
            </a:r>
            <a:r>
              <a:rPr lang="en-GB" altLang="en-US" dirty="0" err="1"/>
              <a:t>este</a:t>
            </a:r>
            <a:r>
              <a:rPr lang="en-GB" altLang="en-US" dirty="0"/>
              <a:t> de </a:t>
            </a:r>
            <a:r>
              <a:rPr lang="en-GB" altLang="en-US" dirty="0" err="1"/>
              <a:t>obicei</a:t>
            </a:r>
            <a:r>
              <a:rPr lang="en-GB" altLang="en-US" dirty="0"/>
              <a:t> </a:t>
            </a:r>
            <a:r>
              <a:rPr lang="en-GB" altLang="en-US" dirty="0" err="1"/>
              <a:t>situată</a:t>
            </a:r>
            <a:r>
              <a:rPr lang="en-GB" altLang="en-US" dirty="0"/>
              <a:t> </a:t>
            </a:r>
            <a:r>
              <a:rPr lang="en-GB" altLang="en-US" dirty="0" err="1"/>
              <a:t>mai</a:t>
            </a:r>
            <a:r>
              <a:rPr lang="en-GB" altLang="en-US" dirty="0"/>
              <a:t> </a:t>
            </a:r>
            <a:r>
              <a:rPr lang="en-GB" altLang="en-US" dirty="0" err="1"/>
              <a:t>aproape</a:t>
            </a:r>
            <a:r>
              <a:rPr lang="en-GB" altLang="en-US" dirty="0"/>
              <a:t> de B2 </a:t>
            </a:r>
            <a:r>
              <a:rPr lang="en-GB" altLang="en-US" dirty="0" err="1"/>
              <a:t>decât</a:t>
            </a:r>
            <a:r>
              <a:rPr lang="en-GB" altLang="en-US" dirty="0"/>
              <a:t> de B</a:t>
            </a:r>
            <a:r>
              <a:rPr lang="ro-RO" altLang="en-US" dirty="0"/>
              <a:t>1</a:t>
            </a:r>
            <a:r>
              <a:rPr lang="en-GB" altLang="en-US" dirty="0"/>
              <a:t>, </a:t>
            </a:r>
            <a:r>
              <a:rPr lang="en-GB" altLang="en-US" dirty="0" err="1"/>
              <a:t>astfel</a:t>
            </a:r>
            <a:r>
              <a:rPr lang="en-GB" altLang="en-US" dirty="0"/>
              <a:t> </a:t>
            </a:r>
            <a:r>
              <a:rPr lang="en-GB" altLang="en-US" dirty="0" err="1"/>
              <a:t>încât</a:t>
            </a:r>
            <a:r>
              <a:rPr lang="en-GB" altLang="en-US" dirty="0"/>
              <a:t> </a:t>
            </a:r>
            <a:r>
              <a:rPr lang="en-GB" altLang="en-US" dirty="0" err="1"/>
              <a:t>dispozitivul</a:t>
            </a:r>
            <a:r>
              <a:rPr lang="en-GB" altLang="en-US" dirty="0"/>
              <a:t> </a:t>
            </a:r>
            <a:r>
              <a:rPr lang="en-GB" altLang="en-US" dirty="0" err="1"/>
              <a:t>să</a:t>
            </a:r>
            <a:r>
              <a:rPr lang="en-GB" altLang="en-US" dirty="0"/>
              <a:t> nu fie </a:t>
            </a:r>
            <a:r>
              <a:rPr lang="en-GB" altLang="en-US" dirty="0" err="1"/>
              <a:t>simetric</a:t>
            </a:r>
            <a:r>
              <a:rPr lang="en-GB" altLang="en-US" dirty="0"/>
              <a:t>, </a:t>
            </a:r>
            <a:r>
              <a:rPr lang="en-GB" altLang="en-US" dirty="0" err="1"/>
              <a:t>deoarece</a:t>
            </a:r>
            <a:r>
              <a:rPr lang="en-GB" altLang="en-US" dirty="0"/>
              <a:t> o </a:t>
            </a:r>
            <a:r>
              <a:rPr lang="en-GB" altLang="en-US" dirty="0" err="1"/>
              <a:t>unitate</a:t>
            </a:r>
            <a:r>
              <a:rPr lang="en-GB" altLang="en-US" dirty="0"/>
              <a:t> </a:t>
            </a:r>
            <a:r>
              <a:rPr lang="en-GB" altLang="en-US" dirty="0" err="1"/>
              <a:t>simetrică</a:t>
            </a:r>
            <a:r>
              <a:rPr lang="en-GB" altLang="en-US" dirty="0"/>
              <a:t> nu </a:t>
            </a:r>
            <a:r>
              <a:rPr lang="en-GB" altLang="en-US" dirty="0" err="1"/>
              <a:t>oferă</a:t>
            </a:r>
            <a:r>
              <a:rPr lang="en-GB" altLang="en-US" dirty="0"/>
              <a:t> </a:t>
            </a:r>
            <a:r>
              <a:rPr lang="en-GB" altLang="en-US" dirty="0" err="1"/>
              <a:t>caracteristici</a:t>
            </a:r>
            <a:r>
              <a:rPr lang="en-GB" altLang="en-US" dirty="0"/>
              <a:t> </a:t>
            </a:r>
            <a:r>
              <a:rPr lang="en-GB" altLang="en-US" dirty="0" err="1"/>
              <a:t>electrice</a:t>
            </a:r>
            <a:r>
              <a:rPr lang="en-GB" altLang="en-US" dirty="0"/>
              <a:t> </a:t>
            </a:r>
            <a:r>
              <a:rPr lang="en-GB" altLang="en-US" dirty="0" err="1"/>
              <a:t>optime</a:t>
            </a:r>
            <a:r>
              <a:rPr lang="en-GB" altLang="en-US" dirty="0"/>
              <a:t> </a:t>
            </a:r>
            <a:r>
              <a:rPr lang="en-GB" altLang="en-US" dirty="0" err="1"/>
              <a:t>pentru</a:t>
            </a:r>
            <a:r>
              <a:rPr lang="en-GB" altLang="en-US" dirty="0"/>
              <a:t> </a:t>
            </a:r>
            <a:r>
              <a:rPr lang="en-GB" altLang="en-US" dirty="0" err="1"/>
              <a:t>majoritatea</a:t>
            </a:r>
            <a:r>
              <a:rPr lang="en-GB" altLang="en-US" dirty="0"/>
              <a:t> </a:t>
            </a:r>
            <a:r>
              <a:rPr lang="en-GB" altLang="en-US" dirty="0" err="1"/>
              <a:t>aplicațiilor</a:t>
            </a:r>
            <a:r>
              <a:rPr lang="en-GB" altLang="en-US" dirty="0"/>
              <a:t>.</a:t>
            </a:r>
            <a:endParaRPr lang="ro-RO" altLang="en-US" dirty="0"/>
          </a:p>
        </p:txBody>
      </p:sp>
      <p:pic>
        <p:nvPicPr>
          <p:cNvPr id="634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7368" y="39685"/>
            <a:ext cx="4557352" cy="379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34648" y="4189760"/>
            <a:ext cx="4557352" cy="2308324"/>
          </a:xfrm>
          <a:prstGeom prst="rect">
            <a:avLst/>
          </a:prstGeom>
        </p:spPr>
        <p:txBody>
          <a:bodyPr wrap="square">
            <a:spAutoFit/>
          </a:bodyPr>
          <a:lstStyle/>
          <a:p>
            <a:r>
              <a:rPr lang="en-GB" altLang="en-US" dirty="0"/>
              <a:t>Cu </a:t>
            </a:r>
            <a:r>
              <a:rPr lang="en-GB" altLang="en-US" dirty="0" err="1"/>
              <a:t>emitorul</a:t>
            </a:r>
            <a:r>
              <a:rPr lang="en-GB" altLang="en-US" dirty="0"/>
              <a:t> </a:t>
            </a:r>
            <a:r>
              <a:rPr lang="en-GB" altLang="en-US" dirty="0" err="1"/>
              <a:t>deconectat</a:t>
            </a:r>
            <a:r>
              <a:rPr lang="en-GB" altLang="en-US" dirty="0"/>
              <a:t>, </a:t>
            </a:r>
            <a:r>
              <a:rPr lang="en-GB" altLang="en-US" dirty="0" err="1"/>
              <a:t>rezistența</a:t>
            </a:r>
            <a:r>
              <a:rPr lang="en-GB" altLang="en-US" dirty="0"/>
              <a:t> </a:t>
            </a:r>
            <a:r>
              <a:rPr lang="en-GB" altLang="en-US" dirty="0" err="1"/>
              <a:t>totală</a:t>
            </a:r>
            <a:r>
              <a:rPr lang="en-GB" altLang="en-US" dirty="0"/>
              <a:t> R</a:t>
            </a:r>
            <a:r>
              <a:rPr lang="en-GB" altLang="en-US" baseline="-25000" dirty="0"/>
              <a:t>BBO</a:t>
            </a:r>
            <a:r>
              <a:rPr lang="en-GB" altLang="en-US" dirty="0"/>
              <a:t>, </a:t>
            </a:r>
            <a:r>
              <a:rPr lang="en-GB" altLang="en-US" dirty="0" err="1"/>
              <a:t>este</a:t>
            </a:r>
            <a:r>
              <a:rPr lang="en-GB" altLang="en-US" dirty="0"/>
              <a:t> </a:t>
            </a:r>
            <a:r>
              <a:rPr lang="en-GB" altLang="en-US" dirty="0" err="1"/>
              <a:t>suma</a:t>
            </a:r>
            <a:r>
              <a:rPr lang="en-GB" altLang="en-US" dirty="0"/>
              <a:t> R</a:t>
            </a:r>
            <a:r>
              <a:rPr lang="en-GB" altLang="en-US" baseline="-25000" dirty="0"/>
              <a:t>B1</a:t>
            </a:r>
            <a:r>
              <a:rPr lang="en-GB" altLang="en-US" dirty="0"/>
              <a:t> </a:t>
            </a:r>
            <a:r>
              <a:rPr lang="en-GB" altLang="en-US" dirty="0" err="1"/>
              <a:t>și</a:t>
            </a:r>
            <a:r>
              <a:rPr lang="en-GB" altLang="en-US" dirty="0"/>
              <a:t> R</a:t>
            </a:r>
            <a:r>
              <a:rPr lang="en-GB" altLang="en-US" baseline="-25000" dirty="0"/>
              <a:t>B2</a:t>
            </a:r>
            <a:r>
              <a:rPr lang="en-GB" altLang="en-US" dirty="0"/>
              <a:t>, </a:t>
            </a:r>
            <a:r>
              <a:rPr lang="en-GB" altLang="en-US" dirty="0" err="1"/>
              <a:t>așa</a:t>
            </a:r>
            <a:r>
              <a:rPr lang="en-GB" altLang="en-US" dirty="0"/>
              <a:t> cum se </a:t>
            </a:r>
            <a:r>
              <a:rPr lang="en-GB" altLang="en-US" dirty="0" err="1"/>
              <a:t>arată</a:t>
            </a:r>
            <a:r>
              <a:rPr lang="en-GB" altLang="en-US" dirty="0"/>
              <a:t> </a:t>
            </a:r>
            <a:r>
              <a:rPr lang="en-GB" altLang="en-US" dirty="0" err="1"/>
              <a:t>în</a:t>
            </a:r>
            <a:r>
              <a:rPr lang="en-GB" altLang="en-US" dirty="0"/>
              <a:t> </a:t>
            </a:r>
            <a:r>
              <a:rPr lang="en-GB" altLang="en-US" dirty="0" err="1"/>
              <a:t>figura</a:t>
            </a:r>
            <a:r>
              <a:rPr lang="en-GB" altLang="en-US" dirty="0"/>
              <a:t> (b). R</a:t>
            </a:r>
            <a:r>
              <a:rPr lang="en-GB" altLang="en-US" baseline="-25000" dirty="0"/>
              <a:t>BBO</a:t>
            </a:r>
            <a:r>
              <a:rPr lang="en-GB" altLang="en-US" dirty="0"/>
              <a:t> </a:t>
            </a:r>
            <a:r>
              <a:rPr lang="en-GB" altLang="en-US" dirty="0" err="1"/>
              <a:t>variază</a:t>
            </a:r>
            <a:r>
              <a:rPr lang="en-GB" altLang="en-US" dirty="0"/>
              <a:t> </a:t>
            </a:r>
            <a:r>
              <a:rPr lang="en-GB" altLang="en-US" dirty="0" err="1"/>
              <a:t>între</a:t>
            </a:r>
            <a:r>
              <a:rPr lang="en-GB" altLang="en-US" dirty="0"/>
              <a:t> 4-12</a:t>
            </a:r>
            <a:r>
              <a:rPr lang="ro-RO" altLang="en-US" dirty="0"/>
              <a:t> </a:t>
            </a:r>
            <a:r>
              <a:rPr lang="en-GB" altLang="en-US" dirty="0"/>
              <a:t>k</a:t>
            </a:r>
            <a:r>
              <a:rPr lang="el-GR" altLang="en-US" dirty="0"/>
              <a:t>Ω </a:t>
            </a:r>
            <a:r>
              <a:rPr lang="en-GB" altLang="en-US" dirty="0" err="1"/>
              <a:t>pentru</a:t>
            </a:r>
            <a:r>
              <a:rPr lang="en-GB" altLang="en-US" dirty="0"/>
              <a:t> </a:t>
            </a:r>
            <a:r>
              <a:rPr lang="en-GB" altLang="en-US" dirty="0" err="1"/>
              <a:t>diferite</a:t>
            </a:r>
            <a:r>
              <a:rPr lang="en-GB" altLang="en-US" dirty="0"/>
              <a:t> </a:t>
            </a:r>
            <a:r>
              <a:rPr lang="en-GB" altLang="en-US" dirty="0" err="1"/>
              <a:t>tipuri</a:t>
            </a:r>
            <a:r>
              <a:rPr lang="en-GB" altLang="en-US" dirty="0"/>
              <a:t> de </a:t>
            </a:r>
            <a:r>
              <a:rPr lang="en-GB" altLang="en-US" dirty="0" err="1"/>
              <a:t>dispozitive</a:t>
            </a:r>
            <a:r>
              <a:rPr lang="en-GB" altLang="en-US" dirty="0"/>
              <a:t>. </a:t>
            </a:r>
            <a:endParaRPr lang="ro-RO" altLang="en-US" dirty="0"/>
          </a:p>
          <a:p>
            <a:r>
              <a:rPr lang="en-GB" altLang="en-US" dirty="0" err="1"/>
              <a:t>Raportul</a:t>
            </a:r>
            <a:r>
              <a:rPr lang="en-GB" altLang="en-US" dirty="0"/>
              <a:t> </a:t>
            </a:r>
            <a:r>
              <a:rPr lang="en-GB" altLang="en-US" dirty="0" err="1"/>
              <a:t>intrinsec</a:t>
            </a:r>
            <a:r>
              <a:rPr lang="en-GB" altLang="en-US" dirty="0"/>
              <a:t> de </a:t>
            </a:r>
            <a:r>
              <a:rPr lang="en-GB" altLang="en-US" dirty="0" err="1"/>
              <a:t>pauză</a:t>
            </a:r>
            <a:r>
              <a:rPr lang="en-GB" altLang="en-US" dirty="0"/>
              <a:t> </a:t>
            </a:r>
            <a:r>
              <a:rPr lang="el-GR" altLang="en-US" i="1" dirty="0">
                <a:solidFill>
                  <a:srgbClr val="FF0000"/>
                </a:solidFill>
              </a:rPr>
              <a:t>η</a:t>
            </a:r>
            <a:r>
              <a:rPr lang="el-GR" altLang="en-US" dirty="0"/>
              <a:t> </a:t>
            </a:r>
            <a:r>
              <a:rPr lang="en-GB" altLang="en-US" dirty="0" err="1"/>
              <a:t>este</a:t>
            </a:r>
            <a:r>
              <a:rPr lang="en-GB" altLang="en-US" dirty="0"/>
              <a:t> </a:t>
            </a:r>
            <a:r>
              <a:rPr lang="en-GB" altLang="en-US" dirty="0" err="1"/>
              <a:t>raportul</a:t>
            </a:r>
            <a:r>
              <a:rPr lang="en-GB" altLang="en-US" dirty="0"/>
              <a:t> </a:t>
            </a:r>
            <a:r>
              <a:rPr lang="en-GB" altLang="en-US" dirty="0" err="1"/>
              <a:t>dintre</a:t>
            </a:r>
            <a:r>
              <a:rPr lang="en-GB" altLang="en-US" dirty="0"/>
              <a:t> R</a:t>
            </a:r>
            <a:r>
              <a:rPr lang="en-GB" altLang="en-US" baseline="-25000" dirty="0"/>
              <a:t>B1</a:t>
            </a:r>
            <a:r>
              <a:rPr lang="en-GB" altLang="en-US" dirty="0"/>
              <a:t> </a:t>
            </a:r>
            <a:r>
              <a:rPr lang="en-GB" altLang="en-US" dirty="0" err="1"/>
              <a:t>și</a:t>
            </a:r>
            <a:r>
              <a:rPr lang="en-GB" altLang="en-US" dirty="0"/>
              <a:t> R</a:t>
            </a:r>
            <a:r>
              <a:rPr lang="en-GB" altLang="en-US" baseline="-25000" dirty="0"/>
              <a:t>BBO</a:t>
            </a:r>
            <a:r>
              <a:rPr lang="en-GB" altLang="en-US" dirty="0"/>
              <a:t>. </a:t>
            </a:r>
            <a:r>
              <a:rPr lang="en-GB" altLang="en-US" dirty="0" err="1"/>
              <a:t>Acesta</a:t>
            </a:r>
            <a:r>
              <a:rPr lang="en-GB" altLang="en-US" dirty="0"/>
              <a:t> </a:t>
            </a:r>
            <a:r>
              <a:rPr lang="en-GB" altLang="en-US" dirty="0" err="1"/>
              <a:t>variază</a:t>
            </a:r>
            <a:r>
              <a:rPr lang="en-GB" altLang="en-US" dirty="0"/>
              <a:t> de la 0,4 la 0,8 </a:t>
            </a:r>
            <a:r>
              <a:rPr lang="en-GB" altLang="en-US" dirty="0" err="1"/>
              <a:t>pentru</a:t>
            </a:r>
            <a:r>
              <a:rPr lang="en-GB" altLang="en-US" dirty="0"/>
              <a:t> </a:t>
            </a:r>
            <a:r>
              <a:rPr lang="en-GB" altLang="en-US" dirty="0" err="1"/>
              <a:t>diferite</a:t>
            </a:r>
            <a:r>
              <a:rPr lang="en-GB" altLang="en-US" dirty="0"/>
              <a:t> </a:t>
            </a:r>
            <a:r>
              <a:rPr lang="en-GB" altLang="en-US" dirty="0" err="1"/>
              <a:t>dispozitive</a:t>
            </a:r>
            <a:r>
              <a:rPr lang="en-GB" altLang="en-US" dirty="0"/>
              <a:t>. </a:t>
            </a:r>
            <a:endParaRPr lang="ro-RO" altLang="en-US" dirty="0"/>
          </a:p>
          <a:p>
            <a:r>
              <a:rPr lang="en-GB" altLang="en-US" dirty="0" err="1"/>
              <a:t>Simbolul</a:t>
            </a:r>
            <a:r>
              <a:rPr lang="en-GB" altLang="en-US" dirty="0"/>
              <a:t> schematic </a:t>
            </a:r>
            <a:r>
              <a:rPr lang="en-GB" altLang="en-US" dirty="0" err="1"/>
              <a:t>este</a:t>
            </a:r>
            <a:r>
              <a:rPr lang="en-GB" altLang="en-US" dirty="0"/>
              <a:t> </a:t>
            </a:r>
            <a:r>
              <a:rPr lang="en-GB" altLang="en-US" dirty="0" err="1"/>
              <a:t>Figura</a:t>
            </a:r>
            <a:r>
              <a:rPr lang="en-GB" altLang="en-US" dirty="0"/>
              <a:t> (c)</a:t>
            </a:r>
          </a:p>
        </p:txBody>
      </p:sp>
    </p:spTree>
    <p:extLst>
      <p:ext uri="{BB962C8B-B14F-4D97-AF65-F5344CB8AC3E}">
        <p14:creationId xmlns:p14="http://schemas.microsoft.com/office/powerpoint/2010/main" val="400583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Comandate în curent</a:t>
            </a:r>
          </a:p>
        </p:txBody>
      </p:sp>
      <p:sp>
        <p:nvSpPr>
          <p:cNvPr id="3" name="Content Placeholder 2"/>
          <p:cNvSpPr>
            <a:spLocks noGrp="1"/>
          </p:cNvSpPr>
          <p:nvPr>
            <p:ph idx="1"/>
          </p:nvPr>
        </p:nvSpPr>
        <p:spPr>
          <a:xfrm>
            <a:off x="838199" y="1825625"/>
            <a:ext cx="10905565" cy="4351338"/>
          </a:xfrm>
        </p:spPr>
        <p:txBody>
          <a:bodyPr/>
          <a:lstStyle/>
          <a:p>
            <a:r>
              <a:rPr lang="ro-RO" b="1" dirty="0"/>
              <a:t>BJT</a:t>
            </a:r>
            <a:r>
              <a:rPr lang="ro-RO" dirty="0"/>
              <a:t> – relativ lente pe durata tranzițiilor (pierderi mari în comutație) dar au avantaj de obținere unor stări de conducție profunde (piereri mici în conducție)</a:t>
            </a:r>
          </a:p>
          <a:p>
            <a:r>
              <a:rPr lang="ro-RO" b="1" dirty="0"/>
              <a:t>GTO (tiristoare cu blocare pe poartă)</a:t>
            </a:r>
            <a:r>
              <a:rPr lang="ro-RO" dirty="0"/>
              <a:t> – Pentru comandă: impulsuri de curent (pozitiv cu amplitudine mică  pentru ON, negativ cu amplitudine mare pentru OFF)</a:t>
            </a:r>
          </a:p>
        </p:txBody>
      </p:sp>
    </p:spTree>
    <p:extLst>
      <p:ext uri="{BB962C8B-B14F-4D97-AF65-F5344CB8AC3E}">
        <p14:creationId xmlns:p14="http://schemas.microsoft.com/office/powerpoint/2010/main" val="1570399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A4EBE6E-317E-A198-F34E-B2D41A91F276}"/>
              </a:ext>
            </a:extLst>
          </p:cNvPr>
          <p:cNvSpPr>
            <a:spLocks noGrp="1"/>
          </p:cNvSpPr>
          <p:nvPr>
            <p:ph idx="1"/>
          </p:nvPr>
        </p:nvSpPr>
        <p:spPr>
          <a:xfrm>
            <a:off x="971204" y="944475"/>
            <a:ext cx="10515600" cy="4351338"/>
          </a:xfrm>
        </p:spPr>
        <p:txBody>
          <a:bodyPr>
            <a:normAutofit fontScale="92500"/>
          </a:bodyPr>
          <a:lstStyle/>
          <a:p>
            <a:r>
              <a:rPr lang="ro-RO" dirty="0"/>
              <a:t>Principiul de funcționarea se bazează pe efectul injectării foarte puternice. Pentru majoritatea BJT lucrul în regiunea activă se efectuează în regim de injectare slabă, moderată. Criteriul injectării slabe constă în concentrația purtătorilor injectați care este mult mai mică ca a purtătorilor majoritari. Pentru un n-SC aceasta </a:t>
            </a:r>
            <a:r>
              <a:rPr lang="ro-RO" dirty="0" err="1"/>
              <a:t>inseamnă</a:t>
            </a:r>
            <a:r>
              <a:rPr lang="ro-RO" dirty="0"/>
              <a:t> că concentrația </a:t>
            </a:r>
            <a:r>
              <a:rPr lang="ro-RO" b="1" dirty="0">
                <a:solidFill>
                  <a:srgbClr val="FF0000"/>
                </a:solidFill>
              </a:rPr>
              <a:t>p</a:t>
            </a:r>
            <a:r>
              <a:rPr lang="ro-RO" sz="2000" b="1" dirty="0">
                <a:solidFill>
                  <a:srgbClr val="FF0000"/>
                </a:solidFill>
              </a:rPr>
              <a:t>n</a:t>
            </a:r>
            <a:r>
              <a:rPr lang="ro-RO" b="1" dirty="0">
                <a:solidFill>
                  <a:srgbClr val="FF0000"/>
                </a:solidFill>
              </a:rPr>
              <a:t> &lt;&lt; n</a:t>
            </a:r>
            <a:r>
              <a:rPr lang="ro-RO" sz="1800" b="1" dirty="0">
                <a:solidFill>
                  <a:srgbClr val="FF0000"/>
                </a:solidFill>
              </a:rPr>
              <a:t>n0</a:t>
            </a:r>
            <a:r>
              <a:rPr lang="ro-RO" dirty="0"/>
              <a:t>  </a:t>
            </a:r>
          </a:p>
          <a:p>
            <a:r>
              <a:rPr lang="ro-RO" dirty="0"/>
              <a:t>Deoarece conductibilitate SC este suma concentrațiilor purtătorilor majoritari și minoritari, la nivele slabe de injectare conductibilitate / rezistența SC la injectarea purtătorilor minoritari practic nu se va schimba.</a:t>
            </a:r>
          </a:p>
          <a:p>
            <a:r>
              <a:rPr lang="ro-RO" dirty="0"/>
              <a:t>Dar în caz de injectare puternică </a:t>
            </a:r>
            <a:r>
              <a:rPr lang="ro-RO" b="1" dirty="0">
                <a:solidFill>
                  <a:srgbClr val="FF0000"/>
                </a:solidFill>
              </a:rPr>
              <a:t>p</a:t>
            </a:r>
            <a:r>
              <a:rPr lang="ro-RO" sz="2000" b="1" dirty="0">
                <a:solidFill>
                  <a:srgbClr val="FF0000"/>
                </a:solidFill>
              </a:rPr>
              <a:t>n</a:t>
            </a:r>
            <a:r>
              <a:rPr lang="ro-RO" b="1" dirty="0">
                <a:solidFill>
                  <a:srgbClr val="FF0000"/>
                </a:solidFill>
              </a:rPr>
              <a:t> &gt;&gt; n</a:t>
            </a:r>
            <a:r>
              <a:rPr lang="ro-RO" sz="2000" b="1" dirty="0">
                <a:solidFill>
                  <a:srgbClr val="FF0000"/>
                </a:solidFill>
              </a:rPr>
              <a:t>n0</a:t>
            </a:r>
            <a:r>
              <a:rPr lang="ro-RO" b="1" dirty="0">
                <a:solidFill>
                  <a:srgbClr val="FF0000"/>
                </a:solidFill>
              </a:rPr>
              <a:t> </a:t>
            </a:r>
            <a:r>
              <a:rPr lang="ro-RO" dirty="0"/>
              <a:t>(pentru n-SC) conductibilitatea (rezistența) se va modifica puternic la injectarea purtătorilor minoritari.</a:t>
            </a:r>
            <a:endParaRPr lang="en-US" dirty="0"/>
          </a:p>
        </p:txBody>
      </p:sp>
    </p:spTree>
    <p:extLst>
      <p:ext uri="{BB962C8B-B14F-4D97-AF65-F5344CB8AC3E}">
        <p14:creationId xmlns:p14="http://schemas.microsoft.com/office/powerpoint/2010/main" val="158842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F0990C3-A29C-E679-611D-AEB0B30EDD5F}"/>
              </a:ext>
            </a:extLst>
          </p:cNvPr>
          <p:cNvSpPr>
            <a:spLocks noGrp="1"/>
          </p:cNvSpPr>
          <p:nvPr>
            <p:ph idx="1"/>
          </p:nvPr>
        </p:nvSpPr>
        <p:spPr>
          <a:xfrm>
            <a:off x="0" y="124690"/>
            <a:ext cx="8927869" cy="5112327"/>
          </a:xfrm>
        </p:spPr>
        <p:txBody>
          <a:bodyPr>
            <a:noAutofit/>
          </a:bodyPr>
          <a:lstStyle/>
          <a:p>
            <a:pPr marL="0" indent="0">
              <a:buNone/>
            </a:pPr>
            <a:r>
              <a:rPr lang="ro-RO" sz="2500" dirty="0"/>
              <a:t>Dar cum </a:t>
            </a:r>
            <a:r>
              <a:rPr lang="en-US" sz="2500" dirty="0"/>
              <a:t>se </a:t>
            </a:r>
            <a:r>
              <a:rPr lang="en-US" sz="2500" dirty="0" err="1"/>
              <a:t>manifestă</a:t>
            </a:r>
            <a:r>
              <a:rPr lang="en-US" sz="2500" dirty="0"/>
              <a:t> </a:t>
            </a:r>
            <a:r>
              <a:rPr lang="en-US" sz="2500" dirty="0" err="1"/>
              <a:t>starea</a:t>
            </a:r>
            <a:r>
              <a:rPr lang="en-US" sz="2500" dirty="0"/>
              <a:t> </a:t>
            </a:r>
            <a:r>
              <a:rPr lang="en-US" sz="2500" dirty="0" err="1"/>
              <a:t>unui</a:t>
            </a:r>
            <a:r>
              <a:rPr lang="en-US" sz="2500" dirty="0"/>
              <a:t> </a:t>
            </a:r>
            <a:r>
              <a:rPr lang="en-US" sz="2500" dirty="0" err="1"/>
              <a:t>nivel</a:t>
            </a:r>
            <a:r>
              <a:rPr lang="en-US" sz="2500" dirty="0"/>
              <a:t> </a:t>
            </a:r>
            <a:r>
              <a:rPr lang="en-US" sz="2500" dirty="0" err="1"/>
              <a:t>ridicat</a:t>
            </a:r>
            <a:r>
              <a:rPr lang="en-US" sz="2500" dirty="0"/>
              <a:t> de </a:t>
            </a:r>
            <a:r>
              <a:rPr lang="en-US" sz="2500" dirty="0" err="1"/>
              <a:t>injecție</a:t>
            </a:r>
            <a:r>
              <a:rPr lang="ro-RO" sz="2500" dirty="0"/>
              <a:t> </a:t>
            </a:r>
            <a:r>
              <a:rPr lang="en-US" sz="2500" dirty="0" err="1"/>
              <a:t>este</a:t>
            </a:r>
            <a:r>
              <a:rPr lang="en-US" sz="2500" dirty="0"/>
              <a:t> </a:t>
            </a:r>
            <a:r>
              <a:rPr lang="en-US" sz="2500" dirty="0" err="1"/>
              <a:t>exprimată</a:t>
            </a:r>
            <a:r>
              <a:rPr lang="en-US" sz="2500" dirty="0"/>
              <a:t> </a:t>
            </a:r>
            <a:r>
              <a:rPr lang="en-US" sz="2500" dirty="0" err="1"/>
              <a:t>în</a:t>
            </a:r>
            <a:r>
              <a:rPr lang="en-US" sz="2500" dirty="0"/>
              <a:t> </a:t>
            </a:r>
            <a:r>
              <a:rPr lang="en-US" sz="2500" dirty="0" err="1"/>
              <a:t>caracteristicile</a:t>
            </a:r>
            <a:r>
              <a:rPr lang="en-US" sz="2500" dirty="0"/>
              <a:t> </a:t>
            </a:r>
            <a:r>
              <a:rPr lang="ro-RO" sz="2500" dirty="0"/>
              <a:t>I-V</a:t>
            </a:r>
            <a:r>
              <a:rPr lang="en-US" sz="2500" dirty="0"/>
              <a:t> ale </a:t>
            </a:r>
            <a:r>
              <a:rPr lang="ro-RO" sz="2500" dirty="0"/>
              <a:t>UJT?</a:t>
            </a:r>
          </a:p>
          <a:p>
            <a:pPr marL="0" indent="0">
              <a:buNone/>
            </a:pPr>
            <a:r>
              <a:rPr lang="en-US" sz="2500" dirty="0"/>
              <a:t>La</a:t>
            </a:r>
            <a:r>
              <a:rPr lang="ro-RO" sz="2500" dirty="0"/>
              <a:t> aplicarea </a:t>
            </a:r>
            <a:r>
              <a:rPr lang="ro-RO" sz="2500" dirty="0" err="1"/>
              <a:t>potențiaului</a:t>
            </a:r>
            <a:r>
              <a:rPr lang="ro-RO" sz="2500" dirty="0"/>
              <a:t> </a:t>
            </a:r>
            <a:r>
              <a:rPr lang="en-US" sz="2500" dirty="0" err="1"/>
              <a:t>între</a:t>
            </a:r>
            <a:r>
              <a:rPr lang="en-US" sz="2500" dirty="0"/>
              <a:t> </a:t>
            </a:r>
            <a:r>
              <a:rPr lang="en-US" sz="2500" dirty="0" err="1"/>
              <a:t>bazele</a:t>
            </a:r>
            <a:r>
              <a:rPr lang="en-US" sz="2500" dirty="0"/>
              <a:t> B1 </a:t>
            </a:r>
            <a:r>
              <a:rPr lang="en-US" sz="2500" dirty="0" err="1"/>
              <a:t>și</a:t>
            </a:r>
            <a:r>
              <a:rPr lang="en-US" sz="2500" dirty="0"/>
              <a:t> B2 </a:t>
            </a:r>
            <a:r>
              <a:rPr lang="en-US" sz="2500" dirty="0" err="1"/>
              <a:t>datorită</a:t>
            </a:r>
            <a:r>
              <a:rPr lang="en-US" sz="2500" dirty="0"/>
              <a:t> </a:t>
            </a:r>
            <a:r>
              <a:rPr lang="en-US" sz="2500" dirty="0" err="1"/>
              <a:t>contactelor</a:t>
            </a:r>
            <a:r>
              <a:rPr lang="en-US" sz="2500" dirty="0"/>
              <a:t> </a:t>
            </a:r>
            <a:r>
              <a:rPr lang="en-US" sz="2500" dirty="0" err="1"/>
              <a:t>ohmice</a:t>
            </a:r>
            <a:r>
              <a:rPr lang="en-US" sz="2500" dirty="0"/>
              <a:t>, </a:t>
            </a:r>
            <a:r>
              <a:rPr lang="en-US" sz="2500" dirty="0" err="1"/>
              <a:t>tensiunea</a:t>
            </a:r>
            <a:r>
              <a:rPr lang="en-US" sz="2500" dirty="0"/>
              <a:t> </a:t>
            </a:r>
            <a:r>
              <a:rPr lang="en-US" sz="2500" dirty="0" err="1"/>
              <a:t>aplicată</a:t>
            </a:r>
            <a:r>
              <a:rPr lang="en-US" sz="2500" dirty="0"/>
              <a:t> </a:t>
            </a:r>
            <a:r>
              <a:rPr lang="en-US" sz="2500" dirty="0" err="1"/>
              <a:t>va</a:t>
            </a:r>
            <a:r>
              <a:rPr lang="en-US" sz="2500" dirty="0"/>
              <a:t> fi </a:t>
            </a:r>
            <a:r>
              <a:rPr lang="en-US" sz="2500" dirty="0" err="1"/>
              <a:t>distribuită</a:t>
            </a:r>
            <a:r>
              <a:rPr lang="en-US" sz="2500" dirty="0"/>
              <a:t> </a:t>
            </a:r>
            <a:r>
              <a:rPr lang="en-US" sz="2500" dirty="0" err="1"/>
              <a:t>liniar</a:t>
            </a:r>
            <a:r>
              <a:rPr lang="en-US" sz="2500" dirty="0"/>
              <a:t> de-a </a:t>
            </a:r>
            <a:r>
              <a:rPr lang="en-US" sz="2500" dirty="0" err="1"/>
              <a:t>lungul</a:t>
            </a:r>
            <a:r>
              <a:rPr lang="en-US" sz="2500" dirty="0"/>
              <a:t> </a:t>
            </a:r>
            <a:r>
              <a:rPr lang="en-US" sz="2500" dirty="0" err="1"/>
              <a:t>baz</a:t>
            </a:r>
            <a:r>
              <a:rPr lang="ro-RO" sz="2500" dirty="0"/>
              <a:t>i SC</a:t>
            </a:r>
            <a:r>
              <a:rPr lang="en-US" sz="2500" dirty="0"/>
              <a:t>. </a:t>
            </a:r>
            <a:r>
              <a:rPr lang="en-US" sz="2500" dirty="0" err="1"/>
              <a:t>Emitor</a:t>
            </a:r>
            <a:r>
              <a:rPr lang="ro-RO" sz="2500" dirty="0" err="1"/>
              <a:t>ul</a:t>
            </a:r>
            <a:r>
              <a:rPr lang="ro-RO" sz="2500" dirty="0"/>
              <a:t> UJT</a:t>
            </a:r>
            <a:r>
              <a:rPr lang="en-US" sz="2500" dirty="0"/>
              <a:t> E </a:t>
            </a:r>
            <a:r>
              <a:rPr lang="en-US" sz="2500" dirty="0" err="1"/>
              <a:t>este</a:t>
            </a:r>
            <a:r>
              <a:rPr lang="en-US" sz="2500" dirty="0"/>
              <a:t> </a:t>
            </a:r>
            <a:r>
              <a:rPr lang="en-US" sz="2500" dirty="0" err="1"/>
              <a:t>situat</a:t>
            </a:r>
            <a:r>
              <a:rPr lang="en-US" sz="2500" dirty="0"/>
              <a:t> </a:t>
            </a:r>
            <a:r>
              <a:rPr lang="en-US" sz="2500" dirty="0" err="1"/>
              <a:t>aprox</a:t>
            </a:r>
            <a:r>
              <a:rPr lang="ro-RO" sz="2500" dirty="0"/>
              <a:t>.</a:t>
            </a:r>
            <a:r>
              <a:rPr lang="en-US" sz="2500" dirty="0"/>
              <a:t> la </a:t>
            </a:r>
            <a:r>
              <a:rPr lang="en-US" sz="2500" dirty="0" err="1"/>
              <a:t>mijloc</a:t>
            </a:r>
            <a:r>
              <a:rPr lang="en-US" sz="2500" dirty="0"/>
              <a:t> </a:t>
            </a:r>
            <a:r>
              <a:rPr lang="ro-RO" sz="2500" dirty="0"/>
              <a:t>(A) </a:t>
            </a:r>
            <a:r>
              <a:rPr lang="en-US" sz="2500" dirty="0" err="1"/>
              <a:t>baze</a:t>
            </a:r>
            <a:r>
              <a:rPr lang="en-US" sz="2500" dirty="0"/>
              <a:t> </a:t>
            </a:r>
            <a:endParaRPr lang="ro-RO" sz="2500" dirty="0"/>
          </a:p>
          <a:p>
            <a:pPr marL="0" indent="0">
              <a:buNone/>
            </a:pPr>
            <a:r>
              <a:rPr lang="en-US" sz="2500" dirty="0"/>
              <a:t>Cu un </a:t>
            </a:r>
            <a:r>
              <a:rPr lang="en-US" sz="2500" dirty="0" err="1"/>
              <a:t>potenţial</a:t>
            </a:r>
            <a:r>
              <a:rPr lang="en-US" sz="2500" dirty="0"/>
              <a:t> </a:t>
            </a:r>
            <a:r>
              <a:rPr lang="en-US" sz="2500" dirty="0" err="1"/>
              <a:t>pozitiv</a:t>
            </a:r>
            <a:r>
              <a:rPr lang="en-US" sz="2500" dirty="0"/>
              <a:t> </a:t>
            </a:r>
            <a:r>
              <a:rPr lang="en-US" sz="2500" dirty="0" err="1"/>
              <a:t>în</a:t>
            </a:r>
            <a:r>
              <a:rPr lang="en-US" sz="2500" dirty="0"/>
              <a:t> </a:t>
            </a:r>
            <a:r>
              <a:rPr lang="en-US" sz="2500" dirty="0" err="1"/>
              <a:t>punctul</a:t>
            </a:r>
            <a:r>
              <a:rPr lang="en-US" sz="2500" dirty="0"/>
              <a:t> B2 </a:t>
            </a:r>
            <a:r>
              <a:rPr lang="en-US" sz="2500" dirty="0" err="1"/>
              <a:t>valoarea</a:t>
            </a:r>
            <a:r>
              <a:rPr lang="en-US" sz="2500" dirty="0"/>
              <a:t> </a:t>
            </a:r>
            <a:r>
              <a:rPr lang="en-US" sz="2500" dirty="0" err="1"/>
              <a:t>potențialului</a:t>
            </a:r>
            <a:r>
              <a:rPr lang="en-US" sz="2500" dirty="0"/>
              <a:t> </a:t>
            </a:r>
            <a:r>
              <a:rPr lang="en-US" sz="2500" dirty="0" err="1"/>
              <a:t>în</a:t>
            </a:r>
            <a:r>
              <a:rPr lang="en-US" sz="2500" dirty="0"/>
              <a:t> </a:t>
            </a:r>
            <a:r>
              <a:rPr lang="en-US" sz="2500" dirty="0" err="1"/>
              <a:t>punctul</a:t>
            </a:r>
            <a:r>
              <a:rPr lang="en-US" sz="2500" dirty="0"/>
              <a:t> A </a:t>
            </a:r>
            <a:r>
              <a:rPr lang="en-US" sz="2500" dirty="0" err="1"/>
              <a:t>va</a:t>
            </a:r>
            <a:r>
              <a:rPr lang="en-US" sz="2500" dirty="0"/>
              <a:t> fi </a:t>
            </a:r>
            <a:r>
              <a:rPr lang="ro-RO" sz="2500" dirty="0"/>
              <a:t>tot</a:t>
            </a:r>
            <a:r>
              <a:rPr lang="en-US" sz="2500" dirty="0"/>
              <a:t> </a:t>
            </a:r>
            <a:r>
              <a:rPr lang="en-US" sz="2500" dirty="0" err="1"/>
              <a:t>pozitivă</a:t>
            </a:r>
            <a:r>
              <a:rPr lang="en-US" sz="2500" dirty="0"/>
              <a:t>. </a:t>
            </a:r>
            <a:r>
              <a:rPr lang="ro-RO" sz="2500" dirty="0"/>
              <a:t>T</a:t>
            </a:r>
            <a:r>
              <a:rPr lang="en-US" sz="2500" i="1" dirty="0" err="1">
                <a:solidFill>
                  <a:srgbClr val="FF0000"/>
                </a:solidFill>
              </a:rPr>
              <a:t>ensiune</a:t>
            </a:r>
            <a:r>
              <a:rPr lang="en-US" sz="2500" i="1" dirty="0">
                <a:solidFill>
                  <a:srgbClr val="FF0000"/>
                </a:solidFill>
              </a:rPr>
              <a:t> zero</a:t>
            </a:r>
            <a:r>
              <a:rPr lang="ro-RO" sz="2500" i="1" dirty="0">
                <a:solidFill>
                  <a:srgbClr val="FF0000"/>
                </a:solidFill>
              </a:rPr>
              <a:t> </a:t>
            </a:r>
            <a:r>
              <a:rPr lang="en-US" sz="2500" i="1" dirty="0" err="1">
                <a:solidFill>
                  <a:srgbClr val="FF0000"/>
                </a:solidFill>
              </a:rPr>
              <a:t>în</a:t>
            </a:r>
            <a:r>
              <a:rPr lang="en-US" sz="2500" i="1" dirty="0">
                <a:solidFill>
                  <a:srgbClr val="FF0000"/>
                </a:solidFill>
              </a:rPr>
              <a:t> </a:t>
            </a:r>
            <a:r>
              <a:rPr lang="en-US" sz="2500" i="1" dirty="0" err="1">
                <a:solidFill>
                  <a:srgbClr val="FF0000"/>
                </a:solidFill>
              </a:rPr>
              <a:t>emitor</a:t>
            </a:r>
            <a:r>
              <a:rPr lang="ro-RO" sz="2500" i="1" dirty="0">
                <a:solidFill>
                  <a:srgbClr val="FF0000"/>
                </a:solidFill>
              </a:rPr>
              <a:t> </a:t>
            </a:r>
            <a:r>
              <a:rPr lang="en-US" sz="2500" i="1" dirty="0" err="1">
                <a:solidFill>
                  <a:srgbClr val="FF0000"/>
                </a:solidFill>
              </a:rPr>
              <a:t>corespunde</a:t>
            </a:r>
            <a:r>
              <a:rPr lang="en-US" sz="2500" i="1" dirty="0">
                <a:solidFill>
                  <a:srgbClr val="FF0000"/>
                </a:solidFill>
              </a:rPr>
              <a:t> </a:t>
            </a:r>
            <a:r>
              <a:rPr lang="en-US" sz="2500" i="1" dirty="0" err="1">
                <a:solidFill>
                  <a:srgbClr val="FF0000"/>
                </a:solidFill>
              </a:rPr>
              <a:t>polarizării</a:t>
            </a:r>
            <a:r>
              <a:rPr lang="en-US" sz="2500" i="1" dirty="0">
                <a:solidFill>
                  <a:srgbClr val="FF0000"/>
                </a:solidFill>
              </a:rPr>
              <a:t> inverse a </a:t>
            </a:r>
            <a:r>
              <a:rPr lang="ro-RO" sz="2500" i="1" dirty="0">
                <a:solidFill>
                  <a:srgbClr val="FF0000"/>
                </a:solidFill>
              </a:rPr>
              <a:t>p-n E-B și polarizarea se va păstra până la </a:t>
            </a:r>
            <a:r>
              <a:rPr lang="en-US" sz="2500" i="1" dirty="0" err="1">
                <a:solidFill>
                  <a:srgbClr val="FF0000"/>
                </a:solidFill>
              </a:rPr>
              <a:t>tensiunea</a:t>
            </a:r>
            <a:r>
              <a:rPr lang="en-US" sz="2500" i="1" dirty="0">
                <a:solidFill>
                  <a:srgbClr val="FF0000"/>
                </a:solidFill>
              </a:rPr>
              <a:t> la </a:t>
            </a:r>
            <a:r>
              <a:rPr lang="en-US" sz="2500" i="1" dirty="0" err="1">
                <a:solidFill>
                  <a:srgbClr val="FF0000"/>
                </a:solidFill>
              </a:rPr>
              <a:t>emitor</a:t>
            </a:r>
            <a:r>
              <a:rPr lang="en-US" sz="2500" i="1" dirty="0">
                <a:solidFill>
                  <a:srgbClr val="FF0000"/>
                </a:solidFill>
              </a:rPr>
              <a:t> </a:t>
            </a:r>
            <a:r>
              <a:rPr lang="ro-RO" sz="2500" i="1" dirty="0">
                <a:solidFill>
                  <a:srgbClr val="FF0000"/>
                </a:solidFill>
              </a:rPr>
              <a:t> egala </a:t>
            </a:r>
            <a:r>
              <a:rPr lang="en-US" sz="2500" i="1" dirty="0">
                <a:solidFill>
                  <a:srgbClr val="FF0000"/>
                </a:solidFill>
              </a:rPr>
              <a:t>cu </a:t>
            </a:r>
            <a:r>
              <a:rPr lang="en-US" sz="2500" i="1" dirty="0" err="1">
                <a:solidFill>
                  <a:srgbClr val="FF0000"/>
                </a:solidFill>
              </a:rPr>
              <a:t>valoarea</a:t>
            </a:r>
            <a:r>
              <a:rPr lang="en-US" sz="2500" i="1" dirty="0">
                <a:solidFill>
                  <a:srgbClr val="FF0000"/>
                </a:solidFill>
              </a:rPr>
              <a:t> </a:t>
            </a:r>
            <a:r>
              <a:rPr lang="en-US" sz="2500" i="1" dirty="0" err="1">
                <a:solidFill>
                  <a:srgbClr val="FF0000"/>
                </a:solidFill>
              </a:rPr>
              <a:t>potențial</a:t>
            </a:r>
            <a:r>
              <a:rPr lang="ro-RO" sz="2500" i="1" dirty="0">
                <a:solidFill>
                  <a:srgbClr val="FF0000"/>
                </a:solidFill>
              </a:rPr>
              <a:t>ului</a:t>
            </a:r>
            <a:r>
              <a:rPr lang="en-US" sz="2500" i="1" dirty="0">
                <a:solidFill>
                  <a:srgbClr val="FF0000"/>
                </a:solidFill>
              </a:rPr>
              <a:t> </a:t>
            </a:r>
            <a:r>
              <a:rPr lang="en-US" sz="2500" i="1" dirty="0" err="1">
                <a:solidFill>
                  <a:srgbClr val="FF0000"/>
                </a:solidFill>
              </a:rPr>
              <a:t>în</a:t>
            </a:r>
            <a:r>
              <a:rPr lang="en-US" sz="2500" i="1" dirty="0">
                <a:solidFill>
                  <a:srgbClr val="FF0000"/>
                </a:solidFill>
              </a:rPr>
              <a:t> </a:t>
            </a:r>
            <a:r>
              <a:rPr lang="en-US" sz="2500" i="1" dirty="0" err="1">
                <a:solidFill>
                  <a:srgbClr val="FF0000"/>
                </a:solidFill>
              </a:rPr>
              <a:t>punctul</a:t>
            </a:r>
            <a:r>
              <a:rPr lang="en-US" sz="2500" i="1" dirty="0">
                <a:solidFill>
                  <a:srgbClr val="FF0000"/>
                </a:solidFill>
              </a:rPr>
              <a:t> A</a:t>
            </a:r>
            <a:r>
              <a:rPr lang="ro-RO" sz="2500" i="1" dirty="0">
                <a:solidFill>
                  <a:srgbClr val="FF0000"/>
                </a:solidFill>
              </a:rPr>
              <a:t> (</a:t>
            </a:r>
            <a:r>
              <a:rPr lang="ro-RO" sz="2500" i="1" dirty="0"/>
              <a:t>această porțiune a caracteristicii I-V se află mai jos de axa absciselor</a:t>
            </a:r>
            <a:r>
              <a:rPr lang="ro-RO" sz="2500" i="1" dirty="0">
                <a:solidFill>
                  <a:srgbClr val="FF0000"/>
                </a:solidFill>
              </a:rPr>
              <a:t>)</a:t>
            </a:r>
            <a:r>
              <a:rPr lang="en-US" sz="2500" dirty="0"/>
              <a:t>. </a:t>
            </a:r>
            <a:endParaRPr lang="ro-RO" sz="2500" dirty="0"/>
          </a:p>
          <a:p>
            <a:pPr marL="0" indent="0">
              <a:buNone/>
            </a:pPr>
            <a:r>
              <a:rPr lang="en-US" sz="2500" dirty="0" err="1"/>
              <a:t>Când</a:t>
            </a:r>
            <a:r>
              <a:rPr lang="en-US" sz="2500" dirty="0"/>
              <a:t> </a:t>
            </a:r>
            <a:r>
              <a:rPr lang="en-US" sz="2500" dirty="0" err="1"/>
              <a:t>valoarea</a:t>
            </a:r>
            <a:r>
              <a:rPr lang="en-US" sz="2500" dirty="0"/>
              <a:t> </a:t>
            </a:r>
            <a:r>
              <a:rPr lang="en-US" sz="2500" dirty="0" err="1"/>
              <a:t>tensiunii</a:t>
            </a:r>
            <a:r>
              <a:rPr lang="en-US" sz="2500" dirty="0"/>
              <a:t> la </a:t>
            </a:r>
            <a:r>
              <a:rPr lang="en-US" sz="2500" dirty="0" err="1"/>
              <a:t>emițor</a:t>
            </a:r>
            <a:r>
              <a:rPr lang="en-US" sz="2500" dirty="0"/>
              <a:t> </a:t>
            </a:r>
            <a:r>
              <a:rPr lang="en-US" sz="2500" dirty="0" err="1"/>
              <a:t>este</a:t>
            </a:r>
            <a:r>
              <a:rPr lang="en-US" sz="2500" dirty="0"/>
              <a:t> </a:t>
            </a:r>
            <a:r>
              <a:rPr lang="en-US" sz="2500" dirty="0" err="1"/>
              <a:t>egală</a:t>
            </a:r>
            <a:r>
              <a:rPr lang="en-US" sz="2500" dirty="0"/>
              <a:t> </a:t>
            </a:r>
            <a:r>
              <a:rPr lang="en-US" sz="2500" dirty="0" err="1"/>
              <a:t>și</a:t>
            </a:r>
            <a:r>
              <a:rPr lang="en-US" sz="2500" dirty="0"/>
              <a:t> </a:t>
            </a:r>
            <a:r>
              <a:rPr lang="en-US" sz="2500" dirty="0" err="1"/>
              <a:t>ușor</a:t>
            </a:r>
            <a:r>
              <a:rPr lang="en-US" sz="2500" dirty="0"/>
              <a:t> </a:t>
            </a:r>
            <a:r>
              <a:rPr lang="en-US" sz="2500" dirty="0" err="1"/>
              <a:t>mai</a:t>
            </a:r>
            <a:r>
              <a:rPr lang="en-US" sz="2500" dirty="0"/>
              <a:t> mare,</a:t>
            </a:r>
            <a:r>
              <a:rPr lang="ro-RO" sz="2500" dirty="0"/>
              <a:t> </a:t>
            </a:r>
            <a:r>
              <a:rPr lang="en-US" sz="2500" dirty="0" err="1"/>
              <a:t>decât</a:t>
            </a:r>
            <a:r>
              <a:rPr lang="en-US" sz="2500" dirty="0"/>
              <a:t>  </a:t>
            </a:r>
            <a:r>
              <a:rPr lang="en-US" sz="2500" dirty="0" err="1"/>
              <a:t>potențial</a:t>
            </a:r>
            <a:r>
              <a:rPr lang="ro-RO" sz="2500" dirty="0" err="1"/>
              <a:t>ul</a:t>
            </a:r>
            <a:r>
              <a:rPr lang="en-US" sz="2500" dirty="0"/>
              <a:t> </a:t>
            </a:r>
            <a:r>
              <a:rPr lang="en-US" sz="2500" dirty="0" err="1"/>
              <a:t>în</a:t>
            </a:r>
            <a:r>
              <a:rPr lang="en-US" sz="2500" dirty="0"/>
              <a:t> </a:t>
            </a:r>
            <a:r>
              <a:rPr lang="en-US" sz="2500" dirty="0" err="1"/>
              <a:t>punctul</a:t>
            </a:r>
            <a:r>
              <a:rPr lang="en-US" sz="2500" dirty="0"/>
              <a:t> A, </a:t>
            </a:r>
            <a:r>
              <a:rPr lang="en-US" sz="2500" dirty="0" err="1"/>
              <a:t>va</a:t>
            </a:r>
            <a:r>
              <a:rPr lang="en-US" sz="2500" dirty="0"/>
              <a:t> </a:t>
            </a:r>
            <a:r>
              <a:rPr lang="en-US" sz="2500" dirty="0" err="1"/>
              <a:t>avea</a:t>
            </a:r>
            <a:r>
              <a:rPr lang="en-US" sz="2500" dirty="0"/>
              <a:t> loc </a:t>
            </a:r>
            <a:r>
              <a:rPr lang="ro-RO" sz="2500" dirty="0"/>
              <a:t>trecerea la polarizarea directă </a:t>
            </a:r>
            <a:r>
              <a:rPr lang="en-US" sz="2500" dirty="0"/>
              <a:t>a </a:t>
            </a:r>
            <a:r>
              <a:rPr lang="ro-RO" sz="2500" dirty="0"/>
              <a:t>p-n E-B</a:t>
            </a:r>
            <a:r>
              <a:rPr lang="en-US" sz="2500" dirty="0"/>
              <a:t>. </a:t>
            </a:r>
            <a:r>
              <a:rPr lang="en-US" sz="2500" dirty="0" err="1"/>
              <a:t>În</a:t>
            </a:r>
            <a:r>
              <a:rPr lang="en-US" sz="2500" dirty="0"/>
              <a:t> </a:t>
            </a:r>
            <a:r>
              <a:rPr lang="en-US" sz="2500" dirty="0" err="1"/>
              <a:t>acest</a:t>
            </a:r>
            <a:r>
              <a:rPr lang="en-US" sz="2500" dirty="0"/>
              <a:t> </a:t>
            </a:r>
            <a:r>
              <a:rPr lang="en-US" sz="2500" dirty="0" err="1"/>
              <a:t>caz</a:t>
            </a:r>
            <a:r>
              <a:rPr lang="en-US" sz="2500" dirty="0"/>
              <a:t>, </a:t>
            </a:r>
            <a:r>
              <a:rPr lang="en-US" sz="2500" dirty="0" err="1"/>
              <a:t>vor</a:t>
            </a:r>
            <a:r>
              <a:rPr lang="en-US" sz="2500" dirty="0"/>
              <a:t> fi injectate </a:t>
            </a:r>
            <a:r>
              <a:rPr lang="en-US" sz="2500" dirty="0" err="1"/>
              <a:t>în</a:t>
            </a:r>
            <a:r>
              <a:rPr lang="en-US" sz="2500" dirty="0"/>
              <a:t> </a:t>
            </a:r>
            <a:r>
              <a:rPr lang="en-US" sz="2500" dirty="0" err="1"/>
              <a:t>baz</a:t>
            </a:r>
            <a:r>
              <a:rPr lang="ro-RO" sz="2500" dirty="0"/>
              <a:t>ă</a:t>
            </a:r>
            <a:r>
              <a:rPr lang="en-US" sz="2500" dirty="0"/>
              <a:t> </a:t>
            </a:r>
            <a:r>
              <a:rPr lang="ro-RO" sz="2500" dirty="0"/>
              <a:t>purtătorii  minoritari</a:t>
            </a:r>
            <a:r>
              <a:rPr lang="en-US" sz="2500" dirty="0"/>
              <a:t>. </a:t>
            </a:r>
            <a:endParaRPr lang="ro-RO" sz="2500" dirty="0"/>
          </a:p>
        </p:txBody>
      </p:sp>
      <p:pic>
        <p:nvPicPr>
          <p:cNvPr id="5" name="Imagine 4">
            <a:extLst>
              <a:ext uri="{FF2B5EF4-FFF2-40B4-BE49-F238E27FC236}">
                <a16:creationId xmlns:a16="http://schemas.microsoft.com/office/drawing/2014/main" id="{CEBD09F5-6C06-C967-30DC-79A876B7907B}"/>
              </a:ext>
            </a:extLst>
          </p:cNvPr>
          <p:cNvPicPr>
            <a:picLocks noChangeAspect="1"/>
          </p:cNvPicPr>
          <p:nvPr/>
        </p:nvPicPr>
        <p:blipFill>
          <a:blip r:embed="rId2"/>
          <a:stretch>
            <a:fillRect/>
          </a:stretch>
        </p:blipFill>
        <p:spPr>
          <a:xfrm>
            <a:off x="8870844" y="124690"/>
            <a:ext cx="3126177" cy="2917767"/>
          </a:xfrm>
          <a:prstGeom prst="rect">
            <a:avLst/>
          </a:prstGeom>
        </p:spPr>
      </p:pic>
      <p:pic>
        <p:nvPicPr>
          <p:cNvPr id="7" name="Imagine 6">
            <a:extLst>
              <a:ext uri="{FF2B5EF4-FFF2-40B4-BE49-F238E27FC236}">
                <a16:creationId xmlns:a16="http://schemas.microsoft.com/office/drawing/2014/main" id="{4D811050-1162-D70B-83C9-6E110DB64AE7}"/>
              </a:ext>
            </a:extLst>
          </p:cNvPr>
          <p:cNvPicPr>
            <a:picLocks noChangeAspect="1"/>
          </p:cNvPicPr>
          <p:nvPr/>
        </p:nvPicPr>
        <p:blipFill>
          <a:blip r:embed="rId3"/>
          <a:stretch>
            <a:fillRect/>
          </a:stretch>
        </p:blipFill>
        <p:spPr>
          <a:xfrm>
            <a:off x="8887084" y="3042456"/>
            <a:ext cx="3109938" cy="2194561"/>
          </a:xfrm>
          <a:prstGeom prst="rect">
            <a:avLst/>
          </a:prstGeom>
        </p:spPr>
      </p:pic>
      <p:sp>
        <p:nvSpPr>
          <p:cNvPr id="11" name="CasetăText 10">
            <a:extLst>
              <a:ext uri="{FF2B5EF4-FFF2-40B4-BE49-F238E27FC236}">
                <a16:creationId xmlns:a16="http://schemas.microsoft.com/office/drawing/2014/main" id="{4CABF2D5-2E06-CBF5-718B-954AE0CEA24A}"/>
              </a:ext>
            </a:extLst>
          </p:cNvPr>
          <p:cNvSpPr txBox="1"/>
          <p:nvPr/>
        </p:nvSpPr>
        <p:spPr>
          <a:xfrm>
            <a:off x="-1" y="5353396"/>
            <a:ext cx="11997021" cy="1200329"/>
          </a:xfrm>
          <a:prstGeom prst="rect">
            <a:avLst/>
          </a:prstGeom>
          <a:noFill/>
        </p:spPr>
        <p:txBody>
          <a:bodyPr wrap="square">
            <a:spAutoFit/>
          </a:bodyPr>
          <a:lstStyle/>
          <a:p>
            <a:r>
              <a:rPr lang="en-US" dirty="0" err="1"/>
              <a:t>Deoarce</a:t>
            </a:r>
            <a:r>
              <a:rPr lang="en-US" dirty="0"/>
              <a:t> </a:t>
            </a:r>
            <a:r>
              <a:rPr lang="en-US" dirty="0" err="1"/>
              <a:t>baza</a:t>
            </a:r>
            <a:r>
              <a:rPr lang="en-US" dirty="0"/>
              <a:t> UJT </a:t>
            </a:r>
            <a:r>
              <a:rPr lang="en-US" dirty="0" err="1"/>
              <a:t>este</a:t>
            </a:r>
            <a:r>
              <a:rPr lang="en-US" dirty="0"/>
              <a:t> slab </a:t>
            </a:r>
            <a:r>
              <a:rPr lang="en-US" dirty="0" err="1"/>
              <a:t>dopată</a:t>
            </a:r>
            <a:r>
              <a:rPr lang="en-US" dirty="0"/>
              <a:t>, </a:t>
            </a:r>
            <a:r>
              <a:rPr lang="en-US" dirty="0" err="1"/>
              <a:t>concentrația</a:t>
            </a:r>
            <a:r>
              <a:rPr lang="en-US" dirty="0"/>
              <a:t> </a:t>
            </a:r>
            <a:r>
              <a:rPr lang="en-US" dirty="0" err="1"/>
              <a:t>purtătorilor</a:t>
            </a:r>
            <a:r>
              <a:rPr lang="en-US" dirty="0"/>
              <a:t> </a:t>
            </a:r>
            <a:r>
              <a:rPr lang="en-US" dirty="0" err="1"/>
              <a:t>majoritari</a:t>
            </a:r>
            <a:r>
              <a:rPr lang="en-US" dirty="0"/>
              <a:t> </a:t>
            </a:r>
            <a:r>
              <a:rPr lang="ro-RO" dirty="0"/>
              <a:t>tot </a:t>
            </a:r>
            <a:r>
              <a:rPr lang="en-US" dirty="0" err="1"/>
              <a:t>mică</a:t>
            </a:r>
            <a:r>
              <a:rPr lang="en-US" dirty="0"/>
              <a:t>, </a:t>
            </a:r>
            <a:r>
              <a:rPr lang="ro-RO" dirty="0"/>
              <a:t>ASTFEL</a:t>
            </a:r>
            <a:r>
              <a:rPr lang="en-US" dirty="0"/>
              <a:t>, la o </a:t>
            </a:r>
            <a:r>
              <a:rPr lang="en-US" dirty="0" err="1"/>
              <a:t>polarizare</a:t>
            </a:r>
            <a:r>
              <a:rPr lang="en-US" dirty="0"/>
              <a:t> </a:t>
            </a:r>
            <a:r>
              <a:rPr lang="en-US" dirty="0" err="1"/>
              <a:t>directă</a:t>
            </a:r>
            <a:r>
              <a:rPr lang="en-US" dirty="0"/>
              <a:t> </a:t>
            </a:r>
            <a:r>
              <a:rPr lang="en-US" dirty="0" err="1"/>
              <a:t>criteriul</a:t>
            </a:r>
            <a:r>
              <a:rPr lang="en-US" dirty="0"/>
              <a:t> </a:t>
            </a:r>
            <a:r>
              <a:rPr lang="en-US" dirty="0" err="1"/>
              <a:t>unui</a:t>
            </a:r>
            <a:r>
              <a:rPr lang="en-US" dirty="0"/>
              <a:t> </a:t>
            </a:r>
            <a:r>
              <a:rPr lang="en-US" dirty="0" err="1"/>
              <a:t>nivel</a:t>
            </a:r>
            <a:r>
              <a:rPr lang="en-US" dirty="0"/>
              <a:t> </a:t>
            </a:r>
            <a:r>
              <a:rPr lang="en-US" dirty="0" err="1"/>
              <a:t>ridicat</a:t>
            </a:r>
            <a:r>
              <a:rPr lang="en-US" dirty="0"/>
              <a:t> de </a:t>
            </a:r>
            <a:r>
              <a:rPr lang="en-US" dirty="0" err="1"/>
              <a:t>injecție</a:t>
            </a:r>
            <a:r>
              <a:rPr lang="en-US" dirty="0"/>
              <a:t> </a:t>
            </a:r>
            <a:r>
              <a:rPr lang="en-US" dirty="0" err="1"/>
              <a:t>este</a:t>
            </a:r>
            <a:r>
              <a:rPr lang="en-US" dirty="0"/>
              <a:t> </a:t>
            </a:r>
            <a:r>
              <a:rPr lang="en-US" dirty="0" err="1"/>
              <a:t>ușor</a:t>
            </a:r>
            <a:r>
              <a:rPr lang="en-US" dirty="0"/>
              <a:t> de </a:t>
            </a:r>
            <a:r>
              <a:rPr lang="en-US" dirty="0" err="1"/>
              <a:t>realizat</a:t>
            </a:r>
            <a:r>
              <a:rPr lang="en-US" dirty="0"/>
              <a:t>. </a:t>
            </a:r>
            <a:r>
              <a:rPr lang="en-US" dirty="0" err="1"/>
              <a:t>Acest</a:t>
            </a:r>
            <a:r>
              <a:rPr lang="en-US" dirty="0"/>
              <a:t> </a:t>
            </a:r>
            <a:r>
              <a:rPr lang="en-US" dirty="0" err="1"/>
              <a:t>lucru</a:t>
            </a:r>
            <a:r>
              <a:rPr lang="en-US" dirty="0"/>
              <a:t> duce la </a:t>
            </a:r>
            <a:r>
              <a:rPr lang="en-US" dirty="0" err="1"/>
              <a:t>faptul</a:t>
            </a:r>
            <a:r>
              <a:rPr lang="en-US" dirty="0"/>
              <a:t> </a:t>
            </a:r>
            <a:r>
              <a:rPr lang="en-US" dirty="0" err="1"/>
              <a:t>că</a:t>
            </a:r>
            <a:r>
              <a:rPr lang="en-US" dirty="0"/>
              <a:t> </a:t>
            </a:r>
            <a:r>
              <a:rPr lang="en-US" dirty="0" err="1"/>
              <a:t>în</a:t>
            </a:r>
            <a:r>
              <a:rPr lang="en-US" dirty="0"/>
              <a:t> zona </a:t>
            </a:r>
            <a:r>
              <a:rPr lang="en-US" dirty="0" err="1"/>
              <a:t>bazei</a:t>
            </a:r>
            <a:r>
              <a:rPr lang="en-US" dirty="0"/>
              <a:t> A-B1 </a:t>
            </a:r>
            <a:r>
              <a:rPr lang="en-US" dirty="0" err="1"/>
              <a:t>concentrația</a:t>
            </a:r>
            <a:r>
              <a:rPr lang="en-US" dirty="0"/>
              <a:t> </a:t>
            </a:r>
            <a:r>
              <a:rPr lang="en-US" dirty="0" err="1"/>
              <a:t>totală</a:t>
            </a:r>
            <a:r>
              <a:rPr lang="en-US" dirty="0"/>
              <a:t> de </a:t>
            </a:r>
            <a:r>
              <a:rPr lang="en-US" dirty="0" err="1"/>
              <a:t>purtători</a:t>
            </a:r>
            <a:r>
              <a:rPr lang="en-US" dirty="0"/>
              <a:t> </a:t>
            </a:r>
            <a:r>
              <a:rPr lang="en-US" dirty="0" err="1"/>
              <a:t>majoritari</a:t>
            </a:r>
            <a:r>
              <a:rPr lang="en-US" dirty="0"/>
              <a:t> </a:t>
            </a:r>
            <a:r>
              <a:rPr lang="en-US" dirty="0" err="1"/>
              <a:t>și</a:t>
            </a:r>
            <a:r>
              <a:rPr lang="en-US" dirty="0"/>
              <a:t> </a:t>
            </a:r>
            <a:r>
              <a:rPr lang="en-US" dirty="0" err="1"/>
              <a:t>minoritari</a:t>
            </a:r>
            <a:r>
              <a:rPr lang="en-US" dirty="0"/>
              <a:t> </a:t>
            </a:r>
            <a:r>
              <a:rPr lang="en-US" dirty="0" err="1"/>
              <a:t>devine</a:t>
            </a:r>
            <a:r>
              <a:rPr lang="en-US" dirty="0"/>
              <a:t> </a:t>
            </a:r>
            <a:r>
              <a:rPr lang="en-US" dirty="0" err="1"/>
              <a:t>mai</a:t>
            </a:r>
            <a:r>
              <a:rPr lang="en-US" dirty="0"/>
              <a:t> mare </a:t>
            </a:r>
            <a:r>
              <a:rPr lang="en-US" dirty="0" err="1"/>
              <a:t>decât</a:t>
            </a:r>
            <a:r>
              <a:rPr lang="en-US" dirty="0"/>
              <a:t> </a:t>
            </a:r>
            <a:r>
              <a:rPr lang="en-US" dirty="0" err="1"/>
              <a:t>în</a:t>
            </a:r>
            <a:r>
              <a:rPr lang="en-US" dirty="0"/>
              <a:t> ​​</a:t>
            </a:r>
            <a:r>
              <a:rPr lang="en-US" dirty="0" err="1"/>
              <a:t>starea</a:t>
            </a:r>
            <a:r>
              <a:rPr lang="en-US" dirty="0"/>
              <a:t> de </a:t>
            </a:r>
            <a:r>
              <a:rPr lang="en-US" dirty="0" err="1"/>
              <a:t>echilibru</a:t>
            </a:r>
            <a:r>
              <a:rPr lang="en-US" dirty="0"/>
              <a:t> , </a:t>
            </a:r>
            <a:r>
              <a:rPr lang="en-US" dirty="0" err="1"/>
              <a:t>și</a:t>
            </a:r>
            <a:r>
              <a:rPr lang="en-US" dirty="0"/>
              <a:t>, </a:t>
            </a:r>
            <a:r>
              <a:rPr lang="en-US" dirty="0" err="1"/>
              <a:t>astfel</a:t>
            </a:r>
            <a:r>
              <a:rPr lang="en-US" dirty="0"/>
              <a:t>, </a:t>
            </a:r>
            <a:r>
              <a:rPr lang="en-US" dirty="0" err="1"/>
              <a:t>rezistența</a:t>
            </a:r>
            <a:r>
              <a:rPr lang="en-US" dirty="0"/>
              <a:t> </a:t>
            </a:r>
            <a:r>
              <a:rPr lang="en-US" dirty="0" err="1"/>
              <a:t>în</a:t>
            </a:r>
            <a:r>
              <a:rPr lang="en-US" dirty="0"/>
              <a:t> </a:t>
            </a:r>
            <a:r>
              <a:rPr lang="en-US" dirty="0" err="1"/>
              <a:t>această</a:t>
            </a:r>
            <a:r>
              <a:rPr lang="en-US" dirty="0"/>
              <a:t> </a:t>
            </a:r>
            <a:r>
              <a:rPr lang="en-US" dirty="0" err="1"/>
              <a:t>regiune</a:t>
            </a:r>
            <a:r>
              <a:rPr lang="en-US" dirty="0"/>
              <a:t> </a:t>
            </a:r>
            <a:r>
              <a:rPr lang="en-US" dirty="0" err="1"/>
              <a:t>scade</a:t>
            </a:r>
            <a:r>
              <a:rPr lang="en-US" dirty="0"/>
              <a:t>. </a:t>
            </a:r>
            <a:r>
              <a:rPr lang="ro-RO" dirty="0"/>
              <a:t>                   </a:t>
            </a:r>
            <a:r>
              <a:rPr lang="en-US" dirty="0"/>
              <a:t>Pe </a:t>
            </a:r>
            <a:r>
              <a:rPr lang="en-US" dirty="0" err="1"/>
              <a:t>desen</a:t>
            </a:r>
            <a:r>
              <a:rPr lang="en-US" dirty="0"/>
              <a:t>, </a:t>
            </a:r>
            <a:r>
              <a:rPr lang="en-US" dirty="0" err="1"/>
              <a:t>această</a:t>
            </a:r>
            <a:r>
              <a:rPr lang="en-US" dirty="0"/>
              <a:t> </a:t>
            </a:r>
            <a:r>
              <a:rPr lang="en-US" dirty="0" err="1"/>
              <a:t>regiune</a:t>
            </a:r>
            <a:r>
              <a:rPr lang="en-US" dirty="0"/>
              <a:t> a </a:t>
            </a:r>
            <a:r>
              <a:rPr lang="en-US" dirty="0" err="1"/>
              <a:t>caracteristicii</a:t>
            </a:r>
            <a:r>
              <a:rPr lang="en-US" dirty="0"/>
              <a:t> I-V o </a:t>
            </a:r>
            <a:r>
              <a:rPr lang="en-US" dirty="0" err="1"/>
              <a:t>arătăm</a:t>
            </a:r>
            <a:r>
              <a:rPr lang="en-US" dirty="0"/>
              <a:t> ca o </a:t>
            </a:r>
            <a:r>
              <a:rPr lang="en-US" dirty="0" err="1"/>
              <a:t>rezistență</a:t>
            </a:r>
            <a:r>
              <a:rPr lang="en-US" dirty="0"/>
              <a:t> </a:t>
            </a:r>
            <a:r>
              <a:rPr lang="en-US" dirty="0" err="1"/>
              <a:t>variabilă</a:t>
            </a:r>
            <a:r>
              <a:rPr lang="en-US" dirty="0"/>
              <a:t> </a:t>
            </a:r>
          </a:p>
        </p:txBody>
      </p:sp>
    </p:spTree>
    <p:extLst>
      <p:ext uri="{BB962C8B-B14F-4D97-AF65-F5344CB8AC3E}">
        <p14:creationId xmlns:p14="http://schemas.microsoft.com/office/powerpoint/2010/main" val="918861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68F8977-ACF8-DE92-5367-9BCF3C2FFA44}"/>
              </a:ext>
            </a:extLst>
          </p:cNvPr>
          <p:cNvSpPr>
            <a:spLocks noGrp="1"/>
          </p:cNvSpPr>
          <p:nvPr>
            <p:ph idx="1"/>
          </p:nvPr>
        </p:nvSpPr>
        <p:spPr>
          <a:xfrm>
            <a:off x="194978" y="179705"/>
            <a:ext cx="8200877" cy="6619104"/>
          </a:xfrm>
        </p:spPr>
        <p:txBody>
          <a:bodyPr>
            <a:normAutofit/>
          </a:bodyPr>
          <a:lstStyle/>
          <a:p>
            <a:r>
              <a:rPr lang="en-US" dirty="0"/>
              <a:t>O </a:t>
            </a:r>
            <a:r>
              <a:rPr lang="en-US" dirty="0" err="1"/>
              <a:t>scădere</a:t>
            </a:r>
            <a:r>
              <a:rPr lang="en-US" dirty="0"/>
              <a:t> a </a:t>
            </a:r>
            <a:r>
              <a:rPr lang="en-US" dirty="0" err="1"/>
              <a:t>rezistenței</a:t>
            </a:r>
            <a:r>
              <a:rPr lang="en-US" dirty="0"/>
              <a:t> </a:t>
            </a:r>
            <a:r>
              <a:rPr lang="en-US" dirty="0" err="1"/>
              <a:t>bazei</a:t>
            </a:r>
            <a:r>
              <a:rPr lang="en-US" dirty="0"/>
              <a:t> </a:t>
            </a:r>
            <a:r>
              <a:rPr lang="en-US" dirty="0" err="1"/>
              <a:t>în</a:t>
            </a:r>
            <a:r>
              <a:rPr lang="en-US" dirty="0"/>
              <a:t> </a:t>
            </a:r>
            <a:r>
              <a:rPr lang="en-US" dirty="0" err="1"/>
              <a:t>secțiunea</a:t>
            </a:r>
            <a:r>
              <a:rPr lang="en-US" dirty="0"/>
              <a:t> A–B2 </a:t>
            </a:r>
            <a:r>
              <a:rPr lang="en-US" dirty="0" err="1"/>
              <a:t>determină</a:t>
            </a:r>
            <a:r>
              <a:rPr lang="en-US" dirty="0"/>
              <a:t> o </a:t>
            </a:r>
            <a:r>
              <a:rPr lang="en-US" dirty="0" err="1"/>
              <a:t>scădere</a:t>
            </a:r>
            <a:r>
              <a:rPr lang="en-US" dirty="0"/>
              <a:t> de </a:t>
            </a:r>
            <a:r>
              <a:rPr lang="en-US" dirty="0" err="1"/>
              <a:t>potențial</a:t>
            </a:r>
            <a:r>
              <a:rPr lang="en-US" dirty="0"/>
              <a:t> </a:t>
            </a:r>
            <a:r>
              <a:rPr lang="en-US" dirty="0" err="1"/>
              <a:t>în</a:t>
            </a:r>
            <a:r>
              <a:rPr lang="en-US" dirty="0"/>
              <a:t> </a:t>
            </a:r>
            <a:r>
              <a:rPr lang="en-US" dirty="0" err="1"/>
              <a:t>punctul</a:t>
            </a:r>
            <a:r>
              <a:rPr lang="en-US" dirty="0"/>
              <a:t> A, format de </a:t>
            </a:r>
            <a:r>
              <a:rPr lang="en-US" dirty="0" err="1"/>
              <a:t>sursa</a:t>
            </a:r>
            <a:r>
              <a:rPr lang="en-US" dirty="0"/>
              <a:t> de </a:t>
            </a:r>
            <a:r>
              <a:rPr lang="en-US" dirty="0" err="1"/>
              <a:t>alimentare</a:t>
            </a:r>
            <a:r>
              <a:rPr lang="en-US" dirty="0"/>
              <a:t> din </a:t>
            </a:r>
            <a:r>
              <a:rPr lang="en-US" dirty="0" err="1"/>
              <a:t>circuitul</a:t>
            </a:r>
            <a:r>
              <a:rPr lang="en-US" dirty="0"/>
              <a:t> B1–B2.</a:t>
            </a:r>
            <a:endParaRPr lang="ro-RO" dirty="0"/>
          </a:p>
          <a:p>
            <a:r>
              <a:rPr lang="en-US" dirty="0"/>
              <a:t> </a:t>
            </a:r>
            <a:r>
              <a:rPr lang="en-US" dirty="0" err="1"/>
              <a:t>Aceasta</a:t>
            </a:r>
            <a:r>
              <a:rPr lang="en-US" dirty="0"/>
              <a:t>, la </a:t>
            </a:r>
            <a:r>
              <a:rPr lang="en-US" dirty="0" err="1"/>
              <a:t>rândul</a:t>
            </a:r>
            <a:r>
              <a:rPr lang="en-US" dirty="0"/>
              <a:t> </a:t>
            </a:r>
            <a:r>
              <a:rPr lang="en-US" dirty="0" err="1"/>
              <a:t>său</a:t>
            </a:r>
            <a:r>
              <a:rPr lang="en-US" dirty="0"/>
              <a:t>, </a:t>
            </a:r>
            <a:r>
              <a:rPr lang="en-US" dirty="0" err="1"/>
              <a:t>crește</a:t>
            </a:r>
            <a:r>
              <a:rPr lang="en-US" dirty="0"/>
              <a:t> </a:t>
            </a:r>
            <a:r>
              <a:rPr lang="en-US" dirty="0" err="1"/>
              <a:t>polarizarea</a:t>
            </a:r>
            <a:r>
              <a:rPr lang="en-US" dirty="0"/>
              <a:t> </a:t>
            </a:r>
            <a:r>
              <a:rPr lang="en-US" dirty="0" err="1"/>
              <a:t>directă</a:t>
            </a:r>
            <a:r>
              <a:rPr lang="en-US" dirty="0"/>
              <a:t> a </a:t>
            </a:r>
            <a:r>
              <a:rPr lang="en-US" dirty="0" err="1"/>
              <a:t>joncțiunii</a:t>
            </a:r>
            <a:r>
              <a:rPr lang="en-US" dirty="0"/>
              <a:t> </a:t>
            </a:r>
            <a:r>
              <a:rPr lang="en-US" dirty="0" err="1"/>
              <a:t>emitorului</a:t>
            </a:r>
            <a:r>
              <a:rPr lang="en-US" dirty="0"/>
              <a:t> </a:t>
            </a:r>
            <a:r>
              <a:rPr lang="en-US" dirty="0" err="1"/>
              <a:t>și</a:t>
            </a:r>
            <a:r>
              <a:rPr lang="en-US" dirty="0"/>
              <a:t> </a:t>
            </a:r>
            <a:r>
              <a:rPr lang="en-US" dirty="0" err="1"/>
              <a:t>mărimea</a:t>
            </a:r>
            <a:r>
              <a:rPr lang="en-US" dirty="0"/>
              <a:t> </a:t>
            </a:r>
            <a:r>
              <a:rPr lang="en-US" dirty="0" err="1"/>
              <a:t>curentului</a:t>
            </a:r>
            <a:r>
              <a:rPr lang="en-US" dirty="0"/>
              <a:t> de </a:t>
            </a:r>
            <a:r>
              <a:rPr lang="en-US" dirty="0" err="1"/>
              <a:t>injecție</a:t>
            </a:r>
            <a:r>
              <a:rPr lang="en-US" dirty="0"/>
              <a:t>. </a:t>
            </a:r>
            <a:endParaRPr lang="ro-RO" dirty="0"/>
          </a:p>
          <a:p>
            <a:r>
              <a:rPr lang="ro-RO" dirty="0"/>
              <a:t>A</a:t>
            </a:r>
            <a:r>
              <a:rPr lang="en-US" dirty="0" err="1"/>
              <a:t>stfel</a:t>
            </a:r>
            <a:r>
              <a:rPr lang="en-US" dirty="0"/>
              <a:t> de feedback </a:t>
            </a:r>
            <a:r>
              <a:rPr lang="en-US" dirty="0" err="1"/>
              <a:t>pozitiv</a:t>
            </a:r>
            <a:r>
              <a:rPr lang="en-US" dirty="0"/>
              <a:t> </a:t>
            </a:r>
            <a:r>
              <a:rPr lang="en-US" dirty="0" err="1"/>
              <a:t>determină</a:t>
            </a:r>
            <a:r>
              <a:rPr lang="en-US" dirty="0"/>
              <a:t> </a:t>
            </a:r>
            <a:r>
              <a:rPr lang="en-US" dirty="0" err="1"/>
              <a:t>comutarea</a:t>
            </a:r>
            <a:r>
              <a:rPr lang="en-US" dirty="0"/>
              <a:t> UJT </a:t>
            </a:r>
            <a:r>
              <a:rPr lang="en-US" dirty="0" err="1"/>
              <a:t>într</a:t>
            </a:r>
            <a:r>
              <a:rPr lang="en-US" dirty="0"/>
              <a:t>-o stare cu </a:t>
            </a:r>
            <a:r>
              <a:rPr lang="en-US" dirty="0" err="1"/>
              <a:t>curent</a:t>
            </a:r>
            <a:r>
              <a:rPr lang="en-US" dirty="0"/>
              <a:t> al </a:t>
            </a:r>
            <a:r>
              <a:rPr lang="en-US" dirty="0" err="1"/>
              <a:t>emitorului</a:t>
            </a:r>
            <a:r>
              <a:rPr lang="en-US" dirty="0"/>
              <a:t> </a:t>
            </a:r>
            <a:r>
              <a:rPr lang="en-US" dirty="0" err="1"/>
              <a:t>înalt</a:t>
            </a:r>
            <a:r>
              <a:rPr lang="en-US" dirty="0"/>
              <a:t>.  </a:t>
            </a:r>
            <a:r>
              <a:rPr lang="en-US" dirty="0" err="1"/>
              <a:t>Partea</a:t>
            </a:r>
            <a:r>
              <a:rPr lang="en-US" dirty="0"/>
              <a:t> de </a:t>
            </a:r>
            <a:r>
              <a:rPr lang="en-US" dirty="0" err="1"/>
              <a:t>tranziție</a:t>
            </a:r>
            <a:r>
              <a:rPr lang="en-US" dirty="0"/>
              <a:t> a </a:t>
            </a:r>
            <a:r>
              <a:rPr lang="en-US" dirty="0" err="1"/>
              <a:t>caracteristicii</a:t>
            </a:r>
            <a:r>
              <a:rPr lang="en-US" dirty="0"/>
              <a:t> I-V </a:t>
            </a:r>
            <a:r>
              <a:rPr lang="en-US" dirty="0" err="1"/>
              <a:t>este</a:t>
            </a:r>
            <a:r>
              <a:rPr lang="en-US" dirty="0"/>
              <a:t> o </a:t>
            </a:r>
            <a:r>
              <a:rPr lang="en-US" dirty="0" err="1"/>
              <a:t>secțiune</a:t>
            </a:r>
            <a:r>
              <a:rPr lang="en-US" dirty="0"/>
              <a:t> cu </a:t>
            </a:r>
            <a:r>
              <a:rPr lang="en-US" dirty="0" err="1"/>
              <a:t>rezistență</a:t>
            </a:r>
            <a:r>
              <a:rPr lang="en-US" dirty="0"/>
              <a:t> </a:t>
            </a:r>
            <a:r>
              <a:rPr lang="en-US" dirty="0" err="1"/>
              <a:t>diferențială</a:t>
            </a:r>
            <a:r>
              <a:rPr lang="en-US" dirty="0"/>
              <a:t> </a:t>
            </a:r>
            <a:r>
              <a:rPr lang="en-US" dirty="0" err="1"/>
              <a:t>negativă</a:t>
            </a:r>
            <a:r>
              <a:rPr lang="en-US" dirty="0"/>
              <a:t>. </a:t>
            </a:r>
          </a:p>
          <a:p>
            <a:r>
              <a:rPr lang="en-US" dirty="0" err="1"/>
              <a:t>În</a:t>
            </a:r>
            <a:r>
              <a:rPr lang="en-US" dirty="0"/>
              <a:t> stare </a:t>
            </a:r>
            <a:r>
              <a:rPr lang="en-US" dirty="0" err="1"/>
              <a:t>staționară</a:t>
            </a:r>
            <a:r>
              <a:rPr lang="en-US" dirty="0"/>
              <a:t> </a:t>
            </a:r>
            <a:r>
              <a:rPr lang="en-US" dirty="0" err="1"/>
              <a:t>în</a:t>
            </a:r>
            <a:r>
              <a:rPr lang="en-US" dirty="0"/>
              <a:t> </a:t>
            </a:r>
            <a:r>
              <a:rPr lang="en-US" dirty="0" err="1"/>
              <a:t>porțiunea</a:t>
            </a:r>
            <a:r>
              <a:rPr lang="en-US" dirty="0"/>
              <a:t> cu </a:t>
            </a:r>
            <a:r>
              <a:rPr lang="en-US" dirty="0" err="1"/>
              <a:t>valoare</a:t>
            </a:r>
            <a:r>
              <a:rPr lang="en-US" dirty="0"/>
              <a:t> mare a </a:t>
            </a:r>
            <a:r>
              <a:rPr lang="en-US" dirty="0" err="1"/>
              <a:t>curentului</a:t>
            </a:r>
            <a:r>
              <a:rPr lang="en-US" dirty="0"/>
              <a:t> </a:t>
            </a:r>
            <a:r>
              <a:rPr lang="en-US" dirty="0" err="1"/>
              <a:t>caracteristica</a:t>
            </a:r>
            <a:r>
              <a:rPr lang="en-US" dirty="0"/>
              <a:t> I-V  UJT </a:t>
            </a:r>
            <a:r>
              <a:rPr lang="en-US" dirty="0" err="1"/>
              <a:t>este</a:t>
            </a:r>
            <a:r>
              <a:rPr lang="en-US" dirty="0"/>
              <a:t> </a:t>
            </a:r>
            <a:r>
              <a:rPr lang="en-US" dirty="0" err="1"/>
              <a:t>descrisă</a:t>
            </a:r>
            <a:r>
              <a:rPr lang="en-US" dirty="0"/>
              <a:t> ca </a:t>
            </a:r>
            <a:r>
              <a:rPr lang="en-US" dirty="0" err="1"/>
              <a:t>pentru</a:t>
            </a:r>
            <a:r>
              <a:rPr lang="en-US" dirty="0"/>
              <a:t> diode </a:t>
            </a:r>
            <a:r>
              <a:rPr lang="en-US" dirty="0" err="1"/>
              <a:t>într</a:t>
            </a:r>
            <a:r>
              <a:rPr lang="en-US" dirty="0"/>
              <a:t>-un mod de </a:t>
            </a:r>
            <a:r>
              <a:rPr lang="en-US" dirty="0" err="1"/>
              <a:t>injecție</a:t>
            </a:r>
            <a:r>
              <a:rPr lang="en-US" dirty="0"/>
              <a:t> la </a:t>
            </a:r>
            <a:r>
              <a:rPr lang="en-US" dirty="0" err="1"/>
              <a:t>nivel</a:t>
            </a:r>
            <a:r>
              <a:rPr lang="en-US" dirty="0"/>
              <a:t> </a:t>
            </a:r>
            <a:r>
              <a:rPr lang="en-US" dirty="0" err="1"/>
              <a:t>înalt</a:t>
            </a:r>
            <a:r>
              <a:rPr lang="en-US" dirty="0"/>
              <a:t>, al </a:t>
            </a:r>
            <a:r>
              <a:rPr lang="en-US" dirty="0" err="1"/>
              <a:t>cărei</a:t>
            </a:r>
            <a:r>
              <a:rPr lang="en-US" dirty="0"/>
              <a:t> </a:t>
            </a:r>
            <a:r>
              <a:rPr lang="en-US" dirty="0" err="1"/>
              <a:t>curent</a:t>
            </a:r>
            <a:r>
              <a:rPr lang="en-US" dirty="0"/>
              <a:t> </a:t>
            </a:r>
            <a:r>
              <a:rPr lang="en-US" dirty="0" err="1"/>
              <a:t>este</a:t>
            </a:r>
            <a:r>
              <a:rPr lang="en-US" dirty="0"/>
              <a:t> </a:t>
            </a:r>
            <a:r>
              <a:rPr lang="en-US" dirty="0" err="1"/>
              <a:t>limitat</a:t>
            </a:r>
            <a:r>
              <a:rPr lang="en-US" dirty="0"/>
              <a:t> de </a:t>
            </a:r>
            <a:r>
              <a:rPr lang="en-US" dirty="0" err="1"/>
              <a:t>rezistența</a:t>
            </a:r>
            <a:r>
              <a:rPr lang="en-US" dirty="0"/>
              <a:t> </a:t>
            </a:r>
            <a:r>
              <a:rPr lang="ro-RO" dirty="0"/>
              <a:t>d</a:t>
            </a:r>
            <a:r>
              <a:rPr lang="en-US" dirty="0"/>
              <a:t>e </a:t>
            </a:r>
            <a:r>
              <a:rPr lang="en-US" dirty="0" err="1"/>
              <a:t>volum</a:t>
            </a:r>
            <a:r>
              <a:rPr lang="en-US" dirty="0"/>
              <a:t> a </a:t>
            </a:r>
            <a:r>
              <a:rPr lang="en-US" dirty="0" err="1"/>
              <a:t>bazei</a:t>
            </a:r>
            <a:r>
              <a:rPr lang="en-US" dirty="0"/>
              <a:t> </a:t>
            </a:r>
            <a:r>
              <a:rPr lang="en-US" dirty="0" err="1"/>
              <a:t>diodei</a:t>
            </a:r>
            <a:r>
              <a:rPr lang="en-US" dirty="0"/>
              <a:t>.</a:t>
            </a:r>
          </a:p>
          <a:p>
            <a:endParaRPr lang="en-US" dirty="0"/>
          </a:p>
        </p:txBody>
      </p:sp>
      <p:pic>
        <p:nvPicPr>
          <p:cNvPr id="4" name="Imagine 3">
            <a:extLst>
              <a:ext uri="{FF2B5EF4-FFF2-40B4-BE49-F238E27FC236}">
                <a16:creationId xmlns:a16="http://schemas.microsoft.com/office/drawing/2014/main" id="{FDA531D8-4854-A7A2-9268-C1479EC9C89E}"/>
              </a:ext>
            </a:extLst>
          </p:cNvPr>
          <p:cNvPicPr>
            <a:picLocks noChangeAspect="1"/>
          </p:cNvPicPr>
          <p:nvPr/>
        </p:nvPicPr>
        <p:blipFill>
          <a:blip r:embed="rId2"/>
          <a:stretch>
            <a:fillRect/>
          </a:stretch>
        </p:blipFill>
        <p:spPr>
          <a:xfrm>
            <a:off x="8395855" y="465511"/>
            <a:ext cx="3726569" cy="2629693"/>
          </a:xfrm>
          <a:prstGeom prst="rect">
            <a:avLst/>
          </a:prstGeom>
        </p:spPr>
      </p:pic>
      <p:pic>
        <p:nvPicPr>
          <p:cNvPr id="5" name="Imagine 4">
            <a:extLst>
              <a:ext uri="{FF2B5EF4-FFF2-40B4-BE49-F238E27FC236}">
                <a16:creationId xmlns:a16="http://schemas.microsoft.com/office/drawing/2014/main" id="{BE3D5F90-17EF-5A09-22BE-BDA8CB8D86A5}"/>
              </a:ext>
            </a:extLst>
          </p:cNvPr>
          <p:cNvPicPr>
            <a:picLocks noChangeAspect="1"/>
          </p:cNvPicPr>
          <p:nvPr/>
        </p:nvPicPr>
        <p:blipFill>
          <a:blip r:embed="rId3"/>
          <a:stretch>
            <a:fillRect/>
          </a:stretch>
        </p:blipFill>
        <p:spPr>
          <a:xfrm>
            <a:off x="9255629" y="3680728"/>
            <a:ext cx="1933302" cy="2682949"/>
          </a:xfrm>
          <a:prstGeom prst="rect">
            <a:avLst/>
          </a:prstGeom>
        </p:spPr>
      </p:pic>
    </p:spTree>
    <p:extLst>
      <p:ext uri="{BB962C8B-B14F-4D97-AF65-F5344CB8AC3E}">
        <p14:creationId xmlns:p14="http://schemas.microsoft.com/office/powerpoint/2010/main" val="883981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ini pentru PUT Thyris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153" y="3597275"/>
            <a:ext cx="5464175" cy="3260725"/>
          </a:xfrm>
          <a:noFill/>
        </p:spPr>
      </p:pic>
      <p:sp>
        <p:nvSpPr>
          <p:cNvPr id="65539" name="Rectangle 3"/>
          <p:cNvSpPr>
            <a:spLocks noChangeArrowheads="1"/>
          </p:cNvSpPr>
          <p:nvPr/>
        </p:nvSpPr>
        <p:spPr bwMode="auto">
          <a:xfrm>
            <a:off x="215153" y="0"/>
            <a:ext cx="1177962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fontAlgn="t">
              <a:lnSpc>
                <a:spcPct val="100000"/>
              </a:lnSpc>
              <a:spcBef>
                <a:spcPct val="0"/>
              </a:spcBef>
              <a:buClrTx/>
              <a:buSzTx/>
              <a:buFontTx/>
              <a:buNone/>
            </a:pPr>
            <a:r>
              <a:rPr lang="en-GB" altLang="en-US" sz="2400" b="1" i="1" dirty="0" err="1">
                <a:solidFill>
                  <a:srgbClr val="777777"/>
                </a:solidFill>
                <a:latin typeface="Times New Roman" panose="02020603050405020304" pitchFamily="18" charset="0"/>
                <a:cs typeface="Times New Roman" panose="02020603050405020304" pitchFamily="18" charset="0"/>
              </a:rPr>
              <a:t>Tranzistorul</a:t>
            </a:r>
            <a:r>
              <a:rPr lang="en-GB" altLang="en-US" sz="2400" b="1" i="1" dirty="0">
                <a:solidFill>
                  <a:srgbClr val="777777"/>
                </a:solidFill>
                <a:latin typeface="Times New Roman" panose="02020603050405020304" pitchFamily="18" charset="0"/>
                <a:cs typeface="Times New Roman" panose="02020603050405020304" pitchFamily="18" charset="0"/>
              </a:rPr>
              <a:t> </a:t>
            </a:r>
            <a:r>
              <a:rPr lang="en-GB" altLang="en-US" sz="2400" b="1" i="1" dirty="0" err="1">
                <a:solidFill>
                  <a:srgbClr val="777777"/>
                </a:solidFill>
                <a:latin typeface="Times New Roman" panose="02020603050405020304" pitchFamily="18" charset="0"/>
                <a:cs typeface="Times New Roman" panose="02020603050405020304" pitchFamily="18" charset="0"/>
              </a:rPr>
              <a:t>unijuncțional</a:t>
            </a:r>
            <a:r>
              <a:rPr lang="en-GB" altLang="en-US" sz="2400" b="1" i="1" dirty="0">
                <a:solidFill>
                  <a:srgbClr val="777777"/>
                </a:solidFill>
                <a:latin typeface="Times New Roman" panose="02020603050405020304" pitchFamily="18" charset="0"/>
                <a:cs typeface="Times New Roman" panose="02020603050405020304" pitchFamily="18" charset="0"/>
              </a:rPr>
              <a:t> </a:t>
            </a:r>
            <a:r>
              <a:rPr lang="en-GB" altLang="en-US" sz="2400" b="1" i="1" dirty="0" err="1">
                <a:solidFill>
                  <a:srgbClr val="777777"/>
                </a:solidFill>
                <a:latin typeface="Times New Roman" panose="02020603050405020304" pitchFamily="18" charset="0"/>
                <a:cs typeface="Times New Roman" panose="02020603050405020304" pitchFamily="18" charset="0"/>
              </a:rPr>
              <a:t>programabil</a:t>
            </a:r>
            <a:r>
              <a:rPr lang="en-GB" altLang="en-US" sz="2400" b="1" i="1" dirty="0">
                <a:solidFill>
                  <a:srgbClr val="777777"/>
                </a:solidFill>
                <a:latin typeface="Times New Roman" panose="02020603050405020304" pitchFamily="18" charset="0"/>
                <a:cs typeface="Times New Roman" panose="02020603050405020304" pitchFamily="18" charset="0"/>
              </a:rPr>
              <a:t> </a:t>
            </a:r>
            <a:r>
              <a:rPr lang="en-GB" altLang="en-US" sz="2400" b="1" i="1" dirty="0" err="1">
                <a:solidFill>
                  <a:srgbClr val="777777"/>
                </a:solidFill>
                <a:latin typeface="Times New Roman" panose="02020603050405020304" pitchFamily="18" charset="0"/>
                <a:cs typeface="Times New Roman" panose="02020603050405020304" pitchFamily="18" charset="0"/>
              </a:rPr>
              <a:t>sau</a:t>
            </a:r>
            <a:r>
              <a:rPr lang="en-GB" altLang="en-US" sz="2400" b="1" i="1" dirty="0">
                <a:solidFill>
                  <a:srgbClr val="777777"/>
                </a:solidFill>
                <a:latin typeface="Times New Roman" panose="02020603050405020304" pitchFamily="18" charset="0"/>
                <a:cs typeface="Times New Roman" panose="02020603050405020304" pitchFamily="18" charset="0"/>
              </a:rPr>
              <a:t> PUT </a:t>
            </a:r>
            <a:r>
              <a:rPr lang="en-GB" altLang="en-US" sz="2400" b="1" dirty="0" err="1">
                <a:solidFill>
                  <a:srgbClr val="777777"/>
                </a:solidFill>
                <a:latin typeface="Times New Roman" panose="02020603050405020304" pitchFamily="18" charset="0"/>
                <a:cs typeface="Times New Roman" panose="02020603050405020304" pitchFamily="18" charset="0"/>
              </a:rPr>
              <a:t>este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apropiat</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familiei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tiristorului</a:t>
            </a:r>
            <a:r>
              <a:rPr lang="en-GB" altLang="en-US" sz="2400" b="1" dirty="0">
                <a:solidFill>
                  <a:srgbClr val="777777"/>
                </a:solidFill>
                <a:latin typeface="Times New Roman" panose="02020603050405020304" pitchFamily="18" charset="0"/>
                <a:cs typeface="Times New Roman" panose="02020603050405020304" pitchFamily="18" charset="0"/>
              </a:rPr>
              <a:t>. Are o </a:t>
            </a:r>
            <a:r>
              <a:rPr lang="en-GB" altLang="en-US" sz="2400" b="1" dirty="0" err="1">
                <a:solidFill>
                  <a:srgbClr val="777777"/>
                </a:solidFill>
                <a:latin typeface="Times New Roman" panose="02020603050405020304" pitchFamily="18" charset="0"/>
                <a:cs typeface="Times New Roman" panose="02020603050405020304" pitchFamily="18" charset="0"/>
              </a:rPr>
              <a:t>construcție</a:t>
            </a:r>
            <a:r>
              <a:rPr lang="en-GB" altLang="en-US" sz="2400" b="1" dirty="0">
                <a:solidFill>
                  <a:srgbClr val="777777"/>
                </a:solidFill>
                <a:latin typeface="Times New Roman" panose="02020603050405020304" pitchFamily="18" charset="0"/>
                <a:cs typeface="Times New Roman" panose="02020603050405020304" pitchFamily="18" charset="0"/>
              </a:rPr>
              <a:t> cu </a:t>
            </a:r>
            <a:r>
              <a:rPr lang="en-GB" altLang="en-US" sz="2400" b="1" dirty="0" err="1">
                <a:solidFill>
                  <a:srgbClr val="777777"/>
                </a:solidFill>
                <a:latin typeface="Times New Roman" panose="02020603050405020304" pitchFamily="18" charset="0"/>
                <a:cs typeface="Times New Roman" panose="02020603050405020304" pitchFamily="18" charset="0"/>
              </a:rPr>
              <a:t>patru</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straturi</a:t>
            </a:r>
            <a:r>
              <a:rPr lang="en-GB" altLang="en-US" sz="2400" b="1" dirty="0">
                <a:solidFill>
                  <a:srgbClr val="777777"/>
                </a:solidFill>
                <a:latin typeface="Times New Roman" panose="02020603050405020304" pitchFamily="18" charset="0"/>
                <a:cs typeface="Times New Roman" panose="02020603050405020304" pitchFamily="18" charset="0"/>
              </a:rPr>
              <a:t> la </a:t>
            </a:r>
            <a:r>
              <a:rPr lang="en-GB" altLang="en-US" sz="2400" b="1" dirty="0" err="1">
                <a:solidFill>
                  <a:srgbClr val="777777"/>
                </a:solidFill>
                <a:latin typeface="Times New Roman" panose="02020603050405020304" pitchFamily="18" charset="0"/>
                <a:cs typeface="Times New Roman" panose="02020603050405020304" pitchFamily="18" charset="0"/>
              </a:rPr>
              <a:t>fel</a:t>
            </a:r>
            <a:r>
              <a:rPr lang="en-GB" altLang="en-US" sz="2400" b="1" dirty="0">
                <a:solidFill>
                  <a:srgbClr val="777777"/>
                </a:solidFill>
                <a:latin typeface="Times New Roman" panose="02020603050405020304" pitchFamily="18" charset="0"/>
                <a:cs typeface="Times New Roman" panose="02020603050405020304" pitchFamily="18" charset="0"/>
              </a:rPr>
              <a:t> ca </a:t>
            </a:r>
            <a:r>
              <a:rPr lang="en-GB" altLang="en-US" sz="2400" b="1" dirty="0" err="1">
                <a:solidFill>
                  <a:srgbClr val="777777"/>
                </a:solidFill>
                <a:latin typeface="Times New Roman" panose="02020603050405020304" pitchFamily="18" charset="0"/>
                <a:cs typeface="Times New Roman" panose="02020603050405020304" pitchFamily="18" charset="0"/>
              </a:rPr>
              <a:t>tiristorii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și</a:t>
            </a:r>
            <a:r>
              <a:rPr lang="en-GB" altLang="en-US" sz="2400" b="1" dirty="0">
                <a:solidFill>
                  <a:srgbClr val="777777"/>
                </a:solidFill>
                <a:latin typeface="Times New Roman" panose="02020603050405020304" pitchFamily="18" charset="0"/>
                <a:cs typeface="Times New Roman" panose="02020603050405020304" pitchFamily="18" charset="0"/>
              </a:rPr>
              <a:t> au </a:t>
            </a:r>
            <a:r>
              <a:rPr lang="en-GB" altLang="en-US" sz="2400" b="1" dirty="0" err="1">
                <a:solidFill>
                  <a:srgbClr val="777777"/>
                </a:solidFill>
                <a:latin typeface="Times New Roman" panose="02020603050405020304" pitchFamily="18" charset="0"/>
                <a:cs typeface="Times New Roman" panose="02020603050405020304" pitchFamily="18" charset="0"/>
              </a:rPr>
              <a:t>trei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terminale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numite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anod</a:t>
            </a:r>
            <a:r>
              <a:rPr lang="en-GB" altLang="en-US" sz="2400" b="1" dirty="0">
                <a:solidFill>
                  <a:srgbClr val="777777"/>
                </a:solidFill>
                <a:latin typeface="Times New Roman" panose="02020603050405020304" pitchFamily="18" charset="0"/>
                <a:cs typeface="Times New Roman" panose="02020603050405020304" pitchFamily="18" charset="0"/>
              </a:rPr>
              <a:t> (A), </a:t>
            </a:r>
            <a:r>
              <a:rPr lang="en-GB" altLang="en-US" sz="2400" b="1" dirty="0" err="1">
                <a:solidFill>
                  <a:srgbClr val="777777"/>
                </a:solidFill>
                <a:latin typeface="Times New Roman" panose="02020603050405020304" pitchFamily="18" charset="0"/>
                <a:cs typeface="Times New Roman" panose="02020603050405020304" pitchFamily="18" charset="0"/>
              </a:rPr>
              <a:t>catod</a:t>
            </a:r>
            <a:r>
              <a:rPr lang="en-GB" altLang="en-US" sz="2400" b="1" dirty="0">
                <a:solidFill>
                  <a:srgbClr val="777777"/>
                </a:solidFill>
                <a:latin typeface="Times New Roman" panose="02020603050405020304" pitchFamily="18" charset="0"/>
                <a:cs typeface="Times New Roman" panose="02020603050405020304" pitchFamily="18" charset="0"/>
              </a:rPr>
              <a:t> (K) </a:t>
            </a:r>
            <a:r>
              <a:rPr lang="en-GB" altLang="en-US" sz="2400" b="1" dirty="0" err="1">
                <a:solidFill>
                  <a:srgbClr val="777777"/>
                </a:solidFill>
                <a:latin typeface="Times New Roman" panose="02020603050405020304" pitchFamily="18" charset="0"/>
                <a:cs typeface="Times New Roman" panose="02020603050405020304" pitchFamily="18" charset="0"/>
              </a:rPr>
              <a:t>și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poartă</a:t>
            </a:r>
            <a:r>
              <a:rPr lang="en-GB" altLang="en-US" sz="2400" b="1" dirty="0">
                <a:solidFill>
                  <a:srgbClr val="777777"/>
                </a:solidFill>
                <a:latin typeface="Times New Roman" panose="02020603050405020304" pitchFamily="18" charset="0"/>
                <a:cs typeface="Times New Roman" panose="02020603050405020304" pitchFamily="18" charset="0"/>
              </a:rPr>
              <a:t> (G) din </a:t>
            </a:r>
            <a:r>
              <a:rPr lang="en-GB" altLang="en-US" sz="2400" b="1" dirty="0" err="1">
                <a:solidFill>
                  <a:srgbClr val="777777"/>
                </a:solidFill>
                <a:latin typeface="Times New Roman" panose="02020603050405020304" pitchFamily="18" charset="0"/>
                <a:cs typeface="Times New Roman" panose="02020603050405020304" pitchFamily="18" charset="0"/>
              </a:rPr>
              <a:t>nou</a:t>
            </a:r>
            <a:r>
              <a:rPr lang="en-GB" altLang="en-US" sz="2400" b="1" dirty="0">
                <a:solidFill>
                  <a:srgbClr val="777777"/>
                </a:solidFill>
                <a:latin typeface="Times New Roman" panose="02020603050405020304" pitchFamily="18" charset="0"/>
                <a:cs typeface="Times New Roman" panose="02020603050405020304" pitchFamily="18" charset="0"/>
              </a:rPr>
              <a:t> ca </a:t>
            </a:r>
            <a:r>
              <a:rPr lang="en-GB" altLang="en-US" sz="2400" b="1" dirty="0" err="1">
                <a:solidFill>
                  <a:srgbClr val="777777"/>
                </a:solidFill>
                <a:latin typeface="Times New Roman" panose="02020603050405020304" pitchFamily="18" charset="0"/>
                <a:cs typeface="Times New Roman" panose="02020603050405020304" pitchFamily="18" charset="0"/>
              </a:rPr>
              <a:t>tiristorii</a:t>
            </a:r>
            <a:r>
              <a:rPr lang="en-GB" altLang="en-US" sz="2400" b="1" dirty="0">
                <a:solidFill>
                  <a:srgbClr val="777777"/>
                </a:solidFill>
                <a:latin typeface="Times New Roman" panose="02020603050405020304" pitchFamily="18" charset="0"/>
                <a:cs typeface="Times New Roman" panose="02020603050405020304" pitchFamily="18" charset="0"/>
              </a:rPr>
              <a:t>. Cu </a:t>
            </a:r>
            <a:r>
              <a:rPr lang="en-GB" altLang="en-US" sz="2400" b="1" dirty="0" err="1">
                <a:solidFill>
                  <a:srgbClr val="777777"/>
                </a:solidFill>
                <a:latin typeface="Times New Roman" panose="02020603050405020304" pitchFamily="18" charset="0"/>
                <a:cs typeface="Times New Roman" panose="02020603050405020304" pitchFamily="18" charset="0"/>
              </a:rPr>
              <a:t>toate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acestea</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unii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autori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îl</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numesc</a:t>
            </a:r>
            <a:r>
              <a:rPr lang="en-GB" altLang="en-US" sz="2400" b="1" dirty="0">
                <a:solidFill>
                  <a:srgbClr val="777777"/>
                </a:solidFill>
                <a:latin typeface="Times New Roman" panose="02020603050405020304" pitchFamily="18" charset="0"/>
                <a:cs typeface="Times New Roman" panose="02020603050405020304" pitchFamily="18" charset="0"/>
              </a:rPr>
              <a:t> un UJT </a:t>
            </a:r>
            <a:r>
              <a:rPr lang="en-GB" altLang="en-US" sz="2400" b="1" dirty="0" err="1">
                <a:solidFill>
                  <a:srgbClr val="777777"/>
                </a:solidFill>
                <a:latin typeface="Times New Roman" panose="02020603050405020304" pitchFamily="18" charset="0"/>
                <a:cs typeface="Times New Roman" panose="02020603050405020304" pitchFamily="18" charset="0"/>
              </a:rPr>
              <a:t>programabil</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doar</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pentru</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că</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caracteristicile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și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parametrii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săi</a:t>
            </a:r>
            <a:r>
              <a:rPr lang="en-GB" altLang="en-US" sz="2400" b="1" dirty="0">
                <a:solidFill>
                  <a:srgbClr val="777777"/>
                </a:solidFill>
                <a:latin typeface="Times New Roman" panose="02020603050405020304" pitchFamily="18" charset="0"/>
                <a:cs typeface="Times New Roman" panose="02020603050405020304" pitchFamily="18" charset="0"/>
              </a:rPr>
              <a:t> au </a:t>
            </a:r>
            <a:r>
              <a:rPr lang="en-GB" altLang="en-US" sz="2400" b="1" dirty="0" err="1">
                <a:solidFill>
                  <a:srgbClr val="777777"/>
                </a:solidFill>
                <a:latin typeface="Times New Roman" panose="02020603050405020304" pitchFamily="18" charset="0"/>
                <a:cs typeface="Times New Roman" panose="02020603050405020304" pitchFamily="18" charset="0"/>
              </a:rPr>
              <a:t>multă</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asemănare</a:t>
            </a:r>
            <a:r>
              <a:rPr lang="en-GB" altLang="en-US" sz="2400" b="1" dirty="0">
                <a:solidFill>
                  <a:srgbClr val="777777"/>
                </a:solidFill>
                <a:latin typeface="Times New Roman" panose="02020603050405020304" pitchFamily="18" charset="0"/>
                <a:cs typeface="Times New Roman" panose="02020603050405020304" pitchFamily="18" charset="0"/>
              </a:rPr>
              <a:t> cu </a:t>
            </a:r>
            <a:r>
              <a:rPr lang="en-GB" altLang="en-US" sz="2400" b="1" dirty="0" err="1">
                <a:solidFill>
                  <a:srgbClr val="777777"/>
                </a:solidFill>
                <a:latin typeface="Times New Roman" panose="02020603050405020304" pitchFamily="18" charset="0"/>
                <a:cs typeface="Times New Roman" panose="02020603050405020304" pitchFamily="18" charset="0"/>
              </a:rPr>
              <a:t>cea</a:t>
            </a:r>
            <a:r>
              <a:rPr lang="en-GB" altLang="en-US" sz="2400" b="1" dirty="0">
                <a:solidFill>
                  <a:srgbClr val="777777"/>
                </a:solidFill>
                <a:latin typeface="Times New Roman" panose="02020603050405020304" pitchFamily="18" charset="0"/>
                <a:cs typeface="Times New Roman" panose="02020603050405020304" pitchFamily="18" charset="0"/>
              </a:rPr>
              <a:t> a UJT. Se </a:t>
            </a:r>
            <a:r>
              <a:rPr lang="en-GB" altLang="en-US" sz="2400" b="1" dirty="0" err="1">
                <a:solidFill>
                  <a:srgbClr val="777777"/>
                </a:solidFill>
                <a:latin typeface="Times New Roman" panose="02020603050405020304" pitchFamily="18" charset="0"/>
                <a:cs typeface="Times New Roman" panose="02020603050405020304" pitchFamily="18" charset="0"/>
              </a:rPr>
              <a:t>numește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programabil</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deoarece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parametrii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precum</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raportul</a:t>
            </a:r>
            <a:r>
              <a:rPr lang="en-GB" altLang="en-US" sz="2400" b="1" dirty="0">
                <a:solidFill>
                  <a:srgbClr val="777777"/>
                </a:solidFill>
                <a:latin typeface="Times New Roman" panose="02020603050405020304" pitchFamily="18" charset="0"/>
                <a:cs typeface="Times New Roman" panose="02020603050405020304" pitchFamily="18" charset="0"/>
              </a:rPr>
              <a:t> de </a:t>
            </a:r>
            <a:r>
              <a:rPr lang="en-GB" altLang="en-US" sz="2400" b="1" dirty="0" err="1">
                <a:solidFill>
                  <a:srgbClr val="777777"/>
                </a:solidFill>
                <a:latin typeface="Times New Roman" panose="02020603050405020304" pitchFamily="18" charset="0"/>
                <a:cs typeface="Times New Roman" panose="02020603050405020304" pitchFamily="18" charset="0"/>
              </a:rPr>
              <a:t>pauză</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intrinsecă</a:t>
            </a:r>
            <a:r>
              <a:rPr lang="en-GB" altLang="en-US" sz="2400" b="1" dirty="0">
                <a:solidFill>
                  <a:srgbClr val="777777"/>
                </a:solidFill>
                <a:latin typeface="Times New Roman" panose="02020603050405020304" pitchFamily="18" charset="0"/>
                <a:cs typeface="Times New Roman" panose="02020603050405020304" pitchFamily="18" charset="0"/>
              </a:rPr>
              <a:t> (</a:t>
            </a:r>
            <a:r>
              <a:rPr lang="el-GR" altLang="en-US" sz="2400" b="1" dirty="0">
                <a:solidFill>
                  <a:srgbClr val="777777"/>
                </a:solidFill>
                <a:latin typeface="Times New Roman" panose="02020603050405020304" pitchFamily="18" charset="0"/>
                <a:cs typeface="Times New Roman" panose="02020603050405020304" pitchFamily="18" charset="0"/>
              </a:rPr>
              <a:t>η), </a:t>
            </a:r>
            <a:r>
              <a:rPr lang="en-GB" altLang="en-US" sz="2400" b="1" dirty="0" err="1">
                <a:solidFill>
                  <a:srgbClr val="777777"/>
                </a:solidFill>
                <a:latin typeface="Times New Roman" panose="02020603050405020304" pitchFamily="18" charset="0"/>
                <a:cs typeface="Times New Roman" panose="02020603050405020304" pitchFamily="18" charset="0"/>
              </a:rPr>
              <a:t>tensiunea</a:t>
            </a:r>
            <a:r>
              <a:rPr lang="en-GB" altLang="en-US" sz="2400" b="1" dirty="0">
                <a:solidFill>
                  <a:srgbClr val="777777"/>
                </a:solidFill>
                <a:latin typeface="Times New Roman" panose="02020603050405020304" pitchFamily="18" charset="0"/>
                <a:cs typeface="Times New Roman" panose="02020603050405020304" pitchFamily="18" charset="0"/>
              </a:rPr>
              <a:t> de </a:t>
            </a:r>
            <a:r>
              <a:rPr lang="en-GB" altLang="en-US" sz="2400" b="1" dirty="0" err="1">
                <a:solidFill>
                  <a:srgbClr val="777777"/>
                </a:solidFill>
                <a:latin typeface="Times New Roman" panose="02020603050405020304" pitchFamily="18" charset="0"/>
                <a:cs typeface="Times New Roman" panose="02020603050405020304" pitchFamily="18" charset="0"/>
              </a:rPr>
              <a:t>vârf</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V</a:t>
            </a:r>
            <a:r>
              <a:rPr lang="en-GB" altLang="en-US" sz="2400" b="1" baseline="-25000" dirty="0" err="1">
                <a:solidFill>
                  <a:srgbClr val="777777"/>
                </a:solidFill>
                <a:latin typeface="Times New Roman" panose="02020603050405020304" pitchFamily="18" charset="0"/>
                <a:cs typeface="Times New Roman" panose="02020603050405020304" pitchFamily="18" charset="0"/>
              </a:rPr>
              <a:t>p</a:t>
            </a:r>
            <a:r>
              <a:rPr lang="en-GB" altLang="en-US" sz="2400" b="1" dirty="0">
                <a:solidFill>
                  <a:srgbClr val="777777"/>
                </a:solidFill>
                <a:latin typeface="Times New Roman" panose="02020603050405020304" pitchFamily="18" charset="0"/>
                <a:cs typeface="Times New Roman" panose="02020603050405020304" pitchFamily="18" charset="0"/>
              </a:rPr>
              <a:t>) etc. pot fi </a:t>
            </a:r>
            <a:r>
              <a:rPr lang="en-GB" altLang="en-US" sz="2400" b="1" dirty="0" err="1">
                <a:solidFill>
                  <a:srgbClr val="777777"/>
                </a:solidFill>
                <a:latin typeface="Times New Roman" panose="02020603050405020304" pitchFamily="18" charset="0"/>
                <a:cs typeface="Times New Roman" panose="02020603050405020304" pitchFamily="18" charset="0"/>
              </a:rPr>
              <a:t>programate</a:t>
            </a:r>
            <a:r>
              <a:rPr lang="en-GB" altLang="en-US" sz="2400" b="1" dirty="0">
                <a:solidFill>
                  <a:srgbClr val="777777"/>
                </a:solidFill>
                <a:latin typeface="Times New Roman" panose="02020603050405020304" pitchFamily="18" charset="0"/>
                <a:cs typeface="Times New Roman" panose="02020603050405020304" pitchFamily="18" charset="0"/>
              </a:rPr>
              <a:t> cu </a:t>
            </a:r>
            <a:r>
              <a:rPr lang="en-GB" altLang="en-US" sz="2400" b="1" dirty="0" err="1">
                <a:solidFill>
                  <a:srgbClr val="777777"/>
                </a:solidFill>
                <a:latin typeface="Times New Roman" panose="02020603050405020304" pitchFamily="18" charset="0"/>
                <a:cs typeface="Times New Roman" panose="02020603050405020304" pitchFamily="18" charset="0"/>
              </a:rPr>
              <a:t>ajutorul</a:t>
            </a:r>
            <a:r>
              <a:rPr lang="en-GB" altLang="en-US" sz="2400" b="1" dirty="0">
                <a:solidFill>
                  <a:srgbClr val="777777"/>
                </a:solidFill>
                <a:latin typeface="Times New Roman" panose="02020603050405020304" pitchFamily="18" charset="0"/>
                <a:cs typeface="Times New Roman" panose="02020603050405020304" pitchFamily="18" charset="0"/>
              </a:rPr>
              <a:t> a </a:t>
            </a:r>
            <a:r>
              <a:rPr lang="en-GB" altLang="en-US" sz="2400" b="1" dirty="0" err="1">
                <a:solidFill>
                  <a:srgbClr val="777777"/>
                </a:solidFill>
                <a:latin typeface="Times New Roman" panose="02020603050405020304" pitchFamily="18" charset="0"/>
                <a:cs typeface="Times New Roman" panose="02020603050405020304" pitchFamily="18" charset="0"/>
              </a:rPr>
              <a:t>două</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rezistențe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externe</a:t>
            </a:r>
            <a:r>
              <a:rPr lang="en-GB" altLang="en-US" sz="2400" b="1" dirty="0">
                <a:solidFill>
                  <a:srgbClr val="777777"/>
                </a:solidFill>
                <a:latin typeface="Times New Roman" panose="02020603050405020304" pitchFamily="18" charset="0"/>
                <a:cs typeface="Times New Roman" panose="02020603050405020304" pitchFamily="18" charset="0"/>
              </a:rPr>
              <a:t>. </a:t>
            </a:r>
            <a:endParaRPr lang="ro-RO" altLang="en-US" sz="2400" b="1" dirty="0">
              <a:solidFill>
                <a:srgbClr val="777777"/>
              </a:solidFill>
              <a:latin typeface="Times New Roman" panose="02020603050405020304" pitchFamily="18" charset="0"/>
              <a:cs typeface="Times New Roman" panose="02020603050405020304" pitchFamily="18" charset="0"/>
            </a:endParaRPr>
          </a:p>
          <a:p>
            <a:pPr fontAlgn="t">
              <a:lnSpc>
                <a:spcPct val="100000"/>
              </a:lnSpc>
              <a:spcBef>
                <a:spcPct val="0"/>
              </a:spcBef>
              <a:buClrTx/>
              <a:buSzTx/>
              <a:buFontTx/>
              <a:buNone/>
            </a:pPr>
            <a:r>
              <a:rPr lang="en-GB" altLang="en-US" sz="2400" b="1" dirty="0" err="1">
                <a:solidFill>
                  <a:srgbClr val="777777"/>
                </a:solidFill>
                <a:latin typeface="Times New Roman" panose="02020603050405020304" pitchFamily="18" charset="0"/>
                <a:cs typeface="Times New Roman" panose="02020603050405020304" pitchFamily="18" charset="0"/>
              </a:rPr>
              <a:t>Într</a:t>
            </a:r>
            <a:r>
              <a:rPr lang="en-GB" altLang="en-US" sz="2400" b="1" dirty="0">
                <a:solidFill>
                  <a:srgbClr val="777777"/>
                </a:solidFill>
                <a:latin typeface="Times New Roman" panose="02020603050405020304" pitchFamily="18" charset="0"/>
                <a:cs typeface="Times New Roman" panose="02020603050405020304" pitchFamily="18" charset="0"/>
              </a:rPr>
              <a:t>-un UJT, </a:t>
            </a:r>
            <a:r>
              <a:rPr lang="en-GB" altLang="en-US" sz="2400" b="1" dirty="0" err="1">
                <a:solidFill>
                  <a:srgbClr val="777777"/>
                </a:solidFill>
                <a:latin typeface="Times New Roman" panose="02020603050405020304" pitchFamily="18" charset="0"/>
                <a:cs typeface="Times New Roman" panose="02020603050405020304" pitchFamily="18" charset="0"/>
              </a:rPr>
              <a:t>parametrii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precum</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V</a:t>
            </a:r>
            <a:r>
              <a:rPr lang="en-GB" altLang="en-US" sz="2400" b="1" baseline="-25000" dirty="0" err="1">
                <a:solidFill>
                  <a:srgbClr val="777777"/>
                </a:solidFill>
                <a:latin typeface="Times New Roman" panose="02020603050405020304" pitchFamily="18" charset="0"/>
                <a:cs typeface="Times New Roman" panose="02020603050405020304" pitchFamily="18" charset="0"/>
              </a:rPr>
              <a:t>p</a:t>
            </a:r>
            <a:r>
              <a:rPr lang="en-GB" altLang="en-US" sz="2400" b="1" dirty="0">
                <a:solidFill>
                  <a:srgbClr val="777777"/>
                </a:solidFill>
                <a:latin typeface="Times New Roman" panose="02020603050405020304" pitchFamily="18" charset="0"/>
                <a:cs typeface="Times New Roman" panose="02020603050405020304" pitchFamily="18" charset="0"/>
              </a:rPr>
              <a:t>, </a:t>
            </a:r>
            <a:r>
              <a:rPr lang="el-GR" altLang="en-US" sz="2400" b="1" dirty="0">
                <a:solidFill>
                  <a:srgbClr val="777777"/>
                </a:solidFill>
                <a:latin typeface="Times New Roman" panose="02020603050405020304" pitchFamily="18" charset="0"/>
                <a:cs typeface="Times New Roman" panose="02020603050405020304" pitchFamily="18" charset="0"/>
              </a:rPr>
              <a:t>η </a:t>
            </a:r>
            <a:r>
              <a:rPr lang="en-GB" altLang="en-US" sz="2400" b="1" dirty="0" err="1">
                <a:solidFill>
                  <a:srgbClr val="777777"/>
                </a:solidFill>
                <a:latin typeface="Times New Roman" panose="02020603050405020304" pitchFamily="18" charset="0"/>
                <a:cs typeface="Times New Roman" panose="02020603050405020304" pitchFamily="18" charset="0"/>
              </a:rPr>
              <a:t>etc</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sunt</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fixați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și</a:t>
            </a:r>
            <a:r>
              <a:rPr lang="en-GB" altLang="en-US" sz="2400" b="1" dirty="0">
                <a:solidFill>
                  <a:srgbClr val="777777"/>
                </a:solidFill>
                <a:latin typeface="Times New Roman" panose="02020603050405020304" pitchFamily="18" charset="0"/>
                <a:cs typeface="Times New Roman" panose="02020603050405020304" pitchFamily="18" charset="0"/>
              </a:rPr>
              <a:t> nu</a:t>
            </a:r>
            <a:r>
              <a:rPr lang="ro-RO" altLang="en-US" sz="2400" b="1" dirty="0">
                <a:solidFill>
                  <a:srgbClr val="777777"/>
                </a:solidFill>
                <a:latin typeface="Times New Roman" panose="02020603050405020304" pitchFamily="18" charset="0"/>
                <a:cs typeface="Times New Roman" panose="02020603050405020304" pitchFamily="18" charset="0"/>
              </a:rPr>
              <a:t>-</a:t>
            </a:r>
            <a:r>
              <a:rPr lang="en-GB" altLang="en-US" sz="2400" b="1" dirty="0">
                <a:solidFill>
                  <a:srgbClr val="777777"/>
                </a:solidFill>
                <a:latin typeface="Times New Roman" panose="02020603050405020304" pitchFamily="18" charset="0"/>
                <a:cs typeface="Times New Roman" panose="02020603050405020304" pitchFamily="18" charset="0"/>
              </a:rPr>
              <a:t>l </a:t>
            </a:r>
            <a:r>
              <a:rPr lang="en-GB" altLang="en-US" sz="2400" b="1" dirty="0" err="1">
                <a:solidFill>
                  <a:srgbClr val="777777"/>
                </a:solidFill>
                <a:latin typeface="Times New Roman" panose="02020603050405020304" pitchFamily="18" charset="0"/>
                <a:cs typeface="Times New Roman" panose="02020603050405020304" pitchFamily="18" charset="0"/>
              </a:rPr>
              <a:t>putem</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schimba</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Principala</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aplicație</a:t>
            </a:r>
            <a:r>
              <a:rPr lang="en-GB" altLang="en-US" sz="2400" b="1" dirty="0">
                <a:solidFill>
                  <a:srgbClr val="777777"/>
                </a:solidFill>
                <a:latin typeface="Times New Roman" panose="02020603050405020304" pitchFamily="18" charset="0"/>
                <a:cs typeface="Times New Roman" panose="02020603050405020304" pitchFamily="18" charset="0"/>
              </a:rPr>
              <a:t> a UJT </a:t>
            </a:r>
            <a:r>
              <a:rPr lang="en-GB" altLang="en-US" sz="2400" b="1" dirty="0" err="1">
                <a:solidFill>
                  <a:srgbClr val="777777"/>
                </a:solidFill>
                <a:latin typeface="Times New Roman" panose="02020603050405020304" pitchFamily="18" charset="0"/>
                <a:cs typeface="Times New Roman" panose="02020603050405020304" pitchFamily="18" charset="0"/>
              </a:rPr>
              <a:t>programabile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sunt</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oscilatoarele</a:t>
            </a:r>
            <a:r>
              <a:rPr lang="en-GB" altLang="en-US" sz="2400" b="1" dirty="0">
                <a:solidFill>
                  <a:srgbClr val="777777"/>
                </a:solidFill>
                <a:latin typeface="Times New Roman" panose="02020603050405020304" pitchFamily="18" charset="0"/>
                <a:cs typeface="Times New Roman" panose="02020603050405020304" pitchFamily="18" charset="0"/>
              </a:rPr>
              <a:t> de </a:t>
            </a:r>
            <a:r>
              <a:rPr lang="en-GB" altLang="en-US" sz="2400" b="1" dirty="0" err="1">
                <a:solidFill>
                  <a:srgbClr val="777777"/>
                </a:solidFill>
                <a:latin typeface="Times New Roman" panose="02020603050405020304" pitchFamily="18" charset="0"/>
                <a:cs typeface="Times New Roman" panose="02020603050405020304" pitchFamily="18" charset="0"/>
              </a:rPr>
              <a:t>relaxare</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circuitele</a:t>
            </a:r>
            <a:r>
              <a:rPr lang="en-GB" altLang="en-US" sz="2400" b="1" dirty="0">
                <a:solidFill>
                  <a:srgbClr val="777777"/>
                </a:solidFill>
                <a:latin typeface="Times New Roman" panose="02020603050405020304" pitchFamily="18" charset="0"/>
                <a:cs typeface="Times New Roman" panose="02020603050405020304" pitchFamily="18" charset="0"/>
              </a:rPr>
              <a:t> de </a:t>
            </a:r>
            <a:r>
              <a:rPr lang="en-GB" altLang="en-US" sz="2400" b="1" dirty="0" err="1">
                <a:solidFill>
                  <a:srgbClr val="777777"/>
                </a:solidFill>
                <a:latin typeface="Times New Roman" panose="02020603050405020304" pitchFamily="18" charset="0"/>
                <a:cs typeface="Times New Roman" panose="02020603050405020304" pitchFamily="18" charset="0"/>
              </a:rPr>
              <a:t>impulsuri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și</a:t>
            </a:r>
            <a:r>
              <a:rPr lang="en-GB" altLang="en-US" sz="2400" b="1" dirty="0">
                <a:solidFill>
                  <a:srgbClr val="777777"/>
                </a:solidFill>
                <a:latin typeface="Times New Roman" panose="02020603050405020304" pitchFamily="18" charset="0"/>
                <a:cs typeface="Times New Roman" panose="02020603050405020304" pitchFamily="18" charset="0"/>
              </a:rPr>
              <a:t> </a:t>
            </a:r>
            <a:r>
              <a:rPr lang="en-GB" altLang="en-US" sz="2400" b="1" dirty="0" err="1">
                <a:solidFill>
                  <a:srgbClr val="777777"/>
                </a:solidFill>
                <a:latin typeface="Times New Roman" panose="02020603050405020304" pitchFamily="18" charset="0"/>
                <a:cs typeface="Times New Roman" panose="02020603050405020304" pitchFamily="18" charset="0"/>
              </a:rPr>
              <a:t>circuitele</a:t>
            </a:r>
            <a:r>
              <a:rPr lang="en-GB" altLang="en-US" sz="2400" b="1" dirty="0">
                <a:solidFill>
                  <a:srgbClr val="777777"/>
                </a:solidFill>
                <a:latin typeface="Times New Roman" panose="02020603050405020304" pitchFamily="18" charset="0"/>
                <a:cs typeface="Times New Roman" panose="02020603050405020304" pitchFamily="18" charset="0"/>
              </a:rPr>
              <a:t> de </a:t>
            </a:r>
            <a:r>
              <a:rPr lang="en-GB" altLang="en-US" sz="2400" b="1" dirty="0" err="1">
                <a:solidFill>
                  <a:srgbClr val="777777"/>
                </a:solidFill>
                <a:latin typeface="Times New Roman" panose="02020603050405020304" pitchFamily="18" charset="0"/>
                <a:cs typeface="Times New Roman" panose="02020603050405020304" pitchFamily="18" charset="0"/>
              </a:rPr>
              <a:t>sincronizare</a:t>
            </a:r>
            <a:r>
              <a:rPr lang="en-GB" altLang="en-US" sz="2400" b="1" dirty="0">
                <a:solidFill>
                  <a:srgbClr val="777777"/>
                </a:solidFill>
                <a:latin typeface="Times New Roman" panose="02020603050405020304" pitchFamily="18" charset="0"/>
                <a:cs typeface="Times New Roman" panose="02020603050405020304" pitchFamily="18" charset="0"/>
              </a:rPr>
              <a:t>. </a:t>
            </a:r>
          </a:p>
        </p:txBody>
      </p:sp>
      <p:pic>
        <p:nvPicPr>
          <p:cNvPr id="655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4951" y="4117976"/>
            <a:ext cx="36798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5"/>
          <p:cNvSpPr>
            <a:spLocks noChangeArrowheads="1"/>
          </p:cNvSpPr>
          <p:nvPr/>
        </p:nvSpPr>
        <p:spPr bwMode="auto">
          <a:xfrm>
            <a:off x="5981700" y="38100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n-GB" altLang="en-US" sz="1800" b="1">
                <a:solidFill>
                  <a:srgbClr val="333333"/>
                </a:solidFill>
                <a:latin typeface="Lato"/>
              </a:rPr>
              <a:t>Vp = 0.7V + Vg = 0.7V + VR1 = 0.7V + </a:t>
            </a:r>
            <a:r>
              <a:rPr lang="el-GR" altLang="en-US" sz="1800" b="1">
                <a:solidFill>
                  <a:srgbClr val="333333"/>
                </a:solidFill>
                <a:latin typeface="Lato"/>
              </a:rPr>
              <a:t>η</a:t>
            </a:r>
            <a:r>
              <a:rPr lang="en-GB" altLang="en-US" sz="1800" b="1">
                <a:solidFill>
                  <a:srgbClr val="333333"/>
                </a:solidFill>
                <a:latin typeface="Lato"/>
              </a:rPr>
              <a:t>Vbb</a:t>
            </a:r>
            <a:r>
              <a:rPr lang="en-GB" altLang="en-US" sz="1800">
                <a:solidFill>
                  <a:srgbClr val="333333"/>
                </a:solidFill>
                <a:latin typeface="Lato"/>
              </a:rPr>
              <a:t> .</a:t>
            </a:r>
            <a:endParaRPr lang="en-GB" altLang="en-US" sz="1800"/>
          </a:p>
        </p:txBody>
      </p:sp>
      <p:sp>
        <p:nvSpPr>
          <p:cNvPr id="65542" name="Rectangle 6"/>
          <p:cNvSpPr>
            <a:spLocks noChangeArrowheads="1"/>
          </p:cNvSpPr>
          <p:nvPr/>
        </p:nvSpPr>
        <p:spPr bwMode="auto">
          <a:xfrm>
            <a:off x="5981700" y="5646147"/>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l-GR" altLang="en-US" sz="1800" b="1" dirty="0">
                <a:solidFill>
                  <a:srgbClr val="333333"/>
                </a:solidFill>
                <a:latin typeface="Lato"/>
              </a:rPr>
              <a:t>η = </a:t>
            </a:r>
            <a:r>
              <a:rPr lang="en-GB" altLang="en-US" sz="1800" b="1" dirty="0">
                <a:solidFill>
                  <a:srgbClr val="333333"/>
                </a:solidFill>
                <a:latin typeface="Lato"/>
              </a:rPr>
              <a:t>R1/(R1+R2)</a:t>
            </a:r>
            <a:r>
              <a:rPr lang="en-GB" altLang="en-US" sz="1800" dirty="0">
                <a:solidFill>
                  <a:srgbClr val="333333"/>
                </a:solidFill>
                <a:latin typeface="Lato"/>
              </a:rPr>
              <a:t>.</a:t>
            </a:r>
            <a:endParaRPr lang="en-GB" altLang="en-US" sz="1800" dirty="0"/>
          </a:p>
        </p:txBody>
      </p:sp>
    </p:spTree>
    <p:extLst>
      <p:ext uri="{BB962C8B-B14F-4D97-AF65-F5344CB8AC3E}">
        <p14:creationId xmlns:p14="http://schemas.microsoft.com/office/powerpoint/2010/main" val="1750257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Imagini pentru PUT Thyris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883" y="152399"/>
            <a:ext cx="11342517" cy="6396605"/>
          </a:xfrm>
          <a:noFill/>
        </p:spPr>
      </p:pic>
    </p:spTree>
    <p:extLst>
      <p:ext uri="{BB962C8B-B14F-4D97-AF65-F5344CB8AC3E}">
        <p14:creationId xmlns:p14="http://schemas.microsoft.com/office/powerpoint/2010/main" val="2888733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6572250" cy="490538"/>
          </a:xfrm>
        </p:spPr>
        <p:txBody>
          <a:bodyPr>
            <a:normAutofit fontScale="90000"/>
          </a:bodyPr>
          <a:lstStyle/>
          <a:p>
            <a:pPr>
              <a:defRPr/>
            </a:pPr>
            <a:r>
              <a:rPr lang="ro-MD" dirty="0"/>
              <a:t>Aplicațiile tiristoarelor</a:t>
            </a:r>
            <a:endParaRPr lang="en-US" dirty="0"/>
          </a:p>
        </p:txBody>
      </p:sp>
      <p:sp>
        <p:nvSpPr>
          <p:cNvPr id="70659" name="Content Placeholder 2"/>
          <p:cNvSpPr>
            <a:spLocks noGrp="1"/>
          </p:cNvSpPr>
          <p:nvPr>
            <p:ph idx="1"/>
          </p:nvPr>
        </p:nvSpPr>
        <p:spPr>
          <a:xfrm>
            <a:off x="1752599" y="838200"/>
            <a:ext cx="10212660" cy="5796776"/>
          </a:xfrm>
        </p:spPr>
        <p:txBody>
          <a:bodyPr/>
          <a:lstStyle/>
          <a:p>
            <a:r>
              <a:rPr lang="en-US" altLang="en-US" sz="2400" dirty="0"/>
              <a:t>Control de </a:t>
            </a:r>
            <a:r>
              <a:rPr lang="en-US" altLang="en-US" sz="2400" dirty="0" err="1"/>
              <a:t>curent</a:t>
            </a:r>
            <a:r>
              <a:rPr lang="en-US" altLang="en-US" sz="2400" dirty="0"/>
              <a:t> </a:t>
            </a:r>
            <a:r>
              <a:rPr lang="en-US" altLang="en-US" sz="2400" dirty="0" err="1"/>
              <a:t>alternativ</a:t>
            </a:r>
            <a:r>
              <a:rPr lang="en-US" altLang="en-US" sz="2400" dirty="0"/>
              <a:t> (</a:t>
            </a:r>
            <a:r>
              <a:rPr lang="en-US" altLang="en-US" sz="2400" dirty="0" err="1"/>
              <a:t>inclusiv</a:t>
            </a:r>
            <a:r>
              <a:rPr lang="en-US" altLang="en-US" sz="2400" dirty="0"/>
              <a:t> </a:t>
            </a:r>
            <a:r>
              <a:rPr lang="en-US" altLang="en-US" sz="2400" dirty="0" err="1"/>
              <a:t>lumini</a:t>
            </a:r>
            <a:r>
              <a:rPr lang="en-US" altLang="en-US" sz="2400" dirty="0"/>
              <a:t>, </a:t>
            </a:r>
            <a:r>
              <a:rPr lang="en-US" altLang="en-US" sz="2400" dirty="0" err="1"/>
              <a:t>motoare</a:t>
            </a:r>
            <a:r>
              <a:rPr lang="en-US" altLang="en-US" sz="2400" dirty="0"/>
              <a:t> </a:t>
            </a:r>
            <a:r>
              <a:rPr lang="en-US" altLang="en-US" sz="2400" dirty="0" err="1"/>
              <a:t>etc</a:t>
            </a:r>
            <a:r>
              <a:rPr lang="en-US" altLang="en-US" sz="2400" dirty="0"/>
              <a:t>).</a:t>
            </a:r>
          </a:p>
          <a:p>
            <a:r>
              <a:rPr lang="ro-RO" altLang="en-US" sz="2400" dirty="0"/>
              <a:t>P</a:t>
            </a:r>
            <a:r>
              <a:rPr lang="en-US" altLang="en-US" sz="2400" dirty="0" err="1"/>
              <a:t>rotecție</a:t>
            </a:r>
            <a:r>
              <a:rPr lang="en-US" altLang="en-US" sz="2400" dirty="0"/>
              <a:t> la </a:t>
            </a:r>
            <a:r>
              <a:rPr lang="en-US" altLang="en-US" sz="2400" dirty="0" err="1"/>
              <a:t>supratensiune</a:t>
            </a:r>
            <a:r>
              <a:rPr lang="en-US" altLang="en-US" sz="2400" dirty="0"/>
              <a:t> </a:t>
            </a:r>
            <a:r>
              <a:rPr lang="en-US" altLang="en-US" sz="2400" dirty="0" err="1"/>
              <a:t>pentru</a:t>
            </a:r>
            <a:r>
              <a:rPr lang="en-US" altLang="en-US" sz="2400" dirty="0"/>
              <a:t> </a:t>
            </a:r>
            <a:r>
              <a:rPr lang="en-US" altLang="en-US" sz="2400" dirty="0" err="1"/>
              <a:t>surse</a:t>
            </a:r>
            <a:r>
              <a:rPr lang="en-US" altLang="en-US" sz="2400" dirty="0"/>
              <a:t> de </a:t>
            </a:r>
            <a:r>
              <a:rPr lang="en-US" altLang="en-US" sz="2400" dirty="0" err="1"/>
              <a:t>alimentare</a:t>
            </a:r>
            <a:r>
              <a:rPr lang="en-US" altLang="en-US" sz="2400" dirty="0"/>
              <a:t>.</a:t>
            </a:r>
          </a:p>
          <a:p>
            <a:r>
              <a:rPr lang="en-US" altLang="en-US" sz="2400" dirty="0" err="1"/>
              <a:t>Comutare</a:t>
            </a:r>
            <a:r>
              <a:rPr lang="en-US" altLang="en-US" sz="2400" dirty="0"/>
              <a:t> de </a:t>
            </a:r>
            <a:r>
              <a:rPr lang="en-US" altLang="en-US" sz="2400" dirty="0" err="1"/>
              <a:t>curent</a:t>
            </a:r>
            <a:r>
              <a:rPr lang="en-US" altLang="en-US" sz="2400" dirty="0"/>
              <a:t> </a:t>
            </a:r>
            <a:r>
              <a:rPr lang="en-US" altLang="en-US" sz="2400" dirty="0" err="1"/>
              <a:t>alternativ</a:t>
            </a:r>
            <a:r>
              <a:rPr lang="en-US" altLang="en-US" sz="2400" dirty="0"/>
              <a:t>.</a:t>
            </a:r>
            <a:r>
              <a:rPr lang="ro-RO" altLang="en-US" sz="2400" dirty="0"/>
              <a:t> (becuri, motoare…)</a:t>
            </a:r>
            <a:endParaRPr lang="en-US" altLang="en-US" sz="2400" dirty="0"/>
          </a:p>
          <a:p>
            <a:r>
              <a:rPr lang="en-US" altLang="en-US" sz="2400" dirty="0" err="1"/>
              <a:t>Elemente</a:t>
            </a:r>
            <a:r>
              <a:rPr lang="en-US" altLang="en-US" sz="2400" dirty="0"/>
              <a:t> de control </a:t>
            </a:r>
            <a:r>
              <a:rPr lang="en-US" altLang="en-US" sz="2400" dirty="0" err="1"/>
              <a:t>în</a:t>
            </a:r>
            <a:r>
              <a:rPr lang="en-US" altLang="en-US" sz="2400" dirty="0"/>
              <a:t> </a:t>
            </a:r>
            <a:r>
              <a:rPr lang="en-US" altLang="en-US" sz="2400" dirty="0" err="1"/>
              <a:t>unghi</a:t>
            </a:r>
            <a:r>
              <a:rPr lang="en-US" altLang="en-US" sz="2400" dirty="0"/>
              <a:t> de </a:t>
            </a:r>
            <a:r>
              <a:rPr lang="en-US" altLang="en-US" sz="2400" dirty="0" err="1"/>
              <a:t>fază</a:t>
            </a:r>
            <a:r>
              <a:rPr lang="en-US" altLang="en-US" sz="2400" dirty="0"/>
              <a:t> au </a:t>
            </a:r>
            <a:r>
              <a:rPr lang="en-US" altLang="en-US" sz="2400" dirty="0" err="1"/>
              <a:t>declanșat</a:t>
            </a:r>
            <a:r>
              <a:rPr lang="en-US" altLang="en-US" sz="2400" dirty="0"/>
              <a:t> </a:t>
            </a:r>
            <a:r>
              <a:rPr lang="en-US" altLang="en-US" sz="2400" dirty="0" err="1"/>
              <a:t>controlerele</a:t>
            </a:r>
            <a:r>
              <a:rPr lang="en-US" altLang="en-US" sz="2400" dirty="0"/>
              <a:t>.</a:t>
            </a:r>
          </a:p>
          <a:p>
            <a:r>
              <a:rPr lang="en-US" altLang="en-US" sz="2400" dirty="0" err="1"/>
              <a:t>În</a:t>
            </a:r>
            <a:r>
              <a:rPr lang="en-US" altLang="en-US" sz="2400" dirty="0"/>
              <a:t> </a:t>
            </a:r>
            <a:r>
              <a:rPr lang="en-US" altLang="en-US" sz="2400" dirty="0" err="1"/>
              <a:t>cadrul</a:t>
            </a:r>
            <a:r>
              <a:rPr lang="en-US" altLang="en-US" sz="2400" dirty="0"/>
              <a:t> </a:t>
            </a:r>
            <a:r>
              <a:rPr lang="ro-RO" altLang="en-US" sz="2400" dirty="0"/>
              <a:t>flash </a:t>
            </a:r>
            <a:r>
              <a:rPr lang="en-US" altLang="en-US" sz="2400" dirty="0" err="1"/>
              <a:t>fotografice</a:t>
            </a:r>
            <a:r>
              <a:rPr lang="en-US" altLang="en-US" sz="2400" dirty="0"/>
              <a:t> cu </a:t>
            </a:r>
            <a:r>
              <a:rPr lang="en-US" altLang="en-US" sz="2400" dirty="0" err="1"/>
              <a:t>bliț</a:t>
            </a:r>
            <a:r>
              <a:rPr lang="en-US" altLang="en-US" sz="2400" dirty="0"/>
              <a:t>, </a:t>
            </a:r>
            <a:r>
              <a:rPr lang="en-US" altLang="en-US" sz="2400" dirty="0" err="1"/>
              <a:t>unde</a:t>
            </a:r>
            <a:r>
              <a:rPr lang="en-US" altLang="en-US" sz="2400" dirty="0"/>
              <a:t> </a:t>
            </a:r>
            <a:r>
              <a:rPr lang="en-US" altLang="en-US" sz="2400" dirty="0" err="1"/>
              <a:t>acționează</a:t>
            </a:r>
            <a:r>
              <a:rPr lang="en-US" altLang="en-US" sz="2400" dirty="0"/>
              <a:t> ca un </a:t>
            </a:r>
            <a:r>
              <a:rPr lang="en-US" altLang="en-US" sz="2400" dirty="0" err="1"/>
              <a:t>comutator</a:t>
            </a:r>
            <a:r>
              <a:rPr lang="en-US" altLang="en-US" sz="2400" dirty="0"/>
              <a:t> </a:t>
            </a:r>
            <a:r>
              <a:rPr lang="en-US" altLang="en-US" sz="2400" dirty="0" err="1"/>
              <a:t>pentru</a:t>
            </a:r>
            <a:r>
              <a:rPr lang="en-US" altLang="en-US" sz="2400" dirty="0"/>
              <a:t> a </a:t>
            </a:r>
            <a:r>
              <a:rPr lang="en-US" altLang="en-US" sz="2400" dirty="0" err="1"/>
              <a:t>descărca</a:t>
            </a:r>
            <a:r>
              <a:rPr lang="en-US" altLang="en-US" sz="2400" dirty="0"/>
              <a:t> o </a:t>
            </a:r>
            <a:r>
              <a:rPr lang="en-US" altLang="en-US" sz="2400" dirty="0" err="1"/>
              <a:t>tensiune</a:t>
            </a:r>
            <a:r>
              <a:rPr lang="en-US" altLang="en-US" sz="2400" dirty="0"/>
              <a:t> </a:t>
            </a:r>
            <a:r>
              <a:rPr lang="en-US" altLang="en-US" sz="2400" dirty="0" err="1"/>
              <a:t>stocată</a:t>
            </a:r>
            <a:r>
              <a:rPr lang="en-US" altLang="en-US" sz="2400" dirty="0"/>
              <a:t> </a:t>
            </a:r>
            <a:r>
              <a:rPr lang="en-US" altLang="en-US" sz="2400" dirty="0" err="1"/>
              <a:t>prin</a:t>
            </a:r>
            <a:r>
              <a:rPr lang="en-US" altLang="en-US" sz="2400" dirty="0"/>
              <a:t> </a:t>
            </a:r>
            <a:r>
              <a:rPr lang="en-US" altLang="en-US" sz="2400" dirty="0" err="1"/>
              <a:t>lampa</a:t>
            </a:r>
            <a:r>
              <a:rPr lang="en-US" altLang="en-US" sz="2400" dirty="0"/>
              <a:t> cu </a:t>
            </a:r>
            <a:r>
              <a:rPr lang="en-US" altLang="en-US" sz="2400" dirty="0" err="1"/>
              <a:t>bliț</a:t>
            </a:r>
            <a:r>
              <a:rPr lang="en-US" altLang="en-US" sz="2400" dirty="0"/>
              <a:t>, </a:t>
            </a:r>
            <a:r>
              <a:rPr lang="en-US" altLang="en-US" sz="2400" dirty="0" err="1"/>
              <a:t>apoi</a:t>
            </a:r>
            <a:r>
              <a:rPr lang="en-US" altLang="en-US" sz="2400" dirty="0"/>
              <a:t> o </a:t>
            </a:r>
            <a:r>
              <a:rPr lang="ro-RO" altLang="en-US" sz="2400" dirty="0"/>
              <a:t>închide </a:t>
            </a:r>
            <a:r>
              <a:rPr lang="en-US" altLang="en-US" sz="2400" dirty="0"/>
              <a:t>la </a:t>
            </a:r>
            <a:r>
              <a:rPr lang="en-US" altLang="en-US" sz="2400" dirty="0" err="1"/>
              <a:t>timpul</a:t>
            </a:r>
            <a:r>
              <a:rPr lang="en-US" altLang="en-US" sz="2400" dirty="0"/>
              <a:t> </a:t>
            </a:r>
            <a:r>
              <a:rPr lang="en-US" altLang="en-US" sz="2400" dirty="0" err="1"/>
              <a:t>dorit</a:t>
            </a:r>
            <a:r>
              <a:rPr lang="en-US" altLang="en-US" sz="2400" dirty="0"/>
              <a:t>.</a:t>
            </a:r>
          </a:p>
          <a:p>
            <a:r>
              <a:rPr lang="en-US" altLang="en-US" sz="2400" dirty="0" err="1"/>
              <a:t>Tiristorii</a:t>
            </a:r>
            <a:r>
              <a:rPr lang="en-US" altLang="en-US" sz="2400" dirty="0"/>
              <a:t> </a:t>
            </a:r>
            <a:r>
              <a:rPr lang="en-US" altLang="en-US" sz="2400" dirty="0" err="1"/>
              <a:t>sunt</a:t>
            </a:r>
            <a:r>
              <a:rPr lang="en-US" altLang="en-US" sz="2400" dirty="0"/>
              <a:t> </a:t>
            </a:r>
            <a:r>
              <a:rPr lang="en-US" altLang="en-US" sz="2400" dirty="0" err="1"/>
              <a:t>capabili</a:t>
            </a:r>
            <a:r>
              <a:rPr lang="en-US" altLang="en-US" sz="2400" dirty="0"/>
              <a:t> </a:t>
            </a:r>
            <a:r>
              <a:rPr lang="en-US" altLang="en-US" sz="2400" dirty="0" err="1"/>
              <a:t>să</a:t>
            </a:r>
            <a:r>
              <a:rPr lang="en-US" altLang="en-US" sz="2400" dirty="0"/>
              <a:t> </a:t>
            </a:r>
            <a:r>
              <a:rPr lang="en-US" altLang="en-US" sz="2400" dirty="0" err="1"/>
              <a:t>comute</a:t>
            </a:r>
            <a:r>
              <a:rPr lang="en-US" altLang="en-US" sz="2400" dirty="0"/>
              <a:t> </a:t>
            </a:r>
            <a:r>
              <a:rPr lang="en-US" altLang="en-US" sz="2400" dirty="0" err="1"/>
              <a:t>tensiuni</a:t>
            </a:r>
            <a:r>
              <a:rPr lang="en-US" altLang="en-US" sz="2400" dirty="0"/>
              <a:t> </a:t>
            </a:r>
            <a:r>
              <a:rPr lang="en-US" altLang="en-US" sz="2400" dirty="0" err="1"/>
              <a:t>înalte</a:t>
            </a:r>
            <a:r>
              <a:rPr lang="en-US" altLang="en-US" sz="2400" dirty="0"/>
              <a:t> </a:t>
            </a:r>
            <a:r>
              <a:rPr lang="en-US" altLang="en-US" sz="2400" dirty="0" err="1"/>
              <a:t>și</a:t>
            </a:r>
            <a:r>
              <a:rPr lang="en-US" altLang="en-US" sz="2400" dirty="0"/>
              <a:t> </a:t>
            </a:r>
            <a:r>
              <a:rPr lang="en-US" altLang="en-US" sz="2400" dirty="0" err="1"/>
              <a:t>să</a:t>
            </a:r>
            <a:r>
              <a:rPr lang="en-US" altLang="en-US" sz="2400" dirty="0"/>
              <a:t> </a:t>
            </a:r>
            <a:r>
              <a:rPr lang="en-US" altLang="en-US" sz="2400" dirty="0" err="1"/>
              <a:t>reziste</a:t>
            </a:r>
            <a:r>
              <a:rPr lang="en-US" altLang="en-US" sz="2400" dirty="0"/>
              <a:t> la </a:t>
            </a:r>
            <a:r>
              <a:rPr lang="en-US" altLang="en-US" sz="2400" dirty="0" err="1"/>
              <a:t>tensiuni</a:t>
            </a:r>
            <a:r>
              <a:rPr lang="en-US" altLang="en-US" sz="2400" dirty="0"/>
              <a:t> </a:t>
            </a:r>
            <a:r>
              <a:rPr lang="en-US" altLang="en-US" sz="2400" dirty="0" err="1"/>
              <a:t>inversă</a:t>
            </a:r>
            <a:r>
              <a:rPr lang="en-US" altLang="en-US" sz="2400" dirty="0"/>
              <a:t>, </a:t>
            </a:r>
            <a:r>
              <a:rPr lang="en-US" altLang="en-US" sz="2400" dirty="0" err="1"/>
              <a:t>ceea</a:t>
            </a:r>
            <a:r>
              <a:rPr lang="en-US" altLang="en-US" sz="2400" dirty="0"/>
              <a:t> </a:t>
            </a:r>
            <a:r>
              <a:rPr lang="en-US" altLang="en-US" sz="2400" dirty="0" err="1"/>
              <a:t>ce</a:t>
            </a:r>
            <a:r>
              <a:rPr lang="en-US" altLang="en-US" sz="2400" dirty="0"/>
              <a:t> le face </a:t>
            </a:r>
            <a:r>
              <a:rPr lang="en-US" altLang="en-US" sz="2400" dirty="0" err="1"/>
              <a:t>ideale</a:t>
            </a:r>
            <a:r>
              <a:rPr lang="en-US" altLang="en-US" sz="2400" dirty="0"/>
              <a:t> </a:t>
            </a:r>
            <a:r>
              <a:rPr lang="en-US" altLang="en-US" sz="2400" dirty="0" err="1"/>
              <a:t>pentru</a:t>
            </a:r>
            <a:r>
              <a:rPr lang="en-US" altLang="en-US" sz="2400" dirty="0"/>
              <a:t> </a:t>
            </a:r>
            <a:r>
              <a:rPr lang="en-US" altLang="en-US" sz="2400" dirty="0" err="1"/>
              <a:t>comutarea</a:t>
            </a:r>
            <a:r>
              <a:rPr lang="en-US" altLang="en-US" sz="2400" dirty="0"/>
              <a:t> </a:t>
            </a:r>
            <a:r>
              <a:rPr lang="en-US" altLang="en-US" sz="2400" dirty="0" err="1"/>
              <a:t>aplicațiilor</a:t>
            </a:r>
            <a:r>
              <a:rPr lang="en-US" altLang="en-US" sz="2400" dirty="0"/>
              <a:t>, </a:t>
            </a:r>
            <a:r>
              <a:rPr lang="en-US" altLang="en-US" sz="2400" dirty="0" err="1"/>
              <a:t>în</a:t>
            </a:r>
            <a:r>
              <a:rPr lang="en-US" altLang="en-US" sz="2400" dirty="0"/>
              <a:t> special </a:t>
            </a:r>
            <a:r>
              <a:rPr lang="en-US" altLang="en-US" sz="2400" dirty="0" err="1"/>
              <a:t>în</a:t>
            </a:r>
            <a:r>
              <a:rPr lang="en-US" altLang="en-US" sz="2400" dirty="0"/>
              <a:t> </a:t>
            </a:r>
            <a:r>
              <a:rPr lang="en-US" altLang="en-US" sz="2400" dirty="0" err="1"/>
              <a:t>scenarii</a:t>
            </a:r>
            <a:r>
              <a:rPr lang="en-US" altLang="en-US" sz="2400" dirty="0"/>
              <a:t> de </a:t>
            </a:r>
            <a:r>
              <a:rPr lang="en-US" altLang="en-US" sz="2400" dirty="0" err="1"/>
              <a:t>curent</a:t>
            </a:r>
            <a:r>
              <a:rPr lang="en-US" altLang="en-US" sz="2400" dirty="0"/>
              <a:t> </a:t>
            </a:r>
            <a:r>
              <a:rPr lang="en-US" altLang="en-US" sz="2400" dirty="0" err="1"/>
              <a:t>alternativ</a:t>
            </a:r>
            <a:r>
              <a:rPr lang="en-US" altLang="en-US" sz="2400" dirty="0"/>
              <a:t>.</a:t>
            </a:r>
          </a:p>
        </p:txBody>
      </p:sp>
    </p:spTree>
    <p:extLst>
      <p:ext uri="{BB962C8B-B14F-4D97-AF65-F5344CB8AC3E}">
        <p14:creationId xmlns:p14="http://schemas.microsoft.com/office/powerpoint/2010/main" val="2838404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804864"/>
            <a:ext cx="8458200" cy="1049337"/>
          </a:xfrm>
        </p:spPr>
        <p:txBody>
          <a:bodyPr/>
          <a:lstStyle/>
          <a:p>
            <a:pPr>
              <a:defRPr/>
            </a:pPr>
            <a:r>
              <a:rPr lang="ro-MD" dirty="0"/>
              <a:t>Intervalele de utilizare a </a:t>
            </a:r>
            <a:r>
              <a:rPr lang="ro-MD" dirty="0" err="1"/>
              <a:t>tiristorelor</a:t>
            </a:r>
            <a:endParaRPr lang="en-US" dirty="0"/>
          </a:p>
        </p:txBody>
      </p:sp>
      <p:pic>
        <p:nvPicPr>
          <p:cNvPr id="71683" name="Picture 2" descr="http://www.rasfoiesc.com/files/electronica/826_poze/image10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1" y="1854201"/>
            <a:ext cx="7021513" cy="4202113"/>
          </a:xfrm>
          <a:noFill/>
        </p:spPr>
      </p:pic>
    </p:spTree>
    <p:extLst>
      <p:ext uri="{BB962C8B-B14F-4D97-AF65-F5344CB8AC3E}">
        <p14:creationId xmlns:p14="http://schemas.microsoft.com/office/powerpoint/2010/main" val="3448739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51012" y="785004"/>
            <a:ext cx="11618935" cy="5529532"/>
          </a:xfrm>
        </p:spPr>
        <p:txBody>
          <a:bodyPr>
            <a:normAutofit lnSpcReduction="10000"/>
          </a:bodyPr>
          <a:lstStyle/>
          <a:p>
            <a:r>
              <a:rPr lang="en-GB" altLang="en-US" b="1" dirty="0"/>
              <a:t>U</a:t>
            </a:r>
            <a:r>
              <a:rPr lang="en-GB" altLang="en-US" b="1" baseline="-25000" dirty="0"/>
              <a:t>D</a:t>
            </a:r>
            <a:r>
              <a:rPr lang="en-GB" altLang="en-US" b="1" dirty="0"/>
              <a:t> </a:t>
            </a:r>
            <a:r>
              <a:rPr lang="ro-RO" altLang="en-US" b="1" dirty="0"/>
              <a:t>- </a:t>
            </a:r>
            <a:r>
              <a:rPr lang="ro-RO" altLang="en-US" b="1" i="1" dirty="0"/>
              <a:t>t</a:t>
            </a:r>
            <a:r>
              <a:rPr lang="en-GB" altLang="en-US" b="1" i="1" dirty="0" err="1"/>
              <a:t>ensiunea</a:t>
            </a:r>
            <a:r>
              <a:rPr lang="en-GB" altLang="en-US" b="1" i="1" dirty="0"/>
              <a:t> continua in stare </a:t>
            </a:r>
            <a:r>
              <a:rPr lang="en-GB" altLang="en-US" b="1" i="1" dirty="0" err="1"/>
              <a:t>blocata</a:t>
            </a:r>
            <a:r>
              <a:rPr lang="en-GB" altLang="en-US" b="1" i="1" dirty="0"/>
              <a:t>: </a:t>
            </a:r>
            <a:r>
              <a:rPr lang="en-GB" altLang="en-US" dirty="0" err="1"/>
              <a:t>tensiunea</a:t>
            </a:r>
            <a:r>
              <a:rPr lang="en-GB" altLang="en-US" dirty="0"/>
              <a:t> </a:t>
            </a:r>
            <a:r>
              <a:rPr lang="en-GB" altLang="en-US" dirty="0" err="1"/>
              <a:t>anodica</a:t>
            </a:r>
            <a:r>
              <a:rPr lang="en-GB" altLang="en-US" dirty="0"/>
              <a:t> </a:t>
            </a:r>
            <a:r>
              <a:rPr lang="en-GB" altLang="en-US" dirty="0" err="1"/>
              <a:t>pentru</a:t>
            </a:r>
            <a:r>
              <a:rPr lang="en-GB" altLang="en-US" dirty="0"/>
              <a:t> care </a:t>
            </a:r>
            <a:r>
              <a:rPr lang="en-GB" altLang="en-US" dirty="0" err="1"/>
              <a:t>tiristorul</a:t>
            </a:r>
            <a:r>
              <a:rPr lang="en-GB" altLang="en-US" dirty="0"/>
              <a:t> </a:t>
            </a:r>
            <a:r>
              <a:rPr lang="en-GB" altLang="en-US" dirty="0" err="1"/>
              <a:t>este</a:t>
            </a:r>
            <a:r>
              <a:rPr lang="en-GB" altLang="en-US" dirty="0"/>
              <a:t> in </a:t>
            </a:r>
            <a:r>
              <a:rPr lang="ro-RO" altLang="en-US" dirty="0"/>
              <a:t>Parametrii tiristoarelor</a:t>
            </a:r>
            <a:r>
              <a:rPr lang="en-GB" altLang="en-US" dirty="0"/>
              <a:t>.</a:t>
            </a:r>
          </a:p>
          <a:p>
            <a:r>
              <a:rPr lang="en-GB" altLang="en-US" b="1" dirty="0"/>
              <a:t>U</a:t>
            </a:r>
            <a:r>
              <a:rPr lang="en-GB" altLang="en-US" b="1" baseline="-25000" dirty="0"/>
              <a:t>DRM</a:t>
            </a:r>
            <a:r>
              <a:rPr lang="en-GB" altLang="en-US" baseline="-25000" dirty="0"/>
              <a:t> </a:t>
            </a:r>
            <a:r>
              <a:rPr lang="ro-RO" altLang="en-US" dirty="0"/>
              <a:t>- </a:t>
            </a:r>
            <a:r>
              <a:rPr lang="ro-RO" altLang="en-US" b="1" i="1" dirty="0"/>
              <a:t>t</a:t>
            </a:r>
            <a:r>
              <a:rPr lang="en-GB" altLang="en-US" b="1" i="1" dirty="0" err="1"/>
              <a:t>ensiunea</a:t>
            </a:r>
            <a:r>
              <a:rPr lang="en-GB" altLang="en-US" b="1" i="1" dirty="0"/>
              <a:t> de </a:t>
            </a:r>
            <a:r>
              <a:rPr lang="en-GB" altLang="en-US" b="1" i="1" dirty="0" err="1"/>
              <a:t>virf</a:t>
            </a:r>
            <a:r>
              <a:rPr lang="en-GB" altLang="en-US" b="1" i="1" dirty="0"/>
              <a:t> </a:t>
            </a:r>
            <a:r>
              <a:rPr lang="en-GB" altLang="en-US" b="1" i="1" dirty="0" err="1"/>
              <a:t>repetitiva</a:t>
            </a:r>
            <a:r>
              <a:rPr lang="en-GB" altLang="en-US" b="1" i="1" dirty="0"/>
              <a:t> in stare de </a:t>
            </a:r>
            <a:r>
              <a:rPr lang="en-GB" altLang="en-US" b="1" i="1" dirty="0" err="1"/>
              <a:t>blocare</a:t>
            </a:r>
            <a:r>
              <a:rPr lang="en-GB" altLang="en-US" b="1" i="1" dirty="0"/>
              <a:t>, in </a:t>
            </a:r>
            <a:r>
              <a:rPr lang="en-GB" altLang="en-US" b="1" i="1" dirty="0" err="1"/>
              <a:t>conductie</a:t>
            </a:r>
            <a:r>
              <a:rPr lang="en-GB" altLang="en-US" b="1" i="1" dirty="0"/>
              <a:t> </a:t>
            </a:r>
            <a:r>
              <a:rPr lang="en-GB" altLang="en-US" b="1" i="1" dirty="0" err="1"/>
              <a:t>directa</a:t>
            </a:r>
            <a:r>
              <a:rPr lang="en-GB" altLang="en-US" b="1" i="1" dirty="0"/>
              <a:t> </a:t>
            </a:r>
            <a:r>
              <a:rPr lang="en-GB" altLang="en-US" dirty="0" err="1"/>
              <a:t>este</a:t>
            </a:r>
            <a:r>
              <a:rPr lang="en-GB" altLang="en-US" dirty="0"/>
              <a:t> </a:t>
            </a:r>
            <a:r>
              <a:rPr lang="en-GB" altLang="en-US" dirty="0" err="1"/>
              <a:t>valoarea</a:t>
            </a:r>
            <a:r>
              <a:rPr lang="en-GB" altLang="en-US" dirty="0"/>
              <a:t> </a:t>
            </a:r>
            <a:r>
              <a:rPr lang="en-GB" altLang="en-US" dirty="0" err="1"/>
              <a:t>instantanee</a:t>
            </a:r>
            <a:r>
              <a:rPr lang="en-GB" altLang="en-US" dirty="0"/>
              <a:t> maxima </a:t>
            </a:r>
            <a:r>
              <a:rPr lang="en-GB" altLang="en-US" dirty="0" err="1"/>
              <a:t>admisa</a:t>
            </a:r>
            <a:r>
              <a:rPr lang="en-GB" altLang="en-US" dirty="0"/>
              <a:t> a </a:t>
            </a:r>
            <a:r>
              <a:rPr lang="en-GB" altLang="en-US" dirty="0" err="1"/>
              <a:t>tensiunii</a:t>
            </a:r>
            <a:r>
              <a:rPr lang="en-GB" altLang="en-US" dirty="0"/>
              <a:t> in stare de </a:t>
            </a:r>
            <a:r>
              <a:rPr lang="en-GB" altLang="en-US" dirty="0" err="1"/>
              <a:t>blocare</a:t>
            </a:r>
            <a:r>
              <a:rPr lang="en-GB" altLang="en-US" dirty="0"/>
              <a:t>, </a:t>
            </a:r>
            <a:r>
              <a:rPr lang="en-GB" altLang="en-US" dirty="0" err="1"/>
              <a:t>excluzind</a:t>
            </a:r>
            <a:r>
              <a:rPr lang="en-GB" altLang="en-US" dirty="0"/>
              <a:t> </a:t>
            </a:r>
            <a:r>
              <a:rPr lang="en-GB" altLang="en-US" dirty="0" err="1"/>
              <a:t>toate</a:t>
            </a:r>
            <a:r>
              <a:rPr lang="en-GB" altLang="en-US" dirty="0"/>
              <a:t> </a:t>
            </a:r>
            <a:r>
              <a:rPr lang="en-GB" altLang="en-US" dirty="0" err="1"/>
              <a:t>tensiunile</a:t>
            </a:r>
            <a:r>
              <a:rPr lang="en-GB" altLang="en-US" dirty="0"/>
              <a:t> </a:t>
            </a:r>
            <a:r>
              <a:rPr lang="en-GB" altLang="en-US" dirty="0" err="1"/>
              <a:t>tranzitorii</a:t>
            </a:r>
            <a:r>
              <a:rPr lang="en-GB" altLang="en-US" dirty="0"/>
              <a:t> </a:t>
            </a:r>
            <a:r>
              <a:rPr lang="en-GB" altLang="en-US" dirty="0" err="1"/>
              <a:t>nerepetitive</a:t>
            </a:r>
            <a:r>
              <a:rPr lang="en-GB" altLang="en-US" dirty="0"/>
              <a:t> .</a:t>
            </a:r>
          </a:p>
          <a:p>
            <a:r>
              <a:rPr lang="en-GB" altLang="en-US" b="1" dirty="0"/>
              <a:t>U</a:t>
            </a:r>
            <a:r>
              <a:rPr lang="en-GB" altLang="en-US" b="1" baseline="-25000" dirty="0"/>
              <a:t>BO</a:t>
            </a:r>
            <a:r>
              <a:rPr lang="en-GB" altLang="en-US" dirty="0"/>
              <a:t> </a:t>
            </a:r>
            <a:r>
              <a:rPr lang="ro-RO" altLang="en-US" dirty="0"/>
              <a:t>- </a:t>
            </a:r>
            <a:r>
              <a:rPr lang="ro-RO" altLang="en-US" b="1" i="1" dirty="0"/>
              <a:t>t</a:t>
            </a:r>
            <a:r>
              <a:rPr lang="en-GB" altLang="en-US" b="1" i="1" dirty="0" err="1"/>
              <a:t>ensiunea</a:t>
            </a:r>
            <a:r>
              <a:rPr lang="en-GB" altLang="en-US" b="1" i="1" dirty="0"/>
              <a:t> de </a:t>
            </a:r>
            <a:r>
              <a:rPr lang="en-GB" altLang="en-US" b="1" i="1" dirty="0" err="1"/>
              <a:t>intoarcere</a:t>
            </a:r>
            <a:r>
              <a:rPr lang="en-GB" altLang="en-US" b="1" i="1" dirty="0"/>
              <a:t> </a:t>
            </a:r>
            <a:r>
              <a:rPr lang="en-GB" altLang="en-US" dirty="0" err="1"/>
              <a:t>este</a:t>
            </a:r>
            <a:r>
              <a:rPr lang="en-GB" altLang="en-US" dirty="0"/>
              <a:t> </a:t>
            </a:r>
            <a:r>
              <a:rPr lang="en-GB" altLang="en-US" dirty="0" err="1"/>
              <a:t>tensiunea</a:t>
            </a:r>
            <a:r>
              <a:rPr lang="en-GB" altLang="en-US" dirty="0"/>
              <a:t> </a:t>
            </a:r>
            <a:r>
              <a:rPr lang="en-GB" altLang="en-US" dirty="0" err="1"/>
              <a:t>anodica</a:t>
            </a:r>
            <a:r>
              <a:rPr lang="en-GB" altLang="en-US" dirty="0"/>
              <a:t> in </a:t>
            </a:r>
            <a:r>
              <a:rPr lang="en-GB" altLang="en-US" dirty="0" err="1"/>
              <a:t>punctul</a:t>
            </a:r>
            <a:r>
              <a:rPr lang="en-GB" altLang="en-US" dirty="0"/>
              <a:t> de </a:t>
            </a:r>
            <a:r>
              <a:rPr lang="en-GB" altLang="en-US" dirty="0" err="1"/>
              <a:t>intoarcere</a:t>
            </a:r>
            <a:r>
              <a:rPr lang="en-GB" altLang="en-US" dirty="0"/>
              <a:t> al </a:t>
            </a:r>
            <a:r>
              <a:rPr lang="en-GB" altLang="en-US" dirty="0" err="1"/>
              <a:t>caracteristicii</a:t>
            </a:r>
            <a:r>
              <a:rPr lang="en-GB" altLang="en-US" dirty="0"/>
              <a:t> </a:t>
            </a:r>
            <a:r>
              <a:rPr lang="en-GB" altLang="en-US" dirty="0" err="1"/>
              <a:t>tiristorului</a:t>
            </a:r>
            <a:r>
              <a:rPr lang="en-GB" altLang="en-US" dirty="0"/>
              <a:t> </a:t>
            </a:r>
            <a:r>
              <a:rPr lang="en-GB" altLang="en-US" dirty="0" err="1"/>
              <a:t>pentru</a:t>
            </a:r>
            <a:r>
              <a:rPr lang="en-GB" altLang="en-US" dirty="0"/>
              <a:t> o </a:t>
            </a:r>
            <a:r>
              <a:rPr lang="en-GB" altLang="en-US" dirty="0" err="1"/>
              <a:t>polarizare</a:t>
            </a:r>
            <a:r>
              <a:rPr lang="en-GB" altLang="en-US" dirty="0"/>
              <a:t> </a:t>
            </a:r>
            <a:r>
              <a:rPr lang="en-GB" altLang="en-US" dirty="0" err="1"/>
              <a:t>specificata</a:t>
            </a:r>
            <a:r>
              <a:rPr lang="en-GB" altLang="en-US" dirty="0"/>
              <a:t> a </a:t>
            </a:r>
            <a:r>
              <a:rPr lang="en-GB" altLang="en-US" dirty="0" err="1"/>
              <a:t>portii</a:t>
            </a:r>
            <a:r>
              <a:rPr lang="en-GB" altLang="en-US" dirty="0"/>
              <a:t>.</a:t>
            </a:r>
          </a:p>
          <a:p>
            <a:r>
              <a:rPr lang="en-GB" altLang="en-US" b="1" dirty="0"/>
              <a:t>U</a:t>
            </a:r>
            <a:r>
              <a:rPr lang="en-GB" altLang="en-US" b="1" baseline="-25000" dirty="0"/>
              <a:t>T</a:t>
            </a:r>
            <a:r>
              <a:rPr lang="en-GB" altLang="en-US" dirty="0"/>
              <a:t> </a:t>
            </a:r>
            <a:r>
              <a:rPr lang="ro-RO" altLang="en-US" dirty="0"/>
              <a:t>-</a:t>
            </a:r>
            <a:r>
              <a:rPr lang="ro-RO" altLang="en-US" b="1" i="1" dirty="0"/>
              <a:t>t</a:t>
            </a:r>
            <a:r>
              <a:rPr lang="en-GB" altLang="en-US" b="1" i="1" dirty="0" err="1"/>
              <a:t>ensiunea</a:t>
            </a:r>
            <a:r>
              <a:rPr lang="en-GB" altLang="en-US" b="1" i="1" dirty="0"/>
              <a:t> continua in stare de </a:t>
            </a:r>
            <a:r>
              <a:rPr lang="en-GB" altLang="en-US" b="1" i="1" dirty="0" err="1"/>
              <a:t>conductie</a:t>
            </a:r>
            <a:r>
              <a:rPr lang="en-GB" altLang="en-US" b="1" i="1" dirty="0"/>
              <a:t> </a:t>
            </a:r>
            <a:r>
              <a:rPr lang="en-GB" altLang="en-US" dirty="0" err="1"/>
              <a:t>este</a:t>
            </a:r>
            <a:r>
              <a:rPr lang="en-GB" altLang="en-US" dirty="0"/>
              <a:t> </a:t>
            </a:r>
            <a:r>
              <a:rPr lang="en-GB" altLang="en-US" dirty="0" err="1"/>
              <a:t>tensiunea</a:t>
            </a:r>
            <a:r>
              <a:rPr lang="en-GB" altLang="en-US" dirty="0"/>
              <a:t> </a:t>
            </a:r>
            <a:r>
              <a:rPr lang="en-GB" altLang="en-US" dirty="0" err="1"/>
              <a:t>anodica</a:t>
            </a:r>
            <a:r>
              <a:rPr lang="en-GB" altLang="en-US" dirty="0"/>
              <a:t> in stare de </a:t>
            </a:r>
            <a:r>
              <a:rPr lang="en-GB" altLang="en-US" dirty="0" err="1"/>
              <a:t>conductie</a:t>
            </a:r>
            <a:r>
              <a:rPr lang="en-GB" altLang="en-US" dirty="0"/>
              <a:t> la o </a:t>
            </a:r>
            <a:r>
              <a:rPr lang="en-GB" altLang="en-US" dirty="0" err="1"/>
              <a:t>valoare</a:t>
            </a:r>
            <a:r>
              <a:rPr lang="en-GB" altLang="en-US" dirty="0"/>
              <a:t> </a:t>
            </a:r>
            <a:r>
              <a:rPr lang="en-GB" altLang="en-US" dirty="0" err="1"/>
              <a:t>specificata</a:t>
            </a:r>
            <a:r>
              <a:rPr lang="en-GB" altLang="en-US" dirty="0"/>
              <a:t> a </a:t>
            </a:r>
            <a:r>
              <a:rPr lang="en-GB" altLang="en-US" dirty="0" err="1"/>
              <a:t>curentului</a:t>
            </a:r>
            <a:r>
              <a:rPr lang="en-GB" altLang="en-US" dirty="0"/>
              <a:t> .</a:t>
            </a:r>
          </a:p>
          <a:p>
            <a:r>
              <a:rPr lang="en-GB" altLang="en-US" b="1" dirty="0"/>
              <a:t>U</a:t>
            </a:r>
            <a:r>
              <a:rPr lang="en-GB" altLang="en-US" b="1" baseline="-25000" dirty="0"/>
              <a:t>GD</a:t>
            </a:r>
            <a:r>
              <a:rPr lang="en-GB" altLang="en-US" dirty="0"/>
              <a:t> </a:t>
            </a:r>
            <a:r>
              <a:rPr lang="ro-RO" altLang="en-US" dirty="0"/>
              <a:t>-</a:t>
            </a:r>
            <a:r>
              <a:rPr lang="ro-RO" altLang="en-US" b="1" i="1" dirty="0"/>
              <a:t>t</a:t>
            </a:r>
            <a:r>
              <a:rPr lang="en-GB" altLang="en-US" b="1" i="1" dirty="0" err="1"/>
              <a:t>ensiunea</a:t>
            </a:r>
            <a:r>
              <a:rPr lang="en-GB" altLang="en-US" b="1" i="1" dirty="0"/>
              <a:t> de </a:t>
            </a:r>
            <a:r>
              <a:rPr lang="en-GB" altLang="en-US" b="1" i="1" dirty="0" err="1"/>
              <a:t>poarta</a:t>
            </a:r>
            <a:r>
              <a:rPr lang="en-GB" altLang="en-US" b="1" i="1" dirty="0"/>
              <a:t> de </a:t>
            </a:r>
            <a:r>
              <a:rPr lang="en-GB" altLang="en-US" b="1" i="1" dirty="0" err="1"/>
              <a:t>neamorsare</a:t>
            </a:r>
            <a:r>
              <a:rPr lang="en-GB" altLang="en-US" b="1" i="1" dirty="0"/>
              <a:t> </a:t>
            </a:r>
            <a:r>
              <a:rPr lang="en-GB" altLang="en-US" dirty="0" err="1"/>
              <a:t>este</a:t>
            </a:r>
            <a:r>
              <a:rPr lang="en-GB" altLang="en-US" dirty="0"/>
              <a:t> </a:t>
            </a:r>
            <a:r>
              <a:rPr lang="en-GB" altLang="en-US" dirty="0" err="1"/>
              <a:t>tensiunea</a:t>
            </a:r>
            <a:r>
              <a:rPr lang="en-GB" altLang="en-US" dirty="0"/>
              <a:t> de </a:t>
            </a:r>
            <a:r>
              <a:rPr lang="en-GB" altLang="en-US" dirty="0" err="1"/>
              <a:t>poarta</a:t>
            </a:r>
            <a:r>
              <a:rPr lang="en-GB" altLang="en-US" dirty="0"/>
              <a:t> </a:t>
            </a:r>
            <a:r>
              <a:rPr lang="en-GB" altLang="en-US" dirty="0" err="1"/>
              <a:t>pentru</a:t>
            </a:r>
            <a:r>
              <a:rPr lang="en-GB" altLang="en-US" dirty="0"/>
              <a:t> care </a:t>
            </a:r>
            <a:r>
              <a:rPr lang="en-GB" altLang="en-US" dirty="0" err="1"/>
              <a:t>tiristorul</a:t>
            </a:r>
            <a:r>
              <a:rPr lang="en-GB" altLang="en-US" dirty="0"/>
              <a:t> nu </a:t>
            </a:r>
            <a:r>
              <a:rPr lang="en-GB" altLang="en-US" dirty="0" err="1"/>
              <a:t>comuta</a:t>
            </a:r>
            <a:r>
              <a:rPr lang="en-GB" altLang="en-US" dirty="0"/>
              <a:t> din </a:t>
            </a:r>
            <a:r>
              <a:rPr lang="en-GB" altLang="en-US" dirty="0" err="1"/>
              <a:t>starea</a:t>
            </a:r>
            <a:r>
              <a:rPr lang="en-GB" altLang="en-US" dirty="0"/>
              <a:t> de </a:t>
            </a:r>
            <a:r>
              <a:rPr lang="en-GB" altLang="en-US" dirty="0" err="1"/>
              <a:t>blocare</a:t>
            </a:r>
            <a:r>
              <a:rPr lang="en-GB" altLang="en-US" dirty="0"/>
              <a:t> in </a:t>
            </a:r>
            <a:r>
              <a:rPr lang="en-GB" altLang="en-US" dirty="0" err="1"/>
              <a:t>starea</a:t>
            </a:r>
            <a:r>
              <a:rPr lang="en-GB" altLang="en-US" dirty="0"/>
              <a:t> de </a:t>
            </a:r>
            <a:r>
              <a:rPr lang="en-GB" altLang="en-US" dirty="0" err="1"/>
              <a:t>conductie</a:t>
            </a:r>
            <a:r>
              <a:rPr lang="en-GB" altLang="en-US" dirty="0"/>
              <a:t> </a:t>
            </a:r>
            <a:endParaRPr lang="ro-RO" altLang="en-US" dirty="0"/>
          </a:p>
          <a:p>
            <a:r>
              <a:rPr lang="en-GB" altLang="en-US" b="1" dirty="0"/>
              <a:t>U</a:t>
            </a:r>
            <a:r>
              <a:rPr lang="en-GB" altLang="en-US" b="1" baseline="-25000" dirty="0"/>
              <a:t>GT</a:t>
            </a:r>
            <a:r>
              <a:rPr lang="en-GB" altLang="en-US" baseline="-25000" dirty="0"/>
              <a:t> </a:t>
            </a:r>
            <a:r>
              <a:rPr lang="en-GB" altLang="en-US" b="1" i="1" dirty="0" err="1"/>
              <a:t>Tensiunea</a:t>
            </a:r>
            <a:r>
              <a:rPr lang="en-GB" altLang="en-US" b="1" i="1" dirty="0"/>
              <a:t> de </a:t>
            </a:r>
            <a:r>
              <a:rPr lang="en-GB" altLang="en-US" b="1" i="1" dirty="0" err="1"/>
              <a:t>poarta</a:t>
            </a:r>
            <a:r>
              <a:rPr lang="en-GB" altLang="en-US" b="1" i="1" dirty="0"/>
              <a:t> de </a:t>
            </a:r>
            <a:r>
              <a:rPr lang="en-GB" altLang="en-US" b="1" i="1" dirty="0" err="1"/>
              <a:t>amorsare</a:t>
            </a:r>
            <a:r>
              <a:rPr lang="en-GB" altLang="en-US" b="1" i="1" dirty="0"/>
              <a:t> </a:t>
            </a:r>
            <a:r>
              <a:rPr lang="en-GB" altLang="en-US" dirty="0" err="1"/>
              <a:t>este</a:t>
            </a:r>
            <a:r>
              <a:rPr lang="en-GB" altLang="en-US" dirty="0"/>
              <a:t> </a:t>
            </a:r>
            <a:r>
              <a:rPr lang="en-GB" altLang="en-US" dirty="0" err="1"/>
              <a:t>tensiunea</a:t>
            </a:r>
            <a:r>
              <a:rPr lang="en-GB" altLang="en-US" dirty="0"/>
              <a:t> de </a:t>
            </a:r>
            <a:r>
              <a:rPr lang="en-GB" altLang="en-US" dirty="0" err="1"/>
              <a:t>poarta</a:t>
            </a:r>
            <a:r>
              <a:rPr lang="en-GB" altLang="en-US" dirty="0"/>
              <a:t> </a:t>
            </a:r>
            <a:r>
              <a:rPr lang="en-GB" altLang="en-US" dirty="0" err="1"/>
              <a:t>pentru</a:t>
            </a:r>
            <a:r>
              <a:rPr lang="en-GB" altLang="en-US" dirty="0"/>
              <a:t> care </a:t>
            </a:r>
            <a:r>
              <a:rPr lang="en-GB" altLang="en-US" dirty="0" err="1"/>
              <a:t>tiristorul</a:t>
            </a:r>
            <a:r>
              <a:rPr lang="en-GB" altLang="en-US" dirty="0"/>
              <a:t> </a:t>
            </a:r>
            <a:r>
              <a:rPr lang="en-GB" altLang="en-US" dirty="0" err="1"/>
              <a:t>comuta</a:t>
            </a:r>
            <a:r>
              <a:rPr lang="en-GB" altLang="en-US" dirty="0"/>
              <a:t> din </a:t>
            </a:r>
            <a:r>
              <a:rPr lang="en-GB" altLang="en-US" dirty="0" err="1"/>
              <a:t>starea</a:t>
            </a:r>
            <a:r>
              <a:rPr lang="en-GB" altLang="en-US" dirty="0"/>
              <a:t> de </a:t>
            </a:r>
            <a:r>
              <a:rPr lang="en-GB" altLang="en-US" dirty="0" err="1"/>
              <a:t>blocare</a:t>
            </a:r>
            <a:r>
              <a:rPr lang="en-GB" altLang="en-US" dirty="0"/>
              <a:t> in </a:t>
            </a:r>
            <a:r>
              <a:rPr lang="en-GB" altLang="en-US" dirty="0" err="1"/>
              <a:t>starea</a:t>
            </a:r>
            <a:r>
              <a:rPr lang="en-GB" altLang="en-US" dirty="0"/>
              <a:t> de </a:t>
            </a:r>
            <a:r>
              <a:rPr lang="en-GB" altLang="en-US" dirty="0" err="1"/>
              <a:t>conductie</a:t>
            </a:r>
            <a:r>
              <a:rPr lang="en-GB" altLang="en-US" dirty="0"/>
              <a:t> la o </a:t>
            </a:r>
            <a:r>
              <a:rPr lang="en-GB" altLang="en-US" dirty="0" err="1"/>
              <a:t>tensiune</a:t>
            </a:r>
            <a:r>
              <a:rPr lang="en-GB" altLang="en-US" dirty="0"/>
              <a:t> </a:t>
            </a:r>
            <a:r>
              <a:rPr lang="en-GB" altLang="en-US" dirty="0" err="1"/>
              <a:t>redusa</a:t>
            </a:r>
            <a:r>
              <a:rPr lang="en-GB" altLang="en-US" dirty="0"/>
              <a:t> </a:t>
            </a:r>
            <a:r>
              <a:rPr lang="en-GB" altLang="en-US" dirty="0" err="1"/>
              <a:t>anod-catod</a:t>
            </a:r>
            <a:r>
              <a:rPr lang="en-GB" altLang="en-US" dirty="0"/>
              <a:t> </a:t>
            </a:r>
            <a:endParaRPr lang="ro-RO" altLang="en-US" dirty="0"/>
          </a:p>
        </p:txBody>
      </p:sp>
      <p:sp>
        <p:nvSpPr>
          <p:cNvPr id="2" name="Title 1">
            <a:extLst>
              <a:ext uri="{FF2B5EF4-FFF2-40B4-BE49-F238E27FC236}">
                <a16:creationId xmlns:a16="http://schemas.microsoft.com/office/drawing/2014/main" id="{B67BD6A3-8F86-5B86-DDB6-C0ECB1E957B4}"/>
              </a:ext>
            </a:extLst>
          </p:cNvPr>
          <p:cNvSpPr>
            <a:spLocks noGrp="1"/>
          </p:cNvSpPr>
          <p:nvPr>
            <p:ph type="title"/>
          </p:nvPr>
        </p:nvSpPr>
        <p:spPr>
          <a:xfrm>
            <a:off x="2809875" y="218266"/>
            <a:ext cx="6572250" cy="566738"/>
          </a:xfrm>
        </p:spPr>
        <p:txBody>
          <a:bodyPr>
            <a:normAutofit fontScale="90000"/>
          </a:bodyPr>
          <a:lstStyle/>
          <a:p>
            <a:pPr>
              <a:defRPr/>
            </a:pPr>
            <a:r>
              <a:rPr lang="ro-RO" b="1" dirty="0"/>
              <a:t>Parametrii tiristoarelor</a:t>
            </a:r>
            <a:endParaRPr lang="en-GB" b="1" dirty="0"/>
          </a:p>
        </p:txBody>
      </p:sp>
    </p:spTree>
    <p:extLst>
      <p:ext uri="{BB962C8B-B14F-4D97-AF65-F5344CB8AC3E}">
        <p14:creationId xmlns:p14="http://schemas.microsoft.com/office/powerpoint/2010/main" val="2479047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188259" y="785004"/>
            <a:ext cx="11815482" cy="5854730"/>
          </a:xfrm>
        </p:spPr>
        <p:txBody>
          <a:bodyPr>
            <a:normAutofit lnSpcReduction="10000"/>
          </a:bodyPr>
          <a:lstStyle/>
          <a:p>
            <a:r>
              <a:rPr lang="ro-RO" altLang="en-US" sz="2400" b="1" dirty="0"/>
              <a:t>Ui </a:t>
            </a:r>
            <a:r>
              <a:rPr lang="ro-RO" altLang="en-US" dirty="0"/>
              <a:t>–</a:t>
            </a:r>
            <a:r>
              <a:rPr lang="ro-RO" altLang="en-US" b="1" i="1" dirty="0"/>
              <a:t>te</a:t>
            </a:r>
            <a:r>
              <a:rPr lang="en-GB" altLang="en-US" b="1" i="1" dirty="0" err="1"/>
              <a:t>nsiunea</a:t>
            </a:r>
            <a:r>
              <a:rPr lang="en-GB" altLang="en-US" b="1" i="1" dirty="0"/>
              <a:t> </a:t>
            </a:r>
            <a:r>
              <a:rPr lang="en-GB" altLang="en-US" b="1" i="1" dirty="0" err="1"/>
              <a:t>inversa</a:t>
            </a:r>
            <a:r>
              <a:rPr lang="en-GB" altLang="en-US" b="1" i="1" dirty="0"/>
              <a:t> de </a:t>
            </a:r>
            <a:r>
              <a:rPr lang="en-GB" altLang="en-US" b="1" i="1" dirty="0" err="1"/>
              <a:t>virf</a:t>
            </a:r>
            <a:r>
              <a:rPr lang="en-GB" altLang="en-US" b="1" i="1" dirty="0"/>
              <a:t> </a:t>
            </a:r>
            <a:r>
              <a:rPr lang="en-GB" altLang="en-US" b="1" i="1" dirty="0" err="1"/>
              <a:t>repetitiva</a:t>
            </a:r>
            <a:r>
              <a:rPr lang="en-GB" altLang="en-US" b="1" i="1" dirty="0"/>
              <a:t> </a:t>
            </a:r>
            <a:r>
              <a:rPr lang="en-GB" altLang="en-US" dirty="0" err="1"/>
              <a:t>este</a:t>
            </a:r>
            <a:r>
              <a:rPr lang="en-GB" altLang="en-US" dirty="0"/>
              <a:t> </a:t>
            </a:r>
            <a:r>
              <a:rPr lang="en-GB" altLang="en-US" dirty="0" err="1"/>
              <a:t>valoarea</a:t>
            </a:r>
            <a:r>
              <a:rPr lang="en-GB" altLang="en-US" dirty="0"/>
              <a:t> </a:t>
            </a:r>
            <a:r>
              <a:rPr lang="en-GB" altLang="en-US" dirty="0" err="1"/>
              <a:t>instantanee</a:t>
            </a:r>
            <a:r>
              <a:rPr lang="en-GB" altLang="en-US" dirty="0"/>
              <a:t> maxima a </a:t>
            </a:r>
            <a:r>
              <a:rPr lang="en-GB" altLang="en-US" dirty="0" err="1"/>
              <a:t>tensiunii</a:t>
            </a:r>
            <a:r>
              <a:rPr lang="en-GB" altLang="en-US" dirty="0"/>
              <a:t> inverse </a:t>
            </a:r>
            <a:r>
              <a:rPr lang="en-GB" altLang="en-US" dirty="0" err="1"/>
              <a:t>incluzind</a:t>
            </a:r>
            <a:r>
              <a:rPr lang="en-GB" altLang="en-US" dirty="0"/>
              <a:t> </a:t>
            </a:r>
            <a:r>
              <a:rPr lang="en-GB" altLang="en-US" dirty="0" err="1"/>
              <a:t>toate</a:t>
            </a:r>
            <a:r>
              <a:rPr lang="en-GB" altLang="en-US" dirty="0"/>
              <a:t> </a:t>
            </a:r>
            <a:r>
              <a:rPr lang="en-GB" altLang="en-US" dirty="0" err="1"/>
              <a:t>tensiunile</a:t>
            </a:r>
            <a:r>
              <a:rPr lang="en-GB" altLang="en-US" dirty="0"/>
              <a:t> </a:t>
            </a:r>
            <a:r>
              <a:rPr lang="en-GB" altLang="en-US" dirty="0" err="1"/>
              <a:t>tranzistorii</a:t>
            </a:r>
            <a:r>
              <a:rPr lang="en-GB" altLang="en-US" dirty="0"/>
              <a:t> repetitive.</a:t>
            </a:r>
          </a:p>
          <a:p>
            <a:r>
              <a:rPr lang="en-GB" altLang="en-US" sz="2400" b="1" dirty="0"/>
              <a:t>I</a:t>
            </a:r>
            <a:r>
              <a:rPr lang="en-GB" altLang="en-US" sz="2400" b="1" baseline="-25000" dirty="0"/>
              <a:t>TSM</a:t>
            </a:r>
            <a:r>
              <a:rPr lang="en-GB" altLang="en-US" b="1" dirty="0"/>
              <a:t> </a:t>
            </a:r>
            <a:r>
              <a:rPr lang="ro-RO" altLang="en-US" b="1" dirty="0"/>
              <a:t>- c</a:t>
            </a:r>
            <a:r>
              <a:rPr lang="en-GB" altLang="en-US" b="1" dirty="0" err="1"/>
              <a:t>urentul</a:t>
            </a:r>
            <a:r>
              <a:rPr lang="en-GB" altLang="en-US" b="1" dirty="0"/>
              <a:t> de </a:t>
            </a:r>
            <a:r>
              <a:rPr lang="en-GB" altLang="en-US" b="1" dirty="0" err="1"/>
              <a:t>suprasarcina</a:t>
            </a:r>
            <a:r>
              <a:rPr lang="en-GB" altLang="en-US" b="1" dirty="0"/>
              <a:t> </a:t>
            </a:r>
            <a:r>
              <a:rPr lang="en-GB" altLang="en-US" b="1" dirty="0" err="1"/>
              <a:t>accidentala</a:t>
            </a:r>
            <a:r>
              <a:rPr lang="en-GB" altLang="en-US" b="1" dirty="0"/>
              <a:t> in </a:t>
            </a:r>
            <a:r>
              <a:rPr lang="en-GB" altLang="en-US" b="1" dirty="0" err="1"/>
              <a:t>conductie</a:t>
            </a:r>
            <a:r>
              <a:rPr lang="en-GB" altLang="en-US" b="1" dirty="0"/>
              <a:t> </a:t>
            </a:r>
            <a:r>
              <a:rPr lang="en-GB" altLang="en-US" dirty="0" err="1"/>
              <a:t>este</a:t>
            </a:r>
            <a:r>
              <a:rPr lang="en-GB" altLang="en-US" dirty="0"/>
              <a:t> </a:t>
            </a:r>
            <a:r>
              <a:rPr lang="en-GB" altLang="en-US" dirty="0" err="1"/>
              <a:t>curentul</a:t>
            </a:r>
            <a:r>
              <a:rPr lang="en-GB" altLang="en-US" dirty="0"/>
              <a:t> de </a:t>
            </a:r>
            <a:r>
              <a:rPr lang="en-GB" altLang="en-US" dirty="0" err="1"/>
              <a:t>conductie</a:t>
            </a:r>
            <a:r>
              <a:rPr lang="en-GB" altLang="en-US" dirty="0"/>
              <a:t> de forma, </a:t>
            </a:r>
            <a:r>
              <a:rPr lang="en-GB" altLang="en-US" dirty="0" err="1"/>
              <a:t>amplitudine</a:t>
            </a:r>
            <a:r>
              <a:rPr lang="en-GB" altLang="en-US" dirty="0"/>
              <a:t> </a:t>
            </a:r>
            <a:r>
              <a:rPr lang="en-GB" altLang="en-US" dirty="0" err="1"/>
              <a:t>si</a:t>
            </a:r>
            <a:r>
              <a:rPr lang="en-GB" altLang="en-US" dirty="0"/>
              <a:t> </a:t>
            </a:r>
            <a:r>
              <a:rPr lang="en-GB" altLang="en-US" dirty="0" err="1"/>
              <a:t>durata</a:t>
            </a:r>
            <a:r>
              <a:rPr lang="en-GB" altLang="en-US" dirty="0"/>
              <a:t> </a:t>
            </a:r>
            <a:r>
              <a:rPr lang="en-GB" altLang="en-US" dirty="0" err="1"/>
              <a:t>specificata</a:t>
            </a:r>
            <a:r>
              <a:rPr lang="en-GB" altLang="en-US" dirty="0"/>
              <a:t>, care nu </a:t>
            </a:r>
            <a:r>
              <a:rPr lang="en-GB" altLang="en-US" dirty="0" err="1"/>
              <a:t>distruge</a:t>
            </a:r>
            <a:r>
              <a:rPr lang="en-GB" altLang="en-US" dirty="0"/>
              <a:t> </a:t>
            </a:r>
            <a:r>
              <a:rPr lang="en-GB" altLang="en-US" dirty="0" err="1"/>
              <a:t>dispozitivul</a:t>
            </a:r>
            <a:r>
              <a:rPr lang="en-GB" altLang="en-US" dirty="0"/>
              <a:t>.</a:t>
            </a:r>
          </a:p>
          <a:p>
            <a:r>
              <a:rPr lang="en-GB" altLang="en-US" sz="2400" b="1" dirty="0"/>
              <a:t>di/</a:t>
            </a:r>
            <a:r>
              <a:rPr lang="en-GB" altLang="en-US" sz="2400" b="1" dirty="0" err="1"/>
              <a:t>dt</a:t>
            </a:r>
            <a:r>
              <a:rPr lang="en-GB" altLang="en-US" sz="2400" b="1" dirty="0"/>
              <a:t> </a:t>
            </a:r>
            <a:r>
              <a:rPr lang="ro-RO" altLang="en-US" sz="2400" b="1" dirty="0"/>
              <a:t>- </a:t>
            </a:r>
            <a:r>
              <a:rPr lang="ro-RO" altLang="en-US" sz="2400" b="1" i="1" dirty="0"/>
              <a:t>v</a:t>
            </a:r>
            <a:r>
              <a:rPr lang="en-GB" altLang="en-US" b="1" i="1" dirty="0" err="1"/>
              <a:t>iteza</a:t>
            </a:r>
            <a:r>
              <a:rPr lang="en-GB" altLang="en-US" b="1" i="1" dirty="0"/>
              <a:t> </a:t>
            </a:r>
            <a:r>
              <a:rPr lang="en-GB" altLang="en-US" b="1" i="1" dirty="0" err="1"/>
              <a:t>critica</a:t>
            </a:r>
            <a:r>
              <a:rPr lang="en-GB" altLang="en-US" b="1" i="1" dirty="0"/>
              <a:t> de </a:t>
            </a:r>
            <a:r>
              <a:rPr lang="en-GB" altLang="en-US" b="1" i="1" dirty="0" err="1"/>
              <a:t>crestere</a:t>
            </a:r>
            <a:r>
              <a:rPr lang="en-GB" altLang="en-US" b="1" i="1" dirty="0"/>
              <a:t> a </a:t>
            </a:r>
            <a:r>
              <a:rPr lang="en-GB" altLang="en-US" b="1" i="1" dirty="0" err="1"/>
              <a:t>curentului</a:t>
            </a:r>
            <a:r>
              <a:rPr lang="en-GB" altLang="en-US" b="1" i="1" dirty="0"/>
              <a:t> de </a:t>
            </a:r>
            <a:r>
              <a:rPr lang="en-GB" altLang="en-US" b="1" i="1" dirty="0" err="1"/>
              <a:t>conductie</a:t>
            </a:r>
            <a:r>
              <a:rPr lang="en-GB" altLang="en-US" b="1" i="1" dirty="0"/>
              <a:t> </a:t>
            </a:r>
            <a:r>
              <a:rPr lang="en-GB" altLang="en-US" dirty="0" err="1"/>
              <a:t>este</a:t>
            </a:r>
            <a:r>
              <a:rPr lang="en-GB" altLang="en-US" dirty="0"/>
              <a:t> </a:t>
            </a:r>
            <a:r>
              <a:rPr lang="en-GB" altLang="en-US" dirty="0" err="1"/>
              <a:t>viteza</a:t>
            </a:r>
            <a:r>
              <a:rPr lang="en-GB" altLang="en-US" dirty="0"/>
              <a:t> de </a:t>
            </a:r>
            <a:r>
              <a:rPr lang="en-GB" altLang="en-US" dirty="0" err="1"/>
              <a:t>crestere</a:t>
            </a:r>
            <a:r>
              <a:rPr lang="en-GB" altLang="en-US" dirty="0"/>
              <a:t> </a:t>
            </a:r>
            <a:r>
              <a:rPr lang="ro-RO" altLang="en-US" dirty="0"/>
              <a:t>maximă </a:t>
            </a:r>
            <a:r>
              <a:rPr lang="en-GB" altLang="en-US" dirty="0"/>
              <a:t>a </a:t>
            </a:r>
            <a:r>
              <a:rPr lang="en-GB" altLang="en-US" dirty="0" err="1"/>
              <a:t>curentului</a:t>
            </a:r>
            <a:r>
              <a:rPr lang="en-GB" altLang="en-US" dirty="0"/>
              <a:t> in stare de </a:t>
            </a:r>
            <a:r>
              <a:rPr lang="en-GB" altLang="en-US" dirty="0" err="1"/>
              <a:t>conductie</a:t>
            </a:r>
            <a:r>
              <a:rPr lang="en-GB" altLang="en-US" dirty="0"/>
              <a:t> </a:t>
            </a:r>
            <a:r>
              <a:rPr lang="en-GB" altLang="en-US" dirty="0" err="1"/>
              <a:t>pe</a:t>
            </a:r>
            <a:r>
              <a:rPr lang="en-GB" altLang="en-US" dirty="0"/>
              <a:t> care </a:t>
            </a:r>
            <a:r>
              <a:rPr lang="en-GB" altLang="en-US" dirty="0" err="1"/>
              <a:t>tiristorul</a:t>
            </a:r>
            <a:r>
              <a:rPr lang="en-GB" altLang="en-US" dirty="0"/>
              <a:t> o </a:t>
            </a:r>
            <a:r>
              <a:rPr lang="en-GB" altLang="en-US" dirty="0" err="1"/>
              <a:t>poate</a:t>
            </a:r>
            <a:r>
              <a:rPr lang="en-GB" altLang="en-US" dirty="0"/>
              <a:t> </a:t>
            </a:r>
            <a:r>
              <a:rPr lang="en-GB" altLang="en-US" dirty="0" err="1"/>
              <a:t>suporta</a:t>
            </a:r>
            <a:r>
              <a:rPr lang="en-GB" altLang="en-US" dirty="0"/>
              <a:t> </a:t>
            </a:r>
            <a:endParaRPr lang="ro-RO" altLang="en-US" dirty="0"/>
          </a:p>
          <a:p>
            <a:r>
              <a:rPr lang="en-GB" altLang="en-US" sz="2400" b="1" dirty="0"/>
              <a:t>du/</a:t>
            </a:r>
            <a:r>
              <a:rPr lang="en-GB" altLang="en-US" sz="2400" b="1" dirty="0" err="1"/>
              <a:t>dt</a:t>
            </a:r>
            <a:r>
              <a:rPr lang="en-GB" altLang="en-US" sz="2400" b="1" dirty="0"/>
              <a:t> </a:t>
            </a:r>
            <a:r>
              <a:rPr lang="ro-RO" altLang="en-US" b="1" dirty="0"/>
              <a:t> -</a:t>
            </a:r>
            <a:r>
              <a:rPr lang="ro-RO" altLang="en-US" b="1" i="1" dirty="0"/>
              <a:t>v</a:t>
            </a:r>
            <a:r>
              <a:rPr lang="en-GB" altLang="en-US" b="1" i="1" dirty="0" err="1"/>
              <a:t>iteza</a:t>
            </a:r>
            <a:r>
              <a:rPr lang="en-GB" altLang="en-US" b="1" i="1" dirty="0"/>
              <a:t> </a:t>
            </a:r>
            <a:r>
              <a:rPr lang="en-GB" altLang="en-US" b="1" i="1" dirty="0" err="1"/>
              <a:t>critica</a:t>
            </a:r>
            <a:r>
              <a:rPr lang="en-GB" altLang="en-US" b="1" i="1" dirty="0"/>
              <a:t> de </a:t>
            </a:r>
            <a:r>
              <a:rPr lang="en-GB" altLang="en-US" b="1" i="1" dirty="0" err="1"/>
              <a:t>crestere</a:t>
            </a:r>
            <a:r>
              <a:rPr lang="en-GB" altLang="en-US" b="1" i="1" dirty="0"/>
              <a:t> a </a:t>
            </a:r>
            <a:r>
              <a:rPr lang="en-GB" altLang="en-US" b="1" i="1" dirty="0" err="1"/>
              <a:t>tensiunii</a:t>
            </a:r>
            <a:r>
              <a:rPr lang="en-GB" altLang="en-US" b="1" i="1" dirty="0"/>
              <a:t> in stare de </a:t>
            </a:r>
            <a:r>
              <a:rPr lang="en-GB" altLang="en-US" b="1" i="1" dirty="0" err="1"/>
              <a:t>blocare</a:t>
            </a:r>
            <a:r>
              <a:rPr lang="en-GB" altLang="en-US" b="1" i="1" dirty="0"/>
              <a:t> </a:t>
            </a:r>
            <a:r>
              <a:rPr lang="en-GB" altLang="en-US" dirty="0" err="1"/>
              <a:t>este</a:t>
            </a:r>
            <a:r>
              <a:rPr lang="en-GB" altLang="en-US" dirty="0"/>
              <a:t> </a:t>
            </a:r>
            <a:r>
              <a:rPr lang="en-GB" altLang="en-US" dirty="0" err="1"/>
              <a:t>viteza</a:t>
            </a:r>
            <a:r>
              <a:rPr lang="en-GB" altLang="en-US" dirty="0"/>
              <a:t> de </a:t>
            </a:r>
            <a:r>
              <a:rPr lang="en-GB" altLang="en-US" dirty="0" err="1"/>
              <a:t>crestere</a:t>
            </a:r>
            <a:r>
              <a:rPr lang="en-GB" altLang="en-US" dirty="0"/>
              <a:t> </a:t>
            </a:r>
            <a:r>
              <a:rPr lang="ro-RO" altLang="en-US" dirty="0"/>
              <a:t>minimă </a:t>
            </a:r>
            <a:r>
              <a:rPr lang="en-GB" altLang="en-US" dirty="0"/>
              <a:t>a </a:t>
            </a:r>
            <a:r>
              <a:rPr lang="en-GB" altLang="en-US" dirty="0" err="1"/>
              <a:t>tensiunii</a:t>
            </a:r>
            <a:r>
              <a:rPr lang="en-GB" altLang="en-US" dirty="0"/>
              <a:t> care </a:t>
            </a:r>
            <a:r>
              <a:rPr lang="en-GB" altLang="en-US" dirty="0" err="1"/>
              <a:t>antreneaza</a:t>
            </a:r>
            <a:r>
              <a:rPr lang="en-GB" altLang="en-US" dirty="0"/>
              <a:t> in </a:t>
            </a:r>
            <a:r>
              <a:rPr lang="en-GB" altLang="en-US" dirty="0" err="1"/>
              <a:t>conditii</a:t>
            </a:r>
            <a:r>
              <a:rPr lang="en-GB" altLang="en-US" dirty="0"/>
              <a:t> </a:t>
            </a:r>
            <a:r>
              <a:rPr lang="en-GB" altLang="en-US" dirty="0" err="1"/>
              <a:t>specifice</a:t>
            </a:r>
            <a:r>
              <a:rPr lang="en-GB" altLang="en-US" dirty="0"/>
              <a:t> </a:t>
            </a:r>
            <a:r>
              <a:rPr lang="en-GB" altLang="en-US" dirty="0" err="1"/>
              <a:t>comutarea</a:t>
            </a:r>
            <a:r>
              <a:rPr lang="en-GB" altLang="en-US" dirty="0"/>
              <a:t> din </a:t>
            </a:r>
            <a:r>
              <a:rPr lang="en-GB" altLang="en-US" dirty="0" err="1"/>
              <a:t>starea</a:t>
            </a:r>
            <a:r>
              <a:rPr lang="en-GB" altLang="en-US" dirty="0"/>
              <a:t> de </a:t>
            </a:r>
            <a:r>
              <a:rPr lang="en-GB" altLang="en-US" dirty="0" err="1"/>
              <a:t>blocare</a:t>
            </a:r>
            <a:r>
              <a:rPr lang="en-GB" altLang="en-US" dirty="0"/>
              <a:t> in </a:t>
            </a:r>
            <a:r>
              <a:rPr lang="en-GB" altLang="en-US" dirty="0" err="1"/>
              <a:t>starea</a:t>
            </a:r>
            <a:r>
              <a:rPr lang="en-GB" altLang="en-US" dirty="0"/>
              <a:t> de </a:t>
            </a:r>
            <a:r>
              <a:rPr lang="en-GB" altLang="en-US" dirty="0" err="1"/>
              <a:t>conductie</a:t>
            </a:r>
            <a:r>
              <a:rPr lang="en-GB" altLang="en-US" dirty="0"/>
              <a:t> </a:t>
            </a:r>
          </a:p>
          <a:p>
            <a:r>
              <a:rPr lang="en-GB" altLang="en-US" sz="2400" b="1" dirty="0" err="1"/>
              <a:t>t</a:t>
            </a:r>
            <a:r>
              <a:rPr lang="en-GB" altLang="en-US" sz="2400" b="1" baseline="-25000" dirty="0" err="1"/>
              <a:t>q</a:t>
            </a:r>
            <a:r>
              <a:rPr lang="en-GB" altLang="en-US" sz="2400" b="1" dirty="0"/>
              <a:t> </a:t>
            </a:r>
            <a:r>
              <a:rPr lang="ro-RO" altLang="en-US" sz="2400" b="1" dirty="0"/>
              <a:t>–</a:t>
            </a:r>
            <a:r>
              <a:rPr lang="ro-RO" altLang="en-US" sz="2400" b="1" i="1" dirty="0"/>
              <a:t>t</a:t>
            </a:r>
            <a:r>
              <a:rPr lang="en-US" altLang="en-US" sz="2400" b="1" i="1" dirty="0" err="1"/>
              <a:t>impul</a:t>
            </a:r>
            <a:r>
              <a:rPr lang="en-US" altLang="en-US" sz="2400" b="1" i="1" dirty="0"/>
              <a:t> </a:t>
            </a:r>
            <a:r>
              <a:rPr lang="en-GB" altLang="en-US" b="1" i="1" dirty="0"/>
              <a:t>de </a:t>
            </a:r>
            <a:r>
              <a:rPr lang="en-GB" altLang="en-US" b="1" i="1" dirty="0" err="1"/>
              <a:t>dezamorsare</a:t>
            </a:r>
            <a:r>
              <a:rPr lang="en-GB" altLang="en-US" b="1" i="1" dirty="0"/>
              <a:t> </a:t>
            </a:r>
            <a:r>
              <a:rPr lang="en-GB" altLang="en-US" b="1" i="1" dirty="0" err="1"/>
              <a:t>prin</a:t>
            </a:r>
            <a:r>
              <a:rPr lang="en-GB" altLang="en-US" b="1" i="1" dirty="0"/>
              <a:t> </a:t>
            </a:r>
            <a:r>
              <a:rPr lang="en-GB" altLang="en-US" b="1" i="1" dirty="0" err="1"/>
              <a:t>comutarea</a:t>
            </a:r>
            <a:r>
              <a:rPr lang="en-GB" altLang="en-US" b="1" i="1" dirty="0"/>
              <a:t> </a:t>
            </a:r>
            <a:r>
              <a:rPr lang="en-GB" altLang="en-US" b="1" i="1" dirty="0" err="1"/>
              <a:t>circuitului</a:t>
            </a:r>
            <a:r>
              <a:rPr lang="en-GB" altLang="en-US" b="1" i="1" dirty="0"/>
              <a:t> </a:t>
            </a:r>
            <a:r>
              <a:rPr lang="en-GB" altLang="en-US" dirty="0" err="1"/>
              <a:t>este</a:t>
            </a:r>
            <a:r>
              <a:rPr lang="en-GB" altLang="en-US" dirty="0"/>
              <a:t> </a:t>
            </a:r>
            <a:r>
              <a:rPr lang="en-GB" altLang="en-US" dirty="0" err="1"/>
              <a:t>intervalul</a:t>
            </a:r>
            <a:r>
              <a:rPr lang="en-GB" altLang="en-US" dirty="0"/>
              <a:t> de </a:t>
            </a:r>
            <a:r>
              <a:rPr lang="en-GB" altLang="en-US" dirty="0" err="1"/>
              <a:t>timp</a:t>
            </a:r>
            <a:r>
              <a:rPr lang="en-GB" altLang="en-US" dirty="0"/>
              <a:t> </a:t>
            </a:r>
            <a:r>
              <a:rPr lang="en-GB" altLang="en-US" dirty="0" err="1"/>
              <a:t>intre</a:t>
            </a:r>
            <a:r>
              <a:rPr lang="en-GB" altLang="en-US" dirty="0"/>
              <a:t> </a:t>
            </a:r>
            <a:r>
              <a:rPr lang="en-GB" altLang="en-US" dirty="0" err="1"/>
              <a:t>momentul</a:t>
            </a:r>
            <a:r>
              <a:rPr lang="en-GB" altLang="en-US" dirty="0"/>
              <a:t> in care </a:t>
            </a:r>
            <a:r>
              <a:rPr lang="en-GB" altLang="en-US" dirty="0" err="1"/>
              <a:t>curentul</a:t>
            </a:r>
            <a:r>
              <a:rPr lang="en-GB" altLang="en-US" dirty="0"/>
              <a:t> </a:t>
            </a:r>
            <a:r>
              <a:rPr lang="en-GB" altLang="en-US" dirty="0" err="1"/>
              <a:t>este</a:t>
            </a:r>
            <a:r>
              <a:rPr lang="en-GB" altLang="en-US" dirty="0"/>
              <a:t> </a:t>
            </a:r>
            <a:r>
              <a:rPr lang="en-GB" altLang="en-US" dirty="0" err="1"/>
              <a:t>nul</a:t>
            </a:r>
            <a:r>
              <a:rPr lang="en-GB" altLang="en-US" dirty="0"/>
              <a:t>, </a:t>
            </a:r>
            <a:r>
              <a:rPr lang="en-GB" altLang="en-US" dirty="0" err="1"/>
              <a:t>dupa</a:t>
            </a:r>
            <a:r>
              <a:rPr lang="en-GB" altLang="en-US" dirty="0"/>
              <a:t> </a:t>
            </a:r>
            <a:r>
              <a:rPr lang="en-GB" altLang="en-US" dirty="0" err="1"/>
              <a:t>comutarea</a:t>
            </a:r>
            <a:r>
              <a:rPr lang="en-GB" altLang="en-US" dirty="0"/>
              <a:t> </a:t>
            </a:r>
            <a:r>
              <a:rPr lang="en-GB" altLang="en-US" dirty="0" err="1"/>
              <a:t>exterioara</a:t>
            </a:r>
            <a:r>
              <a:rPr lang="en-GB" altLang="en-US" dirty="0"/>
              <a:t> a </a:t>
            </a:r>
            <a:r>
              <a:rPr lang="en-GB" altLang="en-US" dirty="0" err="1"/>
              <a:t>circuitului</a:t>
            </a:r>
            <a:r>
              <a:rPr lang="en-GB" altLang="en-US" dirty="0"/>
              <a:t> </a:t>
            </a:r>
            <a:r>
              <a:rPr lang="en-GB" altLang="en-US" dirty="0" err="1"/>
              <a:t>si</a:t>
            </a:r>
            <a:r>
              <a:rPr lang="en-GB" altLang="en-US" dirty="0"/>
              <a:t> </a:t>
            </a:r>
            <a:r>
              <a:rPr lang="en-GB" altLang="en-US" dirty="0" err="1"/>
              <a:t>momentul</a:t>
            </a:r>
            <a:r>
              <a:rPr lang="en-GB" altLang="en-US" dirty="0"/>
              <a:t> in care </a:t>
            </a:r>
            <a:r>
              <a:rPr lang="en-GB" altLang="en-US" dirty="0" err="1"/>
              <a:t>tensiunea</a:t>
            </a:r>
            <a:r>
              <a:rPr lang="en-GB" altLang="en-US" dirty="0"/>
              <a:t> </a:t>
            </a:r>
            <a:r>
              <a:rPr lang="en-GB" altLang="en-US" dirty="0" err="1"/>
              <a:t>anodica</a:t>
            </a:r>
            <a:r>
              <a:rPr lang="en-GB" altLang="en-US" dirty="0"/>
              <a:t> </a:t>
            </a:r>
            <a:r>
              <a:rPr lang="en-GB" altLang="en-US" dirty="0" err="1"/>
              <a:t>pe</a:t>
            </a:r>
            <a:r>
              <a:rPr lang="en-GB" altLang="en-US" dirty="0"/>
              <a:t> care o </a:t>
            </a:r>
            <a:r>
              <a:rPr lang="en-GB" altLang="en-US" dirty="0" err="1"/>
              <a:t>poate</a:t>
            </a:r>
            <a:r>
              <a:rPr lang="en-GB" altLang="en-US" dirty="0"/>
              <a:t> </a:t>
            </a:r>
            <a:r>
              <a:rPr lang="en-GB" altLang="en-US" dirty="0" err="1"/>
              <a:t>suporta</a:t>
            </a:r>
            <a:r>
              <a:rPr lang="en-GB" altLang="en-US" dirty="0"/>
              <a:t> </a:t>
            </a:r>
            <a:r>
              <a:rPr lang="en-GB" altLang="en-US" dirty="0" err="1"/>
              <a:t>tiristorul</a:t>
            </a:r>
            <a:r>
              <a:rPr lang="en-GB" altLang="en-US" dirty="0"/>
              <a:t> </a:t>
            </a:r>
            <a:r>
              <a:rPr lang="en-GB" altLang="en-US" dirty="0" err="1"/>
              <a:t>fara</a:t>
            </a:r>
            <a:r>
              <a:rPr lang="en-GB" altLang="en-US" dirty="0"/>
              <a:t> a se </a:t>
            </a:r>
            <a:r>
              <a:rPr lang="en-GB" altLang="en-US" dirty="0" err="1"/>
              <a:t>reaprinde</a:t>
            </a:r>
            <a:r>
              <a:rPr lang="en-GB" altLang="en-US" dirty="0"/>
              <a:t> </a:t>
            </a:r>
            <a:r>
              <a:rPr lang="en-GB" altLang="en-US" dirty="0" err="1"/>
              <a:t>trece</a:t>
            </a:r>
            <a:r>
              <a:rPr lang="en-GB" altLang="en-US" dirty="0"/>
              <a:t> </a:t>
            </a:r>
            <a:r>
              <a:rPr lang="en-GB" altLang="en-US" dirty="0" err="1"/>
              <a:t>prin</a:t>
            </a:r>
            <a:r>
              <a:rPr lang="en-GB" altLang="en-US" dirty="0"/>
              <a:t> 0. </a:t>
            </a:r>
          </a:p>
        </p:txBody>
      </p:sp>
      <p:sp>
        <p:nvSpPr>
          <p:cNvPr id="2" name="Title 1">
            <a:extLst>
              <a:ext uri="{FF2B5EF4-FFF2-40B4-BE49-F238E27FC236}">
                <a16:creationId xmlns:a16="http://schemas.microsoft.com/office/drawing/2014/main" id="{00FC82A1-37E6-52A3-747A-C4DB28A2750B}"/>
              </a:ext>
            </a:extLst>
          </p:cNvPr>
          <p:cNvSpPr>
            <a:spLocks noGrp="1"/>
          </p:cNvSpPr>
          <p:nvPr>
            <p:ph type="title"/>
          </p:nvPr>
        </p:nvSpPr>
        <p:spPr>
          <a:xfrm>
            <a:off x="2809875" y="218266"/>
            <a:ext cx="6572250" cy="566738"/>
          </a:xfrm>
        </p:spPr>
        <p:txBody>
          <a:bodyPr>
            <a:normAutofit fontScale="90000"/>
          </a:bodyPr>
          <a:lstStyle/>
          <a:p>
            <a:pPr>
              <a:defRPr/>
            </a:pPr>
            <a:r>
              <a:rPr lang="ro-RO" b="1" dirty="0"/>
              <a:t>Parametrii tiristoarelor</a:t>
            </a:r>
            <a:endParaRPr lang="en-GB" b="1" dirty="0"/>
          </a:p>
        </p:txBody>
      </p:sp>
    </p:spTree>
    <p:extLst>
      <p:ext uri="{BB962C8B-B14F-4D97-AF65-F5344CB8AC3E}">
        <p14:creationId xmlns:p14="http://schemas.microsoft.com/office/powerpoint/2010/main" val="21002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yristor, DIAC and TRIAC Symbols">
            <a:extLst>
              <a:ext uri="{FF2B5EF4-FFF2-40B4-BE49-F238E27FC236}">
                <a16:creationId xmlns:a16="http://schemas.microsoft.com/office/drawing/2014/main" id="{36D6619A-8E3F-11DE-F707-45FE3E4A85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5859" y="139340"/>
            <a:ext cx="5995831" cy="657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47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a:t>Comandate în tensiune</a:t>
            </a:r>
          </a:p>
        </p:txBody>
      </p:sp>
      <p:sp>
        <p:nvSpPr>
          <p:cNvPr id="3" name="Content Placeholder 2"/>
          <p:cNvSpPr>
            <a:spLocks noGrp="1"/>
          </p:cNvSpPr>
          <p:nvPr>
            <p:ph idx="1"/>
          </p:nvPr>
        </p:nvSpPr>
        <p:spPr>
          <a:xfrm>
            <a:off x="838200" y="1825625"/>
            <a:ext cx="10515600" cy="2522257"/>
          </a:xfrm>
        </p:spPr>
        <p:txBody>
          <a:bodyPr/>
          <a:lstStyle/>
          <a:p>
            <a:r>
              <a:rPr lang="ro-RO" dirty="0"/>
              <a:t>Se mai numesc dispozitive semiconductoare de putere cu GRILĂ MOS sau GRILĂ IZOLATĂ</a:t>
            </a:r>
          </a:p>
          <a:p>
            <a:endParaRPr lang="ro-RO" dirty="0"/>
          </a:p>
          <a:p>
            <a:r>
              <a:rPr lang="ro-RO" dirty="0"/>
              <a:t>MOSFET de putere</a:t>
            </a:r>
          </a:p>
          <a:p>
            <a:r>
              <a:rPr lang="ro-RO" dirty="0"/>
              <a:t>IGBT (Insulated Gate Bipolar Tranzistor)</a:t>
            </a:r>
          </a:p>
          <a:p>
            <a:endParaRPr lang="ro-RO" dirty="0"/>
          </a:p>
          <a:p>
            <a:endParaRPr lang="ro-RO" dirty="0"/>
          </a:p>
        </p:txBody>
      </p:sp>
    </p:spTree>
    <p:extLst>
      <p:ext uri="{BB962C8B-B14F-4D97-AF65-F5344CB8AC3E}">
        <p14:creationId xmlns:p14="http://schemas.microsoft.com/office/powerpoint/2010/main" val="242221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28600"/>
            <a:ext cx="6572250" cy="490538"/>
          </a:xfrm>
        </p:spPr>
        <p:txBody>
          <a:bodyPr>
            <a:normAutofit fontScale="90000"/>
          </a:bodyPr>
          <a:lstStyle/>
          <a:p>
            <a:pPr>
              <a:defRPr/>
            </a:pPr>
            <a:r>
              <a:rPr lang="ro-MD" dirty="0"/>
              <a:t>Aplicațiile tiristoarelor</a:t>
            </a:r>
            <a:endParaRPr lang="en-US" dirty="0"/>
          </a:p>
        </p:txBody>
      </p:sp>
      <p:sp>
        <p:nvSpPr>
          <p:cNvPr id="70659" name="Content Placeholder 2"/>
          <p:cNvSpPr>
            <a:spLocks noGrp="1"/>
          </p:cNvSpPr>
          <p:nvPr>
            <p:ph idx="1"/>
          </p:nvPr>
        </p:nvSpPr>
        <p:spPr>
          <a:xfrm>
            <a:off x="1752599" y="838200"/>
            <a:ext cx="10212660" cy="5796776"/>
          </a:xfrm>
        </p:spPr>
        <p:txBody>
          <a:bodyPr/>
          <a:lstStyle/>
          <a:p>
            <a:r>
              <a:rPr lang="en-US" altLang="en-US" sz="2400" dirty="0"/>
              <a:t>Control de c.a. (</a:t>
            </a:r>
            <a:r>
              <a:rPr lang="en-US" altLang="en-US" sz="2400" dirty="0" err="1"/>
              <a:t>inclusiv</a:t>
            </a:r>
            <a:r>
              <a:rPr lang="en-US" altLang="en-US" sz="2400" dirty="0"/>
              <a:t> </a:t>
            </a:r>
            <a:r>
              <a:rPr lang="en-US" altLang="en-US" sz="2400" dirty="0" err="1"/>
              <a:t>lumini</a:t>
            </a:r>
            <a:r>
              <a:rPr lang="en-US" altLang="en-US" sz="2400" dirty="0"/>
              <a:t>, </a:t>
            </a:r>
            <a:r>
              <a:rPr lang="en-US" altLang="en-US" sz="2400" dirty="0" err="1"/>
              <a:t>motoare</a:t>
            </a:r>
            <a:r>
              <a:rPr lang="en-US" altLang="en-US" sz="2400" dirty="0"/>
              <a:t> </a:t>
            </a:r>
            <a:r>
              <a:rPr lang="en-US" altLang="en-US" sz="2400" dirty="0" err="1"/>
              <a:t>etc</a:t>
            </a:r>
            <a:r>
              <a:rPr lang="en-US" altLang="en-US" sz="2400" dirty="0"/>
              <a:t>).</a:t>
            </a:r>
          </a:p>
          <a:p>
            <a:r>
              <a:rPr lang="ro-RO" altLang="en-US" sz="2400" dirty="0"/>
              <a:t>P</a:t>
            </a:r>
            <a:r>
              <a:rPr lang="en-US" altLang="en-US" sz="2400" dirty="0" err="1"/>
              <a:t>rotecție</a:t>
            </a:r>
            <a:r>
              <a:rPr lang="en-US" altLang="en-US" sz="2400" dirty="0"/>
              <a:t> la </a:t>
            </a:r>
            <a:r>
              <a:rPr lang="en-US" altLang="en-US" sz="2400" dirty="0" err="1"/>
              <a:t>supratensiune</a:t>
            </a:r>
            <a:r>
              <a:rPr lang="en-US" altLang="en-US" sz="2400" dirty="0"/>
              <a:t> </a:t>
            </a:r>
            <a:r>
              <a:rPr lang="en-US" altLang="en-US" sz="2400" dirty="0" err="1"/>
              <a:t>pentru</a:t>
            </a:r>
            <a:r>
              <a:rPr lang="en-US" altLang="en-US" sz="2400" dirty="0"/>
              <a:t> </a:t>
            </a:r>
            <a:r>
              <a:rPr lang="en-US" altLang="en-US" sz="2400" dirty="0" err="1"/>
              <a:t>surse</a:t>
            </a:r>
            <a:r>
              <a:rPr lang="en-US" altLang="en-US" sz="2400" dirty="0"/>
              <a:t> de </a:t>
            </a:r>
            <a:r>
              <a:rPr lang="en-US" altLang="en-US" sz="2400" dirty="0" err="1"/>
              <a:t>alimentare</a:t>
            </a:r>
            <a:r>
              <a:rPr lang="en-US" altLang="en-US" sz="2400" dirty="0"/>
              <a:t>.</a:t>
            </a:r>
          </a:p>
          <a:p>
            <a:r>
              <a:rPr lang="en-US" altLang="en-US" sz="2400" dirty="0" err="1"/>
              <a:t>Comutare</a:t>
            </a:r>
            <a:r>
              <a:rPr lang="en-US" altLang="en-US" sz="2400" dirty="0"/>
              <a:t> la c.a.</a:t>
            </a:r>
            <a:r>
              <a:rPr lang="ro-RO" altLang="en-US" sz="2400" dirty="0"/>
              <a:t> (becuri, motoare…)</a:t>
            </a:r>
            <a:endParaRPr lang="en-US" altLang="en-US" sz="2400" dirty="0"/>
          </a:p>
          <a:p>
            <a:r>
              <a:rPr lang="en-US" altLang="en-US" sz="2400" dirty="0" err="1"/>
              <a:t>Elemente</a:t>
            </a:r>
            <a:r>
              <a:rPr lang="en-US" altLang="en-US" sz="2400" dirty="0"/>
              <a:t> de control </a:t>
            </a:r>
            <a:r>
              <a:rPr lang="en-US" altLang="en-US" sz="2400" dirty="0" err="1"/>
              <a:t>în</a:t>
            </a:r>
            <a:r>
              <a:rPr lang="en-US" altLang="en-US" sz="2400" dirty="0"/>
              <a:t> </a:t>
            </a:r>
            <a:r>
              <a:rPr lang="en-US" altLang="en-US" sz="2400" dirty="0" err="1"/>
              <a:t>unghi</a:t>
            </a:r>
            <a:r>
              <a:rPr lang="en-US" altLang="en-US" sz="2400" dirty="0"/>
              <a:t> de </a:t>
            </a:r>
            <a:r>
              <a:rPr lang="en-US" altLang="en-US" sz="2400" dirty="0" err="1"/>
              <a:t>fază</a:t>
            </a:r>
            <a:r>
              <a:rPr lang="en-US" altLang="en-US" sz="2400" dirty="0"/>
              <a:t> p/t </a:t>
            </a:r>
            <a:r>
              <a:rPr lang="en-US" altLang="en-US" sz="2400" dirty="0" err="1"/>
              <a:t>declanșare</a:t>
            </a:r>
            <a:r>
              <a:rPr lang="en-US" altLang="en-US" sz="2400" dirty="0"/>
              <a:t> </a:t>
            </a:r>
            <a:r>
              <a:rPr lang="en-US" altLang="en-US" sz="2400" dirty="0" err="1"/>
              <a:t>controlere</a:t>
            </a:r>
            <a:r>
              <a:rPr lang="en-US" altLang="en-US" sz="2400" dirty="0"/>
              <a:t>.</a:t>
            </a:r>
          </a:p>
          <a:p>
            <a:r>
              <a:rPr lang="en-US" altLang="en-US" sz="2400" dirty="0" err="1"/>
              <a:t>În</a:t>
            </a:r>
            <a:r>
              <a:rPr lang="en-US" altLang="en-US" sz="2400" dirty="0"/>
              <a:t> </a:t>
            </a:r>
            <a:r>
              <a:rPr lang="en-US" altLang="en-US" sz="2400" dirty="0" err="1"/>
              <a:t>cadrul</a:t>
            </a:r>
            <a:r>
              <a:rPr lang="en-US" altLang="en-US" sz="2400" dirty="0"/>
              <a:t> </a:t>
            </a:r>
            <a:r>
              <a:rPr lang="ro-RO" altLang="en-US" sz="2400" dirty="0"/>
              <a:t>flash </a:t>
            </a:r>
            <a:r>
              <a:rPr lang="en-US" altLang="en-US" sz="2400" dirty="0" err="1"/>
              <a:t>fotografice</a:t>
            </a:r>
            <a:r>
              <a:rPr lang="en-US" altLang="en-US" sz="2400" dirty="0"/>
              <a:t> cu </a:t>
            </a:r>
            <a:r>
              <a:rPr lang="en-US" altLang="en-US" sz="2400" dirty="0" err="1"/>
              <a:t>bliț</a:t>
            </a:r>
            <a:r>
              <a:rPr lang="en-US" altLang="en-US" sz="2400" dirty="0"/>
              <a:t>, </a:t>
            </a:r>
            <a:r>
              <a:rPr lang="en-US" altLang="en-US" sz="2400" dirty="0" err="1"/>
              <a:t>unde</a:t>
            </a:r>
            <a:r>
              <a:rPr lang="en-US" altLang="en-US" sz="2400" dirty="0"/>
              <a:t> </a:t>
            </a:r>
            <a:r>
              <a:rPr lang="en-US" altLang="en-US" sz="2400" dirty="0" err="1"/>
              <a:t>acționează</a:t>
            </a:r>
            <a:r>
              <a:rPr lang="en-US" altLang="en-US" sz="2400" dirty="0"/>
              <a:t> ca un </a:t>
            </a:r>
            <a:r>
              <a:rPr lang="en-US" altLang="en-US" sz="2400" dirty="0" err="1"/>
              <a:t>comutator</a:t>
            </a:r>
            <a:r>
              <a:rPr lang="en-US" altLang="en-US" sz="2400" dirty="0"/>
              <a:t> </a:t>
            </a:r>
            <a:r>
              <a:rPr lang="en-US" altLang="en-US" sz="2400" dirty="0" err="1"/>
              <a:t>pentru</a:t>
            </a:r>
            <a:r>
              <a:rPr lang="en-US" altLang="en-US" sz="2400" dirty="0"/>
              <a:t> a </a:t>
            </a:r>
            <a:r>
              <a:rPr lang="en-US" altLang="en-US" sz="2400" dirty="0" err="1"/>
              <a:t>descărca</a:t>
            </a:r>
            <a:r>
              <a:rPr lang="en-US" altLang="en-US" sz="2400" dirty="0"/>
              <a:t> o </a:t>
            </a:r>
            <a:r>
              <a:rPr lang="en-US" altLang="en-US" sz="2400" dirty="0" err="1"/>
              <a:t>tensiune</a:t>
            </a:r>
            <a:r>
              <a:rPr lang="en-US" altLang="en-US" sz="2400" dirty="0"/>
              <a:t> </a:t>
            </a:r>
            <a:r>
              <a:rPr lang="en-US" altLang="en-US" sz="2400" dirty="0" err="1"/>
              <a:t>stocată</a:t>
            </a:r>
            <a:r>
              <a:rPr lang="en-US" altLang="en-US" sz="2400" dirty="0"/>
              <a:t> </a:t>
            </a:r>
            <a:r>
              <a:rPr lang="en-US" altLang="en-US" sz="2400" dirty="0" err="1"/>
              <a:t>prin</a:t>
            </a:r>
            <a:r>
              <a:rPr lang="en-US" altLang="en-US" sz="2400" dirty="0"/>
              <a:t> </a:t>
            </a:r>
            <a:r>
              <a:rPr lang="en-US" altLang="en-US" sz="2400" dirty="0" err="1"/>
              <a:t>lampa</a:t>
            </a:r>
            <a:r>
              <a:rPr lang="en-US" altLang="en-US" sz="2400" dirty="0"/>
              <a:t> cu </a:t>
            </a:r>
            <a:r>
              <a:rPr lang="en-US" altLang="en-US" sz="2400" dirty="0" err="1"/>
              <a:t>bliț</a:t>
            </a:r>
            <a:r>
              <a:rPr lang="en-US" altLang="en-US" sz="2400" dirty="0"/>
              <a:t>, </a:t>
            </a:r>
            <a:r>
              <a:rPr lang="en-US" altLang="en-US" sz="2400" dirty="0" err="1"/>
              <a:t>apoi</a:t>
            </a:r>
            <a:r>
              <a:rPr lang="en-US" altLang="en-US" sz="2400" dirty="0"/>
              <a:t> o </a:t>
            </a:r>
            <a:r>
              <a:rPr lang="ro-RO" altLang="en-US" sz="2400" dirty="0"/>
              <a:t>închide </a:t>
            </a:r>
            <a:r>
              <a:rPr lang="en-US" altLang="en-US" sz="2400" dirty="0"/>
              <a:t>la </a:t>
            </a:r>
            <a:r>
              <a:rPr lang="en-US" altLang="en-US" sz="2400" dirty="0" err="1"/>
              <a:t>timpul</a:t>
            </a:r>
            <a:r>
              <a:rPr lang="en-US" altLang="en-US" sz="2400" dirty="0"/>
              <a:t> </a:t>
            </a:r>
            <a:r>
              <a:rPr lang="en-US" altLang="en-US" sz="2400" dirty="0" err="1"/>
              <a:t>dorit</a:t>
            </a:r>
            <a:r>
              <a:rPr lang="en-US" altLang="en-US" sz="2400" dirty="0"/>
              <a:t>.</a:t>
            </a:r>
          </a:p>
          <a:p>
            <a:r>
              <a:rPr lang="en-US" altLang="en-US" sz="2400" dirty="0" err="1"/>
              <a:t>Tiristorii</a:t>
            </a:r>
            <a:r>
              <a:rPr lang="en-US" altLang="en-US" sz="2400" dirty="0"/>
              <a:t> </a:t>
            </a:r>
            <a:r>
              <a:rPr lang="en-US" altLang="en-US" sz="2400" dirty="0" err="1"/>
              <a:t>sunt</a:t>
            </a:r>
            <a:r>
              <a:rPr lang="en-US" altLang="en-US" sz="2400" dirty="0"/>
              <a:t> </a:t>
            </a:r>
            <a:r>
              <a:rPr lang="en-US" altLang="en-US" sz="2400" dirty="0" err="1"/>
              <a:t>capabili</a:t>
            </a:r>
            <a:r>
              <a:rPr lang="en-US" altLang="en-US" sz="2400" dirty="0"/>
              <a:t> </a:t>
            </a:r>
            <a:r>
              <a:rPr lang="en-US" altLang="en-US" sz="2400" dirty="0" err="1"/>
              <a:t>să</a:t>
            </a:r>
            <a:r>
              <a:rPr lang="en-US" altLang="en-US" sz="2400" dirty="0"/>
              <a:t> </a:t>
            </a:r>
            <a:r>
              <a:rPr lang="en-US" altLang="en-US" sz="2400" dirty="0" err="1"/>
              <a:t>comute</a:t>
            </a:r>
            <a:r>
              <a:rPr lang="en-US" altLang="en-US" sz="2400" dirty="0"/>
              <a:t> </a:t>
            </a:r>
            <a:r>
              <a:rPr lang="en-US" altLang="en-US" sz="2400" dirty="0" err="1"/>
              <a:t>tensiuni</a:t>
            </a:r>
            <a:r>
              <a:rPr lang="en-US" altLang="en-US" sz="2400" dirty="0"/>
              <a:t> </a:t>
            </a:r>
            <a:r>
              <a:rPr lang="en-US" altLang="en-US" sz="2400" dirty="0" err="1"/>
              <a:t>înalte</a:t>
            </a:r>
            <a:r>
              <a:rPr lang="en-US" altLang="en-US" sz="2400" dirty="0"/>
              <a:t> </a:t>
            </a:r>
            <a:r>
              <a:rPr lang="en-US" altLang="en-US" sz="2400" dirty="0" err="1"/>
              <a:t>și</a:t>
            </a:r>
            <a:r>
              <a:rPr lang="en-US" altLang="en-US" sz="2400" dirty="0"/>
              <a:t> </a:t>
            </a:r>
            <a:r>
              <a:rPr lang="en-US" altLang="en-US" sz="2400" dirty="0" err="1"/>
              <a:t>să</a:t>
            </a:r>
            <a:r>
              <a:rPr lang="en-US" altLang="en-US" sz="2400" dirty="0"/>
              <a:t> </a:t>
            </a:r>
            <a:r>
              <a:rPr lang="en-US" altLang="en-US" sz="2400" dirty="0" err="1"/>
              <a:t>reziste</a:t>
            </a:r>
            <a:r>
              <a:rPr lang="en-US" altLang="en-US" sz="2400" dirty="0"/>
              <a:t> la </a:t>
            </a:r>
            <a:r>
              <a:rPr lang="en-US" altLang="en-US" sz="2400" dirty="0" err="1"/>
              <a:t>tensiuni</a:t>
            </a:r>
            <a:r>
              <a:rPr lang="en-US" altLang="en-US" sz="2400" dirty="0"/>
              <a:t> </a:t>
            </a:r>
            <a:r>
              <a:rPr lang="en-US" altLang="en-US" sz="2400" dirty="0" err="1"/>
              <a:t>inversă</a:t>
            </a:r>
            <a:r>
              <a:rPr lang="en-US" altLang="en-US" sz="2400" dirty="0"/>
              <a:t>, </a:t>
            </a:r>
            <a:r>
              <a:rPr lang="en-US" altLang="en-US" sz="2400" dirty="0" err="1"/>
              <a:t>ceea</a:t>
            </a:r>
            <a:r>
              <a:rPr lang="en-US" altLang="en-US" sz="2400" dirty="0"/>
              <a:t> </a:t>
            </a:r>
            <a:r>
              <a:rPr lang="en-US" altLang="en-US" sz="2400" dirty="0" err="1"/>
              <a:t>ce</a:t>
            </a:r>
            <a:r>
              <a:rPr lang="en-US" altLang="en-US" sz="2400" dirty="0"/>
              <a:t> le face </a:t>
            </a:r>
            <a:r>
              <a:rPr lang="en-US" altLang="en-US" sz="2400" dirty="0" err="1"/>
              <a:t>ideale</a:t>
            </a:r>
            <a:r>
              <a:rPr lang="en-US" altLang="en-US" sz="2400" dirty="0"/>
              <a:t> </a:t>
            </a:r>
            <a:r>
              <a:rPr lang="en-US" altLang="en-US" sz="2400" dirty="0" err="1"/>
              <a:t>pentru</a:t>
            </a:r>
            <a:r>
              <a:rPr lang="en-US" altLang="en-US" sz="2400" dirty="0"/>
              <a:t> </a:t>
            </a:r>
            <a:r>
              <a:rPr lang="en-US" altLang="en-US" sz="2400" dirty="0" err="1"/>
              <a:t>comutarea</a:t>
            </a:r>
            <a:r>
              <a:rPr lang="en-US" altLang="en-US" sz="2400" dirty="0"/>
              <a:t> </a:t>
            </a:r>
            <a:r>
              <a:rPr lang="en-US" altLang="en-US" sz="2400" dirty="0" err="1"/>
              <a:t>aplicațiilor</a:t>
            </a:r>
            <a:r>
              <a:rPr lang="en-US" altLang="en-US" sz="2400" dirty="0"/>
              <a:t>, </a:t>
            </a:r>
            <a:r>
              <a:rPr lang="en-US" altLang="en-US" sz="2400" dirty="0" err="1"/>
              <a:t>în</a:t>
            </a:r>
            <a:r>
              <a:rPr lang="en-US" altLang="en-US" sz="2400" dirty="0"/>
              <a:t> special </a:t>
            </a:r>
            <a:r>
              <a:rPr lang="en-US" altLang="en-US" sz="2400" dirty="0" err="1"/>
              <a:t>în</a:t>
            </a:r>
            <a:r>
              <a:rPr lang="en-US" altLang="en-US" sz="2400" dirty="0"/>
              <a:t> </a:t>
            </a:r>
            <a:r>
              <a:rPr lang="en-US" altLang="en-US" sz="2400" dirty="0" err="1"/>
              <a:t>scenarii</a:t>
            </a:r>
            <a:r>
              <a:rPr lang="en-US" altLang="en-US" sz="2400" dirty="0"/>
              <a:t> de </a:t>
            </a:r>
            <a:r>
              <a:rPr lang="en-US" altLang="en-US" sz="2400" dirty="0" err="1"/>
              <a:t>curent</a:t>
            </a:r>
            <a:r>
              <a:rPr lang="en-US" altLang="en-US" sz="2400" dirty="0"/>
              <a:t> </a:t>
            </a:r>
            <a:r>
              <a:rPr lang="en-US" altLang="en-US" sz="2400" dirty="0" err="1"/>
              <a:t>alternativ</a:t>
            </a:r>
            <a:r>
              <a:rPr lang="en-US" altLang="en-US" sz="2400" dirty="0"/>
              <a:t>.</a:t>
            </a:r>
          </a:p>
        </p:txBody>
      </p:sp>
    </p:spTree>
    <p:extLst>
      <p:ext uri="{BB962C8B-B14F-4D97-AF65-F5344CB8AC3E}">
        <p14:creationId xmlns:p14="http://schemas.microsoft.com/office/powerpoint/2010/main" val="2664989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967" y="2398142"/>
            <a:ext cx="9144000" cy="1796691"/>
          </a:xfrm>
        </p:spPr>
        <p:txBody>
          <a:bodyPr>
            <a:normAutofit fontScale="90000"/>
          </a:bodyPr>
          <a:lstStyle/>
          <a:p>
            <a:br>
              <a:rPr lang="en-US" dirty="0"/>
            </a:br>
            <a:br>
              <a:rPr lang="en-US" dirty="0"/>
            </a:br>
            <a:br>
              <a:rPr lang="en-US" dirty="0"/>
            </a:br>
            <a:r>
              <a:rPr lang="en-US" dirty="0"/>
              <a:t> </a:t>
            </a:r>
            <a:br>
              <a:rPr lang="en-US" dirty="0"/>
            </a:br>
            <a:r>
              <a:rPr lang="en-US" dirty="0" err="1"/>
              <a:t>Metode</a:t>
            </a:r>
            <a:r>
              <a:rPr lang="en-US" dirty="0"/>
              <a:t> de </a:t>
            </a:r>
            <a:r>
              <a:rPr lang="ro-RO" dirty="0"/>
              <a:t>d</a:t>
            </a:r>
            <a:r>
              <a:rPr lang="en-US" dirty="0" err="1"/>
              <a:t>eclansare</a:t>
            </a:r>
            <a:r>
              <a:rPr lang="en-US" dirty="0"/>
              <a:t> a </a:t>
            </a:r>
            <a:r>
              <a:rPr lang="en-US" dirty="0" err="1"/>
              <a:t>tiristoarelor</a:t>
            </a:r>
            <a:endParaRPr lang="ro-RO" dirty="0"/>
          </a:p>
        </p:txBody>
      </p:sp>
    </p:spTree>
    <p:extLst>
      <p:ext uri="{BB962C8B-B14F-4D97-AF65-F5344CB8AC3E}">
        <p14:creationId xmlns:p14="http://schemas.microsoft.com/office/powerpoint/2010/main" val="1354471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B73C-1385-93D8-7529-92EAB113D550}"/>
              </a:ext>
            </a:extLst>
          </p:cNvPr>
          <p:cNvSpPr>
            <a:spLocks noGrp="1"/>
          </p:cNvSpPr>
          <p:nvPr>
            <p:ph type="title"/>
          </p:nvPr>
        </p:nvSpPr>
        <p:spPr/>
        <p:txBody>
          <a:bodyPr>
            <a:normAutofit/>
          </a:bodyPr>
          <a:lstStyle/>
          <a:p>
            <a:r>
              <a:rPr lang="en-US" b="1" i="0" dirty="0">
                <a:solidFill>
                  <a:srgbClr val="212121"/>
                </a:solidFill>
                <a:effectLst/>
                <a:latin typeface="-apple-system"/>
              </a:rPr>
              <a:t>Different </a:t>
            </a:r>
            <a:r>
              <a:rPr lang="en-US" b="1" i="0" dirty="0" err="1">
                <a:solidFill>
                  <a:srgbClr val="212121"/>
                </a:solidFill>
                <a:effectLst/>
                <a:latin typeface="-apple-system"/>
              </a:rPr>
              <a:t>Turn-ON</a:t>
            </a:r>
            <a:r>
              <a:rPr lang="en-US" b="1" i="0" dirty="0">
                <a:solidFill>
                  <a:srgbClr val="212121"/>
                </a:solidFill>
                <a:effectLst/>
                <a:latin typeface="-apple-system"/>
              </a:rPr>
              <a:t> Methods of Thyristor</a:t>
            </a:r>
            <a:br>
              <a:rPr lang="en-US" b="1" i="0" dirty="0">
                <a:solidFill>
                  <a:srgbClr val="212121"/>
                </a:solidFill>
                <a:effectLst/>
                <a:latin typeface="-apple-system"/>
              </a:rPr>
            </a:br>
            <a:endParaRPr lang="en-US" dirty="0"/>
          </a:p>
        </p:txBody>
      </p:sp>
      <p:sp>
        <p:nvSpPr>
          <p:cNvPr id="3" name="Content Placeholder 2">
            <a:extLst>
              <a:ext uri="{FF2B5EF4-FFF2-40B4-BE49-F238E27FC236}">
                <a16:creationId xmlns:a16="http://schemas.microsoft.com/office/drawing/2014/main" id="{1177C508-2626-38C0-9B1D-B18A0BF39CA9}"/>
              </a:ext>
            </a:extLst>
          </p:cNvPr>
          <p:cNvSpPr>
            <a:spLocks noGrp="1"/>
          </p:cNvSpPr>
          <p:nvPr>
            <p:ph idx="1"/>
          </p:nvPr>
        </p:nvSpPr>
        <p:spPr/>
        <p:txBody>
          <a:bodyPr/>
          <a:lstStyle/>
          <a:p>
            <a:pPr algn="l">
              <a:buFont typeface="Arial" panose="020B0604020202020204" pitchFamily="34" charset="0"/>
              <a:buChar char="•"/>
            </a:pPr>
            <a:r>
              <a:rPr lang="en-US" b="1" i="0" dirty="0">
                <a:solidFill>
                  <a:srgbClr val="212121"/>
                </a:solidFill>
                <a:effectLst/>
                <a:latin typeface="-apple-system"/>
              </a:rPr>
              <a:t>Forward Voltage Triggering</a:t>
            </a:r>
          </a:p>
          <a:p>
            <a:pPr algn="l">
              <a:buFont typeface="Arial" panose="020B0604020202020204" pitchFamily="34" charset="0"/>
              <a:buChar char="•"/>
            </a:pPr>
            <a:r>
              <a:rPr lang="en-US" b="1" i="0" dirty="0">
                <a:solidFill>
                  <a:srgbClr val="212121"/>
                </a:solidFill>
                <a:effectLst/>
                <a:latin typeface="-apple-system"/>
              </a:rPr>
              <a:t>Gate Triggering</a:t>
            </a:r>
          </a:p>
          <a:p>
            <a:pPr algn="l">
              <a:buFont typeface="Arial" panose="020B0604020202020204" pitchFamily="34" charset="0"/>
              <a:buChar char="•"/>
            </a:pPr>
            <a:r>
              <a:rPr lang="en-US" b="1" i="0" dirty="0">
                <a:solidFill>
                  <a:srgbClr val="212121"/>
                </a:solidFill>
                <a:effectLst/>
                <a:latin typeface="-apple-system"/>
              </a:rPr>
              <a:t>Light Triggering(LASCR)</a:t>
            </a:r>
          </a:p>
          <a:p>
            <a:pPr algn="l">
              <a:buFont typeface="Arial" panose="020B0604020202020204" pitchFamily="34" charset="0"/>
              <a:buChar char="•"/>
            </a:pPr>
            <a:r>
              <a:rPr lang="en-US" b="1" i="0" dirty="0">
                <a:solidFill>
                  <a:srgbClr val="212121"/>
                </a:solidFill>
                <a:effectLst/>
                <a:latin typeface="-apple-system"/>
              </a:rPr>
              <a:t>dv/dt Triggering</a:t>
            </a:r>
          </a:p>
          <a:p>
            <a:pPr algn="l">
              <a:buFont typeface="Arial" panose="020B0604020202020204" pitchFamily="34" charset="0"/>
              <a:buChar char="•"/>
            </a:pPr>
            <a:r>
              <a:rPr lang="en-US" b="1" i="0" dirty="0">
                <a:solidFill>
                  <a:srgbClr val="212121"/>
                </a:solidFill>
                <a:effectLst/>
                <a:latin typeface="-apple-system"/>
              </a:rPr>
              <a:t>Temperature Triggering</a:t>
            </a:r>
          </a:p>
          <a:p>
            <a:endParaRPr lang="en-US" dirty="0"/>
          </a:p>
        </p:txBody>
      </p:sp>
    </p:spTree>
    <p:extLst>
      <p:ext uri="{BB962C8B-B14F-4D97-AF65-F5344CB8AC3E}">
        <p14:creationId xmlns:p14="http://schemas.microsoft.com/office/powerpoint/2010/main" val="860226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566F-B4F1-869E-D522-898830461210}"/>
              </a:ext>
            </a:extLst>
          </p:cNvPr>
          <p:cNvSpPr>
            <a:spLocks noGrp="1"/>
          </p:cNvSpPr>
          <p:nvPr>
            <p:ph type="title"/>
          </p:nvPr>
        </p:nvSpPr>
        <p:spPr>
          <a:xfrm>
            <a:off x="0" y="152970"/>
            <a:ext cx="9378462" cy="1325563"/>
          </a:xfrm>
        </p:spPr>
        <p:txBody>
          <a:bodyPr/>
          <a:lstStyle/>
          <a:p>
            <a:r>
              <a:rPr lang="en-US" b="0" i="0" dirty="0">
                <a:solidFill>
                  <a:srgbClr val="212121"/>
                </a:solidFill>
                <a:effectLst/>
                <a:latin typeface="-apple-system"/>
              </a:rPr>
              <a:t>The Forward Voltage Triggering method</a:t>
            </a:r>
            <a:endParaRPr lang="en-US" dirty="0"/>
          </a:p>
        </p:txBody>
      </p:sp>
      <p:sp>
        <p:nvSpPr>
          <p:cNvPr id="3" name="Content Placeholder 2">
            <a:extLst>
              <a:ext uri="{FF2B5EF4-FFF2-40B4-BE49-F238E27FC236}">
                <a16:creationId xmlns:a16="http://schemas.microsoft.com/office/drawing/2014/main" id="{2B65C531-28F5-7834-CE30-855FD2A93927}"/>
              </a:ext>
            </a:extLst>
          </p:cNvPr>
          <p:cNvSpPr>
            <a:spLocks noGrp="1"/>
          </p:cNvSpPr>
          <p:nvPr>
            <p:ph idx="1"/>
          </p:nvPr>
        </p:nvSpPr>
        <p:spPr>
          <a:xfrm>
            <a:off x="838200" y="1825624"/>
            <a:ext cx="8340969" cy="4879405"/>
          </a:xfrm>
        </p:spPr>
        <p:txBody>
          <a:bodyPr>
            <a:normAutofit/>
          </a:bodyPr>
          <a:lstStyle/>
          <a:p>
            <a:pPr algn="l"/>
            <a:r>
              <a:rPr lang="en-US" b="0" i="0" dirty="0" err="1">
                <a:solidFill>
                  <a:srgbClr val="212121"/>
                </a:solidFill>
                <a:effectLst/>
                <a:latin typeface="-apple-system"/>
              </a:rPr>
              <a:t>Metoda</a:t>
            </a:r>
            <a:r>
              <a:rPr lang="en-US" b="0" i="0" dirty="0">
                <a:solidFill>
                  <a:srgbClr val="212121"/>
                </a:solidFill>
                <a:effectLst/>
                <a:latin typeface="-apple-system"/>
              </a:rPr>
              <a:t> de </a:t>
            </a:r>
            <a:r>
              <a:rPr lang="en-US" b="0" i="0" dirty="0" err="1">
                <a:solidFill>
                  <a:srgbClr val="212121"/>
                </a:solidFill>
                <a:effectLst/>
                <a:latin typeface="-apple-system"/>
              </a:rPr>
              <a:t>declanșare</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tensiune</a:t>
            </a:r>
            <a:r>
              <a:rPr lang="en-US" b="0" i="0" dirty="0">
                <a:solidFill>
                  <a:srgbClr val="212121"/>
                </a:solidFill>
                <a:effectLst/>
                <a:latin typeface="-apple-system"/>
              </a:rPr>
              <a:t> </a:t>
            </a:r>
            <a:r>
              <a:rPr lang="en-US" b="0" i="0" dirty="0" err="1">
                <a:solidFill>
                  <a:srgbClr val="212121"/>
                </a:solidFill>
                <a:effectLst/>
                <a:latin typeface="-apple-system"/>
              </a:rPr>
              <a:t>directa</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t>
            </a:r>
            <a:r>
              <a:rPr lang="en-US" b="0" i="0" dirty="0" err="1">
                <a:solidFill>
                  <a:srgbClr val="212121"/>
                </a:solidFill>
                <a:effectLst/>
                <a:latin typeface="-apple-system"/>
              </a:rPr>
              <a:t>pornirea</a:t>
            </a:r>
            <a:r>
              <a:rPr lang="en-US" b="0" i="0" dirty="0">
                <a:solidFill>
                  <a:srgbClr val="212121"/>
                </a:solidFill>
                <a:effectLst/>
                <a:latin typeface="-apple-system"/>
              </a:rPr>
              <a:t> </a:t>
            </a:r>
            <a:r>
              <a:rPr lang="en-US" b="0" i="0" dirty="0" err="1">
                <a:solidFill>
                  <a:srgbClr val="212121"/>
                </a:solidFill>
                <a:effectLst/>
                <a:latin typeface="-apple-system"/>
              </a:rPr>
              <a:t>unui</a:t>
            </a:r>
            <a:r>
              <a:rPr lang="en-US" b="0" i="0" dirty="0">
                <a:solidFill>
                  <a:srgbClr val="212121"/>
                </a:solidFill>
                <a:effectLst/>
                <a:latin typeface="-apple-system"/>
              </a:rPr>
              <a:t> </a:t>
            </a:r>
            <a:r>
              <a:rPr lang="en-US" b="0" i="0" dirty="0" err="1">
                <a:solidFill>
                  <a:srgbClr val="212121"/>
                </a:solidFill>
                <a:effectLst/>
                <a:latin typeface="-apple-system"/>
              </a:rPr>
              <a:t>tiristor</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o </a:t>
            </a:r>
            <a:r>
              <a:rPr lang="en-US" b="0" i="0" dirty="0" err="1">
                <a:solidFill>
                  <a:srgbClr val="212121"/>
                </a:solidFill>
                <a:effectLst/>
                <a:latin typeface="-apple-system"/>
              </a:rPr>
              <a:t>modalitate</a:t>
            </a:r>
            <a:r>
              <a:rPr lang="en-US" b="0" i="0" dirty="0">
                <a:solidFill>
                  <a:srgbClr val="212121"/>
                </a:solidFill>
                <a:effectLst/>
                <a:latin typeface="-apple-system"/>
              </a:rPr>
              <a:t> </a:t>
            </a:r>
            <a:r>
              <a:rPr lang="en-US" b="0" i="0" dirty="0" err="1">
                <a:solidFill>
                  <a:srgbClr val="212121"/>
                </a:solidFill>
                <a:effectLst/>
                <a:latin typeface="-apple-system"/>
              </a:rPr>
              <a:t>populară</a:t>
            </a:r>
            <a:r>
              <a:rPr lang="en-US" b="0" i="0" dirty="0">
                <a:solidFill>
                  <a:srgbClr val="212121"/>
                </a:solidFill>
                <a:effectLst/>
                <a:latin typeface="-apple-system"/>
              </a:rPr>
              <a:t>. </a:t>
            </a:r>
            <a:r>
              <a:rPr lang="en-US" b="0" i="0" dirty="0" err="1">
                <a:solidFill>
                  <a:srgbClr val="212121"/>
                </a:solidFill>
                <a:effectLst/>
                <a:latin typeface="-apple-system"/>
              </a:rPr>
              <a:t>Aceasta</a:t>
            </a:r>
            <a:r>
              <a:rPr lang="en-US" b="0" i="0" dirty="0">
                <a:solidFill>
                  <a:srgbClr val="212121"/>
                </a:solidFill>
                <a:effectLst/>
                <a:latin typeface="-apple-system"/>
              </a:rPr>
              <a:t> </a:t>
            </a:r>
            <a:r>
              <a:rPr lang="en-US" b="0" i="0" dirty="0" err="1">
                <a:solidFill>
                  <a:srgbClr val="212121"/>
                </a:solidFill>
                <a:effectLst/>
                <a:latin typeface="-apple-system"/>
              </a:rPr>
              <a:t>implică</a:t>
            </a:r>
            <a:r>
              <a:rPr lang="en-US" b="0" i="0" dirty="0">
                <a:solidFill>
                  <a:srgbClr val="212121"/>
                </a:solidFill>
                <a:effectLst/>
                <a:latin typeface="-apple-system"/>
              </a:rPr>
              <a:t> </a:t>
            </a:r>
            <a:r>
              <a:rPr lang="en-US" b="0" i="0" dirty="0" err="1">
                <a:solidFill>
                  <a:srgbClr val="212121"/>
                </a:solidFill>
                <a:effectLst/>
                <a:latin typeface="-apple-system"/>
              </a:rPr>
              <a:t>aplicarea</a:t>
            </a:r>
            <a:r>
              <a:rPr lang="en-US" b="0" i="0" dirty="0">
                <a:solidFill>
                  <a:srgbClr val="212121"/>
                </a:solidFill>
                <a:effectLst/>
                <a:latin typeface="-apple-system"/>
              </a:rPr>
              <a:t> </a:t>
            </a:r>
            <a:r>
              <a:rPr lang="en-US" b="0" i="0" dirty="0" err="1">
                <a:solidFill>
                  <a:srgbClr val="212121"/>
                </a:solidFill>
                <a:effectLst/>
                <a:latin typeface="-apple-system"/>
              </a:rPr>
              <a:t>unei</a:t>
            </a:r>
            <a:r>
              <a:rPr lang="en-US" b="0" i="0" dirty="0">
                <a:solidFill>
                  <a:srgbClr val="212121"/>
                </a:solidFill>
                <a:effectLst/>
                <a:latin typeface="-apple-system"/>
              </a:rPr>
              <a:t> </a:t>
            </a:r>
            <a:r>
              <a:rPr lang="en-US" b="0" i="0" dirty="0" err="1">
                <a:solidFill>
                  <a:srgbClr val="212121"/>
                </a:solidFill>
                <a:effectLst/>
                <a:latin typeface="-apple-system"/>
              </a:rPr>
              <a:t>tensiuni</a:t>
            </a:r>
            <a:r>
              <a:rPr lang="en-US" b="0" i="0" dirty="0">
                <a:solidFill>
                  <a:srgbClr val="212121"/>
                </a:solidFill>
                <a:effectLst/>
                <a:latin typeface="-apple-system"/>
              </a:rPr>
              <a:t> </a:t>
            </a:r>
            <a:r>
              <a:rPr lang="en-US" b="0" i="0" dirty="0" err="1">
                <a:solidFill>
                  <a:srgbClr val="212121"/>
                </a:solidFill>
                <a:effectLst/>
                <a:latin typeface="-apple-system"/>
              </a:rPr>
              <a:t>directe</a:t>
            </a:r>
            <a:r>
              <a:rPr lang="en-US" b="0" i="0" dirty="0">
                <a:solidFill>
                  <a:srgbClr val="212121"/>
                </a:solidFill>
                <a:effectLst/>
                <a:latin typeface="-apple-system"/>
              </a:rPr>
              <a:t> (</a:t>
            </a:r>
            <a:r>
              <a:rPr lang="en-US" b="0" i="0" dirty="0" err="1">
                <a:solidFill>
                  <a:srgbClr val="212121"/>
                </a:solidFill>
                <a:effectLst/>
                <a:latin typeface="-apple-system"/>
              </a:rPr>
              <a:t>tensiune</a:t>
            </a:r>
            <a:r>
              <a:rPr lang="en-US" b="0" i="0" dirty="0">
                <a:solidFill>
                  <a:srgbClr val="212121"/>
                </a:solidFill>
                <a:effectLst/>
                <a:latin typeface="-apple-system"/>
              </a:rPr>
              <a:t> </a:t>
            </a:r>
            <a:r>
              <a:rPr lang="en-US" b="0" i="0" dirty="0" err="1">
                <a:solidFill>
                  <a:srgbClr val="212121"/>
                </a:solidFill>
                <a:effectLst/>
                <a:latin typeface="-apple-system"/>
              </a:rPr>
              <a:t>pozitivă</a:t>
            </a:r>
            <a:r>
              <a:rPr lang="en-US" b="0" i="0" dirty="0">
                <a:solidFill>
                  <a:srgbClr val="212121"/>
                </a:solidFill>
                <a:effectLst/>
                <a:latin typeface="-apple-system"/>
              </a:rPr>
              <a:t>) la </a:t>
            </a:r>
            <a:r>
              <a:rPr lang="en-US" b="0" i="0" dirty="0" err="1">
                <a:solidFill>
                  <a:srgbClr val="212121"/>
                </a:solidFill>
                <a:effectLst/>
                <a:latin typeface="-apple-system"/>
              </a:rPr>
              <a:t>bornele</a:t>
            </a:r>
            <a:r>
              <a:rPr lang="en-US" b="0" i="0" dirty="0">
                <a:solidFill>
                  <a:srgbClr val="212121"/>
                </a:solidFill>
                <a:effectLst/>
                <a:latin typeface="-apple-system"/>
              </a:rPr>
              <a:t> </a:t>
            </a:r>
            <a:r>
              <a:rPr lang="en-US" b="0" i="0" dirty="0" err="1">
                <a:solidFill>
                  <a:srgbClr val="212121"/>
                </a:solidFill>
                <a:effectLst/>
                <a:latin typeface="-apple-system"/>
              </a:rPr>
              <a:t>anodului</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catodic</a:t>
            </a:r>
            <a:r>
              <a:rPr lang="en-US" b="0" i="0" dirty="0">
                <a:solidFill>
                  <a:srgbClr val="212121"/>
                </a:solidFill>
                <a:effectLst/>
                <a:latin typeface="-apple-system"/>
              </a:rPr>
              <a:t> ale </a:t>
            </a:r>
            <a:r>
              <a:rPr lang="en-US" b="0" i="0" dirty="0" err="1">
                <a:solidFill>
                  <a:srgbClr val="212121"/>
                </a:solidFill>
                <a:effectLst/>
                <a:latin typeface="-apple-system"/>
              </a:rPr>
              <a:t>tiristorului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această</a:t>
            </a:r>
            <a:r>
              <a:rPr lang="en-US" b="0" i="0" dirty="0">
                <a:solidFill>
                  <a:srgbClr val="212121"/>
                </a:solidFill>
                <a:effectLst/>
                <a:latin typeface="-apple-system"/>
              </a:rPr>
              <a:t> </a:t>
            </a:r>
            <a:r>
              <a:rPr lang="en-US" b="0" i="0" dirty="0" err="1">
                <a:solidFill>
                  <a:srgbClr val="212121"/>
                </a:solidFill>
                <a:effectLst/>
                <a:latin typeface="-apple-system"/>
              </a:rPr>
              <a:t>perioadă</a:t>
            </a:r>
            <a:r>
              <a:rPr lang="en-US" b="0" i="0" dirty="0">
                <a:solidFill>
                  <a:srgbClr val="212121"/>
                </a:solidFill>
                <a:effectLst/>
                <a:latin typeface="-apple-system"/>
              </a:rPr>
              <a:t>, </a:t>
            </a:r>
            <a:r>
              <a:rPr lang="en-US" b="0" i="0" dirty="0" err="1">
                <a:solidFill>
                  <a:srgbClr val="212121"/>
                </a:solidFill>
                <a:effectLst/>
                <a:latin typeface="-apple-system"/>
              </a:rPr>
              <a:t>joncțiunile</a:t>
            </a:r>
            <a:r>
              <a:rPr lang="en-US" b="0" i="0" dirty="0">
                <a:solidFill>
                  <a:srgbClr val="212121"/>
                </a:solidFill>
                <a:effectLst/>
                <a:latin typeface="-apple-system"/>
              </a:rPr>
              <a:t> J1 </a:t>
            </a:r>
            <a:r>
              <a:rPr lang="en-US" b="0" i="0" dirty="0" err="1">
                <a:solidFill>
                  <a:srgbClr val="212121"/>
                </a:solidFill>
                <a:effectLst/>
                <a:latin typeface="-apple-system"/>
              </a:rPr>
              <a:t>și</a:t>
            </a:r>
            <a:r>
              <a:rPr lang="en-US" b="0" i="0" dirty="0">
                <a:solidFill>
                  <a:srgbClr val="212121"/>
                </a:solidFill>
                <a:effectLst/>
                <a:latin typeface="-apple-system"/>
              </a:rPr>
              <a:t> J3 sunt </a:t>
            </a:r>
            <a:r>
              <a:rPr lang="en-US" b="0" i="0" dirty="0" err="1">
                <a:solidFill>
                  <a:srgbClr val="212121"/>
                </a:solidFill>
                <a:effectLst/>
                <a:latin typeface="-apple-system"/>
              </a:rPr>
              <a:t>polarizate</a:t>
            </a:r>
            <a:r>
              <a:rPr lang="en-US" b="0" i="0" dirty="0">
                <a:solidFill>
                  <a:srgbClr val="212121"/>
                </a:solidFill>
                <a:effectLst/>
                <a:latin typeface="-apple-system"/>
              </a:rPr>
              <a:t> direct </a:t>
            </a:r>
            <a:r>
              <a:rPr lang="en-US" b="0" i="0" dirty="0" err="1">
                <a:solidFill>
                  <a:srgbClr val="212121"/>
                </a:solidFill>
                <a:effectLst/>
                <a:latin typeface="-apple-system"/>
              </a:rPr>
              <a:t>și</a:t>
            </a:r>
            <a:r>
              <a:rPr lang="en-US" b="0" i="0" dirty="0">
                <a:solidFill>
                  <a:srgbClr val="212121"/>
                </a:solidFill>
                <a:effectLst/>
                <a:latin typeface="-apple-system"/>
              </a:rPr>
              <a:t> J2 </a:t>
            </a:r>
            <a:r>
              <a:rPr lang="en-US" b="0" i="0" dirty="0" err="1">
                <a:solidFill>
                  <a:srgbClr val="212121"/>
                </a:solidFill>
                <a:effectLst/>
                <a:latin typeface="-apple-system"/>
              </a:rPr>
              <a:t>devine</a:t>
            </a:r>
            <a:r>
              <a:rPr lang="en-US" b="0" i="0" dirty="0">
                <a:solidFill>
                  <a:srgbClr val="212121"/>
                </a:solidFill>
                <a:effectLst/>
                <a:latin typeface="-apple-system"/>
              </a:rPr>
              <a:t> </a:t>
            </a:r>
            <a:r>
              <a:rPr lang="en-US" b="0" i="0" dirty="0" err="1">
                <a:solidFill>
                  <a:srgbClr val="212121"/>
                </a:solidFill>
                <a:effectLst/>
                <a:latin typeface="-apple-system"/>
              </a:rPr>
              <a:t>polarizat</a:t>
            </a:r>
            <a:r>
              <a:rPr lang="en-US" b="0" i="0" dirty="0">
                <a:solidFill>
                  <a:srgbClr val="212121"/>
                </a:solidFill>
                <a:effectLst/>
                <a:latin typeface="-apple-system"/>
              </a:rPr>
              <a:t> invers.</a:t>
            </a:r>
          </a:p>
          <a:p>
            <a:pPr algn="l"/>
            <a:r>
              <a:rPr lang="en-US" b="0" i="0" dirty="0">
                <a:solidFill>
                  <a:srgbClr val="212121"/>
                </a:solidFill>
                <a:effectLst/>
                <a:latin typeface="-apple-system"/>
              </a:rPr>
              <a:t>Când </a:t>
            </a:r>
            <a:r>
              <a:rPr lang="en-US" b="0" i="0" dirty="0" err="1">
                <a:solidFill>
                  <a:srgbClr val="212121"/>
                </a:solidFill>
                <a:effectLst/>
                <a:latin typeface="-apple-system"/>
              </a:rPr>
              <a:t>tensiunea</a:t>
            </a:r>
            <a:r>
              <a:rPr lang="en-US" b="0" i="0" dirty="0">
                <a:solidFill>
                  <a:srgbClr val="212121"/>
                </a:solidFill>
                <a:effectLst/>
                <a:latin typeface="-apple-system"/>
              </a:rPr>
              <a:t> </a:t>
            </a:r>
            <a:r>
              <a:rPr lang="en-US" b="0" i="0" dirty="0" err="1">
                <a:solidFill>
                  <a:srgbClr val="212121"/>
                </a:solidFill>
                <a:effectLst/>
                <a:latin typeface="-apple-system"/>
              </a:rPr>
              <a:t>depășește</a:t>
            </a:r>
            <a:r>
              <a:rPr lang="en-US" b="0" i="0" dirty="0">
                <a:solidFill>
                  <a:srgbClr val="212121"/>
                </a:solidFill>
                <a:effectLst/>
                <a:latin typeface="-apple-system"/>
              </a:rPr>
              <a:t> </a:t>
            </a:r>
            <a:r>
              <a:rPr lang="en-US" b="0" i="0" dirty="0" err="1">
                <a:solidFill>
                  <a:srgbClr val="212121"/>
                </a:solidFill>
                <a:effectLst/>
                <a:latin typeface="-apple-system"/>
              </a:rPr>
              <a:t>tensiunea</a:t>
            </a:r>
            <a:r>
              <a:rPr lang="en-US" b="0" i="0" dirty="0">
                <a:solidFill>
                  <a:srgbClr val="212121"/>
                </a:solidFill>
                <a:effectLst/>
                <a:latin typeface="-apple-system"/>
              </a:rPr>
              <a:t> de </a:t>
            </a:r>
            <a:r>
              <a:rPr lang="en-US" b="0" i="0" dirty="0" err="1">
                <a:solidFill>
                  <a:srgbClr val="212121"/>
                </a:solidFill>
                <a:effectLst/>
                <a:latin typeface="-apple-system"/>
              </a:rPr>
              <a:t>strapungere</a:t>
            </a:r>
            <a:r>
              <a:rPr lang="en-US" b="0" i="0" dirty="0">
                <a:solidFill>
                  <a:srgbClr val="212121"/>
                </a:solidFill>
                <a:effectLst/>
                <a:latin typeface="-apple-system"/>
              </a:rPr>
              <a:t> </a:t>
            </a:r>
            <a:r>
              <a:rPr lang="en-US" b="0" i="0" dirty="0" err="1">
                <a:solidFill>
                  <a:srgbClr val="212121"/>
                </a:solidFill>
                <a:effectLst/>
                <a:latin typeface="-apple-system"/>
              </a:rPr>
              <a:t>directă</a:t>
            </a:r>
            <a:r>
              <a:rPr lang="en-US" b="0" i="0" dirty="0">
                <a:solidFill>
                  <a:srgbClr val="212121"/>
                </a:solidFill>
                <a:effectLst/>
                <a:latin typeface="-apple-system"/>
              </a:rPr>
              <a:t> (VBO) a </a:t>
            </a:r>
            <a:r>
              <a:rPr lang="en-US" b="0" i="0" dirty="0" err="1">
                <a:solidFill>
                  <a:srgbClr val="212121"/>
                </a:solidFill>
                <a:effectLst/>
                <a:latin typeface="-apple-system"/>
              </a:rPr>
              <a:t>tiristorului</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începe</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a:t>
            </a:r>
            <a:r>
              <a:rPr lang="en-US" b="0" i="0" dirty="0" err="1">
                <a:solidFill>
                  <a:srgbClr val="212121"/>
                </a:solidFill>
                <a:effectLst/>
                <a:latin typeface="-apple-system"/>
              </a:rPr>
              <a:t>conducă</a:t>
            </a:r>
            <a:r>
              <a:rPr lang="en-US" b="0" i="0" dirty="0">
                <a:solidFill>
                  <a:srgbClr val="212121"/>
                </a:solidFill>
                <a:effectLst/>
                <a:latin typeface="-apple-system"/>
              </a:rPr>
              <a:t>. Este important de </a:t>
            </a:r>
            <a:r>
              <a:rPr lang="en-US" b="0" i="0" dirty="0" err="1">
                <a:solidFill>
                  <a:srgbClr val="212121"/>
                </a:solidFill>
                <a:effectLst/>
                <a:latin typeface="-apple-system"/>
              </a:rPr>
              <a:t>reținut</a:t>
            </a:r>
            <a:r>
              <a:rPr lang="en-US" b="0" i="0" dirty="0">
                <a:solidFill>
                  <a:srgbClr val="212121"/>
                </a:solidFill>
                <a:effectLst/>
                <a:latin typeface="-apple-system"/>
              </a:rPr>
              <a:t> </a:t>
            </a:r>
            <a:r>
              <a:rPr lang="en-US" b="0" i="0" dirty="0" err="1">
                <a:solidFill>
                  <a:srgbClr val="212121"/>
                </a:solidFill>
                <a:effectLst/>
                <a:latin typeface="-apple-system"/>
              </a:rPr>
              <a:t>că</a:t>
            </a:r>
            <a:r>
              <a:rPr lang="en-US" b="0" i="0" dirty="0">
                <a:solidFill>
                  <a:srgbClr val="212121"/>
                </a:solidFill>
                <a:effectLst/>
                <a:latin typeface="-apple-system"/>
              </a:rPr>
              <a:t> </a:t>
            </a:r>
            <a:r>
              <a:rPr lang="en-US" b="0" i="0" dirty="0" err="1">
                <a:solidFill>
                  <a:srgbClr val="212121"/>
                </a:solidFill>
                <a:effectLst/>
                <a:latin typeface="-apple-system"/>
              </a:rPr>
              <a:t>această</a:t>
            </a:r>
            <a:r>
              <a:rPr lang="en-US" b="0" i="0" dirty="0">
                <a:solidFill>
                  <a:srgbClr val="212121"/>
                </a:solidFill>
                <a:effectLst/>
                <a:latin typeface="-apple-system"/>
              </a:rPr>
              <a:t> </a:t>
            </a:r>
            <a:r>
              <a:rPr lang="en-US" b="0" i="0" dirty="0" err="1">
                <a:solidFill>
                  <a:srgbClr val="212121"/>
                </a:solidFill>
                <a:effectLst/>
                <a:latin typeface="-apple-system"/>
              </a:rPr>
              <a:t>metodă</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sine nu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întotdeauna</a:t>
            </a:r>
            <a:r>
              <a:rPr lang="en-US" b="0" i="0" dirty="0">
                <a:solidFill>
                  <a:srgbClr val="212121"/>
                </a:solidFill>
                <a:effectLst/>
                <a:latin typeface="-apple-system"/>
              </a:rPr>
              <a:t> </a:t>
            </a:r>
            <a:r>
              <a:rPr lang="en-US" b="0" i="0" dirty="0" err="1">
                <a:solidFill>
                  <a:srgbClr val="212121"/>
                </a:solidFill>
                <a:effectLst/>
                <a:latin typeface="-apple-system"/>
              </a:rPr>
              <a:t>suficientă</a:t>
            </a:r>
            <a:r>
              <a:rPr lang="en-US" b="0" i="0" dirty="0">
                <a:solidFill>
                  <a:srgbClr val="212121"/>
                </a:solidFill>
                <a:effectLst/>
                <a:latin typeface="-apple-system"/>
              </a:rPr>
              <a:t>, </a:t>
            </a:r>
            <a:r>
              <a:rPr lang="en-US" b="0" i="0" dirty="0" err="1">
                <a:solidFill>
                  <a:srgbClr val="212121"/>
                </a:solidFill>
                <a:effectLst/>
                <a:latin typeface="-apple-system"/>
              </a:rPr>
              <a:t>deoarece</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poate</a:t>
            </a:r>
            <a:r>
              <a:rPr lang="en-US" b="0" i="0" dirty="0">
                <a:solidFill>
                  <a:srgbClr val="212121"/>
                </a:solidFill>
                <a:effectLst/>
                <a:latin typeface="-apple-system"/>
              </a:rPr>
              <a:t> </a:t>
            </a:r>
            <a:r>
              <a:rPr lang="en-US" b="0" i="0" dirty="0" err="1">
                <a:solidFill>
                  <a:srgbClr val="212121"/>
                </a:solidFill>
                <a:effectLst/>
                <a:latin typeface="-apple-system"/>
              </a:rPr>
              <a:t>necesita</a:t>
            </a:r>
            <a:r>
              <a:rPr lang="en-US" b="0" i="0" dirty="0">
                <a:solidFill>
                  <a:srgbClr val="212121"/>
                </a:solidFill>
                <a:effectLst/>
                <a:latin typeface="-apple-system"/>
              </a:rPr>
              <a:t> o </a:t>
            </a:r>
            <a:r>
              <a:rPr lang="en-US" b="0" i="0" dirty="0" err="1">
                <a:solidFill>
                  <a:srgbClr val="212121"/>
                </a:solidFill>
                <a:effectLst/>
                <a:latin typeface="-apple-system"/>
              </a:rPr>
              <a:t>declanșare</a:t>
            </a:r>
            <a:r>
              <a:rPr lang="en-US" b="0" i="0" dirty="0">
                <a:solidFill>
                  <a:srgbClr val="212121"/>
                </a:solidFill>
                <a:effectLst/>
                <a:latin typeface="-apple-system"/>
              </a:rPr>
              <a:t> </a:t>
            </a:r>
            <a:r>
              <a:rPr lang="en-US" b="0" i="0" dirty="0" err="1">
                <a:solidFill>
                  <a:srgbClr val="212121"/>
                </a:solidFill>
                <a:effectLst/>
                <a:latin typeface="-apple-system"/>
              </a:rPr>
              <a:t>suplimentară</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se </a:t>
            </a:r>
            <a:r>
              <a:rPr lang="en-US" b="0" i="0" dirty="0" err="1">
                <a:solidFill>
                  <a:srgbClr val="212121"/>
                </a:solidFill>
                <a:effectLst/>
                <a:latin typeface="-apple-system"/>
              </a:rPr>
              <a:t>asigura</a:t>
            </a:r>
            <a:r>
              <a:rPr lang="en-US" b="0" i="0" dirty="0">
                <a:solidFill>
                  <a:srgbClr val="212121"/>
                </a:solidFill>
                <a:effectLst/>
                <a:latin typeface="-apple-system"/>
              </a:rPr>
              <a:t> </a:t>
            </a:r>
            <a:r>
              <a:rPr lang="en-US" b="0" i="0" dirty="0" err="1">
                <a:solidFill>
                  <a:srgbClr val="212121"/>
                </a:solidFill>
                <a:effectLst/>
                <a:latin typeface="-apple-system"/>
              </a:rPr>
              <a:t>că</a:t>
            </a:r>
            <a:r>
              <a:rPr lang="en-US" b="0" i="0" dirty="0">
                <a:solidFill>
                  <a:srgbClr val="212121"/>
                </a:solidFill>
                <a:effectLst/>
                <a:latin typeface="-apple-system"/>
              </a:rPr>
              <a:t> </a:t>
            </a:r>
            <a:r>
              <a:rPr lang="en-US" b="0" i="0" dirty="0" err="1">
                <a:solidFill>
                  <a:srgbClr val="212121"/>
                </a:solidFill>
                <a:effectLst/>
                <a:latin typeface="-apple-system"/>
              </a:rPr>
              <a:t>pornește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mod </a:t>
            </a:r>
            <a:r>
              <a:rPr lang="en-US" b="0" i="0" dirty="0" err="1">
                <a:solidFill>
                  <a:srgbClr val="212121"/>
                </a:solidFill>
                <a:effectLst/>
                <a:latin typeface="-apple-system"/>
              </a:rPr>
              <a:t>fiabil</a:t>
            </a:r>
            <a:r>
              <a:rPr lang="en-US" b="0" i="0" dirty="0">
                <a:solidFill>
                  <a:srgbClr val="212121"/>
                </a:solidFill>
                <a:effectLst/>
                <a:latin typeface="-apple-system"/>
              </a:rPr>
              <a:t>.</a:t>
            </a:r>
            <a:endParaRPr lang="en-US" dirty="0"/>
          </a:p>
        </p:txBody>
      </p:sp>
      <p:pic>
        <p:nvPicPr>
          <p:cNvPr id="7" name="Picture 6">
            <a:extLst>
              <a:ext uri="{FF2B5EF4-FFF2-40B4-BE49-F238E27FC236}">
                <a16:creationId xmlns:a16="http://schemas.microsoft.com/office/drawing/2014/main" id="{42726838-5CAB-D485-D621-19B643E24AE0}"/>
              </a:ext>
            </a:extLst>
          </p:cNvPr>
          <p:cNvPicPr>
            <a:picLocks noChangeAspect="1"/>
          </p:cNvPicPr>
          <p:nvPr/>
        </p:nvPicPr>
        <p:blipFill>
          <a:blip r:embed="rId2"/>
          <a:stretch>
            <a:fillRect/>
          </a:stretch>
        </p:blipFill>
        <p:spPr>
          <a:xfrm>
            <a:off x="9038785" y="152970"/>
            <a:ext cx="3153215" cy="3210373"/>
          </a:xfrm>
          <a:prstGeom prst="rect">
            <a:avLst/>
          </a:prstGeom>
        </p:spPr>
      </p:pic>
    </p:spTree>
    <p:extLst>
      <p:ext uri="{BB962C8B-B14F-4D97-AF65-F5344CB8AC3E}">
        <p14:creationId xmlns:p14="http://schemas.microsoft.com/office/powerpoint/2010/main" val="37588047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E001-690A-ACE4-5368-076033026E35}"/>
              </a:ext>
            </a:extLst>
          </p:cNvPr>
          <p:cNvSpPr>
            <a:spLocks noGrp="1"/>
          </p:cNvSpPr>
          <p:nvPr>
            <p:ph type="title"/>
          </p:nvPr>
        </p:nvSpPr>
        <p:spPr/>
        <p:txBody>
          <a:bodyPr/>
          <a:lstStyle/>
          <a:p>
            <a:r>
              <a:rPr lang="en-US" b="1" i="0" dirty="0">
                <a:solidFill>
                  <a:srgbClr val="212121"/>
                </a:solidFill>
                <a:effectLst/>
                <a:latin typeface="-apple-system"/>
              </a:rPr>
              <a:t>Gate Triggering</a:t>
            </a:r>
            <a:br>
              <a:rPr lang="en-US" b="1" i="0" dirty="0">
                <a:solidFill>
                  <a:srgbClr val="212121"/>
                </a:solidFill>
                <a:effectLst/>
                <a:latin typeface="-apple-system"/>
              </a:rPr>
            </a:br>
            <a:endParaRPr lang="en-US" dirty="0"/>
          </a:p>
        </p:txBody>
      </p:sp>
      <p:sp>
        <p:nvSpPr>
          <p:cNvPr id="3" name="Content Placeholder 2">
            <a:extLst>
              <a:ext uri="{FF2B5EF4-FFF2-40B4-BE49-F238E27FC236}">
                <a16:creationId xmlns:a16="http://schemas.microsoft.com/office/drawing/2014/main" id="{1638C57E-448C-3083-C51F-27B4096D12D0}"/>
              </a:ext>
            </a:extLst>
          </p:cNvPr>
          <p:cNvSpPr>
            <a:spLocks noGrp="1"/>
          </p:cNvSpPr>
          <p:nvPr>
            <p:ph idx="1"/>
          </p:nvPr>
        </p:nvSpPr>
        <p:spPr>
          <a:xfrm>
            <a:off x="838200" y="1230284"/>
            <a:ext cx="10515600" cy="5627715"/>
          </a:xfrm>
        </p:spPr>
        <p:txBody>
          <a:bodyPr>
            <a:normAutofit fontScale="85000" lnSpcReduction="20000"/>
          </a:bodyPr>
          <a:lstStyle/>
          <a:p>
            <a:pPr algn="l"/>
            <a:r>
              <a:rPr lang="en-US" b="0" i="0" dirty="0">
                <a:solidFill>
                  <a:srgbClr val="212121"/>
                </a:solidFill>
                <a:effectLst/>
                <a:latin typeface="-apple-system"/>
              </a:rPr>
              <a:t>Declanșarea </a:t>
            </a:r>
            <a:r>
              <a:rPr lang="en-US" b="0" i="0" dirty="0" err="1">
                <a:solidFill>
                  <a:srgbClr val="212121"/>
                </a:solidFill>
                <a:effectLst/>
                <a:latin typeface="-apple-system"/>
              </a:rPr>
              <a:t>porții</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o </a:t>
            </a:r>
            <a:r>
              <a:rPr lang="en-US" b="0" i="0" dirty="0" err="1">
                <a:solidFill>
                  <a:srgbClr val="212121"/>
                </a:solidFill>
                <a:effectLst/>
                <a:latin typeface="-apple-system"/>
              </a:rPr>
              <a:t>metodă</a:t>
            </a:r>
            <a:r>
              <a:rPr lang="en-US" b="0" i="0" dirty="0">
                <a:solidFill>
                  <a:srgbClr val="212121"/>
                </a:solidFill>
                <a:effectLst/>
                <a:latin typeface="-apple-system"/>
              </a:rPr>
              <a:t> </a:t>
            </a:r>
            <a:r>
              <a:rPr lang="en-US" b="0" i="0" dirty="0" err="1">
                <a:solidFill>
                  <a:srgbClr val="212121"/>
                </a:solidFill>
                <a:effectLst/>
                <a:latin typeface="-apple-system"/>
              </a:rPr>
              <a:t>precisă</a:t>
            </a:r>
            <a:r>
              <a:rPr lang="en-US" b="0" i="0" dirty="0">
                <a:solidFill>
                  <a:srgbClr val="212121"/>
                </a:solidFill>
                <a:effectLst/>
                <a:latin typeface="-apple-system"/>
              </a:rPr>
              <a:t>, </a:t>
            </a:r>
            <a:r>
              <a:rPr lang="en-US" b="0" i="0" dirty="0" err="1">
                <a:solidFill>
                  <a:srgbClr val="212121"/>
                </a:solidFill>
                <a:effectLst/>
                <a:latin typeface="-apple-system"/>
              </a:rPr>
              <a:t>frecventa</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controlată</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t>
            </a:r>
            <a:r>
              <a:rPr lang="en-US" b="0" i="0" dirty="0" err="1">
                <a:solidFill>
                  <a:srgbClr val="212121"/>
                </a:solidFill>
                <a:effectLst/>
                <a:latin typeface="-apple-system"/>
              </a:rPr>
              <a:t>pornirea</a:t>
            </a:r>
            <a:r>
              <a:rPr lang="en-US" b="0" i="0" dirty="0">
                <a:solidFill>
                  <a:srgbClr val="212121"/>
                </a:solidFill>
                <a:effectLst/>
                <a:latin typeface="-apple-system"/>
              </a:rPr>
              <a:t> </a:t>
            </a:r>
            <a:r>
              <a:rPr lang="en-US" b="0" i="0" dirty="0" err="1">
                <a:solidFill>
                  <a:srgbClr val="212121"/>
                </a:solidFill>
                <a:effectLst/>
                <a:latin typeface="-apple-system"/>
              </a:rPr>
              <a:t>unui</a:t>
            </a:r>
            <a:r>
              <a:rPr lang="en-US" b="0" i="0" dirty="0">
                <a:solidFill>
                  <a:srgbClr val="212121"/>
                </a:solidFill>
                <a:effectLst/>
                <a:latin typeface="-apple-system"/>
              </a:rPr>
              <a:t> </a:t>
            </a:r>
            <a:r>
              <a:rPr lang="en-US" b="0" i="0" dirty="0" err="1">
                <a:solidFill>
                  <a:srgbClr val="212121"/>
                </a:solidFill>
                <a:effectLst/>
                <a:latin typeface="-apple-system"/>
              </a:rPr>
              <a:t>tiristor</a:t>
            </a:r>
            <a:r>
              <a:rPr lang="en-US" b="0" i="0" dirty="0">
                <a:solidFill>
                  <a:srgbClr val="212121"/>
                </a:solidFill>
                <a:effectLst/>
                <a:latin typeface="-apple-system"/>
              </a:rPr>
              <a:t>. </a:t>
            </a:r>
            <a:r>
              <a:rPr lang="en-US" b="0" i="0" dirty="0" err="1">
                <a:solidFill>
                  <a:srgbClr val="212121"/>
                </a:solidFill>
                <a:effectLst/>
                <a:latin typeface="-apple-system"/>
              </a:rPr>
              <a:t>Aceasta</a:t>
            </a:r>
            <a:r>
              <a:rPr lang="en-US" b="0" i="0" dirty="0">
                <a:solidFill>
                  <a:srgbClr val="212121"/>
                </a:solidFill>
                <a:effectLst/>
                <a:latin typeface="-apple-system"/>
              </a:rPr>
              <a:t> </a:t>
            </a:r>
            <a:r>
              <a:rPr lang="en-US" b="0" i="0" dirty="0" err="1">
                <a:solidFill>
                  <a:srgbClr val="212121"/>
                </a:solidFill>
                <a:effectLst/>
                <a:latin typeface="-apple-system"/>
              </a:rPr>
              <a:t>implică</a:t>
            </a:r>
            <a:r>
              <a:rPr lang="en-US" b="0" i="0" dirty="0">
                <a:solidFill>
                  <a:srgbClr val="212121"/>
                </a:solidFill>
                <a:effectLst/>
                <a:latin typeface="-apple-system"/>
              </a:rPr>
              <a:t> </a:t>
            </a:r>
            <a:r>
              <a:rPr lang="en-US" b="0" i="0" dirty="0" err="1">
                <a:solidFill>
                  <a:srgbClr val="212121"/>
                </a:solidFill>
                <a:effectLst/>
                <a:latin typeface="-apple-system"/>
              </a:rPr>
              <a:t>aplicarea</a:t>
            </a:r>
            <a:r>
              <a:rPr lang="en-US" b="0" i="0" dirty="0">
                <a:solidFill>
                  <a:srgbClr val="212121"/>
                </a:solidFill>
                <a:effectLst/>
                <a:latin typeface="-apple-system"/>
              </a:rPr>
              <a:t> </a:t>
            </a:r>
            <a:r>
              <a:rPr lang="en-US" b="0" i="0" dirty="0" err="1">
                <a:solidFill>
                  <a:srgbClr val="212121"/>
                </a:solidFill>
                <a:effectLst/>
                <a:latin typeface="-apple-system"/>
              </a:rPr>
              <a:t>unui</a:t>
            </a:r>
            <a:r>
              <a:rPr lang="en-US" b="0" i="0" dirty="0">
                <a:solidFill>
                  <a:srgbClr val="212121"/>
                </a:solidFill>
                <a:effectLst/>
                <a:latin typeface="-apple-system"/>
              </a:rPr>
              <a:t> </a:t>
            </a:r>
            <a:r>
              <a:rPr lang="en-US" b="1" i="0" dirty="0" err="1">
                <a:solidFill>
                  <a:srgbClr val="212121"/>
                </a:solidFill>
                <a:effectLst/>
                <a:latin typeface="-apple-system"/>
              </a:rPr>
              <a:t>impuls</a:t>
            </a:r>
            <a:r>
              <a:rPr lang="en-US" b="1" i="0" dirty="0">
                <a:solidFill>
                  <a:srgbClr val="212121"/>
                </a:solidFill>
                <a:effectLst/>
                <a:latin typeface="-apple-system"/>
              </a:rPr>
              <a:t> de </a:t>
            </a:r>
            <a:r>
              <a:rPr lang="en-US" b="1" i="0" dirty="0" err="1">
                <a:solidFill>
                  <a:srgbClr val="212121"/>
                </a:solidFill>
                <a:effectLst/>
                <a:latin typeface="-apple-system"/>
              </a:rPr>
              <a:t>curent</a:t>
            </a:r>
            <a:r>
              <a:rPr lang="en-US" b="1" i="0" dirty="0">
                <a:solidFill>
                  <a:srgbClr val="212121"/>
                </a:solidFill>
                <a:effectLst/>
                <a:latin typeface="-apple-system"/>
              </a:rPr>
              <a:t> </a:t>
            </a:r>
            <a:r>
              <a:rPr lang="en-US" b="1" i="0" dirty="0" err="1">
                <a:solidFill>
                  <a:srgbClr val="212121"/>
                </a:solidFill>
                <a:effectLst/>
                <a:latin typeface="-apple-system"/>
              </a:rPr>
              <a:t>pozitiv</a:t>
            </a:r>
            <a:r>
              <a:rPr lang="en-US" b="1" i="0" dirty="0">
                <a:solidFill>
                  <a:srgbClr val="212121"/>
                </a:solidFill>
                <a:effectLst/>
                <a:latin typeface="-apple-system"/>
              </a:rPr>
              <a:t> la </a:t>
            </a:r>
            <a:r>
              <a:rPr lang="en-US" b="1" i="0" dirty="0" err="1">
                <a:solidFill>
                  <a:srgbClr val="212121"/>
                </a:solidFill>
                <a:effectLst/>
                <a:latin typeface="-apple-system"/>
              </a:rPr>
              <a:t>terminalul</a:t>
            </a:r>
            <a:r>
              <a:rPr lang="en-US" b="1" i="0" dirty="0">
                <a:solidFill>
                  <a:srgbClr val="212121"/>
                </a:solidFill>
                <a:effectLst/>
                <a:latin typeface="-apple-system"/>
              </a:rPr>
              <a:t> </a:t>
            </a:r>
            <a:r>
              <a:rPr lang="en-US" b="1" i="0" dirty="0" err="1">
                <a:solidFill>
                  <a:srgbClr val="212121"/>
                </a:solidFill>
                <a:effectLst/>
                <a:latin typeface="-apple-system"/>
              </a:rPr>
              <a:t>porții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timp</a:t>
            </a:r>
            <a:r>
              <a:rPr lang="en-US" b="0" i="0" dirty="0">
                <a:solidFill>
                  <a:srgbClr val="212121"/>
                </a:solidFill>
                <a:effectLst/>
                <a:latin typeface="-apple-system"/>
              </a:rPr>
              <a:t> </a:t>
            </a:r>
            <a:r>
              <a:rPr lang="en-US" b="0" i="0" dirty="0" err="1">
                <a:solidFill>
                  <a:srgbClr val="212121"/>
                </a:solidFill>
                <a:effectLst/>
                <a:latin typeface="-apple-system"/>
              </a:rPr>
              <a:t>ce</a:t>
            </a:r>
            <a:r>
              <a:rPr lang="en-US" b="0" i="0" dirty="0">
                <a:solidFill>
                  <a:srgbClr val="212121"/>
                </a:solidFill>
                <a:effectLst/>
                <a:latin typeface="-apple-system"/>
              </a:rPr>
              <a:t> o </a:t>
            </a:r>
            <a:r>
              <a:rPr lang="en-US" b="0" i="0" dirty="0" err="1">
                <a:solidFill>
                  <a:srgbClr val="212121"/>
                </a:solidFill>
                <a:effectLst/>
                <a:latin typeface="-apple-system"/>
              </a:rPr>
              <a:t>tensiune</a:t>
            </a:r>
            <a:r>
              <a:rPr lang="en-US" b="0" i="0" dirty="0">
                <a:solidFill>
                  <a:srgbClr val="212121"/>
                </a:solidFill>
                <a:effectLst/>
                <a:latin typeface="-apple-system"/>
              </a:rPr>
              <a:t> </a:t>
            </a:r>
            <a:r>
              <a:rPr lang="en-US" b="0" i="0" dirty="0" err="1">
                <a:solidFill>
                  <a:srgbClr val="212121"/>
                </a:solidFill>
                <a:effectLst/>
                <a:latin typeface="-apple-system"/>
              </a:rPr>
              <a:t>directă</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aplicată</a:t>
            </a:r>
            <a:r>
              <a:rPr lang="en-US" b="0" i="0" dirty="0">
                <a:solidFill>
                  <a:srgbClr val="212121"/>
                </a:solidFill>
                <a:effectLst/>
                <a:latin typeface="-apple-system"/>
              </a:rPr>
              <a:t> </a:t>
            </a:r>
            <a:r>
              <a:rPr lang="en-US" b="0" i="0" dirty="0" err="1">
                <a:solidFill>
                  <a:srgbClr val="212121"/>
                </a:solidFill>
                <a:effectLst/>
                <a:latin typeface="-apple-system"/>
              </a:rPr>
              <a:t>peste</a:t>
            </a:r>
            <a:r>
              <a:rPr lang="en-US" b="0" i="0" dirty="0">
                <a:solidFill>
                  <a:srgbClr val="212121"/>
                </a:solidFill>
                <a:effectLst/>
                <a:latin typeface="-apple-system"/>
              </a:rPr>
              <a:t> </a:t>
            </a:r>
            <a:r>
              <a:rPr lang="en-US" b="0" i="0" dirty="0" err="1">
                <a:solidFill>
                  <a:srgbClr val="212121"/>
                </a:solidFill>
                <a:effectLst/>
                <a:latin typeface="-apple-system"/>
              </a:rPr>
              <a:t>anod</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catod</a:t>
            </a:r>
            <a:r>
              <a:rPr lang="en-US" b="0" i="0" dirty="0">
                <a:solidFill>
                  <a:srgbClr val="212121"/>
                </a:solidFill>
                <a:effectLst/>
                <a:latin typeface="-apple-system"/>
              </a:rPr>
              <a:t>. </a:t>
            </a:r>
            <a:r>
              <a:rPr lang="en-US" b="0" i="0" dirty="0" err="1">
                <a:solidFill>
                  <a:srgbClr val="212121"/>
                </a:solidFill>
                <a:effectLst/>
                <a:latin typeface="-apple-system"/>
              </a:rPr>
              <a:t>Impulsul</a:t>
            </a:r>
            <a:r>
              <a:rPr lang="en-US" b="0" i="0" dirty="0">
                <a:solidFill>
                  <a:srgbClr val="212121"/>
                </a:solidFill>
                <a:effectLst/>
                <a:latin typeface="-apple-system"/>
              </a:rPr>
              <a:t> de </a:t>
            </a:r>
            <a:r>
              <a:rPr lang="en-US" b="0" i="0" dirty="0" err="1">
                <a:solidFill>
                  <a:srgbClr val="212121"/>
                </a:solidFill>
                <a:effectLst/>
                <a:latin typeface="-apple-system"/>
              </a:rPr>
              <a:t>curent</a:t>
            </a:r>
            <a:r>
              <a:rPr lang="en-US" b="0" i="0" dirty="0">
                <a:solidFill>
                  <a:srgbClr val="212121"/>
                </a:solidFill>
                <a:effectLst/>
                <a:latin typeface="-apple-system"/>
              </a:rPr>
              <a:t> al </a:t>
            </a:r>
            <a:r>
              <a:rPr lang="en-US" b="0" i="0" dirty="0" err="1">
                <a:solidFill>
                  <a:srgbClr val="212121"/>
                </a:solidFill>
                <a:effectLst/>
                <a:latin typeface="-apple-system"/>
              </a:rPr>
              <a:t>porții</a:t>
            </a:r>
            <a:r>
              <a:rPr lang="en-US" b="0" i="0" dirty="0">
                <a:solidFill>
                  <a:srgbClr val="212121"/>
                </a:solidFill>
                <a:effectLst/>
                <a:latin typeface="-apple-system"/>
              </a:rPr>
              <a:t> </a:t>
            </a:r>
            <a:r>
              <a:rPr lang="en-US" b="0" i="0" dirty="0" err="1">
                <a:solidFill>
                  <a:srgbClr val="212121"/>
                </a:solidFill>
                <a:effectLst/>
                <a:latin typeface="-apple-system"/>
              </a:rPr>
              <a:t>poate</a:t>
            </a:r>
            <a:r>
              <a:rPr lang="en-US" b="0" i="0" dirty="0">
                <a:solidFill>
                  <a:srgbClr val="212121"/>
                </a:solidFill>
                <a:effectLst/>
                <a:latin typeface="-apple-system"/>
              </a:rPr>
              <a:t> </a:t>
            </a:r>
            <a:r>
              <a:rPr lang="en-US" b="0" i="0" dirty="0" err="1">
                <a:solidFill>
                  <a:srgbClr val="212121"/>
                </a:solidFill>
                <a:effectLst/>
                <a:latin typeface="-apple-system"/>
              </a:rPr>
              <a:t>avea</a:t>
            </a:r>
            <a:r>
              <a:rPr lang="en-US" b="0" i="0" dirty="0">
                <a:solidFill>
                  <a:srgbClr val="212121"/>
                </a:solidFill>
                <a:effectLst/>
                <a:latin typeface="-apple-system"/>
              </a:rPr>
              <a:t> o </a:t>
            </a:r>
            <a:r>
              <a:rPr lang="en-US" b="0" i="0" dirty="0" err="1">
                <a:solidFill>
                  <a:srgbClr val="212121"/>
                </a:solidFill>
                <a:effectLst/>
                <a:latin typeface="-apple-system"/>
              </a:rPr>
              <a:t>magnitudine</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o </a:t>
            </a:r>
            <a:r>
              <a:rPr lang="en-US" b="0" i="0" dirty="0" err="1">
                <a:solidFill>
                  <a:srgbClr val="212121"/>
                </a:solidFill>
                <a:effectLst/>
                <a:latin typeface="-apple-system"/>
              </a:rPr>
              <a:t>durată</a:t>
            </a:r>
            <a:r>
              <a:rPr lang="en-US" b="0" i="0" dirty="0">
                <a:solidFill>
                  <a:srgbClr val="212121"/>
                </a:solidFill>
                <a:effectLst/>
                <a:latin typeface="-apple-system"/>
              </a:rPr>
              <a:t> </a:t>
            </a:r>
            <a:r>
              <a:rPr lang="en-US" b="0" i="0" dirty="0" err="1">
                <a:solidFill>
                  <a:srgbClr val="212121"/>
                </a:solidFill>
                <a:effectLst/>
                <a:latin typeface="-apple-system"/>
              </a:rPr>
              <a:t>suficiente</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a:t>
            </a:r>
            <a:r>
              <a:rPr lang="en-US" b="0" i="0" dirty="0" err="1">
                <a:solidFill>
                  <a:srgbClr val="212121"/>
                </a:solidFill>
                <a:effectLst/>
                <a:latin typeface="-apple-system"/>
              </a:rPr>
              <a:t>iniția</a:t>
            </a:r>
            <a:r>
              <a:rPr lang="en-US" b="0" i="0" dirty="0">
                <a:solidFill>
                  <a:srgbClr val="212121"/>
                </a:solidFill>
                <a:effectLst/>
                <a:latin typeface="-apple-system"/>
              </a:rPr>
              <a:t> </a:t>
            </a:r>
            <a:r>
              <a:rPr lang="en-US" b="0" i="0" dirty="0" err="1">
                <a:solidFill>
                  <a:srgbClr val="212121"/>
                </a:solidFill>
                <a:effectLst/>
                <a:latin typeface="-apple-system"/>
              </a:rPr>
              <a:t>conducția</a:t>
            </a:r>
            <a:r>
              <a:rPr lang="en-US" b="0" i="0" dirty="0">
                <a:solidFill>
                  <a:srgbClr val="212121"/>
                </a:solidFill>
                <a:effectLst/>
                <a:latin typeface="-apple-system"/>
              </a:rPr>
              <a:t>. </a:t>
            </a:r>
          </a:p>
          <a:p>
            <a:pPr algn="l"/>
            <a:r>
              <a:rPr lang="en-US" b="0" i="0" dirty="0">
                <a:solidFill>
                  <a:srgbClr val="212121"/>
                </a:solidFill>
                <a:effectLst/>
                <a:latin typeface="-apple-system"/>
              </a:rPr>
              <a:t>Declanșarea </a:t>
            </a:r>
            <a:r>
              <a:rPr lang="en-US" b="0" i="0" dirty="0" err="1">
                <a:solidFill>
                  <a:srgbClr val="212121"/>
                </a:solidFill>
                <a:effectLst/>
                <a:latin typeface="-apple-system"/>
              </a:rPr>
              <a:t>porții</a:t>
            </a:r>
            <a:r>
              <a:rPr lang="en-US" b="0" i="0" dirty="0">
                <a:solidFill>
                  <a:srgbClr val="212121"/>
                </a:solidFill>
                <a:effectLst/>
                <a:latin typeface="-apple-system"/>
              </a:rPr>
              <a:t> </a:t>
            </a:r>
            <a:r>
              <a:rPr lang="en-US" b="0" i="0" dirty="0" err="1">
                <a:solidFill>
                  <a:srgbClr val="212121"/>
                </a:solidFill>
                <a:effectLst/>
                <a:latin typeface="-apple-system"/>
              </a:rPr>
              <a:t>oferă</a:t>
            </a:r>
            <a:r>
              <a:rPr lang="en-US" b="0" i="0" dirty="0">
                <a:solidFill>
                  <a:srgbClr val="212121"/>
                </a:solidFill>
                <a:effectLst/>
                <a:latin typeface="-apple-system"/>
              </a:rPr>
              <a:t> un control precis </a:t>
            </a:r>
            <a:r>
              <a:rPr lang="en-US" b="0" i="0" dirty="0" err="1">
                <a:solidFill>
                  <a:srgbClr val="212121"/>
                </a:solidFill>
                <a:effectLst/>
                <a:latin typeface="-apple-system"/>
              </a:rPr>
              <a:t>asupra</a:t>
            </a:r>
            <a:r>
              <a:rPr lang="en-US" b="0" i="0" dirty="0">
                <a:solidFill>
                  <a:srgbClr val="212121"/>
                </a:solidFill>
                <a:effectLst/>
                <a:latin typeface="-apple-system"/>
              </a:rPr>
              <a:t> </a:t>
            </a:r>
            <a:r>
              <a:rPr lang="en-US" b="0" i="0" dirty="0" err="1">
                <a:solidFill>
                  <a:srgbClr val="212121"/>
                </a:solidFill>
                <a:effectLst/>
                <a:latin typeface="-apple-system"/>
              </a:rPr>
              <a:t>momentului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care </a:t>
            </a:r>
            <a:r>
              <a:rPr lang="en-US" b="0" i="0" dirty="0" err="1">
                <a:solidFill>
                  <a:srgbClr val="212121"/>
                </a:solidFill>
                <a:effectLst/>
                <a:latin typeface="-apple-system"/>
              </a:rPr>
              <a:t>tiristorul</a:t>
            </a:r>
            <a:r>
              <a:rPr lang="en-US" b="0" i="0" dirty="0">
                <a:solidFill>
                  <a:srgbClr val="212121"/>
                </a:solidFill>
                <a:effectLst/>
                <a:latin typeface="-apple-system"/>
              </a:rPr>
              <a:t> se </a:t>
            </a:r>
            <a:r>
              <a:rPr lang="en-US" b="0" i="0" dirty="0" err="1">
                <a:solidFill>
                  <a:srgbClr val="212121"/>
                </a:solidFill>
                <a:effectLst/>
                <a:latin typeface="-apple-system"/>
              </a:rPr>
              <a:t>pornește</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utilizată</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mod </a:t>
            </a:r>
            <a:r>
              <a:rPr lang="en-US" b="0" i="0" dirty="0" err="1">
                <a:solidFill>
                  <a:srgbClr val="212121"/>
                </a:solidFill>
                <a:effectLst/>
                <a:latin typeface="-apple-system"/>
              </a:rPr>
              <a:t>obișnuit</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aplicațiile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care </a:t>
            </a:r>
            <a:r>
              <a:rPr lang="en-US" b="0" i="0" dirty="0" err="1">
                <a:solidFill>
                  <a:srgbClr val="212121"/>
                </a:solidFill>
                <a:effectLst/>
                <a:latin typeface="-apple-system"/>
              </a:rPr>
              <a:t>sincronizarea</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controlul</a:t>
            </a:r>
            <a:r>
              <a:rPr lang="en-US" b="0" i="0" dirty="0">
                <a:solidFill>
                  <a:srgbClr val="212121"/>
                </a:solidFill>
                <a:effectLst/>
                <a:latin typeface="-apple-system"/>
              </a:rPr>
              <a:t> precis sunt </a:t>
            </a:r>
            <a:r>
              <a:rPr lang="en-US" b="0" i="0" dirty="0" err="1">
                <a:solidFill>
                  <a:srgbClr val="212121"/>
                </a:solidFill>
                <a:effectLst/>
                <a:latin typeface="-apple-system"/>
              </a:rPr>
              <a:t>esențiale</a:t>
            </a:r>
            <a:r>
              <a:rPr lang="en-US" b="0" i="0" dirty="0">
                <a:solidFill>
                  <a:srgbClr val="212121"/>
                </a:solidFill>
                <a:effectLst/>
                <a:latin typeface="-apple-system"/>
              </a:rPr>
              <a:t>.</a:t>
            </a:r>
          </a:p>
          <a:p>
            <a:pPr algn="l"/>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această</a:t>
            </a:r>
            <a:r>
              <a:rPr lang="en-US" b="0" i="0" dirty="0">
                <a:solidFill>
                  <a:srgbClr val="212121"/>
                </a:solidFill>
                <a:effectLst/>
                <a:latin typeface="-apple-system"/>
              </a:rPr>
              <a:t> </a:t>
            </a:r>
            <a:r>
              <a:rPr lang="en-US" b="0" i="0" dirty="0" err="1">
                <a:solidFill>
                  <a:srgbClr val="212121"/>
                </a:solidFill>
                <a:effectLst/>
                <a:latin typeface="-apple-system"/>
              </a:rPr>
              <a:t>perioadă</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dată</a:t>
            </a:r>
            <a:r>
              <a:rPr lang="en-US" b="0" i="0" dirty="0">
                <a:solidFill>
                  <a:srgbClr val="212121"/>
                </a:solidFill>
                <a:effectLst/>
                <a:latin typeface="-apple-system"/>
              </a:rPr>
              <a:t> o </a:t>
            </a:r>
            <a:r>
              <a:rPr lang="en-US" b="0" i="0" dirty="0" err="1">
                <a:solidFill>
                  <a:srgbClr val="212121"/>
                </a:solidFill>
                <a:effectLst/>
                <a:latin typeface="-apple-system"/>
              </a:rPr>
              <a:t>tensiune</a:t>
            </a:r>
            <a:r>
              <a:rPr lang="en-US" b="0" i="0" dirty="0">
                <a:solidFill>
                  <a:srgbClr val="212121"/>
                </a:solidFill>
                <a:effectLst/>
                <a:latin typeface="-apple-system"/>
              </a:rPr>
              <a:t> </a:t>
            </a:r>
            <a:r>
              <a:rPr lang="en-US" b="0" i="0" dirty="0" err="1">
                <a:solidFill>
                  <a:srgbClr val="212121"/>
                </a:solidFill>
                <a:effectLst/>
                <a:latin typeface="-apple-system"/>
              </a:rPr>
              <a:t>suficientă</a:t>
            </a:r>
            <a:r>
              <a:rPr lang="en-US" b="0" i="0" dirty="0">
                <a:solidFill>
                  <a:srgbClr val="212121"/>
                </a:solidFill>
                <a:effectLst/>
                <a:latin typeface="-apple-system"/>
              </a:rPr>
              <a:t> de la </a:t>
            </a:r>
            <a:r>
              <a:rPr lang="en-US" b="0" i="0" dirty="0" err="1">
                <a:solidFill>
                  <a:srgbClr val="212121"/>
                </a:solidFill>
                <a:effectLst/>
                <a:latin typeface="-apple-system"/>
              </a:rPr>
              <a:t>anod</a:t>
            </a:r>
            <a:r>
              <a:rPr lang="en-US" b="0" i="0" dirty="0">
                <a:solidFill>
                  <a:srgbClr val="212121"/>
                </a:solidFill>
                <a:effectLst/>
                <a:latin typeface="-apple-system"/>
              </a:rPr>
              <a:t> la </a:t>
            </a:r>
            <a:r>
              <a:rPr lang="en-US" b="0" i="0" dirty="0" err="1">
                <a:solidFill>
                  <a:srgbClr val="212121"/>
                </a:solidFill>
                <a:effectLst/>
                <a:latin typeface="-apple-system"/>
              </a:rPr>
              <a:t>catod</a:t>
            </a:r>
            <a:r>
              <a:rPr lang="en-US" b="0" i="0" dirty="0">
                <a:solidFill>
                  <a:srgbClr val="212121"/>
                </a:solidFill>
                <a:effectLst/>
                <a:latin typeface="-apple-system"/>
              </a:rPr>
              <a:t> cu </a:t>
            </a:r>
            <a:r>
              <a:rPr lang="en-US" b="0" i="0" dirty="0" err="1">
                <a:solidFill>
                  <a:srgbClr val="212121"/>
                </a:solidFill>
                <a:effectLst/>
                <a:latin typeface="-apple-system"/>
              </a:rPr>
              <a:t>tensiunea</a:t>
            </a:r>
            <a:r>
              <a:rPr lang="en-US" b="0" i="0" dirty="0">
                <a:solidFill>
                  <a:srgbClr val="212121"/>
                </a:solidFill>
                <a:effectLst/>
                <a:latin typeface="-apple-system"/>
              </a:rPr>
              <a:t> de </a:t>
            </a:r>
            <a:r>
              <a:rPr lang="en-US" b="0" i="0" dirty="0" err="1">
                <a:solidFill>
                  <a:srgbClr val="212121"/>
                </a:solidFill>
                <a:effectLst/>
                <a:latin typeface="-apple-system"/>
              </a:rPr>
              <a:t>poartă</a:t>
            </a:r>
            <a:r>
              <a:rPr lang="en-US" b="0" i="0" dirty="0">
                <a:solidFill>
                  <a:srgbClr val="212121"/>
                </a:solidFill>
                <a:effectLst/>
                <a:latin typeface="-apple-system"/>
              </a:rPr>
              <a:t>. </a:t>
            </a:r>
            <a:r>
              <a:rPr lang="en-US" b="0" i="0" dirty="0" err="1">
                <a:solidFill>
                  <a:srgbClr val="212121"/>
                </a:solidFill>
                <a:effectLst/>
                <a:latin typeface="-apple-system"/>
              </a:rPr>
              <a:t>Impulsul</a:t>
            </a:r>
            <a:r>
              <a:rPr lang="en-US" b="0" i="0" dirty="0">
                <a:solidFill>
                  <a:srgbClr val="212121"/>
                </a:solidFill>
                <a:effectLst/>
                <a:latin typeface="-apple-system"/>
              </a:rPr>
              <a:t> </a:t>
            </a:r>
            <a:r>
              <a:rPr lang="en-US" b="0" i="0" dirty="0" err="1">
                <a:solidFill>
                  <a:srgbClr val="212121"/>
                </a:solidFill>
                <a:effectLst/>
                <a:latin typeface="-apple-system"/>
              </a:rPr>
              <a:t>pozitiv</a:t>
            </a:r>
            <a:r>
              <a:rPr lang="en-US" b="0" i="0" dirty="0">
                <a:solidFill>
                  <a:srgbClr val="212121"/>
                </a:solidFill>
                <a:effectLst/>
                <a:latin typeface="-apple-system"/>
              </a:rPr>
              <a:t> la </a:t>
            </a:r>
            <a:r>
              <a:rPr lang="en-US" b="0" i="0" dirty="0" err="1">
                <a:solidFill>
                  <a:srgbClr val="212121"/>
                </a:solidFill>
                <a:effectLst/>
                <a:latin typeface="-apple-system"/>
              </a:rPr>
              <a:t>poarta</a:t>
            </a:r>
            <a:r>
              <a:rPr lang="en-US" b="0" i="0" dirty="0">
                <a:solidFill>
                  <a:srgbClr val="212121"/>
                </a:solidFill>
                <a:effectLst/>
                <a:latin typeface="-apple-system"/>
              </a:rPr>
              <a:t> are ca </a:t>
            </a:r>
            <a:r>
              <a:rPr lang="en-US" b="0" i="0" dirty="0" err="1">
                <a:solidFill>
                  <a:srgbClr val="212121"/>
                </a:solidFill>
                <a:effectLst/>
                <a:latin typeface="-apple-system"/>
              </a:rPr>
              <a:t>rezultat</a:t>
            </a:r>
            <a:r>
              <a:rPr lang="en-US" b="0" i="0" dirty="0">
                <a:solidFill>
                  <a:srgbClr val="212121"/>
                </a:solidFill>
                <a:effectLst/>
                <a:latin typeface="-apple-system"/>
              </a:rPr>
              <a:t> o </a:t>
            </a:r>
            <a:r>
              <a:rPr lang="en-US" b="0" i="0" dirty="0" err="1">
                <a:solidFill>
                  <a:srgbClr val="212121"/>
                </a:solidFill>
                <a:effectLst/>
                <a:latin typeface="-apple-system"/>
              </a:rPr>
              <a:t>creștere</a:t>
            </a:r>
            <a:r>
              <a:rPr lang="en-US" b="0" i="0" dirty="0">
                <a:solidFill>
                  <a:srgbClr val="212121"/>
                </a:solidFill>
                <a:effectLst/>
                <a:latin typeface="-apple-system"/>
              </a:rPr>
              <a:t> a </a:t>
            </a:r>
            <a:r>
              <a:rPr lang="en-US" b="0" i="0" dirty="0" err="1">
                <a:solidFill>
                  <a:srgbClr val="212121"/>
                </a:solidFill>
                <a:effectLst/>
                <a:latin typeface="-apple-system"/>
              </a:rPr>
              <a:t>curentului</a:t>
            </a:r>
            <a:r>
              <a:rPr lang="en-US" b="0" i="0" dirty="0">
                <a:solidFill>
                  <a:srgbClr val="212121"/>
                </a:solidFill>
                <a:effectLst/>
                <a:latin typeface="-apple-system"/>
              </a:rPr>
              <a:t> de </a:t>
            </a:r>
            <a:r>
              <a:rPr lang="en-US" b="0" i="0" dirty="0" err="1">
                <a:solidFill>
                  <a:srgbClr val="212121"/>
                </a:solidFill>
                <a:effectLst/>
                <a:latin typeface="-apple-system"/>
              </a:rPr>
              <a:t>scurgere</a:t>
            </a:r>
            <a:r>
              <a:rPr lang="en-US" b="0" i="0" dirty="0">
                <a:solidFill>
                  <a:srgbClr val="212121"/>
                </a:solidFill>
                <a:effectLst/>
                <a:latin typeface="-apple-system"/>
              </a:rPr>
              <a:t> </a:t>
            </a:r>
            <a:r>
              <a:rPr lang="en-US" b="0" i="0" dirty="0" err="1">
                <a:solidFill>
                  <a:srgbClr val="212121"/>
                </a:solidFill>
                <a:effectLst/>
                <a:latin typeface="-apple-system"/>
              </a:rPr>
              <a:t>inversă</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urmare</a:t>
            </a:r>
            <a:r>
              <a:rPr lang="en-US" b="0" i="0" dirty="0">
                <a:solidFill>
                  <a:srgbClr val="212121"/>
                </a:solidFill>
                <a:effectLst/>
                <a:latin typeface="-apple-system"/>
              </a:rPr>
              <a:t>, </a:t>
            </a:r>
            <a:r>
              <a:rPr lang="en-US" b="0" i="0" dirty="0" err="1">
                <a:solidFill>
                  <a:srgbClr val="212121"/>
                </a:solidFill>
                <a:effectLst/>
                <a:latin typeface="-apple-system"/>
              </a:rPr>
              <a:t>stra</a:t>
            </a:r>
            <a:r>
              <a:rPr lang="en-US" dirty="0" err="1">
                <a:solidFill>
                  <a:srgbClr val="212121"/>
                </a:solidFill>
                <a:latin typeface="-apple-system"/>
              </a:rPr>
              <a:t>pungerea</a:t>
            </a:r>
            <a:r>
              <a:rPr lang="en-US" b="0" i="0" dirty="0">
                <a:solidFill>
                  <a:srgbClr val="212121"/>
                </a:solidFill>
                <a:effectLst/>
                <a:latin typeface="-apple-system"/>
              </a:rPr>
              <a:t> </a:t>
            </a:r>
            <a:r>
              <a:rPr lang="en-US" b="0" i="0" dirty="0" err="1">
                <a:solidFill>
                  <a:srgbClr val="212121"/>
                </a:solidFill>
                <a:effectLst/>
                <a:latin typeface="-apple-system"/>
              </a:rPr>
              <a:t>joncțiunii</a:t>
            </a:r>
            <a:r>
              <a:rPr lang="en-US" b="0" i="0" dirty="0">
                <a:solidFill>
                  <a:srgbClr val="212121"/>
                </a:solidFill>
                <a:effectLst/>
                <a:latin typeface="-apple-system"/>
              </a:rPr>
              <a:t> J2 are loc </a:t>
            </a:r>
            <a:r>
              <a:rPr lang="en-US" b="0" i="0" dirty="0" err="1">
                <a:solidFill>
                  <a:srgbClr val="212121"/>
                </a:solidFill>
                <a:effectLst/>
                <a:latin typeface="-apple-system"/>
              </a:rPr>
              <a:t>chiar</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la o </a:t>
            </a:r>
            <a:r>
              <a:rPr lang="en-US" b="0" i="0" dirty="0" err="1">
                <a:solidFill>
                  <a:srgbClr val="212121"/>
                </a:solidFill>
                <a:effectLst/>
                <a:latin typeface="-apple-system"/>
              </a:rPr>
              <a:t>tensiune</a:t>
            </a:r>
            <a:r>
              <a:rPr lang="en-US" b="0" i="0" dirty="0">
                <a:solidFill>
                  <a:srgbClr val="212121"/>
                </a:solidFill>
                <a:effectLst/>
                <a:latin typeface="-apple-system"/>
              </a:rPr>
              <a:t> </a:t>
            </a:r>
            <a:r>
              <a:rPr lang="en-US" b="0" i="0" dirty="0" err="1">
                <a:solidFill>
                  <a:srgbClr val="212121"/>
                </a:solidFill>
                <a:effectLst/>
                <a:latin typeface="-apple-system"/>
              </a:rPr>
              <a:t>mai</a:t>
            </a:r>
            <a:r>
              <a:rPr lang="en-US" b="0" i="0" dirty="0">
                <a:solidFill>
                  <a:srgbClr val="212121"/>
                </a:solidFill>
                <a:effectLst/>
                <a:latin typeface="-apple-system"/>
              </a:rPr>
              <a:t> </a:t>
            </a:r>
            <a:r>
              <a:rPr lang="en-US" b="0" i="0" dirty="0" err="1">
                <a:solidFill>
                  <a:srgbClr val="212121"/>
                </a:solidFill>
                <a:effectLst/>
                <a:latin typeface="-apple-system"/>
              </a:rPr>
              <a:t>mică</a:t>
            </a:r>
            <a:r>
              <a:rPr lang="en-US" b="0" i="0" dirty="0">
                <a:solidFill>
                  <a:srgbClr val="212121"/>
                </a:solidFill>
                <a:effectLst/>
                <a:latin typeface="-apple-system"/>
              </a:rPr>
              <a:t> </a:t>
            </a:r>
            <a:r>
              <a:rPr lang="en-US" b="0" i="0" dirty="0" err="1">
                <a:solidFill>
                  <a:srgbClr val="212121"/>
                </a:solidFill>
                <a:effectLst/>
                <a:latin typeface="-apple-system"/>
              </a:rPr>
              <a:t>decât</a:t>
            </a:r>
            <a:r>
              <a:rPr lang="en-US" b="0" i="0" dirty="0">
                <a:solidFill>
                  <a:srgbClr val="212121"/>
                </a:solidFill>
                <a:effectLst/>
                <a:latin typeface="-apple-system"/>
              </a:rPr>
              <a:t> </a:t>
            </a:r>
            <a:r>
              <a:rPr lang="en-US" b="0" i="0" dirty="0" err="1">
                <a:solidFill>
                  <a:srgbClr val="212121"/>
                </a:solidFill>
                <a:effectLst/>
                <a:latin typeface="-apple-system"/>
              </a:rPr>
              <a:t>Vbo</a:t>
            </a:r>
            <a:r>
              <a:rPr lang="en-US" b="0" i="0" dirty="0">
                <a:solidFill>
                  <a:srgbClr val="212121"/>
                </a:solidFill>
                <a:effectLst/>
                <a:latin typeface="-apple-system"/>
              </a:rPr>
              <a:t>.</a:t>
            </a:r>
          </a:p>
          <a:p>
            <a:pPr algn="l"/>
            <a:r>
              <a:rPr lang="en-US" b="0" i="0" dirty="0" err="1">
                <a:solidFill>
                  <a:srgbClr val="212121"/>
                </a:solidFill>
                <a:effectLst/>
                <a:latin typeface="-apple-system"/>
              </a:rPr>
              <a:t>Joncțiunile</a:t>
            </a:r>
            <a:r>
              <a:rPr lang="en-US" b="0" i="0" dirty="0">
                <a:solidFill>
                  <a:srgbClr val="212121"/>
                </a:solidFill>
                <a:effectLst/>
                <a:latin typeface="-apple-system"/>
              </a:rPr>
              <a:t> J1 </a:t>
            </a:r>
            <a:r>
              <a:rPr lang="en-US" b="0" i="0" dirty="0" err="1">
                <a:solidFill>
                  <a:srgbClr val="212121"/>
                </a:solidFill>
                <a:effectLst/>
                <a:latin typeface="-apple-system"/>
              </a:rPr>
              <a:t>și</a:t>
            </a:r>
            <a:r>
              <a:rPr lang="en-US" b="0" i="0" dirty="0">
                <a:solidFill>
                  <a:srgbClr val="212121"/>
                </a:solidFill>
                <a:effectLst/>
                <a:latin typeface="-apple-system"/>
              </a:rPr>
              <a:t> J3 sunt </a:t>
            </a:r>
            <a:r>
              <a:rPr lang="en-US" b="0" i="0" dirty="0" err="1">
                <a:solidFill>
                  <a:srgbClr val="212121"/>
                </a:solidFill>
                <a:effectLst/>
                <a:latin typeface="-apple-system"/>
              </a:rPr>
              <a:t>polarizate</a:t>
            </a:r>
            <a:r>
              <a:rPr lang="en-US" b="0" i="0" dirty="0">
                <a:solidFill>
                  <a:srgbClr val="212121"/>
                </a:solidFill>
                <a:effectLst/>
                <a:latin typeface="-apple-system"/>
              </a:rPr>
              <a:t> direct </a:t>
            </a:r>
            <a:r>
              <a:rPr lang="en-US" b="0" i="0" dirty="0" err="1">
                <a:solidFill>
                  <a:srgbClr val="212121"/>
                </a:solidFill>
                <a:effectLst/>
                <a:latin typeface="-apple-system"/>
              </a:rPr>
              <a:t>și</a:t>
            </a:r>
            <a:r>
              <a:rPr lang="en-US" b="0" i="0" dirty="0">
                <a:solidFill>
                  <a:srgbClr val="212121"/>
                </a:solidFill>
                <a:effectLst/>
                <a:latin typeface="-apple-system"/>
              </a:rPr>
              <a:t> J2 </a:t>
            </a:r>
            <a:r>
              <a:rPr lang="en-US" b="0" i="0" dirty="0" err="1">
                <a:solidFill>
                  <a:srgbClr val="212121"/>
                </a:solidFill>
                <a:effectLst/>
                <a:latin typeface="-apple-system"/>
              </a:rPr>
              <a:t>devine</a:t>
            </a:r>
            <a:r>
              <a:rPr lang="en-US" b="0" i="0" dirty="0">
                <a:solidFill>
                  <a:srgbClr val="212121"/>
                </a:solidFill>
                <a:effectLst/>
                <a:latin typeface="-apple-system"/>
              </a:rPr>
              <a:t> </a:t>
            </a:r>
            <a:r>
              <a:rPr lang="en-US" b="0" i="0" dirty="0" err="1">
                <a:solidFill>
                  <a:srgbClr val="212121"/>
                </a:solidFill>
                <a:effectLst/>
                <a:latin typeface="-apple-system"/>
              </a:rPr>
              <a:t>polarizat</a:t>
            </a:r>
            <a:r>
              <a:rPr lang="en-US" b="0" i="0" dirty="0">
                <a:solidFill>
                  <a:srgbClr val="212121"/>
                </a:solidFill>
                <a:effectLst/>
                <a:latin typeface="-apple-system"/>
              </a:rPr>
              <a:t> direct din </a:t>
            </a:r>
            <a:r>
              <a:rPr lang="en-US" b="0" i="0" dirty="0" err="1">
                <a:solidFill>
                  <a:srgbClr val="212121"/>
                </a:solidFill>
                <a:effectLst/>
                <a:latin typeface="-apple-system"/>
              </a:rPr>
              <a:t>cauza</a:t>
            </a:r>
            <a:r>
              <a:rPr lang="en-US" b="0" i="0" dirty="0">
                <a:solidFill>
                  <a:srgbClr val="212121"/>
                </a:solidFill>
                <a:effectLst/>
                <a:latin typeface="-apple-system"/>
              </a:rPr>
              <a:t> </a:t>
            </a:r>
            <a:r>
              <a:rPr lang="en-US" b="0" i="0" dirty="0" err="1">
                <a:solidFill>
                  <a:srgbClr val="212121"/>
                </a:solidFill>
                <a:effectLst/>
                <a:latin typeface="-apple-system"/>
              </a:rPr>
              <a:t>tensiunii</a:t>
            </a:r>
            <a:r>
              <a:rPr lang="en-US" b="0" i="0" dirty="0">
                <a:solidFill>
                  <a:srgbClr val="212121"/>
                </a:solidFill>
                <a:effectLst/>
                <a:latin typeface="-apple-system"/>
              </a:rPr>
              <a:t> de </a:t>
            </a:r>
            <a:r>
              <a:rPr lang="en-US" b="0" i="0" dirty="0" err="1">
                <a:solidFill>
                  <a:srgbClr val="212121"/>
                </a:solidFill>
                <a:effectLst/>
                <a:latin typeface="-apple-system"/>
              </a:rPr>
              <a:t>poartă</a:t>
            </a:r>
            <a:r>
              <a:rPr lang="en-US" b="0" i="0" dirty="0">
                <a:solidFill>
                  <a:srgbClr val="212121"/>
                </a:solidFill>
                <a:effectLst/>
                <a:latin typeface="-apple-system"/>
              </a:rPr>
              <a:t> </a:t>
            </a:r>
            <a:r>
              <a:rPr lang="en-US" b="0" i="0" dirty="0" err="1">
                <a:solidFill>
                  <a:srgbClr val="212121"/>
                </a:solidFill>
                <a:effectLst/>
                <a:latin typeface="-apple-system"/>
              </a:rPr>
              <a:t>pozitivă</a:t>
            </a:r>
            <a:r>
              <a:rPr lang="en-US" b="0" i="0" dirty="0">
                <a:solidFill>
                  <a:srgbClr val="212121"/>
                </a:solidFill>
                <a:effectLst/>
                <a:latin typeface="-apple-system"/>
              </a:rPr>
              <a:t>. </a:t>
            </a:r>
            <a:r>
              <a:rPr lang="en-US" b="0" i="0" dirty="0" err="1">
                <a:solidFill>
                  <a:srgbClr val="212121"/>
                </a:solidFill>
                <a:effectLst/>
                <a:latin typeface="-apple-system"/>
              </a:rPr>
              <a:t>Odată</a:t>
            </a:r>
            <a:r>
              <a:rPr lang="en-US" b="0" i="0" dirty="0">
                <a:solidFill>
                  <a:srgbClr val="212121"/>
                </a:solidFill>
                <a:effectLst/>
                <a:latin typeface="-apple-system"/>
              </a:rPr>
              <a:t> </a:t>
            </a:r>
            <a:r>
              <a:rPr lang="en-US" b="0" i="0" dirty="0" err="1">
                <a:solidFill>
                  <a:srgbClr val="212121"/>
                </a:solidFill>
                <a:effectLst/>
                <a:latin typeface="-apple-system"/>
              </a:rPr>
              <a:t>ce</a:t>
            </a:r>
            <a:r>
              <a:rPr lang="en-US" b="0" i="0" dirty="0">
                <a:solidFill>
                  <a:srgbClr val="212121"/>
                </a:solidFill>
                <a:effectLst/>
                <a:latin typeface="-apple-system"/>
              </a:rPr>
              <a:t> </a:t>
            </a:r>
            <a:r>
              <a:rPr lang="en-US" b="0" i="0" dirty="0" err="1">
                <a:solidFill>
                  <a:srgbClr val="212121"/>
                </a:solidFill>
                <a:effectLst/>
                <a:latin typeface="-apple-system"/>
              </a:rPr>
              <a:t>dispozitivul</a:t>
            </a:r>
            <a:r>
              <a:rPr lang="en-US" b="0" i="0" dirty="0">
                <a:solidFill>
                  <a:srgbClr val="212121"/>
                </a:solidFill>
                <a:effectLst/>
                <a:latin typeface="-apple-system"/>
              </a:rPr>
              <a:t> </a:t>
            </a:r>
            <a:r>
              <a:rPr lang="en-US" b="0" i="0" dirty="0" err="1">
                <a:solidFill>
                  <a:srgbClr val="212121"/>
                </a:solidFill>
                <a:effectLst/>
                <a:latin typeface="-apple-system"/>
              </a:rPr>
              <a:t>începe</a:t>
            </a:r>
            <a:r>
              <a:rPr lang="en-US" b="0" i="0" dirty="0">
                <a:solidFill>
                  <a:srgbClr val="212121"/>
                </a:solidFill>
                <a:effectLst/>
                <a:latin typeface="-apple-system"/>
              </a:rPr>
              <a:t> </a:t>
            </a:r>
            <a:r>
              <a:rPr lang="en-US" b="0" i="0" dirty="0" err="1">
                <a:solidFill>
                  <a:srgbClr val="212121"/>
                </a:solidFill>
                <a:effectLst/>
                <a:latin typeface="-apple-system"/>
              </a:rPr>
              <a:t>conducția</a:t>
            </a:r>
            <a:r>
              <a:rPr lang="en-US" b="0" i="0" dirty="0">
                <a:solidFill>
                  <a:srgbClr val="212121"/>
                </a:solidFill>
                <a:effectLst/>
                <a:latin typeface="-apple-system"/>
              </a:rPr>
              <a:t>, </a:t>
            </a:r>
            <a:r>
              <a:rPr lang="en-US" b="0" i="0" dirty="0" err="1">
                <a:solidFill>
                  <a:srgbClr val="212121"/>
                </a:solidFill>
                <a:effectLst/>
                <a:latin typeface="-apple-system"/>
              </a:rPr>
              <a:t>poarta</a:t>
            </a:r>
            <a:r>
              <a:rPr lang="en-US" b="0" i="0" dirty="0">
                <a:solidFill>
                  <a:srgbClr val="212121"/>
                </a:solidFill>
                <a:effectLst/>
                <a:latin typeface="-apple-system"/>
              </a:rPr>
              <a:t> </a:t>
            </a:r>
            <a:r>
              <a:rPr lang="en-US" b="0" i="0" dirty="0" err="1">
                <a:solidFill>
                  <a:srgbClr val="212121"/>
                </a:solidFill>
                <a:effectLst/>
                <a:latin typeface="-apple-system"/>
              </a:rPr>
              <a:t>își</a:t>
            </a:r>
            <a:r>
              <a:rPr lang="en-US" b="0" i="0" dirty="0">
                <a:solidFill>
                  <a:srgbClr val="212121"/>
                </a:solidFill>
                <a:effectLst/>
                <a:latin typeface="-apple-system"/>
              </a:rPr>
              <a:t> </a:t>
            </a:r>
            <a:r>
              <a:rPr lang="en-US" b="0" i="0" dirty="0" err="1">
                <a:solidFill>
                  <a:srgbClr val="212121"/>
                </a:solidFill>
                <a:effectLst/>
                <a:latin typeface="-apple-system"/>
              </a:rPr>
              <a:t>pierde</a:t>
            </a:r>
            <a:r>
              <a:rPr lang="en-US" b="0" i="0" dirty="0">
                <a:solidFill>
                  <a:srgbClr val="212121"/>
                </a:solidFill>
                <a:effectLst/>
                <a:latin typeface="-apple-system"/>
              </a:rPr>
              <a:t> </a:t>
            </a:r>
            <a:r>
              <a:rPr lang="en-US" b="0" i="0" dirty="0" err="1">
                <a:solidFill>
                  <a:srgbClr val="212121"/>
                </a:solidFill>
                <a:effectLst/>
                <a:latin typeface="-apple-system"/>
              </a:rPr>
              <a:t>controlul</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continuă</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a:t>
            </a:r>
            <a:r>
              <a:rPr lang="en-US" b="0" i="0" dirty="0" err="1">
                <a:solidFill>
                  <a:srgbClr val="212121"/>
                </a:solidFill>
                <a:effectLst/>
                <a:latin typeface="-apple-system"/>
              </a:rPr>
              <a:t>mențină</a:t>
            </a:r>
            <a:r>
              <a:rPr lang="en-US" b="0" i="0" dirty="0">
                <a:solidFill>
                  <a:srgbClr val="212121"/>
                </a:solidFill>
                <a:effectLst/>
                <a:latin typeface="-apple-system"/>
              </a:rPr>
              <a:t> </a:t>
            </a:r>
            <a:r>
              <a:rPr lang="en-US" b="0" i="0" dirty="0" err="1">
                <a:solidFill>
                  <a:srgbClr val="212121"/>
                </a:solidFill>
                <a:effectLst/>
                <a:latin typeface="-apple-system"/>
              </a:rPr>
              <a:t>conducția</a:t>
            </a:r>
            <a:r>
              <a:rPr lang="en-US" b="0" i="0" dirty="0">
                <a:solidFill>
                  <a:srgbClr val="212121"/>
                </a:solidFill>
                <a:effectLst/>
                <a:latin typeface="-apple-system"/>
              </a:rPr>
              <a:t> </a:t>
            </a:r>
            <a:r>
              <a:rPr lang="en-US" b="0" i="0" dirty="0" err="1">
                <a:solidFill>
                  <a:srgbClr val="212121"/>
                </a:solidFill>
                <a:effectLst/>
                <a:latin typeface="-apple-system"/>
              </a:rPr>
              <a:t>chiar</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absența</a:t>
            </a:r>
            <a:r>
              <a:rPr lang="en-US" b="0" i="0" dirty="0">
                <a:solidFill>
                  <a:srgbClr val="212121"/>
                </a:solidFill>
                <a:effectLst/>
                <a:latin typeface="-apple-system"/>
              </a:rPr>
              <a:t> </a:t>
            </a:r>
            <a:r>
              <a:rPr lang="en-US" b="0" i="0" dirty="0" err="1">
                <a:solidFill>
                  <a:srgbClr val="212121"/>
                </a:solidFill>
                <a:effectLst/>
                <a:latin typeface="-apple-system"/>
              </a:rPr>
              <a:t>tensiunii</a:t>
            </a:r>
            <a:r>
              <a:rPr lang="en-US" b="0" i="0" dirty="0">
                <a:solidFill>
                  <a:srgbClr val="212121"/>
                </a:solidFill>
                <a:effectLst/>
                <a:latin typeface="-apple-system"/>
              </a:rPr>
              <a:t> de </a:t>
            </a:r>
            <a:r>
              <a:rPr lang="en-US" b="0" i="0" dirty="0" err="1">
                <a:solidFill>
                  <a:srgbClr val="212121"/>
                </a:solidFill>
                <a:effectLst/>
                <a:latin typeface="-apple-system"/>
              </a:rPr>
              <a:t>poartă</a:t>
            </a:r>
            <a:r>
              <a:rPr lang="en-US" b="0" i="0" dirty="0">
                <a:solidFill>
                  <a:srgbClr val="212121"/>
                </a:solidFill>
                <a:effectLst/>
                <a:latin typeface="-apple-system"/>
              </a:rPr>
              <a:t>. </a:t>
            </a:r>
          </a:p>
          <a:p>
            <a:pPr algn="l"/>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poate</a:t>
            </a:r>
            <a:r>
              <a:rPr lang="en-US" b="0" i="0" dirty="0">
                <a:solidFill>
                  <a:srgbClr val="212121"/>
                </a:solidFill>
                <a:effectLst/>
                <a:latin typeface="-apple-system"/>
              </a:rPr>
              <a:t> fi </a:t>
            </a:r>
            <a:r>
              <a:rPr lang="en-US" b="0" i="0" dirty="0" err="1">
                <a:solidFill>
                  <a:srgbClr val="212121"/>
                </a:solidFill>
                <a:effectLst/>
                <a:latin typeface="-apple-system"/>
              </a:rPr>
              <a:t>dezactivat</a:t>
            </a:r>
            <a:r>
              <a:rPr lang="en-US" b="0" i="0" dirty="0">
                <a:solidFill>
                  <a:srgbClr val="212121"/>
                </a:solidFill>
                <a:effectLst/>
                <a:latin typeface="-apple-system"/>
              </a:rPr>
              <a:t> </a:t>
            </a:r>
            <a:r>
              <a:rPr lang="en-US" b="0" i="0" dirty="0" err="1">
                <a:solidFill>
                  <a:srgbClr val="212121"/>
                </a:solidFill>
                <a:effectLst/>
                <a:latin typeface="-apple-system"/>
              </a:rPr>
              <a:t>numai</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reducerea</a:t>
            </a:r>
            <a:r>
              <a:rPr lang="en-US" b="0" i="0" dirty="0">
                <a:solidFill>
                  <a:srgbClr val="212121"/>
                </a:solidFill>
                <a:effectLst/>
                <a:latin typeface="-apple-system"/>
              </a:rPr>
              <a:t> </a:t>
            </a:r>
            <a:r>
              <a:rPr lang="en-US" b="0" i="0" dirty="0" err="1">
                <a:solidFill>
                  <a:srgbClr val="212121"/>
                </a:solidFill>
                <a:effectLst/>
                <a:latin typeface="-apple-system"/>
              </a:rPr>
              <a:t>curentului</a:t>
            </a:r>
            <a:r>
              <a:rPr lang="en-US" b="0" i="0" dirty="0">
                <a:solidFill>
                  <a:srgbClr val="212121"/>
                </a:solidFill>
                <a:effectLst/>
                <a:latin typeface="-apple-system"/>
              </a:rPr>
              <a:t> direct sub </a:t>
            </a:r>
            <a:r>
              <a:rPr lang="en-US" b="0" i="0" dirty="0" err="1">
                <a:solidFill>
                  <a:srgbClr val="212121"/>
                </a:solidFill>
                <a:effectLst/>
                <a:latin typeface="-apple-system"/>
              </a:rPr>
              <a:t>pragul</a:t>
            </a:r>
            <a:r>
              <a:rPr lang="en-US" b="0" i="0" dirty="0">
                <a:solidFill>
                  <a:srgbClr val="212121"/>
                </a:solidFill>
                <a:effectLst/>
                <a:latin typeface="-apple-system"/>
              </a:rPr>
              <a:t> </a:t>
            </a:r>
            <a:r>
              <a:rPr lang="en-US" b="0" i="0" dirty="0" err="1">
                <a:solidFill>
                  <a:srgbClr val="212121"/>
                </a:solidFill>
                <a:effectLst/>
                <a:latin typeface="-apple-system"/>
              </a:rPr>
              <a:t>numit</a:t>
            </a:r>
            <a:r>
              <a:rPr lang="en-US" b="0" i="0" dirty="0">
                <a:solidFill>
                  <a:srgbClr val="212121"/>
                </a:solidFill>
                <a:effectLst/>
                <a:latin typeface="-apple-system"/>
              </a:rPr>
              <a:t> </a:t>
            </a:r>
            <a:r>
              <a:rPr lang="en-US" b="0" i="0" dirty="0" err="1">
                <a:solidFill>
                  <a:srgbClr val="212121"/>
                </a:solidFill>
                <a:effectLst/>
                <a:latin typeface="-apple-system"/>
              </a:rPr>
              <a:t>curent</a:t>
            </a:r>
            <a:r>
              <a:rPr lang="en-US" b="0" i="0" dirty="0">
                <a:solidFill>
                  <a:srgbClr val="212121"/>
                </a:solidFill>
                <a:effectLst/>
                <a:latin typeface="-apple-system"/>
              </a:rPr>
              <a:t> de </a:t>
            </a:r>
            <a:r>
              <a:rPr lang="en-US" b="0" i="0" dirty="0" err="1">
                <a:solidFill>
                  <a:srgbClr val="212121"/>
                </a:solidFill>
                <a:effectLst/>
                <a:latin typeface="-apple-system"/>
              </a:rPr>
              <a:t>menținere</a:t>
            </a:r>
            <a:r>
              <a:rPr lang="en-US" b="0" i="0" dirty="0">
                <a:solidFill>
                  <a:srgbClr val="212121"/>
                </a:solidFill>
                <a:effectLst/>
                <a:latin typeface="-apple-system"/>
              </a:rPr>
              <a:t>.</a:t>
            </a:r>
            <a:endParaRPr lang="en-US" dirty="0"/>
          </a:p>
        </p:txBody>
      </p:sp>
    </p:spTree>
    <p:extLst>
      <p:ext uri="{BB962C8B-B14F-4D97-AF65-F5344CB8AC3E}">
        <p14:creationId xmlns:p14="http://schemas.microsoft.com/office/powerpoint/2010/main" val="2531034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EFE0008-7ECC-49F1-44FC-091759820408}"/>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5C3443CA-6CE6-F5BD-584D-3C7DA23A9E81}"/>
              </a:ext>
            </a:extLst>
          </p:cNvPr>
          <p:cNvSpPr>
            <a:spLocks noGrp="1"/>
          </p:cNvSpPr>
          <p:nvPr>
            <p:ph idx="1"/>
          </p:nvPr>
        </p:nvSpPr>
        <p:spPr/>
        <p:txBody>
          <a:bodyPr/>
          <a:lstStyle/>
          <a:p>
            <a:r>
              <a:rPr lang="en-US" dirty="0" err="1"/>
              <a:t>În</a:t>
            </a:r>
            <a:r>
              <a:rPr lang="en-US" dirty="0"/>
              <a:t> </a:t>
            </a:r>
            <a:r>
              <a:rPr lang="en-US" dirty="0" err="1"/>
              <a:t>funcție</a:t>
            </a:r>
            <a:r>
              <a:rPr lang="en-US" dirty="0"/>
              <a:t> de </a:t>
            </a:r>
            <a:r>
              <a:rPr lang="en-US" dirty="0" err="1"/>
              <a:t>mărimea</a:t>
            </a:r>
            <a:r>
              <a:rPr lang="en-US" dirty="0"/>
              <a:t> SCR-</a:t>
            </a:r>
            <a:r>
              <a:rPr lang="en-US" dirty="0" err="1"/>
              <a:t>ului</a:t>
            </a:r>
            <a:r>
              <a:rPr lang="en-US" dirty="0"/>
              <a:t>, </a:t>
            </a:r>
            <a:r>
              <a:rPr lang="en-US" dirty="0" err="1"/>
              <a:t>curentul</a:t>
            </a:r>
            <a:r>
              <a:rPr lang="en-US" dirty="0"/>
              <a:t> de </a:t>
            </a:r>
            <a:r>
              <a:rPr lang="en-US" dirty="0" err="1"/>
              <a:t>poartă</a:t>
            </a:r>
            <a:r>
              <a:rPr lang="en-US" dirty="0"/>
              <a:t> </a:t>
            </a:r>
            <a:r>
              <a:rPr lang="en-US" dirty="0" err="1"/>
              <a:t>variază</a:t>
            </a:r>
            <a:r>
              <a:rPr lang="en-US" dirty="0"/>
              <a:t> de la </a:t>
            </a:r>
            <a:r>
              <a:rPr lang="en-US" dirty="0" err="1"/>
              <a:t>câțiva</a:t>
            </a:r>
            <a:r>
              <a:rPr lang="en-US" dirty="0"/>
              <a:t> </a:t>
            </a:r>
            <a:r>
              <a:rPr lang="en-US" dirty="0" err="1"/>
              <a:t>miliamperi</a:t>
            </a:r>
            <a:r>
              <a:rPr lang="en-US" dirty="0"/>
              <a:t> la 250 de </a:t>
            </a:r>
            <a:r>
              <a:rPr lang="en-US" dirty="0" err="1"/>
              <a:t>miliamperi</a:t>
            </a:r>
            <a:r>
              <a:rPr lang="en-US" dirty="0"/>
              <a:t> </a:t>
            </a:r>
            <a:r>
              <a:rPr lang="en-US" dirty="0" err="1"/>
              <a:t>sau</a:t>
            </a:r>
            <a:r>
              <a:rPr lang="en-US" dirty="0"/>
              <a:t> </a:t>
            </a:r>
            <a:r>
              <a:rPr lang="en-US" dirty="0" err="1"/>
              <a:t>mai</a:t>
            </a:r>
            <a:r>
              <a:rPr lang="en-US" dirty="0"/>
              <a:t> </a:t>
            </a:r>
            <a:r>
              <a:rPr lang="en-US" dirty="0" err="1"/>
              <a:t>mult</a:t>
            </a:r>
            <a:r>
              <a:rPr lang="en-US" dirty="0"/>
              <a:t>. </a:t>
            </a:r>
            <a:r>
              <a:rPr lang="en-US" dirty="0" err="1"/>
              <a:t>Dacă</a:t>
            </a:r>
            <a:r>
              <a:rPr lang="en-US" dirty="0"/>
              <a:t> </a:t>
            </a:r>
            <a:r>
              <a:rPr lang="en-US" dirty="0" err="1"/>
              <a:t>curentul</a:t>
            </a:r>
            <a:r>
              <a:rPr lang="en-US" dirty="0"/>
              <a:t> de </a:t>
            </a:r>
            <a:r>
              <a:rPr lang="en-US" dirty="0" err="1"/>
              <a:t>poartă</a:t>
            </a:r>
            <a:r>
              <a:rPr lang="en-US" dirty="0"/>
              <a:t> </a:t>
            </a:r>
            <a:r>
              <a:rPr lang="en-US" dirty="0" err="1"/>
              <a:t>aplicat</a:t>
            </a:r>
            <a:r>
              <a:rPr lang="en-US" dirty="0"/>
              <a:t> </a:t>
            </a:r>
            <a:r>
              <a:rPr lang="en-US" dirty="0" err="1"/>
              <a:t>este</a:t>
            </a:r>
            <a:r>
              <a:rPr lang="en-US" dirty="0"/>
              <a:t> </a:t>
            </a:r>
            <a:r>
              <a:rPr lang="en-US" dirty="0" err="1"/>
              <a:t>mai</a:t>
            </a:r>
            <a:r>
              <a:rPr lang="en-US" dirty="0"/>
              <a:t> mare, </a:t>
            </a:r>
            <a:r>
              <a:rPr lang="en-US" dirty="0" err="1"/>
              <a:t>atunci</a:t>
            </a:r>
            <a:r>
              <a:rPr lang="en-US" dirty="0"/>
              <a:t> </a:t>
            </a:r>
            <a:r>
              <a:rPr lang="en-US" dirty="0" err="1"/>
              <a:t>mai</a:t>
            </a:r>
            <a:r>
              <a:rPr lang="en-US" dirty="0"/>
              <a:t> </a:t>
            </a:r>
            <a:r>
              <a:rPr lang="en-US" dirty="0" err="1"/>
              <a:t>mulți</a:t>
            </a:r>
            <a:r>
              <a:rPr lang="en-US" dirty="0"/>
              <a:t> </a:t>
            </a:r>
            <a:r>
              <a:rPr lang="en-US" dirty="0" err="1"/>
              <a:t>electroni</a:t>
            </a:r>
            <a:r>
              <a:rPr lang="en-US" dirty="0"/>
              <a:t> sunt </a:t>
            </a:r>
            <a:r>
              <a:rPr lang="en-US" dirty="0" err="1"/>
              <a:t>injectați</a:t>
            </a:r>
            <a:r>
              <a:rPr lang="en-US" dirty="0"/>
              <a:t> </a:t>
            </a:r>
            <a:r>
              <a:rPr lang="en-US" dirty="0" err="1"/>
              <a:t>în</a:t>
            </a:r>
            <a:r>
              <a:rPr lang="en-US" dirty="0"/>
              <a:t> </a:t>
            </a:r>
            <a:r>
              <a:rPr lang="en-US" dirty="0" err="1"/>
              <a:t>joncțiunea</a:t>
            </a:r>
            <a:r>
              <a:rPr lang="en-US" dirty="0"/>
              <a:t> J2 </a:t>
            </a:r>
            <a:r>
              <a:rPr lang="en-US" dirty="0" err="1"/>
              <a:t>și</a:t>
            </a:r>
            <a:r>
              <a:rPr lang="en-US" dirty="0"/>
              <a:t> </a:t>
            </a:r>
            <a:r>
              <a:rPr lang="en-US" dirty="0" err="1"/>
              <a:t>rezultă</a:t>
            </a:r>
            <a:r>
              <a:rPr lang="en-US" dirty="0"/>
              <a:t> </a:t>
            </a:r>
            <a:r>
              <a:rPr lang="en-US" dirty="0" err="1"/>
              <a:t>să</a:t>
            </a:r>
            <a:r>
              <a:rPr lang="en-US" dirty="0"/>
              <a:t> </a:t>
            </a:r>
            <a:r>
              <a:rPr lang="en-US" dirty="0" err="1"/>
              <a:t>intre</a:t>
            </a:r>
            <a:r>
              <a:rPr lang="en-US" dirty="0"/>
              <a:t> </a:t>
            </a:r>
            <a:r>
              <a:rPr lang="en-US" dirty="0" err="1"/>
              <a:t>în</a:t>
            </a:r>
            <a:r>
              <a:rPr lang="en-US" dirty="0"/>
              <a:t> </a:t>
            </a:r>
            <a:r>
              <a:rPr lang="en-US" dirty="0" err="1"/>
              <a:t>starea</a:t>
            </a:r>
            <a:r>
              <a:rPr lang="en-US" dirty="0"/>
              <a:t> de </a:t>
            </a:r>
            <a:r>
              <a:rPr lang="en-US" dirty="0" err="1"/>
              <a:t>conducere</a:t>
            </a:r>
            <a:r>
              <a:rPr lang="en-US" dirty="0"/>
              <a:t> la o </a:t>
            </a:r>
            <a:r>
              <a:rPr lang="en-US" dirty="0" err="1"/>
              <a:t>tensiune</a:t>
            </a:r>
            <a:r>
              <a:rPr lang="en-US" dirty="0"/>
              <a:t> </a:t>
            </a:r>
            <a:r>
              <a:rPr lang="en-US" dirty="0" err="1"/>
              <a:t>aplicată</a:t>
            </a:r>
            <a:r>
              <a:rPr lang="en-US" dirty="0"/>
              <a:t> </a:t>
            </a:r>
            <a:r>
              <a:rPr lang="en-US" dirty="0" err="1"/>
              <a:t>mult</a:t>
            </a:r>
            <a:r>
              <a:rPr lang="en-US" dirty="0"/>
              <a:t> </a:t>
            </a:r>
            <a:r>
              <a:rPr lang="en-US" dirty="0" err="1"/>
              <a:t>mai</a:t>
            </a:r>
            <a:r>
              <a:rPr lang="en-US" dirty="0"/>
              <a:t> </a:t>
            </a:r>
            <a:r>
              <a:rPr lang="en-US" dirty="0" err="1"/>
              <a:t>mică</a:t>
            </a:r>
            <a:r>
              <a:rPr lang="en-US" dirty="0"/>
              <a:t>.</a:t>
            </a:r>
          </a:p>
          <a:p>
            <a:r>
              <a:rPr lang="en-US" dirty="0" err="1"/>
              <a:t>În</a:t>
            </a:r>
            <a:r>
              <a:rPr lang="en-US" dirty="0"/>
              <a:t> </a:t>
            </a:r>
            <a:r>
              <a:rPr lang="en-US" dirty="0" err="1"/>
              <a:t>metoda</a:t>
            </a:r>
            <a:r>
              <a:rPr lang="en-US" dirty="0"/>
              <a:t> de </a:t>
            </a:r>
            <a:r>
              <a:rPr lang="en-US" dirty="0" err="1"/>
              <a:t>declanșare</a:t>
            </a:r>
            <a:r>
              <a:rPr lang="en-US" dirty="0"/>
              <a:t> a </a:t>
            </a:r>
            <a:r>
              <a:rPr lang="en-US" dirty="0" err="1"/>
              <a:t>porții</a:t>
            </a:r>
            <a:r>
              <a:rPr lang="en-US" dirty="0"/>
              <a:t>, o </a:t>
            </a:r>
            <a:r>
              <a:rPr lang="en-US" dirty="0" err="1"/>
              <a:t>tensiune</a:t>
            </a:r>
            <a:r>
              <a:rPr lang="en-US" dirty="0"/>
              <a:t> </a:t>
            </a:r>
            <a:r>
              <a:rPr lang="en-US" dirty="0" err="1"/>
              <a:t>pozitivă</a:t>
            </a:r>
            <a:r>
              <a:rPr lang="en-US" dirty="0"/>
              <a:t> </a:t>
            </a:r>
            <a:r>
              <a:rPr lang="en-US" dirty="0" err="1"/>
              <a:t>aplicată</a:t>
            </a:r>
            <a:r>
              <a:rPr lang="en-US" dirty="0"/>
              <a:t> </a:t>
            </a:r>
            <a:r>
              <a:rPr lang="en-US" dirty="0" err="1"/>
              <a:t>între</a:t>
            </a:r>
            <a:r>
              <a:rPr lang="en-US" dirty="0"/>
              <a:t> </a:t>
            </a:r>
            <a:r>
              <a:rPr lang="en-US" dirty="0" err="1"/>
              <a:t>poartă</a:t>
            </a:r>
            <a:r>
              <a:rPr lang="en-US" dirty="0"/>
              <a:t> </a:t>
            </a:r>
            <a:r>
              <a:rPr lang="en-US" dirty="0" err="1"/>
              <a:t>și</a:t>
            </a:r>
            <a:r>
              <a:rPr lang="en-US" dirty="0"/>
              <a:t> </a:t>
            </a:r>
            <a:r>
              <a:rPr lang="en-US" dirty="0" err="1"/>
              <a:t>bornele</a:t>
            </a:r>
            <a:r>
              <a:rPr lang="en-US" dirty="0"/>
              <a:t> </a:t>
            </a:r>
            <a:r>
              <a:rPr lang="en-US" dirty="0" err="1"/>
              <a:t>catodului</a:t>
            </a:r>
            <a:r>
              <a:rPr lang="en-US" dirty="0"/>
              <a:t>. </a:t>
            </a:r>
          </a:p>
          <a:p>
            <a:r>
              <a:rPr lang="en-US" b="1" dirty="0" err="1"/>
              <a:t>Putem</a:t>
            </a:r>
            <a:r>
              <a:rPr lang="en-US" b="1" dirty="0"/>
              <a:t> </a:t>
            </a:r>
            <a:r>
              <a:rPr lang="en-US" b="1" dirty="0" err="1"/>
              <a:t>folosi</a:t>
            </a:r>
            <a:r>
              <a:rPr lang="en-US" b="1" dirty="0"/>
              <a:t> </a:t>
            </a:r>
            <a:r>
              <a:rPr lang="en-US" b="1" dirty="0" err="1"/>
              <a:t>trei</a:t>
            </a:r>
            <a:r>
              <a:rPr lang="en-US" b="1" dirty="0"/>
              <a:t> </a:t>
            </a:r>
            <a:r>
              <a:rPr lang="en-US" b="1" dirty="0" err="1"/>
              <a:t>tipuri</a:t>
            </a:r>
            <a:r>
              <a:rPr lang="en-US" b="1" dirty="0"/>
              <a:t> de </a:t>
            </a:r>
            <a:r>
              <a:rPr lang="en-US" b="1" dirty="0" err="1"/>
              <a:t>semnale</a:t>
            </a:r>
            <a:r>
              <a:rPr lang="en-US" b="1" dirty="0"/>
              <a:t> de </a:t>
            </a:r>
            <a:r>
              <a:rPr lang="en-US" b="1" dirty="0" err="1"/>
              <a:t>poartă</a:t>
            </a:r>
            <a:r>
              <a:rPr lang="en-US" b="1" dirty="0"/>
              <a:t> </a:t>
            </a:r>
            <a:r>
              <a:rPr lang="en-US" b="1" dirty="0" err="1"/>
              <a:t>pentru</a:t>
            </a:r>
            <a:r>
              <a:rPr lang="en-US" b="1" dirty="0"/>
              <a:t> a </a:t>
            </a:r>
            <a:r>
              <a:rPr lang="en-US" b="1" dirty="0" err="1"/>
              <a:t>porni</a:t>
            </a:r>
            <a:r>
              <a:rPr lang="en-US" b="1" dirty="0"/>
              <a:t> SCR. </a:t>
            </a:r>
            <a:r>
              <a:rPr lang="en-US" b="1" dirty="0" err="1"/>
              <a:t>Acestea</a:t>
            </a:r>
            <a:r>
              <a:rPr lang="en-US" b="1" dirty="0"/>
              <a:t> sunt </a:t>
            </a:r>
            <a:r>
              <a:rPr lang="en-US" b="1" dirty="0" err="1"/>
              <a:t>semnal</a:t>
            </a:r>
            <a:r>
              <a:rPr lang="en-US" b="1" dirty="0"/>
              <a:t> DC, AC </a:t>
            </a:r>
            <a:r>
              <a:rPr lang="en-US" b="1" dirty="0" err="1"/>
              <a:t>și</a:t>
            </a:r>
            <a:r>
              <a:rPr lang="en-US" b="1" dirty="0"/>
              <a:t> </a:t>
            </a:r>
            <a:r>
              <a:rPr lang="en-US" b="1" dirty="0" err="1"/>
              <a:t>puls</a:t>
            </a:r>
            <a:r>
              <a:rPr lang="en-US" b="1" dirty="0"/>
              <a:t>.</a:t>
            </a:r>
          </a:p>
        </p:txBody>
      </p:sp>
    </p:spTree>
    <p:extLst>
      <p:ext uri="{BB962C8B-B14F-4D97-AF65-F5344CB8AC3E}">
        <p14:creationId xmlns:p14="http://schemas.microsoft.com/office/powerpoint/2010/main" val="1690323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88E96588-9BEA-91EE-AF0D-0D71BA3E4326}"/>
              </a:ext>
            </a:extLst>
          </p:cNvPr>
          <p:cNvSpPr>
            <a:spLocks noGrp="1"/>
          </p:cNvSpPr>
          <p:nvPr>
            <p:ph idx="1"/>
          </p:nvPr>
        </p:nvSpPr>
        <p:spPr>
          <a:xfrm>
            <a:off x="838200" y="379210"/>
            <a:ext cx="10515600" cy="6254345"/>
          </a:xfrm>
        </p:spPr>
        <p:txBody>
          <a:bodyPr>
            <a:normAutofit/>
          </a:bodyPr>
          <a:lstStyle/>
          <a:p>
            <a:r>
              <a:rPr lang="en-US" b="1" dirty="0"/>
              <a:t>Declanșarea </a:t>
            </a:r>
            <a:r>
              <a:rPr lang="en-US" b="1" dirty="0" err="1"/>
              <a:t>porții</a:t>
            </a:r>
            <a:r>
              <a:rPr lang="en-US" b="1" dirty="0"/>
              <a:t> DC</a:t>
            </a:r>
          </a:p>
          <a:p>
            <a:r>
              <a:rPr lang="en-US" dirty="0" err="1"/>
              <a:t>În</a:t>
            </a:r>
            <a:r>
              <a:rPr lang="en-US" dirty="0"/>
              <a:t> </a:t>
            </a:r>
            <a:r>
              <a:rPr lang="en-US" dirty="0" err="1"/>
              <a:t>această</a:t>
            </a:r>
            <a:r>
              <a:rPr lang="en-US" dirty="0"/>
              <a:t> </a:t>
            </a:r>
            <a:r>
              <a:rPr lang="en-US" dirty="0" err="1"/>
              <a:t>declanșare</a:t>
            </a:r>
            <a:r>
              <a:rPr lang="en-US" dirty="0"/>
              <a:t>, se </a:t>
            </a:r>
            <a:r>
              <a:rPr lang="en-US" dirty="0" err="1"/>
              <a:t>aplică</a:t>
            </a:r>
            <a:r>
              <a:rPr lang="en-US" dirty="0"/>
              <a:t> o </a:t>
            </a:r>
            <a:r>
              <a:rPr lang="en-US" dirty="0" err="1"/>
              <a:t>tensiune</a:t>
            </a:r>
            <a:r>
              <a:rPr lang="en-US" dirty="0"/>
              <a:t> de </a:t>
            </a:r>
            <a:r>
              <a:rPr lang="en-US" dirty="0" err="1"/>
              <a:t>curent</a:t>
            </a:r>
            <a:r>
              <a:rPr lang="en-US" dirty="0"/>
              <a:t> </a:t>
            </a:r>
            <a:r>
              <a:rPr lang="en-US" dirty="0" err="1"/>
              <a:t>continuu</a:t>
            </a:r>
            <a:r>
              <a:rPr lang="en-US" dirty="0"/>
              <a:t> </a:t>
            </a:r>
            <a:r>
              <a:rPr lang="en-US" dirty="0" err="1"/>
              <a:t>suficientă</a:t>
            </a:r>
            <a:r>
              <a:rPr lang="en-US" dirty="0"/>
              <a:t> </a:t>
            </a:r>
            <a:r>
              <a:rPr lang="en-US" dirty="0" err="1"/>
              <a:t>între</a:t>
            </a:r>
            <a:r>
              <a:rPr lang="en-US" dirty="0"/>
              <a:t> </a:t>
            </a:r>
            <a:r>
              <a:rPr lang="en-US" dirty="0" err="1"/>
              <a:t>bornele</a:t>
            </a:r>
            <a:r>
              <a:rPr lang="en-US" dirty="0"/>
              <a:t> </a:t>
            </a:r>
            <a:r>
              <a:rPr lang="en-US" dirty="0" err="1"/>
              <a:t>poartă</a:t>
            </a:r>
            <a:r>
              <a:rPr lang="en-US" dirty="0"/>
              <a:t> </a:t>
            </a:r>
            <a:r>
              <a:rPr lang="en-US" dirty="0" err="1"/>
              <a:t>și</a:t>
            </a:r>
            <a:r>
              <a:rPr lang="en-US" dirty="0"/>
              <a:t> </a:t>
            </a:r>
            <a:r>
              <a:rPr lang="en-US" dirty="0" err="1"/>
              <a:t>catod</a:t>
            </a:r>
            <a:r>
              <a:rPr lang="en-US" dirty="0"/>
              <a:t>, </a:t>
            </a:r>
            <a:r>
              <a:rPr lang="en-US" dirty="0" err="1"/>
              <a:t>astfel</a:t>
            </a:r>
            <a:r>
              <a:rPr lang="en-US" dirty="0"/>
              <a:t> </a:t>
            </a:r>
            <a:r>
              <a:rPr lang="en-US" dirty="0" err="1"/>
              <a:t>încât</a:t>
            </a:r>
            <a:r>
              <a:rPr lang="en-US" dirty="0"/>
              <a:t> </a:t>
            </a:r>
            <a:r>
              <a:rPr lang="en-US" dirty="0" err="1"/>
              <a:t>poarta</a:t>
            </a:r>
            <a:r>
              <a:rPr lang="en-US" dirty="0"/>
              <a:t> </a:t>
            </a:r>
            <a:r>
              <a:rPr lang="en-US" dirty="0" err="1"/>
              <a:t>să</a:t>
            </a:r>
            <a:r>
              <a:rPr lang="en-US" dirty="0"/>
              <a:t> fie </a:t>
            </a:r>
            <a:r>
              <a:rPr lang="en-US" dirty="0" err="1"/>
              <a:t>pozitivă</a:t>
            </a:r>
            <a:r>
              <a:rPr lang="en-US" dirty="0"/>
              <a:t> </a:t>
            </a:r>
            <a:r>
              <a:rPr lang="en-US" dirty="0" err="1"/>
              <a:t>în</a:t>
            </a:r>
            <a:r>
              <a:rPr lang="en-US" dirty="0"/>
              <a:t> </a:t>
            </a:r>
            <a:r>
              <a:rPr lang="en-US" dirty="0" err="1"/>
              <a:t>raport</a:t>
            </a:r>
            <a:r>
              <a:rPr lang="en-US" dirty="0"/>
              <a:t> cu </a:t>
            </a:r>
            <a:r>
              <a:rPr lang="en-US" dirty="0" err="1"/>
              <a:t>catodul</a:t>
            </a:r>
            <a:r>
              <a:rPr lang="en-US" dirty="0"/>
              <a:t>. </a:t>
            </a:r>
            <a:r>
              <a:rPr lang="en-US" dirty="0" err="1"/>
              <a:t>Curentul</a:t>
            </a:r>
            <a:r>
              <a:rPr lang="en-US" dirty="0"/>
              <a:t> de </a:t>
            </a:r>
            <a:r>
              <a:rPr lang="en-US" dirty="0" err="1"/>
              <a:t>poartă</a:t>
            </a:r>
            <a:r>
              <a:rPr lang="en-US" dirty="0"/>
              <a:t> conduce SCR-</a:t>
            </a:r>
            <a:r>
              <a:rPr lang="en-US" dirty="0" err="1"/>
              <a:t>ul</a:t>
            </a:r>
            <a:r>
              <a:rPr lang="en-US" dirty="0"/>
              <a:t> </a:t>
            </a:r>
            <a:r>
              <a:rPr lang="en-US" dirty="0" err="1"/>
              <a:t>în</a:t>
            </a:r>
            <a:r>
              <a:rPr lang="en-US" dirty="0"/>
              <a:t> </a:t>
            </a:r>
            <a:r>
              <a:rPr lang="en-US" dirty="0" err="1"/>
              <a:t>modul</a:t>
            </a:r>
            <a:r>
              <a:rPr lang="en-US" dirty="0"/>
              <a:t> de </a:t>
            </a:r>
            <a:r>
              <a:rPr lang="en-US" dirty="0" err="1"/>
              <a:t>conducere.În</a:t>
            </a:r>
            <a:r>
              <a:rPr lang="en-US" dirty="0"/>
              <a:t> </a:t>
            </a:r>
            <a:r>
              <a:rPr lang="en-US" dirty="0" err="1"/>
              <a:t>această</a:t>
            </a:r>
            <a:r>
              <a:rPr lang="en-US" dirty="0"/>
              <a:t> </a:t>
            </a:r>
            <a:r>
              <a:rPr lang="en-US" dirty="0" err="1"/>
              <a:t>metodă</a:t>
            </a:r>
            <a:r>
              <a:rPr lang="en-US" dirty="0"/>
              <a:t>, un </a:t>
            </a:r>
            <a:r>
              <a:rPr lang="en-US" dirty="0" err="1"/>
              <a:t>semnal</a:t>
            </a:r>
            <a:r>
              <a:rPr lang="en-US" dirty="0"/>
              <a:t> de </a:t>
            </a:r>
            <a:r>
              <a:rPr lang="en-US" dirty="0" err="1"/>
              <a:t>poartă</a:t>
            </a:r>
            <a:r>
              <a:rPr lang="en-US" dirty="0"/>
              <a:t> </a:t>
            </a:r>
            <a:r>
              <a:rPr lang="en-US" dirty="0" err="1"/>
              <a:t>continuu</a:t>
            </a:r>
            <a:r>
              <a:rPr lang="en-US" dirty="0"/>
              <a:t> (</a:t>
            </a:r>
            <a:r>
              <a:rPr lang="en-US" dirty="0" err="1"/>
              <a:t>tensiune</a:t>
            </a:r>
            <a:r>
              <a:rPr lang="en-US" dirty="0"/>
              <a:t> DC) </a:t>
            </a:r>
            <a:r>
              <a:rPr lang="en-US" dirty="0" err="1"/>
              <a:t>este</a:t>
            </a:r>
            <a:r>
              <a:rPr lang="en-US" dirty="0"/>
              <a:t> </a:t>
            </a:r>
            <a:r>
              <a:rPr lang="en-US" dirty="0" err="1"/>
              <a:t>aplicat</a:t>
            </a:r>
            <a:r>
              <a:rPr lang="en-US" dirty="0"/>
              <a:t> la </a:t>
            </a:r>
            <a:r>
              <a:rPr lang="en-US" dirty="0" err="1"/>
              <a:t>poartă</a:t>
            </a:r>
            <a:r>
              <a:rPr lang="en-US" dirty="0"/>
              <a:t> </a:t>
            </a:r>
            <a:r>
              <a:rPr lang="en-US" dirty="0" err="1"/>
              <a:t>și</a:t>
            </a:r>
            <a:r>
              <a:rPr lang="en-US" dirty="0"/>
              <a:t>, </a:t>
            </a:r>
            <a:r>
              <a:rPr lang="en-US" dirty="0" err="1"/>
              <a:t>prin</a:t>
            </a:r>
            <a:r>
              <a:rPr lang="en-US" dirty="0"/>
              <a:t> </a:t>
            </a:r>
            <a:r>
              <a:rPr lang="en-US" dirty="0" err="1"/>
              <a:t>urmare</a:t>
            </a:r>
            <a:r>
              <a:rPr lang="en-US" dirty="0"/>
              <a:t>, </a:t>
            </a:r>
            <a:r>
              <a:rPr lang="en-US" dirty="0" err="1"/>
              <a:t>provoacă</a:t>
            </a:r>
            <a:r>
              <a:rPr lang="en-US" dirty="0"/>
              <a:t> </a:t>
            </a:r>
            <a:r>
              <a:rPr lang="en-US" dirty="0" err="1"/>
              <a:t>disiparea</a:t>
            </a:r>
            <a:r>
              <a:rPr lang="en-US" dirty="0"/>
              <a:t> </a:t>
            </a:r>
            <a:r>
              <a:rPr lang="en-US" dirty="0" err="1"/>
              <a:t>internă</a:t>
            </a:r>
            <a:r>
              <a:rPr lang="en-US" dirty="0"/>
              <a:t> a </a:t>
            </a:r>
            <a:r>
              <a:rPr lang="en-US" dirty="0" err="1"/>
              <a:t>puterii</a:t>
            </a:r>
            <a:r>
              <a:rPr lang="en-US" dirty="0"/>
              <a:t> (</a:t>
            </a:r>
            <a:r>
              <a:rPr lang="en-US" dirty="0" err="1"/>
              <a:t>sau</a:t>
            </a:r>
            <a:r>
              <a:rPr lang="en-US" dirty="0"/>
              <a:t> o </a:t>
            </a:r>
            <a:r>
              <a:rPr lang="en-US" dirty="0" err="1"/>
              <a:t>pierdere</a:t>
            </a:r>
            <a:r>
              <a:rPr lang="en-US" dirty="0"/>
              <a:t> </a:t>
            </a:r>
            <a:r>
              <a:rPr lang="en-US" dirty="0" err="1"/>
              <a:t>mai</a:t>
            </a:r>
            <a:r>
              <a:rPr lang="en-US" dirty="0"/>
              <a:t> mare de </a:t>
            </a:r>
            <a:r>
              <a:rPr lang="en-US" dirty="0" err="1"/>
              <a:t>putere</a:t>
            </a:r>
            <a:r>
              <a:rPr lang="en-US" dirty="0"/>
              <a:t>). Un alt </a:t>
            </a:r>
            <a:r>
              <a:rPr lang="en-US" dirty="0" err="1"/>
              <a:t>dezavantaj</a:t>
            </a:r>
            <a:r>
              <a:rPr lang="en-US" dirty="0"/>
              <a:t> important </a:t>
            </a:r>
            <a:r>
              <a:rPr lang="en-US" dirty="0" err="1"/>
              <a:t>este</a:t>
            </a:r>
            <a:r>
              <a:rPr lang="en-US" dirty="0"/>
              <a:t> </a:t>
            </a:r>
            <a:r>
              <a:rPr lang="en-US" dirty="0" err="1"/>
              <a:t>că</a:t>
            </a:r>
            <a:r>
              <a:rPr lang="en-US" dirty="0"/>
              <a:t> nu </a:t>
            </a:r>
            <a:r>
              <a:rPr lang="en-US" dirty="0" err="1"/>
              <a:t>există</a:t>
            </a:r>
            <a:r>
              <a:rPr lang="en-US" dirty="0"/>
              <a:t> </a:t>
            </a:r>
            <a:r>
              <a:rPr lang="en-US" dirty="0" err="1"/>
              <a:t>izolație</a:t>
            </a:r>
            <a:r>
              <a:rPr lang="en-US" dirty="0"/>
              <a:t> </a:t>
            </a:r>
            <a:r>
              <a:rPr lang="en-US" dirty="0" err="1"/>
              <a:t>între</a:t>
            </a:r>
            <a:r>
              <a:rPr lang="en-US" dirty="0"/>
              <a:t> </a:t>
            </a:r>
            <a:r>
              <a:rPr lang="en-US" dirty="0" err="1"/>
              <a:t>circuitele</a:t>
            </a:r>
            <a:r>
              <a:rPr lang="en-US" dirty="0"/>
              <a:t> de </a:t>
            </a:r>
            <a:r>
              <a:rPr lang="en-US" dirty="0" err="1"/>
              <a:t>putere</a:t>
            </a:r>
            <a:r>
              <a:rPr lang="en-US" dirty="0"/>
              <a:t> </a:t>
            </a:r>
            <a:r>
              <a:rPr lang="en-US" dirty="0" err="1"/>
              <a:t>și</a:t>
            </a:r>
            <a:r>
              <a:rPr lang="en-US" dirty="0"/>
              <a:t> de control (</a:t>
            </a:r>
            <a:r>
              <a:rPr lang="en-US" dirty="0" err="1"/>
              <a:t>deoarece</a:t>
            </a:r>
            <a:r>
              <a:rPr lang="en-US" dirty="0"/>
              <a:t> </a:t>
            </a:r>
            <a:r>
              <a:rPr lang="en-US" dirty="0" err="1"/>
              <a:t>ambele</a:t>
            </a:r>
            <a:r>
              <a:rPr lang="en-US" dirty="0"/>
              <a:t> sunt DC).</a:t>
            </a:r>
          </a:p>
        </p:txBody>
      </p:sp>
    </p:spTree>
    <p:extLst>
      <p:ext uri="{BB962C8B-B14F-4D97-AF65-F5344CB8AC3E}">
        <p14:creationId xmlns:p14="http://schemas.microsoft.com/office/powerpoint/2010/main" val="84714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8868849-D2D6-C727-735F-9FB7556F8725}"/>
              </a:ext>
            </a:extLst>
          </p:cNvPr>
          <p:cNvSpPr>
            <a:spLocks noGrp="1"/>
          </p:cNvSpPr>
          <p:nvPr>
            <p:ph idx="1"/>
          </p:nvPr>
        </p:nvSpPr>
        <p:spPr>
          <a:xfrm>
            <a:off x="838200" y="748145"/>
            <a:ext cx="10515600" cy="5885411"/>
          </a:xfrm>
        </p:spPr>
        <p:txBody>
          <a:bodyPr>
            <a:normAutofit lnSpcReduction="10000"/>
          </a:bodyPr>
          <a:lstStyle/>
          <a:p>
            <a:r>
              <a:rPr lang="en-US" b="1" dirty="0"/>
              <a:t>Declanșarea AC</a:t>
            </a:r>
          </a:p>
          <a:p>
            <a:r>
              <a:rPr lang="en-US" dirty="0" err="1"/>
              <a:t>Aceasta</a:t>
            </a:r>
            <a:r>
              <a:rPr lang="en-US" dirty="0"/>
              <a:t> </a:t>
            </a:r>
            <a:r>
              <a:rPr lang="en-US" dirty="0" err="1"/>
              <a:t>este</a:t>
            </a:r>
            <a:r>
              <a:rPr lang="en-US" dirty="0"/>
              <a:t> </a:t>
            </a:r>
            <a:r>
              <a:rPr lang="en-US" dirty="0" err="1"/>
              <a:t>metoda</a:t>
            </a:r>
            <a:r>
              <a:rPr lang="en-US" dirty="0"/>
              <a:t> </a:t>
            </a:r>
            <a:r>
              <a:rPr lang="en-US" dirty="0" err="1"/>
              <a:t>cea</a:t>
            </a:r>
            <a:r>
              <a:rPr lang="en-US" dirty="0"/>
              <a:t> </a:t>
            </a:r>
            <a:r>
              <a:rPr lang="en-US" dirty="0" err="1"/>
              <a:t>mai</a:t>
            </a:r>
            <a:r>
              <a:rPr lang="en-US" dirty="0"/>
              <a:t> </a:t>
            </a:r>
            <a:r>
              <a:rPr lang="en-US" dirty="0" err="1"/>
              <a:t>frecvent</a:t>
            </a:r>
            <a:r>
              <a:rPr lang="en-US" dirty="0"/>
              <a:t> </a:t>
            </a:r>
            <a:r>
              <a:rPr lang="en-US" dirty="0" err="1"/>
              <a:t>utilizată</a:t>
            </a:r>
            <a:r>
              <a:rPr lang="en-US" dirty="0"/>
              <a:t> de </a:t>
            </a:r>
            <a:r>
              <a:rPr lang="en-US" dirty="0" err="1"/>
              <a:t>pornire</a:t>
            </a:r>
            <a:r>
              <a:rPr lang="en-US" dirty="0"/>
              <a:t> a SCR, </a:t>
            </a:r>
            <a:r>
              <a:rPr lang="en-US" dirty="0" err="1"/>
              <a:t>în</a:t>
            </a:r>
            <a:r>
              <a:rPr lang="en-US" dirty="0"/>
              <a:t> special </a:t>
            </a:r>
            <a:r>
              <a:rPr lang="en-US" dirty="0" err="1"/>
              <a:t>în</a:t>
            </a:r>
            <a:r>
              <a:rPr lang="en-US" dirty="0"/>
              <a:t> </a:t>
            </a:r>
            <a:r>
              <a:rPr lang="en-US" dirty="0" err="1"/>
              <a:t>aplicațiile</a:t>
            </a:r>
            <a:r>
              <a:rPr lang="en-US" dirty="0"/>
              <a:t> AC. Cu o </a:t>
            </a:r>
            <a:r>
              <a:rPr lang="en-US" dirty="0" err="1"/>
              <a:t>izolare</a:t>
            </a:r>
            <a:r>
              <a:rPr lang="en-US" dirty="0"/>
              <a:t> </a:t>
            </a:r>
            <a:r>
              <a:rPr lang="en-US" dirty="0" err="1"/>
              <a:t>adecvată</a:t>
            </a:r>
            <a:r>
              <a:rPr lang="en-US" dirty="0"/>
              <a:t> </a:t>
            </a:r>
            <a:r>
              <a:rPr lang="en-US" dirty="0" err="1"/>
              <a:t>între</a:t>
            </a:r>
            <a:r>
              <a:rPr lang="en-US" dirty="0"/>
              <a:t> </a:t>
            </a:r>
            <a:r>
              <a:rPr lang="en-US" dirty="0" err="1"/>
              <a:t>circuitele</a:t>
            </a:r>
            <a:r>
              <a:rPr lang="en-US" dirty="0"/>
              <a:t> de </a:t>
            </a:r>
            <a:r>
              <a:rPr lang="en-US" dirty="0" err="1"/>
              <a:t>putere</a:t>
            </a:r>
            <a:r>
              <a:rPr lang="en-US" dirty="0"/>
              <a:t> </a:t>
            </a:r>
            <a:r>
              <a:rPr lang="en-US" dirty="0" err="1"/>
              <a:t>și</a:t>
            </a:r>
            <a:r>
              <a:rPr lang="en-US" dirty="0"/>
              <a:t> de control (</a:t>
            </a:r>
            <a:r>
              <a:rPr lang="en-US" dirty="0" err="1"/>
              <a:t>folosind</a:t>
            </a:r>
            <a:r>
              <a:rPr lang="en-US" dirty="0"/>
              <a:t> </a:t>
            </a:r>
            <a:r>
              <a:rPr lang="en-US" dirty="0" err="1"/>
              <a:t>transformatoare</a:t>
            </a:r>
            <a:r>
              <a:rPr lang="en-US" dirty="0"/>
              <a:t>), SCR </a:t>
            </a:r>
            <a:r>
              <a:rPr lang="en-US" dirty="0" err="1"/>
              <a:t>este</a:t>
            </a:r>
            <a:r>
              <a:rPr lang="en-US" dirty="0"/>
              <a:t> </a:t>
            </a:r>
            <a:r>
              <a:rPr lang="en-US" dirty="0" err="1"/>
              <a:t>declanșat</a:t>
            </a:r>
            <a:r>
              <a:rPr lang="en-US" dirty="0"/>
              <a:t> de </a:t>
            </a:r>
            <a:r>
              <a:rPr lang="en-US" dirty="0" err="1"/>
              <a:t>tensiunea</a:t>
            </a:r>
            <a:r>
              <a:rPr lang="en-US" dirty="0"/>
              <a:t> AC </a:t>
            </a:r>
            <a:r>
              <a:rPr lang="en-US" dirty="0" err="1"/>
              <a:t>defazată</a:t>
            </a:r>
            <a:r>
              <a:rPr lang="en-US" dirty="0"/>
              <a:t> </a:t>
            </a:r>
            <a:r>
              <a:rPr lang="en-US" dirty="0" err="1"/>
              <a:t>derivată</a:t>
            </a:r>
            <a:r>
              <a:rPr lang="en-US" dirty="0"/>
              <a:t> din </a:t>
            </a:r>
            <a:r>
              <a:rPr lang="en-US" dirty="0" err="1"/>
              <a:t>sursa</a:t>
            </a:r>
            <a:r>
              <a:rPr lang="en-US" dirty="0"/>
              <a:t> </a:t>
            </a:r>
            <a:r>
              <a:rPr lang="en-US" dirty="0" err="1"/>
              <a:t>principală</a:t>
            </a:r>
            <a:r>
              <a:rPr lang="en-US" dirty="0"/>
              <a:t>. </a:t>
            </a:r>
          </a:p>
          <a:p>
            <a:r>
              <a:rPr lang="en-US" dirty="0" err="1"/>
              <a:t>Unghiul</a:t>
            </a:r>
            <a:r>
              <a:rPr lang="en-US" dirty="0"/>
              <a:t> de </a:t>
            </a:r>
            <a:r>
              <a:rPr lang="en-US" dirty="0" err="1"/>
              <a:t>aprindere</a:t>
            </a:r>
            <a:r>
              <a:rPr lang="en-US" dirty="0"/>
              <a:t> </a:t>
            </a:r>
            <a:r>
              <a:rPr lang="en-US" dirty="0" err="1"/>
              <a:t>este</a:t>
            </a:r>
            <a:r>
              <a:rPr lang="en-US" dirty="0"/>
              <a:t> </a:t>
            </a:r>
            <a:r>
              <a:rPr lang="en-US" dirty="0" err="1"/>
              <a:t>controlat</a:t>
            </a:r>
            <a:r>
              <a:rPr lang="en-US" dirty="0"/>
              <a:t> </a:t>
            </a:r>
            <a:r>
              <a:rPr lang="en-US" dirty="0" err="1"/>
              <a:t>prin</a:t>
            </a:r>
            <a:r>
              <a:rPr lang="en-US" dirty="0"/>
              <a:t> </a:t>
            </a:r>
            <a:r>
              <a:rPr lang="en-US" dirty="0" err="1"/>
              <a:t>schimbarea</a:t>
            </a:r>
            <a:r>
              <a:rPr lang="en-US" dirty="0"/>
              <a:t> </a:t>
            </a:r>
            <a:r>
              <a:rPr lang="en-US" dirty="0" err="1"/>
              <a:t>unghiului</a:t>
            </a:r>
            <a:r>
              <a:rPr lang="en-US" dirty="0"/>
              <a:t> de </a:t>
            </a:r>
            <a:r>
              <a:rPr lang="en-US" dirty="0" err="1"/>
              <a:t>fază</a:t>
            </a:r>
            <a:r>
              <a:rPr lang="en-US" dirty="0"/>
              <a:t> a </a:t>
            </a:r>
            <a:r>
              <a:rPr lang="en-US" dirty="0" err="1"/>
              <a:t>semnalului</a:t>
            </a:r>
            <a:r>
              <a:rPr lang="en-US" dirty="0"/>
              <a:t> de </a:t>
            </a:r>
            <a:r>
              <a:rPr lang="en-US" dirty="0" err="1"/>
              <a:t>poartă</a:t>
            </a:r>
            <a:r>
              <a:rPr lang="en-US" dirty="0"/>
              <a:t>.</a:t>
            </a:r>
          </a:p>
          <a:p>
            <a:r>
              <a:rPr lang="en-US" dirty="0"/>
              <a:t>Cu </a:t>
            </a:r>
            <a:r>
              <a:rPr lang="en-US" dirty="0" err="1"/>
              <a:t>toate</a:t>
            </a:r>
            <a:r>
              <a:rPr lang="en-US" dirty="0"/>
              <a:t> </a:t>
            </a:r>
            <a:r>
              <a:rPr lang="en-US" dirty="0" err="1"/>
              <a:t>acestea</a:t>
            </a:r>
            <a:r>
              <a:rPr lang="en-US" dirty="0"/>
              <a:t>, </a:t>
            </a:r>
            <a:r>
              <a:rPr lang="en-US" dirty="0" err="1"/>
              <a:t>doar</a:t>
            </a:r>
            <a:r>
              <a:rPr lang="en-US" dirty="0"/>
              <a:t> o </a:t>
            </a:r>
            <a:r>
              <a:rPr lang="en-US" dirty="0" err="1"/>
              <a:t>jumătate</a:t>
            </a:r>
            <a:r>
              <a:rPr lang="en-US" dirty="0"/>
              <a:t> a </a:t>
            </a:r>
            <a:r>
              <a:rPr lang="en-US" dirty="0" err="1"/>
              <a:t>ciclului</a:t>
            </a:r>
            <a:r>
              <a:rPr lang="en-US" dirty="0"/>
              <a:t> </a:t>
            </a:r>
            <a:r>
              <a:rPr lang="en-US" dirty="0" err="1"/>
              <a:t>este</a:t>
            </a:r>
            <a:r>
              <a:rPr lang="en-US" dirty="0"/>
              <a:t> </a:t>
            </a:r>
            <a:r>
              <a:rPr lang="en-US" dirty="0" err="1"/>
              <a:t>disponibilă</a:t>
            </a:r>
            <a:r>
              <a:rPr lang="en-US" dirty="0"/>
              <a:t> </a:t>
            </a:r>
            <a:r>
              <a:rPr lang="en-US" dirty="0" err="1"/>
              <a:t>pentru</a:t>
            </a:r>
            <a:r>
              <a:rPr lang="en-US" dirty="0"/>
              <a:t> </a:t>
            </a:r>
            <a:r>
              <a:rPr lang="en-US" dirty="0" err="1"/>
              <a:t>acționarea</a:t>
            </a:r>
            <a:r>
              <a:rPr lang="en-US" dirty="0"/>
              <a:t> </a:t>
            </a:r>
            <a:r>
              <a:rPr lang="en-US" dirty="0" err="1"/>
              <a:t>porții</a:t>
            </a:r>
            <a:r>
              <a:rPr lang="en-US" dirty="0"/>
              <a:t> </a:t>
            </a:r>
            <a:r>
              <a:rPr lang="en-US" dirty="0" err="1"/>
              <a:t>pentru</a:t>
            </a:r>
            <a:r>
              <a:rPr lang="en-US" dirty="0"/>
              <a:t> a </a:t>
            </a:r>
            <a:r>
              <a:rPr lang="en-US" dirty="0" err="1"/>
              <a:t>controla</a:t>
            </a:r>
            <a:r>
              <a:rPr lang="en-US" dirty="0"/>
              <a:t> </a:t>
            </a:r>
            <a:r>
              <a:rPr lang="en-US" dirty="0" err="1"/>
              <a:t>unghiul</a:t>
            </a:r>
            <a:r>
              <a:rPr lang="en-US" dirty="0"/>
              <a:t> de </a:t>
            </a:r>
            <a:r>
              <a:rPr lang="en-US" dirty="0" err="1"/>
              <a:t>tragere</a:t>
            </a:r>
            <a:r>
              <a:rPr lang="en-US" dirty="0"/>
              <a:t> </a:t>
            </a:r>
            <a:r>
              <a:rPr lang="en-US" dirty="0" err="1"/>
              <a:t>și</a:t>
            </a:r>
            <a:r>
              <a:rPr lang="en-US" dirty="0"/>
              <a:t> </a:t>
            </a:r>
            <a:r>
              <a:rPr lang="en-US" dirty="0" err="1"/>
              <a:t>pentru</a:t>
            </a:r>
            <a:r>
              <a:rPr lang="en-US" dirty="0"/>
              <a:t> </a:t>
            </a:r>
            <a:r>
              <a:rPr lang="en-US" dirty="0" err="1"/>
              <a:t>următoarea</a:t>
            </a:r>
            <a:r>
              <a:rPr lang="en-US" dirty="0"/>
              <a:t> </a:t>
            </a:r>
            <a:r>
              <a:rPr lang="en-US" dirty="0" err="1"/>
              <a:t>jumătate</a:t>
            </a:r>
            <a:r>
              <a:rPr lang="en-US" dirty="0"/>
              <a:t> a </a:t>
            </a:r>
            <a:r>
              <a:rPr lang="en-US" dirty="0" err="1"/>
              <a:t>ciclului</a:t>
            </a:r>
            <a:r>
              <a:rPr lang="en-US" dirty="0"/>
              <a:t>, se </a:t>
            </a:r>
            <a:r>
              <a:rPr lang="en-US" dirty="0" err="1"/>
              <a:t>aplică</a:t>
            </a:r>
            <a:r>
              <a:rPr lang="en-US" dirty="0"/>
              <a:t> o </a:t>
            </a:r>
            <a:r>
              <a:rPr lang="en-US" dirty="0" err="1"/>
              <a:t>tensiune</a:t>
            </a:r>
            <a:r>
              <a:rPr lang="en-US" dirty="0"/>
              <a:t> </a:t>
            </a:r>
            <a:r>
              <a:rPr lang="en-US" dirty="0" err="1"/>
              <a:t>inversă</a:t>
            </a:r>
            <a:r>
              <a:rPr lang="en-US" dirty="0"/>
              <a:t> </a:t>
            </a:r>
            <a:r>
              <a:rPr lang="en-US" dirty="0" err="1"/>
              <a:t>între</a:t>
            </a:r>
            <a:r>
              <a:rPr lang="en-US" dirty="0"/>
              <a:t> </a:t>
            </a:r>
            <a:r>
              <a:rPr lang="en-US" dirty="0" err="1"/>
              <a:t>poartă</a:t>
            </a:r>
            <a:r>
              <a:rPr lang="en-US" dirty="0"/>
              <a:t> </a:t>
            </a:r>
            <a:r>
              <a:rPr lang="en-US" dirty="0" err="1"/>
              <a:t>și</a:t>
            </a:r>
            <a:r>
              <a:rPr lang="en-US" dirty="0"/>
              <a:t> </a:t>
            </a:r>
            <a:r>
              <a:rPr lang="en-US" dirty="0" err="1"/>
              <a:t>catod</a:t>
            </a:r>
            <a:r>
              <a:rPr lang="en-US" dirty="0"/>
              <a:t>. </a:t>
            </a:r>
          </a:p>
          <a:p>
            <a:r>
              <a:rPr lang="en-US" dirty="0" err="1"/>
              <a:t>Aceasta</a:t>
            </a:r>
            <a:r>
              <a:rPr lang="en-US" dirty="0"/>
              <a:t> </a:t>
            </a:r>
            <a:r>
              <a:rPr lang="en-US" dirty="0" err="1"/>
              <a:t>este</a:t>
            </a:r>
            <a:r>
              <a:rPr lang="en-US" dirty="0"/>
              <a:t> </a:t>
            </a:r>
            <a:r>
              <a:rPr lang="en-US" dirty="0" err="1"/>
              <a:t>una</a:t>
            </a:r>
            <a:r>
              <a:rPr lang="en-US" dirty="0"/>
              <a:t> </a:t>
            </a:r>
            <a:r>
              <a:rPr lang="en-US" dirty="0" err="1"/>
              <a:t>dintre</a:t>
            </a:r>
            <a:r>
              <a:rPr lang="en-US" dirty="0"/>
              <a:t> </a:t>
            </a:r>
            <a:r>
              <a:rPr lang="en-US" dirty="0" err="1"/>
              <a:t>limitările</a:t>
            </a:r>
            <a:r>
              <a:rPr lang="en-US" dirty="0"/>
              <a:t> </a:t>
            </a:r>
            <a:r>
              <a:rPr lang="en-US" dirty="0" err="1"/>
              <a:t>declanșării</a:t>
            </a:r>
            <a:r>
              <a:rPr lang="en-US" dirty="0"/>
              <a:t> AC, </a:t>
            </a:r>
            <a:r>
              <a:rPr lang="en-US" dirty="0" err="1"/>
              <a:t>iar</a:t>
            </a:r>
            <a:r>
              <a:rPr lang="en-US" dirty="0"/>
              <a:t> </a:t>
            </a:r>
            <a:r>
              <a:rPr lang="en-US" dirty="0" err="1"/>
              <a:t>cealaltă</a:t>
            </a:r>
            <a:r>
              <a:rPr lang="en-US" dirty="0"/>
              <a:t> </a:t>
            </a:r>
            <a:r>
              <a:rPr lang="en-US" dirty="0" err="1"/>
              <a:t>este</a:t>
            </a:r>
            <a:r>
              <a:rPr lang="en-US" dirty="0"/>
              <a:t> </a:t>
            </a:r>
            <a:r>
              <a:rPr lang="en-US" dirty="0" err="1"/>
              <a:t>necesitatea</a:t>
            </a:r>
            <a:r>
              <a:rPr lang="en-US" dirty="0"/>
              <a:t> </a:t>
            </a:r>
            <a:r>
              <a:rPr lang="en-US" dirty="0" err="1"/>
              <a:t>unui</a:t>
            </a:r>
            <a:r>
              <a:rPr lang="en-US" dirty="0"/>
              <a:t> </a:t>
            </a:r>
            <a:r>
              <a:rPr lang="en-US" dirty="0" err="1"/>
              <a:t>transformator</a:t>
            </a:r>
            <a:r>
              <a:rPr lang="en-US" dirty="0"/>
              <a:t> </a:t>
            </a:r>
            <a:r>
              <a:rPr lang="en-US" dirty="0" err="1"/>
              <a:t>separat</a:t>
            </a:r>
            <a:r>
              <a:rPr lang="en-US" dirty="0"/>
              <a:t> </a:t>
            </a:r>
            <a:r>
              <a:rPr lang="en-US" dirty="0" err="1"/>
              <a:t>sau</a:t>
            </a:r>
            <a:r>
              <a:rPr lang="en-US" dirty="0"/>
              <a:t> a </a:t>
            </a:r>
            <a:r>
              <a:rPr lang="en-US" dirty="0" err="1"/>
              <a:t>unui</a:t>
            </a:r>
            <a:r>
              <a:rPr lang="en-US" dirty="0"/>
              <a:t> </a:t>
            </a:r>
            <a:r>
              <a:rPr lang="en-US" dirty="0" err="1"/>
              <a:t>transformator</a:t>
            </a:r>
            <a:r>
              <a:rPr lang="en-US" dirty="0"/>
              <a:t> de </a:t>
            </a:r>
            <a:r>
              <a:rPr lang="en-US" dirty="0" err="1"/>
              <a:t>impuls</a:t>
            </a:r>
            <a:r>
              <a:rPr lang="en-US" dirty="0"/>
              <a:t> </a:t>
            </a:r>
            <a:r>
              <a:rPr lang="en-US" dirty="0" err="1"/>
              <a:t>pentru</a:t>
            </a:r>
            <a:r>
              <a:rPr lang="en-US" dirty="0"/>
              <a:t> a </a:t>
            </a:r>
            <a:r>
              <a:rPr lang="en-US" dirty="0" err="1"/>
              <a:t>furniza</a:t>
            </a:r>
            <a:r>
              <a:rPr lang="en-US" dirty="0"/>
              <a:t> </a:t>
            </a:r>
            <a:r>
              <a:rPr lang="en-US" dirty="0" err="1"/>
              <a:t>tensiunea</a:t>
            </a:r>
            <a:r>
              <a:rPr lang="en-US" dirty="0"/>
              <a:t> </a:t>
            </a:r>
            <a:r>
              <a:rPr lang="en-US" dirty="0" err="1"/>
              <a:t>pentru</a:t>
            </a:r>
            <a:r>
              <a:rPr lang="en-US" dirty="0"/>
              <a:t> </a:t>
            </a:r>
            <a:r>
              <a:rPr lang="en-US" dirty="0" err="1"/>
              <a:t>acționarea</a:t>
            </a:r>
            <a:r>
              <a:rPr lang="en-US" dirty="0"/>
              <a:t> </a:t>
            </a:r>
            <a:r>
              <a:rPr lang="en-US" dirty="0" err="1"/>
              <a:t>porții</a:t>
            </a:r>
            <a:r>
              <a:rPr lang="en-US" dirty="0"/>
              <a:t> de la </a:t>
            </a:r>
            <a:r>
              <a:rPr lang="en-US" dirty="0" err="1"/>
              <a:t>sursa</a:t>
            </a:r>
            <a:r>
              <a:rPr lang="en-US" dirty="0"/>
              <a:t> </a:t>
            </a:r>
            <a:r>
              <a:rPr lang="en-US" dirty="0" err="1"/>
              <a:t>principală</a:t>
            </a:r>
            <a:r>
              <a:rPr lang="en-US" dirty="0"/>
              <a:t>.</a:t>
            </a:r>
          </a:p>
          <a:p>
            <a:endParaRPr lang="en-US" dirty="0"/>
          </a:p>
        </p:txBody>
      </p:sp>
    </p:spTree>
    <p:extLst>
      <p:ext uri="{BB962C8B-B14F-4D97-AF65-F5344CB8AC3E}">
        <p14:creationId xmlns:p14="http://schemas.microsoft.com/office/powerpoint/2010/main" val="4320163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873297-29A2-4E7B-E408-745FD0195EEF}"/>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F175AE37-B290-65CF-AB16-E49712352F16}"/>
              </a:ext>
            </a:extLst>
          </p:cNvPr>
          <p:cNvSpPr>
            <a:spLocks noGrp="1"/>
          </p:cNvSpPr>
          <p:nvPr>
            <p:ph idx="1"/>
          </p:nvPr>
        </p:nvSpPr>
        <p:spPr/>
        <p:txBody>
          <a:bodyPr/>
          <a:lstStyle/>
          <a:p>
            <a:r>
              <a:rPr lang="en-US" dirty="0"/>
              <a:t>Declanșarea cu </a:t>
            </a:r>
            <a:r>
              <a:rPr lang="en-US" dirty="0" err="1"/>
              <a:t>puls</a:t>
            </a:r>
            <a:endParaRPr lang="en-US" dirty="0"/>
          </a:p>
          <a:p>
            <a:r>
              <a:rPr lang="en-US" dirty="0" err="1"/>
              <a:t>Cea</a:t>
            </a:r>
            <a:r>
              <a:rPr lang="en-US" dirty="0"/>
              <a:t> </a:t>
            </a:r>
            <a:r>
              <a:rPr lang="en-US" dirty="0" err="1"/>
              <a:t>mai</a:t>
            </a:r>
            <a:r>
              <a:rPr lang="en-US" dirty="0"/>
              <a:t> </a:t>
            </a:r>
            <a:r>
              <a:rPr lang="en-US" dirty="0" err="1"/>
              <a:t>populară</a:t>
            </a:r>
            <a:r>
              <a:rPr lang="en-US" dirty="0"/>
              <a:t> </a:t>
            </a:r>
            <a:r>
              <a:rPr lang="en-US" dirty="0" err="1"/>
              <a:t>metodă</a:t>
            </a:r>
            <a:r>
              <a:rPr lang="en-US" dirty="0"/>
              <a:t> de </a:t>
            </a:r>
            <a:r>
              <a:rPr lang="en-US" dirty="0" err="1"/>
              <a:t>declanșare</a:t>
            </a:r>
            <a:r>
              <a:rPr lang="en-US" dirty="0"/>
              <a:t> a SCR </a:t>
            </a:r>
            <a:r>
              <a:rPr lang="en-US" dirty="0" err="1"/>
              <a:t>este</a:t>
            </a:r>
            <a:r>
              <a:rPr lang="en-US" dirty="0"/>
              <a:t> </a:t>
            </a:r>
            <a:r>
              <a:rPr lang="en-US" dirty="0" err="1"/>
              <a:t>declanșarea</a:t>
            </a:r>
            <a:r>
              <a:rPr lang="en-US" dirty="0"/>
              <a:t> cu </a:t>
            </a:r>
            <a:r>
              <a:rPr lang="en-US" dirty="0" err="1"/>
              <a:t>puls</a:t>
            </a:r>
            <a:r>
              <a:rPr lang="en-US" dirty="0"/>
              <a:t>. </a:t>
            </a:r>
            <a:r>
              <a:rPr lang="en-US" dirty="0" err="1"/>
              <a:t>În</a:t>
            </a:r>
            <a:r>
              <a:rPr lang="en-US" dirty="0"/>
              <a:t> </a:t>
            </a:r>
            <a:r>
              <a:rPr lang="en-US" dirty="0" err="1"/>
              <a:t>această</a:t>
            </a:r>
            <a:r>
              <a:rPr lang="en-US" dirty="0"/>
              <a:t> </a:t>
            </a:r>
            <a:r>
              <a:rPr lang="en-US" dirty="0" err="1"/>
              <a:t>metodă</a:t>
            </a:r>
            <a:r>
              <a:rPr lang="en-US" dirty="0"/>
              <a:t>, </a:t>
            </a:r>
            <a:r>
              <a:rPr lang="en-US" dirty="0" err="1"/>
              <a:t>poarta</a:t>
            </a:r>
            <a:r>
              <a:rPr lang="en-US" dirty="0"/>
              <a:t> </a:t>
            </a:r>
            <a:r>
              <a:rPr lang="en-US" dirty="0" err="1"/>
              <a:t>este</a:t>
            </a:r>
            <a:r>
              <a:rPr lang="en-US" dirty="0"/>
              <a:t> </a:t>
            </a:r>
            <a:r>
              <a:rPr lang="en-US" dirty="0" err="1"/>
              <a:t>alimentată</a:t>
            </a:r>
            <a:r>
              <a:rPr lang="en-US" dirty="0"/>
              <a:t> cu un </a:t>
            </a:r>
            <a:r>
              <a:rPr lang="en-US" dirty="0" err="1"/>
              <a:t>singur</a:t>
            </a:r>
            <a:r>
              <a:rPr lang="en-US" dirty="0"/>
              <a:t> </a:t>
            </a:r>
            <a:r>
              <a:rPr lang="en-US" dirty="0" err="1"/>
              <a:t>impuls</a:t>
            </a:r>
            <a:r>
              <a:rPr lang="en-US" dirty="0"/>
              <a:t> </a:t>
            </a:r>
            <a:r>
              <a:rPr lang="en-US" dirty="0" err="1"/>
              <a:t>sau</a:t>
            </a:r>
            <a:r>
              <a:rPr lang="en-US" dirty="0"/>
              <a:t> un </a:t>
            </a:r>
            <a:r>
              <a:rPr lang="en-US" dirty="0" err="1"/>
              <a:t>tren</a:t>
            </a:r>
            <a:r>
              <a:rPr lang="en-US" dirty="0"/>
              <a:t> de </a:t>
            </a:r>
            <a:r>
              <a:rPr lang="en-US" dirty="0" err="1"/>
              <a:t>impulsuri</a:t>
            </a:r>
            <a:r>
              <a:rPr lang="en-US" dirty="0"/>
              <a:t> de </a:t>
            </a:r>
            <a:r>
              <a:rPr lang="en-US" dirty="0" err="1"/>
              <a:t>înaltă</a:t>
            </a:r>
            <a:r>
              <a:rPr lang="en-US" dirty="0"/>
              <a:t> </a:t>
            </a:r>
            <a:r>
              <a:rPr lang="en-US" dirty="0" err="1"/>
              <a:t>frecvență</a:t>
            </a:r>
            <a:r>
              <a:rPr lang="en-US" dirty="0"/>
              <a:t>.</a:t>
            </a:r>
          </a:p>
          <a:p>
            <a:r>
              <a:rPr lang="en-US" dirty="0" err="1"/>
              <a:t>Principalul</a:t>
            </a:r>
            <a:r>
              <a:rPr lang="en-US" dirty="0"/>
              <a:t> </a:t>
            </a:r>
            <a:r>
              <a:rPr lang="en-US" dirty="0" err="1"/>
              <a:t>avantaj</a:t>
            </a:r>
            <a:r>
              <a:rPr lang="en-US" dirty="0"/>
              <a:t> al </a:t>
            </a:r>
            <a:r>
              <a:rPr lang="en-US" dirty="0" err="1"/>
              <a:t>acestei</a:t>
            </a:r>
            <a:r>
              <a:rPr lang="en-US" dirty="0"/>
              <a:t> </a:t>
            </a:r>
            <a:r>
              <a:rPr lang="en-US" dirty="0" err="1"/>
              <a:t>metode</a:t>
            </a:r>
            <a:r>
              <a:rPr lang="en-US" dirty="0"/>
              <a:t> </a:t>
            </a:r>
            <a:r>
              <a:rPr lang="en-US" dirty="0" err="1"/>
              <a:t>este</a:t>
            </a:r>
            <a:r>
              <a:rPr lang="en-US" dirty="0"/>
              <a:t> </a:t>
            </a:r>
            <a:r>
              <a:rPr lang="en-US" dirty="0" err="1"/>
              <a:t>că</a:t>
            </a:r>
            <a:r>
              <a:rPr lang="en-US" dirty="0"/>
              <a:t> </a:t>
            </a:r>
            <a:r>
              <a:rPr lang="en-US" dirty="0" err="1"/>
              <a:t>acționarea</a:t>
            </a:r>
            <a:r>
              <a:rPr lang="en-US" dirty="0"/>
              <a:t> </a:t>
            </a:r>
            <a:r>
              <a:rPr lang="en-US" dirty="0" err="1"/>
              <a:t>porții</a:t>
            </a:r>
            <a:r>
              <a:rPr lang="en-US" dirty="0"/>
              <a:t> </a:t>
            </a:r>
            <a:r>
              <a:rPr lang="en-US" dirty="0" err="1"/>
              <a:t>este</a:t>
            </a:r>
            <a:r>
              <a:rPr lang="en-US" dirty="0"/>
              <a:t> </a:t>
            </a:r>
            <a:r>
              <a:rPr lang="en-US" dirty="0" err="1"/>
              <a:t>discontinuă</a:t>
            </a:r>
            <a:r>
              <a:rPr lang="en-US" dirty="0"/>
              <a:t> </a:t>
            </a:r>
            <a:r>
              <a:rPr lang="en-US" dirty="0" err="1"/>
              <a:t>sau</a:t>
            </a:r>
            <a:r>
              <a:rPr lang="en-US" dirty="0"/>
              <a:t> nu are </a:t>
            </a:r>
            <a:r>
              <a:rPr lang="en-US" dirty="0" err="1"/>
              <a:t>nevoie</a:t>
            </a:r>
            <a:r>
              <a:rPr lang="en-US" dirty="0"/>
              <a:t> de </a:t>
            </a:r>
            <a:r>
              <a:rPr lang="en-US" dirty="0" err="1"/>
              <a:t>impulsuri</a:t>
            </a:r>
            <a:r>
              <a:rPr lang="en-US" dirty="0"/>
              <a:t> continue </a:t>
            </a:r>
            <a:r>
              <a:rPr lang="en-US" dirty="0" err="1"/>
              <a:t>pentru</a:t>
            </a:r>
            <a:r>
              <a:rPr lang="en-US" dirty="0"/>
              <a:t> a </a:t>
            </a:r>
            <a:r>
              <a:rPr lang="en-US" dirty="0" err="1"/>
              <a:t>porni</a:t>
            </a:r>
            <a:r>
              <a:rPr lang="en-US" dirty="0"/>
              <a:t> SCR </a:t>
            </a:r>
            <a:r>
              <a:rPr lang="en-US" dirty="0" err="1"/>
              <a:t>și</a:t>
            </a:r>
            <a:r>
              <a:rPr lang="en-US" dirty="0"/>
              <a:t>, </a:t>
            </a:r>
            <a:r>
              <a:rPr lang="en-US" dirty="0" err="1"/>
              <a:t>prin</a:t>
            </a:r>
            <a:r>
              <a:rPr lang="en-US" dirty="0"/>
              <a:t> </a:t>
            </a:r>
            <a:r>
              <a:rPr lang="en-US" dirty="0" err="1"/>
              <a:t>urmare</a:t>
            </a:r>
            <a:r>
              <a:rPr lang="en-US" dirty="0"/>
              <a:t>, </a:t>
            </a:r>
            <a:r>
              <a:rPr lang="en-US" dirty="0" err="1"/>
              <a:t>pierderile</a:t>
            </a:r>
            <a:r>
              <a:rPr lang="en-US" dirty="0"/>
              <a:t> de </a:t>
            </a:r>
            <a:r>
              <a:rPr lang="en-US" dirty="0" err="1"/>
              <a:t>poartă</a:t>
            </a:r>
            <a:r>
              <a:rPr lang="en-US" dirty="0"/>
              <a:t> sunt </a:t>
            </a:r>
            <a:r>
              <a:rPr lang="en-US" dirty="0" err="1"/>
              <a:t>reduse</a:t>
            </a:r>
            <a:r>
              <a:rPr lang="en-US" dirty="0"/>
              <a:t> </a:t>
            </a:r>
            <a:r>
              <a:rPr lang="en-US" dirty="0" err="1"/>
              <a:t>într</a:t>
            </a:r>
            <a:r>
              <a:rPr lang="en-US" dirty="0"/>
              <a:t>-o </a:t>
            </a:r>
            <a:r>
              <a:rPr lang="en-US" dirty="0" err="1"/>
              <a:t>cantitate</a:t>
            </a:r>
            <a:r>
              <a:rPr lang="en-US" dirty="0"/>
              <a:t> </a:t>
            </a:r>
            <a:r>
              <a:rPr lang="en-US" dirty="0" err="1"/>
              <a:t>mai</a:t>
            </a:r>
            <a:r>
              <a:rPr lang="en-US" dirty="0"/>
              <a:t> mare </a:t>
            </a:r>
            <a:r>
              <a:rPr lang="en-US" dirty="0" err="1"/>
              <a:t>prin</a:t>
            </a:r>
            <a:r>
              <a:rPr lang="en-US" dirty="0"/>
              <a:t> </a:t>
            </a:r>
            <a:r>
              <a:rPr lang="en-US" dirty="0" err="1"/>
              <a:t>aplicarea</a:t>
            </a:r>
            <a:r>
              <a:rPr lang="en-US" dirty="0"/>
              <a:t> de </a:t>
            </a:r>
            <a:r>
              <a:rPr lang="en-US" dirty="0" err="1"/>
              <a:t>impulsuri</a:t>
            </a:r>
            <a:r>
              <a:rPr lang="en-US" dirty="0"/>
              <a:t> simple </a:t>
            </a:r>
            <a:r>
              <a:rPr lang="en-US" dirty="0" err="1"/>
              <a:t>sau</a:t>
            </a:r>
            <a:r>
              <a:rPr lang="en-US" dirty="0"/>
              <a:t> care apar periodic. </a:t>
            </a:r>
            <a:r>
              <a:rPr lang="en-US" dirty="0" err="1"/>
              <a:t>Pentru</a:t>
            </a:r>
            <a:r>
              <a:rPr lang="en-US" dirty="0"/>
              <a:t> </a:t>
            </a:r>
            <a:r>
              <a:rPr lang="en-US" dirty="0" err="1"/>
              <a:t>izolarea</a:t>
            </a:r>
            <a:r>
              <a:rPr lang="en-US" dirty="0"/>
              <a:t> </a:t>
            </a:r>
            <a:r>
              <a:rPr lang="en-US" dirty="0" err="1"/>
              <a:t>acționării</a:t>
            </a:r>
            <a:r>
              <a:rPr lang="en-US" dirty="0"/>
              <a:t> </a:t>
            </a:r>
            <a:r>
              <a:rPr lang="en-US" dirty="0" err="1"/>
              <a:t>porții</a:t>
            </a:r>
            <a:r>
              <a:rPr lang="en-US" dirty="0"/>
              <a:t> de </a:t>
            </a:r>
            <a:r>
              <a:rPr lang="en-US" dirty="0" err="1"/>
              <a:t>sursa</a:t>
            </a:r>
            <a:r>
              <a:rPr lang="en-US" dirty="0"/>
              <a:t> </a:t>
            </a:r>
            <a:r>
              <a:rPr lang="en-US" dirty="0" err="1"/>
              <a:t>principală</a:t>
            </a:r>
            <a:r>
              <a:rPr lang="en-US" dirty="0"/>
              <a:t>, se </a:t>
            </a:r>
            <a:r>
              <a:rPr lang="en-US" dirty="0" err="1"/>
              <a:t>folosește</a:t>
            </a:r>
            <a:r>
              <a:rPr lang="en-US" dirty="0"/>
              <a:t> un </a:t>
            </a:r>
            <a:r>
              <a:rPr lang="en-US" dirty="0" err="1"/>
              <a:t>transformator</a:t>
            </a:r>
            <a:r>
              <a:rPr lang="en-US" dirty="0"/>
              <a:t> de </a:t>
            </a:r>
            <a:r>
              <a:rPr lang="en-US" dirty="0" err="1"/>
              <a:t>impulsuri</a:t>
            </a:r>
            <a:r>
              <a:rPr lang="en-US" dirty="0"/>
              <a:t>.</a:t>
            </a:r>
          </a:p>
        </p:txBody>
      </p:sp>
      <p:pic>
        <p:nvPicPr>
          <p:cNvPr id="2050" name="Picture 2">
            <a:extLst>
              <a:ext uri="{FF2B5EF4-FFF2-40B4-BE49-F238E27FC236}">
                <a16:creationId xmlns:a16="http://schemas.microsoft.com/office/drawing/2014/main" id="{2768F1A9-E321-E2B1-7E12-7349E6B1A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300" y="122267"/>
            <a:ext cx="33147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352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3BAA6-31E6-E292-E71D-795A3EE7E2AE}"/>
              </a:ext>
            </a:extLst>
          </p:cNvPr>
          <p:cNvSpPr>
            <a:spLocks noGrp="1"/>
          </p:cNvSpPr>
          <p:nvPr>
            <p:ph idx="1"/>
          </p:nvPr>
        </p:nvSpPr>
        <p:spPr>
          <a:xfrm>
            <a:off x="838200" y="365760"/>
            <a:ext cx="10515600" cy="6492240"/>
          </a:xfrm>
        </p:spPr>
        <p:txBody>
          <a:bodyPr>
            <a:normAutofit fontScale="85000" lnSpcReduction="20000"/>
          </a:bodyPr>
          <a:lstStyle/>
          <a:p>
            <a:pPr algn="l"/>
            <a:r>
              <a:rPr lang="en-US" b="1" i="0" dirty="0" err="1">
                <a:solidFill>
                  <a:srgbClr val="212121"/>
                </a:solidFill>
                <a:effectLst/>
                <a:latin typeface="-apple-system"/>
              </a:rPr>
              <a:t>Curentul</a:t>
            </a:r>
            <a:r>
              <a:rPr lang="en-US" b="1" i="0" dirty="0">
                <a:solidFill>
                  <a:srgbClr val="212121"/>
                </a:solidFill>
                <a:effectLst/>
                <a:latin typeface="-apple-system"/>
              </a:rPr>
              <a:t> de </a:t>
            </a:r>
            <a:r>
              <a:rPr lang="en-US" b="1" i="0" dirty="0" err="1">
                <a:solidFill>
                  <a:srgbClr val="212121"/>
                </a:solidFill>
                <a:effectLst/>
                <a:latin typeface="-apple-system"/>
              </a:rPr>
              <a:t>menținere</a:t>
            </a:r>
            <a:r>
              <a:rPr lang="en-US" b="1"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a:t>
            </a:r>
            <a:r>
              <a:rPr lang="en-US" b="0" i="0" dirty="0" err="1">
                <a:solidFill>
                  <a:srgbClr val="212121"/>
                </a:solidFill>
                <a:effectLst/>
                <a:latin typeface="-apple-system"/>
              </a:rPr>
              <a:t>anodului</a:t>
            </a:r>
            <a:r>
              <a:rPr lang="en-US" b="0" i="0" dirty="0">
                <a:solidFill>
                  <a:srgbClr val="212121"/>
                </a:solidFill>
                <a:effectLst/>
                <a:latin typeface="-apple-system"/>
              </a:rPr>
              <a:t> minim (</a:t>
            </a:r>
            <a:r>
              <a:rPr lang="en-US" b="0" i="0" dirty="0" err="1">
                <a:solidFill>
                  <a:srgbClr val="212121"/>
                </a:solidFill>
                <a:effectLst/>
                <a:latin typeface="-apple-system"/>
              </a:rPr>
              <a:t>cunoscut</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ca </a:t>
            </a:r>
            <a:r>
              <a:rPr lang="en-US" b="0" i="0" dirty="0" err="1">
                <a:solidFill>
                  <a:srgbClr val="212121"/>
                </a:solidFill>
                <a:effectLst/>
                <a:latin typeface="-apple-system"/>
              </a:rPr>
              <a:t>curent</a:t>
            </a:r>
            <a:r>
              <a:rPr lang="en-US" b="0" i="0" dirty="0">
                <a:solidFill>
                  <a:srgbClr val="212121"/>
                </a:solidFill>
                <a:effectLst/>
                <a:latin typeface="-apple-system"/>
              </a:rPr>
              <a:t> de </a:t>
            </a:r>
            <a:r>
              <a:rPr lang="en-US" b="0" i="0" dirty="0" err="1">
                <a:solidFill>
                  <a:srgbClr val="212121"/>
                </a:solidFill>
                <a:effectLst/>
                <a:latin typeface="-apple-system"/>
              </a:rPr>
              <a:t>anod</a:t>
            </a:r>
            <a:r>
              <a:rPr lang="en-US" b="0" i="0" dirty="0">
                <a:solidFill>
                  <a:srgbClr val="212121"/>
                </a:solidFill>
                <a:effectLst/>
                <a:latin typeface="-apple-system"/>
              </a:rPr>
              <a:t> </a:t>
            </a:r>
            <a:r>
              <a:rPr lang="en-US" b="0" i="0" dirty="0" err="1">
                <a:solidFill>
                  <a:srgbClr val="212121"/>
                </a:solidFill>
                <a:effectLst/>
                <a:latin typeface="-apple-system"/>
              </a:rPr>
              <a:t>sau</a:t>
            </a:r>
            <a:r>
              <a:rPr lang="en-US" b="0" i="0" dirty="0">
                <a:solidFill>
                  <a:srgbClr val="212121"/>
                </a:solidFill>
                <a:effectLst/>
                <a:latin typeface="-apple-system"/>
              </a:rPr>
              <a:t> </a:t>
            </a:r>
            <a:r>
              <a:rPr lang="en-US" b="0" i="0" dirty="0" err="1">
                <a:solidFill>
                  <a:srgbClr val="212121"/>
                </a:solidFill>
                <a:effectLst/>
                <a:latin typeface="-apple-system"/>
              </a:rPr>
              <a:t>curent</a:t>
            </a:r>
            <a:r>
              <a:rPr lang="en-US" b="0" i="0" dirty="0">
                <a:solidFill>
                  <a:srgbClr val="212121"/>
                </a:solidFill>
                <a:effectLst/>
                <a:latin typeface="-apple-system"/>
              </a:rPr>
              <a:t> de </a:t>
            </a:r>
            <a:r>
              <a:rPr lang="en-US" b="0" i="0" dirty="0" err="1">
                <a:solidFill>
                  <a:srgbClr val="212121"/>
                </a:solidFill>
                <a:effectLst/>
                <a:latin typeface="-apple-system"/>
              </a:rPr>
              <a:t>sarcină</a:t>
            </a:r>
            <a:r>
              <a:rPr lang="en-US" b="0" i="0" dirty="0">
                <a:solidFill>
                  <a:srgbClr val="212121"/>
                </a:solidFill>
                <a:effectLst/>
                <a:latin typeface="-apple-system"/>
              </a:rPr>
              <a:t>) care </a:t>
            </a:r>
            <a:r>
              <a:rPr lang="en-US" b="0" i="0" dirty="0" err="1">
                <a:solidFill>
                  <a:srgbClr val="212121"/>
                </a:solidFill>
                <a:effectLst/>
                <a:latin typeface="-apple-system"/>
              </a:rPr>
              <a:t>trebuie</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a:t>
            </a:r>
            <a:r>
              <a:rPr lang="en-US" b="0" i="0" dirty="0" err="1">
                <a:solidFill>
                  <a:srgbClr val="212121"/>
                </a:solidFill>
                <a:effectLst/>
                <a:latin typeface="-apple-system"/>
              </a:rPr>
              <a:t>circule</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tiristor</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a-l </a:t>
            </a:r>
            <a:r>
              <a:rPr lang="en-US" b="0" i="0" dirty="0" err="1">
                <a:solidFill>
                  <a:srgbClr val="212121"/>
                </a:solidFill>
                <a:effectLst/>
                <a:latin typeface="-apple-system"/>
              </a:rPr>
              <a:t>menține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starea</a:t>
            </a:r>
            <a:r>
              <a:rPr lang="en-US" b="0" i="0" dirty="0">
                <a:solidFill>
                  <a:srgbClr val="212121"/>
                </a:solidFill>
                <a:effectLst/>
                <a:latin typeface="-apple-system"/>
              </a:rPr>
              <a:t> </a:t>
            </a:r>
            <a:r>
              <a:rPr lang="en-US" b="0" i="0" dirty="0" err="1">
                <a:solidFill>
                  <a:srgbClr val="212121"/>
                </a:solidFill>
                <a:effectLst/>
                <a:latin typeface="-apple-system"/>
              </a:rPr>
              <a:t>conductivă</a:t>
            </a:r>
            <a:r>
              <a:rPr lang="en-US" b="0" i="0" dirty="0">
                <a:solidFill>
                  <a:srgbClr val="212121"/>
                </a:solidFill>
                <a:effectLst/>
                <a:latin typeface="-apple-system"/>
              </a:rPr>
              <a:t> </a:t>
            </a:r>
            <a:r>
              <a:rPr lang="en-US" b="0" i="0" dirty="0" err="1">
                <a:solidFill>
                  <a:srgbClr val="212121"/>
                </a:solidFill>
                <a:effectLst/>
                <a:latin typeface="-apple-system"/>
              </a:rPr>
              <a:t>sau</a:t>
            </a:r>
            <a:r>
              <a:rPr lang="en-US" b="0" i="0" dirty="0">
                <a:solidFill>
                  <a:srgbClr val="212121"/>
                </a:solidFill>
                <a:effectLst/>
                <a:latin typeface="-apple-system"/>
              </a:rPr>
              <a:t> „</a:t>
            </a:r>
            <a:r>
              <a:rPr lang="en-US" b="0" i="0" dirty="0" err="1">
                <a:solidFill>
                  <a:srgbClr val="212121"/>
                </a:solidFill>
                <a:effectLst/>
                <a:latin typeface="-apple-system"/>
              </a:rPr>
              <a:t>pornit</a:t>
            </a:r>
            <a:r>
              <a:rPr lang="en-US" b="0" i="0" dirty="0">
                <a:solidFill>
                  <a:srgbClr val="212121"/>
                </a:solidFill>
                <a:effectLst/>
                <a:latin typeface="-apple-system"/>
              </a:rPr>
              <a:t>” </a:t>
            </a:r>
            <a:r>
              <a:rPr lang="en-US" b="0" i="0" dirty="0" err="1">
                <a:solidFill>
                  <a:srgbClr val="212121"/>
                </a:solidFill>
                <a:effectLst/>
                <a:latin typeface="-apple-system"/>
              </a:rPr>
              <a:t>după</a:t>
            </a:r>
            <a:r>
              <a:rPr lang="en-US" b="0" i="0" dirty="0">
                <a:solidFill>
                  <a:srgbClr val="212121"/>
                </a:solidFill>
                <a:effectLst/>
                <a:latin typeface="-apple-system"/>
              </a:rPr>
              <a:t> </a:t>
            </a:r>
            <a:r>
              <a:rPr lang="en-US" b="0" i="0" dirty="0" err="1">
                <a:solidFill>
                  <a:srgbClr val="212121"/>
                </a:solidFill>
                <a:effectLst/>
                <a:latin typeface="-apple-system"/>
              </a:rPr>
              <a:t>ce</a:t>
            </a:r>
            <a:r>
              <a:rPr lang="en-US" b="0" i="0" dirty="0">
                <a:solidFill>
                  <a:srgbClr val="212121"/>
                </a:solidFill>
                <a:effectLst/>
                <a:latin typeface="-apple-system"/>
              </a:rPr>
              <a:t> a </a:t>
            </a:r>
            <a:r>
              <a:rPr lang="en-US" b="0" i="0" dirty="0" err="1">
                <a:solidFill>
                  <a:srgbClr val="212121"/>
                </a:solidFill>
                <a:effectLst/>
                <a:latin typeface="-apple-system"/>
              </a:rPr>
              <a:t>fost</a:t>
            </a:r>
            <a:r>
              <a:rPr lang="en-US" b="0" i="0" dirty="0">
                <a:solidFill>
                  <a:srgbClr val="212121"/>
                </a:solidFill>
                <a:effectLst/>
                <a:latin typeface="-apple-system"/>
              </a:rPr>
              <a:t> </a:t>
            </a:r>
            <a:r>
              <a:rPr lang="en-US" b="0" i="0" dirty="0" err="1">
                <a:solidFill>
                  <a:srgbClr val="212121"/>
                </a:solidFill>
                <a:effectLst/>
                <a:latin typeface="-apple-system"/>
              </a:rPr>
              <a:t>declanșat</a:t>
            </a:r>
            <a:r>
              <a:rPr lang="en-US" b="0" i="0" dirty="0">
                <a:solidFill>
                  <a:srgbClr val="212121"/>
                </a:solidFill>
                <a:effectLst/>
                <a:latin typeface="-apple-system"/>
              </a:rPr>
              <a:t>. Acesta </a:t>
            </a:r>
            <a:r>
              <a:rPr lang="en-US" b="0" i="0" dirty="0" err="1">
                <a:solidFill>
                  <a:srgbClr val="212121"/>
                </a:solidFill>
                <a:effectLst/>
                <a:latin typeface="-apple-system"/>
              </a:rPr>
              <a:t>asigură</a:t>
            </a:r>
            <a:r>
              <a:rPr lang="en-US" b="0" i="0" dirty="0">
                <a:solidFill>
                  <a:srgbClr val="212121"/>
                </a:solidFill>
                <a:effectLst/>
                <a:latin typeface="-apple-system"/>
              </a:rPr>
              <a:t> </a:t>
            </a:r>
            <a:r>
              <a:rPr lang="en-US" b="0" i="0" dirty="0" err="1">
                <a:solidFill>
                  <a:srgbClr val="212121"/>
                </a:solidFill>
                <a:effectLst/>
                <a:latin typeface="-apple-system"/>
              </a:rPr>
              <a:t>că</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rămâne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starea</a:t>
            </a:r>
            <a:r>
              <a:rPr lang="en-US" b="0" i="0" dirty="0">
                <a:solidFill>
                  <a:srgbClr val="212121"/>
                </a:solidFill>
                <a:effectLst/>
                <a:latin typeface="-apple-system"/>
              </a:rPr>
              <a:t> </a:t>
            </a:r>
            <a:r>
              <a:rPr lang="en-US" b="0" i="0" dirty="0" err="1">
                <a:solidFill>
                  <a:srgbClr val="212121"/>
                </a:solidFill>
                <a:effectLst/>
                <a:latin typeface="-apple-system"/>
              </a:rPr>
              <a:t>conducătoare</a:t>
            </a:r>
            <a:r>
              <a:rPr lang="en-US" b="0" i="0" dirty="0">
                <a:solidFill>
                  <a:srgbClr val="212121"/>
                </a:solidFill>
                <a:effectLst/>
                <a:latin typeface="-apple-system"/>
              </a:rPr>
              <a:t> </a:t>
            </a:r>
            <a:r>
              <a:rPr lang="en-US" b="0" i="0" dirty="0" err="1">
                <a:solidFill>
                  <a:srgbClr val="212121"/>
                </a:solidFill>
                <a:effectLst/>
                <a:latin typeface="-apple-system"/>
              </a:rPr>
              <a:t>până</a:t>
            </a:r>
            <a:r>
              <a:rPr lang="en-US" b="0" i="0" dirty="0">
                <a:solidFill>
                  <a:srgbClr val="212121"/>
                </a:solidFill>
                <a:effectLst/>
                <a:latin typeface="-apple-system"/>
              </a:rPr>
              <a:t> </a:t>
            </a:r>
            <a:r>
              <a:rPr lang="en-US" b="0" i="0" dirty="0" err="1">
                <a:solidFill>
                  <a:srgbClr val="212121"/>
                </a:solidFill>
                <a:effectLst/>
                <a:latin typeface="-apple-system"/>
              </a:rPr>
              <a:t>când</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sarcină</a:t>
            </a:r>
            <a:r>
              <a:rPr lang="en-US" b="0" i="0" dirty="0">
                <a:solidFill>
                  <a:srgbClr val="212121"/>
                </a:solidFill>
                <a:effectLst/>
                <a:latin typeface="-apple-system"/>
              </a:rPr>
              <a:t> </a:t>
            </a:r>
            <a:r>
              <a:rPr lang="en-US" b="0" i="0" dirty="0" err="1">
                <a:solidFill>
                  <a:srgbClr val="212121"/>
                </a:solidFill>
                <a:effectLst/>
                <a:latin typeface="-apple-system"/>
              </a:rPr>
              <a:t>scade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mod natural sub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menținere</a:t>
            </a:r>
            <a:r>
              <a:rPr lang="en-US" b="0" i="0" dirty="0">
                <a:solidFill>
                  <a:srgbClr val="212121"/>
                </a:solidFill>
                <a:effectLst/>
                <a:latin typeface="-apple-system"/>
              </a:rPr>
              <a:t> din </a:t>
            </a:r>
            <a:r>
              <a:rPr lang="en-US" b="0" i="0" dirty="0" err="1">
                <a:solidFill>
                  <a:srgbClr val="212121"/>
                </a:solidFill>
                <a:effectLst/>
                <a:latin typeface="-apple-system"/>
              </a:rPr>
              <a:t>cauza</a:t>
            </a:r>
            <a:r>
              <a:rPr lang="en-US" b="0" i="0" dirty="0">
                <a:solidFill>
                  <a:srgbClr val="212121"/>
                </a:solidFill>
                <a:effectLst/>
                <a:latin typeface="-apple-system"/>
              </a:rPr>
              <a:t> </a:t>
            </a:r>
            <a:r>
              <a:rPr lang="en-US" b="0" i="0" dirty="0" err="1">
                <a:solidFill>
                  <a:srgbClr val="212121"/>
                </a:solidFill>
                <a:effectLst/>
                <a:latin typeface="-apple-system"/>
              </a:rPr>
              <a:t>unor</a:t>
            </a:r>
            <a:r>
              <a:rPr lang="en-US" b="0" i="0" dirty="0">
                <a:solidFill>
                  <a:srgbClr val="212121"/>
                </a:solidFill>
                <a:effectLst/>
                <a:latin typeface="-apple-system"/>
              </a:rPr>
              <a:t> </a:t>
            </a:r>
            <a:r>
              <a:rPr lang="en-US" b="0" i="0" dirty="0" err="1">
                <a:solidFill>
                  <a:srgbClr val="212121"/>
                </a:solidFill>
                <a:effectLst/>
                <a:latin typeface="-apple-system"/>
              </a:rPr>
              <a:t>factori</a:t>
            </a:r>
            <a:r>
              <a:rPr lang="en-US" b="0" i="0" dirty="0">
                <a:solidFill>
                  <a:srgbClr val="212121"/>
                </a:solidFill>
                <a:effectLst/>
                <a:latin typeface="-apple-system"/>
              </a:rPr>
              <a:t> </a:t>
            </a:r>
            <a:r>
              <a:rPr lang="en-US" b="0" i="0" dirty="0" err="1">
                <a:solidFill>
                  <a:srgbClr val="212121"/>
                </a:solidFill>
                <a:effectLst/>
                <a:latin typeface="-apple-system"/>
              </a:rPr>
              <a:t>externi</a:t>
            </a:r>
            <a:r>
              <a:rPr lang="en-US" b="0" i="0" dirty="0">
                <a:solidFill>
                  <a:srgbClr val="212121"/>
                </a:solidFill>
                <a:effectLst/>
                <a:latin typeface="-apple-system"/>
              </a:rPr>
              <a:t>, cum </a:t>
            </a:r>
            <a:r>
              <a:rPr lang="en-US" b="0" i="0" dirty="0" err="1">
                <a:solidFill>
                  <a:srgbClr val="212121"/>
                </a:solidFill>
                <a:effectLst/>
                <a:latin typeface="-apple-system"/>
              </a:rPr>
              <a:t>ar</a:t>
            </a:r>
            <a:r>
              <a:rPr lang="en-US" b="0" i="0" dirty="0">
                <a:solidFill>
                  <a:srgbClr val="212121"/>
                </a:solidFill>
                <a:effectLst/>
                <a:latin typeface="-apple-system"/>
              </a:rPr>
              <a:t> fi </a:t>
            </a:r>
            <a:r>
              <a:rPr lang="en-US" b="0" i="0" dirty="0" err="1">
                <a:solidFill>
                  <a:srgbClr val="212121"/>
                </a:solidFill>
                <a:effectLst/>
                <a:latin typeface="-apple-system"/>
              </a:rPr>
              <a:t>condițiile</a:t>
            </a:r>
            <a:r>
              <a:rPr lang="en-US" b="0" i="0" dirty="0">
                <a:solidFill>
                  <a:srgbClr val="212121"/>
                </a:solidFill>
                <a:effectLst/>
                <a:latin typeface="-apple-system"/>
              </a:rPr>
              <a:t> de </a:t>
            </a:r>
            <a:r>
              <a:rPr lang="en-US" b="0" i="0" dirty="0" err="1">
                <a:solidFill>
                  <a:srgbClr val="212121"/>
                </a:solidFill>
                <a:effectLst/>
                <a:latin typeface="-apple-system"/>
              </a:rPr>
              <a:t>sarcină</a:t>
            </a:r>
            <a:r>
              <a:rPr lang="en-US" b="0" i="0" dirty="0">
                <a:solidFill>
                  <a:srgbClr val="212121"/>
                </a:solidFill>
                <a:effectLst/>
                <a:latin typeface="-apple-system"/>
              </a:rPr>
              <a:t>. </a:t>
            </a:r>
          </a:p>
          <a:p>
            <a:pPr algn="l"/>
            <a:r>
              <a:rPr lang="en-US" b="0" i="0" dirty="0" err="1">
                <a:solidFill>
                  <a:srgbClr val="212121"/>
                </a:solidFill>
                <a:effectLst/>
                <a:latin typeface="-apple-system"/>
              </a:rPr>
              <a:t>Valoarea</a:t>
            </a:r>
            <a:r>
              <a:rPr lang="en-US" b="0" i="0" dirty="0">
                <a:solidFill>
                  <a:srgbClr val="212121"/>
                </a:solidFill>
                <a:effectLst/>
                <a:latin typeface="-apple-system"/>
              </a:rPr>
              <a:t> </a:t>
            </a:r>
            <a:r>
              <a:rPr lang="en-US" b="0" i="0" dirty="0" err="1">
                <a:solidFill>
                  <a:srgbClr val="212121"/>
                </a:solidFill>
                <a:effectLst/>
                <a:latin typeface="-apple-system"/>
              </a:rPr>
              <a:t>tipică</a:t>
            </a:r>
            <a:r>
              <a:rPr lang="en-US" b="0" i="0" dirty="0">
                <a:solidFill>
                  <a:srgbClr val="212121"/>
                </a:solidFill>
                <a:effectLst/>
                <a:latin typeface="-apple-system"/>
              </a:rPr>
              <a:t> a </a:t>
            </a:r>
            <a:r>
              <a:rPr lang="en-US" b="0" i="0" dirty="0" err="1">
                <a:solidFill>
                  <a:srgbClr val="212121"/>
                </a:solidFill>
                <a:effectLst/>
                <a:latin typeface="-apple-system"/>
              </a:rPr>
              <a:t>curentului</a:t>
            </a:r>
            <a:r>
              <a:rPr lang="en-US" b="0" i="0" dirty="0">
                <a:solidFill>
                  <a:srgbClr val="212121"/>
                </a:solidFill>
                <a:effectLst/>
                <a:latin typeface="-apple-system"/>
              </a:rPr>
              <a:t> de </a:t>
            </a:r>
            <a:r>
              <a:rPr lang="en-US" b="0" i="0" dirty="0" err="1">
                <a:solidFill>
                  <a:srgbClr val="212121"/>
                </a:solidFill>
                <a:effectLst/>
                <a:latin typeface="-apple-system"/>
              </a:rPr>
              <a:t>menținere</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o </a:t>
            </a:r>
            <a:r>
              <a:rPr lang="en-US" b="0" i="0" dirty="0" err="1">
                <a:solidFill>
                  <a:srgbClr val="212121"/>
                </a:solidFill>
                <a:effectLst/>
                <a:latin typeface="-apple-system"/>
              </a:rPr>
              <a:t>valoare</a:t>
            </a:r>
            <a:r>
              <a:rPr lang="en-US" b="0" i="0" dirty="0">
                <a:solidFill>
                  <a:srgbClr val="212121"/>
                </a:solidFill>
                <a:effectLst/>
                <a:latin typeface="-apple-system"/>
              </a:rPr>
              <a:t> </a:t>
            </a:r>
            <a:r>
              <a:rPr lang="en-US" b="0" i="0" dirty="0" err="1">
                <a:solidFill>
                  <a:srgbClr val="212121"/>
                </a:solidFill>
                <a:effectLst/>
                <a:latin typeface="-apple-system"/>
              </a:rPr>
              <a:t>mai</a:t>
            </a:r>
            <a:r>
              <a:rPr lang="en-US" b="0" i="0" dirty="0">
                <a:solidFill>
                  <a:srgbClr val="212121"/>
                </a:solidFill>
                <a:effectLst/>
                <a:latin typeface="-apple-system"/>
              </a:rPr>
              <a:t> </a:t>
            </a:r>
            <a:r>
              <a:rPr lang="en-US" b="0" i="0" dirty="0" err="1">
                <a:solidFill>
                  <a:srgbClr val="212121"/>
                </a:solidFill>
                <a:effectLst/>
                <a:latin typeface="-apple-system"/>
              </a:rPr>
              <a:t>mică</a:t>
            </a:r>
            <a:r>
              <a:rPr lang="en-US" b="0" i="0" dirty="0">
                <a:solidFill>
                  <a:srgbClr val="212121"/>
                </a:solidFill>
                <a:effectLst/>
                <a:latin typeface="-apple-system"/>
              </a:rPr>
              <a:t> </a:t>
            </a:r>
            <a:r>
              <a:rPr lang="en-US" b="0" i="0" dirty="0" err="1">
                <a:solidFill>
                  <a:srgbClr val="212121"/>
                </a:solidFill>
                <a:effectLst/>
                <a:latin typeface="-apple-system"/>
              </a:rPr>
              <a:t>decât</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blocare</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specificată</a:t>
            </a:r>
            <a:r>
              <a:rPr lang="en-US" b="0" i="0" dirty="0">
                <a:solidFill>
                  <a:srgbClr val="212121"/>
                </a:solidFill>
                <a:effectLst/>
                <a:latin typeface="-apple-system"/>
              </a:rPr>
              <a:t> de </a:t>
            </a:r>
            <a:r>
              <a:rPr lang="en-US" b="0" i="0" dirty="0" err="1">
                <a:solidFill>
                  <a:srgbClr val="212121"/>
                </a:solidFill>
                <a:effectLst/>
                <a:latin typeface="-apple-system"/>
              </a:rPr>
              <a:t>producătorul</a:t>
            </a:r>
            <a:r>
              <a:rPr lang="en-US" b="0" i="0" dirty="0">
                <a:solidFill>
                  <a:srgbClr val="212121"/>
                </a:solidFill>
                <a:effectLst/>
                <a:latin typeface="-apple-system"/>
              </a:rPr>
              <a:t> </a:t>
            </a:r>
            <a:r>
              <a:rPr lang="en-US" b="0" i="0" dirty="0" err="1">
                <a:solidFill>
                  <a:srgbClr val="212121"/>
                </a:solidFill>
                <a:effectLst/>
                <a:latin typeface="-apple-system"/>
              </a:rPr>
              <a:t>tiristorului</a:t>
            </a:r>
            <a:r>
              <a:rPr lang="en-US" b="0" i="0" dirty="0">
                <a:solidFill>
                  <a:srgbClr val="212121"/>
                </a:solidFill>
                <a:effectLst/>
                <a:latin typeface="-apple-system"/>
              </a:rPr>
              <a:t>. </a:t>
            </a:r>
            <a:r>
              <a:rPr lang="en-US" b="0" i="0" dirty="0" err="1">
                <a:solidFill>
                  <a:srgbClr val="212121"/>
                </a:solidFill>
                <a:effectLst/>
                <a:latin typeface="-apple-system"/>
              </a:rPr>
              <a:t>Poate</a:t>
            </a:r>
            <a:r>
              <a:rPr lang="en-US" b="0" i="0" dirty="0">
                <a:solidFill>
                  <a:srgbClr val="212121"/>
                </a:solidFill>
                <a:effectLst/>
                <a:latin typeface="-apple-system"/>
              </a:rPr>
              <a:t> varia de la </a:t>
            </a:r>
            <a:r>
              <a:rPr lang="en-US" b="0" i="0" dirty="0" err="1">
                <a:solidFill>
                  <a:srgbClr val="212121"/>
                </a:solidFill>
                <a:effectLst/>
                <a:latin typeface="-apple-system"/>
              </a:rPr>
              <a:t>câțiva</a:t>
            </a:r>
            <a:r>
              <a:rPr lang="en-US" b="0" i="0" dirty="0">
                <a:solidFill>
                  <a:srgbClr val="212121"/>
                </a:solidFill>
                <a:effectLst/>
                <a:latin typeface="-apple-system"/>
              </a:rPr>
              <a:t> </a:t>
            </a:r>
            <a:r>
              <a:rPr lang="en-US" b="0" i="0" dirty="0" err="1">
                <a:solidFill>
                  <a:srgbClr val="212121"/>
                </a:solidFill>
                <a:effectLst/>
                <a:latin typeface="-apple-system"/>
              </a:rPr>
              <a:t>miliamperi</a:t>
            </a:r>
            <a:r>
              <a:rPr lang="en-US" b="0" i="0" dirty="0">
                <a:solidFill>
                  <a:srgbClr val="212121"/>
                </a:solidFill>
                <a:effectLst/>
                <a:latin typeface="-apple-system"/>
              </a:rPr>
              <a:t> la </a:t>
            </a:r>
            <a:r>
              <a:rPr lang="en-US" b="0" i="0" dirty="0" err="1">
                <a:solidFill>
                  <a:srgbClr val="212121"/>
                </a:solidFill>
                <a:effectLst/>
                <a:latin typeface="-apple-system"/>
              </a:rPr>
              <a:t>câțiva</a:t>
            </a:r>
            <a:r>
              <a:rPr lang="en-US" b="0" i="0" dirty="0">
                <a:solidFill>
                  <a:srgbClr val="212121"/>
                </a:solidFill>
                <a:effectLst/>
                <a:latin typeface="-apple-system"/>
              </a:rPr>
              <a:t> </a:t>
            </a:r>
            <a:r>
              <a:rPr lang="en-US" b="0" i="0" dirty="0" err="1">
                <a:solidFill>
                  <a:srgbClr val="212121"/>
                </a:solidFill>
                <a:effectLst/>
                <a:latin typeface="-apple-system"/>
              </a:rPr>
              <a:t>amperi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funcție</a:t>
            </a:r>
            <a:r>
              <a:rPr lang="en-US" b="0" i="0" dirty="0">
                <a:solidFill>
                  <a:srgbClr val="212121"/>
                </a:solidFill>
                <a:effectLst/>
                <a:latin typeface="-apple-system"/>
              </a:rPr>
              <a:t> de </a:t>
            </a:r>
            <a:r>
              <a:rPr lang="en-US" b="0" i="0" dirty="0" err="1">
                <a:solidFill>
                  <a:srgbClr val="212121"/>
                </a:solidFill>
                <a:effectLst/>
                <a:latin typeface="-apple-system"/>
              </a:rPr>
              <a:t>caracteristicile</a:t>
            </a:r>
            <a:r>
              <a:rPr lang="en-US" b="0" i="0" dirty="0">
                <a:solidFill>
                  <a:srgbClr val="212121"/>
                </a:solidFill>
                <a:effectLst/>
                <a:latin typeface="-apple-system"/>
              </a:rPr>
              <a:t> </a:t>
            </a:r>
            <a:r>
              <a:rPr lang="en-US" b="0" i="0" dirty="0" err="1">
                <a:solidFill>
                  <a:srgbClr val="212121"/>
                </a:solidFill>
                <a:effectLst/>
                <a:latin typeface="-apple-system"/>
              </a:rPr>
              <a:t>specifice</a:t>
            </a:r>
            <a:r>
              <a:rPr lang="en-US" b="0" i="0" dirty="0">
                <a:solidFill>
                  <a:srgbClr val="212121"/>
                </a:solidFill>
                <a:effectLst/>
                <a:latin typeface="-apple-system"/>
              </a:rPr>
              <a:t> </a:t>
            </a:r>
            <a:r>
              <a:rPr lang="en-US" b="0" i="0" dirty="0" err="1">
                <a:solidFill>
                  <a:srgbClr val="212121"/>
                </a:solidFill>
                <a:effectLst/>
                <a:latin typeface="-apple-system"/>
              </a:rPr>
              <a:t>tiristorului</a:t>
            </a:r>
            <a:r>
              <a:rPr lang="en-US" b="0" i="0" dirty="0">
                <a:solidFill>
                  <a:srgbClr val="212121"/>
                </a:solidFill>
                <a:effectLst/>
                <a:latin typeface="-apple-system"/>
              </a:rPr>
              <a:t>.</a:t>
            </a:r>
          </a:p>
          <a:p>
            <a:pPr algn="l"/>
            <a:r>
              <a:rPr lang="en-US" b="0" i="0" dirty="0" err="1">
                <a:solidFill>
                  <a:srgbClr val="212121"/>
                </a:solidFill>
                <a:effectLst/>
                <a:latin typeface="-apple-system"/>
              </a:rPr>
              <a:t>Odată</a:t>
            </a:r>
            <a:r>
              <a:rPr lang="en-US" b="0" i="0" dirty="0">
                <a:solidFill>
                  <a:srgbClr val="212121"/>
                </a:solidFill>
                <a:effectLst/>
                <a:latin typeface="-apple-system"/>
              </a:rPr>
              <a:t> </a:t>
            </a:r>
            <a:r>
              <a:rPr lang="en-US" b="0" i="0" dirty="0" err="1">
                <a:solidFill>
                  <a:srgbClr val="212121"/>
                </a:solidFill>
                <a:effectLst/>
                <a:latin typeface="-apple-system"/>
              </a:rPr>
              <a:t>ce</a:t>
            </a:r>
            <a:r>
              <a:rPr lang="en-US" b="0" i="0" dirty="0">
                <a:solidFill>
                  <a:srgbClr val="212121"/>
                </a:solidFill>
                <a:effectLst/>
                <a:latin typeface="-apple-system"/>
              </a:rPr>
              <a:t> </a:t>
            </a:r>
            <a:r>
              <a:rPr lang="en-US" b="0" i="0" dirty="0" err="1">
                <a:solidFill>
                  <a:srgbClr val="212121"/>
                </a:solidFill>
                <a:effectLst/>
                <a:latin typeface="-apple-system"/>
              </a:rPr>
              <a:t>dispozitivul</a:t>
            </a:r>
            <a:r>
              <a:rPr lang="en-US" b="0" i="0" dirty="0">
                <a:solidFill>
                  <a:srgbClr val="212121"/>
                </a:solidFill>
                <a:effectLst/>
                <a:latin typeface="-apple-system"/>
              </a:rPr>
              <a:t> </a:t>
            </a:r>
            <a:r>
              <a:rPr lang="en-US" b="0" i="0" dirty="0" err="1">
                <a:solidFill>
                  <a:srgbClr val="212121"/>
                </a:solidFill>
                <a:effectLst/>
                <a:latin typeface="-apple-system"/>
              </a:rPr>
              <a:t>trece</a:t>
            </a:r>
            <a:r>
              <a:rPr lang="en-US" b="0" i="0" dirty="0">
                <a:solidFill>
                  <a:srgbClr val="212121"/>
                </a:solidFill>
                <a:effectLst/>
                <a:latin typeface="-apple-system"/>
              </a:rPr>
              <a:t> la </a:t>
            </a:r>
            <a:r>
              <a:rPr lang="en-US" b="0" i="0" dirty="0" err="1">
                <a:solidFill>
                  <a:srgbClr val="212121"/>
                </a:solidFill>
                <a:effectLst/>
                <a:latin typeface="-apple-system"/>
              </a:rPr>
              <a:t>starea</a:t>
            </a:r>
            <a:r>
              <a:rPr lang="en-US" b="0" i="0" dirty="0">
                <a:solidFill>
                  <a:srgbClr val="212121"/>
                </a:solidFill>
                <a:effectLst/>
                <a:latin typeface="-apple-system"/>
              </a:rPr>
              <a:t> de </a:t>
            </a:r>
            <a:r>
              <a:rPr lang="en-US" b="0" i="0" dirty="0" err="1">
                <a:solidFill>
                  <a:srgbClr val="212121"/>
                </a:solidFill>
                <a:effectLst/>
                <a:latin typeface="-apple-system"/>
              </a:rPr>
              <a:t>conducere</a:t>
            </a:r>
            <a:r>
              <a:rPr lang="en-US" b="0" i="0" dirty="0">
                <a:solidFill>
                  <a:srgbClr val="212121"/>
                </a:solidFill>
                <a:effectLst/>
                <a:latin typeface="-apple-system"/>
              </a:rPr>
              <a:t>, </a:t>
            </a:r>
            <a:r>
              <a:rPr lang="en-US" b="0" i="0" dirty="0" err="1">
                <a:solidFill>
                  <a:srgbClr val="212121"/>
                </a:solidFill>
                <a:effectLst/>
                <a:latin typeface="-apple-system"/>
              </a:rPr>
              <a:t>poarta</a:t>
            </a:r>
            <a:r>
              <a:rPr lang="en-US" b="0" i="0" dirty="0">
                <a:solidFill>
                  <a:srgbClr val="212121"/>
                </a:solidFill>
                <a:effectLst/>
                <a:latin typeface="-apple-system"/>
              </a:rPr>
              <a:t> </a:t>
            </a:r>
            <a:r>
              <a:rPr lang="en-US" b="0" i="0" dirty="0" err="1">
                <a:solidFill>
                  <a:srgbClr val="212121"/>
                </a:solidFill>
                <a:effectLst/>
                <a:latin typeface="-apple-system"/>
              </a:rPr>
              <a:t>își</a:t>
            </a:r>
            <a:r>
              <a:rPr lang="en-US" b="0" i="0" dirty="0">
                <a:solidFill>
                  <a:srgbClr val="212121"/>
                </a:solidFill>
                <a:effectLst/>
                <a:latin typeface="-apple-system"/>
              </a:rPr>
              <a:t> </a:t>
            </a:r>
            <a:r>
              <a:rPr lang="en-US" b="0" i="0" dirty="0" err="1">
                <a:solidFill>
                  <a:srgbClr val="212121"/>
                </a:solidFill>
                <a:effectLst/>
                <a:latin typeface="-apple-system"/>
              </a:rPr>
              <a:t>pierde</a:t>
            </a:r>
            <a:r>
              <a:rPr lang="en-US" b="0" i="0" dirty="0">
                <a:solidFill>
                  <a:srgbClr val="212121"/>
                </a:solidFill>
                <a:effectLst/>
                <a:latin typeface="-apple-system"/>
              </a:rPr>
              <a:t> </a:t>
            </a:r>
            <a:r>
              <a:rPr lang="en-US" b="0" i="0" dirty="0" err="1">
                <a:solidFill>
                  <a:srgbClr val="212121"/>
                </a:solidFill>
                <a:effectLst/>
                <a:latin typeface="-apple-system"/>
              </a:rPr>
              <a:t>controlul</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plus, nu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nevoie</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se </a:t>
            </a:r>
            <a:r>
              <a:rPr lang="en-US" b="0" i="0" dirty="0" err="1">
                <a:solidFill>
                  <a:srgbClr val="212121"/>
                </a:solidFill>
                <a:effectLst/>
                <a:latin typeface="-apple-system"/>
              </a:rPr>
              <a:t>mențină</a:t>
            </a:r>
            <a:r>
              <a:rPr lang="en-US" b="0" i="0" dirty="0">
                <a:solidFill>
                  <a:srgbClr val="212121"/>
                </a:solidFill>
                <a:effectLst/>
                <a:latin typeface="-apple-system"/>
              </a:rPr>
              <a:t> </a:t>
            </a:r>
            <a:r>
              <a:rPr lang="en-US" b="0" i="0" dirty="0" err="1">
                <a:solidFill>
                  <a:srgbClr val="212121"/>
                </a:solidFill>
                <a:effectLst/>
                <a:latin typeface="-apple-system"/>
              </a:rPr>
              <a:t>tensiunea</a:t>
            </a:r>
            <a:r>
              <a:rPr lang="en-US" b="0" i="0" dirty="0">
                <a:solidFill>
                  <a:srgbClr val="212121"/>
                </a:solidFill>
                <a:effectLst/>
                <a:latin typeface="-apple-system"/>
              </a:rPr>
              <a:t> de </a:t>
            </a:r>
            <a:r>
              <a:rPr lang="en-US" b="0" i="0" dirty="0" err="1">
                <a:solidFill>
                  <a:srgbClr val="212121"/>
                </a:solidFill>
                <a:effectLst/>
                <a:latin typeface="-apple-system"/>
              </a:rPr>
              <a:t>poartă</a:t>
            </a:r>
            <a:r>
              <a:rPr lang="en-US" b="0" i="0" dirty="0">
                <a:solidFill>
                  <a:srgbClr val="212121"/>
                </a:solidFill>
                <a:effectLst/>
                <a:latin typeface="-apple-system"/>
              </a:rPr>
              <a:t>. </a:t>
            </a:r>
            <a:r>
              <a:rPr lang="en-US" b="0" i="0" dirty="0" err="1">
                <a:solidFill>
                  <a:srgbClr val="212121"/>
                </a:solidFill>
                <a:effectLst/>
                <a:latin typeface="-apple-system"/>
              </a:rPr>
              <a:t>Punctul</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care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trece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starea</a:t>
            </a:r>
            <a:r>
              <a:rPr lang="en-US" b="0" i="0" dirty="0">
                <a:solidFill>
                  <a:srgbClr val="212121"/>
                </a:solidFill>
                <a:effectLst/>
                <a:latin typeface="-apple-system"/>
              </a:rPr>
              <a:t> de </a:t>
            </a:r>
            <a:r>
              <a:rPr lang="en-US" b="0" i="0" dirty="0" err="1">
                <a:solidFill>
                  <a:srgbClr val="212121"/>
                </a:solidFill>
                <a:effectLst/>
                <a:latin typeface="-apple-system"/>
              </a:rPr>
              <a:t>conducere</a:t>
            </a:r>
            <a:r>
              <a:rPr lang="en-US" b="0" i="0" dirty="0">
                <a:solidFill>
                  <a:srgbClr val="212121"/>
                </a:solidFill>
                <a:effectLst/>
                <a:latin typeface="-apple-system"/>
              </a:rPr>
              <a:t> se </a:t>
            </a:r>
            <a:r>
              <a:rPr lang="en-US" b="0" i="0" dirty="0" err="1">
                <a:solidFill>
                  <a:srgbClr val="212121"/>
                </a:solidFill>
                <a:effectLst/>
                <a:latin typeface="-apple-system"/>
              </a:rPr>
              <a:t>numește</a:t>
            </a:r>
            <a:r>
              <a:rPr lang="en-US" b="0" i="0" dirty="0">
                <a:solidFill>
                  <a:srgbClr val="212121"/>
                </a:solidFill>
                <a:effectLst/>
                <a:latin typeface="-apple-system"/>
              </a:rPr>
              <a:t> </a:t>
            </a:r>
            <a:r>
              <a:rPr lang="en-US" b="1" i="0" dirty="0" err="1">
                <a:solidFill>
                  <a:srgbClr val="212121"/>
                </a:solidFill>
                <a:effectLst/>
                <a:latin typeface="-apple-system"/>
              </a:rPr>
              <a:t>Curentul</a:t>
            </a:r>
            <a:r>
              <a:rPr lang="en-US" b="1" i="0" dirty="0">
                <a:solidFill>
                  <a:srgbClr val="212121"/>
                </a:solidFill>
                <a:effectLst/>
                <a:latin typeface="-apple-system"/>
              </a:rPr>
              <a:t> de </a:t>
            </a:r>
            <a:r>
              <a:rPr lang="en-US" b="1" i="0" dirty="0" err="1">
                <a:solidFill>
                  <a:srgbClr val="212121"/>
                </a:solidFill>
                <a:effectLst/>
                <a:latin typeface="-apple-system"/>
              </a:rPr>
              <a:t>blocare</a:t>
            </a:r>
            <a:r>
              <a:rPr lang="en-US" b="0" i="0" dirty="0">
                <a:solidFill>
                  <a:srgbClr val="212121"/>
                </a:solidFill>
                <a:effectLst/>
                <a:latin typeface="-apple-system"/>
              </a:rPr>
              <a:t>. </a:t>
            </a:r>
          </a:p>
          <a:p>
            <a:pPr algn="l"/>
            <a:r>
              <a:rPr lang="en-US" b="1" i="0" dirty="0" err="1">
                <a:solidFill>
                  <a:srgbClr val="212121"/>
                </a:solidFill>
                <a:effectLst/>
                <a:latin typeface="-apple-system"/>
              </a:rPr>
              <a:t>Curentul</a:t>
            </a:r>
            <a:r>
              <a:rPr lang="en-US" b="1" i="0" dirty="0">
                <a:solidFill>
                  <a:srgbClr val="212121"/>
                </a:solidFill>
                <a:effectLst/>
                <a:latin typeface="-apple-system"/>
              </a:rPr>
              <a:t> de </a:t>
            </a:r>
            <a:r>
              <a:rPr lang="en-US" b="1" i="0" dirty="0" err="1">
                <a:solidFill>
                  <a:srgbClr val="212121"/>
                </a:solidFill>
                <a:effectLst/>
                <a:latin typeface="-apple-system"/>
              </a:rPr>
              <a:t>blocare</a:t>
            </a:r>
            <a:r>
              <a:rPr lang="en-US" b="1"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minim de </a:t>
            </a:r>
            <a:r>
              <a:rPr lang="en-US" b="0" i="0" dirty="0" err="1">
                <a:solidFill>
                  <a:srgbClr val="212121"/>
                </a:solidFill>
                <a:effectLst/>
                <a:latin typeface="-apple-system"/>
              </a:rPr>
              <a:t>poartă</a:t>
            </a:r>
            <a:r>
              <a:rPr lang="en-US" b="0" i="0" dirty="0">
                <a:solidFill>
                  <a:srgbClr val="212121"/>
                </a:solidFill>
                <a:effectLst/>
                <a:latin typeface="-apple-system"/>
              </a:rPr>
              <a:t> (</a:t>
            </a:r>
            <a:r>
              <a:rPr lang="en-US" b="0" i="0" dirty="0" err="1">
                <a:solidFill>
                  <a:srgbClr val="212121"/>
                </a:solidFill>
                <a:effectLst/>
                <a:latin typeface="-apple-system"/>
              </a:rPr>
              <a:t>cunoscut</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sub </a:t>
            </a:r>
            <a:r>
              <a:rPr lang="en-US" b="0" i="0" dirty="0" err="1">
                <a:solidFill>
                  <a:srgbClr val="212121"/>
                </a:solidFill>
                <a:effectLst/>
                <a:latin typeface="-apple-system"/>
              </a:rPr>
              <a:t>denumirea</a:t>
            </a:r>
            <a:r>
              <a:rPr lang="en-US" b="0" i="0" dirty="0">
                <a:solidFill>
                  <a:srgbClr val="212121"/>
                </a:solidFill>
                <a:effectLst/>
                <a:latin typeface="-apple-system"/>
              </a:rPr>
              <a:t> de </a:t>
            </a:r>
            <a:r>
              <a:rPr lang="en-US" b="0" i="0" dirty="0" err="1">
                <a:solidFill>
                  <a:srgbClr val="212121"/>
                </a:solidFill>
                <a:effectLst/>
                <a:latin typeface="-apple-system"/>
              </a:rPr>
              <a:t>curent</a:t>
            </a:r>
            <a:r>
              <a:rPr lang="en-US" b="0" i="0" dirty="0">
                <a:solidFill>
                  <a:srgbClr val="212121"/>
                </a:solidFill>
                <a:effectLst/>
                <a:latin typeface="-apple-system"/>
              </a:rPr>
              <a:t> de </a:t>
            </a:r>
            <a:r>
              <a:rPr lang="en-US" b="0" i="0" dirty="0" err="1">
                <a:solidFill>
                  <a:srgbClr val="212121"/>
                </a:solidFill>
                <a:effectLst/>
                <a:latin typeface="-apple-system"/>
              </a:rPr>
              <a:t>declanșare</a:t>
            </a:r>
            <a:r>
              <a:rPr lang="en-US" b="0" i="0" dirty="0">
                <a:solidFill>
                  <a:srgbClr val="212121"/>
                </a:solidFill>
                <a:effectLst/>
                <a:latin typeface="-apple-system"/>
              </a:rPr>
              <a:t> a </a:t>
            </a:r>
            <a:r>
              <a:rPr lang="en-US" b="0" i="0" dirty="0" err="1">
                <a:solidFill>
                  <a:srgbClr val="212121"/>
                </a:solidFill>
                <a:effectLst/>
                <a:latin typeface="-apple-system"/>
              </a:rPr>
              <a:t>porții</a:t>
            </a:r>
            <a:r>
              <a:rPr lang="en-US" b="0" i="0" dirty="0">
                <a:solidFill>
                  <a:srgbClr val="212121"/>
                </a:solidFill>
                <a:effectLst/>
                <a:latin typeface="-apple-system"/>
              </a:rPr>
              <a:t>) </a:t>
            </a:r>
            <a:r>
              <a:rPr lang="en-US" b="0" i="0" dirty="0" err="1">
                <a:solidFill>
                  <a:srgbClr val="212121"/>
                </a:solidFill>
                <a:effectLst/>
                <a:latin typeface="-apple-system"/>
              </a:rPr>
              <a:t>necesar</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a:t>
            </a:r>
            <a:r>
              <a:rPr lang="en-US" b="0" i="0" dirty="0" err="1">
                <a:solidFill>
                  <a:srgbClr val="212121"/>
                </a:solidFill>
                <a:effectLst/>
                <a:latin typeface="-apple-system"/>
              </a:rPr>
              <a:t>porni</a:t>
            </a:r>
            <a:r>
              <a:rPr lang="en-US" b="0" i="0" dirty="0">
                <a:solidFill>
                  <a:srgbClr val="212121"/>
                </a:solidFill>
                <a:effectLst/>
                <a:latin typeface="-apple-system"/>
              </a:rPr>
              <a:t> </a:t>
            </a:r>
            <a:r>
              <a:rPr lang="en-US" b="0" i="0" dirty="0" err="1">
                <a:solidFill>
                  <a:srgbClr val="212121"/>
                </a:solidFill>
                <a:effectLst/>
                <a:latin typeface="-apple-system"/>
              </a:rPr>
              <a:t>inițial</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a-l </a:t>
            </a:r>
            <a:r>
              <a:rPr lang="en-US" b="0" i="0" dirty="0" err="1">
                <a:solidFill>
                  <a:srgbClr val="212121"/>
                </a:solidFill>
                <a:effectLst/>
                <a:latin typeface="-apple-system"/>
              </a:rPr>
              <a:t>trece</a:t>
            </a:r>
            <a:r>
              <a:rPr lang="en-US" b="0" i="0" dirty="0">
                <a:solidFill>
                  <a:srgbClr val="212121"/>
                </a:solidFill>
                <a:effectLst/>
                <a:latin typeface="-apple-system"/>
              </a:rPr>
              <a:t> de la </a:t>
            </a:r>
            <a:r>
              <a:rPr lang="en-US" b="0" i="0" dirty="0" err="1">
                <a:solidFill>
                  <a:srgbClr val="212121"/>
                </a:solidFill>
                <a:effectLst/>
                <a:latin typeface="-apple-system"/>
              </a:rPr>
              <a:t>starea</a:t>
            </a:r>
            <a:r>
              <a:rPr lang="en-US" b="0" i="0" dirty="0">
                <a:solidFill>
                  <a:srgbClr val="212121"/>
                </a:solidFill>
                <a:effectLst/>
                <a:latin typeface="-apple-system"/>
              </a:rPr>
              <a:t> „</a:t>
            </a:r>
            <a:r>
              <a:rPr lang="en-US" b="0" i="0" dirty="0" err="1">
                <a:solidFill>
                  <a:srgbClr val="212121"/>
                </a:solidFill>
                <a:effectLst/>
                <a:latin typeface="-apple-system"/>
              </a:rPr>
              <a:t>oprit</a:t>
            </a:r>
            <a:r>
              <a:rPr lang="en-US" b="0" i="0" dirty="0">
                <a:solidFill>
                  <a:srgbClr val="212121"/>
                </a:solidFill>
                <a:effectLst/>
                <a:latin typeface="-apple-system"/>
              </a:rPr>
              <a:t>” la </a:t>
            </a:r>
            <a:r>
              <a:rPr lang="en-US" b="0" i="0" dirty="0" err="1">
                <a:solidFill>
                  <a:srgbClr val="212121"/>
                </a:solidFill>
                <a:effectLst/>
                <a:latin typeface="-apple-system"/>
              </a:rPr>
              <a:t>starea</a:t>
            </a:r>
            <a:r>
              <a:rPr lang="en-US" b="0" i="0" dirty="0">
                <a:solidFill>
                  <a:srgbClr val="212121"/>
                </a:solidFill>
                <a:effectLst/>
                <a:latin typeface="-apple-system"/>
              </a:rPr>
              <a:t> </a:t>
            </a:r>
            <a:r>
              <a:rPr lang="en-US" b="0" i="0" dirty="0" err="1">
                <a:solidFill>
                  <a:srgbClr val="212121"/>
                </a:solidFill>
                <a:effectLst/>
                <a:latin typeface="-apple-system"/>
              </a:rPr>
              <a:t>conductivă</a:t>
            </a:r>
            <a:r>
              <a:rPr lang="en-US" b="0" i="0" dirty="0">
                <a:solidFill>
                  <a:srgbClr val="212121"/>
                </a:solidFill>
                <a:effectLst/>
                <a:latin typeface="-apple-system"/>
              </a:rPr>
              <a:t> </a:t>
            </a:r>
            <a:r>
              <a:rPr lang="en-US" b="0" i="0" dirty="0" err="1">
                <a:solidFill>
                  <a:srgbClr val="212121"/>
                </a:solidFill>
                <a:effectLst/>
                <a:latin typeface="-apple-system"/>
              </a:rPr>
              <a:t>sau</a:t>
            </a:r>
            <a:r>
              <a:rPr lang="en-US" b="0" i="0" dirty="0">
                <a:solidFill>
                  <a:srgbClr val="212121"/>
                </a:solidFill>
                <a:effectLst/>
                <a:latin typeface="-apple-system"/>
              </a:rPr>
              <a:t> „</a:t>
            </a:r>
            <a:r>
              <a:rPr lang="en-US" b="0" i="0" dirty="0" err="1">
                <a:solidFill>
                  <a:srgbClr val="212121"/>
                </a:solidFill>
                <a:effectLst/>
                <a:latin typeface="-apple-system"/>
              </a:rPr>
              <a:t>pornită</a:t>
            </a:r>
            <a:r>
              <a:rPr lang="en-US" b="0" i="0" dirty="0">
                <a:solidFill>
                  <a:srgbClr val="212121"/>
                </a:solidFill>
                <a:effectLst/>
                <a:latin typeface="-apple-system"/>
              </a:rPr>
              <a:t>”. Este </a:t>
            </a:r>
            <a:r>
              <a:rPr lang="en-US" b="0" i="0" dirty="0" err="1">
                <a:solidFill>
                  <a:srgbClr val="212121"/>
                </a:solidFill>
                <a:effectLst/>
                <a:latin typeface="-apple-system"/>
              </a:rPr>
              <a:t>nivelul</a:t>
            </a:r>
            <a:r>
              <a:rPr lang="en-US" b="0" i="0" dirty="0">
                <a:solidFill>
                  <a:srgbClr val="212121"/>
                </a:solidFill>
                <a:effectLst/>
                <a:latin typeface="-apple-system"/>
              </a:rPr>
              <a:t> </a:t>
            </a:r>
            <a:r>
              <a:rPr lang="en-US" b="0" i="0" dirty="0" err="1">
                <a:solidFill>
                  <a:srgbClr val="212121"/>
                </a:solidFill>
                <a:effectLst/>
                <a:latin typeface="-apple-system"/>
              </a:rPr>
              <a:t>curent</a:t>
            </a:r>
            <a:r>
              <a:rPr lang="en-US" b="0" i="0" dirty="0">
                <a:solidFill>
                  <a:srgbClr val="212121"/>
                </a:solidFill>
                <a:effectLst/>
                <a:latin typeface="-apple-system"/>
              </a:rPr>
              <a:t> </a:t>
            </a:r>
            <a:r>
              <a:rPr lang="en-US" b="0" i="0" dirty="0" err="1">
                <a:solidFill>
                  <a:srgbClr val="212121"/>
                </a:solidFill>
                <a:effectLst/>
                <a:latin typeface="-apple-system"/>
              </a:rPr>
              <a:t>necesar</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a:t>
            </a:r>
            <a:r>
              <a:rPr lang="en-US" b="0" i="0" dirty="0" err="1">
                <a:solidFill>
                  <a:srgbClr val="212121"/>
                </a:solidFill>
                <a:effectLst/>
                <a:latin typeface="-apple-system"/>
              </a:rPr>
              <a:t>declanșa</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 </a:t>
            </a:r>
            <a:r>
              <a:rPr lang="en-US" b="0" i="0" dirty="0" err="1">
                <a:solidFill>
                  <a:srgbClr val="212121"/>
                </a:solidFill>
                <a:effectLst/>
                <a:latin typeface="-apple-system"/>
              </a:rPr>
              <a:t>începe</a:t>
            </a:r>
            <a:r>
              <a:rPr lang="en-US" b="0" i="0" dirty="0">
                <a:solidFill>
                  <a:srgbClr val="212121"/>
                </a:solidFill>
                <a:effectLst/>
                <a:latin typeface="-apple-system"/>
              </a:rPr>
              <a:t> </a:t>
            </a:r>
            <a:r>
              <a:rPr lang="en-US" b="0" i="0" dirty="0" err="1">
                <a:solidFill>
                  <a:srgbClr val="212121"/>
                </a:solidFill>
                <a:effectLst/>
                <a:latin typeface="-apple-system"/>
              </a:rPr>
              <a:t>procesul</a:t>
            </a:r>
            <a:r>
              <a:rPr lang="en-US" b="0" i="0" dirty="0">
                <a:solidFill>
                  <a:srgbClr val="212121"/>
                </a:solidFill>
                <a:effectLst/>
                <a:latin typeface="-apple-system"/>
              </a:rPr>
              <a:t> de </a:t>
            </a:r>
            <a:r>
              <a:rPr lang="en-US" b="0" i="0" dirty="0" err="1">
                <a:solidFill>
                  <a:srgbClr val="212121"/>
                </a:solidFill>
                <a:effectLst/>
                <a:latin typeface="-apple-system"/>
              </a:rPr>
              <a:t>conducere</a:t>
            </a:r>
            <a:r>
              <a:rPr lang="en-US" b="0" i="0" dirty="0">
                <a:solidFill>
                  <a:srgbClr val="212121"/>
                </a:solidFill>
                <a:effectLst/>
                <a:latin typeface="-apple-system"/>
              </a:rPr>
              <a:t>. </a:t>
            </a:r>
          </a:p>
          <a:p>
            <a:pPr algn="l"/>
            <a:r>
              <a:rPr lang="en-US" b="0" i="0" dirty="0" err="1">
                <a:solidFill>
                  <a:srgbClr val="212121"/>
                </a:solidFill>
                <a:effectLst/>
                <a:latin typeface="-apple-system"/>
              </a:rPr>
              <a:t>Odată</a:t>
            </a:r>
            <a:r>
              <a:rPr lang="en-US" b="0" i="0" dirty="0">
                <a:solidFill>
                  <a:srgbClr val="212121"/>
                </a:solidFill>
                <a:effectLst/>
                <a:latin typeface="-apple-system"/>
              </a:rPr>
              <a:t> </a:t>
            </a:r>
            <a:r>
              <a:rPr lang="en-US" b="0" i="0" dirty="0" err="1">
                <a:solidFill>
                  <a:srgbClr val="212121"/>
                </a:solidFill>
                <a:effectLst/>
                <a:latin typeface="-apple-system"/>
              </a:rPr>
              <a:t>declanșat</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a:t>
            </a:r>
            <a:r>
              <a:rPr lang="en-US" b="0" i="0" dirty="0" err="1">
                <a:solidFill>
                  <a:srgbClr val="212121"/>
                </a:solidFill>
                <a:effectLst/>
                <a:latin typeface="-apple-system"/>
              </a:rPr>
              <a:t>va</a:t>
            </a:r>
            <a:r>
              <a:rPr lang="en-US" b="0" i="0" dirty="0">
                <a:solidFill>
                  <a:srgbClr val="212121"/>
                </a:solidFill>
                <a:effectLst/>
                <a:latin typeface="-apple-system"/>
              </a:rPr>
              <a:t> continua </a:t>
            </a:r>
            <a:r>
              <a:rPr lang="en-US" b="0" i="0" dirty="0" err="1">
                <a:solidFill>
                  <a:srgbClr val="212121"/>
                </a:solidFill>
                <a:effectLst/>
                <a:latin typeface="-apple-system"/>
              </a:rPr>
              <a:t>să</a:t>
            </a:r>
            <a:r>
              <a:rPr lang="en-US" b="0" i="0" dirty="0">
                <a:solidFill>
                  <a:srgbClr val="212121"/>
                </a:solidFill>
                <a:effectLst/>
                <a:latin typeface="-apple-system"/>
              </a:rPr>
              <a:t> </a:t>
            </a:r>
            <a:r>
              <a:rPr lang="en-US" b="0" i="0" dirty="0" err="1">
                <a:solidFill>
                  <a:srgbClr val="212121"/>
                </a:solidFill>
                <a:effectLst/>
                <a:latin typeface="-apple-system"/>
              </a:rPr>
              <a:t>conducă</a:t>
            </a:r>
            <a:r>
              <a:rPr lang="en-US" b="0" i="0" dirty="0">
                <a:solidFill>
                  <a:srgbClr val="212121"/>
                </a:solidFill>
                <a:effectLst/>
                <a:latin typeface="-apple-system"/>
              </a:rPr>
              <a:t> </a:t>
            </a:r>
            <a:r>
              <a:rPr lang="en-US" b="0" i="0" dirty="0" err="1">
                <a:solidFill>
                  <a:srgbClr val="212121"/>
                </a:solidFill>
                <a:effectLst/>
                <a:latin typeface="-apple-system"/>
              </a:rPr>
              <a:t>până</a:t>
            </a:r>
            <a:r>
              <a:rPr lang="en-US" b="0" i="0" dirty="0">
                <a:solidFill>
                  <a:srgbClr val="212121"/>
                </a:solidFill>
                <a:effectLst/>
                <a:latin typeface="-apple-system"/>
              </a:rPr>
              <a:t> </a:t>
            </a:r>
            <a:r>
              <a:rPr lang="en-US" b="0" i="0" dirty="0" err="1">
                <a:solidFill>
                  <a:srgbClr val="212121"/>
                </a:solidFill>
                <a:effectLst/>
                <a:latin typeface="-apple-system"/>
              </a:rPr>
              <a:t>când</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sarcină</a:t>
            </a:r>
            <a:r>
              <a:rPr lang="en-US" b="0" i="0" dirty="0">
                <a:solidFill>
                  <a:srgbClr val="212121"/>
                </a:solidFill>
                <a:effectLst/>
                <a:latin typeface="-apple-system"/>
              </a:rPr>
              <a:t> </a:t>
            </a:r>
            <a:r>
              <a:rPr lang="en-US" b="0" i="0" dirty="0" err="1">
                <a:solidFill>
                  <a:srgbClr val="212121"/>
                </a:solidFill>
                <a:effectLst/>
                <a:latin typeface="-apple-system"/>
              </a:rPr>
              <a:t>scade</a:t>
            </a:r>
            <a:r>
              <a:rPr lang="en-US" b="0" i="0" dirty="0">
                <a:solidFill>
                  <a:srgbClr val="212121"/>
                </a:solidFill>
                <a:effectLst/>
                <a:latin typeface="-apple-system"/>
              </a:rPr>
              <a:t> sub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menținere</a:t>
            </a:r>
            <a:r>
              <a:rPr lang="en-US" b="0" i="0" dirty="0">
                <a:solidFill>
                  <a:srgbClr val="212121"/>
                </a:solidFill>
                <a:effectLst/>
                <a:latin typeface="-apple-system"/>
              </a:rPr>
              <a:t>.</a:t>
            </a:r>
          </a:p>
          <a:p>
            <a:pPr algn="l"/>
            <a:r>
              <a:rPr lang="en-US" b="0" i="0" dirty="0" err="1">
                <a:solidFill>
                  <a:srgbClr val="212121"/>
                </a:solidFill>
                <a:effectLst/>
                <a:latin typeface="-apple-system"/>
              </a:rPr>
              <a:t>Valoarea</a:t>
            </a:r>
            <a:r>
              <a:rPr lang="en-US" b="0" i="0" dirty="0">
                <a:solidFill>
                  <a:srgbClr val="212121"/>
                </a:solidFill>
                <a:effectLst/>
                <a:latin typeface="-apple-system"/>
              </a:rPr>
              <a:t> </a:t>
            </a:r>
            <a:r>
              <a:rPr lang="en-US" b="0" i="0" dirty="0" err="1">
                <a:solidFill>
                  <a:srgbClr val="212121"/>
                </a:solidFill>
                <a:effectLst/>
                <a:latin typeface="-apple-system"/>
              </a:rPr>
              <a:t>tipică</a:t>
            </a:r>
            <a:r>
              <a:rPr lang="en-US" b="0" i="0" dirty="0">
                <a:solidFill>
                  <a:srgbClr val="212121"/>
                </a:solidFill>
                <a:effectLst/>
                <a:latin typeface="-apple-system"/>
              </a:rPr>
              <a:t> a </a:t>
            </a:r>
            <a:r>
              <a:rPr lang="en-US" b="0" i="0" dirty="0" err="1">
                <a:solidFill>
                  <a:srgbClr val="212121"/>
                </a:solidFill>
                <a:effectLst/>
                <a:latin typeface="-apple-system"/>
              </a:rPr>
              <a:t>curentului</a:t>
            </a:r>
            <a:r>
              <a:rPr lang="en-US" b="0" i="0" dirty="0">
                <a:solidFill>
                  <a:srgbClr val="212121"/>
                </a:solidFill>
                <a:effectLst/>
                <a:latin typeface="-apple-system"/>
              </a:rPr>
              <a:t> de </a:t>
            </a:r>
            <a:r>
              <a:rPr lang="en-US" b="0" i="0" dirty="0" err="1">
                <a:solidFill>
                  <a:srgbClr val="212121"/>
                </a:solidFill>
                <a:effectLst/>
                <a:latin typeface="-apple-system"/>
              </a:rPr>
              <a:t>blocare</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mai</a:t>
            </a:r>
            <a:r>
              <a:rPr lang="en-US" b="0" i="0" dirty="0">
                <a:solidFill>
                  <a:srgbClr val="212121"/>
                </a:solidFill>
                <a:effectLst/>
                <a:latin typeface="-apple-system"/>
              </a:rPr>
              <a:t> mare </a:t>
            </a:r>
            <a:r>
              <a:rPr lang="en-US" b="0" i="0" dirty="0" err="1">
                <a:solidFill>
                  <a:srgbClr val="212121"/>
                </a:solidFill>
                <a:effectLst/>
                <a:latin typeface="-apple-system"/>
              </a:rPr>
              <a:t>decât</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menținere</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de </a:t>
            </a:r>
            <a:r>
              <a:rPr lang="en-US" b="0" i="0" dirty="0" err="1">
                <a:solidFill>
                  <a:srgbClr val="212121"/>
                </a:solidFill>
                <a:effectLst/>
                <a:latin typeface="-apple-system"/>
              </a:rPr>
              <a:t>asemenea</a:t>
            </a:r>
            <a:r>
              <a:rPr lang="en-US" b="0" i="0" dirty="0">
                <a:solidFill>
                  <a:srgbClr val="212121"/>
                </a:solidFill>
                <a:effectLst/>
                <a:latin typeface="-apple-system"/>
              </a:rPr>
              <a:t>, </a:t>
            </a:r>
            <a:r>
              <a:rPr lang="en-US" b="0" i="0" dirty="0" err="1">
                <a:solidFill>
                  <a:srgbClr val="212121"/>
                </a:solidFill>
                <a:effectLst/>
                <a:latin typeface="-apple-system"/>
              </a:rPr>
              <a:t>specificată</a:t>
            </a:r>
            <a:r>
              <a:rPr lang="en-US" b="0" i="0" dirty="0">
                <a:solidFill>
                  <a:srgbClr val="212121"/>
                </a:solidFill>
                <a:effectLst/>
                <a:latin typeface="-apple-system"/>
              </a:rPr>
              <a:t> de </a:t>
            </a:r>
            <a:r>
              <a:rPr lang="en-US" b="0" i="0" dirty="0" err="1">
                <a:solidFill>
                  <a:srgbClr val="212121"/>
                </a:solidFill>
                <a:effectLst/>
                <a:latin typeface="-apple-system"/>
              </a:rPr>
              <a:t>producătorul</a:t>
            </a:r>
            <a:r>
              <a:rPr lang="en-US" b="0" i="0" dirty="0">
                <a:solidFill>
                  <a:srgbClr val="212121"/>
                </a:solidFill>
                <a:effectLst/>
                <a:latin typeface="-apple-system"/>
              </a:rPr>
              <a:t> </a:t>
            </a:r>
            <a:r>
              <a:rPr lang="en-US" b="0" i="0" dirty="0" err="1">
                <a:solidFill>
                  <a:srgbClr val="212121"/>
                </a:solidFill>
                <a:effectLst/>
                <a:latin typeface="-apple-system"/>
              </a:rPr>
              <a:t>tiristorului</a:t>
            </a:r>
            <a:r>
              <a:rPr lang="en-US" b="0" i="0" dirty="0">
                <a:solidFill>
                  <a:srgbClr val="212121"/>
                </a:solidFill>
                <a:effectLst/>
                <a:latin typeface="-apple-system"/>
              </a:rPr>
              <a:t>. </a:t>
            </a:r>
            <a:r>
              <a:rPr lang="en-US" b="0" i="0" dirty="0" err="1">
                <a:solidFill>
                  <a:srgbClr val="212121"/>
                </a:solidFill>
                <a:effectLst/>
                <a:latin typeface="-apple-system"/>
              </a:rPr>
              <a:t>Poate</a:t>
            </a:r>
            <a:r>
              <a:rPr lang="en-US" b="0" i="0" dirty="0">
                <a:solidFill>
                  <a:srgbClr val="212121"/>
                </a:solidFill>
                <a:effectLst/>
                <a:latin typeface="-apple-system"/>
              </a:rPr>
              <a:t> varia de la </a:t>
            </a:r>
            <a:r>
              <a:rPr lang="en-US" b="0" i="0" dirty="0" err="1">
                <a:solidFill>
                  <a:srgbClr val="212121"/>
                </a:solidFill>
                <a:effectLst/>
                <a:latin typeface="-apple-system"/>
              </a:rPr>
              <a:t>câțiva</a:t>
            </a:r>
            <a:r>
              <a:rPr lang="en-US" b="0" i="0" dirty="0">
                <a:solidFill>
                  <a:srgbClr val="212121"/>
                </a:solidFill>
                <a:effectLst/>
                <a:latin typeface="-apple-system"/>
              </a:rPr>
              <a:t> </a:t>
            </a:r>
            <a:r>
              <a:rPr lang="en-US" b="0" i="0" dirty="0" err="1">
                <a:solidFill>
                  <a:srgbClr val="212121"/>
                </a:solidFill>
                <a:effectLst/>
                <a:latin typeface="-apple-system"/>
              </a:rPr>
              <a:t>miliamperi</a:t>
            </a:r>
            <a:r>
              <a:rPr lang="en-US" b="0" i="0" dirty="0">
                <a:solidFill>
                  <a:srgbClr val="212121"/>
                </a:solidFill>
                <a:effectLst/>
                <a:latin typeface="-apple-system"/>
              </a:rPr>
              <a:t> la </a:t>
            </a:r>
            <a:r>
              <a:rPr lang="en-US" b="0" i="0" dirty="0" err="1">
                <a:solidFill>
                  <a:srgbClr val="212121"/>
                </a:solidFill>
                <a:effectLst/>
                <a:latin typeface="-apple-system"/>
              </a:rPr>
              <a:t>câțiva</a:t>
            </a:r>
            <a:r>
              <a:rPr lang="en-US" b="0" i="0" dirty="0">
                <a:solidFill>
                  <a:srgbClr val="212121"/>
                </a:solidFill>
                <a:effectLst/>
                <a:latin typeface="-apple-system"/>
              </a:rPr>
              <a:t> </a:t>
            </a:r>
            <a:r>
              <a:rPr lang="en-US" b="0" i="0" dirty="0" err="1">
                <a:solidFill>
                  <a:srgbClr val="212121"/>
                </a:solidFill>
                <a:effectLst/>
                <a:latin typeface="-apple-system"/>
              </a:rPr>
              <a:t>amperi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funcție</a:t>
            </a:r>
            <a:r>
              <a:rPr lang="en-US" b="0" i="0" dirty="0">
                <a:solidFill>
                  <a:srgbClr val="212121"/>
                </a:solidFill>
                <a:effectLst/>
                <a:latin typeface="-apple-system"/>
              </a:rPr>
              <a:t> de </a:t>
            </a:r>
            <a:r>
              <a:rPr lang="en-US" b="0" i="0" dirty="0" err="1">
                <a:solidFill>
                  <a:srgbClr val="212121"/>
                </a:solidFill>
                <a:effectLst/>
                <a:latin typeface="-apple-system"/>
              </a:rPr>
              <a:t>caracteristicile</a:t>
            </a:r>
            <a:r>
              <a:rPr lang="en-US" b="0" i="0" dirty="0">
                <a:solidFill>
                  <a:srgbClr val="212121"/>
                </a:solidFill>
                <a:effectLst/>
                <a:latin typeface="-apple-system"/>
              </a:rPr>
              <a:t> </a:t>
            </a:r>
            <a:r>
              <a:rPr lang="en-US" b="0" i="0" dirty="0" err="1">
                <a:solidFill>
                  <a:srgbClr val="212121"/>
                </a:solidFill>
                <a:effectLst/>
                <a:latin typeface="-apple-system"/>
              </a:rPr>
              <a:t>specifice</a:t>
            </a:r>
            <a:r>
              <a:rPr lang="en-US" b="0" i="0" dirty="0">
                <a:solidFill>
                  <a:srgbClr val="212121"/>
                </a:solidFill>
                <a:effectLst/>
                <a:latin typeface="-apple-system"/>
              </a:rPr>
              <a:t> </a:t>
            </a:r>
            <a:r>
              <a:rPr lang="en-US" b="0" i="0" dirty="0" err="1">
                <a:solidFill>
                  <a:srgbClr val="212121"/>
                </a:solidFill>
                <a:effectLst/>
                <a:latin typeface="-apple-system"/>
              </a:rPr>
              <a:t>tiristorului</a:t>
            </a:r>
            <a:endParaRPr lang="en-US" dirty="0"/>
          </a:p>
        </p:txBody>
      </p:sp>
    </p:spTree>
    <p:extLst>
      <p:ext uri="{BB962C8B-B14F-4D97-AF65-F5344CB8AC3E}">
        <p14:creationId xmlns:p14="http://schemas.microsoft.com/office/powerpoint/2010/main" val="85082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777753" cy="728569"/>
          </a:xfrm>
        </p:spPr>
        <p:txBody>
          <a:bodyPr/>
          <a:lstStyle/>
          <a:p>
            <a:r>
              <a:rPr lang="ro-RO" b="1" dirty="0"/>
              <a:t>Alt criterii de clasificare</a:t>
            </a:r>
          </a:p>
        </p:txBody>
      </p:sp>
      <p:sp>
        <p:nvSpPr>
          <p:cNvPr id="3" name="Content Placeholder 2"/>
          <p:cNvSpPr>
            <a:spLocks noGrp="1"/>
          </p:cNvSpPr>
          <p:nvPr>
            <p:ph idx="1"/>
          </p:nvPr>
        </p:nvSpPr>
        <p:spPr>
          <a:xfrm>
            <a:off x="282388" y="1093694"/>
            <a:ext cx="11909612" cy="4351338"/>
          </a:xfrm>
        </p:spPr>
        <p:txBody>
          <a:bodyPr/>
          <a:lstStyle/>
          <a:p>
            <a:r>
              <a:rPr lang="ro-RO" dirty="0"/>
              <a:t>Este: </a:t>
            </a:r>
            <a:r>
              <a:rPr lang="ro-RO" i="1" dirty="0"/>
              <a:t>Numărul de caracteristici de blocare și de conducție realizate de dispozitiv.</a:t>
            </a:r>
            <a:r>
              <a:rPr lang="ro-RO" dirty="0"/>
              <a:t> </a:t>
            </a:r>
            <a:r>
              <a:rPr lang="ro-RO" dirty="0">
                <a:solidFill>
                  <a:srgbClr val="FF0000"/>
                </a:solidFill>
              </a:rPr>
              <a:t>Aceasta definiție în mod ideal </a:t>
            </a:r>
            <a:r>
              <a:rPr lang="ro-RO" dirty="0"/>
              <a:t>se ilustrează ca:</a:t>
            </a:r>
          </a:p>
        </p:txBody>
      </p:sp>
      <p:pic>
        <p:nvPicPr>
          <p:cNvPr id="4" name="Picture 3"/>
          <p:cNvPicPr>
            <a:picLocks noChangeAspect="1"/>
          </p:cNvPicPr>
          <p:nvPr/>
        </p:nvPicPr>
        <p:blipFill>
          <a:blip r:embed="rId2"/>
          <a:stretch>
            <a:fillRect/>
          </a:stretch>
        </p:blipFill>
        <p:spPr>
          <a:xfrm>
            <a:off x="2691123" y="3014623"/>
            <a:ext cx="3404877" cy="2243677"/>
          </a:xfrm>
          <a:prstGeom prst="rect">
            <a:avLst/>
          </a:prstGeom>
        </p:spPr>
      </p:pic>
      <p:pic>
        <p:nvPicPr>
          <p:cNvPr id="7" name="Imagine 6">
            <a:extLst>
              <a:ext uri="{FF2B5EF4-FFF2-40B4-BE49-F238E27FC236}">
                <a16:creationId xmlns:a16="http://schemas.microsoft.com/office/drawing/2014/main" id="{B5F9C889-59AF-0680-A5C3-A475D6BF3D74}"/>
              </a:ext>
            </a:extLst>
          </p:cNvPr>
          <p:cNvPicPr>
            <a:picLocks noChangeAspect="1"/>
          </p:cNvPicPr>
          <p:nvPr/>
        </p:nvPicPr>
        <p:blipFill>
          <a:blip r:embed="rId3"/>
          <a:stretch>
            <a:fillRect/>
          </a:stretch>
        </p:blipFill>
        <p:spPr>
          <a:xfrm>
            <a:off x="5794644" y="3208889"/>
            <a:ext cx="6296904" cy="676369"/>
          </a:xfrm>
          <a:prstGeom prst="rect">
            <a:avLst/>
          </a:prstGeom>
        </p:spPr>
      </p:pic>
      <p:pic>
        <p:nvPicPr>
          <p:cNvPr id="9" name="Imagine 8">
            <a:extLst>
              <a:ext uri="{FF2B5EF4-FFF2-40B4-BE49-F238E27FC236}">
                <a16:creationId xmlns:a16="http://schemas.microsoft.com/office/drawing/2014/main" id="{B74A491A-98D3-3CA3-3119-6C21C00631B4}"/>
              </a:ext>
            </a:extLst>
          </p:cNvPr>
          <p:cNvPicPr>
            <a:picLocks noChangeAspect="1"/>
          </p:cNvPicPr>
          <p:nvPr/>
        </p:nvPicPr>
        <p:blipFill>
          <a:blip r:embed="rId4"/>
          <a:stretch>
            <a:fillRect/>
          </a:stretch>
        </p:blipFill>
        <p:spPr>
          <a:xfrm>
            <a:off x="338102" y="2005393"/>
            <a:ext cx="6277851" cy="1219370"/>
          </a:xfrm>
          <a:prstGeom prst="rect">
            <a:avLst/>
          </a:prstGeom>
        </p:spPr>
      </p:pic>
      <p:pic>
        <p:nvPicPr>
          <p:cNvPr id="11" name="Imagine 10">
            <a:extLst>
              <a:ext uri="{FF2B5EF4-FFF2-40B4-BE49-F238E27FC236}">
                <a16:creationId xmlns:a16="http://schemas.microsoft.com/office/drawing/2014/main" id="{4A0153B9-41A2-2DC1-F1F1-845C22D6A05D}"/>
              </a:ext>
            </a:extLst>
          </p:cNvPr>
          <p:cNvPicPr>
            <a:picLocks noChangeAspect="1"/>
          </p:cNvPicPr>
          <p:nvPr/>
        </p:nvPicPr>
        <p:blipFill>
          <a:blip r:embed="rId5"/>
          <a:stretch>
            <a:fillRect/>
          </a:stretch>
        </p:blipFill>
        <p:spPr>
          <a:xfrm>
            <a:off x="109866" y="5233827"/>
            <a:ext cx="6335009" cy="676369"/>
          </a:xfrm>
          <a:prstGeom prst="rect">
            <a:avLst/>
          </a:prstGeom>
        </p:spPr>
      </p:pic>
      <p:pic>
        <p:nvPicPr>
          <p:cNvPr id="13" name="Imagine 12">
            <a:extLst>
              <a:ext uri="{FF2B5EF4-FFF2-40B4-BE49-F238E27FC236}">
                <a16:creationId xmlns:a16="http://schemas.microsoft.com/office/drawing/2014/main" id="{976BD63D-2601-85DF-AF00-142709D8C8C5}"/>
              </a:ext>
            </a:extLst>
          </p:cNvPr>
          <p:cNvPicPr>
            <a:picLocks noChangeAspect="1"/>
          </p:cNvPicPr>
          <p:nvPr/>
        </p:nvPicPr>
        <p:blipFill>
          <a:blip r:embed="rId6"/>
          <a:stretch>
            <a:fillRect/>
          </a:stretch>
        </p:blipFill>
        <p:spPr>
          <a:xfrm>
            <a:off x="5794757" y="5849139"/>
            <a:ext cx="6287377" cy="676369"/>
          </a:xfrm>
          <a:prstGeom prst="rect">
            <a:avLst/>
          </a:prstGeom>
        </p:spPr>
      </p:pic>
      <p:sp>
        <p:nvSpPr>
          <p:cNvPr id="14" name="Săgeată: curbată la dreapta 13">
            <a:extLst>
              <a:ext uri="{FF2B5EF4-FFF2-40B4-BE49-F238E27FC236}">
                <a16:creationId xmlns:a16="http://schemas.microsoft.com/office/drawing/2014/main" id="{E6A5BBE3-78DD-9290-A079-3358A0AFC461}"/>
              </a:ext>
            </a:extLst>
          </p:cNvPr>
          <p:cNvSpPr/>
          <p:nvPr/>
        </p:nvSpPr>
        <p:spPr>
          <a:xfrm>
            <a:off x="1775541" y="3014623"/>
            <a:ext cx="791257" cy="53259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ăgeată: curbată la stânga 14">
            <a:extLst>
              <a:ext uri="{FF2B5EF4-FFF2-40B4-BE49-F238E27FC236}">
                <a16:creationId xmlns:a16="http://schemas.microsoft.com/office/drawing/2014/main" id="{2A7399D0-9699-EBDC-8857-EE3B4E39C807}"/>
              </a:ext>
            </a:extLst>
          </p:cNvPr>
          <p:cNvSpPr/>
          <p:nvPr/>
        </p:nvSpPr>
        <p:spPr>
          <a:xfrm rot="10800000">
            <a:off x="1512915" y="4556443"/>
            <a:ext cx="1178207" cy="67738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Săgeată: stânga 15">
            <a:extLst>
              <a:ext uri="{FF2B5EF4-FFF2-40B4-BE49-F238E27FC236}">
                <a16:creationId xmlns:a16="http://schemas.microsoft.com/office/drawing/2014/main" id="{56B5C26D-B840-4A69-504E-72DFF506A364}"/>
              </a:ext>
            </a:extLst>
          </p:cNvPr>
          <p:cNvSpPr/>
          <p:nvPr/>
        </p:nvSpPr>
        <p:spPr>
          <a:xfrm>
            <a:off x="5906470" y="3902147"/>
            <a:ext cx="1418965" cy="25120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ăgeată: curbată la dreapta 17">
            <a:extLst>
              <a:ext uri="{FF2B5EF4-FFF2-40B4-BE49-F238E27FC236}">
                <a16:creationId xmlns:a16="http://schemas.microsoft.com/office/drawing/2014/main" id="{6B853849-7EBD-FE2A-5F21-2C877D088B39}"/>
              </a:ext>
            </a:extLst>
          </p:cNvPr>
          <p:cNvSpPr/>
          <p:nvPr/>
        </p:nvSpPr>
        <p:spPr>
          <a:xfrm rot="10389670">
            <a:off x="6511658" y="4467622"/>
            <a:ext cx="1419736" cy="120650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6619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4A76-C40C-9D4F-EF8E-53B9806F3123}"/>
              </a:ext>
            </a:extLst>
          </p:cNvPr>
          <p:cNvSpPr>
            <a:spLocks noGrp="1"/>
          </p:cNvSpPr>
          <p:nvPr>
            <p:ph type="title"/>
          </p:nvPr>
        </p:nvSpPr>
        <p:spPr/>
        <p:txBody>
          <a:bodyPr/>
          <a:lstStyle/>
          <a:p>
            <a:r>
              <a:rPr lang="en-US" b="1" i="0" dirty="0">
                <a:solidFill>
                  <a:srgbClr val="212121"/>
                </a:solidFill>
                <a:effectLst/>
                <a:latin typeface="-apple-system"/>
              </a:rPr>
              <a:t>Light Triggering (Optical Triggering)</a:t>
            </a:r>
            <a:br>
              <a:rPr lang="en-US" b="1" i="0" dirty="0">
                <a:solidFill>
                  <a:srgbClr val="212121"/>
                </a:solidFill>
                <a:effectLst/>
                <a:latin typeface="-apple-system"/>
              </a:rPr>
            </a:br>
            <a:endParaRPr lang="en-US" dirty="0"/>
          </a:p>
        </p:txBody>
      </p:sp>
      <p:sp>
        <p:nvSpPr>
          <p:cNvPr id="3" name="Content Placeholder 2">
            <a:extLst>
              <a:ext uri="{FF2B5EF4-FFF2-40B4-BE49-F238E27FC236}">
                <a16:creationId xmlns:a16="http://schemas.microsoft.com/office/drawing/2014/main" id="{62613FEC-37DD-AA55-7702-BAF3E6E09D11}"/>
              </a:ext>
            </a:extLst>
          </p:cNvPr>
          <p:cNvSpPr>
            <a:spLocks noGrp="1"/>
          </p:cNvSpPr>
          <p:nvPr>
            <p:ph idx="1"/>
          </p:nvPr>
        </p:nvSpPr>
        <p:spPr>
          <a:xfrm>
            <a:off x="218902" y="1514475"/>
            <a:ext cx="9373985" cy="5102456"/>
          </a:xfrm>
        </p:spPr>
        <p:txBody>
          <a:bodyPr>
            <a:normAutofit fontScale="92500"/>
          </a:bodyPr>
          <a:lstStyle/>
          <a:p>
            <a:r>
              <a:rPr lang="en-US" b="0" i="0" dirty="0" err="1">
                <a:solidFill>
                  <a:srgbClr val="212121"/>
                </a:solidFill>
                <a:effectLst/>
                <a:latin typeface="-apple-system"/>
              </a:rPr>
              <a:t>Tiristoarele</a:t>
            </a:r>
            <a:r>
              <a:rPr lang="en-US" b="0" i="0" dirty="0">
                <a:solidFill>
                  <a:srgbClr val="212121"/>
                </a:solidFill>
                <a:effectLst/>
                <a:latin typeface="-apple-system"/>
              </a:rPr>
              <a:t> pot fi </a:t>
            </a:r>
            <a:r>
              <a:rPr lang="en-US" b="0" i="0" dirty="0" err="1">
                <a:solidFill>
                  <a:srgbClr val="212121"/>
                </a:solidFill>
                <a:effectLst/>
                <a:latin typeface="-apple-system"/>
              </a:rPr>
              <a:t>declanșate</a:t>
            </a:r>
            <a:r>
              <a:rPr lang="en-US" b="0" i="0" dirty="0">
                <a:solidFill>
                  <a:srgbClr val="212121"/>
                </a:solidFill>
                <a:effectLst/>
                <a:latin typeface="-apple-system"/>
              </a:rPr>
              <a:t> </a:t>
            </a:r>
            <a:r>
              <a:rPr lang="en-US" b="0" i="0" dirty="0" err="1">
                <a:solidFill>
                  <a:srgbClr val="212121"/>
                </a:solidFill>
                <a:effectLst/>
                <a:latin typeface="-apple-system"/>
              </a:rPr>
              <a:t>folosind</a:t>
            </a:r>
            <a:r>
              <a:rPr lang="en-US" b="0" i="0" dirty="0">
                <a:solidFill>
                  <a:srgbClr val="212121"/>
                </a:solidFill>
                <a:effectLst/>
                <a:latin typeface="-apple-system"/>
              </a:rPr>
              <a:t> </a:t>
            </a:r>
            <a:r>
              <a:rPr lang="en-US" b="0" i="0" dirty="0" err="1">
                <a:solidFill>
                  <a:srgbClr val="212121"/>
                </a:solidFill>
                <a:effectLst/>
                <a:latin typeface="-apple-system"/>
              </a:rPr>
              <a:t>lumină</a:t>
            </a:r>
            <a:r>
              <a:rPr lang="en-US" b="0" i="0" dirty="0">
                <a:solidFill>
                  <a:srgbClr val="212121"/>
                </a:solidFill>
                <a:effectLst/>
                <a:latin typeface="-apple-system"/>
              </a:rPr>
              <a:t>, de </a:t>
            </a:r>
            <a:r>
              <a:rPr lang="en-US" b="0" i="0" dirty="0" err="1">
                <a:solidFill>
                  <a:srgbClr val="212121"/>
                </a:solidFill>
                <a:effectLst/>
                <a:latin typeface="-apple-system"/>
              </a:rPr>
              <a:t>obicei</a:t>
            </a:r>
            <a:r>
              <a:rPr lang="en-US" b="0" i="0" dirty="0">
                <a:solidFill>
                  <a:srgbClr val="212121"/>
                </a:solidFill>
                <a:effectLst/>
                <a:latin typeface="-apple-system"/>
              </a:rPr>
              <a:t> </a:t>
            </a:r>
            <a:r>
              <a:rPr lang="en-US" b="0" i="0" dirty="0" err="1">
                <a:solidFill>
                  <a:srgbClr val="212121"/>
                </a:solidFill>
                <a:effectLst/>
                <a:latin typeface="-apple-system"/>
              </a:rPr>
              <a:t>printr</a:t>
            </a:r>
            <a:r>
              <a:rPr lang="en-US" b="0" i="0" dirty="0">
                <a:solidFill>
                  <a:srgbClr val="212121"/>
                </a:solidFill>
                <a:effectLst/>
                <a:latin typeface="-apple-system"/>
              </a:rPr>
              <a:t>-un </a:t>
            </a:r>
            <a:r>
              <a:rPr lang="en-US" b="0" i="0" dirty="0" err="1">
                <a:solidFill>
                  <a:srgbClr val="212121"/>
                </a:solidFill>
                <a:effectLst/>
                <a:latin typeface="-apple-system"/>
              </a:rPr>
              <a:t>proces</a:t>
            </a:r>
            <a:r>
              <a:rPr lang="en-US" b="0" i="0" dirty="0">
                <a:solidFill>
                  <a:srgbClr val="212121"/>
                </a:solidFill>
                <a:effectLst/>
                <a:latin typeface="-apple-system"/>
              </a:rPr>
              <a:t> </a:t>
            </a:r>
            <a:r>
              <a:rPr lang="en-US" b="0" i="0" dirty="0" err="1">
                <a:solidFill>
                  <a:srgbClr val="212121"/>
                </a:solidFill>
                <a:effectLst/>
                <a:latin typeface="-apple-system"/>
              </a:rPr>
              <a:t>numit</a:t>
            </a:r>
            <a:r>
              <a:rPr lang="en-US" b="0" i="0" dirty="0">
                <a:solidFill>
                  <a:srgbClr val="212121"/>
                </a:solidFill>
                <a:effectLst/>
                <a:latin typeface="-apple-system"/>
              </a:rPr>
              <a:t> </a:t>
            </a:r>
            <a:r>
              <a:rPr lang="en-US" b="0" i="0" dirty="0" err="1">
                <a:solidFill>
                  <a:srgbClr val="212121"/>
                </a:solidFill>
                <a:effectLst/>
                <a:latin typeface="-apple-system"/>
              </a:rPr>
              <a:t>declanșare</a:t>
            </a:r>
            <a:r>
              <a:rPr lang="en-US" b="0" i="0" dirty="0">
                <a:solidFill>
                  <a:srgbClr val="212121"/>
                </a:solidFill>
                <a:effectLst/>
                <a:latin typeface="-apple-system"/>
              </a:rPr>
              <a:t> a </a:t>
            </a:r>
            <a:r>
              <a:rPr lang="en-US" b="0" i="0" dirty="0" err="1">
                <a:solidFill>
                  <a:srgbClr val="212121"/>
                </a:solidFill>
                <a:effectLst/>
                <a:latin typeface="-apple-system"/>
              </a:rPr>
              <a:t>fototranzistorului</a:t>
            </a:r>
            <a:r>
              <a:rPr lang="en-US" b="0" i="0" dirty="0">
                <a:solidFill>
                  <a:srgbClr val="212121"/>
                </a:solidFill>
                <a:effectLst/>
                <a:latin typeface="-apple-system"/>
              </a:rPr>
              <a:t> </a:t>
            </a:r>
            <a:r>
              <a:rPr lang="en-US" b="0" i="0" dirty="0" err="1">
                <a:solidFill>
                  <a:srgbClr val="212121"/>
                </a:solidFill>
                <a:effectLst/>
                <a:latin typeface="-apple-system"/>
              </a:rPr>
              <a:t>sau</a:t>
            </a:r>
            <a:r>
              <a:rPr lang="en-US" b="0" i="0" dirty="0">
                <a:solidFill>
                  <a:srgbClr val="212121"/>
                </a:solidFill>
                <a:effectLst/>
                <a:latin typeface="-apple-system"/>
              </a:rPr>
              <a:t> </a:t>
            </a:r>
            <a:r>
              <a:rPr lang="en-US" b="0" i="0" dirty="0" err="1">
                <a:solidFill>
                  <a:srgbClr val="212121"/>
                </a:solidFill>
                <a:effectLst/>
                <a:latin typeface="-apple-system"/>
              </a:rPr>
              <a:t>optoizolare</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această</a:t>
            </a:r>
            <a:r>
              <a:rPr lang="en-US" b="0" i="0" dirty="0">
                <a:solidFill>
                  <a:srgbClr val="212121"/>
                </a:solidFill>
                <a:effectLst/>
                <a:latin typeface="-apple-system"/>
              </a:rPr>
              <a:t> </a:t>
            </a:r>
            <a:r>
              <a:rPr lang="en-US" b="0" i="0" dirty="0" err="1">
                <a:solidFill>
                  <a:srgbClr val="212121"/>
                </a:solidFill>
                <a:effectLst/>
                <a:latin typeface="-apple-system"/>
              </a:rPr>
              <a:t>metodă</a:t>
            </a:r>
            <a:r>
              <a:rPr lang="en-US" b="0" i="0" dirty="0">
                <a:solidFill>
                  <a:srgbClr val="212121"/>
                </a:solidFill>
                <a:effectLst/>
                <a:latin typeface="-apple-system"/>
              </a:rPr>
              <a:t>, </a:t>
            </a:r>
            <a:r>
              <a:rPr lang="en-US" b="0" i="0" dirty="0" err="1">
                <a:solidFill>
                  <a:srgbClr val="212121"/>
                </a:solidFill>
                <a:effectLst/>
                <a:latin typeface="-apple-system"/>
              </a:rPr>
              <a:t>razele</a:t>
            </a:r>
            <a:r>
              <a:rPr lang="en-US" b="0" i="0" dirty="0">
                <a:solidFill>
                  <a:srgbClr val="212121"/>
                </a:solidFill>
                <a:effectLst/>
                <a:latin typeface="-apple-system"/>
              </a:rPr>
              <a:t> de </a:t>
            </a:r>
            <a:r>
              <a:rPr lang="en-US" b="0" i="0" dirty="0" err="1">
                <a:solidFill>
                  <a:srgbClr val="212121"/>
                </a:solidFill>
                <a:effectLst/>
                <a:latin typeface="-apple-system"/>
              </a:rPr>
              <a:t>lumină</a:t>
            </a:r>
            <a:r>
              <a:rPr lang="en-US" b="0" i="0" dirty="0">
                <a:solidFill>
                  <a:srgbClr val="212121"/>
                </a:solidFill>
                <a:effectLst/>
                <a:latin typeface="-apple-system"/>
              </a:rPr>
              <a:t> cu </a:t>
            </a:r>
            <a:r>
              <a:rPr lang="en-US" b="0" i="0" dirty="0" err="1">
                <a:solidFill>
                  <a:srgbClr val="212121"/>
                </a:solidFill>
                <a:effectLst/>
                <a:latin typeface="-apple-system"/>
              </a:rPr>
              <a:t>lungimea</a:t>
            </a:r>
            <a:r>
              <a:rPr lang="en-US" b="0" i="0" dirty="0">
                <a:solidFill>
                  <a:srgbClr val="212121"/>
                </a:solidFill>
                <a:effectLst/>
                <a:latin typeface="-apple-system"/>
              </a:rPr>
              <a:t> de </a:t>
            </a:r>
            <a:r>
              <a:rPr lang="en-US" b="0" i="0" dirty="0" err="1">
                <a:solidFill>
                  <a:srgbClr val="212121"/>
                </a:solidFill>
                <a:effectLst/>
                <a:latin typeface="-apple-system"/>
              </a:rPr>
              <a:t>undă</a:t>
            </a:r>
            <a:r>
              <a:rPr lang="en-US" b="0" i="0" dirty="0">
                <a:solidFill>
                  <a:srgbClr val="212121"/>
                </a:solidFill>
                <a:effectLst/>
                <a:latin typeface="-apple-system"/>
              </a:rPr>
              <a:t> </a:t>
            </a:r>
            <a:r>
              <a:rPr lang="en-US" b="0" i="0" dirty="0" err="1">
                <a:solidFill>
                  <a:srgbClr val="212121"/>
                </a:solidFill>
                <a:effectLst/>
                <a:latin typeface="-apple-system"/>
              </a:rPr>
              <a:t>și</a:t>
            </a:r>
            <a:r>
              <a:rPr lang="en-US" b="0" i="0" dirty="0">
                <a:solidFill>
                  <a:srgbClr val="212121"/>
                </a:solidFill>
                <a:effectLst/>
                <a:latin typeface="-apple-system"/>
              </a:rPr>
              <a:t> </a:t>
            </a:r>
            <a:r>
              <a:rPr lang="en-US" b="0" i="0" dirty="0" err="1">
                <a:solidFill>
                  <a:srgbClr val="212121"/>
                </a:solidFill>
                <a:effectLst/>
                <a:latin typeface="-apple-system"/>
              </a:rPr>
              <a:t>intensitatea</a:t>
            </a:r>
            <a:r>
              <a:rPr lang="en-US" b="0" i="0" dirty="0">
                <a:solidFill>
                  <a:srgbClr val="212121"/>
                </a:solidFill>
                <a:effectLst/>
                <a:latin typeface="-apple-system"/>
              </a:rPr>
              <a:t> </a:t>
            </a:r>
            <a:r>
              <a:rPr lang="en-US" b="0" i="0" dirty="0" err="1">
                <a:solidFill>
                  <a:srgbClr val="212121"/>
                </a:solidFill>
                <a:effectLst/>
                <a:latin typeface="-apple-system"/>
              </a:rPr>
              <a:t>corespunzătoare</a:t>
            </a:r>
            <a:r>
              <a:rPr lang="en-US" b="0" i="0" dirty="0">
                <a:solidFill>
                  <a:srgbClr val="212121"/>
                </a:solidFill>
                <a:effectLst/>
                <a:latin typeface="-apple-system"/>
              </a:rPr>
              <a:t> sunt </a:t>
            </a:r>
            <a:r>
              <a:rPr lang="en-US" b="0" i="0" dirty="0" err="1">
                <a:solidFill>
                  <a:srgbClr val="212121"/>
                </a:solidFill>
                <a:effectLst/>
                <a:latin typeface="-apple-system"/>
              </a:rPr>
              <a:t>lăsate</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a:t>
            </a:r>
            <a:r>
              <a:rPr lang="en-US" b="0" i="0" dirty="0" err="1">
                <a:solidFill>
                  <a:srgbClr val="212121"/>
                </a:solidFill>
                <a:effectLst/>
                <a:latin typeface="-apple-system"/>
              </a:rPr>
              <a:t>lovească</a:t>
            </a:r>
            <a:r>
              <a:rPr lang="en-US" b="0" i="0" dirty="0">
                <a:solidFill>
                  <a:srgbClr val="212121"/>
                </a:solidFill>
                <a:effectLst/>
                <a:latin typeface="-apple-system"/>
              </a:rPr>
              <a:t> </a:t>
            </a:r>
            <a:r>
              <a:rPr lang="en-US" b="0" i="0" dirty="0" err="1">
                <a:solidFill>
                  <a:srgbClr val="212121"/>
                </a:solidFill>
                <a:effectLst/>
                <a:latin typeface="-apple-system"/>
              </a:rPr>
              <a:t>joncțiunea</a:t>
            </a:r>
            <a:r>
              <a:rPr lang="en-US" b="0" i="0" dirty="0">
                <a:solidFill>
                  <a:srgbClr val="212121"/>
                </a:solidFill>
                <a:effectLst/>
                <a:latin typeface="-apple-system"/>
              </a:rPr>
              <a:t> J2. </a:t>
            </a:r>
            <a:r>
              <a:rPr lang="en-US" b="0" i="0" dirty="0" err="1">
                <a:solidFill>
                  <a:srgbClr val="212121"/>
                </a:solidFill>
                <a:effectLst/>
                <a:latin typeface="-apple-system"/>
              </a:rPr>
              <a:t>Particulele</a:t>
            </a:r>
            <a:r>
              <a:rPr lang="en-US" b="0" i="0" dirty="0">
                <a:solidFill>
                  <a:srgbClr val="212121"/>
                </a:solidFill>
                <a:effectLst/>
                <a:latin typeface="-apple-system"/>
              </a:rPr>
              <a:t> de </a:t>
            </a:r>
            <a:r>
              <a:rPr lang="en-US" b="0" i="0" dirty="0" err="1">
                <a:solidFill>
                  <a:srgbClr val="212121"/>
                </a:solidFill>
                <a:effectLst/>
                <a:latin typeface="-apple-system"/>
              </a:rPr>
              <a:t>energie</a:t>
            </a:r>
            <a:r>
              <a:rPr lang="en-US" b="0" i="0" dirty="0">
                <a:solidFill>
                  <a:srgbClr val="212121"/>
                </a:solidFill>
                <a:effectLst/>
                <a:latin typeface="-apple-system"/>
              </a:rPr>
              <a:t> </a:t>
            </a:r>
            <a:r>
              <a:rPr lang="en-US" b="0" i="0" dirty="0" err="1">
                <a:solidFill>
                  <a:srgbClr val="212121"/>
                </a:solidFill>
                <a:effectLst/>
                <a:latin typeface="-apple-system"/>
              </a:rPr>
              <a:t>bombardate</a:t>
            </a:r>
            <a:r>
              <a:rPr lang="en-US" b="0" i="0" dirty="0">
                <a:solidFill>
                  <a:srgbClr val="212121"/>
                </a:solidFill>
                <a:effectLst/>
                <a:latin typeface="-apple-system"/>
              </a:rPr>
              <a:t> din </a:t>
            </a:r>
            <a:r>
              <a:rPr lang="en-US" b="0" i="0" dirty="0" err="1">
                <a:solidFill>
                  <a:srgbClr val="212121"/>
                </a:solidFill>
                <a:effectLst/>
                <a:latin typeface="-apple-system"/>
              </a:rPr>
              <a:t>lumină</a:t>
            </a:r>
            <a:r>
              <a:rPr lang="en-US" b="0" i="0" dirty="0">
                <a:solidFill>
                  <a:srgbClr val="212121"/>
                </a:solidFill>
                <a:effectLst/>
                <a:latin typeface="-apple-system"/>
              </a:rPr>
              <a:t> (</a:t>
            </a:r>
            <a:r>
              <a:rPr lang="en-US" b="0" i="0" dirty="0" err="1">
                <a:solidFill>
                  <a:srgbClr val="212121"/>
                </a:solidFill>
                <a:effectLst/>
                <a:latin typeface="-apple-system"/>
              </a:rPr>
              <a:t>neutroni</a:t>
            </a:r>
            <a:r>
              <a:rPr lang="en-US" b="0" i="0" dirty="0">
                <a:solidFill>
                  <a:srgbClr val="212121"/>
                </a:solidFill>
                <a:effectLst/>
                <a:latin typeface="-apple-system"/>
              </a:rPr>
              <a:t> </a:t>
            </a:r>
            <a:r>
              <a:rPr lang="en-US" b="0" i="0" dirty="0" err="1">
                <a:solidFill>
                  <a:srgbClr val="212121"/>
                </a:solidFill>
                <a:effectLst/>
                <a:latin typeface="-apple-system"/>
              </a:rPr>
              <a:t>sau</a:t>
            </a:r>
            <a:r>
              <a:rPr lang="en-US" b="0" i="0" dirty="0">
                <a:solidFill>
                  <a:srgbClr val="212121"/>
                </a:solidFill>
                <a:effectLst/>
                <a:latin typeface="-apple-system"/>
              </a:rPr>
              <a:t> </a:t>
            </a:r>
            <a:r>
              <a:rPr lang="en-US" b="0" i="0" dirty="0" err="1">
                <a:solidFill>
                  <a:srgbClr val="212121"/>
                </a:solidFill>
                <a:effectLst/>
                <a:latin typeface="-apple-system"/>
              </a:rPr>
              <a:t>fotoni</a:t>
            </a:r>
            <a:r>
              <a:rPr lang="en-US" b="0" i="0" dirty="0">
                <a:solidFill>
                  <a:srgbClr val="212121"/>
                </a:solidFill>
                <a:effectLst/>
                <a:latin typeface="-apple-system"/>
              </a:rPr>
              <a:t>) </a:t>
            </a:r>
            <a:r>
              <a:rPr lang="en-US" b="0" i="0" dirty="0" err="1">
                <a:solidFill>
                  <a:srgbClr val="212121"/>
                </a:solidFill>
                <a:effectLst/>
                <a:latin typeface="-apple-system"/>
              </a:rPr>
              <a:t>determină</a:t>
            </a:r>
            <a:r>
              <a:rPr lang="en-US" b="0" i="0" dirty="0">
                <a:solidFill>
                  <a:srgbClr val="212121"/>
                </a:solidFill>
                <a:effectLst/>
                <a:latin typeface="-apple-system"/>
              </a:rPr>
              <a:t> </a:t>
            </a:r>
            <a:r>
              <a:rPr lang="en-US" b="0" i="0" dirty="0" err="1">
                <a:solidFill>
                  <a:srgbClr val="212121"/>
                </a:solidFill>
                <a:effectLst/>
                <a:latin typeface="-apple-system"/>
              </a:rPr>
              <a:t>ruperea</a:t>
            </a:r>
            <a:r>
              <a:rPr lang="en-US" b="0" i="0" dirty="0">
                <a:solidFill>
                  <a:srgbClr val="212121"/>
                </a:solidFill>
                <a:effectLst/>
                <a:latin typeface="-apple-system"/>
              </a:rPr>
              <a:t> </a:t>
            </a:r>
            <a:r>
              <a:rPr lang="en-US" b="0" i="0" dirty="0" err="1">
                <a:solidFill>
                  <a:srgbClr val="212121"/>
                </a:solidFill>
                <a:effectLst/>
                <a:latin typeface="-apple-system"/>
              </a:rPr>
              <a:t>legăturilor</a:t>
            </a:r>
            <a:r>
              <a:rPr lang="en-US" b="0" i="0" dirty="0">
                <a:solidFill>
                  <a:srgbClr val="212121"/>
                </a:solidFill>
                <a:effectLst/>
                <a:latin typeface="-apple-system"/>
              </a:rPr>
              <a:t> de </a:t>
            </a:r>
            <a:r>
              <a:rPr lang="en-US" b="0" i="0" dirty="0" err="1">
                <a:solidFill>
                  <a:srgbClr val="212121"/>
                </a:solidFill>
                <a:effectLst/>
                <a:latin typeface="-apple-system"/>
              </a:rPr>
              <a:t>electroni</a:t>
            </a:r>
            <a:r>
              <a:rPr lang="en-US" b="0" i="0" dirty="0">
                <a:solidFill>
                  <a:srgbClr val="212121"/>
                </a:solidFill>
                <a:effectLst/>
                <a:latin typeface="-apple-system"/>
              </a:rPr>
              <a:t>, ca </a:t>
            </a:r>
            <a:r>
              <a:rPr lang="en-US" b="0" i="0" dirty="0" err="1">
                <a:solidFill>
                  <a:srgbClr val="212121"/>
                </a:solidFill>
                <a:effectLst/>
                <a:latin typeface="-apple-system"/>
              </a:rPr>
              <a:t>urmare</a:t>
            </a:r>
            <a:r>
              <a:rPr lang="en-US" b="0" i="0" dirty="0">
                <a:solidFill>
                  <a:srgbClr val="212121"/>
                </a:solidFill>
                <a:effectLst/>
                <a:latin typeface="-apple-system"/>
              </a:rPr>
              <a:t>, se </a:t>
            </a:r>
            <a:r>
              <a:rPr lang="en-US" b="0" i="0" dirty="0" err="1">
                <a:solidFill>
                  <a:srgbClr val="212121"/>
                </a:solidFill>
                <a:effectLst/>
                <a:latin typeface="-apple-system"/>
              </a:rPr>
              <a:t>formează</a:t>
            </a:r>
            <a:r>
              <a:rPr lang="en-US" b="0" i="0" dirty="0">
                <a:solidFill>
                  <a:srgbClr val="212121"/>
                </a:solidFill>
                <a:effectLst/>
                <a:latin typeface="-apple-system"/>
              </a:rPr>
              <a:t> </a:t>
            </a:r>
            <a:r>
              <a:rPr lang="en-US" b="0" i="0" dirty="0" err="1">
                <a:solidFill>
                  <a:srgbClr val="212121"/>
                </a:solidFill>
                <a:effectLst/>
                <a:latin typeface="-apple-system"/>
              </a:rPr>
              <a:t>noi</a:t>
            </a:r>
            <a:r>
              <a:rPr lang="en-US" b="0" i="0" dirty="0">
                <a:solidFill>
                  <a:srgbClr val="212121"/>
                </a:solidFill>
                <a:effectLst/>
                <a:latin typeface="-apple-system"/>
              </a:rPr>
              <a:t> </a:t>
            </a:r>
            <a:r>
              <a:rPr lang="en-US" b="0" i="0" dirty="0" err="1">
                <a:solidFill>
                  <a:srgbClr val="212121"/>
                </a:solidFill>
                <a:effectLst/>
                <a:latin typeface="-apple-system"/>
              </a:rPr>
              <a:t>perechi</a:t>
            </a:r>
            <a:r>
              <a:rPr lang="en-US" b="0" i="0" dirty="0">
                <a:solidFill>
                  <a:srgbClr val="212121"/>
                </a:solidFill>
                <a:effectLst/>
                <a:latin typeface="-apple-system"/>
              </a:rPr>
              <a:t> electron – </a:t>
            </a:r>
            <a:r>
              <a:rPr lang="en-US" b="0" i="0" dirty="0" err="1">
                <a:solidFill>
                  <a:srgbClr val="212121"/>
                </a:solidFill>
                <a:effectLst/>
                <a:latin typeface="-apple-system"/>
              </a:rPr>
              <a:t>gaură</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dispozitiv</a:t>
            </a:r>
            <a:r>
              <a:rPr lang="en-US" b="0" i="0" dirty="0">
                <a:solidFill>
                  <a:srgbClr val="212121"/>
                </a:solidFill>
                <a:effectLst/>
                <a:latin typeface="-apple-system"/>
              </a:rPr>
              <a:t>.</a:t>
            </a:r>
          </a:p>
          <a:p>
            <a:r>
              <a:rPr lang="en-US" b="0" i="0" dirty="0">
                <a:solidFill>
                  <a:srgbClr val="212121"/>
                </a:solidFill>
                <a:effectLst/>
                <a:latin typeface="-apple-system"/>
              </a:rPr>
              <a:t>Pe </a:t>
            </a:r>
            <a:r>
              <a:rPr lang="en-US" b="0" i="0" dirty="0" err="1">
                <a:solidFill>
                  <a:srgbClr val="212121"/>
                </a:solidFill>
                <a:effectLst/>
                <a:latin typeface="-apple-system"/>
              </a:rPr>
              <a:t>măsură</a:t>
            </a:r>
            <a:r>
              <a:rPr lang="en-US" b="0" i="0" dirty="0">
                <a:solidFill>
                  <a:srgbClr val="212121"/>
                </a:solidFill>
                <a:effectLst/>
                <a:latin typeface="-apple-system"/>
              </a:rPr>
              <a:t> </a:t>
            </a:r>
            <a:r>
              <a:rPr lang="en-US" b="0" i="0" dirty="0" err="1">
                <a:solidFill>
                  <a:srgbClr val="212121"/>
                </a:solidFill>
                <a:effectLst/>
                <a:latin typeface="-apple-system"/>
              </a:rPr>
              <a:t>ce</a:t>
            </a:r>
            <a:r>
              <a:rPr lang="en-US" b="0" i="0" dirty="0">
                <a:solidFill>
                  <a:srgbClr val="212121"/>
                </a:solidFill>
                <a:effectLst/>
                <a:latin typeface="-apple-system"/>
              </a:rPr>
              <a:t> </a:t>
            </a:r>
            <a:r>
              <a:rPr lang="en-US" b="0" i="0" dirty="0" err="1">
                <a:solidFill>
                  <a:srgbClr val="212121"/>
                </a:solidFill>
                <a:effectLst/>
                <a:latin typeface="-apple-system"/>
              </a:rPr>
              <a:t>numărul</a:t>
            </a:r>
            <a:r>
              <a:rPr lang="en-US" b="0" i="0" dirty="0">
                <a:solidFill>
                  <a:srgbClr val="212121"/>
                </a:solidFill>
                <a:effectLst/>
                <a:latin typeface="-apple-system"/>
              </a:rPr>
              <a:t> </a:t>
            </a:r>
            <a:r>
              <a:rPr lang="en-US" b="0" i="0" dirty="0" err="1">
                <a:solidFill>
                  <a:srgbClr val="212121"/>
                </a:solidFill>
                <a:effectLst/>
                <a:latin typeface="-apple-system"/>
              </a:rPr>
              <a:t>purtătorilor</a:t>
            </a:r>
            <a:r>
              <a:rPr lang="en-US" b="0" i="0" dirty="0">
                <a:solidFill>
                  <a:srgbClr val="212121"/>
                </a:solidFill>
                <a:effectLst/>
                <a:latin typeface="-apple-system"/>
              </a:rPr>
              <a:t> de </a:t>
            </a:r>
            <a:r>
              <a:rPr lang="en-US" b="0" i="0" dirty="0" err="1">
                <a:solidFill>
                  <a:srgbClr val="212121"/>
                </a:solidFill>
                <a:effectLst/>
                <a:latin typeface="-apple-system"/>
              </a:rPr>
              <a:t>sarcină</a:t>
            </a:r>
            <a:r>
              <a:rPr lang="en-US" b="0" i="0" dirty="0">
                <a:solidFill>
                  <a:srgbClr val="212121"/>
                </a:solidFill>
                <a:effectLst/>
                <a:latin typeface="-apple-system"/>
              </a:rPr>
              <a:t> </a:t>
            </a:r>
            <a:r>
              <a:rPr lang="en-US" b="0" i="0" dirty="0" err="1">
                <a:solidFill>
                  <a:srgbClr val="212121"/>
                </a:solidFill>
                <a:effectLst/>
                <a:latin typeface="-apple-system"/>
              </a:rPr>
              <a:t>crește</a:t>
            </a:r>
            <a:r>
              <a:rPr lang="en-US" b="0" i="0" dirty="0">
                <a:solidFill>
                  <a:srgbClr val="212121"/>
                </a:solidFill>
                <a:effectLst/>
                <a:latin typeface="-apple-system"/>
              </a:rPr>
              <a:t>, </a:t>
            </a:r>
            <a:r>
              <a:rPr lang="en-US" b="0" i="0" dirty="0" err="1">
                <a:solidFill>
                  <a:srgbClr val="212121"/>
                </a:solidFill>
                <a:effectLst/>
                <a:latin typeface="-apple-system"/>
              </a:rPr>
              <a:t>există</a:t>
            </a:r>
            <a:r>
              <a:rPr lang="en-US" b="0" i="0" dirty="0">
                <a:solidFill>
                  <a:srgbClr val="212121"/>
                </a:solidFill>
                <a:effectLst/>
                <a:latin typeface="-apple-system"/>
              </a:rPr>
              <a:t> o </a:t>
            </a:r>
            <a:r>
              <a:rPr lang="en-US" b="0" i="0" dirty="0" err="1">
                <a:solidFill>
                  <a:srgbClr val="212121"/>
                </a:solidFill>
                <a:effectLst/>
                <a:latin typeface="-apple-system"/>
              </a:rPr>
              <a:t>creștere</a:t>
            </a:r>
            <a:r>
              <a:rPr lang="en-US" b="0" i="0" dirty="0">
                <a:solidFill>
                  <a:srgbClr val="212121"/>
                </a:solidFill>
                <a:effectLst/>
                <a:latin typeface="-apple-system"/>
              </a:rPr>
              <a:t> </a:t>
            </a:r>
            <a:r>
              <a:rPr lang="en-US" b="0" i="0" dirty="0" err="1">
                <a:solidFill>
                  <a:srgbClr val="212121"/>
                </a:solidFill>
                <a:effectLst/>
                <a:latin typeface="-apple-system"/>
              </a:rPr>
              <a:t>instantanee</a:t>
            </a:r>
            <a:r>
              <a:rPr lang="en-US" b="0" i="0" dirty="0">
                <a:solidFill>
                  <a:srgbClr val="212121"/>
                </a:solidFill>
                <a:effectLst/>
                <a:latin typeface="-apple-system"/>
              </a:rPr>
              <a:t> a </a:t>
            </a:r>
            <a:r>
              <a:rPr lang="en-US" b="0" i="0" dirty="0" err="1">
                <a:solidFill>
                  <a:srgbClr val="212121"/>
                </a:solidFill>
                <a:effectLst/>
                <a:latin typeface="-apple-system"/>
              </a:rPr>
              <a:t>fluxului</a:t>
            </a:r>
            <a:r>
              <a:rPr lang="en-US" b="0" i="0" dirty="0">
                <a:solidFill>
                  <a:srgbClr val="212121"/>
                </a:solidFill>
                <a:effectLst/>
                <a:latin typeface="-apple-system"/>
              </a:rPr>
              <a:t> de </a:t>
            </a:r>
            <a:r>
              <a:rPr lang="en-US" b="0" i="0" dirty="0" err="1">
                <a:solidFill>
                  <a:srgbClr val="212121"/>
                </a:solidFill>
                <a:effectLst/>
                <a:latin typeface="-apple-system"/>
              </a:rPr>
              <a:t>curent</a:t>
            </a:r>
            <a:r>
              <a:rPr lang="en-US" b="0" i="0" dirty="0">
                <a:solidFill>
                  <a:srgbClr val="212121"/>
                </a:solidFill>
                <a:effectLst/>
                <a:latin typeface="-apple-system"/>
              </a:rPr>
              <a:t>, </a:t>
            </a:r>
            <a:r>
              <a:rPr lang="en-US" b="0" i="0" dirty="0" err="1">
                <a:solidFill>
                  <a:srgbClr val="212121"/>
                </a:solidFill>
                <a:effectLst/>
                <a:latin typeface="-apple-system"/>
              </a:rPr>
              <a:t>determinând</a:t>
            </a:r>
            <a:r>
              <a:rPr lang="en-US" b="0" i="0" dirty="0">
                <a:solidFill>
                  <a:srgbClr val="212121"/>
                </a:solidFill>
                <a:effectLst/>
                <a:latin typeface="-apple-system"/>
              </a:rPr>
              <a:t> </a:t>
            </a:r>
            <a:r>
              <a:rPr lang="en-US" b="0" i="0" dirty="0" err="1">
                <a:solidFill>
                  <a:srgbClr val="212121"/>
                </a:solidFill>
                <a:effectLst/>
                <a:latin typeface="-apple-system"/>
              </a:rPr>
              <a:t>pornirea</a:t>
            </a:r>
            <a:r>
              <a:rPr lang="en-US" b="0" i="0" dirty="0">
                <a:solidFill>
                  <a:srgbClr val="212121"/>
                </a:solidFill>
                <a:effectLst/>
                <a:latin typeface="-apple-system"/>
              </a:rPr>
              <a:t> SCR-</a:t>
            </a:r>
            <a:r>
              <a:rPr lang="en-US" b="0" i="0" dirty="0" err="1">
                <a:solidFill>
                  <a:srgbClr val="212121"/>
                </a:solidFill>
                <a:effectLst/>
                <a:latin typeface="-apple-system"/>
              </a:rPr>
              <a:t>ului</a:t>
            </a:r>
            <a:r>
              <a:rPr lang="en-US" b="0" i="0" dirty="0">
                <a:solidFill>
                  <a:srgbClr val="212121"/>
                </a:solidFill>
                <a:effectLst/>
                <a:latin typeface="-apple-system"/>
              </a:rPr>
              <a:t>.</a:t>
            </a:r>
          </a:p>
          <a:p>
            <a:r>
              <a:rPr lang="en-US" b="0" i="0" dirty="0">
                <a:solidFill>
                  <a:srgbClr val="212121"/>
                </a:solidFill>
                <a:effectLst/>
                <a:latin typeface="-apple-system"/>
              </a:rPr>
              <a:t>NOTĂ: </a:t>
            </a:r>
            <a:r>
              <a:rPr lang="en-US" b="0" i="0" dirty="0" err="1">
                <a:solidFill>
                  <a:srgbClr val="212121"/>
                </a:solidFill>
                <a:effectLst/>
                <a:latin typeface="-apple-system"/>
              </a:rPr>
              <a:t>Pentru</a:t>
            </a:r>
            <a:r>
              <a:rPr lang="en-US" b="0" i="0" dirty="0">
                <a:solidFill>
                  <a:srgbClr val="212121"/>
                </a:solidFill>
                <a:effectLst/>
                <a:latin typeface="-apple-system"/>
              </a:rPr>
              <a:t> </a:t>
            </a:r>
            <a:r>
              <a:rPr lang="en-US" b="0" i="0" dirty="0" err="1">
                <a:solidFill>
                  <a:srgbClr val="212121"/>
                </a:solidFill>
                <a:effectLst/>
                <a:latin typeface="-apple-system"/>
              </a:rPr>
              <a:t>pornirea</a:t>
            </a:r>
            <a:r>
              <a:rPr lang="en-US" b="0" i="0" dirty="0">
                <a:solidFill>
                  <a:srgbClr val="212121"/>
                </a:solidFill>
                <a:effectLst/>
                <a:latin typeface="-apple-system"/>
              </a:rPr>
              <a:t> cu </a:t>
            </a:r>
            <a:r>
              <a:rPr lang="en-US" b="0" i="0" dirty="0" err="1">
                <a:solidFill>
                  <a:srgbClr val="212121"/>
                </a:solidFill>
                <a:effectLst/>
                <a:latin typeface="-apple-system"/>
              </a:rPr>
              <a:t>succes</a:t>
            </a:r>
            <a:r>
              <a:rPr lang="en-US" b="0" i="0" dirty="0">
                <a:solidFill>
                  <a:srgbClr val="212121"/>
                </a:solidFill>
                <a:effectLst/>
                <a:latin typeface="-apple-system"/>
              </a:rPr>
              <a:t> a SCR-</a:t>
            </a:r>
            <a:r>
              <a:rPr lang="en-US" b="0" i="0" dirty="0" err="1">
                <a:solidFill>
                  <a:srgbClr val="212121"/>
                </a:solidFill>
                <a:effectLst/>
                <a:latin typeface="-apple-system"/>
              </a:rPr>
              <a:t>ului</a:t>
            </a:r>
            <a:r>
              <a:rPr lang="en-US" b="0" i="0" dirty="0">
                <a:solidFill>
                  <a:srgbClr val="212121"/>
                </a:solidFill>
                <a:effectLst/>
                <a:latin typeface="-apple-system"/>
              </a:rPr>
              <a:t> cu </a:t>
            </a:r>
            <a:r>
              <a:rPr lang="en-US" b="0" i="0" dirty="0" err="1">
                <a:solidFill>
                  <a:srgbClr val="212121"/>
                </a:solidFill>
                <a:effectLst/>
                <a:latin typeface="-apple-system"/>
              </a:rPr>
              <a:t>ajutorul</a:t>
            </a:r>
            <a:r>
              <a:rPr lang="en-US" b="0" i="0" dirty="0">
                <a:solidFill>
                  <a:srgbClr val="212121"/>
                </a:solidFill>
                <a:effectLst/>
                <a:latin typeface="-apple-system"/>
              </a:rPr>
              <a:t> </a:t>
            </a:r>
            <a:r>
              <a:rPr lang="en-US" b="0" i="0" dirty="0" err="1">
                <a:solidFill>
                  <a:srgbClr val="212121"/>
                </a:solidFill>
                <a:effectLst/>
                <a:latin typeface="-apple-system"/>
              </a:rPr>
              <a:t>radiației</a:t>
            </a:r>
            <a:r>
              <a:rPr lang="en-US" b="0" i="0" dirty="0">
                <a:solidFill>
                  <a:srgbClr val="212121"/>
                </a:solidFill>
                <a:effectLst/>
                <a:latin typeface="-apple-system"/>
              </a:rPr>
              <a:t> </a:t>
            </a:r>
            <a:r>
              <a:rPr lang="en-US" b="0" i="0" dirty="0" err="1">
                <a:solidFill>
                  <a:srgbClr val="212121"/>
                </a:solidFill>
                <a:effectLst/>
                <a:latin typeface="-apple-system"/>
              </a:rPr>
              <a:t>luminoase</a:t>
            </a:r>
            <a:r>
              <a:rPr lang="en-US" b="0" i="0" dirty="0">
                <a:solidFill>
                  <a:srgbClr val="212121"/>
                </a:solidFill>
                <a:effectLst/>
                <a:latin typeface="-apple-system"/>
              </a:rPr>
              <a:t>, rata de </a:t>
            </a:r>
            <a:r>
              <a:rPr lang="en-US" b="0" i="0" dirty="0" err="1">
                <a:solidFill>
                  <a:srgbClr val="212121"/>
                </a:solidFill>
                <a:effectLst/>
                <a:latin typeface="-apple-system"/>
              </a:rPr>
              <a:t>modificare</a:t>
            </a:r>
            <a:r>
              <a:rPr lang="en-US" b="0" i="0" dirty="0">
                <a:solidFill>
                  <a:srgbClr val="212121"/>
                </a:solidFill>
                <a:effectLst/>
                <a:latin typeface="-apple-system"/>
              </a:rPr>
              <a:t> a </a:t>
            </a:r>
            <a:r>
              <a:rPr lang="en-US" b="0" i="0" dirty="0" err="1">
                <a:solidFill>
                  <a:srgbClr val="212121"/>
                </a:solidFill>
                <a:effectLst/>
                <a:latin typeface="-apple-system"/>
              </a:rPr>
              <a:t>tensiunii</a:t>
            </a:r>
            <a:r>
              <a:rPr lang="en-US" b="0" i="0" dirty="0">
                <a:solidFill>
                  <a:srgbClr val="212121"/>
                </a:solidFill>
                <a:effectLst/>
                <a:latin typeface="-apple-system"/>
              </a:rPr>
              <a:t> </a:t>
            </a:r>
            <a:r>
              <a:rPr lang="en-US" b="0" i="0" dirty="0" err="1">
                <a:solidFill>
                  <a:srgbClr val="212121"/>
                </a:solidFill>
                <a:effectLst/>
                <a:latin typeface="-apple-system"/>
              </a:rPr>
              <a:t>aplicate</a:t>
            </a:r>
            <a:r>
              <a:rPr lang="en-US" b="0" i="0" dirty="0">
                <a:solidFill>
                  <a:srgbClr val="212121"/>
                </a:solidFill>
                <a:effectLst/>
                <a:latin typeface="-apple-system"/>
              </a:rPr>
              <a:t> (dv / dt) </a:t>
            </a:r>
            <a:r>
              <a:rPr lang="en-US" b="0" i="0" dirty="0" err="1">
                <a:solidFill>
                  <a:srgbClr val="212121"/>
                </a:solidFill>
                <a:effectLst/>
                <a:latin typeface="-apple-system"/>
              </a:rPr>
              <a:t>trebuie</a:t>
            </a:r>
            <a:r>
              <a:rPr lang="en-US" b="0" i="0" dirty="0">
                <a:solidFill>
                  <a:srgbClr val="212121"/>
                </a:solidFill>
                <a:effectLst/>
                <a:latin typeface="-apple-system"/>
              </a:rPr>
              <a:t> </a:t>
            </a:r>
            <a:r>
              <a:rPr lang="en-US" b="0" i="0" dirty="0" err="1">
                <a:solidFill>
                  <a:srgbClr val="212121"/>
                </a:solidFill>
                <a:effectLst/>
                <a:latin typeface="-apple-system"/>
              </a:rPr>
              <a:t>să</a:t>
            </a:r>
            <a:r>
              <a:rPr lang="en-US" b="0" i="0" dirty="0">
                <a:solidFill>
                  <a:srgbClr val="212121"/>
                </a:solidFill>
                <a:effectLst/>
                <a:latin typeface="-apple-system"/>
              </a:rPr>
              <a:t> fie mare.</a:t>
            </a:r>
            <a:endParaRPr lang="en-US" dirty="0"/>
          </a:p>
        </p:txBody>
      </p:sp>
      <p:pic>
        <p:nvPicPr>
          <p:cNvPr id="3074" name="Picture 2">
            <a:extLst>
              <a:ext uri="{FF2B5EF4-FFF2-40B4-BE49-F238E27FC236}">
                <a16:creationId xmlns:a16="http://schemas.microsoft.com/office/drawing/2014/main" id="{0FF9533B-1CA1-F8FF-2BD7-978F1C3F4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390" y="0"/>
            <a:ext cx="256222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540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0AE8-14A8-0DFA-51ED-7BDAA912ADC6}"/>
              </a:ext>
            </a:extLst>
          </p:cNvPr>
          <p:cNvSpPr>
            <a:spLocks noGrp="1"/>
          </p:cNvSpPr>
          <p:nvPr>
            <p:ph type="title"/>
          </p:nvPr>
        </p:nvSpPr>
        <p:spPr/>
        <p:txBody>
          <a:bodyPr>
            <a:normAutofit/>
          </a:bodyPr>
          <a:lstStyle/>
          <a:p>
            <a:r>
              <a:rPr lang="en-US" b="1" i="0" dirty="0">
                <a:solidFill>
                  <a:srgbClr val="212121"/>
                </a:solidFill>
                <a:effectLst/>
                <a:latin typeface="-apple-system"/>
              </a:rPr>
              <a:t>Voltage Rate of Change (dv/dt) Triggering</a:t>
            </a:r>
            <a:br>
              <a:rPr lang="en-US" b="1" i="0" dirty="0">
                <a:solidFill>
                  <a:srgbClr val="212121"/>
                </a:solidFill>
                <a:effectLst/>
                <a:latin typeface="-apple-system"/>
              </a:rPr>
            </a:br>
            <a:endParaRPr lang="en-US" dirty="0"/>
          </a:p>
        </p:txBody>
      </p:sp>
      <p:sp>
        <p:nvSpPr>
          <p:cNvPr id="3" name="Content Placeholder 2">
            <a:extLst>
              <a:ext uri="{FF2B5EF4-FFF2-40B4-BE49-F238E27FC236}">
                <a16:creationId xmlns:a16="http://schemas.microsoft.com/office/drawing/2014/main" id="{BDFE9D4A-4E0F-4908-160F-4A8240229EDB}"/>
              </a:ext>
            </a:extLst>
          </p:cNvPr>
          <p:cNvSpPr>
            <a:spLocks noGrp="1"/>
          </p:cNvSpPr>
          <p:nvPr>
            <p:ph idx="1"/>
          </p:nvPr>
        </p:nvSpPr>
        <p:spPr/>
        <p:txBody>
          <a:bodyPr>
            <a:normAutofit/>
          </a:bodyPr>
          <a:lstStyle/>
          <a:p>
            <a:pPr algn="l"/>
            <a:r>
              <a:rPr lang="en-US" b="0" i="0" dirty="0">
                <a:solidFill>
                  <a:srgbClr val="212121"/>
                </a:solidFill>
                <a:effectLst/>
                <a:latin typeface="-apple-system"/>
              </a:rPr>
              <a:t>De </a:t>
            </a:r>
            <a:r>
              <a:rPr lang="en-US" b="0" i="0" dirty="0" err="1">
                <a:solidFill>
                  <a:srgbClr val="212121"/>
                </a:solidFill>
                <a:effectLst/>
                <a:latin typeface="-apple-system"/>
              </a:rPr>
              <a:t>asemenea</a:t>
            </a:r>
            <a:r>
              <a:rPr lang="en-US" b="0" i="0" dirty="0">
                <a:solidFill>
                  <a:srgbClr val="212121"/>
                </a:solidFill>
                <a:effectLst/>
                <a:latin typeface="-apple-system"/>
              </a:rPr>
              <a:t>, </a:t>
            </a:r>
            <a:r>
              <a:rPr lang="en-US" b="0" i="0" dirty="0" err="1">
                <a:solidFill>
                  <a:srgbClr val="212121"/>
                </a:solidFill>
                <a:effectLst/>
                <a:latin typeface="-apple-system"/>
              </a:rPr>
              <a:t>tiristoarele</a:t>
            </a:r>
            <a:r>
              <a:rPr lang="en-US" b="0" i="0" dirty="0">
                <a:solidFill>
                  <a:srgbClr val="212121"/>
                </a:solidFill>
                <a:effectLst/>
                <a:latin typeface="-apple-system"/>
              </a:rPr>
              <a:t> pot fi </a:t>
            </a:r>
            <a:r>
              <a:rPr lang="en-US" b="0" i="0" dirty="0" err="1">
                <a:solidFill>
                  <a:srgbClr val="212121"/>
                </a:solidFill>
                <a:effectLst/>
                <a:latin typeface="-apple-system"/>
              </a:rPr>
              <a:t>pornite</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creșterea</a:t>
            </a:r>
            <a:r>
              <a:rPr lang="en-US" b="0" i="0" dirty="0">
                <a:solidFill>
                  <a:srgbClr val="212121"/>
                </a:solidFill>
                <a:effectLst/>
                <a:latin typeface="-apple-system"/>
              </a:rPr>
              <a:t> </a:t>
            </a:r>
            <a:r>
              <a:rPr lang="en-US" b="0" i="0" dirty="0" err="1">
                <a:solidFill>
                  <a:srgbClr val="212121"/>
                </a:solidFill>
                <a:effectLst/>
                <a:latin typeface="-apple-system"/>
              </a:rPr>
              <a:t>rapidă</a:t>
            </a:r>
            <a:r>
              <a:rPr lang="en-US" b="0" i="0" dirty="0">
                <a:solidFill>
                  <a:srgbClr val="212121"/>
                </a:solidFill>
                <a:effectLst/>
                <a:latin typeface="-apple-system"/>
              </a:rPr>
              <a:t> a </a:t>
            </a:r>
            <a:r>
              <a:rPr lang="en-US" b="0" i="0" dirty="0" err="1">
                <a:solidFill>
                  <a:srgbClr val="212121"/>
                </a:solidFill>
                <a:effectLst/>
                <a:latin typeface="-apple-system"/>
              </a:rPr>
              <a:t>tensiunii</a:t>
            </a:r>
            <a:r>
              <a:rPr lang="en-US" b="0" i="0" dirty="0">
                <a:solidFill>
                  <a:srgbClr val="212121"/>
                </a:solidFill>
                <a:effectLst/>
                <a:latin typeface="-apple-system"/>
              </a:rPr>
              <a:t> (dv/dt) </a:t>
            </a:r>
            <a:r>
              <a:rPr lang="en-US" b="0" i="0" dirty="0" err="1">
                <a:solidFill>
                  <a:srgbClr val="212121"/>
                </a:solidFill>
                <a:effectLst/>
                <a:latin typeface="-apple-system"/>
              </a:rPr>
              <a:t>aplicată</a:t>
            </a:r>
            <a:r>
              <a:rPr lang="en-US" b="0" i="0" dirty="0">
                <a:solidFill>
                  <a:srgbClr val="212121"/>
                </a:solidFill>
                <a:effectLst/>
                <a:latin typeface="-apple-system"/>
              </a:rPr>
              <a:t> la </a:t>
            </a:r>
            <a:r>
              <a:rPr lang="en-US" b="0" i="0" dirty="0" err="1">
                <a:solidFill>
                  <a:srgbClr val="212121"/>
                </a:solidFill>
                <a:effectLst/>
                <a:latin typeface="-apple-system"/>
              </a:rPr>
              <a:t>bornele</a:t>
            </a:r>
            <a:r>
              <a:rPr lang="en-US" b="0" i="0" dirty="0">
                <a:solidFill>
                  <a:srgbClr val="212121"/>
                </a:solidFill>
                <a:effectLst/>
                <a:latin typeface="-apple-system"/>
              </a:rPr>
              <a:t> lor. Când </a:t>
            </a:r>
            <a:r>
              <a:rPr lang="en-US" b="0" i="0" dirty="0" err="1">
                <a:solidFill>
                  <a:srgbClr val="212121"/>
                </a:solidFill>
                <a:effectLst/>
                <a:latin typeface="-apple-system"/>
              </a:rPr>
              <a:t>viteza</a:t>
            </a:r>
            <a:r>
              <a:rPr lang="en-US" b="0" i="0" dirty="0">
                <a:solidFill>
                  <a:srgbClr val="212121"/>
                </a:solidFill>
                <a:effectLst/>
                <a:latin typeface="-apple-system"/>
              </a:rPr>
              <a:t> de </a:t>
            </a:r>
            <a:r>
              <a:rPr lang="en-US" b="0" i="0" dirty="0" err="1">
                <a:solidFill>
                  <a:srgbClr val="212121"/>
                </a:solidFill>
                <a:effectLst/>
                <a:latin typeface="-apple-system"/>
              </a:rPr>
              <a:t>modificare</a:t>
            </a:r>
            <a:r>
              <a:rPr lang="en-US" b="0" i="0" dirty="0">
                <a:solidFill>
                  <a:srgbClr val="212121"/>
                </a:solidFill>
                <a:effectLst/>
                <a:latin typeface="-apple-system"/>
              </a:rPr>
              <a:t> a </a:t>
            </a:r>
            <a:r>
              <a:rPr lang="en-US" b="0" i="0" dirty="0" err="1">
                <a:solidFill>
                  <a:srgbClr val="212121"/>
                </a:solidFill>
                <a:effectLst/>
                <a:latin typeface="-apple-system"/>
              </a:rPr>
              <a:t>tensiunii</a:t>
            </a:r>
            <a:r>
              <a:rPr lang="en-US" b="0" i="0" dirty="0">
                <a:solidFill>
                  <a:srgbClr val="212121"/>
                </a:solidFill>
                <a:effectLst/>
                <a:latin typeface="-apple-system"/>
              </a:rPr>
              <a:t> </a:t>
            </a:r>
            <a:r>
              <a:rPr lang="en-US" b="0" i="0" dirty="0" err="1">
                <a:solidFill>
                  <a:srgbClr val="212121"/>
                </a:solidFill>
                <a:effectLst/>
                <a:latin typeface="-apple-system"/>
              </a:rPr>
              <a:t>depășește</a:t>
            </a:r>
            <a:r>
              <a:rPr lang="en-US" b="0" i="0" dirty="0">
                <a:solidFill>
                  <a:srgbClr val="212121"/>
                </a:solidFill>
                <a:effectLst/>
                <a:latin typeface="-apple-system"/>
              </a:rPr>
              <a:t> un </a:t>
            </a:r>
            <a:r>
              <a:rPr lang="en-US" b="0" i="0" dirty="0" err="1">
                <a:solidFill>
                  <a:srgbClr val="212121"/>
                </a:solidFill>
                <a:effectLst/>
                <a:latin typeface="-apple-system"/>
              </a:rPr>
              <a:t>anumit</a:t>
            </a:r>
            <a:r>
              <a:rPr lang="en-US" b="0" i="0" dirty="0">
                <a:solidFill>
                  <a:srgbClr val="212121"/>
                </a:solidFill>
                <a:effectLst/>
                <a:latin typeface="-apple-system"/>
              </a:rPr>
              <a:t> </a:t>
            </a:r>
            <a:r>
              <a:rPr lang="en-US" b="0" i="0" dirty="0" err="1">
                <a:solidFill>
                  <a:srgbClr val="212121"/>
                </a:solidFill>
                <a:effectLst/>
                <a:latin typeface="-apple-system"/>
              </a:rPr>
              <a:t>prag</a:t>
            </a:r>
            <a:r>
              <a:rPr lang="en-US" b="0" i="0" dirty="0">
                <a:solidFill>
                  <a:srgbClr val="212121"/>
                </a:solidFill>
                <a:effectLst/>
                <a:latin typeface="-apple-system"/>
              </a:rPr>
              <a:t>, </a:t>
            </a:r>
            <a:r>
              <a:rPr lang="en-US" b="0" i="0" dirty="0" err="1">
                <a:solidFill>
                  <a:srgbClr val="212121"/>
                </a:solidFill>
                <a:effectLst/>
                <a:latin typeface="-apple-system"/>
              </a:rPr>
              <a:t>tiristorul</a:t>
            </a:r>
            <a:r>
              <a:rPr lang="en-US" b="0" i="0" dirty="0">
                <a:solidFill>
                  <a:srgbClr val="212121"/>
                </a:solidFill>
                <a:effectLst/>
                <a:latin typeface="-apple-system"/>
              </a:rPr>
              <a:t> se </a:t>
            </a:r>
            <a:r>
              <a:rPr lang="en-US" b="0" i="0" dirty="0" err="1">
                <a:solidFill>
                  <a:srgbClr val="212121"/>
                </a:solidFill>
                <a:effectLst/>
                <a:latin typeface="-apple-system"/>
              </a:rPr>
              <a:t>poate</a:t>
            </a:r>
            <a:r>
              <a:rPr lang="en-US" b="0" i="0" dirty="0">
                <a:solidFill>
                  <a:srgbClr val="212121"/>
                </a:solidFill>
                <a:effectLst/>
                <a:latin typeface="-apple-system"/>
              </a:rPr>
              <a:t> </a:t>
            </a:r>
            <a:r>
              <a:rPr lang="en-US" b="0" i="0" dirty="0" err="1">
                <a:solidFill>
                  <a:srgbClr val="212121"/>
                </a:solidFill>
                <a:effectLst/>
                <a:latin typeface="-apple-system"/>
              </a:rPr>
              <a:t>declanșa</a:t>
            </a:r>
            <a:r>
              <a:rPr lang="en-US" b="0" i="0" dirty="0">
                <a:solidFill>
                  <a:srgbClr val="212121"/>
                </a:solidFill>
                <a:effectLst/>
                <a:latin typeface="-apple-system"/>
              </a:rPr>
              <a:t> </a:t>
            </a:r>
            <a:r>
              <a:rPr lang="en-US" b="0" i="0" dirty="0" err="1">
                <a:solidFill>
                  <a:srgbClr val="212121"/>
                </a:solidFill>
                <a:effectLst/>
                <a:latin typeface="-apple-system"/>
              </a:rPr>
              <a:t>neintenționat</a:t>
            </a:r>
            <a:r>
              <a:rPr lang="en-US" b="0" i="0" dirty="0">
                <a:solidFill>
                  <a:srgbClr val="212121"/>
                </a:solidFill>
                <a:effectLst/>
                <a:latin typeface="-apple-system"/>
              </a:rPr>
              <a:t>. </a:t>
            </a:r>
            <a:r>
              <a:rPr lang="en-US" b="0" i="0" dirty="0" err="1">
                <a:solidFill>
                  <a:srgbClr val="212121"/>
                </a:solidFill>
                <a:effectLst/>
                <a:latin typeface="-apple-system"/>
              </a:rPr>
              <a:t>Trebuie</a:t>
            </a:r>
            <a:r>
              <a:rPr lang="en-US" b="0" i="0" dirty="0">
                <a:solidFill>
                  <a:srgbClr val="212121"/>
                </a:solidFill>
                <a:effectLst/>
                <a:latin typeface="-apple-system"/>
              </a:rPr>
              <a:t> </a:t>
            </a:r>
            <a:r>
              <a:rPr lang="en-US" b="0" i="0" dirty="0" err="1">
                <a:solidFill>
                  <a:srgbClr val="212121"/>
                </a:solidFill>
                <a:effectLst/>
                <a:latin typeface="-apple-system"/>
              </a:rPr>
              <a:t>avut</a:t>
            </a:r>
            <a:r>
              <a:rPr lang="en-US" b="0" i="0" dirty="0">
                <a:solidFill>
                  <a:srgbClr val="212121"/>
                </a:solidFill>
                <a:effectLst/>
                <a:latin typeface="-apple-system"/>
              </a:rPr>
              <a:t> </a:t>
            </a:r>
            <a:r>
              <a:rPr lang="en-US" b="0" i="0" dirty="0" err="1">
                <a:solidFill>
                  <a:srgbClr val="212121"/>
                </a:solidFill>
                <a:effectLst/>
                <a:latin typeface="-apple-system"/>
              </a:rPr>
              <a:t>grijă</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a:t>
            </a:r>
            <a:r>
              <a:rPr lang="en-US" b="0" i="0" dirty="0" err="1">
                <a:solidFill>
                  <a:srgbClr val="212121"/>
                </a:solidFill>
                <a:effectLst/>
                <a:latin typeface="-apple-system"/>
              </a:rPr>
              <a:t>evita</a:t>
            </a:r>
            <a:r>
              <a:rPr lang="en-US" b="0" i="0" dirty="0">
                <a:solidFill>
                  <a:srgbClr val="212121"/>
                </a:solidFill>
                <a:effectLst/>
                <a:latin typeface="-apple-system"/>
              </a:rPr>
              <a:t> </a:t>
            </a:r>
            <a:r>
              <a:rPr lang="en-US" b="0" i="0" dirty="0" err="1">
                <a:solidFill>
                  <a:srgbClr val="212121"/>
                </a:solidFill>
                <a:effectLst/>
                <a:latin typeface="-apple-system"/>
              </a:rPr>
              <a:t>declanșarea</a:t>
            </a:r>
            <a:r>
              <a:rPr lang="en-US" b="0" i="0" dirty="0">
                <a:solidFill>
                  <a:srgbClr val="212121"/>
                </a:solidFill>
                <a:effectLst/>
                <a:latin typeface="-apple-system"/>
              </a:rPr>
              <a:t> </a:t>
            </a:r>
            <a:r>
              <a:rPr lang="en-US" b="0" i="0" dirty="0" err="1">
                <a:solidFill>
                  <a:srgbClr val="212121"/>
                </a:solidFill>
                <a:effectLst/>
                <a:latin typeface="-apple-system"/>
              </a:rPr>
              <a:t>neintenționată</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medii</a:t>
            </a:r>
            <a:r>
              <a:rPr lang="en-US" b="0" i="0" dirty="0">
                <a:solidFill>
                  <a:srgbClr val="212121"/>
                </a:solidFill>
                <a:effectLst/>
                <a:latin typeface="-apple-system"/>
              </a:rPr>
              <a:t> cu dv/dt </a:t>
            </a:r>
            <a:r>
              <a:rPr lang="en-US" b="0" i="0" dirty="0" err="1">
                <a:solidFill>
                  <a:srgbClr val="212121"/>
                </a:solidFill>
                <a:effectLst/>
                <a:latin typeface="-apple-system"/>
              </a:rPr>
              <a:t>ridicat</a:t>
            </a:r>
            <a:r>
              <a:rPr lang="en-US" b="0" i="0" dirty="0">
                <a:solidFill>
                  <a:srgbClr val="212121"/>
                </a:solidFill>
                <a:effectLst/>
                <a:latin typeface="-apple-system"/>
              </a:rPr>
              <a:t>.</a:t>
            </a:r>
          </a:p>
          <a:p>
            <a:pPr algn="l"/>
            <a:r>
              <a:rPr lang="en-US" b="0" i="0" dirty="0" err="1">
                <a:solidFill>
                  <a:srgbClr val="212121"/>
                </a:solidFill>
                <a:effectLst/>
                <a:latin typeface="-apple-system"/>
              </a:rPr>
              <a:t>Luați</a:t>
            </a:r>
            <a:r>
              <a:rPr lang="en-US" b="0" i="0" dirty="0">
                <a:solidFill>
                  <a:srgbClr val="212121"/>
                </a:solidFill>
                <a:effectLst/>
                <a:latin typeface="-apple-system"/>
              </a:rPr>
              <a:t>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considerare</a:t>
            </a:r>
            <a:r>
              <a:rPr lang="en-US" b="0" i="0" dirty="0">
                <a:solidFill>
                  <a:srgbClr val="212121"/>
                </a:solidFill>
                <a:effectLst/>
                <a:latin typeface="-apple-system"/>
              </a:rPr>
              <a:t> </a:t>
            </a:r>
            <a:r>
              <a:rPr lang="en-US" b="0" i="0" dirty="0" err="1">
                <a:solidFill>
                  <a:srgbClr val="212121"/>
                </a:solidFill>
                <a:effectLst/>
                <a:latin typeface="-apple-system"/>
              </a:rPr>
              <a:t>capacitatea</a:t>
            </a:r>
            <a:r>
              <a:rPr lang="en-US" b="0" i="0" dirty="0">
                <a:solidFill>
                  <a:srgbClr val="212121"/>
                </a:solidFill>
                <a:effectLst/>
                <a:latin typeface="-apple-system"/>
              </a:rPr>
              <a:t> </a:t>
            </a:r>
            <a:r>
              <a:rPr lang="en-US" b="0" i="0" dirty="0" err="1">
                <a:solidFill>
                  <a:srgbClr val="212121"/>
                </a:solidFill>
                <a:effectLst/>
                <a:latin typeface="-apple-system"/>
              </a:rPr>
              <a:t>joncțiunii</a:t>
            </a:r>
            <a:r>
              <a:rPr lang="en-US" b="0" i="0" dirty="0">
                <a:solidFill>
                  <a:srgbClr val="212121"/>
                </a:solidFill>
                <a:effectLst/>
                <a:latin typeface="-apple-system"/>
              </a:rPr>
              <a:t> </a:t>
            </a:r>
            <a:r>
              <a:rPr lang="en-US" b="0" i="0" dirty="0" err="1">
                <a:solidFill>
                  <a:srgbClr val="212121"/>
                </a:solidFill>
                <a:effectLst/>
                <a:latin typeface="-apple-system"/>
              </a:rPr>
              <a:t>Cj</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t>
            </a:r>
            <a:r>
              <a:rPr lang="en-US" b="0" i="0" dirty="0" err="1">
                <a:solidFill>
                  <a:srgbClr val="212121"/>
                </a:solidFill>
                <a:effectLst/>
                <a:latin typeface="-apple-system"/>
              </a:rPr>
              <a:t>fiecare</a:t>
            </a:r>
            <a:r>
              <a:rPr lang="en-US" b="0" i="0" dirty="0">
                <a:solidFill>
                  <a:srgbClr val="212121"/>
                </a:solidFill>
                <a:effectLst/>
                <a:latin typeface="-apple-system"/>
              </a:rPr>
              <a:t> </a:t>
            </a:r>
            <a:r>
              <a:rPr lang="en-US" b="0" i="0" dirty="0" err="1">
                <a:solidFill>
                  <a:srgbClr val="212121"/>
                </a:solidFill>
                <a:effectLst/>
                <a:latin typeface="-apple-system"/>
              </a:rPr>
              <a:t>condensator</a:t>
            </a:r>
            <a:r>
              <a:rPr lang="en-US" b="0" i="0" dirty="0">
                <a:solidFill>
                  <a:srgbClr val="212121"/>
                </a:solidFill>
                <a:effectLst/>
                <a:latin typeface="-apple-system"/>
              </a:rPr>
              <a:t>,  </a:t>
            </a:r>
            <a:r>
              <a:rPr lang="en-US" b="0" i="0" dirty="0" err="1">
                <a:solidFill>
                  <a:srgbClr val="212121"/>
                </a:solidFill>
                <a:effectLst/>
                <a:latin typeface="-apple-system"/>
              </a:rPr>
              <a:t>Dacă</a:t>
            </a:r>
            <a:r>
              <a:rPr lang="en-US" b="0" i="0" dirty="0">
                <a:solidFill>
                  <a:srgbClr val="212121"/>
                </a:solidFill>
                <a:effectLst/>
                <a:latin typeface="-apple-system"/>
              </a:rPr>
              <a:t> se </a:t>
            </a:r>
            <a:r>
              <a:rPr lang="en-US" b="0" i="0" dirty="0" err="1">
                <a:solidFill>
                  <a:srgbClr val="212121"/>
                </a:solidFill>
                <a:effectLst/>
                <a:latin typeface="-apple-system"/>
              </a:rPr>
              <a:t>presupune</a:t>
            </a:r>
            <a:r>
              <a:rPr lang="en-US" b="0" i="0" dirty="0">
                <a:solidFill>
                  <a:srgbClr val="212121"/>
                </a:solidFill>
                <a:effectLst/>
                <a:latin typeface="-apple-system"/>
              </a:rPr>
              <a:t> </a:t>
            </a:r>
            <a:r>
              <a:rPr lang="en-US" b="0" i="0" dirty="0" err="1">
                <a:solidFill>
                  <a:srgbClr val="212121"/>
                </a:solidFill>
                <a:effectLst/>
                <a:latin typeface="-apple-system"/>
              </a:rPr>
              <a:t>că</a:t>
            </a:r>
            <a:r>
              <a:rPr lang="en-US" b="0" i="0" dirty="0">
                <a:solidFill>
                  <a:srgbClr val="212121"/>
                </a:solidFill>
                <a:effectLst/>
                <a:latin typeface="-apple-system"/>
              </a:rPr>
              <a:t> tot </a:t>
            </a:r>
            <a:r>
              <a:rPr lang="en-US" b="0" i="0" dirty="0" err="1">
                <a:solidFill>
                  <a:srgbClr val="212121"/>
                </a:solidFill>
                <a:effectLst/>
                <a:latin typeface="-apple-system"/>
              </a:rPr>
              <a:t>curentul</a:t>
            </a:r>
            <a:r>
              <a:rPr lang="en-US" b="0" i="0" dirty="0">
                <a:solidFill>
                  <a:srgbClr val="212121"/>
                </a:solidFill>
                <a:effectLst/>
                <a:latin typeface="-apple-system"/>
              </a:rPr>
              <a:t> direct </a:t>
            </a:r>
            <a:r>
              <a:rPr lang="en-US" b="0" i="0" dirty="0" err="1">
                <a:solidFill>
                  <a:srgbClr val="212121"/>
                </a:solidFill>
                <a:effectLst/>
                <a:latin typeface="-apple-system"/>
              </a:rPr>
              <a:t>va</a:t>
            </a:r>
            <a:r>
              <a:rPr lang="en-US" b="0" i="0" dirty="0">
                <a:solidFill>
                  <a:srgbClr val="212121"/>
                </a:solidFill>
                <a:effectLst/>
                <a:latin typeface="-apple-system"/>
              </a:rPr>
              <a:t> </a:t>
            </a:r>
            <a:r>
              <a:rPr lang="en-US" b="0" i="0" dirty="0" err="1">
                <a:solidFill>
                  <a:srgbClr val="212121"/>
                </a:solidFill>
                <a:effectLst/>
                <a:latin typeface="-apple-system"/>
              </a:rPr>
              <a:t>trece</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joncțiunea</a:t>
            </a:r>
            <a:r>
              <a:rPr lang="en-US" b="0" i="0" dirty="0">
                <a:solidFill>
                  <a:srgbClr val="212121"/>
                </a:solidFill>
                <a:effectLst/>
                <a:latin typeface="-apple-system"/>
              </a:rPr>
              <a:t> </a:t>
            </a:r>
            <a:r>
              <a:rPr lang="en-US" b="0" i="0" dirty="0" err="1">
                <a:solidFill>
                  <a:srgbClr val="212121"/>
                </a:solidFill>
                <a:effectLst/>
                <a:latin typeface="-apple-system"/>
              </a:rPr>
              <a:t>polarizată</a:t>
            </a:r>
            <a:r>
              <a:rPr lang="en-US" b="0" i="0" dirty="0">
                <a:solidFill>
                  <a:srgbClr val="212121"/>
                </a:solidFill>
                <a:effectLst/>
                <a:latin typeface="-apple-system"/>
              </a:rPr>
              <a:t> </a:t>
            </a:r>
            <a:r>
              <a:rPr lang="en-US" b="0" i="0" dirty="0" err="1">
                <a:solidFill>
                  <a:srgbClr val="212121"/>
                </a:solidFill>
                <a:effectLst/>
                <a:latin typeface="-apple-system"/>
              </a:rPr>
              <a:t>inversă</a:t>
            </a:r>
            <a:r>
              <a:rPr lang="en-US" b="0" i="0" dirty="0">
                <a:solidFill>
                  <a:srgbClr val="212121"/>
                </a:solidFill>
                <a:effectLst/>
                <a:latin typeface="-apple-system"/>
              </a:rPr>
              <a:t> j2, </a:t>
            </a:r>
            <a:r>
              <a:rPr lang="en-US" b="0" i="0" dirty="0" err="1">
                <a:solidFill>
                  <a:srgbClr val="212121"/>
                </a:solidFill>
                <a:effectLst/>
                <a:latin typeface="-apple-system"/>
              </a:rPr>
              <a:t>atunci</a:t>
            </a:r>
            <a:r>
              <a:rPr lang="en-US" b="0" i="0" dirty="0">
                <a:solidFill>
                  <a:srgbClr val="212121"/>
                </a:solidFill>
                <a:effectLst/>
                <a:latin typeface="-apple-system"/>
              </a:rPr>
              <a:t> </a:t>
            </a:r>
            <a:r>
              <a:rPr lang="en-US" b="0" i="0" dirty="0" err="1">
                <a:solidFill>
                  <a:srgbClr val="212121"/>
                </a:solidFill>
                <a:effectLst/>
                <a:latin typeface="-apple-system"/>
              </a:rPr>
              <a:t>curentul</a:t>
            </a:r>
            <a:r>
              <a:rPr lang="en-US" b="0" i="0" dirty="0">
                <a:solidFill>
                  <a:srgbClr val="212121"/>
                </a:solidFill>
                <a:effectLst/>
                <a:latin typeface="-apple-system"/>
              </a:rPr>
              <a:t> de </a:t>
            </a:r>
            <a:r>
              <a:rPr lang="en-US" b="0" i="0" dirty="0" err="1">
                <a:solidFill>
                  <a:srgbClr val="212121"/>
                </a:solidFill>
                <a:effectLst/>
                <a:latin typeface="-apple-system"/>
              </a:rPr>
              <a:t>încărcare</a:t>
            </a:r>
            <a:r>
              <a:rPr lang="en-US" b="0" i="0" dirty="0">
                <a:solidFill>
                  <a:srgbClr val="212121"/>
                </a:solidFill>
                <a:effectLst/>
                <a:latin typeface="-apple-system"/>
              </a:rPr>
              <a:t> </a:t>
            </a:r>
            <a:r>
              <a:rPr lang="en-US" b="0" i="0" dirty="0" err="1">
                <a:solidFill>
                  <a:srgbClr val="212121"/>
                </a:solidFill>
                <a:effectLst/>
                <a:latin typeface="-apple-system"/>
              </a:rPr>
              <a:t>prin</a:t>
            </a:r>
            <a:r>
              <a:rPr lang="en-US" b="0" i="0" dirty="0">
                <a:solidFill>
                  <a:srgbClr val="212121"/>
                </a:solidFill>
                <a:effectLst/>
                <a:latin typeface="-apple-system"/>
              </a:rPr>
              <a:t> </a:t>
            </a:r>
            <a:r>
              <a:rPr lang="en-US" b="0" i="0" dirty="0" err="1">
                <a:solidFill>
                  <a:srgbClr val="212121"/>
                </a:solidFill>
                <a:effectLst/>
                <a:latin typeface="-apple-system"/>
              </a:rPr>
              <a:t>joncțiune</a:t>
            </a:r>
            <a:r>
              <a:rPr lang="en-US" b="0" i="0" dirty="0">
                <a:solidFill>
                  <a:srgbClr val="212121"/>
                </a:solidFill>
                <a:effectLst/>
                <a:latin typeface="-apple-system"/>
              </a:rPr>
              <a:t> </a:t>
            </a:r>
            <a:r>
              <a:rPr lang="en-US" b="0" i="0" dirty="0" err="1">
                <a:solidFill>
                  <a:srgbClr val="212121"/>
                </a:solidFill>
                <a:effectLst/>
                <a:latin typeface="-apple-system"/>
              </a:rPr>
              <a:t>este</a:t>
            </a:r>
            <a:r>
              <a:rPr lang="en-US" b="0" i="0" dirty="0">
                <a:solidFill>
                  <a:srgbClr val="212121"/>
                </a:solidFill>
                <a:effectLst/>
                <a:latin typeface="-apple-system"/>
              </a:rPr>
              <a:t> </a:t>
            </a:r>
            <a:r>
              <a:rPr lang="en-US" b="0" i="0" dirty="0" err="1">
                <a:solidFill>
                  <a:srgbClr val="212121"/>
                </a:solidFill>
                <a:effectLst/>
                <a:latin typeface="-apple-system"/>
              </a:rPr>
              <a:t>furnizat</a:t>
            </a:r>
            <a:r>
              <a:rPr lang="en-US" b="0" i="0" dirty="0">
                <a:solidFill>
                  <a:srgbClr val="212121"/>
                </a:solidFill>
                <a:effectLst/>
                <a:latin typeface="-apple-system"/>
              </a:rPr>
              <a:t> de. </a:t>
            </a:r>
            <a:r>
              <a:rPr lang="en-US" b="0" i="0" dirty="0" err="1">
                <a:solidFill>
                  <a:srgbClr val="212121"/>
                </a:solidFill>
                <a:effectLst/>
                <a:latin typeface="-apple-system"/>
              </a:rPr>
              <a:t>În</a:t>
            </a:r>
            <a:r>
              <a:rPr lang="en-US" b="0" i="0" dirty="0">
                <a:solidFill>
                  <a:srgbClr val="212121"/>
                </a:solidFill>
                <a:effectLst/>
                <a:latin typeface="-apple-system"/>
              </a:rPr>
              <a:t> </a:t>
            </a:r>
            <a:r>
              <a:rPr lang="en-US" b="0" i="0" dirty="0" err="1">
                <a:solidFill>
                  <a:srgbClr val="212121"/>
                </a:solidFill>
                <a:effectLst/>
                <a:latin typeface="-apple-system"/>
              </a:rPr>
              <a:t>unele</a:t>
            </a:r>
            <a:r>
              <a:rPr lang="en-US" b="0" i="0" dirty="0">
                <a:solidFill>
                  <a:srgbClr val="212121"/>
                </a:solidFill>
                <a:effectLst/>
                <a:latin typeface="-apple-system"/>
              </a:rPr>
              <a:t> </a:t>
            </a:r>
            <a:r>
              <a:rPr lang="en-US" b="0" i="0" dirty="0" err="1">
                <a:solidFill>
                  <a:srgbClr val="212121"/>
                </a:solidFill>
                <a:effectLst/>
                <a:latin typeface="-apple-system"/>
              </a:rPr>
              <a:t>aplicații</a:t>
            </a:r>
            <a:r>
              <a:rPr lang="en-US" b="0" i="0" dirty="0">
                <a:solidFill>
                  <a:srgbClr val="212121"/>
                </a:solidFill>
                <a:effectLst/>
                <a:latin typeface="-apple-system"/>
              </a:rPr>
              <a:t>, </a:t>
            </a:r>
            <a:r>
              <a:rPr lang="en-US" b="0" i="0" dirty="0" err="1">
                <a:solidFill>
                  <a:srgbClr val="212121"/>
                </a:solidFill>
                <a:effectLst/>
                <a:latin typeface="-apple-system"/>
              </a:rPr>
              <a:t>circuite</a:t>
            </a:r>
            <a:r>
              <a:rPr lang="en-US" b="0" i="0" dirty="0">
                <a:solidFill>
                  <a:srgbClr val="212121"/>
                </a:solidFill>
                <a:effectLst/>
                <a:latin typeface="-apple-system"/>
              </a:rPr>
              <a:t> </a:t>
            </a:r>
            <a:r>
              <a:rPr lang="en-US" b="0" i="0" dirty="0" err="1">
                <a:solidFill>
                  <a:srgbClr val="212121"/>
                </a:solidFill>
                <a:effectLst/>
                <a:latin typeface="-apple-system"/>
              </a:rPr>
              <a:t>speciale</a:t>
            </a:r>
            <a:r>
              <a:rPr lang="en-US" b="0" i="0" dirty="0">
                <a:solidFill>
                  <a:srgbClr val="212121"/>
                </a:solidFill>
                <a:effectLst/>
                <a:latin typeface="-apple-system"/>
              </a:rPr>
              <a:t> de </a:t>
            </a:r>
            <a:r>
              <a:rPr lang="en-US" b="0" i="0" dirty="0" err="1">
                <a:solidFill>
                  <a:srgbClr val="212121"/>
                </a:solidFill>
                <a:effectLst/>
                <a:latin typeface="-apple-system"/>
              </a:rPr>
              <a:t>protecție</a:t>
            </a:r>
            <a:r>
              <a:rPr lang="en-US" b="0" i="0" dirty="0">
                <a:solidFill>
                  <a:srgbClr val="212121"/>
                </a:solidFill>
                <a:effectLst/>
                <a:latin typeface="-apple-system"/>
              </a:rPr>
              <a:t> dv/dt sunt </a:t>
            </a:r>
            <a:r>
              <a:rPr lang="en-US" b="0" i="0" dirty="0" err="1">
                <a:solidFill>
                  <a:srgbClr val="212121"/>
                </a:solidFill>
                <a:effectLst/>
                <a:latin typeface="-apple-system"/>
              </a:rPr>
              <a:t>utilizate</a:t>
            </a:r>
            <a:r>
              <a:rPr lang="en-US" b="0" i="0" dirty="0">
                <a:solidFill>
                  <a:srgbClr val="212121"/>
                </a:solidFill>
                <a:effectLst/>
                <a:latin typeface="-apple-system"/>
              </a:rPr>
              <a:t> </a:t>
            </a:r>
            <a:r>
              <a:rPr lang="en-US" b="0" i="0" dirty="0" err="1">
                <a:solidFill>
                  <a:srgbClr val="212121"/>
                </a:solidFill>
                <a:effectLst/>
                <a:latin typeface="-apple-system"/>
              </a:rPr>
              <a:t>pentru</a:t>
            </a:r>
            <a:r>
              <a:rPr lang="en-US" b="0" i="0" dirty="0">
                <a:solidFill>
                  <a:srgbClr val="212121"/>
                </a:solidFill>
                <a:effectLst/>
                <a:latin typeface="-apple-system"/>
              </a:rPr>
              <a:t> a </a:t>
            </a:r>
            <a:r>
              <a:rPr lang="en-US" b="0" i="0" dirty="0" err="1">
                <a:solidFill>
                  <a:srgbClr val="212121"/>
                </a:solidFill>
                <a:effectLst/>
                <a:latin typeface="-apple-system"/>
              </a:rPr>
              <a:t>preveni</a:t>
            </a:r>
            <a:r>
              <a:rPr lang="en-US" b="0" i="0" dirty="0">
                <a:solidFill>
                  <a:srgbClr val="212121"/>
                </a:solidFill>
                <a:effectLst/>
                <a:latin typeface="-apple-system"/>
              </a:rPr>
              <a:t> </a:t>
            </a:r>
            <a:r>
              <a:rPr lang="en-US" b="0" i="0" dirty="0" err="1">
                <a:solidFill>
                  <a:srgbClr val="212121"/>
                </a:solidFill>
                <a:effectLst/>
                <a:latin typeface="-apple-system"/>
              </a:rPr>
              <a:t>declanșarea</a:t>
            </a:r>
            <a:r>
              <a:rPr lang="en-US" b="0" i="0" dirty="0">
                <a:solidFill>
                  <a:srgbClr val="212121"/>
                </a:solidFill>
                <a:effectLst/>
                <a:latin typeface="-apple-system"/>
              </a:rPr>
              <a:t> </a:t>
            </a:r>
            <a:r>
              <a:rPr lang="en-US" b="0" i="0" dirty="0" err="1">
                <a:solidFill>
                  <a:srgbClr val="212121"/>
                </a:solidFill>
                <a:effectLst/>
                <a:latin typeface="-apple-system"/>
              </a:rPr>
              <a:t>falsă</a:t>
            </a:r>
            <a:r>
              <a:rPr lang="en-US" b="0" i="0" dirty="0">
                <a:solidFill>
                  <a:srgbClr val="212121"/>
                </a:solidFill>
                <a:effectLst/>
                <a:latin typeface="-apple-system"/>
              </a:rPr>
              <a:t>.</a:t>
            </a:r>
            <a:endParaRPr lang="en-US" dirty="0"/>
          </a:p>
        </p:txBody>
      </p:sp>
    </p:spTree>
    <p:extLst>
      <p:ext uri="{BB962C8B-B14F-4D97-AF65-F5344CB8AC3E}">
        <p14:creationId xmlns:p14="http://schemas.microsoft.com/office/powerpoint/2010/main" val="382916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BA59E8D3-D234-4726-25DA-180D533426B9}"/>
              </a:ext>
            </a:extLst>
          </p:cNvPr>
          <p:cNvSpPr>
            <a:spLocks noGrp="1"/>
          </p:cNvSpPr>
          <p:nvPr>
            <p:ph idx="1"/>
          </p:nvPr>
        </p:nvSpPr>
        <p:spPr>
          <a:xfrm>
            <a:off x="498765" y="282632"/>
            <a:ext cx="11421686" cy="6575368"/>
          </a:xfrm>
        </p:spPr>
        <p:txBody>
          <a:bodyPr>
            <a:normAutofit fontScale="85000" lnSpcReduction="20000"/>
          </a:bodyPr>
          <a:lstStyle/>
          <a:p>
            <a:pPr marL="0" indent="0">
              <a:buNone/>
            </a:pPr>
            <a:r>
              <a:rPr lang="en-US" dirty="0" err="1"/>
              <a:t>În</a:t>
            </a:r>
            <a:r>
              <a:rPr lang="en-US" dirty="0"/>
              <a:t> </a:t>
            </a:r>
            <a:r>
              <a:rPr lang="en-US" dirty="0" err="1"/>
              <a:t>starea</a:t>
            </a:r>
            <a:r>
              <a:rPr lang="en-US" dirty="0"/>
              <a:t> de </a:t>
            </a:r>
            <a:r>
              <a:rPr lang="en-US" dirty="0" err="1"/>
              <a:t>blocare</a:t>
            </a:r>
            <a:r>
              <a:rPr lang="en-US" dirty="0"/>
              <a:t> </a:t>
            </a:r>
            <a:r>
              <a:rPr lang="en-US" dirty="0" err="1"/>
              <a:t>directă</a:t>
            </a:r>
            <a:r>
              <a:rPr lang="en-US" dirty="0"/>
              <a:t>, </a:t>
            </a:r>
            <a:r>
              <a:rPr lang="en-US" dirty="0" err="1"/>
              <a:t>adică</a:t>
            </a:r>
            <a:r>
              <a:rPr lang="en-US" dirty="0"/>
              <a:t> </a:t>
            </a:r>
            <a:r>
              <a:rPr lang="en-US" dirty="0" err="1"/>
              <a:t>anodul</a:t>
            </a:r>
            <a:r>
              <a:rPr lang="en-US" dirty="0"/>
              <a:t> </a:t>
            </a:r>
            <a:r>
              <a:rPr lang="en-US" dirty="0" err="1"/>
              <a:t>este</a:t>
            </a:r>
            <a:r>
              <a:rPr lang="en-US" dirty="0"/>
              <a:t> </a:t>
            </a:r>
            <a:r>
              <a:rPr lang="en-US" dirty="0" err="1"/>
              <a:t>mai</a:t>
            </a:r>
            <a:r>
              <a:rPr lang="en-US" dirty="0"/>
              <a:t> </a:t>
            </a:r>
            <a:r>
              <a:rPr lang="en-US" dirty="0" err="1"/>
              <a:t>pozitiv</a:t>
            </a:r>
            <a:r>
              <a:rPr lang="en-US" dirty="0"/>
              <a:t> </a:t>
            </a:r>
            <a:r>
              <a:rPr lang="en-US" dirty="0" err="1"/>
              <a:t>decât</a:t>
            </a:r>
            <a:r>
              <a:rPr lang="en-US" dirty="0"/>
              <a:t> </a:t>
            </a:r>
            <a:r>
              <a:rPr lang="en-US" dirty="0" err="1"/>
              <a:t>catodul</a:t>
            </a:r>
            <a:r>
              <a:rPr lang="en-US" dirty="0"/>
              <a:t>, </a:t>
            </a:r>
            <a:r>
              <a:rPr lang="en-US" dirty="0" err="1"/>
              <a:t>joncțiunile</a:t>
            </a:r>
            <a:r>
              <a:rPr lang="en-US" dirty="0"/>
              <a:t> J1 </a:t>
            </a:r>
            <a:r>
              <a:rPr lang="en-US" dirty="0" err="1"/>
              <a:t>și</a:t>
            </a:r>
            <a:r>
              <a:rPr lang="en-US" dirty="0"/>
              <a:t> J3 sunt </a:t>
            </a:r>
            <a:r>
              <a:rPr lang="en-US" dirty="0" err="1"/>
              <a:t>polarizate</a:t>
            </a:r>
            <a:r>
              <a:rPr lang="en-US" dirty="0"/>
              <a:t> direct </a:t>
            </a:r>
            <a:r>
              <a:rPr lang="en-US" dirty="0" err="1"/>
              <a:t>și</a:t>
            </a:r>
            <a:r>
              <a:rPr lang="en-US" dirty="0"/>
              <a:t> </a:t>
            </a:r>
            <a:r>
              <a:rPr lang="en-US" dirty="0" err="1"/>
              <a:t>joncțiunea</a:t>
            </a:r>
            <a:r>
              <a:rPr lang="en-US" dirty="0"/>
              <a:t> J2 </a:t>
            </a:r>
            <a:r>
              <a:rPr lang="en-US" dirty="0" err="1"/>
              <a:t>este</a:t>
            </a:r>
            <a:r>
              <a:rPr lang="en-US" dirty="0"/>
              <a:t> </a:t>
            </a:r>
            <a:r>
              <a:rPr lang="en-US" dirty="0" err="1"/>
              <a:t>polarizată</a:t>
            </a:r>
            <a:r>
              <a:rPr lang="en-US" dirty="0"/>
              <a:t> invers. Deci, </a:t>
            </a:r>
            <a:r>
              <a:rPr lang="en-US" dirty="0" err="1"/>
              <a:t>joncțiunea</a:t>
            </a:r>
            <a:r>
              <a:rPr lang="en-US" dirty="0"/>
              <a:t> J2 se </a:t>
            </a:r>
            <a:r>
              <a:rPr lang="en-US" dirty="0" err="1"/>
              <a:t>comportă</a:t>
            </a:r>
            <a:r>
              <a:rPr lang="en-US" dirty="0"/>
              <a:t> ca un </a:t>
            </a:r>
            <a:r>
              <a:rPr lang="en-US" dirty="0" err="1"/>
              <a:t>condensator</a:t>
            </a:r>
            <a:r>
              <a:rPr lang="en-US" dirty="0"/>
              <a:t> (J1 </a:t>
            </a:r>
            <a:r>
              <a:rPr lang="en-US" dirty="0" err="1"/>
              <a:t>și</a:t>
            </a:r>
            <a:r>
              <a:rPr lang="en-US" dirty="0"/>
              <a:t> J3 ca </a:t>
            </a:r>
            <a:r>
              <a:rPr lang="en-US" dirty="0" err="1"/>
              <a:t>plăci</a:t>
            </a:r>
            <a:r>
              <a:rPr lang="en-US" dirty="0"/>
              <a:t> </a:t>
            </a:r>
            <a:r>
              <a:rPr lang="en-US" dirty="0" err="1"/>
              <a:t>conductoare</a:t>
            </a:r>
            <a:r>
              <a:rPr lang="en-US" dirty="0"/>
              <a:t> cu un dielectric J2) </a:t>
            </a:r>
            <a:r>
              <a:rPr lang="en-US" dirty="0" err="1"/>
              <a:t>datorită</a:t>
            </a:r>
            <a:r>
              <a:rPr lang="en-US" dirty="0"/>
              <a:t> </a:t>
            </a:r>
            <a:r>
              <a:rPr lang="en-US" dirty="0" err="1"/>
              <a:t>sarcinilor</a:t>
            </a:r>
            <a:r>
              <a:rPr lang="en-US" dirty="0"/>
              <a:t> de </a:t>
            </a:r>
            <a:r>
              <a:rPr lang="en-US" dirty="0" err="1"/>
              <a:t>spațiu</a:t>
            </a:r>
            <a:r>
              <a:rPr lang="en-US" dirty="0"/>
              <a:t> din </a:t>
            </a:r>
            <a:r>
              <a:rPr lang="en-US" dirty="0" err="1"/>
              <a:t>regiunea</a:t>
            </a:r>
            <a:r>
              <a:rPr lang="en-US" dirty="0"/>
              <a:t> de </a:t>
            </a:r>
            <a:r>
              <a:rPr lang="en-US" dirty="0" err="1"/>
              <a:t>epuizare</a:t>
            </a:r>
            <a:r>
              <a:rPr lang="en-US" dirty="0"/>
              <a:t>.</a:t>
            </a:r>
          </a:p>
          <a:p>
            <a:pPr marL="0" indent="0">
              <a:buNone/>
            </a:pPr>
            <a:r>
              <a:rPr lang="en-US" dirty="0"/>
              <a:t>   </a:t>
            </a:r>
            <a:r>
              <a:rPr lang="en-US" dirty="0" err="1"/>
              <a:t>Curentul</a:t>
            </a:r>
            <a:r>
              <a:rPr lang="en-US" dirty="0"/>
              <a:t> de </a:t>
            </a:r>
            <a:r>
              <a:rPr lang="en-US" dirty="0" err="1"/>
              <a:t>încărcare</a:t>
            </a:r>
            <a:r>
              <a:rPr lang="en-US" dirty="0"/>
              <a:t> al </a:t>
            </a:r>
            <a:r>
              <a:rPr lang="en-US" dirty="0" err="1"/>
              <a:t>condensatorului</a:t>
            </a:r>
            <a:r>
              <a:rPr lang="en-US" dirty="0"/>
              <a:t> </a:t>
            </a:r>
            <a:r>
              <a:rPr lang="en-US" dirty="0" err="1"/>
              <a:t>este</a:t>
            </a:r>
            <a:r>
              <a:rPr lang="en-US" dirty="0"/>
              <a:t>:  </a:t>
            </a:r>
            <a:r>
              <a:rPr lang="en-US" b="1" dirty="0">
                <a:solidFill>
                  <a:srgbClr val="FF0000"/>
                </a:solidFill>
              </a:rPr>
              <a:t>I</a:t>
            </a:r>
            <a:r>
              <a:rPr lang="en-US" sz="2100" b="1" dirty="0">
                <a:solidFill>
                  <a:srgbClr val="FF0000"/>
                </a:solidFill>
              </a:rPr>
              <a:t>C</a:t>
            </a:r>
            <a:r>
              <a:rPr lang="en-US" b="1" dirty="0">
                <a:solidFill>
                  <a:srgbClr val="FF0000"/>
                </a:solidFill>
              </a:rPr>
              <a:t> = </a:t>
            </a:r>
            <a:r>
              <a:rPr lang="en-US" b="1" dirty="0" err="1">
                <a:solidFill>
                  <a:srgbClr val="FF0000"/>
                </a:solidFill>
              </a:rPr>
              <a:t>dQ</a:t>
            </a:r>
            <a:r>
              <a:rPr lang="en-US" b="1" dirty="0">
                <a:solidFill>
                  <a:srgbClr val="FF0000"/>
                </a:solidFill>
              </a:rPr>
              <a:t> / dt  = d(</a:t>
            </a:r>
            <a:r>
              <a:rPr lang="en-US" b="1" dirty="0" err="1">
                <a:solidFill>
                  <a:srgbClr val="FF0000"/>
                </a:solidFill>
              </a:rPr>
              <a:t>C</a:t>
            </a:r>
            <a:r>
              <a:rPr lang="en-US" sz="2100" b="1" dirty="0" err="1">
                <a:solidFill>
                  <a:srgbClr val="FF0000"/>
                </a:solidFill>
              </a:rPr>
              <a:t>j</a:t>
            </a:r>
            <a:r>
              <a:rPr lang="en-US" b="1" dirty="0">
                <a:solidFill>
                  <a:srgbClr val="FF0000"/>
                </a:solidFill>
              </a:rPr>
              <a:t> v) / dt</a:t>
            </a:r>
          </a:p>
          <a:p>
            <a:r>
              <a:rPr lang="en-US" dirty="0" err="1"/>
              <a:t>Folosind</a:t>
            </a:r>
            <a:r>
              <a:rPr lang="en-US" dirty="0"/>
              <a:t> </a:t>
            </a:r>
            <a:r>
              <a:rPr lang="en-US" dirty="0" err="1"/>
              <a:t>diferențierea</a:t>
            </a:r>
            <a:r>
              <a:rPr lang="en-US" dirty="0"/>
              <a:t> </a:t>
            </a:r>
            <a:r>
              <a:rPr lang="en-US" dirty="0" err="1"/>
              <a:t>obținem</a:t>
            </a:r>
            <a:r>
              <a:rPr lang="en-US" dirty="0"/>
              <a:t>  </a:t>
            </a:r>
            <a:r>
              <a:rPr lang="en-US" b="1" dirty="0">
                <a:solidFill>
                  <a:srgbClr val="FF0000"/>
                </a:solidFill>
              </a:rPr>
              <a:t>= </a:t>
            </a:r>
            <a:r>
              <a:rPr lang="en-US" b="1" dirty="0" err="1">
                <a:solidFill>
                  <a:srgbClr val="FF0000"/>
                </a:solidFill>
              </a:rPr>
              <a:t>Cj</a:t>
            </a:r>
            <a:r>
              <a:rPr lang="en-US" b="1" dirty="0">
                <a:solidFill>
                  <a:srgbClr val="FF0000"/>
                </a:solidFill>
              </a:rPr>
              <a:t> dv / dt + v </a:t>
            </a:r>
            <a:r>
              <a:rPr lang="en-US" b="1" dirty="0" err="1">
                <a:solidFill>
                  <a:srgbClr val="FF0000"/>
                </a:solidFill>
              </a:rPr>
              <a:t>dCj</a:t>
            </a:r>
            <a:r>
              <a:rPr lang="en-US" b="1" dirty="0">
                <a:solidFill>
                  <a:srgbClr val="FF0000"/>
                </a:solidFill>
              </a:rPr>
              <a:t> / dt</a:t>
            </a:r>
          </a:p>
          <a:p>
            <a:r>
              <a:rPr lang="en-US" dirty="0" err="1"/>
              <a:t>Deoarece</a:t>
            </a:r>
            <a:r>
              <a:rPr lang="en-US" dirty="0"/>
              <a:t> </a:t>
            </a:r>
            <a:r>
              <a:rPr lang="en-US" dirty="0" err="1"/>
              <a:t>capacitatea</a:t>
            </a:r>
            <a:r>
              <a:rPr lang="en-US" dirty="0"/>
              <a:t> </a:t>
            </a:r>
            <a:r>
              <a:rPr lang="en-US" dirty="0" err="1"/>
              <a:t>joncțiunii</a:t>
            </a:r>
            <a:r>
              <a:rPr lang="en-US" dirty="0"/>
              <a:t> </a:t>
            </a:r>
            <a:r>
              <a:rPr lang="en-US" dirty="0" err="1"/>
              <a:t>este</a:t>
            </a:r>
            <a:r>
              <a:rPr lang="en-US" dirty="0"/>
              <a:t> </a:t>
            </a:r>
            <a:r>
              <a:rPr lang="en-US" dirty="0" err="1"/>
              <a:t>întotdeauna</a:t>
            </a:r>
            <a:r>
              <a:rPr lang="en-US" dirty="0"/>
              <a:t> </a:t>
            </a:r>
            <a:r>
              <a:rPr lang="en-US" dirty="0" err="1"/>
              <a:t>aproape</a:t>
            </a:r>
            <a:r>
              <a:rPr lang="en-US" dirty="0"/>
              <a:t> </a:t>
            </a:r>
            <a:r>
              <a:rPr lang="en-US" dirty="0" err="1"/>
              <a:t>constantă</a:t>
            </a:r>
            <a:r>
              <a:rPr lang="en-US" dirty="0"/>
              <a:t>, </a:t>
            </a:r>
            <a:r>
              <a:rPr lang="en-US" dirty="0" err="1"/>
              <a:t>putem</a:t>
            </a:r>
            <a:r>
              <a:rPr lang="en-US" dirty="0"/>
              <a:t> </a:t>
            </a:r>
            <a:r>
              <a:rPr lang="en-US" dirty="0" err="1"/>
              <a:t>ignora</a:t>
            </a:r>
            <a:r>
              <a:rPr lang="en-US" dirty="0"/>
              <a:t> rata de </a:t>
            </a:r>
            <a:r>
              <a:rPr lang="en-US" dirty="0" err="1"/>
              <a:t>schimbare</a:t>
            </a:r>
            <a:r>
              <a:rPr lang="en-US" dirty="0"/>
              <a:t> a </a:t>
            </a:r>
            <a:r>
              <a:rPr lang="en-US" dirty="0" err="1"/>
              <a:t>capacității</a:t>
            </a:r>
            <a:r>
              <a:rPr lang="en-US" dirty="0"/>
              <a:t> </a:t>
            </a:r>
            <a:r>
              <a:rPr lang="en-US" dirty="0" err="1"/>
              <a:t>joncțiunii</a:t>
            </a:r>
            <a:r>
              <a:rPr lang="en-US" dirty="0"/>
              <a:t> </a:t>
            </a:r>
            <a:r>
              <a:rPr lang="en-US" b="1" dirty="0" err="1">
                <a:solidFill>
                  <a:srgbClr val="FF0000"/>
                </a:solidFill>
              </a:rPr>
              <a:t>dCj</a:t>
            </a:r>
            <a:r>
              <a:rPr lang="en-US" b="1" dirty="0">
                <a:solidFill>
                  <a:srgbClr val="FF0000"/>
                </a:solidFill>
              </a:rPr>
              <a:t> / dt</a:t>
            </a:r>
            <a:r>
              <a:rPr lang="en-US" dirty="0"/>
              <a:t>. Deci, </a:t>
            </a:r>
            <a:r>
              <a:rPr lang="en-US" dirty="0" err="1"/>
              <a:t>curentul</a:t>
            </a:r>
            <a:r>
              <a:rPr lang="en-US" dirty="0"/>
              <a:t> final de </a:t>
            </a:r>
            <a:r>
              <a:rPr lang="en-US" dirty="0" err="1"/>
              <a:t>încărcare</a:t>
            </a:r>
            <a:r>
              <a:rPr lang="en-US" dirty="0"/>
              <a:t> </a:t>
            </a:r>
            <a:r>
              <a:rPr lang="en-US" dirty="0" err="1"/>
              <a:t>este</a:t>
            </a:r>
            <a:r>
              <a:rPr lang="en-US" dirty="0"/>
              <a:t>:  </a:t>
            </a:r>
            <a:r>
              <a:rPr lang="en-US" b="1" dirty="0">
                <a:solidFill>
                  <a:srgbClr val="FF0000"/>
                </a:solidFill>
              </a:rPr>
              <a:t>I</a:t>
            </a:r>
            <a:r>
              <a:rPr lang="en-US" sz="2100" b="1" dirty="0">
                <a:solidFill>
                  <a:srgbClr val="FF0000"/>
                </a:solidFill>
              </a:rPr>
              <a:t>C</a:t>
            </a:r>
            <a:r>
              <a:rPr lang="en-US" b="1" dirty="0">
                <a:solidFill>
                  <a:srgbClr val="FF0000"/>
                </a:solidFill>
              </a:rPr>
              <a:t> = </a:t>
            </a:r>
            <a:r>
              <a:rPr lang="en-US" b="1" dirty="0" err="1">
                <a:solidFill>
                  <a:srgbClr val="FF0000"/>
                </a:solidFill>
              </a:rPr>
              <a:t>Cj</a:t>
            </a:r>
            <a:r>
              <a:rPr lang="en-US" b="1" dirty="0">
                <a:solidFill>
                  <a:srgbClr val="FF0000"/>
                </a:solidFill>
              </a:rPr>
              <a:t> dv/ dt</a:t>
            </a:r>
          </a:p>
          <a:p>
            <a:pPr marL="0" indent="0">
              <a:buNone/>
            </a:pPr>
            <a:r>
              <a:rPr lang="en-US" dirty="0" err="1"/>
              <a:t>unde</a:t>
            </a:r>
            <a:r>
              <a:rPr lang="en-US" dirty="0"/>
              <a:t>, </a:t>
            </a:r>
            <a:r>
              <a:rPr lang="en-US" b="1" dirty="0"/>
              <a:t>I</a:t>
            </a:r>
            <a:r>
              <a:rPr lang="en-US" sz="2100" b="1" dirty="0"/>
              <a:t>C</a:t>
            </a:r>
            <a:r>
              <a:rPr lang="en-US" dirty="0"/>
              <a:t> </a:t>
            </a:r>
            <a:r>
              <a:rPr lang="en-US" dirty="0" err="1"/>
              <a:t>este</a:t>
            </a:r>
            <a:r>
              <a:rPr lang="en-US" dirty="0"/>
              <a:t> </a:t>
            </a:r>
            <a:r>
              <a:rPr lang="en-US" dirty="0" err="1"/>
              <a:t>curentul</a:t>
            </a:r>
            <a:r>
              <a:rPr lang="en-US" dirty="0"/>
              <a:t> de </a:t>
            </a:r>
            <a:r>
              <a:rPr lang="en-US" dirty="0" err="1"/>
              <a:t>încărcare</a:t>
            </a:r>
            <a:r>
              <a:rPr lang="en-US" dirty="0"/>
              <a:t> </a:t>
            </a:r>
            <a:r>
              <a:rPr lang="en-US" b="1" dirty="0" err="1"/>
              <a:t>Cj</a:t>
            </a:r>
            <a:r>
              <a:rPr lang="en-US" dirty="0"/>
              <a:t> </a:t>
            </a:r>
            <a:r>
              <a:rPr lang="en-US" dirty="0" err="1"/>
              <a:t>este</a:t>
            </a:r>
            <a:r>
              <a:rPr lang="en-US" dirty="0"/>
              <a:t> </a:t>
            </a:r>
            <a:r>
              <a:rPr lang="en-US" dirty="0" err="1"/>
              <a:t>capacitatea</a:t>
            </a:r>
            <a:r>
              <a:rPr lang="en-US" dirty="0"/>
              <a:t> de </a:t>
            </a:r>
            <a:r>
              <a:rPr lang="en-US" dirty="0" err="1"/>
              <a:t>joncțiune</a:t>
            </a:r>
            <a:r>
              <a:rPr lang="en-US" dirty="0"/>
              <a:t> </a:t>
            </a:r>
            <a:r>
              <a:rPr lang="en-US" b="1" dirty="0"/>
              <a:t>Q</a:t>
            </a:r>
            <a:r>
              <a:rPr lang="en-US" dirty="0"/>
              <a:t> </a:t>
            </a:r>
            <a:r>
              <a:rPr lang="en-US" dirty="0" err="1"/>
              <a:t>este</a:t>
            </a:r>
            <a:r>
              <a:rPr lang="en-US" dirty="0"/>
              <a:t> </a:t>
            </a:r>
            <a:r>
              <a:rPr lang="en-US" dirty="0" err="1"/>
              <a:t>sarcina</a:t>
            </a:r>
            <a:r>
              <a:rPr lang="en-US" dirty="0"/>
              <a:t> </a:t>
            </a:r>
            <a:r>
              <a:rPr lang="en-US" dirty="0" err="1"/>
              <a:t>acumulata</a:t>
            </a:r>
            <a:r>
              <a:rPr lang="en-US" dirty="0"/>
              <a:t> </a:t>
            </a:r>
            <a:r>
              <a:rPr lang="en-US" dirty="0" err="1"/>
              <a:t>si</a:t>
            </a:r>
            <a:r>
              <a:rPr lang="en-US" dirty="0"/>
              <a:t> </a:t>
            </a:r>
            <a:r>
              <a:rPr lang="en-US" b="1" i="1" dirty="0"/>
              <a:t>v</a:t>
            </a:r>
            <a:r>
              <a:rPr lang="en-US" dirty="0"/>
              <a:t> </a:t>
            </a:r>
            <a:r>
              <a:rPr lang="en-US" dirty="0" err="1"/>
              <a:t>este</a:t>
            </a:r>
            <a:r>
              <a:rPr lang="en-US" dirty="0"/>
              <a:t> </a:t>
            </a:r>
            <a:r>
              <a:rPr lang="en-US" dirty="0" err="1"/>
              <a:t>tensiunea</a:t>
            </a:r>
            <a:r>
              <a:rPr lang="en-US" dirty="0"/>
              <a:t> </a:t>
            </a:r>
            <a:r>
              <a:rPr lang="en-US" dirty="0" err="1"/>
              <a:t>aplicată</a:t>
            </a:r>
            <a:r>
              <a:rPr lang="en-US" dirty="0"/>
              <a:t> pe </a:t>
            </a:r>
            <a:r>
              <a:rPr lang="en-US" dirty="0" err="1"/>
              <a:t>dispozitiv</a:t>
            </a:r>
            <a:r>
              <a:rPr lang="en-US" dirty="0"/>
              <a:t> </a:t>
            </a:r>
            <a:r>
              <a:rPr lang="en-US" b="1" dirty="0" err="1"/>
              <a:t>dCj</a:t>
            </a:r>
            <a:r>
              <a:rPr lang="en-US" b="1" dirty="0"/>
              <a:t> / dt </a:t>
            </a:r>
            <a:r>
              <a:rPr lang="en-US" dirty="0" err="1"/>
              <a:t>este</a:t>
            </a:r>
            <a:r>
              <a:rPr lang="en-US" dirty="0"/>
              <a:t> rata de </a:t>
            </a:r>
            <a:r>
              <a:rPr lang="en-US" dirty="0" err="1"/>
              <a:t>schimbare</a:t>
            </a:r>
            <a:r>
              <a:rPr lang="en-US" dirty="0"/>
              <a:t> a </a:t>
            </a:r>
            <a:r>
              <a:rPr lang="en-US" dirty="0" err="1"/>
              <a:t>capacității</a:t>
            </a:r>
            <a:r>
              <a:rPr lang="en-US" dirty="0"/>
              <a:t> </a:t>
            </a:r>
            <a:r>
              <a:rPr lang="en-US" dirty="0" err="1"/>
              <a:t>joncțiunii</a:t>
            </a:r>
            <a:r>
              <a:rPr lang="en-US" dirty="0"/>
              <a:t> </a:t>
            </a:r>
            <a:r>
              <a:rPr lang="en-US" b="1" dirty="0"/>
              <a:t>dv / dt </a:t>
            </a:r>
            <a:r>
              <a:rPr lang="en-US" dirty="0" err="1"/>
              <a:t>este</a:t>
            </a:r>
            <a:r>
              <a:rPr lang="en-US" dirty="0"/>
              <a:t> rata de </a:t>
            </a:r>
            <a:r>
              <a:rPr lang="en-US" dirty="0" err="1"/>
              <a:t>modificare</a:t>
            </a:r>
            <a:r>
              <a:rPr lang="en-US" dirty="0"/>
              <a:t> a </a:t>
            </a:r>
            <a:r>
              <a:rPr lang="en-US" dirty="0" err="1"/>
              <a:t>tensiunii</a:t>
            </a:r>
            <a:r>
              <a:rPr lang="en-US" dirty="0"/>
              <a:t> applicate</a:t>
            </a:r>
          </a:p>
          <a:p>
            <a:pPr marL="0" indent="0">
              <a:buNone/>
            </a:pPr>
            <a:r>
              <a:rPr lang="en-US" dirty="0"/>
              <a:t> Din </a:t>
            </a:r>
            <a:r>
              <a:rPr lang="en-US" dirty="0" err="1"/>
              <a:t>ecuația</a:t>
            </a:r>
            <a:r>
              <a:rPr lang="en-US" dirty="0"/>
              <a:t> de </a:t>
            </a:r>
            <a:r>
              <a:rPr lang="en-US" dirty="0" err="1"/>
              <a:t>mai</a:t>
            </a:r>
            <a:r>
              <a:rPr lang="en-US" dirty="0"/>
              <a:t> sus, </a:t>
            </a:r>
            <a:r>
              <a:rPr lang="en-US" dirty="0" err="1"/>
              <a:t>dacă</a:t>
            </a:r>
            <a:r>
              <a:rPr lang="en-US" dirty="0"/>
              <a:t> rata de </a:t>
            </a:r>
            <a:r>
              <a:rPr lang="en-US" dirty="0" err="1"/>
              <a:t>modificare</a:t>
            </a:r>
            <a:r>
              <a:rPr lang="en-US" dirty="0"/>
              <a:t> a </a:t>
            </a:r>
            <a:r>
              <a:rPr lang="en-US" dirty="0" err="1"/>
              <a:t>tensiunii</a:t>
            </a:r>
            <a:r>
              <a:rPr lang="en-US" dirty="0"/>
              <a:t> </a:t>
            </a:r>
            <a:r>
              <a:rPr lang="en-US" dirty="0" err="1"/>
              <a:t>aplicate</a:t>
            </a:r>
            <a:r>
              <a:rPr lang="en-US" dirty="0"/>
              <a:t> </a:t>
            </a:r>
            <a:r>
              <a:rPr lang="en-US" dirty="0" err="1"/>
              <a:t>este</a:t>
            </a:r>
            <a:r>
              <a:rPr lang="en-US" dirty="0"/>
              <a:t> mare (</a:t>
            </a:r>
            <a:r>
              <a:rPr lang="en-US" dirty="0" err="1"/>
              <a:t>adică</a:t>
            </a:r>
            <a:r>
              <a:rPr lang="en-US" dirty="0"/>
              <a:t> </a:t>
            </a:r>
            <a:r>
              <a:rPr lang="en-US" dirty="0" err="1"/>
              <a:t>este</a:t>
            </a:r>
            <a:r>
              <a:rPr lang="en-US" dirty="0"/>
              <a:t> </a:t>
            </a:r>
            <a:r>
              <a:rPr lang="en-US" dirty="0" err="1"/>
              <a:t>aplicată</a:t>
            </a:r>
            <a:r>
              <a:rPr lang="en-US" dirty="0"/>
              <a:t> </a:t>
            </a:r>
            <a:r>
              <a:rPr lang="en-US" dirty="0" err="1"/>
              <a:t>brusc</a:t>
            </a:r>
            <a:r>
              <a:rPr lang="en-US" dirty="0"/>
              <a:t>), </a:t>
            </a:r>
            <a:r>
              <a:rPr lang="en-US" dirty="0" err="1"/>
              <a:t>atunci</a:t>
            </a:r>
            <a:r>
              <a:rPr lang="en-US" dirty="0"/>
              <a:t> </a:t>
            </a:r>
            <a:r>
              <a:rPr lang="en-US" dirty="0" err="1"/>
              <a:t>fluxul</a:t>
            </a:r>
            <a:r>
              <a:rPr lang="en-US" dirty="0"/>
              <a:t> de </a:t>
            </a:r>
            <a:r>
              <a:rPr lang="en-US" dirty="0" err="1"/>
              <a:t>curent</a:t>
            </a:r>
            <a:r>
              <a:rPr lang="en-US" dirty="0"/>
              <a:t> de </a:t>
            </a:r>
            <a:r>
              <a:rPr lang="en-US" dirty="0" err="1"/>
              <a:t>încărcare</a:t>
            </a:r>
            <a:r>
              <a:rPr lang="en-US" dirty="0"/>
              <a:t> </a:t>
            </a:r>
            <a:r>
              <a:rPr lang="en-US" dirty="0" err="1"/>
              <a:t>va</a:t>
            </a:r>
            <a:r>
              <a:rPr lang="en-US" dirty="0"/>
              <a:t> </a:t>
            </a:r>
            <a:r>
              <a:rPr lang="en-US" dirty="0" err="1"/>
              <a:t>crește</a:t>
            </a:r>
            <a:r>
              <a:rPr lang="en-US" dirty="0"/>
              <a:t>, </a:t>
            </a:r>
            <a:r>
              <a:rPr lang="en-US" dirty="0" err="1"/>
              <a:t>ceea</a:t>
            </a:r>
            <a:r>
              <a:rPr lang="en-US" dirty="0"/>
              <a:t> </a:t>
            </a:r>
            <a:r>
              <a:rPr lang="en-US" dirty="0" err="1"/>
              <a:t>ce</a:t>
            </a:r>
            <a:r>
              <a:rPr lang="en-US" dirty="0"/>
              <a:t> face ca </a:t>
            </a:r>
            <a:r>
              <a:rPr lang="en-US" b="1" dirty="0"/>
              <a:t>SCR </a:t>
            </a:r>
            <a:r>
              <a:rPr lang="en-US" b="1" dirty="0" err="1"/>
              <a:t>să</a:t>
            </a:r>
            <a:r>
              <a:rPr lang="en-US" b="1" dirty="0"/>
              <a:t> </a:t>
            </a:r>
            <a:r>
              <a:rPr lang="en-US" b="1" dirty="0" err="1"/>
              <a:t>pornească</a:t>
            </a:r>
            <a:r>
              <a:rPr lang="en-US" b="1" dirty="0"/>
              <a:t> </a:t>
            </a:r>
            <a:r>
              <a:rPr lang="en-US" b="1" dirty="0" err="1"/>
              <a:t>fără</a:t>
            </a:r>
            <a:r>
              <a:rPr lang="en-US" b="1" dirty="0"/>
              <a:t> </a:t>
            </a:r>
            <a:r>
              <a:rPr lang="en-US" b="1" dirty="0" err="1"/>
              <a:t>nicio</a:t>
            </a:r>
            <a:r>
              <a:rPr lang="en-US" b="1" dirty="0"/>
              <a:t> </a:t>
            </a:r>
            <a:r>
              <a:rPr lang="en-US" b="1" dirty="0" err="1"/>
              <a:t>tensiune</a:t>
            </a:r>
            <a:r>
              <a:rPr lang="en-US" b="1" dirty="0"/>
              <a:t> de </a:t>
            </a:r>
            <a:r>
              <a:rPr lang="en-US" b="1" dirty="0" err="1"/>
              <a:t>poartă</a:t>
            </a:r>
            <a:r>
              <a:rPr lang="en-US" dirty="0"/>
              <a:t>.</a:t>
            </a:r>
          </a:p>
          <a:p>
            <a:pPr marL="0" indent="0">
              <a:buNone/>
            </a:pPr>
            <a:r>
              <a:rPr lang="en-US" dirty="0"/>
              <a:t>Este </a:t>
            </a:r>
            <a:r>
              <a:rPr lang="en-US" dirty="0" err="1"/>
              <a:t>clar</a:t>
            </a:r>
            <a:r>
              <a:rPr lang="en-US" dirty="0"/>
              <a:t> </a:t>
            </a:r>
            <a:r>
              <a:rPr lang="en-US" dirty="0" err="1"/>
              <a:t>că</a:t>
            </a:r>
            <a:r>
              <a:rPr lang="en-US" dirty="0"/>
              <a:t> </a:t>
            </a:r>
            <a:r>
              <a:rPr lang="en-US" dirty="0" err="1"/>
              <a:t>putem</a:t>
            </a:r>
            <a:r>
              <a:rPr lang="en-US" dirty="0"/>
              <a:t> </a:t>
            </a:r>
            <a:r>
              <a:rPr lang="en-US" dirty="0" err="1"/>
              <a:t>transforma</a:t>
            </a:r>
            <a:r>
              <a:rPr lang="en-US" dirty="0"/>
              <a:t> SCR </a:t>
            </a:r>
            <a:r>
              <a:rPr lang="en-US" dirty="0" err="1"/>
              <a:t>doar</a:t>
            </a:r>
            <a:r>
              <a:rPr lang="en-US" dirty="0"/>
              <a:t> </a:t>
            </a:r>
            <a:r>
              <a:rPr lang="en-US" dirty="0" err="1"/>
              <a:t>prin</a:t>
            </a:r>
            <a:r>
              <a:rPr lang="en-US" dirty="0"/>
              <a:t> </a:t>
            </a:r>
            <a:r>
              <a:rPr lang="en-US" dirty="0" err="1"/>
              <a:t>creșterea</a:t>
            </a:r>
            <a:r>
              <a:rPr lang="en-US" dirty="0"/>
              <a:t> </a:t>
            </a:r>
            <a:r>
              <a:rPr lang="en-US" dirty="0" err="1"/>
              <a:t>ratei</a:t>
            </a:r>
            <a:r>
              <a:rPr lang="en-US" dirty="0"/>
              <a:t> de </a:t>
            </a:r>
            <a:r>
              <a:rPr lang="en-US" dirty="0" err="1"/>
              <a:t>schimbare</a:t>
            </a:r>
            <a:r>
              <a:rPr lang="en-US" dirty="0"/>
              <a:t> a </a:t>
            </a:r>
            <a:r>
              <a:rPr lang="en-US" dirty="0" err="1"/>
              <a:t>tensiunii</a:t>
            </a:r>
            <a:r>
              <a:rPr lang="en-US" dirty="0"/>
              <a:t> pe </a:t>
            </a:r>
            <a:r>
              <a:rPr lang="en-US" dirty="0" err="1"/>
              <a:t>dispozitiv</a:t>
            </a:r>
            <a:r>
              <a:rPr lang="en-US" dirty="0"/>
              <a:t>, </a:t>
            </a:r>
            <a:r>
              <a:rPr lang="en-US" dirty="0" err="1"/>
              <a:t>mai</a:t>
            </a:r>
            <a:r>
              <a:rPr lang="en-US" dirty="0"/>
              <a:t> </a:t>
            </a:r>
            <a:r>
              <a:rPr lang="en-US" dirty="0" err="1"/>
              <a:t>degrabă</a:t>
            </a:r>
            <a:r>
              <a:rPr lang="en-US" dirty="0"/>
              <a:t> </a:t>
            </a:r>
            <a:r>
              <a:rPr lang="en-US" dirty="0" err="1"/>
              <a:t>decât</a:t>
            </a:r>
            <a:r>
              <a:rPr lang="en-US" dirty="0"/>
              <a:t> </a:t>
            </a:r>
            <a:r>
              <a:rPr lang="en-US" dirty="0" err="1"/>
              <a:t>prin</a:t>
            </a:r>
            <a:r>
              <a:rPr lang="en-US" dirty="0"/>
              <a:t> </a:t>
            </a:r>
            <a:r>
              <a:rPr lang="en-US" dirty="0" err="1"/>
              <a:t>aplicarea</a:t>
            </a:r>
            <a:r>
              <a:rPr lang="en-US" dirty="0"/>
              <a:t> </a:t>
            </a:r>
            <a:r>
              <a:rPr lang="en-US" dirty="0" err="1"/>
              <a:t>unei</a:t>
            </a:r>
            <a:r>
              <a:rPr lang="en-US" dirty="0"/>
              <a:t> </a:t>
            </a:r>
            <a:r>
              <a:rPr lang="en-US" dirty="0" err="1"/>
              <a:t>tensiuni</a:t>
            </a:r>
            <a:r>
              <a:rPr lang="en-US" dirty="0"/>
              <a:t> de </a:t>
            </a:r>
            <a:r>
              <a:rPr lang="en-US" dirty="0" err="1"/>
              <a:t>polarizare</a:t>
            </a:r>
            <a:r>
              <a:rPr lang="en-US" dirty="0"/>
              <a:t> </a:t>
            </a:r>
            <a:r>
              <a:rPr lang="en-US" dirty="0" err="1"/>
              <a:t>directă</a:t>
            </a:r>
            <a:r>
              <a:rPr lang="en-US" dirty="0"/>
              <a:t> mare (cum am </a:t>
            </a:r>
            <a:r>
              <a:rPr lang="en-US" dirty="0" err="1"/>
              <a:t>făcut</a:t>
            </a:r>
            <a:r>
              <a:rPr lang="en-US" dirty="0"/>
              <a:t> </a:t>
            </a:r>
            <a:r>
              <a:rPr lang="en-US" dirty="0" err="1"/>
              <a:t>în</a:t>
            </a:r>
            <a:r>
              <a:rPr lang="en-US" dirty="0"/>
              <a:t> </a:t>
            </a:r>
            <a:r>
              <a:rPr lang="en-US" dirty="0" err="1"/>
              <a:t>cazul</a:t>
            </a:r>
            <a:r>
              <a:rPr lang="en-US" dirty="0"/>
              <a:t> precedent). </a:t>
            </a:r>
          </a:p>
          <a:p>
            <a:pPr marL="0" indent="0">
              <a:buNone/>
            </a:pPr>
            <a:r>
              <a:rPr lang="en-US" dirty="0"/>
              <a:t>Cu </a:t>
            </a:r>
            <a:r>
              <a:rPr lang="en-US" dirty="0" err="1"/>
              <a:t>toate</a:t>
            </a:r>
            <a:r>
              <a:rPr lang="en-US" dirty="0"/>
              <a:t> </a:t>
            </a:r>
            <a:r>
              <a:rPr lang="en-US" dirty="0" err="1"/>
              <a:t>acestea</a:t>
            </a:r>
            <a:r>
              <a:rPr lang="en-US" dirty="0"/>
              <a:t>, </a:t>
            </a:r>
            <a:r>
              <a:rPr lang="en-US" dirty="0" err="1"/>
              <a:t>această</a:t>
            </a:r>
            <a:r>
              <a:rPr lang="en-US" dirty="0"/>
              <a:t> </a:t>
            </a:r>
            <a:r>
              <a:rPr lang="en-US" dirty="0" err="1"/>
              <a:t>metodă</a:t>
            </a:r>
            <a:r>
              <a:rPr lang="en-US" dirty="0"/>
              <a:t> </a:t>
            </a:r>
            <a:r>
              <a:rPr lang="en-US" dirty="0" err="1"/>
              <a:t>este</a:t>
            </a:r>
            <a:r>
              <a:rPr lang="en-US" dirty="0"/>
              <a:t>, de </a:t>
            </a:r>
            <a:r>
              <a:rPr lang="en-US" dirty="0" err="1"/>
              <a:t>asemenea</a:t>
            </a:r>
            <a:r>
              <a:rPr lang="en-US" dirty="0"/>
              <a:t>, </a:t>
            </a:r>
            <a:r>
              <a:rPr lang="en-US" dirty="0" err="1"/>
              <a:t>practic</a:t>
            </a:r>
            <a:r>
              <a:rPr lang="en-US" dirty="0"/>
              <a:t> </a:t>
            </a:r>
            <a:r>
              <a:rPr lang="en-US" dirty="0" err="1"/>
              <a:t>evitată</a:t>
            </a:r>
            <a:r>
              <a:rPr lang="en-US" dirty="0"/>
              <a:t>, </a:t>
            </a:r>
            <a:r>
              <a:rPr lang="en-US" dirty="0" err="1"/>
              <a:t>deoarece</a:t>
            </a:r>
            <a:r>
              <a:rPr lang="en-US" dirty="0"/>
              <a:t> </a:t>
            </a:r>
            <a:r>
              <a:rPr lang="en-US" dirty="0" err="1"/>
              <a:t>poate</a:t>
            </a:r>
            <a:r>
              <a:rPr lang="en-US" dirty="0"/>
              <a:t> </a:t>
            </a:r>
            <a:r>
              <a:rPr lang="en-US" dirty="0" err="1"/>
              <a:t>provoca</a:t>
            </a:r>
            <a:r>
              <a:rPr lang="en-US" dirty="0"/>
              <a:t> un </a:t>
            </a:r>
            <a:r>
              <a:rPr lang="en-US" dirty="0" err="1"/>
              <a:t>proces</a:t>
            </a:r>
            <a:r>
              <a:rPr lang="en-US" dirty="0"/>
              <a:t> de </a:t>
            </a:r>
            <a:r>
              <a:rPr lang="en-US" dirty="0" err="1"/>
              <a:t>pornire</a:t>
            </a:r>
            <a:r>
              <a:rPr lang="en-US" dirty="0"/>
              <a:t> </a:t>
            </a:r>
            <a:r>
              <a:rPr lang="en-US" dirty="0" err="1"/>
              <a:t>falsă</a:t>
            </a:r>
            <a:r>
              <a:rPr lang="en-US" dirty="0"/>
              <a:t> </a:t>
            </a:r>
            <a:r>
              <a:rPr lang="en-US" dirty="0" err="1"/>
              <a:t>și</a:t>
            </a:r>
            <a:r>
              <a:rPr lang="en-US" dirty="0"/>
              <a:t>, de </a:t>
            </a:r>
            <a:r>
              <a:rPr lang="en-US" dirty="0" err="1"/>
              <a:t>asemenea</a:t>
            </a:r>
            <a:r>
              <a:rPr lang="en-US" dirty="0"/>
              <a:t>, </a:t>
            </a:r>
            <a:r>
              <a:rPr lang="en-US" dirty="0" err="1"/>
              <a:t>aceasta</a:t>
            </a:r>
            <a:r>
              <a:rPr lang="en-US" dirty="0"/>
              <a:t> </a:t>
            </a:r>
            <a:r>
              <a:rPr lang="en-US" dirty="0" err="1"/>
              <a:t>poate</a:t>
            </a:r>
            <a:r>
              <a:rPr lang="en-US" dirty="0"/>
              <a:t> produce </a:t>
            </a:r>
            <a:r>
              <a:rPr lang="en-US" dirty="0" err="1"/>
              <a:t>vârfuri</a:t>
            </a:r>
            <a:r>
              <a:rPr lang="en-US" dirty="0"/>
              <a:t> de </a:t>
            </a:r>
            <a:r>
              <a:rPr lang="en-US" dirty="0" err="1"/>
              <a:t>tensiune</a:t>
            </a:r>
            <a:r>
              <a:rPr lang="en-US" dirty="0"/>
              <a:t> </a:t>
            </a:r>
            <a:r>
              <a:rPr lang="en-US" dirty="0" err="1"/>
              <a:t>foarte</a:t>
            </a:r>
            <a:r>
              <a:rPr lang="en-US" dirty="0"/>
              <a:t> </a:t>
            </a:r>
            <a:r>
              <a:rPr lang="en-US" dirty="0" err="1"/>
              <a:t>înalte</a:t>
            </a:r>
            <a:r>
              <a:rPr lang="en-US" dirty="0"/>
              <a:t> pe SCR, </a:t>
            </a:r>
            <a:r>
              <a:rPr lang="en-US" dirty="0" err="1"/>
              <a:t>astfel</a:t>
            </a:r>
            <a:r>
              <a:rPr lang="en-US" dirty="0"/>
              <a:t> </a:t>
            </a:r>
            <a:r>
              <a:rPr lang="en-US" dirty="0" err="1"/>
              <a:t>încât</a:t>
            </a:r>
            <a:r>
              <a:rPr lang="en-US" dirty="0"/>
              <a:t> </a:t>
            </a:r>
            <a:r>
              <a:rPr lang="en-US" dirty="0" err="1"/>
              <a:t>acesta</a:t>
            </a:r>
            <a:r>
              <a:rPr lang="en-US" dirty="0"/>
              <a:t> </a:t>
            </a:r>
            <a:r>
              <a:rPr lang="en-US" dirty="0" err="1"/>
              <a:t>va</a:t>
            </a:r>
            <a:r>
              <a:rPr lang="en-US" dirty="0"/>
              <a:t> </a:t>
            </a:r>
            <a:r>
              <a:rPr lang="en-US" dirty="0" err="1"/>
              <a:t>avea</a:t>
            </a:r>
            <a:r>
              <a:rPr lang="en-US" dirty="0"/>
              <a:t> </a:t>
            </a:r>
            <a:r>
              <a:rPr lang="en-US" dirty="0" err="1"/>
              <a:t>daune</a:t>
            </a:r>
            <a:r>
              <a:rPr lang="en-US" dirty="0"/>
              <a:t> </a:t>
            </a:r>
            <a:r>
              <a:rPr lang="en-US" dirty="0" err="1"/>
              <a:t>considerabile</a:t>
            </a:r>
            <a:r>
              <a:rPr lang="en-US" dirty="0"/>
              <a:t>.</a:t>
            </a:r>
          </a:p>
        </p:txBody>
      </p:sp>
    </p:spTree>
    <p:extLst>
      <p:ext uri="{BB962C8B-B14F-4D97-AF65-F5344CB8AC3E}">
        <p14:creationId xmlns:p14="http://schemas.microsoft.com/office/powerpoint/2010/main" val="3211886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9261"/>
          </a:xfrm>
        </p:spPr>
        <p:txBody>
          <a:bodyPr/>
          <a:lstStyle/>
          <a:p>
            <a:r>
              <a:rPr lang="ro-RO" dirty="0"/>
              <a:t>Limitarea dv/dt cu snubber</a:t>
            </a:r>
          </a:p>
        </p:txBody>
      </p:sp>
      <p:sp>
        <p:nvSpPr>
          <p:cNvPr id="3" name="Content Placeholder 2"/>
          <p:cNvSpPr>
            <a:spLocks noGrp="1"/>
          </p:cNvSpPr>
          <p:nvPr>
            <p:ph idx="1"/>
          </p:nvPr>
        </p:nvSpPr>
        <p:spPr>
          <a:xfrm>
            <a:off x="3378926" y="2133600"/>
            <a:ext cx="8125686" cy="3777622"/>
          </a:xfrm>
        </p:spPr>
        <p:txBody>
          <a:bodyPr/>
          <a:lstStyle/>
          <a:p>
            <a:r>
              <a:rPr lang="ro-RO" dirty="0"/>
              <a:t>Foarte mulţi producători indică şi valorile pentru componentele snubber-ului. Valorile uzuale sunt (R=10 - 100</a:t>
            </a:r>
            <a:r>
              <a:rPr lang="el-GR" dirty="0"/>
              <a:t>Ω ; </a:t>
            </a:r>
            <a:r>
              <a:rPr lang="ro-RO" dirty="0"/>
              <a:t>C=0,1 - 5 µF). </a:t>
            </a:r>
          </a:p>
        </p:txBody>
      </p:sp>
      <p:pic>
        <p:nvPicPr>
          <p:cNvPr id="4" name="Picture 3"/>
          <p:cNvPicPr>
            <a:picLocks noChangeAspect="1"/>
          </p:cNvPicPr>
          <p:nvPr/>
        </p:nvPicPr>
        <p:blipFill>
          <a:blip r:embed="rId2"/>
          <a:stretch>
            <a:fillRect/>
          </a:stretch>
        </p:blipFill>
        <p:spPr>
          <a:xfrm>
            <a:off x="280193" y="2047547"/>
            <a:ext cx="2644369" cy="3863675"/>
          </a:xfrm>
          <a:prstGeom prst="rect">
            <a:avLst/>
          </a:prstGeom>
        </p:spPr>
      </p:pic>
      <p:pic>
        <p:nvPicPr>
          <p:cNvPr id="5" name="Picture 4"/>
          <p:cNvPicPr>
            <a:picLocks noChangeAspect="1"/>
          </p:cNvPicPr>
          <p:nvPr/>
        </p:nvPicPr>
        <p:blipFill>
          <a:blip r:embed="rId3"/>
          <a:stretch>
            <a:fillRect/>
          </a:stretch>
        </p:blipFill>
        <p:spPr>
          <a:xfrm>
            <a:off x="4801141" y="4241075"/>
            <a:ext cx="5281256" cy="913514"/>
          </a:xfrm>
          <a:prstGeom prst="rect">
            <a:avLst/>
          </a:prstGeom>
        </p:spPr>
      </p:pic>
    </p:spTree>
    <p:extLst>
      <p:ext uri="{BB962C8B-B14F-4D97-AF65-F5344CB8AC3E}">
        <p14:creationId xmlns:p14="http://schemas.microsoft.com/office/powerpoint/2010/main" val="1469203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B8A9-9DC6-02AD-E326-E88397CBACA1}"/>
              </a:ext>
            </a:extLst>
          </p:cNvPr>
          <p:cNvSpPr>
            <a:spLocks noGrp="1"/>
          </p:cNvSpPr>
          <p:nvPr>
            <p:ph type="title"/>
          </p:nvPr>
        </p:nvSpPr>
        <p:spPr/>
        <p:txBody>
          <a:bodyPr>
            <a:normAutofit/>
          </a:bodyPr>
          <a:lstStyle/>
          <a:p>
            <a:r>
              <a:rPr lang="en-US" b="1" i="0" dirty="0">
                <a:solidFill>
                  <a:srgbClr val="212121"/>
                </a:solidFill>
                <a:effectLst/>
                <a:latin typeface="-apple-system"/>
              </a:rPr>
              <a:t>Temperature Triggering (Thermal Runaway)</a:t>
            </a:r>
            <a:br>
              <a:rPr lang="en-US" b="1" i="0" dirty="0">
                <a:solidFill>
                  <a:srgbClr val="212121"/>
                </a:solidFill>
                <a:effectLst/>
                <a:latin typeface="-apple-system"/>
              </a:rPr>
            </a:br>
            <a:endParaRPr lang="en-US" dirty="0"/>
          </a:p>
        </p:txBody>
      </p:sp>
      <p:sp>
        <p:nvSpPr>
          <p:cNvPr id="3" name="Content Placeholder 2">
            <a:extLst>
              <a:ext uri="{FF2B5EF4-FFF2-40B4-BE49-F238E27FC236}">
                <a16:creationId xmlns:a16="http://schemas.microsoft.com/office/drawing/2014/main" id="{C06DE9A1-D364-CB72-DCAB-035D5A20F1AD}"/>
              </a:ext>
            </a:extLst>
          </p:cNvPr>
          <p:cNvSpPr>
            <a:spLocks noGrp="1"/>
          </p:cNvSpPr>
          <p:nvPr>
            <p:ph idx="1"/>
          </p:nvPr>
        </p:nvSpPr>
        <p:spPr>
          <a:xfrm>
            <a:off x="838200" y="980902"/>
            <a:ext cx="10515600" cy="5701251"/>
          </a:xfrm>
        </p:spPr>
        <p:txBody>
          <a:bodyPr>
            <a:normAutofit fontScale="92500" lnSpcReduction="20000"/>
          </a:bodyPr>
          <a:lstStyle/>
          <a:p>
            <a:r>
              <a:rPr lang="en-US" dirty="0"/>
              <a:t>Acest tip de </a:t>
            </a:r>
            <a:r>
              <a:rPr lang="en-US" dirty="0" err="1"/>
              <a:t>declanșare</a:t>
            </a:r>
            <a:r>
              <a:rPr lang="en-US" dirty="0"/>
              <a:t> </a:t>
            </a:r>
            <a:r>
              <a:rPr lang="en-US" dirty="0" err="1"/>
              <a:t>este</a:t>
            </a:r>
            <a:r>
              <a:rPr lang="en-US" dirty="0"/>
              <a:t> </a:t>
            </a:r>
            <a:r>
              <a:rPr lang="en-US" dirty="0" err="1"/>
              <a:t>cunoscut</a:t>
            </a:r>
            <a:r>
              <a:rPr lang="en-US" dirty="0"/>
              <a:t> </a:t>
            </a:r>
            <a:r>
              <a:rPr lang="en-US" dirty="0" err="1"/>
              <a:t>și</a:t>
            </a:r>
            <a:r>
              <a:rPr lang="en-US" dirty="0"/>
              <a:t> sub </a:t>
            </a:r>
            <a:r>
              <a:rPr lang="en-US" dirty="0" err="1"/>
              <a:t>denumirea</a:t>
            </a:r>
            <a:r>
              <a:rPr lang="en-US" dirty="0"/>
              <a:t> de </a:t>
            </a:r>
            <a:r>
              <a:rPr lang="en-US" dirty="0" err="1"/>
              <a:t>declanșare</a:t>
            </a:r>
            <a:r>
              <a:rPr lang="en-US" dirty="0"/>
              <a:t> </a:t>
            </a:r>
            <a:r>
              <a:rPr lang="en-US" dirty="0" err="1"/>
              <a:t>termică</a:t>
            </a:r>
            <a:r>
              <a:rPr lang="en-US" dirty="0"/>
              <a:t>, </a:t>
            </a:r>
            <a:r>
              <a:rPr lang="en-US" dirty="0" err="1"/>
              <a:t>deoarece</a:t>
            </a:r>
            <a:r>
              <a:rPr lang="en-US" dirty="0"/>
              <a:t> SCR-</a:t>
            </a:r>
            <a:r>
              <a:rPr lang="en-US" dirty="0" err="1"/>
              <a:t>ul</a:t>
            </a:r>
            <a:r>
              <a:rPr lang="en-US" dirty="0"/>
              <a:t> </a:t>
            </a:r>
            <a:r>
              <a:rPr lang="en-US" dirty="0" err="1"/>
              <a:t>este</a:t>
            </a:r>
            <a:r>
              <a:rPr lang="en-US" dirty="0"/>
              <a:t> </a:t>
            </a:r>
            <a:r>
              <a:rPr lang="en-US" dirty="0" err="1"/>
              <a:t>pornit</a:t>
            </a:r>
            <a:r>
              <a:rPr lang="en-US" dirty="0"/>
              <a:t> </a:t>
            </a:r>
            <a:r>
              <a:rPr lang="en-US" dirty="0" err="1"/>
              <a:t>prin</a:t>
            </a:r>
            <a:r>
              <a:rPr lang="en-US" dirty="0"/>
              <a:t> </a:t>
            </a:r>
            <a:r>
              <a:rPr lang="en-US" dirty="0" err="1"/>
              <a:t>încălzire</a:t>
            </a:r>
            <a:r>
              <a:rPr lang="en-US" dirty="0"/>
              <a:t>. </a:t>
            </a:r>
          </a:p>
          <a:p>
            <a:r>
              <a:rPr lang="en-US" dirty="0" err="1"/>
              <a:t>Curentul</a:t>
            </a:r>
            <a:r>
              <a:rPr lang="en-US" dirty="0"/>
              <a:t> de </a:t>
            </a:r>
            <a:r>
              <a:rPr lang="en-US" dirty="0" err="1"/>
              <a:t>scurgere</a:t>
            </a:r>
            <a:r>
              <a:rPr lang="en-US" dirty="0"/>
              <a:t> invers </a:t>
            </a:r>
            <a:r>
              <a:rPr lang="en-US" dirty="0" err="1"/>
              <a:t>depinde</a:t>
            </a:r>
            <a:r>
              <a:rPr lang="en-US" dirty="0"/>
              <a:t> de </a:t>
            </a:r>
            <a:r>
              <a:rPr lang="en-US" dirty="0" err="1"/>
              <a:t>temperatură</a:t>
            </a:r>
            <a:r>
              <a:rPr lang="en-US" dirty="0"/>
              <a:t>. </a:t>
            </a:r>
            <a:r>
              <a:rPr lang="en-US" dirty="0" err="1"/>
              <a:t>Dacă</a:t>
            </a:r>
            <a:r>
              <a:rPr lang="en-US" dirty="0"/>
              <a:t> </a:t>
            </a:r>
            <a:r>
              <a:rPr lang="en-US" dirty="0" err="1"/>
              <a:t>temperatura</a:t>
            </a:r>
            <a:r>
              <a:rPr lang="en-US" dirty="0"/>
              <a:t> </a:t>
            </a:r>
            <a:r>
              <a:rPr lang="en-US" dirty="0" err="1"/>
              <a:t>crește</a:t>
            </a:r>
            <a:r>
              <a:rPr lang="en-US" dirty="0"/>
              <a:t> </a:t>
            </a:r>
            <a:r>
              <a:rPr lang="en-US" dirty="0" err="1"/>
              <a:t>până</a:t>
            </a:r>
            <a:r>
              <a:rPr lang="en-US" dirty="0"/>
              <a:t> la o </a:t>
            </a:r>
            <a:r>
              <a:rPr lang="en-US" dirty="0" err="1"/>
              <a:t>anumită</a:t>
            </a:r>
            <a:r>
              <a:rPr lang="en-US" dirty="0"/>
              <a:t> </a:t>
            </a:r>
            <a:r>
              <a:rPr lang="en-US" dirty="0" err="1"/>
              <a:t>valoare</a:t>
            </a:r>
            <a:r>
              <a:rPr lang="en-US" dirty="0"/>
              <a:t>, </a:t>
            </a:r>
            <a:r>
              <a:rPr lang="en-US" dirty="0" err="1"/>
              <a:t>crește</a:t>
            </a:r>
            <a:r>
              <a:rPr lang="en-US" dirty="0"/>
              <a:t> </a:t>
            </a:r>
            <a:r>
              <a:rPr lang="en-US" dirty="0" err="1"/>
              <a:t>și</a:t>
            </a:r>
            <a:r>
              <a:rPr lang="en-US" dirty="0"/>
              <a:t> </a:t>
            </a:r>
            <a:r>
              <a:rPr lang="en-US" dirty="0" err="1"/>
              <a:t>numărul</a:t>
            </a:r>
            <a:r>
              <a:rPr lang="en-US" dirty="0"/>
              <a:t> de </a:t>
            </a:r>
            <a:r>
              <a:rPr lang="en-US" dirty="0" err="1"/>
              <a:t>perechi</a:t>
            </a:r>
            <a:r>
              <a:rPr lang="en-US" dirty="0"/>
              <a:t> de </a:t>
            </a:r>
            <a:r>
              <a:rPr lang="en-US" dirty="0" err="1"/>
              <a:t>goluri-electroni</a:t>
            </a:r>
            <a:r>
              <a:rPr lang="en-US" dirty="0"/>
              <a:t>. Acest </a:t>
            </a:r>
            <a:r>
              <a:rPr lang="en-US" dirty="0" err="1"/>
              <a:t>lucru</a:t>
            </a:r>
            <a:r>
              <a:rPr lang="en-US" dirty="0"/>
              <a:t> </a:t>
            </a:r>
            <a:r>
              <a:rPr lang="en-US" dirty="0" err="1"/>
              <a:t>determină</a:t>
            </a:r>
            <a:r>
              <a:rPr lang="en-US" dirty="0"/>
              <a:t> </a:t>
            </a:r>
            <a:r>
              <a:rPr lang="en-US" dirty="0" err="1"/>
              <a:t>creșterea</a:t>
            </a:r>
            <a:r>
              <a:rPr lang="en-US" dirty="0"/>
              <a:t> </a:t>
            </a:r>
            <a:r>
              <a:rPr lang="en-US" dirty="0" err="1"/>
              <a:t>curentului</a:t>
            </a:r>
            <a:r>
              <a:rPr lang="en-US" dirty="0"/>
              <a:t> de </a:t>
            </a:r>
            <a:r>
              <a:rPr lang="en-US" dirty="0" err="1"/>
              <a:t>scurgere</a:t>
            </a:r>
            <a:r>
              <a:rPr lang="en-US" dirty="0"/>
              <a:t> </a:t>
            </a:r>
            <a:r>
              <a:rPr lang="en-US" dirty="0" err="1"/>
              <a:t>și</a:t>
            </a:r>
            <a:r>
              <a:rPr lang="en-US" dirty="0"/>
              <a:t> </a:t>
            </a:r>
            <a:r>
              <a:rPr lang="en-US" dirty="0" err="1"/>
              <a:t>în</a:t>
            </a:r>
            <a:r>
              <a:rPr lang="en-US" dirty="0"/>
              <a:t> </a:t>
            </a:r>
            <a:r>
              <a:rPr lang="en-US" dirty="0" err="1"/>
              <a:t>continuare</a:t>
            </a:r>
            <a:r>
              <a:rPr lang="en-US" dirty="0"/>
              <a:t> </a:t>
            </a:r>
            <a:r>
              <a:rPr lang="en-US" dirty="0" err="1"/>
              <a:t>crește</a:t>
            </a:r>
            <a:r>
              <a:rPr lang="en-US" dirty="0"/>
              <a:t> </a:t>
            </a:r>
            <a:r>
              <a:rPr lang="en-US" dirty="0" err="1"/>
              <a:t>câștigurile</a:t>
            </a:r>
            <a:r>
              <a:rPr lang="en-US" dirty="0"/>
              <a:t> de </a:t>
            </a:r>
            <a:r>
              <a:rPr lang="en-US" dirty="0" err="1"/>
              <a:t>curent</a:t>
            </a:r>
            <a:r>
              <a:rPr lang="en-US" dirty="0"/>
              <a:t> ale SCR. </a:t>
            </a:r>
            <a:r>
              <a:rPr lang="en-US" dirty="0" err="1"/>
              <a:t>Aceasta</a:t>
            </a:r>
            <a:r>
              <a:rPr lang="en-US" dirty="0"/>
              <a:t> </a:t>
            </a:r>
            <a:r>
              <a:rPr lang="en-US" dirty="0" err="1"/>
              <a:t>începe</a:t>
            </a:r>
            <a:r>
              <a:rPr lang="en-US" dirty="0"/>
              <a:t> </a:t>
            </a:r>
            <a:r>
              <a:rPr lang="en-US" dirty="0" err="1"/>
              <a:t>acțiunea</a:t>
            </a:r>
            <a:r>
              <a:rPr lang="en-US" dirty="0"/>
              <a:t> </a:t>
            </a:r>
            <a:r>
              <a:rPr lang="en-US" dirty="0" err="1"/>
              <a:t>regenerativă</a:t>
            </a:r>
            <a:r>
              <a:rPr lang="en-US" dirty="0"/>
              <a:t> </a:t>
            </a:r>
            <a:r>
              <a:rPr lang="en-US" dirty="0" err="1"/>
              <a:t>în</a:t>
            </a:r>
            <a:r>
              <a:rPr lang="en-US" dirty="0"/>
              <a:t> </a:t>
            </a:r>
            <a:r>
              <a:rPr lang="en-US" dirty="0" err="1"/>
              <a:t>interiorul</a:t>
            </a:r>
            <a:r>
              <a:rPr lang="en-US" dirty="0"/>
              <a:t> SCR, </a:t>
            </a:r>
            <a:r>
              <a:rPr lang="en-US" dirty="0" err="1"/>
              <a:t>deoarece</a:t>
            </a:r>
            <a:r>
              <a:rPr lang="en-US" dirty="0"/>
              <a:t> </a:t>
            </a:r>
            <a:r>
              <a:rPr lang="en-US" dirty="0" err="1"/>
              <a:t>valoarea</a:t>
            </a:r>
            <a:r>
              <a:rPr lang="en-US" dirty="0"/>
              <a:t> (</a:t>
            </a:r>
            <a:r>
              <a:rPr lang="el-GR" dirty="0"/>
              <a:t>α1 + α2) </a:t>
            </a:r>
            <a:r>
              <a:rPr lang="en-US" dirty="0"/>
              <a:t>se </a:t>
            </a:r>
            <a:r>
              <a:rPr lang="en-US" dirty="0" err="1"/>
              <a:t>apropie</a:t>
            </a:r>
            <a:r>
              <a:rPr lang="en-US" dirty="0"/>
              <a:t> de </a:t>
            </a:r>
            <a:r>
              <a:rPr lang="en-US" dirty="0" err="1"/>
              <a:t>unitate</a:t>
            </a:r>
            <a:r>
              <a:rPr lang="en-US" dirty="0"/>
              <a:t> (pe </a:t>
            </a:r>
            <a:r>
              <a:rPr lang="en-US" dirty="0" err="1"/>
              <a:t>măsură</a:t>
            </a:r>
            <a:r>
              <a:rPr lang="en-US" dirty="0"/>
              <a:t> </a:t>
            </a:r>
            <a:r>
              <a:rPr lang="en-US" dirty="0" err="1"/>
              <a:t>ce</a:t>
            </a:r>
            <a:r>
              <a:rPr lang="en-US" dirty="0"/>
              <a:t> </a:t>
            </a:r>
            <a:r>
              <a:rPr lang="en-US" dirty="0" err="1"/>
              <a:t>câștigurile</a:t>
            </a:r>
            <a:r>
              <a:rPr lang="en-US" dirty="0"/>
              <a:t> </a:t>
            </a:r>
            <a:r>
              <a:rPr lang="en-US" dirty="0" err="1"/>
              <a:t>curente</a:t>
            </a:r>
            <a:r>
              <a:rPr lang="en-US" dirty="0"/>
              <a:t> </a:t>
            </a:r>
            <a:r>
              <a:rPr lang="en-US" dirty="0" err="1"/>
              <a:t>cresc</a:t>
            </a:r>
            <a:r>
              <a:rPr lang="en-US" dirty="0"/>
              <a:t>).</a:t>
            </a:r>
          </a:p>
          <a:p>
            <a:r>
              <a:rPr lang="en-US" dirty="0" err="1"/>
              <a:t>Prin</a:t>
            </a:r>
            <a:r>
              <a:rPr lang="en-US" dirty="0"/>
              <a:t> </a:t>
            </a:r>
            <a:r>
              <a:rPr lang="en-US" dirty="0" err="1"/>
              <a:t>creșterea</a:t>
            </a:r>
            <a:r>
              <a:rPr lang="en-US" dirty="0"/>
              <a:t> </a:t>
            </a:r>
            <a:r>
              <a:rPr lang="en-US" dirty="0" err="1"/>
              <a:t>temperaturii</a:t>
            </a:r>
            <a:r>
              <a:rPr lang="en-US" dirty="0"/>
              <a:t> la </a:t>
            </a:r>
            <a:r>
              <a:rPr lang="en-US" dirty="0" err="1"/>
              <a:t>joncțiunea</a:t>
            </a:r>
            <a:r>
              <a:rPr lang="en-US" dirty="0"/>
              <a:t> J2, </a:t>
            </a:r>
            <a:r>
              <a:rPr lang="en-US" dirty="0" err="1"/>
              <a:t>lățimea</a:t>
            </a:r>
            <a:r>
              <a:rPr lang="en-US" dirty="0"/>
              <a:t> </a:t>
            </a:r>
            <a:r>
              <a:rPr lang="en-US" dirty="0" err="1"/>
              <a:t>stratului</a:t>
            </a:r>
            <a:r>
              <a:rPr lang="en-US" dirty="0"/>
              <a:t> de </a:t>
            </a:r>
            <a:r>
              <a:rPr lang="en-US" dirty="0" err="1"/>
              <a:t>epuizare</a:t>
            </a:r>
            <a:r>
              <a:rPr lang="en-US" dirty="0"/>
              <a:t> </a:t>
            </a:r>
            <a:r>
              <a:rPr lang="en-US" dirty="0" err="1"/>
              <a:t>scade</a:t>
            </a:r>
            <a:r>
              <a:rPr lang="en-US" dirty="0"/>
              <a:t>. Deci, </a:t>
            </a:r>
            <a:r>
              <a:rPr lang="en-US" dirty="0" err="1"/>
              <a:t>atunci</a:t>
            </a:r>
            <a:r>
              <a:rPr lang="en-US" dirty="0"/>
              <a:t> </a:t>
            </a:r>
            <a:r>
              <a:rPr lang="en-US" dirty="0" err="1"/>
              <a:t>când</a:t>
            </a:r>
            <a:r>
              <a:rPr lang="en-US" dirty="0"/>
              <a:t> </a:t>
            </a:r>
            <a:r>
              <a:rPr lang="en-US" dirty="0" err="1"/>
              <a:t>tensiunea</a:t>
            </a:r>
            <a:r>
              <a:rPr lang="en-US" dirty="0"/>
              <a:t> de </a:t>
            </a:r>
            <a:r>
              <a:rPr lang="en-US" dirty="0" err="1"/>
              <a:t>polarizare</a:t>
            </a:r>
            <a:r>
              <a:rPr lang="en-US" dirty="0"/>
              <a:t> </a:t>
            </a:r>
            <a:r>
              <a:rPr lang="en-US" dirty="0" err="1"/>
              <a:t>directă</a:t>
            </a:r>
            <a:r>
              <a:rPr lang="en-US" dirty="0"/>
              <a:t> </a:t>
            </a:r>
            <a:r>
              <a:rPr lang="en-US" dirty="0" err="1"/>
              <a:t>este</a:t>
            </a:r>
            <a:r>
              <a:rPr lang="en-US" dirty="0"/>
              <a:t> </a:t>
            </a:r>
            <a:r>
              <a:rPr lang="en-US" dirty="0" err="1"/>
              <a:t>aproape</a:t>
            </a:r>
            <a:r>
              <a:rPr lang="en-US" dirty="0"/>
              <a:t> de VBO, </a:t>
            </a:r>
            <a:r>
              <a:rPr lang="en-US" dirty="0" err="1"/>
              <a:t>putem</a:t>
            </a:r>
            <a:r>
              <a:rPr lang="en-US" dirty="0"/>
              <a:t> </a:t>
            </a:r>
            <a:r>
              <a:rPr lang="en-US" dirty="0" err="1"/>
              <a:t>activa</a:t>
            </a:r>
            <a:r>
              <a:rPr lang="en-US" dirty="0"/>
              <a:t> SCR </a:t>
            </a:r>
            <a:r>
              <a:rPr lang="en-US" dirty="0" err="1"/>
              <a:t>prin</a:t>
            </a:r>
            <a:r>
              <a:rPr lang="en-US" dirty="0"/>
              <a:t> </a:t>
            </a:r>
            <a:r>
              <a:rPr lang="en-US" dirty="0" err="1"/>
              <a:t>creșterea</a:t>
            </a:r>
            <a:r>
              <a:rPr lang="en-US" dirty="0"/>
              <a:t> </a:t>
            </a:r>
            <a:r>
              <a:rPr lang="en-US" dirty="0" err="1"/>
              <a:t>temperaturii</a:t>
            </a:r>
            <a:r>
              <a:rPr lang="en-US" dirty="0"/>
              <a:t> </a:t>
            </a:r>
            <a:r>
              <a:rPr lang="en-US" dirty="0" err="1"/>
              <a:t>joncțiunii</a:t>
            </a:r>
            <a:r>
              <a:rPr lang="en-US" dirty="0"/>
              <a:t> (J2). La o </a:t>
            </a:r>
            <a:r>
              <a:rPr lang="en-US" dirty="0" err="1"/>
              <a:t>anumită</a:t>
            </a:r>
            <a:r>
              <a:rPr lang="en-US" dirty="0"/>
              <a:t> </a:t>
            </a:r>
            <a:r>
              <a:rPr lang="en-US" dirty="0" err="1"/>
              <a:t>temperatură</a:t>
            </a:r>
            <a:r>
              <a:rPr lang="en-US" dirty="0"/>
              <a:t>, </a:t>
            </a:r>
            <a:r>
              <a:rPr lang="en-US" dirty="0" err="1"/>
              <a:t>polarizarea</a:t>
            </a:r>
            <a:r>
              <a:rPr lang="en-US" dirty="0"/>
              <a:t> </a:t>
            </a:r>
            <a:r>
              <a:rPr lang="en-US" dirty="0" err="1"/>
              <a:t>inversă</a:t>
            </a:r>
            <a:r>
              <a:rPr lang="en-US" dirty="0"/>
              <a:t> a </a:t>
            </a:r>
            <a:r>
              <a:rPr lang="en-US" dirty="0" err="1"/>
              <a:t>joncțiunii</a:t>
            </a:r>
            <a:r>
              <a:rPr lang="en-US" dirty="0"/>
              <a:t> se </a:t>
            </a:r>
            <a:r>
              <a:rPr lang="en-US" dirty="0" err="1"/>
              <a:t>strapunge</a:t>
            </a:r>
            <a:r>
              <a:rPr lang="en-US" dirty="0"/>
              <a:t> </a:t>
            </a:r>
            <a:r>
              <a:rPr lang="en-US" dirty="0" err="1"/>
              <a:t>și</a:t>
            </a:r>
            <a:r>
              <a:rPr lang="en-US" dirty="0"/>
              <a:t> </a:t>
            </a:r>
            <a:r>
              <a:rPr lang="en-US" dirty="0" err="1"/>
              <a:t>dispozitivul</a:t>
            </a:r>
            <a:r>
              <a:rPr lang="en-US" dirty="0"/>
              <a:t> </a:t>
            </a:r>
            <a:r>
              <a:rPr lang="en-US" dirty="0" err="1"/>
              <a:t>începe</a:t>
            </a:r>
            <a:r>
              <a:rPr lang="en-US" dirty="0"/>
              <a:t> </a:t>
            </a:r>
            <a:r>
              <a:rPr lang="en-US" dirty="0" err="1"/>
              <a:t>să</a:t>
            </a:r>
            <a:r>
              <a:rPr lang="en-US" dirty="0"/>
              <a:t> </a:t>
            </a:r>
            <a:r>
              <a:rPr lang="en-US" dirty="0" err="1"/>
              <a:t>conducă</a:t>
            </a:r>
            <a:r>
              <a:rPr lang="en-US" dirty="0"/>
              <a:t>. </a:t>
            </a:r>
            <a:r>
              <a:rPr lang="en-US" dirty="0" err="1"/>
              <a:t>Această</a:t>
            </a:r>
            <a:r>
              <a:rPr lang="en-US" dirty="0"/>
              <a:t> </a:t>
            </a:r>
            <a:r>
              <a:rPr lang="en-US" dirty="0" err="1"/>
              <a:t>declanșare</a:t>
            </a:r>
            <a:r>
              <a:rPr lang="en-US" dirty="0"/>
              <a:t> </a:t>
            </a:r>
            <a:r>
              <a:rPr lang="en-US" dirty="0" err="1"/>
              <a:t>apare</a:t>
            </a:r>
            <a:r>
              <a:rPr lang="en-US" dirty="0"/>
              <a:t> </a:t>
            </a:r>
            <a:r>
              <a:rPr lang="en-US" dirty="0" err="1"/>
              <a:t>în</a:t>
            </a:r>
            <a:r>
              <a:rPr lang="en-US" dirty="0"/>
              <a:t> </a:t>
            </a:r>
            <a:r>
              <a:rPr lang="en-US" dirty="0" err="1"/>
              <a:t>anumite</a:t>
            </a:r>
            <a:r>
              <a:rPr lang="en-US" dirty="0"/>
              <a:t> </a:t>
            </a:r>
            <a:r>
              <a:rPr lang="en-US" dirty="0" err="1"/>
              <a:t>circumstanțe</a:t>
            </a:r>
            <a:r>
              <a:rPr lang="en-US" dirty="0"/>
              <a:t>, </a:t>
            </a:r>
            <a:r>
              <a:rPr lang="en-US" dirty="0" err="1"/>
              <a:t>în</a:t>
            </a:r>
            <a:r>
              <a:rPr lang="en-US" dirty="0"/>
              <a:t> special </a:t>
            </a:r>
            <a:r>
              <a:rPr lang="en-US" dirty="0" err="1"/>
              <a:t>atunci</a:t>
            </a:r>
            <a:r>
              <a:rPr lang="en-US" dirty="0"/>
              <a:t> </a:t>
            </a:r>
            <a:r>
              <a:rPr lang="en-US" dirty="0" err="1"/>
              <a:t>când</a:t>
            </a:r>
            <a:r>
              <a:rPr lang="en-US" dirty="0"/>
              <a:t> </a:t>
            </a:r>
            <a:r>
              <a:rPr lang="en-US" dirty="0" err="1"/>
              <a:t>temperatura</a:t>
            </a:r>
            <a:r>
              <a:rPr lang="en-US" dirty="0"/>
              <a:t> </a:t>
            </a:r>
            <a:r>
              <a:rPr lang="en-US" dirty="0" err="1"/>
              <a:t>dispozitivului</a:t>
            </a:r>
            <a:r>
              <a:rPr lang="en-US" dirty="0"/>
              <a:t> </a:t>
            </a:r>
            <a:r>
              <a:rPr lang="en-US" dirty="0" err="1"/>
              <a:t>este</a:t>
            </a:r>
            <a:r>
              <a:rPr lang="en-US" dirty="0"/>
              <a:t> </a:t>
            </a:r>
            <a:r>
              <a:rPr lang="en-US" dirty="0" err="1"/>
              <a:t>mai</a:t>
            </a:r>
            <a:r>
              <a:rPr lang="en-US" dirty="0"/>
              <a:t> mare (</a:t>
            </a:r>
            <a:r>
              <a:rPr lang="en-US" dirty="0" err="1"/>
              <a:t>numită</a:t>
            </a:r>
            <a:r>
              <a:rPr lang="en-US" dirty="0"/>
              <a:t> </a:t>
            </a:r>
            <a:r>
              <a:rPr lang="en-US" dirty="0" err="1"/>
              <a:t>și</a:t>
            </a:r>
            <a:r>
              <a:rPr lang="en-US" dirty="0"/>
              <a:t> </a:t>
            </a:r>
            <a:r>
              <a:rPr lang="en-US" dirty="0" err="1"/>
              <a:t>declanșare</a:t>
            </a:r>
            <a:r>
              <a:rPr lang="en-US" dirty="0"/>
              <a:t> </a:t>
            </a:r>
            <a:r>
              <a:rPr lang="en-US" dirty="0" err="1"/>
              <a:t>falsă</a:t>
            </a:r>
            <a:r>
              <a:rPr lang="en-US" dirty="0"/>
              <a:t>). </a:t>
            </a:r>
          </a:p>
          <a:p>
            <a:r>
              <a:rPr lang="en-US" dirty="0"/>
              <a:t>Acest tip de </a:t>
            </a:r>
            <a:r>
              <a:rPr lang="en-US" dirty="0" err="1"/>
              <a:t>declanșare</a:t>
            </a:r>
            <a:r>
              <a:rPr lang="en-US" dirty="0"/>
              <a:t> </a:t>
            </a:r>
            <a:r>
              <a:rPr lang="en-US" dirty="0" err="1"/>
              <a:t>practic</a:t>
            </a:r>
            <a:r>
              <a:rPr lang="en-US" dirty="0"/>
              <a:t> nu </a:t>
            </a:r>
            <a:r>
              <a:rPr lang="en-US" dirty="0" err="1"/>
              <a:t>este</a:t>
            </a:r>
            <a:r>
              <a:rPr lang="en-US" dirty="0"/>
              <a:t> </a:t>
            </a:r>
            <a:r>
              <a:rPr lang="en-US" dirty="0" err="1"/>
              <a:t>folosit</a:t>
            </a:r>
            <a:r>
              <a:rPr lang="en-US" dirty="0"/>
              <a:t> </a:t>
            </a:r>
            <a:r>
              <a:rPr lang="en-US" dirty="0" err="1"/>
              <a:t>deoarece</a:t>
            </a:r>
            <a:r>
              <a:rPr lang="en-US" dirty="0"/>
              <a:t> </a:t>
            </a:r>
            <a:r>
              <a:rPr lang="en-US" dirty="0" err="1"/>
              <a:t>provoacă</a:t>
            </a:r>
            <a:r>
              <a:rPr lang="en-US" dirty="0"/>
              <a:t> </a:t>
            </a:r>
            <a:r>
              <a:rPr lang="en-US" dirty="0" err="1"/>
              <a:t>evadarea</a:t>
            </a:r>
            <a:r>
              <a:rPr lang="en-US" dirty="0"/>
              <a:t> </a:t>
            </a:r>
            <a:r>
              <a:rPr lang="en-US" dirty="0" err="1"/>
              <a:t>termică</a:t>
            </a:r>
            <a:r>
              <a:rPr lang="en-US" dirty="0"/>
              <a:t> </a:t>
            </a:r>
            <a:r>
              <a:rPr lang="en-US" dirty="0" err="1"/>
              <a:t>și</a:t>
            </a:r>
            <a:r>
              <a:rPr lang="en-US" dirty="0"/>
              <a:t>, </a:t>
            </a:r>
            <a:r>
              <a:rPr lang="en-US" dirty="0" err="1"/>
              <a:t>prin</a:t>
            </a:r>
            <a:r>
              <a:rPr lang="en-US" dirty="0"/>
              <a:t> </a:t>
            </a:r>
            <a:r>
              <a:rPr lang="en-US" dirty="0" err="1"/>
              <a:t>urmare</a:t>
            </a:r>
            <a:r>
              <a:rPr lang="en-US" dirty="0"/>
              <a:t>, </a:t>
            </a:r>
            <a:r>
              <a:rPr lang="en-US" dirty="0" err="1"/>
              <a:t>dispozitivul</a:t>
            </a:r>
            <a:r>
              <a:rPr lang="en-US" dirty="0"/>
              <a:t> </a:t>
            </a:r>
            <a:r>
              <a:rPr lang="en-US" dirty="0" err="1"/>
              <a:t>sau</a:t>
            </a:r>
            <a:r>
              <a:rPr lang="en-US" dirty="0"/>
              <a:t> SCR-</a:t>
            </a:r>
            <a:r>
              <a:rPr lang="en-US" dirty="0" err="1"/>
              <a:t>ul</a:t>
            </a:r>
            <a:r>
              <a:rPr lang="en-US" dirty="0"/>
              <a:t> </a:t>
            </a:r>
            <a:r>
              <a:rPr lang="en-US" dirty="0" err="1"/>
              <a:t>poate</a:t>
            </a:r>
            <a:r>
              <a:rPr lang="en-US" dirty="0"/>
              <a:t> fi </a:t>
            </a:r>
            <a:r>
              <a:rPr lang="en-US" dirty="0" err="1"/>
              <a:t>deteriorat</a:t>
            </a:r>
            <a:r>
              <a:rPr lang="en-US" dirty="0"/>
              <a:t>.</a:t>
            </a:r>
          </a:p>
        </p:txBody>
      </p:sp>
    </p:spTree>
    <p:extLst>
      <p:ext uri="{BB962C8B-B14F-4D97-AF65-F5344CB8AC3E}">
        <p14:creationId xmlns:p14="http://schemas.microsoft.com/office/powerpoint/2010/main" val="2836406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5623" y="722812"/>
            <a:ext cx="7494535" cy="543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312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33190"/>
          </a:xfrm>
        </p:spPr>
        <p:txBody>
          <a:bodyPr>
            <a:normAutofit fontScale="90000"/>
          </a:bodyPr>
          <a:lstStyle/>
          <a:p>
            <a:r>
              <a:rPr lang="en-US" dirty="0" err="1"/>
              <a:t>Polarizarea</a:t>
            </a:r>
            <a:r>
              <a:rPr lang="en-US" dirty="0"/>
              <a:t> </a:t>
            </a:r>
            <a:endParaRPr lang="ro-RO" dirty="0"/>
          </a:p>
        </p:txBody>
      </p:sp>
      <p:sp>
        <p:nvSpPr>
          <p:cNvPr id="3" name="Content Placeholder 2"/>
          <p:cNvSpPr>
            <a:spLocks noGrp="1"/>
          </p:cNvSpPr>
          <p:nvPr>
            <p:ph idx="1"/>
          </p:nvPr>
        </p:nvSpPr>
        <p:spPr>
          <a:xfrm>
            <a:off x="2589212" y="1387929"/>
            <a:ext cx="8915400" cy="5470071"/>
          </a:xfrm>
        </p:spPr>
        <p:txBody>
          <a:bodyPr>
            <a:normAutofit/>
          </a:bodyPr>
          <a:lstStyle/>
          <a:p>
            <a:r>
              <a:rPr lang="ro-RO" sz="2400" dirty="0"/>
              <a:t>Considerând poarta izolată, polarizarea tiristorului se poate face </a:t>
            </a:r>
            <a:r>
              <a:rPr lang="ro-RO" sz="2400" b="1" dirty="0"/>
              <a:t>direct,</a:t>
            </a:r>
            <a:r>
              <a:rPr lang="ro-RO" sz="2400" dirty="0"/>
              <a:t> </a:t>
            </a:r>
            <a:r>
              <a:rPr lang="ro-RO" sz="2400" b="1" dirty="0"/>
              <a:t>+ pe A şi − pe K</a:t>
            </a:r>
            <a:r>
              <a:rPr lang="ro-RO" sz="2400" dirty="0"/>
              <a:t>, sau invers, polarităţile fiind evident inversate. </a:t>
            </a:r>
            <a:endParaRPr lang="en-US" sz="2400" dirty="0"/>
          </a:p>
          <a:p>
            <a:r>
              <a:rPr lang="ro-RO" sz="2400" dirty="0"/>
              <a:t>În primul caz joncţiunea J2, de tip </a:t>
            </a:r>
            <a:r>
              <a:rPr lang="ro-RO" sz="2400" i="1" dirty="0">
                <a:solidFill>
                  <a:srgbClr val="FF0000"/>
                </a:solidFill>
              </a:rPr>
              <a:t>n</a:t>
            </a:r>
            <a:r>
              <a:rPr lang="en-US" sz="2400" i="1" dirty="0">
                <a:solidFill>
                  <a:srgbClr val="FF0000"/>
                </a:solidFill>
              </a:rPr>
              <a:t>-</a:t>
            </a:r>
            <a:r>
              <a:rPr lang="ro-RO" sz="2400" i="1" dirty="0">
                <a:solidFill>
                  <a:srgbClr val="FF0000"/>
                </a:solidFill>
              </a:rPr>
              <a:t>p</a:t>
            </a:r>
            <a:r>
              <a:rPr lang="ro-RO" sz="2400" dirty="0"/>
              <a:t>, este polarizată invers şi valoarea tensiunii posibil de aplicat depinde de grosimea stratului n- , la fel ca la diode.</a:t>
            </a:r>
            <a:endParaRPr lang="en-US" sz="2400" dirty="0"/>
          </a:p>
          <a:p>
            <a:r>
              <a:rPr lang="ro-RO" sz="2400" dirty="0"/>
              <a:t>În cazul al doilea, jonctiunile J3 şi J1 sunt polarizate invers. Joncţiunea J3, de tip </a:t>
            </a:r>
            <a:r>
              <a:rPr lang="ro-RO" sz="2400" i="1" dirty="0">
                <a:solidFill>
                  <a:srgbClr val="FF0000"/>
                </a:solidFill>
              </a:rPr>
              <a:t>n+ </a:t>
            </a:r>
            <a:r>
              <a:rPr lang="en-US" sz="2400" i="1" dirty="0">
                <a:solidFill>
                  <a:srgbClr val="FF0000"/>
                </a:solidFill>
              </a:rPr>
              <a:t>-</a:t>
            </a:r>
            <a:r>
              <a:rPr lang="ro-RO" sz="2400" i="1" dirty="0">
                <a:solidFill>
                  <a:srgbClr val="FF0000"/>
                </a:solidFill>
              </a:rPr>
              <a:t>p</a:t>
            </a:r>
            <a:r>
              <a:rPr lang="ro-RO" sz="2400" dirty="0"/>
              <a:t>, va asigura o barieră redusă, în timp ce J1 , de tip </a:t>
            </a:r>
            <a:r>
              <a:rPr lang="ro-RO" sz="2400" i="1" dirty="0">
                <a:solidFill>
                  <a:srgbClr val="FF0000"/>
                </a:solidFill>
              </a:rPr>
              <a:t>n</a:t>
            </a:r>
            <a:r>
              <a:rPr lang="en-US" sz="2400" i="1" dirty="0">
                <a:solidFill>
                  <a:srgbClr val="FF0000"/>
                </a:solidFill>
              </a:rPr>
              <a:t>-</a:t>
            </a:r>
            <a:r>
              <a:rPr lang="ro-RO" sz="2400" i="1" dirty="0">
                <a:solidFill>
                  <a:srgbClr val="FF0000"/>
                </a:solidFill>
              </a:rPr>
              <a:t>p</a:t>
            </a:r>
            <a:r>
              <a:rPr lang="ro-RO" sz="2400" dirty="0"/>
              <a:t>, va asigura o tensiune de aceeaşi mărime ca in cazul polarizării directe.</a:t>
            </a:r>
            <a:r>
              <a:rPr lang="en-US" sz="2400" dirty="0"/>
              <a:t> </a:t>
            </a:r>
            <a:r>
              <a:rPr lang="ro-RO" sz="2400" dirty="0"/>
              <a:t>Rezultă că tiristorul poate suporta tensiuni inverse şi directe de aceeaşi mărime, fiind realizate unităţi pentru tensiuni de ordinul miilor de volţi</a:t>
            </a:r>
          </a:p>
        </p:txBody>
      </p:sp>
      <p:pic>
        <p:nvPicPr>
          <p:cNvPr id="4" name="Picture 3"/>
          <p:cNvPicPr>
            <a:picLocks noChangeAspect="1"/>
          </p:cNvPicPr>
          <p:nvPr/>
        </p:nvPicPr>
        <p:blipFill>
          <a:blip r:embed="rId2"/>
          <a:stretch>
            <a:fillRect/>
          </a:stretch>
        </p:blipFill>
        <p:spPr>
          <a:xfrm>
            <a:off x="13429" y="0"/>
            <a:ext cx="2575783" cy="1623201"/>
          </a:xfrm>
          <a:prstGeom prst="rect">
            <a:avLst/>
          </a:prstGeom>
        </p:spPr>
      </p:pic>
    </p:spTree>
    <p:extLst>
      <p:ext uri="{BB962C8B-B14F-4D97-AF65-F5344CB8AC3E}">
        <p14:creationId xmlns:p14="http://schemas.microsoft.com/office/powerpoint/2010/main" val="3005880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662" y="1594837"/>
            <a:ext cx="5305749" cy="714833"/>
          </a:xfrm>
        </p:spPr>
        <p:txBody>
          <a:bodyPr/>
          <a:lstStyle/>
          <a:p>
            <a:r>
              <a:rPr lang="en-US" dirty="0" err="1"/>
              <a:t>Caracteristica</a:t>
            </a:r>
            <a:r>
              <a:rPr lang="en-US" dirty="0"/>
              <a:t> </a:t>
            </a:r>
            <a:r>
              <a:rPr lang="en-US" dirty="0" err="1"/>
              <a:t>statica</a:t>
            </a:r>
            <a:endParaRPr lang="ro-RO" dirty="0"/>
          </a:p>
        </p:txBody>
      </p:sp>
      <p:sp>
        <p:nvSpPr>
          <p:cNvPr id="3" name="Content Placeholder 2"/>
          <p:cNvSpPr>
            <a:spLocks noGrp="1"/>
          </p:cNvSpPr>
          <p:nvPr>
            <p:ph idx="1"/>
          </p:nvPr>
        </p:nvSpPr>
        <p:spPr>
          <a:xfrm>
            <a:off x="4052752" y="2309670"/>
            <a:ext cx="8139248" cy="4572279"/>
          </a:xfrm>
        </p:spPr>
        <p:txBody>
          <a:bodyPr>
            <a:normAutofit fontScale="85000" lnSpcReduction="20000"/>
          </a:bodyPr>
          <a:lstStyle/>
          <a:p>
            <a:r>
              <a:rPr lang="ro-RO" dirty="0"/>
              <a:t>Se consideră tiristorul alimentat de la sursa U şi având o rezistenţă de sarcină R. Caracteristica statică este dependenţa dintre curentul prin tiristor, </a:t>
            </a:r>
            <a:r>
              <a:rPr lang="ro-RO" b="1" dirty="0">
                <a:solidFill>
                  <a:srgbClr val="FF0000"/>
                </a:solidFill>
              </a:rPr>
              <a:t>i</a:t>
            </a:r>
            <a:r>
              <a:rPr lang="ro-RO" b="1" baseline="-25000" dirty="0">
                <a:solidFill>
                  <a:srgbClr val="FF0000"/>
                </a:solidFill>
              </a:rPr>
              <a:t>T</a:t>
            </a:r>
            <a:r>
              <a:rPr lang="ro-RO" dirty="0"/>
              <a:t>, şi tensiunea anod-catod, </a:t>
            </a:r>
            <a:r>
              <a:rPr lang="ro-RO" b="1" dirty="0">
                <a:solidFill>
                  <a:srgbClr val="FF0000"/>
                </a:solidFill>
              </a:rPr>
              <a:t>u</a:t>
            </a:r>
            <a:r>
              <a:rPr lang="ro-RO" b="1" baseline="-25000" dirty="0">
                <a:solidFill>
                  <a:srgbClr val="FF0000"/>
                </a:solidFill>
              </a:rPr>
              <a:t>T</a:t>
            </a:r>
            <a:r>
              <a:rPr lang="ro-RO" dirty="0"/>
              <a:t>. Pentru polarizare directă şi în absenţa curentului de poartă, </a:t>
            </a:r>
            <a:r>
              <a:rPr lang="ro-RO" b="1" dirty="0">
                <a:solidFill>
                  <a:srgbClr val="FF0000"/>
                </a:solidFill>
              </a:rPr>
              <a:t>i</a:t>
            </a:r>
            <a:r>
              <a:rPr lang="ro-RO" b="1" baseline="-25000" dirty="0">
                <a:solidFill>
                  <a:srgbClr val="FF0000"/>
                </a:solidFill>
              </a:rPr>
              <a:t>G</a:t>
            </a:r>
            <a:r>
              <a:rPr lang="ro-RO" b="1" dirty="0">
                <a:solidFill>
                  <a:srgbClr val="FF0000"/>
                </a:solidFill>
              </a:rPr>
              <a:t> = 0</a:t>
            </a:r>
            <a:r>
              <a:rPr lang="ro-RO" dirty="0"/>
              <a:t>, caracteristica statică este furnizată de curba </a:t>
            </a:r>
            <a:r>
              <a:rPr lang="ro-RO" b="1" dirty="0">
                <a:solidFill>
                  <a:srgbClr val="FF0000"/>
                </a:solidFill>
              </a:rPr>
              <a:t>1</a:t>
            </a:r>
            <a:r>
              <a:rPr lang="ro-RO" dirty="0"/>
              <a:t>. Se constată trei lucruri</a:t>
            </a:r>
            <a:r>
              <a:rPr lang="en-US" dirty="0"/>
              <a:t>:</a:t>
            </a:r>
          </a:p>
          <a:p>
            <a:r>
              <a:rPr lang="ro-RO" dirty="0"/>
              <a:t>o creştere a curentului direct, nesemnificativ ca valoare, odată cu creşterea tensiunii anodcatod; </a:t>
            </a:r>
            <a:endParaRPr lang="en-US" dirty="0"/>
          </a:p>
          <a:p>
            <a:r>
              <a:rPr lang="ro-RO" dirty="0"/>
              <a:t>• intrarea în conducţie fără comandă, </a:t>
            </a:r>
            <a:r>
              <a:rPr lang="ro-RO" b="1" dirty="0">
                <a:solidFill>
                  <a:srgbClr val="FF0000"/>
                </a:solidFill>
              </a:rPr>
              <a:t>i</a:t>
            </a:r>
            <a:r>
              <a:rPr lang="ro-RO" b="1" baseline="-25000" dirty="0">
                <a:solidFill>
                  <a:srgbClr val="FF0000"/>
                </a:solidFill>
              </a:rPr>
              <a:t>G</a:t>
            </a:r>
            <a:r>
              <a:rPr lang="ro-RO" b="1" dirty="0">
                <a:solidFill>
                  <a:srgbClr val="FF0000"/>
                </a:solidFill>
              </a:rPr>
              <a:t>=0</a:t>
            </a:r>
            <a:r>
              <a:rPr lang="ro-RO" dirty="0"/>
              <a:t>, dacă tensiunea anod-catod depăşeşte valoarea tensiunii </a:t>
            </a:r>
            <a:r>
              <a:rPr lang="ro-RO" b="1" dirty="0">
                <a:solidFill>
                  <a:srgbClr val="FF0000"/>
                </a:solidFill>
              </a:rPr>
              <a:t>U</a:t>
            </a:r>
            <a:r>
              <a:rPr lang="ro-RO" b="1" baseline="-25000" dirty="0">
                <a:solidFill>
                  <a:srgbClr val="FF0000"/>
                </a:solidFill>
              </a:rPr>
              <a:t>BD</a:t>
            </a:r>
            <a:r>
              <a:rPr lang="ro-RO" dirty="0"/>
              <a:t>, numită de prăbuşire în sens direct, ca </a:t>
            </a:r>
            <a:r>
              <a:rPr lang="ro-RO" i="1" dirty="0"/>
              <a:t>fiind tensiunea maximă admisă de tiristor la polarizarea directă</a:t>
            </a:r>
            <a:r>
              <a:rPr lang="ro-RO" dirty="0"/>
              <a:t>; </a:t>
            </a:r>
            <a:endParaRPr lang="en-US" dirty="0"/>
          </a:p>
          <a:p>
            <a:r>
              <a:rPr lang="ro-RO" dirty="0"/>
              <a:t>• cu cât tensiunea anod-catod este mai mică, curentul de poartă necesar pentru intrarea în conducţie este mai mare, </a:t>
            </a:r>
            <a:r>
              <a:rPr lang="ro-RO" b="1" dirty="0">
                <a:solidFill>
                  <a:srgbClr val="FF0000"/>
                </a:solidFill>
              </a:rPr>
              <a:t>i</a:t>
            </a:r>
            <a:r>
              <a:rPr lang="ro-RO" b="1" baseline="-25000" dirty="0">
                <a:solidFill>
                  <a:srgbClr val="FF0000"/>
                </a:solidFill>
              </a:rPr>
              <a:t>G3</a:t>
            </a:r>
            <a:r>
              <a:rPr lang="ro-RO" b="1" dirty="0">
                <a:solidFill>
                  <a:srgbClr val="FF0000"/>
                </a:solidFill>
              </a:rPr>
              <a:t> &gt; i</a:t>
            </a:r>
            <a:r>
              <a:rPr lang="ro-RO" b="1" baseline="-25000" dirty="0">
                <a:solidFill>
                  <a:srgbClr val="FF0000"/>
                </a:solidFill>
              </a:rPr>
              <a:t>G2</a:t>
            </a:r>
            <a:r>
              <a:rPr lang="ro-RO" b="1" dirty="0">
                <a:solidFill>
                  <a:srgbClr val="FF0000"/>
                </a:solidFill>
              </a:rPr>
              <a:t> &gt; i</a:t>
            </a:r>
            <a:r>
              <a:rPr lang="ro-RO" b="1" baseline="-25000" dirty="0">
                <a:solidFill>
                  <a:srgbClr val="FF0000"/>
                </a:solidFill>
              </a:rPr>
              <a:t>G1</a:t>
            </a:r>
            <a:r>
              <a:rPr lang="ro-RO" b="1" dirty="0">
                <a:solidFill>
                  <a:srgbClr val="FF0000"/>
                </a:solidFill>
              </a:rPr>
              <a:t>=0</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3314702" y="141129"/>
            <a:ext cx="2168541" cy="2168541"/>
          </a:xfrm>
          <a:prstGeom prst="rect">
            <a:avLst/>
          </a:prstGeom>
        </p:spPr>
      </p:pic>
      <p:pic>
        <p:nvPicPr>
          <p:cNvPr id="9" name="Picture 8"/>
          <p:cNvPicPr>
            <a:picLocks noChangeAspect="1"/>
          </p:cNvPicPr>
          <p:nvPr/>
        </p:nvPicPr>
        <p:blipFill>
          <a:blip r:embed="rId3"/>
          <a:stretch>
            <a:fillRect/>
          </a:stretch>
        </p:blipFill>
        <p:spPr>
          <a:xfrm>
            <a:off x="280193" y="3736084"/>
            <a:ext cx="4118780" cy="2703559"/>
          </a:xfrm>
          <a:prstGeom prst="rect">
            <a:avLst/>
          </a:prstGeom>
        </p:spPr>
      </p:pic>
      <p:pic>
        <p:nvPicPr>
          <p:cNvPr id="10" name="Picture 9"/>
          <p:cNvPicPr>
            <a:picLocks noChangeAspect="1"/>
          </p:cNvPicPr>
          <p:nvPr/>
        </p:nvPicPr>
        <p:blipFill>
          <a:blip r:embed="rId4"/>
          <a:stretch>
            <a:fillRect/>
          </a:stretch>
        </p:blipFill>
        <p:spPr>
          <a:xfrm>
            <a:off x="44686" y="0"/>
            <a:ext cx="3064273" cy="3564120"/>
          </a:xfrm>
          <a:prstGeom prst="rect">
            <a:avLst/>
          </a:prstGeom>
        </p:spPr>
      </p:pic>
    </p:spTree>
    <p:extLst>
      <p:ext uri="{BB962C8B-B14F-4D97-AF65-F5344CB8AC3E}">
        <p14:creationId xmlns:p14="http://schemas.microsoft.com/office/powerpoint/2010/main" val="379309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678" y="2731018"/>
            <a:ext cx="11997646" cy="3817752"/>
          </a:xfrm>
        </p:spPr>
        <p:txBody>
          <a:bodyPr>
            <a:noAutofit/>
          </a:bodyPr>
          <a:lstStyle/>
          <a:p>
            <a:pPr marL="0" indent="0">
              <a:buNone/>
            </a:pPr>
            <a:r>
              <a:rPr lang="ro-RO" sz="2200" b="1" dirty="0">
                <a:solidFill>
                  <a:srgbClr val="FF0000"/>
                </a:solidFill>
              </a:rPr>
              <a:t>I</a:t>
            </a:r>
            <a:r>
              <a:rPr lang="ro-RO" sz="2200" b="1" baseline="-25000" dirty="0">
                <a:solidFill>
                  <a:srgbClr val="FF0000"/>
                </a:solidFill>
              </a:rPr>
              <a:t>L</a:t>
            </a:r>
            <a:r>
              <a:rPr lang="ro-RO" sz="2200" dirty="0"/>
              <a:t> </a:t>
            </a:r>
            <a:r>
              <a:rPr lang="en-US" sz="2200" dirty="0"/>
              <a:t>-</a:t>
            </a:r>
            <a:r>
              <a:rPr lang="ro-RO" sz="2200" dirty="0"/>
              <a:t> curent de amorsare, ca fiind valoarea de curent </a:t>
            </a:r>
            <a:r>
              <a:rPr lang="ro-RO" sz="2200" b="1" dirty="0">
                <a:solidFill>
                  <a:srgbClr val="FF0000"/>
                </a:solidFill>
              </a:rPr>
              <a:t>i</a:t>
            </a:r>
            <a:r>
              <a:rPr lang="ro-RO" sz="2200" b="1" baseline="-25000" dirty="0">
                <a:solidFill>
                  <a:srgbClr val="FF0000"/>
                </a:solidFill>
              </a:rPr>
              <a:t>T</a:t>
            </a:r>
            <a:r>
              <a:rPr lang="ro-RO" sz="2200" dirty="0"/>
              <a:t> peste care are loc autoamorsare </a:t>
            </a:r>
            <a:endParaRPr lang="en-US" sz="2200" dirty="0"/>
          </a:p>
          <a:p>
            <a:pPr marL="0" indent="0">
              <a:buNone/>
            </a:pPr>
            <a:r>
              <a:rPr lang="ro-RO" sz="2200" b="1" dirty="0">
                <a:solidFill>
                  <a:srgbClr val="FF0000"/>
                </a:solidFill>
              </a:rPr>
              <a:t>I</a:t>
            </a:r>
            <a:r>
              <a:rPr lang="ro-RO" sz="2200" b="1" baseline="-25000" dirty="0">
                <a:solidFill>
                  <a:srgbClr val="FF0000"/>
                </a:solidFill>
              </a:rPr>
              <a:t>H</a:t>
            </a:r>
            <a:r>
              <a:rPr lang="ro-RO" sz="2200" dirty="0"/>
              <a:t> , curent de menţinere, ca valoare minimă a curentului </a:t>
            </a:r>
            <a:r>
              <a:rPr lang="ro-RO" sz="2200" b="1" dirty="0">
                <a:solidFill>
                  <a:srgbClr val="FF0000"/>
                </a:solidFill>
              </a:rPr>
              <a:t>i</a:t>
            </a:r>
            <a:r>
              <a:rPr lang="ro-RO" sz="2200" b="1" baseline="-25000" dirty="0">
                <a:solidFill>
                  <a:srgbClr val="FF0000"/>
                </a:solidFill>
              </a:rPr>
              <a:t>T</a:t>
            </a:r>
            <a:r>
              <a:rPr lang="ro-RO" sz="2200" dirty="0"/>
              <a:t> pentru care, tiristorul </a:t>
            </a:r>
            <a:r>
              <a:rPr lang="en-US" sz="2200" dirty="0" err="1"/>
              <a:t>fiind</a:t>
            </a:r>
            <a:r>
              <a:rPr lang="en-US" sz="2200" dirty="0"/>
              <a:t> </a:t>
            </a:r>
            <a:r>
              <a:rPr lang="ro-RO" sz="2200" dirty="0"/>
              <a:t>amorsat, rămâne în conducţie chiar în absenţa </a:t>
            </a:r>
            <a:r>
              <a:rPr lang="en-US" sz="2200" b="1" dirty="0">
                <a:solidFill>
                  <a:srgbClr val="FF0000"/>
                </a:solidFill>
              </a:rPr>
              <a:t>I</a:t>
            </a:r>
            <a:r>
              <a:rPr lang="en-US" sz="2200" b="1" baseline="-25000" dirty="0">
                <a:solidFill>
                  <a:srgbClr val="FF0000"/>
                </a:solidFill>
              </a:rPr>
              <a:t>G</a:t>
            </a:r>
            <a:r>
              <a:rPr lang="en-US" sz="2200" dirty="0"/>
              <a:t> (de p</a:t>
            </a:r>
            <a:r>
              <a:rPr lang="ro-RO" sz="2200" dirty="0"/>
              <a:t>oartă</a:t>
            </a:r>
            <a:r>
              <a:rPr lang="en-US" sz="2200" dirty="0"/>
              <a:t>)</a:t>
            </a:r>
            <a:r>
              <a:rPr lang="ro-RO" sz="2200" dirty="0"/>
              <a:t>. </a:t>
            </a:r>
            <a:endParaRPr lang="en-US" sz="2200" dirty="0"/>
          </a:p>
          <a:p>
            <a:pPr marL="0" indent="0">
              <a:buNone/>
            </a:pPr>
            <a:r>
              <a:rPr lang="ro-RO" sz="2200" dirty="0"/>
              <a:t>Caracteristica statică pentru polarizare inversă este situată în cadranul 4 fiind caracterizată prin două mărimi: </a:t>
            </a:r>
            <a:r>
              <a:rPr lang="ro-RO" sz="2200" b="1" dirty="0">
                <a:solidFill>
                  <a:srgbClr val="FF0000"/>
                </a:solidFill>
              </a:rPr>
              <a:t>I</a:t>
            </a:r>
            <a:r>
              <a:rPr lang="ro-RO" sz="2200" b="1" baseline="-25000" dirty="0">
                <a:solidFill>
                  <a:srgbClr val="FF0000"/>
                </a:solidFill>
              </a:rPr>
              <a:t>RM</a:t>
            </a:r>
            <a:r>
              <a:rPr lang="ro-RO" sz="2200" dirty="0"/>
              <a:t> – curentul invers de saturaţie, generat de purtătorii minoritari, cu aceeaşi semnificaţie şi mărime ca la diode; </a:t>
            </a:r>
            <a:r>
              <a:rPr lang="ro-RO" sz="2200" b="1" dirty="0">
                <a:solidFill>
                  <a:srgbClr val="FF0000"/>
                </a:solidFill>
              </a:rPr>
              <a:t>V</a:t>
            </a:r>
            <a:r>
              <a:rPr lang="ro-RO" sz="2200" b="1" baseline="-25000" dirty="0">
                <a:solidFill>
                  <a:srgbClr val="FF0000"/>
                </a:solidFill>
              </a:rPr>
              <a:t>BR</a:t>
            </a:r>
            <a:r>
              <a:rPr lang="ro-RO" sz="2200" dirty="0"/>
              <a:t>, tensiunea de prăbuşire în sens invers, ca fiind valoarea de tensiune la care are loc amorsarea unei conducţii de avarie în sens invers, fără limitarea curentului, semnificaţia fiind aceeaşi ca la diode. </a:t>
            </a:r>
            <a:endParaRPr lang="en-US" sz="2200" dirty="0"/>
          </a:p>
          <a:p>
            <a:pPr marL="0" indent="0">
              <a:buNone/>
            </a:pPr>
            <a:r>
              <a:rPr lang="ro-RO" sz="2200" dirty="0"/>
              <a:t>Caracteristica statică pentru starea de conducţie, curba 3, este liniară, din aceleaşi considerente ca la diode, cu diferenţa că tensiunea anod-catod </a:t>
            </a:r>
            <a:r>
              <a:rPr lang="ro-RO" sz="2200" b="1" dirty="0">
                <a:solidFill>
                  <a:srgbClr val="FF0000"/>
                </a:solidFill>
              </a:rPr>
              <a:t>V</a:t>
            </a:r>
            <a:r>
              <a:rPr lang="ro-RO" sz="2200" b="1" baseline="-25000" dirty="0">
                <a:solidFill>
                  <a:srgbClr val="FF0000"/>
                </a:solidFill>
              </a:rPr>
              <a:t>ON</a:t>
            </a:r>
            <a:r>
              <a:rPr lang="ro-RO" sz="2200" dirty="0"/>
              <a:t> </a:t>
            </a:r>
            <a:r>
              <a:rPr lang="ro-RO" sz="2200" i="1" dirty="0">
                <a:solidFill>
                  <a:srgbClr val="FF0000"/>
                </a:solidFill>
              </a:rPr>
              <a:t>este mai mare ca la diode putând lua valori între 1,1 . . . 2,1 V.</a:t>
            </a:r>
          </a:p>
        </p:txBody>
      </p:sp>
      <p:pic>
        <p:nvPicPr>
          <p:cNvPr id="4" name="Picture 3"/>
          <p:cNvPicPr>
            <a:picLocks noChangeAspect="1"/>
          </p:cNvPicPr>
          <p:nvPr/>
        </p:nvPicPr>
        <p:blipFill>
          <a:blip r:embed="rId2"/>
          <a:stretch>
            <a:fillRect/>
          </a:stretch>
        </p:blipFill>
        <p:spPr>
          <a:xfrm>
            <a:off x="0" y="0"/>
            <a:ext cx="4118780" cy="2703559"/>
          </a:xfrm>
          <a:prstGeom prst="rect">
            <a:avLst/>
          </a:prstGeom>
        </p:spPr>
      </p:pic>
      <p:sp>
        <p:nvSpPr>
          <p:cNvPr id="5" name="Rectangle 4"/>
          <p:cNvSpPr/>
          <p:nvPr/>
        </p:nvSpPr>
        <p:spPr>
          <a:xfrm>
            <a:off x="4347121" y="395235"/>
            <a:ext cx="7452201" cy="2308324"/>
          </a:xfrm>
          <a:prstGeom prst="rect">
            <a:avLst/>
          </a:prstGeom>
        </p:spPr>
        <p:txBody>
          <a:bodyPr wrap="square">
            <a:spAutoFit/>
          </a:bodyPr>
          <a:lstStyle/>
          <a:p>
            <a:r>
              <a:rPr lang="ro-RO" sz="2400" dirty="0"/>
              <a:t>Intrarea în conducţie controlată prin </a:t>
            </a:r>
            <a:r>
              <a:rPr lang="ro-RO" sz="2400" b="1" dirty="0">
                <a:solidFill>
                  <a:srgbClr val="FF0000"/>
                </a:solidFill>
              </a:rPr>
              <a:t>i</a:t>
            </a:r>
            <a:r>
              <a:rPr lang="ro-RO" sz="2400" b="1" baseline="-25000" dirty="0">
                <a:solidFill>
                  <a:srgbClr val="FF0000"/>
                </a:solidFill>
              </a:rPr>
              <a:t>G</a:t>
            </a:r>
            <a:r>
              <a:rPr lang="ro-RO" sz="2400" b="1" dirty="0">
                <a:solidFill>
                  <a:srgbClr val="FF0000"/>
                </a:solidFill>
              </a:rPr>
              <a:t> ≠ 0 </a:t>
            </a:r>
            <a:r>
              <a:rPr lang="ro-RO" sz="2400" dirty="0"/>
              <a:t>se realizează printr-un proces de autoamorsare, punctul de funcţionare deplasându-se rapid de pe ramura </a:t>
            </a:r>
            <a:r>
              <a:rPr lang="ro-RO" sz="2400" dirty="0">
                <a:solidFill>
                  <a:srgbClr val="FF0000"/>
                </a:solidFill>
              </a:rPr>
              <a:t>2</a:t>
            </a:r>
            <a:r>
              <a:rPr lang="ro-RO" sz="2400" dirty="0"/>
              <a:t> pe ramura </a:t>
            </a:r>
            <a:r>
              <a:rPr lang="ro-RO" sz="2400" dirty="0">
                <a:solidFill>
                  <a:srgbClr val="FF0000"/>
                </a:solidFill>
              </a:rPr>
              <a:t>3</a:t>
            </a:r>
            <a:r>
              <a:rPr lang="ro-RO" sz="2400" dirty="0"/>
              <a:t>, pentru funcţionare în conducţie, într-un punct stabil </a:t>
            </a:r>
            <a:r>
              <a:rPr lang="ro-RO" sz="2400" b="1" dirty="0">
                <a:solidFill>
                  <a:srgbClr val="FF0000"/>
                </a:solidFill>
              </a:rPr>
              <a:t>F</a:t>
            </a:r>
            <a:r>
              <a:rPr lang="ro-RO" sz="2400" dirty="0"/>
              <a:t>. Pe această caracteristică sunt două valori de curent care prezintă interes: </a:t>
            </a:r>
          </a:p>
        </p:txBody>
      </p:sp>
    </p:spTree>
    <p:extLst>
      <p:ext uri="{BB962C8B-B14F-4D97-AF65-F5344CB8AC3E}">
        <p14:creationId xmlns:p14="http://schemas.microsoft.com/office/powerpoint/2010/main" val="3245957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7526" y="192517"/>
            <a:ext cx="5326432" cy="714833"/>
          </a:xfrm>
        </p:spPr>
        <p:txBody>
          <a:bodyPr/>
          <a:lstStyle/>
          <a:p>
            <a:r>
              <a:rPr lang="en-US" b="1" dirty="0" err="1"/>
              <a:t>Amorsarea</a:t>
            </a:r>
            <a:r>
              <a:rPr lang="en-US" b="1" dirty="0"/>
              <a:t> </a:t>
            </a:r>
            <a:r>
              <a:rPr lang="en-US" b="1" dirty="0" err="1"/>
              <a:t>conductiei</a:t>
            </a:r>
            <a:endParaRPr lang="ro-RO" b="1" dirty="0"/>
          </a:p>
        </p:txBody>
      </p:sp>
      <p:sp>
        <p:nvSpPr>
          <p:cNvPr id="3" name="Content Placeholder 2"/>
          <p:cNvSpPr>
            <a:spLocks noGrp="1"/>
          </p:cNvSpPr>
          <p:nvPr>
            <p:ph idx="1"/>
          </p:nvPr>
        </p:nvSpPr>
        <p:spPr>
          <a:xfrm>
            <a:off x="2589212" y="907350"/>
            <a:ext cx="9602788" cy="1956620"/>
          </a:xfrm>
        </p:spPr>
        <p:txBody>
          <a:bodyPr>
            <a:normAutofit/>
          </a:bodyPr>
          <a:lstStyle/>
          <a:p>
            <a:r>
              <a:rPr lang="ro-RO" sz="2400" dirty="0"/>
              <a:t>Tristorul poate fi echivalat prin două tranzistoare T1 şi T2 conectate ca în fig. T1</a:t>
            </a:r>
            <a:r>
              <a:rPr lang="en-US" sz="2400" dirty="0"/>
              <a:t> (</a:t>
            </a:r>
            <a:r>
              <a:rPr lang="ro-RO" sz="2400" dirty="0">
                <a:solidFill>
                  <a:srgbClr val="FF0000"/>
                </a:solidFill>
              </a:rPr>
              <a:t>pnp</a:t>
            </a:r>
            <a:r>
              <a:rPr lang="en-US" sz="2400" dirty="0"/>
              <a:t>)</a:t>
            </a:r>
            <a:r>
              <a:rPr lang="ro-RO" sz="2400" dirty="0"/>
              <a:t>, este format din straturile </a:t>
            </a:r>
            <a:r>
              <a:rPr lang="ro-RO" sz="2400" dirty="0">
                <a:solidFill>
                  <a:srgbClr val="FF0000"/>
                </a:solidFill>
              </a:rPr>
              <a:t>p+ n- p</a:t>
            </a:r>
            <a:r>
              <a:rPr lang="ro-RO" sz="2400" dirty="0"/>
              <a:t>, iar T2</a:t>
            </a:r>
            <a:r>
              <a:rPr lang="en-US" sz="2400" dirty="0"/>
              <a:t> (</a:t>
            </a:r>
            <a:r>
              <a:rPr lang="ro-RO" sz="2400" dirty="0">
                <a:solidFill>
                  <a:srgbClr val="FF0000"/>
                </a:solidFill>
              </a:rPr>
              <a:t>npn</a:t>
            </a:r>
            <a:r>
              <a:rPr lang="en-US" sz="2400" dirty="0">
                <a:solidFill>
                  <a:srgbClr val="FF0000"/>
                </a:solidFill>
              </a:rPr>
              <a:t>)</a:t>
            </a:r>
            <a:r>
              <a:rPr lang="ro-RO" sz="2400" dirty="0"/>
              <a:t>, d</a:t>
            </a:r>
            <a:r>
              <a:rPr lang="en-US" sz="2400" dirty="0"/>
              <a:t>in</a:t>
            </a:r>
            <a:r>
              <a:rPr lang="ro-RO" sz="2400" dirty="0"/>
              <a:t> straturile </a:t>
            </a:r>
            <a:r>
              <a:rPr lang="ro-RO" sz="2400" dirty="0">
                <a:solidFill>
                  <a:srgbClr val="FF0000"/>
                </a:solidFill>
              </a:rPr>
              <a:t>n- p n+</a:t>
            </a:r>
            <a:r>
              <a:rPr lang="ro-RO" sz="2400" dirty="0"/>
              <a:t>. Se consideră circuitul anod-catod alimentat de la sursa E</a:t>
            </a:r>
            <a:r>
              <a:rPr lang="ro-RO" sz="2400" baseline="-25000" dirty="0"/>
              <a:t>A</a:t>
            </a:r>
            <a:r>
              <a:rPr lang="ro-RO" sz="2400" dirty="0"/>
              <a:t> , iar cel de poartă de la sursa E</a:t>
            </a:r>
            <a:r>
              <a:rPr lang="ro-RO" sz="2400" baseline="-25000" dirty="0"/>
              <a:t>G</a:t>
            </a:r>
            <a:r>
              <a:rPr lang="ro-RO" sz="2400" dirty="0"/>
              <a:t> cu polarităţile din fig. </a:t>
            </a:r>
          </a:p>
          <a:p>
            <a:r>
              <a:rPr lang="ro-RO" sz="2400" dirty="0"/>
              <a:t>Circuitul bază-emitor al lui T2 este polarizat direct, </a:t>
            </a:r>
            <a:r>
              <a:rPr lang="en-US" sz="2400" b="1" dirty="0" err="1">
                <a:solidFill>
                  <a:srgbClr val="FF0000"/>
                </a:solidFill>
              </a:rPr>
              <a:t>i</a:t>
            </a:r>
            <a:r>
              <a:rPr lang="ro-RO" sz="2400" b="1" baseline="-25000" dirty="0">
                <a:solidFill>
                  <a:srgbClr val="FF0000"/>
                </a:solidFill>
              </a:rPr>
              <a:t>B</a:t>
            </a:r>
            <a:r>
              <a:rPr lang="en-US" sz="2400" b="1" baseline="-25000" dirty="0">
                <a:solidFill>
                  <a:srgbClr val="FF0000"/>
                </a:solidFill>
              </a:rPr>
              <a:t>2</a:t>
            </a:r>
            <a:r>
              <a:rPr lang="ro-RO" sz="2400" b="1" dirty="0">
                <a:solidFill>
                  <a:srgbClr val="FF0000"/>
                </a:solidFill>
              </a:rPr>
              <a:t> </a:t>
            </a:r>
            <a:r>
              <a:rPr lang="en-US" sz="2400" b="1" dirty="0">
                <a:solidFill>
                  <a:srgbClr val="FF0000"/>
                </a:solidFill>
              </a:rPr>
              <a:t>=</a:t>
            </a:r>
            <a:r>
              <a:rPr lang="en-US" sz="2400" b="1" dirty="0" err="1">
                <a:solidFill>
                  <a:srgbClr val="FF0000"/>
                </a:solidFill>
              </a:rPr>
              <a:t>i</a:t>
            </a:r>
            <a:r>
              <a:rPr lang="en-US" sz="2400" b="1" baseline="-25000" dirty="0" err="1">
                <a:solidFill>
                  <a:srgbClr val="FF0000"/>
                </a:solidFill>
              </a:rPr>
              <a:t>G</a:t>
            </a:r>
            <a:endParaRPr lang="ro-RO" sz="2400" b="1" baseline="-25000" dirty="0">
              <a:solidFill>
                <a:srgbClr val="FF0000"/>
              </a:solidFill>
            </a:endParaRPr>
          </a:p>
        </p:txBody>
      </p:sp>
      <p:pic>
        <p:nvPicPr>
          <p:cNvPr id="4" name="Picture 3"/>
          <p:cNvPicPr>
            <a:picLocks noChangeAspect="1"/>
          </p:cNvPicPr>
          <p:nvPr/>
        </p:nvPicPr>
        <p:blipFill>
          <a:blip r:embed="rId2"/>
          <a:stretch>
            <a:fillRect/>
          </a:stretch>
        </p:blipFill>
        <p:spPr>
          <a:xfrm>
            <a:off x="0" y="-1"/>
            <a:ext cx="2589212" cy="3079403"/>
          </a:xfrm>
          <a:prstGeom prst="rect">
            <a:avLst/>
          </a:prstGeom>
        </p:spPr>
      </p:pic>
      <p:sp>
        <p:nvSpPr>
          <p:cNvPr id="5" name="Rectangle 4"/>
          <p:cNvSpPr/>
          <p:nvPr/>
        </p:nvSpPr>
        <p:spPr>
          <a:xfrm>
            <a:off x="370114" y="3079402"/>
            <a:ext cx="11821886" cy="3785652"/>
          </a:xfrm>
          <a:prstGeom prst="rect">
            <a:avLst/>
          </a:prstGeom>
        </p:spPr>
        <p:txBody>
          <a:bodyPr wrap="square">
            <a:spAutoFit/>
          </a:bodyPr>
          <a:lstStyle/>
          <a:p>
            <a:r>
              <a:rPr lang="ro-RO" sz="2400" dirty="0"/>
              <a:t>Tranzistorul </a:t>
            </a:r>
            <a:r>
              <a:rPr lang="ro-RO" sz="2400" b="1" dirty="0"/>
              <a:t>T2</a:t>
            </a:r>
            <a:r>
              <a:rPr lang="ro-RO" sz="2400" dirty="0"/>
              <a:t> este polarizat pentru conducţie şi electronii din emitorul său se vor regăsi în colector sub forma curentului de colector </a:t>
            </a:r>
            <a:r>
              <a:rPr lang="en-US" sz="2400" b="1" dirty="0" err="1">
                <a:solidFill>
                  <a:srgbClr val="FF0000"/>
                </a:solidFill>
              </a:rPr>
              <a:t>i</a:t>
            </a:r>
            <a:r>
              <a:rPr lang="ro-RO" sz="2400" b="1" baseline="-25000" dirty="0">
                <a:solidFill>
                  <a:srgbClr val="FF0000"/>
                </a:solidFill>
              </a:rPr>
              <a:t>C2</a:t>
            </a:r>
            <a:r>
              <a:rPr lang="ro-RO" sz="2400" b="1" dirty="0">
                <a:solidFill>
                  <a:srgbClr val="FF0000"/>
                </a:solidFill>
              </a:rPr>
              <a:t> </a:t>
            </a:r>
            <a:r>
              <a:rPr lang="ro-RO" sz="2400" dirty="0"/>
              <a:t>, susţinut de sursa </a:t>
            </a:r>
            <a:r>
              <a:rPr lang="ro-RO" sz="2400" b="1" dirty="0">
                <a:solidFill>
                  <a:srgbClr val="FF0000"/>
                </a:solidFill>
              </a:rPr>
              <a:t>E</a:t>
            </a:r>
            <a:r>
              <a:rPr lang="ro-RO" sz="2400" b="1" baseline="-25000" dirty="0">
                <a:solidFill>
                  <a:srgbClr val="FF0000"/>
                </a:solidFill>
              </a:rPr>
              <a:t>A</a:t>
            </a:r>
            <a:r>
              <a:rPr lang="ro-RO" sz="2400" dirty="0"/>
              <a:t>. Dar </a:t>
            </a:r>
            <a:r>
              <a:rPr lang="en-US" sz="2400" b="1" dirty="0" err="1">
                <a:solidFill>
                  <a:srgbClr val="FF0000"/>
                </a:solidFill>
              </a:rPr>
              <a:t>i</a:t>
            </a:r>
            <a:r>
              <a:rPr lang="ro-RO" sz="2400" b="1" baseline="-25000" dirty="0">
                <a:solidFill>
                  <a:srgbClr val="FF0000"/>
                </a:solidFill>
              </a:rPr>
              <a:t>B1</a:t>
            </a:r>
            <a:r>
              <a:rPr lang="en-US" sz="2400" b="1" dirty="0">
                <a:solidFill>
                  <a:srgbClr val="FF0000"/>
                </a:solidFill>
              </a:rPr>
              <a:t>=i</a:t>
            </a:r>
            <a:r>
              <a:rPr lang="en-US" sz="2400" b="1" baseline="-25000" dirty="0">
                <a:solidFill>
                  <a:srgbClr val="FF0000"/>
                </a:solidFill>
              </a:rPr>
              <a:t>C2</a:t>
            </a:r>
            <a:r>
              <a:rPr lang="ro-RO" sz="2400" b="1" dirty="0">
                <a:solidFill>
                  <a:srgbClr val="FF0000"/>
                </a:solidFill>
              </a:rPr>
              <a:t> </a:t>
            </a:r>
            <a:r>
              <a:rPr lang="ro-RO" sz="2400" dirty="0"/>
              <a:t>(1.22) şi deci şi tranzistorul </a:t>
            </a:r>
            <a:r>
              <a:rPr lang="ro-RO" sz="2400" b="1" dirty="0"/>
              <a:t>T1</a:t>
            </a:r>
            <a:r>
              <a:rPr lang="ro-RO" sz="2400" dirty="0"/>
              <a:t> este polarizat pentru intrarea în conducţie, apărând curentul de colector </a:t>
            </a:r>
            <a:r>
              <a:rPr lang="en-US" sz="2400" b="1" dirty="0" err="1">
                <a:solidFill>
                  <a:srgbClr val="FF0000"/>
                </a:solidFill>
              </a:rPr>
              <a:t>i</a:t>
            </a:r>
            <a:r>
              <a:rPr lang="ro-RO" sz="2400" b="1" baseline="-25000" dirty="0">
                <a:solidFill>
                  <a:srgbClr val="FF0000"/>
                </a:solidFill>
              </a:rPr>
              <a:t>C1</a:t>
            </a:r>
            <a:r>
              <a:rPr lang="ro-RO" sz="2400" dirty="0"/>
              <a:t> , pe seama golurilor injectate din emitor în colectorul acestuia. Consecinţa este creşterea curentului de bază al tranzistorului </a:t>
            </a:r>
            <a:r>
              <a:rPr lang="ro-RO" sz="2400" b="1" dirty="0"/>
              <a:t>T2</a:t>
            </a:r>
            <a:r>
              <a:rPr lang="ro-RO" sz="2400" dirty="0"/>
              <a:t> la valoarea </a:t>
            </a:r>
            <a:r>
              <a:rPr lang="en-US" sz="2400" b="1" dirty="0" err="1">
                <a:solidFill>
                  <a:srgbClr val="FF0000"/>
                </a:solidFill>
              </a:rPr>
              <a:t>i</a:t>
            </a:r>
            <a:r>
              <a:rPr lang="ro-RO" sz="2400" b="1" dirty="0">
                <a:solidFill>
                  <a:srgbClr val="FF0000"/>
                </a:solidFill>
              </a:rPr>
              <a:t>‘</a:t>
            </a:r>
            <a:r>
              <a:rPr lang="en-US" sz="2400" b="1" baseline="-25000" dirty="0">
                <a:solidFill>
                  <a:srgbClr val="FF0000"/>
                </a:solidFill>
              </a:rPr>
              <a:t>B2</a:t>
            </a:r>
            <a:r>
              <a:rPr lang="en-US" sz="2400" b="1" dirty="0">
                <a:solidFill>
                  <a:srgbClr val="FF0000"/>
                </a:solidFill>
              </a:rPr>
              <a:t>=</a:t>
            </a:r>
            <a:r>
              <a:rPr lang="en-US" sz="2400" b="1" dirty="0" err="1">
                <a:solidFill>
                  <a:srgbClr val="FF0000"/>
                </a:solidFill>
              </a:rPr>
              <a:t>i</a:t>
            </a:r>
            <a:r>
              <a:rPr lang="ro-RO" sz="2400" b="1" baseline="-25000" dirty="0">
                <a:solidFill>
                  <a:srgbClr val="FF0000"/>
                </a:solidFill>
              </a:rPr>
              <a:t>G</a:t>
            </a:r>
            <a:r>
              <a:rPr lang="en-US" sz="2400" b="1" dirty="0">
                <a:solidFill>
                  <a:srgbClr val="FF0000"/>
                </a:solidFill>
              </a:rPr>
              <a:t>+</a:t>
            </a:r>
            <a:r>
              <a:rPr lang="en-US" sz="2400" b="1" dirty="0" err="1">
                <a:solidFill>
                  <a:srgbClr val="FF0000"/>
                </a:solidFill>
              </a:rPr>
              <a:t>i</a:t>
            </a:r>
            <a:r>
              <a:rPr lang="ro-RO" sz="2400" b="1" baseline="-25000" dirty="0">
                <a:solidFill>
                  <a:srgbClr val="FF0000"/>
                </a:solidFill>
              </a:rPr>
              <a:t>C</a:t>
            </a:r>
            <a:r>
              <a:rPr lang="en-US" sz="2400" b="1" baseline="-25000" dirty="0">
                <a:solidFill>
                  <a:srgbClr val="FF0000"/>
                </a:solidFill>
              </a:rPr>
              <a:t>1</a:t>
            </a:r>
            <a:r>
              <a:rPr lang="ro-RO" sz="2400" dirty="0"/>
              <a:t>, (1.23) care produce o nouă creştere a lui </a:t>
            </a:r>
            <a:r>
              <a:rPr lang="en-US" sz="2400" b="1" dirty="0" err="1">
                <a:solidFill>
                  <a:srgbClr val="FF0000"/>
                </a:solidFill>
              </a:rPr>
              <a:t>i</a:t>
            </a:r>
            <a:r>
              <a:rPr lang="ro-RO" sz="2400" b="1" baseline="-25000" dirty="0">
                <a:solidFill>
                  <a:srgbClr val="FF0000"/>
                </a:solidFill>
              </a:rPr>
              <a:t>C2</a:t>
            </a:r>
            <a:r>
              <a:rPr lang="ro-RO" sz="2400" b="1" dirty="0">
                <a:solidFill>
                  <a:srgbClr val="FF0000"/>
                </a:solidFill>
              </a:rPr>
              <a:t> </a:t>
            </a:r>
            <a:r>
              <a:rPr lang="ro-RO" sz="2400" dirty="0"/>
              <a:t>, respectiv </a:t>
            </a:r>
            <a:r>
              <a:rPr lang="en-US" sz="2400" b="1" dirty="0" err="1">
                <a:solidFill>
                  <a:srgbClr val="FF0000"/>
                </a:solidFill>
              </a:rPr>
              <a:t>i</a:t>
            </a:r>
            <a:r>
              <a:rPr lang="ro-RO" sz="2400" b="1" baseline="-25000" dirty="0">
                <a:solidFill>
                  <a:srgbClr val="FF0000"/>
                </a:solidFill>
              </a:rPr>
              <a:t>B1</a:t>
            </a:r>
            <a:r>
              <a:rPr lang="ro-RO" sz="2400" b="1" dirty="0">
                <a:solidFill>
                  <a:srgbClr val="FF0000"/>
                </a:solidFill>
              </a:rPr>
              <a:t> </a:t>
            </a:r>
            <a:r>
              <a:rPr lang="ro-RO" sz="2400" dirty="0"/>
              <a:t>şi </a:t>
            </a:r>
            <a:r>
              <a:rPr lang="en-US" sz="2400" b="1" dirty="0" err="1">
                <a:solidFill>
                  <a:srgbClr val="FF0000"/>
                </a:solidFill>
              </a:rPr>
              <a:t>i</a:t>
            </a:r>
            <a:r>
              <a:rPr lang="ro-RO" sz="2400" b="1" baseline="-25000" dirty="0">
                <a:solidFill>
                  <a:srgbClr val="FF0000"/>
                </a:solidFill>
              </a:rPr>
              <a:t>B2</a:t>
            </a:r>
            <a:r>
              <a:rPr lang="ro-RO" sz="2400" dirty="0"/>
              <a:t>. Astfel apare, ca urmare a reacţiei pozitive declanşate, o creştere rapidă a curentului prin dispozitiv, procesul numindu-se amorsare a conducţiei, punctul de funcţionare trecând pe caracteristica 3, fig., în timp de ordinul microsecundelor.</a:t>
            </a:r>
          </a:p>
        </p:txBody>
      </p:sp>
    </p:spTree>
    <p:extLst>
      <p:ext uri="{BB962C8B-B14F-4D97-AF65-F5344CB8AC3E}">
        <p14:creationId xmlns:p14="http://schemas.microsoft.com/office/powerpoint/2010/main" val="52183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9EB5AE-CEF0-317A-7867-59FB977F3E4A}"/>
              </a:ext>
            </a:extLst>
          </p:cNvPr>
          <p:cNvSpPr>
            <a:spLocks noGrp="1"/>
          </p:cNvSpPr>
          <p:nvPr>
            <p:ph type="title"/>
          </p:nvPr>
        </p:nvSpPr>
        <p:spPr/>
        <p:txBody>
          <a:bodyPr/>
          <a:lstStyle/>
          <a:p>
            <a:r>
              <a:rPr lang="ro-RO" dirty="0"/>
              <a:t>Altă clasificare</a:t>
            </a:r>
            <a:endParaRPr lang="en-US" dirty="0"/>
          </a:p>
        </p:txBody>
      </p:sp>
      <p:pic>
        <p:nvPicPr>
          <p:cNvPr id="4" name="Substituent conținut 3">
            <a:extLst>
              <a:ext uri="{FF2B5EF4-FFF2-40B4-BE49-F238E27FC236}">
                <a16:creationId xmlns:a16="http://schemas.microsoft.com/office/drawing/2014/main" id="{9852C946-5D69-EBF7-22CD-9375EEF9B567}"/>
              </a:ext>
            </a:extLst>
          </p:cNvPr>
          <p:cNvPicPr>
            <a:picLocks noGrp="1" noChangeAspect="1"/>
          </p:cNvPicPr>
          <p:nvPr>
            <p:ph idx="1"/>
          </p:nvPr>
        </p:nvPicPr>
        <p:blipFill>
          <a:blip r:embed="rId2"/>
          <a:stretch>
            <a:fillRect/>
          </a:stretch>
        </p:blipFill>
        <p:spPr>
          <a:xfrm>
            <a:off x="2471911" y="1531807"/>
            <a:ext cx="7669617" cy="4961068"/>
          </a:xfrm>
          <a:prstGeom prst="rect">
            <a:avLst/>
          </a:prstGeom>
        </p:spPr>
      </p:pic>
    </p:spTree>
    <p:extLst>
      <p:ext uri="{BB962C8B-B14F-4D97-AF65-F5344CB8AC3E}">
        <p14:creationId xmlns:p14="http://schemas.microsoft.com/office/powerpoint/2010/main" val="1516295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5186"/>
            <a:ext cx="9461274" cy="3175026"/>
          </a:xfrm>
        </p:spPr>
        <p:txBody>
          <a:bodyPr>
            <a:normAutofit/>
          </a:bodyPr>
          <a:lstStyle/>
          <a:p>
            <a:r>
              <a:rPr lang="ro-RO" sz="2400" dirty="0"/>
              <a:t>Tranzistoarele T1 şi T2 fiind în zona activă se pot scrie relaţiile:</a:t>
            </a:r>
            <a:endParaRPr lang="en-US" sz="2400" dirty="0"/>
          </a:p>
          <a:p>
            <a:r>
              <a:rPr lang="en-US" sz="2400" b="1" dirty="0">
                <a:solidFill>
                  <a:srgbClr val="FF0000"/>
                </a:solidFill>
              </a:rPr>
              <a:t>iC1 = -</a:t>
            </a:r>
            <a:r>
              <a:rPr lang="el-GR" sz="2400" b="1" dirty="0">
                <a:solidFill>
                  <a:srgbClr val="FF0000"/>
                </a:solidFill>
              </a:rPr>
              <a:t>α</a:t>
            </a:r>
            <a:r>
              <a:rPr lang="en-US" sz="2400" b="1" dirty="0">
                <a:solidFill>
                  <a:srgbClr val="FF0000"/>
                </a:solidFill>
              </a:rPr>
              <a:t>1iE1 + iC01</a:t>
            </a:r>
          </a:p>
          <a:p>
            <a:r>
              <a:rPr lang="en-US" sz="2400" b="1" dirty="0">
                <a:solidFill>
                  <a:srgbClr val="FF0000"/>
                </a:solidFill>
              </a:rPr>
              <a:t>iC2= -</a:t>
            </a:r>
            <a:r>
              <a:rPr lang="el-GR" sz="2400" b="1" dirty="0">
                <a:solidFill>
                  <a:srgbClr val="FF0000"/>
                </a:solidFill>
              </a:rPr>
              <a:t>α</a:t>
            </a:r>
            <a:r>
              <a:rPr lang="en-US" sz="2400" b="1" dirty="0">
                <a:solidFill>
                  <a:srgbClr val="FF0000"/>
                </a:solidFill>
              </a:rPr>
              <a:t>2iE2 + iC02                                   </a:t>
            </a:r>
            <a:r>
              <a:rPr lang="el-GR" sz="2400" dirty="0"/>
              <a:t>(1.24) </a:t>
            </a:r>
            <a:endParaRPr lang="en-US" sz="2400" dirty="0"/>
          </a:p>
          <a:p>
            <a:pPr marL="0" indent="0">
              <a:buNone/>
            </a:pPr>
            <a:r>
              <a:rPr lang="ro-RO" sz="2400" dirty="0"/>
              <a:t>unde </a:t>
            </a:r>
            <a:r>
              <a:rPr lang="ro-RO" sz="2400" b="1" dirty="0">
                <a:solidFill>
                  <a:srgbClr val="FF0000"/>
                </a:solidFill>
              </a:rPr>
              <a:t>ICO1</a:t>
            </a:r>
            <a:r>
              <a:rPr lang="ro-RO" sz="2400" dirty="0"/>
              <a:t> şi </a:t>
            </a:r>
            <a:r>
              <a:rPr lang="ro-RO" sz="2400" b="1" dirty="0">
                <a:solidFill>
                  <a:srgbClr val="FF0000"/>
                </a:solidFill>
              </a:rPr>
              <a:t>ICO2</a:t>
            </a:r>
            <a:r>
              <a:rPr lang="ro-RO" sz="2400" dirty="0"/>
              <a:t> sunt curenţii de colector ai celor două </a:t>
            </a:r>
            <a:r>
              <a:rPr lang="en-US" sz="2400" b="1" dirty="0">
                <a:solidFill>
                  <a:srgbClr val="FF0000"/>
                </a:solidFill>
              </a:rPr>
              <a:t>T</a:t>
            </a:r>
            <a:r>
              <a:rPr lang="en-US" sz="2400" dirty="0"/>
              <a:t> </a:t>
            </a:r>
            <a:r>
              <a:rPr lang="ro-RO" sz="2400" dirty="0"/>
              <a:t>, pentru baze nepolarizate şi având valori nesemnificative, iar </a:t>
            </a:r>
            <a:r>
              <a:rPr lang="el-GR" sz="2400" dirty="0"/>
              <a:t>α1 , α2 </a:t>
            </a:r>
            <a:r>
              <a:rPr lang="ro-RO" sz="2400" dirty="0"/>
              <a:t>de forma </a:t>
            </a:r>
            <a:r>
              <a:rPr lang="en-US" sz="2400" dirty="0"/>
              <a:t>                                           </a:t>
            </a:r>
            <a:r>
              <a:rPr lang="el-GR" sz="2400" dirty="0"/>
              <a:t>(1.25) </a:t>
            </a:r>
            <a:endParaRPr lang="en-US" sz="2400" dirty="0"/>
          </a:p>
          <a:p>
            <a:pPr marL="0" indent="0">
              <a:buNone/>
            </a:pPr>
            <a:endParaRPr lang="en-US" sz="2400" dirty="0"/>
          </a:p>
        </p:txBody>
      </p:sp>
      <p:pic>
        <p:nvPicPr>
          <p:cNvPr id="4" name="Picture 3"/>
          <p:cNvPicPr>
            <a:picLocks noChangeAspect="1"/>
          </p:cNvPicPr>
          <p:nvPr/>
        </p:nvPicPr>
        <p:blipFill>
          <a:blip r:embed="rId2"/>
          <a:stretch>
            <a:fillRect/>
          </a:stretch>
        </p:blipFill>
        <p:spPr>
          <a:xfrm>
            <a:off x="0" y="-1"/>
            <a:ext cx="2589212" cy="3079403"/>
          </a:xfrm>
          <a:prstGeom prst="rect">
            <a:avLst/>
          </a:prstGeom>
        </p:spPr>
      </p:pic>
      <p:pic>
        <p:nvPicPr>
          <p:cNvPr id="5" name="Picture 4"/>
          <p:cNvPicPr>
            <a:picLocks noChangeAspect="1"/>
          </p:cNvPicPr>
          <p:nvPr/>
        </p:nvPicPr>
        <p:blipFill>
          <a:blip r:embed="rId3"/>
          <a:stretch>
            <a:fillRect/>
          </a:stretch>
        </p:blipFill>
        <p:spPr>
          <a:xfrm>
            <a:off x="5660093" y="2322114"/>
            <a:ext cx="1360681" cy="799576"/>
          </a:xfrm>
          <a:prstGeom prst="rect">
            <a:avLst/>
          </a:prstGeom>
        </p:spPr>
      </p:pic>
      <p:pic>
        <p:nvPicPr>
          <p:cNvPr id="6" name="Picture 5"/>
          <p:cNvPicPr>
            <a:picLocks noChangeAspect="1"/>
          </p:cNvPicPr>
          <p:nvPr/>
        </p:nvPicPr>
        <p:blipFill>
          <a:blip r:embed="rId4"/>
          <a:stretch>
            <a:fillRect/>
          </a:stretch>
        </p:blipFill>
        <p:spPr>
          <a:xfrm>
            <a:off x="4854533" y="3777025"/>
            <a:ext cx="1236024" cy="1067475"/>
          </a:xfrm>
          <a:prstGeom prst="rect">
            <a:avLst/>
          </a:prstGeom>
        </p:spPr>
      </p:pic>
      <p:pic>
        <p:nvPicPr>
          <p:cNvPr id="7" name="Picture 6"/>
          <p:cNvPicPr>
            <a:picLocks noChangeAspect="1"/>
          </p:cNvPicPr>
          <p:nvPr/>
        </p:nvPicPr>
        <p:blipFill>
          <a:blip r:embed="rId5"/>
          <a:stretch>
            <a:fillRect/>
          </a:stretch>
        </p:blipFill>
        <p:spPr>
          <a:xfrm>
            <a:off x="5987302" y="5763986"/>
            <a:ext cx="2865195" cy="919315"/>
          </a:xfrm>
          <a:prstGeom prst="rect">
            <a:avLst/>
          </a:prstGeom>
        </p:spPr>
      </p:pic>
      <p:sp>
        <p:nvSpPr>
          <p:cNvPr id="8" name="Rectangle 7"/>
          <p:cNvSpPr/>
          <p:nvPr/>
        </p:nvSpPr>
        <p:spPr>
          <a:xfrm>
            <a:off x="244432" y="3342499"/>
            <a:ext cx="11947567" cy="2677656"/>
          </a:xfrm>
          <a:prstGeom prst="rect">
            <a:avLst/>
          </a:prstGeom>
        </p:spPr>
        <p:txBody>
          <a:bodyPr wrap="square">
            <a:spAutoFit/>
          </a:bodyPr>
          <a:lstStyle/>
          <a:p>
            <a:r>
              <a:rPr lang="ro-RO" sz="2400" dirty="0"/>
              <a:t>unde </a:t>
            </a:r>
            <a:r>
              <a:rPr lang="el-GR" sz="2400" b="1" dirty="0">
                <a:solidFill>
                  <a:srgbClr val="FF0000"/>
                </a:solidFill>
              </a:rPr>
              <a:t>β</a:t>
            </a:r>
            <a:r>
              <a:rPr lang="el-GR" sz="2400" dirty="0"/>
              <a:t> </a:t>
            </a:r>
            <a:r>
              <a:rPr lang="ro-RO" sz="2400" dirty="0"/>
              <a:t>este factorul de amplificare în curent al tranzistorului, </a:t>
            </a:r>
            <a:endParaRPr lang="en-US" sz="2400" dirty="0"/>
          </a:p>
          <a:p>
            <a:endParaRPr lang="en-US" sz="2400" dirty="0"/>
          </a:p>
          <a:p>
            <a:r>
              <a:rPr lang="en-US" sz="2400" dirty="0"/>
              <a:t>                                                                            </a:t>
            </a:r>
            <a:r>
              <a:rPr lang="el-GR" sz="2400" dirty="0"/>
              <a:t>(1.26) </a:t>
            </a:r>
            <a:endParaRPr lang="en-US" sz="2400" dirty="0"/>
          </a:p>
          <a:p>
            <a:endParaRPr lang="en-US" sz="2400" dirty="0"/>
          </a:p>
          <a:p>
            <a:r>
              <a:rPr lang="ro-RO" sz="2400" dirty="0"/>
              <a:t>Din fig.1.25 se poate scrie că</a:t>
            </a:r>
            <a:r>
              <a:rPr lang="en-US" sz="2400" dirty="0"/>
              <a:t>                                </a:t>
            </a:r>
            <a:r>
              <a:rPr lang="ro-RO" sz="2400" dirty="0"/>
              <a:t> </a:t>
            </a:r>
            <a:r>
              <a:rPr lang="en-US" sz="2400" b="1" dirty="0" err="1">
                <a:solidFill>
                  <a:srgbClr val="FF0000"/>
                </a:solidFill>
              </a:rPr>
              <a:t>i</a:t>
            </a:r>
            <a:r>
              <a:rPr lang="ro-RO" sz="2400" b="1" dirty="0">
                <a:solidFill>
                  <a:srgbClr val="FF0000"/>
                </a:solidFill>
              </a:rPr>
              <a:t>T </a:t>
            </a:r>
            <a:r>
              <a:rPr lang="en-US" sz="2400" b="1" dirty="0">
                <a:solidFill>
                  <a:srgbClr val="FF0000"/>
                </a:solidFill>
              </a:rPr>
              <a:t>= </a:t>
            </a:r>
            <a:r>
              <a:rPr lang="en-US" sz="2400" b="1" dirty="0" err="1">
                <a:solidFill>
                  <a:srgbClr val="FF0000"/>
                </a:solidFill>
              </a:rPr>
              <a:t>i</a:t>
            </a:r>
            <a:r>
              <a:rPr lang="ro-RO" sz="2400" b="1" dirty="0">
                <a:solidFill>
                  <a:srgbClr val="FF0000"/>
                </a:solidFill>
              </a:rPr>
              <a:t>E1</a:t>
            </a:r>
            <a:r>
              <a:rPr lang="ro-RO" sz="2400" dirty="0"/>
              <a:t> </a:t>
            </a:r>
            <a:r>
              <a:rPr lang="en-US" sz="2400" dirty="0"/>
              <a:t>             </a:t>
            </a:r>
            <a:r>
              <a:rPr lang="ro-RO" sz="2400" dirty="0"/>
              <a:t>(1.27) </a:t>
            </a:r>
            <a:endParaRPr lang="en-US" sz="2400" dirty="0"/>
          </a:p>
          <a:p>
            <a:r>
              <a:rPr lang="ro-RO" sz="2400" dirty="0"/>
              <a:t>şi </a:t>
            </a:r>
            <a:r>
              <a:rPr lang="en-US" sz="2400" dirty="0"/>
              <a:t>                                                                               </a:t>
            </a:r>
            <a:r>
              <a:rPr lang="en-US" sz="2400" b="1" dirty="0" err="1">
                <a:solidFill>
                  <a:srgbClr val="FF0000"/>
                </a:solidFill>
              </a:rPr>
              <a:t>i</a:t>
            </a:r>
            <a:r>
              <a:rPr lang="ro-RO" sz="2400" b="1" dirty="0">
                <a:solidFill>
                  <a:srgbClr val="FF0000"/>
                </a:solidFill>
              </a:rPr>
              <a:t>K </a:t>
            </a:r>
            <a:r>
              <a:rPr lang="en-US" sz="2400" b="1" dirty="0">
                <a:solidFill>
                  <a:srgbClr val="FF0000"/>
                </a:solidFill>
              </a:rPr>
              <a:t>iE2 = </a:t>
            </a:r>
            <a:r>
              <a:rPr lang="en-US" sz="2400" b="1" dirty="0" err="1">
                <a:solidFill>
                  <a:srgbClr val="FF0000"/>
                </a:solidFill>
              </a:rPr>
              <a:t>iT</a:t>
            </a:r>
            <a:r>
              <a:rPr lang="en-US" sz="2400" b="1" dirty="0">
                <a:solidFill>
                  <a:srgbClr val="FF0000"/>
                </a:solidFill>
              </a:rPr>
              <a:t> + </a:t>
            </a:r>
            <a:r>
              <a:rPr lang="en-US" sz="2400" b="1" dirty="0" err="1">
                <a:solidFill>
                  <a:srgbClr val="FF0000"/>
                </a:solidFill>
              </a:rPr>
              <a:t>iG</a:t>
            </a:r>
            <a:r>
              <a:rPr lang="ro-RO" sz="2400" b="1" dirty="0">
                <a:solidFill>
                  <a:srgbClr val="FF0000"/>
                </a:solidFill>
              </a:rPr>
              <a:t> </a:t>
            </a:r>
            <a:r>
              <a:rPr lang="en-US" sz="2400" b="1" dirty="0">
                <a:solidFill>
                  <a:srgbClr val="FF0000"/>
                </a:solidFill>
              </a:rPr>
              <a:t>  </a:t>
            </a:r>
            <a:r>
              <a:rPr lang="ro-RO" sz="2400" dirty="0"/>
              <a:t>(1.28) </a:t>
            </a:r>
            <a:endParaRPr lang="en-US" sz="2400" dirty="0"/>
          </a:p>
          <a:p>
            <a:r>
              <a:rPr lang="ro-RO" sz="2400" dirty="0"/>
              <a:t>Prelucrând relaţiile anterioare rezultă</a:t>
            </a:r>
            <a:r>
              <a:rPr lang="en-US" sz="2400" dirty="0"/>
              <a:t>                                                     (1.29)</a:t>
            </a:r>
            <a:endParaRPr lang="ro-RO" sz="2400" dirty="0"/>
          </a:p>
        </p:txBody>
      </p:sp>
    </p:spTree>
    <p:extLst>
      <p:ext uri="{BB962C8B-B14F-4D97-AF65-F5344CB8AC3E}">
        <p14:creationId xmlns:p14="http://schemas.microsoft.com/office/powerpoint/2010/main" val="3831244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71" y="2204357"/>
            <a:ext cx="11865429" cy="4506686"/>
          </a:xfrm>
        </p:spPr>
        <p:txBody>
          <a:bodyPr>
            <a:normAutofit/>
          </a:bodyPr>
          <a:lstStyle/>
          <a:p>
            <a:r>
              <a:rPr lang="ro-RO" sz="2400" dirty="0"/>
              <a:t>astfel că </a:t>
            </a:r>
            <a:r>
              <a:rPr lang="ro-RO" sz="2400" b="1" dirty="0">
                <a:solidFill>
                  <a:srgbClr val="FF0000"/>
                </a:solidFill>
              </a:rPr>
              <a:t>i</a:t>
            </a:r>
            <a:r>
              <a:rPr lang="ro-RO" sz="2400" b="1" baseline="-25000" dirty="0">
                <a:solidFill>
                  <a:srgbClr val="FF0000"/>
                </a:solidFill>
              </a:rPr>
              <a:t>T</a:t>
            </a:r>
            <a:r>
              <a:rPr lang="ro-RO" sz="2400" dirty="0"/>
              <a:t> să aibă valori reduse. Condiţia (1.29) se poate realiza cu uşurinţă pe tranzistoarele </a:t>
            </a:r>
            <a:r>
              <a:rPr lang="ro-RO" sz="2400" b="1" dirty="0">
                <a:solidFill>
                  <a:srgbClr val="FF0000"/>
                </a:solidFill>
              </a:rPr>
              <a:t>T</a:t>
            </a:r>
            <a:r>
              <a:rPr lang="ro-RO" sz="2400" b="1" baseline="-25000" dirty="0">
                <a:solidFill>
                  <a:srgbClr val="FF0000"/>
                </a:solidFill>
              </a:rPr>
              <a:t>1</a:t>
            </a:r>
            <a:r>
              <a:rPr lang="ro-RO" sz="2400" dirty="0"/>
              <a:t> şi </a:t>
            </a:r>
            <a:r>
              <a:rPr lang="ro-RO" sz="2400" b="1" dirty="0">
                <a:solidFill>
                  <a:srgbClr val="FF0000"/>
                </a:solidFill>
              </a:rPr>
              <a:t>T</a:t>
            </a:r>
            <a:r>
              <a:rPr lang="ro-RO" sz="2400" b="1" baseline="-25000" dirty="0">
                <a:solidFill>
                  <a:srgbClr val="FF0000"/>
                </a:solidFill>
              </a:rPr>
              <a:t>2</a:t>
            </a:r>
            <a:r>
              <a:rPr lang="ro-RO" sz="2400" dirty="0"/>
              <a:t> , acestea fiind în stare blocată.</a:t>
            </a:r>
            <a:r>
              <a:rPr lang="en-US" sz="2400" dirty="0"/>
              <a:t> </a:t>
            </a:r>
          </a:p>
          <a:p>
            <a:r>
              <a:rPr lang="ro-RO" sz="2400" dirty="0"/>
              <a:t>Pentru starea de conducţie trebuie ca </a:t>
            </a:r>
            <a:r>
              <a:rPr lang="en-US" sz="2400" dirty="0"/>
              <a:t>               </a:t>
            </a:r>
            <a:r>
              <a:rPr lang="el-GR" sz="2400" b="1" dirty="0">
                <a:solidFill>
                  <a:srgbClr val="FF0000"/>
                </a:solidFill>
              </a:rPr>
              <a:t>α</a:t>
            </a:r>
            <a:r>
              <a:rPr lang="el-GR" sz="2400" b="1" baseline="-25000" dirty="0">
                <a:solidFill>
                  <a:srgbClr val="FF0000"/>
                </a:solidFill>
              </a:rPr>
              <a:t>1</a:t>
            </a:r>
            <a:r>
              <a:rPr lang="el-GR" sz="2400" b="1" dirty="0">
                <a:solidFill>
                  <a:srgbClr val="FF0000"/>
                </a:solidFill>
              </a:rPr>
              <a:t> +α </a:t>
            </a:r>
            <a:r>
              <a:rPr lang="el-GR" sz="2400" b="1" baseline="-25000" dirty="0">
                <a:solidFill>
                  <a:srgbClr val="FF0000"/>
                </a:solidFill>
              </a:rPr>
              <a:t>2</a:t>
            </a:r>
            <a:r>
              <a:rPr lang="el-GR" sz="2400" b="1" dirty="0">
                <a:solidFill>
                  <a:srgbClr val="FF0000"/>
                </a:solidFill>
              </a:rPr>
              <a:t> → </a:t>
            </a:r>
            <a:r>
              <a:rPr lang="en-US" sz="2400" b="1" dirty="0">
                <a:solidFill>
                  <a:srgbClr val="FF0000"/>
                </a:solidFill>
              </a:rPr>
              <a:t>1,0 </a:t>
            </a:r>
            <a:r>
              <a:rPr lang="el-GR" sz="2400" dirty="0"/>
              <a:t>, (1.31) </a:t>
            </a:r>
            <a:endParaRPr lang="en-US" sz="2400" dirty="0"/>
          </a:p>
          <a:p>
            <a:pPr marL="0" indent="0">
              <a:buNone/>
            </a:pPr>
            <a:r>
              <a:rPr lang="en-US" sz="2400" dirty="0"/>
              <a:t>    </a:t>
            </a:r>
            <a:r>
              <a:rPr lang="ro-RO" sz="2400" dirty="0"/>
              <a:t>astfel încât </a:t>
            </a:r>
            <a:r>
              <a:rPr lang="ro-RO" sz="2400" b="1" dirty="0">
                <a:solidFill>
                  <a:srgbClr val="FF0000"/>
                </a:solidFill>
              </a:rPr>
              <a:t>i</a:t>
            </a:r>
            <a:r>
              <a:rPr lang="ro-RO" sz="2400" b="1" baseline="-25000" dirty="0">
                <a:solidFill>
                  <a:srgbClr val="FF0000"/>
                </a:solidFill>
              </a:rPr>
              <a:t>T</a:t>
            </a:r>
            <a:r>
              <a:rPr lang="ro-RO" sz="2400" dirty="0"/>
              <a:t> să crească foarte mult, atingând valoarea de regim staţionar.</a:t>
            </a:r>
            <a:r>
              <a:rPr lang="en-US" sz="2400" dirty="0"/>
              <a:t> </a:t>
            </a:r>
            <a:r>
              <a:rPr lang="ro-RO" sz="2400" dirty="0"/>
              <a:t>Creşterea coeficientului </a:t>
            </a:r>
            <a:r>
              <a:rPr lang="el-GR" sz="2400" b="1" dirty="0">
                <a:solidFill>
                  <a:srgbClr val="FF0000"/>
                </a:solidFill>
              </a:rPr>
              <a:t>α</a:t>
            </a:r>
            <a:r>
              <a:rPr lang="el-GR" sz="2400" b="1" baseline="-25000" dirty="0">
                <a:solidFill>
                  <a:srgbClr val="FF0000"/>
                </a:solidFill>
              </a:rPr>
              <a:t>1</a:t>
            </a:r>
            <a:r>
              <a:rPr lang="el-GR" sz="2400" dirty="0"/>
              <a:t> </a:t>
            </a:r>
            <a:r>
              <a:rPr lang="ro-RO" sz="2400" dirty="0"/>
              <a:t>este generată de transformarea stratului de sărăcire </a:t>
            </a:r>
            <a:r>
              <a:rPr lang="ro-RO" sz="2400" i="1" dirty="0">
                <a:solidFill>
                  <a:srgbClr val="FF0000"/>
                </a:solidFill>
              </a:rPr>
              <a:t>n-</a:t>
            </a:r>
            <a:r>
              <a:rPr lang="ro-RO" sz="2400" dirty="0"/>
              <a:t> într-un strat de tip </a:t>
            </a:r>
            <a:r>
              <a:rPr lang="ro-RO" sz="2400" i="1" dirty="0">
                <a:solidFill>
                  <a:srgbClr val="FF0000"/>
                </a:solidFill>
              </a:rPr>
              <a:t>n</a:t>
            </a:r>
            <a:r>
              <a:rPr lang="ro-RO" sz="2400" dirty="0"/>
              <a:t> pe măsură ce tensiunea anod-catod creşte. Acest lucru determină ca grosimea bazei tranzistorului </a:t>
            </a:r>
            <a:r>
              <a:rPr lang="ro-RO" sz="2400" b="1" dirty="0">
                <a:solidFill>
                  <a:srgbClr val="FF0000"/>
                </a:solidFill>
              </a:rPr>
              <a:t>T</a:t>
            </a:r>
            <a:r>
              <a:rPr lang="ro-RO" sz="2400" b="1" baseline="-25000" dirty="0">
                <a:solidFill>
                  <a:srgbClr val="FF0000"/>
                </a:solidFill>
              </a:rPr>
              <a:t>1</a:t>
            </a:r>
            <a:r>
              <a:rPr lang="ro-RO" sz="2400" dirty="0"/>
              <a:t>, formată din stratul </a:t>
            </a:r>
            <a:r>
              <a:rPr lang="ro-RO" sz="2400" b="1" i="1" dirty="0">
                <a:solidFill>
                  <a:srgbClr val="FF0000"/>
                </a:solidFill>
              </a:rPr>
              <a:t>n-</a:t>
            </a:r>
            <a:r>
              <a:rPr lang="ro-RO" sz="2400" dirty="0"/>
              <a:t> transformat în </a:t>
            </a:r>
            <a:r>
              <a:rPr lang="ro-RO" sz="2400" b="1" i="1" dirty="0">
                <a:solidFill>
                  <a:srgbClr val="FF0000"/>
                </a:solidFill>
              </a:rPr>
              <a:t>n</a:t>
            </a:r>
            <a:r>
              <a:rPr lang="ro-RO" sz="2400" dirty="0"/>
              <a:t>, să se reducă substanţial, producând creşterea lui </a:t>
            </a:r>
            <a:r>
              <a:rPr lang="el-GR" sz="2400" b="1" dirty="0">
                <a:solidFill>
                  <a:srgbClr val="FF0000"/>
                </a:solidFill>
              </a:rPr>
              <a:t>α</a:t>
            </a:r>
            <a:r>
              <a:rPr lang="el-GR" sz="2400" b="1" baseline="-25000" dirty="0">
                <a:solidFill>
                  <a:srgbClr val="FF0000"/>
                </a:solidFill>
              </a:rPr>
              <a:t>1</a:t>
            </a:r>
            <a:r>
              <a:rPr lang="el-GR" sz="2400" dirty="0"/>
              <a:t>. </a:t>
            </a:r>
            <a:endParaRPr lang="en-US" sz="2400" dirty="0"/>
          </a:p>
          <a:p>
            <a:pPr marL="0" indent="0">
              <a:buNone/>
            </a:pPr>
            <a:r>
              <a:rPr lang="ro-RO" sz="2400" dirty="0"/>
              <a:t>Pe de altă parte, tot ca urmare a creşterii tensiunii anod-catod, are loc o extensie a stratului </a:t>
            </a:r>
            <a:r>
              <a:rPr lang="ro-RO" sz="2400" b="1" i="1" dirty="0">
                <a:solidFill>
                  <a:srgbClr val="FF0000"/>
                </a:solidFill>
              </a:rPr>
              <a:t>n-</a:t>
            </a:r>
            <a:r>
              <a:rPr lang="ro-RO" sz="2400" dirty="0"/>
              <a:t> în stratul porţii </a:t>
            </a:r>
            <a:r>
              <a:rPr lang="ro-RO" sz="2400" b="1" i="1" dirty="0">
                <a:solidFill>
                  <a:srgbClr val="FF0000"/>
                </a:solidFill>
              </a:rPr>
              <a:t>p</a:t>
            </a:r>
            <a:r>
              <a:rPr lang="ro-RO" sz="2400" dirty="0"/>
              <a:t>, reducând de asemenea grosimea acestuia, adică a bazei tranzistorului </a:t>
            </a:r>
            <a:r>
              <a:rPr lang="ro-RO" sz="2400" b="1" dirty="0">
                <a:solidFill>
                  <a:srgbClr val="FF0000"/>
                </a:solidFill>
              </a:rPr>
              <a:t>T2</a:t>
            </a:r>
            <a:r>
              <a:rPr lang="ro-RO" sz="2400" dirty="0"/>
              <a:t>, deci o creştere a lui </a:t>
            </a:r>
            <a:r>
              <a:rPr lang="el-GR" sz="2400" b="1" dirty="0">
                <a:solidFill>
                  <a:srgbClr val="FF0000"/>
                </a:solidFill>
              </a:rPr>
              <a:t>α2.</a:t>
            </a:r>
            <a:r>
              <a:rPr lang="el-GR" sz="2400" dirty="0"/>
              <a:t> </a:t>
            </a:r>
            <a:endParaRPr lang="ro-RO" sz="2400" dirty="0"/>
          </a:p>
        </p:txBody>
      </p:sp>
      <p:pic>
        <p:nvPicPr>
          <p:cNvPr id="4" name="Picture 3"/>
          <p:cNvPicPr>
            <a:picLocks noChangeAspect="1"/>
          </p:cNvPicPr>
          <p:nvPr/>
        </p:nvPicPr>
        <p:blipFill>
          <a:blip r:embed="rId2"/>
          <a:stretch>
            <a:fillRect/>
          </a:stretch>
        </p:blipFill>
        <p:spPr>
          <a:xfrm>
            <a:off x="13429" y="-1"/>
            <a:ext cx="2838628" cy="2204357"/>
          </a:xfrm>
          <a:prstGeom prst="rect">
            <a:avLst/>
          </a:prstGeom>
        </p:spPr>
      </p:pic>
      <p:sp>
        <p:nvSpPr>
          <p:cNvPr id="5" name="Rectangle 4"/>
          <p:cNvSpPr/>
          <p:nvPr/>
        </p:nvSpPr>
        <p:spPr>
          <a:xfrm>
            <a:off x="4955177" y="211435"/>
            <a:ext cx="7062652" cy="1569660"/>
          </a:xfrm>
          <a:prstGeom prst="rect">
            <a:avLst/>
          </a:prstGeom>
        </p:spPr>
        <p:txBody>
          <a:bodyPr wrap="square">
            <a:spAutoFit/>
          </a:bodyPr>
          <a:lstStyle/>
          <a:p>
            <a:r>
              <a:rPr lang="ro-RO" sz="2400" dirty="0"/>
              <a:t>Relaţia (1.28) indică modul de realizare al structurii tiristorului astfel încât să se realizeze amorsarea conducţiei. Astfel în stare blocată, trebuie ca </a:t>
            </a:r>
            <a:r>
              <a:rPr lang="el-GR" sz="2400" b="1" dirty="0">
                <a:solidFill>
                  <a:srgbClr val="FF0000"/>
                </a:solidFill>
              </a:rPr>
              <a:t>α</a:t>
            </a:r>
            <a:r>
              <a:rPr lang="el-GR" sz="2400" b="1" baseline="-25000" dirty="0">
                <a:solidFill>
                  <a:srgbClr val="FF0000"/>
                </a:solidFill>
              </a:rPr>
              <a:t>1</a:t>
            </a:r>
            <a:r>
              <a:rPr lang="el-GR" sz="2400" b="1" dirty="0">
                <a:solidFill>
                  <a:srgbClr val="FF0000"/>
                </a:solidFill>
              </a:rPr>
              <a:t> +α</a:t>
            </a:r>
            <a:r>
              <a:rPr lang="el-GR" sz="2400" b="1" baseline="-25000" dirty="0">
                <a:solidFill>
                  <a:srgbClr val="FF0000"/>
                </a:solidFill>
              </a:rPr>
              <a:t>2</a:t>
            </a:r>
            <a:r>
              <a:rPr lang="en-US" sz="2400" b="1" dirty="0">
                <a:solidFill>
                  <a:srgbClr val="FF0000"/>
                </a:solidFill>
              </a:rPr>
              <a:t> &lt;&lt;1,0 (</a:t>
            </a:r>
            <a:r>
              <a:rPr lang="en-US" sz="2400" b="1" dirty="0"/>
              <a:t>1</a:t>
            </a:r>
            <a:r>
              <a:rPr lang="el-GR" sz="2400" dirty="0"/>
              <a:t>.30</a:t>
            </a:r>
            <a:r>
              <a:rPr lang="en-US" sz="2400" dirty="0"/>
              <a:t>)</a:t>
            </a:r>
          </a:p>
        </p:txBody>
      </p:sp>
      <p:pic>
        <p:nvPicPr>
          <p:cNvPr id="6" name="Picture 5"/>
          <p:cNvPicPr>
            <a:picLocks noChangeAspect="1"/>
          </p:cNvPicPr>
          <p:nvPr/>
        </p:nvPicPr>
        <p:blipFill>
          <a:blip r:embed="rId3"/>
          <a:stretch>
            <a:fillRect/>
          </a:stretch>
        </p:blipFill>
        <p:spPr>
          <a:xfrm>
            <a:off x="3057723" y="9606"/>
            <a:ext cx="1691787" cy="2194750"/>
          </a:xfrm>
          <a:prstGeom prst="rect">
            <a:avLst/>
          </a:prstGeom>
        </p:spPr>
      </p:pic>
      <p:cxnSp>
        <p:nvCxnSpPr>
          <p:cNvPr id="8" name="Straight Arrow Connector 7"/>
          <p:cNvCxnSpPr/>
          <p:nvPr/>
        </p:nvCxnSpPr>
        <p:spPr>
          <a:xfrm flipV="1">
            <a:off x="1193074" y="905691"/>
            <a:ext cx="2290355" cy="3483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86122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957" y="3684813"/>
            <a:ext cx="12045043" cy="2536372"/>
          </a:xfrm>
        </p:spPr>
        <p:txBody>
          <a:bodyPr>
            <a:normAutofit/>
          </a:bodyPr>
          <a:lstStyle/>
          <a:p>
            <a:r>
              <a:rPr lang="ro-RO" sz="2400" dirty="0"/>
              <a:t>amorsarea conducţiei necesită injectarea unui curent </a:t>
            </a:r>
            <a:r>
              <a:rPr lang="ro-RO" sz="2400" b="1" dirty="0">
                <a:solidFill>
                  <a:srgbClr val="FF0000"/>
                </a:solidFill>
              </a:rPr>
              <a:t>I</a:t>
            </a:r>
            <a:r>
              <a:rPr lang="ro-RO" sz="2400" b="1" baseline="-25000" dirty="0">
                <a:solidFill>
                  <a:srgbClr val="FF0000"/>
                </a:solidFill>
              </a:rPr>
              <a:t>G</a:t>
            </a:r>
            <a:r>
              <a:rPr lang="ro-RO" sz="2400" b="1" dirty="0">
                <a:solidFill>
                  <a:srgbClr val="FF0000"/>
                </a:solidFill>
              </a:rPr>
              <a:t>&gt;0</a:t>
            </a:r>
            <a:r>
              <a:rPr lang="ro-RO" sz="2400" dirty="0"/>
              <a:t> în joncţiunea poartă-catod; </a:t>
            </a:r>
            <a:endParaRPr lang="en-US" sz="2400" dirty="0"/>
          </a:p>
          <a:p>
            <a:r>
              <a:rPr lang="ro-RO" sz="2400" dirty="0"/>
              <a:t>după amorsarea conducţiei, curentul de poartă se poate anula, permiţând o comandă de tip impuls; </a:t>
            </a:r>
            <a:endParaRPr lang="en-US" sz="2400" dirty="0"/>
          </a:p>
          <a:p>
            <a:r>
              <a:rPr lang="ro-RO" sz="2400" dirty="0"/>
              <a:t>întreruperea conducţiei prin tiristor se poate realiza numai prin micşorarea curentului </a:t>
            </a:r>
            <a:r>
              <a:rPr lang="ro-RO" sz="2400" b="1" dirty="0">
                <a:solidFill>
                  <a:srgbClr val="FF0000"/>
                </a:solidFill>
              </a:rPr>
              <a:t>I</a:t>
            </a:r>
            <a:r>
              <a:rPr lang="ro-RO" sz="2400" b="1" baseline="-25000" dirty="0">
                <a:solidFill>
                  <a:srgbClr val="FF0000"/>
                </a:solidFill>
              </a:rPr>
              <a:t>T</a:t>
            </a:r>
            <a:r>
              <a:rPr lang="ro-RO" sz="2400" dirty="0"/>
              <a:t> sub valoarea curentului de menţinere </a:t>
            </a:r>
            <a:r>
              <a:rPr lang="ro-RO" sz="2400" b="1" dirty="0">
                <a:solidFill>
                  <a:srgbClr val="FF0000"/>
                </a:solidFill>
              </a:rPr>
              <a:t>I</a:t>
            </a:r>
            <a:r>
              <a:rPr lang="ro-RO" sz="2400" b="1" baseline="-25000" dirty="0">
                <a:solidFill>
                  <a:srgbClr val="FF0000"/>
                </a:solidFill>
              </a:rPr>
              <a:t>H</a:t>
            </a:r>
          </a:p>
          <a:p>
            <a:endParaRPr lang="ro-RO" dirty="0"/>
          </a:p>
        </p:txBody>
      </p:sp>
      <p:pic>
        <p:nvPicPr>
          <p:cNvPr id="4" name="Picture 3"/>
          <p:cNvPicPr>
            <a:picLocks noChangeAspect="1"/>
          </p:cNvPicPr>
          <p:nvPr/>
        </p:nvPicPr>
        <p:blipFill>
          <a:blip r:embed="rId2"/>
          <a:stretch>
            <a:fillRect/>
          </a:stretch>
        </p:blipFill>
        <p:spPr>
          <a:xfrm>
            <a:off x="-1" y="0"/>
            <a:ext cx="4797793" cy="3149262"/>
          </a:xfrm>
          <a:prstGeom prst="rect">
            <a:avLst/>
          </a:prstGeom>
        </p:spPr>
      </p:pic>
      <p:sp>
        <p:nvSpPr>
          <p:cNvPr id="5" name="Rectangle 4"/>
          <p:cNvSpPr/>
          <p:nvPr/>
        </p:nvSpPr>
        <p:spPr>
          <a:xfrm>
            <a:off x="4963886" y="102274"/>
            <a:ext cx="6792684" cy="3046988"/>
          </a:xfrm>
          <a:prstGeom prst="rect">
            <a:avLst/>
          </a:prstGeom>
        </p:spPr>
        <p:txBody>
          <a:bodyPr wrap="square">
            <a:spAutoFit/>
          </a:bodyPr>
          <a:lstStyle/>
          <a:p>
            <a:r>
              <a:rPr lang="ro-RO" sz="2400" dirty="0"/>
              <a:t>Conectarea celor două tranzistoare astfel încât să aibă loc reacţia pozitivă descrisă mai sus, face ca între anod şi catod să se închidă un curent suficient de mare care să menţină cele două tranzistoare în saturaţie, chiar după anularea curentului de poartă. Desfăurarea procesului de amorsare conduce la concluziile:</a:t>
            </a:r>
            <a:endParaRPr lang="en-US" sz="2400" dirty="0"/>
          </a:p>
        </p:txBody>
      </p:sp>
    </p:spTree>
    <p:extLst>
      <p:ext uri="{BB962C8B-B14F-4D97-AF65-F5344CB8AC3E}">
        <p14:creationId xmlns:p14="http://schemas.microsoft.com/office/powerpoint/2010/main" val="801762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6E8276-4178-567D-09CF-97DD66973A55}"/>
              </a:ext>
            </a:extLst>
          </p:cNvPr>
          <p:cNvSpPr>
            <a:spLocks noGrp="1"/>
          </p:cNvSpPr>
          <p:nvPr>
            <p:ph type="title"/>
          </p:nvPr>
        </p:nvSpPr>
        <p:spPr>
          <a:xfrm>
            <a:off x="282633" y="365126"/>
            <a:ext cx="11488189" cy="948286"/>
          </a:xfrm>
        </p:spPr>
        <p:txBody>
          <a:bodyPr>
            <a:normAutofit fontScale="90000"/>
          </a:bodyPr>
          <a:lstStyle/>
          <a:p>
            <a:r>
              <a:rPr lang="en-US" dirty="0" err="1"/>
              <a:t>Caracteristicile</a:t>
            </a:r>
            <a:r>
              <a:rPr lang="en-US" dirty="0"/>
              <a:t> de </a:t>
            </a:r>
            <a:r>
              <a:rPr lang="en-US" dirty="0" err="1"/>
              <a:t>comutare</a:t>
            </a:r>
            <a:r>
              <a:rPr lang="en-US" dirty="0"/>
              <a:t> a </a:t>
            </a:r>
            <a:r>
              <a:rPr lang="en-US" dirty="0" err="1"/>
              <a:t>pornirii</a:t>
            </a:r>
            <a:r>
              <a:rPr lang="en-US" dirty="0"/>
              <a:t> </a:t>
            </a:r>
            <a:r>
              <a:rPr lang="en-US" dirty="0" err="1"/>
              <a:t>dinamice</a:t>
            </a:r>
            <a:r>
              <a:rPr lang="en-US" dirty="0"/>
              <a:t> ale SCR</a:t>
            </a:r>
            <a:br>
              <a:rPr lang="en-US" dirty="0"/>
            </a:br>
            <a:endParaRPr lang="en-US" dirty="0"/>
          </a:p>
        </p:txBody>
      </p:sp>
      <p:sp>
        <p:nvSpPr>
          <p:cNvPr id="3" name="Substituent conținut 2">
            <a:extLst>
              <a:ext uri="{FF2B5EF4-FFF2-40B4-BE49-F238E27FC236}">
                <a16:creationId xmlns:a16="http://schemas.microsoft.com/office/drawing/2014/main" id="{5D00F40B-2F84-FFF9-D86A-C6D9E8FEFFD9}"/>
              </a:ext>
            </a:extLst>
          </p:cNvPr>
          <p:cNvSpPr>
            <a:spLocks noGrp="1"/>
          </p:cNvSpPr>
          <p:nvPr>
            <p:ph idx="1"/>
          </p:nvPr>
        </p:nvSpPr>
        <p:spPr>
          <a:xfrm>
            <a:off x="282632" y="1253330"/>
            <a:ext cx="11488189" cy="5239543"/>
          </a:xfrm>
        </p:spPr>
        <p:txBody>
          <a:bodyPr>
            <a:normAutofit fontScale="92500"/>
          </a:bodyPr>
          <a:lstStyle/>
          <a:p>
            <a:r>
              <a:rPr lang="en-US" dirty="0" err="1"/>
              <a:t>Procesele</a:t>
            </a:r>
            <a:r>
              <a:rPr lang="en-US" dirty="0"/>
              <a:t> </a:t>
            </a:r>
            <a:r>
              <a:rPr lang="en-US" dirty="0" err="1"/>
              <a:t>dinamice</a:t>
            </a:r>
            <a:r>
              <a:rPr lang="en-US" dirty="0"/>
              <a:t> ale SCR sunt </a:t>
            </a:r>
            <a:r>
              <a:rPr lang="en-US" dirty="0" err="1"/>
              <a:t>procese</a:t>
            </a:r>
            <a:r>
              <a:rPr lang="en-US" dirty="0"/>
              <a:t> de </a:t>
            </a:r>
            <a:r>
              <a:rPr lang="en-US" dirty="0" err="1"/>
              <a:t>pornire</a:t>
            </a:r>
            <a:r>
              <a:rPr lang="en-US" dirty="0"/>
              <a:t> </a:t>
            </a:r>
            <a:r>
              <a:rPr lang="en-US" dirty="0" err="1"/>
              <a:t>și</a:t>
            </a:r>
            <a:r>
              <a:rPr lang="en-US" dirty="0"/>
              <a:t> </a:t>
            </a:r>
            <a:r>
              <a:rPr lang="en-US" dirty="0" err="1"/>
              <a:t>oprire</a:t>
            </a:r>
            <a:r>
              <a:rPr lang="en-US" dirty="0"/>
              <a:t> </a:t>
            </a:r>
            <a:r>
              <a:rPr lang="en-US" dirty="0" err="1"/>
              <a:t>în</a:t>
            </a:r>
            <a:r>
              <a:rPr lang="en-US" dirty="0"/>
              <a:t> care </a:t>
            </a:r>
            <a:r>
              <a:rPr lang="en-US" dirty="0" err="1"/>
              <a:t>atât</a:t>
            </a:r>
            <a:r>
              <a:rPr lang="en-US" dirty="0"/>
              <a:t> </a:t>
            </a:r>
            <a:r>
              <a:rPr lang="en-US" dirty="0" err="1"/>
              <a:t>tensiunea</a:t>
            </a:r>
            <a:r>
              <a:rPr lang="en-US" dirty="0"/>
              <a:t>, </a:t>
            </a:r>
            <a:r>
              <a:rPr lang="en-US" dirty="0" err="1"/>
              <a:t>cât</a:t>
            </a:r>
            <a:r>
              <a:rPr lang="en-US" dirty="0"/>
              <a:t> </a:t>
            </a:r>
            <a:r>
              <a:rPr lang="en-US" dirty="0" err="1"/>
              <a:t>și</a:t>
            </a:r>
            <a:r>
              <a:rPr lang="en-US" dirty="0"/>
              <a:t> </a:t>
            </a:r>
            <a:r>
              <a:rPr lang="en-US" dirty="0" err="1"/>
              <a:t>curenții</a:t>
            </a:r>
            <a:r>
              <a:rPr lang="en-US" dirty="0"/>
              <a:t> </a:t>
            </a:r>
            <a:r>
              <a:rPr lang="en-US" dirty="0" err="1"/>
              <a:t>unui</a:t>
            </a:r>
            <a:r>
              <a:rPr lang="en-US" dirty="0"/>
              <a:t> SCR </a:t>
            </a:r>
            <a:r>
              <a:rPr lang="en-US" dirty="0" err="1"/>
              <a:t>variază</a:t>
            </a:r>
            <a:r>
              <a:rPr lang="en-US" dirty="0"/>
              <a:t> </a:t>
            </a:r>
            <a:r>
              <a:rPr lang="en-US" dirty="0" err="1"/>
              <a:t>în</a:t>
            </a:r>
            <a:r>
              <a:rPr lang="en-US" dirty="0"/>
              <a:t> </a:t>
            </a:r>
            <a:r>
              <a:rPr lang="en-US" dirty="0" err="1"/>
              <a:t>timp.</a:t>
            </a:r>
            <a:r>
              <a:rPr lang="en-US" dirty="0"/>
              <a:t> </a:t>
            </a:r>
          </a:p>
          <a:p>
            <a:r>
              <a:rPr lang="en-US" dirty="0" err="1"/>
              <a:t>Trecerea</a:t>
            </a:r>
            <a:r>
              <a:rPr lang="en-US" dirty="0"/>
              <a:t> de la o stare la </a:t>
            </a:r>
            <a:r>
              <a:rPr lang="en-US" dirty="0" err="1"/>
              <a:t>alta</a:t>
            </a:r>
            <a:r>
              <a:rPr lang="en-US" dirty="0"/>
              <a:t> </a:t>
            </a:r>
            <a:r>
              <a:rPr lang="en-US" dirty="0" err="1"/>
              <a:t>durează</a:t>
            </a:r>
            <a:r>
              <a:rPr lang="en-US" dirty="0"/>
              <a:t> un </a:t>
            </a:r>
            <a:r>
              <a:rPr lang="en-US" dirty="0" err="1"/>
              <a:t>timp</a:t>
            </a:r>
            <a:r>
              <a:rPr lang="en-US" dirty="0"/>
              <a:t> </a:t>
            </a:r>
            <a:r>
              <a:rPr lang="en-US" dirty="0" err="1"/>
              <a:t>finit</a:t>
            </a:r>
            <a:r>
              <a:rPr lang="en-US" dirty="0"/>
              <a:t>, </a:t>
            </a:r>
            <a:r>
              <a:rPr lang="en-US" dirty="0" err="1"/>
              <a:t>dar</a:t>
            </a:r>
            <a:r>
              <a:rPr lang="en-US" dirty="0"/>
              <a:t> nu are loc </a:t>
            </a:r>
            <a:r>
              <a:rPr lang="en-US" dirty="0" err="1"/>
              <a:t>instantaneu</a:t>
            </a:r>
            <a:r>
              <a:rPr lang="en-US" dirty="0"/>
              <a:t>.</a:t>
            </a:r>
          </a:p>
          <a:p>
            <a:r>
              <a:rPr lang="en-US" dirty="0" err="1"/>
              <a:t>Caracteristicile</a:t>
            </a:r>
            <a:r>
              <a:rPr lang="en-US" dirty="0"/>
              <a:t> statice </a:t>
            </a:r>
            <a:r>
              <a:rPr lang="en-US" dirty="0" err="1"/>
              <a:t>sau</a:t>
            </a:r>
            <a:r>
              <a:rPr lang="en-US" dirty="0"/>
              <a:t> V vs I ale SCR nu </a:t>
            </a:r>
            <a:r>
              <a:rPr lang="en-US" dirty="0" err="1"/>
              <a:t>oferă</a:t>
            </a:r>
            <a:r>
              <a:rPr lang="en-US" dirty="0"/>
              <a:t> </a:t>
            </a:r>
            <a:r>
              <a:rPr lang="en-US" dirty="0" err="1"/>
              <a:t>nicio</a:t>
            </a:r>
            <a:r>
              <a:rPr lang="en-US" dirty="0"/>
              <a:t> </a:t>
            </a:r>
            <a:r>
              <a:rPr lang="en-US" dirty="0" err="1"/>
              <a:t>indicație</a:t>
            </a:r>
            <a:r>
              <a:rPr lang="en-US" dirty="0"/>
              <a:t> </a:t>
            </a:r>
            <a:r>
              <a:rPr lang="en-US" dirty="0" err="1"/>
              <a:t>despre</a:t>
            </a:r>
            <a:r>
              <a:rPr lang="en-US" dirty="0"/>
              <a:t> </a:t>
            </a:r>
            <a:r>
              <a:rPr lang="en-US" dirty="0" err="1"/>
              <a:t>viteza</a:t>
            </a:r>
            <a:r>
              <a:rPr lang="en-US" dirty="0"/>
              <a:t> cu care SCR a </a:t>
            </a:r>
            <a:r>
              <a:rPr lang="en-US" dirty="0" err="1"/>
              <a:t>trecut</a:t>
            </a:r>
            <a:r>
              <a:rPr lang="en-US" dirty="0"/>
              <a:t> </a:t>
            </a:r>
            <a:r>
              <a:rPr lang="en-US" dirty="0" err="1"/>
              <a:t>în</a:t>
            </a:r>
            <a:r>
              <a:rPr lang="en-US" dirty="0"/>
              <a:t> </a:t>
            </a:r>
            <a:r>
              <a:rPr lang="en-US" dirty="0" err="1"/>
              <a:t>modul</a:t>
            </a:r>
            <a:r>
              <a:rPr lang="en-US" dirty="0"/>
              <a:t> de </a:t>
            </a:r>
            <a:r>
              <a:rPr lang="en-US" dirty="0" err="1"/>
              <a:t>conducere</a:t>
            </a:r>
            <a:r>
              <a:rPr lang="en-US" dirty="0"/>
              <a:t> </a:t>
            </a:r>
            <a:r>
              <a:rPr lang="en-US" dirty="0" err="1"/>
              <a:t>înainte</a:t>
            </a:r>
            <a:r>
              <a:rPr lang="en-US" dirty="0"/>
              <a:t> de la </a:t>
            </a:r>
            <a:r>
              <a:rPr lang="en-US" dirty="0" err="1"/>
              <a:t>modul</a:t>
            </a:r>
            <a:r>
              <a:rPr lang="en-US" dirty="0"/>
              <a:t> de </a:t>
            </a:r>
            <a:r>
              <a:rPr lang="en-US" dirty="0" err="1"/>
              <a:t>blocare</a:t>
            </a:r>
            <a:r>
              <a:rPr lang="en-US" dirty="0"/>
              <a:t> </a:t>
            </a:r>
            <a:r>
              <a:rPr lang="en-US" dirty="0" err="1"/>
              <a:t>înainte</a:t>
            </a:r>
            <a:r>
              <a:rPr lang="en-US" dirty="0"/>
              <a:t>. </a:t>
            </a:r>
            <a:r>
              <a:rPr lang="en-US" dirty="0" err="1"/>
              <a:t>Prin</a:t>
            </a:r>
            <a:r>
              <a:rPr lang="en-US" dirty="0"/>
              <a:t> </a:t>
            </a:r>
            <a:r>
              <a:rPr lang="en-US" dirty="0" err="1"/>
              <a:t>urmare</a:t>
            </a:r>
            <a:r>
              <a:rPr lang="en-US" dirty="0"/>
              <a:t>, </a:t>
            </a:r>
            <a:r>
              <a:rPr lang="en-US" dirty="0" err="1"/>
              <a:t>caracteristicile</a:t>
            </a:r>
            <a:r>
              <a:rPr lang="en-US" dirty="0"/>
              <a:t> </a:t>
            </a:r>
            <a:r>
              <a:rPr lang="en-US" dirty="0" err="1"/>
              <a:t>dinamice</a:t>
            </a:r>
            <a:r>
              <a:rPr lang="en-US" dirty="0"/>
              <a:t> sunt </a:t>
            </a:r>
            <a:r>
              <a:rPr lang="en-US" dirty="0" err="1"/>
              <a:t>uneori</a:t>
            </a:r>
            <a:r>
              <a:rPr lang="en-US" dirty="0"/>
              <a:t> </a:t>
            </a:r>
            <a:r>
              <a:rPr lang="en-US" dirty="0" err="1"/>
              <a:t>mai</a:t>
            </a:r>
            <a:r>
              <a:rPr lang="en-US" dirty="0"/>
              <a:t> </a:t>
            </a:r>
            <a:r>
              <a:rPr lang="en-US" dirty="0" err="1"/>
              <a:t>importante</a:t>
            </a:r>
            <a:r>
              <a:rPr lang="en-US" dirty="0"/>
              <a:t>, </a:t>
            </a:r>
            <a:r>
              <a:rPr lang="en-US" dirty="0" err="1"/>
              <a:t>ceea</a:t>
            </a:r>
            <a:r>
              <a:rPr lang="en-US" dirty="0"/>
              <a:t> </a:t>
            </a:r>
            <a:r>
              <a:rPr lang="en-US" dirty="0" err="1"/>
              <a:t>ce</a:t>
            </a:r>
            <a:r>
              <a:rPr lang="en-US" dirty="0"/>
              <a:t> </a:t>
            </a:r>
            <a:r>
              <a:rPr lang="en-US" dirty="0" err="1"/>
              <a:t>oferă</a:t>
            </a:r>
            <a:r>
              <a:rPr lang="en-US" dirty="0"/>
              <a:t> </a:t>
            </a:r>
            <a:r>
              <a:rPr lang="en-US" dirty="0" err="1"/>
              <a:t>caracteristicile</a:t>
            </a:r>
            <a:r>
              <a:rPr lang="en-US" dirty="0"/>
              <a:t> de </a:t>
            </a:r>
            <a:r>
              <a:rPr lang="en-US" dirty="0" err="1"/>
              <a:t>comutare</a:t>
            </a:r>
            <a:r>
              <a:rPr lang="en-US" dirty="0"/>
              <a:t> ale SCR.</a:t>
            </a:r>
          </a:p>
          <a:p>
            <a:r>
              <a:rPr lang="en-US" dirty="0"/>
              <a:t>Va </a:t>
            </a:r>
            <a:r>
              <a:rPr lang="en-US" dirty="0" err="1"/>
              <a:t>exista</a:t>
            </a:r>
            <a:r>
              <a:rPr lang="en-US" dirty="0"/>
              <a:t> un </a:t>
            </a:r>
            <a:r>
              <a:rPr lang="en-US" dirty="0" err="1"/>
              <a:t>timp</a:t>
            </a:r>
            <a:r>
              <a:rPr lang="en-US" dirty="0"/>
              <a:t> de </a:t>
            </a:r>
            <a:r>
              <a:rPr lang="en-US" dirty="0" err="1"/>
              <a:t>tranziție</a:t>
            </a:r>
            <a:r>
              <a:rPr lang="en-US" dirty="0"/>
              <a:t> </a:t>
            </a:r>
            <a:r>
              <a:rPr lang="en-US" dirty="0" err="1"/>
              <a:t>finit</a:t>
            </a:r>
            <a:r>
              <a:rPr lang="en-US" dirty="0"/>
              <a:t> pe care </a:t>
            </a:r>
            <a:r>
              <a:rPr lang="en-US" dirty="0" err="1"/>
              <a:t>îl</a:t>
            </a:r>
            <a:r>
              <a:rPr lang="en-US" dirty="0"/>
              <a:t> </a:t>
            </a:r>
            <a:r>
              <a:rPr lang="en-US" dirty="0" err="1"/>
              <a:t>ia</a:t>
            </a:r>
            <a:r>
              <a:rPr lang="en-US" dirty="0"/>
              <a:t> SCR </a:t>
            </a:r>
            <a:r>
              <a:rPr lang="en-US" dirty="0" err="1"/>
              <a:t>pentru</a:t>
            </a:r>
            <a:r>
              <a:rPr lang="en-US" dirty="0"/>
              <a:t> a </a:t>
            </a:r>
            <a:r>
              <a:rPr lang="en-US" dirty="0" err="1"/>
              <a:t>ajunge</a:t>
            </a:r>
            <a:r>
              <a:rPr lang="en-US" dirty="0"/>
              <a:t> la </a:t>
            </a:r>
            <a:r>
              <a:rPr lang="en-US" dirty="0" err="1"/>
              <a:t>modul</a:t>
            </a:r>
            <a:r>
              <a:rPr lang="en-US" dirty="0"/>
              <a:t> de </a:t>
            </a:r>
            <a:r>
              <a:rPr lang="en-US" dirty="0" err="1"/>
              <a:t>conducere</a:t>
            </a:r>
            <a:r>
              <a:rPr lang="en-US" dirty="0"/>
              <a:t> </a:t>
            </a:r>
            <a:r>
              <a:rPr lang="en-US" dirty="0" err="1"/>
              <a:t>înainte</a:t>
            </a:r>
            <a:r>
              <a:rPr lang="en-US" dirty="0"/>
              <a:t> de la </a:t>
            </a:r>
            <a:r>
              <a:rPr lang="en-US" dirty="0" err="1"/>
              <a:t>modul</a:t>
            </a:r>
            <a:r>
              <a:rPr lang="en-US" dirty="0"/>
              <a:t> de </a:t>
            </a:r>
            <a:r>
              <a:rPr lang="en-US" dirty="0" err="1"/>
              <a:t>blocare</a:t>
            </a:r>
            <a:r>
              <a:rPr lang="en-US" dirty="0"/>
              <a:t>, care </a:t>
            </a:r>
            <a:r>
              <a:rPr lang="en-US" dirty="0" err="1"/>
              <a:t>este</a:t>
            </a:r>
            <a:r>
              <a:rPr lang="en-US" dirty="0"/>
              <a:t> </a:t>
            </a:r>
            <a:r>
              <a:rPr lang="en-US" dirty="0" err="1"/>
              <a:t>denumit</a:t>
            </a:r>
            <a:r>
              <a:rPr lang="en-US" dirty="0"/>
              <a:t> </a:t>
            </a:r>
            <a:r>
              <a:rPr lang="en-US" dirty="0" err="1"/>
              <a:t>timp</a:t>
            </a:r>
            <a:r>
              <a:rPr lang="en-US" dirty="0"/>
              <a:t> de </a:t>
            </a:r>
            <a:r>
              <a:rPr lang="en-US" dirty="0" err="1"/>
              <a:t>pornire</a:t>
            </a:r>
            <a:r>
              <a:rPr lang="en-US" dirty="0"/>
              <a:t> (</a:t>
            </a:r>
            <a:r>
              <a:rPr lang="en-US" dirty="0" err="1"/>
              <a:t>t</a:t>
            </a:r>
            <a:r>
              <a:rPr lang="en-US" sz="1800" dirty="0" err="1"/>
              <a:t>ON</a:t>
            </a:r>
            <a:r>
              <a:rPr lang="en-US" dirty="0"/>
              <a:t>) al SCR. </a:t>
            </a:r>
          </a:p>
          <a:p>
            <a:r>
              <a:rPr lang="en-US" dirty="0"/>
              <a:t>Timpul de </a:t>
            </a:r>
            <a:r>
              <a:rPr lang="en-US" dirty="0" err="1"/>
              <a:t>pornire</a:t>
            </a:r>
            <a:r>
              <a:rPr lang="en-US" dirty="0"/>
              <a:t> al SCR Ton </a:t>
            </a:r>
            <a:r>
              <a:rPr lang="en-US" dirty="0" err="1"/>
              <a:t>poate</a:t>
            </a:r>
            <a:r>
              <a:rPr lang="en-US" dirty="0"/>
              <a:t> fi </a:t>
            </a:r>
            <a:r>
              <a:rPr lang="en-US" dirty="0" err="1"/>
              <a:t>subdivizat</a:t>
            </a:r>
            <a:r>
              <a:rPr lang="en-US" dirty="0"/>
              <a:t> </a:t>
            </a:r>
            <a:r>
              <a:rPr lang="en-US" dirty="0" err="1"/>
              <a:t>în</a:t>
            </a:r>
            <a:r>
              <a:rPr lang="en-US" dirty="0"/>
              <a:t> </a:t>
            </a:r>
            <a:r>
              <a:rPr lang="en-US" dirty="0" err="1"/>
              <a:t>trei</a:t>
            </a:r>
            <a:r>
              <a:rPr lang="en-US" dirty="0"/>
              <a:t> </a:t>
            </a:r>
            <a:r>
              <a:rPr lang="en-US" dirty="0" err="1"/>
              <a:t>intervale</a:t>
            </a:r>
            <a:r>
              <a:rPr lang="en-US" dirty="0"/>
              <a:t> </a:t>
            </a:r>
            <a:r>
              <a:rPr lang="en-US" dirty="0" err="1"/>
              <a:t>distincte</a:t>
            </a:r>
            <a:r>
              <a:rPr lang="en-US" dirty="0"/>
              <a:t> </a:t>
            </a:r>
            <a:r>
              <a:rPr lang="en-US" dirty="0" err="1"/>
              <a:t>și</a:t>
            </a:r>
            <a:r>
              <a:rPr lang="en-US" dirty="0"/>
              <a:t> </a:t>
            </a:r>
            <a:r>
              <a:rPr lang="en-US" dirty="0" err="1"/>
              <a:t>anume</a:t>
            </a:r>
            <a:r>
              <a:rPr lang="en-US" dirty="0"/>
              <a:t> </a:t>
            </a:r>
            <a:r>
              <a:rPr lang="en-US" dirty="0" err="1"/>
              <a:t>timpul</a:t>
            </a:r>
            <a:r>
              <a:rPr lang="en-US" dirty="0"/>
              <a:t> de </a:t>
            </a:r>
            <a:r>
              <a:rPr lang="en-US" dirty="0" err="1"/>
              <a:t>întârziere</a:t>
            </a:r>
            <a:r>
              <a:rPr lang="en-US" dirty="0"/>
              <a:t> </a:t>
            </a:r>
            <a:r>
              <a:rPr lang="en-US" b="1" dirty="0"/>
              <a:t>td</a:t>
            </a:r>
            <a:r>
              <a:rPr lang="en-US" dirty="0"/>
              <a:t>, </a:t>
            </a:r>
            <a:r>
              <a:rPr lang="en-US" dirty="0" err="1"/>
              <a:t>timpul</a:t>
            </a:r>
            <a:r>
              <a:rPr lang="en-US" dirty="0"/>
              <a:t> de </a:t>
            </a:r>
            <a:r>
              <a:rPr lang="en-US" dirty="0" err="1"/>
              <a:t>creștere</a:t>
            </a:r>
            <a:r>
              <a:rPr lang="en-US" dirty="0"/>
              <a:t> </a:t>
            </a:r>
            <a:r>
              <a:rPr lang="en-US" b="1" dirty="0"/>
              <a:t>tr</a:t>
            </a:r>
            <a:r>
              <a:rPr lang="en-US" dirty="0"/>
              <a:t> </a:t>
            </a:r>
            <a:r>
              <a:rPr lang="en-US" dirty="0" err="1"/>
              <a:t>și</a:t>
            </a:r>
            <a:r>
              <a:rPr lang="en-US" dirty="0"/>
              <a:t> </a:t>
            </a:r>
            <a:r>
              <a:rPr lang="en-US" dirty="0" err="1"/>
              <a:t>timpul</a:t>
            </a:r>
            <a:r>
              <a:rPr lang="en-US" dirty="0"/>
              <a:t> de </a:t>
            </a:r>
            <a:r>
              <a:rPr lang="en-US" dirty="0" err="1"/>
              <a:t>răspândire</a:t>
            </a:r>
            <a:r>
              <a:rPr lang="en-US" dirty="0"/>
              <a:t> </a:t>
            </a:r>
            <a:r>
              <a:rPr lang="en-US" b="1" dirty="0" err="1"/>
              <a:t>ts</a:t>
            </a:r>
            <a:r>
              <a:rPr lang="en-US" dirty="0"/>
              <a:t>.</a:t>
            </a:r>
          </a:p>
        </p:txBody>
      </p:sp>
    </p:spTree>
    <p:extLst>
      <p:ext uri="{BB962C8B-B14F-4D97-AF65-F5344CB8AC3E}">
        <p14:creationId xmlns:p14="http://schemas.microsoft.com/office/powerpoint/2010/main" val="3598198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7BCB29F-916C-A4E5-5BE3-A9F37AAAC7A3}"/>
              </a:ext>
            </a:extLst>
          </p:cNvPr>
          <p:cNvSpPr>
            <a:spLocks noGrp="1"/>
          </p:cNvSpPr>
          <p:nvPr>
            <p:ph type="title"/>
          </p:nvPr>
        </p:nvSpPr>
        <p:spPr/>
        <p:txBody>
          <a:bodyPr/>
          <a:lstStyle/>
          <a:p>
            <a:r>
              <a:rPr lang="en-US" b="1" dirty="0"/>
              <a:t>Delay Time (td)</a:t>
            </a:r>
          </a:p>
        </p:txBody>
      </p:sp>
      <p:sp>
        <p:nvSpPr>
          <p:cNvPr id="3" name="Substituent conținut 2">
            <a:extLst>
              <a:ext uri="{FF2B5EF4-FFF2-40B4-BE49-F238E27FC236}">
                <a16:creationId xmlns:a16="http://schemas.microsoft.com/office/drawing/2014/main" id="{BAFC5BCF-DFE1-6AC8-EDBD-58955A25A905}"/>
              </a:ext>
            </a:extLst>
          </p:cNvPr>
          <p:cNvSpPr>
            <a:spLocks noGrp="1"/>
          </p:cNvSpPr>
          <p:nvPr>
            <p:ph idx="1"/>
          </p:nvPr>
        </p:nvSpPr>
        <p:spPr>
          <a:xfrm>
            <a:off x="838200" y="1825625"/>
            <a:ext cx="10515600" cy="4841182"/>
          </a:xfrm>
        </p:spPr>
        <p:txBody>
          <a:bodyPr>
            <a:normAutofit fontScale="85000" lnSpcReduction="20000"/>
          </a:bodyPr>
          <a:lstStyle/>
          <a:p>
            <a:r>
              <a:rPr lang="en-US" dirty="0" err="1"/>
              <a:t>După</a:t>
            </a:r>
            <a:r>
              <a:rPr lang="en-US" dirty="0"/>
              <a:t> </a:t>
            </a:r>
            <a:r>
              <a:rPr lang="en-US" dirty="0" err="1"/>
              <a:t>aplicarea</a:t>
            </a:r>
            <a:r>
              <a:rPr lang="en-US" dirty="0"/>
              <a:t> </a:t>
            </a:r>
            <a:r>
              <a:rPr lang="en-US" dirty="0" err="1"/>
              <a:t>curentului</a:t>
            </a:r>
            <a:r>
              <a:rPr lang="en-US" dirty="0"/>
              <a:t> de </a:t>
            </a:r>
            <a:r>
              <a:rPr lang="en-US" dirty="0" err="1"/>
              <a:t>poartă</a:t>
            </a:r>
            <a:r>
              <a:rPr lang="en-US" dirty="0"/>
              <a:t>, </a:t>
            </a:r>
            <a:r>
              <a:rPr lang="en-US" dirty="0" err="1"/>
              <a:t>tiristorul</a:t>
            </a:r>
            <a:r>
              <a:rPr lang="en-US" dirty="0"/>
              <a:t> </a:t>
            </a:r>
            <a:r>
              <a:rPr lang="en-US" dirty="0" err="1"/>
              <a:t>va</a:t>
            </a:r>
            <a:r>
              <a:rPr lang="en-US" dirty="0"/>
              <a:t> </a:t>
            </a:r>
            <a:r>
              <a:rPr lang="en-US" dirty="0" err="1"/>
              <a:t>începe</a:t>
            </a:r>
            <a:r>
              <a:rPr lang="en-US" dirty="0"/>
              <a:t> </a:t>
            </a:r>
            <a:r>
              <a:rPr lang="en-US" dirty="0" err="1"/>
              <a:t>să</a:t>
            </a:r>
            <a:r>
              <a:rPr lang="en-US" dirty="0"/>
              <a:t> </a:t>
            </a:r>
            <a:r>
              <a:rPr lang="en-US" dirty="0" err="1"/>
              <a:t>conducă</a:t>
            </a:r>
            <a:r>
              <a:rPr lang="en-US" dirty="0"/>
              <a:t> pe o </a:t>
            </a:r>
            <a:r>
              <a:rPr lang="en-US" dirty="0" err="1"/>
              <a:t>regiune</a:t>
            </a:r>
            <a:r>
              <a:rPr lang="en-US" dirty="0"/>
              <a:t> </a:t>
            </a:r>
            <a:r>
              <a:rPr lang="en-US" dirty="0" err="1"/>
              <a:t>foarte</a:t>
            </a:r>
            <a:r>
              <a:rPr lang="en-US" dirty="0"/>
              <a:t> </a:t>
            </a:r>
            <a:r>
              <a:rPr lang="en-US" dirty="0" err="1"/>
              <a:t>mică</a:t>
            </a:r>
            <a:r>
              <a:rPr lang="en-US" dirty="0"/>
              <a:t>. </a:t>
            </a:r>
          </a:p>
          <a:p>
            <a:r>
              <a:rPr lang="en-US" b="1" dirty="0"/>
              <a:t>Timpul de </a:t>
            </a:r>
            <a:r>
              <a:rPr lang="en-US" b="1" dirty="0" err="1"/>
              <a:t>întârziere</a:t>
            </a:r>
            <a:r>
              <a:rPr lang="en-US" b="1" dirty="0"/>
              <a:t> </a:t>
            </a:r>
            <a:r>
              <a:rPr lang="en-US" dirty="0"/>
              <a:t>al SCR </a:t>
            </a:r>
            <a:r>
              <a:rPr lang="en-US" dirty="0" err="1"/>
              <a:t>poate</a:t>
            </a:r>
            <a:r>
              <a:rPr lang="en-US" dirty="0"/>
              <a:t> fi </a:t>
            </a:r>
            <a:r>
              <a:rPr lang="en-US" dirty="0" err="1"/>
              <a:t>definit</a:t>
            </a:r>
            <a:r>
              <a:rPr lang="en-US" dirty="0"/>
              <a:t> ca </a:t>
            </a:r>
            <a:r>
              <a:rPr lang="en-US" dirty="0" err="1"/>
              <a:t>timpul</a:t>
            </a:r>
            <a:r>
              <a:rPr lang="en-US" dirty="0"/>
              <a:t> </a:t>
            </a:r>
            <a:r>
              <a:rPr lang="en-US" dirty="0" err="1"/>
              <a:t>necesar</a:t>
            </a:r>
            <a:r>
              <a:rPr lang="en-US" dirty="0"/>
              <a:t> </a:t>
            </a:r>
            <a:r>
              <a:rPr lang="en-US" dirty="0" err="1"/>
              <a:t>curentului</a:t>
            </a:r>
            <a:r>
              <a:rPr lang="en-US" dirty="0"/>
              <a:t> de </a:t>
            </a:r>
            <a:r>
              <a:rPr lang="en-US" dirty="0" err="1"/>
              <a:t>poartă</a:t>
            </a:r>
            <a:r>
              <a:rPr lang="en-US" dirty="0"/>
              <a:t> </a:t>
            </a:r>
            <a:r>
              <a:rPr lang="en-US" dirty="0" err="1"/>
              <a:t>pentru</a:t>
            </a:r>
            <a:r>
              <a:rPr lang="en-US" dirty="0"/>
              <a:t> a </a:t>
            </a:r>
            <a:r>
              <a:rPr lang="en-US" dirty="0" err="1"/>
              <a:t>crește</a:t>
            </a:r>
            <a:r>
              <a:rPr lang="en-US" dirty="0"/>
              <a:t> de la 90% la 100% din </a:t>
            </a:r>
            <a:r>
              <a:rPr lang="en-US" dirty="0" err="1"/>
              <a:t>valoarea</a:t>
            </a:r>
            <a:r>
              <a:rPr lang="en-US" dirty="0"/>
              <a:t> </a:t>
            </a:r>
            <a:r>
              <a:rPr lang="en-US" dirty="0" err="1"/>
              <a:t>sa</a:t>
            </a:r>
            <a:r>
              <a:rPr lang="en-US" dirty="0"/>
              <a:t> </a:t>
            </a:r>
            <a:r>
              <a:rPr lang="en-US" dirty="0" err="1"/>
              <a:t>finală</a:t>
            </a:r>
            <a:r>
              <a:rPr lang="en-US" dirty="0"/>
              <a:t> Ig. Din alt </a:t>
            </a:r>
            <a:r>
              <a:rPr lang="en-US" dirty="0" err="1"/>
              <a:t>punct</a:t>
            </a:r>
            <a:r>
              <a:rPr lang="en-US" dirty="0"/>
              <a:t> de </a:t>
            </a:r>
            <a:r>
              <a:rPr lang="en-US" dirty="0" err="1"/>
              <a:t>vedere</a:t>
            </a:r>
            <a:r>
              <a:rPr lang="en-US" dirty="0"/>
              <a:t>, </a:t>
            </a:r>
            <a:r>
              <a:rPr lang="en-US" dirty="0" err="1"/>
              <a:t>timpul</a:t>
            </a:r>
            <a:r>
              <a:rPr lang="en-US" dirty="0"/>
              <a:t> de </a:t>
            </a:r>
            <a:r>
              <a:rPr lang="en-US" dirty="0" err="1"/>
              <a:t>întârziere</a:t>
            </a:r>
            <a:r>
              <a:rPr lang="en-US" dirty="0"/>
              <a:t> </a:t>
            </a:r>
            <a:r>
              <a:rPr lang="en-US" dirty="0" err="1"/>
              <a:t>este</a:t>
            </a:r>
            <a:r>
              <a:rPr lang="en-US" dirty="0"/>
              <a:t> </a:t>
            </a:r>
            <a:r>
              <a:rPr lang="en-US" dirty="0" err="1"/>
              <a:t>intervalul</a:t>
            </a:r>
            <a:r>
              <a:rPr lang="en-US" dirty="0"/>
              <a:t> </a:t>
            </a:r>
            <a:r>
              <a:rPr lang="en-US" dirty="0" err="1"/>
              <a:t>în</a:t>
            </a:r>
            <a:r>
              <a:rPr lang="en-US" dirty="0"/>
              <a:t> care </a:t>
            </a:r>
            <a:r>
              <a:rPr lang="en-US" dirty="0" err="1"/>
              <a:t>curentul</a:t>
            </a:r>
            <a:r>
              <a:rPr lang="en-US" dirty="0"/>
              <a:t> </a:t>
            </a:r>
            <a:r>
              <a:rPr lang="en-US" dirty="0" err="1"/>
              <a:t>anodului</a:t>
            </a:r>
            <a:r>
              <a:rPr lang="en-US" dirty="0"/>
              <a:t> </a:t>
            </a:r>
            <a:r>
              <a:rPr lang="en-US" dirty="0" err="1"/>
              <a:t>crește</a:t>
            </a:r>
            <a:r>
              <a:rPr lang="en-US" dirty="0"/>
              <a:t> de la </a:t>
            </a:r>
            <a:r>
              <a:rPr lang="en-US" dirty="0" err="1"/>
              <a:t>curentul</a:t>
            </a:r>
            <a:r>
              <a:rPr lang="en-US" dirty="0"/>
              <a:t> de </a:t>
            </a:r>
            <a:r>
              <a:rPr lang="en-US" dirty="0" err="1"/>
              <a:t>scurgere</a:t>
            </a:r>
            <a:r>
              <a:rPr lang="en-US" dirty="0"/>
              <a:t> direct la 10% din </a:t>
            </a:r>
            <a:r>
              <a:rPr lang="en-US" dirty="0" err="1"/>
              <a:t>valoarea</a:t>
            </a:r>
            <a:r>
              <a:rPr lang="en-US" dirty="0"/>
              <a:t> </a:t>
            </a:r>
            <a:r>
              <a:rPr lang="en-US" dirty="0" err="1"/>
              <a:t>sa</a:t>
            </a:r>
            <a:r>
              <a:rPr lang="en-US" dirty="0"/>
              <a:t> </a:t>
            </a:r>
            <a:r>
              <a:rPr lang="en-US" dirty="0" err="1"/>
              <a:t>finală</a:t>
            </a:r>
            <a:r>
              <a:rPr lang="en-US" dirty="0"/>
              <a:t> </a:t>
            </a:r>
            <a:r>
              <a:rPr lang="en-US" dirty="0" err="1"/>
              <a:t>și</a:t>
            </a:r>
            <a:r>
              <a:rPr lang="en-US" dirty="0"/>
              <a:t>, </a:t>
            </a:r>
            <a:r>
              <a:rPr lang="en-US" dirty="0" err="1"/>
              <a:t>în</a:t>
            </a:r>
            <a:r>
              <a:rPr lang="en-US" dirty="0"/>
              <a:t> </a:t>
            </a:r>
            <a:r>
              <a:rPr lang="en-US" dirty="0" err="1"/>
              <a:t>același</a:t>
            </a:r>
            <a:r>
              <a:rPr lang="en-US" dirty="0"/>
              <a:t> </a:t>
            </a:r>
            <a:r>
              <a:rPr lang="en-US" dirty="0" err="1"/>
              <a:t>timp</a:t>
            </a:r>
            <a:r>
              <a:rPr lang="en-US" dirty="0"/>
              <a:t>, </a:t>
            </a:r>
            <a:r>
              <a:rPr lang="en-US" dirty="0" err="1"/>
              <a:t>tensiunea</a:t>
            </a:r>
            <a:r>
              <a:rPr lang="en-US" dirty="0"/>
              <a:t> </a:t>
            </a:r>
            <a:r>
              <a:rPr lang="en-US" dirty="0" err="1"/>
              <a:t>anodului</a:t>
            </a:r>
            <a:r>
              <a:rPr lang="en-US" dirty="0"/>
              <a:t> </a:t>
            </a:r>
            <a:r>
              <a:rPr lang="en-US" dirty="0" err="1"/>
              <a:t>va</a:t>
            </a:r>
            <a:r>
              <a:rPr lang="en-US" dirty="0"/>
              <a:t> </a:t>
            </a:r>
            <a:r>
              <a:rPr lang="en-US" dirty="0" err="1"/>
              <a:t>scădea</a:t>
            </a:r>
            <a:r>
              <a:rPr lang="en-US" dirty="0"/>
              <a:t> de la 100% la 90% din </a:t>
            </a:r>
            <a:r>
              <a:rPr lang="en-US" dirty="0" err="1"/>
              <a:t>valoarea</a:t>
            </a:r>
            <a:r>
              <a:rPr lang="en-US" dirty="0"/>
              <a:t> </a:t>
            </a:r>
            <a:r>
              <a:rPr lang="en-US" dirty="0" err="1"/>
              <a:t>sa</a:t>
            </a:r>
            <a:r>
              <a:rPr lang="en-US" dirty="0"/>
              <a:t> </a:t>
            </a:r>
            <a:r>
              <a:rPr lang="en-US" dirty="0" err="1"/>
              <a:t>inițială</a:t>
            </a:r>
            <a:r>
              <a:rPr lang="en-US" dirty="0"/>
              <a:t> Va.</a:t>
            </a:r>
          </a:p>
          <a:p>
            <a:r>
              <a:rPr lang="en-US" dirty="0" err="1"/>
              <a:t>Luați</a:t>
            </a:r>
            <a:r>
              <a:rPr lang="en-US" dirty="0"/>
              <a:t> </a:t>
            </a:r>
            <a:r>
              <a:rPr lang="en-US" dirty="0" err="1"/>
              <a:t>în</a:t>
            </a:r>
            <a:r>
              <a:rPr lang="en-US" dirty="0"/>
              <a:t> </a:t>
            </a:r>
            <a:r>
              <a:rPr lang="en-US" dirty="0" err="1"/>
              <a:t>considerare</a:t>
            </a:r>
            <a:r>
              <a:rPr lang="en-US" dirty="0"/>
              <a:t> </a:t>
            </a:r>
            <a:r>
              <a:rPr lang="en-US" dirty="0" err="1"/>
              <a:t>figura</a:t>
            </a:r>
            <a:r>
              <a:rPr lang="en-US" dirty="0"/>
              <a:t> de </a:t>
            </a:r>
            <a:r>
              <a:rPr lang="en-US" dirty="0" err="1"/>
              <a:t>mai</a:t>
            </a:r>
            <a:r>
              <a:rPr lang="en-US" dirty="0"/>
              <a:t> </a:t>
            </a:r>
            <a:r>
              <a:rPr lang="en-US" dirty="0" err="1"/>
              <a:t>jos</a:t>
            </a:r>
            <a:r>
              <a:rPr lang="en-US" dirty="0"/>
              <a:t> </a:t>
            </a:r>
            <a:r>
              <a:rPr lang="en-US" dirty="0" err="1"/>
              <a:t>și</a:t>
            </a:r>
            <a:r>
              <a:rPr lang="en-US" dirty="0"/>
              <a:t> </a:t>
            </a:r>
            <a:r>
              <a:rPr lang="en-US" dirty="0" err="1"/>
              <a:t>observați</a:t>
            </a:r>
            <a:r>
              <a:rPr lang="en-US" dirty="0"/>
              <a:t> </a:t>
            </a:r>
            <a:r>
              <a:rPr lang="en-US" dirty="0" err="1"/>
              <a:t>că</a:t>
            </a:r>
            <a:r>
              <a:rPr lang="en-US" dirty="0"/>
              <a:t>, </a:t>
            </a:r>
            <a:r>
              <a:rPr lang="en-US" dirty="0" err="1"/>
              <a:t>până</a:t>
            </a:r>
            <a:r>
              <a:rPr lang="en-US" dirty="0"/>
              <a:t> la </a:t>
            </a:r>
            <a:r>
              <a:rPr lang="en-US" dirty="0" err="1"/>
              <a:t>momentul</a:t>
            </a:r>
            <a:r>
              <a:rPr lang="en-US" dirty="0"/>
              <a:t> td, SCR-</a:t>
            </a:r>
            <a:r>
              <a:rPr lang="en-US" dirty="0" err="1"/>
              <a:t>ul</a:t>
            </a:r>
            <a:r>
              <a:rPr lang="en-US" dirty="0"/>
              <a:t> </a:t>
            </a:r>
            <a:r>
              <a:rPr lang="en-US" dirty="0" err="1"/>
              <a:t>este</a:t>
            </a:r>
            <a:r>
              <a:rPr lang="en-US" dirty="0"/>
              <a:t> </a:t>
            </a:r>
            <a:r>
              <a:rPr lang="en-US" dirty="0" err="1"/>
              <a:t>în</a:t>
            </a:r>
            <a:r>
              <a:rPr lang="en-US" dirty="0"/>
              <a:t> </a:t>
            </a:r>
            <a:r>
              <a:rPr lang="en-US" dirty="0" err="1"/>
              <a:t>modul</a:t>
            </a:r>
            <a:r>
              <a:rPr lang="en-US" dirty="0"/>
              <a:t> de </a:t>
            </a:r>
            <a:r>
              <a:rPr lang="en-US" dirty="0" err="1"/>
              <a:t>blocare</a:t>
            </a:r>
            <a:r>
              <a:rPr lang="en-US" dirty="0"/>
              <a:t> </a:t>
            </a:r>
            <a:r>
              <a:rPr lang="en-US" dirty="0" err="1"/>
              <a:t>înainte</a:t>
            </a:r>
            <a:r>
              <a:rPr lang="en-US" dirty="0"/>
              <a:t>, </a:t>
            </a:r>
            <a:r>
              <a:rPr lang="en-US" dirty="0" err="1"/>
              <a:t>deci</a:t>
            </a:r>
            <a:r>
              <a:rPr lang="en-US" dirty="0"/>
              <a:t> </a:t>
            </a:r>
            <a:r>
              <a:rPr lang="en-US" dirty="0" err="1"/>
              <a:t>curentul</a:t>
            </a:r>
            <a:r>
              <a:rPr lang="en-US" dirty="0"/>
              <a:t> </a:t>
            </a:r>
            <a:r>
              <a:rPr lang="en-US" dirty="0" err="1"/>
              <a:t>anodului</a:t>
            </a:r>
            <a:r>
              <a:rPr lang="en-US" dirty="0"/>
              <a:t> </a:t>
            </a:r>
            <a:r>
              <a:rPr lang="en-US" dirty="0" err="1"/>
              <a:t>este</a:t>
            </a:r>
            <a:r>
              <a:rPr lang="en-US" dirty="0"/>
              <a:t> un </a:t>
            </a:r>
            <a:r>
              <a:rPr lang="en-US" dirty="0" err="1"/>
              <a:t>curent</a:t>
            </a:r>
            <a:r>
              <a:rPr lang="en-US" dirty="0"/>
              <a:t> de </a:t>
            </a:r>
            <a:r>
              <a:rPr lang="en-US" dirty="0" err="1"/>
              <a:t>scurgere</a:t>
            </a:r>
            <a:r>
              <a:rPr lang="en-US" dirty="0"/>
              <a:t> mic. Când </a:t>
            </a:r>
            <a:r>
              <a:rPr lang="en-US" dirty="0" err="1"/>
              <a:t>semnalul</a:t>
            </a:r>
            <a:r>
              <a:rPr lang="en-US" dirty="0"/>
              <a:t> de </a:t>
            </a:r>
            <a:r>
              <a:rPr lang="en-US" dirty="0" err="1"/>
              <a:t>poartă</a:t>
            </a:r>
            <a:r>
              <a:rPr lang="en-US" dirty="0"/>
              <a:t> </a:t>
            </a:r>
            <a:r>
              <a:rPr lang="en-US" dirty="0" err="1"/>
              <a:t>este</a:t>
            </a:r>
            <a:r>
              <a:rPr lang="en-US" dirty="0"/>
              <a:t> </a:t>
            </a:r>
            <a:r>
              <a:rPr lang="en-US" dirty="0" err="1"/>
              <a:t>aplicat</a:t>
            </a:r>
            <a:r>
              <a:rPr lang="en-US" dirty="0"/>
              <a:t> (la 90 la </a:t>
            </a:r>
            <a:r>
              <a:rPr lang="en-US" dirty="0" err="1"/>
              <a:t>sută</a:t>
            </a:r>
            <a:r>
              <a:rPr lang="en-US" dirty="0"/>
              <a:t> din Ig), </a:t>
            </a:r>
            <a:r>
              <a:rPr lang="en-US" dirty="0" err="1"/>
              <a:t>atunci</a:t>
            </a:r>
            <a:r>
              <a:rPr lang="en-US" dirty="0"/>
              <a:t> </a:t>
            </a:r>
            <a:r>
              <a:rPr lang="en-US" dirty="0" err="1"/>
              <a:t>curentul</a:t>
            </a:r>
            <a:r>
              <a:rPr lang="en-US" dirty="0"/>
              <a:t> de </a:t>
            </a:r>
            <a:r>
              <a:rPr lang="en-US" dirty="0" err="1"/>
              <a:t>poartă</a:t>
            </a:r>
            <a:r>
              <a:rPr lang="en-US" dirty="0"/>
              <a:t> </a:t>
            </a:r>
            <a:r>
              <a:rPr lang="en-US" dirty="0" err="1"/>
              <a:t>este</a:t>
            </a:r>
            <a:r>
              <a:rPr lang="en-US" dirty="0"/>
              <a:t> </a:t>
            </a:r>
            <a:r>
              <a:rPr lang="en-US" dirty="0" err="1"/>
              <a:t>atins</a:t>
            </a:r>
            <a:r>
              <a:rPr lang="en-US" dirty="0"/>
              <a:t> la 0,1 </a:t>
            </a:r>
            <a:r>
              <a:rPr lang="en-US" dirty="0" err="1"/>
              <a:t>Ia</a:t>
            </a:r>
            <a:r>
              <a:rPr lang="en-US" dirty="0"/>
              <a:t> </a:t>
            </a:r>
            <a:r>
              <a:rPr lang="en-US" dirty="0" err="1"/>
              <a:t>și</a:t>
            </a:r>
            <a:r>
              <a:rPr lang="en-US" dirty="0"/>
              <a:t>, de </a:t>
            </a:r>
            <a:r>
              <a:rPr lang="en-US" dirty="0" err="1"/>
              <a:t>asemenea</a:t>
            </a:r>
            <a:r>
              <a:rPr lang="en-US" dirty="0"/>
              <a:t>, </a:t>
            </a:r>
            <a:r>
              <a:rPr lang="en-US" dirty="0" err="1"/>
              <a:t>tensiunea</a:t>
            </a:r>
            <a:r>
              <a:rPr lang="en-US" dirty="0"/>
              <a:t> </a:t>
            </a:r>
            <a:r>
              <a:rPr lang="en-US" dirty="0" err="1"/>
              <a:t>anod-catod</a:t>
            </a:r>
            <a:r>
              <a:rPr lang="en-US" dirty="0"/>
              <a:t> </a:t>
            </a:r>
            <a:r>
              <a:rPr lang="en-US" dirty="0" err="1"/>
              <a:t>scade</a:t>
            </a:r>
            <a:r>
              <a:rPr lang="en-US" dirty="0"/>
              <a:t> la 0,9 </a:t>
            </a:r>
            <a:r>
              <a:rPr lang="en-US" dirty="0" err="1"/>
              <a:t>Va.Cu</a:t>
            </a:r>
            <a:r>
              <a:rPr lang="en-US" dirty="0"/>
              <a:t> </a:t>
            </a:r>
            <a:r>
              <a:rPr lang="en-US" dirty="0" err="1"/>
              <a:t>semnalul</a:t>
            </a:r>
            <a:r>
              <a:rPr lang="en-US" dirty="0"/>
              <a:t> de </a:t>
            </a:r>
            <a:r>
              <a:rPr lang="en-US" dirty="0" err="1"/>
              <a:t>poartă</a:t>
            </a:r>
            <a:r>
              <a:rPr lang="en-US" dirty="0"/>
              <a:t> </a:t>
            </a:r>
            <a:r>
              <a:rPr lang="en-US" dirty="0" err="1"/>
              <a:t>aplicat</a:t>
            </a:r>
            <a:r>
              <a:rPr lang="en-US" dirty="0"/>
              <a:t>, </a:t>
            </a:r>
            <a:r>
              <a:rPr lang="en-US" dirty="0" err="1"/>
              <a:t>va</a:t>
            </a:r>
            <a:r>
              <a:rPr lang="en-US" dirty="0"/>
              <a:t> </a:t>
            </a:r>
            <a:r>
              <a:rPr lang="en-US" dirty="0" err="1"/>
              <a:t>exista</a:t>
            </a:r>
            <a:r>
              <a:rPr lang="en-US" dirty="0"/>
              <a:t> o </a:t>
            </a:r>
            <a:r>
              <a:rPr lang="en-US" dirty="0" err="1"/>
              <a:t>distribuție</a:t>
            </a:r>
            <a:r>
              <a:rPr lang="en-US" dirty="0"/>
              <a:t> </a:t>
            </a:r>
            <a:r>
              <a:rPr lang="en-US" dirty="0" err="1"/>
              <a:t>neuniformă</a:t>
            </a:r>
            <a:r>
              <a:rPr lang="en-US" dirty="0"/>
              <a:t> a </a:t>
            </a:r>
            <a:r>
              <a:rPr lang="en-US" dirty="0" err="1"/>
              <a:t>curentului</a:t>
            </a:r>
            <a:r>
              <a:rPr lang="en-US" dirty="0"/>
              <a:t> pe </a:t>
            </a:r>
            <a:r>
              <a:rPr lang="en-US" dirty="0" err="1"/>
              <a:t>suprafața</a:t>
            </a:r>
            <a:r>
              <a:rPr lang="en-US" dirty="0"/>
              <a:t> </a:t>
            </a:r>
            <a:r>
              <a:rPr lang="en-US" dirty="0" err="1"/>
              <a:t>catodului</a:t>
            </a:r>
            <a:r>
              <a:rPr lang="en-US" dirty="0"/>
              <a:t>, </a:t>
            </a:r>
            <a:r>
              <a:rPr lang="en-US" dirty="0" err="1"/>
              <a:t>astfel</a:t>
            </a:r>
            <a:r>
              <a:rPr lang="en-US" dirty="0"/>
              <a:t> </a:t>
            </a:r>
            <a:r>
              <a:rPr lang="en-US" dirty="0" err="1"/>
              <a:t>încât</a:t>
            </a:r>
            <a:r>
              <a:rPr lang="en-US" dirty="0"/>
              <a:t> </a:t>
            </a:r>
            <a:r>
              <a:rPr lang="en-US" dirty="0" err="1"/>
              <a:t>densitatea</a:t>
            </a:r>
            <a:r>
              <a:rPr lang="en-US" dirty="0"/>
              <a:t> de </a:t>
            </a:r>
            <a:r>
              <a:rPr lang="en-US" dirty="0" err="1"/>
              <a:t>curent</a:t>
            </a:r>
            <a:r>
              <a:rPr lang="en-US" dirty="0"/>
              <a:t> </a:t>
            </a:r>
            <a:r>
              <a:rPr lang="en-US" dirty="0" err="1"/>
              <a:t>este</a:t>
            </a:r>
            <a:r>
              <a:rPr lang="en-US" dirty="0"/>
              <a:t> </a:t>
            </a:r>
            <a:r>
              <a:rPr lang="en-US" dirty="0" err="1"/>
              <a:t>mult</a:t>
            </a:r>
            <a:r>
              <a:rPr lang="en-US" dirty="0"/>
              <a:t> </a:t>
            </a:r>
            <a:r>
              <a:rPr lang="en-US" dirty="0" err="1"/>
              <a:t>mai</a:t>
            </a:r>
            <a:r>
              <a:rPr lang="en-US" dirty="0"/>
              <a:t> mare la </a:t>
            </a:r>
            <a:r>
              <a:rPr lang="en-US" dirty="0" err="1"/>
              <a:t>terminalul</a:t>
            </a:r>
            <a:r>
              <a:rPr lang="en-US" dirty="0"/>
              <a:t> de </a:t>
            </a:r>
            <a:r>
              <a:rPr lang="en-US" dirty="0" err="1"/>
              <a:t>poartă</a:t>
            </a:r>
            <a:r>
              <a:rPr lang="en-US" dirty="0"/>
              <a:t>. </a:t>
            </a:r>
            <a:r>
              <a:rPr lang="en-US" dirty="0" err="1"/>
              <a:t>Și</a:t>
            </a:r>
            <a:r>
              <a:rPr lang="en-US" dirty="0"/>
              <a:t> </a:t>
            </a:r>
            <a:r>
              <a:rPr lang="en-US" dirty="0" err="1"/>
              <a:t>scade</a:t>
            </a:r>
            <a:r>
              <a:rPr lang="en-US" dirty="0"/>
              <a:t> rapid pe </a:t>
            </a:r>
            <a:r>
              <a:rPr lang="en-US" dirty="0" err="1"/>
              <a:t>măsură</a:t>
            </a:r>
            <a:r>
              <a:rPr lang="en-US" dirty="0"/>
              <a:t> </a:t>
            </a:r>
            <a:r>
              <a:rPr lang="en-US" dirty="0" err="1"/>
              <a:t>ce</a:t>
            </a:r>
            <a:r>
              <a:rPr lang="en-US" dirty="0"/>
              <a:t> </a:t>
            </a:r>
            <a:r>
              <a:rPr lang="en-US" dirty="0" err="1"/>
              <a:t>distanța</a:t>
            </a:r>
            <a:r>
              <a:rPr lang="en-US" dirty="0"/>
              <a:t> </a:t>
            </a:r>
            <a:r>
              <a:rPr lang="en-US" dirty="0" err="1"/>
              <a:t>față</a:t>
            </a:r>
            <a:r>
              <a:rPr lang="en-US" dirty="0"/>
              <a:t> de </a:t>
            </a:r>
            <a:r>
              <a:rPr lang="en-US" dirty="0" err="1"/>
              <a:t>poartă</a:t>
            </a:r>
            <a:r>
              <a:rPr lang="en-US" dirty="0"/>
              <a:t> </a:t>
            </a:r>
            <a:r>
              <a:rPr lang="en-US" dirty="0" err="1"/>
              <a:t>crește</a:t>
            </a:r>
            <a:r>
              <a:rPr lang="en-US" dirty="0"/>
              <a:t>. </a:t>
            </a:r>
            <a:r>
              <a:rPr lang="en-US" dirty="0" err="1"/>
              <a:t>Prin</a:t>
            </a:r>
            <a:r>
              <a:rPr lang="en-US" dirty="0"/>
              <a:t> </a:t>
            </a:r>
            <a:r>
              <a:rPr lang="en-US" dirty="0" err="1"/>
              <a:t>urmare</a:t>
            </a:r>
            <a:r>
              <a:rPr lang="en-US" dirty="0"/>
              <a:t>, </a:t>
            </a:r>
            <a:r>
              <a:rPr lang="en-US" dirty="0" err="1"/>
              <a:t>timpul</a:t>
            </a:r>
            <a:r>
              <a:rPr lang="en-US" dirty="0"/>
              <a:t> de </a:t>
            </a:r>
            <a:r>
              <a:rPr lang="en-US" dirty="0" err="1"/>
              <a:t>întârziere</a:t>
            </a:r>
            <a:r>
              <a:rPr lang="en-US" dirty="0"/>
              <a:t> td </a:t>
            </a:r>
            <a:r>
              <a:rPr lang="en-US" dirty="0" err="1"/>
              <a:t>este</a:t>
            </a:r>
            <a:r>
              <a:rPr lang="en-US" dirty="0"/>
              <a:t> </a:t>
            </a:r>
            <a:r>
              <a:rPr lang="en-US" dirty="0" err="1"/>
              <a:t>timpul</a:t>
            </a:r>
            <a:r>
              <a:rPr lang="en-US" dirty="0"/>
              <a:t> </a:t>
            </a:r>
            <a:r>
              <a:rPr lang="en-US" dirty="0" err="1"/>
              <a:t>în</a:t>
            </a:r>
            <a:r>
              <a:rPr lang="en-US" dirty="0"/>
              <a:t> care </a:t>
            </a:r>
            <a:r>
              <a:rPr lang="en-US" dirty="0" err="1"/>
              <a:t>curentul</a:t>
            </a:r>
            <a:r>
              <a:rPr lang="en-US" dirty="0"/>
              <a:t> anodic </a:t>
            </a:r>
            <a:r>
              <a:rPr lang="en-US" dirty="0" err="1"/>
              <a:t>curge</a:t>
            </a:r>
            <a:r>
              <a:rPr lang="en-US" dirty="0"/>
              <a:t> </a:t>
            </a:r>
            <a:r>
              <a:rPr lang="en-US" dirty="0" err="1"/>
              <a:t>într</a:t>
            </a:r>
            <a:r>
              <a:rPr lang="en-US" dirty="0"/>
              <a:t>-o </a:t>
            </a:r>
            <a:r>
              <a:rPr lang="en-US" dirty="0" err="1"/>
              <a:t>regiune</a:t>
            </a:r>
            <a:r>
              <a:rPr lang="en-US" dirty="0"/>
              <a:t> </a:t>
            </a:r>
            <a:r>
              <a:rPr lang="en-US" dirty="0" err="1"/>
              <a:t>îngustă</a:t>
            </a:r>
            <a:r>
              <a:rPr lang="en-US" dirty="0"/>
              <a:t> </a:t>
            </a:r>
            <a:r>
              <a:rPr lang="en-US" dirty="0" err="1"/>
              <a:t>în</a:t>
            </a:r>
            <a:r>
              <a:rPr lang="en-US" dirty="0"/>
              <a:t> care </a:t>
            </a:r>
            <a:r>
              <a:rPr lang="en-US" dirty="0" err="1"/>
              <a:t>densitatea</a:t>
            </a:r>
            <a:r>
              <a:rPr lang="en-US" dirty="0"/>
              <a:t> de </a:t>
            </a:r>
            <a:r>
              <a:rPr lang="en-US" dirty="0" err="1"/>
              <a:t>curent</a:t>
            </a:r>
            <a:r>
              <a:rPr lang="en-US" dirty="0"/>
              <a:t> (</a:t>
            </a:r>
            <a:r>
              <a:rPr lang="en-US" dirty="0" err="1"/>
              <a:t>curent</a:t>
            </a:r>
            <a:r>
              <a:rPr lang="en-US" dirty="0"/>
              <a:t> de </a:t>
            </a:r>
            <a:r>
              <a:rPr lang="en-US" dirty="0" err="1"/>
              <a:t>poartă</a:t>
            </a:r>
            <a:r>
              <a:rPr lang="en-US" dirty="0"/>
              <a:t>) </a:t>
            </a:r>
            <a:r>
              <a:rPr lang="en-US" dirty="0" err="1"/>
              <a:t>este</a:t>
            </a:r>
            <a:r>
              <a:rPr lang="en-US" dirty="0"/>
              <a:t> </a:t>
            </a:r>
            <a:r>
              <a:rPr lang="en-US" dirty="0" err="1"/>
              <a:t>cea</a:t>
            </a:r>
            <a:r>
              <a:rPr lang="en-US" dirty="0"/>
              <a:t> </a:t>
            </a:r>
            <a:r>
              <a:rPr lang="en-US" dirty="0" err="1"/>
              <a:t>mai</a:t>
            </a:r>
            <a:r>
              <a:rPr lang="en-US" dirty="0"/>
              <a:t> mare.</a:t>
            </a:r>
          </a:p>
        </p:txBody>
      </p:sp>
    </p:spTree>
    <p:extLst>
      <p:ext uri="{BB962C8B-B14F-4D97-AF65-F5344CB8AC3E}">
        <p14:creationId xmlns:p14="http://schemas.microsoft.com/office/powerpoint/2010/main" val="1204300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10C5E03-AA64-0DF3-E800-50F30D88AA20}"/>
              </a:ext>
            </a:extLst>
          </p:cNvPr>
          <p:cNvSpPr>
            <a:spLocks noGrp="1"/>
          </p:cNvSpPr>
          <p:nvPr>
            <p:ph type="title"/>
          </p:nvPr>
        </p:nvSpPr>
        <p:spPr/>
        <p:txBody>
          <a:bodyPr/>
          <a:lstStyle/>
          <a:p>
            <a:r>
              <a:rPr lang="en-US" dirty="0"/>
              <a:t>Rise Time (tr)</a:t>
            </a:r>
          </a:p>
        </p:txBody>
      </p:sp>
      <p:sp>
        <p:nvSpPr>
          <p:cNvPr id="3" name="Substituent conținut 2">
            <a:extLst>
              <a:ext uri="{FF2B5EF4-FFF2-40B4-BE49-F238E27FC236}">
                <a16:creationId xmlns:a16="http://schemas.microsoft.com/office/drawing/2014/main" id="{F36C8730-9FFA-D188-A1E7-2B75FE915813}"/>
              </a:ext>
            </a:extLst>
          </p:cNvPr>
          <p:cNvSpPr>
            <a:spLocks noGrp="1"/>
          </p:cNvSpPr>
          <p:nvPr>
            <p:ph idx="1"/>
          </p:nvPr>
        </p:nvSpPr>
        <p:spPr>
          <a:xfrm>
            <a:off x="838200" y="1409988"/>
            <a:ext cx="10515600" cy="5306696"/>
          </a:xfrm>
        </p:spPr>
        <p:txBody>
          <a:bodyPr>
            <a:normAutofit fontScale="85000" lnSpcReduction="20000"/>
          </a:bodyPr>
          <a:lstStyle/>
          <a:p>
            <a:r>
              <a:rPr lang="ro-RO" b="1" dirty="0">
                <a:solidFill>
                  <a:srgbClr val="3C4043"/>
                </a:solidFill>
                <a:latin typeface="Roboto" panose="02000000000000000000" pitchFamily="2" charset="0"/>
              </a:rPr>
              <a:t>Timpul de creștere al SCR </a:t>
            </a:r>
            <a:r>
              <a:rPr lang="en-US" b="1" dirty="0">
                <a:solidFill>
                  <a:srgbClr val="3C4043"/>
                </a:solidFill>
                <a:latin typeface="Roboto" panose="02000000000000000000" pitchFamily="2" charset="0"/>
              </a:rPr>
              <a:t>-</a:t>
            </a:r>
            <a:r>
              <a:rPr lang="ro-RO" dirty="0">
                <a:solidFill>
                  <a:srgbClr val="3C4043"/>
                </a:solidFill>
                <a:latin typeface="Roboto" panose="02000000000000000000" pitchFamily="2" charset="0"/>
              </a:rPr>
              <a:t> timpul necesar curentului anodic pentru a crește de la 10% la 90% din valoarea sa finală. </a:t>
            </a:r>
            <a:endParaRPr lang="en-US"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În același timp, tensiunea anodului va scădea de la 90% la 10% din valoarea sa inițială Va. Fenomenul de scădere a tensiunii anodului și creșterea curentului anodic depinde în întregime de tipul sarcinii. </a:t>
            </a:r>
            <a:endParaRPr lang="en-US"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De exemplu, dacă conectăm o sarcină inductivă, tensiunea va scădea într-un ritm mai rapid decât creșterea curentului. Acest lucru se întâmplă deoarece inducția nu permite schimbarea inițială a tensiunii ridicate prin ea. </a:t>
            </a:r>
            <a:endParaRPr lang="en-US"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Pe de altă parte, dacă conectăm o sarcină capacitivă, aceasta nu permite schimbarea inițială a tensiunii înalte prin ea, prin urmare rata de creștere a curentului va fi mai rapidă decât rata de scădere a tensiunii.</a:t>
            </a:r>
            <a:endParaRPr lang="en-US"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Rata mare de creștere a </a:t>
            </a:r>
            <a:r>
              <a:rPr lang="ro-RO" dirty="0" err="1">
                <a:solidFill>
                  <a:srgbClr val="3C4043"/>
                </a:solidFill>
                <a:latin typeface="Roboto" panose="02000000000000000000" pitchFamily="2" charset="0"/>
              </a:rPr>
              <a:t>di</a:t>
            </a:r>
            <a:r>
              <a:rPr lang="ro-RO" sz="2300" dirty="0" err="1">
                <a:solidFill>
                  <a:srgbClr val="3C4043"/>
                </a:solidFill>
                <a:latin typeface="Roboto" panose="02000000000000000000" pitchFamily="2" charset="0"/>
              </a:rPr>
              <a:t>a</a:t>
            </a:r>
            <a:r>
              <a:rPr lang="ro-RO" dirty="0">
                <a:solidFill>
                  <a:srgbClr val="3C4043"/>
                </a:solidFill>
                <a:latin typeface="Roboto" panose="02000000000000000000" pitchFamily="2" charset="0"/>
              </a:rPr>
              <a:t>/</a:t>
            </a:r>
            <a:r>
              <a:rPr lang="ro-RO" dirty="0" err="1">
                <a:solidFill>
                  <a:srgbClr val="3C4043"/>
                </a:solidFill>
                <a:latin typeface="Roboto" panose="02000000000000000000" pitchFamily="2" charset="0"/>
              </a:rPr>
              <a:t>dt</a:t>
            </a:r>
            <a:r>
              <a:rPr lang="ro-RO" dirty="0">
                <a:solidFill>
                  <a:srgbClr val="3C4043"/>
                </a:solidFill>
                <a:latin typeface="Roboto" panose="02000000000000000000" pitchFamily="2" charset="0"/>
              </a:rPr>
              <a:t> poate crea un punct fierbinte local în dispozitiv care nu este potrivit pentru o funcționare adecvată. </a:t>
            </a:r>
            <a:endParaRPr lang="en-US" dirty="0">
              <a:solidFill>
                <a:srgbClr val="3C4043"/>
              </a:solidFill>
              <a:latin typeface="Roboto" panose="02000000000000000000" pitchFamily="2" charset="0"/>
            </a:endParaRPr>
          </a:p>
          <a:p>
            <a:r>
              <a:rPr lang="ro-RO" dirty="0">
                <a:solidFill>
                  <a:srgbClr val="3C4043"/>
                </a:solidFill>
                <a:latin typeface="Roboto" panose="02000000000000000000" pitchFamily="2" charset="0"/>
              </a:rPr>
              <a:t>Deci, este recomandabil să folosiți un inductor în serie cu dispozitivul pentru a aborda diametrul mare/</a:t>
            </a:r>
            <a:r>
              <a:rPr lang="ro-RO" dirty="0" err="1">
                <a:solidFill>
                  <a:srgbClr val="3C4043"/>
                </a:solidFill>
                <a:latin typeface="Roboto" panose="02000000000000000000" pitchFamily="2" charset="0"/>
              </a:rPr>
              <a:t>dt</a:t>
            </a:r>
            <a:r>
              <a:rPr lang="ro-RO" dirty="0">
                <a:solidFill>
                  <a:srgbClr val="3C4043"/>
                </a:solidFill>
                <a:latin typeface="Roboto" panose="02000000000000000000" pitchFamily="2" charset="0"/>
              </a:rPr>
              <a:t>. De obicei, valoarea di/</a:t>
            </a:r>
            <a:r>
              <a:rPr lang="ro-RO" dirty="0" err="1">
                <a:solidFill>
                  <a:srgbClr val="3C4043"/>
                </a:solidFill>
                <a:latin typeface="Roboto" panose="02000000000000000000" pitchFamily="2" charset="0"/>
              </a:rPr>
              <a:t>dt</a:t>
            </a:r>
            <a:r>
              <a:rPr lang="ro-RO" dirty="0">
                <a:solidFill>
                  <a:srgbClr val="3C4043"/>
                </a:solidFill>
                <a:latin typeface="Roboto" panose="02000000000000000000" pitchFamily="2" charset="0"/>
              </a:rPr>
              <a:t> maxim admisibil este în intervalul de la 20 la 200 A pe microsecundă. </a:t>
            </a:r>
            <a:endParaRPr lang="en-US" dirty="0"/>
          </a:p>
        </p:txBody>
      </p:sp>
    </p:spTree>
    <p:extLst>
      <p:ext uri="{BB962C8B-B14F-4D97-AF65-F5344CB8AC3E}">
        <p14:creationId xmlns:p14="http://schemas.microsoft.com/office/powerpoint/2010/main" val="2658346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5AC6CCE-A511-6934-B1BA-29C4B9F0C73E}"/>
              </a:ext>
            </a:extLst>
          </p:cNvPr>
          <p:cNvSpPr>
            <a:spLocks noGrp="1"/>
          </p:cNvSpPr>
          <p:nvPr>
            <p:ph type="title"/>
          </p:nvPr>
        </p:nvSpPr>
        <p:spPr/>
        <p:txBody>
          <a:bodyPr/>
          <a:lstStyle/>
          <a:p>
            <a:r>
              <a:rPr lang="en-US" dirty="0"/>
              <a:t>Spread Time (</a:t>
            </a:r>
            <a:r>
              <a:rPr lang="en-US" dirty="0" err="1"/>
              <a:t>ts</a:t>
            </a:r>
            <a:r>
              <a:rPr lang="en-US" dirty="0"/>
              <a:t>)</a:t>
            </a:r>
          </a:p>
        </p:txBody>
      </p:sp>
      <p:sp>
        <p:nvSpPr>
          <p:cNvPr id="3" name="Substituent conținut 2">
            <a:extLst>
              <a:ext uri="{FF2B5EF4-FFF2-40B4-BE49-F238E27FC236}">
                <a16:creationId xmlns:a16="http://schemas.microsoft.com/office/drawing/2014/main" id="{E2DADE44-7EFB-5ED8-B111-8B8EDC56D102}"/>
              </a:ext>
            </a:extLst>
          </p:cNvPr>
          <p:cNvSpPr>
            <a:spLocks noGrp="1"/>
          </p:cNvSpPr>
          <p:nvPr>
            <p:ph idx="1"/>
          </p:nvPr>
        </p:nvSpPr>
        <p:spPr>
          <a:xfrm>
            <a:off x="838200" y="1460500"/>
            <a:ext cx="10515600" cy="5032375"/>
          </a:xfrm>
        </p:spPr>
        <p:txBody>
          <a:bodyPr>
            <a:normAutofit/>
          </a:bodyPr>
          <a:lstStyle/>
          <a:p>
            <a:r>
              <a:rPr lang="en-US" b="1" dirty="0" err="1"/>
              <a:t>Timp</a:t>
            </a:r>
            <a:r>
              <a:rPr lang="en-US" b="1" dirty="0"/>
              <a:t> de </a:t>
            </a:r>
            <a:r>
              <a:rPr lang="en-US" b="1" dirty="0" err="1"/>
              <a:t>răspândire</a:t>
            </a:r>
            <a:r>
              <a:rPr lang="en-US" b="1" dirty="0"/>
              <a:t> (</a:t>
            </a:r>
            <a:r>
              <a:rPr lang="en-US" b="1" dirty="0" err="1"/>
              <a:t>ts</a:t>
            </a:r>
            <a:r>
              <a:rPr lang="en-US" b="1" dirty="0"/>
              <a:t>)</a:t>
            </a:r>
          </a:p>
          <a:p>
            <a:r>
              <a:rPr lang="en-US" dirty="0"/>
              <a:t>Este </a:t>
            </a:r>
            <a:r>
              <a:rPr lang="en-US" dirty="0" err="1"/>
              <a:t>timpul</a:t>
            </a:r>
            <a:r>
              <a:rPr lang="en-US" dirty="0"/>
              <a:t> </a:t>
            </a:r>
            <a:r>
              <a:rPr lang="en-US" dirty="0" err="1"/>
              <a:t>necesar</a:t>
            </a:r>
            <a:r>
              <a:rPr lang="en-US" dirty="0"/>
              <a:t> </a:t>
            </a:r>
            <a:r>
              <a:rPr lang="en-US" dirty="0" err="1"/>
              <a:t>curentului</a:t>
            </a:r>
            <a:r>
              <a:rPr lang="en-US" dirty="0"/>
              <a:t> anodic </a:t>
            </a:r>
            <a:r>
              <a:rPr lang="en-US" dirty="0" err="1"/>
              <a:t>pentru</a:t>
            </a:r>
            <a:r>
              <a:rPr lang="en-US" dirty="0"/>
              <a:t> a </a:t>
            </a:r>
            <a:r>
              <a:rPr lang="en-US" dirty="0" err="1"/>
              <a:t>crește</a:t>
            </a:r>
            <a:r>
              <a:rPr lang="en-US" dirty="0"/>
              <a:t> de la 90% la 100% din </a:t>
            </a:r>
            <a:r>
              <a:rPr lang="en-US" dirty="0" err="1"/>
              <a:t>valoarea</a:t>
            </a:r>
            <a:r>
              <a:rPr lang="en-US" dirty="0"/>
              <a:t> </a:t>
            </a:r>
            <a:r>
              <a:rPr lang="en-US" dirty="0" err="1"/>
              <a:t>sa</a:t>
            </a:r>
            <a:r>
              <a:rPr lang="en-US" dirty="0"/>
              <a:t> </a:t>
            </a:r>
            <a:r>
              <a:rPr lang="en-US" dirty="0" err="1"/>
              <a:t>finală</a:t>
            </a:r>
            <a:r>
              <a:rPr lang="en-US" dirty="0"/>
              <a:t>. </a:t>
            </a:r>
            <a:r>
              <a:rPr lang="en-US" dirty="0" err="1"/>
              <a:t>În</a:t>
            </a:r>
            <a:r>
              <a:rPr lang="en-US" dirty="0"/>
              <a:t> </a:t>
            </a:r>
            <a:r>
              <a:rPr lang="en-US" dirty="0" err="1"/>
              <a:t>același</a:t>
            </a:r>
            <a:r>
              <a:rPr lang="en-US" dirty="0"/>
              <a:t> </a:t>
            </a:r>
            <a:r>
              <a:rPr lang="en-US" dirty="0" err="1"/>
              <a:t>timp</a:t>
            </a:r>
            <a:r>
              <a:rPr lang="en-US" dirty="0"/>
              <a:t>, </a:t>
            </a:r>
            <a:r>
              <a:rPr lang="en-US" dirty="0" err="1"/>
              <a:t>tensiunea</a:t>
            </a:r>
            <a:r>
              <a:rPr lang="en-US" dirty="0"/>
              <a:t> </a:t>
            </a:r>
            <a:r>
              <a:rPr lang="en-US" dirty="0" err="1"/>
              <a:t>anodului</a:t>
            </a:r>
            <a:r>
              <a:rPr lang="en-US" dirty="0"/>
              <a:t> </a:t>
            </a:r>
            <a:r>
              <a:rPr lang="en-US" dirty="0" err="1"/>
              <a:t>scade</a:t>
            </a:r>
            <a:r>
              <a:rPr lang="en-US" dirty="0"/>
              <a:t> de la 10% din </a:t>
            </a:r>
            <a:r>
              <a:rPr lang="en-US" dirty="0" err="1"/>
              <a:t>valoarea</a:t>
            </a:r>
            <a:r>
              <a:rPr lang="en-US" dirty="0"/>
              <a:t> </a:t>
            </a:r>
            <a:r>
              <a:rPr lang="en-US" dirty="0" err="1"/>
              <a:t>sa</a:t>
            </a:r>
            <a:r>
              <a:rPr lang="en-US" dirty="0"/>
              <a:t> </a:t>
            </a:r>
            <a:r>
              <a:rPr lang="en-US" dirty="0" err="1"/>
              <a:t>inițială</a:t>
            </a:r>
            <a:r>
              <a:rPr lang="en-US" dirty="0"/>
              <a:t> la </a:t>
            </a:r>
            <a:r>
              <a:rPr lang="en-US" dirty="0" err="1"/>
              <a:t>cea</a:t>
            </a:r>
            <a:r>
              <a:rPr lang="en-US" dirty="0"/>
              <a:t> </a:t>
            </a:r>
            <a:r>
              <a:rPr lang="en-US" dirty="0" err="1"/>
              <a:t>mai</a:t>
            </a:r>
            <a:r>
              <a:rPr lang="en-US" dirty="0"/>
              <a:t> </a:t>
            </a:r>
            <a:r>
              <a:rPr lang="en-US" dirty="0" err="1"/>
              <a:t>mică</a:t>
            </a:r>
            <a:r>
              <a:rPr lang="en-US" dirty="0"/>
              <a:t> </a:t>
            </a:r>
            <a:r>
              <a:rPr lang="en-US" dirty="0" err="1"/>
              <a:t>valoare</a:t>
            </a:r>
            <a:r>
              <a:rPr lang="en-US" dirty="0"/>
              <a:t> </a:t>
            </a:r>
            <a:r>
              <a:rPr lang="en-US" dirty="0" err="1"/>
              <a:t>posibilă</a:t>
            </a:r>
            <a:r>
              <a:rPr lang="en-US" dirty="0"/>
              <a:t>. </a:t>
            </a:r>
            <a:r>
              <a:rPr lang="en-US" dirty="0" err="1"/>
              <a:t>În</a:t>
            </a:r>
            <a:r>
              <a:rPr lang="en-US" dirty="0"/>
              <a:t> </a:t>
            </a:r>
            <a:r>
              <a:rPr lang="en-US" dirty="0" err="1"/>
              <a:t>acest</a:t>
            </a:r>
            <a:r>
              <a:rPr lang="en-US" dirty="0"/>
              <a:t> interval de </a:t>
            </a:r>
            <a:r>
              <a:rPr lang="en-US" dirty="0" err="1"/>
              <a:t>timp</a:t>
            </a:r>
            <a:r>
              <a:rPr lang="en-US" dirty="0"/>
              <a:t>, </a:t>
            </a:r>
            <a:r>
              <a:rPr lang="en-US" dirty="0" err="1"/>
              <a:t>conducția</a:t>
            </a:r>
            <a:r>
              <a:rPr lang="en-US" dirty="0"/>
              <a:t> se </a:t>
            </a:r>
            <a:r>
              <a:rPr lang="en-US" dirty="0" err="1"/>
              <a:t>răspândește</a:t>
            </a:r>
            <a:r>
              <a:rPr lang="en-US" dirty="0"/>
              <a:t> pe </a:t>
            </a:r>
            <a:r>
              <a:rPr lang="en-US" dirty="0" err="1"/>
              <a:t>toată</a:t>
            </a:r>
            <a:r>
              <a:rPr lang="en-US" dirty="0"/>
              <a:t> zona </a:t>
            </a:r>
            <a:r>
              <a:rPr lang="en-US" dirty="0" err="1"/>
              <a:t>catodului</a:t>
            </a:r>
            <a:r>
              <a:rPr lang="en-US" dirty="0"/>
              <a:t> </a:t>
            </a:r>
            <a:r>
              <a:rPr lang="en-US" dirty="0" err="1"/>
              <a:t>și</a:t>
            </a:r>
            <a:r>
              <a:rPr lang="en-US" dirty="0"/>
              <a:t> SCR-</a:t>
            </a:r>
            <a:r>
              <a:rPr lang="en-US" dirty="0" err="1"/>
              <a:t>ul</a:t>
            </a:r>
            <a:r>
              <a:rPr lang="en-US" dirty="0"/>
              <a:t> </a:t>
            </a:r>
            <a:r>
              <a:rPr lang="en-US" dirty="0" err="1"/>
              <a:t>va</a:t>
            </a:r>
            <a:r>
              <a:rPr lang="en-US" dirty="0"/>
              <a:t> </a:t>
            </a:r>
            <a:r>
              <a:rPr lang="en-US" dirty="0" err="1"/>
              <a:t>ajunge</a:t>
            </a:r>
            <a:r>
              <a:rPr lang="en-US" dirty="0"/>
              <a:t> </a:t>
            </a:r>
            <a:r>
              <a:rPr lang="en-US" dirty="0" err="1"/>
              <a:t>în</a:t>
            </a:r>
            <a:r>
              <a:rPr lang="en-US" dirty="0"/>
              <a:t> </a:t>
            </a:r>
            <a:r>
              <a:rPr lang="en-US" dirty="0" err="1"/>
              <a:t>starea</a:t>
            </a:r>
            <a:r>
              <a:rPr lang="en-US" dirty="0"/>
              <a:t> </a:t>
            </a:r>
            <a:r>
              <a:rPr lang="en-US" dirty="0" err="1"/>
              <a:t>complet</a:t>
            </a:r>
            <a:r>
              <a:rPr lang="en-US" dirty="0"/>
              <a:t> ON. Timpul de </a:t>
            </a:r>
            <a:r>
              <a:rPr lang="en-US" dirty="0" err="1"/>
              <a:t>răspândire</a:t>
            </a:r>
            <a:r>
              <a:rPr lang="en-US" dirty="0"/>
              <a:t> al SCR </a:t>
            </a:r>
            <a:r>
              <a:rPr lang="en-US" dirty="0" err="1"/>
              <a:t>depinde</a:t>
            </a:r>
            <a:r>
              <a:rPr lang="en-US" dirty="0"/>
              <a:t> de aria </a:t>
            </a:r>
            <a:r>
              <a:rPr lang="en-US" dirty="0" err="1"/>
              <a:t>secțiunii</a:t>
            </a:r>
            <a:r>
              <a:rPr lang="en-US" dirty="0"/>
              <a:t> </a:t>
            </a:r>
            <a:r>
              <a:rPr lang="en-US" dirty="0" err="1"/>
              <a:t>transversale</a:t>
            </a:r>
            <a:r>
              <a:rPr lang="en-US" dirty="0"/>
              <a:t> a </a:t>
            </a:r>
            <a:r>
              <a:rPr lang="en-US" dirty="0" err="1"/>
              <a:t>catodului</a:t>
            </a:r>
            <a:r>
              <a:rPr lang="en-US" dirty="0"/>
              <a:t>.</a:t>
            </a:r>
          </a:p>
          <a:p>
            <a:r>
              <a:rPr lang="en-US" i="1" dirty="0"/>
              <a:t>The typical value of the turn ON time is in the order of 1 to 4 micro seconds, depending on the wave shapes of the gate signal  and anode circuit parameters. To reduce the turn ON time of the SCR, the amplitude of the gate pulse should be in the order of 3 to 5 times the minimum gate current of the SCR.</a:t>
            </a:r>
          </a:p>
        </p:txBody>
      </p:sp>
    </p:spTree>
    <p:extLst>
      <p:ext uri="{BB962C8B-B14F-4D97-AF65-F5344CB8AC3E}">
        <p14:creationId xmlns:p14="http://schemas.microsoft.com/office/powerpoint/2010/main" val="3757957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yristor">
            <a:extLst>
              <a:ext uri="{FF2B5EF4-FFF2-40B4-BE49-F238E27FC236}">
                <a16:creationId xmlns:a16="http://schemas.microsoft.com/office/drawing/2014/main" id="{982536D5-3D80-E639-1B93-A108703484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4694" y="241291"/>
            <a:ext cx="8180701" cy="637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934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7300C23-8380-B2B3-E00D-4394813841D2}"/>
              </a:ext>
            </a:extLst>
          </p:cNvPr>
          <p:cNvSpPr>
            <a:spLocks noGrp="1"/>
          </p:cNvSpPr>
          <p:nvPr>
            <p:ph type="title"/>
          </p:nvPr>
        </p:nvSpPr>
        <p:spPr>
          <a:xfrm>
            <a:off x="838200" y="365126"/>
            <a:ext cx="10515600" cy="831908"/>
          </a:xfrm>
        </p:spPr>
        <p:txBody>
          <a:bodyPr>
            <a:normAutofit fontScale="90000"/>
          </a:bodyPr>
          <a:lstStyle/>
          <a:p>
            <a:r>
              <a:rPr lang="en-US" b="1" dirty="0">
                <a:latin typeface="palatino linotype" panose="02040502050505030304" pitchFamily="18" charset="0"/>
              </a:rPr>
              <a:t>Turn OFF Time of SCR</a:t>
            </a:r>
            <a:br>
              <a:rPr lang="en-US" b="1" dirty="0">
                <a:latin typeface="palatino linotype" panose="02040502050505030304" pitchFamily="18" charset="0"/>
              </a:rPr>
            </a:br>
            <a:endParaRPr lang="en-US" dirty="0"/>
          </a:p>
        </p:txBody>
      </p:sp>
      <p:sp>
        <p:nvSpPr>
          <p:cNvPr id="3" name="Substituent conținut 2">
            <a:extLst>
              <a:ext uri="{FF2B5EF4-FFF2-40B4-BE49-F238E27FC236}">
                <a16:creationId xmlns:a16="http://schemas.microsoft.com/office/drawing/2014/main" id="{83F4400D-C500-FF04-0D06-4EA858DB9109}"/>
              </a:ext>
            </a:extLst>
          </p:cNvPr>
          <p:cNvSpPr>
            <a:spLocks noGrp="1"/>
          </p:cNvSpPr>
          <p:nvPr>
            <p:ph idx="1"/>
          </p:nvPr>
        </p:nvSpPr>
        <p:spPr>
          <a:xfrm>
            <a:off x="838200" y="914400"/>
            <a:ext cx="10515600" cy="5262563"/>
          </a:xfrm>
        </p:spPr>
        <p:txBody>
          <a:bodyPr>
            <a:normAutofit fontScale="92500"/>
          </a:bodyPr>
          <a:lstStyle/>
          <a:p>
            <a:r>
              <a:rPr lang="en-US" dirty="0" err="1"/>
              <a:t>Odată</a:t>
            </a:r>
            <a:r>
              <a:rPr lang="en-US" dirty="0"/>
              <a:t> </a:t>
            </a:r>
            <a:r>
              <a:rPr lang="en-US" dirty="0" err="1"/>
              <a:t>ce</a:t>
            </a:r>
            <a:r>
              <a:rPr lang="en-US" dirty="0"/>
              <a:t> </a:t>
            </a:r>
            <a:r>
              <a:rPr lang="en-US" dirty="0" err="1"/>
              <a:t>tiristorul</a:t>
            </a:r>
            <a:r>
              <a:rPr lang="en-US" dirty="0"/>
              <a:t> </a:t>
            </a:r>
            <a:r>
              <a:rPr lang="en-US" dirty="0" err="1"/>
              <a:t>este</a:t>
            </a:r>
            <a:r>
              <a:rPr lang="en-US" dirty="0"/>
              <a:t> </a:t>
            </a:r>
            <a:r>
              <a:rPr lang="en-US" dirty="0" err="1"/>
              <a:t>pornit</a:t>
            </a:r>
            <a:r>
              <a:rPr lang="en-US" dirty="0"/>
              <a:t> </a:t>
            </a:r>
            <a:r>
              <a:rPr lang="en-US" dirty="0" err="1"/>
              <a:t>sau</a:t>
            </a:r>
            <a:r>
              <a:rPr lang="en-US" dirty="0"/>
              <a:t> din alt </a:t>
            </a:r>
            <a:r>
              <a:rPr lang="en-US" dirty="0" err="1"/>
              <a:t>punct</a:t>
            </a:r>
            <a:r>
              <a:rPr lang="en-US" dirty="0"/>
              <a:t> de </a:t>
            </a:r>
            <a:r>
              <a:rPr lang="en-US" dirty="0" err="1"/>
              <a:t>vedere</a:t>
            </a:r>
            <a:r>
              <a:rPr lang="en-US" dirty="0"/>
              <a:t>, </a:t>
            </a:r>
            <a:r>
              <a:rPr lang="en-US" dirty="0" err="1"/>
              <a:t>curentul</a:t>
            </a:r>
            <a:r>
              <a:rPr lang="en-US" dirty="0"/>
              <a:t> </a:t>
            </a:r>
            <a:r>
              <a:rPr lang="en-US" dirty="0" err="1"/>
              <a:t>anodului</a:t>
            </a:r>
            <a:r>
              <a:rPr lang="en-US" dirty="0"/>
              <a:t> </a:t>
            </a:r>
            <a:r>
              <a:rPr lang="en-US" dirty="0" err="1"/>
              <a:t>este</a:t>
            </a:r>
            <a:r>
              <a:rPr lang="en-US" dirty="0"/>
              <a:t> </a:t>
            </a:r>
            <a:r>
              <a:rPr lang="en-US" dirty="0" err="1"/>
              <a:t>peste</a:t>
            </a:r>
            <a:r>
              <a:rPr lang="en-US" dirty="0"/>
              <a:t> </a:t>
            </a:r>
            <a:r>
              <a:rPr lang="en-US" dirty="0" err="1"/>
              <a:t>curentul</a:t>
            </a:r>
            <a:r>
              <a:rPr lang="en-US" dirty="0"/>
              <a:t> de </a:t>
            </a:r>
            <a:r>
              <a:rPr lang="en-US" dirty="0" err="1"/>
              <a:t>blocare</a:t>
            </a:r>
            <a:r>
              <a:rPr lang="en-US" dirty="0"/>
              <a:t>, </a:t>
            </a:r>
            <a:r>
              <a:rPr lang="en-US" dirty="0" err="1"/>
              <a:t>poarta</a:t>
            </a:r>
            <a:r>
              <a:rPr lang="en-US" dirty="0"/>
              <a:t> </a:t>
            </a:r>
            <a:r>
              <a:rPr lang="en-US" dirty="0" err="1"/>
              <a:t>pierde</a:t>
            </a:r>
            <a:r>
              <a:rPr lang="en-US" dirty="0"/>
              <a:t> </a:t>
            </a:r>
            <a:r>
              <a:rPr lang="en-US" dirty="0" err="1"/>
              <a:t>controlul</a:t>
            </a:r>
            <a:r>
              <a:rPr lang="en-US" dirty="0"/>
              <a:t> </a:t>
            </a:r>
            <a:r>
              <a:rPr lang="en-US" dirty="0" err="1"/>
              <a:t>asupra</a:t>
            </a:r>
            <a:r>
              <a:rPr lang="en-US" dirty="0"/>
              <a:t> </a:t>
            </a:r>
            <a:r>
              <a:rPr lang="en-US" dirty="0" err="1"/>
              <a:t>acestuia</a:t>
            </a:r>
            <a:r>
              <a:rPr lang="en-US" dirty="0"/>
              <a:t>. </a:t>
            </a:r>
            <a:r>
              <a:rPr lang="en-US" dirty="0" err="1"/>
              <a:t>Asta</a:t>
            </a:r>
            <a:r>
              <a:rPr lang="en-US" dirty="0"/>
              <a:t> </a:t>
            </a:r>
            <a:r>
              <a:rPr lang="en-US" dirty="0" err="1"/>
              <a:t>înseamnă</a:t>
            </a:r>
            <a:r>
              <a:rPr lang="en-US" dirty="0"/>
              <a:t> </a:t>
            </a:r>
            <a:r>
              <a:rPr lang="en-US" dirty="0" err="1"/>
              <a:t>că</a:t>
            </a:r>
            <a:r>
              <a:rPr lang="en-US" dirty="0"/>
              <a:t> </a:t>
            </a:r>
            <a:r>
              <a:rPr lang="en-US" dirty="0" err="1"/>
              <a:t>circuitul</a:t>
            </a:r>
            <a:r>
              <a:rPr lang="en-US" dirty="0"/>
              <a:t> </a:t>
            </a:r>
            <a:r>
              <a:rPr lang="en-US" dirty="0" err="1"/>
              <a:t>porții</a:t>
            </a:r>
            <a:r>
              <a:rPr lang="en-US" dirty="0"/>
              <a:t> nu </a:t>
            </a:r>
            <a:r>
              <a:rPr lang="en-US" dirty="0" err="1"/>
              <a:t>poate</a:t>
            </a:r>
            <a:r>
              <a:rPr lang="en-US" dirty="0"/>
              <a:t> </a:t>
            </a:r>
            <a:r>
              <a:rPr lang="en-US" dirty="0" err="1"/>
              <a:t>opri</a:t>
            </a:r>
            <a:r>
              <a:rPr lang="en-US" dirty="0"/>
              <a:t> </a:t>
            </a:r>
            <a:r>
              <a:rPr lang="en-US" dirty="0" err="1"/>
              <a:t>dispozitivul</a:t>
            </a:r>
            <a:r>
              <a:rPr lang="en-US" dirty="0"/>
              <a:t>. </a:t>
            </a:r>
          </a:p>
          <a:p>
            <a:r>
              <a:rPr lang="en-US" dirty="0" err="1"/>
              <a:t>Pentru</a:t>
            </a:r>
            <a:r>
              <a:rPr lang="en-US" dirty="0"/>
              <a:t> </a:t>
            </a:r>
            <a:r>
              <a:rPr lang="en-US" dirty="0" err="1"/>
              <a:t>oprire</a:t>
            </a:r>
            <a:r>
              <a:rPr lang="en-US" dirty="0"/>
              <a:t>, </a:t>
            </a:r>
            <a:r>
              <a:rPr lang="en-US" dirty="0" err="1"/>
              <a:t>curentul</a:t>
            </a:r>
            <a:r>
              <a:rPr lang="en-US" dirty="0"/>
              <a:t> </a:t>
            </a:r>
            <a:r>
              <a:rPr lang="en-US" dirty="0" err="1"/>
              <a:t>anodului</a:t>
            </a:r>
            <a:r>
              <a:rPr lang="en-US" dirty="0"/>
              <a:t> SCR </a:t>
            </a:r>
            <a:r>
              <a:rPr lang="en-US" dirty="0" err="1"/>
              <a:t>trebuie</a:t>
            </a:r>
            <a:r>
              <a:rPr lang="en-US" dirty="0"/>
              <a:t> </a:t>
            </a:r>
            <a:r>
              <a:rPr lang="en-US" dirty="0" err="1"/>
              <a:t>să</a:t>
            </a:r>
            <a:r>
              <a:rPr lang="en-US" dirty="0"/>
              <a:t> </a:t>
            </a:r>
            <a:r>
              <a:rPr lang="en-US" dirty="0" err="1"/>
              <a:t>scadă</a:t>
            </a:r>
            <a:r>
              <a:rPr lang="en-US" dirty="0"/>
              <a:t> sub </a:t>
            </a:r>
            <a:r>
              <a:rPr lang="en-US" dirty="0" err="1"/>
              <a:t>curentul</a:t>
            </a:r>
            <a:r>
              <a:rPr lang="en-US" dirty="0"/>
              <a:t> de </a:t>
            </a:r>
            <a:r>
              <a:rPr lang="en-US" dirty="0" err="1"/>
              <a:t>menținere</a:t>
            </a:r>
            <a:r>
              <a:rPr lang="en-US" dirty="0"/>
              <a:t>. </a:t>
            </a:r>
            <a:r>
              <a:rPr lang="en-US" dirty="0" err="1"/>
              <a:t>După</a:t>
            </a:r>
            <a:r>
              <a:rPr lang="en-US" dirty="0"/>
              <a:t> </a:t>
            </a:r>
            <a:r>
              <a:rPr lang="en-US" dirty="0" err="1"/>
              <a:t>ce</a:t>
            </a:r>
            <a:r>
              <a:rPr lang="en-US" dirty="0"/>
              <a:t> </a:t>
            </a:r>
            <a:r>
              <a:rPr lang="en-US" dirty="0" err="1"/>
              <a:t>curentul</a:t>
            </a:r>
            <a:r>
              <a:rPr lang="en-US" dirty="0"/>
              <a:t> </a:t>
            </a:r>
            <a:r>
              <a:rPr lang="en-US" dirty="0" err="1"/>
              <a:t>anodului</a:t>
            </a:r>
            <a:r>
              <a:rPr lang="en-US" dirty="0"/>
              <a:t> </a:t>
            </a:r>
            <a:r>
              <a:rPr lang="en-US" dirty="0" err="1"/>
              <a:t>scade</a:t>
            </a:r>
            <a:r>
              <a:rPr lang="en-US" dirty="0"/>
              <a:t> la zero, nu </a:t>
            </a:r>
            <a:r>
              <a:rPr lang="en-US" dirty="0" err="1"/>
              <a:t>putem</a:t>
            </a:r>
            <a:r>
              <a:rPr lang="en-US" dirty="0"/>
              <a:t> </a:t>
            </a:r>
            <a:r>
              <a:rPr lang="en-US" dirty="0" err="1"/>
              <a:t>aplica</a:t>
            </a:r>
            <a:r>
              <a:rPr lang="en-US" dirty="0"/>
              <a:t> </a:t>
            </a:r>
            <a:r>
              <a:rPr lang="en-US" dirty="0" err="1"/>
              <a:t>tensiune</a:t>
            </a:r>
            <a:r>
              <a:rPr lang="en-US" dirty="0"/>
              <a:t> </a:t>
            </a:r>
            <a:r>
              <a:rPr lang="en-US" dirty="0" err="1"/>
              <a:t>directă</a:t>
            </a:r>
            <a:r>
              <a:rPr lang="en-US" dirty="0"/>
              <a:t> pe </a:t>
            </a:r>
            <a:r>
              <a:rPr lang="en-US" dirty="0" err="1"/>
              <a:t>dispozitiv</a:t>
            </a:r>
            <a:r>
              <a:rPr lang="en-US" dirty="0"/>
              <a:t> din </a:t>
            </a:r>
            <a:r>
              <a:rPr lang="en-US" dirty="0" err="1"/>
              <a:t>cauza</a:t>
            </a:r>
            <a:r>
              <a:rPr lang="en-US" dirty="0"/>
              <a:t> </a:t>
            </a:r>
            <a:r>
              <a:rPr lang="en-US" dirty="0" err="1"/>
              <a:t>prezenței</a:t>
            </a:r>
            <a:r>
              <a:rPr lang="en-US" dirty="0"/>
              <a:t> </a:t>
            </a:r>
            <a:r>
              <a:rPr lang="en-US" dirty="0" err="1"/>
              <a:t>sarcinilor</a:t>
            </a:r>
            <a:r>
              <a:rPr lang="en-US" dirty="0"/>
              <a:t> </a:t>
            </a:r>
            <a:r>
              <a:rPr lang="en-US" dirty="0" err="1"/>
              <a:t>purtătoare</a:t>
            </a:r>
            <a:r>
              <a:rPr lang="en-US" dirty="0"/>
              <a:t> </a:t>
            </a:r>
            <a:r>
              <a:rPr lang="en-US" dirty="0" err="1"/>
              <a:t>în</a:t>
            </a:r>
            <a:r>
              <a:rPr lang="en-US" dirty="0"/>
              <a:t> </a:t>
            </a:r>
            <a:r>
              <a:rPr lang="en-US" dirty="0" err="1"/>
              <a:t>cele</a:t>
            </a:r>
            <a:r>
              <a:rPr lang="en-US" dirty="0"/>
              <a:t> </a:t>
            </a:r>
            <a:r>
              <a:rPr lang="en-US" dirty="0" err="1"/>
              <a:t>patru</a:t>
            </a:r>
            <a:r>
              <a:rPr lang="en-US" dirty="0"/>
              <a:t> </a:t>
            </a:r>
            <a:r>
              <a:rPr lang="en-US" dirty="0" err="1"/>
              <a:t>straturi</a:t>
            </a:r>
            <a:r>
              <a:rPr lang="en-US" dirty="0"/>
              <a:t>. </a:t>
            </a:r>
            <a:r>
              <a:rPr lang="en-US" dirty="0" err="1"/>
              <a:t>Așa</a:t>
            </a:r>
            <a:r>
              <a:rPr lang="en-US" dirty="0"/>
              <a:t> </a:t>
            </a:r>
            <a:r>
              <a:rPr lang="en-US" dirty="0" err="1"/>
              <a:t>că</a:t>
            </a:r>
            <a:r>
              <a:rPr lang="en-US" dirty="0"/>
              <a:t> </a:t>
            </a:r>
            <a:r>
              <a:rPr lang="en-US" dirty="0" err="1"/>
              <a:t>trebuie</a:t>
            </a:r>
            <a:r>
              <a:rPr lang="en-US" dirty="0"/>
              <a:t> </a:t>
            </a:r>
            <a:r>
              <a:rPr lang="en-US" dirty="0" err="1"/>
              <a:t>să</a:t>
            </a:r>
            <a:r>
              <a:rPr lang="en-US" dirty="0"/>
              <a:t> </a:t>
            </a:r>
            <a:r>
              <a:rPr lang="en-US" dirty="0" err="1"/>
              <a:t>eliminăm</a:t>
            </a:r>
            <a:r>
              <a:rPr lang="en-US" dirty="0"/>
              <a:t> </a:t>
            </a:r>
            <a:r>
              <a:rPr lang="en-US" dirty="0" err="1"/>
              <a:t>sau</a:t>
            </a:r>
            <a:r>
              <a:rPr lang="en-US" dirty="0"/>
              <a:t> </a:t>
            </a:r>
            <a:r>
              <a:rPr lang="en-US" dirty="0" err="1"/>
              <a:t>să</a:t>
            </a:r>
            <a:r>
              <a:rPr lang="en-US" dirty="0"/>
              <a:t> </a:t>
            </a:r>
            <a:r>
              <a:rPr lang="en-US" dirty="0" err="1"/>
              <a:t>recombinăm</a:t>
            </a:r>
            <a:r>
              <a:rPr lang="en-US" dirty="0"/>
              <a:t> </a:t>
            </a:r>
            <a:r>
              <a:rPr lang="en-US" dirty="0" err="1"/>
              <a:t>aceste</a:t>
            </a:r>
            <a:r>
              <a:rPr lang="en-US" dirty="0"/>
              <a:t> </a:t>
            </a:r>
            <a:r>
              <a:rPr lang="en-US" dirty="0" err="1"/>
              <a:t>taxe</a:t>
            </a:r>
            <a:r>
              <a:rPr lang="en-US" dirty="0"/>
              <a:t> </a:t>
            </a:r>
            <a:r>
              <a:rPr lang="en-US" dirty="0" err="1"/>
              <a:t>pentru</a:t>
            </a:r>
            <a:r>
              <a:rPr lang="en-US" dirty="0"/>
              <a:t> a </a:t>
            </a:r>
            <a:r>
              <a:rPr lang="en-US" dirty="0" err="1"/>
              <a:t>opri</a:t>
            </a:r>
            <a:r>
              <a:rPr lang="en-US" dirty="0"/>
              <a:t> </a:t>
            </a:r>
            <a:r>
              <a:rPr lang="en-US" dirty="0" err="1"/>
              <a:t>corect</a:t>
            </a:r>
            <a:r>
              <a:rPr lang="en-US" dirty="0"/>
              <a:t> SCR. </a:t>
            </a:r>
          </a:p>
          <a:p>
            <a:r>
              <a:rPr lang="en-US" dirty="0"/>
              <a:t>Deci, </a:t>
            </a:r>
            <a:r>
              <a:rPr lang="en-US" dirty="0" err="1"/>
              <a:t>timpul</a:t>
            </a:r>
            <a:r>
              <a:rPr lang="en-US" dirty="0"/>
              <a:t> de </a:t>
            </a:r>
            <a:r>
              <a:rPr lang="en-US" dirty="0" err="1"/>
              <a:t>oprire</a:t>
            </a:r>
            <a:r>
              <a:rPr lang="en-US" dirty="0"/>
              <a:t> al SCR </a:t>
            </a:r>
            <a:r>
              <a:rPr lang="en-US" dirty="0" err="1"/>
              <a:t>poate</a:t>
            </a:r>
            <a:r>
              <a:rPr lang="en-US" dirty="0"/>
              <a:t> fi </a:t>
            </a:r>
            <a:r>
              <a:rPr lang="en-US" dirty="0" err="1"/>
              <a:t>definit</a:t>
            </a:r>
            <a:r>
              <a:rPr lang="en-US" dirty="0"/>
              <a:t> ca </a:t>
            </a:r>
            <a:r>
              <a:rPr lang="en-US" dirty="0" err="1"/>
              <a:t>intervalul</a:t>
            </a:r>
            <a:r>
              <a:rPr lang="en-US" dirty="0"/>
              <a:t> </a:t>
            </a:r>
            <a:r>
              <a:rPr lang="en-US" dirty="0" err="1"/>
              <a:t>dintre</a:t>
            </a:r>
            <a:r>
              <a:rPr lang="en-US" dirty="0"/>
              <a:t> </a:t>
            </a:r>
            <a:r>
              <a:rPr lang="en-US" dirty="0" err="1"/>
              <a:t>curentul</a:t>
            </a:r>
            <a:r>
              <a:rPr lang="en-US" dirty="0"/>
              <a:t> </a:t>
            </a:r>
            <a:r>
              <a:rPr lang="en-US" dirty="0" err="1"/>
              <a:t>anodului</a:t>
            </a:r>
            <a:r>
              <a:rPr lang="en-US" dirty="0"/>
              <a:t> </a:t>
            </a:r>
            <a:r>
              <a:rPr lang="en-US" dirty="0" err="1"/>
              <a:t>scade</a:t>
            </a:r>
            <a:r>
              <a:rPr lang="en-US" dirty="0"/>
              <a:t> la zero </a:t>
            </a:r>
            <a:r>
              <a:rPr lang="en-US" dirty="0" err="1"/>
              <a:t>și</a:t>
            </a:r>
            <a:r>
              <a:rPr lang="en-US" dirty="0"/>
              <a:t> </a:t>
            </a:r>
            <a:r>
              <a:rPr lang="en-US" dirty="0" err="1"/>
              <a:t>dispozitivul</a:t>
            </a:r>
            <a:r>
              <a:rPr lang="en-US" dirty="0"/>
              <a:t> </a:t>
            </a:r>
            <a:r>
              <a:rPr lang="en-US" dirty="0" err="1"/>
              <a:t>își</a:t>
            </a:r>
            <a:r>
              <a:rPr lang="en-US" dirty="0"/>
              <a:t> </a:t>
            </a:r>
            <a:r>
              <a:rPr lang="en-US" dirty="0" err="1"/>
              <a:t>recapătă</a:t>
            </a:r>
            <a:r>
              <a:rPr lang="en-US" dirty="0"/>
              <a:t> </a:t>
            </a:r>
            <a:r>
              <a:rPr lang="en-US" dirty="0" err="1"/>
              <a:t>modul</a:t>
            </a:r>
            <a:r>
              <a:rPr lang="en-US" dirty="0"/>
              <a:t> de </a:t>
            </a:r>
            <a:r>
              <a:rPr lang="en-US" dirty="0" err="1"/>
              <a:t>blocare</a:t>
            </a:r>
            <a:r>
              <a:rPr lang="en-US" dirty="0"/>
              <a:t> </a:t>
            </a:r>
            <a:r>
              <a:rPr lang="en-US" dirty="0" err="1"/>
              <a:t>înainte</a:t>
            </a:r>
            <a:r>
              <a:rPr lang="en-US" dirty="0"/>
              <a:t>. </a:t>
            </a:r>
          </a:p>
          <a:p>
            <a:r>
              <a:rPr lang="en-US" dirty="0"/>
              <a:t>Pe </a:t>
            </a:r>
            <a:r>
              <a:rPr lang="en-US" dirty="0" err="1"/>
              <a:t>baza</a:t>
            </a:r>
            <a:r>
              <a:rPr lang="en-US" dirty="0"/>
              <a:t> </a:t>
            </a:r>
            <a:r>
              <a:rPr lang="en-US" dirty="0" err="1"/>
              <a:t>eliminării</a:t>
            </a:r>
            <a:r>
              <a:rPr lang="en-US" dirty="0"/>
              <a:t> </a:t>
            </a:r>
            <a:r>
              <a:rPr lang="en-US" dirty="0" err="1"/>
              <a:t>sarcinilor</a:t>
            </a:r>
            <a:r>
              <a:rPr lang="en-US" dirty="0"/>
              <a:t> din </a:t>
            </a:r>
            <a:r>
              <a:rPr lang="en-US" dirty="0" err="1"/>
              <a:t>cele</a:t>
            </a:r>
            <a:r>
              <a:rPr lang="en-US" dirty="0"/>
              <a:t> </a:t>
            </a:r>
            <a:r>
              <a:rPr lang="en-US" dirty="0" err="1"/>
              <a:t>patru</a:t>
            </a:r>
            <a:r>
              <a:rPr lang="en-US" dirty="0"/>
              <a:t> </a:t>
            </a:r>
            <a:r>
              <a:rPr lang="en-US" dirty="0" err="1"/>
              <a:t>straturi</a:t>
            </a:r>
            <a:r>
              <a:rPr lang="en-US" dirty="0"/>
              <a:t>, </a:t>
            </a:r>
            <a:r>
              <a:rPr lang="en-US" dirty="0" err="1"/>
              <a:t>timpul</a:t>
            </a:r>
            <a:r>
              <a:rPr lang="en-US" dirty="0"/>
              <a:t> de </a:t>
            </a:r>
            <a:r>
              <a:rPr lang="en-US" dirty="0" err="1"/>
              <a:t>oprire</a:t>
            </a:r>
            <a:r>
              <a:rPr lang="en-US" dirty="0"/>
              <a:t> a SCR </a:t>
            </a:r>
            <a:r>
              <a:rPr lang="en-US" dirty="0" err="1"/>
              <a:t>poate</a:t>
            </a:r>
            <a:r>
              <a:rPr lang="en-US" dirty="0"/>
              <a:t> fi </a:t>
            </a:r>
            <a:r>
              <a:rPr lang="en-US" dirty="0" err="1"/>
              <a:t>împărțit</a:t>
            </a:r>
            <a:r>
              <a:rPr lang="en-US" dirty="0"/>
              <a:t> </a:t>
            </a:r>
            <a:r>
              <a:rPr lang="en-US" dirty="0" err="1"/>
              <a:t>în</a:t>
            </a:r>
            <a:r>
              <a:rPr lang="en-US" dirty="0"/>
              <a:t> </a:t>
            </a:r>
            <a:r>
              <a:rPr lang="en-US" dirty="0" err="1"/>
              <a:t>două</a:t>
            </a:r>
            <a:r>
              <a:rPr lang="en-US" dirty="0"/>
              <a:t> </a:t>
            </a:r>
            <a:r>
              <a:rPr lang="en-US" dirty="0" err="1"/>
              <a:t>regiuni</a:t>
            </a:r>
            <a:r>
              <a:rPr lang="en-US" dirty="0"/>
              <a:t> de </a:t>
            </a:r>
            <a:r>
              <a:rPr lang="en-US" dirty="0" err="1"/>
              <a:t>timp</a:t>
            </a:r>
            <a:r>
              <a:rPr lang="en-US" dirty="0"/>
              <a:t>,</a:t>
            </a:r>
          </a:p>
          <a:p>
            <a:r>
              <a:rPr lang="en-US" b="1" dirty="0" err="1"/>
              <a:t>Timp</a:t>
            </a:r>
            <a:r>
              <a:rPr lang="en-US" b="1" dirty="0"/>
              <a:t> de </a:t>
            </a:r>
            <a:r>
              <a:rPr lang="en-US" b="1" dirty="0" err="1"/>
              <a:t>recuperare</a:t>
            </a:r>
            <a:r>
              <a:rPr lang="en-US" b="1" dirty="0"/>
              <a:t> </a:t>
            </a:r>
            <a:r>
              <a:rPr lang="en-US" b="1" dirty="0" err="1"/>
              <a:t>inversă</a:t>
            </a:r>
            <a:r>
              <a:rPr lang="en-US" b="1" dirty="0"/>
              <a:t>  </a:t>
            </a:r>
            <a:r>
              <a:rPr lang="en-US" b="1" dirty="0" err="1"/>
              <a:t>si</a:t>
            </a:r>
            <a:r>
              <a:rPr lang="en-US" b="1" dirty="0"/>
              <a:t> </a:t>
            </a:r>
            <a:r>
              <a:rPr lang="en-US" b="1" dirty="0" err="1"/>
              <a:t>Timp</a:t>
            </a:r>
            <a:r>
              <a:rPr lang="en-US" b="1" dirty="0"/>
              <a:t> de </a:t>
            </a:r>
            <a:r>
              <a:rPr lang="en-US" b="1" dirty="0" err="1"/>
              <a:t>recuperare</a:t>
            </a:r>
            <a:r>
              <a:rPr lang="en-US" b="1" dirty="0"/>
              <a:t> a </a:t>
            </a:r>
            <a:r>
              <a:rPr lang="en-US" b="1" dirty="0" err="1"/>
              <a:t>porții</a:t>
            </a:r>
            <a:endParaRPr lang="en-US" b="1" dirty="0"/>
          </a:p>
        </p:txBody>
      </p:sp>
    </p:spTree>
    <p:extLst>
      <p:ext uri="{BB962C8B-B14F-4D97-AF65-F5344CB8AC3E}">
        <p14:creationId xmlns:p14="http://schemas.microsoft.com/office/powerpoint/2010/main" val="22123416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46B4E4-4B10-53F4-84C3-9FCD067271C4}"/>
              </a:ext>
            </a:extLst>
          </p:cNvPr>
          <p:cNvSpPr>
            <a:spLocks noGrp="1"/>
          </p:cNvSpPr>
          <p:nvPr>
            <p:ph type="title"/>
          </p:nvPr>
        </p:nvSpPr>
        <p:spPr/>
        <p:txBody>
          <a:bodyPr/>
          <a:lstStyle/>
          <a:p>
            <a:r>
              <a:rPr lang="en-US" dirty="0" err="1"/>
              <a:t>Timp</a:t>
            </a:r>
            <a:r>
              <a:rPr lang="en-US" dirty="0"/>
              <a:t> de </a:t>
            </a:r>
            <a:r>
              <a:rPr lang="en-US" dirty="0" err="1"/>
              <a:t>recuperare</a:t>
            </a:r>
            <a:r>
              <a:rPr lang="en-US" dirty="0"/>
              <a:t> </a:t>
            </a:r>
            <a:r>
              <a:rPr lang="en-US" dirty="0" err="1"/>
              <a:t>inversă</a:t>
            </a:r>
            <a:endParaRPr lang="en-US" dirty="0"/>
          </a:p>
        </p:txBody>
      </p:sp>
      <p:sp>
        <p:nvSpPr>
          <p:cNvPr id="3" name="Substituent conținut 2">
            <a:extLst>
              <a:ext uri="{FF2B5EF4-FFF2-40B4-BE49-F238E27FC236}">
                <a16:creationId xmlns:a16="http://schemas.microsoft.com/office/drawing/2014/main" id="{35E27EB6-128A-EFCC-0882-44468C78B148}"/>
              </a:ext>
            </a:extLst>
          </p:cNvPr>
          <p:cNvSpPr>
            <a:spLocks noGrp="1"/>
          </p:cNvSpPr>
          <p:nvPr>
            <p:ph idx="1"/>
          </p:nvPr>
        </p:nvSpPr>
        <p:spPr>
          <a:xfrm>
            <a:off x="838200" y="1825624"/>
            <a:ext cx="10515600" cy="5032375"/>
          </a:xfrm>
        </p:spPr>
        <p:txBody>
          <a:bodyPr>
            <a:normAutofit fontScale="92500" lnSpcReduction="20000"/>
          </a:bodyPr>
          <a:lstStyle/>
          <a:p>
            <a:r>
              <a:rPr lang="en-US" dirty="0"/>
              <a:t>Este </a:t>
            </a:r>
            <a:r>
              <a:rPr lang="en-US" dirty="0" err="1"/>
              <a:t>intervalul</a:t>
            </a:r>
            <a:r>
              <a:rPr lang="en-US" dirty="0"/>
              <a:t> </a:t>
            </a:r>
            <a:r>
              <a:rPr lang="en-US" dirty="0" err="1"/>
              <a:t>în</a:t>
            </a:r>
            <a:r>
              <a:rPr lang="en-US" dirty="0"/>
              <a:t> care </a:t>
            </a:r>
            <a:r>
              <a:rPr lang="en-US" dirty="0" err="1"/>
              <a:t>purtătorii</a:t>
            </a:r>
            <a:r>
              <a:rPr lang="en-US" dirty="0"/>
              <a:t> de </a:t>
            </a:r>
            <a:r>
              <a:rPr lang="en-US" dirty="0" err="1"/>
              <a:t>schimbare</a:t>
            </a:r>
            <a:r>
              <a:rPr lang="en-US" dirty="0"/>
              <a:t> se </a:t>
            </a:r>
            <a:r>
              <a:rPr lang="en-US" dirty="0" err="1"/>
              <a:t>îndepărtează</a:t>
            </a:r>
            <a:r>
              <a:rPr lang="en-US" dirty="0"/>
              <a:t> de la </a:t>
            </a:r>
            <a:r>
              <a:rPr lang="en-US" dirty="0" err="1"/>
              <a:t>joncțiunea</a:t>
            </a:r>
            <a:r>
              <a:rPr lang="en-US" dirty="0"/>
              <a:t> J1 </a:t>
            </a:r>
            <a:r>
              <a:rPr lang="en-US" dirty="0" err="1"/>
              <a:t>și</a:t>
            </a:r>
            <a:r>
              <a:rPr lang="en-US" dirty="0"/>
              <a:t> J3. </a:t>
            </a:r>
          </a:p>
          <a:p>
            <a:r>
              <a:rPr lang="en-US" dirty="0"/>
              <a:t>La </a:t>
            </a:r>
            <a:r>
              <a:rPr lang="en-US" dirty="0" err="1"/>
              <a:t>momentul</a:t>
            </a:r>
            <a:r>
              <a:rPr lang="en-US" dirty="0"/>
              <a:t> t1, </a:t>
            </a:r>
            <a:r>
              <a:rPr lang="en-US" dirty="0" err="1"/>
              <a:t>curentul</a:t>
            </a:r>
            <a:r>
              <a:rPr lang="en-US" dirty="0"/>
              <a:t> </a:t>
            </a:r>
            <a:r>
              <a:rPr lang="en-US" dirty="0" err="1"/>
              <a:t>anodului</a:t>
            </a:r>
            <a:r>
              <a:rPr lang="en-US" dirty="0"/>
              <a:t> </a:t>
            </a:r>
            <a:r>
              <a:rPr lang="en-US" dirty="0" err="1"/>
              <a:t>scade</a:t>
            </a:r>
            <a:r>
              <a:rPr lang="en-US" dirty="0"/>
              <a:t> la zero </a:t>
            </a:r>
            <a:r>
              <a:rPr lang="en-US" dirty="0" err="1"/>
              <a:t>și</a:t>
            </a:r>
            <a:r>
              <a:rPr lang="en-US" dirty="0"/>
              <a:t> </a:t>
            </a:r>
            <a:r>
              <a:rPr lang="en-US" dirty="0" err="1"/>
              <a:t>va</a:t>
            </a:r>
            <a:r>
              <a:rPr lang="en-US" dirty="0"/>
              <a:t> continua </a:t>
            </a:r>
            <a:r>
              <a:rPr lang="en-US" dirty="0" err="1"/>
              <a:t>să</a:t>
            </a:r>
            <a:r>
              <a:rPr lang="en-US" dirty="0"/>
              <a:t> </a:t>
            </a:r>
            <a:r>
              <a:rPr lang="en-US" dirty="0" err="1"/>
              <a:t>crească</a:t>
            </a:r>
            <a:r>
              <a:rPr lang="en-US" dirty="0"/>
              <a:t> </a:t>
            </a:r>
            <a:r>
              <a:rPr lang="en-US" dirty="0" err="1"/>
              <a:t>în</a:t>
            </a:r>
            <a:r>
              <a:rPr lang="en-US" dirty="0"/>
              <a:t> </a:t>
            </a:r>
            <a:r>
              <a:rPr lang="en-US" dirty="0" err="1"/>
              <a:t>sens</a:t>
            </a:r>
            <a:r>
              <a:rPr lang="en-US" dirty="0"/>
              <a:t> invers cu </a:t>
            </a:r>
            <a:r>
              <a:rPr lang="en-US" dirty="0" err="1"/>
              <a:t>aceeași</a:t>
            </a:r>
            <a:r>
              <a:rPr lang="en-US" dirty="0"/>
              <a:t> </a:t>
            </a:r>
            <a:r>
              <a:rPr lang="en-US" dirty="0" err="1"/>
              <a:t>pantă</a:t>
            </a:r>
            <a:r>
              <a:rPr lang="en-US" dirty="0"/>
              <a:t> (di/dt) a </a:t>
            </a:r>
            <a:r>
              <a:rPr lang="en-US" dirty="0" err="1"/>
              <a:t>curentului</a:t>
            </a:r>
            <a:r>
              <a:rPr lang="en-US" dirty="0"/>
              <a:t> </a:t>
            </a:r>
            <a:r>
              <a:rPr lang="en-US" dirty="0" err="1"/>
              <a:t>descrescător</a:t>
            </a:r>
            <a:r>
              <a:rPr lang="en-US" dirty="0"/>
              <a:t> direct. Acest </a:t>
            </a:r>
            <a:r>
              <a:rPr lang="en-US" dirty="0" err="1"/>
              <a:t>curent</a:t>
            </a:r>
            <a:r>
              <a:rPr lang="en-US" dirty="0"/>
              <a:t> </a:t>
            </a:r>
            <a:r>
              <a:rPr lang="en-US" dirty="0" err="1"/>
              <a:t>negativ</a:t>
            </a:r>
            <a:r>
              <a:rPr lang="en-US" dirty="0"/>
              <a:t> </a:t>
            </a:r>
            <a:r>
              <a:rPr lang="en-US" dirty="0" err="1"/>
              <a:t>va</a:t>
            </a:r>
            <a:r>
              <a:rPr lang="en-US" dirty="0"/>
              <a:t> </a:t>
            </a:r>
            <a:r>
              <a:rPr lang="en-US" dirty="0" err="1"/>
              <a:t>ajuta</a:t>
            </a:r>
            <a:r>
              <a:rPr lang="en-US" dirty="0"/>
              <a:t> la </a:t>
            </a:r>
            <a:r>
              <a:rPr lang="en-US" dirty="0" err="1"/>
              <a:t>eliminarea</a:t>
            </a:r>
            <a:r>
              <a:rPr lang="en-US" dirty="0"/>
              <a:t> </a:t>
            </a:r>
            <a:r>
              <a:rPr lang="en-US" dirty="0" err="1"/>
              <a:t>sarcinilor</a:t>
            </a:r>
            <a:r>
              <a:rPr lang="en-US" dirty="0"/>
              <a:t> </a:t>
            </a:r>
            <a:r>
              <a:rPr lang="en-US" dirty="0" err="1"/>
              <a:t>purtătoare</a:t>
            </a:r>
            <a:r>
              <a:rPr lang="en-US" dirty="0"/>
              <a:t> de la </a:t>
            </a:r>
            <a:r>
              <a:rPr lang="en-US" dirty="0" err="1"/>
              <a:t>joncțiunea</a:t>
            </a:r>
            <a:r>
              <a:rPr lang="en-US" dirty="0"/>
              <a:t> J1 </a:t>
            </a:r>
            <a:r>
              <a:rPr lang="en-US" dirty="0" err="1"/>
              <a:t>și</a:t>
            </a:r>
            <a:r>
              <a:rPr lang="en-US" dirty="0"/>
              <a:t> J3. </a:t>
            </a:r>
          </a:p>
          <a:p>
            <a:r>
              <a:rPr lang="en-US" dirty="0"/>
              <a:t>La </a:t>
            </a:r>
            <a:r>
              <a:rPr lang="en-US" dirty="0" err="1"/>
              <a:t>momentul</a:t>
            </a:r>
            <a:r>
              <a:rPr lang="en-US" dirty="0"/>
              <a:t> t2, </a:t>
            </a:r>
            <a:r>
              <a:rPr lang="en-US" dirty="0" err="1"/>
              <a:t>densitatea</a:t>
            </a:r>
            <a:r>
              <a:rPr lang="en-US" dirty="0"/>
              <a:t> de </a:t>
            </a:r>
            <a:r>
              <a:rPr lang="en-US" dirty="0" err="1"/>
              <a:t>sarcină</a:t>
            </a:r>
            <a:r>
              <a:rPr lang="en-US" dirty="0"/>
              <a:t> a </a:t>
            </a:r>
            <a:r>
              <a:rPr lang="en-US" dirty="0" err="1"/>
              <a:t>purtătorului</a:t>
            </a:r>
            <a:r>
              <a:rPr lang="en-US" dirty="0"/>
              <a:t> nu </a:t>
            </a:r>
            <a:r>
              <a:rPr lang="en-US" dirty="0" err="1"/>
              <a:t>este</a:t>
            </a:r>
            <a:r>
              <a:rPr lang="en-US" dirty="0"/>
              <a:t> </a:t>
            </a:r>
            <a:r>
              <a:rPr lang="en-US" dirty="0" err="1"/>
              <a:t>suficientă</a:t>
            </a:r>
            <a:r>
              <a:rPr lang="en-US" dirty="0"/>
              <a:t> </a:t>
            </a:r>
            <a:r>
              <a:rPr lang="en-US" dirty="0" err="1"/>
              <a:t>pentru</a:t>
            </a:r>
            <a:r>
              <a:rPr lang="en-US" dirty="0"/>
              <a:t> a </a:t>
            </a:r>
            <a:r>
              <a:rPr lang="en-US" dirty="0" err="1"/>
              <a:t>menține</a:t>
            </a:r>
            <a:r>
              <a:rPr lang="en-US" dirty="0"/>
              <a:t> </a:t>
            </a:r>
            <a:r>
              <a:rPr lang="en-US" dirty="0" err="1"/>
              <a:t>curentul</a:t>
            </a:r>
            <a:r>
              <a:rPr lang="en-US" dirty="0"/>
              <a:t> invers, </a:t>
            </a:r>
            <a:r>
              <a:rPr lang="en-US" dirty="0" err="1"/>
              <a:t>prin</a:t>
            </a:r>
            <a:r>
              <a:rPr lang="en-US" dirty="0"/>
              <a:t> </a:t>
            </a:r>
            <a:r>
              <a:rPr lang="en-US" dirty="0" err="1"/>
              <a:t>urmare</a:t>
            </a:r>
            <a:r>
              <a:rPr lang="en-US" dirty="0"/>
              <a:t>, </a:t>
            </a:r>
            <a:r>
              <a:rPr lang="en-US" dirty="0" err="1"/>
              <a:t>după</a:t>
            </a:r>
            <a:r>
              <a:rPr lang="en-US" dirty="0"/>
              <a:t> t2, </a:t>
            </a:r>
            <a:r>
              <a:rPr lang="en-US" dirty="0" err="1"/>
              <a:t>acest</a:t>
            </a:r>
            <a:r>
              <a:rPr lang="en-US" dirty="0"/>
              <a:t> </a:t>
            </a:r>
            <a:r>
              <a:rPr lang="en-US" dirty="0" err="1"/>
              <a:t>curent</a:t>
            </a:r>
            <a:r>
              <a:rPr lang="en-US" dirty="0"/>
              <a:t> </a:t>
            </a:r>
            <a:r>
              <a:rPr lang="en-US" dirty="0" err="1"/>
              <a:t>negativ</a:t>
            </a:r>
            <a:r>
              <a:rPr lang="en-US" dirty="0"/>
              <a:t> </a:t>
            </a:r>
            <a:r>
              <a:rPr lang="en-US" dirty="0" err="1"/>
              <a:t>va</a:t>
            </a:r>
            <a:r>
              <a:rPr lang="en-US" dirty="0"/>
              <a:t> </a:t>
            </a:r>
            <a:r>
              <a:rPr lang="en-US" dirty="0" err="1"/>
              <a:t>începe</a:t>
            </a:r>
            <a:r>
              <a:rPr lang="en-US" dirty="0"/>
              <a:t> </a:t>
            </a:r>
            <a:r>
              <a:rPr lang="en-US" dirty="0" err="1"/>
              <a:t>să</a:t>
            </a:r>
            <a:r>
              <a:rPr lang="en-US" dirty="0"/>
              <a:t> </a:t>
            </a:r>
            <a:r>
              <a:rPr lang="en-US" dirty="0" err="1"/>
              <a:t>scadă</a:t>
            </a:r>
            <a:r>
              <a:rPr lang="en-US" dirty="0"/>
              <a:t>. </a:t>
            </a:r>
            <a:r>
              <a:rPr lang="en-US" dirty="0" err="1"/>
              <a:t>Valoarea</a:t>
            </a:r>
            <a:r>
              <a:rPr lang="en-US" dirty="0"/>
              <a:t> </a:t>
            </a:r>
            <a:r>
              <a:rPr lang="en-US" dirty="0" err="1"/>
              <a:t>curentului</a:t>
            </a:r>
            <a:r>
              <a:rPr lang="en-US" dirty="0"/>
              <a:t> la t2 se </a:t>
            </a:r>
            <a:r>
              <a:rPr lang="en-US" dirty="0" err="1"/>
              <a:t>numește</a:t>
            </a:r>
            <a:r>
              <a:rPr lang="en-US" dirty="0"/>
              <a:t> </a:t>
            </a:r>
            <a:r>
              <a:rPr lang="en-US" dirty="0" err="1"/>
              <a:t>curent</a:t>
            </a:r>
            <a:r>
              <a:rPr lang="en-US" dirty="0"/>
              <a:t> de </a:t>
            </a:r>
            <a:r>
              <a:rPr lang="en-US" dirty="0" err="1"/>
              <a:t>recuperare</a:t>
            </a:r>
            <a:r>
              <a:rPr lang="en-US" dirty="0"/>
              <a:t> </a:t>
            </a:r>
            <a:r>
              <a:rPr lang="en-US" dirty="0" err="1"/>
              <a:t>inversă</a:t>
            </a:r>
            <a:r>
              <a:rPr lang="en-US" dirty="0"/>
              <a:t>. </a:t>
            </a:r>
            <a:r>
              <a:rPr lang="en-US" dirty="0" err="1"/>
              <a:t>Datorită</a:t>
            </a:r>
            <a:r>
              <a:rPr lang="en-US" dirty="0"/>
              <a:t> </a:t>
            </a:r>
            <a:r>
              <a:rPr lang="en-US" dirty="0" err="1"/>
              <a:t>scăderii</a:t>
            </a:r>
            <a:r>
              <a:rPr lang="en-US" dirty="0"/>
              <a:t> </a:t>
            </a:r>
            <a:r>
              <a:rPr lang="en-US" dirty="0" err="1"/>
              <a:t>rapide</a:t>
            </a:r>
            <a:r>
              <a:rPr lang="en-US" dirty="0"/>
              <a:t> a </a:t>
            </a:r>
            <a:r>
              <a:rPr lang="en-US" dirty="0" err="1"/>
              <a:t>curentului</a:t>
            </a:r>
            <a:r>
              <a:rPr lang="en-US" dirty="0"/>
              <a:t> anodic, </a:t>
            </a:r>
            <a:r>
              <a:rPr lang="en-US" dirty="0" err="1"/>
              <a:t>poate</a:t>
            </a:r>
            <a:r>
              <a:rPr lang="en-US" dirty="0"/>
              <a:t> </a:t>
            </a:r>
            <a:r>
              <a:rPr lang="en-US" dirty="0" err="1"/>
              <a:t>apărea</a:t>
            </a:r>
            <a:r>
              <a:rPr lang="en-US" dirty="0"/>
              <a:t> o </a:t>
            </a:r>
            <a:r>
              <a:rPr lang="en-US" dirty="0" err="1"/>
              <a:t>creștere</a:t>
            </a:r>
            <a:r>
              <a:rPr lang="en-US" dirty="0"/>
              <a:t> </a:t>
            </a:r>
            <a:r>
              <a:rPr lang="en-US" dirty="0" err="1"/>
              <a:t>inversă</a:t>
            </a:r>
            <a:r>
              <a:rPr lang="en-US" dirty="0"/>
              <a:t> a </a:t>
            </a:r>
            <a:r>
              <a:rPr lang="en-US" dirty="0" err="1"/>
              <a:t>tensiunii</a:t>
            </a:r>
            <a:r>
              <a:rPr lang="en-US" dirty="0"/>
              <a:t> pe SCR. </a:t>
            </a:r>
          </a:p>
          <a:p>
            <a:r>
              <a:rPr lang="en-US" dirty="0"/>
              <a:t>Timpul total de </a:t>
            </a:r>
            <a:r>
              <a:rPr lang="en-US" dirty="0" err="1"/>
              <a:t>recuperare</a:t>
            </a:r>
            <a:r>
              <a:rPr lang="en-US" dirty="0"/>
              <a:t> t3 – t1 se </a:t>
            </a:r>
            <a:r>
              <a:rPr lang="en-US" dirty="0" err="1"/>
              <a:t>numește</a:t>
            </a:r>
            <a:r>
              <a:rPr lang="en-US" dirty="0"/>
              <a:t> </a:t>
            </a:r>
            <a:r>
              <a:rPr lang="en-US" dirty="0" err="1"/>
              <a:t>timp</a:t>
            </a:r>
            <a:r>
              <a:rPr lang="en-US" dirty="0"/>
              <a:t> de </a:t>
            </a:r>
            <a:r>
              <a:rPr lang="en-US" dirty="0" err="1"/>
              <a:t>recuperare</a:t>
            </a:r>
            <a:r>
              <a:rPr lang="en-US" dirty="0"/>
              <a:t> </a:t>
            </a:r>
            <a:r>
              <a:rPr lang="en-US" dirty="0" err="1"/>
              <a:t>inversă</a:t>
            </a:r>
            <a:r>
              <a:rPr lang="en-US" dirty="0"/>
              <a:t>. </a:t>
            </a:r>
          </a:p>
          <a:p>
            <a:r>
              <a:rPr lang="en-US" dirty="0" err="1"/>
              <a:t>După</a:t>
            </a:r>
            <a:r>
              <a:rPr lang="en-US" dirty="0"/>
              <a:t> </a:t>
            </a:r>
            <a:r>
              <a:rPr lang="en-US" dirty="0" err="1"/>
              <a:t>aceea</a:t>
            </a:r>
            <a:r>
              <a:rPr lang="en-US" dirty="0"/>
              <a:t>, </a:t>
            </a:r>
            <a:r>
              <a:rPr lang="en-US" dirty="0" err="1"/>
              <a:t>dispozitivul</a:t>
            </a:r>
            <a:r>
              <a:rPr lang="en-US" dirty="0"/>
              <a:t> </a:t>
            </a:r>
            <a:r>
              <a:rPr lang="en-US" dirty="0" err="1"/>
              <a:t>va</a:t>
            </a:r>
            <a:r>
              <a:rPr lang="en-US" dirty="0"/>
              <a:t> </a:t>
            </a:r>
            <a:r>
              <a:rPr lang="en-US" dirty="0" err="1"/>
              <a:t>începe</a:t>
            </a:r>
            <a:r>
              <a:rPr lang="en-US" dirty="0"/>
              <a:t> </a:t>
            </a:r>
            <a:r>
              <a:rPr lang="en-US" dirty="0" err="1"/>
              <a:t>să</a:t>
            </a:r>
            <a:r>
              <a:rPr lang="en-US" dirty="0"/>
              <a:t> </a:t>
            </a:r>
            <a:r>
              <a:rPr lang="en-US" dirty="0" err="1"/>
              <a:t>urmeze</a:t>
            </a:r>
            <a:r>
              <a:rPr lang="en-US" dirty="0"/>
              <a:t> </a:t>
            </a:r>
            <a:r>
              <a:rPr lang="en-US" dirty="0" err="1"/>
              <a:t>tensiunea</a:t>
            </a:r>
            <a:r>
              <a:rPr lang="en-US" dirty="0"/>
              <a:t> </a:t>
            </a:r>
            <a:r>
              <a:rPr lang="en-US" dirty="0" err="1"/>
              <a:t>inversă</a:t>
            </a:r>
            <a:r>
              <a:rPr lang="en-US" dirty="0"/>
              <a:t> </a:t>
            </a:r>
            <a:r>
              <a:rPr lang="en-US" dirty="0" err="1"/>
              <a:t>aplicată</a:t>
            </a:r>
            <a:r>
              <a:rPr lang="en-US" dirty="0"/>
              <a:t> </a:t>
            </a:r>
            <a:r>
              <a:rPr lang="en-US" dirty="0" err="1"/>
              <a:t>și</a:t>
            </a:r>
            <a:r>
              <a:rPr lang="en-US" dirty="0"/>
              <a:t> </a:t>
            </a:r>
            <a:r>
              <a:rPr lang="en-US" dirty="0" err="1"/>
              <a:t>câștigă</a:t>
            </a:r>
            <a:r>
              <a:rPr lang="en-US" dirty="0"/>
              <a:t> </a:t>
            </a:r>
            <a:r>
              <a:rPr lang="en-US" dirty="0" err="1"/>
              <a:t>proprietatea</a:t>
            </a:r>
            <a:r>
              <a:rPr lang="en-US" dirty="0"/>
              <a:t> de a </a:t>
            </a:r>
            <a:r>
              <a:rPr lang="en-US" dirty="0" err="1"/>
              <a:t>bloca</a:t>
            </a:r>
            <a:r>
              <a:rPr lang="en-US" dirty="0"/>
              <a:t> </a:t>
            </a:r>
            <a:r>
              <a:rPr lang="en-US" dirty="0" err="1"/>
              <a:t>tensiunea</a:t>
            </a:r>
            <a:r>
              <a:rPr lang="en-US" dirty="0"/>
              <a:t> </a:t>
            </a:r>
            <a:r>
              <a:rPr lang="en-US" dirty="0" err="1"/>
              <a:t>directă</a:t>
            </a:r>
            <a:r>
              <a:rPr lang="en-US" dirty="0"/>
              <a:t>.</a:t>
            </a:r>
          </a:p>
        </p:txBody>
      </p:sp>
    </p:spTree>
    <p:extLst>
      <p:ext uri="{BB962C8B-B14F-4D97-AF65-F5344CB8AC3E}">
        <p14:creationId xmlns:p14="http://schemas.microsoft.com/office/powerpoint/2010/main" val="245091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1249B8-7B94-72BC-C440-8792D3E2B60F}"/>
              </a:ext>
            </a:extLst>
          </p:cNvPr>
          <p:cNvSpPr>
            <a:spLocks noGrp="1"/>
          </p:cNvSpPr>
          <p:nvPr>
            <p:ph idx="1"/>
          </p:nvPr>
        </p:nvSpPr>
        <p:spPr/>
        <p:txBody>
          <a:bodyPr/>
          <a:lstStyle/>
          <a:p>
            <a:r>
              <a:rPr lang="es-ES" dirty="0"/>
              <a:t>tiristorul este un </a:t>
            </a:r>
            <a:r>
              <a:rPr lang="es-ES" dirty="0" err="1"/>
              <a:t>dispozitiv</a:t>
            </a:r>
            <a:r>
              <a:rPr lang="es-ES" dirty="0"/>
              <a:t> </a:t>
            </a:r>
            <a:r>
              <a:rPr lang="es-ES" b="1" dirty="0" err="1"/>
              <a:t>unidirecțional</a:t>
            </a:r>
            <a:r>
              <a:rPr lang="es-ES" b="1" dirty="0"/>
              <a:t>, </a:t>
            </a:r>
            <a:r>
              <a:rPr lang="es-ES" dirty="0" err="1"/>
              <a:t>ceea</a:t>
            </a:r>
            <a:r>
              <a:rPr lang="es-ES" dirty="0"/>
              <a:t> ce </a:t>
            </a:r>
            <a:r>
              <a:rPr lang="es-ES" dirty="0" err="1"/>
              <a:t>înseamnă</a:t>
            </a:r>
            <a:r>
              <a:rPr lang="es-ES" dirty="0"/>
              <a:t> </a:t>
            </a:r>
            <a:r>
              <a:rPr lang="es-ES" dirty="0" err="1"/>
              <a:t>că</a:t>
            </a:r>
            <a:r>
              <a:rPr lang="es-ES" dirty="0"/>
              <a:t> </a:t>
            </a:r>
            <a:r>
              <a:rPr lang="es-ES" dirty="0" err="1"/>
              <a:t>poate</a:t>
            </a:r>
            <a:r>
              <a:rPr lang="es-ES" dirty="0"/>
              <a:t> conduce </a:t>
            </a:r>
            <a:r>
              <a:rPr lang="es-ES" dirty="0" err="1"/>
              <a:t>curentul</a:t>
            </a:r>
            <a:r>
              <a:rPr lang="es-ES" dirty="0"/>
              <a:t> </a:t>
            </a:r>
            <a:r>
              <a:rPr lang="es-ES" dirty="0" err="1"/>
              <a:t>doar</a:t>
            </a:r>
            <a:r>
              <a:rPr lang="es-ES" dirty="0"/>
              <a:t> </a:t>
            </a:r>
            <a:r>
              <a:rPr lang="es-ES" dirty="0" err="1"/>
              <a:t>într</a:t>
            </a:r>
            <a:r>
              <a:rPr lang="es-ES" dirty="0"/>
              <a:t>-o </a:t>
            </a:r>
            <a:r>
              <a:rPr lang="es-ES" dirty="0" err="1"/>
              <a:t>singură</a:t>
            </a:r>
            <a:r>
              <a:rPr lang="es-ES" dirty="0"/>
              <a:t> </a:t>
            </a:r>
            <a:r>
              <a:rPr lang="es-ES" dirty="0" err="1"/>
              <a:t>direcție</a:t>
            </a:r>
            <a:r>
              <a:rPr lang="es-ES" dirty="0"/>
              <a:t>. </a:t>
            </a:r>
          </a:p>
          <a:p>
            <a:r>
              <a:rPr lang="es-ES" dirty="0"/>
              <a:t>Are trei terminale, un anod, un catod și o poartă. </a:t>
            </a:r>
          </a:p>
          <a:p>
            <a:r>
              <a:rPr lang="es-ES" dirty="0"/>
              <a:t>Anodul este terminalul pozitiv, catodul este terminalul negativ, iar poarta este folosită pentru a controla fluxul de curent de la anod la catod. </a:t>
            </a:r>
          </a:p>
          <a:p>
            <a:r>
              <a:rPr lang="es-ES" dirty="0" err="1"/>
              <a:t>Când</a:t>
            </a:r>
            <a:r>
              <a:rPr lang="es-ES" dirty="0"/>
              <a:t> o </a:t>
            </a:r>
            <a:r>
              <a:rPr lang="es-ES" dirty="0" err="1"/>
              <a:t>tensiune</a:t>
            </a:r>
            <a:r>
              <a:rPr lang="es-ES" dirty="0"/>
              <a:t> </a:t>
            </a:r>
            <a:r>
              <a:rPr lang="es-ES" dirty="0" err="1"/>
              <a:t>mică</a:t>
            </a:r>
            <a:r>
              <a:rPr lang="es-ES" dirty="0"/>
              <a:t> este </a:t>
            </a:r>
            <a:r>
              <a:rPr lang="es-ES" dirty="0" err="1"/>
              <a:t>aplicată</a:t>
            </a:r>
            <a:r>
              <a:rPr lang="es-ES" dirty="0"/>
              <a:t> pe </a:t>
            </a:r>
            <a:r>
              <a:rPr lang="es-ES" dirty="0" err="1"/>
              <a:t>poartă</a:t>
            </a:r>
            <a:r>
              <a:rPr lang="es-ES" dirty="0"/>
              <a:t>, tiristorul se </a:t>
            </a:r>
            <a:r>
              <a:rPr lang="es-ES" dirty="0" err="1"/>
              <a:t>pornește</a:t>
            </a:r>
            <a:r>
              <a:rPr lang="es-ES" dirty="0"/>
              <a:t>, </a:t>
            </a:r>
            <a:r>
              <a:rPr lang="es-ES" dirty="0" err="1"/>
              <a:t>permițând</a:t>
            </a:r>
            <a:r>
              <a:rPr lang="es-ES" dirty="0"/>
              <a:t> </a:t>
            </a:r>
            <a:r>
              <a:rPr lang="es-ES" dirty="0" err="1"/>
              <a:t>unui</a:t>
            </a:r>
            <a:r>
              <a:rPr lang="es-ES" dirty="0"/>
              <a:t> </a:t>
            </a:r>
            <a:r>
              <a:rPr lang="es-ES" dirty="0" err="1"/>
              <a:t>curent</a:t>
            </a:r>
            <a:r>
              <a:rPr lang="es-ES" dirty="0"/>
              <a:t> mare </a:t>
            </a:r>
            <a:r>
              <a:rPr lang="es-ES" dirty="0" err="1"/>
              <a:t>să</a:t>
            </a:r>
            <a:r>
              <a:rPr lang="es-ES" dirty="0"/>
              <a:t> </a:t>
            </a:r>
            <a:r>
              <a:rPr lang="es-ES" dirty="0" err="1"/>
              <a:t>curgă</a:t>
            </a:r>
            <a:r>
              <a:rPr lang="es-ES" dirty="0"/>
              <a:t> </a:t>
            </a:r>
            <a:r>
              <a:rPr lang="es-ES" dirty="0" err="1"/>
              <a:t>prin</a:t>
            </a:r>
            <a:r>
              <a:rPr lang="es-ES" dirty="0"/>
              <a:t> </a:t>
            </a:r>
            <a:r>
              <a:rPr lang="es-ES" dirty="0" err="1"/>
              <a:t>ea</a:t>
            </a:r>
            <a:r>
              <a:rPr lang="es-ES" dirty="0"/>
              <a:t>.</a:t>
            </a:r>
          </a:p>
          <a:p>
            <a:endParaRPr lang="en-US" dirty="0"/>
          </a:p>
        </p:txBody>
      </p:sp>
      <p:sp>
        <p:nvSpPr>
          <p:cNvPr id="7" name="CasetăText 6">
            <a:extLst>
              <a:ext uri="{FF2B5EF4-FFF2-40B4-BE49-F238E27FC236}">
                <a16:creationId xmlns:a16="http://schemas.microsoft.com/office/drawing/2014/main" id="{854B00D2-1469-48DD-230D-886F60EB94DE}"/>
              </a:ext>
            </a:extLst>
          </p:cNvPr>
          <p:cNvSpPr txBox="1"/>
          <p:nvPr/>
        </p:nvSpPr>
        <p:spPr>
          <a:xfrm>
            <a:off x="2913611" y="681037"/>
            <a:ext cx="6093228" cy="523220"/>
          </a:xfrm>
          <a:prstGeom prst="rect">
            <a:avLst/>
          </a:prstGeom>
          <a:noFill/>
        </p:spPr>
        <p:txBody>
          <a:bodyPr wrap="square">
            <a:spAutoFit/>
          </a:bodyPr>
          <a:lstStyle/>
          <a:p>
            <a:r>
              <a:rPr lang="it-IT" sz="2800" b="1" dirty="0"/>
              <a:t>La general</a:t>
            </a:r>
            <a:r>
              <a:rPr lang="it-IT" dirty="0"/>
              <a:t>&gt;</a:t>
            </a:r>
          </a:p>
        </p:txBody>
      </p:sp>
    </p:spTree>
    <p:extLst>
      <p:ext uri="{BB962C8B-B14F-4D97-AF65-F5344CB8AC3E}">
        <p14:creationId xmlns:p14="http://schemas.microsoft.com/office/powerpoint/2010/main" val="25734678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B43361-18E8-5B48-7072-4F5F64E1C405}"/>
              </a:ext>
            </a:extLst>
          </p:cNvPr>
          <p:cNvSpPr>
            <a:spLocks noGrp="1"/>
          </p:cNvSpPr>
          <p:nvPr>
            <p:ph type="title"/>
          </p:nvPr>
        </p:nvSpPr>
        <p:spPr/>
        <p:txBody>
          <a:bodyPr/>
          <a:lstStyle/>
          <a:p>
            <a:r>
              <a:rPr lang="en-US" dirty="0" err="1"/>
              <a:t>Timp</a:t>
            </a:r>
            <a:r>
              <a:rPr lang="en-US" dirty="0"/>
              <a:t> de </a:t>
            </a:r>
            <a:r>
              <a:rPr lang="en-US" dirty="0" err="1"/>
              <a:t>recuperare</a:t>
            </a:r>
            <a:r>
              <a:rPr lang="en-US" dirty="0"/>
              <a:t> a </a:t>
            </a:r>
            <a:r>
              <a:rPr lang="en-US" dirty="0" err="1"/>
              <a:t>porții</a:t>
            </a:r>
            <a:br>
              <a:rPr lang="en-US" dirty="0"/>
            </a:br>
            <a:endParaRPr lang="en-US" dirty="0"/>
          </a:p>
        </p:txBody>
      </p:sp>
      <p:sp>
        <p:nvSpPr>
          <p:cNvPr id="3" name="Substituent conținut 2">
            <a:extLst>
              <a:ext uri="{FF2B5EF4-FFF2-40B4-BE49-F238E27FC236}">
                <a16:creationId xmlns:a16="http://schemas.microsoft.com/office/drawing/2014/main" id="{6CCA5FBD-E6F1-9C5A-17A9-2D4A4701EFFD}"/>
              </a:ext>
            </a:extLst>
          </p:cNvPr>
          <p:cNvSpPr>
            <a:spLocks noGrp="1"/>
          </p:cNvSpPr>
          <p:nvPr>
            <p:ph idx="1"/>
          </p:nvPr>
        </p:nvSpPr>
        <p:spPr/>
        <p:txBody>
          <a:bodyPr/>
          <a:lstStyle/>
          <a:p>
            <a:r>
              <a:rPr lang="en-US" dirty="0" err="1"/>
              <a:t>După</a:t>
            </a:r>
            <a:r>
              <a:rPr lang="en-US" dirty="0"/>
              <a:t> </a:t>
            </a:r>
            <a:r>
              <a:rPr lang="en-US" dirty="0" err="1"/>
              <a:t>îndepărtarea</a:t>
            </a:r>
            <a:r>
              <a:rPr lang="en-US" dirty="0"/>
              <a:t> </a:t>
            </a:r>
            <a:r>
              <a:rPr lang="en-US" dirty="0" err="1"/>
              <a:t>sarcinilor</a:t>
            </a:r>
            <a:r>
              <a:rPr lang="en-US" dirty="0"/>
              <a:t> </a:t>
            </a:r>
            <a:r>
              <a:rPr lang="en-US" dirty="0" err="1"/>
              <a:t>purtătoare</a:t>
            </a:r>
            <a:r>
              <a:rPr lang="en-US" dirty="0"/>
              <a:t> de la </a:t>
            </a:r>
            <a:r>
              <a:rPr lang="en-US" dirty="0" err="1"/>
              <a:t>joncțiunea</a:t>
            </a:r>
            <a:r>
              <a:rPr lang="en-US" dirty="0"/>
              <a:t> J1 </a:t>
            </a:r>
            <a:r>
              <a:rPr lang="en-US" dirty="0" err="1"/>
              <a:t>și</a:t>
            </a:r>
            <a:r>
              <a:rPr lang="en-US" dirty="0"/>
              <a:t> J3 </a:t>
            </a:r>
            <a:r>
              <a:rPr lang="en-US" dirty="0" err="1"/>
              <a:t>în</a:t>
            </a:r>
            <a:r>
              <a:rPr lang="en-US" dirty="0"/>
              <a:t> </a:t>
            </a:r>
            <a:r>
              <a:rPr lang="en-US" dirty="0" err="1"/>
              <a:t>timpul</a:t>
            </a:r>
            <a:r>
              <a:rPr lang="en-US" dirty="0"/>
              <a:t> </a:t>
            </a:r>
            <a:r>
              <a:rPr lang="en-US" dirty="0" err="1"/>
              <a:t>timpului</a:t>
            </a:r>
            <a:r>
              <a:rPr lang="en-US" dirty="0"/>
              <a:t> de </a:t>
            </a:r>
            <a:r>
              <a:rPr lang="en-US" dirty="0" err="1"/>
              <a:t>recuperare</a:t>
            </a:r>
            <a:r>
              <a:rPr lang="en-US" dirty="0"/>
              <a:t> </a:t>
            </a:r>
            <a:r>
              <a:rPr lang="en-US" dirty="0" err="1"/>
              <a:t>inversă</a:t>
            </a:r>
            <a:r>
              <a:rPr lang="en-US" dirty="0"/>
              <a:t>, </a:t>
            </a:r>
            <a:r>
              <a:rPr lang="en-US" dirty="0" err="1"/>
              <a:t>încă</a:t>
            </a:r>
            <a:r>
              <a:rPr lang="en-US" dirty="0"/>
              <a:t> </a:t>
            </a:r>
            <a:r>
              <a:rPr lang="en-US" dirty="0" err="1"/>
              <a:t>rămân</a:t>
            </a:r>
            <a:r>
              <a:rPr lang="en-US" dirty="0"/>
              <a:t> </a:t>
            </a:r>
            <a:r>
              <a:rPr lang="en-US" dirty="0" err="1"/>
              <a:t>sarcini</a:t>
            </a:r>
            <a:r>
              <a:rPr lang="en-US" dirty="0"/>
              <a:t> </a:t>
            </a:r>
            <a:r>
              <a:rPr lang="en-US" dirty="0" err="1"/>
              <a:t>prinse</a:t>
            </a:r>
            <a:r>
              <a:rPr lang="en-US" dirty="0"/>
              <a:t> </a:t>
            </a:r>
            <a:r>
              <a:rPr lang="en-US" dirty="0" err="1"/>
              <a:t>în</a:t>
            </a:r>
            <a:r>
              <a:rPr lang="en-US" dirty="0"/>
              <a:t> </a:t>
            </a:r>
            <a:r>
              <a:rPr lang="en-US" dirty="0" err="1"/>
              <a:t>joncțiunea</a:t>
            </a:r>
            <a:r>
              <a:rPr lang="en-US" dirty="0"/>
              <a:t> J2 care </a:t>
            </a:r>
            <a:r>
              <a:rPr lang="en-US" dirty="0" err="1"/>
              <a:t>împiedică</a:t>
            </a:r>
            <a:r>
              <a:rPr lang="en-US" dirty="0"/>
              <a:t> SCR </a:t>
            </a:r>
            <a:r>
              <a:rPr lang="en-US" dirty="0" err="1"/>
              <a:t>să</a:t>
            </a:r>
            <a:r>
              <a:rPr lang="en-US" dirty="0"/>
              <a:t> </a:t>
            </a:r>
            <a:r>
              <a:rPr lang="en-US" dirty="0" err="1"/>
              <a:t>blocheze</a:t>
            </a:r>
            <a:r>
              <a:rPr lang="en-US" dirty="0"/>
              <a:t> </a:t>
            </a:r>
            <a:r>
              <a:rPr lang="en-US" dirty="0" err="1"/>
              <a:t>tensiunea</a:t>
            </a:r>
            <a:r>
              <a:rPr lang="en-US" dirty="0"/>
              <a:t> </a:t>
            </a:r>
            <a:r>
              <a:rPr lang="en-US" dirty="0" err="1"/>
              <a:t>directă</a:t>
            </a:r>
            <a:r>
              <a:rPr lang="en-US" dirty="0"/>
              <a:t>. </a:t>
            </a:r>
            <a:r>
              <a:rPr lang="en-US" dirty="0" err="1"/>
              <a:t>Această</a:t>
            </a:r>
            <a:r>
              <a:rPr lang="en-US" dirty="0"/>
              <a:t> </a:t>
            </a:r>
            <a:r>
              <a:rPr lang="en-US" dirty="0" err="1"/>
              <a:t>sarcină</a:t>
            </a:r>
            <a:r>
              <a:rPr lang="en-US" dirty="0"/>
              <a:t> </a:t>
            </a:r>
            <a:r>
              <a:rPr lang="en-US" dirty="0" err="1"/>
              <a:t>prinsă</a:t>
            </a:r>
            <a:r>
              <a:rPr lang="en-US" dirty="0"/>
              <a:t> </a:t>
            </a:r>
            <a:r>
              <a:rPr lang="en-US" dirty="0" err="1"/>
              <a:t>poate</a:t>
            </a:r>
            <a:r>
              <a:rPr lang="en-US" dirty="0"/>
              <a:t> fi </a:t>
            </a:r>
            <a:r>
              <a:rPr lang="en-US" dirty="0" err="1"/>
              <a:t>îndepărtată</a:t>
            </a:r>
            <a:r>
              <a:rPr lang="en-US" dirty="0"/>
              <a:t> </a:t>
            </a:r>
            <a:r>
              <a:rPr lang="en-US" dirty="0" err="1"/>
              <a:t>numai</a:t>
            </a:r>
            <a:r>
              <a:rPr lang="en-US" dirty="0"/>
              <a:t> </a:t>
            </a:r>
            <a:r>
              <a:rPr lang="en-US" dirty="0" err="1"/>
              <a:t>prin</a:t>
            </a:r>
            <a:r>
              <a:rPr lang="en-US" dirty="0"/>
              <a:t> </a:t>
            </a:r>
            <a:r>
              <a:rPr lang="en-US" dirty="0" err="1"/>
              <a:t>recombinare</a:t>
            </a:r>
            <a:r>
              <a:rPr lang="en-US" dirty="0"/>
              <a:t> </a:t>
            </a:r>
            <a:r>
              <a:rPr lang="en-US" dirty="0" err="1"/>
              <a:t>și</a:t>
            </a:r>
            <a:r>
              <a:rPr lang="en-US" dirty="0"/>
              <a:t> </a:t>
            </a:r>
            <a:r>
              <a:rPr lang="en-US" dirty="0" err="1"/>
              <a:t>intervalul</a:t>
            </a:r>
            <a:r>
              <a:rPr lang="en-US" dirty="0"/>
              <a:t> </a:t>
            </a:r>
            <a:r>
              <a:rPr lang="en-US" dirty="0" err="1"/>
              <a:t>în</a:t>
            </a:r>
            <a:r>
              <a:rPr lang="en-US" dirty="0"/>
              <a:t> care se face </a:t>
            </a:r>
            <a:r>
              <a:rPr lang="en-US" dirty="0" err="1"/>
              <a:t>această</a:t>
            </a:r>
            <a:r>
              <a:rPr lang="en-US" dirty="0"/>
              <a:t> </a:t>
            </a:r>
            <a:r>
              <a:rPr lang="en-US" dirty="0" err="1"/>
              <a:t>recombinare</a:t>
            </a:r>
            <a:r>
              <a:rPr lang="en-US" dirty="0"/>
              <a:t>, </a:t>
            </a:r>
            <a:r>
              <a:rPr lang="en-US" dirty="0" err="1"/>
              <a:t>numit</a:t>
            </a:r>
            <a:r>
              <a:rPr lang="en-US" dirty="0"/>
              <a:t> </a:t>
            </a:r>
            <a:r>
              <a:rPr lang="en-US" dirty="0" err="1"/>
              <a:t>timp</a:t>
            </a:r>
            <a:r>
              <a:rPr lang="en-US" dirty="0"/>
              <a:t> de </a:t>
            </a:r>
            <a:r>
              <a:rPr lang="en-US" dirty="0" err="1"/>
              <a:t>recuperare</a:t>
            </a:r>
            <a:r>
              <a:rPr lang="en-US" dirty="0"/>
              <a:t> a </a:t>
            </a:r>
            <a:r>
              <a:rPr lang="en-US" dirty="0" err="1"/>
              <a:t>porții</a:t>
            </a:r>
            <a:r>
              <a:rPr lang="en-US" dirty="0"/>
              <a:t>.</a:t>
            </a:r>
          </a:p>
        </p:txBody>
      </p:sp>
    </p:spTree>
    <p:extLst>
      <p:ext uri="{BB962C8B-B14F-4D97-AF65-F5344CB8AC3E}">
        <p14:creationId xmlns:p14="http://schemas.microsoft.com/office/powerpoint/2010/main" val="7563155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017" y="169475"/>
            <a:ext cx="8177842" cy="813936"/>
          </a:xfrm>
        </p:spPr>
        <p:txBody>
          <a:bodyPr>
            <a:normAutofit/>
          </a:bodyPr>
          <a:lstStyle/>
          <a:p>
            <a:r>
              <a:rPr lang="fr-FR" sz="3200" b="1" dirty="0">
                <a:solidFill>
                  <a:srgbClr val="171717"/>
                </a:solidFill>
                <a:latin typeface="Verdana" panose="020B0604030504040204" pitchFamily="34" charset="0"/>
              </a:rPr>
              <a:t>MODALIT</a:t>
            </a:r>
            <a:r>
              <a:rPr lang="ro-RO" sz="3200" b="1" dirty="0">
                <a:solidFill>
                  <a:srgbClr val="171717"/>
                </a:solidFill>
                <a:latin typeface="Verdana" panose="020B0604030504040204" pitchFamily="34" charset="0"/>
              </a:rPr>
              <a:t>ĂȚ</a:t>
            </a:r>
            <a:r>
              <a:rPr lang="fr-FR" sz="3200" b="1" dirty="0">
                <a:solidFill>
                  <a:srgbClr val="171717"/>
                </a:solidFill>
                <a:latin typeface="Verdana" panose="020B0604030504040204" pitchFamily="34" charset="0"/>
              </a:rPr>
              <a:t>I DE BLOCARE A </a:t>
            </a:r>
            <a:r>
              <a:rPr lang="ro-RO" sz="3200" b="1" dirty="0">
                <a:solidFill>
                  <a:srgbClr val="171717"/>
                </a:solidFill>
                <a:latin typeface="Verdana" panose="020B0604030504040204" pitchFamily="34" charset="0"/>
              </a:rPr>
              <a:t>SCR</a:t>
            </a:r>
            <a:endParaRPr lang="ro-RO" sz="3200" dirty="0"/>
          </a:p>
        </p:txBody>
      </p:sp>
      <p:sp>
        <p:nvSpPr>
          <p:cNvPr id="3" name="Content Placeholder 2"/>
          <p:cNvSpPr>
            <a:spLocks noGrp="1"/>
          </p:cNvSpPr>
          <p:nvPr>
            <p:ph idx="1"/>
          </p:nvPr>
        </p:nvSpPr>
        <p:spPr>
          <a:xfrm>
            <a:off x="677326" y="1345721"/>
            <a:ext cx="10837347" cy="4951563"/>
          </a:xfrm>
        </p:spPr>
        <p:txBody>
          <a:bodyPr>
            <a:normAutofit lnSpcReduction="10000"/>
          </a:bodyPr>
          <a:lstStyle/>
          <a:p>
            <a:pPr algn="just"/>
            <a:r>
              <a:rPr lang="fr-FR" sz="2400" dirty="0">
                <a:solidFill>
                  <a:srgbClr val="171717"/>
                </a:solidFill>
                <a:latin typeface="Times New Roman" panose="02020603050405020304" pitchFamily="18" charset="0"/>
                <a:cs typeface="Times New Roman" panose="02020603050405020304" pitchFamily="18" charset="0"/>
              </a:rPr>
              <a:t>Un </a:t>
            </a:r>
            <a:r>
              <a:rPr lang="fr-FR" sz="2400" dirty="0" err="1">
                <a:solidFill>
                  <a:srgbClr val="171717"/>
                </a:solidFill>
                <a:latin typeface="Times New Roman" panose="02020603050405020304" pitchFamily="18" charset="0"/>
                <a:cs typeface="Times New Roman" panose="02020603050405020304" pitchFamily="18" charset="0"/>
              </a:rPr>
              <a:t>tiristor</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conventional</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aflat</a:t>
            </a:r>
            <a:r>
              <a:rPr lang="fr-FR" sz="2400" dirty="0">
                <a:solidFill>
                  <a:srgbClr val="171717"/>
                </a:solidFill>
                <a:latin typeface="Times New Roman" panose="02020603050405020304" pitchFamily="18" charset="0"/>
                <a:cs typeface="Times New Roman" panose="02020603050405020304" pitchFamily="18" charset="0"/>
              </a:rPr>
              <a:t> in </a:t>
            </a:r>
            <a:r>
              <a:rPr lang="fr-FR" sz="2400" dirty="0" err="1">
                <a:solidFill>
                  <a:srgbClr val="171717"/>
                </a:solidFill>
                <a:latin typeface="Times New Roman" panose="02020603050405020304" pitchFamily="18" charset="0"/>
                <a:cs typeface="Times New Roman" panose="02020603050405020304" pitchFamily="18" charset="0"/>
              </a:rPr>
              <a:t>starea</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blocare</a:t>
            </a:r>
            <a:r>
              <a:rPr lang="fr-FR" sz="2400" dirty="0">
                <a:solidFill>
                  <a:srgbClr val="171717"/>
                </a:solidFill>
                <a:latin typeface="Times New Roman" panose="02020603050405020304" pitchFamily="18" charset="0"/>
                <a:cs typeface="Times New Roman" panose="02020603050405020304" pitchFamily="18" charset="0"/>
              </a:rPr>
              <a:t> in direct se </a:t>
            </a:r>
            <a:r>
              <a:rPr lang="fr-FR" sz="2400" dirty="0" err="1">
                <a:solidFill>
                  <a:srgbClr val="171717"/>
                </a:solidFill>
                <a:latin typeface="Times New Roman" panose="02020603050405020304" pitchFamily="18" charset="0"/>
                <a:cs typeface="Times New Roman" panose="02020603050405020304" pitchFamily="18" charset="0"/>
              </a:rPr>
              <a:t>amorseaza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prin</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intermediul</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semnalelor</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pozitive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aplicate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poarta</a:t>
            </a:r>
            <a:r>
              <a:rPr lang="fr-FR" sz="2400" dirty="0">
                <a:solidFill>
                  <a:srgbClr val="171717"/>
                </a:solidFill>
                <a:latin typeface="Times New Roman" panose="02020603050405020304" pitchFamily="18" charset="0"/>
                <a:cs typeface="Times New Roman" panose="02020603050405020304" pitchFamily="18" charset="0"/>
              </a:rPr>
              <a:t>. Dupa </a:t>
            </a:r>
            <a:r>
              <a:rPr lang="fr-FR" sz="2400" dirty="0" err="1">
                <a:solidFill>
                  <a:srgbClr val="171717"/>
                </a:solidFill>
                <a:latin typeface="Times New Roman" panose="02020603050405020304" pitchFamily="18" charset="0"/>
                <a:cs typeface="Times New Roman" panose="02020603050405020304" pitchFamily="18" charset="0"/>
              </a:rPr>
              <a:t>intrarea</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a:t>
            </a:r>
            <a:r>
              <a:rPr lang="fr-FR" sz="2400" dirty="0" err="1">
                <a:solidFill>
                  <a:srgbClr val="171717"/>
                </a:solidFill>
                <a:latin typeface="Times New Roman" panose="02020603050405020304" pitchFamily="18" charset="0"/>
                <a:cs typeface="Times New Roman" panose="02020603050405020304" pitchFamily="18" charset="0"/>
              </a:rPr>
              <a:t>starea</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conduc</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ie</a:t>
            </a:r>
            <a:r>
              <a:rPr lang="fr-FR" sz="2400" dirty="0">
                <a:solidFill>
                  <a:srgbClr val="171717"/>
                </a:solidFill>
                <a:latin typeface="Times New Roman" panose="02020603050405020304" pitchFamily="18" charset="0"/>
                <a:cs typeface="Times New Roman" panose="02020603050405020304" pitchFamily="18" charset="0"/>
              </a:rPr>
              <a:t> direct ("ON"), </a:t>
            </a:r>
            <a:r>
              <a:rPr lang="fr-FR" sz="2400" dirty="0" err="1">
                <a:solidFill>
                  <a:srgbClr val="171717"/>
                </a:solidFill>
                <a:latin typeface="Times New Roman" panose="02020603050405020304" pitchFamily="18" charset="0"/>
                <a:cs typeface="Times New Roman" panose="02020603050405020304" pitchFamily="18" charset="0"/>
              </a:rPr>
              <a:t>poarta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pierde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controlul</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asupra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func</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a:solidFill>
                  <a:srgbClr val="171717"/>
                </a:solidFill>
                <a:latin typeface="Times New Roman" panose="02020603050405020304" pitchFamily="18" charset="0"/>
                <a:cs typeface="Times New Roman" panose="02020603050405020304" pitchFamily="18" charset="0"/>
              </a:rPr>
              <a:t>ion</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err="1">
                <a:solidFill>
                  <a:srgbClr val="171717"/>
                </a:solidFill>
                <a:latin typeface="Times New Roman" panose="02020603050405020304" pitchFamily="18" charset="0"/>
                <a:cs typeface="Times New Roman" panose="02020603050405020304" pitchFamily="18" charset="0"/>
              </a:rPr>
              <a:t>rii</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a:t>
            </a:r>
            <a:endParaRPr lang="ro-RO" sz="2400" dirty="0">
              <a:solidFill>
                <a:srgbClr val="171717"/>
              </a:solidFill>
              <a:latin typeface="Times New Roman" panose="02020603050405020304" pitchFamily="18" charset="0"/>
              <a:cs typeface="Times New Roman" panose="02020603050405020304" pitchFamily="18" charset="0"/>
            </a:endParaRPr>
          </a:p>
          <a:p>
            <a:pPr algn="just"/>
            <a:r>
              <a:rPr lang="fr-FR" sz="2400" dirty="0" err="1">
                <a:solidFill>
                  <a:srgbClr val="171717"/>
                </a:solidFill>
                <a:latin typeface="Times New Roman" panose="02020603050405020304" pitchFamily="18" charset="0"/>
                <a:cs typeface="Times New Roman" panose="02020603050405020304" pitchFamily="18" charset="0"/>
              </a:rPr>
              <a:t>Fenomenul</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blocare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stingere</a:t>
            </a:r>
            <a:r>
              <a:rPr lang="fr-FR" sz="2400" dirty="0">
                <a:solidFill>
                  <a:srgbClr val="171717"/>
                </a:solidFill>
                <a:latin typeface="Times New Roman" panose="02020603050405020304" pitchFamily="18" charset="0"/>
                <a:cs typeface="Times New Roman" panose="02020603050405020304" pitchFamily="18" charset="0"/>
              </a:rPr>
              <a:t>) a </a:t>
            </a:r>
            <a:r>
              <a:rPr lang="fr-FR" sz="2400" dirty="0" err="1">
                <a:solidFill>
                  <a:srgbClr val="171717"/>
                </a:solidFill>
                <a:latin typeface="Times New Roman" panose="02020603050405020304" pitchFamily="18" charset="0"/>
                <a:cs typeface="Times New Roman" panose="02020603050405020304" pitchFamily="18" charset="0"/>
              </a:rPr>
              <a:t>unui</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const</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a:t>
            </a:r>
            <a:r>
              <a:rPr lang="fr-FR" sz="2400" dirty="0" err="1">
                <a:solidFill>
                  <a:srgbClr val="171717"/>
                </a:solidFill>
                <a:latin typeface="Times New Roman" panose="02020603050405020304" pitchFamily="18" charset="0"/>
                <a:cs typeface="Times New Roman" panose="02020603050405020304" pitchFamily="18" charset="0"/>
              </a:rPr>
              <a:t>tranzi</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dispozitivului</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din</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starea</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conduc</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ie</a:t>
            </a:r>
            <a:r>
              <a:rPr lang="fr-FR" sz="2400" dirty="0">
                <a:solidFill>
                  <a:srgbClr val="171717"/>
                </a:solidFill>
                <a:latin typeface="Times New Roman" panose="02020603050405020304" pitchFamily="18" charset="0"/>
                <a:cs typeface="Times New Roman" panose="02020603050405020304" pitchFamily="18" charset="0"/>
              </a:rPr>
              <a:t> direct</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("ON")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a:t>
            </a:r>
            <a:r>
              <a:rPr lang="fr-FR" sz="2400" dirty="0" err="1">
                <a:solidFill>
                  <a:srgbClr val="171717"/>
                </a:solidFill>
                <a:latin typeface="Times New Roman" panose="02020603050405020304" pitchFamily="18" charset="0"/>
                <a:cs typeface="Times New Roman" panose="02020603050405020304" pitchFamily="18" charset="0"/>
              </a:rPr>
              <a:t>starea</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blocare</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direct ("OFF"). </a:t>
            </a:r>
            <a:endParaRPr lang="ro-RO" sz="2400" dirty="0">
              <a:solidFill>
                <a:srgbClr val="171717"/>
              </a:solidFill>
              <a:latin typeface="Times New Roman" panose="02020603050405020304" pitchFamily="18" charset="0"/>
              <a:cs typeface="Times New Roman" panose="02020603050405020304" pitchFamily="18" charset="0"/>
            </a:endParaRPr>
          </a:p>
          <a:p>
            <a:pPr algn="just"/>
            <a:r>
              <a:rPr lang="ro-RO" sz="2400" dirty="0">
                <a:solidFill>
                  <a:srgbClr val="171717"/>
                </a:solidFill>
                <a:latin typeface="Times New Roman" panose="02020603050405020304" pitchFamily="18" charset="0"/>
                <a:cs typeface="Times New Roman" panose="02020603050405020304" pitchFamily="18" charset="0"/>
              </a:rPr>
              <a:t>N</a:t>
            </a:r>
            <a:r>
              <a:rPr lang="fr-FR" sz="2400" dirty="0" err="1">
                <a:solidFill>
                  <a:srgbClr val="171717"/>
                </a:solidFill>
                <a:latin typeface="Times New Roman" panose="02020603050405020304" pitchFamily="18" charset="0"/>
                <a:cs typeface="Times New Roman" panose="02020603050405020304" pitchFamily="18" charset="0"/>
              </a:rPr>
              <a:t>ormal</a:t>
            </a:r>
            <a:r>
              <a:rPr lang="fr-FR" sz="2400" dirty="0">
                <a:solidFill>
                  <a:srgbClr val="171717"/>
                </a:solidFill>
                <a:latin typeface="Times New Roman" panose="02020603050405020304" pitchFamily="18" charset="0"/>
                <a:cs typeface="Times New Roman" panose="02020603050405020304" pitchFamily="18" charset="0"/>
              </a:rPr>
              <a:t>, un </a:t>
            </a:r>
            <a:r>
              <a:rPr lang="fr-FR" sz="2400" dirty="0" err="1">
                <a:solidFill>
                  <a:srgbClr val="171717"/>
                </a:solidFill>
                <a:latin typeface="Times New Roman" panose="02020603050405020304" pitchFamily="18" charset="0"/>
                <a:cs typeface="Times New Roman" panose="02020603050405020304" pitchFamily="18" charset="0"/>
              </a:rPr>
              <a:t>tiristor</a:t>
            </a:r>
            <a:r>
              <a:rPr lang="fr-FR" sz="2400" dirty="0">
                <a:solidFill>
                  <a:srgbClr val="171717"/>
                </a:solidFill>
                <a:latin typeface="Times New Roman" panose="02020603050405020304" pitchFamily="18" charset="0"/>
                <a:cs typeface="Times New Roman" panose="02020603050405020304" pitchFamily="18" charset="0"/>
              </a:rPr>
              <a:t> se </a:t>
            </a:r>
            <a:r>
              <a:rPr lang="fr-FR" sz="2400" dirty="0" err="1">
                <a:solidFill>
                  <a:srgbClr val="171717"/>
                </a:solidFill>
                <a:latin typeface="Times New Roman" panose="02020603050405020304" pitchFamily="18" charset="0"/>
                <a:cs typeface="Times New Roman" panose="02020603050405020304" pitchFamily="18" charset="0"/>
              </a:rPr>
              <a:t>blocheaz</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c</a:t>
            </a:r>
            <a:r>
              <a:rPr lang="ro-RO" sz="2400" dirty="0">
                <a:solidFill>
                  <a:srgbClr val="171717"/>
                </a:solidFill>
                <a:latin typeface="Times New Roman" panose="02020603050405020304" pitchFamily="18" charset="0"/>
                <a:cs typeface="Times New Roman" panose="02020603050405020304" pitchFamily="18" charset="0"/>
              </a:rPr>
              <a:t>â</a:t>
            </a:r>
            <a:r>
              <a:rPr lang="fr-FR" sz="2400" dirty="0" err="1">
                <a:solidFill>
                  <a:srgbClr val="171717"/>
                </a:solidFill>
                <a:latin typeface="Times New Roman" panose="02020603050405020304" pitchFamily="18" charset="0"/>
                <a:cs typeface="Times New Roman" panose="02020603050405020304" pitchFamily="18" charset="0"/>
              </a:rPr>
              <a:t>nd</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curentul</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anodic</a:t>
            </a:r>
            <a:r>
              <a:rPr lang="fr-FR" sz="2400" dirty="0">
                <a:solidFill>
                  <a:srgbClr val="171717"/>
                </a:solidFill>
                <a:latin typeface="Times New Roman" panose="02020603050405020304" pitchFamily="18" charset="0"/>
                <a:cs typeface="Times New Roman" panose="02020603050405020304" pitchFamily="18" charset="0"/>
              </a:rPr>
              <a:t> care </a:t>
            </a:r>
            <a:r>
              <a:rPr lang="fr-FR" sz="2400" dirty="0" err="1">
                <a:solidFill>
                  <a:srgbClr val="171717"/>
                </a:solidFill>
                <a:latin typeface="Times New Roman" panose="02020603050405020304" pitchFamily="18" charset="0"/>
                <a:cs typeface="Times New Roman" panose="02020603050405020304" pitchFamily="18" charset="0"/>
              </a:rPr>
              <a:t>strabate</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scade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sub</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valoarea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curentului</a:t>
            </a:r>
            <a:r>
              <a:rPr lang="fr-FR" sz="2400" dirty="0">
                <a:solidFill>
                  <a:srgbClr val="171717"/>
                </a:solidFill>
                <a:latin typeface="Times New Roman" panose="02020603050405020304" pitchFamily="18" charset="0"/>
                <a:cs typeface="Times New Roman" panose="02020603050405020304" pitchFamily="18" charset="0"/>
              </a:rPr>
              <a:t> de men</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inere</a:t>
            </a:r>
            <a:r>
              <a:rPr lang="fr-FR" sz="2400" dirty="0">
                <a:solidFill>
                  <a:srgbClr val="171717"/>
                </a:solidFill>
                <a:latin typeface="Times New Roman" panose="02020603050405020304" pitchFamily="18" charset="0"/>
                <a:cs typeface="Times New Roman" panose="02020603050405020304" pitchFamily="18" charset="0"/>
              </a:rPr>
              <a:t> I</a:t>
            </a:r>
            <a:r>
              <a:rPr lang="fr-FR" sz="2400" baseline="-25000" dirty="0">
                <a:solidFill>
                  <a:srgbClr val="171717"/>
                </a:solidFill>
                <a:latin typeface="Times New Roman" panose="02020603050405020304" pitchFamily="18" charset="0"/>
                <a:cs typeface="Times New Roman" panose="02020603050405020304" pitchFamily="18" charset="0"/>
              </a:rPr>
              <a:t>H</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Acest</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fenomen</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poate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avea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loc</a:t>
            </a:r>
            <a:r>
              <a:rPr lang="fr-FR" sz="2400" dirty="0">
                <a:solidFill>
                  <a:srgbClr val="171717"/>
                </a:solidFill>
                <a:latin typeface="Times New Roman" panose="02020603050405020304" pitchFamily="18" charset="0"/>
                <a:cs typeface="Times New Roman" panose="02020603050405020304" pitchFamily="18" charset="0"/>
              </a:rPr>
              <a:t> in mod </a:t>
            </a:r>
            <a:r>
              <a:rPr lang="fr-FR" sz="2400" dirty="0" err="1">
                <a:solidFill>
                  <a:srgbClr val="171717"/>
                </a:solidFill>
                <a:latin typeface="Times New Roman" panose="02020603050405020304" pitchFamily="18" charset="0"/>
                <a:cs typeface="Times New Roman" panose="02020603050405020304" pitchFamily="18" charset="0"/>
              </a:rPr>
              <a:t>parazit</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e.g.</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prin</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cre</a:t>
            </a:r>
            <a:r>
              <a:rPr lang="ro-RO" sz="2400" dirty="0">
                <a:solidFill>
                  <a:srgbClr val="171717"/>
                </a:solidFill>
                <a:latin typeface="Times New Roman" panose="02020603050405020304" pitchFamily="18" charset="0"/>
                <a:cs typeface="Times New Roman" panose="02020603050405020304" pitchFamily="18" charset="0"/>
              </a:rPr>
              <a:t>ș</a:t>
            </a:r>
            <a:r>
              <a:rPr lang="fr-FR" sz="2400" dirty="0" err="1">
                <a:solidFill>
                  <a:srgbClr val="171717"/>
                </a:solidFill>
                <a:latin typeface="Times New Roman" panose="02020603050405020304" pitchFamily="18" charset="0"/>
                <a:cs typeface="Times New Roman" panose="02020603050405020304" pitchFamily="18" charset="0"/>
              </a:rPr>
              <a:t>terea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accidental</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a </a:t>
            </a:r>
            <a:r>
              <a:rPr lang="fr-FR" sz="2400" dirty="0" err="1">
                <a:solidFill>
                  <a:srgbClr val="171717"/>
                </a:solidFill>
                <a:latin typeface="Times New Roman" panose="02020603050405020304" pitchFamily="18" charset="0"/>
                <a:cs typeface="Times New Roman" panose="02020603050405020304" pitchFamily="18" charset="0"/>
              </a:rPr>
              <a:t>valorii</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rezistorului</a:t>
            </a:r>
            <a:r>
              <a:rPr lang="fr-FR" sz="2400" dirty="0">
                <a:solidFill>
                  <a:srgbClr val="171717"/>
                </a:solidFill>
                <a:latin typeface="Times New Roman" panose="02020603050405020304" pitchFamily="18" charset="0"/>
                <a:cs typeface="Times New Roman" panose="02020603050405020304" pitchFamily="18" charset="0"/>
              </a:rPr>
              <a:t> R</a:t>
            </a:r>
            <a:r>
              <a:rPr lang="fr-FR" sz="2400" baseline="-25000" dirty="0">
                <a:solidFill>
                  <a:srgbClr val="171717"/>
                </a:solidFill>
                <a:latin typeface="Times New Roman" panose="02020603050405020304" pitchFamily="18" charset="0"/>
                <a:cs typeface="Times New Roman" panose="02020603050405020304" pitchFamily="18" charset="0"/>
              </a:rPr>
              <a:t>A</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a:t>
            </a:r>
            <a:r>
              <a:rPr lang="fr-FR" sz="2400" dirty="0" err="1">
                <a:solidFill>
                  <a:srgbClr val="171717"/>
                </a:solidFill>
                <a:latin typeface="Times New Roman" panose="02020603050405020304" pitchFamily="18" charset="0"/>
                <a:cs typeface="Times New Roman" panose="02020603050405020304" pitchFamily="18" charset="0"/>
              </a:rPr>
              <a:t>timpul</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conduc</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iei</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Sc</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err="1">
                <a:solidFill>
                  <a:srgbClr val="171717"/>
                </a:solidFill>
                <a:latin typeface="Times New Roman" panose="02020603050405020304" pitchFamily="18" charset="0"/>
                <a:cs typeface="Times New Roman" panose="02020603050405020304" pitchFamily="18" charset="0"/>
              </a:rPr>
              <a:t>derea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curentului</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anodic</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sub</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valoarea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curentului</a:t>
            </a:r>
            <a:r>
              <a:rPr lang="fr-FR" sz="2400" dirty="0">
                <a:solidFill>
                  <a:srgbClr val="171717"/>
                </a:solidFill>
                <a:latin typeface="Times New Roman" panose="02020603050405020304" pitchFamily="18" charset="0"/>
                <a:cs typeface="Times New Roman" panose="02020603050405020304" pitchFamily="18" charset="0"/>
              </a:rPr>
              <a:t> I</a:t>
            </a:r>
            <a:r>
              <a:rPr lang="fr-FR" sz="2400" baseline="-25000" dirty="0">
                <a:solidFill>
                  <a:srgbClr val="171717"/>
                </a:solidFill>
                <a:latin typeface="Times New Roman" panose="02020603050405020304" pitchFamily="18" charset="0"/>
                <a:cs typeface="Times New Roman" panose="02020603050405020304" pitchFamily="18" charset="0"/>
              </a:rPr>
              <a:t>H</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constituie</a:t>
            </a:r>
            <a:r>
              <a:rPr lang="fr-FR" sz="2400" dirty="0">
                <a:solidFill>
                  <a:srgbClr val="171717"/>
                </a:solidFill>
                <a:latin typeface="Times New Roman" panose="02020603050405020304" pitchFamily="18" charset="0"/>
                <a:cs typeface="Times New Roman" panose="02020603050405020304" pitchFamily="18" charset="0"/>
              </a:rPr>
              <a:t> o </a:t>
            </a:r>
            <a:r>
              <a:rPr lang="fr-FR" sz="2400" dirty="0" err="1">
                <a:solidFill>
                  <a:srgbClr val="171717"/>
                </a:solidFill>
                <a:latin typeface="Times New Roman" panose="02020603050405020304" pitchFamily="18" charset="0"/>
                <a:cs typeface="Times New Roman" panose="02020603050405020304" pitchFamily="18" charset="0"/>
              </a:rPr>
              <a:t>condi</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necesar</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dar nu </a:t>
            </a:r>
            <a:r>
              <a:rPr lang="ro-RO" sz="2400" dirty="0">
                <a:solidFill>
                  <a:srgbClr val="171717"/>
                </a:solidFill>
                <a:latin typeface="Times New Roman" panose="02020603050405020304" pitchFamily="18" charset="0"/>
                <a:cs typeface="Times New Roman" panose="02020603050405020304" pitchFamily="18" charset="0"/>
              </a:rPr>
              <a:t>ș</a:t>
            </a:r>
            <a:r>
              <a:rPr lang="fr-FR" sz="2400" dirty="0">
                <a:solidFill>
                  <a:srgbClr val="171717"/>
                </a:solidFill>
                <a:latin typeface="Times New Roman" panose="02020603050405020304" pitchFamily="18" charset="0"/>
                <a:cs typeface="Times New Roman" panose="02020603050405020304" pitchFamily="18" charset="0"/>
              </a:rPr>
              <a:t>i </a:t>
            </a:r>
            <a:r>
              <a:rPr lang="fr-FR" sz="2400" dirty="0" err="1">
                <a:solidFill>
                  <a:srgbClr val="171717"/>
                </a:solidFill>
                <a:latin typeface="Times New Roman" panose="02020603050405020304" pitchFamily="18" charset="0"/>
                <a:cs typeface="Times New Roman" panose="02020603050405020304" pitchFamily="18" charset="0"/>
              </a:rPr>
              <a:t>suficient</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pentru</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blocarea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dezamorsarea</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dispozitivului</a:t>
            </a:r>
            <a:r>
              <a:rPr lang="fr-FR" sz="2400" dirty="0">
                <a:solidFill>
                  <a:srgbClr val="171717"/>
                </a:solidFill>
                <a:latin typeface="Times New Roman" panose="02020603050405020304" pitchFamily="18" charset="0"/>
                <a:cs typeface="Times New Roman" panose="02020603050405020304" pitchFamily="18" charset="0"/>
              </a:rPr>
              <a:t>. </a:t>
            </a:r>
            <a:endParaRPr lang="ro-RO" sz="2400" dirty="0">
              <a:solidFill>
                <a:srgbClr val="171717"/>
              </a:solidFill>
              <a:latin typeface="Times New Roman" panose="02020603050405020304" pitchFamily="18" charset="0"/>
              <a:cs typeface="Times New Roman" panose="02020603050405020304" pitchFamily="18" charset="0"/>
            </a:endParaRPr>
          </a:p>
          <a:p>
            <a:pPr algn="just"/>
            <a:r>
              <a:rPr lang="fr-FR" sz="2400" dirty="0" err="1">
                <a:solidFill>
                  <a:srgbClr val="171717"/>
                </a:solidFill>
                <a:latin typeface="Times New Roman" panose="02020603050405020304" pitchFamily="18" charset="0"/>
                <a:cs typeface="Times New Roman" panose="02020603050405020304" pitchFamily="18" charset="0"/>
              </a:rPr>
              <a:t>Pentru</a:t>
            </a:r>
            <a:r>
              <a:rPr lang="fr-FR" sz="2400" dirty="0">
                <a:solidFill>
                  <a:srgbClr val="171717"/>
                </a:solidFill>
                <a:latin typeface="Times New Roman" panose="02020603050405020304" pitchFamily="18" charset="0"/>
                <a:cs typeface="Times New Roman" panose="02020603050405020304" pitchFamily="18" charset="0"/>
              </a:rPr>
              <a:t> ca un </a:t>
            </a:r>
            <a:r>
              <a:rPr lang="ro-RO" sz="2400" dirty="0">
                <a:solidFill>
                  <a:srgbClr val="171717"/>
                </a:solidFill>
                <a:latin typeface="Times New Roman" panose="02020603050405020304" pitchFamily="18" charset="0"/>
                <a:cs typeface="Times New Roman" panose="02020603050405020304" pitchFamily="18" charset="0"/>
              </a:rPr>
              <a:t>SCR</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comutat</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din</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starea</a:t>
            </a:r>
            <a:r>
              <a:rPr lang="fr-FR" sz="2400" dirty="0">
                <a:solidFill>
                  <a:srgbClr val="171717"/>
                </a:solidFill>
                <a:latin typeface="Times New Roman" panose="02020603050405020304" pitchFamily="18" charset="0"/>
                <a:cs typeface="Times New Roman" panose="02020603050405020304" pitchFamily="18" charset="0"/>
              </a:rPr>
              <a:t> "ON" in "OFF" s</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fie </a:t>
            </a:r>
            <a:r>
              <a:rPr lang="fr-FR" sz="2400" dirty="0" err="1">
                <a:solidFill>
                  <a:srgbClr val="171717"/>
                </a:solidFill>
                <a:latin typeface="Times New Roman" panose="02020603050405020304" pitchFamily="18" charset="0"/>
                <a:cs typeface="Times New Roman" panose="02020603050405020304" pitchFamily="18" charset="0"/>
              </a:rPr>
              <a:t>capabil</a:t>
            </a:r>
            <a:r>
              <a:rPr lang="fr-FR" sz="2400" dirty="0">
                <a:solidFill>
                  <a:srgbClr val="171717"/>
                </a:solidFill>
                <a:latin typeface="Times New Roman" panose="02020603050405020304" pitchFamily="18" charset="0"/>
                <a:cs typeface="Times New Roman" panose="02020603050405020304" pitchFamily="18" charset="0"/>
              </a:rPr>
              <a:t> de a "sus</a:t>
            </a:r>
            <a:r>
              <a:rPr lang="ro-RO" sz="2400" dirty="0">
                <a:solidFill>
                  <a:srgbClr val="171717"/>
                </a:solidFill>
                <a:latin typeface="Times New Roman" panose="02020603050405020304" pitchFamily="18" charset="0"/>
                <a:cs typeface="Times New Roman" panose="02020603050405020304" pitchFamily="18" charset="0"/>
              </a:rPr>
              <a:t>ț</a:t>
            </a:r>
            <a:r>
              <a:rPr lang="fr-FR" sz="2400" dirty="0" err="1">
                <a:solidFill>
                  <a:srgbClr val="171717"/>
                </a:solidFill>
                <a:latin typeface="Times New Roman" panose="02020603050405020304" pitchFamily="18" charset="0"/>
                <a:cs typeface="Times New Roman" panose="02020603050405020304" pitchFamily="18" charset="0"/>
              </a:rPr>
              <a:t>ine</a:t>
            </a:r>
            <a:r>
              <a:rPr lang="fr-FR" sz="2400" dirty="0">
                <a:solidFill>
                  <a:srgbClr val="171717"/>
                </a:solidFill>
                <a:latin typeface="Times New Roman" panose="02020603050405020304" pitchFamily="18" charset="0"/>
                <a:cs typeface="Times New Roman" panose="02020603050405020304" pitchFamily="18" charset="0"/>
              </a:rPr>
              <a:t>" o </a:t>
            </a:r>
            <a:r>
              <a:rPr lang="fr-FR" sz="2400" dirty="0" err="1">
                <a:solidFill>
                  <a:srgbClr val="171717"/>
                </a:solidFill>
                <a:latin typeface="Times New Roman" panose="02020603050405020304" pitchFamily="18" charset="0"/>
                <a:cs typeface="Times New Roman" panose="02020603050405020304" pitchFamily="18" charset="0"/>
              </a:rPr>
              <a:t>valoare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ridicat</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a </a:t>
            </a:r>
            <a:r>
              <a:rPr lang="fr-FR" sz="2400" dirty="0" err="1">
                <a:solidFill>
                  <a:srgbClr val="171717"/>
                </a:solidFill>
                <a:latin typeface="Times New Roman" panose="02020603050405020304" pitchFamily="18" charset="0"/>
                <a:cs typeface="Times New Roman" panose="02020603050405020304" pitchFamily="18" charset="0"/>
              </a:rPr>
              <a:t>tensiunii</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blocare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reaplicate</a:t>
            </a:r>
            <a:r>
              <a:rPr lang="fr-FR" sz="2400" dirty="0">
                <a:solidFill>
                  <a:srgbClr val="171717"/>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î</a:t>
            </a:r>
            <a:r>
              <a:rPr lang="fr-FR" sz="2400" dirty="0">
                <a:solidFill>
                  <a:srgbClr val="171717"/>
                </a:solidFill>
                <a:latin typeface="Times New Roman" panose="02020603050405020304" pitchFamily="18" charset="0"/>
                <a:cs typeface="Times New Roman" panose="02020603050405020304" pitchFamily="18" charset="0"/>
              </a:rPr>
              <a:t>n direct ("+" </a:t>
            </a:r>
            <a:r>
              <a:rPr lang="fr-FR" sz="2400" dirty="0" err="1">
                <a:solidFill>
                  <a:srgbClr val="171717"/>
                </a:solidFill>
                <a:latin typeface="Times New Roman" panose="02020603050405020304" pitchFamily="18" charset="0"/>
                <a:cs typeface="Times New Roman" panose="02020603050405020304" pitchFamily="18" charset="0"/>
              </a:rPr>
              <a:t>pe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anod</a:t>
            </a:r>
            <a:r>
              <a:rPr lang="fr-FR" sz="2400" dirty="0">
                <a:solidFill>
                  <a:srgbClr val="171717"/>
                </a:solidFill>
                <a:latin typeface="Times New Roman" panose="02020603050405020304" pitchFamily="18" charset="0"/>
                <a:cs typeface="Times New Roman" panose="02020603050405020304" pitchFamily="18" charset="0"/>
              </a:rPr>
              <a:t>, "-" </a:t>
            </a:r>
            <a:r>
              <a:rPr lang="fr-FR" sz="2400" dirty="0" err="1">
                <a:solidFill>
                  <a:srgbClr val="171717"/>
                </a:solidFill>
                <a:latin typeface="Times New Roman" panose="02020603050405020304" pitchFamily="18" charset="0"/>
                <a:cs typeface="Times New Roman" panose="02020603050405020304" pitchFamily="18" charset="0"/>
              </a:rPr>
              <a:t>pe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catod</a:t>
            </a:r>
            <a:r>
              <a:rPr lang="fr-FR" sz="2400" dirty="0">
                <a:solidFill>
                  <a:srgbClr val="171717"/>
                </a:solidFill>
                <a:latin typeface="Times New Roman" panose="02020603050405020304" pitchFamily="18" charset="0"/>
                <a:cs typeface="Times New Roman" panose="02020603050405020304" pitchFamily="18" charset="0"/>
              </a:rPr>
              <a:t>) este </a:t>
            </a:r>
            <a:r>
              <a:rPr lang="fr-FR" sz="2400" dirty="0" err="1">
                <a:solidFill>
                  <a:srgbClr val="171717"/>
                </a:solidFill>
                <a:latin typeface="Times New Roman" panose="02020603050405020304" pitchFamily="18" charset="0"/>
                <a:cs typeface="Times New Roman" panose="02020603050405020304" pitchFamily="18" charset="0"/>
              </a:rPr>
              <a:t>necesar</a:t>
            </a:r>
            <a:r>
              <a:rPr lang="ro-RO" sz="2400" dirty="0">
                <a:solidFill>
                  <a:srgbClr val="171717"/>
                </a:solidFill>
                <a:latin typeface="Times New Roman" panose="02020603050405020304" pitchFamily="18" charset="0"/>
                <a:cs typeface="Times New Roman" panose="02020603050405020304" pitchFamily="18" charset="0"/>
              </a:rPr>
              <a:t>ă</a:t>
            </a:r>
            <a:r>
              <a:rPr lang="fr-FR" sz="2400" dirty="0">
                <a:solidFill>
                  <a:srgbClr val="171717"/>
                </a:solidFill>
                <a:latin typeface="Times New Roman" panose="02020603050405020304" pitchFamily="18" charset="0"/>
                <a:cs typeface="Times New Roman" panose="02020603050405020304" pitchFamily="18" charset="0"/>
              </a:rPr>
              <a:t> un </a:t>
            </a:r>
            <a:r>
              <a:rPr lang="fr-FR" sz="2400" dirty="0" err="1">
                <a:solidFill>
                  <a:srgbClr val="171717"/>
                </a:solidFill>
                <a:latin typeface="Times New Roman" panose="02020603050405020304" pitchFamily="18" charset="0"/>
                <a:cs typeface="Times New Roman" panose="02020603050405020304" pitchFamily="18" charset="0"/>
              </a:rPr>
              <a:t>anumit</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interval</a:t>
            </a:r>
            <a:r>
              <a:rPr lang="fr-FR" sz="2400" dirty="0">
                <a:solidFill>
                  <a:srgbClr val="171717"/>
                </a:solidFill>
                <a:latin typeface="Times New Roman" panose="02020603050405020304" pitchFamily="18" charset="0"/>
                <a:cs typeface="Times New Roman" panose="02020603050405020304" pitchFamily="18" charset="0"/>
              </a:rPr>
              <a:t> de </a:t>
            </a:r>
            <a:r>
              <a:rPr lang="fr-FR" sz="2400" dirty="0" err="1">
                <a:solidFill>
                  <a:srgbClr val="171717"/>
                </a:solidFill>
                <a:latin typeface="Times New Roman" panose="02020603050405020304" pitchFamily="18" charset="0"/>
                <a:cs typeface="Times New Roman" panose="02020603050405020304" pitchFamily="18" charset="0"/>
              </a:rPr>
              <a:t>timp</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denumit</a:t>
            </a:r>
            <a:r>
              <a:rPr lang="fr-FR" sz="2400" dirty="0">
                <a:solidFill>
                  <a:srgbClr val="171717"/>
                </a:solidFill>
                <a:latin typeface="Times New Roman" panose="02020603050405020304" pitchFamily="18" charset="0"/>
                <a:cs typeface="Times New Roman" panose="02020603050405020304" pitchFamily="18" charset="0"/>
              </a:rPr>
              <a:t> "</a:t>
            </a:r>
            <a:r>
              <a:rPr lang="fr-FR" sz="2400" i="1" dirty="0" err="1">
                <a:solidFill>
                  <a:srgbClr val="171717"/>
                </a:solidFill>
                <a:latin typeface="Times New Roman" panose="02020603050405020304" pitchFamily="18" charset="0"/>
                <a:cs typeface="Times New Roman" panose="02020603050405020304" pitchFamily="18" charset="0"/>
              </a:rPr>
              <a:t>timp</a:t>
            </a:r>
            <a:r>
              <a:rPr lang="fr-FR" sz="2400" i="1" dirty="0">
                <a:solidFill>
                  <a:srgbClr val="171717"/>
                </a:solidFill>
                <a:latin typeface="Times New Roman" panose="02020603050405020304" pitchFamily="18" charset="0"/>
                <a:cs typeface="Times New Roman" panose="02020603050405020304" pitchFamily="18" charset="0"/>
              </a:rPr>
              <a:t> de </a:t>
            </a:r>
            <a:r>
              <a:rPr lang="fr-FR" sz="2400" i="1" dirty="0" err="1">
                <a:solidFill>
                  <a:srgbClr val="171717"/>
                </a:solidFill>
                <a:latin typeface="Times New Roman" panose="02020603050405020304" pitchFamily="18" charset="0"/>
                <a:cs typeface="Times New Roman" panose="02020603050405020304" pitchFamily="18" charset="0"/>
              </a:rPr>
              <a:t>blocare</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t</a:t>
            </a:r>
            <a:r>
              <a:rPr lang="fr-FR" sz="2400" baseline="-25000" dirty="0" err="1">
                <a:solidFill>
                  <a:srgbClr val="171717"/>
                </a:solidFill>
                <a:latin typeface="Times New Roman" panose="02020603050405020304" pitchFamily="18" charset="0"/>
                <a:cs typeface="Times New Roman" panose="02020603050405020304" pitchFamily="18" charset="0"/>
              </a:rPr>
              <a:t>q</a:t>
            </a:r>
            <a:r>
              <a:rPr lang="fr-FR" sz="2400" dirty="0">
                <a:solidFill>
                  <a:srgbClr val="171717"/>
                </a:solidFill>
                <a:latin typeface="Times New Roman" panose="02020603050405020304" pitchFamily="18" charset="0"/>
                <a:cs typeface="Times New Roman" panose="02020603050405020304" pitchFamily="18" charset="0"/>
              </a:rPr>
              <a:t> ("</a:t>
            </a:r>
            <a:r>
              <a:rPr lang="fr-FR" sz="2400" dirty="0" err="1">
                <a:solidFill>
                  <a:srgbClr val="171717"/>
                </a:solidFill>
                <a:latin typeface="Times New Roman" panose="02020603050405020304" pitchFamily="18" charset="0"/>
                <a:cs typeface="Times New Roman" panose="02020603050405020304" pitchFamily="18" charset="0"/>
              </a:rPr>
              <a:t>turn</a:t>
            </a:r>
            <a:r>
              <a:rPr lang="fr-FR" sz="2400" dirty="0">
                <a:solidFill>
                  <a:srgbClr val="171717"/>
                </a:solidFill>
                <a:latin typeface="Times New Roman" panose="02020603050405020304" pitchFamily="18" charset="0"/>
                <a:cs typeface="Times New Roman" panose="02020603050405020304" pitchFamily="18" charset="0"/>
              </a:rPr>
              <a:t>-off</a:t>
            </a:r>
            <a:r>
              <a:rPr lang="ro-RO" sz="2400" dirty="0">
                <a:solidFill>
                  <a:srgbClr val="171717"/>
                </a:solidFill>
                <a:latin typeface="Times New Roman" panose="02020603050405020304" pitchFamily="18" charset="0"/>
                <a:cs typeface="Times New Roman" panose="02020603050405020304" pitchFamily="18" charset="0"/>
              </a:rPr>
              <a:t> </a:t>
            </a:r>
            <a:r>
              <a:rPr lang="fr-FR" sz="2400" dirty="0">
                <a:solidFill>
                  <a:srgbClr val="171717"/>
                </a:solidFill>
                <a:latin typeface="Times New Roman" panose="02020603050405020304" pitchFamily="18" charset="0"/>
                <a:cs typeface="Times New Roman" panose="02020603050405020304" pitchFamily="18" charset="0"/>
              </a:rPr>
              <a:t>time").</a:t>
            </a:r>
            <a:br>
              <a:rPr lang="fr-FR" dirty="0"/>
            </a:br>
            <a:endParaRPr lang="ro-RO" dirty="0"/>
          </a:p>
        </p:txBody>
      </p:sp>
    </p:spTree>
    <p:extLst>
      <p:ext uri="{BB962C8B-B14F-4D97-AF65-F5344CB8AC3E}">
        <p14:creationId xmlns:p14="http://schemas.microsoft.com/office/powerpoint/2010/main" val="2939662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838" y="2133600"/>
            <a:ext cx="10886774" cy="3007743"/>
          </a:xfrm>
        </p:spPr>
        <p:txBody>
          <a:bodyPr/>
          <a:lstStyle/>
          <a:p>
            <a:pPr algn="just"/>
            <a:r>
              <a:rPr lang="ro-RO" sz="2400" dirty="0">
                <a:solidFill>
                  <a:srgbClr val="171717"/>
                </a:solidFill>
                <a:latin typeface="Times New Roman" panose="02020603050405020304" pitchFamily="18" charset="0"/>
                <a:cs typeface="Times New Roman" panose="02020603050405020304" pitchFamily="18" charset="0"/>
              </a:rPr>
              <a:t>Valorile timpului de blocare </a:t>
            </a:r>
            <a:r>
              <a:rPr lang="ro-RO" sz="2400" b="1" dirty="0">
                <a:solidFill>
                  <a:srgbClr val="FF0000"/>
                </a:solidFill>
                <a:latin typeface="Times New Roman" panose="02020603050405020304" pitchFamily="18" charset="0"/>
                <a:cs typeface="Times New Roman" panose="02020603050405020304" pitchFamily="18" charset="0"/>
              </a:rPr>
              <a:t>t</a:t>
            </a:r>
            <a:r>
              <a:rPr lang="ro-RO" sz="2400" b="1" baseline="-25000" dirty="0">
                <a:solidFill>
                  <a:srgbClr val="FF0000"/>
                </a:solidFill>
                <a:latin typeface="Times New Roman" panose="02020603050405020304" pitchFamily="18" charset="0"/>
                <a:cs typeface="Times New Roman" panose="02020603050405020304" pitchFamily="18" charset="0"/>
              </a:rPr>
              <a:t>q</a:t>
            </a:r>
            <a:r>
              <a:rPr lang="ro-RO" sz="2400" dirty="0">
                <a:solidFill>
                  <a:srgbClr val="171717"/>
                </a:solidFill>
                <a:latin typeface="Times New Roman" panose="02020603050405020304" pitchFamily="18" charset="0"/>
                <a:cs typeface="Times New Roman" panose="02020603050405020304" pitchFamily="18" charset="0"/>
              </a:rPr>
              <a:t> sunt cuprinse intre 3</a:t>
            </a:r>
            <a:r>
              <a:rPr lang="el-GR" sz="2400" dirty="0">
                <a:solidFill>
                  <a:srgbClr val="171717"/>
                </a:solidFill>
                <a:latin typeface="Times New Roman" panose="02020603050405020304" pitchFamily="18" charset="0"/>
                <a:cs typeface="Times New Roman" panose="02020603050405020304" pitchFamily="18" charset="0"/>
              </a:rPr>
              <a:t>μ</a:t>
            </a:r>
            <a:r>
              <a:rPr lang="ro-RO" sz="2400" dirty="0">
                <a:solidFill>
                  <a:srgbClr val="171717"/>
                </a:solidFill>
                <a:latin typeface="Times New Roman" panose="02020603050405020304" pitchFamily="18" charset="0"/>
                <a:cs typeface="Times New Roman" panose="02020603050405020304" pitchFamily="18" charset="0"/>
              </a:rPr>
              <a:t>s (pentru tiristoare rapide de medie putere) si 200</a:t>
            </a:r>
            <a:r>
              <a:rPr lang="el-GR" sz="2400" dirty="0">
                <a:solidFill>
                  <a:srgbClr val="171717"/>
                </a:solidFill>
                <a:latin typeface="Times New Roman" panose="02020603050405020304" pitchFamily="18" charset="0"/>
                <a:cs typeface="Times New Roman" panose="02020603050405020304" pitchFamily="18" charset="0"/>
              </a:rPr>
              <a:t>μ</a:t>
            </a:r>
            <a:r>
              <a:rPr lang="ro-RO" sz="2400" dirty="0">
                <a:solidFill>
                  <a:srgbClr val="171717"/>
                </a:solidFill>
                <a:latin typeface="Times New Roman" panose="02020603050405020304" pitchFamily="18" charset="0"/>
                <a:cs typeface="Times New Roman" panose="02020603050405020304" pitchFamily="18" charset="0"/>
              </a:rPr>
              <a:t>s (in cazul tiristoarelor de mare putere, utilizate la frecvența rețelei). Timpul de blocare </a:t>
            </a:r>
            <a:r>
              <a:rPr lang="ro-RO" sz="2400" b="1" dirty="0">
                <a:solidFill>
                  <a:srgbClr val="FF0000"/>
                </a:solidFill>
                <a:latin typeface="Times New Roman" panose="02020603050405020304" pitchFamily="18" charset="0"/>
                <a:cs typeface="Times New Roman" panose="02020603050405020304" pitchFamily="18" charset="0"/>
              </a:rPr>
              <a:t>t</a:t>
            </a:r>
            <a:r>
              <a:rPr lang="ro-RO" sz="2400" b="1" baseline="-25000" dirty="0">
                <a:solidFill>
                  <a:srgbClr val="FF0000"/>
                </a:solidFill>
                <a:latin typeface="Times New Roman" panose="02020603050405020304" pitchFamily="18" charset="0"/>
                <a:cs typeface="Times New Roman" panose="02020603050405020304" pitchFamily="18" charset="0"/>
              </a:rPr>
              <a:t>q</a:t>
            </a:r>
            <a:r>
              <a:rPr lang="ro-RO" sz="2400" dirty="0">
                <a:solidFill>
                  <a:srgbClr val="171717"/>
                </a:solidFill>
                <a:latin typeface="Times New Roman" panose="02020603050405020304" pitchFamily="18" charset="0"/>
                <a:cs typeface="Times New Roman" panose="02020603050405020304" pitchFamily="18" charset="0"/>
              </a:rPr>
              <a:t> este direct proporțional cu rata de creștere a tensiunii anodice reaplicate în direct (</a:t>
            </a:r>
            <a:r>
              <a:rPr lang="ro-RO" sz="2400" b="1" dirty="0">
                <a:solidFill>
                  <a:srgbClr val="FF0000"/>
                </a:solidFill>
                <a:latin typeface="Times New Roman" panose="02020603050405020304" pitchFamily="18" charset="0"/>
                <a:cs typeface="Times New Roman" panose="02020603050405020304" pitchFamily="18" charset="0"/>
              </a:rPr>
              <a:t>dV</a:t>
            </a:r>
            <a:r>
              <a:rPr lang="ro-RO" sz="2400" b="1" baseline="-25000" dirty="0">
                <a:solidFill>
                  <a:srgbClr val="FF0000"/>
                </a:solidFill>
                <a:latin typeface="Times New Roman" panose="02020603050405020304" pitchFamily="18" charset="0"/>
                <a:cs typeface="Times New Roman" panose="02020603050405020304" pitchFamily="18" charset="0"/>
              </a:rPr>
              <a:t>D</a:t>
            </a:r>
            <a:r>
              <a:rPr lang="ro-RO" sz="2400" b="1" dirty="0">
                <a:solidFill>
                  <a:srgbClr val="FF0000"/>
                </a:solidFill>
                <a:latin typeface="Times New Roman" panose="02020603050405020304" pitchFamily="18" charset="0"/>
                <a:cs typeface="Times New Roman" panose="02020603050405020304" pitchFamily="18" charset="0"/>
              </a:rPr>
              <a:t>/dt</a:t>
            </a:r>
            <a:r>
              <a:rPr lang="ro-RO" sz="2400" dirty="0">
                <a:solidFill>
                  <a:srgbClr val="171717"/>
                </a:solidFill>
                <a:latin typeface="Times New Roman" panose="02020603050405020304" pitchFamily="18" charset="0"/>
                <a:cs typeface="Times New Roman" panose="02020603050405020304" pitchFamily="18" charset="0"/>
              </a:rPr>
              <a:t>) și cu temperatura </a:t>
            </a:r>
            <a:r>
              <a:rPr lang="ro-RO" sz="2400" b="1" dirty="0">
                <a:solidFill>
                  <a:srgbClr val="FF0000"/>
                </a:solidFill>
                <a:latin typeface="Times New Roman" panose="02020603050405020304" pitchFamily="18" charset="0"/>
                <a:cs typeface="Times New Roman" panose="02020603050405020304" pitchFamily="18" charset="0"/>
              </a:rPr>
              <a:t>T</a:t>
            </a:r>
            <a:r>
              <a:rPr lang="ro-RO" sz="2400" b="1" baseline="-25000" dirty="0">
                <a:solidFill>
                  <a:srgbClr val="FF0000"/>
                </a:solidFill>
                <a:latin typeface="Times New Roman" panose="02020603050405020304" pitchFamily="18" charset="0"/>
                <a:cs typeface="Times New Roman" panose="02020603050405020304" pitchFamily="18" charset="0"/>
              </a:rPr>
              <a:t>vj</a:t>
            </a:r>
            <a:r>
              <a:rPr lang="ro-RO" sz="2400" b="1" dirty="0">
                <a:solidFill>
                  <a:srgbClr val="FF0000"/>
                </a:solidFill>
                <a:latin typeface="Times New Roman" panose="02020603050405020304" pitchFamily="18" charset="0"/>
                <a:cs typeface="Times New Roman" panose="02020603050405020304" pitchFamily="18" charset="0"/>
              </a:rPr>
              <a:t> </a:t>
            </a:r>
            <a:r>
              <a:rPr lang="ro-RO" sz="2400" dirty="0">
                <a:solidFill>
                  <a:srgbClr val="171717"/>
                </a:solidFill>
                <a:latin typeface="Times New Roman" panose="02020603050405020304" pitchFamily="18" charset="0"/>
                <a:cs typeface="Times New Roman" panose="02020603050405020304" pitchFamily="18" charset="0"/>
              </a:rPr>
              <a:t>a structurii </a:t>
            </a:r>
            <a:r>
              <a:rPr lang="ro-RO" sz="2400" i="1" dirty="0">
                <a:solidFill>
                  <a:srgbClr val="171717"/>
                </a:solidFill>
                <a:latin typeface="Times New Roman" panose="02020603050405020304" pitchFamily="18" charset="0"/>
                <a:cs typeface="Times New Roman" panose="02020603050405020304" pitchFamily="18" charset="0"/>
              </a:rPr>
              <a:t>pnpn. </a:t>
            </a:r>
            <a:r>
              <a:rPr lang="ro-RO" sz="2400" dirty="0">
                <a:solidFill>
                  <a:srgbClr val="171717"/>
                </a:solidFill>
                <a:latin typeface="Times New Roman" panose="02020603050405020304" pitchFamily="18" charset="0"/>
                <a:cs typeface="Times New Roman" panose="02020603050405020304" pitchFamily="18" charset="0"/>
              </a:rPr>
              <a:t>Timpul de blocare </a:t>
            </a:r>
            <a:r>
              <a:rPr lang="ro-RO" sz="2400" b="1" dirty="0">
                <a:solidFill>
                  <a:srgbClr val="FF0000"/>
                </a:solidFill>
                <a:latin typeface="Times New Roman" panose="02020603050405020304" pitchFamily="18" charset="0"/>
                <a:cs typeface="Times New Roman" panose="02020603050405020304" pitchFamily="18" charset="0"/>
              </a:rPr>
              <a:t>t</a:t>
            </a:r>
            <a:r>
              <a:rPr lang="ro-RO" sz="2400" b="1" baseline="-25000" dirty="0">
                <a:solidFill>
                  <a:srgbClr val="FF0000"/>
                </a:solidFill>
                <a:latin typeface="Times New Roman" panose="02020603050405020304" pitchFamily="18" charset="0"/>
                <a:cs typeface="Times New Roman" panose="02020603050405020304" pitchFamily="18" charset="0"/>
              </a:rPr>
              <a:t>q</a:t>
            </a:r>
            <a:r>
              <a:rPr lang="ro-RO" sz="2400" dirty="0">
                <a:solidFill>
                  <a:srgbClr val="171717"/>
                </a:solidFill>
                <a:latin typeface="Times New Roman" panose="02020603050405020304" pitchFamily="18" charset="0"/>
                <a:cs typeface="Times New Roman" panose="02020603050405020304" pitchFamily="18" charset="0"/>
              </a:rPr>
              <a:t> al tiristoarelor la temperatura T</a:t>
            </a:r>
            <a:r>
              <a:rPr lang="ro-RO" sz="2400" baseline="-25000" dirty="0">
                <a:solidFill>
                  <a:srgbClr val="171717"/>
                </a:solidFill>
                <a:latin typeface="Times New Roman" panose="02020603050405020304" pitchFamily="18" charset="0"/>
                <a:cs typeface="Times New Roman" panose="02020603050405020304" pitchFamily="18" charset="0"/>
              </a:rPr>
              <a:t>vj</a:t>
            </a:r>
            <a:r>
              <a:rPr lang="ro-RO" sz="2400" dirty="0">
                <a:solidFill>
                  <a:srgbClr val="171717"/>
                </a:solidFill>
                <a:latin typeface="Times New Roman" panose="02020603050405020304" pitchFamily="18" charset="0"/>
                <a:cs typeface="Times New Roman" panose="02020603050405020304" pitchFamily="18" charset="0"/>
              </a:rPr>
              <a:t> = 125°C este de aproximativ două ori mai lung decât la T</a:t>
            </a:r>
            <a:r>
              <a:rPr lang="ro-RO" sz="2400" baseline="-25000" dirty="0">
                <a:solidFill>
                  <a:srgbClr val="171717"/>
                </a:solidFill>
                <a:latin typeface="Times New Roman" panose="02020603050405020304" pitchFamily="18" charset="0"/>
                <a:cs typeface="Times New Roman" panose="02020603050405020304" pitchFamily="18" charset="0"/>
              </a:rPr>
              <a:t>vj</a:t>
            </a:r>
            <a:r>
              <a:rPr lang="ro-RO" sz="2400" dirty="0">
                <a:solidFill>
                  <a:srgbClr val="171717"/>
                </a:solidFill>
                <a:latin typeface="Times New Roman" panose="02020603050405020304" pitchFamily="18" charset="0"/>
                <a:cs typeface="Times New Roman" panose="02020603050405020304" pitchFamily="18" charset="0"/>
              </a:rPr>
              <a:t> = 25°C.</a:t>
            </a:r>
          </a:p>
          <a:p>
            <a:pPr algn="just"/>
            <a:r>
              <a:rPr lang="ro-RO" sz="2400" dirty="0">
                <a:solidFill>
                  <a:srgbClr val="171717"/>
                </a:solidFill>
                <a:latin typeface="Times New Roman" panose="02020603050405020304" pitchFamily="18" charset="0"/>
                <a:cs typeface="Times New Roman" panose="02020603050405020304" pitchFamily="18" charset="0"/>
              </a:rPr>
              <a:t>Există câteva procedee tipice de blocare (dezamorsare) a tiristoarelor convenționale, operate atât în curent alternativ, cât și în curent continuu.</a:t>
            </a:r>
          </a:p>
          <a:p>
            <a:endParaRPr lang="ro-RO" dirty="0"/>
          </a:p>
        </p:txBody>
      </p:sp>
    </p:spTree>
    <p:extLst>
      <p:ext uri="{BB962C8B-B14F-4D97-AF65-F5344CB8AC3E}">
        <p14:creationId xmlns:p14="http://schemas.microsoft.com/office/powerpoint/2010/main" val="13368465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89B4BD-0887-D135-0F54-4CB4C6C3A149}"/>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D56CC946-40BD-61AC-0CD9-A83DD9F523CB}"/>
              </a:ext>
            </a:extLst>
          </p:cNvPr>
          <p:cNvSpPr>
            <a:spLocks noGrp="1"/>
          </p:cNvSpPr>
          <p:nvPr>
            <p:ph idx="1"/>
          </p:nvPr>
        </p:nvSpPr>
        <p:spPr/>
        <p:txBody>
          <a:bodyPr>
            <a:normAutofit lnSpcReduction="10000"/>
          </a:bodyPr>
          <a:lstStyle/>
          <a:p>
            <a:r>
              <a:rPr lang="en-US" dirty="0"/>
              <a:t>Se </a:t>
            </a:r>
            <a:r>
              <a:rPr lang="en-US" dirty="0" err="1"/>
              <a:t>spune</a:t>
            </a:r>
            <a:r>
              <a:rPr lang="en-US" dirty="0"/>
              <a:t> </a:t>
            </a:r>
            <a:r>
              <a:rPr lang="en-US" dirty="0" err="1"/>
              <a:t>că</a:t>
            </a:r>
            <a:r>
              <a:rPr lang="en-US" dirty="0"/>
              <a:t> un SCR </a:t>
            </a:r>
            <a:r>
              <a:rPr lang="en-US" dirty="0" err="1"/>
              <a:t>este</a:t>
            </a:r>
            <a:r>
              <a:rPr lang="en-US" dirty="0"/>
              <a:t> „</a:t>
            </a:r>
            <a:r>
              <a:rPr lang="en-US" dirty="0" err="1"/>
              <a:t>oprit</a:t>
            </a:r>
            <a:r>
              <a:rPr lang="en-US" dirty="0"/>
              <a:t>” </a:t>
            </a:r>
            <a:r>
              <a:rPr lang="en-US" dirty="0" err="1"/>
              <a:t>dacă</a:t>
            </a:r>
            <a:r>
              <a:rPr lang="en-US" dirty="0"/>
              <a:t> nu </a:t>
            </a:r>
            <a:r>
              <a:rPr lang="en-US" dirty="0" err="1"/>
              <a:t>există</a:t>
            </a:r>
            <a:r>
              <a:rPr lang="en-US" dirty="0"/>
              <a:t> un flux de </a:t>
            </a:r>
            <a:r>
              <a:rPr lang="en-US" dirty="0" err="1"/>
              <a:t>curent</a:t>
            </a:r>
            <a:r>
              <a:rPr lang="en-US" dirty="0"/>
              <a:t> direct </a:t>
            </a:r>
            <a:r>
              <a:rPr lang="en-US" dirty="0" err="1"/>
              <a:t>și</a:t>
            </a:r>
            <a:r>
              <a:rPr lang="en-US" dirty="0"/>
              <a:t> </a:t>
            </a:r>
            <a:r>
              <a:rPr lang="en-US" dirty="0" err="1"/>
              <a:t>chiar</a:t>
            </a:r>
            <a:r>
              <a:rPr lang="en-US" dirty="0"/>
              <a:t> </a:t>
            </a:r>
            <a:r>
              <a:rPr lang="en-US" dirty="0" err="1"/>
              <a:t>dacă</a:t>
            </a:r>
            <a:r>
              <a:rPr lang="en-US" dirty="0"/>
              <a:t> SCR </a:t>
            </a:r>
            <a:r>
              <a:rPr lang="en-US" dirty="0" err="1"/>
              <a:t>este</a:t>
            </a:r>
            <a:r>
              <a:rPr lang="en-US" dirty="0"/>
              <a:t> din </a:t>
            </a:r>
            <a:r>
              <a:rPr lang="en-US" dirty="0" err="1"/>
              <a:t>nou</a:t>
            </a:r>
            <a:r>
              <a:rPr lang="en-US" dirty="0"/>
              <a:t> </a:t>
            </a:r>
            <a:r>
              <a:rPr lang="en-US" dirty="0" err="1"/>
              <a:t>polarizat</a:t>
            </a:r>
            <a:r>
              <a:rPr lang="en-US" dirty="0"/>
              <a:t> direct (</a:t>
            </a:r>
            <a:r>
              <a:rPr lang="en-US" dirty="0" err="1"/>
              <a:t>tensiune</a:t>
            </a:r>
            <a:r>
              <a:rPr lang="en-US" dirty="0"/>
              <a:t> </a:t>
            </a:r>
            <a:r>
              <a:rPr lang="en-US" dirty="0" err="1"/>
              <a:t>pozitivă</a:t>
            </a:r>
            <a:r>
              <a:rPr lang="en-US" dirty="0"/>
              <a:t> la </a:t>
            </a:r>
            <a:r>
              <a:rPr lang="en-US" dirty="0" err="1"/>
              <a:t>anod</a:t>
            </a:r>
            <a:r>
              <a:rPr lang="en-US" dirty="0"/>
              <a:t>), SCR nu </a:t>
            </a:r>
            <a:r>
              <a:rPr lang="en-US" dirty="0" err="1"/>
              <a:t>va</a:t>
            </a:r>
            <a:r>
              <a:rPr lang="en-US" dirty="0"/>
              <a:t> conduce </a:t>
            </a:r>
            <a:r>
              <a:rPr lang="en-US" dirty="0" err="1"/>
              <a:t>fără</a:t>
            </a:r>
            <a:r>
              <a:rPr lang="en-US" dirty="0"/>
              <a:t> </a:t>
            </a:r>
            <a:r>
              <a:rPr lang="en-US" dirty="0" err="1"/>
              <a:t>niciun</a:t>
            </a:r>
            <a:r>
              <a:rPr lang="en-US" dirty="0"/>
              <a:t> </a:t>
            </a:r>
            <a:r>
              <a:rPr lang="en-US" dirty="0" err="1"/>
              <a:t>semnal</a:t>
            </a:r>
            <a:r>
              <a:rPr lang="en-US" dirty="0"/>
              <a:t> de </a:t>
            </a:r>
            <a:r>
              <a:rPr lang="en-US" dirty="0" err="1"/>
              <a:t>poartă</a:t>
            </a:r>
            <a:r>
              <a:rPr lang="en-US" dirty="0"/>
              <a:t> (</a:t>
            </a:r>
            <a:r>
              <a:rPr lang="en-US" dirty="0" err="1"/>
              <a:t>folosind</a:t>
            </a:r>
            <a:r>
              <a:rPr lang="en-US" dirty="0"/>
              <a:t> </a:t>
            </a:r>
            <a:r>
              <a:rPr lang="en-US" dirty="0" err="1"/>
              <a:t>unul</a:t>
            </a:r>
            <a:r>
              <a:rPr lang="en-US" dirty="0"/>
              <a:t> </a:t>
            </a:r>
            <a:r>
              <a:rPr lang="en-US" dirty="0" err="1"/>
              <a:t>dintre</a:t>
            </a:r>
            <a:r>
              <a:rPr lang="en-US" dirty="0"/>
              <a:t> SCR). </a:t>
            </a:r>
          </a:p>
          <a:p>
            <a:r>
              <a:rPr lang="en-US" dirty="0" err="1"/>
              <a:t>Tensiunea</a:t>
            </a:r>
            <a:r>
              <a:rPr lang="en-US" dirty="0"/>
              <a:t> </a:t>
            </a:r>
            <a:r>
              <a:rPr lang="en-US" dirty="0" err="1"/>
              <a:t>inversă</a:t>
            </a:r>
            <a:r>
              <a:rPr lang="en-US" dirty="0"/>
              <a:t>, care </a:t>
            </a:r>
            <a:r>
              <a:rPr lang="en-US" dirty="0" err="1"/>
              <a:t>provoacă</a:t>
            </a:r>
            <a:r>
              <a:rPr lang="en-US" dirty="0"/>
              <a:t> </a:t>
            </a:r>
            <a:r>
              <a:rPr lang="en-US" dirty="0" err="1"/>
              <a:t>comutarea</a:t>
            </a:r>
            <a:r>
              <a:rPr lang="en-US" dirty="0"/>
              <a:t> SCR, se </a:t>
            </a:r>
            <a:r>
              <a:rPr lang="en-US" dirty="0" err="1"/>
              <a:t>numește</a:t>
            </a:r>
            <a:r>
              <a:rPr lang="en-US" dirty="0"/>
              <a:t> </a:t>
            </a:r>
            <a:r>
              <a:rPr lang="en-US" dirty="0" err="1"/>
              <a:t>tensiune</a:t>
            </a:r>
            <a:r>
              <a:rPr lang="en-US" dirty="0"/>
              <a:t> de </a:t>
            </a:r>
            <a:r>
              <a:rPr lang="en-US" dirty="0" err="1"/>
              <a:t>comutație</a:t>
            </a:r>
            <a:r>
              <a:rPr lang="en-US" dirty="0"/>
              <a:t>. </a:t>
            </a:r>
          </a:p>
          <a:p>
            <a:r>
              <a:rPr lang="en-US" dirty="0" err="1"/>
              <a:t>În</a:t>
            </a:r>
            <a:r>
              <a:rPr lang="en-US" dirty="0"/>
              <a:t> </a:t>
            </a:r>
            <a:r>
              <a:rPr lang="en-US" dirty="0" err="1"/>
              <a:t>funcție</a:t>
            </a:r>
            <a:r>
              <a:rPr lang="en-US" dirty="0"/>
              <a:t> de </a:t>
            </a:r>
            <a:r>
              <a:rPr lang="en-US" dirty="0" err="1"/>
              <a:t>tipul</a:t>
            </a:r>
            <a:r>
              <a:rPr lang="en-US" dirty="0"/>
              <a:t> de </a:t>
            </a:r>
            <a:r>
              <a:rPr lang="en-US" dirty="0" err="1"/>
              <a:t>comutare</a:t>
            </a:r>
            <a:r>
              <a:rPr lang="en-US" dirty="0"/>
              <a:t> a SCR (</a:t>
            </a:r>
            <a:r>
              <a:rPr lang="en-US" dirty="0" err="1"/>
              <a:t>ciclică</a:t>
            </a:r>
            <a:r>
              <a:rPr lang="en-US" dirty="0"/>
              <a:t> </a:t>
            </a:r>
            <a:r>
              <a:rPr lang="en-US" dirty="0" err="1"/>
              <a:t>sau</a:t>
            </a:r>
            <a:r>
              <a:rPr lang="en-US" dirty="0"/>
              <a:t> </a:t>
            </a:r>
            <a:r>
              <a:rPr lang="en-US" dirty="0" err="1"/>
              <a:t>secvențială</a:t>
            </a:r>
            <a:r>
              <a:rPr lang="en-US" dirty="0"/>
              <a:t>), </a:t>
            </a:r>
            <a:r>
              <a:rPr lang="en-US" dirty="0" err="1"/>
              <a:t>metodele</a:t>
            </a:r>
            <a:r>
              <a:rPr lang="en-US" dirty="0"/>
              <a:t> de </a:t>
            </a:r>
            <a:r>
              <a:rPr lang="en-US" dirty="0" err="1"/>
              <a:t>comutare</a:t>
            </a:r>
            <a:r>
              <a:rPr lang="en-US" dirty="0"/>
              <a:t> sunt </a:t>
            </a:r>
            <a:r>
              <a:rPr lang="en-US" dirty="0" err="1"/>
              <a:t>clasificate</a:t>
            </a:r>
            <a:r>
              <a:rPr lang="en-US" dirty="0"/>
              <a:t> </a:t>
            </a:r>
            <a:r>
              <a:rPr lang="en-US" dirty="0" err="1"/>
              <a:t>în</a:t>
            </a:r>
            <a:r>
              <a:rPr lang="en-US" dirty="0"/>
              <a:t> </a:t>
            </a:r>
            <a:r>
              <a:rPr lang="en-US" dirty="0" err="1"/>
              <a:t>două</a:t>
            </a:r>
            <a:r>
              <a:rPr lang="en-US" dirty="0"/>
              <a:t> </a:t>
            </a:r>
            <a:r>
              <a:rPr lang="en-US" dirty="0" err="1"/>
              <a:t>tipuri</a:t>
            </a:r>
            <a:r>
              <a:rPr lang="en-US" dirty="0"/>
              <a:t> </a:t>
            </a:r>
            <a:r>
              <a:rPr lang="en-US" dirty="0" err="1"/>
              <a:t>majore</a:t>
            </a:r>
            <a:r>
              <a:rPr lang="en-US" dirty="0"/>
              <a:t>. </a:t>
            </a:r>
          </a:p>
          <a:p>
            <a:r>
              <a:rPr lang="en-US" dirty="0" err="1"/>
              <a:t>Comutație</a:t>
            </a:r>
            <a:r>
              <a:rPr lang="en-US" dirty="0"/>
              <a:t> natural</a:t>
            </a:r>
          </a:p>
          <a:p>
            <a:r>
              <a:rPr lang="en-US" dirty="0" err="1"/>
              <a:t>Comutație</a:t>
            </a:r>
            <a:r>
              <a:rPr lang="en-US" dirty="0"/>
              <a:t> </a:t>
            </a:r>
            <a:r>
              <a:rPr lang="en-US" dirty="0" err="1"/>
              <a:t>forțată</a:t>
            </a:r>
            <a:endParaRPr lang="en-US" dirty="0"/>
          </a:p>
        </p:txBody>
      </p:sp>
    </p:spTree>
    <p:extLst>
      <p:ext uri="{BB962C8B-B14F-4D97-AF65-F5344CB8AC3E}">
        <p14:creationId xmlns:p14="http://schemas.microsoft.com/office/powerpoint/2010/main" val="1340965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5312E11-FDE4-F06A-1151-585D1800038E}"/>
              </a:ext>
            </a:extLst>
          </p:cNvPr>
          <p:cNvSpPr>
            <a:spLocks noGrp="1"/>
          </p:cNvSpPr>
          <p:nvPr>
            <p:ph type="title"/>
          </p:nvPr>
        </p:nvSpPr>
        <p:spPr>
          <a:xfrm>
            <a:off x="838200" y="365126"/>
            <a:ext cx="10515600" cy="898410"/>
          </a:xfrm>
        </p:spPr>
        <p:txBody>
          <a:bodyPr/>
          <a:lstStyle/>
          <a:p>
            <a:r>
              <a:rPr lang="en-US" dirty="0"/>
              <a:t>Natural Commutation</a:t>
            </a:r>
          </a:p>
        </p:txBody>
      </p:sp>
      <p:sp>
        <p:nvSpPr>
          <p:cNvPr id="3" name="Substituent conținut 2">
            <a:extLst>
              <a:ext uri="{FF2B5EF4-FFF2-40B4-BE49-F238E27FC236}">
                <a16:creationId xmlns:a16="http://schemas.microsoft.com/office/drawing/2014/main" id="{9D9CDA0E-C216-24B9-8C4C-2859E5FB7B92}"/>
              </a:ext>
            </a:extLst>
          </p:cNvPr>
          <p:cNvSpPr>
            <a:spLocks noGrp="1"/>
          </p:cNvSpPr>
          <p:nvPr>
            <p:ph idx="1"/>
          </p:nvPr>
        </p:nvSpPr>
        <p:spPr>
          <a:xfrm>
            <a:off x="356063" y="1866728"/>
            <a:ext cx="10515600" cy="4880204"/>
          </a:xfrm>
        </p:spPr>
        <p:txBody>
          <a:bodyPr>
            <a:normAutofit fontScale="85000" lnSpcReduction="20000"/>
          </a:bodyPr>
          <a:lstStyle/>
          <a:p>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comutația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naturală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sursa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tensiunii</a:t>
            </a:r>
            <a:r>
              <a:rPr lang="en-US" dirty="0">
                <a:solidFill>
                  <a:srgbClr val="3C4043"/>
                </a:solidFill>
                <a:latin typeface="Roboto" panose="02000000000000000000" pitchFamily="2" charset="0"/>
              </a:rPr>
              <a:t> de </a:t>
            </a:r>
          </a:p>
          <a:p>
            <a:pPr marL="0" indent="0">
              <a:buNone/>
            </a:pPr>
            <a:r>
              <a:rPr lang="en-US" dirty="0" err="1">
                <a:solidFill>
                  <a:srgbClr val="3C4043"/>
                </a:solidFill>
                <a:latin typeface="Roboto" panose="02000000000000000000" pitchFamily="2" charset="0"/>
              </a:rPr>
              <a:t>comutație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însăși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sursa</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alimentare</a:t>
            </a:r>
            <a:r>
              <a:rPr lang="en-US" dirty="0">
                <a:solidFill>
                  <a:srgbClr val="3C4043"/>
                </a:solidFill>
                <a:latin typeface="Roboto" panose="02000000000000000000" pitchFamily="2" charset="0"/>
              </a:rPr>
              <a:t>.</a:t>
            </a:r>
          </a:p>
          <a:p>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Dacă</a:t>
            </a:r>
            <a:r>
              <a:rPr lang="en-US" dirty="0">
                <a:solidFill>
                  <a:srgbClr val="3C4043"/>
                </a:solidFill>
                <a:latin typeface="Roboto" panose="02000000000000000000" pitchFamily="2" charset="0"/>
              </a:rPr>
              <a:t> SCR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conectat</a:t>
            </a:r>
            <a:r>
              <a:rPr lang="en-US" dirty="0">
                <a:solidFill>
                  <a:srgbClr val="3C4043"/>
                </a:solidFill>
                <a:latin typeface="Roboto" panose="02000000000000000000" pitchFamily="2" charset="0"/>
              </a:rPr>
              <a:t> la o </a:t>
            </a:r>
            <a:r>
              <a:rPr lang="en-US" dirty="0" err="1">
                <a:solidFill>
                  <a:srgbClr val="3C4043"/>
                </a:solidFill>
                <a:latin typeface="Roboto" panose="02000000000000000000" pitchFamily="2" charset="0"/>
              </a:rPr>
              <a:t>sursă</a:t>
            </a:r>
            <a:r>
              <a:rPr lang="en-US" dirty="0">
                <a:solidFill>
                  <a:srgbClr val="3C4043"/>
                </a:solidFill>
                <a:latin typeface="Roboto" panose="02000000000000000000" pitchFamily="2" charset="0"/>
              </a:rPr>
              <a:t> de CA, la </a:t>
            </a:r>
          </a:p>
          <a:p>
            <a:pPr marL="0" indent="0">
              <a:buNone/>
            </a:pPr>
            <a:r>
              <a:rPr lang="en-US" dirty="0" err="1">
                <a:solidFill>
                  <a:srgbClr val="3C4043"/>
                </a:solidFill>
                <a:latin typeface="Roboto" panose="02000000000000000000" pitchFamily="2" charset="0"/>
              </a:rPr>
              <a:t>fiecare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sfârșit</a:t>
            </a:r>
            <a:r>
              <a:rPr lang="en-US" dirty="0">
                <a:solidFill>
                  <a:srgbClr val="3C4043"/>
                </a:solidFill>
                <a:latin typeface="Roboto" panose="02000000000000000000" pitchFamily="2" charset="0"/>
              </a:rPr>
              <a:t> al </a:t>
            </a:r>
            <a:r>
              <a:rPr lang="en-US" dirty="0" err="1">
                <a:solidFill>
                  <a:srgbClr val="3C4043"/>
                </a:solidFill>
                <a:latin typeface="Roboto" panose="02000000000000000000" pitchFamily="2" charset="0"/>
              </a:rPr>
              <a:t>semiciclului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pozitiv</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curentul</a:t>
            </a:r>
            <a:r>
              <a:rPr lang="en-US" dirty="0">
                <a:solidFill>
                  <a:srgbClr val="3C4043"/>
                </a:solidFill>
                <a:latin typeface="Roboto" panose="02000000000000000000" pitchFamily="2" charset="0"/>
              </a:rPr>
              <a:t> </a:t>
            </a:r>
          </a:p>
          <a:p>
            <a:pPr marL="0" indent="0">
              <a:buNone/>
            </a:pPr>
            <a:r>
              <a:rPr lang="en-US" dirty="0" err="1">
                <a:solidFill>
                  <a:srgbClr val="3C4043"/>
                </a:solidFill>
                <a:latin typeface="Roboto" panose="02000000000000000000" pitchFamily="2" charset="0"/>
              </a:rPr>
              <a:t>anodului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devine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mod natural zero (</a:t>
            </a:r>
            <a:r>
              <a:rPr lang="en-US" dirty="0" err="1">
                <a:solidFill>
                  <a:srgbClr val="3C4043"/>
                </a:solidFill>
                <a:latin typeface="Roboto" panose="02000000000000000000" pitchFamily="2" charset="0"/>
              </a:rPr>
              <a:t>datorită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naturii</a:t>
            </a:r>
            <a:r>
              <a:rPr lang="en-US" dirty="0">
                <a:solidFill>
                  <a:srgbClr val="3C4043"/>
                </a:solidFill>
                <a:latin typeface="Roboto" panose="02000000000000000000" pitchFamily="2" charset="0"/>
              </a:rPr>
              <a:t> alternative a </a:t>
            </a:r>
            <a:r>
              <a:rPr lang="en-US" dirty="0" err="1">
                <a:solidFill>
                  <a:srgbClr val="3C4043"/>
                </a:solidFill>
                <a:latin typeface="Roboto" panose="02000000000000000000" pitchFamily="2" charset="0"/>
              </a:rPr>
              <a:t>sursei</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curent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alternativ</a:t>
            </a:r>
            <a:r>
              <a:rPr lang="en-US" dirty="0">
                <a:solidFill>
                  <a:srgbClr val="3C4043"/>
                </a:solidFill>
                <a:latin typeface="Roboto" panose="02000000000000000000" pitchFamily="2" charset="0"/>
              </a:rPr>
              <a:t>). Pe </a:t>
            </a:r>
            <a:r>
              <a:rPr lang="en-US" dirty="0" err="1">
                <a:solidFill>
                  <a:srgbClr val="3C4043"/>
                </a:solidFill>
                <a:latin typeface="Roboto" panose="02000000000000000000" pitchFamily="2" charset="0"/>
              </a:rPr>
              <a:t>măsură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curentul</a:t>
            </a:r>
            <a:r>
              <a:rPr lang="en-US" dirty="0">
                <a:solidFill>
                  <a:srgbClr val="3C4043"/>
                </a:solidFill>
                <a:latin typeface="Roboto" panose="02000000000000000000" pitchFamily="2" charset="0"/>
              </a:rPr>
              <a:t> din circuit </a:t>
            </a:r>
            <a:r>
              <a:rPr lang="en-US" dirty="0" err="1">
                <a:solidFill>
                  <a:srgbClr val="3C4043"/>
                </a:solidFill>
                <a:latin typeface="Roboto" panose="02000000000000000000" pitchFamily="2" charset="0"/>
              </a:rPr>
              <a:t>trece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prin</a:t>
            </a:r>
            <a:r>
              <a:rPr lang="en-US" dirty="0">
                <a:solidFill>
                  <a:srgbClr val="3C4043"/>
                </a:solidFill>
                <a:latin typeface="Roboto" panose="02000000000000000000" pitchFamily="2" charset="0"/>
              </a:rPr>
              <a:t> zero natural, o </a:t>
            </a:r>
            <a:r>
              <a:rPr lang="en-US" dirty="0" err="1">
                <a:solidFill>
                  <a:srgbClr val="3C4043"/>
                </a:solidFill>
                <a:latin typeface="Roboto" panose="02000000000000000000" pitchFamily="2" charset="0"/>
              </a:rPr>
              <a:t>tensiune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inversă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aplicată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imediat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peste</a:t>
            </a:r>
            <a:r>
              <a:rPr lang="en-US" dirty="0">
                <a:solidFill>
                  <a:srgbClr val="3C4043"/>
                </a:solidFill>
                <a:latin typeface="Roboto" panose="02000000000000000000" pitchFamily="2" charset="0"/>
              </a:rPr>
              <a:t> SCR (</a:t>
            </a:r>
            <a:r>
              <a:rPr lang="en-US" dirty="0" err="1">
                <a:solidFill>
                  <a:srgbClr val="3C4043"/>
                </a:solidFill>
                <a:latin typeface="Roboto" panose="02000000000000000000" pitchFamily="2" charset="0"/>
              </a:rPr>
              <a:t>datorită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semiciclului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negativ</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Aceste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condiții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dezactivează</a:t>
            </a:r>
            <a:r>
              <a:rPr lang="en-US" dirty="0">
                <a:solidFill>
                  <a:srgbClr val="3C4043"/>
                </a:solidFill>
                <a:latin typeface="Roboto" panose="02000000000000000000" pitchFamily="2" charset="0"/>
              </a:rPr>
              <a:t> SCR. </a:t>
            </a:r>
          </a:p>
          <a:p>
            <a:r>
              <a:rPr lang="en-US" dirty="0" err="1">
                <a:solidFill>
                  <a:srgbClr val="3C4043"/>
                </a:solidFill>
                <a:latin typeface="Roboto" panose="02000000000000000000" pitchFamily="2" charset="0"/>
              </a:rPr>
              <a:t>Această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metodă</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comutare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denumită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comutație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sursă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sau</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comutație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linie</a:t>
            </a:r>
            <a:r>
              <a:rPr lang="en-US" dirty="0">
                <a:solidFill>
                  <a:srgbClr val="3C4043"/>
                </a:solidFill>
                <a:latin typeface="Roboto" panose="02000000000000000000" pitchFamily="2" charset="0"/>
              </a:rPr>
              <a:t> AC </a:t>
            </a:r>
            <a:r>
              <a:rPr lang="en-US" dirty="0" err="1">
                <a:solidFill>
                  <a:srgbClr val="3C4043"/>
                </a:solidFill>
                <a:latin typeface="Roboto" panose="02000000000000000000" pitchFamily="2" charset="0"/>
              </a:rPr>
              <a:t>sau</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comutație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clasa</a:t>
            </a:r>
            <a:r>
              <a:rPr lang="en-US" dirty="0">
                <a:solidFill>
                  <a:srgbClr val="3C4043"/>
                </a:solidFill>
                <a:latin typeface="Roboto" panose="02000000000000000000" pitchFamily="2" charset="0"/>
              </a:rPr>
              <a:t> F.</a:t>
            </a:r>
          </a:p>
          <a:p>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Pentru</a:t>
            </a:r>
            <a:r>
              <a:rPr lang="en-US" dirty="0">
                <a:solidFill>
                  <a:srgbClr val="3C4043"/>
                </a:solidFill>
                <a:latin typeface="Roboto" panose="02000000000000000000" pitchFamily="2" charset="0"/>
              </a:rPr>
              <a:t> o </a:t>
            </a:r>
            <a:r>
              <a:rPr lang="en-US" dirty="0" err="1">
                <a:solidFill>
                  <a:srgbClr val="3C4043"/>
                </a:solidFill>
                <a:latin typeface="Roboto" panose="02000000000000000000" pitchFamily="2" charset="0"/>
              </a:rPr>
              <a:t>comutare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naturală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reușită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timpul</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oprire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tOFF</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trebuie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să</a:t>
            </a:r>
            <a:r>
              <a:rPr lang="en-US" dirty="0">
                <a:solidFill>
                  <a:srgbClr val="3C4043"/>
                </a:solidFill>
                <a:latin typeface="Roboto" panose="02000000000000000000" pitchFamily="2" charset="0"/>
              </a:rPr>
              <a:t> fie </a:t>
            </a:r>
            <a:r>
              <a:rPr lang="en-US" dirty="0" err="1">
                <a:solidFill>
                  <a:srgbClr val="3C4043"/>
                </a:solidFill>
                <a:latin typeface="Roboto" panose="02000000000000000000" pitchFamily="2" charset="0"/>
              </a:rPr>
              <a:t>mai</a:t>
            </a:r>
            <a:r>
              <a:rPr lang="en-US" dirty="0">
                <a:solidFill>
                  <a:srgbClr val="3C4043"/>
                </a:solidFill>
                <a:latin typeface="Roboto" panose="02000000000000000000" pitchFamily="2" charset="0"/>
              </a:rPr>
              <a:t> mic </a:t>
            </a:r>
            <a:r>
              <a:rPr lang="en-US" dirty="0" err="1">
                <a:solidFill>
                  <a:srgbClr val="3C4043"/>
                </a:solidFill>
                <a:latin typeface="Roboto" panose="02000000000000000000" pitchFamily="2" charset="0"/>
              </a:rPr>
              <a:t>decât</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durata</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jumătății</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ciclu</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alimentare</a:t>
            </a:r>
            <a:r>
              <a:rPr lang="en-US" dirty="0">
                <a:solidFill>
                  <a:srgbClr val="3C4043"/>
                </a:solidFill>
                <a:latin typeface="Roboto" panose="02000000000000000000" pitchFamily="2" charset="0"/>
              </a:rPr>
              <a:t>.</a:t>
            </a:r>
          </a:p>
          <a:p>
            <a:r>
              <a:rPr lang="en-US" dirty="0" err="1">
                <a:solidFill>
                  <a:srgbClr val="3C4043"/>
                </a:solidFill>
                <a:latin typeface="Roboto" panose="02000000000000000000" pitchFamily="2" charset="0"/>
              </a:rPr>
              <a:t>Această</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comutare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posibilă</a:t>
            </a:r>
            <a:r>
              <a:rPr lang="en-US" dirty="0">
                <a:solidFill>
                  <a:srgbClr val="3C4043"/>
                </a:solidFill>
                <a:latin typeface="Roboto" panose="02000000000000000000" pitchFamily="2" charset="0"/>
              </a:rPr>
              <a:t> cu </a:t>
            </a:r>
            <a:r>
              <a:rPr lang="en-US" dirty="0" err="1">
                <a:solidFill>
                  <a:srgbClr val="3C4043"/>
                </a:solidFill>
                <a:latin typeface="Roboto" panose="02000000000000000000" pitchFamily="2" charset="0"/>
              </a:rPr>
              <a:t>invertoare</a:t>
            </a:r>
            <a:r>
              <a:rPr lang="en-US" dirty="0">
                <a:solidFill>
                  <a:srgbClr val="3C4043"/>
                </a:solidFill>
                <a:latin typeface="Roboto" panose="02000000000000000000" pitchFamily="2" charset="0"/>
              </a:rPr>
              <a:t> cu </a:t>
            </a:r>
            <a:r>
              <a:rPr lang="en-US" dirty="0" err="1">
                <a:solidFill>
                  <a:srgbClr val="3C4043"/>
                </a:solidFill>
                <a:latin typeface="Roboto" panose="02000000000000000000" pitchFamily="2" charset="0"/>
              </a:rPr>
              <a:t>comutație</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linie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redresoare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controlate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cicloconvertoare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și</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regulatoare</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tensiune</a:t>
            </a:r>
            <a:r>
              <a:rPr lang="en-US" dirty="0">
                <a:solidFill>
                  <a:srgbClr val="3C4043"/>
                </a:solidFill>
                <a:latin typeface="Roboto" panose="02000000000000000000" pitchFamily="2" charset="0"/>
              </a:rPr>
              <a:t> AC </a:t>
            </a:r>
            <a:r>
              <a:rPr lang="en-US" dirty="0" err="1">
                <a:solidFill>
                  <a:srgbClr val="3C4043"/>
                </a:solidFill>
                <a:latin typeface="Roboto" panose="02000000000000000000" pitchFamily="2" charset="0"/>
              </a:rPr>
              <a:t>deoarece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sursa</a:t>
            </a:r>
            <a:r>
              <a:rPr lang="en-US" dirty="0">
                <a:solidFill>
                  <a:srgbClr val="3C4043"/>
                </a:solidFill>
                <a:latin typeface="Roboto" panose="02000000000000000000" pitchFamily="2" charset="0"/>
              </a:rPr>
              <a:t> de </a:t>
            </a:r>
            <a:r>
              <a:rPr lang="en-US" dirty="0" err="1">
                <a:solidFill>
                  <a:srgbClr val="3C4043"/>
                </a:solidFill>
                <a:latin typeface="Roboto" panose="02000000000000000000" pitchFamily="2" charset="0"/>
              </a:rPr>
              <a:t>alimentare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este</a:t>
            </a:r>
            <a:r>
              <a:rPr lang="en-US" dirty="0">
                <a:solidFill>
                  <a:srgbClr val="3C4043"/>
                </a:solidFill>
                <a:latin typeface="Roboto" panose="02000000000000000000" pitchFamily="2" charset="0"/>
              </a:rPr>
              <a:t> AC </a:t>
            </a:r>
            <a:r>
              <a:rPr lang="en-US" dirty="0" err="1">
                <a:solidFill>
                  <a:srgbClr val="3C4043"/>
                </a:solidFill>
                <a:latin typeface="Roboto" panose="02000000000000000000" pitchFamily="2" charset="0"/>
              </a:rPr>
              <a:t>în</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toate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aceste</a:t>
            </a:r>
            <a:r>
              <a:rPr lang="en-US" dirty="0">
                <a:solidFill>
                  <a:srgbClr val="3C4043"/>
                </a:solidFill>
                <a:latin typeface="Roboto" panose="02000000000000000000" pitchFamily="2" charset="0"/>
              </a:rPr>
              <a:t> </a:t>
            </a:r>
            <a:r>
              <a:rPr lang="en-US" dirty="0" err="1">
                <a:solidFill>
                  <a:srgbClr val="3C4043"/>
                </a:solidFill>
                <a:latin typeface="Roboto" panose="02000000000000000000" pitchFamily="2" charset="0"/>
              </a:rPr>
              <a:t>convertoare</a:t>
            </a:r>
            <a:r>
              <a:rPr lang="en-US" dirty="0">
                <a:solidFill>
                  <a:srgbClr val="3C4043"/>
                </a:solidFill>
                <a:latin typeface="Roboto" panose="02000000000000000000" pitchFamily="2" charset="0"/>
              </a:rPr>
              <a:t>.</a:t>
            </a:r>
            <a:endParaRPr lang="en-US" dirty="0"/>
          </a:p>
        </p:txBody>
      </p:sp>
      <p:pic>
        <p:nvPicPr>
          <p:cNvPr id="5122" name="Picture 2">
            <a:extLst>
              <a:ext uri="{FF2B5EF4-FFF2-40B4-BE49-F238E27FC236}">
                <a16:creationId xmlns:a16="http://schemas.microsoft.com/office/drawing/2014/main" id="{B734CED9-D266-D903-1EB8-12C1F7DFC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930" y="111068"/>
            <a:ext cx="50768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351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9D945B4-9AB0-57F6-07B3-A07E0CB1A319}"/>
              </a:ext>
            </a:extLst>
          </p:cNvPr>
          <p:cNvSpPr>
            <a:spLocks noGrp="1"/>
          </p:cNvSpPr>
          <p:nvPr>
            <p:ph type="title"/>
          </p:nvPr>
        </p:nvSpPr>
        <p:spPr>
          <a:xfrm>
            <a:off x="838200" y="365126"/>
            <a:ext cx="10515600" cy="831908"/>
          </a:xfrm>
        </p:spPr>
        <p:txBody>
          <a:bodyPr>
            <a:normAutofit fontScale="90000"/>
          </a:bodyPr>
          <a:lstStyle/>
          <a:p>
            <a:r>
              <a:rPr lang="en-US" b="1" dirty="0">
                <a:solidFill>
                  <a:srgbClr val="34444C"/>
                </a:solidFill>
                <a:latin typeface="Open Sans" panose="020B0606030504020204" pitchFamily="34" charset="0"/>
              </a:rPr>
              <a:t>Forced Commutation</a:t>
            </a:r>
            <a:br>
              <a:rPr lang="en-US" b="1" dirty="0">
                <a:solidFill>
                  <a:srgbClr val="34444C"/>
                </a:solidFill>
                <a:latin typeface="Open Sans" panose="020B0606030504020204" pitchFamily="34" charset="0"/>
              </a:rPr>
            </a:br>
            <a:endParaRPr lang="en-US" dirty="0"/>
          </a:p>
        </p:txBody>
      </p:sp>
      <p:sp>
        <p:nvSpPr>
          <p:cNvPr id="3" name="Substituent conținut 2">
            <a:extLst>
              <a:ext uri="{FF2B5EF4-FFF2-40B4-BE49-F238E27FC236}">
                <a16:creationId xmlns:a16="http://schemas.microsoft.com/office/drawing/2014/main" id="{5EF8DF67-D65E-C471-D465-51DC16700BCA}"/>
              </a:ext>
            </a:extLst>
          </p:cNvPr>
          <p:cNvSpPr>
            <a:spLocks noGrp="1"/>
          </p:cNvSpPr>
          <p:nvPr>
            <p:ph idx="1"/>
          </p:nvPr>
        </p:nvSpPr>
        <p:spPr>
          <a:xfrm>
            <a:off x="838200" y="798022"/>
            <a:ext cx="10515600" cy="5868785"/>
          </a:xfrm>
        </p:spPr>
        <p:txBody>
          <a:bodyPr>
            <a:normAutofit fontScale="92500" lnSpcReduction="20000"/>
          </a:bodyPr>
          <a:lstStyle/>
          <a:p>
            <a:r>
              <a:rPr lang="en-US" dirty="0" err="1"/>
              <a:t>În</a:t>
            </a:r>
            <a:r>
              <a:rPr lang="en-US" dirty="0"/>
              <a:t> </a:t>
            </a:r>
            <a:r>
              <a:rPr lang="en-US" dirty="0" err="1"/>
              <a:t>cazul</a:t>
            </a:r>
            <a:r>
              <a:rPr lang="en-US" dirty="0"/>
              <a:t> </a:t>
            </a:r>
            <a:r>
              <a:rPr lang="en-US" dirty="0" err="1"/>
              <a:t>circuitelor</a:t>
            </a:r>
            <a:r>
              <a:rPr lang="en-US" dirty="0"/>
              <a:t> de CC, nu </a:t>
            </a:r>
            <a:r>
              <a:rPr lang="en-US" dirty="0" err="1"/>
              <a:t>există</a:t>
            </a:r>
            <a:r>
              <a:rPr lang="en-US" dirty="0"/>
              <a:t> un </a:t>
            </a:r>
            <a:r>
              <a:rPr lang="en-US" dirty="0" err="1"/>
              <a:t>curent</a:t>
            </a:r>
            <a:r>
              <a:rPr lang="en-US" dirty="0"/>
              <a:t> natural zero </a:t>
            </a:r>
            <a:r>
              <a:rPr lang="en-US" dirty="0" err="1"/>
              <a:t>pentru</a:t>
            </a:r>
            <a:r>
              <a:rPr lang="en-US" dirty="0"/>
              <a:t> a </a:t>
            </a:r>
            <a:r>
              <a:rPr lang="en-US" dirty="0" err="1"/>
              <a:t>opri</a:t>
            </a:r>
            <a:r>
              <a:rPr lang="en-US" dirty="0"/>
              <a:t> SCR-</a:t>
            </a:r>
            <a:r>
              <a:rPr lang="en-US" dirty="0" err="1"/>
              <a:t>ul</a:t>
            </a:r>
            <a:r>
              <a:rPr lang="en-US" dirty="0"/>
              <a:t>. </a:t>
            </a:r>
            <a:r>
              <a:rPr lang="en-US" dirty="0" err="1"/>
              <a:t>În</a:t>
            </a:r>
            <a:r>
              <a:rPr lang="en-US" dirty="0"/>
              <a:t> </a:t>
            </a:r>
            <a:r>
              <a:rPr lang="en-US" dirty="0" err="1"/>
              <a:t>astfel</a:t>
            </a:r>
            <a:r>
              <a:rPr lang="en-US" dirty="0"/>
              <a:t> de </a:t>
            </a:r>
            <a:r>
              <a:rPr lang="en-US" dirty="0" err="1"/>
              <a:t>circuite</a:t>
            </a:r>
            <a:r>
              <a:rPr lang="en-US" dirty="0"/>
              <a:t>, </a:t>
            </a:r>
            <a:r>
              <a:rPr lang="en-US" dirty="0" err="1"/>
              <a:t>curentul</a:t>
            </a:r>
            <a:r>
              <a:rPr lang="en-US" dirty="0"/>
              <a:t> direct </a:t>
            </a:r>
            <a:r>
              <a:rPr lang="en-US" dirty="0" err="1"/>
              <a:t>trebuie</a:t>
            </a:r>
            <a:r>
              <a:rPr lang="en-US" dirty="0"/>
              <a:t> </a:t>
            </a:r>
            <a:r>
              <a:rPr lang="en-US" dirty="0" err="1"/>
              <a:t>forțat</a:t>
            </a:r>
            <a:r>
              <a:rPr lang="en-US" dirty="0"/>
              <a:t> la zero cu un circuit extern (</a:t>
            </a:r>
            <a:r>
              <a:rPr lang="en-US" dirty="0" err="1"/>
              <a:t>cunoscut</a:t>
            </a:r>
            <a:r>
              <a:rPr lang="en-US" dirty="0"/>
              <a:t> sub </a:t>
            </a:r>
            <a:r>
              <a:rPr lang="en-US" dirty="0" err="1"/>
              <a:t>numele</a:t>
            </a:r>
            <a:r>
              <a:rPr lang="en-US" dirty="0"/>
              <a:t> de Circuit de </a:t>
            </a:r>
            <a:r>
              <a:rPr lang="en-US" dirty="0" err="1"/>
              <a:t>comutație</a:t>
            </a:r>
            <a:r>
              <a:rPr lang="en-US" dirty="0"/>
              <a:t>) </a:t>
            </a:r>
            <a:r>
              <a:rPr lang="en-US" dirty="0" err="1"/>
              <a:t>pentru</a:t>
            </a:r>
            <a:r>
              <a:rPr lang="en-US" dirty="0"/>
              <a:t> a </a:t>
            </a:r>
            <a:r>
              <a:rPr lang="en-US" dirty="0" err="1"/>
              <a:t>comuta</a:t>
            </a:r>
            <a:r>
              <a:rPr lang="en-US" dirty="0"/>
              <a:t> SCR. De </a:t>
            </a:r>
            <a:r>
              <a:rPr lang="en-US" dirty="0" err="1"/>
              <a:t>aici</a:t>
            </a:r>
            <a:r>
              <a:rPr lang="en-US" dirty="0"/>
              <a:t> </a:t>
            </a:r>
            <a:r>
              <a:rPr lang="en-US" dirty="0" err="1"/>
              <a:t>și</a:t>
            </a:r>
            <a:r>
              <a:rPr lang="en-US" dirty="0"/>
              <a:t> </a:t>
            </a:r>
            <a:r>
              <a:rPr lang="en-US" dirty="0" err="1"/>
              <a:t>numele</a:t>
            </a:r>
            <a:r>
              <a:rPr lang="en-US" dirty="0"/>
              <a:t>, </a:t>
            </a:r>
            <a:r>
              <a:rPr lang="en-US" dirty="0" err="1"/>
              <a:t>Comutație</a:t>
            </a:r>
            <a:r>
              <a:rPr lang="en-US" dirty="0"/>
              <a:t> </a:t>
            </a:r>
            <a:r>
              <a:rPr lang="en-US" dirty="0" err="1"/>
              <a:t>forțată</a:t>
            </a:r>
            <a:r>
              <a:rPr lang="en-US" dirty="0"/>
              <a:t>.</a:t>
            </a:r>
          </a:p>
          <a:p>
            <a:r>
              <a:rPr lang="en-US" dirty="0"/>
              <a:t>Acest circuit de </a:t>
            </a:r>
            <a:r>
              <a:rPr lang="en-US" dirty="0" err="1"/>
              <a:t>comutație</a:t>
            </a:r>
            <a:r>
              <a:rPr lang="en-US" dirty="0"/>
              <a:t> </a:t>
            </a:r>
            <a:r>
              <a:rPr lang="en-US" dirty="0" err="1"/>
              <a:t>este</a:t>
            </a:r>
            <a:r>
              <a:rPr lang="en-US" dirty="0"/>
              <a:t> format din </a:t>
            </a:r>
            <a:r>
              <a:rPr lang="en-US" dirty="0" err="1"/>
              <a:t>componente</a:t>
            </a:r>
            <a:r>
              <a:rPr lang="en-US" dirty="0"/>
              <a:t> precum </a:t>
            </a:r>
            <a:r>
              <a:rPr lang="en-US" dirty="0" err="1"/>
              <a:t>inductori</a:t>
            </a:r>
            <a:r>
              <a:rPr lang="en-US" dirty="0"/>
              <a:t> </a:t>
            </a:r>
            <a:r>
              <a:rPr lang="en-US" dirty="0" err="1"/>
              <a:t>și</a:t>
            </a:r>
            <a:r>
              <a:rPr lang="en-US" dirty="0"/>
              <a:t> </a:t>
            </a:r>
            <a:r>
              <a:rPr lang="en-US" dirty="0" err="1"/>
              <a:t>condensatori</a:t>
            </a:r>
            <a:r>
              <a:rPr lang="en-US" dirty="0"/>
              <a:t> </a:t>
            </a:r>
            <a:r>
              <a:rPr lang="en-US" dirty="0" err="1"/>
              <a:t>și</a:t>
            </a:r>
            <a:r>
              <a:rPr lang="en-US" dirty="0"/>
              <a:t> se </a:t>
            </a:r>
            <a:r>
              <a:rPr lang="en-US" dirty="0" err="1"/>
              <a:t>numesc</a:t>
            </a:r>
            <a:r>
              <a:rPr lang="en-US" dirty="0"/>
              <a:t> </a:t>
            </a:r>
            <a:r>
              <a:rPr lang="en-US" dirty="0" err="1"/>
              <a:t>Componente</a:t>
            </a:r>
            <a:r>
              <a:rPr lang="en-US" dirty="0"/>
              <a:t> </a:t>
            </a:r>
            <a:r>
              <a:rPr lang="en-US" dirty="0" err="1"/>
              <a:t>comutatoare</a:t>
            </a:r>
            <a:r>
              <a:rPr lang="en-US" dirty="0"/>
              <a:t>. </a:t>
            </a:r>
            <a:r>
              <a:rPr lang="en-US" dirty="0" err="1"/>
              <a:t>Aceste</a:t>
            </a:r>
            <a:r>
              <a:rPr lang="en-US" dirty="0"/>
              <a:t> </a:t>
            </a:r>
            <a:r>
              <a:rPr lang="en-US" dirty="0" err="1"/>
              <a:t>componente</a:t>
            </a:r>
            <a:r>
              <a:rPr lang="en-US" dirty="0"/>
              <a:t> de </a:t>
            </a:r>
            <a:r>
              <a:rPr lang="en-US" dirty="0" err="1"/>
              <a:t>comutare</a:t>
            </a:r>
            <a:r>
              <a:rPr lang="en-US" dirty="0"/>
              <a:t> </a:t>
            </a:r>
            <a:r>
              <a:rPr lang="en-US" dirty="0" err="1"/>
              <a:t>determină</a:t>
            </a:r>
            <a:r>
              <a:rPr lang="en-US" dirty="0"/>
              <a:t> </a:t>
            </a:r>
            <a:r>
              <a:rPr lang="en-US" dirty="0" err="1"/>
              <a:t>aplicarea</a:t>
            </a:r>
            <a:r>
              <a:rPr lang="en-US" dirty="0"/>
              <a:t> </a:t>
            </a:r>
            <a:r>
              <a:rPr lang="en-US" dirty="0" err="1"/>
              <a:t>unei</a:t>
            </a:r>
            <a:r>
              <a:rPr lang="en-US" dirty="0"/>
              <a:t> </a:t>
            </a:r>
            <a:r>
              <a:rPr lang="en-US" dirty="0" err="1"/>
              <a:t>tensiuni</a:t>
            </a:r>
            <a:r>
              <a:rPr lang="en-US" dirty="0"/>
              <a:t> inverse pe SCR, care </a:t>
            </a:r>
            <a:r>
              <a:rPr lang="en-US" dirty="0" err="1"/>
              <a:t>aduce</a:t>
            </a:r>
            <a:r>
              <a:rPr lang="en-US" dirty="0"/>
              <a:t> </a:t>
            </a:r>
            <a:r>
              <a:rPr lang="en-US" dirty="0" err="1"/>
              <a:t>imediat</a:t>
            </a:r>
            <a:r>
              <a:rPr lang="en-US" dirty="0"/>
              <a:t> </a:t>
            </a:r>
            <a:r>
              <a:rPr lang="en-US" dirty="0" err="1"/>
              <a:t>curentul</a:t>
            </a:r>
            <a:r>
              <a:rPr lang="en-US" dirty="0"/>
              <a:t> din SCR la zero.</a:t>
            </a:r>
          </a:p>
          <a:p>
            <a:r>
              <a:rPr lang="en-US" dirty="0" err="1"/>
              <a:t>În</a:t>
            </a:r>
            <a:r>
              <a:rPr lang="en-US" dirty="0"/>
              <a:t> </a:t>
            </a:r>
            <a:r>
              <a:rPr lang="en-US" dirty="0" err="1"/>
              <a:t>funcție</a:t>
            </a:r>
            <a:r>
              <a:rPr lang="en-US" dirty="0"/>
              <a:t> de </a:t>
            </a:r>
            <a:r>
              <a:rPr lang="en-US" dirty="0" err="1"/>
              <a:t>procesul</a:t>
            </a:r>
            <a:r>
              <a:rPr lang="en-US" dirty="0"/>
              <a:t> de </a:t>
            </a:r>
            <a:r>
              <a:rPr lang="en-US" dirty="0" err="1"/>
              <a:t>obținere</a:t>
            </a:r>
            <a:r>
              <a:rPr lang="en-US" dirty="0"/>
              <a:t> a </a:t>
            </a:r>
            <a:r>
              <a:rPr lang="en-US" dirty="0" err="1"/>
              <a:t>curentului</a:t>
            </a:r>
            <a:r>
              <a:rPr lang="en-US" dirty="0"/>
              <a:t> zero </a:t>
            </a:r>
            <a:r>
              <a:rPr lang="en-US" dirty="0" err="1"/>
              <a:t>în</a:t>
            </a:r>
            <a:r>
              <a:rPr lang="en-US" dirty="0"/>
              <a:t> SCR </a:t>
            </a:r>
            <a:r>
              <a:rPr lang="en-US" dirty="0" err="1"/>
              <a:t>și</a:t>
            </a:r>
            <a:r>
              <a:rPr lang="en-US" dirty="0"/>
              <a:t> de </a:t>
            </a:r>
            <a:r>
              <a:rPr lang="en-US" dirty="0" err="1"/>
              <a:t>aranjarea</a:t>
            </a:r>
            <a:r>
              <a:rPr lang="en-US" dirty="0"/>
              <a:t> </a:t>
            </a:r>
            <a:r>
              <a:rPr lang="en-US" dirty="0" err="1"/>
              <a:t>componentelor</a:t>
            </a:r>
            <a:r>
              <a:rPr lang="en-US" dirty="0"/>
              <a:t> </a:t>
            </a:r>
            <a:r>
              <a:rPr lang="en-US" dirty="0" err="1"/>
              <a:t>comutatoare</a:t>
            </a:r>
            <a:r>
              <a:rPr lang="en-US" dirty="0"/>
              <a:t>, </a:t>
            </a:r>
            <a:r>
              <a:rPr lang="en-US" dirty="0" err="1"/>
              <a:t>comutația</a:t>
            </a:r>
            <a:r>
              <a:rPr lang="en-US" dirty="0"/>
              <a:t> </a:t>
            </a:r>
            <a:r>
              <a:rPr lang="en-US" dirty="0" err="1"/>
              <a:t>forțată</a:t>
            </a:r>
            <a:r>
              <a:rPr lang="en-US" dirty="0"/>
              <a:t> </a:t>
            </a:r>
            <a:r>
              <a:rPr lang="en-US" dirty="0" err="1"/>
              <a:t>este</a:t>
            </a:r>
            <a:r>
              <a:rPr lang="en-US" dirty="0"/>
              <a:t> </a:t>
            </a:r>
            <a:r>
              <a:rPr lang="en-US" dirty="0" err="1"/>
              <a:t>clasificată</a:t>
            </a:r>
            <a:r>
              <a:rPr lang="en-US" dirty="0"/>
              <a:t> </a:t>
            </a:r>
            <a:r>
              <a:rPr lang="en-US" dirty="0" err="1"/>
              <a:t>în</a:t>
            </a:r>
            <a:r>
              <a:rPr lang="en-US" dirty="0"/>
              <a:t> </a:t>
            </a:r>
            <a:r>
              <a:rPr lang="en-US" dirty="0" err="1"/>
              <a:t>diferite</a:t>
            </a:r>
            <a:r>
              <a:rPr lang="en-US" dirty="0"/>
              <a:t> </a:t>
            </a:r>
            <a:r>
              <a:rPr lang="en-US" dirty="0" err="1"/>
              <a:t>tipuri</a:t>
            </a:r>
            <a:r>
              <a:rPr lang="en-US" dirty="0"/>
              <a:t>. </a:t>
            </a:r>
          </a:p>
          <a:p>
            <a:pPr marL="0" indent="0">
              <a:buNone/>
            </a:pPr>
            <a:endParaRPr lang="en-US" dirty="0"/>
          </a:p>
          <a:p>
            <a:r>
              <a:rPr lang="en-US" dirty="0" err="1"/>
              <a:t>Clasa</a:t>
            </a:r>
            <a:r>
              <a:rPr lang="en-US" dirty="0"/>
              <a:t> A – </a:t>
            </a:r>
            <a:r>
              <a:rPr lang="en-US" dirty="0" err="1"/>
              <a:t>Autocomutație</a:t>
            </a:r>
            <a:r>
              <a:rPr lang="en-US" dirty="0"/>
              <a:t> </a:t>
            </a:r>
            <a:r>
              <a:rPr lang="en-US" dirty="0" err="1"/>
              <a:t>prin</a:t>
            </a:r>
            <a:r>
              <a:rPr lang="en-US" dirty="0"/>
              <a:t> </a:t>
            </a:r>
            <a:r>
              <a:rPr lang="en-US" dirty="0" err="1"/>
              <a:t>rezonarea</a:t>
            </a:r>
            <a:r>
              <a:rPr lang="en-US" dirty="0"/>
              <a:t> </a:t>
            </a:r>
            <a:r>
              <a:rPr lang="en-US" dirty="0" err="1"/>
              <a:t>sarcinii</a:t>
            </a:r>
            <a:r>
              <a:rPr lang="en-US" dirty="0"/>
              <a:t> </a:t>
            </a:r>
            <a:r>
              <a:rPr lang="en-US" dirty="0" err="1"/>
              <a:t>circuitului</a:t>
            </a:r>
            <a:endParaRPr lang="en-US" dirty="0"/>
          </a:p>
          <a:p>
            <a:r>
              <a:rPr lang="en-US" dirty="0" err="1"/>
              <a:t>Clasa</a:t>
            </a:r>
            <a:r>
              <a:rPr lang="en-US" dirty="0"/>
              <a:t> B – </a:t>
            </a:r>
            <a:r>
              <a:rPr lang="en-US" dirty="0" err="1"/>
              <a:t>Autocomutație</a:t>
            </a:r>
            <a:r>
              <a:rPr lang="en-US" dirty="0"/>
              <a:t> </a:t>
            </a:r>
            <a:r>
              <a:rPr lang="en-US" dirty="0" err="1"/>
              <a:t>prin</a:t>
            </a:r>
            <a:r>
              <a:rPr lang="en-US" dirty="0"/>
              <a:t> </a:t>
            </a:r>
            <a:r>
              <a:rPr lang="en-US" dirty="0" err="1"/>
              <a:t>rezonarea</a:t>
            </a:r>
            <a:r>
              <a:rPr lang="en-US" dirty="0"/>
              <a:t> </a:t>
            </a:r>
            <a:r>
              <a:rPr lang="en-US" dirty="0" err="1"/>
              <a:t>sarcinii</a:t>
            </a:r>
            <a:r>
              <a:rPr lang="en-US" dirty="0"/>
              <a:t> </a:t>
            </a:r>
            <a:r>
              <a:rPr lang="en-US" dirty="0" err="1"/>
              <a:t>circuitului</a:t>
            </a:r>
            <a:endParaRPr lang="en-US" dirty="0"/>
          </a:p>
          <a:p>
            <a:r>
              <a:rPr lang="en-US" dirty="0" err="1"/>
              <a:t>Clasa</a:t>
            </a:r>
            <a:r>
              <a:rPr lang="en-US" dirty="0"/>
              <a:t> C – </a:t>
            </a:r>
            <a:r>
              <a:rPr lang="en-US" dirty="0" err="1"/>
              <a:t>Comutație</a:t>
            </a:r>
            <a:r>
              <a:rPr lang="en-US" dirty="0"/>
              <a:t> </a:t>
            </a:r>
            <a:r>
              <a:rPr lang="en-US" dirty="0" err="1"/>
              <a:t>complementară</a:t>
            </a:r>
            <a:endParaRPr lang="en-US" dirty="0"/>
          </a:p>
          <a:p>
            <a:r>
              <a:rPr lang="en-US" dirty="0" err="1"/>
              <a:t>Clasa</a:t>
            </a:r>
            <a:r>
              <a:rPr lang="en-US" dirty="0"/>
              <a:t> D – </a:t>
            </a:r>
            <a:r>
              <a:rPr lang="en-US" dirty="0" err="1"/>
              <a:t>Comutație</a:t>
            </a:r>
            <a:r>
              <a:rPr lang="en-US" dirty="0"/>
              <a:t> </a:t>
            </a:r>
            <a:r>
              <a:rPr lang="en-US" dirty="0" err="1"/>
              <a:t>auxiliară</a:t>
            </a:r>
            <a:endParaRPr lang="en-US" dirty="0"/>
          </a:p>
          <a:p>
            <a:r>
              <a:rPr lang="en-US" dirty="0" err="1"/>
              <a:t>Clasa</a:t>
            </a:r>
            <a:r>
              <a:rPr lang="en-US" dirty="0"/>
              <a:t> E – </a:t>
            </a:r>
            <a:r>
              <a:rPr lang="en-US" dirty="0" err="1"/>
              <a:t>Comutația</a:t>
            </a:r>
            <a:r>
              <a:rPr lang="en-US" dirty="0"/>
              <a:t> </a:t>
            </a:r>
            <a:r>
              <a:rPr lang="en-US" dirty="0" err="1"/>
              <a:t>pulsului</a:t>
            </a:r>
            <a:endParaRPr lang="en-US" dirty="0"/>
          </a:p>
        </p:txBody>
      </p:sp>
    </p:spTree>
    <p:extLst>
      <p:ext uri="{BB962C8B-B14F-4D97-AF65-F5344CB8AC3E}">
        <p14:creationId xmlns:p14="http://schemas.microsoft.com/office/powerpoint/2010/main" val="759120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FECA012-F0A4-FC64-8899-6F6B161AEF44}"/>
              </a:ext>
            </a:extLst>
          </p:cNvPr>
          <p:cNvSpPr>
            <a:spLocks noGrp="1"/>
          </p:cNvSpPr>
          <p:nvPr>
            <p:ph type="title"/>
          </p:nvPr>
        </p:nvSpPr>
        <p:spPr>
          <a:xfrm>
            <a:off x="838200" y="365126"/>
            <a:ext cx="10515600" cy="748780"/>
          </a:xfrm>
        </p:spPr>
        <p:txBody>
          <a:bodyPr>
            <a:normAutofit fontScale="90000"/>
          </a:bodyPr>
          <a:lstStyle/>
          <a:p>
            <a:r>
              <a:rPr lang="en-US" b="1" dirty="0">
                <a:solidFill>
                  <a:srgbClr val="34444C"/>
                </a:solidFill>
                <a:latin typeface="Open Sans" panose="020B0606030504020204" pitchFamily="34" charset="0"/>
              </a:rPr>
              <a:t>Class A Commutation</a:t>
            </a:r>
            <a:br>
              <a:rPr lang="en-US" b="1" dirty="0">
                <a:solidFill>
                  <a:srgbClr val="34444C"/>
                </a:solidFill>
                <a:latin typeface="Open Sans" panose="020B0606030504020204" pitchFamily="34" charset="0"/>
              </a:rPr>
            </a:br>
            <a:endParaRPr lang="en-US" dirty="0"/>
          </a:p>
        </p:txBody>
      </p:sp>
      <p:sp>
        <p:nvSpPr>
          <p:cNvPr id="3" name="Substituent conținut 2">
            <a:extLst>
              <a:ext uri="{FF2B5EF4-FFF2-40B4-BE49-F238E27FC236}">
                <a16:creationId xmlns:a16="http://schemas.microsoft.com/office/drawing/2014/main" id="{279D352E-0F1D-5865-7E5A-2C85557D8BED}"/>
              </a:ext>
            </a:extLst>
          </p:cNvPr>
          <p:cNvSpPr>
            <a:spLocks noGrp="1"/>
          </p:cNvSpPr>
          <p:nvPr>
            <p:ph idx="1"/>
          </p:nvPr>
        </p:nvSpPr>
        <p:spPr>
          <a:xfrm>
            <a:off x="448887" y="3429000"/>
            <a:ext cx="11139055" cy="3428999"/>
          </a:xfrm>
        </p:spPr>
        <p:txBody>
          <a:bodyPr>
            <a:normAutofit fontScale="77500" lnSpcReduction="20000"/>
          </a:bodyPr>
          <a:lstStyle/>
          <a:p>
            <a:r>
              <a:rPr lang="en-US" dirty="0" err="1"/>
              <a:t>Valoarea</a:t>
            </a:r>
            <a:r>
              <a:rPr lang="en-US" dirty="0"/>
              <a:t> </a:t>
            </a:r>
            <a:r>
              <a:rPr lang="en-US" dirty="0" err="1"/>
              <a:t>rezistenței</a:t>
            </a:r>
            <a:r>
              <a:rPr lang="en-US" dirty="0"/>
              <a:t> de </a:t>
            </a:r>
            <a:r>
              <a:rPr lang="en-US" dirty="0" err="1"/>
              <a:t>sarcină</a:t>
            </a:r>
            <a:r>
              <a:rPr lang="en-US" dirty="0"/>
              <a:t> </a:t>
            </a:r>
            <a:r>
              <a:rPr lang="en-US" dirty="0" err="1"/>
              <a:t>și</a:t>
            </a:r>
            <a:r>
              <a:rPr lang="en-US" dirty="0"/>
              <a:t> </a:t>
            </a:r>
            <a:r>
              <a:rPr lang="en-US" dirty="0" err="1"/>
              <a:t>componentele</a:t>
            </a:r>
            <a:r>
              <a:rPr lang="en-US" dirty="0"/>
              <a:t> </a:t>
            </a:r>
            <a:r>
              <a:rPr lang="en-US" dirty="0" err="1"/>
              <a:t>comutatoare</a:t>
            </a:r>
            <a:r>
              <a:rPr lang="en-US" dirty="0"/>
              <a:t> sunt </a:t>
            </a:r>
            <a:r>
              <a:rPr lang="en-US" dirty="0" err="1"/>
              <a:t>selectate</a:t>
            </a:r>
            <a:r>
              <a:rPr lang="en-US" dirty="0"/>
              <a:t> </a:t>
            </a:r>
            <a:r>
              <a:rPr lang="en-US" dirty="0" err="1"/>
              <a:t>astfel</a:t>
            </a:r>
            <a:r>
              <a:rPr lang="en-US" dirty="0"/>
              <a:t> </a:t>
            </a:r>
            <a:r>
              <a:rPr lang="en-US" dirty="0" err="1"/>
              <a:t>încât</a:t>
            </a:r>
            <a:r>
              <a:rPr lang="en-US" dirty="0"/>
              <a:t> </a:t>
            </a:r>
            <a:r>
              <a:rPr lang="en-US" dirty="0" err="1"/>
              <a:t>să</a:t>
            </a:r>
            <a:r>
              <a:rPr lang="en-US" dirty="0"/>
              <a:t> </a:t>
            </a:r>
            <a:r>
              <a:rPr lang="en-US" dirty="0" err="1"/>
              <a:t>formeze</a:t>
            </a:r>
            <a:r>
              <a:rPr lang="en-US" dirty="0"/>
              <a:t> un circuit </a:t>
            </a:r>
            <a:r>
              <a:rPr lang="en-US" dirty="0" err="1"/>
              <a:t>rezonant</a:t>
            </a:r>
            <a:r>
              <a:rPr lang="en-US" dirty="0"/>
              <a:t> RLC sub-</a:t>
            </a:r>
            <a:r>
              <a:rPr lang="en-US" dirty="0" err="1"/>
              <a:t>amortizat</a:t>
            </a:r>
            <a:r>
              <a:rPr lang="en-US" dirty="0"/>
              <a:t>. Când </a:t>
            </a:r>
            <a:r>
              <a:rPr lang="en-US" dirty="0" err="1"/>
              <a:t>circuitul</a:t>
            </a:r>
            <a:r>
              <a:rPr lang="en-US" dirty="0"/>
              <a:t> </a:t>
            </a:r>
            <a:r>
              <a:rPr lang="en-US" dirty="0" err="1"/>
              <a:t>este</a:t>
            </a:r>
            <a:r>
              <a:rPr lang="en-US" dirty="0"/>
              <a:t> </a:t>
            </a:r>
            <a:r>
              <a:rPr lang="en-US" dirty="0" err="1"/>
              <a:t>aplicat</a:t>
            </a:r>
            <a:r>
              <a:rPr lang="en-US" dirty="0"/>
              <a:t> cu o </a:t>
            </a:r>
            <a:r>
              <a:rPr lang="en-US" dirty="0" err="1"/>
              <a:t>sursă</a:t>
            </a:r>
            <a:r>
              <a:rPr lang="en-US" dirty="0"/>
              <a:t> de CC, </a:t>
            </a:r>
            <a:r>
              <a:rPr lang="en-US" dirty="0" err="1"/>
              <a:t>curenții</a:t>
            </a:r>
            <a:r>
              <a:rPr lang="en-US" dirty="0"/>
              <a:t> </a:t>
            </a:r>
            <a:r>
              <a:rPr lang="en-US" dirty="0" err="1"/>
              <a:t>directti</a:t>
            </a:r>
            <a:r>
              <a:rPr lang="en-US" dirty="0"/>
              <a:t> </a:t>
            </a:r>
            <a:r>
              <a:rPr lang="en-US" dirty="0" err="1"/>
              <a:t>încep</a:t>
            </a:r>
            <a:r>
              <a:rPr lang="en-US" dirty="0"/>
              <a:t> </a:t>
            </a:r>
            <a:r>
              <a:rPr lang="en-US" dirty="0" err="1"/>
              <a:t>să</a:t>
            </a:r>
            <a:r>
              <a:rPr lang="en-US" dirty="0"/>
              <a:t> </a:t>
            </a:r>
            <a:r>
              <a:rPr lang="en-US" dirty="0" err="1"/>
              <a:t>curgă</a:t>
            </a:r>
            <a:r>
              <a:rPr lang="en-US" dirty="0"/>
              <a:t> </a:t>
            </a:r>
            <a:r>
              <a:rPr lang="en-US" dirty="0" err="1"/>
              <a:t>prin</a:t>
            </a:r>
            <a:r>
              <a:rPr lang="en-US" dirty="0"/>
              <a:t> SCR </a:t>
            </a:r>
            <a:r>
              <a:rPr lang="en-US" dirty="0" err="1"/>
              <a:t>și</a:t>
            </a:r>
            <a:r>
              <a:rPr lang="en-US" dirty="0"/>
              <a:t> </a:t>
            </a:r>
            <a:r>
              <a:rPr lang="en-US" dirty="0" err="1"/>
              <a:t>în</a:t>
            </a:r>
            <a:r>
              <a:rPr lang="en-US" dirty="0"/>
              <a:t> </a:t>
            </a:r>
            <a:r>
              <a:rPr lang="en-US" dirty="0" err="1"/>
              <a:t>această</a:t>
            </a:r>
            <a:r>
              <a:rPr lang="en-US" dirty="0"/>
              <a:t> </a:t>
            </a:r>
            <a:r>
              <a:rPr lang="en-US" dirty="0" err="1"/>
              <a:t>perioadă</a:t>
            </a:r>
            <a:r>
              <a:rPr lang="en-US" dirty="0"/>
              <a:t>, </a:t>
            </a:r>
            <a:r>
              <a:rPr lang="en-US" dirty="0" err="1"/>
              <a:t>condensatorul</a:t>
            </a:r>
            <a:r>
              <a:rPr lang="en-US" dirty="0"/>
              <a:t> </a:t>
            </a:r>
            <a:r>
              <a:rPr lang="en-US" dirty="0" err="1"/>
              <a:t>este</a:t>
            </a:r>
            <a:r>
              <a:rPr lang="en-US" dirty="0"/>
              <a:t> </a:t>
            </a:r>
            <a:r>
              <a:rPr lang="en-US" dirty="0" err="1"/>
              <a:t>încărcat</a:t>
            </a:r>
            <a:r>
              <a:rPr lang="en-US" dirty="0"/>
              <a:t> </a:t>
            </a:r>
            <a:r>
              <a:rPr lang="en-US" dirty="0" err="1"/>
              <a:t>până</a:t>
            </a:r>
            <a:r>
              <a:rPr lang="en-US" dirty="0"/>
              <a:t> la </a:t>
            </a:r>
            <a:r>
              <a:rPr lang="en-US" dirty="0" err="1"/>
              <a:t>valoarea</a:t>
            </a:r>
            <a:r>
              <a:rPr lang="en-US" dirty="0"/>
              <a:t> de Vdc. </a:t>
            </a:r>
            <a:r>
              <a:rPr lang="en-US" dirty="0" err="1"/>
              <a:t>Curentul</a:t>
            </a:r>
            <a:r>
              <a:rPr lang="en-US" dirty="0"/>
              <a:t> din circuit </a:t>
            </a:r>
            <a:r>
              <a:rPr lang="en-US" dirty="0" err="1"/>
              <a:t>va</a:t>
            </a:r>
            <a:r>
              <a:rPr lang="en-US" dirty="0"/>
              <a:t> fi </a:t>
            </a:r>
            <a:r>
              <a:rPr lang="en-US" dirty="0" err="1"/>
              <a:t>oricare</a:t>
            </a:r>
            <a:r>
              <a:rPr lang="en-US" dirty="0"/>
              <a:t> </a:t>
            </a:r>
            <a:r>
              <a:rPr lang="en-US" dirty="0" err="1"/>
              <a:t>dintre</a:t>
            </a:r>
            <a:r>
              <a:rPr lang="en-US" dirty="0"/>
              <a:t> </a:t>
            </a:r>
            <a:r>
              <a:rPr lang="en-US" dirty="0" err="1"/>
              <a:t>cele</a:t>
            </a:r>
            <a:r>
              <a:rPr lang="en-US" dirty="0"/>
              <a:t> </a:t>
            </a:r>
            <a:r>
              <a:rPr lang="en-US" dirty="0" err="1"/>
              <a:t>două</a:t>
            </a:r>
            <a:r>
              <a:rPr lang="en-US" dirty="0"/>
              <a:t> </a:t>
            </a:r>
            <a:r>
              <a:rPr lang="en-US" dirty="0" err="1"/>
              <a:t>forme</a:t>
            </a:r>
            <a:r>
              <a:rPr lang="en-US" dirty="0"/>
              <a:t> de </a:t>
            </a:r>
            <a:r>
              <a:rPr lang="en-US" dirty="0" err="1"/>
              <a:t>undă</a:t>
            </a:r>
            <a:r>
              <a:rPr lang="en-US" dirty="0"/>
              <a:t> </a:t>
            </a:r>
            <a:r>
              <a:rPr lang="en-US" dirty="0" err="1"/>
              <a:t>prezentate</a:t>
            </a:r>
            <a:r>
              <a:rPr lang="en-US" dirty="0"/>
              <a:t> </a:t>
            </a:r>
            <a:r>
              <a:rPr lang="en-US" dirty="0" err="1"/>
              <a:t>mai</a:t>
            </a:r>
            <a:r>
              <a:rPr lang="en-US" dirty="0"/>
              <a:t> </a:t>
            </a:r>
            <a:r>
              <a:rPr lang="en-US" dirty="0" err="1"/>
              <a:t>jos</a:t>
            </a:r>
            <a:r>
              <a:rPr lang="en-US" dirty="0"/>
              <a:t>, </a:t>
            </a:r>
            <a:r>
              <a:rPr lang="en-US" dirty="0" err="1"/>
              <a:t>în</a:t>
            </a:r>
            <a:r>
              <a:rPr lang="en-US" dirty="0"/>
              <a:t> </a:t>
            </a:r>
            <a:r>
              <a:rPr lang="en-US" dirty="0" err="1"/>
              <a:t>funcție</a:t>
            </a:r>
            <a:r>
              <a:rPr lang="en-US" dirty="0"/>
              <a:t> de </a:t>
            </a:r>
            <a:r>
              <a:rPr lang="en-US" dirty="0" err="1"/>
              <a:t>modul</a:t>
            </a:r>
            <a:r>
              <a:rPr lang="en-US" dirty="0"/>
              <a:t> </a:t>
            </a:r>
            <a:r>
              <a:rPr lang="en-US" dirty="0" err="1"/>
              <a:t>în</a:t>
            </a:r>
            <a:r>
              <a:rPr lang="en-US" dirty="0"/>
              <a:t> care </a:t>
            </a:r>
            <a:r>
              <a:rPr lang="en-US" dirty="0" err="1"/>
              <a:t>sarcina</a:t>
            </a:r>
            <a:r>
              <a:rPr lang="en-US" dirty="0"/>
              <a:t> </a:t>
            </a:r>
            <a:r>
              <a:rPr lang="en-US" dirty="0" err="1"/>
              <a:t>este</a:t>
            </a:r>
            <a:r>
              <a:rPr lang="en-US" dirty="0"/>
              <a:t> </a:t>
            </a:r>
            <a:r>
              <a:rPr lang="en-US" dirty="0" err="1"/>
              <a:t>conectată</a:t>
            </a:r>
            <a:r>
              <a:rPr lang="en-US" dirty="0"/>
              <a:t> la </a:t>
            </a:r>
            <a:r>
              <a:rPr lang="en-US" dirty="0" err="1"/>
              <a:t>condensator</a:t>
            </a:r>
            <a:r>
              <a:rPr lang="en-US" dirty="0"/>
              <a:t> (</a:t>
            </a:r>
            <a:r>
              <a:rPr lang="en-US" dirty="0" err="1"/>
              <a:t>paralel</a:t>
            </a:r>
            <a:r>
              <a:rPr lang="en-US" dirty="0"/>
              <a:t> </a:t>
            </a:r>
            <a:r>
              <a:rPr lang="en-US" dirty="0" err="1"/>
              <a:t>sau</a:t>
            </a:r>
            <a:r>
              <a:rPr lang="en-US" dirty="0"/>
              <a:t> </a:t>
            </a:r>
            <a:r>
              <a:rPr lang="en-US" dirty="0" err="1"/>
              <a:t>în</a:t>
            </a:r>
            <a:r>
              <a:rPr lang="en-US" dirty="0"/>
              <a:t> </a:t>
            </a:r>
            <a:r>
              <a:rPr lang="en-US" dirty="0" err="1"/>
              <a:t>serie</a:t>
            </a:r>
            <a:r>
              <a:rPr lang="en-US" dirty="0"/>
              <a:t>). La </a:t>
            </a:r>
            <a:r>
              <a:rPr lang="en-US" dirty="0" err="1"/>
              <a:t>conducere</a:t>
            </a:r>
            <a:r>
              <a:rPr lang="en-US" dirty="0"/>
              <a:t>, </a:t>
            </a:r>
            <a:r>
              <a:rPr lang="en-US" dirty="0" err="1"/>
              <a:t>curentul</a:t>
            </a:r>
            <a:r>
              <a:rPr lang="en-US" dirty="0"/>
              <a:t> din SCR </a:t>
            </a:r>
            <a:r>
              <a:rPr lang="en-US" dirty="0" err="1"/>
              <a:t>este</a:t>
            </a:r>
            <a:r>
              <a:rPr lang="en-US" dirty="0"/>
              <a:t> </a:t>
            </a:r>
            <a:r>
              <a:rPr lang="en-US" dirty="0" err="1"/>
              <a:t>curentul</a:t>
            </a:r>
            <a:r>
              <a:rPr lang="en-US" dirty="0"/>
              <a:t> de </a:t>
            </a:r>
            <a:r>
              <a:rPr lang="en-US" dirty="0" err="1"/>
              <a:t>încărcare</a:t>
            </a:r>
            <a:r>
              <a:rPr lang="en-US" dirty="0"/>
              <a:t> al </a:t>
            </a:r>
            <a:r>
              <a:rPr lang="en-US" dirty="0" err="1"/>
              <a:t>condensatorului</a:t>
            </a:r>
            <a:r>
              <a:rPr lang="en-US" dirty="0"/>
              <a:t>. Din </a:t>
            </a:r>
            <a:r>
              <a:rPr lang="en-US" dirty="0" err="1"/>
              <a:t>formele</a:t>
            </a:r>
            <a:r>
              <a:rPr lang="en-US" dirty="0"/>
              <a:t> de </a:t>
            </a:r>
            <a:r>
              <a:rPr lang="en-US" dirty="0" err="1"/>
              <a:t>undă</a:t>
            </a:r>
            <a:r>
              <a:rPr lang="en-US" dirty="0"/>
              <a:t>, </a:t>
            </a:r>
            <a:r>
              <a:rPr lang="en-US" dirty="0" err="1"/>
              <a:t>este</a:t>
            </a:r>
            <a:r>
              <a:rPr lang="en-US" dirty="0"/>
              <a:t> </a:t>
            </a:r>
            <a:r>
              <a:rPr lang="en-US" dirty="0" err="1"/>
              <a:t>clar</a:t>
            </a:r>
            <a:r>
              <a:rPr lang="en-US" dirty="0"/>
              <a:t> </a:t>
            </a:r>
            <a:r>
              <a:rPr lang="en-US" dirty="0" err="1"/>
              <a:t>că</a:t>
            </a:r>
            <a:r>
              <a:rPr lang="en-US" dirty="0"/>
              <a:t> </a:t>
            </a:r>
            <a:r>
              <a:rPr lang="en-US" dirty="0" err="1"/>
              <a:t>curentul</a:t>
            </a:r>
            <a:r>
              <a:rPr lang="en-US" dirty="0"/>
              <a:t> </a:t>
            </a:r>
            <a:r>
              <a:rPr lang="en-US" dirty="0" err="1"/>
              <a:t>devine</a:t>
            </a:r>
            <a:r>
              <a:rPr lang="en-US" dirty="0"/>
              <a:t> zero </a:t>
            </a:r>
            <a:r>
              <a:rPr lang="en-US" dirty="0" err="1"/>
              <a:t>în</a:t>
            </a:r>
            <a:r>
              <a:rPr lang="en-US" dirty="0"/>
              <a:t> </a:t>
            </a:r>
            <a:r>
              <a:rPr lang="en-US" dirty="0" err="1"/>
              <a:t>punctul</a:t>
            </a:r>
            <a:r>
              <a:rPr lang="en-US" dirty="0"/>
              <a:t> „K”. </a:t>
            </a:r>
            <a:r>
              <a:rPr lang="en-US" dirty="0" err="1"/>
              <a:t>În</a:t>
            </a:r>
            <a:r>
              <a:rPr lang="en-US" dirty="0"/>
              <a:t> </a:t>
            </a:r>
            <a:r>
              <a:rPr lang="en-US" dirty="0" err="1"/>
              <a:t>acest</a:t>
            </a:r>
            <a:r>
              <a:rPr lang="en-US" dirty="0"/>
              <a:t> moment, SCR-</a:t>
            </a:r>
            <a:r>
              <a:rPr lang="en-US" dirty="0" err="1"/>
              <a:t>ul</a:t>
            </a:r>
            <a:r>
              <a:rPr lang="en-US" dirty="0"/>
              <a:t> se </a:t>
            </a:r>
            <a:r>
              <a:rPr lang="en-US" dirty="0" err="1"/>
              <a:t>oprește</a:t>
            </a:r>
            <a:r>
              <a:rPr lang="en-US" dirty="0"/>
              <a:t>. </a:t>
            </a:r>
            <a:r>
              <a:rPr lang="en-US" dirty="0" err="1"/>
              <a:t>Frecvența</a:t>
            </a:r>
            <a:r>
              <a:rPr lang="en-US" dirty="0"/>
              <a:t> de </a:t>
            </a:r>
            <a:r>
              <a:rPr lang="en-US" dirty="0" err="1"/>
              <a:t>rezonanță</a:t>
            </a:r>
            <a:r>
              <a:rPr lang="en-US" dirty="0"/>
              <a:t> a </a:t>
            </a:r>
            <a:r>
              <a:rPr lang="en-US" dirty="0" err="1"/>
              <a:t>circuitului</a:t>
            </a:r>
            <a:r>
              <a:rPr lang="en-US" dirty="0"/>
              <a:t>, care </a:t>
            </a:r>
            <a:r>
              <a:rPr lang="en-US" dirty="0" err="1"/>
              <a:t>depinde</a:t>
            </a:r>
            <a:r>
              <a:rPr lang="en-US" dirty="0"/>
              <a:t> de </a:t>
            </a:r>
            <a:r>
              <a:rPr lang="en-US" dirty="0" err="1"/>
              <a:t>Componentele</a:t>
            </a:r>
            <a:r>
              <a:rPr lang="en-US" dirty="0"/>
              <a:t> de </a:t>
            </a:r>
            <a:r>
              <a:rPr lang="en-US" dirty="0" err="1"/>
              <a:t>comutație</a:t>
            </a:r>
            <a:r>
              <a:rPr lang="en-US" dirty="0"/>
              <a:t> L </a:t>
            </a:r>
            <a:r>
              <a:rPr lang="en-US" dirty="0" err="1"/>
              <a:t>și</a:t>
            </a:r>
            <a:r>
              <a:rPr lang="en-US" dirty="0"/>
              <a:t> C </a:t>
            </a:r>
            <a:r>
              <a:rPr lang="en-US" dirty="0" err="1"/>
              <a:t>și</a:t>
            </a:r>
            <a:r>
              <a:rPr lang="en-US" dirty="0"/>
              <a:t>, de </a:t>
            </a:r>
            <a:r>
              <a:rPr lang="en-US" dirty="0" err="1"/>
              <a:t>asemenea</a:t>
            </a:r>
            <a:r>
              <a:rPr lang="en-US" dirty="0"/>
              <a:t>, de </a:t>
            </a:r>
            <a:r>
              <a:rPr lang="en-US" dirty="0" err="1"/>
              <a:t>rezistența</a:t>
            </a:r>
            <a:r>
              <a:rPr lang="en-US" dirty="0"/>
              <a:t> de </a:t>
            </a:r>
            <a:r>
              <a:rPr lang="en-US" dirty="0" err="1"/>
              <a:t>sarcină</a:t>
            </a:r>
            <a:r>
              <a:rPr lang="en-US" dirty="0"/>
              <a:t>, </a:t>
            </a:r>
            <a:r>
              <a:rPr lang="en-US" dirty="0" err="1"/>
              <a:t>determină</a:t>
            </a:r>
            <a:r>
              <a:rPr lang="en-US" dirty="0"/>
              <a:t> </a:t>
            </a:r>
            <a:r>
              <a:rPr lang="en-US" dirty="0" err="1"/>
              <a:t>timpul</a:t>
            </a:r>
            <a:r>
              <a:rPr lang="en-US" dirty="0"/>
              <a:t> de </a:t>
            </a:r>
            <a:r>
              <a:rPr lang="en-US" dirty="0" err="1"/>
              <a:t>oprire</a:t>
            </a:r>
            <a:r>
              <a:rPr lang="en-US" dirty="0"/>
              <a:t> a SCR. </a:t>
            </a:r>
          </a:p>
          <a:p>
            <a:r>
              <a:rPr lang="en-US" dirty="0" err="1"/>
              <a:t>Metoda</a:t>
            </a:r>
            <a:r>
              <a:rPr lang="en-US" dirty="0"/>
              <a:t> de </a:t>
            </a:r>
            <a:r>
              <a:rPr lang="en-US" dirty="0" err="1"/>
              <a:t>comutație</a:t>
            </a:r>
            <a:r>
              <a:rPr lang="en-US" dirty="0"/>
              <a:t> de </a:t>
            </a:r>
            <a:r>
              <a:rPr lang="en-US" dirty="0" err="1"/>
              <a:t>clasa</a:t>
            </a:r>
            <a:r>
              <a:rPr lang="en-US" dirty="0"/>
              <a:t> A </a:t>
            </a:r>
            <a:r>
              <a:rPr lang="en-US" dirty="0" err="1"/>
              <a:t>este</a:t>
            </a:r>
            <a:r>
              <a:rPr lang="en-US" dirty="0"/>
              <a:t> </a:t>
            </a:r>
            <a:r>
              <a:rPr lang="en-US" dirty="0" err="1"/>
              <a:t>simplă</a:t>
            </a:r>
            <a:r>
              <a:rPr lang="en-US" dirty="0"/>
              <a:t> </a:t>
            </a:r>
            <a:r>
              <a:rPr lang="en-US" dirty="0" err="1"/>
              <a:t>și</a:t>
            </a:r>
            <a:r>
              <a:rPr lang="en-US" dirty="0"/>
              <a:t> </a:t>
            </a:r>
            <a:r>
              <a:rPr lang="en-US" dirty="0" err="1"/>
              <a:t>fiabilă</a:t>
            </a:r>
            <a:r>
              <a:rPr lang="en-US" dirty="0"/>
              <a:t> </a:t>
            </a:r>
            <a:r>
              <a:rPr lang="en-US" dirty="0" err="1"/>
              <a:t>și</a:t>
            </a:r>
            <a:r>
              <a:rPr lang="en-US" dirty="0"/>
              <a:t> </a:t>
            </a:r>
            <a:r>
              <a:rPr lang="en-US" dirty="0" err="1"/>
              <a:t>este</a:t>
            </a:r>
            <a:r>
              <a:rPr lang="en-US" dirty="0"/>
              <a:t> de </a:t>
            </a:r>
            <a:r>
              <a:rPr lang="en-US" dirty="0" err="1"/>
              <a:t>obicei</a:t>
            </a:r>
            <a:r>
              <a:rPr lang="en-US" dirty="0"/>
              <a:t> </a:t>
            </a:r>
            <a:r>
              <a:rPr lang="en-US" dirty="0" err="1"/>
              <a:t>utilizată</a:t>
            </a:r>
            <a:r>
              <a:rPr lang="en-US" dirty="0"/>
              <a:t> </a:t>
            </a:r>
            <a:r>
              <a:rPr lang="en-US" dirty="0" err="1"/>
              <a:t>în</a:t>
            </a:r>
            <a:r>
              <a:rPr lang="en-US" dirty="0"/>
              <a:t> </a:t>
            </a:r>
            <a:r>
              <a:rPr lang="en-US" dirty="0" err="1"/>
              <a:t>operațiuni</a:t>
            </a:r>
            <a:r>
              <a:rPr lang="en-US" dirty="0"/>
              <a:t> de </a:t>
            </a:r>
            <a:r>
              <a:rPr lang="en-US" dirty="0" err="1"/>
              <a:t>înaltă</a:t>
            </a:r>
            <a:r>
              <a:rPr lang="en-US" dirty="0"/>
              <a:t> </a:t>
            </a:r>
            <a:r>
              <a:rPr lang="en-US" dirty="0" err="1"/>
              <a:t>frecvență</a:t>
            </a:r>
            <a:r>
              <a:rPr lang="en-US" dirty="0"/>
              <a:t>, </a:t>
            </a:r>
            <a:r>
              <a:rPr lang="en-US" dirty="0" err="1"/>
              <a:t>adică</a:t>
            </a:r>
            <a:r>
              <a:rPr lang="en-US" dirty="0"/>
              <a:t> </a:t>
            </a:r>
            <a:r>
              <a:rPr lang="en-US" dirty="0" err="1"/>
              <a:t>frecvențe</a:t>
            </a:r>
            <a:r>
              <a:rPr lang="en-US" dirty="0"/>
              <a:t> </a:t>
            </a:r>
            <a:r>
              <a:rPr lang="en-US" dirty="0" err="1"/>
              <a:t>în</a:t>
            </a:r>
            <a:r>
              <a:rPr lang="en-US" dirty="0"/>
              <a:t> </a:t>
            </a:r>
            <a:r>
              <a:rPr lang="en-US" dirty="0" err="1"/>
              <a:t>intervalul</a:t>
            </a:r>
            <a:r>
              <a:rPr lang="en-US" dirty="0"/>
              <a:t> de 1000 Hz </a:t>
            </a:r>
            <a:r>
              <a:rPr lang="en-US" dirty="0" err="1"/>
              <a:t>și</a:t>
            </a:r>
            <a:r>
              <a:rPr lang="en-US" dirty="0"/>
              <a:t> </a:t>
            </a:r>
            <a:r>
              <a:rPr lang="en-US" dirty="0" err="1"/>
              <a:t>mai</a:t>
            </a:r>
            <a:r>
              <a:rPr lang="en-US" dirty="0"/>
              <a:t> sus, </a:t>
            </a:r>
            <a:r>
              <a:rPr lang="en-US" dirty="0" err="1"/>
              <a:t>datorită</a:t>
            </a:r>
            <a:r>
              <a:rPr lang="en-US" dirty="0"/>
              <a:t> </a:t>
            </a:r>
            <a:r>
              <a:rPr lang="en-US" dirty="0" err="1"/>
              <a:t>valorilor</a:t>
            </a:r>
            <a:r>
              <a:rPr lang="en-US" dirty="0"/>
              <a:t> </a:t>
            </a:r>
            <a:r>
              <a:rPr lang="en-US" dirty="0" err="1"/>
              <a:t>ridicate</a:t>
            </a:r>
            <a:r>
              <a:rPr lang="en-US" dirty="0"/>
              <a:t> ale </a:t>
            </a:r>
            <a:r>
              <a:rPr lang="en-US" dirty="0" err="1"/>
              <a:t>componentelor</a:t>
            </a:r>
            <a:r>
              <a:rPr lang="en-US" dirty="0"/>
              <a:t> L </a:t>
            </a:r>
            <a:r>
              <a:rPr lang="en-US" dirty="0" err="1"/>
              <a:t>și</a:t>
            </a:r>
            <a:r>
              <a:rPr lang="en-US" dirty="0"/>
              <a:t> C (</a:t>
            </a:r>
            <a:r>
              <a:rPr lang="en-US" dirty="0" err="1"/>
              <a:t>deoarece</a:t>
            </a:r>
            <a:r>
              <a:rPr lang="en-US" dirty="0"/>
              <a:t> </a:t>
            </a:r>
            <a:r>
              <a:rPr lang="en-US" dirty="0" err="1"/>
              <a:t>transportă</a:t>
            </a:r>
            <a:r>
              <a:rPr lang="en-US" dirty="0"/>
              <a:t> </a:t>
            </a:r>
            <a:r>
              <a:rPr lang="en-US" dirty="0" err="1"/>
              <a:t>curentul</a:t>
            </a:r>
            <a:r>
              <a:rPr lang="en-US" dirty="0"/>
              <a:t> de </a:t>
            </a:r>
            <a:r>
              <a:rPr lang="en-US" dirty="0" err="1"/>
              <a:t>sarcină</a:t>
            </a:r>
            <a:r>
              <a:rPr lang="en-US" dirty="0"/>
              <a:t> </a:t>
            </a:r>
            <a:r>
              <a:rPr lang="en-US" dirty="0" err="1"/>
              <a:t>maximă</a:t>
            </a:r>
            <a:r>
              <a:rPr lang="en-US" dirty="0"/>
              <a:t>). </a:t>
            </a:r>
          </a:p>
          <a:p>
            <a:r>
              <a:rPr lang="en-US" dirty="0"/>
              <a:t>Acest tip de </a:t>
            </a:r>
            <a:r>
              <a:rPr lang="en-US" dirty="0" err="1"/>
              <a:t>comutație</a:t>
            </a:r>
            <a:r>
              <a:rPr lang="en-US" dirty="0"/>
              <a:t> </a:t>
            </a:r>
            <a:r>
              <a:rPr lang="en-US" dirty="0" err="1"/>
              <a:t>este</a:t>
            </a:r>
            <a:r>
              <a:rPr lang="en-US" dirty="0"/>
              <a:t> </a:t>
            </a:r>
            <a:r>
              <a:rPr lang="en-US" dirty="0" err="1"/>
              <a:t>utilizat</a:t>
            </a:r>
            <a:r>
              <a:rPr lang="en-US" dirty="0"/>
              <a:t> </a:t>
            </a:r>
            <a:r>
              <a:rPr lang="en-US" dirty="0" err="1"/>
              <a:t>în</a:t>
            </a:r>
            <a:r>
              <a:rPr lang="en-US" dirty="0"/>
              <a:t> general </a:t>
            </a:r>
            <a:r>
              <a:rPr lang="en-US" dirty="0" err="1"/>
              <a:t>în</a:t>
            </a:r>
            <a:r>
              <a:rPr lang="en-US" dirty="0"/>
              <a:t> </a:t>
            </a:r>
            <a:r>
              <a:rPr lang="en-US" dirty="0" err="1"/>
              <a:t>invertoarele</a:t>
            </a:r>
            <a:r>
              <a:rPr lang="en-US" dirty="0"/>
              <a:t> </a:t>
            </a:r>
            <a:r>
              <a:rPr lang="en-US" dirty="0" err="1"/>
              <a:t>în</a:t>
            </a:r>
            <a:r>
              <a:rPr lang="en-US" dirty="0"/>
              <a:t> </a:t>
            </a:r>
            <a:r>
              <a:rPr lang="en-US" dirty="0" err="1"/>
              <a:t>serie</a:t>
            </a:r>
            <a:r>
              <a:rPr lang="en-US" dirty="0"/>
              <a:t>.</a:t>
            </a:r>
          </a:p>
        </p:txBody>
      </p:sp>
      <p:pic>
        <p:nvPicPr>
          <p:cNvPr id="7170" name="Picture 2">
            <a:extLst>
              <a:ext uri="{FF2B5EF4-FFF2-40B4-BE49-F238E27FC236}">
                <a16:creationId xmlns:a16="http://schemas.microsoft.com/office/drawing/2014/main" id="{912B4F81-01A0-F004-D396-4A1308484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57" y="807442"/>
            <a:ext cx="6296285" cy="26215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411227D-A925-4022-1F51-2C9DF4223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514" y="853466"/>
            <a:ext cx="3192780" cy="250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701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CEC2A8-8836-155F-28A2-88F7FCC46E7F}"/>
              </a:ext>
            </a:extLst>
          </p:cNvPr>
          <p:cNvSpPr>
            <a:spLocks noGrp="1"/>
          </p:cNvSpPr>
          <p:nvPr>
            <p:ph type="title"/>
          </p:nvPr>
        </p:nvSpPr>
        <p:spPr/>
        <p:txBody>
          <a:bodyPr/>
          <a:lstStyle/>
          <a:p>
            <a:r>
              <a:rPr lang="en-US" b="1" dirty="0">
                <a:solidFill>
                  <a:srgbClr val="34444C"/>
                </a:solidFill>
                <a:latin typeface="Open Sans" panose="020B0606030504020204" pitchFamily="34" charset="0"/>
              </a:rPr>
              <a:t>Class B Commutation</a:t>
            </a:r>
            <a:br>
              <a:rPr lang="en-US" b="1" dirty="0">
                <a:solidFill>
                  <a:srgbClr val="34444C"/>
                </a:solidFill>
                <a:latin typeface="Open Sans" panose="020B0606030504020204" pitchFamily="34" charset="0"/>
              </a:rPr>
            </a:br>
            <a:endParaRPr lang="en-US" dirty="0"/>
          </a:p>
        </p:txBody>
      </p:sp>
      <p:sp>
        <p:nvSpPr>
          <p:cNvPr id="3" name="Substituent conținut 2">
            <a:extLst>
              <a:ext uri="{FF2B5EF4-FFF2-40B4-BE49-F238E27FC236}">
                <a16:creationId xmlns:a16="http://schemas.microsoft.com/office/drawing/2014/main" id="{9EB151AB-2399-3EF6-29D2-6A99629FB02D}"/>
              </a:ext>
            </a:extLst>
          </p:cNvPr>
          <p:cNvSpPr>
            <a:spLocks noGrp="1"/>
          </p:cNvSpPr>
          <p:nvPr>
            <p:ph idx="1"/>
          </p:nvPr>
        </p:nvSpPr>
        <p:spPr>
          <a:xfrm>
            <a:off x="5640790" y="1253331"/>
            <a:ext cx="5879263" cy="2387644"/>
          </a:xfrm>
        </p:spPr>
        <p:txBody>
          <a:bodyPr>
            <a:normAutofit fontScale="77500" lnSpcReduction="20000"/>
          </a:bodyPr>
          <a:lstStyle/>
          <a:p>
            <a:pPr rtl="0"/>
            <a:r>
              <a:rPr lang="en-US" dirty="0" err="1">
                <a:solidFill>
                  <a:srgbClr val="3C4043"/>
                </a:solidFill>
                <a:effectLst/>
              </a:rPr>
              <a:t>Atunci</a:t>
            </a:r>
            <a:r>
              <a:rPr lang="en-US" dirty="0">
                <a:solidFill>
                  <a:srgbClr val="3C4043"/>
                </a:solidFill>
                <a:effectLst/>
              </a:rPr>
              <a:t> </a:t>
            </a:r>
            <a:r>
              <a:rPr lang="en-US" dirty="0" err="1">
                <a:solidFill>
                  <a:srgbClr val="3C4043"/>
                </a:solidFill>
                <a:effectLst/>
              </a:rPr>
              <a:t>când</a:t>
            </a:r>
            <a:r>
              <a:rPr lang="en-US" dirty="0">
                <a:solidFill>
                  <a:srgbClr val="3C4043"/>
                </a:solidFill>
                <a:effectLst/>
              </a:rPr>
              <a:t> </a:t>
            </a:r>
            <a:r>
              <a:rPr lang="en-US" dirty="0" err="1">
                <a:solidFill>
                  <a:srgbClr val="3C4043"/>
                </a:solidFill>
                <a:effectLst/>
              </a:rPr>
              <a:t>circuitului</a:t>
            </a:r>
            <a:r>
              <a:rPr lang="en-US" dirty="0">
                <a:solidFill>
                  <a:srgbClr val="3C4043"/>
                </a:solidFill>
                <a:effectLst/>
              </a:rPr>
              <a:t> </a:t>
            </a:r>
            <a:r>
              <a:rPr lang="en-US" dirty="0" err="1">
                <a:solidFill>
                  <a:srgbClr val="3C4043"/>
                </a:solidFill>
                <a:effectLst/>
              </a:rPr>
              <a:t>este</a:t>
            </a:r>
            <a:r>
              <a:rPr lang="en-US" dirty="0">
                <a:solidFill>
                  <a:srgbClr val="3C4043"/>
                </a:solidFill>
                <a:effectLst/>
              </a:rPr>
              <a:t> </a:t>
            </a:r>
            <a:r>
              <a:rPr lang="en-US" dirty="0" err="1">
                <a:solidFill>
                  <a:srgbClr val="3C4043"/>
                </a:solidFill>
                <a:effectLst/>
              </a:rPr>
              <a:t>aplicată</a:t>
            </a:r>
            <a:r>
              <a:rPr lang="en-US" dirty="0">
                <a:solidFill>
                  <a:srgbClr val="3C4043"/>
                </a:solidFill>
                <a:effectLst/>
              </a:rPr>
              <a:t> o </a:t>
            </a:r>
            <a:r>
              <a:rPr lang="en-US" dirty="0" err="1">
                <a:solidFill>
                  <a:srgbClr val="3C4043"/>
                </a:solidFill>
                <a:effectLst/>
              </a:rPr>
              <a:t>sursă</a:t>
            </a:r>
            <a:r>
              <a:rPr lang="en-US" dirty="0">
                <a:solidFill>
                  <a:srgbClr val="3C4043"/>
                </a:solidFill>
                <a:effectLst/>
              </a:rPr>
              <a:t> de CC, </a:t>
            </a:r>
            <a:r>
              <a:rPr lang="en-US" dirty="0" err="1">
                <a:solidFill>
                  <a:srgbClr val="3C4043"/>
                </a:solidFill>
                <a:effectLst/>
              </a:rPr>
              <a:t>condensatorul</a:t>
            </a:r>
            <a:r>
              <a:rPr lang="en-US" dirty="0">
                <a:solidFill>
                  <a:srgbClr val="3C4043"/>
                </a:solidFill>
                <a:effectLst/>
              </a:rPr>
              <a:t> se </a:t>
            </a:r>
            <a:r>
              <a:rPr lang="en-US" dirty="0" err="1">
                <a:solidFill>
                  <a:srgbClr val="3C4043"/>
                </a:solidFill>
                <a:effectLst/>
              </a:rPr>
              <a:t>încarcă</a:t>
            </a:r>
            <a:r>
              <a:rPr lang="en-US" dirty="0">
                <a:solidFill>
                  <a:srgbClr val="3C4043"/>
                </a:solidFill>
                <a:effectLst/>
              </a:rPr>
              <a:t> </a:t>
            </a:r>
            <a:r>
              <a:rPr lang="en-US" dirty="0" err="1">
                <a:solidFill>
                  <a:srgbClr val="3C4043"/>
                </a:solidFill>
                <a:effectLst/>
              </a:rPr>
              <a:t>până</a:t>
            </a:r>
            <a:r>
              <a:rPr lang="en-US" dirty="0">
                <a:solidFill>
                  <a:srgbClr val="3C4043"/>
                </a:solidFill>
                <a:effectLst/>
              </a:rPr>
              <a:t> la Vdc, cu </a:t>
            </a:r>
            <a:r>
              <a:rPr lang="en-US" dirty="0" err="1">
                <a:solidFill>
                  <a:srgbClr val="3C4043"/>
                </a:solidFill>
                <a:effectLst/>
              </a:rPr>
              <a:t>placa</a:t>
            </a:r>
            <a:r>
              <a:rPr lang="en-US" dirty="0">
                <a:solidFill>
                  <a:srgbClr val="3C4043"/>
                </a:solidFill>
                <a:effectLst/>
              </a:rPr>
              <a:t> </a:t>
            </a:r>
            <a:r>
              <a:rPr lang="en-US" dirty="0" err="1">
                <a:solidFill>
                  <a:srgbClr val="3C4043"/>
                </a:solidFill>
                <a:effectLst/>
              </a:rPr>
              <a:t>superioară</a:t>
            </a:r>
            <a:r>
              <a:rPr lang="en-US" dirty="0">
                <a:solidFill>
                  <a:srgbClr val="3C4043"/>
                </a:solidFill>
                <a:effectLst/>
              </a:rPr>
              <a:t> </a:t>
            </a:r>
            <a:r>
              <a:rPr lang="en-US" dirty="0" err="1">
                <a:solidFill>
                  <a:srgbClr val="3C4043"/>
                </a:solidFill>
                <a:effectLst/>
              </a:rPr>
              <a:t>pozitivă</a:t>
            </a:r>
            <a:r>
              <a:rPr lang="en-US" dirty="0">
                <a:solidFill>
                  <a:srgbClr val="3C4043"/>
                </a:solidFill>
                <a:effectLst/>
              </a:rPr>
              <a:t> </a:t>
            </a:r>
            <a:r>
              <a:rPr lang="en-US" dirty="0" err="1">
                <a:solidFill>
                  <a:srgbClr val="3C4043"/>
                </a:solidFill>
                <a:effectLst/>
              </a:rPr>
              <a:t>și</a:t>
            </a:r>
            <a:r>
              <a:rPr lang="en-US" dirty="0">
                <a:solidFill>
                  <a:srgbClr val="3C4043"/>
                </a:solidFill>
                <a:effectLst/>
              </a:rPr>
              <a:t> </a:t>
            </a:r>
            <a:r>
              <a:rPr lang="en-US" dirty="0" err="1">
                <a:solidFill>
                  <a:srgbClr val="3C4043"/>
                </a:solidFill>
                <a:effectLst/>
              </a:rPr>
              <a:t>placa</a:t>
            </a:r>
            <a:r>
              <a:rPr lang="en-US" dirty="0">
                <a:solidFill>
                  <a:srgbClr val="3C4043"/>
                </a:solidFill>
                <a:effectLst/>
              </a:rPr>
              <a:t> </a:t>
            </a:r>
            <a:r>
              <a:rPr lang="en-US" dirty="0" err="1">
                <a:solidFill>
                  <a:srgbClr val="3C4043"/>
                </a:solidFill>
                <a:effectLst/>
              </a:rPr>
              <a:t>inferioară</a:t>
            </a:r>
            <a:r>
              <a:rPr lang="en-US" dirty="0">
                <a:solidFill>
                  <a:srgbClr val="3C4043"/>
                </a:solidFill>
                <a:effectLst/>
              </a:rPr>
              <a:t> </a:t>
            </a:r>
            <a:r>
              <a:rPr lang="en-US" dirty="0" err="1">
                <a:solidFill>
                  <a:srgbClr val="3C4043"/>
                </a:solidFill>
                <a:effectLst/>
              </a:rPr>
              <a:t>negativă</a:t>
            </a:r>
            <a:r>
              <a:rPr lang="en-US" dirty="0">
                <a:solidFill>
                  <a:srgbClr val="3C4043"/>
                </a:solidFill>
                <a:effectLst/>
              </a:rPr>
              <a:t>. Când SCR </a:t>
            </a:r>
            <a:r>
              <a:rPr lang="en-US" dirty="0" err="1">
                <a:solidFill>
                  <a:srgbClr val="3C4043"/>
                </a:solidFill>
                <a:effectLst/>
              </a:rPr>
              <a:t>este</a:t>
            </a:r>
            <a:r>
              <a:rPr lang="en-US" dirty="0">
                <a:solidFill>
                  <a:srgbClr val="3C4043"/>
                </a:solidFill>
                <a:effectLst/>
              </a:rPr>
              <a:t> </a:t>
            </a:r>
            <a:r>
              <a:rPr lang="en-US" dirty="0" err="1">
                <a:solidFill>
                  <a:srgbClr val="3C4043"/>
                </a:solidFill>
                <a:effectLst/>
              </a:rPr>
              <a:t>declanșat</a:t>
            </a:r>
            <a:r>
              <a:rPr lang="en-US" dirty="0">
                <a:solidFill>
                  <a:srgbClr val="3C4043"/>
                </a:solidFill>
                <a:effectLst/>
              </a:rPr>
              <a:t>, </a:t>
            </a:r>
            <a:r>
              <a:rPr lang="en-US" dirty="0" err="1">
                <a:solidFill>
                  <a:srgbClr val="3C4043"/>
                </a:solidFill>
                <a:effectLst/>
              </a:rPr>
              <a:t>curentul</a:t>
            </a:r>
            <a:r>
              <a:rPr lang="en-US" dirty="0">
                <a:solidFill>
                  <a:srgbClr val="3C4043"/>
                </a:solidFill>
                <a:effectLst/>
              </a:rPr>
              <a:t> </a:t>
            </a:r>
            <a:r>
              <a:rPr lang="en-US" dirty="0" err="1">
                <a:solidFill>
                  <a:srgbClr val="3C4043"/>
                </a:solidFill>
                <a:effectLst/>
              </a:rPr>
              <a:t>circulă</a:t>
            </a:r>
            <a:r>
              <a:rPr lang="en-US" dirty="0">
                <a:solidFill>
                  <a:srgbClr val="3C4043"/>
                </a:solidFill>
                <a:effectLst/>
              </a:rPr>
              <a:t> </a:t>
            </a:r>
            <a:r>
              <a:rPr lang="en-US" dirty="0" err="1">
                <a:solidFill>
                  <a:srgbClr val="3C4043"/>
                </a:solidFill>
                <a:effectLst/>
              </a:rPr>
              <a:t>în</a:t>
            </a:r>
            <a:r>
              <a:rPr lang="en-US" dirty="0">
                <a:solidFill>
                  <a:srgbClr val="3C4043"/>
                </a:solidFill>
                <a:effectLst/>
              </a:rPr>
              <a:t> </a:t>
            </a:r>
            <a:r>
              <a:rPr lang="en-US" dirty="0" err="1">
                <a:solidFill>
                  <a:srgbClr val="3C4043"/>
                </a:solidFill>
                <a:effectLst/>
              </a:rPr>
              <a:t>două</a:t>
            </a:r>
            <a:r>
              <a:rPr lang="en-US" dirty="0">
                <a:solidFill>
                  <a:srgbClr val="3C4043"/>
                </a:solidFill>
                <a:effectLst/>
              </a:rPr>
              <a:t> </a:t>
            </a:r>
            <a:r>
              <a:rPr lang="en-US" dirty="0" err="1">
                <a:solidFill>
                  <a:srgbClr val="3C4043"/>
                </a:solidFill>
                <a:effectLst/>
              </a:rPr>
              <a:t>direcții</a:t>
            </a:r>
            <a:r>
              <a:rPr lang="en-US" dirty="0">
                <a:solidFill>
                  <a:srgbClr val="3C4043"/>
                </a:solidFill>
                <a:effectLst/>
              </a:rPr>
              <a:t>: </a:t>
            </a:r>
            <a:r>
              <a:rPr lang="en-US" dirty="0" err="1">
                <a:solidFill>
                  <a:srgbClr val="3C4043"/>
                </a:solidFill>
                <a:effectLst/>
              </a:rPr>
              <a:t>unul</a:t>
            </a:r>
            <a:r>
              <a:rPr lang="en-US" dirty="0">
                <a:solidFill>
                  <a:srgbClr val="3C4043"/>
                </a:solidFill>
                <a:effectLst/>
              </a:rPr>
              <a:t> </a:t>
            </a:r>
            <a:r>
              <a:rPr lang="en-US" dirty="0" err="1">
                <a:solidFill>
                  <a:srgbClr val="3C4043"/>
                </a:solidFill>
                <a:effectLst/>
              </a:rPr>
              <a:t>este</a:t>
            </a:r>
            <a:r>
              <a:rPr lang="en-US" dirty="0">
                <a:solidFill>
                  <a:srgbClr val="3C4043"/>
                </a:solidFill>
                <a:effectLst/>
              </a:rPr>
              <a:t> </a:t>
            </a:r>
            <a:r>
              <a:rPr lang="en-US" dirty="0" err="1">
                <a:solidFill>
                  <a:srgbClr val="3C4043"/>
                </a:solidFill>
                <a:effectLst/>
              </a:rPr>
              <a:t>prin</a:t>
            </a:r>
            <a:r>
              <a:rPr lang="en-US" dirty="0">
                <a:solidFill>
                  <a:srgbClr val="3C4043"/>
                </a:solidFill>
                <a:effectLst/>
              </a:rPr>
              <a:t> Vdc+ – SCR – R – Vdc– </a:t>
            </a:r>
            <a:r>
              <a:rPr lang="en-US" dirty="0" err="1">
                <a:solidFill>
                  <a:srgbClr val="3C4043"/>
                </a:solidFill>
                <a:effectLst/>
              </a:rPr>
              <a:t>iar</a:t>
            </a:r>
            <a:r>
              <a:rPr lang="en-US" dirty="0">
                <a:solidFill>
                  <a:srgbClr val="3C4043"/>
                </a:solidFill>
                <a:effectLst/>
              </a:rPr>
              <a:t> </a:t>
            </a:r>
            <a:r>
              <a:rPr lang="en-US" dirty="0" err="1">
                <a:solidFill>
                  <a:srgbClr val="3C4043"/>
                </a:solidFill>
                <a:effectLst/>
              </a:rPr>
              <a:t>celălalt</a:t>
            </a:r>
            <a:r>
              <a:rPr lang="en-US" dirty="0">
                <a:solidFill>
                  <a:srgbClr val="3C4043"/>
                </a:solidFill>
                <a:effectLst/>
              </a:rPr>
              <a:t> </a:t>
            </a:r>
            <a:r>
              <a:rPr lang="en-US" dirty="0" err="1">
                <a:solidFill>
                  <a:srgbClr val="3C4043"/>
                </a:solidFill>
                <a:effectLst/>
              </a:rPr>
              <a:t>este</a:t>
            </a:r>
            <a:r>
              <a:rPr lang="en-US" dirty="0">
                <a:solidFill>
                  <a:srgbClr val="3C4043"/>
                </a:solidFill>
                <a:effectLst/>
              </a:rPr>
              <a:t> </a:t>
            </a:r>
            <a:r>
              <a:rPr lang="en-US" dirty="0" err="1">
                <a:solidFill>
                  <a:srgbClr val="3C4043"/>
                </a:solidFill>
                <a:effectLst/>
              </a:rPr>
              <a:t>curentul</a:t>
            </a:r>
            <a:r>
              <a:rPr lang="en-US" dirty="0">
                <a:solidFill>
                  <a:srgbClr val="3C4043"/>
                </a:solidFill>
                <a:effectLst/>
              </a:rPr>
              <a:t> de </a:t>
            </a:r>
            <a:r>
              <a:rPr lang="en-US" dirty="0" err="1">
                <a:solidFill>
                  <a:srgbClr val="3C4043"/>
                </a:solidFill>
                <a:effectLst/>
              </a:rPr>
              <a:t>comutație</a:t>
            </a:r>
            <a:r>
              <a:rPr lang="en-US" dirty="0">
                <a:solidFill>
                  <a:srgbClr val="3C4043"/>
                </a:solidFill>
                <a:effectLst/>
              </a:rPr>
              <a:t> (IC) </a:t>
            </a:r>
            <a:r>
              <a:rPr lang="en-US" dirty="0" err="1">
                <a:solidFill>
                  <a:srgbClr val="3C4043"/>
                </a:solidFill>
                <a:effectLst/>
              </a:rPr>
              <a:t>prin</a:t>
            </a:r>
            <a:r>
              <a:rPr lang="en-US" dirty="0">
                <a:solidFill>
                  <a:srgbClr val="3C4043"/>
                </a:solidFill>
                <a:effectLst/>
              </a:rPr>
              <a:t> </a:t>
            </a:r>
            <a:r>
              <a:rPr lang="en-US" dirty="0" err="1">
                <a:solidFill>
                  <a:srgbClr val="3C4043"/>
                </a:solidFill>
                <a:effectLst/>
              </a:rPr>
              <a:t>componentele</a:t>
            </a:r>
            <a:r>
              <a:rPr lang="en-US" dirty="0">
                <a:solidFill>
                  <a:srgbClr val="3C4043"/>
                </a:solidFill>
                <a:effectLst/>
              </a:rPr>
              <a:t> L </a:t>
            </a:r>
            <a:r>
              <a:rPr lang="en-US" dirty="0" err="1">
                <a:solidFill>
                  <a:srgbClr val="3C4043"/>
                </a:solidFill>
                <a:effectLst/>
              </a:rPr>
              <a:t>și</a:t>
            </a:r>
            <a:r>
              <a:rPr lang="en-US" dirty="0">
                <a:solidFill>
                  <a:srgbClr val="3C4043"/>
                </a:solidFill>
                <a:effectLst/>
              </a:rPr>
              <a:t> C. Când SCR </a:t>
            </a:r>
            <a:r>
              <a:rPr lang="en-US" dirty="0" err="1">
                <a:solidFill>
                  <a:srgbClr val="3C4043"/>
                </a:solidFill>
                <a:effectLst/>
              </a:rPr>
              <a:t>este</a:t>
            </a:r>
            <a:r>
              <a:rPr lang="en-US" dirty="0">
                <a:solidFill>
                  <a:srgbClr val="3C4043"/>
                </a:solidFill>
                <a:effectLst/>
              </a:rPr>
              <a:t> </a:t>
            </a:r>
            <a:r>
              <a:rPr lang="en-US" dirty="0" err="1">
                <a:solidFill>
                  <a:srgbClr val="3C4043"/>
                </a:solidFill>
                <a:effectLst/>
              </a:rPr>
              <a:t>pornit</a:t>
            </a:r>
            <a:r>
              <a:rPr lang="en-US" dirty="0">
                <a:solidFill>
                  <a:srgbClr val="3C4043"/>
                </a:solidFill>
                <a:effectLst/>
              </a:rPr>
              <a:t>, </a:t>
            </a:r>
            <a:r>
              <a:rPr lang="en-US" dirty="0" err="1">
                <a:solidFill>
                  <a:srgbClr val="3C4043"/>
                </a:solidFill>
                <a:effectLst/>
              </a:rPr>
              <a:t>condensatorul</a:t>
            </a:r>
            <a:r>
              <a:rPr lang="en-US" dirty="0">
                <a:solidFill>
                  <a:srgbClr val="3C4043"/>
                </a:solidFill>
                <a:effectLst/>
              </a:rPr>
              <a:t> </a:t>
            </a:r>
            <a:r>
              <a:rPr lang="en-US" dirty="0" err="1">
                <a:solidFill>
                  <a:srgbClr val="3C4043"/>
                </a:solidFill>
                <a:effectLst/>
              </a:rPr>
              <a:t>începe</a:t>
            </a:r>
            <a:r>
              <a:rPr lang="en-US" dirty="0">
                <a:solidFill>
                  <a:srgbClr val="3C4043"/>
                </a:solidFill>
                <a:effectLst/>
              </a:rPr>
              <a:t> </a:t>
            </a:r>
            <a:r>
              <a:rPr lang="en-US" dirty="0" err="1">
                <a:solidFill>
                  <a:srgbClr val="3C4043"/>
                </a:solidFill>
                <a:effectLst/>
              </a:rPr>
              <a:t>să</a:t>
            </a:r>
            <a:r>
              <a:rPr lang="en-US" dirty="0">
                <a:solidFill>
                  <a:srgbClr val="3C4043"/>
                </a:solidFill>
                <a:effectLst/>
              </a:rPr>
              <a:t> se </a:t>
            </a:r>
            <a:r>
              <a:rPr lang="en-US" dirty="0" err="1">
                <a:solidFill>
                  <a:srgbClr val="3C4043"/>
                </a:solidFill>
                <a:effectLst/>
              </a:rPr>
              <a:t>descarce</a:t>
            </a:r>
            <a:r>
              <a:rPr lang="en-US" dirty="0">
                <a:solidFill>
                  <a:srgbClr val="3C4043"/>
                </a:solidFill>
                <a:effectLst/>
              </a:rPr>
              <a:t> pe </a:t>
            </a:r>
            <a:r>
              <a:rPr lang="en-US" dirty="0" err="1">
                <a:solidFill>
                  <a:srgbClr val="3C4043"/>
                </a:solidFill>
                <a:effectLst/>
              </a:rPr>
              <a:t>calea</a:t>
            </a:r>
            <a:r>
              <a:rPr lang="en-US" dirty="0">
                <a:solidFill>
                  <a:srgbClr val="3C4043"/>
                </a:solidFill>
                <a:effectLst/>
              </a:rPr>
              <a:t> C+ – L – SCR – C–. </a:t>
            </a:r>
            <a:endParaRPr lang="en-US" dirty="0"/>
          </a:p>
        </p:txBody>
      </p:sp>
      <p:pic>
        <p:nvPicPr>
          <p:cNvPr id="8194" name="Picture 2">
            <a:extLst>
              <a:ext uri="{FF2B5EF4-FFF2-40B4-BE49-F238E27FC236}">
                <a16:creationId xmlns:a16="http://schemas.microsoft.com/office/drawing/2014/main" id="{4D328F5F-5391-9180-B4E2-6075D5E9A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2" y="1027906"/>
            <a:ext cx="5225155" cy="3097596"/>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F8CC80E8-3235-EDCE-E592-B294A722A694}"/>
              </a:ext>
            </a:extLst>
          </p:cNvPr>
          <p:cNvSpPr txBox="1"/>
          <p:nvPr/>
        </p:nvSpPr>
        <p:spPr>
          <a:xfrm>
            <a:off x="676103" y="3896509"/>
            <a:ext cx="10843949" cy="3139321"/>
          </a:xfrm>
          <a:prstGeom prst="rect">
            <a:avLst/>
          </a:prstGeom>
          <a:noFill/>
        </p:spPr>
        <p:txBody>
          <a:bodyPr wrap="square">
            <a:spAutoFit/>
          </a:bodyPr>
          <a:lstStyle/>
          <a:p>
            <a:r>
              <a:rPr lang="en-US" sz="2200" dirty="0">
                <a:solidFill>
                  <a:srgbClr val="3C4043"/>
                </a:solidFill>
                <a:effectLst/>
              </a:rPr>
              <a:t>Când </a:t>
            </a:r>
            <a:r>
              <a:rPr lang="en-US" sz="2200" dirty="0" err="1">
                <a:solidFill>
                  <a:srgbClr val="3C4043"/>
                </a:solidFill>
                <a:effectLst/>
              </a:rPr>
              <a:t>condensatorul</a:t>
            </a:r>
            <a:r>
              <a:rPr lang="en-US" sz="2200" dirty="0">
                <a:solidFill>
                  <a:srgbClr val="3C4043"/>
                </a:solidFill>
                <a:effectLst/>
              </a:rPr>
              <a:t> </a:t>
            </a:r>
            <a:r>
              <a:rPr lang="en-US" sz="2200" dirty="0" err="1">
                <a:solidFill>
                  <a:srgbClr val="3C4043"/>
                </a:solidFill>
                <a:effectLst/>
              </a:rPr>
              <a:t>este</a:t>
            </a:r>
            <a:r>
              <a:rPr lang="en-US" sz="2200" dirty="0">
                <a:solidFill>
                  <a:srgbClr val="3C4043"/>
                </a:solidFill>
                <a:effectLst/>
              </a:rPr>
              <a:t> </a:t>
            </a:r>
            <a:r>
              <a:rPr lang="en-US" sz="2200" dirty="0" err="1">
                <a:solidFill>
                  <a:srgbClr val="3C4043"/>
                </a:solidFill>
                <a:effectLst/>
              </a:rPr>
              <a:t>complet</a:t>
            </a:r>
            <a:r>
              <a:rPr lang="en-US" sz="2200" dirty="0">
                <a:solidFill>
                  <a:srgbClr val="3C4043"/>
                </a:solidFill>
                <a:effectLst/>
              </a:rPr>
              <a:t> </a:t>
            </a:r>
            <a:r>
              <a:rPr lang="en-US" sz="2200" dirty="0" err="1">
                <a:solidFill>
                  <a:srgbClr val="3C4043"/>
                </a:solidFill>
                <a:effectLst/>
              </a:rPr>
              <a:t>descărcat</a:t>
            </a:r>
            <a:r>
              <a:rPr lang="en-US" sz="2200" dirty="0">
                <a:solidFill>
                  <a:srgbClr val="3C4043"/>
                </a:solidFill>
                <a:effectLst/>
              </a:rPr>
              <a:t>, </a:t>
            </a:r>
            <a:r>
              <a:rPr lang="en-US" sz="2200" dirty="0" err="1">
                <a:solidFill>
                  <a:srgbClr val="3C4043"/>
                </a:solidFill>
                <a:effectLst/>
              </a:rPr>
              <a:t>începe</a:t>
            </a:r>
            <a:r>
              <a:rPr lang="en-US" sz="2200" dirty="0">
                <a:solidFill>
                  <a:srgbClr val="3C4043"/>
                </a:solidFill>
                <a:effectLst/>
              </a:rPr>
              <a:t> </a:t>
            </a:r>
            <a:r>
              <a:rPr lang="en-US" sz="2200" dirty="0" err="1">
                <a:solidFill>
                  <a:srgbClr val="3C4043"/>
                </a:solidFill>
                <a:effectLst/>
              </a:rPr>
              <a:t>să</a:t>
            </a:r>
            <a:r>
              <a:rPr lang="en-US" sz="2200" dirty="0">
                <a:solidFill>
                  <a:srgbClr val="3C4043"/>
                </a:solidFill>
                <a:effectLst/>
              </a:rPr>
              <a:t> se </a:t>
            </a:r>
            <a:r>
              <a:rPr lang="en-US" sz="2200" dirty="0" err="1">
                <a:solidFill>
                  <a:srgbClr val="3C4043"/>
                </a:solidFill>
                <a:effectLst/>
              </a:rPr>
              <a:t>încarce</a:t>
            </a:r>
            <a:r>
              <a:rPr lang="en-US" sz="2200" dirty="0">
                <a:solidFill>
                  <a:srgbClr val="3C4043"/>
                </a:solidFill>
                <a:effectLst/>
              </a:rPr>
              <a:t> cu </a:t>
            </a:r>
            <a:r>
              <a:rPr lang="en-US" sz="2200" dirty="0" err="1">
                <a:solidFill>
                  <a:srgbClr val="3C4043"/>
                </a:solidFill>
                <a:effectLst/>
              </a:rPr>
              <a:t>polaritate</a:t>
            </a:r>
            <a:r>
              <a:rPr lang="en-US" sz="2200" dirty="0">
                <a:solidFill>
                  <a:srgbClr val="3C4043"/>
                </a:solidFill>
                <a:effectLst/>
              </a:rPr>
              <a:t> </a:t>
            </a:r>
            <a:r>
              <a:rPr lang="en-US" sz="2200" dirty="0" err="1">
                <a:solidFill>
                  <a:srgbClr val="3C4043"/>
                </a:solidFill>
                <a:effectLst/>
              </a:rPr>
              <a:t>inversă</a:t>
            </a:r>
            <a:r>
              <a:rPr lang="en-US" sz="2200" dirty="0">
                <a:solidFill>
                  <a:srgbClr val="3C4043"/>
                </a:solidFill>
                <a:effectLst/>
              </a:rPr>
              <a:t>. Ca </a:t>
            </a:r>
            <a:r>
              <a:rPr lang="en-US" sz="2200" dirty="0" err="1">
                <a:solidFill>
                  <a:srgbClr val="3C4043"/>
                </a:solidFill>
                <a:effectLst/>
              </a:rPr>
              <a:t>rezultat</a:t>
            </a:r>
            <a:r>
              <a:rPr lang="en-US" sz="2200" dirty="0">
                <a:solidFill>
                  <a:srgbClr val="3C4043"/>
                </a:solidFill>
                <a:effectLst/>
              </a:rPr>
              <a:t> al </a:t>
            </a:r>
            <a:r>
              <a:rPr lang="en-US" sz="2200" dirty="0" err="1">
                <a:solidFill>
                  <a:srgbClr val="3C4043"/>
                </a:solidFill>
                <a:effectLst/>
              </a:rPr>
              <a:t>tensiunii</a:t>
            </a:r>
            <a:r>
              <a:rPr lang="en-US" sz="2200" dirty="0">
                <a:solidFill>
                  <a:srgbClr val="3C4043"/>
                </a:solidFill>
                <a:effectLst/>
              </a:rPr>
              <a:t> inverse, un </a:t>
            </a:r>
            <a:r>
              <a:rPr lang="en-US" sz="2200" dirty="0" err="1">
                <a:solidFill>
                  <a:srgbClr val="3C4043"/>
                </a:solidFill>
                <a:effectLst/>
              </a:rPr>
              <a:t>curent</a:t>
            </a:r>
            <a:r>
              <a:rPr lang="en-US" sz="2200" dirty="0">
                <a:solidFill>
                  <a:srgbClr val="3C4043"/>
                </a:solidFill>
                <a:effectLst/>
              </a:rPr>
              <a:t> de </a:t>
            </a:r>
            <a:r>
              <a:rPr lang="en-US" sz="2200" dirty="0" err="1">
                <a:solidFill>
                  <a:srgbClr val="3C4043"/>
                </a:solidFill>
                <a:effectLst/>
              </a:rPr>
              <a:t>comutație</a:t>
            </a:r>
            <a:r>
              <a:rPr lang="en-US" sz="2200" dirty="0">
                <a:solidFill>
                  <a:srgbClr val="3C4043"/>
                </a:solidFill>
                <a:effectLst/>
              </a:rPr>
              <a:t> I</a:t>
            </a:r>
            <a:r>
              <a:rPr lang="en-US" dirty="0">
                <a:solidFill>
                  <a:srgbClr val="3C4043"/>
                </a:solidFill>
                <a:effectLst/>
              </a:rPr>
              <a:t>C</a:t>
            </a:r>
            <a:r>
              <a:rPr lang="en-US" sz="2200" dirty="0">
                <a:solidFill>
                  <a:srgbClr val="3C4043"/>
                </a:solidFill>
                <a:effectLst/>
              </a:rPr>
              <a:t>, </a:t>
            </a:r>
            <a:r>
              <a:rPr lang="en-US" sz="2200" dirty="0" err="1">
                <a:solidFill>
                  <a:srgbClr val="3C4043"/>
                </a:solidFill>
                <a:effectLst/>
              </a:rPr>
              <a:t>va</a:t>
            </a:r>
            <a:r>
              <a:rPr lang="en-US" sz="2200" dirty="0">
                <a:solidFill>
                  <a:srgbClr val="3C4043"/>
                </a:solidFill>
                <a:effectLst/>
              </a:rPr>
              <a:t> </a:t>
            </a:r>
            <a:r>
              <a:rPr lang="en-US" sz="2200" dirty="0" err="1">
                <a:solidFill>
                  <a:srgbClr val="3C4043"/>
                </a:solidFill>
                <a:effectLst/>
              </a:rPr>
              <a:t>curge</a:t>
            </a:r>
            <a:r>
              <a:rPr lang="en-US" sz="2200" dirty="0">
                <a:solidFill>
                  <a:srgbClr val="3C4043"/>
                </a:solidFill>
                <a:effectLst/>
              </a:rPr>
              <a:t> </a:t>
            </a:r>
            <a:r>
              <a:rPr lang="en-US" sz="2200" dirty="0" err="1">
                <a:solidFill>
                  <a:srgbClr val="3C4043"/>
                </a:solidFill>
                <a:effectLst/>
              </a:rPr>
              <a:t>în</a:t>
            </a:r>
            <a:r>
              <a:rPr lang="en-US" sz="2200" dirty="0">
                <a:solidFill>
                  <a:srgbClr val="3C4043"/>
                </a:solidFill>
                <a:effectLst/>
              </a:rPr>
              <a:t> </a:t>
            </a:r>
            <a:r>
              <a:rPr lang="en-US" sz="2200" dirty="0" err="1">
                <a:solidFill>
                  <a:srgbClr val="3C4043"/>
                </a:solidFill>
                <a:effectLst/>
              </a:rPr>
              <a:t>direcția</a:t>
            </a:r>
            <a:r>
              <a:rPr lang="en-US" sz="2200" dirty="0">
                <a:solidFill>
                  <a:srgbClr val="3C4043"/>
                </a:solidFill>
                <a:effectLst/>
              </a:rPr>
              <a:t> </a:t>
            </a:r>
            <a:r>
              <a:rPr lang="en-US" sz="2200" dirty="0" err="1">
                <a:solidFill>
                  <a:srgbClr val="3C4043"/>
                </a:solidFill>
                <a:effectLst/>
              </a:rPr>
              <a:t>opusă</a:t>
            </a:r>
            <a:r>
              <a:rPr lang="en-US" sz="2200" dirty="0">
                <a:solidFill>
                  <a:srgbClr val="3C4043"/>
                </a:solidFill>
                <a:effectLst/>
              </a:rPr>
              <a:t> </a:t>
            </a:r>
            <a:r>
              <a:rPr lang="en-US" sz="2200" dirty="0" err="1">
                <a:solidFill>
                  <a:srgbClr val="3C4043"/>
                </a:solidFill>
                <a:effectLst/>
              </a:rPr>
              <a:t>curentului</a:t>
            </a:r>
            <a:r>
              <a:rPr lang="en-US" sz="2200" dirty="0">
                <a:solidFill>
                  <a:srgbClr val="3C4043"/>
                </a:solidFill>
                <a:effectLst/>
              </a:rPr>
              <a:t> de </a:t>
            </a:r>
            <a:r>
              <a:rPr lang="en-US" sz="2200" dirty="0" err="1">
                <a:solidFill>
                  <a:srgbClr val="3C4043"/>
                </a:solidFill>
                <a:effectLst/>
              </a:rPr>
              <a:t>sarcină</a:t>
            </a:r>
            <a:r>
              <a:rPr lang="en-US" sz="2200" dirty="0">
                <a:solidFill>
                  <a:srgbClr val="3C4043"/>
                </a:solidFill>
                <a:effectLst/>
              </a:rPr>
              <a:t> I</a:t>
            </a:r>
            <a:r>
              <a:rPr lang="en-US" dirty="0">
                <a:solidFill>
                  <a:srgbClr val="3C4043"/>
                </a:solidFill>
                <a:effectLst/>
              </a:rPr>
              <a:t>L</a:t>
            </a:r>
            <a:r>
              <a:rPr lang="en-US" sz="2200" dirty="0">
                <a:solidFill>
                  <a:srgbClr val="3C4043"/>
                </a:solidFill>
                <a:effectLst/>
              </a:rPr>
              <a:t>. Când </a:t>
            </a:r>
            <a:r>
              <a:rPr lang="en-US" sz="2200" dirty="0" err="1">
                <a:solidFill>
                  <a:srgbClr val="3C4043"/>
                </a:solidFill>
                <a:effectLst/>
              </a:rPr>
              <a:t>curentul</a:t>
            </a:r>
            <a:r>
              <a:rPr lang="en-US" sz="2200" dirty="0">
                <a:solidFill>
                  <a:srgbClr val="3C4043"/>
                </a:solidFill>
                <a:effectLst/>
              </a:rPr>
              <a:t> de </a:t>
            </a:r>
            <a:r>
              <a:rPr lang="en-US" sz="2200" dirty="0" err="1">
                <a:solidFill>
                  <a:srgbClr val="3C4043"/>
                </a:solidFill>
                <a:effectLst/>
              </a:rPr>
              <a:t>comutație</a:t>
            </a:r>
            <a:r>
              <a:rPr lang="en-US" sz="2200" dirty="0">
                <a:solidFill>
                  <a:srgbClr val="3C4043"/>
                </a:solidFill>
                <a:effectLst/>
              </a:rPr>
              <a:t> I</a:t>
            </a:r>
            <a:r>
              <a:rPr lang="en-US" dirty="0">
                <a:solidFill>
                  <a:srgbClr val="3C4043"/>
                </a:solidFill>
                <a:effectLst/>
              </a:rPr>
              <a:t>C </a:t>
            </a:r>
            <a:r>
              <a:rPr lang="en-US" sz="2200" dirty="0" err="1">
                <a:solidFill>
                  <a:srgbClr val="3C4043"/>
                </a:solidFill>
                <a:effectLst/>
              </a:rPr>
              <a:t>devine</a:t>
            </a:r>
            <a:r>
              <a:rPr lang="en-US" sz="2200" dirty="0">
                <a:solidFill>
                  <a:srgbClr val="3C4043"/>
                </a:solidFill>
                <a:effectLst/>
              </a:rPr>
              <a:t> </a:t>
            </a:r>
            <a:r>
              <a:rPr lang="en-US" sz="2200" dirty="0" err="1">
                <a:solidFill>
                  <a:srgbClr val="3C4043"/>
                </a:solidFill>
                <a:effectLst/>
              </a:rPr>
              <a:t>mai</a:t>
            </a:r>
            <a:r>
              <a:rPr lang="en-US" sz="2200" dirty="0">
                <a:solidFill>
                  <a:srgbClr val="3C4043"/>
                </a:solidFill>
                <a:effectLst/>
              </a:rPr>
              <a:t> mare </a:t>
            </a:r>
            <a:r>
              <a:rPr lang="en-US" sz="2200" dirty="0" err="1">
                <a:solidFill>
                  <a:srgbClr val="3C4043"/>
                </a:solidFill>
                <a:effectLst/>
              </a:rPr>
              <a:t>decât</a:t>
            </a:r>
            <a:r>
              <a:rPr lang="en-US" sz="2200" dirty="0">
                <a:solidFill>
                  <a:srgbClr val="3C4043"/>
                </a:solidFill>
                <a:effectLst/>
              </a:rPr>
              <a:t> </a:t>
            </a:r>
            <a:r>
              <a:rPr lang="en-US" sz="2200" dirty="0" err="1">
                <a:solidFill>
                  <a:srgbClr val="3C4043"/>
                </a:solidFill>
                <a:effectLst/>
              </a:rPr>
              <a:t>curentul</a:t>
            </a:r>
            <a:r>
              <a:rPr lang="en-US" sz="2200" dirty="0">
                <a:solidFill>
                  <a:srgbClr val="3C4043"/>
                </a:solidFill>
                <a:effectLst/>
              </a:rPr>
              <a:t> de </a:t>
            </a:r>
            <a:r>
              <a:rPr lang="en-US" sz="2200" dirty="0" err="1">
                <a:solidFill>
                  <a:srgbClr val="3C4043"/>
                </a:solidFill>
                <a:effectLst/>
              </a:rPr>
              <a:t>sarcină</a:t>
            </a:r>
            <a:r>
              <a:rPr lang="en-US" sz="2200" dirty="0">
                <a:solidFill>
                  <a:srgbClr val="3C4043"/>
                </a:solidFill>
                <a:effectLst/>
              </a:rPr>
              <a:t>, SCR-</a:t>
            </a:r>
            <a:r>
              <a:rPr lang="en-US" sz="2200" dirty="0" err="1">
                <a:solidFill>
                  <a:srgbClr val="3C4043"/>
                </a:solidFill>
                <a:effectLst/>
              </a:rPr>
              <a:t>ul</a:t>
            </a:r>
            <a:r>
              <a:rPr lang="en-US" sz="2200" dirty="0">
                <a:solidFill>
                  <a:srgbClr val="3C4043"/>
                </a:solidFill>
                <a:effectLst/>
              </a:rPr>
              <a:t> se </a:t>
            </a:r>
            <a:r>
              <a:rPr lang="en-US" sz="2200" dirty="0" err="1">
                <a:solidFill>
                  <a:srgbClr val="3C4043"/>
                </a:solidFill>
                <a:effectLst/>
              </a:rPr>
              <a:t>va</a:t>
            </a:r>
            <a:r>
              <a:rPr lang="en-US" sz="2200" dirty="0">
                <a:solidFill>
                  <a:srgbClr val="3C4043"/>
                </a:solidFill>
                <a:effectLst/>
              </a:rPr>
              <a:t> </a:t>
            </a:r>
            <a:r>
              <a:rPr lang="en-US" sz="2200" dirty="0" err="1">
                <a:solidFill>
                  <a:srgbClr val="3C4043"/>
                </a:solidFill>
                <a:effectLst/>
              </a:rPr>
              <a:t>opri</a:t>
            </a:r>
            <a:r>
              <a:rPr lang="en-US" sz="2200" dirty="0">
                <a:solidFill>
                  <a:srgbClr val="3C4043"/>
                </a:solidFill>
                <a:effectLst/>
              </a:rPr>
              <a:t> automat </a:t>
            </a:r>
            <a:r>
              <a:rPr lang="en-US" sz="2200" dirty="0" err="1">
                <a:solidFill>
                  <a:srgbClr val="3C4043"/>
                </a:solidFill>
                <a:effectLst/>
              </a:rPr>
              <a:t>și</a:t>
            </a:r>
            <a:r>
              <a:rPr lang="en-US" sz="2200" dirty="0">
                <a:solidFill>
                  <a:srgbClr val="3C4043"/>
                </a:solidFill>
                <a:effectLst/>
              </a:rPr>
              <a:t> </a:t>
            </a:r>
            <a:r>
              <a:rPr lang="en-US" sz="2200" dirty="0" err="1">
                <a:solidFill>
                  <a:srgbClr val="3C4043"/>
                </a:solidFill>
                <a:effectLst/>
              </a:rPr>
              <a:t>condensatorul</a:t>
            </a:r>
            <a:r>
              <a:rPr lang="en-US" sz="2200" dirty="0">
                <a:solidFill>
                  <a:srgbClr val="3C4043"/>
                </a:solidFill>
                <a:effectLst/>
              </a:rPr>
              <a:t> se </a:t>
            </a:r>
            <a:r>
              <a:rPr lang="en-US" sz="2200" dirty="0" err="1">
                <a:solidFill>
                  <a:srgbClr val="3C4043"/>
                </a:solidFill>
                <a:effectLst/>
              </a:rPr>
              <a:t>va</a:t>
            </a:r>
            <a:r>
              <a:rPr lang="en-US" sz="2200" dirty="0">
                <a:solidFill>
                  <a:srgbClr val="3C4043"/>
                </a:solidFill>
                <a:effectLst/>
              </a:rPr>
              <a:t> </a:t>
            </a:r>
            <a:r>
              <a:rPr lang="en-US" sz="2200" dirty="0" err="1">
                <a:solidFill>
                  <a:srgbClr val="3C4043"/>
                </a:solidFill>
                <a:effectLst/>
              </a:rPr>
              <a:t>încărca</a:t>
            </a:r>
            <a:r>
              <a:rPr lang="en-US" sz="2200" dirty="0">
                <a:solidFill>
                  <a:srgbClr val="3C4043"/>
                </a:solidFill>
                <a:effectLst/>
              </a:rPr>
              <a:t> cu </a:t>
            </a:r>
            <a:r>
              <a:rPr lang="en-US" sz="2200" dirty="0" err="1">
                <a:solidFill>
                  <a:srgbClr val="3C4043"/>
                </a:solidFill>
                <a:effectLst/>
              </a:rPr>
              <a:t>polaritatea</a:t>
            </a:r>
            <a:r>
              <a:rPr lang="en-US" sz="2200" dirty="0">
                <a:solidFill>
                  <a:srgbClr val="3C4043"/>
                </a:solidFill>
                <a:effectLst/>
              </a:rPr>
              <a:t> </a:t>
            </a:r>
            <a:r>
              <a:rPr lang="en-US" sz="2200" dirty="0" err="1">
                <a:solidFill>
                  <a:srgbClr val="3C4043"/>
                </a:solidFill>
                <a:effectLst/>
              </a:rPr>
              <a:t>sa</a:t>
            </a:r>
            <a:r>
              <a:rPr lang="en-US" sz="2200" dirty="0">
                <a:solidFill>
                  <a:srgbClr val="3C4043"/>
                </a:solidFill>
                <a:effectLst/>
              </a:rPr>
              <a:t> </a:t>
            </a:r>
            <a:r>
              <a:rPr lang="en-US" sz="2200" dirty="0" err="1">
                <a:solidFill>
                  <a:srgbClr val="3C4043"/>
                </a:solidFill>
                <a:effectLst/>
              </a:rPr>
              <a:t>originală</a:t>
            </a:r>
            <a:r>
              <a:rPr lang="en-US" sz="2200" dirty="0">
                <a:solidFill>
                  <a:srgbClr val="3C4043"/>
                </a:solidFill>
                <a:effectLst/>
              </a:rPr>
              <a:t> (</a:t>
            </a:r>
            <a:r>
              <a:rPr lang="en-US" sz="2200" dirty="0" err="1">
                <a:solidFill>
                  <a:srgbClr val="3C4043"/>
                </a:solidFill>
                <a:effectLst/>
              </a:rPr>
              <a:t>prin</a:t>
            </a:r>
            <a:r>
              <a:rPr lang="en-US" sz="2200" dirty="0">
                <a:solidFill>
                  <a:srgbClr val="3C4043"/>
                </a:solidFill>
                <a:effectLst/>
              </a:rPr>
              <a:t> inductor </a:t>
            </a:r>
            <a:r>
              <a:rPr lang="en-US" sz="2200" dirty="0" err="1">
                <a:solidFill>
                  <a:srgbClr val="3C4043"/>
                </a:solidFill>
                <a:effectLst/>
              </a:rPr>
              <a:t>și</a:t>
            </a:r>
            <a:r>
              <a:rPr lang="en-US" sz="2200" dirty="0">
                <a:solidFill>
                  <a:srgbClr val="3C4043"/>
                </a:solidFill>
                <a:effectLst/>
              </a:rPr>
              <a:t> </a:t>
            </a:r>
            <a:r>
              <a:rPr lang="en-US" sz="2200" dirty="0" err="1">
                <a:solidFill>
                  <a:srgbClr val="3C4043"/>
                </a:solidFill>
                <a:effectLst/>
              </a:rPr>
              <a:t>sarcină</a:t>
            </a:r>
            <a:r>
              <a:rPr lang="en-US" sz="2200" dirty="0">
                <a:solidFill>
                  <a:srgbClr val="3C4043"/>
                </a:solidFill>
                <a:effectLst/>
              </a:rPr>
              <a:t>). </a:t>
            </a:r>
            <a:r>
              <a:rPr lang="en-US" sz="2200" b="1" i="1" dirty="0">
                <a:solidFill>
                  <a:srgbClr val="3C4043"/>
                </a:solidFill>
                <a:effectLst/>
              </a:rPr>
              <a:t>Din </a:t>
            </a:r>
            <a:r>
              <a:rPr lang="en-US" sz="2200" b="1" i="1" dirty="0" err="1">
                <a:solidFill>
                  <a:srgbClr val="3C4043"/>
                </a:solidFill>
                <a:effectLst/>
              </a:rPr>
              <a:t>explicația</a:t>
            </a:r>
            <a:r>
              <a:rPr lang="en-US" sz="2200" b="1" i="1" dirty="0">
                <a:solidFill>
                  <a:srgbClr val="3C4043"/>
                </a:solidFill>
                <a:effectLst/>
              </a:rPr>
              <a:t> de </a:t>
            </a:r>
            <a:r>
              <a:rPr lang="en-US" sz="2200" b="1" i="1" dirty="0" err="1">
                <a:solidFill>
                  <a:srgbClr val="3C4043"/>
                </a:solidFill>
                <a:effectLst/>
              </a:rPr>
              <a:t>mai</a:t>
            </a:r>
            <a:r>
              <a:rPr lang="en-US" sz="2200" b="1" i="1" dirty="0">
                <a:solidFill>
                  <a:srgbClr val="3C4043"/>
                </a:solidFill>
                <a:effectLst/>
              </a:rPr>
              <a:t> sus, </a:t>
            </a:r>
            <a:r>
              <a:rPr lang="en-US" sz="2200" b="1" i="1" dirty="0" err="1">
                <a:solidFill>
                  <a:srgbClr val="3C4043"/>
                </a:solidFill>
                <a:effectLst/>
              </a:rPr>
              <a:t>putem</a:t>
            </a:r>
            <a:r>
              <a:rPr lang="en-US" sz="2200" b="1" i="1" dirty="0">
                <a:solidFill>
                  <a:srgbClr val="3C4043"/>
                </a:solidFill>
                <a:effectLst/>
              </a:rPr>
              <a:t> </a:t>
            </a:r>
            <a:r>
              <a:rPr lang="en-US" sz="2200" b="1" i="1" dirty="0" err="1">
                <a:solidFill>
                  <a:srgbClr val="3C4043"/>
                </a:solidFill>
                <a:effectLst/>
              </a:rPr>
              <a:t>înțelege</a:t>
            </a:r>
            <a:r>
              <a:rPr lang="en-US" sz="2200" b="1" i="1" dirty="0">
                <a:solidFill>
                  <a:srgbClr val="3C4043"/>
                </a:solidFill>
                <a:effectLst/>
              </a:rPr>
              <a:t> </a:t>
            </a:r>
            <a:r>
              <a:rPr lang="en-US" sz="2200" b="1" i="1" dirty="0" err="1">
                <a:solidFill>
                  <a:srgbClr val="3C4043"/>
                </a:solidFill>
                <a:effectLst/>
              </a:rPr>
              <a:t>că</a:t>
            </a:r>
            <a:r>
              <a:rPr lang="en-US" sz="2200" b="1" i="1" dirty="0">
                <a:solidFill>
                  <a:srgbClr val="3C4043"/>
                </a:solidFill>
                <a:effectLst/>
              </a:rPr>
              <a:t> SCR-</a:t>
            </a:r>
            <a:r>
              <a:rPr lang="en-US" sz="2200" b="1" i="1" dirty="0" err="1">
                <a:solidFill>
                  <a:srgbClr val="3C4043"/>
                </a:solidFill>
                <a:effectLst/>
              </a:rPr>
              <a:t>ul</a:t>
            </a:r>
            <a:r>
              <a:rPr lang="en-US" sz="2200" b="1" i="1" dirty="0">
                <a:solidFill>
                  <a:srgbClr val="3C4043"/>
                </a:solidFill>
                <a:effectLst/>
              </a:rPr>
              <a:t> </a:t>
            </a:r>
            <a:r>
              <a:rPr lang="en-US" sz="2200" b="1" i="1" dirty="0" err="1">
                <a:solidFill>
                  <a:srgbClr val="3C4043"/>
                </a:solidFill>
                <a:effectLst/>
              </a:rPr>
              <a:t>este</a:t>
            </a:r>
            <a:r>
              <a:rPr lang="en-US" sz="2200" b="1" i="1" dirty="0">
                <a:solidFill>
                  <a:srgbClr val="3C4043"/>
                </a:solidFill>
                <a:effectLst/>
              </a:rPr>
              <a:t> </a:t>
            </a:r>
            <a:r>
              <a:rPr lang="en-US" sz="2200" b="1" i="1" dirty="0" err="1">
                <a:solidFill>
                  <a:srgbClr val="3C4043"/>
                </a:solidFill>
                <a:effectLst/>
              </a:rPr>
              <a:t>pornit</a:t>
            </a:r>
            <a:r>
              <a:rPr lang="en-US" sz="2200" b="1" i="1" dirty="0">
                <a:solidFill>
                  <a:srgbClr val="3C4043"/>
                </a:solidFill>
                <a:effectLst/>
              </a:rPr>
              <a:t> </a:t>
            </a:r>
            <a:r>
              <a:rPr lang="en-US" sz="2200" b="1" i="1" dirty="0" err="1">
                <a:solidFill>
                  <a:srgbClr val="3C4043"/>
                </a:solidFill>
                <a:effectLst/>
              </a:rPr>
              <a:t>pentru</a:t>
            </a:r>
            <a:r>
              <a:rPr lang="en-US" sz="2200" b="1" i="1" dirty="0">
                <a:solidFill>
                  <a:srgbClr val="3C4043"/>
                </a:solidFill>
                <a:effectLst/>
              </a:rPr>
              <a:t> o </a:t>
            </a:r>
            <a:r>
              <a:rPr lang="en-US" sz="2200" b="1" i="1" dirty="0" err="1">
                <a:solidFill>
                  <a:srgbClr val="3C4043"/>
                </a:solidFill>
                <a:effectLst/>
              </a:rPr>
              <a:t>perioadă</a:t>
            </a:r>
            <a:r>
              <a:rPr lang="en-US" sz="2200" b="1" i="1" dirty="0">
                <a:solidFill>
                  <a:srgbClr val="3C4043"/>
                </a:solidFill>
                <a:effectLst/>
              </a:rPr>
              <a:t> de </a:t>
            </a:r>
            <a:r>
              <a:rPr lang="en-US" sz="2200" b="1" i="1" dirty="0" err="1">
                <a:solidFill>
                  <a:srgbClr val="3C4043"/>
                </a:solidFill>
                <a:effectLst/>
              </a:rPr>
              <a:t>timp</a:t>
            </a:r>
            <a:r>
              <a:rPr lang="en-US" sz="2200" b="1" i="1" dirty="0">
                <a:solidFill>
                  <a:srgbClr val="3C4043"/>
                </a:solidFill>
                <a:effectLst/>
              </a:rPr>
              <a:t> </a:t>
            </a:r>
            <a:r>
              <a:rPr lang="en-US" sz="2200" b="1" i="1" dirty="0" err="1">
                <a:solidFill>
                  <a:srgbClr val="3C4043"/>
                </a:solidFill>
                <a:effectLst/>
              </a:rPr>
              <a:t>și</a:t>
            </a:r>
            <a:r>
              <a:rPr lang="en-US" sz="2200" b="1" i="1" dirty="0">
                <a:solidFill>
                  <a:srgbClr val="3C4043"/>
                </a:solidFill>
                <a:effectLst/>
              </a:rPr>
              <a:t> </a:t>
            </a:r>
            <a:r>
              <a:rPr lang="en-US" sz="2200" b="1" i="1" dirty="0" err="1">
                <a:solidFill>
                  <a:srgbClr val="3C4043"/>
                </a:solidFill>
                <a:effectLst/>
              </a:rPr>
              <a:t>apoi</a:t>
            </a:r>
            <a:r>
              <a:rPr lang="en-US" sz="2200" b="1" i="1" dirty="0">
                <a:solidFill>
                  <a:srgbClr val="3C4043"/>
                </a:solidFill>
                <a:effectLst/>
              </a:rPr>
              <a:t> </a:t>
            </a:r>
            <a:r>
              <a:rPr lang="en-US" sz="2200" b="1" i="1" dirty="0" err="1">
                <a:solidFill>
                  <a:srgbClr val="3C4043"/>
                </a:solidFill>
                <a:effectLst/>
              </a:rPr>
              <a:t>oprit</a:t>
            </a:r>
            <a:r>
              <a:rPr lang="en-US" sz="2200" b="1" i="1" dirty="0">
                <a:solidFill>
                  <a:srgbClr val="3C4043"/>
                </a:solidFill>
                <a:effectLst/>
              </a:rPr>
              <a:t> automat </a:t>
            </a:r>
            <a:r>
              <a:rPr lang="en-US" sz="2200" b="1" i="1" dirty="0" err="1">
                <a:solidFill>
                  <a:srgbClr val="3C4043"/>
                </a:solidFill>
                <a:effectLst/>
              </a:rPr>
              <a:t>pentru</a:t>
            </a:r>
            <a:r>
              <a:rPr lang="en-US" sz="2200" b="1" i="1" dirty="0">
                <a:solidFill>
                  <a:srgbClr val="3C4043"/>
                </a:solidFill>
                <a:effectLst/>
              </a:rPr>
              <a:t> o </a:t>
            </a:r>
            <a:r>
              <a:rPr lang="en-US" sz="2200" b="1" i="1" dirty="0" err="1">
                <a:solidFill>
                  <a:srgbClr val="3C4043"/>
                </a:solidFill>
                <a:effectLst/>
              </a:rPr>
              <a:t>perioadă</a:t>
            </a:r>
            <a:r>
              <a:rPr lang="en-US" sz="2200" b="1" i="1" dirty="0">
                <a:solidFill>
                  <a:srgbClr val="3C4043"/>
                </a:solidFill>
                <a:effectLst/>
              </a:rPr>
              <a:t> de </a:t>
            </a:r>
            <a:r>
              <a:rPr lang="en-US" sz="2200" b="1" i="1" dirty="0" err="1">
                <a:solidFill>
                  <a:srgbClr val="3C4043"/>
                </a:solidFill>
                <a:effectLst/>
              </a:rPr>
              <a:t>timp.</a:t>
            </a:r>
            <a:r>
              <a:rPr lang="en-US" sz="2200" b="1" i="1" dirty="0">
                <a:solidFill>
                  <a:srgbClr val="3C4043"/>
                </a:solidFill>
                <a:effectLst/>
              </a:rPr>
              <a:t> Acesta </a:t>
            </a:r>
            <a:r>
              <a:rPr lang="en-US" sz="2200" b="1" i="1" dirty="0" err="1">
                <a:solidFill>
                  <a:srgbClr val="3C4043"/>
                </a:solidFill>
                <a:effectLst/>
              </a:rPr>
              <a:t>este</a:t>
            </a:r>
            <a:r>
              <a:rPr lang="en-US" sz="2200" b="1" i="1" dirty="0">
                <a:solidFill>
                  <a:srgbClr val="3C4043"/>
                </a:solidFill>
                <a:effectLst/>
              </a:rPr>
              <a:t> un </a:t>
            </a:r>
            <a:r>
              <a:rPr lang="en-US" sz="2200" b="1" i="1" dirty="0" err="1">
                <a:solidFill>
                  <a:srgbClr val="3C4043"/>
                </a:solidFill>
                <a:effectLst/>
              </a:rPr>
              <a:t>proces</a:t>
            </a:r>
            <a:r>
              <a:rPr lang="en-US" sz="2200" b="1" i="1" dirty="0">
                <a:solidFill>
                  <a:srgbClr val="3C4043"/>
                </a:solidFill>
                <a:effectLst/>
              </a:rPr>
              <a:t> care se </a:t>
            </a:r>
            <a:r>
              <a:rPr lang="en-US" sz="2200" b="1" i="1" dirty="0" err="1">
                <a:solidFill>
                  <a:srgbClr val="3C4043"/>
                </a:solidFill>
                <a:effectLst/>
              </a:rPr>
              <a:t>repetă</a:t>
            </a:r>
            <a:r>
              <a:rPr lang="en-US" sz="2200" b="1" i="1" dirty="0">
                <a:solidFill>
                  <a:srgbClr val="3C4043"/>
                </a:solidFill>
                <a:effectLst/>
              </a:rPr>
              <a:t> </a:t>
            </a:r>
            <a:r>
              <a:rPr lang="en-US" sz="2200" b="1" i="1" dirty="0" err="1">
                <a:solidFill>
                  <a:srgbClr val="3C4043"/>
                </a:solidFill>
                <a:effectLst/>
              </a:rPr>
              <a:t>continuu</a:t>
            </a:r>
            <a:r>
              <a:rPr lang="en-US" sz="2200" b="1" i="1" dirty="0">
                <a:solidFill>
                  <a:srgbClr val="3C4043"/>
                </a:solidFill>
                <a:effectLst/>
              </a:rPr>
              <a:t>.</a:t>
            </a:r>
            <a:r>
              <a:rPr lang="en-US" sz="2200" dirty="0">
                <a:solidFill>
                  <a:srgbClr val="3C4043"/>
                </a:solidFill>
                <a:effectLst/>
              </a:rPr>
              <a:t> </a:t>
            </a:r>
            <a:r>
              <a:rPr lang="en-US" sz="2200" dirty="0" err="1">
                <a:solidFill>
                  <a:srgbClr val="3C4043"/>
                </a:solidFill>
                <a:effectLst/>
              </a:rPr>
              <a:t>Frecvența</a:t>
            </a:r>
            <a:r>
              <a:rPr lang="en-US" sz="2200" dirty="0">
                <a:solidFill>
                  <a:srgbClr val="3C4043"/>
                </a:solidFill>
                <a:effectLst/>
              </a:rPr>
              <a:t> </a:t>
            </a:r>
            <a:r>
              <a:rPr lang="en-US" sz="2200" dirty="0" err="1">
                <a:solidFill>
                  <a:srgbClr val="3C4043"/>
                </a:solidFill>
                <a:effectLst/>
              </a:rPr>
              <a:t>stării</a:t>
            </a:r>
            <a:r>
              <a:rPr lang="en-US" sz="2200" dirty="0">
                <a:solidFill>
                  <a:srgbClr val="3C4043"/>
                </a:solidFill>
                <a:effectLst/>
              </a:rPr>
              <a:t> ON/OFF </a:t>
            </a:r>
            <a:r>
              <a:rPr lang="en-US" sz="2200" dirty="0" err="1">
                <a:solidFill>
                  <a:srgbClr val="3C4043"/>
                </a:solidFill>
                <a:effectLst/>
              </a:rPr>
              <a:t>depinde</a:t>
            </a:r>
            <a:r>
              <a:rPr lang="en-US" sz="2200" dirty="0">
                <a:solidFill>
                  <a:srgbClr val="3C4043"/>
                </a:solidFill>
                <a:effectLst/>
              </a:rPr>
              <a:t> de </a:t>
            </a:r>
            <a:r>
              <a:rPr lang="en-US" sz="2200" dirty="0" err="1">
                <a:solidFill>
                  <a:srgbClr val="3C4043"/>
                </a:solidFill>
                <a:effectLst/>
              </a:rPr>
              <a:t>valorile</a:t>
            </a:r>
            <a:r>
              <a:rPr lang="en-US" sz="2200" dirty="0">
                <a:solidFill>
                  <a:srgbClr val="3C4043"/>
                </a:solidFill>
                <a:effectLst/>
              </a:rPr>
              <a:t> </a:t>
            </a:r>
            <a:r>
              <a:rPr lang="en-US" sz="2200" dirty="0" err="1">
                <a:solidFill>
                  <a:srgbClr val="3C4043"/>
                </a:solidFill>
                <a:effectLst/>
              </a:rPr>
              <a:t>lui</a:t>
            </a:r>
            <a:r>
              <a:rPr lang="en-US" sz="2200" dirty="0">
                <a:solidFill>
                  <a:srgbClr val="3C4043"/>
                </a:solidFill>
                <a:effectLst/>
              </a:rPr>
              <a:t> L </a:t>
            </a:r>
            <a:r>
              <a:rPr lang="en-US" sz="2200" dirty="0" err="1">
                <a:solidFill>
                  <a:srgbClr val="3C4043"/>
                </a:solidFill>
                <a:effectLst/>
              </a:rPr>
              <a:t>și</a:t>
            </a:r>
            <a:r>
              <a:rPr lang="en-US" sz="2200" dirty="0">
                <a:solidFill>
                  <a:srgbClr val="3C4043"/>
                </a:solidFill>
                <a:effectLst/>
              </a:rPr>
              <a:t> C din </a:t>
            </a:r>
            <a:r>
              <a:rPr lang="en-US" sz="2200" dirty="0" err="1">
                <a:solidFill>
                  <a:srgbClr val="3C4043"/>
                </a:solidFill>
                <a:effectLst/>
              </a:rPr>
              <a:t>circuitul</a:t>
            </a:r>
            <a:r>
              <a:rPr lang="en-US" sz="2200" dirty="0">
                <a:solidFill>
                  <a:srgbClr val="3C4043"/>
                </a:solidFill>
                <a:effectLst/>
              </a:rPr>
              <a:t> de </a:t>
            </a:r>
            <a:r>
              <a:rPr lang="en-US" sz="2200" dirty="0" err="1">
                <a:solidFill>
                  <a:srgbClr val="3C4043"/>
                </a:solidFill>
                <a:effectLst/>
              </a:rPr>
              <a:t>comutare</a:t>
            </a:r>
            <a:r>
              <a:rPr lang="en-US" sz="2200" dirty="0">
                <a:solidFill>
                  <a:srgbClr val="3C4043"/>
                </a:solidFill>
                <a:effectLst/>
              </a:rPr>
              <a:t>. Acest tip d</a:t>
            </a:r>
          </a:p>
          <a:p>
            <a:r>
              <a:rPr lang="en-US" sz="2200" dirty="0">
                <a:solidFill>
                  <a:srgbClr val="3C4043"/>
                </a:solidFill>
                <a:effectLst/>
              </a:rPr>
              <a:t>e </a:t>
            </a:r>
            <a:r>
              <a:rPr lang="en-US" sz="2200" dirty="0" err="1">
                <a:solidFill>
                  <a:srgbClr val="3C4043"/>
                </a:solidFill>
                <a:effectLst/>
              </a:rPr>
              <a:t>comutație</a:t>
            </a:r>
            <a:r>
              <a:rPr lang="en-US" sz="2200" dirty="0">
                <a:solidFill>
                  <a:srgbClr val="3C4043"/>
                </a:solidFill>
                <a:effectLst/>
              </a:rPr>
              <a:t> </a:t>
            </a:r>
            <a:r>
              <a:rPr lang="en-US" sz="2200" dirty="0" err="1">
                <a:solidFill>
                  <a:srgbClr val="3C4043"/>
                </a:solidFill>
                <a:effectLst/>
              </a:rPr>
              <a:t>este</a:t>
            </a:r>
            <a:r>
              <a:rPr lang="en-US" sz="2200" dirty="0">
                <a:solidFill>
                  <a:srgbClr val="3C4043"/>
                </a:solidFill>
                <a:effectLst/>
              </a:rPr>
              <a:t> </a:t>
            </a:r>
            <a:r>
              <a:rPr lang="en-US" sz="2200" dirty="0" err="1">
                <a:solidFill>
                  <a:srgbClr val="3C4043"/>
                </a:solidFill>
                <a:effectLst/>
              </a:rPr>
              <a:t>folosit</a:t>
            </a:r>
            <a:r>
              <a:rPr lang="en-US" sz="2200" dirty="0">
                <a:solidFill>
                  <a:srgbClr val="3C4043"/>
                </a:solidFill>
                <a:effectLst/>
              </a:rPr>
              <a:t> </a:t>
            </a:r>
            <a:r>
              <a:rPr lang="en-US" sz="2200" dirty="0" err="1">
                <a:solidFill>
                  <a:srgbClr val="3C4043"/>
                </a:solidFill>
                <a:effectLst/>
              </a:rPr>
              <a:t>mai</a:t>
            </a:r>
            <a:r>
              <a:rPr lang="en-US" sz="2200" dirty="0">
                <a:solidFill>
                  <a:srgbClr val="3C4043"/>
                </a:solidFill>
                <a:effectLst/>
              </a:rPr>
              <a:t> ales </a:t>
            </a:r>
            <a:r>
              <a:rPr lang="en-US" sz="2200" dirty="0" err="1">
                <a:solidFill>
                  <a:srgbClr val="3C4043"/>
                </a:solidFill>
                <a:effectLst/>
              </a:rPr>
              <a:t>în</a:t>
            </a:r>
            <a:r>
              <a:rPr lang="en-US" sz="2200" dirty="0">
                <a:solidFill>
                  <a:srgbClr val="3C4043"/>
                </a:solidFill>
                <a:effectLst/>
              </a:rPr>
              <a:t> </a:t>
            </a:r>
            <a:r>
              <a:rPr lang="en-US" sz="2200" dirty="0" err="1">
                <a:solidFill>
                  <a:srgbClr val="3C4043"/>
                </a:solidFill>
                <a:effectLst/>
              </a:rPr>
              <a:t>circuitele</a:t>
            </a:r>
            <a:r>
              <a:rPr lang="en-US" sz="2200" dirty="0">
                <a:solidFill>
                  <a:srgbClr val="3C4043"/>
                </a:solidFill>
                <a:effectLst/>
              </a:rPr>
              <a:t> chopper</a:t>
            </a:r>
            <a:endParaRPr lang="en-US" sz="2200" dirty="0"/>
          </a:p>
        </p:txBody>
      </p:sp>
    </p:spTree>
    <p:extLst>
      <p:ext uri="{BB962C8B-B14F-4D97-AF65-F5344CB8AC3E}">
        <p14:creationId xmlns:p14="http://schemas.microsoft.com/office/powerpoint/2010/main" val="4283845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25B9692-021C-A3AD-4E0A-6C0EF49EFEAC}"/>
              </a:ext>
            </a:extLst>
          </p:cNvPr>
          <p:cNvSpPr>
            <a:spLocks noGrp="1"/>
          </p:cNvSpPr>
          <p:nvPr>
            <p:ph type="title"/>
          </p:nvPr>
        </p:nvSpPr>
        <p:spPr/>
        <p:txBody>
          <a:bodyPr/>
          <a:lstStyle/>
          <a:p>
            <a:r>
              <a:rPr lang="en-US" b="1" dirty="0">
                <a:solidFill>
                  <a:srgbClr val="34444C"/>
                </a:solidFill>
                <a:latin typeface="Open Sans" panose="020B0606030504020204" pitchFamily="34" charset="0"/>
              </a:rPr>
              <a:t>Class C Commutation</a:t>
            </a:r>
            <a:br>
              <a:rPr lang="en-US" b="1" dirty="0">
                <a:solidFill>
                  <a:srgbClr val="34444C"/>
                </a:solidFill>
                <a:latin typeface="Open Sans" panose="020B0606030504020204" pitchFamily="34" charset="0"/>
              </a:rPr>
            </a:br>
            <a:endParaRPr lang="en-US" dirty="0"/>
          </a:p>
        </p:txBody>
      </p:sp>
      <p:sp>
        <p:nvSpPr>
          <p:cNvPr id="3" name="Substituent conținut 2">
            <a:extLst>
              <a:ext uri="{FF2B5EF4-FFF2-40B4-BE49-F238E27FC236}">
                <a16:creationId xmlns:a16="http://schemas.microsoft.com/office/drawing/2014/main" id="{73360034-3E24-C75F-04FA-B9E44B490D0B}"/>
              </a:ext>
            </a:extLst>
          </p:cNvPr>
          <p:cNvSpPr>
            <a:spLocks noGrp="1"/>
          </p:cNvSpPr>
          <p:nvPr>
            <p:ph idx="1"/>
          </p:nvPr>
        </p:nvSpPr>
        <p:spPr>
          <a:xfrm>
            <a:off x="256309" y="1243460"/>
            <a:ext cx="11730644" cy="5473224"/>
          </a:xfrm>
        </p:spPr>
        <p:txBody>
          <a:bodyPr>
            <a:normAutofit fontScale="62500" lnSpcReduction="20000"/>
          </a:bodyPr>
          <a:lstStyle/>
          <a:p>
            <a:pPr marL="0" indent="0">
              <a:buNone/>
            </a:pPr>
            <a:r>
              <a:rPr lang="en-US" dirty="0" err="1"/>
              <a:t>În</a:t>
            </a:r>
            <a:r>
              <a:rPr lang="en-US" dirty="0"/>
              <a:t> </a:t>
            </a:r>
            <a:r>
              <a:rPr lang="en-US" dirty="0" err="1"/>
              <a:t>această</a:t>
            </a:r>
            <a:r>
              <a:rPr lang="en-US" dirty="0"/>
              <a:t> </a:t>
            </a:r>
            <a:r>
              <a:rPr lang="en-US" dirty="0" err="1"/>
              <a:t>metodă</a:t>
            </a:r>
            <a:r>
              <a:rPr lang="en-US" dirty="0"/>
              <a:t> de </a:t>
            </a:r>
            <a:r>
              <a:rPr lang="en-US" dirty="0" err="1"/>
              <a:t>comutare</a:t>
            </a:r>
            <a:r>
              <a:rPr lang="en-US" dirty="0"/>
              <a:t>, SCR-</a:t>
            </a:r>
            <a:r>
              <a:rPr lang="en-US" dirty="0" err="1"/>
              <a:t>ul</a:t>
            </a:r>
            <a:r>
              <a:rPr lang="en-US" dirty="0"/>
              <a:t> principal (care </a:t>
            </a:r>
            <a:r>
              <a:rPr lang="en-US" dirty="0" err="1"/>
              <a:t>urmează</a:t>
            </a:r>
            <a:r>
              <a:rPr lang="en-US" dirty="0"/>
              <a:t> </a:t>
            </a:r>
          </a:p>
          <a:p>
            <a:pPr marL="0" indent="0">
              <a:buNone/>
            </a:pPr>
            <a:r>
              <a:rPr lang="en-US" dirty="0" err="1"/>
              <a:t>să</a:t>
            </a:r>
            <a:r>
              <a:rPr lang="en-US" dirty="0"/>
              <a:t> fie </a:t>
            </a:r>
            <a:r>
              <a:rPr lang="en-US" dirty="0" err="1"/>
              <a:t>comutat</a:t>
            </a:r>
            <a:r>
              <a:rPr lang="en-US" dirty="0"/>
              <a:t>) </a:t>
            </a:r>
            <a:r>
              <a:rPr lang="en-US" dirty="0" err="1"/>
              <a:t>este</a:t>
            </a:r>
            <a:r>
              <a:rPr lang="en-US" dirty="0"/>
              <a:t> </a:t>
            </a:r>
            <a:r>
              <a:rPr lang="en-US" dirty="0" err="1"/>
              <a:t>conectat</a:t>
            </a:r>
            <a:r>
              <a:rPr lang="en-US" dirty="0"/>
              <a:t> </a:t>
            </a:r>
            <a:r>
              <a:rPr lang="en-US" dirty="0" err="1"/>
              <a:t>în</a:t>
            </a:r>
            <a:r>
              <a:rPr lang="en-US" dirty="0"/>
              <a:t> </a:t>
            </a:r>
            <a:r>
              <a:rPr lang="en-US" dirty="0" err="1"/>
              <a:t>serie</a:t>
            </a:r>
            <a:r>
              <a:rPr lang="en-US" dirty="0"/>
              <a:t> cu </a:t>
            </a:r>
            <a:r>
              <a:rPr lang="en-US" dirty="0" err="1"/>
              <a:t>sarcina</a:t>
            </a:r>
            <a:r>
              <a:rPr lang="en-US" dirty="0"/>
              <a:t> </a:t>
            </a:r>
            <a:r>
              <a:rPr lang="en-US" dirty="0" err="1"/>
              <a:t>și</a:t>
            </a:r>
            <a:r>
              <a:rPr lang="en-US" dirty="0"/>
              <a:t> un SCR </a:t>
            </a:r>
            <a:r>
              <a:rPr lang="en-US" dirty="0" err="1"/>
              <a:t>suplimentar</a:t>
            </a:r>
            <a:r>
              <a:rPr lang="en-US" dirty="0"/>
              <a:t> </a:t>
            </a:r>
          </a:p>
          <a:p>
            <a:pPr marL="0" indent="0">
              <a:buNone/>
            </a:pPr>
            <a:r>
              <a:rPr lang="en-US" dirty="0" err="1"/>
              <a:t>sau</a:t>
            </a:r>
            <a:r>
              <a:rPr lang="en-US" dirty="0"/>
              <a:t> </a:t>
            </a:r>
            <a:r>
              <a:rPr lang="en-US" dirty="0" err="1"/>
              <a:t>complementar</a:t>
            </a:r>
            <a:r>
              <a:rPr lang="en-US" dirty="0"/>
              <a:t> </a:t>
            </a:r>
            <a:r>
              <a:rPr lang="en-US" dirty="0" err="1"/>
              <a:t>este</a:t>
            </a:r>
            <a:r>
              <a:rPr lang="en-US" dirty="0"/>
              <a:t> </a:t>
            </a:r>
            <a:r>
              <a:rPr lang="en-US" dirty="0" err="1"/>
              <a:t>conectat</a:t>
            </a:r>
            <a:r>
              <a:rPr lang="en-US" dirty="0"/>
              <a:t> </a:t>
            </a:r>
            <a:r>
              <a:rPr lang="en-US" dirty="0" err="1"/>
              <a:t>în</a:t>
            </a:r>
            <a:r>
              <a:rPr lang="en-US" dirty="0"/>
              <a:t> </a:t>
            </a:r>
            <a:r>
              <a:rPr lang="en-US" dirty="0" err="1"/>
              <a:t>paralel</a:t>
            </a:r>
            <a:r>
              <a:rPr lang="en-US" dirty="0"/>
              <a:t> cu SCR-</a:t>
            </a:r>
            <a:r>
              <a:rPr lang="en-US" dirty="0" err="1"/>
              <a:t>ul</a:t>
            </a:r>
            <a:r>
              <a:rPr lang="en-US" dirty="0"/>
              <a:t> principal. </a:t>
            </a:r>
            <a:r>
              <a:rPr lang="en-US" dirty="0" err="1"/>
              <a:t>Prin</a:t>
            </a:r>
            <a:r>
              <a:rPr lang="en-US" dirty="0"/>
              <a:t> </a:t>
            </a:r>
          </a:p>
          <a:p>
            <a:pPr marL="0" indent="0">
              <a:buNone/>
            </a:pPr>
            <a:r>
              <a:rPr lang="en-US" dirty="0" err="1"/>
              <a:t>urmare</a:t>
            </a:r>
            <a:r>
              <a:rPr lang="en-US" dirty="0"/>
              <a:t>, </a:t>
            </a:r>
            <a:r>
              <a:rPr lang="en-US" dirty="0" err="1"/>
              <a:t>această</a:t>
            </a:r>
            <a:r>
              <a:rPr lang="en-US" dirty="0"/>
              <a:t> </a:t>
            </a:r>
            <a:r>
              <a:rPr lang="en-US" dirty="0" err="1"/>
              <a:t>metodă</a:t>
            </a:r>
            <a:r>
              <a:rPr lang="en-US" dirty="0"/>
              <a:t> </a:t>
            </a:r>
            <a:r>
              <a:rPr lang="en-US" dirty="0" err="1"/>
              <a:t>este</a:t>
            </a:r>
            <a:r>
              <a:rPr lang="en-US" dirty="0"/>
              <a:t> </a:t>
            </a:r>
            <a:r>
              <a:rPr lang="en-US" dirty="0" err="1"/>
              <a:t>numită</a:t>
            </a:r>
            <a:r>
              <a:rPr lang="en-US" dirty="0"/>
              <a:t> </a:t>
            </a:r>
            <a:r>
              <a:rPr lang="en-US" dirty="0" err="1"/>
              <a:t>și</a:t>
            </a:r>
            <a:r>
              <a:rPr lang="en-US" dirty="0"/>
              <a:t> </a:t>
            </a:r>
            <a:r>
              <a:rPr lang="en-US" dirty="0" err="1"/>
              <a:t>comutație</a:t>
            </a:r>
            <a:r>
              <a:rPr lang="en-US" dirty="0"/>
              <a:t> </a:t>
            </a:r>
            <a:r>
              <a:rPr lang="en-US" dirty="0" err="1"/>
              <a:t>complementară</a:t>
            </a:r>
            <a:r>
              <a:rPr lang="en-US" dirty="0"/>
              <a:t>.</a:t>
            </a:r>
          </a:p>
          <a:p>
            <a:pPr marL="0" indent="0">
              <a:buNone/>
            </a:pPr>
            <a:r>
              <a:rPr lang="en-US" dirty="0" err="1"/>
              <a:t>În</a:t>
            </a:r>
            <a:r>
              <a:rPr lang="en-US" dirty="0"/>
              <a:t> </a:t>
            </a:r>
            <a:r>
              <a:rPr lang="en-US" dirty="0" err="1"/>
              <a:t>aceasta</a:t>
            </a:r>
            <a:r>
              <a:rPr lang="en-US" dirty="0"/>
              <a:t>, SCR se </a:t>
            </a:r>
            <a:r>
              <a:rPr lang="en-US" dirty="0" err="1"/>
              <a:t>oprește</a:t>
            </a:r>
            <a:r>
              <a:rPr lang="en-US" dirty="0"/>
              <a:t> cu o </a:t>
            </a:r>
            <a:r>
              <a:rPr lang="en-US" dirty="0" err="1"/>
              <a:t>tensiune</a:t>
            </a:r>
            <a:r>
              <a:rPr lang="en-US" dirty="0"/>
              <a:t> </a:t>
            </a:r>
            <a:r>
              <a:rPr lang="en-US" dirty="0" err="1"/>
              <a:t>inversă</a:t>
            </a:r>
            <a:r>
              <a:rPr lang="en-US" dirty="0"/>
              <a:t> a </a:t>
            </a:r>
            <a:r>
              <a:rPr lang="en-US" dirty="0" err="1"/>
              <a:t>unui</a:t>
            </a:r>
            <a:r>
              <a:rPr lang="en-US" dirty="0"/>
              <a:t> </a:t>
            </a:r>
            <a:r>
              <a:rPr lang="en-US" dirty="0" err="1"/>
              <a:t>condensator</a:t>
            </a:r>
            <a:r>
              <a:rPr lang="en-US" dirty="0"/>
              <a:t> </a:t>
            </a:r>
          </a:p>
          <a:p>
            <a:pPr marL="0" indent="0">
              <a:buNone/>
            </a:pPr>
            <a:r>
              <a:rPr lang="en-US" dirty="0" err="1"/>
              <a:t>încărcat</a:t>
            </a:r>
            <a:r>
              <a:rPr lang="en-US" dirty="0"/>
              <a:t>. </a:t>
            </a:r>
            <a:r>
              <a:rPr lang="en-US" dirty="0" err="1"/>
              <a:t>Figura</a:t>
            </a:r>
            <a:r>
              <a:rPr lang="en-US" dirty="0"/>
              <a:t> de </a:t>
            </a:r>
            <a:r>
              <a:rPr lang="en-US" dirty="0" err="1"/>
              <a:t>mai</a:t>
            </a:r>
            <a:r>
              <a:rPr lang="en-US" dirty="0"/>
              <a:t> </a:t>
            </a:r>
            <a:r>
              <a:rPr lang="en-US" dirty="0" err="1"/>
              <a:t>jos</a:t>
            </a:r>
            <a:r>
              <a:rPr lang="en-US" dirty="0"/>
              <a:t> </a:t>
            </a:r>
            <a:r>
              <a:rPr lang="en-US" dirty="0" err="1"/>
              <a:t>arată</a:t>
            </a:r>
            <a:r>
              <a:rPr lang="en-US" dirty="0"/>
              <a:t> </a:t>
            </a:r>
            <a:r>
              <a:rPr lang="en-US" dirty="0" err="1"/>
              <a:t>comutația</a:t>
            </a:r>
            <a:r>
              <a:rPr lang="en-US" dirty="0"/>
              <a:t> </a:t>
            </a:r>
            <a:r>
              <a:rPr lang="en-US" dirty="0" err="1"/>
              <a:t>complementară</a:t>
            </a:r>
            <a:r>
              <a:rPr lang="en-US" dirty="0"/>
              <a:t> cu </a:t>
            </a:r>
            <a:r>
              <a:rPr lang="en-US" dirty="0" err="1"/>
              <a:t>forme</a:t>
            </a:r>
            <a:r>
              <a:rPr lang="en-US" dirty="0"/>
              <a:t> </a:t>
            </a:r>
          </a:p>
          <a:p>
            <a:pPr marL="0" indent="0">
              <a:buNone/>
            </a:pPr>
            <a:r>
              <a:rPr lang="en-US" dirty="0"/>
              <a:t>de </a:t>
            </a:r>
            <a:r>
              <a:rPr lang="en-US" dirty="0" err="1"/>
              <a:t>undă</a:t>
            </a:r>
            <a:r>
              <a:rPr lang="en-US" dirty="0"/>
              <a:t> </a:t>
            </a:r>
            <a:r>
              <a:rPr lang="en-US" dirty="0" err="1"/>
              <a:t>adecvate</a:t>
            </a:r>
            <a:r>
              <a:rPr lang="en-US" dirty="0"/>
              <a:t>.</a:t>
            </a:r>
          </a:p>
          <a:p>
            <a:r>
              <a:rPr lang="en-US" dirty="0" err="1"/>
              <a:t>Inițial</a:t>
            </a:r>
            <a:r>
              <a:rPr lang="en-US" dirty="0"/>
              <a:t>, </a:t>
            </a:r>
            <a:r>
              <a:rPr lang="en-US" dirty="0" err="1"/>
              <a:t>ambele</a:t>
            </a:r>
            <a:r>
              <a:rPr lang="en-US" dirty="0"/>
              <a:t> SCR sunt </a:t>
            </a:r>
            <a:r>
              <a:rPr lang="en-US" dirty="0" err="1"/>
              <a:t>în</a:t>
            </a:r>
            <a:r>
              <a:rPr lang="en-US" dirty="0"/>
              <a:t> </a:t>
            </a:r>
            <a:r>
              <a:rPr lang="en-US" dirty="0" err="1"/>
              <a:t>starea</a:t>
            </a:r>
            <a:r>
              <a:rPr lang="en-US" dirty="0"/>
              <a:t> OPRIT, </a:t>
            </a:r>
            <a:r>
              <a:rPr lang="en-US" dirty="0" err="1"/>
              <a:t>astfel</a:t>
            </a:r>
            <a:r>
              <a:rPr lang="en-US" dirty="0"/>
              <a:t> </a:t>
            </a:r>
            <a:r>
              <a:rPr lang="en-US" dirty="0" err="1"/>
              <a:t>încât</a:t>
            </a:r>
            <a:r>
              <a:rPr lang="en-US" dirty="0"/>
              <a:t> </a:t>
            </a:r>
            <a:r>
              <a:rPr lang="en-US" dirty="0" err="1"/>
              <a:t>tensiunea</a:t>
            </a:r>
            <a:r>
              <a:rPr lang="en-US" dirty="0"/>
              <a:t> </a:t>
            </a:r>
            <a:r>
              <a:rPr lang="en-US" dirty="0" err="1"/>
              <a:t>condensatorului</a:t>
            </a:r>
            <a:r>
              <a:rPr lang="en-US" dirty="0"/>
              <a:t> </a:t>
            </a:r>
            <a:r>
              <a:rPr lang="en-US" dirty="0" err="1"/>
              <a:t>este</a:t>
            </a:r>
            <a:r>
              <a:rPr lang="en-US" dirty="0"/>
              <a:t>, de </a:t>
            </a:r>
            <a:r>
              <a:rPr lang="en-US" dirty="0" err="1"/>
              <a:t>asemenea</a:t>
            </a:r>
            <a:r>
              <a:rPr lang="en-US" dirty="0"/>
              <a:t>, zero. Când SCR1 </a:t>
            </a:r>
            <a:r>
              <a:rPr lang="en-US" dirty="0" err="1"/>
              <a:t>sau</a:t>
            </a:r>
            <a:r>
              <a:rPr lang="en-US" dirty="0"/>
              <a:t> SCR principal </a:t>
            </a:r>
            <a:r>
              <a:rPr lang="en-US" dirty="0" err="1"/>
              <a:t>este</a:t>
            </a:r>
            <a:r>
              <a:rPr lang="en-US" dirty="0"/>
              <a:t> </a:t>
            </a:r>
            <a:r>
              <a:rPr lang="en-US" dirty="0" err="1"/>
              <a:t>declanșat</a:t>
            </a:r>
            <a:r>
              <a:rPr lang="en-US" dirty="0"/>
              <a:t> (</a:t>
            </a:r>
            <a:r>
              <a:rPr lang="en-US" dirty="0" err="1"/>
              <a:t>prin</a:t>
            </a:r>
            <a:r>
              <a:rPr lang="en-US" dirty="0"/>
              <a:t> </a:t>
            </a:r>
            <a:r>
              <a:rPr lang="en-US" dirty="0" err="1"/>
              <a:t>aplicarea</a:t>
            </a:r>
            <a:r>
              <a:rPr lang="en-US" dirty="0"/>
              <a:t> </a:t>
            </a:r>
            <a:r>
              <a:rPr lang="en-US" dirty="0" err="1"/>
              <a:t>unui</a:t>
            </a:r>
            <a:r>
              <a:rPr lang="en-US" dirty="0"/>
              <a:t> </a:t>
            </a:r>
            <a:r>
              <a:rPr lang="en-US" dirty="0" err="1"/>
              <a:t>impuls</a:t>
            </a:r>
            <a:r>
              <a:rPr lang="en-US" dirty="0"/>
              <a:t> la </a:t>
            </a:r>
            <a:r>
              <a:rPr lang="en-US" dirty="0" err="1"/>
              <a:t>poarta</a:t>
            </a:r>
            <a:r>
              <a:rPr lang="en-US" dirty="0"/>
              <a:t> </a:t>
            </a:r>
            <a:r>
              <a:rPr lang="en-US" dirty="0" err="1"/>
              <a:t>sa</a:t>
            </a:r>
            <a:r>
              <a:rPr lang="en-US" dirty="0"/>
              <a:t>), </a:t>
            </a:r>
            <a:r>
              <a:rPr lang="en-US" dirty="0" err="1"/>
              <a:t>curentul</a:t>
            </a:r>
            <a:r>
              <a:rPr lang="en-US" dirty="0"/>
              <a:t> </a:t>
            </a:r>
            <a:r>
              <a:rPr lang="en-US" dirty="0" err="1"/>
              <a:t>începe</a:t>
            </a:r>
            <a:r>
              <a:rPr lang="en-US" dirty="0"/>
              <a:t> </a:t>
            </a:r>
            <a:r>
              <a:rPr lang="en-US" dirty="0" err="1"/>
              <a:t>să</a:t>
            </a:r>
            <a:r>
              <a:rPr lang="en-US" dirty="0"/>
              <a:t> </a:t>
            </a:r>
            <a:r>
              <a:rPr lang="en-US" dirty="0" err="1"/>
              <a:t>curgă</a:t>
            </a:r>
            <a:r>
              <a:rPr lang="en-US" dirty="0"/>
              <a:t> </a:t>
            </a:r>
            <a:r>
              <a:rPr lang="en-US" dirty="0" err="1"/>
              <a:t>în</a:t>
            </a:r>
            <a:r>
              <a:rPr lang="en-US" dirty="0"/>
              <a:t> </a:t>
            </a:r>
            <a:r>
              <a:rPr lang="en-US" dirty="0" err="1"/>
              <a:t>două</a:t>
            </a:r>
            <a:r>
              <a:rPr lang="en-US" dirty="0"/>
              <a:t> </a:t>
            </a:r>
            <a:r>
              <a:rPr lang="en-US" dirty="0" err="1"/>
              <a:t>căi</a:t>
            </a:r>
            <a:r>
              <a:rPr lang="en-US" dirty="0"/>
              <a:t>: </a:t>
            </a:r>
            <a:r>
              <a:rPr lang="en-US" dirty="0" err="1"/>
              <a:t>unul</a:t>
            </a:r>
            <a:r>
              <a:rPr lang="en-US" dirty="0"/>
              <a:t> </a:t>
            </a:r>
            <a:r>
              <a:rPr lang="en-US" dirty="0" err="1"/>
              <a:t>este</a:t>
            </a:r>
            <a:r>
              <a:rPr lang="en-US" dirty="0"/>
              <a:t> </a:t>
            </a:r>
            <a:r>
              <a:rPr lang="en-US" dirty="0" err="1"/>
              <a:t>curentul</a:t>
            </a:r>
            <a:r>
              <a:rPr lang="en-US" dirty="0"/>
              <a:t> de </a:t>
            </a:r>
            <a:r>
              <a:rPr lang="en-US" dirty="0" err="1"/>
              <a:t>sarcină</a:t>
            </a:r>
            <a:r>
              <a:rPr lang="en-US" dirty="0"/>
              <a:t> IL </a:t>
            </a:r>
            <a:r>
              <a:rPr lang="en-US" dirty="0" err="1"/>
              <a:t>prin</a:t>
            </a:r>
            <a:r>
              <a:rPr lang="en-US" dirty="0"/>
              <a:t> Vdc+ – RL – SCR1 – Vdc– </a:t>
            </a:r>
            <a:r>
              <a:rPr lang="en-US" dirty="0" err="1"/>
              <a:t>iar</a:t>
            </a:r>
            <a:r>
              <a:rPr lang="en-US" dirty="0"/>
              <a:t> </a:t>
            </a:r>
            <a:r>
              <a:rPr lang="en-US" dirty="0" err="1"/>
              <a:t>celălalt</a:t>
            </a:r>
            <a:r>
              <a:rPr lang="en-US" dirty="0"/>
              <a:t> </a:t>
            </a:r>
            <a:r>
              <a:rPr lang="en-US" dirty="0" err="1"/>
              <a:t>este</a:t>
            </a:r>
            <a:r>
              <a:rPr lang="en-US" dirty="0"/>
              <a:t> </a:t>
            </a:r>
            <a:r>
              <a:rPr lang="en-US" dirty="0" err="1"/>
              <a:t>curentul</a:t>
            </a:r>
            <a:r>
              <a:rPr lang="en-US" dirty="0"/>
              <a:t> de </a:t>
            </a:r>
            <a:r>
              <a:rPr lang="en-US" dirty="0" err="1"/>
              <a:t>încărcare</a:t>
            </a:r>
            <a:r>
              <a:rPr lang="en-US" dirty="0"/>
              <a:t> al </a:t>
            </a:r>
            <a:r>
              <a:rPr lang="en-US" dirty="0" err="1"/>
              <a:t>condensatorului</a:t>
            </a:r>
            <a:r>
              <a:rPr lang="en-US" dirty="0"/>
              <a:t> IC </a:t>
            </a:r>
            <a:r>
              <a:rPr lang="en-US" dirty="0" err="1"/>
              <a:t>prin</a:t>
            </a:r>
            <a:r>
              <a:rPr lang="en-US" dirty="0"/>
              <a:t> Vdc+ – R1 – C+ – C– – SCR1 – Vdc–. </a:t>
            </a:r>
            <a:r>
              <a:rPr lang="en-US" dirty="0" err="1"/>
              <a:t>Prin</a:t>
            </a:r>
            <a:r>
              <a:rPr lang="en-US" dirty="0"/>
              <a:t> </a:t>
            </a:r>
            <a:r>
              <a:rPr lang="en-US" dirty="0" err="1"/>
              <a:t>urmare</a:t>
            </a:r>
            <a:r>
              <a:rPr lang="en-US" dirty="0"/>
              <a:t>, </a:t>
            </a:r>
            <a:r>
              <a:rPr lang="en-US" dirty="0" err="1"/>
              <a:t>condensatorul</a:t>
            </a:r>
            <a:r>
              <a:rPr lang="en-US" dirty="0"/>
              <a:t> </a:t>
            </a:r>
            <a:r>
              <a:rPr lang="en-US" dirty="0" err="1"/>
              <a:t>începe</a:t>
            </a:r>
            <a:r>
              <a:rPr lang="en-US" dirty="0"/>
              <a:t> </a:t>
            </a:r>
            <a:r>
              <a:rPr lang="en-US" dirty="0" err="1"/>
              <a:t>să</a:t>
            </a:r>
            <a:r>
              <a:rPr lang="en-US" dirty="0"/>
              <a:t> se </a:t>
            </a:r>
            <a:r>
              <a:rPr lang="en-US" dirty="0" err="1"/>
              <a:t>încarce</a:t>
            </a:r>
            <a:r>
              <a:rPr lang="en-US" dirty="0"/>
              <a:t> </a:t>
            </a:r>
            <a:r>
              <a:rPr lang="en-US" dirty="0" err="1"/>
              <a:t>până</a:t>
            </a:r>
            <a:r>
              <a:rPr lang="en-US" dirty="0"/>
              <a:t> la </a:t>
            </a:r>
            <a:r>
              <a:rPr lang="en-US" dirty="0" err="1"/>
              <a:t>valoarea</a:t>
            </a:r>
            <a:r>
              <a:rPr lang="en-US" dirty="0"/>
              <a:t> Vdc, cu </a:t>
            </a:r>
            <a:r>
              <a:rPr lang="en-US" dirty="0" err="1"/>
              <a:t>polaritatea</a:t>
            </a:r>
            <a:r>
              <a:rPr lang="en-US" dirty="0"/>
              <a:t> </a:t>
            </a:r>
            <a:r>
              <a:rPr lang="en-US" dirty="0" err="1"/>
              <a:t>așa</a:t>
            </a:r>
            <a:r>
              <a:rPr lang="en-US" dirty="0"/>
              <a:t> cum se </a:t>
            </a:r>
            <a:r>
              <a:rPr lang="en-US" dirty="0" err="1"/>
              <a:t>arată</a:t>
            </a:r>
            <a:r>
              <a:rPr lang="en-US" dirty="0"/>
              <a:t> </a:t>
            </a:r>
            <a:r>
              <a:rPr lang="en-US" dirty="0" err="1"/>
              <a:t>în</a:t>
            </a:r>
            <a:r>
              <a:rPr lang="en-US" dirty="0"/>
              <a:t> </a:t>
            </a:r>
            <a:r>
              <a:rPr lang="en-US" dirty="0" err="1"/>
              <a:t>imaginea</a:t>
            </a:r>
            <a:r>
              <a:rPr lang="en-US" dirty="0"/>
              <a:t> de </a:t>
            </a:r>
            <a:r>
              <a:rPr lang="en-US" dirty="0" err="1"/>
              <a:t>mai</a:t>
            </a:r>
            <a:r>
              <a:rPr lang="en-US" dirty="0"/>
              <a:t> sus.</a:t>
            </a:r>
          </a:p>
          <a:p>
            <a:r>
              <a:rPr lang="en-US" dirty="0"/>
              <a:t>Când SCR2 </a:t>
            </a:r>
            <a:r>
              <a:rPr lang="en-US" dirty="0" err="1"/>
              <a:t>este</a:t>
            </a:r>
            <a:r>
              <a:rPr lang="en-US" dirty="0"/>
              <a:t> </a:t>
            </a:r>
            <a:r>
              <a:rPr lang="en-US" dirty="0" err="1"/>
              <a:t>declanșat</a:t>
            </a:r>
            <a:r>
              <a:rPr lang="en-US" dirty="0"/>
              <a:t> (</a:t>
            </a:r>
            <a:r>
              <a:rPr lang="en-US" dirty="0" err="1"/>
              <a:t>prin</a:t>
            </a:r>
            <a:r>
              <a:rPr lang="en-US" dirty="0"/>
              <a:t> </a:t>
            </a:r>
            <a:r>
              <a:rPr lang="en-US" dirty="0" err="1"/>
              <a:t>aplicarea</a:t>
            </a:r>
            <a:r>
              <a:rPr lang="en-US" dirty="0"/>
              <a:t> </a:t>
            </a:r>
            <a:r>
              <a:rPr lang="en-US" dirty="0" err="1"/>
              <a:t>unui</a:t>
            </a:r>
            <a:r>
              <a:rPr lang="en-US" dirty="0"/>
              <a:t> </a:t>
            </a:r>
            <a:r>
              <a:rPr lang="en-US" dirty="0" err="1"/>
              <a:t>impuls</a:t>
            </a:r>
            <a:r>
              <a:rPr lang="en-US" dirty="0"/>
              <a:t> la </a:t>
            </a:r>
            <a:r>
              <a:rPr lang="en-US" dirty="0" err="1"/>
              <a:t>poarta</a:t>
            </a:r>
            <a:r>
              <a:rPr lang="en-US" dirty="0"/>
              <a:t> </a:t>
            </a:r>
            <a:r>
              <a:rPr lang="en-US" dirty="0" err="1"/>
              <a:t>sa</a:t>
            </a:r>
            <a:r>
              <a:rPr lang="en-US" dirty="0"/>
              <a:t>), </a:t>
            </a:r>
            <a:r>
              <a:rPr lang="en-US" dirty="0" err="1"/>
              <a:t>acesta</a:t>
            </a:r>
            <a:r>
              <a:rPr lang="en-US" dirty="0"/>
              <a:t> </a:t>
            </a:r>
            <a:r>
              <a:rPr lang="en-US" dirty="0" err="1"/>
              <a:t>este</a:t>
            </a:r>
            <a:r>
              <a:rPr lang="en-US" dirty="0"/>
              <a:t> </a:t>
            </a:r>
            <a:r>
              <a:rPr lang="en-US" dirty="0" err="1"/>
              <a:t>pornit</a:t>
            </a:r>
            <a:r>
              <a:rPr lang="en-US" dirty="0"/>
              <a:t>. Ca </a:t>
            </a:r>
            <a:r>
              <a:rPr lang="en-US" dirty="0" err="1"/>
              <a:t>rezultat</a:t>
            </a:r>
            <a:r>
              <a:rPr lang="en-US" dirty="0"/>
              <a:t>, </a:t>
            </a:r>
            <a:r>
              <a:rPr lang="en-US" dirty="0" err="1"/>
              <a:t>polaritatea</a:t>
            </a:r>
            <a:r>
              <a:rPr lang="en-US" dirty="0"/>
              <a:t> </a:t>
            </a:r>
            <a:r>
              <a:rPr lang="en-US" dirty="0" err="1"/>
              <a:t>negativă</a:t>
            </a:r>
            <a:r>
              <a:rPr lang="en-US" dirty="0"/>
              <a:t> a </a:t>
            </a:r>
            <a:r>
              <a:rPr lang="en-US" dirty="0" err="1"/>
              <a:t>condensatorului</a:t>
            </a:r>
            <a:r>
              <a:rPr lang="en-US" dirty="0"/>
              <a:t> </a:t>
            </a:r>
            <a:r>
              <a:rPr lang="en-US" dirty="0" err="1"/>
              <a:t>este</a:t>
            </a:r>
            <a:r>
              <a:rPr lang="en-US" dirty="0"/>
              <a:t> </a:t>
            </a:r>
            <a:r>
              <a:rPr lang="en-US" dirty="0" err="1"/>
              <a:t>aplicată</a:t>
            </a:r>
            <a:r>
              <a:rPr lang="en-US" dirty="0"/>
              <a:t> </a:t>
            </a:r>
            <a:r>
              <a:rPr lang="en-US" dirty="0" err="1"/>
              <a:t>peste</a:t>
            </a:r>
            <a:r>
              <a:rPr lang="en-US" dirty="0"/>
              <a:t> </a:t>
            </a:r>
            <a:r>
              <a:rPr lang="en-US" dirty="0" err="1"/>
              <a:t>anodul</a:t>
            </a:r>
            <a:r>
              <a:rPr lang="en-US" dirty="0"/>
              <a:t> SCR1, </a:t>
            </a:r>
            <a:r>
              <a:rPr lang="en-US" dirty="0" err="1"/>
              <a:t>iar</a:t>
            </a:r>
            <a:r>
              <a:rPr lang="en-US" dirty="0"/>
              <a:t> </a:t>
            </a:r>
            <a:r>
              <a:rPr lang="en-US" dirty="0" err="1"/>
              <a:t>polaritatea</a:t>
            </a:r>
            <a:r>
              <a:rPr lang="en-US" dirty="0"/>
              <a:t> </a:t>
            </a:r>
            <a:r>
              <a:rPr lang="en-US" dirty="0" err="1"/>
              <a:t>pozitivă</a:t>
            </a:r>
            <a:r>
              <a:rPr lang="en-US" dirty="0"/>
              <a:t> </a:t>
            </a:r>
            <a:r>
              <a:rPr lang="en-US" dirty="0" err="1"/>
              <a:t>este</a:t>
            </a:r>
            <a:r>
              <a:rPr lang="en-US" dirty="0"/>
              <a:t> </a:t>
            </a:r>
            <a:r>
              <a:rPr lang="en-US" dirty="0" err="1"/>
              <a:t>aplicată</a:t>
            </a:r>
            <a:r>
              <a:rPr lang="en-US" dirty="0"/>
              <a:t> </a:t>
            </a:r>
            <a:r>
              <a:rPr lang="en-US" dirty="0" err="1"/>
              <a:t>catodul</a:t>
            </a:r>
            <a:r>
              <a:rPr lang="en-US" dirty="0"/>
              <a:t> </a:t>
            </a:r>
            <a:r>
              <a:rPr lang="en-US" dirty="0" err="1"/>
              <a:t>lui</a:t>
            </a:r>
            <a:r>
              <a:rPr lang="en-US" dirty="0"/>
              <a:t> SCR1.</a:t>
            </a:r>
          </a:p>
          <a:p>
            <a:r>
              <a:rPr lang="en-US" dirty="0"/>
              <a:t>Acest </a:t>
            </a:r>
            <a:r>
              <a:rPr lang="en-US" dirty="0" err="1"/>
              <a:t>lucru</a:t>
            </a:r>
            <a:r>
              <a:rPr lang="en-US" dirty="0"/>
              <a:t> </a:t>
            </a:r>
            <a:r>
              <a:rPr lang="en-US" dirty="0" err="1"/>
              <a:t>va</a:t>
            </a:r>
            <a:r>
              <a:rPr lang="en-US" dirty="0"/>
              <a:t> </a:t>
            </a:r>
            <a:r>
              <a:rPr lang="en-US" dirty="0" err="1"/>
              <a:t>provoca</a:t>
            </a:r>
            <a:r>
              <a:rPr lang="en-US" dirty="0"/>
              <a:t> o </a:t>
            </a:r>
            <a:r>
              <a:rPr lang="en-US" dirty="0" err="1"/>
              <a:t>polarizare</a:t>
            </a:r>
            <a:r>
              <a:rPr lang="en-US" dirty="0"/>
              <a:t> </a:t>
            </a:r>
            <a:r>
              <a:rPr lang="en-US" dirty="0" err="1"/>
              <a:t>inversă</a:t>
            </a:r>
            <a:r>
              <a:rPr lang="en-US" dirty="0"/>
              <a:t> </a:t>
            </a:r>
            <a:r>
              <a:rPr lang="en-US" dirty="0" err="1"/>
              <a:t>în</a:t>
            </a:r>
            <a:r>
              <a:rPr lang="en-US" dirty="0"/>
              <a:t> SCR-</a:t>
            </a:r>
            <a:r>
              <a:rPr lang="en-US" dirty="0" err="1"/>
              <a:t>ul</a:t>
            </a:r>
            <a:r>
              <a:rPr lang="en-US" dirty="0"/>
              <a:t> principal (SCR1) </a:t>
            </a:r>
            <a:r>
              <a:rPr lang="en-US" dirty="0" err="1"/>
              <a:t>și</a:t>
            </a:r>
            <a:r>
              <a:rPr lang="en-US" dirty="0"/>
              <a:t>, </a:t>
            </a:r>
            <a:r>
              <a:rPr lang="en-US" dirty="0" err="1"/>
              <a:t>prin</a:t>
            </a:r>
            <a:r>
              <a:rPr lang="en-US" dirty="0"/>
              <a:t> </a:t>
            </a:r>
            <a:r>
              <a:rPr lang="en-US" dirty="0" err="1"/>
              <a:t>urmare</a:t>
            </a:r>
            <a:r>
              <a:rPr lang="en-US" dirty="0"/>
              <a:t>, se </a:t>
            </a:r>
            <a:r>
              <a:rPr lang="en-US" dirty="0" err="1"/>
              <a:t>va</a:t>
            </a:r>
            <a:r>
              <a:rPr lang="en-US" dirty="0"/>
              <a:t> </a:t>
            </a:r>
            <a:r>
              <a:rPr lang="en-US" dirty="0" err="1"/>
              <a:t>dezactiva</a:t>
            </a:r>
            <a:r>
              <a:rPr lang="en-US" dirty="0"/>
              <a:t>. </a:t>
            </a:r>
            <a:r>
              <a:rPr lang="en-US" dirty="0" err="1"/>
              <a:t>Acum</a:t>
            </a:r>
            <a:r>
              <a:rPr lang="en-US" dirty="0"/>
              <a:t>, </a:t>
            </a:r>
            <a:r>
              <a:rPr lang="en-US" dirty="0" err="1"/>
              <a:t>condensatorul</a:t>
            </a:r>
            <a:r>
              <a:rPr lang="en-US" dirty="0"/>
              <a:t> se </a:t>
            </a:r>
            <a:r>
              <a:rPr lang="en-US" dirty="0" err="1"/>
              <a:t>încarcă</a:t>
            </a:r>
            <a:r>
              <a:rPr lang="en-US" dirty="0"/>
              <a:t> </a:t>
            </a:r>
            <a:r>
              <a:rPr lang="en-US" dirty="0" err="1"/>
              <a:t>prin</a:t>
            </a:r>
            <a:r>
              <a:rPr lang="en-US" dirty="0"/>
              <a:t> </a:t>
            </a:r>
            <a:r>
              <a:rPr lang="en-US" dirty="0" err="1"/>
              <a:t>sarcină</a:t>
            </a:r>
            <a:r>
              <a:rPr lang="en-US" dirty="0"/>
              <a:t> </a:t>
            </a:r>
            <a:r>
              <a:rPr lang="en-US" dirty="0" err="1"/>
              <a:t>și</a:t>
            </a:r>
            <a:r>
              <a:rPr lang="en-US" dirty="0"/>
              <a:t> </a:t>
            </a:r>
            <a:r>
              <a:rPr lang="en-US" dirty="0" err="1"/>
              <a:t>calea</a:t>
            </a:r>
            <a:r>
              <a:rPr lang="en-US" dirty="0"/>
              <a:t> </a:t>
            </a:r>
            <a:r>
              <a:rPr lang="en-US" dirty="0" err="1"/>
              <a:t>este</a:t>
            </a:r>
            <a:r>
              <a:rPr lang="en-US" dirty="0"/>
              <a:t> Vdc+ – RL – C+ – C– – SCR2 – Vdc–. </a:t>
            </a:r>
            <a:r>
              <a:rPr lang="en-US" dirty="0" err="1"/>
              <a:t>Polaritatea</a:t>
            </a:r>
            <a:r>
              <a:rPr lang="en-US" dirty="0"/>
              <a:t> </a:t>
            </a:r>
            <a:r>
              <a:rPr lang="en-US" dirty="0" err="1"/>
              <a:t>condensatorului</a:t>
            </a:r>
            <a:r>
              <a:rPr lang="en-US" dirty="0"/>
              <a:t> </a:t>
            </a:r>
            <a:r>
              <a:rPr lang="en-US" dirty="0" err="1"/>
              <a:t>este</a:t>
            </a:r>
            <a:r>
              <a:rPr lang="en-US" dirty="0"/>
              <a:t> </a:t>
            </a:r>
            <a:r>
              <a:rPr lang="en-US" dirty="0" err="1"/>
              <a:t>acum</a:t>
            </a:r>
            <a:r>
              <a:rPr lang="en-US" dirty="0"/>
              <a:t> </a:t>
            </a:r>
            <a:r>
              <a:rPr lang="en-US" dirty="0" err="1"/>
              <a:t>inversată</a:t>
            </a:r>
            <a:r>
              <a:rPr lang="en-US" dirty="0"/>
              <a:t>.</a:t>
            </a:r>
          </a:p>
          <a:p>
            <a:r>
              <a:rPr lang="en-US" dirty="0" err="1"/>
              <a:t>Dacă</a:t>
            </a:r>
            <a:r>
              <a:rPr lang="en-US" dirty="0"/>
              <a:t> SCR 1 </a:t>
            </a:r>
            <a:r>
              <a:rPr lang="en-US" dirty="0" err="1"/>
              <a:t>este</a:t>
            </a:r>
            <a:r>
              <a:rPr lang="en-US" dirty="0"/>
              <a:t> </a:t>
            </a:r>
            <a:r>
              <a:rPr lang="en-US" dirty="0" err="1"/>
              <a:t>declanșat</a:t>
            </a:r>
            <a:r>
              <a:rPr lang="en-US" dirty="0"/>
              <a:t> din </a:t>
            </a:r>
            <a:r>
              <a:rPr lang="en-US" dirty="0" err="1"/>
              <a:t>nou</a:t>
            </a:r>
            <a:r>
              <a:rPr lang="en-US" dirty="0"/>
              <a:t>, </a:t>
            </a:r>
            <a:r>
              <a:rPr lang="en-US" dirty="0" err="1"/>
              <a:t>curentul</a:t>
            </a:r>
            <a:r>
              <a:rPr lang="en-US" dirty="0"/>
              <a:t> de </a:t>
            </a:r>
            <a:r>
              <a:rPr lang="en-US" dirty="0" err="1"/>
              <a:t>descărcare</a:t>
            </a:r>
            <a:r>
              <a:rPr lang="en-US" dirty="0"/>
              <a:t> al </a:t>
            </a:r>
            <a:r>
              <a:rPr lang="en-US" dirty="0" err="1"/>
              <a:t>condensatorului</a:t>
            </a:r>
            <a:r>
              <a:rPr lang="en-US" dirty="0"/>
              <a:t> </a:t>
            </a:r>
            <a:r>
              <a:rPr lang="en-US" dirty="0" err="1"/>
              <a:t>oprește</a:t>
            </a:r>
            <a:r>
              <a:rPr lang="en-US" dirty="0"/>
              <a:t> SCR2 </a:t>
            </a:r>
            <a:r>
              <a:rPr lang="en-US" dirty="0" err="1"/>
              <a:t>și</a:t>
            </a:r>
            <a:r>
              <a:rPr lang="en-US" dirty="0"/>
              <a:t> </a:t>
            </a:r>
            <a:r>
              <a:rPr lang="en-US" b="1" dirty="0" err="1"/>
              <a:t>procesul</a:t>
            </a:r>
            <a:r>
              <a:rPr lang="en-US" b="1" dirty="0"/>
              <a:t> se </a:t>
            </a:r>
            <a:r>
              <a:rPr lang="en-US" b="1" dirty="0" err="1"/>
              <a:t>repetă</a:t>
            </a:r>
            <a:r>
              <a:rPr lang="en-US" b="1" dirty="0"/>
              <a:t>.</a:t>
            </a:r>
          </a:p>
          <a:p>
            <a:r>
              <a:rPr lang="en-US" dirty="0" err="1"/>
              <a:t>Această</a:t>
            </a:r>
            <a:r>
              <a:rPr lang="en-US" dirty="0"/>
              <a:t> </a:t>
            </a:r>
            <a:r>
              <a:rPr lang="en-US" dirty="0" err="1"/>
              <a:t>comutație</a:t>
            </a:r>
            <a:r>
              <a:rPr lang="en-US" dirty="0"/>
              <a:t> </a:t>
            </a:r>
            <a:r>
              <a:rPr lang="en-US" dirty="0" err="1"/>
              <a:t>este</a:t>
            </a:r>
            <a:r>
              <a:rPr lang="en-US" dirty="0"/>
              <a:t> </a:t>
            </a:r>
            <a:r>
              <a:rPr lang="en-US" dirty="0" err="1"/>
              <a:t>utilizată</a:t>
            </a:r>
            <a:r>
              <a:rPr lang="en-US" dirty="0"/>
              <a:t> </a:t>
            </a:r>
            <a:r>
              <a:rPr lang="en-US" dirty="0" err="1"/>
              <a:t>în</a:t>
            </a:r>
            <a:r>
              <a:rPr lang="en-US" dirty="0"/>
              <a:t> principal </a:t>
            </a:r>
            <a:r>
              <a:rPr lang="en-US" dirty="0" err="1"/>
              <a:t>în</a:t>
            </a:r>
            <a:r>
              <a:rPr lang="en-US" dirty="0"/>
              <a:t> </a:t>
            </a:r>
            <a:r>
              <a:rPr lang="en-US" dirty="0" err="1"/>
              <a:t>invertoarele</a:t>
            </a:r>
            <a:r>
              <a:rPr lang="en-US" dirty="0"/>
              <a:t> </a:t>
            </a:r>
            <a:r>
              <a:rPr lang="en-US" dirty="0" err="1"/>
              <a:t>monofazate</a:t>
            </a:r>
            <a:r>
              <a:rPr lang="en-US" dirty="0"/>
              <a:t> cu </a:t>
            </a:r>
            <a:r>
              <a:rPr lang="en-US" dirty="0" err="1"/>
              <a:t>transformatoare</a:t>
            </a:r>
            <a:r>
              <a:rPr lang="en-US" dirty="0"/>
              <a:t> cu </a:t>
            </a:r>
            <a:r>
              <a:rPr lang="en-US" dirty="0" err="1"/>
              <a:t>priză</a:t>
            </a:r>
            <a:r>
              <a:rPr lang="en-US" dirty="0"/>
              <a:t> </a:t>
            </a:r>
            <a:r>
              <a:rPr lang="en-US" dirty="0" err="1"/>
              <a:t>centrală</a:t>
            </a:r>
            <a:r>
              <a:rPr lang="en-US" dirty="0"/>
              <a:t>. </a:t>
            </a:r>
            <a:r>
              <a:rPr lang="en-US" dirty="0" err="1"/>
              <a:t>Invertorul</a:t>
            </a:r>
            <a:r>
              <a:rPr lang="en-US" dirty="0"/>
              <a:t> McMurray Bedford </a:t>
            </a:r>
            <a:r>
              <a:rPr lang="en-US" dirty="0" err="1"/>
              <a:t>este</a:t>
            </a:r>
            <a:r>
              <a:rPr lang="en-US" dirty="0"/>
              <a:t> </a:t>
            </a:r>
            <a:r>
              <a:rPr lang="en-US" dirty="0" err="1"/>
              <a:t>cel</a:t>
            </a:r>
            <a:r>
              <a:rPr lang="en-US" dirty="0"/>
              <a:t> </a:t>
            </a:r>
            <a:r>
              <a:rPr lang="en-US" dirty="0" err="1"/>
              <a:t>mai</a:t>
            </a:r>
            <a:r>
              <a:rPr lang="en-US" dirty="0"/>
              <a:t> bun </a:t>
            </a:r>
            <a:r>
              <a:rPr lang="en-US" dirty="0" err="1"/>
              <a:t>exemplu</a:t>
            </a:r>
            <a:r>
              <a:rPr lang="en-US" dirty="0"/>
              <a:t> al </a:t>
            </a:r>
            <a:r>
              <a:rPr lang="en-US" dirty="0" err="1"/>
              <a:t>acestui</a:t>
            </a:r>
            <a:r>
              <a:rPr lang="en-US" dirty="0"/>
              <a:t> circuit de </a:t>
            </a:r>
            <a:r>
              <a:rPr lang="en-US" dirty="0" err="1"/>
              <a:t>comutare</a:t>
            </a:r>
            <a:r>
              <a:rPr lang="en-US" dirty="0"/>
              <a:t>. </a:t>
            </a:r>
            <a:r>
              <a:rPr lang="en-US" dirty="0" err="1"/>
              <a:t>Aceasta</a:t>
            </a:r>
            <a:r>
              <a:rPr lang="en-US" dirty="0"/>
              <a:t> </a:t>
            </a:r>
            <a:r>
              <a:rPr lang="en-US" dirty="0" err="1"/>
              <a:t>este</a:t>
            </a:r>
            <a:r>
              <a:rPr lang="en-US" dirty="0"/>
              <a:t> o </a:t>
            </a:r>
            <a:r>
              <a:rPr lang="en-US" dirty="0" err="1"/>
              <a:t>metodă</a:t>
            </a:r>
            <a:r>
              <a:rPr lang="en-US" dirty="0"/>
              <a:t> </a:t>
            </a:r>
            <a:r>
              <a:rPr lang="en-US" dirty="0" err="1"/>
              <a:t>foarte</a:t>
            </a:r>
            <a:r>
              <a:rPr lang="en-US" dirty="0"/>
              <a:t> </a:t>
            </a:r>
            <a:r>
              <a:rPr lang="en-US" dirty="0" err="1"/>
              <a:t>fiabilă</a:t>
            </a:r>
            <a:r>
              <a:rPr lang="en-US" dirty="0"/>
              <a:t> de </a:t>
            </a:r>
            <a:r>
              <a:rPr lang="en-US" dirty="0" err="1"/>
              <a:t>comutare</a:t>
            </a:r>
            <a:r>
              <a:rPr lang="en-US" dirty="0"/>
              <a:t> </a:t>
            </a:r>
            <a:r>
              <a:rPr lang="en-US" dirty="0" err="1"/>
              <a:t>și</a:t>
            </a:r>
            <a:r>
              <a:rPr lang="en-US" dirty="0"/>
              <a:t> </a:t>
            </a:r>
            <a:r>
              <a:rPr lang="en-US" dirty="0" err="1"/>
              <a:t>este</a:t>
            </a:r>
            <a:r>
              <a:rPr lang="en-US" dirty="0"/>
              <a:t>, de </a:t>
            </a:r>
            <a:r>
              <a:rPr lang="en-US" dirty="0" err="1"/>
              <a:t>asemenea</a:t>
            </a:r>
            <a:r>
              <a:rPr lang="en-US" dirty="0"/>
              <a:t>, </a:t>
            </a:r>
            <a:r>
              <a:rPr lang="en-US" dirty="0" err="1"/>
              <a:t>utilă</a:t>
            </a:r>
            <a:r>
              <a:rPr lang="en-US" dirty="0"/>
              <a:t> </a:t>
            </a:r>
            <a:r>
              <a:rPr lang="en-US" dirty="0" err="1"/>
              <a:t>chiar</a:t>
            </a:r>
            <a:r>
              <a:rPr lang="en-US" dirty="0"/>
              <a:t> </a:t>
            </a:r>
            <a:r>
              <a:rPr lang="en-US" dirty="0" err="1"/>
              <a:t>și</a:t>
            </a:r>
            <a:r>
              <a:rPr lang="en-US" dirty="0"/>
              <a:t> la </a:t>
            </a:r>
            <a:r>
              <a:rPr lang="en-US" dirty="0" err="1"/>
              <a:t>frecvențe</a:t>
            </a:r>
            <a:r>
              <a:rPr lang="en-US" dirty="0"/>
              <a:t> sub 1000 Hz.</a:t>
            </a:r>
          </a:p>
        </p:txBody>
      </p:sp>
      <p:pic>
        <p:nvPicPr>
          <p:cNvPr id="9218" name="Picture 2">
            <a:extLst>
              <a:ext uri="{FF2B5EF4-FFF2-40B4-BE49-F238E27FC236}">
                <a16:creationId xmlns:a16="http://schemas.microsoft.com/office/drawing/2014/main" id="{E995E065-03E9-4610-CCEA-51702BDA4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832" y="0"/>
            <a:ext cx="5212168" cy="306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9734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E2F668D-D00D-29AB-EC38-F7F11A0D9239}"/>
              </a:ext>
            </a:extLst>
          </p:cNvPr>
          <p:cNvSpPr>
            <a:spLocks noGrp="1"/>
          </p:cNvSpPr>
          <p:nvPr>
            <p:ph type="title"/>
          </p:nvPr>
        </p:nvSpPr>
        <p:spPr>
          <a:xfrm>
            <a:off x="838200" y="415003"/>
            <a:ext cx="10515600" cy="565900"/>
          </a:xfrm>
        </p:spPr>
        <p:txBody>
          <a:bodyPr>
            <a:normAutofit fontScale="90000"/>
          </a:bodyPr>
          <a:lstStyle/>
          <a:p>
            <a:r>
              <a:rPr lang="en-US" b="1" dirty="0">
                <a:solidFill>
                  <a:srgbClr val="34444C"/>
                </a:solidFill>
                <a:latin typeface="Open Sans" panose="020B0606030504020204" pitchFamily="34" charset="0"/>
              </a:rPr>
              <a:t>Class D Commutation</a:t>
            </a:r>
            <a:endParaRPr lang="en-US" dirty="0"/>
          </a:p>
        </p:txBody>
      </p:sp>
      <p:sp>
        <p:nvSpPr>
          <p:cNvPr id="3" name="Substituent conținut 2">
            <a:extLst>
              <a:ext uri="{FF2B5EF4-FFF2-40B4-BE49-F238E27FC236}">
                <a16:creationId xmlns:a16="http://schemas.microsoft.com/office/drawing/2014/main" id="{643EC173-D8E3-105C-38A6-3DCC2202638E}"/>
              </a:ext>
            </a:extLst>
          </p:cNvPr>
          <p:cNvSpPr>
            <a:spLocks noGrp="1"/>
          </p:cNvSpPr>
          <p:nvPr>
            <p:ph idx="1"/>
          </p:nvPr>
        </p:nvSpPr>
        <p:spPr>
          <a:xfrm>
            <a:off x="289560" y="980903"/>
            <a:ext cx="11547764" cy="5772236"/>
          </a:xfrm>
        </p:spPr>
        <p:txBody>
          <a:bodyPr>
            <a:normAutofit fontScale="77500" lnSpcReduction="20000"/>
          </a:bodyPr>
          <a:lstStyle/>
          <a:p>
            <a:pPr marL="0" indent="0">
              <a:buNone/>
            </a:pPr>
            <a:r>
              <a:rPr lang="en-US" dirty="0" err="1"/>
              <a:t>Aceasta</a:t>
            </a:r>
            <a:r>
              <a:rPr lang="en-US" dirty="0"/>
              <a:t> se </a:t>
            </a:r>
            <a:r>
              <a:rPr lang="en-US" dirty="0" err="1"/>
              <a:t>mai</a:t>
            </a:r>
            <a:r>
              <a:rPr lang="en-US" dirty="0"/>
              <a:t> </a:t>
            </a:r>
            <a:r>
              <a:rPr lang="en-US" dirty="0" err="1"/>
              <a:t>numește</a:t>
            </a:r>
            <a:r>
              <a:rPr lang="en-US" dirty="0"/>
              <a:t> </a:t>
            </a:r>
            <a:r>
              <a:rPr lang="en-US" dirty="0" err="1"/>
              <a:t>și</a:t>
            </a:r>
            <a:r>
              <a:rPr lang="en-US" dirty="0"/>
              <a:t> </a:t>
            </a:r>
            <a:r>
              <a:rPr lang="en-US" dirty="0" err="1"/>
              <a:t>comutație</a:t>
            </a:r>
            <a:r>
              <a:rPr lang="en-US" dirty="0"/>
              <a:t> </a:t>
            </a:r>
            <a:r>
              <a:rPr lang="en-US" dirty="0" err="1"/>
              <a:t>auxiliară</a:t>
            </a:r>
            <a:r>
              <a:rPr lang="en-US" dirty="0"/>
              <a:t>, </a:t>
            </a:r>
            <a:r>
              <a:rPr lang="en-US" dirty="0" err="1"/>
              <a:t>deoarece</a:t>
            </a:r>
            <a:r>
              <a:rPr lang="en-US" dirty="0"/>
              <a:t> </a:t>
            </a:r>
          </a:p>
          <a:p>
            <a:pPr marL="0" indent="0">
              <a:buNone/>
            </a:pPr>
            <a:r>
              <a:rPr lang="en-US" dirty="0" err="1"/>
              <a:t>folosește</a:t>
            </a:r>
            <a:r>
              <a:rPr lang="en-US" dirty="0"/>
              <a:t> un SCR auxiliar </a:t>
            </a:r>
            <a:r>
              <a:rPr lang="en-US" dirty="0" err="1"/>
              <a:t>pentru</a:t>
            </a:r>
            <a:r>
              <a:rPr lang="en-US" dirty="0"/>
              <a:t> a </a:t>
            </a:r>
            <a:r>
              <a:rPr lang="en-US" dirty="0" err="1"/>
              <a:t>comuta</a:t>
            </a:r>
            <a:r>
              <a:rPr lang="en-US" dirty="0"/>
              <a:t> </a:t>
            </a:r>
            <a:r>
              <a:rPr lang="en-US" dirty="0" err="1"/>
              <a:t>condensatorul</a:t>
            </a:r>
            <a:r>
              <a:rPr lang="en-US" dirty="0"/>
              <a:t> </a:t>
            </a:r>
          </a:p>
          <a:p>
            <a:pPr marL="0" indent="0">
              <a:buNone/>
            </a:pPr>
            <a:r>
              <a:rPr lang="en-US" dirty="0" err="1"/>
              <a:t>încărcat</a:t>
            </a:r>
            <a:r>
              <a:rPr lang="en-US" dirty="0"/>
              <a:t>. </a:t>
            </a:r>
            <a:r>
              <a:rPr lang="en-US" dirty="0" err="1"/>
              <a:t>În</a:t>
            </a:r>
            <a:r>
              <a:rPr lang="en-US" dirty="0"/>
              <a:t> </a:t>
            </a:r>
            <a:r>
              <a:rPr lang="en-US" dirty="0" err="1"/>
              <a:t>aceasta</a:t>
            </a:r>
            <a:r>
              <a:rPr lang="en-US" dirty="0"/>
              <a:t>, SCR-</a:t>
            </a:r>
            <a:r>
              <a:rPr lang="en-US" dirty="0" err="1"/>
              <a:t>ul</a:t>
            </a:r>
            <a:r>
              <a:rPr lang="en-US" dirty="0"/>
              <a:t> principal </a:t>
            </a:r>
            <a:r>
              <a:rPr lang="en-US" dirty="0" err="1"/>
              <a:t>este</a:t>
            </a:r>
            <a:r>
              <a:rPr lang="en-US" dirty="0"/>
              <a:t> </a:t>
            </a:r>
            <a:r>
              <a:rPr lang="en-US" dirty="0" err="1"/>
              <a:t>comutat</a:t>
            </a:r>
            <a:r>
              <a:rPr lang="en-US" dirty="0"/>
              <a:t> de </a:t>
            </a:r>
            <a:r>
              <a:rPr lang="en-US" dirty="0" err="1"/>
              <a:t>SCRul</a:t>
            </a:r>
            <a:endParaRPr lang="en-US" dirty="0"/>
          </a:p>
          <a:p>
            <a:pPr marL="0" indent="0">
              <a:buNone/>
            </a:pPr>
            <a:r>
              <a:rPr lang="en-US" dirty="0"/>
              <a:t>auxiliar. SCR principal cu </a:t>
            </a:r>
            <a:r>
              <a:rPr lang="en-US" dirty="0" err="1"/>
              <a:t>rezistență</a:t>
            </a:r>
            <a:r>
              <a:rPr lang="en-US" dirty="0"/>
              <a:t> de </a:t>
            </a:r>
            <a:r>
              <a:rPr lang="en-US" dirty="0" err="1"/>
              <a:t>sarcină</a:t>
            </a:r>
            <a:r>
              <a:rPr lang="en-US" dirty="0"/>
              <a:t> </a:t>
            </a:r>
            <a:r>
              <a:rPr lang="en-US" dirty="0" err="1"/>
              <a:t>formează</a:t>
            </a:r>
            <a:r>
              <a:rPr lang="en-US" dirty="0"/>
              <a:t> </a:t>
            </a:r>
          </a:p>
          <a:p>
            <a:pPr marL="0" indent="0">
              <a:buNone/>
            </a:pPr>
            <a:r>
              <a:rPr lang="en-US" dirty="0" err="1"/>
              <a:t>circuitul</a:t>
            </a:r>
            <a:r>
              <a:rPr lang="en-US" dirty="0"/>
              <a:t> de </a:t>
            </a:r>
            <a:r>
              <a:rPr lang="en-US" dirty="0" err="1"/>
              <a:t>putere</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dioda</a:t>
            </a:r>
            <a:r>
              <a:rPr lang="en-US" dirty="0"/>
              <a:t> D, </a:t>
            </a:r>
            <a:r>
              <a:rPr lang="en-US" dirty="0" err="1"/>
              <a:t>inductorul</a:t>
            </a:r>
            <a:r>
              <a:rPr lang="en-US" dirty="0"/>
              <a:t> L </a:t>
            </a:r>
            <a:r>
              <a:rPr lang="en-US" dirty="0" err="1"/>
              <a:t>și</a:t>
            </a:r>
            <a:r>
              <a:rPr lang="en-US" dirty="0"/>
              <a:t> SCR2 </a:t>
            </a:r>
          </a:p>
          <a:p>
            <a:pPr marL="0" indent="0">
              <a:buNone/>
            </a:pPr>
            <a:r>
              <a:rPr lang="en-US" dirty="0" err="1"/>
              <a:t>formează</a:t>
            </a:r>
            <a:r>
              <a:rPr lang="en-US" dirty="0"/>
              <a:t> </a:t>
            </a:r>
            <a:r>
              <a:rPr lang="en-US" dirty="0" err="1"/>
              <a:t>circuitul</a:t>
            </a:r>
            <a:r>
              <a:rPr lang="en-US" dirty="0"/>
              <a:t> de </a:t>
            </a:r>
            <a:r>
              <a:rPr lang="en-US" dirty="0" err="1"/>
              <a:t>comutație</a:t>
            </a:r>
            <a:r>
              <a:rPr lang="en-US" dirty="0"/>
              <a:t>. Când se </a:t>
            </a:r>
            <a:r>
              <a:rPr lang="en-US" dirty="0" err="1"/>
              <a:t>aplică</a:t>
            </a:r>
            <a:r>
              <a:rPr lang="en-US" dirty="0"/>
              <a:t> </a:t>
            </a:r>
            <a:r>
              <a:rPr lang="en-US" dirty="0" err="1"/>
              <a:t>tensiunea</a:t>
            </a:r>
            <a:r>
              <a:rPr lang="en-US" dirty="0"/>
              <a:t> de </a:t>
            </a:r>
          </a:p>
          <a:p>
            <a:pPr marL="0" indent="0">
              <a:buNone/>
            </a:pPr>
            <a:r>
              <a:rPr lang="en-US" dirty="0" err="1"/>
              <a:t>alimentare</a:t>
            </a:r>
            <a:r>
              <a:rPr lang="en-US" dirty="0"/>
              <a:t> Vdc, </a:t>
            </a:r>
            <a:r>
              <a:rPr lang="en-US" dirty="0" err="1"/>
              <a:t>ambele</a:t>
            </a:r>
            <a:r>
              <a:rPr lang="en-US" dirty="0"/>
              <a:t> SCR sunt </a:t>
            </a:r>
            <a:r>
              <a:rPr lang="en-US" dirty="0" err="1"/>
              <a:t>în</a:t>
            </a:r>
            <a:r>
              <a:rPr lang="en-US" dirty="0"/>
              <a:t> </a:t>
            </a:r>
            <a:r>
              <a:rPr lang="en-US" dirty="0" err="1"/>
              <a:t>starea</a:t>
            </a:r>
            <a:r>
              <a:rPr lang="en-US" dirty="0"/>
              <a:t> OFF </a:t>
            </a:r>
            <a:r>
              <a:rPr lang="en-US" dirty="0" err="1"/>
              <a:t>și</a:t>
            </a:r>
            <a:r>
              <a:rPr lang="en-US" dirty="0"/>
              <a:t>, </a:t>
            </a:r>
            <a:r>
              <a:rPr lang="en-US" dirty="0" err="1"/>
              <a:t>prin</a:t>
            </a:r>
            <a:r>
              <a:rPr lang="en-US" dirty="0"/>
              <a:t> </a:t>
            </a:r>
            <a:r>
              <a:rPr lang="en-US" dirty="0" err="1"/>
              <a:t>urmare</a:t>
            </a:r>
            <a:r>
              <a:rPr lang="en-US" dirty="0"/>
              <a:t>, </a:t>
            </a:r>
            <a:r>
              <a:rPr lang="en-US" dirty="0" err="1"/>
              <a:t>tensiunea</a:t>
            </a:r>
            <a:r>
              <a:rPr lang="en-US" dirty="0"/>
              <a:t> </a:t>
            </a:r>
            <a:r>
              <a:rPr lang="en-US" dirty="0" err="1"/>
              <a:t>condensatorului</a:t>
            </a:r>
            <a:r>
              <a:rPr lang="en-US" dirty="0"/>
              <a:t> </a:t>
            </a:r>
            <a:r>
              <a:rPr lang="en-US" dirty="0" err="1"/>
              <a:t>este</a:t>
            </a:r>
            <a:r>
              <a:rPr lang="en-US" dirty="0"/>
              <a:t> zero. </a:t>
            </a:r>
            <a:r>
              <a:rPr lang="en-US" dirty="0" err="1"/>
              <a:t>Pentru</a:t>
            </a:r>
            <a:r>
              <a:rPr lang="en-US" dirty="0"/>
              <a:t> a </a:t>
            </a:r>
            <a:r>
              <a:rPr lang="en-US" dirty="0" err="1"/>
              <a:t>încărca</a:t>
            </a:r>
            <a:r>
              <a:rPr lang="en-US" dirty="0"/>
              <a:t> </a:t>
            </a:r>
            <a:r>
              <a:rPr lang="en-US" dirty="0" err="1"/>
              <a:t>condensatorul</a:t>
            </a:r>
            <a:r>
              <a:rPr lang="en-US" dirty="0"/>
              <a:t>, SCR2 </a:t>
            </a:r>
            <a:r>
              <a:rPr lang="en-US" dirty="0" err="1"/>
              <a:t>trebuie</a:t>
            </a:r>
            <a:r>
              <a:rPr lang="en-US" dirty="0"/>
              <a:t> </a:t>
            </a:r>
            <a:r>
              <a:rPr lang="en-US" dirty="0" err="1"/>
              <a:t>declanșat</a:t>
            </a:r>
            <a:r>
              <a:rPr lang="en-US" dirty="0"/>
              <a:t> </a:t>
            </a:r>
            <a:r>
              <a:rPr lang="en-US" dirty="0" err="1"/>
              <a:t>mai</a:t>
            </a:r>
            <a:r>
              <a:rPr lang="en-US" dirty="0"/>
              <a:t> </a:t>
            </a:r>
            <a:r>
              <a:rPr lang="en-US" dirty="0" err="1"/>
              <a:t>întâi</a:t>
            </a:r>
            <a:r>
              <a:rPr lang="en-US" dirty="0"/>
              <a:t> </a:t>
            </a:r>
            <a:r>
              <a:rPr lang="en-US" dirty="0" err="1"/>
              <a:t>și</a:t>
            </a:r>
            <a:r>
              <a:rPr lang="en-US" dirty="0"/>
              <a:t> </a:t>
            </a:r>
            <a:r>
              <a:rPr lang="en-US" dirty="0" err="1"/>
              <a:t>condensatorul</a:t>
            </a:r>
            <a:r>
              <a:rPr lang="en-US" dirty="0"/>
              <a:t> se </a:t>
            </a:r>
            <a:r>
              <a:rPr lang="en-US" dirty="0" err="1"/>
              <a:t>încarcă</a:t>
            </a:r>
            <a:r>
              <a:rPr lang="en-US" dirty="0"/>
              <a:t> pe </a:t>
            </a:r>
            <a:r>
              <a:rPr lang="en-US" dirty="0" err="1"/>
              <a:t>calea</a:t>
            </a:r>
            <a:r>
              <a:rPr lang="en-US" dirty="0"/>
              <a:t> Vdc+ – C+ – C– – SCR2 – RL – Vdc–. Când </a:t>
            </a:r>
            <a:r>
              <a:rPr lang="en-US" dirty="0" err="1"/>
              <a:t>condensatorul</a:t>
            </a:r>
            <a:r>
              <a:rPr lang="en-US" dirty="0"/>
              <a:t> </a:t>
            </a:r>
            <a:r>
              <a:rPr lang="en-US" dirty="0" err="1"/>
              <a:t>este</a:t>
            </a:r>
            <a:r>
              <a:rPr lang="en-US" dirty="0"/>
              <a:t> </a:t>
            </a:r>
            <a:r>
              <a:rPr lang="en-US" dirty="0" err="1"/>
              <a:t>complet</a:t>
            </a:r>
            <a:r>
              <a:rPr lang="en-US" dirty="0"/>
              <a:t> </a:t>
            </a:r>
            <a:r>
              <a:rPr lang="en-US" dirty="0" err="1"/>
              <a:t>încărcat</a:t>
            </a:r>
            <a:r>
              <a:rPr lang="en-US" dirty="0"/>
              <a:t>, </a:t>
            </a:r>
            <a:r>
              <a:rPr lang="en-US" dirty="0" err="1"/>
              <a:t>fluxul</a:t>
            </a:r>
            <a:r>
              <a:rPr lang="en-US" dirty="0"/>
              <a:t> de </a:t>
            </a:r>
            <a:r>
              <a:rPr lang="en-US" dirty="0" err="1"/>
              <a:t>curent</a:t>
            </a:r>
            <a:r>
              <a:rPr lang="en-US" dirty="0"/>
              <a:t> </a:t>
            </a:r>
            <a:r>
              <a:rPr lang="en-US" dirty="0" err="1"/>
              <a:t>scade</a:t>
            </a:r>
            <a:r>
              <a:rPr lang="en-US" dirty="0"/>
              <a:t> </a:t>
            </a:r>
            <a:r>
              <a:rPr lang="en-US" dirty="0" err="1"/>
              <a:t>și</a:t>
            </a:r>
            <a:r>
              <a:rPr lang="en-US" dirty="0"/>
              <a:t>, </a:t>
            </a:r>
            <a:r>
              <a:rPr lang="en-US" dirty="0" err="1"/>
              <a:t>deoarece</a:t>
            </a:r>
            <a:r>
              <a:rPr lang="en-US" dirty="0"/>
              <a:t> SCR2 </a:t>
            </a:r>
            <a:r>
              <a:rPr lang="en-US" dirty="0" err="1"/>
              <a:t>este</a:t>
            </a:r>
            <a:r>
              <a:rPr lang="en-US" dirty="0"/>
              <a:t> </a:t>
            </a:r>
            <a:r>
              <a:rPr lang="en-US" dirty="0" err="1"/>
              <a:t>în</a:t>
            </a:r>
            <a:r>
              <a:rPr lang="en-US" dirty="0"/>
              <a:t> </a:t>
            </a:r>
            <a:r>
              <a:rPr lang="en-US" dirty="0" err="1"/>
              <a:t>serie</a:t>
            </a:r>
            <a:r>
              <a:rPr lang="en-US" dirty="0"/>
              <a:t> cu </a:t>
            </a:r>
            <a:r>
              <a:rPr lang="en-US" dirty="0" err="1"/>
              <a:t>condensatorul</a:t>
            </a:r>
            <a:r>
              <a:rPr lang="en-US" dirty="0"/>
              <a:t>, </a:t>
            </a:r>
            <a:r>
              <a:rPr lang="en-US" dirty="0" err="1"/>
              <a:t>acesta</a:t>
            </a:r>
            <a:r>
              <a:rPr lang="en-US" dirty="0"/>
              <a:t> se stinge. </a:t>
            </a:r>
            <a:r>
              <a:rPr lang="en-US" dirty="0" err="1"/>
              <a:t>Dacă</a:t>
            </a:r>
            <a:r>
              <a:rPr lang="en-US" dirty="0"/>
              <a:t> SCR1 </a:t>
            </a:r>
            <a:r>
              <a:rPr lang="en-US" dirty="0" err="1"/>
              <a:t>este</a:t>
            </a:r>
            <a:r>
              <a:rPr lang="en-US" dirty="0"/>
              <a:t> </a:t>
            </a:r>
            <a:r>
              <a:rPr lang="en-US" dirty="0" err="1"/>
              <a:t>declanșat</a:t>
            </a:r>
            <a:r>
              <a:rPr lang="en-US" dirty="0"/>
              <a:t>, </a:t>
            </a:r>
            <a:r>
              <a:rPr lang="en-US" dirty="0" err="1"/>
              <a:t>curentul</a:t>
            </a:r>
            <a:r>
              <a:rPr lang="en-US" dirty="0"/>
              <a:t> </a:t>
            </a:r>
            <a:r>
              <a:rPr lang="en-US" dirty="0" err="1"/>
              <a:t>circulă</a:t>
            </a:r>
            <a:r>
              <a:rPr lang="en-US" dirty="0"/>
              <a:t> </a:t>
            </a:r>
            <a:r>
              <a:rPr lang="en-US" dirty="0" err="1"/>
              <a:t>în</a:t>
            </a:r>
            <a:r>
              <a:rPr lang="en-US" dirty="0"/>
              <a:t> </a:t>
            </a:r>
            <a:r>
              <a:rPr lang="en-US" dirty="0" err="1"/>
              <a:t>două</a:t>
            </a:r>
            <a:r>
              <a:rPr lang="en-US" dirty="0"/>
              <a:t> </a:t>
            </a:r>
            <a:r>
              <a:rPr lang="en-US" dirty="0" err="1"/>
              <a:t>direcții</a:t>
            </a:r>
            <a:r>
              <a:rPr lang="en-US" dirty="0"/>
              <a:t>: </a:t>
            </a:r>
            <a:r>
              <a:rPr lang="en-US" dirty="0" err="1"/>
              <a:t>unul</a:t>
            </a:r>
            <a:r>
              <a:rPr lang="en-US" dirty="0"/>
              <a:t> </a:t>
            </a:r>
            <a:r>
              <a:rPr lang="en-US" dirty="0" err="1"/>
              <a:t>este</a:t>
            </a:r>
            <a:r>
              <a:rPr lang="en-US" dirty="0"/>
              <a:t> </a:t>
            </a:r>
            <a:r>
              <a:rPr lang="en-US" dirty="0" err="1"/>
              <a:t>curentul</a:t>
            </a:r>
            <a:r>
              <a:rPr lang="en-US" dirty="0"/>
              <a:t> de </a:t>
            </a:r>
            <a:r>
              <a:rPr lang="en-US" dirty="0" err="1"/>
              <a:t>sarcină</a:t>
            </a:r>
            <a:r>
              <a:rPr lang="en-US" dirty="0"/>
              <a:t> IL </a:t>
            </a:r>
            <a:r>
              <a:rPr lang="en-US" dirty="0" err="1"/>
              <a:t>prin</a:t>
            </a:r>
            <a:r>
              <a:rPr lang="en-US" dirty="0"/>
              <a:t> Vdc+ – SCR1 – RL – Vdc– </a:t>
            </a:r>
            <a:r>
              <a:rPr lang="en-US" dirty="0" err="1"/>
              <a:t>și</a:t>
            </a:r>
            <a:r>
              <a:rPr lang="en-US" dirty="0"/>
              <a:t> </a:t>
            </a:r>
            <a:r>
              <a:rPr lang="en-US" dirty="0" err="1"/>
              <a:t>altul</a:t>
            </a:r>
            <a:r>
              <a:rPr lang="en-US" dirty="0"/>
              <a:t> </a:t>
            </a:r>
            <a:r>
              <a:rPr lang="en-US" dirty="0" err="1"/>
              <a:t>este</a:t>
            </a:r>
            <a:r>
              <a:rPr lang="en-US" dirty="0"/>
              <a:t> </a:t>
            </a:r>
            <a:r>
              <a:rPr lang="en-US" dirty="0" err="1"/>
              <a:t>curentul</a:t>
            </a:r>
            <a:r>
              <a:rPr lang="en-US" dirty="0"/>
              <a:t> de </a:t>
            </a:r>
            <a:r>
              <a:rPr lang="en-US" dirty="0" err="1"/>
              <a:t>comutație</a:t>
            </a:r>
            <a:r>
              <a:rPr lang="en-US" dirty="0"/>
              <a:t> (</a:t>
            </a:r>
            <a:r>
              <a:rPr lang="en-US" dirty="0" err="1"/>
              <a:t>datorită</a:t>
            </a:r>
            <a:r>
              <a:rPr lang="en-US" dirty="0"/>
              <a:t> </a:t>
            </a:r>
            <a:r>
              <a:rPr lang="en-US" dirty="0" err="1"/>
              <a:t>descărcării</a:t>
            </a:r>
            <a:r>
              <a:rPr lang="en-US" dirty="0"/>
              <a:t> </a:t>
            </a:r>
            <a:r>
              <a:rPr lang="en-US" dirty="0" err="1"/>
              <a:t>condensatorului</a:t>
            </a:r>
            <a:r>
              <a:rPr lang="en-US" dirty="0"/>
              <a:t>) </a:t>
            </a:r>
            <a:r>
              <a:rPr lang="en-US" dirty="0" err="1"/>
              <a:t>prin</a:t>
            </a:r>
            <a:r>
              <a:rPr lang="en-US" dirty="0"/>
              <a:t> C+ – SCR1 – L – D – C –.         De </a:t>
            </a:r>
            <a:r>
              <a:rPr lang="en-US" dirty="0" err="1"/>
              <a:t>îndată</a:t>
            </a:r>
            <a:r>
              <a:rPr lang="en-US" dirty="0"/>
              <a:t> </a:t>
            </a:r>
            <a:r>
              <a:rPr lang="en-US" dirty="0" err="1"/>
              <a:t>ce</a:t>
            </a:r>
            <a:r>
              <a:rPr lang="en-US" dirty="0"/>
              <a:t> </a:t>
            </a:r>
            <a:r>
              <a:rPr lang="en-US" dirty="0" err="1"/>
              <a:t>condensatorul</a:t>
            </a:r>
            <a:r>
              <a:rPr lang="en-US" dirty="0"/>
              <a:t> se </a:t>
            </a:r>
            <a:r>
              <a:rPr lang="en-US" dirty="0" err="1"/>
              <a:t>descarcă</a:t>
            </a:r>
            <a:r>
              <a:rPr lang="en-US" dirty="0"/>
              <a:t> </a:t>
            </a:r>
            <a:r>
              <a:rPr lang="en-US" dirty="0" err="1"/>
              <a:t>complet</a:t>
            </a:r>
            <a:r>
              <a:rPr lang="en-US" dirty="0"/>
              <a:t>, </a:t>
            </a:r>
            <a:r>
              <a:rPr lang="en-US" dirty="0" err="1"/>
              <a:t>polaritățile</a:t>
            </a:r>
            <a:r>
              <a:rPr lang="en-US" dirty="0"/>
              <a:t> sale </a:t>
            </a:r>
            <a:r>
              <a:rPr lang="en-US" dirty="0" err="1"/>
              <a:t>vor</a:t>
            </a:r>
            <a:r>
              <a:rPr lang="en-US" dirty="0"/>
              <a:t> fi </a:t>
            </a:r>
            <a:r>
              <a:rPr lang="en-US" dirty="0" err="1"/>
              <a:t>inversate</a:t>
            </a:r>
            <a:r>
              <a:rPr lang="en-US" dirty="0"/>
              <a:t>, </a:t>
            </a:r>
            <a:r>
              <a:rPr lang="en-US" dirty="0" err="1"/>
              <a:t>dar</a:t>
            </a:r>
            <a:r>
              <a:rPr lang="en-US" dirty="0"/>
              <a:t> </a:t>
            </a:r>
            <a:r>
              <a:rPr lang="en-US" dirty="0" err="1"/>
              <a:t>prezența</a:t>
            </a:r>
            <a:r>
              <a:rPr lang="en-US" dirty="0"/>
              <a:t> </a:t>
            </a:r>
            <a:r>
              <a:rPr lang="en-US" dirty="0" err="1"/>
              <a:t>diodei</a:t>
            </a:r>
            <a:r>
              <a:rPr lang="en-US" dirty="0"/>
              <a:t> </a:t>
            </a:r>
            <a:r>
              <a:rPr lang="en-US" dirty="0" err="1"/>
              <a:t>împiedică</a:t>
            </a:r>
            <a:r>
              <a:rPr lang="en-US" dirty="0"/>
              <a:t> </a:t>
            </a:r>
            <a:r>
              <a:rPr lang="en-US" dirty="0" err="1"/>
              <a:t>descărcarea</a:t>
            </a:r>
            <a:r>
              <a:rPr lang="en-US" dirty="0"/>
              <a:t> </a:t>
            </a:r>
            <a:r>
              <a:rPr lang="en-US" dirty="0" err="1"/>
              <a:t>inversă</a:t>
            </a:r>
            <a:r>
              <a:rPr lang="en-US" dirty="0"/>
              <a:t>. Când SCR2 </a:t>
            </a:r>
            <a:r>
              <a:rPr lang="en-US" dirty="0" err="1"/>
              <a:t>este</a:t>
            </a:r>
            <a:r>
              <a:rPr lang="en-US" dirty="0"/>
              <a:t> </a:t>
            </a:r>
            <a:r>
              <a:rPr lang="en-US" dirty="0" err="1"/>
              <a:t>declanșat</a:t>
            </a:r>
            <a:r>
              <a:rPr lang="en-US" dirty="0"/>
              <a:t>, </a:t>
            </a:r>
            <a:r>
              <a:rPr lang="en-US" dirty="0" err="1"/>
              <a:t>condensatorul</a:t>
            </a:r>
            <a:r>
              <a:rPr lang="en-US" dirty="0"/>
              <a:t> </a:t>
            </a:r>
            <a:r>
              <a:rPr lang="en-US" dirty="0" err="1"/>
              <a:t>începe</a:t>
            </a:r>
            <a:r>
              <a:rPr lang="en-US" dirty="0"/>
              <a:t> </a:t>
            </a:r>
            <a:r>
              <a:rPr lang="en-US" dirty="0" err="1"/>
              <a:t>să</a:t>
            </a:r>
            <a:r>
              <a:rPr lang="en-US" dirty="0"/>
              <a:t> se </a:t>
            </a:r>
            <a:r>
              <a:rPr lang="en-US" dirty="0" err="1"/>
              <a:t>descarce</a:t>
            </a:r>
            <a:r>
              <a:rPr lang="en-US" dirty="0"/>
              <a:t> </a:t>
            </a:r>
            <a:r>
              <a:rPr lang="en-US" dirty="0" err="1"/>
              <a:t>prin</a:t>
            </a:r>
            <a:r>
              <a:rPr lang="en-US" dirty="0"/>
              <a:t> C+ – SCR2 – SCR1 – C–. Când </a:t>
            </a:r>
            <a:r>
              <a:rPr lang="en-US" dirty="0" err="1"/>
              <a:t>acest</a:t>
            </a:r>
            <a:r>
              <a:rPr lang="en-US" dirty="0"/>
              <a:t> </a:t>
            </a:r>
            <a:r>
              <a:rPr lang="en-US" dirty="0" err="1"/>
              <a:t>curent</a:t>
            </a:r>
            <a:r>
              <a:rPr lang="en-US" dirty="0"/>
              <a:t> de </a:t>
            </a:r>
            <a:r>
              <a:rPr lang="en-US" dirty="0" err="1"/>
              <a:t>descărcare</a:t>
            </a:r>
            <a:r>
              <a:rPr lang="en-US" dirty="0"/>
              <a:t> </a:t>
            </a:r>
            <a:r>
              <a:rPr lang="en-US" dirty="0" err="1"/>
              <a:t>este</a:t>
            </a:r>
            <a:r>
              <a:rPr lang="en-US" dirty="0"/>
              <a:t> </a:t>
            </a:r>
            <a:r>
              <a:rPr lang="en-US" dirty="0" err="1"/>
              <a:t>mai</a:t>
            </a:r>
            <a:r>
              <a:rPr lang="en-US" dirty="0"/>
              <a:t> mare </a:t>
            </a:r>
            <a:r>
              <a:rPr lang="en-US" dirty="0" err="1"/>
              <a:t>decât</a:t>
            </a:r>
            <a:r>
              <a:rPr lang="en-US" dirty="0"/>
              <a:t> </a:t>
            </a:r>
            <a:r>
              <a:rPr lang="en-US" dirty="0" err="1"/>
              <a:t>curentul</a:t>
            </a:r>
            <a:r>
              <a:rPr lang="en-US" dirty="0"/>
              <a:t> de </a:t>
            </a:r>
            <a:r>
              <a:rPr lang="en-US" dirty="0" err="1"/>
              <a:t>sarcină</a:t>
            </a:r>
            <a:r>
              <a:rPr lang="en-US" dirty="0"/>
              <a:t>, SCR1 </a:t>
            </a:r>
            <a:r>
              <a:rPr lang="en-US" dirty="0" err="1"/>
              <a:t>este</a:t>
            </a:r>
            <a:r>
              <a:rPr lang="en-US" dirty="0"/>
              <a:t> </a:t>
            </a:r>
            <a:r>
              <a:rPr lang="en-US" dirty="0" err="1"/>
              <a:t>oprit</a:t>
            </a:r>
            <a:r>
              <a:rPr lang="en-US" dirty="0"/>
              <a:t>.  Din </a:t>
            </a:r>
            <a:r>
              <a:rPr lang="en-US" dirty="0" err="1"/>
              <a:t>nou</a:t>
            </a:r>
            <a:r>
              <a:rPr lang="en-US" dirty="0"/>
              <a:t>, </a:t>
            </a:r>
            <a:r>
              <a:rPr lang="en-US" dirty="0" err="1"/>
              <a:t>condensatorul</a:t>
            </a:r>
            <a:r>
              <a:rPr lang="en-US" dirty="0"/>
              <a:t> </a:t>
            </a:r>
            <a:r>
              <a:rPr lang="en-US" dirty="0" err="1"/>
              <a:t>începe</a:t>
            </a:r>
            <a:r>
              <a:rPr lang="en-US" dirty="0"/>
              <a:t> </a:t>
            </a:r>
            <a:r>
              <a:rPr lang="en-US" dirty="0" err="1"/>
              <a:t>să</a:t>
            </a:r>
            <a:r>
              <a:rPr lang="en-US" dirty="0"/>
              <a:t> se </a:t>
            </a:r>
            <a:r>
              <a:rPr lang="en-US" dirty="0" err="1"/>
              <a:t>încarce</a:t>
            </a:r>
            <a:r>
              <a:rPr lang="en-US" dirty="0"/>
              <a:t> </a:t>
            </a:r>
            <a:r>
              <a:rPr lang="en-US" dirty="0" err="1"/>
              <a:t>prin</a:t>
            </a:r>
            <a:r>
              <a:rPr lang="en-US" dirty="0"/>
              <a:t> SCR2 la o </a:t>
            </a:r>
            <a:r>
              <a:rPr lang="en-US" dirty="0" err="1"/>
              <a:t>tensiune</a:t>
            </a:r>
            <a:r>
              <a:rPr lang="en-US" dirty="0"/>
              <a:t> de </a:t>
            </a:r>
            <a:r>
              <a:rPr lang="en-US" dirty="0" err="1"/>
              <a:t>alimentare</a:t>
            </a:r>
            <a:r>
              <a:rPr lang="en-US" dirty="0"/>
              <a:t> Vdc </a:t>
            </a:r>
            <a:r>
              <a:rPr lang="en-US" dirty="0" err="1"/>
              <a:t>și</a:t>
            </a:r>
            <a:r>
              <a:rPr lang="en-US" dirty="0"/>
              <a:t> </a:t>
            </a:r>
            <a:r>
              <a:rPr lang="en-US" dirty="0" err="1"/>
              <a:t>apoi</a:t>
            </a:r>
            <a:r>
              <a:rPr lang="en-US" dirty="0"/>
              <a:t> SCR2 </a:t>
            </a:r>
            <a:r>
              <a:rPr lang="en-US" dirty="0" err="1"/>
              <a:t>este</a:t>
            </a:r>
            <a:r>
              <a:rPr lang="en-US" dirty="0"/>
              <a:t> </a:t>
            </a:r>
            <a:r>
              <a:rPr lang="en-US" dirty="0" err="1"/>
              <a:t>oprit</a:t>
            </a:r>
            <a:r>
              <a:rPr lang="en-US" dirty="0"/>
              <a:t> (</a:t>
            </a:r>
            <a:r>
              <a:rPr lang="en-US" dirty="0" err="1"/>
              <a:t>după</a:t>
            </a:r>
            <a:r>
              <a:rPr lang="en-US" dirty="0"/>
              <a:t> </a:t>
            </a:r>
            <a:r>
              <a:rPr lang="en-US" dirty="0" err="1"/>
              <a:t>ce</a:t>
            </a:r>
            <a:r>
              <a:rPr lang="en-US" dirty="0"/>
              <a:t> </a:t>
            </a:r>
            <a:r>
              <a:rPr lang="en-US" dirty="0" err="1"/>
              <a:t>condensatorul</a:t>
            </a:r>
            <a:r>
              <a:rPr lang="en-US" dirty="0"/>
              <a:t> </a:t>
            </a:r>
            <a:r>
              <a:rPr lang="en-US" dirty="0" err="1"/>
              <a:t>este</a:t>
            </a:r>
            <a:r>
              <a:rPr lang="en-US" dirty="0"/>
              <a:t> </a:t>
            </a:r>
            <a:r>
              <a:rPr lang="en-US" dirty="0" err="1"/>
              <a:t>încărcat</a:t>
            </a:r>
            <a:r>
              <a:rPr lang="en-US" dirty="0"/>
              <a:t> </a:t>
            </a:r>
            <a:r>
              <a:rPr lang="en-US" dirty="0" err="1"/>
              <a:t>complet</a:t>
            </a:r>
            <a:r>
              <a:rPr lang="en-US" dirty="0"/>
              <a:t>). </a:t>
            </a:r>
          </a:p>
          <a:p>
            <a:pPr marL="0" indent="0">
              <a:buNone/>
            </a:pPr>
            <a:r>
              <a:rPr lang="en-US" dirty="0" err="1"/>
              <a:t>Ambele</a:t>
            </a:r>
            <a:r>
              <a:rPr lang="en-US" dirty="0"/>
              <a:t> SCR sunt </a:t>
            </a:r>
            <a:r>
              <a:rPr lang="en-US" dirty="0" err="1"/>
              <a:t>acum</a:t>
            </a:r>
            <a:r>
              <a:rPr lang="en-US" dirty="0"/>
              <a:t> </a:t>
            </a:r>
            <a:r>
              <a:rPr lang="en-US" dirty="0" err="1"/>
              <a:t>oprite</a:t>
            </a:r>
            <a:r>
              <a:rPr lang="en-US" dirty="0"/>
              <a:t> </a:t>
            </a:r>
            <a:r>
              <a:rPr lang="en-US" dirty="0" err="1"/>
              <a:t>și</a:t>
            </a:r>
            <a:r>
              <a:rPr lang="en-US" dirty="0"/>
              <a:t> </a:t>
            </a:r>
            <a:r>
              <a:rPr lang="en-US" dirty="0" err="1"/>
              <a:t>procesul</a:t>
            </a:r>
            <a:r>
              <a:rPr lang="en-US" dirty="0"/>
              <a:t> de </a:t>
            </a:r>
            <a:r>
              <a:rPr lang="en-US" dirty="0" err="1"/>
              <a:t>mai</a:t>
            </a:r>
            <a:r>
              <a:rPr lang="en-US" dirty="0"/>
              <a:t> sus se </a:t>
            </a:r>
            <a:r>
              <a:rPr lang="en-US" dirty="0" err="1"/>
              <a:t>repetă</a:t>
            </a:r>
            <a:r>
              <a:rPr lang="en-US" dirty="0"/>
              <a:t>.</a:t>
            </a:r>
          </a:p>
          <a:p>
            <a:pPr marL="0" indent="0">
              <a:buNone/>
            </a:pPr>
            <a:r>
              <a:rPr lang="en-US" dirty="0" err="1"/>
              <a:t>Această</a:t>
            </a:r>
            <a:r>
              <a:rPr lang="en-US" dirty="0"/>
              <a:t> </a:t>
            </a:r>
            <a:r>
              <a:rPr lang="en-US" dirty="0" err="1"/>
              <a:t>metodă</a:t>
            </a:r>
            <a:r>
              <a:rPr lang="en-US" dirty="0"/>
              <a:t> de </a:t>
            </a:r>
            <a:r>
              <a:rPr lang="en-US" dirty="0" err="1"/>
              <a:t>comutare</a:t>
            </a:r>
            <a:r>
              <a:rPr lang="en-US" dirty="0"/>
              <a:t> </a:t>
            </a:r>
            <a:r>
              <a:rPr lang="en-US" dirty="0" err="1"/>
              <a:t>este</a:t>
            </a:r>
            <a:r>
              <a:rPr lang="en-US" dirty="0"/>
              <a:t> </a:t>
            </a:r>
            <a:r>
              <a:rPr lang="en-US" dirty="0" err="1"/>
              <a:t>utilizată</a:t>
            </a:r>
            <a:r>
              <a:rPr lang="en-US" dirty="0"/>
              <a:t> </a:t>
            </a:r>
            <a:r>
              <a:rPr lang="en-US" dirty="0" err="1"/>
              <a:t>în</a:t>
            </a:r>
            <a:r>
              <a:rPr lang="en-US" dirty="0"/>
              <a:t> principal </a:t>
            </a:r>
            <a:r>
              <a:rPr lang="en-US" dirty="0" err="1"/>
              <a:t>în</a:t>
            </a:r>
            <a:r>
              <a:rPr lang="en-US" dirty="0"/>
              <a:t> </a:t>
            </a:r>
            <a:r>
              <a:rPr lang="en-US" dirty="0" err="1"/>
              <a:t>invertoare</a:t>
            </a:r>
            <a:endParaRPr lang="en-US" dirty="0"/>
          </a:p>
        </p:txBody>
      </p:sp>
      <p:pic>
        <p:nvPicPr>
          <p:cNvPr id="10242" name="Picture 2">
            <a:extLst>
              <a:ext uri="{FF2B5EF4-FFF2-40B4-BE49-F238E27FC236}">
                <a16:creationId xmlns:a16="http://schemas.microsoft.com/office/drawing/2014/main" id="{ADD1006D-E2D8-B9F5-9D1A-10E32B9D4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134" y="0"/>
            <a:ext cx="4716866" cy="300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356" y="295835"/>
            <a:ext cx="7751036" cy="609600"/>
          </a:xfrm>
        </p:spPr>
        <p:txBody>
          <a:bodyPr>
            <a:normAutofit fontScale="90000"/>
          </a:bodyPr>
          <a:lstStyle/>
          <a:p>
            <a:pPr algn="ctr">
              <a:defRPr/>
            </a:pPr>
            <a:r>
              <a:rPr lang="ro-RO" b="1" dirty="0"/>
              <a:t>Caracteristicile unui comutator ideal</a:t>
            </a:r>
            <a:endParaRPr lang="en-GB" b="1" dirty="0"/>
          </a:p>
        </p:txBody>
      </p:sp>
      <p:sp>
        <p:nvSpPr>
          <p:cNvPr id="18435" name="Content Placeholder 2"/>
          <p:cNvSpPr>
            <a:spLocks noGrp="1"/>
          </p:cNvSpPr>
          <p:nvPr>
            <p:ph idx="1"/>
          </p:nvPr>
        </p:nvSpPr>
        <p:spPr>
          <a:xfrm>
            <a:off x="526868" y="994617"/>
            <a:ext cx="11138263" cy="5657195"/>
          </a:xfrm>
        </p:spPr>
        <p:txBody>
          <a:bodyPr>
            <a:normAutofit fontScale="85000" lnSpcReduction="20000"/>
          </a:bodyPr>
          <a:lstStyle/>
          <a:p>
            <a:r>
              <a:rPr lang="ro-RO" altLang="ro-RO" b="1" dirty="0"/>
              <a:t>Regimul ON </a:t>
            </a:r>
            <a:r>
              <a:rPr lang="ro-RO" altLang="ro-RO" dirty="0"/>
              <a:t>– rezistența 0, </a:t>
            </a:r>
            <a:r>
              <a:rPr lang="en-GB" altLang="ro-RO" dirty="0" err="1"/>
              <a:t>ceea</a:t>
            </a:r>
            <a:r>
              <a:rPr lang="en-GB" altLang="ro-RO" dirty="0"/>
              <a:t> </a:t>
            </a:r>
            <a:r>
              <a:rPr lang="en-GB" altLang="ro-RO" dirty="0" err="1"/>
              <a:t>ce</a:t>
            </a:r>
            <a:r>
              <a:rPr lang="en-GB" altLang="ro-RO" dirty="0"/>
              <a:t> </a:t>
            </a:r>
            <a:r>
              <a:rPr lang="en-GB" altLang="ro-RO" dirty="0" err="1"/>
              <a:t>duce</a:t>
            </a:r>
            <a:r>
              <a:rPr lang="en-GB" altLang="ro-RO" dirty="0"/>
              <a:t> la o </a:t>
            </a:r>
            <a:r>
              <a:rPr lang="en-GB" altLang="ro-RO" dirty="0" err="1"/>
              <a:t>cădere</a:t>
            </a:r>
            <a:r>
              <a:rPr lang="en-GB" altLang="ro-RO" dirty="0"/>
              <a:t> de </a:t>
            </a:r>
            <a:r>
              <a:rPr lang="en-GB" altLang="ro-RO" dirty="0" err="1"/>
              <a:t>tensiune</a:t>
            </a:r>
            <a:r>
              <a:rPr lang="en-GB" altLang="ro-RO" dirty="0"/>
              <a:t> </a:t>
            </a:r>
            <a:r>
              <a:rPr lang="ro-RO" altLang="ro-RO" dirty="0"/>
              <a:t>directă 0</a:t>
            </a:r>
            <a:r>
              <a:rPr lang="en-GB" altLang="ro-RO" dirty="0"/>
              <a:t> </a:t>
            </a:r>
            <a:r>
              <a:rPr lang="en-GB" altLang="ro-RO" dirty="0" err="1"/>
              <a:t>în</a:t>
            </a:r>
            <a:r>
              <a:rPr lang="en-GB" altLang="ro-RO" dirty="0"/>
              <a:t> </a:t>
            </a:r>
            <a:r>
              <a:rPr lang="en-GB" altLang="ro-RO" dirty="0" err="1"/>
              <a:t>timp</a:t>
            </a:r>
            <a:r>
              <a:rPr lang="en-GB" altLang="ro-RO" dirty="0"/>
              <a:t> </a:t>
            </a:r>
            <a:r>
              <a:rPr lang="en-GB" altLang="ro-RO" dirty="0" err="1"/>
              <a:t>ce</a:t>
            </a:r>
            <a:r>
              <a:rPr lang="en-GB" altLang="ro-RO" dirty="0"/>
              <a:t> se </a:t>
            </a:r>
            <a:r>
              <a:rPr lang="en-GB" altLang="ro-RO" dirty="0" err="1"/>
              <a:t>află</a:t>
            </a:r>
            <a:r>
              <a:rPr lang="en-GB" altLang="ro-RO" dirty="0"/>
              <a:t> </a:t>
            </a:r>
            <a:r>
              <a:rPr lang="en-GB" altLang="ro-RO" dirty="0" err="1"/>
              <a:t>în</a:t>
            </a:r>
            <a:r>
              <a:rPr lang="en-GB" altLang="ro-RO" dirty="0"/>
              <a:t> </a:t>
            </a:r>
            <a:r>
              <a:rPr lang="en-GB" altLang="ro-RO" dirty="0" err="1"/>
              <a:t>faza</a:t>
            </a:r>
            <a:r>
              <a:rPr lang="en-GB" altLang="ro-RO" dirty="0"/>
              <a:t> de </a:t>
            </a:r>
            <a:r>
              <a:rPr lang="en-GB" altLang="ro-RO" dirty="0" err="1"/>
              <a:t>conducere</a:t>
            </a:r>
            <a:r>
              <a:rPr lang="ro-RO" altLang="ro-RO" dirty="0"/>
              <a:t>;</a:t>
            </a:r>
          </a:p>
          <a:p>
            <a:r>
              <a:rPr lang="ro-RO" altLang="ro-RO" b="1" dirty="0"/>
              <a:t>Regimul OFF</a:t>
            </a:r>
            <a:r>
              <a:rPr lang="ro-RO" altLang="ro-RO" dirty="0"/>
              <a:t> – rezistența infinit, ceea ce conduce la curentul de scurgere la tensiune inversă;</a:t>
            </a:r>
          </a:p>
          <a:p>
            <a:r>
              <a:rPr lang="ro-RO" altLang="ro-RO" dirty="0"/>
              <a:t>Capacitatea de a conduce infinit curentul </a:t>
            </a:r>
            <a:r>
              <a:rPr lang="en-GB" altLang="ro-RO" dirty="0" err="1"/>
              <a:t>în</a:t>
            </a:r>
            <a:r>
              <a:rPr lang="en-GB" altLang="ro-RO" dirty="0"/>
              <a:t> </a:t>
            </a:r>
            <a:r>
              <a:rPr lang="en-GB" altLang="ro-RO" dirty="0" err="1"/>
              <a:t>timp</a:t>
            </a:r>
            <a:r>
              <a:rPr lang="en-GB" altLang="ro-RO" dirty="0"/>
              <a:t> </a:t>
            </a:r>
            <a:r>
              <a:rPr lang="en-GB" altLang="ro-RO" dirty="0" err="1"/>
              <a:t>ce</a:t>
            </a:r>
            <a:r>
              <a:rPr lang="en-GB" altLang="ro-RO" dirty="0"/>
              <a:t> se </a:t>
            </a:r>
            <a:r>
              <a:rPr lang="en-GB" altLang="ro-RO" dirty="0" err="1"/>
              <a:t>blochează</a:t>
            </a:r>
            <a:r>
              <a:rPr lang="en-GB" altLang="ro-RO" dirty="0"/>
              <a:t> </a:t>
            </a:r>
            <a:r>
              <a:rPr lang="en-GB" altLang="ro-RO" dirty="0" err="1"/>
              <a:t>în</a:t>
            </a:r>
            <a:r>
              <a:rPr lang="en-GB" altLang="ro-RO" dirty="0"/>
              <a:t> </a:t>
            </a:r>
            <a:r>
              <a:rPr lang="en-GB" altLang="ro-RO" dirty="0" err="1"/>
              <a:t>față</a:t>
            </a:r>
            <a:r>
              <a:rPr lang="en-GB" altLang="ro-RO" dirty="0"/>
              <a:t>, </a:t>
            </a:r>
            <a:r>
              <a:rPr lang="en-GB" altLang="ro-RO" dirty="0" err="1"/>
              <a:t>precum</a:t>
            </a:r>
            <a:r>
              <a:rPr lang="en-GB" altLang="ro-RO" dirty="0"/>
              <a:t> </a:t>
            </a:r>
            <a:r>
              <a:rPr lang="en-GB" altLang="ro-RO" dirty="0" err="1"/>
              <a:t>și</a:t>
            </a:r>
            <a:r>
              <a:rPr lang="en-GB" altLang="ro-RO" dirty="0"/>
              <a:t> </a:t>
            </a:r>
            <a:r>
              <a:rPr lang="en-GB" altLang="ro-RO" dirty="0" err="1"/>
              <a:t>tensiun</a:t>
            </a:r>
            <a:r>
              <a:rPr lang="ro-RO" altLang="ro-RO" dirty="0"/>
              <a:t>e</a:t>
            </a:r>
            <a:r>
              <a:rPr lang="en-GB" altLang="ro-RO" dirty="0"/>
              <a:t> </a:t>
            </a:r>
            <a:r>
              <a:rPr lang="en-GB" altLang="ro-RO" dirty="0" err="1"/>
              <a:t>inversă</a:t>
            </a:r>
            <a:r>
              <a:rPr lang="en-GB" altLang="ro-RO" dirty="0"/>
              <a:t> </a:t>
            </a:r>
            <a:r>
              <a:rPr lang="en-GB" altLang="ro-RO" dirty="0" err="1"/>
              <a:t>în</a:t>
            </a:r>
            <a:r>
              <a:rPr lang="en-GB" altLang="ro-RO" dirty="0"/>
              <a:t> stare</a:t>
            </a:r>
            <a:r>
              <a:rPr lang="ro-RO" altLang="ro-RO" dirty="0"/>
              <a:t>a</a:t>
            </a:r>
            <a:r>
              <a:rPr lang="en-GB" altLang="ro-RO" dirty="0"/>
              <a:t> OFF</a:t>
            </a:r>
            <a:endParaRPr lang="ro-RO" altLang="ro-RO" dirty="0"/>
          </a:p>
          <a:p>
            <a:r>
              <a:rPr lang="ro-RO" altLang="ro-RO" dirty="0"/>
              <a:t>Abilitatea de a comuta instantaneu de la starea OFF la ON și de la ON la OFF </a:t>
            </a:r>
          </a:p>
          <a:p>
            <a:r>
              <a:rPr lang="ro-RO" altLang="ro-RO" dirty="0"/>
              <a:t>Control ușor.</a:t>
            </a:r>
          </a:p>
          <a:p>
            <a:pPr algn="ctr">
              <a:buFont typeface="Arial" panose="020B0604020202020204" pitchFamily="34" charset="0"/>
              <a:buNone/>
            </a:pPr>
            <a:r>
              <a:rPr lang="ro-RO" altLang="ro-RO" b="1" dirty="0">
                <a:solidFill>
                  <a:srgbClr val="FF0000"/>
                </a:solidFill>
              </a:rPr>
              <a:t>Caracteristici desirabile de la comutatori reali</a:t>
            </a:r>
          </a:p>
          <a:p>
            <a:r>
              <a:rPr lang="ro-RO" altLang="ro-RO" dirty="0"/>
              <a:t>Dispozitivele conduc curenți mari cu căderi de tensiune mici prin dispozitiv</a:t>
            </a:r>
          </a:p>
          <a:p>
            <a:r>
              <a:rPr lang="ro-RO" altLang="ro-RO" dirty="0"/>
              <a:t>Trebuie să fie capabile să blocheze potențial înalți direcți și inverși  la starea OFF cu scurgeri de curenți mici</a:t>
            </a:r>
          </a:p>
          <a:p>
            <a:r>
              <a:rPr lang="ro-RO" altLang="ro-RO" dirty="0"/>
              <a:t>Timpuri foarte mici de comutare, astfel capacități de operare la frecvențe mari</a:t>
            </a:r>
          </a:p>
          <a:p>
            <a:r>
              <a:rPr lang="ro-RO" altLang="ro-RO" dirty="0"/>
              <a:t>Capacități de operare în serie și paralel la curenți mari și potențiale mari</a:t>
            </a:r>
          </a:p>
          <a:p>
            <a:r>
              <a:rPr lang="ro-RO" altLang="ro-RO" dirty="0"/>
              <a:t>Temperaturi de operare înalte</a:t>
            </a:r>
          </a:p>
          <a:p>
            <a:r>
              <a:rPr lang="ro-RO" altLang="ro-RO" dirty="0"/>
              <a:t>Timp de viață lung</a:t>
            </a:r>
          </a:p>
          <a:p>
            <a:endParaRPr lang="en-GB" altLang="ro-RO" sz="1600" dirty="0"/>
          </a:p>
        </p:txBody>
      </p:sp>
    </p:spTree>
    <p:extLst>
      <p:ext uri="{BB962C8B-B14F-4D97-AF65-F5344CB8AC3E}">
        <p14:creationId xmlns:p14="http://schemas.microsoft.com/office/powerpoint/2010/main" val="27205241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8900D5-EE87-5F78-ED5D-AD40519F9FED}"/>
              </a:ext>
            </a:extLst>
          </p:cNvPr>
          <p:cNvSpPr>
            <a:spLocks noGrp="1"/>
          </p:cNvSpPr>
          <p:nvPr>
            <p:ph type="title"/>
          </p:nvPr>
        </p:nvSpPr>
        <p:spPr/>
        <p:txBody>
          <a:bodyPr/>
          <a:lstStyle/>
          <a:p>
            <a:r>
              <a:rPr lang="en-US" b="1" dirty="0">
                <a:solidFill>
                  <a:srgbClr val="34444C"/>
                </a:solidFill>
                <a:latin typeface="Open Sans" panose="020B0606030504020204" pitchFamily="34" charset="0"/>
              </a:rPr>
              <a:t>Class E Commutation</a:t>
            </a:r>
            <a:br>
              <a:rPr lang="en-US" b="1" dirty="0">
                <a:solidFill>
                  <a:srgbClr val="34444C"/>
                </a:solidFill>
                <a:latin typeface="Open Sans" panose="020B0606030504020204" pitchFamily="34" charset="0"/>
              </a:rPr>
            </a:br>
            <a:endParaRPr lang="en-US" dirty="0"/>
          </a:p>
        </p:txBody>
      </p:sp>
      <p:sp>
        <p:nvSpPr>
          <p:cNvPr id="3" name="Substituent conținut 2">
            <a:extLst>
              <a:ext uri="{FF2B5EF4-FFF2-40B4-BE49-F238E27FC236}">
                <a16:creationId xmlns:a16="http://schemas.microsoft.com/office/drawing/2014/main" id="{FEBC4738-EAF1-C660-026B-6869B8E10F6D}"/>
              </a:ext>
            </a:extLst>
          </p:cNvPr>
          <p:cNvSpPr>
            <a:spLocks noGrp="1"/>
          </p:cNvSpPr>
          <p:nvPr>
            <p:ph idx="1"/>
          </p:nvPr>
        </p:nvSpPr>
        <p:spPr>
          <a:xfrm>
            <a:off x="455814" y="2324389"/>
            <a:ext cx="11364883" cy="4351338"/>
          </a:xfrm>
        </p:spPr>
        <p:txBody>
          <a:bodyPr>
            <a:normAutofit fontScale="85000" lnSpcReduction="20000"/>
          </a:bodyPr>
          <a:lstStyle/>
          <a:p>
            <a:r>
              <a:rPr lang="en-US" dirty="0"/>
              <a:t>Acest tip de </a:t>
            </a:r>
            <a:r>
              <a:rPr lang="en-US" dirty="0" err="1"/>
              <a:t>comutație</a:t>
            </a:r>
            <a:r>
              <a:rPr lang="en-US" dirty="0"/>
              <a:t> </a:t>
            </a:r>
            <a:r>
              <a:rPr lang="en-US" dirty="0" err="1"/>
              <a:t>este</a:t>
            </a:r>
            <a:r>
              <a:rPr lang="en-US" dirty="0"/>
              <a:t> </a:t>
            </a:r>
            <a:r>
              <a:rPr lang="en-US" dirty="0" err="1"/>
              <a:t>cunoscut</a:t>
            </a:r>
            <a:r>
              <a:rPr lang="en-US" dirty="0"/>
              <a:t> </a:t>
            </a:r>
            <a:r>
              <a:rPr lang="en-US" dirty="0" err="1"/>
              <a:t>și</a:t>
            </a:r>
            <a:r>
              <a:rPr lang="en-US" dirty="0"/>
              <a:t> sub </a:t>
            </a:r>
            <a:r>
              <a:rPr lang="en-US" dirty="0" err="1"/>
              <a:t>numele</a:t>
            </a:r>
            <a:r>
              <a:rPr lang="en-US" dirty="0"/>
              <a:t> de </a:t>
            </a:r>
            <a:r>
              <a:rPr lang="en-US" dirty="0" err="1"/>
              <a:t>comutație</a:t>
            </a:r>
            <a:r>
              <a:rPr lang="en-US" dirty="0"/>
              <a:t> </a:t>
            </a:r>
            <a:r>
              <a:rPr lang="en-US" dirty="0" err="1"/>
              <a:t>externă</a:t>
            </a:r>
            <a:r>
              <a:rPr lang="en-US" dirty="0"/>
              <a:t> a </a:t>
            </a:r>
            <a:r>
              <a:rPr lang="en-US" dirty="0" err="1"/>
              <a:t>pulsului</a:t>
            </a:r>
            <a:r>
              <a:rPr lang="en-US" dirty="0"/>
              <a:t>. </a:t>
            </a:r>
          </a:p>
          <a:p>
            <a:r>
              <a:rPr lang="en-US" dirty="0" err="1"/>
              <a:t>În</a:t>
            </a:r>
            <a:r>
              <a:rPr lang="en-US" dirty="0"/>
              <a:t> </a:t>
            </a:r>
            <a:r>
              <a:rPr lang="en-US" dirty="0" err="1"/>
              <a:t>aceasta</a:t>
            </a:r>
            <a:r>
              <a:rPr lang="en-US" dirty="0"/>
              <a:t>, o </a:t>
            </a:r>
            <a:r>
              <a:rPr lang="en-US" dirty="0" err="1"/>
              <a:t>sursă</a:t>
            </a:r>
            <a:r>
              <a:rPr lang="en-US" dirty="0"/>
              <a:t> </a:t>
            </a:r>
            <a:r>
              <a:rPr lang="en-US" dirty="0" err="1"/>
              <a:t>externă</a:t>
            </a:r>
            <a:r>
              <a:rPr lang="en-US" dirty="0"/>
              <a:t> de </a:t>
            </a:r>
            <a:r>
              <a:rPr lang="en-US" dirty="0" err="1"/>
              <a:t>impuls</a:t>
            </a:r>
            <a:r>
              <a:rPr lang="en-US" dirty="0"/>
              <a:t> </a:t>
            </a:r>
            <a:r>
              <a:rPr lang="en-US" dirty="0" err="1"/>
              <a:t>este</a:t>
            </a:r>
            <a:r>
              <a:rPr lang="en-US" dirty="0"/>
              <a:t> </a:t>
            </a:r>
            <a:r>
              <a:rPr lang="en-US" dirty="0" err="1"/>
              <a:t>utilizată</a:t>
            </a:r>
            <a:r>
              <a:rPr lang="en-US" dirty="0"/>
              <a:t> </a:t>
            </a:r>
            <a:r>
              <a:rPr lang="en-US" dirty="0" err="1"/>
              <a:t>pentru</a:t>
            </a:r>
            <a:r>
              <a:rPr lang="en-US" dirty="0"/>
              <a:t> a produce </a:t>
            </a:r>
            <a:r>
              <a:rPr lang="en-US" dirty="0" err="1"/>
              <a:t>tensiunea</a:t>
            </a:r>
            <a:r>
              <a:rPr lang="en-US" dirty="0"/>
              <a:t> </a:t>
            </a:r>
            <a:r>
              <a:rPr lang="en-US" dirty="0" err="1"/>
              <a:t>inversă</a:t>
            </a:r>
            <a:r>
              <a:rPr lang="en-US" dirty="0"/>
              <a:t> pe SCR. </a:t>
            </a:r>
            <a:r>
              <a:rPr lang="en-US" dirty="0" err="1"/>
              <a:t>Circuitul</a:t>
            </a:r>
            <a:r>
              <a:rPr lang="en-US" dirty="0"/>
              <a:t> de </a:t>
            </a:r>
            <a:r>
              <a:rPr lang="en-US" dirty="0" err="1"/>
              <a:t>mai</a:t>
            </a:r>
            <a:r>
              <a:rPr lang="en-US" dirty="0"/>
              <a:t> </a:t>
            </a:r>
            <a:r>
              <a:rPr lang="en-US" dirty="0" err="1"/>
              <a:t>jos</a:t>
            </a:r>
            <a:r>
              <a:rPr lang="en-US" dirty="0"/>
              <a:t> </a:t>
            </a:r>
            <a:r>
              <a:rPr lang="en-US" dirty="0" err="1"/>
              <a:t>prezintă</a:t>
            </a:r>
            <a:r>
              <a:rPr lang="en-US" dirty="0"/>
              <a:t> </a:t>
            </a:r>
            <a:r>
              <a:rPr lang="en-US" dirty="0" err="1"/>
              <a:t>circuitul</a:t>
            </a:r>
            <a:r>
              <a:rPr lang="en-US" dirty="0"/>
              <a:t> de </a:t>
            </a:r>
            <a:r>
              <a:rPr lang="en-US" dirty="0" err="1"/>
              <a:t>comutație</a:t>
            </a:r>
            <a:r>
              <a:rPr lang="en-US" dirty="0"/>
              <a:t> </a:t>
            </a:r>
            <a:r>
              <a:rPr lang="en-US" dirty="0" err="1"/>
              <a:t>Clasa</a:t>
            </a:r>
            <a:r>
              <a:rPr lang="en-US" dirty="0"/>
              <a:t> E, care </a:t>
            </a:r>
            <a:r>
              <a:rPr lang="en-US" b="1" dirty="0" err="1"/>
              <a:t>utilizează</a:t>
            </a:r>
            <a:r>
              <a:rPr lang="en-US" b="1" dirty="0"/>
              <a:t> un </a:t>
            </a:r>
            <a:r>
              <a:rPr lang="en-US" b="1" dirty="0" err="1"/>
              <a:t>transformator</a:t>
            </a:r>
            <a:r>
              <a:rPr lang="en-US" b="1" dirty="0"/>
              <a:t> de </a:t>
            </a:r>
            <a:r>
              <a:rPr lang="en-US" b="1" dirty="0" err="1"/>
              <a:t>impulsuri</a:t>
            </a:r>
            <a:r>
              <a:rPr lang="en-US" b="1" dirty="0"/>
              <a:t> </a:t>
            </a:r>
            <a:r>
              <a:rPr lang="en-US" b="1" dirty="0" err="1"/>
              <a:t>pentru</a:t>
            </a:r>
            <a:r>
              <a:rPr lang="en-US" b="1" dirty="0"/>
              <a:t> a produce </a:t>
            </a:r>
            <a:r>
              <a:rPr lang="en-US" b="1" dirty="0" err="1"/>
              <a:t>impulsul</a:t>
            </a:r>
            <a:r>
              <a:rPr lang="en-US" b="1" dirty="0"/>
              <a:t> de </a:t>
            </a:r>
            <a:r>
              <a:rPr lang="en-US" b="1" dirty="0" err="1"/>
              <a:t>comutație</a:t>
            </a:r>
            <a:r>
              <a:rPr lang="en-US" b="1" dirty="0"/>
              <a:t>.</a:t>
            </a:r>
            <a:r>
              <a:rPr lang="en-US" dirty="0"/>
              <a:t> </a:t>
            </a:r>
          </a:p>
          <a:p>
            <a:r>
              <a:rPr lang="en-US" dirty="0" err="1"/>
              <a:t>Transformatorul</a:t>
            </a:r>
            <a:r>
              <a:rPr lang="en-US" dirty="0"/>
              <a:t> </a:t>
            </a:r>
            <a:r>
              <a:rPr lang="en-US" dirty="0" err="1"/>
              <a:t>este</a:t>
            </a:r>
            <a:r>
              <a:rPr lang="en-US" dirty="0"/>
              <a:t> </a:t>
            </a:r>
            <a:r>
              <a:rPr lang="en-US" dirty="0" err="1"/>
              <a:t>proiectat</a:t>
            </a:r>
            <a:r>
              <a:rPr lang="en-US" dirty="0"/>
              <a:t> cu o </a:t>
            </a:r>
            <a:r>
              <a:rPr lang="en-US" dirty="0" err="1"/>
              <a:t>cuplare</a:t>
            </a:r>
            <a:r>
              <a:rPr lang="en-US" dirty="0"/>
              <a:t> </a:t>
            </a:r>
            <a:r>
              <a:rPr lang="en-US" dirty="0" err="1"/>
              <a:t>strânsă</a:t>
            </a:r>
            <a:r>
              <a:rPr lang="en-US" dirty="0"/>
              <a:t> </a:t>
            </a:r>
            <a:r>
              <a:rPr lang="en-US" dirty="0" err="1"/>
              <a:t>între</a:t>
            </a:r>
            <a:r>
              <a:rPr lang="en-US" dirty="0"/>
              <a:t> </a:t>
            </a:r>
            <a:r>
              <a:rPr lang="en-US" dirty="0" err="1"/>
              <a:t>primar</a:t>
            </a:r>
            <a:r>
              <a:rPr lang="en-US" dirty="0"/>
              <a:t> </a:t>
            </a:r>
            <a:r>
              <a:rPr lang="en-US" dirty="0" err="1"/>
              <a:t>și</a:t>
            </a:r>
            <a:r>
              <a:rPr lang="en-US" dirty="0"/>
              <a:t> </a:t>
            </a:r>
            <a:r>
              <a:rPr lang="en-US" dirty="0" err="1"/>
              <a:t>secundar</a:t>
            </a:r>
            <a:r>
              <a:rPr lang="en-US" dirty="0"/>
              <a:t> </a:t>
            </a:r>
            <a:r>
              <a:rPr lang="en-US" dirty="0" err="1"/>
              <a:t>și</a:t>
            </a:r>
            <a:r>
              <a:rPr lang="en-US" dirty="0"/>
              <a:t>, de </a:t>
            </a:r>
            <a:r>
              <a:rPr lang="en-US" dirty="0" err="1"/>
              <a:t>asemenea</a:t>
            </a:r>
            <a:r>
              <a:rPr lang="en-US" dirty="0"/>
              <a:t>, </a:t>
            </a:r>
            <a:r>
              <a:rPr lang="en-US" dirty="0" err="1"/>
              <a:t>există</a:t>
            </a:r>
            <a:r>
              <a:rPr lang="en-US" dirty="0"/>
              <a:t> un mic </a:t>
            </a:r>
            <a:r>
              <a:rPr lang="en-US" dirty="0" err="1"/>
              <a:t>spațiu</a:t>
            </a:r>
            <a:r>
              <a:rPr lang="en-US" dirty="0"/>
              <a:t> de </a:t>
            </a:r>
            <a:r>
              <a:rPr lang="en-US" dirty="0" err="1"/>
              <a:t>aer</a:t>
            </a:r>
            <a:r>
              <a:rPr lang="en-US" dirty="0"/>
              <a:t> </a:t>
            </a:r>
            <a:r>
              <a:rPr lang="en-US" dirty="0" err="1"/>
              <a:t>în</a:t>
            </a:r>
            <a:r>
              <a:rPr lang="en-US" dirty="0"/>
              <a:t> </a:t>
            </a:r>
            <a:r>
              <a:rPr lang="en-US" dirty="0" err="1"/>
              <a:t>transformator</a:t>
            </a:r>
            <a:r>
              <a:rPr lang="en-US" dirty="0"/>
              <a:t>, </a:t>
            </a:r>
            <a:r>
              <a:rPr lang="en-US" dirty="0" err="1"/>
              <a:t>astfel</a:t>
            </a:r>
            <a:r>
              <a:rPr lang="en-US" dirty="0"/>
              <a:t> </a:t>
            </a:r>
            <a:r>
              <a:rPr lang="en-US" dirty="0" err="1"/>
              <a:t>încât</a:t>
            </a:r>
            <a:r>
              <a:rPr lang="en-US" dirty="0"/>
              <a:t> </a:t>
            </a:r>
            <a:r>
              <a:rPr lang="en-US" dirty="0" err="1"/>
              <a:t>să</a:t>
            </a:r>
            <a:r>
              <a:rPr lang="en-US" dirty="0"/>
              <a:t> nu se </a:t>
            </a:r>
            <a:r>
              <a:rPr lang="en-US" dirty="0" err="1"/>
              <a:t>satureze</a:t>
            </a:r>
            <a:r>
              <a:rPr lang="en-US" dirty="0"/>
              <a:t> </a:t>
            </a:r>
            <a:r>
              <a:rPr lang="en-US" dirty="0" err="1"/>
              <a:t>atunci</a:t>
            </a:r>
            <a:r>
              <a:rPr lang="en-US" dirty="0"/>
              <a:t> </a:t>
            </a:r>
            <a:r>
              <a:rPr lang="en-US" dirty="0" err="1"/>
              <a:t>când</a:t>
            </a:r>
            <a:r>
              <a:rPr lang="en-US" dirty="0"/>
              <a:t> </a:t>
            </a:r>
            <a:r>
              <a:rPr lang="en-US" dirty="0" err="1"/>
              <a:t>este</a:t>
            </a:r>
            <a:r>
              <a:rPr lang="en-US" dirty="0"/>
              <a:t> </a:t>
            </a:r>
            <a:r>
              <a:rPr lang="en-US" dirty="0" err="1"/>
              <a:t>aplicat</a:t>
            </a:r>
            <a:r>
              <a:rPr lang="en-US" dirty="0"/>
              <a:t> </a:t>
            </a:r>
            <a:r>
              <a:rPr lang="en-US" dirty="0" err="1"/>
              <a:t>pulsul</a:t>
            </a:r>
            <a:r>
              <a:rPr lang="en-US" dirty="0"/>
              <a:t>. </a:t>
            </a:r>
            <a:r>
              <a:rPr lang="en-US" dirty="0" err="1"/>
              <a:t>Dacă</a:t>
            </a:r>
            <a:r>
              <a:rPr lang="en-US" dirty="0"/>
              <a:t> SCR-</a:t>
            </a:r>
            <a:r>
              <a:rPr lang="en-US" dirty="0" err="1"/>
              <a:t>ul</a:t>
            </a:r>
            <a:r>
              <a:rPr lang="en-US" dirty="0"/>
              <a:t> </a:t>
            </a:r>
            <a:r>
              <a:rPr lang="en-US" dirty="0" err="1"/>
              <a:t>trebuie</a:t>
            </a:r>
            <a:r>
              <a:rPr lang="en-US" dirty="0"/>
              <a:t> </a:t>
            </a:r>
            <a:r>
              <a:rPr lang="en-US" dirty="0" err="1"/>
              <a:t>comutat</a:t>
            </a:r>
            <a:r>
              <a:rPr lang="en-US" dirty="0"/>
              <a:t>, se </a:t>
            </a:r>
            <a:r>
              <a:rPr lang="en-US" dirty="0" err="1"/>
              <a:t>aplică</a:t>
            </a:r>
            <a:r>
              <a:rPr lang="en-US" dirty="0"/>
              <a:t> un </a:t>
            </a:r>
            <a:r>
              <a:rPr lang="en-US" dirty="0" err="1"/>
              <a:t>impuls</a:t>
            </a:r>
            <a:r>
              <a:rPr lang="en-US" dirty="0"/>
              <a:t> a </a:t>
            </a:r>
            <a:r>
              <a:rPr lang="en-US" dirty="0" err="1"/>
              <a:t>cărui</a:t>
            </a:r>
            <a:r>
              <a:rPr lang="en-US" dirty="0"/>
              <a:t> </a:t>
            </a:r>
            <a:r>
              <a:rPr lang="en-US" dirty="0" err="1"/>
              <a:t>durată</a:t>
            </a:r>
            <a:r>
              <a:rPr lang="en-US" dirty="0"/>
              <a:t> </a:t>
            </a:r>
            <a:r>
              <a:rPr lang="en-US" dirty="0" err="1"/>
              <a:t>este</a:t>
            </a:r>
            <a:r>
              <a:rPr lang="en-US" dirty="0"/>
              <a:t> </a:t>
            </a:r>
            <a:r>
              <a:rPr lang="en-US" dirty="0" err="1"/>
              <a:t>egală</a:t>
            </a:r>
            <a:r>
              <a:rPr lang="en-US" dirty="0"/>
              <a:t> </a:t>
            </a:r>
            <a:r>
              <a:rPr lang="en-US" dirty="0" err="1"/>
              <a:t>sau</a:t>
            </a:r>
            <a:r>
              <a:rPr lang="en-US" dirty="0"/>
              <a:t> </a:t>
            </a:r>
            <a:r>
              <a:rPr lang="en-US" dirty="0" err="1"/>
              <a:t>mai</a:t>
            </a:r>
            <a:r>
              <a:rPr lang="en-US" dirty="0"/>
              <a:t> mare </a:t>
            </a:r>
            <a:r>
              <a:rPr lang="en-US" dirty="0" err="1"/>
              <a:t>decât</a:t>
            </a:r>
            <a:r>
              <a:rPr lang="en-US" dirty="0"/>
              <a:t> </a:t>
            </a:r>
            <a:r>
              <a:rPr lang="en-US" dirty="0" err="1"/>
              <a:t>timpul</a:t>
            </a:r>
            <a:r>
              <a:rPr lang="en-US" dirty="0"/>
              <a:t> de </a:t>
            </a:r>
            <a:r>
              <a:rPr lang="en-US" dirty="0" err="1"/>
              <a:t>oprire</a:t>
            </a:r>
            <a:r>
              <a:rPr lang="en-US" dirty="0"/>
              <a:t> al SCR-</a:t>
            </a:r>
            <a:r>
              <a:rPr lang="en-US" dirty="0" err="1"/>
              <a:t>ului</a:t>
            </a:r>
            <a:r>
              <a:rPr lang="en-US" dirty="0"/>
              <a:t>. </a:t>
            </a:r>
            <a:r>
              <a:rPr lang="en-US" dirty="0" err="1"/>
              <a:t>Dacă</a:t>
            </a:r>
            <a:r>
              <a:rPr lang="en-US" dirty="0"/>
              <a:t> SCR </a:t>
            </a:r>
            <a:r>
              <a:rPr lang="en-US" dirty="0" err="1"/>
              <a:t>este</a:t>
            </a:r>
            <a:r>
              <a:rPr lang="en-US" dirty="0"/>
              <a:t> </a:t>
            </a:r>
            <a:r>
              <a:rPr lang="en-US" dirty="0" err="1"/>
              <a:t>declanșat</a:t>
            </a:r>
            <a:r>
              <a:rPr lang="en-US" dirty="0"/>
              <a:t>, </a:t>
            </a:r>
            <a:r>
              <a:rPr lang="en-US" dirty="0" err="1"/>
              <a:t>curentul</a:t>
            </a:r>
            <a:r>
              <a:rPr lang="en-US" dirty="0"/>
              <a:t> de </a:t>
            </a:r>
            <a:r>
              <a:rPr lang="en-US" dirty="0" err="1"/>
              <a:t>sarcină</a:t>
            </a:r>
            <a:r>
              <a:rPr lang="en-US" dirty="0"/>
              <a:t> </a:t>
            </a:r>
            <a:r>
              <a:rPr lang="en-US" dirty="0" err="1"/>
              <a:t>trece</a:t>
            </a:r>
            <a:r>
              <a:rPr lang="en-US" dirty="0"/>
              <a:t> </a:t>
            </a:r>
            <a:r>
              <a:rPr lang="en-US" dirty="0" err="1"/>
              <a:t>prin</a:t>
            </a:r>
            <a:r>
              <a:rPr lang="en-US" dirty="0"/>
              <a:t> </a:t>
            </a:r>
            <a:r>
              <a:rPr lang="en-US" dirty="0" err="1"/>
              <a:t>transformatorul</a:t>
            </a:r>
            <a:r>
              <a:rPr lang="en-US" dirty="0"/>
              <a:t> de </a:t>
            </a:r>
            <a:r>
              <a:rPr lang="en-US" dirty="0" err="1"/>
              <a:t>impulsuri</a:t>
            </a:r>
            <a:r>
              <a:rPr lang="en-US" dirty="0"/>
              <a:t>. </a:t>
            </a:r>
            <a:r>
              <a:rPr lang="en-US" dirty="0" err="1"/>
              <a:t>Dacă</a:t>
            </a:r>
            <a:r>
              <a:rPr lang="en-US" dirty="0"/>
              <a:t> un </a:t>
            </a:r>
            <a:r>
              <a:rPr lang="en-US" dirty="0" err="1"/>
              <a:t>impuls</a:t>
            </a:r>
            <a:r>
              <a:rPr lang="en-US" dirty="0"/>
              <a:t> (de </a:t>
            </a:r>
            <a:r>
              <a:rPr lang="en-US" dirty="0" err="1"/>
              <a:t>potențial</a:t>
            </a:r>
            <a:r>
              <a:rPr lang="en-US" dirty="0"/>
              <a:t> VP) </a:t>
            </a:r>
            <a:r>
              <a:rPr lang="en-US" dirty="0" err="1"/>
              <a:t>este</a:t>
            </a:r>
            <a:r>
              <a:rPr lang="en-US" dirty="0"/>
              <a:t> </a:t>
            </a:r>
            <a:r>
              <a:rPr lang="en-US" dirty="0" err="1"/>
              <a:t>aplicat</a:t>
            </a:r>
            <a:r>
              <a:rPr lang="en-US" dirty="0"/>
              <a:t> la </a:t>
            </a:r>
            <a:r>
              <a:rPr lang="en-US" dirty="0" err="1"/>
              <a:t>primarul</a:t>
            </a:r>
            <a:r>
              <a:rPr lang="en-US" dirty="0"/>
              <a:t> </a:t>
            </a:r>
            <a:r>
              <a:rPr lang="en-US" dirty="0" err="1"/>
              <a:t>transformatorului</a:t>
            </a:r>
            <a:r>
              <a:rPr lang="en-US" dirty="0"/>
              <a:t> de </a:t>
            </a:r>
            <a:r>
              <a:rPr lang="en-US" dirty="0" err="1"/>
              <a:t>impuls</a:t>
            </a:r>
            <a:r>
              <a:rPr lang="en-US" dirty="0"/>
              <a:t>, o </a:t>
            </a:r>
            <a:r>
              <a:rPr lang="en-US" dirty="0" err="1"/>
              <a:t>tensiune</a:t>
            </a:r>
            <a:r>
              <a:rPr lang="en-US" dirty="0"/>
              <a:t> </a:t>
            </a:r>
            <a:r>
              <a:rPr lang="en-US" dirty="0" err="1"/>
              <a:t>este</a:t>
            </a:r>
            <a:r>
              <a:rPr lang="en-US" dirty="0"/>
              <a:t> </a:t>
            </a:r>
            <a:r>
              <a:rPr lang="en-US" dirty="0" err="1"/>
              <a:t>indusă</a:t>
            </a:r>
            <a:r>
              <a:rPr lang="en-US" dirty="0"/>
              <a:t> </a:t>
            </a:r>
            <a:r>
              <a:rPr lang="en-US" dirty="0" err="1"/>
              <a:t>în</a:t>
            </a:r>
            <a:r>
              <a:rPr lang="en-US" dirty="0"/>
              <a:t> </a:t>
            </a:r>
            <a:r>
              <a:rPr lang="en-US" dirty="0" err="1"/>
              <a:t>secundarul</a:t>
            </a:r>
            <a:r>
              <a:rPr lang="en-US" dirty="0"/>
              <a:t> </a:t>
            </a:r>
            <a:r>
              <a:rPr lang="en-US" dirty="0" err="1"/>
              <a:t>transformatorului</a:t>
            </a:r>
            <a:r>
              <a:rPr lang="en-US" dirty="0"/>
              <a:t> de </a:t>
            </a:r>
            <a:r>
              <a:rPr lang="en-US" dirty="0" err="1"/>
              <a:t>impuls</a:t>
            </a:r>
            <a:r>
              <a:rPr lang="en-US" dirty="0"/>
              <a:t>. </a:t>
            </a:r>
          </a:p>
          <a:p>
            <a:r>
              <a:rPr lang="en-US" dirty="0" err="1"/>
              <a:t>Această</a:t>
            </a:r>
            <a:r>
              <a:rPr lang="en-US" dirty="0"/>
              <a:t> </a:t>
            </a:r>
            <a:r>
              <a:rPr lang="en-US" dirty="0" err="1"/>
              <a:t>tensiune</a:t>
            </a:r>
            <a:r>
              <a:rPr lang="en-US" dirty="0"/>
              <a:t> </a:t>
            </a:r>
            <a:r>
              <a:rPr lang="en-US" dirty="0" err="1"/>
              <a:t>indusă</a:t>
            </a:r>
            <a:r>
              <a:rPr lang="en-US" dirty="0"/>
              <a:t> </a:t>
            </a:r>
            <a:r>
              <a:rPr lang="en-US" dirty="0" err="1"/>
              <a:t>este</a:t>
            </a:r>
            <a:r>
              <a:rPr lang="en-US" dirty="0"/>
              <a:t> </a:t>
            </a:r>
            <a:r>
              <a:rPr lang="en-US" dirty="0" err="1"/>
              <a:t>aplicată</a:t>
            </a:r>
            <a:r>
              <a:rPr lang="en-US" dirty="0"/>
              <a:t> </a:t>
            </a:r>
            <a:r>
              <a:rPr lang="en-US" dirty="0" err="1"/>
              <a:t>peste</a:t>
            </a:r>
            <a:r>
              <a:rPr lang="en-US" dirty="0"/>
              <a:t> SCR cu o </a:t>
            </a:r>
            <a:r>
              <a:rPr lang="en-US" dirty="0" err="1"/>
              <a:t>polaritate</a:t>
            </a:r>
            <a:r>
              <a:rPr lang="en-US" dirty="0"/>
              <a:t> </a:t>
            </a:r>
            <a:r>
              <a:rPr lang="en-US" dirty="0" err="1"/>
              <a:t>inversă</a:t>
            </a:r>
            <a:r>
              <a:rPr lang="en-US" dirty="0"/>
              <a:t> (–VP) </a:t>
            </a:r>
            <a:r>
              <a:rPr lang="en-US" dirty="0" err="1"/>
              <a:t>și</a:t>
            </a:r>
            <a:r>
              <a:rPr lang="en-US" dirty="0"/>
              <a:t>, </a:t>
            </a:r>
            <a:r>
              <a:rPr lang="en-US" dirty="0" err="1"/>
              <a:t>prin</a:t>
            </a:r>
            <a:r>
              <a:rPr lang="en-US" dirty="0"/>
              <a:t> </a:t>
            </a:r>
            <a:r>
              <a:rPr lang="en-US" dirty="0" err="1"/>
              <a:t>urmare</a:t>
            </a:r>
            <a:r>
              <a:rPr lang="en-US" dirty="0"/>
              <a:t>, SCR </a:t>
            </a:r>
            <a:r>
              <a:rPr lang="en-US" dirty="0" err="1"/>
              <a:t>este</a:t>
            </a:r>
            <a:r>
              <a:rPr lang="en-US" dirty="0"/>
              <a:t> </a:t>
            </a:r>
            <a:r>
              <a:rPr lang="en-US" dirty="0" err="1"/>
              <a:t>oprit</a:t>
            </a:r>
            <a:r>
              <a:rPr lang="en-US" dirty="0"/>
              <a:t>. </a:t>
            </a:r>
          </a:p>
          <a:p>
            <a:r>
              <a:rPr lang="en-US" dirty="0" err="1"/>
              <a:t>Condensatorul</a:t>
            </a:r>
            <a:r>
              <a:rPr lang="en-US" dirty="0"/>
              <a:t> </a:t>
            </a:r>
            <a:r>
              <a:rPr lang="en-US" dirty="0" err="1"/>
              <a:t>oferă</a:t>
            </a:r>
            <a:r>
              <a:rPr lang="en-US" dirty="0"/>
              <a:t> o </a:t>
            </a:r>
            <a:r>
              <a:rPr lang="en-US" dirty="0" err="1"/>
              <a:t>impedanță</a:t>
            </a:r>
            <a:r>
              <a:rPr lang="en-US" dirty="0"/>
              <a:t> </a:t>
            </a:r>
            <a:r>
              <a:rPr lang="en-US" dirty="0" err="1"/>
              <a:t>foarte</a:t>
            </a:r>
            <a:r>
              <a:rPr lang="en-US" dirty="0"/>
              <a:t> </a:t>
            </a:r>
            <a:r>
              <a:rPr lang="en-US" dirty="0" err="1"/>
              <a:t>scăzută</a:t>
            </a:r>
            <a:r>
              <a:rPr lang="en-US" dirty="0"/>
              <a:t> </a:t>
            </a:r>
            <a:r>
              <a:rPr lang="en-US" dirty="0" err="1"/>
              <a:t>sau</a:t>
            </a:r>
            <a:r>
              <a:rPr lang="en-US" dirty="0"/>
              <a:t> zero la </a:t>
            </a:r>
            <a:r>
              <a:rPr lang="en-US" dirty="0" err="1"/>
              <a:t>impulsul</a:t>
            </a:r>
            <a:r>
              <a:rPr lang="en-US" dirty="0"/>
              <a:t> de </a:t>
            </a:r>
            <a:r>
              <a:rPr lang="en-US" dirty="0" err="1"/>
              <a:t>înaltă</a:t>
            </a:r>
            <a:r>
              <a:rPr lang="en-US" dirty="0"/>
              <a:t> </a:t>
            </a:r>
            <a:r>
              <a:rPr lang="en-US" dirty="0" err="1"/>
              <a:t>frecvență</a:t>
            </a:r>
            <a:r>
              <a:rPr lang="en-US" dirty="0"/>
              <a:t>.</a:t>
            </a:r>
          </a:p>
        </p:txBody>
      </p:sp>
      <p:pic>
        <p:nvPicPr>
          <p:cNvPr id="11268" name="Picture 4">
            <a:extLst>
              <a:ext uri="{FF2B5EF4-FFF2-40B4-BE49-F238E27FC236}">
                <a16:creationId xmlns:a16="http://schemas.microsoft.com/office/drawing/2014/main" id="{E0C1168A-AA38-A807-213D-CD14BD853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297" y="365125"/>
            <a:ext cx="4165213" cy="181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40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71E9228-B56C-AD8B-F7CC-DB9BD00B2F29}"/>
              </a:ext>
            </a:extLst>
          </p:cNvPr>
          <p:cNvSpPr>
            <a:spLocks noGrp="1"/>
          </p:cNvSpPr>
          <p:nvPr>
            <p:ph type="title"/>
          </p:nvPr>
        </p:nvSpPr>
        <p:spPr>
          <a:xfrm>
            <a:off x="838200" y="365126"/>
            <a:ext cx="10515600" cy="748780"/>
          </a:xfrm>
        </p:spPr>
        <p:txBody>
          <a:bodyPr>
            <a:normAutofit fontScale="90000"/>
          </a:bodyPr>
          <a:lstStyle/>
          <a:p>
            <a:r>
              <a:rPr lang="en-US" sz="4000" b="1" dirty="0">
                <a:solidFill>
                  <a:srgbClr val="34444C"/>
                </a:solidFill>
                <a:latin typeface="Open Sans" panose="020B0606030504020204" pitchFamily="34" charset="0"/>
              </a:rPr>
              <a:t>Dynamic Turn OFF Switching Characteristics</a:t>
            </a:r>
            <a:endParaRPr lang="en-US" dirty="0"/>
          </a:p>
        </p:txBody>
      </p:sp>
      <p:pic>
        <p:nvPicPr>
          <p:cNvPr id="5" name="Substituent conținut 4">
            <a:extLst>
              <a:ext uri="{FF2B5EF4-FFF2-40B4-BE49-F238E27FC236}">
                <a16:creationId xmlns:a16="http://schemas.microsoft.com/office/drawing/2014/main" id="{14077FDC-EAA1-80E2-3458-DF487911E75E}"/>
              </a:ext>
            </a:extLst>
          </p:cNvPr>
          <p:cNvPicPr>
            <a:picLocks noGrp="1" noChangeAspect="1"/>
          </p:cNvPicPr>
          <p:nvPr>
            <p:ph idx="1"/>
          </p:nvPr>
        </p:nvPicPr>
        <p:blipFill>
          <a:blip r:embed="rId2"/>
          <a:stretch>
            <a:fillRect/>
          </a:stretch>
        </p:blipFill>
        <p:spPr>
          <a:xfrm>
            <a:off x="922759" y="985842"/>
            <a:ext cx="5574330" cy="5621252"/>
          </a:xfrm>
        </p:spPr>
      </p:pic>
      <p:sp>
        <p:nvSpPr>
          <p:cNvPr id="7" name="CasetăText 6">
            <a:extLst>
              <a:ext uri="{FF2B5EF4-FFF2-40B4-BE49-F238E27FC236}">
                <a16:creationId xmlns:a16="http://schemas.microsoft.com/office/drawing/2014/main" id="{61234A75-7CEE-A132-993F-7B846D8B9D68}"/>
              </a:ext>
            </a:extLst>
          </p:cNvPr>
          <p:cNvSpPr txBox="1"/>
          <p:nvPr/>
        </p:nvSpPr>
        <p:spPr>
          <a:xfrm>
            <a:off x="6593378" y="1113906"/>
            <a:ext cx="5343698" cy="1754326"/>
          </a:xfrm>
          <a:prstGeom prst="rect">
            <a:avLst/>
          </a:prstGeom>
          <a:noFill/>
        </p:spPr>
        <p:txBody>
          <a:bodyPr wrap="square">
            <a:spAutoFit/>
          </a:bodyPr>
          <a:lstStyle/>
          <a:p>
            <a:r>
              <a:rPr lang="en-US" dirty="0"/>
              <a:t>Timpul </a:t>
            </a:r>
            <a:r>
              <a:rPr lang="en-US" dirty="0" err="1"/>
              <a:t>în</a:t>
            </a:r>
            <a:r>
              <a:rPr lang="en-US" dirty="0"/>
              <a:t> care </a:t>
            </a:r>
            <a:r>
              <a:rPr lang="en-US" dirty="0" err="1"/>
              <a:t>excesul</a:t>
            </a:r>
            <a:r>
              <a:rPr lang="en-US" dirty="0"/>
              <a:t> de </a:t>
            </a:r>
            <a:r>
              <a:rPr lang="en-US" dirty="0" err="1"/>
              <a:t>purtători</a:t>
            </a:r>
            <a:r>
              <a:rPr lang="en-US" dirty="0"/>
              <a:t> sunt </a:t>
            </a:r>
            <a:r>
              <a:rPr lang="en-US" dirty="0" err="1"/>
              <a:t>îndepărtați</a:t>
            </a:r>
            <a:r>
              <a:rPr lang="en-US" dirty="0"/>
              <a:t> din </a:t>
            </a:r>
            <a:r>
              <a:rPr lang="en-US" dirty="0" err="1"/>
              <a:t>două</a:t>
            </a:r>
            <a:r>
              <a:rPr lang="en-US" dirty="0"/>
              <a:t> </a:t>
            </a:r>
            <a:r>
              <a:rPr lang="en-US" dirty="0" err="1"/>
              <a:t>straturi</a:t>
            </a:r>
            <a:r>
              <a:rPr lang="en-US" dirty="0"/>
              <a:t> </a:t>
            </a:r>
            <a:r>
              <a:rPr lang="en-US" dirty="0" err="1"/>
              <a:t>exterioare</a:t>
            </a:r>
            <a:r>
              <a:rPr lang="en-US" dirty="0"/>
              <a:t> p </a:t>
            </a:r>
            <a:r>
              <a:rPr lang="en-US" dirty="0" err="1"/>
              <a:t>și</a:t>
            </a:r>
            <a:r>
              <a:rPr lang="en-US" dirty="0"/>
              <a:t> n se </a:t>
            </a:r>
            <a:r>
              <a:rPr lang="en-US" dirty="0" err="1"/>
              <a:t>numește</a:t>
            </a:r>
            <a:r>
              <a:rPr lang="en-US" dirty="0"/>
              <a:t> </a:t>
            </a:r>
            <a:r>
              <a:rPr lang="en-US" b="1" dirty="0"/>
              <a:t>Reverse Recovery Time </a:t>
            </a:r>
            <a:r>
              <a:rPr lang="en-US" b="1" dirty="0" err="1"/>
              <a:t>trr</a:t>
            </a:r>
            <a:r>
              <a:rPr lang="en-US" b="1" dirty="0"/>
              <a:t>.</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timpul</a:t>
            </a:r>
            <a:r>
              <a:rPr lang="en-US" dirty="0"/>
              <a:t> </a:t>
            </a:r>
            <a:r>
              <a:rPr lang="en-US" dirty="0" err="1"/>
              <a:t>în</a:t>
            </a:r>
            <a:r>
              <a:rPr lang="en-US" dirty="0"/>
              <a:t> care </a:t>
            </a:r>
            <a:r>
              <a:rPr lang="en-US" dirty="0" err="1"/>
              <a:t>purtătorii</a:t>
            </a:r>
            <a:r>
              <a:rPr lang="en-US" dirty="0"/>
              <a:t> din </a:t>
            </a:r>
            <a:r>
              <a:rPr lang="en-US" dirty="0" err="1"/>
              <a:t>stratul</a:t>
            </a:r>
            <a:r>
              <a:rPr lang="en-US" dirty="0"/>
              <a:t> interior </a:t>
            </a:r>
            <a:r>
              <a:rPr lang="en-US" dirty="0" err="1"/>
              <a:t>este</a:t>
            </a:r>
            <a:r>
              <a:rPr lang="en-US" dirty="0"/>
              <a:t> </a:t>
            </a:r>
            <a:r>
              <a:rPr lang="en-US" dirty="0" err="1"/>
              <a:t>îndepărtat</a:t>
            </a:r>
            <a:r>
              <a:rPr lang="en-US" dirty="0"/>
              <a:t> din </a:t>
            </a:r>
            <a:r>
              <a:rPr lang="en-US" dirty="0" err="1"/>
              <a:t>cauza</a:t>
            </a:r>
            <a:r>
              <a:rPr lang="en-US" dirty="0"/>
              <a:t> </a:t>
            </a:r>
            <a:r>
              <a:rPr lang="en-US" dirty="0" err="1"/>
              <a:t>recombinării</a:t>
            </a:r>
            <a:r>
              <a:rPr lang="en-US" dirty="0"/>
              <a:t> se </a:t>
            </a:r>
            <a:r>
              <a:rPr lang="en-US" dirty="0" err="1"/>
              <a:t>numește</a:t>
            </a:r>
            <a:r>
              <a:rPr lang="en-US" dirty="0"/>
              <a:t> </a:t>
            </a:r>
            <a:r>
              <a:rPr lang="en-US" b="1" dirty="0" err="1"/>
              <a:t>Timp</a:t>
            </a:r>
            <a:r>
              <a:rPr lang="en-US" b="1" dirty="0"/>
              <a:t> de </a:t>
            </a:r>
            <a:r>
              <a:rPr lang="en-US" b="1" dirty="0" err="1"/>
              <a:t>recuperare</a:t>
            </a:r>
            <a:r>
              <a:rPr lang="en-US" b="1" dirty="0"/>
              <a:t> a </a:t>
            </a:r>
            <a:r>
              <a:rPr lang="en-US" b="1" dirty="0" err="1"/>
              <a:t>porții</a:t>
            </a:r>
            <a:r>
              <a:rPr lang="en-US" b="1" dirty="0"/>
              <a:t>, </a:t>
            </a:r>
            <a:r>
              <a:rPr lang="en-US" b="1" dirty="0" err="1"/>
              <a:t>tgr</a:t>
            </a:r>
            <a:r>
              <a:rPr lang="en-US" b="1" dirty="0"/>
              <a:t>.</a:t>
            </a:r>
          </a:p>
        </p:txBody>
      </p:sp>
      <p:cxnSp>
        <p:nvCxnSpPr>
          <p:cNvPr id="9" name="Conector drept cu săgeată 8">
            <a:extLst>
              <a:ext uri="{FF2B5EF4-FFF2-40B4-BE49-F238E27FC236}">
                <a16:creationId xmlns:a16="http://schemas.microsoft.com/office/drawing/2014/main" id="{2E59B2CB-B41E-1914-160A-7453DC66CF11}"/>
              </a:ext>
            </a:extLst>
          </p:cNvPr>
          <p:cNvCxnSpPr/>
          <p:nvPr/>
        </p:nvCxnSpPr>
        <p:spPr>
          <a:xfrm flipH="1">
            <a:off x="5316071" y="2554941"/>
            <a:ext cx="4186517" cy="24832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Conector drept cu săgeată 10">
            <a:extLst>
              <a:ext uri="{FF2B5EF4-FFF2-40B4-BE49-F238E27FC236}">
                <a16:creationId xmlns:a16="http://schemas.microsoft.com/office/drawing/2014/main" id="{51D40100-F452-A9BE-DB13-ACA8963652EB}"/>
              </a:ext>
            </a:extLst>
          </p:cNvPr>
          <p:cNvCxnSpPr/>
          <p:nvPr/>
        </p:nvCxnSpPr>
        <p:spPr>
          <a:xfrm flipH="1">
            <a:off x="4894729" y="1999129"/>
            <a:ext cx="2563906" cy="303903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CasetăText 12">
            <a:extLst>
              <a:ext uri="{FF2B5EF4-FFF2-40B4-BE49-F238E27FC236}">
                <a16:creationId xmlns:a16="http://schemas.microsoft.com/office/drawing/2014/main" id="{DB8C754F-0C29-1F96-C65A-413523A23B5A}"/>
              </a:ext>
            </a:extLst>
          </p:cNvPr>
          <p:cNvSpPr txBox="1"/>
          <p:nvPr/>
        </p:nvSpPr>
        <p:spPr>
          <a:xfrm>
            <a:off x="6726381" y="4461549"/>
            <a:ext cx="5210695" cy="2031325"/>
          </a:xfrm>
          <a:prstGeom prst="rect">
            <a:avLst/>
          </a:prstGeom>
          <a:noFill/>
        </p:spPr>
        <p:txBody>
          <a:bodyPr wrap="square">
            <a:spAutoFit/>
          </a:bodyPr>
          <a:lstStyle/>
          <a:p>
            <a:r>
              <a:rPr lang="en-US" dirty="0"/>
              <a:t>Timpul de </a:t>
            </a:r>
            <a:r>
              <a:rPr lang="en-US" dirty="0" err="1"/>
              <a:t>oprire</a:t>
            </a:r>
            <a:r>
              <a:rPr lang="en-US" dirty="0"/>
              <a:t> </a:t>
            </a:r>
            <a:r>
              <a:rPr lang="en-US" dirty="0" err="1"/>
              <a:t>furnizat</a:t>
            </a:r>
            <a:r>
              <a:rPr lang="en-US" dirty="0"/>
              <a:t> SCR-</a:t>
            </a:r>
            <a:r>
              <a:rPr lang="en-US" dirty="0" err="1"/>
              <a:t>ului</a:t>
            </a:r>
            <a:r>
              <a:rPr lang="en-US" dirty="0"/>
              <a:t> </a:t>
            </a:r>
            <a:r>
              <a:rPr lang="en-US" dirty="0" err="1"/>
              <a:t>sau</a:t>
            </a:r>
            <a:r>
              <a:rPr lang="en-US" dirty="0"/>
              <a:t> </a:t>
            </a:r>
            <a:r>
              <a:rPr lang="en-US" dirty="0" err="1"/>
              <a:t>tiristorului</a:t>
            </a:r>
            <a:r>
              <a:rPr lang="en-US" dirty="0"/>
              <a:t> de </a:t>
            </a:r>
            <a:r>
              <a:rPr lang="en-US" dirty="0" err="1"/>
              <a:t>circuitul</a:t>
            </a:r>
            <a:r>
              <a:rPr lang="en-US" dirty="0"/>
              <a:t> </a:t>
            </a:r>
            <a:r>
              <a:rPr lang="en-US" dirty="0" err="1"/>
              <a:t>practic</a:t>
            </a:r>
            <a:r>
              <a:rPr lang="en-US" dirty="0"/>
              <a:t> se </a:t>
            </a:r>
            <a:r>
              <a:rPr lang="en-US" dirty="0" err="1"/>
              <a:t>numește</a:t>
            </a:r>
            <a:r>
              <a:rPr lang="en-US" dirty="0"/>
              <a:t> </a:t>
            </a:r>
            <a:r>
              <a:rPr lang="en-US" b="1" dirty="0"/>
              <a:t>Circuit Turn Off Time, </a:t>
            </a:r>
            <a:r>
              <a:rPr lang="en-US" b="1" dirty="0" err="1"/>
              <a:t>tc</a:t>
            </a:r>
            <a:r>
              <a:rPr lang="en-US" b="1" dirty="0"/>
              <a:t>. </a:t>
            </a:r>
            <a:r>
              <a:rPr lang="en-US" dirty="0"/>
              <a:t>Este </a:t>
            </a:r>
            <a:r>
              <a:rPr lang="en-US" dirty="0" err="1"/>
              <a:t>definit</a:t>
            </a:r>
            <a:r>
              <a:rPr lang="en-US" dirty="0"/>
              <a:t> ca </a:t>
            </a:r>
            <a:r>
              <a:rPr lang="en-US" dirty="0" err="1"/>
              <a:t>timpul</a:t>
            </a:r>
            <a:r>
              <a:rPr lang="en-US" dirty="0"/>
              <a:t> </a:t>
            </a:r>
            <a:r>
              <a:rPr lang="en-US" dirty="0" err="1"/>
              <a:t>dintre</a:t>
            </a:r>
            <a:r>
              <a:rPr lang="en-US" dirty="0"/>
              <a:t> </a:t>
            </a:r>
            <a:r>
              <a:rPr lang="en-US" dirty="0" err="1"/>
              <a:t>curentul</a:t>
            </a:r>
            <a:r>
              <a:rPr lang="en-US" dirty="0"/>
              <a:t> </a:t>
            </a:r>
            <a:r>
              <a:rPr lang="en-US" dirty="0" err="1"/>
              <a:t>anodului</a:t>
            </a:r>
            <a:r>
              <a:rPr lang="en-US" dirty="0"/>
              <a:t> instant </a:t>
            </a:r>
            <a:r>
              <a:rPr lang="en-US" dirty="0" err="1"/>
              <a:t>devine</a:t>
            </a:r>
            <a:r>
              <a:rPr lang="en-US" dirty="0"/>
              <a:t> zero </a:t>
            </a:r>
            <a:r>
              <a:rPr lang="en-US" dirty="0" err="1"/>
              <a:t>și</a:t>
            </a:r>
            <a:r>
              <a:rPr lang="en-US" dirty="0"/>
              <a:t> </a:t>
            </a:r>
            <a:r>
              <a:rPr lang="en-US" dirty="0" err="1"/>
              <a:t>tensiunea</a:t>
            </a:r>
            <a:r>
              <a:rPr lang="en-US" dirty="0"/>
              <a:t> </a:t>
            </a:r>
            <a:r>
              <a:rPr lang="en-US" dirty="0" err="1"/>
              <a:t>inversă</a:t>
            </a:r>
            <a:r>
              <a:rPr lang="en-US" dirty="0"/>
              <a:t> </a:t>
            </a:r>
            <a:r>
              <a:rPr lang="en-US" dirty="0" err="1"/>
              <a:t>instantanee</a:t>
            </a:r>
            <a:r>
              <a:rPr lang="en-US" dirty="0"/>
              <a:t> la </a:t>
            </a:r>
            <a:r>
              <a:rPr lang="en-US" dirty="0" err="1"/>
              <a:t>bornele</a:t>
            </a:r>
            <a:r>
              <a:rPr lang="en-US" dirty="0"/>
              <a:t> SCR </a:t>
            </a:r>
            <a:r>
              <a:rPr lang="en-US" dirty="0" err="1"/>
              <a:t>devine</a:t>
            </a:r>
            <a:r>
              <a:rPr lang="en-US" dirty="0"/>
              <a:t> zero. Timpul de </a:t>
            </a:r>
            <a:r>
              <a:rPr lang="en-US" dirty="0" err="1"/>
              <a:t>oprire</a:t>
            </a:r>
            <a:r>
              <a:rPr lang="en-US" dirty="0"/>
              <a:t> a </a:t>
            </a:r>
            <a:r>
              <a:rPr lang="en-US" dirty="0" err="1"/>
              <a:t>circuitului</a:t>
            </a:r>
            <a:r>
              <a:rPr lang="en-US" dirty="0"/>
              <a:t> </a:t>
            </a:r>
            <a:r>
              <a:rPr lang="en-US" dirty="0" err="1"/>
              <a:t>tc</a:t>
            </a:r>
            <a:r>
              <a:rPr lang="en-US" dirty="0"/>
              <a:t> </a:t>
            </a:r>
            <a:r>
              <a:rPr lang="en-US" dirty="0" err="1"/>
              <a:t>trebuie</a:t>
            </a:r>
            <a:r>
              <a:rPr lang="en-US" dirty="0"/>
              <a:t> </a:t>
            </a:r>
            <a:r>
              <a:rPr lang="en-US" dirty="0" err="1"/>
              <a:t>să</a:t>
            </a:r>
            <a:r>
              <a:rPr lang="en-US" dirty="0"/>
              <a:t> fie </a:t>
            </a:r>
            <a:r>
              <a:rPr lang="en-US" dirty="0" err="1"/>
              <a:t>mai</a:t>
            </a:r>
            <a:r>
              <a:rPr lang="en-US" dirty="0"/>
              <a:t> mare </a:t>
            </a:r>
            <a:r>
              <a:rPr lang="en-US" dirty="0" err="1"/>
              <a:t>decât</a:t>
            </a:r>
            <a:r>
              <a:rPr lang="en-US" dirty="0"/>
              <a:t> </a:t>
            </a:r>
            <a:r>
              <a:rPr lang="en-US" dirty="0" err="1"/>
              <a:t>timpul</a:t>
            </a:r>
            <a:r>
              <a:rPr lang="en-US" dirty="0"/>
              <a:t> de </a:t>
            </a:r>
            <a:r>
              <a:rPr lang="en-US" dirty="0" err="1"/>
              <a:t>oprire</a:t>
            </a:r>
            <a:r>
              <a:rPr lang="en-US" dirty="0"/>
              <a:t> a </a:t>
            </a:r>
            <a:r>
              <a:rPr lang="en-US" dirty="0" err="1"/>
              <a:t>tiristorului</a:t>
            </a:r>
            <a:r>
              <a:rPr lang="en-US" dirty="0"/>
              <a:t> </a:t>
            </a:r>
            <a:r>
              <a:rPr lang="en-US" dirty="0" err="1"/>
              <a:t>tq</a:t>
            </a:r>
            <a:r>
              <a:rPr lang="en-US" dirty="0"/>
              <a:t> </a:t>
            </a:r>
            <a:r>
              <a:rPr lang="en-US" dirty="0" err="1"/>
              <a:t>pentru</a:t>
            </a:r>
            <a:r>
              <a:rPr lang="en-US" dirty="0"/>
              <a:t> o </a:t>
            </a:r>
            <a:r>
              <a:rPr lang="en-US" dirty="0" err="1"/>
              <a:t>comutare</a:t>
            </a:r>
            <a:r>
              <a:rPr lang="en-US" dirty="0"/>
              <a:t> </a:t>
            </a:r>
            <a:r>
              <a:rPr lang="en-US" dirty="0" err="1"/>
              <a:t>fiabilă</a:t>
            </a:r>
            <a:r>
              <a:rPr lang="en-US" dirty="0"/>
              <a:t>.</a:t>
            </a:r>
          </a:p>
        </p:txBody>
      </p:sp>
      <p:cxnSp>
        <p:nvCxnSpPr>
          <p:cNvPr id="15" name="Conector drept cu săgeată 14">
            <a:extLst>
              <a:ext uri="{FF2B5EF4-FFF2-40B4-BE49-F238E27FC236}">
                <a16:creationId xmlns:a16="http://schemas.microsoft.com/office/drawing/2014/main" id="{0E2BA3EA-1823-E3BB-1B55-16EBE7AFE539}"/>
              </a:ext>
            </a:extLst>
          </p:cNvPr>
          <p:cNvCxnSpPr/>
          <p:nvPr/>
        </p:nvCxnSpPr>
        <p:spPr>
          <a:xfrm flipH="1">
            <a:off x="5683624" y="5038165"/>
            <a:ext cx="3756211" cy="55581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CasetăText 16">
            <a:extLst>
              <a:ext uri="{FF2B5EF4-FFF2-40B4-BE49-F238E27FC236}">
                <a16:creationId xmlns:a16="http://schemas.microsoft.com/office/drawing/2014/main" id="{7753D967-3D08-9ACF-1CF1-CB25A3FE9CA7}"/>
              </a:ext>
            </a:extLst>
          </p:cNvPr>
          <p:cNvSpPr txBox="1"/>
          <p:nvPr/>
        </p:nvSpPr>
        <p:spPr>
          <a:xfrm>
            <a:off x="440575" y="6479030"/>
            <a:ext cx="6093228" cy="369332"/>
          </a:xfrm>
          <a:prstGeom prst="rect">
            <a:avLst/>
          </a:prstGeom>
          <a:noFill/>
        </p:spPr>
        <p:txBody>
          <a:bodyPr wrap="square">
            <a:spAutoFit/>
          </a:bodyPr>
          <a:lstStyle/>
          <a:p>
            <a:r>
              <a:rPr lang="en-US" dirty="0">
                <a:hlinkClick r:id="rId3"/>
              </a:rPr>
              <a:t>https://electricalbaba.com/switching-characteristics-scr/</a:t>
            </a:r>
            <a:endParaRPr lang="en-US" dirty="0"/>
          </a:p>
        </p:txBody>
      </p:sp>
    </p:spTree>
    <p:extLst>
      <p:ext uri="{BB962C8B-B14F-4D97-AF65-F5344CB8AC3E}">
        <p14:creationId xmlns:p14="http://schemas.microsoft.com/office/powerpoint/2010/main" val="15679801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908" y="2297151"/>
            <a:ext cx="11660559" cy="4560849"/>
          </a:xfrm>
        </p:spPr>
        <p:txBody>
          <a:bodyPr>
            <a:normAutofit/>
          </a:bodyPr>
          <a:lstStyle/>
          <a:p>
            <a:pPr marL="0" indent="0" algn="just">
              <a:buNone/>
            </a:pPr>
            <a:r>
              <a:rPr lang="ro-RO" sz="2400" b="1" dirty="0">
                <a:solidFill>
                  <a:srgbClr val="171717"/>
                </a:solidFill>
                <a:latin typeface="Times New Roman" panose="02020603050405020304" pitchFamily="18" charset="0"/>
                <a:cs typeface="Times New Roman" panose="02020603050405020304" pitchFamily="18" charset="0"/>
              </a:rPr>
              <a:t>In circuitele de curent continuu</a:t>
            </a:r>
            <a:r>
              <a:rPr lang="ro-RO" sz="2400" dirty="0">
                <a:solidFill>
                  <a:srgbClr val="171717"/>
                </a:solidFill>
                <a:latin typeface="Times New Roman" panose="02020603050405020304" pitchFamily="18" charset="0"/>
                <a:cs typeface="Times New Roman" panose="02020603050405020304" pitchFamily="18" charset="0"/>
              </a:rPr>
              <a:t>, un tiristor convențional poate fi stins prin două metode:</a:t>
            </a:r>
          </a:p>
          <a:p>
            <a:pPr algn="just"/>
            <a:r>
              <a:rPr lang="ro-RO" sz="2400" b="1" dirty="0">
                <a:solidFill>
                  <a:srgbClr val="171717"/>
                </a:solidFill>
                <a:latin typeface="Times New Roman" panose="02020603050405020304" pitchFamily="18" charset="0"/>
                <a:cs typeface="Times New Roman" panose="02020603050405020304" pitchFamily="18" charset="0"/>
              </a:rPr>
              <a:t>Intreruperea circuitului</a:t>
            </a:r>
            <a:r>
              <a:rPr lang="ro-RO" sz="2400" dirty="0">
                <a:solidFill>
                  <a:srgbClr val="171717"/>
                </a:solidFill>
                <a:latin typeface="Times New Roman" panose="02020603050405020304" pitchFamily="18" charset="0"/>
                <a:cs typeface="Times New Roman" panose="02020603050405020304" pitchFamily="18" charset="0"/>
              </a:rPr>
              <a:t> </a:t>
            </a:r>
            <a:endParaRPr lang="en-US" sz="2400" dirty="0">
              <a:solidFill>
                <a:srgbClr val="171717"/>
              </a:solidFill>
              <a:latin typeface="Times New Roman" panose="02020603050405020304" pitchFamily="18" charset="0"/>
              <a:cs typeface="Times New Roman" panose="02020603050405020304" pitchFamily="18" charset="0"/>
            </a:endParaRPr>
          </a:p>
          <a:p>
            <a:pPr algn="just"/>
            <a:r>
              <a:rPr lang="ro-RO" sz="2400" b="1" dirty="0">
                <a:solidFill>
                  <a:srgbClr val="171717"/>
                </a:solidFill>
                <a:latin typeface="Times New Roman" panose="02020603050405020304" pitchFamily="18" charset="0"/>
                <a:cs typeface="Times New Roman" panose="02020603050405020304" pitchFamily="18" charset="0"/>
              </a:rPr>
              <a:t>Cu ajutorul circuitelor de stingere</a:t>
            </a:r>
            <a:r>
              <a:rPr lang="ro-RO" sz="2400" dirty="0">
                <a:solidFill>
                  <a:srgbClr val="171717"/>
                </a:solidFill>
                <a:latin typeface="Times New Roman" panose="02020603050405020304" pitchFamily="18" charset="0"/>
                <a:cs typeface="Times New Roman" panose="02020603050405020304" pitchFamily="18" charset="0"/>
              </a:rPr>
              <a:t>, </a:t>
            </a:r>
            <a:endParaRPr lang="en-US" sz="2400" dirty="0">
              <a:solidFill>
                <a:srgbClr val="171717"/>
              </a:solidFill>
              <a:latin typeface="Times New Roman" panose="02020603050405020304" pitchFamily="18" charset="0"/>
              <a:cs typeface="Times New Roman" panose="02020603050405020304" pitchFamily="18" charset="0"/>
            </a:endParaRPr>
          </a:p>
          <a:p>
            <a:pPr algn="just"/>
            <a:r>
              <a:rPr lang="ro-RO" sz="2400" b="1" dirty="0">
                <a:solidFill>
                  <a:srgbClr val="171717"/>
                </a:solidFill>
                <a:latin typeface="Times New Roman" panose="02020603050405020304" pitchFamily="18" charset="0"/>
                <a:cs typeface="Times New Roman" panose="02020603050405020304" pitchFamily="18" charset="0"/>
              </a:rPr>
              <a:t>Devierea curentului anodic printr-o cale alternativa de rezistenta </a:t>
            </a:r>
            <a:r>
              <a:rPr lang="ro-RO" sz="2400" b="1" dirty="0" err="1">
                <a:solidFill>
                  <a:srgbClr val="171717"/>
                </a:solidFill>
                <a:latin typeface="Times New Roman" panose="02020603050405020304" pitchFamily="18" charset="0"/>
                <a:cs typeface="Times New Roman" panose="02020603050405020304" pitchFamily="18" charset="0"/>
              </a:rPr>
              <a:t>scazuta</a:t>
            </a:r>
            <a:r>
              <a:rPr lang="ro-RO" sz="2400" dirty="0">
                <a:solidFill>
                  <a:srgbClr val="171717"/>
                </a:solidFill>
                <a:latin typeface="Times New Roman" panose="02020603050405020304" pitchFamily="18" charset="0"/>
                <a:cs typeface="Times New Roman" panose="02020603050405020304" pitchFamily="18" charset="0"/>
              </a:rPr>
              <a:t> </a:t>
            </a:r>
            <a:endParaRPr lang="en-US" sz="2400" dirty="0">
              <a:solidFill>
                <a:srgbClr val="171717"/>
              </a:solidFill>
              <a:latin typeface="Times New Roman" panose="02020603050405020304" pitchFamily="18" charset="0"/>
              <a:cs typeface="Times New Roman" panose="02020603050405020304" pitchFamily="18" charset="0"/>
            </a:endParaRPr>
          </a:p>
          <a:p>
            <a:pPr algn="just"/>
            <a:r>
              <a:rPr lang="ro-RO" sz="2800" b="1" dirty="0">
                <a:solidFill>
                  <a:srgbClr val="171717"/>
                </a:solidFill>
                <a:latin typeface="Times New Roman" panose="02020603050405020304" pitchFamily="18" charset="0"/>
                <a:cs typeface="Times New Roman" panose="02020603050405020304" pitchFamily="18" charset="0"/>
              </a:rPr>
              <a:t>Aplicarea unei tensiuni inverse pe dispozitiv</a:t>
            </a:r>
            <a:endParaRPr lang="ro-RO" dirty="0"/>
          </a:p>
        </p:txBody>
      </p:sp>
      <p:pic>
        <p:nvPicPr>
          <p:cNvPr id="4" name="Picture 3"/>
          <p:cNvPicPr>
            <a:picLocks noChangeAspect="1"/>
          </p:cNvPicPr>
          <p:nvPr/>
        </p:nvPicPr>
        <p:blipFill>
          <a:blip r:embed="rId2"/>
          <a:stretch>
            <a:fillRect/>
          </a:stretch>
        </p:blipFill>
        <p:spPr>
          <a:xfrm>
            <a:off x="6667021" y="0"/>
            <a:ext cx="5524979" cy="2034716"/>
          </a:xfrm>
          <a:prstGeom prst="rect">
            <a:avLst/>
          </a:prstGeom>
        </p:spPr>
      </p:pic>
      <p:cxnSp>
        <p:nvCxnSpPr>
          <p:cNvPr id="6" name="Straight Arrow Connector 5"/>
          <p:cNvCxnSpPr/>
          <p:nvPr/>
        </p:nvCxnSpPr>
        <p:spPr>
          <a:xfrm flipV="1">
            <a:off x="4159405" y="1483112"/>
            <a:ext cx="2609385" cy="1282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493298" y="1784195"/>
            <a:ext cx="1025912" cy="303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347784" y="583866"/>
            <a:ext cx="4421006" cy="923330"/>
          </a:xfrm>
          <a:prstGeom prst="rect">
            <a:avLst/>
          </a:prstGeom>
        </p:spPr>
        <p:txBody>
          <a:bodyPr wrap="square">
            <a:spAutoFit/>
          </a:bodyPr>
          <a:lstStyle/>
          <a:p>
            <a:pPr algn="just"/>
            <a:r>
              <a:rPr lang="ro-RO" dirty="0">
                <a:solidFill>
                  <a:srgbClr val="171717"/>
                </a:solidFill>
                <a:latin typeface="Verdana" panose="020B0604030504040204" pitchFamily="34" charset="0"/>
              </a:rPr>
              <a:t>stingerea tiristor conventional</a:t>
            </a:r>
          </a:p>
          <a:p>
            <a:pPr algn="just"/>
            <a:r>
              <a:rPr lang="ro-RO" dirty="0">
                <a:solidFill>
                  <a:srgbClr val="171717"/>
                </a:solidFill>
                <a:latin typeface="Verdana" panose="020B0604030504040204" pitchFamily="34" charset="0"/>
              </a:rPr>
              <a:t>operat in regim sinusoidal, prin</a:t>
            </a:r>
          </a:p>
          <a:p>
            <a:pPr algn="just"/>
            <a:r>
              <a:rPr lang="ro-RO" dirty="0">
                <a:solidFill>
                  <a:srgbClr val="171717"/>
                </a:solidFill>
                <a:latin typeface="Verdana" panose="020B0604030504040204" pitchFamily="34" charset="0"/>
              </a:rPr>
              <a:t>inversarea polaritatii tensiunii A-C   </a:t>
            </a:r>
            <a:endParaRPr lang="ro-RO" b="0" i="0" dirty="0">
              <a:solidFill>
                <a:srgbClr val="171717"/>
              </a:solidFill>
              <a:effectLst/>
              <a:latin typeface="Verdana" panose="020B0604030504040204" pitchFamily="34" charset="0"/>
            </a:endParaRPr>
          </a:p>
        </p:txBody>
      </p:sp>
    </p:spTree>
    <p:extLst>
      <p:ext uri="{BB962C8B-B14F-4D97-AF65-F5344CB8AC3E}">
        <p14:creationId xmlns:p14="http://schemas.microsoft.com/office/powerpoint/2010/main" val="15054594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76200"/>
            <a:ext cx="4881562" cy="566738"/>
          </a:xfrm>
        </p:spPr>
        <p:txBody>
          <a:bodyPr>
            <a:normAutofit fontScale="90000"/>
          </a:bodyPr>
          <a:lstStyle/>
          <a:p>
            <a:pPr>
              <a:defRPr/>
            </a:pPr>
            <a:r>
              <a:rPr lang="ro-RO" dirty="0"/>
              <a:t>Protecția tiristorului</a:t>
            </a:r>
            <a:endParaRPr lang="en-GB" dirty="0"/>
          </a:p>
        </p:txBody>
      </p:sp>
      <p:sp>
        <p:nvSpPr>
          <p:cNvPr id="98307" name="Content Placeholder 2"/>
          <p:cNvSpPr>
            <a:spLocks noGrp="1"/>
          </p:cNvSpPr>
          <p:nvPr>
            <p:ph idx="1"/>
          </p:nvPr>
        </p:nvSpPr>
        <p:spPr>
          <a:xfrm>
            <a:off x="358588" y="878541"/>
            <a:ext cx="3581400" cy="2362200"/>
          </a:xfrm>
        </p:spPr>
        <p:txBody>
          <a:bodyPr>
            <a:normAutofit fontScale="85000" lnSpcReduction="10000"/>
          </a:bodyPr>
          <a:lstStyle/>
          <a:p>
            <a:r>
              <a:rPr lang="ro-RO" altLang="en-US" dirty="0"/>
              <a:t>Protecția di/</a:t>
            </a:r>
            <a:r>
              <a:rPr lang="ro-RO" altLang="en-US" dirty="0" err="1"/>
              <a:t>dt</a:t>
            </a:r>
            <a:endParaRPr lang="ro-RO" altLang="en-US" dirty="0"/>
          </a:p>
          <a:p>
            <a:r>
              <a:rPr lang="ro-RO" altLang="en-US" dirty="0"/>
              <a:t>Protecția dv/</a:t>
            </a:r>
            <a:r>
              <a:rPr lang="ro-RO" altLang="en-US" dirty="0" err="1"/>
              <a:t>dt</a:t>
            </a:r>
            <a:endParaRPr lang="ro-RO" altLang="en-US" dirty="0"/>
          </a:p>
          <a:p>
            <a:r>
              <a:rPr lang="ro-RO" altLang="en-US" dirty="0"/>
              <a:t>Protecția de supravoltaj</a:t>
            </a:r>
          </a:p>
          <a:p>
            <a:r>
              <a:rPr lang="ro-RO" altLang="en-US" dirty="0"/>
              <a:t>Protecția de supracurent</a:t>
            </a:r>
          </a:p>
          <a:p>
            <a:r>
              <a:rPr lang="ro-RO" altLang="en-US" dirty="0"/>
              <a:t>Protecția de temperatură</a:t>
            </a:r>
            <a:endParaRPr lang="en-GB" altLang="en-US" dirty="0"/>
          </a:p>
        </p:txBody>
      </p:sp>
    </p:spTree>
    <p:extLst>
      <p:ext uri="{BB962C8B-B14F-4D97-AF65-F5344CB8AC3E}">
        <p14:creationId xmlns:p14="http://schemas.microsoft.com/office/powerpoint/2010/main" val="10090179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938339" y="269876"/>
            <a:ext cx="7723187" cy="473075"/>
          </a:xfrm>
        </p:spPr>
        <p:txBody>
          <a:bodyPr>
            <a:normAutofit lnSpcReduction="10000"/>
          </a:bodyPr>
          <a:lstStyle/>
          <a:p>
            <a:pPr algn="ctr"/>
            <a:r>
              <a:rPr lang="ro-RO" altLang="en-US" b="1"/>
              <a:t>Protecția de di/dt</a:t>
            </a:r>
          </a:p>
          <a:p>
            <a:endParaRPr lang="en-GB" altLang="en-US"/>
          </a:p>
        </p:txBody>
      </p:sp>
      <p:pic>
        <p:nvPicPr>
          <p:cNvPr id="993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1530" y="1160253"/>
            <a:ext cx="40862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320" y="1395622"/>
            <a:ext cx="1092679" cy="84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Content Placeholder 2"/>
          <p:cNvSpPr txBox="1">
            <a:spLocks/>
          </p:cNvSpPr>
          <p:nvPr/>
        </p:nvSpPr>
        <p:spPr bwMode="auto">
          <a:xfrm>
            <a:off x="1114245" y="1384510"/>
            <a:ext cx="3581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6858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defTabSz="6858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defTabSz="6858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r>
              <a:rPr lang="ro-RO" altLang="en-US" dirty="0"/>
              <a:t>Se conectează o bobină</a:t>
            </a:r>
            <a:endParaRPr lang="en-GB" altLang="en-US" dirty="0"/>
          </a:p>
        </p:txBody>
      </p:sp>
    </p:spTree>
    <p:extLst>
      <p:ext uri="{BB962C8B-B14F-4D97-AF65-F5344CB8AC3E}">
        <p14:creationId xmlns:p14="http://schemas.microsoft.com/office/powerpoint/2010/main" val="4644918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52400"/>
            <a:ext cx="4895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Content Placeholder 2"/>
          <p:cNvSpPr txBox="1">
            <a:spLocks/>
          </p:cNvSpPr>
          <p:nvPr/>
        </p:nvSpPr>
        <p:spPr bwMode="auto">
          <a:xfrm>
            <a:off x="298629" y="1066800"/>
            <a:ext cx="8255000" cy="50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6858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defTabSz="6858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defTabSz="6858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r>
              <a:rPr lang="ro-RO" altLang="en-US" b="1" dirty="0"/>
              <a:t>La polarizarea directă J1 și J3 sunt polarizate de asemenea direct. iar J2 – polarizată invers. In acest caz J2 este ca o capacitate</a:t>
            </a:r>
          </a:p>
          <a:p>
            <a:r>
              <a:rPr lang="ro-RO" altLang="en-US" b="1" dirty="0"/>
              <a:t>Când polarizarea directă este destul de mare, curentul de sarcini începe să curgă prin J2 și este suficient de mare ca să deschidă SCR chiar și fără un semnal de la poartă</a:t>
            </a:r>
          </a:p>
          <a:p>
            <a:r>
              <a:rPr lang="ro-RO" altLang="en-US" b="1" dirty="0"/>
              <a:t>Aceasta se referă la trigerarea dv/dt a tiristorului și nu este preferabilă deoarece poate să conducă la </a:t>
            </a:r>
            <a:r>
              <a:rPr lang="ro-RO" altLang="en-US" b="1" dirty="0" err="1"/>
              <a:t>trigerare</a:t>
            </a:r>
            <a:r>
              <a:rPr lang="ro-RO" altLang="en-US" b="1" dirty="0"/>
              <a:t> falsă</a:t>
            </a:r>
          </a:p>
          <a:p>
            <a:r>
              <a:rPr lang="ro-RO" altLang="en-US" b="1" dirty="0"/>
              <a:t>Când este închis, la t-0 valoarea dV/dt este limitată de capacitate din circuitul RC</a:t>
            </a:r>
          </a:p>
          <a:p>
            <a:r>
              <a:rPr lang="ro-RO" altLang="en-US" b="1" dirty="0"/>
              <a:t>Când tiristorul este deschis  curentul de descărcare al capacității este limitat de rezistor cum se vede din desen</a:t>
            </a:r>
            <a:endParaRPr lang="en-GB" altLang="en-US" b="1" dirty="0"/>
          </a:p>
        </p:txBody>
      </p:sp>
      <p:pic>
        <p:nvPicPr>
          <p:cNvPr id="1003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9913" y="2011871"/>
            <a:ext cx="325325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9207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a:xfrm>
            <a:off x="286320" y="1425336"/>
            <a:ext cx="6096000" cy="3449638"/>
          </a:xfrm>
        </p:spPr>
        <p:txBody>
          <a:bodyPr>
            <a:noAutofit/>
          </a:bodyPr>
          <a:lstStyle/>
          <a:p>
            <a:r>
              <a:rPr lang="ro-RO" altLang="en-US" sz="2200" dirty="0"/>
              <a:t>Un circuit amortizor conține serie de combinații de capacitate și rezistor conectate la tiristor.</a:t>
            </a:r>
          </a:p>
          <a:p>
            <a:r>
              <a:rPr lang="ro-RO" altLang="en-US" sz="2200" dirty="0"/>
              <a:t>Câte o data conține și o inductanță în serie cu SCR pentru prevenirea valorilor înalte de </a:t>
            </a:r>
            <a:r>
              <a:rPr lang="ro-RO" altLang="en-US" sz="2200" b="1" dirty="0"/>
              <a:t>di/</a:t>
            </a:r>
            <a:r>
              <a:rPr lang="ro-RO" altLang="en-US" sz="2200" b="1" dirty="0" err="1"/>
              <a:t>dt</a:t>
            </a:r>
            <a:endParaRPr lang="ro-RO" altLang="en-US" sz="2200" b="1" dirty="0"/>
          </a:p>
          <a:p>
            <a:r>
              <a:rPr lang="ro-RO" altLang="en-US" sz="2200" dirty="0"/>
              <a:t>Valoarea rezistenței este de câteva sute de Ohmi</a:t>
            </a:r>
          </a:p>
          <a:p>
            <a:r>
              <a:rPr lang="ro-RO" altLang="en-US" sz="2200" dirty="0"/>
              <a:t>Cu conectorul închis, tensiunea ce apare prin SCR este ocolită de RC și capacitatea scurtcircuitează SCR, reducând astfel la zero tensiunea</a:t>
            </a:r>
          </a:p>
          <a:p>
            <a:r>
              <a:rPr lang="ro-RO" altLang="en-US" sz="2200" dirty="0"/>
              <a:t>Cu creșterea timpului capacitatea se încarcă dar cu o viteză mică, mult mai mică ca să deschidă SCR </a:t>
            </a:r>
          </a:p>
          <a:p>
            <a:r>
              <a:rPr lang="ro-RO" altLang="en-US" sz="2200" dirty="0"/>
              <a:t>Astfel </a:t>
            </a:r>
            <a:r>
              <a:rPr lang="ro-RO" altLang="en-US" sz="2200" b="1" dirty="0"/>
              <a:t>dv/</a:t>
            </a:r>
            <a:r>
              <a:rPr lang="ro-RO" altLang="en-US" sz="2200" b="1" dirty="0" err="1"/>
              <a:t>dt</a:t>
            </a:r>
            <a:r>
              <a:rPr lang="ro-RO" altLang="en-US" sz="2200" dirty="0"/>
              <a:t> se va menține tot timpul mai mică ca cea suficientă să deschidă SCR</a:t>
            </a:r>
            <a:endParaRPr lang="en-GB" altLang="en-US" sz="2200" dirty="0"/>
          </a:p>
        </p:txBody>
      </p:sp>
      <p:sp>
        <p:nvSpPr>
          <p:cNvPr id="4" name="Rectangle 1"/>
          <p:cNvSpPr>
            <a:spLocks noGrp="1" noChangeArrowheads="1"/>
          </p:cNvSpPr>
          <p:nvPr>
            <p:ph type="title"/>
          </p:nvPr>
        </p:nvSpPr>
        <p:spPr bwMode="auto">
          <a:xfrm>
            <a:off x="2967038" y="197823"/>
            <a:ext cx="6572250" cy="4308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defRPr/>
            </a:pPr>
            <a:r>
              <a:rPr lang="ro-RO" altLang="en-US" sz="2200" b="1" dirty="0"/>
              <a:t>Circuit amortizor (</a:t>
            </a:r>
            <a:r>
              <a:rPr lang="ro-RO" altLang="en-US" sz="2200" b="1" dirty="0" err="1"/>
              <a:t>snubber</a:t>
            </a:r>
            <a:r>
              <a:rPr lang="ro-RO" altLang="en-US" sz="2200" b="1" dirty="0"/>
              <a:t>) – </a:t>
            </a:r>
            <a:r>
              <a:rPr lang="ro-RO" altLang="en-US" sz="2200" b="1" dirty="0" err="1"/>
              <a:t>protectia</a:t>
            </a:r>
            <a:r>
              <a:rPr lang="ro-RO" altLang="en-US" sz="2200" b="1" dirty="0"/>
              <a:t> dv/</a:t>
            </a:r>
            <a:r>
              <a:rPr lang="ro-RO" altLang="en-US" sz="2200" b="1" dirty="0" err="1"/>
              <a:t>dt</a:t>
            </a:r>
            <a:endParaRPr lang="ro-RO" altLang="en-US" sz="2200" b="1" dirty="0"/>
          </a:p>
        </p:txBody>
      </p:sp>
      <p:pic>
        <p:nvPicPr>
          <p:cNvPr id="10342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7715" y="2536466"/>
            <a:ext cx="5047965" cy="21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0498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7696200" cy="533400"/>
          </a:xfrm>
        </p:spPr>
        <p:txBody>
          <a:bodyPr>
            <a:normAutofit fontScale="90000"/>
          </a:bodyPr>
          <a:lstStyle/>
          <a:p>
            <a:pPr>
              <a:defRPr/>
            </a:pPr>
            <a:r>
              <a:rPr lang="ro-RO" dirty="0" err="1"/>
              <a:t>Protectia</a:t>
            </a:r>
            <a:r>
              <a:rPr lang="ro-RO" dirty="0"/>
              <a:t> împotriva supratensiunii</a:t>
            </a:r>
            <a:endParaRPr lang="en-GB" dirty="0"/>
          </a:p>
        </p:txBody>
      </p:sp>
      <p:sp>
        <p:nvSpPr>
          <p:cNvPr id="104451" name="Content Placeholder 2"/>
          <p:cNvSpPr>
            <a:spLocks noGrp="1"/>
          </p:cNvSpPr>
          <p:nvPr>
            <p:ph idx="1"/>
          </p:nvPr>
        </p:nvSpPr>
        <p:spPr>
          <a:xfrm>
            <a:off x="701675" y="1151627"/>
            <a:ext cx="10667940" cy="5029200"/>
          </a:xfrm>
        </p:spPr>
        <p:txBody>
          <a:bodyPr>
            <a:normAutofit fontScale="92500" lnSpcReduction="20000"/>
          </a:bodyPr>
          <a:lstStyle/>
          <a:p>
            <a:r>
              <a:rPr lang="en-GB" altLang="en-US" dirty="0" err="1"/>
              <a:t>Pentru</a:t>
            </a:r>
            <a:r>
              <a:rPr lang="en-GB" altLang="en-US" dirty="0"/>
              <a:t> a </a:t>
            </a:r>
            <a:r>
              <a:rPr lang="en-GB" altLang="en-US" dirty="0" err="1"/>
              <a:t>proteja</a:t>
            </a:r>
            <a:r>
              <a:rPr lang="en-GB" altLang="en-US" dirty="0"/>
              <a:t> SCR </a:t>
            </a:r>
            <a:r>
              <a:rPr lang="en-GB" altLang="en-US" dirty="0" err="1"/>
              <a:t>împotriva</a:t>
            </a:r>
            <a:r>
              <a:rPr lang="en-GB" altLang="en-US" dirty="0"/>
              <a:t> </a:t>
            </a:r>
            <a:r>
              <a:rPr lang="en-GB" altLang="en-US" dirty="0" err="1"/>
              <a:t>supratensiunii</a:t>
            </a:r>
            <a:r>
              <a:rPr lang="en-GB" altLang="en-US" dirty="0"/>
              <a:t> </a:t>
            </a:r>
            <a:r>
              <a:rPr lang="en-GB" altLang="en-US" dirty="0" err="1"/>
              <a:t>tranzitorii</a:t>
            </a:r>
            <a:r>
              <a:rPr lang="en-GB" altLang="en-US" dirty="0"/>
              <a:t>, </a:t>
            </a:r>
            <a:r>
              <a:rPr lang="ro-RO" altLang="en-US" dirty="0"/>
              <a:t>se include </a:t>
            </a:r>
            <a:r>
              <a:rPr lang="en-GB" altLang="en-US" dirty="0"/>
              <a:t>o re</a:t>
            </a:r>
            <a:r>
              <a:rPr lang="ro-RO" altLang="en-US" dirty="0"/>
              <a:t>ț</a:t>
            </a:r>
            <a:r>
              <a:rPr lang="en-GB" altLang="en-US" dirty="0" err="1"/>
              <a:t>ea</a:t>
            </a:r>
            <a:r>
              <a:rPr lang="en-GB" altLang="en-US" dirty="0"/>
              <a:t> de </a:t>
            </a:r>
            <a:r>
              <a:rPr lang="ro-RO" altLang="en-US" dirty="0"/>
              <a:t>siguranțe/</a:t>
            </a:r>
            <a:r>
              <a:rPr lang="en-GB" altLang="en-US" dirty="0"/>
              <a:t>snubber R-C </a:t>
            </a:r>
            <a:r>
              <a:rPr lang="en-GB" altLang="en-US" dirty="0" err="1"/>
              <a:t>paralelă</a:t>
            </a:r>
            <a:r>
              <a:rPr lang="en-GB" altLang="en-US" dirty="0"/>
              <a:t> </a:t>
            </a:r>
            <a:r>
              <a:rPr lang="en-GB" altLang="en-US" dirty="0" err="1"/>
              <a:t>pentru</a:t>
            </a:r>
            <a:r>
              <a:rPr lang="en-GB" altLang="en-US" dirty="0"/>
              <a:t> </a:t>
            </a:r>
            <a:r>
              <a:rPr lang="en-GB" altLang="en-US" dirty="0" err="1"/>
              <a:t>fiecare</a:t>
            </a:r>
            <a:r>
              <a:rPr lang="en-GB" altLang="en-US" dirty="0"/>
              <a:t> SCR </a:t>
            </a:r>
            <a:r>
              <a:rPr lang="en-GB" altLang="en-US" dirty="0" err="1"/>
              <a:t>într</a:t>
            </a:r>
            <a:r>
              <a:rPr lang="en-GB" altLang="en-US" dirty="0"/>
              <a:t>-un circuit convertor</a:t>
            </a:r>
          </a:p>
          <a:p>
            <a:r>
              <a:rPr lang="en-GB" altLang="en-US" dirty="0" err="1"/>
              <a:t>Această</a:t>
            </a:r>
            <a:r>
              <a:rPr lang="en-GB" altLang="en-US" dirty="0"/>
              <a:t> </a:t>
            </a:r>
            <a:r>
              <a:rPr lang="en-GB" altLang="en-US" dirty="0" err="1"/>
              <a:t>rețea</a:t>
            </a:r>
            <a:r>
              <a:rPr lang="en-GB" altLang="en-US" dirty="0"/>
              <a:t> de tip snubber </a:t>
            </a:r>
            <a:r>
              <a:rPr lang="en-GB" altLang="en-US" dirty="0" err="1"/>
              <a:t>protejează</a:t>
            </a:r>
            <a:r>
              <a:rPr lang="en-GB" altLang="en-US" dirty="0"/>
              <a:t> SCR </a:t>
            </a:r>
            <a:r>
              <a:rPr lang="en-GB" altLang="en-US" dirty="0" err="1"/>
              <a:t>împotriva</a:t>
            </a:r>
            <a:r>
              <a:rPr lang="en-GB" altLang="en-US" dirty="0"/>
              <a:t> </a:t>
            </a:r>
            <a:r>
              <a:rPr lang="en-GB" altLang="en-US" dirty="0" err="1"/>
              <a:t>supratensiunilor</a:t>
            </a:r>
            <a:r>
              <a:rPr lang="en-GB" altLang="en-US" dirty="0"/>
              <a:t> interne </a:t>
            </a:r>
            <a:r>
              <a:rPr lang="en-GB" altLang="en-US" dirty="0" err="1"/>
              <a:t>cauzate</a:t>
            </a:r>
            <a:r>
              <a:rPr lang="en-GB" altLang="en-US" dirty="0"/>
              <a:t> de </a:t>
            </a:r>
            <a:r>
              <a:rPr lang="en-GB" altLang="en-US" dirty="0" err="1"/>
              <a:t>procesul</a:t>
            </a:r>
            <a:r>
              <a:rPr lang="en-GB" altLang="en-US" dirty="0"/>
              <a:t> de </a:t>
            </a:r>
            <a:r>
              <a:rPr lang="en-GB" altLang="en-US" dirty="0" err="1"/>
              <a:t>recuperare</a:t>
            </a:r>
            <a:r>
              <a:rPr lang="en-GB" altLang="en-US" dirty="0"/>
              <a:t> </a:t>
            </a:r>
            <a:r>
              <a:rPr lang="en-GB" altLang="en-US" dirty="0" err="1"/>
              <a:t>inversă</a:t>
            </a:r>
            <a:endParaRPr lang="en-GB" altLang="en-US" dirty="0"/>
          </a:p>
          <a:p>
            <a:r>
              <a:rPr lang="en-GB" altLang="en-US" dirty="0" err="1"/>
              <a:t>După</a:t>
            </a:r>
            <a:r>
              <a:rPr lang="en-GB" altLang="en-US" dirty="0"/>
              <a:t> </a:t>
            </a:r>
            <a:r>
              <a:rPr lang="en-GB" altLang="en-US" dirty="0" err="1"/>
              <a:t>ce</a:t>
            </a:r>
            <a:r>
              <a:rPr lang="en-GB" altLang="en-US" dirty="0"/>
              <a:t> SCR </a:t>
            </a:r>
            <a:r>
              <a:rPr lang="en-GB" altLang="en-US" dirty="0" err="1"/>
              <a:t>este</a:t>
            </a:r>
            <a:r>
              <a:rPr lang="en-GB" altLang="en-US" dirty="0"/>
              <a:t> OFF </a:t>
            </a:r>
            <a:r>
              <a:rPr lang="en-GB" altLang="en-US" dirty="0" err="1"/>
              <a:t>sau</a:t>
            </a:r>
            <a:r>
              <a:rPr lang="en-GB" altLang="en-US" dirty="0"/>
              <a:t> </a:t>
            </a:r>
            <a:r>
              <a:rPr lang="en-GB" altLang="en-US" dirty="0" err="1"/>
              <a:t>comutat</a:t>
            </a:r>
            <a:r>
              <a:rPr lang="en-GB" altLang="en-US" dirty="0"/>
              <a:t>, </a:t>
            </a:r>
            <a:r>
              <a:rPr lang="en-GB" altLang="en-US" dirty="0" err="1"/>
              <a:t>curentul</a:t>
            </a:r>
            <a:r>
              <a:rPr lang="en-GB" altLang="en-US" dirty="0"/>
              <a:t> de </a:t>
            </a:r>
            <a:r>
              <a:rPr lang="en-GB" altLang="en-US" dirty="0" err="1"/>
              <a:t>recuperare</a:t>
            </a:r>
            <a:r>
              <a:rPr lang="en-GB" altLang="en-US" dirty="0"/>
              <a:t> </a:t>
            </a:r>
            <a:r>
              <a:rPr lang="en-GB" altLang="en-US" dirty="0" err="1"/>
              <a:t>inversă</a:t>
            </a:r>
            <a:r>
              <a:rPr lang="en-GB" altLang="en-US" dirty="0"/>
              <a:t> </a:t>
            </a:r>
            <a:r>
              <a:rPr lang="en-GB" altLang="en-US" dirty="0" err="1"/>
              <a:t>este</a:t>
            </a:r>
            <a:r>
              <a:rPr lang="en-GB" altLang="en-US" dirty="0"/>
              <a:t> </a:t>
            </a:r>
            <a:r>
              <a:rPr lang="en-GB" altLang="en-US" dirty="0" err="1"/>
              <a:t>redirecționat</a:t>
            </a:r>
            <a:r>
              <a:rPr lang="en-GB" altLang="en-US" dirty="0"/>
              <a:t> </a:t>
            </a:r>
            <a:r>
              <a:rPr lang="en-GB" altLang="en-US" dirty="0" err="1"/>
              <a:t>către</a:t>
            </a:r>
            <a:r>
              <a:rPr lang="en-GB" altLang="en-US" dirty="0"/>
              <a:t> </a:t>
            </a:r>
            <a:r>
              <a:rPr lang="en-GB" altLang="en-US" dirty="0" err="1"/>
              <a:t>circuitul</a:t>
            </a:r>
            <a:r>
              <a:rPr lang="en-GB" altLang="en-US" dirty="0"/>
              <a:t> snubber care </a:t>
            </a:r>
            <a:r>
              <a:rPr lang="en-GB" altLang="en-US" dirty="0" err="1"/>
              <a:t>constă</a:t>
            </a:r>
            <a:r>
              <a:rPr lang="en-GB" altLang="en-US" dirty="0"/>
              <a:t> din </a:t>
            </a:r>
            <a:r>
              <a:rPr lang="en-GB" altLang="en-US" dirty="0" err="1"/>
              <a:t>elemente</a:t>
            </a:r>
            <a:r>
              <a:rPr lang="en-GB" altLang="en-US" dirty="0"/>
              <a:t> de </a:t>
            </a:r>
            <a:r>
              <a:rPr lang="en-GB" altLang="en-US" dirty="0" err="1"/>
              <a:t>stocare</a:t>
            </a:r>
            <a:r>
              <a:rPr lang="en-GB" altLang="en-US" dirty="0"/>
              <a:t> a </a:t>
            </a:r>
            <a:r>
              <a:rPr lang="en-GB" altLang="en-US" dirty="0" err="1"/>
              <a:t>energiei</a:t>
            </a:r>
            <a:endParaRPr lang="en-GB" altLang="en-US" dirty="0"/>
          </a:p>
          <a:p>
            <a:r>
              <a:rPr lang="ro-RO" altLang="en-US" dirty="0"/>
              <a:t>Supratensiunile </a:t>
            </a:r>
            <a:r>
              <a:rPr lang="en-US" altLang="en-US" dirty="0"/>
              <a:t>pe </a:t>
            </a:r>
            <a:r>
              <a:rPr lang="en-US" altLang="en-US" dirty="0" err="1"/>
              <a:t>partea</a:t>
            </a:r>
            <a:r>
              <a:rPr lang="en-US" altLang="en-US" dirty="0"/>
              <a:t> de </a:t>
            </a:r>
            <a:r>
              <a:rPr lang="en-US" altLang="en-US" dirty="0" err="1"/>
              <a:t>intrare</a:t>
            </a:r>
            <a:r>
              <a:rPr lang="en-US" altLang="en-US" dirty="0"/>
              <a:t> pot </a:t>
            </a:r>
            <a:r>
              <a:rPr lang="en-US" altLang="en-US" dirty="0" err="1"/>
              <a:t>deteriora</a:t>
            </a:r>
            <a:r>
              <a:rPr lang="en-US" altLang="en-US" dirty="0"/>
              <a:t> </a:t>
            </a:r>
            <a:r>
              <a:rPr lang="en-US" altLang="en-US" dirty="0" err="1"/>
              <a:t>convertorul</a:t>
            </a:r>
            <a:r>
              <a:rPr lang="en-US" altLang="en-US" dirty="0"/>
              <a:t> </a:t>
            </a:r>
            <a:r>
              <a:rPr lang="en-US" altLang="en-US" dirty="0" err="1"/>
              <a:t>sau</a:t>
            </a:r>
            <a:r>
              <a:rPr lang="en-US" altLang="en-US" dirty="0"/>
              <a:t> </a:t>
            </a:r>
            <a:r>
              <a:rPr lang="en-US" altLang="en-US" dirty="0" err="1"/>
              <a:t>transformatorul</a:t>
            </a:r>
            <a:r>
              <a:rPr lang="en-US" altLang="en-US" dirty="0"/>
              <a:t>, </a:t>
            </a:r>
            <a:r>
              <a:rPr lang="en-US" altLang="en-US" dirty="0" err="1"/>
              <a:t>iar</a:t>
            </a:r>
            <a:r>
              <a:rPr lang="en-US" altLang="en-US" dirty="0"/>
              <a:t> </a:t>
            </a:r>
            <a:r>
              <a:rPr lang="en-US" altLang="en-US" dirty="0" err="1"/>
              <a:t>efectul</a:t>
            </a:r>
            <a:r>
              <a:rPr lang="en-US" altLang="en-US" dirty="0"/>
              <a:t> </a:t>
            </a:r>
            <a:r>
              <a:rPr lang="en-US" altLang="en-US" dirty="0" err="1"/>
              <a:t>acestor</a:t>
            </a:r>
            <a:r>
              <a:rPr lang="en-US" altLang="en-US" dirty="0"/>
              <a:t> </a:t>
            </a:r>
            <a:r>
              <a:rPr lang="en-US" altLang="en-US" dirty="0" err="1"/>
              <a:t>tensiuni</a:t>
            </a:r>
            <a:r>
              <a:rPr lang="en-US" altLang="en-US" dirty="0"/>
              <a:t> </a:t>
            </a:r>
            <a:r>
              <a:rPr lang="en-US" altLang="en-US" dirty="0" err="1"/>
              <a:t>este</a:t>
            </a:r>
            <a:r>
              <a:rPr lang="en-US" altLang="en-US" dirty="0"/>
              <a:t> </a:t>
            </a:r>
            <a:r>
              <a:rPr lang="en-US" altLang="en-US" dirty="0" err="1"/>
              <a:t>redus</a:t>
            </a:r>
            <a:r>
              <a:rPr lang="en-US" altLang="en-US" dirty="0"/>
              <a:t> </a:t>
            </a:r>
            <a:r>
              <a:rPr lang="en-US" altLang="en-US" dirty="0" err="1"/>
              <a:t>prin</a:t>
            </a:r>
            <a:r>
              <a:rPr lang="en-US" altLang="en-US" dirty="0"/>
              <a:t> </a:t>
            </a:r>
            <a:r>
              <a:rPr lang="en-US" altLang="en-US" dirty="0" err="1"/>
              <a:t>utilizarea</a:t>
            </a:r>
            <a:r>
              <a:rPr lang="en-US" altLang="en-US" dirty="0"/>
              <a:t> </a:t>
            </a:r>
            <a:r>
              <a:rPr lang="en-US" altLang="en-US" dirty="0" err="1"/>
              <a:t>dispozitivelor</a:t>
            </a:r>
            <a:r>
              <a:rPr lang="en-US" altLang="en-US" dirty="0"/>
              <a:t> de </a:t>
            </a:r>
            <a:r>
              <a:rPr lang="en-US" altLang="en-US" dirty="0" err="1"/>
              <a:t>limitare</a:t>
            </a:r>
            <a:r>
              <a:rPr lang="en-US" altLang="en-US" dirty="0"/>
              <a:t> a </a:t>
            </a:r>
            <a:r>
              <a:rPr lang="en-US" altLang="en-US" dirty="0" err="1"/>
              <a:t>tensiunii</a:t>
            </a:r>
            <a:r>
              <a:rPr lang="en-US" altLang="en-US" dirty="0"/>
              <a:t> </a:t>
            </a:r>
            <a:r>
              <a:rPr lang="en-US" altLang="en-US" dirty="0" err="1"/>
              <a:t>peste</a:t>
            </a:r>
            <a:r>
              <a:rPr lang="en-US" altLang="en-US" dirty="0"/>
              <a:t> SCR</a:t>
            </a:r>
            <a:br>
              <a:rPr lang="en-GB" altLang="en-US" dirty="0"/>
            </a:br>
            <a:r>
              <a:rPr lang="en-US" altLang="en-US" dirty="0" err="1"/>
              <a:t>Prin</a:t>
            </a:r>
            <a:r>
              <a:rPr lang="en-US" altLang="en-US" dirty="0"/>
              <a:t> </a:t>
            </a:r>
            <a:r>
              <a:rPr lang="en-US" altLang="en-US" dirty="0" err="1"/>
              <a:t>urmare</a:t>
            </a:r>
            <a:r>
              <a:rPr lang="en-US" altLang="en-US" dirty="0"/>
              <a:t>, </a:t>
            </a:r>
            <a:r>
              <a:rPr lang="en-US" altLang="en-US" dirty="0" err="1"/>
              <a:t>dispozitivele</a:t>
            </a:r>
            <a:r>
              <a:rPr lang="en-US" altLang="en-US" dirty="0"/>
              <a:t> de </a:t>
            </a:r>
            <a:r>
              <a:rPr lang="en-US" altLang="en-US" dirty="0" err="1"/>
              <a:t>limitare</a:t>
            </a:r>
            <a:r>
              <a:rPr lang="en-US" altLang="en-US" dirty="0"/>
              <a:t> a </a:t>
            </a:r>
            <a:r>
              <a:rPr lang="en-US" altLang="en-US" dirty="0" err="1"/>
              <a:t>tensiunii</a:t>
            </a:r>
            <a:r>
              <a:rPr lang="en-US" altLang="en-US" dirty="0"/>
              <a:t> precum </a:t>
            </a:r>
            <a:r>
              <a:rPr lang="en-US" altLang="en-US" dirty="0" err="1"/>
              <a:t>varistorii</a:t>
            </a:r>
            <a:r>
              <a:rPr lang="ro-RO" altLang="en-US" dirty="0"/>
              <a:t> /</a:t>
            </a:r>
            <a:r>
              <a:rPr lang="en-US" altLang="en-US" dirty="0" err="1"/>
              <a:t>diodele</a:t>
            </a:r>
            <a:r>
              <a:rPr lang="en-US" altLang="en-US" dirty="0"/>
              <a:t> cu </a:t>
            </a:r>
            <a:r>
              <a:rPr lang="en-US" altLang="en-US" dirty="0" err="1"/>
              <a:t>tirrector</a:t>
            </a:r>
            <a:r>
              <a:rPr lang="en-US" altLang="en-US" dirty="0"/>
              <a:t> de </a:t>
            </a:r>
            <a:r>
              <a:rPr lang="en-US" altLang="en-US" dirty="0" err="1"/>
              <a:t>seleniu</a:t>
            </a:r>
            <a:r>
              <a:rPr lang="ro-RO" altLang="en-US" dirty="0"/>
              <a:t>, </a:t>
            </a:r>
            <a:r>
              <a:rPr lang="en-US" altLang="en-US" dirty="0"/>
              <a:t>diode de </a:t>
            </a:r>
            <a:r>
              <a:rPr lang="en-US" altLang="en-US" dirty="0" err="1"/>
              <a:t>avalanșă</a:t>
            </a:r>
            <a:r>
              <a:rPr lang="en-US" altLang="en-US" dirty="0"/>
              <a:t> sunt </a:t>
            </a:r>
            <a:r>
              <a:rPr lang="en-US" altLang="en-US" dirty="0" err="1"/>
              <a:t>utilizate</a:t>
            </a:r>
            <a:r>
              <a:rPr lang="en-US" altLang="en-US" dirty="0"/>
              <a:t> </a:t>
            </a:r>
            <a:r>
              <a:rPr lang="en-US" altLang="en-US" dirty="0" err="1"/>
              <a:t>cel</a:t>
            </a:r>
            <a:r>
              <a:rPr lang="en-US" altLang="en-US" dirty="0"/>
              <a:t> </a:t>
            </a:r>
            <a:r>
              <a:rPr lang="en-US" altLang="en-US" dirty="0" err="1"/>
              <a:t>mai</a:t>
            </a:r>
            <a:r>
              <a:rPr lang="en-US" altLang="en-US" dirty="0"/>
              <a:t> </a:t>
            </a:r>
            <a:r>
              <a:rPr lang="en-US" altLang="en-US" dirty="0" err="1"/>
              <a:t>frecvent</a:t>
            </a:r>
            <a:br>
              <a:rPr lang="en-US" altLang="en-US" dirty="0"/>
            </a:br>
            <a:r>
              <a:rPr lang="en-US" altLang="en-US" dirty="0" err="1"/>
              <a:t>Aceste</a:t>
            </a:r>
            <a:r>
              <a:rPr lang="en-US" altLang="en-US" dirty="0"/>
              <a:t> </a:t>
            </a:r>
            <a:r>
              <a:rPr lang="en-US" altLang="en-US" dirty="0" err="1"/>
              <a:t>dispozitive</a:t>
            </a:r>
            <a:r>
              <a:rPr lang="en-US" altLang="en-US" dirty="0"/>
              <a:t> au </a:t>
            </a:r>
            <a:r>
              <a:rPr lang="en-US" altLang="en-US" dirty="0" err="1"/>
              <a:t>caracteristici</a:t>
            </a:r>
            <a:r>
              <a:rPr lang="en-US" altLang="en-US" dirty="0"/>
              <a:t> de mic</a:t>
            </a:r>
            <a:r>
              <a:rPr lang="ro-RO" altLang="en-US" dirty="0"/>
              <a:t>s</a:t>
            </a:r>
            <a:r>
              <a:rPr lang="en-US" altLang="en-US" dirty="0" err="1"/>
              <a:t>orare</a:t>
            </a:r>
            <a:r>
              <a:rPr lang="en-US" altLang="en-US" dirty="0"/>
              <a:t> a  </a:t>
            </a:r>
            <a:r>
              <a:rPr lang="en-US" altLang="en-US" dirty="0" err="1"/>
              <a:t>rezistenței</a:t>
            </a:r>
            <a:r>
              <a:rPr lang="en-US" altLang="en-US" dirty="0"/>
              <a:t> cu o </a:t>
            </a:r>
            <a:r>
              <a:rPr lang="en-US" altLang="en-US" dirty="0" err="1"/>
              <a:t>creștere</a:t>
            </a:r>
            <a:r>
              <a:rPr lang="en-US" altLang="en-US" dirty="0"/>
              <a:t> a </a:t>
            </a:r>
            <a:r>
              <a:rPr lang="en-US" altLang="en-US" dirty="0" err="1"/>
              <a:t>tensiunii</a:t>
            </a:r>
            <a:r>
              <a:rPr lang="en-US" altLang="en-US" dirty="0"/>
              <a:t>. </a:t>
            </a:r>
            <a:r>
              <a:rPr lang="en-US" altLang="en-US" dirty="0" err="1"/>
              <a:t>Prin</a:t>
            </a:r>
            <a:r>
              <a:rPr lang="en-US" altLang="en-US" dirty="0"/>
              <a:t> </a:t>
            </a:r>
            <a:r>
              <a:rPr lang="en-US" altLang="en-US" dirty="0" err="1"/>
              <a:t>urmare</a:t>
            </a:r>
            <a:r>
              <a:rPr lang="en-US" altLang="en-US" dirty="0"/>
              <a:t>, </a:t>
            </a:r>
            <a:r>
              <a:rPr lang="en-US" altLang="en-US" dirty="0" err="1"/>
              <a:t>aceste</a:t>
            </a:r>
            <a:r>
              <a:rPr lang="en-US" altLang="en-US" dirty="0"/>
              <a:t> </a:t>
            </a:r>
            <a:r>
              <a:rPr lang="en-US" altLang="en-US" dirty="0" err="1"/>
              <a:t>dispozitive</a:t>
            </a:r>
            <a:r>
              <a:rPr lang="en-US" altLang="en-US" dirty="0"/>
              <a:t> </a:t>
            </a:r>
            <a:r>
              <a:rPr lang="en-US" altLang="en-US" dirty="0" err="1"/>
              <a:t>oferă</a:t>
            </a:r>
            <a:r>
              <a:rPr lang="en-US" altLang="en-US" dirty="0"/>
              <a:t> o cale de </a:t>
            </a:r>
            <a:r>
              <a:rPr lang="en-US" altLang="en-US" dirty="0" err="1"/>
              <a:t>rezistență</a:t>
            </a:r>
            <a:r>
              <a:rPr lang="en-US" altLang="en-US" dirty="0"/>
              <a:t> </a:t>
            </a:r>
            <a:r>
              <a:rPr lang="en-US" altLang="en-US" dirty="0" err="1"/>
              <a:t>scăzută</a:t>
            </a:r>
            <a:r>
              <a:rPr lang="en-US" altLang="en-US" dirty="0"/>
              <a:t> pe SCR </a:t>
            </a:r>
            <a:r>
              <a:rPr lang="en-US" altLang="en-US" dirty="0" err="1"/>
              <a:t>atunci</a:t>
            </a:r>
            <a:r>
              <a:rPr lang="en-US" altLang="en-US" dirty="0"/>
              <a:t> </a:t>
            </a:r>
            <a:r>
              <a:rPr lang="en-US" altLang="en-US" dirty="0" err="1"/>
              <a:t>când</a:t>
            </a:r>
            <a:r>
              <a:rPr lang="en-US" altLang="en-US" dirty="0"/>
              <a:t> </a:t>
            </a:r>
            <a:r>
              <a:rPr lang="en-US" altLang="en-US" dirty="0" err="1"/>
              <a:t>apare</a:t>
            </a:r>
            <a:r>
              <a:rPr lang="en-US" altLang="en-US" dirty="0"/>
              <a:t> o </a:t>
            </a:r>
            <a:r>
              <a:rPr lang="en-US" altLang="en-US" dirty="0" err="1"/>
              <a:t>supratensiune</a:t>
            </a:r>
            <a:r>
              <a:rPr lang="en-US" altLang="en-US" dirty="0"/>
              <a:t> </a:t>
            </a:r>
            <a:r>
              <a:rPr lang="en-GB" altLang="en-US" dirty="0"/>
              <a:t> </a:t>
            </a:r>
            <a:r>
              <a:rPr lang="ro-RO" altLang="en-US" dirty="0"/>
              <a:t>pe </a:t>
            </a:r>
            <a:r>
              <a:rPr lang="en-GB" altLang="en-US" dirty="0" err="1"/>
              <a:t>dispozitiv</a:t>
            </a:r>
            <a:endParaRPr lang="en-GB" altLang="en-US" dirty="0"/>
          </a:p>
          <a:p>
            <a:endParaRPr lang="ro-RO" altLang="en-US" dirty="0"/>
          </a:p>
          <a:p>
            <a:endParaRPr lang="en-GB" altLang="en-US" dirty="0"/>
          </a:p>
        </p:txBody>
      </p:sp>
    </p:spTree>
    <p:extLst>
      <p:ext uri="{BB962C8B-B14F-4D97-AF65-F5344CB8AC3E}">
        <p14:creationId xmlns:p14="http://schemas.microsoft.com/office/powerpoint/2010/main" val="12504150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76" y="152400"/>
            <a:ext cx="7500607" cy="533400"/>
          </a:xfrm>
        </p:spPr>
        <p:txBody>
          <a:bodyPr>
            <a:normAutofit fontScale="90000"/>
          </a:bodyPr>
          <a:lstStyle/>
          <a:p>
            <a:pPr>
              <a:defRPr/>
            </a:pPr>
            <a:r>
              <a:rPr lang="ro-RO" b="1" dirty="0"/>
              <a:t>Protecția de suprasarcini de curent </a:t>
            </a:r>
            <a:endParaRPr lang="en-GB" b="1" dirty="0"/>
          </a:p>
        </p:txBody>
      </p:sp>
      <p:sp>
        <p:nvSpPr>
          <p:cNvPr id="105475" name="Content Placeholder 2"/>
          <p:cNvSpPr>
            <a:spLocks noGrp="1"/>
          </p:cNvSpPr>
          <p:nvPr>
            <p:ph idx="1"/>
          </p:nvPr>
        </p:nvSpPr>
        <p:spPr>
          <a:xfrm>
            <a:off x="638356" y="685799"/>
            <a:ext cx="10869282" cy="5870275"/>
          </a:xfrm>
        </p:spPr>
        <p:txBody>
          <a:bodyPr>
            <a:normAutofit/>
          </a:bodyPr>
          <a:lstStyle/>
          <a:p>
            <a:r>
              <a:rPr lang="ro-RO" altLang="en-US" sz="2200" dirty="0"/>
              <a:t>În condiții de scurtcircuit un flux de curent curge prin SCR.  Scurtcircuite sunt interne sau externe</a:t>
            </a:r>
          </a:p>
          <a:p>
            <a:r>
              <a:rPr lang="ro-RO" altLang="en-US" sz="2200" dirty="0"/>
              <a:t>Scurtcircuitul intern este cauzat de eșecul SCR de a bloca tensiunile directe sau inverse, de aliniere incorectă a impulsurilor de aprindere, scurtcircuitul terminalelor de ieșire ale convertorului datorită defecțiunii cablurilor de conectare sau a sarcinii etc.</a:t>
            </a:r>
          </a:p>
          <a:p>
            <a:r>
              <a:rPr lang="ro-RO" altLang="en-US" sz="2200" dirty="0"/>
              <a:t>Scurtcircuitele externe sunt cauzate de supraîncărcări menținute și scurtcircuite în sarcină</a:t>
            </a:r>
          </a:p>
          <a:p>
            <a:r>
              <a:rPr lang="ro-RO" altLang="en-US" sz="2200" dirty="0"/>
              <a:t>În caz de scurtcircuit, curentul de defect depinde de impedanța sursei. Dacă impedanța sursei este suficientă în timpul scurtcircuitului, atunci curentul de efect este limitat sub gradul de supratensiune </a:t>
            </a:r>
            <a:r>
              <a:rPr lang="ro-RO" altLang="en-US" sz="2200" dirty="0" err="1"/>
              <a:t>multi</a:t>
            </a:r>
            <a:r>
              <a:rPr lang="ro-RO" altLang="en-US" sz="2200" dirty="0"/>
              <a:t>-ciclu a SCR</a:t>
            </a:r>
          </a:p>
          <a:p>
            <a:r>
              <a:rPr lang="ro-RO" altLang="en-US" sz="2200" dirty="0"/>
              <a:t>În caz de circuite de CA, defectul apare în momentul tensiunii de vârf dacă rezistența sursei este neglijată</a:t>
            </a:r>
          </a:p>
          <a:p>
            <a:r>
              <a:rPr lang="ro-RO" altLang="en-US" sz="2200" dirty="0"/>
              <a:t>În caz de circuite de CC, curentul de defect este limitat de rezistența sursei. Prin urmare, curentul de defect este foarte mare dacă impedanța sursei este foarte mică. Creșterea rapidă a acestui curent crește temperatura joncțiunii și, prin urmare, SCR se poate deteriora</a:t>
            </a:r>
          </a:p>
          <a:p>
            <a:r>
              <a:rPr lang="ro-RO" altLang="en-US" sz="2200" dirty="0"/>
              <a:t>Prin urmare, neajunsul trebuie să fie clarificat înainte de atingerea primei valori de </a:t>
            </a:r>
            <a:r>
              <a:rPr lang="ro-RO" altLang="en-US" sz="2200" dirty="0" err="1"/>
              <a:t>peak</a:t>
            </a:r>
            <a:r>
              <a:rPr lang="ro-RO" altLang="en-US" sz="2200" dirty="0"/>
              <a:t>, cu alte cuvinte, curentul de eroare nu trebuie întrerupt înainte de poziția zero curentă</a:t>
            </a:r>
          </a:p>
          <a:p>
            <a:endParaRPr lang="en-GB" altLang="en-US" sz="1600" dirty="0"/>
          </a:p>
        </p:txBody>
      </p:sp>
    </p:spTree>
    <p:extLst>
      <p:ext uri="{BB962C8B-B14F-4D97-AF65-F5344CB8AC3E}">
        <p14:creationId xmlns:p14="http://schemas.microsoft.com/office/powerpoint/2010/main" val="1117614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12500</Words>
  <Application>Microsoft Office PowerPoint</Application>
  <PresentationFormat>Ecran lat</PresentationFormat>
  <Paragraphs>492</Paragraphs>
  <Slides>98</Slides>
  <Notes>1</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98</vt:i4>
      </vt:variant>
    </vt:vector>
  </HeadingPairs>
  <TitlesOfParts>
    <vt:vector size="109" baseType="lpstr">
      <vt:lpstr>-apple-system</vt:lpstr>
      <vt:lpstr>Arial</vt:lpstr>
      <vt:lpstr>Calibri</vt:lpstr>
      <vt:lpstr>Calibri Light</vt:lpstr>
      <vt:lpstr>Lato</vt:lpstr>
      <vt:lpstr>Open Sans</vt:lpstr>
      <vt:lpstr>palatino linotype</vt:lpstr>
      <vt:lpstr>Roboto</vt:lpstr>
      <vt:lpstr>Times New Roman</vt:lpstr>
      <vt:lpstr>Verdana</vt:lpstr>
      <vt:lpstr>Office Theme</vt:lpstr>
      <vt:lpstr>Tema:   Familia tiristoarelor Tranzistoare unijoncțiune</vt:lpstr>
      <vt:lpstr>Prezentare PowerPoint</vt:lpstr>
      <vt:lpstr>Clasificarea dispozitivelor de putere</vt:lpstr>
      <vt:lpstr>Comandate în curent</vt:lpstr>
      <vt:lpstr>Comandate în tensiune</vt:lpstr>
      <vt:lpstr>Alt criterii de clasificare</vt:lpstr>
      <vt:lpstr>Altă clasificare</vt:lpstr>
      <vt:lpstr>Prezentare PowerPoint</vt:lpstr>
      <vt:lpstr>Caracteristicile unui comutator ideal</vt:lpstr>
      <vt:lpstr>Dioda Shockley</vt:lpstr>
      <vt:lpstr>Prezentare PowerPoint</vt:lpstr>
      <vt:lpstr>Prezentare PowerPoint</vt:lpstr>
      <vt:lpstr>Prezentare PowerPoint</vt:lpstr>
      <vt:lpstr>Prezentare PowerPoint</vt:lpstr>
      <vt:lpstr>Avantaje &amp; dezavantaje</vt:lpstr>
      <vt:lpstr>Shockley diode ca trigger Switch si ca Oscilator relaxant</vt:lpstr>
      <vt:lpstr>Tiristoare</vt:lpstr>
      <vt:lpstr>Tiristorul convențional SCR – Silicon Controlled Rectifier</vt:lpstr>
      <vt:lpstr>GTO-  Gate-Turn-Off sau Gate-Controlled Switch (GCS).</vt:lpstr>
      <vt:lpstr>Prezentare PowerPoint</vt:lpstr>
      <vt:lpstr>Operarea GTO</vt:lpstr>
      <vt:lpstr>Prezentare PowerPoint</vt:lpstr>
      <vt:lpstr>DIACUL - Diode for Alternating Current</vt:lpstr>
      <vt:lpstr>DIACUL</vt:lpstr>
      <vt:lpstr>Funcționarea DIACului</vt:lpstr>
      <vt:lpstr>Prezentare PowerPoint</vt:lpstr>
      <vt:lpstr>TRIAC</vt:lpstr>
      <vt:lpstr>Prezentare PowerPoint</vt:lpstr>
      <vt:lpstr>FUNCŢIONAREA TRIACULUI. </vt:lpstr>
      <vt:lpstr>Prezentare PowerPoint</vt:lpstr>
      <vt:lpstr>Cum alegem un triac?</vt:lpstr>
      <vt:lpstr>Compararea Triacului cu SCR</vt:lpstr>
      <vt:lpstr>Prezentare PowerPoint</vt:lpstr>
      <vt:lpstr>SIDAC – silicon (diac) semiconductor switch </vt:lpstr>
      <vt:lpstr>SIDAC</vt:lpstr>
      <vt:lpstr>Diac + Triac = Quadrac</vt:lpstr>
      <vt:lpstr>OPTOTRIAC</vt:lpstr>
      <vt:lpstr>Prezentare PowerPoint</vt:lpstr>
      <vt:lpstr>UJT tranzistor unijoncțional</vt:lpstr>
      <vt:lpstr>Prezentare PowerPoint</vt:lpstr>
      <vt:lpstr>Prezentare PowerPoint</vt:lpstr>
      <vt:lpstr>Prezentare PowerPoint</vt:lpstr>
      <vt:lpstr>Prezentare PowerPoint</vt:lpstr>
      <vt:lpstr>Prezentare PowerPoint</vt:lpstr>
      <vt:lpstr>Aplicațiile tiristoarelor</vt:lpstr>
      <vt:lpstr>Intervalele de utilizare a tiristorelor</vt:lpstr>
      <vt:lpstr>Parametrii tiristoarelor</vt:lpstr>
      <vt:lpstr>Parametrii tiristoarelor</vt:lpstr>
      <vt:lpstr>Prezentare PowerPoint</vt:lpstr>
      <vt:lpstr>Aplicațiile tiristoarelor</vt:lpstr>
      <vt:lpstr>     Metode de declansare a tiristoarelor</vt:lpstr>
      <vt:lpstr>Different Turn-ON Methods of Thyristor </vt:lpstr>
      <vt:lpstr>The Forward Voltage Triggering method</vt:lpstr>
      <vt:lpstr>Gate Triggering </vt:lpstr>
      <vt:lpstr>Prezentare PowerPoint</vt:lpstr>
      <vt:lpstr>Prezentare PowerPoint</vt:lpstr>
      <vt:lpstr>Prezentare PowerPoint</vt:lpstr>
      <vt:lpstr>Prezentare PowerPoint</vt:lpstr>
      <vt:lpstr>Prezentare PowerPoint</vt:lpstr>
      <vt:lpstr>Light Triggering (Optical Triggering) </vt:lpstr>
      <vt:lpstr>Voltage Rate of Change (dv/dt) Triggering </vt:lpstr>
      <vt:lpstr>Prezentare PowerPoint</vt:lpstr>
      <vt:lpstr>Limitarea dv/dt cu snubber</vt:lpstr>
      <vt:lpstr>Temperature Triggering (Thermal Runaway) </vt:lpstr>
      <vt:lpstr>Prezentare PowerPoint</vt:lpstr>
      <vt:lpstr>Polarizarea </vt:lpstr>
      <vt:lpstr>Caracteristica statica</vt:lpstr>
      <vt:lpstr>Prezentare PowerPoint</vt:lpstr>
      <vt:lpstr>Amorsarea conductiei</vt:lpstr>
      <vt:lpstr>Prezentare PowerPoint</vt:lpstr>
      <vt:lpstr>Prezentare PowerPoint</vt:lpstr>
      <vt:lpstr>Prezentare PowerPoint</vt:lpstr>
      <vt:lpstr>Caracteristicile de comutare a pornirii dinamice ale SCR </vt:lpstr>
      <vt:lpstr>Delay Time (td)</vt:lpstr>
      <vt:lpstr>Rise Time (tr)</vt:lpstr>
      <vt:lpstr>Spread Time (ts)</vt:lpstr>
      <vt:lpstr>Prezentare PowerPoint</vt:lpstr>
      <vt:lpstr>Turn OFF Time of SCR </vt:lpstr>
      <vt:lpstr>Timp de recuperare inversă</vt:lpstr>
      <vt:lpstr>Timp de recuperare a porții </vt:lpstr>
      <vt:lpstr>MODALITĂȚI DE BLOCARE A SCR</vt:lpstr>
      <vt:lpstr>Prezentare PowerPoint</vt:lpstr>
      <vt:lpstr>Prezentare PowerPoint</vt:lpstr>
      <vt:lpstr>Natural Commutation</vt:lpstr>
      <vt:lpstr>Forced Commutation </vt:lpstr>
      <vt:lpstr>Class A Commutation </vt:lpstr>
      <vt:lpstr>Class B Commutation </vt:lpstr>
      <vt:lpstr>Class C Commutation </vt:lpstr>
      <vt:lpstr>Class D Commutation</vt:lpstr>
      <vt:lpstr>Class E Commutation </vt:lpstr>
      <vt:lpstr>Dynamic Turn OFF Switching Characteristics</vt:lpstr>
      <vt:lpstr>Prezentare PowerPoint</vt:lpstr>
      <vt:lpstr>Protecția tiristorului</vt:lpstr>
      <vt:lpstr>Prezentare PowerPoint</vt:lpstr>
      <vt:lpstr>Prezentare PowerPoint</vt:lpstr>
      <vt:lpstr>Circuit amortizor (snubber) – protectia dv/dt</vt:lpstr>
      <vt:lpstr>Protectia împotriva supratensiunii</vt:lpstr>
      <vt:lpstr>Protecția de suprasarcini de curent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 tiristoarelor</dc:title>
  <dc:creator>Microsoft account</dc:creator>
  <cp:lastModifiedBy>buzdugan artur</cp:lastModifiedBy>
  <cp:revision>34</cp:revision>
  <dcterms:created xsi:type="dcterms:W3CDTF">2022-02-20T16:34:14Z</dcterms:created>
  <dcterms:modified xsi:type="dcterms:W3CDTF">2024-03-29T16:21:06Z</dcterms:modified>
</cp:coreProperties>
</file>