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8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BCE5-DB59-48DE-BF1A-F7E57DC513CF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22A9-2F2E-4E62-930F-0A75346E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13,09,2021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2A9-2F2E-4E62-930F-0A75346E3C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Slaidu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lectia</a:t>
            </a:r>
            <a:r>
              <a:rPr lang="en-GB" b="1" baseline="0" dirty="0" smtClean="0">
                <a:solidFill>
                  <a:srgbClr val="FF0000"/>
                </a:solidFill>
              </a:rPr>
              <a:t> 1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2A9-2F2E-4E62-930F-0A75346E3C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4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9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9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7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2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8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4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2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4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B42FD-6366-4779-9FE3-3E8955923E93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095" y="300186"/>
            <a:ext cx="10127810" cy="1610094"/>
          </a:xfrm>
        </p:spPr>
        <p:txBody>
          <a:bodyPr>
            <a:noAutofit/>
          </a:bodyPr>
          <a:lstStyle/>
          <a:p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Proiectarea Asistată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Calculator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 utilizate în producerea industrială a </a:t>
            </a: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cablaj imprimat.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019800"/>
            <a:ext cx="9144000" cy="635000"/>
          </a:xfrm>
        </p:spPr>
        <p:txBody>
          <a:bodyPr/>
          <a:lstStyle/>
          <a:p>
            <a:r>
              <a:rPr lang="en-US" dirty="0" smtClean="0"/>
              <a:t>Conf. Univ. Dr. </a:t>
            </a:r>
            <a:r>
              <a:rPr lang="en-US" dirty="0" err="1" smtClean="0"/>
              <a:t>Crețu</a:t>
            </a:r>
            <a:r>
              <a:rPr lang="en-US" dirty="0" smtClean="0"/>
              <a:t> </a:t>
            </a:r>
            <a:r>
              <a:rPr lang="en-US" dirty="0" err="1" smtClean="0"/>
              <a:t>Vasilii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1" y="2026216"/>
            <a:ext cx="835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Scopul Lecției: </a:t>
            </a:r>
            <a:r>
              <a:rPr lang="en-GB" dirty="0" smtClean="0"/>
              <a:t>de a face </a:t>
            </a:r>
            <a:r>
              <a:rPr lang="en-GB" dirty="0" err="1" smtClean="0"/>
              <a:t>cunostinta</a:t>
            </a:r>
            <a:r>
              <a:rPr lang="en-GB" dirty="0" smtClean="0"/>
              <a:t> cu </a:t>
            </a:r>
            <a:r>
              <a:rPr lang="en-GB" dirty="0" err="1" smtClean="0"/>
              <a:t>materialele</a:t>
            </a:r>
            <a:r>
              <a:rPr lang="en-GB" dirty="0" smtClean="0"/>
              <a:t> </a:t>
            </a:r>
            <a:r>
              <a:rPr lang="en-GB" dirty="0" err="1" smtClean="0"/>
              <a:t>utilizate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suporturi</a:t>
            </a:r>
            <a:r>
              <a:rPr lang="en-GB" dirty="0" smtClean="0"/>
              <a:t> </a:t>
            </a:r>
            <a:r>
              <a:rPr lang="en-GB" dirty="0" err="1" smtClean="0"/>
              <a:t>izolatoare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9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694"/>
            <a:ext cx="12191999" cy="67403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general, un </a:t>
            </a:r>
            <a:r>
              <a:rPr lang="en-US" dirty="0" err="1"/>
              <a:t>cablaj</a:t>
            </a:r>
            <a:r>
              <a:rPr lang="en-US" dirty="0"/>
              <a:t> </a:t>
            </a:r>
            <a:r>
              <a:rPr lang="en-US" dirty="0" err="1"/>
              <a:t>imprimat</a:t>
            </a:r>
            <a:r>
              <a:rPr lang="en-US" dirty="0"/>
              <a:t> include: </a:t>
            </a:r>
            <a:r>
              <a:rPr lang="en-US" dirty="0" err="1"/>
              <a:t>suportul</a:t>
            </a:r>
            <a:r>
              <a:rPr lang="en-US" dirty="0"/>
              <a:t> </a:t>
            </a:r>
            <a:r>
              <a:rPr lang="en-US" dirty="0" err="1"/>
              <a:t>izolant</a:t>
            </a:r>
            <a:r>
              <a:rPr lang="en-US" dirty="0"/>
              <a:t>, </a:t>
            </a:r>
            <a:r>
              <a:rPr lang="en-US" dirty="0" err="1"/>
              <a:t>conductoarele</a:t>
            </a:r>
            <a:r>
              <a:rPr lang="en-US" dirty="0"/>
              <a:t> </a:t>
            </a:r>
            <a:r>
              <a:rPr lang="en-US" dirty="0" err="1"/>
              <a:t>imprimate</a:t>
            </a:r>
            <a:r>
              <a:rPr lang="en-US" dirty="0" smtClean="0"/>
              <a:t>, </a:t>
            </a:r>
            <a:r>
              <a:rPr lang="en-US" dirty="0" err="1" smtClean="0"/>
              <a:t>pelicule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acoperire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protecţie</a:t>
            </a:r>
            <a:r>
              <a:rPr lang="en-US" dirty="0"/>
              <a:t>, eventual </a:t>
            </a:r>
            <a:r>
              <a:rPr lang="en-US" dirty="0" err="1"/>
              <a:t>adezivi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/>
              <a:t>Materiale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suporturi</a:t>
            </a:r>
            <a:r>
              <a:rPr lang="en-US" b="1" dirty="0"/>
              <a:t> </a:t>
            </a:r>
            <a:r>
              <a:rPr lang="en-US" b="1" dirty="0" err="1"/>
              <a:t>izolante</a:t>
            </a:r>
            <a:r>
              <a:rPr lang="en-US" dirty="0"/>
              <a:t> </a:t>
            </a:r>
            <a:br>
              <a:rPr lang="en-US" dirty="0"/>
            </a:br>
            <a:endParaRPr lang="en-US" dirty="0" smtClean="0"/>
          </a:p>
          <a:p>
            <a:r>
              <a:rPr lang="en-US" sz="2400" dirty="0" err="1" smtClean="0"/>
              <a:t>Suporturile</a:t>
            </a:r>
            <a:r>
              <a:rPr lang="en-US" sz="2400" dirty="0" smtClean="0"/>
              <a:t> </a:t>
            </a:r>
            <a:r>
              <a:rPr lang="en-US" sz="2400" dirty="0" err="1"/>
              <a:t>izolante</a:t>
            </a:r>
            <a:r>
              <a:rPr lang="en-US" sz="2400" dirty="0"/>
              <a:t>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satisfacă</a:t>
            </a:r>
            <a:r>
              <a:rPr lang="en-US" sz="2400" dirty="0"/>
              <a:t> un </a:t>
            </a:r>
            <a:r>
              <a:rPr lang="en-US" sz="2400" dirty="0" err="1"/>
              <a:t>număr</a:t>
            </a:r>
            <a:r>
              <a:rPr lang="en-US" sz="2400" dirty="0"/>
              <a:t> mare de </a:t>
            </a:r>
            <a:r>
              <a:rPr lang="en-US" sz="2400" dirty="0" err="1"/>
              <a:t>cerinţe</a:t>
            </a:r>
            <a:r>
              <a:rPr lang="en-US" sz="2400" dirty="0"/>
              <a:t> </a:t>
            </a:r>
            <a:r>
              <a:rPr lang="en-US" sz="2400" dirty="0" err="1"/>
              <a:t>generale</a:t>
            </a:r>
            <a:r>
              <a:rPr lang="en-US" sz="2400" dirty="0"/>
              <a:t>, cum </a:t>
            </a:r>
            <a:r>
              <a:rPr lang="en-US" sz="2400" dirty="0" err="1" smtClean="0"/>
              <a:t>sunt</a:t>
            </a:r>
            <a:r>
              <a:rPr lang="en-US" sz="2400" dirty="0" smtClean="0"/>
              <a:t>:</a:t>
            </a:r>
          </a:p>
          <a:p>
            <a:r>
              <a:rPr lang="en-US" sz="2400" i="1" dirty="0" err="1" smtClean="0"/>
              <a:t>proprietăţi</a:t>
            </a:r>
            <a:r>
              <a:rPr lang="en-US" sz="2400" i="1" dirty="0" smtClean="0"/>
              <a:t> </a:t>
            </a:r>
            <a:r>
              <a:rPr lang="en-US" sz="2400" i="1" dirty="0" err="1"/>
              <a:t>electrice</a:t>
            </a:r>
            <a:r>
              <a:rPr lang="en-US" sz="2400" i="1" dirty="0"/>
              <a:t> </a:t>
            </a:r>
            <a:r>
              <a:rPr lang="en-US" sz="2400" i="1" dirty="0" err="1"/>
              <a:t>bune</a:t>
            </a:r>
            <a:r>
              <a:rPr lang="en-US" sz="2400" i="1" dirty="0"/>
              <a:t> </a:t>
            </a:r>
            <a:r>
              <a:rPr lang="en-US" sz="2400" i="1" dirty="0" err="1"/>
              <a:t>şi</a:t>
            </a:r>
            <a:r>
              <a:rPr lang="en-US" sz="2400" i="1" dirty="0"/>
              <a:t> stabile</a:t>
            </a:r>
            <a:r>
              <a:rPr lang="en-US" sz="2400" dirty="0"/>
              <a:t>: </a:t>
            </a:r>
            <a:r>
              <a:rPr lang="en-US" sz="2400" dirty="0" err="1"/>
              <a:t>rezistivitate</a:t>
            </a:r>
            <a:r>
              <a:rPr lang="en-US" sz="2400" dirty="0"/>
              <a:t> de </a:t>
            </a:r>
            <a:r>
              <a:rPr lang="en-US" sz="2400" dirty="0" err="1"/>
              <a:t>volum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suprafaţă</a:t>
            </a:r>
            <a:r>
              <a:rPr lang="en-US" sz="2400" dirty="0"/>
              <a:t> </a:t>
            </a:r>
            <a:r>
              <a:rPr lang="en-US" sz="2400" dirty="0" err="1"/>
              <a:t>mari</a:t>
            </a:r>
            <a:r>
              <a:rPr lang="en-US" sz="2400" dirty="0"/>
              <a:t>, </a:t>
            </a:r>
            <a:r>
              <a:rPr lang="en-US" sz="2400" dirty="0" err="1" smtClean="0"/>
              <a:t>pierderi</a:t>
            </a:r>
            <a:r>
              <a:rPr lang="en-US" sz="2400" dirty="0" smtClean="0"/>
              <a:t> (</a:t>
            </a:r>
            <a:r>
              <a:rPr lang="en-US" sz="2400" b="1" i="1" dirty="0" err="1"/>
              <a:t>tg</a:t>
            </a:r>
            <a:r>
              <a:rPr lang="el-GR" sz="2400" b="1" i="1" dirty="0"/>
              <a:t>δ</a:t>
            </a:r>
            <a:r>
              <a:rPr lang="el-GR" sz="2400" dirty="0"/>
              <a:t>) </a:t>
            </a:r>
            <a:r>
              <a:rPr lang="en-US" sz="2400" dirty="0"/>
              <a:t>mica, </a:t>
            </a:r>
            <a:r>
              <a:rPr lang="en-US" sz="2400" dirty="0" err="1"/>
              <a:t>permitivitate</a:t>
            </a:r>
            <a:r>
              <a:rPr lang="en-US" sz="2400" dirty="0"/>
              <a:t> (</a:t>
            </a:r>
            <a:r>
              <a:rPr lang="el-GR" sz="2400" b="1" i="1" dirty="0"/>
              <a:t>ε</a:t>
            </a:r>
            <a:r>
              <a:rPr lang="en-US" sz="2400" b="1" i="1" baseline="-25000" dirty="0"/>
              <a:t>r</a:t>
            </a:r>
            <a:r>
              <a:rPr lang="en-US" sz="2400" dirty="0"/>
              <a:t>) </a:t>
            </a:r>
            <a:r>
              <a:rPr lang="en-US" sz="2400" dirty="0" err="1"/>
              <a:t>mică</a:t>
            </a:r>
            <a:r>
              <a:rPr lang="en-US" sz="2400" dirty="0"/>
              <a:t>, </a:t>
            </a:r>
            <a:r>
              <a:rPr lang="en-US" sz="2400" dirty="0" err="1"/>
              <a:t>rigiditate</a:t>
            </a:r>
            <a:r>
              <a:rPr lang="en-US" sz="2400" dirty="0"/>
              <a:t> </a:t>
            </a:r>
            <a:r>
              <a:rPr lang="en-US" sz="2400" dirty="0" err="1"/>
              <a:t>dielectrică</a:t>
            </a:r>
            <a:r>
              <a:rPr lang="en-US" sz="2400" dirty="0"/>
              <a:t> mare, </a:t>
            </a:r>
            <a:r>
              <a:rPr lang="en-US" sz="2400" dirty="0" smtClean="0"/>
              <a:t>...;</a:t>
            </a:r>
          </a:p>
          <a:p>
            <a:r>
              <a:rPr lang="en-US" sz="2400" i="1" dirty="0" err="1" smtClean="0"/>
              <a:t>proprietăţi</a:t>
            </a:r>
            <a:r>
              <a:rPr lang="en-US" sz="2400" i="1" dirty="0" smtClean="0"/>
              <a:t> </a:t>
            </a:r>
            <a:r>
              <a:rPr lang="en-US" sz="2400" i="1" dirty="0" err="1"/>
              <a:t>mecanice</a:t>
            </a:r>
            <a:r>
              <a:rPr lang="en-US" sz="2400" i="1" dirty="0"/>
              <a:t> </a:t>
            </a:r>
            <a:r>
              <a:rPr lang="en-US" sz="2400" i="1" dirty="0" err="1"/>
              <a:t>bune</a:t>
            </a:r>
            <a:r>
              <a:rPr lang="en-US" sz="2400" i="1" dirty="0"/>
              <a:t> </a:t>
            </a:r>
            <a:r>
              <a:rPr lang="en-US" sz="2400" i="1" dirty="0" err="1"/>
              <a:t>şi</a:t>
            </a:r>
            <a:r>
              <a:rPr lang="en-US" sz="2400" i="1" dirty="0"/>
              <a:t> stabile</a:t>
            </a:r>
            <a:r>
              <a:rPr lang="en-US" sz="2400" dirty="0"/>
              <a:t>: </a:t>
            </a:r>
            <a:r>
              <a:rPr lang="en-US" sz="2400" dirty="0" err="1"/>
              <a:t>rezistenţă</a:t>
            </a:r>
            <a:r>
              <a:rPr lang="en-US" sz="2400" dirty="0"/>
              <a:t> la </a:t>
            </a:r>
            <a:r>
              <a:rPr lang="en-US" sz="2400" dirty="0" err="1"/>
              <a:t>solicitări</a:t>
            </a:r>
            <a:r>
              <a:rPr lang="en-US" sz="2400" dirty="0"/>
              <a:t> </a:t>
            </a:r>
            <a:r>
              <a:rPr lang="en-US" sz="2400" dirty="0" err="1"/>
              <a:t>mecanice</a:t>
            </a:r>
            <a:r>
              <a:rPr lang="en-US" sz="2400" dirty="0"/>
              <a:t>, </a:t>
            </a:r>
            <a:r>
              <a:rPr lang="en-US" sz="2400" dirty="0" err="1"/>
              <a:t>posibilitate</a:t>
            </a:r>
            <a:r>
              <a:rPr lang="en-US" sz="2400" dirty="0"/>
              <a:t> de </a:t>
            </a:r>
            <a:r>
              <a:rPr lang="en-US" sz="2400" dirty="0" err="1"/>
              <a:t>prelucrare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tăiere</a:t>
            </a:r>
            <a:r>
              <a:rPr lang="en-US" sz="2400" dirty="0"/>
              <a:t>, </a:t>
            </a:r>
            <a:r>
              <a:rPr lang="en-US" sz="2400" dirty="0" err="1"/>
              <a:t>ştanţare</a:t>
            </a:r>
            <a:r>
              <a:rPr lang="en-US" sz="2400" dirty="0"/>
              <a:t>, </a:t>
            </a:r>
            <a:r>
              <a:rPr lang="en-US" sz="2400" dirty="0" err="1"/>
              <a:t>aşchiere</a:t>
            </a:r>
            <a:r>
              <a:rPr lang="en-US" sz="2400" dirty="0"/>
              <a:t>, etc.;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avut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vedere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solicitările</a:t>
            </a:r>
            <a:r>
              <a:rPr lang="en-US" sz="2400" dirty="0"/>
              <a:t> </a:t>
            </a:r>
            <a:r>
              <a:rPr lang="en-US" sz="2400" dirty="0" err="1" smtClean="0"/>
              <a:t>mecanice</a:t>
            </a:r>
            <a:r>
              <a:rPr lang="en-US" sz="2400" dirty="0" smtClean="0"/>
              <a:t> </a:t>
            </a:r>
            <a:r>
              <a:rPr lang="en-US" sz="2400" dirty="0" err="1" smtClean="0"/>
              <a:t>sunt</a:t>
            </a:r>
            <a:r>
              <a:rPr lang="en-US" sz="2400" dirty="0" smtClean="0"/>
              <a:t> </a:t>
            </a:r>
            <a:r>
              <a:rPr lang="en-US" sz="2400" dirty="0" err="1"/>
              <a:t>preluate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totalitate</a:t>
            </a:r>
            <a:r>
              <a:rPr lang="en-US" sz="2400" dirty="0"/>
              <a:t> de </a:t>
            </a:r>
            <a:r>
              <a:rPr lang="en-US" sz="2400" dirty="0" err="1"/>
              <a:t>suport</a:t>
            </a:r>
            <a:r>
              <a:rPr lang="en-US" sz="2400" dirty="0"/>
              <a:t>, </a:t>
            </a:r>
            <a:r>
              <a:rPr lang="en-US" sz="2400" dirty="0" err="1"/>
              <a:t>conductoarele</a:t>
            </a:r>
            <a:r>
              <a:rPr lang="en-US" sz="2400" dirty="0"/>
              <a:t> </a:t>
            </a:r>
            <a:r>
              <a:rPr lang="en-US" sz="2400" dirty="0" err="1"/>
              <a:t>imprimate</a:t>
            </a:r>
            <a:r>
              <a:rPr lang="en-US" sz="2400" dirty="0"/>
              <a:t> </a:t>
            </a:r>
            <a:r>
              <a:rPr lang="en-US" sz="2400" dirty="0" err="1"/>
              <a:t>neavând</a:t>
            </a:r>
            <a:r>
              <a:rPr lang="en-US" sz="2400" dirty="0"/>
              <a:t> </a:t>
            </a:r>
            <a:r>
              <a:rPr lang="en-US" sz="2400" dirty="0" err="1"/>
              <a:t>rezistenţă</a:t>
            </a:r>
            <a:r>
              <a:rPr lang="en-US" sz="2400" dirty="0"/>
              <a:t> </a:t>
            </a:r>
            <a:r>
              <a:rPr lang="en-US" sz="2400" dirty="0" err="1"/>
              <a:t>mecanică</a:t>
            </a:r>
            <a:r>
              <a:rPr lang="en-US" sz="2400" dirty="0" smtClean="0"/>
              <a:t>;</a:t>
            </a:r>
            <a:endParaRPr lang="en-US" sz="2400" dirty="0"/>
          </a:p>
          <a:p>
            <a:r>
              <a:rPr lang="en-US" sz="2400" i="1" dirty="0" err="1" smtClean="0"/>
              <a:t>stabilitate</a:t>
            </a:r>
            <a:r>
              <a:rPr lang="en-US" sz="2400" i="1" dirty="0" smtClean="0"/>
              <a:t> </a:t>
            </a:r>
            <a:r>
              <a:rPr lang="en-US" sz="2400" i="1" dirty="0" err="1"/>
              <a:t>dimensională</a:t>
            </a:r>
            <a:r>
              <a:rPr lang="en-US" sz="2400" i="1" dirty="0"/>
              <a:t> </a:t>
            </a:r>
            <a:r>
              <a:rPr lang="en-US" sz="2400" i="1" dirty="0" err="1"/>
              <a:t>şi</a:t>
            </a:r>
            <a:r>
              <a:rPr lang="en-US" sz="2400" i="1" dirty="0"/>
              <a:t> a </a:t>
            </a:r>
            <a:r>
              <a:rPr lang="en-US" sz="2400" i="1" dirty="0" err="1"/>
              <a:t>tuturor</a:t>
            </a:r>
            <a:r>
              <a:rPr lang="en-US" sz="2400" i="1" dirty="0"/>
              <a:t> </a:t>
            </a:r>
            <a:r>
              <a:rPr lang="en-US" sz="2400" i="1" dirty="0" err="1"/>
              <a:t>însuşirilor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timp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la </a:t>
            </a:r>
            <a:r>
              <a:rPr lang="en-US" sz="2400" dirty="0" err="1"/>
              <a:t>acţiunea</a:t>
            </a:r>
            <a:r>
              <a:rPr lang="en-US" sz="2400" dirty="0"/>
              <a:t> </a:t>
            </a:r>
            <a:r>
              <a:rPr lang="en-US" sz="2400" dirty="0" err="1"/>
              <a:t>factorilor</a:t>
            </a:r>
            <a:r>
              <a:rPr lang="en-US" sz="2400" dirty="0"/>
              <a:t> de </a:t>
            </a:r>
            <a:r>
              <a:rPr lang="en-US" sz="2400" dirty="0" err="1" smtClean="0"/>
              <a:t>mediu</a:t>
            </a:r>
            <a:r>
              <a:rPr lang="en-US" sz="2400" dirty="0" smtClean="0"/>
              <a:t> (</a:t>
            </a:r>
            <a:r>
              <a:rPr lang="en-US" sz="2400" dirty="0" err="1"/>
              <a:t>temperatură</a:t>
            </a:r>
            <a:r>
              <a:rPr lang="en-US" sz="2400" dirty="0"/>
              <a:t>, </a:t>
            </a:r>
            <a:r>
              <a:rPr lang="en-US" sz="2400" dirty="0" err="1"/>
              <a:t>umiditate</a:t>
            </a:r>
            <a:r>
              <a:rPr lang="en-US" sz="2400" dirty="0"/>
              <a:t>, </a:t>
            </a:r>
            <a:r>
              <a:rPr lang="en-US" sz="2400" dirty="0" err="1"/>
              <a:t>şocuri</a:t>
            </a:r>
            <a:r>
              <a:rPr lang="en-US" sz="2400" dirty="0"/>
              <a:t>, </a:t>
            </a:r>
            <a:r>
              <a:rPr lang="en-US" sz="2400" dirty="0" err="1"/>
              <a:t>vibraţii</a:t>
            </a:r>
            <a:r>
              <a:rPr lang="en-US" sz="2400" dirty="0"/>
              <a:t>, </a:t>
            </a:r>
            <a:r>
              <a:rPr lang="en-US" sz="2400" dirty="0" err="1"/>
              <a:t>substanţe</a:t>
            </a:r>
            <a:r>
              <a:rPr lang="en-US" sz="2400" dirty="0"/>
              <a:t> </a:t>
            </a:r>
            <a:r>
              <a:rPr lang="en-US" sz="2400" dirty="0" err="1"/>
              <a:t>chimice</a:t>
            </a:r>
            <a:r>
              <a:rPr lang="en-US" sz="2400" dirty="0"/>
              <a:t>, </a:t>
            </a:r>
            <a:r>
              <a:rPr lang="en-US" sz="2400" dirty="0" smtClean="0"/>
              <a:t>...)</a:t>
            </a:r>
          </a:p>
          <a:p>
            <a:r>
              <a:rPr lang="en-US" sz="2400" i="1" dirty="0" err="1" smtClean="0"/>
              <a:t>neinflamabilitate</a:t>
            </a:r>
            <a:r>
              <a:rPr lang="en-US" sz="2400" i="1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unele</a:t>
            </a:r>
            <a:r>
              <a:rPr lang="en-US" sz="2400" dirty="0"/>
              <a:t> </a:t>
            </a:r>
            <a:r>
              <a:rPr lang="en-US" sz="2400" dirty="0" err="1"/>
              <a:t>norme</a:t>
            </a:r>
            <a:r>
              <a:rPr lang="en-US" sz="2400" dirty="0"/>
              <a:t> </a:t>
            </a:r>
            <a:r>
              <a:rPr lang="en-US" sz="2400" dirty="0" err="1"/>
              <a:t>impun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autostingerea</a:t>
            </a:r>
            <a:r>
              <a:rPr lang="en-US" sz="2400" dirty="0"/>
              <a:t>), </a:t>
            </a:r>
            <a:r>
              <a:rPr lang="en-US" sz="2400" dirty="0" err="1"/>
              <a:t>rezistenţă</a:t>
            </a:r>
            <a:r>
              <a:rPr lang="en-US" sz="2400" dirty="0"/>
              <a:t> la </a:t>
            </a:r>
            <a:r>
              <a:rPr lang="en-US" sz="2400" dirty="0" err="1"/>
              <a:t>temperatura</a:t>
            </a:r>
            <a:r>
              <a:rPr lang="en-US" sz="2400" dirty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lipire</a:t>
            </a:r>
            <a:r>
              <a:rPr lang="en-US" sz="2400" dirty="0"/>
              <a:t>, </a:t>
            </a:r>
            <a:r>
              <a:rPr lang="en-US" sz="2400" dirty="0" err="1"/>
              <a:t>absorbţie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adsorbţie</a:t>
            </a:r>
            <a:r>
              <a:rPr lang="en-US" sz="2400" dirty="0"/>
              <a:t> a </a:t>
            </a:r>
            <a:r>
              <a:rPr lang="en-US" sz="2400" dirty="0" err="1"/>
              <a:t>apei</a:t>
            </a:r>
            <a:r>
              <a:rPr lang="en-US" sz="2400" dirty="0"/>
              <a:t> </a:t>
            </a:r>
            <a:r>
              <a:rPr lang="en-US" sz="2400" dirty="0" err="1"/>
              <a:t>minime</a:t>
            </a:r>
            <a:r>
              <a:rPr lang="en-US" sz="2400" dirty="0" smtClean="0"/>
              <a:t>;</a:t>
            </a:r>
          </a:p>
          <a:p>
            <a:r>
              <a:rPr lang="en-US" sz="2400" i="1" dirty="0" err="1" smtClean="0"/>
              <a:t>preţ</a:t>
            </a:r>
            <a:r>
              <a:rPr lang="en-US" sz="2400" i="1" dirty="0" smtClean="0"/>
              <a:t> </a:t>
            </a:r>
            <a:r>
              <a:rPr lang="en-US" sz="2400" i="1" dirty="0"/>
              <a:t>de cost </a:t>
            </a:r>
            <a:r>
              <a:rPr lang="en-US" sz="2400" dirty="0" err="1"/>
              <a:t>redus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sz="2900" b="1" dirty="0" err="1"/>
              <a:t>Pentru</a:t>
            </a:r>
            <a:r>
              <a:rPr lang="en-US" sz="2900" b="1" dirty="0"/>
              <a:t> </a:t>
            </a:r>
            <a:r>
              <a:rPr lang="en-US" sz="2900" b="1" dirty="0" err="1"/>
              <a:t>suporturile</a:t>
            </a:r>
            <a:r>
              <a:rPr lang="en-US" sz="2900" b="1" dirty="0"/>
              <a:t> </a:t>
            </a:r>
            <a:r>
              <a:rPr lang="en-US" sz="2900" b="1" dirty="0" err="1"/>
              <a:t>cablajelor</a:t>
            </a:r>
            <a:r>
              <a:rPr lang="en-US" sz="2900" b="1" dirty="0"/>
              <a:t> </a:t>
            </a:r>
            <a:r>
              <a:rPr lang="en-US" sz="2900" b="1" dirty="0" err="1"/>
              <a:t>flexibile</a:t>
            </a:r>
            <a:r>
              <a:rPr lang="en-US" sz="2900" b="1" dirty="0"/>
              <a:t> se </a:t>
            </a:r>
            <a:r>
              <a:rPr lang="en-US" sz="2900" b="1" dirty="0" err="1"/>
              <a:t>mai</a:t>
            </a:r>
            <a:r>
              <a:rPr lang="en-US" sz="2900" b="1" dirty="0"/>
              <a:t> </a:t>
            </a:r>
            <a:r>
              <a:rPr lang="en-US" sz="2900" b="1" dirty="0" err="1"/>
              <a:t>impun</a:t>
            </a:r>
            <a:r>
              <a:rPr lang="en-US" sz="2900" b="1" dirty="0"/>
              <a:t>:</a:t>
            </a:r>
          </a:p>
          <a:p>
            <a:r>
              <a:rPr lang="en-US" sz="2400" i="1" dirty="0" err="1" smtClean="0"/>
              <a:t>flexibilitate</a:t>
            </a:r>
            <a:r>
              <a:rPr lang="en-US" sz="2400" i="1" dirty="0" smtClean="0"/>
              <a:t> </a:t>
            </a:r>
            <a:r>
              <a:rPr lang="en-US" sz="2400" i="1" dirty="0" err="1"/>
              <a:t>bună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rază</a:t>
            </a:r>
            <a:r>
              <a:rPr lang="en-US" sz="2400" dirty="0"/>
              <a:t> de </a:t>
            </a:r>
            <a:r>
              <a:rPr lang="en-US" sz="2400" dirty="0" err="1"/>
              <a:t>curbură</a:t>
            </a:r>
            <a:r>
              <a:rPr lang="en-US" sz="2400" dirty="0"/>
              <a:t> </a:t>
            </a:r>
            <a:r>
              <a:rPr lang="en-US" sz="2400" dirty="0" err="1"/>
              <a:t>minimă</a:t>
            </a:r>
            <a:r>
              <a:rPr lang="en-US" sz="2400" dirty="0"/>
              <a:t> sub 1-3 mm</a:t>
            </a:r>
            <a:r>
              <a:rPr lang="en-US" sz="2400" dirty="0" smtClean="0"/>
              <a:t>);</a:t>
            </a:r>
          </a:p>
          <a:p>
            <a:r>
              <a:rPr lang="en-US" sz="2400" i="1" dirty="0" err="1" smtClean="0"/>
              <a:t>coeficient</a:t>
            </a:r>
            <a:r>
              <a:rPr lang="en-US" sz="2400" i="1" dirty="0" smtClean="0"/>
              <a:t> </a:t>
            </a:r>
            <a:r>
              <a:rPr lang="en-US" sz="2400" i="1" dirty="0"/>
              <a:t>de </a:t>
            </a:r>
            <a:r>
              <a:rPr lang="en-US" sz="2400" i="1" dirty="0" err="1"/>
              <a:t>alungire</a:t>
            </a:r>
            <a:r>
              <a:rPr lang="en-US" sz="2400" i="1" dirty="0"/>
              <a:t> la </a:t>
            </a:r>
            <a:r>
              <a:rPr lang="en-US" sz="2400" i="1" dirty="0" err="1"/>
              <a:t>întindere</a:t>
            </a:r>
            <a:r>
              <a:rPr lang="en-US" sz="2400" i="1" dirty="0"/>
              <a:t> </a:t>
            </a:r>
            <a:r>
              <a:rPr lang="en-US" sz="2400" i="1" dirty="0" err="1"/>
              <a:t>cât</a:t>
            </a:r>
            <a:r>
              <a:rPr lang="en-US" sz="2400" i="1" dirty="0"/>
              <a:t> </a:t>
            </a:r>
            <a:r>
              <a:rPr lang="en-US" sz="2400" i="1" dirty="0" err="1"/>
              <a:t>mai</a:t>
            </a:r>
            <a:r>
              <a:rPr lang="en-US" sz="2400" i="1" dirty="0"/>
              <a:t> mic </a:t>
            </a:r>
            <a:r>
              <a:rPr lang="en-US" sz="2400" dirty="0"/>
              <a:t>(</a:t>
            </a:r>
            <a:r>
              <a:rPr lang="en-US" sz="2400" dirty="0" err="1"/>
              <a:t>conductoarele</a:t>
            </a:r>
            <a:r>
              <a:rPr lang="en-US" sz="2400" dirty="0"/>
              <a:t> de </a:t>
            </a:r>
            <a:r>
              <a:rPr lang="en-US" sz="2400" dirty="0" err="1"/>
              <a:t>cupru</a:t>
            </a:r>
            <a:r>
              <a:rPr lang="en-US" sz="2400" dirty="0"/>
              <a:t> nu </a:t>
            </a:r>
            <a:r>
              <a:rPr lang="en-US" sz="2400" dirty="0" err="1"/>
              <a:t>suportă</a:t>
            </a:r>
            <a:r>
              <a:rPr lang="en-US" sz="2400" dirty="0"/>
              <a:t> </a:t>
            </a:r>
            <a:r>
              <a:rPr lang="en-US" sz="2400" dirty="0" err="1" smtClean="0"/>
              <a:t>decât</a:t>
            </a:r>
            <a:r>
              <a:rPr lang="en-US" sz="2400" dirty="0" smtClean="0"/>
              <a:t> </a:t>
            </a:r>
            <a:r>
              <a:rPr lang="en-US" sz="2400" dirty="0" err="1" smtClean="0"/>
              <a:t>alungiri</a:t>
            </a:r>
            <a:r>
              <a:rPr lang="en-US" sz="2400" dirty="0" smtClean="0"/>
              <a:t> </a:t>
            </a:r>
            <a:r>
              <a:rPr lang="en-US" sz="2400" dirty="0" err="1"/>
              <a:t>foarte</a:t>
            </a:r>
            <a:r>
              <a:rPr lang="en-US" sz="2400" dirty="0"/>
              <a:t> </a:t>
            </a:r>
            <a:r>
              <a:rPr lang="en-US" sz="2400" dirty="0" err="1"/>
              <a:t>mici</a:t>
            </a:r>
            <a:r>
              <a:rPr lang="en-US" sz="2400" dirty="0" smtClean="0"/>
              <a:t>);</a:t>
            </a:r>
          </a:p>
          <a:p>
            <a:r>
              <a:rPr lang="en-US" sz="2400" i="1" dirty="0" err="1" smtClean="0"/>
              <a:t>rezistenţă</a:t>
            </a:r>
            <a:r>
              <a:rPr lang="en-US" sz="2400" i="1" dirty="0" smtClean="0"/>
              <a:t> </a:t>
            </a:r>
            <a:r>
              <a:rPr lang="en-US" sz="2400" i="1" dirty="0"/>
              <a:t>la </a:t>
            </a:r>
            <a:r>
              <a:rPr lang="en-US" sz="2400" i="1" dirty="0" err="1"/>
              <a:t>rupere</a:t>
            </a:r>
            <a:r>
              <a:rPr lang="en-US" sz="2400" i="1" dirty="0"/>
              <a:t> mare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/>
              <a:t>prezent</a:t>
            </a:r>
            <a:r>
              <a:rPr lang="en-US" sz="2400" dirty="0"/>
              <a:t>,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suporturi</a:t>
            </a:r>
            <a:r>
              <a:rPr lang="en-US" sz="2400" dirty="0"/>
              <a:t> se </a:t>
            </a:r>
            <a:r>
              <a:rPr lang="en-US" sz="2400" dirty="0" err="1"/>
              <a:t>folosesc</a:t>
            </a:r>
            <a:r>
              <a:rPr lang="en-US" sz="2400" dirty="0"/>
              <a:t>: </a:t>
            </a:r>
            <a:r>
              <a:rPr lang="en-US" sz="2400" dirty="0" err="1"/>
              <a:t>materiale</a:t>
            </a:r>
            <a:r>
              <a:rPr lang="en-US" sz="2400" dirty="0"/>
              <a:t> </a:t>
            </a:r>
            <a:r>
              <a:rPr lang="en-US" sz="2400" dirty="0" err="1"/>
              <a:t>stratificate</a:t>
            </a:r>
            <a:r>
              <a:rPr lang="en-US" sz="2400" dirty="0"/>
              <a:t>, </a:t>
            </a:r>
            <a:r>
              <a:rPr lang="en-US" sz="2400" dirty="0" err="1"/>
              <a:t>folii</a:t>
            </a:r>
            <a:r>
              <a:rPr lang="en-US" sz="2400" dirty="0"/>
              <a:t> de </a:t>
            </a:r>
            <a:r>
              <a:rPr lang="en-US" sz="2400" dirty="0" err="1"/>
              <a:t>mase</a:t>
            </a:r>
            <a:r>
              <a:rPr lang="en-US" sz="2400" dirty="0"/>
              <a:t> </a:t>
            </a:r>
            <a:r>
              <a:rPr lang="en-US" sz="2400" dirty="0" smtClean="0"/>
              <a:t>plastic </a:t>
            </a:r>
            <a:r>
              <a:rPr lang="en-US" sz="2400" dirty="0" err="1" smtClean="0"/>
              <a:t>termoplaste</a:t>
            </a:r>
            <a:r>
              <a:rPr lang="en-US" sz="2400" dirty="0" smtClean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termorigide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materiale</a:t>
            </a:r>
            <a:r>
              <a:rPr lang="en-US" sz="2400" dirty="0"/>
              <a:t> </a:t>
            </a:r>
            <a:r>
              <a:rPr lang="en-US" sz="2400" dirty="0" err="1"/>
              <a:t>ceramice</a:t>
            </a:r>
            <a:r>
              <a:rPr lang="en-US" sz="24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0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4141"/>
            <a:ext cx="12192000" cy="6783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err="1"/>
              <a:t>Materialele</a:t>
            </a:r>
            <a:r>
              <a:rPr lang="en-US" sz="2000" b="1" i="1" dirty="0"/>
              <a:t> </a:t>
            </a:r>
            <a:r>
              <a:rPr lang="en-US" sz="2000" b="1" i="1" dirty="0" err="1"/>
              <a:t>stratificate</a:t>
            </a:r>
            <a:r>
              <a:rPr lang="en-US" sz="2000" b="1" i="1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folosite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suporturi</a:t>
            </a:r>
            <a:r>
              <a:rPr lang="en-US" sz="2000" dirty="0"/>
              <a:t> </a:t>
            </a:r>
            <a:r>
              <a:rPr lang="en-US" sz="2000" dirty="0" err="1"/>
              <a:t>rigide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 smtClean="0"/>
              <a:t>tehnologii</a:t>
            </a:r>
            <a:r>
              <a:rPr lang="en-US" sz="2000" dirty="0" smtClean="0"/>
              <a:t> </a:t>
            </a:r>
            <a:r>
              <a:rPr lang="en-US" sz="2000" dirty="0" err="1" smtClean="0"/>
              <a:t>substractive</a:t>
            </a:r>
            <a:r>
              <a:rPr lang="en-US" sz="2000" dirty="0" smtClean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aditive</a:t>
            </a:r>
            <a:r>
              <a:rPr lang="en-US" sz="2000" dirty="0"/>
              <a:t>. </a:t>
            </a:r>
            <a:r>
              <a:rPr lang="en-US" sz="2000" dirty="0" err="1"/>
              <a:t>Acestea</a:t>
            </a:r>
            <a:r>
              <a:rPr lang="en-US" sz="2000" dirty="0"/>
              <a:t> se </a:t>
            </a:r>
            <a:r>
              <a:rPr lang="en-US" sz="2000" dirty="0" err="1"/>
              <a:t>fabrică</a:t>
            </a:r>
            <a:r>
              <a:rPr lang="en-US" sz="2000" dirty="0"/>
              <a:t> </a:t>
            </a:r>
            <a:r>
              <a:rPr lang="en-US" sz="2000" dirty="0" err="1"/>
              <a:t>dintr</a:t>
            </a:r>
            <a:r>
              <a:rPr lang="en-US" sz="2000" dirty="0"/>
              <a:t>-un material de </a:t>
            </a:r>
            <a:r>
              <a:rPr lang="en-US" sz="2000" dirty="0" err="1"/>
              <a:t>bază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starturi</a:t>
            </a:r>
            <a:r>
              <a:rPr lang="en-US" sz="2000" dirty="0"/>
              <a:t> (</a:t>
            </a:r>
            <a:r>
              <a:rPr lang="en-US" sz="2000" dirty="0" err="1"/>
              <a:t>hârtie</a:t>
            </a:r>
            <a:r>
              <a:rPr lang="en-US" sz="2000" dirty="0"/>
              <a:t>, </a:t>
            </a:r>
            <a:r>
              <a:rPr lang="en-US" sz="2000" dirty="0" err="1" smtClean="0"/>
              <a:t>ţesătură</a:t>
            </a:r>
            <a:r>
              <a:rPr lang="en-US" sz="2000" dirty="0" smtClean="0"/>
              <a:t> din </a:t>
            </a:r>
            <a:r>
              <a:rPr lang="en-US" sz="2000" dirty="0" err="1"/>
              <a:t>fibre</a:t>
            </a:r>
            <a:r>
              <a:rPr lang="en-US" sz="2000" dirty="0"/>
              <a:t> de </a:t>
            </a:r>
            <a:r>
              <a:rPr lang="en-US" sz="2000" dirty="0" err="1"/>
              <a:t>sticlă</a:t>
            </a:r>
            <a:r>
              <a:rPr lang="en-US" sz="2000" dirty="0"/>
              <a:t>) impregnate cu </a:t>
            </a:r>
            <a:r>
              <a:rPr lang="en-US" sz="2000" dirty="0" err="1"/>
              <a:t>materiale</a:t>
            </a:r>
            <a:r>
              <a:rPr lang="en-US" sz="2000" dirty="0"/>
              <a:t> de </a:t>
            </a:r>
            <a:r>
              <a:rPr lang="en-US" sz="2000" dirty="0" err="1"/>
              <a:t>umplutură</a:t>
            </a:r>
            <a:r>
              <a:rPr lang="en-US" sz="2000" dirty="0"/>
              <a:t> (</a:t>
            </a:r>
            <a:r>
              <a:rPr lang="en-US" sz="2000" dirty="0" err="1"/>
              <a:t>lianţi</a:t>
            </a:r>
            <a:r>
              <a:rPr lang="en-US" sz="2000" dirty="0"/>
              <a:t>, </a:t>
            </a:r>
            <a:r>
              <a:rPr lang="en-US" sz="2000" dirty="0" err="1"/>
              <a:t>răşini</a:t>
            </a:r>
            <a:r>
              <a:rPr lang="en-US" sz="2000" dirty="0"/>
              <a:t>)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tratate</a:t>
            </a:r>
            <a:r>
              <a:rPr lang="en-US" sz="2000" dirty="0"/>
              <a:t> </a:t>
            </a:r>
            <a:r>
              <a:rPr lang="en-US" sz="2000" dirty="0" err="1"/>
              <a:t>termice</a:t>
            </a:r>
            <a:r>
              <a:rPr lang="en-US" sz="2000" dirty="0"/>
              <a:t> </a:t>
            </a:r>
            <a:r>
              <a:rPr lang="en-US" sz="2000" dirty="0" smtClean="0"/>
              <a:t>sub </a:t>
            </a:r>
            <a:r>
              <a:rPr lang="en-US" sz="2000" dirty="0" err="1" smtClean="0"/>
              <a:t>presiune</a:t>
            </a:r>
            <a:r>
              <a:rPr lang="en-US" sz="2000" dirty="0"/>
              <a:t>.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cazul</a:t>
            </a:r>
            <a:r>
              <a:rPr lang="en-US" sz="2000" dirty="0"/>
              <a:t> </a:t>
            </a:r>
            <a:r>
              <a:rPr lang="en-US" sz="2000" dirty="0" err="1"/>
              <a:t>semifabricatelor</a:t>
            </a:r>
            <a:r>
              <a:rPr lang="en-US" sz="2000" dirty="0"/>
              <a:t> placate, </a:t>
            </a:r>
            <a:r>
              <a:rPr lang="en-US" sz="2000" dirty="0" err="1"/>
              <a:t>înainte</a:t>
            </a:r>
            <a:r>
              <a:rPr lang="en-US" sz="2000" dirty="0"/>
              <a:t> de tartare </a:t>
            </a:r>
            <a:r>
              <a:rPr lang="en-US" sz="2000" dirty="0" err="1"/>
              <a:t>termică</a:t>
            </a:r>
            <a:r>
              <a:rPr lang="en-US" sz="2000" dirty="0"/>
              <a:t>, se </a:t>
            </a:r>
            <a:r>
              <a:rPr lang="en-US" sz="2000" dirty="0" err="1"/>
              <a:t>execută</a:t>
            </a:r>
            <a:r>
              <a:rPr lang="en-US" sz="2000" dirty="0"/>
              <a:t> </a:t>
            </a:r>
            <a:r>
              <a:rPr lang="en-US" sz="2000" dirty="0" err="1"/>
              <a:t>acoperirea</a:t>
            </a:r>
            <a:r>
              <a:rPr lang="en-US" sz="2000" dirty="0"/>
              <a:t> </a:t>
            </a:r>
            <a:r>
              <a:rPr lang="en-US" sz="2000" dirty="0" smtClean="0"/>
              <a:t>cu </a:t>
            </a:r>
            <a:r>
              <a:rPr lang="en-US" sz="2000" dirty="0" err="1" smtClean="0"/>
              <a:t>folii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cupru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din </a:t>
            </a:r>
            <a:r>
              <a:rPr lang="en-US" sz="2000" dirty="0" err="1"/>
              <a:t>ambele</a:t>
            </a:r>
            <a:r>
              <a:rPr lang="en-US" sz="2000" dirty="0"/>
              <a:t> </a:t>
            </a:r>
            <a:r>
              <a:rPr lang="en-US" sz="2000" dirty="0" err="1"/>
              <a:t>feţe</a:t>
            </a:r>
            <a:r>
              <a:rPr lang="en-US" sz="2000" dirty="0"/>
              <a:t>. </a:t>
            </a:r>
            <a:r>
              <a:rPr lang="en-US" sz="2000" dirty="0" err="1"/>
              <a:t>Stratificatele</a:t>
            </a:r>
            <a:r>
              <a:rPr lang="en-US" sz="2000" dirty="0"/>
              <a:t> se </a:t>
            </a:r>
            <a:r>
              <a:rPr lang="en-US" sz="2000" dirty="0" err="1"/>
              <a:t>livrează</a:t>
            </a:r>
            <a:r>
              <a:rPr lang="en-US" sz="2000" dirty="0"/>
              <a:t> sub </a:t>
            </a:r>
            <a:r>
              <a:rPr lang="en-US" sz="2000" dirty="0" err="1"/>
              <a:t>formă</a:t>
            </a:r>
            <a:r>
              <a:rPr lang="en-US" sz="2000" dirty="0"/>
              <a:t> de </a:t>
            </a:r>
            <a:r>
              <a:rPr lang="en-US" sz="2000" dirty="0" err="1"/>
              <a:t>plăci</a:t>
            </a:r>
            <a:r>
              <a:rPr lang="en-US" sz="2000" dirty="0"/>
              <a:t>, </a:t>
            </a:r>
            <a:r>
              <a:rPr lang="en-US" sz="2000" dirty="0" smtClean="0"/>
              <a:t>cu </a:t>
            </a:r>
            <a:r>
              <a:rPr lang="en-US" sz="2000" dirty="0" err="1" smtClean="0"/>
              <a:t>dimensiuni</a:t>
            </a:r>
            <a:r>
              <a:rPr lang="en-US" sz="2000" dirty="0" smtClean="0"/>
              <a:t> </a:t>
            </a:r>
            <a:r>
              <a:rPr lang="en-US" sz="2000" dirty="0" err="1"/>
              <a:t>maxime</a:t>
            </a:r>
            <a:r>
              <a:rPr lang="en-US" sz="2000" dirty="0"/>
              <a:t> de 2000x2000 mm. </a:t>
            </a:r>
            <a:r>
              <a:rPr lang="en-US" sz="2000" dirty="0" err="1"/>
              <a:t>Grosimile</a:t>
            </a:r>
            <a:r>
              <a:rPr lang="en-US" sz="2000" dirty="0"/>
              <a:t> </a:t>
            </a:r>
            <a:r>
              <a:rPr lang="en-US" sz="2000" dirty="0" err="1"/>
              <a:t>plăcilor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de 0.5 ... 3.2 mm;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cablaje</a:t>
            </a:r>
            <a:r>
              <a:rPr lang="en-US" sz="2000" dirty="0" smtClean="0"/>
              <a:t> </a:t>
            </a:r>
            <a:r>
              <a:rPr lang="en-US" sz="2000" dirty="0"/>
              <a:t>mono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dublu</a:t>
            </a:r>
            <a:r>
              <a:rPr lang="en-US" sz="2000" dirty="0"/>
              <a:t> start </a:t>
            </a:r>
            <a:r>
              <a:rPr lang="en-US" sz="2000" dirty="0" err="1"/>
              <a:t>grosimile</a:t>
            </a:r>
            <a:r>
              <a:rPr lang="en-US" sz="2000" dirty="0"/>
              <a:t> </a:t>
            </a:r>
            <a:r>
              <a:rPr lang="en-US" sz="2000" dirty="0" err="1"/>
              <a:t>uzuale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de 1.2 – 1.8 mm. </a:t>
            </a:r>
            <a:r>
              <a:rPr lang="en-US" sz="2000" dirty="0" err="1"/>
              <a:t>Abaterile</a:t>
            </a:r>
            <a:r>
              <a:rPr lang="en-US" sz="2000" dirty="0"/>
              <a:t> </a:t>
            </a:r>
            <a:r>
              <a:rPr lang="en-US" sz="2000" dirty="0" err="1"/>
              <a:t>admise</a:t>
            </a:r>
            <a:r>
              <a:rPr lang="en-US" sz="2000" dirty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grosime</a:t>
            </a:r>
            <a:r>
              <a:rPr lang="en-US" sz="2000" dirty="0" smtClean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mici</a:t>
            </a:r>
            <a:r>
              <a:rPr lang="en-US" sz="2000" dirty="0"/>
              <a:t> ± 0.05 ... ± 0.1 mm.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83" y="1917934"/>
            <a:ext cx="11260153" cy="44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9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504507" cy="6828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3700" y="0"/>
            <a:ext cx="6347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Suporturile</a:t>
            </a:r>
            <a:r>
              <a:rPr lang="en-US" b="1" i="1" dirty="0"/>
              <a:t> </a:t>
            </a:r>
            <a:r>
              <a:rPr lang="en-US" b="1" i="1" dirty="0" err="1"/>
              <a:t>ceramice</a:t>
            </a:r>
            <a:r>
              <a:rPr lang="en-US" b="1" i="1" dirty="0"/>
              <a:t> </a:t>
            </a:r>
            <a:r>
              <a:rPr lang="en-US" dirty="0"/>
              <a:t>se </a:t>
            </a:r>
            <a:r>
              <a:rPr lang="en-US" dirty="0" err="1"/>
              <a:t>fabrică</a:t>
            </a:r>
            <a:r>
              <a:rPr lang="en-US" dirty="0"/>
              <a:t> din </a:t>
            </a:r>
            <a:r>
              <a:rPr lang="en-US" dirty="0" err="1"/>
              <a:t>pastă</a:t>
            </a:r>
            <a:r>
              <a:rPr lang="en-US" dirty="0"/>
              <a:t> de </a:t>
            </a:r>
            <a:r>
              <a:rPr lang="en-US" dirty="0" err="1"/>
              <a:t>oxizi</a:t>
            </a:r>
            <a:r>
              <a:rPr lang="en-US" dirty="0"/>
              <a:t> de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beriliu</a:t>
            </a:r>
            <a:r>
              <a:rPr lang="en-US" dirty="0"/>
              <a:t>, </a:t>
            </a:r>
            <a:r>
              <a:rPr lang="en-US" dirty="0" err="1"/>
              <a:t>coaptă</a:t>
            </a:r>
            <a:r>
              <a:rPr lang="en-US" dirty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temperaturi</a:t>
            </a:r>
            <a:r>
              <a:rPr lang="en-US" dirty="0" smtClean="0"/>
              <a:t> </a:t>
            </a:r>
            <a:r>
              <a:rPr lang="en-US" dirty="0" err="1"/>
              <a:t>peste</a:t>
            </a:r>
            <a:r>
              <a:rPr lang="en-US" dirty="0"/>
              <a:t> 1000ºC </a:t>
            </a:r>
            <a:r>
              <a:rPr lang="en-US" dirty="0" err="1"/>
              <a:t>şi</a:t>
            </a:r>
            <a:r>
              <a:rPr lang="en-US" dirty="0"/>
              <a:t> au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 </a:t>
            </a:r>
            <a:r>
              <a:rPr lang="en-US" dirty="0" err="1"/>
              <a:t>proprietăţi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termice</a:t>
            </a:r>
            <a:r>
              <a:rPr lang="en-US" dirty="0"/>
              <a:t>, </a:t>
            </a:r>
            <a:r>
              <a:rPr lang="en-US" dirty="0" err="1"/>
              <a:t>rezistenţă</a:t>
            </a:r>
            <a:r>
              <a:rPr lang="en-US" dirty="0"/>
              <a:t> </a:t>
            </a:r>
            <a:r>
              <a:rPr lang="en-US" dirty="0" err="1" smtClean="0"/>
              <a:t>mecanică</a:t>
            </a:r>
            <a:r>
              <a:rPr lang="en-US" dirty="0" smtClean="0"/>
              <a:t> mare </a:t>
            </a:r>
            <a:r>
              <a:rPr lang="en-US" dirty="0"/>
              <a:t>la </a:t>
            </a:r>
            <a:r>
              <a:rPr lang="en-US" dirty="0" err="1"/>
              <a:t>întindere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presare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nu </a:t>
            </a:r>
            <a:r>
              <a:rPr lang="en-US" dirty="0" err="1"/>
              <a:t>rezistă</a:t>
            </a:r>
            <a:r>
              <a:rPr lang="en-US" dirty="0"/>
              <a:t> la </a:t>
            </a:r>
            <a:r>
              <a:rPr lang="en-US" dirty="0" err="1"/>
              <a:t>îndoire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la </a:t>
            </a:r>
            <a:r>
              <a:rPr lang="en-US" dirty="0" err="1"/>
              <a:t>şocuri</a:t>
            </a:r>
            <a:r>
              <a:rPr lang="en-US" dirty="0"/>
              <a:t> (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casante</a:t>
            </a:r>
            <a:r>
              <a:rPr lang="en-US" dirty="0"/>
              <a:t>). </a:t>
            </a:r>
            <a:r>
              <a:rPr lang="en-US" dirty="0" err="1"/>
              <a:t>Suporturile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ceramice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produc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plăcuţe</a:t>
            </a:r>
            <a:r>
              <a:rPr lang="en-US" dirty="0"/>
              <a:t> de maximum 100x100mm, cu </a:t>
            </a:r>
            <a:r>
              <a:rPr lang="en-US" dirty="0" err="1"/>
              <a:t>grosimi</a:t>
            </a:r>
            <a:r>
              <a:rPr lang="en-US" dirty="0"/>
              <a:t> de 0,8 –</a:t>
            </a:r>
            <a:r>
              <a:rPr lang="en-US" dirty="0" smtClean="0"/>
              <a:t>3mm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folosesc</a:t>
            </a:r>
            <a:r>
              <a:rPr lang="en-US" dirty="0"/>
              <a:t> cu </a:t>
            </a:r>
            <a:r>
              <a:rPr lang="en-US" dirty="0" err="1"/>
              <a:t>precădere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cablaje</a:t>
            </a:r>
            <a:r>
              <a:rPr lang="en-US" dirty="0"/>
              <a:t> </a:t>
            </a:r>
            <a:r>
              <a:rPr lang="en-US" dirty="0" err="1"/>
              <a:t>realizate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de </a:t>
            </a:r>
            <a:r>
              <a:rPr lang="en-US" dirty="0" err="1"/>
              <a:t>sinteză</a:t>
            </a:r>
            <a:r>
              <a:rPr lang="en-US" dirty="0"/>
              <a:t>.</a:t>
            </a:r>
            <a:br>
              <a:rPr lang="en-US" dirty="0"/>
            </a:br>
            <a:r>
              <a:rPr lang="en-US" b="1" i="1" dirty="0" err="1"/>
              <a:t>Suporturile</a:t>
            </a:r>
            <a:r>
              <a:rPr lang="en-US" b="1" i="1" dirty="0"/>
              <a:t> </a:t>
            </a:r>
            <a:r>
              <a:rPr lang="en-US" b="1" i="1" dirty="0" err="1"/>
              <a:t>pentru</a:t>
            </a:r>
            <a:r>
              <a:rPr lang="en-US" b="1" i="1" dirty="0"/>
              <a:t> </a:t>
            </a:r>
            <a:r>
              <a:rPr lang="en-US" b="1" i="1" dirty="0" err="1"/>
              <a:t>cablaje</a:t>
            </a:r>
            <a:r>
              <a:rPr lang="en-US" b="1" i="1" dirty="0"/>
              <a:t> </a:t>
            </a:r>
            <a:r>
              <a:rPr lang="en-US" b="1" i="1" dirty="0" err="1"/>
              <a:t>flexibile</a:t>
            </a:r>
            <a:r>
              <a:rPr lang="en-US" b="1" i="1" dirty="0"/>
              <a:t> </a:t>
            </a:r>
            <a:r>
              <a:rPr lang="en-US" dirty="0"/>
              <a:t>se </a:t>
            </a:r>
            <a:r>
              <a:rPr lang="en-US" dirty="0" err="1"/>
              <a:t>realizează</a:t>
            </a:r>
            <a:r>
              <a:rPr lang="en-US" dirty="0"/>
              <a:t> din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stratificate</a:t>
            </a:r>
            <a:r>
              <a:rPr lang="en-US" dirty="0"/>
              <a:t>, din </a:t>
            </a:r>
            <a:r>
              <a:rPr lang="en-US" dirty="0" err="1" smtClean="0"/>
              <a:t>mase</a:t>
            </a:r>
            <a:r>
              <a:rPr lang="en-US" dirty="0" smtClean="0"/>
              <a:t> </a:t>
            </a:r>
            <a:r>
              <a:rPr lang="en-US" dirty="0" err="1" smtClean="0"/>
              <a:t>plastice</a:t>
            </a:r>
            <a:r>
              <a:rPr lang="en-US" dirty="0" smtClean="0"/>
              <a:t> </a:t>
            </a:r>
            <a:r>
              <a:rPr lang="en-US" dirty="0" err="1"/>
              <a:t>termoplaste</a:t>
            </a:r>
            <a:r>
              <a:rPr lang="en-US" dirty="0"/>
              <a:t> (</a:t>
            </a:r>
            <a:r>
              <a:rPr lang="en-US" dirty="0" err="1"/>
              <a:t>rar</a:t>
            </a:r>
            <a:r>
              <a:rPr lang="en-US" dirty="0"/>
              <a:t>)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termorigide</a:t>
            </a:r>
            <a:r>
              <a:rPr lang="en-US" dirty="0"/>
              <a:t>,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folii</a:t>
            </a:r>
            <a:r>
              <a:rPr lang="en-US" dirty="0"/>
              <a:t> cu </a:t>
            </a:r>
            <a:r>
              <a:rPr lang="en-US" dirty="0" err="1"/>
              <a:t>grosimi</a:t>
            </a:r>
            <a:r>
              <a:rPr lang="en-US" dirty="0"/>
              <a:t> de 0,5 – 1,5mm. </a:t>
            </a:r>
            <a:r>
              <a:rPr lang="en-US" dirty="0" err="1"/>
              <a:t>Foliile</a:t>
            </a:r>
            <a:r>
              <a:rPr lang="en-US" dirty="0"/>
              <a:t> </a:t>
            </a:r>
            <a:r>
              <a:rPr lang="en-US" dirty="0" err="1"/>
              <a:t>stratificate</a:t>
            </a:r>
            <a:r>
              <a:rPr lang="en-US" dirty="0"/>
              <a:t> se </a:t>
            </a:r>
            <a:r>
              <a:rPr lang="en-US" dirty="0" err="1"/>
              <a:t>fac</a:t>
            </a:r>
            <a:r>
              <a:rPr lang="en-US" dirty="0"/>
              <a:t> din </a:t>
            </a:r>
            <a:r>
              <a:rPr lang="en-US" dirty="0" err="1"/>
              <a:t>ţesătură</a:t>
            </a:r>
            <a:r>
              <a:rPr lang="en-US" dirty="0"/>
              <a:t> din </a:t>
            </a:r>
            <a:r>
              <a:rPr lang="en-US" dirty="0" err="1"/>
              <a:t>fibre</a:t>
            </a:r>
            <a:r>
              <a:rPr lang="en-US" dirty="0"/>
              <a:t> de </a:t>
            </a:r>
            <a:r>
              <a:rPr lang="en-US" dirty="0" err="1"/>
              <a:t>sticlă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rară</a:t>
            </a:r>
            <a:r>
              <a:rPr lang="en-US" dirty="0"/>
              <a:t>, </a:t>
            </a:r>
            <a:r>
              <a:rPr lang="en-US" dirty="0" err="1"/>
              <a:t>impregnată</a:t>
            </a:r>
            <a:r>
              <a:rPr lang="en-US" dirty="0"/>
              <a:t> cu </a:t>
            </a:r>
            <a:r>
              <a:rPr lang="en-US" dirty="0" err="1"/>
              <a:t>răşină</a:t>
            </a:r>
            <a:r>
              <a:rPr lang="en-US" dirty="0"/>
              <a:t> </a:t>
            </a:r>
            <a:r>
              <a:rPr lang="en-US" dirty="0" err="1" smtClean="0"/>
              <a:t>epoxidică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/>
              <a:t>au </a:t>
            </a:r>
            <a:r>
              <a:rPr lang="en-US" dirty="0" err="1"/>
              <a:t>flexibilitatea</a:t>
            </a:r>
            <a:r>
              <a:rPr lang="en-US" dirty="0"/>
              <a:t> </a:t>
            </a:r>
            <a:r>
              <a:rPr lang="en-US" dirty="0" err="1"/>
              <a:t>destul</a:t>
            </a:r>
            <a:r>
              <a:rPr lang="en-US" dirty="0"/>
              <a:t> de </a:t>
            </a:r>
            <a:r>
              <a:rPr lang="en-US" dirty="0" err="1"/>
              <a:t>bună</a:t>
            </a:r>
            <a:r>
              <a:rPr lang="en-US" dirty="0"/>
              <a:t> (</a:t>
            </a:r>
            <a:r>
              <a:rPr lang="en-US" dirty="0" err="1"/>
              <a:t>raza</a:t>
            </a:r>
            <a:r>
              <a:rPr lang="en-US" dirty="0"/>
              <a:t> </a:t>
            </a:r>
            <a:r>
              <a:rPr lang="en-US" dirty="0" err="1"/>
              <a:t>minimă</a:t>
            </a:r>
            <a:r>
              <a:rPr lang="en-US" dirty="0"/>
              <a:t> de </a:t>
            </a:r>
            <a:r>
              <a:rPr lang="en-US" dirty="0" err="1"/>
              <a:t>curbură</a:t>
            </a:r>
            <a:r>
              <a:rPr lang="en-US" dirty="0"/>
              <a:t> circa 2mm).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masele</a:t>
            </a:r>
            <a:r>
              <a:rPr lang="en-US" dirty="0"/>
              <a:t> </a:t>
            </a:r>
            <a:r>
              <a:rPr lang="en-US" dirty="0" err="1" smtClean="0"/>
              <a:t>plastice</a:t>
            </a:r>
            <a:r>
              <a:rPr lang="en-US" dirty="0" smtClean="0"/>
              <a:t>  </a:t>
            </a:r>
            <a:r>
              <a:rPr lang="en-US" dirty="0" err="1" smtClean="0"/>
              <a:t>termorigide</a:t>
            </a:r>
            <a:r>
              <a:rPr lang="en-US" dirty="0"/>
              <a:t>, des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poliimidele</a:t>
            </a:r>
            <a:r>
              <a:rPr lang="en-US" dirty="0"/>
              <a:t> (</a:t>
            </a:r>
            <a:r>
              <a:rPr lang="en-US" dirty="0" err="1"/>
              <a:t>Kapton</a:t>
            </a:r>
            <a:r>
              <a:rPr lang="en-US" dirty="0"/>
              <a:t>), cu </a:t>
            </a:r>
            <a:r>
              <a:rPr lang="en-US" dirty="0" err="1"/>
              <a:t>bune</a:t>
            </a:r>
            <a:r>
              <a:rPr lang="en-US" dirty="0"/>
              <a:t> </a:t>
            </a:r>
            <a:r>
              <a:rPr lang="en-US" dirty="0" err="1"/>
              <a:t>însuşiri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(</a:t>
            </a:r>
            <a:r>
              <a:rPr lang="el-GR" b="1" i="1" dirty="0"/>
              <a:t>ε</a:t>
            </a:r>
            <a:r>
              <a:rPr lang="en-US" b="1" i="1" dirty="0"/>
              <a:t>r </a:t>
            </a:r>
            <a:r>
              <a:rPr lang="en-US" b="1" dirty="0"/>
              <a:t>= 3,3 –3,7</a:t>
            </a:r>
            <a:r>
              <a:rPr lang="en-US" dirty="0" smtClean="0"/>
              <a:t>, </a:t>
            </a:r>
            <a:r>
              <a:rPr lang="en-US" b="1" i="1" dirty="0" err="1" smtClean="0"/>
              <a:t>tg</a:t>
            </a:r>
            <a:r>
              <a:rPr lang="el-GR" b="1" i="1" dirty="0"/>
              <a:t>δ </a:t>
            </a:r>
            <a:r>
              <a:rPr lang="el-GR" b="1" dirty="0"/>
              <a:t>= 0,008</a:t>
            </a:r>
            <a:r>
              <a:rPr lang="el-GR" dirty="0"/>
              <a:t>), </a:t>
            </a:r>
            <a:r>
              <a:rPr lang="en-US" dirty="0" err="1"/>
              <a:t>termice</a:t>
            </a:r>
            <a:r>
              <a:rPr lang="en-US" dirty="0"/>
              <a:t> (</a:t>
            </a:r>
            <a:r>
              <a:rPr lang="en-US" dirty="0" err="1"/>
              <a:t>rezistă</a:t>
            </a:r>
            <a:r>
              <a:rPr lang="en-US" dirty="0"/>
              <a:t> la </a:t>
            </a:r>
            <a:r>
              <a:rPr lang="en-US" dirty="0" err="1"/>
              <a:t>peste</a:t>
            </a:r>
            <a:r>
              <a:rPr lang="en-US" dirty="0"/>
              <a:t> 400ºC)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en-US" dirty="0"/>
              <a:t> (</a:t>
            </a:r>
            <a:r>
              <a:rPr lang="en-US" dirty="0" err="1"/>
              <a:t>comparabile</a:t>
            </a:r>
            <a:r>
              <a:rPr lang="en-US" dirty="0"/>
              <a:t> cu ale </a:t>
            </a:r>
            <a:r>
              <a:rPr lang="en-US" dirty="0" err="1"/>
              <a:t>foliilor</a:t>
            </a:r>
            <a:r>
              <a:rPr lang="en-US" dirty="0"/>
              <a:t> </a:t>
            </a:r>
            <a:r>
              <a:rPr lang="en-US" dirty="0" err="1"/>
              <a:t>stratificate</a:t>
            </a:r>
            <a:r>
              <a:rPr lang="en-US" dirty="0"/>
              <a:t> cu </a:t>
            </a:r>
            <a:r>
              <a:rPr lang="en-US" dirty="0" err="1"/>
              <a:t>răşină</a:t>
            </a:r>
            <a:r>
              <a:rPr lang="en-US" dirty="0"/>
              <a:t> </a:t>
            </a:r>
            <a:r>
              <a:rPr lang="en-US" dirty="0" err="1"/>
              <a:t>epoxidică</a:t>
            </a:r>
            <a:r>
              <a:rPr lang="en-US" dirty="0"/>
              <a:t>), </a:t>
            </a:r>
            <a:r>
              <a:rPr lang="en-US" dirty="0" err="1"/>
              <a:t>asigurând</a:t>
            </a:r>
            <a:r>
              <a:rPr lang="en-US" dirty="0"/>
              <a:t> o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aderenţă</a:t>
            </a:r>
            <a:r>
              <a:rPr lang="en-US" dirty="0"/>
              <a:t> a </a:t>
            </a:r>
            <a:r>
              <a:rPr lang="en-US" dirty="0" err="1"/>
              <a:t>conductoarelor</a:t>
            </a:r>
            <a:r>
              <a:rPr lang="en-US" dirty="0"/>
              <a:t>. Mai </a:t>
            </a:r>
            <a:r>
              <a:rPr lang="en-US" dirty="0" err="1"/>
              <a:t>rar</a:t>
            </a:r>
            <a:r>
              <a:rPr lang="en-US" dirty="0"/>
              <a:t> se </a:t>
            </a:r>
            <a:r>
              <a:rPr lang="en-US" dirty="0" err="1"/>
              <a:t>folosesc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foliile</a:t>
            </a:r>
            <a:r>
              <a:rPr lang="en-US" dirty="0"/>
              <a:t> din Teflon (</a:t>
            </a:r>
            <a:r>
              <a:rPr lang="en-US" dirty="0" err="1"/>
              <a:t>politetrafluoretilenă</a:t>
            </a:r>
            <a:r>
              <a:rPr lang="en-US" dirty="0"/>
              <a:t> – PTFE).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masele</a:t>
            </a:r>
            <a:r>
              <a:rPr lang="en-US" dirty="0"/>
              <a:t> </a:t>
            </a:r>
            <a:r>
              <a:rPr lang="en-US" dirty="0" err="1"/>
              <a:t>plastice</a:t>
            </a:r>
            <a:r>
              <a:rPr lang="en-US" dirty="0"/>
              <a:t> </a:t>
            </a:r>
            <a:r>
              <a:rPr lang="en-US" dirty="0" err="1"/>
              <a:t>termoplaste</a:t>
            </a:r>
            <a:r>
              <a:rPr lang="en-US" dirty="0"/>
              <a:t>, </a:t>
            </a:r>
            <a:r>
              <a:rPr lang="en-US" dirty="0" smtClean="0"/>
              <a:t>se </a:t>
            </a:r>
            <a:r>
              <a:rPr lang="en-US" dirty="0" err="1" smtClean="0"/>
              <a:t>utilizează</a:t>
            </a:r>
            <a:r>
              <a:rPr lang="en-US" dirty="0" smtClean="0"/>
              <a:t> </a:t>
            </a:r>
            <a:r>
              <a:rPr lang="en-US" dirty="0" err="1"/>
              <a:t>poliamidele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poliesteri</a:t>
            </a:r>
            <a:r>
              <a:rPr lang="en-US" dirty="0"/>
              <a:t> (PETP – Mylar, ..) </a:t>
            </a:r>
          </a:p>
        </p:txBody>
      </p:sp>
    </p:spTree>
    <p:extLst>
      <p:ext uri="{BB962C8B-B14F-4D97-AF65-F5344CB8AC3E}">
        <p14:creationId xmlns:p14="http://schemas.microsoft.com/office/powerpoint/2010/main" val="248702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" y="0"/>
            <a:ext cx="11839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Materiale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conductoare</a:t>
            </a:r>
            <a:r>
              <a:rPr lang="en-US" b="1" dirty="0"/>
              <a:t> </a:t>
            </a:r>
            <a:r>
              <a:rPr lang="en-US" b="1" dirty="0" err="1"/>
              <a:t>imprimate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conductoare</a:t>
            </a:r>
            <a:r>
              <a:rPr lang="en-US" dirty="0"/>
              <a:t> </a:t>
            </a:r>
            <a:r>
              <a:rPr lang="en-US" dirty="0" err="1"/>
              <a:t>imprimate</a:t>
            </a:r>
            <a:r>
              <a:rPr lang="en-US" dirty="0"/>
              <a:t>, de </a:t>
            </a:r>
            <a:r>
              <a:rPr lang="en-US" dirty="0" err="1"/>
              <a:t>departe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material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cuprul</a:t>
            </a:r>
            <a:r>
              <a:rPr lang="en-US" dirty="0"/>
              <a:t> </a:t>
            </a:r>
            <a:r>
              <a:rPr lang="en-US" dirty="0" smtClean="0"/>
              <a:t>cu </a:t>
            </a:r>
            <a:r>
              <a:rPr lang="en-US" dirty="0" err="1" smtClean="0"/>
              <a:t>puritate</a:t>
            </a:r>
            <a:r>
              <a:rPr lang="en-US" dirty="0" smtClean="0"/>
              <a:t> </a:t>
            </a:r>
            <a:r>
              <a:rPr lang="en-US" dirty="0" err="1"/>
              <a:t>electrotehnică</a:t>
            </a:r>
            <a:r>
              <a:rPr lang="en-US" dirty="0"/>
              <a:t> (</a:t>
            </a:r>
            <a:r>
              <a:rPr lang="en-US" dirty="0" err="1"/>
              <a:t>peste</a:t>
            </a:r>
            <a:r>
              <a:rPr lang="en-US" dirty="0"/>
              <a:t> 99,5 %).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rar</a:t>
            </a:r>
            <a:r>
              <a:rPr lang="en-US" dirty="0"/>
              <a:t> se </a:t>
            </a:r>
            <a:r>
              <a:rPr lang="en-US" dirty="0" err="1"/>
              <a:t>foloseşte</a:t>
            </a:r>
            <a:r>
              <a:rPr lang="en-US" dirty="0"/>
              <a:t> </a:t>
            </a:r>
            <a:r>
              <a:rPr lang="en-US" dirty="0" err="1"/>
              <a:t>argintul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sinteză</a:t>
            </a:r>
            <a:r>
              <a:rPr lang="en-US" dirty="0"/>
              <a:t>).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metale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practic</a:t>
            </a:r>
            <a:r>
              <a:rPr lang="en-US" dirty="0"/>
              <a:t> </a:t>
            </a:r>
            <a:r>
              <a:rPr lang="en-US" dirty="0" err="1"/>
              <a:t>neutilizate</a:t>
            </a:r>
            <a:r>
              <a:rPr lang="en-US" dirty="0"/>
              <a:t> (</a:t>
            </a:r>
            <a:r>
              <a:rPr lang="en-US" dirty="0" err="1"/>
              <a:t>exceptând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tehnologiei</a:t>
            </a:r>
            <a:r>
              <a:rPr lang="en-US" dirty="0"/>
              <a:t> </a:t>
            </a:r>
            <a:r>
              <a:rPr lang="en-US" dirty="0" err="1"/>
              <a:t>purilor</a:t>
            </a:r>
            <a:r>
              <a:rPr lang="en-US" dirty="0"/>
              <a:t> </a:t>
            </a:r>
            <a:r>
              <a:rPr lang="en-US" dirty="0" err="1"/>
              <a:t>subţiri</a:t>
            </a:r>
            <a:r>
              <a:rPr lang="en-US" dirty="0" smtClean="0"/>
              <a:t>). </a:t>
            </a:r>
            <a:r>
              <a:rPr lang="en-US" dirty="0" err="1" smtClean="0"/>
              <a:t>Foaia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cupru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acoperirea</a:t>
            </a:r>
            <a:r>
              <a:rPr lang="en-US" dirty="0"/>
              <a:t> </a:t>
            </a:r>
            <a:r>
              <a:rPr lang="en-US" dirty="0" err="1"/>
              <a:t>semifabricatelor</a:t>
            </a:r>
            <a:r>
              <a:rPr lang="en-US" dirty="0"/>
              <a:t> placate are </a:t>
            </a:r>
            <a:r>
              <a:rPr lang="en-US" dirty="0" err="1"/>
              <a:t>grosimi</a:t>
            </a:r>
            <a:r>
              <a:rPr lang="en-US" dirty="0"/>
              <a:t> de 5 ... 100µm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jur</a:t>
            </a:r>
            <a:r>
              <a:rPr lang="en-US" dirty="0"/>
              <a:t> de 35µm; </a:t>
            </a:r>
            <a:r>
              <a:rPr lang="en-US" dirty="0" err="1"/>
              <a:t>grosimile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nu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 smtClean="0"/>
              <a:t>rezistenţa</a:t>
            </a:r>
            <a:r>
              <a:rPr lang="en-US" dirty="0" smtClean="0"/>
              <a:t> </a:t>
            </a:r>
            <a:r>
              <a:rPr lang="en-US" dirty="0" err="1" smtClean="0"/>
              <a:t>suficientă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conductoarele</a:t>
            </a:r>
            <a:r>
              <a:rPr lang="en-US" dirty="0"/>
              <a:t> se </a:t>
            </a:r>
            <a:r>
              <a:rPr lang="en-US" dirty="0" err="1"/>
              <a:t>desprind</a:t>
            </a:r>
            <a:r>
              <a:rPr lang="en-US" dirty="0"/>
              <a:t> </a:t>
            </a:r>
            <a:r>
              <a:rPr lang="en-US" dirty="0" err="1"/>
              <a:t>uşor</a:t>
            </a:r>
            <a:r>
              <a:rPr lang="en-US" dirty="0"/>
              <a:t> de </a:t>
            </a:r>
            <a:r>
              <a:rPr lang="en-US" dirty="0" err="1"/>
              <a:t>suport</a:t>
            </a:r>
            <a:r>
              <a:rPr lang="en-US" dirty="0"/>
              <a:t>, se </a:t>
            </a:r>
            <a:r>
              <a:rPr lang="en-US" dirty="0" err="1"/>
              <a:t>rup</a:t>
            </a:r>
            <a:r>
              <a:rPr lang="en-US" dirty="0"/>
              <a:t> la </a:t>
            </a:r>
            <a:r>
              <a:rPr lang="en-US" dirty="0" err="1"/>
              <a:t>lipire</a:t>
            </a:r>
            <a:r>
              <a:rPr lang="en-US" dirty="0"/>
              <a:t>, ...)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folosesc</a:t>
            </a:r>
            <a:r>
              <a:rPr lang="en-US" dirty="0"/>
              <a:t> </a:t>
            </a:r>
            <a:r>
              <a:rPr lang="en-US" dirty="0" err="1" smtClean="0"/>
              <a:t>când</a:t>
            </a:r>
            <a:r>
              <a:rPr lang="en-US" dirty="0" smtClean="0"/>
              <a:t> </a:t>
            </a:r>
            <a:r>
              <a:rPr lang="en-US" dirty="0" err="1" smtClean="0"/>
              <a:t>urmează</a:t>
            </a:r>
            <a:r>
              <a:rPr lang="en-US" dirty="0" smtClean="0"/>
              <a:t> </a:t>
            </a:r>
            <a:r>
              <a:rPr lang="en-US" dirty="0" err="1"/>
              <a:t>îngroşarea</a:t>
            </a:r>
            <a:r>
              <a:rPr lang="en-US" dirty="0"/>
              <a:t> </a:t>
            </a:r>
            <a:r>
              <a:rPr lang="en-US" dirty="0" err="1"/>
              <a:t>conductoarelor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depunere</a:t>
            </a:r>
            <a:r>
              <a:rPr lang="en-US" dirty="0"/>
              <a:t> de </a:t>
            </a:r>
            <a:r>
              <a:rPr lang="en-US" dirty="0" err="1"/>
              <a:t>cupru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grosimile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nu </a:t>
            </a:r>
            <a:r>
              <a:rPr lang="en-US" dirty="0" err="1"/>
              <a:t>sunt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economice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cablaje</a:t>
            </a:r>
            <a:r>
              <a:rPr lang="en-US" dirty="0"/>
              <a:t> care </a:t>
            </a:r>
            <a:r>
              <a:rPr lang="en-US" dirty="0" err="1"/>
              <a:t>lucrează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</a:t>
            </a:r>
            <a:r>
              <a:rPr lang="en-US" dirty="0" err="1"/>
              <a:t>grele</a:t>
            </a:r>
            <a:r>
              <a:rPr lang="en-US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031325"/>
            <a:ext cx="9906000" cy="2866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826675"/>
            <a:ext cx="11982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cuprul</a:t>
            </a:r>
            <a:r>
              <a:rPr lang="en-US" dirty="0"/>
              <a:t> se </a:t>
            </a:r>
            <a:r>
              <a:rPr lang="en-US" dirty="0" err="1"/>
              <a:t>oxidează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repede</a:t>
            </a:r>
            <a:r>
              <a:rPr lang="en-US" dirty="0"/>
              <a:t>, </a:t>
            </a:r>
            <a:r>
              <a:rPr lang="en-US" dirty="0" err="1"/>
              <a:t>îngreuind</a:t>
            </a:r>
            <a:r>
              <a:rPr lang="en-US" dirty="0"/>
              <a:t> </a:t>
            </a:r>
            <a:r>
              <a:rPr lang="en-US" dirty="0" err="1"/>
              <a:t>lipirea</a:t>
            </a:r>
            <a:r>
              <a:rPr lang="en-US" dirty="0"/>
              <a:t>, </a:t>
            </a:r>
            <a:r>
              <a:rPr lang="en-US" dirty="0" err="1"/>
              <a:t>frecvent</a:t>
            </a:r>
            <a:r>
              <a:rPr lang="en-US" dirty="0"/>
              <a:t> se </a:t>
            </a:r>
            <a:r>
              <a:rPr lang="en-US" dirty="0" err="1" smtClean="0"/>
              <a:t>realizează</a:t>
            </a:r>
            <a:r>
              <a:rPr lang="en-US" dirty="0" smtClean="0"/>
              <a:t> </a:t>
            </a:r>
            <a:r>
              <a:rPr lang="en-US" dirty="0" err="1" smtClean="0"/>
              <a:t>acoperiri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protecţie</a:t>
            </a:r>
            <a:r>
              <a:rPr lang="en-US" dirty="0"/>
              <a:t> cu </a:t>
            </a:r>
            <a:r>
              <a:rPr lang="en-US" dirty="0" err="1"/>
              <a:t>metale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aliaje</a:t>
            </a:r>
            <a:r>
              <a:rPr lang="en-US" dirty="0"/>
              <a:t> </a:t>
            </a:r>
            <a:r>
              <a:rPr lang="en-US" dirty="0" err="1"/>
              <a:t>greu</a:t>
            </a:r>
            <a:r>
              <a:rPr lang="en-US" dirty="0"/>
              <a:t> </a:t>
            </a:r>
            <a:r>
              <a:rPr lang="en-US" dirty="0" err="1"/>
              <a:t>oxidabile</a:t>
            </a:r>
            <a:r>
              <a:rPr lang="en-US" dirty="0"/>
              <a:t> (</a:t>
            </a:r>
            <a:r>
              <a:rPr lang="en-US" dirty="0" err="1"/>
              <a:t>argint</a:t>
            </a:r>
            <a:r>
              <a:rPr lang="en-US" dirty="0"/>
              <a:t>, </a:t>
            </a:r>
            <a:r>
              <a:rPr lang="en-US" dirty="0" err="1"/>
              <a:t>aur</a:t>
            </a:r>
            <a:r>
              <a:rPr lang="en-US" dirty="0"/>
              <a:t>) </a:t>
            </a:r>
            <a:r>
              <a:rPr lang="en-US" dirty="0" err="1"/>
              <a:t>sau</a:t>
            </a:r>
            <a:r>
              <a:rPr lang="en-US" dirty="0"/>
              <a:t> care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 smtClean="0"/>
              <a:t>oxizi</a:t>
            </a:r>
            <a:r>
              <a:rPr lang="en-US" dirty="0" smtClean="0"/>
              <a:t> </a:t>
            </a:r>
            <a:r>
              <a:rPr lang="en-US" dirty="0" err="1" smtClean="0"/>
              <a:t>uşor</a:t>
            </a:r>
            <a:r>
              <a:rPr lang="en-US" dirty="0" smtClean="0"/>
              <a:t> </a:t>
            </a:r>
            <a:r>
              <a:rPr lang="en-US" dirty="0" err="1"/>
              <a:t>dizolvabili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flux </a:t>
            </a:r>
            <a:r>
              <a:rPr lang="en-US" dirty="0" err="1"/>
              <a:t>chiar</a:t>
            </a:r>
            <a:r>
              <a:rPr lang="en-US" dirty="0"/>
              <a:t> la </a:t>
            </a:r>
            <a:r>
              <a:rPr lang="en-US" dirty="0" err="1"/>
              <a:t>lipire</a:t>
            </a:r>
            <a:r>
              <a:rPr lang="en-US" dirty="0"/>
              <a:t> (</a:t>
            </a:r>
            <a:r>
              <a:rPr lang="en-US" dirty="0" err="1"/>
              <a:t>staniu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aliaj</a:t>
            </a:r>
            <a:r>
              <a:rPr lang="en-US" dirty="0"/>
              <a:t> de </a:t>
            </a:r>
            <a:r>
              <a:rPr lang="en-US" dirty="0" err="1"/>
              <a:t>lipit</a:t>
            </a:r>
            <a:r>
              <a:rPr lang="en-US" dirty="0"/>
              <a:t> </a:t>
            </a:r>
            <a:r>
              <a:rPr lang="en-US" dirty="0" err="1"/>
              <a:t>staniu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plumb).</a:t>
            </a:r>
            <a:br>
              <a:rPr lang="en-US" dirty="0"/>
            </a:br>
            <a:r>
              <a:rPr lang="en-US" dirty="0" err="1"/>
              <a:t>Aderenţa</a:t>
            </a:r>
            <a:r>
              <a:rPr lang="en-US" dirty="0"/>
              <a:t> </a:t>
            </a:r>
            <a:r>
              <a:rPr lang="en-US" dirty="0" err="1"/>
              <a:t>conductoarelor</a:t>
            </a:r>
            <a:r>
              <a:rPr lang="en-US" dirty="0"/>
              <a:t> la </a:t>
            </a:r>
            <a:r>
              <a:rPr lang="en-US" dirty="0" err="1"/>
              <a:t>suport</a:t>
            </a:r>
            <a:r>
              <a:rPr lang="en-US" dirty="0"/>
              <a:t> se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proprietăţile</a:t>
            </a:r>
            <a:r>
              <a:rPr lang="en-US" dirty="0"/>
              <a:t> </a:t>
            </a:r>
            <a:r>
              <a:rPr lang="en-US" dirty="0" err="1"/>
              <a:t>adezive</a:t>
            </a:r>
            <a:r>
              <a:rPr lang="en-US" dirty="0"/>
              <a:t> ale </a:t>
            </a:r>
            <a:r>
              <a:rPr lang="en-US" dirty="0" err="1"/>
              <a:t>răşinii</a:t>
            </a:r>
            <a:r>
              <a:rPr lang="en-US" dirty="0"/>
              <a:t> (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răşinilor</a:t>
            </a:r>
            <a:r>
              <a:rPr lang="en-US" dirty="0"/>
              <a:t> </a:t>
            </a:r>
            <a:r>
              <a:rPr lang="en-US" dirty="0" err="1"/>
              <a:t>epoxidice</a:t>
            </a:r>
            <a:r>
              <a:rPr lang="en-US" dirty="0"/>
              <a:t>, </a:t>
            </a:r>
            <a:r>
              <a:rPr lang="en-US" dirty="0" err="1"/>
              <a:t>melaminice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poliesterice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folosirea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adezivi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pertinax</a:t>
            </a:r>
            <a:r>
              <a:rPr lang="en-US" dirty="0"/>
              <a:t> se </a:t>
            </a:r>
            <a:r>
              <a:rPr lang="en-US" dirty="0" err="1"/>
              <a:t>foloseşte</a:t>
            </a:r>
            <a:r>
              <a:rPr lang="en-US" dirty="0"/>
              <a:t> </a:t>
            </a:r>
            <a:r>
              <a:rPr lang="en-US" dirty="0" err="1"/>
              <a:t>cauciuc</a:t>
            </a:r>
            <a:r>
              <a:rPr lang="en-US" dirty="0"/>
              <a:t> </a:t>
            </a:r>
            <a:r>
              <a:rPr lang="en-US" dirty="0" err="1"/>
              <a:t>nitrilic</a:t>
            </a:r>
            <a:r>
              <a:rPr lang="en-US" dirty="0"/>
              <a:t>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tehnologiile</a:t>
            </a:r>
            <a:r>
              <a:rPr lang="en-US" dirty="0" smtClean="0"/>
              <a:t> </a:t>
            </a:r>
            <a:r>
              <a:rPr lang="en-US" dirty="0" err="1"/>
              <a:t>aditive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suport</a:t>
            </a:r>
            <a:r>
              <a:rPr lang="en-US" dirty="0"/>
              <a:t> cu </a:t>
            </a:r>
            <a:r>
              <a:rPr lang="en-US" dirty="0" err="1"/>
              <a:t>răşini</a:t>
            </a:r>
            <a:r>
              <a:rPr lang="en-US" dirty="0"/>
              <a:t> </a:t>
            </a:r>
            <a:r>
              <a:rPr lang="en-US" dirty="0" err="1"/>
              <a:t>epoxidice</a:t>
            </a:r>
            <a:r>
              <a:rPr lang="en-US" dirty="0"/>
              <a:t> se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clorid</a:t>
            </a:r>
            <a:r>
              <a:rPr lang="en-US" dirty="0"/>
              <a:t> de </a:t>
            </a:r>
            <a:r>
              <a:rPr lang="en-US" dirty="0" err="1"/>
              <a:t>paladiu</a:t>
            </a:r>
            <a:r>
              <a:rPr lang="en-US" dirty="0"/>
              <a:t> care are </a:t>
            </a:r>
            <a:r>
              <a:rPr lang="en-US" dirty="0" err="1" smtClean="0"/>
              <a:t>rol</a:t>
            </a:r>
            <a:r>
              <a:rPr lang="en-US" dirty="0" smtClean="0"/>
              <a:t> de </a:t>
            </a:r>
            <a:r>
              <a:rPr lang="en-US" dirty="0" err="1"/>
              <a:t>catalizator</a:t>
            </a:r>
            <a:r>
              <a:rPr lang="en-US" dirty="0"/>
              <a:t> la </a:t>
            </a:r>
            <a:r>
              <a:rPr lang="en-US" dirty="0" err="1"/>
              <a:t>depunerea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a </a:t>
            </a:r>
            <a:r>
              <a:rPr lang="en-US" dirty="0" err="1"/>
              <a:t>cuprului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1226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915292"/>
              </p:ext>
            </p:extLst>
          </p:nvPr>
        </p:nvGraphicFramePr>
        <p:xfrm>
          <a:off x="220979" y="217964"/>
          <a:ext cx="11732895" cy="34425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25719">
                  <a:extLst>
                    <a:ext uri="{9D8B030D-6E8A-4147-A177-3AD203B41FA5}">
                      <a16:colId xmlns:a16="http://schemas.microsoft.com/office/drawing/2014/main" xmlns="" val="944524243"/>
                    </a:ext>
                  </a:extLst>
                </a:gridCol>
                <a:gridCol w="10507176">
                  <a:extLst>
                    <a:ext uri="{9D8B030D-6E8A-4147-A177-3AD203B41FA5}">
                      <a16:colId xmlns:a16="http://schemas.microsoft.com/office/drawing/2014/main" xmlns="" val="2491463289"/>
                    </a:ext>
                  </a:extLst>
                </a:gridCol>
              </a:tblGrid>
              <a:tr h="236742">
                <a:tc>
                  <a:txBody>
                    <a:bodyPr/>
                    <a:lstStyle/>
                    <a:p>
                      <a:r>
                        <a:rPr lang="ro-RO" dirty="0" smtClean="0"/>
                        <a:t>Categorie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comentarii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3982666276"/>
                  </a:ext>
                </a:extLst>
              </a:tr>
              <a:tr h="432667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FR-1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hârtie, compoziție fenolică: presare și ștanțare la temperatura camerei, coeficient ridicat de higroscopicitate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3993119728"/>
                  </a:ext>
                </a:extLst>
              </a:tr>
              <a:tr h="432667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FR-2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hârtie, compoziție fenolică: aplicabilă pentru plăcile de circuite imprimate pe o singură față a aparatelor de uz casnic, higroscopicitate scăzută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3113804730"/>
                  </a:ext>
                </a:extLst>
              </a:tr>
              <a:tr h="236742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FR-3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hârtie, compoziție epoxidică: formulări cu bune caracteristici mecanice și electrice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3529290061"/>
                  </a:ext>
                </a:extLst>
              </a:tr>
              <a:tr h="236742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FR-4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fibră de sticlă, compoziție epoxidică: excelente proprietăți mecanice și electrice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2495056404"/>
                  </a:ext>
                </a:extLst>
              </a:tr>
              <a:tr h="236742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FR-5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fibră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sticlă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compoziție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epoxidică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rezistență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ridicată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temperaturi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ridicate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fără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aprindere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786850443"/>
                  </a:ext>
                </a:extLst>
              </a:tr>
              <a:tr h="432667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G10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fibră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sticlă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compoziție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epoxidică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proprietăți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izolante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ridicate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cea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mare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rezistență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fibrei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sticlă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coeficient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scăzut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higroscopicitate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2335199383"/>
                  </a:ext>
                </a:extLst>
              </a:tr>
              <a:tr h="432667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G11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fibră de sticlă, compoziție epoxidică: rezistență mare la flexiune la temperaturi ridicate, rezistență ridicată la solvenți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21190657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79" y="3660531"/>
            <a:ext cx="11732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Materialele</a:t>
            </a:r>
            <a:r>
              <a:rPr lang="en-GB" dirty="0"/>
              <a:t> laminate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desemnate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indicele</a:t>
            </a:r>
            <a:r>
              <a:rPr lang="en-GB" dirty="0"/>
              <a:t> FR (</a:t>
            </a:r>
            <a:r>
              <a:rPr lang="en-GB" dirty="0" err="1"/>
              <a:t>rezistență</a:t>
            </a:r>
            <a:r>
              <a:rPr lang="en-GB" dirty="0"/>
              <a:t> la </a:t>
            </a:r>
            <a:r>
              <a:rPr lang="en-GB" dirty="0" err="1"/>
              <a:t>foc</a:t>
            </a:r>
            <a:r>
              <a:rPr lang="en-GB" dirty="0"/>
              <a:t>, </a:t>
            </a:r>
            <a:r>
              <a:rPr lang="en-GB" dirty="0" err="1"/>
              <a:t>rezistență</a:t>
            </a:r>
            <a:r>
              <a:rPr lang="en-GB" dirty="0"/>
              <a:t> la </a:t>
            </a:r>
            <a:r>
              <a:rPr lang="en-GB" dirty="0" err="1"/>
              <a:t>inflamație</a:t>
            </a:r>
            <a:r>
              <a:rPr lang="en-GB" dirty="0"/>
              <a:t>) </a:t>
            </a:r>
            <a:r>
              <a:rPr lang="en-GB" dirty="0" err="1"/>
              <a:t>și</a:t>
            </a:r>
            <a:r>
              <a:rPr lang="en-GB" dirty="0"/>
              <a:t> G. </a:t>
            </a:r>
            <a:r>
              <a:rPr lang="en-GB" dirty="0" err="1"/>
              <a:t>Materialul</a:t>
            </a:r>
            <a:r>
              <a:rPr lang="en-GB" dirty="0"/>
              <a:t> cu index </a:t>
            </a:r>
            <a:r>
              <a:rPr lang="en-GB" dirty="0" smtClean="0"/>
              <a:t>FR-1 are </a:t>
            </a:r>
            <a:r>
              <a:rPr lang="en-GB" dirty="0" err="1"/>
              <a:t>cea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mare </a:t>
            </a:r>
            <a:r>
              <a:rPr lang="en-GB" dirty="0" err="1" smtClean="0"/>
              <a:t>inflamabilitate</a:t>
            </a:r>
            <a:r>
              <a:rPr lang="en-GB" dirty="0" smtClean="0"/>
              <a:t>, </a:t>
            </a:r>
            <a:r>
              <a:rPr lang="en-GB" dirty="0"/>
              <a:t>FR-5 a - </a:t>
            </a:r>
            <a:r>
              <a:rPr lang="en-GB" dirty="0" err="1" smtClean="0"/>
              <a:t>cea</a:t>
            </a:r>
            <a:r>
              <a:rPr lang="en-GB" dirty="0" smtClean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smtClean="0"/>
              <a:t>mic</a:t>
            </a:r>
            <a:r>
              <a:rPr lang="x-none" dirty="0" smtClean="0"/>
              <a:t>ă</a:t>
            </a:r>
            <a:r>
              <a:rPr lang="en-GB" dirty="0" smtClean="0"/>
              <a:t>. </a:t>
            </a:r>
            <a:r>
              <a:rPr lang="en-GB" dirty="0" err="1"/>
              <a:t>Materialele</a:t>
            </a:r>
            <a:r>
              <a:rPr lang="en-GB" dirty="0"/>
              <a:t> cu </a:t>
            </a:r>
            <a:r>
              <a:rPr lang="en-GB" dirty="0" err="1"/>
              <a:t>indicii</a:t>
            </a:r>
            <a:r>
              <a:rPr lang="en-GB" dirty="0"/>
              <a:t> G10 </a:t>
            </a:r>
            <a:r>
              <a:rPr lang="en-GB" dirty="0" err="1"/>
              <a:t>și</a:t>
            </a:r>
            <a:r>
              <a:rPr lang="en-GB" dirty="0"/>
              <a:t> G11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realizate</a:t>
            </a:r>
            <a:r>
              <a:rPr lang="en-GB" dirty="0"/>
              <a:t> din </a:t>
            </a:r>
            <a:r>
              <a:rPr lang="en-GB" dirty="0" err="1"/>
              <a:t>materiale</a:t>
            </a:r>
            <a:r>
              <a:rPr lang="en-GB" dirty="0"/>
              <a:t> de </a:t>
            </a:r>
            <a:r>
              <a:rPr lang="en-GB" dirty="0" err="1"/>
              <a:t>înaltă</a:t>
            </a:r>
            <a:r>
              <a:rPr lang="en-GB" dirty="0"/>
              <a:t> </a:t>
            </a:r>
            <a:r>
              <a:rPr lang="en-GB" dirty="0" err="1"/>
              <a:t>rezistență</a:t>
            </a:r>
            <a:r>
              <a:rPr lang="en-GB" dirty="0"/>
              <a:t>. </a:t>
            </a:r>
            <a:r>
              <a:rPr lang="en-GB" dirty="0" smtClean="0"/>
              <a:t>Nu</a:t>
            </a:r>
            <a:r>
              <a:rPr lang="x-none" dirty="0" smtClean="0"/>
              <a:t> se</a:t>
            </a:r>
            <a:r>
              <a:rPr lang="en-GB" dirty="0" smtClean="0"/>
              <a:t> </a:t>
            </a:r>
            <a:r>
              <a:rPr lang="en-GB" dirty="0" err="1"/>
              <a:t>acceptă</a:t>
            </a:r>
            <a:r>
              <a:rPr lang="en-GB" dirty="0"/>
              <a:t> </a:t>
            </a:r>
            <a:r>
              <a:rPr lang="en-GB" dirty="0" err="1"/>
              <a:t>utilizarea</a:t>
            </a:r>
            <a:r>
              <a:rPr lang="en-GB" dirty="0"/>
              <a:t> </a:t>
            </a:r>
            <a:r>
              <a:rPr lang="x-none" dirty="0" smtClean="0"/>
              <a:t>materialullui</a:t>
            </a:r>
            <a:r>
              <a:rPr lang="en-GB" dirty="0" smtClean="0"/>
              <a:t> </a:t>
            </a:r>
            <a:r>
              <a:rPr lang="en-GB" dirty="0"/>
              <a:t>FR-1. </a:t>
            </a:r>
            <a:r>
              <a:rPr lang="en-GB" dirty="0" err="1"/>
              <a:t>Există</a:t>
            </a:r>
            <a:r>
              <a:rPr lang="en-GB" dirty="0"/>
              <a:t> </a:t>
            </a:r>
            <a:r>
              <a:rPr lang="en-GB" dirty="0" err="1"/>
              <a:t>multe</a:t>
            </a:r>
            <a:r>
              <a:rPr lang="en-GB" dirty="0"/>
              <a:t> </a:t>
            </a:r>
            <a:r>
              <a:rPr lang="x-none" dirty="0" smtClean="0"/>
              <a:t>exemple de </a:t>
            </a:r>
            <a:r>
              <a:rPr lang="en-GB" dirty="0" smtClean="0"/>
              <a:t>PCB-</a:t>
            </a:r>
            <a:r>
              <a:rPr lang="en-GB" dirty="0" err="1" smtClean="0"/>
              <a:t>uri</a:t>
            </a:r>
            <a:r>
              <a:rPr lang="x-none" dirty="0" smtClean="0"/>
              <a:t> pe baza </a:t>
            </a:r>
            <a:r>
              <a:rPr lang="en-GB" dirty="0" smtClean="0"/>
              <a:t>FR-1 </a:t>
            </a:r>
            <a:r>
              <a:rPr lang="en-GB" dirty="0"/>
              <a:t>care </a:t>
            </a:r>
            <a:r>
              <a:rPr lang="en-GB" dirty="0" err="1"/>
              <a:t>sunt</a:t>
            </a:r>
            <a:r>
              <a:rPr lang="en-GB" dirty="0"/>
              <a:t> deteriorate de </a:t>
            </a:r>
            <a:r>
              <a:rPr lang="en-GB" dirty="0" err="1"/>
              <a:t>compensarea</a:t>
            </a:r>
            <a:r>
              <a:rPr lang="en-GB" dirty="0"/>
              <a:t> </a:t>
            </a:r>
            <a:r>
              <a:rPr lang="en-GB" dirty="0" err="1"/>
              <a:t>termică</a:t>
            </a:r>
            <a:r>
              <a:rPr lang="en-GB" dirty="0"/>
              <a:t>. PCB-</a:t>
            </a:r>
            <a:r>
              <a:rPr lang="en-GB" dirty="0" err="1"/>
              <a:t>urile</a:t>
            </a:r>
            <a:r>
              <a:rPr lang="en-GB" dirty="0"/>
              <a:t> din </a:t>
            </a:r>
            <a:r>
              <a:rPr lang="en-GB" dirty="0" err="1"/>
              <a:t>această</a:t>
            </a:r>
            <a:r>
              <a:rPr lang="en-GB" dirty="0"/>
              <a:t> </a:t>
            </a:r>
            <a:r>
              <a:rPr lang="en-GB" dirty="0" err="1"/>
              <a:t>categorie</a:t>
            </a:r>
            <a:r>
              <a:rPr lang="en-GB" dirty="0"/>
              <a:t> </a:t>
            </a:r>
            <a:r>
              <a:rPr lang="en-GB" dirty="0" err="1"/>
              <a:t>seamănă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mult</a:t>
            </a:r>
            <a:r>
              <a:rPr lang="en-GB" dirty="0"/>
              <a:t> cu </a:t>
            </a:r>
            <a:r>
              <a:rPr lang="en-GB" dirty="0" err="1"/>
              <a:t>cartonul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US" dirty="0" smtClean="0"/>
              <a:t>FR-4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la </a:t>
            </a:r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echipamentelor</a:t>
            </a:r>
            <a:r>
              <a:rPr lang="en-US" dirty="0"/>
              <a:t> </a:t>
            </a:r>
            <a:r>
              <a:rPr lang="en-US" dirty="0" err="1"/>
              <a:t>industriale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FR-2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la </a:t>
            </a:r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aparatelor</a:t>
            </a:r>
            <a:r>
              <a:rPr lang="en-US" dirty="0"/>
              <a:t> de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casnic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categorii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standardizate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smtClean="0"/>
              <a:t>PCB-</a:t>
            </a:r>
            <a:r>
              <a:rPr lang="en-US" dirty="0" err="1" smtClean="0"/>
              <a:t>urile</a:t>
            </a:r>
            <a:r>
              <a:rPr lang="x-none" dirty="0" smtClean="0"/>
              <a:t> pe baza</a:t>
            </a:r>
            <a:r>
              <a:rPr lang="en-US" dirty="0" smtClean="0"/>
              <a:t> </a:t>
            </a:r>
            <a:r>
              <a:rPr lang="en-US" dirty="0"/>
              <a:t>FR-2 </a:t>
            </a:r>
            <a:r>
              <a:rPr lang="en-US" dirty="0" err="1"/>
              <a:t>și</a:t>
            </a:r>
            <a:r>
              <a:rPr lang="en-US" dirty="0"/>
              <a:t> FR-4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potrivite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aplicațiilor</a:t>
            </a:r>
            <a:r>
              <a:rPr lang="en-US" dirty="0"/>
              <a:t>. Dar, </a:t>
            </a:r>
            <a:r>
              <a:rPr lang="en-US" dirty="0" err="1"/>
              <a:t>uneori</a:t>
            </a:r>
            <a:r>
              <a:rPr lang="en-US" dirty="0"/>
              <a:t>, </a:t>
            </a:r>
            <a:r>
              <a:rPr lang="en-US" dirty="0" err="1"/>
              <a:t>imperfecțiunea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categorii</a:t>
            </a:r>
            <a:r>
              <a:rPr lang="en-US" dirty="0"/>
              <a:t> </a:t>
            </a:r>
            <a:r>
              <a:rPr lang="en-US" dirty="0" err="1"/>
              <a:t>forțează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altor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.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cu </a:t>
            </a:r>
            <a:r>
              <a:rPr lang="en-US" dirty="0" err="1"/>
              <a:t>frecvență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mare,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ca material </a:t>
            </a:r>
            <a:r>
              <a:rPr lang="en-US" dirty="0" smtClean="0"/>
              <a:t>PCB</a:t>
            </a:r>
            <a:r>
              <a:rPr lang="x-none" dirty="0" smtClean="0"/>
              <a:t> </a:t>
            </a:r>
            <a:r>
              <a:rPr lang="en-US" dirty="0" err="1" smtClean="0"/>
              <a:t>fluoroplasticul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 smtClean="0"/>
              <a:t>ceramica</a:t>
            </a:r>
            <a:r>
              <a:rPr lang="en-US" dirty="0" smtClean="0"/>
              <a:t>. </a:t>
            </a:r>
            <a:r>
              <a:rPr lang="en-US" dirty="0"/>
              <a:t>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cu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materialul</a:t>
            </a:r>
            <a:r>
              <a:rPr lang="en-US" dirty="0"/>
              <a:t> PCB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exotic, cu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prețul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mai</a:t>
            </a:r>
            <a:r>
              <a:rPr lang="en-US" dirty="0"/>
              <a:t> mare.</a:t>
            </a:r>
          </a:p>
        </p:txBody>
      </p:sp>
    </p:spTree>
    <p:extLst>
      <p:ext uri="{BB962C8B-B14F-4D97-AF65-F5344CB8AC3E}">
        <p14:creationId xmlns:p14="http://schemas.microsoft.com/office/powerpoint/2010/main" val="232413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ybrid Resource Guide – Amptek – X-Ray Detectors and Electr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" y="4381499"/>
            <a:ext cx="3143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eramic plate hybrid circuit-Neways Micro Electronics (Wuxi) Co., Lt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44" y="4381499"/>
            <a:ext cx="330625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pc Flexible Pcb Board Manufacturer - Buy Pcb Board Manufacturer,Flexible  Pcb Board,Fpc Manufacturer Product on Alibab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81" y="4162701"/>
            <a:ext cx="3365771" cy="269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ybrid Circuit, हाइब्रिड सर्किट in Lamington Road, Mumbai , Prem Tronics |  ID: 1557191168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11117"/>
          <a:stretch/>
        </p:blipFill>
        <p:spPr bwMode="auto">
          <a:xfrm>
            <a:off x="70709" y="0"/>
            <a:ext cx="5596666" cy="435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87" y="133349"/>
            <a:ext cx="5804814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3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henzhen Electronic Fpc Boards/flexible Printed Circuit Board And  Flexible-rigid Pcb Assembly Manufacturer For Lcd/ Led Display - Buy  Flexible Printed Circuit Board,Flexible Printed Circuit Board And  Flexible-rigid Pcb Manufacturer,Electronic Fpc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3" y="0"/>
            <a:ext cx="6284932" cy="677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86" y="0"/>
            <a:ext cx="5105400" cy="5105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84" y="4170507"/>
            <a:ext cx="3275846" cy="26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9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625</Words>
  <Application>Microsoft Office PowerPoint</Application>
  <PresentationFormat>Произвольный</PresentationFormat>
  <Paragraphs>42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Proiectarea Asistată de Calculator T.2 – Materiale utilizate în producerea industrială a de cablaj imprimat.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Proiectarea Asistată în Electronică L.1 – Introducere Noțiuni de bază</dc:title>
  <dc:creator>Пользователь Windows</dc:creator>
  <cp:lastModifiedBy>Asus</cp:lastModifiedBy>
  <cp:revision>45</cp:revision>
  <dcterms:created xsi:type="dcterms:W3CDTF">2020-08-30T16:25:08Z</dcterms:created>
  <dcterms:modified xsi:type="dcterms:W3CDTF">2022-05-01T10:41:54Z</dcterms:modified>
</cp:coreProperties>
</file>